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4"/>
  </p:sldMasterIdLst>
  <p:notesMasterIdLst>
    <p:notesMasterId r:id="rId22"/>
  </p:notesMasterIdLst>
  <p:handoutMasterIdLst>
    <p:handoutMasterId r:id="rId23"/>
  </p:handoutMasterIdLst>
  <p:sldIdLst>
    <p:sldId id="402" r:id="rId5"/>
    <p:sldId id="387" r:id="rId6"/>
    <p:sldId id="386" r:id="rId7"/>
    <p:sldId id="388" r:id="rId8"/>
    <p:sldId id="371" r:id="rId9"/>
    <p:sldId id="403" r:id="rId10"/>
    <p:sldId id="408" r:id="rId11"/>
    <p:sldId id="374" r:id="rId12"/>
    <p:sldId id="375" r:id="rId13"/>
    <p:sldId id="404" r:id="rId14"/>
    <p:sldId id="405" r:id="rId15"/>
    <p:sldId id="406" r:id="rId16"/>
    <p:sldId id="379" r:id="rId17"/>
    <p:sldId id="407" r:id="rId18"/>
    <p:sldId id="381" r:id="rId19"/>
    <p:sldId id="382" r:id="rId20"/>
    <p:sldId id="383" r:id="rId21"/>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2" id="{001D3CCB-4736-43C8-BA2F-7101ACE9F8FA}">
          <p14:sldIdLst>
            <p14:sldId id="402"/>
            <p14:sldId id="387"/>
            <p14:sldId id="386"/>
            <p14:sldId id="388"/>
            <p14:sldId id="371"/>
            <p14:sldId id="403"/>
            <p14:sldId id="408"/>
            <p14:sldId id="374"/>
            <p14:sldId id="375"/>
            <p14:sldId id="404"/>
            <p14:sldId id="405"/>
            <p14:sldId id="406"/>
            <p14:sldId id="379"/>
            <p14:sldId id="407"/>
            <p14:sldId id="381"/>
            <p14:sldId id="382"/>
            <p14:sldId id="38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岡村 美花" initials="岡村" lastIdx="1" clrIdx="0">
    <p:extLst>
      <p:ext uri="{19B8F6BF-5375-455C-9EA6-DF929625EA0E}">
        <p15:presenceInfo xmlns:p15="http://schemas.microsoft.com/office/powerpoint/2012/main" userId="岡村 美花" providerId="None"/>
      </p:ext>
    </p:extLst>
  </p:cmAuthor>
  <p:cmAuthor id="2" name="斉藤　茂" initials="斉藤　茂" lastIdx="1" clrIdx="1">
    <p:extLst>
      <p:ext uri="{19B8F6BF-5375-455C-9EA6-DF929625EA0E}">
        <p15:presenceInfo xmlns:p15="http://schemas.microsoft.com/office/powerpoint/2012/main" userId="S::SaitoS@lan.pref.osaka.jp::d51280c0-4e71-442b-980a-3bfee5d55b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5100"/>
    <a:srgbClr val="FF00FF"/>
    <a:srgbClr val="0404FC"/>
    <a:srgbClr val="FF66FF"/>
    <a:srgbClr val="FF93E8"/>
    <a:srgbClr val="FF7B09"/>
    <a:srgbClr val="6ADDEC"/>
    <a:srgbClr val="2F528F"/>
    <a:srgbClr val="7C7C7C"/>
    <a:srgbClr val="672F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727" autoAdjust="0"/>
    <p:restoredTop sz="94561" autoAdjust="0"/>
  </p:normalViewPr>
  <p:slideViewPr>
    <p:cSldViewPr>
      <p:cViewPr varScale="1">
        <p:scale>
          <a:sx n="115" d="100"/>
          <a:sy n="115" d="100"/>
        </p:scale>
        <p:origin x="108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2"/>
            <a:ext cx="2949575" cy="498475"/>
          </a:xfrm>
          <a:prstGeom prst="rect">
            <a:avLst/>
          </a:prstGeom>
        </p:spPr>
        <p:txBody>
          <a:bodyPr vert="horz" lIns="91397" tIns="45698" rIns="91397" bIns="4569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0" y="2"/>
            <a:ext cx="2949575" cy="498475"/>
          </a:xfrm>
          <a:prstGeom prst="rect">
            <a:avLst/>
          </a:prstGeom>
        </p:spPr>
        <p:txBody>
          <a:bodyPr vert="horz" lIns="91397" tIns="45698" rIns="91397" bIns="45698" rtlCol="0"/>
          <a:lstStyle>
            <a:lvl1pPr algn="r">
              <a:defRPr sz="1200"/>
            </a:lvl1pPr>
          </a:lstStyle>
          <a:p>
            <a:fld id="{1DAE4A2A-0CC9-4811-B0D5-15A0C604261A}" type="datetimeFigureOut">
              <a:rPr kumimoji="1" lang="ja-JP" altLang="en-US" smtClean="0"/>
              <a:t>2024/3/22</a:t>
            </a:fld>
            <a:endParaRPr kumimoji="1" lang="ja-JP" altLang="en-US"/>
          </a:p>
        </p:txBody>
      </p:sp>
      <p:sp>
        <p:nvSpPr>
          <p:cNvPr id="4" name="フッター プレースホルダー 3"/>
          <p:cNvSpPr>
            <a:spLocks noGrp="1"/>
          </p:cNvSpPr>
          <p:nvPr>
            <p:ph type="ftr" sz="quarter" idx="2"/>
          </p:nvPr>
        </p:nvSpPr>
        <p:spPr>
          <a:xfrm>
            <a:off x="5" y="9440866"/>
            <a:ext cx="2949575" cy="498475"/>
          </a:xfrm>
          <a:prstGeom prst="rect">
            <a:avLst/>
          </a:prstGeom>
        </p:spPr>
        <p:txBody>
          <a:bodyPr vert="horz" lIns="91397" tIns="45698" rIns="91397" bIns="4569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6"/>
            <a:ext cx="2949575" cy="498475"/>
          </a:xfrm>
          <a:prstGeom prst="rect">
            <a:avLst/>
          </a:prstGeom>
        </p:spPr>
        <p:txBody>
          <a:bodyPr vert="horz" lIns="91397" tIns="45698" rIns="91397" bIns="45698" rtlCol="0" anchor="b"/>
          <a:lstStyle>
            <a:lvl1pPr algn="r">
              <a:defRPr sz="1200"/>
            </a:lvl1pPr>
          </a:lstStyle>
          <a:p>
            <a:fld id="{8D879F1F-97B3-4633-BF6E-FE316DE63FC7}" type="slidenum">
              <a:rPr kumimoji="1" lang="ja-JP" altLang="en-US" smtClean="0"/>
              <a:t>‹#›</a:t>
            </a:fld>
            <a:endParaRPr kumimoji="1" lang="ja-JP" altLang="en-US"/>
          </a:p>
        </p:txBody>
      </p:sp>
    </p:spTree>
    <p:extLst>
      <p:ext uri="{BB962C8B-B14F-4D97-AF65-F5344CB8AC3E}">
        <p14:creationId xmlns:p14="http://schemas.microsoft.com/office/powerpoint/2010/main" val="184476768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2" y="14"/>
            <a:ext cx="2949533" cy="497969"/>
          </a:xfrm>
          <a:prstGeom prst="rect">
            <a:avLst/>
          </a:prstGeom>
        </p:spPr>
        <p:txBody>
          <a:bodyPr vert="horz" lIns="88186" tIns="44095" rIns="88186" bIns="4409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146" y="14"/>
            <a:ext cx="2949532" cy="497969"/>
          </a:xfrm>
          <a:prstGeom prst="rect">
            <a:avLst/>
          </a:prstGeom>
        </p:spPr>
        <p:txBody>
          <a:bodyPr vert="horz" lIns="88186" tIns="44095" rIns="88186" bIns="44095" rtlCol="0"/>
          <a:lstStyle>
            <a:lvl1pPr algn="r">
              <a:defRPr sz="1200"/>
            </a:lvl1pPr>
          </a:lstStyle>
          <a:p>
            <a:fld id="{5593A51D-2B12-4487-BF92-FDABA4D53313}" type="datetimeFigureOut">
              <a:rPr kumimoji="1" lang="ja-JP" altLang="en-US" smtClean="0"/>
              <a:t>2024/3/22</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1988" cy="3354387"/>
          </a:xfrm>
          <a:prstGeom prst="rect">
            <a:avLst/>
          </a:prstGeom>
          <a:noFill/>
          <a:ln w="12700">
            <a:solidFill>
              <a:prstClr val="black"/>
            </a:solidFill>
          </a:ln>
        </p:spPr>
        <p:txBody>
          <a:bodyPr vert="horz" lIns="88186" tIns="44095" rIns="88186" bIns="44095" rtlCol="0" anchor="ctr"/>
          <a:lstStyle/>
          <a:p>
            <a:endParaRPr lang="ja-JP" altLang="en-US"/>
          </a:p>
        </p:txBody>
      </p:sp>
      <p:sp>
        <p:nvSpPr>
          <p:cNvPr id="5" name="ノート プレースホルダー 4"/>
          <p:cNvSpPr>
            <a:spLocks noGrp="1"/>
          </p:cNvSpPr>
          <p:nvPr>
            <p:ph type="body" sz="quarter" idx="3"/>
          </p:nvPr>
        </p:nvSpPr>
        <p:spPr>
          <a:xfrm>
            <a:off x="681480" y="4783906"/>
            <a:ext cx="5445760" cy="3912834"/>
          </a:xfrm>
          <a:prstGeom prst="rect">
            <a:avLst/>
          </a:prstGeom>
        </p:spPr>
        <p:txBody>
          <a:bodyPr vert="horz" lIns="88186" tIns="44095" rIns="88186" bIns="4409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2" y="9441380"/>
            <a:ext cx="2949533" cy="497969"/>
          </a:xfrm>
          <a:prstGeom prst="rect">
            <a:avLst/>
          </a:prstGeom>
        </p:spPr>
        <p:txBody>
          <a:bodyPr vert="horz" lIns="88186" tIns="44095" rIns="88186" bIns="4409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146" y="9441380"/>
            <a:ext cx="2949532" cy="497969"/>
          </a:xfrm>
          <a:prstGeom prst="rect">
            <a:avLst/>
          </a:prstGeom>
        </p:spPr>
        <p:txBody>
          <a:bodyPr vert="horz" lIns="88186" tIns="44095" rIns="88186" bIns="44095" rtlCol="0" anchor="b"/>
          <a:lstStyle>
            <a:lvl1pPr algn="r">
              <a:defRPr sz="1200"/>
            </a:lvl1pPr>
          </a:lstStyle>
          <a:p>
            <a:fld id="{4C7FFE79-5189-4A4D-B4A7-E2335E028D46}" type="slidenum">
              <a:rPr kumimoji="1" lang="ja-JP" altLang="en-US" smtClean="0"/>
              <a:t>‹#›</a:t>
            </a:fld>
            <a:endParaRPr kumimoji="1" lang="ja-JP" altLang="en-US"/>
          </a:p>
        </p:txBody>
      </p:sp>
    </p:spTree>
    <p:extLst>
      <p:ext uri="{BB962C8B-B14F-4D97-AF65-F5344CB8AC3E}">
        <p14:creationId xmlns:p14="http://schemas.microsoft.com/office/powerpoint/2010/main" val="15270249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9FFD92C-629E-4E3E-82CB-01A5BA462499}" type="datetime1">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D16A61-A562-46A3-9FED-0F09869A8BCF}" type="slidenum">
              <a:rPr kumimoji="1" lang="ja-JP" altLang="en-US" smtClean="0"/>
              <a:t>‹#›</a:t>
            </a:fld>
            <a:endParaRPr kumimoji="1" lang="ja-JP" altLang="en-US"/>
          </a:p>
        </p:txBody>
      </p:sp>
    </p:spTree>
    <p:extLst>
      <p:ext uri="{BB962C8B-B14F-4D97-AF65-F5344CB8AC3E}">
        <p14:creationId xmlns:p14="http://schemas.microsoft.com/office/powerpoint/2010/main" val="3820052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078E2B6-F2BC-419A-B412-38D0165F52C4}" type="datetime1">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D16A61-A562-46A3-9FED-0F09869A8BCF}" type="slidenum">
              <a:rPr kumimoji="1" lang="ja-JP" altLang="en-US" smtClean="0"/>
              <a:t>‹#›</a:t>
            </a:fld>
            <a:endParaRPr kumimoji="1" lang="ja-JP" altLang="en-US"/>
          </a:p>
        </p:txBody>
      </p:sp>
    </p:spTree>
    <p:extLst>
      <p:ext uri="{BB962C8B-B14F-4D97-AF65-F5344CB8AC3E}">
        <p14:creationId xmlns:p14="http://schemas.microsoft.com/office/powerpoint/2010/main" val="2684017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BE9C262-4438-4210-9406-D8DAC99F126C}" type="datetime1">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D16A61-A562-46A3-9FED-0F09869A8BCF}" type="slidenum">
              <a:rPr kumimoji="1" lang="ja-JP" altLang="en-US" smtClean="0"/>
              <a:t>‹#›</a:t>
            </a:fld>
            <a:endParaRPr kumimoji="1" lang="ja-JP" altLang="en-US"/>
          </a:p>
        </p:txBody>
      </p:sp>
    </p:spTree>
    <p:extLst>
      <p:ext uri="{BB962C8B-B14F-4D97-AF65-F5344CB8AC3E}">
        <p14:creationId xmlns:p14="http://schemas.microsoft.com/office/powerpoint/2010/main" val="1347113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81036"/>
          </a:xfrm>
          <a:blipFill dpi="0" rotWithShape="1">
            <a:blip r:embed="rId2">
              <a:alphaModFix amt="25000"/>
            </a:blip>
            <a:srcRect/>
            <a:tile tx="0" ty="0" sx="100000" sy="100000" flip="none" algn="tl"/>
          </a:blipFill>
        </p:spPr>
        <p:txBody>
          <a:bodyPr>
            <a:normAutofit/>
          </a:bodyPr>
          <a:lstStyle>
            <a:lvl1pPr>
              <a:defRPr sz="2800" baseline="0">
                <a:latin typeface="Arial" panose="020B0604020202020204" pitchFamily="34" charset="0"/>
                <a:ea typeface="ＭＳ Ｐゴシック" panose="020B0600070205080204"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E74009C-C187-414C-82D3-1AB7B3EB39B8}" type="datetime1">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315912"/>
            <a:ext cx="2057400" cy="365125"/>
          </a:xfrm>
        </p:spPr>
        <p:txBody>
          <a:bodyPr/>
          <a:lstStyle>
            <a:lvl1pPr>
              <a:defRPr sz="1600" b="1"/>
            </a:lvl1pPr>
          </a:lstStyle>
          <a:p>
            <a:fld id="{DBD16A61-A562-46A3-9FED-0F09869A8BCF}" type="slidenum">
              <a:rPr kumimoji="1" lang="ja-JP" altLang="en-US" smtClean="0"/>
              <a:pPr/>
              <a:t>‹#›</a:t>
            </a:fld>
            <a:endParaRPr kumimoji="1" lang="ja-JP" altLang="en-US"/>
          </a:p>
        </p:txBody>
      </p:sp>
      <p:cxnSp>
        <p:nvCxnSpPr>
          <p:cNvPr id="8" name="直線コネクタ 7">
            <a:extLst>
              <a:ext uri="{FF2B5EF4-FFF2-40B4-BE49-F238E27FC236}">
                <a16:creationId xmlns:a16="http://schemas.microsoft.com/office/drawing/2014/main" id="{B0D764AE-53FF-4A36-9544-3EAC10AF1AE7}"/>
              </a:ext>
            </a:extLst>
          </p:cNvPr>
          <p:cNvCxnSpPr>
            <a:cxnSpLocks/>
          </p:cNvCxnSpPr>
          <p:nvPr userDrawn="1"/>
        </p:nvCxnSpPr>
        <p:spPr>
          <a:xfrm>
            <a:off x="0" y="706754"/>
            <a:ext cx="8488680" cy="0"/>
          </a:xfrm>
          <a:prstGeom prst="line">
            <a:avLst/>
          </a:prstGeom>
          <a:ln w="444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8EAA4814-F06E-48E0-A072-254ED6E2AE1D}"/>
              </a:ext>
            </a:extLst>
          </p:cNvPr>
          <p:cNvCxnSpPr>
            <a:cxnSpLocks/>
          </p:cNvCxnSpPr>
          <p:nvPr userDrawn="1"/>
        </p:nvCxnSpPr>
        <p:spPr>
          <a:xfrm>
            <a:off x="8572500" y="706754"/>
            <a:ext cx="571500" cy="0"/>
          </a:xfrm>
          <a:prstGeom prst="line">
            <a:avLst/>
          </a:prstGeom>
          <a:ln w="4445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9213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2492896"/>
            <a:ext cx="7886700" cy="936104"/>
          </a:xfrm>
        </p:spPr>
        <p:txBody>
          <a:bodyPr anchor="ctr"/>
          <a:lstStyle>
            <a:lvl1pPr>
              <a:defRPr sz="2800"/>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D738AA5-C0AD-40C2-B862-52BA4F872949}" type="datetime1">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Slide Number Placeholder 5">
            <a:extLst>
              <a:ext uri="{FF2B5EF4-FFF2-40B4-BE49-F238E27FC236}">
                <a16:creationId xmlns:a16="http://schemas.microsoft.com/office/drawing/2014/main" id="{E1FB8F78-7778-4DF1-9A85-F2D979297852}"/>
              </a:ext>
            </a:extLst>
          </p:cNvPr>
          <p:cNvSpPr txBox="1">
            <a:spLocks/>
          </p:cNvSpPr>
          <p:nvPr userDrawn="1"/>
        </p:nvSpPr>
        <p:spPr>
          <a:xfrm>
            <a:off x="8554571" y="342147"/>
            <a:ext cx="62656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BD16A61-A562-46A3-9FED-0F09869A8BCF}" type="slidenum">
              <a:rPr kumimoji="1" lang="ja-JP" altLang="en-US" sz="1600" smtClean="0">
                <a:solidFill>
                  <a:schemeClr val="tx1"/>
                </a:solidFill>
              </a:rPr>
              <a:pPr algn="ctr"/>
              <a:t>‹#›</a:t>
            </a:fld>
            <a:endParaRPr kumimoji="1" lang="ja-JP" altLang="en-US" sz="1600" dirty="0">
              <a:solidFill>
                <a:schemeClr val="tx1"/>
              </a:solidFill>
            </a:endParaRPr>
          </a:p>
        </p:txBody>
      </p:sp>
      <p:cxnSp>
        <p:nvCxnSpPr>
          <p:cNvPr id="8" name="直線コネクタ 7">
            <a:extLst>
              <a:ext uri="{FF2B5EF4-FFF2-40B4-BE49-F238E27FC236}">
                <a16:creationId xmlns:a16="http://schemas.microsoft.com/office/drawing/2014/main" id="{40751FF6-EFCA-4E13-A6C3-573BFF66FE66}"/>
              </a:ext>
            </a:extLst>
          </p:cNvPr>
          <p:cNvCxnSpPr>
            <a:cxnSpLocks/>
          </p:cNvCxnSpPr>
          <p:nvPr userDrawn="1"/>
        </p:nvCxnSpPr>
        <p:spPr>
          <a:xfrm>
            <a:off x="467544" y="3429000"/>
            <a:ext cx="8488680" cy="0"/>
          </a:xfrm>
          <a:prstGeom prst="line">
            <a:avLst/>
          </a:prstGeom>
          <a:ln w="444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807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253CDF6-2996-4BE5-B51C-51388A589FBE}" type="datetime1">
              <a:rPr kumimoji="1" lang="ja-JP" altLang="en-US" smtClean="0"/>
              <a:t>2024/3/22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BD16A61-A562-46A3-9FED-0F09869A8BCF}" type="slidenum">
              <a:rPr kumimoji="1" lang="ja-JP" altLang="en-US" smtClean="0"/>
              <a:t>‹#›</a:t>
            </a:fld>
            <a:endParaRPr kumimoji="1" lang="ja-JP" altLang="en-US"/>
          </a:p>
        </p:txBody>
      </p:sp>
    </p:spTree>
    <p:extLst>
      <p:ext uri="{BB962C8B-B14F-4D97-AF65-F5344CB8AC3E}">
        <p14:creationId xmlns:p14="http://schemas.microsoft.com/office/powerpoint/2010/main" val="1627330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4A58FF0-05BD-494F-9B38-CD8CA999AF2B}" type="datetime1">
              <a:rPr kumimoji="1" lang="ja-JP" altLang="en-US" smtClean="0"/>
              <a:t>2024/3/22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BD16A61-A562-46A3-9FED-0F09869A8BCF}" type="slidenum">
              <a:rPr kumimoji="1" lang="ja-JP" altLang="en-US" smtClean="0"/>
              <a:t>‹#›</a:t>
            </a:fld>
            <a:endParaRPr kumimoji="1" lang="ja-JP" altLang="en-US"/>
          </a:p>
        </p:txBody>
      </p:sp>
    </p:spTree>
    <p:extLst>
      <p:ext uri="{BB962C8B-B14F-4D97-AF65-F5344CB8AC3E}">
        <p14:creationId xmlns:p14="http://schemas.microsoft.com/office/powerpoint/2010/main" val="1414370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2DDF6C3-75C1-4B3D-9CCF-BD69D55C1E67}" type="datetime1">
              <a:rPr kumimoji="1" lang="ja-JP" altLang="en-US" smtClean="0"/>
              <a:t>2024/3/22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BD16A61-A562-46A3-9FED-0F09869A8BCF}" type="slidenum">
              <a:rPr kumimoji="1" lang="ja-JP" altLang="en-US" smtClean="0"/>
              <a:t>‹#›</a:t>
            </a:fld>
            <a:endParaRPr kumimoji="1" lang="ja-JP" altLang="en-US"/>
          </a:p>
        </p:txBody>
      </p:sp>
    </p:spTree>
    <p:extLst>
      <p:ext uri="{BB962C8B-B14F-4D97-AF65-F5344CB8AC3E}">
        <p14:creationId xmlns:p14="http://schemas.microsoft.com/office/powerpoint/2010/main" val="2045240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C8EA4A-B348-438F-B109-F4EF12AA07AF}" type="datetime1">
              <a:rPr kumimoji="1" lang="ja-JP" altLang="en-US" smtClean="0"/>
              <a:t>2024/3/22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BD16A61-A562-46A3-9FED-0F09869A8BCF}" type="slidenum">
              <a:rPr kumimoji="1" lang="ja-JP" altLang="en-US" smtClean="0"/>
              <a:t>‹#›</a:t>
            </a:fld>
            <a:endParaRPr kumimoji="1" lang="ja-JP" altLang="en-US"/>
          </a:p>
        </p:txBody>
      </p:sp>
    </p:spTree>
    <p:extLst>
      <p:ext uri="{BB962C8B-B14F-4D97-AF65-F5344CB8AC3E}">
        <p14:creationId xmlns:p14="http://schemas.microsoft.com/office/powerpoint/2010/main" val="288762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7A2484B-2D1F-4D58-AC43-FD5809356CEE}" type="datetime1">
              <a:rPr kumimoji="1" lang="ja-JP" altLang="en-US" smtClean="0"/>
              <a:t>2024/3/22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BD16A61-A562-46A3-9FED-0F09869A8BCF}" type="slidenum">
              <a:rPr kumimoji="1" lang="ja-JP" altLang="en-US" smtClean="0"/>
              <a:t>‹#›</a:t>
            </a:fld>
            <a:endParaRPr kumimoji="1" lang="ja-JP" altLang="en-US"/>
          </a:p>
        </p:txBody>
      </p:sp>
    </p:spTree>
    <p:extLst>
      <p:ext uri="{BB962C8B-B14F-4D97-AF65-F5344CB8AC3E}">
        <p14:creationId xmlns:p14="http://schemas.microsoft.com/office/powerpoint/2010/main" val="3713799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D2CDF07-10EC-43DA-A51D-DFA3A466D56B}" type="datetime1">
              <a:rPr kumimoji="1" lang="ja-JP" altLang="en-US" smtClean="0"/>
              <a:t>2024/3/22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BD16A61-A562-46A3-9FED-0F09869A8BCF}" type="slidenum">
              <a:rPr kumimoji="1" lang="ja-JP" altLang="en-US" smtClean="0"/>
              <a:t>‹#›</a:t>
            </a:fld>
            <a:endParaRPr kumimoji="1" lang="ja-JP" altLang="en-US"/>
          </a:p>
        </p:txBody>
      </p:sp>
    </p:spTree>
    <p:extLst>
      <p:ext uri="{BB962C8B-B14F-4D97-AF65-F5344CB8AC3E}">
        <p14:creationId xmlns:p14="http://schemas.microsoft.com/office/powerpoint/2010/main" val="4264310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0067E-F9E9-44B6-9A52-CA7754A449E5}" type="datetime1">
              <a:rPr kumimoji="1" lang="ja-JP" altLang="en-US" smtClean="0"/>
              <a:t>2024/3/22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D16A61-A562-46A3-9FED-0F09869A8BCF}" type="slidenum">
              <a:rPr kumimoji="1" lang="ja-JP" altLang="en-US" smtClean="0"/>
              <a:t>‹#›</a:t>
            </a:fld>
            <a:endParaRPr kumimoji="1" lang="ja-JP" altLang="en-US"/>
          </a:p>
        </p:txBody>
      </p:sp>
    </p:spTree>
    <p:extLst>
      <p:ext uri="{BB962C8B-B14F-4D97-AF65-F5344CB8AC3E}">
        <p14:creationId xmlns:p14="http://schemas.microsoft.com/office/powerpoint/2010/main" val="21491755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11.xml.rels><?xml version="1.0" encoding="UTF-8" standalone="yes"?>
<Relationships xmlns="http://schemas.openxmlformats.org/package/2006/relationships"><Relationship Id="rId3" Type="http://schemas.openxmlformats.org/officeDocument/2006/relationships/image" Target="../media/image46.emf"/><Relationship Id="rId7" Type="http://schemas.openxmlformats.org/officeDocument/2006/relationships/image" Target="../media/image50.pn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jpeg"/></Relationships>
</file>

<file path=ppt/slides/_rels/slide13.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2.xml"/><Relationship Id="rId4" Type="http://schemas.openxmlformats.org/officeDocument/2006/relationships/image" Target="../media/image58.emf"/></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60.png"/><Relationship Id="rId7" Type="http://schemas.openxmlformats.org/officeDocument/2006/relationships/image" Target="../media/image19.emf"/><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15.xml.rels><?xml version="1.0" encoding="UTF-8" standalone="yes"?>
<Relationships xmlns="http://schemas.openxmlformats.org/package/2006/relationships"><Relationship Id="rId3" Type="http://schemas.openxmlformats.org/officeDocument/2006/relationships/image" Target="../media/image65.wmf"/><Relationship Id="rId7" Type="http://schemas.openxmlformats.org/officeDocument/2006/relationships/image" Target="../media/image69.wmf"/><Relationship Id="rId2" Type="http://schemas.openxmlformats.org/officeDocument/2006/relationships/image" Target="../media/image64.wmf"/><Relationship Id="rId1" Type="http://schemas.openxmlformats.org/officeDocument/2006/relationships/slideLayout" Target="../slideLayouts/slideLayout2.xml"/><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66.wmf"/></Relationships>
</file>

<file path=ppt/slides/_rels/slide16.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jpeg"/><Relationship Id="rId7" Type="http://schemas.openxmlformats.org/officeDocument/2006/relationships/image" Target="../media/image75.emf"/><Relationship Id="rId2" Type="http://schemas.openxmlformats.org/officeDocument/2006/relationships/image" Target="../media/image70.jpeg"/><Relationship Id="rId1" Type="http://schemas.openxmlformats.org/officeDocument/2006/relationships/slideLayout" Target="../slideLayouts/slideLayout2.xml"/><Relationship Id="rId6" Type="http://schemas.openxmlformats.org/officeDocument/2006/relationships/image" Target="../media/image74.emf"/><Relationship Id="rId5" Type="http://schemas.openxmlformats.org/officeDocument/2006/relationships/image" Target="../media/image73.jpeg"/><Relationship Id="rId4" Type="http://schemas.openxmlformats.org/officeDocument/2006/relationships/image" Target="../media/image72.jpeg"/></Relationships>
</file>

<file path=ppt/slides/_rels/slide17.xml.rels><?xml version="1.0" encoding="UTF-8" standalone="yes"?>
<Relationships xmlns="http://schemas.openxmlformats.org/package/2006/relationships"><Relationship Id="rId3" Type="http://schemas.openxmlformats.org/officeDocument/2006/relationships/image" Target="../media/image78.jpeg"/><Relationship Id="rId7" Type="http://schemas.openxmlformats.org/officeDocument/2006/relationships/image" Target="../media/image82.jpeg"/><Relationship Id="rId2" Type="http://schemas.openxmlformats.org/officeDocument/2006/relationships/image" Target="../media/image77.jpeg"/><Relationship Id="rId1" Type="http://schemas.openxmlformats.org/officeDocument/2006/relationships/slideLayout" Target="../slideLayouts/slideLayout2.xml"/><Relationship Id="rId6" Type="http://schemas.openxmlformats.org/officeDocument/2006/relationships/image" Target="../media/image81.emf"/><Relationship Id="rId5" Type="http://schemas.openxmlformats.org/officeDocument/2006/relationships/image" Target="../media/image80.emf"/><Relationship Id="rId4" Type="http://schemas.openxmlformats.org/officeDocument/2006/relationships/image" Target="../media/image7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emf"/><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emf"/><Relationship Id="rId4" Type="http://schemas.openxmlformats.org/officeDocument/2006/relationships/image" Target="../media/image34.emf"/></Relationships>
</file>

<file path=ppt/slides/_rels/slide9.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37.emf"/><Relationship Id="rId7" Type="http://schemas.openxmlformats.org/officeDocument/2006/relationships/image" Target="../media/image41.emf"/><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7FD8AF0C-6452-4B89-B2E8-C0D34AC49165}"/>
              </a:ext>
            </a:extLst>
          </p:cNvPr>
          <p:cNvSpPr>
            <a:spLocks noGrp="1"/>
          </p:cNvSpPr>
          <p:nvPr>
            <p:ph type="title"/>
          </p:nvPr>
        </p:nvSpPr>
        <p:spPr>
          <a:xfrm>
            <a:off x="623888" y="2492896"/>
            <a:ext cx="8052568" cy="936104"/>
          </a:xfrm>
        </p:spPr>
        <p:txBody>
          <a:bodyPr/>
          <a:lstStyle/>
          <a:p>
            <a:pPr algn="ctr"/>
            <a:r>
              <a:rPr lang="ja-JP" altLang="en-US" dirty="0"/>
              <a:t>広域的な自転車通行環境整備事業計画</a:t>
            </a:r>
          </a:p>
        </p:txBody>
      </p:sp>
      <p:sp>
        <p:nvSpPr>
          <p:cNvPr id="5" name="テキスト プレースホルダー 4">
            <a:extLst>
              <a:ext uri="{FF2B5EF4-FFF2-40B4-BE49-F238E27FC236}">
                <a16:creationId xmlns:a16="http://schemas.microsoft.com/office/drawing/2014/main" id="{F6716F62-8149-4F40-ABCC-BC7CE7248DDB}"/>
              </a:ext>
            </a:extLst>
          </p:cNvPr>
          <p:cNvSpPr>
            <a:spLocks noGrp="1"/>
          </p:cNvSpPr>
          <p:nvPr>
            <p:ph type="body" idx="1"/>
          </p:nvPr>
        </p:nvSpPr>
        <p:spPr>
          <a:xfrm>
            <a:off x="628650" y="4221088"/>
            <a:ext cx="7886700" cy="1728192"/>
          </a:xfrm>
        </p:spPr>
        <p:txBody>
          <a:bodyPr>
            <a:normAutofit lnSpcReduction="10000"/>
          </a:bodyPr>
          <a:lstStyle/>
          <a:p>
            <a:r>
              <a:rPr lang="ja-JP" altLang="en-US" dirty="0"/>
              <a:t>                             ２０２２年　８月（策定）　　　</a:t>
            </a:r>
            <a:endParaRPr lang="en-US" altLang="ja-JP" dirty="0"/>
          </a:p>
          <a:p>
            <a:r>
              <a:rPr lang="ja-JP" altLang="en-US" dirty="0"/>
              <a:t>                             ２０２３年１１月（一部更新）</a:t>
            </a:r>
            <a:endParaRPr lang="en-US" altLang="ja-JP" dirty="0"/>
          </a:p>
          <a:p>
            <a:pPr algn="ctr"/>
            <a:r>
              <a:rPr lang="ja-JP" altLang="en-US" dirty="0"/>
              <a:t>　　  ２０２４年　３月（一部更新）</a:t>
            </a:r>
            <a:endParaRPr lang="en-US" altLang="ja-JP" dirty="0"/>
          </a:p>
          <a:p>
            <a:pPr algn="ctr"/>
            <a:r>
              <a:rPr lang="ja-JP" altLang="en-US" dirty="0"/>
              <a:t>    大阪府・京都府・大阪市・堺市</a:t>
            </a:r>
            <a:endParaRPr lang="en-US" altLang="ja-JP" dirty="0"/>
          </a:p>
        </p:txBody>
      </p:sp>
      <p:sp>
        <p:nvSpPr>
          <p:cNvPr id="2" name="正方形/長方形 1"/>
          <p:cNvSpPr/>
          <p:nvPr/>
        </p:nvSpPr>
        <p:spPr>
          <a:xfrm>
            <a:off x="7956376" y="188640"/>
            <a:ext cx="360040" cy="360040"/>
          </a:xfrm>
          <a:prstGeom prst="rect">
            <a:avLst/>
          </a:prstGeom>
          <a:solidFill>
            <a:schemeClr val="bg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6" name="正方形/長方形 5">
            <a:extLst>
              <a:ext uri="{FF2B5EF4-FFF2-40B4-BE49-F238E27FC236}">
                <a16:creationId xmlns:a16="http://schemas.microsoft.com/office/drawing/2014/main" id="{3D9A23A5-D555-490B-8E12-04B29C66A0BA}"/>
              </a:ext>
            </a:extLst>
          </p:cNvPr>
          <p:cNvSpPr/>
          <p:nvPr/>
        </p:nvSpPr>
        <p:spPr>
          <a:xfrm>
            <a:off x="8676456" y="332656"/>
            <a:ext cx="360040" cy="360040"/>
          </a:xfrm>
          <a:prstGeom prst="rect">
            <a:avLst/>
          </a:prstGeom>
          <a:solidFill>
            <a:schemeClr val="bg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89073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FD3E93-73E3-4D6D-8DB9-F77512FA5CA0}"/>
              </a:ext>
            </a:extLst>
          </p:cNvPr>
          <p:cNvSpPr>
            <a:spLocks noGrp="1"/>
          </p:cNvSpPr>
          <p:nvPr>
            <p:ph type="title"/>
          </p:nvPr>
        </p:nvSpPr>
        <p:spPr/>
        <p:txBody>
          <a:bodyPr/>
          <a:lstStyle/>
          <a:p>
            <a:r>
              <a:rPr lang="ja-JP" altLang="en-US" dirty="0"/>
              <a:t>「距離案内」の整備仕様</a:t>
            </a:r>
            <a:endParaRPr kumimoji="1" lang="ja-JP" altLang="en-US" dirty="0"/>
          </a:p>
        </p:txBody>
      </p:sp>
      <p:sp>
        <p:nvSpPr>
          <p:cNvPr id="11" name="テキスト ボックス 10">
            <a:extLst>
              <a:ext uri="{FF2B5EF4-FFF2-40B4-BE49-F238E27FC236}">
                <a16:creationId xmlns:a16="http://schemas.microsoft.com/office/drawing/2014/main" id="{27CC4294-CF7F-491F-B0E6-D610956D10FB}"/>
              </a:ext>
            </a:extLst>
          </p:cNvPr>
          <p:cNvSpPr txBox="1"/>
          <p:nvPr/>
        </p:nvSpPr>
        <p:spPr>
          <a:xfrm>
            <a:off x="35496" y="809396"/>
            <a:ext cx="3422732" cy="338554"/>
          </a:xfrm>
          <a:prstGeom prst="rect">
            <a:avLst/>
          </a:prstGeom>
          <a:noFill/>
        </p:spPr>
        <p:txBody>
          <a:bodyPr wrap="none" rtlCol="0">
            <a:spAutoFit/>
          </a:bodyPr>
          <a:lstStyle/>
          <a:p>
            <a:pPr defTabSz="457209"/>
            <a:r>
              <a:rPr kumimoji="1" lang="ja-JP" altLang="en-US" sz="1600" dirty="0">
                <a:solidFill>
                  <a:prstClr val="black"/>
                </a:solidFill>
                <a:latin typeface="Arial"/>
                <a:ea typeface="ＭＳ Ｐゴシック"/>
              </a:rPr>
              <a:t>■ 「距離案内」看板・路面表示の寸法</a:t>
            </a:r>
          </a:p>
        </p:txBody>
      </p:sp>
      <p:sp>
        <p:nvSpPr>
          <p:cNvPr id="12" name="テキスト ボックス 11">
            <a:extLst>
              <a:ext uri="{FF2B5EF4-FFF2-40B4-BE49-F238E27FC236}">
                <a16:creationId xmlns:a16="http://schemas.microsoft.com/office/drawing/2014/main" id="{27CC4294-CF7F-491F-B0E6-D610956D10FB}"/>
              </a:ext>
            </a:extLst>
          </p:cNvPr>
          <p:cNvSpPr txBox="1"/>
          <p:nvPr/>
        </p:nvSpPr>
        <p:spPr>
          <a:xfrm>
            <a:off x="4739783" y="791367"/>
            <a:ext cx="2236510" cy="338554"/>
          </a:xfrm>
          <a:prstGeom prst="rect">
            <a:avLst/>
          </a:prstGeom>
          <a:noFill/>
        </p:spPr>
        <p:txBody>
          <a:bodyPr wrap="none" rtlCol="0">
            <a:spAutoFit/>
          </a:bodyPr>
          <a:lstStyle/>
          <a:p>
            <a:pPr defTabSz="457209"/>
            <a:r>
              <a:rPr kumimoji="1" lang="ja-JP" altLang="en-US" sz="1600" dirty="0">
                <a:solidFill>
                  <a:prstClr val="black"/>
                </a:solidFill>
                <a:latin typeface="Arial"/>
                <a:ea typeface="ＭＳ Ｐゴシック"/>
              </a:rPr>
              <a:t>■「距離案内」設置位置</a:t>
            </a:r>
          </a:p>
        </p:txBody>
      </p:sp>
      <p:graphicFrame>
        <p:nvGraphicFramePr>
          <p:cNvPr id="14" name="表 13"/>
          <p:cNvGraphicFramePr>
            <a:graphicFrameLocks noGrp="1"/>
          </p:cNvGraphicFramePr>
          <p:nvPr/>
        </p:nvGraphicFramePr>
        <p:xfrm>
          <a:off x="4847422" y="4202786"/>
          <a:ext cx="4257740" cy="1766214"/>
        </p:xfrm>
        <a:graphic>
          <a:graphicData uri="http://schemas.openxmlformats.org/drawingml/2006/table">
            <a:tbl>
              <a:tblPr firstRow="1" bandRow="1">
                <a:tableStyleId>{5C22544A-7EE6-4342-B048-85BDC9FD1C3A}</a:tableStyleId>
              </a:tblPr>
              <a:tblGrid>
                <a:gridCol w="1256958">
                  <a:extLst>
                    <a:ext uri="{9D8B030D-6E8A-4147-A177-3AD203B41FA5}">
                      <a16:colId xmlns:a16="http://schemas.microsoft.com/office/drawing/2014/main" val="2724693293"/>
                    </a:ext>
                  </a:extLst>
                </a:gridCol>
                <a:gridCol w="3000782">
                  <a:extLst>
                    <a:ext uri="{9D8B030D-6E8A-4147-A177-3AD203B41FA5}">
                      <a16:colId xmlns:a16="http://schemas.microsoft.com/office/drawing/2014/main" val="333993657"/>
                    </a:ext>
                  </a:extLst>
                </a:gridCol>
              </a:tblGrid>
              <a:tr h="278858">
                <a:tc>
                  <a:txBody>
                    <a:bodyPr/>
                    <a:lstStyle/>
                    <a:p>
                      <a:pPr algn="ctr"/>
                      <a:r>
                        <a:rPr kumimoji="1" lang="ja-JP" altLang="en-US" sz="1100" dirty="0"/>
                        <a:t>項目</a:t>
                      </a:r>
                    </a:p>
                  </a:txBody>
                  <a:tcPr/>
                </a:tc>
                <a:tc>
                  <a:txBody>
                    <a:bodyPr/>
                    <a:lstStyle/>
                    <a:p>
                      <a:pPr algn="ctr"/>
                      <a:r>
                        <a:rPr kumimoji="1" lang="ja-JP" altLang="en-US" sz="1100" dirty="0"/>
                        <a:t>内容</a:t>
                      </a:r>
                    </a:p>
                  </a:txBody>
                  <a:tcPr/>
                </a:tc>
                <a:extLst>
                  <a:ext uri="{0D108BD9-81ED-4DB2-BD59-A6C34878D82A}">
                    <a16:rowId xmlns:a16="http://schemas.microsoft.com/office/drawing/2014/main" val="2813028949"/>
                  </a:ext>
                </a:extLst>
              </a:tr>
              <a:tr h="278858">
                <a:tc>
                  <a:txBody>
                    <a:bodyPr/>
                    <a:lstStyle/>
                    <a:p>
                      <a:r>
                        <a:rPr kumimoji="1" lang="ja-JP" altLang="en-US" sz="1100" dirty="0"/>
                        <a:t>機能</a:t>
                      </a:r>
                    </a:p>
                  </a:txBody>
                  <a:tcPr/>
                </a:tc>
                <a:tc>
                  <a:txBody>
                    <a:bodyPr/>
                    <a:lstStyle/>
                    <a:p>
                      <a:r>
                        <a:rPr kumimoji="1" lang="ja-JP" altLang="en-US" sz="1100" dirty="0"/>
                        <a:t>案内　（距離案内）</a:t>
                      </a:r>
                    </a:p>
                  </a:txBody>
                  <a:tcPr/>
                </a:tc>
                <a:extLst>
                  <a:ext uri="{0D108BD9-81ED-4DB2-BD59-A6C34878D82A}">
                    <a16:rowId xmlns:a16="http://schemas.microsoft.com/office/drawing/2014/main" val="3665737684"/>
                  </a:ext>
                </a:extLst>
              </a:tr>
              <a:tr h="929640">
                <a:tc>
                  <a:txBody>
                    <a:bodyPr/>
                    <a:lstStyle/>
                    <a:p>
                      <a:r>
                        <a:rPr kumimoji="1" lang="ja-JP" altLang="en-US" sz="1100" dirty="0"/>
                        <a:t>表示内容</a:t>
                      </a:r>
                    </a:p>
                  </a:txBody>
                  <a:tcPr/>
                </a:tc>
                <a:tc>
                  <a:txBody>
                    <a:bodyPr/>
                    <a:lstStyle/>
                    <a:p>
                      <a:r>
                        <a:rPr kumimoji="1" lang="ja-JP" altLang="en-US" sz="1100" dirty="0"/>
                        <a:t>方向を示す矢印</a:t>
                      </a:r>
                    </a:p>
                    <a:p>
                      <a:r>
                        <a:rPr kumimoji="1" lang="ja-JP" altLang="en-US" sz="1100" dirty="0"/>
                        <a:t>起終点名</a:t>
                      </a:r>
                    </a:p>
                    <a:p>
                      <a:r>
                        <a:rPr kumimoji="1" lang="ja-JP" altLang="en-US" sz="1100" dirty="0"/>
                        <a:t>起終点までの距離</a:t>
                      </a:r>
                    </a:p>
                    <a:p>
                      <a:r>
                        <a:rPr kumimoji="1" lang="ja-JP" altLang="en-US" sz="1100" dirty="0"/>
                        <a:t>ピクトサイン</a:t>
                      </a:r>
                      <a:endParaRPr kumimoji="1" lang="en-US" altLang="ja-JP" sz="1100" dirty="0"/>
                    </a:p>
                    <a:p>
                      <a:r>
                        <a:rPr kumimoji="1" lang="ja-JP" altLang="en-US" sz="1100" dirty="0"/>
                        <a:t>サイクルルート名</a:t>
                      </a:r>
                    </a:p>
                  </a:txBody>
                  <a:tcPr/>
                </a:tc>
                <a:extLst>
                  <a:ext uri="{0D108BD9-81ED-4DB2-BD59-A6C34878D82A}">
                    <a16:rowId xmlns:a16="http://schemas.microsoft.com/office/drawing/2014/main" val="3637522684"/>
                  </a:ext>
                </a:extLst>
              </a:tr>
              <a:tr h="278858">
                <a:tc>
                  <a:txBody>
                    <a:bodyPr/>
                    <a:lstStyle/>
                    <a:p>
                      <a:r>
                        <a:rPr kumimoji="1" lang="ja-JP" altLang="en-US" sz="1100" dirty="0"/>
                        <a:t>設置箇所</a:t>
                      </a:r>
                    </a:p>
                  </a:txBody>
                  <a:tcPr/>
                </a:tc>
                <a:tc>
                  <a:txBody>
                    <a:bodyPr/>
                    <a:lstStyle/>
                    <a:p>
                      <a:r>
                        <a:rPr kumimoji="1" lang="ja-JP" altLang="en-US" sz="1100" dirty="0"/>
                        <a:t>単路部に一定間隔（約</a:t>
                      </a:r>
                      <a:r>
                        <a:rPr kumimoji="1" lang="en-US" altLang="ja-JP" sz="1100" dirty="0"/>
                        <a:t>5km</a:t>
                      </a:r>
                      <a:r>
                        <a:rPr kumimoji="1" lang="ja-JP" altLang="en-US" sz="1100" dirty="0"/>
                        <a:t>間隔）で設置</a:t>
                      </a:r>
                    </a:p>
                  </a:txBody>
                  <a:tcPr/>
                </a:tc>
                <a:extLst>
                  <a:ext uri="{0D108BD9-81ED-4DB2-BD59-A6C34878D82A}">
                    <a16:rowId xmlns:a16="http://schemas.microsoft.com/office/drawing/2014/main" val="1717092180"/>
                  </a:ext>
                </a:extLst>
              </a:tr>
            </a:tbl>
          </a:graphicData>
        </a:graphic>
      </p:graphicFrame>
      <p:sp>
        <p:nvSpPr>
          <p:cNvPr id="24" name="テキスト ボックス 23">
            <a:extLst>
              <a:ext uri="{FF2B5EF4-FFF2-40B4-BE49-F238E27FC236}">
                <a16:creationId xmlns:a16="http://schemas.microsoft.com/office/drawing/2014/main" id="{27CC4294-CF7F-491F-B0E6-D610956D10FB}"/>
              </a:ext>
            </a:extLst>
          </p:cNvPr>
          <p:cNvSpPr txBox="1"/>
          <p:nvPr/>
        </p:nvSpPr>
        <p:spPr>
          <a:xfrm>
            <a:off x="4739782" y="3814111"/>
            <a:ext cx="3398687" cy="338554"/>
          </a:xfrm>
          <a:prstGeom prst="rect">
            <a:avLst/>
          </a:prstGeom>
          <a:noFill/>
        </p:spPr>
        <p:txBody>
          <a:bodyPr wrap="none" rtlCol="0">
            <a:spAutoFit/>
          </a:bodyPr>
          <a:lstStyle/>
          <a:p>
            <a:pPr defTabSz="457209"/>
            <a:r>
              <a:rPr kumimoji="1" lang="ja-JP" altLang="en-US" sz="1600" dirty="0">
                <a:solidFill>
                  <a:prstClr val="black"/>
                </a:solidFill>
                <a:latin typeface="Arial"/>
                <a:ea typeface="ＭＳ Ｐゴシック"/>
              </a:rPr>
              <a:t>■「距離案内」表示内容、設置箇所等</a:t>
            </a:r>
          </a:p>
        </p:txBody>
      </p:sp>
      <p:sp>
        <p:nvSpPr>
          <p:cNvPr id="13" name="テキスト ボックス 12">
            <a:extLst>
              <a:ext uri="{FF2B5EF4-FFF2-40B4-BE49-F238E27FC236}">
                <a16:creationId xmlns:a16="http://schemas.microsoft.com/office/drawing/2014/main" id="{27CC4294-CF7F-491F-B0E6-D610956D10FB}"/>
              </a:ext>
            </a:extLst>
          </p:cNvPr>
          <p:cNvSpPr txBox="1"/>
          <p:nvPr/>
        </p:nvSpPr>
        <p:spPr>
          <a:xfrm>
            <a:off x="105280" y="4232121"/>
            <a:ext cx="4341445" cy="276999"/>
          </a:xfrm>
          <a:prstGeom prst="rect">
            <a:avLst/>
          </a:prstGeom>
          <a:noFill/>
          <a:ln>
            <a:solidFill>
              <a:schemeClr val="tx1"/>
            </a:solidFill>
            <a:prstDash val="sysDash"/>
          </a:ln>
        </p:spPr>
        <p:txBody>
          <a:bodyPr wrap="square" rtlCol="0">
            <a:spAutoFit/>
          </a:bodyPr>
          <a:lstStyle/>
          <a:p>
            <a:pPr defTabSz="457209"/>
            <a:r>
              <a:rPr kumimoji="1" lang="en-US" altLang="ja-JP" sz="1200" dirty="0">
                <a:solidFill>
                  <a:prstClr val="black"/>
                </a:solidFill>
                <a:latin typeface="Arial"/>
                <a:ea typeface="ＭＳ Ｐゴシック"/>
              </a:rPr>
              <a:t>※</a:t>
            </a:r>
            <a:r>
              <a:rPr kumimoji="1" lang="ja-JP" altLang="en-US" sz="1200" dirty="0">
                <a:solidFill>
                  <a:prstClr val="black"/>
                </a:solidFill>
                <a:latin typeface="Arial"/>
                <a:ea typeface="ＭＳ Ｐゴシック"/>
              </a:rPr>
              <a:t>起終点名は検討中エリアの調整状況を踏まえて検討。</a:t>
            </a:r>
          </a:p>
        </p:txBody>
      </p:sp>
      <p:sp>
        <p:nvSpPr>
          <p:cNvPr id="15" name="テキスト ボックス 14">
            <a:extLst>
              <a:ext uri="{FF2B5EF4-FFF2-40B4-BE49-F238E27FC236}">
                <a16:creationId xmlns:a16="http://schemas.microsoft.com/office/drawing/2014/main" id="{75D7B413-0BF1-481E-8288-30D11C664EE5}"/>
              </a:ext>
            </a:extLst>
          </p:cNvPr>
          <p:cNvSpPr txBox="1"/>
          <p:nvPr/>
        </p:nvSpPr>
        <p:spPr>
          <a:xfrm>
            <a:off x="1583920" y="1739518"/>
            <a:ext cx="1233030" cy="276999"/>
          </a:xfrm>
          <a:prstGeom prst="rect">
            <a:avLst/>
          </a:prstGeom>
          <a:noFill/>
        </p:spPr>
        <p:txBody>
          <a:bodyPr wrap="none" rtlCol="0">
            <a:spAutoFit/>
          </a:bodyPr>
          <a:lstStyle/>
          <a:p>
            <a:pPr defTabSz="457209"/>
            <a:r>
              <a:rPr kumimoji="1" lang="ja-JP" altLang="en-US" sz="1200" dirty="0">
                <a:solidFill>
                  <a:prstClr val="black"/>
                </a:solidFill>
                <a:latin typeface="Arial"/>
                <a:ea typeface="ＭＳ Ｐゴシック"/>
              </a:rPr>
              <a:t>方向を示す矢印</a:t>
            </a:r>
            <a:endParaRPr kumimoji="1" lang="en-US" altLang="ja-JP" sz="1200" dirty="0">
              <a:solidFill>
                <a:prstClr val="black"/>
              </a:solidFill>
              <a:latin typeface="Arial"/>
              <a:ea typeface="ＭＳ Ｐゴシック"/>
            </a:endParaRPr>
          </a:p>
        </p:txBody>
      </p:sp>
      <p:sp>
        <p:nvSpPr>
          <p:cNvPr id="16" name="テキスト ボックス 15">
            <a:extLst>
              <a:ext uri="{FF2B5EF4-FFF2-40B4-BE49-F238E27FC236}">
                <a16:creationId xmlns:a16="http://schemas.microsoft.com/office/drawing/2014/main" id="{710EA905-7551-41D4-88CE-DC863590D8DC}"/>
              </a:ext>
            </a:extLst>
          </p:cNvPr>
          <p:cNvSpPr txBox="1"/>
          <p:nvPr/>
        </p:nvSpPr>
        <p:spPr>
          <a:xfrm>
            <a:off x="1583920" y="2136010"/>
            <a:ext cx="800219" cy="276999"/>
          </a:xfrm>
          <a:prstGeom prst="rect">
            <a:avLst/>
          </a:prstGeom>
          <a:noFill/>
        </p:spPr>
        <p:txBody>
          <a:bodyPr wrap="none" rtlCol="0">
            <a:spAutoFit/>
          </a:bodyPr>
          <a:lstStyle/>
          <a:p>
            <a:pPr defTabSz="457209"/>
            <a:r>
              <a:rPr lang="ja-JP" altLang="en-US" sz="1200" dirty="0">
                <a:solidFill>
                  <a:prstClr val="black"/>
                </a:solidFill>
                <a:latin typeface="Arial"/>
                <a:ea typeface="ＭＳ Ｐゴシック"/>
              </a:rPr>
              <a:t>起終点名</a:t>
            </a:r>
            <a:endParaRPr kumimoji="1" lang="en-US" altLang="ja-JP" sz="1200" dirty="0">
              <a:solidFill>
                <a:prstClr val="black"/>
              </a:solidFill>
              <a:latin typeface="Arial"/>
              <a:ea typeface="ＭＳ Ｐゴシック"/>
            </a:endParaRPr>
          </a:p>
        </p:txBody>
      </p:sp>
      <p:cxnSp>
        <p:nvCxnSpPr>
          <p:cNvPr id="19" name="直線矢印コネクタ 18">
            <a:extLst>
              <a:ext uri="{FF2B5EF4-FFF2-40B4-BE49-F238E27FC236}">
                <a16:creationId xmlns:a16="http://schemas.microsoft.com/office/drawing/2014/main" id="{A1BA7CA3-F444-464E-8144-7BB96488D240}"/>
              </a:ext>
            </a:extLst>
          </p:cNvPr>
          <p:cNvCxnSpPr>
            <a:cxnSpLocks/>
          </p:cNvCxnSpPr>
          <p:nvPr/>
        </p:nvCxnSpPr>
        <p:spPr>
          <a:xfrm flipV="1">
            <a:off x="1074633" y="1671887"/>
            <a:ext cx="6038" cy="2117153"/>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FC11C24F-11A8-42F9-A054-5A3C66F9A74D}"/>
              </a:ext>
            </a:extLst>
          </p:cNvPr>
          <p:cNvSpPr txBox="1"/>
          <p:nvPr/>
        </p:nvSpPr>
        <p:spPr>
          <a:xfrm>
            <a:off x="140228" y="1305930"/>
            <a:ext cx="342008" cy="234286"/>
          </a:xfrm>
          <a:prstGeom prst="rect">
            <a:avLst/>
          </a:prstGeom>
          <a:solidFill>
            <a:schemeClr val="bg1">
              <a:lumMod val="95000"/>
            </a:schemeClr>
          </a:solidFill>
          <a:ln>
            <a:solidFill>
              <a:schemeClr val="tx1"/>
            </a:solidFill>
          </a:ln>
        </p:spPr>
        <p:txBody>
          <a:bodyPr wrap="none" lIns="36000" tIns="36000" rIns="36000" bIns="36000" rtlCol="0">
            <a:spAutoFit/>
          </a:bodyPr>
          <a:lstStyle/>
          <a:p>
            <a:pPr defTabSz="457209"/>
            <a:r>
              <a:rPr kumimoji="1" lang="ja-JP" altLang="en-US" sz="1050" dirty="0">
                <a:solidFill>
                  <a:prstClr val="black"/>
                </a:solidFill>
                <a:latin typeface="Arial"/>
                <a:ea typeface="ＭＳ Ｐゴシック"/>
              </a:rPr>
              <a:t>看板</a:t>
            </a:r>
            <a:endParaRPr kumimoji="1" lang="en-US" altLang="ja-JP" sz="1050" dirty="0">
              <a:solidFill>
                <a:prstClr val="black"/>
              </a:solidFill>
              <a:latin typeface="Arial"/>
              <a:ea typeface="ＭＳ Ｐゴシック"/>
            </a:endParaRPr>
          </a:p>
        </p:txBody>
      </p:sp>
      <p:sp>
        <p:nvSpPr>
          <p:cNvPr id="27" name="テキスト ボックス 26">
            <a:extLst>
              <a:ext uri="{FF2B5EF4-FFF2-40B4-BE49-F238E27FC236}">
                <a16:creationId xmlns:a16="http://schemas.microsoft.com/office/drawing/2014/main" id="{6C876BF8-4FB9-4A01-9867-14C556EF7C69}"/>
              </a:ext>
            </a:extLst>
          </p:cNvPr>
          <p:cNvSpPr txBox="1"/>
          <p:nvPr/>
        </p:nvSpPr>
        <p:spPr>
          <a:xfrm>
            <a:off x="398736" y="2355669"/>
            <a:ext cx="930063" cy="287771"/>
          </a:xfrm>
          <a:prstGeom prst="rect">
            <a:avLst/>
          </a:prstGeom>
          <a:noFill/>
        </p:spPr>
        <p:txBody>
          <a:bodyPr wrap="square" rtlCol="0">
            <a:spAutoFit/>
          </a:bodyPr>
          <a:lstStyle/>
          <a:p>
            <a:pPr defTabSz="457209"/>
            <a:r>
              <a:rPr kumimoji="1" lang="en-US" altLang="ja-JP" sz="1270" dirty="0">
                <a:solidFill>
                  <a:prstClr val="white"/>
                </a:solidFill>
                <a:latin typeface="HG丸ｺﾞｼｯｸM-PRO" panose="020F0600000000000000" pitchFamily="50" charset="-128"/>
                <a:ea typeface="HG丸ｺﾞｼｯｸM-PRO" panose="020F0600000000000000" pitchFamily="50" charset="-128"/>
              </a:rPr>
              <a:t>20km</a:t>
            </a:r>
            <a:endParaRPr kumimoji="1" lang="ja-JP" altLang="en-US" sz="1270" dirty="0">
              <a:solidFill>
                <a:prstClr val="white"/>
              </a:solidFill>
              <a:latin typeface="HG丸ｺﾞｼｯｸM-PRO" panose="020F0600000000000000" pitchFamily="50" charset="-128"/>
              <a:ea typeface="HG丸ｺﾞｼｯｸM-PRO" panose="020F0600000000000000" pitchFamily="50" charset="-128"/>
            </a:endParaRPr>
          </a:p>
        </p:txBody>
      </p:sp>
      <p:sp>
        <p:nvSpPr>
          <p:cNvPr id="28" name="テキスト ボックス 27">
            <a:extLst>
              <a:ext uri="{FF2B5EF4-FFF2-40B4-BE49-F238E27FC236}">
                <a16:creationId xmlns:a16="http://schemas.microsoft.com/office/drawing/2014/main" id="{EABE0EBF-C72F-440E-B747-F560FB0FE45B}"/>
              </a:ext>
            </a:extLst>
          </p:cNvPr>
          <p:cNvSpPr txBox="1"/>
          <p:nvPr/>
        </p:nvSpPr>
        <p:spPr>
          <a:xfrm>
            <a:off x="432649" y="2116870"/>
            <a:ext cx="564372" cy="287771"/>
          </a:xfrm>
          <a:prstGeom prst="rect">
            <a:avLst/>
          </a:prstGeom>
          <a:noFill/>
        </p:spPr>
        <p:txBody>
          <a:bodyPr wrap="square" lIns="0" tIns="0" rIns="0" bIns="0" rtlCol="0">
            <a:spAutoFit/>
          </a:bodyPr>
          <a:lstStyle/>
          <a:p>
            <a:pPr algn="ctr" defTabSz="457209"/>
            <a:r>
              <a:rPr kumimoji="1" lang="ja-JP" altLang="en-US" sz="1270" dirty="0">
                <a:solidFill>
                  <a:prstClr val="white"/>
                </a:solidFill>
                <a:latin typeface="HG丸ｺﾞｼｯｸM-PRO" panose="020F0600000000000000" pitchFamily="50" charset="-128"/>
                <a:ea typeface="HG丸ｺﾞｼｯｸM-PRO" panose="020F0600000000000000" pitchFamily="50" charset="-128"/>
              </a:rPr>
              <a:t>夢洲</a:t>
            </a:r>
            <a:br>
              <a:rPr kumimoji="1" lang="en-US" altLang="ja-JP" sz="1270" dirty="0">
                <a:solidFill>
                  <a:prstClr val="white"/>
                </a:solidFill>
                <a:latin typeface="HG丸ｺﾞｼｯｸM-PRO" panose="020F0600000000000000" pitchFamily="50" charset="-128"/>
                <a:ea typeface="HG丸ｺﾞｼｯｸM-PRO" panose="020F0600000000000000" pitchFamily="50" charset="-128"/>
              </a:rPr>
            </a:br>
            <a:r>
              <a:rPr kumimoji="1" lang="en-US" altLang="ja-JP" sz="600" dirty="0">
                <a:solidFill>
                  <a:prstClr val="white"/>
                </a:solidFill>
                <a:latin typeface="HG丸ｺﾞｼｯｸM-PRO" panose="020F0600000000000000" pitchFamily="50" charset="-128"/>
                <a:ea typeface="HG丸ｺﾞｼｯｸM-PRO" panose="020F0600000000000000" pitchFamily="50" charset="-128"/>
              </a:rPr>
              <a:t>YUME SHIMA</a:t>
            </a:r>
            <a:endParaRPr kumimoji="1" lang="ja-JP" altLang="en-US" sz="1270" dirty="0">
              <a:solidFill>
                <a:prstClr val="white"/>
              </a:solidFill>
              <a:latin typeface="HG丸ｺﾞｼｯｸM-PRO" panose="020F0600000000000000" pitchFamily="50" charset="-128"/>
              <a:ea typeface="HG丸ｺﾞｼｯｸM-PRO" panose="020F0600000000000000" pitchFamily="50" charset="-128"/>
            </a:endParaRPr>
          </a:p>
        </p:txBody>
      </p:sp>
      <p:sp>
        <p:nvSpPr>
          <p:cNvPr id="29" name="テキスト ボックス 28">
            <a:extLst>
              <a:ext uri="{FF2B5EF4-FFF2-40B4-BE49-F238E27FC236}">
                <a16:creationId xmlns:a16="http://schemas.microsoft.com/office/drawing/2014/main" id="{2CB30EDA-AD9A-4D60-84B6-CBB5BE524657}"/>
              </a:ext>
            </a:extLst>
          </p:cNvPr>
          <p:cNvSpPr txBox="1"/>
          <p:nvPr/>
        </p:nvSpPr>
        <p:spPr>
          <a:xfrm>
            <a:off x="1583970" y="2392870"/>
            <a:ext cx="1385316" cy="276999"/>
          </a:xfrm>
          <a:prstGeom prst="rect">
            <a:avLst/>
          </a:prstGeom>
          <a:noFill/>
        </p:spPr>
        <p:txBody>
          <a:bodyPr wrap="none" rtlCol="0">
            <a:spAutoFit/>
          </a:bodyPr>
          <a:lstStyle/>
          <a:p>
            <a:pPr defTabSz="457209"/>
            <a:r>
              <a:rPr lang="ja-JP" altLang="en-US" sz="1200" dirty="0">
                <a:solidFill>
                  <a:prstClr val="black"/>
                </a:solidFill>
                <a:latin typeface="Arial"/>
                <a:ea typeface="ＭＳ Ｐゴシック"/>
              </a:rPr>
              <a:t>起終点までの距離</a:t>
            </a:r>
            <a:endParaRPr kumimoji="1" lang="en-US" altLang="ja-JP" sz="1200" dirty="0">
              <a:solidFill>
                <a:prstClr val="black"/>
              </a:solidFill>
              <a:latin typeface="Arial"/>
              <a:ea typeface="ＭＳ Ｐゴシック"/>
            </a:endParaRPr>
          </a:p>
        </p:txBody>
      </p:sp>
      <p:sp>
        <p:nvSpPr>
          <p:cNvPr id="32" name="テキスト ボックス 31">
            <a:extLst>
              <a:ext uri="{FF2B5EF4-FFF2-40B4-BE49-F238E27FC236}">
                <a16:creationId xmlns:a16="http://schemas.microsoft.com/office/drawing/2014/main" id="{2A5F57B3-7ECE-4D94-B564-0AF582B2C564}"/>
              </a:ext>
            </a:extLst>
          </p:cNvPr>
          <p:cNvSpPr txBox="1"/>
          <p:nvPr/>
        </p:nvSpPr>
        <p:spPr>
          <a:xfrm rot="16200000">
            <a:off x="912285" y="2388105"/>
            <a:ext cx="559769"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0.60m</a:t>
            </a:r>
            <a:endParaRPr kumimoji="1" lang="en-US" altLang="ja-JP" sz="1050" dirty="0">
              <a:solidFill>
                <a:prstClr val="black"/>
              </a:solidFill>
              <a:latin typeface="Arial"/>
              <a:ea typeface="ＭＳ Ｐゴシック"/>
            </a:endParaRPr>
          </a:p>
        </p:txBody>
      </p:sp>
      <p:sp>
        <p:nvSpPr>
          <p:cNvPr id="36" name="テキスト ボックス 35">
            <a:extLst>
              <a:ext uri="{FF2B5EF4-FFF2-40B4-BE49-F238E27FC236}">
                <a16:creationId xmlns:a16="http://schemas.microsoft.com/office/drawing/2014/main" id="{1501AF9F-B580-4205-A4EC-686D5CAC2F93}"/>
              </a:ext>
            </a:extLst>
          </p:cNvPr>
          <p:cNvSpPr txBox="1"/>
          <p:nvPr/>
        </p:nvSpPr>
        <p:spPr>
          <a:xfrm>
            <a:off x="3346927" y="1302232"/>
            <a:ext cx="611312" cy="234286"/>
          </a:xfrm>
          <a:prstGeom prst="rect">
            <a:avLst/>
          </a:prstGeom>
          <a:solidFill>
            <a:schemeClr val="bg1">
              <a:lumMod val="95000"/>
            </a:schemeClr>
          </a:solidFill>
          <a:ln>
            <a:solidFill>
              <a:schemeClr val="tx1"/>
            </a:solidFill>
          </a:ln>
        </p:spPr>
        <p:txBody>
          <a:bodyPr wrap="none" lIns="36000" tIns="36000" rIns="36000" bIns="36000" rtlCol="0">
            <a:spAutoFit/>
          </a:bodyPr>
          <a:lstStyle/>
          <a:p>
            <a:pPr defTabSz="457209"/>
            <a:r>
              <a:rPr kumimoji="1" lang="ja-JP" altLang="en-US" sz="1050" dirty="0">
                <a:solidFill>
                  <a:prstClr val="black"/>
                </a:solidFill>
                <a:latin typeface="Arial"/>
                <a:ea typeface="ＭＳ Ｐゴシック"/>
              </a:rPr>
              <a:t>路面表示</a:t>
            </a:r>
            <a:endParaRPr kumimoji="1" lang="en-US" altLang="ja-JP" sz="1050" dirty="0">
              <a:solidFill>
                <a:prstClr val="black"/>
              </a:solidFill>
              <a:latin typeface="Arial"/>
              <a:ea typeface="ＭＳ Ｐゴシック"/>
            </a:endParaRPr>
          </a:p>
        </p:txBody>
      </p:sp>
      <p:cxnSp>
        <p:nvCxnSpPr>
          <p:cNvPr id="37" name="直線矢印コネクタ 36">
            <a:extLst>
              <a:ext uri="{FF2B5EF4-FFF2-40B4-BE49-F238E27FC236}">
                <a16:creationId xmlns:a16="http://schemas.microsoft.com/office/drawing/2014/main" id="{83EBF92D-C922-4D0B-9838-785036EB539E}"/>
              </a:ext>
            </a:extLst>
          </p:cNvPr>
          <p:cNvCxnSpPr>
            <a:cxnSpLocks/>
          </p:cNvCxnSpPr>
          <p:nvPr/>
        </p:nvCxnSpPr>
        <p:spPr>
          <a:xfrm>
            <a:off x="436836" y="3977039"/>
            <a:ext cx="569660"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19D51748-4636-4500-A019-1273A75FDA4D}"/>
              </a:ext>
            </a:extLst>
          </p:cNvPr>
          <p:cNvSpPr txBox="1"/>
          <p:nvPr/>
        </p:nvSpPr>
        <p:spPr>
          <a:xfrm>
            <a:off x="475378" y="3933056"/>
            <a:ext cx="559769"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0.15m</a:t>
            </a:r>
            <a:endParaRPr kumimoji="1" lang="en-US" altLang="ja-JP" sz="1050" dirty="0">
              <a:solidFill>
                <a:prstClr val="black"/>
              </a:solidFill>
              <a:latin typeface="Arial"/>
              <a:ea typeface="ＭＳ Ｐゴシック"/>
            </a:endParaRPr>
          </a:p>
        </p:txBody>
      </p:sp>
      <p:cxnSp>
        <p:nvCxnSpPr>
          <p:cNvPr id="39" name="直線コネクタ 38">
            <a:extLst>
              <a:ext uri="{FF2B5EF4-FFF2-40B4-BE49-F238E27FC236}">
                <a16:creationId xmlns:a16="http://schemas.microsoft.com/office/drawing/2014/main" id="{9BFCBDC3-B9D0-4EBC-B17A-D3DED4F11413}"/>
              </a:ext>
            </a:extLst>
          </p:cNvPr>
          <p:cNvCxnSpPr>
            <a:cxnSpLocks/>
          </p:cNvCxnSpPr>
          <p:nvPr/>
        </p:nvCxnSpPr>
        <p:spPr>
          <a:xfrm>
            <a:off x="2778055" y="1878016"/>
            <a:ext cx="7200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0D01365D-71F9-4B77-A3CC-67AECBDB66EF}"/>
              </a:ext>
            </a:extLst>
          </p:cNvPr>
          <p:cNvCxnSpPr>
            <a:cxnSpLocks/>
          </p:cNvCxnSpPr>
          <p:nvPr/>
        </p:nvCxnSpPr>
        <p:spPr>
          <a:xfrm>
            <a:off x="2339752" y="2274508"/>
            <a:ext cx="1170898"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247A5464-D0A9-4B49-842A-1094C8D4C1A1}"/>
              </a:ext>
            </a:extLst>
          </p:cNvPr>
          <p:cNvCxnSpPr>
            <a:cxnSpLocks/>
          </p:cNvCxnSpPr>
          <p:nvPr/>
        </p:nvCxnSpPr>
        <p:spPr>
          <a:xfrm>
            <a:off x="2896559" y="2531368"/>
            <a:ext cx="6120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DB6C4909-49B8-4DC6-B86F-466A273F8668}"/>
              </a:ext>
            </a:extLst>
          </p:cNvPr>
          <p:cNvSpPr txBox="1"/>
          <p:nvPr/>
        </p:nvSpPr>
        <p:spPr>
          <a:xfrm>
            <a:off x="360182" y="3092911"/>
            <a:ext cx="695100" cy="523220"/>
          </a:xfrm>
          <a:prstGeom prst="rect">
            <a:avLst/>
          </a:prstGeom>
          <a:noFill/>
        </p:spPr>
        <p:txBody>
          <a:bodyPr wrap="square" rtlCol="0">
            <a:spAutoFit/>
          </a:bodyPr>
          <a:lstStyle/>
          <a:p>
            <a:pPr algn="ctr" defTabSz="457209"/>
            <a:r>
              <a:rPr lang="ja-JP" altLang="en-US" sz="800" dirty="0">
                <a:solidFill>
                  <a:prstClr val="white"/>
                </a:solidFill>
                <a:latin typeface="HG丸ｺﾞｼｯｸM-PRO" panose="020F0600000000000000" pitchFamily="50" charset="-128"/>
                <a:ea typeface="HG丸ｺﾞｼｯｸM-PRO" panose="020F0600000000000000" pitchFamily="50" charset="-128"/>
              </a:rPr>
              <a:t>〇 〇 〇 〇</a:t>
            </a:r>
            <a:br>
              <a:rPr lang="en-US" altLang="ja-JP" sz="800" dirty="0">
                <a:solidFill>
                  <a:prstClr val="white"/>
                </a:solidFill>
                <a:latin typeface="HG丸ｺﾞｼｯｸM-PRO" panose="020F0600000000000000" pitchFamily="50" charset="-128"/>
                <a:ea typeface="HG丸ｺﾞｼｯｸM-PRO" panose="020F0600000000000000" pitchFamily="50" charset="-128"/>
              </a:rPr>
            </a:br>
            <a:r>
              <a:rPr lang="ja-JP" altLang="en-US" sz="800" spc="110" dirty="0">
                <a:solidFill>
                  <a:prstClr val="white"/>
                </a:solidFill>
                <a:latin typeface="HG丸ｺﾞｼｯｸM-PRO" panose="020F0600000000000000" pitchFamily="50" charset="-128"/>
                <a:ea typeface="HG丸ｺﾞｼｯｸM-PRO" panose="020F0600000000000000" pitchFamily="50" charset="-128"/>
              </a:rPr>
              <a:t>ｻｲｸﾙﾙｰﾄ</a:t>
            </a:r>
            <a:endParaRPr lang="en-US" altLang="ja-JP" sz="800" spc="110" dirty="0">
              <a:solidFill>
                <a:prstClr val="white"/>
              </a:solidFill>
              <a:latin typeface="HG丸ｺﾞｼｯｸM-PRO" panose="020F0600000000000000" pitchFamily="50" charset="-128"/>
              <a:ea typeface="HG丸ｺﾞｼｯｸM-PRO" panose="020F0600000000000000" pitchFamily="50" charset="-128"/>
            </a:endParaRPr>
          </a:p>
          <a:p>
            <a:pPr algn="ctr" defTabSz="457209"/>
            <a:r>
              <a:rPr kumimoji="1" lang="ja-JP" altLang="en-US" sz="600" dirty="0">
                <a:solidFill>
                  <a:prstClr val="white"/>
                </a:solidFill>
                <a:latin typeface="HG丸ｺﾞｼｯｸM-PRO" panose="020F0600000000000000" pitchFamily="50" charset="-128"/>
                <a:ea typeface="HG丸ｺﾞｼｯｸM-PRO" panose="020F0600000000000000" pitchFamily="50" charset="-128"/>
              </a:rPr>
              <a:t>〇〇〇〇</a:t>
            </a:r>
            <a:endParaRPr kumimoji="1" lang="en-US" altLang="ja-JP" sz="600" dirty="0">
              <a:solidFill>
                <a:prstClr val="white"/>
              </a:solidFill>
              <a:latin typeface="HG丸ｺﾞｼｯｸM-PRO" panose="020F0600000000000000" pitchFamily="50" charset="-128"/>
              <a:ea typeface="HG丸ｺﾞｼｯｸM-PRO" panose="020F0600000000000000" pitchFamily="50" charset="-128"/>
            </a:endParaRPr>
          </a:p>
          <a:p>
            <a:pPr algn="ctr" defTabSz="457209"/>
            <a:r>
              <a:rPr kumimoji="1" lang="ja-JP" altLang="en-US" sz="600" dirty="0">
                <a:solidFill>
                  <a:prstClr val="white"/>
                </a:solidFill>
                <a:latin typeface="HG丸ｺﾞｼｯｸM-PRO" panose="020F0600000000000000" pitchFamily="50" charset="-128"/>
                <a:ea typeface="HG丸ｺﾞｼｯｸM-PRO" panose="020F0600000000000000" pitchFamily="50" charset="-128"/>
              </a:rPr>
              <a:t> </a:t>
            </a:r>
            <a:r>
              <a:rPr kumimoji="1" lang="en-US" altLang="ja-JP" sz="600" dirty="0">
                <a:solidFill>
                  <a:prstClr val="white"/>
                </a:solidFill>
                <a:latin typeface="HG丸ｺﾞｼｯｸM-PRO" panose="020F0600000000000000" pitchFamily="50" charset="-128"/>
                <a:ea typeface="HG丸ｺﾞｼｯｸM-PRO" panose="020F0600000000000000" pitchFamily="50" charset="-128"/>
              </a:rPr>
              <a:t>Cycling</a:t>
            </a:r>
            <a:r>
              <a:rPr kumimoji="1" lang="ja-JP" altLang="en-US" sz="600" dirty="0">
                <a:solidFill>
                  <a:prstClr val="white"/>
                </a:solidFill>
                <a:latin typeface="HG丸ｺﾞｼｯｸM-PRO" panose="020F0600000000000000" pitchFamily="50" charset="-128"/>
                <a:ea typeface="HG丸ｺﾞｼｯｸM-PRO" panose="020F0600000000000000" pitchFamily="50" charset="-128"/>
              </a:rPr>
              <a:t> </a:t>
            </a:r>
            <a:r>
              <a:rPr kumimoji="1" lang="en-US" altLang="ja-JP" sz="600" dirty="0">
                <a:solidFill>
                  <a:prstClr val="white"/>
                </a:solidFill>
                <a:latin typeface="HG丸ｺﾞｼｯｸM-PRO" panose="020F0600000000000000" pitchFamily="50" charset="-128"/>
                <a:ea typeface="HG丸ｺﾞｼｯｸM-PRO" panose="020F0600000000000000" pitchFamily="50" charset="-128"/>
              </a:rPr>
              <a:t>Line</a:t>
            </a:r>
            <a:endParaRPr kumimoji="1" lang="ja-JP" altLang="en-US" sz="600" dirty="0">
              <a:solidFill>
                <a:prstClr val="white"/>
              </a:solidFill>
              <a:latin typeface="HG丸ｺﾞｼｯｸM-PRO" panose="020F0600000000000000" pitchFamily="50" charset="-128"/>
              <a:ea typeface="HG丸ｺﾞｼｯｸM-PRO" panose="020F0600000000000000" pitchFamily="50" charset="-128"/>
            </a:endParaRPr>
          </a:p>
        </p:txBody>
      </p:sp>
      <p:pic>
        <p:nvPicPr>
          <p:cNvPr id="48" name="図 47"/>
          <p:cNvPicPr>
            <a:picLocks noChangeAspect="1"/>
          </p:cNvPicPr>
          <p:nvPr/>
        </p:nvPicPr>
        <p:blipFill>
          <a:blip r:embed="rId2"/>
          <a:stretch>
            <a:fillRect/>
          </a:stretch>
        </p:blipFill>
        <p:spPr>
          <a:xfrm>
            <a:off x="462899" y="2630176"/>
            <a:ext cx="501695" cy="501695"/>
          </a:xfrm>
          <a:prstGeom prst="rect">
            <a:avLst/>
          </a:prstGeom>
        </p:spPr>
      </p:pic>
      <p:cxnSp>
        <p:nvCxnSpPr>
          <p:cNvPr id="52" name="直線コネクタ 51">
            <a:extLst>
              <a:ext uri="{FF2B5EF4-FFF2-40B4-BE49-F238E27FC236}">
                <a16:creationId xmlns:a16="http://schemas.microsoft.com/office/drawing/2014/main" id="{247A5464-D0A9-4B49-842A-1094C8D4C1A1}"/>
              </a:ext>
            </a:extLst>
          </p:cNvPr>
          <p:cNvCxnSpPr>
            <a:cxnSpLocks/>
          </p:cNvCxnSpPr>
          <p:nvPr/>
        </p:nvCxnSpPr>
        <p:spPr>
          <a:xfrm flipV="1">
            <a:off x="2467138" y="2849722"/>
            <a:ext cx="10440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710EA905-7551-41D4-88CE-DC863590D8DC}"/>
              </a:ext>
            </a:extLst>
          </p:cNvPr>
          <p:cNvSpPr txBox="1"/>
          <p:nvPr/>
        </p:nvSpPr>
        <p:spPr>
          <a:xfrm>
            <a:off x="1583919" y="2708920"/>
            <a:ext cx="1779654" cy="461665"/>
          </a:xfrm>
          <a:prstGeom prst="rect">
            <a:avLst/>
          </a:prstGeom>
          <a:noFill/>
        </p:spPr>
        <p:txBody>
          <a:bodyPr wrap="none" rtlCol="0">
            <a:spAutoFit/>
          </a:bodyPr>
          <a:lstStyle/>
          <a:p>
            <a:pPr defTabSz="457209"/>
            <a:r>
              <a:rPr kumimoji="1" lang="ja-JP" altLang="en-US" sz="1200" dirty="0">
                <a:solidFill>
                  <a:prstClr val="black"/>
                </a:solidFill>
                <a:latin typeface="Arial"/>
                <a:ea typeface="ＭＳ Ｐゴシック"/>
              </a:rPr>
              <a:t>ピクトサイン</a:t>
            </a:r>
            <a:endParaRPr kumimoji="1" lang="en-US" altLang="ja-JP" sz="1200" dirty="0">
              <a:solidFill>
                <a:prstClr val="black"/>
              </a:solidFill>
              <a:latin typeface="Arial"/>
              <a:ea typeface="ＭＳ Ｐゴシック"/>
            </a:endParaRPr>
          </a:p>
          <a:p>
            <a:pPr defTabSz="457209"/>
            <a:r>
              <a:rPr lang="ja-JP" altLang="en-US" sz="1200" dirty="0">
                <a:solidFill>
                  <a:prstClr val="black"/>
                </a:solidFill>
                <a:latin typeface="Arial"/>
                <a:ea typeface="ＭＳ Ｐゴシック"/>
              </a:rPr>
              <a:t>（将来的には</a:t>
            </a:r>
            <a:r>
              <a:rPr kumimoji="1" lang="ja-JP" altLang="en-US" sz="1200" dirty="0">
                <a:solidFill>
                  <a:prstClr val="black"/>
                </a:solidFill>
                <a:latin typeface="Arial"/>
                <a:ea typeface="ＭＳ Ｐゴシック"/>
              </a:rPr>
              <a:t>ロゴマーク）</a:t>
            </a:r>
            <a:endParaRPr kumimoji="1" lang="en-US" altLang="ja-JP" sz="1200" dirty="0">
              <a:solidFill>
                <a:prstClr val="black"/>
              </a:solidFill>
              <a:latin typeface="Arial"/>
              <a:ea typeface="ＭＳ Ｐゴシック"/>
            </a:endParaRPr>
          </a:p>
        </p:txBody>
      </p:sp>
      <p:sp>
        <p:nvSpPr>
          <p:cNvPr id="54" name="テキスト ボックス 53">
            <a:extLst>
              <a:ext uri="{FF2B5EF4-FFF2-40B4-BE49-F238E27FC236}">
                <a16:creationId xmlns:a16="http://schemas.microsoft.com/office/drawing/2014/main" id="{220E7B37-5A51-4899-B37A-EB035ED30CC2}"/>
              </a:ext>
            </a:extLst>
          </p:cNvPr>
          <p:cNvSpPr txBox="1"/>
          <p:nvPr/>
        </p:nvSpPr>
        <p:spPr>
          <a:xfrm>
            <a:off x="1583919" y="3186963"/>
            <a:ext cx="1297150" cy="276999"/>
          </a:xfrm>
          <a:prstGeom prst="rect">
            <a:avLst/>
          </a:prstGeom>
          <a:noFill/>
        </p:spPr>
        <p:txBody>
          <a:bodyPr wrap="none" rtlCol="0">
            <a:spAutoFit/>
          </a:bodyPr>
          <a:lstStyle/>
          <a:p>
            <a:pPr defTabSz="457209"/>
            <a:r>
              <a:rPr kumimoji="1" lang="ja-JP" altLang="en-US" sz="1200" dirty="0">
                <a:solidFill>
                  <a:prstClr val="black"/>
                </a:solidFill>
                <a:latin typeface="Arial"/>
                <a:ea typeface="ＭＳ Ｐゴシック"/>
              </a:rPr>
              <a:t>サイクルルート</a:t>
            </a:r>
            <a:r>
              <a:rPr lang="ja-JP" altLang="en-US" sz="1200" dirty="0">
                <a:solidFill>
                  <a:prstClr val="black"/>
                </a:solidFill>
                <a:latin typeface="Arial"/>
                <a:ea typeface="ＭＳ Ｐゴシック"/>
              </a:rPr>
              <a:t>名</a:t>
            </a:r>
            <a:endParaRPr kumimoji="1" lang="en-US" altLang="ja-JP" sz="1200" dirty="0">
              <a:solidFill>
                <a:prstClr val="black"/>
              </a:solidFill>
              <a:latin typeface="Arial"/>
              <a:ea typeface="ＭＳ Ｐゴシック"/>
            </a:endParaRPr>
          </a:p>
        </p:txBody>
      </p:sp>
      <p:cxnSp>
        <p:nvCxnSpPr>
          <p:cNvPr id="55" name="直線コネクタ 54">
            <a:extLst>
              <a:ext uri="{FF2B5EF4-FFF2-40B4-BE49-F238E27FC236}">
                <a16:creationId xmlns:a16="http://schemas.microsoft.com/office/drawing/2014/main" id="{61E729DA-9898-47AE-8661-FDAED21D2386}"/>
              </a:ext>
            </a:extLst>
          </p:cNvPr>
          <p:cNvCxnSpPr>
            <a:cxnSpLocks/>
          </p:cNvCxnSpPr>
          <p:nvPr/>
        </p:nvCxnSpPr>
        <p:spPr>
          <a:xfrm>
            <a:off x="1312358" y="2852897"/>
            <a:ext cx="2880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9BFCBDC3-B9D0-4EBC-B17A-D3DED4F11413}"/>
              </a:ext>
            </a:extLst>
          </p:cNvPr>
          <p:cNvCxnSpPr>
            <a:cxnSpLocks/>
          </p:cNvCxnSpPr>
          <p:nvPr/>
        </p:nvCxnSpPr>
        <p:spPr>
          <a:xfrm>
            <a:off x="2796051" y="3325461"/>
            <a:ext cx="7200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38945980-6EEF-49DE-897F-18E2756FA67B}"/>
              </a:ext>
            </a:extLst>
          </p:cNvPr>
          <p:cNvSpPr txBox="1"/>
          <p:nvPr/>
        </p:nvSpPr>
        <p:spPr>
          <a:xfrm>
            <a:off x="418294" y="1298897"/>
            <a:ext cx="2534668"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a:t>
            </a:r>
            <a:r>
              <a:rPr lang="ja-JP" altLang="en-US" sz="1050" dirty="0">
                <a:solidFill>
                  <a:prstClr val="black"/>
                </a:solidFill>
                <a:latin typeface="Arial"/>
                <a:ea typeface="ＭＳ Ｐゴシック"/>
              </a:rPr>
              <a:t>標識柱等がある場合は、柱シートも可。</a:t>
            </a:r>
            <a:endParaRPr kumimoji="1" lang="en-US" altLang="ja-JP" sz="1050" dirty="0">
              <a:solidFill>
                <a:prstClr val="black"/>
              </a:solidFill>
              <a:latin typeface="Arial"/>
              <a:ea typeface="ＭＳ Ｐゴシック"/>
            </a:endParaRPr>
          </a:p>
        </p:txBody>
      </p:sp>
      <p:cxnSp>
        <p:nvCxnSpPr>
          <p:cNvPr id="58" name="直線コネクタ 57">
            <a:extLst>
              <a:ext uri="{FF2B5EF4-FFF2-40B4-BE49-F238E27FC236}">
                <a16:creationId xmlns:a16="http://schemas.microsoft.com/office/drawing/2014/main" id="{61E729DA-9898-47AE-8661-FDAED21D2386}"/>
              </a:ext>
            </a:extLst>
          </p:cNvPr>
          <p:cNvCxnSpPr>
            <a:cxnSpLocks/>
          </p:cNvCxnSpPr>
          <p:nvPr/>
        </p:nvCxnSpPr>
        <p:spPr>
          <a:xfrm>
            <a:off x="1312358" y="3325461"/>
            <a:ext cx="2880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61E729DA-9898-47AE-8661-FDAED21D2386}"/>
              </a:ext>
            </a:extLst>
          </p:cNvPr>
          <p:cNvCxnSpPr>
            <a:cxnSpLocks/>
          </p:cNvCxnSpPr>
          <p:nvPr/>
        </p:nvCxnSpPr>
        <p:spPr>
          <a:xfrm>
            <a:off x="1312408" y="2531368"/>
            <a:ext cx="2880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61E729DA-9898-47AE-8661-FDAED21D2386}"/>
              </a:ext>
            </a:extLst>
          </p:cNvPr>
          <p:cNvCxnSpPr>
            <a:cxnSpLocks/>
          </p:cNvCxnSpPr>
          <p:nvPr/>
        </p:nvCxnSpPr>
        <p:spPr>
          <a:xfrm>
            <a:off x="1312358" y="2274508"/>
            <a:ext cx="2880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61E729DA-9898-47AE-8661-FDAED21D2386}"/>
              </a:ext>
            </a:extLst>
          </p:cNvPr>
          <p:cNvCxnSpPr>
            <a:cxnSpLocks/>
          </p:cNvCxnSpPr>
          <p:nvPr/>
        </p:nvCxnSpPr>
        <p:spPr>
          <a:xfrm>
            <a:off x="1312358" y="1878016"/>
            <a:ext cx="2880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3" name="直線矢印コネクタ 62">
            <a:extLst>
              <a:ext uri="{FF2B5EF4-FFF2-40B4-BE49-F238E27FC236}">
                <a16:creationId xmlns:a16="http://schemas.microsoft.com/office/drawing/2014/main" id="{36F690D9-FD6F-4D49-83CE-CE8E3D903E85}"/>
              </a:ext>
            </a:extLst>
          </p:cNvPr>
          <p:cNvCxnSpPr>
            <a:cxnSpLocks/>
          </p:cNvCxnSpPr>
          <p:nvPr/>
        </p:nvCxnSpPr>
        <p:spPr>
          <a:xfrm flipH="1">
            <a:off x="6407978" y="2082236"/>
            <a:ext cx="301632" cy="693727"/>
          </a:xfrm>
          <a:prstGeom prst="straightConnector1">
            <a:avLst/>
          </a:prstGeom>
          <a:ln>
            <a:solidFill>
              <a:schemeClr val="tx1"/>
            </a:solidFill>
            <a:prstDash val="solid"/>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64" name="正方形/長方形 63">
            <a:extLst>
              <a:ext uri="{FF2B5EF4-FFF2-40B4-BE49-F238E27FC236}">
                <a16:creationId xmlns:a16="http://schemas.microsoft.com/office/drawing/2014/main" id="{B12ACAF0-D8FC-4C15-A671-192636532BAD}"/>
              </a:ext>
            </a:extLst>
          </p:cNvPr>
          <p:cNvSpPr/>
          <p:nvPr/>
        </p:nvSpPr>
        <p:spPr>
          <a:xfrm>
            <a:off x="5392943" y="2860616"/>
            <a:ext cx="2225055" cy="463659"/>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cxnSp>
        <p:nvCxnSpPr>
          <p:cNvPr id="65" name="直線コネクタ 64">
            <a:extLst>
              <a:ext uri="{FF2B5EF4-FFF2-40B4-BE49-F238E27FC236}">
                <a16:creationId xmlns:a16="http://schemas.microsoft.com/office/drawing/2014/main" id="{59D4A8CE-6E69-4BCB-A316-A6EA0316AA0C}"/>
              </a:ext>
            </a:extLst>
          </p:cNvPr>
          <p:cNvCxnSpPr>
            <a:cxnSpLocks/>
          </p:cNvCxnSpPr>
          <p:nvPr/>
        </p:nvCxnSpPr>
        <p:spPr>
          <a:xfrm>
            <a:off x="5392943" y="3330646"/>
            <a:ext cx="2225055" cy="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7FDB9E05-0865-4205-BB22-85586EDA53E7}"/>
              </a:ext>
            </a:extLst>
          </p:cNvPr>
          <p:cNvCxnSpPr>
            <a:cxnSpLocks/>
          </p:cNvCxnSpPr>
          <p:nvPr/>
        </p:nvCxnSpPr>
        <p:spPr>
          <a:xfrm flipV="1">
            <a:off x="5392943" y="2853772"/>
            <a:ext cx="22250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正方形/長方形 66">
            <a:extLst>
              <a:ext uri="{FF2B5EF4-FFF2-40B4-BE49-F238E27FC236}">
                <a16:creationId xmlns:a16="http://schemas.microsoft.com/office/drawing/2014/main" id="{C775C27C-AE1A-48BA-8630-95F0482661B7}"/>
              </a:ext>
            </a:extLst>
          </p:cNvPr>
          <p:cNvSpPr/>
          <p:nvPr/>
        </p:nvSpPr>
        <p:spPr>
          <a:xfrm flipH="1">
            <a:off x="7447491" y="2878688"/>
            <a:ext cx="36000" cy="146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cxnSp>
        <p:nvCxnSpPr>
          <p:cNvPr id="68" name="直線コネクタ 67">
            <a:extLst>
              <a:ext uri="{FF2B5EF4-FFF2-40B4-BE49-F238E27FC236}">
                <a16:creationId xmlns:a16="http://schemas.microsoft.com/office/drawing/2014/main" id="{C00475C1-5CAF-43F5-B8B4-A8057A16C8A4}"/>
              </a:ext>
            </a:extLst>
          </p:cNvPr>
          <p:cNvCxnSpPr>
            <a:cxnSpLocks/>
          </p:cNvCxnSpPr>
          <p:nvPr/>
        </p:nvCxnSpPr>
        <p:spPr>
          <a:xfrm>
            <a:off x="5454305" y="3086776"/>
            <a:ext cx="2052000" cy="0"/>
          </a:xfrm>
          <a:prstGeom prst="line">
            <a:avLst/>
          </a:prstGeom>
          <a:ln w="57150">
            <a:solidFill>
              <a:schemeClr val="accent5"/>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テキスト ボックス 68">
            <a:extLst>
              <a:ext uri="{FF2B5EF4-FFF2-40B4-BE49-F238E27FC236}">
                <a16:creationId xmlns:a16="http://schemas.microsoft.com/office/drawing/2014/main" id="{322F827D-9F2F-400E-989F-24A7B27E7350}"/>
              </a:ext>
            </a:extLst>
          </p:cNvPr>
          <p:cNvSpPr txBox="1"/>
          <p:nvPr/>
        </p:nvSpPr>
        <p:spPr>
          <a:xfrm>
            <a:off x="6308086" y="3070402"/>
            <a:ext cx="716863" cy="230832"/>
          </a:xfrm>
          <a:prstGeom prst="rect">
            <a:avLst/>
          </a:prstGeom>
          <a:noFill/>
        </p:spPr>
        <p:txBody>
          <a:bodyPr wrap="none" rtlCol="0">
            <a:spAutoFit/>
          </a:bodyPr>
          <a:lstStyle/>
          <a:p>
            <a:pPr defTabSz="457209"/>
            <a:r>
              <a:rPr lang="ja-JP" altLang="en-US" sz="900" dirty="0">
                <a:solidFill>
                  <a:srgbClr val="5B9BD5"/>
                </a:solidFill>
                <a:latin typeface="Arial"/>
                <a:ea typeface="ＭＳ Ｐゴシック"/>
              </a:rPr>
              <a:t>基幹ルート</a:t>
            </a:r>
            <a:endParaRPr kumimoji="1" lang="en-US" altLang="ja-JP" sz="900" dirty="0">
              <a:solidFill>
                <a:srgbClr val="5B9BD5"/>
              </a:solidFill>
              <a:latin typeface="Arial"/>
              <a:ea typeface="ＭＳ Ｐゴシック"/>
            </a:endParaRPr>
          </a:p>
        </p:txBody>
      </p:sp>
      <p:sp>
        <p:nvSpPr>
          <p:cNvPr id="70" name="フリーフォーム 69"/>
          <p:cNvSpPr>
            <a:spLocks noChangeAspect="1"/>
          </p:cNvSpPr>
          <p:nvPr/>
        </p:nvSpPr>
        <p:spPr>
          <a:xfrm>
            <a:off x="7123549" y="2887049"/>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71" name="フリーフォーム 70"/>
          <p:cNvSpPr>
            <a:spLocks noChangeAspect="1"/>
          </p:cNvSpPr>
          <p:nvPr/>
        </p:nvSpPr>
        <p:spPr>
          <a:xfrm>
            <a:off x="6604087" y="2887049"/>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72" name="フリーフォーム 71"/>
          <p:cNvSpPr>
            <a:spLocks noChangeAspect="1"/>
          </p:cNvSpPr>
          <p:nvPr/>
        </p:nvSpPr>
        <p:spPr>
          <a:xfrm>
            <a:off x="6103125" y="2887049"/>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73" name="フリーフォーム 72"/>
          <p:cNvSpPr>
            <a:spLocks noChangeAspect="1"/>
          </p:cNvSpPr>
          <p:nvPr/>
        </p:nvSpPr>
        <p:spPr>
          <a:xfrm>
            <a:off x="5568747" y="2887049"/>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74" name="フリーフォーム 73"/>
          <p:cNvSpPr>
            <a:spLocks noChangeAspect="1"/>
          </p:cNvSpPr>
          <p:nvPr/>
        </p:nvSpPr>
        <p:spPr>
          <a:xfrm rot="10800000">
            <a:off x="6257326" y="3250984"/>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75" name="フリーフォーム 74"/>
          <p:cNvSpPr>
            <a:spLocks noChangeAspect="1"/>
          </p:cNvSpPr>
          <p:nvPr/>
        </p:nvSpPr>
        <p:spPr>
          <a:xfrm rot="10800000">
            <a:off x="6815120" y="3250984"/>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76" name="フリーフォーム 75"/>
          <p:cNvSpPr>
            <a:spLocks noChangeAspect="1"/>
          </p:cNvSpPr>
          <p:nvPr/>
        </p:nvSpPr>
        <p:spPr>
          <a:xfrm rot="10800000">
            <a:off x="7338177" y="3250984"/>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77" name="フリーフォーム 76"/>
          <p:cNvSpPr>
            <a:spLocks noChangeAspect="1"/>
          </p:cNvSpPr>
          <p:nvPr/>
        </p:nvSpPr>
        <p:spPr>
          <a:xfrm rot="10800000">
            <a:off x="5697611" y="3250984"/>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78" name="テキスト ボックス 77">
            <a:extLst>
              <a:ext uri="{FF2B5EF4-FFF2-40B4-BE49-F238E27FC236}">
                <a16:creationId xmlns:a16="http://schemas.microsoft.com/office/drawing/2014/main" id="{204EFBC2-B86C-4F54-A0E2-E8CC61CEAB6A}"/>
              </a:ext>
            </a:extLst>
          </p:cNvPr>
          <p:cNvSpPr txBox="1"/>
          <p:nvPr/>
        </p:nvSpPr>
        <p:spPr>
          <a:xfrm>
            <a:off x="6732716" y="1353293"/>
            <a:ext cx="1442553" cy="253916"/>
          </a:xfrm>
          <a:prstGeom prst="rect">
            <a:avLst/>
          </a:prstGeom>
          <a:noFill/>
        </p:spPr>
        <p:txBody>
          <a:bodyPr wrap="square" rtlCol="0">
            <a:spAutoFit/>
          </a:bodyPr>
          <a:lstStyle/>
          <a:p>
            <a:pPr defTabSz="457209"/>
            <a:r>
              <a:rPr kumimoji="1" lang="ja-JP" altLang="en-US" sz="1050" dirty="0">
                <a:solidFill>
                  <a:prstClr val="black"/>
                </a:solidFill>
                <a:latin typeface="Arial"/>
                <a:ea typeface="ＭＳ Ｐゴシック"/>
              </a:rPr>
              <a:t>看板（概ね</a:t>
            </a:r>
            <a:r>
              <a:rPr kumimoji="1" lang="en-US" altLang="ja-JP" sz="1050" dirty="0">
                <a:solidFill>
                  <a:prstClr val="black"/>
                </a:solidFill>
                <a:latin typeface="Arial"/>
                <a:ea typeface="ＭＳ Ｐゴシック"/>
              </a:rPr>
              <a:t>5km</a:t>
            </a:r>
            <a:r>
              <a:rPr kumimoji="1" lang="ja-JP" altLang="en-US" sz="1050" dirty="0">
                <a:solidFill>
                  <a:prstClr val="black"/>
                </a:solidFill>
                <a:latin typeface="Arial"/>
                <a:ea typeface="ＭＳ Ｐゴシック"/>
              </a:rPr>
              <a:t>間隔）</a:t>
            </a:r>
            <a:endParaRPr kumimoji="1" lang="en-US" altLang="ja-JP" sz="1050" dirty="0">
              <a:solidFill>
                <a:prstClr val="black"/>
              </a:solidFill>
              <a:latin typeface="Arial"/>
              <a:ea typeface="ＭＳ Ｐゴシック"/>
            </a:endParaRPr>
          </a:p>
        </p:txBody>
      </p:sp>
      <p:sp>
        <p:nvSpPr>
          <p:cNvPr id="79" name="テキスト ボックス 78">
            <a:extLst>
              <a:ext uri="{FF2B5EF4-FFF2-40B4-BE49-F238E27FC236}">
                <a16:creationId xmlns:a16="http://schemas.microsoft.com/office/drawing/2014/main" id="{204EFBC2-B86C-4F54-A0E2-E8CC61CEAB6A}"/>
              </a:ext>
            </a:extLst>
          </p:cNvPr>
          <p:cNvSpPr txBox="1"/>
          <p:nvPr/>
        </p:nvSpPr>
        <p:spPr>
          <a:xfrm>
            <a:off x="5139624" y="1359049"/>
            <a:ext cx="1829167" cy="253916"/>
          </a:xfrm>
          <a:prstGeom prst="rect">
            <a:avLst/>
          </a:prstGeom>
          <a:noFill/>
        </p:spPr>
        <p:txBody>
          <a:bodyPr wrap="square" rtlCol="0">
            <a:spAutoFit/>
          </a:bodyPr>
          <a:lstStyle/>
          <a:p>
            <a:pPr defTabSz="457209"/>
            <a:r>
              <a:rPr lang="ja-JP" altLang="en-US" sz="1050" dirty="0">
                <a:solidFill>
                  <a:prstClr val="black"/>
                </a:solidFill>
                <a:latin typeface="Arial"/>
                <a:ea typeface="ＭＳ Ｐゴシック"/>
              </a:rPr>
              <a:t>路面表示</a:t>
            </a:r>
            <a:r>
              <a:rPr kumimoji="1" lang="ja-JP" altLang="en-US" sz="1050" dirty="0">
                <a:solidFill>
                  <a:prstClr val="black"/>
                </a:solidFill>
                <a:latin typeface="Arial"/>
                <a:ea typeface="ＭＳ Ｐゴシック"/>
              </a:rPr>
              <a:t>（概ね</a:t>
            </a:r>
            <a:r>
              <a:rPr kumimoji="1" lang="en-US" altLang="ja-JP" sz="1050" dirty="0">
                <a:solidFill>
                  <a:prstClr val="black"/>
                </a:solidFill>
                <a:latin typeface="Arial"/>
                <a:ea typeface="ＭＳ Ｐゴシック"/>
              </a:rPr>
              <a:t>5km</a:t>
            </a:r>
            <a:r>
              <a:rPr kumimoji="1" lang="ja-JP" altLang="en-US" sz="1050" dirty="0">
                <a:solidFill>
                  <a:prstClr val="black"/>
                </a:solidFill>
                <a:latin typeface="Arial"/>
                <a:ea typeface="ＭＳ Ｐゴシック"/>
              </a:rPr>
              <a:t>間隔）</a:t>
            </a:r>
            <a:endParaRPr kumimoji="1" lang="en-US" altLang="ja-JP" sz="1050" dirty="0">
              <a:solidFill>
                <a:prstClr val="black"/>
              </a:solidFill>
              <a:latin typeface="Arial"/>
              <a:ea typeface="ＭＳ Ｐゴシック"/>
            </a:endParaRPr>
          </a:p>
        </p:txBody>
      </p:sp>
      <p:cxnSp>
        <p:nvCxnSpPr>
          <p:cNvPr id="82" name="直線矢印コネクタ 81">
            <a:extLst>
              <a:ext uri="{FF2B5EF4-FFF2-40B4-BE49-F238E27FC236}">
                <a16:creationId xmlns:a16="http://schemas.microsoft.com/office/drawing/2014/main" id="{36F690D9-FD6F-4D49-83CE-CE8E3D903E85}"/>
              </a:ext>
            </a:extLst>
          </p:cNvPr>
          <p:cNvCxnSpPr>
            <a:cxnSpLocks/>
          </p:cNvCxnSpPr>
          <p:nvPr/>
        </p:nvCxnSpPr>
        <p:spPr>
          <a:xfrm>
            <a:off x="5769603" y="2059196"/>
            <a:ext cx="646602" cy="835515"/>
          </a:xfrm>
          <a:prstGeom prst="straightConnector1">
            <a:avLst/>
          </a:prstGeom>
          <a:ln>
            <a:solidFill>
              <a:schemeClr val="tx1"/>
            </a:solidFill>
            <a:prstDash val="solid"/>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55D67178-DD34-4AB1-A10E-776AFAFD35F7}"/>
              </a:ext>
            </a:extLst>
          </p:cNvPr>
          <p:cNvSpPr>
            <a:spLocks noGrp="1"/>
          </p:cNvSpPr>
          <p:nvPr>
            <p:ph type="sldNum" sz="quarter" idx="12"/>
          </p:nvPr>
        </p:nvSpPr>
        <p:spPr/>
        <p:txBody>
          <a:bodyPr/>
          <a:lstStyle/>
          <a:p>
            <a:fld id="{DBD16A61-A562-46A3-9FED-0F09869A8BCF}" type="slidenum">
              <a:rPr kumimoji="1" lang="ja-JP" altLang="en-US" smtClean="0"/>
              <a:pPr/>
              <a:t>9</a:t>
            </a:fld>
            <a:endParaRPr kumimoji="1" lang="ja-JP" altLang="en-US"/>
          </a:p>
        </p:txBody>
      </p:sp>
      <p:grpSp>
        <p:nvGrpSpPr>
          <p:cNvPr id="4" name="グループ化 3">
            <a:extLst>
              <a:ext uri="{FF2B5EF4-FFF2-40B4-BE49-F238E27FC236}">
                <a16:creationId xmlns:a16="http://schemas.microsoft.com/office/drawing/2014/main" id="{BD501FEC-E9F0-43FB-890C-486E3C16665E}"/>
              </a:ext>
            </a:extLst>
          </p:cNvPr>
          <p:cNvGrpSpPr/>
          <p:nvPr/>
        </p:nvGrpSpPr>
        <p:grpSpPr>
          <a:xfrm>
            <a:off x="379533" y="1675974"/>
            <a:ext cx="952107" cy="2257082"/>
            <a:chOff x="-252536" y="1675974"/>
            <a:chExt cx="952107" cy="2257082"/>
          </a:xfrm>
        </p:grpSpPr>
        <p:cxnSp>
          <p:nvCxnSpPr>
            <p:cNvPr id="25" name="直線コネクタ 24">
              <a:extLst>
                <a:ext uri="{FF2B5EF4-FFF2-40B4-BE49-F238E27FC236}">
                  <a16:creationId xmlns:a16="http://schemas.microsoft.com/office/drawing/2014/main" id="{E22A8E97-FA1C-4BB4-8FCF-15B5EBF87CCA}"/>
                </a:ext>
              </a:extLst>
            </p:cNvPr>
            <p:cNvCxnSpPr>
              <a:cxnSpLocks/>
            </p:cNvCxnSpPr>
            <p:nvPr/>
          </p:nvCxnSpPr>
          <p:spPr>
            <a:xfrm>
              <a:off x="107504" y="3790181"/>
              <a:ext cx="0" cy="142875"/>
            </a:xfrm>
            <a:prstGeom prst="line">
              <a:avLst/>
            </a:prstGeom>
            <a:ln w="28575">
              <a:solidFill>
                <a:srgbClr val="888888"/>
              </a:solidFill>
            </a:ln>
          </p:spPr>
          <p:style>
            <a:lnRef idx="1">
              <a:schemeClr val="accent1"/>
            </a:lnRef>
            <a:fillRef idx="0">
              <a:schemeClr val="accent1"/>
            </a:fillRef>
            <a:effectRef idx="0">
              <a:schemeClr val="accent1"/>
            </a:effectRef>
            <a:fontRef idx="minor">
              <a:schemeClr val="tx1"/>
            </a:fontRef>
          </p:style>
        </p:cxnSp>
        <p:grpSp>
          <p:nvGrpSpPr>
            <p:cNvPr id="92" name="グループ化 91">
              <a:extLst>
                <a:ext uri="{FF2B5EF4-FFF2-40B4-BE49-F238E27FC236}">
                  <a16:creationId xmlns:a16="http://schemas.microsoft.com/office/drawing/2014/main" id="{CF681391-C748-435C-A016-27972FB4596A}"/>
                </a:ext>
              </a:extLst>
            </p:cNvPr>
            <p:cNvGrpSpPr/>
            <p:nvPr/>
          </p:nvGrpSpPr>
          <p:grpSpPr>
            <a:xfrm>
              <a:off x="-252536" y="1675974"/>
              <a:ext cx="952107" cy="2113066"/>
              <a:chOff x="2465629" y="442174"/>
              <a:chExt cx="952107" cy="2113066"/>
            </a:xfrm>
          </p:grpSpPr>
          <p:grpSp>
            <p:nvGrpSpPr>
              <p:cNvPr id="93" name="グループ化 92">
                <a:extLst>
                  <a:ext uri="{FF2B5EF4-FFF2-40B4-BE49-F238E27FC236}">
                    <a16:creationId xmlns:a16="http://schemas.microsoft.com/office/drawing/2014/main" id="{B6C7CD04-1351-4109-B9EF-20A5F0F5DF46}"/>
                  </a:ext>
                </a:extLst>
              </p:cNvPr>
              <p:cNvGrpSpPr/>
              <p:nvPr/>
            </p:nvGrpSpPr>
            <p:grpSpPr>
              <a:xfrm>
                <a:off x="2487673" y="442174"/>
                <a:ext cx="930063" cy="2113066"/>
                <a:chOff x="818608" y="1501550"/>
                <a:chExt cx="930063" cy="2113066"/>
              </a:xfrm>
            </p:grpSpPr>
            <p:grpSp>
              <p:nvGrpSpPr>
                <p:cNvPr id="96" name="グループ化 95">
                  <a:extLst>
                    <a:ext uri="{FF2B5EF4-FFF2-40B4-BE49-F238E27FC236}">
                      <a16:creationId xmlns:a16="http://schemas.microsoft.com/office/drawing/2014/main" id="{0F6094A3-6980-4CDE-BDCE-C8E3C08097D4}"/>
                    </a:ext>
                  </a:extLst>
                </p:cNvPr>
                <p:cNvGrpSpPr/>
                <p:nvPr/>
              </p:nvGrpSpPr>
              <p:grpSpPr>
                <a:xfrm>
                  <a:off x="818608" y="1501550"/>
                  <a:ext cx="930063" cy="2113066"/>
                  <a:chOff x="2366962" y="2138363"/>
                  <a:chExt cx="930063" cy="2113066"/>
                </a:xfrm>
              </p:grpSpPr>
              <p:sp>
                <p:nvSpPr>
                  <p:cNvPr id="98" name="正方形/長方形 97">
                    <a:extLst>
                      <a:ext uri="{FF2B5EF4-FFF2-40B4-BE49-F238E27FC236}">
                        <a16:creationId xmlns:a16="http://schemas.microsoft.com/office/drawing/2014/main" id="{40763B7C-759F-4549-B851-C3BE3DC24FEC}"/>
                      </a:ext>
                    </a:extLst>
                  </p:cNvPr>
                  <p:cNvSpPr/>
                  <p:nvPr/>
                </p:nvSpPr>
                <p:spPr>
                  <a:xfrm>
                    <a:off x="2405063" y="2138363"/>
                    <a:ext cx="571500" cy="2113066"/>
                  </a:xfrm>
                  <a:prstGeom prst="rect">
                    <a:avLst/>
                  </a:prstGeom>
                  <a:solidFill>
                    <a:srgbClr val="1E9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dirty="0">
                      <a:solidFill>
                        <a:prstClr val="white"/>
                      </a:solidFill>
                      <a:latin typeface="Arial"/>
                      <a:ea typeface="ＭＳ Ｐゴシック"/>
                    </a:endParaRPr>
                  </a:p>
                </p:txBody>
              </p:sp>
              <p:sp>
                <p:nvSpPr>
                  <p:cNvPr id="99" name="テキスト ボックス 98">
                    <a:extLst>
                      <a:ext uri="{FF2B5EF4-FFF2-40B4-BE49-F238E27FC236}">
                        <a16:creationId xmlns:a16="http://schemas.microsoft.com/office/drawing/2014/main" id="{53DF5FBD-38A2-48E0-B75B-ACC5D3E511BC}"/>
                      </a:ext>
                    </a:extLst>
                  </p:cNvPr>
                  <p:cNvSpPr txBox="1"/>
                  <p:nvPr/>
                </p:nvSpPr>
                <p:spPr>
                  <a:xfrm>
                    <a:off x="2366962" y="2822144"/>
                    <a:ext cx="930063" cy="287771"/>
                  </a:xfrm>
                  <a:prstGeom prst="rect">
                    <a:avLst/>
                  </a:prstGeom>
                  <a:noFill/>
                </p:spPr>
                <p:txBody>
                  <a:bodyPr wrap="square" rtlCol="0">
                    <a:spAutoFit/>
                  </a:bodyPr>
                  <a:lstStyle/>
                  <a:p>
                    <a:pPr defTabSz="457209"/>
                    <a:r>
                      <a:rPr kumimoji="1" lang="en-US" altLang="ja-JP" sz="1270" dirty="0">
                        <a:solidFill>
                          <a:prstClr val="white"/>
                        </a:solidFill>
                        <a:latin typeface="HG丸ｺﾞｼｯｸM-PRO" panose="020F0600000000000000" pitchFamily="50" charset="-128"/>
                        <a:ea typeface="HG丸ｺﾞｼｯｸM-PRO" panose="020F0600000000000000" pitchFamily="50" charset="-128"/>
                      </a:rPr>
                      <a:t>20km</a:t>
                    </a:r>
                    <a:endParaRPr kumimoji="1" lang="ja-JP" altLang="en-US" sz="1270" dirty="0">
                      <a:solidFill>
                        <a:prstClr val="white"/>
                      </a:solidFill>
                      <a:latin typeface="HG丸ｺﾞｼｯｸM-PRO" panose="020F0600000000000000" pitchFamily="50" charset="-128"/>
                      <a:ea typeface="HG丸ｺﾞｼｯｸM-PRO" panose="020F0600000000000000" pitchFamily="50" charset="-128"/>
                    </a:endParaRPr>
                  </a:p>
                </p:txBody>
              </p:sp>
              <p:sp>
                <p:nvSpPr>
                  <p:cNvPr id="100" name="テキスト ボックス 99">
                    <a:extLst>
                      <a:ext uri="{FF2B5EF4-FFF2-40B4-BE49-F238E27FC236}">
                        <a16:creationId xmlns:a16="http://schemas.microsoft.com/office/drawing/2014/main" id="{35D08867-AD71-4A0D-94A8-6003C9EEB3D0}"/>
                      </a:ext>
                    </a:extLst>
                  </p:cNvPr>
                  <p:cNvSpPr txBox="1"/>
                  <p:nvPr/>
                </p:nvSpPr>
                <p:spPr>
                  <a:xfrm>
                    <a:off x="2400875" y="2583345"/>
                    <a:ext cx="564372" cy="287771"/>
                  </a:xfrm>
                  <a:prstGeom prst="rect">
                    <a:avLst/>
                  </a:prstGeom>
                  <a:noFill/>
                </p:spPr>
                <p:txBody>
                  <a:bodyPr wrap="square" lIns="0" tIns="0" rIns="0" bIns="0" rtlCol="0">
                    <a:spAutoFit/>
                  </a:bodyPr>
                  <a:lstStyle/>
                  <a:p>
                    <a:pPr algn="ctr" defTabSz="457209"/>
                    <a:r>
                      <a:rPr kumimoji="1" lang="ja-JP" altLang="en-US" sz="1270" dirty="0">
                        <a:solidFill>
                          <a:prstClr val="white"/>
                        </a:solidFill>
                        <a:latin typeface="HG丸ｺﾞｼｯｸM-PRO" panose="020F0600000000000000" pitchFamily="50" charset="-128"/>
                        <a:ea typeface="HG丸ｺﾞｼｯｸM-PRO" panose="020F0600000000000000" pitchFamily="50" charset="-128"/>
                      </a:rPr>
                      <a:t>夢洲</a:t>
                    </a:r>
                    <a:br>
                      <a:rPr kumimoji="1" lang="en-US" altLang="ja-JP" sz="1270" dirty="0">
                        <a:solidFill>
                          <a:prstClr val="white"/>
                        </a:solidFill>
                        <a:latin typeface="HG丸ｺﾞｼｯｸM-PRO" panose="020F0600000000000000" pitchFamily="50" charset="-128"/>
                        <a:ea typeface="HG丸ｺﾞｼｯｸM-PRO" panose="020F0600000000000000" pitchFamily="50" charset="-128"/>
                      </a:rPr>
                    </a:br>
                    <a:r>
                      <a:rPr kumimoji="1" lang="en-US" altLang="ja-JP" sz="600" dirty="0" err="1">
                        <a:solidFill>
                          <a:prstClr val="white"/>
                        </a:solidFill>
                        <a:latin typeface="HG丸ｺﾞｼｯｸM-PRO" panose="020F0600000000000000" pitchFamily="50" charset="-128"/>
                        <a:ea typeface="HG丸ｺﾞｼｯｸM-PRO" panose="020F0600000000000000" pitchFamily="50" charset="-128"/>
                      </a:rPr>
                      <a:t>Yumeshima</a:t>
                    </a:r>
                    <a:endParaRPr kumimoji="1" lang="ja-JP" altLang="en-US" sz="1270" dirty="0">
                      <a:solidFill>
                        <a:prstClr val="white"/>
                      </a:solidFill>
                      <a:latin typeface="HG丸ｺﾞｼｯｸM-PRO" panose="020F0600000000000000" pitchFamily="50" charset="-128"/>
                      <a:ea typeface="HG丸ｺﾞｼｯｸM-PRO" panose="020F0600000000000000" pitchFamily="50" charset="-128"/>
                    </a:endParaRPr>
                  </a:p>
                </p:txBody>
              </p:sp>
            </p:grpSp>
            <p:sp>
              <p:nvSpPr>
                <p:cNvPr id="97" name="矢印: 下 1">
                  <a:extLst>
                    <a:ext uri="{FF2B5EF4-FFF2-40B4-BE49-F238E27FC236}">
                      <a16:creationId xmlns:a16="http://schemas.microsoft.com/office/drawing/2014/main" id="{702D71B2-434F-4CF2-86B1-5C7A87B0B8AF}"/>
                    </a:ext>
                  </a:extLst>
                </p:cNvPr>
                <p:cNvSpPr/>
                <p:nvPr/>
              </p:nvSpPr>
              <p:spPr>
                <a:xfrm flipV="1">
                  <a:off x="931934" y="1539573"/>
                  <a:ext cx="415853" cy="389503"/>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grpSp>
          <p:sp>
            <p:nvSpPr>
              <p:cNvPr id="94" name="テキスト ボックス 93">
                <a:extLst>
                  <a:ext uri="{FF2B5EF4-FFF2-40B4-BE49-F238E27FC236}">
                    <a16:creationId xmlns:a16="http://schemas.microsoft.com/office/drawing/2014/main" id="{26B19231-14AE-417D-9DE7-E2FFA7666342}"/>
                  </a:ext>
                </a:extLst>
              </p:cNvPr>
              <p:cNvSpPr txBox="1"/>
              <p:nvPr/>
            </p:nvSpPr>
            <p:spPr>
              <a:xfrm>
                <a:off x="2465629" y="1887050"/>
                <a:ext cx="695100" cy="638636"/>
              </a:xfrm>
              <a:prstGeom prst="rect">
                <a:avLst/>
              </a:prstGeom>
              <a:noFill/>
            </p:spPr>
            <p:txBody>
              <a:bodyPr wrap="square" rtlCol="0">
                <a:spAutoFit/>
              </a:bodyPr>
              <a:lstStyle/>
              <a:p>
                <a:pPr algn="ctr" defTabSz="457209"/>
                <a:r>
                  <a:rPr lang="ja-JP" altLang="en-US" sz="700" dirty="0">
                    <a:solidFill>
                      <a:prstClr val="white"/>
                    </a:solidFill>
                    <a:latin typeface="HG丸ｺﾞｼｯｸM-PRO" panose="020F0600000000000000" pitchFamily="50" charset="-128"/>
                    <a:ea typeface="HG丸ｺﾞｼｯｸM-PRO" panose="020F0600000000000000" pitchFamily="50" charset="-128"/>
                  </a:rPr>
                  <a:t>淀川</a:t>
                </a:r>
                <a:endParaRPr lang="en-US" altLang="ja-JP" sz="700" dirty="0">
                  <a:solidFill>
                    <a:prstClr val="white"/>
                  </a:solidFill>
                  <a:latin typeface="HG丸ｺﾞｼｯｸM-PRO" panose="020F0600000000000000" pitchFamily="50" charset="-128"/>
                  <a:ea typeface="HG丸ｺﾞｼｯｸM-PRO" panose="020F0600000000000000" pitchFamily="50" charset="-128"/>
                </a:endParaRPr>
              </a:p>
              <a:p>
                <a:pPr algn="ctr" defTabSz="457209"/>
                <a:r>
                  <a:rPr lang="ja-JP" altLang="en-US" sz="700" dirty="0">
                    <a:solidFill>
                      <a:prstClr val="white"/>
                    </a:solidFill>
                    <a:latin typeface="HG丸ｺﾞｼｯｸM-PRO" panose="020F0600000000000000" pitchFamily="50" charset="-128"/>
                    <a:ea typeface="HG丸ｺﾞｼｯｸM-PRO" panose="020F0600000000000000" pitchFamily="50" charset="-128"/>
                  </a:rPr>
                  <a:t> ﾘﾊﾞｰｻｲﾄﾞ</a:t>
                </a:r>
                <a:br>
                  <a:rPr lang="en-US" altLang="ja-JP" sz="700" dirty="0">
                    <a:solidFill>
                      <a:prstClr val="white"/>
                    </a:solidFill>
                    <a:latin typeface="HG丸ｺﾞｼｯｸM-PRO" panose="020F0600000000000000" pitchFamily="50" charset="-128"/>
                    <a:ea typeface="HG丸ｺﾞｼｯｸM-PRO" panose="020F0600000000000000" pitchFamily="50" charset="-128"/>
                  </a:rPr>
                </a:br>
                <a:r>
                  <a:rPr lang="ja-JP" altLang="en-US" sz="700" spc="110" dirty="0">
                    <a:solidFill>
                      <a:prstClr val="white"/>
                    </a:solidFill>
                    <a:latin typeface="HG丸ｺﾞｼｯｸM-PRO" panose="020F0600000000000000" pitchFamily="50" charset="-128"/>
                    <a:ea typeface="HG丸ｺﾞｼｯｸM-PRO" panose="020F0600000000000000" pitchFamily="50" charset="-128"/>
                  </a:rPr>
                  <a:t>ｻｲｸﾙﾗｲﾝ</a:t>
                </a:r>
                <a:endParaRPr lang="en-US" altLang="ja-JP" sz="700" spc="110" dirty="0">
                  <a:solidFill>
                    <a:prstClr val="white"/>
                  </a:solidFill>
                  <a:latin typeface="HG丸ｺﾞｼｯｸM-PRO" panose="020F0600000000000000" pitchFamily="50" charset="-128"/>
                  <a:ea typeface="HG丸ｺﾞｼｯｸM-PRO" panose="020F0600000000000000" pitchFamily="50" charset="-128"/>
                </a:endParaRPr>
              </a:p>
              <a:p>
                <a:pPr algn="ctr" defTabSz="457209"/>
                <a:endParaRPr lang="en-US" altLang="ja-JP" sz="100" spc="110" dirty="0">
                  <a:solidFill>
                    <a:prstClr val="white"/>
                  </a:solidFill>
                  <a:latin typeface="HG丸ｺﾞｼｯｸM-PRO" panose="020F0600000000000000" pitchFamily="50" charset="-128"/>
                  <a:ea typeface="HG丸ｺﾞｼｯｸM-PRO" panose="020F0600000000000000" pitchFamily="50" charset="-128"/>
                </a:endParaRPr>
              </a:p>
              <a:p>
                <a:pPr algn="ctr" defTabSz="457209"/>
                <a:r>
                  <a:rPr kumimoji="1" lang="en-US" altLang="ja-JP" sz="450" dirty="0">
                    <a:solidFill>
                      <a:prstClr val="white"/>
                    </a:solidFill>
                    <a:latin typeface="HG丸ｺﾞｼｯｸM-PRO" panose="020F0600000000000000" pitchFamily="50" charset="-128"/>
                    <a:ea typeface="HG丸ｺﾞｼｯｸM-PRO" panose="020F0600000000000000" pitchFamily="50" charset="-128"/>
                  </a:rPr>
                  <a:t>Yodogawa</a:t>
                </a:r>
              </a:p>
              <a:p>
                <a:pPr algn="ctr" defTabSz="457209"/>
                <a:r>
                  <a:rPr kumimoji="1" lang="en-US" altLang="ja-JP" sz="450" dirty="0">
                    <a:solidFill>
                      <a:prstClr val="white"/>
                    </a:solidFill>
                    <a:latin typeface="HG丸ｺﾞｼｯｸM-PRO" panose="020F0600000000000000" pitchFamily="50" charset="-128"/>
                    <a:ea typeface="HG丸ｺﾞｼｯｸM-PRO" panose="020F0600000000000000" pitchFamily="50" charset="-128"/>
                  </a:rPr>
                  <a:t>Riverside</a:t>
                </a:r>
              </a:p>
              <a:p>
                <a:pPr algn="ctr" defTabSz="457209"/>
                <a:r>
                  <a:rPr kumimoji="1" lang="ja-JP" altLang="en-US" sz="450" dirty="0">
                    <a:solidFill>
                      <a:prstClr val="white"/>
                    </a:solidFill>
                    <a:latin typeface="HG丸ｺﾞｼｯｸM-PRO" panose="020F0600000000000000" pitchFamily="50" charset="-128"/>
                    <a:ea typeface="HG丸ｺﾞｼｯｸM-PRO" panose="020F0600000000000000" pitchFamily="50" charset="-128"/>
                  </a:rPr>
                  <a:t> </a:t>
                </a:r>
                <a:r>
                  <a:rPr kumimoji="1" lang="en-US" altLang="ja-JP" sz="450" dirty="0">
                    <a:solidFill>
                      <a:prstClr val="white"/>
                    </a:solidFill>
                    <a:latin typeface="HG丸ｺﾞｼｯｸM-PRO" panose="020F0600000000000000" pitchFamily="50" charset="-128"/>
                    <a:ea typeface="HG丸ｺﾞｼｯｸM-PRO" panose="020F0600000000000000" pitchFamily="50" charset="-128"/>
                  </a:rPr>
                  <a:t>Cycling</a:t>
                </a:r>
                <a:r>
                  <a:rPr kumimoji="1" lang="ja-JP" altLang="en-US" sz="450" dirty="0">
                    <a:solidFill>
                      <a:prstClr val="white"/>
                    </a:solidFill>
                    <a:latin typeface="HG丸ｺﾞｼｯｸM-PRO" panose="020F0600000000000000" pitchFamily="50" charset="-128"/>
                    <a:ea typeface="HG丸ｺﾞｼｯｸM-PRO" panose="020F0600000000000000" pitchFamily="50" charset="-128"/>
                  </a:rPr>
                  <a:t> </a:t>
                </a:r>
                <a:r>
                  <a:rPr kumimoji="1" lang="en-US" altLang="ja-JP" sz="450" dirty="0">
                    <a:solidFill>
                      <a:prstClr val="white"/>
                    </a:solidFill>
                    <a:latin typeface="HG丸ｺﾞｼｯｸM-PRO" panose="020F0600000000000000" pitchFamily="50" charset="-128"/>
                    <a:ea typeface="HG丸ｺﾞｼｯｸM-PRO" panose="020F0600000000000000" pitchFamily="50" charset="-128"/>
                  </a:rPr>
                  <a:t>Road</a:t>
                </a:r>
                <a:endParaRPr kumimoji="1" lang="ja-JP" altLang="en-US" sz="450" dirty="0">
                  <a:solidFill>
                    <a:prstClr val="white"/>
                  </a:solidFill>
                  <a:latin typeface="HG丸ｺﾞｼｯｸM-PRO" panose="020F0600000000000000" pitchFamily="50" charset="-128"/>
                  <a:ea typeface="HG丸ｺﾞｼｯｸM-PRO" panose="020F0600000000000000" pitchFamily="50" charset="-128"/>
                </a:endParaRPr>
              </a:p>
            </p:txBody>
          </p:sp>
          <p:pic>
            <p:nvPicPr>
              <p:cNvPr id="95" name="図 94">
                <a:extLst>
                  <a:ext uri="{FF2B5EF4-FFF2-40B4-BE49-F238E27FC236}">
                    <a16:creationId xmlns:a16="http://schemas.microsoft.com/office/drawing/2014/main" id="{D691112D-DD27-492B-8600-B876F1686266}"/>
                  </a:ext>
                </a:extLst>
              </p:cNvPr>
              <p:cNvPicPr>
                <a:picLocks noChangeAspect="1"/>
              </p:cNvPicPr>
              <p:nvPr/>
            </p:nvPicPr>
            <p:blipFill>
              <a:blip r:embed="rId2"/>
              <a:stretch>
                <a:fillRect/>
              </a:stretch>
            </p:blipFill>
            <p:spPr>
              <a:xfrm>
                <a:off x="2558821" y="1400462"/>
                <a:ext cx="501695" cy="501695"/>
              </a:xfrm>
              <a:prstGeom prst="rect">
                <a:avLst/>
              </a:prstGeom>
            </p:spPr>
          </p:pic>
        </p:grpSp>
      </p:grpSp>
      <p:sp>
        <p:nvSpPr>
          <p:cNvPr id="101" name="正方形/長方形 100">
            <a:extLst>
              <a:ext uri="{FF2B5EF4-FFF2-40B4-BE49-F238E27FC236}">
                <a16:creationId xmlns:a16="http://schemas.microsoft.com/office/drawing/2014/main" id="{671C5234-66C8-4FF6-8ABE-E29948875C6D}"/>
              </a:ext>
            </a:extLst>
          </p:cNvPr>
          <p:cNvSpPr/>
          <p:nvPr/>
        </p:nvSpPr>
        <p:spPr>
          <a:xfrm>
            <a:off x="3652800" y="1689334"/>
            <a:ext cx="491454" cy="1993653"/>
          </a:xfrm>
          <a:prstGeom prst="rect">
            <a:avLst/>
          </a:prstGeom>
          <a:solidFill>
            <a:srgbClr val="1E9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cxnSp>
        <p:nvCxnSpPr>
          <p:cNvPr id="102" name="直線矢印コネクタ 101">
            <a:extLst>
              <a:ext uri="{FF2B5EF4-FFF2-40B4-BE49-F238E27FC236}">
                <a16:creationId xmlns:a16="http://schemas.microsoft.com/office/drawing/2014/main" id="{A1CA7A34-6DB3-4F4E-AF18-6DEB4386C9ED}"/>
              </a:ext>
            </a:extLst>
          </p:cNvPr>
          <p:cNvCxnSpPr>
            <a:cxnSpLocks/>
          </p:cNvCxnSpPr>
          <p:nvPr/>
        </p:nvCxnSpPr>
        <p:spPr>
          <a:xfrm flipV="1">
            <a:off x="4198562" y="1689334"/>
            <a:ext cx="0" cy="1993653"/>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直線矢印コネクタ 102">
            <a:extLst>
              <a:ext uri="{FF2B5EF4-FFF2-40B4-BE49-F238E27FC236}">
                <a16:creationId xmlns:a16="http://schemas.microsoft.com/office/drawing/2014/main" id="{0D9B9DDD-D9CC-4905-8C25-6C01F5A7C0C8}"/>
              </a:ext>
            </a:extLst>
          </p:cNvPr>
          <p:cNvCxnSpPr>
            <a:cxnSpLocks/>
          </p:cNvCxnSpPr>
          <p:nvPr/>
        </p:nvCxnSpPr>
        <p:spPr>
          <a:xfrm>
            <a:off x="3645138" y="3767461"/>
            <a:ext cx="473075"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4" name="テキスト ボックス 103">
            <a:extLst>
              <a:ext uri="{FF2B5EF4-FFF2-40B4-BE49-F238E27FC236}">
                <a16:creationId xmlns:a16="http://schemas.microsoft.com/office/drawing/2014/main" id="{63A3CD82-F1AD-4C29-BFA2-9B7B896CF1C9}"/>
              </a:ext>
            </a:extLst>
          </p:cNvPr>
          <p:cNvSpPr txBox="1"/>
          <p:nvPr/>
        </p:nvSpPr>
        <p:spPr>
          <a:xfrm rot="16200000">
            <a:off x="4000146" y="2455025"/>
            <a:ext cx="559769" cy="253916"/>
          </a:xfrm>
          <a:prstGeom prst="rect">
            <a:avLst/>
          </a:prstGeom>
          <a:noFill/>
        </p:spPr>
        <p:txBody>
          <a:bodyPr wrap="none" rtlCol="0">
            <a:spAutoFit/>
          </a:bodyPr>
          <a:lstStyle/>
          <a:p>
            <a:pPr defTabSz="457209"/>
            <a:r>
              <a:rPr kumimoji="1" lang="en-US" altLang="ja-JP" sz="1050" dirty="0">
                <a:solidFill>
                  <a:prstClr val="black"/>
                </a:solidFill>
                <a:latin typeface="Arial"/>
                <a:ea typeface="ＭＳ Ｐゴシック"/>
              </a:rPr>
              <a:t>1.60m</a:t>
            </a:r>
          </a:p>
        </p:txBody>
      </p:sp>
      <p:sp>
        <p:nvSpPr>
          <p:cNvPr id="105" name="テキスト ボックス 104">
            <a:extLst>
              <a:ext uri="{FF2B5EF4-FFF2-40B4-BE49-F238E27FC236}">
                <a16:creationId xmlns:a16="http://schemas.microsoft.com/office/drawing/2014/main" id="{DE22CFC8-A122-4B28-A68C-C809241DAE66}"/>
              </a:ext>
            </a:extLst>
          </p:cNvPr>
          <p:cNvSpPr txBox="1"/>
          <p:nvPr/>
        </p:nvSpPr>
        <p:spPr>
          <a:xfrm>
            <a:off x="3625170" y="3751148"/>
            <a:ext cx="559769"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0.40m</a:t>
            </a:r>
            <a:endParaRPr kumimoji="1" lang="en-US" altLang="ja-JP" sz="1050" dirty="0">
              <a:solidFill>
                <a:prstClr val="black"/>
              </a:solidFill>
              <a:latin typeface="Arial"/>
              <a:ea typeface="ＭＳ Ｐゴシック"/>
            </a:endParaRPr>
          </a:p>
        </p:txBody>
      </p:sp>
      <p:pic>
        <p:nvPicPr>
          <p:cNvPr id="106" name="図 105">
            <a:extLst>
              <a:ext uri="{FF2B5EF4-FFF2-40B4-BE49-F238E27FC236}">
                <a16:creationId xmlns:a16="http://schemas.microsoft.com/office/drawing/2014/main" id="{E99CC0F8-3B19-4073-817D-74E962E521BE}"/>
              </a:ext>
            </a:extLst>
          </p:cNvPr>
          <p:cNvPicPr>
            <a:picLocks noChangeAspect="1"/>
          </p:cNvPicPr>
          <p:nvPr/>
        </p:nvPicPr>
        <p:blipFill>
          <a:blip r:embed="rId2"/>
          <a:stretch>
            <a:fillRect/>
          </a:stretch>
        </p:blipFill>
        <p:spPr>
          <a:xfrm>
            <a:off x="3680229" y="2617722"/>
            <a:ext cx="432424" cy="432424"/>
          </a:xfrm>
          <a:prstGeom prst="rect">
            <a:avLst/>
          </a:prstGeom>
        </p:spPr>
      </p:pic>
      <p:sp>
        <p:nvSpPr>
          <p:cNvPr id="107" name="テキスト ボックス 106">
            <a:extLst>
              <a:ext uri="{FF2B5EF4-FFF2-40B4-BE49-F238E27FC236}">
                <a16:creationId xmlns:a16="http://schemas.microsoft.com/office/drawing/2014/main" id="{E5A14B48-4F4B-4BC2-8DF8-BE2E44035DC0}"/>
              </a:ext>
            </a:extLst>
          </p:cNvPr>
          <p:cNvSpPr txBox="1"/>
          <p:nvPr/>
        </p:nvSpPr>
        <p:spPr>
          <a:xfrm>
            <a:off x="3557504" y="3052811"/>
            <a:ext cx="695100" cy="638636"/>
          </a:xfrm>
          <a:prstGeom prst="rect">
            <a:avLst/>
          </a:prstGeom>
          <a:noFill/>
        </p:spPr>
        <p:txBody>
          <a:bodyPr wrap="square" rtlCol="0">
            <a:spAutoFit/>
          </a:bodyPr>
          <a:lstStyle/>
          <a:p>
            <a:pPr algn="ctr" defTabSz="457209"/>
            <a:r>
              <a:rPr lang="ja-JP" altLang="en-US" sz="700" dirty="0">
                <a:solidFill>
                  <a:prstClr val="white"/>
                </a:solidFill>
                <a:latin typeface="HG丸ｺﾞｼｯｸM-PRO" panose="020F0600000000000000" pitchFamily="50" charset="-128"/>
                <a:ea typeface="HG丸ｺﾞｼｯｸM-PRO" panose="020F0600000000000000" pitchFamily="50" charset="-128"/>
              </a:rPr>
              <a:t>淀川</a:t>
            </a:r>
            <a:endParaRPr lang="en-US" altLang="ja-JP" sz="700" dirty="0">
              <a:solidFill>
                <a:prstClr val="white"/>
              </a:solidFill>
              <a:latin typeface="HG丸ｺﾞｼｯｸM-PRO" panose="020F0600000000000000" pitchFamily="50" charset="-128"/>
              <a:ea typeface="HG丸ｺﾞｼｯｸM-PRO" panose="020F0600000000000000" pitchFamily="50" charset="-128"/>
            </a:endParaRPr>
          </a:p>
          <a:p>
            <a:pPr algn="ctr" defTabSz="457209"/>
            <a:r>
              <a:rPr lang="ja-JP" altLang="en-US" sz="700" dirty="0">
                <a:solidFill>
                  <a:prstClr val="white"/>
                </a:solidFill>
                <a:latin typeface="HG丸ｺﾞｼｯｸM-PRO" panose="020F0600000000000000" pitchFamily="50" charset="-128"/>
                <a:ea typeface="HG丸ｺﾞｼｯｸM-PRO" panose="020F0600000000000000" pitchFamily="50" charset="-128"/>
              </a:rPr>
              <a:t>ﾘﾊﾞｰｻｲﾄﾞ</a:t>
            </a:r>
            <a:br>
              <a:rPr lang="en-US" altLang="ja-JP" sz="700" dirty="0">
                <a:solidFill>
                  <a:prstClr val="white"/>
                </a:solidFill>
                <a:latin typeface="HG丸ｺﾞｼｯｸM-PRO" panose="020F0600000000000000" pitchFamily="50" charset="-128"/>
                <a:ea typeface="HG丸ｺﾞｼｯｸM-PRO" panose="020F0600000000000000" pitchFamily="50" charset="-128"/>
              </a:rPr>
            </a:br>
            <a:r>
              <a:rPr lang="ja-JP" altLang="en-US" sz="700" spc="110" dirty="0">
                <a:solidFill>
                  <a:prstClr val="white"/>
                </a:solidFill>
                <a:latin typeface="HG丸ｺﾞｼｯｸM-PRO" panose="020F0600000000000000" pitchFamily="50" charset="-128"/>
                <a:ea typeface="HG丸ｺﾞｼｯｸM-PRO" panose="020F0600000000000000" pitchFamily="50" charset="-128"/>
              </a:rPr>
              <a:t>ｻｲｸﾙﾗｲﾝ</a:t>
            </a:r>
            <a:endParaRPr lang="en-US" altLang="ja-JP" sz="700" spc="110" dirty="0">
              <a:solidFill>
                <a:prstClr val="white"/>
              </a:solidFill>
              <a:latin typeface="HG丸ｺﾞｼｯｸM-PRO" panose="020F0600000000000000" pitchFamily="50" charset="-128"/>
              <a:ea typeface="HG丸ｺﾞｼｯｸM-PRO" panose="020F0600000000000000" pitchFamily="50" charset="-128"/>
            </a:endParaRPr>
          </a:p>
          <a:p>
            <a:pPr algn="ctr" defTabSz="457209"/>
            <a:endParaRPr lang="en-US" altLang="ja-JP" sz="100" spc="110" dirty="0">
              <a:solidFill>
                <a:prstClr val="white"/>
              </a:solidFill>
              <a:latin typeface="HG丸ｺﾞｼｯｸM-PRO" panose="020F0600000000000000" pitchFamily="50" charset="-128"/>
              <a:ea typeface="HG丸ｺﾞｼｯｸM-PRO" panose="020F0600000000000000" pitchFamily="50" charset="-128"/>
            </a:endParaRPr>
          </a:p>
          <a:p>
            <a:pPr algn="ctr" defTabSz="457209"/>
            <a:r>
              <a:rPr kumimoji="1" lang="en-US" altLang="ja-JP" sz="450" dirty="0">
                <a:solidFill>
                  <a:prstClr val="white"/>
                </a:solidFill>
                <a:latin typeface="HG丸ｺﾞｼｯｸM-PRO" panose="020F0600000000000000" pitchFamily="50" charset="-128"/>
                <a:ea typeface="HG丸ｺﾞｼｯｸM-PRO" panose="020F0600000000000000" pitchFamily="50" charset="-128"/>
              </a:rPr>
              <a:t>Yodogawa</a:t>
            </a:r>
          </a:p>
          <a:p>
            <a:pPr algn="ctr" defTabSz="457209"/>
            <a:r>
              <a:rPr kumimoji="1" lang="en-US" altLang="ja-JP" sz="450" dirty="0">
                <a:solidFill>
                  <a:prstClr val="white"/>
                </a:solidFill>
                <a:latin typeface="HG丸ｺﾞｼｯｸM-PRO" panose="020F0600000000000000" pitchFamily="50" charset="-128"/>
                <a:ea typeface="HG丸ｺﾞｼｯｸM-PRO" panose="020F0600000000000000" pitchFamily="50" charset="-128"/>
              </a:rPr>
              <a:t>Riverside</a:t>
            </a:r>
          </a:p>
          <a:p>
            <a:pPr algn="ctr" defTabSz="457209"/>
            <a:r>
              <a:rPr kumimoji="1" lang="ja-JP" altLang="en-US" sz="450" dirty="0">
                <a:solidFill>
                  <a:prstClr val="white"/>
                </a:solidFill>
                <a:latin typeface="HG丸ｺﾞｼｯｸM-PRO" panose="020F0600000000000000" pitchFamily="50" charset="-128"/>
                <a:ea typeface="HG丸ｺﾞｼｯｸM-PRO" panose="020F0600000000000000" pitchFamily="50" charset="-128"/>
              </a:rPr>
              <a:t> </a:t>
            </a:r>
            <a:r>
              <a:rPr kumimoji="1" lang="en-US" altLang="ja-JP" sz="450" dirty="0">
                <a:solidFill>
                  <a:prstClr val="white"/>
                </a:solidFill>
                <a:latin typeface="HG丸ｺﾞｼｯｸM-PRO" panose="020F0600000000000000" pitchFamily="50" charset="-128"/>
                <a:ea typeface="HG丸ｺﾞｼｯｸM-PRO" panose="020F0600000000000000" pitchFamily="50" charset="-128"/>
              </a:rPr>
              <a:t>Cycling</a:t>
            </a:r>
            <a:r>
              <a:rPr kumimoji="1" lang="ja-JP" altLang="en-US" sz="450" dirty="0">
                <a:solidFill>
                  <a:prstClr val="white"/>
                </a:solidFill>
                <a:latin typeface="HG丸ｺﾞｼｯｸM-PRO" panose="020F0600000000000000" pitchFamily="50" charset="-128"/>
                <a:ea typeface="HG丸ｺﾞｼｯｸM-PRO" panose="020F0600000000000000" pitchFamily="50" charset="-128"/>
              </a:rPr>
              <a:t> </a:t>
            </a:r>
            <a:r>
              <a:rPr kumimoji="1" lang="en-US" altLang="ja-JP" sz="450" dirty="0">
                <a:solidFill>
                  <a:prstClr val="white"/>
                </a:solidFill>
                <a:latin typeface="HG丸ｺﾞｼｯｸM-PRO" panose="020F0600000000000000" pitchFamily="50" charset="-128"/>
                <a:ea typeface="HG丸ｺﾞｼｯｸM-PRO" panose="020F0600000000000000" pitchFamily="50" charset="-128"/>
              </a:rPr>
              <a:t>Road</a:t>
            </a:r>
            <a:endParaRPr kumimoji="1" lang="ja-JP" altLang="en-US" sz="450" dirty="0">
              <a:solidFill>
                <a:prstClr val="white"/>
              </a:solidFill>
              <a:latin typeface="HG丸ｺﾞｼｯｸM-PRO" panose="020F0600000000000000" pitchFamily="50" charset="-128"/>
              <a:ea typeface="HG丸ｺﾞｼｯｸM-PRO" panose="020F0600000000000000" pitchFamily="50" charset="-128"/>
            </a:endParaRPr>
          </a:p>
        </p:txBody>
      </p:sp>
      <p:sp>
        <p:nvSpPr>
          <p:cNvPr id="108" name="テキスト ボックス 107">
            <a:extLst>
              <a:ext uri="{FF2B5EF4-FFF2-40B4-BE49-F238E27FC236}">
                <a16:creationId xmlns:a16="http://schemas.microsoft.com/office/drawing/2014/main" id="{CB8F8578-E7CB-4F62-B205-C170EB97347F}"/>
              </a:ext>
            </a:extLst>
          </p:cNvPr>
          <p:cNvSpPr txBox="1"/>
          <p:nvPr/>
        </p:nvSpPr>
        <p:spPr>
          <a:xfrm>
            <a:off x="3612840" y="2120444"/>
            <a:ext cx="564372" cy="272382"/>
          </a:xfrm>
          <a:prstGeom prst="rect">
            <a:avLst/>
          </a:prstGeom>
          <a:noFill/>
        </p:spPr>
        <p:txBody>
          <a:bodyPr wrap="square" lIns="0" tIns="0" rIns="0" bIns="0" rtlCol="0">
            <a:spAutoFit/>
          </a:bodyPr>
          <a:lstStyle/>
          <a:p>
            <a:pPr algn="ctr" defTabSz="457209"/>
            <a:r>
              <a:rPr kumimoji="1" lang="ja-JP" altLang="en-US" sz="1270" dirty="0">
                <a:solidFill>
                  <a:prstClr val="white"/>
                </a:solidFill>
                <a:latin typeface="HG丸ｺﾞｼｯｸM-PRO" panose="020F0600000000000000" pitchFamily="50" charset="-128"/>
                <a:ea typeface="HG丸ｺﾞｼｯｸM-PRO" panose="020F0600000000000000" pitchFamily="50" charset="-128"/>
              </a:rPr>
              <a:t>夢洲</a:t>
            </a:r>
            <a:br>
              <a:rPr kumimoji="1" lang="en-US" altLang="ja-JP" sz="1270" dirty="0">
                <a:solidFill>
                  <a:prstClr val="white"/>
                </a:solidFill>
                <a:latin typeface="HG丸ｺﾞｼｯｸM-PRO" panose="020F0600000000000000" pitchFamily="50" charset="-128"/>
                <a:ea typeface="HG丸ｺﾞｼｯｸM-PRO" panose="020F0600000000000000" pitchFamily="50" charset="-128"/>
              </a:rPr>
            </a:br>
            <a:r>
              <a:rPr kumimoji="1" lang="en-US" altLang="ja-JP" sz="500" dirty="0" err="1">
                <a:solidFill>
                  <a:prstClr val="white"/>
                </a:solidFill>
                <a:latin typeface="HG丸ｺﾞｼｯｸM-PRO" panose="020F0600000000000000" pitchFamily="50" charset="-128"/>
                <a:ea typeface="HG丸ｺﾞｼｯｸM-PRO" panose="020F0600000000000000" pitchFamily="50" charset="-128"/>
              </a:rPr>
              <a:t>Yumeshima</a:t>
            </a:r>
            <a:endParaRPr kumimoji="1" lang="ja-JP" altLang="en-US" sz="500" dirty="0">
              <a:solidFill>
                <a:prstClr val="white"/>
              </a:solidFill>
              <a:latin typeface="HG丸ｺﾞｼｯｸM-PRO" panose="020F0600000000000000" pitchFamily="50" charset="-128"/>
              <a:ea typeface="HG丸ｺﾞｼｯｸM-PRO" panose="020F0600000000000000" pitchFamily="50" charset="-128"/>
            </a:endParaRPr>
          </a:p>
        </p:txBody>
      </p:sp>
      <p:sp>
        <p:nvSpPr>
          <p:cNvPr id="109" name="矢印: 下 146">
            <a:extLst>
              <a:ext uri="{FF2B5EF4-FFF2-40B4-BE49-F238E27FC236}">
                <a16:creationId xmlns:a16="http://schemas.microsoft.com/office/drawing/2014/main" id="{0DC6C7E8-128F-4CEB-80FB-DA9A88B62438}"/>
              </a:ext>
            </a:extLst>
          </p:cNvPr>
          <p:cNvSpPr/>
          <p:nvPr/>
        </p:nvSpPr>
        <p:spPr>
          <a:xfrm flipV="1">
            <a:off x="3692253" y="1713692"/>
            <a:ext cx="415853" cy="389503"/>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10" name="テキスト ボックス 109">
            <a:extLst>
              <a:ext uri="{FF2B5EF4-FFF2-40B4-BE49-F238E27FC236}">
                <a16:creationId xmlns:a16="http://schemas.microsoft.com/office/drawing/2014/main" id="{87FEE872-E0CC-42E3-8AE3-068CD44AB688}"/>
              </a:ext>
            </a:extLst>
          </p:cNvPr>
          <p:cNvSpPr txBox="1"/>
          <p:nvPr/>
        </p:nvSpPr>
        <p:spPr>
          <a:xfrm>
            <a:off x="3569929" y="2346405"/>
            <a:ext cx="930063" cy="287771"/>
          </a:xfrm>
          <a:prstGeom prst="rect">
            <a:avLst/>
          </a:prstGeom>
          <a:noFill/>
        </p:spPr>
        <p:txBody>
          <a:bodyPr wrap="square" rtlCol="0">
            <a:spAutoFit/>
          </a:bodyPr>
          <a:lstStyle/>
          <a:p>
            <a:pPr defTabSz="457209"/>
            <a:r>
              <a:rPr kumimoji="1" lang="en-US" altLang="ja-JP" sz="1270" dirty="0">
                <a:solidFill>
                  <a:prstClr val="white"/>
                </a:solidFill>
                <a:latin typeface="HG丸ｺﾞｼｯｸM-PRO" panose="020F0600000000000000" pitchFamily="50" charset="-128"/>
                <a:ea typeface="HG丸ｺﾞｼｯｸM-PRO" panose="020F0600000000000000" pitchFamily="50" charset="-128"/>
              </a:rPr>
              <a:t>20km</a:t>
            </a:r>
            <a:endParaRPr kumimoji="1" lang="ja-JP" altLang="en-US" sz="1270" dirty="0">
              <a:solidFill>
                <a:prstClr val="white"/>
              </a:solidFill>
              <a:latin typeface="HG丸ｺﾞｼｯｸM-PRO" panose="020F0600000000000000" pitchFamily="50" charset="-128"/>
              <a:ea typeface="HG丸ｺﾞｼｯｸM-PRO" panose="020F0600000000000000" pitchFamily="50" charset="-128"/>
            </a:endParaRPr>
          </a:p>
        </p:txBody>
      </p:sp>
      <p:pic>
        <p:nvPicPr>
          <p:cNvPr id="6" name="図 5">
            <a:extLst>
              <a:ext uri="{FF2B5EF4-FFF2-40B4-BE49-F238E27FC236}">
                <a16:creationId xmlns:a16="http://schemas.microsoft.com/office/drawing/2014/main" id="{3BCE9C23-5C2B-46F5-ACB2-26A23F71A868}"/>
              </a:ext>
            </a:extLst>
          </p:cNvPr>
          <p:cNvPicPr>
            <a:picLocks noChangeAspect="1"/>
          </p:cNvPicPr>
          <p:nvPr/>
        </p:nvPicPr>
        <p:blipFill>
          <a:blip r:embed="rId3"/>
          <a:stretch>
            <a:fillRect/>
          </a:stretch>
        </p:blipFill>
        <p:spPr>
          <a:xfrm>
            <a:off x="6776350" y="1586110"/>
            <a:ext cx="526452" cy="1253458"/>
          </a:xfrm>
          <a:prstGeom prst="rect">
            <a:avLst/>
          </a:prstGeom>
        </p:spPr>
      </p:pic>
      <p:pic>
        <p:nvPicPr>
          <p:cNvPr id="7" name="図 6">
            <a:extLst>
              <a:ext uri="{FF2B5EF4-FFF2-40B4-BE49-F238E27FC236}">
                <a16:creationId xmlns:a16="http://schemas.microsoft.com/office/drawing/2014/main" id="{9EDF5FA8-C640-43F7-83A5-7849414A15B0}"/>
              </a:ext>
            </a:extLst>
          </p:cNvPr>
          <p:cNvPicPr>
            <a:picLocks noChangeAspect="1"/>
          </p:cNvPicPr>
          <p:nvPr/>
        </p:nvPicPr>
        <p:blipFill>
          <a:blip r:embed="rId4"/>
          <a:stretch>
            <a:fillRect/>
          </a:stretch>
        </p:blipFill>
        <p:spPr>
          <a:xfrm>
            <a:off x="5389079" y="1595977"/>
            <a:ext cx="523563" cy="1114683"/>
          </a:xfrm>
          <a:prstGeom prst="rect">
            <a:avLst/>
          </a:prstGeom>
        </p:spPr>
      </p:pic>
    </p:spTree>
    <p:extLst>
      <p:ext uri="{BB962C8B-B14F-4D97-AF65-F5344CB8AC3E}">
        <p14:creationId xmlns:p14="http://schemas.microsoft.com/office/powerpoint/2010/main" val="3749083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FD3E93-73E3-4D6D-8DB9-F77512FA5CA0}"/>
              </a:ext>
            </a:extLst>
          </p:cNvPr>
          <p:cNvSpPr>
            <a:spLocks noGrp="1"/>
          </p:cNvSpPr>
          <p:nvPr>
            <p:ph type="title"/>
          </p:nvPr>
        </p:nvSpPr>
        <p:spPr/>
        <p:txBody>
          <a:bodyPr/>
          <a:lstStyle/>
          <a:p>
            <a:r>
              <a:rPr lang="ja-JP" altLang="en-US" dirty="0"/>
              <a:t>「周辺施設案内」の整備仕様</a:t>
            </a:r>
            <a:endParaRPr kumimoji="1" lang="ja-JP" altLang="en-US" dirty="0"/>
          </a:p>
        </p:txBody>
      </p:sp>
      <p:sp>
        <p:nvSpPr>
          <p:cNvPr id="11" name="テキスト ボックス 10">
            <a:extLst>
              <a:ext uri="{FF2B5EF4-FFF2-40B4-BE49-F238E27FC236}">
                <a16:creationId xmlns:a16="http://schemas.microsoft.com/office/drawing/2014/main" id="{27CC4294-CF7F-491F-B0E6-D610956D10FB}"/>
              </a:ext>
            </a:extLst>
          </p:cNvPr>
          <p:cNvSpPr txBox="1"/>
          <p:nvPr/>
        </p:nvSpPr>
        <p:spPr>
          <a:xfrm>
            <a:off x="107505" y="764704"/>
            <a:ext cx="2909771" cy="338554"/>
          </a:xfrm>
          <a:prstGeom prst="rect">
            <a:avLst/>
          </a:prstGeom>
          <a:noFill/>
        </p:spPr>
        <p:txBody>
          <a:bodyPr wrap="none" rtlCol="0">
            <a:spAutoFit/>
          </a:bodyPr>
          <a:lstStyle/>
          <a:p>
            <a:pPr defTabSz="457209"/>
            <a:r>
              <a:rPr kumimoji="1" lang="ja-JP" altLang="en-US" sz="1600" dirty="0">
                <a:solidFill>
                  <a:prstClr val="black"/>
                </a:solidFill>
                <a:latin typeface="Arial"/>
                <a:ea typeface="ＭＳ Ｐゴシック"/>
              </a:rPr>
              <a:t>■「周辺施設案内」 看板の寸法</a:t>
            </a:r>
          </a:p>
        </p:txBody>
      </p:sp>
      <p:graphicFrame>
        <p:nvGraphicFramePr>
          <p:cNvPr id="15" name="表 14"/>
          <p:cNvGraphicFramePr>
            <a:graphicFrameLocks noGrp="1"/>
          </p:cNvGraphicFramePr>
          <p:nvPr/>
        </p:nvGraphicFramePr>
        <p:xfrm>
          <a:off x="5045165" y="4726638"/>
          <a:ext cx="4032448" cy="2086738"/>
        </p:xfrm>
        <a:graphic>
          <a:graphicData uri="http://schemas.openxmlformats.org/drawingml/2006/table">
            <a:tbl>
              <a:tblPr firstRow="1" bandRow="1">
                <a:tableStyleId>{5C22544A-7EE6-4342-B048-85BDC9FD1C3A}</a:tableStyleId>
              </a:tblPr>
              <a:tblGrid>
                <a:gridCol w="1107342">
                  <a:extLst>
                    <a:ext uri="{9D8B030D-6E8A-4147-A177-3AD203B41FA5}">
                      <a16:colId xmlns:a16="http://schemas.microsoft.com/office/drawing/2014/main" val="2724693293"/>
                    </a:ext>
                  </a:extLst>
                </a:gridCol>
                <a:gridCol w="2925106">
                  <a:extLst>
                    <a:ext uri="{9D8B030D-6E8A-4147-A177-3AD203B41FA5}">
                      <a16:colId xmlns:a16="http://schemas.microsoft.com/office/drawing/2014/main" val="333993657"/>
                    </a:ext>
                  </a:extLst>
                </a:gridCol>
              </a:tblGrid>
              <a:tr h="281369">
                <a:tc>
                  <a:txBody>
                    <a:bodyPr/>
                    <a:lstStyle/>
                    <a:p>
                      <a:pPr algn="ctr"/>
                      <a:r>
                        <a:rPr kumimoji="1" lang="ja-JP" altLang="en-US" sz="1100" dirty="0"/>
                        <a:t>項目</a:t>
                      </a:r>
                    </a:p>
                  </a:txBody>
                  <a:tcPr/>
                </a:tc>
                <a:tc>
                  <a:txBody>
                    <a:bodyPr/>
                    <a:lstStyle/>
                    <a:p>
                      <a:pPr algn="ctr"/>
                      <a:r>
                        <a:rPr kumimoji="1" lang="ja-JP" altLang="en-US" sz="1100" dirty="0"/>
                        <a:t>内容</a:t>
                      </a:r>
                    </a:p>
                  </a:txBody>
                  <a:tcPr/>
                </a:tc>
                <a:extLst>
                  <a:ext uri="{0D108BD9-81ED-4DB2-BD59-A6C34878D82A}">
                    <a16:rowId xmlns:a16="http://schemas.microsoft.com/office/drawing/2014/main" val="2813028949"/>
                  </a:ext>
                </a:extLst>
              </a:tr>
              <a:tr h="281369">
                <a:tc>
                  <a:txBody>
                    <a:bodyPr/>
                    <a:lstStyle/>
                    <a:p>
                      <a:r>
                        <a:rPr kumimoji="1" lang="ja-JP" altLang="en-US" sz="1100" dirty="0"/>
                        <a:t>機能</a:t>
                      </a:r>
                    </a:p>
                  </a:txBody>
                  <a:tcPr/>
                </a:tc>
                <a:tc>
                  <a:txBody>
                    <a:bodyPr/>
                    <a:lstStyle/>
                    <a:p>
                      <a:r>
                        <a:rPr kumimoji="1" lang="ja-JP" altLang="en-US" sz="1100" dirty="0"/>
                        <a:t>案内　（周辺施設案内）</a:t>
                      </a:r>
                    </a:p>
                  </a:txBody>
                  <a:tcPr/>
                </a:tc>
                <a:extLst>
                  <a:ext uri="{0D108BD9-81ED-4DB2-BD59-A6C34878D82A}">
                    <a16:rowId xmlns:a16="http://schemas.microsoft.com/office/drawing/2014/main" val="3665737684"/>
                  </a:ext>
                </a:extLst>
              </a:tr>
              <a:tr h="929640">
                <a:tc>
                  <a:txBody>
                    <a:bodyPr/>
                    <a:lstStyle/>
                    <a:p>
                      <a:r>
                        <a:rPr kumimoji="1" lang="ja-JP" altLang="en-US" sz="1100" dirty="0"/>
                        <a:t>表示内容</a:t>
                      </a:r>
                    </a:p>
                  </a:txBody>
                  <a:tcPr/>
                </a:tc>
                <a:tc>
                  <a:txBody>
                    <a:bodyPr/>
                    <a:lstStyle/>
                    <a:p>
                      <a:r>
                        <a:rPr kumimoji="1" lang="ja-JP" altLang="en-US" sz="1100" dirty="0"/>
                        <a:t>周辺施設名称（ピクトグラム併用）</a:t>
                      </a:r>
                    </a:p>
                    <a:p>
                      <a:pPr marL="214313" indent="-128588"/>
                      <a:r>
                        <a:rPr kumimoji="1" lang="en-US" altLang="ja-JP" sz="1100" dirty="0"/>
                        <a:t>※</a:t>
                      </a:r>
                      <a:r>
                        <a:rPr kumimoji="1" lang="ja-JP" altLang="en-US" sz="1100" dirty="0"/>
                        <a:t>当該基幹ルートから概ね</a:t>
                      </a:r>
                      <a:r>
                        <a:rPr kumimoji="1" lang="en-US" altLang="ja-JP" sz="1100" dirty="0"/>
                        <a:t>3km</a:t>
                      </a:r>
                      <a:r>
                        <a:rPr kumimoji="1" lang="ja-JP" altLang="en-US" sz="1100" dirty="0"/>
                        <a:t>圏内（</a:t>
                      </a:r>
                      <a:r>
                        <a:rPr kumimoji="1" lang="en-US" altLang="ja-JP" sz="1100" dirty="0"/>
                        <a:t>10</a:t>
                      </a:r>
                      <a:r>
                        <a:rPr kumimoji="1" lang="ja-JP" altLang="en-US" sz="1100" dirty="0"/>
                        <a:t>分程度の走行）に位置する施設を案内の対象とする。</a:t>
                      </a:r>
                    </a:p>
                    <a:p>
                      <a:r>
                        <a:rPr kumimoji="1" lang="ja-JP" altLang="en-US" sz="1100" dirty="0"/>
                        <a:t>周辺施設までの距離</a:t>
                      </a:r>
                    </a:p>
                  </a:txBody>
                  <a:tcPr/>
                </a:tc>
                <a:extLst>
                  <a:ext uri="{0D108BD9-81ED-4DB2-BD59-A6C34878D82A}">
                    <a16:rowId xmlns:a16="http://schemas.microsoft.com/office/drawing/2014/main" val="3637522684"/>
                  </a:ext>
                </a:extLst>
              </a:tr>
              <a:tr h="594360">
                <a:tc>
                  <a:txBody>
                    <a:bodyPr/>
                    <a:lstStyle/>
                    <a:p>
                      <a:r>
                        <a:rPr kumimoji="1" lang="ja-JP" altLang="en-US" sz="1100" dirty="0"/>
                        <a:t>設置箇所</a:t>
                      </a:r>
                    </a:p>
                  </a:txBody>
                  <a:tcPr/>
                </a:tc>
                <a:tc>
                  <a:txBody>
                    <a:bodyPr/>
                    <a:lstStyle/>
                    <a:p>
                      <a:r>
                        <a:rPr kumimoji="1" lang="ja-JP" altLang="en-US" sz="1100" dirty="0"/>
                        <a:t>単路部に一定の間隔（約</a:t>
                      </a:r>
                      <a:r>
                        <a:rPr kumimoji="1" lang="en-US" altLang="ja-JP" sz="1100" dirty="0"/>
                        <a:t>5km</a:t>
                      </a:r>
                      <a:r>
                        <a:rPr kumimoji="1" lang="ja-JP" altLang="en-US" sz="1100" dirty="0"/>
                        <a:t>間隔）で設置</a:t>
                      </a:r>
                      <a:endParaRPr kumimoji="1" lang="en-US" altLang="ja-JP" sz="1100" dirty="0"/>
                    </a:p>
                    <a:p>
                      <a:pPr marL="0" indent="0"/>
                      <a:r>
                        <a:rPr kumimoji="1" lang="ja-JP" altLang="en-US" sz="1100" dirty="0"/>
                        <a:t>ルート上に当該施設がない場合は、分岐点となる交差点に経路案内を設置</a:t>
                      </a:r>
                    </a:p>
                  </a:txBody>
                  <a:tcPr/>
                </a:tc>
                <a:extLst>
                  <a:ext uri="{0D108BD9-81ED-4DB2-BD59-A6C34878D82A}">
                    <a16:rowId xmlns:a16="http://schemas.microsoft.com/office/drawing/2014/main" val="1717092180"/>
                  </a:ext>
                </a:extLst>
              </a:tr>
            </a:tbl>
          </a:graphicData>
        </a:graphic>
      </p:graphicFrame>
      <p:sp>
        <p:nvSpPr>
          <p:cNvPr id="16" name="テキスト ボックス 15">
            <a:extLst>
              <a:ext uri="{FF2B5EF4-FFF2-40B4-BE49-F238E27FC236}">
                <a16:creationId xmlns:a16="http://schemas.microsoft.com/office/drawing/2014/main" id="{27CC4294-CF7F-491F-B0E6-D610956D10FB}"/>
              </a:ext>
            </a:extLst>
          </p:cNvPr>
          <p:cNvSpPr txBox="1"/>
          <p:nvPr/>
        </p:nvSpPr>
        <p:spPr>
          <a:xfrm>
            <a:off x="4942616" y="4386591"/>
            <a:ext cx="3809056" cy="338554"/>
          </a:xfrm>
          <a:prstGeom prst="rect">
            <a:avLst/>
          </a:prstGeom>
          <a:noFill/>
        </p:spPr>
        <p:txBody>
          <a:bodyPr wrap="none" rtlCol="0">
            <a:spAutoFit/>
          </a:bodyPr>
          <a:lstStyle/>
          <a:p>
            <a:pPr defTabSz="457209"/>
            <a:r>
              <a:rPr kumimoji="1" lang="ja-JP" altLang="en-US" sz="1600" dirty="0">
                <a:solidFill>
                  <a:prstClr val="black"/>
                </a:solidFill>
                <a:latin typeface="Arial"/>
                <a:ea typeface="ＭＳ Ｐゴシック"/>
              </a:rPr>
              <a:t>■「周辺施設案内」表示内容、設置箇所等</a:t>
            </a:r>
          </a:p>
        </p:txBody>
      </p:sp>
      <p:sp>
        <p:nvSpPr>
          <p:cNvPr id="8" name="テキスト ボックス 7">
            <a:extLst>
              <a:ext uri="{FF2B5EF4-FFF2-40B4-BE49-F238E27FC236}">
                <a16:creationId xmlns:a16="http://schemas.microsoft.com/office/drawing/2014/main" id="{27CC4294-CF7F-491F-B0E6-D610956D10FB}"/>
              </a:ext>
            </a:extLst>
          </p:cNvPr>
          <p:cNvSpPr txBox="1"/>
          <p:nvPr/>
        </p:nvSpPr>
        <p:spPr>
          <a:xfrm>
            <a:off x="111480" y="3450487"/>
            <a:ext cx="2646878" cy="338554"/>
          </a:xfrm>
          <a:prstGeom prst="rect">
            <a:avLst/>
          </a:prstGeom>
          <a:noFill/>
        </p:spPr>
        <p:txBody>
          <a:bodyPr wrap="none" rtlCol="0">
            <a:spAutoFit/>
          </a:bodyPr>
          <a:lstStyle/>
          <a:p>
            <a:pPr defTabSz="457209"/>
            <a:r>
              <a:rPr kumimoji="1" lang="ja-JP" altLang="en-US" sz="1600" dirty="0">
                <a:solidFill>
                  <a:prstClr val="black"/>
                </a:solidFill>
                <a:latin typeface="Arial"/>
                <a:ea typeface="ＭＳ Ｐゴシック"/>
              </a:rPr>
              <a:t>■「周辺施設案内」設置位置</a:t>
            </a:r>
          </a:p>
        </p:txBody>
      </p:sp>
      <p:sp>
        <p:nvSpPr>
          <p:cNvPr id="12" name="テキスト ボックス 11">
            <a:extLst>
              <a:ext uri="{FF2B5EF4-FFF2-40B4-BE49-F238E27FC236}">
                <a16:creationId xmlns:a16="http://schemas.microsoft.com/office/drawing/2014/main" id="{A91CDA8C-02E7-4E20-8006-B486CB0FD96B}"/>
              </a:ext>
            </a:extLst>
          </p:cNvPr>
          <p:cNvSpPr txBox="1"/>
          <p:nvPr/>
        </p:nvSpPr>
        <p:spPr>
          <a:xfrm>
            <a:off x="317983" y="3842224"/>
            <a:ext cx="588623" cy="253916"/>
          </a:xfrm>
          <a:prstGeom prst="rect">
            <a:avLst/>
          </a:prstGeom>
          <a:noFill/>
        </p:spPr>
        <p:txBody>
          <a:bodyPr wrap="none" rtlCol="0">
            <a:spAutoFit/>
          </a:bodyPr>
          <a:lstStyle/>
          <a:p>
            <a:pPr defTabSz="457209"/>
            <a:r>
              <a:rPr lang="ja-JP" altLang="en-US" sz="1050" u="sng" dirty="0">
                <a:solidFill>
                  <a:prstClr val="black"/>
                </a:solidFill>
                <a:latin typeface="Arial"/>
                <a:ea typeface="ＭＳ Ｐゴシック"/>
              </a:rPr>
              <a:t>分岐部</a:t>
            </a:r>
            <a:endParaRPr kumimoji="1" lang="en-US" altLang="ja-JP" sz="1050" u="sng" dirty="0">
              <a:solidFill>
                <a:prstClr val="black"/>
              </a:solidFill>
              <a:latin typeface="Arial"/>
              <a:ea typeface="ＭＳ Ｐゴシック"/>
            </a:endParaRPr>
          </a:p>
        </p:txBody>
      </p:sp>
      <p:sp>
        <p:nvSpPr>
          <p:cNvPr id="13" name="テキスト ボックス 12">
            <a:extLst>
              <a:ext uri="{FF2B5EF4-FFF2-40B4-BE49-F238E27FC236}">
                <a16:creationId xmlns:a16="http://schemas.microsoft.com/office/drawing/2014/main" id="{518A2AF6-986A-4877-B088-BED2CEE3F708}"/>
              </a:ext>
            </a:extLst>
          </p:cNvPr>
          <p:cNvSpPr txBox="1"/>
          <p:nvPr/>
        </p:nvSpPr>
        <p:spPr>
          <a:xfrm>
            <a:off x="306588" y="5390206"/>
            <a:ext cx="588623" cy="253916"/>
          </a:xfrm>
          <a:prstGeom prst="rect">
            <a:avLst/>
          </a:prstGeom>
          <a:noFill/>
        </p:spPr>
        <p:txBody>
          <a:bodyPr wrap="none" rtlCol="0">
            <a:spAutoFit/>
          </a:bodyPr>
          <a:lstStyle/>
          <a:p>
            <a:pPr defTabSz="457209"/>
            <a:r>
              <a:rPr lang="ja-JP" altLang="en-US" sz="1050" u="sng" dirty="0">
                <a:solidFill>
                  <a:prstClr val="black"/>
                </a:solidFill>
                <a:latin typeface="Arial"/>
                <a:ea typeface="ＭＳ Ｐゴシック"/>
              </a:rPr>
              <a:t>単路部</a:t>
            </a:r>
            <a:endParaRPr kumimoji="1" lang="en-US" altLang="ja-JP" sz="1050" u="sng" dirty="0">
              <a:solidFill>
                <a:prstClr val="black"/>
              </a:solidFill>
              <a:latin typeface="Arial"/>
              <a:ea typeface="ＭＳ Ｐゴシック"/>
            </a:endParaRPr>
          </a:p>
        </p:txBody>
      </p:sp>
      <p:sp>
        <p:nvSpPr>
          <p:cNvPr id="14" name="テキスト ボックス 13">
            <a:extLst>
              <a:ext uri="{FF2B5EF4-FFF2-40B4-BE49-F238E27FC236}">
                <a16:creationId xmlns:a16="http://schemas.microsoft.com/office/drawing/2014/main" id="{FC11C24F-11A8-42F9-A054-5A3C66F9A74D}"/>
              </a:ext>
            </a:extLst>
          </p:cNvPr>
          <p:cNvSpPr txBox="1"/>
          <p:nvPr/>
        </p:nvSpPr>
        <p:spPr>
          <a:xfrm>
            <a:off x="243224" y="1354151"/>
            <a:ext cx="342008" cy="234286"/>
          </a:xfrm>
          <a:prstGeom prst="rect">
            <a:avLst/>
          </a:prstGeom>
          <a:solidFill>
            <a:schemeClr val="bg1">
              <a:lumMod val="95000"/>
            </a:schemeClr>
          </a:solidFill>
          <a:ln>
            <a:solidFill>
              <a:schemeClr val="tx1"/>
            </a:solidFill>
          </a:ln>
        </p:spPr>
        <p:txBody>
          <a:bodyPr wrap="none" lIns="36000" tIns="36000" rIns="36000" bIns="36000" rtlCol="0">
            <a:spAutoFit/>
          </a:bodyPr>
          <a:lstStyle/>
          <a:p>
            <a:pPr defTabSz="457209"/>
            <a:r>
              <a:rPr kumimoji="1" lang="ja-JP" altLang="en-US" sz="1050" dirty="0">
                <a:solidFill>
                  <a:prstClr val="black"/>
                </a:solidFill>
                <a:latin typeface="Arial"/>
                <a:ea typeface="ＭＳ Ｐゴシック"/>
              </a:rPr>
              <a:t>看板</a:t>
            </a:r>
            <a:endParaRPr kumimoji="1" lang="en-US" altLang="ja-JP" sz="1050" dirty="0">
              <a:solidFill>
                <a:prstClr val="black"/>
              </a:solidFill>
              <a:latin typeface="Arial"/>
              <a:ea typeface="ＭＳ Ｐゴシック"/>
            </a:endParaRPr>
          </a:p>
        </p:txBody>
      </p:sp>
      <p:sp>
        <p:nvSpPr>
          <p:cNvPr id="17" name="テキスト ボックス 16">
            <a:extLst>
              <a:ext uri="{FF2B5EF4-FFF2-40B4-BE49-F238E27FC236}">
                <a16:creationId xmlns:a16="http://schemas.microsoft.com/office/drawing/2014/main" id="{44788419-039B-4FC6-A33F-8AB04DC448B1}"/>
              </a:ext>
            </a:extLst>
          </p:cNvPr>
          <p:cNvSpPr txBox="1"/>
          <p:nvPr/>
        </p:nvSpPr>
        <p:spPr>
          <a:xfrm>
            <a:off x="179513" y="1052736"/>
            <a:ext cx="588623" cy="253916"/>
          </a:xfrm>
          <a:prstGeom prst="rect">
            <a:avLst/>
          </a:prstGeom>
          <a:noFill/>
        </p:spPr>
        <p:txBody>
          <a:bodyPr wrap="none" rtlCol="0">
            <a:spAutoFit/>
          </a:bodyPr>
          <a:lstStyle/>
          <a:p>
            <a:pPr defTabSz="457209"/>
            <a:r>
              <a:rPr lang="ja-JP" altLang="en-US" sz="1050" u="sng" dirty="0">
                <a:solidFill>
                  <a:prstClr val="black"/>
                </a:solidFill>
                <a:latin typeface="Arial"/>
                <a:ea typeface="ＭＳ Ｐゴシック"/>
              </a:rPr>
              <a:t>単路部</a:t>
            </a:r>
            <a:endParaRPr kumimoji="1" lang="en-US" altLang="ja-JP" sz="1050" u="sng" dirty="0">
              <a:solidFill>
                <a:prstClr val="black"/>
              </a:solidFill>
              <a:latin typeface="Arial"/>
              <a:ea typeface="ＭＳ Ｐゴシック"/>
            </a:endParaRPr>
          </a:p>
        </p:txBody>
      </p:sp>
      <p:sp>
        <p:nvSpPr>
          <p:cNvPr id="18" name="テキスト ボックス 17">
            <a:extLst>
              <a:ext uri="{FF2B5EF4-FFF2-40B4-BE49-F238E27FC236}">
                <a16:creationId xmlns:a16="http://schemas.microsoft.com/office/drawing/2014/main" id="{27CC4294-CF7F-491F-B0E6-D610956D10FB}"/>
              </a:ext>
            </a:extLst>
          </p:cNvPr>
          <p:cNvSpPr txBox="1"/>
          <p:nvPr/>
        </p:nvSpPr>
        <p:spPr>
          <a:xfrm>
            <a:off x="4814763" y="3717032"/>
            <a:ext cx="4145602" cy="646331"/>
          </a:xfrm>
          <a:prstGeom prst="rect">
            <a:avLst/>
          </a:prstGeom>
          <a:noFill/>
          <a:ln>
            <a:solidFill>
              <a:schemeClr val="tx1"/>
            </a:solidFill>
            <a:prstDash val="sysDash"/>
          </a:ln>
        </p:spPr>
        <p:txBody>
          <a:bodyPr wrap="square" rtlCol="0">
            <a:spAutoFit/>
          </a:bodyPr>
          <a:lstStyle/>
          <a:p>
            <a:pPr marL="128590" indent="-128590" defTabSz="457209"/>
            <a:r>
              <a:rPr kumimoji="1" lang="en-US" altLang="ja-JP" sz="1200" dirty="0">
                <a:solidFill>
                  <a:prstClr val="black"/>
                </a:solidFill>
                <a:latin typeface="Arial"/>
                <a:ea typeface="ＭＳ Ｐゴシック"/>
              </a:rPr>
              <a:t>※</a:t>
            </a:r>
            <a:r>
              <a:rPr kumimoji="1" lang="ja-JP" altLang="en-US" sz="1200" dirty="0">
                <a:solidFill>
                  <a:prstClr val="black"/>
                </a:solidFill>
                <a:latin typeface="Arial"/>
                <a:ea typeface="ＭＳ Ｐゴシック"/>
              </a:rPr>
              <a:t>分岐部（予告）と分岐部（直後）については分岐部（交差点）の形状や前後の流入道路の有無、青矢羽根などの整備状況等を踏まえ、必要に応じて設置。</a:t>
            </a:r>
          </a:p>
        </p:txBody>
      </p:sp>
      <p:sp>
        <p:nvSpPr>
          <p:cNvPr id="19" name="テキスト ボックス 18">
            <a:extLst>
              <a:ext uri="{FF2B5EF4-FFF2-40B4-BE49-F238E27FC236}">
                <a16:creationId xmlns:a16="http://schemas.microsoft.com/office/drawing/2014/main" id="{38945980-6EEF-49DE-897F-18E2756FA67B}"/>
              </a:ext>
            </a:extLst>
          </p:cNvPr>
          <p:cNvSpPr txBox="1"/>
          <p:nvPr/>
        </p:nvSpPr>
        <p:spPr>
          <a:xfrm>
            <a:off x="574351" y="1341324"/>
            <a:ext cx="2534668"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a:t>
            </a:r>
            <a:r>
              <a:rPr lang="ja-JP" altLang="en-US" sz="1050" dirty="0">
                <a:solidFill>
                  <a:prstClr val="black"/>
                </a:solidFill>
                <a:latin typeface="Arial"/>
                <a:ea typeface="ＭＳ Ｐゴシック"/>
              </a:rPr>
              <a:t>標識柱等がある場合は、柱シートも可。</a:t>
            </a:r>
            <a:endParaRPr kumimoji="1" lang="en-US" altLang="ja-JP" sz="1050" dirty="0">
              <a:solidFill>
                <a:prstClr val="black"/>
              </a:solidFill>
              <a:latin typeface="Arial"/>
              <a:ea typeface="ＭＳ Ｐゴシック"/>
            </a:endParaRPr>
          </a:p>
        </p:txBody>
      </p:sp>
      <p:sp>
        <p:nvSpPr>
          <p:cNvPr id="20" name="テキスト ボックス 19">
            <a:extLst>
              <a:ext uri="{FF2B5EF4-FFF2-40B4-BE49-F238E27FC236}">
                <a16:creationId xmlns:a16="http://schemas.microsoft.com/office/drawing/2014/main" id="{38945980-6EEF-49DE-897F-18E2756FA67B}"/>
              </a:ext>
            </a:extLst>
          </p:cNvPr>
          <p:cNvSpPr txBox="1"/>
          <p:nvPr/>
        </p:nvSpPr>
        <p:spPr>
          <a:xfrm>
            <a:off x="4743183" y="1324957"/>
            <a:ext cx="2534668"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a:t>
            </a:r>
            <a:r>
              <a:rPr lang="ja-JP" altLang="en-US" sz="1050" dirty="0">
                <a:solidFill>
                  <a:prstClr val="black"/>
                </a:solidFill>
                <a:latin typeface="Arial"/>
                <a:ea typeface="ＭＳ Ｐゴシック"/>
              </a:rPr>
              <a:t>標識柱等がある場合は、柱シートも可。</a:t>
            </a:r>
            <a:endParaRPr kumimoji="1" lang="en-US" altLang="ja-JP" sz="1050" dirty="0">
              <a:solidFill>
                <a:prstClr val="black"/>
              </a:solidFill>
              <a:latin typeface="Arial"/>
              <a:ea typeface="ＭＳ Ｐゴシック"/>
            </a:endParaRPr>
          </a:p>
        </p:txBody>
      </p:sp>
      <p:sp>
        <p:nvSpPr>
          <p:cNvPr id="78" name="テキスト ボックス 77">
            <a:extLst>
              <a:ext uri="{FF2B5EF4-FFF2-40B4-BE49-F238E27FC236}">
                <a16:creationId xmlns:a16="http://schemas.microsoft.com/office/drawing/2014/main" id="{5BE80675-F7B5-4FB8-A701-5A97AD04FA14}"/>
              </a:ext>
            </a:extLst>
          </p:cNvPr>
          <p:cNvSpPr txBox="1"/>
          <p:nvPr/>
        </p:nvSpPr>
        <p:spPr>
          <a:xfrm>
            <a:off x="4437940" y="1322297"/>
            <a:ext cx="342008" cy="234286"/>
          </a:xfrm>
          <a:prstGeom prst="rect">
            <a:avLst/>
          </a:prstGeom>
          <a:solidFill>
            <a:schemeClr val="bg1">
              <a:lumMod val="95000"/>
            </a:schemeClr>
          </a:solidFill>
          <a:ln>
            <a:solidFill>
              <a:schemeClr val="tx1"/>
            </a:solidFill>
          </a:ln>
        </p:spPr>
        <p:txBody>
          <a:bodyPr wrap="none" lIns="36000" tIns="36000" rIns="36000" bIns="36000" rtlCol="0">
            <a:spAutoFit/>
          </a:bodyPr>
          <a:lstStyle/>
          <a:p>
            <a:pPr defTabSz="457209"/>
            <a:r>
              <a:rPr kumimoji="1" lang="ja-JP" altLang="en-US" sz="1050" dirty="0">
                <a:solidFill>
                  <a:prstClr val="black"/>
                </a:solidFill>
                <a:latin typeface="Arial"/>
                <a:ea typeface="ＭＳ Ｐゴシック"/>
              </a:rPr>
              <a:t>看板</a:t>
            </a:r>
            <a:endParaRPr kumimoji="1" lang="en-US" altLang="ja-JP" sz="1050" dirty="0">
              <a:solidFill>
                <a:prstClr val="black"/>
              </a:solidFill>
              <a:latin typeface="Arial"/>
              <a:ea typeface="ＭＳ Ｐゴシック"/>
            </a:endParaRPr>
          </a:p>
        </p:txBody>
      </p:sp>
      <p:sp>
        <p:nvSpPr>
          <p:cNvPr id="79" name="テキスト ボックス 78">
            <a:extLst>
              <a:ext uri="{FF2B5EF4-FFF2-40B4-BE49-F238E27FC236}">
                <a16:creationId xmlns:a16="http://schemas.microsoft.com/office/drawing/2014/main" id="{03538898-DE74-4317-9D69-68AA1301B90A}"/>
              </a:ext>
            </a:extLst>
          </p:cNvPr>
          <p:cNvSpPr txBox="1"/>
          <p:nvPr/>
        </p:nvSpPr>
        <p:spPr>
          <a:xfrm>
            <a:off x="4357282" y="1053559"/>
            <a:ext cx="588623" cy="253916"/>
          </a:xfrm>
          <a:prstGeom prst="rect">
            <a:avLst/>
          </a:prstGeom>
          <a:noFill/>
        </p:spPr>
        <p:txBody>
          <a:bodyPr wrap="none" rtlCol="0">
            <a:spAutoFit/>
          </a:bodyPr>
          <a:lstStyle/>
          <a:p>
            <a:pPr defTabSz="457209"/>
            <a:r>
              <a:rPr lang="ja-JP" altLang="en-US" sz="1050" u="sng" dirty="0">
                <a:solidFill>
                  <a:prstClr val="black"/>
                </a:solidFill>
                <a:latin typeface="Arial"/>
                <a:ea typeface="ＭＳ Ｐゴシック"/>
              </a:rPr>
              <a:t>分岐部</a:t>
            </a:r>
            <a:endParaRPr kumimoji="1" lang="en-US" altLang="ja-JP" sz="1050" u="sng" dirty="0">
              <a:solidFill>
                <a:prstClr val="black"/>
              </a:solidFill>
              <a:latin typeface="Arial"/>
              <a:ea typeface="ＭＳ Ｐゴシック"/>
            </a:endParaRPr>
          </a:p>
        </p:txBody>
      </p:sp>
      <p:sp>
        <p:nvSpPr>
          <p:cNvPr id="80" name="テキスト ボックス 79">
            <a:extLst>
              <a:ext uri="{FF2B5EF4-FFF2-40B4-BE49-F238E27FC236}">
                <a16:creationId xmlns:a16="http://schemas.microsoft.com/office/drawing/2014/main" id="{A32FAD69-BCAE-4157-A7BB-92BF9AEE0698}"/>
              </a:ext>
            </a:extLst>
          </p:cNvPr>
          <p:cNvSpPr txBox="1"/>
          <p:nvPr/>
        </p:nvSpPr>
        <p:spPr>
          <a:xfrm>
            <a:off x="1738791" y="1826844"/>
            <a:ext cx="1261884" cy="276999"/>
          </a:xfrm>
          <a:prstGeom prst="rect">
            <a:avLst/>
          </a:prstGeom>
          <a:noFill/>
        </p:spPr>
        <p:txBody>
          <a:bodyPr wrap="none" rtlCol="0">
            <a:spAutoFit/>
          </a:bodyPr>
          <a:lstStyle/>
          <a:p>
            <a:pPr defTabSz="457209"/>
            <a:r>
              <a:rPr kumimoji="1" lang="ja-JP" altLang="en-US" sz="1200" dirty="0">
                <a:solidFill>
                  <a:prstClr val="black"/>
                </a:solidFill>
                <a:latin typeface="Arial"/>
                <a:ea typeface="ＭＳ Ｐゴシック"/>
              </a:rPr>
              <a:t>周辺施設名称①</a:t>
            </a:r>
            <a:endParaRPr kumimoji="1" lang="en-US" altLang="ja-JP" sz="1200" dirty="0">
              <a:solidFill>
                <a:prstClr val="black"/>
              </a:solidFill>
              <a:latin typeface="Arial"/>
              <a:ea typeface="ＭＳ Ｐゴシック"/>
            </a:endParaRPr>
          </a:p>
        </p:txBody>
      </p:sp>
      <p:sp>
        <p:nvSpPr>
          <p:cNvPr id="81" name="テキスト ボックス 80">
            <a:extLst>
              <a:ext uri="{FF2B5EF4-FFF2-40B4-BE49-F238E27FC236}">
                <a16:creationId xmlns:a16="http://schemas.microsoft.com/office/drawing/2014/main" id="{3E8B92E5-4AD9-4F34-A754-DD1F0628BC1A}"/>
              </a:ext>
            </a:extLst>
          </p:cNvPr>
          <p:cNvSpPr txBox="1"/>
          <p:nvPr/>
        </p:nvSpPr>
        <p:spPr>
          <a:xfrm>
            <a:off x="1738792" y="2043184"/>
            <a:ext cx="1693092" cy="276999"/>
          </a:xfrm>
          <a:prstGeom prst="rect">
            <a:avLst/>
          </a:prstGeom>
          <a:noFill/>
        </p:spPr>
        <p:txBody>
          <a:bodyPr wrap="none" rtlCol="0">
            <a:spAutoFit/>
          </a:bodyPr>
          <a:lstStyle/>
          <a:p>
            <a:pPr defTabSz="457209"/>
            <a:r>
              <a:rPr lang="ja-JP" altLang="en-US" sz="1200" dirty="0">
                <a:solidFill>
                  <a:prstClr val="black"/>
                </a:solidFill>
                <a:latin typeface="Arial"/>
                <a:ea typeface="ＭＳ Ｐゴシック"/>
              </a:rPr>
              <a:t>周辺施設までの距離①</a:t>
            </a:r>
            <a:endParaRPr kumimoji="1" lang="en-US" altLang="ja-JP" sz="1200" dirty="0">
              <a:solidFill>
                <a:prstClr val="black"/>
              </a:solidFill>
              <a:latin typeface="Arial"/>
              <a:ea typeface="ＭＳ Ｐゴシック"/>
            </a:endParaRPr>
          </a:p>
        </p:txBody>
      </p:sp>
      <p:cxnSp>
        <p:nvCxnSpPr>
          <p:cNvPr id="82" name="直線コネクタ 81">
            <a:extLst>
              <a:ext uri="{FF2B5EF4-FFF2-40B4-BE49-F238E27FC236}">
                <a16:creationId xmlns:a16="http://schemas.microsoft.com/office/drawing/2014/main" id="{DFF79400-6052-4E59-903E-50BA72086B4F}"/>
              </a:ext>
            </a:extLst>
          </p:cNvPr>
          <p:cNvCxnSpPr>
            <a:cxnSpLocks/>
          </p:cNvCxnSpPr>
          <p:nvPr/>
        </p:nvCxnSpPr>
        <p:spPr>
          <a:xfrm>
            <a:off x="1424627" y="1965342"/>
            <a:ext cx="3600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3" name="直線矢印コネクタ 82">
            <a:extLst>
              <a:ext uri="{FF2B5EF4-FFF2-40B4-BE49-F238E27FC236}">
                <a16:creationId xmlns:a16="http://schemas.microsoft.com/office/drawing/2014/main" id="{DC7AE70B-518D-4D35-804B-E21C0F9E6A9B}"/>
              </a:ext>
            </a:extLst>
          </p:cNvPr>
          <p:cNvCxnSpPr>
            <a:cxnSpLocks/>
          </p:cNvCxnSpPr>
          <p:nvPr/>
        </p:nvCxnSpPr>
        <p:spPr>
          <a:xfrm flipH="1" flipV="1">
            <a:off x="1232813" y="1773503"/>
            <a:ext cx="0" cy="912201"/>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4" name="グループ化 83">
            <a:extLst>
              <a:ext uri="{FF2B5EF4-FFF2-40B4-BE49-F238E27FC236}">
                <a16:creationId xmlns:a16="http://schemas.microsoft.com/office/drawing/2014/main" id="{4C3E94DB-132E-4ED7-8378-92A172C377BC}"/>
              </a:ext>
            </a:extLst>
          </p:cNvPr>
          <p:cNvGrpSpPr/>
          <p:nvPr/>
        </p:nvGrpSpPr>
        <p:grpSpPr>
          <a:xfrm>
            <a:off x="584791" y="1773503"/>
            <a:ext cx="599215" cy="1019282"/>
            <a:chOff x="2400875" y="2138363"/>
            <a:chExt cx="599215" cy="1019282"/>
          </a:xfrm>
        </p:grpSpPr>
        <p:cxnSp>
          <p:nvCxnSpPr>
            <p:cNvPr id="85" name="直線コネクタ 84">
              <a:extLst>
                <a:ext uri="{FF2B5EF4-FFF2-40B4-BE49-F238E27FC236}">
                  <a16:creationId xmlns:a16="http://schemas.microsoft.com/office/drawing/2014/main" id="{39E68948-B402-4814-8246-117740128E58}"/>
                </a:ext>
              </a:extLst>
            </p:cNvPr>
            <p:cNvCxnSpPr>
              <a:cxnSpLocks/>
            </p:cNvCxnSpPr>
            <p:nvPr/>
          </p:nvCxnSpPr>
          <p:spPr>
            <a:xfrm>
              <a:off x="2709863" y="3014770"/>
              <a:ext cx="0" cy="142875"/>
            </a:xfrm>
            <a:prstGeom prst="line">
              <a:avLst/>
            </a:prstGeom>
            <a:ln w="28575">
              <a:solidFill>
                <a:srgbClr val="888888"/>
              </a:solidFill>
            </a:ln>
          </p:spPr>
          <p:style>
            <a:lnRef idx="1">
              <a:schemeClr val="accent1"/>
            </a:lnRef>
            <a:fillRef idx="0">
              <a:schemeClr val="accent1"/>
            </a:fillRef>
            <a:effectRef idx="0">
              <a:schemeClr val="accent1"/>
            </a:effectRef>
            <a:fontRef idx="minor">
              <a:schemeClr val="tx1"/>
            </a:fontRef>
          </p:style>
        </p:cxnSp>
        <p:sp>
          <p:nvSpPr>
            <p:cNvPr id="86" name="正方形/長方形 85">
              <a:extLst>
                <a:ext uri="{FF2B5EF4-FFF2-40B4-BE49-F238E27FC236}">
                  <a16:creationId xmlns:a16="http://schemas.microsoft.com/office/drawing/2014/main" id="{09558493-6572-461E-B834-5530C0941DD8}"/>
                </a:ext>
              </a:extLst>
            </p:cNvPr>
            <p:cNvSpPr/>
            <p:nvPr/>
          </p:nvSpPr>
          <p:spPr>
            <a:xfrm>
              <a:off x="2405063" y="2138363"/>
              <a:ext cx="571500" cy="89797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87" name="テキスト ボックス 86">
              <a:extLst>
                <a:ext uri="{FF2B5EF4-FFF2-40B4-BE49-F238E27FC236}">
                  <a16:creationId xmlns:a16="http://schemas.microsoft.com/office/drawing/2014/main" id="{7BAF147F-35FB-414D-B556-5271F3BBC3CD}"/>
                </a:ext>
              </a:extLst>
            </p:cNvPr>
            <p:cNvSpPr txBox="1"/>
            <p:nvPr/>
          </p:nvSpPr>
          <p:spPr>
            <a:xfrm>
              <a:off x="2400875" y="2369178"/>
              <a:ext cx="577782" cy="287771"/>
            </a:xfrm>
            <a:prstGeom prst="rect">
              <a:avLst/>
            </a:prstGeom>
            <a:noFill/>
          </p:spPr>
          <p:txBody>
            <a:bodyPr wrap="square" rtlCol="0">
              <a:spAutoFit/>
            </a:bodyPr>
            <a:lstStyle/>
            <a:p>
              <a:pPr algn="ctr" defTabSz="457209"/>
              <a:r>
                <a:rPr kumimoji="1" lang="en-US" altLang="ja-JP" sz="1270" dirty="0">
                  <a:solidFill>
                    <a:srgbClr val="1E90FF"/>
                  </a:solidFill>
                  <a:latin typeface="HG丸ｺﾞｼｯｸM-PRO" panose="020F0600000000000000" pitchFamily="50" charset="-128"/>
                  <a:ea typeface="HG丸ｺﾞｼｯｸM-PRO" panose="020F0600000000000000" pitchFamily="50" charset="-128"/>
                </a:rPr>
                <a:t>5km</a:t>
              </a:r>
              <a:endParaRPr kumimoji="1" lang="ja-JP" altLang="en-US" sz="1270" dirty="0">
                <a:solidFill>
                  <a:srgbClr val="1E90FF"/>
                </a:solidFill>
                <a:latin typeface="HG丸ｺﾞｼｯｸM-PRO" panose="020F0600000000000000" pitchFamily="50" charset="-128"/>
                <a:ea typeface="HG丸ｺﾞｼｯｸM-PRO" panose="020F0600000000000000" pitchFamily="50" charset="-128"/>
              </a:endParaRPr>
            </a:p>
          </p:txBody>
        </p:sp>
        <p:sp>
          <p:nvSpPr>
            <p:cNvPr id="88" name="テキスト ボックス 87">
              <a:extLst>
                <a:ext uri="{FF2B5EF4-FFF2-40B4-BE49-F238E27FC236}">
                  <a16:creationId xmlns:a16="http://schemas.microsoft.com/office/drawing/2014/main" id="{644EC26C-B160-4535-94F3-4F003D78637C}"/>
                </a:ext>
              </a:extLst>
            </p:cNvPr>
            <p:cNvSpPr txBox="1"/>
            <p:nvPr/>
          </p:nvSpPr>
          <p:spPr>
            <a:xfrm>
              <a:off x="2581817" y="2259506"/>
              <a:ext cx="418273" cy="92333"/>
            </a:xfrm>
            <a:prstGeom prst="rect">
              <a:avLst/>
            </a:prstGeom>
            <a:noFill/>
          </p:spPr>
          <p:txBody>
            <a:bodyPr wrap="square" lIns="0" tIns="0" rIns="0" bIns="0" rtlCol="0">
              <a:spAutoFit/>
            </a:bodyPr>
            <a:lstStyle/>
            <a:p>
              <a:pPr algn="ctr" defTabSz="457209"/>
              <a:r>
                <a:rPr kumimoji="1" lang="ja-JP" altLang="en-US" sz="300" dirty="0">
                  <a:solidFill>
                    <a:srgbClr val="1E90FF"/>
                  </a:solidFill>
                  <a:latin typeface="HG丸ｺﾞｼｯｸM-PRO" panose="020F0600000000000000" pitchFamily="50" charset="-128"/>
                  <a:ea typeface="HG丸ｺﾞｼｯｸM-PRO" panose="020F0600000000000000" pitchFamily="50" charset="-128"/>
                </a:rPr>
                <a:t>道の駅〇〇〇まで</a:t>
              </a:r>
              <a:br>
                <a:rPr kumimoji="1" lang="en-US" altLang="ja-JP" sz="300" dirty="0">
                  <a:solidFill>
                    <a:srgbClr val="1E90FF"/>
                  </a:solidFill>
                  <a:latin typeface="HG丸ｺﾞｼｯｸM-PRO" panose="020F0600000000000000" pitchFamily="50" charset="-128"/>
                  <a:ea typeface="HG丸ｺﾞｼｯｸM-PRO" panose="020F0600000000000000" pitchFamily="50" charset="-128"/>
                </a:rPr>
              </a:br>
              <a:r>
                <a:rPr kumimoji="1" lang="en-US" altLang="ja-JP" sz="300" dirty="0">
                  <a:solidFill>
                    <a:srgbClr val="1E90FF"/>
                  </a:solidFill>
                  <a:latin typeface="HG丸ｺﾞｼｯｸM-PRO" panose="020F0600000000000000" pitchFamily="50" charset="-128"/>
                  <a:ea typeface="HG丸ｺﾞｼｯｸM-PRO" panose="020F0600000000000000" pitchFamily="50" charset="-128"/>
                </a:rPr>
                <a:t>To Michinoeki</a:t>
              </a:r>
              <a:r>
                <a:rPr kumimoji="1" lang="ja-JP" altLang="en-US" sz="300" dirty="0">
                  <a:solidFill>
                    <a:srgbClr val="1E90FF"/>
                  </a:solidFill>
                  <a:latin typeface="HG丸ｺﾞｼｯｸM-PRO" panose="020F0600000000000000" pitchFamily="50" charset="-128"/>
                  <a:ea typeface="HG丸ｺﾞｼｯｸM-PRO" panose="020F0600000000000000" pitchFamily="50" charset="-128"/>
                </a:rPr>
                <a:t>〇〇</a:t>
              </a:r>
              <a:endParaRPr kumimoji="1" lang="ja-JP" altLang="en-US" sz="1270" dirty="0">
                <a:solidFill>
                  <a:srgbClr val="1E90FF"/>
                </a:solidFill>
                <a:latin typeface="HG丸ｺﾞｼｯｸM-PRO" panose="020F0600000000000000" pitchFamily="50" charset="-128"/>
                <a:ea typeface="HG丸ｺﾞｼｯｸM-PRO" panose="020F0600000000000000" pitchFamily="50" charset="-128"/>
              </a:endParaRPr>
            </a:p>
          </p:txBody>
        </p:sp>
        <p:sp>
          <p:nvSpPr>
            <p:cNvPr id="89" name="テキスト ボックス 88">
              <a:extLst>
                <a:ext uri="{FF2B5EF4-FFF2-40B4-BE49-F238E27FC236}">
                  <a16:creationId xmlns:a16="http://schemas.microsoft.com/office/drawing/2014/main" id="{045DFEBF-4BD5-4314-ACA0-16284EAF1B92}"/>
                </a:ext>
              </a:extLst>
            </p:cNvPr>
            <p:cNvSpPr txBox="1"/>
            <p:nvPr/>
          </p:nvSpPr>
          <p:spPr>
            <a:xfrm>
              <a:off x="2400875" y="2774989"/>
              <a:ext cx="577782" cy="287771"/>
            </a:xfrm>
            <a:prstGeom prst="rect">
              <a:avLst/>
            </a:prstGeom>
            <a:noFill/>
          </p:spPr>
          <p:txBody>
            <a:bodyPr wrap="square" rtlCol="0">
              <a:spAutoFit/>
            </a:bodyPr>
            <a:lstStyle/>
            <a:p>
              <a:pPr algn="ctr" defTabSz="457209"/>
              <a:r>
                <a:rPr kumimoji="1" lang="en-US" altLang="ja-JP" sz="1270" dirty="0">
                  <a:solidFill>
                    <a:srgbClr val="1E90FF"/>
                  </a:solidFill>
                  <a:latin typeface="HG丸ｺﾞｼｯｸM-PRO" panose="020F0600000000000000" pitchFamily="50" charset="-128"/>
                  <a:ea typeface="HG丸ｺﾞｼｯｸM-PRO" panose="020F0600000000000000" pitchFamily="50" charset="-128"/>
                </a:rPr>
                <a:t>5km</a:t>
              </a:r>
              <a:endParaRPr kumimoji="1" lang="ja-JP" altLang="en-US" sz="1270" dirty="0">
                <a:solidFill>
                  <a:srgbClr val="1E90FF"/>
                </a:solidFill>
                <a:latin typeface="HG丸ｺﾞｼｯｸM-PRO" panose="020F0600000000000000" pitchFamily="50" charset="-128"/>
                <a:ea typeface="HG丸ｺﾞｼｯｸM-PRO" panose="020F0600000000000000" pitchFamily="50" charset="-128"/>
              </a:endParaRPr>
            </a:p>
          </p:txBody>
        </p:sp>
        <p:sp>
          <p:nvSpPr>
            <p:cNvPr id="90" name="テキスト ボックス 89">
              <a:extLst>
                <a:ext uri="{FF2B5EF4-FFF2-40B4-BE49-F238E27FC236}">
                  <a16:creationId xmlns:a16="http://schemas.microsoft.com/office/drawing/2014/main" id="{59B0274C-D948-46D4-8208-325D08B86D5E}"/>
                </a:ext>
              </a:extLst>
            </p:cNvPr>
            <p:cNvSpPr txBox="1"/>
            <p:nvPr/>
          </p:nvSpPr>
          <p:spPr>
            <a:xfrm>
              <a:off x="2581817" y="2665317"/>
              <a:ext cx="418273" cy="92333"/>
            </a:xfrm>
            <a:prstGeom prst="rect">
              <a:avLst/>
            </a:prstGeom>
            <a:noFill/>
          </p:spPr>
          <p:txBody>
            <a:bodyPr wrap="square" lIns="0" tIns="0" rIns="0" bIns="0" rtlCol="0">
              <a:spAutoFit/>
            </a:bodyPr>
            <a:lstStyle/>
            <a:p>
              <a:pPr algn="ctr" defTabSz="457209"/>
              <a:r>
                <a:rPr lang="ja-JP" altLang="en-US" sz="300" dirty="0">
                  <a:solidFill>
                    <a:srgbClr val="1E90FF"/>
                  </a:solidFill>
                  <a:latin typeface="HG丸ｺﾞｼｯｸM-PRO" panose="020F0600000000000000" pitchFamily="50" charset="-128"/>
                  <a:ea typeface="HG丸ｺﾞｼｯｸM-PRO" panose="020F0600000000000000" pitchFamily="50" charset="-128"/>
                </a:rPr>
                <a:t>〇〇</a:t>
              </a:r>
              <a:r>
                <a:rPr kumimoji="1" lang="ja-JP" altLang="en-US" sz="300" dirty="0">
                  <a:solidFill>
                    <a:srgbClr val="1E90FF"/>
                  </a:solidFill>
                  <a:latin typeface="HG丸ｺﾞｼｯｸM-PRO" panose="020F0600000000000000" pitchFamily="50" charset="-128"/>
                  <a:ea typeface="HG丸ｺﾞｼｯｸM-PRO" panose="020F0600000000000000" pitchFamily="50" charset="-128"/>
                </a:rPr>
                <a:t>駅まで</a:t>
              </a:r>
              <a:br>
                <a:rPr kumimoji="1" lang="en-US" altLang="ja-JP" sz="300" dirty="0">
                  <a:solidFill>
                    <a:srgbClr val="1E90FF"/>
                  </a:solidFill>
                  <a:latin typeface="HG丸ｺﾞｼｯｸM-PRO" panose="020F0600000000000000" pitchFamily="50" charset="-128"/>
                  <a:ea typeface="HG丸ｺﾞｼｯｸM-PRO" panose="020F0600000000000000" pitchFamily="50" charset="-128"/>
                </a:rPr>
              </a:br>
              <a:r>
                <a:rPr kumimoji="1" lang="en-US" altLang="ja-JP" sz="300" dirty="0">
                  <a:solidFill>
                    <a:srgbClr val="1E90FF"/>
                  </a:solidFill>
                  <a:latin typeface="HG丸ｺﾞｼｯｸM-PRO" panose="020F0600000000000000" pitchFamily="50" charset="-128"/>
                  <a:ea typeface="HG丸ｺﾞｼｯｸM-PRO" panose="020F0600000000000000" pitchFamily="50" charset="-128"/>
                </a:rPr>
                <a:t>To</a:t>
              </a:r>
              <a:r>
                <a:rPr kumimoji="1" lang="ja-JP" altLang="en-US" sz="300" dirty="0">
                  <a:solidFill>
                    <a:srgbClr val="1E90FF"/>
                  </a:solidFill>
                  <a:latin typeface="HG丸ｺﾞｼｯｸM-PRO" panose="020F0600000000000000" pitchFamily="50" charset="-128"/>
                  <a:ea typeface="HG丸ｺﾞｼｯｸM-PRO" panose="020F0600000000000000" pitchFamily="50" charset="-128"/>
                </a:rPr>
                <a:t>〇〇 </a:t>
              </a:r>
              <a:r>
                <a:rPr kumimoji="1" lang="en-US" altLang="ja-JP" sz="300" dirty="0">
                  <a:solidFill>
                    <a:srgbClr val="1E90FF"/>
                  </a:solidFill>
                  <a:latin typeface="HG丸ｺﾞｼｯｸM-PRO" panose="020F0600000000000000" pitchFamily="50" charset="-128"/>
                  <a:ea typeface="HG丸ｺﾞｼｯｸM-PRO" panose="020F0600000000000000" pitchFamily="50" charset="-128"/>
                </a:rPr>
                <a:t>Station</a:t>
              </a:r>
              <a:endParaRPr kumimoji="1" lang="ja-JP" altLang="en-US" sz="1270" dirty="0">
                <a:solidFill>
                  <a:srgbClr val="1E90FF"/>
                </a:solidFill>
                <a:latin typeface="HG丸ｺﾞｼｯｸM-PRO" panose="020F0600000000000000" pitchFamily="50" charset="-128"/>
                <a:ea typeface="HG丸ｺﾞｼｯｸM-PRO" panose="020F0600000000000000" pitchFamily="50" charset="-128"/>
              </a:endParaRPr>
            </a:p>
          </p:txBody>
        </p:sp>
      </p:grpSp>
      <p:sp>
        <p:nvSpPr>
          <p:cNvPr id="92" name="テキスト ボックス 91">
            <a:extLst>
              <a:ext uri="{FF2B5EF4-FFF2-40B4-BE49-F238E27FC236}">
                <a16:creationId xmlns:a16="http://schemas.microsoft.com/office/drawing/2014/main" id="{B8049659-A460-40C1-85A7-2E12C8600517}"/>
              </a:ext>
            </a:extLst>
          </p:cNvPr>
          <p:cNvSpPr txBox="1"/>
          <p:nvPr/>
        </p:nvSpPr>
        <p:spPr>
          <a:xfrm rot="16200000">
            <a:off x="1045070" y="2102645"/>
            <a:ext cx="559769"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0.30m</a:t>
            </a:r>
            <a:endParaRPr kumimoji="1" lang="en-US" altLang="ja-JP" sz="1050" dirty="0">
              <a:solidFill>
                <a:prstClr val="black"/>
              </a:solidFill>
              <a:latin typeface="Arial"/>
              <a:ea typeface="ＭＳ Ｐゴシック"/>
            </a:endParaRPr>
          </a:p>
        </p:txBody>
      </p:sp>
      <p:cxnSp>
        <p:nvCxnSpPr>
          <p:cNvPr id="93" name="直線矢印コネクタ 92">
            <a:extLst>
              <a:ext uri="{FF2B5EF4-FFF2-40B4-BE49-F238E27FC236}">
                <a16:creationId xmlns:a16="http://schemas.microsoft.com/office/drawing/2014/main" id="{4A3894A5-116A-4796-830B-E22583A475F2}"/>
              </a:ext>
            </a:extLst>
          </p:cNvPr>
          <p:cNvCxnSpPr>
            <a:cxnSpLocks/>
          </p:cNvCxnSpPr>
          <p:nvPr/>
        </p:nvCxnSpPr>
        <p:spPr>
          <a:xfrm>
            <a:off x="594049" y="2842469"/>
            <a:ext cx="569660"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94" name="図 93" descr="yjimage.jpg">
            <a:extLst>
              <a:ext uri="{FF2B5EF4-FFF2-40B4-BE49-F238E27FC236}">
                <a16:creationId xmlns:a16="http://schemas.microsoft.com/office/drawing/2014/main" id="{D6DD9024-EEC1-4AF9-8495-81D30DE39A75}"/>
              </a:ext>
            </a:extLst>
          </p:cNvPr>
          <p:cNvPicPr>
            <a:picLocks noChangeAspect="1"/>
          </p:cNvPicPr>
          <p:nvPr/>
        </p:nvPicPr>
        <p:blipFill>
          <a:blip r:embed="rId2"/>
          <a:stretch>
            <a:fillRect/>
          </a:stretch>
        </p:blipFill>
        <p:spPr>
          <a:xfrm>
            <a:off x="614319" y="1858311"/>
            <a:ext cx="179257" cy="179257"/>
          </a:xfrm>
          <a:prstGeom prst="rect">
            <a:avLst/>
          </a:prstGeom>
        </p:spPr>
      </p:pic>
      <p:sp>
        <p:nvSpPr>
          <p:cNvPr id="95" name="テキスト ボックス 94">
            <a:extLst>
              <a:ext uri="{FF2B5EF4-FFF2-40B4-BE49-F238E27FC236}">
                <a16:creationId xmlns:a16="http://schemas.microsoft.com/office/drawing/2014/main" id="{EC64F242-83E5-4429-8EFC-4C9AF8088D67}"/>
              </a:ext>
            </a:extLst>
          </p:cNvPr>
          <p:cNvSpPr txBox="1"/>
          <p:nvPr/>
        </p:nvSpPr>
        <p:spPr>
          <a:xfrm>
            <a:off x="1738791" y="2241329"/>
            <a:ext cx="1261884" cy="276999"/>
          </a:xfrm>
          <a:prstGeom prst="rect">
            <a:avLst/>
          </a:prstGeom>
          <a:noFill/>
        </p:spPr>
        <p:txBody>
          <a:bodyPr wrap="none" rtlCol="0">
            <a:spAutoFit/>
          </a:bodyPr>
          <a:lstStyle/>
          <a:p>
            <a:pPr defTabSz="457209"/>
            <a:r>
              <a:rPr kumimoji="1" lang="ja-JP" altLang="en-US" sz="1200" dirty="0">
                <a:solidFill>
                  <a:prstClr val="black"/>
                </a:solidFill>
                <a:latin typeface="Arial"/>
                <a:ea typeface="ＭＳ Ｐゴシック"/>
              </a:rPr>
              <a:t>周辺施設名称②</a:t>
            </a:r>
            <a:endParaRPr kumimoji="1" lang="en-US" altLang="ja-JP" sz="1200" dirty="0">
              <a:solidFill>
                <a:prstClr val="black"/>
              </a:solidFill>
              <a:latin typeface="Arial"/>
              <a:ea typeface="ＭＳ Ｐゴシック"/>
            </a:endParaRPr>
          </a:p>
        </p:txBody>
      </p:sp>
      <p:sp>
        <p:nvSpPr>
          <p:cNvPr id="96" name="テキスト ボックス 95">
            <a:extLst>
              <a:ext uri="{FF2B5EF4-FFF2-40B4-BE49-F238E27FC236}">
                <a16:creationId xmlns:a16="http://schemas.microsoft.com/office/drawing/2014/main" id="{F86F98DB-C79A-495B-A2B2-7DDFFD0FBDD7}"/>
              </a:ext>
            </a:extLst>
          </p:cNvPr>
          <p:cNvSpPr txBox="1"/>
          <p:nvPr/>
        </p:nvSpPr>
        <p:spPr>
          <a:xfrm>
            <a:off x="1738792" y="2457669"/>
            <a:ext cx="1693092" cy="276999"/>
          </a:xfrm>
          <a:prstGeom prst="rect">
            <a:avLst/>
          </a:prstGeom>
          <a:noFill/>
        </p:spPr>
        <p:txBody>
          <a:bodyPr wrap="none" rtlCol="0">
            <a:spAutoFit/>
          </a:bodyPr>
          <a:lstStyle/>
          <a:p>
            <a:pPr defTabSz="457209"/>
            <a:r>
              <a:rPr lang="ja-JP" altLang="en-US" sz="1200" dirty="0">
                <a:solidFill>
                  <a:prstClr val="black"/>
                </a:solidFill>
                <a:latin typeface="Arial"/>
                <a:ea typeface="ＭＳ Ｐゴシック"/>
              </a:rPr>
              <a:t>周辺施設までの距離②</a:t>
            </a:r>
            <a:endParaRPr kumimoji="1" lang="en-US" altLang="ja-JP" sz="1200" dirty="0">
              <a:solidFill>
                <a:prstClr val="black"/>
              </a:solidFill>
              <a:latin typeface="Arial"/>
              <a:ea typeface="ＭＳ Ｐゴシック"/>
            </a:endParaRPr>
          </a:p>
        </p:txBody>
      </p:sp>
      <p:sp>
        <p:nvSpPr>
          <p:cNvPr id="99" name="テキスト ボックス 98">
            <a:extLst>
              <a:ext uri="{FF2B5EF4-FFF2-40B4-BE49-F238E27FC236}">
                <a16:creationId xmlns:a16="http://schemas.microsoft.com/office/drawing/2014/main" id="{A4B2E596-37FC-4B8A-9A35-BB4D0877A6CB}"/>
              </a:ext>
            </a:extLst>
          </p:cNvPr>
          <p:cNvSpPr txBox="1"/>
          <p:nvPr/>
        </p:nvSpPr>
        <p:spPr>
          <a:xfrm>
            <a:off x="643271" y="2815044"/>
            <a:ext cx="559769"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0.15m</a:t>
            </a:r>
            <a:endParaRPr kumimoji="1" lang="en-US" altLang="ja-JP" sz="1050" dirty="0">
              <a:solidFill>
                <a:prstClr val="black"/>
              </a:solidFill>
              <a:latin typeface="Arial"/>
              <a:ea typeface="ＭＳ Ｐゴシック"/>
            </a:endParaRPr>
          </a:p>
        </p:txBody>
      </p:sp>
      <p:pic>
        <p:nvPicPr>
          <p:cNvPr id="100" name="図 99">
            <a:extLst>
              <a:ext uri="{FF2B5EF4-FFF2-40B4-BE49-F238E27FC236}">
                <a16:creationId xmlns:a16="http://schemas.microsoft.com/office/drawing/2014/main" id="{D4C16449-6A70-491C-83C7-EE9A14689D04}"/>
              </a:ext>
            </a:extLst>
          </p:cNvPr>
          <p:cNvPicPr>
            <a:picLocks noChangeAspect="1"/>
          </p:cNvPicPr>
          <p:nvPr/>
        </p:nvPicPr>
        <p:blipFill>
          <a:blip r:embed="rId3"/>
          <a:stretch>
            <a:fillRect/>
          </a:stretch>
        </p:blipFill>
        <p:spPr>
          <a:xfrm>
            <a:off x="652258" y="2297416"/>
            <a:ext cx="93099" cy="122859"/>
          </a:xfrm>
          <a:prstGeom prst="rect">
            <a:avLst/>
          </a:prstGeom>
        </p:spPr>
      </p:pic>
      <p:sp>
        <p:nvSpPr>
          <p:cNvPr id="103" name="テキスト ボックス 102">
            <a:extLst>
              <a:ext uri="{FF2B5EF4-FFF2-40B4-BE49-F238E27FC236}">
                <a16:creationId xmlns:a16="http://schemas.microsoft.com/office/drawing/2014/main" id="{EFA6538F-1035-449E-949D-C45FCBB70BA0}"/>
              </a:ext>
            </a:extLst>
          </p:cNvPr>
          <p:cNvSpPr txBox="1"/>
          <p:nvPr/>
        </p:nvSpPr>
        <p:spPr>
          <a:xfrm>
            <a:off x="7668344" y="1800052"/>
            <a:ext cx="1107996" cy="276999"/>
          </a:xfrm>
          <a:prstGeom prst="rect">
            <a:avLst/>
          </a:prstGeom>
          <a:noFill/>
        </p:spPr>
        <p:txBody>
          <a:bodyPr wrap="none" rtlCol="0">
            <a:spAutoFit/>
          </a:bodyPr>
          <a:lstStyle/>
          <a:p>
            <a:pPr defTabSz="457209"/>
            <a:r>
              <a:rPr kumimoji="1" lang="ja-JP" altLang="en-US" sz="1200" dirty="0">
                <a:solidFill>
                  <a:prstClr val="black"/>
                </a:solidFill>
                <a:latin typeface="Arial"/>
                <a:ea typeface="ＭＳ Ｐゴシック"/>
              </a:rPr>
              <a:t>周辺施設名称</a:t>
            </a:r>
            <a:endParaRPr kumimoji="1" lang="en-US" altLang="ja-JP" sz="1200" dirty="0">
              <a:solidFill>
                <a:prstClr val="black"/>
              </a:solidFill>
              <a:latin typeface="Arial"/>
              <a:ea typeface="ＭＳ Ｐゴシック"/>
            </a:endParaRPr>
          </a:p>
        </p:txBody>
      </p:sp>
      <p:sp>
        <p:nvSpPr>
          <p:cNvPr id="104" name="テキスト ボックス 103">
            <a:extLst>
              <a:ext uri="{FF2B5EF4-FFF2-40B4-BE49-F238E27FC236}">
                <a16:creationId xmlns:a16="http://schemas.microsoft.com/office/drawing/2014/main" id="{9A1BD496-DF05-48BA-9A5F-FEC1019C02D5}"/>
              </a:ext>
            </a:extLst>
          </p:cNvPr>
          <p:cNvSpPr txBox="1"/>
          <p:nvPr/>
        </p:nvSpPr>
        <p:spPr>
          <a:xfrm>
            <a:off x="7668345" y="2100474"/>
            <a:ext cx="1539204" cy="276999"/>
          </a:xfrm>
          <a:prstGeom prst="rect">
            <a:avLst/>
          </a:prstGeom>
          <a:noFill/>
        </p:spPr>
        <p:txBody>
          <a:bodyPr wrap="none" rtlCol="0">
            <a:spAutoFit/>
          </a:bodyPr>
          <a:lstStyle/>
          <a:p>
            <a:pPr defTabSz="457209"/>
            <a:r>
              <a:rPr lang="ja-JP" altLang="en-US" sz="1200" dirty="0">
                <a:solidFill>
                  <a:prstClr val="black"/>
                </a:solidFill>
                <a:latin typeface="Arial"/>
                <a:ea typeface="ＭＳ Ｐゴシック"/>
              </a:rPr>
              <a:t>周辺施設までの距離</a:t>
            </a:r>
            <a:endParaRPr kumimoji="1" lang="en-US" altLang="ja-JP" sz="1200" dirty="0">
              <a:solidFill>
                <a:prstClr val="black"/>
              </a:solidFill>
              <a:latin typeface="Arial"/>
              <a:ea typeface="ＭＳ Ｐゴシック"/>
            </a:endParaRPr>
          </a:p>
        </p:txBody>
      </p:sp>
      <p:cxnSp>
        <p:nvCxnSpPr>
          <p:cNvPr id="105" name="直線コネクタ 104">
            <a:extLst>
              <a:ext uri="{FF2B5EF4-FFF2-40B4-BE49-F238E27FC236}">
                <a16:creationId xmlns:a16="http://schemas.microsoft.com/office/drawing/2014/main" id="{197045D4-B1F8-4686-AE05-31A3D6E011EF}"/>
              </a:ext>
            </a:extLst>
          </p:cNvPr>
          <p:cNvCxnSpPr>
            <a:cxnSpLocks/>
          </p:cNvCxnSpPr>
          <p:nvPr/>
        </p:nvCxnSpPr>
        <p:spPr>
          <a:xfrm>
            <a:off x="7408880" y="1938550"/>
            <a:ext cx="3240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8" name="テキスト ボックス 107">
            <a:extLst>
              <a:ext uri="{FF2B5EF4-FFF2-40B4-BE49-F238E27FC236}">
                <a16:creationId xmlns:a16="http://schemas.microsoft.com/office/drawing/2014/main" id="{D55C56FE-3F1C-4E06-B105-9FA6B2414BD5}"/>
              </a:ext>
            </a:extLst>
          </p:cNvPr>
          <p:cNvSpPr txBox="1"/>
          <p:nvPr/>
        </p:nvSpPr>
        <p:spPr>
          <a:xfrm>
            <a:off x="7668345" y="2411697"/>
            <a:ext cx="1233030" cy="276999"/>
          </a:xfrm>
          <a:prstGeom prst="rect">
            <a:avLst/>
          </a:prstGeom>
          <a:noFill/>
        </p:spPr>
        <p:txBody>
          <a:bodyPr wrap="none" rtlCol="0">
            <a:spAutoFit/>
          </a:bodyPr>
          <a:lstStyle/>
          <a:p>
            <a:pPr defTabSz="457209"/>
            <a:r>
              <a:rPr kumimoji="1" lang="ja-JP" altLang="en-US" sz="1200" dirty="0">
                <a:solidFill>
                  <a:prstClr val="black"/>
                </a:solidFill>
                <a:latin typeface="Arial"/>
                <a:ea typeface="ＭＳ Ｐゴシック"/>
              </a:rPr>
              <a:t>方向を示す矢印</a:t>
            </a:r>
            <a:endParaRPr kumimoji="1" lang="en-US" altLang="ja-JP" sz="1200" dirty="0">
              <a:solidFill>
                <a:prstClr val="black"/>
              </a:solidFill>
              <a:latin typeface="Arial"/>
              <a:ea typeface="ＭＳ Ｐゴシック"/>
            </a:endParaRPr>
          </a:p>
        </p:txBody>
      </p:sp>
      <p:sp>
        <p:nvSpPr>
          <p:cNvPr id="109" name="テキスト ボックス 108">
            <a:extLst>
              <a:ext uri="{FF2B5EF4-FFF2-40B4-BE49-F238E27FC236}">
                <a16:creationId xmlns:a16="http://schemas.microsoft.com/office/drawing/2014/main" id="{AF017603-2809-4279-BCA3-A84D7CAED9EE}"/>
              </a:ext>
            </a:extLst>
          </p:cNvPr>
          <p:cNvSpPr txBox="1"/>
          <p:nvPr/>
        </p:nvSpPr>
        <p:spPr>
          <a:xfrm>
            <a:off x="7668345" y="2863970"/>
            <a:ext cx="1385316" cy="276999"/>
          </a:xfrm>
          <a:prstGeom prst="rect">
            <a:avLst/>
          </a:prstGeom>
          <a:noFill/>
        </p:spPr>
        <p:txBody>
          <a:bodyPr wrap="none" rtlCol="0">
            <a:spAutoFit/>
          </a:bodyPr>
          <a:lstStyle/>
          <a:p>
            <a:pPr defTabSz="457209"/>
            <a:r>
              <a:rPr lang="ja-JP" altLang="en-US" sz="1200" dirty="0">
                <a:solidFill>
                  <a:prstClr val="black"/>
                </a:solidFill>
                <a:latin typeface="Arial"/>
                <a:ea typeface="ＭＳ Ｐゴシック"/>
              </a:rPr>
              <a:t>分岐点までの距離</a:t>
            </a:r>
            <a:endParaRPr kumimoji="1" lang="en-US" altLang="ja-JP" sz="1200" dirty="0">
              <a:solidFill>
                <a:prstClr val="black"/>
              </a:solidFill>
              <a:latin typeface="Arial"/>
              <a:ea typeface="ＭＳ Ｐゴシック"/>
            </a:endParaRPr>
          </a:p>
        </p:txBody>
      </p:sp>
      <p:sp>
        <p:nvSpPr>
          <p:cNvPr id="111" name="テキスト ボックス 110">
            <a:extLst>
              <a:ext uri="{FF2B5EF4-FFF2-40B4-BE49-F238E27FC236}">
                <a16:creationId xmlns:a16="http://schemas.microsoft.com/office/drawing/2014/main" id="{680EFA6B-36A8-445A-BE0F-7E7DA2D02F43}"/>
              </a:ext>
            </a:extLst>
          </p:cNvPr>
          <p:cNvSpPr txBox="1"/>
          <p:nvPr/>
        </p:nvSpPr>
        <p:spPr>
          <a:xfrm>
            <a:off x="4427984" y="1542849"/>
            <a:ext cx="1149674"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&lt;</a:t>
            </a:r>
            <a:r>
              <a:rPr lang="ja-JP" altLang="en-US" sz="1050" dirty="0">
                <a:solidFill>
                  <a:prstClr val="black"/>
                </a:solidFill>
                <a:latin typeface="Arial"/>
                <a:ea typeface="ＭＳ Ｐゴシック"/>
              </a:rPr>
              <a:t>分岐部（予告）</a:t>
            </a:r>
            <a:r>
              <a:rPr lang="en-US" altLang="ja-JP" sz="1050" dirty="0">
                <a:solidFill>
                  <a:prstClr val="black"/>
                </a:solidFill>
                <a:latin typeface="Arial"/>
                <a:ea typeface="ＭＳ Ｐゴシック"/>
              </a:rPr>
              <a:t>&gt;</a:t>
            </a:r>
            <a:endParaRPr kumimoji="1" lang="en-US" altLang="ja-JP" sz="1050" dirty="0">
              <a:solidFill>
                <a:prstClr val="black"/>
              </a:solidFill>
              <a:latin typeface="Arial"/>
              <a:ea typeface="ＭＳ Ｐゴシック"/>
            </a:endParaRPr>
          </a:p>
        </p:txBody>
      </p:sp>
      <p:sp>
        <p:nvSpPr>
          <p:cNvPr id="112" name="テキスト ボックス 111">
            <a:extLst>
              <a:ext uri="{FF2B5EF4-FFF2-40B4-BE49-F238E27FC236}">
                <a16:creationId xmlns:a16="http://schemas.microsoft.com/office/drawing/2014/main" id="{9EE78BC3-3B1E-4D48-A74B-2C0F114623FA}"/>
              </a:ext>
            </a:extLst>
          </p:cNvPr>
          <p:cNvSpPr txBox="1"/>
          <p:nvPr/>
        </p:nvSpPr>
        <p:spPr>
          <a:xfrm>
            <a:off x="5576918" y="1541328"/>
            <a:ext cx="745717"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&lt;</a:t>
            </a:r>
            <a:r>
              <a:rPr lang="ja-JP" altLang="en-US" sz="1050" dirty="0">
                <a:solidFill>
                  <a:prstClr val="black"/>
                </a:solidFill>
                <a:latin typeface="Arial"/>
                <a:ea typeface="ＭＳ Ｐゴシック"/>
              </a:rPr>
              <a:t>分岐部</a:t>
            </a:r>
            <a:r>
              <a:rPr lang="en-US" altLang="ja-JP" sz="1050" dirty="0">
                <a:solidFill>
                  <a:prstClr val="black"/>
                </a:solidFill>
                <a:latin typeface="Arial"/>
                <a:ea typeface="ＭＳ Ｐゴシック"/>
              </a:rPr>
              <a:t>&gt;</a:t>
            </a:r>
            <a:endParaRPr kumimoji="1" lang="en-US" altLang="ja-JP" sz="1050" dirty="0">
              <a:solidFill>
                <a:prstClr val="black"/>
              </a:solidFill>
              <a:latin typeface="Arial"/>
              <a:ea typeface="ＭＳ Ｐゴシック"/>
            </a:endParaRPr>
          </a:p>
        </p:txBody>
      </p:sp>
      <p:sp>
        <p:nvSpPr>
          <p:cNvPr id="113" name="テキスト ボックス 112">
            <a:extLst>
              <a:ext uri="{FF2B5EF4-FFF2-40B4-BE49-F238E27FC236}">
                <a16:creationId xmlns:a16="http://schemas.microsoft.com/office/drawing/2014/main" id="{681DDD9D-8579-414A-8EA0-088A95803728}"/>
              </a:ext>
            </a:extLst>
          </p:cNvPr>
          <p:cNvSpPr txBox="1"/>
          <p:nvPr/>
        </p:nvSpPr>
        <p:spPr>
          <a:xfrm>
            <a:off x="6300192" y="1541328"/>
            <a:ext cx="1149674"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&lt;</a:t>
            </a:r>
            <a:r>
              <a:rPr lang="ja-JP" altLang="en-US" sz="1050" dirty="0">
                <a:solidFill>
                  <a:prstClr val="black"/>
                </a:solidFill>
                <a:latin typeface="Arial"/>
                <a:ea typeface="ＭＳ Ｐゴシック"/>
              </a:rPr>
              <a:t>分岐部（直後）</a:t>
            </a:r>
            <a:r>
              <a:rPr lang="en-US" altLang="ja-JP" sz="1050" dirty="0">
                <a:solidFill>
                  <a:prstClr val="black"/>
                </a:solidFill>
                <a:latin typeface="Arial"/>
                <a:ea typeface="ＭＳ Ｐゴシック"/>
              </a:rPr>
              <a:t>&gt;</a:t>
            </a:r>
            <a:endParaRPr kumimoji="1" lang="en-US" altLang="ja-JP" sz="1050" dirty="0">
              <a:solidFill>
                <a:prstClr val="black"/>
              </a:solidFill>
              <a:latin typeface="Arial"/>
              <a:ea typeface="ＭＳ Ｐゴシック"/>
            </a:endParaRPr>
          </a:p>
        </p:txBody>
      </p:sp>
      <p:cxnSp>
        <p:nvCxnSpPr>
          <p:cNvPr id="51" name="直線コネクタ 50">
            <a:extLst>
              <a:ext uri="{FF2B5EF4-FFF2-40B4-BE49-F238E27FC236}">
                <a16:creationId xmlns:a16="http://schemas.microsoft.com/office/drawing/2014/main" id="{DFF79400-6052-4E59-903E-50BA72086B4F}"/>
              </a:ext>
            </a:extLst>
          </p:cNvPr>
          <p:cNvCxnSpPr>
            <a:cxnSpLocks/>
          </p:cNvCxnSpPr>
          <p:nvPr/>
        </p:nvCxnSpPr>
        <p:spPr>
          <a:xfrm>
            <a:off x="1424627" y="2181682"/>
            <a:ext cx="3600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DFF79400-6052-4E59-903E-50BA72086B4F}"/>
              </a:ext>
            </a:extLst>
          </p:cNvPr>
          <p:cNvCxnSpPr>
            <a:cxnSpLocks/>
          </p:cNvCxnSpPr>
          <p:nvPr/>
        </p:nvCxnSpPr>
        <p:spPr>
          <a:xfrm>
            <a:off x="1424627" y="2379827"/>
            <a:ext cx="3600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DFF79400-6052-4E59-903E-50BA72086B4F}"/>
              </a:ext>
            </a:extLst>
          </p:cNvPr>
          <p:cNvCxnSpPr>
            <a:cxnSpLocks/>
          </p:cNvCxnSpPr>
          <p:nvPr/>
        </p:nvCxnSpPr>
        <p:spPr>
          <a:xfrm>
            <a:off x="1424627" y="2596167"/>
            <a:ext cx="3600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54" name="グループ化 53">
            <a:extLst>
              <a:ext uri="{FF2B5EF4-FFF2-40B4-BE49-F238E27FC236}">
                <a16:creationId xmlns:a16="http://schemas.microsoft.com/office/drawing/2014/main" id="{79C51156-8100-4B4D-A7D4-0D986EABDFB4}"/>
              </a:ext>
            </a:extLst>
          </p:cNvPr>
          <p:cNvGrpSpPr/>
          <p:nvPr/>
        </p:nvGrpSpPr>
        <p:grpSpPr>
          <a:xfrm>
            <a:off x="4707498" y="1778494"/>
            <a:ext cx="599215" cy="1619250"/>
            <a:chOff x="852521" y="1501550"/>
            <a:chExt cx="599215" cy="1619250"/>
          </a:xfrm>
        </p:grpSpPr>
        <p:grpSp>
          <p:nvGrpSpPr>
            <p:cNvPr id="55" name="グループ化 54">
              <a:extLst>
                <a:ext uri="{FF2B5EF4-FFF2-40B4-BE49-F238E27FC236}">
                  <a16:creationId xmlns:a16="http://schemas.microsoft.com/office/drawing/2014/main" id="{FE423011-C511-40D6-AF52-68287476445F}"/>
                </a:ext>
              </a:extLst>
            </p:cNvPr>
            <p:cNvGrpSpPr/>
            <p:nvPr/>
          </p:nvGrpSpPr>
          <p:grpSpPr>
            <a:xfrm>
              <a:off x="852521" y="1501550"/>
              <a:ext cx="599215" cy="1619250"/>
              <a:chOff x="852521" y="1501550"/>
              <a:chExt cx="599215" cy="1619250"/>
            </a:xfrm>
          </p:grpSpPr>
          <p:grpSp>
            <p:nvGrpSpPr>
              <p:cNvPr id="57" name="グループ化 56">
                <a:extLst>
                  <a:ext uri="{FF2B5EF4-FFF2-40B4-BE49-F238E27FC236}">
                    <a16:creationId xmlns:a16="http://schemas.microsoft.com/office/drawing/2014/main" id="{C13468E5-EA81-428D-9997-2DEC01AF0CA5}"/>
                  </a:ext>
                </a:extLst>
              </p:cNvPr>
              <p:cNvGrpSpPr/>
              <p:nvPr/>
            </p:nvGrpSpPr>
            <p:grpSpPr>
              <a:xfrm>
                <a:off x="852521" y="1501550"/>
                <a:ext cx="599215" cy="1619250"/>
                <a:chOff x="2400875" y="2138363"/>
                <a:chExt cx="599215" cy="1619250"/>
              </a:xfrm>
            </p:grpSpPr>
            <p:cxnSp>
              <p:nvCxnSpPr>
                <p:cNvPr id="62" name="直線コネクタ 61">
                  <a:extLst>
                    <a:ext uri="{FF2B5EF4-FFF2-40B4-BE49-F238E27FC236}">
                      <a16:creationId xmlns:a16="http://schemas.microsoft.com/office/drawing/2014/main" id="{94BE23DB-3164-4702-962D-738821C79963}"/>
                    </a:ext>
                  </a:extLst>
                </p:cNvPr>
                <p:cNvCxnSpPr>
                  <a:cxnSpLocks/>
                </p:cNvCxnSpPr>
                <p:nvPr/>
              </p:nvCxnSpPr>
              <p:spPr>
                <a:xfrm>
                  <a:off x="2709863" y="3614738"/>
                  <a:ext cx="0" cy="142875"/>
                </a:xfrm>
                <a:prstGeom prst="line">
                  <a:avLst/>
                </a:prstGeom>
                <a:ln w="28575">
                  <a:solidFill>
                    <a:srgbClr val="888888"/>
                  </a:solidFill>
                </a:ln>
              </p:spPr>
              <p:style>
                <a:lnRef idx="1">
                  <a:schemeClr val="accent1"/>
                </a:lnRef>
                <a:fillRef idx="0">
                  <a:schemeClr val="accent1"/>
                </a:fillRef>
                <a:effectRef idx="0">
                  <a:schemeClr val="accent1"/>
                </a:effectRef>
                <a:fontRef idx="minor">
                  <a:schemeClr val="tx1"/>
                </a:fontRef>
              </p:style>
            </p:cxnSp>
            <p:sp>
              <p:nvSpPr>
                <p:cNvPr id="63" name="正方形/長方形 62">
                  <a:extLst>
                    <a:ext uri="{FF2B5EF4-FFF2-40B4-BE49-F238E27FC236}">
                      <a16:creationId xmlns:a16="http://schemas.microsoft.com/office/drawing/2014/main" id="{E4A02B0B-07E2-486A-A7B4-B525072C952A}"/>
                    </a:ext>
                  </a:extLst>
                </p:cNvPr>
                <p:cNvSpPr/>
                <p:nvPr/>
              </p:nvSpPr>
              <p:spPr>
                <a:xfrm>
                  <a:off x="2405063" y="2138363"/>
                  <a:ext cx="571500" cy="152622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64" name="テキスト ボックス 63">
                  <a:extLst>
                    <a:ext uri="{FF2B5EF4-FFF2-40B4-BE49-F238E27FC236}">
                      <a16:creationId xmlns:a16="http://schemas.microsoft.com/office/drawing/2014/main" id="{4268006A-D201-4609-9A15-A6CBD8FE26A4}"/>
                    </a:ext>
                  </a:extLst>
                </p:cNvPr>
                <p:cNvSpPr txBox="1"/>
                <p:nvPr/>
              </p:nvSpPr>
              <p:spPr>
                <a:xfrm>
                  <a:off x="2400875" y="2369178"/>
                  <a:ext cx="577782" cy="287771"/>
                </a:xfrm>
                <a:prstGeom prst="rect">
                  <a:avLst/>
                </a:prstGeom>
                <a:noFill/>
              </p:spPr>
              <p:txBody>
                <a:bodyPr wrap="square" rtlCol="0">
                  <a:spAutoFit/>
                </a:bodyPr>
                <a:lstStyle/>
                <a:p>
                  <a:pPr algn="ctr" defTabSz="457209"/>
                  <a:r>
                    <a:rPr kumimoji="1" lang="en-US" altLang="ja-JP" sz="1270" dirty="0">
                      <a:solidFill>
                        <a:srgbClr val="1E90FF"/>
                      </a:solidFill>
                      <a:latin typeface="HG丸ｺﾞｼｯｸM-PRO" panose="020F0600000000000000" pitchFamily="50" charset="-128"/>
                      <a:ea typeface="HG丸ｺﾞｼｯｸM-PRO" panose="020F0600000000000000" pitchFamily="50" charset="-128"/>
                    </a:rPr>
                    <a:t>2km</a:t>
                  </a:r>
                  <a:endParaRPr kumimoji="1" lang="ja-JP" altLang="en-US" sz="1270" dirty="0">
                    <a:solidFill>
                      <a:srgbClr val="1E90FF"/>
                    </a:solidFill>
                    <a:latin typeface="HG丸ｺﾞｼｯｸM-PRO" panose="020F0600000000000000" pitchFamily="50" charset="-128"/>
                    <a:ea typeface="HG丸ｺﾞｼｯｸM-PRO" panose="020F0600000000000000" pitchFamily="50" charset="-128"/>
                  </a:endParaRPr>
                </a:p>
              </p:txBody>
            </p:sp>
            <p:sp>
              <p:nvSpPr>
                <p:cNvPr id="65" name="テキスト ボックス 64">
                  <a:extLst>
                    <a:ext uri="{FF2B5EF4-FFF2-40B4-BE49-F238E27FC236}">
                      <a16:creationId xmlns:a16="http://schemas.microsoft.com/office/drawing/2014/main" id="{6EDEEF65-488E-496A-8357-DE8F413963F0}"/>
                    </a:ext>
                  </a:extLst>
                </p:cNvPr>
                <p:cNvSpPr txBox="1"/>
                <p:nvPr/>
              </p:nvSpPr>
              <p:spPr>
                <a:xfrm>
                  <a:off x="2581817" y="2259506"/>
                  <a:ext cx="418273" cy="92333"/>
                </a:xfrm>
                <a:prstGeom prst="rect">
                  <a:avLst/>
                </a:prstGeom>
                <a:noFill/>
              </p:spPr>
              <p:txBody>
                <a:bodyPr wrap="square" lIns="0" tIns="0" rIns="0" bIns="0" rtlCol="0">
                  <a:spAutoFit/>
                </a:bodyPr>
                <a:lstStyle/>
                <a:p>
                  <a:pPr algn="ctr" defTabSz="457209"/>
                  <a:r>
                    <a:rPr kumimoji="1" lang="ja-JP" altLang="en-US" sz="300" dirty="0">
                      <a:solidFill>
                        <a:srgbClr val="1E90FF"/>
                      </a:solidFill>
                      <a:latin typeface="HG丸ｺﾞｼｯｸM-PRO" panose="020F0600000000000000" pitchFamily="50" charset="-128"/>
                      <a:ea typeface="HG丸ｺﾞｼｯｸM-PRO" panose="020F0600000000000000" pitchFamily="50" charset="-128"/>
                    </a:rPr>
                    <a:t>道の駅〇〇〇まで</a:t>
                  </a:r>
                  <a:br>
                    <a:rPr kumimoji="1" lang="en-US" altLang="ja-JP" sz="300" dirty="0">
                      <a:solidFill>
                        <a:srgbClr val="1E90FF"/>
                      </a:solidFill>
                      <a:latin typeface="HG丸ｺﾞｼｯｸM-PRO" panose="020F0600000000000000" pitchFamily="50" charset="-128"/>
                      <a:ea typeface="HG丸ｺﾞｼｯｸM-PRO" panose="020F0600000000000000" pitchFamily="50" charset="-128"/>
                    </a:rPr>
                  </a:br>
                  <a:r>
                    <a:rPr kumimoji="1" lang="en-US" altLang="ja-JP" sz="300" dirty="0">
                      <a:solidFill>
                        <a:srgbClr val="1E90FF"/>
                      </a:solidFill>
                      <a:latin typeface="HG丸ｺﾞｼｯｸM-PRO" panose="020F0600000000000000" pitchFamily="50" charset="-128"/>
                      <a:ea typeface="HG丸ｺﾞｼｯｸM-PRO" panose="020F0600000000000000" pitchFamily="50" charset="-128"/>
                    </a:rPr>
                    <a:t>To Michinoeki</a:t>
                  </a:r>
                  <a:r>
                    <a:rPr kumimoji="1" lang="ja-JP" altLang="en-US" sz="300" dirty="0">
                      <a:solidFill>
                        <a:srgbClr val="1E90FF"/>
                      </a:solidFill>
                      <a:latin typeface="HG丸ｺﾞｼｯｸM-PRO" panose="020F0600000000000000" pitchFamily="50" charset="-128"/>
                      <a:ea typeface="HG丸ｺﾞｼｯｸM-PRO" panose="020F0600000000000000" pitchFamily="50" charset="-128"/>
                    </a:rPr>
                    <a:t>〇〇</a:t>
                  </a:r>
                  <a:endParaRPr kumimoji="1" lang="ja-JP" altLang="en-US" sz="1270" dirty="0">
                    <a:solidFill>
                      <a:srgbClr val="1E90FF"/>
                    </a:solidFill>
                    <a:latin typeface="HG丸ｺﾞｼｯｸM-PRO" panose="020F0600000000000000" pitchFamily="50" charset="-128"/>
                    <a:ea typeface="HG丸ｺﾞｼｯｸM-PRO" panose="020F0600000000000000" pitchFamily="50" charset="-128"/>
                  </a:endParaRPr>
                </a:p>
              </p:txBody>
            </p:sp>
            <p:sp>
              <p:nvSpPr>
                <p:cNvPr id="66" name="テキスト ボックス 65">
                  <a:extLst>
                    <a:ext uri="{FF2B5EF4-FFF2-40B4-BE49-F238E27FC236}">
                      <a16:creationId xmlns:a16="http://schemas.microsoft.com/office/drawing/2014/main" id="{3D9FC035-649D-473E-A79A-B32459C3AA44}"/>
                    </a:ext>
                  </a:extLst>
                </p:cNvPr>
                <p:cNvSpPr txBox="1"/>
                <p:nvPr/>
              </p:nvSpPr>
              <p:spPr>
                <a:xfrm>
                  <a:off x="2400875" y="3259911"/>
                  <a:ext cx="577782" cy="195438"/>
                </a:xfrm>
                <a:prstGeom prst="rect">
                  <a:avLst/>
                </a:prstGeom>
                <a:noFill/>
              </p:spPr>
              <p:txBody>
                <a:bodyPr wrap="square" lIns="0" tIns="0" rIns="0" bIns="0" rtlCol="0">
                  <a:spAutoFit/>
                </a:bodyPr>
                <a:lstStyle/>
                <a:p>
                  <a:pPr algn="ctr" defTabSz="457209"/>
                  <a:r>
                    <a:rPr kumimoji="1" lang="en-US" altLang="ja-JP" sz="1270" dirty="0">
                      <a:solidFill>
                        <a:srgbClr val="1E90FF"/>
                      </a:solidFill>
                      <a:latin typeface="HG丸ｺﾞｼｯｸM-PRO" panose="020F0600000000000000" pitchFamily="50" charset="-128"/>
                      <a:ea typeface="HG丸ｺﾞｼｯｸM-PRO" panose="020F0600000000000000" pitchFamily="50" charset="-128"/>
                    </a:rPr>
                    <a:t>200m</a:t>
                  </a:r>
                  <a:endParaRPr kumimoji="1" lang="ja-JP" altLang="en-US" sz="1270" dirty="0">
                    <a:solidFill>
                      <a:srgbClr val="1E90FF"/>
                    </a:solidFill>
                    <a:latin typeface="HG丸ｺﾞｼｯｸM-PRO" panose="020F0600000000000000" pitchFamily="50" charset="-128"/>
                    <a:ea typeface="HG丸ｺﾞｼｯｸM-PRO" panose="020F0600000000000000" pitchFamily="50" charset="-128"/>
                  </a:endParaRPr>
                </a:p>
              </p:txBody>
            </p:sp>
          </p:grpSp>
          <p:sp>
            <p:nvSpPr>
              <p:cNvPr id="58" name="矢印: 折線 213">
                <a:extLst>
                  <a:ext uri="{FF2B5EF4-FFF2-40B4-BE49-F238E27FC236}">
                    <a16:creationId xmlns:a16="http://schemas.microsoft.com/office/drawing/2014/main" id="{0FB3BB87-1DF8-49F8-8E08-C77EF8DCEED0}"/>
                  </a:ext>
                </a:extLst>
              </p:cNvPr>
              <p:cNvSpPr/>
              <p:nvPr/>
            </p:nvSpPr>
            <p:spPr>
              <a:xfrm>
                <a:off x="970583" y="2083579"/>
                <a:ext cx="307336" cy="300574"/>
              </a:xfrm>
              <a:prstGeom prst="bentArrow">
                <a:avLst>
                  <a:gd name="adj1" fmla="val 36806"/>
                  <a:gd name="adj2" fmla="val 34270"/>
                  <a:gd name="adj3" fmla="val 37746"/>
                  <a:gd name="adj4" fmla="val 36797"/>
                </a:avLst>
              </a:prstGeom>
              <a:solidFill>
                <a:srgbClr val="1E9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lang="ja-JP" altLang="en-US">
                  <a:solidFill>
                    <a:prstClr val="black"/>
                  </a:solidFill>
                  <a:latin typeface="Arial"/>
                  <a:ea typeface="ＭＳ Ｐゴシック"/>
                </a:endParaRPr>
              </a:p>
            </p:txBody>
          </p:sp>
          <p:sp>
            <p:nvSpPr>
              <p:cNvPr id="59" name="正方形/長方形 58">
                <a:extLst>
                  <a:ext uri="{FF2B5EF4-FFF2-40B4-BE49-F238E27FC236}">
                    <a16:creationId xmlns:a16="http://schemas.microsoft.com/office/drawing/2014/main" id="{8ED4B2BF-13EF-4358-AC82-6777CF1B3E37}"/>
                  </a:ext>
                </a:extLst>
              </p:cNvPr>
              <p:cNvSpPr/>
              <p:nvPr/>
            </p:nvSpPr>
            <p:spPr>
              <a:xfrm>
                <a:off x="974499" y="2405879"/>
                <a:ext cx="108000" cy="21600"/>
              </a:xfrm>
              <a:prstGeom prst="rect">
                <a:avLst/>
              </a:prstGeom>
              <a:solidFill>
                <a:srgbClr val="1E9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lang="ja-JP" altLang="en-US">
                  <a:solidFill>
                    <a:prstClr val="black"/>
                  </a:solidFill>
                  <a:latin typeface="Arial"/>
                  <a:ea typeface="ＭＳ Ｐゴシック"/>
                </a:endParaRPr>
              </a:p>
            </p:txBody>
          </p:sp>
          <p:sp>
            <p:nvSpPr>
              <p:cNvPr id="60" name="正方形/長方形 59">
                <a:extLst>
                  <a:ext uri="{FF2B5EF4-FFF2-40B4-BE49-F238E27FC236}">
                    <a16:creationId xmlns:a16="http://schemas.microsoft.com/office/drawing/2014/main" id="{D6FDB3C0-969C-4682-9E00-0818F5E6F25D}"/>
                  </a:ext>
                </a:extLst>
              </p:cNvPr>
              <p:cNvSpPr/>
              <p:nvPr/>
            </p:nvSpPr>
            <p:spPr>
              <a:xfrm>
                <a:off x="974499" y="2447670"/>
                <a:ext cx="108000" cy="18000"/>
              </a:xfrm>
              <a:prstGeom prst="rect">
                <a:avLst/>
              </a:prstGeom>
              <a:solidFill>
                <a:srgbClr val="1E9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61" name="正方形/長方形 60">
                <a:extLst>
                  <a:ext uri="{FF2B5EF4-FFF2-40B4-BE49-F238E27FC236}">
                    <a16:creationId xmlns:a16="http://schemas.microsoft.com/office/drawing/2014/main" id="{C37F5CEA-3491-446B-B1F3-CC777EBFE684}"/>
                  </a:ext>
                </a:extLst>
              </p:cNvPr>
              <p:cNvSpPr/>
              <p:nvPr/>
            </p:nvSpPr>
            <p:spPr>
              <a:xfrm>
                <a:off x="974499" y="2482899"/>
                <a:ext cx="108000" cy="10800"/>
              </a:xfrm>
              <a:prstGeom prst="rect">
                <a:avLst/>
              </a:prstGeom>
              <a:solidFill>
                <a:srgbClr val="1E9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grpSp>
        <p:pic>
          <p:nvPicPr>
            <p:cNvPr id="56" name="図 55" descr="yjimage.jpg">
              <a:extLst>
                <a:ext uri="{FF2B5EF4-FFF2-40B4-BE49-F238E27FC236}">
                  <a16:creationId xmlns:a16="http://schemas.microsoft.com/office/drawing/2014/main" id="{BFEA086A-FAA7-47E4-A81F-D3C3D1F0093F}"/>
                </a:ext>
              </a:extLst>
            </p:cNvPr>
            <p:cNvPicPr>
              <a:picLocks noChangeAspect="1"/>
            </p:cNvPicPr>
            <p:nvPr/>
          </p:nvPicPr>
          <p:blipFill>
            <a:blip r:embed="rId2"/>
            <a:stretch>
              <a:fillRect/>
            </a:stretch>
          </p:blipFill>
          <p:spPr>
            <a:xfrm>
              <a:off x="882049" y="1586358"/>
              <a:ext cx="179257" cy="179257"/>
            </a:xfrm>
            <a:prstGeom prst="rect">
              <a:avLst/>
            </a:prstGeom>
          </p:spPr>
        </p:pic>
      </p:grpSp>
      <p:grpSp>
        <p:nvGrpSpPr>
          <p:cNvPr id="67" name="グループ化 66">
            <a:extLst>
              <a:ext uri="{FF2B5EF4-FFF2-40B4-BE49-F238E27FC236}">
                <a16:creationId xmlns:a16="http://schemas.microsoft.com/office/drawing/2014/main" id="{62099696-25D8-4C80-A8CC-6E7AB1DD9E8B}"/>
              </a:ext>
            </a:extLst>
          </p:cNvPr>
          <p:cNvGrpSpPr/>
          <p:nvPr/>
        </p:nvGrpSpPr>
        <p:grpSpPr>
          <a:xfrm>
            <a:off x="5660447" y="1773386"/>
            <a:ext cx="599215" cy="1619250"/>
            <a:chOff x="852521" y="1501550"/>
            <a:chExt cx="599215" cy="1619250"/>
          </a:xfrm>
          <a:solidFill>
            <a:schemeClr val="bg1"/>
          </a:solidFill>
        </p:grpSpPr>
        <p:grpSp>
          <p:nvGrpSpPr>
            <p:cNvPr id="68" name="グループ化 67">
              <a:extLst>
                <a:ext uri="{FF2B5EF4-FFF2-40B4-BE49-F238E27FC236}">
                  <a16:creationId xmlns:a16="http://schemas.microsoft.com/office/drawing/2014/main" id="{49F317E3-9065-4F56-896D-6318AD7DD315}"/>
                </a:ext>
              </a:extLst>
            </p:cNvPr>
            <p:cNvGrpSpPr/>
            <p:nvPr/>
          </p:nvGrpSpPr>
          <p:grpSpPr>
            <a:xfrm>
              <a:off x="852521" y="1501550"/>
              <a:ext cx="599215" cy="1619250"/>
              <a:chOff x="852521" y="1501550"/>
              <a:chExt cx="599215" cy="1619250"/>
            </a:xfrm>
            <a:grpFill/>
          </p:grpSpPr>
          <p:grpSp>
            <p:nvGrpSpPr>
              <p:cNvPr id="70" name="グループ化 69">
                <a:extLst>
                  <a:ext uri="{FF2B5EF4-FFF2-40B4-BE49-F238E27FC236}">
                    <a16:creationId xmlns:a16="http://schemas.microsoft.com/office/drawing/2014/main" id="{851E6459-D56F-4E0D-BB91-5F108F56DAE9}"/>
                  </a:ext>
                </a:extLst>
              </p:cNvPr>
              <p:cNvGrpSpPr/>
              <p:nvPr/>
            </p:nvGrpSpPr>
            <p:grpSpPr>
              <a:xfrm>
                <a:off x="852521" y="1501550"/>
                <a:ext cx="599215" cy="1619250"/>
                <a:chOff x="2400875" y="2138363"/>
                <a:chExt cx="599215" cy="1619250"/>
              </a:xfrm>
              <a:grpFill/>
            </p:grpSpPr>
            <p:cxnSp>
              <p:nvCxnSpPr>
                <p:cNvPr id="72" name="直線コネクタ 71">
                  <a:extLst>
                    <a:ext uri="{FF2B5EF4-FFF2-40B4-BE49-F238E27FC236}">
                      <a16:creationId xmlns:a16="http://schemas.microsoft.com/office/drawing/2014/main" id="{8BABAF72-06B0-4A6D-854E-D480A1AA8353}"/>
                    </a:ext>
                  </a:extLst>
                </p:cNvPr>
                <p:cNvCxnSpPr>
                  <a:cxnSpLocks/>
                </p:cNvCxnSpPr>
                <p:nvPr/>
              </p:nvCxnSpPr>
              <p:spPr>
                <a:xfrm>
                  <a:off x="2709863" y="3614738"/>
                  <a:ext cx="0" cy="142875"/>
                </a:xfrm>
                <a:prstGeom prst="line">
                  <a:avLst/>
                </a:prstGeom>
                <a:grpFill/>
                <a:ln w="28575">
                  <a:solidFill>
                    <a:srgbClr val="888888"/>
                  </a:solidFill>
                </a:ln>
              </p:spPr>
              <p:style>
                <a:lnRef idx="1">
                  <a:schemeClr val="accent1"/>
                </a:lnRef>
                <a:fillRef idx="0">
                  <a:schemeClr val="accent1"/>
                </a:fillRef>
                <a:effectRef idx="0">
                  <a:schemeClr val="accent1"/>
                </a:effectRef>
                <a:fontRef idx="minor">
                  <a:schemeClr val="tx1"/>
                </a:fontRef>
              </p:style>
            </p:cxnSp>
            <p:sp>
              <p:nvSpPr>
                <p:cNvPr id="73" name="正方形/長方形 72">
                  <a:extLst>
                    <a:ext uri="{FF2B5EF4-FFF2-40B4-BE49-F238E27FC236}">
                      <a16:creationId xmlns:a16="http://schemas.microsoft.com/office/drawing/2014/main" id="{240F666A-398A-4EAA-9E5C-A79114797C6E}"/>
                    </a:ext>
                  </a:extLst>
                </p:cNvPr>
                <p:cNvSpPr/>
                <p:nvPr/>
              </p:nvSpPr>
              <p:spPr>
                <a:xfrm>
                  <a:off x="2405063" y="2138363"/>
                  <a:ext cx="571500" cy="1526224"/>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74" name="テキスト ボックス 73">
                  <a:extLst>
                    <a:ext uri="{FF2B5EF4-FFF2-40B4-BE49-F238E27FC236}">
                      <a16:creationId xmlns:a16="http://schemas.microsoft.com/office/drawing/2014/main" id="{E2633710-7C16-4D0D-85D5-6FBC28917A4F}"/>
                    </a:ext>
                  </a:extLst>
                </p:cNvPr>
                <p:cNvSpPr txBox="1"/>
                <p:nvPr/>
              </p:nvSpPr>
              <p:spPr>
                <a:xfrm>
                  <a:off x="2400875" y="2369178"/>
                  <a:ext cx="577782" cy="287771"/>
                </a:xfrm>
                <a:prstGeom prst="rect">
                  <a:avLst/>
                </a:prstGeom>
                <a:noFill/>
              </p:spPr>
              <p:txBody>
                <a:bodyPr wrap="square" rtlCol="0">
                  <a:spAutoFit/>
                </a:bodyPr>
                <a:lstStyle/>
                <a:p>
                  <a:pPr algn="ctr" defTabSz="457209"/>
                  <a:r>
                    <a:rPr kumimoji="1" lang="en-US" altLang="ja-JP" sz="1270" dirty="0">
                      <a:solidFill>
                        <a:srgbClr val="1E90FF"/>
                      </a:solidFill>
                      <a:latin typeface="HG丸ｺﾞｼｯｸM-PRO" panose="020F0600000000000000" pitchFamily="50" charset="-128"/>
                      <a:ea typeface="HG丸ｺﾞｼｯｸM-PRO" panose="020F0600000000000000" pitchFamily="50" charset="-128"/>
                    </a:rPr>
                    <a:t>2km</a:t>
                  </a:r>
                  <a:endParaRPr kumimoji="1" lang="ja-JP" altLang="en-US" sz="1270" dirty="0">
                    <a:solidFill>
                      <a:srgbClr val="1E90FF"/>
                    </a:solidFill>
                    <a:latin typeface="HG丸ｺﾞｼｯｸM-PRO" panose="020F0600000000000000" pitchFamily="50" charset="-128"/>
                    <a:ea typeface="HG丸ｺﾞｼｯｸM-PRO" panose="020F0600000000000000" pitchFamily="50" charset="-128"/>
                  </a:endParaRPr>
                </a:p>
              </p:txBody>
            </p:sp>
            <p:sp>
              <p:nvSpPr>
                <p:cNvPr id="75" name="テキスト ボックス 74">
                  <a:extLst>
                    <a:ext uri="{FF2B5EF4-FFF2-40B4-BE49-F238E27FC236}">
                      <a16:creationId xmlns:a16="http://schemas.microsoft.com/office/drawing/2014/main" id="{39D62571-B469-4771-BA51-BC099425C09B}"/>
                    </a:ext>
                  </a:extLst>
                </p:cNvPr>
                <p:cNvSpPr txBox="1"/>
                <p:nvPr/>
              </p:nvSpPr>
              <p:spPr>
                <a:xfrm>
                  <a:off x="2581817" y="2259506"/>
                  <a:ext cx="418273" cy="92333"/>
                </a:xfrm>
                <a:prstGeom prst="rect">
                  <a:avLst/>
                </a:prstGeom>
                <a:noFill/>
              </p:spPr>
              <p:txBody>
                <a:bodyPr wrap="square" lIns="0" tIns="0" rIns="0" bIns="0" rtlCol="0">
                  <a:spAutoFit/>
                </a:bodyPr>
                <a:lstStyle/>
                <a:p>
                  <a:pPr algn="ctr" defTabSz="457209"/>
                  <a:r>
                    <a:rPr kumimoji="1" lang="ja-JP" altLang="en-US" sz="300" dirty="0">
                      <a:solidFill>
                        <a:srgbClr val="1E90FF"/>
                      </a:solidFill>
                      <a:latin typeface="HG丸ｺﾞｼｯｸM-PRO" panose="020F0600000000000000" pitchFamily="50" charset="-128"/>
                      <a:ea typeface="HG丸ｺﾞｼｯｸM-PRO" panose="020F0600000000000000" pitchFamily="50" charset="-128"/>
                    </a:rPr>
                    <a:t>道の駅〇〇〇まで</a:t>
                  </a:r>
                  <a:br>
                    <a:rPr kumimoji="1" lang="en-US" altLang="ja-JP" sz="300" dirty="0">
                      <a:solidFill>
                        <a:srgbClr val="1E90FF"/>
                      </a:solidFill>
                      <a:latin typeface="HG丸ｺﾞｼｯｸM-PRO" panose="020F0600000000000000" pitchFamily="50" charset="-128"/>
                      <a:ea typeface="HG丸ｺﾞｼｯｸM-PRO" panose="020F0600000000000000" pitchFamily="50" charset="-128"/>
                    </a:rPr>
                  </a:br>
                  <a:r>
                    <a:rPr kumimoji="1" lang="en-US" altLang="ja-JP" sz="300" dirty="0">
                      <a:solidFill>
                        <a:srgbClr val="1E90FF"/>
                      </a:solidFill>
                      <a:latin typeface="HG丸ｺﾞｼｯｸM-PRO" panose="020F0600000000000000" pitchFamily="50" charset="-128"/>
                      <a:ea typeface="HG丸ｺﾞｼｯｸM-PRO" panose="020F0600000000000000" pitchFamily="50" charset="-128"/>
                    </a:rPr>
                    <a:t>To Michinoeki</a:t>
                  </a:r>
                  <a:r>
                    <a:rPr kumimoji="1" lang="ja-JP" altLang="en-US" sz="300" dirty="0">
                      <a:solidFill>
                        <a:srgbClr val="1E90FF"/>
                      </a:solidFill>
                      <a:latin typeface="HG丸ｺﾞｼｯｸM-PRO" panose="020F0600000000000000" pitchFamily="50" charset="-128"/>
                      <a:ea typeface="HG丸ｺﾞｼｯｸM-PRO" panose="020F0600000000000000" pitchFamily="50" charset="-128"/>
                    </a:rPr>
                    <a:t>〇〇</a:t>
                  </a:r>
                  <a:endParaRPr kumimoji="1" lang="ja-JP" altLang="en-US" sz="1270" dirty="0">
                    <a:solidFill>
                      <a:srgbClr val="1E90FF"/>
                    </a:solidFill>
                    <a:latin typeface="HG丸ｺﾞｼｯｸM-PRO" panose="020F0600000000000000" pitchFamily="50" charset="-128"/>
                    <a:ea typeface="HG丸ｺﾞｼｯｸM-PRO" panose="020F0600000000000000" pitchFamily="50" charset="-128"/>
                  </a:endParaRPr>
                </a:p>
              </p:txBody>
            </p:sp>
            <p:sp>
              <p:nvSpPr>
                <p:cNvPr id="76" name="テキスト ボックス 75">
                  <a:extLst>
                    <a:ext uri="{FF2B5EF4-FFF2-40B4-BE49-F238E27FC236}">
                      <a16:creationId xmlns:a16="http://schemas.microsoft.com/office/drawing/2014/main" id="{6CEEB8DB-705E-461A-AC32-73402CC50857}"/>
                    </a:ext>
                  </a:extLst>
                </p:cNvPr>
                <p:cNvSpPr txBox="1"/>
                <p:nvPr/>
              </p:nvSpPr>
              <p:spPr>
                <a:xfrm>
                  <a:off x="2458731" y="3260442"/>
                  <a:ext cx="475729" cy="195438"/>
                </a:xfrm>
                <a:prstGeom prst="rect">
                  <a:avLst/>
                </a:prstGeom>
                <a:grpFill/>
              </p:spPr>
              <p:txBody>
                <a:bodyPr wrap="square" lIns="0" tIns="0" rIns="0" bIns="0" rtlCol="0">
                  <a:spAutoFit/>
                </a:bodyPr>
                <a:lstStyle/>
                <a:p>
                  <a:pPr algn="ctr" defTabSz="457209"/>
                  <a:r>
                    <a:rPr kumimoji="1" lang="en-US" altLang="ja-JP" sz="1270" dirty="0">
                      <a:solidFill>
                        <a:srgbClr val="1E90FF"/>
                      </a:solidFill>
                      <a:latin typeface="HG丸ｺﾞｼｯｸM-PRO" panose="020F0600000000000000" pitchFamily="50" charset="-128"/>
                      <a:ea typeface="HG丸ｺﾞｼｯｸM-PRO" panose="020F0600000000000000" pitchFamily="50" charset="-128"/>
                    </a:rPr>
                    <a:t>10m</a:t>
                  </a:r>
                  <a:endParaRPr kumimoji="1" lang="ja-JP" altLang="en-US" sz="1270" dirty="0">
                    <a:solidFill>
                      <a:srgbClr val="1E90FF"/>
                    </a:solidFill>
                    <a:latin typeface="HG丸ｺﾞｼｯｸM-PRO" panose="020F0600000000000000" pitchFamily="50" charset="-128"/>
                    <a:ea typeface="HG丸ｺﾞｼｯｸM-PRO" panose="020F0600000000000000" pitchFamily="50" charset="-128"/>
                  </a:endParaRPr>
                </a:p>
              </p:txBody>
            </p:sp>
          </p:grpSp>
          <p:sp>
            <p:nvSpPr>
              <p:cNvPr id="71" name="矢印: 折線 235">
                <a:extLst>
                  <a:ext uri="{FF2B5EF4-FFF2-40B4-BE49-F238E27FC236}">
                    <a16:creationId xmlns:a16="http://schemas.microsoft.com/office/drawing/2014/main" id="{CBF1C237-CE41-46D5-BB18-DF0D82983ABA}"/>
                  </a:ext>
                </a:extLst>
              </p:cNvPr>
              <p:cNvSpPr/>
              <p:nvPr/>
            </p:nvSpPr>
            <p:spPr>
              <a:xfrm>
                <a:off x="970583" y="2083579"/>
                <a:ext cx="307336" cy="300574"/>
              </a:xfrm>
              <a:prstGeom prst="bentArrow">
                <a:avLst>
                  <a:gd name="adj1" fmla="val 36806"/>
                  <a:gd name="adj2" fmla="val 34270"/>
                  <a:gd name="adj3" fmla="val 37746"/>
                  <a:gd name="adj4" fmla="val 36797"/>
                </a:avLst>
              </a:prstGeom>
              <a:solidFill>
                <a:srgbClr val="1E9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lang="ja-JP" altLang="en-US">
                  <a:solidFill>
                    <a:prstClr val="black"/>
                  </a:solidFill>
                  <a:latin typeface="Arial"/>
                  <a:ea typeface="ＭＳ Ｐゴシック"/>
                </a:endParaRPr>
              </a:p>
            </p:txBody>
          </p:sp>
        </p:grpSp>
        <p:pic>
          <p:nvPicPr>
            <p:cNvPr id="69" name="図 68" descr="yjimage.jpg">
              <a:extLst>
                <a:ext uri="{FF2B5EF4-FFF2-40B4-BE49-F238E27FC236}">
                  <a16:creationId xmlns:a16="http://schemas.microsoft.com/office/drawing/2014/main" id="{732E258F-D932-4E2E-9460-E74AB33A1FF6}"/>
                </a:ext>
              </a:extLst>
            </p:cNvPr>
            <p:cNvPicPr>
              <a:picLocks noChangeAspect="1"/>
            </p:cNvPicPr>
            <p:nvPr/>
          </p:nvPicPr>
          <p:blipFill>
            <a:blip r:embed="rId2"/>
            <a:stretch>
              <a:fillRect/>
            </a:stretch>
          </p:blipFill>
          <p:spPr>
            <a:xfrm>
              <a:off x="882049" y="1586358"/>
              <a:ext cx="179257" cy="179257"/>
            </a:xfrm>
            <a:prstGeom prst="rect">
              <a:avLst/>
            </a:prstGeom>
            <a:grpFill/>
          </p:spPr>
        </p:pic>
      </p:grpSp>
      <p:grpSp>
        <p:nvGrpSpPr>
          <p:cNvPr id="77" name="グループ化 76">
            <a:extLst>
              <a:ext uri="{FF2B5EF4-FFF2-40B4-BE49-F238E27FC236}">
                <a16:creationId xmlns:a16="http://schemas.microsoft.com/office/drawing/2014/main" id="{467EC5E1-DFE7-4B02-A36C-8F497EAEEA1C}"/>
              </a:ext>
            </a:extLst>
          </p:cNvPr>
          <p:cNvGrpSpPr/>
          <p:nvPr/>
        </p:nvGrpSpPr>
        <p:grpSpPr>
          <a:xfrm>
            <a:off x="6554821" y="1771824"/>
            <a:ext cx="599215" cy="1040757"/>
            <a:chOff x="2868960" y="1419131"/>
            <a:chExt cx="599215" cy="1040757"/>
          </a:xfrm>
        </p:grpSpPr>
        <p:grpSp>
          <p:nvGrpSpPr>
            <p:cNvPr id="114" name="グループ化 113">
              <a:extLst>
                <a:ext uri="{FF2B5EF4-FFF2-40B4-BE49-F238E27FC236}">
                  <a16:creationId xmlns:a16="http://schemas.microsoft.com/office/drawing/2014/main" id="{5803CEEA-7A0F-4372-8975-AD5D27892724}"/>
                </a:ext>
              </a:extLst>
            </p:cNvPr>
            <p:cNvGrpSpPr/>
            <p:nvPr/>
          </p:nvGrpSpPr>
          <p:grpSpPr>
            <a:xfrm>
              <a:off x="2868960" y="1419131"/>
              <a:ext cx="599215" cy="1040757"/>
              <a:chOff x="852521" y="1501550"/>
              <a:chExt cx="599215" cy="1040757"/>
            </a:xfrm>
          </p:grpSpPr>
          <p:grpSp>
            <p:nvGrpSpPr>
              <p:cNvPr id="116" name="グループ化 115">
                <a:extLst>
                  <a:ext uri="{FF2B5EF4-FFF2-40B4-BE49-F238E27FC236}">
                    <a16:creationId xmlns:a16="http://schemas.microsoft.com/office/drawing/2014/main" id="{7EB2A4E2-4321-4096-A45B-19588BAD1FD7}"/>
                  </a:ext>
                </a:extLst>
              </p:cNvPr>
              <p:cNvGrpSpPr/>
              <p:nvPr/>
            </p:nvGrpSpPr>
            <p:grpSpPr>
              <a:xfrm>
                <a:off x="852521" y="1501550"/>
                <a:ext cx="599215" cy="1040757"/>
                <a:chOff x="2400875" y="2138363"/>
                <a:chExt cx="599215" cy="1040757"/>
              </a:xfrm>
            </p:grpSpPr>
            <p:cxnSp>
              <p:nvCxnSpPr>
                <p:cNvPr id="118" name="直線コネクタ 117">
                  <a:extLst>
                    <a:ext uri="{FF2B5EF4-FFF2-40B4-BE49-F238E27FC236}">
                      <a16:creationId xmlns:a16="http://schemas.microsoft.com/office/drawing/2014/main" id="{B6E86B2D-99C2-4B77-96E2-331CE9F65D35}"/>
                    </a:ext>
                  </a:extLst>
                </p:cNvPr>
                <p:cNvCxnSpPr>
                  <a:cxnSpLocks/>
                </p:cNvCxnSpPr>
                <p:nvPr/>
              </p:nvCxnSpPr>
              <p:spPr>
                <a:xfrm>
                  <a:off x="2709863" y="3036245"/>
                  <a:ext cx="0" cy="142875"/>
                </a:xfrm>
                <a:prstGeom prst="line">
                  <a:avLst/>
                </a:prstGeom>
                <a:ln w="28575">
                  <a:solidFill>
                    <a:srgbClr val="888888"/>
                  </a:solidFill>
                </a:ln>
              </p:spPr>
              <p:style>
                <a:lnRef idx="1">
                  <a:schemeClr val="accent1"/>
                </a:lnRef>
                <a:fillRef idx="0">
                  <a:schemeClr val="accent1"/>
                </a:fillRef>
                <a:effectRef idx="0">
                  <a:schemeClr val="accent1"/>
                </a:effectRef>
                <a:fontRef idx="minor">
                  <a:schemeClr val="tx1"/>
                </a:fontRef>
              </p:style>
            </p:cxnSp>
            <p:sp>
              <p:nvSpPr>
                <p:cNvPr id="119" name="正方形/長方形 118">
                  <a:extLst>
                    <a:ext uri="{FF2B5EF4-FFF2-40B4-BE49-F238E27FC236}">
                      <a16:creationId xmlns:a16="http://schemas.microsoft.com/office/drawing/2014/main" id="{8E507659-AF46-45D0-A0DC-EB180C603050}"/>
                    </a:ext>
                  </a:extLst>
                </p:cNvPr>
                <p:cNvSpPr/>
                <p:nvPr/>
              </p:nvSpPr>
              <p:spPr>
                <a:xfrm>
                  <a:off x="2405063" y="2138363"/>
                  <a:ext cx="571500" cy="94665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lang="ja-JP" altLang="en-US">
                    <a:solidFill>
                      <a:prstClr val="white"/>
                    </a:solidFill>
                    <a:latin typeface="Arial"/>
                    <a:ea typeface="ＭＳ Ｐゴシック"/>
                  </a:endParaRPr>
                </a:p>
              </p:txBody>
            </p:sp>
            <p:sp>
              <p:nvSpPr>
                <p:cNvPr id="120" name="テキスト ボックス 119">
                  <a:extLst>
                    <a:ext uri="{FF2B5EF4-FFF2-40B4-BE49-F238E27FC236}">
                      <a16:creationId xmlns:a16="http://schemas.microsoft.com/office/drawing/2014/main" id="{E25B31BA-93E3-45D7-8EBE-7460B7EA2CA5}"/>
                    </a:ext>
                  </a:extLst>
                </p:cNvPr>
                <p:cNvSpPr txBox="1"/>
                <p:nvPr/>
              </p:nvSpPr>
              <p:spPr>
                <a:xfrm>
                  <a:off x="2400875" y="2369178"/>
                  <a:ext cx="577782" cy="287771"/>
                </a:xfrm>
                <a:prstGeom prst="rect">
                  <a:avLst/>
                </a:prstGeom>
                <a:noFill/>
              </p:spPr>
              <p:txBody>
                <a:bodyPr wrap="square" rtlCol="0">
                  <a:spAutoFit/>
                </a:bodyPr>
                <a:lstStyle/>
                <a:p>
                  <a:pPr algn="ctr" defTabSz="457209"/>
                  <a:r>
                    <a:rPr kumimoji="1" lang="en-US" altLang="ja-JP" sz="1270" dirty="0">
                      <a:solidFill>
                        <a:srgbClr val="1E90FF"/>
                      </a:solidFill>
                      <a:latin typeface="HG丸ｺﾞｼｯｸM-PRO" panose="020F0600000000000000" pitchFamily="50" charset="-128"/>
                      <a:ea typeface="HG丸ｺﾞｼｯｸM-PRO" panose="020F0600000000000000" pitchFamily="50" charset="-128"/>
                    </a:rPr>
                    <a:t>2km</a:t>
                  </a:r>
                  <a:endParaRPr kumimoji="1" lang="ja-JP" altLang="en-US" sz="1270" dirty="0">
                    <a:solidFill>
                      <a:srgbClr val="1E90FF"/>
                    </a:solidFill>
                    <a:latin typeface="HG丸ｺﾞｼｯｸM-PRO" panose="020F0600000000000000" pitchFamily="50" charset="-128"/>
                    <a:ea typeface="HG丸ｺﾞｼｯｸM-PRO" panose="020F0600000000000000" pitchFamily="50" charset="-128"/>
                  </a:endParaRPr>
                </a:p>
              </p:txBody>
            </p:sp>
            <p:sp>
              <p:nvSpPr>
                <p:cNvPr id="121" name="テキスト ボックス 120">
                  <a:extLst>
                    <a:ext uri="{FF2B5EF4-FFF2-40B4-BE49-F238E27FC236}">
                      <a16:creationId xmlns:a16="http://schemas.microsoft.com/office/drawing/2014/main" id="{ACB5906B-D174-46F0-9D04-8B155F3C700D}"/>
                    </a:ext>
                  </a:extLst>
                </p:cNvPr>
                <p:cNvSpPr txBox="1"/>
                <p:nvPr/>
              </p:nvSpPr>
              <p:spPr>
                <a:xfrm>
                  <a:off x="2581817" y="2259506"/>
                  <a:ext cx="418273" cy="92333"/>
                </a:xfrm>
                <a:prstGeom prst="rect">
                  <a:avLst/>
                </a:prstGeom>
                <a:noFill/>
              </p:spPr>
              <p:txBody>
                <a:bodyPr wrap="square" lIns="0" tIns="0" rIns="0" bIns="0" rtlCol="0">
                  <a:spAutoFit/>
                </a:bodyPr>
                <a:lstStyle/>
                <a:p>
                  <a:pPr algn="ctr" defTabSz="457209"/>
                  <a:r>
                    <a:rPr kumimoji="1" lang="ja-JP" altLang="en-US" sz="300" dirty="0">
                      <a:solidFill>
                        <a:srgbClr val="1E90FF"/>
                      </a:solidFill>
                      <a:latin typeface="HG丸ｺﾞｼｯｸM-PRO" panose="020F0600000000000000" pitchFamily="50" charset="-128"/>
                      <a:ea typeface="HG丸ｺﾞｼｯｸM-PRO" panose="020F0600000000000000" pitchFamily="50" charset="-128"/>
                    </a:rPr>
                    <a:t>道の駅〇〇〇まで</a:t>
                  </a:r>
                  <a:br>
                    <a:rPr kumimoji="1" lang="en-US" altLang="ja-JP" sz="300" dirty="0">
                      <a:solidFill>
                        <a:srgbClr val="1E90FF"/>
                      </a:solidFill>
                      <a:latin typeface="HG丸ｺﾞｼｯｸM-PRO" panose="020F0600000000000000" pitchFamily="50" charset="-128"/>
                      <a:ea typeface="HG丸ｺﾞｼｯｸM-PRO" panose="020F0600000000000000" pitchFamily="50" charset="-128"/>
                    </a:rPr>
                  </a:br>
                  <a:r>
                    <a:rPr kumimoji="1" lang="en-US" altLang="ja-JP" sz="300" dirty="0">
                      <a:solidFill>
                        <a:srgbClr val="1E90FF"/>
                      </a:solidFill>
                      <a:latin typeface="HG丸ｺﾞｼｯｸM-PRO" panose="020F0600000000000000" pitchFamily="50" charset="-128"/>
                      <a:ea typeface="HG丸ｺﾞｼｯｸM-PRO" panose="020F0600000000000000" pitchFamily="50" charset="-128"/>
                    </a:rPr>
                    <a:t>To Michinoeki</a:t>
                  </a:r>
                  <a:r>
                    <a:rPr kumimoji="1" lang="ja-JP" altLang="en-US" sz="300" dirty="0">
                      <a:solidFill>
                        <a:srgbClr val="1E90FF"/>
                      </a:solidFill>
                      <a:latin typeface="HG丸ｺﾞｼｯｸM-PRO" panose="020F0600000000000000" pitchFamily="50" charset="-128"/>
                      <a:ea typeface="HG丸ｺﾞｼｯｸM-PRO" panose="020F0600000000000000" pitchFamily="50" charset="-128"/>
                    </a:rPr>
                    <a:t>〇〇</a:t>
                  </a:r>
                  <a:endParaRPr kumimoji="1" lang="ja-JP" altLang="en-US" sz="1270" dirty="0">
                    <a:solidFill>
                      <a:srgbClr val="1E90FF"/>
                    </a:solidFill>
                    <a:latin typeface="HG丸ｺﾞｼｯｸM-PRO" panose="020F0600000000000000" pitchFamily="50" charset="-128"/>
                    <a:ea typeface="HG丸ｺﾞｼｯｸM-PRO" panose="020F0600000000000000" pitchFamily="50" charset="-128"/>
                  </a:endParaRPr>
                </a:p>
              </p:txBody>
            </p:sp>
          </p:grpSp>
          <p:pic>
            <p:nvPicPr>
              <p:cNvPr id="117" name="図 116" descr="yjimage.jpg">
                <a:extLst>
                  <a:ext uri="{FF2B5EF4-FFF2-40B4-BE49-F238E27FC236}">
                    <a16:creationId xmlns:a16="http://schemas.microsoft.com/office/drawing/2014/main" id="{B2379C7F-61A7-49B4-970E-6524CBE192A1}"/>
                  </a:ext>
                </a:extLst>
              </p:cNvPr>
              <p:cNvPicPr>
                <a:picLocks noChangeAspect="1"/>
              </p:cNvPicPr>
              <p:nvPr/>
            </p:nvPicPr>
            <p:blipFill>
              <a:blip r:embed="rId2"/>
              <a:stretch>
                <a:fillRect/>
              </a:stretch>
            </p:blipFill>
            <p:spPr>
              <a:xfrm>
                <a:off x="882049" y="1586358"/>
                <a:ext cx="179257" cy="179257"/>
              </a:xfrm>
              <a:prstGeom prst="rect">
                <a:avLst/>
              </a:prstGeom>
            </p:spPr>
          </p:pic>
        </p:grpSp>
        <p:sp>
          <p:nvSpPr>
            <p:cNvPr id="115" name="矢印: 下 247">
              <a:extLst>
                <a:ext uri="{FF2B5EF4-FFF2-40B4-BE49-F238E27FC236}">
                  <a16:creationId xmlns:a16="http://schemas.microsoft.com/office/drawing/2014/main" id="{60E9FCAC-D99C-42A0-AF25-C98BBD5C5783}"/>
                </a:ext>
              </a:extLst>
            </p:cNvPr>
            <p:cNvSpPr/>
            <p:nvPr/>
          </p:nvSpPr>
          <p:spPr>
            <a:xfrm flipV="1">
              <a:off x="2952070" y="1916181"/>
              <a:ext cx="415853" cy="389503"/>
            </a:xfrm>
            <a:prstGeom prst="downArrow">
              <a:avLst/>
            </a:prstGeom>
            <a:solidFill>
              <a:srgbClr val="1E9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grpSp>
      <p:cxnSp>
        <p:nvCxnSpPr>
          <p:cNvPr id="122" name="直線矢印コネクタ 121">
            <a:extLst>
              <a:ext uri="{FF2B5EF4-FFF2-40B4-BE49-F238E27FC236}">
                <a16:creationId xmlns:a16="http://schemas.microsoft.com/office/drawing/2014/main" id="{70BF82E6-2A4C-46B4-A25D-74EB24BE78CF}"/>
              </a:ext>
            </a:extLst>
          </p:cNvPr>
          <p:cNvCxnSpPr>
            <a:cxnSpLocks/>
          </p:cNvCxnSpPr>
          <p:nvPr/>
        </p:nvCxnSpPr>
        <p:spPr>
          <a:xfrm flipV="1">
            <a:off x="7208130" y="1787195"/>
            <a:ext cx="0" cy="939065"/>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3" name="テキスト ボックス 122">
            <a:extLst>
              <a:ext uri="{FF2B5EF4-FFF2-40B4-BE49-F238E27FC236}">
                <a16:creationId xmlns:a16="http://schemas.microsoft.com/office/drawing/2014/main" id="{E4CEFA2E-709C-4B00-BA9C-FB297C8C54DF}"/>
              </a:ext>
            </a:extLst>
          </p:cNvPr>
          <p:cNvSpPr txBox="1"/>
          <p:nvPr/>
        </p:nvSpPr>
        <p:spPr>
          <a:xfrm rot="16200000">
            <a:off x="7002039" y="2223789"/>
            <a:ext cx="559769"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0.30m</a:t>
            </a:r>
            <a:endParaRPr kumimoji="1" lang="en-US" altLang="ja-JP" sz="1050" dirty="0">
              <a:solidFill>
                <a:prstClr val="black"/>
              </a:solidFill>
              <a:latin typeface="Arial"/>
              <a:ea typeface="ＭＳ Ｐゴシック"/>
            </a:endParaRPr>
          </a:p>
        </p:txBody>
      </p:sp>
      <p:cxnSp>
        <p:nvCxnSpPr>
          <p:cNvPr id="124" name="直線矢印コネクタ 123">
            <a:extLst>
              <a:ext uri="{FF2B5EF4-FFF2-40B4-BE49-F238E27FC236}">
                <a16:creationId xmlns:a16="http://schemas.microsoft.com/office/drawing/2014/main" id="{78656B8F-2262-43A7-A701-049D721F6AE7}"/>
              </a:ext>
            </a:extLst>
          </p:cNvPr>
          <p:cNvCxnSpPr>
            <a:cxnSpLocks/>
          </p:cNvCxnSpPr>
          <p:nvPr/>
        </p:nvCxnSpPr>
        <p:spPr>
          <a:xfrm flipH="1" flipV="1">
            <a:off x="6310351" y="1761718"/>
            <a:ext cx="0" cy="153552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5" name="テキスト ボックス 124">
            <a:extLst>
              <a:ext uri="{FF2B5EF4-FFF2-40B4-BE49-F238E27FC236}">
                <a16:creationId xmlns:a16="http://schemas.microsoft.com/office/drawing/2014/main" id="{605FEE69-6E52-4057-8008-7725C5D65944}"/>
              </a:ext>
            </a:extLst>
          </p:cNvPr>
          <p:cNvSpPr txBox="1"/>
          <p:nvPr/>
        </p:nvSpPr>
        <p:spPr>
          <a:xfrm rot="16200000">
            <a:off x="6112706" y="2223790"/>
            <a:ext cx="559769"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0.45m</a:t>
            </a:r>
            <a:endParaRPr kumimoji="1" lang="en-US" altLang="ja-JP" sz="1050" dirty="0">
              <a:solidFill>
                <a:prstClr val="black"/>
              </a:solidFill>
              <a:latin typeface="Arial"/>
              <a:ea typeface="ＭＳ Ｐゴシック"/>
            </a:endParaRPr>
          </a:p>
        </p:txBody>
      </p:sp>
      <p:cxnSp>
        <p:nvCxnSpPr>
          <p:cNvPr id="126" name="直線矢印コネクタ 125">
            <a:extLst>
              <a:ext uri="{FF2B5EF4-FFF2-40B4-BE49-F238E27FC236}">
                <a16:creationId xmlns:a16="http://schemas.microsoft.com/office/drawing/2014/main" id="{78656B8F-2262-43A7-A701-049D721F6AE7}"/>
              </a:ext>
            </a:extLst>
          </p:cNvPr>
          <p:cNvCxnSpPr>
            <a:cxnSpLocks/>
          </p:cNvCxnSpPr>
          <p:nvPr/>
        </p:nvCxnSpPr>
        <p:spPr>
          <a:xfrm flipH="1" flipV="1">
            <a:off x="5362285" y="1761718"/>
            <a:ext cx="0" cy="153552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7" name="テキスト ボックス 126">
            <a:extLst>
              <a:ext uri="{FF2B5EF4-FFF2-40B4-BE49-F238E27FC236}">
                <a16:creationId xmlns:a16="http://schemas.microsoft.com/office/drawing/2014/main" id="{605FEE69-6E52-4057-8008-7725C5D65944}"/>
              </a:ext>
            </a:extLst>
          </p:cNvPr>
          <p:cNvSpPr txBox="1"/>
          <p:nvPr/>
        </p:nvSpPr>
        <p:spPr>
          <a:xfrm rot="16200000">
            <a:off x="5164640" y="2223790"/>
            <a:ext cx="559769"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0.45m</a:t>
            </a:r>
            <a:endParaRPr kumimoji="1" lang="en-US" altLang="ja-JP" sz="1050" dirty="0">
              <a:solidFill>
                <a:prstClr val="black"/>
              </a:solidFill>
              <a:latin typeface="Arial"/>
              <a:ea typeface="ＭＳ Ｐゴシック"/>
            </a:endParaRPr>
          </a:p>
        </p:txBody>
      </p:sp>
      <p:cxnSp>
        <p:nvCxnSpPr>
          <p:cNvPr id="128" name="直線矢印コネクタ 127">
            <a:extLst>
              <a:ext uri="{FF2B5EF4-FFF2-40B4-BE49-F238E27FC236}">
                <a16:creationId xmlns:a16="http://schemas.microsoft.com/office/drawing/2014/main" id="{4A3894A5-116A-4796-830B-E22583A475F2}"/>
              </a:ext>
            </a:extLst>
          </p:cNvPr>
          <p:cNvCxnSpPr>
            <a:cxnSpLocks/>
          </p:cNvCxnSpPr>
          <p:nvPr/>
        </p:nvCxnSpPr>
        <p:spPr>
          <a:xfrm>
            <a:off x="4708917" y="3444455"/>
            <a:ext cx="569660"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9" name="テキスト ボックス 128">
            <a:extLst>
              <a:ext uri="{FF2B5EF4-FFF2-40B4-BE49-F238E27FC236}">
                <a16:creationId xmlns:a16="http://schemas.microsoft.com/office/drawing/2014/main" id="{A4B2E596-37FC-4B8A-9A35-BB4D0877A6CB}"/>
              </a:ext>
            </a:extLst>
          </p:cNvPr>
          <p:cNvSpPr txBox="1"/>
          <p:nvPr/>
        </p:nvSpPr>
        <p:spPr>
          <a:xfrm>
            <a:off x="4758139" y="3417031"/>
            <a:ext cx="559769"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0.15m</a:t>
            </a:r>
            <a:endParaRPr kumimoji="1" lang="en-US" altLang="ja-JP" sz="1050" dirty="0">
              <a:solidFill>
                <a:prstClr val="black"/>
              </a:solidFill>
              <a:latin typeface="Arial"/>
              <a:ea typeface="ＭＳ Ｐゴシック"/>
            </a:endParaRPr>
          </a:p>
        </p:txBody>
      </p:sp>
      <p:cxnSp>
        <p:nvCxnSpPr>
          <p:cNvPr id="130" name="直線矢印コネクタ 129">
            <a:extLst>
              <a:ext uri="{FF2B5EF4-FFF2-40B4-BE49-F238E27FC236}">
                <a16:creationId xmlns:a16="http://schemas.microsoft.com/office/drawing/2014/main" id="{4A3894A5-116A-4796-830B-E22583A475F2}"/>
              </a:ext>
            </a:extLst>
          </p:cNvPr>
          <p:cNvCxnSpPr>
            <a:cxnSpLocks/>
          </p:cNvCxnSpPr>
          <p:nvPr/>
        </p:nvCxnSpPr>
        <p:spPr>
          <a:xfrm>
            <a:off x="5654395" y="3444455"/>
            <a:ext cx="569660"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1" name="テキスト ボックス 130">
            <a:extLst>
              <a:ext uri="{FF2B5EF4-FFF2-40B4-BE49-F238E27FC236}">
                <a16:creationId xmlns:a16="http://schemas.microsoft.com/office/drawing/2014/main" id="{A4B2E596-37FC-4B8A-9A35-BB4D0877A6CB}"/>
              </a:ext>
            </a:extLst>
          </p:cNvPr>
          <p:cNvSpPr txBox="1"/>
          <p:nvPr/>
        </p:nvSpPr>
        <p:spPr>
          <a:xfrm>
            <a:off x="5703617" y="3417031"/>
            <a:ext cx="559769"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0.15m</a:t>
            </a:r>
            <a:endParaRPr kumimoji="1" lang="en-US" altLang="ja-JP" sz="1050" dirty="0">
              <a:solidFill>
                <a:prstClr val="black"/>
              </a:solidFill>
              <a:latin typeface="Arial"/>
              <a:ea typeface="ＭＳ Ｐゴシック"/>
            </a:endParaRPr>
          </a:p>
        </p:txBody>
      </p:sp>
      <p:cxnSp>
        <p:nvCxnSpPr>
          <p:cNvPr id="132" name="直線矢印コネクタ 131">
            <a:extLst>
              <a:ext uri="{FF2B5EF4-FFF2-40B4-BE49-F238E27FC236}">
                <a16:creationId xmlns:a16="http://schemas.microsoft.com/office/drawing/2014/main" id="{4A3894A5-116A-4796-830B-E22583A475F2}"/>
              </a:ext>
            </a:extLst>
          </p:cNvPr>
          <p:cNvCxnSpPr>
            <a:cxnSpLocks/>
          </p:cNvCxnSpPr>
          <p:nvPr/>
        </p:nvCxnSpPr>
        <p:spPr>
          <a:xfrm>
            <a:off x="6579064" y="2880361"/>
            <a:ext cx="569660"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3" name="テキスト ボックス 132">
            <a:extLst>
              <a:ext uri="{FF2B5EF4-FFF2-40B4-BE49-F238E27FC236}">
                <a16:creationId xmlns:a16="http://schemas.microsoft.com/office/drawing/2014/main" id="{A4B2E596-37FC-4B8A-9A35-BB4D0877A6CB}"/>
              </a:ext>
            </a:extLst>
          </p:cNvPr>
          <p:cNvSpPr txBox="1"/>
          <p:nvPr/>
        </p:nvSpPr>
        <p:spPr>
          <a:xfrm>
            <a:off x="6628286" y="2852936"/>
            <a:ext cx="559769"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0.15m</a:t>
            </a:r>
            <a:endParaRPr kumimoji="1" lang="en-US" altLang="ja-JP" sz="1050" dirty="0">
              <a:solidFill>
                <a:prstClr val="black"/>
              </a:solidFill>
              <a:latin typeface="Arial"/>
              <a:ea typeface="ＭＳ Ｐゴシック"/>
            </a:endParaRPr>
          </a:p>
        </p:txBody>
      </p:sp>
      <p:cxnSp>
        <p:nvCxnSpPr>
          <p:cNvPr id="134" name="直線コネクタ 133">
            <a:extLst>
              <a:ext uri="{FF2B5EF4-FFF2-40B4-BE49-F238E27FC236}">
                <a16:creationId xmlns:a16="http://schemas.microsoft.com/office/drawing/2014/main" id="{197045D4-B1F8-4686-AE05-31A3D6E011EF}"/>
              </a:ext>
            </a:extLst>
          </p:cNvPr>
          <p:cNvCxnSpPr>
            <a:cxnSpLocks/>
          </p:cNvCxnSpPr>
          <p:nvPr/>
        </p:nvCxnSpPr>
        <p:spPr>
          <a:xfrm>
            <a:off x="7408880" y="2220725"/>
            <a:ext cx="3240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5" name="直線コネクタ 134">
            <a:extLst>
              <a:ext uri="{FF2B5EF4-FFF2-40B4-BE49-F238E27FC236}">
                <a16:creationId xmlns:a16="http://schemas.microsoft.com/office/drawing/2014/main" id="{197045D4-B1F8-4686-AE05-31A3D6E011EF}"/>
              </a:ext>
            </a:extLst>
          </p:cNvPr>
          <p:cNvCxnSpPr>
            <a:cxnSpLocks/>
          </p:cNvCxnSpPr>
          <p:nvPr/>
        </p:nvCxnSpPr>
        <p:spPr>
          <a:xfrm>
            <a:off x="7408880" y="2538130"/>
            <a:ext cx="3240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6" name="直線コネクタ 135">
            <a:extLst>
              <a:ext uri="{FF2B5EF4-FFF2-40B4-BE49-F238E27FC236}">
                <a16:creationId xmlns:a16="http://schemas.microsoft.com/office/drawing/2014/main" id="{197045D4-B1F8-4686-AE05-31A3D6E011EF}"/>
              </a:ext>
            </a:extLst>
          </p:cNvPr>
          <p:cNvCxnSpPr>
            <a:cxnSpLocks/>
          </p:cNvCxnSpPr>
          <p:nvPr/>
        </p:nvCxnSpPr>
        <p:spPr>
          <a:xfrm>
            <a:off x="7408880" y="2993184"/>
            <a:ext cx="3240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7" name="正方形/長方形 136">
            <a:extLst>
              <a:ext uri="{FF2B5EF4-FFF2-40B4-BE49-F238E27FC236}">
                <a16:creationId xmlns:a16="http://schemas.microsoft.com/office/drawing/2014/main" id="{8431B56B-0A22-4EED-80F7-3A743E15D3AB}"/>
              </a:ext>
            </a:extLst>
          </p:cNvPr>
          <p:cNvSpPr/>
          <p:nvPr/>
        </p:nvSpPr>
        <p:spPr>
          <a:xfrm>
            <a:off x="3182914" y="4502705"/>
            <a:ext cx="432000" cy="185999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38" name="正方形/長方形 137">
            <a:extLst>
              <a:ext uri="{FF2B5EF4-FFF2-40B4-BE49-F238E27FC236}">
                <a16:creationId xmlns:a16="http://schemas.microsoft.com/office/drawing/2014/main" id="{B12ACAF0-D8FC-4C15-A671-192636532BAD}"/>
              </a:ext>
            </a:extLst>
          </p:cNvPr>
          <p:cNvSpPr/>
          <p:nvPr/>
        </p:nvSpPr>
        <p:spPr>
          <a:xfrm>
            <a:off x="957860" y="4777863"/>
            <a:ext cx="3019748" cy="463659"/>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cxnSp>
        <p:nvCxnSpPr>
          <p:cNvPr id="139" name="直線コネクタ 138">
            <a:extLst>
              <a:ext uri="{FF2B5EF4-FFF2-40B4-BE49-F238E27FC236}">
                <a16:creationId xmlns:a16="http://schemas.microsoft.com/office/drawing/2014/main" id="{59D4A8CE-6E69-4BCB-A316-A6EA0316AA0C}"/>
              </a:ext>
            </a:extLst>
          </p:cNvPr>
          <p:cNvCxnSpPr>
            <a:cxnSpLocks/>
          </p:cNvCxnSpPr>
          <p:nvPr/>
        </p:nvCxnSpPr>
        <p:spPr>
          <a:xfrm>
            <a:off x="957861" y="5247893"/>
            <a:ext cx="2225055" cy="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a:extLst>
              <a:ext uri="{FF2B5EF4-FFF2-40B4-BE49-F238E27FC236}">
                <a16:creationId xmlns:a16="http://schemas.microsoft.com/office/drawing/2014/main" id="{313A32E1-062A-4A07-A322-3DAF7E7680C6}"/>
              </a:ext>
            </a:extLst>
          </p:cNvPr>
          <p:cNvCxnSpPr>
            <a:cxnSpLocks/>
          </p:cNvCxnSpPr>
          <p:nvPr/>
        </p:nvCxnSpPr>
        <p:spPr>
          <a:xfrm flipH="1">
            <a:off x="3182915" y="4498782"/>
            <a:ext cx="0" cy="2722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a:extLst>
              <a:ext uri="{FF2B5EF4-FFF2-40B4-BE49-F238E27FC236}">
                <a16:creationId xmlns:a16="http://schemas.microsoft.com/office/drawing/2014/main" id="{B1C12495-D8DB-4DEF-BDAC-24792F44F232}"/>
              </a:ext>
            </a:extLst>
          </p:cNvPr>
          <p:cNvCxnSpPr>
            <a:cxnSpLocks/>
          </p:cNvCxnSpPr>
          <p:nvPr/>
        </p:nvCxnSpPr>
        <p:spPr>
          <a:xfrm>
            <a:off x="3619783" y="4502705"/>
            <a:ext cx="4" cy="2683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a:extLst>
              <a:ext uri="{FF2B5EF4-FFF2-40B4-BE49-F238E27FC236}">
                <a16:creationId xmlns:a16="http://schemas.microsoft.com/office/drawing/2014/main" id="{DD35D2D7-1E4B-430B-8B73-79A057A90869}"/>
              </a:ext>
            </a:extLst>
          </p:cNvPr>
          <p:cNvCxnSpPr>
            <a:cxnSpLocks/>
          </p:cNvCxnSpPr>
          <p:nvPr/>
        </p:nvCxnSpPr>
        <p:spPr>
          <a:xfrm>
            <a:off x="3182915" y="5246697"/>
            <a:ext cx="0" cy="1116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a:extLst>
              <a:ext uri="{FF2B5EF4-FFF2-40B4-BE49-F238E27FC236}">
                <a16:creationId xmlns:a16="http://schemas.microsoft.com/office/drawing/2014/main" id="{7FDB9E05-0865-4205-BB22-85586EDA53E7}"/>
              </a:ext>
            </a:extLst>
          </p:cNvPr>
          <p:cNvCxnSpPr>
            <a:cxnSpLocks/>
          </p:cNvCxnSpPr>
          <p:nvPr/>
        </p:nvCxnSpPr>
        <p:spPr>
          <a:xfrm flipV="1">
            <a:off x="957861" y="4771019"/>
            <a:ext cx="22250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a:extLst>
              <a:ext uri="{FF2B5EF4-FFF2-40B4-BE49-F238E27FC236}">
                <a16:creationId xmlns:a16="http://schemas.microsoft.com/office/drawing/2014/main" id="{1A8130EC-72B3-4AA5-BBD2-84DCFEF844C9}"/>
              </a:ext>
            </a:extLst>
          </p:cNvPr>
          <p:cNvCxnSpPr>
            <a:cxnSpLocks/>
          </p:cNvCxnSpPr>
          <p:nvPr/>
        </p:nvCxnSpPr>
        <p:spPr>
          <a:xfrm>
            <a:off x="3617608" y="4778739"/>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直線コネクタ 144">
            <a:extLst>
              <a:ext uri="{FF2B5EF4-FFF2-40B4-BE49-F238E27FC236}">
                <a16:creationId xmlns:a16="http://schemas.microsoft.com/office/drawing/2014/main" id="{B9747A12-FD1A-44A9-99F8-F999435138CB}"/>
              </a:ext>
            </a:extLst>
          </p:cNvPr>
          <p:cNvCxnSpPr>
            <a:cxnSpLocks/>
          </p:cNvCxnSpPr>
          <p:nvPr/>
        </p:nvCxnSpPr>
        <p:spPr>
          <a:xfrm>
            <a:off x="3614079" y="5247892"/>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直線コネクタ 145">
            <a:extLst>
              <a:ext uri="{FF2B5EF4-FFF2-40B4-BE49-F238E27FC236}">
                <a16:creationId xmlns:a16="http://schemas.microsoft.com/office/drawing/2014/main" id="{4E5818BF-A334-4600-8FD4-CBF48FEC6C53}"/>
              </a:ext>
            </a:extLst>
          </p:cNvPr>
          <p:cNvCxnSpPr>
            <a:cxnSpLocks/>
          </p:cNvCxnSpPr>
          <p:nvPr/>
        </p:nvCxnSpPr>
        <p:spPr>
          <a:xfrm>
            <a:off x="3620188" y="5249715"/>
            <a:ext cx="0" cy="1116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テキスト ボックス 146">
            <a:extLst>
              <a:ext uri="{FF2B5EF4-FFF2-40B4-BE49-F238E27FC236}">
                <a16:creationId xmlns:a16="http://schemas.microsoft.com/office/drawing/2014/main" id="{15011FE7-E3C1-4AEF-8687-5F7AEFC06381}"/>
              </a:ext>
            </a:extLst>
          </p:cNvPr>
          <p:cNvSpPr txBox="1"/>
          <p:nvPr/>
        </p:nvSpPr>
        <p:spPr>
          <a:xfrm>
            <a:off x="2152556" y="4017221"/>
            <a:ext cx="522900"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200m</a:t>
            </a:r>
            <a:endParaRPr kumimoji="1" lang="en-US" altLang="ja-JP" sz="1050" dirty="0">
              <a:solidFill>
                <a:prstClr val="black"/>
              </a:solidFill>
              <a:latin typeface="Arial"/>
              <a:ea typeface="ＭＳ Ｐゴシック"/>
            </a:endParaRPr>
          </a:p>
        </p:txBody>
      </p:sp>
      <p:cxnSp>
        <p:nvCxnSpPr>
          <p:cNvPr id="148" name="直線矢印コネクタ 147">
            <a:extLst>
              <a:ext uri="{FF2B5EF4-FFF2-40B4-BE49-F238E27FC236}">
                <a16:creationId xmlns:a16="http://schemas.microsoft.com/office/drawing/2014/main" id="{B7AA8BBD-FD8F-4292-9739-9D8E4461E9CC}"/>
              </a:ext>
            </a:extLst>
          </p:cNvPr>
          <p:cNvCxnSpPr>
            <a:cxnSpLocks/>
          </p:cNvCxnSpPr>
          <p:nvPr/>
        </p:nvCxnSpPr>
        <p:spPr>
          <a:xfrm>
            <a:off x="1672251" y="4238994"/>
            <a:ext cx="1355533" cy="0"/>
          </a:xfrm>
          <a:prstGeom prst="straightConnector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49" name="正方形/長方形 148">
            <a:extLst>
              <a:ext uri="{FF2B5EF4-FFF2-40B4-BE49-F238E27FC236}">
                <a16:creationId xmlns:a16="http://schemas.microsoft.com/office/drawing/2014/main" id="{C775C27C-AE1A-48BA-8630-95F0482661B7}"/>
              </a:ext>
            </a:extLst>
          </p:cNvPr>
          <p:cNvSpPr/>
          <p:nvPr/>
        </p:nvSpPr>
        <p:spPr>
          <a:xfrm flipH="1">
            <a:off x="3012409" y="4795935"/>
            <a:ext cx="36000" cy="146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50" name="正方形/長方形 149">
            <a:extLst>
              <a:ext uri="{FF2B5EF4-FFF2-40B4-BE49-F238E27FC236}">
                <a16:creationId xmlns:a16="http://schemas.microsoft.com/office/drawing/2014/main" id="{8DB60B55-B775-4783-8742-C07C2441A2E2}"/>
              </a:ext>
            </a:extLst>
          </p:cNvPr>
          <p:cNvSpPr/>
          <p:nvPr/>
        </p:nvSpPr>
        <p:spPr>
          <a:xfrm rot="5400000">
            <a:off x="3285708" y="5435738"/>
            <a:ext cx="36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cxnSp>
        <p:nvCxnSpPr>
          <p:cNvPr id="151" name="直線コネクタ 150">
            <a:extLst>
              <a:ext uri="{FF2B5EF4-FFF2-40B4-BE49-F238E27FC236}">
                <a16:creationId xmlns:a16="http://schemas.microsoft.com/office/drawing/2014/main" id="{072094AA-AECE-498E-934C-C193D1062B7A}"/>
              </a:ext>
            </a:extLst>
          </p:cNvPr>
          <p:cNvCxnSpPr/>
          <p:nvPr/>
        </p:nvCxnSpPr>
        <p:spPr>
          <a:xfrm>
            <a:off x="3028246" y="4219704"/>
            <a:ext cx="0" cy="5334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直線コネクタ 151">
            <a:extLst>
              <a:ext uri="{FF2B5EF4-FFF2-40B4-BE49-F238E27FC236}">
                <a16:creationId xmlns:a16="http://schemas.microsoft.com/office/drawing/2014/main" id="{987DE507-3C2B-4BFE-B3F0-BEDE87A4BA91}"/>
              </a:ext>
            </a:extLst>
          </p:cNvPr>
          <p:cNvCxnSpPr>
            <a:cxnSpLocks/>
          </p:cNvCxnSpPr>
          <p:nvPr/>
        </p:nvCxnSpPr>
        <p:spPr>
          <a:xfrm>
            <a:off x="1662209" y="4224991"/>
            <a:ext cx="0" cy="44268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線矢印コネクタ 152">
            <a:extLst>
              <a:ext uri="{FF2B5EF4-FFF2-40B4-BE49-F238E27FC236}">
                <a16:creationId xmlns:a16="http://schemas.microsoft.com/office/drawing/2014/main" id="{4326B388-2873-4746-B345-DE5321478AA3}"/>
              </a:ext>
            </a:extLst>
          </p:cNvPr>
          <p:cNvCxnSpPr>
            <a:cxnSpLocks/>
          </p:cNvCxnSpPr>
          <p:nvPr/>
        </p:nvCxnSpPr>
        <p:spPr>
          <a:xfrm>
            <a:off x="2870415" y="4613134"/>
            <a:ext cx="157369" cy="0"/>
          </a:xfrm>
          <a:prstGeom prst="straightConnector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54" name="直線コネクタ 153">
            <a:extLst>
              <a:ext uri="{FF2B5EF4-FFF2-40B4-BE49-F238E27FC236}">
                <a16:creationId xmlns:a16="http://schemas.microsoft.com/office/drawing/2014/main" id="{F3855D6E-7EA9-44EB-9C9E-26CB143E2FA1}"/>
              </a:ext>
            </a:extLst>
          </p:cNvPr>
          <p:cNvCxnSpPr>
            <a:cxnSpLocks/>
          </p:cNvCxnSpPr>
          <p:nvPr/>
        </p:nvCxnSpPr>
        <p:spPr>
          <a:xfrm>
            <a:off x="2857958" y="4562898"/>
            <a:ext cx="0" cy="10239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テキスト ボックス 154">
            <a:extLst>
              <a:ext uri="{FF2B5EF4-FFF2-40B4-BE49-F238E27FC236}">
                <a16:creationId xmlns:a16="http://schemas.microsoft.com/office/drawing/2014/main" id="{EC4D9F6C-DAA7-4AD0-9CF4-DAC0C9F54A13}"/>
              </a:ext>
            </a:extLst>
          </p:cNvPr>
          <p:cNvSpPr txBox="1"/>
          <p:nvPr/>
        </p:nvSpPr>
        <p:spPr>
          <a:xfrm>
            <a:off x="2667737" y="4359446"/>
            <a:ext cx="447558"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10m</a:t>
            </a:r>
            <a:endParaRPr kumimoji="1" lang="en-US" altLang="ja-JP" sz="1050" dirty="0">
              <a:solidFill>
                <a:prstClr val="black"/>
              </a:solidFill>
              <a:latin typeface="Arial"/>
              <a:ea typeface="ＭＳ Ｐゴシック"/>
            </a:endParaRPr>
          </a:p>
        </p:txBody>
      </p:sp>
      <p:cxnSp>
        <p:nvCxnSpPr>
          <p:cNvPr id="156" name="直線コネクタ 155">
            <a:extLst>
              <a:ext uri="{FF2B5EF4-FFF2-40B4-BE49-F238E27FC236}">
                <a16:creationId xmlns:a16="http://schemas.microsoft.com/office/drawing/2014/main" id="{C00475C1-5CAF-43F5-B8B4-A8057A16C8A4}"/>
              </a:ext>
            </a:extLst>
          </p:cNvPr>
          <p:cNvCxnSpPr>
            <a:cxnSpLocks/>
          </p:cNvCxnSpPr>
          <p:nvPr/>
        </p:nvCxnSpPr>
        <p:spPr>
          <a:xfrm>
            <a:off x="1019223" y="5004023"/>
            <a:ext cx="2916000" cy="0"/>
          </a:xfrm>
          <a:prstGeom prst="line">
            <a:avLst/>
          </a:prstGeom>
          <a:ln w="57150">
            <a:solidFill>
              <a:schemeClr val="accent5"/>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7" name="テキスト ボックス 156">
            <a:extLst>
              <a:ext uri="{FF2B5EF4-FFF2-40B4-BE49-F238E27FC236}">
                <a16:creationId xmlns:a16="http://schemas.microsoft.com/office/drawing/2014/main" id="{322F827D-9F2F-400E-989F-24A7B27E7350}"/>
              </a:ext>
            </a:extLst>
          </p:cNvPr>
          <p:cNvSpPr txBox="1"/>
          <p:nvPr/>
        </p:nvSpPr>
        <p:spPr>
          <a:xfrm>
            <a:off x="1873004" y="4987649"/>
            <a:ext cx="716863" cy="230832"/>
          </a:xfrm>
          <a:prstGeom prst="rect">
            <a:avLst/>
          </a:prstGeom>
          <a:noFill/>
        </p:spPr>
        <p:txBody>
          <a:bodyPr wrap="none" rtlCol="0">
            <a:spAutoFit/>
          </a:bodyPr>
          <a:lstStyle/>
          <a:p>
            <a:pPr defTabSz="457209"/>
            <a:r>
              <a:rPr lang="ja-JP" altLang="en-US" sz="900" dirty="0">
                <a:solidFill>
                  <a:srgbClr val="5B9BD5"/>
                </a:solidFill>
                <a:latin typeface="Arial"/>
                <a:ea typeface="ＭＳ Ｐゴシック"/>
              </a:rPr>
              <a:t>基幹ルート</a:t>
            </a:r>
            <a:endParaRPr kumimoji="1" lang="en-US" altLang="ja-JP" sz="900" dirty="0">
              <a:solidFill>
                <a:srgbClr val="5B9BD5"/>
              </a:solidFill>
              <a:latin typeface="Arial"/>
              <a:ea typeface="ＭＳ Ｐゴシック"/>
            </a:endParaRPr>
          </a:p>
        </p:txBody>
      </p:sp>
      <p:sp>
        <p:nvSpPr>
          <p:cNvPr id="158" name="テキスト ボックス 157">
            <a:extLst>
              <a:ext uri="{FF2B5EF4-FFF2-40B4-BE49-F238E27FC236}">
                <a16:creationId xmlns:a16="http://schemas.microsoft.com/office/drawing/2014/main" id="{53847EE6-DB48-4BBC-836F-DE6BF408AD13}"/>
              </a:ext>
            </a:extLst>
          </p:cNvPr>
          <p:cNvSpPr txBox="1"/>
          <p:nvPr/>
        </p:nvSpPr>
        <p:spPr>
          <a:xfrm>
            <a:off x="464607" y="4093507"/>
            <a:ext cx="857927" cy="253916"/>
          </a:xfrm>
          <a:prstGeom prst="rect">
            <a:avLst/>
          </a:prstGeom>
          <a:noFill/>
        </p:spPr>
        <p:txBody>
          <a:bodyPr wrap="none" rtlCol="0">
            <a:spAutoFit/>
          </a:bodyPr>
          <a:lstStyle/>
          <a:p>
            <a:pPr defTabSz="457209"/>
            <a:r>
              <a:rPr kumimoji="1" lang="ja-JP" altLang="en-US" sz="1050" dirty="0">
                <a:solidFill>
                  <a:prstClr val="black"/>
                </a:solidFill>
                <a:latin typeface="Arial"/>
                <a:ea typeface="ＭＳ Ｐゴシック"/>
              </a:rPr>
              <a:t>看板（予告）</a:t>
            </a:r>
            <a:endParaRPr kumimoji="1" lang="en-US" altLang="ja-JP" sz="1050" dirty="0">
              <a:solidFill>
                <a:prstClr val="black"/>
              </a:solidFill>
              <a:latin typeface="Arial"/>
              <a:ea typeface="ＭＳ Ｐゴシック"/>
            </a:endParaRPr>
          </a:p>
        </p:txBody>
      </p:sp>
      <p:sp>
        <p:nvSpPr>
          <p:cNvPr id="159" name="テキスト ボックス 158">
            <a:extLst>
              <a:ext uri="{FF2B5EF4-FFF2-40B4-BE49-F238E27FC236}">
                <a16:creationId xmlns:a16="http://schemas.microsoft.com/office/drawing/2014/main" id="{14999675-894D-4E5C-9922-5F6FE91FBEA7}"/>
              </a:ext>
            </a:extLst>
          </p:cNvPr>
          <p:cNvSpPr txBox="1"/>
          <p:nvPr/>
        </p:nvSpPr>
        <p:spPr>
          <a:xfrm>
            <a:off x="3614080" y="4135792"/>
            <a:ext cx="992579" cy="253916"/>
          </a:xfrm>
          <a:prstGeom prst="rect">
            <a:avLst/>
          </a:prstGeom>
          <a:noFill/>
        </p:spPr>
        <p:txBody>
          <a:bodyPr wrap="none" rtlCol="0">
            <a:spAutoFit/>
          </a:bodyPr>
          <a:lstStyle/>
          <a:p>
            <a:pPr defTabSz="457209"/>
            <a:r>
              <a:rPr kumimoji="1" lang="ja-JP" altLang="en-US" sz="1050" dirty="0">
                <a:solidFill>
                  <a:prstClr val="black"/>
                </a:solidFill>
                <a:latin typeface="Arial"/>
                <a:ea typeface="ＭＳ Ｐゴシック"/>
              </a:rPr>
              <a:t>看板（分岐部）</a:t>
            </a:r>
            <a:endParaRPr kumimoji="1" lang="en-US" altLang="ja-JP" sz="1050" dirty="0">
              <a:solidFill>
                <a:prstClr val="black"/>
              </a:solidFill>
              <a:latin typeface="Arial"/>
              <a:ea typeface="ＭＳ Ｐゴシック"/>
            </a:endParaRPr>
          </a:p>
        </p:txBody>
      </p:sp>
      <p:cxnSp>
        <p:nvCxnSpPr>
          <p:cNvPr id="160" name="直線コネクタ 159">
            <a:extLst>
              <a:ext uri="{FF2B5EF4-FFF2-40B4-BE49-F238E27FC236}">
                <a16:creationId xmlns:a16="http://schemas.microsoft.com/office/drawing/2014/main" id="{56B07E54-E21F-4A46-8BA4-AE57684A54FF}"/>
              </a:ext>
            </a:extLst>
          </p:cNvPr>
          <p:cNvCxnSpPr>
            <a:cxnSpLocks/>
          </p:cNvCxnSpPr>
          <p:nvPr/>
        </p:nvCxnSpPr>
        <p:spPr>
          <a:xfrm>
            <a:off x="3493907" y="5498729"/>
            <a:ext cx="90566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直線矢印コネクタ 160">
            <a:extLst>
              <a:ext uri="{FF2B5EF4-FFF2-40B4-BE49-F238E27FC236}">
                <a16:creationId xmlns:a16="http://schemas.microsoft.com/office/drawing/2014/main" id="{46670EDB-E145-4B5E-A5C4-8546281626C2}"/>
              </a:ext>
            </a:extLst>
          </p:cNvPr>
          <p:cNvCxnSpPr>
            <a:cxnSpLocks/>
          </p:cNvCxnSpPr>
          <p:nvPr/>
        </p:nvCxnSpPr>
        <p:spPr>
          <a:xfrm rot="5400000">
            <a:off x="4036817" y="5579908"/>
            <a:ext cx="157369" cy="0"/>
          </a:xfrm>
          <a:prstGeom prst="straightConnector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62" name="直線コネクタ 161">
            <a:extLst>
              <a:ext uri="{FF2B5EF4-FFF2-40B4-BE49-F238E27FC236}">
                <a16:creationId xmlns:a16="http://schemas.microsoft.com/office/drawing/2014/main" id="{C0362393-A341-4CA5-A80F-729BCECDD6E9}"/>
              </a:ext>
            </a:extLst>
          </p:cNvPr>
          <p:cNvCxnSpPr>
            <a:cxnSpLocks/>
          </p:cNvCxnSpPr>
          <p:nvPr/>
        </p:nvCxnSpPr>
        <p:spPr>
          <a:xfrm rot="5400000">
            <a:off x="3974079" y="5473603"/>
            <a:ext cx="0" cy="36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63" name="テキスト ボックス 162">
            <a:extLst>
              <a:ext uri="{FF2B5EF4-FFF2-40B4-BE49-F238E27FC236}">
                <a16:creationId xmlns:a16="http://schemas.microsoft.com/office/drawing/2014/main" id="{06BE96AE-7342-4FE1-A16B-89EEFC883707}"/>
              </a:ext>
            </a:extLst>
          </p:cNvPr>
          <p:cNvSpPr txBox="1"/>
          <p:nvPr/>
        </p:nvSpPr>
        <p:spPr>
          <a:xfrm rot="16200000">
            <a:off x="3990881" y="5519513"/>
            <a:ext cx="447558"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10m</a:t>
            </a:r>
            <a:endParaRPr kumimoji="1" lang="en-US" altLang="ja-JP" sz="1050" dirty="0">
              <a:solidFill>
                <a:prstClr val="black"/>
              </a:solidFill>
              <a:latin typeface="Arial"/>
              <a:ea typeface="ＭＳ Ｐゴシック"/>
            </a:endParaRPr>
          </a:p>
        </p:txBody>
      </p:sp>
      <p:cxnSp>
        <p:nvCxnSpPr>
          <p:cNvPr id="164" name="直線コネクタ 163">
            <a:extLst>
              <a:ext uri="{FF2B5EF4-FFF2-40B4-BE49-F238E27FC236}">
                <a16:creationId xmlns:a16="http://schemas.microsoft.com/office/drawing/2014/main" id="{C5FCA189-8929-4A0C-A105-29209893DC5A}"/>
              </a:ext>
            </a:extLst>
          </p:cNvPr>
          <p:cNvCxnSpPr>
            <a:cxnSpLocks/>
          </p:cNvCxnSpPr>
          <p:nvPr/>
        </p:nvCxnSpPr>
        <p:spPr>
          <a:xfrm flipV="1">
            <a:off x="3415296" y="5579908"/>
            <a:ext cx="0" cy="720000"/>
          </a:xfrm>
          <a:prstGeom prst="line">
            <a:avLst/>
          </a:prstGeom>
          <a:ln w="53975">
            <a:solidFill>
              <a:srgbClr val="FFC000"/>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5" name="フリーフォーム 164"/>
          <p:cNvSpPr>
            <a:spLocks noChangeAspect="1"/>
          </p:cNvSpPr>
          <p:nvPr/>
        </p:nvSpPr>
        <p:spPr>
          <a:xfrm>
            <a:off x="2688467" y="4804296"/>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66" name="フリーフォーム 165"/>
          <p:cNvSpPr>
            <a:spLocks noChangeAspect="1"/>
          </p:cNvSpPr>
          <p:nvPr/>
        </p:nvSpPr>
        <p:spPr>
          <a:xfrm>
            <a:off x="2169005" y="4804296"/>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67" name="フリーフォーム 166"/>
          <p:cNvSpPr>
            <a:spLocks noChangeAspect="1"/>
          </p:cNvSpPr>
          <p:nvPr/>
        </p:nvSpPr>
        <p:spPr>
          <a:xfrm>
            <a:off x="1668043" y="4804296"/>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68" name="フリーフォーム 167"/>
          <p:cNvSpPr>
            <a:spLocks noChangeAspect="1"/>
          </p:cNvSpPr>
          <p:nvPr/>
        </p:nvSpPr>
        <p:spPr>
          <a:xfrm>
            <a:off x="1133665" y="4804296"/>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69" name="フリーフォーム 168"/>
          <p:cNvSpPr>
            <a:spLocks noChangeAspect="1"/>
          </p:cNvSpPr>
          <p:nvPr/>
        </p:nvSpPr>
        <p:spPr>
          <a:xfrm rot="10800000">
            <a:off x="1822244" y="5168231"/>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70" name="フリーフォーム 169"/>
          <p:cNvSpPr>
            <a:spLocks noChangeAspect="1"/>
          </p:cNvSpPr>
          <p:nvPr/>
        </p:nvSpPr>
        <p:spPr>
          <a:xfrm rot="10800000">
            <a:off x="2380038" y="5168231"/>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71" name="フリーフォーム 170"/>
          <p:cNvSpPr>
            <a:spLocks noChangeAspect="1"/>
          </p:cNvSpPr>
          <p:nvPr/>
        </p:nvSpPr>
        <p:spPr>
          <a:xfrm rot="10800000">
            <a:off x="2903095" y="5168231"/>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72" name="フリーフォーム 171"/>
          <p:cNvSpPr>
            <a:spLocks noChangeAspect="1"/>
          </p:cNvSpPr>
          <p:nvPr/>
        </p:nvSpPr>
        <p:spPr>
          <a:xfrm rot="10800000">
            <a:off x="1262529" y="5168231"/>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73" name="フリーフォーム 172"/>
          <p:cNvSpPr>
            <a:spLocks noChangeAspect="1"/>
          </p:cNvSpPr>
          <p:nvPr/>
        </p:nvSpPr>
        <p:spPr>
          <a:xfrm>
            <a:off x="3203795" y="4804296"/>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74" name="フリーフォーム 173"/>
          <p:cNvSpPr>
            <a:spLocks noChangeAspect="1"/>
          </p:cNvSpPr>
          <p:nvPr/>
        </p:nvSpPr>
        <p:spPr>
          <a:xfrm>
            <a:off x="3325265" y="4804296"/>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75" name="フリーフォーム 174"/>
          <p:cNvSpPr>
            <a:spLocks noChangeAspect="1"/>
          </p:cNvSpPr>
          <p:nvPr/>
        </p:nvSpPr>
        <p:spPr>
          <a:xfrm>
            <a:off x="3439249" y="4804296"/>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76" name="フリーフォーム 175"/>
          <p:cNvSpPr>
            <a:spLocks noChangeAspect="1"/>
          </p:cNvSpPr>
          <p:nvPr/>
        </p:nvSpPr>
        <p:spPr>
          <a:xfrm>
            <a:off x="3549770" y="4804296"/>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77" name="フリーフォーム 176"/>
          <p:cNvSpPr>
            <a:spLocks noChangeAspect="1"/>
          </p:cNvSpPr>
          <p:nvPr/>
        </p:nvSpPr>
        <p:spPr>
          <a:xfrm>
            <a:off x="3764229" y="4804296"/>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78" name="フリーフォーム 177"/>
          <p:cNvSpPr>
            <a:spLocks noChangeAspect="1"/>
          </p:cNvSpPr>
          <p:nvPr/>
        </p:nvSpPr>
        <p:spPr>
          <a:xfrm rot="10800000">
            <a:off x="3186612" y="5168231"/>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79" name="フリーフォーム 178"/>
          <p:cNvSpPr>
            <a:spLocks noChangeAspect="1"/>
          </p:cNvSpPr>
          <p:nvPr/>
        </p:nvSpPr>
        <p:spPr>
          <a:xfrm rot="10800000">
            <a:off x="3297064" y="5168231"/>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80" name="フリーフォーム 179"/>
          <p:cNvSpPr>
            <a:spLocks noChangeAspect="1"/>
          </p:cNvSpPr>
          <p:nvPr/>
        </p:nvSpPr>
        <p:spPr>
          <a:xfrm rot="10800000">
            <a:off x="3403325" y="5168231"/>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81" name="フリーフォーム 180"/>
          <p:cNvSpPr>
            <a:spLocks noChangeAspect="1"/>
          </p:cNvSpPr>
          <p:nvPr/>
        </p:nvSpPr>
        <p:spPr>
          <a:xfrm rot="10800000">
            <a:off x="3521411" y="5168231"/>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82" name="フリーフォーム 181"/>
          <p:cNvSpPr>
            <a:spLocks noChangeAspect="1"/>
          </p:cNvSpPr>
          <p:nvPr/>
        </p:nvSpPr>
        <p:spPr>
          <a:xfrm rot="10800000">
            <a:off x="3818886" y="5168231"/>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83" name="フリーフォーム 182"/>
          <p:cNvSpPr>
            <a:spLocks noChangeAspect="1"/>
          </p:cNvSpPr>
          <p:nvPr/>
        </p:nvSpPr>
        <p:spPr>
          <a:xfrm rot="16200000">
            <a:off x="3180263" y="5750976"/>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84" name="フリーフォーム 183"/>
          <p:cNvSpPr>
            <a:spLocks noChangeAspect="1"/>
          </p:cNvSpPr>
          <p:nvPr/>
        </p:nvSpPr>
        <p:spPr>
          <a:xfrm rot="16200000">
            <a:off x="3180263" y="6200594"/>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85" name="フリーフォーム 184"/>
          <p:cNvSpPr>
            <a:spLocks noChangeAspect="1"/>
          </p:cNvSpPr>
          <p:nvPr/>
        </p:nvSpPr>
        <p:spPr>
          <a:xfrm rot="5400000">
            <a:off x="3514979" y="5579816"/>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86" name="フリーフォーム 185"/>
          <p:cNvSpPr>
            <a:spLocks noChangeAspect="1"/>
          </p:cNvSpPr>
          <p:nvPr/>
        </p:nvSpPr>
        <p:spPr>
          <a:xfrm rot="5400000">
            <a:off x="3513135" y="6095329"/>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cxnSp>
        <p:nvCxnSpPr>
          <p:cNvPr id="187" name="直線矢印コネクタ 186">
            <a:extLst>
              <a:ext uri="{FF2B5EF4-FFF2-40B4-BE49-F238E27FC236}">
                <a16:creationId xmlns:a16="http://schemas.microsoft.com/office/drawing/2014/main" id="{36F690D9-FD6F-4D49-83CE-CE8E3D903E85}"/>
              </a:ext>
            </a:extLst>
          </p:cNvPr>
          <p:cNvCxnSpPr>
            <a:cxnSpLocks/>
          </p:cNvCxnSpPr>
          <p:nvPr/>
        </p:nvCxnSpPr>
        <p:spPr>
          <a:xfrm flipH="1">
            <a:off x="2855344" y="4501555"/>
            <a:ext cx="1145379" cy="219725"/>
          </a:xfrm>
          <a:prstGeom prst="straightConnector1">
            <a:avLst/>
          </a:prstGeom>
          <a:ln>
            <a:solidFill>
              <a:schemeClr val="tx1"/>
            </a:solidFill>
            <a:prstDash val="solid"/>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88" name="テキスト ボックス 187">
            <a:extLst>
              <a:ext uri="{FF2B5EF4-FFF2-40B4-BE49-F238E27FC236}">
                <a16:creationId xmlns:a16="http://schemas.microsoft.com/office/drawing/2014/main" id="{14999675-894D-4E5C-9922-5F6FE91FBEA7}"/>
              </a:ext>
            </a:extLst>
          </p:cNvPr>
          <p:cNvSpPr txBox="1"/>
          <p:nvPr/>
        </p:nvSpPr>
        <p:spPr>
          <a:xfrm>
            <a:off x="3741155" y="5794209"/>
            <a:ext cx="857927" cy="253916"/>
          </a:xfrm>
          <a:prstGeom prst="rect">
            <a:avLst/>
          </a:prstGeom>
          <a:noFill/>
        </p:spPr>
        <p:txBody>
          <a:bodyPr wrap="none" rtlCol="0">
            <a:spAutoFit/>
          </a:bodyPr>
          <a:lstStyle/>
          <a:p>
            <a:pPr defTabSz="457209"/>
            <a:r>
              <a:rPr kumimoji="1" lang="ja-JP" altLang="en-US" sz="1050" dirty="0">
                <a:solidFill>
                  <a:prstClr val="black"/>
                </a:solidFill>
                <a:latin typeface="Arial"/>
                <a:ea typeface="ＭＳ Ｐゴシック"/>
              </a:rPr>
              <a:t>看板（</a:t>
            </a:r>
            <a:r>
              <a:rPr lang="ja-JP" altLang="en-US" sz="1050" dirty="0">
                <a:solidFill>
                  <a:prstClr val="black"/>
                </a:solidFill>
                <a:latin typeface="Arial"/>
                <a:ea typeface="ＭＳ Ｐゴシック"/>
              </a:rPr>
              <a:t>直後</a:t>
            </a:r>
            <a:r>
              <a:rPr kumimoji="1" lang="ja-JP" altLang="en-US" sz="1050" dirty="0">
                <a:solidFill>
                  <a:prstClr val="black"/>
                </a:solidFill>
                <a:latin typeface="Arial"/>
                <a:ea typeface="ＭＳ Ｐゴシック"/>
              </a:rPr>
              <a:t>）</a:t>
            </a:r>
            <a:endParaRPr kumimoji="1" lang="en-US" altLang="ja-JP" sz="1050" dirty="0">
              <a:solidFill>
                <a:prstClr val="black"/>
              </a:solidFill>
              <a:latin typeface="Arial"/>
              <a:ea typeface="ＭＳ Ｐゴシック"/>
            </a:endParaRPr>
          </a:p>
        </p:txBody>
      </p:sp>
      <p:cxnSp>
        <p:nvCxnSpPr>
          <p:cNvPr id="189" name="直線矢印コネクタ 188">
            <a:extLst>
              <a:ext uri="{FF2B5EF4-FFF2-40B4-BE49-F238E27FC236}">
                <a16:creationId xmlns:a16="http://schemas.microsoft.com/office/drawing/2014/main" id="{36F690D9-FD6F-4D49-83CE-CE8E3D903E85}"/>
              </a:ext>
            </a:extLst>
          </p:cNvPr>
          <p:cNvCxnSpPr>
            <a:cxnSpLocks/>
          </p:cNvCxnSpPr>
          <p:nvPr/>
        </p:nvCxnSpPr>
        <p:spPr>
          <a:xfrm flipH="1" flipV="1">
            <a:off x="3691469" y="5655924"/>
            <a:ext cx="309253" cy="155977"/>
          </a:xfrm>
          <a:prstGeom prst="straightConnector1">
            <a:avLst/>
          </a:prstGeom>
          <a:ln>
            <a:solidFill>
              <a:schemeClr val="tx1"/>
            </a:solidFill>
            <a:prstDash val="solid"/>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0" name="直線矢印コネクタ 189">
            <a:extLst>
              <a:ext uri="{FF2B5EF4-FFF2-40B4-BE49-F238E27FC236}">
                <a16:creationId xmlns:a16="http://schemas.microsoft.com/office/drawing/2014/main" id="{36F690D9-FD6F-4D49-83CE-CE8E3D903E85}"/>
              </a:ext>
            </a:extLst>
          </p:cNvPr>
          <p:cNvCxnSpPr>
            <a:cxnSpLocks/>
          </p:cNvCxnSpPr>
          <p:nvPr/>
        </p:nvCxnSpPr>
        <p:spPr>
          <a:xfrm>
            <a:off x="968614" y="4453151"/>
            <a:ext cx="678613" cy="256795"/>
          </a:xfrm>
          <a:prstGeom prst="straightConnector1">
            <a:avLst/>
          </a:prstGeom>
          <a:ln>
            <a:solidFill>
              <a:schemeClr val="tx1"/>
            </a:solidFill>
            <a:prstDash val="solid"/>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91" name="テキスト ボックス 190">
            <a:extLst>
              <a:ext uri="{FF2B5EF4-FFF2-40B4-BE49-F238E27FC236}">
                <a16:creationId xmlns:a16="http://schemas.microsoft.com/office/drawing/2014/main" id="{6C6D0FF0-BFB2-4D2C-A30E-23A7A9E05E7E}"/>
              </a:ext>
            </a:extLst>
          </p:cNvPr>
          <p:cNvSpPr txBox="1"/>
          <p:nvPr/>
        </p:nvSpPr>
        <p:spPr>
          <a:xfrm>
            <a:off x="2985157" y="6352592"/>
            <a:ext cx="894797" cy="253916"/>
          </a:xfrm>
          <a:prstGeom prst="rect">
            <a:avLst/>
          </a:prstGeom>
          <a:noFill/>
        </p:spPr>
        <p:txBody>
          <a:bodyPr wrap="none" rtlCol="0">
            <a:spAutoFit/>
          </a:bodyPr>
          <a:lstStyle/>
          <a:p>
            <a:pPr defTabSz="457209"/>
            <a:r>
              <a:rPr kumimoji="1" lang="ja-JP" altLang="en-US" sz="1050" dirty="0">
                <a:solidFill>
                  <a:prstClr val="black"/>
                </a:solidFill>
                <a:latin typeface="Arial"/>
                <a:ea typeface="ＭＳ Ｐゴシック"/>
              </a:rPr>
              <a:t>至 周辺施設</a:t>
            </a:r>
            <a:endParaRPr kumimoji="1" lang="en-US" altLang="ja-JP" sz="1050" dirty="0">
              <a:solidFill>
                <a:prstClr val="black"/>
              </a:solidFill>
              <a:latin typeface="Arial"/>
              <a:ea typeface="ＭＳ Ｐゴシック"/>
            </a:endParaRPr>
          </a:p>
        </p:txBody>
      </p:sp>
      <p:pic>
        <p:nvPicPr>
          <p:cNvPr id="192" name="図 191"/>
          <p:cNvPicPr>
            <a:picLocks noChangeAspect="1"/>
          </p:cNvPicPr>
          <p:nvPr/>
        </p:nvPicPr>
        <p:blipFill>
          <a:blip r:embed="rId4"/>
          <a:stretch>
            <a:fillRect/>
          </a:stretch>
        </p:blipFill>
        <p:spPr>
          <a:xfrm>
            <a:off x="522063" y="4317642"/>
            <a:ext cx="411041" cy="930251"/>
          </a:xfrm>
          <a:prstGeom prst="rect">
            <a:avLst/>
          </a:prstGeom>
        </p:spPr>
      </p:pic>
      <p:pic>
        <p:nvPicPr>
          <p:cNvPr id="193" name="図 192"/>
          <p:cNvPicPr>
            <a:picLocks noChangeAspect="1"/>
          </p:cNvPicPr>
          <p:nvPr/>
        </p:nvPicPr>
        <p:blipFill>
          <a:blip r:embed="rId5"/>
          <a:stretch>
            <a:fillRect/>
          </a:stretch>
        </p:blipFill>
        <p:spPr>
          <a:xfrm>
            <a:off x="4028759" y="4356824"/>
            <a:ext cx="346529" cy="946079"/>
          </a:xfrm>
          <a:prstGeom prst="rect">
            <a:avLst/>
          </a:prstGeom>
        </p:spPr>
      </p:pic>
      <p:pic>
        <p:nvPicPr>
          <p:cNvPr id="194" name="図 193"/>
          <p:cNvPicPr>
            <a:picLocks noChangeAspect="1"/>
          </p:cNvPicPr>
          <p:nvPr/>
        </p:nvPicPr>
        <p:blipFill>
          <a:blip r:embed="rId6"/>
          <a:stretch>
            <a:fillRect/>
          </a:stretch>
        </p:blipFill>
        <p:spPr>
          <a:xfrm>
            <a:off x="4052234" y="6014158"/>
            <a:ext cx="324850" cy="572354"/>
          </a:xfrm>
          <a:prstGeom prst="rect">
            <a:avLst/>
          </a:prstGeom>
        </p:spPr>
      </p:pic>
      <p:cxnSp>
        <p:nvCxnSpPr>
          <p:cNvPr id="212" name="直線矢印コネクタ 211">
            <a:extLst>
              <a:ext uri="{FF2B5EF4-FFF2-40B4-BE49-F238E27FC236}">
                <a16:creationId xmlns:a16="http://schemas.microsoft.com/office/drawing/2014/main" id="{36F690D9-FD6F-4D49-83CE-CE8E3D903E85}"/>
              </a:ext>
            </a:extLst>
          </p:cNvPr>
          <p:cNvCxnSpPr>
            <a:cxnSpLocks/>
          </p:cNvCxnSpPr>
          <p:nvPr/>
        </p:nvCxnSpPr>
        <p:spPr>
          <a:xfrm flipH="1">
            <a:off x="1310328" y="5844842"/>
            <a:ext cx="196028" cy="412389"/>
          </a:xfrm>
          <a:prstGeom prst="straightConnector1">
            <a:avLst/>
          </a:prstGeom>
          <a:ln>
            <a:solidFill>
              <a:schemeClr val="tx1"/>
            </a:solidFill>
            <a:prstDash val="solid"/>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13" name="正方形/長方形 212">
            <a:extLst>
              <a:ext uri="{FF2B5EF4-FFF2-40B4-BE49-F238E27FC236}">
                <a16:creationId xmlns:a16="http://schemas.microsoft.com/office/drawing/2014/main" id="{B12ACAF0-D8FC-4C15-A671-192636532BAD}"/>
              </a:ext>
            </a:extLst>
          </p:cNvPr>
          <p:cNvSpPr/>
          <p:nvPr/>
        </p:nvSpPr>
        <p:spPr>
          <a:xfrm>
            <a:off x="365478" y="6335861"/>
            <a:ext cx="2225055" cy="463659"/>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cxnSp>
        <p:nvCxnSpPr>
          <p:cNvPr id="214" name="直線コネクタ 213">
            <a:extLst>
              <a:ext uri="{FF2B5EF4-FFF2-40B4-BE49-F238E27FC236}">
                <a16:creationId xmlns:a16="http://schemas.microsoft.com/office/drawing/2014/main" id="{59D4A8CE-6E69-4BCB-A316-A6EA0316AA0C}"/>
              </a:ext>
            </a:extLst>
          </p:cNvPr>
          <p:cNvCxnSpPr>
            <a:cxnSpLocks/>
          </p:cNvCxnSpPr>
          <p:nvPr/>
        </p:nvCxnSpPr>
        <p:spPr>
          <a:xfrm>
            <a:off x="365478" y="6805891"/>
            <a:ext cx="2225055" cy="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a:extLst>
              <a:ext uri="{FF2B5EF4-FFF2-40B4-BE49-F238E27FC236}">
                <a16:creationId xmlns:a16="http://schemas.microsoft.com/office/drawing/2014/main" id="{7FDB9E05-0865-4205-BB22-85586EDA53E7}"/>
              </a:ext>
            </a:extLst>
          </p:cNvPr>
          <p:cNvCxnSpPr>
            <a:cxnSpLocks/>
          </p:cNvCxnSpPr>
          <p:nvPr/>
        </p:nvCxnSpPr>
        <p:spPr>
          <a:xfrm flipV="1">
            <a:off x="365478" y="6329017"/>
            <a:ext cx="22250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6" name="正方形/長方形 215">
            <a:extLst>
              <a:ext uri="{FF2B5EF4-FFF2-40B4-BE49-F238E27FC236}">
                <a16:creationId xmlns:a16="http://schemas.microsoft.com/office/drawing/2014/main" id="{C775C27C-AE1A-48BA-8630-95F0482661B7}"/>
              </a:ext>
            </a:extLst>
          </p:cNvPr>
          <p:cNvSpPr/>
          <p:nvPr/>
        </p:nvSpPr>
        <p:spPr>
          <a:xfrm flipH="1">
            <a:off x="2420026" y="6353933"/>
            <a:ext cx="36000" cy="146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cxnSp>
        <p:nvCxnSpPr>
          <p:cNvPr id="217" name="直線コネクタ 216">
            <a:extLst>
              <a:ext uri="{FF2B5EF4-FFF2-40B4-BE49-F238E27FC236}">
                <a16:creationId xmlns:a16="http://schemas.microsoft.com/office/drawing/2014/main" id="{C00475C1-5CAF-43F5-B8B4-A8057A16C8A4}"/>
              </a:ext>
            </a:extLst>
          </p:cNvPr>
          <p:cNvCxnSpPr>
            <a:cxnSpLocks/>
          </p:cNvCxnSpPr>
          <p:nvPr/>
        </p:nvCxnSpPr>
        <p:spPr>
          <a:xfrm>
            <a:off x="426840" y="6562021"/>
            <a:ext cx="2052000" cy="0"/>
          </a:xfrm>
          <a:prstGeom prst="line">
            <a:avLst/>
          </a:prstGeom>
          <a:ln w="57150">
            <a:solidFill>
              <a:schemeClr val="accent5"/>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8" name="テキスト ボックス 217">
            <a:extLst>
              <a:ext uri="{FF2B5EF4-FFF2-40B4-BE49-F238E27FC236}">
                <a16:creationId xmlns:a16="http://schemas.microsoft.com/office/drawing/2014/main" id="{322F827D-9F2F-400E-989F-24A7B27E7350}"/>
              </a:ext>
            </a:extLst>
          </p:cNvPr>
          <p:cNvSpPr txBox="1"/>
          <p:nvPr/>
        </p:nvSpPr>
        <p:spPr>
          <a:xfrm>
            <a:off x="1280621" y="6545647"/>
            <a:ext cx="716863" cy="230832"/>
          </a:xfrm>
          <a:prstGeom prst="rect">
            <a:avLst/>
          </a:prstGeom>
          <a:noFill/>
        </p:spPr>
        <p:txBody>
          <a:bodyPr wrap="none" rtlCol="0">
            <a:spAutoFit/>
          </a:bodyPr>
          <a:lstStyle/>
          <a:p>
            <a:pPr defTabSz="457209"/>
            <a:r>
              <a:rPr lang="ja-JP" altLang="en-US" sz="900" dirty="0">
                <a:solidFill>
                  <a:srgbClr val="5B9BD5"/>
                </a:solidFill>
                <a:latin typeface="Arial"/>
                <a:ea typeface="ＭＳ Ｐゴシック"/>
              </a:rPr>
              <a:t>基幹ルート</a:t>
            </a:r>
            <a:endParaRPr kumimoji="1" lang="en-US" altLang="ja-JP" sz="900" dirty="0">
              <a:solidFill>
                <a:srgbClr val="5B9BD5"/>
              </a:solidFill>
              <a:latin typeface="Arial"/>
              <a:ea typeface="ＭＳ Ｐゴシック"/>
            </a:endParaRPr>
          </a:p>
        </p:txBody>
      </p:sp>
      <p:sp>
        <p:nvSpPr>
          <p:cNvPr id="219" name="フリーフォーム 218"/>
          <p:cNvSpPr>
            <a:spLocks noChangeAspect="1"/>
          </p:cNvSpPr>
          <p:nvPr/>
        </p:nvSpPr>
        <p:spPr>
          <a:xfrm>
            <a:off x="2096084" y="6362294"/>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220" name="フリーフォーム 219"/>
          <p:cNvSpPr>
            <a:spLocks noChangeAspect="1"/>
          </p:cNvSpPr>
          <p:nvPr/>
        </p:nvSpPr>
        <p:spPr>
          <a:xfrm>
            <a:off x="1576622" y="6362294"/>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221" name="フリーフォーム 220"/>
          <p:cNvSpPr>
            <a:spLocks noChangeAspect="1"/>
          </p:cNvSpPr>
          <p:nvPr/>
        </p:nvSpPr>
        <p:spPr>
          <a:xfrm>
            <a:off x="1075660" y="6362294"/>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222" name="フリーフォーム 221"/>
          <p:cNvSpPr>
            <a:spLocks noChangeAspect="1"/>
          </p:cNvSpPr>
          <p:nvPr/>
        </p:nvSpPr>
        <p:spPr>
          <a:xfrm>
            <a:off x="541282" y="6362294"/>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223" name="フリーフォーム 222"/>
          <p:cNvSpPr>
            <a:spLocks noChangeAspect="1"/>
          </p:cNvSpPr>
          <p:nvPr/>
        </p:nvSpPr>
        <p:spPr>
          <a:xfrm rot="10800000">
            <a:off x="1229861" y="6726229"/>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224" name="フリーフォーム 223"/>
          <p:cNvSpPr>
            <a:spLocks noChangeAspect="1"/>
          </p:cNvSpPr>
          <p:nvPr/>
        </p:nvSpPr>
        <p:spPr>
          <a:xfrm rot="10800000">
            <a:off x="1787655" y="6726229"/>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225" name="フリーフォーム 224"/>
          <p:cNvSpPr>
            <a:spLocks noChangeAspect="1"/>
          </p:cNvSpPr>
          <p:nvPr/>
        </p:nvSpPr>
        <p:spPr>
          <a:xfrm rot="10800000">
            <a:off x="2310712" y="6726229"/>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226" name="フリーフォーム 225"/>
          <p:cNvSpPr>
            <a:spLocks noChangeAspect="1"/>
          </p:cNvSpPr>
          <p:nvPr/>
        </p:nvSpPr>
        <p:spPr>
          <a:xfrm rot="10800000">
            <a:off x="670146" y="6726229"/>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227" name="テキスト ボックス 226">
            <a:extLst>
              <a:ext uri="{FF2B5EF4-FFF2-40B4-BE49-F238E27FC236}">
                <a16:creationId xmlns:a16="http://schemas.microsoft.com/office/drawing/2014/main" id="{204EFBC2-B86C-4F54-A0E2-E8CC61CEAB6A}"/>
              </a:ext>
            </a:extLst>
          </p:cNvPr>
          <p:cNvSpPr txBox="1"/>
          <p:nvPr/>
        </p:nvSpPr>
        <p:spPr>
          <a:xfrm>
            <a:off x="1247579" y="5467836"/>
            <a:ext cx="1442553" cy="253916"/>
          </a:xfrm>
          <a:prstGeom prst="rect">
            <a:avLst/>
          </a:prstGeom>
          <a:noFill/>
        </p:spPr>
        <p:txBody>
          <a:bodyPr wrap="square" rtlCol="0">
            <a:spAutoFit/>
          </a:bodyPr>
          <a:lstStyle/>
          <a:p>
            <a:pPr defTabSz="457209"/>
            <a:r>
              <a:rPr kumimoji="1" lang="ja-JP" altLang="en-US" sz="1050" dirty="0">
                <a:solidFill>
                  <a:prstClr val="black"/>
                </a:solidFill>
                <a:latin typeface="Arial"/>
                <a:ea typeface="ＭＳ Ｐゴシック"/>
              </a:rPr>
              <a:t>看板（概ね</a:t>
            </a:r>
            <a:r>
              <a:rPr kumimoji="1" lang="en-US" altLang="ja-JP" sz="1050" dirty="0">
                <a:solidFill>
                  <a:prstClr val="black"/>
                </a:solidFill>
                <a:latin typeface="Arial"/>
                <a:ea typeface="ＭＳ Ｐゴシック"/>
              </a:rPr>
              <a:t>5km</a:t>
            </a:r>
            <a:r>
              <a:rPr kumimoji="1" lang="ja-JP" altLang="en-US" sz="1050" dirty="0">
                <a:solidFill>
                  <a:prstClr val="black"/>
                </a:solidFill>
                <a:latin typeface="Arial"/>
                <a:ea typeface="ＭＳ Ｐゴシック"/>
              </a:rPr>
              <a:t>間隔）</a:t>
            </a:r>
            <a:endParaRPr kumimoji="1" lang="en-US" altLang="ja-JP" sz="1050" dirty="0">
              <a:solidFill>
                <a:prstClr val="black"/>
              </a:solidFill>
              <a:latin typeface="Arial"/>
              <a:ea typeface="ＭＳ Ｐゴシック"/>
            </a:endParaRPr>
          </a:p>
        </p:txBody>
      </p:sp>
      <p:pic>
        <p:nvPicPr>
          <p:cNvPr id="228" name="図 227"/>
          <p:cNvPicPr>
            <a:picLocks noChangeAspect="1"/>
          </p:cNvPicPr>
          <p:nvPr/>
        </p:nvPicPr>
        <p:blipFill>
          <a:blip r:embed="rId7"/>
          <a:stretch>
            <a:fillRect/>
          </a:stretch>
        </p:blipFill>
        <p:spPr>
          <a:xfrm>
            <a:off x="1567048" y="5691817"/>
            <a:ext cx="340940" cy="589881"/>
          </a:xfrm>
          <a:prstGeom prst="rect">
            <a:avLst/>
          </a:prstGeom>
        </p:spPr>
      </p:pic>
      <p:sp>
        <p:nvSpPr>
          <p:cNvPr id="3" name="スライド番号プレースホルダー 2">
            <a:extLst>
              <a:ext uri="{FF2B5EF4-FFF2-40B4-BE49-F238E27FC236}">
                <a16:creationId xmlns:a16="http://schemas.microsoft.com/office/drawing/2014/main" id="{DF29FFBE-03F6-49F2-8E82-A55D26147379}"/>
              </a:ext>
            </a:extLst>
          </p:cNvPr>
          <p:cNvSpPr>
            <a:spLocks noGrp="1"/>
          </p:cNvSpPr>
          <p:nvPr>
            <p:ph type="sldNum" sz="quarter" idx="12"/>
          </p:nvPr>
        </p:nvSpPr>
        <p:spPr/>
        <p:txBody>
          <a:bodyPr/>
          <a:lstStyle/>
          <a:p>
            <a:fld id="{DBD16A61-A562-46A3-9FED-0F09869A8BCF}" type="slidenum">
              <a:rPr kumimoji="1" lang="ja-JP" altLang="en-US" smtClean="0"/>
              <a:pPr/>
              <a:t>10</a:t>
            </a:fld>
            <a:endParaRPr kumimoji="1" lang="ja-JP" altLang="en-US"/>
          </a:p>
        </p:txBody>
      </p:sp>
    </p:spTree>
    <p:extLst>
      <p:ext uri="{BB962C8B-B14F-4D97-AF65-F5344CB8AC3E}">
        <p14:creationId xmlns:p14="http://schemas.microsoft.com/office/powerpoint/2010/main" val="498428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FD3E93-73E3-4D6D-8DB9-F77512FA5CA0}"/>
              </a:ext>
            </a:extLst>
          </p:cNvPr>
          <p:cNvSpPr>
            <a:spLocks noGrp="1"/>
          </p:cNvSpPr>
          <p:nvPr>
            <p:ph type="title"/>
          </p:nvPr>
        </p:nvSpPr>
        <p:spPr/>
        <p:txBody>
          <a:bodyPr/>
          <a:lstStyle/>
          <a:p>
            <a:r>
              <a:rPr lang="ja-JP" altLang="en-US" dirty="0"/>
              <a:t>「コースライン」・ 「コースマップ」の整備仕様</a:t>
            </a:r>
            <a:endParaRPr kumimoji="1" lang="ja-JP" altLang="en-US" dirty="0"/>
          </a:p>
        </p:txBody>
      </p:sp>
      <p:sp>
        <p:nvSpPr>
          <p:cNvPr id="11" name="テキスト ボックス 10">
            <a:extLst>
              <a:ext uri="{FF2B5EF4-FFF2-40B4-BE49-F238E27FC236}">
                <a16:creationId xmlns:a16="http://schemas.microsoft.com/office/drawing/2014/main" id="{27CC4294-CF7F-491F-B0E6-D610956D10FB}"/>
              </a:ext>
            </a:extLst>
          </p:cNvPr>
          <p:cNvSpPr txBox="1"/>
          <p:nvPr/>
        </p:nvSpPr>
        <p:spPr>
          <a:xfrm>
            <a:off x="12947" y="802762"/>
            <a:ext cx="3150221" cy="338554"/>
          </a:xfrm>
          <a:prstGeom prst="rect">
            <a:avLst/>
          </a:prstGeom>
          <a:noFill/>
        </p:spPr>
        <p:txBody>
          <a:bodyPr wrap="none" rtlCol="0">
            <a:spAutoFit/>
          </a:bodyPr>
          <a:lstStyle/>
          <a:p>
            <a:pPr defTabSz="457209"/>
            <a:r>
              <a:rPr kumimoji="1" lang="ja-JP" altLang="en-US" sz="1600" dirty="0">
                <a:solidFill>
                  <a:prstClr val="black"/>
                </a:solidFill>
                <a:latin typeface="Arial"/>
                <a:ea typeface="ＭＳ Ｐゴシック"/>
              </a:rPr>
              <a:t>■ 「コースライン」路面表示の寸法</a:t>
            </a:r>
          </a:p>
        </p:txBody>
      </p:sp>
      <p:graphicFrame>
        <p:nvGraphicFramePr>
          <p:cNvPr id="15" name="表 14"/>
          <p:cNvGraphicFramePr>
            <a:graphicFrameLocks noGrp="1"/>
          </p:cNvGraphicFramePr>
          <p:nvPr/>
        </p:nvGraphicFramePr>
        <p:xfrm>
          <a:off x="127031" y="5051752"/>
          <a:ext cx="4504843" cy="1430934"/>
        </p:xfrm>
        <a:graphic>
          <a:graphicData uri="http://schemas.openxmlformats.org/drawingml/2006/table">
            <a:tbl>
              <a:tblPr firstRow="1" bandRow="1">
                <a:tableStyleId>{5C22544A-7EE6-4342-B048-85BDC9FD1C3A}</a:tableStyleId>
              </a:tblPr>
              <a:tblGrid>
                <a:gridCol w="1329907">
                  <a:extLst>
                    <a:ext uri="{9D8B030D-6E8A-4147-A177-3AD203B41FA5}">
                      <a16:colId xmlns:a16="http://schemas.microsoft.com/office/drawing/2014/main" val="2724693293"/>
                    </a:ext>
                  </a:extLst>
                </a:gridCol>
                <a:gridCol w="3174936">
                  <a:extLst>
                    <a:ext uri="{9D8B030D-6E8A-4147-A177-3AD203B41FA5}">
                      <a16:colId xmlns:a16="http://schemas.microsoft.com/office/drawing/2014/main" val="333993657"/>
                    </a:ext>
                  </a:extLst>
                </a:gridCol>
              </a:tblGrid>
              <a:tr h="278858">
                <a:tc>
                  <a:txBody>
                    <a:bodyPr/>
                    <a:lstStyle/>
                    <a:p>
                      <a:pPr algn="ctr"/>
                      <a:r>
                        <a:rPr kumimoji="1" lang="ja-JP" altLang="en-US" sz="1100" dirty="0"/>
                        <a:t>項目</a:t>
                      </a:r>
                    </a:p>
                  </a:txBody>
                  <a:tcPr/>
                </a:tc>
                <a:tc>
                  <a:txBody>
                    <a:bodyPr/>
                    <a:lstStyle/>
                    <a:p>
                      <a:pPr algn="ctr"/>
                      <a:r>
                        <a:rPr kumimoji="1" lang="ja-JP" altLang="en-US" sz="1100" dirty="0"/>
                        <a:t>内容</a:t>
                      </a:r>
                    </a:p>
                  </a:txBody>
                  <a:tcPr/>
                </a:tc>
                <a:extLst>
                  <a:ext uri="{0D108BD9-81ED-4DB2-BD59-A6C34878D82A}">
                    <a16:rowId xmlns:a16="http://schemas.microsoft.com/office/drawing/2014/main" val="2813028949"/>
                  </a:ext>
                </a:extLst>
              </a:tr>
              <a:tr h="278858">
                <a:tc>
                  <a:txBody>
                    <a:bodyPr/>
                    <a:lstStyle/>
                    <a:p>
                      <a:r>
                        <a:rPr kumimoji="1" lang="ja-JP" altLang="en-US" sz="1100" dirty="0"/>
                        <a:t>機能</a:t>
                      </a:r>
                    </a:p>
                  </a:txBody>
                  <a:tcPr/>
                </a:tc>
                <a:tc>
                  <a:txBody>
                    <a:bodyPr/>
                    <a:lstStyle/>
                    <a:p>
                      <a:r>
                        <a:rPr kumimoji="1" lang="ja-JP" altLang="en-US" sz="1100" dirty="0"/>
                        <a:t>案内　（コースライン）</a:t>
                      </a:r>
                    </a:p>
                  </a:txBody>
                  <a:tcPr/>
                </a:tc>
                <a:extLst>
                  <a:ext uri="{0D108BD9-81ED-4DB2-BD59-A6C34878D82A}">
                    <a16:rowId xmlns:a16="http://schemas.microsoft.com/office/drawing/2014/main" val="3665737684"/>
                  </a:ext>
                </a:extLst>
              </a:tr>
              <a:tr h="278858">
                <a:tc>
                  <a:txBody>
                    <a:bodyPr/>
                    <a:lstStyle/>
                    <a:p>
                      <a:r>
                        <a:rPr kumimoji="1" lang="ja-JP" altLang="en-US" sz="1100" dirty="0"/>
                        <a:t>表示内容</a:t>
                      </a:r>
                    </a:p>
                  </a:txBody>
                  <a:tcPr/>
                </a:tc>
                <a:tc>
                  <a:txBody>
                    <a:bodyPr/>
                    <a:lstStyle/>
                    <a:p>
                      <a:r>
                        <a:rPr kumimoji="1" lang="ja-JP" altLang="en-US" sz="1100" dirty="0"/>
                        <a:t>コースライン</a:t>
                      </a:r>
                    </a:p>
                  </a:txBody>
                  <a:tcPr/>
                </a:tc>
                <a:extLst>
                  <a:ext uri="{0D108BD9-81ED-4DB2-BD59-A6C34878D82A}">
                    <a16:rowId xmlns:a16="http://schemas.microsoft.com/office/drawing/2014/main" val="3637522684"/>
                  </a:ext>
                </a:extLst>
              </a:tr>
              <a:tr h="594360">
                <a:tc>
                  <a:txBody>
                    <a:bodyPr/>
                    <a:lstStyle/>
                    <a:p>
                      <a:r>
                        <a:rPr kumimoji="1" lang="ja-JP" altLang="en-US" sz="1100" dirty="0"/>
                        <a:t>設置箇所</a:t>
                      </a:r>
                    </a:p>
                  </a:txBody>
                  <a:tcPr/>
                </a:tc>
                <a:tc>
                  <a:txBody>
                    <a:bodyPr/>
                    <a:lstStyle/>
                    <a:p>
                      <a:r>
                        <a:rPr kumimoji="1" lang="ja-JP" altLang="en-US" sz="1100" dirty="0"/>
                        <a:t>河川ルート上などにおいて、迂回が必要で案内表示（路面表示等）による経路案内のみでは分かりにくい箇所に設置</a:t>
                      </a:r>
                    </a:p>
                  </a:txBody>
                  <a:tcPr/>
                </a:tc>
                <a:extLst>
                  <a:ext uri="{0D108BD9-81ED-4DB2-BD59-A6C34878D82A}">
                    <a16:rowId xmlns:a16="http://schemas.microsoft.com/office/drawing/2014/main" val="1717092180"/>
                  </a:ext>
                </a:extLst>
              </a:tr>
            </a:tbl>
          </a:graphicData>
        </a:graphic>
      </p:graphicFrame>
      <p:sp>
        <p:nvSpPr>
          <p:cNvPr id="16" name="テキスト ボックス 15">
            <a:extLst>
              <a:ext uri="{FF2B5EF4-FFF2-40B4-BE49-F238E27FC236}">
                <a16:creationId xmlns:a16="http://schemas.microsoft.com/office/drawing/2014/main" id="{27CC4294-CF7F-491F-B0E6-D610956D10FB}"/>
              </a:ext>
            </a:extLst>
          </p:cNvPr>
          <p:cNvSpPr txBox="1"/>
          <p:nvPr/>
        </p:nvSpPr>
        <p:spPr>
          <a:xfrm>
            <a:off x="39787" y="4722884"/>
            <a:ext cx="3639138" cy="338554"/>
          </a:xfrm>
          <a:prstGeom prst="rect">
            <a:avLst/>
          </a:prstGeom>
          <a:noFill/>
        </p:spPr>
        <p:txBody>
          <a:bodyPr wrap="none" rtlCol="0">
            <a:spAutoFit/>
          </a:bodyPr>
          <a:lstStyle/>
          <a:p>
            <a:pPr defTabSz="457209"/>
            <a:r>
              <a:rPr kumimoji="1" lang="ja-JP" altLang="en-US" sz="1600" dirty="0">
                <a:solidFill>
                  <a:prstClr val="black"/>
                </a:solidFill>
                <a:latin typeface="Arial"/>
                <a:ea typeface="ＭＳ Ｐゴシック"/>
              </a:rPr>
              <a:t>■「コースライン」表示内容、設置箇所等</a:t>
            </a:r>
          </a:p>
        </p:txBody>
      </p:sp>
      <p:sp>
        <p:nvSpPr>
          <p:cNvPr id="8" name="テキスト ボックス 7">
            <a:extLst>
              <a:ext uri="{FF2B5EF4-FFF2-40B4-BE49-F238E27FC236}">
                <a16:creationId xmlns:a16="http://schemas.microsoft.com/office/drawing/2014/main" id="{27CC4294-CF7F-491F-B0E6-D610956D10FB}"/>
              </a:ext>
            </a:extLst>
          </p:cNvPr>
          <p:cNvSpPr txBox="1"/>
          <p:nvPr/>
        </p:nvSpPr>
        <p:spPr>
          <a:xfrm>
            <a:off x="12946" y="2841422"/>
            <a:ext cx="2476960" cy="338554"/>
          </a:xfrm>
          <a:prstGeom prst="rect">
            <a:avLst/>
          </a:prstGeom>
          <a:noFill/>
        </p:spPr>
        <p:txBody>
          <a:bodyPr wrap="none" rtlCol="0">
            <a:spAutoFit/>
          </a:bodyPr>
          <a:lstStyle/>
          <a:p>
            <a:pPr defTabSz="457209"/>
            <a:r>
              <a:rPr kumimoji="1" lang="ja-JP" altLang="en-US" sz="1600" dirty="0">
                <a:solidFill>
                  <a:prstClr val="black"/>
                </a:solidFill>
                <a:latin typeface="Arial"/>
                <a:ea typeface="ＭＳ Ｐゴシック"/>
              </a:rPr>
              <a:t>■「コースライン」設置位置</a:t>
            </a:r>
          </a:p>
        </p:txBody>
      </p:sp>
      <p:cxnSp>
        <p:nvCxnSpPr>
          <p:cNvPr id="17" name="直線コネクタ 16"/>
          <p:cNvCxnSpPr/>
          <p:nvPr/>
        </p:nvCxnSpPr>
        <p:spPr>
          <a:xfrm>
            <a:off x="4692394" y="973376"/>
            <a:ext cx="0" cy="57881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27CC4294-CF7F-491F-B0E6-D610956D10FB}"/>
              </a:ext>
            </a:extLst>
          </p:cNvPr>
          <p:cNvSpPr txBox="1"/>
          <p:nvPr/>
        </p:nvSpPr>
        <p:spPr>
          <a:xfrm>
            <a:off x="4716016" y="820702"/>
            <a:ext cx="2480166" cy="338554"/>
          </a:xfrm>
          <a:prstGeom prst="rect">
            <a:avLst/>
          </a:prstGeom>
          <a:noFill/>
        </p:spPr>
        <p:txBody>
          <a:bodyPr wrap="none" rtlCol="0">
            <a:spAutoFit/>
          </a:bodyPr>
          <a:lstStyle/>
          <a:p>
            <a:pPr defTabSz="457209"/>
            <a:r>
              <a:rPr kumimoji="1" lang="ja-JP" altLang="en-US" sz="1600" dirty="0">
                <a:solidFill>
                  <a:prstClr val="black"/>
                </a:solidFill>
                <a:latin typeface="Arial"/>
                <a:ea typeface="ＭＳ Ｐゴシック"/>
              </a:rPr>
              <a:t>■「コースマップ」設置事例</a:t>
            </a:r>
          </a:p>
        </p:txBody>
      </p:sp>
      <p:graphicFrame>
        <p:nvGraphicFramePr>
          <p:cNvPr id="20" name="表 19"/>
          <p:cNvGraphicFramePr>
            <a:graphicFrameLocks noGrp="1"/>
          </p:cNvGraphicFramePr>
          <p:nvPr/>
        </p:nvGraphicFramePr>
        <p:xfrm>
          <a:off x="4823187" y="5051753"/>
          <a:ext cx="4192694" cy="1115432"/>
        </p:xfrm>
        <a:graphic>
          <a:graphicData uri="http://schemas.openxmlformats.org/drawingml/2006/table">
            <a:tbl>
              <a:tblPr firstRow="1" bandRow="1">
                <a:tableStyleId>{5C22544A-7EE6-4342-B048-85BDC9FD1C3A}</a:tableStyleId>
              </a:tblPr>
              <a:tblGrid>
                <a:gridCol w="1237755">
                  <a:extLst>
                    <a:ext uri="{9D8B030D-6E8A-4147-A177-3AD203B41FA5}">
                      <a16:colId xmlns:a16="http://schemas.microsoft.com/office/drawing/2014/main" val="2724693293"/>
                    </a:ext>
                  </a:extLst>
                </a:gridCol>
                <a:gridCol w="2954939">
                  <a:extLst>
                    <a:ext uri="{9D8B030D-6E8A-4147-A177-3AD203B41FA5}">
                      <a16:colId xmlns:a16="http://schemas.microsoft.com/office/drawing/2014/main" val="333993657"/>
                    </a:ext>
                  </a:extLst>
                </a:gridCol>
              </a:tblGrid>
              <a:tr h="278858">
                <a:tc>
                  <a:txBody>
                    <a:bodyPr/>
                    <a:lstStyle/>
                    <a:p>
                      <a:pPr algn="ctr"/>
                      <a:r>
                        <a:rPr kumimoji="1" lang="ja-JP" altLang="en-US" sz="1100" dirty="0"/>
                        <a:t>項目</a:t>
                      </a:r>
                    </a:p>
                  </a:txBody>
                  <a:tcPr/>
                </a:tc>
                <a:tc>
                  <a:txBody>
                    <a:bodyPr/>
                    <a:lstStyle/>
                    <a:p>
                      <a:pPr algn="ctr"/>
                      <a:r>
                        <a:rPr kumimoji="1" lang="ja-JP" altLang="en-US" sz="1100" dirty="0"/>
                        <a:t>内容</a:t>
                      </a:r>
                    </a:p>
                  </a:txBody>
                  <a:tcPr/>
                </a:tc>
                <a:extLst>
                  <a:ext uri="{0D108BD9-81ED-4DB2-BD59-A6C34878D82A}">
                    <a16:rowId xmlns:a16="http://schemas.microsoft.com/office/drawing/2014/main" val="2813028949"/>
                  </a:ext>
                </a:extLst>
              </a:tr>
              <a:tr h="278858">
                <a:tc>
                  <a:txBody>
                    <a:bodyPr/>
                    <a:lstStyle/>
                    <a:p>
                      <a:r>
                        <a:rPr kumimoji="1" lang="ja-JP" altLang="en-US" sz="1100" dirty="0"/>
                        <a:t>機能</a:t>
                      </a:r>
                    </a:p>
                  </a:txBody>
                  <a:tcPr/>
                </a:tc>
                <a:tc>
                  <a:txBody>
                    <a:bodyPr/>
                    <a:lstStyle/>
                    <a:p>
                      <a:r>
                        <a:rPr kumimoji="1" lang="ja-JP" altLang="en-US" sz="1100" dirty="0"/>
                        <a:t>案内　（コースマップ）</a:t>
                      </a:r>
                    </a:p>
                  </a:txBody>
                  <a:tcPr/>
                </a:tc>
                <a:extLst>
                  <a:ext uri="{0D108BD9-81ED-4DB2-BD59-A6C34878D82A}">
                    <a16:rowId xmlns:a16="http://schemas.microsoft.com/office/drawing/2014/main" val="3665737684"/>
                  </a:ext>
                </a:extLst>
              </a:tr>
              <a:tr h="278858">
                <a:tc>
                  <a:txBody>
                    <a:bodyPr/>
                    <a:lstStyle/>
                    <a:p>
                      <a:r>
                        <a:rPr kumimoji="1" lang="ja-JP" altLang="en-US" sz="1100" dirty="0"/>
                        <a:t>表示内容</a:t>
                      </a:r>
                    </a:p>
                  </a:txBody>
                  <a:tcPr/>
                </a:tc>
                <a:tc>
                  <a:txBody>
                    <a:bodyPr/>
                    <a:lstStyle/>
                    <a:p>
                      <a:r>
                        <a:rPr kumimoji="1" lang="ja-JP" altLang="en-US" sz="1100" dirty="0"/>
                        <a:t>コースマップ</a:t>
                      </a:r>
                    </a:p>
                  </a:txBody>
                  <a:tcPr/>
                </a:tc>
                <a:extLst>
                  <a:ext uri="{0D108BD9-81ED-4DB2-BD59-A6C34878D82A}">
                    <a16:rowId xmlns:a16="http://schemas.microsoft.com/office/drawing/2014/main" val="3637522684"/>
                  </a:ext>
                </a:extLst>
              </a:tr>
              <a:tr h="278858">
                <a:tc>
                  <a:txBody>
                    <a:bodyPr/>
                    <a:lstStyle/>
                    <a:p>
                      <a:r>
                        <a:rPr kumimoji="1" lang="ja-JP" altLang="en-US" sz="1100" dirty="0"/>
                        <a:t>設置箇所</a:t>
                      </a:r>
                    </a:p>
                  </a:txBody>
                  <a:tcPr/>
                </a:tc>
                <a:tc>
                  <a:txBody>
                    <a:bodyPr/>
                    <a:lstStyle/>
                    <a:p>
                      <a:r>
                        <a:rPr kumimoji="1" lang="ja-JP" altLang="en-US" sz="1100" dirty="0"/>
                        <a:t>ルート沿線の観光施設や拠点等の敷地内</a:t>
                      </a:r>
                    </a:p>
                  </a:txBody>
                  <a:tcPr/>
                </a:tc>
                <a:extLst>
                  <a:ext uri="{0D108BD9-81ED-4DB2-BD59-A6C34878D82A}">
                    <a16:rowId xmlns:a16="http://schemas.microsoft.com/office/drawing/2014/main" val="1717092180"/>
                  </a:ext>
                </a:extLst>
              </a:tr>
            </a:tbl>
          </a:graphicData>
        </a:graphic>
      </p:graphicFrame>
      <p:sp>
        <p:nvSpPr>
          <p:cNvPr id="21" name="テキスト ボックス 20">
            <a:extLst>
              <a:ext uri="{FF2B5EF4-FFF2-40B4-BE49-F238E27FC236}">
                <a16:creationId xmlns:a16="http://schemas.microsoft.com/office/drawing/2014/main" id="{27CC4294-CF7F-491F-B0E6-D610956D10FB}"/>
              </a:ext>
            </a:extLst>
          </p:cNvPr>
          <p:cNvSpPr txBox="1"/>
          <p:nvPr/>
        </p:nvSpPr>
        <p:spPr>
          <a:xfrm>
            <a:off x="4717106" y="4747325"/>
            <a:ext cx="3852179" cy="338554"/>
          </a:xfrm>
          <a:prstGeom prst="rect">
            <a:avLst/>
          </a:prstGeom>
          <a:noFill/>
        </p:spPr>
        <p:txBody>
          <a:bodyPr wrap="square" rtlCol="0">
            <a:spAutoFit/>
          </a:bodyPr>
          <a:lstStyle/>
          <a:p>
            <a:pPr defTabSz="457209"/>
            <a:r>
              <a:rPr kumimoji="1" lang="ja-JP" altLang="en-US" sz="1600" dirty="0">
                <a:solidFill>
                  <a:prstClr val="black"/>
                </a:solidFill>
                <a:latin typeface="Arial"/>
                <a:ea typeface="ＭＳ Ｐゴシック"/>
              </a:rPr>
              <a:t>■「コースマップ」表示内容、設置箇所等</a:t>
            </a:r>
          </a:p>
        </p:txBody>
      </p:sp>
      <p:sp>
        <p:nvSpPr>
          <p:cNvPr id="22" name="テキスト ボックス 21">
            <a:extLst>
              <a:ext uri="{FF2B5EF4-FFF2-40B4-BE49-F238E27FC236}">
                <a16:creationId xmlns:a16="http://schemas.microsoft.com/office/drawing/2014/main" id="{27CC4294-CF7F-491F-B0E6-D610956D10FB}"/>
              </a:ext>
            </a:extLst>
          </p:cNvPr>
          <p:cNvSpPr txBox="1"/>
          <p:nvPr/>
        </p:nvSpPr>
        <p:spPr>
          <a:xfrm>
            <a:off x="2911128" y="1828346"/>
            <a:ext cx="825867" cy="246221"/>
          </a:xfrm>
          <a:prstGeom prst="rect">
            <a:avLst/>
          </a:prstGeom>
          <a:noFill/>
        </p:spPr>
        <p:txBody>
          <a:bodyPr wrap="none" rtlCol="0">
            <a:spAutoFit/>
          </a:bodyPr>
          <a:lstStyle/>
          <a:p>
            <a:pPr defTabSz="457209"/>
            <a:r>
              <a:rPr kumimoji="1" lang="ja-JP" altLang="en-US" sz="1000" dirty="0">
                <a:solidFill>
                  <a:prstClr val="black"/>
                </a:solidFill>
                <a:latin typeface="Arial"/>
                <a:ea typeface="ＭＳ Ｐゴシック"/>
              </a:rPr>
              <a:t>車道外側線</a:t>
            </a:r>
          </a:p>
        </p:txBody>
      </p:sp>
      <p:sp>
        <p:nvSpPr>
          <p:cNvPr id="23" name="テキスト ボックス 22">
            <a:extLst>
              <a:ext uri="{FF2B5EF4-FFF2-40B4-BE49-F238E27FC236}">
                <a16:creationId xmlns:a16="http://schemas.microsoft.com/office/drawing/2014/main" id="{27CC4294-CF7F-491F-B0E6-D610956D10FB}"/>
              </a:ext>
            </a:extLst>
          </p:cNvPr>
          <p:cNvSpPr txBox="1"/>
          <p:nvPr/>
        </p:nvSpPr>
        <p:spPr>
          <a:xfrm>
            <a:off x="3683691" y="2254607"/>
            <a:ext cx="846707" cy="246221"/>
          </a:xfrm>
          <a:prstGeom prst="rect">
            <a:avLst/>
          </a:prstGeom>
          <a:noFill/>
        </p:spPr>
        <p:txBody>
          <a:bodyPr wrap="none" rtlCol="0">
            <a:spAutoFit/>
          </a:bodyPr>
          <a:lstStyle/>
          <a:p>
            <a:pPr defTabSz="457209"/>
            <a:r>
              <a:rPr kumimoji="1" lang="ja-JP" altLang="en-US" sz="1000" dirty="0">
                <a:solidFill>
                  <a:prstClr val="black"/>
                </a:solidFill>
                <a:latin typeface="Arial"/>
                <a:ea typeface="ＭＳ Ｐゴシック"/>
              </a:rPr>
              <a:t>コースライン</a:t>
            </a:r>
          </a:p>
        </p:txBody>
      </p:sp>
      <p:sp>
        <p:nvSpPr>
          <p:cNvPr id="24" name="テキスト ボックス 23">
            <a:extLst>
              <a:ext uri="{FF2B5EF4-FFF2-40B4-BE49-F238E27FC236}">
                <a16:creationId xmlns:a16="http://schemas.microsoft.com/office/drawing/2014/main" id="{27CC4294-CF7F-491F-B0E6-D610956D10FB}"/>
              </a:ext>
            </a:extLst>
          </p:cNvPr>
          <p:cNvSpPr txBox="1"/>
          <p:nvPr/>
        </p:nvSpPr>
        <p:spPr>
          <a:xfrm>
            <a:off x="3662716" y="1459014"/>
            <a:ext cx="846707" cy="246221"/>
          </a:xfrm>
          <a:prstGeom prst="rect">
            <a:avLst/>
          </a:prstGeom>
          <a:noFill/>
        </p:spPr>
        <p:txBody>
          <a:bodyPr wrap="none" rtlCol="0">
            <a:spAutoFit/>
          </a:bodyPr>
          <a:lstStyle/>
          <a:p>
            <a:pPr defTabSz="457209"/>
            <a:r>
              <a:rPr kumimoji="1" lang="ja-JP" altLang="en-US" sz="1000" dirty="0">
                <a:solidFill>
                  <a:prstClr val="black"/>
                </a:solidFill>
                <a:latin typeface="Arial"/>
                <a:ea typeface="ＭＳ Ｐゴシック"/>
              </a:rPr>
              <a:t>コースライン</a:t>
            </a:r>
          </a:p>
        </p:txBody>
      </p:sp>
      <p:cxnSp>
        <p:nvCxnSpPr>
          <p:cNvPr id="5" name="直線コネクタ 4"/>
          <p:cNvCxnSpPr/>
          <p:nvPr/>
        </p:nvCxnSpPr>
        <p:spPr>
          <a:xfrm flipH="1" flipV="1">
            <a:off x="3017945" y="3629402"/>
            <a:ext cx="328372" cy="2784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27CC4294-CF7F-491F-B0E6-D610956D10FB}"/>
              </a:ext>
            </a:extLst>
          </p:cNvPr>
          <p:cNvSpPr txBox="1"/>
          <p:nvPr/>
        </p:nvSpPr>
        <p:spPr>
          <a:xfrm>
            <a:off x="2264663" y="3460288"/>
            <a:ext cx="846707" cy="246221"/>
          </a:xfrm>
          <a:prstGeom prst="rect">
            <a:avLst/>
          </a:prstGeom>
          <a:noFill/>
        </p:spPr>
        <p:txBody>
          <a:bodyPr wrap="none" rtlCol="0">
            <a:spAutoFit/>
          </a:bodyPr>
          <a:lstStyle/>
          <a:p>
            <a:pPr defTabSz="457209"/>
            <a:r>
              <a:rPr kumimoji="1" lang="ja-JP" altLang="en-US" sz="1000" dirty="0">
                <a:solidFill>
                  <a:prstClr val="black"/>
                </a:solidFill>
                <a:latin typeface="Arial"/>
                <a:ea typeface="ＭＳ Ｐゴシック"/>
              </a:rPr>
              <a:t>コースライン</a:t>
            </a:r>
          </a:p>
        </p:txBody>
      </p:sp>
      <p:pic>
        <p:nvPicPr>
          <p:cNvPr id="3" name="図 2"/>
          <p:cNvPicPr>
            <a:picLocks noChangeAspect="1"/>
          </p:cNvPicPr>
          <p:nvPr/>
        </p:nvPicPr>
        <p:blipFill>
          <a:blip r:embed="rId2"/>
          <a:stretch>
            <a:fillRect/>
          </a:stretch>
        </p:blipFill>
        <p:spPr>
          <a:xfrm>
            <a:off x="4990143" y="1180315"/>
            <a:ext cx="3810000" cy="2857500"/>
          </a:xfrm>
          <a:prstGeom prst="rect">
            <a:avLst/>
          </a:prstGeom>
        </p:spPr>
      </p:pic>
      <p:sp>
        <p:nvSpPr>
          <p:cNvPr id="26" name="正方形/長方形 25">
            <a:extLst>
              <a:ext uri="{FF2B5EF4-FFF2-40B4-BE49-F238E27FC236}">
                <a16:creationId xmlns:a16="http://schemas.microsoft.com/office/drawing/2014/main" id="{BF641DE4-B9FD-425C-A70B-AFCB871B88D4}"/>
              </a:ext>
            </a:extLst>
          </p:cNvPr>
          <p:cNvSpPr/>
          <p:nvPr/>
        </p:nvSpPr>
        <p:spPr>
          <a:xfrm>
            <a:off x="704432" y="1352642"/>
            <a:ext cx="2774950" cy="50800"/>
          </a:xfrm>
          <a:prstGeom prst="rect">
            <a:avLst/>
          </a:prstGeom>
          <a:solidFill>
            <a:srgbClr val="CF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27" name="正方形/長方形 26">
            <a:extLst>
              <a:ext uri="{FF2B5EF4-FFF2-40B4-BE49-F238E27FC236}">
                <a16:creationId xmlns:a16="http://schemas.microsoft.com/office/drawing/2014/main" id="{3607C4F6-9A93-4F8D-A897-12A64006DEDD}"/>
              </a:ext>
            </a:extLst>
          </p:cNvPr>
          <p:cNvSpPr/>
          <p:nvPr/>
        </p:nvSpPr>
        <p:spPr>
          <a:xfrm>
            <a:off x="704432" y="1403442"/>
            <a:ext cx="2774950" cy="63500"/>
          </a:xfrm>
          <a:prstGeom prst="rect">
            <a:avLst/>
          </a:prstGeom>
          <a:solidFill>
            <a:srgbClr val="5999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28" name="正方形/長方形 27">
            <a:extLst>
              <a:ext uri="{FF2B5EF4-FFF2-40B4-BE49-F238E27FC236}">
                <a16:creationId xmlns:a16="http://schemas.microsoft.com/office/drawing/2014/main" id="{B05D7673-ACD3-4FEF-8885-00CB9A955C3E}"/>
              </a:ext>
            </a:extLst>
          </p:cNvPr>
          <p:cNvSpPr/>
          <p:nvPr/>
        </p:nvSpPr>
        <p:spPr>
          <a:xfrm>
            <a:off x="704432" y="1466942"/>
            <a:ext cx="2774950" cy="173831"/>
          </a:xfrm>
          <a:prstGeom prst="rect">
            <a:avLst/>
          </a:prstGeom>
          <a:solidFill>
            <a:srgbClr val="CF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29" name="正方形/長方形 28">
            <a:extLst>
              <a:ext uri="{FF2B5EF4-FFF2-40B4-BE49-F238E27FC236}">
                <a16:creationId xmlns:a16="http://schemas.microsoft.com/office/drawing/2014/main" id="{DE06C2FB-7452-47E5-B0CC-7B948DEEE93C}"/>
              </a:ext>
            </a:extLst>
          </p:cNvPr>
          <p:cNvSpPr/>
          <p:nvPr/>
        </p:nvSpPr>
        <p:spPr>
          <a:xfrm>
            <a:off x="704432" y="1640774"/>
            <a:ext cx="2774950" cy="107157"/>
          </a:xfrm>
          <a:prstGeom prst="rect">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30" name="正方形/長方形 29">
            <a:extLst>
              <a:ext uri="{FF2B5EF4-FFF2-40B4-BE49-F238E27FC236}">
                <a16:creationId xmlns:a16="http://schemas.microsoft.com/office/drawing/2014/main" id="{DB8A4267-F9B5-481E-86A3-7C515B05123A}"/>
              </a:ext>
            </a:extLst>
          </p:cNvPr>
          <p:cNvSpPr/>
          <p:nvPr/>
        </p:nvSpPr>
        <p:spPr>
          <a:xfrm>
            <a:off x="704432" y="2526382"/>
            <a:ext cx="2774950" cy="107157"/>
          </a:xfrm>
          <a:prstGeom prst="rect">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31" name="正方形/長方形 30">
            <a:extLst>
              <a:ext uri="{FF2B5EF4-FFF2-40B4-BE49-F238E27FC236}">
                <a16:creationId xmlns:a16="http://schemas.microsoft.com/office/drawing/2014/main" id="{12D269C7-121F-4CAE-97DF-115E349E4D58}"/>
              </a:ext>
            </a:extLst>
          </p:cNvPr>
          <p:cNvSpPr/>
          <p:nvPr/>
        </p:nvSpPr>
        <p:spPr>
          <a:xfrm>
            <a:off x="704432" y="2110367"/>
            <a:ext cx="2774950" cy="107157"/>
          </a:xfrm>
          <a:prstGeom prst="rect">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32" name="正方形/長方形 31">
            <a:extLst>
              <a:ext uri="{FF2B5EF4-FFF2-40B4-BE49-F238E27FC236}">
                <a16:creationId xmlns:a16="http://schemas.microsoft.com/office/drawing/2014/main" id="{8D32824D-AC61-4CF3-83AD-3D589AEA20E9}"/>
              </a:ext>
            </a:extLst>
          </p:cNvPr>
          <p:cNvSpPr/>
          <p:nvPr/>
        </p:nvSpPr>
        <p:spPr>
          <a:xfrm>
            <a:off x="704432" y="2217524"/>
            <a:ext cx="2774950" cy="59043"/>
          </a:xfrm>
          <a:prstGeom prst="rect">
            <a:avLst/>
          </a:prstGeom>
          <a:solidFill>
            <a:srgbClr val="5999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33" name="正方形/長方形 32">
            <a:extLst>
              <a:ext uri="{FF2B5EF4-FFF2-40B4-BE49-F238E27FC236}">
                <a16:creationId xmlns:a16="http://schemas.microsoft.com/office/drawing/2014/main" id="{F18ED6B1-04F4-4AB5-833B-24DAF6C27380}"/>
              </a:ext>
            </a:extLst>
          </p:cNvPr>
          <p:cNvSpPr/>
          <p:nvPr/>
        </p:nvSpPr>
        <p:spPr>
          <a:xfrm>
            <a:off x="704432" y="2283389"/>
            <a:ext cx="2774950" cy="693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dirty="0">
              <a:solidFill>
                <a:prstClr val="white"/>
              </a:solidFill>
              <a:highlight>
                <a:srgbClr val="C0C0C0"/>
              </a:highlight>
              <a:latin typeface="Arial"/>
              <a:ea typeface="ＭＳ Ｐゴシック"/>
            </a:endParaRPr>
          </a:p>
        </p:txBody>
      </p:sp>
      <p:sp>
        <p:nvSpPr>
          <p:cNvPr id="34" name="正方形/長方形 33">
            <a:extLst>
              <a:ext uri="{FF2B5EF4-FFF2-40B4-BE49-F238E27FC236}">
                <a16:creationId xmlns:a16="http://schemas.microsoft.com/office/drawing/2014/main" id="{45195AD6-35C6-47DB-8606-C2D879ED66A1}"/>
              </a:ext>
            </a:extLst>
          </p:cNvPr>
          <p:cNvSpPr/>
          <p:nvPr/>
        </p:nvSpPr>
        <p:spPr>
          <a:xfrm>
            <a:off x="704432" y="2348006"/>
            <a:ext cx="2774950" cy="166686"/>
          </a:xfrm>
          <a:prstGeom prst="rect">
            <a:avLst/>
          </a:prstGeom>
          <a:solidFill>
            <a:srgbClr val="CF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dirty="0">
              <a:solidFill>
                <a:prstClr val="white"/>
              </a:solidFill>
              <a:highlight>
                <a:srgbClr val="C0C0C0"/>
              </a:highlight>
              <a:latin typeface="Arial"/>
              <a:ea typeface="ＭＳ Ｐゴシック"/>
            </a:endParaRPr>
          </a:p>
        </p:txBody>
      </p:sp>
      <p:sp>
        <p:nvSpPr>
          <p:cNvPr id="35" name="テキスト ボックス 34">
            <a:extLst>
              <a:ext uri="{FF2B5EF4-FFF2-40B4-BE49-F238E27FC236}">
                <a16:creationId xmlns:a16="http://schemas.microsoft.com/office/drawing/2014/main" id="{9BBAE7FB-32AF-4A92-ADAA-4F4BE73465CD}"/>
              </a:ext>
            </a:extLst>
          </p:cNvPr>
          <p:cNvSpPr txBox="1"/>
          <p:nvPr/>
        </p:nvSpPr>
        <p:spPr>
          <a:xfrm>
            <a:off x="138179" y="1390063"/>
            <a:ext cx="518627" cy="253916"/>
          </a:xfrm>
          <a:prstGeom prst="rect">
            <a:avLst/>
          </a:prstGeom>
          <a:noFill/>
        </p:spPr>
        <p:txBody>
          <a:bodyPr wrap="square" rtlCol="0">
            <a:spAutoFit/>
          </a:bodyPr>
          <a:lstStyle/>
          <a:p>
            <a:pPr defTabSz="457209"/>
            <a:r>
              <a:rPr kumimoji="1" lang="ja-JP" altLang="en-US" sz="1050" dirty="0">
                <a:solidFill>
                  <a:prstClr val="black"/>
                </a:solidFill>
                <a:latin typeface="Arial"/>
                <a:ea typeface="ＭＳ Ｐゴシック"/>
              </a:rPr>
              <a:t>車道</a:t>
            </a:r>
            <a:endParaRPr kumimoji="1" lang="en-US" altLang="ja-JP" sz="1050" dirty="0">
              <a:solidFill>
                <a:prstClr val="black"/>
              </a:solidFill>
              <a:latin typeface="Arial"/>
              <a:ea typeface="ＭＳ Ｐゴシック"/>
            </a:endParaRPr>
          </a:p>
        </p:txBody>
      </p:sp>
      <p:sp>
        <p:nvSpPr>
          <p:cNvPr id="36" name="テキスト ボックス 35">
            <a:extLst>
              <a:ext uri="{FF2B5EF4-FFF2-40B4-BE49-F238E27FC236}">
                <a16:creationId xmlns:a16="http://schemas.microsoft.com/office/drawing/2014/main" id="{DCD3C352-4D3A-48FA-8AFC-9F936AF62E41}"/>
              </a:ext>
            </a:extLst>
          </p:cNvPr>
          <p:cNvSpPr txBox="1"/>
          <p:nvPr/>
        </p:nvSpPr>
        <p:spPr>
          <a:xfrm>
            <a:off x="138179" y="1620973"/>
            <a:ext cx="661503" cy="253916"/>
          </a:xfrm>
          <a:prstGeom prst="rect">
            <a:avLst/>
          </a:prstGeom>
          <a:noFill/>
        </p:spPr>
        <p:txBody>
          <a:bodyPr wrap="square" rtlCol="0">
            <a:spAutoFit/>
          </a:bodyPr>
          <a:lstStyle/>
          <a:p>
            <a:pPr defTabSz="457209"/>
            <a:r>
              <a:rPr kumimoji="1" lang="ja-JP" altLang="en-US" sz="1050" dirty="0">
                <a:solidFill>
                  <a:prstClr val="black"/>
                </a:solidFill>
                <a:latin typeface="Arial"/>
                <a:ea typeface="ＭＳ Ｐゴシック"/>
              </a:rPr>
              <a:t>歩道等</a:t>
            </a:r>
            <a:endParaRPr kumimoji="1" lang="en-US" altLang="ja-JP" sz="1050" dirty="0">
              <a:solidFill>
                <a:prstClr val="black"/>
              </a:solidFill>
              <a:latin typeface="Arial"/>
              <a:ea typeface="ＭＳ Ｐゴシック"/>
            </a:endParaRPr>
          </a:p>
        </p:txBody>
      </p:sp>
      <p:sp>
        <p:nvSpPr>
          <p:cNvPr id="37" name="テキスト ボックス 36">
            <a:extLst>
              <a:ext uri="{FF2B5EF4-FFF2-40B4-BE49-F238E27FC236}">
                <a16:creationId xmlns:a16="http://schemas.microsoft.com/office/drawing/2014/main" id="{3BAEBE6F-6F13-402F-9406-7BF2227FB76F}"/>
              </a:ext>
            </a:extLst>
          </p:cNvPr>
          <p:cNvSpPr txBox="1"/>
          <p:nvPr/>
        </p:nvSpPr>
        <p:spPr>
          <a:xfrm>
            <a:off x="138179" y="2198601"/>
            <a:ext cx="518627" cy="253916"/>
          </a:xfrm>
          <a:prstGeom prst="rect">
            <a:avLst/>
          </a:prstGeom>
          <a:noFill/>
        </p:spPr>
        <p:txBody>
          <a:bodyPr wrap="square" rtlCol="0">
            <a:spAutoFit/>
          </a:bodyPr>
          <a:lstStyle/>
          <a:p>
            <a:pPr defTabSz="457209"/>
            <a:r>
              <a:rPr kumimoji="1" lang="ja-JP" altLang="en-US" sz="1050" dirty="0">
                <a:solidFill>
                  <a:prstClr val="black"/>
                </a:solidFill>
                <a:latin typeface="Arial"/>
                <a:ea typeface="ＭＳ Ｐゴシック"/>
              </a:rPr>
              <a:t>車道</a:t>
            </a:r>
            <a:endParaRPr kumimoji="1" lang="en-US" altLang="ja-JP" sz="1050" dirty="0">
              <a:solidFill>
                <a:prstClr val="black"/>
              </a:solidFill>
              <a:latin typeface="Arial"/>
              <a:ea typeface="ＭＳ Ｐゴシック"/>
            </a:endParaRPr>
          </a:p>
        </p:txBody>
      </p:sp>
      <p:sp>
        <p:nvSpPr>
          <p:cNvPr id="38" name="テキスト ボックス 37">
            <a:extLst>
              <a:ext uri="{FF2B5EF4-FFF2-40B4-BE49-F238E27FC236}">
                <a16:creationId xmlns:a16="http://schemas.microsoft.com/office/drawing/2014/main" id="{B240BE70-53B2-4DBB-B75A-8A5A001DA625}"/>
              </a:ext>
            </a:extLst>
          </p:cNvPr>
          <p:cNvSpPr txBox="1"/>
          <p:nvPr/>
        </p:nvSpPr>
        <p:spPr>
          <a:xfrm>
            <a:off x="138179" y="2477136"/>
            <a:ext cx="661503" cy="253916"/>
          </a:xfrm>
          <a:prstGeom prst="rect">
            <a:avLst/>
          </a:prstGeom>
          <a:noFill/>
        </p:spPr>
        <p:txBody>
          <a:bodyPr wrap="square" rtlCol="0">
            <a:spAutoFit/>
          </a:bodyPr>
          <a:lstStyle/>
          <a:p>
            <a:pPr defTabSz="457209"/>
            <a:r>
              <a:rPr kumimoji="1" lang="ja-JP" altLang="en-US" sz="1050" dirty="0">
                <a:solidFill>
                  <a:prstClr val="black"/>
                </a:solidFill>
                <a:latin typeface="Arial"/>
                <a:ea typeface="ＭＳ Ｐゴシック"/>
              </a:rPr>
              <a:t>歩道等</a:t>
            </a:r>
            <a:endParaRPr kumimoji="1" lang="en-US" altLang="ja-JP" sz="1050" dirty="0">
              <a:solidFill>
                <a:prstClr val="black"/>
              </a:solidFill>
              <a:latin typeface="Arial"/>
              <a:ea typeface="ＭＳ Ｐゴシック"/>
            </a:endParaRPr>
          </a:p>
        </p:txBody>
      </p:sp>
      <p:sp>
        <p:nvSpPr>
          <p:cNvPr id="39" name="テキスト ボックス 38">
            <a:extLst>
              <a:ext uri="{FF2B5EF4-FFF2-40B4-BE49-F238E27FC236}">
                <a16:creationId xmlns:a16="http://schemas.microsoft.com/office/drawing/2014/main" id="{F5E4E918-B718-459E-84EF-925F514BD1EB}"/>
              </a:ext>
            </a:extLst>
          </p:cNvPr>
          <p:cNvSpPr txBox="1"/>
          <p:nvPr/>
        </p:nvSpPr>
        <p:spPr>
          <a:xfrm>
            <a:off x="138180" y="1139476"/>
            <a:ext cx="2195028" cy="253916"/>
          </a:xfrm>
          <a:prstGeom prst="rect">
            <a:avLst/>
          </a:prstGeom>
          <a:noFill/>
        </p:spPr>
        <p:txBody>
          <a:bodyPr wrap="square" rtlCol="0">
            <a:spAutoFit/>
          </a:bodyPr>
          <a:lstStyle/>
          <a:p>
            <a:pPr defTabSz="457209"/>
            <a:r>
              <a:rPr kumimoji="1" lang="en-US" altLang="ja-JP" sz="1050" dirty="0">
                <a:solidFill>
                  <a:prstClr val="black"/>
                </a:solidFill>
                <a:latin typeface="Arial"/>
                <a:ea typeface="ＭＳ Ｐゴシック"/>
              </a:rPr>
              <a:t>〔</a:t>
            </a:r>
            <a:r>
              <a:rPr kumimoji="1" lang="ja-JP" altLang="en-US" sz="1050" dirty="0">
                <a:solidFill>
                  <a:prstClr val="black"/>
                </a:solidFill>
                <a:latin typeface="Arial"/>
                <a:ea typeface="ＭＳ Ｐゴシック"/>
              </a:rPr>
              <a:t>外側線がない道路</a:t>
            </a:r>
            <a:r>
              <a:rPr kumimoji="1" lang="en-US" altLang="ja-JP" sz="1050" dirty="0">
                <a:solidFill>
                  <a:prstClr val="black"/>
                </a:solidFill>
                <a:latin typeface="Arial"/>
                <a:ea typeface="ＭＳ Ｐゴシック"/>
              </a:rPr>
              <a:t>〕</a:t>
            </a:r>
          </a:p>
        </p:txBody>
      </p:sp>
      <p:sp>
        <p:nvSpPr>
          <p:cNvPr id="40" name="テキスト ボックス 39">
            <a:extLst>
              <a:ext uri="{FF2B5EF4-FFF2-40B4-BE49-F238E27FC236}">
                <a16:creationId xmlns:a16="http://schemas.microsoft.com/office/drawing/2014/main" id="{FD333E88-A721-4660-B373-467712B9134A}"/>
              </a:ext>
            </a:extLst>
          </p:cNvPr>
          <p:cNvSpPr txBox="1"/>
          <p:nvPr/>
        </p:nvSpPr>
        <p:spPr>
          <a:xfrm>
            <a:off x="138180" y="1900573"/>
            <a:ext cx="2195028" cy="253916"/>
          </a:xfrm>
          <a:prstGeom prst="rect">
            <a:avLst/>
          </a:prstGeom>
          <a:noFill/>
        </p:spPr>
        <p:txBody>
          <a:bodyPr wrap="square" rtlCol="0">
            <a:spAutoFit/>
          </a:bodyPr>
          <a:lstStyle/>
          <a:p>
            <a:pPr defTabSz="457209"/>
            <a:r>
              <a:rPr kumimoji="1" lang="en-US" altLang="ja-JP" sz="1050" dirty="0">
                <a:solidFill>
                  <a:prstClr val="black"/>
                </a:solidFill>
                <a:latin typeface="Arial"/>
                <a:ea typeface="ＭＳ Ｐゴシック"/>
              </a:rPr>
              <a:t>〔</a:t>
            </a:r>
            <a:r>
              <a:rPr kumimoji="1" lang="ja-JP" altLang="en-US" sz="1050" dirty="0">
                <a:solidFill>
                  <a:prstClr val="black"/>
                </a:solidFill>
                <a:latin typeface="Arial"/>
                <a:ea typeface="ＭＳ Ｐゴシック"/>
              </a:rPr>
              <a:t>外側線がある道路</a:t>
            </a:r>
            <a:r>
              <a:rPr kumimoji="1" lang="en-US" altLang="ja-JP" sz="1050" dirty="0">
                <a:solidFill>
                  <a:prstClr val="black"/>
                </a:solidFill>
                <a:latin typeface="Arial"/>
                <a:ea typeface="ＭＳ Ｐゴシック"/>
              </a:rPr>
              <a:t>〕</a:t>
            </a:r>
          </a:p>
        </p:txBody>
      </p:sp>
      <p:cxnSp>
        <p:nvCxnSpPr>
          <p:cNvPr id="42" name="直線コネクタ 41">
            <a:extLst>
              <a:ext uri="{FF2B5EF4-FFF2-40B4-BE49-F238E27FC236}">
                <a16:creationId xmlns:a16="http://schemas.microsoft.com/office/drawing/2014/main" id="{7568EF6F-271D-4442-B9DB-B9C74990238A}"/>
              </a:ext>
            </a:extLst>
          </p:cNvPr>
          <p:cNvCxnSpPr>
            <a:cxnSpLocks/>
          </p:cNvCxnSpPr>
          <p:nvPr/>
        </p:nvCxnSpPr>
        <p:spPr>
          <a:xfrm flipV="1">
            <a:off x="2662772" y="2004152"/>
            <a:ext cx="297180" cy="2362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FB263E39-57AE-4F56-9A7C-0B234C2070F0}"/>
              </a:ext>
            </a:extLst>
          </p:cNvPr>
          <p:cNvCxnSpPr>
            <a:cxnSpLocks/>
          </p:cNvCxnSpPr>
          <p:nvPr/>
        </p:nvCxnSpPr>
        <p:spPr>
          <a:xfrm flipH="1">
            <a:off x="3480932" y="1410399"/>
            <a:ext cx="100051" cy="0"/>
          </a:xfrm>
          <a:prstGeom prst="straightConnector1">
            <a:avLst/>
          </a:prstGeom>
          <a:ln w="635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E52B58B0-0FCB-4465-A352-5882FFDD6276}"/>
              </a:ext>
            </a:extLst>
          </p:cNvPr>
          <p:cNvCxnSpPr>
            <a:cxnSpLocks/>
          </p:cNvCxnSpPr>
          <p:nvPr/>
        </p:nvCxnSpPr>
        <p:spPr>
          <a:xfrm flipH="1">
            <a:off x="3480932" y="1461198"/>
            <a:ext cx="100051" cy="0"/>
          </a:xfrm>
          <a:prstGeom prst="straightConnector1">
            <a:avLst/>
          </a:prstGeom>
          <a:ln w="635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E0AFA40D-2FA2-4E3C-92CC-258637A2C2D6}"/>
              </a:ext>
            </a:extLst>
          </p:cNvPr>
          <p:cNvSpPr txBox="1"/>
          <p:nvPr/>
        </p:nvSpPr>
        <p:spPr>
          <a:xfrm>
            <a:off x="3527008" y="1308234"/>
            <a:ext cx="633460" cy="253916"/>
          </a:xfrm>
          <a:prstGeom prst="rect">
            <a:avLst/>
          </a:prstGeom>
          <a:noFill/>
        </p:spPr>
        <p:txBody>
          <a:bodyPr wrap="square" rtlCol="0">
            <a:spAutoFit/>
          </a:bodyPr>
          <a:lstStyle/>
          <a:p>
            <a:pPr defTabSz="457209"/>
            <a:r>
              <a:rPr kumimoji="1" lang="en-US" altLang="ja-JP" sz="1050" dirty="0">
                <a:solidFill>
                  <a:prstClr val="black"/>
                </a:solidFill>
                <a:latin typeface="Arial"/>
                <a:ea typeface="ＭＳ Ｐゴシック"/>
              </a:rPr>
              <a:t>0.15m</a:t>
            </a:r>
          </a:p>
        </p:txBody>
      </p:sp>
      <p:cxnSp>
        <p:nvCxnSpPr>
          <p:cNvPr id="46" name="直線コネクタ 45">
            <a:extLst>
              <a:ext uri="{FF2B5EF4-FFF2-40B4-BE49-F238E27FC236}">
                <a16:creationId xmlns:a16="http://schemas.microsoft.com/office/drawing/2014/main" id="{A3273AE3-94D6-419D-9FEA-0FEB9F59E73C}"/>
              </a:ext>
            </a:extLst>
          </p:cNvPr>
          <p:cNvCxnSpPr>
            <a:cxnSpLocks/>
          </p:cNvCxnSpPr>
          <p:nvPr/>
        </p:nvCxnSpPr>
        <p:spPr>
          <a:xfrm flipV="1">
            <a:off x="2811362" y="1468740"/>
            <a:ext cx="0" cy="172032"/>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90E9D902-54DF-4B94-9E94-5DE3B30B1594}"/>
              </a:ext>
            </a:extLst>
          </p:cNvPr>
          <p:cNvSpPr txBox="1"/>
          <p:nvPr/>
        </p:nvSpPr>
        <p:spPr>
          <a:xfrm>
            <a:off x="2774904" y="1422612"/>
            <a:ext cx="744937" cy="253916"/>
          </a:xfrm>
          <a:prstGeom prst="rect">
            <a:avLst/>
          </a:prstGeom>
          <a:noFill/>
        </p:spPr>
        <p:txBody>
          <a:bodyPr wrap="square" rtlCol="0">
            <a:spAutoFit/>
          </a:bodyPr>
          <a:lstStyle/>
          <a:p>
            <a:pPr defTabSz="457209"/>
            <a:r>
              <a:rPr kumimoji="1" lang="en-US" altLang="ja-JP" sz="1050" dirty="0">
                <a:solidFill>
                  <a:prstClr val="black"/>
                </a:solidFill>
                <a:latin typeface="Arial"/>
                <a:ea typeface="ＭＳ Ｐゴシック"/>
              </a:rPr>
              <a:t>0.50m</a:t>
            </a:r>
          </a:p>
        </p:txBody>
      </p:sp>
      <p:cxnSp>
        <p:nvCxnSpPr>
          <p:cNvPr id="48" name="直線矢印コネクタ 47">
            <a:extLst>
              <a:ext uri="{FF2B5EF4-FFF2-40B4-BE49-F238E27FC236}">
                <a16:creationId xmlns:a16="http://schemas.microsoft.com/office/drawing/2014/main" id="{28EBCC12-375C-49D6-88D5-E2E3B151642F}"/>
              </a:ext>
            </a:extLst>
          </p:cNvPr>
          <p:cNvCxnSpPr>
            <a:cxnSpLocks/>
          </p:cNvCxnSpPr>
          <p:nvPr/>
        </p:nvCxnSpPr>
        <p:spPr>
          <a:xfrm flipH="1">
            <a:off x="3480932" y="2216864"/>
            <a:ext cx="100051" cy="0"/>
          </a:xfrm>
          <a:prstGeom prst="straightConnector1">
            <a:avLst/>
          </a:prstGeom>
          <a:ln w="635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298B7F0B-36C6-4289-A6E5-EB810083F0D9}"/>
              </a:ext>
            </a:extLst>
          </p:cNvPr>
          <p:cNvCxnSpPr>
            <a:cxnSpLocks/>
          </p:cNvCxnSpPr>
          <p:nvPr/>
        </p:nvCxnSpPr>
        <p:spPr>
          <a:xfrm flipH="1">
            <a:off x="3480932" y="2267663"/>
            <a:ext cx="100051" cy="0"/>
          </a:xfrm>
          <a:prstGeom prst="straightConnector1">
            <a:avLst/>
          </a:prstGeom>
          <a:ln w="635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A75251CF-74F9-40D6-B6D3-FAD0A30D8AEE}"/>
              </a:ext>
            </a:extLst>
          </p:cNvPr>
          <p:cNvSpPr txBox="1"/>
          <p:nvPr/>
        </p:nvSpPr>
        <p:spPr>
          <a:xfrm>
            <a:off x="3527008" y="2114699"/>
            <a:ext cx="641364" cy="253916"/>
          </a:xfrm>
          <a:prstGeom prst="rect">
            <a:avLst/>
          </a:prstGeom>
          <a:noFill/>
        </p:spPr>
        <p:txBody>
          <a:bodyPr wrap="square" rtlCol="0">
            <a:spAutoFit/>
          </a:bodyPr>
          <a:lstStyle/>
          <a:p>
            <a:pPr defTabSz="457209"/>
            <a:r>
              <a:rPr kumimoji="1" lang="en-US" altLang="ja-JP" sz="1050" dirty="0">
                <a:solidFill>
                  <a:prstClr val="black"/>
                </a:solidFill>
                <a:latin typeface="Arial"/>
                <a:ea typeface="ＭＳ Ｐゴシック"/>
              </a:rPr>
              <a:t>0.15m</a:t>
            </a:r>
          </a:p>
        </p:txBody>
      </p:sp>
      <p:cxnSp>
        <p:nvCxnSpPr>
          <p:cNvPr id="51" name="直線コネクタ 50">
            <a:extLst>
              <a:ext uri="{FF2B5EF4-FFF2-40B4-BE49-F238E27FC236}">
                <a16:creationId xmlns:a16="http://schemas.microsoft.com/office/drawing/2014/main" id="{D974BB2C-50CE-4687-AD4B-CFA7FAFE6474}"/>
              </a:ext>
            </a:extLst>
          </p:cNvPr>
          <p:cNvCxnSpPr>
            <a:cxnSpLocks/>
          </p:cNvCxnSpPr>
          <p:nvPr/>
        </p:nvCxnSpPr>
        <p:spPr>
          <a:xfrm flipV="1">
            <a:off x="496299" y="3497514"/>
            <a:ext cx="105727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D4D1BB54-1667-4319-A260-84E2FD6F1783}"/>
              </a:ext>
            </a:extLst>
          </p:cNvPr>
          <p:cNvCxnSpPr>
            <a:cxnSpLocks/>
          </p:cNvCxnSpPr>
          <p:nvPr/>
        </p:nvCxnSpPr>
        <p:spPr>
          <a:xfrm>
            <a:off x="3293474" y="3497513"/>
            <a:ext cx="1165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959641C3-E062-4445-AE78-21AAD6402688}"/>
              </a:ext>
            </a:extLst>
          </p:cNvPr>
          <p:cNvCxnSpPr>
            <a:cxnSpLocks/>
          </p:cNvCxnSpPr>
          <p:nvPr/>
        </p:nvCxnSpPr>
        <p:spPr>
          <a:xfrm flipV="1">
            <a:off x="496299" y="3887335"/>
            <a:ext cx="65722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B44CF5AE-2708-4035-B825-0B9509ED6595}"/>
              </a:ext>
            </a:extLst>
          </p:cNvPr>
          <p:cNvCxnSpPr>
            <a:cxnSpLocks/>
          </p:cNvCxnSpPr>
          <p:nvPr/>
        </p:nvCxnSpPr>
        <p:spPr>
          <a:xfrm flipV="1">
            <a:off x="3690349" y="3887335"/>
            <a:ext cx="75882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58F9CD6E-88F0-48F0-9F6D-C6E26E08F609}"/>
              </a:ext>
            </a:extLst>
          </p:cNvPr>
          <p:cNvCxnSpPr>
            <a:cxnSpLocks/>
          </p:cNvCxnSpPr>
          <p:nvPr/>
        </p:nvCxnSpPr>
        <p:spPr>
          <a:xfrm flipV="1">
            <a:off x="1163047" y="3887333"/>
            <a:ext cx="0" cy="6848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F62D033D-97CF-4FDF-B41C-098C47646E1E}"/>
              </a:ext>
            </a:extLst>
          </p:cNvPr>
          <p:cNvCxnSpPr>
            <a:cxnSpLocks/>
          </p:cNvCxnSpPr>
          <p:nvPr/>
        </p:nvCxnSpPr>
        <p:spPr>
          <a:xfrm flipV="1">
            <a:off x="1569447" y="3497513"/>
            <a:ext cx="0" cy="6848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7D809286-BA8D-49A7-A701-2FB0415FBD86}"/>
              </a:ext>
            </a:extLst>
          </p:cNvPr>
          <p:cNvCxnSpPr>
            <a:cxnSpLocks/>
          </p:cNvCxnSpPr>
          <p:nvPr/>
        </p:nvCxnSpPr>
        <p:spPr>
          <a:xfrm>
            <a:off x="1570969" y="4195087"/>
            <a:ext cx="1716154" cy="24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E1AE6B9C-50BE-4CB7-8D7E-2741A1B1DEA7}"/>
              </a:ext>
            </a:extLst>
          </p:cNvPr>
          <p:cNvCxnSpPr>
            <a:cxnSpLocks/>
          </p:cNvCxnSpPr>
          <p:nvPr/>
        </p:nvCxnSpPr>
        <p:spPr>
          <a:xfrm>
            <a:off x="1159873" y="4573173"/>
            <a:ext cx="25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028A70B0-0E2D-4C84-8051-5DA909339A58}"/>
              </a:ext>
            </a:extLst>
          </p:cNvPr>
          <p:cNvCxnSpPr>
            <a:cxnSpLocks/>
          </p:cNvCxnSpPr>
          <p:nvPr/>
        </p:nvCxnSpPr>
        <p:spPr>
          <a:xfrm>
            <a:off x="3699873" y="3887333"/>
            <a:ext cx="0" cy="6785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F8CD0FBB-40F5-48ED-BDFE-447F11E171FD}"/>
              </a:ext>
            </a:extLst>
          </p:cNvPr>
          <p:cNvCxnSpPr>
            <a:cxnSpLocks/>
          </p:cNvCxnSpPr>
          <p:nvPr/>
        </p:nvCxnSpPr>
        <p:spPr>
          <a:xfrm flipV="1">
            <a:off x="3287494" y="3497513"/>
            <a:ext cx="0" cy="6848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F7AF7C78-21F6-47D8-BD42-899E87BE123B}"/>
              </a:ext>
            </a:extLst>
          </p:cNvPr>
          <p:cNvSpPr txBox="1"/>
          <p:nvPr/>
        </p:nvSpPr>
        <p:spPr>
          <a:xfrm>
            <a:off x="2243176" y="3898088"/>
            <a:ext cx="803275" cy="253916"/>
          </a:xfrm>
          <a:prstGeom prst="rect">
            <a:avLst/>
          </a:prstGeom>
          <a:noFill/>
        </p:spPr>
        <p:txBody>
          <a:bodyPr wrap="square" rtlCol="0">
            <a:spAutoFit/>
          </a:bodyPr>
          <a:lstStyle/>
          <a:p>
            <a:pPr defTabSz="457209"/>
            <a:r>
              <a:rPr kumimoji="1" lang="ja-JP" altLang="en-US" sz="1050" dirty="0">
                <a:solidFill>
                  <a:prstClr val="black"/>
                </a:solidFill>
                <a:latin typeface="Arial"/>
                <a:ea typeface="ＭＳ Ｐゴシック"/>
              </a:rPr>
              <a:t>迂回箇所</a:t>
            </a:r>
            <a:endParaRPr kumimoji="1" lang="en-US" altLang="ja-JP" sz="1050" dirty="0">
              <a:solidFill>
                <a:prstClr val="black"/>
              </a:solidFill>
              <a:latin typeface="Arial"/>
              <a:ea typeface="ＭＳ Ｐゴシック"/>
            </a:endParaRPr>
          </a:p>
        </p:txBody>
      </p:sp>
      <p:cxnSp>
        <p:nvCxnSpPr>
          <p:cNvPr id="62" name="直線コネクタ 61">
            <a:extLst>
              <a:ext uri="{FF2B5EF4-FFF2-40B4-BE49-F238E27FC236}">
                <a16:creationId xmlns:a16="http://schemas.microsoft.com/office/drawing/2014/main" id="{A9F84DF4-9733-48F2-A74D-1BBFE4BC1520}"/>
              </a:ext>
            </a:extLst>
          </p:cNvPr>
          <p:cNvCxnSpPr>
            <a:cxnSpLocks/>
          </p:cNvCxnSpPr>
          <p:nvPr/>
        </p:nvCxnSpPr>
        <p:spPr>
          <a:xfrm>
            <a:off x="2865359" y="4018444"/>
            <a:ext cx="470571" cy="3877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9B2356D5-D781-4276-8068-37DBC0B65B4A}"/>
              </a:ext>
            </a:extLst>
          </p:cNvPr>
          <p:cNvCxnSpPr>
            <a:cxnSpLocks/>
          </p:cNvCxnSpPr>
          <p:nvPr/>
        </p:nvCxnSpPr>
        <p:spPr>
          <a:xfrm>
            <a:off x="512173" y="3689557"/>
            <a:ext cx="857250" cy="0"/>
          </a:xfrm>
          <a:prstGeom prst="line">
            <a:avLst/>
          </a:prstGeom>
          <a:ln w="28575">
            <a:solidFill>
              <a:schemeClr val="accent5"/>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1FFE56B0-5062-4C34-A471-3EDC3BD6E7E9}"/>
              </a:ext>
            </a:extLst>
          </p:cNvPr>
          <p:cNvCxnSpPr>
            <a:cxnSpLocks/>
          </p:cNvCxnSpPr>
          <p:nvPr/>
        </p:nvCxnSpPr>
        <p:spPr>
          <a:xfrm>
            <a:off x="1356723" y="3689558"/>
            <a:ext cx="0" cy="7305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FBABB898-0F57-4DAA-B7A7-A92208A69665}"/>
              </a:ext>
            </a:extLst>
          </p:cNvPr>
          <p:cNvCxnSpPr>
            <a:cxnSpLocks/>
          </p:cNvCxnSpPr>
          <p:nvPr/>
        </p:nvCxnSpPr>
        <p:spPr>
          <a:xfrm>
            <a:off x="1356723" y="4404656"/>
            <a:ext cx="21336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6CA5468B-22C7-42C2-A720-F83325C6F818}"/>
              </a:ext>
            </a:extLst>
          </p:cNvPr>
          <p:cNvCxnSpPr>
            <a:cxnSpLocks/>
          </p:cNvCxnSpPr>
          <p:nvPr/>
        </p:nvCxnSpPr>
        <p:spPr>
          <a:xfrm>
            <a:off x="3483973" y="3689558"/>
            <a:ext cx="0" cy="7305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9F06FBD6-7903-4143-82F2-7BC8A0D2F29D}"/>
              </a:ext>
            </a:extLst>
          </p:cNvPr>
          <p:cNvCxnSpPr>
            <a:cxnSpLocks/>
          </p:cNvCxnSpPr>
          <p:nvPr/>
        </p:nvCxnSpPr>
        <p:spPr>
          <a:xfrm>
            <a:off x="3471273" y="3689557"/>
            <a:ext cx="857250" cy="0"/>
          </a:xfrm>
          <a:prstGeom prst="line">
            <a:avLst/>
          </a:prstGeom>
          <a:ln w="28575">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144A7927-EDF7-4429-98D6-02E44875F00E}"/>
              </a:ext>
            </a:extLst>
          </p:cNvPr>
          <p:cNvSpPr txBox="1"/>
          <p:nvPr/>
        </p:nvSpPr>
        <p:spPr>
          <a:xfrm>
            <a:off x="1574296" y="3898583"/>
            <a:ext cx="803275" cy="253916"/>
          </a:xfrm>
          <a:prstGeom prst="rect">
            <a:avLst/>
          </a:prstGeom>
          <a:noFill/>
        </p:spPr>
        <p:txBody>
          <a:bodyPr wrap="square" rtlCol="0">
            <a:spAutoFit/>
          </a:bodyPr>
          <a:lstStyle/>
          <a:p>
            <a:pPr defTabSz="457209"/>
            <a:r>
              <a:rPr lang="ja-JP" altLang="en-US" sz="1050" dirty="0">
                <a:solidFill>
                  <a:srgbClr val="5B9BD5"/>
                </a:solidFill>
                <a:latin typeface="Arial"/>
                <a:ea typeface="ＭＳ Ｐゴシック"/>
              </a:rPr>
              <a:t>基幹ルート</a:t>
            </a:r>
            <a:endParaRPr kumimoji="1" lang="en-US" altLang="ja-JP" sz="1050" dirty="0">
              <a:solidFill>
                <a:srgbClr val="5B9BD5"/>
              </a:solidFill>
              <a:latin typeface="Arial"/>
              <a:ea typeface="ＭＳ Ｐゴシック"/>
            </a:endParaRPr>
          </a:p>
        </p:txBody>
      </p:sp>
      <p:cxnSp>
        <p:nvCxnSpPr>
          <p:cNvPr id="69" name="直線コネクタ 68">
            <a:extLst>
              <a:ext uri="{FF2B5EF4-FFF2-40B4-BE49-F238E27FC236}">
                <a16:creationId xmlns:a16="http://schemas.microsoft.com/office/drawing/2014/main" id="{DEC059EA-9960-4CDB-AC46-FD89B6CAB002}"/>
              </a:ext>
            </a:extLst>
          </p:cNvPr>
          <p:cNvCxnSpPr>
            <a:cxnSpLocks/>
          </p:cNvCxnSpPr>
          <p:nvPr/>
        </p:nvCxnSpPr>
        <p:spPr>
          <a:xfrm>
            <a:off x="1792248" y="4086450"/>
            <a:ext cx="290772" cy="327092"/>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70" name="正方形/長方形 69">
            <a:extLst>
              <a:ext uri="{FF2B5EF4-FFF2-40B4-BE49-F238E27FC236}">
                <a16:creationId xmlns:a16="http://schemas.microsoft.com/office/drawing/2014/main" id="{14C30644-8428-448B-B8C8-E89A19C288A3}"/>
              </a:ext>
            </a:extLst>
          </p:cNvPr>
          <p:cNvSpPr/>
          <p:nvPr/>
        </p:nvSpPr>
        <p:spPr>
          <a:xfrm>
            <a:off x="496298" y="3192976"/>
            <a:ext cx="3988553" cy="241566"/>
          </a:xfrm>
          <a:prstGeom prst="rect">
            <a:avLst/>
          </a:prstGeom>
          <a:solidFill>
            <a:srgbClr val="C5D7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71" name="テキスト ボックス 70">
            <a:extLst>
              <a:ext uri="{FF2B5EF4-FFF2-40B4-BE49-F238E27FC236}">
                <a16:creationId xmlns:a16="http://schemas.microsoft.com/office/drawing/2014/main" id="{ED9A5265-14A3-4091-9C3C-AA598E29B377}"/>
              </a:ext>
            </a:extLst>
          </p:cNvPr>
          <p:cNvSpPr txBox="1"/>
          <p:nvPr/>
        </p:nvSpPr>
        <p:spPr>
          <a:xfrm>
            <a:off x="2159214" y="3193912"/>
            <a:ext cx="803275" cy="253916"/>
          </a:xfrm>
          <a:prstGeom prst="rect">
            <a:avLst/>
          </a:prstGeom>
          <a:noFill/>
        </p:spPr>
        <p:txBody>
          <a:bodyPr wrap="square" rtlCol="0">
            <a:spAutoFit/>
          </a:bodyPr>
          <a:lstStyle/>
          <a:p>
            <a:pPr defTabSz="457209"/>
            <a:r>
              <a:rPr kumimoji="1" lang="ja-JP" altLang="en-US" sz="1050" dirty="0">
                <a:solidFill>
                  <a:prstClr val="black"/>
                </a:solidFill>
                <a:latin typeface="Arial"/>
                <a:ea typeface="ＭＳ Ｐゴシック"/>
              </a:rPr>
              <a:t>河川等</a:t>
            </a:r>
            <a:endParaRPr kumimoji="1" lang="en-US" altLang="ja-JP" sz="1050" dirty="0">
              <a:solidFill>
                <a:prstClr val="black"/>
              </a:solidFill>
              <a:latin typeface="Arial"/>
              <a:ea typeface="ＭＳ Ｐゴシック"/>
            </a:endParaRPr>
          </a:p>
        </p:txBody>
      </p:sp>
      <p:cxnSp>
        <p:nvCxnSpPr>
          <p:cNvPr id="72" name="直線コネクタ 71">
            <a:extLst>
              <a:ext uri="{FF2B5EF4-FFF2-40B4-BE49-F238E27FC236}">
                <a16:creationId xmlns:a16="http://schemas.microsoft.com/office/drawing/2014/main" id="{BF378311-251B-4EFC-9C58-E068A5081109}"/>
              </a:ext>
            </a:extLst>
          </p:cNvPr>
          <p:cNvCxnSpPr>
            <a:cxnSpLocks/>
          </p:cNvCxnSpPr>
          <p:nvPr/>
        </p:nvCxnSpPr>
        <p:spPr>
          <a:xfrm>
            <a:off x="1013823" y="3562557"/>
            <a:ext cx="469900" cy="0"/>
          </a:xfrm>
          <a:prstGeom prst="line">
            <a:avLst/>
          </a:prstGeom>
          <a:ln w="19050">
            <a:solidFill>
              <a:srgbClr val="5999D4"/>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5B2A1FB1-2AB4-4FC1-95F7-F4E8EBEB83E8}"/>
              </a:ext>
            </a:extLst>
          </p:cNvPr>
          <p:cNvCxnSpPr>
            <a:cxnSpLocks/>
          </p:cNvCxnSpPr>
          <p:nvPr/>
        </p:nvCxnSpPr>
        <p:spPr>
          <a:xfrm>
            <a:off x="1483723" y="3562557"/>
            <a:ext cx="0" cy="698500"/>
          </a:xfrm>
          <a:prstGeom prst="line">
            <a:avLst/>
          </a:prstGeom>
          <a:ln w="19050">
            <a:solidFill>
              <a:srgbClr val="5999D4"/>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A601B3B1-9686-4F95-A7C6-D53F2E4751A3}"/>
              </a:ext>
            </a:extLst>
          </p:cNvPr>
          <p:cNvCxnSpPr>
            <a:cxnSpLocks/>
          </p:cNvCxnSpPr>
          <p:nvPr/>
        </p:nvCxnSpPr>
        <p:spPr>
          <a:xfrm flipH="1">
            <a:off x="1483723" y="4261057"/>
            <a:ext cx="1872000" cy="0"/>
          </a:xfrm>
          <a:prstGeom prst="line">
            <a:avLst/>
          </a:prstGeom>
          <a:ln w="19050">
            <a:solidFill>
              <a:srgbClr val="5999D4"/>
            </a:solidFill>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872F80D3-8B33-45B8-9786-4693F214B9B1}"/>
              </a:ext>
            </a:extLst>
          </p:cNvPr>
          <p:cNvCxnSpPr>
            <a:cxnSpLocks/>
          </p:cNvCxnSpPr>
          <p:nvPr/>
        </p:nvCxnSpPr>
        <p:spPr>
          <a:xfrm>
            <a:off x="3357165" y="3553321"/>
            <a:ext cx="0" cy="720000"/>
          </a:xfrm>
          <a:prstGeom prst="line">
            <a:avLst/>
          </a:prstGeom>
          <a:ln w="19050">
            <a:solidFill>
              <a:srgbClr val="5999D4"/>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A2FAF69F-DDD0-4337-8D74-0057ADED6CA9}"/>
              </a:ext>
            </a:extLst>
          </p:cNvPr>
          <p:cNvCxnSpPr>
            <a:cxnSpLocks/>
          </p:cNvCxnSpPr>
          <p:nvPr/>
        </p:nvCxnSpPr>
        <p:spPr>
          <a:xfrm>
            <a:off x="3363323" y="3562557"/>
            <a:ext cx="469900" cy="0"/>
          </a:xfrm>
          <a:prstGeom prst="line">
            <a:avLst/>
          </a:prstGeom>
          <a:ln w="19050">
            <a:solidFill>
              <a:srgbClr val="5999D4"/>
            </a:solidFill>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2DB76A96-18AC-4EBE-B8F9-231378E3B845}"/>
              </a:ext>
            </a:extLst>
          </p:cNvPr>
          <p:cNvCxnSpPr>
            <a:cxnSpLocks/>
          </p:cNvCxnSpPr>
          <p:nvPr/>
        </p:nvCxnSpPr>
        <p:spPr>
          <a:xfrm>
            <a:off x="1013823" y="3822565"/>
            <a:ext cx="222250" cy="0"/>
          </a:xfrm>
          <a:prstGeom prst="line">
            <a:avLst/>
          </a:prstGeom>
          <a:ln w="19050">
            <a:solidFill>
              <a:srgbClr val="5999D4"/>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9164AD71-05FF-488F-A904-DDDD2CD27FF8}"/>
              </a:ext>
            </a:extLst>
          </p:cNvPr>
          <p:cNvCxnSpPr>
            <a:cxnSpLocks/>
          </p:cNvCxnSpPr>
          <p:nvPr/>
        </p:nvCxnSpPr>
        <p:spPr>
          <a:xfrm>
            <a:off x="1229723" y="3820437"/>
            <a:ext cx="0" cy="698500"/>
          </a:xfrm>
          <a:prstGeom prst="line">
            <a:avLst/>
          </a:prstGeom>
          <a:ln w="19050">
            <a:solidFill>
              <a:srgbClr val="5999D4"/>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C7A326D1-910E-4FA7-B336-937B1DFA7EA0}"/>
              </a:ext>
            </a:extLst>
          </p:cNvPr>
          <p:cNvCxnSpPr>
            <a:cxnSpLocks/>
          </p:cNvCxnSpPr>
          <p:nvPr/>
        </p:nvCxnSpPr>
        <p:spPr>
          <a:xfrm flipH="1">
            <a:off x="1223375" y="4506237"/>
            <a:ext cx="2406649" cy="0"/>
          </a:xfrm>
          <a:prstGeom prst="line">
            <a:avLst/>
          </a:prstGeom>
          <a:ln w="19050">
            <a:solidFill>
              <a:srgbClr val="5999D4"/>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288E635F-7087-47CE-9D90-3C556B7C9EA3}"/>
              </a:ext>
            </a:extLst>
          </p:cNvPr>
          <p:cNvCxnSpPr>
            <a:cxnSpLocks/>
          </p:cNvCxnSpPr>
          <p:nvPr/>
        </p:nvCxnSpPr>
        <p:spPr>
          <a:xfrm>
            <a:off x="3630023" y="3835607"/>
            <a:ext cx="0" cy="679450"/>
          </a:xfrm>
          <a:prstGeom prst="line">
            <a:avLst/>
          </a:prstGeom>
          <a:ln w="19050">
            <a:solidFill>
              <a:srgbClr val="5999D4"/>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7F35B995-0437-4044-918A-A0B6D3AA0B97}"/>
              </a:ext>
            </a:extLst>
          </p:cNvPr>
          <p:cNvCxnSpPr>
            <a:cxnSpLocks/>
          </p:cNvCxnSpPr>
          <p:nvPr/>
        </p:nvCxnSpPr>
        <p:spPr>
          <a:xfrm>
            <a:off x="3630023" y="3835607"/>
            <a:ext cx="203200" cy="0"/>
          </a:xfrm>
          <a:prstGeom prst="line">
            <a:avLst/>
          </a:prstGeom>
          <a:ln w="19050">
            <a:solidFill>
              <a:srgbClr val="5999D4"/>
            </a:solidFill>
          </a:ln>
        </p:spPr>
        <p:style>
          <a:lnRef idx="1">
            <a:schemeClr val="accent1"/>
          </a:lnRef>
          <a:fillRef idx="0">
            <a:schemeClr val="accent1"/>
          </a:fillRef>
          <a:effectRef idx="0">
            <a:schemeClr val="accent1"/>
          </a:effectRef>
          <a:fontRef idx="minor">
            <a:schemeClr val="tx1"/>
          </a:fontRef>
        </p:style>
      </p:cxnSp>
      <p:sp>
        <p:nvSpPr>
          <p:cNvPr id="84" name="テキスト ボックス 83">
            <a:extLst>
              <a:ext uri="{FF2B5EF4-FFF2-40B4-BE49-F238E27FC236}">
                <a16:creationId xmlns:a16="http://schemas.microsoft.com/office/drawing/2014/main" id="{CD0B9B0A-4316-4B19-8FA3-16A69CD89851}"/>
              </a:ext>
            </a:extLst>
          </p:cNvPr>
          <p:cNvSpPr txBox="1"/>
          <p:nvPr/>
        </p:nvSpPr>
        <p:spPr>
          <a:xfrm>
            <a:off x="133118" y="3947918"/>
            <a:ext cx="723070" cy="415498"/>
          </a:xfrm>
          <a:prstGeom prst="rect">
            <a:avLst/>
          </a:prstGeom>
          <a:noFill/>
        </p:spPr>
        <p:txBody>
          <a:bodyPr wrap="square" rtlCol="0">
            <a:spAutoFit/>
          </a:bodyPr>
          <a:lstStyle/>
          <a:p>
            <a:pPr defTabSz="457209"/>
            <a:r>
              <a:rPr kumimoji="1" lang="ja-JP" altLang="en-US" sz="1050" dirty="0">
                <a:solidFill>
                  <a:prstClr val="black"/>
                </a:solidFill>
                <a:latin typeface="Arial"/>
                <a:ea typeface="ＭＳ Ｐゴシック"/>
              </a:rPr>
              <a:t>路面表示</a:t>
            </a:r>
            <a:endParaRPr kumimoji="1" lang="en-US" altLang="ja-JP" sz="1050" dirty="0">
              <a:solidFill>
                <a:prstClr val="black"/>
              </a:solidFill>
              <a:latin typeface="Arial"/>
              <a:ea typeface="ＭＳ Ｐゴシック"/>
            </a:endParaRPr>
          </a:p>
          <a:p>
            <a:pPr defTabSz="457209"/>
            <a:r>
              <a:rPr kumimoji="1" lang="ja-JP" altLang="en-US" sz="1050" dirty="0">
                <a:solidFill>
                  <a:prstClr val="black"/>
                </a:solidFill>
                <a:latin typeface="Arial"/>
                <a:ea typeface="ＭＳ Ｐゴシック"/>
              </a:rPr>
              <a:t>（迂回部）</a:t>
            </a:r>
            <a:endParaRPr kumimoji="1" lang="en-US" altLang="ja-JP" sz="1050" dirty="0">
              <a:solidFill>
                <a:prstClr val="black"/>
              </a:solidFill>
              <a:latin typeface="Arial"/>
              <a:ea typeface="ＭＳ Ｐゴシック"/>
            </a:endParaRPr>
          </a:p>
        </p:txBody>
      </p:sp>
      <p:cxnSp>
        <p:nvCxnSpPr>
          <p:cNvPr id="85" name="直線コネクタ 84">
            <a:extLst>
              <a:ext uri="{FF2B5EF4-FFF2-40B4-BE49-F238E27FC236}">
                <a16:creationId xmlns:a16="http://schemas.microsoft.com/office/drawing/2014/main" id="{B0426A8C-5D05-4F5F-A6B0-88D78A27C4C2}"/>
              </a:ext>
            </a:extLst>
          </p:cNvPr>
          <p:cNvCxnSpPr>
            <a:cxnSpLocks/>
          </p:cNvCxnSpPr>
          <p:nvPr/>
        </p:nvCxnSpPr>
        <p:spPr>
          <a:xfrm flipV="1">
            <a:off x="638074" y="3635582"/>
            <a:ext cx="415437" cy="3406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テキスト ボックス 85">
            <a:extLst>
              <a:ext uri="{FF2B5EF4-FFF2-40B4-BE49-F238E27FC236}">
                <a16:creationId xmlns:a16="http://schemas.microsoft.com/office/drawing/2014/main" id="{C899E436-8F58-468E-BF84-FF5BC051DCAF}"/>
              </a:ext>
            </a:extLst>
          </p:cNvPr>
          <p:cNvSpPr txBox="1"/>
          <p:nvPr/>
        </p:nvSpPr>
        <p:spPr>
          <a:xfrm>
            <a:off x="3654612" y="3970277"/>
            <a:ext cx="804164" cy="415498"/>
          </a:xfrm>
          <a:prstGeom prst="rect">
            <a:avLst/>
          </a:prstGeom>
          <a:noFill/>
        </p:spPr>
        <p:txBody>
          <a:bodyPr wrap="square" rtlCol="0">
            <a:spAutoFit/>
          </a:bodyPr>
          <a:lstStyle/>
          <a:p>
            <a:pPr defTabSz="457209"/>
            <a:r>
              <a:rPr kumimoji="1" lang="ja-JP" altLang="en-US" sz="1050" dirty="0">
                <a:solidFill>
                  <a:prstClr val="black"/>
                </a:solidFill>
                <a:latin typeface="Arial"/>
                <a:ea typeface="ＭＳ Ｐゴシック"/>
              </a:rPr>
              <a:t>路面表示</a:t>
            </a:r>
            <a:endParaRPr kumimoji="1" lang="en-US" altLang="ja-JP" sz="1050" dirty="0">
              <a:solidFill>
                <a:prstClr val="black"/>
              </a:solidFill>
              <a:latin typeface="Arial"/>
              <a:ea typeface="ＭＳ Ｐゴシック"/>
            </a:endParaRPr>
          </a:p>
          <a:p>
            <a:pPr defTabSz="457209"/>
            <a:r>
              <a:rPr kumimoji="1" lang="ja-JP" altLang="en-US" sz="1050" dirty="0">
                <a:solidFill>
                  <a:prstClr val="black"/>
                </a:solidFill>
                <a:latin typeface="Arial"/>
                <a:ea typeface="ＭＳ Ｐゴシック"/>
              </a:rPr>
              <a:t>（迂回部）</a:t>
            </a:r>
            <a:endParaRPr kumimoji="1" lang="en-US" altLang="ja-JP" sz="1050" dirty="0">
              <a:solidFill>
                <a:prstClr val="black"/>
              </a:solidFill>
              <a:latin typeface="Arial"/>
              <a:ea typeface="ＭＳ Ｐゴシック"/>
            </a:endParaRPr>
          </a:p>
        </p:txBody>
      </p:sp>
      <p:cxnSp>
        <p:nvCxnSpPr>
          <p:cNvPr id="87" name="直線コネクタ 86">
            <a:extLst>
              <a:ext uri="{FF2B5EF4-FFF2-40B4-BE49-F238E27FC236}">
                <a16:creationId xmlns:a16="http://schemas.microsoft.com/office/drawing/2014/main" id="{0A439EEF-73A8-44D5-8370-CD24DC1CCDEB}"/>
              </a:ext>
            </a:extLst>
          </p:cNvPr>
          <p:cNvCxnSpPr>
            <a:cxnSpLocks/>
          </p:cNvCxnSpPr>
          <p:nvPr/>
        </p:nvCxnSpPr>
        <p:spPr>
          <a:xfrm flipH="1" flipV="1">
            <a:off x="3830050" y="3784281"/>
            <a:ext cx="226644" cy="2096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8" name="図 87"/>
          <p:cNvPicPr>
            <a:picLocks noChangeAspect="1"/>
          </p:cNvPicPr>
          <p:nvPr/>
        </p:nvPicPr>
        <p:blipFill>
          <a:blip r:embed="rId3"/>
          <a:stretch>
            <a:fillRect/>
          </a:stretch>
        </p:blipFill>
        <p:spPr>
          <a:xfrm rot="16200000">
            <a:off x="3800803" y="3747999"/>
            <a:ext cx="72345" cy="127995"/>
          </a:xfrm>
          <a:prstGeom prst="rect">
            <a:avLst/>
          </a:prstGeom>
        </p:spPr>
      </p:pic>
      <p:pic>
        <p:nvPicPr>
          <p:cNvPr id="89" name="図 88"/>
          <p:cNvPicPr>
            <a:picLocks noChangeAspect="1"/>
          </p:cNvPicPr>
          <p:nvPr/>
        </p:nvPicPr>
        <p:blipFill>
          <a:blip r:embed="rId4"/>
          <a:stretch>
            <a:fillRect/>
          </a:stretch>
        </p:blipFill>
        <p:spPr>
          <a:xfrm rot="5400000">
            <a:off x="988805" y="3525893"/>
            <a:ext cx="68838" cy="123694"/>
          </a:xfrm>
          <a:prstGeom prst="rect">
            <a:avLst/>
          </a:prstGeom>
        </p:spPr>
      </p:pic>
      <p:pic>
        <p:nvPicPr>
          <p:cNvPr id="12" name="図 11"/>
          <p:cNvPicPr>
            <a:picLocks noChangeAspect="1"/>
          </p:cNvPicPr>
          <p:nvPr/>
        </p:nvPicPr>
        <p:blipFill>
          <a:blip r:embed="rId5"/>
          <a:stretch>
            <a:fillRect/>
          </a:stretch>
        </p:blipFill>
        <p:spPr>
          <a:xfrm>
            <a:off x="4318098" y="4011177"/>
            <a:ext cx="279325" cy="503880"/>
          </a:xfrm>
          <a:prstGeom prst="rect">
            <a:avLst/>
          </a:prstGeom>
        </p:spPr>
      </p:pic>
      <p:pic>
        <p:nvPicPr>
          <p:cNvPr id="13" name="図 12"/>
          <p:cNvPicPr>
            <a:picLocks noChangeAspect="1"/>
          </p:cNvPicPr>
          <p:nvPr/>
        </p:nvPicPr>
        <p:blipFill>
          <a:blip r:embed="rId6"/>
          <a:stretch>
            <a:fillRect/>
          </a:stretch>
        </p:blipFill>
        <p:spPr>
          <a:xfrm>
            <a:off x="792730" y="4002370"/>
            <a:ext cx="279318" cy="503868"/>
          </a:xfrm>
          <a:prstGeom prst="rect">
            <a:avLst/>
          </a:prstGeom>
        </p:spPr>
      </p:pic>
      <p:sp>
        <p:nvSpPr>
          <p:cNvPr id="4" name="スライド番号プレースホルダー 3">
            <a:extLst>
              <a:ext uri="{FF2B5EF4-FFF2-40B4-BE49-F238E27FC236}">
                <a16:creationId xmlns:a16="http://schemas.microsoft.com/office/drawing/2014/main" id="{CDFFD683-60B9-444F-9A5E-C0C80108EE90}"/>
              </a:ext>
            </a:extLst>
          </p:cNvPr>
          <p:cNvSpPr>
            <a:spLocks noGrp="1"/>
          </p:cNvSpPr>
          <p:nvPr>
            <p:ph type="sldNum" sz="quarter" idx="12"/>
          </p:nvPr>
        </p:nvSpPr>
        <p:spPr/>
        <p:txBody>
          <a:bodyPr/>
          <a:lstStyle/>
          <a:p>
            <a:fld id="{DBD16A61-A562-46A3-9FED-0F09869A8BCF}" type="slidenum">
              <a:rPr kumimoji="1" lang="ja-JP" altLang="en-US" smtClean="0"/>
              <a:pPr/>
              <a:t>11</a:t>
            </a:fld>
            <a:endParaRPr kumimoji="1" lang="ja-JP" altLang="en-US"/>
          </a:p>
        </p:txBody>
      </p:sp>
    </p:spTree>
    <p:extLst>
      <p:ext uri="{BB962C8B-B14F-4D97-AF65-F5344CB8AC3E}">
        <p14:creationId xmlns:p14="http://schemas.microsoft.com/office/powerpoint/2010/main" val="1462254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FD3E93-73E3-4D6D-8DB9-F77512FA5CA0}"/>
              </a:ext>
            </a:extLst>
          </p:cNvPr>
          <p:cNvSpPr>
            <a:spLocks noGrp="1"/>
          </p:cNvSpPr>
          <p:nvPr>
            <p:ph type="title"/>
          </p:nvPr>
        </p:nvSpPr>
        <p:spPr/>
        <p:txBody>
          <a:bodyPr/>
          <a:lstStyle/>
          <a:p>
            <a:r>
              <a:rPr lang="ja-JP" altLang="en-US" dirty="0"/>
              <a:t>「地域ルート案内」の整備仕様</a:t>
            </a:r>
            <a:endParaRPr kumimoji="1" lang="ja-JP" altLang="en-US" dirty="0"/>
          </a:p>
        </p:txBody>
      </p:sp>
      <p:sp>
        <p:nvSpPr>
          <p:cNvPr id="11" name="テキスト ボックス 10">
            <a:extLst>
              <a:ext uri="{FF2B5EF4-FFF2-40B4-BE49-F238E27FC236}">
                <a16:creationId xmlns:a16="http://schemas.microsoft.com/office/drawing/2014/main" id="{27CC4294-CF7F-491F-B0E6-D610956D10FB}"/>
              </a:ext>
            </a:extLst>
          </p:cNvPr>
          <p:cNvSpPr txBox="1"/>
          <p:nvPr/>
        </p:nvSpPr>
        <p:spPr>
          <a:xfrm>
            <a:off x="35497" y="809396"/>
            <a:ext cx="3034805" cy="338554"/>
          </a:xfrm>
          <a:prstGeom prst="rect">
            <a:avLst/>
          </a:prstGeom>
          <a:noFill/>
        </p:spPr>
        <p:txBody>
          <a:bodyPr wrap="none" rtlCol="0">
            <a:spAutoFit/>
          </a:bodyPr>
          <a:lstStyle/>
          <a:p>
            <a:pPr defTabSz="457209"/>
            <a:r>
              <a:rPr kumimoji="1" lang="ja-JP" altLang="en-US" sz="1600" dirty="0">
                <a:solidFill>
                  <a:prstClr val="black"/>
                </a:solidFill>
                <a:latin typeface="Arial"/>
                <a:ea typeface="ＭＳ Ｐゴシック"/>
              </a:rPr>
              <a:t>■ 「地域ルート案内」看板の寸法</a:t>
            </a:r>
          </a:p>
        </p:txBody>
      </p:sp>
      <p:graphicFrame>
        <p:nvGraphicFramePr>
          <p:cNvPr id="15" name="表 14"/>
          <p:cNvGraphicFramePr>
            <a:graphicFrameLocks noGrp="1"/>
          </p:cNvGraphicFramePr>
          <p:nvPr/>
        </p:nvGraphicFramePr>
        <p:xfrm>
          <a:off x="4459646" y="4104063"/>
          <a:ext cx="4504843" cy="1933854"/>
        </p:xfrm>
        <a:graphic>
          <a:graphicData uri="http://schemas.openxmlformats.org/drawingml/2006/table">
            <a:tbl>
              <a:tblPr firstRow="1" bandRow="1">
                <a:tableStyleId>{5C22544A-7EE6-4342-B048-85BDC9FD1C3A}</a:tableStyleId>
              </a:tblPr>
              <a:tblGrid>
                <a:gridCol w="1329907">
                  <a:extLst>
                    <a:ext uri="{9D8B030D-6E8A-4147-A177-3AD203B41FA5}">
                      <a16:colId xmlns:a16="http://schemas.microsoft.com/office/drawing/2014/main" val="2724693293"/>
                    </a:ext>
                  </a:extLst>
                </a:gridCol>
                <a:gridCol w="3174936">
                  <a:extLst>
                    <a:ext uri="{9D8B030D-6E8A-4147-A177-3AD203B41FA5}">
                      <a16:colId xmlns:a16="http://schemas.microsoft.com/office/drawing/2014/main" val="333993657"/>
                    </a:ext>
                  </a:extLst>
                </a:gridCol>
              </a:tblGrid>
              <a:tr h="278858">
                <a:tc>
                  <a:txBody>
                    <a:bodyPr/>
                    <a:lstStyle/>
                    <a:p>
                      <a:pPr algn="ctr"/>
                      <a:r>
                        <a:rPr kumimoji="1" lang="ja-JP" altLang="en-US" sz="1100" dirty="0"/>
                        <a:t>項目</a:t>
                      </a:r>
                    </a:p>
                  </a:txBody>
                  <a:tcPr/>
                </a:tc>
                <a:tc>
                  <a:txBody>
                    <a:bodyPr/>
                    <a:lstStyle/>
                    <a:p>
                      <a:pPr algn="ctr"/>
                      <a:r>
                        <a:rPr kumimoji="1" lang="ja-JP" altLang="en-US" sz="1100" dirty="0"/>
                        <a:t>内容</a:t>
                      </a:r>
                    </a:p>
                  </a:txBody>
                  <a:tcPr/>
                </a:tc>
                <a:extLst>
                  <a:ext uri="{0D108BD9-81ED-4DB2-BD59-A6C34878D82A}">
                    <a16:rowId xmlns:a16="http://schemas.microsoft.com/office/drawing/2014/main" val="2813028949"/>
                  </a:ext>
                </a:extLst>
              </a:tr>
              <a:tr h="278858">
                <a:tc>
                  <a:txBody>
                    <a:bodyPr/>
                    <a:lstStyle/>
                    <a:p>
                      <a:r>
                        <a:rPr kumimoji="1" lang="ja-JP" altLang="en-US" sz="1100" dirty="0"/>
                        <a:t>機能</a:t>
                      </a:r>
                    </a:p>
                  </a:txBody>
                  <a:tcPr/>
                </a:tc>
                <a:tc>
                  <a:txBody>
                    <a:bodyPr/>
                    <a:lstStyle/>
                    <a:p>
                      <a:r>
                        <a:rPr kumimoji="1" lang="ja-JP" altLang="en-US" sz="1100" dirty="0"/>
                        <a:t>案内　（地域ルート案内）</a:t>
                      </a:r>
                    </a:p>
                  </a:txBody>
                  <a:tcPr/>
                </a:tc>
                <a:extLst>
                  <a:ext uri="{0D108BD9-81ED-4DB2-BD59-A6C34878D82A}">
                    <a16:rowId xmlns:a16="http://schemas.microsoft.com/office/drawing/2014/main" val="3665737684"/>
                  </a:ext>
                </a:extLst>
              </a:tr>
              <a:tr h="1097280">
                <a:tc>
                  <a:txBody>
                    <a:bodyPr/>
                    <a:lstStyle/>
                    <a:p>
                      <a:r>
                        <a:rPr kumimoji="1" lang="ja-JP" altLang="en-US" sz="1100" dirty="0"/>
                        <a:t>表示内容</a:t>
                      </a:r>
                    </a:p>
                  </a:txBody>
                  <a:tcPr/>
                </a:tc>
                <a:tc>
                  <a:txBody>
                    <a:bodyPr/>
                    <a:lstStyle/>
                    <a:p>
                      <a:r>
                        <a:rPr kumimoji="1" lang="ja-JP" altLang="en-US" sz="1100" dirty="0"/>
                        <a:t>地域ルート名</a:t>
                      </a:r>
                    </a:p>
                    <a:p>
                      <a:pPr marL="268288" indent="-149225"/>
                      <a:r>
                        <a:rPr kumimoji="1" lang="en-US" altLang="ja-JP" sz="1100" dirty="0"/>
                        <a:t>※</a:t>
                      </a:r>
                      <a:r>
                        <a:rPr kumimoji="1" lang="ja-JP" altLang="en-US" sz="1100" dirty="0"/>
                        <a:t>基幹ルートと接続する地域ルートを案内の対象とする。</a:t>
                      </a:r>
                    </a:p>
                    <a:p>
                      <a:r>
                        <a:rPr kumimoji="1" lang="ja-JP" altLang="en-US" sz="1100" dirty="0"/>
                        <a:t>地域ルートまでの距離</a:t>
                      </a:r>
                    </a:p>
                    <a:p>
                      <a:r>
                        <a:rPr kumimoji="1" lang="ja-JP" altLang="en-US" sz="1100" dirty="0"/>
                        <a:t>方向を示す矢印</a:t>
                      </a:r>
                    </a:p>
                    <a:p>
                      <a:r>
                        <a:rPr kumimoji="1" lang="ja-JP" altLang="en-US" sz="1100" dirty="0"/>
                        <a:t>分岐点までの距離</a:t>
                      </a:r>
                    </a:p>
                  </a:txBody>
                  <a:tcPr/>
                </a:tc>
                <a:extLst>
                  <a:ext uri="{0D108BD9-81ED-4DB2-BD59-A6C34878D82A}">
                    <a16:rowId xmlns:a16="http://schemas.microsoft.com/office/drawing/2014/main" val="3637522684"/>
                  </a:ext>
                </a:extLst>
              </a:tr>
              <a:tr h="278858">
                <a:tc>
                  <a:txBody>
                    <a:bodyPr/>
                    <a:lstStyle/>
                    <a:p>
                      <a:r>
                        <a:rPr kumimoji="1" lang="ja-JP" altLang="en-US" sz="1100" dirty="0"/>
                        <a:t>設置箇所</a:t>
                      </a:r>
                    </a:p>
                  </a:txBody>
                  <a:tcPr/>
                </a:tc>
                <a:tc>
                  <a:txBody>
                    <a:bodyPr/>
                    <a:lstStyle/>
                    <a:p>
                      <a:r>
                        <a:rPr kumimoji="1" lang="ja-JP" altLang="en-US" sz="1100" dirty="0"/>
                        <a:t>地域ルートへの分岐部となる交差点等に設置</a:t>
                      </a:r>
                    </a:p>
                  </a:txBody>
                  <a:tcPr/>
                </a:tc>
                <a:extLst>
                  <a:ext uri="{0D108BD9-81ED-4DB2-BD59-A6C34878D82A}">
                    <a16:rowId xmlns:a16="http://schemas.microsoft.com/office/drawing/2014/main" val="1717092180"/>
                  </a:ext>
                </a:extLst>
              </a:tr>
            </a:tbl>
          </a:graphicData>
        </a:graphic>
      </p:graphicFrame>
      <p:sp>
        <p:nvSpPr>
          <p:cNvPr id="16" name="テキスト ボックス 15">
            <a:extLst>
              <a:ext uri="{FF2B5EF4-FFF2-40B4-BE49-F238E27FC236}">
                <a16:creationId xmlns:a16="http://schemas.microsoft.com/office/drawing/2014/main" id="{27CC4294-CF7F-491F-B0E6-D610956D10FB}"/>
              </a:ext>
            </a:extLst>
          </p:cNvPr>
          <p:cNvSpPr txBox="1"/>
          <p:nvPr/>
        </p:nvSpPr>
        <p:spPr>
          <a:xfrm>
            <a:off x="4351439" y="3765509"/>
            <a:ext cx="3934090" cy="338554"/>
          </a:xfrm>
          <a:prstGeom prst="rect">
            <a:avLst/>
          </a:prstGeom>
          <a:noFill/>
        </p:spPr>
        <p:txBody>
          <a:bodyPr wrap="none" rtlCol="0">
            <a:spAutoFit/>
          </a:bodyPr>
          <a:lstStyle/>
          <a:p>
            <a:pPr defTabSz="457209"/>
            <a:r>
              <a:rPr kumimoji="1" lang="ja-JP" altLang="en-US" sz="1600" dirty="0">
                <a:solidFill>
                  <a:prstClr val="black"/>
                </a:solidFill>
                <a:latin typeface="Arial"/>
                <a:ea typeface="ＭＳ Ｐゴシック"/>
              </a:rPr>
              <a:t>■「地域ルート案内」表示内容、設置箇所等</a:t>
            </a:r>
          </a:p>
        </p:txBody>
      </p:sp>
      <p:sp>
        <p:nvSpPr>
          <p:cNvPr id="8" name="テキスト ボックス 7">
            <a:extLst>
              <a:ext uri="{FF2B5EF4-FFF2-40B4-BE49-F238E27FC236}">
                <a16:creationId xmlns:a16="http://schemas.microsoft.com/office/drawing/2014/main" id="{27CC4294-CF7F-491F-B0E6-D610956D10FB}"/>
              </a:ext>
            </a:extLst>
          </p:cNvPr>
          <p:cNvSpPr txBox="1"/>
          <p:nvPr/>
        </p:nvSpPr>
        <p:spPr>
          <a:xfrm>
            <a:off x="35497" y="3765509"/>
            <a:ext cx="2771913" cy="338554"/>
          </a:xfrm>
          <a:prstGeom prst="rect">
            <a:avLst/>
          </a:prstGeom>
          <a:noFill/>
        </p:spPr>
        <p:txBody>
          <a:bodyPr wrap="none" rtlCol="0">
            <a:spAutoFit/>
          </a:bodyPr>
          <a:lstStyle/>
          <a:p>
            <a:pPr defTabSz="457209"/>
            <a:r>
              <a:rPr kumimoji="1" lang="ja-JP" altLang="en-US" sz="1600" dirty="0">
                <a:solidFill>
                  <a:prstClr val="black"/>
                </a:solidFill>
                <a:latin typeface="Arial"/>
                <a:ea typeface="ＭＳ Ｐゴシック"/>
              </a:rPr>
              <a:t>■「地域ルート案内」設置位置</a:t>
            </a:r>
          </a:p>
        </p:txBody>
      </p:sp>
      <p:sp>
        <p:nvSpPr>
          <p:cNvPr id="9" name="テキスト ボックス 8">
            <a:extLst>
              <a:ext uri="{FF2B5EF4-FFF2-40B4-BE49-F238E27FC236}">
                <a16:creationId xmlns:a16="http://schemas.microsoft.com/office/drawing/2014/main" id="{27CC4294-CF7F-491F-B0E6-D610956D10FB}"/>
              </a:ext>
            </a:extLst>
          </p:cNvPr>
          <p:cNvSpPr txBox="1"/>
          <p:nvPr/>
        </p:nvSpPr>
        <p:spPr>
          <a:xfrm>
            <a:off x="5364089" y="2272412"/>
            <a:ext cx="3689931" cy="646331"/>
          </a:xfrm>
          <a:prstGeom prst="rect">
            <a:avLst/>
          </a:prstGeom>
          <a:noFill/>
          <a:ln>
            <a:solidFill>
              <a:schemeClr val="tx1"/>
            </a:solidFill>
            <a:prstDash val="sysDash"/>
          </a:ln>
        </p:spPr>
        <p:txBody>
          <a:bodyPr wrap="square" rtlCol="0">
            <a:spAutoFit/>
          </a:bodyPr>
          <a:lstStyle/>
          <a:p>
            <a:pPr marL="139703" indent="-139703" defTabSz="457209"/>
            <a:r>
              <a:rPr kumimoji="1" lang="en-US" altLang="ja-JP" sz="1200" dirty="0">
                <a:solidFill>
                  <a:prstClr val="black"/>
                </a:solidFill>
                <a:latin typeface="Arial"/>
                <a:ea typeface="ＭＳ Ｐゴシック"/>
              </a:rPr>
              <a:t>※</a:t>
            </a:r>
            <a:r>
              <a:rPr kumimoji="1" lang="ja-JP" altLang="en-US" sz="1200" dirty="0">
                <a:solidFill>
                  <a:prstClr val="black"/>
                </a:solidFill>
                <a:latin typeface="Arial"/>
                <a:ea typeface="ＭＳ Ｐゴシック"/>
              </a:rPr>
              <a:t>分岐部（予告）と分岐部（直後）については分岐部（交差点）の形状や前後の流入道路の有無、青矢羽根などの整備状況等を踏まえ、必要に応じて設置。</a:t>
            </a:r>
          </a:p>
        </p:txBody>
      </p:sp>
      <p:sp>
        <p:nvSpPr>
          <p:cNvPr id="10" name="テキスト ボックス 9">
            <a:extLst>
              <a:ext uri="{FF2B5EF4-FFF2-40B4-BE49-F238E27FC236}">
                <a16:creationId xmlns:a16="http://schemas.microsoft.com/office/drawing/2014/main" id="{38945980-6EEF-49DE-897F-18E2756FA67B}"/>
              </a:ext>
            </a:extLst>
          </p:cNvPr>
          <p:cNvSpPr txBox="1"/>
          <p:nvPr/>
        </p:nvSpPr>
        <p:spPr>
          <a:xfrm>
            <a:off x="539552" y="1147949"/>
            <a:ext cx="2444900"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a:t>
            </a:r>
            <a:r>
              <a:rPr lang="ja-JP" altLang="en-US" sz="1050" dirty="0">
                <a:solidFill>
                  <a:prstClr val="black"/>
                </a:solidFill>
                <a:latin typeface="Arial"/>
                <a:ea typeface="ＭＳ Ｐゴシック"/>
              </a:rPr>
              <a:t>標識柱等がある場合は、柱シートも可</a:t>
            </a:r>
            <a:endParaRPr kumimoji="1" lang="en-US" altLang="ja-JP" sz="1050" dirty="0">
              <a:solidFill>
                <a:prstClr val="black"/>
              </a:solidFill>
              <a:latin typeface="Arial"/>
              <a:ea typeface="ＭＳ Ｐゴシック"/>
            </a:endParaRPr>
          </a:p>
        </p:txBody>
      </p:sp>
      <p:sp>
        <p:nvSpPr>
          <p:cNvPr id="12" name="テキスト ボックス 11">
            <a:extLst>
              <a:ext uri="{FF2B5EF4-FFF2-40B4-BE49-F238E27FC236}">
                <a16:creationId xmlns:a16="http://schemas.microsoft.com/office/drawing/2014/main" id="{EFA6538F-1035-449E-949D-C45FCBB70BA0}"/>
              </a:ext>
            </a:extLst>
          </p:cNvPr>
          <p:cNvSpPr txBox="1"/>
          <p:nvPr/>
        </p:nvSpPr>
        <p:spPr>
          <a:xfrm>
            <a:off x="3774328" y="1643216"/>
            <a:ext cx="1047082" cy="276999"/>
          </a:xfrm>
          <a:prstGeom prst="rect">
            <a:avLst/>
          </a:prstGeom>
          <a:noFill/>
        </p:spPr>
        <p:txBody>
          <a:bodyPr wrap="none" rtlCol="0">
            <a:spAutoFit/>
          </a:bodyPr>
          <a:lstStyle/>
          <a:p>
            <a:pPr defTabSz="457209"/>
            <a:r>
              <a:rPr kumimoji="1" lang="ja-JP" altLang="en-US" sz="1200" dirty="0">
                <a:solidFill>
                  <a:prstClr val="black"/>
                </a:solidFill>
                <a:latin typeface="Arial"/>
                <a:ea typeface="ＭＳ Ｐゴシック"/>
              </a:rPr>
              <a:t>地域ルート名</a:t>
            </a:r>
            <a:endParaRPr kumimoji="1" lang="en-US" altLang="ja-JP" sz="1200" dirty="0">
              <a:solidFill>
                <a:prstClr val="black"/>
              </a:solidFill>
              <a:latin typeface="Arial"/>
              <a:ea typeface="ＭＳ Ｐゴシック"/>
            </a:endParaRPr>
          </a:p>
        </p:txBody>
      </p:sp>
      <p:sp>
        <p:nvSpPr>
          <p:cNvPr id="13" name="テキスト ボックス 12">
            <a:extLst>
              <a:ext uri="{FF2B5EF4-FFF2-40B4-BE49-F238E27FC236}">
                <a16:creationId xmlns:a16="http://schemas.microsoft.com/office/drawing/2014/main" id="{9A1BD496-DF05-48BA-9A5F-FEC1019C02D5}"/>
              </a:ext>
            </a:extLst>
          </p:cNvPr>
          <p:cNvSpPr txBox="1"/>
          <p:nvPr/>
        </p:nvSpPr>
        <p:spPr>
          <a:xfrm>
            <a:off x="3774329" y="1859556"/>
            <a:ext cx="1632178" cy="276999"/>
          </a:xfrm>
          <a:prstGeom prst="rect">
            <a:avLst/>
          </a:prstGeom>
          <a:noFill/>
        </p:spPr>
        <p:txBody>
          <a:bodyPr wrap="none" rtlCol="0">
            <a:spAutoFit/>
          </a:bodyPr>
          <a:lstStyle/>
          <a:p>
            <a:pPr defTabSz="457209"/>
            <a:r>
              <a:rPr lang="ja-JP" altLang="en-US" sz="1200" dirty="0">
                <a:solidFill>
                  <a:prstClr val="black"/>
                </a:solidFill>
                <a:latin typeface="Arial"/>
                <a:ea typeface="ＭＳ Ｐゴシック"/>
              </a:rPr>
              <a:t>地域ルートまでの距離</a:t>
            </a:r>
            <a:endParaRPr kumimoji="1" lang="en-US" altLang="ja-JP" sz="1200" dirty="0">
              <a:solidFill>
                <a:prstClr val="black"/>
              </a:solidFill>
              <a:latin typeface="Arial"/>
              <a:ea typeface="ＭＳ Ｐゴシック"/>
            </a:endParaRPr>
          </a:p>
        </p:txBody>
      </p:sp>
      <p:cxnSp>
        <p:nvCxnSpPr>
          <p:cNvPr id="14" name="直線コネクタ 13">
            <a:extLst>
              <a:ext uri="{FF2B5EF4-FFF2-40B4-BE49-F238E27FC236}">
                <a16:creationId xmlns:a16="http://schemas.microsoft.com/office/drawing/2014/main" id="{197045D4-B1F8-4686-AE05-31A3D6E011EF}"/>
              </a:ext>
            </a:extLst>
          </p:cNvPr>
          <p:cNvCxnSpPr>
            <a:cxnSpLocks/>
          </p:cNvCxnSpPr>
          <p:nvPr/>
        </p:nvCxnSpPr>
        <p:spPr>
          <a:xfrm>
            <a:off x="3275856" y="1786718"/>
            <a:ext cx="5400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39995C34-0F4E-403A-8E99-D5C7CAA703CD}"/>
              </a:ext>
            </a:extLst>
          </p:cNvPr>
          <p:cNvCxnSpPr>
            <a:cxnSpLocks/>
          </p:cNvCxnSpPr>
          <p:nvPr/>
        </p:nvCxnSpPr>
        <p:spPr>
          <a:xfrm flipH="1" flipV="1">
            <a:off x="1080609" y="1589875"/>
            <a:ext cx="0" cy="153552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5BE80675-F7B5-4FB8-A701-5A97AD04FA14}"/>
              </a:ext>
            </a:extLst>
          </p:cNvPr>
          <p:cNvSpPr txBox="1"/>
          <p:nvPr/>
        </p:nvSpPr>
        <p:spPr>
          <a:xfrm>
            <a:off x="140166" y="1135781"/>
            <a:ext cx="342008" cy="234286"/>
          </a:xfrm>
          <a:prstGeom prst="rect">
            <a:avLst/>
          </a:prstGeom>
          <a:solidFill>
            <a:schemeClr val="bg1">
              <a:lumMod val="95000"/>
            </a:schemeClr>
          </a:solidFill>
          <a:ln>
            <a:solidFill>
              <a:schemeClr val="tx1"/>
            </a:solidFill>
          </a:ln>
        </p:spPr>
        <p:txBody>
          <a:bodyPr wrap="none" lIns="36000" tIns="36000" rIns="36000" bIns="36000" rtlCol="0">
            <a:spAutoFit/>
          </a:bodyPr>
          <a:lstStyle/>
          <a:p>
            <a:pPr defTabSz="457209"/>
            <a:r>
              <a:rPr kumimoji="1" lang="ja-JP" altLang="en-US" sz="1050" dirty="0">
                <a:solidFill>
                  <a:prstClr val="black"/>
                </a:solidFill>
                <a:latin typeface="Arial"/>
                <a:ea typeface="ＭＳ Ｐゴシック"/>
              </a:rPr>
              <a:t>看板</a:t>
            </a:r>
            <a:endParaRPr kumimoji="1" lang="en-US" altLang="ja-JP" sz="1050" dirty="0">
              <a:solidFill>
                <a:prstClr val="black"/>
              </a:solidFill>
              <a:latin typeface="Arial"/>
              <a:ea typeface="ＭＳ Ｐゴシック"/>
            </a:endParaRPr>
          </a:p>
        </p:txBody>
      </p:sp>
      <p:cxnSp>
        <p:nvCxnSpPr>
          <p:cNvPr id="19" name="直線コネクタ 18">
            <a:extLst>
              <a:ext uri="{FF2B5EF4-FFF2-40B4-BE49-F238E27FC236}">
                <a16:creationId xmlns:a16="http://schemas.microsoft.com/office/drawing/2014/main" id="{93B42926-F0E6-4C0A-84F0-4E51AA5A046A}"/>
              </a:ext>
            </a:extLst>
          </p:cNvPr>
          <p:cNvCxnSpPr>
            <a:cxnSpLocks/>
          </p:cNvCxnSpPr>
          <p:nvPr/>
        </p:nvCxnSpPr>
        <p:spPr>
          <a:xfrm>
            <a:off x="3275856" y="2003622"/>
            <a:ext cx="5400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1EF1AD26-E7C4-41C6-A5C3-C8746034E4C2}"/>
              </a:ext>
            </a:extLst>
          </p:cNvPr>
          <p:cNvCxnSpPr>
            <a:cxnSpLocks/>
          </p:cNvCxnSpPr>
          <p:nvPr/>
        </p:nvCxnSpPr>
        <p:spPr>
          <a:xfrm>
            <a:off x="3275856" y="2832141"/>
            <a:ext cx="5400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A8B47660-0E3F-49BB-9D44-D283D993D134}"/>
              </a:ext>
            </a:extLst>
          </p:cNvPr>
          <p:cNvSpPr txBox="1"/>
          <p:nvPr/>
        </p:nvSpPr>
        <p:spPr>
          <a:xfrm rot="16200000">
            <a:off x="924799" y="2041323"/>
            <a:ext cx="559769"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0.45m</a:t>
            </a:r>
            <a:endParaRPr kumimoji="1" lang="en-US" altLang="ja-JP" sz="1050" dirty="0">
              <a:solidFill>
                <a:prstClr val="black"/>
              </a:solidFill>
              <a:latin typeface="Arial"/>
              <a:ea typeface="ＭＳ Ｐゴシック"/>
            </a:endParaRPr>
          </a:p>
        </p:txBody>
      </p:sp>
      <p:cxnSp>
        <p:nvCxnSpPr>
          <p:cNvPr id="22" name="直線矢印コネクタ 21">
            <a:extLst>
              <a:ext uri="{FF2B5EF4-FFF2-40B4-BE49-F238E27FC236}">
                <a16:creationId xmlns:a16="http://schemas.microsoft.com/office/drawing/2014/main" id="{E4D245A0-E8E8-4728-A07D-38BF1F25F747}"/>
              </a:ext>
            </a:extLst>
          </p:cNvPr>
          <p:cNvCxnSpPr>
            <a:cxnSpLocks/>
          </p:cNvCxnSpPr>
          <p:nvPr/>
        </p:nvCxnSpPr>
        <p:spPr>
          <a:xfrm>
            <a:off x="436774" y="3284984"/>
            <a:ext cx="569660"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EB4147A7-FE1A-4E3B-8D53-3699230DDAF6}"/>
              </a:ext>
            </a:extLst>
          </p:cNvPr>
          <p:cNvSpPr txBox="1"/>
          <p:nvPr/>
        </p:nvSpPr>
        <p:spPr>
          <a:xfrm>
            <a:off x="485996" y="3284984"/>
            <a:ext cx="559769"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0.15m</a:t>
            </a:r>
            <a:endParaRPr kumimoji="1" lang="en-US" altLang="ja-JP" sz="1050" dirty="0">
              <a:solidFill>
                <a:prstClr val="black"/>
              </a:solidFill>
              <a:latin typeface="Arial"/>
              <a:ea typeface="ＭＳ Ｐゴシック"/>
            </a:endParaRPr>
          </a:p>
        </p:txBody>
      </p:sp>
      <p:grpSp>
        <p:nvGrpSpPr>
          <p:cNvPr id="24" name="グループ化 23">
            <a:extLst>
              <a:ext uri="{FF2B5EF4-FFF2-40B4-BE49-F238E27FC236}">
                <a16:creationId xmlns:a16="http://schemas.microsoft.com/office/drawing/2014/main" id="{FE423011-C511-40D6-AF52-68287476445F}"/>
              </a:ext>
            </a:extLst>
          </p:cNvPr>
          <p:cNvGrpSpPr/>
          <p:nvPr/>
        </p:nvGrpSpPr>
        <p:grpSpPr>
          <a:xfrm>
            <a:off x="431375" y="1589874"/>
            <a:ext cx="600426" cy="1619250"/>
            <a:chOff x="851310" y="1501550"/>
            <a:chExt cx="600426" cy="1619250"/>
          </a:xfrm>
        </p:grpSpPr>
        <p:grpSp>
          <p:nvGrpSpPr>
            <p:cNvPr id="25" name="グループ化 24">
              <a:extLst>
                <a:ext uri="{FF2B5EF4-FFF2-40B4-BE49-F238E27FC236}">
                  <a16:creationId xmlns:a16="http://schemas.microsoft.com/office/drawing/2014/main" id="{C13468E5-EA81-428D-9997-2DEC01AF0CA5}"/>
                </a:ext>
              </a:extLst>
            </p:cNvPr>
            <p:cNvGrpSpPr/>
            <p:nvPr/>
          </p:nvGrpSpPr>
          <p:grpSpPr>
            <a:xfrm>
              <a:off x="851310" y="1501550"/>
              <a:ext cx="600426" cy="1619250"/>
              <a:chOff x="2399664" y="2138363"/>
              <a:chExt cx="600426" cy="1619250"/>
            </a:xfrm>
          </p:grpSpPr>
          <p:cxnSp>
            <p:nvCxnSpPr>
              <p:cNvPr id="30" name="直線コネクタ 29">
                <a:extLst>
                  <a:ext uri="{FF2B5EF4-FFF2-40B4-BE49-F238E27FC236}">
                    <a16:creationId xmlns:a16="http://schemas.microsoft.com/office/drawing/2014/main" id="{94BE23DB-3164-4702-962D-738821C79963}"/>
                  </a:ext>
                </a:extLst>
              </p:cNvPr>
              <p:cNvCxnSpPr>
                <a:cxnSpLocks/>
              </p:cNvCxnSpPr>
              <p:nvPr/>
            </p:nvCxnSpPr>
            <p:spPr>
              <a:xfrm>
                <a:off x="2709863" y="3614738"/>
                <a:ext cx="0" cy="142875"/>
              </a:xfrm>
              <a:prstGeom prst="line">
                <a:avLst/>
              </a:prstGeom>
              <a:ln w="28575">
                <a:solidFill>
                  <a:srgbClr val="888888"/>
                </a:solidFill>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E4A02B0B-07E2-486A-A7B4-B525072C952A}"/>
                  </a:ext>
                </a:extLst>
              </p:cNvPr>
              <p:cNvSpPr/>
              <p:nvPr/>
            </p:nvSpPr>
            <p:spPr>
              <a:xfrm>
                <a:off x="2405063" y="2138363"/>
                <a:ext cx="571500" cy="152622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32" name="テキスト ボックス 31">
                <a:extLst>
                  <a:ext uri="{FF2B5EF4-FFF2-40B4-BE49-F238E27FC236}">
                    <a16:creationId xmlns:a16="http://schemas.microsoft.com/office/drawing/2014/main" id="{4268006A-D201-4609-9A15-A6CBD8FE26A4}"/>
                  </a:ext>
                </a:extLst>
              </p:cNvPr>
              <p:cNvSpPr txBox="1"/>
              <p:nvPr/>
            </p:nvSpPr>
            <p:spPr>
              <a:xfrm>
                <a:off x="2399664" y="2367691"/>
                <a:ext cx="577782" cy="287771"/>
              </a:xfrm>
              <a:prstGeom prst="rect">
                <a:avLst/>
              </a:prstGeom>
              <a:noFill/>
            </p:spPr>
            <p:txBody>
              <a:bodyPr wrap="square" rtlCol="0">
                <a:spAutoFit/>
              </a:bodyPr>
              <a:lstStyle/>
              <a:p>
                <a:pPr algn="ctr" defTabSz="457209"/>
                <a:r>
                  <a:rPr kumimoji="1" lang="en-US" altLang="ja-JP" sz="1270" dirty="0">
                    <a:solidFill>
                      <a:srgbClr val="1E90FF"/>
                    </a:solidFill>
                    <a:latin typeface="HG丸ｺﾞｼｯｸM-PRO" panose="020F0600000000000000" pitchFamily="50" charset="-128"/>
                    <a:ea typeface="HG丸ｺﾞｼｯｸM-PRO" panose="020F0600000000000000" pitchFamily="50" charset="-128"/>
                  </a:rPr>
                  <a:t>2km</a:t>
                </a:r>
                <a:endParaRPr kumimoji="1" lang="ja-JP" altLang="en-US" sz="1270" dirty="0">
                  <a:solidFill>
                    <a:srgbClr val="1E90FF"/>
                  </a:solidFill>
                  <a:latin typeface="HG丸ｺﾞｼｯｸM-PRO" panose="020F0600000000000000" pitchFamily="50" charset="-128"/>
                  <a:ea typeface="HG丸ｺﾞｼｯｸM-PRO" panose="020F0600000000000000" pitchFamily="50" charset="-128"/>
                </a:endParaRPr>
              </a:p>
            </p:txBody>
          </p:sp>
          <p:sp>
            <p:nvSpPr>
              <p:cNvPr id="33" name="テキスト ボックス 32">
                <a:extLst>
                  <a:ext uri="{FF2B5EF4-FFF2-40B4-BE49-F238E27FC236}">
                    <a16:creationId xmlns:a16="http://schemas.microsoft.com/office/drawing/2014/main" id="{6EDEEF65-488E-496A-8357-DE8F413963F0}"/>
                  </a:ext>
                </a:extLst>
              </p:cNvPr>
              <p:cNvSpPr txBox="1"/>
              <p:nvPr/>
            </p:nvSpPr>
            <p:spPr>
              <a:xfrm>
                <a:off x="2400875" y="2197853"/>
                <a:ext cx="599215" cy="246221"/>
              </a:xfrm>
              <a:prstGeom prst="rect">
                <a:avLst/>
              </a:prstGeom>
              <a:noFill/>
            </p:spPr>
            <p:txBody>
              <a:bodyPr wrap="square" lIns="0" tIns="0" rIns="0" bIns="0" rtlCol="0">
                <a:spAutoFit/>
              </a:bodyPr>
              <a:lstStyle/>
              <a:p>
                <a:pPr algn="ctr" defTabSz="457209"/>
                <a:r>
                  <a:rPr kumimoji="1" lang="ja-JP" altLang="en-US" sz="600" dirty="0">
                    <a:solidFill>
                      <a:srgbClr val="1E90FF"/>
                    </a:solidFill>
                    <a:latin typeface="HG丸ｺﾞｼｯｸM-PRO" panose="020F0600000000000000" pitchFamily="50" charset="-128"/>
                    <a:ea typeface="HG丸ｺﾞｼｯｸM-PRO" panose="020F0600000000000000" pitchFamily="50" charset="-128"/>
                  </a:rPr>
                  <a:t>〇〇〇</a:t>
                </a:r>
                <a:br>
                  <a:rPr kumimoji="1" lang="en-US" altLang="ja-JP" sz="600" dirty="0">
                    <a:solidFill>
                      <a:srgbClr val="1E90FF"/>
                    </a:solidFill>
                    <a:latin typeface="HG丸ｺﾞｼｯｸM-PRO" panose="020F0600000000000000" pitchFamily="50" charset="-128"/>
                    <a:ea typeface="HG丸ｺﾞｼｯｸM-PRO" panose="020F0600000000000000" pitchFamily="50" charset="-128"/>
                  </a:rPr>
                </a:br>
                <a:r>
                  <a:rPr kumimoji="1" lang="ja-JP" altLang="en-US" sz="600" dirty="0">
                    <a:solidFill>
                      <a:srgbClr val="1E90FF"/>
                    </a:solidFill>
                    <a:latin typeface="HG丸ｺﾞｼｯｸM-PRO" panose="020F0600000000000000" pitchFamily="50" charset="-128"/>
                    <a:ea typeface="HG丸ｺﾞｼｯｸM-PRO" panose="020F0600000000000000" pitchFamily="50" charset="-128"/>
                  </a:rPr>
                  <a:t>サイクルライン</a:t>
                </a:r>
                <a:br>
                  <a:rPr kumimoji="1" lang="en-US" altLang="ja-JP" sz="400" dirty="0">
                    <a:solidFill>
                      <a:srgbClr val="1E90FF"/>
                    </a:solidFill>
                    <a:latin typeface="HG丸ｺﾞｼｯｸM-PRO" panose="020F0600000000000000" pitchFamily="50" charset="-128"/>
                    <a:ea typeface="HG丸ｺﾞｼｯｸM-PRO" panose="020F0600000000000000" pitchFamily="50" charset="-128"/>
                  </a:rPr>
                </a:br>
                <a:r>
                  <a:rPr kumimoji="1" lang="ja-JP" altLang="en-US" sz="400" dirty="0">
                    <a:solidFill>
                      <a:srgbClr val="1E90FF"/>
                    </a:solidFill>
                    <a:latin typeface="HG丸ｺﾞｼｯｸM-PRO" panose="020F0600000000000000" pitchFamily="50" charset="-128"/>
                    <a:ea typeface="HG丸ｺﾞｼｯｸM-PRO" panose="020F0600000000000000" pitchFamily="50" charset="-128"/>
                  </a:rPr>
                  <a:t>〇〇〇 </a:t>
                </a:r>
                <a:r>
                  <a:rPr kumimoji="1" lang="en-US" altLang="ja-JP" sz="400" dirty="0">
                    <a:solidFill>
                      <a:srgbClr val="1E90FF"/>
                    </a:solidFill>
                    <a:latin typeface="HG丸ｺﾞｼｯｸM-PRO" panose="020F0600000000000000" pitchFamily="50" charset="-128"/>
                    <a:ea typeface="HG丸ｺﾞｼｯｸM-PRO" panose="020F0600000000000000" pitchFamily="50" charset="-128"/>
                  </a:rPr>
                  <a:t>Cycling</a:t>
                </a:r>
                <a:r>
                  <a:rPr lang="ja-JP" altLang="en-US" sz="400" dirty="0">
                    <a:solidFill>
                      <a:srgbClr val="1E90FF"/>
                    </a:solidFill>
                    <a:latin typeface="HG丸ｺﾞｼｯｸM-PRO" panose="020F0600000000000000" pitchFamily="50" charset="-128"/>
                    <a:ea typeface="HG丸ｺﾞｼｯｸM-PRO" panose="020F0600000000000000" pitchFamily="50" charset="-128"/>
                  </a:rPr>
                  <a:t> </a:t>
                </a:r>
                <a:r>
                  <a:rPr lang="en-US" altLang="ja-JP" sz="400" dirty="0">
                    <a:solidFill>
                      <a:srgbClr val="1E90FF"/>
                    </a:solidFill>
                    <a:latin typeface="HG丸ｺﾞｼｯｸM-PRO" panose="020F0600000000000000" pitchFamily="50" charset="-128"/>
                    <a:ea typeface="HG丸ｺﾞｼｯｸM-PRO" panose="020F0600000000000000" pitchFamily="50" charset="-128"/>
                  </a:rPr>
                  <a:t>Road</a:t>
                </a:r>
                <a:endParaRPr kumimoji="1" lang="ja-JP" altLang="en-US" sz="1600" dirty="0">
                  <a:solidFill>
                    <a:srgbClr val="1E90FF"/>
                  </a:solidFill>
                  <a:latin typeface="HG丸ｺﾞｼｯｸM-PRO" panose="020F0600000000000000" pitchFamily="50" charset="-128"/>
                  <a:ea typeface="HG丸ｺﾞｼｯｸM-PRO" panose="020F0600000000000000" pitchFamily="50" charset="-128"/>
                </a:endParaRPr>
              </a:p>
            </p:txBody>
          </p:sp>
          <p:sp>
            <p:nvSpPr>
              <p:cNvPr id="34" name="テキスト ボックス 33">
                <a:extLst>
                  <a:ext uri="{FF2B5EF4-FFF2-40B4-BE49-F238E27FC236}">
                    <a16:creationId xmlns:a16="http://schemas.microsoft.com/office/drawing/2014/main" id="{3D9FC035-649D-473E-A79A-B32459C3AA44}"/>
                  </a:ext>
                </a:extLst>
              </p:cNvPr>
              <p:cNvSpPr txBox="1"/>
              <p:nvPr/>
            </p:nvSpPr>
            <p:spPr>
              <a:xfrm>
                <a:off x="2400875" y="3259911"/>
                <a:ext cx="577782" cy="195438"/>
              </a:xfrm>
              <a:prstGeom prst="rect">
                <a:avLst/>
              </a:prstGeom>
              <a:noFill/>
            </p:spPr>
            <p:txBody>
              <a:bodyPr wrap="square" lIns="0" tIns="0" rIns="0" bIns="0" rtlCol="0">
                <a:spAutoFit/>
              </a:bodyPr>
              <a:lstStyle/>
              <a:p>
                <a:pPr algn="ctr" defTabSz="457209"/>
                <a:r>
                  <a:rPr kumimoji="1" lang="en-US" altLang="ja-JP" sz="1270" dirty="0">
                    <a:solidFill>
                      <a:srgbClr val="1E90FF"/>
                    </a:solidFill>
                    <a:latin typeface="HG丸ｺﾞｼｯｸM-PRO" panose="020F0600000000000000" pitchFamily="50" charset="-128"/>
                    <a:ea typeface="HG丸ｺﾞｼｯｸM-PRO" panose="020F0600000000000000" pitchFamily="50" charset="-128"/>
                  </a:rPr>
                  <a:t>200m</a:t>
                </a:r>
                <a:endParaRPr kumimoji="1" lang="ja-JP" altLang="en-US" sz="1270" dirty="0">
                  <a:solidFill>
                    <a:srgbClr val="1E90FF"/>
                  </a:solidFill>
                  <a:latin typeface="HG丸ｺﾞｼｯｸM-PRO" panose="020F0600000000000000" pitchFamily="50" charset="-128"/>
                  <a:ea typeface="HG丸ｺﾞｼｯｸM-PRO" panose="020F0600000000000000" pitchFamily="50" charset="-128"/>
                </a:endParaRPr>
              </a:p>
            </p:txBody>
          </p:sp>
        </p:grpSp>
        <p:sp>
          <p:nvSpPr>
            <p:cNvPr id="26" name="矢印: 折線 213">
              <a:extLst>
                <a:ext uri="{FF2B5EF4-FFF2-40B4-BE49-F238E27FC236}">
                  <a16:creationId xmlns:a16="http://schemas.microsoft.com/office/drawing/2014/main" id="{0FB3BB87-1DF8-49F8-8E08-C77EF8DCEED0}"/>
                </a:ext>
              </a:extLst>
            </p:cNvPr>
            <p:cNvSpPr/>
            <p:nvPr/>
          </p:nvSpPr>
          <p:spPr>
            <a:xfrm>
              <a:off x="970583" y="2083579"/>
              <a:ext cx="307336" cy="300574"/>
            </a:xfrm>
            <a:prstGeom prst="bentArrow">
              <a:avLst>
                <a:gd name="adj1" fmla="val 36806"/>
                <a:gd name="adj2" fmla="val 34270"/>
                <a:gd name="adj3" fmla="val 37746"/>
                <a:gd name="adj4" fmla="val 36797"/>
              </a:avLst>
            </a:prstGeom>
            <a:solidFill>
              <a:srgbClr val="1E9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lang="ja-JP" altLang="en-US">
                <a:solidFill>
                  <a:prstClr val="black"/>
                </a:solidFill>
                <a:latin typeface="Arial"/>
                <a:ea typeface="ＭＳ Ｐゴシック"/>
              </a:endParaRPr>
            </a:p>
          </p:txBody>
        </p:sp>
        <p:sp>
          <p:nvSpPr>
            <p:cNvPr id="27" name="正方形/長方形 26">
              <a:extLst>
                <a:ext uri="{FF2B5EF4-FFF2-40B4-BE49-F238E27FC236}">
                  <a16:creationId xmlns:a16="http://schemas.microsoft.com/office/drawing/2014/main" id="{8ED4B2BF-13EF-4358-AC82-6777CF1B3E37}"/>
                </a:ext>
              </a:extLst>
            </p:cNvPr>
            <p:cNvSpPr/>
            <p:nvPr/>
          </p:nvSpPr>
          <p:spPr>
            <a:xfrm>
              <a:off x="974499" y="2405879"/>
              <a:ext cx="108000" cy="21600"/>
            </a:xfrm>
            <a:prstGeom prst="rect">
              <a:avLst/>
            </a:prstGeom>
            <a:solidFill>
              <a:srgbClr val="1E9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lang="ja-JP" altLang="en-US">
                <a:solidFill>
                  <a:prstClr val="black"/>
                </a:solidFill>
                <a:latin typeface="Arial"/>
                <a:ea typeface="ＭＳ Ｐゴシック"/>
              </a:endParaRPr>
            </a:p>
          </p:txBody>
        </p:sp>
        <p:sp>
          <p:nvSpPr>
            <p:cNvPr id="28" name="正方形/長方形 27">
              <a:extLst>
                <a:ext uri="{FF2B5EF4-FFF2-40B4-BE49-F238E27FC236}">
                  <a16:creationId xmlns:a16="http://schemas.microsoft.com/office/drawing/2014/main" id="{D6FDB3C0-969C-4682-9E00-0818F5E6F25D}"/>
                </a:ext>
              </a:extLst>
            </p:cNvPr>
            <p:cNvSpPr/>
            <p:nvPr/>
          </p:nvSpPr>
          <p:spPr>
            <a:xfrm>
              <a:off x="974499" y="2447670"/>
              <a:ext cx="108000" cy="18000"/>
            </a:xfrm>
            <a:prstGeom prst="rect">
              <a:avLst/>
            </a:prstGeom>
            <a:solidFill>
              <a:srgbClr val="1E9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29" name="正方形/長方形 28">
              <a:extLst>
                <a:ext uri="{FF2B5EF4-FFF2-40B4-BE49-F238E27FC236}">
                  <a16:creationId xmlns:a16="http://schemas.microsoft.com/office/drawing/2014/main" id="{C37F5CEA-3491-446B-B1F3-CC777EBFE684}"/>
                </a:ext>
              </a:extLst>
            </p:cNvPr>
            <p:cNvSpPr/>
            <p:nvPr/>
          </p:nvSpPr>
          <p:spPr>
            <a:xfrm>
              <a:off x="974499" y="2482899"/>
              <a:ext cx="108000" cy="10800"/>
            </a:xfrm>
            <a:prstGeom prst="rect">
              <a:avLst/>
            </a:prstGeom>
            <a:solidFill>
              <a:srgbClr val="1E9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grpSp>
      <p:sp>
        <p:nvSpPr>
          <p:cNvPr id="35" name="テキスト ボックス 34">
            <a:extLst>
              <a:ext uri="{FF2B5EF4-FFF2-40B4-BE49-F238E27FC236}">
                <a16:creationId xmlns:a16="http://schemas.microsoft.com/office/drawing/2014/main" id="{D55C56FE-3F1C-4E06-B105-9FA6B2414BD5}"/>
              </a:ext>
            </a:extLst>
          </p:cNvPr>
          <p:cNvSpPr txBox="1"/>
          <p:nvPr/>
        </p:nvSpPr>
        <p:spPr>
          <a:xfrm>
            <a:off x="3774328" y="2235328"/>
            <a:ext cx="1233030" cy="276999"/>
          </a:xfrm>
          <a:prstGeom prst="rect">
            <a:avLst/>
          </a:prstGeom>
          <a:noFill/>
        </p:spPr>
        <p:txBody>
          <a:bodyPr wrap="none" rtlCol="0">
            <a:spAutoFit/>
          </a:bodyPr>
          <a:lstStyle/>
          <a:p>
            <a:pPr defTabSz="457209"/>
            <a:r>
              <a:rPr kumimoji="1" lang="ja-JP" altLang="en-US" sz="1200" dirty="0">
                <a:solidFill>
                  <a:prstClr val="black"/>
                </a:solidFill>
                <a:latin typeface="Arial"/>
                <a:ea typeface="ＭＳ Ｐゴシック"/>
              </a:rPr>
              <a:t>方向を示す矢印</a:t>
            </a:r>
            <a:endParaRPr kumimoji="1" lang="en-US" altLang="ja-JP" sz="1200" dirty="0">
              <a:solidFill>
                <a:prstClr val="black"/>
              </a:solidFill>
              <a:latin typeface="Arial"/>
              <a:ea typeface="ＭＳ Ｐゴシック"/>
            </a:endParaRPr>
          </a:p>
        </p:txBody>
      </p:sp>
      <p:sp>
        <p:nvSpPr>
          <p:cNvPr id="36" name="テキスト ボックス 35">
            <a:extLst>
              <a:ext uri="{FF2B5EF4-FFF2-40B4-BE49-F238E27FC236}">
                <a16:creationId xmlns:a16="http://schemas.microsoft.com/office/drawing/2014/main" id="{AF017603-2809-4279-BCA3-A84D7CAED9EE}"/>
              </a:ext>
            </a:extLst>
          </p:cNvPr>
          <p:cNvSpPr txBox="1"/>
          <p:nvPr/>
        </p:nvSpPr>
        <p:spPr>
          <a:xfrm>
            <a:off x="3774329" y="2696915"/>
            <a:ext cx="1385316" cy="276999"/>
          </a:xfrm>
          <a:prstGeom prst="rect">
            <a:avLst/>
          </a:prstGeom>
          <a:noFill/>
        </p:spPr>
        <p:txBody>
          <a:bodyPr wrap="none" rtlCol="0">
            <a:spAutoFit/>
          </a:bodyPr>
          <a:lstStyle/>
          <a:p>
            <a:pPr defTabSz="457209"/>
            <a:r>
              <a:rPr lang="ja-JP" altLang="en-US" sz="1200" dirty="0">
                <a:solidFill>
                  <a:prstClr val="black"/>
                </a:solidFill>
                <a:latin typeface="Arial"/>
                <a:ea typeface="ＭＳ Ｐゴシック"/>
              </a:rPr>
              <a:t>分岐点までの距離</a:t>
            </a:r>
            <a:endParaRPr kumimoji="1" lang="en-US" altLang="ja-JP" sz="1200" dirty="0">
              <a:solidFill>
                <a:prstClr val="black"/>
              </a:solidFill>
              <a:latin typeface="Arial"/>
              <a:ea typeface="ＭＳ Ｐゴシック"/>
            </a:endParaRPr>
          </a:p>
        </p:txBody>
      </p:sp>
      <p:cxnSp>
        <p:nvCxnSpPr>
          <p:cNvPr id="37" name="直線コネクタ 36">
            <a:extLst>
              <a:ext uri="{FF2B5EF4-FFF2-40B4-BE49-F238E27FC236}">
                <a16:creationId xmlns:a16="http://schemas.microsoft.com/office/drawing/2014/main" id="{91296213-AF86-476E-8553-9188B1A6399C}"/>
              </a:ext>
            </a:extLst>
          </p:cNvPr>
          <p:cNvCxnSpPr>
            <a:cxnSpLocks/>
          </p:cNvCxnSpPr>
          <p:nvPr/>
        </p:nvCxnSpPr>
        <p:spPr>
          <a:xfrm>
            <a:off x="3275856" y="2377051"/>
            <a:ext cx="5400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78656B8F-2262-43A7-A701-049D721F6AE7}"/>
              </a:ext>
            </a:extLst>
          </p:cNvPr>
          <p:cNvCxnSpPr>
            <a:cxnSpLocks/>
          </p:cNvCxnSpPr>
          <p:nvPr/>
        </p:nvCxnSpPr>
        <p:spPr>
          <a:xfrm flipH="1" flipV="1">
            <a:off x="2089725" y="1589875"/>
            <a:ext cx="0" cy="153552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605FEE69-6E52-4057-8008-7725C5D65944}"/>
              </a:ext>
            </a:extLst>
          </p:cNvPr>
          <p:cNvSpPr txBox="1"/>
          <p:nvPr/>
        </p:nvSpPr>
        <p:spPr>
          <a:xfrm rot="16200000">
            <a:off x="1932911" y="2041323"/>
            <a:ext cx="559769"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0.45m</a:t>
            </a:r>
            <a:endParaRPr kumimoji="1" lang="en-US" altLang="ja-JP" sz="1050" dirty="0">
              <a:solidFill>
                <a:prstClr val="black"/>
              </a:solidFill>
              <a:latin typeface="Arial"/>
              <a:ea typeface="ＭＳ Ｐゴシック"/>
            </a:endParaRPr>
          </a:p>
        </p:txBody>
      </p:sp>
      <p:cxnSp>
        <p:nvCxnSpPr>
          <p:cNvPr id="40" name="直線矢印コネクタ 39">
            <a:extLst>
              <a:ext uri="{FF2B5EF4-FFF2-40B4-BE49-F238E27FC236}">
                <a16:creationId xmlns:a16="http://schemas.microsoft.com/office/drawing/2014/main" id="{A7AB2D15-07D9-4995-B479-BC5C97EB12C1}"/>
              </a:ext>
            </a:extLst>
          </p:cNvPr>
          <p:cNvCxnSpPr>
            <a:cxnSpLocks/>
          </p:cNvCxnSpPr>
          <p:nvPr/>
        </p:nvCxnSpPr>
        <p:spPr>
          <a:xfrm>
            <a:off x="1445890" y="3284984"/>
            <a:ext cx="569660"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7369703F-10A8-4EC2-AB94-2EC5BC9F512B}"/>
              </a:ext>
            </a:extLst>
          </p:cNvPr>
          <p:cNvSpPr txBox="1"/>
          <p:nvPr/>
        </p:nvSpPr>
        <p:spPr>
          <a:xfrm>
            <a:off x="1495112" y="3284984"/>
            <a:ext cx="559769"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0.15m</a:t>
            </a:r>
            <a:endParaRPr kumimoji="1" lang="en-US" altLang="ja-JP" sz="1050" dirty="0">
              <a:solidFill>
                <a:prstClr val="black"/>
              </a:solidFill>
              <a:latin typeface="Arial"/>
              <a:ea typeface="ＭＳ Ｐゴシック"/>
            </a:endParaRPr>
          </a:p>
        </p:txBody>
      </p:sp>
      <p:grpSp>
        <p:nvGrpSpPr>
          <p:cNvPr id="42" name="グループ化 41">
            <a:extLst>
              <a:ext uri="{FF2B5EF4-FFF2-40B4-BE49-F238E27FC236}">
                <a16:creationId xmlns:a16="http://schemas.microsoft.com/office/drawing/2014/main" id="{49F317E3-9065-4F56-896D-6318AD7DD315}"/>
              </a:ext>
            </a:extLst>
          </p:cNvPr>
          <p:cNvGrpSpPr/>
          <p:nvPr/>
        </p:nvGrpSpPr>
        <p:grpSpPr>
          <a:xfrm>
            <a:off x="1452831" y="1589343"/>
            <a:ext cx="577782" cy="1619250"/>
            <a:chOff x="852521" y="1501550"/>
            <a:chExt cx="577782" cy="1619250"/>
          </a:xfrm>
        </p:grpSpPr>
        <p:grpSp>
          <p:nvGrpSpPr>
            <p:cNvPr id="43" name="グループ化 42">
              <a:extLst>
                <a:ext uri="{FF2B5EF4-FFF2-40B4-BE49-F238E27FC236}">
                  <a16:creationId xmlns:a16="http://schemas.microsoft.com/office/drawing/2014/main" id="{851E6459-D56F-4E0D-BB91-5F108F56DAE9}"/>
                </a:ext>
              </a:extLst>
            </p:cNvPr>
            <p:cNvGrpSpPr/>
            <p:nvPr/>
          </p:nvGrpSpPr>
          <p:grpSpPr>
            <a:xfrm>
              <a:off x="852521" y="1501550"/>
              <a:ext cx="577782" cy="1619250"/>
              <a:chOff x="2400875" y="2138363"/>
              <a:chExt cx="577782" cy="1619250"/>
            </a:xfrm>
          </p:grpSpPr>
          <p:cxnSp>
            <p:nvCxnSpPr>
              <p:cNvPr id="45" name="直線コネクタ 44">
                <a:extLst>
                  <a:ext uri="{FF2B5EF4-FFF2-40B4-BE49-F238E27FC236}">
                    <a16:creationId xmlns:a16="http://schemas.microsoft.com/office/drawing/2014/main" id="{8BABAF72-06B0-4A6D-854E-D480A1AA8353}"/>
                  </a:ext>
                </a:extLst>
              </p:cNvPr>
              <p:cNvCxnSpPr>
                <a:cxnSpLocks/>
              </p:cNvCxnSpPr>
              <p:nvPr/>
            </p:nvCxnSpPr>
            <p:spPr>
              <a:xfrm>
                <a:off x="2709863" y="3614738"/>
                <a:ext cx="0" cy="142875"/>
              </a:xfrm>
              <a:prstGeom prst="line">
                <a:avLst/>
              </a:prstGeom>
              <a:ln w="28575">
                <a:solidFill>
                  <a:srgbClr val="888888"/>
                </a:solidFill>
              </a:ln>
            </p:spPr>
            <p:style>
              <a:lnRef idx="1">
                <a:schemeClr val="accent1"/>
              </a:lnRef>
              <a:fillRef idx="0">
                <a:schemeClr val="accent1"/>
              </a:fillRef>
              <a:effectRef idx="0">
                <a:schemeClr val="accent1"/>
              </a:effectRef>
              <a:fontRef idx="minor">
                <a:schemeClr val="tx1"/>
              </a:fontRef>
            </p:style>
          </p:cxnSp>
          <p:sp>
            <p:nvSpPr>
              <p:cNvPr id="46" name="正方形/長方形 45">
                <a:extLst>
                  <a:ext uri="{FF2B5EF4-FFF2-40B4-BE49-F238E27FC236}">
                    <a16:creationId xmlns:a16="http://schemas.microsoft.com/office/drawing/2014/main" id="{240F666A-398A-4EAA-9E5C-A79114797C6E}"/>
                  </a:ext>
                </a:extLst>
              </p:cNvPr>
              <p:cNvSpPr/>
              <p:nvPr/>
            </p:nvSpPr>
            <p:spPr>
              <a:xfrm>
                <a:off x="2405063" y="2138363"/>
                <a:ext cx="571500" cy="152622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47" name="テキスト ボックス 46">
                <a:extLst>
                  <a:ext uri="{FF2B5EF4-FFF2-40B4-BE49-F238E27FC236}">
                    <a16:creationId xmlns:a16="http://schemas.microsoft.com/office/drawing/2014/main" id="{E2633710-7C16-4D0D-85D5-6FBC28917A4F}"/>
                  </a:ext>
                </a:extLst>
              </p:cNvPr>
              <p:cNvSpPr txBox="1"/>
              <p:nvPr/>
            </p:nvSpPr>
            <p:spPr>
              <a:xfrm>
                <a:off x="2400875" y="2369178"/>
                <a:ext cx="577782" cy="287771"/>
              </a:xfrm>
              <a:prstGeom prst="rect">
                <a:avLst/>
              </a:prstGeom>
              <a:noFill/>
            </p:spPr>
            <p:txBody>
              <a:bodyPr wrap="square" rtlCol="0">
                <a:spAutoFit/>
              </a:bodyPr>
              <a:lstStyle/>
              <a:p>
                <a:pPr algn="ctr" defTabSz="457209"/>
                <a:r>
                  <a:rPr kumimoji="1" lang="en-US" altLang="ja-JP" sz="1270" dirty="0">
                    <a:solidFill>
                      <a:srgbClr val="1E90FF"/>
                    </a:solidFill>
                    <a:latin typeface="HG丸ｺﾞｼｯｸM-PRO" panose="020F0600000000000000" pitchFamily="50" charset="-128"/>
                    <a:ea typeface="HG丸ｺﾞｼｯｸM-PRO" panose="020F0600000000000000" pitchFamily="50" charset="-128"/>
                  </a:rPr>
                  <a:t>2km</a:t>
                </a:r>
                <a:endParaRPr kumimoji="1" lang="ja-JP" altLang="en-US" sz="1270" dirty="0">
                  <a:solidFill>
                    <a:srgbClr val="1E90FF"/>
                  </a:solidFill>
                  <a:latin typeface="HG丸ｺﾞｼｯｸM-PRO" panose="020F0600000000000000" pitchFamily="50" charset="-128"/>
                  <a:ea typeface="HG丸ｺﾞｼｯｸM-PRO" panose="020F0600000000000000" pitchFamily="50" charset="-128"/>
                </a:endParaRPr>
              </a:p>
            </p:txBody>
          </p:sp>
          <p:sp>
            <p:nvSpPr>
              <p:cNvPr id="48" name="テキスト ボックス 47">
                <a:extLst>
                  <a:ext uri="{FF2B5EF4-FFF2-40B4-BE49-F238E27FC236}">
                    <a16:creationId xmlns:a16="http://schemas.microsoft.com/office/drawing/2014/main" id="{6CEEB8DB-705E-461A-AC32-73402CC50857}"/>
                  </a:ext>
                </a:extLst>
              </p:cNvPr>
              <p:cNvSpPr txBox="1"/>
              <p:nvPr/>
            </p:nvSpPr>
            <p:spPr>
              <a:xfrm>
                <a:off x="2400875" y="3259911"/>
                <a:ext cx="577782" cy="195438"/>
              </a:xfrm>
              <a:prstGeom prst="rect">
                <a:avLst/>
              </a:prstGeom>
              <a:noFill/>
            </p:spPr>
            <p:txBody>
              <a:bodyPr wrap="square" lIns="0" tIns="0" rIns="0" bIns="0" rtlCol="0">
                <a:spAutoFit/>
              </a:bodyPr>
              <a:lstStyle/>
              <a:p>
                <a:pPr algn="ctr" defTabSz="457209"/>
                <a:r>
                  <a:rPr kumimoji="1" lang="en-US" altLang="ja-JP" sz="1270" dirty="0">
                    <a:solidFill>
                      <a:srgbClr val="1E90FF"/>
                    </a:solidFill>
                    <a:latin typeface="HG丸ｺﾞｼｯｸM-PRO" panose="020F0600000000000000" pitchFamily="50" charset="-128"/>
                    <a:ea typeface="HG丸ｺﾞｼｯｸM-PRO" panose="020F0600000000000000" pitchFamily="50" charset="-128"/>
                  </a:rPr>
                  <a:t>10m</a:t>
                </a:r>
                <a:endParaRPr kumimoji="1" lang="ja-JP" altLang="en-US" sz="1270" dirty="0">
                  <a:solidFill>
                    <a:srgbClr val="1E90FF"/>
                  </a:solidFill>
                  <a:latin typeface="HG丸ｺﾞｼｯｸM-PRO" panose="020F0600000000000000" pitchFamily="50" charset="-128"/>
                  <a:ea typeface="HG丸ｺﾞｼｯｸM-PRO" panose="020F0600000000000000" pitchFamily="50" charset="-128"/>
                </a:endParaRPr>
              </a:p>
            </p:txBody>
          </p:sp>
        </p:grpSp>
        <p:sp>
          <p:nvSpPr>
            <p:cNvPr id="44" name="矢印: 折線 235">
              <a:extLst>
                <a:ext uri="{FF2B5EF4-FFF2-40B4-BE49-F238E27FC236}">
                  <a16:creationId xmlns:a16="http://schemas.microsoft.com/office/drawing/2014/main" id="{CBF1C237-CE41-46D5-BB18-DF0D82983ABA}"/>
                </a:ext>
              </a:extLst>
            </p:cNvPr>
            <p:cNvSpPr/>
            <p:nvPr/>
          </p:nvSpPr>
          <p:spPr>
            <a:xfrm>
              <a:off x="970583" y="2083579"/>
              <a:ext cx="307336" cy="300574"/>
            </a:xfrm>
            <a:prstGeom prst="bentArrow">
              <a:avLst>
                <a:gd name="adj1" fmla="val 36806"/>
                <a:gd name="adj2" fmla="val 34270"/>
                <a:gd name="adj3" fmla="val 37746"/>
                <a:gd name="adj4" fmla="val 36797"/>
              </a:avLst>
            </a:prstGeom>
            <a:solidFill>
              <a:srgbClr val="1E9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lang="ja-JP" altLang="en-US">
                <a:solidFill>
                  <a:prstClr val="black"/>
                </a:solidFill>
                <a:latin typeface="Arial"/>
                <a:ea typeface="ＭＳ Ｐゴシック"/>
              </a:endParaRPr>
            </a:p>
          </p:txBody>
        </p:sp>
      </p:grpSp>
      <p:cxnSp>
        <p:nvCxnSpPr>
          <p:cNvPr id="49" name="直線矢印コネクタ 48">
            <a:extLst>
              <a:ext uri="{FF2B5EF4-FFF2-40B4-BE49-F238E27FC236}">
                <a16:creationId xmlns:a16="http://schemas.microsoft.com/office/drawing/2014/main" id="{70BF82E6-2A4C-46B4-A25D-74EB24BE78CF}"/>
              </a:ext>
            </a:extLst>
          </p:cNvPr>
          <p:cNvCxnSpPr>
            <a:cxnSpLocks/>
          </p:cNvCxnSpPr>
          <p:nvPr/>
        </p:nvCxnSpPr>
        <p:spPr>
          <a:xfrm flipV="1">
            <a:off x="3085919" y="1592613"/>
            <a:ext cx="0" cy="939065"/>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E4CEFA2E-709C-4B00-BA9C-FB297C8C54DF}"/>
              </a:ext>
            </a:extLst>
          </p:cNvPr>
          <p:cNvSpPr txBox="1"/>
          <p:nvPr/>
        </p:nvSpPr>
        <p:spPr>
          <a:xfrm rot="16200000">
            <a:off x="2906907" y="2041323"/>
            <a:ext cx="559769"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0.30m</a:t>
            </a:r>
            <a:endParaRPr kumimoji="1" lang="en-US" altLang="ja-JP" sz="1050" dirty="0">
              <a:solidFill>
                <a:prstClr val="black"/>
              </a:solidFill>
              <a:latin typeface="Arial"/>
              <a:ea typeface="ＭＳ Ｐゴシック"/>
            </a:endParaRPr>
          </a:p>
        </p:txBody>
      </p:sp>
      <p:cxnSp>
        <p:nvCxnSpPr>
          <p:cNvPr id="51" name="直線矢印コネクタ 50">
            <a:extLst>
              <a:ext uri="{FF2B5EF4-FFF2-40B4-BE49-F238E27FC236}">
                <a16:creationId xmlns:a16="http://schemas.microsoft.com/office/drawing/2014/main" id="{33A02316-6E24-4D31-A0C8-4A537C2F9DE6}"/>
              </a:ext>
            </a:extLst>
          </p:cNvPr>
          <p:cNvCxnSpPr>
            <a:cxnSpLocks/>
          </p:cNvCxnSpPr>
          <p:nvPr/>
        </p:nvCxnSpPr>
        <p:spPr>
          <a:xfrm>
            <a:off x="2442084" y="2708920"/>
            <a:ext cx="569660"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CD211846-5DD8-4B12-8660-045B0AD4E5A3}"/>
              </a:ext>
            </a:extLst>
          </p:cNvPr>
          <p:cNvSpPr txBox="1"/>
          <p:nvPr/>
        </p:nvSpPr>
        <p:spPr>
          <a:xfrm>
            <a:off x="2491306" y="2708921"/>
            <a:ext cx="559769"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0.15m</a:t>
            </a:r>
            <a:endParaRPr kumimoji="1" lang="en-US" altLang="ja-JP" sz="1050" dirty="0">
              <a:solidFill>
                <a:prstClr val="black"/>
              </a:solidFill>
              <a:latin typeface="Arial"/>
              <a:ea typeface="ＭＳ Ｐゴシック"/>
            </a:endParaRPr>
          </a:p>
        </p:txBody>
      </p:sp>
      <p:sp>
        <p:nvSpPr>
          <p:cNvPr id="53" name="テキスト ボックス 52">
            <a:extLst>
              <a:ext uri="{FF2B5EF4-FFF2-40B4-BE49-F238E27FC236}">
                <a16:creationId xmlns:a16="http://schemas.microsoft.com/office/drawing/2014/main" id="{680EFA6B-36A8-445A-BE0F-7E7DA2D02F43}"/>
              </a:ext>
            </a:extLst>
          </p:cNvPr>
          <p:cNvSpPr txBox="1"/>
          <p:nvPr/>
        </p:nvSpPr>
        <p:spPr>
          <a:xfrm>
            <a:off x="291125" y="1367476"/>
            <a:ext cx="1149674"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&lt;</a:t>
            </a:r>
            <a:r>
              <a:rPr lang="ja-JP" altLang="en-US" sz="1050" dirty="0">
                <a:solidFill>
                  <a:prstClr val="black"/>
                </a:solidFill>
                <a:latin typeface="Arial"/>
                <a:ea typeface="ＭＳ Ｐゴシック"/>
              </a:rPr>
              <a:t>分岐部（予告）</a:t>
            </a:r>
            <a:r>
              <a:rPr lang="en-US" altLang="ja-JP" sz="1050" dirty="0">
                <a:solidFill>
                  <a:prstClr val="black"/>
                </a:solidFill>
                <a:latin typeface="Arial"/>
                <a:ea typeface="ＭＳ Ｐゴシック"/>
              </a:rPr>
              <a:t>&gt;</a:t>
            </a:r>
            <a:endParaRPr kumimoji="1" lang="en-US" altLang="ja-JP" sz="1050" dirty="0">
              <a:solidFill>
                <a:prstClr val="black"/>
              </a:solidFill>
              <a:latin typeface="Arial"/>
              <a:ea typeface="ＭＳ Ｐゴシック"/>
            </a:endParaRPr>
          </a:p>
        </p:txBody>
      </p:sp>
      <p:sp>
        <p:nvSpPr>
          <p:cNvPr id="54" name="テキスト ボックス 53">
            <a:extLst>
              <a:ext uri="{FF2B5EF4-FFF2-40B4-BE49-F238E27FC236}">
                <a16:creationId xmlns:a16="http://schemas.microsoft.com/office/drawing/2014/main" id="{9EE78BC3-3B1E-4D48-A74B-2C0F114623FA}"/>
              </a:ext>
            </a:extLst>
          </p:cNvPr>
          <p:cNvSpPr txBox="1"/>
          <p:nvPr/>
        </p:nvSpPr>
        <p:spPr>
          <a:xfrm>
            <a:off x="1383881" y="1365954"/>
            <a:ext cx="745717"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&lt;</a:t>
            </a:r>
            <a:r>
              <a:rPr lang="ja-JP" altLang="en-US" sz="1050" dirty="0">
                <a:solidFill>
                  <a:prstClr val="black"/>
                </a:solidFill>
                <a:latin typeface="Arial"/>
                <a:ea typeface="ＭＳ Ｐゴシック"/>
              </a:rPr>
              <a:t>分岐部</a:t>
            </a:r>
            <a:r>
              <a:rPr lang="en-US" altLang="ja-JP" sz="1050" dirty="0">
                <a:solidFill>
                  <a:prstClr val="black"/>
                </a:solidFill>
                <a:latin typeface="Arial"/>
                <a:ea typeface="ＭＳ Ｐゴシック"/>
              </a:rPr>
              <a:t>&gt;</a:t>
            </a:r>
            <a:endParaRPr kumimoji="1" lang="en-US" altLang="ja-JP" sz="1050" dirty="0">
              <a:solidFill>
                <a:prstClr val="black"/>
              </a:solidFill>
              <a:latin typeface="Arial"/>
              <a:ea typeface="ＭＳ Ｐゴシック"/>
            </a:endParaRPr>
          </a:p>
        </p:txBody>
      </p:sp>
      <p:sp>
        <p:nvSpPr>
          <p:cNvPr id="55" name="テキスト ボックス 54">
            <a:extLst>
              <a:ext uri="{FF2B5EF4-FFF2-40B4-BE49-F238E27FC236}">
                <a16:creationId xmlns:a16="http://schemas.microsoft.com/office/drawing/2014/main" id="{681DDD9D-8579-414A-8EA0-088A95803728}"/>
              </a:ext>
            </a:extLst>
          </p:cNvPr>
          <p:cNvSpPr txBox="1"/>
          <p:nvPr/>
        </p:nvSpPr>
        <p:spPr>
          <a:xfrm>
            <a:off x="2264180" y="1365954"/>
            <a:ext cx="1149674"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&lt;</a:t>
            </a:r>
            <a:r>
              <a:rPr lang="ja-JP" altLang="en-US" sz="1050" dirty="0">
                <a:solidFill>
                  <a:prstClr val="black"/>
                </a:solidFill>
                <a:latin typeface="Arial"/>
                <a:ea typeface="ＭＳ Ｐゴシック"/>
              </a:rPr>
              <a:t>分岐部（直後）</a:t>
            </a:r>
            <a:r>
              <a:rPr lang="en-US" altLang="ja-JP" sz="1050" dirty="0">
                <a:solidFill>
                  <a:prstClr val="black"/>
                </a:solidFill>
                <a:latin typeface="Arial"/>
                <a:ea typeface="ＭＳ Ｐゴシック"/>
              </a:rPr>
              <a:t>&gt;</a:t>
            </a:r>
            <a:endParaRPr kumimoji="1" lang="en-US" altLang="ja-JP" sz="1050" dirty="0">
              <a:solidFill>
                <a:prstClr val="black"/>
              </a:solidFill>
              <a:latin typeface="Arial"/>
              <a:ea typeface="ＭＳ Ｐゴシック"/>
            </a:endParaRPr>
          </a:p>
        </p:txBody>
      </p:sp>
      <p:sp>
        <p:nvSpPr>
          <p:cNvPr id="56" name="テキスト ボックス 55">
            <a:extLst>
              <a:ext uri="{FF2B5EF4-FFF2-40B4-BE49-F238E27FC236}">
                <a16:creationId xmlns:a16="http://schemas.microsoft.com/office/drawing/2014/main" id="{4F937F86-1C1A-4E6B-BC94-6921DBD837EC}"/>
              </a:ext>
            </a:extLst>
          </p:cNvPr>
          <p:cNvSpPr txBox="1"/>
          <p:nvPr/>
        </p:nvSpPr>
        <p:spPr>
          <a:xfrm>
            <a:off x="1444531" y="1629086"/>
            <a:ext cx="599215" cy="246221"/>
          </a:xfrm>
          <a:prstGeom prst="rect">
            <a:avLst/>
          </a:prstGeom>
          <a:noFill/>
        </p:spPr>
        <p:txBody>
          <a:bodyPr wrap="square" lIns="0" tIns="0" rIns="0" bIns="0" rtlCol="0">
            <a:spAutoFit/>
          </a:bodyPr>
          <a:lstStyle/>
          <a:p>
            <a:pPr algn="ctr" defTabSz="457209"/>
            <a:r>
              <a:rPr kumimoji="1" lang="ja-JP" altLang="en-US" sz="600" dirty="0">
                <a:solidFill>
                  <a:srgbClr val="1E90FF"/>
                </a:solidFill>
                <a:latin typeface="HG丸ｺﾞｼｯｸM-PRO" panose="020F0600000000000000" pitchFamily="50" charset="-128"/>
                <a:ea typeface="HG丸ｺﾞｼｯｸM-PRO" panose="020F0600000000000000" pitchFamily="50" charset="-128"/>
              </a:rPr>
              <a:t>〇〇〇</a:t>
            </a:r>
            <a:br>
              <a:rPr kumimoji="1" lang="en-US" altLang="ja-JP" sz="600" dirty="0">
                <a:solidFill>
                  <a:srgbClr val="1E90FF"/>
                </a:solidFill>
                <a:latin typeface="HG丸ｺﾞｼｯｸM-PRO" panose="020F0600000000000000" pitchFamily="50" charset="-128"/>
                <a:ea typeface="HG丸ｺﾞｼｯｸM-PRO" panose="020F0600000000000000" pitchFamily="50" charset="-128"/>
              </a:rPr>
            </a:br>
            <a:r>
              <a:rPr kumimoji="1" lang="ja-JP" altLang="en-US" sz="600" dirty="0">
                <a:solidFill>
                  <a:srgbClr val="1E90FF"/>
                </a:solidFill>
                <a:latin typeface="HG丸ｺﾞｼｯｸM-PRO" panose="020F0600000000000000" pitchFamily="50" charset="-128"/>
                <a:ea typeface="HG丸ｺﾞｼｯｸM-PRO" panose="020F0600000000000000" pitchFamily="50" charset="-128"/>
              </a:rPr>
              <a:t>サイクルライン</a:t>
            </a:r>
            <a:br>
              <a:rPr kumimoji="1" lang="en-US" altLang="ja-JP" sz="400" dirty="0">
                <a:solidFill>
                  <a:srgbClr val="1E90FF"/>
                </a:solidFill>
                <a:latin typeface="HG丸ｺﾞｼｯｸM-PRO" panose="020F0600000000000000" pitchFamily="50" charset="-128"/>
                <a:ea typeface="HG丸ｺﾞｼｯｸM-PRO" panose="020F0600000000000000" pitchFamily="50" charset="-128"/>
              </a:rPr>
            </a:br>
            <a:r>
              <a:rPr kumimoji="1" lang="ja-JP" altLang="en-US" sz="400" dirty="0">
                <a:solidFill>
                  <a:srgbClr val="1E90FF"/>
                </a:solidFill>
                <a:latin typeface="HG丸ｺﾞｼｯｸM-PRO" panose="020F0600000000000000" pitchFamily="50" charset="-128"/>
                <a:ea typeface="HG丸ｺﾞｼｯｸM-PRO" panose="020F0600000000000000" pitchFamily="50" charset="-128"/>
              </a:rPr>
              <a:t>〇〇〇 </a:t>
            </a:r>
            <a:r>
              <a:rPr kumimoji="1" lang="en-US" altLang="ja-JP" sz="400" dirty="0">
                <a:solidFill>
                  <a:srgbClr val="1E90FF"/>
                </a:solidFill>
                <a:latin typeface="HG丸ｺﾞｼｯｸM-PRO" panose="020F0600000000000000" pitchFamily="50" charset="-128"/>
                <a:ea typeface="HG丸ｺﾞｼｯｸM-PRO" panose="020F0600000000000000" pitchFamily="50" charset="-128"/>
              </a:rPr>
              <a:t>Cycling</a:t>
            </a:r>
            <a:r>
              <a:rPr lang="ja-JP" altLang="en-US" sz="400" dirty="0">
                <a:solidFill>
                  <a:srgbClr val="1E90FF"/>
                </a:solidFill>
                <a:latin typeface="HG丸ｺﾞｼｯｸM-PRO" panose="020F0600000000000000" pitchFamily="50" charset="-128"/>
                <a:ea typeface="HG丸ｺﾞｼｯｸM-PRO" panose="020F0600000000000000" pitchFamily="50" charset="-128"/>
              </a:rPr>
              <a:t> </a:t>
            </a:r>
            <a:r>
              <a:rPr lang="en-US" altLang="ja-JP" sz="400" dirty="0">
                <a:solidFill>
                  <a:srgbClr val="1E90FF"/>
                </a:solidFill>
                <a:latin typeface="HG丸ｺﾞｼｯｸM-PRO" panose="020F0600000000000000" pitchFamily="50" charset="-128"/>
                <a:ea typeface="HG丸ｺﾞｼｯｸM-PRO" panose="020F0600000000000000" pitchFamily="50" charset="-128"/>
              </a:rPr>
              <a:t>Road</a:t>
            </a:r>
            <a:endParaRPr kumimoji="1" lang="ja-JP" altLang="en-US" sz="1600" dirty="0">
              <a:solidFill>
                <a:srgbClr val="1E90FF"/>
              </a:solidFill>
              <a:latin typeface="HG丸ｺﾞｼｯｸM-PRO" panose="020F0600000000000000" pitchFamily="50" charset="-128"/>
              <a:ea typeface="HG丸ｺﾞｼｯｸM-PRO" panose="020F0600000000000000" pitchFamily="50" charset="-128"/>
            </a:endParaRPr>
          </a:p>
        </p:txBody>
      </p:sp>
      <p:grpSp>
        <p:nvGrpSpPr>
          <p:cNvPr id="57" name="グループ化 56">
            <a:extLst>
              <a:ext uri="{FF2B5EF4-FFF2-40B4-BE49-F238E27FC236}">
                <a16:creationId xmlns:a16="http://schemas.microsoft.com/office/drawing/2014/main" id="{C7A49BA5-21DC-47BE-9B0E-23E75422CCF4}"/>
              </a:ext>
            </a:extLst>
          </p:cNvPr>
          <p:cNvGrpSpPr/>
          <p:nvPr/>
        </p:nvGrpSpPr>
        <p:grpSpPr>
          <a:xfrm>
            <a:off x="2437898" y="1589344"/>
            <a:ext cx="599215" cy="1040757"/>
            <a:chOff x="2967889" y="1627997"/>
            <a:chExt cx="599215" cy="1040757"/>
          </a:xfrm>
        </p:grpSpPr>
        <p:grpSp>
          <p:nvGrpSpPr>
            <p:cNvPr id="58" name="グループ化 57">
              <a:extLst>
                <a:ext uri="{FF2B5EF4-FFF2-40B4-BE49-F238E27FC236}">
                  <a16:creationId xmlns:a16="http://schemas.microsoft.com/office/drawing/2014/main" id="{467EC5E1-DFE7-4B02-A36C-8F497EAEEA1C}"/>
                </a:ext>
              </a:extLst>
            </p:cNvPr>
            <p:cNvGrpSpPr/>
            <p:nvPr/>
          </p:nvGrpSpPr>
          <p:grpSpPr>
            <a:xfrm>
              <a:off x="2978606" y="1627997"/>
              <a:ext cx="577782" cy="1040757"/>
              <a:chOff x="2868960" y="1419131"/>
              <a:chExt cx="577782" cy="1040757"/>
            </a:xfrm>
          </p:grpSpPr>
          <p:grpSp>
            <p:nvGrpSpPr>
              <p:cNvPr id="60" name="グループ化 59">
                <a:extLst>
                  <a:ext uri="{FF2B5EF4-FFF2-40B4-BE49-F238E27FC236}">
                    <a16:creationId xmlns:a16="http://schemas.microsoft.com/office/drawing/2014/main" id="{7EB2A4E2-4321-4096-A45B-19588BAD1FD7}"/>
                  </a:ext>
                </a:extLst>
              </p:cNvPr>
              <p:cNvGrpSpPr/>
              <p:nvPr/>
            </p:nvGrpSpPr>
            <p:grpSpPr>
              <a:xfrm>
                <a:off x="2868960" y="1419131"/>
                <a:ext cx="577782" cy="1040757"/>
                <a:chOff x="2400875" y="2138363"/>
                <a:chExt cx="577782" cy="1040757"/>
              </a:xfrm>
            </p:grpSpPr>
            <p:cxnSp>
              <p:nvCxnSpPr>
                <p:cNvPr id="62" name="直線コネクタ 61">
                  <a:extLst>
                    <a:ext uri="{FF2B5EF4-FFF2-40B4-BE49-F238E27FC236}">
                      <a16:creationId xmlns:a16="http://schemas.microsoft.com/office/drawing/2014/main" id="{B6E86B2D-99C2-4B77-96E2-331CE9F65D35}"/>
                    </a:ext>
                  </a:extLst>
                </p:cNvPr>
                <p:cNvCxnSpPr>
                  <a:cxnSpLocks/>
                </p:cNvCxnSpPr>
                <p:nvPr/>
              </p:nvCxnSpPr>
              <p:spPr>
                <a:xfrm>
                  <a:off x="2709863" y="3036245"/>
                  <a:ext cx="0" cy="142875"/>
                </a:xfrm>
                <a:prstGeom prst="line">
                  <a:avLst/>
                </a:prstGeom>
                <a:ln w="28575">
                  <a:solidFill>
                    <a:srgbClr val="888888"/>
                  </a:solidFill>
                </a:ln>
              </p:spPr>
              <p:style>
                <a:lnRef idx="1">
                  <a:schemeClr val="accent1"/>
                </a:lnRef>
                <a:fillRef idx="0">
                  <a:schemeClr val="accent1"/>
                </a:fillRef>
                <a:effectRef idx="0">
                  <a:schemeClr val="accent1"/>
                </a:effectRef>
                <a:fontRef idx="minor">
                  <a:schemeClr val="tx1"/>
                </a:fontRef>
              </p:style>
            </p:cxnSp>
            <p:sp>
              <p:nvSpPr>
                <p:cNvPr id="63" name="正方形/長方形 62">
                  <a:extLst>
                    <a:ext uri="{FF2B5EF4-FFF2-40B4-BE49-F238E27FC236}">
                      <a16:creationId xmlns:a16="http://schemas.microsoft.com/office/drawing/2014/main" id="{8E507659-AF46-45D0-A0DC-EB180C603050}"/>
                    </a:ext>
                  </a:extLst>
                </p:cNvPr>
                <p:cNvSpPr/>
                <p:nvPr/>
              </p:nvSpPr>
              <p:spPr>
                <a:xfrm>
                  <a:off x="2405063" y="2138363"/>
                  <a:ext cx="571500" cy="94665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lang="ja-JP" altLang="en-US">
                    <a:solidFill>
                      <a:srgbClr val="1E90FF"/>
                    </a:solidFill>
                    <a:latin typeface="Arial"/>
                    <a:ea typeface="ＭＳ Ｐゴシック"/>
                  </a:endParaRPr>
                </a:p>
              </p:txBody>
            </p:sp>
            <p:sp>
              <p:nvSpPr>
                <p:cNvPr id="64" name="テキスト ボックス 63">
                  <a:extLst>
                    <a:ext uri="{FF2B5EF4-FFF2-40B4-BE49-F238E27FC236}">
                      <a16:creationId xmlns:a16="http://schemas.microsoft.com/office/drawing/2014/main" id="{E25B31BA-93E3-45D7-8EBE-7460B7EA2CA5}"/>
                    </a:ext>
                  </a:extLst>
                </p:cNvPr>
                <p:cNvSpPr txBox="1"/>
                <p:nvPr/>
              </p:nvSpPr>
              <p:spPr>
                <a:xfrm>
                  <a:off x="2400875" y="2369178"/>
                  <a:ext cx="577782" cy="287771"/>
                </a:xfrm>
                <a:prstGeom prst="rect">
                  <a:avLst/>
                </a:prstGeom>
                <a:noFill/>
              </p:spPr>
              <p:txBody>
                <a:bodyPr wrap="square" rtlCol="0">
                  <a:spAutoFit/>
                </a:bodyPr>
                <a:lstStyle/>
                <a:p>
                  <a:pPr algn="ctr" defTabSz="457209"/>
                  <a:r>
                    <a:rPr kumimoji="1" lang="en-US" altLang="ja-JP" sz="1270" dirty="0">
                      <a:solidFill>
                        <a:srgbClr val="1E90FF"/>
                      </a:solidFill>
                      <a:latin typeface="HG丸ｺﾞｼｯｸM-PRO" panose="020F0600000000000000" pitchFamily="50" charset="-128"/>
                      <a:ea typeface="HG丸ｺﾞｼｯｸM-PRO" panose="020F0600000000000000" pitchFamily="50" charset="-128"/>
                    </a:rPr>
                    <a:t>2km</a:t>
                  </a:r>
                  <a:endParaRPr kumimoji="1" lang="ja-JP" altLang="en-US" sz="1270" dirty="0">
                    <a:solidFill>
                      <a:srgbClr val="1E90FF"/>
                    </a:solidFill>
                    <a:latin typeface="HG丸ｺﾞｼｯｸM-PRO" panose="020F0600000000000000" pitchFamily="50" charset="-128"/>
                    <a:ea typeface="HG丸ｺﾞｼｯｸM-PRO" panose="020F0600000000000000" pitchFamily="50" charset="-128"/>
                  </a:endParaRPr>
                </a:p>
              </p:txBody>
            </p:sp>
          </p:grpSp>
          <p:sp>
            <p:nvSpPr>
              <p:cNvPr id="61" name="矢印: 下 247">
                <a:extLst>
                  <a:ext uri="{FF2B5EF4-FFF2-40B4-BE49-F238E27FC236}">
                    <a16:creationId xmlns:a16="http://schemas.microsoft.com/office/drawing/2014/main" id="{60E9FCAC-D99C-42A0-AF25-C98BBD5C5783}"/>
                  </a:ext>
                </a:extLst>
              </p:cNvPr>
              <p:cNvSpPr/>
              <p:nvPr/>
            </p:nvSpPr>
            <p:spPr>
              <a:xfrm flipV="1">
                <a:off x="2952070" y="1916181"/>
                <a:ext cx="415853" cy="389503"/>
              </a:xfrm>
              <a:prstGeom prst="downArrow">
                <a:avLst/>
              </a:prstGeom>
              <a:solidFill>
                <a:srgbClr val="1E9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srgbClr val="1E90FF"/>
                  </a:solidFill>
                  <a:latin typeface="Arial"/>
                  <a:ea typeface="ＭＳ Ｐゴシック"/>
                </a:endParaRPr>
              </a:p>
            </p:txBody>
          </p:sp>
        </p:grpSp>
        <p:sp>
          <p:nvSpPr>
            <p:cNvPr id="59" name="テキスト ボックス 58">
              <a:extLst>
                <a:ext uri="{FF2B5EF4-FFF2-40B4-BE49-F238E27FC236}">
                  <a16:creationId xmlns:a16="http://schemas.microsoft.com/office/drawing/2014/main" id="{0082016C-6AD7-4452-ABF5-E9718C160908}"/>
                </a:ext>
              </a:extLst>
            </p:cNvPr>
            <p:cNvSpPr txBox="1"/>
            <p:nvPr/>
          </p:nvSpPr>
          <p:spPr>
            <a:xfrm>
              <a:off x="2967889" y="1660781"/>
              <a:ext cx="599215" cy="246221"/>
            </a:xfrm>
            <a:prstGeom prst="rect">
              <a:avLst/>
            </a:prstGeom>
            <a:noFill/>
          </p:spPr>
          <p:txBody>
            <a:bodyPr wrap="square" lIns="0" tIns="0" rIns="0" bIns="0" rtlCol="0">
              <a:spAutoFit/>
            </a:bodyPr>
            <a:lstStyle/>
            <a:p>
              <a:pPr algn="ctr" defTabSz="457209"/>
              <a:r>
                <a:rPr kumimoji="1" lang="ja-JP" altLang="en-US" sz="600" dirty="0">
                  <a:solidFill>
                    <a:srgbClr val="1E90FF"/>
                  </a:solidFill>
                  <a:latin typeface="HG丸ｺﾞｼｯｸM-PRO" panose="020F0600000000000000" pitchFamily="50" charset="-128"/>
                  <a:ea typeface="HG丸ｺﾞｼｯｸM-PRO" panose="020F0600000000000000" pitchFamily="50" charset="-128"/>
                </a:rPr>
                <a:t>〇〇〇</a:t>
              </a:r>
              <a:br>
                <a:rPr kumimoji="1" lang="en-US" altLang="ja-JP" sz="600" dirty="0">
                  <a:solidFill>
                    <a:srgbClr val="1E90FF"/>
                  </a:solidFill>
                  <a:latin typeface="HG丸ｺﾞｼｯｸM-PRO" panose="020F0600000000000000" pitchFamily="50" charset="-128"/>
                  <a:ea typeface="HG丸ｺﾞｼｯｸM-PRO" panose="020F0600000000000000" pitchFamily="50" charset="-128"/>
                </a:rPr>
              </a:br>
              <a:r>
                <a:rPr kumimoji="1" lang="ja-JP" altLang="en-US" sz="600" dirty="0">
                  <a:solidFill>
                    <a:srgbClr val="1E90FF"/>
                  </a:solidFill>
                  <a:latin typeface="HG丸ｺﾞｼｯｸM-PRO" panose="020F0600000000000000" pitchFamily="50" charset="-128"/>
                  <a:ea typeface="HG丸ｺﾞｼｯｸM-PRO" panose="020F0600000000000000" pitchFamily="50" charset="-128"/>
                </a:rPr>
                <a:t>サイクルライン</a:t>
              </a:r>
              <a:br>
                <a:rPr kumimoji="1" lang="en-US" altLang="ja-JP" sz="400" dirty="0">
                  <a:solidFill>
                    <a:srgbClr val="1E90FF"/>
                  </a:solidFill>
                  <a:latin typeface="HG丸ｺﾞｼｯｸM-PRO" panose="020F0600000000000000" pitchFamily="50" charset="-128"/>
                  <a:ea typeface="HG丸ｺﾞｼｯｸM-PRO" panose="020F0600000000000000" pitchFamily="50" charset="-128"/>
                </a:rPr>
              </a:br>
              <a:r>
                <a:rPr kumimoji="1" lang="ja-JP" altLang="en-US" sz="400" dirty="0">
                  <a:solidFill>
                    <a:srgbClr val="1E90FF"/>
                  </a:solidFill>
                  <a:latin typeface="HG丸ｺﾞｼｯｸM-PRO" panose="020F0600000000000000" pitchFamily="50" charset="-128"/>
                  <a:ea typeface="HG丸ｺﾞｼｯｸM-PRO" panose="020F0600000000000000" pitchFamily="50" charset="-128"/>
                </a:rPr>
                <a:t>〇〇〇 </a:t>
              </a:r>
              <a:r>
                <a:rPr kumimoji="1" lang="en-US" altLang="ja-JP" sz="400" dirty="0">
                  <a:solidFill>
                    <a:srgbClr val="1E90FF"/>
                  </a:solidFill>
                  <a:latin typeface="HG丸ｺﾞｼｯｸM-PRO" panose="020F0600000000000000" pitchFamily="50" charset="-128"/>
                  <a:ea typeface="HG丸ｺﾞｼｯｸM-PRO" panose="020F0600000000000000" pitchFamily="50" charset="-128"/>
                </a:rPr>
                <a:t>Cycling Road</a:t>
              </a:r>
              <a:endParaRPr kumimoji="1" lang="ja-JP" altLang="en-US" sz="1600" dirty="0">
                <a:solidFill>
                  <a:srgbClr val="1E90FF"/>
                </a:solidFill>
                <a:latin typeface="HG丸ｺﾞｼｯｸM-PRO" panose="020F0600000000000000" pitchFamily="50" charset="-128"/>
                <a:ea typeface="HG丸ｺﾞｼｯｸM-PRO" panose="020F0600000000000000" pitchFamily="50" charset="-128"/>
              </a:endParaRPr>
            </a:p>
          </p:txBody>
        </p:sp>
      </p:grpSp>
      <p:sp>
        <p:nvSpPr>
          <p:cNvPr id="65" name="正方形/長方形 64">
            <a:extLst>
              <a:ext uri="{FF2B5EF4-FFF2-40B4-BE49-F238E27FC236}">
                <a16:creationId xmlns:a16="http://schemas.microsoft.com/office/drawing/2014/main" id="{8431B56B-0A22-4EED-80F7-3A743E15D3AB}"/>
              </a:ext>
            </a:extLst>
          </p:cNvPr>
          <p:cNvSpPr/>
          <p:nvPr/>
        </p:nvSpPr>
        <p:spPr>
          <a:xfrm>
            <a:off x="2775702" y="4620503"/>
            <a:ext cx="432000" cy="185999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66" name="正方形/長方形 65">
            <a:extLst>
              <a:ext uri="{FF2B5EF4-FFF2-40B4-BE49-F238E27FC236}">
                <a16:creationId xmlns:a16="http://schemas.microsoft.com/office/drawing/2014/main" id="{B12ACAF0-D8FC-4C15-A671-192636532BAD}"/>
              </a:ext>
            </a:extLst>
          </p:cNvPr>
          <p:cNvSpPr/>
          <p:nvPr/>
        </p:nvSpPr>
        <p:spPr>
          <a:xfrm>
            <a:off x="550648" y="4895660"/>
            <a:ext cx="3019748" cy="463659"/>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cxnSp>
        <p:nvCxnSpPr>
          <p:cNvPr id="67" name="直線コネクタ 66">
            <a:extLst>
              <a:ext uri="{FF2B5EF4-FFF2-40B4-BE49-F238E27FC236}">
                <a16:creationId xmlns:a16="http://schemas.microsoft.com/office/drawing/2014/main" id="{59D4A8CE-6E69-4BCB-A316-A6EA0316AA0C}"/>
              </a:ext>
            </a:extLst>
          </p:cNvPr>
          <p:cNvCxnSpPr>
            <a:cxnSpLocks/>
          </p:cNvCxnSpPr>
          <p:nvPr/>
        </p:nvCxnSpPr>
        <p:spPr>
          <a:xfrm>
            <a:off x="550649" y="5365690"/>
            <a:ext cx="2225055" cy="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313A32E1-062A-4A07-A322-3DAF7E7680C6}"/>
              </a:ext>
            </a:extLst>
          </p:cNvPr>
          <p:cNvCxnSpPr>
            <a:cxnSpLocks/>
          </p:cNvCxnSpPr>
          <p:nvPr/>
        </p:nvCxnSpPr>
        <p:spPr>
          <a:xfrm flipH="1">
            <a:off x="2775703" y="4616578"/>
            <a:ext cx="0" cy="2722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B1C12495-D8DB-4DEF-BDAC-24792F44F232}"/>
              </a:ext>
            </a:extLst>
          </p:cNvPr>
          <p:cNvCxnSpPr>
            <a:cxnSpLocks/>
          </p:cNvCxnSpPr>
          <p:nvPr/>
        </p:nvCxnSpPr>
        <p:spPr>
          <a:xfrm>
            <a:off x="3212571" y="4620502"/>
            <a:ext cx="4" cy="2683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DD35D2D7-1E4B-430B-8B73-79A057A90869}"/>
              </a:ext>
            </a:extLst>
          </p:cNvPr>
          <p:cNvCxnSpPr>
            <a:cxnSpLocks/>
          </p:cNvCxnSpPr>
          <p:nvPr/>
        </p:nvCxnSpPr>
        <p:spPr>
          <a:xfrm>
            <a:off x="2775703" y="5364494"/>
            <a:ext cx="0" cy="1116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7FDB9E05-0865-4205-BB22-85586EDA53E7}"/>
              </a:ext>
            </a:extLst>
          </p:cNvPr>
          <p:cNvCxnSpPr>
            <a:cxnSpLocks/>
          </p:cNvCxnSpPr>
          <p:nvPr/>
        </p:nvCxnSpPr>
        <p:spPr>
          <a:xfrm flipV="1">
            <a:off x="550649" y="4888816"/>
            <a:ext cx="22250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1A8130EC-72B3-4AA5-BBD2-84DCFEF844C9}"/>
              </a:ext>
            </a:extLst>
          </p:cNvPr>
          <p:cNvCxnSpPr>
            <a:cxnSpLocks/>
          </p:cNvCxnSpPr>
          <p:nvPr/>
        </p:nvCxnSpPr>
        <p:spPr>
          <a:xfrm>
            <a:off x="3210396" y="4896536"/>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B9747A12-FD1A-44A9-99F8-F999435138CB}"/>
              </a:ext>
            </a:extLst>
          </p:cNvPr>
          <p:cNvCxnSpPr>
            <a:cxnSpLocks/>
          </p:cNvCxnSpPr>
          <p:nvPr/>
        </p:nvCxnSpPr>
        <p:spPr>
          <a:xfrm>
            <a:off x="3206867" y="5365689"/>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4E5818BF-A334-4600-8FD4-CBF48FEC6C53}"/>
              </a:ext>
            </a:extLst>
          </p:cNvPr>
          <p:cNvCxnSpPr>
            <a:cxnSpLocks/>
          </p:cNvCxnSpPr>
          <p:nvPr/>
        </p:nvCxnSpPr>
        <p:spPr>
          <a:xfrm>
            <a:off x="3212976" y="5367512"/>
            <a:ext cx="0" cy="1116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15011FE7-E3C1-4AEF-8687-5F7AEFC06381}"/>
              </a:ext>
            </a:extLst>
          </p:cNvPr>
          <p:cNvSpPr txBox="1"/>
          <p:nvPr/>
        </p:nvSpPr>
        <p:spPr>
          <a:xfrm>
            <a:off x="1745344" y="4135018"/>
            <a:ext cx="522900"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200m</a:t>
            </a:r>
            <a:endParaRPr kumimoji="1" lang="en-US" altLang="ja-JP" sz="1050" dirty="0">
              <a:solidFill>
                <a:prstClr val="black"/>
              </a:solidFill>
              <a:latin typeface="Arial"/>
              <a:ea typeface="ＭＳ Ｐゴシック"/>
            </a:endParaRPr>
          </a:p>
        </p:txBody>
      </p:sp>
      <p:cxnSp>
        <p:nvCxnSpPr>
          <p:cNvPr id="76" name="直線矢印コネクタ 75">
            <a:extLst>
              <a:ext uri="{FF2B5EF4-FFF2-40B4-BE49-F238E27FC236}">
                <a16:creationId xmlns:a16="http://schemas.microsoft.com/office/drawing/2014/main" id="{B7AA8BBD-FD8F-4292-9739-9D8E4461E9CC}"/>
              </a:ext>
            </a:extLst>
          </p:cNvPr>
          <p:cNvCxnSpPr>
            <a:cxnSpLocks/>
          </p:cNvCxnSpPr>
          <p:nvPr/>
        </p:nvCxnSpPr>
        <p:spPr>
          <a:xfrm>
            <a:off x="1265039" y="4356791"/>
            <a:ext cx="1355533" cy="0"/>
          </a:xfrm>
          <a:prstGeom prst="straightConnector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77" name="正方形/長方形 76">
            <a:extLst>
              <a:ext uri="{FF2B5EF4-FFF2-40B4-BE49-F238E27FC236}">
                <a16:creationId xmlns:a16="http://schemas.microsoft.com/office/drawing/2014/main" id="{C775C27C-AE1A-48BA-8630-95F0482661B7}"/>
              </a:ext>
            </a:extLst>
          </p:cNvPr>
          <p:cNvSpPr/>
          <p:nvPr/>
        </p:nvSpPr>
        <p:spPr>
          <a:xfrm flipH="1">
            <a:off x="2605197" y="4913732"/>
            <a:ext cx="36000" cy="146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78" name="正方形/長方形 77">
            <a:extLst>
              <a:ext uri="{FF2B5EF4-FFF2-40B4-BE49-F238E27FC236}">
                <a16:creationId xmlns:a16="http://schemas.microsoft.com/office/drawing/2014/main" id="{8DB60B55-B775-4783-8742-C07C2441A2E2}"/>
              </a:ext>
            </a:extLst>
          </p:cNvPr>
          <p:cNvSpPr/>
          <p:nvPr/>
        </p:nvSpPr>
        <p:spPr>
          <a:xfrm rot="5400000">
            <a:off x="2878496" y="5553535"/>
            <a:ext cx="36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cxnSp>
        <p:nvCxnSpPr>
          <p:cNvPr id="79" name="直線コネクタ 78">
            <a:extLst>
              <a:ext uri="{FF2B5EF4-FFF2-40B4-BE49-F238E27FC236}">
                <a16:creationId xmlns:a16="http://schemas.microsoft.com/office/drawing/2014/main" id="{072094AA-AECE-498E-934C-C193D1062B7A}"/>
              </a:ext>
            </a:extLst>
          </p:cNvPr>
          <p:cNvCxnSpPr/>
          <p:nvPr/>
        </p:nvCxnSpPr>
        <p:spPr>
          <a:xfrm>
            <a:off x="2621034" y="4337501"/>
            <a:ext cx="0" cy="5334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987DE507-3C2B-4BFE-B3F0-BEDE87A4BA91}"/>
              </a:ext>
            </a:extLst>
          </p:cNvPr>
          <p:cNvCxnSpPr>
            <a:cxnSpLocks/>
          </p:cNvCxnSpPr>
          <p:nvPr/>
        </p:nvCxnSpPr>
        <p:spPr>
          <a:xfrm>
            <a:off x="1254997" y="4342788"/>
            <a:ext cx="0" cy="44268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矢印コネクタ 80">
            <a:extLst>
              <a:ext uri="{FF2B5EF4-FFF2-40B4-BE49-F238E27FC236}">
                <a16:creationId xmlns:a16="http://schemas.microsoft.com/office/drawing/2014/main" id="{4326B388-2873-4746-B345-DE5321478AA3}"/>
              </a:ext>
            </a:extLst>
          </p:cNvPr>
          <p:cNvCxnSpPr>
            <a:cxnSpLocks/>
          </p:cNvCxnSpPr>
          <p:nvPr/>
        </p:nvCxnSpPr>
        <p:spPr>
          <a:xfrm>
            <a:off x="2463203" y="4730931"/>
            <a:ext cx="157369" cy="0"/>
          </a:xfrm>
          <a:prstGeom prst="straightConnector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F3855D6E-7EA9-44EB-9C9E-26CB143E2FA1}"/>
              </a:ext>
            </a:extLst>
          </p:cNvPr>
          <p:cNvCxnSpPr>
            <a:cxnSpLocks/>
          </p:cNvCxnSpPr>
          <p:nvPr/>
        </p:nvCxnSpPr>
        <p:spPr>
          <a:xfrm>
            <a:off x="2450746" y="4680695"/>
            <a:ext cx="0" cy="10239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テキスト ボックス 82">
            <a:extLst>
              <a:ext uri="{FF2B5EF4-FFF2-40B4-BE49-F238E27FC236}">
                <a16:creationId xmlns:a16="http://schemas.microsoft.com/office/drawing/2014/main" id="{EC4D9F6C-DAA7-4AD0-9CF4-DAC0C9F54A13}"/>
              </a:ext>
            </a:extLst>
          </p:cNvPr>
          <p:cNvSpPr txBox="1"/>
          <p:nvPr/>
        </p:nvSpPr>
        <p:spPr>
          <a:xfrm>
            <a:off x="2260525" y="4477243"/>
            <a:ext cx="447558"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10m</a:t>
            </a:r>
            <a:endParaRPr kumimoji="1" lang="en-US" altLang="ja-JP" sz="1050" dirty="0">
              <a:solidFill>
                <a:prstClr val="black"/>
              </a:solidFill>
              <a:latin typeface="Arial"/>
              <a:ea typeface="ＭＳ Ｐゴシック"/>
            </a:endParaRPr>
          </a:p>
        </p:txBody>
      </p:sp>
      <p:cxnSp>
        <p:nvCxnSpPr>
          <p:cNvPr id="84" name="直線コネクタ 83">
            <a:extLst>
              <a:ext uri="{FF2B5EF4-FFF2-40B4-BE49-F238E27FC236}">
                <a16:creationId xmlns:a16="http://schemas.microsoft.com/office/drawing/2014/main" id="{C00475C1-5CAF-43F5-B8B4-A8057A16C8A4}"/>
              </a:ext>
            </a:extLst>
          </p:cNvPr>
          <p:cNvCxnSpPr>
            <a:cxnSpLocks/>
          </p:cNvCxnSpPr>
          <p:nvPr/>
        </p:nvCxnSpPr>
        <p:spPr>
          <a:xfrm>
            <a:off x="612011" y="5121820"/>
            <a:ext cx="2916000" cy="0"/>
          </a:xfrm>
          <a:prstGeom prst="line">
            <a:avLst/>
          </a:prstGeom>
          <a:ln w="57150">
            <a:solidFill>
              <a:schemeClr val="accent5"/>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5" name="テキスト ボックス 84">
            <a:extLst>
              <a:ext uri="{FF2B5EF4-FFF2-40B4-BE49-F238E27FC236}">
                <a16:creationId xmlns:a16="http://schemas.microsoft.com/office/drawing/2014/main" id="{322F827D-9F2F-400E-989F-24A7B27E7350}"/>
              </a:ext>
            </a:extLst>
          </p:cNvPr>
          <p:cNvSpPr txBox="1"/>
          <p:nvPr/>
        </p:nvSpPr>
        <p:spPr>
          <a:xfrm>
            <a:off x="1465792" y="5105446"/>
            <a:ext cx="716863" cy="230832"/>
          </a:xfrm>
          <a:prstGeom prst="rect">
            <a:avLst/>
          </a:prstGeom>
          <a:noFill/>
        </p:spPr>
        <p:txBody>
          <a:bodyPr wrap="none" rtlCol="0">
            <a:spAutoFit/>
          </a:bodyPr>
          <a:lstStyle/>
          <a:p>
            <a:pPr defTabSz="457209"/>
            <a:r>
              <a:rPr lang="ja-JP" altLang="en-US" sz="900" dirty="0">
                <a:solidFill>
                  <a:srgbClr val="5B9BD5"/>
                </a:solidFill>
                <a:latin typeface="Arial"/>
                <a:ea typeface="ＭＳ Ｐゴシック"/>
              </a:rPr>
              <a:t>基幹ルート</a:t>
            </a:r>
            <a:endParaRPr kumimoji="1" lang="en-US" altLang="ja-JP" sz="900" dirty="0">
              <a:solidFill>
                <a:srgbClr val="5B9BD5"/>
              </a:solidFill>
              <a:latin typeface="Arial"/>
              <a:ea typeface="ＭＳ Ｐゴシック"/>
            </a:endParaRPr>
          </a:p>
        </p:txBody>
      </p:sp>
      <p:sp>
        <p:nvSpPr>
          <p:cNvPr id="86" name="テキスト ボックス 85">
            <a:extLst>
              <a:ext uri="{FF2B5EF4-FFF2-40B4-BE49-F238E27FC236}">
                <a16:creationId xmlns:a16="http://schemas.microsoft.com/office/drawing/2014/main" id="{53847EE6-DB48-4BBC-836F-DE6BF408AD13}"/>
              </a:ext>
            </a:extLst>
          </p:cNvPr>
          <p:cNvSpPr txBox="1"/>
          <p:nvPr/>
        </p:nvSpPr>
        <p:spPr>
          <a:xfrm>
            <a:off x="57395" y="4211304"/>
            <a:ext cx="857927" cy="253916"/>
          </a:xfrm>
          <a:prstGeom prst="rect">
            <a:avLst/>
          </a:prstGeom>
          <a:noFill/>
        </p:spPr>
        <p:txBody>
          <a:bodyPr wrap="none" rtlCol="0">
            <a:spAutoFit/>
          </a:bodyPr>
          <a:lstStyle/>
          <a:p>
            <a:pPr defTabSz="457209"/>
            <a:r>
              <a:rPr kumimoji="1" lang="ja-JP" altLang="en-US" sz="1050" dirty="0">
                <a:solidFill>
                  <a:prstClr val="black"/>
                </a:solidFill>
                <a:latin typeface="Arial"/>
                <a:ea typeface="ＭＳ Ｐゴシック"/>
              </a:rPr>
              <a:t>看板（予告）</a:t>
            </a:r>
            <a:endParaRPr kumimoji="1" lang="en-US" altLang="ja-JP" sz="1050" dirty="0">
              <a:solidFill>
                <a:prstClr val="black"/>
              </a:solidFill>
              <a:latin typeface="Arial"/>
              <a:ea typeface="ＭＳ Ｐゴシック"/>
            </a:endParaRPr>
          </a:p>
        </p:txBody>
      </p:sp>
      <p:sp>
        <p:nvSpPr>
          <p:cNvPr id="87" name="テキスト ボックス 86">
            <a:extLst>
              <a:ext uri="{FF2B5EF4-FFF2-40B4-BE49-F238E27FC236}">
                <a16:creationId xmlns:a16="http://schemas.microsoft.com/office/drawing/2014/main" id="{14999675-894D-4E5C-9922-5F6FE91FBEA7}"/>
              </a:ext>
            </a:extLst>
          </p:cNvPr>
          <p:cNvSpPr txBox="1"/>
          <p:nvPr/>
        </p:nvSpPr>
        <p:spPr>
          <a:xfrm>
            <a:off x="3466330" y="4231466"/>
            <a:ext cx="992579" cy="253916"/>
          </a:xfrm>
          <a:prstGeom prst="rect">
            <a:avLst/>
          </a:prstGeom>
          <a:noFill/>
        </p:spPr>
        <p:txBody>
          <a:bodyPr wrap="none" rtlCol="0">
            <a:spAutoFit/>
          </a:bodyPr>
          <a:lstStyle/>
          <a:p>
            <a:pPr defTabSz="457209"/>
            <a:r>
              <a:rPr kumimoji="1" lang="ja-JP" altLang="en-US" sz="1050" dirty="0">
                <a:solidFill>
                  <a:prstClr val="black"/>
                </a:solidFill>
                <a:latin typeface="Arial"/>
                <a:ea typeface="ＭＳ Ｐゴシック"/>
              </a:rPr>
              <a:t>看板（分岐部）</a:t>
            </a:r>
            <a:endParaRPr kumimoji="1" lang="en-US" altLang="ja-JP" sz="1050" dirty="0">
              <a:solidFill>
                <a:prstClr val="black"/>
              </a:solidFill>
              <a:latin typeface="Arial"/>
              <a:ea typeface="ＭＳ Ｐゴシック"/>
            </a:endParaRPr>
          </a:p>
        </p:txBody>
      </p:sp>
      <p:cxnSp>
        <p:nvCxnSpPr>
          <p:cNvPr id="88" name="直線コネクタ 87">
            <a:extLst>
              <a:ext uri="{FF2B5EF4-FFF2-40B4-BE49-F238E27FC236}">
                <a16:creationId xmlns:a16="http://schemas.microsoft.com/office/drawing/2014/main" id="{56B07E54-E21F-4A46-8BA4-AE57684A54FF}"/>
              </a:ext>
            </a:extLst>
          </p:cNvPr>
          <p:cNvCxnSpPr>
            <a:cxnSpLocks/>
          </p:cNvCxnSpPr>
          <p:nvPr/>
        </p:nvCxnSpPr>
        <p:spPr>
          <a:xfrm>
            <a:off x="3086695" y="5616526"/>
            <a:ext cx="90566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矢印コネクタ 88">
            <a:extLst>
              <a:ext uri="{FF2B5EF4-FFF2-40B4-BE49-F238E27FC236}">
                <a16:creationId xmlns:a16="http://schemas.microsoft.com/office/drawing/2014/main" id="{46670EDB-E145-4B5E-A5C4-8546281626C2}"/>
              </a:ext>
            </a:extLst>
          </p:cNvPr>
          <p:cNvCxnSpPr>
            <a:cxnSpLocks/>
          </p:cNvCxnSpPr>
          <p:nvPr/>
        </p:nvCxnSpPr>
        <p:spPr>
          <a:xfrm rot="5400000">
            <a:off x="3629605" y="5697705"/>
            <a:ext cx="157369" cy="0"/>
          </a:xfrm>
          <a:prstGeom prst="straightConnector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C0362393-A341-4CA5-A80F-729BCECDD6E9}"/>
              </a:ext>
            </a:extLst>
          </p:cNvPr>
          <p:cNvCxnSpPr>
            <a:cxnSpLocks/>
          </p:cNvCxnSpPr>
          <p:nvPr/>
        </p:nvCxnSpPr>
        <p:spPr>
          <a:xfrm rot="5400000">
            <a:off x="3566867" y="5591400"/>
            <a:ext cx="0" cy="36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テキスト ボックス 90">
            <a:extLst>
              <a:ext uri="{FF2B5EF4-FFF2-40B4-BE49-F238E27FC236}">
                <a16:creationId xmlns:a16="http://schemas.microsoft.com/office/drawing/2014/main" id="{06BE96AE-7342-4FE1-A16B-89EEFC883707}"/>
              </a:ext>
            </a:extLst>
          </p:cNvPr>
          <p:cNvSpPr txBox="1"/>
          <p:nvPr/>
        </p:nvSpPr>
        <p:spPr>
          <a:xfrm rot="16200000">
            <a:off x="3583669" y="5637310"/>
            <a:ext cx="447558"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10m</a:t>
            </a:r>
            <a:endParaRPr kumimoji="1" lang="en-US" altLang="ja-JP" sz="1050" dirty="0">
              <a:solidFill>
                <a:prstClr val="black"/>
              </a:solidFill>
              <a:latin typeface="Arial"/>
              <a:ea typeface="ＭＳ Ｐゴシック"/>
            </a:endParaRPr>
          </a:p>
        </p:txBody>
      </p:sp>
      <p:sp>
        <p:nvSpPr>
          <p:cNvPr id="92" name="テキスト ボックス 91">
            <a:extLst>
              <a:ext uri="{FF2B5EF4-FFF2-40B4-BE49-F238E27FC236}">
                <a16:creationId xmlns:a16="http://schemas.microsoft.com/office/drawing/2014/main" id="{7E015DA5-887B-4C83-A94A-BD9B41965146}"/>
              </a:ext>
            </a:extLst>
          </p:cNvPr>
          <p:cNvSpPr txBox="1"/>
          <p:nvPr/>
        </p:nvSpPr>
        <p:spPr>
          <a:xfrm>
            <a:off x="2541886" y="6453892"/>
            <a:ext cx="976549" cy="253916"/>
          </a:xfrm>
          <a:prstGeom prst="rect">
            <a:avLst/>
          </a:prstGeom>
          <a:noFill/>
        </p:spPr>
        <p:txBody>
          <a:bodyPr wrap="none" rtlCol="0">
            <a:spAutoFit/>
          </a:bodyPr>
          <a:lstStyle/>
          <a:p>
            <a:pPr defTabSz="457209"/>
            <a:r>
              <a:rPr kumimoji="1" lang="ja-JP" altLang="en-US" sz="1050" dirty="0">
                <a:solidFill>
                  <a:prstClr val="black"/>
                </a:solidFill>
                <a:latin typeface="Arial"/>
                <a:ea typeface="ＭＳ Ｐゴシック"/>
              </a:rPr>
              <a:t>至 地域ルート</a:t>
            </a:r>
            <a:endParaRPr kumimoji="1" lang="en-US" altLang="ja-JP" sz="1050" dirty="0">
              <a:solidFill>
                <a:prstClr val="black"/>
              </a:solidFill>
              <a:latin typeface="Arial"/>
              <a:ea typeface="ＭＳ Ｐゴシック"/>
            </a:endParaRPr>
          </a:p>
        </p:txBody>
      </p:sp>
      <p:cxnSp>
        <p:nvCxnSpPr>
          <p:cNvPr id="93" name="直線コネクタ 92">
            <a:extLst>
              <a:ext uri="{FF2B5EF4-FFF2-40B4-BE49-F238E27FC236}">
                <a16:creationId xmlns:a16="http://schemas.microsoft.com/office/drawing/2014/main" id="{C5FCA189-8929-4A0C-A105-29209893DC5A}"/>
              </a:ext>
            </a:extLst>
          </p:cNvPr>
          <p:cNvCxnSpPr>
            <a:cxnSpLocks/>
          </p:cNvCxnSpPr>
          <p:nvPr/>
        </p:nvCxnSpPr>
        <p:spPr>
          <a:xfrm flipV="1">
            <a:off x="3008084" y="5697705"/>
            <a:ext cx="0" cy="720000"/>
          </a:xfrm>
          <a:prstGeom prst="line">
            <a:avLst/>
          </a:prstGeom>
          <a:ln w="53975">
            <a:solidFill>
              <a:srgbClr val="FFC000"/>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4" name="フリーフォーム 93"/>
          <p:cNvSpPr>
            <a:spLocks noChangeAspect="1"/>
          </p:cNvSpPr>
          <p:nvPr/>
        </p:nvSpPr>
        <p:spPr>
          <a:xfrm>
            <a:off x="2281255" y="4922094"/>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95" name="フリーフォーム 94"/>
          <p:cNvSpPr>
            <a:spLocks noChangeAspect="1"/>
          </p:cNvSpPr>
          <p:nvPr/>
        </p:nvSpPr>
        <p:spPr>
          <a:xfrm>
            <a:off x="1761793" y="4922094"/>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96" name="フリーフォーム 95"/>
          <p:cNvSpPr>
            <a:spLocks noChangeAspect="1"/>
          </p:cNvSpPr>
          <p:nvPr/>
        </p:nvSpPr>
        <p:spPr>
          <a:xfrm>
            <a:off x="1260831" y="4922094"/>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97" name="フリーフォーム 96"/>
          <p:cNvSpPr>
            <a:spLocks noChangeAspect="1"/>
          </p:cNvSpPr>
          <p:nvPr/>
        </p:nvSpPr>
        <p:spPr>
          <a:xfrm>
            <a:off x="726453" y="4922094"/>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98" name="フリーフォーム 97"/>
          <p:cNvSpPr>
            <a:spLocks noChangeAspect="1"/>
          </p:cNvSpPr>
          <p:nvPr/>
        </p:nvSpPr>
        <p:spPr>
          <a:xfrm rot="10800000">
            <a:off x="1415032" y="5286028"/>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99" name="フリーフォーム 98"/>
          <p:cNvSpPr>
            <a:spLocks noChangeAspect="1"/>
          </p:cNvSpPr>
          <p:nvPr/>
        </p:nvSpPr>
        <p:spPr>
          <a:xfrm rot="10800000">
            <a:off x="1972826" y="5286028"/>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00" name="フリーフォーム 99"/>
          <p:cNvSpPr>
            <a:spLocks noChangeAspect="1"/>
          </p:cNvSpPr>
          <p:nvPr/>
        </p:nvSpPr>
        <p:spPr>
          <a:xfrm rot="10800000">
            <a:off x="2495883" y="5286028"/>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01" name="フリーフォーム 100"/>
          <p:cNvSpPr>
            <a:spLocks noChangeAspect="1"/>
          </p:cNvSpPr>
          <p:nvPr/>
        </p:nvSpPr>
        <p:spPr>
          <a:xfrm rot="10800000">
            <a:off x="855317" y="5286028"/>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02" name="フリーフォーム 101"/>
          <p:cNvSpPr>
            <a:spLocks noChangeAspect="1"/>
          </p:cNvSpPr>
          <p:nvPr/>
        </p:nvSpPr>
        <p:spPr>
          <a:xfrm>
            <a:off x="2796583" y="4922094"/>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03" name="フリーフォーム 102"/>
          <p:cNvSpPr>
            <a:spLocks noChangeAspect="1"/>
          </p:cNvSpPr>
          <p:nvPr/>
        </p:nvSpPr>
        <p:spPr>
          <a:xfrm>
            <a:off x="2918053" y="4922094"/>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04" name="フリーフォーム 103"/>
          <p:cNvSpPr>
            <a:spLocks noChangeAspect="1"/>
          </p:cNvSpPr>
          <p:nvPr/>
        </p:nvSpPr>
        <p:spPr>
          <a:xfrm>
            <a:off x="3032037" y="4922094"/>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05" name="フリーフォーム 104"/>
          <p:cNvSpPr>
            <a:spLocks noChangeAspect="1"/>
          </p:cNvSpPr>
          <p:nvPr/>
        </p:nvSpPr>
        <p:spPr>
          <a:xfrm>
            <a:off x="3142558" y="4922094"/>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06" name="フリーフォーム 105"/>
          <p:cNvSpPr>
            <a:spLocks noChangeAspect="1"/>
          </p:cNvSpPr>
          <p:nvPr/>
        </p:nvSpPr>
        <p:spPr>
          <a:xfrm>
            <a:off x="3357017" y="4922094"/>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07" name="フリーフォーム 106"/>
          <p:cNvSpPr>
            <a:spLocks noChangeAspect="1"/>
          </p:cNvSpPr>
          <p:nvPr/>
        </p:nvSpPr>
        <p:spPr>
          <a:xfrm rot="10800000">
            <a:off x="2779400" y="5286028"/>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08" name="フリーフォーム 107"/>
          <p:cNvSpPr>
            <a:spLocks noChangeAspect="1"/>
          </p:cNvSpPr>
          <p:nvPr/>
        </p:nvSpPr>
        <p:spPr>
          <a:xfrm rot="10800000">
            <a:off x="2889852" y="5286028"/>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09" name="フリーフォーム 108"/>
          <p:cNvSpPr>
            <a:spLocks noChangeAspect="1"/>
          </p:cNvSpPr>
          <p:nvPr/>
        </p:nvSpPr>
        <p:spPr>
          <a:xfrm rot="10800000">
            <a:off x="2996113" y="5286028"/>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10" name="フリーフォーム 109"/>
          <p:cNvSpPr>
            <a:spLocks noChangeAspect="1"/>
          </p:cNvSpPr>
          <p:nvPr/>
        </p:nvSpPr>
        <p:spPr>
          <a:xfrm rot="10800000">
            <a:off x="3114199" y="5286028"/>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11" name="フリーフォーム 110"/>
          <p:cNvSpPr>
            <a:spLocks noChangeAspect="1"/>
          </p:cNvSpPr>
          <p:nvPr/>
        </p:nvSpPr>
        <p:spPr>
          <a:xfrm rot="10800000">
            <a:off x="3411674" y="5286028"/>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12" name="フリーフォーム 111"/>
          <p:cNvSpPr>
            <a:spLocks noChangeAspect="1"/>
          </p:cNvSpPr>
          <p:nvPr/>
        </p:nvSpPr>
        <p:spPr>
          <a:xfrm rot="16200000">
            <a:off x="2773051" y="5868774"/>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13" name="フリーフォーム 112"/>
          <p:cNvSpPr>
            <a:spLocks noChangeAspect="1"/>
          </p:cNvSpPr>
          <p:nvPr/>
        </p:nvSpPr>
        <p:spPr>
          <a:xfrm rot="16200000">
            <a:off x="2773051" y="6318391"/>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14" name="フリーフォーム 113"/>
          <p:cNvSpPr>
            <a:spLocks noChangeAspect="1"/>
          </p:cNvSpPr>
          <p:nvPr/>
        </p:nvSpPr>
        <p:spPr>
          <a:xfrm rot="5400000">
            <a:off x="3107767" y="5697613"/>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15" name="フリーフォーム 114"/>
          <p:cNvSpPr>
            <a:spLocks noChangeAspect="1"/>
          </p:cNvSpPr>
          <p:nvPr/>
        </p:nvSpPr>
        <p:spPr>
          <a:xfrm rot="5400000">
            <a:off x="3105923" y="6213126"/>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cxnSp>
        <p:nvCxnSpPr>
          <p:cNvPr id="118" name="直線矢印コネクタ 117">
            <a:extLst>
              <a:ext uri="{FF2B5EF4-FFF2-40B4-BE49-F238E27FC236}">
                <a16:creationId xmlns:a16="http://schemas.microsoft.com/office/drawing/2014/main" id="{36F690D9-FD6F-4D49-83CE-CE8E3D903E85}"/>
              </a:ext>
            </a:extLst>
          </p:cNvPr>
          <p:cNvCxnSpPr>
            <a:cxnSpLocks/>
          </p:cNvCxnSpPr>
          <p:nvPr/>
        </p:nvCxnSpPr>
        <p:spPr>
          <a:xfrm flipH="1">
            <a:off x="2448132" y="4619352"/>
            <a:ext cx="1145379" cy="219725"/>
          </a:xfrm>
          <a:prstGeom prst="straightConnector1">
            <a:avLst/>
          </a:prstGeom>
          <a:ln>
            <a:solidFill>
              <a:schemeClr val="tx1"/>
            </a:solidFill>
            <a:prstDash val="solid"/>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19" name="テキスト ボックス 118">
            <a:extLst>
              <a:ext uri="{FF2B5EF4-FFF2-40B4-BE49-F238E27FC236}">
                <a16:creationId xmlns:a16="http://schemas.microsoft.com/office/drawing/2014/main" id="{14999675-894D-4E5C-9922-5F6FE91FBEA7}"/>
              </a:ext>
            </a:extLst>
          </p:cNvPr>
          <p:cNvSpPr txBox="1"/>
          <p:nvPr/>
        </p:nvSpPr>
        <p:spPr>
          <a:xfrm>
            <a:off x="3333943" y="5912006"/>
            <a:ext cx="857927" cy="253916"/>
          </a:xfrm>
          <a:prstGeom prst="rect">
            <a:avLst/>
          </a:prstGeom>
          <a:noFill/>
        </p:spPr>
        <p:txBody>
          <a:bodyPr wrap="none" rtlCol="0">
            <a:spAutoFit/>
          </a:bodyPr>
          <a:lstStyle/>
          <a:p>
            <a:pPr defTabSz="457209"/>
            <a:r>
              <a:rPr kumimoji="1" lang="ja-JP" altLang="en-US" sz="1050" dirty="0">
                <a:solidFill>
                  <a:prstClr val="black"/>
                </a:solidFill>
                <a:latin typeface="Arial"/>
                <a:ea typeface="ＭＳ Ｐゴシック"/>
              </a:rPr>
              <a:t>看板（</a:t>
            </a:r>
            <a:r>
              <a:rPr lang="ja-JP" altLang="en-US" sz="1050" dirty="0">
                <a:solidFill>
                  <a:prstClr val="black"/>
                </a:solidFill>
                <a:latin typeface="Arial"/>
                <a:ea typeface="ＭＳ Ｐゴシック"/>
              </a:rPr>
              <a:t>直後</a:t>
            </a:r>
            <a:r>
              <a:rPr kumimoji="1" lang="ja-JP" altLang="en-US" sz="1050" dirty="0">
                <a:solidFill>
                  <a:prstClr val="black"/>
                </a:solidFill>
                <a:latin typeface="Arial"/>
                <a:ea typeface="ＭＳ Ｐゴシック"/>
              </a:rPr>
              <a:t>）</a:t>
            </a:r>
            <a:endParaRPr kumimoji="1" lang="en-US" altLang="ja-JP" sz="1050" dirty="0">
              <a:solidFill>
                <a:prstClr val="black"/>
              </a:solidFill>
              <a:latin typeface="Arial"/>
              <a:ea typeface="ＭＳ Ｐゴシック"/>
            </a:endParaRPr>
          </a:p>
        </p:txBody>
      </p:sp>
      <p:cxnSp>
        <p:nvCxnSpPr>
          <p:cNvPr id="120" name="直線矢印コネクタ 119">
            <a:extLst>
              <a:ext uri="{FF2B5EF4-FFF2-40B4-BE49-F238E27FC236}">
                <a16:creationId xmlns:a16="http://schemas.microsoft.com/office/drawing/2014/main" id="{36F690D9-FD6F-4D49-83CE-CE8E3D903E85}"/>
              </a:ext>
            </a:extLst>
          </p:cNvPr>
          <p:cNvCxnSpPr>
            <a:cxnSpLocks/>
          </p:cNvCxnSpPr>
          <p:nvPr/>
        </p:nvCxnSpPr>
        <p:spPr>
          <a:xfrm flipH="1" flipV="1">
            <a:off x="3284258" y="5773722"/>
            <a:ext cx="309253" cy="155977"/>
          </a:xfrm>
          <a:prstGeom prst="straightConnector1">
            <a:avLst/>
          </a:prstGeom>
          <a:ln>
            <a:solidFill>
              <a:schemeClr val="tx1"/>
            </a:solidFill>
            <a:prstDash val="solid"/>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1" name="直線矢印コネクタ 120">
            <a:extLst>
              <a:ext uri="{FF2B5EF4-FFF2-40B4-BE49-F238E27FC236}">
                <a16:creationId xmlns:a16="http://schemas.microsoft.com/office/drawing/2014/main" id="{36F690D9-FD6F-4D49-83CE-CE8E3D903E85}"/>
              </a:ext>
            </a:extLst>
          </p:cNvPr>
          <p:cNvCxnSpPr>
            <a:cxnSpLocks/>
          </p:cNvCxnSpPr>
          <p:nvPr/>
        </p:nvCxnSpPr>
        <p:spPr>
          <a:xfrm>
            <a:off x="561401" y="4570948"/>
            <a:ext cx="678613" cy="256795"/>
          </a:xfrm>
          <a:prstGeom prst="straightConnector1">
            <a:avLst/>
          </a:prstGeom>
          <a:ln>
            <a:solidFill>
              <a:schemeClr val="tx1"/>
            </a:solidFill>
            <a:prstDash val="solid"/>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C71136CE-13B0-4105-B1DF-708CFA0C0425}"/>
              </a:ext>
            </a:extLst>
          </p:cNvPr>
          <p:cNvSpPr>
            <a:spLocks noGrp="1"/>
          </p:cNvSpPr>
          <p:nvPr>
            <p:ph type="sldNum" sz="quarter" idx="12"/>
          </p:nvPr>
        </p:nvSpPr>
        <p:spPr/>
        <p:txBody>
          <a:bodyPr/>
          <a:lstStyle/>
          <a:p>
            <a:fld id="{DBD16A61-A562-46A3-9FED-0F09869A8BCF}" type="slidenum">
              <a:rPr kumimoji="1" lang="ja-JP" altLang="en-US" smtClean="0"/>
              <a:pPr/>
              <a:t>12</a:t>
            </a:fld>
            <a:endParaRPr kumimoji="1" lang="ja-JP" altLang="en-US"/>
          </a:p>
        </p:txBody>
      </p:sp>
      <p:pic>
        <p:nvPicPr>
          <p:cNvPr id="4" name="図 3">
            <a:extLst>
              <a:ext uri="{FF2B5EF4-FFF2-40B4-BE49-F238E27FC236}">
                <a16:creationId xmlns:a16="http://schemas.microsoft.com/office/drawing/2014/main" id="{1B77CC61-324E-4713-94DD-152A5B19FA34}"/>
              </a:ext>
            </a:extLst>
          </p:cNvPr>
          <p:cNvPicPr>
            <a:picLocks noChangeAspect="1"/>
          </p:cNvPicPr>
          <p:nvPr/>
        </p:nvPicPr>
        <p:blipFill>
          <a:blip r:embed="rId2"/>
          <a:stretch>
            <a:fillRect/>
          </a:stretch>
        </p:blipFill>
        <p:spPr>
          <a:xfrm>
            <a:off x="131867" y="4426107"/>
            <a:ext cx="430925" cy="975250"/>
          </a:xfrm>
          <a:prstGeom prst="rect">
            <a:avLst/>
          </a:prstGeom>
        </p:spPr>
      </p:pic>
      <p:pic>
        <p:nvPicPr>
          <p:cNvPr id="6" name="図 5">
            <a:extLst>
              <a:ext uri="{FF2B5EF4-FFF2-40B4-BE49-F238E27FC236}">
                <a16:creationId xmlns:a16="http://schemas.microsoft.com/office/drawing/2014/main" id="{8C857BE2-64F1-4DA0-BB71-CFD6A8578709}"/>
              </a:ext>
            </a:extLst>
          </p:cNvPr>
          <p:cNvPicPr>
            <a:picLocks noChangeAspect="1"/>
          </p:cNvPicPr>
          <p:nvPr/>
        </p:nvPicPr>
        <p:blipFill>
          <a:blip r:embed="rId3"/>
          <a:stretch>
            <a:fillRect/>
          </a:stretch>
        </p:blipFill>
        <p:spPr>
          <a:xfrm>
            <a:off x="3635896" y="4493324"/>
            <a:ext cx="377417" cy="966008"/>
          </a:xfrm>
          <a:prstGeom prst="rect">
            <a:avLst/>
          </a:prstGeom>
        </p:spPr>
      </p:pic>
      <p:pic>
        <p:nvPicPr>
          <p:cNvPr id="5" name="図 4">
            <a:extLst>
              <a:ext uri="{FF2B5EF4-FFF2-40B4-BE49-F238E27FC236}">
                <a16:creationId xmlns:a16="http://schemas.microsoft.com/office/drawing/2014/main" id="{79AA959C-64A1-4C75-8F56-1440E58C0DC4}"/>
              </a:ext>
            </a:extLst>
          </p:cNvPr>
          <p:cNvPicPr>
            <a:picLocks noChangeAspect="1"/>
          </p:cNvPicPr>
          <p:nvPr/>
        </p:nvPicPr>
        <p:blipFill>
          <a:blip r:embed="rId4"/>
          <a:stretch>
            <a:fillRect/>
          </a:stretch>
        </p:blipFill>
        <p:spPr>
          <a:xfrm>
            <a:off x="3563888" y="6125363"/>
            <a:ext cx="349467" cy="582445"/>
          </a:xfrm>
          <a:prstGeom prst="rect">
            <a:avLst/>
          </a:prstGeom>
        </p:spPr>
      </p:pic>
    </p:spTree>
    <p:extLst>
      <p:ext uri="{BB962C8B-B14F-4D97-AF65-F5344CB8AC3E}">
        <p14:creationId xmlns:p14="http://schemas.microsoft.com/office/powerpoint/2010/main" val="951778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FD3E93-73E3-4D6D-8DB9-F77512FA5CA0}"/>
              </a:ext>
            </a:extLst>
          </p:cNvPr>
          <p:cNvSpPr>
            <a:spLocks noGrp="1"/>
          </p:cNvSpPr>
          <p:nvPr>
            <p:ph type="title"/>
          </p:nvPr>
        </p:nvSpPr>
        <p:spPr/>
        <p:txBody>
          <a:bodyPr>
            <a:normAutofit/>
          </a:bodyPr>
          <a:lstStyle/>
          <a:p>
            <a:r>
              <a:rPr lang="zh-TW" altLang="en-US" dirty="0"/>
              <a:t>「自転車通行位置</a:t>
            </a:r>
            <a:r>
              <a:rPr lang="ja-JP" altLang="en-US" dirty="0"/>
              <a:t>明示</a:t>
            </a:r>
            <a:r>
              <a:rPr lang="zh-TW" altLang="en-US" dirty="0"/>
              <a:t>」</a:t>
            </a:r>
            <a:r>
              <a:rPr lang="ja-JP" altLang="en-US" dirty="0"/>
              <a:t>の整備仕様</a:t>
            </a:r>
            <a:endParaRPr kumimoji="1" lang="ja-JP" altLang="en-US" dirty="0"/>
          </a:p>
        </p:txBody>
      </p:sp>
      <p:graphicFrame>
        <p:nvGraphicFramePr>
          <p:cNvPr id="15" name="表 14"/>
          <p:cNvGraphicFramePr>
            <a:graphicFrameLocks noGrp="1"/>
          </p:cNvGraphicFramePr>
          <p:nvPr>
            <p:extLst>
              <p:ext uri="{D42A27DB-BD31-4B8C-83A1-F6EECF244321}">
                <p14:modId xmlns:p14="http://schemas.microsoft.com/office/powerpoint/2010/main" val="27957739"/>
              </p:ext>
            </p:extLst>
          </p:nvPr>
        </p:nvGraphicFramePr>
        <p:xfrm>
          <a:off x="251520" y="5001540"/>
          <a:ext cx="4178018" cy="1746436"/>
        </p:xfrm>
        <a:graphic>
          <a:graphicData uri="http://schemas.openxmlformats.org/drawingml/2006/table">
            <a:tbl>
              <a:tblPr firstRow="1" bandRow="1">
                <a:tableStyleId>{5C22544A-7EE6-4342-B048-85BDC9FD1C3A}</a:tableStyleId>
              </a:tblPr>
              <a:tblGrid>
                <a:gridCol w="1233423">
                  <a:extLst>
                    <a:ext uri="{9D8B030D-6E8A-4147-A177-3AD203B41FA5}">
                      <a16:colId xmlns:a16="http://schemas.microsoft.com/office/drawing/2014/main" val="2724693293"/>
                    </a:ext>
                  </a:extLst>
                </a:gridCol>
                <a:gridCol w="2944595">
                  <a:extLst>
                    <a:ext uri="{9D8B030D-6E8A-4147-A177-3AD203B41FA5}">
                      <a16:colId xmlns:a16="http://schemas.microsoft.com/office/drawing/2014/main" val="333993657"/>
                    </a:ext>
                  </a:extLst>
                </a:gridCol>
              </a:tblGrid>
              <a:tr h="278858">
                <a:tc>
                  <a:txBody>
                    <a:bodyPr/>
                    <a:lstStyle/>
                    <a:p>
                      <a:pPr algn="ctr"/>
                      <a:r>
                        <a:rPr kumimoji="1" lang="ja-JP" altLang="en-US" sz="1100" dirty="0"/>
                        <a:t>項目</a:t>
                      </a:r>
                    </a:p>
                  </a:txBody>
                  <a:tcPr/>
                </a:tc>
                <a:tc>
                  <a:txBody>
                    <a:bodyPr/>
                    <a:lstStyle/>
                    <a:p>
                      <a:pPr algn="ctr"/>
                      <a:r>
                        <a:rPr kumimoji="1" lang="ja-JP" altLang="en-US" sz="1100" dirty="0"/>
                        <a:t>内容</a:t>
                      </a:r>
                    </a:p>
                  </a:txBody>
                  <a:tcPr/>
                </a:tc>
                <a:extLst>
                  <a:ext uri="{0D108BD9-81ED-4DB2-BD59-A6C34878D82A}">
                    <a16:rowId xmlns:a16="http://schemas.microsoft.com/office/drawing/2014/main" val="2813028949"/>
                  </a:ext>
                </a:extLst>
              </a:tr>
              <a:tr h="278858">
                <a:tc>
                  <a:txBody>
                    <a:bodyPr/>
                    <a:lstStyle/>
                    <a:p>
                      <a:r>
                        <a:rPr kumimoji="1" lang="ja-JP" altLang="en-US" sz="1100" dirty="0"/>
                        <a:t>機能</a:t>
                      </a:r>
                    </a:p>
                  </a:txBody>
                  <a:tcPr/>
                </a:tc>
                <a:tc>
                  <a:txBody>
                    <a:bodyPr/>
                    <a:lstStyle/>
                    <a:p>
                      <a:r>
                        <a:rPr kumimoji="1" lang="ja-JP" altLang="en-US" sz="1100" dirty="0"/>
                        <a:t>明示　（自転車通行位置明示）</a:t>
                      </a:r>
                    </a:p>
                  </a:txBody>
                  <a:tcPr/>
                </a:tc>
                <a:extLst>
                  <a:ext uri="{0D108BD9-81ED-4DB2-BD59-A6C34878D82A}">
                    <a16:rowId xmlns:a16="http://schemas.microsoft.com/office/drawing/2014/main" val="3665737684"/>
                  </a:ext>
                </a:extLst>
              </a:tr>
              <a:tr h="426720">
                <a:tc>
                  <a:txBody>
                    <a:bodyPr/>
                    <a:lstStyle/>
                    <a:p>
                      <a:r>
                        <a:rPr kumimoji="1" lang="ja-JP" altLang="en-US" sz="1100" dirty="0"/>
                        <a:t>表示内容</a:t>
                      </a:r>
                    </a:p>
                  </a:txBody>
                  <a:tcPr/>
                </a:tc>
                <a:tc>
                  <a:txBody>
                    <a:bodyPr/>
                    <a:lstStyle/>
                    <a:p>
                      <a:r>
                        <a:rPr kumimoji="1" lang="ja-JP" altLang="en-US" sz="1100" dirty="0"/>
                        <a:t>自転車通行位置</a:t>
                      </a:r>
                    </a:p>
                    <a:p>
                      <a:r>
                        <a:rPr kumimoji="1" lang="ja-JP" altLang="en-US" sz="1100" dirty="0"/>
                        <a:t>歩行者通行位置</a:t>
                      </a:r>
                    </a:p>
                  </a:txBody>
                  <a:tcPr/>
                </a:tc>
                <a:extLst>
                  <a:ext uri="{0D108BD9-81ED-4DB2-BD59-A6C34878D82A}">
                    <a16:rowId xmlns:a16="http://schemas.microsoft.com/office/drawing/2014/main" val="3637522684"/>
                  </a:ext>
                </a:extLst>
              </a:tr>
              <a:tr h="762000">
                <a:tc>
                  <a:txBody>
                    <a:bodyPr/>
                    <a:lstStyle/>
                    <a:p>
                      <a:r>
                        <a:rPr kumimoji="1" lang="ja-JP" altLang="en-US" sz="1100" dirty="0"/>
                        <a:t>設置箇所</a:t>
                      </a:r>
                    </a:p>
                  </a:txBody>
                  <a:tcPr/>
                </a:tc>
                <a:tc>
                  <a:txBody>
                    <a:bodyPr/>
                    <a:lstStyle/>
                    <a:p>
                      <a:r>
                        <a:rPr kumimoji="1" lang="ja-JP" altLang="en-US" sz="1100" dirty="0"/>
                        <a:t>構造分離または視覚分離されていない河川区域内の自転車歩行者専用道路等でルートの単路部に一定間隔（目安として</a:t>
                      </a:r>
                      <a:r>
                        <a:rPr kumimoji="1" lang="en-US" altLang="ja-JP" sz="1100" dirty="0"/>
                        <a:t>500m</a:t>
                      </a:r>
                      <a:r>
                        <a:rPr kumimoji="1" lang="ja-JP" altLang="en-US" sz="1100" dirty="0"/>
                        <a:t>間隔）に設置</a:t>
                      </a:r>
                    </a:p>
                  </a:txBody>
                  <a:tcPr/>
                </a:tc>
                <a:extLst>
                  <a:ext uri="{0D108BD9-81ED-4DB2-BD59-A6C34878D82A}">
                    <a16:rowId xmlns:a16="http://schemas.microsoft.com/office/drawing/2014/main" val="1717092180"/>
                  </a:ext>
                </a:extLst>
              </a:tr>
            </a:tbl>
          </a:graphicData>
        </a:graphic>
      </p:graphicFrame>
      <p:sp>
        <p:nvSpPr>
          <p:cNvPr id="16" name="テキスト ボックス 15">
            <a:extLst>
              <a:ext uri="{FF2B5EF4-FFF2-40B4-BE49-F238E27FC236}">
                <a16:creationId xmlns:a16="http://schemas.microsoft.com/office/drawing/2014/main" id="{27CC4294-CF7F-491F-B0E6-D610956D10FB}"/>
              </a:ext>
            </a:extLst>
          </p:cNvPr>
          <p:cNvSpPr txBox="1"/>
          <p:nvPr/>
        </p:nvSpPr>
        <p:spPr>
          <a:xfrm>
            <a:off x="140877" y="4667088"/>
            <a:ext cx="4624984" cy="338554"/>
          </a:xfrm>
          <a:prstGeom prst="rect">
            <a:avLst/>
          </a:prstGeom>
          <a:noFill/>
        </p:spPr>
        <p:txBody>
          <a:bodyPr wrap="none" rtlCol="0">
            <a:spAutoFit/>
          </a:bodyPr>
          <a:lstStyle/>
          <a:p>
            <a:pPr defTabSz="457209"/>
            <a:r>
              <a:rPr kumimoji="1" lang="ja-JP" altLang="en-US" sz="1600" dirty="0">
                <a:solidFill>
                  <a:prstClr val="black"/>
                </a:solidFill>
                <a:latin typeface="Arial"/>
                <a:ea typeface="ＭＳ Ｐゴシック"/>
              </a:rPr>
              <a:t>■ 「</a:t>
            </a:r>
            <a:r>
              <a:rPr kumimoji="1" lang="zh-TW" altLang="en-US" sz="1600" dirty="0">
                <a:solidFill>
                  <a:prstClr val="black"/>
                </a:solidFill>
                <a:latin typeface="Arial"/>
                <a:ea typeface="ＭＳ Ｐゴシック"/>
              </a:rPr>
              <a:t>自転車通行位置</a:t>
            </a:r>
            <a:r>
              <a:rPr kumimoji="1" lang="ja-JP" altLang="en-US" sz="1600" dirty="0">
                <a:solidFill>
                  <a:prstClr val="black"/>
                </a:solidFill>
                <a:latin typeface="Arial"/>
                <a:ea typeface="ＭＳ Ｐゴシック"/>
              </a:rPr>
              <a:t>明示」表示内容、設置箇所等</a:t>
            </a:r>
          </a:p>
        </p:txBody>
      </p:sp>
      <p:sp>
        <p:nvSpPr>
          <p:cNvPr id="13" name="テキスト ボックス 12">
            <a:extLst>
              <a:ext uri="{FF2B5EF4-FFF2-40B4-BE49-F238E27FC236}">
                <a16:creationId xmlns:a16="http://schemas.microsoft.com/office/drawing/2014/main" id="{27CC4294-CF7F-491F-B0E6-D610956D10FB}"/>
              </a:ext>
            </a:extLst>
          </p:cNvPr>
          <p:cNvSpPr txBox="1"/>
          <p:nvPr/>
        </p:nvSpPr>
        <p:spPr>
          <a:xfrm>
            <a:off x="140877" y="764704"/>
            <a:ext cx="4020652" cy="338554"/>
          </a:xfrm>
          <a:prstGeom prst="rect">
            <a:avLst/>
          </a:prstGeom>
          <a:noFill/>
        </p:spPr>
        <p:txBody>
          <a:bodyPr wrap="none" rtlCol="0">
            <a:spAutoFit/>
          </a:bodyPr>
          <a:lstStyle/>
          <a:p>
            <a:pPr defTabSz="457209"/>
            <a:r>
              <a:rPr kumimoji="1" lang="ja-JP" altLang="en-US" sz="1600" dirty="0">
                <a:solidFill>
                  <a:prstClr val="black"/>
                </a:solidFill>
                <a:latin typeface="Arial"/>
                <a:ea typeface="ＭＳ Ｐゴシック"/>
              </a:rPr>
              <a:t>■「</a:t>
            </a:r>
            <a:r>
              <a:rPr kumimoji="1" lang="zh-TW" altLang="en-US" sz="1600" dirty="0">
                <a:solidFill>
                  <a:prstClr val="black"/>
                </a:solidFill>
                <a:latin typeface="Arial"/>
                <a:ea typeface="ＭＳ Ｐゴシック"/>
              </a:rPr>
              <a:t>自転車通行位置</a:t>
            </a:r>
            <a:r>
              <a:rPr kumimoji="1" lang="ja-JP" altLang="en-US" sz="1600" dirty="0">
                <a:solidFill>
                  <a:prstClr val="black"/>
                </a:solidFill>
                <a:latin typeface="Arial"/>
                <a:ea typeface="ＭＳ Ｐゴシック"/>
              </a:rPr>
              <a:t>明示」路面表示の寸法</a:t>
            </a:r>
          </a:p>
        </p:txBody>
      </p:sp>
      <p:sp>
        <p:nvSpPr>
          <p:cNvPr id="18" name="テキスト ボックス 17">
            <a:extLst>
              <a:ext uri="{FF2B5EF4-FFF2-40B4-BE49-F238E27FC236}">
                <a16:creationId xmlns:a16="http://schemas.microsoft.com/office/drawing/2014/main" id="{27CC4294-CF7F-491F-B0E6-D610956D10FB}"/>
              </a:ext>
            </a:extLst>
          </p:cNvPr>
          <p:cNvSpPr txBox="1"/>
          <p:nvPr/>
        </p:nvSpPr>
        <p:spPr>
          <a:xfrm>
            <a:off x="149204" y="3162454"/>
            <a:ext cx="3320140" cy="338554"/>
          </a:xfrm>
          <a:prstGeom prst="rect">
            <a:avLst/>
          </a:prstGeom>
          <a:noFill/>
        </p:spPr>
        <p:txBody>
          <a:bodyPr wrap="none" rtlCol="0">
            <a:spAutoFit/>
          </a:bodyPr>
          <a:lstStyle/>
          <a:p>
            <a:pPr defTabSz="457209"/>
            <a:r>
              <a:rPr kumimoji="1" lang="ja-JP" altLang="en-US" sz="1600" dirty="0">
                <a:solidFill>
                  <a:prstClr val="black"/>
                </a:solidFill>
                <a:latin typeface="Arial"/>
                <a:ea typeface="ＭＳ Ｐゴシック"/>
              </a:rPr>
              <a:t>■ 「</a:t>
            </a:r>
            <a:r>
              <a:rPr kumimoji="1" lang="zh-TW" altLang="en-US" sz="1600" dirty="0">
                <a:solidFill>
                  <a:prstClr val="black"/>
                </a:solidFill>
                <a:latin typeface="Arial"/>
                <a:ea typeface="ＭＳ Ｐゴシック"/>
              </a:rPr>
              <a:t>自転車通行位置</a:t>
            </a:r>
            <a:r>
              <a:rPr kumimoji="1" lang="ja-JP" altLang="en-US" sz="1600" dirty="0">
                <a:solidFill>
                  <a:prstClr val="black"/>
                </a:solidFill>
                <a:latin typeface="Arial"/>
                <a:ea typeface="ＭＳ Ｐゴシック"/>
              </a:rPr>
              <a:t>明示」設置位置</a:t>
            </a:r>
          </a:p>
        </p:txBody>
      </p:sp>
      <p:pic>
        <p:nvPicPr>
          <p:cNvPr id="5" name="図 4">
            <a:extLst>
              <a:ext uri="{FF2B5EF4-FFF2-40B4-BE49-F238E27FC236}">
                <a16:creationId xmlns:a16="http://schemas.microsoft.com/office/drawing/2014/main" id="{8F0B2572-5AF4-47AD-8F75-416697E5E84C}"/>
              </a:ext>
            </a:extLst>
          </p:cNvPr>
          <p:cNvPicPr>
            <a:picLocks noChangeAspect="1"/>
          </p:cNvPicPr>
          <p:nvPr/>
        </p:nvPicPr>
        <p:blipFill rotWithShape="1">
          <a:blip r:embed="rId2"/>
          <a:srcRect t="13220" b="34442"/>
          <a:stretch/>
        </p:blipFill>
        <p:spPr>
          <a:xfrm>
            <a:off x="5055277" y="1556793"/>
            <a:ext cx="2285759" cy="753753"/>
          </a:xfrm>
          <a:prstGeom prst="rect">
            <a:avLst/>
          </a:prstGeom>
        </p:spPr>
      </p:pic>
      <p:sp>
        <p:nvSpPr>
          <p:cNvPr id="20" name="テキスト ボックス 19">
            <a:extLst>
              <a:ext uri="{FF2B5EF4-FFF2-40B4-BE49-F238E27FC236}">
                <a16:creationId xmlns:a16="http://schemas.microsoft.com/office/drawing/2014/main" id="{54F52272-5F69-4020-8685-626CA79BABCD}"/>
              </a:ext>
            </a:extLst>
          </p:cNvPr>
          <p:cNvSpPr txBox="1"/>
          <p:nvPr/>
        </p:nvSpPr>
        <p:spPr>
          <a:xfrm>
            <a:off x="4644008" y="842260"/>
            <a:ext cx="3523722" cy="584775"/>
          </a:xfrm>
          <a:prstGeom prst="rect">
            <a:avLst/>
          </a:prstGeom>
          <a:noFill/>
        </p:spPr>
        <p:txBody>
          <a:bodyPr wrap="none" rtlCol="0">
            <a:spAutoFit/>
          </a:bodyPr>
          <a:lstStyle/>
          <a:p>
            <a:pPr defTabSz="457209"/>
            <a:r>
              <a:rPr kumimoji="1" lang="en-US" altLang="ja-JP" sz="1600" dirty="0">
                <a:solidFill>
                  <a:prstClr val="black"/>
                </a:solidFill>
                <a:latin typeface="Arial"/>
                <a:ea typeface="ＭＳ Ｐゴシック"/>
              </a:rPr>
              <a:t>【</a:t>
            </a:r>
            <a:r>
              <a:rPr kumimoji="1" lang="ja-JP" altLang="en-US" sz="1600" dirty="0">
                <a:solidFill>
                  <a:prstClr val="black"/>
                </a:solidFill>
                <a:latin typeface="Arial"/>
                <a:ea typeface="ＭＳ Ｐゴシック"/>
              </a:rPr>
              <a:t>参考</a:t>
            </a:r>
            <a:r>
              <a:rPr kumimoji="1" lang="en-US" altLang="ja-JP" sz="1600" dirty="0">
                <a:solidFill>
                  <a:prstClr val="black"/>
                </a:solidFill>
                <a:latin typeface="Arial"/>
                <a:ea typeface="ＭＳ Ｐゴシック"/>
              </a:rPr>
              <a:t>】</a:t>
            </a:r>
            <a:r>
              <a:rPr kumimoji="1" lang="ja-JP" altLang="en-US" sz="1600" dirty="0">
                <a:solidFill>
                  <a:prstClr val="black"/>
                </a:solidFill>
                <a:latin typeface="Arial"/>
                <a:ea typeface="ＭＳ Ｐゴシック"/>
              </a:rPr>
              <a:t>道路構造令における各モードの</a:t>
            </a:r>
            <a:endParaRPr kumimoji="1" lang="en-US" altLang="ja-JP" sz="1600" dirty="0">
              <a:solidFill>
                <a:prstClr val="black"/>
              </a:solidFill>
              <a:latin typeface="Arial"/>
              <a:ea typeface="ＭＳ Ｐゴシック"/>
            </a:endParaRPr>
          </a:p>
          <a:p>
            <a:pPr defTabSz="457209"/>
            <a:r>
              <a:rPr kumimoji="1" lang="ja-JP" altLang="en-US" sz="1600" dirty="0">
                <a:solidFill>
                  <a:prstClr val="black"/>
                </a:solidFill>
                <a:latin typeface="Arial"/>
                <a:ea typeface="ＭＳ Ｐゴシック"/>
              </a:rPr>
              <a:t>　　　　　占有幅の考え方</a:t>
            </a:r>
          </a:p>
        </p:txBody>
      </p:sp>
      <p:sp>
        <p:nvSpPr>
          <p:cNvPr id="21" name="正方形/長方形 20">
            <a:extLst>
              <a:ext uri="{FF2B5EF4-FFF2-40B4-BE49-F238E27FC236}">
                <a16:creationId xmlns:a16="http://schemas.microsoft.com/office/drawing/2014/main" id="{9A638A1F-B111-45EB-906B-6A9A8209DE56}"/>
              </a:ext>
            </a:extLst>
          </p:cNvPr>
          <p:cNvSpPr/>
          <p:nvPr/>
        </p:nvSpPr>
        <p:spPr>
          <a:xfrm>
            <a:off x="4700679" y="845288"/>
            <a:ext cx="4335817" cy="593388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22" name="テキスト ボックス 21">
            <a:extLst>
              <a:ext uri="{FF2B5EF4-FFF2-40B4-BE49-F238E27FC236}">
                <a16:creationId xmlns:a16="http://schemas.microsoft.com/office/drawing/2014/main" id="{D4DD3AA8-BD39-449F-8950-12B08FB664DB}"/>
              </a:ext>
            </a:extLst>
          </p:cNvPr>
          <p:cNvSpPr txBox="1"/>
          <p:nvPr/>
        </p:nvSpPr>
        <p:spPr>
          <a:xfrm>
            <a:off x="4788024" y="4797153"/>
            <a:ext cx="3467616" cy="338554"/>
          </a:xfrm>
          <a:prstGeom prst="rect">
            <a:avLst/>
          </a:prstGeom>
          <a:noFill/>
        </p:spPr>
        <p:txBody>
          <a:bodyPr wrap="none" rtlCol="0">
            <a:spAutoFit/>
          </a:bodyPr>
          <a:lstStyle/>
          <a:p>
            <a:pPr defTabSz="457209"/>
            <a:r>
              <a:rPr kumimoji="1" lang="en-US" altLang="ja-JP" sz="1600" dirty="0">
                <a:solidFill>
                  <a:prstClr val="black"/>
                </a:solidFill>
                <a:latin typeface="Arial"/>
                <a:ea typeface="ＭＳ Ｐゴシック"/>
              </a:rPr>
              <a:t>【</a:t>
            </a:r>
            <a:r>
              <a:rPr kumimoji="1" lang="ja-JP" altLang="en-US" sz="1600" dirty="0">
                <a:solidFill>
                  <a:prstClr val="black"/>
                </a:solidFill>
                <a:latin typeface="Arial"/>
                <a:ea typeface="ＭＳ Ｐゴシック"/>
              </a:rPr>
              <a:t>参考</a:t>
            </a:r>
            <a:r>
              <a:rPr kumimoji="1" lang="en-US" altLang="ja-JP" sz="1600" dirty="0">
                <a:solidFill>
                  <a:prstClr val="black"/>
                </a:solidFill>
                <a:latin typeface="Arial"/>
                <a:ea typeface="ＭＳ Ｐゴシック"/>
              </a:rPr>
              <a:t>】</a:t>
            </a:r>
            <a:r>
              <a:rPr kumimoji="1" lang="ja-JP" altLang="en-US" sz="1600" dirty="0">
                <a:solidFill>
                  <a:prstClr val="black"/>
                </a:solidFill>
                <a:latin typeface="Arial"/>
                <a:ea typeface="ＭＳ Ｐゴシック"/>
              </a:rPr>
              <a:t>既存の実施事例（住吉八尾線）</a:t>
            </a:r>
          </a:p>
        </p:txBody>
      </p:sp>
      <p:sp>
        <p:nvSpPr>
          <p:cNvPr id="24" name="テキスト ボックス 23">
            <a:extLst>
              <a:ext uri="{FF2B5EF4-FFF2-40B4-BE49-F238E27FC236}">
                <a16:creationId xmlns:a16="http://schemas.microsoft.com/office/drawing/2014/main" id="{7EA1894B-B496-4947-BAEC-E1992605C619}"/>
              </a:ext>
            </a:extLst>
          </p:cNvPr>
          <p:cNvSpPr txBox="1"/>
          <p:nvPr/>
        </p:nvSpPr>
        <p:spPr>
          <a:xfrm>
            <a:off x="7341036" y="2600149"/>
            <a:ext cx="1642467" cy="1061829"/>
          </a:xfrm>
          <a:prstGeom prst="rect">
            <a:avLst/>
          </a:prstGeom>
          <a:noFill/>
        </p:spPr>
        <p:txBody>
          <a:bodyPr wrap="square" rtlCol="0">
            <a:spAutoFit/>
          </a:bodyPr>
          <a:lstStyle/>
          <a:p>
            <a:pPr marL="139703" indent="-139703" defTabSz="457209"/>
            <a:r>
              <a:rPr kumimoji="1" lang="ja-JP" altLang="en-US" sz="1050" dirty="0">
                <a:solidFill>
                  <a:prstClr val="black"/>
                </a:solidFill>
                <a:latin typeface="Arial"/>
                <a:ea typeface="ＭＳ Ｐゴシック"/>
              </a:rPr>
              <a:t>⇒左記を踏まえ、幅員</a:t>
            </a:r>
            <a:r>
              <a:rPr kumimoji="1" lang="en-US" altLang="ja-JP" sz="1050" dirty="0">
                <a:solidFill>
                  <a:prstClr val="black"/>
                </a:solidFill>
                <a:latin typeface="Arial"/>
                <a:ea typeface="ＭＳ Ｐゴシック"/>
              </a:rPr>
              <a:t>4.0m</a:t>
            </a:r>
            <a:r>
              <a:rPr kumimoji="1" lang="ja-JP" altLang="en-US" sz="1050" dirty="0">
                <a:solidFill>
                  <a:prstClr val="black"/>
                </a:solidFill>
                <a:latin typeface="Arial"/>
                <a:ea typeface="ＭＳ Ｐゴシック"/>
              </a:rPr>
              <a:t>未満の場合は、現地の通行実態等も踏まえ、注意喚起標識等の設置を合わせて検討する。</a:t>
            </a:r>
            <a:endParaRPr kumimoji="1" lang="en-US" altLang="ja-JP" sz="1050" dirty="0">
              <a:solidFill>
                <a:prstClr val="black"/>
              </a:solidFill>
              <a:latin typeface="Arial"/>
              <a:ea typeface="ＭＳ Ｐゴシック"/>
            </a:endParaRPr>
          </a:p>
        </p:txBody>
      </p:sp>
      <p:sp>
        <p:nvSpPr>
          <p:cNvPr id="25" name="テキスト ボックス 24">
            <a:extLst>
              <a:ext uri="{FF2B5EF4-FFF2-40B4-BE49-F238E27FC236}">
                <a16:creationId xmlns:a16="http://schemas.microsoft.com/office/drawing/2014/main" id="{6C4538C0-214F-41D9-A3FE-418AC5A7F84D}"/>
              </a:ext>
            </a:extLst>
          </p:cNvPr>
          <p:cNvSpPr txBox="1"/>
          <p:nvPr/>
        </p:nvSpPr>
        <p:spPr>
          <a:xfrm>
            <a:off x="7483779" y="5758518"/>
            <a:ext cx="1514194" cy="900246"/>
          </a:xfrm>
          <a:prstGeom prst="rect">
            <a:avLst/>
          </a:prstGeom>
          <a:noFill/>
        </p:spPr>
        <p:txBody>
          <a:bodyPr wrap="square" rtlCol="0">
            <a:spAutoFit/>
          </a:bodyPr>
          <a:lstStyle/>
          <a:p>
            <a:pPr marL="139703" indent="-139703" defTabSz="457209"/>
            <a:r>
              <a:rPr kumimoji="1" lang="ja-JP" altLang="en-US" sz="1050" dirty="0">
                <a:solidFill>
                  <a:prstClr val="black"/>
                </a:solidFill>
                <a:latin typeface="Arial"/>
                <a:ea typeface="ＭＳ Ｐゴシック"/>
              </a:rPr>
              <a:t>⇒既存で施工済みの区間がある場合は既存の路面表示のルールも含め、交通管理者と協議する。</a:t>
            </a:r>
            <a:endParaRPr kumimoji="1" lang="en-US" altLang="ja-JP" sz="1050" dirty="0">
              <a:solidFill>
                <a:prstClr val="black"/>
              </a:solidFill>
              <a:latin typeface="Arial"/>
              <a:ea typeface="ＭＳ Ｐゴシック"/>
            </a:endParaRPr>
          </a:p>
        </p:txBody>
      </p:sp>
      <p:grpSp>
        <p:nvGrpSpPr>
          <p:cNvPr id="46" name="グループ化 45"/>
          <p:cNvGrpSpPr>
            <a:grpSpLocks noChangeAspect="1"/>
          </p:cNvGrpSpPr>
          <p:nvPr/>
        </p:nvGrpSpPr>
        <p:grpSpPr>
          <a:xfrm>
            <a:off x="4782532" y="2853581"/>
            <a:ext cx="2476650" cy="1750030"/>
            <a:chOff x="431264" y="2750065"/>
            <a:chExt cx="3732173" cy="2637197"/>
          </a:xfrm>
        </p:grpSpPr>
        <p:pic>
          <p:nvPicPr>
            <p:cNvPr id="47" name="図 46">
              <a:extLst>
                <a:ext uri="{FF2B5EF4-FFF2-40B4-BE49-F238E27FC236}">
                  <a16:creationId xmlns:a16="http://schemas.microsoft.com/office/drawing/2014/main" id="{888FF2F5-828D-4B8F-BF3A-79BF981DC1D6}"/>
                </a:ext>
              </a:extLst>
            </p:cNvPr>
            <p:cNvPicPr>
              <a:picLocks noChangeAspect="1"/>
            </p:cNvPicPr>
            <p:nvPr/>
          </p:nvPicPr>
          <p:blipFill>
            <a:blip r:embed="rId3"/>
            <a:stretch>
              <a:fillRect/>
            </a:stretch>
          </p:blipFill>
          <p:spPr>
            <a:xfrm>
              <a:off x="431264" y="2750065"/>
              <a:ext cx="3732173" cy="2637197"/>
            </a:xfrm>
            <a:prstGeom prst="rect">
              <a:avLst/>
            </a:prstGeom>
          </p:spPr>
        </p:pic>
        <p:pic>
          <p:nvPicPr>
            <p:cNvPr id="48" name="図 47">
              <a:extLst>
                <a:ext uri="{FF2B5EF4-FFF2-40B4-BE49-F238E27FC236}">
                  <a16:creationId xmlns:a16="http://schemas.microsoft.com/office/drawing/2014/main" id="{888FF2F5-828D-4B8F-BF3A-79BF981DC1D6}"/>
                </a:ext>
              </a:extLst>
            </p:cNvPr>
            <p:cNvPicPr>
              <a:picLocks noChangeAspect="1"/>
            </p:cNvPicPr>
            <p:nvPr/>
          </p:nvPicPr>
          <p:blipFill rotWithShape="1">
            <a:blip r:embed="rId3"/>
            <a:srcRect l="37503" t="28878" r="46623" b="10566"/>
            <a:stretch/>
          </p:blipFill>
          <p:spPr>
            <a:xfrm>
              <a:off x="2575774" y="3509493"/>
              <a:ext cx="592429" cy="1596981"/>
            </a:xfrm>
            <a:prstGeom prst="rect">
              <a:avLst/>
            </a:prstGeom>
          </p:spPr>
        </p:pic>
        <p:pic>
          <p:nvPicPr>
            <p:cNvPr id="49" name="図 48">
              <a:extLst>
                <a:ext uri="{FF2B5EF4-FFF2-40B4-BE49-F238E27FC236}">
                  <a16:creationId xmlns:a16="http://schemas.microsoft.com/office/drawing/2014/main" id="{888FF2F5-828D-4B8F-BF3A-79BF981DC1D6}"/>
                </a:ext>
              </a:extLst>
            </p:cNvPr>
            <p:cNvPicPr>
              <a:picLocks noChangeAspect="1"/>
            </p:cNvPicPr>
            <p:nvPr/>
          </p:nvPicPr>
          <p:blipFill rotWithShape="1">
            <a:blip r:embed="rId3"/>
            <a:srcRect l="57171" t="28878" r="25575" b="10566"/>
            <a:stretch/>
          </p:blipFill>
          <p:spPr>
            <a:xfrm>
              <a:off x="1030310" y="3520226"/>
              <a:ext cx="643943" cy="1596981"/>
            </a:xfrm>
            <a:prstGeom prst="rect">
              <a:avLst/>
            </a:prstGeom>
          </p:spPr>
        </p:pic>
        <p:pic>
          <p:nvPicPr>
            <p:cNvPr id="50" name="図 49">
              <a:extLst>
                <a:ext uri="{FF2B5EF4-FFF2-40B4-BE49-F238E27FC236}">
                  <a16:creationId xmlns:a16="http://schemas.microsoft.com/office/drawing/2014/main" id="{888FF2F5-828D-4B8F-BF3A-79BF981DC1D6}"/>
                </a:ext>
              </a:extLst>
            </p:cNvPr>
            <p:cNvPicPr>
              <a:picLocks noChangeAspect="1"/>
            </p:cNvPicPr>
            <p:nvPr/>
          </p:nvPicPr>
          <p:blipFill rotWithShape="1">
            <a:blip r:embed="rId3"/>
            <a:srcRect l="16856" t="28878" r="66580" b="10566"/>
            <a:stretch/>
          </p:blipFill>
          <p:spPr>
            <a:xfrm>
              <a:off x="1809482" y="3508431"/>
              <a:ext cx="618186" cy="1596981"/>
            </a:xfrm>
            <a:prstGeom prst="rect">
              <a:avLst/>
            </a:prstGeom>
          </p:spPr>
        </p:pic>
      </p:grpSp>
      <p:pic>
        <p:nvPicPr>
          <p:cNvPr id="4" name="図 3"/>
          <p:cNvPicPr>
            <a:picLocks noChangeAspect="1"/>
          </p:cNvPicPr>
          <p:nvPr/>
        </p:nvPicPr>
        <p:blipFill>
          <a:blip r:embed="rId4"/>
          <a:stretch>
            <a:fillRect/>
          </a:stretch>
        </p:blipFill>
        <p:spPr>
          <a:xfrm>
            <a:off x="4976377" y="5157958"/>
            <a:ext cx="2468880" cy="1546860"/>
          </a:xfrm>
          <a:prstGeom prst="rect">
            <a:avLst/>
          </a:prstGeom>
        </p:spPr>
      </p:pic>
      <p:sp>
        <p:nvSpPr>
          <p:cNvPr id="27" name="テキスト ボックス 26">
            <a:extLst>
              <a:ext uri="{FF2B5EF4-FFF2-40B4-BE49-F238E27FC236}">
                <a16:creationId xmlns:a16="http://schemas.microsoft.com/office/drawing/2014/main" id="{DF8D2D3D-6780-4302-BC5A-C73B7897A691}"/>
              </a:ext>
            </a:extLst>
          </p:cNvPr>
          <p:cNvSpPr txBox="1"/>
          <p:nvPr/>
        </p:nvSpPr>
        <p:spPr>
          <a:xfrm>
            <a:off x="251521" y="1126617"/>
            <a:ext cx="611312" cy="234286"/>
          </a:xfrm>
          <a:prstGeom prst="rect">
            <a:avLst/>
          </a:prstGeom>
          <a:solidFill>
            <a:schemeClr val="bg1">
              <a:lumMod val="95000"/>
            </a:schemeClr>
          </a:solidFill>
          <a:ln>
            <a:solidFill>
              <a:schemeClr val="tx1"/>
            </a:solidFill>
          </a:ln>
        </p:spPr>
        <p:txBody>
          <a:bodyPr wrap="none" lIns="36000" tIns="36000" rIns="36000" bIns="36000" rtlCol="0">
            <a:spAutoFit/>
          </a:bodyPr>
          <a:lstStyle/>
          <a:p>
            <a:pPr defTabSz="457209"/>
            <a:r>
              <a:rPr kumimoji="1" lang="ja-JP" altLang="en-US" sz="1050" dirty="0">
                <a:solidFill>
                  <a:prstClr val="black"/>
                </a:solidFill>
                <a:latin typeface="Arial"/>
                <a:ea typeface="ＭＳ Ｐゴシック"/>
              </a:rPr>
              <a:t>路面表示</a:t>
            </a:r>
            <a:endParaRPr kumimoji="1" lang="en-US" altLang="ja-JP" sz="1050" dirty="0">
              <a:solidFill>
                <a:prstClr val="black"/>
              </a:solidFill>
              <a:latin typeface="Arial"/>
              <a:ea typeface="ＭＳ Ｐゴシック"/>
            </a:endParaRPr>
          </a:p>
        </p:txBody>
      </p:sp>
      <p:sp>
        <p:nvSpPr>
          <p:cNvPr id="28" name="テキスト ボックス 27">
            <a:extLst>
              <a:ext uri="{FF2B5EF4-FFF2-40B4-BE49-F238E27FC236}">
                <a16:creationId xmlns:a16="http://schemas.microsoft.com/office/drawing/2014/main" id="{165E9244-4E79-48B8-ACD8-BB029514531D}"/>
              </a:ext>
            </a:extLst>
          </p:cNvPr>
          <p:cNvSpPr txBox="1"/>
          <p:nvPr/>
        </p:nvSpPr>
        <p:spPr>
          <a:xfrm>
            <a:off x="688448" y="1353121"/>
            <a:ext cx="1261884" cy="253916"/>
          </a:xfrm>
          <a:prstGeom prst="rect">
            <a:avLst/>
          </a:prstGeom>
          <a:noFill/>
        </p:spPr>
        <p:txBody>
          <a:bodyPr wrap="none" rtlCol="0">
            <a:spAutoFit/>
          </a:bodyPr>
          <a:lstStyle/>
          <a:p>
            <a:pPr defTabSz="457209"/>
            <a:r>
              <a:rPr kumimoji="1" lang="ja-JP" altLang="en-US" sz="1050" dirty="0">
                <a:solidFill>
                  <a:prstClr val="black"/>
                </a:solidFill>
                <a:latin typeface="Arial"/>
                <a:ea typeface="ＭＳ Ｐゴシック"/>
              </a:rPr>
              <a:t>（自転車通行位置）</a:t>
            </a:r>
            <a:endParaRPr kumimoji="1" lang="en-US" altLang="ja-JP" sz="1050" dirty="0">
              <a:solidFill>
                <a:prstClr val="black"/>
              </a:solidFill>
              <a:latin typeface="Arial"/>
              <a:ea typeface="ＭＳ Ｐゴシック"/>
            </a:endParaRPr>
          </a:p>
        </p:txBody>
      </p:sp>
      <p:sp>
        <p:nvSpPr>
          <p:cNvPr id="29" name="テキスト ボックス 28">
            <a:extLst>
              <a:ext uri="{FF2B5EF4-FFF2-40B4-BE49-F238E27FC236}">
                <a16:creationId xmlns:a16="http://schemas.microsoft.com/office/drawing/2014/main" id="{856CC95D-92B6-4E06-BF56-96970B4D0124}"/>
              </a:ext>
            </a:extLst>
          </p:cNvPr>
          <p:cNvSpPr txBox="1"/>
          <p:nvPr/>
        </p:nvSpPr>
        <p:spPr>
          <a:xfrm>
            <a:off x="1928110" y="1353121"/>
            <a:ext cx="1261884" cy="253916"/>
          </a:xfrm>
          <a:prstGeom prst="rect">
            <a:avLst/>
          </a:prstGeom>
          <a:noFill/>
        </p:spPr>
        <p:txBody>
          <a:bodyPr wrap="none" rtlCol="0">
            <a:spAutoFit/>
          </a:bodyPr>
          <a:lstStyle/>
          <a:p>
            <a:pPr defTabSz="457209"/>
            <a:r>
              <a:rPr kumimoji="1" lang="ja-JP" altLang="en-US" sz="1050" dirty="0">
                <a:solidFill>
                  <a:prstClr val="black"/>
                </a:solidFill>
                <a:latin typeface="Arial"/>
                <a:ea typeface="ＭＳ Ｐゴシック"/>
              </a:rPr>
              <a:t>（歩行者通行位置）</a:t>
            </a:r>
            <a:endParaRPr kumimoji="1" lang="en-US" altLang="ja-JP" sz="1050" dirty="0">
              <a:solidFill>
                <a:prstClr val="black"/>
              </a:solidFill>
              <a:latin typeface="Arial"/>
              <a:ea typeface="ＭＳ Ｐゴシック"/>
            </a:endParaRPr>
          </a:p>
        </p:txBody>
      </p:sp>
      <p:sp>
        <p:nvSpPr>
          <p:cNvPr id="26" name="テキスト ボックス 88">
            <a:extLst>
              <a:ext uri="{FF2B5EF4-FFF2-40B4-BE49-F238E27FC236}">
                <a16:creationId xmlns:a16="http://schemas.microsoft.com/office/drawing/2014/main" id="{96B558BB-4733-4C0A-8471-03357F461F6D}"/>
              </a:ext>
            </a:extLst>
          </p:cNvPr>
          <p:cNvSpPr txBox="1"/>
          <p:nvPr/>
        </p:nvSpPr>
        <p:spPr>
          <a:xfrm>
            <a:off x="5767394" y="4545489"/>
            <a:ext cx="1714913" cy="1384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defPPr>
              <a:defRPr lang="en-US"/>
            </a:defPPr>
            <a:lvl1pPr marL="0" algn="l" defTabSz="610956" rtl="0" eaLnBrk="1" latinLnBrk="0" hangingPunct="1">
              <a:defRPr sz="2405" kern="1200">
                <a:solidFill>
                  <a:schemeClr val="tx1"/>
                </a:solidFill>
                <a:latin typeface="+mn-lt"/>
                <a:ea typeface="+mn-ea"/>
                <a:cs typeface="+mn-cs"/>
              </a:defRPr>
            </a:lvl1pPr>
            <a:lvl2pPr marL="610956" algn="l" defTabSz="610956" rtl="0" eaLnBrk="1" latinLnBrk="0" hangingPunct="1">
              <a:defRPr sz="2405" kern="1200">
                <a:solidFill>
                  <a:schemeClr val="tx1"/>
                </a:solidFill>
                <a:latin typeface="+mn-lt"/>
                <a:ea typeface="+mn-ea"/>
                <a:cs typeface="+mn-cs"/>
              </a:defRPr>
            </a:lvl2pPr>
            <a:lvl3pPr marL="1221913" algn="l" defTabSz="610956" rtl="0" eaLnBrk="1" latinLnBrk="0" hangingPunct="1">
              <a:defRPr sz="2405" kern="1200">
                <a:solidFill>
                  <a:schemeClr val="tx1"/>
                </a:solidFill>
                <a:latin typeface="+mn-lt"/>
                <a:ea typeface="+mn-ea"/>
                <a:cs typeface="+mn-cs"/>
              </a:defRPr>
            </a:lvl3pPr>
            <a:lvl4pPr marL="1832869" algn="l" defTabSz="610956" rtl="0" eaLnBrk="1" latinLnBrk="0" hangingPunct="1">
              <a:defRPr sz="2405" kern="1200">
                <a:solidFill>
                  <a:schemeClr val="tx1"/>
                </a:solidFill>
                <a:latin typeface="+mn-lt"/>
                <a:ea typeface="+mn-ea"/>
                <a:cs typeface="+mn-cs"/>
              </a:defRPr>
            </a:lvl4pPr>
            <a:lvl5pPr marL="2443825" algn="l" defTabSz="610956" rtl="0" eaLnBrk="1" latinLnBrk="0" hangingPunct="1">
              <a:defRPr sz="2405" kern="1200">
                <a:solidFill>
                  <a:schemeClr val="tx1"/>
                </a:solidFill>
                <a:latin typeface="+mn-lt"/>
                <a:ea typeface="+mn-ea"/>
                <a:cs typeface="+mn-cs"/>
              </a:defRPr>
            </a:lvl5pPr>
            <a:lvl6pPr marL="3054782" algn="l" defTabSz="610956" rtl="0" eaLnBrk="1" latinLnBrk="0" hangingPunct="1">
              <a:defRPr sz="2405" kern="1200">
                <a:solidFill>
                  <a:schemeClr val="tx1"/>
                </a:solidFill>
                <a:latin typeface="+mn-lt"/>
                <a:ea typeface="+mn-ea"/>
                <a:cs typeface="+mn-cs"/>
              </a:defRPr>
            </a:lvl6pPr>
            <a:lvl7pPr marL="3665738" algn="l" defTabSz="610956" rtl="0" eaLnBrk="1" latinLnBrk="0" hangingPunct="1">
              <a:defRPr sz="2405" kern="1200">
                <a:solidFill>
                  <a:schemeClr val="tx1"/>
                </a:solidFill>
                <a:latin typeface="+mn-lt"/>
                <a:ea typeface="+mn-ea"/>
                <a:cs typeface="+mn-cs"/>
              </a:defRPr>
            </a:lvl7pPr>
            <a:lvl8pPr marL="4276695" algn="l" defTabSz="610956" rtl="0" eaLnBrk="1" latinLnBrk="0" hangingPunct="1">
              <a:defRPr sz="2405" kern="1200">
                <a:solidFill>
                  <a:schemeClr val="tx1"/>
                </a:solidFill>
                <a:latin typeface="+mn-lt"/>
                <a:ea typeface="+mn-ea"/>
                <a:cs typeface="+mn-cs"/>
              </a:defRPr>
            </a:lvl8pPr>
            <a:lvl9pPr marL="4887651" algn="l" defTabSz="610956" rtl="0" eaLnBrk="1" latinLnBrk="0" hangingPunct="1">
              <a:defRPr sz="2405" kern="1200">
                <a:solidFill>
                  <a:schemeClr val="tx1"/>
                </a:solidFill>
                <a:latin typeface="+mn-lt"/>
                <a:ea typeface="+mn-ea"/>
                <a:cs typeface="+mn-cs"/>
              </a:defRPr>
            </a:lvl9pPr>
          </a:lstStyle>
          <a:p>
            <a:pPr defTabSz="590852"/>
            <a:r>
              <a:rPr lang="en-US" altLang="ja-JP" sz="900" dirty="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出典：国土交通省</a:t>
            </a:r>
            <a:r>
              <a:rPr lang="en-US" altLang="ja-JP" sz="900" dirty="0">
                <a:solidFill>
                  <a:prstClr val="black"/>
                </a:solidFill>
                <a:latin typeface="Meiryo UI" panose="020B0604030504040204" pitchFamily="50" charset="-128"/>
                <a:ea typeface="Meiryo UI" panose="020B0604030504040204" pitchFamily="50" charset="-128"/>
              </a:rPr>
              <a:t>HP</a:t>
            </a:r>
          </a:p>
        </p:txBody>
      </p:sp>
      <p:pic>
        <p:nvPicPr>
          <p:cNvPr id="3" name="図 2"/>
          <p:cNvPicPr>
            <a:picLocks noChangeAspect="1"/>
          </p:cNvPicPr>
          <p:nvPr/>
        </p:nvPicPr>
        <p:blipFill>
          <a:blip r:embed="rId5"/>
          <a:stretch>
            <a:fillRect/>
          </a:stretch>
        </p:blipFill>
        <p:spPr>
          <a:xfrm>
            <a:off x="970490" y="1638281"/>
            <a:ext cx="556439" cy="1256040"/>
          </a:xfrm>
          <a:prstGeom prst="rect">
            <a:avLst/>
          </a:prstGeom>
        </p:spPr>
      </p:pic>
      <p:pic>
        <p:nvPicPr>
          <p:cNvPr id="8" name="図 7"/>
          <p:cNvPicPr>
            <a:picLocks noChangeAspect="1"/>
          </p:cNvPicPr>
          <p:nvPr/>
        </p:nvPicPr>
        <p:blipFill>
          <a:blip r:embed="rId6"/>
          <a:stretch>
            <a:fillRect/>
          </a:stretch>
        </p:blipFill>
        <p:spPr>
          <a:xfrm>
            <a:off x="2253562" y="2097420"/>
            <a:ext cx="563884" cy="804672"/>
          </a:xfrm>
          <a:prstGeom prst="rect">
            <a:avLst/>
          </a:prstGeom>
        </p:spPr>
      </p:pic>
      <p:cxnSp>
        <p:nvCxnSpPr>
          <p:cNvPr id="30" name="直線矢印コネクタ 29">
            <a:extLst>
              <a:ext uri="{FF2B5EF4-FFF2-40B4-BE49-F238E27FC236}">
                <a16:creationId xmlns:a16="http://schemas.microsoft.com/office/drawing/2014/main" id="{9B4FA8E1-034B-4CB3-939E-C47FD61B603E}"/>
              </a:ext>
            </a:extLst>
          </p:cNvPr>
          <p:cNvCxnSpPr>
            <a:cxnSpLocks/>
          </p:cNvCxnSpPr>
          <p:nvPr/>
        </p:nvCxnSpPr>
        <p:spPr>
          <a:xfrm>
            <a:off x="2893430" y="2119060"/>
            <a:ext cx="0" cy="79200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E990D50E-600C-48F8-9C57-035837D86EBC}"/>
              </a:ext>
            </a:extLst>
          </p:cNvPr>
          <p:cNvSpPr txBox="1"/>
          <p:nvPr/>
        </p:nvSpPr>
        <p:spPr>
          <a:xfrm rot="16200000">
            <a:off x="2695613" y="2330768"/>
            <a:ext cx="684000" cy="253916"/>
          </a:xfrm>
          <a:prstGeom prst="rect">
            <a:avLst/>
          </a:prstGeom>
          <a:noFill/>
        </p:spPr>
        <p:txBody>
          <a:bodyPr wrap="square" rtlCol="0">
            <a:spAutoFit/>
          </a:bodyPr>
          <a:lstStyle/>
          <a:p>
            <a:pPr defTabSz="457209"/>
            <a:r>
              <a:rPr lang="en-US" altLang="ja-JP" sz="1050" dirty="0">
                <a:solidFill>
                  <a:prstClr val="black"/>
                </a:solidFill>
                <a:latin typeface="Arial"/>
                <a:ea typeface="ＭＳ Ｐゴシック"/>
              </a:rPr>
              <a:t>0.80m</a:t>
            </a:r>
            <a:endParaRPr kumimoji="1" lang="en-US" altLang="ja-JP" sz="1050" dirty="0">
              <a:solidFill>
                <a:prstClr val="black"/>
              </a:solidFill>
              <a:latin typeface="Arial"/>
              <a:ea typeface="ＭＳ Ｐゴシック"/>
            </a:endParaRPr>
          </a:p>
        </p:txBody>
      </p:sp>
      <p:cxnSp>
        <p:nvCxnSpPr>
          <p:cNvPr id="32" name="直線矢印コネクタ 31">
            <a:extLst>
              <a:ext uri="{FF2B5EF4-FFF2-40B4-BE49-F238E27FC236}">
                <a16:creationId xmlns:a16="http://schemas.microsoft.com/office/drawing/2014/main" id="{E8B20161-119E-4900-8011-95B195D309CE}"/>
              </a:ext>
            </a:extLst>
          </p:cNvPr>
          <p:cNvCxnSpPr>
            <a:cxnSpLocks/>
          </p:cNvCxnSpPr>
          <p:nvPr/>
        </p:nvCxnSpPr>
        <p:spPr>
          <a:xfrm>
            <a:off x="2221891" y="2952708"/>
            <a:ext cx="612000"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81F97573-EEC6-4747-B05E-87FA8279E150}"/>
              </a:ext>
            </a:extLst>
          </p:cNvPr>
          <p:cNvSpPr txBox="1"/>
          <p:nvPr/>
        </p:nvSpPr>
        <p:spPr>
          <a:xfrm>
            <a:off x="2261633" y="2917923"/>
            <a:ext cx="559769"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0.40m</a:t>
            </a:r>
            <a:endParaRPr kumimoji="1" lang="en-US" altLang="ja-JP" sz="1050" dirty="0">
              <a:solidFill>
                <a:prstClr val="black"/>
              </a:solidFill>
              <a:latin typeface="Arial"/>
              <a:ea typeface="ＭＳ Ｐゴシック"/>
            </a:endParaRPr>
          </a:p>
        </p:txBody>
      </p:sp>
      <p:cxnSp>
        <p:nvCxnSpPr>
          <p:cNvPr id="34" name="直線矢印コネクタ 33">
            <a:extLst>
              <a:ext uri="{FF2B5EF4-FFF2-40B4-BE49-F238E27FC236}">
                <a16:creationId xmlns:a16="http://schemas.microsoft.com/office/drawing/2014/main" id="{9B4FA8E1-034B-4CB3-939E-C47FD61B603E}"/>
              </a:ext>
            </a:extLst>
          </p:cNvPr>
          <p:cNvCxnSpPr>
            <a:cxnSpLocks/>
          </p:cNvCxnSpPr>
          <p:nvPr/>
        </p:nvCxnSpPr>
        <p:spPr>
          <a:xfrm>
            <a:off x="1599092" y="1633913"/>
            <a:ext cx="0" cy="126000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E990D50E-600C-48F8-9C57-035837D86EBC}"/>
              </a:ext>
            </a:extLst>
          </p:cNvPr>
          <p:cNvSpPr txBox="1"/>
          <p:nvPr/>
        </p:nvSpPr>
        <p:spPr>
          <a:xfrm rot="16200000">
            <a:off x="1393793" y="2079528"/>
            <a:ext cx="684000" cy="253916"/>
          </a:xfrm>
          <a:prstGeom prst="rect">
            <a:avLst/>
          </a:prstGeom>
          <a:noFill/>
        </p:spPr>
        <p:txBody>
          <a:bodyPr wrap="square" rtlCol="0">
            <a:spAutoFit/>
          </a:bodyPr>
          <a:lstStyle/>
          <a:p>
            <a:pPr defTabSz="457209"/>
            <a:r>
              <a:rPr lang="en-US" altLang="ja-JP" sz="1050" dirty="0">
                <a:solidFill>
                  <a:prstClr val="black"/>
                </a:solidFill>
                <a:latin typeface="Arial"/>
                <a:ea typeface="ＭＳ Ｐゴシック"/>
              </a:rPr>
              <a:t>1.20m</a:t>
            </a:r>
            <a:endParaRPr kumimoji="1" lang="en-US" altLang="ja-JP" sz="1050" dirty="0">
              <a:solidFill>
                <a:prstClr val="black"/>
              </a:solidFill>
              <a:latin typeface="Arial"/>
              <a:ea typeface="ＭＳ Ｐゴシック"/>
            </a:endParaRPr>
          </a:p>
        </p:txBody>
      </p:sp>
      <p:cxnSp>
        <p:nvCxnSpPr>
          <p:cNvPr id="36" name="直線矢印コネクタ 35">
            <a:extLst>
              <a:ext uri="{FF2B5EF4-FFF2-40B4-BE49-F238E27FC236}">
                <a16:creationId xmlns:a16="http://schemas.microsoft.com/office/drawing/2014/main" id="{E8B20161-119E-4900-8011-95B195D309CE}"/>
              </a:ext>
            </a:extLst>
          </p:cNvPr>
          <p:cNvCxnSpPr>
            <a:cxnSpLocks/>
          </p:cNvCxnSpPr>
          <p:nvPr/>
        </p:nvCxnSpPr>
        <p:spPr>
          <a:xfrm>
            <a:off x="941052" y="2952708"/>
            <a:ext cx="612000"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81F97573-EEC6-4747-B05E-87FA8279E150}"/>
              </a:ext>
            </a:extLst>
          </p:cNvPr>
          <p:cNvSpPr txBox="1"/>
          <p:nvPr/>
        </p:nvSpPr>
        <p:spPr>
          <a:xfrm>
            <a:off x="980794" y="2917923"/>
            <a:ext cx="559769"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0.40m</a:t>
            </a:r>
            <a:endParaRPr kumimoji="1" lang="en-US" altLang="ja-JP" sz="1050" dirty="0">
              <a:solidFill>
                <a:prstClr val="black"/>
              </a:solidFill>
              <a:latin typeface="Arial"/>
              <a:ea typeface="ＭＳ Ｐゴシック"/>
            </a:endParaRPr>
          </a:p>
        </p:txBody>
      </p:sp>
      <p:sp>
        <p:nvSpPr>
          <p:cNvPr id="71" name="正方形/長方形 70"/>
          <p:cNvSpPr/>
          <p:nvPr/>
        </p:nvSpPr>
        <p:spPr>
          <a:xfrm rot="5400000">
            <a:off x="1809310" y="2718778"/>
            <a:ext cx="205682" cy="1764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grpSp>
        <p:nvGrpSpPr>
          <p:cNvPr id="72" name="グループ化 71">
            <a:extLst>
              <a:ext uri="{FF2B5EF4-FFF2-40B4-BE49-F238E27FC236}">
                <a16:creationId xmlns:a16="http://schemas.microsoft.com/office/drawing/2014/main" id="{F3840109-15EF-44A1-88A5-B29D22A4BBFB}"/>
              </a:ext>
            </a:extLst>
          </p:cNvPr>
          <p:cNvGrpSpPr/>
          <p:nvPr/>
        </p:nvGrpSpPr>
        <p:grpSpPr>
          <a:xfrm>
            <a:off x="1023708" y="3703619"/>
            <a:ext cx="1773598" cy="871849"/>
            <a:chOff x="5385154" y="1806163"/>
            <a:chExt cx="1899955" cy="666750"/>
          </a:xfrm>
        </p:grpSpPr>
        <p:sp>
          <p:nvSpPr>
            <p:cNvPr id="73" name="正方形/長方形 72">
              <a:extLst>
                <a:ext uri="{FF2B5EF4-FFF2-40B4-BE49-F238E27FC236}">
                  <a16:creationId xmlns:a16="http://schemas.microsoft.com/office/drawing/2014/main" id="{FA6BA286-39E8-4235-8B41-C835039FBE24}"/>
                </a:ext>
              </a:extLst>
            </p:cNvPr>
            <p:cNvSpPr/>
            <p:nvPr/>
          </p:nvSpPr>
          <p:spPr>
            <a:xfrm>
              <a:off x="5395258" y="1818793"/>
              <a:ext cx="1889851" cy="64149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cxnSp>
          <p:nvCxnSpPr>
            <p:cNvPr id="74" name="直線コネクタ 73">
              <a:extLst>
                <a:ext uri="{FF2B5EF4-FFF2-40B4-BE49-F238E27FC236}">
                  <a16:creationId xmlns:a16="http://schemas.microsoft.com/office/drawing/2014/main" id="{85CAED9C-BA96-4D19-B108-60E8A1C99D78}"/>
                </a:ext>
              </a:extLst>
            </p:cNvPr>
            <p:cNvCxnSpPr>
              <a:cxnSpLocks/>
            </p:cNvCxnSpPr>
            <p:nvPr/>
          </p:nvCxnSpPr>
          <p:spPr>
            <a:xfrm>
              <a:off x="5392055" y="2472913"/>
              <a:ext cx="188967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48B9EDB4-BF89-41C7-92D1-0DD83DC3A60E}"/>
                </a:ext>
              </a:extLst>
            </p:cNvPr>
            <p:cNvCxnSpPr>
              <a:cxnSpLocks/>
            </p:cNvCxnSpPr>
            <p:nvPr/>
          </p:nvCxnSpPr>
          <p:spPr>
            <a:xfrm>
              <a:off x="5385154" y="1806163"/>
              <a:ext cx="188967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6" name="直線矢印コネクタ 75"/>
          <p:cNvCxnSpPr/>
          <p:nvPr/>
        </p:nvCxnSpPr>
        <p:spPr>
          <a:xfrm rot="5400000">
            <a:off x="2580834" y="3713603"/>
            <a:ext cx="0" cy="288000"/>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rot="5400000" flipH="1" flipV="1">
            <a:off x="1246203" y="4270420"/>
            <a:ext cx="0" cy="288000"/>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8" name="下矢印 77"/>
          <p:cNvSpPr/>
          <p:nvPr/>
        </p:nvSpPr>
        <p:spPr>
          <a:xfrm rot="5400000">
            <a:off x="2498297" y="4089441"/>
            <a:ext cx="145700" cy="2686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79" name="下矢印 78"/>
          <p:cNvSpPr/>
          <p:nvPr/>
        </p:nvSpPr>
        <p:spPr>
          <a:xfrm rot="16200000">
            <a:off x="1200354" y="3846198"/>
            <a:ext cx="132670" cy="2944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pic>
        <p:nvPicPr>
          <p:cNvPr id="80" name="図 79"/>
          <p:cNvPicPr>
            <a:picLocks noChangeAspect="1"/>
          </p:cNvPicPr>
          <p:nvPr/>
        </p:nvPicPr>
        <p:blipFill>
          <a:blip r:embed="rId7"/>
          <a:stretch>
            <a:fillRect/>
          </a:stretch>
        </p:blipFill>
        <p:spPr>
          <a:xfrm rot="5400000">
            <a:off x="1561696" y="3799864"/>
            <a:ext cx="229041" cy="407967"/>
          </a:xfrm>
          <a:prstGeom prst="rect">
            <a:avLst/>
          </a:prstGeom>
        </p:spPr>
      </p:pic>
      <p:pic>
        <p:nvPicPr>
          <p:cNvPr id="81" name="図 80"/>
          <p:cNvPicPr>
            <a:picLocks noChangeAspect="1"/>
          </p:cNvPicPr>
          <p:nvPr/>
        </p:nvPicPr>
        <p:blipFill>
          <a:blip r:embed="rId7"/>
          <a:stretch>
            <a:fillRect/>
          </a:stretch>
        </p:blipFill>
        <p:spPr>
          <a:xfrm rot="16200000">
            <a:off x="2026480" y="4012252"/>
            <a:ext cx="229042" cy="407969"/>
          </a:xfrm>
          <a:prstGeom prst="rect">
            <a:avLst/>
          </a:prstGeom>
        </p:spPr>
      </p:pic>
      <p:sp>
        <p:nvSpPr>
          <p:cNvPr id="82" name="テキスト ボックス 81">
            <a:extLst>
              <a:ext uri="{FF2B5EF4-FFF2-40B4-BE49-F238E27FC236}">
                <a16:creationId xmlns:a16="http://schemas.microsoft.com/office/drawing/2014/main" id="{27CC4294-CF7F-491F-B0E6-D610956D10FB}"/>
              </a:ext>
            </a:extLst>
          </p:cNvPr>
          <p:cNvSpPr txBox="1"/>
          <p:nvPr/>
        </p:nvSpPr>
        <p:spPr>
          <a:xfrm>
            <a:off x="1489615" y="3454134"/>
            <a:ext cx="845070" cy="276999"/>
          </a:xfrm>
          <a:prstGeom prst="rect">
            <a:avLst/>
          </a:prstGeom>
          <a:noFill/>
        </p:spPr>
        <p:txBody>
          <a:bodyPr vert="horz" wrap="square" rtlCol="0">
            <a:spAutoFit/>
          </a:bodyPr>
          <a:lstStyle/>
          <a:p>
            <a:pPr algn="ctr" defTabSz="457209"/>
            <a:r>
              <a:rPr kumimoji="1" lang="ja-JP" altLang="en-US" sz="1200" dirty="0">
                <a:solidFill>
                  <a:prstClr val="black"/>
                </a:solidFill>
                <a:latin typeface="Arial"/>
                <a:ea typeface="ＭＳ Ｐゴシック"/>
              </a:rPr>
              <a:t>河川</a:t>
            </a:r>
          </a:p>
        </p:txBody>
      </p:sp>
      <p:pic>
        <p:nvPicPr>
          <p:cNvPr id="83" name="図 82"/>
          <p:cNvPicPr>
            <a:picLocks noChangeAspect="1"/>
          </p:cNvPicPr>
          <p:nvPr/>
        </p:nvPicPr>
        <p:blipFill>
          <a:blip r:embed="rId8"/>
          <a:stretch>
            <a:fillRect/>
          </a:stretch>
        </p:blipFill>
        <p:spPr>
          <a:xfrm rot="5400000">
            <a:off x="1489193" y="4289074"/>
            <a:ext cx="230942" cy="262797"/>
          </a:xfrm>
          <a:prstGeom prst="rect">
            <a:avLst/>
          </a:prstGeom>
        </p:spPr>
      </p:pic>
      <p:pic>
        <p:nvPicPr>
          <p:cNvPr id="84" name="図 83"/>
          <p:cNvPicPr>
            <a:picLocks noChangeAspect="1"/>
          </p:cNvPicPr>
          <p:nvPr/>
        </p:nvPicPr>
        <p:blipFill>
          <a:blip r:embed="rId8"/>
          <a:stretch>
            <a:fillRect/>
          </a:stretch>
        </p:blipFill>
        <p:spPr>
          <a:xfrm rot="16200000">
            <a:off x="2098116" y="3726205"/>
            <a:ext cx="230943" cy="262798"/>
          </a:xfrm>
          <a:prstGeom prst="rect">
            <a:avLst/>
          </a:prstGeom>
        </p:spPr>
      </p:pic>
      <p:sp>
        <p:nvSpPr>
          <p:cNvPr id="51" name="テキスト ボックス 50">
            <a:extLst>
              <a:ext uri="{FF2B5EF4-FFF2-40B4-BE49-F238E27FC236}">
                <a16:creationId xmlns:a16="http://schemas.microsoft.com/office/drawing/2014/main" id="{856CC95D-92B6-4E06-BF56-96970B4D0124}"/>
              </a:ext>
            </a:extLst>
          </p:cNvPr>
          <p:cNvSpPr txBox="1"/>
          <p:nvPr/>
        </p:nvSpPr>
        <p:spPr>
          <a:xfrm>
            <a:off x="5093366" y="1356391"/>
            <a:ext cx="492443" cy="215444"/>
          </a:xfrm>
          <a:prstGeom prst="rect">
            <a:avLst/>
          </a:prstGeom>
          <a:noFill/>
        </p:spPr>
        <p:txBody>
          <a:bodyPr wrap="none" rtlCol="0">
            <a:spAutoFit/>
          </a:bodyPr>
          <a:lstStyle/>
          <a:p>
            <a:pPr defTabSz="457209"/>
            <a:r>
              <a:rPr kumimoji="1" lang="ja-JP" altLang="en-US" sz="800" dirty="0">
                <a:solidFill>
                  <a:prstClr val="black"/>
                </a:solidFill>
                <a:latin typeface="Arial"/>
                <a:ea typeface="ＭＳ Ｐゴシック"/>
              </a:rPr>
              <a:t>歩行者</a:t>
            </a:r>
            <a:endParaRPr kumimoji="1" lang="en-US" altLang="ja-JP" sz="800" dirty="0">
              <a:solidFill>
                <a:prstClr val="black"/>
              </a:solidFill>
              <a:latin typeface="Arial"/>
              <a:ea typeface="ＭＳ Ｐゴシック"/>
            </a:endParaRPr>
          </a:p>
        </p:txBody>
      </p:sp>
      <p:sp>
        <p:nvSpPr>
          <p:cNvPr id="53" name="テキスト ボックス 52">
            <a:extLst>
              <a:ext uri="{FF2B5EF4-FFF2-40B4-BE49-F238E27FC236}">
                <a16:creationId xmlns:a16="http://schemas.microsoft.com/office/drawing/2014/main" id="{856CC95D-92B6-4E06-BF56-96970B4D0124}"/>
              </a:ext>
            </a:extLst>
          </p:cNvPr>
          <p:cNvSpPr txBox="1"/>
          <p:nvPr/>
        </p:nvSpPr>
        <p:spPr>
          <a:xfrm>
            <a:off x="5916916" y="1356391"/>
            <a:ext cx="492443" cy="215444"/>
          </a:xfrm>
          <a:prstGeom prst="rect">
            <a:avLst/>
          </a:prstGeom>
          <a:noFill/>
        </p:spPr>
        <p:txBody>
          <a:bodyPr wrap="none" rtlCol="0">
            <a:spAutoFit/>
          </a:bodyPr>
          <a:lstStyle/>
          <a:p>
            <a:pPr defTabSz="457209"/>
            <a:r>
              <a:rPr kumimoji="1" lang="ja-JP" altLang="en-US" sz="800" dirty="0">
                <a:solidFill>
                  <a:prstClr val="black"/>
                </a:solidFill>
                <a:latin typeface="Arial"/>
                <a:ea typeface="ＭＳ Ｐゴシック"/>
              </a:rPr>
              <a:t>自転車</a:t>
            </a:r>
            <a:endParaRPr kumimoji="1" lang="en-US" altLang="ja-JP" sz="800" dirty="0">
              <a:solidFill>
                <a:prstClr val="black"/>
              </a:solidFill>
              <a:latin typeface="Arial"/>
              <a:ea typeface="ＭＳ Ｐゴシック"/>
            </a:endParaRPr>
          </a:p>
        </p:txBody>
      </p:sp>
      <p:sp>
        <p:nvSpPr>
          <p:cNvPr id="54" name="テキスト ボックス 53">
            <a:extLst>
              <a:ext uri="{FF2B5EF4-FFF2-40B4-BE49-F238E27FC236}">
                <a16:creationId xmlns:a16="http://schemas.microsoft.com/office/drawing/2014/main" id="{856CC95D-92B6-4E06-BF56-96970B4D0124}"/>
              </a:ext>
            </a:extLst>
          </p:cNvPr>
          <p:cNvSpPr txBox="1"/>
          <p:nvPr/>
        </p:nvSpPr>
        <p:spPr>
          <a:xfrm>
            <a:off x="6751646" y="1362327"/>
            <a:ext cx="484428" cy="215444"/>
          </a:xfrm>
          <a:prstGeom prst="rect">
            <a:avLst/>
          </a:prstGeom>
          <a:noFill/>
        </p:spPr>
        <p:txBody>
          <a:bodyPr wrap="none" rtlCol="0">
            <a:spAutoFit/>
          </a:bodyPr>
          <a:lstStyle/>
          <a:p>
            <a:pPr defTabSz="457209"/>
            <a:r>
              <a:rPr kumimoji="1" lang="ja-JP" altLang="en-US" sz="800" dirty="0">
                <a:solidFill>
                  <a:prstClr val="black"/>
                </a:solidFill>
                <a:latin typeface="Arial"/>
                <a:ea typeface="ＭＳ Ｐゴシック"/>
              </a:rPr>
              <a:t>車いす</a:t>
            </a:r>
            <a:endParaRPr kumimoji="1" lang="en-US" altLang="ja-JP" sz="800" dirty="0">
              <a:solidFill>
                <a:prstClr val="black"/>
              </a:solidFill>
              <a:latin typeface="Arial"/>
              <a:ea typeface="ＭＳ Ｐゴシック"/>
            </a:endParaRPr>
          </a:p>
        </p:txBody>
      </p:sp>
      <p:cxnSp>
        <p:nvCxnSpPr>
          <p:cNvPr id="7" name="直線コネクタ 6"/>
          <p:cNvCxnSpPr/>
          <p:nvPr/>
        </p:nvCxnSpPr>
        <p:spPr>
          <a:xfrm>
            <a:off x="5151667" y="2323642"/>
            <a:ext cx="0" cy="3189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5573755" y="2323642"/>
            <a:ext cx="0" cy="3189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5220072" y="2323641"/>
            <a:ext cx="0" cy="1761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5508104" y="2323641"/>
            <a:ext cx="0" cy="1761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5224265" y="2411698"/>
            <a:ext cx="288000" cy="0"/>
          </a:xfrm>
          <a:prstGeom prst="line">
            <a:avLst/>
          </a:prstGeom>
          <a:ln>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856CC95D-92B6-4E06-BF56-96970B4D0124}"/>
              </a:ext>
            </a:extLst>
          </p:cNvPr>
          <p:cNvSpPr txBox="1"/>
          <p:nvPr/>
        </p:nvSpPr>
        <p:spPr>
          <a:xfrm>
            <a:off x="5163872" y="2384312"/>
            <a:ext cx="413896" cy="215444"/>
          </a:xfrm>
          <a:prstGeom prst="rect">
            <a:avLst/>
          </a:prstGeom>
          <a:noFill/>
        </p:spPr>
        <p:txBody>
          <a:bodyPr wrap="none" rtlCol="0">
            <a:spAutoFit/>
          </a:bodyPr>
          <a:lstStyle/>
          <a:p>
            <a:pPr defTabSz="457209"/>
            <a:r>
              <a:rPr kumimoji="1" lang="en-US" altLang="ja-JP" sz="800" dirty="0">
                <a:solidFill>
                  <a:prstClr val="black"/>
                </a:solidFill>
                <a:latin typeface="Arial"/>
                <a:ea typeface="ＭＳ Ｐゴシック"/>
              </a:rPr>
              <a:t>0.5m</a:t>
            </a:r>
          </a:p>
        </p:txBody>
      </p:sp>
      <p:cxnSp>
        <p:nvCxnSpPr>
          <p:cNvPr id="66" name="直線コネクタ 65"/>
          <p:cNvCxnSpPr/>
          <p:nvPr/>
        </p:nvCxnSpPr>
        <p:spPr>
          <a:xfrm>
            <a:off x="5151667" y="2599756"/>
            <a:ext cx="432000" cy="0"/>
          </a:xfrm>
          <a:prstGeom prst="line">
            <a:avLst/>
          </a:prstGeom>
          <a:ln>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67" name="テキスト ボックス 66">
            <a:extLst>
              <a:ext uri="{FF2B5EF4-FFF2-40B4-BE49-F238E27FC236}">
                <a16:creationId xmlns:a16="http://schemas.microsoft.com/office/drawing/2014/main" id="{856CC95D-92B6-4E06-BF56-96970B4D0124}"/>
              </a:ext>
            </a:extLst>
          </p:cNvPr>
          <p:cNvSpPr txBox="1"/>
          <p:nvPr/>
        </p:nvSpPr>
        <p:spPr>
          <a:xfrm>
            <a:off x="4981130" y="2598349"/>
            <a:ext cx="779381" cy="215444"/>
          </a:xfrm>
          <a:prstGeom prst="rect">
            <a:avLst/>
          </a:prstGeom>
          <a:noFill/>
        </p:spPr>
        <p:txBody>
          <a:bodyPr wrap="none" rtlCol="0">
            <a:spAutoFit/>
          </a:bodyPr>
          <a:lstStyle/>
          <a:p>
            <a:pPr defTabSz="457209"/>
            <a:r>
              <a:rPr kumimoji="1" lang="ja-JP" altLang="en-US" sz="800" dirty="0">
                <a:solidFill>
                  <a:prstClr val="black"/>
                </a:solidFill>
                <a:latin typeface="Arial"/>
                <a:ea typeface="ＭＳ Ｐゴシック"/>
              </a:rPr>
              <a:t>占有幅</a:t>
            </a:r>
            <a:r>
              <a:rPr kumimoji="1" lang="en-US" altLang="ja-JP" sz="800" dirty="0">
                <a:solidFill>
                  <a:prstClr val="black"/>
                </a:solidFill>
                <a:latin typeface="Arial"/>
                <a:ea typeface="ＭＳ Ｐゴシック"/>
              </a:rPr>
              <a:t>0.75m</a:t>
            </a:r>
          </a:p>
        </p:txBody>
      </p:sp>
      <p:cxnSp>
        <p:nvCxnSpPr>
          <p:cNvPr id="85" name="直線コネクタ 84"/>
          <p:cNvCxnSpPr/>
          <p:nvPr/>
        </p:nvCxnSpPr>
        <p:spPr>
          <a:xfrm>
            <a:off x="5916915" y="2317904"/>
            <a:ext cx="0" cy="3189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6385264" y="2320708"/>
            <a:ext cx="0" cy="3189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5983898" y="2320708"/>
            <a:ext cx="0" cy="1761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6310118" y="2317903"/>
            <a:ext cx="0" cy="1761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5983898" y="2405960"/>
            <a:ext cx="324000" cy="0"/>
          </a:xfrm>
          <a:prstGeom prst="line">
            <a:avLst/>
          </a:prstGeom>
          <a:ln>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90" name="テキスト ボックス 89">
            <a:extLst>
              <a:ext uri="{FF2B5EF4-FFF2-40B4-BE49-F238E27FC236}">
                <a16:creationId xmlns:a16="http://schemas.microsoft.com/office/drawing/2014/main" id="{856CC95D-92B6-4E06-BF56-96970B4D0124}"/>
              </a:ext>
            </a:extLst>
          </p:cNvPr>
          <p:cNvSpPr txBox="1"/>
          <p:nvPr/>
        </p:nvSpPr>
        <p:spPr>
          <a:xfrm>
            <a:off x="5946984" y="2359307"/>
            <a:ext cx="413896" cy="215444"/>
          </a:xfrm>
          <a:prstGeom prst="rect">
            <a:avLst/>
          </a:prstGeom>
          <a:noFill/>
        </p:spPr>
        <p:txBody>
          <a:bodyPr wrap="none" rtlCol="0">
            <a:spAutoFit/>
          </a:bodyPr>
          <a:lstStyle/>
          <a:p>
            <a:pPr defTabSz="457209"/>
            <a:r>
              <a:rPr kumimoji="1" lang="en-US" altLang="ja-JP" sz="800" dirty="0">
                <a:solidFill>
                  <a:prstClr val="black"/>
                </a:solidFill>
                <a:latin typeface="Arial"/>
                <a:ea typeface="ＭＳ Ｐゴシック"/>
              </a:rPr>
              <a:t>0.6m</a:t>
            </a:r>
          </a:p>
        </p:txBody>
      </p:sp>
      <p:cxnSp>
        <p:nvCxnSpPr>
          <p:cNvPr id="91" name="直線コネクタ 90"/>
          <p:cNvCxnSpPr/>
          <p:nvPr/>
        </p:nvCxnSpPr>
        <p:spPr>
          <a:xfrm>
            <a:off x="5918679" y="2595544"/>
            <a:ext cx="468000" cy="0"/>
          </a:xfrm>
          <a:prstGeom prst="line">
            <a:avLst/>
          </a:prstGeom>
          <a:ln>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92" name="テキスト ボックス 91">
            <a:extLst>
              <a:ext uri="{FF2B5EF4-FFF2-40B4-BE49-F238E27FC236}">
                <a16:creationId xmlns:a16="http://schemas.microsoft.com/office/drawing/2014/main" id="{856CC95D-92B6-4E06-BF56-96970B4D0124}"/>
              </a:ext>
            </a:extLst>
          </p:cNvPr>
          <p:cNvSpPr txBox="1"/>
          <p:nvPr/>
        </p:nvSpPr>
        <p:spPr>
          <a:xfrm>
            <a:off x="5785062" y="2573200"/>
            <a:ext cx="721672" cy="215444"/>
          </a:xfrm>
          <a:prstGeom prst="rect">
            <a:avLst/>
          </a:prstGeom>
          <a:noFill/>
        </p:spPr>
        <p:txBody>
          <a:bodyPr wrap="none" rtlCol="0">
            <a:spAutoFit/>
          </a:bodyPr>
          <a:lstStyle/>
          <a:p>
            <a:pPr defTabSz="457209"/>
            <a:r>
              <a:rPr kumimoji="1" lang="ja-JP" altLang="en-US" sz="800" dirty="0">
                <a:solidFill>
                  <a:prstClr val="black"/>
                </a:solidFill>
                <a:latin typeface="Arial"/>
                <a:ea typeface="ＭＳ Ｐゴシック"/>
              </a:rPr>
              <a:t>占有幅</a:t>
            </a:r>
            <a:r>
              <a:rPr kumimoji="1" lang="en-US" altLang="ja-JP" sz="800" dirty="0">
                <a:solidFill>
                  <a:prstClr val="black"/>
                </a:solidFill>
                <a:latin typeface="Arial"/>
                <a:ea typeface="ＭＳ Ｐゴシック"/>
              </a:rPr>
              <a:t>1.0m</a:t>
            </a:r>
          </a:p>
        </p:txBody>
      </p:sp>
      <p:cxnSp>
        <p:nvCxnSpPr>
          <p:cNvPr id="93" name="直線コネクタ 92"/>
          <p:cNvCxnSpPr/>
          <p:nvPr/>
        </p:nvCxnSpPr>
        <p:spPr>
          <a:xfrm>
            <a:off x="6732793" y="2308930"/>
            <a:ext cx="0" cy="3189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7201142" y="2311734"/>
            <a:ext cx="0" cy="3189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6799776" y="2311734"/>
            <a:ext cx="0" cy="1761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7125996" y="2308929"/>
            <a:ext cx="0" cy="1761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6799776" y="2396986"/>
            <a:ext cx="324000" cy="0"/>
          </a:xfrm>
          <a:prstGeom prst="line">
            <a:avLst/>
          </a:prstGeom>
          <a:ln>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98" name="テキスト ボックス 97">
            <a:extLst>
              <a:ext uri="{FF2B5EF4-FFF2-40B4-BE49-F238E27FC236}">
                <a16:creationId xmlns:a16="http://schemas.microsoft.com/office/drawing/2014/main" id="{856CC95D-92B6-4E06-BF56-96970B4D0124}"/>
              </a:ext>
            </a:extLst>
          </p:cNvPr>
          <p:cNvSpPr txBox="1"/>
          <p:nvPr/>
        </p:nvSpPr>
        <p:spPr>
          <a:xfrm>
            <a:off x="6741337" y="2367074"/>
            <a:ext cx="471604" cy="215444"/>
          </a:xfrm>
          <a:prstGeom prst="rect">
            <a:avLst/>
          </a:prstGeom>
          <a:noFill/>
        </p:spPr>
        <p:txBody>
          <a:bodyPr wrap="none" rtlCol="0">
            <a:spAutoFit/>
          </a:bodyPr>
          <a:lstStyle/>
          <a:p>
            <a:pPr defTabSz="457209"/>
            <a:r>
              <a:rPr kumimoji="1" lang="en-US" altLang="ja-JP" sz="800" dirty="0">
                <a:solidFill>
                  <a:prstClr val="black"/>
                </a:solidFill>
                <a:latin typeface="Arial"/>
                <a:ea typeface="ＭＳ Ｐゴシック"/>
              </a:rPr>
              <a:t>0.63m</a:t>
            </a:r>
          </a:p>
        </p:txBody>
      </p:sp>
      <p:cxnSp>
        <p:nvCxnSpPr>
          <p:cNvPr id="99" name="直線コネクタ 98"/>
          <p:cNvCxnSpPr/>
          <p:nvPr/>
        </p:nvCxnSpPr>
        <p:spPr>
          <a:xfrm>
            <a:off x="6734557" y="2586570"/>
            <a:ext cx="468000" cy="0"/>
          </a:xfrm>
          <a:prstGeom prst="line">
            <a:avLst/>
          </a:prstGeom>
          <a:ln>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00" name="テキスト ボックス 99">
            <a:extLst>
              <a:ext uri="{FF2B5EF4-FFF2-40B4-BE49-F238E27FC236}">
                <a16:creationId xmlns:a16="http://schemas.microsoft.com/office/drawing/2014/main" id="{856CC95D-92B6-4E06-BF56-96970B4D0124}"/>
              </a:ext>
            </a:extLst>
          </p:cNvPr>
          <p:cNvSpPr txBox="1"/>
          <p:nvPr/>
        </p:nvSpPr>
        <p:spPr>
          <a:xfrm>
            <a:off x="6600941" y="2564226"/>
            <a:ext cx="721672" cy="215444"/>
          </a:xfrm>
          <a:prstGeom prst="rect">
            <a:avLst/>
          </a:prstGeom>
          <a:noFill/>
        </p:spPr>
        <p:txBody>
          <a:bodyPr wrap="none" rtlCol="0">
            <a:spAutoFit/>
          </a:bodyPr>
          <a:lstStyle/>
          <a:p>
            <a:pPr defTabSz="457209"/>
            <a:r>
              <a:rPr kumimoji="1" lang="ja-JP" altLang="en-US" sz="800" dirty="0">
                <a:solidFill>
                  <a:prstClr val="black"/>
                </a:solidFill>
                <a:latin typeface="Arial"/>
                <a:ea typeface="ＭＳ Ｐゴシック"/>
              </a:rPr>
              <a:t>占有幅</a:t>
            </a:r>
            <a:r>
              <a:rPr kumimoji="1" lang="en-US" altLang="ja-JP" sz="800" dirty="0">
                <a:solidFill>
                  <a:prstClr val="black"/>
                </a:solidFill>
                <a:latin typeface="Arial"/>
                <a:ea typeface="ＭＳ Ｐゴシック"/>
              </a:rPr>
              <a:t>1.0m</a:t>
            </a:r>
          </a:p>
        </p:txBody>
      </p:sp>
      <p:sp>
        <p:nvSpPr>
          <p:cNvPr id="6" name="スライド番号プレースホルダー 5">
            <a:extLst>
              <a:ext uri="{FF2B5EF4-FFF2-40B4-BE49-F238E27FC236}">
                <a16:creationId xmlns:a16="http://schemas.microsoft.com/office/drawing/2014/main" id="{1146498A-51CB-4CAC-BC81-F7CC7BD29DE3}"/>
              </a:ext>
            </a:extLst>
          </p:cNvPr>
          <p:cNvSpPr>
            <a:spLocks noGrp="1"/>
          </p:cNvSpPr>
          <p:nvPr>
            <p:ph type="sldNum" sz="quarter" idx="12"/>
          </p:nvPr>
        </p:nvSpPr>
        <p:spPr/>
        <p:txBody>
          <a:bodyPr/>
          <a:lstStyle/>
          <a:p>
            <a:fld id="{DBD16A61-A562-46A3-9FED-0F09869A8BCF}" type="slidenum">
              <a:rPr kumimoji="1" lang="ja-JP" altLang="en-US" smtClean="0"/>
              <a:pPr/>
              <a:t>13</a:t>
            </a:fld>
            <a:endParaRPr kumimoji="1" lang="ja-JP" altLang="en-US"/>
          </a:p>
        </p:txBody>
      </p:sp>
    </p:spTree>
    <p:extLst>
      <p:ext uri="{BB962C8B-B14F-4D97-AF65-F5344CB8AC3E}">
        <p14:creationId xmlns:p14="http://schemas.microsoft.com/office/powerpoint/2010/main" val="1600568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FD3E93-73E3-4D6D-8DB9-F77512FA5CA0}"/>
              </a:ext>
            </a:extLst>
          </p:cNvPr>
          <p:cNvSpPr>
            <a:spLocks noGrp="1"/>
          </p:cNvSpPr>
          <p:nvPr>
            <p:ph type="title"/>
          </p:nvPr>
        </p:nvSpPr>
        <p:spPr/>
        <p:txBody>
          <a:bodyPr/>
          <a:lstStyle/>
          <a:p>
            <a:r>
              <a:rPr lang="ja-JP" altLang="en-US" dirty="0"/>
              <a:t>参考：警戒看板等のレイアウト参考図</a:t>
            </a:r>
            <a:endParaRPr kumimoji="1" lang="ja-JP" altLang="en-US" dirty="0"/>
          </a:p>
        </p:txBody>
      </p:sp>
      <p:sp>
        <p:nvSpPr>
          <p:cNvPr id="11" name="テキスト ボックス 10">
            <a:extLst>
              <a:ext uri="{FF2B5EF4-FFF2-40B4-BE49-F238E27FC236}">
                <a16:creationId xmlns:a16="http://schemas.microsoft.com/office/drawing/2014/main" id="{27CC4294-CF7F-491F-B0E6-D610956D10FB}"/>
              </a:ext>
            </a:extLst>
          </p:cNvPr>
          <p:cNvSpPr txBox="1"/>
          <p:nvPr/>
        </p:nvSpPr>
        <p:spPr>
          <a:xfrm>
            <a:off x="107504" y="764704"/>
            <a:ext cx="2396810" cy="338554"/>
          </a:xfrm>
          <a:prstGeom prst="rect">
            <a:avLst/>
          </a:prstGeom>
          <a:noFill/>
        </p:spPr>
        <p:txBody>
          <a:bodyPr wrap="none" rtlCol="0">
            <a:spAutoFit/>
          </a:bodyPr>
          <a:lstStyle/>
          <a:p>
            <a:pPr defTabSz="457209"/>
            <a:r>
              <a:rPr kumimoji="1" lang="ja-JP" altLang="en-US" sz="1600" dirty="0">
                <a:solidFill>
                  <a:prstClr val="black"/>
                </a:solidFill>
                <a:latin typeface="Arial"/>
                <a:ea typeface="ＭＳ Ｐゴシック"/>
              </a:rPr>
              <a:t>■ 路面表示・看板の寸法</a:t>
            </a:r>
          </a:p>
        </p:txBody>
      </p:sp>
      <p:sp>
        <p:nvSpPr>
          <p:cNvPr id="12" name="正方形/長方形 11">
            <a:extLst>
              <a:ext uri="{FF2B5EF4-FFF2-40B4-BE49-F238E27FC236}">
                <a16:creationId xmlns:a16="http://schemas.microsoft.com/office/drawing/2014/main" id="{25318DD5-7CA3-4C39-ABA4-8F55AD234A90}"/>
              </a:ext>
            </a:extLst>
          </p:cNvPr>
          <p:cNvSpPr/>
          <p:nvPr/>
        </p:nvSpPr>
        <p:spPr>
          <a:xfrm>
            <a:off x="5580112" y="4682588"/>
            <a:ext cx="2946077" cy="198677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3" name="テキスト ボックス 12">
            <a:extLst>
              <a:ext uri="{FF2B5EF4-FFF2-40B4-BE49-F238E27FC236}">
                <a16:creationId xmlns:a16="http://schemas.microsoft.com/office/drawing/2014/main" id="{9DD2CE7B-3BEA-4B35-953D-D944ADBBA5E2}"/>
              </a:ext>
            </a:extLst>
          </p:cNvPr>
          <p:cNvSpPr txBox="1"/>
          <p:nvPr/>
        </p:nvSpPr>
        <p:spPr>
          <a:xfrm>
            <a:off x="5539876" y="4682587"/>
            <a:ext cx="1620957" cy="253916"/>
          </a:xfrm>
          <a:prstGeom prst="rect">
            <a:avLst/>
          </a:prstGeom>
          <a:noFill/>
        </p:spPr>
        <p:txBody>
          <a:bodyPr wrap="none" rtlCol="0">
            <a:spAutoFit/>
          </a:bodyPr>
          <a:lstStyle/>
          <a:p>
            <a:pPr defTabSz="457209"/>
            <a:r>
              <a:rPr lang="ja-JP" altLang="en-US" sz="1050" dirty="0">
                <a:solidFill>
                  <a:prstClr val="black"/>
                </a:solidFill>
                <a:latin typeface="Arial"/>
                <a:ea typeface="ＭＳ Ｐゴシック"/>
              </a:rPr>
              <a:t>対　自動車への注意喚起</a:t>
            </a:r>
            <a:endParaRPr kumimoji="1" lang="en-US" altLang="ja-JP" sz="1050" dirty="0">
              <a:solidFill>
                <a:prstClr val="black"/>
              </a:solidFill>
              <a:latin typeface="Arial"/>
              <a:ea typeface="ＭＳ Ｐゴシック"/>
            </a:endParaRPr>
          </a:p>
        </p:txBody>
      </p:sp>
      <p:sp>
        <p:nvSpPr>
          <p:cNvPr id="14" name="テキスト ボックス 13">
            <a:extLst>
              <a:ext uri="{FF2B5EF4-FFF2-40B4-BE49-F238E27FC236}">
                <a16:creationId xmlns:a16="http://schemas.microsoft.com/office/drawing/2014/main" id="{5193F865-BEA5-45FE-B5C3-F3C39C177975}"/>
              </a:ext>
            </a:extLst>
          </p:cNvPr>
          <p:cNvSpPr txBox="1"/>
          <p:nvPr/>
        </p:nvSpPr>
        <p:spPr>
          <a:xfrm>
            <a:off x="242735" y="6405472"/>
            <a:ext cx="1564852" cy="215444"/>
          </a:xfrm>
          <a:prstGeom prst="rect">
            <a:avLst/>
          </a:prstGeom>
          <a:noFill/>
        </p:spPr>
        <p:txBody>
          <a:bodyPr wrap="none" rtlCol="0">
            <a:spAutoFit/>
          </a:bodyPr>
          <a:lstStyle/>
          <a:p>
            <a:pPr defTabSz="457209"/>
            <a:r>
              <a:rPr lang="en-US" altLang="ja-JP" sz="800" dirty="0">
                <a:solidFill>
                  <a:prstClr val="black"/>
                </a:solidFill>
                <a:latin typeface="Arial"/>
                <a:ea typeface="ＭＳ Ｐゴシック"/>
              </a:rPr>
              <a:t>※</a:t>
            </a:r>
            <a:r>
              <a:rPr lang="ja-JP" altLang="en-US" sz="800" dirty="0">
                <a:solidFill>
                  <a:prstClr val="black"/>
                </a:solidFill>
                <a:latin typeface="Arial"/>
                <a:ea typeface="ＭＳ Ｐゴシック"/>
              </a:rPr>
              <a:t>既存の車止めに添架を想定。</a:t>
            </a:r>
            <a:endParaRPr kumimoji="1" lang="en-US" altLang="ja-JP" sz="800" dirty="0">
              <a:solidFill>
                <a:prstClr val="black"/>
              </a:solidFill>
              <a:latin typeface="Arial"/>
              <a:ea typeface="ＭＳ Ｐゴシック"/>
            </a:endParaRPr>
          </a:p>
        </p:txBody>
      </p:sp>
      <p:sp>
        <p:nvSpPr>
          <p:cNvPr id="15" name="テキスト ボックス 14">
            <a:extLst>
              <a:ext uri="{FF2B5EF4-FFF2-40B4-BE49-F238E27FC236}">
                <a16:creationId xmlns:a16="http://schemas.microsoft.com/office/drawing/2014/main" id="{FDE07E0E-7A0F-4EFD-801F-0304FA93DECC}"/>
              </a:ext>
            </a:extLst>
          </p:cNvPr>
          <p:cNvSpPr txBox="1"/>
          <p:nvPr/>
        </p:nvSpPr>
        <p:spPr>
          <a:xfrm>
            <a:off x="192870" y="1124745"/>
            <a:ext cx="342008" cy="234286"/>
          </a:xfrm>
          <a:prstGeom prst="rect">
            <a:avLst/>
          </a:prstGeom>
          <a:solidFill>
            <a:schemeClr val="bg1">
              <a:lumMod val="95000"/>
            </a:schemeClr>
          </a:solidFill>
          <a:ln>
            <a:solidFill>
              <a:schemeClr val="tx1"/>
            </a:solidFill>
          </a:ln>
        </p:spPr>
        <p:txBody>
          <a:bodyPr wrap="none" lIns="36000" tIns="36000" rIns="36000" bIns="36000" rtlCol="0">
            <a:spAutoFit/>
          </a:bodyPr>
          <a:lstStyle/>
          <a:p>
            <a:pPr defTabSz="457209"/>
            <a:r>
              <a:rPr kumimoji="1" lang="ja-JP" altLang="en-US" sz="1050" dirty="0">
                <a:solidFill>
                  <a:prstClr val="black"/>
                </a:solidFill>
                <a:latin typeface="Arial"/>
                <a:ea typeface="ＭＳ Ｐゴシック"/>
              </a:rPr>
              <a:t>看板</a:t>
            </a:r>
            <a:endParaRPr kumimoji="1" lang="en-US" altLang="ja-JP" sz="1050" dirty="0">
              <a:solidFill>
                <a:prstClr val="black"/>
              </a:solidFill>
              <a:latin typeface="Arial"/>
              <a:ea typeface="ＭＳ Ｐゴシック"/>
            </a:endParaRPr>
          </a:p>
        </p:txBody>
      </p:sp>
      <p:sp>
        <p:nvSpPr>
          <p:cNvPr id="16" name="テキスト ボックス 15">
            <a:extLst>
              <a:ext uri="{FF2B5EF4-FFF2-40B4-BE49-F238E27FC236}">
                <a16:creationId xmlns:a16="http://schemas.microsoft.com/office/drawing/2014/main" id="{57AE3373-8CE6-4E4A-A81C-9EA599836666}"/>
              </a:ext>
            </a:extLst>
          </p:cNvPr>
          <p:cNvSpPr txBox="1"/>
          <p:nvPr/>
        </p:nvSpPr>
        <p:spPr>
          <a:xfrm>
            <a:off x="220873" y="1377731"/>
            <a:ext cx="588623" cy="253916"/>
          </a:xfrm>
          <a:prstGeom prst="rect">
            <a:avLst/>
          </a:prstGeom>
          <a:noFill/>
        </p:spPr>
        <p:txBody>
          <a:bodyPr wrap="none" rtlCol="0">
            <a:spAutoFit/>
          </a:bodyPr>
          <a:lstStyle/>
          <a:p>
            <a:pPr defTabSz="457209"/>
            <a:r>
              <a:rPr kumimoji="1" lang="ja-JP" altLang="en-US" sz="1050" dirty="0">
                <a:solidFill>
                  <a:prstClr val="black"/>
                </a:solidFill>
                <a:latin typeface="Arial"/>
                <a:ea typeface="ＭＳ Ｐゴシック"/>
              </a:rPr>
              <a:t>（注意）</a:t>
            </a:r>
            <a:endParaRPr kumimoji="1" lang="en-US" altLang="ja-JP" sz="1050" dirty="0">
              <a:solidFill>
                <a:prstClr val="black"/>
              </a:solidFill>
              <a:latin typeface="Arial"/>
              <a:ea typeface="ＭＳ Ｐゴシック"/>
            </a:endParaRPr>
          </a:p>
        </p:txBody>
      </p:sp>
      <p:sp>
        <p:nvSpPr>
          <p:cNvPr id="17" name="テキスト ボックス 16">
            <a:extLst>
              <a:ext uri="{FF2B5EF4-FFF2-40B4-BE49-F238E27FC236}">
                <a16:creationId xmlns:a16="http://schemas.microsoft.com/office/drawing/2014/main" id="{94907938-217C-46F4-A770-FFAA42B6AB27}"/>
              </a:ext>
            </a:extLst>
          </p:cNvPr>
          <p:cNvSpPr txBox="1"/>
          <p:nvPr/>
        </p:nvSpPr>
        <p:spPr>
          <a:xfrm>
            <a:off x="2830413" y="1377731"/>
            <a:ext cx="588623" cy="253916"/>
          </a:xfrm>
          <a:prstGeom prst="rect">
            <a:avLst/>
          </a:prstGeom>
          <a:noFill/>
        </p:spPr>
        <p:txBody>
          <a:bodyPr wrap="none" rtlCol="0">
            <a:spAutoFit/>
          </a:bodyPr>
          <a:lstStyle/>
          <a:p>
            <a:pPr defTabSz="457209"/>
            <a:r>
              <a:rPr kumimoji="1" lang="ja-JP" altLang="en-US" sz="1050" dirty="0">
                <a:solidFill>
                  <a:prstClr val="black"/>
                </a:solidFill>
                <a:latin typeface="Arial"/>
                <a:ea typeface="ＭＳ Ｐゴシック"/>
              </a:rPr>
              <a:t>（徐行）</a:t>
            </a:r>
            <a:endParaRPr kumimoji="1" lang="en-US" altLang="ja-JP" sz="1050" dirty="0">
              <a:solidFill>
                <a:prstClr val="black"/>
              </a:solidFill>
              <a:latin typeface="Arial"/>
              <a:ea typeface="ＭＳ Ｐゴシック"/>
            </a:endParaRPr>
          </a:p>
        </p:txBody>
      </p:sp>
      <p:sp>
        <p:nvSpPr>
          <p:cNvPr id="18" name="テキスト ボックス 17">
            <a:extLst>
              <a:ext uri="{FF2B5EF4-FFF2-40B4-BE49-F238E27FC236}">
                <a16:creationId xmlns:a16="http://schemas.microsoft.com/office/drawing/2014/main" id="{DD2FB8C6-A631-4ED5-BFCE-31E06E3FC001}"/>
              </a:ext>
            </a:extLst>
          </p:cNvPr>
          <p:cNvSpPr txBox="1"/>
          <p:nvPr/>
        </p:nvSpPr>
        <p:spPr>
          <a:xfrm>
            <a:off x="4067945" y="1377731"/>
            <a:ext cx="676788" cy="253916"/>
          </a:xfrm>
          <a:prstGeom prst="rect">
            <a:avLst/>
          </a:prstGeom>
          <a:noFill/>
        </p:spPr>
        <p:txBody>
          <a:bodyPr wrap="none" rtlCol="0">
            <a:spAutoFit/>
          </a:bodyPr>
          <a:lstStyle/>
          <a:p>
            <a:pPr defTabSz="457209"/>
            <a:r>
              <a:rPr kumimoji="1" lang="ja-JP" altLang="en-US" sz="1050" dirty="0">
                <a:solidFill>
                  <a:prstClr val="black"/>
                </a:solidFill>
                <a:latin typeface="Arial"/>
                <a:ea typeface="ＭＳ Ｐゴシック"/>
              </a:rPr>
              <a:t>（とまれ）</a:t>
            </a:r>
            <a:endParaRPr kumimoji="1" lang="en-US" altLang="ja-JP" sz="1050" dirty="0">
              <a:solidFill>
                <a:prstClr val="black"/>
              </a:solidFill>
              <a:latin typeface="Arial"/>
              <a:ea typeface="ＭＳ Ｐゴシック"/>
            </a:endParaRPr>
          </a:p>
        </p:txBody>
      </p:sp>
      <p:pic>
        <p:nvPicPr>
          <p:cNvPr id="8" name="図 7"/>
          <p:cNvPicPr>
            <a:picLocks noChangeAspect="1"/>
          </p:cNvPicPr>
          <p:nvPr/>
        </p:nvPicPr>
        <p:blipFill>
          <a:blip r:embed="rId2"/>
          <a:stretch>
            <a:fillRect/>
          </a:stretch>
        </p:blipFill>
        <p:spPr>
          <a:xfrm>
            <a:off x="107505" y="1556793"/>
            <a:ext cx="4912429" cy="1496772"/>
          </a:xfrm>
          <a:prstGeom prst="rect">
            <a:avLst/>
          </a:prstGeom>
        </p:spPr>
      </p:pic>
      <p:sp>
        <p:nvSpPr>
          <p:cNvPr id="19" name="テキスト ボックス 18">
            <a:extLst>
              <a:ext uri="{FF2B5EF4-FFF2-40B4-BE49-F238E27FC236}">
                <a16:creationId xmlns:a16="http://schemas.microsoft.com/office/drawing/2014/main" id="{CFCCFDA8-F0FB-4452-8D77-9F7807983EE4}"/>
              </a:ext>
            </a:extLst>
          </p:cNvPr>
          <p:cNvSpPr txBox="1"/>
          <p:nvPr/>
        </p:nvSpPr>
        <p:spPr>
          <a:xfrm>
            <a:off x="192993" y="3068961"/>
            <a:ext cx="611312" cy="234286"/>
          </a:xfrm>
          <a:prstGeom prst="rect">
            <a:avLst/>
          </a:prstGeom>
          <a:solidFill>
            <a:schemeClr val="bg1">
              <a:lumMod val="95000"/>
            </a:schemeClr>
          </a:solidFill>
          <a:ln>
            <a:solidFill>
              <a:schemeClr val="tx1"/>
            </a:solidFill>
          </a:ln>
        </p:spPr>
        <p:txBody>
          <a:bodyPr wrap="none" lIns="36000" tIns="36000" rIns="36000" bIns="36000" rtlCol="0">
            <a:spAutoFit/>
          </a:bodyPr>
          <a:lstStyle/>
          <a:p>
            <a:pPr defTabSz="457209"/>
            <a:r>
              <a:rPr kumimoji="1" lang="ja-JP" altLang="en-US" sz="1050" dirty="0">
                <a:solidFill>
                  <a:prstClr val="black"/>
                </a:solidFill>
                <a:latin typeface="Arial"/>
                <a:ea typeface="ＭＳ Ｐゴシック"/>
              </a:rPr>
              <a:t>路面表示</a:t>
            </a:r>
            <a:endParaRPr kumimoji="1" lang="en-US" altLang="ja-JP" sz="1050" dirty="0">
              <a:solidFill>
                <a:prstClr val="black"/>
              </a:solidFill>
              <a:latin typeface="Arial"/>
              <a:ea typeface="ＭＳ Ｐゴシック"/>
            </a:endParaRPr>
          </a:p>
        </p:txBody>
      </p:sp>
      <p:sp>
        <p:nvSpPr>
          <p:cNvPr id="23" name="テキスト ボックス 22">
            <a:extLst>
              <a:ext uri="{FF2B5EF4-FFF2-40B4-BE49-F238E27FC236}">
                <a16:creationId xmlns:a16="http://schemas.microsoft.com/office/drawing/2014/main" id="{94907938-217C-46F4-A770-FFAA42B6AB27}"/>
              </a:ext>
            </a:extLst>
          </p:cNvPr>
          <p:cNvSpPr txBox="1"/>
          <p:nvPr/>
        </p:nvSpPr>
        <p:spPr>
          <a:xfrm>
            <a:off x="5443918" y="1377731"/>
            <a:ext cx="857927" cy="253916"/>
          </a:xfrm>
          <a:prstGeom prst="rect">
            <a:avLst/>
          </a:prstGeom>
          <a:noFill/>
        </p:spPr>
        <p:txBody>
          <a:bodyPr wrap="none" rtlCol="0">
            <a:spAutoFit/>
          </a:bodyPr>
          <a:lstStyle/>
          <a:p>
            <a:pPr defTabSz="457209"/>
            <a:r>
              <a:rPr kumimoji="1" lang="ja-JP" altLang="en-US" sz="1050" dirty="0">
                <a:solidFill>
                  <a:prstClr val="black"/>
                </a:solidFill>
                <a:latin typeface="Arial"/>
                <a:ea typeface="ＭＳ Ｐゴシック"/>
              </a:rPr>
              <a:t>（勾配注意）</a:t>
            </a:r>
            <a:endParaRPr kumimoji="1" lang="en-US" altLang="ja-JP" sz="1050" dirty="0">
              <a:solidFill>
                <a:prstClr val="black"/>
              </a:solidFill>
              <a:latin typeface="Arial"/>
              <a:ea typeface="ＭＳ Ｐゴシック"/>
            </a:endParaRPr>
          </a:p>
        </p:txBody>
      </p:sp>
      <p:sp>
        <p:nvSpPr>
          <p:cNvPr id="24" name="テキスト ボックス 23">
            <a:extLst>
              <a:ext uri="{FF2B5EF4-FFF2-40B4-BE49-F238E27FC236}">
                <a16:creationId xmlns:a16="http://schemas.microsoft.com/office/drawing/2014/main" id="{DD2FB8C6-A631-4ED5-BFCE-31E06E3FC001}"/>
              </a:ext>
            </a:extLst>
          </p:cNvPr>
          <p:cNvSpPr txBox="1"/>
          <p:nvPr/>
        </p:nvSpPr>
        <p:spPr>
          <a:xfrm>
            <a:off x="7950807" y="1377731"/>
            <a:ext cx="857927" cy="253916"/>
          </a:xfrm>
          <a:prstGeom prst="rect">
            <a:avLst/>
          </a:prstGeom>
          <a:noFill/>
        </p:spPr>
        <p:txBody>
          <a:bodyPr wrap="none" rtlCol="0">
            <a:spAutoFit/>
          </a:bodyPr>
          <a:lstStyle/>
          <a:p>
            <a:pPr defTabSz="457209"/>
            <a:r>
              <a:rPr kumimoji="1" lang="ja-JP" altLang="en-US" sz="1050" dirty="0">
                <a:solidFill>
                  <a:prstClr val="black"/>
                </a:solidFill>
                <a:latin typeface="Arial"/>
                <a:ea typeface="ＭＳ Ｐゴシック"/>
              </a:rPr>
              <a:t>（狭小幅員）</a:t>
            </a:r>
            <a:endParaRPr kumimoji="1" lang="en-US" altLang="ja-JP" sz="1050" dirty="0">
              <a:solidFill>
                <a:prstClr val="black"/>
              </a:solidFill>
              <a:latin typeface="Arial"/>
              <a:ea typeface="ＭＳ Ｐゴシック"/>
            </a:endParaRPr>
          </a:p>
        </p:txBody>
      </p:sp>
      <p:pic>
        <p:nvPicPr>
          <p:cNvPr id="25" name="図 24"/>
          <p:cNvPicPr>
            <a:picLocks noChangeAspect="1"/>
          </p:cNvPicPr>
          <p:nvPr/>
        </p:nvPicPr>
        <p:blipFill>
          <a:blip r:embed="rId3"/>
          <a:stretch>
            <a:fillRect/>
          </a:stretch>
        </p:blipFill>
        <p:spPr>
          <a:xfrm>
            <a:off x="5453180" y="1574333"/>
            <a:ext cx="3571232" cy="1480934"/>
          </a:xfrm>
          <a:prstGeom prst="rect">
            <a:avLst/>
          </a:prstGeom>
        </p:spPr>
      </p:pic>
      <p:sp>
        <p:nvSpPr>
          <p:cNvPr id="26" name="テキスト ボックス 25">
            <a:extLst>
              <a:ext uri="{FF2B5EF4-FFF2-40B4-BE49-F238E27FC236}">
                <a16:creationId xmlns:a16="http://schemas.microsoft.com/office/drawing/2014/main" id="{94907938-217C-46F4-A770-FFAA42B6AB27}"/>
              </a:ext>
            </a:extLst>
          </p:cNvPr>
          <p:cNvSpPr txBox="1"/>
          <p:nvPr/>
        </p:nvSpPr>
        <p:spPr>
          <a:xfrm>
            <a:off x="6697363" y="1377731"/>
            <a:ext cx="857927" cy="253916"/>
          </a:xfrm>
          <a:prstGeom prst="rect">
            <a:avLst/>
          </a:prstGeom>
          <a:noFill/>
        </p:spPr>
        <p:txBody>
          <a:bodyPr wrap="none" rtlCol="0">
            <a:spAutoFit/>
          </a:bodyPr>
          <a:lstStyle/>
          <a:p>
            <a:pPr defTabSz="457209"/>
            <a:r>
              <a:rPr kumimoji="1" lang="ja-JP" altLang="en-US" sz="1050" dirty="0">
                <a:solidFill>
                  <a:prstClr val="black"/>
                </a:solidFill>
                <a:latin typeface="Arial"/>
                <a:ea typeface="ＭＳ Ｐゴシック"/>
              </a:rPr>
              <a:t>（勾配注意）</a:t>
            </a:r>
            <a:endParaRPr kumimoji="1" lang="en-US" altLang="ja-JP" sz="1050" dirty="0">
              <a:solidFill>
                <a:prstClr val="black"/>
              </a:solidFill>
              <a:latin typeface="Arial"/>
              <a:ea typeface="ＭＳ Ｐゴシック"/>
            </a:endParaRPr>
          </a:p>
        </p:txBody>
      </p:sp>
      <p:sp>
        <p:nvSpPr>
          <p:cNvPr id="27" name="テキスト ボックス 26">
            <a:extLst>
              <a:ext uri="{FF2B5EF4-FFF2-40B4-BE49-F238E27FC236}">
                <a16:creationId xmlns:a16="http://schemas.microsoft.com/office/drawing/2014/main" id="{57AE3373-8CE6-4E4A-A81C-9EA599836666}"/>
              </a:ext>
            </a:extLst>
          </p:cNvPr>
          <p:cNvSpPr txBox="1"/>
          <p:nvPr/>
        </p:nvSpPr>
        <p:spPr>
          <a:xfrm>
            <a:off x="1361290" y="1377731"/>
            <a:ext cx="588623" cy="253916"/>
          </a:xfrm>
          <a:prstGeom prst="rect">
            <a:avLst/>
          </a:prstGeom>
          <a:noFill/>
        </p:spPr>
        <p:txBody>
          <a:bodyPr wrap="none" rtlCol="0">
            <a:spAutoFit/>
          </a:bodyPr>
          <a:lstStyle/>
          <a:p>
            <a:pPr defTabSz="457209"/>
            <a:r>
              <a:rPr kumimoji="1" lang="ja-JP" altLang="en-US" sz="1050" dirty="0">
                <a:solidFill>
                  <a:prstClr val="black"/>
                </a:solidFill>
                <a:latin typeface="Arial"/>
                <a:ea typeface="ＭＳ Ｐゴシック"/>
              </a:rPr>
              <a:t>（注意）</a:t>
            </a:r>
            <a:endParaRPr kumimoji="1" lang="en-US" altLang="ja-JP" sz="1050" dirty="0">
              <a:solidFill>
                <a:prstClr val="black"/>
              </a:solidFill>
              <a:latin typeface="Arial"/>
              <a:ea typeface="ＭＳ Ｐゴシック"/>
            </a:endParaRPr>
          </a:p>
        </p:txBody>
      </p:sp>
      <p:pic>
        <p:nvPicPr>
          <p:cNvPr id="28" name="図 27"/>
          <p:cNvPicPr>
            <a:picLocks noChangeAspect="1"/>
          </p:cNvPicPr>
          <p:nvPr/>
        </p:nvPicPr>
        <p:blipFill>
          <a:blip r:embed="rId4"/>
          <a:stretch>
            <a:fillRect/>
          </a:stretch>
        </p:blipFill>
        <p:spPr>
          <a:xfrm>
            <a:off x="5453181" y="3018687"/>
            <a:ext cx="3590091" cy="1663901"/>
          </a:xfrm>
          <a:prstGeom prst="rect">
            <a:avLst/>
          </a:prstGeom>
        </p:spPr>
      </p:pic>
      <p:pic>
        <p:nvPicPr>
          <p:cNvPr id="29" name="図 28"/>
          <p:cNvPicPr>
            <a:picLocks noChangeAspect="1"/>
          </p:cNvPicPr>
          <p:nvPr/>
        </p:nvPicPr>
        <p:blipFill>
          <a:blip r:embed="rId5"/>
          <a:stretch>
            <a:fillRect/>
          </a:stretch>
        </p:blipFill>
        <p:spPr>
          <a:xfrm>
            <a:off x="107505" y="3365335"/>
            <a:ext cx="4930392" cy="1249916"/>
          </a:xfrm>
          <a:prstGeom prst="rect">
            <a:avLst/>
          </a:prstGeom>
        </p:spPr>
      </p:pic>
      <p:sp>
        <p:nvSpPr>
          <p:cNvPr id="30" name="テキスト ボックス 29">
            <a:extLst>
              <a:ext uri="{FF2B5EF4-FFF2-40B4-BE49-F238E27FC236}">
                <a16:creationId xmlns:a16="http://schemas.microsoft.com/office/drawing/2014/main" id="{CFCCFDA8-F0FB-4452-8D77-9F7807983EE4}"/>
              </a:ext>
            </a:extLst>
          </p:cNvPr>
          <p:cNvSpPr txBox="1"/>
          <p:nvPr/>
        </p:nvSpPr>
        <p:spPr>
          <a:xfrm>
            <a:off x="2808561" y="4981213"/>
            <a:ext cx="611312" cy="234286"/>
          </a:xfrm>
          <a:prstGeom prst="rect">
            <a:avLst/>
          </a:prstGeom>
          <a:solidFill>
            <a:schemeClr val="bg1">
              <a:lumMod val="95000"/>
            </a:schemeClr>
          </a:solidFill>
          <a:ln>
            <a:solidFill>
              <a:schemeClr val="tx1"/>
            </a:solidFill>
          </a:ln>
        </p:spPr>
        <p:txBody>
          <a:bodyPr wrap="none" lIns="36000" tIns="36000" rIns="36000" bIns="36000" rtlCol="0">
            <a:spAutoFit/>
          </a:bodyPr>
          <a:lstStyle/>
          <a:p>
            <a:pPr defTabSz="457209"/>
            <a:r>
              <a:rPr kumimoji="1" lang="ja-JP" altLang="en-US" sz="1050" dirty="0">
                <a:solidFill>
                  <a:prstClr val="black"/>
                </a:solidFill>
                <a:latin typeface="Arial"/>
                <a:ea typeface="ＭＳ Ｐゴシック"/>
              </a:rPr>
              <a:t>路面表示</a:t>
            </a:r>
            <a:endParaRPr kumimoji="1" lang="en-US" altLang="ja-JP" sz="1050" dirty="0">
              <a:solidFill>
                <a:prstClr val="black"/>
              </a:solidFill>
              <a:latin typeface="Arial"/>
              <a:ea typeface="ＭＳ Ｐゴシック"/>
            </a:endParaRPr>
          </a:p>
        </p:txBody>
      </p:sp>
      <p:sp>
        <p:nvSpPr>
          <p:cNvPr id="31" name="テキスト ボックス 30">
            <a:extLst>
              <a:ext uri="{FF2B5EF4-FFF2-40B4-BE49-F238E27FC236}">
                <a16:creationId xmlns:a16="http://schemas.microsoft.com/office/drawing/2014/main" id="{FDE07E0E-7A0F-4EFD-801F-0304FA93DECC}"/>
              </a:ext>
            </a:extLst>
          </p:cNvPr>
          <p:cNvSpPr txBox="1"/>
          <p:nvPr/>
        </p:nvSpPr>
        <p:spPr>
          <a:xfrm>
            <a:off x="170187" y="4981213"/>
            <a:ext cx="342008" cy="234286"/>
          </a:xfrm>
          <a:prstGeom prst="rect">
            <a:avLst/>
          </a:prstGeom>
          <a:solidFill>
            <a:schemeClr val="bg1">
              <a:lumMod val="95000"/>
            </a:schemeClr>
          </a:solidFill>
          <a:ln>
            <a:solidFill>
              <a:schemeClr val="tx1"/>
            </a:solidFill>
          </a:ln>
        </p:spPr>
        <p:txBody>
          <a:bodyPr wrap="none" lIns="36000" tIns="36000" rIns="36000" bIns="36000" rtlCol="0">
            <a:spAutoFit/>
          </a:bodyPr>
          <a:lstStyle/>
          <a:p>
            <a:pPr defTabSz="457209"/>
            <a:r>
              <a:rPr kumimoji="1" lang="ja-JP" altLang="en-US" sz="1050" dirty="0">
                <a:solidFill>
                  <a:prstClr val="black"/>
                </a:solidFill>
                <a:latin typeface="Arial"/>
                <a:ea typeface="ＭＳ Ｐゴシック"/>
              </a:rPr>
              <a:t>看板</a:t>
            </a:r>
            <a:endParaRPr kumimoji="1" lang="en-US" altLang="ja-JP" sz="1050" dirty="0">
              <a:solidFill>
                <a:prstClr val="black"/>
              </a:solidFill>
              <a:latin typeface="Arial"/>
              <a:ea typeface="ＭＳ Ｐゴシック"/>
            </a:endParaRPr>
          </a:p>
        </p:txBody>
      </p:sp>
      <p:sp>
        <p:nvSpPr>
          <p:cNvPr id="32" name="テキスト ボックス 31">
            <a:extLst>
              <a:ext uri="{FF2B5EF4-FFF2-40B4-BE49-F238E27FC236}">
                <a16:creationId xmlns:a16="http://schemas.microsoft.com/office/drawing/2014/main" id="{FDE07E0E-7A0F-4EFD-801F-0304FA93DECC}"/>
              </a:ext>
            </a:extLst>
          </p:cNvPr>
          <p:cNvSpPr txBox="1"/>
          <p:nvPr/>
        </p:nvSpPr>
        <p:spPr>
          <a:xfrm>
            <a:off x="5670152" y="4980814"/>
            <a:ext cx="342008" cy="234286"/>
          </a:xfrm>
          <a:prstGeom prst="rect">
            <a:avLst/>
          </a:prstGeom>
          <a:solidFill>
            <a:schemeClr val="bg1">
              <a:lumMod val="95000"/>
            </a:schemeClr>
          </a:solidFill>
          <a:ln>
            <a:solidFill>
              <a:schemeClr val="tx1"/>
            </a:solidFill>
          </a:ln>
        </p:spPr>
        <p:txBody>
          <a:bodyPr wrap="none" lIns="36000" tIns="36000" rIns="36000" bIns="36000" rtlCol="0">
            <a:spAutoFit/>
          </a:bodyPr>
          <a:lstStyle/>
          <a:p>
            <a:pPr defTabSz="457209"/>
            <a:r>
              <a:rPr kumimoji="1" lang="ja-JP" altLang="en-US" sz="1050" dirty="0">
                <a:solidFill>
                  <a:prstClr val="black"/>
                </a:solidFill>
                <a:latin typeface="Arial"/>
                <a:ea typeface="ＭＳ Ｐゴシック"/>
              </a:rPr>
              <a:t>看板</a:t>
            </a:r>
            <a:endParaRPr kumimoji="1" lang="en-US" altLang="ja-JP" sz="1050" dirty="0">
              <a:solidFill>
                <a:prstClr val="black"/>
              </a:solidFill>
              <a:latin typeface="Arial"/>
              <a:ea typeface="ＭＳ Ｐゴシック"/>
            </a:endParaRPr>
          </a:p>
        </p:txBody>
      </p:sp>
      <p:pic>
        <p:nvPicPr>
          <p:cNvPr id="33" name="図 32"/>
          <p:cNvPicPr>
            <a:picLocks noChangeAspect="1"/>
          </p:cNvPicPr>
          <p:nvPr/>
        </p:nvPicPr>
        <p:blipFill>
          <a:blip r:embed="rId6"/>
          <a:stretch>
            <a:fillRect/>
          </a:stretch>
        </p:blipFill>
        <p:spPr>
          <a:xfrm>
            <a:off x="2725426" y="5411484"/>
            <a:ext cx="2313614" cy="1257877"/>
          </a:xfrm>
          <a:prstGeom prst="rect">
            <a:avLst/>
          </a:prstGeom>
        </p:spPr>
      </p:pic>
      <p:sp>
        <p:nvSpPr>
          <p:cNvPr id="34" name="テキスト ボックス 33">
            <a:extLst>
              <a:ext uri="{FF2B5EF4-FFF2-40B4-BE49-F238E27FC236}">
                <a16:creationId xmlns:a16="http://schemas.microsoft.com/office/drawing/2014/main" id="{A5AFA17C-6AD9-4CA8-905B-792971844F46}"/>
              </a:ext>
            </a:extLst>
          </p:cNvPr>
          <p:cNvSpPr txBox="1"/>
          <p:nvPr/>
        </p:nvSpPr>
        <p:spPr>
          <a:xfrm>
            <a:off x="3959020" y="5255356"/>
            <a:ext cx="1494161" cy="253916"/>
          </a:xfrm>
          <a:prstGeom prst="rect">
            <a:avLst/>
          </a:prstGeom>
          <a:noFill/>
        </p:spPr>
        <p:txBody>
          <a:bodyPr wrap="square" rtlCol="0">
            <a:spAutoFit/>
          </a:bodyPr>
          <a:lstStyle/>
          <a:p>
            <a:pPr defTabSz="457209"/>
            <a:r>
              <a:rPr kumimoji="1" lang="ja-JP" altLang="en-US" sz="1050" dirty="0">
                <a:solidFill>
                  <a:prstClr val="black"/>
                </a:solidFill>
                <a:latin typeface="Arial"/>
                <a:ea typeface="ＭＳ Ｐゴシック"/>
              </a:rPr>
              <a:t>（歩行者優先）</a:t>
            </a:r>
            <a:endParaRPr kumimoji="1" lang="en-US" altLang="ja-JP" sz="1050" dirty="0">
              <a:solidFill>
                <a:prstClr val="black"/>
              </a:solidFill>
              <a:latin typeface="Arial"/>
              <a:ea typeface="ＭＳ Ｐゴシック"/>
            </a:endParaRPr>
          </a:p>
        </p:txBody>
      </p:sp>
      <p:sp>
        <p:nvSpPr>
          <p:cNvPr id="35" name="テキスト ボックス 34">
            <a:extLst>
              <a:ext uri="{FF2B5EF4-FFF2-40B4-BE49-F238E27FC236}">
                <a16:creationId xmlns:a16="http://schemas.microsoft.com/office/drawing/2014/main" id="{02CD22FB-B143-4B0A-BEBC-312E63BCA734}"/>
              </a:ext>
            </a:extLst>
          </p:cNvPr>
          <p:cNvSpPr txBox="1"/>
          <p:nvPr/>
        </p:nvSpPr>
        <p:spPr>
          <a:xfrm>
            <a:off x="2577537" y="5255356"/>
            <a:ext cx="1314048" cy="253916"/>
          </a:xfrm>
          <a:prstGeom prst="rect">
            <a:avLst/>
          </a:prstGeom>
          <a:noFill/>
        </p:spPr>
        <p:txBody>
          <a:bodyPr wrap="square" rtlCol="0">
            <a:spAutoFit/>
          </a:bodyPr>
          <a:lstStyle/>
          <a:p>
            <a:pPr defTabSz="457209"/>
            <a:r>
              <a:rPr kumimoji="1" lang="ja-JP" altLang="en-US" sz="1050" dirty="0">
                <a:solidFill>
                  <a:prstClr val="black"/>
                </a:solidFill>
                <a:latin typeface="Arial"/>
                <a:ea typeface="ＭＳ Ｐゴシック"/>
              </a:rPr>
              <a:t>（車道寄りゆっくり）</a:t>
            </a:r>
            <a:endParaRPr kumimoji="1" lang="en-US" altLang="ja-JP" sz="1050" dirty="0">
              <a:solidFill>
                <a:prstClr val="black"/>
              </a:solidFill>
              <a:latin typeface="Arial"/>
              <a:ea typeface="ＭＳ Ｐゴシック"/>
            </a:endParaRPr>
          </a:p>
        </p:txBody>
      </p:sp>
      <p:grpSp>
        <p:nvGrpSpPr>
          <p:cNvPr id="37" name="グループ化 36">
            <a:extLst>
              <a:ext uri="{FF2B5EF4-FFF2-40B4-BE49-F238E27FC236}">
                <a16:creationId xmlns:a16="http://schemas.microsoft.com/office/drawing/2014/main" id="{3560E7E0-6411-4F96-B66B-DD0B3A40557A}"/>
              </a:ext>
            </a:extLst>
          </p:cNvPr>
          <p:cNvGrpSpPr/>
          <p:nvPr/>
        </p:nvGrpSpPr>
        <p:grpSpPr>
          <a:xfrm>
            <a:off x="363874" y="5518031"/>
            <a:ext cx="1314450" cy="878682"/>
            <a:chOff x="1212056" y="1306128"/>
            <a:chExt cx="1314450" cy="878682"/>
          </a:xfrm>
        </p:grpSpPr>
        <p:sp>
          <p:nvSpPr>
            <p:cNvPr id="38" name="正方形/長方形 37">
              <a:extLst>
                <a:ext uri="{FF2B5EF4-FFF2-40B4-BE49-F238E27FC236}">
                  <a16:creationId xmlns:a16="http://schemas.microsoft.com/office/drawing/2014/main" id="{38F40452-2D88-415F-8CF9-66FF191CFE53}"/>
                </a:ext>
              </a:extLst>
            </p:cNvPr>
            <p:cNvSpPr/>
            <p:nvPr/>
          </p:nvSpPr>
          <p:spPr>
            <a:xfrm rot="5400000">
              <a:off x="1429940" y="1088244"/>
              <a:ext cx="878682" cy="1314450"/>
            </a:xfrm>
            <a:prstGeom prst="rect">
              <a:avLst/>
            </a:prstGeom>
            <a:solidFill>
              <a:schemeClr val="accent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dirty="0">
                <a:solidFill>
                  <a:prstClr val="white"/>
                </a:solidFill>
                <a:latin typeface="Arial"/>
                <a:ea typeface="ＭＳ Ｐゴシック"/>
              </a:endParaRPr>
            </a:p>
          </p:txBody>
        </p:sp>
        <p:sp>
          <p:nvSpPr>
            <p:cNvPr id="39" name="テキスト ボックス 38">
              <a:extLst>
                <a:ext uri="{FF2B5EF4-FFF2-40B4-BE49-F238E27FC236}">
                  <a16:creationId xmlns:a16="http://schemas.microsoft.com/office/drawing/2014/main" id="{3FC95B2E-23E6-4F7A-A2B7-58CEA4C41E33}"/>
                </a:ext>
              </a:extLst>
            </p:cNvPr>
            <p:cNvSpPr txBox="1"/>
            <p:nvPr/>
          </p:nvSpPr>
          <p:spPr>
            <a:xfrm>
              <a:off x="1212056" y="1605139"/>
              <a:ext cx="1314449" cy="215444"/>
            </a:xfrm>
            <a:prstGeom prst="rect">
              <a:avLst/>
            </a:prstGeom>
            <a:noFill/>
          </p:spPr>
          <p:txBody>
            <a:bodyPr wrap="square" lIns="0" tIns="0" rIns="0" bIns="0" rtlCol="0">
              <a:spAutoFit/>
            </a:bodyPr>
            <a:lstStyle/>
            <a:p>
              <a:pPr algn="ctr" defTabSz="457209"/>
              <a:r>
                <a:rPr lang="ja-JP" altLang="en-US" sz="800" dirty="0">
                  <a:solidFill>
                    <a:prstClr val="white"/>
                  </a:solidFill>
                  <a:latin typeface="HG丸ｺﾞｼｯｸM-PRO" panose="020F0600000000000000" pitchFamily="50" charset="-128"/>
                  <a:ea typeface="HG丸ｺﾞｼｯｸM-PRO" panose="020F0600000000000000" pitchFamily="50" charset="-128"/>
                </a:rPr>
                <a:t>河川管理用車両が通ります</a:t>
              </a:r>
              <a:r>
                <a:rPr lang="en-US" altLang="ja-JP" sz="600" dirty="0">
                  <a:solidFill>
                    <a:prstClr val="white"/>
                  </a:solidFill>
                  <a:latin typeface="HG丸ｺﾞｼｯｸM-PRO" panose="020F0600000000000000" pitchFamily="50" charset="-128"/>
                  <a:ea typeface="HG丸ｺﾞｼｯｸM-PRO" panose="020F0600000000000000" pitchFamily="50" charset="-128"/>
                </a:rPr>
                <a:t>Watch</a:t>
              </a:r>
              <a:r>
                <a:rPr lang="ja-JP" altLang="en-US" sz="600" dirty="0">
                  <a:solidFill>
                    <a:prstClr val="white"/>
                  </a:solidFill>
                  <a:latin typeface="HG丸ｺﾞｼｯｸM-PRO" panose="020F0600000000000000" pitchFamily="50" charset="-128"/>
                  <a:ea typeface="HG丸ｺﾞｼｯｸM-PRO" panose="020F0600000000000000" pitchFamily="50" charset="-128"/>
                </a:rPr>
                <a:t> </a:t>
              </a:r>
              <a:r>
                <a:rPr lang="en-US" altLang="ja-JP" sz="600" dirty="0">
                  <a:solidFill>
                    <a:prstClr val="white"/>
                  </a:solidFill>
                  <a:latin typeface="HG丸ｺﾞｼｯｸM-PRO" panose="020F0600000000000000" pitchFamily="50" charset="-128"/>
                  <a:ea typeface="HG丸ｺﾞｼｯｸM-PRO" panose="020F0600000000000000" pitchFamily="50" charset="-128"/>
                </a:rPr>
                <a:t>for</a:t>
              </a:r>
              <a:r>
                <a:rPr lang="ja-JP" altLang="en-US" sz="600" dirty="0">
                  <a:solidFill>
                    <a:prstClr val="white"/>
                  </a:solidFill>
                  <a:latin typeface="HG丸ｺﾞｼｯｸM-PRO" panose="020F0600000000000000" pitchFamily="50" charset="-128"/>
                  <a:ea typeface="HG丸ｺﾞｼｯｸM-PRO" panose="020F0600000000000000" pitchFamily="50" charset="-128"/>
                </a:rPr>
                <a:t> </a:t>
              </a:r>
              <a:r>
                <a:rPr lang="en-US" altLang="ja-JP" sz="600" dirty="0">
                  <a:solidFill>
                    <a:prstClr val="white"/>
                  </a:solidFill>
                  <a:latin typeface="HG丸ｺﾞｼｯｸM-PRO" panose="020F0600000000000000" pitchFamily="50" charset="-128"/>
                  <a:ea typeface="HG丸ｺﾞｼｯｸM-PRO" panose="020F0600000000000000" pitchFamily="50" charset="-128"/>
                </a:rPr>
                <a:t>maintenance</a:t>
              </a:r>
              <a:r>
                <a:rPr lang="ja-JP" altLang="en-US" sz="600" dirty="0">
                  <a:solidFill>
                    <a:prstClr val="white"/>
                  </a:solidFill>
                  <a:latin typeface="HG丸ｺﾞｼｯｸM-PRO" panose="020F0600000000000000" pitchFamily="50" charset="-128"/>
                  <a:ea typeface="HG丸ｺﾞｼｯｸM-PRO" panose="020F0600000000000000" pitchFamily="50" charset="-128"/>
                </a:rPr>
                <a:t> </a:t>
              </a:r>
              <a:r>
                <a:rPr lang="en-US" altLang="ja-JP" sz="600" dirty="0">
                  <a:solidFill>
                    <a:prstClr val="white"/>
                  </a:solidFill>
                  <a:latin typeface="HG丸ｺﾞｼｯｸM-PRO" panose="020F0600000000000000" pitchFamily="50" charset="-128"/>
                  <a:ea typeface="HG丸ｺﾞｼｯｸM-PRO" panose="020F0600000000000000" pitchFamily="50" charset="-128"/>
                </a:rPr>
                <a:t>vehicles</a:t>
              </a:r>
              <a:endParaRPr kumimoji="1" lang="ja-JP" altLang="en-US" sz="1270" dirty="0">
                <a:solidFill>
                  <a:prstClr val="white"/>
                </a:solidFill>
                <a:latin typeface="HG丸ｺﾞｼｯｸM-PRO" panose="020F0600000000000000" pitchFamily="50" charset="-128"/>
                <a:ea typeface="HG丸ｺﾞｼｯｸM-PRO" panose="020F0600000000000000" pitchFamily="50" charset="-128"/>
              </a:endParaRPr>
            </a:p>
          </p:txBody>
        </p:sp>
      </p:grpSp>
      <p:sp>
        <p:nvSpPr>
          <p:cNvPr id="40" name="テキスト ボックス 39">
            <a:extLst>
              <a:ext uri="{FF2B5EF4-FFF2-40B4-BE49-F238E27FC236}">
                <a16:creationId xmlns:a16="http://schemas.microsoft.com/office/drawing/2014/main" id="{02CD22FB-B143-4B0A-BEBC-312E63BCA734}"/>
              </a:ext>
            </a:extLst>
          </p:cNvPr>
          <p:cNvSpPr txBox="1"/>
          <p:nvPr/>
        </p:nvSpPr>
        <p:spPr>
          <a:xfrm>
            <a:off x="107504" y="5255356"/>
            <a:ext cx="1993210" cy="253916"/>
          </a:xfrm>
          <a:prstGeom prst="rect">
            <a:avLst/>
          </a:prstGeom>
          <a:noFill/>
        </p:spPr>
        <p:txBody>
          <a:bodyPr wrap="square" rtlCol="0">
            <a:spAutoFit/>
          </a:bodyPr>
          <a:lstStyle/>
          <a:p>
            <a:pPr defTabSz="457209"/>
            <a:r>
              <a:rPr kumimoji="1" lang="ja-JP" altLang="en-US" sz="1050" dirty="0">
                <a:solidFill>
                  <a:prstClr val="black"/>
                </a:solidFill>
                <a:latin typeface="Arial"/>
                <a:ea typeface="ＭＳ Ｐゴシック"/>
              </a:rPr>
              <a:t>（河川管理用通路走行時注意）</a:t>
            </a:r>
            <a:endParaRPr kumimoji="1" lang="en-US" altLang="ja-JP" sz="1050" dirty="0">
              <a:solidFill>
                <a:prstClr val="black"/>
              </a:solidFill>
              <a:latin typeface="Arial"/>
              <a:ea typeface="ＭＳ Ｐゴシック"/>
            </a:endParaRPr>
          </a:p>
        </p:txBody>
      </p:sp>
      <p:pic>
        <p:nvPicPr>
          <p:cNvPr id="41" name="図 40"/>
          <p:cNvPicPr>
            <a:picLocks noChangeAspect="1"/>
          </p:cNvPicPr>
          <p:nvPr/>
        </p:nvPicPr>
        <p:blipFill>
          <a:blip r:embed="rId7"/>
          <a:stretch>
            <a:fillRect/>
          </a:stretch>
        </p:blipFill>
        <p:spPr>
          <a:xfrm>
            <a:off x="6709712" y="5147409"/>
            <a:ext cx="1077028" cy="1536521"/>
          </a:xfrm>
          <a:prstGeom prst="rect">
            <a:avLst/>
          </a:prstGeom>
        </p:spPr>
      </p:pic>
      <p:sp>
        <p:nvSpPr>
          <p:cNvPr id="42" name="テキスト ボックス 41">
            <a:extLst>
              <a:ext uri="{FF2B5EF4-FFF2-40B4-BE49-F238E27FC236}">
                <a16:creationId xmlns:a16="http://schemas.microsoft.com/office/drawing/2014/main" id="{A5AFA17C-6AD9-4CA8-905B-792971844F46}"/>
              </a:ext>
            </a:extLst>
          </p:cNvPr>
          <p:cNvSpPr txBox="1"/>
          <p:nvPr/>
        </p:nvSpPr>
        <p:spPr>
          <a:xfrm>
            <a:off x="6678240" y="4980813"/>
            <a:ext cx="1494161" cy="253916"/>
          </a:xfrm>
          <a:prstGeom prst="rect">
            <a:avLst/>
          </a:prstGeom>
          <a:noFill/>
        </p:spPr>
        <p:txBody>
          <a:bodyPr wrap="square" rtlCol="0">
            <a:spAutoFit/>
          </a:bodyPr>
          <a:lstStyle/>
          <a:p>
            <a:pPr defTabSz="457209"/>
            <a:r>
              <a:rPr kumimoji="1" lang="ja-JP" altLang="en-US" sz="1050" dirty="0">
                <a:solidFill>
                  <a:prstClr val="black"/>
                </a:solidFill>
                <a:latin typeface="Arial"/>
                <a:ea typeface="ＭＳ Ｐゴシック"/>
              </a:rPr>
              <a:t>（自転車注意）</a:t>
            </a:r>
            <a:endParaRPr kumimoji="1" lang="en-US" altLang="ja-JP" sz="1050" dirty="0">
              <a:solidFill>
                <a:prstClr val="black"/>
              </a:solidFill>
              <a:latin typeface="Arial"/>
              <a:ea typeface="ＭＳ Ｐゴシック"/>
            </a:endParaRPr>
          </a:p>
        </p:txBody>
      </p:sp>
      <p:sp>
        <p:nvSpPr>
          <p:cNvPr id="36" name="テキスト ボックス 35">
            <a:extLst>
              <a:ext uri="{FF2B5EF4-FFF2-40B4-BE49-F238E27FC236}">
                <a16:creationId xmlns:a16="http://schemas.microsoft.com/office/drawing/2014/main" id="{E990D50E-600C-48F8-9C57-035837D86EBC}"/>
              </a:ext>
            </a:extLst>
          </p:cNvPr>
          <p:cNvSpPr txBox="1"/>
          <p:nvPr/>
        </p:nvSpPr>
        <p:spPr>
          <a:xfrm rot="16200000">
            <a:off x="617621" y="2061139"/>
            <a:ext cx="936104" cy="215444"/>
          </a:xfrm>
          <a:prstGeom prst="rect">
            <a:avLst/>
          </a:prstGeom>
          <a:solidFill>
            <a:schemeClr val="bg1"/>
          </a:solidFill>
        </p:spPr>
        <p:txBody>
          <a:bodyPr wrap="square" rtlCol="0">
            <a:spAutoFit/>
          </a:bodyPr>
          <a:lstStyle/>
          <a:p>
            <a:pPr algn="ctr" defTabSz="457209"/>
            <a:r>
              <a:rPr lang="en-US" altLang="ja-JP" sz="800" dirty="0">
                <a:solidFill>
                  <a:prstClr val="black"/>
                </a:solidFill>
                <a:latin typeface="Arial"/>
                <a:ea typeface="ＭＳ Ｐゴシック"/>
              </a:rPr>
              <a:t>0.30m</a:t>
            </a:r>
            <a:endParaRPr kumimoji="1" lang="en-US" altLang="ja-JP" sz="800" dirty="0">
              <a:solidFill>
                <a:prstClr val="black"/>
              </a:solidFill>
              <a:latin typeface="Arial"/>
              <a:ea typeface="ＭＳ Ｐゴシック"/>
            </a:endParaRPr>
          </a:p>
        </p:txBody>
      </p:sp>
      <p:sp>
        <p:nvSpPr>
          <p:cNvPr id="43" name="テキスト ボックス 42">
            <a:extLst>
              <a:ext uri="{FF2B5EF4-FFF2-40B4-BE49-F238E27FC236}">
                <a16:creationId xmlns:a16="http://schemas.microsoft.com/office/drawing/2014/main" id="{E990D50E-600C-48F8-9C57-035837D86EBC}"/>
              </a:ext>
            </a:extLst>
          </p:cNvPr>
          <p:cNvSpPr txBox="1"/>
          <p:nvPr/>
        </p:nvSpPr>
        <p:spPr>
          <a:xfrm rot="16200000">
            <a:off x="1740384" y="2061139"/>
            <a:ext cx="936104" cy="215444"/>
          </a:xfrm>
          <a:prstGeom prst="rect">
            <a:avLst/>
          </a:prstGeom>
          <a:solidFill>
            <a:schemeClr val="bg1"/>
          </a:solidFill>
        </p:spPr>
        <p:txBody>
          <a:bodyPr wrap="square" rtlCol="0">
            <a:spAutoFit/>
          </a:bodyPr>
          <a:lstStyle/>
          <a:p>
            <a:pPr algn="ctr" defTabSz="457209"/>
            <a:r>
              <a:rPr lang="en-US" altLang="ja-JP" sz="800" dirty="0">
                <a:solidFill>
                  <a:prstClr val="black"/>
                </a:solidFill>
                <a:latin typeface="Arial"/>
                <a:ea typeface="ＭＳ Ｐゴシック"/>
              </a:rPr>
              <a:t>0.30m</a:t>
            </a:r>
            <a:endParaRPr kumimoji="1" lang="en-US" altLang="ja-JP" sz="800" dirty="0">
              <a:solidFill>
                <a:prstClr val="black"/>
              </a:solidFill>
              <a:latin typeface="Arial"/>
              <a:ea typeface="ＭＳ Ｐゴシック"/>
            </a:endParaRPr>
          </a:p>
        </p:txBody>
      </p:sp>
      <p:sp>
        <p:nvSpPr>
          <p:cNvPr id="44" name="テキスト ボックス 43">
            <a:extLst>
              <a:ext uri="{FF2B5EF4-FFF2-40B4-BE49-F238E27FC236}">
                <a16:creationId xmlns:a16="http://schemas.microsoft.com/office/drawing/2014/main" id="{E990D50E-600C-48F8-9C57-035837D86EBC}"/>
              </a:ext>
            </a:extLst>
          </p:cNvPr>
          <p:cNvSpPr txBox="1"/>
          <p:nvPr/>
        </p:nvSpPr>
        <p:spPr>
          <a:xfrm rot="16200000">
            <a:off x="3225346" y="2061139"/>
            <a:ext cx="936104" cy="215444"/>
          </a:xfrm>
          <a:prstGeom prst="rect">
            <a:avLst/>
          </a:prstGeom>
          <a:solidFill>
            <a:schemeClr val="bg1"/>
          </a:solidFill>
        </p:spPr>
        <p:txBody>
          <a:bodyPr wrap="square" rtlCol="0">
            <a:spAutoFit/>
          </a:bodyPr>
          <a:lstStyle/>
          <a:p>
            <a:pPr algn="ctr" defTabSz="457209"/>
            <a:r>
              <a:rPr lang="en-US" altLang="ja-JP" sz="800" dirty="0">
                <a:solidFill>
                  <a:prstClr val="black"/>
                </a:solidFill>
                <a:latin typeface="Arial"/>
                <a:ea typeface="ＭＳ Ｐゴシック"/>
              </a:rPr>
              <a:t>0.30m</a:t>
            </a:r>
            <a:endParaRPr kumimoji="1" lang="en-US" altLang="ja-JP" sz="800" dirty="0">
              <a:solidFill>
                <a:prstClr val="black"/>
              </a:solidFill>
              <a:latin typeface="Arial"/>
              <a:ea typeface="ＭＳ Ｐゴシック"/>
            </a:endParaRPr>
          </a:p>
        </p:txBody>
      </p:sp>
      <p:sp>
        <p:nvSpPr>
          <p:cNvPr id="45" name="テキスト ボックス 44">
            <a:extLst>
              <a:ext uri="{FF2B5EF4-FFF2-40B4-BE49-F238E27FC236}">
                <a16:creationId xmlns:a16="http://schemas.microsoft.com/office/drawing/2014/main" id="{E990D50E-600C-48F8-9C57-035837D86EBC}"/>
              </a:ext>
            </a:extLst>
          </p:cNvPr>
          <p:cNvSpPr txBox="1"/>
          <p:nvPr/>
        </p:nvSpPr>
        <p:spPr>
          <a:xfrm rot="16200000">
            <a:off x="4495346" y="2073839"/>
            <a:ext cx="936104" cy="215444"/>
          </a:xfrm>
          <a:prstGeom prst="rect">
            <a:avLst/>
          </a:prstGeom>
          <a:solidFill>
            <a:schemeClr val="bg1"/>
          </a:solidFill>
        </p:spPr>
        <p:txBody>
          <a:bodyPr wrap="square" rtlCol="0">
            <a:spAutoFit/>
          </a:bodyPr>
          <a:lstStyle/>
          <a:p>
            <a:pPr algn="ctr" defTabSz="457209"/>
            <a:r>
              <a:rPr lang="en-US" altLang="ja-JP" sz="800" dirty="0">
                <a:solidFill>
                  <a:prstClr val="black"/>
                </a:solidFill>
                <a:latin typeface="Arial"/>
                <a:ea typeface="ＭＳ Ｐゴシック"/>
              </a:rPr>
              <a:t>0.30m</a:t>
            </a:r>
            <a:endParaRPr kumimoji="1" lang="en-US" altLang="ja-JP" sz="800" dirty="0">
              <a:solidFill>
                <a:prstClr val="black"/>
              </a:solidFill>
              <a:latin typeface="Arial"/>
              <a:ea typeface="ＭＳ Ｐゴシック"/>
            </a:endParaRPr>
          </a:p>
        </p:txBody>
      </p:sp>
      <p:sp>
        <p:nvSpPr>
          <p:cNvPr id="46" name="テキスト ボックス 45">
            <a:extLst>
              <a:ext uri="{FF2B5EF4-FFF2-40B4-BE49-F238E27FC236}">
                <a16:creationId xmlns:a16="http://schemas.microsoft.com/office/drawing/2014/main" id="{E990D50E-600C-48F8-9C57-035837D86EBC}"/>
              </a:ext>
            </a:extLst>
          </p:cNvPr>
          <p:cNvSpPr txBox="1"/>
          <p:nvPr/>
        </p:nvSpPr>
        <p:spPr>
          <a:xfrm rot="16200000">
            <a:off x="5971612" y="2092889"/>
            <a:ext cx="936104" cy="215444"/>
          </a:xfrm>
          <a:prstGeom prst="rect">
            <a:avLst/>
          </a:prstGeom>
          <a:solidFill>
            <a:schemeClr val="bg1"/>
          </a:solidFill>
        </p:spPr>
        <p:txBody>
          <a:bodyPr wrap="square" rtlCol="0">
            <a:spAutoFit/>
          </a:bodyPr>
          <a:lstStyle/>
          <a:p>
            <a:pPr algn="ctr" defTabSz="457209"/>
            <a:r>
              <a:rPr lang="en-US" altLang="ja-JP" sz="800" dirty="0">
                <a:solidFill>
                  <a:prstClr val="black"/>
                </a:solidFill>
                <a:latin typeface="Arial"/>
                <a:ea typeface="ＭＳ Ｐゴシック"/>
              </a:rPr>
              <a:t>0.30m</a:t>
            </a:r>
            <a:endParaRPr kumimoji="1" lang="en-US" altLang="ja-JP" sz="800" dirty="0">
              <a:solidFill>
                <a:prstClr val="black"/>
              </a:solidFill>
              <a:latin typeface="Arial"/>
              <a:ea typeface="ＭＳ Ｐゴシック"/>
            </a:endParaRPr>
          </a:p>
        </p:txBody>
      </p:sp>
      <p:sp>
        <p:nvSpPr>
          <p:cNvPr id="47" name="テキスト ボックス 46">
            <a:extLst>
              <a:ext uri="{FF2B5EF4-FFF2-40B4-BE49-F238E27FC236}">
                <a16:creationId xmlns:a16="http://schemas.microsoft.com/office/drawing/2014/main" id="{E990D50E-600C-48F8-9C57-035837D86EBC}"/>
              </a:ext>
            </a:extLst>
          </p:cNvPr>
          <p:cNvSpPr txBox="1"/>
          <p:nvPr/>
        </p:nvSpPr>
        <p:spPr>
          <a:xfrm rot="16200000">
            <a:off x="7221777" y="2081849"/>
            <a:ext cx="936104" cy="215444"/>
          </a:xfrm>
          <a:prstGeom prst="rect">
            <a:avLst/>
          </a:prstGeom>
          <a:solidFill>
            <a:schemeClr val="bg1"/>
          </a:solidFill>
        </p:spPr>
        <p:txBody>
          <a:bodyPr wrap="square" rtlCol="0">
            <a:spAutoFit/>
          </a:bodyPr>
          <a:lstStyle/>
          <a:p>
            <a:pPr algn="ctr" defTabSz="457209"/>
            <a:r>
              <a:rPr lang="en-US" altLang="ja-JP" sz="800" dirty="0">
                <a:solidFill>
                  <a:prstClr val="black"/>
                </a:solidFill>
                <a:latin typeface="Arial"/>
                <a:ea typeface="ＭＳ Ｐゴシック"/>
              </a:rPr>
              <a:t>0.30m</a:t>
            </a:r>
            <a:endParaRPr kumimoji="1" lang="en-US" altLang="ja-JP" sz="800" dirty="0">
              <a:solidFill>
                <a:prstClr val="black"/>
              </a:solidFill>
              <a:latin typeface="Arial"/>
              <a:ea typeface="ＭＳ Ｐゴシック"/>
            </a:endParaRPr>
          </a:p>
        </p:txBody>
      </p:sp>
      <p:sp>
        <p:nvSpPr>
          <p:cNvPr id="48" name="テキスト ボックス 47">
            <a:extLst>
              <a:ext uri="{FF2B5EF4-FFF2-40B4-BE49-F238E27FC236}">
                <a16:creationId xmlns:a16="http://schemas.microsoft.com/office/drawing/2014/main" id="{E990D50E-600C-48F8-9C57-035837D86EBC}"/>
              </a:ext>
            </a:extLst>
          </p:cNvPr>
          <p:cNvSpPr txBox="1"/>
          <p:nvPr/>
        </p:nvSpPr>
        <p:spPr>
          <a:xfrm rot="16200000">
            <a:off x="8485542" y="2073839"/>
            <a:ext cx="936104" cy="215444"/>
          </a:xfrm>
          <a:prstGeom prst="rect">
            <a:avLst/>
          </a:prstGeom>
          <a:solidFill>
            <a:schemeClr val="bg1"/>
          </a:solidFill>
        </p:spPr>
        <p:txBody>
          <a:bodyPr wrap="square" rtlCol="0">
            <a:spAutoFit/>
          </a:bodyPr>
          <a:lstStyle/>
          <a:p>
            <a:pPr algn="ctr" defTabSz="457209"/>
            <a:r>
              <a:rPr lang="en-US" altLang="ja-JP" sz="800" dirty="0">
                <a:solidFill>
                  <a:prstClr val="black"/>
                </a:solidFill>
                <a:latin typeface="Arial"/>
                <a:ea typeface="ＭＳ Ｐゴシック"/>
              </a:rPr>
              <a:t>0.30m</a:t>
            </a:r>
            <a:endParaRPr kumimoji="1" lang="en-US" altLang="ja-JP" sz="800" dirty="0">
              <a:solidFill>
                <a:prstClr val="black"/>
              </a:solidFill>
              <a:latin typeface="Arial"/>
              <a:ea typeface="ＭＳ Ｐゴシック"/>
            </a:endParaRPr>
          </a:p>
        </p:txBody>
      </p:sp>
      <p:sp>
        <p:nvSpPr>
          <p:cNvPr id="49" name="テキスト ボックス 48">
            <a:extLst>
              <a:ext uri="{FF2B5EF4-FFF2-40B4-BE49-F238E27FC236}">
                <a16:creationId xmlns:a16="http://schemas.microsoft.com/office/drawing/2014/main" id="{E990D50E-600C-48F8-9C57-035837D86EBC}"/>
              </a:ext>
            </a:extLst>
          </p:cNvPr>
          <p:cNvSpPr txBox="1"/>
          <p:nvPr/>
        </p:nvSpPr>
        <p:spPr>
          <a:xfrm rot="16200000">
            <a:off x="740765" y="3781771"/>
            <a:ext cx="713990" cy="215444"/>
          </a:xfrm>
          <a:prstGeom prst="rect">
            <a:avLst/>
          </a:prstGeom>
          <a:solidFill>
            <a:schemeClr val="bg1"/>
          </a:solidFill>
        </p:spPr>
        <p:txBody>
          <a:bodyPr wrap="square" rtlCol="0">
            <a:spAutoFit/>
          </a:bodyPr>
          <a:lstStyle/>
          <a:p>
            <a:pPr algn="ctr" defTabSz="457209"/>
            <a:r>
              <a:rPr lang="en-US" altLang="ja-JP" sz="800" dirty="0">
                <a:solidFill>
                  <a:prstClr val="black"/>
                </a:solidFill>
                <a:latin typeface="Arial"/>
                <a:ea typeface="ＭＳ Ｐゴシック"/>
              </a:rPr>
              <a:t>0.60m</a:t>
            </a:r>
            <a:endParaRPr kumimoji="1" lang="en-US" altLang="ja-JP" sz="800" dirty="0">
              <a:solidFill>
                <a:prstClr val="black"/>
              </a:solidFill>
              <a:latin typeface="Arial"/>
              <a:ea typeface="ＭＳ Ｐゴシック"/>
            </a:endParaRPr>
          </a:p>
        </p:txBody>
      </p:sp>
      <p:sp>
        <p:nvSpPr>
          <p:cNvPr id="50" name="テキスト ボックス 49">
            <a:extLst>
              <a:ext uri="{FF2B5EF4-FFF2-40B4-BE49-F238E27FC236}">
                <a16:creationId xmlns:a16="http://schemas.microsoft.com/office/drawing/2014/main" id="{E990D50E-600C-48F8-9C57-035837D86EBC}"/>
              </a:ext>
            </a:extLst>
          </p:cNvPr>
          <p:cNvSpPr txBox="1"/>
          <p:nvPr/>
        </p:nvSpPr>
        <p:spPr>
          <a:xfrm rot="16200000">
            <a:off x="1883543" y="3775681"/>
            <a:ext cx="713990" cy="215444"/>
          </a:xfrm>
          <a:prstGeom prst="rect">
            <a:avLst/>
          </a:prstGeom>
          <a:solidFill>
            <a:schemeClr val="bg1"/>
          </a:solidFill>
        </p:spPr>
        <p:txBody>
          <a:bodyPr wrap="square" rtlCol="0">
            <a:spAutoFit/>
          </a:bodyPr>
          <a:lstStyle/>
          <a:p>
            <a:pPr algn="ctr" defTabSz="457209"/>
            <a:r>
              <a:rPr lang="en-US" altLang="ja-JP" sz="800" dirty="0">
                <a:solidFill>
                  <a:prstClr val="black"/>
                </a:solidFill>
                <a:latin typeface="Arial"/>
                <a:ea typeface="ＭＳ Ｐゴシック"/>
              </a:rPr>
              <a:t>0.60m</a:t>
            </a:r>
            <a:endParaRPr kumimoji="1" lang="en-US" altLang="ja-JP" sz="800" dirty="0">
              <a:solidFill>
                <a:prstClr val="black"/>
              </a:solidFill>
              <a:latin typeface="Arial"/>
              <a:ea typeface="ＭＳ Ｐゴシック"/>
            </a:endParaRPr>
          </a:p>
        </p:txBody>
      </p:sp>
      <p:sp>
        <p:nvSpPr>
          <p:cNvPr id="51" name="テキスト ボックス 50">
            <a:extLst>
              <a:ext uri="{FF2B5EF4-FFF2-40B4-BE49-F238E27FC236}">
                <a16:creationId xmlns:a16="http://schemas.microsoft.com/office/drawing/2014/main" id="{E990D50E-600C-48F8-9C57-035837D86EBC}"/>
              </a:ext>
            </a:extLst>
          </p:cNvPr>
          <p:cNvSpPr txBox="1"/>
          <p:nvPr/>
        </p:nvSpPr>
        <p:spPr>
          <a:xfrm rot="16200000">
            <a:off x="3336403" y="3769331"/>
            <a:ext cx="713990" cy="215444"/>
          </a:xfrm>
          <a:prstGeom prst="rect">
            <a:avLst/>
          </a:prstGeom>
          <a:solidFill>
            <a:schemeClr val="bg1"/>
          </a:solidFill>
        </p:spPr>
        <p:txBody>
          <a:bodyPr wrap="square" rtlCol="0">
            <a:spAutoFit/>
          </a:bodyPr>
          <a:lstStyle/>
          <a:p>
            <a:pPr algn="ctr" defTabSz="457209"/>
            <a:r>
              <a:rPr lang="en-US" altLang="ja-JP" sz="800" dirty="0">
                <a:solidFill>
                  <a:prstClr val="black"/>
                </a:solidFill>
                <a:latin typeface="Arial"/>
                <a:ea typeface="ＭＳ Ｐゴシック"/>
              </a:rPr>
              <a:t>0.60m</a:t>
            </a:r>
            <a:endParaRPr kumimoji="1" lang="en-US" altLang="ja-JP" sz="800" dirty="0">
              <a:solidFill>
                <a:prstClr val="black"/>
              </a:solidFill>
              <a:latin typeface="Arial"/>
              <a:ea typeface="ＭＳ Ｐゴシック"/>
            </a:endParaRPr>
          </a:p>
        </p:txBody>
      </p:sp>
      <p:sp>
        <p:nvSpPr>
          <p:cNvPr id="52" name="テキスト ボックス 51">
            <a:extLst>
              <a:ext uri="{FF2B5EF4-FFF2-40B4-BE49-F238E27FC236}">
                <a16:creationId xmlns:a16="http://schemas.microsoft.com/office/drawing/2014/main" id="{E990D50E-600C-48F8-9C57-035837D86EBC}"/>
              </a:ext>
            </a:extLst>
          </p:cNvPr>
          <p:cNvSpPr txBox="1"/>
          <p:nvPr/>
        </p:nvSpPr>
        <p:spPr>
          <a:xfrm rot="16200000">
            <a:off x="4607147" y="3794732"/>
            <a:ext cx="713990" cy="215444"/>
          </a:xfrm>
          <a:prstGeom prst="rect">
            <a:avLst/>
          </a:prstGeom>
          <a:solidFill>
            <a:schemeClr val="bg1"/>
          </a:solidFill>
        </p:spPr>
        <p:txBody>
          <a:bodyPr wrap="square" rtlCol="0">
            <a:spAutoFit/>
          </a:bodyPr>
          <a:lstStyle/>
          <a:p>
            <a:pPr algn="ctr" defTabSz="457209"/>
            <a:r>
              <a:rPr lang="en-US" altLang="ja-JP" sz="800" dirty="0">
                <a:solidFill>
                  <a:prstClr val="black"/>
                </a:solidFill>
                <a:latin typeface="Arial"/>
                <a:ea typeface="ＭＳ Ｐゴシック"/>
              </a:rPr>
              <a:t>0.60m</a:t>
            </a:r>
            <a:endParaRPr kumimoji="1" lang="en-US" altLang="ja-JP" sz="800" dirty="0">
              <a:solidFill>
                <a:prstClr val="black"/>
              </a:solidFill>
              <a:latin typeface="Arial"/>
              <a:ea typeface="ＭＳ Ｐゴシック"/>
            </a:endParaRPr>
          </a:p>
        </p:txBody>
      </p:sp>
      <p:sp>
        <p:nvSpPr>
          <p:cNvPr id="53" name="テキスト ボックス 52">
            <a:extLst>
              <a:ext uri="{FF2B5EF4-FFF2-40B4-BE49-F238E27FC236}">
                <a16:creationId xmlns:a16="http://schemas.microsoft.com/office/drawing/2014/main" id="{E990D50E-600C-48F8-9C57-035837D86EBC}"/>
              </a:ext>
            </a:extLst>
          </p:cNvPr>
          <p:cNvSpPr txBox="1"/>
          <p:nvPr/>
        </p:nvSpPr>
        <p:spPr>
          <a:xfrm rot="16200000">
            <a:off x="3364532" y="5846071"/>
            <a:ext cx="713990" cy="215444"/>
          </a:xfrm>
          <a:prstGeom prst="rect">
            <a:avLst/>
          </a:prstGeom>
          <a:solidFill>
            <a:schemeClr val="bg1"/>
          </a:solidFill>
        </p:spPr>
        <p:txBody>
          <a:bodyPr wrap="square" rtlCol="0">
            <a:spAutoFit/>
          </a:bodyPr>
          <a:lstStyle/>
          <a:p>
            <a:pPr algn="ctr" defTabSz="457209"/>
            <a:r>
              <a:rPr lang="en-US" altLang="ja-JP" sz="800" dirty="0">
                <a:solidFill>
                  <a:prstClr val="black"/>
                </a:solidFill>
                <a:latin typeface="Arial"/>
                <a:ea typeface="ＭＳ Ｐゴシック"/>
              </a:rPr>
              <a:t>0.60m</a:t>
            </a:r>
            <a:endParaRPr kumimoji="1" lang="en-US" altLang="ja-JP" sz="800" dirty="0">
              <a:solidFill>
                <a:prstClr val="black"/>
              </a:solidFill>
              <a:latin typeface="Arial"/>
              <a:ea typeface="ＭＳ Ｐゴシック"/>
            </a:endParaRPr>
          </a:p>
        </p:txBody>
      </p:sp>
      <p:sp>
        <p:nvSpPr>
          <p:cNvPr id="54" name="テキスト ボックス 53">
            <a:extLst>
              <a:ext uri="{FF2B5EF4-FFF2-40B4-BE49-F238E27FC236}">
                <a16:creationId xmlns:a16="http://schemas.microsoft.com/office/drawing/2014/main" id="{E990D50E-600C-48F8-9C57-035837D86EBC}"/>
              </a:ext>
            </a:extLst>
          </p:cNvPr>
          <p:cNvSpPr txBox="1"/>
          <p:nvPr/>
        </p:nvSpPr>
        <p:spPr>
          <a:xfrm rot="16200000">
            <a:off x="4659431" y="5862251"/>
            <a:ext cx="713990" cy="215444"/>
          </a:xfrm>
          <a:prstGeom prst="rect">
            <a:avLst/>
          </a:prstGeom>
          <a:solidFill>
            <a:schemeClr val="bg1"/>
          </a:solidFill>
        </p:spPr>
        <p:txBody>
          <a:bodyPr wrap="square" rtlCol="0">
            <a:spAutoFit/>
          </a:bodyPr>
          <a:lstStyle/>
          <a:p>
            <a:pPr algn="ctr" defTabSz="457209"/>
            <a:r>
              <a:rPr lang="en-US" altLang="ja-JP" sz="800" dirty="0">
                <a:solidFill>
                  <a:prstClr val="black"/>
                </a:solidFill>
                <a:latin typeface="Arial"/>
                <a:ea typeface="ＭＳ Ｐゴシック"/>
              </a:rPr>
              <a:t>0.60m</a:t>
            </a:r>
            <a:endParaRPr kumimoji="1" lang="en-US" altLang="ja-JP" sz="800" dirty="0">
              <a:solidFill>
                <a:prstClr val="black"/>
              </a:solidFill>
              <a:latin typeface="Arial"/>
              <a:ea typeface="ＭＳ Ｐゴシック"/>
            </a:endParaRPr>
          </a:p>
        </p:txBody>
      </p:sp>
      <p:sp>
        <p:nvSpPr>
          <p:cNvPr id="55" name="テキスト ボックス 54">
            <a:extLst>
              <a:ext uri="{FF2B5EF4-FFF2-40B4-BE49-F238E27FC236}">
                <a16:creationId xmlns:a16="http://schemas.microsoft.com/office/drawing/2014/main" id="{E990D50E-600C-48F8-9C57-035837D86EBC}"/>
              </a:ext>
            </a:extLst>
          </p:cNvPr>
          <p:cNvSpPr txBox="1"/>
          <p:nvPr/>
        </p:nvSpPr>
        <p:spPr>
          <a:xfrm rot="16200000">
            <a:off x="6108393" y="3621380"/>
            <a:ext cx="713990" cy="215444"/>
          </a:xfrm>
          <a:prstGeom prst="rect">
            <a:avLst/>
          </a:prstGeom>
          <a:solidFill>
            <a:schemeClr val="bg1"/>
          </a:solidFill>
        </p:spPr>
        <p:txBody>
          <a:bodyPr wrap="square" rtlCol="0">
            <a:spAutoFit/>
          </a:bodyPr>
          <a:lstStyle/>
          <a:p>
            <a:pPr algn="ctr" defTabSz="457209"/>
            <a:r>
              <a:rPr lang="en-US" altLang="ja-JP" sz="800" dirty="0">
                <a:solidFill>
                  <a:prstClr val="black"/>
                </a:solidFill>
                <a:latin typeface="Arial"/>
                <a:ea typeface="ＭＳ Ｐゴシック"/>
              </a:rPr>
              <a:t>0.80m</a:t>
            </a:r>
            <a:endParaRPr kumimoji="1" lang="en-US" altLang="ja-JP" sz="800" dirty="0">
              <a:solidFill>
                <a:prstClr val="black"/>
              </a:solidFill>
              <a:latin typeface="Arial"/>
              <a:ea typeface="ＭＳ Ｐゴシック"/>
            </a:endParaRPr>
          </a:p>
        </p:txBody>
      </p:sp>
      <p:sp>
        <p:nvSpPr>
          <p:cNvPr id="56" name="テキスト ボックス 55">
            <a:extLst>
              <a:ext uri="{FF2B5EF4-FFF2-40B4-BE49-F238E27FC236}">
                <a16:creationId xmlns:a16="http://schemas.microsoft.com/office/drawing/2014/main" id="{E990D50E-600C-48F8-9C57-035837D86EBC}"/>
              </a:ext>
            </a:extLst>
          </p:cNvPr>
          <p:cNvSpPr txBox="1"/>
          <p:nvPr/>
        </p:nvSpPr>
        <p:spPr>
          <a:xfrm rot="16200000">
            <a:off x="8628673" y="3644050"/>
            <a:ext cx="713990" cy="215444"/>
          </a:xfrm>
          <a:prstGeom prst="rect">
            <a:avLst/>
          </a:prstGeom>
          <a:solidFill>
            <a:schemeClr val="bg1"/>
          </a:solidFill>
        </p:spPr>
        <p:txBody>
          <a:bodyPr wrap="square" rtlCol="0">
            <a:spAutoFit/>
          </a:bodyPr>
          <a:lstStyle/>
          <a:p>
            <a:pPr algn="ctr" defTabSz="457209"/>
            <a:r>
              <a:rPr lang="en-US" altLang="ja-JP" sz="800" dirty="0">
                <a:solidFill>
                  <a:prstClr val="black"/>
                </a:solidFill>
                <a:latin typeface="Arial"/>
                <a:ea typeface="ＭＳ Ｐゴシック"/>
              </a:rPr>
              <a:t>0.80m</a:t>
            </a:r>
            <a:endParaRPr kumimoji="1" lang="en-US" altLang="ja-JP" sz="800" dirty="0">
              <a:solidFill>
                <a:prstClr val="black"/>
              </a:solidFill>
              <a:latin typeface="Arial"/>
              <a:ea typeface="ＭＳ Ｐゴシック"/>
            </a:endParaRPr>
          </a:p>
        </p:txBody>
      </p:sp>
      <p:sp>
        <p:nvSpPr>
          <p:cNvPr id="57" name="テキスト ボックス 56">
            <a:extLst>
              <a:ext uri="{FF2B5EF4-FFF2-40B4-BE49-F238E27FC236}">
                <a16:creationId xmlns:a16="http://schemas.microsoft.com/office/drawing/2014/main" id="{E990D50E-600C-48F8-9C57-035837D86EBC}"/>
              </a:ext>
            </a:extLst>
          </p:cNvPr>
          <p:cNvSpPr txBox="1"/>
          <p:nvPr/>
        </p:nvSpPr>
        <p:spPr>
          <a:xfrm rot="16200000">
            <a:off x="7351638" y="3629702"/>
            <a:ext cx="713990" cy="215444"/>
          </a:xfrm>
          <a:prstGeom prst="rect">
            <a:avLst/>
          </a:prstGeom>
          <a:solidFill>
            <a:schemeClr val="bg1"/>
          </a:solidFill>
        </p:spPr>
        <p:txBody>
          <a:bodyPr wrap="square" rtlCol="0">
            <a:spAutoFit/>
          </a:bodyPr>
          <a:lstStyle/>
          <a:p>
            <a:pPr algn="ctr" defTabSz="457209"/>
            <a:r>
              <a:rPr lang="en-US" altLang="ja-JP" sz="800" dirty="0">
                <a:solidFill>
                  <a:prstClr val="black"/>
                </a:solidFill>
                <a:latin typeface="Arial"/>
                <a:ea typeface="ＭＳ Ｐゴシック"/>
              </a:rPr>
              <a:t>0.80m</a:t>
            </a:r>
            <a:endParaRPr kumimoji="1" lang="en-US" altLang="ja-JP" sz="800" dirty="0">
              <a:solidFill>
                <a:prstClr val="black"/>
              </a:solidFill>
              <a:latin typeface="Arial"/>
              <a:ea typeface="ＭＳ Ｐゴシック"/>
            </a:endParaRPr>
          </a:p>
        </p:txBody>
      </p:sp>
      <p:sp>
        <p:nvSpPr>
          <p:cNvPr id="58" name="テキスト ボックス 57">
            <a:extLst>
              <a:ext uri="{FF2B5EF4-FFF2-40B4-BE49-F238E27FC236}">
                <a16:creationId xmlns:a16="http://schemas.microsoft.com/office/drawing/2014/main" id="{E990D50E-600C-48F8-9C57-035837D86EBC}"/>
              </a:ext>
            </a:extLst>
          </p:cNvPr>
          <p:cNvSpPr txBox="1"/>
          <p:nvPr/>
        </p:nvSpPr>
        <p:spPr>
          <a:xfrm rot="16200000">
            <a:off x="4625873" y="5838514"/>
            <a:ext cx="713990" cy="215444"/>
          </a:xfrm>
          <a:prstGeom prst="rect">
            <a:avLst/>
          </a:prstGeom>
          <a:solidFill>
            <a:schemeClr val="bg1"/>
          </a:solidFill>
        </p:spPr>
        <p:txBody>
          <a:bodyPr wrap="square" rtlCol="0">
            <a:spAutoFit/>
          </a:bodyPr>
          <a:lstStyle/>
          <a:p>
            <a:pPr algn="ctr" defTabSz="457209"/>
            <a:r>
              <a:rPr lang="en-US" altLang="ja-JP" sz="800" dirty="0">
                <a:solidFill>
                  <a:prstClr val="black"/>
                </a:solidFill>
                <a:latin typeface="Arial"/>
                <a:ea typeface="ＭＳ Ｐゴシック"/>
              </a:rPr>
              <a:t>0.60m</a:t>
            </a:r>
            <a:endParaRPr kumimoji="1" lang="en-US" altLang="ja-JP" sz="800" dirty="0">
              <a:solidFill>
                <a:prstClr val="black"/>
              </a:solidFill>
              <a:latin typeface="Arial"/>
              <a:ea typeface="ＭＳ Ｐゴシック"/>
            </a:endParaRPr>
          </a:p>
        </p:txBody>
      </p:sp>
      <p:sp>
        <p:nvSpPr>
          <p:cNvPr id="59" name="テキスト ボックス 58">
            <a:extLst>
              <a:ext uri="{FF2B5EF4-FFF2-40B4-BE49-F238E27FC236}">
                <a16:creationId xmlns:a16="http://schemas.microsoft.com/office/drawing/2014/main" id="{E990D50E-600C-48F8-9C57-035837D86EBC}"/>
              </a:ext>
            </a:extLst>
          </p:cNvPr>
          <p:cNvSpPr txBox="1"/>
          <p:nvPr/>
        </p:nvSpPr>
        <p:spPr>
          <a:xfrm rot="16200000">
            <a:off x="7333645" y="5682897"/>
            <a:ext cx="785390" cy="215444"/>
          </a:xfrm>
          <a:prstGeom prst="rect">
            <a:avLst/>
          </a:prstGeom>
          <a:solidFill>
            <a:schemeClr val="bg1"/>
          </a:solidFill>
        </p:spPr>
        <p:txBody>
          <a:bodyPr wrap="square" rtlCol="0">
            <a:spAutoFit/>
          </a:bodyPr>
          <a:lstStyle/>
          <a:p>
            <a:pPr algn="ctr" defTabSz="457209"/>
            <a:r>
              <a:rPr lang="en-US" altLang="ja-JP" sz="800" dirty="0">
                <a:solidFill>
                  <a:prstClr val="black"/>
                </a:solidFill>
                <a:latin typeface="Arial"/>
                <a:ea typeface="ＭＳ Ｐゴシック"/>
              </a:rPr>
              <a:t>0.90m</a:t>
            </a:r>
            <a:endParaRPr kumimoji="1" lang="en-US" altLang="ja-JP" sz="800" dirty="0">
              <a:solidFill>
                <a:prstClr val="black"/>
              </a:solidFill>
              <a:latin typeface="Arial"/>
              <a:ea typeface="ＭＳ Ｐゴシック"/>
            </a:endParaRPr>
          </a:p>
        </p:txBody>
      </p:sp>
      <p:sp>
        <p:nvSpPr>
          <p:cNvPr id="3" name="スライド番号プレースホルダー 2">
            <a:extLst>
              <a:ext uri="{FF2B5EF4-FFF2-40B4-BE49-F238E27FC236}">
                <a16:creationId xmlns:a16="http://schemas.microsoft.com/office/drawing/2014/main" id="{A2AD9714-B243-4AE2-92F9-56BF829AFEC5}"/>
              </a:ext>
            </a:extLst>
          </p:cNvPr>
          <p:cNvSpPr>
            <a:spLocks noGrp="1"/>
          </p:cNvSpPr>
          <p:nvPr>
            <p:ph type="sldNum" sz="quarter" idx="12"/>
          </p:nvPr>
        </p:nvSpPr>
        <p:spPr/>
        <p:txBody>
          <a:bodyPr/>
          <a:lstStyle/>
          <a:p>
            <a:fld id="{DBD16A61-A562-46A3-9FED-0F09869A8BCF}" type="slidenum">
              <a:rPr kumimoji="1" lang="ja-JP" altLang="en-US" smtClean="0"/>
              <a:pPr/>
              <a:t>14</a:t>
            </a:fld>
            <a:endParaRPr kumimoji="1" lang="ja-JP" altLang="en-US"/>
          </a:p>
        </p:txBody>
      </p:sp>
    </p:spTree>
    <p:extLst>
      <p:ext uri="{BB962C8B-B14F-4D97-AF65-F5344CB8AC3E}">
        <p14:creationId xmlns:p14="http://schemas.microsoft.com/office/powerpoint/2010/main" val="4002668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rotWithShape="1">
          <a:blip r:embed="rId2"/>
          <a:srcRect r="2601"/>
          <a:stretch/>
        </p:blipFill>
        <p:spPr>
          <a:xfrm>
            <a:off x="4879677" y="4260033"/>
            <a:ext cx="3153928" cy="1969348"/>
          </a:xfrm>
          <a:prstGeom prst="rect">
            <a:avLst/>
          </a:prstGeom>
        </p:spPr>
      </p:pic>
      <p:pic>
        <p:nvPicPr>
          <p:cNvPr id="13" name="図 12"/>
          <p:cNvPicPr>
            <a:picLocks noChangeAspect="1"/>
          </p:cNvPicPr>
          <p:nvPr/>
        </p:nvPicPr>
        <p:blipFill>
          <a:blip r:embed="rId3"/>
          <a:stretch>
            <a:fillRect/>
          </a:stretch>
        </p:blipFill>
        <p:spPr>
          <a:xfrm>
            <a:off x="265944" y="4252102"/>
            <a:ext cx="3147653" cy="1985210"/>
          </a:xfrm>
          <a:prstGeom prst="rect">
            <a:avLst/>
          </a:prstGeom>
        </p:spPr>
      </p:pic>
      <p:pic>
        <p:nvPicPr>
          <p:cNvPr id="9" name="図 8"/>
          <p:cNvPicPr>
            <a:picLocks noChangeAspect="1"/>
          </p:cNvPicPr>
          <p:nvPr/>
        </p:nvPicPr>
        <p:blipFill rotWithShape="1">
          <a:blip r:embed="rId4"/>
          <a:srcRect r="3843"/>
          <a:stretch/>
        </p:blipFill>
        <p:spPr>
          <a:xfrm>
            <a:off x="4879677" y="1149957"/>
            <a:ext cx="3148708" cy="1981178"/>
          </a:xfrm>
          <a:prstGeom prst="rect">
            <a:avLst/>
          </a:prstGeom>
        </p:spPr>
      </p:pic>
      <p:pic>
        <p:nvPicPr>
          <p:cNvPr id="4" name="図 3"/>
          <p:cNvPicPr>
            <a:picLocks noChangeAspect="1"/>
          </p:cNvPicPr>
          <p:nvPr/>
        </p:nvPicPr>
        <p:blipFill>
          <a:blip r:embed="rId5"/>
          <a:stretch>
            <a:fillRect/>
          </a:stretch>
        </p:blipFill>
        <p:spPr>
          <a:xfrm>
            <a:off x="265944" y="1145712"/>
            <a:ext cx="3154680" cy="1988820"/>
          </a:xfrm>
          <a:prstGeom prst="rect">
            <a:avLst/>
          </a:prstGeom>
        </p:spPr>
      </p:pic>
      <p:sp>
        <p:nvSpPr>
          <p:cNvPr id="2" name="タイトル 1">
            <a:extLst>
              <a:ext uri="{FF2B5EF4-FFF2-40B4-BE49-F238E27FC236}">
                <a16:creationId xmlns:a16="http://schemas.microsoft.com/office/drawing/2014/main" id="{77FD3E93-73E3-4D6D-8DB9-F77512FA5CA0}"/>
              </a:ext>
            </a:extLst>
          </p:cNvPr>
          <p:cNvSpPr>
            <a:spLocks noGrp="1"/>
          </p:cNvSpPr>
          <p:nvPr>
            <p:ph type="title"/>
          </p:nvPr>
        </p:nvSpPr>
        <p:spPr/>
        <p:txBody>
          <a:bodyPr/>
          <a:lstStyle/>
          <a:p>
            <a:r>
              <a:rPr lang="ja-JP" altLang="en-US" dirty="0"/>
              <a:t>参考：警戒看板等の整備（イメージ）（１）</a:t>
            </a:r>
            <a:endParaRPr kumimoji="1" lang="ja-JP" altLang="en-US" dirty="0"/>
          </a:p>
        </p:txBody>
      </p:sp>
      <p:sp>
        <p:nvSpPr>
          <p:cNvPr id="11" name="テキスト ボックス 10">
            <a:extLst>
              <a:ext uri="{FF2B5EF4-FFF2-40B4-BE49-F238E27FC236}">
                <a16:creationId xmlns:a16="http://schemas.microsoft.com/office/drawing/2014/main" id="{27CC4294-CF7F-491F-B0E6-D610956D10FB}"/>
              </a:ext>
            </a:extLst>
          </p:cNvPr>
          <p:cNvSpPr txBox="1"/>
          <p:nvPr/>
        </p:nvSpPr>
        <p:spPr>
          <a:xfrm>
            <a:off x="4775317" y="764704"/>
            <a:ext cx="2935419" cy="338554"/>
          </a:xfrm>
          <a:prstGeom prst="rect">
            <a:avLst/>
          </a:prstGeom>
          <a:noFill/>
        </p:spPr>
        <p:txBody>
          <a:bodyPr wrap="none" rtlCol="0">
            <a:spAutoFit/>
          </a:bodyPr>
          <a:lstStyle/>
          <a:p>
            <a:pPr defTabSz="457209"/>
            <a:r>
              <a:rPr kumimoji="1" lang="ja-JP" altLang="en-US" sz="1600" dirty="0">
                <a:solidFill>
                  <a:prstClr val="black"/>
                </a:solidFill>
                <a:latin typeface="Arial"/>
                <a:ea typeface="ＭＳ Ｐゴシック"/>
              </a:rPr>
              <a:t>■「危険箇所」の設置（イメージ）</a:t>
            </a:r>
          </a:p>
        </p:txBody>
      </p:sp>
      <p:pic>
        <p:nvPicPr>
          <p:cNvPr id="3" name="図 2"/>
          <p:cNvPicPr>
            <a:picLocks noChangeAspect="1"/>
          </p:cNvPicPr>
          <p:nvPr/>
        </p:nvPicPr>
        <p:blipFill rotWithShape="1">
          <a:blip r:embed="rId6"/>
          <a:srcRect l="2532" t="6013" r="86273" b="61717"/>
          <a:stretch/>
        </p:blipFill>
        <p:spPr>
          <a:xfrm>
            <a:off x="3517675" y="1623534"/>
            <a:ext cx="936104" cy="1296145"/>
          </a:xfrm>
          <a:prstGeom prst="rect">
            <a:avLst/>
          </a:prstGeom>
        </p:spPr>
      </p:pic>
      <p:pic>
        <p:nvPicPr>
          <p:cNvPr id="10" name="図 9">
            <a:extLst>
              <a:ext uri="{FF2B5EF4-FFF2-40B4-BE49-F238E27FC236}">
                <a16:creationId xmlns:a16="http://schemas.microsoft.com/office/drawing/2014/main" id="{04F91593-D4B4-4E76-AE05-F5C79A9C0FD8}"/>
              </a:ext>
            </a:extLst>
          </p:cNvPr>
          <p:cNvPicPr>
            <a:picLocks noChangeAspect="1"/>
          </p:cNvPicPr>
          <p:nvPr/>
        </p:nvPicPr>
        <p:blipFill rotWithShape="1">
          <a:blip r:embed="rId7"/>
          <a:srcRect l="13558" t="14627" r="63499" b="17433"/>
          <a:stretch/>
        </p:blipFill>
        <p:spPr>
          <a:xfrm>
            <a:off x="8154226" y="4665405"/>
            <a:ext cx="845326" cy="1211868"/>
          </a:xfrm>
          <a:prstGeom prst="rect">
            <a:avLst/>
          </a:prstGeom>
        </p:spPr>
      </p:pic>
      <p:sp>
        <p:nvSpPr>
          <p:cNvPr id="21" name="テキスト ボックス 20">
            <a:extLst>
              <a:ext uri="{FF2B5EF4-FFF2-40B4-BE49-F238E27FC236}">
                <a16:creationId xmlns:a16="http://schemas.microsoft.com/office/drawing/2014/main" id="{27CC4294-CF7F-491F-B0E6-D610956D10FB}"/>
              </a:ext>
            </a:extLst>
          </p:cNvPr>
          <p:cNvSpPr txBox="1"/>
          <p:nvPr/>
        </p:nvSpPr>
        <p:spPr>
          <a:xfrm>
            <a:off x="4775316" y="3895498"/>
            <a:ext cx="3550972" cy="338554"/>
          </a:xfrm>
          <a:prstGeom prst="rect">
            <a:avLst/>
          </a:prstGeom>
          <a:noFill/>
        </p:spPr>
        <p:txBody>
          <a:bodyPr wrap="none" rtlCol="0">
            <a:spAutoFit/>
          </a:bodyPr>
          <a:lstStyle/>
          <a:p>
            <a:pPr defTabSz="457209"/>
            <a:r>
              <a:rPr kumimoji="1" lang="ja-JP" altLang="en-US" sz="1600" dirty="0">
                <a:solidFill>
                  <a:prstClr val="black"/>
                </a:solidFill>
                <a:latin typeface="Arial"/>
                <a:ea typeface="ＭＳ Ｐゴシック"/>
              </a:rPr>
              <a:t>■「横断自転車注意」の設置（イメージ）</a:t>
            </a:r>
          </a:p>
        </p:txBody>
      </p:sp>
      <p:pic>
        <p:nvPicPr>
          <p:cNvPr id="14" name="図 13"/>
          <p:cNvPicPr>
            <a:picLocks noChangeAspect="1"/>
          </p:cNvPicPr>
          <p:nvPr/>
        </p:nvPicPr>
        <p:blipFill rotWithShape="1">
          <a:blip r:embed="rId8"/>
          <a:srcRect r="4538"/>
          <a:stretch/>
        </p:blipFill>
        <p:spPr>
          <a:xfrm>
            <a:off x="8235653" y="1607423"/>
            <a:ext cx="838171" cy="1223684"/>
          </a:xfrm>
          <a:prstGeom prst="rect">
            <a:avLst/>
          </a:prstGeom>
        </p:spPr>
      </p:pic>
      <p:sp>
        <p:nvSpPr>
          <p:cNvPr id="26" name="テキスト ボックス 25">
            <a:extLst>
              <a:ext uri="{FF2B5EF4-FFF2-40B4-BE49-F238E27FC236}">
                <a16:creationId xmlns:a16="http://schemas.microsoft.com/office/drawing/2014/main" id="{27CC4294-CF7F-491F-B0E6-D610956D10FB}"/>
              </a:ext>
            </a:extLst>
          </p:cNvPr>
          <p:cNvSpPr txBox="1"/>
          <p:nvPr/>
        </p:nvSpPr>
        <p:spPr>
          <a:xfrm>
            <a:off x="4803154" y="3140968"/>
            <a:ext cx="3635932" cy="523220"/>
          </a:xfrm>
          <a:prstGeom prst="rect">
            <a:avLst/>
          </a:prstGeom>
          <a:noFill/>
        </p:spPr>
        <p:txBody>
          <a:bodyPr wrap="none" rtlCol="0">
            <a:spAutoFit/>
          </a:bodyPr>
          <a:lstStyle/>
          <a:p>
            <a:pPr defTabSz="457209"/>
            <a:r>
              <a:rPr kumimoji="1" lang="ja-JP" altLang="en-US" sz="1400" dirty="0">
                <a:solidFill>
                  <a:prstClr val="black"/>
                </a:solidFill>
                <a:latin typeface="Arial"/>
                <a:ea typeface="ＭＳ Ｐゴシック"/>
              </a:rPr>
              <a:t>橋梁など構造物区間で幅員が狭小となる箇所</a:t>
            </a:r>
            <a:endParaRPr kumimoji="1" lang="en-US" altLang="ja-JP" sz="1400" dirty="0">
              <a:solidFill>
                <a:prstClr val="black"/>
              </a:solidFill>
              <a:latin typeface="Arial"/>
              <a:ea typeface="ＭＳ Ｐゴシック"/>
            </a:endParaRPr>
          </a:p>
          <a:p>
            <a:pPr defTabSz="457209"/>
            <a:r>
              <a:rPr kumimoji="1" lang="ja-JP" altLang="en-US" sz="1400" dirty="0">
                <a:solidFill>
                  <a:prstClr val="black"/>
                </a:solidFill>
                <a:latin typeface="Arial"/>
                <a:ea typeface="ＭＳ Ｐゴシック"/>
              </a:rPr>
              <a:t>（幅員狭小）</a:t>
            </a:r>
          </a:p>
        </p:txBody>
      </p:sp>
      <p:sp>
        <p:nvSpPr>
          <p:cNvPr id="31" name="テキスト ボックス 30">
            <a:extLst>
              <a:ext uri="{FF2B5EF4-FFF2-40B4-BE49-F238E27FC236}">
                <a16:creationId xmlns:a16="http://schemas.microsoft.com/office/drawing/2014/main" id="{27CC4294-CF7F-491F-B0E6-D610956D10FB}"/>
              </a:ext>
            </a:extLst>
          </p:cNvPr>
          <p:cNvSpPr txBox="1"/>
          <p:nvPr/>
        </p:nvSpPr>
        <p:spPr>
          <a:xfrm>
            <a:off x="4803154" y="6221561"/>
            <a:ext cx="3945311" cy="307777"/>
          </a:xfrm>
          <a:prstGeom prst="rect">
            <a:avLst/>
          </a:prstGeom>
          <a:noFill/>
        </p:spPr>
        <p:txBody>
          <a:bodyPr wrap="none" rtlCol="0">
            <a:spAutoFit/>
          </a:bodyPr>
          <a:lstStyle/>
          <a:p>
            <a:pPr defTabSz="457209"/>
            <a:r>
              <a:rPr kumimoji="1" lang="ja-JP" altLang="en-US" sz="1400" dirty="0">
                <a:solidFill>
                  <a:prstClr val="black"/>
                </a:solidFill>
                <a:latin typeface="Arial"/>
                <a:ea typeface="ＭＳ Ｐゴシック"/>
              </a:rPr>
              <a:t>ルートに合流する見通しの悪い信号のない交差点</a:t>
            </a:r>
          </a:p>
        </p:txBody>
      </p:sp>
      <p:sp>
        <p:nvSpPr>
          <p:cNvPr id="32" name="テキスト ボックス 31">
            <a:extLst>
              <a:ext uri="{FF2B5EF4-FFF2-40B4-BE49-F238E27FC236}">
                <a16:creationId xmlns:a16="http://schemas.microsoft.com/office/drawing/2014/main" id="{27CC4294-CF7F-491F-B0E6-D610956D10FB}"/>
              </a:ext>
            </a:extLst>
          </p:cNvPr>
          <p:cNvSpPr txBox="1"/>
          <p:nvPr/>
        </p:nvSpPr>
        <p:spPr>
          <a:xfrm>
            <a:off x="179512" y="3861049"/>
            <a:ext cx="3140603" cy="338554"/>
          </a:xfrm>
          <a:prstGeom prst="rect">
            <a:avLst/>
          </a:prstGeom>
          <a:noFill/>
        </p:spPr>
        <p:txBody>
          <a:bodyPr wrap="none" rtlCol="0">
            <a:spAutoFit/>
          </a:bodyPr>
          <a:lstStyle/>
          <a:p>
            <a:pPr defTabSz="457209"/>
            <a:r>
              <a:rPr kumimoji="1" lang="ja-JP" altLang="en-US" sz="1600" dirty="0">
                <a:solidFill>
                  <a:prstClr val="black"/>
                </a:solidFill>
                <a:latin typeface="Arial"/>
                <a:ea typeface="ＭＳ Ｐゴシック"/>
              </a:rPr>
              <a:t>■「幅寄せ注意」の設置（イメージ）</a:t>
            </a:r>
          </a:p>
        </p:txBody>
      </p:sp>
      <p:pic>
        <p:nvPicPr>
          <p:cNvPr id="35" name="図 34">
            <a:extLst>
              <a:ext uri="{FF2B5EF4-FFF2-40B4-BE49-F238E27FC236}">
                <a16:creationId xmlns:a16="http://schemas.microsoft.com/office/drawing/2014/main" id="{04F91593-D4B4-4E76-AE05-F5C79A9C0FD8}"/>
              </a:ext>
            </a:extLst>
          </p:cNvPr>
          <p:cNvPicPr>
            <a:picLocks noChangeAspect="1"/>
          </p:cNvPicPr>
          <p:nvPr/>
        </p:nvPicPr>
        <p:blipFill rotWithShape="1">
          <a:blip r:embed="rId7"/>
          <a:srcRect l="13558" t="14627" r="63499" b="16397"/>
          <a:stretch/>
        </p:blipFill>
        <p:spPr>
          <a:xfrm>
            <a:off x="3515546" y="4676416"/>
            <a:ext cx="845326" cy="1230357"/>
          </a:xfrm>
          <a:prstGeom prst="rect">
            <a:avLst/>
          </a:prstGeom>
        </p:spPr>
      </p:pic>
      <p:sp>
        <p:nvSpPr>
          <p:cNvPr id="36" name="テキスト ボックス 35">
            <a:extLst>
              <a:ext uri="{FF2B5EF4-FFF2-40B4-BE49-F238E27FC236}">
                <a16:creationId xmlns:a16="http://schemas.microsoft.com/office/drawing/2014/main" id="{27CC4294-CF7F-491F-B0E6-D610956D10FB}"/>
              </a:ext>
            </a:extLst>
          </p:cNvPr>
          <p:cNvSpPr txBox="1"/>
          <p:nvPr/>
        </p:nvSpPr>
        <p:spPr>
          <a:xfrm>
            <a:off x="184896" y="6237312"/>
            <a:ext cx="3512500" cy="307777"/>
          </a:xfrm>
          <a:prstGeom prst="rect">
            <a:avLst/>
          </a:prstGeom>
          <a:noFill/>
        </p:spPr>
        <p:txBody>
          <a:bodyPr wrap="none" rtlCol="0">
            <a:spAutoFit/>
          </a:bodyPr>
          <a:lstStyle/>
          <a:p>
            <a:pPr defTabSz="457209"/>
            <a:r>
              <a:rPr kumimoji="1" lang="ja-JP" altLang="en-US" sz="1400" dirty="0">
                <a:solidFill>
                  <a:prstClr val="black"/>
                </a:solidFill>
                <a:latin typeface="Arial"/>
                <a:ea typeface="ＭＳ Ｐゴシック"/>
              </a:rPr>
              <a:t>大型車交通が多く幅員の狭い車道混在区間</a:t>
            </a:r>
          </a:p>
        </p:txBody>
      </p:sp>
      <p:sp>
        <p:nvSpPr>
          <p:cNvPr id="38" name="テキスト ボックス 37">
            <a:extLst>
              <a:ext uri="{FF2B5EF4-FFF2-40B4-BE49-F238E27FC236}">
                <a16:creationId xmlns:a16="http://schemas.microsoft.com/office/drawing/2014/main" id="{27CC4294-CF7F-491F-B0E6-D610956D10FB}"/>
              </a:ext>
            </a:extLst>
          </p:cNvPr>
          <p:cNvSpPr txBox="1"/>
          <p:nvPr/>
        </p:nvSpPr>
        <p:spPr>
          <a:xfrm>
            <a:off x="179513" y="764704"/>
            <a:ext cx="3733714" cy="338554"/>
          </a:xfrm>
          <a:prstGeom prst="rect">
            <a:avLst/>
          </a:prstGeom>
          <a:noFill/>
        </p:spPr>
        <p:txBody>
          <a:bodyPr wrap="none" rtlCol="0">
            <a:spAutoFit/>
          </a:bodyPr>
          <a:lstStyle/>
          <a:p>
            <a:pPr defTabSz="457209"/>
            <a:r>
              <a:rPr kumimoji="1" lang="ja-JP" altLang="en-US" sz="1600" dirty="0">
                <a:solidFill>
                  <a:prstClr val="black"/>
                </a:solidFill>
                <a:latin typeface="Arial"/>
                <a:ea typeface="ＭＳ Ｐゴシック"/>
              </a:rPr>
              <a:t>■「注意・徐行・止まれ」の設置（イメージ）</a:t>
            </a:r>
          </a:p>
        </p:txBody>
      </p:sp>
      <p:sp>
        <p:nvSpPr>
          <p:cNvPr id="42" name="フリーフォーム 41"/>
          <p:cNvSpPr/>
          <p:nvPr/>
        </p:nvSpPr>
        <p:spPr>
          <a:xfrm>
            <a:off x="1656368" y="2823259"/>
            <a:ext cx="288094" cy="232076"/>
          </a:xfrm>
          <a:custGeom>
            <a:avLst/>
            <a:gdLst>
              <a:gd name="connsiteX0" fmla="*/ 64329 w 330838"/>
              <a:gd name="connsiteY0" fmla="*/ 0 h 266508"/>
              <a:gd name="connsiteX1" fmla="*/ 0 w 330838"/>
              <a:gd name="connsiteY1" fmla="*/ 266508 h 266508"/>
              <a:gd name="connsiteX2" fmla="*/ 330838 w 330838"/>
              <a:gd name="connsiteY2" fmla="*/ 257318 h 266508"/>
              <a:gd name="connsiteX3" fmla="*/ 289483 w 330838"/>
              <a:gd name="connsiteY3" fmla="*/ 0 h 266508"/>
              <a:gd name="connsiteX4" fmla="*/ 64329 w 330838"/>
              <a:gd name="connsiteY4" fmla="*/ 0 h 266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838" h="266508">
                <a:moveTo>
                  <a:pt x="64329" y="0"/>
                </a:moveTo>
                <a:lnTo>
                  <a:pt x="0" y="266508"/>
                </a:lnTo>
                <a:lnTo>
                  <a:pt x="330838" y="257318"/>
                </a:lnTo>
                <a:lnTo>
                  <a:pt x="289483" y="0"/>
                </a:lnTo>
                <a:lnTo>
                  <a:pt x="64329" y="0"/>
                </a:lnTo>
                <a:close/>
              </a:path>
            </a:pathLst>
          </a:custGeom>
          <a:solidFill>
            <a:srgbClr val="FFC000">
              <a:alpha val="5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43" name="正方形/長方形 42"/>
          <p:cNvSpPr/>
          <p:nvPr/>
        </p:nvSpPr>
        <p:spPr>
          <a:xfrm>
            <a:off x="1046435" y="1703700"/>
            <a:ext cx="218398" cy="335468"/>
          </a:xfrm>
          <a:prstGeom prst="rect">
            <a:avLst/>
          </a:prstGeom>
          <a:solidFill>
            <a:srgbClr val="FFC000">
              <a:alpha val="5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44" name="正方形/長方形 43"/>
          <p:cNvSpPr/>
          <p:nvPr/>
        </p:nvSpPr>
        <p:spPr>
          <a:xfrm>
            <a:off x="1129891" y="2032286"/>
            <a:ext cx="40344" cy="566084"/>
          </a:xfrm>
          <a:prstGeom prst="rect">
            <a:avLst/>
          </a:prstGeom>
          <a:gradFill flip="none" rotWithShape="1">
            <a:gsLst>
              <a:gs pos="0">
                <a:schemeClr val="accent1">
                  <a:lumMod val="5000"/>
                  <a:lumOff val="95000"/>
                  <a:alpha val="50000"/>
                </a:schemeClr>
              </a:gs>
              <a:gs pos="74000">
                <a:schemeClr val="bg1">
                  <a:lumMod val="85000"/>
                </a:schemeClr>
              </a:gs>
              <a:gs pos="83000">
                <a:schemeClr val="bg1">
                  <a:lumMod val="75000"/>
                </a:schemeClr>
              </a:gs>
              <a:gs pos="100000">
                <a:schemeClr val="bg1">
                  <a:lumMod val="50000"/>
                </a:schemeClr>
              </a:gs>
            </a:gsLst>
            <a:lin ang="0" scaled="1"/>
            <a:tileRect/>
          </a:gra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45" name="テキスト ボックス 44">
            <a:extLst>
              <a:ext uri="{FF2B5EF4-FFF2-40B4-BE49-F238E27FC236}">
                <a16:creationId xmlns:a16="http://schemas.microsoft.com/office/drawing/2014/main" id="{27CC4294-CF7F-491F-B0E6-D610956D10FB}"/>
              </a:ext>
            </a:extLst>
          </p:cNvPr>
          <p:cNvSpPr txBox="1"/>
          <p:nvPr/>
        </p:nvSpPr>
        <p:spPr>
          <a:xfrm>
            <a:off x="184896" y="3140968"/>
            <a:ext cx="4027064" cy="307777"/>
          </a:xfrm>
          <a:prstGeom prst="rect">
            <a:avLst/>
          </a:prstGeom>
          <a:noFill/>
        </p:spPr>
        <p:txBody>
          <a:bodyPr wrap="none" rtlCol="0">
            <a:spAutoFit/>
          </a:bodyPr>
          <a:lstStyle/>
          <a:p>
            <a:pPr defTabSz="457209"/>
            <a:r>
              <a:rPr kumimoji="1" lang="ja-JP" altLang="en-US" sz="1400" dirty="0">
                <a:solidFill>
                  <a:prstClr val="black"/>
                </a:solidFill>
                <a:latin typeface="Arial"/>
                <a:ea typeface="ＭＳ Ｐゴシック"/>
              </a:rPr>
              <a:t>右折車両との接触事故が懸念される信号の交差点</a:t>
            </a:r>
          </a:p>
        </p:txBody>
      </p:sp>
      <p:sp>
        <p:nvSpPr>
          <p:cNvPr id="46" name="テキスト ボックス 45">
            <a:extLst>
              <a:ext uri="{FF2B5EF4-FFF2-40B4-BE49-F238E27FC236}">
                <a16:creationId xmlns:a16="http://schemas.microsoft.com/office/drawing/2014/main" id="{27CC4294-CF7F-491F-B0E6-D610956D10FB}"/>
              </a:ext>
            </a:extLst>
          </p:cNvPr>
          <p:cNvSpPr txBox="1"/>
          <p:nvPr/>
        </p:nvSpPr>
        <p:spPr>
          <a:xfrm>
            <a:off x="3347864" y="6592020"/>
            <a:ext cx="5764720" cy="307777"/>
          </a:xfrm>
          <a:prstGeom prst="rect">
            <a:avLst/>
          </a:prstGeom>
          <a:noFill/>
        </p:spPr>
        <p:txBody>
          <a:bodyPr wrap="none" rtlCol="0">
            <a:spAutoFit/>
          </a:bodyPr>
          <a:lstStyle/>
          <a:p>
            <a:pPr defTabSz="457209"/>
            <a:r>
              <a:rPr kumimoji="1" lang="en-US" altLang="ja-JP" sz="1400" dirty="0">
                <a:solidFill>
                  <a:prstClr val="black"/>
                </a:solidFill>
                <a:latin typeface="Arial"/>
                <a:ea typeface="ＭＳ Ｐゴシック"/>
              </a:rPr>
              <a:t>※</a:t>
            </a:r>
            <a:r>
              <a:rPr kumimoji="1" lang="ja-JP" altLang="en-US" sz="1400" dirty="0">
                <a:solidFill>
                  <a:prstClr val="black"/>
                </a:solidFill>
                <a:latin typeface="Arial"/>
                <a:ea typeface="ＭＳ Ｐゴシック"/>
              </a:rPr>
              <a:t>本資料は設置箇所のイメージであり、各道路管理者で必要箇所を判断。</a:t>
            </a:r>
          </a:p>
        </p:txBody>
      </p:sp>
      <p:grpSp>
        <p:nvGrpSpPr>
          <p:cNvPr id="24" name="グループ化 23"/>
          <p:cNvGrpSpPr>
            <a:grpSpLocks noChangeAspect="1"/>
          </p:cNvGrpSpPr>
          <p:nvPr/>
        </p:nvGrpSpPr>
        <p:grpSpPr>
          <a:xfrm>
            <a:off x="5796136" y="1703700"/>
            <a:ext cx="935893" cy="894670"/>
            <a:chOff x="1307810" y="1830255"/>
            <a:chExt cx="1074748" cy="1027409"/>
          </a:xfrm>
        </p:grpSpPr>
        <p:sp>
          <p:nvSpPr>
            <p:cNvPr id="27" name="フリーフォーム 26"/>
            <p:cNvSpPr/>
            <p:nvPr/>
          </p:nvSpPr>
          <p:spPr>
            <a:xfrm>
              <a:off x="2051720" y="2587385"/>
              <a:ext cx="330838" cy="266508"/>
            </a:xfrm>
            <a:custGeom>
              <a:avLst/>
              <a:gdLst>
                <a:gd name="connsiteX0" fmla="*/ 64329 w 330838"/>
                <a:gd name="connsiteY0" fmla="*/ 0 h 266508"/>
                <a:gd name="connsiteX1" fmla="*/ 0 w 330838"/>
                <a:gd name="connsiteY1" fmla="*/ 266508 h 266508"/>
                <a:gd name="connsiteX2" fmla="*/ 330838 w 330838"/>
                <a:gd name="connsiteY2" fmla="*/ 257318 h 266508"/>
                <a:gd name="connsiteX3" fmla="*/ 289483 w 330838"/>
                <a:gd name="connsiteY3" fmla="*/ 0 h 266508"/>
                <a:gd name="connsiteX4" fmla="*/ 64329 w 330838"/>
                <a:gd name="connsiteY4" fmla="*/ 0 h 266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838" h="266508">
                  <a:moveTo>
                    <a:pt x="64329" y="0"/>
                  </a:moveTo>
                  <a:lnTo>
                    <a:pt x="0" y="266508"/>
                  </a:lnTo>
                  <a:lnTo>
                    <a:pt x="330838" y="257318"/>
                  </a:lnTo>
                  <a:lnTo>
                    <a:pt x="289483" y="0"/>
                  </a:lnTo>
                  <a:lnTo>
                    <a:pt x="64329" y="0"/>
                  </a:lnTo>
                  <a:close/>
                </a:path>
              </a:pathLst>
            </a:custGeom>
            <a:solidFill>
              <a:srgbClr val="FFC000">
                <a:alpha val="5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28" name="正方形/長方形 27"/>
            <p:cNvSpPr/>
            <p:nvPr/>
          </p:nvSpPr>
          <p:spPr>
            <a:xfrm>
              <a:off x="1307810" y="1830255"/>
              <a:ext cx="250801" cy="385240"/>
            </a:xfrm>
            <a:prstGeom prst="rect">
              <a:avLst/>
            </a:prstGeom>
            <a:solidFill>
              <a:srgbClr val="FFC000">
                <a:alpha val="5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29" name="正方形/長方形 28"/>
            <p:cNvSpPr/>
            <p:nvPr/>
          </p:nvSpPr>
          <p:spPr>
            <a:xfrm>
              <a:off x="1403649" y="2207592"/>
              <a:ext cx="46330" cy="650072"/>
            </a:xfrm>
            <a:prstGeom prst="rect">
              <a:avLst/>
            </a:prstGeom>
            <a:gradFill flip="none" rotWithShape="1">
              <a:gsLst>
                <a:gs pos="0">
                  <a:schemeClr val="accent1">
                    <a:lumMod val="5000"/>
                    <a:lumOff val="95000"/>
                    <a:alpha val="50000"/>
                  </a:schemeClr>
                </a:gs>
                <a:gs pos="74000">
                  <a:schemeClr val="bg1">
                    <a:lumMod val="85000"/>
                  </a:schemeClr>
                </a:gs>
                <a:gs pos="83000">
                  <a:schemeClr val="bg1">
                    <a:lumMod val="75000"/>
                  </a:schemeClr>
                </a:gs>
                <a:gs pos="100000">
                  <a:schemeClr val="bg1">
                    <a:lumMod val="50000"/>
                  </a:schemeClr>
                </a:gs>
              </a:gsLst>
              <a:lin ang="0" scaled="1"/>
              <a:tileRect/>
            </a:gra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grpSp>
      <p:sp>
        <p:nvSpPr>
          <p:cNvPr id="34" name="正方形/長方形 33"/>
          <p:cNvSpPr/>
          <p:nvPr/>
        </p:nvSpPr>
        <p:spPr>
          <a:xfrm>
            <a:off x="1265373" y="4988813"/>
            <a:ext cx="221438" cy="340138"/>
          </a:xfrm>
          <a:prstGeom prst="rect">
            <a:avLst/>
          </a:prstGeom>
          <a:solidFill>
            <a:srgbClr val="FFC000">
              <a:alpha val="5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37" name="正方形/長方形 36"/>
          <p:cNvSpPr/>
          <p:nvPr/>
        </p:nvSpPr>
        <p:spPr>
          <a:xfrm>
            <a:off x="1349992" y="5321974"/>
            <a:ext cx="40906" cy="573965"/>
          </a:xfrm>
          <a:prstGeom prst="rect">
            <a:avLst/>
          </a:prstGeom>
          <a:gradFill flip="none" rotWithShape="1">
            <a:gsLst>
              <a:gs pos="0">
                <a:schemeClr val="accent1">
                  <a:lumMod val="5000"/>
                  <a:lumOff val="95000"/>
                  <a:alpha val="50000"/>
                </a:schemeClr>
              </a:gs>
              <a:gs pos="74000">
                <a:schemeClr val="bg1">
                  <a:lumMod val="85000"/>
                </a:schemeClr>
              </a:gs>
              <a:gs pos="83000">
                <a:schemeClr val="bg1">
                  <a:lumMod val="75000"/>
                </a:schemeClr>
              </a:gs>
              <a:gs pos="100000">
                <a:schemeClr val="bg1">
                  <a:lumMod val="50000"/>
                </a:schemeClr>
              </a:gs>
            </a:gsLst>
            <a:lin ang="0" scaled="1"/>
            <a:tileRect/>
          </a:gra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grpSp>
        <p:nvGrpSpPr>
          <p:cNvPr id="39" name="グループ化 38"/>
          <p:cNvGrpSpPr>
            <a:grpSpLocks noChangeAspect="1"/>
          </p:cNvGrpSpPr>
          <p:nvPr/>
        </p:nvGrpSpPr>
        <p:grpSpPr>
          <a:xfrm>
            <a:off x="7348197" y="4908289"/>
            <a:ext cx="221438" cy="907125"/>
            <a:chOff x="8160295" y="2101740"/>
            <a:chExt cx="250801" cy="1027409"/>
          </a:xfrm>
        </p:grpSpPr>
        <p:sp>
          <p:nvSpPr>
            <p:cNvPr id="41" name="正方形/長方形 40"/>
            <p:cNvSpPr/>
            <p:nvPr/>
          </p:nvSpPr>
          <p:spPr>
            <a:xfrm>
              <a:off x="8160295" y="2101740"/>
              <a:ext cx="250801" cy="385240"/>
            </a:xfrm>
            <a:prstGeom prst="rect">
              <a:avLst/>
            </a:prstGeom>
            <a:solidFill>
              <a:srgbClr val="FFC000">
                <a:alpha val="5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47" name="正方形/長方形 46"/>
            <p:cNvSpPr/>
            <p:nvPr/>
          </p:nvSpPr>
          <p:spPr>
            <a:xfrm>
              <a:off x="8256134" y="2479077"/>
              <a:ext cx="46330" cy="650072"/>
            </a:xfrm>
            <a:prstGeom prst="rect">
              <a:avLst/>
            </a:prstGeom>
            <a:gradFill flip="none" rotWithShape="1">
              <a:gsLst>
                <a:gs pos="0">
                  <a:schemeClr val="accent1">
                    <a:lumMod val="5000"/>
                    <a:lumOff val="95000"/>
                    <a:alpha val="50000"/>
                  </a:schemeClr>
                </a:gs>
                <a:gs pos="74000">
                  <a:schemeClr val="bg1">
                    <a:lumMod val="85000"/>
                  </a:schemeClr>
                </a:gs>
                <a:gs pos="83000">
                  <a:schemeClr val="bg1">
                    <a:lumMod val="75000"/>
                  </a:schemeClr>
                </a:gs>
                <a:gs pos="100000">
                  <a:schemeClr val="bg1">
                    <a:lumMod val="50000"/>
                  </a:schemeClr>
                </a:gs>
              </a:gsLst>
              <a:lin ang="0" scaled="1"/>
              <a:tileRect/>
            </a:gra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grpSp>
      <p:sp>
        <p:nvSpPr>
          <p:cNvPr id="5" name="スライド番号プレースホルダー 4">
            <a:extLst>
              <a:ext uri="{FF2B5EF4-FFF2-40B4-BE49-F238E27FC236}">
                <a16:creationId xmlns:a16="http://schemas.microsoft.com/office/drawing/2014/main" id="{F7DE02B5-EB7A-4CDE-9486-6773DB4297C0}"/>
              </a:ext>
            </a:extLst>
          </p:cNvPr>
          <p:cNvSpPr>
            <a:spLocks noGrp="1"/>
          </p:cNvSpPr>
          <p:nvPr>
            <p:ph type="sldNum" sz="quarter" idx="12"/>
          </p:nvPr>
        </p:nvSpPr>
        <p:spPr/>
        <p:txBody>
          <a:bodyPr/>
          <a:lstStyle/>
          <a:p>
            <a:fld id="{DBD16A61-A562-46A3-9FED-0F09869A8BCF}" type="slidenum">
              <a:rPr kumimoji="1" lang="ja-JP" altLang="en-US" smtClean="0"/>
              <a:pPr/>
              <a:t>15</a:t>
            </a:fld>
            <a:endParaRPr kumimoji="1" lang="ja-JP" altLang="en-US"/>
          </a:p>
        </p:txBody>
      </p:sp>
    </p:spTree>
    <p:extLst>
      <p:ext uri="{BB962C8B-B14F-4D97-AF65-F5344CB8AC3E}">
        <p14:creationId xmlns:p14="http://schemas.microsoft.com/office/powerpoint/2010/main" val="1472876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図 59"/>
          <p:cNvPicPr>
            <a:picLocks noChangeAspect="1"/>
          </p:cNvPicPr>
          <p:nvPr/>
        </p:nvPicPr>
        <p:blipFill rotWithShape="1">
          <a:blip r:embed="rId2"/>
          <a:srcRect t="11493"/>
          <a:stretch/>
        </p:blipFill>
        <p:spPr>
          <a:xfrm>
            <a:off x="4859755" y="4072561"/>
            <a:ext cx="3132118" cy="1960251"/>
          </a:xfrm>
          <a:prstGeom prst="rect">
            <a:avLst/>
          </a:prstGeom>
        </p:spPr>
      </p:pic>
      <p:pic>
        <p:nvPicPr>
          <p:cNvPr id="56" name="図 55"/>
          <p:cNvPicPr>
            <a:picLocks noChangeAspect="1"/>
          </p:cNvPicPr>
          <p:nvPr/>
        </p:nvPicPr>
        <p:blipFill>
          <a:blip r:embed="rId3"/>
          <a:stretch>
            <a:fillRect/>
          </a:stretch>
        </p:blipFill>
        <p:spPr>
          <a:xfrm>
            <a:off x="150784" y="4051244"/>
            <a:ext cx="3125170" cy="1970044"/>
          </a:xfrm>
          <a:prstGeom prst="rect">
            <a:avLst/>
          </a:prstGeom>
        </p:spPr>
      </p:pic>
      <p:pic>
        <p:nvPicPr>
          <p:cNvPr id="4" name="図 3"/>
          <p:cNvPicPr>
            <a:picLocks noChangeAspect="1"/>
          </p:cNvPicPr>
          <p:nvPr/>
        </p:nvPicPr>
        <p:blipFill rotWithShape="1">
          <a:blip r:embed="rId4"/>
          <a:srcRect b="6612"/>
          <a:stretch/>
        </p:blipFill>
        <p:spPr>
          <a:xfrm>
            <a:off x="152262" y="1030890"/>
            <a:ext cx="3134408" cy="1988382"/>
          </a:xfrm>
          <a:prstGeom prst="rect">
            <a:avLst/>
          </a:prstGeom>
        </p:spPr>
      </p:pic>
      <p:sp>
        <p:nvSpPr>
          <p:cNvPr id="2" name="タイトル 1">
            <a:extLst>
              <a:ext uri="{FF2B5EF4-FFF2-40B4-BE49-F238E27FC236}">
                <a16:creationId xmlns:a16="http://schemas.microsoft.com/office/drawing/2014/main" id="{77FD3E93-73E3-4D6D-8DB9-F77512FA5CA0}"/>
              </a:ext>
            </a:extLst>
          </p:cNvPr>
          <p:cNvSpPr>
            <a:spLocks noGrp="1"/>
          </p:cNvSpPr>
          <p:nvPr>
            <p:ph type="title"/>
          </p:nvPr>
        </p:nvSpPr>
        <p:spPr/>
        <p:txBody>
          <a:bodyPr/>
          <a:lstStyle/>
          <a:p>
            <a:r>
              <a:rPr lang="ja-JP" altLang="en-US" dirty="0"/>
              <a:t>参考：警戒看板等の整備（イメージ）（２）</a:t>
            </a:r>
            <a:endParaRPr kumimoji="1" lang="ja-JP" altLang="en-US" dirty="0"/>
          </a:p>
        </p:txBody>
      </p:sp>
      <p:sp>
        <p:nvSpPr>
          <p:cNvPr id="11" name="テキスト ボックス 10">
            <a:extLst>
              <a:ext uri="{FF2B5EF4-FFF2-40B4-BE49-F238E27FC236}">
                <a16:creationId xmlns:a16="http://schemas.microsoft.com/office/drawing/2014/main" id="{27CC4294-CF7F-491F-B0E6-D610956D10FB}"/>
              </a:ext>
            </a:extLst>
          </p:cNvPr>
          <p:cNvSpPr txBox="1"/>
          <p:nvPr/>
        </p:nvSpPr>
        <p:spPr>
          <a:xfrm>
            <a:off x="35497" y="714183"/>
            <a:ext cx="3175869" cy="338554"/>
          </a:xfrm>
          <a:prstGeom prst="rect">
            <a:avLst/>
          </a:prstGeom>
          <a:noFill/>
        </p:spPr>
        <p:txBody>
          <a:bodyPr wrap="none" rtlCol="0">
            <a:spAutoFit/>
          </a:bodyPr>
          <a:lstStyle/>
          <a:p>
            <a:pPr defTabSz="457209"/>
            <a:r>
              <a:rPr kumimoji="1" lang="ja-JP" altLang="en-US" sz="1600" dirty="0">
                <a:solidFill>
                  <a:prstClr val="black"/>
                </a:solidFill>
                <a:latin typeface="Arial"/>
                <a:ea typeface="ＭＳ Ｐゴシック"/>
              </a:rPr>
              <a:t>■「コースライン」の設置（イメージ）</a:t>
            </a:r>
          </a:p>
        </p:txBody>
      </p:sp>
      <p:pic>
        <p:nvPicPr>
          <p:cNvPr id="9" name="図 8">
            <a:extLst>
              <a:ext uri="{FF2B5EF4-FFF2-40B4-BE49-F238E27FC236}">
                <a16:creationId xmlns:a16="http://schemas.microsoft.com/office/drawing/2014/main" id="{93606000-1CD5-4A39-89E4-865B9614ED7E}"/>
              </a:ext>
            </a:extLst>
          </p:cNvPr>
          <p:cNvPicPr>
            <a:picLocks noChangeAspect="1"/>
          </p:cNvPicPr>
          <p:nvPr/>
        </p:nvPicPr>
        <p:blipFill rotWithShape="1">
          <a:blip r:embed="rId5"/>
          <a:srcRect l="8801" t="25766" r="61778" b="17571"/>
          <a:stretch/>
        </p:blipFill>
        <p:spPr>
          <a:xfrm>
            <a:off x="3518611" y="4728285"/>
            <a:ext cx="845326" cy="1005940"/>
          </a:xfrm>
          <a:prstGeom prst="rect">
            <a:avLst/>
          </a:prstGeom>
        </p:spPr>
      </p:pic>
      <p:sp>
        <p:nvSpPr>
          <p:cNvPr id="21" name="テキスト ボックス 20">
            <a:extLst>
              <a:ext uri="{FF2B5EF4-FFF2-40B4-BE49-F238E27FC236}">
                <a16:creationId xmlns:a16="http://schemas.microsoft.com/office/drawing/2014/main" id="{27CC4294-CF7F-491F-B0E6-D610956D10FB}"/>
              </a:ext>
            </a:extLst>
          </p:cNvPr>
          <p:cNvSpPr txBox="1"/>
          <p:nvPr/>
        </p:nvSpPr>
        <p:spPr>
          <a:xfrm>
            <a:off x="4716016" y="3722034"/>
            <a:ext cx="4576894" cy="338554"/>
          </a:xfrm>
          <a:prstGeom prst="rect">
            <a:avLst/>
          </a:prstGeom>
          <a:noFill/>
        </p:spPr>
        <p:txBody>
          <a:bodyPr wrap="none" rtlCol="0">
            <a:spAutoFit/>
          </a:bodyPr>
          <a:lstStyle/>
          <a:p>
            <a:pPr defTabSz="457209"/>
            <a:r>
              <a:rPr kumimoji="1" lang="ja-JP" altLang="en-US" sz="1600" dirty="0">
                <a:solidFill>
                  <a:prstClr val="black"/>
                </a:solidFill>
                <a:latin typeface="Arial"/>
                <a:ea typeface="ＭＳ Ｐゴシック"/>
              </a:rPr>
              <a:t>■「河川管理用車両の注意喚起」の設置（イメージ）</a:t>
            </a:r>
          </a:p>
        </p:txBody>
      </p:sp>
      <p:sp>
        <p:nvSpPr>
          <p:cNvPr id="24" name="テキスト ボックス 23">
            <a:extLst>
              <a:ext uri="{FF2B5EF4-FFF2-40B4-BE49-F238E27FC236}">
                <a16:creationId xmlns:a16="http://schemas.microsoft.com/office/drawing/2014/main" id="{27CC4294-CF7F-491F-B0E6-D610956D10FB}"/>
              </a:ext>
            </a:extLst>
          </p:cNvPr>
          <p:cNvSpPr txBox="1"/>
          <p:nvPr/>
        </p:nvSpPr>
        <p:spPr>
          <a:xfrm>
            <a:off x="4836090" y="6040385"/>
            <a:ext cx="3565400" cy="307777"/>
          </a:xfrm>
          <a:prstGeom prst="rect">
            <a:avLst/>
          </a:prstGeom>
          <a:noFill/>
        </p:spPr>
        <p:txBody>
          <a:bodyPr wrap="none" rtlCol="0">
            <a:spAutoFit/>
          </a:bodyPr>
          <a:lstStyle/>
          <a:p>
            <a:pPr defTabSz="457209"/>
            <a:r>
              <a:rPr kumimoji="1" lang="ja-JP" altLang="en-US" sz="1400" dirty="0">
                <a:solidFill>
                  <a:prstClr val="black"/>
                </a:solidFill>
                <a:latin typeface="Arial"/>
                <a:ea typeface="ＭＳ Ｐゴシック"/>
              </a:rPr>
              <a:t>河川管理用車両が通行する河川管理用通路</a:t>
            </a:r>
          </a:p>
        </p:txBody>
      </p:sp>
      <p:sp>
        <p:nvSpPr>
          <p:cNvPr id="39" name="テキスト ボックス 38">
            <a:extLst>
              <a:ext uri="{FF2B5EF4-FFF2-40B4-BE49-F238E27FC236}">
                <a16:creationId xmlns:a16="http://schemas.microsoft.com/office/drawing/2014/main" id="{27CC4294-CF7F-491F-B0E6-D610956D10FB}"/>
              </a:ext>
            </a:extLst>
          </p:cNvPr>
          <p:cNvSpPr txBox="1"/>
          <p:nvPr/>
        </p:nvSpPr>
        <p:spPr>
          <a:xfrm>
            <a:off x="35496" y="3717033"/>
            <a:ext cx="4782078" cy="338554"/>
          </a:xfrm>
          <a:prstGeom prst="rect">
            <a:avLst/>
          </a:prstGeom>
          <a:noFill/>
        </p:spPr>
        <p:txBody>
          <a:bodyPr wrap="none" rtlCol="0">
            <a:spAutoFit/>
          </a:bodyPr>
          <a:lstStyle/>
          <a:p>
            <a:pPr defTabSz="457209"/>
            <a:r>
              <a:rPr kumimoji="1" lang="ja-JP" altLang="en-US" sz="1600" dirty="0">
                <a:solidFill>
                  <a:prstClr val="black"/>
                </a:solidFill>
                <a:latin typeface="Arial"/>
                <a:ea typeface="ＭＳ Ｐゴシック"/>
              </a:rPr>
              <a:t>■「自転車歩行者道上の走行注意」の設置（イメージ）</a:t>
            </a:r>
          </a:p>
        </p:txBody>
      </p:sp>
      <p:sp>
        <p:nvSpPr>
          <p:cNvPr id="40" name="テキスト ボックス 39">
            <a:extLst>
              <a:ext uri="{FF2B5EF4-FFF2-40B4-BE49-F238E27FC236}">
                <a16:creationId xmlns:a16="http://schemas.microsoft.com/office/drawing/2014/main" id="{27CC4294-CF7F-491F-B0E6-D610956D10FB}"/>
              </a:ext>
            </a:extLst>
          </p:cNvPr>
          <p:cNvSpPr txBox="1"/>
          <p:nvPr/>
        </p:nvSpPr>
        <p:spPr>
          <a:xfrm>
            <a:off x="150784" y="6035419"/>
            <a:ext cx="3332964" cy="307777"/>
          </a:xfrm>
          <a:prstGeom prst="rect">
            <a:avLst/>
          </a:prstGeom>
          <a:noFill/>
        </p:spPr>
        <p:txBody>
          <a:bodyPr wrap="none" rtlCol="0">
            <a:spAutoFit/>
          </a:bodyPr>
          <a:lstStyle/>
          <a:p>
            <a:pPr defTabSz="457209"/>
            <a:r>
              <a:rPr kumimoji="1" lang="ja-JP" altLang="en-US" sz="1400" dirty="0">
                <a:solidFill>
                  <a:prstClr val="black"/>
                </a:solidFill>
                <a:latin typeface="Arial"/>
                <a:ea typeface="ＭＳ Ｐゴシック"/>
              </a:rPr>
              <a:t>幅員が広く自転車の走行速度が速い区間</a:t>
            </a:r>
          </a:p>
        </p:txBody>
      </p:sp>
      <p:sp>
        <p:nvSpPr>
          <p:cNvPr id="41" name="テキスト ボックス 40">
            <a:extLst>
              <a:ext uri="{FF2B5EF4-FFF2-40B4-BE49-F238E27FC236}">
                <a16:creationId xmlns:a16="http://schemas.microsoft.com/office/drawing/2014/main" id="{27CC4294-CF7F-491F-B0E6-D610956D10FB}"/>
              </a:ext>
            </a:extLst>
          </p:cNvPr>
          <p:cNvSpPr txBox="1"/>
          <p:nvPr/>
        </p:nvSpPr>
        <p:spPr>
          <a:xfrm>
            <a:off x="150784" y="3021411"/>
            <a:ext cx="3270447" cy="307777"/>
          </a:xfrm>
          <a:prstGeom prst="rect">
            <a:avLst/>
          </a:prstGeom>
          <a:noFill/>
        </p:spPr>
        <p:txBody>
          <a:bodyPr wrap="none" rtlCol="0">
            <a:spAutoFit/>
          </a:bodyPr>
          <a:lstStyle/>
          <a:p>
            <a:pPr defTabSz="457209"/>
            <a:r>
              <a:rPr kumimoji="1" lang="ja-JP" altLang="en-US" sz="1400" dirty="0">
                <a:solidFill>
                  <a:prstClr val="black"/>
                </a:solidFill>
                <a:latin typeface="Arial"/>
                <a:ea typeface="ＭＳ Ｐゴシック"/>
              </a:rPr>
              <a:t>堤防天端から高水敷に移動するスロープ</a:t>
            </a:r>
          </a:p>
        </p:txBody>
      </p:sp>
      <p:sp>
        <p:nvSpPr>
          <p:cNvPr id="42" name="テキスト ボックス 41">
            <a:extLst>
              <a:ext uri="{FF2B5EF4-FFF2-40B4-BE49-F238E27FC236}">
                <a16:creationId xmlns:a16="http://schemas.microsoft.com/office/drawing/2014/main" id="{27CC4294-CF7F-491F-B0E6-D610956D10FB}"/>
              </a:ext>
            </a:extLst>
          </p:cNvPr>
          <p:cNvSpPr txBox="1"/>
          <p:nvPr/>
        </p:nvSpPr>
        <p:spPr>
          <a:xfrm>
            <a:off x="3415792" y="6592020"/>
            <a:ext cx="5764720" cy="307777"/>
          </a:xfrm>
          <a:prstGeom prst="rect">
            <a:avLst/>
          </a:prstGeom>
          <a:noFill/>
        </p:spPr>
        <p:txBody>
          <a:bodyPr wrap="none" rtlCol="0">
            <a:spAutoFit/>
          </a:bodyPr>
          <a:lstStyle/>
          <a:p>
            <a:pPr defTabSz="457209"/>
            <a:r>
              <a:rPr kumimoji="1" lang="en-US" altLang="ja-JP" sz="1400" dirty="0">
                <a:solidFill>
                  <a:prstClr val="black"/>
                </a:solidFill>
                <a:latin typeface="Arial"/>
                <a:ea typeface="ＭＳ Ｐゴシック"/>
              </a:rPr>
              <a:t>※</a:t>
            </a:r>
            <a:r>
              <a:rPr kumimoji="1" lang="ja-JP" altLang="en-US" sz="1400" dirty="0">
                <a:solidFill>
                  <a:prstClr val="black"/>
                </a:solidFill>
                <a:latin typeface="Arial"/>
                <a:ea typeface="ＭＳ Ｐゴシック"/>
              </a:rPr>
              <a:t>本資料は設置箇所のイメージであり、各道路管理者で必要箇所を判断。</a:t>
            </a:r>
          </a:p>
        </p:txBody>
      </p:sp>
      <p:pic>
        <p:nvPicPr>
          <p:cNvPr id="16" name="図 15"/>
          <p:cNvPicPr>
            <a:picLocks noChangeAspect="1"/>
          </p:cNvPicPr>
          <p:nvPr/>
        </p:nvPicPr>
        <p:blipFill rotWithShape="1">
          <a:blip r:embed="rId6"/>
          <a:srcRect l="26958" t="27534"/>
          <a:stretch/>
        </p:blipFill>
        <p:spPr>
          <a:xfrm>
            <a:off x="7991872" y="4737559"/>
            <a:ext cx="1152128" cy="730471"/>
          </a:xfrm>
          <a:prstGeom prst="rect">
            <a:avLst/>
          </a:prstGeom>
        </p:spPr>
      </p:pic>
      <p:sp>
        <p:nvSpPr>
          <p:cNvPr id="22" name="テキスト ボックス 88">
            <a:extLst>
              <a:ext uri="{FF2B5EF4-FFF2-40B4-BE49-F238E27FC236}">
                <a16:creationId xmlns:a16="http://schemas.microsoft.com/office/drawing/2014/main" id="{96B558BB-4733-4C0A-8471-03357F461F6D}"/>
              </a:ext>
            </a:extLst>
          </p:cNvPr>
          <p:cNvSpPr txBox="1"/>
          <p:nvPr/>
        </p:nvSpPr>
        <p:spPr>
          <a:xfrm>
            <a:off x="5032028" y="3069303"/>
            <a:ext cx="1714913" cy="1231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defPPr>
              <a:defRPr lang="en-US"/>
            </a:defPPr>
            <a:lvl1pPr marL="0" algn="l" defTabSz="610956" rtl="0" eaLnBrk="1" latinLnBrk="0" hangingPunct="1">
              <a:defRPr sz="2405" kern="1200">
                <a:solidFill>
                  <a:schemeClr val="tx1"/>
                </a:solidFill>
                <a:latin typeface="+mn-lt"/>
                <a:ea typeface="+mn-ea"/>
                <a:cs typeface="+mn-cs"/>
              </a:defRPr>
            </a:lvl1pPr>
            <a:lvl2pPr marL="610956" algn="l" defTabSz="610956" rtl="0" eaLnBrk="1" latinLnBrk="0" hangingPunct="1">
              <a:defRPr sz="2405" kern="1200">
                <a:solidFill>
                  <a:schemeClr val="tx1"/>
                </a:solidFill>
                <a:latin typeface="+mn-lt"/>
                <a:ea typeface="+mn-ea"/>
                <a:cs typeface="+mn-cs"/>
              </a:defRPr>
            </a:lvl2pPr>
            <a:lvl3pPr marL="1221913" algn="l" defTabSz="610956" rtl="0" eaLnBrk="1" latinLnBrk="0" hangingPunct="1">
              <a:defRPr sz="2405" kern="1200">
                <a:solidFill>
                  <a:schemeClr val="tx1"/>
                </a:solidFill>
                <a:latin typeface="+mn-lt"/>
                <a:ea typeface="+mn-ea"/>
                <a:cs typeface="+mn-cs"/>
              </a:defRPr>
            </a:lvl3pPr>
            <a:lvl4pPr marL="1832869" algn="l" defTabSz="610956" rtl="0" eaLnBrk="1" latinLnBrk="0" hangingPunct="1">
              <a:defRPr sz="2405" kern="1200">
                <a:solidFill>
                  <a:schemeClr val="tx1"/>
                </a:solidFill>
                <a:latin typeface="+mn-lt"/>
                <a:ea typeface="+mn-ea"/>
                <a:cs typeface="+mn-cs"/>
              </a:defRPr>
            </a:lvl4pPr>
            <a:lvl5pPr marL="2443825" algn="l" defTabSz="610956" rtl="0" eaLnBrk="1" latinLnBrk="0" hangingPunct="1">
              <a:defRPr sz="2405" kern="1200">
                <a:solidFill>
                  <a:schemeClr val="tx1"/>
                </a:solidFill>
                <a:latin typeface="+mn-lt"/>
                <a:ea typeface="+mn-ea"/>
                <a:cs typeface="+mn-cs"/>
              </a:defRPr>
            </a:lvl5pPr>
            <a:lvl6pPr marL="3054782" algn="l" defTabSz="610956" rtl="0" eaLnBrk="1" latinLnBrk="0" hangingPunct="1">
              <a:defRPr sz="2405" kern="1200">
                <a:solidFill>
                  <a:schemeClr val="tx1"/>
                </a:solidFill>
                <a:latin typeface="+mn-lt"/>
                <a:ea typeface="+mn-ea"/>
                <a:cs typeface="+mn-cs"/>
              </a:defRPr>
            </a:lvl6pPr>
            <a:lvl7pPr marL="3665738" algn="l" defTabSz="610956" rtl="0" eaLnBrk="1" latinLnBrk="0" hangingPunct="1">
              <a:defRPr sz="2405" kern="1200">
                <a:solidFill>
                  <a:schemeClr val="tx1"/>
                </a:solidFill>
                <a:latin typeface="+mn-lt"/>
                <a:ea typeface="+mn-ea"/>
                <a:cs typeface="+mn-cs"/>
              </a:defRPr>
            </a:lvl7pPr>
            <a:lvl8pPr marL="4276695" algn="l" defTabSz="610956" rtl="0" eaLnBrk="1" latinLnBrk="0" hangingPunct="1">
              <a:defRPr sz="2405" kern="1200">
                <a:solidFill>
                  <a:schemeClr val="tx1"/>
                </a:solidFill>
                <a:latin typeface="+mn-lt"/>
                <a:ea typeface="+mn-ea"/>
                <a:cs typeface="+mn-cs"/>
              </a:defRPr>
            </a:lvl8pPr>
            <a:lvl9pPr marL="4887651" algn="l" defTabSz="610956" rtl="0" eaLnBrk="1" latinLnBrk="0" hangingPunct="1">
              <a:defRPr sz="2405" kern="1200">
                <a:solidFill>
                  <a:schemeClr val="tx1"/>
                </a:solidFill>
                <a:latin typeface="+mn-lt"/>
                <a:ea typeface="+mn-ea"/>
                <a:cs typeface="+mn-cs"/>
              </a:defRPr>
            </a:lvl9pPr>
          </a:lstStyle>
          <a:p>
            <a:pPr defTabSz="590852"/>
            <a:r>
              <a:rPr lang="en-US" altLang="ja-JP" sz="800" dirty="0">
                <a:solidFill>
                  <a:prstClr val="black"/>
                </a:solidFill>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国土地理院地図を加工して作成</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6" name="フリーフォーム 25"/>
          <p:cNvSpPr/>
          <p:nvPr/>
        </p:nvSpPr>
        <p:spPr>
          <a:xfrm>
            <a:off x="676900" y="2432383"/>
            <a:ext cx="1317405" cy="490559"/>
          </a:xfrm>
          <a:custGeom>
            <a:avLst/>
            <a:gdLst>
              <a:gd name="connsiteX0" fmla="*/ 10274 w 1160980"/>
              <a:gd name="connsiteY0" fmla="*/ 575353 h 575353"/>
              <a:gd name="connsiteX1" fmla="*/ 0 w 1160980"/>
              <a:gd name="connsiteY1" fmla="*/ 256854 h 575353"/>
              <a:gd name="connsiteX2" fmla="*/ 82193 w 1160980"/>
              <a:gd name="connsiteY2" fmla="*/ 164387 h 575353"/>
              <a:gd name="connsiteX3" fmla="*/ 297950 w 1160980"/>
              <a:gd name="connsiteY3" fmla="*/ 123290 h 575353"/>
              <a:gd name="connsiteX4" fmla="*/ 616449 w 1160980"/>
              <a:gd name="connsiteY4" fmla="*/ 61645 h 575353"/>
              <a:gd name="connsiteX5" fmla="*/ 934948 w 1160980"/>
              <a:gd name="connsiteY5" fmla="*/ 41097 h 575353"/>
              <a:gd name="connsiteX6" fmla="*/ 1160980 w 1160980"/>
              <a:gd name="connsiteY6" fmla="*/ 0 h 575353"/>
              <a:gd name="connsiteX0" fmla="*/ 10274 w 1160980"/>
              <a:gd name="connsiteY0" fmla="*/ 575353 h 575353"/>
              <a:gd name="connsiteX1" fmla="*/ 0 w 1160980"/>
              <a:gd name="connsiteY1" fmla="*/ 256854 h 575353"/>
              <a:gd name="connsiteX2" fmla="*/ 82193 w 1160980"/>
              <a:gd name="connsiteY2" fmla="*/ 164387 h 575353"/>
              <a:gd name="connsiteX3" fmla="*/ 297950 w 1160980"/>
              <a:gd name="connsiteY3" fmla="*/ 123290 h 575353"/>
              <a:gd name="connsiteX4" fmla="*/ 616449 w 1160980"/>
              <a:gd name="connsiteY4" fmla="*/ 61645 h 575353"/>
              <a:gd name="connsiteX5" fmla="*/ 938758 w 1160980"/>
              <a:gd name="connsiteY5" fmla="*/ 2997 h 575353"/>
              <a:gd name="connsiteX6" fmla="*/ 1160980 w 1160980"/>
              <a:gd name="connsiteY6" fmla="*/ 0 h 575353"/>
              <a:gd name="connsiteX0" fmla="*/ 10274 w 1340050"/>
              <a:gd name="connsiteY0" fmla="*/ 579163 h 579163"/>
              <a:gd name="connsiteX1" fmla="*/ 0 w 1340050"/>
              <a:gd name="connsiteY1" fmla="*/ 260664 h 579163"/>
              <a:gd name="connsiteX2" fmla="*/ 82193 w 1340050"/>
              <a:gd name="connsiteY2" fmla="*/ 168197 h 579163"/>
              <a:gd name="connsiteX3" fmla="*/ 297950 w 1340050"/>
              <a:gd name="connsiteY3" fmla="*/ 127100 h 579163"/>
              <a:gd name="connsiteX4" fmla="*/ 616449 w 1340050"/>
              <a:gd name="connsiteY4" fmla="*/ 65455 h 579163"/>
              <a:gd name="connsiteX5" fmla="*/ 938758 w 1340050"/>
              <a:gd name="connsiteY5" fmla="*/ 6807 h 579163"/>
              <a:gd name="connsiteX6" fmla="*/ 1340050 w 1340050"/>
              <a:gd name="connsiteY6" fmla="*/ 0 h 579163"/>
              <a:gd name="connsiteX0" fmla="*/ 10274 w 1340050"/>
              <a:gd name="connsiteY0" fmla="*/ 579163 h 579163"/>
              <a:gd name="connsiteX1" fmla="*/ 0 w 1340050"/>
              <a:gd name="connsiteY1" fmla="*/ 260664 h 579163"/>
              <a:gd name="connsiteX2" fmla="*/ 90053 w 1340050"/>
              <a:gd name="connsiteY2" fmla="*/ 181298 h 579163"/>
              <a:gd name="connsiteX3" fmla="*/ 297950 w 1340050"/>
              <a:gd name="connsiteY3" fmla="*/ 127100 h 579163"/>
              <a:gd name="connsiteX4" fmla="*/ 616449 w 1340050"/>
              <a:gd name="connsiteY4" fmla="*/ 65455 h 579163"/>
              <a:gd name="connsiteX5" fmla="*/ 938758 w 1340050"/>
              <a:gd name="connsiteY5" fmla="*/ 6807 h 579163"/>
              <a:gd name="connsiteX6" fmla="*/ 1340050 w 1340050"/>
              <a:gd name="connsiteY6" fmla="*/ 0 h 579163"/>
              <a:gd name="connsiteX0" fmla="*/ 0 w 1376937"/>
              <a:gd name="connsiteY0" fmla="*/ 495322 h 495322"/>
              <a:gd name="connsiteX1" fmla="*/ 36887 w 1376937"/>
              <a:gd name="connsiteY1" fmla="*/ 260664 h 495322"/>
              <a:gd name="connsiteX2" fmla="*/ 126940 w 1376937"/>
              <a:gd name="connsiteY2" fmla="*/ 181298 h 495322"/>
              <a:gd name="connsiteX3" fmla="*/ 334837 w 1376937"/>
              <a:gd name="connsiteY3" fmla="*/ 127100 h 495322"/>
              <a:gd name="connsiteX4" fmla="*/ 653336 w 1376937"/>
              <a:gd name="connsiteY4" fmla="*/ 65455 h 495322"/>
              <a:gd name="connsiteX5" fmla="*/ 975645 w 1376937"/>
              <a:gd name="connsiteY5" fmla="*/ 6807 h 495322"/>
              <a:gd name="connsiteX6" fmla="*/ 1376937 w 1376937"/>
              <a:gd name="connsiteY6" fmla="*/ 0 h 495322"/>
              <a:gd name="connsiteX0" fmla="*/ 0 w 1376937"/>
              <a:gd name="connsiteY0" fmla="*/ 495322 h 495322"/>
              <a:gd name="connsiteX1" fmla="*/ 36887 w 1376937"/>
              <a:gd name="connsiteY1" fmla="*/ 260664 h 495322"/>
              <a:gd name="connsiteX2" fmla="*/ 126940 w 1376937"/>
              <a:gd name="connsiteY2" fmla="*/ 181298 h 495322"/>
              <a:gd name="connsiteX3" fmla="*/ 334837 w 1376937"/>
              <a:gd name="connsiteY3" fmla="*/ 127100 h 495322"/>
              <a:gd name="connsiteX4" fmla="*/ 653336 w 1376937"/>
              <a:gd name="connsiteY4" fmla="*/ 65455 h 495322"/>
              <a:gd name="connsiteX5" fmla="*/ 975645 w 1376937"/>
              <a:gd name="connsiteY5" fmla="*/ 6807 h 495322"/>
              <a:gd name="connsiteX6" fmla="*/ 1376937 w 1376937"/>
              <a:gd name="connsiteY6" fmla="*/ 0 h 495322"/>
              <a:gd name="connsiteX0" fmla="*/ 0 w 1376937"/>
              <a:gd name="connsiteY0" fmla="*/ 495322 h 495322"/>
              <a:gd name="connsiteX1" fmla="*/ 36887 w 1376937"/>
              <a:gd name="connsiteY1" fmla="*/ 260664 h 495322"/>
              <a:gd name="connsiteX2" fmla="*/ 84077 w 1376937"/>
              <a:gd name="connsiteY2" fmla="*/ 207492 h 495322"/>
              <a:gd name="connsiteX3" fmla="*/ 334837 w 1376937"/>
              <a:gd name="connsiteY3" fmla="*/ 127100 h 495322"/>
              <a:gd name="connsiteX4" fmla="*/ 653336 w 1376937"/>
              <a:gd name="connsiteY4" fmla="*/ 65455 h 495322"/>
              <a:gd name="connsiteX5" fmla="*/ 975645 w 1376937"/>
              <a:gd name="connsiteY5" fmla="*/ 6807 h 495322"/>
              <a:gd name="connsiteX6" fmla="*/ 1376937 w 1376937"/>
              <a:gd name="connsiteY6" fmla="*/ 0 h 495322"/>
              <a:gd name="connsiteX0" fmla="*/ 0 w 1376937"/>
              <a:gd name="connsiteY0" fmla="*/ 495322 h 495322"/>
              <a:gd name="connsiteX1" fmla="*/ 36887 w 1376937"/>
              <a:gd name="connsiteY1" fmla="*/ 260664 h 495322"/>
              <a:gd name="connsiteX2" fmla="*/ 84077 w 1376937"/>
              <a:gd name="connsiteY2" fmla="*/ 207492 h 495322"/>
              <a:gd name="connsiteX3" fmla="*/ 334837 w 1376937"/>
              <a:gd name="connsiteY3" fmla="*/ 127100 h 495322"/>
              <a:gd name="connsiteX4" fmla="*/ 653336 w 1376937"/>
              <a:gd name="connsiteY4" fmla="*/ 65455 h 495322"/>
              <a:gd name="connsiteX5" fmla="*/ 975645 w 1376937"/>
              <a:gd name="connsiteY5" fmla="*/ 6807 h 495322"/>
              <a:gd name="connsiteX6" fmla="*/ 1376937 w 1376937"/>
              <a:gd name="connsiteY6" fmla="*/ 0 h 495322"/>
              <a:gd name="connsiteX0" fmla="*/ 0 w 1376937"/>
              <a:gd name="connsiteY0" fmla="*/ 495322 h 495322"/>
              <a:gd name="connsiteX1" fmla="*/ 36887 w 1376937"/>
              <a:gd name="connsiteY1" fmla="*/ 260664 h 495322"/>
              <a:gd name="connsiteX2" fmla="*/ 84077 w 1376937"/>
              <a:gd name="connsiteY2" fmla="*/ 207492 h 495322"/>
              <a:gd name="connsiteX3" fmla="*/ 334837 w 1376937"/>
              <a:gd name="connsiteY3" fmla="*/ 127100 h 495322"/>
              <a:gd name="connsiteX4" fmla="*/ 653336 w 1376937"/>
              <a:gd name="connsiteY4" fmla="*/ 65455 h 495322"/>
              <a:gd name="connsiteX5" fmla="*/ 975645 w 1376937"/>
              <a:gd name="connsiteY5" fmla="*/ 6807 h 495322"/>
              <a:gd name="connsiteX6" fmla="*/ 1376937 w 1376937"/>
              <a:gd name="connsiteY6" fmla="*/ 0 h 495322"/>
              <a:gd name="connsiteX0" fmla="*/ 0 w 1376937"/>
              <a:gd name="connsiteY0" fmla="*/ 495322 h 495322"/>
              <a:gd name="connsiteX1" fmla="*/ 36887 w 1376937"/>
              <a:gd name="connsiteY1" fmla="*/ 260664 h 495322"/>
              <a:gd name="connsiteX2" fmla="*/ 84077 w 1376937"/>
              <a:gd name="connsiteY2" fmla="*/ 207492 h 495322"/>
              <a:gd name="connsiteX3" fmla="*/ 334837 w 1376937"/>
              <a:gd name="connsiteY3" fmla="*/ 127100 h 495322"/>
              <a:gd name="connsiteX4" fmla="*/ 653336 w 1376937"/>
              <a:gd name="connsiteY4" fmla="*/ 65455 h 495322"/>
              <a:gd name="connsiteX5" fmla="*/ 1037558 w 1376937"/>
              <a:gd name="connsiteY5" fmla="*/ 6807 h 495322"/>
              <a:gd name="connsiteX6" fmla="*/ 1376937 w 1376937"/>
              <a:gd name="connsiteY6" fmla="*/ 0 h 495322"/>
              <a:gd name="connsiteX0" fmla="*/ 0 w 1376937"/>
              <a:gd name="connsiteY0" fmla="*/ 495322 h 495322"/>
              <a:gd name="connsiteX1" fmla="*/ 36887 w 1376937"/>
              <a:gd name="connsiteY1" fmla="*/ 260664 h 495322"/>
              <a:gd name="connsiteX2" fmla="*/ 84077 w 1376937"/>
              <a:gd name="connsiteY2" fmla="*/ 207492 h 495322"/>
              <a:gd name="connsiteX3" fmla="*/ 334837 w 1376937"/>
              <a:gd name="connsiteY3" fmla="*/ 127100 h 495322"/>
              <a:gd name="connsiteX4" fmla="*/ 653336 w 1376937"/>
              <a:gd name="connsiteY4" fmla="*/ 65455 h 495322"/>
              <a:gd name="connsiteX5" fmla="*/ 1037558 w 1376937"/>
              <a:gd name="connsiteY5" fmla="*/ 6807 h 495322"/>
              <a:gd name="connsiteX6" fmla="*/ 1376937 w 1376937"/>
              <a:gd name="connsiteY6" fmla="*/ 0 h 495322"/>
              <a:gd name="connsiteX0" fmla="*/ 0 w 1376937"/>
              <a:gd name="connsiteY0" fmla="*/ 495322 h 495322"/>
              <a:gd name="connsiteX1" fmla="*/ 36887 w 1376937"/>
              <a:gd name="connsiteY1" fmla="*/ 260664 h 495322"/>
              <a:gd name="connsiteX2" fmla="*/ 84077 w 1376937"/>
              <a:gd name="connsiteY2" fmla="*/ 207492 h 495322"/>
              <a:gd name="connsiteX3" fmla="*/ 334837 w 1376937"/>
              <a:gd name="connsiteY3" fmla="*/ 127100 h 495322"/>
              <a:gd name="connsiteX4" fmla="*/ 653336 w 1376937"/>
              <a:gd name="connsiteY4" fmla="*/ 65455 h 495322"/>
              <a:gd name="connsiteX5" fmla="*/ 1037558 w 1376937"/>
              <a:gd name="connsiteY5" fmla="*/ 6807 h 495322"/>
              <a:gd name="connsiteX6" fmla="*/ 1376937 w 1376937"/>
              <a:gd name="connsiteY6" fmla="*/ 0 h 495322"/>
              <a:gd name="connsiteX0" fmla="*/ 0 w 1317405"/>
              <a:gd name="connsiteY0" fmla="*/ 490559 h 490559"/>
              <a:gd name="connsiteX1" fmla="*/ 36887 w 1317405"/>
              <a:gd name="connsiteY1" fmla="*/ 255901 h 490559"/>
              <a:gd name="connsiteX2" fmla="*/ 84077 w 1317405"/>
              <a:gd name="connsiteY2" fmla="*/ 202729 h 490559"/>
              <a:gd name="connsiteX3" fmla="*/ 334837 w 1317405"/>
              <a:gd name="connsiteY3" fmla="*/ 122337 h 490559"/>
              <a:gd name="connsiteX4" fmla="*/ 653336 w 1317405"/>
              <a:gd name="connsiteY4" fmla="*/ 60692 h 490559"/>
              <a:gd name="connsiteX5" fmla="*/ 1037558 w 1317405"/>
              <a:gd name="connsiteY5" fmla="*/ 2044 h 490559"/>
              <a:gd name="connsiteX6" fmla="*/ 1317405 w 1317405"/>
              <a:gd name="connsiteY6" fmla="*/ 0 h 490559"/>
              <a:gd name="connsiteX0" fmla="*/ 0 w 1317405"/>
              <a:gd name="connsiteY0" fmla="*/ 490559 h 490559"/>
              <a:gd name="connsiteX1" fmla="*/ 36887 w 1317405"/>
              <a:gd name="connsiteY1" fmla="*/ 255901 h 490559"/>
              <a:gd name="connsiteX2" fmla="*/ 84077 w 1317405"/>
              <a:gd name="connsiteY2" fmla="*/ 205110 h 490559"/>
              <a:gd name="connsiteX3" fmla="*/ 334837 w 1317405"/>
              <a:gd name="connsiteY3" fmla="*/ 122337 h 490559"/>
              <a:gd name="connsiteX4" fmla="*/ 653336 w 1317405"/>
              <a:gd name="connsiteY4" fmla="*/ 60692 h 490559"/>
              <a:gd name="connsiteX5" fmla="*/ 1037558 w 1317405"/>
              <a:gd name="connsiteY5" fmla="*/ 2044 h 490559"/>
              <a:gd name="connsiteX6" fmla="*/ 1317405 w 1317405"/>
              <a:gd name="connsiteY6" fmla="*/ 0 h 490559"/>
              <a:gd name="connsiteX0" fmla="*/ 0 w 1317405"/>
              <a:gd name="connsiteY0" fmla="*/ 490559 h 490559"/>
              <a:gd name="connsiteX1" fmla="*/ 36887 w 1317405"/>
              <a:gd name="connsiteY1" fmla="*/ 255901 h 490559"/>
              <a:gd name="connsiteX2" fmla="*/ 84077 w 1317405"/>
              <a:gd name="connsiteY2" fmla="*/ 205110 h 490559"/>
              <a:gd name="connsiteX3" fmla="*/ 334837 w 1317405"/>
              <a:gd name="connsiteY3" fmla="*/ 122337 h 490559"/>
              <a:gd name="connsiteX4" fmla="*/ 648573 w 1317405"/>
              <a:gd name="connsiteY4" fmla="*/ 60692 h 490559"/>
              <a:gd name="connsiteX5" fmla="*/ 1037558 w 1317405"/>
              <a:gd name="connsiteY5" fmla="*/ 2044 h 490559"/>
              <a:gd name="connsiteX6" fmla="*/ 1317405 w 1317405"/>
              <a:gd name="connsiteY6" fmla="*/ 0 h 490559"/>
              <a:gd name="connsiteX0" fmla="*/ 0 w 1317405"/>
              <a:gd name="connsiteY0" fmla="*/ 490559 h 490559"/>
              <a:gd name="connsiteX1" fmla="*/ 36887 w 1317405"/>
              <a:gd name="connsiteY1" fmla="*/ 255901 h 490559"/>
              <a:gd name="connsiteX2" fmla="*/ 84077 w 1317405"/>
              <a:gd name="connsiteY2" fmla="*/ 205110 h 490559"/>
              <a:gd name="connsiteX3" fmla="*/ 334837 w 1317405"/>
              <a:gd name="connsiteY3" fmla="*/ 122337 h 490559"/>
              <a:gd name="connsiteX4" fmla="*/ 648573 w 1317405"/>
              <a:gd name="connsiteY4" fmla="*/ 60692 h 490559"/>
              <a:gd name="connsiteX5" fmla="*/ 1037558 w 1317405"/>
              <a:gd name="connsiteY5" fmla="*/ 2044 h 490559"/>
              <a:gd name="connsiteX6" fmla="*/ 1317405 w 1317405"/>
              <a:gd name="connsiteY6" fmla="*/ 0 h 490559"/>
              <a:gd name="connsiteX0" fmla="*/ 0 w 1317405"/>
              <a:gd name="connsiteY0" fmla="*/ 490559 h 490559"/>
              <a:gd name="connsiteX1" fmla="*/ 36887 w 1317405"/>
              <a:gd name="connsiteY1" fmla="*/ 255901 h 490559"/>
              <a:gd name="connsiteX2" fmla="*/ 84077 w 1317405"/>
              <a:gd name="connsiteY2" fmla="*/ 205110 h 490559"/>
              <a:gd name="connsiteX3" fmla="*/ 334837 w 1317405"/>
              <a:gd name="connsiteY3" fmla="*/ 122337 h 490559"/>
              <a:gd name="connsiteX4" fmla="*/ 641430 w 1317405"/>
              <a:gd name="connsiteY4" fmla="*/ 53548 h 490559"/>
              <a:gd name="connsiteX5" fmla="*/ 1037558 w 1317405"/>
              <a:gd name="connsiteY5" fmla="*/ 2044 h 490559"/>
              <a:gd name="connsiteX6" fmla="*/ 1317405 w 1317405"/>
              <a:gd name="connsiteY6" fmla="*/ 0 h 490559"/>
              <a:gd name="connsiteX0" fmla="*/ 0 w 1317405"/>
              <a:gd name="connsiteY0" fmla="*/ 490559 h 490559"/>
              <a:gd name="connsiteX1" fmla="*/ 36887 w 1317405"/>
              <a:gd name="connsiteY1" fmla="*/ 255901 h 490559"/>
              <a:gd name="connsiteX2" fmla="*/ 84077 w 1317405"/>
              <a:gd name="connsiteY2" fmla="*/ 205110 h 490559"/>
              <a:gd name="connsiteX3" fmla="*/ 334837 w 1317405"/>
              <a:gd name="connsiteY3" fmla="*/ 122337 h 490559"/>
              <a:gd name="connsiteX4" fmla="*/ 641430 w 1317405"/>
              <a:gd name="connsiteY4" fmla="*/ 53548 h 490559"/>
              <a:gd name="connsiteX5" fmla="*/ 1037558 w 1317405"/>
              <a:gd name="connsiteY5" fmla="*/ 2044 h 490559"/>
              <a:gd name="connsiteX6" fmla="*/ 1317405 w 1317405"/>
              <a:gd name="connsiteY6" fmla="*/ 0 h 49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7405" h="490559">
                <a:moveTo>
                  <a:pt x="0" y="490559"/>
                </a:moveTo>
                <a:lnTo>
                  <a:pt x="36887" y="255901"/>
                </a:lnTo>
                <a:lnTo>
                  <a:pt x="84077" y="205110"/>
                </a:lnTo>
                <a:cubicBezTo>
                  <a:pt x="141471" y="153707"/>
                  <a:pt x="265538" y="140403"/>
                  <a:pt x="334837" y="122337"/>
                </a:cubicBezTo>
                <a:lnTo>
                  <a:pt x="641430" y="53548"/>
                </a:lnTo>
                <a:cubicBezTo>
                  <a:pt x="779029" y="22093"/>
                  <a:pt x="914246" y="7306"/>
                  <a:pt x="1037558" y="2044"/>
                </a:cubicBezTo>
                <a:lnTo>
                  <a:pt x="1317405" y="0"/>
                </a:lnTo>
              </a:path>
            </a:pathLst>
          </a:custGeom>
          <a:noFill/>
          <a:ln>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28" name="フリーフォーム 27"/>
          <p:cNvSpPr/>
          <p:nvPr/>
        </p:nvSpPr>
        <p:spPr>
          <a:xfrm rot="857934">
            <a:off x="655055" y="2578923"/>
            <a:ext cx="114352" cy="440966"/>
          </a:xfrm>
          <a:custGeom>
            <a:avLst/>
            <a:gdLst>
              <a:gd name="connsiteX0" fmla="*/ 114300 w 114300"/>
              <a:gd name="connsiteY0" fmla="*/ 0 h 411480"/>
              <a:gd name="connsiteX1" fmla="*/ 76200 w 114300"/>
              <a:gd name="connsiteY1" fmla="*/ 83820 h 411480"/>
              <a:gd name="connsiteX2" fmla="*/ 102870 w 114300"/>
              <a:gd name="connsiteY2" fmla="*/ 411480 h 411480"/>
              <a:gd name="connsiteX3" fmla="*/ 3810 w 114300"/>
              <a:gd name="connsiteY3" fmla="*/ 411480 h 411480"/>
              <a:gd name="connsiteX4" fmla="*/ 0 w 114300"/>
              <a:gd name="connsiteY4" fmla="*/ 95250 h 411480"/>
              <a:gd name="connsiteX5" fmla="*/ 114300 w 114300"/>
              <a:gd name="connsiteY5" fmla="*/ 0 h 411480"/>
              <a:gd name="connsiteX0" fmla="*/ 91440 w 102870"/>
              <a:gd name="connsiteY0" fmla="*/ 0 h 419100"/>
              <a:gd name="connsiteX1" fmla="*/ 76200 w 102870"/>
              <a:gd name="connsiteY1" fmla="*/ 91440 h 419100"/>
              <a:gd name="connsiteX2" fmla="*/ 102870 w 102870"/>
              <a:gd name="connsiteY2" fmla="*/ 419100 h 419100"/>
              <a:gd name="connsiteX3" fmla="*/ 3810 w 102870"/>
              <a:gd name="connsiteY3" fmla="*/ 419100 h 419100"/>
              <a:gd name="connsiteX4" fmla="*/ 0 w 102870"/>
              <a:gd name="connsiteY4" fmla="*/ 102870 h 419100"/>
              <a:gd name="connsiteX5" fmla="*/ 91440 w 102870"/>
              <a:gd name="connsiteY5" fmla="*/ 0 h 419100"/>
              <a:gd name="connsiteX0" fmla="*/ 91440 w 102870"/>
              <a:gd name="connsiteY0" fmla="*/ 0 h 419100"/>
              <a:gd name="connsiteX1" fmla="*/ 49530 w 102870"/>
              <a:gd name="connsiteY1" fmla="*/ 118110 h 419100"/>
              <a:gd name="connsiteX2" fmla="*/ 102870 w 102870"/>
              <a:gd name="connsiteY2" fmla="*/ 419100 h 419100"/>
              <a:gd name="connsiteX3" fmla="*/ 3810 w 102870"/>
              <a:gd name="connsiteY3" fmla="*/ 419100 h 419100"/>
              <a:gd name="connsiteX4" fmla="*/ 0 w 102870"/>
              <a:gd name="connsiteY4" fmla="*/ 102870 h 419100"/>
              <a:gd name="connsiteX5" fmla="*/ 91440 w 102870"/>
              <a:gd name="connsiteY5" fmla="*/ 0 h 419100"/>
              <a:gd name="connsiteX0" fmla="*/ 91440 w 91440"/>
              <a:gd name="connsiteY0" fmla="*/ 0 h 422910"/>
              <a:gd name="connsiteX1" fmla="*/ 49530 w 91440"/>
              <a:gd name="connsiteY1" fmla="*/ 118110 h 422910"/>
              <a:gd name="connsiteX2" fmla="*/ 83820 w 91440"/>
              <a:gd name="connsiteY2" fmla="*/ 422910 h 422910"/>
              <a:gd name="connsiteX3" fmla="*/ 3810 w 91440"/>
              <a:gd name="connsiteY3" fmla="*/ 419100 h 422910"/>
              <a:gd name="connsiteX4" fmla="*/ 0 w 91440"/>
              <a:gd name="connsiteY4" fmla="*/ 102870 h 422910"/>
              <a:gd name="connsiteX5" fmla="*/ 91440 w 91440"/>
              <a:gd name="connsiteY5" fmla="*/ 0 h 422910"/>
              <a:gd name="connsiteX0" fmla="*/ 91440 w 91440"/>
              <a:gd name="connsiteY0" fmla="*/ 0 h 422910"/>
              <a:gd name="connsiteX1" fmla="*/ 49530 w 91440"/>
              <a:gd name="connsiteY1" fmla="*/ 118110 h 422910"/>
              <a:gd name="connsiteX2" fmla="*/ 83820 w 91440"/>
              <a:gd name="connsiteY2" fmla="*/ 422910 h 422910"/>
              <a:gd name="connsiteX3" fmla="*/ 3810 w 91440"/>
              <a:gd name="connsiteY3" fmla="*/ 419100 h 422910"/>
              <a:gd name="connsiteX4" fmla="*/ 0 w 91440"/>
              <a:gd name="connsiteY4" fmla="*/ 102870 h 422910"/>
              <a:gd name="connsiteX5" fmla="*/ 91440 w 91440"/>
              <a:gd name="connsiteY5" fmla="*/ 0 h 422910"/>
              <a:gd name="connsiteX0" fmla="*/ 91440 w 91440"/>
              <a:gd name="connsiteY0" fmla="*/ 0 h 446079"/>
              <a:gd name="connsiteX1" fmla="*/ 49530 w 91440"/>
              <a:gd name="connsiteY1" fmla="*/ 118110 h 446079"/>
              <a:gd name="connsiteX2" fmla="*/ 83820 w 91440"/>
              <a:gd name="connsiteY2" fmla="*/ 422910 h 446079"/>
              <a:gd name="connsiteX3" fmla="*/ 5694 w 91440"/>
              <a:gd name="connsiteY3" fmla="*/ 446079 h 446079"/>
              <a:gd name="connsiteX4" fmla="*/ 0 w 91440"/>
              <a:gd name="connsiteY4" fmla="*/ 102870 h 446079"/>
              <a:gd name="connsiteX5" fmla="*/ 91440 w 91440"/>
              <a:gd name="connsiteY5" fmla="*/ 0 h 446079"/>
              <a:gd name="connsiteX0" fmla="*/ 91440 w 91440"/>
              <a:gd name="connsiteY0" fmla="*/ 0 h 446079"/>
              <a:gd name="connsiteX1" fmla="*/ 49530 w 91440"/>
              <a:gd name="connsiteY1" fmla="*/ 118110 h 446079"/>
              <a:gd name="connsiteX2" fmla="*/ 89703 w 91440"/>
              <a:gd name="connsiteY2" fmla="*/ 426404 h 446079"/>
              <a:gd name="connsiteX3" fmla="*/ 5694 w 91440"/>
              <a:gd name="connsiteY3" fmla="*/ 446079 h 446079"/>
              <a:gd name="connsiteX4" fmla="*/ 0 w 91440"/>
              <a:gd name="connsiteY4" fmla="*/ 102870 h 446079"/>
              <a:gd name="connsiteX5" fmla="*/ 91440 w 91440"/>
              <a:gd name="connsiteY5" fmla="*/ 0 h 446079"/>
              <a:gd name="connsiteX0" fmla="*/ 91677 w 91677"/>
              <a:gd name="connsiteY0" fmla="*/ 0 h 446079"/>
              <a:gd name="connsiteX1" fmla="*/ 49767 w 91677"/>
              <a:gd name="connsiteY1" fmla="*/ 118110 h 446079"/>
              <a:gd name="connsiteX2" fmla="*/ 89940 w 91677"/>
              <a:gd name="connsiteY2" fmla="*/ 426404 h 446079"/>
              <a:gd name="connsiteX3" fmla="*/ 5931 w 91677"/>
              <a:gd name="connsiteY3" fmla="*/ 446079 h 446079"/>
              <a:gd name="connsiteX4" fmla="*/ 237 w 91677"/>
              <a:gd name="connsiteY4" fmla="*/ 102870 h 446079"/>
              <a:gd name="connsiteX5" fmla="*/ 91677 w 91677"/>
              <a:gd name="connsiteY5" fmla="*/ 0 h 446079"/>
              <a:gd name="connsiteX0" fmla="*/ 93666 w 93666"/>
              <a:gd name="connsiteY0" fmla="*/ 0 h 446079"/>
              <a:gd name="connsiteX1" fmla="*/ 51756 w 93666"/>
              <a:gd name="connsiteY1" fmla="*/ 118110 h 446079"/>
              <a:gd name="connsiteX2" fmla="*/ 91929 w 93666"/>
              <a:gd name="connsiteY2" fmla="*/ 426404 h 446079"/>
              <a:gd name="connsiteX3" fmla="*/ 7920 w 93666"/>
              <a:gd name="connsiteY3" fmla="*/ 446079 h 446079"/>
              <a:gd name="connsiteX4" fmla="*/ 2226 w 93666"/>
              <a:gd name="connsiteY4" fmla="*/ 102870 h 446079"/>
              <a:gd name="connsiteX5" fmla="*/ 93666 w 93666"/>
              <a:gd name="connsiteY5" fmla="*/ 0 h 446079"/>
              <a:gd name="connsiteX0" fmla="*/ 95847 w 95847"/>
              <a:gd name="connsiteY0" fmla="*/ 0 h 446079"/>
              <a:gd name="connsiteX1" fmla="*/ 53937 w 95847"/>
              <a:gd name="connsiteY1" fmla="*/ 118110 h 446079"/>
              <a:gd name="connsiteX2" fmla="*/ 94110 w 95847"/>
              <a:gd name="connsiteY2" fmla="*/ 426404 h 446079"/>
              <a:gd name="connsiteX3" fmla="*/ 10101 w 95847"/>
              <a:gd name="connsiteY3" fmla="*/ 446079 h 446079"/>
              <a:gd name="connsiteX4" fmla="*/ 4407 w 95847"/>
              <a:gd name="connsiteY4" fmla="*/ 102870 h 446079"/>
              <a:gd name="connsiteX5" fmla="*/ 95847 w 95847"/>
              <a:gd name="connsiteY5" fmla="*/ 0 h 446079"/>
              <a:gd name="connsiteX0" fmla="*/ 95847 w 95847"/>
              <a:gd name="connsiteY0" fmla="*/ 0 h 446079"/>
              <a:gd name="connsiteX1" fmla="*/ 53937 w 95847"/>
              <a:gd name="connsiteY1" fmla="*/ 118110 h 446079"/>
              <a:gd name="connsiteX2" fmla="*/ 94110 w 95847"/>
              <a:gd name="connsiteY2" fmla="*/ 426404 h 446079"/>
              <a:gd name="connsiteX3" fmla="*/ 10101 w 95847"/>
              <a:gd name="connsiteY3" fmla="*/ 446079 h 446079"/>
              <a:gd name="connsiteX4" fmla="*/ 4407 w 95847"/>
              <a:gd name="connsiteY4" fmla="*/ 102870 h 446079"/>
              <a:gd name="connsiteX5" fmla="*/ 95847 w 95847"/>
              <a:gd name="connsiteY5" fmla="*/ 0 h 446079"/>
              <a:gd name="connsiteX0" fmla="*/ 95847 w 95847"/>
              <a:gd name="connsiteY0" fmla="*/ 0 h 446079"/>
              <a:gd name="connsiteX1" fmla="*/ 53937 w 95847"/>
              <a:gd name="connsiteY1" fmla="*/ 118110 h 446079"/>
              <a:gd name="connsiteX2" fmla="*/ 94110 w 95847"/>
              <a:gd name="connsiteY2" fmla="*/ 426404 h 446079"/>
              <a:gd name="connsiteX3" fmla="*/ 10101 w 95847"/>
              <a:gd name="connsiteY3" fmla="*/ 446079 h 446079"/>
              <a:gd name="connsiteX4" fmla="*/ 4407 w 95847"/>
              <a:gd name="connsiteY4" fmla="*/ 102870 h 446079"/>
              <a:gd name="connsiteX5" fmla="*/ 95847 w 95847"/>
              <a:gd name="connsiteY5" fmla="*/ 0 h 446079"/>
              <a:gd name="connsiteX0" fmla="*/ 114352 w 114352"/>
              <a:gd name="connsiteY0" fmla="*/ 0 h 440966"/>
              <a:gd name="connsiteX1" fmla="*/ 53937 w 114352"/>
              <a:gd name="connsiteY1" fmla="*/ 112997 h 440966"/>
              <a:gd name="connsiteX2" fmla="*/ 94110 w 114352"/>
              <a:gd name="connsiteY2" fmla="*/ 421291 h 440966"/>
              <a:gd name="connsiteX3" fmla="*/ 10101 w 114352"/>
              <a:gd name="connsiteY3" fmla="*/ 440966 h 440966"/>
              <a:gd name="connsiteX4" fmla="*/ 4407 w 114352"/>
              <a:gd name="connsiteY4" fmla="*/ 97757 h 440966"/>
              <a:gd name="connsiteX5" fmla="*/ 114352 w 114352"/>
              <a:gd name="connsiteY5" fmla="*/ 0 h 440966"/>
              <a:gd name="connsiteX0" fmla="*/ 114352 w 114352"/>
              <a:gd name="connsiteY0" fmla="*/ 0 h 440966"/>
              <a:gd name="connsiteX1" fmla="*/ 53937 w 114352"/>
              <a:gd name="connsiteY1" fmla="*/ 112997 h 440966"/>
              <a:gd name="connsiteX2" fmla="*/ 94110 w 114352"/>
              <a:gd name="connsiteY2" fmla="*/ 421291 h 440966"/>
              <a:gd name="connsiteX3" fmla="*/ 10101 w 114352"/>
              <a:gd name="connsiteY3" fmla="*/ 440966 h 440966"/>
              <a:gd name="connsiteX4" fmla="*/ 4407 w 114352"/>
              <a:gd name="connsiteY4" fmla="*/ 97757 h 440966"/>
              <a:gd name="connsiteX5" fmla="*/ 114352 w 114352"/>
              <a:gd name="connsiteY5" fmla="*/ 0 h 44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52" h="440966">
                <a:moveTo>
                  <a:pt x="114352" y="0"/>
                </a:moveTo>
                <a:cubicBezTo>
                  <a:pt x="100382" y="39370"/>
                  <a:pt x="51225" y="48585"/>
                  <a:pt x="53937" y="112997"/>
                </a:cubicBezTo>
                <a:lnTo>
                  <a:pt x="94110" y="421291"/>
                </a:lnTo>
                <a:lnTo>
                  <a:pt x="10101" y="440966"/>
                </a:lnTo>
                <a:cubicBezTo>
                  <a:pt x="-2018" y="112919"/>
                  <a:pt x="-2334" y="119499"/>
                  <a:pt x="4407" y="97757"/>
                </a:cubicBezTo>
                <a:cubicBezTo>
                  <a:pt x="11761" y="52159"/>
                  <a:pt x="71747" y="34924"/>
                  <a:pt x="114352" y="0"/>
                </a:cubicBezTo>
                <a:close/>
              </a:path>
            </a:pathLst>
          </a:custGeom>
          <a:solidFill>
            <a:srgbClr val="0404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29" name="フリーフォーム 28"/>
          <p:cNvSpPr/>
          <p:nvPr/>
        </p:nvSpPr>
        <p:spPr>
          <a:xfrm>
            <a:off x="1193909" y="2605619"/>
            <a:ext cx="551021" cy="245745"/>
          </a:xfrm>
          <a:custGeom>
            <a:avLst/>
            <a:gdLst>
              <a:gd name="connsiteX0" fmla="*/ 0 w 544830"/>
              <a:gd name="connsiteY0" fmla="*/ 0 h 312420"/>
              <a:gd name="connsiteX1" fmla="*/ 22860 w 544830"/>
              <a:gd name="connsiteY1" fmla="*/ 110490 h 312420"/>
              <a:gd name="connsiteX2" fmla="*/ 544830 w 544830"/>
              <a:gd name="connsiteY2" fmla="*/ 278130 h 312420"/>
              <a:gd name="connsiteX3" fmla="*/ 495300 w 544830"/>
              <a:gd name="connsiteY3" fmla="*/ 312420 h 312420"/>
              <a:gd name="connsiteX4" fmla="*/ 11430 w 544830"/>
              <a:gd name="connsiteY4" fmla="*/ 137160 h 312420"/>
              <a:gd name="connsiteX5" fmla="*/ 0 w 544830"/>
              <a:gd name="connsiteY5" fmla="*/ 0 h 312420"/>
              <a:gd name="connsiteX0" fmla="*/ 0 w 548640"/>
              <a:gd name="connsiteY0" fmla="*/ 0 h 312420"/>
              <a:gd name="connsiteX1" fmla="*/ 22860 w 548640"/>
              <a:gd name="connsiteY1" fmla="*/ 110490 h 312420"/>
              <a:gd name="connsiteX2" fmla="*/ 548640 w 548640"/>
              <a:gd name="connsiteY2" fmla="*/ 259080 h 312420"/>
              <a:gd name="connsiteX3" fmla="*/ 495300 w 548640"/>
              <a:gd name="connsiteY3" fmla="*/ 312420 h 312420"/>
              <a:gd name="connsiteX4" fmla="*/ 11430 w 548640"/>
              <a:gd name="connsiteY4" fmla="*/ 137160 h 312420"/>
              <a:gd name="connsiteX5" fmla="*/ 0 w 548640"/>
              <a:gd name="connsiteY5" fmla="*/ 0 h 312420"/>
              <a:gd name="connsiteX0" fmla="*/ 0 w 548640"/>
              <a:gd name="connsiteY0" fmla="*/ 0 h 312420"/>
              <a:gd name="connsiteX1" fmla="*/ 22860 w 548640"/>
              <a:gd name="connsiteY1" fmla="*/ 110490 h 312420"/>
              <a:gd name="connsiteX2" fmla="*/ 548640 w 548640"/>
              <a:gd name="connsiteY2" fmla="*/ 259080 h 312420"/>
              <a:gd name="connsiteX3" fmla="*/ 495300 w 548640"/>
              <a:gd name="connsiteY3" fmla="*/ 312420 h 312420"/>
              <a:gd name="connsiteX4" fmla="*/ 59055 w 548640"/>
              <a:gd name="connsiteY4" fmla="*/ 156210 h 312420"/>
              <a:gd name="connsiteX5" fmla="*/ 0 w 548640"/>
              <a:gd name="connsiteY5" fmla="*/ 0 h 312420"/>
              <a:gd name="connsiteX0" fmla="*/ 0 w 548640"/>
              <a:gd name="connsiteY0" fmla="*/ 0 h 312420"/>
              <a:gd name="connsiteX1" fmla="*/ 22860 w 548640"/>
              <a:gd name="connsiteY1" fmla="*/ 110490 h 312420"/>
              <a:gd name="connsiteX2" fmla="*/ 548640 w 548640"/>
              <a:gd name="connsiteY2" fmla="*/ 259080 h 312420"/>
              <a:gd name="connsiteX3" fmla="*/ 495300 w 548640"/>
              <a:gd name="connsiteY3" fmla="*/ 312420 h 312420"/>
              <a:gd name="connsiteX4" fmla="*/ 59055 w 548640"/>
              <a:gd name="connsiteY4" fmla="*/ 156210 h 312420"/>
              <a:gd name="connsiteX5" fmla="*/ 0 w 548640"/>
              <a:gd name="connsiteY5" fmla="*/ 0 h 312420"/>
              <a:gd name="connsiteX0" fmla="*/ 0 w 548640"/>
              <a:gd name="connsiteY0" fmla="*/ 0 h 312420"/>
              <a:gd name="connsiteX1" fmla="*/ 49053 w 548640"/>
              <a:gd name="connsiteY1" fmla="*/ 127159 h 312420"/>
              <a:gd name="connsiteX2" fmla="*/ 548640 w 548640"/>
              <a:gd name="connsiteY2" fmla="*/ 259080 h 312420"/>
              <a:gd name="connsiteX3" fmla="*/ 495300 w 548640"/>
              <a:gd name="connsiteY3" fmla="*/ 312420 h 312420"/>
              <a:gd name="connsiteX4" fmla="*/ 59055 w 548640"/>
              <a:gd name="connsiteY4" fmla="*/ 156210 h 312420"/>
              <a:gd name="connsiteX5" fmla="*/ 0 w 548640"/>
              <a:gd name="connsiteY5" fmla="*/ 0 h 312420"/>
              <a:gd name="connsiteX0" fmla="*/ 0 w 548640"/>
              <a:gd name="connsiteY0" fmla="*/ 0 h 312420"/>
              <a:gd name="connsiteX1" fmla="*/ 49053 w 548640"/>
              <a:gd name="connsiteY1" fmla="*/ 127159 h 312420"/>
              <a:gd name="connsiteX2" fmla="*/ 548640 w 548640"/>
              <a:gd name="connsiteY2" fmla="*/ 259080 h 312420"/>
              <a:gd name="connsiteX3" fmla="*/ 495300 w 548640"/>
              <a:gd name="connsiteY3" fmla="*/ 312420 h 312420"/>
              <a:gd name="connsiteX4" fmla="*/ 59055 w 548640"/>
              <a:gd name="connsiteY4" fmla="*/ 156210 h 312420"/>
              <a:gd name="connsiteX5" fmla="*/ 0 w 548640"/>
              <a:gd name="connsiteY5" fmla="*/ 0 h 312420"/>
              <a:gd name="connsiteX0" fmla="*/ 0 w 551021"/>
              <a:gd name="connsiteY0" fmla="*/ 0 h 276701"/>
              <a:gd name="connsiteX1" fmla="*/ 51434 w 551021"/>
              <a:gd name="connsiteY1" fmla="*/ 91440 h 276701"/>
              <a:gd name="connsiteX2" fmla="*/ 551021 w 551021"/>
              <a:gd name="connsiteY2" fmla="*/ 223361 h 276701"/>
              <a:gd name="connsiteX3" fmla="*/ 497681 w 551021"/>
              <a:gd name="connsiteY3" fmla="*/ 276701 h 276701"/>
              <a:gd name="connsiteX4" fmla="*/ 61436 w 551021"/>
              <a:gd name="connsiteY4" fmla="*/ 120491 h 276701"/>
              <a:gd name="connsiteX5" fmla="*/ 0 w 551021"/>
              <a:gd name="connsiteY5" fmla="*/ 0 h 276701"/>
              <a:gd name="connsiteX0" fmla="*/ 0 w 551021"/>
              <a:gd name="connsiteY0" fmla="*/ 0 h 245745"/>
              <a:gd name="connsiteX1" fmla="*/ 51434 w 551021"/>
              <a:gd name="connsiteY1" fmla="*/ 60484 h 245745"/>
              <a:gd name="connsiteX2" fmla="*/ 551021 w 551021"/>
              <a:gd name="connsiteY2" fmla="*/ 192405 h 245745"/>
              <a:gd name="connsiteX3" fmla="*/ 497681 w 551021"/>
              <a:gd name="connsiteY3" fmla="*/ 245745 h 245745"/>
              <a:gd name="connsiteX4" fmla="*/ 61436 w 551021"/>
              <a:gd name="connsiteY4" fmla="*/ 89535 h 245745"/>
              <a:gd name="connsiteX5" fmla="*/ 0 w 551021"/>
              <a:gd name="connsiteY5" fmla="*/ 0 h 24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1021" h="245745">
                <a:moveTo>
                  <a:pt x="0" y="0"/>
                </a:moveTo>
                <a:cubicBezTo>
                  <a:pt x="16351" y="42386"/>
                  <a:pt x="11271" y="20479"/>
                  <a:pt x="51434" y="60484"/>
                </a:cubicBezTo>
                <a:lnTo>
                  <a:pt x="551021" y="192405"/>
                </a:lnTo>
                <a:lnTo>
                  <a:pt x="497681" y="245745"/>
                </a:lnTo>
                <a:lnTo>
                  <a:pt x="61436" y="89535"/>
                </a:lnTo>
                <a:cubicBezTo>
                  <a:pt x="-5874" y="68422"/>
                  <a:pt x="19685" y="52070"/>
                  <a:pt x="0" y="0"/>
                </a:cubicBezTo>
                <a:close/>
              </a:path>
            </a:pathLst>
          </a:custGeom>
          <a:solidFill>
            <a:srgbClr val="0404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5" name="フリーフォーム 4"/>
          <p:cNvSpPr/>
          <p:nvPr/>
        </p:nvSpPr>
        <p:spPr>
          <a:xfrm>
            <a:off x="1196127" y="2515438"/>
            <a:ext cx="773167" cy="144419"/>
          </a:xfrm>
          <a:custGeom>
            <a:avLst/>
            <a:gdLst>
              <a:gd name="connsiteX0" fmla="*/ 713636 w 713636"/>
              <a:gd name="connsiteY0" fmla="*/ 11191 h 144541"/>
              <a:gd name="connsiteX1" fmla="*/ 489798 w 713636"/>
              <a:gd name="connsiteY1" fmla="*/ 1666 h 144541"/>
              <a:gd name="connsiteX2" fmla="*/ 296917 w 713636"/>
              <a:gd name="connsiteY2" fmla="*/ 1666 h 144541"/>
              <a:gd name="connsiteX3" fmla="*/ 146898 w 713636"/>
              <a:gd name="connsiteY3" fmla="*/ 18335 h 144541"/>
              <a:gd name="connsiteX4" fmla="*/ 51648 w 713636"/>
              <a:gd name="connsiteY4" fmla="*/ 44529 h 144541"/>
              <a:gd name="connsiteX5" fmla="*/ 6404 w 713636"/>
              <a:gd name="connsiteY5" fmla="*/ 80248 h 144541"/>
              <a:gd name="connsiteX6" fmla="*/ 15929 w 713636"/>
              <a:gd name="connsiteY6" fmla="*/ 144541 h 144541"/>
              <a:gd name="connsiteX0" fmla="*/ 773167 w 773167"/>
              <a:gd name="connsiteY0" fmla="*/ 8688 h 144419"/>
              <a:gd name="connsiteX1" fmla="*/ 489798 w 773167"/>
              <a:gd name="connsiteY1" fmla="*/ 1544 h 144419"/>
              <a:gd name="connsiteX2" fmla="*/ 296917 w 773167"/>
              <a:gd name="connsiteY2" fmla="*/ 1544 h 144419"/>
              <a:gd name="connsiteX3" fmla="*/ 146898 w 773167"/>
              <a:gd name="connsiteY3" fmla="*/ 18213 h 144419"/>
              <a:gd name="connsiteX4" fmla="*/ 51648 w 773167"/>
              <a:gd name="connsiteY4" fmla="*/ 44407 h 144419"/>
              <a:gd name="connsiteX5" fmla="*/ 6404 w 773167"/>
              <a:gd name="connsiteY5" fmla="*/ 80126 h 144419"/>
              <a:gd name="connsiteX6" fmla="*/ 15929 w 773167"/>
              <a:gd name="connsiteY6" fmla="*/ 144419 h 14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3167" h="144419">
                <a:moveTo>
                  <a:pt x="773167" y="8688"/>
                </a:moveTo>
                <a:lnTo>
                  <a:pt x="489798" y="1544"/>
                </a:lnTo>
                <a:cubicBezTo>
                  <a:pt x="410423" y="353"/>
                  <a:pt x="354067" y="-1234"/>
                  <a:pt x="296917" y="1544"/>
                </a:cubicBezTo>
                <a:cubicBezTo>
                  <a:pt x="239767" y="4322"/>
                  <a:pt x="187776" y="11069"/>
                  <a:pt x="146898" y="18213"/>
                </a:cubicBezTo>
                <a:cubicBezTo>
                  <a:pt x="106020" y="25357"/>
                  <a:pt x="75064" y="34088"/>
                  <a:pt x="51648" y="44407"/>
                </a:cubicBezTo>
                <a:cubicBezTo>
                  <a:pt x="28232" y="54726"/>
                  <a:pt x="12357" y="63457"/>
                  <a:pt x="6404" y="80126"/>
                </a:cubicBezTo>
                <a:cubicBezTo>
                  <a:pt x="451" y="96795"/>
                  <a:pt x="-7884" y="124972"/>
                  <a:pt x="15929" y="144419"/>
                </a:cubicBezTo>
              </a:path>
            </a:pathLst>
          </a:custGeom>
          <a:noFill/>
          <a:ln>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pic>
        <p:nvPicPr>
          <p:cNvPr id="52" name="図 51"/>
          <p:cNvPicPr>
            <a:picLocks noChangeAspect="1"/>
          </p:cNvPicPr>
          <p:nvPr/>
        </p:nvPicPr>
        <p:blipFill rotWithShape="1">
          <a:blip r:embed="rId7"/>
          <a:srcRect l="1663" r="5815"/>
          <a:stretch/>
        </p:blipFill>
        <p:spPr>
          <a:xfrm>
            <a:off x="3371052" y="1064061"/>
            <a:ext cx="3145164" cy="1976001"/>
          </a:xfrm>
          <a:prstGeom prst="rect">
            <a:avLst/>
          </a:prstGeom>
        </p:spPr>
      </p:pic>
      <p:sp>
        <p:nvSpPr>
          <p:cNvPr id="54" name="フリーフォーム 53"/>
          <p:cNvSpPr/>
          <p:nvPr/>
        </p:nvSpPr>
        <p:spPr>
          <a:xfrm rot="20522771">
            <a:off x="2821082" y="5454230"/>
            <a:ext cx="366437" cy="377634"/>
          </a:xfrm>
          <a:custGeom>
            <a:avLst/>
            <a:gdLst>
              <a:gd name="connsiteX0" fmla="*/ 64329 w 330838"/>
              <a:gd name="connsiteY0" fmla="*/ 0 h 266508"/>
              <a:gd name="connsiteX1" fmla="*/ 0 w 330838"/>
              <a:gd name="connsiteY1" fmla="*/ 266508 h 266508"/>
              <a:gd name="connsiteX2" fmla="*/ 330838 w 330838"/>
              <a:gd name="connsiteY2" fmla="*/ 257318 h 266508"/>
              <a:gd name="connsiteX3" fmla="*/ 289483 w 330838"/>
              <a:gd name="connsiteY3" fmla="*/ 0 h 266508"/>
              <a:gd name="connsiteX4" fmla="*/ 64329 w 330838"/>
              <a:gd name="connsiteY4" fmla="*/ 0 h 266508"/>
              <a:gd name="connsiteX0" fmla="*/ 64329 w 330838"/>
              <a:gd name="connsiteY0" fmla="*/ 64290 h 330798"/>
              <a:gd name="connsiteX1" fmla="*/ 0 w 330838"/>
              <a:gd name="connsiteY1" fmla="*/ 330798 h 330798"/>
              <a:gd name="connsiteX2" fmla="*/ 330838 w 330838"/>
              <a:gd name="connsiteY2" fmla="*/ 321608 h 330798"/>
              <a:gd name="connsiteX3" fmla="*/ 156617 w 330838"/>
              <a:gd name="connsiteY3" fmla="*/ 0 h 330798"/>
              <a:gd name="connsiteX4" fmla="*/ 64329 w 330838"/>
              <a:gd name="connsiteY4" fmla="*/ 64290 h 330798"/>
              <a:gd name="connsiteX0" fmla="*/ 0 w 420805"/>
              <a:gd name="connsiteY0" fmla="*/ 21431 h 330798"/>
              <a:gd name="connsiteX1" fmla="*/ 89967 w 420805"/>
              <a:gd name="connsiteY1" fmla="*/ 330798 h 330798"/>
              <a:gd name="connsiteX2" fmla="*/ 420805 w 420805"/>
              <a:gd name="connsiteY2" fmla="*/ 321608 h 330798"/>
              <a:gd name="connsiteX3" fmla="*/ 246584 w 420805"/>
              <a:gd name="connsiteY3" fmla="*/ 0 h 330798"/>
              <a:gd name="connsiteX4" fmla="*/ 0 w 420805"/>
              <a:gd name="connsiteY4" fmla="*/ 21431 h 330798"/>
              <a:gd name="connsiteX0" fmla="*/ 0 w 420805"/>
              <a:gd name="connsiteY0" fmla="*/ 21431 h 433662"/>
              <a:gd name="connsiteX1" fmla="*/ 68536 w 420805"/>
              <a:gd name="connsiteY1" fmla="*/ 433662 h 433662"/>
              <a:gd name="connsiteX2" fmla="*/ 420805 w 420805"/>
              <a:gd name="connsiteY2" fmla="*/ 321608 h 433662"/>
              <a:gd name="connsiteX3" fmla="*/ 246584 w 420805"/>
              <a:gd name="connsiteY3" fmla="*/ 0 h 433662"/>
              <a:gd name="connsiteX4" fmla="*/ 0 w 420805"/>
              <a:gd name="connsiteY4" fmla="*/ 21431 h 433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805" h="433662">
                <a:moveTo>
                  <a:pt x="0" y="21431"/>
                </a:moveTo>
                <a:lnTo>
                  <a:pt x="68536" y="433662"/>
                </a:lnTo>
                <a:lnTo>
                  <a:pt x="420805" y="321608"/>
                </a:lnTo>
                <a:lnTo>
                  <a:pt x="246584" y="0"/>
                </a:lnTo>
                <a:lnTo>
                  <a:pt x="0" y="21431"/>
                </a:lnTo>
                <a:close/>
              </a:path>
            </a:pathLst>
          </a:custGeom>
          <a:solidFill>
            <a:srgbClr val="FFC000">
              <a:alpha val="5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59" name="フリーフォーム 58"/>
          <p:cNvSpPr/>
          <p:nvPr/>
        </p:nvSpPr>
        <p:spPr>
          <a:xfrm>
            <a:off x="5653185" y="5234723"/>
            <a:ext cx="421916" cy="152846"/>
          </a:xfrm>
          <a:custGeom>
            <a:avLst/>
            <a:gdLst>
              <a:gd name="connsiteX0" fmla="*/ 0 w 420786"/>
              <a:gd name="connsiteY0" fmla="*/ 32368 h 137565"/>
              <a:gd name="connsiteX1" fmla="*/ 32368 w 420786"/>
              <a:gd name="connsiteY1" fmla="*/ 137565 h 137565"/>
              <a:gd name="connsiteX2" fmla="*/ 420786 w 420786"/>
              <a:gd name="connsiteY2" fmla="*/ 137565 h 137565"/>
              <a:gd name="connsiteX3" fmla="*/ 404602 w 420786"/>
              <a:gd name="connsiteY3" fmla="*/ 48552 h 137565"/>
              <a:gd name="connsiteX4" fmla="*/ 356050 w 420786"/>
              <a:gd name="connsiteY4" fmla="*/ 16184 h 137565"/>
              <a:gd name="connsiteX5" fmla="*/ 80920 w 420786"/>
              <a:gd name="connsiteY5" fmla="*/ 0 h 137565"/>
              <a:gd name="connsiteX6" fmla="*/ 0 w 420786"/>
              <a:gd name="connsiteY6" fmla="*/ 32368 h 137565"/>
              <a:gd name="connsiteX0" fmla="*/ 0 w 420786"/>
              <a:gd name="connsiteY0" fmla="*/ 37852 h 143049"/>
              <a:gd name="connsiteX1" fmla="*/ 32368 w 420786"/>
              <a:gd name="connsiteY1" fmla="*/ 143049 h 143049"/>
              <a:gd name="connsiteX2" fmla="*/ 420786 w 420786"/>
              <a:gd name="connsiteY2" fmla="*/ 143049 h 143049"/>
              <a:gd name="connsiteX3" fmla="*/ 404602 w 420786"/>
              <a:gd name="connsiteY3" fmla="*/ 54036 h 143049"/>
              <a:gd name="connsiteX4" fmla="*/ 343049 w 420786"/>
              <a:gd name="connsiteY4" fmla="*/ 0 h 143049"/>
              <a:gd name="connsiteX5" fmla="*/ 80920 w 420786"/>
              <a:gd name="connsiteY5" fmla="*/ 5484 h 143049"/>
              <a:gd name="connsiteX6" fmla="*/ 0 w 420786"/>
              <a:gd name="connsiteY6" fmla="*/ 37852 h 143049"/>
              <a:gd name="connsiteX0" fmla="*/ 0 w 420786"/>
              <a:gd name="connsiteY0" fmla="*/ 37852 h 143049"/>
              <a:gd name="connsiteX1" fmla="*/ 32368 w 420786"/>
              <a:gd name="connsiteY1" fmla="*/ 143049 h 143049"/>
              <a:gd name="connsiteX2" fmla="*/ 420786 w 420786"/>
              <a:gd name="connsiteY2" fmla="*/ 143049 h 143049"/>
              <a:gd name="connsiteX3" fmla="*/ 404602 w 420786"/>
              <a:gd name="connsiteY3" fmla="*/ 49702 h 143049"/>
              <a:gd name="connsiteX4" fmla="*/ 343049 w 420786"/>
              <a:gd name="connsiteY4" fmla="*/ 0 h 143049"/>
              <a:gd name="connsiteX5" fmla="*/ 80920 w 420786"/>
              <a:gd name="connsiteY5" fmla="*/ 5484 h 143049"/>
              <a:gd name="connsiteX6" fmla="*/ 0 w 420786"/>
              <a:gd name="connsiteY6" fmla="*/ 37852 h 143049"/>
              <a:gd name="connsiteX0" fmla="*/ 0 w 420786"/>
              <a:gd name="connsiteY0" fmla="*/ 37852 h 143049"/>
              <a:gd name="connsiteX1" fmla="*/ 10700 w 420786"/>
              <a:gd name="connsiteY1" fmla="*/ 143049 h 143049"/>
              <a:gd name="connsiteX2" fmla="*/ 420786 w 420786"/>
              <a:gd name="connsiteY2" fmla="*/ 143049 h 143049"/>
              <a:gd name="connsiteX3" fmla="*/ 404602 w 420786"/>
              <a:gd name="connsiteY3" fmla="*/ 49702 h 143049"/>
              <a:gd name="connsiteX4" fmla="*/ 343049 w 420786"/>
              <a:gd name="connsiteY4" fmla="*/ 0 h 143049"/>
              <a:gd name="connsiteX5" fmla="*/ 80920 w 420786"/>
              <a:gd name="connsiteY5" fmla="*/ 5484 h 143049"/>
              <a:gd name="connsiteX6" fmla="*/ 0 w 420786"/>
              <a:gd name="connsiteY6" fmla="*/ 37852 h 143049"/>
              <a:gd name="connsiteX0" fmla="*/ 0 w 412119"/>
              <a:gd name="connsiteY0" fmla="*/ 37852 h 143049"/>
              <a:gd name="connsiteX1" fmla="*/ 2033 w 412119"/>
              <a:gd name="connsiteY1" fmla="*/ 143049 h 143049"/>
              <a:gd name="connsiteX2" fmla="*/ 412119 w 412119"/>
              <a:gd name="connsiteY2" fmla="*/ 143049 h 143049"/>
              <a:gd name="connsiteX3" fmla="*/ 395935 w 412119"/>
              <a:gd name="connsiteY3" fmla="*/ 49702 h 143049"/>
              <a:gd name="connsiteX4" fmla="*/ 334382 w 412119"/>
              <a:gd name="connsiteY4" fmla="*/ 0 h 143049"/>
              <a:gd name="connsiteX5" fmla="*/ 72253 w 412119"/>
              <a:gd name="connsiteY5" fmla="*/ 5484 h 143049"/>
              <a:gd name="connsiteX6" fmla="*/ 0 w 412119"/>
              <a:gd name="connsiteY6" fmla="*/ 37852 h 143049"/>
              <a:gd name="connsiteX0" fmla="*/ 7800 w 419919"/>
              <a:gd name="connsiteY0" fmla="*/ 37852 h 152846"/>
              <a:gd name="connsiteX1" fmla="*/ 36 w 419919"/>
              <a:gd name="connsiteY1" fmla="*/ 152846 h 152846"/>
              <a:gd name="connsiteX2" fmla="*/ 419919 w 419919"/>
              <a:gd name="connsiteY2" fmla="*/ 143049 h 152846"/>
              <a:gd name="connsiteX3" fmla="*/ 403735 w 419919"/>
              <a:gd name="connsiteY3" fmla="*/ 49702 h 152846"/>
              <a:gd name="connsiteX4" fmla="*/ 342182 w 419919"/>
              <a:gd name="connsiteY4" fmla="*/ 0 h 152846"/>
              <a:gd name="connsiteX5" fmla="*/ 80053 w 419919"/>
              <a:gd name="connsiteY5" fmla="*/ 5484 h 152846"/>
              <a:gd name="connsiteX6" fmla="*/ 7800 w 419919"/>
              <a:gd name="connsiteY6" fmla="*/ 37852 h 152846"/>
              <a:gd name="connsiteX0" fmla="*/ 0 w 421916"/>
              <a:gd name="connsiteY0" fmla="*/ 41118 h 152846"/>
              <a:gd name="connsiteX1" fmla="*/ 2033 w 421916"/>
              <a:gd name="connsiteY1" fmla="*/ 152846 h 152846"/>
              <a:gd name="connsiteX2" fmla="*/ 421916 w 421916"/>
              <a:gd name="connsiteY2" fmla="*/ 143049 h 152846"/>
              <a:gd name="connsiteX3" fmla="*/ 405732 w 421916"/>
              <a:gd name="connsiteY3" fmla="*/ 49702 h 152846"/>
              <a:gd name="connsiteX4" fmla="*/ 344179 w 421916"/>
              <a:gd name="connsiteY4" fmla="*/ 0 h 152846"/>
              <a:gd name="connsiteX5" fmla="*/ 82050 w 421916"/>
              <a:gd name="connsiteY5" fmla="*/ 5484 h 152846"/>
              <a:gd name="connsiteX6" fmla="*/ 0 w 421916"/>
              <a:gd name="connsiteY6" fmla="*/ 41118 h 152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916" h="152846">
                <a:moveTo>
                  <a:pt x="0" y="41118"/>
                </a:moveTo>
                <a:cubicBezTo>
                  <a:pt x="678" y="76184"/>
                  <a:pt x="1355" y="117780"/>
                  <a:pt x="2033" y="152846"/>
                </a:cubicBezTo>
                <a:lnTo>
                  <a:pt x="421916" y="143049"/>
                </a:lnTo>
                <a:lnTo>
                  <a:pt x="405732" y="49702"/>
                </a:lnTo>
                <a:lnTo>
                  <a:pt x="344179" y="0"/>
                </a:lnTo>
                <a:lnTo>
                  <a:pt x="82050" y="5484"/>
                </a:lnTo>
                <a:lnTo>
                  <a:pt x="0" y="41118"/>
                </a:lnTo>
                <a:close/>
              </a:path>
            </a:pathLst>
          </a:custGeom>
          <a:solidFill>
            <a:srgbClr val="FFC000">
              <a:alpha val="5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3" name="スライド番号プレースホルダー 2">
            <a:extLst>
              <a:ext uri="{FF2B5EF4-FFF2-40B4-BE49-F238E27FC236}">
                <a16:creationId xmlns:a16="http://schemas.microsoft.com/office/drawing/2014/main" id="{6F01FCCB-E4C3-4D57-961F-1D5920D0C8FA}"/>
              </a:ext>
            </a:extLst>
          </p:cNvPr>
          <p:cNvSpPr>
            <a:spLocks noGrp="1"/>
          </p:cNvSpPr>
          <p:nvPr>
            <p:ph type="sldNum" sz="quarter" idx="12"/>
          </p:nvPr>
        </p:nvSpPr>
        <p:spPr/>
        <p:txBody>
          <a:bodyPr/>
          <a:lstStyle/>
          <a:p>
            <a:fld id="{DBD16A61-A562-46A3-9FED-0F09869A8BCF}" type="slidenum">
              <a:rPr kumimoji="1" lang="ja-JP" altLang="en-US" smtClean="0"/>
              <a:pPr/>
              <a:t>16</a:t>
            </a:fld>
            <a:endParaRPr kumimoji="1" lang="ja-JP" altLang="en-US"/>
          </a:p>
        </p:txBody>
      </p:sp>
    </p:spTree>
    <p:extLst>
      <p:ext uri="{BB962C8B-B14F-4D97-AF65-F5344CB8AC3E}">
        <p14:creationId xmlns:p14="http://schemas.microsoft.com/office/powerpoint/2010/main" val="3895859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BF336A-3A8D-4174-A7F8-9EA21C6C18D8}"/>
              </a:ext>
            </a:extLst>
          </p:cNvPr>
          <p:cNvSpPr>
            <a:spLocks noGrp="1"/>
          </p:cNvSpPr>
          <p:nvPr>
            <p:ph type="title"/>
          </p:nvPr>
        </p:nvSpPr>
        <p:spPr/>
        <p:txBody>
          <a:bodyPr>
            <a:normAutofit/>
          </a:bodyPr>
          <a:lstStyle/>
          <a:p>
            <a:r>
              <a:rPr lang="ja-JP" altLang="en-US" dirty="0"/>
              <a:t>整備目的・考え方及び計画期間</a:t>
            </a:r>
          </a:p>
        </p:txBody>
      </p:sp>
      <p:sp>
        <p:nvSpPr>
          <p:cNvPr id="54" name="テキスト ボックス 53"/>
          <p:cNvSpPr txBox="1"/>
          <p:nvPr/>
        </p:nvSpPr>
        <p:spPr>
          <a:xfrm>
            <a:off x="4908199" y="3429000"/>
            <a:ext cx="3960743" cy="1200329"/>
          </a:xfrm>
          <a:prstGeom prst="rect">
            <a:avLst/>
          </a:prstGeom>
          <a:noFill/>
          <a:ln w="3175">
            <a:solidFill>
              <a:schemeClr val="tx1"/>
            </a:solidFill>
            <a:prstDash val="dash"/>
          </a:ln>
        </p:spPr>
        <p:txBody>
          <a:bodyPr wrap="square" rtlCol="0">
            <a:spAutoFit/>
          </a:bodyPr>
          <a:lstStyle/>
          <a:p>
            <a:pPr marL="812816" indent="-812816" defTabSz="457209"/>
            <a:r>
              <a:rPr kumimoji="1" lang="ja-JP" altLang="en-US" sz="1200" dirty="0">
                <a:solidFill>
                  <a:prstClr val="black"/>
                </a:solidFill>
                <a:latin typeface="Meiryo UI" panose="020B0604030504040204" pitchFamily="50" charset="-128"/>
                <a:ea typeface="Meiryo UI" panose="020B0604030504040204" pitchFamily="50" charset="-128"/>
              </a:rPr>
              <a:t>・基幹ルート：広域にわたり都市間を結ぶ骨格となるルート</a:t>
            </a:r>
            <a:endParaRPr kumimoji="1" lang="en-US" altLang="ja-JP" sz="1200" dirty="0">
              <a:solidFill>
                <a:prstClr val="black"/>
              </a:solidFill>
              <a:latin typeface="Meiryo UI" panose="020B0604030504040204" pitchFamily="50" charset="-128"/>
              <a:ea typeface="Meiryo UI" panose="020B0604030504040204" pitchFamily="50" charset="-128"/>
            </a:endParaRPr>
          </a:p>
          <a:p>
            <a:pPr marL="812816" indent="-812816" defTabSz="457209"/>
            <a:r>
              <a:rPr kumimoji="1" lang="ja-JP" altLang="en-US" sz="1200" dirty="0">
                <a:solidFill>
                  <a:prstClr val="black"/>
                </a:solidFill>
                <a:latin typeface="Meiryo UI" panose="020B0604030504040204" pitchFamily="50" charset="-128"/>
                <a:ea typeface="Meiryo UI" panose="020B0604030504040204" pitchFamily="50" charset="-128"/>
              </a:rPr>
              <a:t>　　　　　　　　　（空港や駅、大都市と目的地を結び、安全・安心に移動できる）</a:t>
            </a:r>
            <a:endParaRPr kumimoji="1" lang="en-US" altLang="ja-JP" sz="1200" dirty="0">
              <a:solidFill>
                <a:prstClr val="black"/>
              </a:solidFill>
              <a:latin typeface="Meiryo UI" panose="020B0604030504040204" pitchFamily="50" charset="-128"/>
              <a:ea typeface="Meiryo UI" panose="020B0604030504040204" pitchFamily="50" charset="-128"/>
            </a:endParaRPr>
          </a:p>
          <a:p>
            <a:pPr marL="812816" indent="-812816" defTabSz="457209"/>
            <a:r>
              <a:rPr kumimoji="1" lang="ja-JP" altLang="en-US" sz="1200" dirty="0">
                <a:solidFill>
                  <a:prstClr val="black"/>
                </a:solidFill>
                <a:latin typeface="Meiryo UI" panose="020B0604030504040204" pitchFamily="50" charset="-128"/>
                <a:ea typeface="Meiryo UI" panose="020B0604030504040204" pitchFamily="50" charset="-128"/>
              </a:rPr>
              <a:t>・地域ルート</a:t>
            </a:r>
            <a:r>
              <a:rPr kumimoji="1" lang="ja-JP" altLang="en-US" sz="1200" dirty="0">
                <a:solidFill>
                  <a:prstClr val="black"/>
                </a:solidFill>
                <a:latin typeface="Meiryo UI" panose="020B0604030504040204" pitchFamily="50" charset="-128"/>
                <a:ea typeface="Meiryo UI" panose="020B0604030504040204" pitchFamily="50" charset="-128"/>
                <a:sym typeface="Wingdings" panose="05000000000000000000" pitchFamily="2" charset="2"/>
              </a:rPr>
              <a:t>：（基幹ルート周辺の）地域のルート。</a:t>
            </a:r>
            <a:endParaRPr kumimoji="1" lang="en-US" altLang="ja-JP" sz="1200" dirty="0">
              <a:solidFill>
                <a:prstClr val="black"/>
              </a:solidFill>
              <a:latin typeface="Meiryo UI" panose="020B0604030504040204" pitchFamily="50" charset="-128"/>
              <a:ea typeface="Meiryo UI" panose="020B0604030504040204" pitchFamily="50" charset="-128"/>
              <a:sym typeface="Wingdings" panose="05000000000000000000" pitchFamily="2" charset="2"/>
            </a:endParaRPr>
          </a:p>
          <a:p>
            <a:pPr marL="812816" indent="-812816" defTabSz="457209"/>
            <a:r>
              <a:rPr kumimoji="1" lang="ja-JP" altLang="en-US" sz="1200" dirty="0">
                <a:solidFill>
                  <a:prstClr val="black"/>
                </a:solidFill>
                <a:latin typeface="Meiryo UI" panose="020B0604030504040204" pitchFamily="50" charset="-128"/>
                <a:ea typeface="Meiryo UI" panose="020B0604030504040204" pitchFamily="50" charset="-128"/>
                <a:sym typeface="Wingdings" panose="05000000000000000000" pitchFamily="2" charset="2"/>
              </a:rPr>
              <a:t>　　　　　　　　　（基幹ルートから離れているビューポイントなど、隠れた地域資源を楽しめる）</a:t>
            </a:r>
            <a:endParaRPr kumimoji="1" lang="ja-JP" altLang="en-US" sz="1200" dirty="0">
              <a:solidFill>
                <a:prstClr val="black"/>
              </a:solidFill>
              <a:latin typeface="Meiryo UI" panose="020B0604030504040204" pitchFamily="50" charset="-128"/>
              <a:ea typeface="Meiryo UI" panose="020B0604030504040204" pitchFamily="50" charset="-128"/>
            </a:endParaRPr>
          </a:p>
        </p:txBody>
      </p:sp>
      <p:pic>
        <p:nvPicPr>
          <p:cNvPr id="62" name="図 61"/>
          <p:cNvPicPr>
            <a:picLocks noChangeAspect="1"/>
          </p:cNvPicPr>
          <p:nvPr/>
        </p:nvPicPr>
        <p:blipFill>
          <a:blip r:embed="rId2"/>
          <a:stretch>
            <a:fillRect/>
          </a:stretch>
        </p:blipFill>
        <p:spPr>
          <a:xfrm>
            <a:off x="4844277" y="2161345"/>
            <a:ext cx="4088587" cy="1143769"/>
          </a:xfrm>
          <a:prstGeom prst="rect">
            <a:avLst/>
          </a:prstGeom>
        </p:spPr>
      </p:pic>
      <p:sp>
        <p:nvSpPr>
          <p:cNvPr id="65" name="角丸四角形 64"/>
          <p:cNvSpPr/>
          <p:nvPr/>
        </p:nvSpPr>
        <p:spPr>
          <a:xfrm>
            <a:off x="92587" y="795350"/>
            <a:ext cx="3996000" cy="288000"/>
          </a:xfrm>
          <a:prstGeom prst="roundRect">
            <a:avLst>
              <a:gd name="adj" fmla="val 17187"/>
            </a:avLst>
          </a:prstGeom>
          <a:ln w="3175">
            <a:solidFill>
              <a:schemeClr val="tx1"/>
            </a:solidFill>
          </a:ln>
        </p:spPr>
        <p:style>
          <a:lnRef idx="2">
            <a:schemeClr val="accent3"/>
          </a:lnRef>
          <a:fillRef idx="1">
            <a:schemeClr val="lt1"/>
          </a:fillRef>
          <a:effectRef idx="0">
            <a:schemeClr val="accent3"/>
          </a:effectRef>
          <a:fontRef idx="minor">
            <a:schemeClr val="dk1"/>
          </a:fontRef>
        </p:style>
        <p:txBody>
          <a:bodyPr lIns="72000" tIns="72000" rIns="72000" bIns="72000" rtlCol="0" anchor="ctr"/>
          <a:lstStyle/>
          <a:p>
            <a:pPr defTabSz="457209"/>
            <a:r>
              <a:rPr lang="ja-JP" altLang="en-US" kern="100" dirty="0">
                <a:solidFill>
                  <a:prstClr val="black"/>
                </a:solidFill>
                <a:latin typeface="游ゴシック" panose="020B0400000000000000" pitchFamily="50" charset="-128"/>
                <a:ea typeface="ＭＳ Ｐゴシック"/>
                <a:cs typeface="Courier New" panose="02070309020205020404" pitchFamily="49" charset="0"/>
              </a:rPr>
              <a:t> １．整備目的</a:t>
            </a:r>
          </a:p>
        </p:txBody>
      </p:sp>
      <p:sp>
        <p:nvSpPr>
          <p:cNvPr id="94" name="正方形/長方形 93"/>
          <p:cNvSpPr/>
          <p:nvPr/>
        </p:nvSpPr>
        <p:spPr>
          <a:xfrm>
            <a:off x="-107234" y="1098368"/>
            <a:ext cx="4433594" cy="2246769"/>
          </a:xfrm>
          <a:prstGeom prst="rect">
            <a:avLst/>
          </a:prstGeom>
        </p:spPr>
        <p:txBody>
          <a:bodyPr wrap="square">
            <a:spAutoFit/>
          </a:bodyPr>
          <a:lstStyle/>
          <a:p>
            <a:pPr marL="288006" indent="-180004" defTabSz="457209">
              <a:buFont typeface="Wingdings" panose="05000000000000000000" pitchFamily="2" charset="2"/>
              <a:buChar char="l"/>
            </a:pPr>
            <a:r>
              <a:rPr lang="en-US" altLang="ja-JP" sz="1400" dirty="0">
                <a:solidFill>
                  <a:prstClr val="black"/>
                </a:solidFill>
                <a:latin typeface="Meiryo UI" panose="020B0604030504040204" pitchFamily="50" charset="-128"/>
                <a:ea typeface="Meiryo UI" panose="020B0604030504040204" pitchFamily="50" charset="-128"/>
              </a:rPr>
              <a:t>2025</a:t>
            </a:r>
            <a:r>
              <a:rPr lang="ja-JP" altLang="en-US" sz="1400" dirty="0">
                <a:solidFill>
                  <a:prstClr val="black"/>
                </a:solidFill>
                <a:latin typeface="Meiryo UI" panose="020B0604030504040204" pitchFamily="50" charset="-128"/>
                <a:ea typeface="Meiryo UI" panose="020B0604030504040204" pitchFamily="50" charset="-128"/>
              </a:rPr>
              <a:t>年大阪・関西万博の開催を契機に、国内外からの多くの来訪者が安全、快適に府内各地を周遊できる環境の整備に向けて、広域的な自転車通行環境の充実を図ることを目的とする。</a:t>
            </a:r>
            <a:endParaRPr lang="en-US" altLang="ja-JP" sz="1400" dirty="0">
              <a:solidFill>
                <a:prstClr val="black"/>
              </a:solidFill>
              <a:latin typeface="Meiryo UI" panose="020B0604030504040204" pitchFamily="50" charset="-128"/>
              <a:ea typeface="Meiryo UI" panose="020B0604030504040204" pitchFamily="50" charset="-128"/>
            </a:endParaRPr>
          </a:p>
          <a:p>
            <a:pPr marL="288006" indent="-180004" defTabSz="457209">
              <a:buFont typeface="Wingdings" panose="05000000000000000000" pitchFamily="2" charset="2"/>
              <a:buChar char="l"/>
            </a:pPr>
            <a:endParaRPr lang="en-US" altLang="ja-JP" sz="1400" dirty="0">
              <a:solidFill>
                <a:prstClr val="black"/>
              </a:solidFill>
              <a:latin typeface="Meiryo UI" panose="020B0604030504040204" pitchFamily="50" charset="-128"/>
              <a:ea typeface="Meiryo UI" panose="020B0604030504040204" pitchFamily="50" charset="-128"/>
            </a:endParaRPr>
          </a:p>
          <a:p>
            <a:pPr marL="288006" indent="-180004" defTabSz="457209">
              <a:buFont typeface="Wingdings" panose="05000000000000000000" pitchFamily="2" charset="2"/>
              <a:buChar char="l"/>
            </a:pPr>
            <a:r>
              <a:rPr lang="ja-JP" altLang="en-US" sz="1400" dirty="0">
                <a:solidFill>
                  <a:prstClr val="black"/>
                </a:solidFill>
                <a:latin typeface="Meiryo UI" panose="020B0604030504040204" pitchFamily="50" charset="-128"/>
                <a:ea typeface="Meiryo UI" panose="020B0604030504040204" pitchFamily="50" charset="-128"/>
              </a:rPr>
              <a:t>また、本計画は平成</a:t>
            </a:r>
            <a:r>
              <a:rPr lang="en-US" altLang="ja-JP" sz="1400" dirty="0">
                <a:solidFill>
                  <a:prstClr val="black"/>
                </a:solidFill>
                <a:latin typeface="Meiryo UI" panose="020B0604030504040204" pitchFamily="50" charset="-128"/>
                <a:ea typeface="Meiryo UI" panose="020B0604030504040204" pitchFamily="50" charset="-128"/>
              </a:rPr>
              <a:t>27</a:t>
            </a:r>
            <a:r>
              <a:rPr lang="ja-JP" altLang="en-US" sz="1400" dirty="0">
                <a:solidFill>
                  <a:prstClr val="black"/>
                </a:solidFill>
                <a:latin typeface="Meiryo UI" panose="020B0604030504040204" pitchFamily="50" charset="-128"/>
                <a:ea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rPr>
              <a:t>2015</a:t>
            </a:r>
            <a:r>
              <a:rPr lang="ja-JP" altLang="en-US" sz="1400" dirty="0">
                <a:solidFill>
                  <a:prstClr val="black"/>
                </a:solidFill>
                <a:latin typeface="Meiryo UI" panose="020B0604030504040204" pitchFamily="50" charset="-128"/>
                <a:ea typeface="Meiryo UI" panose="020B0604030504040204" pitchFamily="50" charset="-128"/>
              </a:rPr>
              <a:t>年）９月に国連サミットにおいて採択された「持続可能な開発目標（</a:t>
            </a:r>
            <a:r>
              <a:rPr lang="en-US" altLang="ja-JP" sz="1400" dirty="0">
                <a:solidFill>
                  <a:prstClr val="black"/>
                </a:solidFill>
                <a:latin typeface="Meiryo UI" panose="020B0604030504040204" pitchFamily="50" charset="-128"/>
                <a:ea typeface="Meiryo UI" panose="020B0604030504040204" pitchFamily="50" charset="-128"/>
              </a:rPr>
              <a:t>Sustainable Development Goals</a:t>
            </a:r>
            <a:r>
              <a:rPr lang="ja-JP" altLang="en-US" sz="1400" dirty="0">
                <a:solidFill>
                  <a:prstClr val="black"/>
                </a:solidFill>
                <a:latin typeface="Meiryo UI" panose="020B0604030504040204" pitchFamily="50" charset="-128"/>
                <a:ea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rPr>
              <a:t>SDGs</a:t>
            </a:r>
            <a:r>
              <a:rPr lang="ja-JP" altLang="en-US" sz="1400" dirty="0">
                <a:solidFill>
                  <a:prstClr val="black"/>
                </a:solidFill>
                <a:latin typeface="Meiryo UI" panose="020B0604030504040204" pitchFamily="50" charset="-128"/>
                <a:ea typeface="Meiryo UI" panose="020B0604030504040204" pitchFamily="50" charset="-128"/>
              </a:rPr>
              <a:t>）」の理念を踏襲しており、各取組みの推進を通して、関連するゴールの達成に貢献するものである。</a:t>
            </a:r>
          </a:p>
        </p:txBody>
      </p:sp>
      <p:sp>
        <p:nvSpPr>
          <p:cNvPr id="102" name="角丸四角形 101"/>
          <p:cNvSpPr/>
          <p:nvPr/>
        </p:nvSpPr>
        <p:spPr>
          <a:xfrm>
            <a:off x="4908942" y="795318"/>
            <a:ext cx="3960000" cy="288000"/>
          </a:xfrm>
          <a:prstGeom prst="roundRect">
            <a:avLst>
              <a:gd name="adj" fmla="val 17187"/>
            </a:avLst>
          </a:prstGeom>
          <a:ln w="3175">
            <a:solidFill>
              <a:schemeClr val="tx1"/>
            </a:solidFill>
          </a:ln>
        </p:spPr>
        <p:style>
          <a:lnRef idx="2">
            <a:schemeClr val="accent3"/>
          </a:lnRef>
          <a:fillRef idx="1">
            <a:schemeClr val="lt1"/>
          </a:fillRef>
          <a:effectRef idx="0">
            <a:schemeClr val="accent3"/>
          </a:effectRef>
          <a:fontRef idx="minor">
            <a:schemeClr val="dk1"/>
          </a:fontRef>
        </p:style>
        <p:txBody>
          <a:bodyPr lIns="72000" tIns="72000" rIns="72000" bIns="72000" rtlCol="0" anchor="ctr"/>
          <a:lstStyle/>
          <a:p>
            <a:pPr defTabSz="457209"/>
            <a:r>
              <a:rPr lang="ja-JP" altLang="en-US" kern="100" dirty="0">
                <a:solidFill>
                  <a:prstClr val="black"/>
                </a:solidFill>
                <a:latin typeface="游ゴシック" panose="020B0400000000000000" pitchFamily="50" charset="-128"/>
                <a:ea typeface="ＭＳ Ｐゴシック"/>
                <a:cs typeface="Courier New" panose="02070309020205020404" pitchFamily="49" charset="0"/>
              </a:rPr>
              <a:t> ２．整備の考え方</a:t>
            </a:r>
          </a:p>
        </p:txBody>
      </p:sp>
      <p:sp>
        <p:nvSpPr>
          <p:cNvPr id="103" name="正方形/長方形 102"/>
          <p:cNvSpPr/>
          <p:nvPr/>
        </p:nvSpPr>
        <p:spPr>
          <a:xfrm>
            <a:off x="4709120" y="1083350"/>
            <a:ext cx="4434880" cy="954107"/>
          </a:xfrm>
          <a:prstGeom prst="rect">
            <a:avLst/>
          </a:prstGeom>
        </p:spPr>
        <p:txBody>
          <a:bodyPr wrap="square">
            <a:spAutoFit/>
          </a:bodyPr>
          <a:lstStyle/>
          <a:p>
            <a:pPr marL="288006" indent="-180004" defTabSz="457209">
              <a:buFont typeface="Wingdings" panose="05000000000000000000" pitchFamily="2" charset="2"/>
              <a:buChar char="l"/>
            </a:pPr>
            <a:r>
              <a:rPr lang="ja-JP" altLang="en-US" sz="1400" dirty="0">
                <a:solidFill>
                  <a:prstClr val="black"/>
                </a:solidFill>
                <a:latin typeface="Meiryo UI" panose="020B0604030504040204" pitchFamily="50" charset="-128"/>
                <a:ea typeface="Meiryo UI" panose="020B0604030504040204" pitchFamily="50" charset="-128"/>
              </a:rPr>
              <a:t>既存の大規模自転車道等を活用し、 広域的に安全、快適に移動できるルート（基幹ルート）を設定し、自転車通行空間の整備や府内の統一的な案内サイン等の設置を行う。</a:t>
            </a:r>
          </a:p>
        </p:txBody>
      </p:sp>
      <p:sp>
        <p:nvSpPr>
          <p:cNvPr id="17" name="角丸四角形 16"/>
          <p:cNvSpPr/>
          <p:nvPr/>
        </p:nvSpPr>
        <p:spPr>
          <a:xfrm>
            <a:off x="4908942" y="4995173"/>
            <a:ext cx="3960000" cy="288000"/>
          </a:xfrm>
          <a:prstGeom prst="roundRect">
            <a:avLst>
              <a:gd name="adj" fmla="val 17187"/>
            </a:avLst>
          </a:prstGeom>
          <a:ln w="3175">
            <a:solidFill>
              <a:schemeClr val="tx1"/>
            </a:solidFill>
          </a:ln>
        </p:spPr>
        <p:style>
          <a:lnRef idx="2">
            <a:schemeClr val="accent3"/>
          </a:lnRef>
          <a:fillRef idx="1">
            <a:schemeClr val="lt1"/>
          </a:fillRef>
          <a:effectRef idx="0">
            <a:schemeClr val="accent3"/>
          </a:effectRef>
          <a:fontRef idx="minor">
            <a:schemeClr val="dk1"/>
          </a:fontRef>
        </p:style>
        <p:txBody>
          <a:bodyPr lIns="72000" tIns="72000" rIns="72000" bIns="72000" rtlCol="0" anchor="ctr"/>
          <a:lstStyle/>
          <a:p>
            <a:pPr defTabSz="457209"/>
            <a:r>
              <a:rPr lang="ja-JP" altLang="en-US" kern="100" dirty="0">
                <a:solidFill>
                  <a:prstClr val="black"/>
                </a:solidFill>
                <a:latin typeface="游ゴシック" panose="020B0400000000000000" pitchFamily="50" charset="-128"/>
                <a:ea typeface="ＭＳ Ｐゴシック"/>
                <a:cs typeface="Courier New" panose="02070309020205020404" pitchFamily="49" charset="0"/>
              </a:rPr>
              <a:t> ３．計画期間</a:t>
            </a:r>
          </a:p>
        </p:txBody>
      </p:sp>
      <p:sp>
        <p:nvSpPr>
          <p:cNvPr id="23" name="正方形/長方形 22"/>
          <p:cNvSpPr/>
          <p:nvPr/>
        </p:nvSpPr>
        <p:spPr>
          <a:xfrm>
            <a:off x="4709120" y="5283206"/>
            <a:ext cx="4434880" cy="1384995"/>
          </a:xfrm>
          <a:prstGeom prst="rect">
            <a:avLst/>
          </a:prstGeom>
        </p:spPr>
        <p:txBody>
          <a:bodyPr wrap="square">
            <a:spAutoFit/>
          </a:bodyPr>
          <a:lstStyle/>
          <a:p>
            <a:pPr marL="288006" indent="-180004" defTabSz="457209">
              <a:buFont typeface="Wingdings" panose="05000000000000000000" pitchFamily="2" charset="2"/>
              <a:buChar char="l"/>
            </a:pPr>
            <a:r>
              <a:rPr lang="ja-JP" altLang="en-US" sz="1400" dirty="0">
                <a:solidFill>
                  <a:prstClr val="black"/>
                </a:solidFill>
                <a:latin typeface="Meiryo UI" panose="020B0604030504040204" pitchFamily="50" charset="-128"/>
                <a:ea typeface="Meiryo UI" panose="020B0604030504040204" pitchFamily="50" charset="-128"/>
              </a:rPr>
              <a:t>本計画の期間は</a:t>
            </a:r>
            <a:r>
              <a:rPr lang="en-US" altLang="ja-JP" sz="1400" dirty="0">
                <a:solidFill>
                  <a:prstClr val="black"/>
                </a:solidFill>
                <a:latin typeface="Meiryo UI" panose="020B0604030504040204" pitchFamily="50" charset="-128"/>
                <a:ea typeface="Meiryo UI" panose="020B0604030504040204" pitchFamily="50" charset="-128"/>
              </a:rPr>
              <a:t>2025</a:t>
            </a:r>
            <a:r>
              <a:rPr lang="ja-JP" altLang="en-US" sz="1400" dirty="0">
                <a:solidFill>
                  <a:prstClr val="black"/>
                </a:solidFill>
                <a:latin typeface="Meiryo UI" panose="020B0604030504040204" pitchFamily="50" charset="-128"/>
                <a:ea typeface="Meiryo UI" panose="020B0604030504040204" pitchFamily="50" charset="-128"/>
              </a:rPr>
              <a:t>年大阪・関西万博の開催時期を見据え、</a:t>
            </a:r>
            <a:r>
              <a:rPr lang="en-US" altLang="ja-JP" sz="1400" dirty="0">
                <a:solidFill>
                  <a:prstClr val="black"/>
                </a:solidFill>
                <a:latin typeface="Meiryo UI" panose="020B0604030504040204" pitchFamily="50" charset="-128"/>
                <a:ea typeface="Meiryo UI" panose="020B0604030504040204" pitchFamily="50" charset="-128"/>
              </a:rPr>
              <a:t>2025</a:t>
            </a:r>
            <a:r>
              <a:rPr lang="ja-JP" altLang="en-US" sz="1400" dirty="0">
                <a:solidFill>
                  <a:prstClr val="black"/>
                </a:solidFill>
                <a:latin typeface="Meiryo UI" panose="020B0604030504040204" pitchFamily="50" charset="-128"/>
                <a:ea typeface="Meiryo UI" panose="020B0604030504040204" pitchFamily="50" charset="-128"/>
              </a:rPr>
              <a:t>年度までとし、必要に応じ、計画の見直しを行う。</a:t>
            </a:r>
            <a:endParaRPr lang="en-US" altLang="ja-JP" sz="1400" dirty="0">
              <a:solidFill>
                <a:prstClr val="black"/>
              </a:solidFill>
              <a:latin typeface="Meiryo UI" panose="020B0604030504040204" pitchFamily="50" charset="-128"/>
              <a:ea typeface="Meiryo UI" panose="020B0604030504040204" pitchFamily="50" charset="-128"/>
            </a:endParaRPr>
          </a:p>
          <a:p>
            <a:pPr marL="288006" indent="-180004" defTabSz="457209">
              <a:buFont typeface="Wingdings" panose="05000000000000000000" pitchFamily="2" charset="2"/>
              <a:buChar char="l"/>
            </a:pPr>
            <a:endParaRPr lang="en-US" altLang="ja-JP" sz="1400" dirty="0">
              <a:solidFill>
                <a:prstClr val="black"/>
              </a:solidFill>
              <a:latin typeface="Meiryo UI" panose="020B0604030504040204" pitchFamily="50" charset="-128"/>
              <a:ea typeface="Meiryo UI" panose="020B0604030504040204" pitchFamily="50" charset="-128"/>
            </a:endParaRPr>
          </a:p>
          <a:p>
            <a:pPr marL="288006" indent="-180004" defTabSz="457209">
              <a:buFont typeface="Wingdings" panose="05000000000000000000" pitchFamily="2" charset="2"/>
              <a:buChar char="l"/>
            </a:pPr>
            <a:r>
              <a:rPr lang="ja-JP" altLang="en-US" sz="1400" dirty="0">
                <a:solidFill>
                  <a:prstClr val="black"/>
                </a:solidFill>
                <a:latin typeface="Meiryo UI" panose="020B0604030504040204" pitchFamily="50" charset="-128"/>
                <a:ea typeface="Meiryo UI" panose="020B0604030504040204" pitchFamily="50" charset="-128"/>
              </a:rPr>
              <a:t>ただし、計画期間以降も段階的なネットワークの拡大に向け、検討・調整を行う。</a:t>
            </a:r>
          </a:p>
        </p:txBody>
      </p:sp>
      <p:pic>
        <p:nvPicPr>
          <p:cNvPr id="7" name="図 6"/>
          <p:cNvPicPr>
            <a:picLocks noChangeAspect="1"/>
          </p:cNvPicPr>
          <p:nvPr/>
        </p:nvPicPr>
        <p:blipFill>
          <a:blip r:embed="rId3"/>
          <a:stretch>
            <a:fillRect/>
          </a:stretch>
        </p:blipFill>
        <p:spPr>
          <a:xfrm>
            <a:off x="80846" y="3257640"/>
            <a:ext cx="1835696" cy="1560342"/>
          </a:xfrm>
          <a:prstGeom prst="rect">
            <a:avLst/>
          </a:prstGeom>
        </p:spPr>
      </p:pic>
      <p:pic>
        <p:nvPicPr>
          <p:cNvPr id="8" name="図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6494" y="4688111"/>
            <a:ext cx="946670" cy="946670"/>
          </a:xfrm>
          <a:prstGeom prst="rect">
            <a:avLst/>
          </a:prstGeom>
        </p:spPr>
      </p:pic>
      <p:pic>
        <p:nvPicPr>
          <p:cNvPr id="9" name="図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207887" y="4688111"/>
            <a:ext cx="946670" cy="946670"/>
          </a:xfrm>
          <a:prstGeom prst="rect">
            <a:avLst/>
          </a:prstGeom>
        </p:spPr>
      </p:pic>
      <p:pic>
        <p:nvPicPr>
          <p:cNvPr id="10" name="図 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205433" y="4688111"/>
            <a:ext cx="946670" cy="946670"/>
          </a:xfrm>
          <a:prstGeom prst="rect">
            <a:avLst/>
          </a:prstGeom>
        </p:spPr>
      </p:pic>
      <p:sp>
        <p:nvSpPr>
          <p:cNvPr id="3" name="スライド番号プレースホルダー 2">
            <a:extLst>
              <a:ext uri="{FF2B5EF4-FFF2-40B4-BE49-F238E27FC236}">
                <a16:creationId xmlns:a16="http://schemas.microsoft.com/office/drawing/2014/main" id="{20AF61C8-1216-4D6E-B0E1-3F00DA5E829B}"/>
              </a:ext>
            </a:extLst>
          </p:cNvPr>
          <p:cNvSpPr>
            <a:spLocks noGrp="1"/>
          </p:cNvSpPr>
          <p:nvPr>
            <p:ph type="sldNum" sz="quarter" idx="12"/>
          </p:nvPr>
        </p:nvSpPr>
        <p:spPr/>
        <p:txBody>
          <a:bodyPr/>
          <a:lstStyle/>
          <a:p>
            <a:fld id="{DBD16A61-A562-46A3-9FED-0F09869A8BCF}" type="slidenum">
              <a:rPr kumimoji="1" lang="ja-JP" altLang="en-US" smtClean="0"/>
              <a:pPr/>
              <a:t>1</a:t>
            </a:fld>
            <a:endParaRPr kumimoji="1" lang="ja-JP" altLang="en-US" dirty="0"/>
          </a:p>
        </p:txBody>
      </p:sp>
    </p:spTree>
    <p:extLst>
      <p:ext uri="{BB962C8B-B14F-4D97-AF65-F5344CB8AC3E}">
        <p14:creationId xmlns:p14="http://schemas.microsoft.com/office/powerpoint/2010/main" val="1468719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40B802E-71D7-423D-8D06-95FFC7B6F6FB}"/>
              </a:ext>
            </a:extLst>
          </p:cNvPr>
          <p:cNvPicPr>
            <a:picLocks noChangeAspect="1"/>
          </p:cNvPicPr>
          <p:nvPr/>
        </p:nvPicPr>
        <p:blipFill>
          <a:blip r:embed="rId2"/>
          <a:stretch>
            <a:fillRect/>
          </a:stretch>
        </p:blipFill>
        <p:spPr>
          <a:xfrm>
            <a:off x="4788024" y="861432"/>
            <a:ext cx="4220248" cy="5904408"/>
          </a:xfrm>
          <a:prstGeom prst="rect">
            <a:avLst/>
          </a:prstGeom>
        </p:spPr>
      </p:pic>
      <p:sp>
        <p:nvSpPr>
          <p:cNvPr id="2" name="タイトル 1">
            <a:extLst>
              <a:ext uri="{FF2B5EF4-FFF2-40B4-BE49-F238E27FC236}">
                <a16:creationId xmlns:a16="http://schemas.microsoft.com/office/drawing/2014/main" id="{ADBF336A-3A8D-4174-A7F8-9EA21C6C18D8}"/>
              </a:ext>
            </a:extLst>
          </p:cNvPr>
          <p:cNvSpPr>
            <a:spLocks noGrp="1"/>
          </p:cNvSpPr>
          <p:nvPr>
            <p:ph type="title"/>
          </p:nvPr>
        </p:nvSpPr>
        <p:spPr/>
        <p:txBody>
          <a:bodyPr>
            <a:normAutofit/>
          </a:bodyPr>
          <a:lstStyle/>
          <a:p>
            <a:r>
              <a:rPr lang="ja-JP" altLang="en-US" dirty="0"/>
              <a:t>整備対象ルート</a:t>
            </a:r>
          </a:p>
        </p:txBody>
      </p:sp>
      <p:sp>
        <p:nvSpPr>
          <p:cNvPr id="104" name="角丸四角形 103"/>
          <p:cNvSpPr/>
          <p:nvPr/>
        </p:nvSpPr>
        <p:spPr>
          <a:xfrm>
            <a:off x="179513" y="795350"/>
            <a:ext cx="4212000" cy="288000"/>
          </a:xfrm>
          <a:prstGeom prst="roundRect">
            <a:avLst>
              <a:gd name="adj" fmla="val 17187"/>
            </a:avLst>
          </a:prstGeom>
          <a:ln w="3175">
            <a:solidFill>
              <a:schemeClr val="tx1"/>
            </a:solidFill>
          </a:ln>
        </p:spPr>
        <p:style>
          <a:lnRef idx="2">
            <a:schemeClr val="accent3"/>
          </a:lnRef>
          <a:fillRef idx="1">
            <a:schemeClr val="lt1"/>
          </a:fillRef>
          <a:effectRef idx="0">
            <a:schemeClr val="accent3"/>
          </a:effectRef>
          <a:fontRef idx="minor">
            <a:schemeClr val="dk1"/>
          </a:fontRef>
        </p:style>
        <p:txBody>
          <a:bodyPr lIns="72000" tIns="72000" rIns="72000" bIns="72000" rtlCol="0" anchor="ctr"/>
          <a:lstStyle/>
          <a:p>
            <a:pPr defTabSz="457209"/>
            <a:r>
              <a:rPr lang="ja-JP" altLang="en-US" kern="100" dirty="0">
                <a:solidFill>
                  <a:prstClr val="black"/>
                </a:solidFill>
                <a:latin typeface="游ゴシック" panose="020B0400000000000000" pitchFamily="50" charset="-128"/>
                <a:ea typeface="ＭＳ Ｐゴシック"/>
                <a:cs typeface="Courier New" panose="02070309020205020404" pitchFamily="49" charset="0"/>
              </a:rPr>
              <a:t> ４．整備対象ルート</a:t>
            </a:r>
            <a:endParaRPr lang="ja-JP" altLang="en-US" sz="1400" kern="100" dirty="0">
              <a:solidFill>
                <a:srgbClr val="FF0000"/>
              </a:solidFill>
              <a:latin typeface="游ゴシック" panose="020B0400000000000000" pitchFamily="50" charset="-128"/>
              <a:ea typeface="ＭＳ Ｐゴシック"/>
              <a:cs typeface="Courier New" panose="02070309020205020404" pitchFamily="49" charset="0"/>
            </a:endParaRPr>
          </a:p>
        </p:txBody>
      </p:sp>
      <p:sp>
        <p:nvSpPr>
          <p:cNvPr id="21" name="正方形/長方形 20"/>
          <p:cNvSpPr/>
          <p:nvPr/>
        </p:nvSpPr>
        <p:spPr>
          <a:xfrm>
            <a:off x="-36510" y="1108482"/>
            <a:ext cx="4464495" cy="1169551"/>
          </a:xfrm>
          <a:prstGeom prst="rect">
            <a:avLst/>
          </a:prstGeom>
        </p:spPr>
        <p:txBody>
          <a:bodyPr wrap="square">
            <a:spAutoFit/>
          </a:bodyPr>
          <a:lstStyle/>
          <a:p>
            <a:pPr marL="288006" indent="-180004" defTabSz="457209">
              <a:buFont typeface="Wingdings" panose="05000000000000000000" pitchFamily="2" charset="2"/>
              <a:buChar char="l"/>
            </a:pPr>
            <a:r>
              <a:rPr lang="ja-JP" altLang="en-US" sz="1400" dirty="0">
                <a:solidFill>
                  <a:prstClr val="black"/>
                </a:solidFill>
                <a:latin typeface="Meiryo UI" panose="020B0604030504040204" pitchFamily="50" charset="-128"/>
                <a:ea typeface="Meiryo UI" panose="020B0604030504040204" pitchFamily="50" charset="-128"/>
              </a:rPr>
              <a:t>「大阪・関西万博に関連するインフラ整備計画」に位置付けられている淀川左岸サイクルロードや</a:t>
            </a:r>
            <a:r>
              <a:rPr lang="ja-JP" altLang="en-US" sz="1400" dirty="0">
                <a:latin typeface="Meiryo UI" panose="020B0604030504040204" pitchFamily="50" charset="-128"/>
                <a:ea typeface="Meiryo UI" panose="020B0604030504040204" pitchFamily="50" charset="-128"/>
              </a:rPr>
              <a:t>（仮称）大和川サイクルライン（堺市区間</a:t>
            </a:r>
            <a:r>
              <a:rPr lang="ja-JP" altLang="en-US" sz="1400" dirty="0">
                <a:solidFill>
                  <a:prstClr val="black"/>
                </a:solidFill>
                <a:latin typeface="Meiryo UI" panose="020B0604030504040204" pitchFamily="50" charset="-128"/>
                <a:ea typeface="Meiryo UI" panose="020B0604030504040204" pitchFamily="50" charset="-128"/>
              </a:rPr>
              <a:t>）と連携し、整備の目途が立ったルートを</a:t>
            </a:r>
            <a:r>
              <a:rPr lang="en-US" altLang="ja-JP" sz="1400" dirty="0">
                <a:solidFill>
                  <a:prstClr val="black"/>
                </a:solidFill>
                <a:latin typeface="Meiryo UI" panose="020B0604030504040204" pitchFamily="50" charset="-128"/>
                <a:ea typeface="Meiryo UI" panose="020B0604030504040204" pitchFamily="50" charset="-128"/>
              </a:rPr>
              <a:t>2025</a:t>
            </a:r>
            <a:r>
              <a:rPr lang="ja-JP" altLang="en-US" sz="1400" dirty="0">
                <a:solidFill>
                  <a:prstClr val="black"/>
                </a:solidFill>
                <a:latin typeface="Meiryo UI" panose="020B0604030504040204" pitchFamily="50" charset="-128"/>
                <a:ea typeface="Meiryo UI" panose="020B0604030504040204" pitchFamily="50" charset="-128"/>
              </a:rPr>
              <a:t>年度までに優先的に整備するルートとして設定。</a:t>
            </a:r>
          </a:p>
        </p:txBody>
      </p:sp>
      <p:sp>
        <p:nvSpPr>
          <p:cNvPr id="18" name="テキスト ボックス 17">
            <a:extLst>
              <a:ext uri="{FF2B5EF4-FFF2-40B4-BE49-F238E27FC236}">
                <a16:creationId xmlns:a16="http://schemas.microsoft.com/office/drawing/2014/main" id="{96B558BB-4733-4C0A-8471-03357F461F6D}"/>
              </a:ext>
            </a:extLst>
          </p:cNvPr>
          <p:cNvSpPr txBox="1"/>
          <p:nvPr/>
        </p:nvSpPr>
        <p:spPr>
          <a:xfrm>
            <a:off x="269353" y="5898177"/>
            <a:ext cx="4032320" cy="1231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defPPr>
              <a:defRPr lang="en-US"/>
            </a:defPPr>
            <a:lvl1pPr algn="r" defTabSz="640032" eaLnBrk="0" hangingPunct="0">
              <a:spcBef>
                <a:spcPct val="20000"/>
              </a:spcBef>
              <a:buFont typeface="Arial" charset="0"/>
              <a:buChar char="•"/>
              <a:defRPr kumimoji="1" sz="500">
                <a:latin typeface="ＭＳ Ｐゴシック" panose="020B0600070205080204" pitchFamily="50" charset="-128"/>
                <a:ea typeface="ＭＳ Ｐゴシック" panose="020B0600070205080204" pitchFamily="50" charset="-128"/>
              </a:defRPr>
            </a:lvl1pPr>
            <a:lvl2pPr marL="742950" indent="-285750" eaLnBrk="0" hangingPunct="0">
              <a:spcBef>
                <a:spcPct val="20000"/>
              </a:spcBef>
              <a:buFont typeface="Arial" charset="0"/>
              <a:buChar char="–"/>
              <a:defRPr kumimoji="1" sz="2800">
                <a:latin typeface="Calibri" pitchFamily="34" charset="0"/>
                <a:ea typeface="ＭＳ Ｐゴシック" charset="-128"/>
              </a:defRPr>
            </a:lvl2pPr>
            <a:lvl3pPr marL="1143000" indent="-228600" eaLnBrk="0" hangingPunct="0">
              <a:spcBef>
                <a:spcPct val="20000"/>
              </a:spcBef>
              <a:buFont typeface="Arial" charset="0"/>
              <a:buChar char="•"/>
              <a:defRPr kumimoji="1" sz="2400">
                <a:latin typeface="Calibri" pitchFamily="34" charset="0"/>
                <a:ea typeface="ＭＳ Ｐゴシック" charset="-128"/>
              </a:defRPr>
            </a:lvl3pPr>
            <a:lvl4pPr marL="1600200" indent="-228600" eaLnBrk="0" hangingPunct="0">
              <a:spcBef>
                <a:spcPct val="20000"/>
              </a:spcBef>
              <a:buFont typeface="Arial" charset="0"/>
              <a:buChar char="–"/>
              <a:defRPr kumimoji="1" sz="2000">
                <a:latin typeface="Calibri" pitchFamily="34" charset="0"/>
                <a:ea typeface="ＭＳ Ｐゴシック" charset="-128"/>
              </a:defRPr>
            </a:lvl4pPr>
            <a:lvl5pPr marL="2057400" indent="-228600" eaLnBrk="0" hangingPunct="0">
              <a:spcBef>
                <a:spcPct val="20000"/>
              </a:spcBef>
              <a:buFont typeface="Arial" charset="0"/>
              <a:buChar char="»"/>
              <a:defRPr kumimoji="1" sz="2000">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latin typeface="Calibri" pitchFamily="34" charset="0"/>
                <a:ea typeface="ＭＳ Ｐゴシック" charset="-128"/>
              </a:defRPr>
            </a:lvl9pPr>
          </a:lstStyle>
          <a:p>
            <a:pPr algn="l" defTabSz="457209" eaLnBrk="1" hangingPunct="1">
              <a:spcBef>
                <a:spcPts val="0"/>
              </a:spcBef>
              <a:buNone/>
            </a:pPr>
            <a:r>
              <a:rPr lang="en-US" altLang="ja-JP" sz="800" dirty="0">
                <a:solidFill>
                  <a:prstClr val="black"/>
                </a:solidFill>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整備対象ルート・延長については協議状況により変更となる場合があります。</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96B558BB-4733-4C0A-8471-03357F461F6D}"/>
              </a:ext>
            </a:extLst>
          </p:cNvPr>
          <p:cNvSpPr txBox="1"/>
          <p:nvPr/>
        </p:nvSpPr>
        <p:spPr>
          <a:xfrm>
            <a:off x="7812360" y="6506845"/>
            <a:ext cx="1250145" cy="138499"/>
          </a:xfrm>
          <a:prstGeom prst="rect">
            <a:avLst/>
          </a:prstGeom>
          <a:solidFill>
            <a:schemeClr val="bg1"/>
          </a:solidFill>
          <a:ln w="9525">
            <a:solidFill>
              <a:srgbClr val="000000"/>
            </a:solidFill>
            <a:miter lim="800000"/>
            <a:headEnd/>
            <a:tailEnd/>
          </a:ln>
        </p:spPr>
        <p:txBody>
          <a:bodyPr wrap="square" lIns="0" tIns="0" rIns="0" bIns="0" rtlCol="0">
            <a:spAutoFit/>
          </a:bodyPr>
          <a:lstStyle>
            <a:defPPr>
              <a:defRPr lang="en-US"/>
            </a:defPPr>
            <a:lvl1pPr algn="r" defTabSz="640032" eaLnBrk="0" hangingPunct="0">
              <a:spcBef>
                <a:spcPct val="20000"/>
              </a:spcBef>
              <a:buFont typeface="Arial" charset="0"/>
              <a:buChar char="•"/>
              <a:defRPr kumimoji="1" sz="500">
                <a:latin typeface="ＭＳ Ｐゴシック" panose="020B0600070205080204" pitchFamily="50" charset="-128"/>
                <a:ea typeface="ＭＳ Ｐゴシック" panose="020B0600070205080204" pitchFamily="50" charset="-128"/>
              </a:defRPr>
            </a:lvl1pPr>
            <a:lvl2pPr marL="742950" indent="-285750" eaLnBrk="0" hangingPunct="0">
              <a:spcBef>
                <a:spcPct val="20000"/>
              </a:spcBef>
              <a:buFont typeface="Arial" charset="0"/>
              <a:buChar char="–"/>
              <a:defRPr kumimoji="1" sz="2800">
                <a:latin typeface="Calibri" pitchFamily="34" charset="0"/>
                <a:ea typeface="ＭＳ Ｐゴシック" charset="-128"/>
              </a:defRPr>
            </a:lvl2pPr>
            <a:lvl3pPr marL="1143000" indent="-228600" eaLnBrk="0" hangingPunct="0">
              <a:spcBef>
                <a:spcPct val="20000"/>
              </a:spcBef>
              <a:buFont typeface="Arial" charset="0"/>
              <a:buChar char="•"/>
              <a:defRPr kumimoji="1" sz="2400">
                <a:latin typeface="Calibri" pitchFamily="34" charset="0"/>
                <a:ea typeface="ＭＳ Ｐゴシック" charset="-128"/>
              </a:defRPr>
            </a:lvl3pPr>
            <a:lvl4pPr marL="1600200" indent="-228600" eaLnBrk="0" hangingPunct="0">
              <a:spcBef>
                <a:spcPct val="20000"/>
              </a:spcBef>
              <a:buFont typeface="Arial" charset="0"/>
              <a:buChar char="–"/>
              <a:defRPr kumimoji="1" sz="2000">
                <a:latin typeface="Calibri" pitchFamily="34" charset="0"/>
                <a:ea typeface="ＭＳ Ｐゴシック" charset="-128"/>
              </a:defRPr>
            </a:lvl4pPr>
            <a:lvl5pPr marL="2057400" indent="-228600" eaLnBrk="0" hangingPunct="0">
              <a:spcBef>
                <a:spcPct val="20000"/>
              </a:spcBef>
              <a:buFont typeface="Arial" charset="0"/>
              <a:buChar char="»"/>
              <a:defRPr kumimoji="1" sz="2000">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latin typeface="Calibri" pitchFamily="34" charset="0"/>
                <a:ea typeface="ＭＳ Ｐゴシック" charset="-128"/>
              </a:defRPr>
            </a:lvl9pPr>
          </a:lstStyle>
          <a:p>
            <a:pPr algn="ctr" defTabSz="457209" eaLnBrk="1" hangingPunct="1">
              <a:buNone/>
            </a:pPr>
            <a:r>
              <a:rPr lang="en-US" altLang="ja-JP" sz="900" dirty="0">
                <a:solidFill>
                  <a:prstClr val="black"/>
                </a:solidFill>
                <a:latin typeface="Meiryo UI" panose="020B0604030504040204" pitchFamily="50" charset="-128"/>
                <a:ea typeface="Meiryo UI" panose="020B0604030504040204" pitchFamily="50" charset="-128"/>
              </a:rPr>
              <a:t>2024</a:t>
            </a:r>
            <a:r>
              <a:rPr lang="ja-JP" altLang="en-US" sz="900" dirty="0">
                <a:solidFill>
                  <a:prstClr val="black"/>
                </a:solidFill>
                <a:latin typeface="Meiryo UI" panose="020B0604030504040204" pitchFamily="50" charset="-128"/>
                <a:ea typeface="Meiryo UI" panose="020B0604030504040204" pitchFamily="50" charset="-128"/>
              </a:rPr>
              <a:t>年</a:t>
            </a:r>
            <a:r>
              <a:rPr lang="en-US" altLang="ja-JP" sz="900" dirty="0">
                <a:solidFill>
                  <a:prstClr val="black"/>
                </a:solidFill>
                <a:latin typeface="Meiryo UI" panose="020B0604030504040204" pitchFamily="50" charset="-128"/>
                <a:ea typeface="Meiryo UI" panose="020B0604030504040204" pitchFamily="50" charset="-128"/>
              </a:rPr>
              <a:t>3</a:t>
            </a:r>
            <a:r>
              <a:rPr lang="ja-JP" altLang="en-US" sz="900" dirty="0">
                <a:solidFill>
                  <a:prstClr val="black"/>
                </a:solidFill>
                <a:latin typeface="Meiryo UI" panose="020B0604030504040204" pitchFamily="50" charset="-128"/>
                <a:ea typeface="Meiryo UI" panose="020B0604030504040204" pitchFamily="50" charset="-128"/>
              </a:rPr>
              <a:t>月</a:t>
            </a:r>
            <a:r>
              <a:rPr lang="en-US" altLang="ja-JP" sz="900" dirty="0">
                <a:solidFill>
                  <a:prstClr val="black"/>
                </a:solidFill>
                <a:latin typeface="Meiryo UI" panose="020B0604030504040204" pitchFamily="50" charset="-128"/>
                <a:ea typeface="Meiryo UI" panose="020B0604030504040204" pitchFamily="50" charset="-128"/>
              </a:rPr>
              <a:t>27</a:t>
            </a:r>
            <a:r>
              <a:rPr lang="ja-JP" altLang="en-US" sz="900" dirty="0">
                <a:solidFill>
                  <a:prstClr val="black"/>
                </a:solidFill>
                <a:latin typeface="Meiryo UI" panose="020B0604030504040204" pitchFamily="50" charset="-128"/>
                <a:ea typeface="Meiryo UI" panose="020B0604030504040204" pitchFamily="50" charset="-128"/>
              </a:rPr>
              <a:t>日 時点</a:t>
            </a:r>
            <a:endParaRPr lang="en-US" altLang="ja-JP" sz="900" dirty="0">
              <a:solidFill>
                <a:prstClr val="black"/>
              </a:solidFill>
              <a:latin typeface="Meiryo UI" panose="020B0604030504040204" pitchFamily="50" charset="-128"/>
              <a:ea typeface="Meiryo UI" panose="020B0604030504040204" pitchFamily="50" charset="-128"/>
            </a:endParaRPr>
          </a:p>
        </p:txBody>
      </p:sp>
      <p:grpSp>
        <p:nvGrpSpPr>
          <p:cNvPr id="17" name="グループ化 16"/>
          <p:cNvGrpSpPr/>
          <p:nvPr/>
        </p:nvGrpSpPr>
        <p:grpSpPr>
          <a:xfrm>
            <a:off x="4860031" y="837073"/>
            <a:ext cx="2632596" cy="2098902"/>
            <a:chOff x="120836" y="508959"/>
            <a:chExt cx="2632596" cy="2098902"/>
          </a:xfrm>
        </p:grpSpPr>
        <p:grpSp>
          <p:nvGrpSpPr>
            <p:cNvPr id="23" name="グループ化 22"/>
            <p:cNvGrpSpPr/>
            <p:nvPr/>
          </p:nvGrpSpPr>
          <p:grpSpPr>
            <a:xfrm>
              <a:off x="120836" y="508959"/>
              <a:ext cx="2632596" cy="2098902"/>
              <a:chOff x="120836" y="508959"/>
              <a:chExt cx="2632596" cy="2098902"/>
            </a:xfrm>
          </p:grpSpPr>
          <p:sp>
            <p:nvSpPr>
              <p:cNvPr id="26" name="正方形/長方形 25"/>
              <p:cNvSpPr/>
              <p:nvPr/>
            </p:nvSpPr>
            <p:spPr>
              <a:xfrm>
                <a:off x="120836" y="508959"/>
                <a:ext cx="2621373" cy="12237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cxnSp>
            <p:nvCxnSpPr>
              <p:cNvPr id="27" name="直線コネクタ 26"/>
              <p:cNvCxnSpPr/>
              <p:nvPr/>
            </p:nvCxnSpPr>
            <p:spPr>
              <a:xfrm>
                <a:off x="287016" y="724982"/>
                <a:ext cx="50405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887215" y="586483"/>
                <a:ext cx="1200970" cy="276999"/>
              </a:xfrm>
              <a:prstGeom prst="rect">
                <a:avLst/>
              </a:prstGeom>
              <a:noFill/>
            </p:spPr>
            <p:txBody>
              <a:bodyPr wrap="none" rtlCol="0">
                <a:spAutoFit/>
              </a:bodyPr>
              <a:lstStyle/>
              <a:p>
                <a:pPr defTabSz="457209"/>
                <a:r>
                  <a:rPr kumimoji="1" lang="ja-JP" altLang="en-US" sz="1200" dirty="0">
                    <a:solidFill>
                      <a:prstClr val="black"/>
                    </a:solidFill>
                    <a:latin typeface="Arial"/>
                    <a:ea typeface="ＭＳ Ｐゴシック"/>
                  </a:rPr>
                  <a:t>優先整備ルート</a:t>
                </a:r>
              </a:p>
            </p:txBody>
          </p:sp>
          <p:sp>
            <p:nvSpPr>
              <p:cNvPr id="29" name="テキスト ボックス 28"/>
              <p:cNvSpPr txBox="1"/>
              <p:nvPr/>
            </p:nvSpPr>
            <p:spPr>
              <a:xfrm>
                <a:off x="887215" y="865036"/>
                <a:ext cx="1492716" cy="276999"/>
              </a:xfrm>
              <a:prstGeom prst="rect">
                <a:avLst/>
              </a:prstGeom>
              <a:noFill/>
            </p:spPr>
            <p:txBody>
              <a:bodyPr wrap="none" rtlCol="0">
                <a:spAutoFit/>
              </a:bodyPr>
              <a:lstStyle/>
              <a:p>
                <a:pPr defTabSz="457209"/>
                <a:r>
                  <a:rPr kumimoji="1" lang="ja-JP" altLang="en-US" sz="1200" dirty="0">
                    <a:solidFill>
                      <a:prstClr val="black"/>
                    </a:solidFill>
                    <a:latin typeface="Arial"/>
                    <a:ea typeface="ＭＳ Ｐゴシック"/>
                  </a:rPr>
                  <a:t>拠点施設・休憩施設</a:t>
                </a:r>
              </a:p>
            </p:txBody>
          </p:sp>
          <p:pic>
            <p:nvPicPr>
              <p:cNvPr id="30" name="Picture 5" descr="C:\Users\Kojom\AppData\Local\Microsoft\Windows\Temporary Internet Files\Content.IE5\COP19DZ3\MC90004610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896" y="1804743"/>
                <a:ext cx="533540" cy="803118"/>
              </a:xfrm>
              <a:prstGeom prst="rect">
                <a:avLst/>
              </a:prstGeom>
              <a:solidFill>
                <a:srgbClr val="FFFFFF"/>
              </a:solidFill>
              <a:ln>
                <a:solidFill>
                  <a:schemeClr val="bg1">
                    <a:alpha val="0"/>
                  </a:schemeClr>
                </a:solidFill>
              </a:ln>
            </p:spPr>
          </p:pic>
          <p:cxnSp>
            <p:nvCxnSpPr>
              <p:cNvPr id="22" name="直線コネクタ 21"/>
              <p:cNvCxnSpPr/>
              <p:nvPr/>
            </p:nvCxnSpPr>
            <p:spPr>
              <a:xfrm>
                <a:off x="287016" y="1570780"/>
                <a:ext cx="50405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887215" y="1432281"/>
                <a:ext cx="1866217" cy="276999"/>
              </a:xfrm>
              <a:prstGeom prst="rect">
                <a:avLst/>
              </a:prstGeom>
              <a:noFill/>
            </p:spPr>
            <p:txBody>
              <a:bodyPr wrap="none" rtlCol="0">
                <a:spAutoFit/>
              </a:bodyPr>
              <a:lstStyle/>
              <a:p>
                <a:pPr defTabSz="457209"/>
                <a:r>
                  <a:rPr kumimoji="1" lang="ja-JP" altLang="en-US" sz="1200" dirty="0">
                    <a:solidFill>
                      <a:prstClr val="black"/>
                    </a:solidFill>
                    <a:latin typeface="Arial"/>
                    <a:ea typeface="ＭＳ Ｐゴシック"/>
                  </a:rPr>
                  <a:t>その他の大規模自転車道</a:t>
                </a:r>
              </a:p>
            </p:txBody>
          </p:sp>
        </p:grpSp>
        <p:sp>
          <p:nvSpPr>
            <p:cNvPr id="24" name="テキスト ボックス 23"/>
            <p:cNvSpPr txBox="1"/>
            <p:nvPr/>
          </p:nvSpPr>
          <p:spPr>
            <a:xfrm>
              <a:off x="887215" y="1144964"/>
              <a:ext cx="1037463" cy="276999"/>
            </a:xfrm>
            <a:prstGeom prst="rect">
              <a:avLst/>
            </a:prstGeom>
            <a:noFill/>
          </p:spPr>
          <p:txBody>
            <a:bodyPr wrap="none" rtlCol="0">
              <a:spAutoFit/>
            </a:bodyPr>
            <a:lstStyle/>
            <a:p>
              <a:pPr defTabSz="457209"/>
              <a:r>
                <a:rPr kumimoji="1" lang="ja-JP" altLang="en-US" sz="1200" dirty="0">
                  <a:solidFill>
                    <a:prstClr val="black"/>
                  </a:solidFill>
                  <a:latin typeface="Arial"/>
                  <a:ea typeface="ＭＳ Ｐゴシック"/>
                </a:rPr>
                <a:t>検討中エリア</a:t>
              </a:r>
            </a:p>
          </p:txBody>
        </p:sp>
        <p:sp>
          <p:nvSpPr>
            <p:cNvPr id="25" name="角丸四角形 24"/>
            <p:cNvSpPr/>
            <p:nvPr/>
          </p:nvSpPr>
          <p:spPr>
            <a:xfrm>
              <a:off x="278165" y="1187820"/>
              <a:ext cx="512907" cy="144142"/>
            </a:xfrm>
            <a:prstGeom prst="roundRect">
              <a:avLst/>
            </a:prstGeom>
            <a:solidFill>
              <a:srgbClr val="FF0000">
                <a:alpha val="10000"/>
              </a:srgbClr>
            </a:solid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grpSp>
      <p:graphicFrame>
        <p:nvGraphicFramePr>
          <p:cNvPr id="32" name="表 31"/>
          <p:cNvGraphicFramePr>
            <a:graphicFrameLocks noGrp="1"/>
          </p:cNvGraphicFramePr>
          <p:nvPr>
            <p:extLst>
              <p:ext uri="{D42A27DB-BD31-4B8C-83A1-F6EECF244321}">
                <p14:modId xmlns:p14="http://schemas.microsoft.com/office/powerpoint/2010/main" val="1565049578"/>
              </p:ext>
            </p:extLst>
          </p:nvPr>
        </p:nvGraphicFramePr>
        <p:xfrm>
          <a:off x="92363" y="2323727"/>
          <a:ext cx="4669939" cy="3472828"/>
        </p:xfrm>
        <a:graphic>
          <a:graphicData uri="http://schemas.openxmlformats.org/drawingml/2006/table">
            <a:tbl>
              <a:tblPr firstRow="1" bandRow="1">
                <a:tableStyleId>{5940675A-B579-460E-94D1-54222C63F5DA}</a:tableStyleId>
              </a:tblPr>
              <a:tblGrid>
                <a:gridCol w="1383293">
                  <a:extLst>
                    <a:ext uri="{9D8B030D-6E8A-4147-A177-3AD203B41FA5}">
                      <a16:colId xmlns:a16="http://schemas.microsoft.com/office/drawing/2014/main" val="1758401197"/>
                    </a:ext>
                  </a:extLst>
                </a:gridCol>
                <a:gridCol w="1558454">
                  <a:extLst>
                    <a:ext uri="{9D8B030D-6E8A-4147-A177-3AD203B41FA5}">
                      <a16:colId xmlns:a16="http://schemas.microsoft.com/office/drawing/2014/main" val="4046503428"/>
                    </a:ext>
                  </a:extLst>
                </a:gridCol>
                <a:gridCol w="720080">
                  <a:extLst>
                    <a:ext uri="{9D8B030D-6E8A-4147-A177-3AD203B41FA5}">
                      <a16:colId xmlns:a16="http://schemas.microsoft.com/office/drawing/2014/main" val="3535308689"/>
                    </a:ext>
                  </a:extLst>
                </a:gridCol>
                <a:gridCol w="1008112">
                  <a:extLst>
                    <a:ext uri="{9D8B030D-6E8A-4147-A177-3AD203B41FA5}">
                      <a16:colId xmlns:a16="http://schemas.microsoft.com/office/drawing/2014/main" val="3194224158"/>
                    </a:ext>
                  </a:extLst>
                </a:gridCol>
              </a:tblGrid>
              <a:tr h="418011">
                <a:tc>
                  <a:txBody>
                    <a:bodyPr/>
                    <a:lstStyle/>
                    <a:p>
                      <a:pPr algn="ctr"/>
                      <a:r>
                        <a:rPr kumimoji="1" lang="ja-JP" altLang="en-US" sz="1100" dirty="0">
                          <a:latin typeface="Meiryo UI" panose="020B0604030504040204" pitchFamily="50" charset="-128"/>
                          <a:ea typeface="Meiryo UI" panose="020B0604030504040204" pitchFamily="50" charset="-128"/>
                        </a:rPr>
                        <a:t>ルート名称</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dirty="0">
                          <a:latin typeface="Meiryo UI" panose="020B0604030504040204" pitchFamily="50" charset="-128"/>
                          <a:ea typeface="Meiryo UI" panose="020B0604030504040204" pitchFamily="50" charset="-128"/>
                        </a:rPr>
                        <a:t>主な構成路線</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dirty="0">
                          <a:latin typeface="Meiryo UI" panose="020B0604030504040204" pitchFamily="50" charset="-128"/>
                          <a:ea typeface="Meiryo UI" panose="020B0604030504040204" pitchFamily="50" charset="-128"/>
                        </a:rPr>
                        <a:t>総延長</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dirty="0">
                          <a:latin typeface="Meiryo UI" panose="020B0604030504040204" pitchFamily="50" charset="-128"/>
                          <a:ea typeface="Meiryo UI" panose="020B0604030504040204" pitchFamily="50" charset="-128"/>
                        </a:rPr>
                        <a:t>うち優先整備</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ルート</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4460765"/>
                  </a:ext>
                </a:extLst>
              </a:tr>
              <a:tr h="907869">
                <a:tc>
                  <a:txBody>
                    <a:bodyPr/>
                    <a:lstStyle/>
                    <a:p>
                      <a:r>
                        <a:rPr kumimoji="1" lang="ja-JP" altLang="en-US" sz="1100" dirty="0">
                          <a:latin typeface="Meiryo UI" panose="020B0604030504040204" pitchFamily="50" charset="-128"/>
                          <a:ea typeface="Meiryo UI" panose="020B0604030504040204" pitchFamily="50" charset="-128"/>
                        </a:rPr>
                        <a:t>淀川リバーサイド</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サイクルライン</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dirty="0">
                          <a:latin typeface="Meiryo UI" panose="020B0604030504040204" pitchFamily="50" charset="-128"/>
                          <a:ea typeface="Meiryo UI" panose="020B0604030504040204" pitchFamily="50" charset="-128"/>
                        </a:rPr>
                        <a:t>・淀川左岸サイクルロード</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・北大阪サイクルライン</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（淀川沿い）</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・北河内サイクルライン</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（淀川沿い）</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dirty="0">
                          <a:latin typeface="Meiryo UI" panose="020B0604030504040204" pitchFamily="50" charset="-128"/>
                          <a:ea typeface="Meiryo UI" panose="020B0604030504040204" pitchFamily="50" charset="-128"/>
                        </a:rPr>
                        <a:t>約</a:t>
                      </a:r>
                      <a:r>
                        <a:rPr kumimoji="1" lang="en-US" altLang="ja-JP" sz="1100" dirty="0">
                          <a:latin typeface="Meiryo UI" panose="020B0604030504040204" pitchFamily="50" charset="-128"/>
                          <a:ea typeface="Meiryo UI" panose="020B0604030504040204" pitchFamily="50" charset="-128"/>
                        </a:rPr>
                        <a:t>50km</a:t>
                      </a:r>
                      <a:endParaRPr kumimoji="1" lang="ja-JP" altLang="en-US" sz="1100" dirty="0">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約</a:t>
                      </a:r>
                      <a:r>
                        <a:rPr kumimoji="1" lang="en-US" altLang="ja-JP" sz="1100" dirty="0">
                          <a:latin typeface="Meiryo UI" panose="020B0604030504040204" pitchFamily="50" charset="-128"/>
                          <a:ea typeface="Meiryo UI" panose="020B0604030504040204" pitchFamily="50" charset="-128"/>
                        </a:rPr>
                        <a:t>50km</a:t>
                      </a:r>
                      <a:endParaRPr kumimoji="1" lang="ja-JP" altLang="en-US" sz="1100" dirty="0">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3012939"/>
                  </a:ext>
                </a:extLst>
              </a:tr>
              <a:tr h="1071154">
                <a:tc>
                  <a:txBody>
                    <a:bodyPr/>
                    <a:lstStyle/>
                    <a:p>
                      <a:r>
                        <a:rPr kumimoji="1" lang="ja-JP" altLang="en-US" sz="1100" dirty="0">
                          <a:latin typeface="Meiryo UI" panose="020B0604030504040204" pitchFamily="50" charset="-128"/>
                          <a:ea typeface="Meiryo UI" panose="020B0604030504040204" pitchFamily="50" charset="-128"/>
                        </a:rPr>
                        <a:t>大和川リバーサイド</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サイクルライン</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仮称</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大和川サイクル</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ライン（堺市区間）</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仮</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南港自転車道</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・大和川ヘルスストリート</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・南河内サイクルライン</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（大和川沿い）</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dirty="0">
                          <a:latin typeface="Meiryo UI" panose="020B0604030504040204" pitchFamily="50" charset="-128"/>
                          <a:ea typeface="Meiryo UI" panose="020B0604030504040204" pitchFamily="50" charset="-128"/>
                        </a:rPr>
                        <a:t>約</a:t>
                      </a:r>
                      <a:r>
                        <a:rPr kumimoji="1" lang="en-US" altLang="ja-JP" sz="1100" dirty="0">
                          <a:latin typeface="Meiryo UI" panose="020B0604030504040204" pitchFamily="50" charset="-128"/>
                          <a:ea typeface="Meiryo UI" panose="020B0604030504040204" pitchFamily="50" charset="-128"/>
                        </a:rPr>
                        <a:t>25km</a:t>
                      </a:r>
                      <a:endParaRPr kumimoji="1" lang="ja-JP" altLang="en-US" sz="1100" dirty="0">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約</a:t>
                      </a:r>
                      <a:r>
                        <a:rPr kumimoji="1" lang="en-US" altLang="ja-JP" sz="1100" dirty="0">
                          <a:latin typeface="Meiryo UI" panose="020B0604030504040204" pitchFamily="50" charset="-128"/>
                          <a:ea typeface="Meiryo UI" panose="020B0604030504040204" pitchFamily="50" charset="-128"/>
                        </a:rPr>
                        <a:t>25km</a:t>
                      </a:r>
                      <a:endParaRPr kumimoji="1" lang="ja-JP" altLang="en-US" sz="1100" dirty="0">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9541930"/>
                  </a:ext>
                </a:extLst>
              </a:tr>
              <a:tr h="523841">
                <a:tc>
                  <a:txBody>
                    <a:bodyPr/>
                    <a:lstStyle/>
                    <a:p>
                      <a:r>
                        <a:rPr kumimoji="1" lang="ja-JP" altLang="en-US" sz="1100" dirty="0">
                          <a:latin typeface="Meiryo UI" panose="020B0604030504040204" pitchFamily="50" charset="-128"/>
                          <a:ea typeface="Meiryo UI" panose="020B0604030504040204" pitchFamily="50" charset="-128"/>
                        </a:rPr>
                        <a:t>石川リバーサイド</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サイクルライン</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・南河内サイクルライン</a:t>
                      </a:r>
                      <a:endParaRPr kumimoji="1" lang="en-US" altLang="ja-JP" sz="1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　（石川沿い）</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dirty="0">
                          <a:latin typeface="Meiryo UI" panose="020B0604030504040204" pitchFamily="50" charset="-128"/>
                          <a:ea typeface="Meiryo UI" panose="020B0604030504040204" pitchFamily="50" charset="-128"/>
                        </a:rPr>
                        <a:t>約</a:t>
                      </a:r>
                      <a:r>
                        <a:rPr kumimoji="1" lang="en-US" altLang="ja-JP" sz="1100" dirty="0">
                          <a:latin typeface="Meiryo UI" panose="020B0604030504040204" pitchFamily="50" charset="-128"/>
                          <a:ea typeface="Meiryo UI" panose="020B0604030504040204" pitchFamily="50" charset="-128"/>
                        </a:rPr>
                        <a:t>15km</a:t>
                      </a:r>
                      <a:endParaRPr kumimoji="1" lang="ja-JP" altLang="en-US" sz="1100" dirty="0">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約</a:t>
                      </a:r>
                      <a:r>
                        <a:rPr kumimoji="1" lang="en-US" altLang="ja-JP" sz="1100" dirty="0">
                          <a:latin typeface="Meiryo UI" panose="020B0604030504040204" pitchFamily="50" charset="-128"/>
                          <a:ea typeface="Meiryo UI" panose="020B0604030504040204" pitchFamily="50" charset="-128"/>
                        </a:rPr>
                        <a:t>15km</a:t>
                      </a:r>
                      <a:endParaRPr kumimoji="1" lang="ja-JP" altLang="en-US" sz="1100" dirty="0">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0078425"/>
                  </a:ext>
                </a:extLst>
              </a:tr>
              <a:tr h="495347">
                <a:tc>
                  <a:txBody>
                    <a:bodyPr/>
                    <a:lstStyle/>
                    <a:p>
                      <a:r>
                        <a:rPr kumimoji="1" lang="ja-JP" altLang="en-US" sz="1100" dirty="0">
                          <a:latin typeface="Meiryo UI" panose="020B0604030504040204" pitchFamily="50" charset="-128"/>
                          <a:ea typeface="Meiryo UI" panose="020B0604030504040204" pitchFamily="50" charset="-128"/>
                        </a:rPr>
                        <a:t>大阪ベイサイド</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サイクルライン</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ー</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約</a:t>
                      </a:r>
                      <a:r>
                        <a:rPr kumimoji="1" lang="en-US" altLang="ja-JP" sz="1100" dirty="0">
                          <a:latin typeface="Meiryo UI" panose="020B0604030504040204" pitchFamily="50" charset="-128"/>
                          <a:ea typeface="Meiryo UI" panose="020B0604030504040204" pitchFamily="50" charset="-128"/>
                        </a:rPr>
                        <a:t>50km</a:t>
                      </a:r>
                      <a:endParaRPr kumimoji="1" lang="ja-JP" altLang="en-US" sz="1100" dirty="0">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約</a:t>
                      </a:r>
                      <a:r>
                        <a:rPr kumimoji="1" lang="en-US" altLang="ja-JP" sz="1100" dirty="0">
                          <a:latin typeface="Meiryo UI" panose="020B0604030504040204" pitchFamily="50" charset="-128"/>
                          <a:ea typeface="Meiryo UI" panose="020B0604030504040204" pitchFamily="50" charset="-128"/>
                        </a:rPr>
                        <a:t>30km</a:t>
                      </a:r>
                      <a:endParaRPr kumimoji="1" lang="ja-JP" altLang="en-US" sz="1100" dirty="0">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3689651"/>
                  </a:ext>
                </a:extLst>
              </a:tr>
            </a:tbl>
          </a:graphicData>
        </a:graphic>
      </p:graphicFrame>
      <p:sp>
        <p:nvSpPr>
          <p:cNvPr id="19" name="正方形/長方形 18"/>
          <p:cNvSpPr/>
          <p:nvPr/>
        </p:nvSpPr>
        <p:spPr>
          <a:xfrm>
            <a:off x="13905" y="6074132"/>
            <a:ext cx="4520056" cy="523220"/>
          </a:xfrm>
          <a:prstGeom prst="rect">
            <a:avLst/>
          </a:prstGeom>
        </p:spPr>
        <p:txBody>
          <a:bodyPr wrap="square">
            <a:spAutoFit/>
          </a:bodyPr>
          <a:lstStyle/>
          <a:p>
            <a:pPr marL="288006" indent="-180004" defTabSz="457209">
              <a:buFont typeface="Wingdings" panose="05000000000000000000" pitchFamily="2" charset="2"/>
              <a:buChar char="l"/>
            </a:pPr>
            <a:r>
              <a:rPr lang="ja-JP" altLang="en-US" sz="1400" dirty="0">
                <a:solidFill>
                  <a:prstClr val="black"/>
                </a:solidFill>
                <a:latin typeface="Meiryo UI" panose="020B0604030504040204" pitchFamily="50" charset="-128"/>
                <a:ea typeface="Meiryo UI" panose="020B0604030504040204" pitchFamily="50" charset="-128"/>
              </a:rPr>
              <a:t>検討中エリアは、引き続き課題の解決に向けた検討・</a:t>
            </a:r>
            <a:endParaRPr lang="en-US" altLang="ja-JP" sz="1400" dirty="0">
              <a:solidFill>
                <a:prstClr val="black"/>
              </a:solidFill>
              <a:latin typeface="Meiryo UI" panose="020B0604030504040204" pitchFamily="50" charset="-128"/>
              <a:ea typeface="Meiryo UI" panose="020B0604030504040204" pitchFamily="50" charset="-128"/>
            </a:endParaRPr>
          </a:p>
          <a:p>
            <a:pPr marL="108002" defTabSz="457209"/>
            <a:r>
              <a:rPr lang="ja-JP" altLang="en-US" sz="1400" dirty="0">
                <a:solidFill>
                  <a:prstClr val="black"/>
                </a:solidFill>
                <a:latin typeface="Meiryo UI" panose="020B0604030504040204" pitchFamily="50" charset="-128"/>
                <a:ea typeface="Meiryo UI" panose="020B0604030504040204" pitchFamily="50" charset="-128"/>
              </a:rPr>
              <a:t>　 調整を行い、段階的にネットワークの拡大を図る。</a:t>
            </a:r>
          </a:p>
        </p:txBody>
      </p:sp>
      <p:sp>
        <p:nvSpPr>
          <p:cNvPr id="34" name="テキスト ボックス 88">
            <a:extLst>
              <a:ext uri="{FF2B5EF4-FFF2-40B4-BE49-F238E27FC236}">
                <a16:creationId xmlns:a16="http://schemas.microsoft.com/office/drawing/2014/main" id="{96B558BB-4733-4C0A-8471-03357F461F6D}"/>
              </a:ext>
            </a:extLst>
          </p:cNvPr>
          <p:cNvSpPr txBox="1"/>
          <p:nvPr/>
        </p:nvSpPr>
        <p:spPr>
          <a:xfrm>
            <a:off x="7596336" y="6711098"/>
            <a:ext cx="1714913" cy="1231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defPPr>
              <a:defRPr lang="en-US"/>
            </a:defPPr>
            <a:lvl1pPr marL="0" algn="l" defTabSz="610956" rtl="0" eaLnBrk="1" latinLnBrk="0" hangingPunct="1">
              <a:defRPr sz="2405" kern="1200">
                <a:solidFill>
                  <a:schemeClr val="tx1"/>
                </a:solidFill>
                <a:latin typeface="+mn-lt"/>
                <a:ea typeface="+mn-ea"/>
                <a:cs typeface="+mn-cs"/>
              </a:defRPr>
            </a:lvl1pPr>
            <a:lvl2pPr marL="610956" algn="l" defTabSz="610956" rtl="0" eaLnBrk="1" latinLnBrk="0" hangingPunct="1">
              <a:defRPr sz="2405" kern="1200">
                <a:solidFill>
                  <a:schemeClr val="tx1"/>
                </a:solidFill>
                <a:latin typeface="+mn-lt"/>
                <a:ea typeface="+mn-ea"/>
                <a:cs typeface="+mn-cs"/>
              </a:defRPr>
            </a:lvl2pPr>
            <a:lvl3pPr marL="1221913" algn="l" defTabSz="610956" rtl="0" eaLnBrk="1" latinLnBrk="0" hangingPunct="1">
              <a:defRPr sz="2405" kern="1200">
                <a:solidFill>
                  <a:schemeClr val="tx1"/>
                </a:solidFill>
                <a:latin typeface="+mn-lt"/>
                <a:ea typeface="+mn-ea"/>
                <a:cs typeface="+mn-cs"/>
              </a:defRPr>
            </a:lvl3pPr>
            <a:lvl4pPr marL="1832869" algn="l" defTabSz="610956" rtl="0" eaLnBrk="1" latinLnBrk="0" hangingPunct="1">
              <a:defRPr sz="2405" kern="1200">
                <a:solidFill>
                  <a:schemeClr val="tx1"/>
                </a:solidFill>
                <a:latin typeface="+mn-lt"/>
                <a:ea typeface="+mn-ea"/>
                <a:cs typeface="+mn-cs"/>
              </a:defRPr>
            </a:lvl4pPr>
            <a:lvl5pPr marL="2443825" algn="l" defTabSz="610956" rtl="0" eaLnBrk="1" latinLnBrk="0" hangingPunct="1">
              <a:defRPr sz="2405" kern="1200">
                <a:solidFill>
                  <a:schemeClr val="tx1"/>
                </a:solidFill>
                <a:latin typeface="+mn-lt"/>
                <a:ea typeface="+mn-ea"/>
                <a:cs typeface="+mn-cs"/>
              </a:defRPr>
            </a:lvl5pPr>
            <a:lvl6pPr marL="3054782" algn="l" defTabSz="610956" rtl="0" eaLnBrk="1" latinLnBrk="0" hangingPunct="1">
              <a:defRPr sz="2405" kern="1200">
                <a:solidFill>
                  <a:schemeClr val="tx1"/>
                </a:solidFill>
                <a:latin typeface="+mn-lt"/>
                <a:ea typeface="+mn-ea"/>
                <a:cs typeface="+mn-cs"/>
              </a:defRPr>
            </a:lvl6pPr>
            <a:lvl7pPr marL="3665738" algn="l" defTabSz="610956" rtl="0" eaLnBrk="1" latinLnBrk="0" hangingPunct="1">
              <a:defRPr sz="2405" kern="1200">
                <a:solidFill>
                  <a:schemeClr val="tx1"/>
                </a:solidFill>
                <a:latin typeface="+mn-lt"/>
                <a:ea typeface="+mn-ea"/>
                <a:cs typeface="+mn-cs"/>
              </a:defRPr>
            </a:lvl7pPr>
            <a:lvl8pPr marL="4276695" algn="l" defTabSz="610956" rtl="0" eaLnBrk="1" latinLnBrk="0" hangingPunct="1">
              <a:defRPr sz="2405" kern="1200">
                <a:solidFill>
                  <a:schemeClr val="tx1"/>
                </a:solidFill>
                <a:latin typeface="+mn-lt"/>
                <a:ea typeface="+mn-ea"/>
                <a:cs typeface="+mn-cs"/>
              </a:defRPr>
            </a:lvl8pPr>
            <a:lvl9pPr marL="4887651" algn="l" defTabSz="610956" rtl="0" eaLnBrk="1" latinLnBrk="0" hangingPunct="1">
              <a:defRPr sz="2405" kern="1200">
                <a:solidFill>
                  <a:schemeClr val="tx1"/>
                </a:solidFill>
                <a:latin typeface="+mn-lt"/>
                <a:ea typeface="+mn-ea"/>
                <a:cs typeface="+mn-cs"/>
              </a:defRPr>
            </a:lvl9pPr>
          </a:lstStyle>
          <a:p>
            <a:pPr defTabSz="590852"/>
            <a:r>
              <a:rPr lang="en-US" altLang="ja-JP" sz="800" dirty="0">
                <a:solidFill>
                  <a:prstClr val="black"/>
                </a:solidFill>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国土地理院地図を加工して作成</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35" name="正方形/長方形 34"/>
          <p:cNvSpPr/>
          <p:nvPr/>
        </p:nvSpPr>
        <p:spPr>
          <a:xfrm>
            <a:off x="5224724" y="1252777"/>
            <a:ext cx="132507" cy="1325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36" name="正方形/長方形 35"/>
          <p:cNvSpPr/>
          <p:nvPr/>
        </p:nvSpPr>
        <p:spPr>
          <a:xfrm>
            <a:off x="5253897" y="1281980"/>
            <a:ext cx="72000" cy="72000"/>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3" name="スライド番号プレースホルダー 2">
            <a:extLst>
              <a:ext uri="{FF2B5EF4-FFF2-40B4-BE49-F238E27FC236}">
                <a16:creationId xmlns:a16="http://schemas.microsoft.com/office/drawing/2014/main" id="{86D853D0-C911-4E3B-8CBD-5C3E9FA6FFC6}"/>
              </a:ext>
            </a:extLst>
          </p:cNvPr>
          <p:cNvSpPr>
            <a:spLocks noGrp="1"/>
          </p:cNvSpPr>
          <p:nvPr>
            <p:ph type="sldNum" sz="quarter" idx="12"/>
          </p:nvPr>
        </p:nvSpPr>
        <p:spPr/>
        <p:txBody>
          <a:bodyPr/>
          <a:lstStyle/>
          <a:p>
            <a:fld id="{DBD16A61-A562-46A3-9FED-0F09869A8BCF}" type="slidenum">
              <a:rPr kumimoji="1" lang="ja-JP" altLang="en-US" smtClean="0"/>
              <a:pPr/>
              <a:t>2</a:t>
            </a:fld>
            <a:endParaRPr kumimoji="1" lang="ja-JP" altLang="en-US"/>
          </a:p>
        </p:txBody>
      </p:sp>
    </p:spTree>
    <p:extLst>
      <p:ext uri="{BB962C8B-B14F-4D97-AF65-F5344CB8AC3E}">
        <p14:creationId xmlns:p14="http://schemas.microsoft.com/office/powerpoint/2010/main" val="3404575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CD02F6-D259-416D-80DC-0708E4B363C7}"/>
              </a:ext>
            </a:extLst>
          </p:cNvPr>
          <p:cNvSpPr>
            <a:spLocks noGrp="1"/>
          </p:cNvSpPr>
          <p:nvPr>
            <p:ph type="title"/>
          </p:nvPr>
        </p:nvSpPr>
        <p:spPr>
          <a:xfrm>
            <a:off x="0" y="0"/>
            <a:ext cx="9144000" cy="681036"/>
          </a:xfrm>
        </p:spPr>
        <p:txBody>
          <a:bodyPr/>
          <a:lstStyle/>
          <a:p>
            <a:r>
              <a:rPr lang="ja-JP" altLang="en-US" dirty="0"/>
              <a:t>一般道路における自転車通行空間の整備方針</a:t>
            </a:r>
            <a:endParaRPr kumimoji="1" lang="ja-JP" altLang="en-US" dirty="0"/>
          </a:p>
        </p:txBody>
      </p:sp>
      <p:sp>
        <p:nvSpPr>
          <p:cNvPr id="6" name="正方形/長方形 5">
            <a:extLst>
              <a:ext uri="{FF2B5EF4-FFF2-40B4-BE49-F238E27FC236}">
                <a16:creationId xmlns:a16="http://schemas.microsoft.com/office/drawing/2014/main" id="{55BAE300-3F6D-4604-B08D-28BB248C11C9}"/>
              </a:ext>
            </a:extLst>
          </p:cNvPr>
          <p:cNvSpPr/>
          <p:nvPr/>
        </p:nvSpPr>
        <p:spPr>
          <a:xfrm>
            <a:off x="179512" y="908721"/>
            <a:ext cx="8856984" cy="61630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05204" indent="-205204" defTabSz="457209"/>
            <a:r>
              <a:rPr kumimoji="1" lang="ja-JP" altLang="en-US" dirty="0">
                <a:solidFill>
                  <a:prstClr val="black"/>
                </a:solidFill>
                <a:latin typeface="Arial"/>
                <a:ea typeface="ＭＳ Ｐゴシック"/>
              </a:rPr>
              <a:t>〇整備形態の選定は、都市部や山間部などの地域特性も考慮し、各整備主体における　　既存の整備形態の選定フローを活用することを基本とする。</a:t>
            </a:r>
            <a:endParaRPr kumimoji="1" lang="en-US" altLang="ja-JP" dirty="0">
              <a:solidFill>
                <a:prstClr val="black"/>
              </a:solidFill>
              <a:latin typeface="Arial"/>
              <a:ea typeface="ＭＳ Ｐゴシック"/>
            </a:endParaRPr>
          </a:p>
          <a:p>
            <a:pPr marL="205204" indent="-205204" defTabSz="457209"/>
            <a:endParaRPr kumimoji="1" lang="en-US" altLang="ja-JP" dirty="0">
              <a:solidFill>
                <a:prstClr val="black"/>
              </a:solidFill>
              <a:latin typeface="Arial"/>
              <a:ea typeface="ＭＳ Ｐゴシック"/>
            </a:endParaRPr>
          </a:p>
          <a:p>
            <a:pPr marL="205204" indent="-205204" defTabSz="457209"/>
            <a:endParaRPr kumimoji="1" lang="en-US" altLang="ja-JP" dirty="0">
              <a:solidFill>
                <a:prstClr val="black"/>
              </a:solidFill>
              <a:latin typeface="Arial"/>
              <a:ea typeface="ＭＳ Ｐゴシック"/>
            </a:endParaRPr>
          </a:p>
          <a:p>
            <a:pPr marL="205204" indent="-205204" defTabSz="457209"/>
            <a:endParaRPr kumimoji="1" lang="en-US" altLang="ja-JP" dirty="0">
              <a:solidFill>
                <a:prstClr val="black"/>
              </a:solidFill>
              <a:latin typeface="Arial"/>
              <a:ea typeface="ＭＳ Ｐゴシック"/>
            </a:endParaRPr>
          </a:p>
        </p:txBody>
      </p:sp>
      <p:grpSp>
        <p:nvGrpSpPr>
          <p:cNvPr id="21" name="グループ化 20" title="整備イメージ（車道混在（青矢羽））"/>
          <p:cNvGrpSpPr/>
          <p:nvPr/>
        </p:nvGrpSpPr>
        <p:grpSpPr>
          <a:xfrm>
            <a:off x="4668600" y="2771952"/>
            <a:ext cx="2549666" cy="1184910"/>
            <a:chOff x="44341" y="23854"/>
            <a:chExt cx="2549745" cy="1184910"/>
          </a:xfrm>
        </p:grpSpPr>
        <p:pic>
          <p:nvPicPr>
            <p:cNvPr id="35" name="図 34"/>
            <p:cNvPicPr>
              <a:picLocks noChangeAspect="1"/>
            </p:cNvPicPr>
            <p:nvPr/>
          </p:nvPicPr>
          <p:blipFill rotWithShape="1">
            <a:blip r:embed="rId2">
              <a:extLst>
                <a:ext uri="{28A0092B-C50C-407E-A947-70E740481C1C}">
                  <a14:useLocalDpi xmlns:a14="http://schemas.microsoft.com/office/drawing/2010/main" val="0"/>
                </a:ext>
              </a:extLst>
            </a:blip>
            <a:srcRect t="22567" b="18832"/>
            <a:stretch/>
          </p:blipFill>
          <p:spPr bwMode="auto">
            <a:xfrm>
              <a:off x="44341" y="253919"/>
              <a:ext cx="1593628" cy="787023"/>
            </a:xfrm>
            <a:prstGeom prst="rect">
              <a:avLst/>
            </a:prstGeom>
            <a:noFill/>
            <a:ln>
              <a:noFill/>
            </a:ln>
          </p:spPr>
        </p:pic>
        <p:pic>
          <p:nvPicPr>
            <p:cNvPr id="36" name="図 3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3771" y="23854"/>
              <a:ext cx="1250315" cy="1184910"/>
            </a:xfrm>
            <a:prstGeom prst="rect">
              <a:avLst/>
            </a:prstGeom>
            <a:noFill/>
            <a:ln>
              <a:noFill/>
            </a:ln>
          </p:spPr>
        </p:pic>
        <p:sp>
          <p:nvSpPr>
            <p:cNvPr id="38" name="フリーフォーム 37"/>
            <p:cNvSpPr/>
            <p:nvPr/>
          </p:nvSpPr>
          <p:spPr>
            <a:xfrm>
              <a:off x="1916265" y="31805"/>
              <a:ext cx="165100" cy="168275"/>
            </a:xfrm>
            <a:custGeom>
              <a:avLst/>
              <a:gdLst>
                <a:gd name="connsiteX0" fmla="*/ 0 w 142875"/>
                <a:gd name="connsiteY0" fmla="*/ 52388 h 123825"/>
                <a:gd name="connsiteX1" fmla="*/ 0 w 142875"/>
                <a:gd name="connsiteY1" fmla="*/ 123825 h 123825"/>
                <a:gd name="connsiteX2" fmla="*/ 71437 w 142875"/>
                <a:gd name="connsiteY2" fmla="*/ 71438 h 123825"/>
                <a:gd name="connsiteX3" fmla="*/ 142875 w 142875"/>
                <a:gd name="connsiteY3" fmla="*/ 114300 h 123825"/>
                <a:gd name="connsiteX4" fmla="*/ 142875 w 142875"/>
                <a:gd name="connsiteY4" fmla="*/ 47625 h 123825"/>
                <a:gd name="connsiteX5" fmla="*/ 71437 w 142875"/>
                <a:gd name="connsiteY5" fmla="*/ 0 h 123825"/>
                <a:gd name="connsiteX6" fmla="*/ 0 w 142875"/>
                <a:gd name="connsiteY6" fmla="*/ 52388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123825">
                  <a:moveTo>
                    <a:pt x="0" y="52388"/>
                  </a:moveTo>
                  <a:lnTo>
                    <a:pt x="0" y="123825"/>
                  </a:lnTo>
                  <a:lnTo>
                    <a:pt x="71437" y="71438"/>
                  </a:lnTo>
                  <a:lnTo>
                    <a:pt x="142875" y="114300"/>
                  </a:lnTo>
                  <a:lnTo>
                    <a:pt x="142875" y="47625"/>
                  </a:lnTo>
                  <a:lnTo>
                    <a:pt x="71437" y="0"/>
                  </a:lnTo>
                  <a:lnTo>
                    <a:pt x="0" y="52388"/>
                  </a:lnTo>
                  <a:close/>
                </a:path>
              </a:pathLst>
            </a:custGeom>
            <a:solidFill>
              <a:srgbClr val="00206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9"/>
              <a:endParaRPr lang="ja-JP" altLang="en-US">
                <a:solidFill>
                  <a:prstClr val="white"/>
                </a:solidFill>
                <a:latin typeface="Arial"/>
                <a:ea typeface="ＭＳ Ｐゴシック"/>
              </a:endParaRPr>
            </a:p>
          </p:txBody>
        </p:sp>
        <p:sp>
          <p:nvSpPr>
            <p:cNvPr id="39" name="フリーフォーム 38"/>
            <p:cNvSpPr/>
            <p:nvPr/>
          </p:nvSpPr>
          <p:spPr>
            <a:xfrm>
              <a:off x="1924216" y="1009815"/>
              <a:ext cx="165100" cy="168275"/>
            </a:xfrm>
            <a:custGeom>
              <a:avLst/>
              <a:gdLst>
                <a:gd name="connsiteX0" fmla="*/ 0 w 142875"/>
                <a:gd name="connsiteY0" fmla="*/ 52388 h 123825"/>
                <a:gd name="connsiteX1" fmla="*/ 0 w 142875"/>
                <a:gd name="connsiteY1" fmla="*/ 123825 h 123825"/>
                <a:gd name="connsiteX2" fmla="*/ 71437 w 142875"/>
                <a:gd name="connsiteY2" fmla="*/ 71438 h 123825"/>
                <a:gd name="connsiteX3" fmla="*/ 142875 w 142875"/>
                <a:gd name="connsiteY3" fmla="*/ 114300 h 123825"/>
                <a:gd name="connsiteX4" fmla="*/ 142875 w 142875"/>
                <a:gd name="connsiteY4" fmla="*/ 47625 h 123825"/>
                <a:gd name="connsiteX5" fmla="*/ 71437 w 142875"/>
                <a:gd name="connsiteY5" fmla="*/ 0 h 123825"/>
                <a:gd name="connsiteX6" fmla="*/ 0 w 142875"/>
                <a:gd name="connsiteY6" fmla="*/ 52388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123825">
                  <a:moveTo>
                    <a:pt x="0" y="52388"/>
                  </a:moveTo>
                  <a:lnTo>
                    <a:pt x="0" y="123825"/>
                  </a:lnTo>
                  <a:lnTo>
                    <a:pt x="71437" y="71438"/>
                  </a:lnTo>
                  <a:lnTo>
                    <a:pt x="142875" y="114300"/>
                  </a:lnTo>
                  <a:lnTo>
                    <a:pt x="142875" y="47625"/>
                  </a:lnTo>
                  <a:lnTo>
                    <a:pt x="71437" y="0"/>
                  </a:lnTo>
                  <a:lnTo>
                    <a:pt x="0" y="52388"/>
                  </a:lnTo>
                  <a:close/>
                </a:path>
              </a:pathLst>
            </a:custGeom>
            <a:solidFill>
              <a:srgbClr val="00206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9"/>
              <a:endParaRPr lang="ja-JP" altLang="en-US">
                <a:solidFill>
                  <a:prstClr val="white"/>
                </a:solidFill>
                <a:latin typeface="Arial"/>
                <a:ea typeface="ＭＳ Ｐゴシック"/>
              </a:endParaRPr>
            </a:p>
          </p:txBody>
        </p:sp>
        <p:sp>
          <p:nvSpPr>
            <p:cNvPr id="40" name="テキスト ボックス 4"/>
            <p:cNvSpPr txBox="1">
              <a:spLocks/>
            </p:cNvSpPr>
            <p:nvPr/>
          </p:nvSpPr>
          <p:spPr bwMode="auto">
            <a:xfrm>
              <a:off x="316887" y="69312"/>
              <a:ext cx="990600" cy="132729"/>
            </a:xfrm>
            <a:prstGeom prst="rect">
              <a:avLst/>
            </a:prstGeom>
            <a:noFill/>
            <a:ln w="9525">
              <a:solidFill>
                <a:srgbClr val="000000">
                  <a:alpha val="0"/>
                </a:srgbClr>
              </a:solidFill>
              <a:miter lim="800000"/>
              <a:headEnd/>
              <a:tailEnd/>
            </a:ln>
          </p:spPr>
          <p:txBody>
            <a:bodyPr vert="horz" wrap="square" lIns="0" tIns="0" rIns="0" bIns="0" numCol="1" anchor="t" anchorCtr="0" compatLnSpc="1">
              <a:prstTxWarp prst="textNoShape">
                <a:avLst/>
              </a:prstTxWarp>
              <a:spAutoFit/>
            </a:bodyPr>
            <a:lstStyle/>
            <a:p>
              <a:pPr algn="ctr" defTabSz="457209" fontAlgn="base">
                <a:lnSpc>
                  <a:spcPts val="1200"/>
                </a:lnSpc>
              </a:pPr>
              <a:r>
                <a:rPr lang="ja-JP" altLang="en-US" sz="800" dirty="0">
                  <a:solidFill>
                    <a:prstClr val="black"/>
                  </a:solidFill>
                  <a:latin typeface="ＭＳ Ｐゴシック" panose="020B0600070205080204" pitchFamily="50" charset="-128"/>
                  <a:ea typeface="HG丸ｺﾞｼｯｸM-PRO" panose="020F0600000000000000" pitchFamily="50" charset="-128"/>
                  <a:cs typeface="ＭＳ Ｐゴシック" panose="020B0600070205080204" pitchFamily="50" charset="-128"/>
                </a:rPr>
                <a:t>路面表示等を設置</a:t>
              </a:r>
              <a:endParaRPr lang="ja-JP" altLang="en-US" sz="1200" dirty="0">
                <a:solidFill>
                  <a:prstClr val="black"/>
                </a:solidFill>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1" name="フリーフォーム 40"/>
            <p:cNvSpPr/>
            <p:nvPr/>
          </p:nvSpPr>
          <p:spPr>
            <a:xfrm>
              <a:off x="1932167" y="230587"/>
              <a:ext cx="165100" cy="168275"/>
            </a:xfrm>
            <a:custGeom>
              <a:avLst/>
              <a:gdLst>
                <a:gd name="connsiteX0" fmla="*/ 0 w 142875"/>
                <a:gd name="connsiteY0" fmla="*/ 52388 h 123825"/>
                <a:gd name="connsiteX1" fmla="*/ 0 w 142875"/>
                <a:gd name="connsiteY1" fmla="*/ 123825 h 123825"/>
                <a:gd name="connsiteX2" fmla="*/ 71437 w 142875"/>
                <a:gd name="connsiteY2" fmla="*/ 71438 h 123825"/>
                <a:gd name="connsiteX3" fmla="*/ 142875 w 142875"/>
                <a:gd name="connsiteY3" fmla="*/ 114300 h 123825"/>
                <a:gd name="connsiteX4" fmla="*/ 142875 w 142875"/>
                <a:gd name="connsiteY4" fmla="*/ 47625 h 123825"/>
                <a:gd name="connsiteX5" fmla="*/ 71437 w 142875"/>
                <a:gd name="connsiteY5" fmla="*/ 0 h 123825"/>
                <a:gd name="connsiteX6" fmla="*/ 0 w 142875"/>
                <a:gd name="connsiteY6" fmla="*/ 52388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123825">
                  <a:moveTo>
                    <a:pt x="0" y="52388"/>
                  </a:moveTo>
                  <a:lnTo>
                    <a:pt x="0" y="123825"/>
                  </a:lnTo>
                  <a:lnTo>
                    <a:pt x="71437" y="71438"/>
                  </a:lnTo>
                  <a:lnTo>
                    <a:pt x="142875" y="114300"/>
                  </a:lnTo>
                  <a:lnTo>
                    <a:pt x="142875" y="47625"/>
                  </a:lnTo>
                  <a:lnTo>
                    <a:pt x="71437" y="0"/>
                  </a:lnTo>
                  <a:lnTo>
                    <a:pt x="0" y="52388"/>
                  </a:lnTo>
                  <a:close/>
                </a:path>
              </a:pathLst>
            </a:custGeom>
            <a:solidFill>
              <a:srgbClr val="00206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9"/>
              <a:endParaRPr lang="ja-JP" altLang="en-US">
                <a:solidFill>
                  <a:prstClr val="white"/>
                </a:solidFill>
                <a:latin typeface="Arial"/>
                <a:ea typeface="ＭＳ Ｐゴシック"/>
              </a:endParaRPr>
            </a:p>
          </p:txBody>
        </p:sp>
        <p:sp>
          <p:nvSpPr>
            <p:cNvPr id="42" name="フリーフォーム 41"/>
            <p:cNvSpPr/>
            <p:nvPr/>
          </p:nvSpPr>
          <p:spPr>
            <a:xfrm>
              <a:off x="1924216" y="429370"/>
              <a:ext cx="165100" cy="168275"/>
            </a:xfrm>
            <a:custGeom>
              <a:avLst/>
              <a:gdLst>
                <a:gd name="connsiteX0" fmla="*/ 0 w 142875"/>
                <a:gd name="connsiteY0" fmla="*/ 52388 h 123825"/>
                <a:gd name="connsiteX1" fmla="*/ 0 w 142875"/>
                <a:gd name="connsiteY1" fmla="*/ 123825 h 123825"/>
                <a:gd name="connsiteX2" fmla="*/ 71437 w 142875"/>
                <a:gd name="connsiteY2" fmla="*/ 71438 h 123825"/>
                <a:gd name="connsiteX3" fmla="*/ 142875 w 142875"/>
                <a:gd name="connsiteY3" fmla="*/ 114300 h 123825"/>
                <a:gd name="connsiteX4" fmla="*/ 142875 w 142875"/>
                <a:gd name="connsiteY4" fmla="*/ 47625 h 123825"/>
                <a:gd name="connsiteX5" fmla="*/ 71437 w 142875"/>
                <a:gd name="connsiteY5" fmla="*/ 0 h 123825"/>
                <a:gd name="connsiteX6" fmla="*/ 0 w 142875"/>
                <a:gd name="connsiteY6" fmla="*/ 52388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123825">
                  <a:moveTo>
                    <a:pt x="0" y="52388"/>
                  </a:moveTo>
                  <a:lnTo>
                    <a:pt x="0" y="123825"/>
                  </a:lnTo>
                  <a:lnTo>
                    <a:pt x="71437" y="71438"/>
                  </a:lnTo>
                  <a:lnTo>
                    <a:pt x="142875" y="114300"/>
                  </a:lnTo>
                  <a:lnTo>
                    <a:pt x="142875" y="47625"/>
                  </a:lnTo>
                  <a:lnTo>
                    <a:pt x="71437" y="0"/>
                  </a:lnTo>
                  <a:lnTo>
                    <a:pt x="0" y="52388"/>
                  </a:lnTo>
                  <a:close/>
                </a:path>
              </a:pathLst>
            </a:custGeom>
            <a:solidFill>
              <a:srgbClr val="00206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9"/>
              <a:endParaRPr lang="ja-JP" altLang="en-US">
                <a:solidFill>
                  <a:prstClr val="white"/>
                </a:solidFill>
                <a:latin typeface="Arial"/>
                <a:ea typeface="ＭＳ Ｐゴシック"/>
              </a:endParaRPr>
            </a:p>
          </p:txBody>
        </p:sp>
        <p:sp>
          <p:nvSpPr>
            <p:cNvPr id="43" name="フリーフォーム 42"/>
            <p:cNvSpPr/>
            <p:nvPr/>
          </p:nvSpPr>
          <p:spPr>
            <a:xfrm>
              <a:off x="1932167" y="620201"/>
              <a:ext cx="165100" cy="168275"/>
            </a:xfrm>
            <a:custGeom>
              <a:avLst/>
              <a:gdLst>
                <a:gd name="connsiteX0" fmla="*/ 0 w 142875"/>
                <a:gd name="connsiteY0" fmla="*/ 52388 h 123825"/>
                <a:gd name="connsiteX1" fmla="*/ 0 w 142875"/>
                <a:gd name="connsiteY1" fmla="*/ 123825 h 123825"/>
                <a:gd name="connsiteX2" fmla="*/ 71437 w 142875"/>
                <a:gd name="connsiteY2" fmla="*/ 71438 h 123825"/>
                <a:gd name="connsiteX3" fmla="*/ 142875 w 142875"/>
                <a:gd name="connsiteY3" fmla="*/ 114300 h 123825"/>
                <a:gd name="connsiteX4" fmla="*/ 142875 w 142875"/>
                <a:gd name="connsiteY4" fmla="*/ 47625 h 123825"/>
                <a:gd name="connsiteX5" fmla="*/ 71437 w 142875"/>
                <a:gd name="connsiteY5" fmla="*/ 0 h 123825"/>
                <a:gd name="connsiteX6" fmla="*/ 0 w 142875"/>
                <a:gd name="connsiteY6" fmla="*/ 52388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123825">
                  <a:moveTo>
                    <a:pt x="0" y="52388"/>
                  </a:moveTo>
                  <a:lnTo>
                    <a:pt x="0" y="123825"/>
                  </a:lnTo>
                  <a:lnTo>
                    <a:pt x="71437" y="71438"/>
                  </a:lnTo>
                  <a:lnTo>
                    <a:pt x="142875" y="114300"/>
                  </a:lnTo>
                  <a:lnTo>
                    <a:pt x="142875" y="47625"/>
                  </a:lnTo>
                  <a:lnTo>
                    <a:pt x="71437" y="0"/>
                  </a:lnTo>
                  <a:lnTo>
                    <a:pt x="0" y="52388"/>
                  </a:lnTo>
                  <a:close/>
                </a:path>
              </a:pathLst>
            </a:custGeom>
            <a:solidFill>
              <a:srgbClr val="002060"/>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9"/>
              <a:endParaRPr lang="ja-JP" altLang="en-US">
                <a:solidFill>
                  <a:prstClr val="white"/>
                </a:solidFill>
                <a:latin typeface="Arial"/>
                <a:ea typeface="ＭＳ Ｐゴシック"/>
              </a:endParaRPr>
            </a:p>
          </p:txBody>
        </p:sp>
        <p:sp>
          <p:nvSpPr>
            <p:cNvPr id="37" name="テキスト ボックス 4"/>
            <p:cNvSpPr txBox="1">
              <a:spLocks/>
            </p:cNvSpPr>
            <p:nvPr/>
          </p:nvSpPr>
          <p:spPr bwMode="auto">
            <a:xfrm>
              <a:off x="91758" y="1017022"/>
              <a:ext cx="495300" cy="132729"/>
            </a:xfrm>
            <a:prstGeom prst="rect">
              <a:avLst/>
            </a:prstGeom>
            <a:noFill/>
            <a:ln w="9525">
              <a:solidFill>
                <a:srgbClr val="000000">
                  <a:alpha val="0"/>
                </a:srgbClr>
              </a:solidFill>
              <a:miter lim="800000"/>
              <a:headEnd/>
              <a:tailEnd/>
            </a:ln>
          </p:spPr>
          <p:txBody>
            <a:bodyPr vert="horz" wrap="square" lIns="0" tIns="0" rIns="0" bIns="0" numCol="1" anchor="t" anchorCtr="0" compatLnSpc="1">
              <a:prstTxWarp prst="textNoShape">
                <a:avLst/>
              </a:prstTxWarp>
              <a:spAutoFit/>
            </a:bodyPr>
            <a:lstStyle/>
            <a:p>
              <a:pPr algn="ctr" defTabSz="457209" fontAlgn="base">
                <a:lnSpc>
                  <a:spcPts val="1200"/>
                </a:lnSpc>
              </a:pPr>
              <a:r>
                <a:rPr lang="ja-JP" altLang="en-US" sz="800" dirty="0">
                  <a:solidFill>
                    <a:prstClr val="black"/>
                  </a:solidFill>
                  <a:latin typeface="ＭＳ Ｐゴシック" panose="020B0600070205080204" pitchFamily="50" charset="-128"/>
                  <a:ea typeface="HG丸ｺﾞｼｯｸM-PRO" panose="020F0600000000000000" pitchFamily="50" charset="-128"/>
                  <a:cs typeface="ＭＳ Ｐゴシック" panose="020B0600070205080204" pitchFamily="50" charset="-128"/>
                </a:rPr>
                <a:t>歩道</a:t>
              </a:r>
              <a:endParaRPr lang="ja-JP" altLang="en-US" sz="1200" dirty="0">
                <a:solidFill>
                  <a:prstClr val="black"/>
                </a:solidFill>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4" name="テキスト ボックス 4"/>
            <p:cNvSpPr txBox="1">
              <a:spLocks/>
            </p:cNvSpPr>
            <p:nvPr/>
          </p:nvSpPr>
          <p:spPr bwMode="auto">
            <a:xfrm>
              <a:off x="724665" y="1017022"/>
              <a:ext cx="495300" cy="132729"/>
            </a:xfrm>
            <a:prstGeom prst="rect">
              <a:avLst/>
            </a:prstGeom>
            <a:noFill/>
            <a:ln w="9525">
              <a:solidFill>
                <a:srgbClr val="000000">
                  <a:alpha val="0"/>
                </a:srgbClr>
              </a:solidFill>
              <a:miter lim="800000"/>
              <a:headEnd/>
              <a:tailEnd/>
            </a:ln>
          </p:spPr>
          <p:txBody>
            <a:bodyPr vert="horz" wrap="square" lIns="0" tIns="0" rIns="0" bIns="0" numCol="1" anchor="t" anchorCtr="0" compatLnSpc="1">
              <a:prstTxWarp prst="textNoShape">
                <a:avLst/>
              </a:prstTxWarp>
              <a:spAutoFit/>
            </a:bodyPr>
            <a:lstStyle/>
            <a:p>
              <a:pPr algn="ctr" defTabSz="457209" fontAlgn="base">
                <a:lnSpc>
                  <a:spcPts val="1200"/>
                </a:lnSpc>
              </a:pPr>
              <a:r>
                <a:rPr lang="ja-JP" altLang="en-US" sz="800" dirty="0">
                  <a:solidFill>
                    <a:prstClr val="black"/>
                  </a:solidFill>
                  <a:latin typeface="ＭＳ Ｐゴシック" panose="020B0600070205080204" pitchFamily="50" charset="-128"/>
                  <a:ea typeface="HG丸ｺﾞｼｯｸM-PRO" panose="020F0600000000000000" pitchFamily="50" charset="-128"/>
                  <a:cs typeface="ＭＳ Ｐゴシック" panose="020B0600070205080204" pitchFamily="50" charset="-128"/>
                </a:rPr>
                <a:t>車道</a:t>
              </a:r>
              <a:endParaRPr lang="ja-JP" altLang="en-US" sz="1200" dirty="0">
                <a:solidFill>
                  <a:prstClr val="black"/>
                </a:solidFill>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sp>
        <p:nvSpPr>
          <p:cNvPr id="49" name="テキスト ボックス 48">
            <a:extLst>
              <a:ext uri="{FF2B5EF4-FFF2-40B4-BE49-F238E27FC236}">
                <a16:creationId xmlns:a16="http://schemas.microsoft.com/office/drawing/2014/main" id="{8FA3BBA7-2C70-451E-A4F0-97DF36E510F3}"/>
              </a:ext>
            </a:extLst>
          </p:cNvPr>
          <p:cNvSpPr txBox="1"/>
          <p:nvPr/>
        </p:nvSpPr>
        <p:spPr>
          <a:xfrm>
            <a:off x="247965" y="4513004"/>
            <a:ext cx="3451586" cy="276999"/>
          </a:xfrm>
          <a:prstGeom prst="rect">
            <a:avLst/>
          </a:prstGeom>
          <a:noFill/>
        </p:spPr>
        <p:txBody>
          <a:bodyPr wrap="none" rtlCol="0">
            <a:spAutoFit/>
          </a:bodyPr>
          <a:lstStyle/>
          <a:p>
            <a:pPr algn="ctr" defTabSz="457209"/>
            <a:r>
              <a:rPr kumimoji="1" lang="ja-JP" altLang="en-US" sz="1200" b="1" dirty="0">
                <a:solidFill>
                  <a:prstClr val="black"/>
                </a:solidFill>
                <a:latin typeface="Arial"/>
                <a:ea typeface="ＭＳ Ｐゴシック"/>
              </a:rPr>
              <a:t>自転車通行帯</a:t>
            </a:r>
            <a:r>
              <a:rPr kumimoji="1" lang="ja-JP" altLang="en-US" sz="1200" dirty="0">
                <a:solidFill>
                  <a:prstClr val="black"/>
                </a:solidFill>
                <a:latin typeface="Arial"/>
                <a:ea typeface="ＭＳ Ｐゴシック"/>
              </a:rPr>
              <a:t>　（自転車と自動車を視覚的に分離）</a:t>
            </a:r>
            <a:endParaRPr kumimoji="1" lang="en-US" altLang="ja-JP" sz="1200" dirty="0">
              <a:solidFill>
                <a:prstClr val="black"/>
              </a:solidFill>
              <a:latin typeface="Arial"/>
              <a:ea typeface="ＭＳ Ｐゴシック"/>
            </a:endParaRPr>
          </a:p>
        </p:txBody>
      </p:sp>
      <p:sp>
        <p:nvSpPr>
          <p:cNvPr id="50" name="テキスト ボックス 49">
            <a:extLst>
              <a:ext uri="{FF2B5EF4-FFF2-40B4-BE49-F238E27FC236}">
                <a16:creationId xmlns:a16="http://schemas.microsoft.com/office/drawing/2014/main" id="{8FA3BBA7-2C70-451E-A4F0-97DF36E510F3}"/>
              </a:ext>
            </a:extLst>
          </p:cNvPr>
          <p:cNvSpPr txBox="1"/>
          <p:nvPr/>
        </p:nvSpPr>
        <p:spPr>
          <a:xfrm>
            <a:off x="4628233" y="2125023"/>
            <a:ext cx="3340979" cy="276999"/>
          </a:xfrm>
          <a:prstGeom prst="rect">
            <a:avLst/>
          </a:prstGeom>
          <a:noFill/>
        </p:spPr>
        <p:txBody>
          <a:bodyPr wrap="none" rtlCol="0">
            <a:spAutoFit/>
          </a:bodyPr>
          <a:lstStyle/>
          <a:p>
            <a:pPr algn="ctr" defTabSz="457209"/>
            <a:r>
              <a:rPr kumimoji="1" lang="ja-JP" altLang="en-US" sz="1200" b="1" dirty="0">
                <a:solidFill>
                  <a:prstClr val="black"/>
                </a:solidFill>
                <a:latin typeface="Arial"/>
                <a:ea typeface="ＭＳ Ｐゴシック"/>
              </a:rPr>
              <a:t>矢羽根型路面表示</a:t>
            </a:r>
            <a:r>
              <a:rPr kumimoji="1" lang="ja-JP" altLang="en-US" sz="1200" dirty="0">
                <a:solidFill>
                  <a:prstClr val="black"/>
                </a:solidFill>
                <a:latin typeface="Arial"/>
                <a:ea typeface="ＭＳ Ｐゴシック"/>
              </a:rPr>
              <a:t>　（車道混在にて矢羽根表示）</a:t>
            </a:r>
            <a:endParaRPr kumimoji="1" lang="en-US" altLang="ja-JP" sz="1200" dirty="0">
              <a:solidFill>
                <a:prstClr val="black"/>
              </a:solidFill>
              <a:latin typeface="Arial"/>
              <a:ea typeface="ＭＳ Ｐゴシック"/>
            </a:endParaRPr>
          </a:p>
        </p:txBody>
      </p:sp>
      <p:sp>
        <p:nvSpPr>
          <p:cNvPr id="54" name="テキスト ボックス 53">
            <a:extLst>
              <a:ext uri="{FF2B5EF4-FFF2-40B4-BE49-F238E27FC236}">
                <a16:creationId xmlns:a16="http://schemas.microsoft.com/office/drawing/2014/main" id="{8FA3BBA7-2C70-451E-A4F0-97DF36E510F3}"/>
              </a:ext>
            </a:extLst>
          </p:cNvPr>
          <p:cNvSpPr txBox="1"/>
          <p:nvPr/>
        </p:nvSpPr>
        <p:spPr>
          <a:xfrm>
            <a:off x="246966" y="2135890"/>
            <a:ext cx="3906839" cy="276999"/>
          </a:xfrm>
          <a:prstGeom prst="rect">
            <a:avLst/>
          </a:prstGeom>
          <a:noFill/>
        </p:spPr>
        <p:txBody>
          <a:bodyPr wrap="none" rtlCol="0">
            <a:spAutoFit/>
          </a:bodyPr>
          <a:lstStyle/>
          <a:p>
            <a:pPr algn="ctr" defTabSz="457209"/>
            <a:r>
              <a:rPr kumimoji="1" lang="ja-JP" altLang="en-US" sz="1200" b="1" dirty="0">
                <a:solidFill>
                  <a:prstClr val="black"/>
                </a:solidFill>
                <a:latin typeface="Arial"/>
                <a:ea typeface="ＭＳ Ｐゴシック"/>
              </a:rPr>
              <a:t>自転車道</a:t>
            </a:r>
            <a:r>
              <a:rPr kumimoji="1" lang="ja-JP" altLang="en-US" sz="1200" dirty="0">
                <a:solidFill>
                  <a:prstClr val="black"/>
                </a:solidFill>
                <a:latin typeface="Arial"/>
                <a:ea typeface="ＭＳ Ｐゴシック"/>
              </a:rPr>
              <a:t>　（自転車と歩行者及び自動車を構造的に分離）</a:t>
            </a:r>
            <a:endParaRPr kumimoji="1" lang="en-US" altLang="ja-JP" sz="1200" dirty="0">
              <a:solidFill>
                <a:prstClr val="black"/>
              </a:solidFill>
              <a:latin typeface="Arial"/>
              <a:ea typeface="ＭＳ Ｐゴシック"/>
            </a:endParaRPr>
          </a:p>
        </p:txBody>
      </p:sp>
      <p:sp>
        <p:nvSpPr>
          <p:cNvPr id="55" name="テキスト ボックス 54">
            <a:extLst>
              <a:ext uri="{FF2B5EF4-FFF2-40B4-BE49-F238E27FC236}">
                <a16:creationId xmlns:a16="http://schemas.microsoft.com/office/drawing/2014/main" id="{8FA3BBA7-2C70-451E-A4F0-97DF36E510F3}"/>
              </a:ext>
            </a:extLst>
          </p:cNvPr>
          <p:cNvSpPr txBox="1"/>
          <p:nvPr/>
        </p:nvSpPr>
        <p:spPr>
          <a:xfrm>
            <a:off x="4686613" y="4660123"/>
            <a:ext cx="4262705" cy="276999"/>
          </a:xfrm>
          <a:prstGeom prst="rect">
            <a:avLst/>
          </a:prstGeom>
          <a:noFill/>
        </p:spPr>
        <p:txBody>
          <a:bodyPr wrap="none" rtlCol="0">
            <a:spAutoFit/>
          </a:bodyPr>
          <a:lstStyle/>
          <a:p>
            <a:pPr defTabSz="457209"/>
            <a:r>
              <a:rPr kumimoji="1" lang="ja-JP" altLang="en-US" sz="1200" b="1" dirty="0">
                <a:solidFill>
                  <a:prstClr val="black"/>
                </a:solidFill>
                <a:latin typeface="Arial"/>
                <a:ea typeface="ＭＳ Ｐゴシック"/>
              </a:rPr>
              <a:t>自転車歩行者道</a:t>
            </a:r>
            <a:r>
              <a:rPr kumimoji="1" lang="ja-JP" altLang="en-US" sz="1200" dirty="0">
                <a:solidFill>
                  <a:prstClr val="black"/>
                </a:solidFill>
                <a:latin typeface="Arial"/>
                <a:ea typeface="ＭＳ Ｐゴシック"/>
              </a:rPr>
              <a:t>（歩道内に自転車と歩行者を視覚的に分離）</a:t>
            </a:r>
            <a:r>
              <a:rPr kumimoji="1" lang="en-US" altLang="ja-JP" sz="1200" dirty="0">
                <a:solidFill>
                  <a:prstClr val="black"/>
                </a:solidFill>
                <a:latin typeface="Arial"/>
                <a:ea typeface="ＭＳ Ｐゴシック"/>
              </a:rPr>
              <a:t>※</a:t>
            </a:r>
          </a:p>
        </p:txBody>
      </p:sp>
      <p:sp>
        <p:nvSpPr>
          <p:cNvPr id="57" name="テキスト ボックス 56">
            <a:extLst>
              <a:ext uri="{FF2B5EF4-FFF2-40B4-BE49-F238E27FC236}">
                <a16:creationId xmlns:a16="http://schemas.microsoft.com/office/drawing/2014/main" id="{8FA3BBA7-2C70-451E-A4F0-97DF36E510F3}"/>
              </a:ext>
            </a:extLst>
          </p:cNvPr>
          <p:cNvSpPr txBox="1"/>
          <p:nvPr/>
        </p:nvSpPr>
        <p:spPr>
          <a:xfrm>
            <a:off x="1339172" y="4046876"/>
            <a:ext cx="1146468" cy="246221"/>
          </a:xfrm>
          <a:prstGeom prst="rect">
            <a:avLst/>
          </a:prstGeom>
          <a:noFill/>
        </p:spPr>
        <p:txBody>
          <a:bodyPr wrap="none" rtlCol="0">
            <a:spAutoFit/>
          </a:bodyPr>
          <a:lstStyle/>
          <a:p>
            <a:pPr algn="ctr" defTabSz="457209"/>
            <a:r>
              <a:rPr kumimoji="1" lang="ja-JP" altLang="en-US" sz="1000" dirty="0">
                <a:solidFill>
                  <a:prstClr val="black"/>
                </a:solidFill>
                <a:latin typeface="Arial"/>
                <a:ea typeface="ＭＳ Ｐゴシック"/>
              </a:rPr>
              <a:t>出典：国土交通省</a:t>
            </a:r>
            <a:endParaRPr kumimoji="1" lang="en-US" altLang="ja-JP" sz="1000" dirty="0">
              <a:solidFill>
                <a:prstClr val="black"/>
              </a:solidFill>
              <a:latin typeface="Arial"/>
              <a:ea typeface="ＭＳ Ｐゴシック"/>
            </a:endParaRPr>
          </a:p>
        </p:txBody>
      </p:sp>
      <p:sp>
        <p:nvSpPr>
          <p:cNvPr id="58" name="テキスト ボックス 57">
            <a:extLst>
              <a:ext uri="{FF2B5EF4-FFF2-40B4-BE49-F238E27FC236}">
                <a16:creationId xmlns:a16="http://schemas.microsoft.com/office/drawing/2014/main" id="{8FA3BBA7-2C70-451E-A4F0-97DF36E510F3}"/>
              </a:ext>
            </a:extLst>
          </p:cNvPr>
          <p:cNvSpPr txBox="1"/>
          <p:nvPr/>
        </p:nvSpPr>
        <p:spPr>
          <a:xfrm>
            <a:off x="1419519" y="6343982"/>
            <a:ext cx="1146468" cy="246221"/>
          </a:xfrm>
          <a:prstGeom prst="rect">
            <a:avLst/>
          </a:prstGeom>
          <a:noFill/>
        </p:spPr>
        <p:txBody>
          <a:bodyPr wrap="none" rtlCol="0">
            <a:spAutoFit/>
          </a:bodyPr>
          <a:lstStyle/>
          <a:p>
            <a:pPr algn="ctr" defTabSz="457209"/>
            <a:r>
              <a:rPr kumimoji="1" lang="ja-JP" altLang="en-US" sz="1000" dirty="0">
                <a:solidFill>
                  <a:prstClr val="black"/>
                </a:solidFill>
                <a:latin typeface="Arial"/>
                <a:ea typeface="ＭＳ Ｐゴシック"/>
              </a:rPr>
              <a:t>出典：国土交通省</a:t>
            </a:r>
            <a:endParaRPr kumimoji="1" lang="en-US" altLang="ja-JP" sz="1000" dirty="0">
              <a:solidFill>
                <a:prstClr val="black"/>
              </a:solidFill>
              <a:latin typeface="Arial"/>
              <a:ea typeface="ＭＳ Ｐゴシック"/>
            </a:endParaRPr>
          </a:p>
        </p:txBody>
      </p:sp>
      <p:sp>
        <p:nvSpPr>
          <p:cNvPr id="27" name="テキスト ボックス 26">
            <a:extLst>
              <a:ext uri="{FF2B5EF4-FFF2-40B4-BE49-F238E27FC236}">
                <a16:creationId xmlns:a16="http://schemas.microsoft.com/office/drawing/2014/main" id="{27CC4294-CF7F-491F-B0E6-D610956D10FB}"/>
              </a:ext>
            </a:extLst>
          </p:cNvPr>
          <p:cNvSpPr txBox="1"/>
          <p:nvPr/>
        </p:nvSpPr>
        <p:spPr>
          <a:xfrm>
            <a:off x="145960" y="1786417"/>
            <a:ext cx="3259226" cy="338554"/>
          </a:xfrm>
          <a:prstGeom prst="rect">
            <a:avLst/>
          </a:prstGeom>
          <a:noFill/>
        </p:spPr>
        <p:txBody>
          <a:bodyPr wrap="none" rtlCol="0">
            <a:spAutoFit/>
          </a:bodyPr>
          <a:lstStyle/>
          <a:p>
            <a:pPr defTabSz="457209"/>
            <a:r>
              <a:rPr kumimoji="1" lang="ja-JP" altLang="en-US" sz="1600" dirty="0">
                <a:solidFill>
                  <a:prstClr val="black"/>
                </a:solidFill>
                <a:latin typeface="Arial"/>
                <a:ea typeface="ＭＳ Ｐゴシック"/>
              </a:rPr>
              <a:t>■ 一般道路における整備形態（例）</a:t>
            </a:r>
          </a:p>
        </p:txBody>
      </p:sp>
      <p:pic>
        <p:nvPicPr>
          <p:cNvPr id="3" name="図 2"/>
          <p:cNvPicPr>
            <a:picLocks noChangeAspect="1"/>
          </p:cNvPicPr>
          <p:nvPr/>
        </p:nvPicPr>
        <p:blipFill>
          <a:blip r:embed="rId4"/>
          <a:stretch>
            <a:fillRect/>
          </a:stretch>
        </p:blipFill>
        <p:spPr>
          <a:xfrm>
            <a:off x="140697" y="2833667"/>
            <a:ext cx="2304488" cy="1213209"/>
          </a:xfrm>
          <a:prstGeom prst="rect">
            <a:avLst/>
          </a:prstGeom>
        </p:spPr>
      </p:pic>
      <p:pic>
        <p:nvPicPr>
          <p:cNvPr id="7" name="図 6"/>
          <p:cNvPicPr>
            <a:picLocks noChangeAspect="1"/>
          </p:cNvPicPr>
          <p:nvPr/>
        </p:nvPicPr>
        <p:blipFill>
          <a:blip r:embed="rId5"/>
          <a:stretch>
            <a:fillRect/>
          </a:stretch>
        </p:blipFill>
        <p:spPr>
          <a:xfrm>
            <a:off x="2572888" y="2471916"/>
            <a:ext cx="1950720" cy="1821180"/>
          </a:xfrm>
          <a:prstGeom prst="rect">
            <a:avLst/>
          </a:prstGeom>
        </p:spPr>
      </p:pic>
      <p:pic>
        <p:nvPicPr>
          <p:cNvPr id="9" name="図 8"/>
          <p:cNvPicPr>
            <a:picLocks noChangeAspect="1"/>
          </p:cNvPicPr>
          <p:nvPr/>
        </p:nvPicPr>
        <p:blipFill>
          <a:blip r:embed="rId6"/>
          <a:stretch>
            <a:fillRect/>
          </a:stretch>
        </p:blipFill>
        <p:spPr>
          <a:xfrm>
            <a:off x="201605" y="4826595"/>
            <a:ext cx="2292295" cy="1548518"/>
          </a:xfrm>
          <a:prstGeom prst="rect">
            <a:avLst/>
          </a:prstGeom>
        </p:spPr>
      </p:pic>
      <p:pic>
        <p:nvPicPr>
          <p:cNvPr id="11" name="図 10"/>
          <p:cNvPicPr>
            <a:picLocks noChangeAspect="1"/>
          </p:cNvPicPr>
          <p:nvPr/>
        </p:nvPicPr>
        <p:blipFill>
          <a:blip r:embed="rId7"/>
          <a:stretch>
            <a:fillRect/>
          </a:stretch>
        </p:blipFill>
        <p:spPr>
          <a:xfrm>
            <a:off x="6829851" y="4917297"/>
            <a:ext cx="2058704" cy="1134388"/>
          </a:xfrm>
          <a:prstGeom prst="rect">
            <a:avLst/>
          </a:prstGeom>
        </p:spPr>
      </p:pic>
      <p:pic>
        <p:nvPicPr>
          <p:cNvPr id="13" name="図 12"/>
          <p:cNvPicPr>
            <a:picLocks noChangeAspect="1"/>
          </p:cNvPicPr>
          <p:nvPr/>
        </p:nvPicPr>
        <p:blipFill>
          <a:blip r:embed="rId8"/>
          <a:stretch>
            <a:fillRect/>
          </a:stretch>
        </p:blipFill>
        <p:spPr>
          <a:xfrm>
            <a:off x="2546218" y="4964064"/>
            <a:ext cx="2004060" cy="1577340"/>
          </a:xfrm>
          <a:prstGeom prst="rect">
            <a:avLst/>
          </a:prstGeom>
        </p:spPr>
      </p:pic>
      <p:pic>
        <p:nvPicPr>
          <p:cNvPr id="28" name="図 27"/>
          <p:cNvPicPr>
            <a:picLocks noChangeAspect="1"/>
          </p:cNvPicPr>
          <p:nvPr/>
        </p:nvPicPr>
        <p:blipFill>
          <a:blip r:embed="rId9"/>
          <a:stretch>
            <a:fillRect/>
          </a:stretch>
        </p:blipFill>
        <p:spPr>
          <a:xfrm>
            <a:off x="7309842" y="2761456"/>
            <a:ext cx="1500527" cy="1188879"/>
          </a:xfrm>
          <a:prstGeom prst="rect">
            <a:avLst/>
          </a:prstGeom>
        </p:spPr>
      </p:pic>
      <p:sp>
        <p:nvSpPr>
          <p:cNvPr id="31" name="テキスト ボックス 30">
            <a:extLst>
              <a:ext uri="{FF2B5EF4-FFF2-40B4-BE49-F238E27FC236}">
                <a16:creationId xmlns:a16="http://schemas.microsoft.com/office/drawing/2014/main" id="{8FA3BBA7-2C70-451E-A4F0-97DF36E510F3}"/>
              </a:ext>
            </a:extLst>
          </p:cNvPr>
          <p:cNvSpPr txBox="1"/>
          <p:nvPr/>
        </p:nvSpPr>
        <p:spPr>
          <a:xfrm>
            <a:off x="4539838" y="6166466"/>
            <a:ext cx="4604163" cy="430887"/>
          </a:xfrm>
          <a:prstGeom prst="rect">
            <a:avLst/>
          </a:prstGeom>
          <a:noFill/>
        </p:spPr>
        <p:txBody>
          <a:bodyPr wrap="square" rtlCol="0">
            <a:spAutoFit/>
          </a:bodyPr>
          <a:lstStyle/>
          <a:p>
            <a:pPr marL="134941" indent="-134941" defTabSz="457209"/>
            <a:r>
              <a:rPr kumimoji="1" lang="en-US" altLang="ja-JP" sz="1100" dirty="0">
                <a:solidFill>
                  <a:prstClr val="black"/>
                </a:solidFill>
                <a:latin typeface="Arial"/>
                <a:ea typeface="ＭＳ Ｐゴシック"/>
              </a:rPr>
              <a:t>※</a:t>
            </a:r>
            <a:r>
              <a:rPr kumimoji="1" lang="ja-JP" altLang="en-US" sz="1100" dirty="0">
                <a:solidFill>
                  <a:prstClr val="black"/>
                </a:solidFill>
                <a:latin typeface="Arial"/>
                <a:ea typeface="ＭＳ Ｐゴシック"/>
              </a:rPr>
              <a:t>車道幅員や交通状況を踏まえ、自転車歩行者道を通行することがやむを得ないと認められる場合のみ、交通管理者との協議により実施。</a:t>
            </a:r>
            <a:endParaRPr kumimoji="1" lang="en-US" altLang="ja-JP" sz="1100" dirty="0">
              <a:solidFill>
                <a:prstClr val="black"/>
              </a:solidFill>
              <a:latin typeface="Arial"/>
              <a:ea typeface="ＭＳ Ｐゴシック"/>
            </a:endParaRPr>
          </a:p>
        </p:txBody>
      </p:sp>
      <p:pic>
        <p:nvPicPr>
          <p:cNvPr id="14" name="図 13"/>
          <p:cNvPicPr>
            <a:picLocks noChangeAspect="1"/>
          </p:cNvPicPr>
          <p:nvPr/>
        </p:nvPicPr>
        <p:blipFill>
          <a:blip r:embed="rId10"/>
          <a:stretch>
            <a:fillRect/>
          </a:stretch>
        </p:blipFill>
        <p:spPr>
          <a:xfrm>
            <a:off x="4941139" y="4917298"/>
            <a:ext cx="1686633" cy="1173631"/>
          </a:xfrm>
          <a:prstGeom prst="rect">
            <a:avLst/>
          </a:prstGeom>
        </p:spPr>
      </p:pic>
      <p:sp>
        <p:nvSpPr>
          <p:cNvPr id="32" name="テキスト ボックス 31">
            <a:extLst>
              <a:ext uri="{FF2B5EF4-FFF2-40B4-BE49-F238E27FC236}">
                <a16:creationId xmlns:a16="http://schemas.microsoft.com/office/drawing/2014/main" id="{8FA3BBA7-2C70-451E-A4F0-97DF36E510F3}"/>
              </a:ext>
            </a:extLst>
          </p:cNvPr>
          <p:cNvSpPr txBox="1"/>
          <p:nvPr/>
        </p:nvSpPr>
        <p:spPr>
          <a:xfrm>
            <a:off x="4686612" y="4457351"/>
            <a:ext cx="646331" cy="276999"/>
          </a:xfrm>
          <a:prstGeom prst="rect">
            <a:avLst/>
          </a:prstGeom>
          <a:noFill/>
        </p:spPr>
        <p:txBody>
          <a:bodyPr wrap="none" rtlCol="0">
            <a:spAutoFit/>
          </a:bodyPr>
          <a:lstStyle/>
          <a:p>
            <a:pPr algn="ctr" defTabSz="457209"/>
            <a:r>
              <a:rPr kumimoji="1" lang="en-US" altLang="ja-JP" sz="1200" b="1" dirty="0">
                <a:solidFill>
                  <a:prstClr val="black"/>
                </a:solidFill>
                <a:latin typeface="Arial"/>
                <a:ea typeface="ＭＳ Ｐゴシック"/>
              </a:rPr>
              <a:t>【</a:t>
            </a:r>
            <a:r>
              <a:rPr kumimoji="1" lang="ja-JP" altLang="en-US" sz="1200" b="1" dirty="0">
                <a:solidFill>
                  <a:prstClr val="black"/>
                </a:solidFill>
                <a:latin typeface="Arial"/>
                <a:ea typeface="ＭＳ Ｐゴシック"/>
              </a:rPr>
              <a:t>参考</a:t>
            </a:r>
            <a:r>
              <a:rPr kumimoji="1" lang="en-US" altLang="ja-JP" sz="1200" b="1" dirty="0">
                <a:solidFill>
                  <a:prstClr val="black"/>
                </a:solidFill>
                <a:latin typeface="Arial"/>
                <a:ea typeface="ＭＳ Ｐゴシック"/>
              </a:rPr>
              <a:t>】</a:t>
            </a:r>
          </a:p>
        </p:txBody>
      </p:sp>
      <p:sp>
        <p:nvSpPr>
          <p:cNvPr id="4" name="スライド番号プレースホルダー 3">
            <a:extLst>
              <a:ext uri="{FF2B5EF4-FFF2-40B4-BE49-F238E27FC236}">
                <a16:creationId xmlns:a16="http://schemas.microsoft.com/office/drawing/2014/main" id="{885F06DC-BF3C-4096-93DD-6CF3397F6800}"/>
              </a:ext>
            </a:extLst>
          </p:cNvPr>
          <p:cNvSpPr>
            <a:spLocks noGrp="1"/>
          </p:cNvSpPr>
          <p:nvPr>
            <p:ph type="sldNum" sz="quarter" idx="12"/>
          </p:nvPr>
        </p:nvSpPr>
        <p:spPr/>
        <p:txBody>
          <a:bodyPr/>
          <a:lstStyle/>
          <a:p>
            <a:fld id="{DBD16A61-A562-46A3-9FED-0F09869A8BCF}" type="slidenum">
              <a:rPr kumimoji="1" lang="ja-JP" altLang="en-US" smtClean="0"/>
              <a:pPr/>
              <a:t>3</a:t>
            </a:fld>
            <a:endParaRPr kumimoji="1" lang="ja-JP" altLang="en-US"/>
          </a:p>
        </p:txBody>
      </p:sp>
    </p:spTree>
    <p:extLst>
      <p:ext uri="{BB962C8B-B14F-4D97-AF65-F5344CB8AC3E}">
        <p14:creationId xmlns:p14="http://schemas.microsoft.com/office/powerpoint/2010/main" val="1444776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stretch>
            <a:fillRect/>
          </a:stretch>
        </p:blipFill>
        <p:spPr>
          <a:xfrm>
            <a:off x="6513617" y="4928740"/>
            <a:ext cx="1835161" cy="1526081"/>
          </a:xfrm>
          <a:prstGeom prst="rect">
            <a:avLst/>
          </a:prstGeom>
        </p:spPr>
      </p:pic>
      <p:sp>
        <p:nvSpPr>
          <p:cNvPr id="2" name="タイトル 1">
            <a:extLst>
              <a:ext uri="{FF2B5EF4-FFF2-40B4-BE49-F238E27FC236}">
                <a16:creationId xmlns:a16="http://schemas.microsoft.com/office/drawing/2014/main" id="{81CD02F6-D259-416D-80DC-0708E4B363C7}"/>
              </a:ext>
            </a:extLst>
          </p:cNvPr>
          <p:cNvSpPr>
            <a:spLocks noGrp="1"/>
          </p:cNvSpPr>
          <p:nvPr>
            <p:ph type="title"/>
          </p:nvPr>
        </p:nvSpPr>
        <p:spPr/>
        <p:txBody>
          <a:bodyPr/>
          <a:lstStyle/>
          <a:p>
            <a:r>
              <a:rPr lang="ja-JP" altLang="en-US" dirty="0"/>
              <a:t>河川空間における自転車通行空間の整備方針</a:t>
            </a:r>
            <a:endParaRPr kumimoji="1" lang="ja-JP" altLang="en-US" dirty="0"/>
          </a:p>
        </p:txBody>
      </p:sp>
      <p:sp>
        <p:nvSpPr>
          <p:cNvPr id="6" name="正方形/長方形 5">
            <a:extLst>
              <a:ext uri="{FF2B5EF4-FFF2-40B4-BE49-F238E27FC236}">
                <a16:creationId xmlns:a16="http://schemas.microsoft.com/office/drawing/2014/main" id="{55BAE300-3F6D-4604-B08D-28BB248C11C9}"/>
              </a:ext>
            </a:extLst>
          </p:cNvPr>
          <p:cNvSpPr/>
          <p:nvPr/>
        </p:nvSpPr>
        <p:spPr>
          <a:xfrm>
            <a:off x="107504" y="908721"/>
            <a:ext cx="8856984" cy="682131"/>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05204" indent="-205204" defTabSz="457209"/>
            <a:r>
              <a:rPr kumimoji="1" lang="ja-JP" altLang="en-US" dirty="0">
                <a:solidFill>
                  <a:prstClr val="black"/>
                </a:solidFill>
                <a:latin typeface="Arial"/>
                <a:ea typeface="ＭＳ Ｐゴシック"/>
              </a:rPr>
              <a:t>〇自転車歩行者専用道路等は自転車と歩行者の接触を防止するため、自転車と歩行者の分離対策（構造分離または視覚分離）や走行位置の明示を検討する。</a:t>
            </a:r>
            <a:endParaRPr kumimoji="1" lang="en-US" altLang="ja-JP" dirty="0">
              <a:solidFill>
                <a:prstClr val="black"/>
              </a:solidFill>
              <a:latin typeface="Arial"/>
              <a:ea typeface="ＭＳ Ｐゴシック"/>
            </a:endParaRPr>
          </a:p>
        </p:txBody>
      </p:sp>
      <p:sp>
        <p:nvSpPr>
          <p:cNvPr id="52" name="テキスト ボックス 51">
            <a:extLst>
              <a:ext uri="{FF2B5EF4-FFF2-40B4-BE49-F238E27FC236}">
                <a16:creationId xmlns:a16="http://schemas.microsoft.com/office/drawing/2014/main" id="{27CC4294-CF7F-491F-B0E6-D610956D10FB}"/>
              </a:ext>
            </a:extLst>
          </p:cNvPr>
          <p:cNvSpPr txBox="1"/>
          <p:nvPr/>
        </p:nvSpPr>
        <p:spPr>
          <a:xfrm>
            <a:off x="298601" y="6506315"/>
            <a:ext cx="3185487" cy="276999"/>
          </a:xfrm>
          <a:prstGeom prst="rect">
            <a:avLst/>
          </a:prstGeom>
          <a:noFill/>
        </p:spPr>
        <p:txBody>
          <a:bodyPr wrap="none" rtlCol="0">
            <a:spAutoFit/>
          </a:bodyPr>
          <a:lstStyle/>
          <a:p>
            <a:pPr defTabSz="457209"/>
            <a:r>
              <a:rPr kumimoji="1" lang="ja-JP" altLang="en-US" sz="1200" dirty="0">
                <a:solidFill>
                  <a:prstClr val="black"/>
                </a:solidFill>
                <a:latin typeface="Arial"/>
                <a:ea typeface="ＭＳ Ｐゴシック"/>
              </a:rPr>
              <a:t>自転車通行位置の明示の例（東京都・府中市）</a:t>
            </a:r>
          </a:p>
        </p:txBody>
      </p:sp>
      <p:sp>
        <p:nvSpPr>
          <p:cNvPr id="11" name="テキスト ボックス 10">
            <a:extLst>
              <a:ext uri="{FF2B5EF4-FFF2-40B4-BE49-F238E27FC236}">
                <a16:creationId xmlns:a16="http://schemas.microsoft.com/office/drawing/2014/main" id="{8FA3BBA7-2C70-451E-A4F0-97DF36E510F3}"/>
              </a:ext>
            </a:extLst>
          </p:cNvPr>
          <p:cNvSpPr txBox="1"/>
          <p:nvPr/>
        </p:nvSpPr>
        <p:spPr>
          <a:xfrm>
            <a:off x="60185" y="3789040"/>
            <a:ext cx="3809056" cy="461665"/>
          </a:xfrm>
          <a:prstGeom prst="rect">
            <a:avLst/>
          </a:prstGeom>
          <a:noFill/>
        </p:spPr>
        <p:txBody>
          <a:bodyPr wrap="none" rtlCol="0">
            <a:spAutoFit/>
          </a:bodyPr>
          <a:lstStyle/>
          <a:p>
            <a:pPr algn="ctr" defTabSz="457209"/>
            <a:r>
              <a:rPr kumimoji="1" lang="ja-JP" altLang="en-US" sz="1200" dirty="0">
                <a:solidFill>
                  <a:prstClr val="black"/>
                </a:solidFill>
                <a:latin typeface="Arial"/>
                <a:ea typeface="ＭＳ Ｐゴシック"/>
              </a:rPr>
              <a:t>北河内サイクルライン</a:t>
            </a:r>
            <a:endParaRPr kumimoji="1" lang="en-US" altLang="ja-JP" sz="1200" dirty="0">
              <a:solidFill>
                <a:prstClr val="black"/>
              </a:solidFill>
              <a:latin typeface="Arial"/>
              <a:ea typeface="ＭＳ Ｐゴシック"/>
            </a:endParaRPr>
          </a:p>
          <a:p>
            <a:pPr algn="ctr" defTabSz="457209"/>
            <a:r>
              <a:rPr kumimoji="1" lang="ja-JP" altLang="en-US" sz="1200" dirty="0">
                <a:solidFill>
                  <a:prstClr val="black"/>
                </a:solidFill>
                <a:latin typeface="Arial"/>
                <a:ea typeface="ＭＳ Ｐゴシック"/>
              </a:rPr>
              <a:t>（淀川河川堤防天端を活用した自転車歩行者専用道路）</a:t>
            </a:r>
            <a:endParaRPr kumimoji="1" lang="en-US" altLang="ja-JP" sz="1200" dirty="0">
              <a:solidFill>
                <a:prstClr val="black"/>
              </a:solidFill>
              <a:latin typeface="Arial"/>
              <a:ea typeface="ＭＳ Ｐゴシック"/>
            </a:endParaRPr>
          </a:p>
        </p:txBody>
      </p:sp>
      <p:sp>
        <p:nvSpPr>
          <p:cNvPr id="12" name="テキスト ボックス 11">
            <a:extLst>
              <a:ext uri="{FF2B5EF4-FFF2-40B4-BE49-F238E27FC236}">
                <a16:creationId xmlns:a16="http://schemas.microsoft.com/office/drawing/2014/main" id="{27CC4294-CF7F-491F-B0E6-D610956D10FB}"/>
              </a:ext>
            </a:extLst>
          </p:cNvPr>
          <p:cNvSpPr txBox="1"/>
          <p:nvPr/>
        </p:nvSpPr>
        <p:spPr>
          <a:xfrm>
            <a:off x="139878" y="1794303"/>
            <a:ext cx="2848857" cy="338554"/>
          </a:xfrm>
          <a:prstGeom prst="rect">
            <a:avLst/>
          </a:prstGeom>
          <a:noFill/>
        </p:spPr>
        <p:txBody>
          <a:bodyPr wrap="none" rtlCol="0">
            <a:spAutoFit/>
          </a:bodyPr>
          <a:lstStyle/>
          <a:p>
            <a:pPr defTabSz="457209"/>
            <a:r>
              <a:rPr kumimoji="1" lang="ja-JP" altLang="en-US" sz="1600" dirty="0">
                <a:solidFill>
                  <a:prstClr val="black"/>
                </a:solidFill>
                <a:latin typeface="Arial"/>
                <a:ea typeface="ＭＳ Ｐゴシック"/>
              </a:rPr>
              <a:t>■ 河川空間における整備（例）</a:t>
            </a:r>
          </a:p>
        </p:txBody>
      </p:sp>
      <p:sp>
        <p:nvSpPr>
          <p:cNvPr id="24" name="テキスト ボックス 23">
            <a:extLst>
              <a:ext uri="{FF2B5EF4-FFF2-40B4-BE49-F238E27FC236}">
                <a16:creationId xmlns:a16="http://schemas.microsoft.com/office/drawing/2014/main" id="{27CC4294-CF7F-491F-B0E6-D610956D10FB}"/>
              </a:ext>
            </a:extLst>
          </p:cNvPr>
          <p:cNvSpPr txBox="1"/>
          <p:nvPr/>
        </p:nvSpPr>
        <p:spPr>
          <a:xfrm>
            <a:off x="6570898" y="4441351"/>
            <a:ext cx="2321583" cy="461665"/>
          </a:xfrm>
          <a:prstGeom prst="rect">
            <a:avLst/>
          </a:prstGeom>
          <a:noFill/>
          <a:ln>
            <a:solidFill>
              <a:schemeClr val="tx1"/>
            </a:solidFill>
            <a:prstDash val="sysDash"/>
          </a:ln>
        </p:spPr>
        <p:txBody>
          <a:bodyPr wrap="square" rtlCol="0">
            <a:spAutoFit/>
          </a:bodyPr>
          <a:lstStyle/>
          <a:p>
            <a:pPr defTabSz="457209"/>
            <a:r>
              <a:rPr kumimoji="1" lang="ja-JP" altLang="en-US" sz="1200" dirty="0">
                <a:solidFill>
                  <a:prstClr val="black"/>
                </a:solidFill>
                <a:latin typeface="Arial"/>
                <a:ea typeface="ＭＳ Ｐゴシック"/>
              </a:rPr>
              <a:t>　　自転車・・・道路中心左側通行</a:t>
            </a:r>
            <a:endParaRPr kumimoji="1" lang="en-US" altLang="ja-JP" sz="1200" dirty="0">
              <a:solidFill>
                <a:prstClr val="black"/>
              </a:solidFill>
              <a:latin typeface="Arial"/>
              <a:ea typeface="ＭＳ Ｐゴシック"/>
            </a:endParaRPr>
          </a:p>
          <a:p>
            <a:pPr defTabSz="457209"/>
            <a:r>
              <a:rPr kumimoji="1" lang="ja-JP" altLang="en-US" sz="1200" dirty="0">
                <a:solidFill>
                  <a:prstClr val="black"/>
                </a:solidFill>
                <a:latin typeface="Arial"/>
                <a:ea typeface="ＭＳ Ｐゴシック"/>
              </a:rPr>
              <a:t>　　歩行者・・・道路端部右側通行</a:t>
            </a:r>
          </a:p>
        </p:txBody>
      </p:sp>
      <p:sp>
        <p:nvSpPr>
          <p:cNvPr id="59" name="下矢印 58"/>
          <p:cNvSpPr/>
          <p:nvPr/>
        </p:nvSpPr>
        <p:spPr>
          <a:xfrm rot="16200000">
            <a:off x="6612134" y="4485488"/>
            <a:ext cx="195303" cy="2015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21" name="テキスト ボックス 20">
            <a:extLst>
              <a:ext uri="{FF2B5EF4-FFF2-40B4-BE49-F238E27FC236}">
                <a16:creationId xmlns:a16="http://schemas.microsoft.com/office/drawing/2014/main" id="{27CC4294-CF7F-491F-B0E6-D610956D10FB}"/>
              </a:ext>
            </a:extLst>
          </p:cNvPr>
          <p:cNvSpPr txBox="1"/>
          <p:nvPr/>
        </p:nvSpPr>
        <p:spPr>
          <a:xfrm>
            <a:off x="4161217" y="4077074"/>
            <a:ext cx="4280339" cy="338554"/>
          </a:xfrm>
          <a:prstGeom prst="rect">
            <a:avLst/>
          </a:prstGeom>
          <a:noFill/>
        </p:spPr>
        <p:txBody>
          <a:bodyPr wrap="none" rtlCol="0">
            <a:spAutoFit/>
          </a:bodyPr>
          <a:lstStyle/>
          <a:p>
            <a:pPr defTabSz="457209"/>
            <a:r>
              <a:rPr kumimoji="1" lang="ja-JP" altLang="en-US" sz="1600" dirty="0">
                <a:solidFill>
                  <a:prstClr val="black"/>
                </a:solidFill>
                <a:latin typeface="Arial"/>
                <a:ea typeface="ＭＳ Ｐゴシック"/>
              </a:rPr>
              <a:t>■ 走行位置の明示による安全対策（標準仕様）</a:t>
            </a:r>
          </a:p>
        </p:txBody>
      </p:sp>
      <p:sp>
        <p:nvSpPr>
          <p:cNvPr id="33" name="テキスト ボックス 32">
            <a:extLst>
              <a:ext uri="{FF2B5EF4-FFF2-40B4-BE49-F238E27FC236}">
                <a16:creationId xmlns:a16="http://schemas.microsoft.com/office/drawing/2014/main" id="{27CC4294-CF7F-491F-B0E6-D610956D10FB}"/>
              </a:ext>
            </a:extLst>
          </p:cNvPr>
          <p:cNvSpPr txBox="1"/>
          <p:nvPr/>
        </p:nvSpPr>
        <p:spPr>
          <a:xfrm>
            <a:off x="4376852" y="6434146"/>
            <a:ext cx="4767149" cy="261610"/>
          </a:xfrm>
          <a:prstGeom prst="rect">
            <a:avLst/>
          </a:prstGeom>
          <a:noFill/>
        </p:spPr>
        <p:txBody>
          <a:bodyPr wrap="square" rtlCol="0">
            <a:spAutoFit/>
          </a:bodyPr>
          <a:lstStyle/>
          <a:p>
            <a:pPr defTabSz="457209"/>
            <a:r>
              <a:rPr kumimoji="1" lang="en-US" altLang="ja-JP" sz="1100" dirty="0">
                <a:solidFill>
                  <a:prstClr val="black"/>
                </a:solidFill>
                <a:latin typeface="Arial"/>
                <a:ea typeface="ＭＳ Ｐゴシック"/>
              </a:rPr>
              <a:t>※</a:t>
            </a:r>
            <a:r>
              <a:rPr kumimoji="1" lang="ja-JP" altLang="en-US" sz="1100" dirty="0">
                <a:solidFill>
                  <a:prstClr val="black"/>
                </a:solidFill>
                <a:latin typeface="Arial"/>
                <a:ea typeface="ＭＳ Ｐゴシック"/>
              </a:rPr>
              <a:t>現場状況や河川管理者、交通管理者の意見を踏まえ、対策を実施。</a:t>
            </a:r>
          </a:p>
        </p:txBody>
      </p:sp>
      <p:grpSp>
        <p:nvGrpSpPr>
          <p:cNvPr id="25" name="グループ化 24">
            <a:extLst>
              <a:ext uri="{FF2B5EF4-FFF2-40B4-BE49-F238E27FC236}">
                <a16:creationId xmlns:a16="http://schemas.microsoft.com/office/drawing/2014/main" id="{F3840109-15EF-44A1-88A5-B29D22A4BBFB}"/>
              </a:ext>
            </a:extLst>
          </p:cNvPr>
          <p:cNvGrpSpPr/>
          <p:nvPr/>
        </p:nvGrpSpPr>
        <p:grpSpPr>
          <a:xfrm rot="16200000">
            <a:off x="4286604" y="4889671"/>
            <a:ext cx="1989863" cy="1079160"/>
            <a:chOff x="5309279" y="1806163"/>
            <a:chExt cx="1975830" cy="666750"/>
          </a:xfrm>
        </p:grpSpPr>
        <p:sp>
          <p:nvSpPr>
            <p:cNvPr id="26" name="正方形/長方形 25">
              <a:extLst>
                <a:ext uri="{FF2B5EF4-FFF2-40B4-BE49-F238E27FC236}">
                  <a16:creationId xmlns:a16="http://schemas.microsoft.com/office/drawing/2014/main" id="{FA6BA286-39E8-4235-8B41-C835039FBE24}"/>
                </a:ext>
              </a:extLst>
            </p:cNvPr>
            <p:cNvSpPr/>
            <p:nvPr/>
          </p:nvSpPr>
          <p:spPr>
            <a:xfrm>
              <a:off x="5309279" y="1818793"/>
              <a:ext cx="1975830" cy="64149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cxnSp>
          <p:nvCxnSpPr>
            <p:cNvPr id="27" name="直線コネクタ 26">
              <a:extLst>
                <a:ext uri="{FF2B5EF4-FFF2-40B4-BE49-F238E27FC236}">
                  <a16:creationId xmlns:a16="http://schemas.microsoft.com/office/drawing/2014/main" id="{85CAED9C-BA96-4D19-B108-60E8A1C99D78}"/>
                </a:ext>
              </a:extLst>
            </p:cNvPr>
            <p:cNvCxnSpPr>
              <a:cxnSpLocks/>
            </p:cNvCxnSpPr>
            <p:nvPr/>
          </p:nvCxnSpPr>
          <p:spPr>
            <a:xfrm>
              <a:off x="5309279" y="2472913"/>
              <a:ext cx="1966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48B9EDB4-BF89-41C7-92D1-0DD83DC3A60E}"/>
                </a:ext>
              </a:extLst>
            </p:cNvPr>
            <p:cNvCxnSpPr>
              <a:cxnSpLocks/>
            </p:cNvCxnSpPr>
            <p:nvPr/>
          </p:nvCxnSpPr>
          <p:spPr>
            <a:xfrm>
              <a:off x="5309279" y="1806163"/>
              <a:ext cx="19660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9" name="直線矢印コネクタ 28"/>
          <p:cNvCxnSpPr/>
          <p:nvPr/>
        </p:nvCxnSpPr>
        <p:spPr>
          <a:xfrm>
            <a:off x="4911174" y="4485020"/>
            <a:ext cx="0" cy="432000"/>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H="1" flipV="1">
            <a:off x="5663849" y="5920302"/>
            <a:ext cx="0" cy="456136"/>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5" name="下矢印 34"/>
          <p:cNvSpPr/>
          <p:nvPr/>
        </p:nvSpPr>
        <p:spPr>
          <a:xfrm>
            <a:off x="5318486" y="4642677"/>
            <a:ext cx="180347" cy="2898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36" name="下矢印 35"/>
          <p:cNvSpPr/>
          <p:nvPr/>
        </p:nvSpPr>
        <p:spPr>
          <a:xfrm rot="10800000">
            <a:off x="5086767" y="5920302"/>
            <a:ext cx="164216" cy="3176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pic>
        <p:nvPicPr>
          <p:cNvPr id="37" name="図 36"/>
          <p:cNvPicPr>
            <a:picLocks noChangeAspect="1"/>
          </p:cNvPicPr>
          <p:nvPr/>
        </p:nvPicPr>
        <p:blipFill>
          <a:blip r:embed="rId3"/>
          <a:stretch>
            <a:fillRect/>
          </a:stretch>
        </p:blipFill>
        <p:spPr>
          <a:xfrm>
            <a:off x="5037191" y="5429684"/>
            <a:ext cx="247101" cy="440136"/>
          </a:xfrm>
          <a:prstGeom prst="rect">
            <a:avLst/>
          </a:prstGeom>
        </p:spPr>
      </p:pic>
      <p:pic>
        <p:nvPicPr>
          <p:cNvPr id="38" name="図 37"/>
          <p:cNvPicPr>
            <a:picLocks noChangeAspect="1"/>
          </p:cNvPicPr>
          <p:nvPr/>
        </p:nvPicPr>
        <p:blipFill>
          <a:blip r:embed="rId3"/>
          <a:stretch>
            <a:fillRect/>
          </a:stretch>
        </p:blipFill>
        <p:spPr>
          <a:xfrm rot="10800000">
            <a:off x="5285110" y="4996435"/>
            <a:ext cx="247101" cy="440136"/>
          </a:xfrm>
          <a:prstGeom prst="rect">
            <a:avLst/>
          </a:prstGeom>
        </p:spPr>
      </p:pic>
      <p:sp>
        <p:nvSpPr>
          <p:cNvPr id="4" name="正方形/長方形 3"/>
          <p:cNvSpPr/>
          <p:nvPr/>
        </p:nvSpPr>
        <p:spPr>
          <a:xfrm>
            <a:off x="4441413" y="4444182"/>
            <a:ext cx="285940" cy="198000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41" name="テキスト ボックス 40">
            <a:extLst>
              <a:ext uri="{FF2B5EF4-FFF2-40B4-BE49-F238E27FC236}">
                <a16:creationId xmlns:a16="http://schemas.microsoft.com/office/drawing/2014/main" id="{27CC4294-CF7F-491F-B0E6-D610956D10FB}"/>
              </a:ext>
            </a:extLst>
          </p:cNvPr>
          <p:cNvSpPr txBox="1"/>
          <p:nvPr/>
        </p:nvSpPr>
        <p:spPr>
          <a:xfrm>
            <a:off x="4390926" y="5238483"/>
            <a:ext cx="400110" cy="451406"/>
          </a:xfrm>
          <a:prstGeom prst="rect">
            <a:avLst/>
          </a:prstGeom>
          <a:noFill/>
        </p:spPr>
        <p:txBody>
          <a:bodyPr vert="eaVert" wrap="none" rtlCol="0">
            <a:spAutoFit/>
          </a:bodyPr>
          <a:lstStyle/>
          <a:p>
            <a:pPr defTabSz="457209"/>
            <a:r>
              <a:rPr kumimoji="1" lang="ja-JP" altLang="en-US" sz="1400" dirty="0">
                <a:solidFill>
                  <a:prstClr val="black"/>
                </a:solidFill>
                <a:latin typeface="Arial"/>
                <a:ea typeface="ＭＳ Ｐゴシック"/>
              </a:rPr>
              <a:t>河川</a:t>
            </a:r>
          </a:p>
        </p:txBody>
      </p:sp>
      <p:pic>
        <p:nvPicPr>
          <p:cNvPr id="45" name="図 44"/>
          <p:cNvPicPr>
            <a:picLocks noChangeAspect="1"/>
          </p:cNvPicPr>
          <p:nvPr/>
        </p:nvPicPr>
        <p:blipFill>
          <a:blip r:embed="rId4"/>
          <a:stretch>
            <a:fillRect/>
          </a:stretch>
        </p:blipFill>
        <p:spPr>
          <a:xfrm>
            <a:off x="5539273" y="5585608"/>
            <a:ext cx="249152" cy="283519"/>
          </a:xfrm>
          <a:prstGeom prst="rect">
            <a:avLst/>
          </a:prstGeom>
        </p:spPr>
      </p:pic>
      <p:pic>
        <p:nvPicPr>
          <p:cNvPr id="46" name="図 45"/>
          <p:cNvPicPr>
            <a:picLocks noChangeAspect="1"/>
          </p:cNvPicPr>
          <p:nvPr/>
        </p:nvPicPr>
        <p:blipFill>
          <a:blip r:embed="rId4"/>
          <a:stretch>
            <a:fillRect/>
          </a:stretch>
        </p:blipFill>
        <p:spPr>
          <a:xfrm rot="10800000">
            <a:off x="4786598" y="4995265"/>
            <a:ext cx="249152" cy="283519"/>
          </a:xfrm>
          <a:prstGeom prst="rect">
            <a:avLst/>
          </a:prstGeom>
        </p:spPr>
      </p:pic>
      <p:sp>
        <p:nvSpPr>
          <p:cNvPr id="39" name="テキスト ボックス 38">
            <a:extLst>
              <a:ext uri="{FF2B5EF4-FFF2-40B4-BE49-F238E27FC236}">
                <a16:creationId xmlns:a16="http://schemas.microsoft.com/office/drawing/2014/main" id="{27CC4294-CF7F-491F-B0E6-D610956D10FB}"/>
              </a:ext>
            </a:extLst>
          </p:cNvPr>
          <p:cNvSpPr txBox="1"/>
          <p:nvPr/>
        </p:nvSpPr>
        <p:spPr>
          <a:xfrm>
            <a:off x="6548834" y="2165392"/>
            <a:ext cx="2321583" cy="461665"/>
          </a:xfrm>
          <a:prstGeom prst="rect">
            <a:avLst/>
          </a:prstGeom>
          <a:noFill/>
          <a:ln>
            <a:solidFill>
              <a:schemeClr val="tx1"/>
            </a:solidFill>
            <a:prstDash val="sysDash"/>
          </a:ln>
        </p:spPr>
        <p:txBody>
          <a:bodyPr wrap="square" rtlCol="0">
            <a:spAutoFit/>
          </a:bodyPr>
          <a:lstStyle/>
          <a:p>
            <a:pPr defTabSz="457209"/>
            <a:r>
              <a:rPr kumimoji="1" lang="ja-JP" altLang="en-US" sz="1200" dirty="0">
                <a:solidFill>
                  <a:prstClr val="black"/>
                </a:solidFill>
                <a:latin typeface="Arial"/>
                <a:ea typeface="ＭＳ Ｐゴシック"/>
              </a:rPr>
              <a:t>　　自転車・・・堤外地側</a:t>
            </a:r>
            <a:endParaRPr kumimoji="1" lang="en-US" altLang="ja-JP" sz="1200" dirty="0">
              <a:solidFill>
                <a:prstClr val="black"/>
              </a:solidFill>
              <a:latin typeface="Arial"/>
              <a:ea typeface="ＭＳ Ｐゴシック"/>
            </a:endParaRPr>
          </a:p>
          <a:p>
            <a:pPr defTabSz="457209"/>
            <a:r>
              <a:rPr kumimoji="1" lang="ja-JP" altLang="en-US" sz="1200" dirty="0">
                <a:solidFill>
                  <a:prstClr val="black"/>
                </a:solidFill>
                <a:latin typeface="Arial"/>
                <a:ea typeface="ＭＳ Ｐゴシック"/>
              </a:rPr>
              <a:t>　　歩行者・・・堤内地側</a:t>
            </a:r>
          </a:p>
        </p:txBody>
      </p:sp>
      <p:sp>
        <p:nvSpPr>
          <p:cNvPr id="40" name="下矢印 39"/>
          <p:cNvSpPr/>
          <p:nvPr/>
        </p:nvSpPr>
        <p:spPr>
          <a:xfrm rot="16200000">
            <a:off x="6590071" y="2209528"/>
            <a:ext cx="195303" cy="2015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cxnSp>
        <p:nvCxnSpPr>
          <p:cNvPr id="42" name="直線矢印コネクタ 41"/>
          <p:cNvCxnSpPr/>
          <p:nvPr/>
        </p:nvCxnSpPr>
        <p:spPr>
          <a:xfrm>
            <a:off x="6616428" y="2519389"/>
            <a:ext cx="180000" cy="0"/>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27CC4294-CF7F-491F-B0E6-D610956D10FB}"/>
              </a:ext>
            </a:extLst>
          </p:cNvPr>
          <p:cNvSpPr txBox="1"/>
          <p:nvPr/>
        </p:nvSpPr>
        <p:spPr>
          <a:xfrm>
            <a:off x="4156018" y="1775573"/>
            <a:ext cx="3767378" cy="338554"/>
          </a:xfrm>
          <a:prstGeom prst="rect">
            <a:avLst/>
          </a:prstGeom>
          <a:noFill/>
        </p:spPr>
        <p:txBody>
          <a:bodyPr wrap="none" rtlCol="0">
            <a:spAutoFit/>
          </a:bodyPr>
          <a:lstStyle/>
          <a:p>
            <a:pPr defTabSz="457209"/>
            <a:r>
              <a:rPr kumimoji="1" lang="ja-JP" altLang="en-US" sz="1600" dirty="0">
                <a:solidFill>
                  <a:prstClr val="black"/>
                </a:solidFill>
                <a:latin typeface="Arial"/>
                <a:ea typeface="ＭＳ Ｐゴシック"/>
              </a:rPr>
              <a:t>■ 構造分離・視覚分離による安全対策案</a:t>
            </a:r>
          </a:p>
        </p:txBody>
      </p:sp>
      <p:sp>
        <p:nvSpPr>
          <p:cNvPr id="47" name="テキスト ボックス 46">
            <a:extLst>
              <a:ext uri="{FF2B5EF4-FFF2-40B4-BE49-F238E27FC236}">
                <a16:creationId xmlns:a16="http://schemas.microsoft.com/office/drawing/2014/main" id="{27CC4294-CF7F-491F-B0E6-D610956D10FB}"/>
              </a:ext>
            </a:extLst>
          </p:cNvPr>
          <p:cNvSpPr txBox="1"/>
          <p:nvPr/>
        </p:nvSpPr>
        <p:spPr>
          <a:xfrm>
            <a:off x="6353956" y="3260877"/>
            <a:ext cx="2799886" cy="600164"/>
          </a:xfrm>
          <a:prstGeom prst="rect">
            <a:avLst/>
          </a:prstGeom>
          <a:noFill/>
        </p:spPr>
        <p:txBody>
          <a:bodyPr wrap="square" rtlCol="0">
            <a:spAutoFit/>
          </a:bodyPr>
          <a:lstStyle/>
          <a:p>
            <a:pPr marL="136528" indent="-136528" defTabSz="457209"/>
            <a:r>
              <a:rPr kumimoji="1" lang="en-US" altLang="ja-JP" sz="1100" dirty="0">
                <a:solidFill>
                  <a:prstClr val="black"/>
                </a:solidFill>
                <a:latin typeface="Arial"/>
                <a:ea typeface="ＭＳ Ｐゴシック"/>
              </a:rPr>
              <a:t>※</a:t>
            </a:r>
            <a:r>
              <a:rPr kumimoji="1" lang="ja-JP" altLang="en-US" sz="1100" dirty="0">
                <a:solidFill>
                  <a:prstClr val="black"/>
                </a:solidFill>
                <a:latin typeface="Arial"/>
                <a:ea typeface="ＭＳ Ｐゴシック"/>
              </a:rPr>
              <a:t>十分な幅員が確保できる場合、現場状況を踏まえ、河川管理者、交通管理者と個別協議により詳細な仕様を決定。</a:t>
            </a:r>
          </a:p>
        </p:txBody>
      </p:sp>
      <p:grpSp>
        <p:nvGrpSpPr>
          <p:cNvPr id="48" name="グループ化 47">
            <a:extLst>
              <a:ext uri="{FF2B5EF4-FFF2-40B4-BE49-F238E27FC236}">
                <a16:creationId xmlns:a16="http://schemas.microsoft.com/office/drawing/2014/main" id="{F3840109-15EF-44A1-88A5-B29D22A4BBFB}"/>
              </a:ext>
            </a:extLst>
          </p:cNvPr>
          <p:cNvGrpSpPr/>
          <p:nvPr/>
        </p:nvGrpSpPr>
        <p:grpSpPr>
          <a:xfrm rot="16200000">
            <a:off x="4712079" y="2188050"/>
            <a:ext cx="1697109" cy="1586649"/>
            <a:chOff x="5309279" y="1806163"/>
            <a:chExt cx="1975830" cy="666750"/>
          </a:xfrm>
        </p:grpSpPr>
        <p:sp>
          <p:nvSpPr>
            <p:cNvPr id="49" name="正方形/長方形 48">
              <a:extLst>
                <a:ext uri="{FF2B5EF4-FFF2-40B4-BE49-F238E27FC236}">
                  <a16:creationId xmlns:a16="http://schemas.microsoft.com/office/drawing/2014/main" id="{FA6BA286-39E8-4235-8B41-C835039FBE24}"/>
                </a:ext>
              </a:extLst>
            </p:cNvPr>
            <p:cNvSpPr/>
            <p:nvPr/>
          </p:nvSpPr>
          <p:spPr>
            <a:xfrm>
              <a:off x="5309279" y="1818793"/>
              <a:ext cx="1975830" cy="64149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cxnSp>
          <p:nvCxnSpPr>
            <p:cNvPr id="50" name="直線コネクタ 49">
              <a:extLst>
                <a:ext uri="{FF2B5EF4-FFF2-40B4-BE49-F238E27FC236}">
                  <a16:creationId xmlns:a16="http://schemas.microsoft.com/office/drawing/2014/main" id="{85CAED9C-BA96-4D19-B108-60E8A1C99D78}"/>
                </a:ext>
              </a:extLst>
            </p:cNvPr>
            <p:cNvCxnSpPr>
              <a:cxnSpLocks/>
            </p:cNvCxnSpPr>
            <p:nvPr/>
          </p:nvCxnSpPr>
          <p:spPr>
            <a:xfrm>
              <a:off x="5309279" y="2472913"/>
              <a:ext cx="1966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48B9EDB4-BF89-41C7-92D1-0DD83DC3A60E}"/>
                </a:ext>
              </a:extLst>
            </p:cNvPr>
            <p:cNvCxnSpPr>
              <a:cxnSpLocks/>
            </p:cNvCxnSpPr>
            <p:nvPr/>
          </p:nvCxnSpPr>
          <p:spPr>
            <a:xfrm>
              <a:off x="5309279" y="1806163"/>
              <a:ext cx="19660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下矢印 55"/>
          <p:cNvSpPr/>
          <p:nvPr/>
        </p:nvSpPr>
        <p:spPr>
          <a:xfrm>
            <a:off x="5294579" y="2175827"/>
            <a:ext cx="180347" cy="2898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57" name="下矢印 56"/>
          <p:cNvSpPr/>
          <p:nvPr/>
        </p:nvSpPr>
        <p:spPr>
          <a:xfrm rot="10800000">
            <a:off x="4909087" y="3417616"/>
            <a:ext cx="164216" cy="3176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62" name="正方形/長方形 61"/>
          <p:cNvSpPr/>
          <p:nvPr/>
        </p:nvSpPr>
        <p:spPr>
          <a:xfrm>
            <a:off x="4466767" y="2142682"/>
            <a:ext cx="275189" cy="168724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63" name="テキスト ボックス 62">
            <a:extLst>
              <a:ext uri="{FF2B5EF4-FFF2-40B4-BE49-F238E27FC236}">
                <a16:creationId xmlns:a16="http://schemas.microsoft.com/office/drawing/2014/main" id="{27CC4294-CF7F-491F-B0E6-D610956D10FB}"/>
              </a:ext>
            </a:extLst>
          </p:cNvPr>
          <p:cNvSpPr txBox="1"/>
          <p:nvPr/>
        </p:nvSpPr>
        <p:spPr>
          <a:xfrm>
            <a:off x="4416279" y="2936983"/>
            <a:ext cx="400110" cy="451406"/>
          </a:xfrm>
          <a:prstGeom prst="rect">
            <a:avLst/>
          </a:prstGeom>
          <a:noFill/>
        </p:spPr>
        <p:txBody>
          <a:bodyPr vert="eaVert" wrap="none" rtlCol="0">
            <a:spAutoFit/>
          </a:bodyPr>
          <a:lstStyle/>
          <a:p>
            <a:pPr defTabSz="457209"/>
            <a:r>
              <a:rPr kumimoji="1" lang="ja-JP" altLang="en-US" sz="1400" dirty="0">
                <a:solidFill>
                  <a:prstClr val="black"/>
                </a:solidFill>
                <a:latin typeface="Arial"/>
                <a:ea typeface="ＭＳ Ｐゴシック"/>
              </a:rPr>
              <a:t>河川</a:t>
            </a:r>
          </a:p>
        </p:txBody>
      </p:sp>
      <p:pic>
        <p:nvPicPr>
          <p:cNvPr id="7" name="図 6"/>
          <p:cNvPicPr>
            <a:picLocks noChangeAspect="1"/>
          </p:cNvPicPr>
          <p:nvPr/>
        </p:nvPicPr>
        <p:blipFill rotWithShape="1">
          <a:blip r:embed="rId5"/>
          <a:srcRect l="18454" t="25391" r="75994" b="51888"/>
          <a:stretch/>
        </p:blipFill>
        <p:spPr>
          <a:xfrm>
            <a:off x="5620667" y="2139851"/>
            <a:ext cx="722338" cy="1708769"/>
          </a:xfrm>
          <a:prstGeom prst="rect">
            <a:avLst/>
          </a:prstGeom>
        </p:spPr>
      </p:pic>
      <p:pic>
        <p:nvPicPr>
          <p:cNvPr id="14" name="図 13"/>
          <p:cNvPicPr>
            <a:picLocks noChangeAspect="1"/>
          </p:cNvPicPr>
          <p:nvPr/>
        </p:nvPicPr>
        <p:blipFill rotWithShape="1">
          <a:blip r:embed="rId6"/>
          <a:srcRect l="42764" t="24537" r="56590" b="52437"/>
          <a:stretch/>
        </p:blipFill>
        <p:spPr>
          <a:xfrm>
            <a:off x="5590613" y="2145506"/>
            <a:ext cx="83992" cy="1684422"/>
          </a:xfrm>
          <a:prstGeom prst="rect">
            <a:avLst/>
          </a:prstGeom>
        </p:spPr>
      </p:pic>
      <p:cxnSp>
        <p:nvCxnSpPr>
          <p:cNvPr id="16" name="直線コネクタ 15"/>
          <p:cNvCxnSpPr/>
          <p:nvPr/>
        </p:nvCxnSpPr>
        <p:spPr>
          <a:xfrm>
            <a:off x="5208942" y="2139850"/>
            <a:ext cx="0" cy="165600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flipH="1" flipV="1">
            <a:off x="6156176" y="2719687"/>
            <a:ext cx="0" cy="456136"/>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a:off x="5937114" y="2743823"/>
            <a:ext cx="0" cy="432000"/>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8" name="図 7"/>
          <p:cNvPicPr>
            <a:picLocks noChangeAspect="1"/>
          </p:cNvPicPr>
          <p:nvPr/>
        </p:nvPicPr>
        <p:blipFill>
          <a:blip r:embed="rId7"/>
          <a:stretch>
            <a:fillRect/>
          </a:stretch>
        </p:blipFill>
        <p:spPr>
          <a:xfrm>
            <a:off x="493223" y="2110193"/>
            <a:ext cx="3040380" cy="1699260"/>
          </a:xfrm>
          <a:prstGeom prst="rect">
            <a:avLst/>
          </a:prstGeom>
        </p:spPr>
      </p:pic>
      <p:pic>
        <p:nvPicPr>
          <p:cNvPr id="9" name="図 8"/>
          <p:cNvPicPr>
            <a:picLocks noChangeAspect="1"/>
          </p:cNvPicPr>
          <p:nvPr/>
        </p:nvPicPr>
        <p:blipFill>
          <a:blip r:embed="rId8"/>
          <a:stretch>
            <a:fillRect/>
          </a:stretch>
        </p:blipFill>
        <p:spPr>
          <a:xfrm>
            <a:off x="939770" y="4456534"/>
            <a:ext cx="1943100" cy="2049780"/>
          </a:xfrm>
          <a:prstGeom prst="rect">
            <a:avLst/>
          </a:prstGeom>
        </p:spPr>
      </p:pic>
      <p:cxnSp>
        <p:nvCxnSpPr>
          <p:cNvPr id="53" name="直線矢印コネクタ 52"/>
          <p:cNvCxnSpPr/>
          <p:nvPr/>
        </p:nvCxnSpPr>
        <p:spPr>
          <a:xfrm>
            <a:off x="6619785" y="4787580"/>
            <a:ext cx="180000" cy="0"/>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7841D068-6023-4ACC-A279-A844697C1AA3}"/>
              </a:ext>
            </a:extLst>
          </p:cNvPr>
          <p:cNvSpPr>
            <a:spLocks noGrp="1"/>
          </p:cNvSpPr>
          <p:nvPr>
            <p:ph type="sldNum" sz="quarter" idx="12"/>
          </p:nvPr>
        </p:nvSpPr>
        <p:spPr/>
        <p:txBody>
          <a:bodyPr/>
          <a:lstStyle/>
          <a:p>
            <a:fld id="{DBD16A61-A562-46A3-9FED-0F09869A8BCF}" type="slidenum">
              <a:rPr kumimoji="1" lang="ja-JP" altLang="en-US" smtClean="0"/>
              <a:t>4</a:t>
            </a:fld>
            <a:endParaRPr kumimoji="1" lang="ja-JP" altLang="en-US"/>
          </a:p>
        </p:txBody>
      </p:sp>
    </p:spTree>
    <p:extLst>
      <p:ext uri="{BB962C8B-B14F-4D97-AF65-F5344CB8AC3E}">
        <p14:creationId xmlns:p14="http://schemas.microsoft.com/office/powerpoint/2010/main" val="2164243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FD3E93-73E3-4D6D-8DB9-F77512FA5CA0}"/>
              </a:ext>
            </a:extLst>
          </p:cNvPr>
          <p:cNvSpPr>
            <a:spLocks noGrp="1"/>
          </p:cNvSpPr>
          <p:nvPr>
            <p:ph type="title"/>
          </p:nvPr>
        </p:nvSpPr>
        <p:spPr/>
        <p:txBody>
          <a:bodyPr>
            <a:normAutofit/>
          </a:bodyPr>
          <a:lstStyle/>
          <a:p>
            <a:r>
              <a:rPr lang="ja-JP" altLang="en-US" dirty="0"/>
              <a:t>自転車通行空間の整備仕様</a:t>
            </a:r>
            <a:endParaRPr kumimoji="1" lang="ja-JP" altLang="en-US" dirty="0"/>
          </a:p>
        </p:txBody>
      </p:sp>
      <p:sp>
        <p:nvSpPr>
          <p:cNvPr id="9" name="正方形/長方形 8">
            <a:extLst>
              <a:ext uri="{FF2B5EF4-FFF2-40B4-BE49-F238E27FC236}">
                <a16:creationId xmlns:a16="http://schemas.microsoft.com/office/drawing/2014/main" id="{58FBDFD3-42EB-4FA7-87CF-994154964218}"/>
              </a:ext>
            </a:extLst>
          </p:cNvPr>
          <p:cNvSpPr/>
          <p:nvPr/>
        </p:nvSpPr>
        <p:spPr>
          <a:xfrm>
            <a:off x="89501" y="908721"/>
            <a:ext cx="8964996" cy="62845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05204" indent="-205204" defTabSz="457209"/>
            <a:r>
              <a:rPr kumimoji="1" lang="ja-JP" altLang="en-US" dirty="0">
                <a:solidFill>
                  <a:prstClr val="black"/>
                </a:solidFill>
                <a:latin typeface="Arial"/>
                <a:ea typeface="ＭＳ Ｐゴシック"/>
              </a:rPr>
              <a:t>〇一般道路における自転車通行空間を新たに整備する場合、「安全で快適な自転車利用環境創出ガイドライン」等に基づき整備する。</a:t>
            </a:r>
            <a:endParaRPr kumimoji="1" lang="en-US" altLang="ja-JP" dirty="0">
              <a:solidFill>
                <a:prstClr val="black"/>
              </a:solidFill>
              <a:latin typeface="Arial"/>
              <a:ea typeface="ＭＳ Ｐゴシック"/>
            </a:endParaRPr>
          </a:p>
        </p:txBody>
      </p:sp>
      <p:sp>
        <p:nvSpPr>
          <p:cNvPr id="12" name="テキスト ボックス 11">
            <a:extLst>
              <a:ext uri="{FF2B5EF4-FFF2-40B4-BE49-F238E27FC236}">
                <a16:creationId xmlns:a16="http://schemas.microsoft.com/office/drawing/2014/main" id="{27CC4294-CF7F-491F-B0E6-D610956D10FB}"/>
              </a:ext>
            </a:extLst>
          </p:cNvPr>
          <p:cNvSpPr txBox="1"/>
          <p:nvPr/>
        </p:nvSpPr>
        <p:spPr>
          <a:xfrm>
            <a:off x="4702" y="1628801"/>
            <a:ext cx="4639306" cy="830997"/>
          </a:xfrm>
          <a:prstGeom prst="rect">
            <a:avLst/>
          </a:prstGeom>
          <a:noFill/>
        </p:spPr>
        <p:txBody>
          <a:bodyPr wrap="square" rtlCol="0">
            <a:spAutoFit/>
          </a:bodyPr>
          <a:lstStyle/>
          <a:p>
            <a:pPr marL="174628" indent="-174628" defTabSz="457209"/>
            <a:r>
              <a:rPr kumimoji="1" lang="ja-JP" altLang="en-US" sz="1600" dirty="0">
                <a:solidFill>
                  <a:prstClr val="black"/>
                </a:solidFill>
                <a:latin typeface="Arial"/>
                <a:ea typeface="ＭＳ Ｐゴシック"/>
              </a:rPr>
              <a:t>■「安全で快適な自転車利用環境創出ガイドライン」（平成２８年７月 国土交通省道路局、警察庁交通局）における矢羽根型路面表示の標準仕様</a:t>
            </a:r>
          </a:p>
        </p:txBody>
      </p:sp>
      <p:sp>
        <p:nvSpPr>
          <p:cNvPr id="11" name="テキスト ボックス 10">
            <a:extLst>
              <a:ext uri="{FF2B5EF4-FFF2-40B4-BE49-F238E27FC236}">
                <a16:creationId xmlns:a16="http://schemas.microsoft.com/office/drawing/2014/main" id="{27CC4294-CF7F-491F-B0E6-D610956D10FB}"/>
              </a:ext>
            </a:extLst>
          </p:cNvPr>
          <p:cNvSpPr txBox="1"/>
          <p:nvPr/>
        </p:nvSpPr>
        <p:spPr>
          <a:xfrm>
            <a:off x="4746314" y="1628801"/>
            <a:ext cx="4506207" cy="830997"/>
          </a:xfrm>
          <a:prstGeom prst="rect">
            <a:avLst/>
          </a:prstGeom>
          <a:noFill/>
        </p:spPr>
        <p:txBody>
          <a:bodyPr wrap="square" rtlCol="0">
            <a:spAutoFit/>
          </a:bodyPr>
          <a:lstStyle/>
          <a:p>
            <a:pPr marL="174628" indent="-174628" defTabSz="457209"/>
            <a:r>
              <a:rPr kumimoji="1" lang="ja-JP" altLang="en-US" sz="1600" dirty="0">
                <a:solidFill>
                  <a:prstClr val="black"/>
                </a:solidFill>
                <a:latin typeface="Arial"/>
                <a:ea typeface="ＭＳ Ｐゴシック"/>
              </a:rPr>
              <a:t>■「大阪府自転車通行空間法定外表示実施要領（改訂版）」（平成２９年３月</a:t>
            </a:r>
            <a:r>
              <a:rPr kumimoji="1" lang="zh-TW" altLang="en-US" sz="1600" dirty="0">
                <a:solidFill>
                  <a:prstClr val="black"/>
                </a:solidFill>
                <a:latin typeface="Arial"/>
                <a:ea typeface="ＭＳ Ｐゴシック"/>
              </a:rPr>
              <a:t>大阪府道路交通環境安全推進連絡会議</a:t>
            </a:r>
            <a:r>
              <a:rPr kumimoji="1" lang="ja-JP" altLang="en-US" sz="1600" dirty="0">
                <a:solidFill>
                  <a:prstClr val="black"/>
                </a:solidFill>
                <a:latin typeface="Arial"/>
                <a:ea typeface="ＭＳ Ｐゴシック"/>
              </a:rPr>
              <a:t>）の標準仕様</a:t>
            </a:r>
          </a:p>
        </p:txBody>
      </p:sp>
      <p:pic>
        <p:nvPicPr>
          <p:cNvPr id="14" name="図 13"/>
          <p:cNvPicPr>
            <a:picLocks noChangeAspect="1"/>
          </p:cNvPicPr>
          <p:nvPr/>
        </p:nvPicPr>
        <p:blipFill>
          <a:blip r:embed="rId2"/>
          <a:stretch>
            <a:fillRect/>
          </a:stretch>
        </p:blipFill>
        <p:spPr>
          <a:xfrm>
            <a:off x="4969823" y="2467052"/>
            <a:ext cx="4084674" cy="1219306"/>
          </a:xfrm>
          <a:prstGeom prst="rect">
            <a:avLst/>
          </a:prstGeom>
        </p:spPr>
      </p:pic>
      <p:pic>
        <p:nvPicPr>
          <p:cNvPr id="15" name="図 14"/>
          <p:cNvPicPr>
            <a:picLocks noChangeAspect="1"/>
          </p:cNvPicPr>
          <p:nvPr/>
        </p:nvPicPr>
        <p:blipFill>
          <a:blip r:embed="rId3"/>
          <a:stretch>
            <a:fillRect/>
          </a:stretch>
        </p:blipFill>
        <p:spPr>
          <a:xfrm>
            <a:off x="4918335" y="4405741"/>
            <a:ext cx="2300151" cy="2403143"/>
          </a:xfrm>
          <a:prstGeom prst="rect">
            <a:avLst/>
          </a:prstGeom>
        </p:spPr>
      </p:pic>
      <p:pic>
        <p:nvPicPr>
          <p:cNvPr id="17" name="図 16"/>
          <p:cNvPicPr>
            <a:picLocks noChangeAspect="1"/>
          </p:cNvPicPr>
          <p:nvPr/>
        </p:nvPicPr>
        <p:blipFill>
          <a:blip r:embed="rId4"/>
          <a:stretch>
            <a:fillRect/>
          </a:stretch>
        </p:blipFill>
        <p:spPr>
          <a:xfrm>
            <a:off x="7328122" y="4328742"/>
            <a:ext cx="1815878" cy="2529259"/>
          </a:xfrm>
          <a:prstGeom prst="rect">
            <a:avLst/>
          </a:prstGeom>
        </p:spPr>
      </p:pic>
      <p:pic>
        <p:nvPicPr>
          <p:cNvPr id="19" name="図 18"/>
          <p:cNvPicPr>
            <a:picLocks noChangeAspect="1"/>
          </p:cNvPicPr>
          <p:nvPr/>
        </p:nvPicPr>
        <p:blipFill>
          <a:blip r:embed="rId5"/>
          <a:stretch>
            <a:fillRect/>
          </a:stretch>
        </p:blipFill>
        <p:spPr>
          <a:xfrm>
            <a:off x="4925202" y="3657907"/>
            <a:ext cx="4218798" cy="707197"/>
          </a:xfrm>
          <a:prstGeom prst="rect">
            <a:avLst/>
          </a:prstGeom>
        </p:spPr>
      </p:pic>
      <p:pic>
        <p:nvPicPr>
          <p:cNvPr id="5" name="図 4"/>
          <p:cNvPicPr>
            <a:picLocks noChangeAspect="1"/>
          </p:cNvPicPr>
          <p:nvPr/>
        </p:nvPicPr>
        <p:blipFill>
          <a:blip r:embed="rId6"/>
          <a:stretch>
            <a:fillRect/>
          </a:stretch>
        </p:blipFill>
        <p:spPr>
          <a:xfrm>
            <a:off x="251521" y="2564905"/>
            <a:ext cx="3316511" cy="2584928"/>
          </a:xfrm>
          <a:prstGeom prst="rect">
            <a:avLst/>
          </a:prstGeom>
        </p:spPr>
      </p:pic>
      <p:pic>
        <p:nvPicPr>
          <p:cNvPr id="6" name="図 5"/>
          <p:cNvPicPr>
            <a:picLocks noChangeAspect="1"/>
          </p:cNvPicPr>
          <p:nvPr/>
        </p:nvPicPr>
        <p:blipFill>
          <a:blip r:embed="rId7"/>
          <a:stretch>
            <a:fillRect/>
          </a:stretch>
        </p:blipFill>
        <p:spPr>
          <a:xfrm>
            <a:off x="611560" y="5229200"/>
            <a:ext cx="2286198" cy="1615580"/>
          </a:xfrm>
          <a:prstGeom prst="rect">
            <a:avLst/>
          </a:prstGeom>
        </p:spPr>
      </p:pic>
      <p:sp>
        <p:nvSpPr>
          <p:cNvPr id="3" name="スライド番号プレースホルダー 2">
            <a:extLst>
              <a:ext uri="{FF2B5EF4-FFF2-40B4-BE49-F238E27FC236}">
                <a16:creationId xmlns:a16="http://schemas.microsoft.com/office/drawing/2014/main" id="{411DDB8E-A9B5-424B-B652-3393A309FCFA}"/>
              </a:ext>
            </a:extLst>
          </p:cNvPr>
          <p:cNvSpPr>
            <a:spLocks noGrp="1"/>
          </p:cNvSpPr>
          <p:nvPr>
            <p:ph type="sldNum" sz="quarter" idx="12"/>
          </p:nvPr>
        </p:nvSpPr>
        <p:spPr/>
        <p:txBody>
          <a:bodyPr/>
          <a:lstStyle/>
          <a:p>
            <a:fld id="{DBD16A61-A562-46A3-9FED-0F09869A8BCF}" type="slidenum">
              <a:rPr kumimoji="1" lang="ja-JP" altLang="en-US" smtClean="0"/>
              <a:pPr/>
              <a:t>5</a:t>
            </a:fld>
            <a:endParaRPr kumimoji="1" lang="ja-JP" altLang="en-US"/>
          </a:p>
        </p:txBody>
      </p:sp>
    </p:spTree>
    <p:extLst>
      <p:ext uri="{BB962C8B-B14F-4D97-AF65-F5344CB8AC3E}">
        <p14:creationId xmlns:p14="http://schemas.microsoft.com/office/powerpoint/2010/main" val="463941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332656"/>
            <a:ext cx="9252520" cy="648072"/>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dirty="0">
              <a:solidFill>
                <a:prstClr val="white"/>
              </a:solidFill>
              <a:latin typeface="Arial"/>
              <a:ea typeface="ＭＳ Ｐゴシック"/>
            </a:endParaRPr>
          </a:p>
        </p:txBody>
      </p:sp>
      <p:pic>
        <p:nvPicPr>
          <p:cNvPr id="2" name="図 1">
            <a:extLst>
              <a:ext uri="{FF2B5EF4-FFF2-40B4-BE49-F238E27FC236}">
                <a16:creationId xmlns:a16="http://schemas.microsoft.com/office/drawing/2014/main" id="{ED178715-8D88-4A8F-BCEE-A7CC767D0284}"/>
              </a:ext>
            </a:extLst>
          </p:cNvPr>
          <p:cNvPicPr>
            <a:picLocks noChangeAspect="1"/>
          </p:cNvPicPr>
          <p:nvPr/>
        </p:nvPicPr>
        <p:blipFill>
          <a:blip r:embed="rId2"/>
          <a:stretch>
            <a:fillRect/>
          </a:stretch>
        </p:blipFill>
        <p:spPr bwMode="gray">
          <a:xfrm rot="16200000">
            <a:off x="1678256" y="-1063033"/>
            <a:ext cx="5896008" cy="8975420"/>
          </a:xfrm>
          <a:prstGeom prst="rect">
            <a:avLst/>
          </a:prstGeom>
          <a:solidFill>
            <a:schemeClr val="bg1"/>
          </a:solidFill>
        </p:spPr>
      </p:pic>
      <p:sp>
        <p:nvSpPr>
          <p:cNvPr id="5" name="スライド番号プレースホルダー 2">
            <a:extLst>
              <a:ext uri="{FF2B5EF4-FFF2-40B4-BE49-F238E27FC236}">
                <a16:creationId xmlns:a16="http://schemas.microsoft.com/office/drawing/2014/main" id="{4A543964-CCFE-4F0F-A2D9-BD5066FC98B7}"/>
              </a:ext>
            </a:extLst>
          </p:cNvPr>
          <p:cNvSpPr>
            <a:spLocks noGrp="1"/>
          </p:cNvSpPr>
          <p:nvPr>
            <p:ph type="sldNum" sz="quarter" idx="12"/>
          </p:nvPr>
        </p:nvSpPr>
        <p:spPr bwMode="gray">
          <a:xfrm rot="16200000">
            <a:off x="-18254" y="419275"/>
            <a:ext cx="360039" cy="323528"/>
          </a:xfrm>
          <a:solidFill>
            <a:schemeClr val="bg1"/>
          </a:solidFill>
        </p:spPr>
        <p:txBody>
          <a:bodyPr/>
          <a:lstStyle/>
          <a:p>
            <a:fld id="{DBD16A61-A562-46A3-9FED-0F09869A8BCF}" type="slidenum">
              <a:rPr kumimoji="1" lang="ja-JP" altLang="en-US" smtClean="0"/>
              <a:pPr/>
              <a:t>6</a:t>
            </a:fld>
            <a:endParaRPr kumimoji="1" lang="ja-JP" altLang="en-US" dirty="0"/>
          </a:p>
        </p:txBody>
      </p:sp>
    </p:spTree>
    <p:extLst>
      <p:ext uri="{BB962C8B-B14F-4D97-AF65-F5344CB8AC3E}">
        <p14:creationId xmlns:p14="http://schemas.microsoft.com/office/powerpoint/2010/main" val="1438103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FD3E93-73E3-4D6D-8DB9-F77512FA5CA0}"/>
              </a:ext>
            </a:extLst>
          </p:cNvPr>
          <p:cNvSpPr>
            <a:spLocks noGrp="1"/>
          </p:cNvSpPr>
          <p:nvPr>
            <p:ph type="title"/>
          </p:nvPr>
        </p:nvSpPr>
        <p:spPr/>
        <p:txBody>
          <a:bodyPr/>
          <a:lstStyle/>
          <a:p>
            <a:r>
              <a:rPr lang="ja-JP" altLang="en-US" dirty="0"/>
              <a:t>案内看板等の標準仕様</a:t>
            </a:r>
            <a:endParaRPr kumimoji="1" lang="ja-JP" altLang="en-US" dirty="0"/>
          </a:p>
        </p:txBody>
      </p:sp>
      <p:sp>
        <p:nvSpPr>
          <p:cNvPr id="9" name="正方形/長方形 8">
            <a:extLst>
              <a:ext uri="{FF2B5EF4-FFF2-40B4-BE49-F238E27FC236}">
                <a16:creationId xmlns:a16="http://schemas.microsoft.com/office/drawing/2014/main" id="{58FBDFD3-42EB-4FA7-87CF-994154964218}"/>
              </a:ext>
            </a:extLst>
          </p:cNvPr>
          <p:cNvSpPr/>
          <p:nvPr/>
        </p:nvSpPr>
        <p:spPr>
          <a:xfrm>
            <a:off x="122648" y="918174"/>
            <a:ext cx="8856984" cy="114267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05204" indent="-205204" defTabSz="457209"/>
            <a:r>
              <a:rPr kumimoji="1" lang="ja-JP" altLang="en-US" dirty="0">
                <a:solidFill>
                  <a:prstClr val="black"/>
                </a:solidFill>
                <a:latin typeface="Arial"/>
                <a:ea typeface="ＭＳ Ｐゴシック"/>
              </a:rPr>
              <a:t>〇案内看板等について共通の標準仕様を策定し、府内全域で統一感を持たせる。</a:t>
            </a:r>
            <a:endParaRPr kumimoji="1" lang="en-US" altLang="ja-JP" dirty="0">
              <a:solidFill>
                <a:prstClr val="black"/>
              </a:solidFill>
              <a:latin typeface="Arial"/>
              <a:ea typeface="ＭＳ Ｐゴシック"/>
            </a:endParaRPr>
          </a:p>
          <a:p>
            <a:pPr marL="205204" indent="-205204" defTabSz="457209"/>
            <a:r>
              <a:rPr kumimoji="1" lang="ja-JP" altLang="en-US" dirty="0">
                <a:solidFill>
                  <a:prstClr val="black"/>
                </a:solidFill>
                <a:latin typeface="Arial"/>
                <a:ea typeface="ＭＳ Ｐゴシック"/>
              </a:rPr>
              <a:t>〇案内看板等の仕様は、ナショナルサイクルルートの路面表示・案内看板の要件を満たすように設定する。</a:t>
            </a:r>
            <a:endParaRPr kumimoji="1" lang="en-US" altLang="ja-JP" dirty="0">
              <a:solidFill>
                <a:prstClr val="black"/>
              </a:solidFill>
              <a:latin typeface="Arial"/>
              <a:ea typeface="ＭＳ Ｐゴシック"/>
            </a:endParaRPr>
          </a:p>
          <a:p>
            <a:pPr marL="205204" indent="-205204" defTabSz="457209"/>
            <a:r>
              <a:rPr kumimoji="1" lang="ja-JP" altLang="en-US" dirty="0">
                <a:solidFill>
                  <a:prstClr val="black"/>
                </a:solidFill>
                <a:latin typeface="Arial"/>
                <a:ea typeface="ＭＳ Ｐゴシック"/>
              </a:rPr>
              <a:t>〇将来的にロゴマークを入れることのできるスペースとしてピクトサインを記載する。</a:t>
            </a:r>
            <a:endParaRPr kumimoji="1" lang="en-US" altLang="ja-JP" dirty="0">
              <a:solidFill>
                <a:prstClr val="black"/>
              </a:solidFill>
              <a:latin typeface="Arial"/>
              <a:ea typeface="ＭＳ Ｐゴシック"/>
            </a:endParaRPr>
          </a:p>
        </p:txBody>
      </p:sp>
      <p:sp>
        <p:nvSpPr>
          <p:cNvPr id="13" name="テキスト ボックス 12">
            <a:extLst>
              <a:ext uri="{FF2B5EF4-FFF2-40B4-BE49-F238E27FC236}">
                <a16:creationId xmlns:a16="http://schemas.microsoft.com/office/drawing/2014/main" id="{27CC4294-CF7F-491F-B0E6-D610956D10FB}"/>
              </a:ext>
            </a:extLst>
          </p:cNvPr>
          <p:cNvSpPr txBox="1"/>
          <p:nvPr/>
        </p:nvSpPr>
        <p:spPr>
          <a:xfrm>
            <a:off x="34658" y="2132857"/>
            <a:ext cx="1883849" cy="338554"/>
          </a:xfrm>
          <a:prstGeom prst="rect">
            <a:avLst/>
          </a:prstGeom>
          <a:noFill/>
        </p:spPr>
        <p:txBody>
          <a:bodyPr wrap="none" rtlCol="0">
            <a:spAutoFit/>
          </a:bodyPr>
          <a:lstStyle/>
          <a:p>
            <a:pPr defTabSz="457209"/>
            <a:r>
              <a:rPr kumimoji="1" lang="ja-JP" altLang="en-US" sz="1600" dirty="0">
                <a:solidFill>
                  <a:prstClr val="black"/>
                </a:solidFill>
                <a:latin typeface="Arial"/>
                <a:ea typeface="ＭＳ Ｐゴシック"/>
              </a:rPr>
              <a:t>■ 案内表示の事例</a:t>
            </a:r>
          </a:p>
        </p:txBody>
      </p:sp>
      <p:sp>
        <p:nvSpPr>
          <p:cNvPr id="19" name="角丸四角形 18"/>
          <p:cNvSpPr/>
          <p:nvPr/>
        </p:nvSpPr>
        <p:spPr>
          <a:xfrm>
            <a:off x="864985" y="3636685"/>
            <a:ext cx="3353012" cy="33331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2994" tIns="46497" rIns="92994" bIns="46497" rtlCol="0" anchor="t"/>
          <a:lstStyle/>
          <a:p>
            <a:pPr algn="ctr" defTabSz="457209"/>
            <a:r>
              <a:rPr lang="ja-JP" altLang="en-US" sz="105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（太平洋岸自転車道）</a:t>
            </a:r>
            <a:endParaRPr lang="en-US" altLang="ja-JP" sz="105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20" name="テキスト ボックス 19">
            <a:extLst>
              <a:ext uri="{FF2B5EF4-FFF2-40B4-BE49-F238E27FC236}">
                <a16:creationId xmlns:a16="http://schemas.microsoft.com/office/drawing/2014/main" id="{27CC4294-CF7F-491F-B0E6-D610956D10FB}"/>
              </a:ext>
            </a:extLst>
          </p:cNvPr>
          <p:cNvSpPr txBox="1"/>
          <p:nvPr/>
        </p:nvSpPr>
        <p:spPr>
          <a:xfrm>
            <a:off x="4417543" y="2132857"/>
            <a:ext cx="2909771" cy="338554"/>
          </a:xfrm>
          <a:prstGeom prst="rect">
            <a:avLst/>
          </a:prstGeom>
          <a:noFill/>
        </p:spPr>
        <p:txBody>
          <a:bodyPr wrap="none" rtlCol="0">
            <a:spAutoFit/>
          </a:bodyPr>
          <a:lstStyle/>
          <a:p>
            <a:pPr defTabSz="457209"/>
            <a:r>
              <a:rPr kumimoji="1" lang="ja-JP" altLang="en-US" sz="1600" dirty="0">
                <a:solidFill>
                  <a:prstClr val="black"/>
                </a:solidFill>
                <a:latin typeface="Arial"/>
                <a:ea typeface="ＭＳ Ｐゴシック"/>
              </a:rPr>
              <a:t>■ 案内看板等の標準仕様項目</a:t>
            </a:r>
          </a:p>
        </p:txBody>
      </p:sp>
      <p:graphicFrame>
        <p:nvGraphicFramePr>
          <p:cNvPr id="3" name="表 2"/>
          <p:cNvGraphicFramePr>
            <a:graphicFrameLocks noGrp="1"/>
          </p:cNvGraphicFramePr>
          <p:nvPr>
            <p:extLst>
              <p:ext uri="{D42A27DB-BD31-4B8C-83A1-F6EECF244321}">
                <p14:modId xmlns:p14="http://schemas.microsoft.com/office/powerpoint/2010/main" val="1432230465"/>
              </p:ext>
            </p:extLst>
          </p:nvPr>
        </p:nvGraphicFramePr>
        <p:xfrm>
          <a:off x="4541774" y="2450775"/>
          <a:ext cx="4384861" cy="1690014"/>
        </p:xfrm>
        <a:graphic>
          <a:graphicData uri="http://schemas.openxmlformats.org/drawingml/2006/table">
            <a:tbl>
              <a:tblPr firstRow="1" bandRow="1">
                <a:tableStyleId>{5C22544A-7EE6-4342-B048-85BDC9FD1C3A}</a:tableStyleId>
              </a:tblPr>
              <a:tblGrid>
                <a:gridCol w="1537126">
                  <a:extLst>
                    <a:ext uri="{9D8B030D-6E8A-4147-A177-3AD203B41FA5}">
                      <a16:colId xmlns:a16="http://schemas.microsoft.com/office/drawing/2014/main" val="2724693293"/>
                    </a:ext>
                  </a:extLst>
                </a:gridCol>
                <a:gridCol w="2847735">
                  <a:extLst>
                    <a:ext uri="{9D8B030D-6E8A-4147-A177-3AD203B41FA5}">
                      <a16:colId xmlns:a16="http://schemas.microsoft.com/office/drawing/2014/main" val="333993657"/>
                    </a:ext>
                  </a:extLst>
                </a:gridCol>
              </a:tblGrid>
              <a:tr h="278858">
                <a:tc>
                  <a:txBody>
                    <a:bodyPr/>
                    <a:lstStyle/>
                    <a:p>
                      <a:pPr algn="ctr"/>
                      <a:r>
                        <a:rPr kumimoji="1" lang="ja-JP" altLang="en-US" sz="1100" dirty="0"/>
                        <a:t>仕様項目</a:t>
                      </a:r>
                    </a:p>
                  </a:txBody>
                  <a:tcPr/>
                </a:tc>
                <a:tc>
                  <a:txBody>
                    <a:bodyPr/>
                    <a:lstStyle/>
                    <a:p>
                      <a:pPr algn="ctr"/>
                      <a:r>
                        <a:rPr kumimoji="1" lang="ja-JP" altLang="en-US" sz="1100" dirty="0"/>
                        <a:t>内容</a:t>
                      </a:r>
                    </a:p>
                  </a:txBody>
                  <a:tcPr/>
                </a:tc>
                <a:extLst>
                  <a:ext uri="{0D108BD9-81ED-4DB2-BD59-A6C34878D82A}">
                    <a16:rowId xmlns:a16="http://schemas.microsoft.com/office/drawing/2014/main" val="2813028949"/>
                  </a:ext>
                </a:extLst>
              </a:tr>
              <a:tr h="426720">
                <a:tc>
                  <a:txBody>
                    <a:bodyPr/>
                    <a:lstStyle/>
                    <a:p>
                      <a:r>
                        <a:rPr kumimoji="1" lang="ja-JP" altLang="en-US" sz="1100" dirty="0"/>
                        <a:t>色</a:t>
                      </a:r>
                    </a:p>
                  </a:txBody>
                  <a:tcPr/>
                </a:tc>
                <a:tc>
                  <a:txBody>
                    <a:bodyPr/>
                    <a:lstStyle/>
                    <a:p>
                      <a:r>
                        <a:rPr kumimoji="1" lang="ja-JP" altLang="en-US" sz="1100" dirty="0"/>
                        <a:t>案内：青色系</a:t>
                      </a:r>
                      <a:endParaRPr kumimoji="1" lang="en-US" altLang="ja-JP" sz="1100" dirty="0"/>
                    </a:p>
                    <a:p>
                      <a:r>
                        <a:rPr kumimoji="1" lang="ja-JP" altLang="en-US" sz="1100" dirty="0"/>
                        <a:t>警戒：オレンジ色系を基本</a:t>
                      </a:r>
                    </a:p>
                  </a:txBody>
                  <a:tcPr/>
                </a:tc>
                <a:extLst>
                  <a:ext uri="{0D108BD9-81ED-4DB2-BD59-A6C34878D82A}">
                    <a16:rowId xmlns:a16="http://schemas.microsoft.com/office/drawing/2014/main" val="3665737684"/>
                  </a:ext>
                </a:extLst>
              </a:tr>
              <a:tr h="426720">
                <a:tc>
                  <a:txBody>
                    <a:bodyPr/>
                    <a:lstStyle/>
                    <a:p>
                      <a:r>
                        <a:rPr kumimoji="1" lang="ja-JP" altLang="en-US" sz="1100" dirty="0"/>
                        <a:t>フォント</a:t>
                      </a:r>
                    </a:p>
                  </a:txBody>
                  <a:tcPr/>
                </a:tc>
                <a:tc>
                  <a:txBody>
                    <a:bodyPr/>
                    <a:lstStyle/>
                    <a:p>
                      <a:r>
                        <a:rPr kumimoji="1" lang="ja-JP" altLang="en-US" sz="1100" dirty="0"/>
                        <a:t>案内：丸ゴシック体</a:t>
                      </a:r>
                      <a:endParaRPr kumimoji="1" lang="en-US" altLang="ja-JP" sz="1100" dirty="0"/>
                    </a:p>
                    <a:p>
                      <a:r>
                        <a:rPr kumimoji="1" lang="ja-JP" altLang="en-US" sz="1100" dirty="0"/>
                        <a:t>警戒：ゴシック体</a:t>
                      </a:r>
                    </a:p>
                  </a:txBody>
                  <a:tcPr/>
                </a:tc>
                <a:extLst>
                  <a:ext uri="{0D108BD9-81ED-4DB2-BD59-A6C34878D82A}">
                    <a16:rowId xmlns:a16="http://schemas.microsoft.com/office/drawing/2014/main" val="3637522684"/>
                  </a:ext>
                </a:extLst>
              </a:tr>
              <a:tr h="278858">
                <a:tc>
                  <a:txBody>
                    <a:bodyPr/>
                    <a:lstStyle/>
                    <a:p>
                      <a:r>
                        <a:rPr kumimoji="1" lang="ja-JP" altLang="en-US" sz="1100" dirty="0"/>
                        <a:t>寸法・設置位置</a:t>
                      </a:r>
                    </a:p>
                  </a:txBody>
                  <a:tcPr/>
                </a:tc>
                <a:tc>
                  <a:txBody>
                    <a:bodyPr/>
                    <a:lstStyle/>
                    <a:p>
                      <a:r>
                        <a:rPr kumimoji="1" lang="ja-JP" altLang="en-US" sz="1100" dirty="0"/>
                        <a:t>次項以降に記載</a:t>
                      </a:r>
                    </a:p>
                  </a:txBody>
                  <a:tcPr/>
                </a:tc>
                <a:extLst>
                  <a:ext uri="{0D108BD9-81ED-4DB2-BD59-A6C34878D82A}">
                    <a16:rowId xmlns:a16="http://schemas.microsoft.com/office/drawing/2014/main" val="1717092180"/>
                  </a:ext>
                </a:extLst>
              </a:tr>
              <a:tr h="278858">
                <a:tc>
                  <a:txBody>
                    <a:bodyPr/>
                    <a:lstStyle/>
                    <a:p>
                      <a:r>
                        <a:rPr kumimoji="1" lang="ja-JP" altLang="en-US" sz="1100" dirty="0"/>
                        <a:t>看板の設置高さ</a:t>
                      </a:r>
                    </a:p>
                  </a:txBody>
                  <a:tcPr/>
                </a:tc>
                <a:tc>
                  <a:txBody>
                    <a:bodyPr/>
                    <a:lstStyle/>
                    <a:p>
                      <a:r>
                        <a:rPr kumimoji="1" lang="en-US" altLang="ja-JP" sz="1100" dirty="0"/>
                        <a:t>1.5m</a:t>
                      </a:r>
                      <a:endParaRPr kumimoji="1" lang="ja-JP" altLang="en-US" sz="1100" dirty="0"/>
                    </a:p>
                  </a:txBody>
                  <a:tcPr/>
                </a:tc>
                <a:extLst>
                  <a:ext uri="{0D108BD9-81ED-4DB2-BD59-A6C34878D82A}">
                    <a16:rowId xmlns:a16="http://schemas.microsoft.com/office/drawing/2014/main" val="3410666442"/>
                  </a:ext>
                </a:extLst>
              </a:tr>
            </a:tbl>
          </a:graphicData>
        </a:graphic>
      </p:graphicFrame>
      <p:sp>
        <p:nvSpPr>
          <p:cNvPr id="12" name="テキスト ボックス 11">
            <a:extLst>
              <a:ext uri="{FF2B5EF4-FFF2-40B4-BE49-F238E27FC236}">
                <a16:creationId xmlns:a16="http://schemas.microsoft.com/office/drawing/2014/main" id="{27CC4294-CF7F-491F-B0E6-D610956D10FB}"/>
              </a:ext>
            </a:extLst>
          </p:cNvPr>
          <p:cNvSpPr txBox="1"/>
          <p:nvPr/>
        </p:nvSpPr>
        <p:spPr>
          <a:xfrm>
            <a:off x="32290" y="4221089"/>
            <a:ext cx="2125903" cy="338554"/>
          </a:xfrm>
          <a:prstGeom prst="rect">
            <a:avLst/>
          </a:prstGeom>
          <a:noFill/>
        </p:spPr>
        <p:txBody>
          <a:bodyPr wrap="none" rtlCol="0">
            <a:spAutoFit/>
          </a:bodyPr>
          <a:lstStyle/>
          <a:p>
            <a:pPr defTabSz="457209"/>
            <a:r>
              <a:rPr kumimoji="1" lang="ja-JP" altLang="en-US" sz="1600" dirty="0">
                <a:solidFill>
                  <a:prstClr val="black"/>
                </a:solidFill>
                <a:latin typeface="Arial"/>
                <a:ea typeface="ＭＳ Ｐゴシック"/>
              </a:rPr>
              <a:t>■ ロゴマークについて</a:t>
            </a:r>
          </a:p>
        </p:txBody>
      </p:sp>
      <p:sp>
        <p:nvSpPr>
          <p:cNvPr id="6" name="二等辺三角形 5"/>
          <p:cNvSpPr/>
          <p:nvPr/>
        </p:nvSpPr>
        <p:spPr>
          <a:xfrm rot="5400000">
            <a:off x="1205372" y="5412198"/>
            <a:ext cx="468560"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8" name="二等辺三角形 17"/>
          <p:cNvSpPr/>
          <p:nvPr/>
        </p:nvSpPr>
        <p:spPr>
          <a:xfrm rot="5400000">
            <a:off x="2645532" y="5412198"/>
            <a:ext cx="468560" cy="21602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4" name="正方形/長方形 13"/>
          <p:cNvSpPr/>
          <p:nvPr/>
        </p:nvSpPr>
        <p:spPr>
          <a:xfrm>
            <a:off x="2649903" y="5410183"/>
            <a:ext cx="70399" cy="2323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22" name="正方形/長方形 21"/>
          <p:cNvSpPr/>
          <p:nvPr/>
        </p:nvSpPr>
        <p:spPr>
          <a:xfrm>
            <a:off x="2541970" y="5410183"/>
            <a:ext cx="70399" cy="2323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23" name="正方形/長方形 22"/>
          <p:cNvSpPr/>
          <p:nvPr/>
        </p:nvSpPr>
        <p:spPr>
          <a:xfrm>
            <a:off x="2438077" y="5410183"/>
            <a:ext cx="70399" cy="2323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24" name="右矢印 23"/>
          <p:cNvSpPr/>
          <p:nvPr/>
        </p:nvSpPr>
        <p:spPr>
          <a:xfrm>
            <a:off x="1124847" y="5285930"/>
            <a:ext cx="422817" cy="46856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25" name="テキスト ボックス 24">
            <a:extLst>
              <a:ext uri="{FF2B5EF4-FFF2-40B4-BE49-F238E27FC236}">
                <a16:creationId xmlns:a16="http://schemas.microsoft.com/office/drawing/2014/main" id="{27CC4294-CF7F-491F-B0E6-D610956D10FB}"/>
              </a:ext>
            </a:extLst>
          </p:cNvPr>
          <p:cNvSpPr txBox="1"/>
          <p:nvPr/>
        </p:nvSpPr>
        <p:spPr>
          <a:xfrm>
            <a:off x="180236" y="6352628"/>
            <a:ext cx="1223412" cy="507831"/>
          </a:xfrm>
          <a:prstGeom prst="rect">
            <a:avLst/>
          </a:prstGeom>
          <a:noFill/>
        </p:spPr>
        <p:txBody>
          <a:bodyPr wrap="none" rtlCol="0">
            <a:spAutoFit/>
          </a:bodyPr>
          <a:lstStyle/>
          <a:p>
            <a:pPr defTabSz="457209"/>
            <a:r>
              <a:rPr kumimoji="1" lang="ja-JP" altLang="en-US" sz="900" dirty="0">
                <a:solidFill>
                  <a:prstClr val="black"/>
                </a:solidFill>
                <a:latin typeface="Arial"/>
                <a:ea typeface="ＭＳ Ｐゴシック"/>
              </a:rPr>
              <a:t>万博閉会まで</a:t>
            </a:r>
            <a:endParaRPr kumimoji="1" lang="en-US" altLang="ja-JP" sz="900" dirty="0">
              <a:solidFill>
                <a:prstClr val="black"/>
              </a:solidFill>
              <a:latin typeface="Arial"/>
              <a:ea typeface="ＭＳ Ｐゴシック"/>
            </a:endParaRPr>
          </a:p>
          <a:p>
            <a:pPr defTabSz="457209"/>
            <a:r>
              <a:rPr kumimoji="1" lang="ja-JP" altLang="en-US" sz="900" dirty="0">
                <a:solidFill>
                  <a:prstClr val="black"/>
                </a:solidFill>
                <a:latin typeface="Arial"/>
                <a:ea typeface="ＭＳ Ｐゴシック"/>
              </a:rPr>
              <a:t>（夢洲・咲洲方面への</a:t>
            </a:r>
            <a:endParaRPr kumimoji="1" lang="en-US" altLang="ja-JP" sz="900" dirty="0">
              <a:solidFill>
                <a:prstClr val="black"/>
              </a:solidFill>
              <a:latin typeface="Arial"/>
              <a:ea typeface="ＭＳ Ｐゴシック"/>
            </a:endParaRPr>
          </a:p>
          <a:p>
            <a:pPr defTabSz="457209"/>
            <a:r>
              <a:rPr kumimoji="1" lang="ja-JP" altLang="en-US" sz="900" dirty="0">
                <a:solidFill>
                  <a:prstClr val="black"/>
                </a:solidFill>
                <a:latin typeface="Arial"/>
                <a:ea typeface="ＭＳ Ｐゴシック"/>
              </a:rPr>
              <a:t>　案内看板のみ）</a:t>
            </a:r>
          </a:p>
        </p:txBody>
      </p:sp>
      <p:sp>
        <p:nvSpPr>
          <p:cNvPr id="26" name="テキスト ボックス 25">
            <a:extLst>
              <a:ext uri="{FF2B5EF4-FFF2-40B4-BE49-F238E27FC236}">
                <a16:creationId xmlns:a16="http://schemas.microsoft.com/office/drawing/2014/main" id="{27CC4294-CF7F-491F-B0E6-D610956D10FB}"/>
              </a:ext>
            </a:extLst>
          </p:cNvPr>
          <p:cNvSpPr txBox="1"/>
          <p:nvPr/>
        </p:nvSpPr>
        <p:spPr>
          <a:xfrm>
            <a:off x="3019795" y="6352628"/>
            <a:ext cx="1249060" cy="369332"/>
          </a:xfrm>
          <a:prstGeom prst="rect">
            <a:avLst/>
          </a:prstGeom>
          <a:noFill/>
        </p:spPr>
        <p:txBody>
          <a:bodyPr wrap="none" rtlCol="0">
            <a:spAutoFit/>
          </a:bodyPr>
          <a:lstStyle/>
          <a:p>
            <a:pPr defTabSz="457209"/>
            <a:r>
              <a:rPr kumimoji="1" lang="ja-JP" altLang="en-US" sz="900" dirty="0">
                <a:solidFill>
                  <a:prstClr val="black"/>
                </a:solidFill>
                <a:latin typeface="Arial"/>
                <a:ea typeface="ＭＳ Ｐゴシック"/>
              </a:rPr>
              <a:t>将来的にロゴマークを</a:t>
            </a:r>
            <a:endParaRPr kumimoji="1" lang="en-US" altLang="ja-JP" sz="900" dirty="0">
              <a:solidFill>
                <a:prstClr val="black"/>
              </a:solidFill>
              <a:latin typeface="Arial"/>
              <a:ea typeface="ＭＳ Ｐゴシック"/>
            </a:endParaRPr>
          </a:p>
          <a:p>
            <a:pPr defTabSz="457209"/>
            <a:r>
              <a:rPr kumimoji="1" lang="ja-JP" altLang="en-US" sz="900" dirty="0">
                <a:solidFill>
                  <a:prstClr val="black"/>
                </a:solidFill>
                <a:latin typeface="Arial"/>
                <a:ea typeface="ＭＳ Ｐゴシック"/>
              </a:rPr>
              <a:t>策定したとき</a:t>
            </a:r>
          </a:p>
        </p:txBody>
      </p:sp>
      <p:sp>
        <p:nvSpPr>
          <p:cNvPr id="27" name="テキスト ボックス 88">
            <a:extLst>
              <a:ext uri="{FF2B5EF4-FFF2-40B4-BE49-F238E27FC236}">
                <a16:creationId xmlns:a16="http://schemas.microsoft.com/office/drawing/2014/main" id="{96B558BB-4733-4C0A-8471-03357F461F6D}"/>
              </a:ext>
            </a:extLst>
          </p:cNvPr>
          <p:cNvSpPr txBox="1"/>
          <p:nvPr/>
        </p:nvSpPr>
        <p:spPr>
          <a:xfrm>
            <a:off x="854529" y="3890655"/>
            <a:ext cx="1714913" cy="1384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defPPr>
              <a:defRPr lang="en-US"/>
            </a:defPPr>
            <a:lvl1pPr marL="0" algn="l" defTabSz="610956" rtl="0" eaLnBrk="1" latinLnBrk="0" hangingPunct="1">
              <a:defRPr sz="2405" kern="1200">
                <a:solidFill>
                  <a:schemeClr val="tx1"/>
                </a:solidFill>
                <a:latin typeface="+mn-lt"/>
                <a:ea typeface="+mn-ea"/>
                <a:cs typeface="+mn-cs"/>
              </a:defRPr>
            </a:lvl1pPr>
            <a:lvl2pPr marL="610956" algn="l" defTabSz="610956" rtl="0" eaLnBrk="1" latinLnBrk="0" hangingPunct="1">
              <a:defRPr sz="2405" kern="1200">
                <a:solidFill>
                  <a:schemeClr val="tx1"/>
                </a:solidFill>
                <a:latin typeface="+mn-lt"/>
                <a:ea typeface="+mn-ea"/>
                <a:cs typeface="+mn-cs"/>
              </a:defRPr>
            </a:lvl2pPr>
            <a:lvl3pPr marL="1221913" algn="l" defTabSz="610956" rtl="0" eaLnBrk="1" latinLnBrk="0" hangingPunct="1">
              <a:defRPr sz="2405" kern="1200">
                <a:solidFill>
                  <a:schemeClr val="tx1"/>
                </a:solidFill>
                <a:latin typeface="+mn-lt"/>
                <a:ea typeface="+mn-ea"/>
                <a:cs typeface="+mn-cs"/>
              </a:defRPr>
            </a:lvl3pPr>
            <a:lvl4pPr marL="1832869" algn="l" defTabSz="610956" rtl="0" eaLnBrk="1" latinLnBrk="0" hangingPunct="1">
              <a:defRPr sz="2405" kern="1200">
                <a:solidFill>
                  <a:schemeClr val="tx1"/>
                </a:solidFill>
                <a:latin typeface="+mn-lt"/>
                <a:ea typeface="+mn-ea"/>
                <a:cs typeface="+mn-cs"/>
              </a:defRPr>
            </a:lvl4pPr>
            <a:lvl5pPr marL="2443825" algn="l" defTabSz="610956" rtl="0" eaLnBrk="1" latinLnBrk="0" hangingPunct="1">
              <a:defRPr sz="2405" kern="1200">
                <a:solidFill>
                  <a:schemeClr val="tx1"/>
                </a:solidFill>
                <a:latin typeface="+mn-lt"/>
                <a:ea typeface="+mn-ea"/>
                <a:cs typeface="+mn-cs"/>
              </a:defRPr>
            </a:lvl5pPr>
            <a:lvl6pPr marL="3054782" algn="l" defTabSz="610956" rtl="0" eaLnBrk="1" latinLnBrk="0" hangingPunct="1">
              <a:defRPr sz="2405" kern="1200">
                <a:solidFill>
                  <a:schemeClr val="tx1"/>
                </a:solidFill>
                <a:latin typeface="+mn-lt"/>
                <a:ea typeface="+mn-ea"/>
                <a:cs typeface="+mn-cs"/>
              </a:defRPr>
            </a:lvl6pPr>
            <a:lvl7pPr marL="3665738" algn="l" defTabSz="610956" rtl="0" eaLnBrk="1" latinLnBrk="0" hangingPunct="1">
              <a:defRPr sz="2405" kern="1200">
                <a:solidFill>
                  <a:schemeClr val="tx1"/>
                </a:solidFill>
                <a:latin typeface="+mn-lt"/>
                <a:ea typeface="+mn-ea"/>
                <a:cs typeface="+mn-cs"/>
              </a:defRPr>
            </a:lvl7pPr>
            <a:lvl8pPr marL="4276695" algn="l" defTabSz="610956" rtl="0" eaLnBrk="1" latinLnBrk="0" hangingPunct="1">
              <a:defRPr sz="2405" kern="1200">
                <a:solidFill>
                  <a:schemeClr val="tx1"/>
                </a:solidFill>
                <a:latin typeface="+mn-lt"/>
                <a:ea typeface="+mn-ea"/>
                <a:cs typeface="+mn-cs"/>
              </a:defRPr>
            </a:lvl8pPr>
            <a:lvl9pPr marL="4887651" algn="l" defTabSz="610956" rtl="0" eaLnBrk="1" latinLnBrk="0" hangingPunct="1">
              <a:defRPr sz="2405" kern="1200">
                <a:solidFill>
                  <a:schemeClr val="tx1"/>
                </a:solidFill>
                <a:latin typeface="+mn-lt"/>
                <a:ea typeface="+mn-ea"/>
                <a:cs typeface="+mn-cs"/>
              </a:defRPr>
            </a:lvl9pPr>
          </a:lstStyle>
          <a:p>
            <a:pPr defTabSz="590852"/>
            <a:r>
              <a:rPr lang="en-US" altLang="ja-JP" sz="900" dirty="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写真出典：国土交通省</a:t>
            </a:r>
            <a:r>
              <a:rPr lang="en-US" altLang="ja-JP" sz="900" dirty="0">
                <a:solidFill>
                  <a:prstClr val="black"/>
                </a:solidFill>
                <a:latin typeface="Meiryo UI" panose="020B0604030504040204" pitchFamily="50" charset="-128"/>
                <a:ea typeface="Meiryo UI" panose="020B0604030504040204" pitchFamily="50" charset="-128"/>
              </a:rPr>
              <a:t>HP</a:t>
            </a:r>
          </a:p>
        </p:txBody>
      </p:sp>
      <p:pic>
        <p:nvPicPr>
          <p:cNvPr id="28" name="図 27"/>
          <p:cNvPicPr>
            <a:picLocks noChangeAspect="1"/>
          </p:cNvPicPr>
          <p:nvPr/>
        </p:nvPicPr>
        <p:blipFill rotWithShape="1">
          <a:blip r:embed="rId2"/>
          <a:srcRect l="16963" t="7518" r="14641"/>
          <a:stretch/>
        </p:blipFill>
        <p:spPr>
          <a:xfrm>
            <a:off x="806904" y="2457802"/>
            <a:ext cx="1032430" cy="1392528"/>
          </a:xfrm>
          <a:prstGeom prst="rect">
            <a:avLst/>
          </a:prstGeom>
        </p:spPr>
      </p:pic>
      <p:sp>
        <p:nvSpPr>
          <p:cNvPr id="29" name="テキスト ボックス 28">
            <a:extLst>
              <a:ext uri="{FF2B5EF4-FFF2-40B4-BE49-F238E27FC236}">
                <a16:creationId xmlns:a16="http://schemas.microsoft.com/office/drawing/2014/main" id="{27CC4294-CF7F-491F-B0E6-D610956D10FB}"/>
              </a:ext>
            </a:extLst>
          </p:cNvPr>
          <p:cNvSpPr txBox="1"/>
          <p:nvPr/>
        </p:nvSpPr>
        <p:spPr>
          <a:xfrm>
            <a:off x="4417542" y="4221089"/>
            <a:ext cx="4834978" cy="338554"/>
          </a:xfrm>
          <a:prstGeom prst="rect">
            <a:avLst/>
          </a:prstGeom>
          <a:noFill/>
        </p:spPr>
        <p:txBody>
          <a:bodyPr wrap="none" rtlCol="0">
            <a:spAutoFit/>
          </a:bodyPr>
          <a:lstStyle/>
          <a:p>
            <a:pPr defTabSz="457209"/>
            <a:r>
              <a:rPr kumimoji="1" lang="en-US" altLang="ja-JP" sz="1600" dirty="0">
                <a:solidFill>
                  <a:prstClr val="black"/>
                </a:solidFill>
                <a:latin typeface="Arial"/>
                <a:ea typeface="ＭＳ Ｐゴシック"/>
              </a:rPr>
              <a:t>【</a:t>
            </a:r>
            <a:r>
              <a:rPr kumimoji="1" lang="ja-JP" altLang="en-US" sz="1600" dirty="0">
                <a:solidFill>
                  <a:prstClr val="black"/>
                </a:solidFill>
                <a:latin typeface="Arial"/>
                <a:ea typeface="ＭＳ Ｐゴシック"/>
              </a:rPr>
              <a:t>参考</a:t>
            </a:r>
            <a:r>
              <a:rPr kumimoji="1" lang="en-US" altLang="ja-JP" sz="1600" dirty="0">
                <a:solidFill>
                  <a:prstClr val="black"/>
                </a:solidFill>
                <a:latin typeface="Arial"/>
                <a:ea typeface="ＭＳ Ｐゴシック"/>
              </a:rPr>
              <a:t>】</a:t>
            </a:r>
            <a:r>
              <a:rPr kumimoji="1" lang="ja-JP" altLang="en-US" sz="1600" dirty="0">
                <a:solidFill>
                  <a:prstClr val="black"/>
                </a:solidFill>
                <a:latin typeface="Arial"/>
                <a:ea typeface="ＭＳ Ｐゴシック"/>
              </a:rPr>
              <a:t>ナショナルサイクルルート指定要件（一部抜粋）</a:t>
            </a:r>
          </a:p>
        </p:txBody>
      </p:sp>
      <p:graphicFrame>
        <p:nvGraphicFramePr>
          <p:cNvPr id="30" name="表 29"/>
          <p:cNvGraphicFramePr>
            <a:graphicFrameLocks noGrp="1"/>
          </p:cNvGraphicFramePr>
          <p:nvPr/>
        </p:nvGraphicFramePr>
        <p:xfrm>
          <a:off x="4541774" y="4540133"/>
          <a:ext cx="4384861" cy="2305778"/>
        </p:xfrm>
        <a:graphic>
          <a:graphicData uri="http://schemas.openxmlformats.org/drawingml/2006/table">
            <a:tbl>
              <a:tblPr firstRow="1" bandRow="1">
                <a:tableStyleId>{5C22544A-7EE6-4342-B048-85BDC9FD1C3A}</a:tableStyleId>
              </a:tblPr>
              <a:tblGrid>
                <a:gridCol w="1161541">
                  <a:extLst>
                    <a:ext uri="{9D8B030D-6E8A-4147-A177-3AD203B41FA5}">
                      <a16:colId xmlns:a16="http://schemas.microsoft.com/office/drawing/2014/main" val="2724693293"/>
                    </a:ext>
                  </a:extLst>
                </a:gridCol>
                <a:gridCol w="3223320">
                  <a:extLst>
                    <a:ext uri="{9D8B030D-6E8A-4147-A177-3AD203B41FA5}">
                      <a16:colId xmlns:a16="http://schemas.microsoft.com/office/drawing/2014/main" val="333993657"/>
                    </a:ext>
                  </a:extLst>
                </a:gridCol>
              </a:tblGrid>
              <a:tr h="278858">
                <a:tc>
                  <a:txBody>
                    <a:bodyPr/>
                    <a:lstStyle/>
                    <a:p>
                      <a:pPr algn="ctr"/>
                      <a:r>
                        <a:rPr kumimoji="1" lang="ja-JP" altLang="en-US" sz="1100" dirty="0"/>
                        <a:t>評価項目</a:t>
                      </a:r>
                    </a:p>
                  </a:txBody>
                  <a:tcPr/>
                </a:tc>
                <a:tc>
                  <a:txBody>
                    <a:bodyPr/>
                    <a:lstStyle/>
                    <a:p>
                      <a:pPr algn="ctr"/>
                      <a:r>
                        <a:rPr kumimoji="1" lang="ja-JP" altLang="en-US" sz="1100" dirty="0"/>
                        <a:t>評価基準</a:t>
                      </a:r>
                    </a:p>
                  </a:txBody>
                  <a:tcPr/>
                </a:tc>
                <a:extLst>
                  <a:ext uri="{0D108BD9-81ED-4DB2-BD59-A6C34878D82A}">
                    <a16:rowId xmlns:a16="http://schemas.microsoft.com/office/drawing/2014/main" val="2813028949"/>
                  </a:ext>
                </a:extLst>
              </a:tr>
              <a:tr h="929640">
                <a:tc>
                  <a:txBody>
                    <a:bodyPr/>
                    <a:lstStyle/>
                    <a:p>
                      <a:r>
                        <a:rPr kumimoji="1" lang="ja-JP" altLang="en-US" sz="1100" dirty="0"/>
                        <a:t>ルートの案内</a:t>
                      </a:r>
                    </a:p>
                  </a:txBody>
                  <a:tcPr/>
                </a:tc>
                <a:tc>
                  <a:txBody>
                    <a:bodyPr/>
                    <a:lstStyle/>
                    <a:p>
                      <a:r>
                        <a:rPr kumimoji="1" lang="ja-JP" altLang="en-US" sz="1100" dirty="0"/>
                        <a:t>ルート全線で統一された仕様により、ルート名、自転車ピクトによる経路や距離に関する路面表示が設置されていること</a:t>
                      </a:r>
                      <a:endParaRPr kumimoji="1" lang="en-US" altLang="ja-JP" sz="1100" dirty="0"/>
                    </a:p>
                    <a:p>
                      <a:r>
                        <a:rPr kumimoji="1" lang="ja-JP" altLang="en-US" sz="1100" dirty="0"/>
                        <a:t>　・単路部：概ね</a:t>
                      </a:r>
                      <a:r>
                        <a:rPr kumimoji="1" lang="en-US" altLang="ja-JP" sz="1100" dirty="0"/>
                        <a:t>5km</a:t>
                      </a:r>
                      <a:r>
                        <a:rPr kumimoji="1" lang="ja-JP" altLang="en-US" sz="1100" dirty="0"/>
                        <a:t>ごと</a:t>
                      </a:r>
                      <a:endParaRPr kumimoji="1" lang="en-US" altLang="ja-JP" sz="1100" dirty="0"/>
                    </a:p>
                    <a:p>
                      <a:r>
                        <a:rPr kumimoji="1" lang="ja-JP" altLang="en-US" sz="1100" dirty="0"/>
                        <a:t>　・分岐部：必要箇所全箇所</a:t>
                      </a:r>
                      <a:endParaRPr kumimoji="1" lang="en-US" altLang="ja-JP" sz="1100" dirty="0"/>
                    </a:p>
                  </a:txBody>
                  <a:tcPr/>
                </a:tc>
                <a:extLst>
                  <a:ext uri="{0D108BD9-81ED-4DB2-BD59-A6C34878D82A}">
                    <a16:rowId xmlns:a16="http://schemas.microsoft.com/office/drawing/2014/main" val="3665737684"/>
                  </a:ext>
                </a:extLst>
              </a:tr>
              <a:tr h="1097280">
                <a:tc>
                  <a:txBody>
                    <a:bodyPr/>
                    <a:lstStyle/>
                    <a:p>
                      <a:r>
                        <a:rPr kumimoji="1" lang="ja-JP" altLang="en-US" sz="1100" dirty="0"/>
                        <a:t>ルートの案内</a:t>
                      </a:r>
                    </a:p>
                  </a:txBody>
                  <a:tcPr/>
                </a:tc>
                <a:tc>
                  <a:txBody>
                    <a:bodyPr/>
                    <a:lstStyle/>
                    <a:p>
                      <a:r>
                        <a:rPr kumimoji="1" lang="ja-JP" altLang="en-US" sz="1100" dirty="0"/>
                        <a:t>ルート全線で統一された仕様により、ルート名、自転車ピクトによる経路や距離に関する案内看板が設置されていること　（ただし、河川区域などで設置できない場合は除く）</a:t>
                      </a:r>
                    </a:p>
                    <a:p>
                      <a:r>
                        <a:rPr kumimoji="1" lang="ja-JP" altLang="en-US" sz="1100" dirty="0"/>
                        <a:t>　・単路部：概ね</a:t>
                      </a:r>
                      <a:r>
                        <a:rPr kumimoji="1" lang="en-US" altLang="ja-JP" sz="1100" dirty="0"/>
                        <a:t>5km</a:t>
                      </a:r>
                      <a:r>
                        <a:rPr kumimoji="1" lang="ja-JP" altLang="en-US" sz="1100" dirty="0"/>
                        <a:t>ごと</a:t>
                      </a:r>
                    </a:p>
                    <a:p>
                      <a:r>
                        <a:rPr kumimoji="1" lang="ja-JP" altLang="en-US" sz="1100" dirty="0"/>
                        <a:t>　・分岐部：必要箇所全箇所</a:t>
                      </a:r>
                    </a:p>
                  </a:txBody>
                  <a:tcPr/>
                </a:tc>
                <a:extLst>
                  <a:ext uri="{0D108BD9-81ED-4DB2-BD59-A6C34878D82A}">
                    <a16:rowId xmlns:a16="http://schemas.microsoft.com/office/drawing/2014/main" val="3637522684"/>
                  </a:ext>
                </a:extLst>
              </a:tr>
            </a:tbl>
          </a:graphicData>
        </a:graphic>
      </p:graphicFrame>
      <p:sp>
        <p:nvSpPr>
          <p:cNvPr id="4" name="スライド番号プレースホルダー 3">
            <a:extLst>
              <a:ext uri="{FF2B5EF4-FFF2-40B4-BE49-F238E27FC236}">
                <a16:creationId xmlns:a16="http://schemas.microsoft.com/office/drawing/2014/main" id="{5E8602B5-DF26-4508-BB50-0584DD87FF6A}"/>
              </a:ext>
            </a:extLst>
          </p:cNvPr>
          <p:cNvSpPr>
            <a:spLocks noGrp="1"/>
          </p:cNvSpPr>
          <p:nvPr>
            <p:ph type="sldNum" sz="quarter" idx="12"/>
          </p:nvPr>
        </p:nvSpPr>
        <p:spPr/>
        <p:txBody>
          <a:bodyPr/>
          <a:lstStyle/>
          <a:p>
            <a:fld id="{DBD16A61-A562-46A3-9FED-0F09869A8BCF}" type="slidenum">
              <a:rPr kumimoji="1" lang="ja-JP" altLang="en-US" smtClean="0"/>
              <a:pPr/>
              <a:t>7</a:t>
            </a:fld>
            <a:endParaRPr kumimoji="1" lang="ja-JP" altLang="en-US"/>
          </a:p>
        </p:txBody>
      </p:sp>
      <p:sp>
        <p:nvSpPr>
          <p:cNvPr id="31" name="テキスト ボックス 30">
            <a:extLst>
              <a:ext uri="{FF2B5EF4-FFF2-40B4-BE49-F238E27FC236}">
                <a16:creationId xmlns:a16="http://schemas.microsoft.com/office/drawing/2014/main" id="{7E205032-9E3D-463D-B483-661A21493D28}"/>
              </a:ext>
            </a:extLst>
          </p:cNvPr>
          <p:cNvSpPr txBox="1"/>
          <p:nvPr/>
        </p:nvSpPr>
        <p:spPr>
          <a:xfrm>
            <a:off x="1643690" y="6355256"/>
            <a:ext cx="877163" cy="230832"/>
          </a:xfrm>
          <a:prstGeom prst="rect">
            <a:avLst/>
          </a:prstGeom>
          <a:noFill/>
        </p:spPr>
        <p:txBody>
          <a:bodyPr wrap="none" rtlCol="0">
            <a:spAutoFit/>
          </a:bodyPr>
          <a:lstStyle/>
          <a:p>
            <a:pPr defTabSz="457209"/>
            <a:r>
              <a:rPr kumimoji="1" lang="ja-JP" altLang="en-US" sz="900" dirty="0">
                <a:solidFill>
                  <a:prstClr val="black"/>
                </a:solidFill>
                <a:latin typeface="Arial"/>
                <a:ea typeface="ＭＳ Ｐゴシック"/>
              </a:rPr>
              <a:t>万博閉会以降</a:t>
            </a:r>
            <a:endParaRPr kumimoji="1" lang="en-US" altLang="ja-JP" sz="900" dirty="0">
              <a:solidFill>
                <a:prstClr val="black"/>
              </a:solidFill>
              <a:latin typeface="Arial"/>
              <a:ea typeface="ＭＳ Ｐゴシック"/>
            </a:endParaRPr>
          </a:p>
        </p:txBody>
      </p:sp>
      <p:pic>
        <p:nvPicPr>
          <p:cNvPr id="11" name="図 10">
            <a:extLst>
              <a:ext uri="{FF2B5EF4-FFF2-40B4-BE49-F238E27FC236}">
                <a16:creationId xmlns:a16="http://schemas.microsoft.com/office/drawing/2014/main" id="{EEEAA055-881A-438A-8546-A3C80A5CFC3B}"/>
              </a:ext>
            </a:extLst>
          </p:cNvPr>
          <p:cNvPicPr>
            <a:picLocks noChangeAspect="1"/>
          </p:cNvPicPr>
          <p:nvPr/>
        </p:nvPicPr>
        <p:blipFill>
          <a:blip r:embed="rId3"/>
          <a:stretch>
            <a:fillRect/>
          </a:stretch>
        </p:blipFill>
        <p:spPr>
          <a:xfrm>
            <a:off x="350087" y="4555267"/>
            <a:ext cx="837537" cy="1833349"/>
          </a:xfrm>
          <a:prstGeom prst="rect">
            <a:avLst/>
          </a:prstGeom>
        </p:spPr>
      </p:pic>
      <p:pic>
        <p:nvPicPr>
          <p:cNvPr id="16" name="図 15">
            <a:extLst>
              <a:ext uri="{FF2B5EF4-FFF2-40B4-BE49-F238E27FC236}">
                <a16:creationId xmlns:a16="http://schemas.microsoft.com/office/drawing/2014/main" id="{AC64D769-9904-47A5-8162-256384F2D550}"/>
              </a:ext>
            </a:extLst>
          </p:cNvPr>
          <p:cNvPicPr>
            <a:picLocks noChangeAspect="1"/>
          </p:cNvPicPr>
          <p:nvPr/>
        </p:nvPicPr>
        <p:blipFill>
          <a:blip r:embed="rId4"/>
          <a:stretch>
            <a:fillRect/>
          </a:stretch>
        </p:blipFill>
        <p:spPr>
          <a:xfrm>
            <a:off x="1763688" y="4563018"/>
            <a:ext cx="837538" cy="1833350"/>
          </a:xfrm>
          <a:prstGeom prst="rect">
            <a:avLst/>
          </a:prstGeom>
        </p:spPr>
      </p:pic>
      <p:pic>
        <p:nvPicPr>
          <p:cNvPr id="17" name="図 16">
            <a:extLst>
              <a:ext uri="{FF2B5EF4-FFF2-40B4-BE49-F238E27FC236}">
                <a16:creationId xmlns:a16="http://schemas.microsoft.com/office/drawing/2014/main" id="{99685217-5FF3-4669-A9DC-F3351E548332}"/>
              </a:ext>
            </a:extLst>
          </p:cNvPr>
          <p:cNvPicPr>
            <a:picLocks noChangeAspect="1"/>
          </p:cNvPicPr>
          <p:nvPr/>
        </p:nvPicPr>
        <p:blipFill>
          <a:blip r:embed="rId5"/>
          <a:stretch>
            <a:fillRect/>
          </a:stretch>
        </p:blipFill>
        <p:spPr>
          <a:xfrm>
            <a:off x="3203848" y="4566894"/>
            <a:ext cx="840563" cy="1825598"/>
          </a:xfrm>
          <a:prstGeom prst="rect">
            <a:avLst/>
          </a:prstGeom>
        </p:spPr>
      </p:pic>
    </p:spTree>
    <p:extLst>
      <p:ext uri="{BB962C8B-B14F-4D97-AF65-F5344CB8AC3E}">
        <p14:creationId xmlns:p14="http://schemas.microsoft.com/office/powerpoint/2010/main" val="2374524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FD3E93-73E3-4D6D-8DB9-F77512FA5CA0}"/>
              </a:ext>
            </a:extLst>
          </p:cNvPr>
          <p:cNvSpPr>
            <a:spLocks noGrp="1"/>
          </p:cNvSpPr>
          <p:nvPr>
            <p:ph type="title"/>
          </p:nvPr>
        </p:nvSpPr>
        <p:spPr/>
        <p:txBody>
          <a:bodyPr/>
          <a:lstStyle/>
          <a:p>
            <a:r>
              <a:rPr lang="zh-CN" altLang="en-US" dirty="0"/>
              <a:t>「経路案内」</a:t>
            </a:r>
            <a:r>
              <a:rPr lang="ja-JP" altLang="en-US" dirty="0"/>
              <a:t>の整備仕様</a:t>
            </a:r>
            <a:endParaRPr kumimoji="1" lang="ja-JP" altLang="en-US" dirty="0"/>
          </a:p>
        </p:txBody>
      </p:sp>
      <p:sp>
        <p:nvSpPr>
          <p:cNvPr id="11" name="テキスト ボックス 10">
            <a:extLst>
              <a:ext uri="{FF2B5EF4-FFF2-40B4-BE49-F238E27FC236}">
                <a16:creationId xmlns:a16="http://schemas.microsoft.com/office/drawing/2014/main" id="{27CC4294-CF7F-491F-B0E6-D610956D10FB}"/>
              </a:ext>
            </a:extLst>
          </p:cNvPr>
          <p:cNvSpPr txBox="1"/>
          <p:nvPr/>
        </p:nvSpPr>
        <p:spPr>
          <a:xfrm>
            <a:off x="-36512" y="764704"/>
            <a:ext cx="3422732" cy="338554"/>
          </a:xfrm>
          <a:prstGeom prst="rect">
            <a:avLst/>
          </a:prstGeom>
          <a:noFill/>
        </p:spPr>
        <p:txBody>
          <a:bodyPr wrap="none" rtlCol="0">
            <a:spAutoFit/>
          </a:bodyPr>
          <a:lstStyle/>
          <a:p>
            <a:pPr defTabSz="457209"/>
            <a:r>
              <a:rPr kumimoji="1" lang="ja-JP" altLang="en-US" sz="1600" dirty="0">
                <a:solidFill>
                  <a:prstClr val="black"/>
                </a:solidFill>
                <a:latin typeface="Arial"/>
                <a:ea typeface="ＭＳ Ｐゴシック"/>
              </a:rPr>
              <a:t>■ 「経路案内」看板・路面表示の寸法</a:t>
            </a:r>
          </a:p>
        </p:txBody>
      </p:sp>
      <p:sp>
        <p:nvSpPr>
          <p:cNvPr id="12" name="テキスト ボックス 11">
            <a:extLst>
              <a:ext uri="{FF2B5EF4-FFF2-40B4-BE49-F238E27FC236}">
                <a16:creationId xmlns:a16="http://schemas.microsoft.com/office/drawing/2014/main" id="{27CC4294-CF7F-491F-B0E6-D610956D10FB}"/>
              </a:ext>
            </a:extLst>
          </p:cNvPr>
          <p:cNvSpPr txBox="1"/>
          <p:nvPr/>
        </p:nvSpPr>
        <p:spPr>
          <a:xfrm>
            <a:off x="4744733" y="764704"/>
            <a:ext cx="2236510" cy="338554"/>
          </a:xfrm>
          <a:prstGeom prst="rect">
            <a:avLst/>
          </a:prstGeom>
          <a:noFill/>
        </p:spPr>
        <p:txBody>
          <a:bodyPr wrap="none" rtlCol="0">
            <a:spAutoFit/>
          </a:bodyPr>
          <a:lstStyle/>
          <a:p>
            <a:pPr defTabSz="457209"/>
            <a:r>
              <a:rPr kumimoji="1" lang="ja-JP" altLang="en-US" sz="1600" dirty="0">
                <a:solidFill>
                  <a:prstClr val="black"/>
                </a:solidFill>
                <a:latin typeface="Arial"/>
                <a:ea typeface="ＭＳ Ｐゴシック"/>
              </a:rPr>
              <a:t>■「経路案内」設置位置</a:t>
            </a:r>
          </a:p>
        </p:txBody>
      </p:sp>
      <p:sp>
        <p:nvSpPr>
          <p:cNvPr id="17" name="テキスト ボックス 16">
            <a:extLst>
              <a:ext uri="{FF2B5EF4-FFF2-40B4-BE49-F238E27FC236}">
                <a16:creationId xmlns:a16="http://schemas.microsoft.com/office/drawing/2014/main" id="{38945980-6EEF-49DE-897F-18E2756FA67B}"/>
              </a:ext>
            </a:extLst>
          </p:cNvPr>
          <p:cNvSpPr txBox="1"/>
          <p:nvPr/>
        </p:nvSpPr>
        <p:spPr>
          <a:xfrm>
            <a:off x="410164" y="1086852"/>
            <a:ext cx="2534668"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a:t>
            </a:r>
            <a:r>
              <a:rPr lang="ja-JP" altLang="en-US" sz="1050" dirty="0">
                <a:solidFill>
                  <a:prstClr val="black"/>
                </a:solidFill>
                <a:latin typeface="Arial"/>
                <a:ea typeface="ＭＳ Ｐゴシック"/>
              </a:rPr>
              <a:t>標識柱等がある場合は、柱シートも可。</a:t>
            </a:r>
            <a:endParaRPr kumimoji="1" lang="en-US" altLang="ja-JP" sz="1050" dirty="0">
              <a:solidFill>
                <a:prstClr val="black"/>
              </a:solidFill>
              <a:latin typeface="Arial"/>
              <a:ea typeface="ＭＳ Ｐゴシック"/>
            </a:endParaRPr>
          </a:p>
        </p:txBody>
      </p:sp>
      <p:graphicFrame>
        <p:nvGraphicFramePr>
          <p:cNvPr id="18" name="表 17"/>
          <p:cNvGraphicFramePr>
            <a:graphicFrameLocks noGrp="1"/>
          </p:cNvGraphicFramePr>
          <p:nvPr>
            <p:extLst>
              <p:ext uri="{D42A27DB-BD31-4B8C-83A1-F6EECF244321}">
                <p14:modId xmlns:p14="http://schemas.microsoft.com/office/powerpoint/2010/main" val="382035615"/>
              </p:ext>
            </p:extLst>
          </p:nvPr>
        </p:nvGraphicFramePr>
        <p:xfrm>
          <a:off x="4862673" y="4559641"/>
          <a:ext cx="4257740" cy="1914076"/>
        </p:xfrm>
        <a:graphic>
          <a:graphicData uri="http://schemas.openxmlformats.org/drawingml/2006/table">
            <a:tbl>
              <a:tblPr firstRow="1" bandRow="1">
                <a:tableStyleId>{5C22544A-7EE6-4342-B048-85BDC9FD1C3A}</a:tableStyleId>
              </a:tblPr>
              <a:tblGrid>
                <a:gridCol w="1256958">
                  <a:extLst>
                    <a:ext uri="{9D8B030D-6E8A-4147-A177-3AD203B41FA5}">
                      <a16:colId xmlns:a16="http://schemas.microsoft.com/office/drawing/2014/main" val="2724693293"/>
                    </a:ext>
                  </a:extLst>
                </a:gridCol>
                <a:gridCol w="3000782">
                  <a:extLst>
                    <a:ext uri="{9D8B030D-6E8A-4147-A177-3AD203B41FA5}">
                      <a16:colId xmlns:a16="http://schemas.microsoft.com/office/drawing/2014/main" val="333993657"/>
                    </a:ext>
                  </a:extLst>
                </a:gridCol>
              </a:tblGrid>
              <a:tr h="278858">
                <a:tc>
                  <a:txBody>
                    <a:bodyPr/>
                    <a:lstStyle/>
                    <a:p>
                      <a:pPr algn="ctr"/>
                      <a:r>
                        <a:rPr kumimoji="1" lang="ja-JP" altLang="en-US" sz="1100" dirty="0"/>
                        <a:t>項目</a:t>
                      </a:r>
                    </a:p>
                  </a:txBody>
                  <a:tcPr/>
                </a:tc>
                <a:tc>
                  <a:txBody>
                    <a:bodyPr/>
                    <a:lstStyle/>
                    <a:p>
                      <a:pPr algn="ctr"/>
                      <a:r>
                        <a:rPr kumimoji="1" lang="ja-JP" altLang="en-US" sz="1100" dirty="0"/>
                        <a:t>内容</a:t>
                      </a:r>
                    </a:p>
                  </a:txBody>
                  <a:tcPr/>
                </a:tc>
                <a:extLst>
                  <a:ext uri="{0D108BD9-81ED-4DB2-BD59-A6C34878D82A}">
                    <a16:rowId xmlns:a16="http://schemas.microsoft.com/office/drawing/2014/main" val="2813028949"/>
                  </a:ext>
                </a:extLst>
              </a:tr>
              <a:tr h="278858">
                <a:tc>
                  <a:txBody>
                    <a:bodyPr/>
                    <a:lstStyle/>
                    <a:p>
                      <a:r>
                        <a:rPr kumimoji="1" lang="ja-JP" altLang="en-US" sz="1100" dirty="0"/>
                        <a:t>機能</a:t>
                      </a:r>
                    </a:p>
                  </a:txBody>
                  <a:tcPr/>
                </a:tc>
                <a:tc>
                  <a:txBody>
                    <a:bodyPr/>
                    <a:lstStyle/>
                    <a:p>
                      <a:r>
                        <a:rPr kumimoji="1" lang="ja-JP" altLang="en-US" sz="1100" dirty="0"/>
                        <a:t>案内（経路案内）</a:t>
                      </a:r>
                    </a:p>
                  </a:txBody>
                  <a:tcPr/>
                </a:tc>
                <a:extLst>
                  <a:ext uri="{0D108BD9-81ED-4DB2-BD59-A6C34878D82A}">
                    <a16:rowId xmlns:a16="http://schemas.microsoft.com/office/drawing/2014/main" val="3665737684"/>
                  </a:ext>
                </a:extLst>
              </a:tr>
              <a:tr h="762000">
                <a:tc>
                  <a:txBody>
                    <a:bodyPr/>
                    <a:lstStyle/>
                    <a:p>
                      <a:r>
                        <a:rPr kumimoji="1" lang="ja-JP" altLang="en-US" sz="1100" dirty="0"/>
                        <a:t>表示内容</a:t>
                      </a:r>
                    </a:p>
                  </a:txBody>
                  <a:tcPr/>
                </a:tc>
                <a:tc>
                  <a:txBody>
                    <a:bodyPr/>
                    <a:lstStyle/>
                    <a:p>
                      <a:r>
                        <a:rPr kumimoji="1" lang="ja-JP" altLang="en-US" sz="1100" dirty="0"/>
                        <a:t>方向を示す矢印</a:t>
                      </a:r>
                    </a:p>
                    <a:p>
                      <a:r>
                        <a:rPr kumimoji="1" lang="ja-JP" altLang="en-US" sz="1100" dirty="0"/>
                        <a:t>分岐までの距離</a:t>
                      </a:r>
                    </a:p>
                    <a:p>
                      <a:r>
                        <a:rPr kumimoji="1" lang="ja-JP" altLang="en-US" sz="1100" dirty="0"/>
                        <a:t>ピクトサイン</a:t>
                      </a:r>
                      <a:endParaRPr kumimoji="1" lang="en-US" altLang="ja-JP" sz="1100" dirty="0"/>
                    </a:p>
                    <a:p>
                      <a:r>
                        <a:rPr kumimoji="1" lang="ja-JP" altLang="en-US" sz="1100" dirty="0"/>
                        <a:t>サイクルルート名</a:t>
                      </a:r>
                    </a:p>
                  </a:txBody>
                  <a:tcPr/>
                </a:tc>
                <a:extLst>
                  <a:ext uri="{0D108BD9-81ED-4DB2-BD59-A6C34878D82A}">
                    <a16:rowId xmlns:a16="http://schemas.microsoft.com/office/drawing/2014/main" val="3637522684"/>
                  </a:ext>
                </a:extLst>
              </a:tr>
              <a:tr h="594360">
                <a:tc>
                  <a:txBody>
                    <a:bodyPr/>
                    <a:lstStyle/>
                    <a:p>
                      <a:r>
                        <a:rPr kumimoji="1" lang="ja-JP" altLang="en-US" sz="1100" dirty="0"/>
                        <a:t>設置箇所</a:t>
                      </a:r>
                    </a:p>
                  </a:txBody>
                  <a:tcPr/>
                </a:tc>
                <a:tc>
                  <a:txBody>
                    <a:bodyPr/>
                    <a:lstStyle/>
                    <a:p>
                      <a:r>
                        <a:rPr kumimoji="1" lang="ja-JP" altLang="en-US" sz="1100" dirty="0"/>
                        <a:t>分岐点等で迷いやすい交差点に、看板及び路面表示による案内を各</a:t>
                      </a:r>
                      <a:r>
                        <a:rPr kumimoji="1" lang="en-US" altLang="ja-JP" sz="1100" dirty="0"/>
                        <a:t>3</a:t>
                      </a:r>
                      <a:r>
                        <a:rPr kumimoji="1" lang="ja-JP" altLang="en-US" sz="1100" dirty="0"/>
                        <a:t>箇所（予告、分岐手前、分岐直後）</a:t>
                      </a:r>
                    </a:p>
                  </a:txBody>
                  <a:tcPr/>
                </a:tc>
                <a:extLst>
                  <a:ext uri="{0D108BD9-81ED-4DB2-BD59-A6C34878D82A}">
                    <a16:rowId xmlns:a16="http://schemas.microsoft.com/office/drawing/2014/main" val="1717092180"/>
                  </a:ext>
                </a:extLst>
              </a:tr>
            </a:tbl>
          </a:graphicData>
        </a:graphic>
      </p:graphicFrame>
      <p:sp>
        <p:nvSpPr>
          <p:cNvPr id="21" name="テキスト ボックス 20">
            <a:extLst>
              <a:ext uri="{FF2B5EF4-FFF2-40B4-BE49-F238E27FC236}">
                <a16:creationId xmlns:a16="http://schemas.microsoft.com/office/drawing/2014/main" id="{27CC4294-CF7F-491F-B0E6-D610956D10FB}"/>
              </a:ext>
            </a:extLst>
          </p:cNvPr>
          <p:cNvSpPr txBox="1"/>
          <p:nvPr/>
        </p:nvSpPr>
        <p:spPr>
          <a:xfrm>
            <a:off x="4744732" y="4221088"/>
            <a:ext cx="3398687" cy="338554"/>
          </a:xfrm>
          <a:prstGeom prst="rect">
            <a:avLst/>
          </a:prstGeom>
          <a:noFill/>
        </p:spPr>
        <p:txBody>
          <a:bodyPr wrap="none" rtlCol="0">
            <a:spAutoFit/>
          </a:bodyPr>
          <a:lstStyle/>
          <a:p>
            <a:pPr defTabSz="457209"/>
            <a:r>
              <a:rPr kumimoji="1" lang="ja-JP" altLang="en-US" sz="1600" dirty="0">
                <a:solidFill>
                  <a:prstClr val="black"/>
                </a:solidFill>
                <a:latin typeface="Arial"/>
                <a:ea typeface="ＭＳ Ｐゴシック"/>
              </a:rPr>
              <a:t>■「経路案内」表示内容、設置箇所等</a:t>
            </a:r>
          </a:p>
        </p:txBody>
      </p:sp>
      <p:sp>
        <p:nvSpPr>
          <p:cNvPr id="26" name="テキスト ボックス 25">
            <a:extLst>
              <a:ext uri="{FF2B5EF4-FFF2-40B4-BE49-F238E27FC236}">
                <a16:creationId xmlns:a16="http://schemas.microsoft.com/office/drawing/2014/main" id="{255DB866-6282-4A09-B5FB-0A71B3ED8195}"/>
              </a:ext>
            </a:extLst>
          </p:cNvPr>
          <p:cNvSpPr txBox="1"/>
          <p:nvPr/>
        </p:nvSpPr>
        <p:spPr>
          <a:xfrm>
            <a:off x="259962" y="3849348"/>
            <a:ext cx="1149674"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&lt;</a:t>
            </a:r>
            <a:r>
              <a:rPr lang="ja-JP" altLang="en-US" sz="1050" dirty="0">
                <a:solidFill>
                  <a:prstClr val="black"/>
                </a:solidFill>
                <a:latin typeface="Arial"/>
                <a:ea typeface="ＭＳ Ｐゴシック"/>
              </a:rPr>
              <a:t>分岐部（予告）</a:t>
            </a:r>
            <a:r>
              <a:rPr lang="en-US" altLang="ja-JP" sz="1050" dirty="0">
                <a:solidFill>
                  <a:prstClr val="black"/>
                </a:solidFill>
                <a:latin typeface="Arial"/>
                <a:ea typeface="ＭＳ Ｐゴシック"/>
              </a:rPr>
              <a:t>&gt;</a:t>
            </a:r>
            <a:endParaRPr kumimoji="1" lang="en-US" altLang="ja-JP" sz="1050" dirty="0">
              <a:solidFill>
                <a:prstClr val="black"/>
              </a:solidFill>
              <a:latin typeface="Arial"/>
              <a:ea typeface="ＭＳ Ｐゴシック"/>
            </a:endParaRPr>
          </a:p>
        </p:txBody>
      </p:sp>
      <p:sp>
        <p:nvSpPr>
          <p:cNvPr id="27" name="テキスト ボックス 26">
            <a:extLst>
              <a:ext uri="{FF2B5EF4-FFF2-40B4-BE49-F238E27FC236}">
                <a16:creationId xmlns:a16="http://schemas.microsoft.com/office/drawing/2014/main" id="{9E023C66-34ED-40AA-A5ED-B610672AAD9B}"/>
              </a:ext>
            </a:extLst>
          </p:cNvPr>
          <p:cNvSpPr txBox="1"/>
          <p:nvPr/>
        </p:nvSpPr>
        <p:spPr>
          <a:xfrm>
            <a:off x="1438443" y="3849348"/>
            <a:ext cx="745717"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&lt;</a:t>
            </a:r>
            <a:r>
              <a:rPr lang="ja-JP" altLang="en-US" sz="1050" dirty="0">
                <a:solidFill>
                  <a:prstClr val="black"/>
                </a:solidFill>
                <a:latin typeface="Arial"/>
                <a:ea typeface="ＭＳ Ｐゴシック"/>
              </a:rPr>
              <a:t>分岐部</a:t>
            </a:r>
            <a:r>
              <a:rPr lang="en-US" altLang="ja-JP" sz="1050" dirty="0">
                <a:solidFill>
                  <a:prstClr val="black"/>
                </a:solidFill>
                <a:latin typeface="Arial"/>
                <a:ea typeface="ＭＳ Ｐゴシック"/>
              </a:rPr>
              <a:t>&gt;</a:t>
            </a:r>
            <a:endParaRPr kumimoji="1" lang="en-US" altLang="ja-JP" sz="1050" dirty="0">
              <a:solidFill>
                <a:prstClr val="black"/>
              </a:solidFill>
              <a:latin typeface="Arial"/>
              <a:ea typeface="ＭＳ Ｐゴシック"/>
            </a:endParaRPr>
          </a:p>
        </p:txBody>
      </p:sp>
      <p:sp>
        <p:nvSpPr>
          <p:cNvPr id="28" name="テキスト ボックス 27">
            <a:extLst>
              <a:ext uri="{FF2B5EF4-FFF2-40B4-BE49-F238E27FC236}">
                <a16:creationId xmlns:a16="http://schemas.microsoft.com/office/drawing/2014/main" id="{3905639E-1607-4B7B-8BEA-A856CAFC0CBD}"/>
              </a:ext>
            </a:extLst>
          </p:cNvPr>
          <p:cNvSpPr txBox="1"/>
          <p:nvPr/>
        </p:nvSpPr>
        <p:spPr>
          <a:xfrm>
            <a:off x="2233017" y="3849348"/>
            <a:ext cx="1149674"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&lt;</a:t>
            </a:r>
            <a:r>
              <a:rPr lang="ja-JP" altLang="en-US" sz="1050" dirty="0">
                <a:solidFill>
                  <a:prstClr val="black"/>
                </a:solidFill>
                <a:latin typeface="Arial"/>
                <a:ea typeface="ＭＳ Ｐゴシック"/>
              </a:rPr>
              <a:t>分岐部（直後）</a:t>
            </a:r>
            <a:r>
              <a:rPr lang="en-US" altLang="ja-JP" sz="1050" dirty="0">
                <a:solidFill>
                  <a:prstClr val="black"/>
                </a:solidFill>
                <a:latin typeface="Arial"/>
                <a:ea typeface="ＭＳ Ｐゴシック"/>
              </a:rPr>
              <a:t>&gt;</a:t>
            </a:r>
            <a:endParaRPr kumimoji="1" lang="en-US" altLang="ja-JP" sz="1050" dirty="0">
              <a:solidFill>
                <a:prstClr val="black"/>
              </a:solidFill>
              <a:latin typeface="Arial"/>
              <a:ea typeface="ＭＳ Ｐゴシック"/>
            </a:endParaRPr>
          </a:p>
        </p:txBody>
      </p:sp>
      <p:sp>
        <p:nvSpPr>
          <p:cNvPr id="49" name="テキスト ボックス 48">
            <a:extLst>
              <a:ext uri="{FF2B5EF4-FFF2-40B4-BE49-F238E27FC236}">
                <a16:creationId xmlns:a16="http://schemas.microsoft.com/office/drawing/2014/main" id="{4C1BC0B3-7D98-4280-8503-16C452434CB9}"/>
              </a:ext>
            </a:extLst>
          </p:cNvPr>
          <p:cNvSpPr txBox="1"/>
          <p:nvPr/>
        </p:nvSpPr>
        <p:spPr>
          <a:xfrm>
            <a:off x="111335" y="3636464"/>
            <a:ext cx="611312" cy="234286"/>
          </a:xfrm>
          <a:prstGeom prst="rect">
            <a:avLst/>
          </a:prstGeom>
          <a:solidFill>
            <a:schemeClr val="bg1">
              <a:lumMod val="95000"/>
            </a:schemeClr>
          </a:solidFill>
          <a:ln>
            <a:solidFill>
              <a:schemeClr val="tx1"/>
            </a:solidFill>
          </a:ln>
        </p:spPr>
        <p:txBody>
          <a:bodyPr wrap="none" lIns="36000" tIns="36000" rIns="36000" bIns="36000" rtlCol="0">
            <a:spAutoFit/>
          </a:bodyPr>
          <a:lstStyle/>
          <a:p>
            <a:pPr defTabSz="457209"/>
            <a:r>
              <a:rPr kumimoji="1" lang="ja-JP" altLang="en-US" sz="1050" dirty="0">
                <a:solidFill>
                  <a:prstClr val="black"/>
                </a:solidFill>
                <a:latin typeface="Arial"/>
                <a:ea typeface="ＭＳ Ｐゴシック"/>
              </a:rPr>
              <a:t>路面表示</a:t>
            </a:r>
            <a:endParaRPr kumimoji="1" lang="en-US" altLang="ja-JP" sz="1050" dirty="0">
              <a:solidFill>
                <a:prstClr val="black"/>
              </a:solidFill>
              <a:latin typeface="Arial"/>
              <a:ea typeface="ＭＳ Ｐゴシック"/>
            </a:endParaRPr>
          </a:p>
        </p:txBody>
      </p:sp>
      <p:sp>
        <p:nvSpPr>
          <p:cNvPr id="68" name="テキスト ボックス 67">
            <a:extLst>
              <a:ext uri="{FF2B5EF4-FFF2-40B4-BE49-F238E27FC236}">
                <a16:creationId xmlns:a16="http://schemas.microsoft.com/office/drawing/2014/main" id="{75D7B413-0BF1-481E-8288-30D11C664EE5}"/>
              </a:ext>
            </a:extLst>
          </p:cNvPr>
          <p:cNvSpPr txBox="1"/>
          <p:nvPr/>
        </p:nvSpPr>
        <p:spPr>
          <a:xfrm>
            <a:off x="3489760" y="1694963"/>
            <a:ext cx="1233030" cy="276999"/>
          </a:xfrm>
          <a:prstGeom prst="rect">
            <a:avLst/>
          </a:prstGeom>
          <a:noFill/>
        </p:spPr>
        <p:txBody>
          <a:bodyPr wrap="none" rtlCol="0">
            <a:spAutoFit/>
          </a:bodyPr>
          <a:lstStyle/>
          <a:p>
            <a:pPr defTabSz="457209"/>
            <a:r>
              <a:rPr kumimoji="1" lang="ja-JP" altLang="en-US" sz="1200" dirty="0">
                <a:solidFill>
                  <a:prstClr val="black"/>
                </a:solidFill>
                <a:latin typeface="Arial"/>
                <a:ea typeface="ＭＳ Ｐゴシック"/>
              </a:rPr>
              <a:t>方向を示す矢印</a:t>
            </a:r>
            <a:endParaRPr kumimoji="1" lang="en-US" altLang="ja-JP" sz="1200" dirty="0">
              <a:solidFill>
                <a:prstClr val="black"/>
              </a:solidFill>
              <a:latin typeface="Arial"/>
              <a:ea typeface="ＭＳ Ｐゴシック"/>
            </a:endParaRPr>
          </a:p>
        </p:txBody>
      </p:sp>
      <p:sp>
        <p:nvSpPr>
          <p:cNvPr id="69" name="テキスト ボックス 68">
            <a:extLst>
              <a:ext uri="{FF2B5EF4-FFF2-40B4-BE49-F238E27FC236}">
                <a16:creationId xmlns:a16="http://schemas.microsoft.com/office/drawing/2014/main" id="{710EA905-7551-41D4-88CE-DC863590D8DC}"/>
              </a:ext>
            </a:extLst>
          </p:cNvPr>
          <p:cNvSpPr txBox="1"/>
          <p:nvPr/>
        </p:nvSpPr>
        <p:spPr>
          <a:xfrm>
            <a:off x="3489759" y="2043970"/>
            <a:ext cx="954107" cy="276999"/>
          </a:xfrm>
          <a:prstGeom prst="rect">
            <a:avLst/>
          </a:prstGeom>
          <a:noFill/>
        </p:spPr>
        <p:txBody>
          <a:bodyPr wrap="none" rtlCol="0">
            <a:spAutoFit/>
          </a:bodyPr>
          <a:lstStyle/>
          <a:p>
            <a:pPr defTabSz="457209"/>
            <a:r>
              <a:rPr kumimoji="1" lang="ja-JP" altLang="en-US" sz="1200" dirty="0">
                <a:solidFill>
                  <a:prstClr val="black"/>
                </a:solidFill>
                <a:latin typeface="Arial"/>
                <a:ea typeface="ＭＳ Ｐゴシック"/>
              </a:rPr>
              <a:t>ピクトサイン</a:t>
            </a:r>
            <a:endParaRPr kumimoji="1" lang="en-US" altLang="ja-JP" sz="1200" dirty="0">
              <a:solidFill>
                <a:prstClr val="black"/>
              </a:solidFill>
              <a:latin typeface="Arial"/>
              <a:ea typeface="ＭＳ Ｐゴシック"/>
            </a:endParaRPr>
          </a:p>
        </p:txBody>
      </p:sp>
      <p:sp>
        <p:nvSpPr>
          <p:cNvPr id="70" name="テキスト ボックス 69">
            <a:extLst>
              <a:ext uri="{FF2B5EF4-FFF2-40B4-BE49-F238E27FC236}">
                <a16:creationId xmlns:a16="http://schemas.microsoft.com/office/drawing/2014/main" id="{8629A558-BB90-4028-8530-F5315384A525}"/>
              </a:ext>
            </a:extLst>
          </p:cNvPr>
          <p:cNvSpPr txBox="1"/>
          <p:nvPr/>
        </p:nvSpPr>
        <p:spPr>
          <a:xfrm>
            <a:off x="3489760" y="2991107"/>
            <a:ext cx="1231427" cy="276999"/>
          </a:xfrm>
          <a:prstGeom prst="rect">
            <a:avLst/>
          </a:prstGeom>
          <a:noFill/>
        </p:spPr>
        <p:txBody>
          <a:bodyPr wrap="none" rtlCol="0">
            <a:spAutoFit/>
          </a:bodyPr>
          <a:lstStyle/>
          <a:p>
            <a:pPr defTabSz="457209"/>
            <a:r>
              <a:rPr kumimoji="1" lang="ja-JP" altLang="en-US" sz="1200" dirty="0">
                <a:solidFill>
                  <a:prstClr val="black"/>
                </a:solidFill>
                <a:latin typeface="Arial"/>
                <a:ea typeface="ＭＳ Ｐゴシック"/>
              </a:rPr>
              <a:t>分岐までの距離</a:t>
            </a:r>
            <a:endParaRPr kumimoji="1" lang="en-US" altLang="ja-JP" sz="1200" dirty="0">
              <a:solidFill>
                <a:prstClr val="black"/>
              </a:solidFill>
              <a:latin typeface="Arial"/>
              <a:ea typeface="ＭＳ Ｐゴシック"/>
            </a:endParaRPr>
          </a:p>
        </p:txBody>
      </p:sp>
      <p:sp>
        <p:nvSpPr>
          <p:cNvPr id="71" name="テキスト ボックス 70">
            <a:extLst>
              <a:ext uri="{FF2B5EF4-FFF2-40B4-BE49-F238E27FC236}">
                <a16:creationId xmlns:a16="http://schemas.microsoft.com/office/drawing/2014/main" id="{AE4B1EFF-71DE-44F2-83C5-C89CDF6758F1}"/>
              </a:ext>
            </a:extLst>
          </p:cNvPr>
          <p:cNvSpPr txBox="1"/>
          <p:nvPr/>
        </p:nvSpPr>
        <p:spPr>
          <a:xfrm>
            <a:off x="101118" y="1323890"/>
            <a:ext cx="1149674"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&lt;</a:t>
            </a:r>
            <a:r>
              <a:rPr lang="ja-JP" altLang="en-US" sz="1050" dirty="0">
                <a:solidFill>
                  <a:prstClr val="black"/>
                </a:solidFill>
                <a:latin typeface="Arial"/>
                <a:ea typeface="ＭＳ Ｐゴシック"/>
              </a:rPr>
              <a:t>分岐部（予告）</a:t>
            </a:r>
            <a:r>
              <a:rPr lang="en-US" altLang="ja-JP" sz="1050" dirty="0">
                <a:solidFill>
                  <a:prstClr val="black"/>
                </a:solidFill>
                <a:latin typeface="Arial"/>
                <a:ea typeface="ＭＳ Ｐゴシック"/>
              </a:rPr>
              <a:t>&gt;</a:t>
            </a:r>
            <a:endParaRPr kumimoji="1" lang="en-US" altLang="ja-JP" sz="1050" dirty="0">
              <a:solidFill>
                <a:prstClr val="black"/>
              </a:solidFill>
              <a:latin typeface="Arial"/>
              <a:ea typeface="ＭＳ Ｐゴシック"/>
            </a:endParaRPr>
          </a:p>
        </p:txBody>
      </p:sp>
      <p:sp>
        <p:nvSpPr>
          <p:cNvPr id="72" name="テキスト ボックス 71">
            <a:extLst>
              <a:ext uri="{FF2B5EF4-FFF2-40B4-BE49-F238E27FC236}">
                <a16:creationId xmlns:a16="http://schemas.microsoft.com/office/drawing/2014/main" id="{FADF12A4-746D-4EB2-85AB-E1FB8212B4C9}"/>
              </a:ext>
            </a:extLst>
          </p:cNvPr>
          <p:cNvSpPr txBox="1"/>
          <p:nvPr/>
        </p:nvSpPr>
        <p:spPr>
          <a:xfrm>
            <a:off x="1317699" y="1323890"/>
            <a:ext cx="745717"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&lt;</a:t>
            </a:r>
            <a:r>
              <a:rPr lang="ja-JP" altLang="en-US" sz="1050" dirty="0">
                <a:solidFill>
                  <a:prstClr val="black"/>
                </a:solidFill>
                <a:latin typeface="Arial"/>
                <a:ea typeface="ＭＳ Ｐゴシック"/>
              </a:rPr>
              <a:t>分岐部</a:t>
            </a:r>
            <a:r>
              <a:rPr lang="en-US" altLang="ja-JP" sz="1050" dirty="0">
                <a:solidFill>
                  <a:prstClr val="black"/>
                </a:solidFill>
                <a:latin typeface="Arial"/>
                <a:ea typeface="ＭＳ Ｐゴシック"/>
              </a:rPr>
              <a:t>&gt;</a:t>
            </a:r>
            <a:endParaRPr kumimoji="1" lang="en-US" altLang="ja-JP" sz="1050" dirty="0">
              <a:solidFill>
                <a:prstClr val="black"/>
              </a:solidFill>
              <a:latin typeface="Arial"/>
              <a:ea typeface="ＭＳ Ｐゴシック"/>
            </a:endParaRPr>
          </a:p>
        </p:txBody>
      </p:sp>
      <p:sp>
        <p:nvSpPr>
          <p:cNvPr id="73" name="テキスト ボックス 72">
            <a:extLst>
              <a:ext uri="{FF2B5EF4-FFF2-40B4-BE49-F238E27FC236}">
                <a16:creationId xmlns:a16="http://schemas.microsoft.com/office/drawing/2014/main" id="{E7E302C9-B3BC-445D-A7F0-83F41148DDC5}"/>
              </a:ext>
            </a:extLst>
          </p:cNvPr>
          <p:cNvSpPr txBox="1"/>
          <p:nvPr/>
        </p:nvSpPr>
        <p:spPr>
          <a:xfrm>
            <a:off x="2202873" y="1323890"/>
            <a:ext cx="1179818" cy="253916"/>
          </a:xfrm>
          <a:prstGeom prst="rect">
            <a:avLst/>
          </a:prstGeom>
          <a:noFill/>
        </p:spPr>
        <p:txBody>
          <a:bodyPr wrap="square" rtlCol="0">
            <a:spAutoFit/>
          </a:bodyPr>
          <a:lstStyle/>
          <a:p>
            <a:pPr defTabSz="457209"/>
            <a:r>
              <a:rPr lang="en-US" altLang="ja-JP" sz="1050" dirty="0">
                <a:solidFill>
                  <a:prstClr val="black"/>
                </a:solidFill>
                <a:latin typeface="Arial"/>
                <a:ea typeface="ＭＳ Ｐゴシック"/>
              </a:rPr>
              <a:t>&lt;</a:t>
            </a:r>
            <a:r>
              <a:rPr lang="ja-JP" altLang="en-US" sz="1050" dirty="0">
                <a:solidFill>
                  <a:prstClr val="black"/>
                </a:solidFill>
                <a:latin typeface="Arial"/>
                <a:ea typeface="ＭＳ Ｐゴシック"/>
              </a:rPr>
              <a:t>分岐部（直後）</a:t>
            </a:r>
            <a:r>
              <a:rPr lang="en-US" altLang="ja-JP" sz="1050" dirty="0">
                <a:solidFill>
                  <a:prstClr val="black"/>
                </a:solidFill>
                <a:latin typeface="Arial"/>
                <a:ea typeface="ＭＳ Ｐゴシック"/>
              </a:rPr>
              <a:t>&gt;</a:t>
            </a:r>
            <a:endParaRPr kumimoji="1" lang="en-US" altLang="ja-JP" sz="1050" dirty="0">
              <a:solidFill>
                <a:prstClr val="black"/>
              </a:solidFill>
              <a:latin typeface="Arial"/>
              <a:ea typeface="ＭＳ Ｐゴシック"/>
            </a:endParaRPr>
          </a:p>
        </p:txBody>
      </p:sp>
      <p:cxnSp>
        <p:nvCxnSpPr>
          <p:cNvPr id="78" name="直線コネクタ 77">
            <a:extLst>
              <a:ext uri="{FF2B5EF4-FFF2-40B4-BE49-F238E27FC236}">
                <a16:creationId xmlns:a16="http://schemas.microsoft.com/office/drawing/2014/main" id="{61E729DA-9898-47AE-8661-FDAED21D2386}"/>
              </a:ext>
            </a:extLst>
          </p:cNvPr>
          <p:cNvCxnSpPr>
            <a:cxnSpLocks/>
          </p:cNvCxnSpPr>
          <p:nvPr/>
        </p:nvCxnSpPr>
        <p:spPr>
          <a:xfrm>
            <a:off x="3337199" y="1833995"/>
            <a:ext cx="2160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1" name="テキスト ボックス 80">
            <a:extLst>
              <a:ext uri="{FF2B5EF4-FFF2-40B4-BE49-F238E27FC236}">
                <a16:creationId xmlns:a16="http://schemas.microsoft.com/office/drawing/2014/main" id="{220E7B37-5A51-4899-B37A-EB035ED30CC2}"/>
              </a:ext>
            </a:extLst>
          </p:cNvPr>
          <p:cNvSpPr txBox="1"/>
          <p:nvPr/>
        </p:nvSpPr>
        <p:spPr>
          <a:xfrm>
            <a:off x="3489759" y="2548026"/>
            <a:ext cx="1297150" cy="276999"/>
          </a:xfrm>
          <a:prstGeom prst="rect">
            <a:avLst/>
          </a:prstGeom>
          <a:noFill/>
        </p:spPr>
        <p:txBody>
          <a:bodyPr wrap="none" rtlCol="0">
            <a:spAutoFit/>
          </a:bodyPr>
          <a:lstStyle/>
          <a:p>
            <a:pPr defTabSz="457209"/>
            <a:r>
              <a:rPr kumimoji="1" lang="ja-JP" altLang="en-US" sz="1200" dirty="0">
                <a:solidFill>
                  <a:prstClr val="black"/>
                </a:solidFill>
                <a:latin typeface="Arial"/>
                <a:ea typeface="ＭＳ Ｐゴシック"/>
              </a:rPr>
              <a:t>サイクルルート</a:t>
            </a:r>
            <a:r>
              <a:rPr lang="ja-JP" altLang="en-US" sz="1200" dirty="0">
                <a:solidFill>
                  <a:prstClr val="black"/>
                </a:solidFill>
                <a:latin typeface="Arial"/>
                <a:ea typeface="ＭＳ Ｐゴシック"/>
              </a:rPr>
              <a:t>名</a:t>
            </a:r>
            <a:endParaRPr kumimoji="1" lang="en-US" altLang="ja-JP" sz="1200" dirty="0">
              <a:solidFill>
                <a:prstClr val="black"/>
              </a:solidFill>
              <a:latin typeface="Arial"/>
              <a:ea typeface="ＭＳ Ｐゴシック"/>
            </a:endParaRPr>
          </a:p>
        </p:txBody>
      </p:sp>
      <p:sp>
        <p:nvSpPr>
          <p:cNvPr id="93" name="テキスト ボックス 92">
            <a:extLst>
              <a:ext uri="{FF2B5EF4-FFF2-40B4-BE49-F238E27FC236}">
                <a16:creationId xmlns:a16="http://schemas.microsoft.com/office/drawing/2014/main" id="{FC11C24F-11A8-42F9-A054-5A3C66F9A74D}"/>
              </a:ext>
            </a:extLst>
          </p:cNvPr>
          <p:cNvSpPr txBox="1"/>
          <p:nvPr/>
        </p:nvSpPr>
        <p:spPr>
          <a:xfrm>
            <a:off x="71720" y="1096526"/>
            <a:ext cx="342008" cy="234286"/>
          </a:xfrm>
          <a:prstGeom prst="rect">
            <a:avLst/>
          </a:prstGeom>
          <a:solidFill>
            <a:schemeClr val="bg1">
              <a:lumMod val="95000"/>
            </a:schemeClr>
          </a:solidFill>
          <a:ln>
            <a:solidFill>
              <a:schemeClr val="tx1"/>
            </a:solidFill>
          </a:ln>
        </p:spPr>
        <p:txBody>
          <a:bodyPr wrap="none" lIns="36000" tIns="36000" rIns="36000" bIns="36000" rtlCol="0">
            <a:spAutoFit/>
          </a:bodyPr>
          <a:lstStyle/>
          <a:p>
            <a:pPr defTabSz="457209"/>
            <a:r>
              <a:rPr kumimoji="1" lang="ja-JP" altLang="en-US" sz="1050" dirty="0">
                <a:solidFill>
                  <a:prstClr val="black"/>
                </a:solidFill>
                <a:latin typeface="Arial"/>
                <a:ea typeface="ＭＳ Ｐゴシック"/>
              </a:rPr>
              <a:t>看板</a:t>
            </a:r>
            <a:endParaRPr kumimoji="1" lang="en-US" altLang="ja-JP" sz="1050" dirty="0">
              <a:solidFill>
                <a:prstClr val="black"/>
              </a:solidFill>
              <a:latin typeface="Arial"/>
              <a:ea typeface="ＭＳ Ｐゴシック"/>
            </a:endParaRPr>
          </a:p>
        </p:txBody>
      </p:sp>
      <p:sp>
        <p:nvSpPr>
          <p:cNvPr id="104" name="テキスト ボックス 103">
            <a:extLst>
              <a:ext uri="{FF2B5EF4-FFF2-40B4-BE49-F238E27FC236}">
                <a16:creationId xmlns:a16="http://schemas.microsoft.com/office/drawing/2014/main" id="{27CC4294-CF7F-491F-B0E6-D610956D10FB}"/>
              </a:ext>
            </a:extLst>
          </p:cNvPr>
          <p:cNvSpPr txBox="1"/>
          <p:nvPr/>
        </p:nvSpPr>
        <p:spPr>
          <a:xfrm>
            <a:off x="333172" y="6176577"/>
            <a:ext cx="4145602" cy="646331"/>
          </a:xfrm>
          <a:prstGeom prst="rect">
            <a:avLst/>
          </a:prstGeom>
          <a:noFill/>
          <a:ln>
            <a:solidFill>
              <a:schemeClr val="tx1"/>
            </a:solidFill>
            <a:prstDash val="sysDash"/>
          </a:ln>
        </p:spPr>
        <p:txBody>
          <a:bodyPr wrap="square" rtlCol="0">
            <a:spAutoFit/>
          </a:bodyPr>
          <a:lstStyle/>
          <a:p>
            <a:pPr marL="152403" indent="-152403" defTabSz="457209"/>
            <a:r>
              <a:rPr kumimoji="1" lang="en-US" altLang="ja-JP" sz="1200" dirty="0">
                <a:solidFill>
                  <a:prstClr val="black"/>
                </a:solidFill>
                <a:latin typeface="Arial"/>
                <a:ea typeface="ＭＳ Ｐゴシック"/>
              </a:rPr>
              <a:t>※</a:t>
            </a:r>
            <a:r>
              <a:rPr kumimoji="1" lang="ja-JP" altLang="en-US" sz="1200" dirty="0">
                <a:solidFill>
                  <a:prstClr val="black"/>
                </a:solidFill>
                <a:latin typeface="Arial"/>
                <a:ea typeface="ＭＳ Ｐゴシック"/>
              </a:rPr>
              <a:t>分岐部（予告）と分岐部（直後）については分岐部（交差点）の形状や前後の流入道路の有無、青矢羽根などの整備状況等を踏まえ、必要に応じて設置。</a:t>
            </a:r>
          </a:p>
        </p:txBody>
      </p:sp>
      <p:cxnSp>
        <p:nvCxnSpPr>
          <p:cNvPr id="103" name="直線コネクタ 102">
            <a:extLst>
              <a:ext uri="{FF2B5EF4-FFF2-40B4-BE49-F238E27FC236}">
                <a16:creationId xmlns:a16="http://schemas.microsoft.com/office/drawing/2014/main" id="{61E729DA-9898-47AE-8661-FDAED21D2386}"/>
              </a:ext>
            </a:extLst>
          </p:cNvPr>
          <p:cNvCxnSpPr>
            <a:cxnSpLocks/>
          </p:cNvCxnSpPr>
          <p:nvPr/>
        </p:nvCxnSpPr>
        <p:spPr>
          <a:xfrm>
            <a:off x="3337199" y="2180325"/>
            <a:ext cx="2160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61E729DA-9898-47AE-8661-FDAED21D2386}"/>
              </a:ext>
            </a:extLst>
          </p:cNvPr>
          <p:cNvCxnSpPr>
            <a:cxnSpLocks/>
          </p:cNvCxnSpPr>
          <p:nvPr/>
        </p:nvCxnSpPr>
        <p:spPr>
          <a:xfrm>
            <a:off x="3337199" y="2676869"/>
            <a:ext cx="2160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61E729DA-9898-47AE-8661-FDAED21D2386}"/>
              </a:ext>
            </a:extLst>
          </p:cNvPr>
          <p:cNvCxnSpPr>
            <a:cxnSpLocks/>
          </p:cNvCxnSpPr>
          <p:nvPr/>
        </p:nvCxnSpPr>
        <p:spPr>
          <a:xfrm>
            <a:off x="3337199" y="3129605"/>
            <a:ext cx="2160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7" name="テキスト ボックス 106">
            <a:extLst>
              <a:ext uri="{FF2B5EF4-FFF2-40B4-BE49-F238E27FC236}">
                <a16:creationId xmlns:a16="http://schemas.microsoft.com/office/drawing/2014/main" id="{75D7B413-0BF1-481E-8288-30D11C664EE5}"/>
              </a:ext>
            </a:extLst>
          </p:cNvPr>
          <p:cNvSpPr txBox="1"/>
          <p:nvPr/>
        </p:nvSpPr>
        <p:spPr>
          <a:xfrm>
            <a:off x="3489759" y="4204880"/>
            <a:ext cx="1233030" cy="276999"/>
          </a:xfrm>
          <a:prstGeom prst="rect">
            <a:avLst/>
          </a:prstGeom>
          <a:noFill/>
        </p:spPr>
        <p:txBody>
          <a:bodyPr wrap="none" rtlCol="0">
            <a:spAutoFit/>
          </a:bodyPr>
          <a:lstStyle/>
          <a:p>
            <a:pPr defTabSz="457209"/>
            <a:r>
              <a:rPr kumimoji="1" lang="ja-JP" altLang="en-US" sz="1200" dirty="0">
                <a:solidFill>
                  <a:prstClr val="black"/>
                </a:solidFill>
                <a:latin typeface="Arial"/>
                <a:ea typeface="ＭＳ Ｐゴシック"/>
              </a:rPr>
              <a:t>方向を示す矢印</a:t>
            </a:r>
            <a:endParaRPr kumimoji="1" lang="en-US" altLang="ja-JP" sz="1200" dirty="0">
              <a:solidFill>
                <a:prstClr val="black"/>
              </a:solidFill>
              <a:latin typeface="Arial"/>
              <a:ea typeface="ＭＳ Ｐゴシック"/>
            </a:endParaRPr>
          </a:p>
        </p:txBody>
      </p:sp>
      <p:sp>
        <p:nvSpPr>
          <p:cNvPr id="108" name="テキスト ボックス 107">
            <a:extLst>
              <a:ext uri="{FF2B5EF4-FFF2-40B4-BE49-F238E27FC236}">
                <a16:creationId xmlns:a16="http://schemas.microsoft.com/office/drawing/2014/main" id="{710EA905-7551-41D4-88CE-DC863590D8DC}"/>
              </a:ext>
            </a:extLst>
          </p:cNvPr>
          <p:cNvSpPr txBox="1"/>
          <p:nvPr/>
        </p:nvSpPr>
        <p:spPr>
          <a:xfrm>
            <a:off x="3490435" y="4581128"/>
            <a:ext cx="954107" cy="276999"/>
          </a:xfrm>
          <a:prstGeom prst="rect">
            <a:avLst/>
          </a:prstGeom>
          <a:noFill/>
        </p:spPr>
        <p:txBody>
          <a:bodyPr wrap="none" rtlCol="0">
            <a:spAutoFit/>
          </a:bodyPr>
          <a:lstStyle/>
          <a:p>
            <a:pPr defTabSz="457209"/>
            <a:r>
              <a:rPr kumimoji="1" lang="ja-JP" altLang="en-US" sz="1200" dirty="0">
                <a:solidFill>
                  <a:prstClr val="black"/>
                </a:solidFill>
                <a:latin typeface="Arial"/>
                <a:ea typeface="ＭＳ Ｐゴシック"/>
              </a:rPr>
              <a:t>ピクトサイン</a:t>
            </a:r>
            <a:endParaRPr kumimoji="1" lang="en-US" altLang="ja-JP" sz="1200" dirty="0">
              <a:solidFill>
                <a:prstClr val="black"/>
              </a:solidFill>
              <a:latin typeface="Arial"/>
              <a:ea typeface="ＭＳ Ｐゴシック"/>
            </a:endParaRPr>
          </a:p>
        </p:txBody>
      </p:sp>
      <p:sp>
        <p:nvSpPr>
          <p:cNvPr id="109" name="テキスト ボックス 108">
            <a:extLst>
              <a:ext uri="{FF2B5EF4-FFF2-40B4-BE49-F238E27FC236}">
                <a16:creationId xmlns:a16="http://schemas.microsoft.com/office/drawing/2014/main" id="{8629A558-BB90-4028-8530-F5315384A525}"/>
              </a:ext>
            </a:extLst>
          </p:cNvPr>
          <p:cNvSpPr txBox="1"/>
          <p:nvPr/>
        </p:nvSpPr>
        <p:spPr>
          <a:xfrm>
            <a:off x="3490435" y="5672281"/>
            <a:ext cx="1231427" cy="276999"/>
          </a:xfrm>
          <a:prstGeom prst="rect">
            <a:avLst/>
          </a:prstGeom>
          <a:noFill/>
        </p:spPr>
        <p:txBody>
          <a:bodyPr wrap="none" rtlCol="0">
            <a:spAutoFit/>
          </a:bodyPr>
          <a:lstStyle/>
          <a:p>
            <a:pPr defTabSz="457209"/>
            <a:r>
              <a:rPr kumimoji="1" lang="ja-JP" altLang="en-US" sz="1200" dirty="0">
                <a:solidFill>
                  <a:prstClr val="black"/>
                </a:solidFill>
                <a:latin typeface="Arial"/>
                <a:ea typeface="ＭＳ Ｐゴシック"/>
              </a:rPr>
              <a:t>分岐までの距離</a:t>
            </a:r>
            <a:endParaRPr kumimoji="1" lang="en-US" altLang="ja-JP" sz="1200" dirty="0">
              <a:solidFill>
                <a:prstClr val="black"/>
              </a:solidFill>
              <a:latin typeface="Arial"/>
              <a:ea typeface="ＭＳ Ｐゴシック"/>
            </a:endParaRPr>
          </a:p>
        </p:txBody>
      </p:sp>
      <p:cxnSp>
        <p:nvCxnSpPr>
          <p:cNvPr id="110" name="直線コネクタ 109">
            <a:extLst>
              <a:ext uri="{FF2B5EF4-FFF2-40B4-BE49-F238E27FC236}">
                <a16:creationId xmlns:a16="http://schemas.microsoft.com/office/drawing/2014/main" id="{61E729DA-9898-47AE-8661-FDAED21D2386}"/>
              </a:ext>
            </a:extLst>
          </p:cNvPr>
          <p:cNvCxnSpPr>
            <a:cxnSpLocks/>
          </p:cNvCxnSpPr>
          <p:nvPr/>
        </p:nvCxnSpPr>
        <p:spPr>
          <a:xfrm>
            <a:off x="3337198" y="4343912"/>
            <a:ext cx="2160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1" name="テキスト ボックス 110">
            <a:extLst>
              <a:ext uri="{FF2B5EF4-FFF2-40B4-BE49-F238E27FC236}">
                <a16:creationId xmlns:a16="http://schemas.microsoft.com/office/drawing/2014/main" id="{220E7B37-5A51-4899-B37A-EB035ED30CC2}"/>
              </a:ext>
            </a:extLst>
          </p:cNvPr>
          <p:cNvSpPr txBox="1"/>
          <p:nvPr/>
        </p:nvSpPr>
        <p:spPr>
          <a:xfrm>
            <a:off x="3490435" y="5085185"/>
            <a:ext cx="1297150" cy="276999"/>
          </a:xfrm>
          <a:prstGeom prst="rect">
            <a:avLst/>
          </a:prstGeom>
          <a:noFill/>
        </p:spPr>
        <p:txBody>
          <a:bodyPr wrap="none" rtlCol="0">
            <a:spAutoFit/>
          </a:bodyPr>
          <a:lstStyle/>
          <a:p>
            <a:pPr defTabSz="457209"/>
            <a:r>
              <a:rPr kumimoji="1" lang="ja-JP" altLang="en-US" sz="1200" dirty="0">
                <a:solidFill>
                  <a:prstClr val="black"/>
                </a:solidFill>
                <a:latin typeface="Arial"/>
                <a:ea typeface="ＭＳ Ｐゴシック"/>
              </a:rPr>
              <a:t>サイクルルート</a:t>
            </a:r>
            <a:r>
              <a:rPr lang="ja-JP" altLang="en-US" sz="1200" dirty="0">
                <a:solidFill>
                  <a:prstClr val="black"/>
                </a:solidFill>
                <a:latin typeface="Arial"/>
                <a:ea typeface="ＭＳ Ｐゴシック"/>
              </a:rPr>
              <a:t>名</a:t>
            </a:r>
            <a:endParaRPr kumimoji="1" lang="en-US" altLang="ja-JP" sz="1200" dirty="0">
              <a:solidFill>
                <a:prstClr val="black"/>
              </a:solidFill>
              <a:latin typeface="Arial"/>
              <a:ea typeface="ＭＳ Ｐゴシック"/>
            </a:endParaRPr>
          </a:p>
        </p:txBody>
      </p:sp>
      <p:cxnSp>
        <p:nvCxnSpPr>
          <p:cNvPr id="112" name="直線コネクタ 111">
            <a:extLst>
              <a:ext uri="{FF2B5EF4-FFF2-40B4-BE49-F238E27FC236}">
                <a16:creationId xmlns:a16="http://schemas.microsoft.com/office/drawing/2014/main" id="{61E729DA-9898-47AE-8661-FDAED21D2386}"/>
              </a:ext>
            </a:extLst>
          </p:cNvPr>
          <p:cNvCxnSpPr>
            <a:cxnSpLocks/>
          </p:cNvCxnSpPr>
          <p:nvPr/>
        </p:nvCxnSpPr>
        <p:spPr>
          <a:xfrm>
            <a:off x="3337875" y="4717483"/>
            <a:ext cx="2160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61E729DA-9898-47AE-8661-FDAED21D2386}"/>
              </a:ext>
            </a:extLst>
          </p:cNvPr>
          <p:cNvCxnSpPr>
            <a:cxnSpLocks/>
          </p:cNvCxnSpPr>
          <p:nvPr/>
        </p:nvCxnSpPr>
        <p:spPr>
          <a:xfrm>
            <a:off x="3337875" y="5214028"/>
            <a:ext cx="2160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61E729DA-9898-47AE-8661-FDAED21D2386}"/>
              </a:ext>
            </a:extLst>
          </p:cNvPr>
          <p:cNvCxnSpPr>
            <a:cxnSpLocks/>
          </p:cNvCxnSpPr>
          <p:nvPr/>
        </p:nvCxnSpPr>
        <p:spPr>
          <a:xfrm>
            <a:off x="3337875" y="5810779"/>
            <a:ext cx="2160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5" name="テキスト ボックス 114">
            <a:extLst>
              <a:ext uri="{FF2B5EF4-FFF2-40B4-BE49-F238E27FC236}">
                <a16:creationId xmlns:a16="http://schemas.microsoft.com/office/drawing/2014/main" id="{A7663221-8806-4717-BEA7-1FEB8663FF29}"/>
              </a:ext>
            </a:extLst>
          </p:cNvPr>
          <p:cNvSpPr txBox="1"/>
          <p:nvPr/>
        </p:nvSpPr>
        <p:spPr>
          <a:xfrm>
            <a:off x="6265265" y="3029174"/>
            <a:ext cx="1127232" cy="253916"/>
          </a:xfrm>
          <a:prstGeom prst="rect">
            <a:avLst/>
          </a:prstGeom>
          <a:noFill/>
        </p:spPr>
        <p:txBody>
          <a:bodyPr wrap="none" rtlCol="0">
            <a:spAutoFit/>
          </a:bodyPr>
          <a:lstStyle/>
          <a:p>
            <a:pPr defTabSz="457209"/>
            <a:r>
              <a:rPr kumimoji="1" lang="ja-JP" altLang="en-US" sz="1050" dirty="0">
                <a:solidFill>
                  <a:prstClr val="black"/>
                </a:solidFill>
                <a:latin typeface="Arial"/>
                <a:ea typeface="ＭＳ Ｐゴシック"/>
              </a:rPr>
              <a:t>路面表示（直後）</a:t>
            </a:r>
            <a:endParaRPr kumimoji="1" lang="en-US" altLang="ja-JP" sz="1050" dirty="0">
              <a:solidFill>
                <a:prstClr val="black"/>
              </a:solidFill>
              <a:latin typeface="Arial"/>
              <a:ea typeface="ＭＳ Ｐゴシック"/>
            </a:endParaRPr>
          </a:p>
        </p:txBody>
      </p:sp>
      <p:sp>
        <p:nvSpPr>
          <p:cNvPr id="116" name="正方形/長方形 115">
            <a:extLst>
              <a:ext uri="{FF2B5EF4-FFF2-40B4-BE49-F238E27FC236}">
                <a16:creationId xmlns:a16="http://schemas.microsoft.com/office/drawing/2014/main" id="{8431B56B-0A22-4EED-80F7-3A743E15D3AB}"/>
              </a:ext>
            </a:extLst>
          </p:cNvPr>
          <p:cNvSpPr/>
          <p:nvPr/>
        </p:nvSpPr>
        <p:spPr>
          <a:xfrm>
            <a:off x="7662615" y="1532388"/>
            <a:ext cx="432000" cy="185999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17" name="正方形/長方形 116">
            <a:extLst>
              <a:ext uri="{FF2B5EF4-FFF2-40B4-BE49-F238E27FC236}">
                <a16:creationId xmlns:a16="http://schemas.microsoft.com/office/drawing/2014/main" id="{B12ACAF0-D8FC-4C15-A671-192636532BAD}"/>
              </a:ext>
            </a:extLst>
          </p:cNvPr>
          <p:cNvSpPr/>
          <p:nvPr/>
        </p:nvSpPr>
        <p:spPr>
          <a:xfrm>
            <a:off x="5437562" y="1807546"/>
            <a:ext cx="3019748" cy="463659"/>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cxnSp>
        <p:nvCxnSpPr>
          <p:cNvPr id="118" name="直線コネクタ 117">
            <a:extLst>
              <a:ext uri="{FF2B5EF4-FFF2-40B4-BE49-F238E27FC236}">
                <a16:creationId xmlns:a16="http://schemas.microsoft.com/office/drawing/2014/main" id="{59D4A8CE-6E69-4BCB-A316-A6EA0316AA0C}"/>
              </a:ext>
            </a:extLst>
          </p:cNvPr>
          <p:cNvCxnSpPr>
            <a:cxnSpLocks/>
          </p:cNvCxnSpPr>
          <p:nvPr/>
        </p:nvCxnSpPr>
        <p:spPr>
          <a:xfrm>
            <a:off x="5437562" y="2277576"/>
            <a:ext cx="2225055" cy="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313A32E1-062A-4A07-A322-3DAF7E7680C6}"/>
              </a:ext>
            </a:extLst>
          </p:cNvPr>
          <p:cNvCxnSpPr>
            <a:cxnSpLocks/>
          </p:cNvCxnSpPr>
          <p:nvPr/>
        </p:nvCxnSpPr>
        <p:spPr>
          <a:xfrm flipH="1">
            <a:off x="7662616" y="1528465"/>
            <a:ext cx="0" cy="2722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a:extLst>
              <a:ext uri="{FF2B5EF4-FFF2-40B4-BE49-F238E27FC236}">
                <a16:creationId xmlns:a16="http://schemas.microsoft.com/office/drawing/2014/main" id="{B1C12495-D8DB-4DEF-BDAC-24792F44F232}"/>
              </a:ext>
            </a:extLst>
          </p:cNvPr>
          <p:cNvCxnSpPr>
            <a:cxnSpLocks/>
          </p:cNvCxnSpPr>
          <p:nvPr/>
        </p:nvCxnSpPr>
        <p:spPr>
          <a:xfrm>
            <a:off x="8099484" y="1532388"/>
            <a:ext cx="4" cy="2683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id="{DD35D2D7-1E4B-430B-8B73-79A057A90869}"/>
              </a:ext>
            </a:extLst>
          </p:cNvPr>
          <p:cNvCxnSpPr>
            <a:cxnSpLocks/>
          </p:cNvCxnSpPr>
          <p:nvPr/>
        </p:nvCxnSpPr>
        <p:spPr>
          <a:xfrm>
            <a:off x="7662616" y="2276380"/>
            <a:ext cx="0" cy="1116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7FDB9E05-0865-4205-BB22-85586EDA53E7}"/>
              </a:ext>
            </a:extLst>
          </p:cNvPr>
          <p:cNvCxnSpPr>
            <a:cxnSpLocks/>
          </p:cNvCxnSpPr>
          <p:nvPr/>
        </p:nvCxnSpPr>
        <p:spPr>
          <a:xfrm flipV="1">
            <a:off x="5437562" y="1800702"/>
            <a:ext cx="22250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a:extLst>
              <a:ext uri="{FF2B5EF4-FFF2-40B4-BE49-F238E27FC236}">
                <a16:creationId xmlns:a16="http://schemas.microsoft.com/office/drawing/2014/main" id="{1A8130EC-72B3-4AA5-BBD2-84DCFEF844C9}"/>
              </a:ext>
            </a:extLst>
          </p:cNvPr>
          <p:cNvCxnSpPr>
            <a:cxnSpLocks/>
          </p:cNvCxnSpPr>
          <p:nvPr/>
        </p:nvCxnSpPr>
        <p:spPr>
          <a:xfrm>
            <a:off x="8097309" y="1808422"/>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a:extLst>
              <a:ext uri="{FF2B5EF4-FFF2-40B4-BE49-F238E27FC236}">
                <a16:creationId xmlns:a16="http://schemas.microsoft.com/office/drawing/2014/main" id="{B9747A12-FD1A-44A9-99F8-F999435138CB}"/>
              </a:ext>
            </a:extLst>
          </p:cNvPr>
          <p:cNvCxnSpPr>
            <a:cxnSpLocks/>
          </p:cNvCxnSpPr>
          <p:nvPr/>
        </p:nvCxnSpPr>
        <p:spPr>
          <a:xfrm>
            <a:off x="8093780" y="2277575"/>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a:extLst>
              <a:ext uri="{FF2B5EF4-FFF2-40B4-BE49-F238E27FC236}">
                <a16:creationId xmlns:a16="http://schemas.microsoft.com/office/drawing/2014/main" id="{4E5818BF-A334-4600-8FD4-CBF48FEC6C53}"/>
              </a:ext>
            </a:extLst>
          </p:cNvPr>
          <p:cNvCxnSpPr>
            <a:cxnSpLocks/>
          </p:cNvCxnSpPr>
          <p:nvPr/>
        </p:nvCxnSpPr>
        <p:spPr>
          <a:xfrm>
            <a:off x="8099889" y="2279398"/>
            <a:ext cx="0" cy="1116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テキスト ボックス 125">
            <a:extLst>
              <a:ext uri="{FF2B5EF4-FFF2-40B4-BE49-F238E27FC236}">
                <a16:creationId xmlns:a16="http://schemas.microsoft.com/office/drawing/2014/main" id="{15011FE7-E3C1-4AEF-8687-5F7AEFC06381}"/>
              </a:ext>
            </a:extLst>
          </p:cNvPr>
          <p:cNvSpPr txBox="1"/>
          <p:nvPr/>
        </p:nvSpPr>
        <p:spPr>
          <a:xfrm>
            <a:off x="6632257" y="1046904"/>
            <a:ext cx="522900"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200m</a:t>
            </a:r>
            <a:endParaRPr kumimoji="1" lang="en-US" altLang="ja-JP" sz="1050" dirty="0">
              <a:solidFill>
                <a:prstClr val="black"/>
              </a:solidFill>
              <a:latin typeface="Arial"/>
              <a:ea typeface="ＭＳ Ｐゴシック"/>
            </a:endParaRPr>
          </a:p>
        </p:txBody>
      </p:sp>
      <p:cxnSp>
        <p:nvCxnSpPr>
          <p:cNvPr id="127" name="直線矢印コネクタ 126">
            <a:extLst>
              <a:ext uri="{FF2B5EF4-FFF2-40B4-BE49-F238E27FC236}">
                <a16:creationId xmlns:a16="http://schemas.microsoft.com/office/drawing/2014/main" id="{B7AA8BBD-FD8F-4292-9739-9D8E4461E9CC}"/>
              </a:ext>
            </a:extLst>
          </p:cNvPr>
          <p:cNvCxnSpPr>
            <a:cxnSpLocks/>
          </p:cNvCxnSpPr>
          <p:nvPr/>
        </p:nvCxnSpPr>
        <p:spPr>
          <a:xfrm>
            <a:off x="6151951" y="1268677"/>
            <a:ext cx="1355533" cy="0"/>
          </a:xfrm>
          <a:prstGeom prst="straightConnector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28" name="正方形/長方形 127">
            <a:extLst>
              <a:ext uri="{FF2B5EF4-FFF2-40B4-BE49-F238E27FC236}">
                <a16:creationId xmlns:a16="http://schemas.microsoft.com/office/drawing/2014/main" id="{C775C27C-AE1A-48BA-8630-95F0482661B7}"/>
              </a:ext>
            </a:extLst>
          </p:cNvPr>
          <p:cNvSpPr/>
          <p:nvPr/>
        </p:nvSpPr>
        <p:spPr>
          <a:xfrm flipH="1">
            <a:off x="7492110" y="1825618"/>
            <a:ext cx="36000" cy="146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29" name="正方形/長方形 128">
            <a:extLst>
              <a:ext uri="{FF2B5EF4-FFF2-40B4-BE49-F238E27FC236}">
                <a16:creationId xmlns:a16="http://schemas.microsoft.com/office/drawing/2014/main" id="{8DB60B55-B775-4783-8742-C07C2441A2E2}"/>
              </a:ext>
            </a:extLst>
          </p:cNvPr>
          <p:cNvSpPr/>
          <p:nvPr/>
        </p:nvSpPr>
        <p:spPr>
          <a:xfrm rot="5400000">
            <a:off x="7765409" y="2465421"/>
            <a:ext cx="36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cxnSp>
        <p:nvCxnSpPr>
          <p:cNvPr id="130" name="直線コネクタ 129">
            <a:extLst>
              <a:ext uri="{FF2B5EF4-FFF2-40B4-BE49-F238E27FC236}">
                <a16:creationId xmlns:a16="http://schemas.microsoft.com/office/drawing/2014/main" id="{072094AA-AECE-498E-934C-C193D1062B7A}"/>
              </a:ext>
            </a:extLst>
          </p:cNvPr>
          <p:cNvCxnSpPr/>
          <p:nvPr/>
        </p:nvCxnSpPr>
        <p:spPr>
          <a:xfrm>
            <a:off x="7507947" y="1249387"/>
            <a:ext cx="0" cy="5334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a:extLst>
              <a:ext uri="{FF2B5EF4-FFF2-40B4-BE49-F238E27FC236}">
                <a16:creationId xmlns:a16="http://schemas.microsoft.com/office/drawing/2014/main" id="{987DE507-3C2B-4BFE-B3F0-BEDE87A4BA91}"/>
              </a:ext>
            </a:extLst>
          </p:cNvPr>
          <p:cNvCxnSpPr>
            <a:cxnSpLocks/>
          </p:cNvCxnSpPr>
          <p:nvPr/>
        </p:nvCxnSpPr>
        <p:spPr>
          <a:xfrm>
            <a:off x="6141910" y="1254674"/>
            <a:ext cx="0" cy="44268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直線矢印コネクタ 131">
            <a:extLst>
              <a:ext uri="{FF2B5EF4-FFF2-40B4-BE49-F238E27FC236}">
                <a16:creationId xmlns:a16="http://schemas.microsoft.com/office/drawing/2014/main" id="{4326B388-2873-4746-B345-DE5321478AA3}"/>
              </a:ext>
            </a:extLst>
          </p:cNvPr>
          <p:cNvCxnSpPr>
            <a:cxnSpLocks/>
          </p:cNvCxnSpPr>
          <p:nvPr/>
        </p:nvCxnSpPr>
        <p:spPr>
          <a:xfrm>
            <a:off x="7350116" y="1642817"/>
            <a:ext cx="157369" cy="0"/>
          </a:xfrm>
          <a:prstGeom prst="straightConnector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33" name="直線コネクタ 132">
            <a:extLst>
              <a:ext uri="{FF2B5EF4-FFF2-40B4-BE49-F238E27FC236}">
                <a16:creationId xmlns:a16="http://schemas.microsoft.com/office/drawing/2014/main" id="{F3855D6E-7EA9-44EB-9C9E-26CB143E2FA1}"/>
              </a:ext>
            </a:extLst>
          </p:cNvPr>
          <p:cNvCxnSpPr>
            <a:cxnSpLocks/>
          </p:cNvCxnSpPr>
          <p:nvPr/>
        </p:nvCxnSpPr>
        <p:spPr>
          <a:xfrm>
            <a:off x="7337659" y="1592581"/>
            <a:ext cx="0" cy="10239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テキスト ボックス 133">
            <a:extLst>
              <a:ext uri="{FF2B5EF4-FFF2-40B4-BE49-F238E27FC236}">
                <a16:creationId xmlns:a16="http://schemas.microsoft.com/office/drawing/2014/main" id="{EC4D9F6C-DAA7-4AD0-9CF4-DAC0C9F54A13}"/>
              </a:ext>
            </a:extLst>
          </p:cNvPr>
          <p:cNvSpPr txBox="1"/>
          <p:nvPr/>
        </p:nvSpPr>
        <p:spPr>
          <a:xfrm>
            <a:off x="7147438" y="1389129"/>
            <a:ext cx="447558"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10m</a:t>
            </a:r>
            <a:endParaRPr kumimoji="1" lang="en-US" altLang="ja-JP" sz="1050" dirty="0">
              <a:solidFill>
                <a:prstClr val="black"/>
              </a:solidFill>
              <a:latin typeface="Arial"/>
              <a:ea typeface="ＭＳ Ｐゴシック"/>
            </a:endParaRPr>
          </a:p>
        </p:txBody>
      </p:sp>
      <p:cxnSp>
        <p:nvCxnSpPr>
          <p:cNvPr id="135" name="直線コネクタ 134">
            <a:extLst>
              <a:ext uri="{FF2B5EF4-FFF2-40B4-BE49-F238E27FC236}">
                <a16:creationId xmlns:a16="http://schemas.microsoft.com/office/drawing/2014/main" id="{C00475C1-5CAF-43F5-B8B4-A8057A16C8A4}"/>
              </a:ext>
            </a:extLst>
          </p:cNvPr>
          <p:cNvCxnSpPr>
            <a:cxnSpLocks/>
          </p:cNvCxnSpPr>
          <p:nvPr/>
        </p:nvCxnSpPr>
        <p:spPr>
          <a:xfrm>
            <a:off x="5498924" y="2033706"/>
            <a:ext cx="2412000" cy="0"/>
          </a:xfrm>
          <a:prstGeom prst="line">
            <a:avLst/>
          </a:prstGeom>
          <a:ln w="57150">
            <a:solidFill>
              <a:schemeClr val="accent5"/>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6" name="テキスト ボックス 135">
            <a:extLst>
              <a:ext uri="{FF2B5EF4-FFF2-40B4-BE49-F238E27FC236}">
                <a16:creationId xmlns:a16="http://schemas.microsoft.com/office/drawing/2014/main" id="{322F827D-9F2F-400E-989F-24A7B27E7350}"/>
              </a:ext>
            </a:extLst>
          </p:cNvPr>
          <p:cNvSpPr txBox="1"/>
          <p:nvPr/>
        </p:nvSpPr>
        <p:spPr>
          <a:xfrm>
            <a:off x="6352705" y="2017332"/>
            <a:ext cx="716863" cy="230832"/>
          </a:xfrm>
          <a:prstGeom prst="rect">
            <a:avLst/>
          </a:prstGeom>
          <a:noFill/>
        </p:spPr>
        <p:txBody>
          <a:bodyPr wrap="none" rtlCol="0">
            <a:spAutoFit/>
          </a:bodyPr>
          <a:lstStyle/>
          <a:p>
            <a:pPr defTabSz="457209"/>
            <a:r>
              <a:rPr lang="ja-JP" altLang="en-US" sz="900" dirty="0">
                <a:solidFill>
                  <a:srgbClr val="5B9BD5"/>
                </a:solidFill>
                <a:latin typeface="Arial"/>
                <a:ea typeface="ＭＳ Ｐゴシック"/>
              </a:rPr>
              <a:t>基幹ルート</a:t>
            </a:r>
            <a:endParaRPr kumimoji="1" lang="en-US" altLang="ja-JP" sz="900" dirty="0">
              <a:solidFill>
                <a:srgbClr val="5B9BD5"/>
              </a:solidFill>
              <a:latin typeface="Arial"/>
              <a:ea typeface="ＭＳ Ｐゴシック"/>
            </a:endParaRPr>
          </a:p>
        </p:txBody>
      </p:sp>
      <p:sp>
        <p:nvSpPr>
          <p:cNvPr id="137" name="テキスト ボックス 136">
            <a:extLst>
              <a:ext uri="{FF2B5EF4-FFF2-40B4-BE49-F238E27FC236}">
                <a16:creationId xmlns:a16="http://schemas.microsoft.com/office/drawing/2014/main" id="{53847EE6-DB48-4BBC-836F-DE6BF408AD13}"/>
              </a:ext>
            </a:extLst>
          </p:cNvPr>
          <p:cNvSpPr txBox="1"/>
          <p:nvPr/>
        </p:nvSpPr>
        <p:spPr>
          <a:xfrm>
            <a:off x="4944308" y="1123191"/>
            <a:ext cx="857927" cy="253916"/>
          </a:xfrm>
          <a:prstGeom prst="rect">
            <a:avLst/>
          </a:prstGeom>
          <a:noFill/>
        </p:spPr>
        <p:txBody>
          <a:bodyPr wrap="none" rtlCol="0">
            <a:spAutoFit/>
          </a:bodyPr>
          <a:lstStyle/>
          <a:p>
            <a:pPr defTabSz="457209"/>
            <a:r>
              <a:rPr kumimoji="1" lang="ja-JP" altLang="en-US" sz="1050" dirty="0">
                <a:solidFill>
                  <a:prstClr val="black"/>
                </a:solidFill>
                <a:latin typeface="Arial"/>
                <a:ea typeface="ＭＳ Ｐゴシック"/>
              </a:rPr>
              <a:t>看板（予告）</a:t>
            </a:r>
            <a:endParaRPr kumimoji="1" lang="en-US" altLang="ja-JP" sz="1050" dirty="0">
              <a:solidFill>
                <a:prstClr val="black"/>
              </a:solidFill>
              <a:latin typeface="Arial"/>
              <a:ea typeface="ＭＳ Ｐゴシック"/>
            </a:endParaRPr>
          </a:p>
        </p:txBody>
      </p:sp>
      <p:sp>
        <p:nvSpPr>
          <p:cNvPr id="138" name="テキスト ボックス 137">
            <a:extLst>
              <a:ext uri="{FF2B5EF4-FFF2-40B4-BE49-F238E27FC236}">
                <a16:creationId xmlns:a16="http://schemas.microsoft.com/office/drawing/2014/main" id="{14999675-894D-4E5C-9922-5F6FE91FBEA7}"/>
              </a:ext>
            </a:extLst>
          </p:cNvPr>
          <p:cNvSpPr txBox="1"/>
          <p:nvPr/>
        </p:nvSpPr>
        <p:spPr>
          <a:xfrm>
            <a:off x="8093780" y="1165476"/>
            <a:ext cx="992579" cy="253916"/>
          </a:xfrm>
          <a:prstGeom prst="rect">
            <a:avLst/>
          </a:prstGeom>
          <a:noFill/>
        </p:spPr>
        <p:txBody>
          <a:bodyPr wrap="none" rtlCol="0">
            <a:spAutoFit/>
          </a:bodyPr>
          <a:lstStyle/>
          <a:p>
            <a:pPr defTabSz="457209"/>
            <a:r>
              <a:rPr kumimoji="1" lang="ja-JP" altLang="en-US" sz="1050" dirty="0">
                <a:solidFill>
                  <a:prstClr val="black"/>
                </a:solidFill>
                <a:latin typeface="Arial"/>
                <a:ea typeface="ＭＳ Ｐゴシック"/>
              </a:rPr>
              <a:t>看板（分岐部）</a:t>
            </a:r>
            <a:endParaRPr kumimoji="1" lang="en-US" altLang="ja-JP" sz="1050" dirty="0">
              <a:solidFill>
                <a:prstClr val="black"/>
              </a:solidFill>
              <a:latin typeface="Arial"/>
              <a:ea typeface="ＭＳ Ｐゴシック"/>
            </a:endParaRPr>
          </a:p>
        </p:txBody>
      </p:sp>
      <p:cxnSp>
        <p:nvCxnSpPr>
          <p:cNvPr id="139" name="直線コネクタ 138">
            <a:extLst>
              <a:ext uri="{FF2B5EF4-FFF2-40B4-BE49-F238E27FC236}">
                <a16:creationId xmlns:a16="http://schemas.microsoft.com/office/drawing/2014/main" id="{56B07E54-E21F-4A46-8BA4-AE57684A54FF}"/>
              </a:ext>
            </a:extLst>
          </p:cNvPr>
          <p:cNvCxnSpPr>
            <a:cxnSpLocks/>
          </p:cNvCxnSpPr>
          <p:nvPr/>
        </p:nvCxnSpPr>
        <p:spPr>
          <a:xfrm>
            <a:off x="7973608" y="2528412"/>
            <a:ext cx="90566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直線矢印コネクタ 139">
            <a:extLst>
              <a:ext uri="{FF2B5EF4-FFF2-40B4-BE49-F238E27FC236}">
                <a16:creationId xmlns:a16="http://schemas.microsoft.com/office/drawing/2014/main" id="{46670EDB-E145-4B5E-A5C4-8546281626C2}"/>
              </a:ext>
            </a:extLst>
          </p:cNvPr>
          <p:cNvCxnSpPr>
            <a:cxnSpLocks/>
          </p:cNvCxnSpPr>
          <p:nvPr/>
        </p:nvCxnSpPr>
        <p:spPr>
          <a:xfrm rot="5400000">
            <a:off x="8516518" y="2609591"/>
            <a:ext cx="157369" cy="0"/>
          </a:xfrm>
          <a:prstGeom prst="straightConnector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41" name="直線コネクタ 140">
            <a:extLst>
              <a:ext uri="{FF2B5EF4-FFF2-40B4-BE49-F238E27FC236}">
                <a16:creationId xmlns:a16="http://schemas.microsoft.com/office/drawing/2014/main" id="{C0362393-A341-4CA5-A80F-729BCECDD6E9}"/>
              </a:ext>
            </a:extLst>
          </p:cNvPr>
          <p:cNvCxnSpPr>
            <a:cxnSpLocks/>
          </p:cNvCxnSpPr>
          <p:nvPr/>
        </p:nvCxnSpPr>
        <p:spPr>
          <a:xfrm rot="5400000">
            <a:off x="8453780" y="2503286"/>
            <a:ext cx="0" cy="36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テキスト ボックス 141">
            <a:extLst>
              <a:ext uri="{FF2B5EF4-FFF2-40B4-BE49-F238E27FC236}">
                <a16:creationId xmlns:a16="http://schemas.microsoft.com/office/drawing/2014/main" id="{06BE96AE-7342-4FE1-A16B-89EEFC883707}"/>
              </a:ext>
            </a:extLst>
          </p:cNvPr>
          <p:cNvSpPr txBox="1"/>
          <p:nvPr/>
        </p:nvSpPr>
        <p:spPr>
          <a:xfrm rot="16200000">
            <a:off x="8470582" y="2549196"/>
            <a:ext cx="447558"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10m</a:t>
            </a:r>
            <a:endParaRPr kumimoji="1" lang="en-US" altLang="ja-JP" sz="1050" dirty="0">
              <a:solidFill>
                <a:prstClr val="black"/>
              </a:solidFill>
              <a:latin typeface="Arial"/>
              <a:ea typeface="ＭＳ Ｐゴシック"/>
            </a:endParaRPr>
          </a:p>
        </p:txBody>
      </p:sp>
      <p:sp>
        <p:nvSpPr>
          <p:cNvPr id="143" name="フリーフォーム 142"/>
          <p:cNvSpPr>
            <a:spLocks noChangeAspect="1"/>
          </p:cNvSpPr>
          <p:nvPr/>
        </p:nvSpPr>
        <p:spPr>
          <a:xfrm>
            <a:off x="7168168" y="1833979"/>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44" name="フリーフォーム 143"/>
          <p:cNvSpPr>
            <a:spLocks noChangeAspect="1"/>
          </p:cNvSpPr>
          <p:nvPr/>
        </p:nvSpPr>
        <p:spPr>
          <a:xfrm>
            <a:off x="6648706" y="1833979"/>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45" name="フリーフォーム 144"/>
          <p:cNvSpPr>
            <a:spLocks noChangeAspect="1"/>
          </p:cNvSpPr>
          <p:nvPr/>
        </p:nvSpPr>
        <p:spPr>
          <a:xfrm>
            <a:off x="6147744" y="1833979"/>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46" name="フリーフォーム 145"/>
          <p:cNvSpPr>
            <a:spLocks noChangeAspect="1"/>
          </p:cNvSpPr>
          <p:nvPr/>
        </p:nvSpPr>
        <p:spPr>
          <a:xfrm>
            <a:off x="5613366" y="1833979"/>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47" name="フリーフォーム 146"/>
          <p:cNvSpPr>
            <a:spLocks noChangeAspect="1"/>
          </p:cNvSpPr>
          <p:nvPr/>
        </p:nvSpPr>
        <p:spPr>
          <a:xfrm rot="10800000">
            <a:off x="6301945" y="2197914"/>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48" name="フリーフォーム 147"/>
          <p:cNvSpPr>
            <a:spLocks noChangeAspect="1"/>
          </p:cNvSpPr>
          <p:nvPr/>
        </p:nvSpPr>
        <p:spPr>
          <a:xfrm rot="10800000">
            <a:off x="6859739" y="2197914"/>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49" name="フリーフォーム 148"/>
          <p:cNvSpPr>
            <a:spLocks noChangeAspect="1"/>
          </p:cNvSpPr>
          <p:nvPr/>
        </p:nvSpPr>
        <p:spPr>
          <a:xfrm rot="10800000">
            <a:off x="7382796" y="2197914"/>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50" name="フリーフォーム 149"/>
          <p:cNvSpPr>
            <a:spLocks noChangeAspect="1"/>
          </p:cNvSpPr>
          <p:nvPr/>
        </p:nvSpPr>
        <p:spPr>
          <a:xfrm rot="10800000">
            <a:off x="5742230" y="2197914"/>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51" name="フリーフォーム 150"/>
          <p:cNvSpPr>
            <a:spLocks noChangeAspect="1"/>
          </p:cNvSpPr>
          <p:nvPr/>
        </p:nvSpPr>
        <p:spPr>
          <a:xfrm>
            <a:off x="7683496" y="1833979"/>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52" name="フリーフォーム 151"/>
          <p:cNvSpPr>
            <a:spLocks noChangeAspect="1"/>
          </p:cNvSpPr>
          <p:nvPr/>
        </p:nvSpPr>
        <p:spPr>
          <a:xfrm>
            <a:off x="7817225" y="1832994"/>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53" name="フリーフォーム 152"/>
          <p:cNvSpPr>
            <a:spLocks noChangeAspect="1"/>
          </p:cNvSpPr>
          <p:nvPr/>
        </p:nvSpPr>
        <p:spPr>
          <a:xfrm>
            <a:off x="7951730" y="1833979"/>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54" name="フリーフォーム 153"/>
          <p:cNvSpPr>
            <a:spLocks noChangeAspect="1"/>
          </p:cNvSpPr>
          <p:nvPr/>
        </p:nvSpPr>
        <p:spPr>
          <a:xfrm rot="16200000">
            <a:off x="7659964" y="2310329"/>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55" name="フリーフォーム 154"/>
          <p:cNvSpPr>
            <a:spLocks noChangeAspect="1"/>
          </p:cNvSpPr>
          <p:nvPr/>
        </p:nvSpPr>
        <p:spPr>
          <a:xfrm rot="16200000">
            <a:off x="7659964" y="2780659"/>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56" name="フリーフォーム 155"/>
          <p:cNvSpPr>
            <a:spLocks noChangeAspect="1"/>
          </p:cNvSpPr>
          <p:nvPr/>
        </p:nvSpPr>
        <p:spPr>
          <a:xfrm rot="16200000">
            <a:off x="7659964" y="3230278"/>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57" name="フリーフォーム 156"/>
          <p:cNvSpPr>
            <a:spLocks noChangeAspect="1"/>
          </p:cNvSpPr>
          <p:nvPr/>
        </p:nvSpPr>
        <p:spPr>
          <a:xfrm rot="5400000">
            <a:off x="7994680" y="2609499"/>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58" name="フリーフォーム 157"/>
          <p:cNvSpPr>
            <a:spLocks noChangeAspect="1"/>
          </p:cNvSpPr>
          <p:nvPr/>
        </p:nvSpPr>
        <p:spPr>
          <a:xfrm rot="5400000">
            <a:off x="7992836" y="3125013"/>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cxnSp>
        <p:nvCxnSpPr>
          <p:cNvPr id="159" name="直線矢印コネクタ 158">
            <a:extLst>
              <a:ext uri="{FF2B5EF4-FFF2-40B4-BE49-F238E27FC236}">
                <a16:creationId xmlns:a16="http://schemas.microsoft.com/office/drawing/2014/main" id="{36F690D9-FD6F-4D49-83CE-CE8E3D903E85}"/>
              </a:ext>
            </a:extLst>
          </p:cNvPr>
          <p:cNvCxnSpPr>
            <a:cxnSpLocks/>
          </p:cNvCxnSpPr>
          <p:nvPr/>
        </p:nvCxnSpPr>
        <p:spPr>
          <a:xfrm flipH="1">
            <a:off x="7335045" y="1531238"/>
            <a:ext cx="1145379" cy="219725"/>
          </a:xfrm>
          <a:prstGeom prst="straightConnector1">
            <a:avLst/>
          </a:prstGeom>
          <a:ln>
            <a:solidFill>
              <a:schemeClr val="tx1"/>
            </a:solidFill>
            <a:prstDash val="solid"/>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60" name="テキスト ボックス 159">
            <a:extLst>
              <a:ext uri="{FF2B5EF4-FFF2-40B4-BE49-F238E27FC236}">
                <a16:creationId xmlns:a16="http://schemas.microsoft.com/office/drawing/2014/main" id="{14999675-894D-4E5C-9922-5F6FE91FBEA7}"/>
              </a:ext>
            </a:extLst>
          </p:cNvPr>
          <p:cNvSpPr txBox="1"/>
          <p:nvPr/>
        </p:nvSpPr>
        <p:spPr>
          <a:xfrm>
            <a:off x="8354263" y="3023281"/>
            <a:ext cx="857927" cy="253916"/>
          </a:xfrm>
          <a:prstGeom prst="rect">
            <a:avLst/>
          </a:prstGeom>
          <a:noFill/>
        </p:spPr>
        <p:txBody>
          <a:bodyPr wrap="none" rtlCol="0">
            <a:spAutoFit/>
          </a:bodyPr>
          <a:lstStyle/>
          <a:p>
            <a:pPr defTabSz="457209"/>
            <a:r>
              <a:rPr kumimoji="1" lang="ja-JP" altLang="en-US" sz="1050" dirty="0">
                <a:solidFill>
                  <a:prstClr val="black"/>
                </a:solidFill>
                <a:latin typeface="Arial"/>
                <a:ea typeface="ＭＳ Ｐゴシック"/>
              </a:rPr>
              <a:t>看板（</a:t>
            </a:r>
            <a:r>
              <a:rPr lang="ja-JP" altLang="en-US" sz="1050" dirty="0">
                <a:solidFill>
                  <a:prstClr val="black"/>
                </a:solidFill>
                <a:latin typeface="Arial"/>
                <a:ea typeface="ＭＳ Ｐゴシック"/>
              </a:rPr>
              <a:t>直後</a:t>
            </a:r>
            <a:r>
              <a:rPr kumimoji="1" lang="ja-JP" altLang="en-US" sz="1050" dirty="0">
                <a:solidFill>
                  <a:prstClr val="black"/>
                </a:solidFill>
                <a:latin typeface="Arial"/>
                <a:ea typeface="ＭＳ Ｐゴシック"/>
              </a:rPr>
              <a:t>）</a:t>
            </a:r>
            <a:endParaRPr kumimoji="1" lang="en-US" altLang="ja-JP" sz="1050" dirty="0">
              <a:solidFill>
                <a:prstClr val="black"/>
              </a:solidFill>
              <a:latin typeface="Arial"/>
              <a:ea typeface="ＭＳ Ｐゴシック"/>
            </a:endParaRPr>
          </a:p>
        </p:txBody>
      </p:sp>
      <p:cxnSp>
        <p:nvCxnSpPr>
          <p:cNvPr id="161" name="直線矢印コネクタ 160">
            <a:extLst>
              <a:ext uri="{FF2B5EF4-FFF2-40B4-BE49-F238E27FC236}">
                <a16:creationId xmlns:a16="http://schemas.microsoft.com/office/drawing/2014/main" id="{36F690D9-FD6F-4D49-83CE-CE8E3D903E85}"/>
              </a:ext>
            </a:extLst>
          </p:cNvPr>
          <p:cNvCxnSpPr>
            <a:cxnSpLocks/>
            <a:stCxn id="160" idx="1"/>
          </p:cNvCxnSpPr>
          <p:nvPr/>
        </p:nvCxnSpPr>
        <p:spPr>
          <a:xfrm flipH="1" flipV="1">
            <a:off x="8171172" y="2685609"/>
            <a:ext cx="183091" cy="464630"/>
          </a:xfrm>
          <a:prstGeom prst="straightConnector1">
            <a:avLst/>
          </a:prstGeom>
          <a:ln>
            <a:solidFill>
              <a:schemeClr val="tx1"/>
            </a:solidFill>
            <a:prstDash val="solid"/>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2" name="直線コネクタ 161">
            <a:extLst>
              <a:ext uri="{FF2B5EF4-FFF2-40B4-BE49-F238E27FC236}">
                <a16:creationId xmlns:a16="http://schemas.microsoft.com/office/drawing/2014/main" id="{C4035D14-9DF1-47DF-A82D-25497E48E4B7}"/>
              </a:ext>
            </a:extLst>
          </p:cNvPr>
          <p:cNvCxnSpPr>
            <a:cxnSpLocks/>
          </p:cNvCxnSpPr>
          <p:nvPr/>
        </p:nvCxnSpPr>
        <p:spPr>
          <a:xfrm>
            <a:off x="6986898" y="1365388"/>
            <a:ext cx="0" cy="3429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63" name="テキスト ボックス 162">
            <a:extLst>
              <a:ext uri="{FF2B5EF4-FFF2-40B4-BE49-F238E27FC236}">
                <a16:creationId xmlns:a16="http://schemas.microsoft.com/office/drawing/2014/main" id="{F3614FBC-401A-4B49-A04F-1D8C2C43EF41}"/>
              </a:ext>
            </a:extLst>
          </p:cNvPr>
          <p:cNvSpPr txBox="1"/>
          <p:nvPr/>
        </p:nvSpPr>
        <p:spPr>
          <a:xfrm>
            <a:off x="7048510" y="1253977"/>
            <a:ext cx="447558"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40m</a:t>
            </a:r>
            <a:endParaRPr kumimoji="1" lang="en-US" altLang="ja-JP" sz="1050" dirty="0">
              <a:solidFill>
                <a:prstClr val="black"/>
              </a:solidFill>
              <a:latin typeface="Arial"/>
              <a:ea typeface="ＭＳ Ｐゴシック"/>
            </a:endParaRPr>
          </a:p>
        </p:txBody>
      </p:sp>
      <p:cxnSp>
        <p:nvCxnSpPr>
          <p:cNvPr id="164" name="直線矢印コネクタ 163">
            <a:extLst>
              <a:ext uri="{FF2B5EF4-FFF2-40B4-BE49-F238E27FC236}">
                <a16:creationId xmlns:a16="http://schemas.microsoft.com/office/drawing/2014/main" id="{7F95FA08-6A8B-42F3-9518-55B281F337CB}"/>
              </a:ext>
            </a:extLst>
          </p:cNvPr>
          <p:cNvCxnSpPr>
            <a:cxnSpLocks/>
          </p:cNvCxnSpPr>
          <p:nvPr/>
        </p:nvCxnSpPr>
        <p:spPr>
          <a:xfrm>
            <a:off x="7008388" y="1451575"/>
            <a:ext cx="481953" cy="0"/>
          </a:xfrm>
          <a:prstGeom prst="straightConnector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66" name="フリーフォーム 165"/>
          <p:cNvSpPr>
            <a:spLocks noChangeAspect="1"/>
          </p:cNvSpPr>
          <p:nvPr/>
        </p:nvSpPr>
        <p:spPr>
          <a:xfrm rot="5400000">
            <a:off x="7994680" y="2185211"/>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cxnSp>
        <p:nvCxnSpPr>
          <p:cNvPr id="167" name="直線コネクタ 166">
            <a:extLst>
              <a:ext uri="{FF2B5EF4-FFF2-40B4-BE49-F238E27FC236}">
                <a16:creationId xmlns:a16="http://schemas.microsoft.com/office/drawing/2014/main" id="{99D9ACB7-D0D5-4186-99C2-5E1E4EB1EB11}"/>
              </a:ext>
            </a:extLst>
          </p:cNvPr>
          <p:cNvCxnSpPr>
            <a:cxnSpLocks/>
          </p:cNvCxnSpPr>
          <p:nvPr/>
        </p:nvCxnSpPr>
        <p:spPr>
          <a:xfrm>
            <a:off x="7900347" y="2003588"/>
            <a:ext cx="0" cy="1332000"/>
          </a:xfrm>
          <a:prstGeom prst="line">
            <a:avLst/>
          </a:prstGeom>
          <a:ln w="57150">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8" name="フリーフォーム 167"/>
          <p:cNvSpPr>
            <a:spLocks noChangeAspect="1"/>
          </p:cNvSpPr>
          <p:nvPr/>
        </p:nvSpPr>
        <p:spPr>
          <a:xfrm rot="5400000">
            <a:off x="7994084" y="2063901"/>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69" name="フリーフォーム 168"/>
          <p:cNvSpPr>
            <a:spLocks noChangeAspect="1"/>
          </p:cNvSpPr>
          <p:nvPr/>
        </p:nvSpPr>
        <p:spPr>
          <a:xfrm rot="5400000">
            <a:off x="8000617" y="1943771"/>
            <a:ext cx="109314" cy="60263"/>
          </a:xfrm>
          <a:custGeom>
            <a:avLst/>
            <a:gdLst>
              <a:gd name="connsiteX0" fmla="*/ 0 w 831758"/>
              <a:gd name="connsiteY0" fmla="*/ 0 h 458533"/>
              <a:gd name="connsiteX1" fmla="*/ 325239 w 831758"/>
              <a:gd name="connsiteY1" fmla="*/ 237264 h 458533"/>
              <a:gd name="connsiteX2" fmla="*/ 7998 w 831758"/>
              <a:gd name="connsiteY2" fmla="*/ 455867 h 458533"/>
              <a:gd name="connsiteX3" fmla="*/ 525181 w 831758"/>
              <a:gd name="connsiteY3" fmla="*/ 458533 h 458533"/>
              <a:gd name="connsiteX4" fmla="*/ 831758 w 831758"/>
              <a:gd name="connsiteY4" fmla="*/ 231932 h 458533"/>
              <a:gd name="connsiteX5" fmla="*/ 519849 w 831758"/>
              <a:gd name="connsiteY5" fmla="*/ 2666 h 458533"/>
              <a:gd name="connsiteX6" fmla="*/ 0 w 831758"/>
              <a:gd name="connsiteY6" fmla="*/ 0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758" h="458533">
                <a:moveTo>
                  <a:pt x="0" y="0"/>
                </a:moveTo>
                <a:lnTo>
                  <a:pt x="325239" y="237264"/>
                </a:lnTo>
                <a:lnTo>
                  <a:pt x="7998" y="455867"/>
                </a:lnTo>
                <a:lnTo>
                  <a:pt x="525181" y="458533"/>
                </a:lnTo>
                <a:lnTo>
                  <a:pt x="831758" y="231932"/>
                </a:lnTo>
                <a:lnTo>
                  <a:pt x="519849" y="2666"/>
                </a:lnTo>
                <a:lnTo>
                  <a:pt x="0" y="0"/>
                </a:lnTo>
                <a:close/>
              </a:path>
            </a:pathLst>
          </a:custGeom>
          <a:solidFill>
            <a:srgbClr val="8DD3F5"/>
          </a:solidFill>
          <a:ln w="6350">
            <a:solidFill>
              <a:srgbClr val="040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cxnSp>
        <p:nvCxnSpPr>
          <p:cNvPr id="170" name="直線矢印コネクタ 169">
            <a:extLst>
              <a:ext uri="{FF2B5EF4-FFF2-40B4-BE49-F238E27FC236}">
                <a16:creationId xmlns:a16="http://schemas.microsoft.com/office/drawing/2014/main" id="{77999368-E6F4-4830-8A40-7E88BC7B7712}"/>
              </a:ext>
            </a:extLst>
          </p:cNvPr>
          <p:cNvCxnSpPr>
            <a:cxnSpLocks/>
          </p:cNvCxnSpPr>
          <p:nvPr/>
        </p:nvCxnSpPr>
        <p:spPr>
          <a:xfrm>
            <a:off x="8789517" y="2524566"/>
            <a:ext cx="0" cy="461059"/>
          </a:xfrm>
          <a:prstGeom prst="straightConnector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71" name="直線コネクタ 170">
            <a:extLst>
              <a:ext uri="{FF2B5EF4-FFF2-40B4-BE49-F238E27FC236}">
                <a16:creationId xmlns:a16="http://schemas.microsoft.com/office/drawing/2014/main" id="{9BD5F835-2CE8-4D63-9834-393AE0E74B23}"/>
              </a:ext>
            </a:extLst>
          </p:cNvPr>
          <p:cNvCxnSpPr>
            <a:cxnSpLocks/>
          </p:cNvCxnSpPr>
          <p:nvPr/>
        </p:nvCxnSpPr>
        <p:spPr>
          <a:xfrm flipH="1">
            <a:off x="8164055" y="3000337"/>
            <a:ext cx="68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テキスト ボックス 171">
            <a:extLst>
              <a:ext uri="{FF2B5EF4-FFF2-40B4-BE49-F238E27FC236}">
                <a16:creationId xmlns:a16="http://schemas.microsoft.com/office/drawing/2014/main" id="{66C2D048-E6DF-45E4-9226-53FFEF0B42FB}"/>
              </a:ext>
            </a:extLst>
          </p:cNvPr>
          <p:cNvSpPr txBox="1"/>
          <p:nvPr/>
        </p:nvSpPr>
        <p:spPr>
          <a:xfrm rot="16200000">
            <a:off x="8647304" y="2646574"/>
            <a:ext cx="447558"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40m</a:t>
            </a:r>
            <a:endParaRPr kumimoji="1" lang="en-US" altLang="ja-JP" sz="1050" dirty="0">
              <a:solidFill>
                <a:prstClr val="black"/>
              </a:solidFill>
              <a:latin typeface="Arial"/>
              <a:ea typeface="ＭＳ Ｐゴシック"/>
            </a:endParaRPr>
          </a:p>
        </p:txBody>
      </p:sp>
      <p:cxnSp>
        <p:nvCxnSpPr>
          <p:cNvPr id="173" name="直線矢印コネクタ 172">
            <a:extLst>
              <a:ext uri="{FF2B5EF4-FFF2-40B4-BE49-F238E27FC236}">
                <a16:creationId xmlns:a16="http://schemas.microsoft.com/office/drawing/2014/main" id="{36F690D9-FD6F-4D49-83CE-CE8E3D903E85}"/>
              </a:ext>
            </a:extLst>
          </p:cNvPr>
          <p:cNvCxnSpPr>
            <a:cxnSpLocks/>
          </p:cNvCxnSpPr>
          <p:nvPr/>
        </p:nvCxnSpPr>
        <p:spPr>
          <a:xfrm flipV="1">
            <a:off x="7288981" y="2962044"/>
            <a:ext cx="769875" cy="206754"/>
          </a:xfrm>
          <a:prstGeom prst="straightConnector1">
            <a:avLst/>
          </a:prstGeom>
          <a:ln>
            <a:solidFill>
              <a:schemeClr val="tx1"/>
            </a:solidFill>
            <a:prstDash val="solid"/>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6" name="直線矢印コネクタ 175">
            <a:extLst>
              <a:ext uri="{FF2B5EF4-FFF2-40B4-BE49-F238E27FC236}">
                <a16:creationId xmlns:a16="http://schemas.microsoft.com/office/drawing/2014/main" id="{36F690D9-FD6F-4D49-83CE-CE8E3D903E85}"/>
              </a:ext>
            </a:extLst>
          </p:cNvPr>
          <p:cNvCxnSpPr>
            <a:cxnSpLocks/>
          </p:cNvCxnSpPr>
          <p:nvPr/>
        </p:nvCxnSpPr>
        <p:spPr>
          <a:xfrm>
            <a:off x="5547817" y="1402128"/>
            <a:ext cx="608971" cy="336278"/>
          </a:xfrm>
          <a:prstGeom prst="straightConnector1">
            <a:avLst/>
          </a:prstGeom>
          <a:ln>
            <a:solidFill>
              <a:schemeClr val="tx1"/>
            </a:solidFill>
            <a:prstDash val="solid"/>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8" name="直線矢印コネクタ 177">
            <a:extLst>
              <a:ext uri="{FF2B5EF4-FFF2-40B4-BE49-F238E27FC236}">
                <a16:creationId xmlns:a16="http://schemas.microsoft.com/office/drawing/2014/main" id="{36F690D9-FD6F-4D49-83CE-CE8E3D903E85}"/>
              </a:ext>
            </a:extLst>
          </p:cNvPr>
          <p:cNvCxnSpPr>
            <a:cxnSpLocks/>
          </p:cNvCxnSpPr>
          <p:nvPr/>
        </p:nvCxnSpPr>
        <p:spPr>
          <a:xfrm flipV="1">
            <a:off x="5846010" y="1841054"/>
            <a:ext cx="1087582" cy="696367"/>
          </a:xfrm>
          <a:prstGeom prst="straightConnector1">
            <a:avLst/>
          </a:prstGeom>
          <a:ln>
            <a:solidFill>
              <a:schemeClr val="tx1"/>
            </a:solidFill>
            <a:prstDash val="solid"/>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79" name="テキスト ボックス 178">
            <a:extLst>
              <a:ext uri="{FF2B5EF4-FFF2-40B4-BE49-F238E27FC236}">
                <a16:creationId xmlns:a16="http://schemas.microsoft.com/office/drawing/2014/main" id="{89BFED47-3B6F-4462-99E7-3A878F26B3BE}"/>
              </a:ext>
            </a:extLst>
          </p:cNvPr>
          <p:cNvSpPr txBox="1"/>
          <p:nvPr/>
        </p:nvSpPr>
        <p:spPr>
          <a:xfrm>
            <a:off x="4721620" y="2406374"/>
            <a:ext cx="1127232" cy="253916"/>
          </a:xfrm>
          <a:prstGeom prst="rect">
            <a:avLst/>
          </a:prstGeom>
          <a:noFill/>
        </p:spPr>
        <p:txBody>
          <a:bodyPr wrap="none" rtlCol="0">
            <a:spAutoFit/>
          </a:bodyPr>
          <a:lstStyle/>
          <a:p>
            <a:pPr defTabSz="457209"/>
            <a:r>
              <a:rPr kumimoji="1" lang="ja-JP" altLang="en-US" sz="1050" dirty="0">
                <a:solidFill>
                  <a:prstClr val="black"/>
                </a:solidFill>
                <a:latin typeface="Arial"/>
                <a:ea typeface="ＭＳ Ｐゴシック"/>
              </a:rPr>
              <a:t>路面表示（予告）</a:t>
            </a:r>
            <a:endParaRPr kumimoji="1" lang="en-US" altLang="ja-JP" sz="1050" dirty="0">
              <a:solidFill>
                <a:prstClr val="black"/>
              </a:solidFill>
              <a:latin typeface="Arial"/>
              <a:ea typeface="ＭＳ Ｐゴシック"/>
            </a:endParaRPr>
          </a:p>
        </p:txBody>
      </p:sp>
      <p:cxnSp>
        <p:nvCxnSpPr>
          <p:cNvPr id="181" name="直線矢印コネクタ 180">
            <a:extLst>
              <a:ext uri="{FF2B5EF4-FFF2-40B4-BE49-F238E27FC236}">
                <a16:creationId xmlns:a16="http://schemas.microsoft.com/office/drawing/2014/main" id="{36F690D9-FD6F-4D49-83CE-CE8E3D903E85}"/>
              </a:ext>
            </a:extLst>
          </p:cNvPr>
          <p:cNvCxnSpPr>
            <a:cxnSpLocks/>
          </p:cNvCxnSpPr>
          <p:nvPr/>
        </p:nvCxnSpPr>
        <p:spPr>
          <a:xfrm flipV="1">
            <a:off x="6364127" y="1879138"/>
            <a:ext cx="1045308" cy="788759"/>
          </a:xfrm>
          <a:prstGeom prst="straightConnector1">
            <a:avLst/>
          </a:prstGeom>
          <a:ln>
            <a:solidFill>
              <a:schemeClr val="tx1"/>
            </a:solidFill>
            <a:prstDash val="solid"/>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83" name="テキスト ボックス 182">
            <a:extLst>
              <a:ext uri="{FF2B5EF4-FFF2-40B4-BE49-F238E27FC236}">
                <a16:creationId xmlns:a16="http://schemas.microsoft.com/office/drawing/2014/main" id="{615D4BF0-6991-4885-823D-FBED785C5A4C}"/>
              </a:ext>
            </a:extLst>
          </p:cNvPr>
          <p:cNvSpPr txBox="1"/>
          <p:nvPr/>
        </p:nvSpPr>
        <p:spPr>
          <a:xfrm>
            <a:off x="5845446" y="2635999"/>
            <a:ext cx="1261884" cy="253916"/>
          </a:xfrm>
          <a:prstGeom prst="rect">
            <a:avLst/>
          </a:prstGeom>
          <a:noFill/>
        </p:spPr>
        <p:txBody>
          <a:bodyPr wrap="none" rtlCol="0">
            <a:spAutoFit/>
          </a:bodyPr>
          <a:lstStyle/>
          <a:p>
            <a:pPr defTabSz="457209"/>
            <a:r>
              <a:rPr kumimoji="1" lang="ja-JP" altLang="en-US" sz="1050" dirty="0">
                <a:solidFill>
                  <a:prstClr val="black"/>
                </a:solidFill>
                <a:latin typeface="Arial"/>
                <a:ea typeface="ＭＳ Ｐゴシック"/>
              </a:rPr>
              <a:t>路面表示（分岐部）</a:t>
            </a:r>
            <a:endParaRPr kumimoji="1" lang="en-US" altLang="ja-JP" sz="1050" dirty="0">
              <a:solidFill>
                <a:prstClr val="black"/>
              </a:solidFill>
              <a:latin typeface="Arial"/>
              <a:ea typeface="ＭＳ Ｐゴシック"/>
            </a:endParaRPr>
          </a:p>
        </p:txBody>
      </p:sp>
      <p:sp>
        <p:nvSpPr>
          <p:cNvPr id="3" name="スライド番号プレースホルダー 2">
            <a:extLst>
              <a:ext uri="{FF2B5EF4-FFF2-40B4-BE49-F238E27FC236}">
                <a16:creationId xmlns:a16="http://schemas.microsoft.com/office/drawing/2014/main" id="{73EBA066-A96F-4978-8158-1C4CE3977F02}"/>
              </a:ext>
            </a:extLst>
          </p:cNvPr>
          <p:cNvSpPr>
            <a:spLocks noGrp="1"/>
          </p:cNvSpPr>
          <p:nvPr>
            <p:ph type="sldNum" sz="quarter" idx="12"/>
          </p:nvPr>
        </p:nvSpPr>
        <p:spPr/>
        <p:txBody>
          <a:bodyPr/>
          <a:lstStyle/>
          <a:p>
            <a:fld id="{DBD16A61-A562-46A3-9FED-0F09869A8BCF}" type="slidenum">
              <a:rPr kumimoji="1" lang="ja-JP" altLang="en-US" smtClean="0"/>
              <a:pPr/>
              <a:t>8</a:t>
            </a:fld>
            <a:endParaRPr kumimoji="1" lang="ja-JP" altLang="en-US"/>
          </a:p>
        </p:txBody>
      </p:sp>
      <p:cxnSp>
        <p:nvCxnSpPr>
          <p:cNvPr id="184" name="直線コネクタ 183">
            <a:extLst>
              <a:ext uri="{FF2B5EF4-FFF2-40B4-BE49-F238E27FC236}">
                <a16:creationId xmlns:a16="http://schemas.microsoft.com/office/drawing/2014/main" id="{073DEE48-99FE-4E56-B8BB-8DD3637188D6}"/>
              </a:ext>
            </a:extLst>
          </p:cNvPr>
          <p:cNvCxnSpPr>
            <a:cxnSpLocks/>
          </p:cNvCxnSpPr>
          <p:nvPr/>
        </p:nvCxnSpPr>
        <p:spPr>
          <a:xfrm>
            <a:off x="649870" y="3250098"/>
            <a:ext cx="0" cy="142875"/>
          </a:xfrm>
          <a:prstGeom prst="line">
            <a:avLst/>
          </a:prstGeom>
          <a:ln w="28575">
            <a:solidFill>
              <a:srgbClr val="888888"/>
            </a:solidFill>
          </a:ln>
        </p:spPr>
        <p:style>
          <a:lnRef idx="1">
            <a:schemeClr val="accent1"/>
          </a:lnRef>
          <a:fillRef idx="0">
            <a:schemeClr val="accent1"/>
          </a:fillRef>
          <a:effectRef idx="0">
            <a:schemeClr val="accent1"/>
          </a:effectRef>
          <a:fontRef idx="minor">
            <a:schemeClr val="tx1"/>
          </a:fontRef>
        </p:style>
      </p:cxnSp>
      <p:sp>
        <p:nvSpPr>
          <p:cNvPr id="185" name="正方形/長方形 184">
            <a:extLst>
              <a:ext uri="{FF2B5EF4-FFF2-40B4-BE49-F238E27FC236}">
                <a16:creationId xmlns:a16="http://schemas.microsoft.com/office/drawing/2014/main" id="{253338DD-0BA9-4C96-A69C-BD45A6074AAB}"/>
              </a:ext>
            </a:extLst>
          </p:cNvPr>
          <p:cNvSpPr/>
          <p:nvPr/>
        </p:nvSpPr>
        <p:spPr>
          <a:xfrm>
            <a:off x="366025" y="1577299"/>
            <a:ext cx="571500" cy="1691938"/>
          </a:xfrm>
          <a:prstGeom prst="rect">
            <a:avLst/>
          </a:prstGeom>
          <a:solidFill>
            <a:srgbClr val="1E9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186" name="矢印: 折線 185">
            <a:extLst>
              <a:ext uri="{FF2B5EF4-FFF2-40B4-BE49-F238E27FC236}">
                <a16:creationId xmlns:a16="http://schemas.microsoft.com/office/drawing/2014/main" id="{A7F6701D-8DCB-4A2D-8CE4-2155B4B00686}"/>
              </a:ext>
            </a:extLst>
          </p:cNvPr>
          <p:cNvSpPr/>
          <p:nvPr/>
        </p:nvSpPr>
        <p:spPr>
          <a:xfrm>
            <a:off x="558315" y="1622364"/>
            <a:ext cx="245268" cy="205502"/>
          </a:xfrm>
          <a:prstGeom prst="bentArrow">
            <a:avLst>
              <a:gd name="adj1" fmla="val 36806"/>
              <a:gd name="adj2" fmla="val 34270"/>
              <a:gd name="adj3" fmla="val 37746"/>
              <a:gd name="adj4" fmla="val 367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lang="ja-JP" altLang="en-US">
              <a:solidFill>
                <a:prstClr val="black"/>
              </a:solidFill>
              <a:latin typeface="Arial"/>
              <a:ea typeface="ＭＳ Ｐゴシック"/>
            </a:endParaRPr>
          </a:p>
        </p:txBody>
      </p:sp>
      <p:sp>
        <p:nvSpPr>
          <p:cNvPr id="187" name="正方形/長方形 186">
            <a:extLst>
              <a:ext uri="{FF2B5EF4-FFF2-40B4-BE49-F238E27FC236}">
                <a16:creationId xmlns:a16="http://schemas.microsoft.com/office/drawing/2014/main" id="{6DF20EC7-3367-45E7-AFB5-313C7E29F987}"/>
              </a:ext>
            </a:extLst>
          </p:cNvPr>
          <p:cNvSpPr/>
          <p:nvPr/>
        </p:nvSpPr>
        <p:spPr>
          <a:xfrm>
            <a:off x="558315" y="1855811"/>
            <a:ext cx="7381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lang="ja-JP" altLang="en-US">
              <a:solidFill>
                <a:prstClr val="black"/>
              </a:solidFill>
              <a:latin typeface="Arial"/>
              <a:ea typeface="ＭＳ Ｐゴシック"/>
            </a:endParaRPr>
          </a:p>
        </p:txBody>
      </p:sp>
      <p:sp>
        <p:nvSpPr>
          <p:cNvPr id="188" name="テキスト ボックス 187">
            <a:extLst>
              <a:ext uri="{FF2B5EF4-FFF2-40B4-BE49-F238E27FC236}">
                <a16:creationId xmlns:a16="http://schemas.microsoft.com/office/drawing/2014/main" id="{E86C3841-0608-4D26-9953-F93084EA69D2}"/>
              </a:ext>
            </a:extLst>
          </p:cNvPr>
          <p:cNvSpPr txBox="1"/>
          <p:nvPr/>
        </p:nvSpPr>
        <p:spPr>
          <a:xfrm>
            <a:off x="315705" y="2980335"/>
            <a:ext cx="708944" cy="287771"/>
          </a:xfrm>
          <a:prstGeom prst="rect">
            <a:avLst/>
          </a:prstGeom>
          <a:noFill/>
        </p:spPr>
        <p:txBody>
          <a:bodyPr wrap="square" rtlCol="0">
            <a:spAutoFit/>
          </a:bodyPr>
          <a:lstStyle/>
          <a:p>
            <a:pPr defTabSz="457209"/>
            <a:r>
              <a:rPr kumimoji="1" lang="en-US" altLang="ja-JP" sz="1270" dirty="0">
                <a:solidFill>
                  <a:prstClr val="white"/>
                </a:solidFill>
                <a:latin typeface="HG丸ｺﾞｼｯｸM-PRO" panose="020F0600000000000000" pitchFamily="50" charset="-128"/>
                <a:ea typeface="HG丸ｺﾞｼｯｸM-PRO" panose="020F0600000000000000" pitchFamily="50" charset="-128"/>
              </a:rPr>
              <a:t>200m</a:t>
            </a:r>
            <a:endParaRPr kumimoji="1" lang="ja-JP" altLang="en-US" sz="1270" dirty="0">
              <a:solidFill>
                <a:prstClr val="white"/>
              </a:solidFill>
              <a:latin typeface="HG丸ｺﾞｼｯｸM-PRO" panose="020F0600000000000000" pitchFamily="50" charset="-128"/>
              <a:ea typeface="HG丸ｺﾞｼｯｸM-PRO" panose="020F0600000000000000" pitchFamily="50" charset="-128"/>
            </a:endParaRPr>
          </a:p>
        </p:txBody>
      </p:sp>
      <p:cxnSp>
        <p:nvCxnSpPr>
          <p:cNvPr id="189" name="直線矢印コネクタ 188">
            <a:extLst>
              <a:ext uri="{FF2B5EF4-FFF2-40B4-BE49-F238E27FC236}">
                <a16:creationId xmlns:a16="http://schemas.microsoft.com/office/drawing/2014/main" id="{727145EF-2308-4BE0-BE4D-5ED36572E96A}"/>
              </a:ext>
            </a:extLst>
          </p:cNvPr>
          <p:cNvCxnSpPr>
            <a:cxnSpLocks/>
          </p:cNvCxnSpPr>
          <p:nvPr/>
        </p:nvCxnSpPr>
        <p:spPr>
          <a:xfrm>
            <a:off x="366025" y="3434521"/>
            <a:ext cx="569660"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0" name="テキスト ボックス 189">
            <a:extLst>
              <a:ext uri="{FF2B5EF4-FFF2-40B4-BE49-F238E27FC236}">
                <a16:creationId xmlns:a16="http://schemas.microsoft.com/office/drawing/2014/main" id="{B336A601-AC38-4762-B06A-7D7DA3E6A3B4}"/>
              </a:ext>
            </a:extLst>
          </p:cNvPr>
          <p:cNvSpPr txBox="1"/>
          <p:nvPr/>
        </p:nvSpPr>
        <p:spPr>
          <a:xfrm>
            <a:off x="391693" y="3391108"/>
            <a:ext cx="559769"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0.15m</a:t>
            </a:r>
            <a:endParaRPr kumimoji="1" lang="en-US" altLang="ja-JP" sz="1050" dirty="0">
              <a:solidFill>
                <a:prstClr val="black"/>
              </a:solidFill>
              <a:latin typeface="Arial"/>
              <a:ea typeface="ＭＳ Ｐゴシック"/>
            </a:endParaRPr>
          </a:p>
        </p:txBody>
      </p:sp>
      <p:cxnSp>
        <p:nvCxnSpPr>
          <p:cNvPr id="191" name="直線矢印コネクタ 190">
            <a:extLst>
              <a:ext uri="{FF2B5EF4-FFF2-40B4-BE49-F238E27FC236}">
                <a16:creationId xmlns:a16="http://schemas.microsoft.com/office/drawing/2014/main" id="{EC1B0345-0E16-480C-AFDE-55ED84698AB9}"/>
              </a:ext>
            </a:extLst>
          </p:cNvPr>
          <p:cNvCxnSpPr>
            <a:cxnSpLocks/>
          </p:cNvCxnSpPr>
          <p:nvPr/>
        </p:nvCxnSpPr>
        <p:spPr>
          <a:xfrm flipV="1">
            <a:off x="1009969" y="1542446"/>
            <a:ext cx="0" cy="1683407"/>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2" name="図 191">
            <a:extLst>
              <a:ext uri="{FF2B5EF4-FFF2-40B4-BE49-F238E27FC236}">
                <a16:creationId xmlns:a16="http://schemas.microsoft.com/office/drawing/2014/main" id="{E1861CFF-4CF4-4C41-809D-F154B282B5FA}"/>
              </a:ext>
            </a:extLst>
          </p:cNvPr>
          <p:cNvPicPr>
            <a:picLocks noChangeAspect="1"/>
          </p:cNvPicPr>
          <p:nvPr/>
        </p:nvPicPr>
        <p:blipFill>
          <a:blip r:embed="rId2"/>
          <a:stretch>
            <a:fillRect/>
          </a:stretch>
        </p:blipFill>
        <p:spPr>
          <a:xfrm>
            <a:off x="405514" y="1925377"/>
            <a:ext cx="501695" cy="501695"/>
          </a:xfrm>
          <a:prstGeom prst="rect">
            <a:avLst/>
          </a:prstGeom>
        </p:spPr>
      </p:pic>
      <p:sp>
        <p:nvSpPr>
          <p:cNvPr id="193" name="テキスト ボックス 192">
            <a:extLst>
              <a:ext uri="{FF2B5EF4-FFF2-40B4-BE49-F238E27FC236}">
                <a16:creationId xmlns:a16="http://schemas.microsoft.com/office/drawing/2014/main" id="{9C2A8366-21D0-4149-9806-4973D75C20C0}"/>
              </a:ext>
            </a:extLst>
          </p:cNvPr>
          <p:cNvSpPr txBox="1"/>
          <p:nvPr/>
        </p:nvSpPr>
        <p:spPr>
          <a:xfrm>
            <a:off x="295738" y="2407178"/>
            <a:ext cx="695100" cy="638636"/>
          </a:xfrm>
          <a:prstGeom prst="rect">
            <a:avLst/>
          </a:prstGeom>
          <a:noFill/>
        </p:spPr>
        <p:txBody>
          <a:bodyPr wrap="square" rtlCol="0">
            <a:spAutoFit/>
          </a:bodyPr>
          <a:lstStyle/>
          <a:p>
            <a:pPr algn="ctr" defTabSz="457209"/>
            <a:r>
              <a:rPr lang="ja-JP" altLang="en-US" sz="700" dirty="0">
                <a:solidFill>
                  <a:prstClr val="white"/>
                </a:solidFill>
                <a:latin typeface="HG丸ｺﾞｼｯｸM-PRO" panose="020F0600000000000000" pitchFamily="50" charset="-128"/>
                <a:ea typeface="HG丸ｺﾞｼｯｸM-PRO" panose="020F0600000000000000" pitchFamily="50" charset="-128"/>
              </a:rPr>
              <a:t>○○○</a:t>
            </a:r>
            <a:endParaRPr lang="en-US" altLang="ja-JP" sz="700" dirty="0">
              <a:solidFill>
                <a:prstClr val="white"/>
              </a:solidFill>
              <a:latin typeface="HG丸ｺﾞｼｯｸM-PRO" panose="020F0600000000000000" pitchFamily="50" charset="-128"/>
              <a:ea typeface="HG丸ｺﾞｼｯｸM-PRO" panose="020F0600000000000000" pitchFamily="50" charset="-128"/>
            </a:endParaRPr>
          </a:p>
          <a:p>
            <a:pPr algn="ctr" defTabSz="457209"/>
            <a:r>
              <a:rPr lang="ja-JP" altLang="en-US" sz="700" dirty="0">
                <a:solidFill>
                  <a:prstClr val="white"/>
                </a:solidFill>
                <a:latin typeface="HG丸ｺﾞｼｯｸM-PRO" panose="020F0600000000000000" pitchFamily="50" charset="-128"/>
                <a:ea typeface="HG丸ｺﾞｼｯｸM-PRO" panose="020F0600000000000000" pitchFamily="50" charset="-128"/>
              </a:rPr>
              <a:t> ○○○○</a:t>
            </a:r>
            <a:br>
              <a:rPr lang="en-US" altLang="ja-JP" sz="700" dirty="0">
                <a:solidFill>
                  <a:prstClr val="white"/>
                </a:solidFill>
                <a:latin typeface="HG丸ｺﾞｼｯｸM-PRO" panose="020F0600000000000000" pitchFamily="50" charset="-128"/>
                <a:ea typeface="HG丸ｺﾞｼｯｸM-PRO" panose="020F0600000000000000" pitchFamily="50" charset="-128"/>
              </a:rPr>
            </a:br>
            <a:r>
              <a:rPr lang="ja-JP" altLang="en-US" sz="700" spc="110" dirty="0">
                <a:solidFill>
                  <a:prstClr val="white"/>
                </a:solidFill>
                <a:latin typeface="HG丸ｺﾞｼｯｸM-PRO" panose="020F0600000000000000" pitchFamily="50" charset="-128"/>
                <a:ea typeface="HG丸ｺﾞｼｯｸM-PRO" panose="020F0600000000000000" pitchFamily="50" charset="-128"/>
              </a:rPr>
              <a:t>ｻｲｸﾙﾗｲﾝ</a:t>
            </a:r>
            <a:endParaRPr lang="en-US" altLang="ja-JP" sz="700" spc="110" dirty="0">
              <a:solidFill>
                <a:prstClr val="white"/>
              </a:solidFill>
              <a:latin typeface="HG丸ｺﾞｼｯｸM-PRO" panose="020F0600000000000000" pitchFamily="50" charset="-128"/>
              <a:ea typeface="HG丸ｺﾞｼｯｸM-PRO" panose="020F0600000000000000" pitchFamily="50" charset="-128"/>
            </a:endParaRPr>
          </a:p>
          <a:p>
            <a:pPr algn="ctr" defTabSz="457209"/>
            <a:endParaRPr lang="en-US" altLang="ja-JP" sz="100" spc="110" dirty="0">
              <a:solidFill>
                <a:prstClr val="white"/>
              </a:solidFill>
              <a:latin typeface="HG丸ｺﾞｼｯｸM-PRO" panose="020F0600000000000000" pitchFamily="50" charset="-128"/>
              <a:ea typeface="HG丸ｺﾞｼｯｸM-PRO" panose="020F0600000000000000" pitchFamily="50" charset="-128"/>
            </a:endParaRPr>
          </a:p>
          <a:p>
            <a:pPr algn="ctr" defTabSz="457209"/>
            <a:r>
              <a:rPr lang="ja-JP" altLang="en-US" sz="450" dirty="0">
                <a:solidFill>
                  <a:prstClr val="white"/>
                </a:solidFill>
                <a:latin typeface="HG丸ｺﾞｼｯｸM-PRO" panose="020F0600000000000000" pitchFamily="50" charset="-128"/>
                <a:ea typeface="HG丸ｺﾞｼｯｸM-PRO" panose="020F0600000000000000" pitchFamily="50" charset="-128"/>
              </a:rPr>
              <a:t>○○○</a:t>
            </a:r>
            <a:endParaRPr kumimoji="1" lang="en-US" altLang="ja-JP" sz="450" dirty="0">
              <a:solidFill>
                <a:prstClr val="white"/>
              </a:solidFill>
              <a:latin typeface="HG丸ｺﾞｼｯｸM-PRO" panose="020F0600000000000000" pitchFamily="50" charset="-128"/>
              <a:ea typeface="HG丸ｺﾞｼｯｸM-PRO" panose="020F0600000000000000" pitchFamily="50" charset="-128"/>
            </a:endParaRPr>
          </a:p>
          <a:p>
            <a:pPr algn="ctr" defTabSz="457209"/>
            <a:r>
              <a:rPr lang="ja-JP" altLang="en-US" sz="450" dirty="0">
                <a:solidFill>
                  <a:prstClr val="white"/>
                </a:solidFill>
                <a:latin typeface="HG丸ｺﾞｼｯｸM-PRO" panose="020F0600000000000000" pitchFamily="50" charset="-128"/>
                <a:ea typeface="HG丸ｺﾞｼｯｸM-PRO" panose="020F0600000000000000" pitchFamily="50" charset="-128"/>
              </a:rPr>
              <a:t>○○○○</a:t>
            </a:r>
            <a:endParaRPr kumimoji="1" lang="en-US" altLang="ja-JP" sz="450" dirty="0">
              <a:solidFill>
                <a:prstClr val="white"/>
              </a:solidFill>
              <a:latin typeface="HG丸ｺﾞｼｯｸM-PRO" panose="020F0600000000000000" pitchFamily="50" charset="-128"/>
              <a:ea typeface="HG丸ｺﾞｼｯｸM-PRO" panose="020F0600000000000000" pitchFamily="50" charset="-128"/>
            </a:endParaRPr>
          </a:p>
          <a:p>
            <a:pPr algn="ctr" defTabSz="457209"/>
            <a:r>
              <a:rPr kumimoji="1" lang="ja-JP" altLang="en-US" sz="450" dirty="0">
                <a:solidFill>
                  <a:prstClr val="white"/>
                </a:solidFill>
                <a:latin typeface="HG丸ｺﾞｼｯｸM-PRO" panose="020F0600000000000000" pitchFamily="50" charset="-128"/>
                <a:ea typeface="HG丸ｺﾞｼｯｸM-PRO" panose="020F0600000000000000" pitchFamily="50" charset="-128"/>
              </a:rPr>
              <a:t> </a:t>
            </a:r>
            <a:r>
              <a:rPr kumimoji="1" lang="en-US" altLang="ja-JP" sz="450" dirty="0">
                <a:solidFill>
                  <a:prstClr val="white"/>
                </a:solidFill>
                <a:latin typeface="HG丸ｺﾞｼｯｸM-PRO" panose="020F0600000000000000" pitchFamily="50" charset="-128"/>
                <a:ea typeface="HG丸ｺﾞｼｯｸM-PRO" panose="020F0600000000000000" pitchFamily="50" charset="-128"/>
              </a:rPr>
              <a:t>Cycling</a:t>
            </a:r>
            <a:r>
              <a:rPr kumimoji="1" lang="ja-JP" altLang="en-US" sz="450" dirty="0">
                <a:solidFill>
                  <a:prstClr val="white"/>
                </a:solidFill>
                <a:latin typeface="HG丸ｺﾞｼｯｸM-PRO" panose="020F0600000000000000" pitchFamily="50" charset="-128"/>
                <a:ea typeface="HG丸ｺﾞｼｯｸM-PRO" panose="020F0600000000000000" pitchFamily="50" charset="-128"/>
              </a:rPr>
              <a:t> </a:t>
            </a:r>
            <a:r>
              <a:rPr kumimoji="1" lang="en-US" altLang="ja-JP" sz="450" dirty="0">
                <a:solidFill>
                  <a:prstClr val="white"/>
                </a:solidFill>
                <a:latin typeface="HG丸ｺﾞｼｯｸM-PRO" panose="020F0600000000000000" pitchFamily="50" charset="-128"/>
                <a:ea typeface="HG丸ｺﾞｼｯｸM-PRO" panose="020F0600000000000000" pitchFamily="50" charset="-128"/>
              </a:rPr>
              <a:t>Road</a:t>
            </a:r>
            <a:endParaRPr kumimoji="1" lang="ja-JP" altLang="en-US" sz="450" dirty="0">
              <a:solidFill>
                <a:prstClr val="white"/>
              </a:solidFill>
              <a:latin typeface="HG丸ｺﾞｼｯｸM-PRO" panose="020F0600000000000000" pitchFamily="50" charset="-128"/>
              <a:ea typeface="HG丸ｺﾞｼｯｸM-PRO" panose="020F0600000000000000" pitchFamily="50" charset="-128"/>
            </a:endParaRPr>
          </a:p>
        </p:txBody>
      </p:sp>
      <p:grpSp>
        <p:nvGrpSpPr>
          <p:cNvPr id="207" name="グループ化 206">
            <a:extLst>
              <a:ext uri="{FF2B5EF4-FFF2-40B4-BE49-F238E27FC236}">
                <a16:creationId xmlns:a16="http://schemas.microsoft.com/office/drawing/2014/main" id="{7CA5D05D-E57D-4510-B635-673069EA0DA3}"/>
              </a:ext>
            </a:extLst>
          </p:cNvPr>
          <p:cNvGrpSpPr/>
          <p:nvPr/>
        </p:nvGrpSpPr>
        <p:grpSpPr>
          <a:xfrm>
            <a:off x="550160" y="4085077"/>
            <a:ext cx="681787" cy="1837456"/>
            <a:chOff x="2380625" y="2172984"/>
            <a:chExt cx="571500" cy="1540227"/>
          </a:xfrm>
        </p:grpSpPr>
        <p:sp>
          <p:nvSpPr>
            <p:cNvPr id="208" name="正方形/長方形 207">
              <a:extLst>
                <a:ext uri="{FF2B5EF4-FFF2-40B4-BE49-F238E27FC236}">
                  <a16:creationId xmlns:a16="http://schemas.microsoft.com/office/drawing/2014/main" id="{13EC7084-5C86-4211-9A07-521D7BA4BA69}"/>
                </a:ext>
              </a:extLst>
            </p:cNvPr>
            <p:cNvSpPr/>
            <p:nvPr/>
          </p:nvSpPr>
          <p:spPr>
            <a:xfrm>
              <a:off x="2405063" y="2172984"/>
              <a:ext cx="411956" cy="1540227"/>
            </a:xfrm>
            <a:prstGeom prst="rect">
              <a:avLst/>
            </a:prstGeom>
            <a:solidFill>
              <a:srgbClr val="1E9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209" name="矢印: 折線 29">
              <a:extLst>
                <a:ext uri="{FF2B5EF4-FFF2-40B4-BE49-F238E27FC236}">
                  <a16:creationId xmlns:a16="http://schemas.microsoft.com/office/drawing/2014/main" id="{C3EC6165-5C65-4D8B-ADE2-4E1D2DD89F0D}"/>
                </a:ext>
              </a:extLst>
            </p:cNvPr>
            <p:cNvSpPr/>
            <p:nvPr/>
          </p:nvSpPr>
          <p:spPr>
            <a:xfrm>
              <a:off x="2507456" y="2224909"/>
              <a:ext cx="277247" cy="252147"/>
            </a:xfrm>
            <a:prstGeom prst="bentArrow">
              <a:avLst>
                <a:gd name="adj1" fmla="val 36806"/>
                <a:gd name="adj2" fmla="val 37103"/>
                <a:gd name="adj3" fmla="val 46825"/>
                <a:gd name="adj4" fmla="val 367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black"/>
                </a:solidFill>
                <a:latin typeface="Arial"/>
                <a:ea typeface="ＭＳ Ｐゴシック"/>
              </a:endParaRPr>
            </a:p>
          </p:txBody>
        </p:sp>
        <p:sp>
          <p:nvSpPr>
            <p:cNvPr id="210" name="正方形/長方形 209">
              <a:extLst>
                <a:ext uri="{FF2B5EF4-FFF2-40B4-BE49-F238E27FC236}">
                  <a16:creationId xmlns:a16="http://schemas.microsoft.com/office/drawing/2014/main" id="{ECF795C3-AE5F-40C8-B9A3-30EBB1141954}"/>
                </a:ext>
              </a:extLst>
            </p:cNvPr>
            <p:cNvSpPr/>
            <p:nvPr/>
          </p:nvSpPr>
          <p:spPr>
            <a:xfrm>
              <a:off x="2507456" y="2495845"/>
              <a:ext cx="97632" cy="3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211" name="テキスト ボックス 210">
              <a:extLst>
                <a:ext uri="{FF2B5EF4-FFF2-40B4-BE49-F238E27FC236}">
                  <a16:creationId xmlns:a16="http://schemas.microsoft.com/office/drawing/2014/main" id="{84B023D8-A015-4EF4-B81F-3802C674ED16}"/>
                </a:ext>
              </a:extLst>
            </p:cNvPr>
            <p:cNvSpPr txBox="1"/>
            <p:nvPr/>
          </p:nvSpPr>
          <p:spPr>
            <a:xfrm>
              <a:off x="2380625" y="3465500"/>
              <a:ext cx="571500" cy="241221"/>
            </a:xfrm>
            <a:prstGeom prst="rect">
              <a:avLst/>
            </a:prstGeom>
            <a:noFill/>
          </p:spPr>
          <p:txBody>
            <a:bodyPr wrap="square" rtlCol="0">
              <a:spAutoFit/>
            </a:bodyPr>
            <a:lstStyle/>
            <a:p>
              <a:pPr defTabSz="457209"/>
              <a:r>
                <a:rPr kumimoji="1" lang="en-US" altLang="ja-JP" sz="1270" dirty="0">
                  <a:solidFill>
                    <a:prstClr val="white"/>
                  </a:solidFill>
                  <a:latin typeface="HG丸ｺﾞｼｯｸM-PRO" panose="020F0600000000000000" pitchFamily="50" charset="-128"/>
                  <a:ea typeface="HG丸ｺﾞｼｯｸM-PRO" panose="020F0600000000000000" pitchFamily="50" charset="-128"/>
                </a:rPr>
                <a:t>40m</a:t>
              </a:r>
              <a:endParaRPr kumimoji="1" lang="ja-JP" altLang="en-US" sz="1270" dirty="0">
                <a:solidFill>
                  <a:prstClr val="white"/>
                </a:solidFill>
                <a:latin typeface="HG丸ｺﾞｼｯｸM-PRO" panose="020F0600000000000000" pitchFamily="50" charset="-128"/>
                <a:ea typeface="HG丸ｺﾞｼｯｸM-PRO" panose="020F0600000000000000" pitchFamily="50" charset="-128"/>
              </a:endParaRPr>
            </a:p>
          </p:txBody>
        </p:sp>
        <p:sp>
          <p:nvSpPr>
            <p:cNvPr id="212" name="正方形/長方形 211">
              <a:extLst>
                <a:ext uri="{FF2B5EF4-FFF2-40B4-BE49-F238E27FC236}">
                  <a16:creationId xmlns:a16="http://schemas.microsoft.com/office/drawing/2014/main" id="{41FA9F7F-D198-411E-AD4B-FD4766272E9A}"/>
                </a:ext>
              </a:extLst>
            </p:cNvPr>
            <p:cNvSpPr/>
            <p:nvPr/>
          </p:nvSpPr>
          <p:spPr>
            <a:xfrm>
              <a:off x="2507456" y="2544955"/>
              <a:ext cx="97632" cy="2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213" name="正方形/長方形 212">
              <a:extLst>
                <a:ext uri="{FF2B5EF4-FFF2-40B4-BE49-F238E27FC236}">
                  <a16:creationId xmlns:a16="http://schemas.microsoft.com/office/drawing/2014/main" id="{221BA3EF-973B-44CC-859D-18534FEA1AC8}"/>
                </a:ext>
              </a:extLst>
            </p:cNvPr>
            <p:cNvSpPr/>
            <p:nvPr/>
          </p:nvSpPr>
          <p:spPr>
            <a:xfrm>
              <a:off x="2507456" y="2589209"/>
              <a:ext cx="97632" cy="1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grpSp>
      <p:cxnSp>
        <p:nvCxnSpPr>
          <p:cNvPr id="214" name="直線矢印コネクタ 213">
            <a:extLst>
              <a:ext uri="{FF2B5EF4-FFF2-40B4-BE49-F238E27FC236}">
                <a16:creationId xmlns:a16="http://schemas.microsoft.com/office/drawing/2014/main" id="{84BF6DC1-69EC-4EDA-9F6B-8785E8E6813D}"/>
              </a:ext>
            </a:extLst>
          </p:cNvPr>
          <p:cNvCxnSpPr>
            <a:cxnSpLocks/>
          </p:cNvCxnSpPr>
          <p:nvPr/>
        </p:nvCxnSpPr>
        <p:spPr>
          <a:xfrm flipV="1">
            <a:off x="1125073" y="4085077"/>
            <a:ext cx="0" cy="182971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5" name="直線矢印コネクタ 214">
            <a:extLst>
              <a:ext uri="{FF2B5EF4-FFF2-40B4-BE49-F238E27FC236}">
                <a16:creationId xmlns:a16="http://schemas.microsoft.com/office/drawing/2014/main" id="{C9D54AC2-0F38-4953-B8CB-F8DC51CD9FCD}"/>
              </a:ext>
            </a:extLst>
          </p:cNvPr>
          <p:cNvCxnSpPr>
            <a:cxnSpLocks/>
          </p:cNvCxnSpPr>
          <p:nvPr/>
        </p:nvCxnSpPr>
        <p:spPr>
          <a:xfrm>
            <a:off x="587004" y="5985397"/>
            <a:ext cx="473075"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6" name="テキスト ボックス 215">
            <a:extLst>
              <a:ext uri="{FF2B5EF4-FFF2-40B4-BE49-F238E27FC236}">
                <a16:creationId xmlns:a16="http://schemas.microsoft.com/office/drawing/2014/main" id="{1D84E8EB-B2DF-4F24-BA64-DD1F7A26A1A9}"/>
              </a:ext>
            </a:extLst>
          </p:cNvPr>
          <p:cNvSpPr txBox="1"/>
          <p:nvPr/>
        </p:nvSpPr>
        <p:spPr>
          <a:xfrm rot="16200000">
            <a:off x="941268" y="4850768"/>
            <a:ext cx="559769" cy="253916"/>
          </a:xfrm>
          <a:prstGeom prst="rect">
            <a:avLst/>
          </a:prstGeom>
          <a:noFill/>
        </p:spPr>
        <p:txBody>
          <a:bodyPr wrap="none" rtlCol="0">
            <a:spAutoFit/>
          </a:bodyPr>
          <a:lstStyle/>
          <a:p>
            <a:pPr defTabSz="457209"/>
            <a:r>
              <a:rPr kumimoji="1" lang="en-US" altLang="ja-JP" sz="1050" dirty="0">
                <a:solidFill>
                  <a:prstClr val="black"/>
                </a:solidFill>
                <a:latin typeface="Arial"/>
                <a:ea typeface="ＭＳ Ｐゴシック"/>
              </a:rPr>
              <a:t>1.60m</a:t>
            </a:r>
          </a:p>
        </p:txBody>
      </p:sp>
      <p:sp>
        <p:nvSpPr>
          <p:cNvPr id="217" name="テキスト ボックス 216">
            <a:extLst>
              <a:ext uri="{FF2B5EF4-FFF2-40B4-BE49-F238E27FC236}">
                <a16:creationId xmlns:a16="http://schemas.microsoft.com/office/drawing/2014/main" id="{2128BB87-ADA5-41FF-82F2-83599A7767AB}"/>
              </a:ext>
            </a:extLst>
          </p:cNvPr>
          <p:cNvSpPr txBox="1"/>
          <p:nvPr/>
        </p:nvSpPr>
        <p:spPr>
          <a:xfrm>
            <a:off x="551681" y="5973820"/>
            <a:ext cx="559769"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0.40m</a:t>
            </a:r>
            <a:endParaRPr kumimoji="1" lang="en-US" altLang="ja-JP" sz="1050" dirty="0">
              <a:solidFill>
                <a:prstClr val="black"/>
              </a:solidFill>
              <a:latin typeface="Arial"/>
              <a:ea typeface="ＭＳ Ｐゴシック"/>
            </a:endParaRPr>
          </a:p>
        </p:txBody>
      </p:sp>
      <p:pic>
        <p:nvPicPr>
          <p:cNvPr id="218" name="図 217">
            <a:extLst>
              <a:ext uri="{FF2B5EF4-FFF2-40B4-BE49-F238E27FC236}">
                <a16:creationId xmlns:a16="http://schemas.microsoft.com/office/drawing/2014/main" id="{6E239CA5-2E75-4DDF-B43F-DBF178F14F5D}"/>
              </a:ext>
            </a:extLst>
          </p:cNvPr>
          <p:cNvPicPr>
            <a:picLocks noChangeAspect="1"/>
          </p:cNvPicPr>
          <p:nvPr/>
        </p:nvPicPr>
        <p:blipFill>
          <a:blip r:embed="rId2"/>
          <a:stretch>
            <a:fillRect/>
          </a:stretch>
        </p:blipFill>
        <p:spPr>
          <a:xfrm>
            <a:off x="606740" y="4643569"/>
            <a:ext cx="432424" cy="432424"/>
          </a:xfrm>
          <a:prstGeom prst="rect">
            <a:avLst/>
          </a:prstGeom>
        </p:spPr>
      </p:pic>
      <p:sp>
        <p:nvSpPr>
          <p:cNvPr id="219" name="テキスト ボックス 218">
            <a:extLst>
              <a:ext uri="{FF2B5EF4-FFF2-40B4-BE49-F238E27FC236}">
                <a16:creationId xmlns:a16="http://schemas.microsoft.com/office/drawing/2014/main" id="{F40CDC06-6805-416A-BD36-66EABAF2F645}"/>
              </a:ext>
            </a:extLst>
          </p:cNvPr>
          <p:cNvSpPr txBox="1"/>
          <p:nvPr/>
        </p:nvSpPr>
        <p:spPr>
          <a:xfrm>
            <a:off x="484015" y="5067546"/>
            <a:ext cx="695100" cy="638636"/>
          </a:xfrm>
          <a:prstGeom prst="rect">
            <a:avLst/>
          </a:prstGeom>
          <a:noFill/>
        </p:spPr>
        <p:txBody>
          <a:bodyPr wrap="square" rtlCol="0">
            <a:spAutoFit/>
          </a:bodyPr>
          <a:lstStyle/>
          <a:p>
            <a:pPr algn="ctr" defTabSz="457209"/>
            <a:r>
              <a:rPr lang="ja-JP" altLang="en-US" sz="700" dirty="0">
                <a:solidFill>
                  <a:prstClr val="white"/>
                </a:solidFill>
                <a:latin typeface="HG丸ｺﾞｼｯｸM-PRO" panose="020F0600000000000000" pitchFamily="50" charset="-128"/>
                <a:ea typeface="HG丸ｺﾞｼｯｸM-PRO" panose="020F0600000000000000" pitchFamily="50" charset="-128"/>
              </a:rPr>
              <a:t>○○○</a:t>
            </a:r>
            <a:endParaRPr lang="en-US" altLang="ja-JP" sz="700" dirty="0">
              <a:solidFill>
                <a:prstClr val="white"/>
              </a:solidFill>
              <a:latin typeface="HG丸ｺﾞｼｯｸM-PRO" panose="020F0600000000000000" pitchFamily="50" charset="-128"/>
              <a:ea typeface="HG丸ｺﾞｼｯｸM-PRO" panose="020F0600000000000000" pitchFamily="50" charset="-128"/>
            </a:endParaRPr>
          </a:p>
          <a:p>
            <a:pPr algn="ctr" defTabSz="457209"/>
            <a:r>
              <a:rPr lang="ja-JP" altLang="en-US" sz="700" dirty="0">
                <a:solidFill>
                  <a:prstClr val="white"/>
                </a:solidFill>
                <a:latin typeface="HG丸ｺﾞｼｯｸM-PRO" panose="020F0600000000000000" pitchFamily="50" charset="-128"/>
                <a:ea typeface="HG丸ｺﾞｼｯｸM-PRO" panose="020F0600000000000000" pitchFamily="50" charset="-128"/>
              </a:rPr>
              <a:t>○○○○</a:t>
            </a:r>
            <a:br>
              <a:rPr lang="en-US" altLang="ja-JP" sz="700" dirty="0">
                <a:solidFill>
                  <a:prstClr val="white"/>
                </a:solidFill>
                <a:latin typeface="HG丸ｺﾞｼｯｸM-PRO" panose="020F0600000000000000" pitchFamily="50" charset="-128"/>
                <a:ea typeface="HG丸ｺﾞｼｯｸM-PRO" panose="020F0600000000000000" pitchFamily="50" charset="-128"/>
              </a:rPr>
            </a:br>
            <a:r>
              <a:rPr lang="ja-JP" altLang="en-US" sz="700" spc="110" dirty="0">
                <a:solidFill>
                  <a:prstClr val="white"/>
                </a:solidFill>
                <a:latin typeface="HG丸ｺﾞｼｯｸM-PRO" panose="020F0600000000000000" pitchFamily="50" charset="-128"/>
                <a:ea typeface="HG丸ｺﾞｼｯｸM-PRO" panose="020F0600000000000000" pitchFamily="50" charset="-128"/>
              </a:rPr>
              <a:t>ｻｲｸﾙﾗｲﾝ</a:t>
            </a:r>
            <a:endParaRPr lang="en-US" altLang="ja-JP" sz="700" spc="110" dirty="0">
              <a:solidFill>
                <a:prstClr val="white"/>
              </a:solidFill>
              <a:latin typeface="HG丸ｺﾞｼｯｸM-PRO" panose="020F0600000000000000" pitchFamily="50" charset="-128"/>
              <a:ea typeface="HG丸ｺﾞｼｯｸM-PRO" panose="020F0600000000000000" pitchFamily="50" charset="-128"/>
            </a:endParaRPr>
          </a:p>
          <a:p>
            <a:pPr algn="ctr" defTabSz="457209"/>
            <a:endParaRPr lang="en-US" altLang="ja-JP" sz="100" spc="110" dirty="0">
              <a:solidFill>
                <a:prstClr val="white"/>
              </a:solidFill>
              <a:latin typeface="HG丸ｺﾞｼｯｸM-PRO" panose="020F0600000000000000" pitchFamily="50" charset="-128"/>
              <a:ea typeface="HG丸ｺﾞｼｯｸM-PRO" panose="020F0600000000000000" pitchFamily="50" charset="-128"/>
            </a:endParaRPr>
          </a:p>
          <a:p>
            <a:pPr algn="ctr" defTabSz="457209"/>
            <a:r>
              <a:rPr lang="ja-JP" altLang="en-US" sz="450" dirty="0">
                <a:solidFill>
                  <a:prstClr val="white"/>
                </a:solidFill>
                <a:latin typeface="HG丸ｺﾞｼｯｸM-PRO" panose="020F0600000000000000" pitchFamily="50" charset="-128"/>
                <a:ea typeface="HG丸ｺﾞｼｯｸM-PRO" panose="020F0600000000000000" pitchFamily="50" charset="-128"/>
              </a:rPr>
              <a:t>○○○</a:t>
            </a:r>
            <a:endParaRPr kumimoji="1" lang="en-US" altLang="ja-JP" sz="450" dirty="0">
              <a:solidFill>
                <a:prstClr val="white"/>
              </a:solidFill>
              <a:latin typeface="HG丸ｺﾞｼｯｸM-PRO" panose="020F0600000000000000" pitchFamily="50" charset="-128"/>
              <a:ea typeface="HG丸ｺﾞｼｯｸM-PRO" panose="020F0600000000000000" pitchFamily="50" charset="-128"/>
            </a:endParaRPr>
          </a:p>
          <a:p>
            <a:pPr algn="ctr" defTabSz="457209"/>
            <a:r>
              <a:rPr lang="ja-JP" altLang="en-US" sz="450" dirty="0">
                <a:solidFill>
                  <a:prstClr val="white"/>
                </a:solidFill>
                <a:latin typeface="HG丸ｺﾞｼｯｸM-PRO" panose="020F0600000000000000" pitchFamily="50" charset="-128"/>
                <a:ea typeface="HG丸ｺﾞｼｯｸM-PRO" panose="020F0600000000000000" pitchFamily="50" charset="-128"/>
              </a:rPr>
              <a:t>○○○○</a:t>
            </a:r>
            <a:endParaRPr kumimoji="1" lang="en-US" altLang="ja-JP" sz="450" dirty="0">
              <a:solidFill>
                <a:prstClr val="white"/>
              </a:solidFill>
              <a:latin typeface="HG丸ｺﾞｼｯｸM-PRO" panose="020F0600000000000000" pitchFamily="50" charset="-128"/>
              <a:ea typeface="HG丸ｺﾞｼｯｸM-PRO" panose="020F0600000000000000" pitchFamily="50" charset="-128"/>
            </a:endParaRPr>
          </a:p>
          <a:p>
            <a:pPr algn="ctr" defTabSz="457209"/>
            <a:r>
              <a:rPr kumimoji="1" lang="ja-JP" altLang="en-US" sz="450" dirty="0">
                <a:solidFill>
                  <a:prstClr val="white"/>
                </a:solidFill>
                <a:latin typeface="HG丸ｺﾞｼｯｸM-PRO" panose="020F0600000000000000" pitchFamily="50" charset="-128"/>
                <a:ea typeface="HG丸ｺﾞｼｯｸM-PRO" panose="020F0600000000000000" pitchFamily="50" charset="-128"/>
              </a:rPr>
              <a:t> </a:t>
            </a:r>
            <a:r>
              <a:rPr kumimoji="1" lang="en-US" altLang="ja-JP" sz="450" dirty="0">
                <a:solidFill>
                  <a:prstClr val="white"/>
                </a:solidFill>
                <a:latin typeface="HG丸ｺﾞｼｯｸM-PRO" panose="020F0600000000000000" pitchFamily="50" charset="-128"/>
                <a:ea typeface="HG丸ｺﾞｼｯｸM-PRO" panose="020F0600000000000000" pitchFamily="50" charset="-128"/>
              </a:rPr>
              <a:t>Cycling</a:t>
            </a:r>
            <a:r>
              <a:rPr kumimoji="1" lang="ja-JP" altLang="en-US" sz="450" dirty="0">
                <a:solidFill>
                  <a:prstClr val="white"/>
                </a:solidFill>
                <a:latin typeface="HG丸ｺﾞｼｯｸM-PRO" panose="020F0600000000000000" pitchFamily="50" charset="-128"/>
                <a:ea typeface="HG丸ｺﾞｼｯｸM-PRO" panose="020F0600000000000000" pitchFamily="50" charset="-128"/>
              </a:rPr>
              <a:t> </a:t>
            </a:r>
            <a:r>
              <a:rPr kumimoji="1" lang="en-US" altLang="ja-JP" sz="450" dirty="0">
                <a:solidFill>
                  <a:prstClr val="white"/>
                </a:solidFill>
                <a:latin typeface="HG丸ｺﾞｼｯｸM-PRO" panose="020F0600000000000000" pitchFamily="50" charset="-128"/>
                <a:ea typeface="HG丸ｺﾞｼｯｸM-PRO" panose="020F0600000000000000" pitchFamily="50" charset="-128"/>
              </a:rPr>
              <a:t>Road</a:t>
            </a:r>
            <a:endParaRPr kumimoji="1" lang="ja-JP" altLang="en-US" sz="450" dirty="0">
              <a:solidFill>
                <a:prstClr val="white"/>
              </a:solidFill>
              <a:latin typeface="HG丸ｺﾞｼｯｸM-PRO" panose="020F0600000000000000" pitchFamily="50" charset="-128"/>
              <a:ea typeface="HG丸ｺﾞｼｯｸM-PRO" panose="020F0600000000000000" pitchFamily="50" charset="-128"/>
            </a:endParaRPr>
          </a:p>
        </p:txBody>
      </p:sp>
      <p:cxnSp>
        <p:nvCxnSpPr>
          <p:cNvPr id="220" name="直線コネクタ 219">
            <a:extLst>
              <a:ext uri="{FF2B5EF4-FFF2-40B4-BE49-F238E27FC236}">
                <a16:creationId xmlns:a16="http://schemas.microsoft.com/office/drawing/2014/main" id="{E83553B9-327B-4F2C-B635-5B0D8EB42E0A}"/>
              </a:ext>
            </a:extLst>
          </p:cNvPr>
          <p:cNvCxnSpPr>
            <a:cxnSpLocks/>
          </p:cNvCxnSpPr>
          <p:nvPr/>
        </p:nvCxnSpPr>
        <p:spPr>
          <a:xfrm>
            <a:off x="1722919" y="3048602"/>
            <a:ext cx="0" cy="142875"/>
          </a:xfrm>
          <a:prstGeom prst="line">
            <a:avLst/>
          </a:prstGeom>
          <a:ln w="28575">
            <a:solidFill>
              <a:srgbClr val="888888"/>
            </a:solidFill>
          </a:ln>
        </p:spPr>
        <p:style>
          <a:lnRef idx="1">
            <a:schemeClr val="accent1"/>
          </a:lnRef>
          <a:fillRef idx="0">
            <a:schemeClr val="accent1"/>
          </a:fillRef>
          <a:effectRef idx="0">
            <a:schemeClr val="accent1"/>
          </a:effectRef>
          <a:fontRef idx="minor">
            <a:schemeClr val="tx1"/>
          </a:fontRef>
        </p:style>
      </p:cxnSp>
      <p:sp>
        <p:nvSpPr>
          <p:cNvPr id="221" name="正方形/長方形 220">
            <a:extLst>
              <a:ext uri="{FF2B5EF4-FFF2-40B4-BE49-F238E27FC236}">
                <a16:creationId xmlns:a16="http://schemas.microsoft.com/office/drawing/2014/main" id="{9B8AAC10-A054-4BFA-BC9B-93312A5B4D0A}"/>
              </a:ext>
            </a:extLst>
          </p:cNvPr>
          <p:cNvSpPr/>
          <p:nvPr/>
        </p:nvSpPr>
        <p:spPr>
          <a:xfrm>
            <a:off x="1417268" y="1578609"/>
            <a:ext cx="571500" cy="1485189"/>
          </a:xfrm>
          <a:prstGeom prst="rect">
            <a:avLst/>
          </a:prstGeom>
          <a:solidFill>
            <a:srgbClr val="1E9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222" name="矢印: 折線 54">
            <a:extLst>
              <a:ext uri="{FF2B5EF4-FFF2-40B4-BE49-F238E27FC236}">
                <a16:creationId xmlns:a16="http://schemas.microsoft.com/office/drawing/2014/main" id="{4484B9BD-E1B9-4F8F-A007-207252E514CB}"/>
              </a:ext>
            </a:extLst>
          </p:cNvPr>
          <p:cNvSpPr/>
          <p:nvPr/>
        </p:nvSpPr>
        <p:spPr>
          <a:xfrm>
            <a:off x="1617594" y="1627288"/>
            <a:ext cx="245268" cy="277296"/>
          </a:xfrm>
          <a:prstGeom prst="bentArrow">
            <a:avLst>
              <a:gd name="adj1" fmla="val 36806"/>
              <a:gd name="adj2" fmla="val 34270"/>
              <a:gd name="adj3" fmla="val 37746"/>
              <a:gd name="adj4" fmla="val 367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lang="ja-JP" altLang="en-US">
              <a:solidFill>
                <a:prstClr val="black"/>
              </a:solidFill>
              <a:latin typeface="Arial"/>
              <a:ea typeface="ＭＳ Ｐゴシック"/>
            </a:endParaRPr>
          </a:p>
        </p:txBody>
      </p:sp>
      <p:cxnSp>
        <p:nvCxnSpPr>
          <p:cNvPr id="223" name="直線矢印コネクタ 222">
            <a:extLst>
              <a:ext uri="{FF2B5EF4-FFF2-40B4-BE49-F238E27FC236}">
                <a16:creationId xmlns:a16="http://schemas.microsoft.com/office/drawing/2014/main" id="{37A86386-4FE8-4BB0-A6EA-CA7361D59F4A}"/>
              </a:ext>
            </a:extLst>
          </p:cNvPr>
          <p:cNvCxnSpPr>
            <a:cxnSpLocks/>
          </p:cNvCxnSpPr>
          <p:nvPr/>
        </p:nvCxnSpPr>
        <p:spPr>
          <a:xfrm>
            <a:off x="1419108" y="3233699"/>
            <a:ext cx="569660"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4" name="テキスト ボックス 223">
            <a:extLst>
              <a:ext uri="{FF2B5EF4-FFF2-40B4-BE49-F238E27FC236}">
                <a16:creationId xmlns:a16="http://schemas.microsoft.com/office/drawing/2014/main" id="{24A64A47-9F92-4C59-89DE-067B6F523953}"/>
              </a:ext>
            </a:extLst>
          </p:cNvPr>
          <p:cNvSpPr txBox="1"/>
          <p:nvPr/>
        </p:nvSpPr>
        <p:spPr>
          <a:xfrm>
            <a:off x="1435476" y="3192241"/>
            <a:ext cx="559769"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0.15m</a:t>
            </a:r>
            <a:endParaRPr kumimoji="1" lang="en-US" altLang="ja-JP" sz="1050" dirty="0">
              <a:solidFill>
                <a:prstClr val="black"/>
              </a:solidFill>
              <a:latin typeface="Arial"/>
              <a:ea typeface="ＭＳ Ｐゴシック"/>
            </a:endParaRPr>
          </a:p>
        </p:txBody>
      </p:sp>
      <p:cxnSp>
        <p:nvCxnSpPr>
          <p:cNvPr id="225" name="直線矢印コネクタ 224">
            <a:extLst>
              <a:ext uri="{FF2B5EF4-FFF2-40B4-BE49-F238E27FC236}">
                <a16:creationId xmlns:a16="http://schemas.microsoft.com/office/drawing/2014/main" id="{FB693FB8-33C6-4935-97AE-F0A9E252D739}"/>
              </a:ext>
            </a:extLst>
          </p:cNvPr>
          <p:cNvCxnSpPr>
            <a:cxnSpLocks/>
          </p:cNvCxnSpPr>
          <p:nvPr/>
        </p:nvCxnSpPr>
        <p:spPr>
          <a:xfrm flipH="1" flipV="1">
            <a:off x="2042053" y="1578609"/>
            <a:ext cx="8515" cy="1485189"/>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26" name="図 225">
            <a:extLst>
              <a:ext uri="{FF2B5EF4-FFF2-40B4-BE49-F238E27FC236}">
                <a16:creationId xmlns:a16="http://schemas.microsoft.com/office/drawing/2014/main" id="{08A21409-2C92-42AD-B7FD-C1692A86FEE1}"/>
              </a:ext>
            </a:extLst>
          </p:cNvPr>
          <p:cNvPicPr>
            <a:picLocks noChangeAspect="1"/>
          </p:cNvPicPr>
          <p:nvPr/>
        </p:nvPicPr>
        <p:blipFill>
          <a:blip r:embed="rId2"/>
          <a:stretch>
            <a:fillRect/>
          </a:stretch>
        </p:blipFill>
        <p:spPr>
          <a:xfrm>
            <a:off x="1453807" y="1950696"/>
            <a:ext cx="501695" cy="501695"/>
          </a:xfrm>
          <a:prstGeom prst="rect">
            <a:avLst/>
          </a:prstGeom>
        </p:spPr>
      </p:pic>
      <p:sp>
        <p:nvSpPr>
          <p:cNvPr id="227" name="テキスト ボックス 226">
            <a:extLst>
              <a:ext uri="{FF2B5EF4-FFF2-40B4-BE49-F238E27FC236}">
                <a16:creationId xmlns:a16="http://schemas.microsoft.com/office/drawing/2014/main" id="{CB915BB6-CDC8-41A2-99BE-6955DFB864D9}"/>
              </a:ext>
            </a:extLst>
          </p:cNvPr>
          <p:cNvSpPr txBox="1"/>
          <p:nvPr/>
        </p:nvSpPr>
        <p:spPr>
          <a:xfrm>
            <a:off x="1355468" y="2425162"/>
            <a:ext cx="695100" cy="638636"/>
          </a:xfrm>
          <a:prstGeom prst="rect">
            <a:avLst/>
          </a:prstGeom>
          <a:noFill/>
        </p:spPr>
        <p:txBody>
          <a:bodyPr wrap="square" rtlCol="0">
            <a:spAutoFit/>
          </a:bodyPr>
          <a:lstStyle/>
          <a:p>
            <a:pPr algn="ctr" defTabSz="457209"/>
            <a:r>
              <a:rPr lang="ja-JP" altLang="en-US" sz="700" dirty="0">
                <a:solidFill>
                  <a:prstClr val="white"/>
                </a:solidFill>
                <a:latin typeface="HG丸ｺﾞｼｯｸM-PRO" panose="020F0600000000000000" pitchFamily="50" charset="-128"/>
                <a:ea typeface="HG丸ｺﾞｼｯｸM-PRO" panose="020F0600000000000000" pitchFamily="50" charset="-128"/>
              </a:rPr>
              <a:t>○○○</a:t>
            </a:r>
            <a:endParaRPr lang="en-US" altLang="ja-JP" sz="700" dirty="0">
              <a:solidFill>
                <a:prstClr val="white"/>
              </a:solidFill>
              <a:latin typeface="HG丸ｺﾞｼｯｸM-PRO" panose="020F0600000000000000" pitchFamily="50" charset="-128"/>
              <a:ea typeface="HG丸ｺﾞｼｯｸM-PRO" panose="020F0600000000000000" pitchFamily="50" charset="-128"/>
            </a:endParaRPr>
          </a:p>
          <a:p>
            <a:pPr algn="ctr" defTabSz="457209"/>
            <a:r>
              <a:rPr lang="ja-JP" altLang="en-US" sz="700" dirty="0">
                <a:solidFill>
                  <a:prstClr val="white"/>
                </a:solidFill>
                <a:latin typeface="HG丸ｺﾞｼｯｸM-PRO" panose="020F0600000000000000" pitchFamily="50" charset="-128"/>
                <a:ea typeface="HG丸ｺﾞｼｯｸM-PRO" panose="020F0600000000000000" pitchFamily="50" charset="-128"/>
              </a:rPr>
              <a:t>○○○○</a:t>
            </a:r>
            <a:br>
              <a:rPr lang="en-US" altLang="ja-JP" sz="700" dirty="0">
                <a:solidFill>
                  <a:prstClr val="white"/>
                </a:solidFill>
                <a:latin typeface="HG丸ｺﾞｼｯｸM-PRO" panose="020F0600000000000000" pitchFamily="50" charset="-128"/>
                <a:ea typeface="HG丸ｺﾞｼｯｸM-PRO" panose="020F0600000000000000" pitchFamily="50" charset="-128"/>
              </a:rPr>
            </a:br>
            <a:r>
              <a:rPr lang="ja-JP" altLang="en-US" sz="700" spc="110" dirty="0">
                <a:solidFill>
                  <a:prstClr val="white"/>
                </a:solidFill>
                <a:latin typeface="HG丸ｺﾞｼｯｸM-PRO" panose="020F0600000000000000" pitchFamily="50" charset="-128"/>
                <a:ea typeface="HG丸ｺﾞｼｯｸM-PRO" panose="020F0600000000000000" pitchFamily="50" charset="-128"/>
              </a:rPr>
              <a:t>ｻｲｸﾙﾗｲﾝ</a:t>
            </a:r>
            <a:endParaRPr lang="en-US" altLang="ja-JP" sz="700" spc="110" dirty="0">
              <a:solidFill>
                <a:prstClr val="white"/>
              </a:solidFill>
              <a:latin typeface="HG丸ｺﾞｼｯｸM-PRO" panose="020F0600000000000000" pitchFamily="50" charset="-128"/>
              <a:ea typeface="HG丸ｺﾞｼｯｸM-PRO" panose="020F0600000000000000" pitchFamily="50" charset="-128"/>
            </a:endParaRPr>
          </a:p>
          <a:p>
            <a:pPr algn="ctr" defTabSz="457209"/>
            <a:endParaRPr lang="en-US" altLang="ja-JP" sz="100" spc="110" dirty="0">
              <a:solidFill>
                <a:prstClr val="white"/>
              </a:solidFill>
              <a:latin typeface="HG丸ｺﾞｼｯｸM-PRO" panose="020F0600000000000000" pitchFamily="50" charset="-128"/>
              <a:ea typeface="HG丸ｺﾞｼｯｸM-PRO" panose="020F0600000000000000" pitchFamily="50" charset="-128"/>
            </a:endParaRPr>
          </a:p>
          <a:p>
            <a:pPr algn="ctr" defTabSz="457209"/>
            <a:r>
              <a:rPr lang="ja-JP" altLang="en-US" sz="450" dirty="0">
                <a:solidFill>
                  <a:prstClr val="white"/>
                </a:solidFill>
                <a:latin typeface="HG丸ｺﾞｼｯｸM-PRO" panose="020F0600000000000000" pitchFamily="50" charset="-128"/>
                <a:ea typeface="HG丸ｺﾞｼｯｸM-PRO" panose="020F0600000000000000" pitchFamily="50" charset="-128"/>
              </a:rPr>
              <a:t>○○○</a:t>
            </a:r>
            <a:endParaRPr kumimoji="1" lang="en-US" altLang="ja-JP" sz="450" dirty="0">
              <a:solidFill>
                <a:prstClr val="white"/>
              </a:solidFill>
              <a:latin typeface="HG丸ｺﾞｼｯｸM-PRO" panose="020F0600000000000000" pitchFamily="50" charset="-128"/>
              <a:ea typeface="HG丸ｺﾞｼｯｸM-PRO" panose="020F0600000000000000" pitchFamily="50" charset="-128"/>
            </a:endParaRPr>
          </a:p>
          <a:p>
            <a:pPr algn="ctr" defTabSz="457209"/>
            <a:r>
              <a:rPr lang="ja-JP" altLang="en-US" sz="450" dirty="0">
                <a:solidFill>
                  <a:prstClr val="white"/>
                </a:solidFill>
                <a:latin typeface="HG丸ｺﾞｼｯｸM-PRO" panose="020F0600000000000000" pitchFamily="50" charset="-128"/>
                <a:ea typeface="HG丸ｺﾞｼｯｸM-PRO" panose="020F0600000000000000" pitchFamily="50" charset="-128"/>
              </a:rPr>
              <a:t>○○○○</a:t>
            </a:r>
            <a:endParaRPr kumimoji="1" lang="en-US" altLang="ja-JP" sz="450" dirty="0">
              <a:solidFill>
                <a:prstClr val="white"/>
              </a:solidFill>
              <a:latin typeface="HG丸ｺﾞｼｯｸM-PRO" panose="020F0600000000000000" pitchFamily="50" charset="-128"/>
              <a:ea typeface="HG丸ｺﾞｼｯｸM-PRO" panose="020F0600000000000000" pitchFamily="50" charset="-128"/>
            </a:endParaRPr>
          </a:p>
          <a:p>
            <a:pPr algn="ctr" defTabSz="457209"/>
            <a:r>
              <a:rPr kumimoji="1" lang="ja-JP" altLang="en-US" sz="450" dirty="0">
                <a:solidFill>
                  <a:prstClr val="white"/>
                </a:solidFill>
                <a:latin typeface="HG丸ｺﾞｼｯｸM-PRO" panose="020F0600000000000000" pitchFamily="50" charset="-128"/>
                <a:ea typeface="HG丸ｺﾞｼｯｸM-PRO" panose="020F0600000000000000" pitchFamily="50" charset="-128"/>
              </a:rPr>
              <a:t> </a:t>
            </a:r>
            <a:r>
              <a:rPr kumimoji="1" lang="en-US" altLang="ja-JP" sz="450" dirty="0">
                <a:solidFill>
                  <a:prstClr val="white"/>
                </a:solidFill>
                <a:latin typeface="HG丸ｺﾞｼｯｸM-PRO" panose="020F0600000000000000" pitchFamily="50" charset="-128"/>
                <a:ea typeface="HG丸ｺﾞｼｯｸM-PRO" panose="020F0600000000000000" pitchFamily="50" charset="-128"/>
              </a:rPr>
              <a:t>Cycling</a:t>
            </a:r>
            <a:r>
              <a:rPr kumimoji="1" lang="ja-JP" altLang="en-US" sz="450" dirty="0">
                <a:solidFill>
                  <a:prstClr val="white"/>
                </a:solidFill>
                <a:latin typeface="HG丸ｺﾞｼｯｸM-PRO" panose="020F0600000000000000" pitchFamily="50" charset="-128"/>
                <a:ea typeface="HG丸ｺﾞｼｯｸM-PRO" panose="020F0600000000000000" pitchFamily="50" charset="-128"/>
              </a:rPr>
              <a:t> </a:t>
            </a:r>
            <a:r>
              <a:rPr kumimoji="1" lang="en-US" altLang="ja-JP" sz="450" dirty="0">
                <a:solidFill>
                  <a:prstClr val="white"/>
                </a:solidFill>
                <a:latin typeface="HG丸ｺﾞｼｯｸM-PRO" panose="020F0600000000000000" pitchFamily="50" charset="-128"/>
                <a:ea typeface="HG丸ｺﾞｼｯｸM-PRO" panose="020F0600000000000000" pitchFamily="50" charset="-128"/>
              </a:rPr>
              <a:t>Road</a:t>
            </a:r>
            <a:endParaRPr kumimoji="1" lang="ja-JP" altLang="en-US" sz="450" dirty="0">
              <a:solidFill>
                <a:prstClr val="white"/>
              </a:solidFill>
              <a:latin typeface="HG丸ｺﾞｼｯｸM-PRO" panose="020F0600000000000000" pitchFamily="50" charset="-128"/>
              <a:ea typeface="HG丸ｺﾞｼｯｸM-PRO" panose="020F0600000000000000" pitchFamily="50" charset="-128"/>
            </a:endParaRPr>
          </a:p>
        </p:txBody>
      </p:sp>
      <p:cxnSp>
        <p:nvCxnSpPr>
          <p:cNvPr id="228" name="直線コネクタ 227">
            <a:extLst>
              <a:ext uri="{FF2B5EF4-FFF2-40B4-BE49-F238E27FC236}">
                <a16:creationId xmlns:a16="http://schemas.microsoft.com/office/drawing/2014/main" id="{54C36FFB-FB08-4ABC-ADA1-6974E7FE5F01}"/>
              </a:ext>
            </a:extLst>
          </p:cNvPr>
          <p:cNvCxnSpPr>
            <a:cxnSpLocks/>
          </p:cNvCxnSpPr>
          <p:nvPr/>
        </p:nvCxnSpPr>
        <p:spPr>
          <a:xfrm>
            <a:off x="2773424" y="3047292"/>
            <a:ext cx="0" cy="142875"/>
          </a:xfrm>
          <a:prstGeom prst="line">
            <a:avLst/>
          </a:prstGeom>
          <a:ln w="28575">
            <a:solidFill>
              <a:srgbClr val="888888"/>
            </a:solidFill>
          </a:ln>
        </p:spPr>
        <p:style>
          <a:lnRef idx="1">
            <a:schemeClr val="accent1"/>
          </a:lnRef>
          <a:fillRef idx="0">
            <a:schemeClr val="accent1"/>
          </a:fillRef>
          <a:effectRef idx="0">
            <a:schemeClr val="accent1"/>
          </a:effectRef>
          <a:fontRef idx="minor">
            <a:schemeClr val="tx1"/>
          </a:fontRef>
        </p:style>
      </p:cxnSp>
      <p:sp>
        <p:nvSpPr>
          <p:cNvPr id="229" name="正方形/長方形 228">
            <a:extLst>
              <a:ext uri="{FF2B5EF4-FFF2-40B4-BE49-F238E27FC236}">
                <a16:creationId xmlns:a16="http://schemas.microsoft.com/office/drawing/2014/main" id="{DC4F4B81-12A0-49BF-848C-C9EDF297AE4C}"/>
              </a:ext>
            </a:extLst>
          </p:cNvPr>
          <p:cNvSpPr/>
          <p:nvPr/>
        </p:nvSpPr>
        <p:spPr>
          <a:xfrm>
            <a:off x="2467773" y="1577299"/>
            <a:ext cx="571500" cy="1485189"/>
          </a:xfrm>
          <a:prstGeom prst="rect">
            <a:avLst/>
          </a:prstGeom>
          <a:solidFill>
            <a:srgbClr val="1E9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cxnSp>
        <p:nvCxnSpPr>
          <p:cNvPr id="230" name="直線矢印コネクタ 229">
            <a:extLst>
              <a:ext uri="{FF2B5EF4-FFF2-40B4-BE49-F238E27FC236}">
                <a16:creationId xmlns:a16="http://schemas.microsoft.com/office/drawing/2014/main" id="{5F51C582-770A-44B3-B855-3765E7DB0C66}"/>
              </a:ext>
            </a:extLst>
          </p:cNvPr>
          <p:cNvCxnSpPr>
            <a:cxnSpLocks/>
          </p:cNvCxnSpPr>
          <p:nvPr/>
        </p:nvCxnSpPr>
        <p:spPr>
          <a:xfrm>
            <a:off x="2469613" y="3232389"/>
            <a:ext cx="569660"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1" name="テキスト ボックス 230">
            <a:extLst>
              <a:ext uri="{FF2B5EF4-FFF2-40B4-BE49-F238E27FC236}">
                <a16:creationId xmlns:a16="http://schemas.microsoft.com/office/drawing/2014/main" id="{4D5807D2-E03C-4D65-9007-58060BCF7AF9}"/>
              </a:ext>
            </a:extLst>
          </p:cNvPr>
          <p:cNvSpPr txBox="1"/>
          <p:nvPr/>
        </p:nvSpPr>
        <p:spPr>
          <a:xfrm>
            <a:off x="2485981" y="3190931"/>
            <a:ext cx="559769"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0.15m</a:t>
            </a:r>
            <a:endParaRPr kumimoji="1" lang="en-US" altLang="ja-JP" sz="1050" dirty="0">
              <a:solidFill>
                <a:prstClr val="black"/>
              </a:solidFill>
              <a:latin typeface="Arial"/>
              <a:ea typeface="ＭＳ Ｐゴシック"/>
            </a:endParaRPr>
          </a:p>
        </p:txBody>
      </p:sp>
      <p:cxnSp>
        <p:nvCxnSpPr>
          <p:cNvPr id="232" name="直線矢印コネクタ 231">
            <a:extLst>
              <a:ext uri="{FF2B5EF4-FFF2-40B4-BE49-F238E27FC236}">
                <a16:creationId xmlns:a16="http://schemas.microsoft.com/office/drawing/2014/main" id="{97C36C2C-60D0-433D-A1B7-C812469DFEF7}"/>
              </a:ext>
            </a:extLst>
          </p:cNvPr>
          <p:cNvCxnSpPr>
            <a:cxnSpLocks/>
          </p:cNvCxnSpPr>
          <p:nvPr/>
        </p:nvCxnSpPr>
        <p:spPr>
          <a:xfrm flipH="1" flipV="1">
            <a:off x="3092558" y="1577299"/>
            <a:ext cx="8515" cy="1485189"/>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3" name="テキスト ボックス 232">
            <a:extLst>
              <a:ext uri="{FF2B5EF4-FFF2-40B4-BE49-F238E27FC236}">
                <a16:creationId xmlns:a16="http://schemas.microsoft.com/office/drawing/2014/main" id="{B28286FE-ABAA-465E-B2D2-8C7673D729CF}"/>
              </a:ext>
            </a:extLst>
          </p:cNvPr>
          <p:cNvSpPr txBox="1"/>
          <p:nvPr/>
        </p:nvSpPr>
        <p:spPr>
          <a:xfrm rot="16200000">
            <a:off x="2900808" y="2192934"/>
            <a:ext cx="559769"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0.40m</a:t>
            </a:r>
            <a:endParaRPr kumimoji="1" lang="en-US" altLang="ja-JP" sz="1050" dirty="0">
              <a:solidFill>
                <a:prstClr val="black"/>
              </a:solidFill>
              <a:latin typeface="Arial"/>
              <a:ea typeface="ＭＳ Ｐゴシック"/>
            </a:endParaRPr>
          </a:p>
        </p:txBody>
      </p:sp>
      <p:pic>
        <p:nvPicPr>
          <p:cNvPr id="234" name="図 233">
            <a:extLst>
              <a:ext uri="{FF2B5EF4-FFF2-40B4-BE49-F238E27FC236}">
                <a16:creationId xmlns:a16="http://schemas.microsoft.com/office/drawing/2014/main" id="{5AE1D95C-58E2-4D65-98AC-A3E2D62D4CFF}"/>
              </a:ext>
            </a:extLst>
          </p:cNvPr>
          <p:cNvPicPr>
            <a:picLocks noChangeAspect="1"/>
          </p:cNvPicPr>
          <p:nvPr/>
        </p:nvPicPr>
        <p:blipFill>
          <a:blip r:embed="rId2"/>
          <a:stretch>
            <a:fillRect/>
          </a:stretch>
        </p:blipFill>
        <p:spPr>
          <a:xfrm>
            <a:off x="2504312" y="1949386"/>
            <a:ext cx="501695" cy="501695"/>
          </a:xfrm>
          <a:prstGeom prst="rect">
            <a:avLst/>
          </a:prstGeom>
        </p:spPr>
      </p:pic>
      <p:sp>
        <p:nvSpPr>
          <p:cNvPr id="235" name="テキスト ボックス 234">
            <a:extLst>
              <a:ext uri="{FF2B5EF4-FFF2-40B4-BE49-F238E27FC236}">
                <a16:creationId xmlns:a16="http://schemas.microsoft.com/office/drawing/2014/main" id="{85A682A9-D059-4B40-B899-8B13819DC2D2}"/>
              </a:ext>
            </a:extLst>
          </p:cNvPr>
          <p:cNvSpPr txBox="1"/>
          <p:nvPr/>
        </p:nvSpPr>
        <p:spPr>
          <a:xfrm>
            <a:off x="2405973" y="2423852"/>
            <a:ext cx="695100" cy="638636"/>
          </a:xfrm>
          <a:prstGeom prst="rect">
            <a:avLst/>
          </a:prstGeom>
          <a:noFill/>
        </p:spPr>
        <p:txBody>
          <a:bodyPr wrap="square" rtlCol="0">
            <a:spAutoFit/>
          </a:bodyPr>
          <a:lstStyle/>
          <a:p>
            <a:pPr algn="ctr" defTabSz="457209"/>
            <a:r>
              <a:rPr lang="ja-JP" altLang="en-US" sz="700" dirty="0">
                <a:solidFill>
                  <a:prstClr val="white"/>
                </a:solidFill>
                <a:latin typeface="HG丸ｺﾞｼｯｸM-PRO" panose="020F0600000000000000" pitchFamily="50" charset="-128"/>
                <a:ea typeface="HG丸ｺﾞｼｯｸM-PRO" panose="020F0600000000000000" pitchFamily="50" charset="-128"/>
              </a:rPr>
              <a:t>○○○</a:t>
            </a:r>
            <a:endParaRPr lang="en-US" altLang="ja-JP" sz="700" dirty="0">
              <a:solidFill>
                <a:prstClr val="white"/>
              </a:solidFill>
              <a:latin typeface="HG丸ｺﾞｼｯｸM-PRO" panose="020F0600000000000000" pitchFamily="50" charset="-128"/>
              <a:ea typeface="HG丸ｺﾞｼｯｸM-PRO" panose="020F0600000000000000" pitchFamily="50" charset="-128"/>
            </a:endParaRPr>
          </a:p>
          <a:p>
            <a:pPr algn="ctr" defTabSz="457209"/>
            <a:r>
              <a:rPr lang="ja-JP" altLang="en-US" sz="700" dirty="0">
                <a:solidFill>
                  <a:prstClr val="white"/>
                </a:solidFill>
                <a:latin typeface="HG丸ｺﾞｼｯｸM-PRO" panose="020F0600000000000000" pitchFamily="50" charset="-128"/>
                <a:ea typeface="HG丸ｺﾞｼｯｸM-PRO" panose="020F0600000000000000" pitchFamily="50" charset="-128"/>
              </a:rPr>
              <a:t>○○○○</a:t>
            </a:r>
            <a:br>
              <a:rPr lang="en-US" altLang="ja-JP" sz="700" dirty="0">
                <a:solidFill>
                  <a:prstClr val="white"/>
                </a:solidFill>
                <a:latin typeface="HG丸ｺﾞｼｯｸM-PRO" panose="020F0600000000000000" pitchFamily="50" charset="-128"/>
                <a:ea typeface="HG丸ｺﾞｼｯｸM-PRO" panose="020F0600000000000000" pitchFamily="50" charset="-128"/>
              </a:rPr>
            </a:br>
            <a:r>
              <a:rPr lang="ja-JP" altLang="en-US" sz="700" spc="110" dirty="0">
                <a:solidFill>
                  <a:prstClr val="white"/>
                </a:solidFill>
                <a:latin typeface="HG丸ｺﾞｼｯｸM-PRO" panose="020F0600000000000000" pitchFamily="50" charset="-128"/>
                <a:ea typeface="HG丸ｺﾞｼｯｸM-PRO" panose="020F0600000000000000" pitchFamily="50" charset="-128"/>
              </a:rPr>
              <a:t>ｻｲｸﾙﾗｲﾝ</a:t>
            </a:r>
            <a:endParaRPr lang="en-US" altLang="ja-JP" sz="700" spc="110" dirty="0">
              <a:solidFill>
                <a:prstClr val="white"/>
              </a:solidFill>
              <a:latin typeface="HG丸ｺﾞｼｯｸM-PRO" panose="020F0600000000000000" pitchFamily="50" charset="-128"/>
              <a:ea typeface="HG丸ｺﾞｼｯｸM-PRO" panose="020F0600000000000000" pitchFamily="50" charset="-128"/>
            </a:endParaRPr>
          </a:p>
          <a:p>
            <a:pPr algn="ctr" defTabSz="457209"/>
            <a:endParaRPr lang="en-US" altLang="ja-JP" sz="100" spc="110" dirty="0">
              <a:solidFill>
                <a:prstClr val="white"/>
              </a:solidFill>
              <a:latin typeface="HG丸ｺﾞｼｯｸM-PRO" panose="020F0600000000000000" pitchFamily="50" charset="-128"/>
              <a:ea typeface="HG丸ｺﾞｼｯｸM-PRO" panose="020F0600000000000000" pitchFamily="50" charset="-128"/>
            </a:endParaRPr>
          </a:p>
          <a:p>
            <a:pPr algn="ctr" defTabSz="457209"/>
            <a:r>
              <a:rPr lang="ja-JP" altLang="en-US" sz="450" dirty="0">
                <a:solidFill>
                  <a:prstClr val="white"/>
                </a:solidFill>
                <a:latin typeface="HG丸ｺﾞｼｯｸM-PRO" panose="020F0600000000000000" pitchFamily="50" charset="-128"/>
                <a:ea typeface="HG丸ｺﾞｼｯｸM-PRO" panose="020F0600000000000000" pitchFamily="50" charset="-128"/>
              </a:rPr>
              <a:t>○○○</a:t>
            </a:r>
            <a:endParaRPr kumimoji="1" lang="en-US" altLang="ja-JP" sz="450" dirty="0">
              <a:solidFill>
                <a:prstClr val="white"/>
              </a:solidFill>
              <a:latin typeface="HG丸ｺﾞｼｯｸM-PRO" panose="020F0600000000000000" pitchFamily="50" charset="-128"/>
              <a:ea typeface="HG丸ｺﾞｼｯｸM-PRO" panose="020F0600000000000000" pitchFamily="50" charset="-128"/>
            </a:endParaRPr>
          </a:p>
          <a:p>
            <a:pPr algn="ctr" defTabSz="457209"/>
            <a:r>
              <a:rPr lang="ja-JP" altLang="en-US" sz="450" dirty="0">
                <a:solidFill>
                  <a:prstClr val="white"/>
                </a:solidFill>
                <a:latin typeface="HG丸ｺﾞｼｯｸM-PRO" panose="020F0600000000000000" pitchFamily="50" charset="-128"/>
                <a:ea typeface="HG丸ｺﾞｼｯｸM-PRO" panose="020F0600000000000000" pitchFamily="50" charset="-128"/>
              </a:rPr>
              <a:t>○○○○</a:t>
            </a:r>
            <a:endParaRPr kumimoji="1" lang="en-US" altLang="ja-JP" sz="450" dirty="0">
              <a:solidFill>
                <a:prstClr val="white"/>
              </a:solidFill>
              <a:latin typeface="HG丸ｺﾞｼｯｸM-PRO" panose="020F0600000000000000" pitchFamily="50" charset="-128"/>
              <a:ea typeface="HG丸ｺﾞｼｯｸM-PRO" panose="020F0600000000000000" pitchFamily="50" charset="-128"/>
            </a:endParaRPr>
          </a:p>
          <a:p>
            <a:pPr algn="ctr" defTabSz="457209"/>
            <a:r>
              <a:rPr kumimoji="1" lang="ja-JP" altLang="en-US" sz="450" dirty="0">
                <a:solidFill>
                  <a:prstClr val="white"/>
                </a:solidFill>
                <a:latin typeface="HG丸ｺﾞｼｯｸM-PRO" panose="020F0600000000000000" pitchFamily="50" charset="-128"/>
                <a:ea typeface="HG丸ｺﾞｼｯｸM-PRO" panose="020F0600000000000000" pitchFamily="50" charset="-128"/>
              </a:rPr>
              <a:t> </a:t>
            </a:r>
            <a:r>
              <a:rPr kumimoji="1" lang="en-US" altLang="ja-JP" sz="450" dirty="0">
                <a:solidFill>
                  <a:prstClr val="white"/>
                </a:solidFill>
                <a:latin typeface="HG丸ｺﾞｼｯｸM-PRO" panose="020F0600000000000000" pitchFamily="50" charset="-128"/>
                <a:ea typeface="HG丸ｺﾞｼｯｸM-PRO" panose="020F0600000000000000" pitchFamily="50" charset="-128"/>
              </a:rPr>
              <a:t>Cycling</a:t>
            </a:r>
            <a:r>
              <a:rPr kumimoji="1" lang="ja-JP" altLang="en-US" sz="450" dirty="0">
                <a:solidFill>
                  <a:prstClr val="white"/>
                </a:solidFill>
                <a:latin typeface="HG丸ｺﾞｼｯｸM-PRO" panose="020F0600000000000000" pitchFamily="50" charset="-128"/>
                <a:ea typeface="HG丸ｺﾞｼｯｸM-PRO" panose="020F0600000000000000" pitchFamily="50" charset="-128"/>
              </a:rPr>
              <a:t> </a:t>
            </a:r>
            <a:r>
              <a:rPr kumimoji="1" lang="en-US" altLang="ja-JP" sz="450" dirty="0">
                <a:solidFill>
                  <a:prstClr val="white"/>
                </a:solidFill>
                <a:latin typeface="HG丸ｺﾞｼｯｸM-PRO" panose="020F0600000000000000" pitchFamily="50" charset="-128"/>
                <a:ea typeface="HG丸ｺﾞｼｯｸM-PRO" panose="020F0600000000000000" pitchFamily="50" charset="-128"/>
              </a:rPr>
              <a:t>Road</a:t>
            </a:r>
            <a:endParaRPr kumimoji="1" lang="ja-JP" altLang="en-US" sz="450" dirty="0">
              <a:solidFill>
                <a:prstClr val="white"/>
              </a:solidFill>
              <a:latin typeface="HG丸ｺﾞｼｯｸM-PRO" panose="020F0600000000000000" pitchFamily="50" charset="-128"/>
              <a:ea typeface="HG丸ｺﾞｼｯｸM-PRO" panose="020F0600000000000000" pitchFamily="50" charset="-128"/>
            </a:endParaRPr>
          </a:p>
        </p:txBody>
      </p:sp>
      <p:sp>
        <p:nvSpPr>
          <p:cNvPr id="236" name="矢印: 上 23">
            <a:extLst>
              <a:ext uri="{FF2B5EF4-FFF2-40B4-BE49-F238E27FC236}">
                <a16:creationId xmlns:a16="http://schemas.microsoft.com/office/drawing/2014/main" id="{737C951D-3078-4E42-A54A-3EFD593BE2C7}"/>
              </a:ext>
            </a:extLst>
          </p:cNvPr>
          <p:cNvSpPr/>
          <p:nvPr/>
        </p:nvSpPr>
        <p:spPr>
          <a:xfrm>
            <a:off x="2656173" y="1614726"/>
            <a:ext cx="199026" cy="307794"/>
          </a:xfrm>
          <a:prstGeom prst="upArrow">
            <a:avLst>
              <a:gd name="adj1" fmla="val 52392"/>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grpSp>
        <p:nvGrpSpPr>
          <p:cNvPr id="271" name="グループ化 270">
            <a:extLst>
              <a:ext uri="{FF2B5EF4-FFF2-40B4-BE49-F238E27FC236}">
                <a16:creationId xmlns:a16="http://schemas.microsoft.com/office/drawing/2014/main" id="{560833EC-E49D-459F-863B-2DBB453863DE}"/>
              </a:ext>
            </a:extLst>
          </p:cNvPr>
          <p:cNvGrpSpPr/>
          <p:nvPr/>
        </p:nvGrpSpPr>
        <p:grpSpPr>
          <a:xfrm>
            <a:off x="1552697" y="4089901"/>
            <a:ext cx="491454" cy="1441709"/>
            <a:chOff x="2405063" y="2169358"/>
            <a:chExt cx="411956" cy="1208496"/>
          </a:xfrm>
        </p:grpSpPr>
        <p:sp>
          <p:nvSpPr>
            <p:cNvPr id="272" name="正方形/長方形 271">
              <a:extLst>
                <a:ext uri="{FF2B5EF4-FFF2-40B4-BE49-F238E27FC236}">
                  <a16:creationId xmlns:a16="http://schemas.microsoft.com/office/drawing/2014/main" id="{AB1F3195-D872-41DE-9471-0E5C414462CF}"/>
                </a:ext>
              </a:extLst>
            </p:cNvPr>
            <p:cNvSpPr/>
            <p:nvPr/>
          </p:nvSpPr>
          <p:spPr>
            <a:xfrm>
              <a:off x="2405063" y="2169358"/>
              <a:ext cx="411956" cy="1208496"/>
            </a:xfrm>
            <a:prstGeom prst="rect">
              <a:avLst/>
            </a:prstGeom>
            <a:solidFill>
              <a:srgbClr val="1E9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dirty="0">
                <a:solidFill>
                  <a:prstClr val="white"/>
                </a:solidFill>
                <a:latin typeface="Arial"/>
                <a:ea typeface="ＭＳ Ｐゴシック"/>
              </a:endParaRPr>
            </a:p>
          </p:txBody>
        </p:sp>
        <p:sp>
          <p:nvSpPr>
            <p:cNvPr id="273" name="矢印: 折線 144">
              <a:extLst>
                <a:ext uri="{FF2B5EF4-FFF2-40B4-BE49-F238E27FC236}">
                  <a16:creationId xmlns:a16="http://schemas.microsoft.com/office/drawing/2014/main" id="{FB08186B-9377-466C-AB41-D3C35EA24BE3}"/>
                </a:ext>
              </a:extLst>
            </p:cNvPr>
            <p:cNvSpPr/>
            <p:nvPr/>
          </p:nvSpPr>
          <p:spPr>
            <a:xfrm>
              <a:off x="2507456" y="2198295"/>
              <a:ext cx="277247" cy="252147"/>
            </a:xfrm>
            <a:prstGeom prst="bentArrow">
              <a:avLst>
                <a:gd name="adj1" fmla="val 36806"/>
                <a:gd name="adj2" fmla="val 37103"/>
                <a:gd name="adj3" fmla="val 46825"/>
                <a:gd name="adj4" fmla="val 367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black"/>
                </a:solidFill>
                <a:latin typeface="Arial"/>
                <a:ea typeface="ＭＳ Ｐゴシック"/>
              </a:endParaRPr>
            </a:p>
          </p:txBody>
        </p:sp>
      </p:grpSp>
      <p:cxnSp>
        <p:nvCxnSpPr>
          <p:cNvPr id="274" name="直線矢印コネクタ 273">
            <a:extLst>
              <a:ext uri="{FF2B5EF4-FFF2-40B4-BE49-F238E27FC236}">
                <a16:creationId xmlns:a16="http://schemas.microsoft.com/office/drawing/2014/main" id="{426F3A49-C0D3-4BDA-87D4-BBECD28AF6EB}"/>
              </a:ext>
            </a:extLst>
          </p:cNvPr>
          <p:cNvCxnSpPr>
            <a:cxnSpLocks/>
          </p:cNvCxnSpPr>
          <p:nvPr/>
        </p:nvCxnSpPr>
        <p:spPr>
          <a:xfrm flipV="1">
            <a:off x="2089563" y="4089900"/>
            <a:ext cx="3286" cy="1439065"/>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5" name="テキスト ボックス 274">
            <a:extLst>
              <a:ext uri="{FF2B5EF4-FFF2-40B4-BE49-F238E27FC236}">
                <a16:creationId xmlns:a16="http://schemas.microsoft.com/office/drawing/2014/main" id="{5AFF83AF-E868-4F41-A583-FC08B682A2CE}"/>
              </a:ext>
            </a:extLst>
          </p:cNvPr>
          <p:cNvSpPr txBox="1"/>
          <p:nvPr/>
        </p:nvSpPr>
        <p:spPr>
          <a:xfrm rot="16200000">
            <a:off x="1905101" y="4674505"/>
            <a:ext cx="559769"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1.20</a:t>
            </a:r>
            <a:r>
              <a:rPr kumimoji="1" lang="en-US" altLang="ja-JP" sz="1050" dirty="0">
                <a:solidFill>
                  <a:prstClr val="black"/>
                </a:solidFill>
                <a:latin typeface="Arial"/>
                <a:ea typeface="ＭＳ Ｐゴシック"/>
              </a:rPr>
              <a:t>m</a:t>
            </a:r>
          </a:p>
        </p:txBody>
      </p:sp>
      <p:cxnSp>
        <p:nvCxnSpPr>
          <p:cNvPr id="276" name="直線矢印コネクタ 275">
            <a:extLst>
              <a:ext uri="{FF2B5EF4-FFF2-40B4-BE49-F238E27FC236}">
                <a16:creationId xmlns:a16="http://schemas.microsoft.com/office/drawing/2014/main" id="{B41AB964-4251-4210-B562-7FA39D4D5826}"/>
              </a:ext>
            </a:extLst>
          </p:cNvPr>
          <p:cNvCxnSpPr>
            <a:cxnSpLocks/>
          </p:cNvCxnSpPr>
          <p:nvPr/>
        </p:nvCxnSpPr>
        <p:spPr>
          <a:xfrm>
            <a:off x="1563060" y="5596104"/>
            <a:ext cx="473075"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7" name="テキスト ボックス 276">
            <a:extLst>
              <a:ext uri="{FF2B5EF4-FFF2-40B4-BE49-F238E27FC236}">
                <a16:creationId xmlns:a16="http://schemas.microsoft.com/office/drawing/2014/main" id="{CDFA7488-E203-41A1-BFFB-8CF0A69B7EB3}"/>
              </a:ext>
            </a:extLst>
          </p:cNvPr>
          <p:cNvSpPr txBox="1"/>
          <p:nvPr/>
        </p:nvSpPr>
        <p:spPr>
          <a:xfrm>
            <a:off x="1543092" y="5577054"/>
            <a:ext cx="559769"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0.40m</a:t>
            </a:r>
            <a:endParaRPr kumimoji="1" lang="en-US" altLang="ja-JP" sz="1050" dirty="0">
              <a:solidFill>
                <a:prstClr val="black"/>
              </a:solidFill>
              <a:latin typeface="Arial"/>
              <a:ea typeface="ＭＳ Ｐゴシック"/>
            </a:endParaRPr>
          </a:p>
        </p:txBody>
      </p:sp>
      <p:pic>
        <p:nvPicPr>
          <p:cNvPr id="278" name="図 277">
            <a:extLst>
              <a:ext uri="{FF2B5EF4-FFF2-40B4-BE49-F238E27FC236}">
                <a16:creationId xmlns:a16="http://schemas.microsoft.com/office/drawing/2014/main" id="{86BE3A98-8551-4E14-8319-0882BC8F9211}"/>
              </a:ext>
            </a:extLst>
          </p:cNvPr>
          <p:cNvPicPr>
            <a:picLocks noChangeAspect="1"/>
          </p:cNvPicPr>
          <p:nvPr/>
        </p:nvPicPr>
        <p:blipFill>
          <a:blip r:embed="rId2"/>
          <a:stretch>
            <a:fillRect/>
          </a:stretch>
        </p:blipFill>
        <p:spPr>
          <a:xfrm>
            <a:off x="1582443" y="4476595"/>
            <a:ext cx="432424" cy="432424"/>
          </a:xfrm>
          <a:prstGeom prst="rect">
            <a:avLst/>
          </a:prstGeom>
        </p:spPr>
      </p:pic>
      <p:sp>
        <p:nvSpPr>
          <p:cNvPr id="279" name="テキスト ボックス 278">
            <a:extLst>
              <a:ext uri="{FF2B5EF4-FFF2-40B4-BE49-F238E27FC236}">
                <a16:creationId xmlns:a16="http://schemas.microsoft.com/office/drawing/2014/main" id="{8F2A9643-6840-4506-A5AE-EA3A3ECEAB56}"/>
              </a:ext>
            </a:extLst>
          </p:cNvPr>
          <p:cNvSpPr txBox="1"/>
          <p:nvPr/>
        </p:nvSpPr>
        <p:spPr>
          <a:xfrm>
            <a:off x="1460930" y="4890329"/>
            <a:ext cx="695100" cy="638636"/>
          </a:xfrm>
          <a:prstGeom prst="rect">
            <a:avLst/>
          </a:prstGeom>
          <a:noFill/>
        </p:spPr>
        <p:txBody>
          <a:bodyPr wrap="square" rtlCol="0">
            <a:spAutoFit/>
          </a:bodyPr>
          <a:lstStyle/>
          <a:p>
            <a:pPr algn="ctr" defTabSz="457209"/>
            <a:r>
              <a:rPr lang="ja-JP" altLang="en-US" sz="700" dirty="0">
                <a:solidFill>
                  <a:prstClr val="white"/>
                </a:solidFill>
                <a:latin typeface="HG丸ｺﾞｼｯｸM-PRO" panose="020F0600000000000000" pitchFamily="50" charset="-128"/>
                <a:ea typeface="HG丸ｺﾞｼｯｸM-PRO" panose="020F0600000000000000" pitchFamily="50" charset="-128"/>
              </a:rPr>
              <a:t>○○○</a:t>
            </a:r>
            <a:endParaRPr lang="en-US" altLang="ja-JP" sz="700" dirty="0">
              <a:solidFill>
                <a:prstClr val="white"/>
              </a:solidFill>
              <a:latin typeface="HG丸ｺﾞｼｯｸM-PRO" panose="020F0600000000000000" pitchFamily="50" charset="-128"/>
              <a:ea typeface="HG丸ｺﾞｼｯｸM-PRO" panose="020F0600000000000000" pitchFamily="50" charset="-128"/>
            </a:endParaRPr>
          </a:p>
          <a:p>
            <a:pPr algn="ctr" defTabSz="457209"/>
            <a:r>
              <a:rPr lang="ja-JP" altLang="en-US" sz="700" dirty="0">
                <a:solidFill>
                  <a:prstClr val="white"/>
                </a:solidFill>
                <a:latin typeface="HG丸ｺﾞｼｯｸM-PRO" panose="020F0600000000000000" pitchFamily="50" charset="-128"/>
                <a:ea typeface="HG丸ｺﾞｼｯｸM-PRO" panose="020F0600000000000000" pitchFamily="50" charset="-128"/>
              </a:rPr>
              <a:t>○○○○</a:t>
            </a:r>
            <a:br>
              <a:rPr lang="en-US" altLang="ja-JP" sz="700" dirty="0">
                <a:solidFill>
                  <a:prstClr val="white"/>
                </a:solidFill>
                <a:latin typeface="HG丸ｺﾞｼｯｸM-PRO" panose="020F0600000000000000" pitchFamily="50" charset="-128"/>
                <a:ea typeface="HG丸ｺﾞｼｯｸM-PRO" panose="020F0600000000000000" pitchFamily="50" charset="-128"/>
              </a:rPr>
            </a:br>
            <a:r>
              <a:rPr lang="ja-JP" altLang="en-US" sz="700" spc="110" dirty="0">
                <a:solidFill>
                  <a:prstClr val="white"/>
                </a:solidFill>
                <a:latin typeface="HG丸ｺﾞｼｯｸM-PRO" panose="020F0600000000000000" pitchFamily="50" charset="-128"/>
                <a:ea typeface="HG丸ｺﾞｼｯｸM-PRO" panose="020F0600000000000000" pitchFamily="50" charset="-128"/>
              </a:rPr>
              <a:t>ｻｲｸﾙﾗｲﾝ</a:t>
            </a:r>
            <a:endParaRPr lang="en-US" altLang="ja-JP" sz="700" spc="110" dirty="0">
              <a:solidFill>
                <a:prstClr val="white"/>
              </a:solidFill>
              <a:latin typeface="HG丸ｺﾞｼｯｸM-PRO" panose="020F0600000000000000" pitchFamily="50" charset="-128"/>
              <a:ea typeface="HG丸ｺﾞｼｯｸM-PRO" panose="020F0600000000000000" pitchFamily="50" charset="-128"/>
            </a:endParaRPr>
          </a:p>
          <a:p>
            <a:pPr algn="ctr" defTabSz="457209"/>
            <a:endParaRPr lang="en-US" altLang="ja-JP" sz="100" spc="110" dirty="0">
              <a:solidFill>
                <a:prstClr val="white"/>
              </a:solidFill>
              <a:latin typeface="HG丸ｺﾞｼｯｸM-PRO" panose="020F0600000000000000" pitchFamily="50" charset="-128"/>
              <a:ea typeface="HG丸ｺﾞｼｯｸM-PRO" panose="020F0600000000000000" pitchFamily="50" charset="-128"/>
            </a:endParaRPr>
          </a:p>
          <a:p>
            <a:pPr algn="ctr" defTabSz="457209"/>
            <a:r>
              <a:rPr lang="ja-JP" altLang="en-US" sz="450" dirty="0">
                <a:solidFill>
                  <a:prstClr val="white"/>
                </a:solidFill>
                <a:latin typeface="HG丸ｺﾞｼｯｸM-PRO" panose="020F0600000000000000" pitchFamily="50" charset="-128"/>
                <a:ea typeface="HG丸ｺﾞｼｯｸM-PRO" panose="020F0600000000000000" pitchFamily="50" charset="-128"/>
              </a:rPr>
              <a:t>○○○</a:t>
            </a:r>
            <a:endParaRPr kumimoji="1" lang="en-US" altLang="ja-JP" sz="450" dirty="0">
              <a:solidFill>
                <a:prstClr val="white"/>
              </a:solidFill>
              <a:latin typeface="HG丸ｺﾞｼｯｸM-PRO" panose="020F0600000000000000" pitchFamily="50" charset="-128"/>
              <a:ea typeface="HG丸ｺﾞｼｯｸM-PRO" panose="020F0600000000000000" pitchFamily="50" charset="-128"/>
            </a:endParaRPr>
          </a:p>
          <a:p>
            <a:pPr algn="ctr" defTabSz="457209"/>
            <a:r>
              <a:rPr lang="ja-JP" altLang="en-US" sz="450" dirty="0">
                <a:solidFill>
                  <a:prstClr val="white"/>
                </a:solidFill>
                <a:latin typeface="HG丸ｺﾞｼｯｸM-PRO" panose="020F0600000000000000" pitchFamily="50" charset="-128"/>
                <a:ea typeface="HG丸ｺﾞｼｯｸM-PRO" panose="020F0600000000000000" pitchFamily="50" charset="-128"/>
              </a:rPr>
              <a:t>○○○○</a:t>
            </a:r>
            <a:endParaRPr kumimoji="1" lang="en-US" altLang="ja-JP" sz="450" dirty="0">
              <a:solidFill>
                <a:prstClr val="white"/>
              </a:solidFill>
              <a:latin typeface="HG丸ｺﾞｼｯｸM-PRO" panose="020F0600000000000000" pitchFamily="50" charset="-128"/>
              <a:ea typeface="HG丸ｺﾞｼｯｸM-PRO" panose="020F0600000000000000" pitchFamily="50" charset="-128"/>
            </a:endParaRPr>
          </a:p>
          <a:p>
            <a:pPr algn="ctr" defTabSz="457209"/>
            <a:r>
              <a:rPr kumimoji="1" lang="ja-JP" altLang="en-US" sz="450" dirty="0">
                <a:solidFill>
                  <a:prstClr val="white"/>
                </a:solidFill>
                <a:latin typeface="HG丸ｺﾞｼｯｸM-PRO" panose="020F0600000000000000" pitchFamily="50" charset="-128"/>
                <a:ea typeface="HG丸ｺﾞｼｯｸM-PRO" panose="020F0600000000000000" pitchFamily="50" charset="-128"/>
              </a:rPr>
              <a:t> </a:t>
            </a:r>
            <a:r>
              <a:rPr kumimoji="1" lang="en-US" altLang="ja-JP" sz="450" dirty="0">
                <a:solidFill>
                  <a:prstClr val="white"/>
                </a:solidFill>
                <a:latin typeface="HG丸ｺﾞｼｯｸM-PRO" panose="020F0600000000000000" pitchFamily="50" charset="-128"/>
                <a:ea typeface="HG丸ｺﾞｼｯｸM-PRO" panose="020F0600000000000000" pitchFamily="50" charset="-128"/>
              </a:rPr>
              <a:t>Cycling</a:t>
            </a:r>
            <a:r>
              <a:rPr kumimoji="1" lang="ja-JP" altLang="en-US" sz="450" dirty="0">
                <a:solidFill>
                  <a:prstClr val="white"/>
                </a:solidFill>
                <a:latin typeface="HG丸ｺﾞｼｯｸM-PRO" panose="020F0600000000000000" pitchFamily="50" charset="-128"/>
                <a:ea typeface="HG丸ｺﾞｼｯｸM-PRO" panose="020F0600000000000000" pitchFamily="50" charset="-128"/>
              </a:rPr>
              <a:t> </a:t>
            </a:r>
            <a:r>
              <a:rPr kumimoji="1" lang="en-US" altLang="ja-JP" sz="450" dirty="0">
                <a:solidFill>
                  <a:prstClr val="white"/>
                </a:solidFill>
                <a:latin typeface="HG丸ｺﾞｼｯｸM-PRO" panose="020F0600000000000000" pitchFamily="50" charset="-128"/>
                <a:ea typeface="HG丸ｺﾞｼｯｸM-PRO" panose="020F0600000000000000" pitchFamily="50" charset="-128"/>
              </a:rPr>
              <a:t>Road</a:t>
            </a:r>
            <a:endParaRPr kumimoji="1" lang="ja-JP" altLang="en-US" sz="450" dirty="0">
              <a:solidFill>
                <a:prstClr val="white"/>
              </a:solidFill>
              <a:latin typeface="HG丸ｺﾞｼｯｸM-PRO" panose="020F0600000000000000" pitchFamily="50" charset="-128"/>
              <a:ea typeface="HG丸ｺﾞｼｯｸM-PRO" panose="020F0600000000000000" pitchFamily="50" charset="-128"/>
            </a:endParaRPr>
          </a:p>
        </p:txBody>
      </p:sp>
      <p:sp>
        <p:nvSpPr>
          <p:cNvPr id="280" name="正方形/長方形 279">
            <a:extLst>
              <a:ext uri="{FF2B5EF4-FFF2-40B4-BE49-F238E27FC236}">
                <a16:creationId xmlns:a16="http://schemas.microsoft.com/office/drawing/2014/main" id="{2ADA15F3-171C-42D5-8FB1-048A2AB26A1F}"/>
              </a:ext>
            </a:extLst>
          </p:cNvPr>
          <p:cNvSpPr/>
          <p:nvPr/>
        </p:nvSpPr>
        <p:spPr>
          <a:xfrm>
            <a:off x="2528207" y="4092460"/>
            <a:ext cx="491454" cy="1441709"/>
          </a:xfrm>
          <a:prstGeom prst="rect">
            <a:avLst/>
          </a:prstGeom>
          <a:solidFill>
            <a:srgbClr val="1E9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dirty="0">
              <a:solidFill>
                <a:prstClr val="white"/>
              </a:solidFill>
              <a:latin typeface="Arial"/>
              <a:ea typeface="ＭＳ Ｐゴシック"/>
            </a:endParaRPr>
          </a:p>
        </p:txBody>
      </p:sp>
      <p:cxnSp>
        <p:nvCxnSpPr>
          <p:cNvPr id="281" name="直線矢印コネクタ 280">
            <a:extLst>
              <a:ext uri="{FF2B5EF4-FFF2-40B4-BE49-F238E27FC236}">
                <a16:creationId xmlns:a16="http://schemas.microsoft.com/office/drawing/2014/main" id="{91ED4DB1-8528-428E-A013-F668FD881ECD}"/>
              </a:ext>
            </a:extLst>
          </p:cNvPr>
          <p:cNvCxnSpPr>
            <a:cxnSpLocks/>
          </p:cNvCxnSpPr>
          <p:nvPr/>
        </p:nvCxnSpPr>
        <p:spPr>
          <a:xfrm flipV="1">
            <a:off x="3065073" y="4092459"/>
            <a:ext cx="3286" cy="1439065"/>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2" name="テキスト ボックス 281">
            <a:extLst>
              <a:ext uri="{FF2B5EF4-FFF2-40B4-BE49-F238E27FC236}">
                <a16:creationId xmlns:a16="http://schemas.microsoft.com/office/drawing/2014/main" id="{0164CAE2-AB3D-4918-BDE4-6D1188804348}"/>
              </a:ext>
            </a:extLst>
          </p:cNvPr>
          <p:cNvSpPr txBox="1"/>
          <p:nvPr/>
        </p:nvSpPr>
        <p:spPr>
          <a:xfrm rot="16200000">
            <a:off x="2880611" y="4677064"/>
            <a:ext cx="559769"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1.20</a:t>
            </a:r>
            <a:r>
              <a:rPr kumimoji="1" lang="en-US" altLang="ja-JP" sz="1050" dirty="0">
                <a:solidFill>
                  <a:prstClr val="black"/>
                </a:solidFill>
                <a:latin typeface="Arial"/>
                <a:ea typeface="ＭＳ Ｐゴシック"/>
              </a:rPr>
              <a:t>m</a:t>
            </a:r>
          </a:p>
        </p:txBody>
      </p:sp>
      <p:cxnSp>
        <p:nvCxnSpPr>
          <p:cNvPr id="283" name="直線矢印コネクタ 282">
            <a:extLst>
              <a:ext uri="{FF2B5EF4-FFF2-40B4-BE49-F238E27FC236}">
                <a16:creationId xmlns:a16="http://schemas.microsoft.com/office/drawing/2014/main" id="{A3468662-7015-4152-81E7-E37CB5D4E09A}"/>
              </a:ext>
            </a:extLst>
          </p:cNvPr>
          <p:cNvCxnSpPr>
            <a:cxnSpLocks/>
          </p:cNvCxnSpPr>
          <p:nvPr/>
        </p:nvCxnSpPr>
        <p:spPr>
          <a:xfrm>
            <a:off x="2538570" y="5598663"/>
            <a:ext cx="473075"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4" name="テキスト ボックス 283">
            <a:extLst>
              <a:ext uri="{FF2B5EF4-FFF2-40B4-BE49-F238E27FC236}">
                <a16:creationId xmlns:a16="http://schemas.microsoft.com/office/drawing/2014/main" id="{29FB78EB-3C03-42B3-8459-0A8D4516AD65}"/>
              </a:ext>
            </a:extLst>
          </p:cNvPr>
          <p:cNvSpPr txBox="1"/>
          <p:nvPr/>
        </p:nvSpPr>
        <p:spPr>
          <a:xfrm>
            <a:off x="2518602" y="5579613"/>
            <a:ext cx="559769" cy="253916"/>
          </a:xfrm>
          <a:prstGeom prst="rect">
            <a:avLst/>
          </a:prstGeom>
          <a:noFill/>
        </p:spPr>
        <p:txBody>
          <a:bodyPr wrap="none" rtlCol="0">
            <a:spAutoFit/>
          </a:bodyPr>
          <a:lstStyle/>
          <a:p>
            <a:pPr defTabSz="457209"/>
            <a:r>
              <a:rPr lang="en-US" altLang="ja-JP" sz="1050" dirty="0">
                <a:solidFill>
                  <a:prstClr val="black"/>
                </a:solidFill>
                <a:latin typeface="Arial"/>
                <a:ea typeface="ＭＳ Ｐゴシック"/>
              </a:rPr>
              <a:t>0.40m</a:t>
            </a:r>
            <a:endParaRPr kumimoji="1" lang="en-US" altLang="ja-JP" sz="1050" dirty="0">
              <a:solidFill>
                <a:prstClr val="black"/>
              </a:solidFill>
              <a:latin typeface="Arial"/>
              <a:ea typeface="ＭＳ Ｐゴシック"/>
            </a:endParaRPr>
          </a:p>
        </p:txBody>
      </p:sp>
      <p:pic>
        <p:nvPicPr>
          <p:cNvPr id="285" name="図 284">
            <a:extLst>
              <a:ext uri="{FF2B5EF4-FFF2-40B4-BE49-F238E27FC236}">
                <a16:creationId xmlns:a16="http://schemas.microsoft.com/office/drawing/2014/main" id="{5D0CBBFA-A926-49F5-A85F-59BB5EE74FF0}"/>
              </a:ext>
            </a:extLst>
          </p:cNvPr>
          <p:cNvPicPr>
            <a:picLocks noChangeAspect="1"/>
          </p:cNvPicPr>
          <p:nvPr/>
        </p:nvPicPr>
        <p:blipFill>
          <a:blip r:embed="rId2"/>
          <a:stretch>
            <a:fillRect/>
          </a:stretch>
        </p:blipFill>
        <p:spPr>
          <a:xfrm>
            <a:off x="2557953" y="4479154"/>
            <a:ext cx="432424" cy="432424"/>
          </a:xfrm>
          <a:prstGeom prst="rect">
            <a:avLst/>
          </a:prstGeom>
        </p:spPr>
      </p:pic>
      <p:sp>
        <p:nvSpPr>
          <p:cNvPr id="286" name="テキスト ボックス 285">
            <a:extLst>
              <a:ext uri="{FF2B5EF4-FFF2-40B4-BE49-F238E27FC236}">
                <a16:creationId xmlns:a16="http://schemas.microsoft.com/office/drawing/2014/main" id="{B49A5E69-9178-4BDA-90B8-456B400797C1}"/>
              </a:ext>
            </a:extLst>
          </p:cNvPr>
          <p:cNvSpPr txBox="1"/>
          <p:nvPr/>
        </p:nvSpPr>
        <p:spPr>
          <a:xfrm>
            <a:off x="2436440" y="4892888"/>
            <a:ext cx="695100" cy="638636"/>
          </a:xfrm>
          <a:prstGeom prst="rect">
            <a:avLst/>
          </a:prstGeom>
          <a:noFill/>
        </p:spPr>
        <p:txBody>
          <a:bodyPr wrap="square" rtlCol="0">
            <a:spAutoFit/>
          </a:bodyPr>
          <a:lstStyle/>
          <a:p>
            <a:pPr algn="ctr" defTabSz="457209"/>
            <a:r>
              <a:rPr lang="ja-JP" altLang="en-US" sz="700" dirty="0">
                <a:solidFill>
                  <a:prstClr val="white"/>
                </a:solidFill>
                <a:latin typeface="HG丸ｺﾞｼｯｸM-PRO" panose="020F0600000000000000" pitchFamily="50" charset="-128"/>
                <a:ea typeface="HG丸ｺﾞｼｯｸM-PRO" panose="020F0600000000000000" pitchFamily="50" charset="-128"/>
              </a:rPr>
              <a:t>○○○</a:t>
            </a:r>
            <a:endParaRPr lang="en-US" altLang="ja-JP" sz="700" dirty="0">
              <a:solidFill>
                <a:prstClr val="white"/>
              </a:solidFill>
              <a:latin typeface="HG丸ｺﾞｼｯｸM-PRO" panose="020F0600000000000000" pitchFamily="50" charset="-128"/>
              <a:ea typeface="HG丸ｺﾞｼｯｸM-PRO" panose="020F0600000000000000" pitchFamily="50" charset="-128"/>
            </a:endParaRPr>
          </a:p>
          <a:p>
            <a:pPr algn="ctr" defTabSz="457209"/>
            <a:r>
              <a:rPr lang="ja-JP" altLang="en-US" sz="700" dirty="0">
                <a:solidFill>
                  <a:prstClr val="white"/>
                </a:solidFill>
                <a:latin typeface="HG丸ｺﾞｼｯｸM-PRO" panose="020F0600000000000000" pitchFamily="50" charset="-128"/>
                <a:ea typeface="HG丸ｺﾞｼｯｸM-PRO" panose="020F0600000000000000" pitchFamily="50" charset="-128"/>
              </a:rPr>
              <a:t>○○○○</a:t>
            </a:r>
            <a:br>
              <a:rPr lang="en-US" altLang="ja-JP" sz="700" dirty="0">
                <a:solidFill>
                  <a:prstClr val="white"/>
                </a:solidFill>
                <a:latin typeface="HG丸ｺﾞｼｯｸM-PRO" panose="020F0600000000000000" pitchFamily="50" charset="-128"/>
                <a:ea typeface="HG丸ｺﾞｼｯｸM-PRO" panose="020F0600000000000000" pitchFamily="50" charset="-128"/>
              </a:rPr>
            </a:br>
            <a:r>
              <a:rPr lang="ja-JP" altLang="en-US" sz="700" spc="110" dirty="0">
                <a:solidFill>
                  <a:prstClr val="white"/>
                </a:solidFill>
                <a:latin typeface="HG丸ｺﾞｼｯｸM-PRO" panose="020F0600000000000000" pitchFamily="50" charset="-128"/>
                <a:ea typeface="HG丸ｺﾞｼｯｸM-PRO" panose="020F0600000000000000" pitchFamily="50" charset="-128"/>
              </a:rPr>
              <a:t>ｻｲｸﾙﾗｲﾝ</a:t>
            </a:r>
            <a:endParaRPr lang="en-US" altLang="ja-JP" sz="700" spc="110" dirty="0">
              <a:solidFill>
                <a:prstClr val="white"/>
              </a:solidFill>
              <a:latin typeface="HG丸ｺﾞｼｯｸM-PRO" panose="020F0600000000000000" pitchFamily="50" charset="-128"/>
              <a:ea typeface="HG丸ｺﾞｼｯｸM-PRO" panose="020F0600000000000000" pitchFamily="50" charset="-128"/>
            </a:endParaRPr>
          </a:p>
          <a:p>
            <a:pPr algn="ctr" defTabSz="457209"/>
            <a:endParaRPr lang="en-US" altLang="ja-JP" sz="100" spc="110" dirty="0">
              <a:solidFill>
                <a:prstClr val="white"/>
              </a:solidFill>
              <a:latin typeface="HG丸ｺﾞｼｯｸM-PRO" panose="020F0600000000000000" pitchFamily="50" charset="-128"/>
              <a:ea typeface="HG丸ｺﾞｼｯｸM-PRO" panose="020F0600000000000000" pitchFamily="50" charset="-128"/>
            </a:endParaRPr>
          </a:p>
          <a:p>
            <a:pPr algn="ctr" defTabSz="457209"/>
            <a:r>
              <a:rPr lang="ja-JP" altLang="en-US" sz="450" dirty="0">
                <a:solidFill>
                  <a:prstClr val="white"/>
                </a:solidFill>
                <a:latin typeface="HG丸ｺﾞｼｯｸM-PRO" panose="020F0600000000000000" pitchFamily="50" charset="-128"/>
                <a:ea typeface="HG丸ｺﾞｼｯｸM-PRO" panose="020F0600000000000000" pitchFamily="50" charset="-128"/>
              </a:rPr>
              <a:t>○○○</a:t>
            </a:r>
            <a:endParaRPr kumimoji="1" lang="en-US" altLang="ja-JP" sz="450" dirty="0">
              <a:solidFill>
                <a:prstClr val="white"/>
              </a:solidFill>
              <a:latin typeface="HG丸ｺﾞｼｯｸM-PRO" panose="020F0600000000000000" pitchFamily="50" charset="-128"/>
              <a:ea typeface="HG丸ｺﾞｼｯｸM-PRO" panose="020F0600000000000000" pitchFamily="50" charset="-128"/>
            </a:endParaRPr>
          </a:p>
          <a:p>
            <a:pPr algn="ctr" defTabSz="457209"/>
            <a:r>
              <a:rPr lang="ja-JP" altLang="en-US" sz="450" dirty="0">
                <a:solidFill>
                  <a:prstClr val="white"/>
                </a:solidFill>
                <a:latin typeface="HG丸ｺﾞｼｯｸM-PRO" panose="020F0600000000000000" pitchFamily="50" charset="-128"/>
                <a:ea typeface="HG丸ｺﾞｼｯｸM-PRO" panose="020F0600000000000000" pitchFamily="50" charset="-128"/>
              </a:rPr>
              <a:t>○○○○</a:t>
            </a:r>
            <a:endParaRPr kumimoji="1" lang="en-US" altLang="ja-JP" sz="450" dirty="0">
              <a:solidFill>
                <a:prstClr val="white"/>
              </a:solidFill>
              <a:latin typeface="HG丸ｺﾞｼｯｸM-PRO" panose="020F0600000000000000" pitchFamily="50" charset="-128"/>
              <a:ea typeface="HG丸ｺﾞｼｯｸM-PRO" panose="020F0600000000000000" pitchFamily="50" charset="-128"/>
            </a:endParaRPr>
          </a:p>
          <a:p>
            <a:pPr algn="ctr" defTabSz="457209"/>
            <a:r>
              <a:rPr kumimoji="1" lang="ja-JP" altLang="en-US" sz="450" dirty="0">
                <a:solidFill>
                  <a:prstClr val="white"/>
                </a:solidFill>
                <a:latin typeface="HG丸ｺﾞｼｯｸM-PRO" panose="020F0600000000000000" pitchFamily="50" charset="-128"/>
                <a:ea typeface="HG丸ｺﾞｼｯｸM-PRO" panose="020F0600000000000000" pitchFamily="50" charset="-128"/>
              </a:rPr>
              <a:t> </a:t>
            </a:r>
            <a:r>
              <a:rPr kumimoji="1" lang="en-US" altLang="ja-JP" sz="450" dirty="0">
                <a:solidFill>
                  <a:prstClr val="white"/>
                </a:solidFill>
                <a:latin typeface="HG丸ｺﾞｼｯｸM-PRO" panose="020F0600000000000000" pitchFamily="50" charset="-128"/>
                <a:ea typeface="HG丸ｺﾞｼｯｸM-PRO" panose="020F0600000000000000" pitchFamily="50" charset="-128"/>
              </a:rPr>
              <a:t>Cycling</a:t>
            </a:r>
            <a:r>
              <a:rPr kumimoji="1" lang="ja-JP" altLang="en-US" sz="450" dirty="0">
                <a:solidFill>
                  <a:prstClr val="white"/>
                </a:solidFill>
                <a:latin typeface="HG丸ｺﾞｼｯｸM-PRO" panose="020F0600000000000000" pitchFamily="50" charset="-128"/>
                <a:ea typeface="HG丸ｺﾞｼｯｸM-PRO" panose="020F0600000000000000" pitchFamily="50" charset="-128"/>
              </a:rPr>
              <a:t> </a:t>
            </a:r>
            <a:r>
              <a:rPr kumimoji="1" lang="en-US" altLang="ja-JP" sz="450" dirty="0">
                <a:solidFill>
                  <a:prstClr val="white"/>
                </a:solidFill>
                <a:latin typeface="HG丸ｺﾞｼｯｸM-PRO" panose="020F0600000000000000" pitchFamily="50" charset="-128"/>
                <a:ea typeface="HG丸ｺﾞｼｯｸM-PRO" panose="020F0600000000000000" pitchFamily="50" charset="-128"/>
              </a:rPr>
              <a:t>Road</a:t>
            </a:r>
            <a:endParaRPr kumimoji="1" lang="ja-JP" altLang="en-US" sz="450" dirty="0">
              <a:solidFill>
                <a:prstClr val="white"/>
              </a:solidFill>
              <a:latin typeface="HG丸ｺﾞｼｯｸM-PRO" panose="020F0600000000000000" pitchFamily="50" charset="-128"/>
              <a:ea typeface="HG丸ｺﾞｼｯｸM-PRO" panose="020F0600000000000000" pitchFamily="50" charset="-128"/>
            </a:endParaRPr>
          </a:p>
        </p:txBody>
      </p:sp>
      <p:sp>
        <p:nvSpPr>
          <p:cNvPr id="287" name="矢印: 上 170">
            <a:extLst>
              <a:ext uri="{FF2B5EF4-FFF2-40B4-BE49-F238E27FC236}">
                <a16:creationId xmlns:a16="http://schemas.microsoft.com/office/drawing/2014/main" id="{BE78EB33-349A-42E8-91EE-A649E548593F}"/>
              </a:ext>
            </a:extLst>
          </p:cNvPr>
          <p:cNvSpPr/>
          <p:nvPr/>
        </p:nvSpPr>
        <p:spPr>
          <a:xfrm>
            <a:off x="2648386" y="4128634"/>
            <a:ext cx="259734" cy="289371"/>
          </a:xfrm>
          <a:prstGeom prst="upArrow">
            <a:avLst>
              <a:gd name="adj1" fmla="val 52392"/>
              <a:gd name="adj2" fmla="val 550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pic>
        <p:nvPicPr>
          <p:cNvPr id="288" name="図 287">
            <a:extLst>
              <a:ext uri="{FF2B5EF4-FFF2-40B4-BE49-F238E27FC236}">
                <a16:creationId xmlns:a16="http://schemas.microsoft.com/office/drawing/2014/main" id="{0C9E5CA9-36BB-43D6-B7E7-B857D0911075}"/>
              </a:ext>
            </a:extLst>
          </p:cNvPr>
          <p:cNvPicPr>
            <a:picLocks noChangeAspect="1"/>
          </p:cNvPicPr>
          <p:nvPr/>
        </p:nvPicPr>
        <p:blipFill>
          <a:blip r:embed="rId3"/>
          <a:stretch>
            <a:fillRect/>
          </a:stretch>
        </p:blipFill>
        <p:spPr>
          <a:xfrm>
            <a:off x="5048578" y="1340768"/>
            <a:ext cx="414886" cy="1030802"/>
          </a:xfrm>
          <a:prstGeom prst="rect">
            <a:avLst/>
          </a:prstGeom>
        </p:spPr>
      </p:pic>
      <p:pic>
        <p:nvPicPr>
          <p:cNvPr id="289" name="図 288">
            <a:extLst>
              <a:ext uri="{FF2B5EF4-FFF2-40B4-BE49-F238E27FC236}">
                <a16:creationId xmlns:a16="http://schemas.microsoft.com/office/drawing/2014/main" id="{53E8713D-BE0A-4827-AD5B-DB6FCC82C6D4}"/>
              </a:ext>
            </a:extLst>
          </p:cNvPr>
          <p:cNvPicPr>
            <a:picLocks noChangeAspect="1"/>
          </p:cNvPicPr>
          <p:nvPr/>
        </p:nvPicPr>
        <p:blipFill>
          <a:blip r:embed="rId4"/>
          <a:stretch>
            <a:fillRect/>
          </a:stretch>
        </p:blipFill>
        <p:spPr>
          <a:xfrm>
            <a:off x="8500075" y="1391015"/>
            <a:ext cx="405893" cy="948554"/>
          </a:xfrm>
          <a:prstGeom prst="rect">
            <a:avLst/>
          </a:prstGeom>
        </p:spPr>
      </p:pic>
      <p:pic>
        <p:nvPicPr>
          <p:cNvPr id="290" name="図 289">
            <a:extLst>
              <a:ext uri="{FF2B5EF4-FFF2-40B4-BE49-F238E27FC236}">
                <a16:creationId xmlns:a16="http://schemas.microsoft.com/office/drawing/2014/main" id="{32F69857-707E-44BB-9A16-F461197AA1C7}"/>
              </a:ext>
            </a:extLst>
          </p:cNvPr>
          <p:cNvPicPr>
            <a:picLocks noChangeAspect="1"/>
          </p:cNvPicPr>
          <p:nvPr/>
        </p:nvPicPr>
        <p:blipFill>
          <a:blip r:embed="rId5"/>
          <a:stretch>
            <a:fillRect/>
          </a:stretch>
        </p:blipFill>
        <p:spPr>
          <a:xfrm>
            <a:off x="8703021" y="3254404"/>
            <a:ext cx="427225" cy="998406"/>
          </a:xfrm>
          <a:prstGeom prst="rect">
            <a:avLst/>
          </a:prstGeom>
        </p:spPr>
      </p:pic>
      <p:pic>
        <p:nvPicPr>
          <p:cNvPr id="291" name="図 290">
            <a:extLst>
              <a:ext uri="{FF2B5EF4-FFF2-40B4-BE49-F238E27FC236}">
                <a16:creationId xmlns:a16="http://schemas.microsoft.com/office/drawing/2014/main" id="{F505104E-E0DA-4702-9CE5-CC22EBB7E8B5}"/>
              </a:ext>
            </a:extLst>
          </p:cNvPr>
          <p:cNvPicPr>
            <a:picLocks noChangeAspect="1"/>
          </p:cNvPicPr>
          <p:nvPr/>
        </p:nvPicPr>
        <p:blipFill>
          <a:blip r:embed="rId6"/>
          <a:stretch>
            <a:fillRect/>
          </a:stretch>
        </p:blipFill>
        <p:spPr>
          <a:xfrm>
            <a:off x="5109624" y="2636912"/>
            <a:ext cx="455206" cy="1140313"/>
          </a:xfrm>
          <a:prstGeom prst="rect">
            <a:avLst/>
          </a:prstGeom>
        </p:spPr>
      </p:pic>
      <p:pic>
        <p:nvPicPr>
          <p:cNvPr id="292" name="図 291">
            <a:extLst>
              <a:ext uri="{FF2B5EF4-FFF2-40B4-BE49-F238E27FC236}">
                <a16:creationId xmlns:a16="http://schemas.microsoft.com/office/drawing/2014/main" id="{4B5B05E3-3EB8-4746-BEBE-9D95B347ED2B}"/>
              </a:ext>
            </a:extLst>
          </p:cNvPr>
          <p:cNvPicPr>
            <a:picLocks noChangeAspect="1"/>
          </p:cNvPicPr>
          <p:nvPr/>
        </p:nvPicPr>
        <p:blipFill>
          <a:blip r:embed="rId7"/>
          <a:stretch>
            <a:fillRect/>
          </a:stretch>
        </p:blipFill>
        <p:spPr>
          <a:xfrm>
            <a:off x="5882327" y="2852936"/>
            <a:ext cx="427126" cy="882108"/>
          </a:xfrm>
          <a:prstGeom prst="rect">
            <a:avLst/>
          </a:prstGeom>
        </p:spPr>
      </p:pic>
      <p:pic>
        <p:nvPicPr>
          <p:cNvPr id="293" name="図 292">
            <a:extLst>
              <a:ext uri="{FF2B5EF4-FFF2-40B4-BE49-F238E27FC236}">
                <a16:creationId xmlns:a16="http://schemas.microsoft.com/office/drawing/2014/main" id="{F7F5E0CE-9A63-4ADF-AF92-FC6FC16FC513}"/>
              </a:ext>
            </a:extLst>
          </p:cNvPr>
          <p:cNvPicPr>
            <a:picLocks noChangeAspect="1"/>
          </p:cNvPicPr>
          <p:nvPr/>
        </p:nvPicPr>
        <p:blipFill>
          <a:blip r:embed="rId8"/>
          <a:stretch>
            <a:fillRect/>
          </a:stretch>
        </p:blipFill>
        <p:spPr>
          <a:xfrm>
            <a:off x="6785061" y="3257684"/>
            <a:ext cx="454540" cy="938725"/>
          </a:xfrm>
          <a:prstGeom prst="rect">
            <a:avLst/>
          </a:prstGeom>
        </p:spPr>
      </p:pic>
    </p:spTree>
    <p:extLst>
      <p:ext uri="{BB962C8B-B14F-4D97-AF65-F5344CB8AC3E}">
        <p14:creationId xmlns:p14="http://schemas.microsoft.com/office/powerpoint/2010/main" val="125996406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Arial"/>
        <a:ea typeface="ＭＳ Ｐゴシック"/>
        <a:cs typeface=""/>
      </a:majorFont>
      <a:minorFont>
        <a:latin typeface="Arial"/>
        <a:ea typeface="ＭＳ Ｐ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BEF422-4943-40CA-ADDB-484F82598864}">
  <ds:schemaRefs>
    <ds:schemaRef ds:uri="http://schemas.openxmlformats.org/package/2006/metadata/core-properties"/>
    <ds:schemaRef ds:uri="http://schemas.microsoft.com/office/2006/documentManagement/types"/>
    <ds:schemaRef ds:uri="http://purl.org/dc/dcmitype/"/>
    <ds:schemaRef ds:uri="http://schemas.microsoft.com/office/2006/metadata/properties"/>
    <ds:schemaRef ds:uri="http://schemas.microsoft.com/sharepoint/v3"/>
    <ds:schemaRef ds:uri="4e21aece-359b-4e6f-8f54-c70e1e237c6a"/>
    <ds:schemaRef ds:uri="http://www.w3.org/XML/1998/namespace"/>
    <ds:schemaRef ds:uri="http://purl.org/dc/elements/1.1/"/>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6C7DBB3F-2536-48C3-8FA5-4E2CE12D19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91C79E-C50F-48E7-BF99-69FB7E1905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14061</TotalTime>
  <Words>3169</Words>
  <Application>Microsoft Office PowerPoint</Application>
  <PresentationFormat>画面に合わせる (4:3)</PresentationFormat>
  <Paragraphs>553</Paragraphs>
  <Slides>17</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17</vt:i4>
      </vt:variant>
    </vt:vector>
  </HeadingPairs>
  <TitlesOfParts>
    <vt:vector size="24" baseType="lpstr">
      <vt:lpstr>HG丸ｺﾞｼｯｸM-PRO</vt:lpstr>
      <vt:lpstr>Meiryo UI</vt:lpstr>
      <vt:lpstr>ＭＳ Ｐゴシック</vt:lpstr>
      <vt:lpstr>游ゴシック</vt:lpstr>
      <vt:lpstr>Arial</vt:lpstr>
      <vt:lpstr>Wingdings</vt:lpstr>
      <vt:lpstr>Office テーマ</vt:lpstr>
      <vt:lpstr>広域的な自転車通行環境整備事業計画</vt:lpstr>
      <vt:lpstr>整備目的・考え方及び計画期間</vt:lpstr>
      <vt:lpstr>整備対象ルート</vt:lpstr>
      <vt:lpstr>一般道路における自転車通行空間の整備方針</vt:lpstr>
      <vt:lpstr>河川空間における自転車通行空間の整備方針</vt:lpstr>
      <vt:lpstr>自転車通行空間の整備仕様</vt:lpstr>
      <vt:lpstr>PowerPoint プレゼンテーション</vt:lpstr>
      <vt:lpstr>案内看板等の標準仕様</vt:lpstr>
      <vt:lpstr>「経路案内」の整備仕様</vt:lpstr>
      <vt:lpstr>「距離案内」の整備仕様</vt:lpstr>
      <vt:lpstr>「周辺施設案内」の整備仕様</vt:lpstr>
      <vt:lpstr>「コースライン」・ 「コースマップ」の整備仕様</vt:lpstr>
      <vt:lpstr>「地域ルート案内」の整備仕様</vt:lpstr>
      <vt:lpstr>「自転車通行位置明示」の整備仕様</vt:lpstr>
      <vt:lpstr>参考：警戒看板等のレイアウト参考図</vt:lpstr>
      <vt:lpstr>参考：警戒看板等の整備（イメージ）（１）</vt:lpstr>
      <vt:lpstr>参考：警戒看板等の整備（イメージ）（２）</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大阪道路・交通 共有PC①</dc:creator>
  <cp:lastModifiedBy>斉藤　茂</cp:lastModifiedBy>
  <cp:revision>815</cp:revision>
  <cp:lastPrinted>2024-03-22T01:05:02Z</cp:lastPrinted>
  <dcterms:created xsi:type="dcterms:W3CDTF">2020-12-07T12:43:16Z</dcterms:created>
  <dcterms:modified xsi:type="dcterms:W3CDTF">2024-03-22T02:25:25Z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