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28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小川　慶朗" initials="小川" lastIdx="14" clrIdx="0"/>
  <p:cmAuthor id="1" name="fujikinzok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D0E3EA"/>
    <a:srgbClr val="E9F1F5"/>
    <a:srgbClr val="D0E0F5"/>
    <a:srgbClr val="E9F1FF"/>
    <a:srgbClr val="E9F5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4660"/>
  </p:normalViewPr>
  <p:slideViewPr>
    <p:cSldViewPr>
      <p:cViewPr>
        <p:scale>
          <a:sx n="80" d="100"/>
          <a:sy n="80" d="100"/>
        </p:scale>
        <p:origin x="-108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71AFC-7898-4DC2-8F97-2DCEF1978649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A802A-A492-4802-8314-D71B7B2878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45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0DE34-644A-4D56-B56B-4D753205FE8F}" type="datetimeFigureOut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7259D-97A1-44C6-BA03-18B26D605B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53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7F6D5F-E72D-4051-BF14-ECE7B12F9BC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24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418C-AC5F-44B0-B67E-EDD568A08B33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24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A11-113E-4A8C-9305-BE90A9078979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42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064A1-21D6-4CAD-9CA3-8123289095FB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1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CB80-5D9C-4F28-A2BF-F0426870FA24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00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3AB0-DC18-4B7B-A43D-3344572C4E32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86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0067-4139-404F-98F0-22B61498CC23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35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7948F-DC73-408C-BC6B-430352376244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0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0ABF-7A3E-454C-B9DA-BE259FC77558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25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B157-42F9-4F72-9DB8-183A3B9263D2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74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3C87A-500B-4433-BDF9-BAF7C546960B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25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4111A-BC2D-48EC-8E13-4FCE63E44750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46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52D7-A03F-42F7-BB22-898CA7CAEA23}" type="datetime1">
              <a:rPr kumimoji="1" lang="ja-JP" altLang="en-US" smtClean="0"/>
              <a:t>2017/3/16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事例集</a:t>
            </a:r>
            <a:r>
              <a:rPr kumimoji="1" lang="en-US" altLang="ja-JP" smtClean="0"/>
              <a:t>No.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ED5DF-C088-4205-A950-B6DC27D51F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097241"/>
              </p:ext>
            </p:extLst>
          </p:nvPr>
        </p:nvGraphicFramePr>
        <p:xfrm>
          <a:off x="64071" y="1412776"/>
          <a:ext cx="4435921" cy="8603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1585"/>
                <a:gridCol w="3024336"/>
              </a:tblGrid>
              <a:tr h="276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企業名（所在）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アイセル株式会社</a:t>
                      </a:r>
                      <a:r>
                        <a:rPr kumimoji="1" lang="zh-TW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八尾市</a:t>
                      </a:r>
                      <a:r>
                        <a:rPr kumimoji="1" lang="zh-TW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昭和５０年４</a:t>
                      </a:r>
                      <a:r>
                        <a:rPr kumimoji="1" lang="zh-TW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月設立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</a:tr>
              <a:tr h="2835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主な事業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精密機械・精密機械用部品の製造販売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</a:tr>
              <a:tr h="3001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資本金</a:t>
                      </a:r>
                      <a:r>
                        <a:rPr kumimoji="1" lang="en-US" altLang="ja-JP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従業員数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9,880</a:t>
                      </a: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（平成</a:t>
                      </a:r>
                      <a:r>
                        <a:rPr kumimoji="1" lang="en-US" altLang="ja-JP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月現在）</a:t>
                      </a: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/106</a:t>
                      </a:r>
                      <a:r>
                        <a:rPr kumimoji="1" lang="zh-TW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（平成</a:t>
                      </a:r>
                      <a:r>
                        <a:rPr kumimoji="1" lang="en-US" altLang="ja-JP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7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月現在）</a:t>
                      </a:r>
                      <a:endParaRPr kumimoji="1" lang="zh-TW" altLang="en-US" sz="7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01602"/>
              </p:ext>
            </p:extLst>
          </p:nvPr>
        </p:nvGraphicFramePr>
        <p:xfrm>
          <a:off x="64071" y="2433600"/>
          <a:ext cx="4392488" cy="381642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392488"/>
              </a:tblGrid>
              <a:tr h="298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課題・きっかけ・支援内容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/>
                </a:tc>
              </a:tr>
              <a:tr h="3517773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課題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○既存事業と離れた新分野事業への展開であるため、既存商品の販売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ルートが活用できず詳細なニーズの把握が困難。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○開発をスタートして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年、学会発表・新聞掲載・特許登録等の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成果はあ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るが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受注が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少なかった。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きっかけ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○大阪府が実施する「大阪府中小企業向け補助金等公募事業説明会」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に参加し、応募。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支援内容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プロジェクトマネージャーを派遣し、事業化まで伴走支援。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○応用分野が幅広いため、技術内容の洗い出し、製品適用可能分野の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調査、得意用途の見出し、テストマーケティングを行った。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○不特定多数用途ユーザへの効果的なＷｅｂ戦略。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732135"/>
              </p:ext>
            </p:extLst>
          </p:nvPr>
        </p:nvGraphicFramePr>
        <p:xfrm>
          <a:off x="53405" y="642015"/>
          <a:ext cx="8983091" cy="6172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2251"/>
                <a:gridCol w="7560840"/>
              </a:tblGrid>
              <a:tr h="282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事例概要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得意用途を見出し、その分野の潜在ユーザを紹介、テストマーケティングを行って、事業拡大への戦略を決める</a:t>
                      </a:r>
                      <a:endParaRPr kumimoji="1" lang="en-US" altLang="ja-JP" sz="18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3" name="Text Box 15" descr="ひな形"/>
          <p:cNvSpPr txBox="1">
            <a:spLocks noChangeArrowheads="1"/>
          </p:cNvSpPr>
          <p:nvPr/>
        </p:nvSpPr>
        <p:spPr bwMode="auto">
          <a:xfrm>
            <a:off x="899592" y="122148"/>
            <a:ext cx="7128792" cy="426532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180000" tIns="288000" rIns="180000" bIns="180000">
            <a:noAutofit/>
          </a:bodyPr>
          <a:lstStyle>
            <a:lvl1pPr marL="180975" indent="-180975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00"/>
              </a:lnSpc>
              <a:spcBef>
                <a:spcPct val="50000"/>
              </a:spcBef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新分野・ニッチ市場参入事業化プロジェクト（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MOBIO)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70791"/>
              </p:ext>
            </p:extLst>
          </p:nvPr>
        </p:nvGraphicFramePr>
        <p:xfrm>
          <a:off x="4579432" y="1580034"/>
          <a:ext cx="4496305" cy="34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261"/>
                <a:gridCol w="899261"/>
                <a:gridCol w="899261"/>
                <a:gridCol w="899261"/>
                <a:gridCol w="899261"/>
              </a:tblGrid>
              <a:tr h="33947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新規顧客層への展開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商圏の拡大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独自性・独創性の発揮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ブランド力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の強化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顧客満足度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の向上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004422"/>
              </p:ext>
            </p:extLst>
          </p:nvPr>
        </p:nvGraphicFramePr>
        <p:xfrm>
          <a:off x="69404" y="6409903"/>
          <a:ext cx="4392487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118"/>
                <a:gridCol w="2313458"/>
                <a:gridCol w="1445911"/>
              </a:tblGrid>
              <a:tr h="193432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問合先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大阪府ものづくり支援課産学官連携推進</a:t>
                      </a:r>
                      <a:r>
                        <a:rPr kumimoji="1" lang="en-US" altLang="ja-JP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06-6748-1055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006181"/>
              </p:ext>
            </p:extLst>
          </p:nvPr>
        </p:nvGraphicFramePr>
        <p:xfrm>
          <a:off x="4634483" y="2434870"/>
          <a:ext cx="4392488" cy="273759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392488"/>
              </a:tblGrid>
              <a:tr h="298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結果・成果・利用者の声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/>
                </a:tc>
              </a:tr>
              <a:tr h="24387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結果・成果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○バイオディーゼル燃料（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BDF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）製造設備向け攪拌翼受注。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○排水処理設備向けスタティックミキサー受注。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体制強化。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○プロジェクト終了後、日刊工業新聞に記事掲載。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利用者の声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○定期的な打ち合わせによる進捗状況の確認・意識付けを行うことで、進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展して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いることが実感できた。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○経験豊富な複数の支援メンバーが参加しての検討・摺り併せで、事業の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方向性を再確認することができた。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○ホームページの重要性を理解でき、その後の展開に役立った。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27562"/>
              </p:ext>
            </p:extLst>
          </p:nvPr>
        </p:nvGraphicFramePr>
        <p:xfrm>
          <a:off x="4577333" y="1921907"/>
          <a:ext cx="4496305" cy="34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261"/>
                <a:gridCol w="899261"/>
                <a:gridCol w="899261"/>
                <a:gridCol w="899261"/>
                <a:gridCol w="899261"/>
              </a:tblGrid>
              <a:tr h="33947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価値や品質の見える化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機能分化・連携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ＩＴ利活用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付加価値向上</a:t>
                      </a: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サービス提供</a:t>
                      </a:r>
                      <a:endParaRPr kumimoji="1" lang="en-US" altLang="ja-JP" sz="9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プロセスの改善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ＩＴ利活用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効率向上</a:t>
                      </a:r>
                      <a:r>
                        <a:rPr kumimoji="1" lang="en-US" altLang="ja-JP" sz="8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436368" y="1359818"/>
            <a:ext cx="1215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成果区分 </a:t>
            </a:r>
            <a:r>
              <a:rPr kumimoji="1"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2" name="グループ化 21"/>
          <p:cNvGrpSpPr/>
          <p:nvPr/>
        </p:nvGrpSpPr>
        <p:grpSpPr>
          <a:xfrm>
            <a:off x="115889" y="122148"/>
            <a:ext cx="8920606" cy="426532"/>
            <a:chOff x="115888" y="84048"/>
            <a:chExt cx="8920606" cy="426532"/>
          </a:xfrm>
        </p:grpSpPr>
        <p:sp>
          <p:nvSpPr>
            <p:cNvPr id="25" name="Rectangle 2"/>
            <p:cNvSpPr txBox="1">
              <a:spLocks noChangeArrowheads="1"/>
            </p:cNvSpPr>
            <p:nvPr/>
          </p:nvSpPr>
          <p:spPr>
            <a:xfrm>
              <a:off x="8239867" y="84048"/>
              <a:ext cx="796627" cy="41299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ja-JP" altLang="en-US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施策集</a:t>
              </a:r>
              <a:endParaRPr lang="en-US" altLang="ja-JP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en-US" altLang="ja-JP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No</a:t>
              </a:r>
              <a:r>
                <a:rPr lang="ja-JP" altLang="en-US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.11</a:t>
              </a:r>
              <a:endParaRPr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6" name="Text Box 15" descr="ひな形"/>
            <p:cNvSpPr txBox="1">
              <a:spLocks noChangeArrowheads="1"/>
            </p:cNvSpPr>
            <p:nvPr/>
          </p:nvSpPr>
          <p:spPr bwMode="auto">
            <a:xfrm>
              <a:off x="115888" y="84048"/>
              <a:ext cx="783704" cy="426532"/>
            </a:xfrm>
            <a:prstGeom prst="rect">
              <a:avLst/>
            </a:prstGeom>
            <a:solidFill>
              <a:schemeClr val="bg1"/>
            </a:solidFill>
            <a:ln w="317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72000" tIns="180000" rIns="72000" bIns="180000" anchor="ctr">
              <a:no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9pPr>
            </a:lstStyle>
            <a:p>
              <a:pPr marL="0" indent="0" algn="ctr" eaLnBrk="1" hangingPunct="1"/>
              <a:r>
                <a:rPr lang="ja-JP" altLang="en-US" sz="12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事例集</a:t>
              </a:r>
              <a:endParaRPr lang="en-US" altLang="ja-JP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ctr" eaLnBrk="1" hangingPunct="1"/>
              <a:r>
                <a:rPr lang="en-US" altLang="ja-JP" sz="12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No.15</a:t>
              </a:r>
              <a:endPara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660232" y="230451"/>
              <a:ext cx="12241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/>
                <a:t>(</a:t>
              </a:r>
              <a:r>
                <a:rPr lang="en-US" altLang="ja-JP" sz="1000" dirty="0" smtClean="0"/>
                <a:t>2016</a:t>
              </a:r>
              <a:r>
                <a:rPr lang="ja-JP" altLang="en-US" sz="1000" dirty="0" smtClean="0"/>
                <a:t>年</a:t>
              </a:r>
              <a:r>
                <a:rPr lang="en-US" altLang="ja-JP" sz="1000" dirty="0" smtClean="0"/>
                <a:t>11</a:t>
              </a:r>
              <a:r>
                <a:rPr lang="ja-JP" altLang="en-US" sz="1000" dirty="0" smtClean="0"/>
                <a:t>月作成</a:t>
              </a:r>
              <a:r>
                <a:rPr lang="en-US" altLang="ja-JP" sz="1000" dirty="0" smtClean="0"/>
                <a:t>)</a:t>
              </a:r>
              <a:endParaRPr kumimoji="1" lang="ja-JP" altLang="en-US" sz="10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7596336" y="6669360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事例集</a:t>
            </a:r>
            <a:r>
              <a:rPr lang="en-US" altLang="ja-JP" sz="900" dirty="0" smtClean="0"/>
              <a:t>No.15</a:t>
            </a:r>
            <a:endParaRPr kumimoji="1" lang="ja-JP" altLang="en-US" sz="900" dirty="0"/>
          </a:p>
        </p:txBody>
      </p:sp>
      <p:pic>
        <p:nvPicPr>
          <p:cNvPr id="32" name="Picture 2" descr="\\10.254.225.32\shokoshinko\01_経営支援課\16_企画調整グループ\01_調査・照会\H28年度分\H28.7月回答分\H280701締切_H280622小柳_施策集の事例編の作成について\【再依頼】最終チェック\修正後\images[4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488" y="2476039"/>
            <a:ext cx="414000" cy="4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T:\04_経済交流促進課\41_販路開拓支援グループ\【元気発信事業(匠ﾛｺﾞﾏｰｸ･ｸﾞｯｽﾞ)】\2_ﾛｺﾞﾃﾞｰﾀ\ﾛｺﾞﾏｰｸ\1_ﾃﾞｰﾀ\1_企業ﾛｺﾞ･ｶﾗｰ\1_gif\6.69KB_200×20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476800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4" name="グループ化 33"/>
          <p:cNvGrpSpPr/>
          <p:nvPr/>
        </p:nvGrpSpPr>
        <p:grpSpPr>
          <a:xfrm>
            <a:off x="4644008" y="5212272"/>
            <a:ext cx="4104456" cy="1525493"/>
            <a:chOff x="4644008" y="5212272"/>
            <a:chExt cx="4104456" cy="1525493"/>
          </a:xfrm>
        </p:grpSpPr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44008" y="5253493"/>
              <a:ext cx="2880319" cy="1484272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72201" y="5212272"/>
              <a:ext cx="1004255" cy="792088"/>
            </a:xfrm>
            <a:prstGeom prst="rect">
              <a:avLst/>
            </a:prstGeom>
          </p:spPr>
        </p:pic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76725" y="5877272"/>
              <a:ext cx="1171739" cy="7906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43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933990"/>
              </p:ext>
            </p:extLst>
          </p:nvPr>
        </p:nvGraphicFramePr>
        <p:xfrm>
          <a:off x="64071" y="1412776"/>
          <a:ext cx="4435921" cy="8603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15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66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企業名（所在）</a:t>
                      </a:r>
                      <a:r>
                        <a:rPr kumimoji="1" lang="en-US" altLang="ja-JP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設立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チトセ工業株式会社</a:t>
                      </a:r>
                      <a:r>
                        <a:rPr kumimoji="1" lang="zh-TW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東大阪市</a:t>
                      </a:r>
                      <a:r>
                        <a:rPr kumimoji="1" lang="zh-TW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昭和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37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zh-TW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月設立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主な事業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金属プレス加工・ブレージング加工・無線機器設計製造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01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資本金</a:t>
                      </a:r>
                      <a:r>
                        <a:rPr kumimoji="1" lang="en-US" altLang="ja-JP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従業員数</a:t>
                      </a:r>
                    </a:p>
                  </a:txBody>
                  <a:tcPr marL="121920" marR="12192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1,000</a:t>
                      </a: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万円</a:t>
                      </a: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（平成</a:t>
                      </a:r>
                      <a:r>
                        <a:rPr kumimoji="1" lang="en-US" altLang="ja-JP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月現在）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45</a:t>
                      </a:r>
                      <a:r>
                        <a:rPr kumimoji="1" lang="zh-TW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</a:t>
                      </a: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（平成</a:t>
                      </a:r>
                      <a:r>
                        <a:rPr kumimoji="1" lang="en-US" altLang="ja-JP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sz="7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年４月現在）</a:t>
                      </a:r>
                      <a:endParaRPr kumimoji="1" lang="zh-TW" altLang="en-US" sz="7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772572"/>
              </p:ext>
            </p:extLst>
          </p:nvPr>
        </p:nvGraphicFramePr>
        <p:xfrm>
          <a:off x="64071" y="2433600"/>
          <a:ext cx="4392488" cy="381594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課題・きっかけ・支援内容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7146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課題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○初めて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の自社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製品開発・事業化を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進める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ため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、人事採用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を行い製品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を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試作開発した。販売事例、用途拡大事例づくりから販売体制強化を計画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していた。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きっかけ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○相談に訪れた支援機関から、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府の新たな事業として紹介され、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申込み。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支援内容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プロジェクトマネージャーを派遣して、事業化まで伴走支援を行った。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○開発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のきっかけである植物工場向けの他、ターゲット分野の検討・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調査。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○競合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他社との比較・分析を行い、自社商品のセールスポイント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確認。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○直販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以外の販路開拓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体制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899460"/>
              </p:ext>
            </p:extLst>
          </p:nvPr>
        </p:nvGraphicFramePr>
        <p:xfrm>
          <a:off x="53405" y="642015"/>
          <a:ext cx="8983091" cy="6172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22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608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260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事例概要</a:t>
                      </a:r>
                    </a:p>
                  </a:txBody>
                  <a:tcPr marL="121920" marR="121920" marT="34290" marB="3429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受託プレス加工から新分野（センサ）事業での営業体制強化</a:t>
                      </a:r>
                      <a:endParaRPr kumimoji="1" lang="en-US" altLang="ja-JP" sz="18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新規用途開発・</a:t>
                      </a:r>
                      <a:r>
                        <a:rPr kumimoji="1" lang="en-US" altLang="ja-JP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8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強化・販路開拓により自社製品の採用に至った</a:t>
                      </a:r>
                      <a:endParaRPr kumimoji="1" lang="ja-JP" altLang="en-US" sz="18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 Box 15" descr="ひな形"/>
          <p:cNvSpPr txBox="1">
            <a:spLocks noChangeArrowheads="1"/>
          </p:cNvSpPr>
          <p:nvPr/>
        </p:nvSpPr>
        <p:spPr bwMode="auto">
          <a:xfrm>
            <a:off x="899592" y="122148"/>
            <a:ext cx="7128792" cy="426532"/>
          </a:xfrm>
          <a:prstGeom prst="rect">
            <a:avLst/>
          </a:prstGeom>
          <a:solidFill>
            <a:schemeClr val="bg1"/>
          </a:solidFill>
          <a:ln w="317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180000" tIns="288000" rIns="180000" bIns="180000">
            <a:noAutofit/>
          </a:bodyPr>
          <a:lstStyle>
            <a:lvl1pPr marL="180975" indent="-180975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rebuchet MS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300"/>
              </a:lnSpc>
              <a:spcBef>
                <a:spcPct val="500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新分野・ニッチ市場参入事業化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プロジェクト（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MOBIO)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034014"/>
              </p:ext>
            </p:extLst>
          </p:nvPr>
        </p:nvGraphicFramePr>
        <p:xfrm>
          <a:off x="4579432" y="1580034"/>
          <a:ext cx="4496305" cy="34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2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947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新規顧客層への展開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商圏の拡大</a:t>
                      </a:r>
                    </a:p>
                  </a:txBody>
                  <a:tcPr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独自性・独創性の発揮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ブランド力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の強化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顧客満足度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の向上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98235"/>
              </p:ext>
            </p:extLst>
          </p:nvPr>
        </p:nvGraphicFramePr>
        <p:xfrm>
          <a:off x="69404" y="6409903"/>
          <a:ext cx="4392487" cy="243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3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459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93432"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問合先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大阪府ものづくり</a:t>
                      </a:r>
                      <a:r>
                        <a:rPr kumimoji="1" lang="ja-JP" altLang="en-US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支援課産学官連携推進</a:t>
                      </a:r>
                      <a:r>
                        <a:rPr kumimoji="1" lang="en-US" altLang="ja-JP" sz="95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</a:t>
                      </a:r>
                      <a:endParaRPr kumimoji="1" lang="ja-JP" altLang="en-US" sz="95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06-6748-1055</a:t>
                      </a:r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677186"/>
              </p:ext>
            </p:extLst>
          </p:nvPr>
        </p:nvGraphicFramePr>
        <p:xfrm>
          <a:off x="4634483" y="2434870"/>
          <a:ext cx="4392488" cy="2755793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98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結果・成果・利用者の声</a:t>
                      </a:r>
                    </a:p>
                  </a:txBody>
                  <a:tcPr marL="121920" marR="12192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6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結果・成果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○新規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用途分野として土木建築分野等で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採用。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○カタログ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通販大手の掲載商品として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採用。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強化により、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経由の引き合い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増加。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利用者の声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○多種多様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な業種・業界をご紹介いただき、またモニターしていただくことで、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商品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のブラッシュアップに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つながった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○販路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開拓で、大手販売先をご紹介いただき、特徴・商品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価値が認められ、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採用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して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いただいた。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○直販体制での個別の対面商談も重要であるが、拡販のためには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　　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カタログ通販が重要であることを教わった。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Web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マーケティングの重要性を</a:t>
                      </a:r>
                      <a:r>
                        <a:rPr kumimoji="1" lang="ja-JP" altLang="en-US" sz="110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指導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いただき、着実に成果が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出てきた。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1920" marR="121920" marT="34290" marB="3429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343164"/>
              </p:ext>
            </p:extLst>
          </p:nvPr>
        </p:nvGraphicFramePr>
        <p:xfrm>
          <a:off x="4577333" y="1921907"/>
          <a:ext cx="4496305" cy="34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92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9926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3947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価値や品質の見える化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機能分化・連携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ＩＴ利活用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付加価値向上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8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サービス提供</a:t>
                      </a:r>
                      <a:endParaRPr kumimoji="1" lang="en-US" altLang="ja-JP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プロセスの改善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ja-JP" altLang="en-US" sz="9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ＩＴ利活用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効率向上</a:t>
                      </a:r>
                      <a:r>
                        <a:rPr kumimoji="1" lang="en-US" altLang="ja-JP" sz="8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05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436368" y="1359818"/>
            <a:ext cx="1215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成果区分 </a:t>
            </a:r>
            <a:r>
              <a:rPr kumimoji="1" lang="ja-JP" altLang="en-US" sz="105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ー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5246238"/>
            <a:ext cx="1512168" cy="149513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5244201"/>
            <a:ext cx="2047344" cy="538775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6516216" y="581803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・タフで長寿命！</a:t>
            </a:r>
            <a:endParaRPr kumimoji="1"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・リアルタイムで</a:t>
            </a:r>
            <a:endParaRPr lang="en-US" altLang="ja-JP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データを管理！　</a:t>
            </a:r>
            <a:r>
              <a:rPr lang="ja-JP" altLang="en-US" dirty="0">
                <a:latin typeface="A-TTC 新ゴ B" panose="020B0700000000000000" pitchFamily="50" charset="-128"/>
                <a:ea typeface="A-TTC 新ゴ B" panose="020B0700000000000000" pitchFamily="50" charset="-128"/>
              </a:rPr>
              <a:t>　　　　　 　</a:t>
            </a:r>
            <a:endParaRPr kumimoji="1" lang="ja-JP" altLang="en-US" dirty="0">
              <a:latin typeface="A-TTC 新ゴ B" panose="020B0700000000000000" pitchFamily="50" charset="-128"/>
              <a:ea typeface="A-TTC 新ゴ B" panose="020B0700000000000000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15889" y="122148"/>
            <a:ext cx="8920606" cy="426532"/>
            <a:chOff x="115888" y="84048"/>
            <a:chExt cx="8920606" cy="426532"/>
          </a:xfrm>
        </p:grpSpPr>
        <p:sp>
          <p:nvSpPr>
            <p:cNvPr id="26" name="Rectangle 2"/>
            <p:cNvSpPr txBox="1">
              <a:spLocks noChangeArrowheads="1"/>
            </p:cNvSpPr>
            <p:nvPr/>
          </p:nvSpPr>
          <p:spPr>
            <a:xfrm>
              <a:off x="8239867" y="84048"/>
              <a:ext cx="796627" cy="412997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ts val="0"/>
                </a:spcBef>
              </a:pPr>
              <a:r>
                <a:rPr lang="ja-JP" altLang="en-US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施策集</a:t>
              </a:r>
              <a:endParaRPr lang="en-US" altLang="ja-JP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>
                <a:spcBef>
                  <a:spcPts val="0"/>
                </a:spcBef>
              </a:pPr>
              <a:r>
                <a:rPr lang="en-US" altLang="ja-JP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No</a:t>
              </a:r>
              <a:r>
                <a:rPr lang="ja-JP" altLang="en-US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200" dirty="0" smtClean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.11</a:t>
              </a:r>
              <a:endParaRPr lang="ja-JP" altLang="en-US" sz="1600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Text Box 15" descr="ひな形"/>
            <p:cNvSpPr txBox="1">
              <a:spLocks noChangeArrowheads="1"/>
            </p:cNvSpPr>
            <p:nvPr/>
          </p:nvSpPr>
          <p:spPr bwMode="auto">
            <a:xfrm>
              <a:off x="115888" y="84048"/>
              <a:ext cx="783704" cy="426532"/>
            </a:xfrm>
            <a:prstGeom prst="rect">
              <a:avLst/>
            </a:prstGeom>
            <a:solidFill>
              <a:schemeClr val="bg1"/>
            </a:solidFill>
            <a:ln w="317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72000" tIns="180000" rIns="72000" bIns="180000" anchor="ctr">
              <a:noAutofit/>
            </a:bodyPr>
            <a:lstStyle>
              <a:lvl1pPr marL="180975" indent="-180975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rebuchet MS" pitchFamily="34" charset="0"/>
                  <a:ea typeface="ＭＳ Ｐゴシック" charset="-128"/>
                </a:defRPr>
              </a:lvl9pPr>
            </a:lstStyle>
            <a:p>
              <a:pPr marL="0" indent="0" algn="ctr" eaLnBrk="1" hangingPunct="1"/>
              <a:r>
                <a:rPr lang="ja-JP" altLang="en-US" sz="12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事例集</a:t>
              </a:r>
              <a:endParaRPr lang="en-US" altLang="ja-JP" sz="12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ctr" eaLnBrk="1" hangingPunct="1"/>
              <a:r>
                <a:rPr lang="en-US" altLang="ja-JP" sz="120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No.16</a:t>
              </a:r>
              <a:endPara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6660232" y="230451"/>
              <a:ext cx="12241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00" dirty="0"/>
                <a:t>(</a:t>
              </a:r>
              <a:r>
                <a:rPr lang="en-US" altLang="ja-JP" sz="1000" dirty="0" smtClean="0"/>
                <a:t>2016</a:t>
              </a:r>
              <a:r>
                <a:rPr lang="ja-JP" altLang="en-US" sz="1000" dirty="0" smtClean="0"/>
                <a:t>年</a:t>
              </a:r>
              <a:r>
                <a:rPr lang="en-US" altLang="ja-JP" sz="1000" dirty="0" smtClean="0"/>
                <a:t>11</a:t>
              </a:r>
              <a:r>
                <a:rPr lang="ja-JP" altLang="en-US" sz="1000" dirty="0" smtClean="0"/>
                <a:t>月作成</a:t>
              </a:r>
              <a:r>
                <a:rPr lang="en-US" altLang="ja-JP" sz="1000" dirty="0" smtClean="0"/>
                <a:t>)</a:t>
              </a:r>
              <a:endParaRPr kumimoji="1" lang="ja-JP" altLang="en-US" sz="10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7596336" y="6669360"/>
            <a:ext cx="15841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事例集</a:t>
            </a:r>
            <a:r>
              <a:rPr lang="en-US" altLang="ja-JP" sz="900" dirty="0" smtClean="0"/>
              <a:t>No.16</a:t>
            </a:r>
            <a:endParaRPr kumimoji="1" lang="ja-JP" altLang="en-US" sz="900" dirty="0"/>
          </a:p>
        </p:txBody>
      </p:sp>
      <p:pic>
        <p:nvPicPr>
          <p:cNvPr id="33" name="Picture 2" descr="\\10.254.225.32\shokoshinko\01_経営支援課\16_企画調整グループ\01_調査・照会\H28年度分\H28.7月回答分\H280701締切_H280622小柳_施策集の事例編の作成について\【再依頼】最終チェック\修正後\images[4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488" y="2476039"/>
            <a:ext cx="414000" cy="40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T:\04_経済交流促進課\41_販路開拓支援グループ\【元気発信事業(匠ﾛｺﾞﾏｰｸ･ｸﾞｯｽﾞ)】\2_ﾛｺﾞﾃﾞｰﾀ\ﾛｺﾞﾏｰｸ\1_ﾃﾞｰﾀ\1_企業ﾛｺﾞ･ｶﾗｰ\1_gif\6.69KB_200×200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2476800"/>
            <a:ext cx="396000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6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TM02455596[[fn=春]]</Template>
  <TotalTime>2478</TotalTime>
  <Words>401</Words>
  <Application>Microsoft Office PowerPoint</Application>
  <PresentationFormat>画面に合わせる (4:3)</PresentationFormat>
  <Paragraphs>132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小川　慶朗</dc:creator>
  <cp:lastModifiedBy>HOSTNAME</cp:lastModifiedBy>
  <cp:revision>424</cp:revision>
  <cp:lastPrinted>2017-01-06T07:19:36Z</cp:lastPrinted>
  <dcterms:created xsi:type="dcterms:W3CDTF">2016-08-23T02:24:56Z</dcterms:created>
  <dcterms:modified xsi:type="dcterms:W3CDTF">2017-03-16T06:20:17Z</dcterms:modified>
</cp:coreProperties>
</file>