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76"/>
  </p:notesMasterIdLst>
  <p:handoutMasterIdLst>
    <p:handoutMasterId r:id="rId77"/>
  </p:handoutMasterIdLst>
  <p:sldIdLst>
    <p:sldId id="590" r:id="rId2"/>
    <p:sldId id="596" r:id="rId3"/>
    <p:sldId id="597" r:id="rId4"/>
    <p:sldId id="528" r:id="rId5"/>
    <p:sldId id="527" r:id="rId6"/>
    <p:sldId id="410" r:id="rId7"/>
    <p:sldId id="421" r:id="rId8"/>
    <p:sldId id="591" r:id="rId9"/>
    <p:sldId id="592" r:id="rId10"/>
    <p:sldId id="593" r:id="rId11"/>
    <p:sldId id="433" r:id="rId12"/>
    <p:sldId id="529" r:id="rId13"/>
    <p:sldId id="454" r:id="rId14"/>
    <p:sldId id="455" r:id="rId15"/>
    <p:sldId id="456" r:id="rId16"/>
    <p:sldId id="457" r:id="rId17"/>
    <p:sldId id="458" r:id="rId18"/>
    <p:sldId id="459" r:id="rId19"/>
    <p:sldId id="540" r:id="rId20"/>
    <p:sldId id="541" r:id="rId21"/>
    <p:sldId id="542" r:id="rId22"/>
    <p:sldId id="543" r:id="rId23"/>
    <p:sldId id="576" r:id="rId24"/>
    <p:sldId id="545" r:id="rId25"/>
    <p:sldId id="546" r:id="rId26"/>
    <p:sldId id="599" r:id="rId27"/>
    <p:sldId id="548" r:id="rId28"/>
    <p:sldId id="549" r:id="rId29"/>
    <p:sldId id="550" r:id="rId30"/>
    <p:sldId id="558" r:id="rId31"/>
    <p:sldId id="559" r:id="rId32"/>
    <p:sldId id="560" r:id="rId33"/>
    <p:sldId id="556" r:id="rId34"/>
    <p:sldId id="557" r:id="rId35"/>
    <p:sldId id="594" r:id="rId36"/>
    <p:sldId id="565" r:id="rId37"/>
    <p:sldId id="566" r:id="rId38"/>
    <p:sldId id="567" r:id="rId39"/>
    <p:sldId id="595" r:id="rId40"/>
    <p:sldId id="504" r:id="rId41"/>
    <p:sldId id="530" r:id="rId42"/>
    <p:sldId id="531" r:id="rId43"/>
    <p:sldId id="532" r:id="rId44"/>
    <p:sldId id="533" r:id="rId45"/>
    <p:sldId id="534" r:id="rId46"/>
    <p:sldId id="535" r:id="rId47"/>
    <p:sldId id="536" r:id="rId48"/>
    <p:sldId id="537" r:id="rId49"/>
    <p:sldId id="538" r:id="rId50"/>
    <p:sldId id="539" r:id="rId51"/>
    <p:sldId id="551" r:id="rId52"/>
    <p:sldId id="571" r:id="rId53"/>
    <p:sldId id="553" r:id="rId54"/>
    <p:sldId id="573" r:id="rId55"/>
    <p:sldId id="554" r:id="rId56"/>
    <p:sldId id="574" r:id="rId57"/>
    <p:sldId id="555" r:id="rId58"/>
    <p:sldId id="505" r:id="rId59"/>
    <p:sldId id="577" r:id="rId60"/>
    <p:sldId id="578" r:id="rId61"/>
    <p:sldId id="579" r:id="rId62"/>
    <p:sldId id="580" r:id="rId63"/>
    <p:sldId id="581" r:id="rId64"/>
    <p:sldId id="582" r:id="rId65"/>
    <p:sldId id="583" r:id="rId66"/>
    <p:sldId id="584" r:id="rId67"/>
    <p:sldId id="585" r:id="rId68"/>
    <p:sldId id="480" r:id="rId69"/>
    <p:sldId id="481" r:id="rId70"/>
    <p:sldId id="483" r:id="rId71"/>
    <p:sldId id="484" r:id="rId72"/>
    <p:sldId id="525" r:id="rId73"/>
    <p:sldId id="588" r:id="rId74"/>
    <p:sldId id="589" r:id="rId7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藤原　幹" initials="藤原　幹" lastIdx="10" clrIdx="0">
    <p:extLst>
      <p:ext uri="{19B8F6BF-5375-455C-9EA6-DF929625EA0E}">
        <p15:presenceInfo xmlns:p15="http://schemas.microsoft.com/office/powerpoint/2012/main" userId="S-1-5-21-161959346-1900351369-444732941-14311" providerId="AD"/>
      </p:ext>
    </p:extLst>
  </p:cmAuthor>
  <p:cmAuthor id="2" name="周藤　英" initials="周藤　英" lastIdx="1" clrIdx="1">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4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8" autoAdjust="0"/>
    <p:restoredTop sz="94434" autoAdjust="0"/>
  </p:normalViewPr>
  <p:slideViewPr>
    <p:cSldViewPr snapToGrid="0">
      <p:cViewPr varScale="1">
        <p:scale>
          <a:sx n="74" d="100"/>
          <a:sy n="74" d="100"/>
        </p:scale>
        <p:origin x="876" y="72"/>
      </p:cViewPr>
      <p:guideLst>
        <p:guide orient="horz" pos="2160"/>
        <p:guide pos="312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周藤 英" userId="a90c06b5144558ef" providerId="LiveId" clId="{10768800-6BDC-4C83-ABA2-3189EA2EEC4B}"/>
    <pc:docChg chg="undo redo custSel addSld delSld modSld sldOrd">
      <pc:chgData name="周藤 英" userId="a90c06b5144558ef" providerId="LiveId" clId="{10768800-6BDC-4C83-ABA2-3189EA2EEC4B}" dt="2022-07-24T09:01:47.541" v="1799" actId="20577"/>
      <pc:docMkLst>
        <pc:docMk/>
      </pc:docMkLst>
      <pc:sldChg chg="modSp mod">
        <pc:chgData name="周藤 英" userId="a90c06b5144558ef" providerId="LiveId" clId="{10768800-6BDC-4C83-ABA2-3189EA2EEC4B}" dt="2022-07-23T05:13:25.705" v="4" actId="20577"/>
        <pc:sldMkLst>
          <pc:docMk/>
          <pc:sldMk cId="2909659405" sldId="256"/>
        </pc:sldMkLst>
        <pc:spChg chg="mod">
          <ac:chgData name="周藤 英" userId="a90c06b5144558ef" providerId="LiveId" clId="{10768800-6BDC-4C83-ABA2-3189EA2EEC4B}" dt="2022-07-23T05:13:25.705" v="4" actId="20577"/>
          <ac:spMkLst>
            <pc:docMk/>
            <pc:sldMk cId="2909659405" sldId="256"/>
            <ac:spMk id="7" creationId="{0D999BF5-0F6F-4598-A1B2-53BE7AE924B9}"/>
          </ac:spMkLst>
        </pc:spChg>
      </pc:sldChg>
      <pc:sldChg chg="modSp mod">
        <pc:chgData name="周藤 英" userId="a90c06b5144558ef" providerId="LiveId" clId="{10768800-6BDC-4C83-ABA2-3189EA2EEC4B}" dt="2022-07-24T08:52:18.436" v="1604" actId="1076"/>
        <pc:sldMkLst>
          <pc:docMk/>
          <pc:sldMk cId="788653176" sldId="268"/>
        </pc:sldMkLst>
        <pc:spChg chg="mod">
          <ac:chgData name="周藤 英" userId="a90c06b5144558ef" providerId="LiveId" clId="{10768800-6BDC-4C83-ABA2-3189EA2EEC4B}" dt="2022-07-24T08:52:18.436" v="1604" actId="1076"/>
          <ac:spMkLst>
            <pc:docMk/>
            <pc:sldMk cId="788653176" sldId="268"/>
            <ac:spMk id="5" creationId="{00000000-0000-0000-0000-000000000000}"/>
          </ac:spMkLst>
        </pc:spChg>
      </pc:sldChg>
      <pc:sldChg chg="addSp delSp modSp mod">
        <pc:chgData name="周藤 英" userId="a90c06b5144558ef" providerId="LiveId" clId="{10768800-6BDC-4C83-ABA2-3189EA2EEC4B}" dt="2022-07-24T08:57:26.915" v="1739" actId="20577"/>
        <pc:sldMkLst>
          <pc:docMk/>
          <pc:sldMk cId="3068142334" sldId="282"/>
        </pc:sldMkLst>
        <pc:spChg chg="del mod">
          <ac:chgData name="周藤 英" userId="a90c06b5144558ef" providerId="LiveId" clId="{10768800-6BDC-4C83-ABA2-3189EA2EEC4B}" dt="2022-07-23T07:29:18.047" v="984" actId="478"/>
          <ac:spMkLst>
            <pc:docMk/>
            <pc:sldMk cId="3068142334" sldId="282"/>
            <ac:spMk id="6" creationId="{00000000-0000-0000-0000-000000000000}"/>
          </ac:spMkLst>
        </pc:spChg>
        <pc:spChg chg="mod">
          <ac:chgData name="周藤 英" userId="a90c06b5144558ef" providerId="LiveId" clId="{10768800-6BDC-4C83-ABA2-3189EA2EEC4B}" dt="2022-07-23T07:29:09.072" v="982" actId="20577"/>
          <ac:spMkLst>
            <pc:docMk/>
            <pc:sldMk cId="3068142334" sldId="282"/>
            <ac:spMk id="8" creationId="{00000000-0000-0000-0000-000000000000}"/>
          </ac:spMkLst>
        </pc:spChg>
        <pc:spChg chg="del">
          <ac:chgData name="周藤 英" userId="a90c06b5144558ef" providerId="LiveId" clId="{10768800-6BDC-4C83-ABA2-3189EA2EEC4B}" dt="2022-07-23T07:29:18.047" v="984" actId="478"/>
          <ac:spMkLst>
            <pc:docMk/>
            <pc:sldMk cId="3068142334" sldId="282"/>
            <ac:spMk id="10" creationId="{70C32F0A-95BB-2EF6-777E-82EFCBA0C74F}"/>
          </ac:spMkLst>
        </pc:spChg>
        <pc:spChg chg="del">
          <ac:chgData name="周藤 英" userId="a90c06b5144558ef" providerId="LiveId" clId="{10768800-6BDC-4C83-ABA2-3189EA2EEC4B}" dt="2022-07-23T07:29:18.047" v="984" actId="478"/>
          <ac:spMkLst>
            <pc:docMk/>
            <pc:sldMk cId="3068142334" sldId="282"/>
            <ac:spMk id="12" creationId="{459DC63E-941F-D2E8-8F78-A4432A35E674}"/>
          </ac:spMkLst>
        </pc:spChg>
        <pc:spChg chg="del">
          <ac:chgData name="周藤 英" userId="a90c06b5144558ef" providerId="LiveId" clId="{10768800-6BDC-4C83-ABA2-3189EA2EEC4B}" dt="2022-07-23T07:29:18.047" v="984" actId="478"/>
          <ac:spMkLst>
            <pc:docMk/>
            <pc:sldMk cId="3068142334" sldId="282"/>
            <ac:spMk id="13" creationId="{DEEBEEDD-7816-E982-BCF0-29A231572A84}"/>
          </ac:spMkLst>
        </pc:spChg>
        <pc:spChg chg="add mod">
          <ac:chgData name="周藤 英" userId="a90c06b5144558ef" providerId="LiveId" clId="{10768800-6BDC-4C83-ABA2-3189EA2EEC4B}" dt="2022-07-24T08:56:04.756" v="1685" actId="1076"/>
          <ac:spMkLst>
            <pc:docMk/>
            <pc:sldMk cId="3068142334" sldId="282"/>
            <ac:spMk id="14" creationId="{DBEB7D4F-C525-CBFB-C596-4ECED74BC295}"/>
          </ac:spMkLst>
        </pc:spChg>
        <pc:spChg chg="add del mod">
          <ac:chgData name="周藤 英" userId="a90c06b5144558ef" providerId="LiveId" clId="{10768800-6BDC-4C83-ABA2-3189EA2EEC4B}" dt="2022-07-24T08:55:43.090" v="1682"/>
          <ac:spMkLst>
            <pc:docMk/>
            <pc:sldMk cId="3068142334" sldId="282"/>
            <ac:spMk id="15" creationId="{1198F0C4-95A1-6CC6-0658-44BF2A3EBD85}"/>
          </ac:spMkLst>
        </pc:spChg>
        <pc:spChg chg="add del mod">
          <ac:chgData name="周藤 英" userId="a90c06b5144558ef" providerId="LiveId" clId="{10768800-6BDC-4C83-ABA2-3189EA2EEC4B}" dt="2022-07-24T08:55:43.087" v="1680" actId="478"/>
          <ac:spMkLst>
            <pc:docMk/>
            <pc:sldMk cId="3068142334" sldId="282"/>
            <ac:spMk id="16" creationId="{3F744C75-F9D9-5396-2FC6-231A07F11081}"/>
          </ac:spMkLst>
        </pc:spChg>
        <pc:spChg chg="add mod">
          <ac:chgData name="周藤 英" userId="a90c06b5144558ef" providerId="LiveId" clId="{10768800-6BDC-4C83-ABA2-3189EA2EEC4B}" dt="2022-07-24T08:56:04.756" v="1685" actId="1076"/>
          <ac:spMkLst>
            <pc:docMk/>
            <pc:sldMk cId="3068142334" sldId="282"/>
            <ac:spMk id="17" creationId="{510E21F2-AD41-EAE3-8CAE-80B8B4D8C866}"/>
          </ac:spMkLst>
        </pc:spChg>
        <pc:spChg chg="add mod">
          <ac:chgData name="周藤 英" userId="a90c06b5144558ef" providerId="LiveId" clId="{10768800-6BDC-4C83-ABA2-3189EA2EEC4B}" dt="2022-07-24T08:57:26.915" v="1739" actId="20577"/>
          <ac:spMkLst>
            <pc:docMk/>
            <pc:sldMk cId="3068142334" sldId="282"/>
            <ac:spMk id="18" creationId="{6CCE3042-D6F4-AF9C-5FA5-318CF016AC5F}"/>
          </ac:spMkLst>
        </pc:spChg>
        <pc:spChg chg="add mod">
          <ac:chgData name="周藤 英" userId="a90c06b5144558ef" providerId="LiveId" clId="{10768800-6BDC-4C83-ABA2-3189EA2EEC4B}" dt="2022-07-24T08:55:52.534" v="1684" actId="1076"/>
          <ac:spMkLst>
            <pc:docMk/>
            <pc:sldMk cId="3068142334" sldId="282"/>
            <ac:spMk id="19" creationId="{F4490E61-D29E-A3B1-B96E-F481C6944A38}"/>
          </ac:spMkLst>
        </pc:spChg>
        <pc:graphicFrameChg chg="del">
          <ac:chgData name="周藤 英" userId="a90c06b5144558ef" providerId="LiveId" clId="{10768800-6BDC-4C83-ABA2-3189EA2EEC4B}" dt="2022-07-23T07:29:18.047" v="984" actId="478"/>
          <ac:graphicFrameMkLst>
            <pc:docMk/>
            <pc:sldMk cId="3068142334" sldId="282"/>
            <ac:graphicFrameMk id="11" creationId="{69B0C2E1-6477-2EAC-0752-ACBBFB3B45DD}"/>
          </ac:graphicFrameMkLst>
        </pc:graphicFrameChg>
      </pc:sldChg>
      <pc:sldChg chg="addSp delSp modSp mod">
        <pc:chgData name="周藤 英" userId="a90c06b5144558ef" providerId="LiveId" clId="{10768800-6BDC-4C83-ABA2-3189EA2EEC4B}" dt="2022-07-24T08:53:29.898" v="1607" actId="207"/>
        <pc:sldMkLst>
          <pc:docMk/>
          <pc:sldMk cId="3101462593" sldId="330"/>
        </pc:sldMkLst>
        <pc:spChg chg="add mod">
          <ac:chgData name="周藤 英" userId="a90c06b5144558ef" providerId="LiveId" clId="{10768800-6BDC-4C83-ABA2-3189EA2EEC4B}" dt="2022-07-23T06:37:01.304" v="762" actId="1076"/>
          <ac:spMkLst>
            <pc:docMk/>
            <pc:sldMk cId="3101462593" sldId="330"/>
            <ac:spMk id="8" creationId="{EAC76D7D-00E9-8CF0-F9BC-A7672931C467}"/>
          </ac:spMkLst>
        </pc:spChg>
        <pc:spChg chg="add mod">
          <ac:chgData name="周藤 英" userId="a90c06b5144558ef" providerId="LiveId" clId="{10768800-6BDC-4C83-ABA2-3189EA2EEC4B}" dt="2022-07-23T07:21:56.509" v="920" actId="1076"/>
          <ac:spMkLst>
            <pc:docMk/>
            <pc:sldMk cId="3101462593" sldId="330"/>
            <ac:spMk id="10" creationId="{F7D156CF-E5DD-CD98-E03D-583F6E21365E}"/>
          </ac:spMkLst>
        </pc:spChg>
        <pc:spChg chg="mod">
          <ac:chgData name="周藤 英" userId="a90c06b5144558ef" providerId="LiveId" clId="{10768800-6BDC-4C83-ABA2-3189EA2EEC4B}" dt="2022-07-23T06:35:46.043" v="757" actId="1076"/>
          <ac:spMkLst>
            <pc:docMk/>
            <pc:sldMk cId="3101462593" sldId="330"/>
            <ac:spMk id="12" creationId="{00000000-0000-0000-0000-000000000000}"/>
          </ac:spMkLst>
        </pc:spChg>
        <pc:spChg chg="del">
          <ac:chgData name="周藤 英" userId="a90c06b5144558ef" providerId="LiveId" clId="{10768800-6BDC-4C83-ABA2-3189EA2EEC4B}" dt="2022-07-23T06:33:51.060" v="684" actId="478"/>
          <ac:spMkLst>
            <pc:docMk/>
            <pc:sldMk cId="3101462593" sldId="330"/>
            <ac:spMk id="13" creationId="{70C32F0A-95BB-2EF6-777E-82EFCBA0C74F}"/>
          </ac:spMkLst>
        </pc:spChg>
        <pc:spChg chg="add mod">
          <ac:chgData name="周藤 英" userId="a90c06b5144558ef" providerId="LiveId" clId="{10768800-6BDC-4C83-ABA2-3189EA2EEC4B}" dt="2022-07-23T07:21:49.969" v="919" actId="1076"/>
          <ac:spMkLst>
            <pc:docMk/>
            <pc:sldMk cId="3101462593" sldId="330"/>
            <ac:spMk id="14" creationId="{4020906C-A58B-1FE0-E912-40507340EB3B}"/>
          </ac:spMkLst>
        </pc:spChg>
        <pc:spChg chg="add mod">
          <ac:chgData name="周藤 英" userId="a90c06b5144558ef" providerId="LiveId" clId="{10768800-6BDC-4C83-ABA2-3189EA2EEC4B}" dt="2022-07-23T07:21:49.969" v="919" actId="1076"/>
          <ac:spMkLst>
            <pc:docMk/>
            <pc:sldMk cId="3101462593" sldId="330"/>
            <ac:spMk id="15" creationId="{236FA480-62FA-12D8-06E0-DA1AD6D56244}"/>
          </ac:spMkLst>
        </pc:spChg>
        <pc:spChg chg="add mod">
          <ac:chgData name="周藤 英" userId="a90c06b5144558ef" providerId="LiveId" clId="{10768800-6BDC-4C83-ABA2-3189EA2EEC4B}" dt="2022-07-23T07:21:56.509" v="920" actId="1076"/>
          <ac:spMkLst>
            <pc:docMk/>
            <pc:sldMk cId="3101462593" sldId="330"/>
            <ac:spMk id="16" creationId="{76421555-5A1D-5FB0-1968-32BB13ADB03D}"/>
          </ac:spMkLst>
        </pc:spChg>
        <pc:spChg chg="mod">
          <ac:chgData name="周藤 英" userId="a90c06b5144558ef" providerId="LiveId" clId="{10768800-6BDC-4C83-ABA2-3189EA2EEC4B}" dt="2022-07-23T07:22:06.336" v="922" actId="20577"/>
          <ac:spMkLst>
            <pc:docMk/>
            <pc:sldMk cId="3101462593" sldId="330"/>
            <ac:spMk id="20" creationId="{4E867794-BBA6-4037-A4B7-796D97D71B11}"/>
          </ac:spMkLst>
        </pc:spChg>
        <pc:graphicFrameChg chg="mod modGraphic">
          <ac:chgData name="周藤 英" userId="a90c06b5144558ef" providerId="LiveId" clId="{10768800-6BDC-4C83-ABA2-3189EA2EEC4B}" dt="2022-07-24T08:53:29.898" v="1607" actId="207"/>
          <ac:graphicFrameMkLst>
            <pc:docMk/>
            <pc:sldMk cId="3101462593" sldId="330"/>
            <ac:graphicFrameMk id="9" creationId="{00000000-0000-0000-0000-000000000000}"/>
          </ac:graphicFrameMkLst>
        </pc:graphicFrameChg>
      </pc:sldChg>
      <pc:sldChg chg="delSp del mod">
        <pc:chgData name="周藤 英" userId="a90c06b5144558ef" providerId="LiveId" clId="{10768800-6BDC-4C83-ABA2-3189EA2EEC4B}" dt="2022-07-23T07:50:55.828" v="1602" actId="47"/>
        <pc:sldMkLst>
          <pc:docMk/>
          <pc:sldMk cId="1571713877" sldId="331"/>
        </pc:sldMkLst>
        <pc:spChg chg="del">
          <ac:chgData name="周藤 英" userId="a90c06b5144558ef" providerId="LiveId" clId="{10768800-6BDC-4C83-ABA2-3189EA2EEC4B}" dt="2022-07-23T07:44:21.100" v="1443" actId="478"/>
          <ac:spMkLst>
            <pc:docMk/>
            <pc:sldMk cId="1571713877" sldId="331"/>
            <ac:spMk id="9" creationId="{70C32F0A-95BB-2EF6-777E-82EFCBA0C74F}"/>
          </ac:spMkLst>
        </pc:spChg>
      </pc:sldChg>
      <pc:sldChg chg="modSp mod">
        <pc:chgData name="周藤 英" userId="a90c06b5144558ef" providerId="LiveId" clId="{10768800-6BDC-4C83-ABA2-3189EA2EEC4B}" dt="2022-07-24T09:01:40.174" v="1797" actId="20577"/>
        <pc:sldMkLst>
          <pc:docMk/>
          <pc:sldMk cId="746994515" sldId="342"/>
        </pc:sldMkLst>
        <pc:spChg chg="mod">
          <ac:chgData name="周藤 英" userId="a90c06b5144558ef" providerId="LiveId" clId="{10768800-6BDC-4C83-ABA2-3189EA2EEC4B}" dt="2022-07-24T09:01:40.174" v="1797" actId="20577"/>
          <ac:spMkLst>
            <pc:docMk/>
            <pc:sldMk cId="746994515" sldId="342"/>
            <ac:spMk id="18" creationId="{1A944DED-EB57-49F4-9ADB-C1D728803FDB}"/>
          </ac:spMkLst>
        </pc:spChg>
      </pc:sldChg>
      <pc:sldChg chg="modSp mod">
        <pc:chgData name="周藤 英" userId="a90c06b5144558ef" providerId="LiveId" clId="{10768800-6BDC-4C83-ABA2-3189EA2EEC4B}" dt="2022-07-23T07:43:28.105" v="1431" actId="20577"/>
        <pc:sldMkLst>
          <pc:docMk/>
          <pc:sldMk cId="3961283672" sldId="346"/>
        </pc:sldMkLst>
        <pc:spChg chg="mod">
          <ac:chgData name="周藤 英" userId="a90c06b5144558ef" providerId="LiveId" clId="{10768800-6BDC-4C83-ABA2-3189EA2EEC4B}" dt="2022-07-23T07:43:28.105" v="1431" actId="20577"/>
          <ac:spMkLst>
            <pc:docMk/>
            <pc:sldMk cId="3961283672" sldId="346"/>
            <ac:spMk id="26" creationId="{00000000-0000-0000-0000-000000000000}"/>
          </ac:spMkLst>
        </pc:spChg>
      </pc:sldChg>
      <pc:sldChg chg="modSp mod">
        <pc:chgData name="周藤 英" userId="a90c06b5144558ef" providerId="LiveId" clId="{10768800-6BDC-4C83-ABA2-3189EA2EEC4B}" dt="2022-07-23T07:43:47.504" v="1439" actId="20577"/>
        <pc:sldMkLst>
          <pc:docMk/>
          <pc:sldMk cId="4252479202" sldId="347"/>
        </pc:sldMkLst>
        <pc:spChg chg="mod">
          <ac:chgData name="周藤 英" userId="a90c06b5144558ef" providerId="LiveId" clId="{10768800-6BDC-4C83-ABA2-3189EA2EEC4B}" dt="2022-07-23T07:43:47.504" v="1439" actId="20577"/>
          <ac:spMkLst>
            <pc:docMk/>
            <pc:sldMk cId="4252479202" sldId="347"/>
            <ac:spMk id="21" creationId="{00000000-0000-0000-0000-000000000000}"/>
          </ac:spMkLst>
        </pc:spChg>
      </pc:sldChg>
      <pc:sldChg chg="modSp mod">
        <pc:chgData name="周藤 英" userId="a90c06b5144558ef" providerId="LiveId" clId="{10768800-6BDC-4C83-ABA2-3189EA2EEC4B}" dt="2022-07-23T07:43:21.629" v="1429" actId="20577"/>
        <pc:sldMkLst>
          <pc:docMk/>
          <pc:sldMk cId="1709394020" sldId="348"/>
        </pc:sldMkLst>
        <pc:spChg chg="mod">
          <ac:chgData name="周藤 英" userId="a90c06b5144558ef" providerId="LiveId" clId="{10768800-6BDC-4C83-ABA2-3189EA2EEC4B}" dt="2022-07-23T07:43:21.629" v="1429" actId="20577"/>
          <ac:spMkLst>
            <pc:docMk/>
            <pc:sldMk cId="1709394020" sldId="348"/>
            <ac:spMk id="25" creationId="{00000000-0000-0000-0000-000000000000}"/>
          </ac:spMkLst>
        </pc:spChg>
      </pc:sldChg>
      <pc:sldChg chg="modSp mod">
        <pc:chgData name="周藤 英" userId="a90c06b5144558ef" providerId="LiveId" clId="{10768800-6BDC-4C83-ABA2-3189EA2EEC4B}" dt="2022-07-23T07:43:33.417" v="1433" actId="20577"/>
        <pc:sldMkLst>
          <pc:docMk/>
          <pc:sldMk cId="923872846" sldId="349"/>
        </pc:sldMkLst>
        <pc:spChg chg="mod">
          <ac:chgData name="周藤 英" userId="a90c06b5144558ef" providerId="LiveId" clId="{10768800-6BDC-4C83-ABA2-3189EA2EEC4B}" dt="2022-07-23T07:43:33.417" v="1433" actId="20577"/>
          <ac:spMkLst>
            <pc:docMk/>
            <pc:sldMk cId="923872846" sldId="349"/>
            <ac:spMk id="20" creationId="{00000000-0000-0000-0000-000000000000}"/>
          </ac:spMkLst>
        </pc:spChg>
      </pc:sldChg>
      <pc:sldChg chg="modSp mod">
        <pc:chgData name="周藤 英" userId="a90c06b5144558ef" providerId="LiveId" clId="{10768800-6BDC-4C83-ABA2-3189EA2EEC4B}" dt="2022-07-23T07:43:52.793" v="1441" actId="20577"/>
        <pc:sldMkLst>
          <pc:docMk/>
          <pc:sldMk cId="3600037018" sldId="350"/>
        </pc:sldMkLst>
        <pc:spChg chg="mod">
          <ac:chgData name="周藤 英" userId="a90c06b5144558ef" providerId="LiveId" clId="{10768800-6BDC-4C83-ABA2-3189EA2EEC4B}" dt="2022-07-23T07:43:52.793" v="1441" actId="20577"/>
          <ac:spMkLst>
            <pc:docMk/>
            <pc:sldMk cId="3600037018" sldId="350"/>
            <ac:spMk id="30" creationId="{00000000-0000-0000-0000-000000000000}"/>
          </ac:spMkLst>
        </pc:spChg>
      </pc:sldChg>
      <pc:sldChg chg="del">
        <pc:chgData name="周藤 英" userId="a90c06b5144558ef" providerId="LiveId" clId="{10768800-6BDC-4C83-ABA2-3189EA2EEC4B}" dt="2022-07-23T07:50:57.774" v="1603" actId="47"/>
        <pc:sldMkLst>
          <pc:docMk/>
          <pc:sldMk cId="3112597940" sldId="351"/>
        </pc:sldMkLst>
      </pc:sldChg>
      <pc:sldChg chg="del">
        <pc:chgData name="周藤 英" userId="a90c06b5144558ef" providerId="LiveId" clId="{10768800-6BDC-4C83-ABA2-3189EA2EEC4B}" dt="2022-07-24T09:01:32.348" v="1795" actId="47"/>
        <pc:sldMkLst>
          <pc:docMk/>
          <pc:sldMk cId="3894045264" sldId="352"/>
        </pc:sldMkLst>
      </pc:sldChg>
      <pc:sldChg chg="addSp delSp modSp mod">
        <pc:chgData name="周藤 英" userId="a90c06b5144558ef" providerId="LiveId" clId="{10768800-6BDC-4C83-ABA2-3189EA2EEC4B}" dt="2022-07-24T09:00:35.796" v="1785" actId="6549"/>
        <pc:sldMkLst>
          <pc:docMk/>
          <pc:sldMk cId="430824721" sldId="353"/>
        </pc:sldMkLst>
        <pc:spChg chg="del">
          <ac:chgData name="周藤 英" userId="a90c06b5144558ef" providerId="LiveId" clId="{10768800-6BDC-4C83-ABA2-3189EA2EEC4B}" dt="2022-07-24T08:58:40.941" v="1741" actId="478"/>
          <ac:spMkLst>
            <pc:docMk/>
            <pc:sldMk cId="430824721" sldId="353"/>
            <ac:spMk id="6" creationId="{00000000-0000-0000-0000-000000000000}"/>
          </ac:spMkLst>
        </pc:spChg>
        <pc:spChg chg="del">
          <ac:chgData name="周藤 英" userId="a90c06b5144558ef" providerId="LiveId" clId="{10768800-6BDC-4C83-ABA2-3189EA2EEC4B}" dt="2022-07-24T08:58:40.941" v="1741" actId="478"/>
          <ac:spMkLst>
            <pc:docMk/>
            <pc:sldMk cId="430824721" sldId="353"/>
            <ac:spMk id="9" creationId="{70C32F0A-95BB-2EF6-777E-82EFCBA0C74F}"/>
          </ac:spMkLst>
        </pc:spChg>
        <pc:spChg chg="del">
          <ac:chgData name="周藤 英" userId="a90c06b5144558ef" providerId="LiveId" clId="{10768800-6BDC-4C83-ABA2-3189EA2EEC4B}" dt="2022-07-24T08:58:40.941" v="1741" actId="478"/>
          <ac:spMkLst>
            <pc:docMk/>
            <pc:sldMk cId="430824721" sldId="353"/>
            <ac:spMk id="12" creationId="{70C32F0A-95BB-2EF6-777E-82EFCBA0C74F}"/>
          </ac:spMkLst>
        </pc:spChg>
        <pc:spChg chg="del">
          <ac:chgData name="周藤 英" userId="a90c06b5144558ef" providerId="LiveId" clId="{10768800-6BDC-4C83-ABA2-3189EA2EEC4B}" dt="2022-07-24T08:58:40.941" v="1741" actId="478"/>
          <ac:spMkLst>
            <pc:docMk/>
            <pc:sldMk cId="430824721" sldId="353"/>
            <ac:spMk id="13" creationId="{00000000-0000-0000-0000-000000000000}"/>
          </ac:spMkLst>
        </pc:spChg>
        <pc:spChg chg="add mod">
          <ac:chgData name="周藤 英" userId="a90c06b5144558ef" providerId="LiveId" clId="{10768800-6BDC-4C83-ABA2-3189EA2EEC4B}" dt="2022-07-24T09:00:35.796" v="1785" actId="6549"/>
          <ac:spMkLst>
            <pc:docMk/>
            <pc:sldMk cId="430824721" sldId="353"/>
            <ac:spMk id="15" creationId="{2E11B3A4-4DC0-06F2-F2B9-91EE864AB684}"/>
          </ac:spMkLst>
        </pc:spChg>
        <pc:spChg chg="add mod">
          <ac:chgData name="周藤 英" userId="a90c06b5144558ef" providerId="LiveId" clId="{10768800-6BDC-4C83-ABA2-3189EA2EEC4B}" dt="2022-07-24T08:58:49.466" v="1742"/>
          <ac:spMkLst>
            <pc:docMk/>
            <pc:sldMk cId="430824721" sldId="353"/>
            <ac:spMk id="16" creationId="{115BDEC7-7CE7-C48F-2E10-3B9FCE6C40FA}"/>
          </ac:spMkLst>
        </pc:spChg>
        <pc:graphicFrameChg chg="del">
          <ac:chgData name="周藤 英" userId="a90c06b5144558ef" providerId="LiveId" clId="{10768800-6BDC-4C83-ABA2-3189EA2EEC4B}" dt="2022-07-24T08:58:40.941" v="1741" actId="478"/>
          <ac:graphicFrameMkLst>
            <pc:docMk/>
            <pc:sldMk cId="430824721" sldId="353"/>
            <ac:graphicFrameMk id="11" creationId="{00000000-0000-0000-0000-000000000000}"/>
          </ac:graphicFrameMkLst>
        </pc:graphicFrameChg>
        <pc:graphicFrameChg chg="del">
          <ac:chgData name="周藤 英" userId="a90c06b5144558ef" providerId="LiveId" clId="{10768800-6BDC-4C83-ABA2-3189EA2EEC4B}" dt="2022-07-24T08:58:40.941" v="1741" actId="478"/>
          <ac:graphicFrameMkLst>
            <pc:docMk/>
            <pc:sldMk cId="430824721" sldId="353"/>
            <ac:graphicFrameMk id="14" creationId="{00000000-0000-0000-0000-000000000000}"/>
          </ac:graphicFrameMkLst>
        </pc:graphicFrameChg>
      </pc:sldChg>
      <pc:sldChg chg="modSp mod">
        <pc:chgData name="周藤 英" userId="a90c06b5144558ef" providerId="LiveId" clId="{10768800-6BDC-4C83-ABA2-3189EA2EEC4B}" dt="2022-07-24T09:01:47.541" v="1799" actId="20577"/>
        <pc:sldMkLst>
          <pc:docMk/>
          <pc:sldMk cId="2237447305" sldId="354"/>
        </pc:sldMkLst>
        <pc:spChg chg="mod">
          <ac:chgData name="周藤 英" userId="a90c06b5144558ef" providerId="LiveId" clId="{10768800-6BDC-4C83-ABA2-3189EA2EEC4B}" dt="2022-07-24T09:01:47.541" v="1799" actId="20577"/>
          <ac:spMkLst>
            <pc:docMk/>
            <pc:sldMk cId="2237447305" sldId="354"/>
            <ac:spMk id="18" creationId="{1A944DED-EB57-49F4-9ADB-C1D728803FDB}"/>
          </ac:spMkLst>
        </pc:spChg>
      </pc:sldChg>
      <pc:sldChg chg="del">
        <pc:chgData name="周藤 英" userId="a90c06b5144558ef" providerId="LiveId" clId="{10768800-6BDC-4C83-ABA2-3189EA2EEC4B}" dt="2022-07-24T09:01:13.489" v="1787" actId="47"/>
        <pc:sldMkLst>
          <pc:docMk/>
          <pc:sldMk cId="4208495581" sldId="355"/>
        </pc:sldMkLst>
      </pc:sldChg>
      <pc:sldChg chg="del">
        <pc:chgData name="周藤 英" userId="a90c06b5144558ef" providerId="LiveId" clId="{10768800-6BDC-4C83-ABA2-3189EA2EEC4B}" dt="2022-07-24T09:01:17.021" v="1789" actId="47"/>
        <pc:sldMkLst>
          <pc:docMk/>
          <pc:sldMk cId="2819463022" sldId="356"/>
        </pc:sldMkLst>
      </pc:sldChg>
      <pc:sldChg chg="del">
        <pc:chgData name="周藤 英" userId="a90c06b5144558ef" providerId="LiveId" clId="{10768800-6BDC-4C83-ABA2-3189EA2EEC4B}" dt="2022-07-24T09:01:17.961" v="1791" actId="47"/>
        <pc:sldMkLst>
          <pc:docMk/>
          <pc:sldMk cId="2609482621" sldId="357"/>
        </pc:sldMkLst>
      </pc:sldChg>
      <pc:sldChg chg="del">
        <pc:chgData name="周藤 英" userId="a90c06b5144558ef" providerId="LiveId" clId="{10768800-6BDC-4C83-ABA2-3189EA2EEC4B}" dt="2022-07-24T09:01:18.941" v="1793" actId="47"/>
        <pc:sldMkLst>
          <pc:docMk/>
          <pc:sldMk cId="2178373010" sldId="358"/>
        </pc:sldMkLst>
      </pc:sldChg>
      <pc:sldChg chg="del">
        <pc:chgData name="周藤 英" userId="a90c06b5144558ef" providerId="LiveId" clId="{10768800-6BDC-4C83-ABA2-3189EA2EEC4B}" dt="2022-07-24T09:01:19.517" v="1794" actId="47"/>
        <pc:sldMkLst>
          <pc:docMk/>
          <pc:sldMk cId="1219842200" sldId="364"/>
        </pc:sldMkLst>
      </pc:sldChg>
      <pc:sldChg chg="addSp delSp modSp mod">
        <pc:chgData name="周藤 英" userId="a90c06b5144558ef" providerId="LiveId" clId="{10768800-6BDC-4C83-ABA2-3189EA2EEC4B}" dt="2022-07-23T07:50:42.384" v="1601" actId="20577"/>
        <pc:sldMkLst>
          <pc:docMk/>
          <pc:sldMk cId="2680573918" sldId="365"/>
        </pc:sldMkLst>
        <pc:spChg chg="del">
          <ac:chgData name="周藤 英" userId="a90c06b5144558ef" providerId="LiveId" clId="{10768800-6BDC-4C83-ABA2-3189EA2EEC4B}" dt="2022-07-23T07:46:58.997" v="1449" actId="478"/>
          <ac:spMkLst>
            <pc:docMk/>
            <pc:sldMk cId="2680573918" sldId="365"/>
            <ac:spMk id="6" creationId="{00000000-0000-0000-0000-000000000000}"/>
          </ac:spMkLst>
        </pc:spChg>
        <pc:spChg chg="mod">
          <ac:chgData name="周藤 英" userId="a90c06b5144558ef" providerId="LiveId" clId="{10768800-6BDC-4C83-ABA2-3189EA2EEC4B}" dt="2022-07-23T07:50:42.384" v="1601" actId="20577"/>
          <ac:spMkLst>
            <pc:docMk/>
            <pc:sldMk cId="2680573918" sldId="365"/>
            <ac:spMk id="8" creationId="{0E6D435A-722A-41A2-AB64-2D38F826B474}"/>
          </ac:spMkLst>
        </pc:spChg>
        <pc:spChg chg="del">
          <ac:chgData name="周藤 英" userId="a90c06b5144558ef" providerId="LiveId" clId="{10768800-6BDC-4C83-ABA2-3189EA2EEC4B}" dt="2022-07-23T07:45:06.757" v="1446" actId="478"/>
          <ac:spMkLst>
            <pc:docMk/>
            <pc:sldMk cId="2680573918" sldId="365"/>
            <ac:spMk id="11" creationId="{70C32F0A-95BB-2EF6-777E-82EFCBA0C74F}"/>
          </ac:spMkLst>
        </pc:spChg>
        <pc:spChg chg="add mod">
          <ac:chgData name="周藤 英" userId="a90c06b5144558ef" providerId="LiveId" clId="{10768800-6BDC-4C83-ABA2-3189EA2EEC4B}" dt="2022-07-23T07:49:29.007" v="1599" actId="13926"/>
          <ac:spMkLst>
            <pc:docMk/>
            <pc:sldMk cId="2680573918" sldId="365"/>
            <ac:spMk id="12" creationId="{14761885-1F26-7109-30AC-FF6033BBC8CE}"/>
          </ac:spMkLst>
        </pc:spChg>
        <pc:spChg chg="add mod">
          <ac:chgData name="周藤 英" userId="a90c06b5144558ef" providerId="LiveId" clId="{10768800-6BDC-4C83-ABA2-3189EA2EEC4B}" dt="2022-07-23T07:47:07.022" v="1451" actId="1076"/>
          <ac:spMkLst>
            <pc:docMk/>
            <pc:sldMk cId="2680573918" sldId="365"/>
            <ac:spMk id="13" creationId="{A7728E3F-5287-5173-BB37-3927C8ABB86E}"/>
          </ac:spMkLst>
        </pc:spChg>
        <pc:graphicFrameChg chg="del modGraphic">
          <ac:chgData name="周藤 英" userId="a90c06b5144558ef" providerId="LiveId" clId="{10768800-6BDC-4C83-ABA2-3189EA2EEC4B}" dt="2022-07-23T07:46:32.493" v="1448" actId="478"/>
          <ac:graphicFrameMkLst>
            <pc:docMk/>
            <pc:sldMk cId="2680573918" sldId="365"/>
            <ac:graphicFrameMk id="9" creationId="{00000000-0000-0000-0000-000000000000}"/>
          </ac:graphicFrameMkLst>
        </pc:graphicFrameChg>
      </pc:sldChg>
      <pc:sldChg chg="del">
        <pc:chgData name="周藤 英" userId="a90c06b5144558ef" providerId="LiveId" clId="{10768800-6BDC-4C83-ABA2-3189EA2EEC4B}" dt="2022-07-24T09:01:16.354" v="1788" actId="47"/>
        <pc:sldMkLst>
          <pc:docMk/>
          <pc:sldMk cId="3854982825" sldId="366"/>
        </pc:sldMkLst>
      </pc:sldChg>
      <pc:sldChg chg="del">
        <pc:chgData name="周藤 英" userId="a90c06b5144558ef" providerId="LiveId" clId="{10768800-6BDC-4C83-ABA2-3189EA2EEC4B}" dt="2022-07-24T09:01:17.502" v="1790" actId="47"/>
        <pc:sldMkLst>
          <pc:docMk/>
          <pc:sldMk cId="1642177113" sldId="367"/>
        </pc:sldMkLst>
      </pc:sldChg>
      <pc:sldChg chg="del">
        <pc:chgData name="周藤 英" userId="a90c06b5144558ef" providerId="LiveId" clId="{10768800-6BDC-4C83-ABA2-3189EA2EEC4B}" dt="2022-07-24T09:01:18.422" v="1792" actId="47"/>
        <pc:sldMkLst>
          <pc:docMk/>
          <pc:sldMk cId="2670156052" sldId="368"/>
        </pc:sldMkLst>
      </pc:sldChg>
      <pc:sldChg chg="addSp delSp modSp mod">
        <pc:chgData name="周藤 英" userId="a90c06b5144558ef" providerId="LiveId" clId="{10768800-6BDC-4C83-ABA2-3189EA2EEC4B}" dt="2022-07-24T08:53:20.132" v="1606" actId="207"/>
        <pc:sldMkLst>
          <pc:docMk/>
          <pc:sldMk cId="3181619895" sldId="369"/>
        </pc:sldMkLst>
        <pc:spChg chg="del">
          <ac:chgData name="周藤 英" userId="a90c06b5144558ef" providerId="LiveId" clId="{10768800-6BDC-4C83-ABA2-3189EA2EEC4B}" dt="2022-07-23T05:18:05.049" v="57" actId="478"/>
          <ac:spMkLst>
            <pc:docMk/>
            <pc:sldMk cId="3181619895" sldId="369"/>
            <ac:spMk id="8" creationId="{70C32F0A-95BB-2EF6-777E-82EFCBA0C74F}"/>
          </ac:spMkLst>
        </pc:spChg>
        <pc:spChg chg="add mod">
          <ac:chgData name="周藤 英" userId="a90c06b5144558ef" providerId="LiveId" clId="{10768800-6BDC-4C83-ABA2-3189EA2EEC4B}" dt="2022-07-23T05:33:26.392" v="364" actId="207"/>
          <ac:spMkLst>
            <pc:docMk/>
            <pc:sldMk cId="3181619895" sldId="369"/>
            <ac:spMk id="9" creationId="{FD384970-49EB-9064-C008-E7F23980861E}"/>
          </ac:spMkLst>
        </pc:spChg>
        <pc:spChg chg="mod">
          <ac:chgData name="周藤 英" userId="a90c06b5144558ef" providerId="LiveId" clId="{10768800-6BDC-4C83-ABA2-3189EA2EEC4B}" dt="2022-07-23T06:33:11.144" v="679" actId="20577"/>
          <ac:spMkLst>
            <pc:docMk/>
            <pc:sldMk cId="3181619895" sldId="369"/>
            <ac:spMk id="20" creationId="{4E867794-BBA6-4037-A4B7-796D97D71B11}"/>
          </ac:spMkLst>
        </pc:spChg>
        <pc:graphicFrameChg chg="mod modGraphic">
          <ac:chgData name="周藤 英" userId="a90c06b5144558ef" providerId="LiveId" clId="{10768800-6BDC-4C83-ABA2-3189EA2EEC4B}" dt="2022-07-24T08:53:20.132" v="1606" actId="207"/>
          <ac:graphicFrameMkLst>
            <pc:docMk/>
            <pc:sldMk cId="3181619895" sldId="369"/>
            <ac:graphicFrameMk id="10" creationId="{00000000-0000-0000-0000-000000000000}"/>
          </ac:graphicFrameMkLst>
        </pc:graphicFrameChg>
      </pc:sldChg>
      <pc:sldChg chg="addSp delSp modSp mod">
        <pc:chgData name="周藤 英" userId="a90c06b5144558ef" providerId="LiveId" clId="{10768800-6BDC-4C83-ABA2-3189EA2EEC4B}" dt="2022-07-23T07:29:31.514" v="985" actId="1076"/>
        <pc:sldMkLst>
          <pc:docMk/>
          <pc:sldMk cId="3804181853" sldId="370"/>
        </pc:sldMkLst>
        <pc:spChg chg="del mod">
          <ac:chgData name="周藤 英" userId="a90c06b5144558ef" providerId="LiveId" clId="{10768800-6BDC-4C83-ABA2-3189EA2EEC4B}" dt="2022-07-23T05:48:28.375" v="647" actId="478"/>
          <ac:spMkLst>
            <pc:docMk/>
            <pc:sldMk cId="3804181853" sldId="370"/>
            <ac:spMk id="9" creationId="{70C32F0A-95BB-2EF6-777E-82EFCBA0C74F}"/>
          </ac:spMkLst>
        </pc:spChg>
        <pc:spChg chg="del mod">
          <ac:chgData name="周藤 英" userId="a90c06b5144558ef" providerId="LiveId" clId="{10768800-6BDC-4C83-ABA2-3189EA2EEC4B}" dt="2022-07-23T05:48:28.375" v="647" actId="478"/>
          <ac:spMkLst>
            <pc:docMk/>
            <pc:sldMk cId="3804181853" sldId="370"/>
            <ac:spMk id="10" creationId="{9DE54DAE-5E67-5237-9526-3F6DA3D7F14F}"/>
          </ac:spMkLst>
        </pc:spChg>
        <pc:spChg chg="del mod">
          <ac:chgData name="周藤 英" userId="a90c06b5144558ef" providerId="LiveId" clId="{10768800-6BDC-4C83-ABA2-3189EA2EEC4B}" dt="2022-07-23T05:48:28.375" v="647" actId="478"/>
          <ac:spMkLst>
            <pc:docMk/>
            <pc:sldMk cId="3804181853" sldId="370"/>
            <ac:spMk id="12" creationId="{70C32F0A-95BB-2EF6-777E-82EFCBA0C74F}"/>
          </ac:spMkLst>
        </pc:spChg>
        <pc:spChg chg="del mod">
          <ac:chgData name="周藤 英" userId="a90c06b5144558ef" providerId="LiveId" clId="{10768800-6BDC-4C83-ABA2-3189EA2EEC4B}" dt="2022-07-23T05:48:28.375" v="647" actId="478"/>
          <ac:spMkLst>
            <pc:docMk/>
            <pc:sldMk cId="3804181853" sldId="370"/>
            <ac:spMk id="13" creationId="{00000000-0000-0000-0000-000000000000}"/>
          </ac:spMkLst>
        </pc:spChg>
        <pc:spChg chg="del">
          <ac:chgData name="周藤 英" userId="a90c06b5144558ef" providerId="LiveId" clId="{10768800-6BDC-4C83-ABA2-3189EA2EEC4B}" dt="2022-07-23T05:23:07.815" v="315" actId="478"/>
          <ac:spMkLst>
            <pc:docMk/>
            <pc:sldMk cId="3804181853" sldId="370"/>
            <ac:spMk id="14" creationId="{70C32F0A-95BB-2EF6-777E-82EFCBA0C74F}"/>
          </ac:spMkLst>
        </pc:spChg>
        <pc:spChg chg="add mod">
          <ac:chgData name="周藤 英" userId="a90c06b5144558ef" providerId="LiveId" clId="{10768800-6BDC-4C83-ABA2-3189EA2EEC4B}" dt="2022-07-23T05:49:53.997" v="674" actId="1076"/>
          <ac:spMkLst>
            <pc:docMk/>
            <pc:sldMk cId="3804181853" sldId="370"/>
            <ac:spMk id="15" creationId="{567C5FA0-0243-DE0D-FFA2-8DD5904ADD5A}"/>
          </ac:spMkLst>
        </pc:spChg>
        <pc:spChg chg="del mod">
          <ac:chgData name="周藤 英" userId="a90c06b5144558ef" providerId="LiveId" clId="{10768800-6BDC-4C83-ABA2-3189EA2EEC4B}" dt="2022-07-23T05:48:28.375" v="647" actId="478"/>
          <ac:spMkLst>
            <pc:docMk/>
            <pc:sldMk cId="3804181853" sldId="370"/>
            <ac:spMk id="16" creationId="{00000000-0000-0000-0000-000000000000}"/>
          </ac:spMkLst>
        </pc:spChg>
        <pc:spChg chg="del mod">
          <ac:chgData name="周藤 英" userId="a90c06b5144558ef" providerId="LiveId" clId="{10768800-6BDC-4C83-ABA2-3189EA2EEC4B}" dt="2022-07-23T05:48:28.375" v="647" actId="478"/>
          <ac:spMkLst>
            <pc:docMk/>
            <pc:sldMk cId="3804181853" sldId="370"/>
            <ac:spMk id="17" creationId="{00000000-0000-0000-0000-000000000000}"/>
          </ac:spMkLst>
        </pc:spChg>
        <pc:spChg chg="add mod">
          <ac:chgData name="周藤 英" userId="a90c06b5144558ef" providerId="LiveId" clId="{10768800-6BDC-4C83-ABA2-3189EA2EEC4B}" dt="2022-07-23T07:29:31.514" v="985" actId="1076"/>
          <ac:spMkLst>
            <pc:docMk/>
            <pc:sldMk cId="3804181853" sldId="370"/>
            <ac:spMk id="18" creationId="{04A15CAF-8A52-B25D-5747-8955DC5B1379}"/>
          </ac:spMkLst>
        </pc:spChg>
        <pc:spChg chg="add del mod">
          <ac:chgData name="周藤 英" userId="a90c06b5144558ef" providerId="LiveId" clId="{10768800-6BDC-4C83-ABA2-3189EA2EEC4B}" dt="2022-07-23T05:49:01.737" v="669" actId="478"/>
          <ac:spMkLst>
            <pc:docMk/>
            <pc:sldMk cId="3804181853" sldId="370"/>
            <ac:spMk id="19" creationId="{E5445034-DB49-33E4-F326-4E9CE7BC40D2}"/>
          </ac:spMkLst>
        </pc:spChg>
        <pc:spChg chg="mod">
          <ac:chgData name="周藤 英" userId="a90c06b5144558ef" providerId="LiveId" clId="{10768800-6BDC-4C83-ABA2-3189EA2EEC4B}" dt="2022-07-23T06:33:17.314" v="681" actId="20577"/>
          <ac:spMkLst>
            <pc:docMk/>
            <pc:sldMk cId="3804181853" sldId="370"/>
            <ac:spMk id="20" creationId="{4E867794-BBA6-4037-A4B7-796D97D71B11}"/>
          </ac:spMkLst>
        </pc:spChg>
        <pc:spChg chg="add del mod">
          <ac:chgData name="周藤 英" userId="a90c06b5144558ef" providerId="LiveId" clId="{10768800-6BDC-4C83-ABA2-3189EA2EEC4B}" dt="2022-07-23T05:46:32.614" v="615" actId="478"/>
          <ac:spMkLst>
            <pc:docMk/>
            <pc:sldMk cId="3804181853" sldId="370"/>
            <ac:spMk id="21" creationId="{B45D697F-CA36-FEBC-BC52-1B8ECFF014A5}"/>
          </ac:spMkLst>
        </pc:spChg>
        <pc:spChg chg="add mod">
          <ac:chgData name="周藤 英" userId="a90c06b5144558ef" providerId="LiveId" clId="{10768800-6BDC-4C83-ABA2-3189EA2EEC4B}" dt="2022-07-23T07:29:31.514" v="985" actId="1076"/>
          <ac:spMkLst>
            <pc:docMk/>
            <pc:sldMk cId="3804181853" sldId="370"/>
            <ac:spMk id="22" creationId="{887ADB6D-15C5-D5DD-A700-A48A37B06A41}"/>
          </ac:spMkLst>
        </pc:spChg>
        <pc:spChg chg="add mod">
          <ac:chgData name="周藤 英" userId="a90c06b5144558ef" providerId="LiveId" clId="{10768800-6BDC-4C83-ABA2-3189EA2EEC4B}" dt="2022-07-23T07:29:31.514" v="985" actId="1076"/>
          <ac:spMkLst>
            <pc:docMk/>
            <pc:sldMk cId="3804181853" sldId="370"/>
            <ac:spMk id="23" creationId="{A9E839AF-6167-3B3F-6086-E885CB2B77D8}"/>
          </ac:spMkLst>
        </pc:spChg>
      </pc:sldChg>
      <pc:sldChg chg="modSp mod">
        <pc:chgData name="周藤 英" userId="a90c06b5144558ef" providerId="LiveId" clId="{10768800-6BDC-4C83-ABA2-3189EA2EEC4B}" dt="2022-07-24T08:53:09.601" v="1605" actId="207"/>
        <pc:sldMkLst>
          <pc:docMk/>
          <pc:sldMk cId="1739083949" sldId="371"/>
        </pc:sldMkLst>
        <pc:spChg chg="mod">
          <ac:chgData name="周藤 英" userId="a90c06b5144558ef" providerId="LiveId" clId="{10768800-6BDC-4C83-ABA2-3189EA2EEC4B}" dt="2022-07-23T05:27:09.644" v="341" actId="207"/>
          <ac:spMkLst>
            <pc:docMk/>
            <pc:sldMk cId="1739083949" sldId="371"/>
            <ac:spMk id="8" creationId="{70C32F0A-95BB-2EF6-777E-82EFCBA0C74F}"/>
          </ac:spMkLst>
        </pc:spChg>
        <pc:spChg chg="mod">
          <ac:chgData name="周藤 英" userId="a90c06b5144558ef" providerId="LiveId" clId="{10768800-6BDC-4C83-ABA2-3189EA2EEC4B}" dt="2022-07-23T06:33:06.069" v="677" actId="20577"/>
          <ac:spMkLst>
            <pc:docMk/>
            <pc:sldMk cId="1739083949" sldId="371"/>
            <ac:spMk id="20" creationId="{4E867794-BBA6-4037-A4B7-796D97D71B11}"/>
          </ac:spMkLst>
        </pc:spChg>
        <pc:graphicFrameChg chg="modGraphic">
          <ac:chgData name="周藤 英" userId="a90c06b5144558ef" providerId="LiveId" clId="{10768800-6BDC-4C83-ABA2-3189EA2EEC4B}" dt="2022-07-24T08:53:09.601" v="1605" actId="207"/>
          <ac:graphicFrameMkLst>
            <pc:docMk/>
            <pc:sldMk cId="1739083949" sldId="371"/>
            <ac:graphicFrameMk id="18" creationId="{00000000-0000-0000-0000-000000000000}"/>
          </ac:graphicFrameMkLst>
        </pc:graphicFrameChg>
      </pc:sldChg>
      <pc:sldChg chg="addSp delSp modSp mod">
        <pc:chgData name="周藤 英" userId="a90c06b5144558ef" providerId="LiveId" clId="{10768800-6BDC-4C83-ABA2-3189EA2EEC4B}" dt="2022-07-24T08:53:40.887" v="1608" actId="207"/>
        <pc:sldMkLst>
          <pc:docMk/>
          <pc:sldMk cId="3481272330" sldId="372"/>
        </pc:sldMkLst>
        <pc:spChg chg="mod">
          <ac:chgData name="周藤 英" userId="a90c06b5144558ef" providerId="LiveId" clId="{10768800-6BDC-4C83-ABA2-3189EA2EEC4B}" dt="2022-07-23T07:24:13.562" v="950" actId="1076"/>
          <ac:spMkLst>
            <pc:docMk/>
            <pc:sldMk cId="3481272330" sldId="372"/>
            <ac:spMk id="6" creationId="{00000000-0000-0000-0000-000000000000}"/>
          </ac:spMkLst>
        </pc:spChg>
        <pc:spChg chg="add mod">
          <ac:chgData name="周藤 英" userId="a90c06b5144558ef" providerId="LiveId" clId="{10768800-6BDC-4C83-ABA2-3189EA2EEC4B}" dt="2022-07-23T07:24:23.273" v="952" actId="1076"/>
          <ac:spMkLst>
            <pc:docMk/>
            <pc:sldMk cId="3481272330" sldId="372"/>
            <ac:spMk id="8" creationId="{28E8D487-3270-D23B-5EB6-B0102B0CB72E}"/>
          </ac:spMkLst>
        </pc:spChg>
        <pc:spChg chg="add mod">
          <ac:chgData name="周藤 英" userId="a90c06b5144558ef" providerId="LiveId" clId="{10768800-6BDC-4C83-ABA2-3189EA2EEC4B}" dt="2022-07-23T07:28:33.408" v="979" actId="13926"/>
          <ac:spMkLst>
            <pc:docMk/>
            <pc:sldMk cId="3481272330" sldId="372"/>
            <ac:spMk id="9" creationId="{E3762F1C-8400-A387-2AF4-633469EBEEC4}"/>
          </ac:spMkLst>
        </pc:spChg>
        <pc:spChg chg="del">
          <ac:chgData name="周藤 英" userId="a90c06b5144558ef" providerId="LiveId" clId="{10768800-6BDC-4C83-ABA2-3189EA2EEC4B}" dt="2022-07-23T07:22:59.077" v="928" actId="478"/>
          <ac:spMkLst>
            <pc:docMk/>
            <pc:sldMk cId="3481272330" sldId="372"/>
            <ac:spMk id="10" creationId="{70C32F0A-95BB-2EF6-777E-82EFCBA0C74F}"/>
          </ac:spMkLst>
        </pc:spChg>
        <pc:spChg chg="add mod">
          <ac:chgData name="周藤 英" userId="a90c06b5144558ef" providerId="LiveId" clId="{10768800-6BDC-4C83-ABA2-3189EA2EEC4B}" dt="2022-07-23T07:24:54.987" v="967" actId="20577"/>
          <ac:spMkLst>
            <pc:docMk/>
            <pc:sldMk cId="3481272330" sldId="372"/>
            <ac:spMk id="12" creationId="{BEE817CE-6378-FA53-08E0-D88FED690A76}"/>
          </ac:spMkLst>
        </pc:spChg>
        <pc:spChg chg="add mod">
          <ac:chgData name="周藤 英" userId="a90c06b5144558ef" providerId="LiveId" clId="{10768800-6BDC-4C83-ABA2-3189EA2EEC4B}" dt="2022-07-23T07:24:27.775" v="953" actId="1076"/>
          <ac:spMkLst>
            <pc:docMk/>
            <pc:sldMk cId="3481272330" sldId="372"/>
            <ac:spMk id="13" creationId="{874A1DC5-6965-9C5E-25B1-FD8C2A87DD73}"/>
          </ac:spMkLst>
        </pc:spChg>
        <pc:spChg chg="add mod">
          <ac:chgData name="周藤 英" userId="a90c06b5144558ef" providerId="LiveId" clId="{10768800-6BDC-4C83-ABA2-3189EA2EEC4B}" dt="2022-07-23T07:25:00.891" v="968" actId="1076"/>
          <ac:spMkLst>
            <pc:docMk/>
            <pc:sldMk cId="3481272330" sldId="372"/>
            <ac:spMk id="15" creationId="{0FF6B6E5-FCA0-2CEF-1435-70354D45FB35}"/>
          </ac:spMkLst>
        </pc:spChg>
        <pc:spChg chg="mod">
          <ac:chgData name="周藤 英" userId="a90c06b5144558ef" providerId="LiveId" clId="{10768800-6BDC-4C83-ABA2-3189EA2EEC4B}" dt="2022-07-23T07:22:21.469" v="924" actId="20577"/>
          <ac:spMkLst>
            <pc:docMk/>
            <pc:sldMk cId="3481272330" sldId="372"/>
            <ac:spMk id="20" creationId="{4E867794-BBA6-4037-A4B7-796D97D71B11}"/>
          </ac:spMkLst>
        </pc:spChg>
        <pc:graphicFrameChg chg="mod modGraphic">
          <ac:chgData name="周藤 英" userId="a90c06b5144558ef" providerId="LiveId" clId="{10768800-6BDC-4C83-ABA2-3189EA2EEC4B}" dt="2022-07-24T08:53:40.887" v="1608" actId="207"/>
          <ac:graphicFrameMkLst>
            <pc:docMk/>
            <pc:sldMk cId="3481272330" sldId="372"/>
            <ac:graphicFrameMk id="14" creationId="{00000000-0000-0000-0000-000000000000}"/>
          </ac:graphicFrameMkLst>
        </pc:graphicFrameChg>
      </pc:sldChg>
      <pc:sldChg chg="addSp delSp modSp add mod ord">
        <pc:chgData name="周藤 英" userId="a90c06b5144558ef" providerId="LiveId" clId="{10768800-6BDC-4C83-ABA2-3189EA2EEC4B}" dt="2022-07-24T08:57:19.211" v="1738" actId="1076"/>
        <pc:sldMkLst>
          <pc:docMk/>
          <pc:sldMk cId="3447048306" sldId="373"/>
        </pc:sldMkLst>
        <pc:spChg chg="mod">
          <ac:chgData name="周藤 英" userId="a90c06b5144558ef" providerId="LiveId" clId="{10768800-6BDC-4C83-ABA2-3189EA2EEC4B}" dt="2022-07-23T07:43:40.996" v="1436" actId="20577"/>
          <ac:spMkLst>
            <pc:docMk/>
            <pc:sldMk cId="3447048306" sldId="373"/>
            <ac:spMk id="8" creationId="{00000000-0000-0000-0000-000000000000}"/>
          </ac:spMkLst>
        </pc:spChg>
        <pc:spChg chg="mod">
          <ac:chgData name="周藤 英" userId="a90c06b5144558ef" providerId="LiveId" clId="{10768800-6BDC-4C83-ABA2-3189EA2EEC4B}" dt="2022-07-23T07:44:06.222" v="1442" actId="20577"/>
          <ac:spMkLst>
            <pc:docMk/>
            <pc:sldMk cId="3447048306" sldId="373"/>
            <ac:spMk id="9" creationId="{FAC42C0D-C54F-4B24-BE4C-571C6601B73C}"/>
          </ac:spMkLst>
        </pc:spChg>
        <pc:spChg chg="add mod">
          <ac:chgData name="周藤 英" userId="a90c06b5144558ef" providerId="LiveId" clId="{10768800-6BDC-4C83-ABA2-3189EA2EEC4B}" dt="2022-07-24T08:56:16.891" v="1704" actId="20577"/>
          <ac:spMkLst>
            <pc:docMk/>
            <pc:sldMk cId="3447048306" sldId="373"/>
            <ac:spMk id="10" creationId="{9B9961CE-BEA2-6FC9-52C2-EDD412F19571}"/>
          </ac:spMkLst>
        </pc:spChg>
        <pc:spChg chg="mod">
          <ac:chgData name="周藤 英" userId="a90c06b5144558ef" providerId="LiveId" clId="{10768800-6BDC-4C83-ABA2-3189EA2EEC4B}" dt="2022-07-24T08:57:19.211" v="1738" actId="1076"/>
          <ac:spMkLst>
            <pc:docMk/>
            <pc:sldMk cId="3447048306" sldId="373"/>
            <ac:spMk id="14" creationId="{DBEB7D4F-C525-CBFB-C596-4ECED74BC295}"/>
          </ac:spMkLst>
        </pc:spChg>
        <pc:spChg chg="del mod">
          <ac:chgData name="周藤 英" userId="a90c06b5144558ef" providerId="LiveId" clId="{10768800-6BDC-4C83-ABA2-3189EA2EEC4B}" dt="2022-07-24T08:56:50.087" v="1733" actId="478"/>
          <ac:spMkLst>
            <pc:docMk/>
            <pc:sldMk cId="3447048306" sldId="373"/>
            <ac:spMk id="15" creationId="{1198F0C4-95A1-6CC6-0658-44BF2A3EBD85}"/>
          </ac:spMkLst>
        </pc:spChg>
        <pc:spChg chg="del mod">
          <ac:chgData name="周藤 英" userId="a90c06b5144558ef" providerId="LiveId" clId="{10768800-6BDC-4C83-ABA2-3189EA2EEC4B}" dt="2022-07-24T08:56:53.791" v="1734" actId="478"/>
          <ac:spMkLst>
            <pc:docMk/>
            <pc:sldMk cId="3447048306" sldId="373"/>
            <ac:spMk id="16" creationId="{3F744C75-F9D9-5396-2FC6-231A07F11081}"/>
          </ac:spMkLst>
        </pc:spChg>
        <pc:spChg chg="mod">
          <ac:chgData name="周藤 英" userId="a90c06b5144558ef" providerId="LiveId" clId="{10768800-6BDC-4C83-ABA2-3189EA2EEC4B}" dt="2022-07-24T08:57:19.211" v="1738" actId="1076"/>
          <ac:spMkLst>
            <pc:docMk/>
            <pc:sldMk cId="3447048306" sldId="373"/>
            <ac:spMk id="17" creationId="{510E21F2-AD41-EAE3-8CAE-80B8B4D8C866}"/>
          </ac:spMkLst>
        </pc:spChg>
        <pc:spChg chg="mod">
          <ac:chgData name="周藤 英" userId="a90c06b5144558ef" providerId="LiveId" clId="{10768800-6BDC-4C83-ABA2-3189EA2EEC4B}" dt="2022-07-24T08:57:05.977" v="1737" actId="20577"/>
          <ac:spMkLst>
            <pc:docMk/>
            <pc:sldMk cId="3447048306" sldId="373"/>
            <ac:spMk id="18" creationId="{6CCE3042-D6F4-AF9C-5FA5-318CF016AC5F}"/>
          </ac:spMkLst>
        </pc:spChg>
      </pc:sldChg>
      <pc:sldChg chg="add del">
        <pc:chgData name="周藤 英" userId="a90c06b5144558ef" providerId="LiveId" clId="{10768800-6BDC-4C83-ABA2-3189EA2EEC4B}" dt="2022-07-24T09:01:12.187" v="1786" actId="47"/>
        <pc:sldMkLst>
          <pc:docMk/>
          <pc:sldMk cId="3370386991" sldId="3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lineChart>
        <c:grouping val="standard"/>
        <c:varyColors val="0"/>
        <c:ser>
          <c:idx val="2"/>
          <c:order val="0"/>
          <c:tx>
            <c:strRef>
              <c:f>Sheet1!$D$1</c:f>
              <c:strCache>
                <c:ptCount val="1"/>
                <c:pt idx="0">
                  <c:v>列3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0.00</c:formatCode>
                <c:ptCount val="7"/>
                <c:pt idx="0">
                  <c:v>0.88</c:v>
                </c:pt>
                <c:pt idx="1">
                  <c:v>0.85</c:v>
                </c:pt>
                <c:pt idx="2">
                  <c:v>0.79</c:v>
                </c:pt>
                <c:pt idx="3">
                  <c:v>0.77</c:v>
                </c:pt>
                <c:pt idx="4">
                  <c:v>0.78</c:v>
                </c:pt>
                <c:pt idx="5">
                  <c:v>0.72</c:v>
                </c:pt>
                <c:pt idx="6">
                  <c:v>0.73</c:v>
                </c:pt>
              </c:numCache>
            </c:numRef>
          </c:val>
          <c:smooth val="0"/>
          <c:extLst>
            <c:ext xmlns:c16="http://schemas.microsoft.com/office/drawing/2014/chart" uri="{C3380CC4-5D6E-409C-BE32-E72D297353CC}">
              <c16:uniqueId val="{00000008-8628-4F50-A6F6-30F1CE1F66CA}"/>
            </c:ext>
          </c:extLst>
        </c:ser>
        <c:ser>
          <c:idx val="3"/>
          <c:order val="1"/>
          <c:tx>
            <c:strRef>
              <c:f>Sheet1!$E$1</c:f>
              <c:strCache>
                <c:ptCount val="1"/>
                <c:pt idx="0">
                  <c:v>列4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0.00</c:formatCode>
                <c:ptCount val="7"/>
                <c:pt idx="0">
                  <c:v>0.62</c:v>
                </c:pt>
                <c:pt idx="1">
                  <c:v>0.6</c:v>
                </c:pt>
                <c:pt idx="2">
                  <c:v>0.56000000000000005</c:v>
                </c:pt>
                <c:pt idx="3">
                  <c:v>0.59</c:v>
                </c:pt>
                <c:pt idx="4">
                  <c:v>0.59</c:v>
                </c:pt>
                <c:pt idx="5">
                  <c:v>0.53</c:v>
                </c:pt>
                <c:pt idx="6">
                  <c:v>0.51</c:v>
                </c:pt>
              </c:numCache>
            </c:numRef>
          </c:val>
          <c:smooth val="0"/>
          <c:extLst>
            <c:ext xmlns:c16="http://schemas.microsoft.com/office/drawing/2014/chart" uri="{C3380CC4-5D6E-409C-BE32-E72D297353CC}">
              <c16:uniqueId val="{00000009-8628-4F50-A6F6-30F1CE1F66CA}"/>
            </c:ext>
          </c:extLst>
        </c:ser>
        <c:ser>
          <c:idx val="0"/>
          <c:order val="2"/>
          <c:tx>
            <c:strRef>
              <c:f>Sheet1!$B$1</c:f>
              <c:strCache>
                <c:ptCount val="1"/>
                <c:pt idx="0">
                  <c:v>列1</c:v>
                </c:pt>
              </c:strCache>
            </c:strRef>
          </c:tx>
          <c:spPr>
            <a:ln w="28575" cap="rnd">
              <a:solidFill>
                <a:srgbClr val="7030A0"/>
              </a:solidFill>
              <a:round/>
            </a:ln>
            <a:effectLst>
              <a:outerShdw blurRad="50800" dist="38100" dir="2700000" algn="tl" rotWithShape="0">
                <a:prstClr val="black">
                  <a:alpha val="40000"/>
                </a:prstClr>
              </a:outerShdw>
            </a:effectLst>
          </c:spPr>
          <c:marker>
            <c:symbol val="circle"/>
            <c:size val="5"/>
            <c:spPr>
              <a:solidFill>
                <a:srgbClr val="7030A0"/>
              </a:solidFill>
              <a:ln w="9525">
                <a:solidFill>
                  <a:srgbClr val="7030A0"/>
                </a:solidFill>
              </a:ln>
              <a:effectLst/>
            </c:spPr>
          </c:marker>
          <c:dPt>
            <c:idx val="2"/>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B09-49A0-A45A-22673D14980C}"/>
              </c:ext>
            </c:extLst>
          </c:dPt>
          <c:dPt>
            <c:idx val="3"/>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B09-49A0-A45A-22673D14980C}"/>
              </c:ext>
            </c:extLst>
          </c:dPt>
          <c:dPt>
            <c:idx val="4"/>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B09-49A0-A45A-22673D14980C}"/>
              </c:ext>
            </c:extLst>
          </c:dPt>
          <c:dPt>
            <c:idx val="5"/>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B09-49A0-A45A-22673D14980C}"/>
              </c:ext>
            </c:extLst>
          </c:dPt>
          <c:dLbls>
            <c:dLbl>
              <c:idx val="0"/>
              <c:layout>
                <c:manualLayout>
                  <c:x val="2.9407862273023713E-3"/>
                  <c:y val="2.03472571857259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05E-4E0F-889A-0E658DD06828}"/>
                </c:ext>
              </c:extLst>
            </c:dLbl>
            <c:dLbl>
              <c:idx val="1"/>
              <c:layout>
                <c:manualLayout>
                  <c:x val="-8.8223586819071945E-3"/>
                  <c:y val="2.5434071482157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05E-4E0F-889A-0E658DD06828}"/>
                </c:ext>
              </c:extLst>
            </c:dLbl>
            <c:dLbl>
              <c:idx val="3"/>
              <c:layout>
                <c:manualLayout>
                  <c:x val="2.9407862273022906E-3"/>
                  <c:y val="2.5434071482157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09-49A0-A45A-22673D14980C}"/>
                </c:ext>
              </c:extLst>
            </c:dLbl>
            <c:dLbl>
              <c:idx val="4"/>
              <c:layout>
                <c:manualLayout>
                  <c:x val="2.9139808902508835E-3"/>
                  <c:y val="-3.34733389938042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B09-49A0-A45A-22673D14980C}"/>
                </c:ext>
              </c:extLst>
            </c:dLbl>
            <c:dLbl>
              <c:idx val="5"/>
              <c:layout>
                <c:manualLayout>
                  <c:x val="-7.6460441909862356E-2"/>
                  <c:y val="5.59549572607464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B09-49A0-A45A-22673D14980C}"/>
                </c:ext>
              </c:extLst>
            </c:dLbl>
            <c:dLbl>
              <c:idx val="6"/>
              <c:layout>
                <c:manualLayout>
                  <c:x val="-7.0578869455257556E-2"/>
                  <c:y val="5.59549572607464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628-4F50-A6F6-30F1CE1F66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0.43</c:v>
                </c:pt>
                <c:pt idx="1">
                  <c:v>0.48</c:v>
                </c:pt>
                <c:pt idx="2">
                  <c:v>0.5</c:v>
                </c:pt>
                <c:pt idx="3">
                  <c:v>0.59</c:v>
                </c:pt>
                <c:pt idx="4">
                  <c:v>0.6</c:v>
                </c:pt>
                <c:pt idx="5">
                  <c:v>0.53</c:v>
                </c:pt>
                <c:pt idx="6">
                  <c:v>0.51</c:v>
                </c:pt>
              </c:numCache>
            </c:numRef>
          </c:val>
          <c:smooth val="0"/>
          <c:extLst>
            <c:ext xmlns:c16="http://schemas.microsoft.com/office/drawing/2014/chart" uri="{C3380CC4-5D6E-409C-BE32-E72D297353CC}">
              <c16:uniqueId val="{00000008-2B09-49A0-A45A-22673D14980C}"/>
            </c:ext>
          </c:extLst>
        </c:ser>
        <c:dLbls>
          <c:showLegendKey val="0"/>
          <c:showVal val="0"/>
          <c:showCatName val="0"/>
          <c:showSerName val="0"/>
          <c:showPercent val="0"/>
          <c:showBubbleSize val="0"/>
        </c:dLbls>
        <c:marker val="1"/>
        <c:smooth val="0"/>
        <c:axId val="141755967"/>
        <c:axId val="141750975"/>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0.92"/>
          <c:min val="0.30000000000000004"/>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0.1"/>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寄附金収入</c:v>
                </c:pt>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712-4325-B91F-ADAEABEA77B7}"/>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712-4325-B91F-ADAEABEA77B7}"/>
              </c:ext>
            </c:extLst>
          </c:dPt>
          <c:dPt>
            <c:idx val="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712-4325-B91F-ADAEABEA77B7}"/>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F712-4325-B91F-ADAEABEA77B7}"/>
              </c:ext>
            </c:extLst>
          </c:dPt>
          <c:dLbls>
            <c:dLbl>
              <c:idx val="0"/>
              <c:layout>
                <c:manualLayout>
                  <c:x val="0"/>
                  <c:y val="9.6960812943887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12-4325-B91F-ADAEABEA77B7}"/>
                </c:ext>
              </c:extLst>
            </c:dLbl>
            <c:dLbl>
              <c:idx val="1"/>
              <c:layout>
                <c:manualLayout>
                  <c:x val="0"/>
                  <c:y val="4.848040647194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12-4325-B91F-ADAEABEA77B7}"/>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1990</c:v>
                </c:pt>
                <c:pt idx="1">
                  <c:v>1995</c:v>
                </c:pt>
                <c:pt idx="2">
                  <c:v>2000</c:v>
                </c:pt>
                <c:pt idx="3">
                  <c:v>2005</c:v>
                </c:pt>
                <c:pt idx="4">
                  <c:v>2010</c:v>
                </c:pt>
                <c:pt idx="5">
                  <c:v>2015</c:v>
                </c:pt>
                <c:pt idx="6">
                  <c:v>2020</c:v>
                </c:pt>
                <c:pt idx="7">
                  <c:v>2021</c:v>
                </c:pt>
              </c:numCache>
            </c:numRef>
          </c:cat>
          <c:val>
            <c:numRef>
              <c:f>Sheet1!$B$2:$B$9</c:f>
              <c:numCache>
                <c:formatCode>General</c:formatCode>
                <c:ptCount val="8"/>
                <c:pt idx="0" formatCode="#,##0_);[Red]\(#,##0\)">
                  <c:v>27.532</c:v>
                </c:pt>
                <c:pt idx="1">
                  <c:v>3.4220000000000002</c:v>
                </c:pt>
                <c:pt idx="2">
                  <c:v>2.92</c:v>
                </c:pt>
                <c:pt idx="3">
                  <c:v>0</c:v>
                </c:pt>
                <c:pt idx="4">
                  <c:v>0.45</c:v>
                </c:pt>
                <c:pt idx="5">
                  <c:v>3.55</c:v>
                </c:pt>
                <c:pt idx="6">
                  <c:v>6.3579999999999997</c:v>
                </c:pt>
                <c:pt idx="7">
                  <c:v>116.839</c:v>
                </c:pt>
              </c:numCache>
            </c:numRef>
          </c:val>
          <c:extLst>
            <c:ext xmlns:c16="http://schemas.microsoft.com/office/drawing/2014/chart" uri="{C3380CC4-5D6E-409C-BE32-E72D297353CC}">
              <c16:uniqueId val="{0000000A-F712-4325-B91F-ADAEABEA77B7}"/>
            </c:ext>
          </c:extLst>
        </c:ser>
        <c:dLbls>
          <c:showLegendKey val="0"/>
          <c:showVal val="0"/>
          <c:showCatName val="0"/>
          <c:showSerName val="0"/>
          <c:showPercent val="0"/>
          <c:showBubbleSize val="0"/>
        </c:dLbls>
        <c:gapWidth val="114"/>
        <c:overlap val="-23"/>
        <c:axId val="141755967"/>
        <c:axId val="141750975"/>
      </c:bar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寄附金収入</c:v>
                </c:pt>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3AA-4C8A-A4A9-BFC85AA379EC}"/>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3AA-4C8A-A4A9-BFC85AA379EC}"/>
              </c:ext>
            </c:extLst>
          </c:dPt>
          <c:dPt>
            <c:idx val="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A3AA-4C8A-A4A9-BFC85AA379EC}"/>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A3AA-4C8A-A4A9-BFC85AA379EC}"/>
              </c:ext>
            </c:extLst>
          </c:dPt>
          <c:dLbls>
            <c:dLbl>
              <c:idx val="0"/>
              <c:layout>
                <c:manualLayout>
                  <c:x val="0"/>
                  <c:y val="9.6960812943887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AA-4C8A-A4A9-BFC85AA379EC}"/>
                </c:ext>
              </c:extLst>
            </c:dLbl>
            <c:dLbl>
              <c:idx val="1"/>
              <c:layout>
                <c:manualLayout>
                  <c:x val="0"/>
                  <c:y val="4.848040647194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AA-4C8A-A4A9-BFC85AA379EC}"/>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1990</c:v>
                </c:pt>
                <c:pt idx="1">
                  <c:v>1995</c:v>
                </c:pt>
                <c:pt idx="2">
                  <c:v>2000</c:v>
                </c:pt>
                <c:pt idx="3">
                  <c:v>2005</c:v>
                </c:pt>
                <c:pt idx="4">
                  <c:v>2010</c:v>
                </c:pt>
                <c:pt idx="5">
                  <c:v>2015</c:v>
                </c:pt>
                <c:pt idx="6">
                  <c:v>2020</c:v>
                </c:pt>
                <c:pt idx="7">
                  <c:v>2021</c:v>
                </c:pt>
              </c:numCache>
            </c:numRef>
          </c:cat>
          <c:val>
            <c:numRef>
              <c:f>Sheet1!$B$2:$B$9</c:f>
              <c:numCache>
                <c:formatCode>General</c:formatCode>
                <c:ptCount val="8"/>
                <c:pt idx="0" formatCode="#,##0_);[Red]\(#,##0\)">
                  <c:v>8.2249999999999996</c:v>
                </c:pt>
                <c:pt idx="1">
                  <c:v>6.64</c:v>
                </c:pt>
                <c:pt idx="2">
                  <c:v>1.91</c:v>
                </c:pt>
                <c:pt idx="3">
                  <c:v>0</c:v>
                </c:pt>
                <c:pt idx="4">
                  <c:v>0.54</c:v>
                </c:pt>
                <c:pt idx="5">
                  <c:v>20.209</c:v>
                </c:pt>
                <c:pt idx="6">
                  <c:v>17.52</c:v>
                </c:pt>
                <c:pt idx="7">
                  <c:v>25.471</c:v>
                </c:pt>
              </c:numCache>
            </c:numRef>
          </c:val>
          <c:extLst>
            <c:ext xmlns:c16="http://schemas.microsoft.com/office/drawing/2014/chart" uri="{C3380CC4-5D6E-409C-BE32-E72D297353CC}">
              <c16:uniqueId val="{0000000A-A3AA-4C8A-A4A9-BFC85AA379EC}"/>
            </c:ext>
          </c:extLst>
        </c:ser>
        <c:dLbls>
          <c:showLegendKey val="0"/>
          <c:showVal val="0"/>
          <c:showCatName val="0"/>
          <c:showSerName val="0"/>
          <c:showPercent val="0"/>
          <c:showBubbleSize val="0"/>
        </c:dLbls>
        <c:gapWidth val="114"/>
        <c:overlap val="-23"/>
        <c:axId val="141755967"/>
        <c:axId val="141750975"/>
      </c:bar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barChart>
        <c:barDir val="col"/>
        <c:grouping val="clustered"/>
        <c:varyColors val="0"/>
        <c:ser>
          <c:idx val="0"/>
          <c:order val="0"/>
          <c:tx>
            <c:strRef>
              <c:f>Sheet1!$B$1</c:f>
              <c:strCache>
                <c:ptCount val="1"/>
                <c:pt idx="0">
                  <c:v>寄附金収入</c:v>
                </c:pt>
              </c:strCache>
            </c:strRef>
          </c:tx>
          <c:spPr>
            <a:solidFill>
              <a:schemeClr val="accent2"/>
            </a:solidFill>
            <a:ln>
              <a:noFill/>
            </a:ln>
            <a:effectLst>
              <a:outerShdw blurRad="50800" dist="38100" dir="2700000" algn="tl" rotWithShape="0">
                <a:prstClr val="black">
                  <a:alpha val="40000"/>
                </a:prstClr>
              </a:outerShdw>
            </a:effectLst>
          </c:spPr>
          <c:invertIfNegative val="0"/>
          <c:dPt>
            <c:idx val="4"/>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D76-4944-92DA-1A021AC3F183}"/>
              </c:ext>
            </c:extLst>
          </c:dPt>
          <c:dPt>
            <c:idx val="5"/>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D76-4944-92DA-1A021AC3F183}"/>
              </c:ext>
            </c:extLst>
          </c:dPt>
          <c:dPt>
            <c:idx val="6"/>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D76-4944-92DA-1A021AC3F183}"/>
              </c:ext>
            </c:extLst>
          </c:dPt>
          <c:dPt>
            <c:idx val="7"/>
            <c:invertIfNegative val="0"/>
            <c:bubble3D val="0"/>
            <c:spPr>
              <a:solidFill>
                <a:schemeClr val="accent2"/>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D76-4944-92DA-1A021AC3F183}"/>
              </c:ext>
            </c:extLst>
          </c:dPt>
          <c:dLbls>
            <c:dLbl>
              <c:idx val="0"/>
              <c:layout>
                <c:manualLayout>
                  <c:x val="0"/>
                  <c:y val="9.6960812943887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76-4944-92DA-1A021AC3F183}"/>
                </c:ext>
              </c:extLst>
            </c:dLbl>
            <c:dLbl>
              <c:idx val="1"/>
              <c:layout>
                <c:manualLayout>
                  <c:x val="0"/>
                  <c:y val="4.8480406471944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76-4944-92DA-1A021AC3F183}"/>
                </c:ext>
              </c:extLst>
            </c:dLbl>
            <c:dLbl>
              <c:idx val="2"/>
              <c:layout>
                <c:manualLayout>
                  <c:x val="5.4683770394530848E-17"/>
                  <c:y val="9.6960812943886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76-4944-92DA-1A021AC3F183}"/>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1990</c:v>
                </c:pt>
                <c:pt idx="1">
                  <c:v>1995</c:v>
                </c:pt>
                <c:pt idx="2">
                  <c:v>2000</c:v>
                </c:pt>
                <c:pt idx="3">
                  <c:v>2005</c:v>
                </c:pt>
                <c:pt idx="4">
                  <c:v>2010</c:v>
                </c:pt>
                <c:pt idx="5">
                  <c:v>2015</c:v>
                </c:pt>
                <c:pt idx="6">
                  <c:v>2020</c:v>
                </c:pt>
                <c:pt idx="7">
                  <c:v>2021</c:v>
                </c:pt>
              </c:numCache>
            </c:numRef>
          </c:cat>
          <c:val>
            <c:numRef>
              <c:f>Sheet1!$B$2:$B$9</c:f>
              <c:numCache>
                <c:formatCode>General</c:formatCode>
                <c:ptCount val="8"/>
                <c:pt idx="0" formatCode="#,##0_);[Red]\(#,##0\)">
                  <c:v>11.417999999999999</c:v>
                </c:pt>
                <c:pt idx="1">
                  <c:v>0.05</c:v>
                </c:pt>
                <c:pt idx="2">
                  <c:v>100.111</c:v>
                </c:pt>
                <c:pt idx="3">
                  <c:v>0.12</c:v>
                </c:pt>
                <c:pt idx="4">
                  <c:v>1.66</c:v>
                </c:pt>
                <c:pt idx="5">
                  <c:v>2.4620000000000002</c:v>
                </c:pt>
                <c:pt idx="6">
                  <c:v>9.8810000000000002</c:v>
                </c:pt>
                <c:pt idx="7">
                  <c:v>11.4</c:v>
                </c:pt>
              </c:numCache>
            </c:numRef>
          </c:val>
          <c:extLst>
            <c:ext xmlns:c16="http://schemas.microsoft.com/office/drawing/2014/chart" uri="{C3380CC4-5D6E-409C-BE32-E72D297353CC}">
              <c16:uniqueId val="{0000000A-5D76-4944-92DA-1A021AC3F183}"/>
            </c:ext>
          </c:extLst>
        </c:ser>
        <c:dLbls>
          <c:showLegendKey val="0"/>
          <c:showVal val="0"/>
          <c:showCatName val="0"/>
          <c:showSerName val="0"/>
          <c:showPercent val="0"/>
          <c:showBubbleSize val="0"/>
        </c:dLbls>
        <c:gapWidth val="114"/>
        <c:overlap val="-23"/>
        <c:axId val="141755967"/>
        <c:axId val="141750975"/>
      </c:bar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20"/>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latin typeface="BIZ UDPゴシック" panose="020B0400000000000000" pitchFamily="50" charset="-128"/>
                <a:ea typeface="BIZ UDPゴシック" panose="020B0400000000000000" pitchFamily="50" charset="-128"/>
              </a:rPr>
              <a:t>町村別</a:t>
            </a:r>
            <a:r>
              <a:rPr lang="ja-JP" altLang="en-US" smtClean="0">
                <a:latin typeface="BIZ UDPゴシック" panose="020B0400000000000000" pitchFamily="50" charset="-128"/>
                <a:ea typeface="BIZ UDPゴシック" panose="020B0400000000000000" pitchFamily="50" charset="-128"/>
              </a:rPr>
              <a:t>の寄附金額</a:t>
            </a:r>
            <a:endParaRPr lang="ja-JP" altLang="en-US">
              <a:latin typeface="BIZ UDPゴシック" panose="020B0400000000000000" pitchFamily="50" charset="-128"/>
              <a:ea typeface="BIZ UDPゴシック" panose="020B0400000000000000" pitchFamily="50" charset="-128"/>
            </a:endParaRPr>
          </a:p>
        </c:rich>
      </c:tx>
      <c:layout>
        <c:manualLayout>
          <c:xMode val="edge"/>
          <c:yMode val="edge"/>
          <c:x val="0.3399994632444765"/>
          <c:y val="9.434875708513352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2019</c:v>
                </c:pt>
              </c:strCache>
            </c:strRef>
          </c:tx>
          <c:spPr>
            <a:solidFill>
              <a:schemeClr val="accent1"/>
            </a:solidFill>
            <a:ln>
              <a:noFill/>
            </a:ln>
            <a:effectLst/>
          </c:spPr>
          <c:invertIfNegative val="0"/>
          <c:cat>
            <c:strRef>
              <c:f>Sheet1!$A$2:$A$11</c:f>
              <c:strCache>
                <c:ptCount val="10"/>
                <c:pt idx="0">
                  <c:v>島本町</c:v>
                </c:pt>
                <c:pt idx="1">
                  <c:v>豊能町</c:v>
                </c:pt>
                <c:pt idx="2">
                  <c:v>能勢町</c:v>
                </c:pt>
                <c:pt idx="3">
                  <c:v>忠岡町</c:v>
                </c:pt>
                <c:pt idx="4">
                  <c:v>熊取町</c:v>
                </c:pt>
                <c:pt idx="5">
                  <c:v>田尻町</c:v>
                </c:pt>
                <c:pt idx="6">
                  <c:v>岬町</c:v>
                </c:pt>
                <c:pt idx="7">
                  <c:v>太子町</c:v>
                </c:pt>
                <c:pt idx="8">
                  <c:v>河南町</c:v>
                </c:pt>
                <c:pt idx="9">
                  <c:v>千早赤阪村</c:v>
                </c:pt>
              </c:strCache>
            </c:strRef>
          </c:cat>
          <c:val>
            <c:numRef>
              <c:f>Sheet1!$B$2:$B$11</c:f>
              <c:numCache>
                <c:formatCode>General</c:formatCode>
                <c:ptCount val="10"/>
                <c:pt idx="0">
                  <c:v>4.8230000000000004</c:v>
                </c:pt>
                <c:pt idx="1">
                  <c:v>24.488</c:v>
                </c:pt>
                <c:pt idx="2">
                  <c:v>9.5950000000000006</c:v>
                </c:pt>
                <c:pt idx="3">
                  <c:v>210.875</c:v>
                </c:pt>
                <c:pt idx="4">
                  <c:v>223.041</c:v>
                </c:pt>
                <c:pt idx="5">
                  <c:v>2.2730000000000001</c:v>
                </c:pt>
                <c:pt idx="6">
                  <c:v>6.4989999999999997</c:v>
                </c:pt>
                <c:pt idx="7">
                  <c:v>4.202</c:v>
                </c:pt>
                <c:pt idx="8">
                  <c:v>11.154999999999999</c:v>
                </c:pt>
                <c:pt idx="9">
                  <c:v>7.1870000000000003</c:v>
                </c:pt>
              </c:numCache>
            </c:numRef>
          </c:val>
          <c:extLst>
            <c:ext xmlns:c16="http://schemas.microsoft.com/office/drawing/2014/chart" uri="{C3380CC4-5D6E-409C-BE32-E72D297353CC}">
              <c16:uniqueId val="{00000000-DD06-46D7-90E9-06AE53D3412A}"/>
            </c:ext>
          </c:extLst>
        </c:ser>
        <c:ser>
          <c:idx val="1"/>
          <c:order val="1"/>
          <c:tx>
            <c:strRef>
              <c:f>Sheet1!$C$1</c:f>
              <c:strCache>
                <c:ptCount val="1"/>
                <c:pt idx="0">
                  <c:v>2020</c:v>
                </c:pt>
              </c:strCache>
            </c:strRef>
          </c:tx>
          <c:spPr>
            <a:solidFill>
              <a:schemeClr val="accent2"/>
            </a:solidFill>
            <a:ln>
              <a:noFill/>
            </a:ln>
            <a:effectLst/>
          </c:spPr>
          <c:invertIfNegative val="0"/>
          <c:cat>
            <c:strRef>
              <c:f>Sheet1!$A$2:$A$11</c:f>
              <c:strCache>
                <c:ptCount val="10"/>
                <c:pt idx="0">
                  <c:v>島本町</c:v>
                </c:pt>
                <c:pt idx="1">
                  <c:v>豊能町</c:v>
                </c:pt>
                <c:pt idx="2">
                  <c:v>能勢町</c:v>
                </c:pt>
                <c:pt idx="3">
                  <c:v>忠岡町</c:v>
                </c:pt>
                <c:pt idx="4">
                  <c:v>熊取町</c:v>
                </c:pt>
                <c:pt idx="5">
                  <c:v>田尻町</c:v>
                </c:pt>
                <c:pt idx="6">
                  <c:v>岬町</c:v>
                </c:pt>
                <c:pt idx="7">
                  <c:v>太子町</c:v>
                </c:pt>
                <c:pt idx="8">
                  <c:v>河南町</c:v>
                </c:pt>
                <c:pt idx="9">
                  <c:v>千早赤阪村</c:v>
                </c:pt>
              </c:strCache>
            </c:strRef>
          </c:cat>
          <c:val>
            <c:numRef>
              <c:f>Sheet1!$C$2:$C$11</c:f>
              <c:numCache>
                <c:formatCode>General</c:formatCode>
                <c:ptCount val="10"/>
                <c:pt idx="0">
                  <c:v>25.69</c:v>
                </c:pt>
                <c:pt idx="1">
                  <c:v>23.452000000000002</c:v>
                </c:pt>
                <c:pt idx="2">
                  <c:v>12.406000000000001</c:v>
                </c:pt>
                <c:pt idx="3">
                  <c:v>277.03699999999998</c:v>
                </c:pt>
                <c:pt idx="4">
                  <c:v>445.83800000000002</c:v>
                </c:pt>
                <c:pt idx="5">
                  <c:v>12.269</c:v>
                </c:pt>
                <c:pt idx="6">
                  <c:v>5.3730000000000002</c:v>
                </c:pt>
                <c:pt idx="7">
                  <c:v>1.3580000000000001</c:v>
                </c:pt>
                <c:pt idx="8">
                  <c:v>17.47</c:v>
                </c:pt>
                <c:pt idx="9">
                  <c:v>9.8810000000000002</c:v>
                </c:pt>
              </c:numCache>
            </c:numRef>
          </c:val>
          <c:extLst>
            <c:ext xmlns:c16="http://schemas.microsoft.com/office/drawing/2014/chart" uri="{C3380CC4-5D6E-409C-BE32-E72D297353CC}">
              <c16:uniqueId val="{00000001-DD06-46D7-90E9-06AE53D3412A}"/>
            </c:ext>
          </c:extLst>
        </c:ser>
        <c:ser>
          <c:idx val="2"/>
          <c:order val="2"/>
          <c:tx>
            <c:strRef>
              <c:f>Sheet1!$D$1</c:f>
              <c:strCache>
                <c:ptCount val="1"/>
                <c:pt idx="0">
                  <c:v>2021</c:v>
                </c:pt>
              </c:strCache>
            </c:strRef>
          </c:tx>
          <c:spPr>
            <a:solidFill>
              <a:schemeClr val="accent3"/>
            </a:solidFill>
            <a:ln>
              <a:noFill/>
            </a:ln>
            <a:effectLst/>
          </c:spPr>
          <c:invertIfNegative val="0"/>
          <c:cat>
            <c:strRef>
              <c:f>Sheet1!$A$2:$A$11</c:f>
              <c:strCache>
                <c:ptCount val="10"/>
                <c:pt idx="0">
                  <c:v>島本町</c:v>
                </c:pt>
                <c:pt idx="1">
                  <c:v>豊能町</c:v>
                </c:pt>
                <c:pt idx="2">
                  <c:v>能勢町</c:v>
                </c:pt>
                <c:pt idx="3">
                  <c:v>忠岡町</c:v>
                </c:pt>
                <c:pt idx="4">
                  <c:v>熊取町</c:v>
                </c:pt>
                <c:pt idx="5">
                  <c:v>田尻町</c:v>
                </c:pt>
                <c:pt idx="6">
                  <c:v>岬町</c:v>
                </c:pt>
                <c:pt idx="7">
                  <c:v>太子町</c:v>
                </c:pt>
                <c:pt idx="8">
                  <c:v>河南町</c:v>
                </c:pt>
                <c:pt idx="9">
                  <c:v>千早赤阪村</c:v>
                </c:pt>
              </c:strCache>
            </c:strRef>
          </c:cat>
          <c:val>
            <c:numRef>
              <c:f>Sheet1!$D$2:$D$11</c:f>
              <c:numCache>
                <c:formatCode>General</c:formatCode>
                <c:ptCount val="10"/>
                <c:pt idx="0">
                  <c:v>129.024</c:v>
                </c:pt>
                <c:pt idx="1">
                  <c:v>25.305</c:v>
                </c:pt>
                <c:pt idx="2">
                  <c:v>16.535</c:v>
                </c:pt>
                <c:pt idx="3">
                  <c:v>223.91800000000001</c:v>
                </c:pt>
                <c:pt idx="4">
                  <c:v>780.61900000000003</c:v>
                </c:pt>
                <c:pt idx="5">
                  <c:v>37.756</c:v>
                </c:pt>
                <c:pt idx="6">
                  <c:v>8.6270000000000007</c:v>
                </c:pt>
                <c:pt idx="7">
                  <c:v>111.839</c:v>
                </c:pt>
                <c:pt idx="8">
                  <c:v>20.440999999999999</c:v>
                </c:pt>
                <c:pt idx="9">
                  <c:v>6.3</c:v>
                </c:pt>
              </c:numCache>
            </c:numRef>
          </c:val>
          <c:extLst>
            <c:ext xmlns:c16="http://schemas.microsoft.com/office/drawing/2014/chart" uri="{C3380CC4-5D6E-409C-BE32-E72D297353CC}">
              <c16:uniqueId val="{00000002-DD06-46D7-90E9-06AE53D3412A}"/>
            </c:ext>
          </c:extLst>
        </c:ser>
        <c:dLbls>
          <c:showLegendKey val="0"/>
          <c:showVal val="0"/>
          <c:showCatName val="0"/>
          <c:showSerName val="0"/>
          <c:showPercent val="0"/>
          <c:showBubbleSize val="0"/>
        </c:dLbls>
        <c:gapWidth val="219"/>
        <c:overlap val="-27"/>
        <c:axId val="1555874607"/>
        <c:axId val="1555872943"/>
      </c:barChart>
      <c:catAx>
        <c:axId val="155587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55872943"/>
        <c:crosses val="autoZero"/>
        <c:auto val="1"/>
        <c:lblAlgn val="ctr"/>
        <c:lblOffset val="100"/>
        <c:noMultiLvlLbl val="0"/>
      </c:catAx>
      <c:valAx>
        <c:axId val="1555872943"/>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55874607"/>
        <c:crosses val="autoZero"/>
        <c:crossBetween val="between"/>
      </c:valAx>
      <c:spPr>
        <a:noFill/>
        <a:ln>
          <a:noFill/>
        </a:ln>
        <a:effectLst/>
      </c:spPr>
    </c:plotArea>
    <c:legend>
      <c:legendPos val="b"/>
      <c:layout>
        <c:manualLayout>
          <c:xMode val="edge"/>
          <c:yMode val="edge"/>
          <c:x val="0.28396804966686862"/>
          <c:y val="0.90512095060522513"/>
          <c:w val="0.39360221078134466"/>
          <c:h val="5.55940436599792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人口推移と推計</a:t>
            </a:r>
            <a:endParaRPr lang="ja-JP"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0.76480000000000004</c:v>
                </c:pt>
                <c:pt idx="1">
                  <c:v>0.8901</c:v>
                </c:pt>
                <c:pt idx="2">
                  <c:v>0.96450000000000002</c:v>
                </c:pt>
                <c:pt idx="3">
                  <c:v>0.95699999999999996</c:v>
                </c:pt>
                <c:pt idx="4">
                  <c:v>0.89880000000000004</c:v>
                </c:pt>
                <c:pt idx="5">
                  <c:v>0.8266</c:v>
                </c:pt>
                <c:pt idx="6">
                  <c:v>0.74760000000000004</c:v>
                </c:pt>
                <c:pt idx="7">
                  <c:v>0.71840000000000004</c:v>
                </c:pt>
                <c:pt idx="8">
                  <c:v>0.64649999999999996</c:v>
                </c:pt>
                <c:pt idx="9">
                  <c:v>0.57030000000000003</c:v>
                </c:pt>
                <c:pt idx="10">
                  <c:v>0.48209999999999997</c:v>
                </c:pt>
                <c:pt idx="11">
                  <c:v>0.4249</c:v>
                </c:pt>
              </c:numCache>
            </c:numRef>
          </c:val>
          <c:extLst>
            <c:ext xmlns:c16="http://schemas.microsoft.com/office/drawing/2014/chart" uri="{C3380CC4-5D6E-409C-BE32-E72D297353CC}">
              <c16:uniqueId val="{00000000-F565-4CEC-B679-A8C0D59A3A33}"/>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0.19600000000000001</c:v>
                </c:pt>
                <c:pt idx="1">
                  <c:v>0.23180000000000001</c:v>
                </c:pt>
                <c:pt idx="2">
                  <c:v>0.25700000000000001</c:v>
                </c:pt>
                <c:pt idx="3">
                  <c:v>0.25190000000000001</c:v>
                </c:pt>
                <c:pt idx="4">
                  <c:v>0.22259999999999999</c:v>
                </c:pt>
                <c:pt idx="5">
                  <c:v>0.18609999999999999</c:v>
                </c:pt>
                <c:pt idx="6">
                  <c:v>0.15529999999999999</c:v>
                </c:pt>
                <c:pt idx="7">
                  <c:v>0.13500000000000001</c:v>
                </c:pt>
                <c:pt idx="8">
                  <c:v>0.1187</c:v>
                </c:pt>
                <c:pt idx="9">
                  <c:v>0.1046</c:v>
                </c:pt>
                <c:pt idx="10">
                  <c:v>9.4799999999999995E-2</c:v>
                </c:pt>
                <c:pt idx="11">
                  <c:v>8.4500000000000006E-2</c:v>
                </c:pt>
              </c:numCache>
            </c:numRef>
          </c:val>
          <c:extLst>
            <c:ext xmlns:c16="http://schemas.microsoft.com/office/drawing/2014/chart" uri="{C3380CC4-5D6E-409C-BE32-E72D297353CC}">
              <c16:uniqueId val="{00000001-F565-4CEC-B679-A8C0D59A3A33}"/>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0.11899999999999999</c:v>
                </c:pt>
                <c:pt idx="1">
                  <c:v>0.16009999999999999</c:v>
                </c:pt>
                <c:pt idx="2">
                  <c:v>0.19750000000000001</c:v>
                </c:pt>
                <c:pt idx="3">
                  <c:v>0.23910000000000001</c:v>
                </c:pt>
                <c:pt idx="4">
                  <c:v>0.30030000000000001</c:v>
                </c:pt>
                <c:pt idx="5">
                  <c:v>0.3553</c:v>
                </c:pt>
                <c:pt idx="6">
                  <c:v>0.38440000000000002</c:v>
                </c:pt>
                <c:pt idx="7">
                  <c:v>0.39929999999999999</c:v>
                </c:pt>
                <c:pt idx="8">
                  <c:v>0.41639999999999999</c:v>
                </c:pt>
                <c:pt idx="9">
                  <c:v>0.43080000000000002</c:v>
                </c:pt>
                <c:pt idx="10">
                  <c:v>0.44769999999999999</c:v>
                </c:pt>
                <c:pt idx="11">
                  <c:v>0.43230000000000002</c:v>
                </c:pt>
              </c:numCache>
            </c:numRef>
          </c:val>
          <c:extLst>
            <c:ext xmlns:c16="http://schemas.microsoft.com/office/drawing/2014/chart" uri="{C3380CC4-5D6E-409C-BE32-E72D297353CC}">
              <c16:uniqueId val="{00000002-F565-4CEC-B679-A8C0D59A3A33}"/>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4.0000000000000002E-4</c:v>
                </c:pt>
                <c:pt idx="1">
                  <c:v>5.1999999999999998E-3</c:v>
                </c:pt>
                <c:pt idx="2">
                  <c:v>0</c:v>
                </c:pt>
                <c:pt idx="3">
                  <c:v>2.9999999999999997E-4</c:v>
                </c:pt>
                <c:pt idx="4">
                  <c:v>2.9999999999999997E-4</c:v>
                </c:pt>
                <c:pt idx="5">
                  <c:v>6.7999999999999996E-3</c:v>
                </c:pt>
                <c:pt idx="6">
                  <c:v>1.3599999999999999E-2</c:v>
                </c:pt>
                <c:pt idx="7">
                  <c:v>0</c:v>
                </c:pt>
                <c:pt idx="8">
                  <c:v>0</c:v>
                </c:pt>
                <c:pt idx="9">
                  <c:v>0</c:v>
                </c:pt>
                <c:pt idx="10">
                  <c:v>0</c:v>
                </c:pt>
                <c:pt idx="11">
                  <c:v>0</c:v>
                </c:pt>
              </c:numCache>
            </c:numRef>
          </c:val>
          <c:extLst>
            <c:ext xmlns:c16="http://schemas.microsoft.com/office/drawing/2014/chart" uri="{C3380CC4-5D6E-409C-BE32-E72D297353CC}">
              <c16:uniqueId val="{00000003-F565-4CEC-B679-A8C0D59A3A33}"/>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0">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0.70801703388261428</c:v>
                </c:pt>
                <c:pt idx="1">
                  <c:v>0.69150093225605958</c:v>
                </c:pt>
                <c:pt idx="2">
                  <c:v>0.67970401691331928</c:v>
                </c:pt>
                <c:pt idx="3">
                  <c:v>0.66077470137402472</c:v>
                </c:pt>
                <c:pt idx="4">
                  <c:v>0.63206751054852328</c:v>
                </c:pt>
                <c:pt idx="5">
                  <c:v>0.60125109106779173</c:v>
                </c:pt>
                <c:pt idx="6">
                  <c:v>0.57467906833730487</c:v>
                </c:pt>
                <c:pt idx="7">
                  <c:v>0.57348128043426205</c:v>
                </c:pt>
                <c:pt idx="8">
                  <c:v>0.547139471902505</c:v>
                </c:pt>
                <c:pt idx="9">
                  <c:v>0.51578185764673956</c:v>
                </c:pt>
                <c:pt idx="10">
                  <c:v>0.47052508295920359</c:v>
                </c:pt>
                <c:pt idx="11">
                  <c:v>0.45120526707019221</c:v>
                </c:pt>
              </c:numCache>
            </c:numRef>
          </c:val>
          <c:smooth val="0"/>
          <c:extLst>
            <c:ext xmlns:c16="http://schemas.microsoft.com/office/drawing/2014/chart" uri="{C3380CC4-5D6E-409C-BE32-E72D297353CC}">
              <c16:uniqueId val="{00000004-F565-4CEC-B679-A8C0D59A3A33}"/>
            </c:ext>
          </c:extLst>
        </c:ser>
        <c:dLbls>
          <c:showLegendKey val="0"/>
          <c:showVal val="0"/>
          <c:showCatName val="0"/>
          <c:showSerName val="0"/>
          <c:showPercent val="0"/>
          <c:showBubbleSize val="0"/>
        </c:dLbls>
        <c:marker val="1"/>
        <c:smooth val="0"/>
        <c:axId val="1354834112"/>
        <c:axId val="1354812064"/>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0.5"/>
      </c:valAx>
      <c:valAx>
        <c:axId val="1354812064"/>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4834112"/>
        <c:crosses val="max"/>
        <c:crossBetween val="between"/>
        <c:majorUnit val="0.2"/>
      </c:valAx>
      <c:catAx>
        <c:axId val="1354834112"/>
        <c:scaling>
          <c:orientation val="minMax"/>
        </c:scaling>
        <c:delete val="1"/>
        <c:axPos val="b"/>
        <c:numFmt formatCode="General" sourceLinked="1"/>
        <c:majorTickMark val="out"/>
        <c:minorTickMark val="none"/>
        <c:tickLblPos val="nextTo"/>
        <c:crossAx val="1354812064"/>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1"/>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2"/>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3"/>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egendEntry>
        <c:idx val="4"/>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1.7673402241891092E-2"/>
          <c:y val="0.93778552588724118"/>
          <c:w val="0.96179513319245558"/>
          <c:h val="6.129971710102855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lineChart>
        <c:grouping val="standard"/>
        <c:varyColors val="0"/>
        <c:ser>
          <c:idx val="0"/>
          <c:order val="0"/>
          <c:tx>
            <c:strRef>
              <c:f>Sheet1!$B$1</c:f>
              <c:strCache>
                <c:ptCount val="1"/>
                <c:pt idx="0">
                  <c:v>列1</c:v>
                </c:pt>
              </c:strCache>
            </c:strRef>
          </c:tx>
          <c:spPr>
            <a:ln w="28575" cap="rnd">
              <a:solidFill>
                <a:srgbClr val="7030A0"/>
              </a:solidFill>
              <a:round/>
            </a:ln>
            <a:effectLst>
              <a:outerShdw blurRad="50800" dist="38100" dir="2700000" algn="tl" rotWithShape="0">
                <a:prstClr val="black">
                  <a:alpha val="40000"/>
                </a:prstClr>
              </a:outerShdw>
            </a:effectLst>
          </c:spPr>
          <c:marker>
            <c:symbol val="circle"/>
            <c:size val="5"/>
            <c:spPr>
              <a:solidFill>
                <a:srgbClr val="7030A0"/>
              </a:solidFill>
              <a:ln w="9525">
                <a:solidFill>
                  <a:srgbClr val="7030A0"/>
                </a:solidFill>
              </a:ln>
              <a:effectLst/>
            </c:spPr>
          </c:marker>
          <c:dPt>
            <c:idx val="2"/>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B09-49A0-A45A-22673D14980C}"/>
              </c:ext>
            </c:extLst>
          </c:dPt>
          <c:dPt>
            <c:idx val="3"/>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B09-49A0-A45A-22673D14980C}"/>
              </c:ext>
            </c:extLst>
          </c:dPt>
          <c:dPt>
            <c:idx val="4"/>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B09-49A0-A45A-22673D14980C}"/>
              </c:ext>
            </c:extLst>
          </c:dPt>
          <c:dPt>
            <c:idx val="5"/>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B09-49A0-A45A-22673D14980C}"/>
              </c:ext>
            </c:extLst>
          </c:dPt>
          <c:dLbls>
            <c:dLbl>
              <c:idx val="0"/>
              <c:layout>
                <c:manualLayout>
                  <c:x val="-4.1171007182233606E-2"/>
                  <c:y val="8.138902874290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F80-4532-8338-2DD8BB3C252F}"/>
                </c:ext>
              </c:extLst>
            </c:dLbl>
            <c:dLbl>
              <c:idx val="1"/>
              <c:layout>
                <c:manualLayout>
                  <c:x val="-4.7052579636838371E-2"/>
                  <c:y val="-5.59549572607464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F80-4532-8338-2DD8BB3C252F}"/>
                </c:ext>
              </c:extLst>
            </c:dLbl>
            <c:dLbl>
              <c:idx val="2"/>
              <c:layout>
                <c:manualLayout>
                  <c:x val="-5.8815724546047964E-3"/>
                  <c:y val="5.59549572607464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B09-49A0-A45A-22673D14980C}"/>
                </c:ext>
              </c:extLst>
            </c:dLbl>
            <c:dLbl>
              <c:idx val="3"/>
              <c:layout>
                <c:manualLayout>
                  <c:x val="0"/>
                  <c:y val="7.12154001500409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09-49A0-A45A-22673D14980C}"/>
                </c:ext>
              </c:extLst>
            </c:dLbl>
            <c:dLbl>
              <c:idx val="4"/>
              <c:layout>
                <c:manualLayout>
                  <c:x val="2.9407862273023982E-3"/>
                  <c:y val="-4.657260467376257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B09-49A0-A45A-22673D14980C}"/>
                </c:ext>
              </c:extLst>
            </c:dLbl>
            <c:dLbl>
              <c:idx val="5"/>
              <c:layout>
                <c:manualLayout>
                  <c:x val="-0.11469066286479353"/>
                  <c:y val="2.5434071482157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B09-49A0-A45A-22673D14980C}"/>
                </c:ext>
              </c:extLst>
            </c:dLbl>
            <c:dLbl>
              <c:idx val="6"/>
              <c:layout>
                <c:manualLayout>
                  <c:x val="2.9407862273023982E-3"/>
                  <c:y val="-1.52604428892944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628-4F50-A6F6-30F1CE1F66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0.55000000000000004</c:v>
                </c:pt>
                <c:pt idx="1">
                  <c:v>0.53</c:v>
                </c:pt>
                <c:pt idx="2">
                  <c:v>0.49</c:v>
                </c:pt>
                <c:pt idx="3">
                  <c:v>0.53</c:v>
                </c:pt>
                <c:pt idx="4">
                  <c:v>0.52</c:v>
                </c:pt>
                <c:pt idx="5">
                  <c:v>0.45</c:v>
                </c:pt>
                <c:pt idx="6">
                  <c:v>0.45</c:v>
                </c:pt>
              </c:numCache>
            </c:numRef>
          </c:val>
          <c:smooth val="0"/>
          <c:extLst>
            <c:ext xmlns:c16="http://schemas.microsoft.com/office/drawing/2014/chart" uri="{C3380CC4-5D6E-409C-BE32-E72D297353CC}">
              <c16:uniqueId val="{00000008-2B09-49A0-A45A-22673D14980C}"/>
            </c:ext>
          </c:extLst>
        </c:ser>
        <c:ser>
          <c:idx val="2"/>
          <c:order val="1"/>
          <c:tx>
            <c:strRef>
              <c:f>Sheet1!$D$1</c:f>
              <c:strCache>
                <c:ptCount val="1"/>
                <c:pt idx="0">
                  <c:v>列3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0.00</c:formatCode>
                <c:ptCount val="7"/>
                <c:pt idx="0">
                  <c:v>0.88</c:v>
                </c:pt>
                <c:pt idx="1">
                  <c:v>0.85</c:v>
                </c:pt>
                <c:pt idx="2">
                  <c:v>0.79</c:v>
                </c:pt>
                <c:pt idx="3">
                  <c:v>0.77</c:v>
                </c:pt>
                <c:pt idx="4">
                  <c:v>0.78</c:v>
                </c:pt>
                <c:pt idx="5">
                  <c:v>0.72</c:v>
                </c:pt>
                <c:pt idx="6">
                  <c:v>0.73</c:v>
                </c:pt>
              </c:numCache>
            </c:numRef>
          </c:val>
          <c:smooth val="0"/>
          <c:extLst>
            <c:ext xmlns:c16="http://schemas.microsoft.com/office/drawing/2014/chart" uri="{C3380CC4-5D6E-409C-BE32-E72D297353CC}">
              <c16:uniqueId val="{00000008-8628-4F50-A6F6-30F1CE1F66CA}"/>
            </c:ext>
          </c:extLst>
        </c:ser>
        <c:ser>
          <c:idx val="3"/>
          <c:order val="2"/>
          <c:tx>
            <c:strRef>
              <c:f>Sheet1!$E$1</c:f>
              <c:strCache>
                <c:ptCount val="1"/>
                <c:pt idx="0">
                  <c:v>列4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0.00</c:formatCode>
                <c:ptCount val="7"/>
                <c:pt idx="0">
                  <c:v>0.62</c:v>
                </c:pt>
                <c:pt idx="1">
                  <c:v>0.6</c:v>
                </c:pt>
                <c:pt idx="2">
                  <c:v>0.56000000000000005</c:v>
                </c:pt>
                <c:pt idx="3">
                  <c:v>0.59</c:v>
                </c:pt>
                <c:pt idx="4">
                  <c:v>0.59</c:v>
                </c:pt>
                <c:pt idx="5">
                  <c:v>0.53</c:v>
                </c:pt>
                <c:pt idx="6">
                  <c:v>0.51</c:v>
                </c:pt>
              </c:numCache>
            </c:numRef>
          </c:val>
          <c:smooth val="0"/>
          <c:extLst>
            <c:ext xmlns:c16="http://schemas.microsoft.com/office/drawing/2014/chart" uri="{C3380CC4-5D6E-409C-BE32-E72D297353CC}">
              <c16:uniqueId val="{00000009-8628-4F50-A6F6-30F1CE1F66CA}"/>
            </c:ext>
          </c:extLst>
        </c:ser>
        <c:dLbls>
          <c:showLegendKey val="0"/>
          <c:showVal val="0"/>
          <c:showCatName val="0"/>
          <c:showSerName val="0"/>
          <c:showPercent val="0"/>
          <c:showBubbleSize val="0"/>
        </c:dLbls>
        <c:marker val="1"/>
        <c:smooth val="0"/>
        <c:axId val="141755967"/>
        <c:axId val="141750975"/>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0.92"/>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0.1"/>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人口推移と推計</a:t>
            </a:r>
            <a:endParaRPr lang="ja-JP"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1.0387999999999999</c:v>
                </c:pt>
                <c:pt idx="1">
                  <c:v>1.1197999999999999</c:v>
                </c:pt>
                <c:pt idx="2">
                  <c:v>1.1937</c:v>
                </c:pt>
                <c:pt idx="3">
                  <c:v>1.1794</c:v>
                </c:pt>
                <c:pt idx="4">
                  <c:v>1.0567</c:v>
                </c:pt>
                <c:pt idx="5">
                  <c:v>0.94410000000000005</c:v>
                </c:pt>
                <c:pt idx="6">
                  <c:v>0.86150000000000004</c:v>
                </c:pt>
                <c:pt idx="7">
                  <c:v>0.80530000000000002</c:v>
                </c:pt>
                <c:pt idx="8">
                  <c:v>0.71909999999999996</c:v>
                </c:pt>
                <c:pt idx="9">
                  <c:v>0.62839999999999996</c:v>
                </c:pt>
                <c:pt idx="10">
                  <c:v>0.53390000000000004</c:v>
                </c:pt>
                <c:pt idx="11">
                  <c:v>0.46229999999999999</c:v>
                </c:pt>
              </c:numCache>
            </c:numRef>
          </c:val>
          <c:extLst>
            <c:ext xmlns:c16="http://schemas.microsoft.com/office/drawing/2014/chart" uri="{C3380CC4-5D6E-409C-BE32-E72D297353CC}">
              <c16:uniqueId val="{00000000-F565-4CEC-B679-A8C0D59A3A33}"/>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0.22259999999999999</c:v>
                </c:pt>
                <c:pt idx="1">
                  <c:v>0.22559999999999999</c:v>
                </c:pt>
                <c:pt idx="2">
                  <c:v>0.24959999999999999</c:v>
                </c:pt>
                <c:pt idx="3">
                  <c:v>0.2319</c:v>
                </c:pt>
                <c:pt idx="4">
                  <c:v>0.214</c:v>
                </c:pt>
                <c:pt idx="5">
                  <c:v>0.187</c:v>
                </c:pt>
                <c:pt idx="6">
                  <c:v>0.16850000000000001</c:v>
                </c:pt>
                <c:pt idx="7">
                  <c:v>0.13700000000000001</c:v>
                </c:pt>
                <c:pt idx="8">
                  <c:v>0.1186</c:v>
                </c:pt>
                <c:pt idx="9">
                  <c:v>0.1024</c:v>
                </c:pt>
                <c:pt idx="10">
                  <c:v>0.09</c:v>
                </c:pt>
                <c:pt idx="11">
                  <c:v>7.9399999999999998E-2</c:v>
                </c:pt>
              </c:numCache>
            </c:numRef>
          </c:val>
          <c:extLst>
            <c:ext xmlns:c16="http://schemas.microsoft.com/office/drawing/2014/chart" uri="{C3380CC4-5D6E-409C-BE32-E72D297353CC}">
              <c16:uniqueId val="{00000001-F565-4CEC-B679-A8C0D59A3A33}"/>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0.1943</c:v>
                </c:pt>
                <c:pt idx="1">
                  <c:v>0.24590000000000001</c:v>
                </c:pt>
                <c:pt idx="2">
                  <c:v>0.2908</c:v>
                </c:pt>
                <c:pt idx="3">
                  <c:v>0.34320000000000001</c:v>
                </c:pt>
                <c:pt idx="4">
                  <c:v>0.41899999999999998</c:v>
                </c:pt>
                <c:pt idx="5">
                  <c:v>0.4672</c:v>
                </c:pt>
                <c:pt idx="6">
                  <c:v>0.49009999999999998</c:v>
                </c:pt>
                <c:pt idx="7">
                  <c:v>0.50960000000000005</c:v>
                </c:pt>
                <c:pt idx="8">
                  <c:v>0.51880000000000004</c:v>
                </c:pt>
                <c:pt idx="9">
                  <c:v>0.52280000000000004</c:v>
                </c:pt>
                <c:pt idx="10">
                  <c:v>0.52839999999999998</c:v>
                </c:pt>
                <c:pt idx="11">
                  <c:v>0.50800000000000001</c:v>
                </c:pt>
              </c:numCache>
            </c:numRef>
          </c:val>
          <c:extLst>
            <c:ext xmlns:c16="http://schemas.microsoft.com/office/drawing/2014/chart" uri="{C3380CC4-5D6E-409C-BE32-E72D297353CC}">
              <c16:uniqueId val="{00000002-F565-4CEC-B679-A8C0D59A3A33}"/>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3.0999999999999999E-3</c:v>
                </c:pt>
                <c:pt idx="1">
                  <c:v>0</c:v>
                </c:pt>
                <c:pt idx="2">
                  <c:v>0</c:v>
                </c:pt>
                <c:pt idx="3">
                  <c:v>0</c:v>
                </c:pt>
                <c:pt idx="4">
                  <c:v>1.43E-2</c:v>
                </c:pt>
                <c:pt idx="5">
                  <c:v>1.43E-2</c:v>
                </c:pt>
                <c:pt idx="6">
                  <c:v>4.9599999999999998E-2</c:v>
                </c:pt>
                <c:pt idx="7">
                  <c:v>0</c:v>
                </c:pt>
                <c:pt idx="8">
                  <c:v>0</c:v>
                </c:pt>
                <c:pt idx="9">
                  <c:v>0</c:v>
                </c:pt>
                <c:pt idx="10">
                  <c:v>0</c:v>
                </c:pt>
                <c:pt idx="11">
                  <c:v>0</c:v>
                </c:pt>
              </c:numCache>
            </c:numRef>
          </c:val>
          <c:extLst>
            <c:ext xmlns:c16="http://schemas.microsoft.com/office/drawing/2014/chart" uri="{C3380CC4-5D6E-409C-BE32-E72D297353CC}">
              <c16:uniqueId val="{00000003-F565-4CEC-B679-A8C0D59A3A33}"/>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0">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0.71209213051823417</c:v>
                </c:pt>
                <c:pt idx="1">
                  <c:v>0.70370137623326834</c:v>
                </c:pt>
                <c:pt idx="2">
                  <c:v>0.68836860619341445</c:v>
                </c:pt>
                <c:pt idx="3">
                  <c:v>0.67221430607010546</c:v>
                </c:pt>
                <c:pt idx="4">
                  <c:v>0.62012910798122067</c:v>
                </c:pt>
                <c:pt idx="5">
                  <c:v>0.58545206498821778</c:v>
                </c:pt>
                <c:pt idx="6">
                  <c:v>0.54883098681276676</c:v>
                </c:pt>
                <c:pt idx="7">
                  <c:v>0.55465252427853151</c:v>
                </c:pt>
                <c:pt idx="8">
                  <c:v>0.5301142646516771</c:v>
                </c:pt>
                <c:pt idx="9">
                  <c:v>0.50127632418634327</c:v>
                </c:pt>
                <c:pt idx="10">
                  <c:v>0.4633342011628917</c:v>
                </c:pt>
                <c:pt idx="11">
                  <c:v>0.44041154615604455</c:v>
                </c:pt>
              </c:numCache>
            </c:numRef>
          </c:val>
          <c:smooth val="0"/>
          <c:extLst>
            <c:ext xmlns:c16="http://schemas.microsoft.com/office/drawing/2014/chart" uri="{C3380CC4-5D6E-409C-BE32-E72D297353CC}">
              <c16:uniqueId val="{00000004-F565-4CEC-B679-A8C0D59A3A33}"/>
            </c:ext>
          </c:extLst>
        </c:ser>
        <c:dLbls>
          <c:showLegendKey val="0"/>
          <c:showVal val="0"/>
          <c:showCatName val="0"/>
          <c:showSerName val="0"/>
          <c:showPercent val="0"/>
          <c:showBubbleSize val="0"/>
        </c:dLbls>
        <c:marker val="1"/>
        <c:smooth val="0"/>
        <c:axId val="1354834112"/>
        <c:axId val="1354812064"/>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0.5"/>
        <c:minorUnit val="0.5"/>
      </c:valAx>
      <c:valAx>
        <c:axId val="1354812064"/>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4834112"/>
        <c:crosses val="max"/>
        <c:crossBetween val="between"/>
        <c:majorUnit val="0.2"/>
      </c:valAx>
      <c:catAx>
        <c:axId val="1354834112"/>
        <c:scaling>
          <c:orientation val="minMax"/>
        </c:scaling>
        <c:delete val="1"/>
        <c:axPos val="b"/>
        <c:numFmt formatCode="General" sourceLinked="1"/>
        <c:majorTickMark val="out"/>
        <c:minorTickMark val="none"/>
        <c:tickLblPos val="nextTo"/>
        <c:crossAx val="1354812064"/>
        <c:crosses val="autoZero"/>
        <c:auto val="1"/>
        <c:lblAlgn val="ctr"/>
        <c:lblOffset val="100"/>
        <c:noMultiLvlLbl val="0"/>
      </c:catAx>
      <c:spPr>
        <a:noFill/>
        <a:ln>
          <a:noFill/>
        </a:ln>
        <a:effectLst/>
      </c:spPr>
    </c:plotArea>
    <c:legend>
      <c:legendPos val="b"/>
      <c:layout>
        <c:manualLayout>
          <c:xMode val="edge"/>
          <c:yMode val="edge"/>
          <c:x val="5.8617543112033385E-3"/>
          <c:y val="0.93790573229731711"/>
          <c:w val="0.99413824568879661"/>
          <c:h val="4.347529687729071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1791829696162"/>
          <c:y val="0.17565367429946768"/>
          <c:w val="0.79993747807704951"/>
          <c:h val="0.69751051204089154"/>
        </c:manualLayout>
      </c:layout>
      <c:lineChart>
        <c:grouping val="standard"/>
        <c:varyColors val="0"/>
        <c:ser>
          <c:idx val="0"/>
          <c:order val="0"/>
          <c:tx>
            <c:strRef>
              <c:f>Sheet1!$B$1</c:f>
              <c:strCache>
                <c:ptCount val="1"/>
                <c:pt idx="0">
                  <c:v>列1</c:v>
                </c:pt>
              </c:strCache>
            </c:strRef>
          </c:tx>
          <c:spPr>
            <a:ln w="28575" cap="rnd">
              <a:solidFill>
                <a:srgbClr val="7030A0"/>
              </a:solidFill>
              <a:round/>
            </a:ln>
            <a:effectLst>
              <a:outerShdw blurRad="50800" dist="38100" dir="2700000" algn="tl" rotWithShape="0">
                <a:prstClr val="black">
                  <a:alpha val="40000"/>
                </a:prstClr>
              </a:outerShdw>
            </a:effectLst>
          </c:spPr>
          <c:marker>
            <c:symbol val="circle"/>
            <c:size val="5"/>
            <c:spPr>
              <a:solidFill>
                <a:srgbClr val="7030A0"/>
              </a:solidFill>
              <a:ln w="9525">
                <a:solidFill>
                  <a:srgbClr val="7030A0"/>
                </a:solidFill>
              </a:ln>
              <a:effectLst/>
            </c:spPr>
          </c:marker>
          <c:dPt>
            <c:idx val="2"/>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B09-49A0-A45A-22673D14980C}"/>
              </c:ext>
            </c:extLst>
          </c:dPt>
          <c:dPt>
            <c:idx val="3"/>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B09-49A0-A45A-22673D14980C}"/>
              </c:ext>
            </c:extLst>
          </c:dPt>
          <c:dPt>
            <c:idx val="4"/>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B09-49A0-A45A-22673D14980C}"/>
              </c:ext>
            </c:extLst>
          </c:dPt>
          <c:dPt>
            <c:idx val="5"/>
            <c:marker>
              <c:symbol val="circle"/>
              <c:size val="5"/>
              <c:spPr>
                <a:solidFill>
                  <a:srgbClr val="7030A0"/>
                </a:solidFill>
                <a:ln w="9525">
                  <a:solidFill>
                    <a:srgbClr val="7030A0"/>
                  </a:solidFill>
                </a:ln>
                <a:effectLst/>
              </c:spPr>
            </c:marker>
            <c:bubble3D val="0"/>
            <c:spPr>
              <a:ln w="28575" cap="rnd">
                <a:solidFill>
                  <a:srgbClr val="7030A0"/>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7-2B09-49A0-A45A-22673D14980C}"/>
              </c:ext>
            </c:extLst>
          </c:dPt>
          <c:dLbls>
            <c:dLbl>
              <c:idx val="0"/>
              <c:layout>
                <c:manualLayout>
                  <c:x val="-4.1171007182233606E-2"/>
                  <c:y val="8.13890287429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80-4532-8338-2DD8BB3C252F}"/>
                </c:ext>
              </c:extLst>
            </c:dLbl>
            <c:dLbl>
              <c:idx val="1"/>
              <c:layout>
                <c:manualLayout>
                  <c:x val="-4.7052579636838371E-2"/>
                  <c:y val="-5.5954957260746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80-4532-8338-2DD8BB3C252F}"/>
                </c:ext>
              </c:extLst>
            </c:dLbl>
            <c:dLbl>
              <c:idx val="2"/>
              <c:layout>
                <c:manualLayout>
                  <c:x val="-5.8815724546047964E-3"/>
                  <c:y val="5.5954957260746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09-49A0-A45A-22673D14980C}"/>
                </c:ext>
              </c:extLst>
            </c:dLbl>
            <c:dLbl>
              <c:idx val="3"/>
              <c:layout>
                <c:manualLayout>
                  <c:x val="0"/>
                  <c:y val="-8.6475843039335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09-49A0-A45A-22673D14980C}"/>
                </c:ext>
              </c:extLst>
            </c:dLbl>
            <c:dLbl>
              <c:idx val="4"/>
              <c:layout>
                <c:manualLayout>
                  <c:x val="-1.1763144909209593E-2"/>
                  <c:y val="-6.6128585853609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09-49A0-A45A-22673D14980C}"/>
                </c:ext>
              </c:extLst>
            </c:dLbl>
            <c:dLbl>
              <c:idx val="5"/>
              <c:layout>
                <c:manualLayout>
                  <c:x val="5.8815724546047964E-3"/>
                  <c:y val="-0.13734398600365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09-49A0-A45A-22673D14980C}"/>
                </c:ext>
              </c:extLst>
            </c:dLbl>
            <c:dLbl>
              <c:idx val="6"/>
              <c:layout>
                <c:manualLayout>
                  <c:x val="2.9407862273023982E-3"/>
                  <c:y val="-1.526044288929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28-4F50-A6F6-30F1CE1F66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Sheet1!$B$2:$B$8</c:f>
              <c:numCache>
                <c:formatCode>General</c:formatCode>
                <c:ptCount val="7"/>
                <c:pt idx="0">
                  <c:v>0.41</c:v>
                </c:pt>
                <c:pt idx="1">
                  <c:v>0.42</c:v>
                </c:pt>
                <c:pt idx="2">
                  <c:v>0.38</c:v>
                </c:pt>
                <c:pt idx="3">
                  <c:v>0.43</c:v>
                </c:pt>
                <c:pt idx="4">
                  <c:v>0.39</c:v>
                </c:pt>
                <c:pt idx="5">
                  <c:v>0.32</c:v>
                </c:pt>
                <c:pt idx="6">
                  <c:v>0.3</c:v>
                </c:pt>
              </c:numCache>
            </c:numRef>
          </c:val>
          <c:smooth val="0"/>
          <c:extLst>
            <c:ext xmlns:c16="http://schemas.microsoft.com/office/drawing/2014/chart" uri="{C3380CC4-5D6E-409C-BE32-E72D297353CC}">
              <c16:uniqueId val="{00000008-2B09-49A0-A45A-22673D14980C}"/>
            </c:ext>
          </c:extLst>
        </c:ser>
        <c:ser>
          <c:idx val="2"/>
          <c:order val="1"/>
          <c:tx>
            <c:strRef>
              <c:f>Sheet1!$D$1</c:f>
              <c:strCache>
                <c:ptCount val="1"/>
                <c:pt idx="0">
                  <c:v>列3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Sheet1!$D$2:$D$8</c:f>
              <c:numCache>
                <c:formatCode>0.00</c:formatCode>
                <c:ptCount val="7"/>
                <c:pt idx="0">
                  <c:v>0.88249999999999995</c:v>
                </c:pt>
                <c:pt idx="1">
                  <c:v>0.85</c:v>
                </c:pt>
                <c:pt idx="2">
                  <c:v>0.78625</c:v>
                </c:pt>
                <c:pt idx="3">
                  <c:v>0.76666666666666661</c:v>
                </c:pt>
                <c:pt idx="4">
                  <c:v>0.78</c:v>
                </c:pt>
                <c:pt idx="5">
                  <c:v>0.72249999999999981</c:v>
                </c:pt>
                <c:pt idx="6">
                  <c:v>0.72970833333333329</c:v>
                </c:pt>
              </c:numCache>
            </c:numRef>
          </c:val>
          <c:smooth val="0"/>
          <c:extLst>
            <c:ext xmlns:c16="http://schemas.microsoft.com/office/drawing/2014/chart" uri="{C3380CC4-5D6E-409C-BE32-E72D297353CC}">
              <c16:uniqueId val="{00000008-8628-4F50-A6F6-30F1CE1F66CA}"/>
            </c:ext>
          </c:extLst>
        </c:ser>
        <c:ser>
          <c:idx val="3"/>
          <c:order val="2"/>
          <c:tx>
            <c:strRef>
              <c:f>Sheet1!$E$1</c:f>
              <c:strCache>
                <c:ptCount val="1"/>
                <c:pt idx="0">
                  <c:v>列4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Sheet1!$A$2:$A$8</c:f>
              <c:numCache>
                <c:formatCode>General</c:formatCode>
                <c:ptCount val="7"/>
                <c:pt idx="0">
                  <c:v>1990</c:v>
                </c:pt>
                <c:pt idx="1">
                  <c:v>1995</c:v>
                </c:pt>
                <c:pt idx="2">
                  <c:v>2000</c:v>
                </c:pt>
                <c:pt idx="3">
                  <c:v>2005</c:v>
                </c:pt>
                <c:pt idx="4">
                  <c:v>2010</c:v>
                </c:pt>
                <c:pt idx="5">
                  <c:v>2015</c:v>
                </c:pt>
                <c:pt idx="6">
                  <c:v>2020</c:v>
                </c:pt>
              </c:numCache>
            </c:numRef>
          </c:cat>
          <c:val>
            <c:numRef>
              <c:f>Sheet1!$E$2:$E$8</c:f>
              <c:numCache>
                <c:formatCode>0.00</c:formatCode>
                <c:ptCount val="7"/>
                <c:pt idx="0">
                  <c:v>0.62444444444444436</c:v>
                </c:pt>
                <c:pt idx="1">
                  <c:v>0.6</c:v>
                </c:pt>
                <c:pt idx="2">
                  <c:v>0.56333333333333324</c:v>
                </c:pt>
                <c:pt idx="3">
                  <c:v>0.58888888888888902</c:v>
                </c:pt>
                <c:pt idx="4">
                  <c:v>0.59111111111111092</c:v>
                </c:pt>
                <c:pt idx="5">
                  <c:v>0.52777777777777801</c:v>
                </c:pt>
                <c:pt idx="6">
                  <c:v>0.50944444444444459</c:v>
                </c:pt>
              </c:numCache>
            </c:numRef>
          </c:val>
          <c:smooth val="0"/>
          <c:extLst>
            <c:ext xmlns:c16="http://schemas.microsoft.com/office/drawing/2014/chart" uri="{C3380CC4-5D6E-409C-BE32-E72D297353CC}">
              <c16:uniqueId val="{00000009-8628-4F50-A6F6-30F1CE1F66CA}"/>
            </c:ext>
          </c:extLst>
        </c:ser>
        <c:dLbls>
          <c:showLegendKey val="0"/>
          <c:showVal val="0"/>
          <c:showCatName val="0"/>
          <c:showSerName val="0"/>
          <c:showPercent val="0"/>
          <c:showBubbleSize val="0"/>
        </c:dLbls>
        <c:marker val="1"/>
        <c:smooth val="0"/>
        <c:axId val="141755967"/>
        <c:axId val="141750975"/>
      </c:lineChart>
      <c:catAx>
        <c:axId val="14175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0975"/>
        <c:crosses val="autoZero"/>
        <c:auto val="1"/>
        <c:lblAlgn val="ctr"/>
        <c:lblOffset val="100"/>
        <c:noMultiLvlLbl val="0"/>
      </c:catAx>
      <c:valAx>
        <c:axId val="141750975"/>
        <c:scaling>
          <c:orientation val="minMax"/>
          <c:max val="0.92"/>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1755967"/>
        <c:crosses val="autoZero"/>
        <c:crossBetween val="between"/>
        <c:majorUnit val="0.1"/>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dirty="0"/>
              <a:t>人口推移と推計</a:t>
            </a:r>
            <a:endParaRPr lang="ja-JP"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'府人口　推移・推計'!$B$1</c:f>
              <c:strCache>
                <c:ptCount val="1"/>
                <c:pt idx="0">
                  <c:v>生産年齢人口</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推移・推計'!$B$2:$B$13</c:f>
              <c:numCache>
                <c:formatCode>General</c:formatCode>
                <c:ptCount val="12"/>
                <c:pt idx="0">
                  <c:v>0.51929999999999998</c:v>
                </c:pt>
                <c:pt idx="1">
                  <c:v>0.51759999999999995</c:v>
                </c:pt>
                <c:pt idx="2">
                  <c:v>0.47549999999999998</c:v>
                </c:pt>
                <c:pt idx="3">
                  <c:v>0.42620000000000002</c:v>
                </c:pt>
                <c:pt idx="4">
                  <c:v>0.3523</c:v>
                </c:pt>
                <c:pt idx="5">
                  <c:v>0.26910000000000001</c:v>
                </c:pt>
                <c:pt idx="6">
                  <c:v>0.2258</c:v>
                </c:pt>
                <c:pt idx="7">
                  <c:v>0.18149999999999999</c:v>
                </c:pt>
                <c:pt idx="8">
                  <c:v>0.15229999999999999</c:v>
                </c:pt>
                <c:pt idx="9">
                  <c:v>0.12470000000000001</c:v>
                </c:pt>
                <c:pt idx="10">
                  <c:v>9.3100000000000002E-2</c:v>
                </c:pt>
                <c:pt idx="11">
                  <c:v>6.9199999999999998E-2</c:v>
                </c:pt>
              </c:numCache>
            </c:numRef>
          </c:val>
          <c:extLst>
            <c:ext xmlns:c16="http://schemas.microsoft.com/office/drawing/2014/chart" uri="{C3380CC4-5D6E-409C-BE32-E72D297353CC}">
              <c16:uniqueId val="{00000000-A70A-4A27-8660-32C0D60C712A}"/>
            </c:ext>
          </c:extLst>
        </c:ser>
        <c:ser>
          <c:idx val="1"/>
          <c:order val="1"/>
          <c:tx>
            <c:strRef>
              <c:f>'府人口　推移・推計'!$C$1</c:f>
              <c:strCache>
                <c:ptCount val="1"/>
                <c:pt idx="0">
                  <c:v>年少人口</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D4C2-4247-B456-4C8B397B164B}"/>
                </c:ext>
              </c:extLst>
            </c:dLbl>
            <c:dLbl>
              <c:idx val="6"/>
              <c:delete val="1"/>
              <c:extLst>
                <c:ext xmlns:c15="http://schemas.microsoft.com/office/drawing/2012/chart" uri="{CE6537A1-D6FC-4f65-9D91-7224C49458BB}"/>
                <c:ext xmlns:c16="http://schemas.microsoft.com/office/drawing/2014/chart" uri="{C3380CC4-5D6E-409C-BE32-E72D297353CC}">
                  <c16:uniqueId val="{00000007-D4C2-4247-B456-4C8B397B164B}"/>
                </c:ext>
              </c:extLst>
            </c:dLbl>
            <c:dLbl>
              <c:idx val="7"/>
              <c:delete val="1"/>
              <c:extLst>
                <c:ext xmlns:c15="http://schemas.microsoft.com/office/drawing/2012/chart" uri="{CE6537A1-D6FC-4f65-9D91-7224C49458BB}"/>
                <c:ext xmlns:c16="http://schemas.microsoft.com/office/drawing/2014/chart" uri="{C3380CC4-5D6E-409C-BE32-E72D297353CC}">
                  <c16:uniqueId val="{00000006-D4C2-4247-B456-4C8B397B164B}"/>
                </c:ext>
              </c:extLst>
            </c:dLbl>
            <c:dLbl>
              <c:idx val="8"/>
              <c:delete val="1"/>
              <c:extLst>
                <c:ext xmlns:c15="http://schemas.microsoft.com/office/drawing/2012/chart" uri="{CE6537A1-D6FC-4f65-9D91-7224C49458BB}"/>
                <c:ext xmlns:c16="http://schemas.microsoft.com/office/drawing/2014/chart" uri="{C3380CC4-5D6E-409C-BE32-E72D297353CC}">
                  <c16:uniqueId val="{00000005-D4C2-4247-B456-4C8B397B164B}"/>
                </c:ext>
              </c:extLst>
            </c:dLbl>
            <c:dLbl>
              <c:idx val="9"/>
              <c:delete val="1"/>
              <c:extLst>
                <c:ext xmlns:c15="http://schemas.microsoft.com/office/drawing/2012/chart" uri="{CE6537A1-D6FC-4f65-9D91-7224C49458BB}"/>
                <c:ext xmlns:c16="http://schemas.microsoft.com/office/drawing/2014/chart" uri="{C3380CC4-5D6E-409C-BE32-E72D297353CC}">
                  <c16:uniqueId val="{00000004-D4C2-4247-B456-4C8B397B164B}"/>
                </c:ext>
              </c:extLst>
            </c:dLbl>
            <c:dLbl>
              <c:idx val="10"/>
              <c:delete val="1"/>
              <c:extLst>
                <c:ext xmlns:c15="http://schemas.microsoft.com/office/drawing/2012/chart" uri="{CE6537A1-D6FC-4f65-9D91-7224C49458BB}"/>
                <c:ext xmlns:c16="http://schemas.microsoft.com/office/drawing/2014/chart" uri="{C3380CC4-5D6E-409C-BE32-E72D297353CC}">
                  <c16:uniqueId val="{00000003-D4C2-4247-B456-4C8B397B164B}"/>
                </c:ext>
              </c:extLst>
            </c:dLbl>
            <c:dLbl>
              <c:idx val="11"/>
              <c:delete val="1"/>
              <c:extLst>
                <c:ext xmlns:c15="http://schemas.microsoft.com/office/drawing/2012/chart" uri="{CE6537A1-D6FC-4f65-9D91-7224C49458BB}"/>
                <c:ext xmlns:c16="http://schemas.microsoft.com/office/drawing/2014/chart" uri="{C3380CC4-5D6E-409C-BE32-E72D297353CC}">
                  <c16:uniqueId val="{00000002-D4C2-4247-B456-4C8B397B164B}"/>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推移・推計'!$C$2:$C$13</c:f>
              <c:numCache>
                <c:formatCode>General</c:formatCode>
                <c:ptCount val="12"/>
                <c:pt idx="0">
                  <c:v>0.1389</c:v>
                </c:pt>
                <c:pt idx="1">
                  <c:v>0.105</c:v>
                </c:pt>
                <c:pt idx="2">
                  <c:v>8.2500000000000004E-2</c:v>
                </c:pt>
                <c:pt idx="3">
                  <c:v>6.9000000000000006E-2</c:v>
                </c:pt>
                <c:pt idx="4">
                  <c:v>6.0900000000000003E-2</c:v>
                </c:pt>
                <c:pt idx="5">
                  <c:v>4.7600000000000003E-2</c:v>
                </c:pt>
                <c:pt idx="6">
                  <c:v>4.1700000000000001E-2</c:v>
                </c:pt>
                <c:pt idx="7">
                  <c:v>2.81E-2</c:v>
                </c:pt>
                <c:pt idx="8">
                  <c:v>2.1299999999999999E-2</c:v>
                </c:pt>
                <c:pt idx="9">
                  <c:v>1.5800000000000002E-2</c:v>
                </c:pt>
                <c:pt idx="10">
                  <c:v>1.18E-2</c:v>
                </c:pt>
                <c:pt idx="11">
                  <c:v>9.1000000000000004E-3</c:v>
                </c:pt>
              </c:numCache>
            </c:numRef>
          </c:val>
          <c:extLst>
            <c:ext xmlns:c16="http://schemas.microsoft.com/office/drawing/2014/chart" uri="{C3380CC4-5D6E-409C-BE32-E72D297353CC}">
              <c16:uniqueId val="{00000001-A70A-4A27-8660-32C0D60C712A}"/>
            </c:ext>
          </c:extLst>
        </c:ser>
        <c:ser>
          <c:idx val="2"/>
          <c:order val="2"/>
          <c:tx>
            <c:strRef>
              <c:f>'府人口　推移・推計'!$D$1</c:f>
              <c:strCache>
                <c:ptCount val="1"/>
                <c:pt idx="0">
                  <c:v>高齢者人口</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推移・推計'!$D$2:$D$13</c:f>
              <c:numCache>
                <c:formatCode>General</c:formatCode>
                <c:ptCount val="12"/>
                <c:pt idx="0">
                  <c:v>0.10349999999999999</c:v>
                </c:pt>
                <c:pt idx="1">
                  <c:v>0.12330000000000001</c:v>
                </c:pt>
                <c:pt idx="2">
                  <c:v>0.13880000000000001</c:v>
                </c:pt>
                <c:pt idx="3">
                  <c:v>0.15859999999999999</c:v>
                </c:pt>
                <c:pt idx="4">
                  <c:v>0.18779999999999999</c:v>
                </c:pt>
                <c:pt idx="5">
                  <c:v>0.21859999999999999</c:v>
                </c:pt>
                <c:pt idx="6">
                  <c:v>0.22320000000000001</c:v>
                </c:pt>
                <c:pt idx="7">
                  <c:v>0.21909999999999999</c:v>
                </c:pt>
                <c:pt idx="8">
                  <c:v>0.19819999999999999</c:v>
                </c:pt>
                <c:pt idx="9">
                  <c:v>0.17580000000000001</c:v>
                </c:pt>
                <c:pt idx="10">
                  <c:v>0.16020000000000001</c:v>
                </c:pt>
                <c:pt idx="11">
                  <c:v>0.14169999999999999</c:v>
                </c:pt>
              </c:numCache>
            </c:numRef>
          </c:val>
          <c:extLst>
            <c:ext xmlns:c16="http://schemas.microsoft.com/office/drawing/2014/chart" uri="{C3380CC4-5D6E-409C-BE32-E72D297353CC}">
              <c16:uniqueId val="{00000002-A70A-4A27-8660-32C0D60C712A}"/>
            </c:ext>
          </c:extLst>
        </c:ser>
        <c:ser>
          <c:idx val="3"/>
          <c:order val="3"/>
          <c:tx>
            <c:strRef>
              <c:f>'府人口　推移・推計'!$E$1</c:f>
              <c:strCache>
                <c:ptCount val="1"/>
                <c:pt idx="0">
                  <c:v>年齢不詳</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推移・推計'!$E$2:$E$13</c:f>
              <c:numCache>
                <c:formatCode>General</c:formatCode>
                <c:ptCount val="12"/>
                <c:pt idx="0">
                  <c:v>0</c:v>
                </c:pt>
                <c:pt idx="1">
                  <c:v>0</c:v>
                </c:pt>
                <c:pt idx="2">
                  <c:v>0</c:v>
                </c:pt>
                <c:pt idx="3">
                  <c:v>0</c:v>
                </c:pt>
                <c:pt idx="4">
                  <c:v>5.0000000000000001E-4</c:v>
                </c:pt>
                <c:pt idx="5">
                  <c:v>2.5000000000000001E-3</c:v>
                </c:pt>
                <c:pt idx="6">
                  <c:v>2.0000000000000001E-4</c:v>
                </c:pt>
                <c:pt idx="7">
                  <c:v>0</c:v>
                </c:pt>
                <c:pt idx="8">
                  <c:v>0</c:v>
                </c:pt>
                <c:pt idx="9">
                  <c:v>0</c:v>
                </c:pt>
                <c:pt idx="10">
                  <c:v>0</c:v>
                </c:pt>
                <c:pt idx="11">
                  <c:v>0</c:v>
                </c:pt>
              </c:numCache>
            </c:numRef>
          </c:val>
          <c:extLst>
            <c:ext xmlns:c16="http://schemas.microsoft.com/office/drawing/2014/chart" uri="{C3380CC4-5D6E-409C-BE32-E72D297353CC}">
              <c16:uniqueId val="{00000003-A70A-4A27-8660-32C0D60C712A}"/>
            </c:ext>
          </c:extLst>
        </c:ser>
        <c:dLbls>
          <c:showLegendKey val="0"/>
          <c:showVal val="0"/>
          <c:showCatName val="0"/>
          <c:showSerName val="0"/>
          <c:showPercent val="0"/>
          <c:showBubbleSize val="0"/>
        </c:dLbls>
        <c:gapWidth val="90"/>
        <c:overlap val="100"/>
        <c:axId val="1715601503"/>
        <c:axId val="1715594015"/>
      </c:barChart>
      <c:lineChart>
        <c:grouping val="stacked"/>
        <c:varyColors val="0"/>
        <c:ser>
          <c:idx val="4"/>
          <c:order val="4"/>
          <c:tx>
            <c:strRef>
              <c:f>'府人口　推移・推計'!$F$1</c:f>
              <c:strCache>
                <c:ptCount val="1"/>
                <c:pt idx="0">
                  <c:v>生産年齢人口割合</c:v>
                </c:pt>
              </c:strCache>
            </c:strRef>
          </c:tx>
          <c:spPr>
            <a:ln w="15875" cap="rnd">
              <a:solidFill>
                <a:srgbClr val="FF0000"/>
              </a:solidFill>
              <a:round/>
            </a:ln>
            <a:effectLst/>
          </c:spPr>
          <c:marker>
            <c:symbol val="circle"/>
            <c:size val="5"/>
            <c:spPr>
              <a:solidFill>
                <a:srgbClr val="FF0000"/>
              </a:solidFill>
              <a:ln w="0">
                <a:solidFill>
                  <a:schemeClr val="accent5"/>
                </a:solidFill>
              </a:ln>
              <a:effectLst/>
            </c:spPr>
          </c:marker>
          <c:cat>
            <c:numRef>
              <c:f>'府人口　推移・推計'!$A$2:$A$13</c:f>
              <c:numCache>
                <c:formatCode>General</c:formatCode>
                <c:ptCount val="12"/>
                <c:pt idx="0">
                  <c:v>1990</c:v>
                </c:pt>
                <c:pt idx="1">
                  <c:v>1995</c:v>
                </c:pt>
                <c:pt idx="2">
                  <c:v>2000</c:v>
                </c:pt>
                <c:pt idx="3">
                  <c:v>2005</c:v>
                </c:pt>
                <c:pt idx="4">
                  <c:v>2010</c:v>
                </c:pt>
                <c:pt idx="5">
                  <c:v>2015</c:v>
                </c:pt>
                <c:pt idx="6">
                  <c:v>2020</c:v>
                </c:pt>
                <c:pt idx="7">
                  <c:v>2025</c:v>
                </c:pt>
                <c:pt idx="8">
                  <c:v>2030</c:v>
                </c:pt>
                <c:pt idx="9">
                  <c:v>2035</c:v>
                </c:pt>
                <c:pt idx="10">
                  <c:v>2040</c:v>
                </c:pt>
                <c:pt idx="11">
                  <c:v>2045</c:v>
                </c:pt>
              </c:numCache>
            </c:numRef>
          </c:cat>
          <c:val>
            <c:numRef>
              <c:f>'府人口　推移・推計'!$F$2:$F$13</c:f>
              <c:numCache>
                <c:formatCode>General</c:formatCode>
                <c:ptCount val="12"/>
                <c:pt idx="0">
                  <c:v>0.68176447420244179</c:v>
                </c:pt>
                <c:pt idx="1">
                  <c:v>0.69392679983912053</c:v>
                </c:pt>
                <c:pt idx="2">
                  <c:v>0.6824052812858783</c:v>
                </c:pt>
                <c:pt idx="3">
                  <c:v>0.65188130926888954</c:v>
                </c:pt>
                <c:pt idx="4">
                  <c:v>0.58570241064006656</c:v>
                </c:pt>
                <c:pt idx="5">
                  <c:v>0.50037188545927858</c:v>
                </c:pt>
                <c:pt idx="6">
                  <c:v>0.459971480953351</c:v>
                </c:pt>
                <c:pt idx="7">
                  <c:v>0.42337298810356894</c:v>
                </c:pt>
                <c:pt idx="8">
                  <c:v>0.40962883270575579</c:v>
                </c:pt>
                <c:pt idx="9">
                  <c:v>0.39424596901675624</c:v>
                </c:pt>
                <c:pt idx="10">
                  <c:v>0.35118823085628065</c:v>
                </c:pt>
                <c:pt idx="11">
                  <c:v>0.31454545454545457</c:v>
                </c:pt>
              </c:numCache>
            </c:numRef>
          </c:val>
          <c:smooth val="0"/>
          <c:extLst>
            <c:ext xmlns:c16="http://schemas.microsoft.com/office/drawing/2014/chart" uri="{C3380CC4-5D6E-409C-BE32-E72D297353CC}">
              <c16:uniqueId val="{00000004-A70A-4A27-8660-32C0D60C712A}"/>
            </c:ext>
          </c:extLst>
        </c:ser>
        <c:dLbls>
          <c:showLegendKey val="0"/>
          <c:showVal val="0"/>
          <c:showCatName val="0"/>
          <c:showSerName val="0"/>
          <c:showPercent val="0"/>
          <c:showBubbleSize val="0"/>
        </c:dLbls>
        <c:marker val="1"/>
        <c:smooth val="0"/>
        <c:axId val="1354834112"/>
        <c:axId val="1354812064"/>
      </c:line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2.5"/>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0.5"/>
        <c:minorUnit val="0.5"/>
      </c:valAx>
      <c:valAx>
        <c:axId val="1354812064"/>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354834112"/>
        <c:crosses val="max"/>
        <c:crossBetween val="between"/>
        <c:majorUnit val="0.2"/>
      </c:valAx>
      <c:catAx>
        <c:axId val="1354834112"/>
        <c:scaling>
          <c:orientation val="minMax"/>
        </c:scaling>
        <c:delete val="1"/>
        <c:axPos val="b"/>
        <c:numFmt formatCode="General" sourceLinked="1"/>
        <c:majorTickMark val="out"/>
        <c:minorTickMark val="none"/>
        <c:tickLblPos val="nextTo"/>
        <c:crossAx val="1354812064"/>
        <c:crosses val="autoZero"/>
        <c:auto val="1"/>
        <c:lblAlgn val="ctr"/>
        <c:lblOffset val="100"/>
        <c:noMultiLvlLbl val="0"/>
      </c:catAx>
      <c:spPr>
        <a:noFill/>
        <a:ln>
          <a:noFill/>
        </a:ln>
        <a:effectLst/>
      </c:spPr>
    </c:plotArea>
    <c:legend>
      <c:legendPos val="b"/>
      <c:layout>
        <c:manualLayout>
          <c:xMode val="edge"/>
          <c:yMode val="edge"/>
          <c:x val="8.8030533926842704E-3"/>
          <c:y val="0.93387650179180215"/>
          <c:w val="0.99119694660731572"/>
          <c:h val="4.767900777355393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a:t>太子町</a:t>
            </a:r>
            <a:endParaRPr lang="ja-JP"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太子町!$B$1</c:f>
              <c:strCache>
                <c:ptCount val="1"/>
                <c:pt idx="0">
                  <c:v>個人住民税</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太子町!$A$2:$A$13</c:f>
              <c:numCache>
                <c:formatCode>General</c:formatCode>
                <c:ptCount val="8"/>
                <c:pt idx="0">
                  <c:v>1990</c:v>
                </c:pt>
                <c:pt idx="1">
                  <c:v>1995</c:v>
                </c:pt>
                <c:pt idx="2">
                  <c:v>2000</c:v>
                </c:pt>
                <c:pt idx="3">
                  <c:v>2005</c:v>
                </c:pt>
                <c:pt idx="4">
                  <c:v>2010</c:v>
                </c:pt>
                <c:pt idx="5">
                  <c:v>2015</c:v>
                </c:pt>
                <c:pt idx="6">
                  <c:v>2020</c:v>
                </c:pt>
                <c:pt idx="7">
                  <c:v>2021</c:v>
                </c:pt>
              </c:numCache>
            </c:numRef>
          </c:cat>
          <c:val>
            <c:numRef>
              <c:f>太子町!$B$2:$B$13</c:f>
              <c:numCache>
                <c:formatCode>General</c:formatCode>
                <c:ptCount val="8"/>
                <c:pt idx="0">
                  <c:v>5.8138199999999998</c:v>
                </c:pt>
                <c:pt idx="1">
                  <c:v>6.7860100000000001</c:v>
                </c:pt>
                <c:pt idx="2">
                  <c:v>6.9119200000000003</c:v>
                </c:pt>
                <c:pt idx="3">
                  <c:v>6.1137499999999996</c:v>
                </c:pt>
                <c:pt idx="4">
                  <c:v>6.5876200000000003</c:v>
                </c:pt>
                <c:pt idx="5">
                  <c:v>6.7031799999999997</c:v>
                </c:pt>
                <c:pt idx="6">
                  <c:v>6.7508299999999997</c:v>
                </c:pt>
                <c:pt idx="7">
                  <c:v>6.5176999999999996</c:v>
                </c:pt>
              </c:numCache>
            </c:numRef>
          </c:val>
          <c:extLst>
            <c:ext xmlns:c16="http://schemas.microsoft.com/office/drawing/2014/chart" uri="{C3380CC4-5D6E-409C-BE32-E72D297353CC}">
              <c16:uniqueId val="{00000000-E3B3-42B8-A94A-60E7D5BF1838}"/>
            </c:ext>
          </c:extLst>
        </c:ser>
        <c:ser>
          <c:idx val="1"/>
          <c:order val="1"/>
          <c:tx>
            <c:strRef>
              <c:f>太子町!$C$1</c:f>
              <c:strCache>
                <c:ptCount val="1"/>
                <c:pt idx="0">
                  <c:v>固定資産税</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太子町!$A$2:$A$13</c:f>
              <c:numCache>
                <c:formatCode>General</c:formatCode>
                <c:ptCount val="8"/>
                <c:pt idx="0">
                  <c:v>1990</c:v>
                </c:pt>
                <c:pt idx="1">
                  <c:v>1995</c:v>
                </c:pt>
                <c:pt idx="2">
                  <c:v>2000</c:v>
                </c:pt>
                <c:pt idx="3">
                  <c:v>2005</c:v>
                </c:pt>
                <c:pt idx="4">
                  <c:v>2010</c:v>
                </c:pt>
                <c:pt idx="5">
                  <c:v>2015</c:v>
                </c:pt>
                <c:pt idx="6">
                  <c:v>2020</c:v>
                </c:pt>
                <c:pt idx="7">
                  <c:v>2021</c:v>
                </c:pt>
              </c:numCache>
            </c:numRef>
          </c:cat>
          <c:val>
            <c:numRef>
              <c:f>太子町!$C$2:$C$13</c:f>
              <c:numCache>
                <c:formatCode>General</c:formatCode>
                <c:ptCount val="8"/>
                <c:pt idx="0">
                  <c:v>2.9498600000000001</c:v>
                </c:pt>
                <c:pt idx="1">
                  <c:v>5.2943100000000003</c:v>
                </c:pt>
                <c:pt idx="2">
                  <c:v>6.5599600000000002</c:v>
                </c:pt>
                <c:pt idx="3">
                  <c:v>6.2898300000000003</c:v>
                </c:pt>
                <c:pt idx="4">
                  <c:v>5.9442199999999996</c:v>
                </c:pt>
                <c:pt idx="5">
                  <c:v>5.3520099999999999</c:v>
                </c:pt>
                <c:pt idx="6">
                  <c:v>5.1557500000000003</c:v>
                </c:pt>
                <c:pt idx="7">
                  <c:v>4.8818900000000003</c:v>
                </c:pt>
              </c:numCache>
            </c:numRef>
          </c:val>
          <c:extLst>
            <c:ext xmlns:c16="http://schemas.microsoft.com/office/drawing/2014/chart" uri="{C3380CC4-5D6E-409C-BE32-E72D297353CC}">
              <c16:uniqueId val="{00000001-E3B3-42B8-A94A-60E7D5BF1838}"/>
            </c:ext>
          </c:extLst>
        </c:ser>
        <c:ser>
          <c:idx val="2"/>
          <c:order val="2"/>
          <c:tx>
            <c:strRef>
              <c:f>太子町!$D$1</c:f>
              <c:strCache>
                <c:ptCount val="1"/>
                <c:pt idx="0">
                  <c:v>法人、たばこ</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太子町!$A$2:$A$13</c:f>
              <c:numCache>
                <c:formatCode>General</c:formatCode>
                <c:ptCount val="8"/>
                <c:pt idx="0">
                  <c:v>1990</c:v>
                </c:pt>
                <c:pt idx="1">
                  <c:v>1995</c:v>
                </c:pt>
                <c:pt idx="2">
                  <c:v>2000</c:v>
                </c:pt>
                <c:pt idx="3">
                  <c:v>2005</c:v>
                </c:pt>
                <c:pt idx="4">
                  <c:v>2010</c:v>
                </c:pt>
                <c:pt idx="5">
                  <c:v>2015</c:v>
                </c:pt>
                <c:pt idx="6">
                  <c:v>2020</c:v>
                </c:pt>
                <c:pt idx="7">
                  <c:v>2021</c:v>
                </c:pt>
              </c:numCache>
            </c:numRef>
          </c:cat>
          <c:val>
            <c:numRef>
              <c:f>太子町!$D$2:$D$13</c:f>
              <c:numCache>
                <c:formatCode>General</c:formatCode>
                <c:ptCount val="8"/>
                <c:pt idx="0">
                  <c:v>0.56411</c:v>
                </c:pt>
                <c:pt idx="1">
                  <c:v>0.69820000000000004</c:v>
                </c:pt>
                <c:pt idx="2">
                  <c:v>1.32487</c:v>
                </c:pt>
                <c:pt idx="3">
                  <c:v>3.2744900000000001</c:v>
                </c:pt>
                <c:pt idx="4">
                  <c:v>2.2240600000000001</c:v>
                </c:pt>
                <c:pt idx="5">
                  <c:v>2.90204</c:v>
                </c:pt>
                <c:pt idx="6">
                  <c:v>1.64791</c:v>
                </c:pt>
                <c:pt idx="7">
                  <c:v>1.7522500000000001</c:v>
                </c:pt>
              </c:numCache>
            </c:numRef>
          </c:val>
          <c:extLst>
            <c:ext xmlns:c16="http://schemas.microsoft.com/office/drawing/2014/chart" uri="{C3380CC4-5D6E-409C-BE32-E72D297353CC}">
              <c16:uniqueId val="{00000002-E3B3-42B8-A94A-60E7D5BF1838}"/>
            </c:ext>
          </c:extLst>
        </c:ser>
        <c:ser>
          <c:idx val="3"/>
          <c:order val="3"/>
          <c:tx>
            <c:strRef>
              <c:f>太子町!$E$1</c:f>
              <c:strCache>
                <c:ptCount val="1"/>
                <c:pt idx="0">
                  <c:v>その他</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太子町!$A$2:$A$13</c:f>
              <c:numCache>
                <c:formatCode>General</c:formatCode>
                <c:ptCount val="8"/>
                <c:pt idx="0">
                  <c:v>1990</c:v>
                </c:pt>
                <c:pt idx="1">
                  <c:v>1995</c:v>
                </c:pt>
                <c:pt idx="2">
                  <c:v>2000</c:v>
                </c:pt>
                <c:pt idx="3">
                  <c:v>2005</c:v>
                </c:pt>
                <c:pt idx="4">
                  <c:v>2010</c:v>
                </c:pt>
                <c:pt idx="5">
                  <c:v>2015</c:v>
                </c:pt>
                <c:pt idx="6">
                  <c:v>2020</c:v>
                </c:pt>
                <c:pt idx="7">
                  <c:v>2021</c:v>
                </c:pt>
              </c:numCache>
            </c:numRef>
          </c:cat>
          <c:val>
            <c:numRef>
              <c:f>太子町!$E$2:$E$13</c:f>
              <c:numCache>
                <c:formatCode>General</c:formatCode>
                <c:ptCount val="8"/>
                <c:pt idx="0">
                  <c:v>0.58602999999999916</c:v>
                </c:pt>
                <c:pt idx="1">
                  <c:v>0.67869999999999919</c:v>
                </c:pt>
                <c:pt idx="2">
                  <c:v>0.22477999999999909</c:v>
                </c:pt>
                <c:pt idx="3">
                  <c:v>0.22668999999999961</c:v>
                </c:pt>
                <c:pt idx="4">
                  <c:v>0.26069000000000209</c:v>
                </c:pt>
                <c:pt idx="5">
                  <c:v>0.27844000000000158</c:v>
                </c:pt>
                <c:pt idx="6">
                  <c:v>0.40110000000000134</c:v>
                </c:pt>
                <c:pt idx="7">
                  <c:v>0.41198999999999941</c:v>
                </c:pt>
              </c:numCache>
            </c:numRef>
          </c:val>
          <c:extLst xmlns:c15="http://schemas.microsoft.com/office/drawing/2012/chart">
            <c:ext xmlns:c16="http://schemas.microsoft.com/office/drawing/2014/chart" uri="{C3380CC4-5D6E-409C-BE32-E72D297353CC}">
              <c16:uniqueId val="{00000003-E3B3-42B8-A94A-60E7D5BF1838}"/>
            </c:ext>
          </c:extLst>
        </c:ser>
        <c:dLbls>
          <c:showLegendKey val="0"/>
          <c:showVal val="0"/>
          <c:showCatName val="0"/>
          <c:showSerName val="0"/>
          <c:showPercent val="0"/>
          <c:showBubbleSize val="0"/>
        </c:dLbls>
        <c:gapWidth val="90"/>
        <c:overlap val="100"/>
        <c:axId val="1715601503"/>
        <c:axId val="1715594015"/>
        <c:extLst/>
      </c:bar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18"/>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3"/>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a:t>河南町</a:t>
            </a:r>
            <a:endParaRPr lang="ja-JP"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河南町!$B$1</c:f>
              <c:strCache>
                <c:ptCount val="1"/>
                <c:pt idx="0">
                  <c:v>個人住民税</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河南町!$A$2:$A$13</c:f>
              <c:numCache>
                <c:formatCode>General</c:formatCode>
                <c:ptCount val="8"/>
                <c:pt idx="0">
                  <c:v>1990</c:v>
                </c:pt>
                <c:pt idx="1">
                  <c:v>1995</c:v>
                </c:pt>
                <c:pt idx="2">
                  <c:v>2000</c:v>
                </c:pt>
                <c:pt idx="3">
                  <c:v>2005</c:v>
                </c:pt>
                <c:pt idx="4">
                  <c:v>2010</c:v>
                </c:pt>
                <c:pt idx="5">
                  <c:v>2015</c:v>
                </c:pt>
                <c:pt idx="6">
                  <c:v>2020</c:v>
                </c:pt>
                <c:pt idx="7">
                  <c:v>2021</c:v>
                </c:pt>
              </c:numCache>
            </c:numRef>
          </c:cat>
          <c:val>
            <c:numRef>
              <c:f>河南町!$B$2:$B$13</c:f>
              <c:numCache>
                <c:formatCode>General</c:formatCode>
                <c:ptCount val="8"/>
                <c:pt idx="0">
                  <c:v>8.2939299999999996</c:v>
                </c:pt>
                <c:pt idx="1">
                  <c:v>8.3633600000000001</c:v>
                </c:pt>
                <c:pt idx="2">
                  <c:v>8.3238199999999996</c:v>
                </c:pt>
                <c:pt idx="3">
                  <c:v>6.9090199999999999</c:v>
                </c:pt>
                <c:pt idx="4">
                  <c:v>8.1598500000000005</c:v>
                </c:pt>
                <c:pt idx="5">
                  <c:v>7.8749099999999999</c:v>
                </c:pt>
                <c:pt idx="6">
                  <c:v>7.4889599999999996</c:v>
                </c:pt>
                <c:pt idx="7">
                  <c:v>7.2211600000000002</c:v>
                </c:pt>
              </c:numCache>
            </c:numRef>
          </c:val>
          <c:extLst>
            <c:ext xmlns:c16="http://schemas.microsoft.com/office/drawing/2014/chart" uri="{C3380CC4-5D6E-409C-BE32-E72D297353CC}">
              <c16:uniqueId val="{00000000-EABA-4014-A7C0-22B9A6BAF64D}"/>
            </c:ext>
          </c:extLst>
        </c:ser>
        <c:ser>
          <c:idx val="1"/>
          <c:order val="1"/>
          <c:tx>
            <c:strRef>
              <c:f>河南町!$C$1</c:f>
              <c:strCache>
                <c:ptCount val="1"/>
                <c:pt idx="0">
                  <c:v>固定資産税</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河南町!$A$2:$A$13</c:f>
              <c:numCache>
                <c:formatCode>General</c:formatCode>
                <c:ptCount val="8"/>
                <c:pt idx="0">
                  <c:v>1990</c:v>
                </c:pt>
                <c:pt idx="1">
                  <c:v>1995</c:v>
                </c:pt>
                <c:pt idx="2">
                  <c:v>2000</c:v>
                </c:pt>
                <c:pt idx="3">
                  <c:v>2005</c:v>
                </c:pt>
                <c:pt idx="4">
                  <c:v>2010</c:v>
                </c:pt>
                <c:pt idx="5">
                  <c:v>2015</c:v>
                </c:pt>
                <c:pt idx="6">
                  <c:v>2020</c:v>
                </c:pt>
                <c:pt idx="7">
                  <c:v>2021</c:v>
                </c:pt>
              </c:numCache>
            </c:numRef>
          </c:cat>
          <c:val>
            <c:numRef>
              <c:f>河南町!$C$2:$C$13</c:f>
              <c:numCache>
                <c:formatCode>General</c:formatCode>
                <c:ptCount val="8"/>
                <c:pt idx="0">
                  <c:v>4.7148500000000002</c:v>
                </c:pt>
                <c:pt idx="1">
                  <c:v>6.55213</c:v>
                </c:pt>
                <c:pt idx="2">
                  <c:v>7.5583099999999996</c:v>
                </c:pt>
                <c:pt idx="3">
                  <c:v>6.9718200000000001</c:v>
                </c:pt>
                <c:pt idx="4">
                  <c:v>6.2227399999999999</c:v>
                </c:pt>
                <c:pt idx="5">
                  <c:v>6.2285199999999996</c:v>
                </c:pt>
                <c:pt idx="6">
                  <c:v>5.7436800000000003</c:v>
                </c:pt>
                <c:pt idx="7">
                  <c:v>5.6549300000000002</c:v>
                </c:pt>
              </c:numCache>
            </c:numRef>
          </c:val>
          <c:extLst>
            <c:ext xmlns:c16="http://schemas.microsoft.com/office/drawing/2014/chart" uri="{C3380CC4-5D6E-409C-BE32-E72D297353CC}">
              <c16:uniqueId val="{00000001-EABA-4014-A7C0-22B9A6BAF64D}"/>
            </c:ext>
          </c:extLst>
        </c:ser>
        <c:ser>
          <c:idx val="2"/>
          <c:order val="2"/>
          <c:tx>
            <c:strRef>
              <c:f>河南町!$D$1</c:f>
              <c:strCache>
                <c:ptCount val="1"/>
                <c:pt idx="0">
                  <c:v>法人、たばこ</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河南町!$A$2:$A$13</c:f>
              <c:numCache>
                <c:formatCode>General</c:formatCode>
                <c:ptCount val="8"/>
                <c:pt idx="0">
                  <c:v>1990</c:v>
                </c:pt>
                <c:pt idx="1">
                  <c:v>1995</c:v>
                </c:pt>
                <c:pt idx="2">
                  <c:v>2000</c:v>
                </c:pt>
                <c:pt idx="3">
                  <c:v>2005</c:v>
                </c:pt>
                <c:pt idx="4">
                  <c:v>2010</c:v>
                </c:pt>
                <c:pt idx="5">
                  <c:v>2015</c:v>
                </c:pt>
                <c:pt idx="6">
                  <c:v>2020</c:v>
                </c:pt>
                <c:pt idx="7">
                  <c:v>2021</c:v>
                </c:pt>
              </c:numCache>
            </c:numRef>
          </c:cat>
          <c:val>
            <c:numRef>
              <c:f>河南町!$D$2:$D$13</c:f>
              <c:numCache>
                <c:formatCode>General</c:formatCode>
                <c:ptCount val="8"/>
                <c:pt idx="0">
                  <c:v>1.0567800000000001</c:v>
                </c:pt>
                <c:pt idx="1">
                  <c:v>1.1584000000000001</c:v>
                </c:pt>
                <c:pt idx="2">
                  <c:v>1.34263</c:v>
                </c:pt>
                <c:pt idx="3">
                  <c:v>1.88626</c:v>
                </c:pt>
                <c:pt idx="4">
                  <c:v>1.3352200000000001</c:v>
                </c:pt>
                <c:pt idx="5">
                  <c:v>1.4255100000000001</c:v>
                </c:pt>
                <c:pt idx="6">
                  <c:v>1.35989</c:v>
                </c:pt>
                <c:pt idx="7">
                  <c:v>1.44425</c:v>
                </c:pt>
              </c:numCache>
            </c:numRef>
          </c:val>
          <c:extLst>
            <c:ext xmlns:c16="http://schemas.microsoft.com/office/drawing/2014/chart" uri="{C3380CC4-5D6E-409C-BE32-E72D297353CC}">
              <c16:uniqueId val="{00000002-EABA-4014-A7C0-22B9A6BAF64D}"/>
            </c:ext>
          </c:extLst>
        </c:ser>
        <c:ser>
          <c:idx val="3"/>
          <c:order val="3"/>
          <c:tx>
            <c:strRef>
              <c:f>河南町!$E$1</c:f>
              <c:strCache>
                <c:ptCount val="1"/>
                <c:pt idx="0">
                  <c:v>その他</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河南町!$A$2:$A$13</c:f>
              <c:numCache>
                <c:formatCode>General</c:formatCode>
                <c:ptCount val="8"/>
                <c:pt idx="0">
                  <c:v>1990</c:v>
                </c:pt>
                <c:pt idx="1">
                  <c:v>1995</c:v>
                </c:pt>
                <c:pt idx="2">
                  <c:v>2000</c:v>
                </c:pt>
                <c:pt idx="3">
                  <c:v>2005</c:v>
                </c:pt>
                <c:pt idx="4">
                  <c:v>2010</c:v>
                </c:pt>
                <c:pt idx="5">
                  <c:v>2015</c:v>
                </c:pt>
                <c:pt idx="6">
                  <c:v>2020</c:v>
                </c:pt>
                <c:pt idx="7">
                  <c:v>2021</c:v>
                </c:pt>
              </c:numCache>
            </c:numRef>
          </c:cat>
          <c:val>
            <c:numRef>
              <c:f>河南町!$E$2:$E$13</c:f>
              <c:numCache>
                <c:formatCode>General</c:formatCode>
                <c:ptCount val="8"/>
                <c:pt idx="0">
                  <c:v>0.36871000000000009</c:v>
                </c:pt>
                <c:pt idx="1">
                  <c:v>0.69240000000000279</c:v>
                </c:pt>
                <c:pt idx="2">
                  <c:v>0.26537000000000077</c:v>
                </c:pt>
                <c:pt idx="3">
                  <c:v>0.29577000000000098</c:v>
                </c:pt>
                <c:pt idx="4">
                  <c:v>0.32966000000000051</c:v>
                </c:pt>
                <c:pt idx="5">
                  <c:v>0.35172000000000203</c:v>
                </c:pt>
                <c:pt idx="6">
                  <c:v>0.52633999999999936</c:v>
                </c:pt>
                <c:pt idx="7">
                  <c:v>0.53456999999999866</c:v>
                </c:pt>
              </c:numCache>
            </c:numRef>
          </c:val>
          <c:extLst xmlns:c15="http://schemas.microsoft.com/office/drawing/2012/chart">
            <c:ext xmlns:c16="http://schemas.microsoft.com/office/drawing/2014/chart" uri="{C3380CC4-5D6E-409C-BE32-E72D297353CC}">
              <c16:uniqueId val="{00000003-EABA-4014-A7C0-22B9A6BAF64D}"/>
            </c:ext>
          </c:extLst>
        </c:ser>
        <c:dLbls>
          <c:showLegendKey val="0"/>
          <c:showVal val="0"/>
          <c:showCatName val="0"/>
          <c:showSerName val="0"/>
          <c:showPercent val="0"/>
          <c:showBubbleSize val="0"/>
        </c:dLbls>
        <c:gapWidth val="90"/>
        <c:overlap val="100"/>
        <c:axId val="1715601503"/>
        <c:axId val="1715594015"/>
        <c:extLst/>
      </c:bar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18"/>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3"/>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600" b="1"/>
              <a:t>千早赤阪村</a:t>
            </a:r>
            <a:endParaRPr lang="ja-JP"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9.6745311220178806E-2"/>
          <c:y val="0.1857238916280877"/>
          <c:w val="0.79566234764239174"/>
          <c:h val="0.71477775363526153"/>
        </c:manualLayout>
      </c:layout>
      <c:barChart>
        <c:barDir val="col"/>
        <c:grouping val="stacked"/>
        <c:varyColors val="0"/>
        <c:ser>
          <c:idx val="0"/>
          <c:order val="0"/>
          <c:tx>
            <c:strRef>
              <c:f>千早赤阪村!$B$1</c:f>
              <c:strCache>
                <c:ptCount val="1"/>
                <c:pt idx="0">
                  <c:v>個人住民税</c:v>
                </c:pt>
              </c:strCache>
            </c:strRef>
          </c:tx>
          <c:spPr>
            <a:solidFill>
              <a:schemeClr val="accent1">
                <a:lumMod val="75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千早赤阪村!$A$2:$A$13</c:f>
              <c:numCache>
                <c:formatCode>General</c:formatCode>
                <c:ptCount val="8"/>
                <c:pt idx="0">
                  <c:v>1990</c:v>
                </c:pt>
                <c:pt idx="1">
                  <c:v>1995</c:v>
                </c:pt>
                <c:pt idx="2">
                  <c:v>2000</c:v>
                </c:pt>
                <c:pt idx="3">
                  <c:v>2005</c:v>
                </c:pt>
                <c:pt idx="4">
                  <c:v>2010</c:v>
                </c:pt>
                <c:pt idx="5">
                  <c:v>2015</c:v>
                </c:pt>
                <c:pt idx="6">
                  <c:v>2020</c:v>
                </c:pt>
                <c:pt idx="7">
                  <c:v>2021</c:v>
                </c:pt>
              </c:numCache>
            </c:numRef>
          </c:cat>
          <c:val>
            <c:numRef>
              <c:f>千早赤阪村!$B$2:$B$13</c:f>
              <c:numCache>
                <c:formatCode>General</c:formatCode>
                <c:ptCount val="8"/>
                <c:pt idx="0">
                  <c:v>4.2140000000000004</c:v>
                </c:pt>
                <c:pt idx="1">
                  <c:v>3.8816600000000001</c:v>
                </c:pt>
                <c:pt idx="2">
                  <c:v>3.5787100000000001</c:v>
                </c:pt>
                <c:pt idx="3">
                  <c:v>2.6546400000000001</c:v>
                </c:pt>
                <c:pt idx="4">
                  <c:v>2.6512799999999999</c:v>
                </c:pt>
                <c:pt idx="5">
                  <c:v>2.2912699999999999</c:v>
                </c:pt>
                <c:pt idx="6">
                  <c:v>2.0300099999999999</c:v>
                </c:pt>
                <c:pt idx="7">
                  <c:v>1.93249</c:v>
                </c:pt>
              </c:numCache>
            </c:numRef>
          </c:val>
          <c:extLst>
            <c:ext xmlns:c16="http://schemas.microsoft.com/office/drawing/2014/chart" uri="{C3380CC4-5D6E-409C-BE32-E72D297353CC}">
              <c16:uniqueId val="{00000000-EA58-4512-BCB8-A4873C48D30D}"/>
            </c:ext>
          </c:extLst>
        </c:ser>
        <c:ser>
          <c:idx val="1"/>
          <c:order val="1"/>
          <c:tx>
            <c:strRef>
              <c:f>千早赤阪村!$C$1</c:f>
              <c:strCache>
                <c:ptCount val="1"/>
                <c:pt idx="0">
                  <c:v>固定資産税</c:v>
                </c:pt>
              </c:strCache>
            </c:strRef>
          </c:tx>
          <c:spPr>
            <a:solidFill>
              <a:schemeClr val="accent6">
                <a:lumMod val="60000"/>
                <a:lumOff val="4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千早赤阪村!$A$2:$A$13</c:f>
              <c:numCache>
                <c:formatCode>General</c:formatCode>
                <c:ptCount val="8"/>
                <c:pt idx="0">
                  <c:v>1990</c:v>
                </c:pt>
                <c:pt idx="1">
                  <c:v>1995</c:v>
                </c:pt>
                <c:pt idx="2">
                  <c:v>2000</c:v>
                </c:pt>
                <c:pt idx="3">
                  <c:v>2005</c:v>
                </c:pt>
                <c:pt idx="4">
                  <c:v>2010</c:v>
                </c:pt>
                <c:pt idx="5">
                  <c:v>2015</c:v>
                </c:pt>
                <c:pt idx="6">
                  <c:v>2020</c:v>
                </c:pt>
                <c:pt idx="7">
                  <c:v>2021</c:v>
                </c:pt>
              </c:numCache>
            </c:numRef>
          </c:cat>
          <c:val>
            <c:numRef>
              <c:f>千早赤阪村!$C$2:$C$13</c:f>
              <c:numCache>
                <c:formatCode>General</c:formatCode>
                <c:ptCount val="8"/>
                <c:pt idx="0">
                  <c:v>2.1941299999999999</c:v>
                </c:pt>
                <c:pt idx="1">
                  <c:v>2.93546</c:v>
                </c:pt>
                <c:pt idx="2">
                  <c:v>3.1619000000000002</c:v>
                </c:pt>
                <c:pt idx="3">
                  <c:v>3.0511300000000001</c:v>
                </c:pt>
                <c:pt idx="4">
                  <c:v>2.7380499999999999</c:v>
                </c:pt>
                <c:pt idx="5">
                  <c:v>2.5175999999999998</c:v>
                </c:pt>
                <c:pt idx="6">
                  <c:v>2.11591</c:v>
                </c:pt>
                <c:pt idx="7">
                  <c:v>2.4609000000000001</c:v>
                </c:pt>
              </c:numCache>
            </c:numRef>
          </c:val>
          <c:extLst>
            <c:ext xmlns:c16="http://schemas.microsoft.com/office/drawing/2014/chart" uri="{C3380CC4-5D6E-409C-BE32-E72D297353CC}">
              <c16:uniqueId val="{00000001-EA58-4512-BCB8-A4873C48D30D}"/>
            </c:ext>
          </c:extLst>
        </c:ser>
        <c:ser>
          <c:idx val="2"/>
          <c:order val="2"/>
          <c:tx>
            <c:strRef>
              <c:f>千早赤阪村!$D$1</c:f>
              <c:strCache>
                <c:ptCount val="1"/>
                <c:pt idx="0">
                  <c:v>法人、たばこ</c:v>
                </c:pt>
              </c:strCache>
            </c:strRef>
          </c:tx>
          <c:spPr>
            <a:solidFill>
              <a:schemeClr val="accent4">
                <a:lumMod val="50000"/>
              </a:schemeClr>
            </a:solidFill>
            <a:ln>
              <a:noFill/>
            </a:ln>
            <a:effectLst>
              <a:outerShdw blurRad="50800" dist="38100" dir="2700000" algn="tl" rotWithShape="0">
                <a:prstClr val="black">
                  <a:alpha val="40000"/>
                </a:prstClr>
              </a:outerShdw>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千早赤阪村!$A$2:$A$13</c:f>
              <c:numCache>
                <c:formatCode>General</c:formatCode>
                <c:ptCount val="8"/>
                <c:pt idx="0">
                  <c:v>1990</c:v>
                </c:pt>
                <c:pt idx="1">
                  <c:v>1995</c:v>
                </c:pt>
                <c:pt idx="2">
                  <c:v>2000</c:v>
                </c:pt>
                <c:pt idx="3">
                  <c:v>2005</c:v>
                </c:pt>
                <c:pt idx="4">
                  <c:v>2010</c:v>
                </c:pt>
                <c:pt idx="5">
                  <c:v>2015</c:v>
                </c:pt>
                <c:pt idx="6">
                  <c:v>2020</c:v>
                </c:pt>
                <c:pt idx="7">
                  <c:v>2021</c:v>
                </c:pt>
              </c:numCache>
            </c:numRef>
          </c:cat>
          <c:val>
            <c:numRef>
              <c:f>千早赤阪村!$D$2:$D$13</c:f>
              <c:numCache>
                <c:formatCode>General</c:formatCode>
                <c:ptCount val="8"/>
                <c:pt idx="0">
                  <c:v>0.47885</c:v>
                </c:pt>
                <c:pt idx="1">
                  <c:v>0.66463000000000005</c:v>
                </c:pt>
                <c:pt idx="2">
                  <c:v>0.55342000000000002</c:v>
                </c:pt>
                <c:pt idx="3">
                  <c:v>0.40190999999999999</c:v>
                </c:pt>
                <c:pt idx="4">
                  <c:v>0.35875000000000001</c:v>
                </c:pt>
                <c:pt idx="5">
                  <c:v>0.35402</c:v>
                </c:pt>
                <c:pt idx="6">
                  <c:v>0.31570999999999999</c:v>
                </c:pt>
                <c:pt idx="7">
                  <c:v>0.31036000000000002</c:v>
                </c:pt>
              </c:numCache>
            </c:numRef>
          </c:val>
          <c:extLst>
            <c:ext xmlns:c16="http://schemas.microsoft.com/office/drawing/2014/chart" uri="{C3380CC4-5D6E-409C-BE32-E72D297353CC}">
              <c16:uniqueId val="{00000002-EA58-4512-BCB8-A4873C48D30D}"/>
            </c:ext>
          </c:extLst>
        </c:ser>
        <c:ser>
          <c:idx val="3"/>
          <c:order val="3"/>
          <c:tx>
            <c:strRef>
              <c:f>千早赤阪村!$E$1</c:f>
              <c:strCache>
                <c:ptCount val="1"/>
                <c:pt idx="0">
                  <c:v>その他</c:v>
                </c:pt>
              </c:strCache>
            </c:strRef>
          </c:tx>
          <c:spPr>
            <a:solidFill>
              <a:schemeClr val="bg2">
                <a:lumMod val="25000"/>
              </a:schemeClr>
            </a:solidFill>
            <a:ln>
              <a:noFill/>
            </a:ln>
            <a:effectLst>
              <a:outerShdw blurRad="50800" dist="38100" dir="2700000" algn="tl" rotWithShape="0">
                <a:prstClr val="black">
                  <a:alpha val="40000"/>
                </a:prstClr>
              </a:outerShdw>
            </a:effectLst>
          </c:spPr>
          <c:invertIfNegative val="0"/>
          <c:cat>
            <c:numRef>
              <c:f>千早赤阪村!$A$2:$A$13</c:f>
              <c:numCache>
                <c:formatCode>General</c:formatCode>
                <c:ptCount val="8"/>
                <c:pt idx="0">
                  <c:v>1990</c:v>
                </c:pt>
                <c:pt idx="1">
                  <c:v>1995</c:v>
                </c:pt>
                <c:pt idx="2">
                  <c:v>2000</c:v>
                </c:pt>
                <c:pt idx="3">
                  <c:v>2005</c:v>
                </c:pt>
                <c:pt idx="4">
                  <c:v>2010</c:v>
                </c:pt>
                <c:pt idx="5">
                  <c:v>2015</c:v>
                </c:pt>
                <c:pt idx="6">
                  <c:v>2020</c:v>
                </c:pt>
                <c:pt idx="7">
                  <c:v>2021</c:v>
                </c:pt>
              </c:numCache>
            </c:numRef>
          </c:cat>
          <c:val>
            <c:numRef>
              <c:f>千早赤阪村!$E$2:$E$13</c:f>
              <c:numCache>
                <c:formatCode>General</c:formatCode>
                <c:ptCount val="8"/>
                <c:pt idx="0">
                  <c:v>0.18775000000000031</c:v>
                </c:pt>
                <c:pt idx="1">
                  <c:v>0.12556999999999974</c:v>
                </c:pt>
                <c:pt idx="2">
                  <c:v>0.1337299999999999</c:v>
                </c:pt>
                <c:pt idx="3">
                  <c:v>0.1303099999999997</c:v>
                </c:pt>
                <c:pt idx="4">
                  <c:v>0.14206000000000074</c:v>
                </c:pt>
                <c:pt idx="5">
                  <c:v>0.14336000000000038</c:v>
                </c:pt>
                <c:pt idx="6">
                  <c:v>0.19126999999999938</c:v>
                </c:pt>
                <c:pt idx="7">
                  <c:v>0.19471999999999934</c:v>
                </c:pt>
              </c:numCache>
            </c:numRef>
          </c:val>
          <c:extLst xmlns:c15="http://schemas.microsoft.com/office/drawing/2012/chart">
            <c:ext xmlns:c16="http://schemas.microsoft.com/office/drawing/2014/chart" uri="{C3380CC4-5D6E-409C-BE32-E72D297353CC}">
              <c16:uniqueId val="{00000003-EA58-4512-BCB8-A4873C48D30D}"/>
            </c:ext>
          </c:extLst>
        </c:ser>
        <c:dLbls>
          <c:showLegendKey val="0"/>
          <c:showVal val="0"/>
          <c:showCatName val="0"/>
          <c:showSerName val="0"/>
          <c:showPercent val="0"/>
          <c:showBubbleSize val="0"/>
        </c:dLbls>
        <c:gapWidth val="90"/>
        <c:overlap val="100"/>
        <c:axId val="1715601503"/>
        <c:axId val="1715594015"/>
        <c:extLst/>
      </c:barChart>
      <c:catAx>
        <c:axId val="171560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715594015"/>
        <c:crosses val="autoZero"/>
        <c:auto val="1"/>
        <c:lblAlgn val="ctr"/>
        <c:lblOffset val="100"/>
        <c:noMultiLvlLbl val="0"/>
      </c:catAx>
      <c:valAx>
        <c:axId val="1715594015"/>
        <c:scaling>
          <c:orientation val="minMax"/>
          <c:max val="18"/>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95000"/>
                    <a:lumOff val="5000"/>
                  </a:schemeClr>
                </a:solidFill>
                <a:latin typeface="BIZ UDPゴシック" panose="020B0400000000000000" pitchFamily="50" charset="-128"/>
                <a:ea typeface="BIZ UDPゴシック" panose="020B0400000000000000" pitchFamily="50" charset="-128"/>
                <a:cs typeface="+mn-cs"/>
              </a:defRPr>
            </a:pPr>
            <a:endParaRPr lang="ja-JP"/>
          </a:p>
        </c:txPr>
        <c:crossAx val="1715601503"/>
        <c:crosses val="autoZero"/>
        <c:crossBetween val="between"/>
        <c:majorUnit val="3"/>
      </c:valAx>
      <c:spPr>
        <a:noFill/>
        <a:ln>
          <a:noFill/>
        </a:ln>
        <a:effectLst/>
      </c:spPr>
    </c:plotArea>
    <c:plotVisOnly val="1"/>
    <c:dispBlanksAs val="gap"/>
    <c:showDLblsOverMax val="0"/>
  </c:chart>
  <c:spPr>
    <a:noFill/>
    <a:ln w="19050">
      <a:solidFill>
        <a:schemeClr val="accent5">
          <a:lumMod val="50000"/>
        </a:schemeClr>
      </a:solidFill>
    </a:ln>
    <a:effectLst>
      <a:outerShdw blurRad="50800" dist="38100" dir="2700000" algn="tl" rotWithShape="0">
        <a:prstClr val="black">
          <a:alpha val="40000"/>
        </a:prstClr>
      </a:outerShdw>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C7FFF-FF62-47E8-B594-24C94D241A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4A505B9-B502-4163-84C9-2D9715496B68}">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①</a:t>
          </a:r>
          <a:endParaRPr kumimoji="1" lang="ja-JP" altLang="en-US" sz="1800" b="1" dirty="0">
            <a:latin typeface="BIZ UDPゴシック" panose="020B0400000000000000" pitchFamily="50" charset="-128"/>
            <a:ea typeface="BIZ UDPゴシック" panose="020B0400000000000000" pitchFamily="50" charset="-128"/>
          </a:endParaRPr>
        </a:p>
      </dgm:t>
    </dgm:pt>
    <dgm:pt modelId="{E884E02F-654D-4D71-895F-58314646F55B}" type="par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5E3B6887-8474-45F4-9DD2-335A40986B88}" type="sib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958D2A1-BEA0-43A7-BD17-3D92D55BAF67}">
      <dgm:prSet phldrT="[テキスト]" custT="1"/>
      <dgm:spPr>
        <a:solidFill>
          <a:schemeClr val="accent1">
            <a:lumMod val="60000"/>
            <a:lumOff val="40000"/>
            <a:alpha val="90000"/>
          </a:schemeClr>
        </a:solidFill>
      </dgm:spPr>
      <dgm:t>
        <a:bodyPr/>
        <a:lstStyle/>
        <a:p>
          <a:r>
            <a:rPr kumimoji="1" lang="ja-JP" altLang="en-US" sz="1600" b="1" dirty="0" smtClean="0">
              <a:latin typeface="BIZ UDPゴシック" panose="020B0400000000000000" pitchFamily="50" charset="-128"/>
              <a:ea typeface="BIZ UDPゴシック" panose="020B0400000000000000" pitchFamily="50" charset="-128"/>
            </a:rPr>
            <a:t>共同発注等の検討</a:t>
          </a:r>
          <a:endParaRPr kumimoji="1" lang="ja-JP" altLang="en-US" sz="1600" b="1" dirty="0">
            <a:latin typeface="BIZ UDPゴシック" panose="020B0400000000000000" pitchFamily="50" charset="-128"/>
            <a:ea typeface="BIZ UDPゴシック" panose="020B0400000000000000" pitchFamily="50" charset="-128"/>
          </a:endParaRPr>
        </a:p>
      </dgm:t>
    </dgm:pt>
    <dgm:pt modelId="{75AF1F65-C665-4B15-8421-4257E73402D8}" type="par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18940947-B8DC-4838-91AB-25834144D10C}" type="sib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509F820-A555-4361-8199-7E1D173768CD}">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➁</a:t>
          </a:r>
          <a:endParaRPr kumimoji="1" lang="ja-JP" altLang="en-US" sz="1800" b="1" dirty="0">
            <a:latin typeface="BIZ UDPゴシック" panose="020B0400000000000000" pitchFamily="50" charset="-128"/>
            <a:ea typeface="BIZ UDPゴシック" panose="020B0400000000000000" pitchFamily="50" charset="-128"/>
          </a:endParaRPr>
        </a:p>
      </dgm:t>
    </dgm:pt>
    <dgm:pt modelId="{385AC51F-893C-4C6C-AB32-2E653A1B5AF4}" type="par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01A18A2C-5CF2-4DFF-A0E7-9242511E4DC6}" type="sib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3FCEF797-693C-423A-820B-6222620A1E97}">
      <dgm:prSet phldrT="[テキスト]" custT="1"/>
      <dgm:spPr/>
      <dgm:t>
        <a:bodyPr/>
        <a:lstStyle/>
        <a:p>
          <a:r>
            <a:rPr kumimoji="1" lang="ja-JP" altLang="en-US" sz="1600" b="1" dirty="0" smtClean="0">
              <a:latin typeface="BIZ UDPゴシック" panose="020B0400000000000000" pitchFamily="50" charset="-128"/>
              <a:ea typeface="BIZ UDPゴシック" panose="020B0400000000000000" pitchFamily="50" charset="-128"/>
            </a:rPr>
            <a:t>給食センター集約化及び共同処理の検討</a:t>
          </a:r>
          <a:endParaRPr kumimoji="1" lang="ja-JP" altLang="en-US" sz="1600" b="1" dirty="0">
            <a:latin typeface="BIZ UDPゴシック" panose="020B0400000000000000" pitchFamily="50" charset="-128"/>
            <a:ea typeface="BIZ UDPゴシック" panose="020B0400000000000000" pitchFamily="50" charset="-128"/>
          </a:endParaRPr>
        </a:p>
      </dgm:t>
    </dgm:pt>
    <dgm:pt modelId="{2AC41F64-4667-4A16-B3F2-7B535E436F2B}" type="par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F632EC7-D5E9-4FC8-8A92-814F3297299C}" type="sib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258224E9-FAD2-4C1E-AB72-FD8D5BC079E0}" type="pres">
      <dgm:prSet presAssocID="{DD3C7FFF-FF62-47E8-B594-24C94D241A44}" presName="linearFlow" presStyleCnt="0">
        <dgm:presLayoutVars>
          <dgm:dir/>
          <dgm:animLvl val="lvl"/>
          <dgm:resizeHandles val="exact"/>
        </dgm:presLayoutVars>
      </dgm:prSet>
      <dgm:spPr/>
      <dgm:t>
        <a:bodyPr/>
        <a:lstStyle/>
        <a:p>
          <a:endParaRPr kumimoji="1" lang="ja-JP" altLang="en-US"/>
        </a:p>
      </dgm:t>
    </dgm:pt>
    <dgm:pt modelId="{8F54FD89-F52E-497B-960D-5769CD605D57}" type="pres">
      <dgm:prSet presAssocID="{04A505B9-B502-4163-84C9-2D9715496B68}" presName="composite" presStyleCnt="0"/>
      <dgm:spPr/>
    </dgm:pt>
    <dgm:pt modelId="{A52786F5-D093-4E24-84AD-EB546364A57F}" type="pres">
      <dgm:prSet presAssocID="{04A505B9-B502-4163-84C9-2D9715496B68}" presName="parentText" presStyleLbl="alignNode1" presStyleIdx="0" presStyleCnt="2">
        <dgm:presLayoutVars>
          <dgm:chMax val="1"/>
          <dgm:bulletEnabled val="1"/>
        </dgm:presLayoutVars>
      </dgm:prSet>
      <dgm:spPr/>
      <dgm:t>
        <a:bodyPr/>
        <a:lstStyle/>
        <a:p>
          <a:endParaRPr kumimoji="1" lang="ja-JP" altLang="en-US"/>
        </a:p>
      </dgm:t>
    </dgm:pt>
    <dgm:pt modelId="{D5EB0B56-F90F-4294-AE35-22F0DA5F6592}" type="pres">
      <dgm:prSet presAssocID="{04A505B9-B502-4163-84C9-2D9715496B68}" presName="descendantText" presStyleLbl="alignAcc1" presStyleIdx="0" presStyleCnt="2" custScaleY="96988">
        <dgm:presLayoutVars>
          <dgm:bulletEnabled val="1"/>
        </dgm:presLayoutVars>
      </dgm:prSet>
      <dgm:spPr/>
      <dgm:t>
        <a:bodyPr/>
        <a:lstStyle/>
        <a:p>
          <a:endParaRPr kumimoji="1" lang="ja-JP" altLang="en-US"/>
        </a:p>
      </dgm:t>
    </dgm:pt>
    <dgm:pt modelId="{5BB18539-7572-4312-AF21-A6CDAB8913A4}" type="pres">
      <dgm:prSet presAssocID="{5E3B6887-8474-45F4-9DD2-335A40986B88}" presName="sp" presStyleCnt="0"/>
      <dgm:spPr/>
    </dgm:pt>
    <dgm:pt modelId="{91E4E709-8DEB-42FB-BC97-D286B3E072AC}" type="pres">
      <dgm:prSet presAssocID="{6509F820-A555-4361-8199-7E1D173768CD}" presName="composite" presStyleCnt="0"/>
      <dgm:spPr/>
    </dgm:pt>
    <dgm:pt modelId="{8A72589B-2451-4C8A-9F89-2DE386D5C829}" type="pres">
      <dgm:prSet presAssocID="{6509F820-A555-4361-8199-7E1D173768CD}" presName="parentText" presStyleLbl="alignNode1" presStyleIdx="1" presStyleCnt="2">
        <dgm:presLayoutVars>
          <dgm:chMax val="1"/>
          <dgm:bulletEnabled val="1"/>
        </dgm:presLayoutVars>
      </dgm:prSet>
      <dgm:spPr/>
      <dgm:t>
        <a:bodyPr/>
        <a:lstStyle/>
        <a:p>
          <a:endParaRPr kumimoji="1" lang="ja-JP" altLang="en-US"/>
        </a:p>
      </dgm:t>
    </dgm:pt>
    <dgm:pt modelId="{EF24BBBD-6359-4A23-A28D-B70C2C465748}" type="pres">
      <dgm:prSet presAssocID="{6509F820-A555-4361-8199-7E1D173768CD}" presName="descendantText" presStyleLbl="alignAcc1" presStyleIdx="1" presStyleCnt="2" custScaleY="99740" custLinFactNeighborX="-502" custLinFactNeighborY="718">
        <dgm:presLayoutVars>
          <dgm:bulletEnabled val="1"/>
        </dgm:presLayoutVars>
      </dgm:prSet>
      <dgm:spPr/>
      <dgm:t>
        <a:bodyPr/>
        <a:lstStyle/>
        <a:p>
          <a:endParaRPr kumimoji="1" lang="ja-JP" altLang="en-US"/>
        </a:p>
      </dgm:t>
    </dgm:pt>
  </dgm:ptLst>
  <dgm:cxnLst>
    <dgm:cxn modelId="{3F45C647-D6DB-48DC-8CEC-6925C5AF969F}" srcId="{6509F820-A555-4361-8199-7E1D173768CD}" destId="{3FCEF797-693C-423A-820B-6222620A1E97}" srcOrd="0" destOrd="0" parTransId="{2AC41F64-4667-4A16-B3F2-7B535E436F2B}" sibTransId="{6F632EC7-D5E9-4FC8-8A92-814F3297299C}"/>
    <dgm:cxn modelId="{E2CD25A6-E658-4C78-99AA-83A0EF6BFECB}" srcId="{04A505B9-B502-4163-84C9-2D9715496B68}" destId="{A958D2A1-BEA0-43A7-BD17-3D92D55BAF67}" srcOrd="0" destOrd="0" parTransId="{75AF1F65-C665-4B15-8421-4257E73402D8}" sibTransId="{18940947-B8DC-4838-91AB-25834144D10C}"/>
    <dgm:cxn modelId="{D30811C6-0C66-472C-8F2F-2E0BC834EDCE}" type="presOf" srcId="{A958D2A1-BEA0-43A7-BD17-3D92D55BAF67}" destId="{D5EB0B56-F90F-4294-AE35-22F0DA5F6592}" srcOrd="0" destOrd="0" presId="urn:microsoft.com/office/officeart/2005/8/layout/chevron2"/>
    <dgm:cxn modelId="{3B9A2E34-2B69-4D17-96E1-2061EAB9C769}" srcId="{DD3C7FFF-FF62-47E8-B594-24C94D241A44}" destId="{04A505B9-B502-4163-84C9-2D9715496B68}" srcOrd="0" destOrd="0" parTransId="{E884E02F-654D-4D71-895F-58314646F55B}" sibTransId="{5E3B6887-8474-45F4-9DD2-335A40986B88}"/>
    <dgm:cxn modelId="{CD61D846-CCEF-468E-9926-DD68285F8FCD}" type="presOf" srcId="{3FCEF797-693C-423A-820B-6222620A1E97}" destId="{EF24BBBD-6359-4A23-A28D-B70C2C465748}" srcOrd="0" destOrd="0" presId="urn:microsoft.com/office/officeart/2005/8/layout/chevron2"/>
    <dgm:cxn modelId="{889D41B6-4129-4D1E-8E3B-B639A9052CC7}" type="presOf" srcId="{6509F820-A555-4361-8199-7E1D173768CD}" destId="{8A72589B-2451-4C8A-9F89-2DE386D5C829}" srcOrd="0" destOrd="0" presId="urn:microsoft.com/office/officeart/2005/8/layout/chevron2"/>
    <dgm:cxn modelId="{511220EF-629A-4159-88A6-D45CD16C4673}" type="presOf" srcId="{DD3C7FFF-FF62-47E8-B594-24C94D241A44}" destId="{258224E9-FAD2-4C1E-AB72-FD8D5BC079E0}" srcOrd="0" destOrd="0" presId="urn:microsoft.com/office/officeart/2005/8/layout/chevron2"/>
    <dgm:cxn modelId="{0C90DD4D-D055-45ED-8DDB-07A937633A13}" srcId="{DD3C7FFF-FF62-47E8-B594-24C94D241A44}" destId="{6509F820-A555-4361-8199-7E1D173768CD}" srcOrd="1" destOrd="0" parTransId="{385AC51F-893C-4C6C-AB32-2E653A1B5AF4}" sibTransId="{01A18A2C-5CF2-4DFF-A0E7-9242511E4DC6}"/>
    <dgm:cxn modelId="{78097E0D-C6A8-45D1-B9AF-E2FF021DFFF3}" type="presOf" srcId="{04A505B9-B502-4163-84C9-2D9715496B68}" destId="{A52786F5-D093-4E24-84AD-EB546364A57F}" srcOrd="0" destOrd="0" presId="urn:microsoft.com/office/officeart/2005/8/layout/chevron2"/>
    <dgm:cxn modelId="{8AAEB64D-7C2B-4A9B-B8C9-DA6E4579B0FD}" type="presParOf" srcId="{258224E9-FAD2-4C1E-AB72-FD8D5BC079E0}" destId="{8F54FD89-F52E-497B-960D-5769CD605D57}" srcOrd="0" destOrd="0" presId="urn:microsoft.com/office/officeart/2005/8/layout/chevron2"/>
    <dgm:cxn modelId="{DAC1B320-64D1-4B17-88EF-184ADF706FEC}" type="presParOf" srcId="{8F54FD89-F52E-497B-960D-5769CD605D57}" destId="{A52786F5-D093-4E24-84AD-EB546364A57F}" srcOrd="0" destOrd="0" presId="urn:microsoft.com/office/officeart/2005/8/layout/chevron2"/>
    <dgm:cxn modelId="{E349D614-2E88-49C6-B06B-7D1BAC3CF83C}" type="presParOf" srcId="{8F54FD89-F52E-497B-960D-5769CD605D57}" destId="{D5EB0B56-F90F-4294-AE35-22F0DA5F6592}" srcOrd="1" destOrd="0" presId="urn:microsoft.com/office/officeart/2005/8/layout/chevron2"/>
    <dgm:cxn modelId="{BF1585C1-E206-4E58-BC3D-9F9DAEED784D}" type="presParOf" srcId="{258224E9-FAD2-4C1E-AB72-FD8D5BC079E0}" destId="{5BB18539-7572-4312-AF21-A6CDAB8913A4}" srcOrd="1" destOrd="0" presId="urn:microsoft.com/office/officeart/2005/8/layout/chevron2"/>
    <dgm:cxn modelId="{4482AB55-7626-442B-A576-09107B564F4F}" type="presParOf" srcId="{258224E9-FAD2-4C1E-AB72-FD8D5BC079E0}" destId="{91E4E709-8DEB-42FB-BC97-D286B3E072AC}" srcOrd="2" destOrd="0" presId="urn:microsoft.com/office/officeart/2005/8/layout/chevron2"/>
    <dgm:cxn modelId="{3908B1D8-452C-4137-8871-A838C2407BD4}" type="presParOf" srcId="{91E4E709-8DEB-42FB-BC97-D286B3E072AC}" destId="{8A72589B-2451-4C8A-9F89-2DE386D5C829}" srcOrd="0" destOrd="0" presId="urn:microsoft.com/office/officeart/2005/8/layout/chevron2"/>
    <dgm:cxn modelId="{F3C98301-B8A1-495C-99E2-28EC981AF528}" type="presParOf" srcId="{91E4E709-8DEB-42FB-BC97-D286B3E072AC}" destId="{EF24BBBD-6359-4A23-A28D-B70C2C4657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C7FFF-FF62-47E8-B594-24C94D241A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4A505B9-B502-4163-84C9-2D9715496B68}">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①</a:t>
          </a:r>
          <a:endParaRPr kumimoji="1" lang="ja-JP" altLang="en-US" sz="1800" b="1" dirty="0">
            <a:latin typeface="BIZ UDPゴシック" panose="020B0400000000000000" pitchFamily="50" charset="-128"/>
            <a:ea typeface="BIZ UDPゴシック" panose="020B0400000000000000" pitchFamily="50" charset="-128"/>
          </a:endParaRPr>
        </a:p>
      </dgm:t>
    </dgm:pt>
    <dgm:pt modelId="{E884E02F-654D-4D71-895F-58314646F55B}" type="par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5E3B6887-8474-45F4-9DD2-335A40986B88}" type="sib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958D2A1-BEA0-43A7-BD17-3D92D55BAF67}">
      <dgm:prSet phldrT="[テキスト]" custT="1"/>
      <dgm:spPr>
        <a:solidFill>
          <a:schemeClr val="accent1">
            <a:lumMod val="60000"/>
            <a:lumOff val="40000"/>
            <a:alpha val="90000"/>
          </a:schemeClr>
        </a:solidFill>
      </dgm:spPr>
      <dgm:t>
        <a:bodyPr/>
        <a:lstStyle/>
        <a:p>
          <a:r>
            <a:rPr kumimoji="1" lang="ja-JP" altLang="en-US" sz="1600" b="1" dirty="0" smtClean="0">
              <a:latin typeface="BIZ UDPゴシック" panose="020B0400000000000000" pitchFamily="50" charset="-128"/>
              <a:ea typeface="BIZ UDPゴシック" panose="020B0400000000000000" pitchFamily="50" charset="-128"/>
            </a:rPr>
            <a:t>民間プール等の活用による効果を検証</a:t>
          </a:r>
          <a:endParaRPr kumimoji="1" lang="ja-JP" altLang="en-US" sz="1600" b="1" dirty="0">
            <a:latin typeface="BIZ UDPゴシック" panose="020B0400000000000000" pitchFamily="50" charset="-128"/>
            <a:ea typeface="BIZ UDPゴシック" panose="020B0400000000000000" pitchFamily="50" charset="-128"/>
          </a:endParaRPr>
        </a:p>
      </dgm:t>
    </dgm:pt>
    <dgm:pt modelId="{75AF1F65-C665-4B15-8421-4257E73402D8}" type="par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18940947-B8DC-4838-91AB-25834144D10C}" type="sib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509F820-A555-4361-8199-7E1D173768CD}">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➁</a:t>
          </a:r>
          <a:endParaRPr kumimoji="1" lang="ja-JP" altLang="en-US" sz="1800" b="1" dirty="0">
            <a:latin typeface="BIZ UDPゴシック" panose="020B0400000000000000" pitchFamily="50" charset="-128"/>
            <a:ea typeface="BIZ UDPゴシック" panose="020B0400000000000000" pitchFamily="50" charset="-128"/>
          </a:endParaRPr>
        </a:p>
      </dgm:t>
    </dgm:pt>
    <dgm:pt modelId="{385AC51F-893C-4C6C-AB32-2E653A1B5AF4}" type="par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01A18A2C-5CF2-4DFF-A0E7-9242511E4DC6}" type="sib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3FCEF797-693C-423A-820B-6222620A1E97}">
      <dgm:prSet phldrT="[テキスト]" custT="1"/>
      <dgm:spPr/>
      <dgm:t>
        <a:bodyPr/>
        <a:lstStyle/>
        <a:p>
          <a:r>
            <a:rPr kumimoji="1" lang="ja-JP" altLang="en-US" sz="1600" b="1" dirty="0" smtClean="0">
              <a:latin typeface="BIZ UDPゴシック" panose="020B0400000000000000" pitchFamily="50" charset="-128"/>
              <a:ea typeface="BIZ UDPゴシック" panose="020B0400000000000000" pitchFamily="50" charset="-128"/>
            </a:rPr>
            <a:t>モデル校による実証実験の実施</a:t>
          </a:r>
          <a:endParaRPr kumimoji="1" lang="ja-JP" altLang="en-US" sz="1600" b="1" dirty="0">
            <a:latin typeface="BIZ UDPゴシック" panose="020B0400000000000000" pitchFamily="50" charset="-128"/>
            <a:ea typeface="BIZ UDPゴシック" panose="020B0400000000000000" pitchFamily="50" charset="-128"/>
          </a:endParaRPr>
        </a:p>
      </dgm:t>
    </dgm:pt>
    <dgm:pt modelId="{2AC41F64-4667-4A16-B3F2-7B535E436F2B}" type="par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F632EC7-D5E9-4FC8-8A92-814F3297299C}" type="sib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3435C161-032A-4566-BE04-D20A8A1A1727}">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③</a:t>
          </a:r>
          <a:endParaRPr kumimoji="1" lang="ja-JP" altLang="en-US" sz="1800" b="1" dirty="0">
            <a:latin typeface="BIZ UDPゴシック" panose="020B0400000000000000" pitchFamily="50" charset="-128"/>
            <a:ea typeface="BIZ UDPゴシック" panose="020B0400000000000000" pitchFamily="50" charset="-128"/>
          </a:endParaRPr>
        </a:p>
      </dgm:t>
    </dgm:pt>
    <dgm:pt modelId="{DCAF1406-1810-4BD1-83FD-0CDEF6C257D2}" type="parTrans" cxnId="{DA1656D4-1FBC-46A4-9282-D6631C0C48E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FB4AA708-D0D6-431C-A9D3-ECB27FFEE31F}" type="sibTrans" cxnId="{DA1656D4-1FBC-46A4-9282-D6631C0C48E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80F1DD65-0A7D-40BE-AEB2-479FA1A7BE32}">
      <dgm:prSet phldrT="[テキスト]" custT="1"/>
      <dgm:spPr/>
      <dgm:t>
        <a:bodyPr/>
        <a:lstStyle/>
        <a:p>
          <a:r>
            <a:rPr kumimoji="1" lang="ja-JP" altLang="en-US" sz="1600" b="1" dirty="0" smtClean="0">
              <a:latin typeface="BIZ UDPゴシック" panose="020B0400000000000000" pitchFamily="50" charset="-128"/>
              <a:ea typeface="BIZ UDPゴシック" panose="020B0400000000000000" pitchFamily="50" charset="-128"/>
            </a:rPr>
            <a:t>学校プールのあり方の検討</a:t>
          </a:r>
          <a:endParaRPr kumimoji="1" lang="ja-JP" altLang="en-US" sz="1600" b="1" dirty="0">
            <a:latin typeface="BIZ UDPゴシック" panose="020B0400000000000000" pitchFamily="50" charset="-128"/>
            <a:ea typeface="BIZ UDPゴシック" panose="020B0400000000000000" pitchFamily="50" charset="-128"/>
          </a:endParaRPr>
        </a:p>
      </dgm:t>
    </dgm:pt>
    <dgm:pt modelId="{A13F3992-7301-4F25-BD16-46205C4AE0B1}" type="parTrans" cxnId="{382B50EB-E344-4082-B3C9-C6C549844712}">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F07DDABB-3C91-4ACF-B5EB-F226E8B5F180}" type="sibTrans" cxnId="{382B50EB-E344-4082-B3C9-C6C549844712}">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258224E9-FAD2-4C1E-AB72-FD8D5BC079E0}" type="pres">
      <dgm:prSet presAssocID="{DD3C7FFF-FF62-47E8-B594-24C94D241A44}" presName="linearFlow" presStyleCnt="0">
        <dgm:presLayoutVars>
          <dgm:dir/>
          <dgm:animLvl val="lvl"/>
          <dgm:resizeHandles val="exact"/>
        </dgm:presLayoutVars>
      </dgm:prSet>
      <dgm:spPr/>
      <dgm:t>
        <a:bodyPr/>
        <a:lstStyle/>
        <a:p>
          <a:endParaRPr kumimoji="1" lang="ja-JP" altLang="en-US"/>
        </a:p>
      </dgm:t>
    </dgm:pt>
    <dgm:pt modelId="{8F54FD89-F52E-497B-960D-5769CD605D57}" type="pres">
      <dgm:prSet presAssocID="{04A505B9-B502-4163-84C9-2D9715496B68}" presName="composite" presStyleCnt="0"/>
      <dgm:spPr/>
    </dgm:pt>
    <dgm:pt modelId="{A52786F5-D093-4E24-84AD-EB546364A57F}" type="pres">
      <dgm:prSet presAssocID="{04A505B9-B502-4163-84C9-2D9715496B68}" presName="parentText" presStyleLbl="alignNode1" presStyleIdx="0" presStyleCnt="3">
        <dgm:presLayoutVars>
          <dgm:chMax val="1"/>
          <dgm:bulletEnabled val="1"/>
        </dgm:presLayoutVars>
      </dgm:prSet>
      <dgm:spPr/>
      <dgm:t>
        <a:bodyPr/>
        <a:lstStyle/>
        <a:p>
          <a:endParaRPr kumimoji="1" lang="ja-JP" altLang="en-US"/>
        </a:p>
      </dgm:t>
    </dgm:pt>
    <dgm:pt modelId="{D5EB0B56-F90F-4294-AE35-22F0DA5F6592}" type="pres">
      <dgm:prSet presAssocID="{04A505B9-B502-4163-84C9-2D9715496B68}" presName="descendantText" presStyleLbl="alignAcc1" presStyleIdx="0" presStyleCnt="3">
        <dgm:presLayoutVars>
          <dgm:bulletEnabled val="1"/>
        </dgm:presLayoutVars>
      </dgm:prSet>
      <dgm:spPr/>
      <dgm:t>
        <a:bodyPr/>
        <a:lstStyle/>
        <a:p>
          <a:endParaRPr kumimoji="1" lang="ja-JP" altLang="en-US"/>
        </a:p>
      </dgm:t>
    </dgm:pt>
    <dgm:pt modelId="{5BB18539-7572-4312-AF21-A6CDAB8913A4}" type="pres">
      <dgm:prSet presAssocID="{5E3B6887-8474-45F4-9DD2-335A40986B88}" presName="sp" presStyleCnt="0"/>
      <dgm:spPr/>
    </dgm:pt>
    <dgm:pt modelId="{91E4E709-8DEB-42FB-BC97-D286B3E072AC}" type="pres">
      <dgm:prSet presAssocID="{6509F820-A555-4361-8199-7E1D173768CD}" presName="composite" presStyleCnt="0"/>
      <dgm:spPr/>
    </dgm:pt>
    <dgm:pt modelId="{8A72589B-2451-4C8A-9F89-2DE386D5C829}" type="pres">
      <dgm:prSet presAssocID="{6509F820-A555-4361-8199-7E1D173768CD}" presName="parentText" presStyleLbl="alignNode1" presStyleIdx="1" presStyleCnt="3">
        <dgm:presLayoutVars>
          <dgm:chMax val="1"/>
          <dgm:bulletEnabled val="1"/>
        </dgm:presLayoutVars>
      </dgm:prSet>
      <dgm:spPr/>
      <dgm:t>
        <a:bodyPr/>
        <a:lstStyle/>
        <a:p>
          <a:endParaRPr kumimoji="1" lang="ja-JP" altLang="en-US"/>
        </a:p>
      </dgm:t>
    </dgm:pt>
    <dgm:pt modelId="{EF24BBBD-6359-4A23-A28D-B70C2C465748}" type="pres">
      <dgm:prSet presAssocID="{6509F820-A555-4361-8199-7E1D173768CD}" presName="descendantText" presStyleLbl="alignAcc1" presStyleIdx="1" presStyleCnt="3">
        <dgm:presLayoutVars>
          <dgm:bulletEnabled val="1"/>
        </dgm:presLayoutVars>
      </dgm:prSet>
      <dgm:spPr/>
      <dgm:t>
        <a:bodyPr/>
        <a:lstStyle/>
        <a:p>
          <a:endParaRPr kumimoji="1" lang="ja-JP" altLang="en-US"/>
        </a:p>
      </dgm:t>
    </dgm:pt>
    <dgm:pt modelId="{4A55FC94-A010-4C15-B2DB-0A2533DEE4DC}" type="pres">
      <dgm:prSet presAssocID="{01A18A2C-5CF2-4DFF-A0E7-9242511E4DC6}" presName="sp" presStyleCnt="0"/>
      <dgm:spPr/>
    </dgm:pt>
    <dgm:pt modelId="{2CE82F56-3A84-4666-9663-28D470AE30FE}" type="pres">
      <dgm:prSet presAssocID="{3435C161-032A-4566-BE04-D20A8A1A1727}" presName="composite" presStyleCnt="0"/>
      <dgm:spPr/>
    </dgm:pt>
    <dgm:pt modelId="{5951CF76-2C88-4FC0-9AD1-0F1A2646E623}" type="pres">
      <dgm:prSet presAssocID="{3435C161-032A-4566-BE04-D20A8A1A1727}" presName="parentText" presStyleLbl="alignNode1" presStyleIdx="2" presStyleCnt="3">
        <dgm:presLayoutVars>
          <dgm:chMax val="1"/>
          <dgm:bulletEnabled val="1"/>
        </dgm:presLayoutVars>
      </dgm:prSet>
      <dgm:spPr/>
      <dgm:t>
        <a:bodyPr/>
        <a:lstStyle/>
        <a:p>
          <a:endParaRPr kumimoji="1" lang="ja-JP" altLang="en-US"/>
        </a:p>
      </dgm:t>
    </dgm:pt>
    <dgm:pt modelId="{5A8BA283-B5E5-47CE-9B72-A7182DC19E96}" type="pres">
      <dgm:prSet presAssocID="{3435C161-032A-4566-BE04-D20A8A1A1727}" presName="descendantText" presStyleLbl="alignAcc1" presStyleIdx="2" presStyleCnt="3">
        <dgm:presLayoutVars>
          <dgm:bulletEnabled val="1"/>
        </dgm:presLayoutVars>
      </dgm:prSet>
      <dgm:spPr/>
      <dgm:t>
        <a:bodyPr/>
        <a:lstStyle/>
        <a:p>
          <a:endParaRPr kumimoji="1" lang="ja-JP" altLang="en-US"/>
        </a:p>
      </dgm:t>
    </dgm:pt>
  </dgm:ptLst>
  <dgm:cxnLst>
    <dgm:cxn modelId="{3F45C647-D6DB-48DC-8CEC-6925C5AF969F}" srcId="{6509F820-A555-4361-8199-7E1D173768CD}" destId="{3FCEF797-693C-423A-820B-6222620A1E97}" srcOrd="0" destOrd="0" parTransId="{2AC41F64-4667-4A16-B3F2-7B535E436F2B}" sibTransId="{6F632EC7-D5E9-4FC8-8A92-814F3297299C}"/>
    <dgm:cxn modelId="{E2CD25A6-E658-4C78-99AA-83A0EF6BFECB}" srcId="{04A505B9-B502-4163-84C9-2D9715496B68}" destId="{A958D2A1-BEA0-43A7-BD17-3D92D55BAF67}" srcOrd="0" destOrd="0" parTransId="{75AF1F65-C665-4B15-8421-4257E73402D8}" sibTransId="{18940947-B8DC-4838-91AB-25834144D10C}"/>
    <dgm:cxn modelId="{D30811C6-0C66-472C-8F2F-2E0BC834EDCE}" type="presOf" srcId="{A958D2A1-BEA0-43A7-BD17-3D92D55BAF67}" destId="{D5EB0B56-F90F-4294-AE35-22F0DA5F6592}" srcOrd="0" destOrd="0" presId="urn:microsoft.com/office/officeart/2005/8/layout/chevron2"/>
    <dgm:cxn modelId="{382B50EB-E344-4082-B3C9-C6C549844712}" srcId="{3435C161-032A-4566-BE04-D20A8A1A1727}" destId="{80F1DD65-0A7D-40BE-AEB2-479FA1A7BE32}" srcOrd="0" destOrd="0" parTransId="{A13F3992-7301-4F25-BD16-46205C4AE0B1}" sibTransId="{F07DDABB-3C91-4ACF-B5EB-F226E8B5F180}"/>
    <dgm:cxn modelId="{3B9A2E34-2B69-4D17-96E1-2061EAB9C769}" srcId="{DD3C7FFF-FF62-47E8-B594-24C94D241A44}" destId="{04A505B9-B502-4163-84C9-2D9715496B68}" srcOrd="0" destOrd="0" parTransId="{E884E02F-654D-4D71-895F-58314646F55B}" sibTransId="{5E3B6887-8474-45F4-9DD2-335A40986B88}"/>
    <dgm:cxn modelId="{DA1656D4-1FBC-46A4-9282-D6631C0C48EF}" srcId="{DD3C7FFF-FF62-47E8-B594-24C94D241A44}" destId="{3435C161-032A-4566-BE04-D20A8A1A1727}" srcOrd="2" destOrd="0" parTransId="{DCAF1406-1810-4BD1-83FD-0CDEF6C257D2}" sibTransId="{FB4AA708-D0D6-431C-A9D3-ECB27FFEE31F}"/>
    <dgm:cxn modelId="{CD61D846-CCEF-468E-9926-DD68285F8FCD}" type="presOf" srcId="{3FCEF797-693C-423A-820B-6222620A1E97}" destId="{EF24BBBD-6359-4A23-A28D-B70C2C465748}" srcOrd="0" destOrd="0" presId="urn:microsoft.com/office/officeart/2005/8/layout/chevron2"/>
    <dgm:cxn modelId="{889D41B6-4129-4D1E-8E3B-B639A9052CC7}" type="presOf" srcId="{6509F820-A555-4361-8199-7E1D173768CD}" destId="{8A72589B-2451-4C8A-9F89-2DE386D5C829}" srcOrd="0" destOrd="0" presId="urn:microsoft.com/office/officeart/2005/8/layout/chevron2"/>
    <dgm:cxn modelId="{D26BB5D9-E410-4B65-A11B-34D1C88E3356}" type="presOf" srcId="{80F1DD65-0A7D-40BE-AEB2-479FA1A7BE32}" destId="{5A8BA283-B5E5-47CE-9B72-A7182DC19E96}" srcOrd="0" destOrd="0" presId="urn:microsoft.com/office/officeart/2005/8/layout/chevron2"/>
    <dgm:cxn modelId="{2887C9A3-A025-42C3-B3D3-8079CD5BBE06}" type="presOf" srcId="{3435C161-032A-4566-BE04-D20A8A1A1727}" destId="{5951CF76-2C88-4FC0-9AD1-0F1A2646E623}" srcOrd="0" destOrd="0" presId="urn:microsoft.com/office/officeart/2005/8/layout/chevron2"/>
    <dgm:cxn modelId="{511220EF-629A-4159-88A6-D45CD16C4673}" type="presOf" srcId="{DD3C7FFF-FF62-47E8-B594-24C94D241A44}" destId="{258224E9-FAD2-4C1E-AB72-FD8D5BC079E0}" srcOrd="0" destOrd="0" presId="urn:microsoft.com/office/officeart/2005/8/layout/chevron2"/>
    <dgm:cxn modelId="{0C90DD4D-D055-45ED-8DDB-07A937633A13}" srcId="{DD3C7FFF-FF62-47E8-B594-24C94D241A44}" destId="{6509F820-A555-4361-8199-7E1D173768CD}" srcOrd="1" destOrd="0" parTransId="{385AC51F-893C-4C6C-AB32-2E653A1B5AF4}" sibTransId="{01A18A2C-5CF2-4DFF-A0E7-9242511E4DC6}"/>
    <dgm:cxn modelId="{78097E0D-C6A8-45D1-B9AF-E2FF021DFFF3}" type="presOf" srcId="{04A505B9-B502-4163-84C9-2D9715496B68}" destId="{A52786F5-D093-4E24-84AD-EB546364A57F}" srcOrd="0" destOrd="0" presId="urn:microsoft.com/office/officeart/2005/8/layout/chevron2"/>
    <dgm:cxn modelId="{8AAEB64D-7C2B-4A9B-B8C9-DA6E4579B0FD}" type="presParOf" srcId="{258224E9-FAD2-4C1E-AB72-FD8D5BC079E0}" destId="{8F54FD89-F52E-497B-960D-5769CD605D57}" srcOrd="0" destOrd="0" presId="urn:microsoft.com/office/officeart/2005/8/layout/chevron2"/>
    <dgm:cxn modelId="{DAC1B320-64D1-4B17-88EF-184ADF706FEC}" type="presParOf" srcId="{8F54FD89-F52E-497B-960D-5769CD605D57}" destId="{A52786F5-D093-4E24-84AD-EB546364A57F}" srcOrd="0" destOrd="0" presId="urn:microsoft.com/office/officeart/2005/8/layout/chevron2"/>
    <dgm:cxn modelId="{E349D614-2E88-49C6-B06B-7D1BAC3CF83C}" type="presParOf" srcId="{8F54FD89-F52E-497B-960D-5769CD605D57}" destId="{D5EB0B56-F90F-4294-AE35-22F0DA5F6592}" srcOrd="1" destOrd="0" presId="urn:microsoft.com/office/officeart/2005/8/layout/chevron2"/>
    <dgm:cxn modelId="{BF1585C1-E206-4E58-BC3D-9F9DAEED784D}" type="presParOf" srcId="{258224E9-FAD2-4C1E-AB72-FD8D5BC079E0}" destId="{5BB18539-7572-4312-AF21-A6CDAB8913A4}" srcOrd="1" destOrd="0" presId="urn:microsoft.com/office/officeart/2005/8/layout/chevron2"/>
    <dgm:cxn modelId="{4482AB55-7626-442B-A576-09107B564F4F}" type="presParOf" srcId="{258224E9-FAD2-4C1E-AB72-FD8D5BC079E0}" destId="{91E4E709-8DEB-42FB-BC97-D286B3E072AC}" srcOrd="2" destOrd="0" presId="urn:microsoft.com/office/officeart/2005/8/layout/chevron2"/>
    <dgm:cxn modelId="{3908B1D8-452C-4137-8871-A838C2407BD4}" type="presParOf" srcId="{91E4E709-8DEB-42FB-BC97-D286B3E072AC}" destId="{8A72589B-2451-4C8A-9F89-2DE386D5C829}" srcOrd="0" destOrd="0" presId="urn:microsoft.com/office/officeart/2005/8/layout/chevron2"/>
    <dgm:cxn modelId="{F3C98301-B8A1-495C-99E2-28EC981AF528}" type="presParOf" srcId="{91E4E709-8DEB-42FB-BC97-D286B3E072AC}" destId="{EF24BBBD-6359-4A23-A28D-B70C2C465748}" srcOrd="1" destOrd="0" presId="urn:microsoft.com/office/officeart/2005/8/layout/chevron2"/>
    <dgm:cxn modelId="{18B6A55B-EE89-4594-BEAE-5B178040A27A}" type="presParOf" srcId="{258224E9-FAD2-4C1E-AB72-FD8D5BC079E0}" destId="{4A55FC94-A010-4C15-B2DB-0A2533DEE4DC}" srcOrd="3" destOrd="0" presId="urn:microsoft.com/office/officeart/2005/8/layout/chevron2"/>
    <dgm:cxn modelId="{CF8BE05A-7B1A-4399-B6AA-82D762C3C8F4}" type="presParOf" srcId="{258224E9-FAD2-4C1E-AB72-FD8D5BC079E0}" destId="{2CE82F56-3A84-4666-9663-28D470AE30FE}" srcOrd="4" destOrd="0" presId="urn:microsoft.com/office/officeart/2005/8/layout/chevron2"/>
    <dgm:cxn modelId="{68D73B85-941B-49C5-A523-BE820725AB89}" type="presParOf" srcId="{2CE82F56-3A84-4666-9663-28D470AE30FE}" destId="{5951CF76-2C88-4FC0-9AD1-0F1A2646E623}" srcOrd="0" destOrd="0" presId="urn:microsoft.com/office/officeart/2005/8/layout/chevron2"/>
    <dgm:cxn modelId="{7AF553E3-CE31-4351-9164-373CC1A4CDD5}" type="presParOf" srcId="{2CE82F56-3A84-4666-9663-28D470AE30FE}" destId="{5A8BA283-B5E5-47CE-9B72-A7182DC19E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3C7FFF-FF62-47E8-B594-24C94D241A4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04A505B9-B502-4163-84C9-2D9715496B68}">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①</a:t>
          </a:r>
          <a:endParaRPr kumimoji="1" lang="ja-JP" altLang="en-US" sz="1800" b="1" dirty="0">
            <a:latin typeface="BIZ UDPゴシック" panose="020B0400000000000000" pitchFamily="50" charset="-128"/>
            <a:ea typeface="BIZ UDPゴシック" panose="020B0400000000000000" pitchFamily="50" charset="-128"/>
          </a:endParaRPr>
        </a:p>
      </dgm:t>
    </dgm:pt>
    <dgm:pt modelId="{E884E02F-654D-4D71-895F-58314646F55B}" type="par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5E3B6887-8474-45F4-9DD2-335A40986B88}" type="sibTrans" cxnId="{3B9A2E34-2B69-4D17-96E1-2061EAB9C769}">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A958D2A1-BEA0-43A7-BD17-3D92D55BAF67}">
      <dgm:prSet phldrT="[テキスト]" custT="1"/>
      <dgm:spPr>
        <a:solidFill>
          <a:schemeClr val="accent1">
            <a:lumMod val="60000"/>
            <a:lumOff val="40000"/>
            <a:alpha val="90000"/>
          </a:schemeClr>
        </a:solidFill>
      </dgm:spPr>
      <dgm:t>
        <a:bodyPr/>
        <a:lstStyle/>
        <a:p>
          <a:r>
            <a:rPr kumimoji="1" lang="ja-JP" altLang="en-US" sz="1500" b="1" dirty="0" smtClean="0">
              <a:latin typeface="BIZ UDPゴシック" panose="020B0400000000000000" pitchFamily="50" charset="-128"/>
              <a:ea typeface="BIZ UDPゴシック" panose="020B0400000000000000" pitchFamily="50" charset="-128"/>
            </a:rPr>
            <a:t>くすのきホール</a:t>
          </a:r>
          <a:r>
            <a:rPr kumimoji="1" lang="en-US" altLang="ja-JP" sz="1500" b="1" dirty="0" smtClean="0">
              <a:latin typeface="BIZ UDPゴシック" panose="020B0400000000000000" pitchFamily="50" charset="-128"/>
              <a:ea typeface="BIZ UDPゴシック" panose="020B0400000000000000" pitchFamily="50" charset="-128"/>
            </a:rPr>
            <a:t>(</a:t>
          </a:r>
          <a:r>
            <a:rPr kumimoji="1" lang="ja-JP" altLang="en-US" sz="1500" b="1" dirty="0" smtClean="0">
              <a:latin typeface="BIZ UDPゴシック" panose="020B0400000000000000" pitchFamily="50" charset="-128"/>
              <a:ea typeface="BIZ UDPゴシック" panose="020B0400000000000000" pitchFamily="50" charset="-128"/>
            </a:rPr>
            <a:t>大ホール</a:t>
          </a:r>
          <a:r>
            <a:rPr kumimoji="1" lang="en-US" altLang="ja-JP" sz="1500" b="1" dirty="0" smtClean="0">
              <a:latin typeface="BIZ UDPゴシック" panose="020B0400000000000000" pitchFamily="50" charset="-128"/>
              <a:ea typeface="BIZ UDPゴシック" panose="020B0400000000000000" pitchFamily="50" charset="-128"/>
            </a:rPr>
            <a:t>)</a:t>
          </a:r>
          <a:r>
            <a:rPr kumimoji="1" lang="ja-JP" altLang="en-US" sz="1500" b="1" dirty="0" smtClean="0">
              <a:latin typeface="BIZ UDPゴシック" panose="020B0400000000000000" pitchFamily="50" charset="-128"/>
              <a:ea typeface="BIZ UDPゴシック" panose="020B0400000000000000" pitchFamily="50" charset="-128"/>
            </a:rPr>
            <a:t>用途廃止の検討</a:t>
          </a:r>
          <a:endParaRPr kumimoji="1" lang="ja-JP" altLang="en-US" sz="1500" b="1" dirty="0">
            <a:latin typeface="BIZ UDPゴシック" panose="020B0400000000000000" pitchFamily="50" charset="-128"/>
            <a:ea typeface="BIZ UDPゴシック" panose="020B0400000000000000" pitchFamily="50" charset="-128"/>
          </a:endParaRPr>
        </a:p>
      </dgm:t>
    </dgm:pt>
    <dgm:pt modelId="{75AF1F65-C665-4B15-8421-4257E73402D8}" type="par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18940947-B8DC-4838-91AB-25834144D10C}" type="sibTrans" cxnId="{E2CD25A6-E658-4C78-99AA-83A0EF6BFECB}">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509F820-A555-4361-8199-7E1D173768CD}">
      <dgm:prSet phldrT="[テキスト]" custT="1"/>
      <dgm:spPr/>
      <dgm:t>
        <a:bodyPr/>
        <a:lstStyle/>
        <a:p>
          <a:r>
            <a:rPr kumimoji="1" lang="en-US" altLang="ja-JP" sz="1800" b="1" dirty="0" smtClean="0">
              <a:latin typeface="BIZ UDPゴシック" panose="020B0400000000000000" pitchFamily="50" charset="-128"/>
              <a:ea typeface="BIZ UDPゴシック" panose="020B0400000000000000" pitchFamily="50" charset="-128"/>
            </a:rPr>
            <a:t>Step</a:t>
          </a:r>
          <a:r>
            <a:rPr kumimoji="1" lang="ja-JP" altLang="en-US" sz="1800" b="1" dirty="0" smtClean="0">
              <a:latin typeface="BIZ UDPゴシック" panose="020B0400000000000000" pitchFamily="50" charset="-128"/>
              <a:ea typeface="BIZ UDPゴシック" panose="020B0400000000000000" pitchFamily="50" charset="-128"/>
            </a:rPr>
            <a:t>➁</a:t>
          </a:r>
          <a:endParaRPr kumimoji="1" lang="ja-JP" altLang="en-US" sz="1800" b="1" dirty="0">
            <a:latin typeface="BIZ UDPゴシック" panose="020B0400000000000000" pitchFamily="50" charset="-128"/>
            <a:ea typeface="BIZ UDPゴシック" panose="020B0400000000000000" pitchFamily="50" charset="-128"/>
          </a:endParaRPr>
        </a:p>
      </dgm:t>
    </dgm:pt>
    <dgm:pt modelId="{385AC51F-893C-4C6C-AB32-2E653A1B5AF4}" type="par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01A18A2C-5CF2-4DFF-A0E7-9242511E4DC6}" type="sibTrans" cxnId="{0C90DD4D-D055-45ED-8DDB-07A937633A13}">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3FCEF797-693C-423A-820B-6222620A1E97}">
      <dgm:prSet phldrT="[テキスト]" custT="1"/>
      <dgm:spPr/>
      <dgm:t>
        <a:bodyPr/>
        <a:lstStyle/>
        <a:p>
          <a:r>
            <a:rPr kumimoji="1" lang="ja-JP" altLang="en-US" sz="1600" b="1" dirty="0" smtClean="0">
              <a:latin typeface="BIZ UDPゴシック" panose="020B0400000000000000" pitchFamily="50" charset="-128"/>
              <a:ea typeface="BIZ UDPゴシック" panose="020B0400000000000000" pitchFamily="50" charset="-128"/>
            </a:rPr>
            <a:t>共同利用に向けた検討</a:t>
          </a:r>
          <a:endParaRPr kumimoji="1" lang="ja-JP" altLang="en-US" sz="1600" b="1" dirty="0">
            <a:latin typeface="BIZ UDPゴシック" panose="020B0400000000000000" pitchFamily="50" charset="-128"/>
            <a:ea typeface="BIZ UDPゴシック" panose="020B0400000000000000" pitchFamily="50" charset="-128"/>
          </a:endParaRPr>
        </a:p>
      </dgm:t>
    </dgm:pt>
    <dgm:pt modelId="{2AC41F64-4667-4A16-B3F2-7B535E436F2B}" type="par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6F632EC7-D5E9-4FC8-8A92-814F3297299C}" type="sibTrans" cxnId="{3F45C647-D6DB-48DC-8CEC-6925C5AF969F}">
      <dgm:prSet/>
      <dgm:spPr/>
      <dgm:t>
        <a:bodyPr/>
        <a:lstStyle/>
        <a:p>
          <a:endParaRPr kumimoji="1" lang="ja-JP" altLang="en-US" b="1">
            <a:latin typeface="BIZ UDPゴシック" panose="020B0400000000000000" pitchFamily="50" charset="-128"/>
            <a:ea typeface="BIZ UDPゴシック" panose="020B0400000000000000" pitchFamily="50" charset="-128"/>
          </a:endParaRPr>
        </a:p>
      </dgm:t>
    </dgm:pt>
    <dgm:pt modelId="{258224E9-FAD2-4C1E-AB72-FD8D5BC079E0}" type="pres">
      <dgm:prSet presAssocID="{DD3C7FFF-FF62-47E8-B594-24C94D241A44}" presName="linearFlow" presStyleCnt="0">
        <dgm:presLayoutVars>
          <dgm:dir/>
          <dgm:animLvl val="lvl"/>
          <dgm:resizeHandles val="exact"/>
        </dgm:presLayoutVars>
      </dgm:prSet>
      <dgm:spPr/>
      <dgm:t>
        <a:bodyPr/>
        <a:lstStyle/>
        <a:p>
          <a:endParaRPr kumimoji="1" lang="ja-JP" altLang="en-US"/>
        </a:p>
      </dgm:t>
    </dgm:pt>
    <dgm:pt modelId="{8F54FD89-F52E-497B-960D-5769CD605D57}" type="pres">
      <dgm:prSet presAssocID="{04A505B9-B502-4163-84C9-2D9715496B68}" presName="composite" presStyleCnt="0"/>
      <dgm:spPr/>
    </dgm:pt>
    <dgm:pt modelId="{A52786F5-D093-4E24-84AD-EB546364A57F}" type="pres">
      <dgm:prSet presAssocID="{04A505B9-B502-4163-84C9-2D9715496B68}" presName="parentText" presStyleLbl="alignNode1" presStyleIdx="0" presStyleCnt="2" custLinFactNeighborX="508" custLinFactNeighborY="-4545">
        <dgm:presLayoutVars>
          <dgm:chMax val="1"/>
          <dgm:bulletEnabled val="1"/>
        </dgm:presLayoutVars>
      </dgm:prSet>
      <dgm:spPr/>
      <dgm:t>
        <a:bodyPr/>
        <a:lstStyle/>
        <a:p>
          <a:endParaRPr kumimoji="1" lang="ja-JP" altLang="en-US"/>
        </a:p>
      </dgm:t>
    </dgm:pt>
    <dgm:pt modelId="{D5EB0B56-F90F-4294-AE35-22F0DA5F6592}" type="pres">
      <dgm:prSet presAssocID="{04A505B9-B502-4163-84C9-2D9715496B68}" presName="descendantText" presStyleLbl="alignAcc1" presStyleIdx="0" presStyleCnt="2">
        <dgm:presLayoutVars>
          <dgm:bulletEnabled val="1"/>
        </dgm:presLayoutVars>
      </dgm:prSet>
      <dgm:spPr/>
      <dgm:t>
        <a:bodyPr/>
        <a:lstStyle/>
        <a:p>
          <a:endParaRPr kumimoji="1" lang="ja-JP" altLang="en-US"/>
        </a:p>
      </dgm:t>
    </dgm:pt>
    <dgm:pt modelId="{5BB18539-7572-4312-AF21-A6CDAB8913A4}" type="pres">
      <dgm:prSet presAssocID="{5E3B6887-8474-45F4-9DD2-335A40986B88}" presName="sp" presStyleCnt="0"/>
      <dgm:spPr/>
    </dgm:pt>
    <dgm:pt modelId="{91E4E709-8DEB-42FB-BC97-D286B3E072AC}" type="pres">
      <dgm:prSet presAssocID="{6509F820-A555-4361-8199-7E1D173768CD}" presName="composite" presStyleCnt="0"/>
      <dgm:spPr/>
    </dgm:pt>
    <dgm:pt modelId="{8A72589B-2451-4C8A-9F89-2DE386D5C829}" type="pres">
      <dgm:prSet presAssocID="{6509F820-A555-4361-8199-7E1D173768CD}" presName="parentText" presStyleLbl="alignNode1" presStyleIdx="1" presStyleCnt="2" custLinFactNeighborX="508" custLinFactNeighborY="8202">
        <dgm:presLayoutVars>
          <dgm:chMax val="1"/>
          <dgm:bulletEnabled val="1"/>
        </dgm:presLayoutVars>
      </dgm:prSet>
      <dgm:spPr/>
      <dgm:t>
        <a:bodyPr/>
        <a:lstStyle/>
        <a:p>
          <a:endParaRPr kumimoji="1" lang="ja-JP" altLang="en-US"/>
        </a:p>
      </dgm:t>
    </dgm:pt>
    <dgm:pt modelId="{EF24BBBD-6359-4A23-A28D-B70C2C465748}" type="pres">
      <dgm:prSet presAssocID="{6509F820-A555-4361-8199-7E1D173768CD}" presName="descendantText" presStyleLbl="alignAcc1" presStyleIdx="1" presStyleCnt="2" custScaleY="105334" custLinFactNeighborX="426" custLinFactNeighborY="-19">
        <dgm:presLayoutVars>
          <dgm:bulletEnabled val="1"/>
        </dgm:presLayoutVars>
      </dgm:prSet>
      <dgm:spPr/>
      <dgm:t>
        <a:bodyPr/>
        <a:lstStyle/>
        <a:p>
          <a:endParaRPr kumimoji="1" lang="ja-JP" altLang="en-US"/>
        </a:p>
      </dgm:t>
    </dgm:pt>
  </dgm:ptLst>
  <dgm:cxnLst>
    <dgm:cxn modelId="{3F45C647-D6DB-48DC-8CEC-6925C5AF969F}" srcId="{6509F820-A555-4361-8199-7E1D173768CD}" destId="{3FCEF797-693C-423A-820B-6222620A1E97}" srcOrd="0" destOrd="0" parTransId="{2AC41F64-4667-4A16-B3F2-7B535E436F2B}" sibTransId="{6F632EC7-D5E9-4FC8-8A92-814F3297299C}"/>
    <dgm:cxn modelId="{E2CD25A6-E658-4C78-99AA-83A0EF6BFECB}" srcId="{04A505B9-B502-4163-84C9-2D9715496B68}" destId="{A958D2A1-BEA0-43A7-BD17-3D92D55BAF67}" srcOrd="0" destOrd="0" parTransId="{75AF1F65-C665-4B15-8421-4257E73402D8}" sibTransId="{18940947-B8DC-4838-91AB-25834144D10C}"/>
    <dgm:cxn modelId="{D30811C6-0C66-472C-8F2F-2E0BC834EDCE}" type="presOf" srcId="{A958D2A1-BEA0-43A7-BD17-3D92D55BAF67}" destId="{D5EB0B56-F90F-4294-AE35-22F0DA5F6592}" srcOrd="0" destOrd="0" presId="urn:microsoft.com/office/officeart/2005/8/layout/chevron2"/>
    <dgm:cxn modelId="{3B9A2E34-2B69-4D17-96E1-2061EAB9C769}" srcId="{DD3C7FFF-FF62-47E8-B594-24C94D241A44}" destId="{04A505B9-B502-4163-84C9-2D9715496B68}" srcOrd="0" destOrd="0" parTransId="{E884E02F-654D-4D71-895F-58314646F55B}" sibTransId="{5E3B6887-8474-45F4-9DD2-335A40986B88}"/>
    <dgm:cxn modelId="{CD61D846-CCEF-468E-9926-DD68285F8FCD}" type="presOf" srcId="{3FCEF797-693C-423A-820B-6222620A1E97}" destId="{EF24BBBD-6359-4A23-A28D-B70C2C465748}" srcOrd="0" destOrd="0" presId="urn:microsoft.com/office/officeart/2005/8/layout/chevron2"/>
    <dgm:cxn modelId="{889D41B6-4129-4D1E-8E3B-B639A9052CC7}" type="presOf" srcId="{6509F820-A555-4361-8199-7E1D173768CD}" destId="{8A72589B-2451-4C8A-9F89-2DE386D5C829}" srcOrd="0" destOrd="0" presId="urn:microsoft.com/office/officeart/2005/8/layout/chevron2"/>
    <dgm:cxn modelId="{511220EF-629A-4159-88A6-D45CD16C4673}" type="presOf" srcId="{DD3C7FFF-FF62-47E8-B594-24C94D241A44}" destId="{258224E9-FAD2-4C1E-AB72-FD8D5BC079E0}" srcOrd="0" destOrd="0" presId="urn:microsoft.com/office/officeart/2005/8/layout/chevron2"/>
    <dgm:cxn modelId="{0C90DD4D-D055-45ED-8DDB-07A937633A13}" srcId="{DD3C7FFF-FF62-47E8-B594-24C94D241A44}" destId="{6509F820-A555-4361-8199-7E1D173768CD}" srcOrd="1" destOrd="0" parTransId="{385AC51F-893C-4C6C-AB32-2E653A1B5AF4}" sibTransId="{01A18A2C-5CF2-4DFF-A0E7-9242511E4DC6}"/>
    <dgm:cxn modelId="{78097E0D-C6A8-45D1-B9AF-E2FF021DFFF3}" type="presOf" srcId="{04A505B9-B502-4163-84C9-2D9715496B68}" destId="{A52786F5-D093-4E24-84AD-EB546364A57F}" srcOrd="0" destOrd="0" presId="urn:microsoft.com/office/officeart/2005/8/layout/chevron2"/>
    <dgm:cxn modelId="{8AAEB64D-7C2B-4A9B-B8C9-DA6E4579B0FD}" type="presParOf" srcId="{258224E9-FAD2-4C1E-AB72-FD8D5BC079E0}" destId="{8F54FD89-F52E-497B-960D-5769CD605D57}" srcOrd="0" destOrd="0" presId="urn:microsoft.com/office/officeart/2005/8/layout/chevron2"/>
    <dgm:cxn modelId="{DAC1B320-64D1-4B17-88EF-184ADF706FEC}" type="presParOf" srcId="{8F54FD89-F52E-497B-960D-5769CD605D57}" destId="{A52786F5-D093-4E24-84AD-EB546364A57F}" srcOrd="0" destOrd="0" presId="urn:microsoft.com/office/officeart/2005/8/layout/chevron2"/>
    <dgm:cxn modelId="{E349D614-2E88-49C6-B06B-7D1BAC3CF83C}" type="presParOf" srcId="{8F54FD89-F52E-497B-960D-5769CD605D57}" destId="{D5EB0B56-F90F-4294-AE35-22F0DA5F6592}" srcOrd="1" destOrd="0" presId="urn:microsoft.com/office/officeart/2005/8/layout/chevron2"/>
    <dgm:cxn modelId="{BF1585C1-E206-4E58-BC3D-9F9DAEED784D}" type="presParOf" srcId="{258224E9-FAD2-4C1E-AB72-FD8D5BC079E0}" destId="{5BB18539-7572-4312-AF21-A6CDAB8913A4}" srcOrd="1" destOrd="0" presId="urn:microsoft.com/office/officeart/2005/8/layout/chevron2"/>
    <dgm:cxn modelId="{4482AB55-7626-442B-A576-09107B564F4F}" type="presParOf" srcId="{258224E9-FAD2-4C1E-AB72-FD8D5BC079E0}" destId="{91E4E709-8DEB-42FB-BC97-D286B3E072AC}" srcOrd="2" destOrd="0" presId="urn:microsoft.com/office/officeart/2005/8/layout/chevron2"/>
    <dgm:cxn modelId="{3908B1D8-452C-4137-8871-A838C2407BD4}" type="presParOf" srcId="{91E4E709-8DEB-42FB-BC97-D286B3E072AC}" destId="{8A72589B-2451-4C8A-9F89-2DE386D5C829}" srcOrd="0" destOrd="0" presId="urn:microsoft.com/office/officeart/2005/8/layout/chevron2"/>
    <dgm:cxn modelId="{F3C98301-B8A1-495C-99E2-28EC981AF528}" type="presParOf" srcId="{91E4E709-8DEB-42FB-BC97-D286B3E072AC}" destId="{EF24BBBD-6359-4A23-A28D-B70C2C4657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786F5-D093-4E24-84AD-EB546364A57F}">
      <dsp:nvSpPr>
        <dsp:cNvPr id="0" name=""/>
        <dsp:cNvSpPr/>
      </dsp:nvSpPr>
      <dsp:spPr>
        <a:xfrm rot="5400000">
          <a:off x="-217304" y="218983"/>
          <a:ext cx="1448695" cy="10140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①</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1" y="508721"/>
        <a:ext cx="1014086" cy="434609"/>
      </dsp:txXfrm>
    </dsp:sp>
    <dsp:sp modelId="{D5EB0B56-F90F-4294-AE35-22F0DA5F6592}">
      <dsp:nvSpPr>
        <dsp:cNvPr id="0" name=""/>
        <dsp:cNvSpPr/>
      </dsp:nvSpPr>
      <dsp:spPr>
        <a:xfrm rot="5400000">
          <a:off x="2180049" y="-1150101"/>
          <a:ext cx="913289" cy="3245214"/>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共同発注等の検討</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1014087" y="60444"/>
        <a:ext cx="3200631" cy="824123"/>
      </dsp:txXfrm>
    </dsp:sp>
    <dsp:sp modelId="{8A72589B-2451-4C8A-9F89-2DE386D5C829}">
      <dsp:nvSpPr>
        <dsp:cNvPr id="0" name=""/>
        <dsp:cNvSpPr/>
      </dsp:nvSpPr>
      <dsp:spPr>
        <a:xfrm rot="5400000">
          <a:off x="-217304" y="1369497"/>
          <a:ext cx="1448695" cy="101408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➁</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1" y="1659235"/>
        <a:ext cx="1014086" cy="434609"/>
      </dsp:txXfrm>
    </dsp:sp>
    <dsp:sp modelId="{EF24BBBD-6359-4A23-A28D-B70C2C465748}">
      <dsp:nvSpPr>
        <dsp:cNvPr id="0" name=""/>
        <dsp:cNvSpPr/>
      </dsp:nvSpPr>
      <dsp:spPr>
        <a:xfrm rot="5400000">
          <a:off x="2150801" y="7173"/>
          <a:ext cx="939203" cy="324521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給食センター集約化及び共同処理の検討</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997796" y="1206026"/>
        <a:ext cx="3199366" cy="847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786F5-D093-4E24-84AD-EB546364A57F}">
      <dsp:nvSpPr>
        <dsp:cNvPr id="0" name=""/>
        <dsp:cNvSpPr/>
      </dsp:nvSpPr>
      <dsp:spPr>
        <a:xfrm rot="5400000">
          <a:off x="-159178" y="161167"/>
          <a:ext cx="1061188" cy="7428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①</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0" y="373405"/>
        <a:ext cx="742832" cy="318356"/>
      </dsp:txXfrm>
    </dsp:sp>
    <dsp:sp modelId="{D5EB0B56-F90F-4294-AE35-22F0DA5F6592}">
      <dsp:nvSpPr>
        <dsp:cNvPr id="0" name=""/>
        <dsp:cNvSpPr/>
      </dsp:nvSpPr>
      <dsp:spPr>
        <a:xfrm rot="5400000">
          <a:off x="2289954" y="-1545133"/>
          <a:ext cx="690135" cy="3784380"/>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民間プール等の活用による効果を検証</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742832" y="35679"/>
        <a:ext cx="3750690" cy="622755"/>
      </dsp:txXfrm>
    </dsp:sp>
    <dsp:sp modelId="{8A72589B-2451-4C8A-9F89-2DE386D5C829}">
      <dsp:nvSpPr>
        <dsp:cNvPr id="0" name=""/>
        <dsp:cNvSpPr/>
      </dsp:nvSpPr>
      <dsp:spPr>
        <a:xfrm rot="5400000">
          <a:off x="-159178" y="1017753"/>
          <a:ext cx="1061188" cy="7428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➁</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0" y="1229991"/>
        <a:ext cx="742832" cy="318356"/>
      </dsp:txXfrm>
    </dsp:sp>
    <dsp:sp modelId="{EF24BBBD-6359-4A23-A28D-B70C2C465748}">
      <dsp:nvSpPr>
        <dsp:cNvPr id="0" name=""/>
        <dsp:cNvSpPr/>
      </dsp:nvSpPr>
      <dsp:spPr>
        <a:xfrm rot="5400000">
          <a:off x="2290136" y="-688728"/>
          <a:ext cx="689772" cy="37843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モデル校による実証実験の実施</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742832" y="892248"/>
        <a:ext cx="3750708" cy="622428"/>
      </dsp:txXfrm>
    </dsp:sp>
    <dsp:sp modelId="{5951CF76-2C88-4FC0-9AD1-0F1A2646E623}">
      <dsp:nvSpPr>
        <dsp:cNvPr id="0" name=""/>
        <dsp:cNvSpPr/>
      </dsp:nvSpPr>
      <dsp:spPr>
        <a:xfrm rot="5400000">
          <a:off x="-159178" y="1874338"/>
          <a:ext cx="1061188" cy="7428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③</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0" y="2086576"/>
        <a:ext cx="742832" cy="318356"/>
      </dsp:txXfrm>
    </dsp:sp>
    <dsp:sp modelId="{5A8BA283-B5E5-47CE-9B72-A7182DC19E96}">
      <dsp:nvSpPr>
        <dsp:cNvPr id="0" name=""/>
        <dsp:cNvSpPr/>
      </dsp:nvSpPr>
      <dsp:spPr>
        <a:xfrm rot="5400000">
          <a:off x="2290136" y="167856"/>
          <a:ext cx="689772" cy="37843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学校プールのあり方の検討</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742832" y="1748832"/>
        <a:ext cx="3750708" cy="622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786F5-D093-4E24-84AD-EB546364A57F}">
      <dsp:nvSpPr>
        <dsp:cNvPr id="0" name=""/>
        <dsp:cNvSpPr/>
      </dsp:nvSpPr>
      <dsp:spPr>
        <a:xfrm rot="5400000">
          <a:off x="-210291" y="215398"/>
          <a:ext cx="1435987" cy="1005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①</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5108" y="502596"/>
        <a:ext cx="1005191" cy="430796"/>
      </dsp:txXfrm>
    </dsp:sp>
    <dsp:sp modelId="{D5EB0B56-F90F-4294-AE35-22F0DA5F6592}">
      <dsp:nvSpPr>
        <dsp:cNvPr id="0" name=""/>
        <dsp:cNvSpPr/>
      </dsp:nvSpPr>
      <dsp:spPr>
        <a:xfrm rot="5400000">
          <a:off x="2244529" y="-1238705"/>
          <a:ext cx="933391" cy="3412067"/>
        </a:xfrm>
        <a:prstGeom prst="round2SameRect">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b="1" kern="1200" dirty="0" smtClean="0">
              <a:latin typeface="BIZ UDPゴシック" panose="020B0400000000000000" pitchFamily="50" charset="-128"/>
              <a:ea typeface="BIZ UDPゴシック" panose="020B0400000000000000" pitchFamily="50" charset="-128"/>
            </a:rPr>
            <a:t>くすのきホール</a:t>
          </a:r>
          <a:r>
            <a:rPr kumimoji="1" lang="en-US" altLang="ja-JP" sz="1500" b="1" kern="1200" dirty="0" smtClean="0">
              <a:latin typeface="BIZ UDPゴシック" panose="020B0400000000000000" pitchFamily="50" charset="-128"/>
              <a:ea typeface="BIZ UDPゴシック" panose="020B0400000000000000" pitchFamily="50" charset="-128"/>
            </a:rPr>
            <a:t>(</a:t>
          </a:r>
          <a:r>
            <a:rPr kumimoji="1" lang="ja-JP" altLang="en-US" sz="1500" b="1" kern="1200" dirty="0" smtClean="0">
              <a:latin typeface="BIZ UDPゴシック" panose="020B0400000000000000" pitchFamily="50" charset="-128"/>
              <a:ea typeface="BIZ UDPゴシック" panose="020B0400000000000000" pitchFamily="50" charset="-128"/>
            </a:rPr>
            <a:t>大ホール</a:t>
          </a:r>
          <a:r>
            <a:rPr kumimoji="1" lang="en-US" altLang="ja-JP" sz="1500" b="1" kern="1200" dirty="0" smtClean="0">
              <a:latin typeface="BIZ UDPゴシック" panose="020B0400000000000000" pitchFamily="50" charset="-128"/>
              <a:ea typeface="BIZ UDPゴシック" panose="020B0400000000000000" pitchFamily="50" charset="-128"/>
            </a:rPr>
            <a:t>)</a:t>
          </a:r>
          <a:r>
            <a:rPr kumimoji="1" lang="ja-JP" altLang="en-US" sz="1500" b="1" kern="1200" dirty="0" smtClean="0">
              <a:latin typeface="BIZ UDPゴシック" panose="020B0400000000000000" pitchFamily="50" charset="-128"/>
              <a:ea typeface="BIZ UDPゴシック" panose="020B0400000000000000" pitchFamily="50" charset="-128"/>
            </a:rPr>
            <a:t>用途廃止の検討</a:t>
          </a:r>
          <a:endParaRPr kumimoji="1" lang="ja-JP" altLang="en-US" sz="1500" b="1" kern="1200" dirty="0">
            <a:latin typeface="BIZ UDPゴシック" panose="020B0400000000000000" pitchFamily="50" charset="-128"/>
            <a:ea typeface="BIZ UDPゴシック" panose="020B0400000000000000" pitchFamily="50" charset="-128"/>
          </a:endParaRPr>
        </a:p>
      </dsp:txBody>
      <dsp:txXfrm rot="-5400000">
        <a:off x="1005191" y="46197"/>
        <a:ext cx="3366503" cy="842263"/>
      </dsp:txXfrm>
    </dsp:sp>
    <dsp:sp modelId="{8A72589B-2451-4C8A-9F89-2DE386D5C829}">
      <dsp:nvSpPr>
        <dsp:cNvPr id="0" name=""/>
        <dsp:cNvSpPr/>
      </dsp:nvSpPr>
      <dsp:spPr>
        <a:xfrm rot="5400000">
          <a:off x="-210291" y="1381978"/>
          <a:ext cx="1435987" cy="100519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latin typeface="BIZ UDPゴシック" panose="020B0400000000000000" pitchFamily="50" charset="-128"/>
              <a:ea typeface="BIZ UDPゴシック" panose="020B0400000000000000" pitchFamily="50" charset="-128"/>
            </a:rPr>
            <a:t>Step</a:t>
          </a:r>
          <a:r>
            <a:rPr kumimoji="1" lang="ja-JP" altLang="en-US" sz="1800" b="1" kern="1200" dirty="0" smtClean="0">
              <a:latin typeface="BIZ UDPゴシック" panose="020B0400000000000000" pitchFamily="50" charset="-128"/>
              <a:ea typeface="BIZ UDPゴシック" panose="020B0400000000000000" pitchFamily="50" charset="-128"/>
            </a:rPr>
            <a:t>➁</a:t>
          </a:r>
          <a:endParaRPr kumimoji="1" lang="ja-JP" altLang="en-US" sz="1800" b="1" kern="1200" dirty="0">
            <a:latin typeface="BIZ UDPゴシック" panose="020B0400000000000000" pitchFamily="50" charset="-128"/>
            <a:ea typeface="BIZ UDPゴシック" panose="020B0400000000000000" pitchFamily="50" charset="-128"/>
          </a:endParaRPr>
        </a:p>
      </dsp:txBody>
      <dsp:txXfrm rot="-5400000">
        <a:off x="5108" y="1669176"/>
        <a:ext cx="1005191" cy="430796"/>
      </dsp:txXfrm>
    </dsp:sp>
    <dsp:sp modelId="{EF24BBBD-6359-4A23-A28D-B70C2C465748}">
      <dsp:nvSpPr>
        <dsp:cNvPr id="0" name=""/>
        <dsp:cNvSpPr/>
      </dsp:nvSpPr>
      <dsp:spPr>
        <a:xfrm rot="5400000">
          <a:off x="2219635" y="-73567"/>
          <a:ext cx="983178" cy="34120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kumimoji="1" lang="ja-JP" altLang="en-US" sz="1600" b="1" kern="1200" dirty="0" smtClean="0">
              <a:latin typeface="BIZ UDPゴシック" panose="020B0400000000000000" pitchFamily="50" charset="-128"/>
              <a:ea typeface="BIZ UDPゴシック" panose="020B0400000000000000" pitchFamily="50" charset="-128"/>
            </a:rPr>
            <a:t>共同利用に向けた検討</a:t>
          </a:r>
          <a:endParaRPr kumimoji="1" lang="ja-JP" altLang="en-US" sz="1600" b="1" kern="1200" dirty="0">
            <a:latin typeface="BIZ UDPゴシック" panose="020B0400000000000000" pitchFamily="50" charset="-128"/>
            <a:ea typeface="BIZ UDPゴシック" panose="020B0400000000000000" pitchFamily="50" charset="-128"/>
          </a:endParaRPr>
        </a:p>
      </dsp:txBody>
      <dsp:txXfrm rot="-5400000">
        <a:off x="1005191" y="1188872"/>
        <a:ext cx="3364072" cy="8871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0.34104</cdr:x>
      <cdr:y>0.02575</cdr:y>
    </cdr:from>
    <cdr:to>
      <cdr:x>0.65896</cdr:x>
      <cdr:y>0.18497</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72806" y="62812"/>
          <a:ext cx="1372961" cy="388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財政力指数</a:t>
          </a:r>
          <a:endParaRPr lang="ja-JP" altLang="ja-JP" sz="16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0.34104</cdr:x>
      <cdr:y>0.02575</cdr:y>
    </cdr:from>
    <cdr:to>
      <cdr:x>0.65896</cdr:x>
      <cdr:y>0.22628</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525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a:t>太子町</a:t>
          </a:r>
          <a:endParaRPr lang="ja-JP" altLang="ja-JP" b="1" dirty="0"/>
        </a:p>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ltLang="ja-JP" sz="1600" b="1" dirty="0"/>
        </a:p>
      </cdr:txBody>
    </cdr:sp>
  </cdr:relSizeAnchor>
  <cdr:relSizeAnchor xmlns:cdr="http://schemas.openxmlformats.org/drawingml/2006/chartDrawing">
    <cdr:from>
      <cdr:x>0</cdr:x>
      <cdr:y>0.05146</cdr:y>
    </cdr:from>
    <cdr:to>
      <cdr:x>0.13975</cdr:x>
      <cdr:y>0.1337</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0" y="134805"/>
          <a:ext cx="595035"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a:latin typeface="BIZ UDPゴシック" panose="020B0400000000000000" pitchFamily="50" charset="-128"/>
              <a:ea typeface="BIZ UDPゴシック" panose="020B0400000000000000" pitchFamily="50" charset="-128"/>
            </a:rPr>
            <a:t>（百万円</a:t>
          </a:r>
          <a:r>
            <a:rPr kumimoji="1" lang="ja-JP" altLang="en-US" sz="800" dirty="0">
              <a:latin typeface="BIZ UDPゴシック" panose="020B0400000000000000" pitchFamily="50" charset="-128"/>
              <a:ea typeface="BIZ UDPゴシック" panose="020B0400000000000000" pitchFamily="50" charset="-128"/>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0.34104</cdr:x>
      <cdr:y>0.02575</cdr:y>
    </cdr:from>
    <cdr:to>
      <cdr:x>0.65896</cdr:x>
      <cdr:y>0.22628</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52068" y="67455"/>
          <a:ext cx="1353629" cy="525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a:t>河南町</a:t>
          </a:r>
          <a:endParaRPr lang="ja-JP" altLang="ja-JP" b="1" dirty="0"/>
        </a:p>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ltLang="ja-JP" sz="1600" b="1" dirty="0"/>
        </a:p>
      </cdr:txBody>
    </cdr:sp>
  </cdr:relSizeAnchor>
  <cdr:relSizeAnchor xmlns:cdr="http://schemas.openxmlformats.org/drawingml/2006/chartDrawing">
    <cdr:from>
      <cdr:x>0</cdr:x>
      <cdr:y>0.05146</cdr:y>
    </cdr:from>
    <cdr:to>
      <cdr:x>0.13975</cdr:x>
      <cdr:y>0.1337</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0" y="134805"/>
          <a:ext cx="595035"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a:latin typeface="BIZ UDPゴシック" panose="020B0400000000000000" pitchFamily="50" charset="-128"/>
              <a:ea typeface="BIZ UDPゴシック" panose="020B0400000000000000" pitchFamily="50" charset="-128"/>
            </a:rPr>
            <a:t>（百万円</a:t>
          </a:r>
          <a:r>
            <a:rPr kumimoji="1" lang="ja-JP" altLang="en-US" sz="800" dirty="0">
              <a:latin typeface="BIZ UDPゴシック" panose="020B0400000000000000" pitchFamily="50" charset="-128"/>
              <a:ea typeface="BIZ UDPゴシック" panose="020B0400000000000000" pitchFamily="50" charset="-128"/>
            </a:rPr>
            <a:t>）</a:t>
          </a:r>
        </a:p>
      </cdr:txBody>
    </cdr:sp>
  </cdr:relSizeAnchor>
</c:userShapes>
</file>

<file path=ppt/drawings/drawing12.xml><?xml version="1.0" encoding="utf-8"?>
<c:userShapes xmlns:c="http://schemas.openxmlformats.org/drawingml/2006/chart">
  <cdr:relSizeAnchor xmlns:cdr="http://schemas.openxmlformats.org/drawingml/2006/chartDrawing">
    <cdr:from>
      <cdr:x>0.36681</cdr:x>
      <cdr:y>0</cdr:y>
    </cdr:from>
    <cdr:to>
      <cdr:x>0.68473</cdr:x>
      <cdr:y>0.20053</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561796" y="0"/>
          <a:ext cx="1353629" cy="5253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a:t>千早赤阪村</a:t>
          </a:r>
          <a:endParaRPr lang="ja-JP" altLang="ja-JP" b="1" dirty="0"/>
        </a:p>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endParaRPr lang="ja-JP" altLang="ja-JP" sz="1600" b="1" dirty="0"/>
        </a:p>
      </cdr:txBody>
    </cdr:sp>
  </cdr:relSizeAnchor>
  <cdr:relSizeAnchor xmlns:cdr="http://schemas.openxmlformats.org/drawingml/2006/chartDrawing">
    <cdr:from>
      <cdr:x>0</cdr:x>
      <cdr:y>0.05146</cdr:y>
    </cdr:from>
    <cdr:to>
      <cdr:x>0.13975</cdr:x>
      <cdr:y>0.1337</cdr:y>
    </cdr:to>
    <cdr:sp macro="" textlink="">
      <cdr:nvSpPr>
        <cdr:cNvPr id="3" name="テキスト ボックス 10">
          <a:extLst xmlns:a="http://schemas.openxmlformats.org/drawingml/2006/main">
            <a:ext uri="{FF2B5EF4-FFF2-40B4-BE49-F238E27FC236}">
              <a16:creationId xmlns:a16="http://schemas.microsoft.com/office/drawing/2014/main" id="{9D76BEB9-BE54-4EBD-8D9F-F13233D626FB}"/>
            </a:ext>
          </a:extLst>
        </cdr:cNvPr>
        <cdr:cNvSpPr txBox="1"/>
      </cdr:nvSpPr>
      <cdr:spPr>
        <a:xfrm xmlns:a="http://schemas.openxmlformats.org/drawingml/2006/main">
          <a:off x="0" y="134805"/>
          <a:ext cx="595035"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a:latin typeface="BIZ UDPゴシック" panose="020B0400000000000000" pitchFamily="50" charset="-128"/>
              <a:ea typeface="BIZ UDPゴシック" panose="020B0400000000000000" pitchFamily="50" charset="-128"/>
            </a:rPr>
            <a:t>（百万円</a:t>
          </a:r>
          <a:r>
            <a:rPr kumimoji="1" lang="ja-JP" altLang="en-US" sz="800" dirty="0">
              <a:latin typeface="BIZ UDPゴシック" panose="020B0400000000000000" pitchFamily="50" charset="-128"/>
              <a:ea typeface="BIZ UDPゴシック" panose="020B0400000000000000" pitchFamily="50" charset="-128"/>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0.10982</cdr:x>
      <cdr:y>0.2216</cdr:y>
    </cdr:from>
    <cdr:to>
      <cdr:x>0.55939</cdr:x>
      <cdr:y>0.2216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492462" y="577246"/>
          <a:ext cx="2016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0.55925</cdr:x>
      <cdr:y>0.22388</cdr:y>
    </cdr:from>
    <cdr:to>
      <cdr:x>0.88037</cdr:x>
      <cdr:y>0.22388</cdr:y>
    </cdr:to>
    <cdr:cxnSp macro="">
      <cdr:nvCxnSpPr>
        <cdr:cNvPr id="5" name="直線矢印コネクタ 4">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485067" y="558950"/>
          <a:ext cx="1426919"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0.22411</cdr:x>
      <cdr:y>0.18376</cdr:y>
    </cdr:from>
    <cdr:to>
      <cdr:x>0.44869</cdr:x>
      <cdr:y>0.25943</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967667" y="458785"/>
          <a:ext cx="969696" cy="188921"/>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0.31538</cdr:x>
      <cdr:y>0.3513</cdr:y>
    </cdr:from>
    <cdr:to>
      <cdr:x>0.34852</cdr:x>
      <cdr:y>0.40898</cdr:y>
    </cdr:to>
    <cdr:sp macro="" textlink="">
      <cdr:nvSpPr>
        <cdr:cNvPr id="7" name="星 5 6"/>
        <cdr:cNvSpPr>
          <a:spLocks xmlns:a="http://schemas.openxmlformats.org/drawingml/2006/main" noChangeAspect="1"/>
        </cdr:cNvSpPr>
      </cdr:nvSpPr>
      <cdr:spPr>
        <a:xfrm xmlns:a="http://schemas.openxmlformats.org/drawingml/2006/main">
          <a:off x="1401400" y="877083"/>
          <a:ext cx="147260" cy="144007"/>
        </a:xfrm>
        <a:prstGeom xmlns:a="http://schemas.openxmlformats.org/drawingml/2006/main" prst="star5">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0.08992</cdr:x>
      <cdr:y>0.48602</cdr:y>
    </cdr:from>
    <cdr:to>
      <cdr:x>0.22305</cdr:x>
      <cdr:y>0.59748</cdr:y>
    </cdr:to>
    <cdr:sp macro="" textlink="">
      <cdr:nvSpPr>
        <cdr:cNvPr id="8" name="正方形/長方形 7"/>
        <cdr:cNvSpPr/>
      </cdr:nvSpPr>
      <cdr:spPr>
        <a:xfrm xmlns:a="http://schemas.openxmlformats.org/drawingml/2006/main">
          <a:off x="399570" y="1213422"/>
          <a:ext cx="591587" cy="2782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dirty="0">
              <a:latin typeface="BIZ UDPゴシック" panose="020B0400000000000000" pitchFamily="50" charset="-128"/>
              <a:ea typeface="BIZ UDPゴシック" panose="020B0400000000000000" pitchFamily="50" charset="-128"/>
            </a:rPr>
            <a:t>1.1</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0.34104</cdr:x>
      <cdr:y>0.02575</cdr:y>
    </cdr:from>
    <cdr:to>
      <cdr:x>0.65896</cdr:x>
      <cdr:y>0.18497</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72806" y="62812"/>
          <a:ext cx="1372961" cy="388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財政力指数</a:t>
          </a:r>
          <a:endParaRPr lang="ja-JP" altLang="ja-JP"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0.10982</cdr:x>
      <cdr:y>0.2216</cdr:y>
    </cdr:from>
    <cdr:to>
      <cdr:x>0.55939</cdr:x>
      <cdr:y>0.2216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492462" y="577246"/>
          <a:ext cx="2016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0.55925</cdr:x>
      <cdr:y>0.22388</cdr:y>
    </cdr:from>
    <cdr:to>
      <cdr:x>0.88037</cdr:x>
      <cdr:y>0.22388</cdr:y>
    </cdr:to>
    <cdr:cxnSp macro="">
      <cdr:nvCxnSpPr>
        <cdr:cNvPr id="5" name="直線矢印コネクタ 4">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07822" y="624602"/>
          <a:ext cx="1440000"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0.22411</cdr:x>
      <cdr:y>0.18376</cdr:y>
    </cdr:from>
    <cdr:to>
      <cdr:x>0.44869</cdr:x>
      <cdr:y>0.25943</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967667" y="458785"/>
          <a:ext cx="969696" cy="188921"/>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0.31623</cdr:x>
      <cdr:y>0.31767</cdr:y>
    </cdr:from>
    <cdr:to>
      <cdr:x>0.34937</cdr:x>
      <cdr:y>0.37535</cdr:y>
    </cdr:to>
    <cdr:sp macro="" textlink="">
      <cdr:nvSpPr>
        <cdr:cNvPr id="7" name="星 5 6"/>
        <cdr:cNvSpPr>
          <a:spLocks xmlns:a="http://schemas.openxmlformats.org/drawingml/2006/main" noChangeAspect="1"/>
        </cdr:cNvSpPr>
      </cdr:nvSpPr>
      <cdr:spPr>
        <a:xfrm xmlns:a="http://schemas.openxmlformats.org/drawingml/2006/main">
          <a:off x="1365438" y="793123"/>
          <a:ext cx="143093" cy="144007"/>
        </a:xfrm>
        <a:prstGeom xmlns:a="http://schemas.openxmlformats.org/drawingml/2006/main" prst="star5">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0.08312</cdr:x>
      <cdr:y>0.39842</cdr:y>
    </cdr:from>
    <cdr:to>
      <cdr:x>0.22013</cdr:x>
      <cdr:y>0.50988</cdr:y>
    </cdr:to>
    <cdr:sp macro="" textlink="">
      <cdr:nvSpPr>
        <cdr:cNvPr id="8" name="正方形/長方形 7"/>
        <cdr:cNvSpPr/>
      </cdr:nvSpPr>
      <cdr:spPr>
        <a:xfrm xmlns:a="http://schemas.openxmlformats.org/drawingml/2006/main">
          <a:off x="358902" y="994713"/>
          <a:ext cx="591587" cy="2782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dirty="0">
              <a:latin typeface="BIZ UDPゴシック" panose="020B0400000000000000" pitchFamily="50" charset="-128"/>
              <a:ea typeface="BIZ UDPゴシック" panose="020B0400000000000000" pitchFamily="50" charset="-128"/>
            </a:rPr>
            <a:t>1.5</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0.34104</cdr:x>
      <cdr:y>0.02575</cdr:y>
    </cdr:from>
    <cdr:to>
      <cdr:x>0.65896</cdr:x>
      <cdr:y>0.18497</cdr:y>
    </cdr:to>
    <cdr:sp macro="" textlink="">
      <cdr:nvSpPr>
        <cdr:cNvPr id="2" name="テキスト ボックス 1">
          <a:extLst xmlns:a="http://schemas.openxmlformats.org/drawingml/2006/main">
            <a:ext uri="{FF2B5EF4-FFF2-40B4-BE49-F238E27FC236}">
              <a16:creationId xmlns:a16="http://schemas.microsoft.com/office/drawing/2014/main" id="{9C22F30B-B0CE-4C59-A929-5838021CE8A2}"/>
            </a:ext>
          </a:extLst>
        </cdr:cNvPr>
        <cdr:cNvSpPr txBox="1"/>
      </cdr:nvSpPr>
      <cdr:spPr>
        <a:xfrm xmlns:a="http://schemas.openxmlformats.org/drawingml/2006/main">
          <a:off x="1472806" y="62812"/>
          <a:ext cx="1372961" cy="3883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600" b="1" i="0" u="none" strike="noStrike" kern="1200" spc="0" baseline="0">
              <a:solidFill>
                <a:prstClr val="black"/>
              </a:solidFill>
              <a:latin typeface="BIZ UDPゴシック" panose="020B0400000000000000" pitchFamily="50" charset="-128"/>
              <a:ea typeface="BIZ UDPゴシック" panose="020B0400000000000000" pitchFamily="50" charset="-128"/>
              <a:cs typeface="+mn-cs"/>
            </a:defRPr>
          </a:pPr>
          <a:r>
            <a:rPr lang="ja-JP" altLang="en-US" sz="1600" b="1" dirty="0"/>
            <a:t>財政力指数</a:t>
          </a:r>
          <a:endParaRPr lang="ja-JP" altLang="ja-JP"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0.10982</cdr:x>
      <cdr:y>0.2216</cdr:y>
    </cdr:from>
    <cdr:to>
      <cdr:x>0.55939</cdr:x>
      <cdr:y>0.2216</cdr:y>
    </cdr:to>
    <cdr:cxnSp macro="">
      <cdr:nvCxnSpPr>
        <cdr:cNvPr id="3" name="直線矢印コネクタ 2">
          <a:extLst xmlns:a="http://schemas.openxmlformats.org/drawingml/2006/main">
            <a:ext uri="{FF2B5EF4-FFF2-40B4-BE49-F238E27FC236}">
              <a16:creationId xmlns:a16="http://schemas.microsoft.com/office/drawing/2014/main" id="{D2EF22F5-A0AC-4E17-A58F-B812324FF6DE}"/>
            </a:ext>
          </a:extLst>
        </cdr:cNvPr>
        <cdr:cNvCxnSpPr/>
      </cdr:nvCxnSpPr>
      <cdr:spPr>
        <a:xfrm xmlns:a="http://schemas.openxmlformats.org/drawingml/2006/main">
          <a:off x="492462" y="577246"/>
          <a:ext cx="2016000" cy="0"/>
        </a:xfrm>
        <a:prstGeom xmlns:a="http://schemas.openxmlformats.org/drawingml/2006/main" prst="straightConnector1">
          <a:avLst/>
        </a:prstGeom>
        <a:ln xmlns:a="http://schemas.openxmlformats.org/drawingml/2006/main" w="9525">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0.55925</cdr:x>
      <cdr:y>0.22388</cdr:y>
    </cdr:from>
    <cdr:to>
      <cdr:x>0.88037</cdr:x>
      <cdr:y>0.22388</cdr:y>
    </cdr:to>
    <cdr:cxnSp macro="">
      <cdr:nvCxnSpPr>
        <cdr:cNvPr id="5" name="直線矢印コネクタ 4">
          <a:extLst xmlns:a="http://schemas.openxmlformats.org/drawingml/2006/main">
            <a:ext uri="{FF2B5EF4-FFF2-40B4-BE49-F238E27FC236}">
              <a16:creationId xmlns:a16="http://schemas.microsoft.com/office/drawing/2014/main" id="{8740D307-AB93-43A5-9DC6-FA8E15B1D1A9}"/>
            </a:ext>
          </a:extLst>
        </cdr:cNvPr>
        <cdr:cNvCxnSpPr/>
      </cdr:nvCxnSpPr>
      <cdr:spPr>
        <a:xfrm xmlns:a="http://schemas.openxmlformats.org/drawingml/2006/main">
          <a:off x="2507822" y="624602"/>
          <a:ext cx="1440000" cy="0"/>
        </a:xfrm>
        <a:prstGeom xmlns:a="http://schemas.openxmlformats.org/drawingml/2006/main" prst="straightConnector1">
          <a:avLst/>
        </a:prstGeom>
        <a:ln xmlns:a="http://schemas.openxmlformats.org/drawingml/2006/main" w="9525">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0.22411</cdr:x>
      <cdr:y>0.18376</cdr:y>
    </cdr:from>
    <cdr:to>
      <cdr:x>0.44869</cdr:x>
      <cdr:y>0.25943</cdr:y>
    </cdr:to>
    <cdr:sp macro="" textlink="">
      <cdr:nvSpPr>
        <cdr:cNvPr id="6" name="正方形/長方形 5">
          <a:extLst xmlns:a="http://schemas.openxmlformats.org/drawingml/2006/main">
            <a:ext uri="{FF2B5EF4-FFF2-40B4-BE49-F238E27FC236}">
              <a16:creationId xmlns:a16="http://schemas.microsoft.com/office/drawing/2014/main" id="{00C12D4E-B830-4639-B3D7-37778B05AD2C}"/>
            </a:ext>
          </a:extLst>
        </cdr:cNvPr>
        <cdr:cNvSpPr/>
      </cdr:nvSpPr>
      <cdr:spPr>
        <a:xfrm xmlns:a="http://schemas.openxmlformats.org/drawingml/2006/main">
          <a:off x="967667" y="458785"/>
          <a:ext cx="969696" cy="188921"/>
        </a:xfrm>
        <a:prstGeom xmlns:a="http://schemas.openxmlformats.org/drawingml/2006/main" prst="rect">
          <a:avLst/>
        </a:prstGeom>
        <a:solidFill xmlns:a="http://schemas.openxmlformats.org/drawingml/2006/main">
          <a:schemeClr val="bg1"/>
        </a:solidFill>
        <a:ln xmlns:a="http://schemas.openxmlformats.org/drawingml/2006/main" w="95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ja-JP" altLang="en-US" sz="800" dirty="0">
              <a:solidFill>
                <a:schemeClr val="tx1"/>
              </a:solidFill>
              <a:latin typeface="BIZ UDPゴシック" panose="020B0400000000000000" pitchFamily="50" charset="-128"/>
              <a:ea typeface="BIZ UDPゴシック" panose="020B0400000000000000" pitchFamily="50" charset="-128"/>
            </a:rPr>
            <a:t>各年国勢調査</a:t>
          </a:r>
          <a:endParaRPr lang="ja-JP" sz="800" dirty="0">
            <a:solidFill>
              <a:schemeClr val="tx1"/>
            </a:solidFill>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0.12235</cdr:x>
      <cdr:y>0.59623</cdr:y>
    </cdr:from>
    <cdr:to>
      <cdr:x>0.15549</cdr:x>
      <cdr:y>0.65391</cdr:y>
    </cdr:to>
    <cdr:sp macro="" textlink="">
      <cdr:nvSpPr>
        <cdr:cNvPr id="7" name="星 5 6"/>
        <cdr:cNvSpPr>
          <a:spLocks xmlns:a="http://schemas.openxmlformats.org/drawingml/2006/main" noChangeAspect="1"/>
        </cdr:cNvSpPr>
      </cdr:nvSpPr>
      <cdr:spPr>
        <a:xfrm xmlns:a="http://schemas.openxmlformats.org/drawingml/2006/main">
          <a:off x="528297" y="1488570"/>
          <a:ext cx="143093" cy="144007"/>
        </a:xfrm>
        <a:prstGeom xmlns:a="http://schemas.openxmlformats.org/drawingml/2006/main" prst="star5">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0.0861</cdr:x>
      <cdr:y>0.5247</cdr:y>
    </cdr:from>
    <cdr:to>
      <cdr:x>0.22311</cdr:x>
      <cdr:y>0.63616</cdr:y>
    </cdr:to>
    <cdr:sp macro="" textlink="">
      <cdr:nvSpPr>
        <cdr:cNvPr id="8" name="正方形/長方形 7"/>
        <cdr:cNvSpPr/>
      </cdr:nvSpPr>
      <cdr:spPr>
        <a:xfrm xmlns:a="http://schemas.openxmlformats.org/drawingml/2006/main">
          <a:off x="371776" y="1310001"/>
          <a:ext cx="591585" cy="27827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dirty="0">
              <a:latin typeface="BIZ UDPゴシック" panose="020B0400000000000000" pitchFamily="50" charset="-128"/>
              <a:ea typeface="BIZ UDPゴシック" panose="020B0400000000000000" pitchFamily="50" charset="-128"/>
            </a:rPr>
            <a:t>0.8</a:t>
          </a:r>
          <a:endParaRPr lang="ja-JP" sz="90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0.13094</cdr:x>
      <cdr:y>0.76863</cdr:y>
    </cdr:from>
    <cdr:to>
      <cdr:x>0.51273</cdr:x>
      <cdr:y>0.83541</cdr:y>
    </cdr:to>
    <cdr:cxnSp macro="">
      <cdr:nvCxnSpPr>
        <cdr:cNvPr id="9" name="直線矢印コネクタ 8">
          <a:extLst xmlns:a="http://schemas.openxmlformats.org/drawingml/2006/main">
            <a:ext uri="{FF2B5EF4-FFF2-40B4-BE49-F238E27FC236}">
              <a16:creationId xmlns:a16="http://schemas.microsoft.com/office/drawing/2014/main" id="{738DCCB2-698D-42A7-B527-3C347BC68836}"/>
            </a:ext>
          </a:extLst>
        </cdr:cNvPr>
        <cdr:cNvCxnSpPr/>
      </cdr:nvCxnSpPr>
      <cdr:spPr>
        <a:xfrm xmlns:a="http://schemas.openxmlformats.org/drawingml/2006/main">
          <a:off x="565386" y="1919003"/>
          <a:ext cx="1648496" cy="166735"/>
        </a:xfrm>
        <a:prstGeom xmlns:a="http://schemas.openxmlformats.org/drawingml/2006/main" prst="straightConnector1">
          <a:avLst/>
        </a:prstGeom>
        <a:ln xmlns:a="http://schemas.openxmlformats.org/drawingml/2006/main" w="317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0.09655</cdr:x>
      <cdr:y>0.40973</cdr:y>
    </cdr:from>
    <cdr:to>
      <cdr:x>0.23356</cdr:x>
      <cdr:y>0.52119</cdr:y>
    </cdr:to>
    <cdr:sp macro="" textlink="">
      <cdr:nvSpPr>
        <cdr:cNvPr id="8" name="正方形/長方形 7"/>
        <cdr:cNvSpPr/>
      </cdr:nvSpPr>
      <cdr:spPr>
        <a:xfrm xmlns:a="http://schemas.openxmlformats.org/drawingml/2006/main">
          <a:off x="404226" y="1079783"/>
          <a:ext cx="573647" cy="2937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a:latin typeface="BIZ UDPゴシック" panose="020B0400000000000000" pitchFamily="50" charset="-128"/>
              <a:ea typeface="BIZ UDPゴシック" panose="020B0400000000000000" pitchFamily="50" charset="-128"/>
            </a:rPr>
            <a:t>9.9</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0.09246</cdr:x>
      <cdr:y>0.22218</cdr:y>
    </cdr:from>
    <cdr:to>
      <cdr:x>0.22947</cdr:x>
      <cdr:y>0.33364</cdr:y>
    </cdr:to>
    <cdr:sp macro="" textlink="">
      <cdr:nvSpPr>
        <cdr:cNvPr id="8" name="正方形/長方形 7"/>
        <cdr:cNvSpPr/>
      </cdr:nvSpPr>
      <cdr:spPr>
        <a:xfrm xmlns:a="http://schemas.openxmlformats.org/drawingml/2006/main">
          <a:off x="361652" y="554706"/>
          <a:ext cx="535932" cy="27827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a:latin typeface="BIZ UDPゴシック" panose="020B0400000000000000" pitchFamily="50" charset="-128"/>
              <a:ea typeface="BIZ UDPゴシック" panose="020B0400000000000000" pitchFamily="50" charset="-128"/>
            </a:rPr>
            <a:t>14.4</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0.09463</cdr:x>
      <cdr:y>0.52398</cdr:y>
    </cdr:from>
    <cdr:to>
      <cdr:x>0.23164</cdr:x>
      <cdr:y>0.63544</cdr:y>
    </cdr:to>
    <cdr:sp macro="" textlink="">
      <cdr:nvSpPr>
        <cdr:cNvPr id="8" name="正方形/長方形 7"/>
        <cdr:cNvSpPr/>
      </cdr:nvSpPr>
      <cdr:spPr>
        <a:xfrm xmlns:a="http://schemas.openxmlformats.org/drawingml/2006/main">
          <a:off x="396211" y="1389457"/>
          <a:ext cx="573647" cy="2955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900">
              <a:latin typeface="BIZ UDPゴシック" panose="020B0400000000000000" pitchFamily="50" charset="-128"/>
              <a:ea typeface="BIZ UDPゴシック" panose="020B0400000000000000" pitchFamily="50" charset="-128"/>
            </a:rPr>
            <a:t>7.1</a:t>
          </a:r>
          <a:endParaRPr lang="ja-JP" sz="900" dirty="0">
            <a:latin typeface="BIZ UDPゴシック" panose="020B0400000000000000" pitchFamily="50" charset="-128"/>
            <a:ea typeface="BIZ UDPゴシック" panose="020B04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2023/5/12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2023/5/12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4</a:t>
            </a:fld>
            <a:endParaRPr kumimoji="1" lang="ja-JP" altLang="en-US"/>
          </a:p>
        </p:txBody>
      </p:sp>
    </p:spTree>
    <p:extLst>
      <p:ext uri="{BB962C8B-B14F-4D97-AF65-F5344CB8AC3E}">
        <p14:creationId xmlns:p14="http://schemas.microsoft.com/office/powerpoint/2010/main" val="218125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7</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57693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8</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3860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EE78961-5F5E-4902-81EF-19C2E818E8CD}" type="slidenum">
              <a:rPr kumimoji="1" lang="ja-JP" altLang="en-US" smtClean="0"/>
              <a:t>9</a:t>
            </a:fld>
            <a:endParaRPr kumimoji="1"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8016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21</a:t>
            </a:fld>
            <a:endParaRPr kumimoji="1" lang="ja-JP" altLang="en-US"/>
          </a:p>
        </p:txBody>
      </p:sp>
    </p:spTree>
    <p:extLst>
      <p:ext uri="{BB962C8B-B14F-4D97-AF65-F5344CB8AC3E}">
        <p14:creationId xmlns:p14="http://schemas.microsoft.com/office/powerpoint/2010/main" val="75801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72</a:t>
            </a:fld>
            <a:endParaRPr kumimoji="1" lang="ja-JP" altLang="en-US"/>
          </a:p>
        </p:txBody>
      </p:sp>
    </p:spTree>
    <p:extLst>
      <p:ext uri="{BB962C8B-B14F-4D97-AF65-F5344CB8AC3E}">
        <p14:creationId xmlns:p14="http://schemas.microsoft.com/office/powerpoint/2010/main" val="75884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030FFAA-3710-4C18-AE2B-D295A7E2953F}" type="slidenum">
              <a:rPr kumimoji="1" lang="ja-JP" altLang="en-US" smtClean="0"/>
              <a:t>73</a:t>
            </a:fld>
            <a:endParaRPr kumimoji="1" lang="ja-JP" altLang="en-US"/>
          </a:p>
        </p:txBody>
      </p:sp>
    </p:spTree>
    <p:extLst>
      <p:ext uri="{BB962C8B-B14F-4D97-AF65-F5344CB8AC3E}">
        <p14:creationId xmlns:p14="http://schemas.microsoft.com/office/powerpoint/2010/main" val="2572490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2023/5/12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160327"/>
            <a:ext cx="9923440" cy="1263075"/>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16724" y="2456756"/>
            <a:ext cx="9489990" cy="797557"/>
          </a:xfrm>
        </p:spPr>
        <p:txBody>
          <a:bodyPr>
            <a:noAutofit/>
          </a:bodyPr>
          <a:lstStyle/>
          <a:p>
            <a:r>
              <a:rPr lang="ja-JP" altLang="en-US"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町村の将来のあり方に関する勉強会</a:t>
            </a:r>
            <a:r>
              <a:rPr lang="en-US" altLang="ja-JP"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r>
            <a:br>
              <a:rPr lang="en-US" altLang="ja-JP"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br>
            <a:r>
              <a:rPr lang="ja-JP" altLang="en-US" sz="32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南河内地域「将来課題の対応方策の検討」</a:t>
            </a:r>
          </a:p>
        </p:txBody>
      </p:sp>
      <p:sp>
        <p:nvSpPr>
          <p:cNvPr id="9" name="サブタイトル 2"/>
          <p:cNvSpPr>
            <a:spLocks noGrp="1"/>
          </p:cNvSpPr>
          <p:nvPr>
            <p:ph type="subTitle" idx="1"/>
          </p:nvPr>
        </p:nvSpPr>
        <p:spPr>
          <a:xfrm>
            <a:off x="2143855" y="5169929"/>
            <a:ext cx="7429500" cy="946516"/>
          </a:xfrm>
        </p:spPr>
        <p:txBody>
          <a:bodyPr>
            <a:normAutofit/>
          </a:bodyPr>
          <a:lstStyle/>
          <a:p>
            <a:pPr algn="r"/>
            <a:r>
              <a:rPr lang="ja-JP" altLang="en-US" dirty="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令和５年</a:t>
            </a:r>
            <a:r>
              <a:rPr lang="en-US" altLang="ja-JP" dirty="0">
                <a:latin typeface="BIZ UDPゴシック" panose="020B0400000000000000" pitchFamily="50" charset="-128"/>
                <a:ea typeface="BIZ UDPゴシック" panose="020B0400000000000000" pitchFamily="50" charset="-128"/>
              </a:rPr>
              <a:t>5</a:t>
            </a:r>
            <a:r>
              <a:rPr kumimoji="1" lang="ja-JP" altLang="en-US" dirty="0" smtClean="0">
                <a:latin typeface="BIZ UDPゴシック" panose="020B0400000000000000" pitchFamily="50" charset="-128"/>
                <a:ea typeface="BIZ UDPゴシック" panose="020B0400000000000000" pitchFamily="50" charset="-128"/>
              </a:rPr>
              <a:t>月</a:t>
            </a: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pPr algn="r"/>
            <a:r>
              <a:rPr kumimoji="1" lang="ja-JP" altLang="en-US" dirty="0">
                <a:latin typeface="BIZ UDPゴシック" panose="020B0400000000000000" pitchFamily="50" charset="-128"/>
                <a:ea typeface="BIZ UDPゴシック" panose="020B0400000000000000" pitchFamily="50" charset="-128"/>
              </a:rPr>
              <a:t>大阪府</a:t>
            </a:r>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太子</a:t>
            </a:r>
            <a:r>
              <a:rPr kumimoji="1" lang="ja-JP" altLang="en-US" dirty="0">
                <a:latin typeface="BIZ UDPゴシック" panose="020B0400000000000000" pitchFamily="50" charset="-128"/>
                <a:ea typeface="BIZ UDPゴシック" panose="020B0400000000000000" pitchFamily="50" charset="-128"/>
              </a:rPr>
              <a:t>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河南町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千早赤阪村</a:t>
            </a:r>
          </a:p>
        </p:txBody>
      </p:sp>
    </p:spTree>
    <p:extLst>
      <p:ext uri="{BB962C8B-B14F-4D97-AF65-F5344CB8AC3E}">
        <p14:creationId xmlns:p14="http://schemas.microsoft.com/office/powerpoint/2010/main" val="3228405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グラフ 15"/>
          <p:cNvGraphicFramePr/>
          <p:nvPr>
            <p:extLst>
              <p:ext uri="{D42A27DB-BD31-4B8C-83A1-F6EECF244321}">
                <p14:modId xmlns:p14="http://schemas.microsoft.com/office/powerpoint/2010/main" val="4280779895"/>
              </p:ext>
            </p:extLst>
          </p:nvPr>
        </p:nvGraphicFramePr>
        <p:xfrm>
          <a:off x="5101656" y="1365800"/>
          <a:ext cx="4385145" cy="2742995"/>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直線コネクタ 30"/>
          <p:cNvCxnSpPr/>
          <p:nvPr/>
        </p:nvCxnSpPr>
        <p:spPr>
          <a:xfrm>
            <a:off x="5294182" y="4021645"/>
            <a:ext cx="39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0" y="1"/>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803851" y="3910904"/>
            <a:ext cx="761747"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一般市平均</a:t>
            </a:r>
          </a:p>
        </p:txBody>
      </p:sp>
      <p:cxnSp>
        <p:nvCxnSpPr>
          <p:cNvPr id="33" name="直線コネクタ 32"/>
          <p:cNvCxnSpPr/>
          <p:nvPr/>
        </p:nvCxnSpPr>
        <p:spPr>
          <a:xfrm>
            <a:off x="6390095" y="4021645"/>
            <a:ext cx="39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786095" y="3904525"/>
            <a:ext cx="1968881" cy="21548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町村（地方交付税不交付団体を除く）</a:t>
            </a:r>
          </a:p>
        </p:txBody>
      </p:sp>
      <p:sp>
        <p:nvSpPr>
          <p:cNvPr id="55" name="テキスト ボックス 54"/>
          <p:cNvSpPr txBox="1"/>
          <p:nvPr/>
        </p:nvSpPr>
        <p:spPr>
          <a:xfrm>
            <a:off x="5636430" y="3894434"/>
            <a:ext cx="761747"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千早赤阪村</a:t>
            </a:r>
          </a:p>
        </p:txBody>
      </p:sp>
      <p:graphicFrame>
        <p:nvGraphicFramePr>
          <p:cNvPr id="24" name="グラフ 23"/>
          <p:cNvGraphicFramePr/>
          <p:nvPr>
            <p:extLst/>
          </p:nvPr>
        </p:nvGraphicFramePr>
        <p:xfrm>
          <a:off x="400529" y="1365800"/>
          <a:ext cx="4317820" cy="2754210"/>
        </p:xfrm>
        <a:graphic>
          <a:graphicData uri="http://schemas.openxmlformats.org/drawingml/2006/chart">
            <c:chart xmlns:c="http://schemas.openxmlformats.org/drawingml/2006/chart" xmlns:r="http://schemas.openxmlformats.org/officeDocument/2006/relationships" r:id="rId4"/>
          </a:graphicData>
        </a:graphic>
      </p:graphicFrame>
      <p:sp>
        <p:nvSpPr>
          <p:cNvPr id="25" name="正方形/長方形 24"/>
          <p:cNvSpPr/>
          <p:nvPr/>
        </p:nvSpPr>
        <p:spPr>
          <a:xfrm>
            <a:off x="2493556" y="3132133"/>
            <a:ext cx="591585" cy="2782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0.5</a:t>
            </a:r>
            <a:endParaRPr lang="ja-JP" sz="900" dirty="0">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926924" y="3374265"/>
            <a:ext cx="591585" cy="2782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0.2</a:t>
            </a:r>
            <a:endParaRPr lang="ja-JP" sz="900" dirty="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9C70C6C2-F9A1-476B-BC24-8C99C4A1BEB2}"/>
              </a:ext>
            </a:extLst>
          </p:cNvPr>
          <p:cNvSpPr/>
          <p:nvPr/>
        </p:nvSpPr>
        <p:spPr>
          <a:xfrm>
            <a:off x="2943820" y="1831887"/>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cxnSp>
        <p:nvCxnSpPr>
          <p:cNvPr id="29" name="直線コネクタ 28"/>
          <p:cNvCxnSpPr/>
          <p:nvPr/>
        </p:nvCxnSpPr>
        <p:spPr>
          <a:xfrm>
            <a:off x="8548352" y="4032371"/>
            <a:ext cx="30116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5"/>
          <a:stretch>
            <a:fillRect/>
          </a:stretch>
        </p:blipFill>
        <p:spPr>
          <a:xfrm>
            <a:off x="441844" y="4180839"/>
            <a:ext cx="4276505" cy="2570453"/>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pic>
        <p:nvPicPr>
          <p:cNvPr id="3" name="図 2"/>
          <p:cNvPicPr>
            <a:picLocks noChangeAspect="1"/>
          </p:cNvPicPr>
          <p:nvPr/>
        </p:nvPicPr>
        <p:blipFill>
          <a:blip r:embed="rId6"/>
          <a:stretch>
            <a:fillRect/>
          </a:stretch>
        </p:blipFill>
        <p:spPr>
          <a:xfrm>
            <a:off x="5101656" y="4214916"/>
            <a:ext cx="4385145" cy="253637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pic>
      <p:sp>
        <p:nvSpPr>
          <p:cNvPr id="35" name="テキスト ボックス 34">
            <a:extLst>
              <a:ext uri="{FF2B5EF4-FFF2-40B4-BE49-F238E27FC236}">
                <a16:creationId xmlns:a16="http://schemas.microsoft.com/office/drawing/2014/main" id="{F5006B51-4D82-4776-98AE-830F7A9AA545}"/>
              </a:ext>
            </a:extLst>
          </p:cNvPr>
          <p:cNvSpPr txBox="1"/>
          <p:nvPr/>
        </p:nvSpPr>
        <p:spPr>
          <a:xfrm>
            <a:off x="0" y="486714"/>
            <a:ext cx="9906000" cy="79059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・千早赤阪村の総人口は、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年にかけ、</a:t>
            </a:r>
            <a:r>
              <a:rPr kumimoji="1" lang="en-US" altLang="ja-JP" sz="1200" dirty="0">
                <a:latin typeface="BIZ UDPゴシック" panose="020B0400000000000000" pitchFamily="50" charset="-128"/>
                <a:ea typeface="BIZ UDPゴシック" panose="020B0400000000000000" pitchFamily="50" charset="-128"/>
              </a:rPr>
              <a:t>35.6</a:t>
            </a:r>
            <a:r>
              <a:rPr kumimoji="1" lang="ja-JP" altLang="en-US" sz="1200" dirty="0">
                <a:latin typeface="BIZ UDPゴシック" panose="020B0400000000000000" pitchFamily="50" charset="-128"/>
                <a:ea typeface="BIZ UDPゴシック" panose="020B0400000000000000" pitchFamily="50" charset="-128"/>
              </a:rPr>
              <a:t>％の減少だったが、生産年齢人口については、</a:t>
            </a:r>
            <a:r>
              <a:rPr kumimoji="1" lang="en-US" altLang="ja-JP" sz="1200" dirty="0">
                <a:latin typeface="BIZ UDPゴシック" panose="020B0400000000000000" pitchFamily="50" charset="-128"/>
                <a:ea typeface="BIZ UDPゴシック" panose="020B0400000000000000" pitchFamily="50" charset="-128"/>
              </a:rPr>
              <a:t>56.5</a:t>
            </a:r>
            <a:r>
              <a:rPr kumimoji="1" lang="ja-JP" altLang="en-US" sz="1200" dirty="0">
                <a:latin typeface="BIZ UDPゴシック" panose="020B0400000000000000" pitchFamily="50" charset="-128"/>
                <a:ea typeface="BIZ UDPゴシック" panose="020B0400000000000000" pitchFamily="50" charset="-128"/>
              </a:rPr>
              <a:t>％の減少となった。</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2045</a:t>
            </a:r>
            <a:r>
              <a:rPr kumimoji="1" lang="ja-JP" altLang="en-US" sz="1200" dirty="0">
                <a:latin typeface="BIZ UDPゴシック" panose="020B0400000000000000" pitchFamily="50" charset="-128"/>
                <a:ea typeface="BIZ UDPゴシック" panose="020B0400000000000000" pitchFamily="50" charset="-128"/>
              </a:rPr>
              <a:t>年にかけての</a:t>
            </a:r>
            <a:r>
              <a:rPr kumimoji="1" lang="ja-JP" altLang="en-US" sz="1200" dirty="0" smtClean="0">
                <a:latin typeface="BIZ UDPゴシック" panose="020B0400000000000000" pitchFamily="50" charset="-128"/>
                <a:ea typeface="BIZ UDPゴシック" panose="020B0400000000000000" pitchFamily="50" charset="-128"/>
              </a:rPr>
              <a:t>推計</a:t>
            </a:r>
            <a:r>
              <a:rPr kumimoji="1" lang="ja-JP" altLang="en-US" sz="1200" dirty="0">
                <a:latin typeface="BIZ UDPゴシック" panose="020B0400000000000000" pitchFamily="50" charset="-128"/>
                <a:ea typeface="BIZ UDPゴシック" panose="020B0400000000000000" pitchFamily="50" charset="-128"/>
              </a:rPr>
              <a:t>においても、</a:t>
            </a:r>
            <a:r>
              <a:rPr kumimoji="1" lang="ja-JP" altLang="en-US" sz="1200" dirty="0" smtClean="0">
                <a:latin typeface="BIZ UDPゴシック" panose="020B0400000000000000" pitchFamily="50" charset="-128"/>
                <a:ea typeface="BIZ UDPゴシック" panose="020B0400000000000000" pitchFamily="50" charset="-128"/>
              </a:rPr>
              <a:t>総人口</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生産</a:t>
            </a:r>
            <a:r>
              <a:rPr kumimoji="1" lang="ja-JP" altLang="en-US" sz="1200" dirty="0">
                <a:latin typeface="BIZ UDPゴシック" panose="020B0400000000000000" pitchFamily="50" charset="-128"/>
                <a:ea typeface="BIZ UDPゴシック" panose="020B0400000000000000" pitchFamily="50" charset="-128"/>
              </a:rPr>
              <a:t>年齢</a:t>
            </a:r>
            <a:r>
              <a:rPr kumimoji="1" lang="ja-JP" altLang="en-US" sz="1200" dirty="0" smtClean="0">
                <a:latin typeface="BIZ UDPゴシック" panose="020B0400000000000000" pitchFamily="50" charset="-128"/>
                <a:ea typeface="BIZ UDPゴシック" panose="020B0400000000000000" pitchFamily="50" charset="-128"/>
              </a:rPr>
              <a:t>人口ともに大幅な減少が予想</a:t>
            </a:r>
            <a:r>
              <a:rPr kumimoji="1" lang="ja-JP" altLang="en-US" sz="1200" dirty="0">
                <a:latin typeface="BIZ UDPゴシック" panose="020B0400000000000000" pitchFamily="50" charset="-128"/>
                <a:ea typeface="BIZ UDPゴシック" panose="020B0400000000000000" pitchFamily="50" charset="-128"/>
              </a:rPr>
              <a:t>されている。</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・財政力指数については、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0.41</a:t>
            </a:r>
            <a:r>
              <a:rPr kumimoji="1" lang="ja-JP" altLang="en-US" sz="1200" dirty="0">
                <a:latin typeface="BIZ UDPゴシック" panose="020B0400000000000000" pitchFamily="50" charset="-128"/>
                <a:ea typeface="BIZ UDPゴシック" panose="020B0400000000000000" pitchFamily="50" charset="-128"/>
              </a:rPr>
              <a:t>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0.30</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26.8</a:t>
            </a:r>
            <a:r>
              <a:rPr kumimoji="1" lang="ja-JP" altLang="en-US" sz="1200" dirty="0">
                <a:latin typeface="BIZ UDPゴシック" panose="020B0400000000000000" pitchFamily="50" charset="-128"/>
                <a:ea typeface="BIZ UDPゴシック" panose="020B0400000000000000" pitchFamily="50" charset="-128"/>
              </a:rPr>
              <a:t>％の低下となっている。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・個人住民税収入額の減収傾向と、扶助費の増加傾向については、多くの府内市町村と同様である。</a:t>
            </a:r>
          </a:p>
        </p:txBody>
      </p:sp>
      <p:sp>
        <p:nvSpPr>
          <p:cNvPr id="36" name="正方形/長方形 35"/>
          <p:cNvSpPr/>
          <p:nvPr/>
        </p:nvSpPr>
        <p:spPr>
          <a:xfrm>
            <a:off x="1657733" y="2783958"/>
            <a:ext cx="835823" cy="4264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solidFill>
                  <a:srgbClr val="FF0000"/>
                </a:solidFill>
                <a:latin typeface="BIZ UDPゴシック" panose="020B0400000000000000" pitchFamily="50" charset="-128"/>
                <a:ea typeface="BIZ UDPゴシック" panose="020B0400000000000000" pitchFamily="50" charset="-128"/>
              </a:rPr>
              <a:t>▲</a:t>
            </a:r>
            <a:r>
              <a:rPr lang="en-US" altLang="ja-JP" dirty="0">
                <a:solidFill>
                  <a:srgbClr val="FF0000"/>
                </a:solidFill>
                <a:latin typeface="BIZ UDPゴシック" panose="020B0400000000000000" pitchFamily="50" charset="-128"/>
                <a:ea typeface="BIZ UDPゴシック" panose="020B0400000000000000" pitchFamily="50" charset="-128"/>
              </a:rPr>
              <a:t>56.5%</a:t>
            </a:r>
            <a:endParaRPr lang="ja-JP" dirty="0">
              <a:solidFill>
                <a:srgbClr val="FF0000"/>
              </a:solidFill>
              <a:latin typeface="BIZ UDPゴシック" panose="020B0400000000000000" pitchFamily="50" charset="-128"/>
              <a:ea typeface="BIZ UDPゴシック" panose="020B0400000000000000" pitchFamily="50" charset="-128"/>
            </a:endParaRPr>
          </a:p>
        </p:txBody>
      </p:sp>
      <p:cxnSp>
        <p:nvCxnSpPr>
          <p:cNvPr id="8" name="直線コネクタ 7"/>
          <p:cNvCxnSpPr/>
          <p:nvPr/>
        </p:nvCxnSpPr>
        <p:spPr>
          <a:xfrm flipH="1">
            <a:off x="1944710" y="3006527"/>
            <a:ext cx="77275" cy="3677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00529" y="1523927"/>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sp>
        <p:nvSpPr>
          <p:cNvPr id="30" name="テキスト ボックス 29">
            <a:extLst>
              <a:ext uri="{FF2B5EF4-FFF2-40B4-BE49-F238E27FC236}">
                <a16:creationId xmlns:a16="http://schemas.microsoft.com/office/drawing/2014/main" id="{A212CA7B-52AA-4133-8AD0-FCF6F5D4849B}"/>
              </a:ext>
            </a:extLst>
          </p:cNvPr>
          <p:cNvSpPr txBox="1"/>
          <p:nvPr/>
        </p:nvSpPr>
        <p:spPr>
          <a:xfrm>
            <a:off x="33011" y="-43922"/>
            <a:ext cx="10270434"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南河内地域２町</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１村の状況  人口・財政（</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1990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千早赤阪村</a:t>
            </a:r>
            <a:endParaRPr lang="ja-JP" altLang="en-US" sz="2400" b="1" spc="-150" dirty="0">
              <a:ln>
                <a:solidFill>
                  <a:schemeClr val="bg1"/>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7" name="直線コネクタ 36">
            <a:extLst>
              <a:ext uri="{FF2B5EF4-FFF2-40B4-BE49-F238E27FC236}">
                <a16:creationId xmlns:a16="http://schemas.microsoft.com/office/drawing/2014/main" id="{4B45C958-E02F-4854-A808-F56BE7B2B9DC}"/>
              </a:ext>
            </a:extLst>
          </p:cNvPr>
          <p:cNvCxnSpPr/>
          <p:nvPr/>
        </p:nvCxnSpPr>
        <p:spPr>
          <a:xfrm>
            <a:off x="2833533" y="1739371"/>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9</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3554499" y="1479396"/>
            <a:ext cx="785369" cy="1997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smtClean="0">
                <a:latin typeface="BIZ UDPゴシック" panose="020B0400000000000000" pitchFamily="50" charset="-128"/>
                <a:ea typeface="BIZ UDPゴシック" panose="020B0400000000000000" pitchFamily="50" charset="-128"/>
              </a:rPr>
              <a:t>人口ピーク</a:t>
            </a:r>
            <a:endParaRPr lang="ja-JP" sz="900" dirty="0">
              <a:latin typeface="BIZ UDPゴシック" panose="020B0400000000000000" pitchFamily="50" charset="-128"/>
              <a:ea typeface="BIZ UDPゴシック" panose="020B0400000000000000" pitchFamily="50" charset="-128"/>
            </a:endParaRPr>
          </a:p>
        </p:txBody>
      </p:sp>
      <p:sp>
        <p:nvSpPr>
          <p:cNvPr id="40" name="星 5 39"/>
          <p:cNvSpPr>
            <a:spLocks noChangeAspect="1"/>
          </p:cNvSpPr>
          <p:nvPr/>
        </p:nvSpPr>
        <p:spPr>
          <a:xfrm>
            <a:off x="3482952" y="1506273"/>
            <a:ext cx="143093" cy="15737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7" name="正方形/長方形 26"/>
          <p:cNvSpPr/>
          <p:nvPr/>
        </p:nvSpPr>
        <p:spPr>
          <a:xfrm>
            <a:off x="735253" y="2220693"/>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68.2%</a:t>
            </a:r>
            <a:endParaRPr lang="ja-JP" sz="900" dirty="0">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3858825" y="2997660"/>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31.5%</a:t>
            </a:r>
            <a:endParaRPr 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2960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34768"/>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南河内地域２町１村の状況</a:t>
            </a:r>
          </a:p>
        </p:txBody>
      </p:sp>
      <p:sp>
        <p:nvSpPr>
          <p:cNvPr id="11" name="テキスト ボックス 10"/>
          <p:cNvSpPr txBox="1"/>
          <p:nvPr/>
        </p:nvSpPr>
        <p:spPr>
          <a:xfrm>
            <a:off x="133406" y="647861"/>
            <a:ext cx="2064989"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大阪府の分析</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257315" y="1259866"/>
            <a:ext cx="9170019" cy="353493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２町１村は、いずれも、</a:t>
            </a:r>
            <a:r>
              <a:rPr kumimoji="1" lang="ja-JP" altLang="en-US"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昭和の大合併時期（昭和３１年）に複数の村が合体して誕生</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交通の主要駅は、自団体区域内に無く、隣接の富田林市や羽曳野市内の駅を利用。</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広域連携については、消防やごみ処理、水道等で他の地域よりも進んでいる。</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人口については、</a:t>
            </a:r>
            <a:r>
              <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2045</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年までに大きく減少、また生産年齢人口の減少が大きい。</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特に、</a:t>
            </a:r>
            <a:r>
              <a:rPr kumimoji="1" lang="ja-JP" altLang="en-US"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千早赤阪村は人口減少が大きく、</a:t>
            </a:r>
            <a:r>
              <a:rPr kumimoji="1" lang="en-US" altLang="ja-JP"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2045</a:t>
            </a:r>
            <a:r>
              <a:rPr kumimoji="1" lang="ja-JP" altLang="en-US"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年には約</a:t>
            </a:r>
            <a:r>
              <a:rPr kumimoji="1" lang="en-US" altLang="ja-JP"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2,000</a:t>
            </a:r>
            <a:r>
              <a:rPr kumimoji="1" lang="ja-JP" altLang="en-US"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人と半分以下まで減少</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高齢者人口は現状から大きく増えることはないが、</a:t>
            </a:r>
            <a:r>
              <a:rPr kumimoji="1" lang="ja-JP" altLang="en-US"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全人口に占める割合が増加する</a:t>
            </a:r>
            <a:endParaRPr kumimoji="1" lang="en-US" altLang="ja-JP"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ことが大きな課題</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dirty="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生産年齢人口の減少に伴い、今後、重要な自主財源である</a:t>
            </a:r>
            <a:r>
              <a:rPr kumimoji="1" lang="ja-JP" altLang="en-US"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個人住民税は大きく減少</a:t>
            </a:r>
            <a:endParaRPr kumimoji="1" lang="en-US" altLang="ja-JP"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する見込み</a:t>
            </a:r>
            <a:r>
              <a:rPr kumimoji="1" lang="ja-JP" altLang="en-US"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1470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911580"/>
            <a:ext cx="9906000" cy="1026248"/>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1187327" y="2977620"/>
            <a:ext cx="7710617" cy="648015"/>
          </a:xfrm>
        </p:spPr>
        <p:txBody>
          <a:bodyPr>
            <a:noAutofit/>
          </a:bodyPr>
          <a:lstStyle/>
          <a:p>
            <a:r>
              <a:rPr lang="ja-JP" altLang="en-US" sz="2600" b="1">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a:t>
            </a:r>
            <a:r>
              <a:rPr lang="ja-JP" altLang="en-US" sz="2600" b="1" smtClean="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．課題の「見える化」</a:t>
            </a:r>
            <a:endParaRPr lang="ja-JP" altLang="en-US" sz="26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34828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8924" y="2936003"/>
            <a:ext cx="9337813"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人材確保で課題のある主な専門職の職員数</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R4.4.1</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時点）</a:t>
            </a:r>
            <a:r>
              <a:rPr kumimoji="1" lang="ja-JP" altLang="en-US" sz="20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、離職状況</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R1</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R3</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年度）</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8" name="表 7"/>
          <p:cNvGraphicFramePr>
            <a:graphicFrameLocks noGrp="1"/>
          </p:cNvGraphicFramePr>
          <p:nvPr>
            <p:extLst/>
          </p:nvPr>
        </p:nvGraphicFramePr>
        <p:xfrm>
          <a:off x="766550" y="3336044"/>
          <a:ext cx="8730187" cy="3414503"/>
        </p:xfrm>
        <a:graphic>
          <a:graphicData uri="http://schemas.openxmlformats.org/drawingml/2006/table">
            <a:tbl>
              <a:tblPr firstRow="1" bandRow="1">
                <a:tableStyleId>{5C22544A-7EE6-4342-B048-85BDC9FD1C3A}</a:tableStyleId>
              </a:tblPr>
              <a:tblGrid>
                <a:gridCol w="1400005">
                  <a:extLst>
                    <a:ext uri="{9D8B030D-6E8A-4147-A177-3AD203B41FA5}">
                      <a16:colId xmlns:a16="http://schemas.microsoft.com/office/drawing/2014/main" val="3859636921"/>
                    </a:ext>
                  </a:extLst>
                </a:gridCol>
                <a:gridCol w="2378476">
                  <a:extLst>
                    <a:ext uri="{9D8B030D-6E8A-4147-A177-3AD203B41FA5}">
                      <a16:colId xmlns:a16="http://schemas.microsoft.com/office/drawing/2014/main" val="2057948078"/>
                    </a:ext>
                  </a:extLst>
                </a:gridCol>
                <a:gridCol w="2475853">
                  <a:extLst>
                    <a:ext uri="{9D8B030D-6E8A-4147-A177-3AD203B41FA5}">
                      <a16:colId xmlns:a16="http://schemas.microsoft.com/office/drawing/2014/main" val="351444875"/>
                    </a:ext>
                  </a:extLst>
                </a:gridCol>
                <a:gridCol w="2475853">
                  <a:extLst>
                    <a:ext uri="{9D8B030D-6E8A-4147-A177-3AD203B41FA5}">
                      <a16:colId xmlns:a16="http://schemas.microsoft.com/office/drawing/2014/main" val="2565694484"/>
                    </a:ext>
                  </a:extLst>
                </a:gridCol>
              </a:tblGrid>
              <a:tr h="319427">
                <a:tc>
                  <a:txBody>
                    <a:bodyPr/>
                    <a:lstStyle/>
                    <a:p>
                      <a:pPr algn="l"/>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太子町</a:t>
                      </a:r>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河南町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千早赤阪村</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579863">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保健師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職員８人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中途退職１人</a:t>
                      </a:r>
                      <a:endParaRPr lang="en-US" altLang="ja-JP"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職員９人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中途退職１人</a:t>
                      </a:r>
                      <a:endParaRPr lang="en-US" altLang="ja-JP"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職員６人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中途退職２人</a:t>
                      </a:r>
                      <a:endParaRPr lang="en-US" altLang="ja-JP"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577428"/>
                  </a:ext>
                </a:extLst>
              </a:tr>
              <a:tr h="242147">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建築技師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職員２人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職員２人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中途退職２人</a:t>
                      </a:r>
                      <a:endParaRPr lang="en-US" altLang="ja-JP"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364610"/>
                  </a:ext>
                </a:extLst>
              </a:tr>
              <a:tr h="180340">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土木技師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職員８人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中途退職１人</a:t>
                      </a:r>
                      <a:endParaRPr lang="en-US" altLang="ja-JP"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職員５人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職員４人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128743"/>
                  </a:ext>
                </a:extLst>
              </a:tr>
              <a:tr h="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社会福祉士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職員２人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中途退職１人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職員１人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53975"/>
                  </a:ext>
                </a:extLst>
              </a:tr>
              <a:tr h="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文化財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職員３人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職員１人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職員０人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a:t>
                      </a:r>
                      <a:r>
                        <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303953">
                <a:tc>
                  <a:txBody>
                    <a:bodyPr/>
                    <a:lstStyle/>
                    <a:p>
                      <a:r>
                        <a:rPr kumimoji="1" lang="en-US" altLang="ja-JP" b="0">
                          <a:solidFill>
                            <a:schemeClr val="tx1"/>
                          </a:solidFill>
                          <a:latin typeface="BIZ UDPゴシック" panose="020B0400000000000000" pitchFamily="50" charset="-128"/>
                          <a:ea typeface="BIZ UDPゴシック" panose="020B0400000000000000" pitchFamily="50" charset="-128"/>
                        </a:rPr>
                        <a:t>IT</a:t>
                      </a:r>
                      <a:r>
                        <a:rPr kumimoji="1" lang="ja-JP" altLang="en-US" b="0">
                          <a:solidFill>
                            <a:schemeClr val="tx1"/>
                          </a:solidFill>
                          <a:latin typeface="BIZ UDPゴシック" panose="020B0400000000000000" pitchFamily="50" charset="-128"/>
                          <a:ea typeface="BIZ UDPゴシック" panose="020B0400000000000000" pitchFamily="50" charset="-128"/>
                        </a:rPr>
                        <a:t>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職員０人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（不足１人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職員０人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（不足１人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46828"/>
                  </a:ext>
                </a:extLst>
              </a:tr>
            </a:tbl>
          </a:graphicData>
        </a:graphic>
      </p:graphicFrame>
      <p:sp>
        <p:nvSpPr>
          <p:cNvPr id="12" name="テキスト ボックス 11">
            <a:extLst>
              <a:ext uri="{FF2B5EF4-FFF2-40B4-BE49-F238E27FC236}">
                <a16:creationId xmlns:a16="http://schemas.microsoft.com/office/drawing/2014/main" id="{F5006B51-4D82-4776-98AE-830F7A9AA545}"/>
              </a:ext>
            </a:extLst>
          </p:cNvPr>
          <p:cNvSpPr txBox="1"/>
          <p:nvPr/>
        </p:nvSpPr>
        <p:spPr>
          <a:xfrm>
            <a:off x="0" y="457947"/>
            <a:ext cx="9906000" cy="73523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・２町１村が人材確保の点で課題のある専門職として、「保健師」「建築技師」「土木技師」「社会福祉士（有資格者）」</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latin typeface="BIZ UDPゴシック" panose="020B0400000000000000" pitchFamily="50" charset="-128"/>
                <a:ea typeface="BIZ UDPゴシック" panose="020B0400000000000000" pitchFamily="50" charset="-128"/>
              </a:rPr>
              <a:t>　「文化財（学芸員など有資格者）」「</a:t>
            </a:r>
            <a:r>
              <a:rPr kumimoji="1" lang="en-US" altLang="ja-JP" sz="1400" dirty="0">
                <a:latin typeface="BIZ UDPゴシック" panose="020B0400000000000000" pitchFamily="50" charset="-128"/>
                <a:ea typeface="BIZ UDPゴシック" panose="020B0400000000000000" pitchFamily="50" charset="-128"/>
              </a:rPr>
              <a:t>IT</a:t>
            </a:r>
            <a:r>
              <a:rPr kumimoji="1" lang="ja-JP" altLang="en-US" sz="1400" dirty="0">
                <a:latin typeface="BIZ UDPゴシック" panose="020B0400000000000000" pitchFamily="50" charset="-128"/>
                <a:ea typeface="BIZ UDPゴシック" panose="020B0400000000000000" pitchFamily="50" charset="-128"/>
              </a:rPr>
              <a:t>職」などが挙がった。</a:t>
            </a:r>
          </a:p>
          <a:p>
            <a:pPr>
              <a:lnSpc>
                <a:spcPts val="1800"/>
              </a:lnSpc>
            </a:pPr>
            <a:r>
              <a:rPr kumimoji="1" lang="ja-JP" altLang="en-US" sz="1400" dirty="0">
                <a:latin typeface="BIZ UDPゴシック" panose="020B0400000000000000" pitchFamily="50" charset="-128"/>
                <a:ea typeface="BIZ UDPゴシック" panose="020B0400000000000000" pitchFamily="50" charset="-128"/>
              </a:rPr>
              <a:t>・「保健師」「建築技師」「土木技師」「社会福祉士」においては、転職等を理由に中途退職が出ている。</a:t>
            </a:r>
          </a:p>
        </p:txBody>
      </p:sp>
      <p:sp>
        <p:nvSpPr>
          <p:cNvPr id="13" name="テキスト ボックス 12"/>
          <p:cNvSpPr txBox="1"/>
          <p:nvPr/>
        </p:nvSpPr>
        <p:spPr>
          <a:xfrm>
            <a:off x="158924" y="1215162"/>
            <a:ext cx="4368504"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人材確保の点で課題のある専門職</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529156876"/>
              </p:ext>
            </p:extLst>
          </p:nvPr>
        </p:nvGraphicFramePr>
        <p:xfrm>
          <a:off x="766550" y="1615203"/>
          <a:ext cx="8193189" cy="1320800"/>
        </p:xfrm>
        <a:graphic>
          <a:graphicData uri="http://schemas.openxmlformats.org/drawingml/2006/table">
            <a:tbl>
              <a:tblPr firstRow="1" bandRow="1">
                <a:tableStyleId>{5C22544A-7EE6-4342-B048-85BDC9FD1C3A}</a:tableStyleId>
              </a:tblPr>
              <a:tblGrid>
                <a:gridCol w="1450378">
                  <a:extLst>
                    <a:ext uri="{9D8B030D-6E8A-4147-A177-3AD203B41FA5}">
                      <a16:colId xmlns:a16="http://schemas.microsoft.com/office/drawing/2014/main" val="3859636921"/>
                    </a:ext>
                  </a:extLst>
                </a:gridCol>
                <a:gridCol w="6742811">
                  <a:extLst>
                    <a:ext uri="{9D8B030D-6E8A-4147-A177-3AD203B41FA5}">
                      <a16:colId xmlns:a16="http://schemas.microsoft.com/office/drawing/2014/main" val="2057948078"/>
                    </a:ext>
                  </a:extLst>
                </a:gridCol>
              </a:tblGrid>
              <a:tr h="370840">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太子町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52400" indent="-152400" algn="just">
                        <a:lnSpc>
                          <a:spcPct val="100000"/>
                        </a:lnSpc>
                        <a:spcAft>
                          <a:spcPts val="0"/>
                        </a:spcAft>
                        <a:tabLst>
                          <a:tab pos="1638300" algn="l"/>
                        </a:tabLst>
                      </a:pP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社会福祉士</a:t>
                      </a: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土木技師</a:t>
                      </a: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建築技師</a:t>
                      </a: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保健師</a:t>
                      </a: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52400" indent="-152400" algn="just">
                        <a:lnSpc>
                          <a:spcPct val="100000"/>
                        </a:lnSpc>
                        <a:spcAft>
                          <a:spcPts val="0"/>
                        </a:spcAft>
                        <a:tabLst>
                          <a:tab pos="1638300" algn="l"/>
                        </a:tabLst>
                      </a:pP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専門職の育児休業代替職員を含む非常勤職員</a:t>
                      </a:r>
                      <a:r>
                        <a:rPr lang="ja-JP" altLang="en-US" sz="16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ＩＴ職</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70840">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河南町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土木技師</a:t>
                      </a:r>
                      <a:r>
                        <a:rPr lang="ja-JP" altLang="en-US" sz="160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建築技師</a:t>
                      </a:r>
                      <a:r>
                        <a:rPr lang="ja-JP" altLang="en-US" sz="160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文化財</a:t>
                      </a:r>
                      <a:r>
                        <a:rPr lang="ja-JP" altLang="en-US"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保育士</a:t>
                      </a:r>
                      <a:r>
                        <a:rPr lang="ja-JP" altLang="en-US"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370840">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千早赤阪村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a:solidFill>
                            <a:schemeClr val="tx1"/>
                          </a:solidFill>
                          <a:latin typeface="BIZ UDPゴシック" panose="020B0400000000000000" pitchFamily="50" charset="-128"/>
                          <a:ea typeface="BIZ UDPゴシック" panose="020B0400000000000000" pitchFamily="50" charset="-128"/>
                        </a:rPr>
                        <a:t>「土木技師」</a:t>
                      </a:r>
                      <a:r>
                        <a:rPr kumimoji="1" lang="ja-JP" altLang="en-US" sz="1600" b="0" dirty="0" smtClean="0">
                          <a:solidFill>
                            <a:schemeClr val="tx1"/>
                          </a:solidFill>
                          <a:latin typeface="BIZ UDPゴシック" panose="020B0400000000000000" pitchFamily="50" charset="-128"/>
                          <a:ea typeface="BIZ UDPゴシック" panose="020B0400000000000000" pitchFamily="50" charset="-128"/>
                        </a:rPr>
                        <a:t>「文化財」</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739328"/>
                  </a:ext>
                </a:extLst>
              </a:tr>
            </a:tbl>
          </a:graphicData>
        </a:graphic>
      </p:graphicFrame>
      <p:grpSp>
        <p:nvGrpSpPr>
          <p:cNvPr id="15" name="グループ化 14"/>
          <p:cNvGrpSpPr/>
          <p:nvPr/>
        </p:nvGrpSpPr>
        <p:grpSpPr>
          <a:xfrm>
            <a:off x="0" y="-25699"/>
            <a:ext cx="9906000" cy="461665"/>
            <a:chOff x="0" y="-25699"/>
            <a:chExt cx="9906000" cy="461665"/>
          </a:xfrm>
        </p:grpSpPr>
        <p:sp>
          <p:nvSpPr>
            <p:cNvPr id="16" name="正方形/長方形 1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12</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86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3405" y="1763543"/>
            <a:ext cx="5181227"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各専門職の年齢構成</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R4.4.1</a:t>
            </a:r>
            <a:r>
              <a:rPr kumimoji="1" lang="ja-JP" altLang="en-US" sz="16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時点、単位：人）</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0" y="591760"/>
            <a:ext cx="9906000" cy="79103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・各専門職の年齢構成について、「土木技師」が</a:t>
            </a:r>
            <a:r>
              <a:rPr kumimoji="1" lang="ja-JP" altLang="en-US" sz="1400" dirty="0" smtClean="0">
                <a:latin typeface="BIZ UDPゴシック" panose="020B0400000000000000" pitchFamily="50" charset="-128"/>
                <a:ea typeface="BIZ UDPゴシック" panose="020B0400000000000000" pitchFamily="50" charset="-128"/>
              </a:rPr>
              <a:t>４０歳台</a:t>
            </a:r>
            <a:r>
              <a:rPr kumimoji="1" lang="ja-JP" altLang="en-US" sz="1400" dirty="0">
                <a:latin typeface="BIZ UDPゴシック" panose="020B0400000000000000" pitchFamily="50" charset="-128"/>
                <a:ea typeface="BIZ UDPゴシック" panose="020B0400000000000000" pitchFamily="50" charset="-128"/>
              </a:rPr>
              <a:t>・５０歳台に偏っているなど、定年退職が迫っている職員は多い。</a:t>
            </a:r>
          </a:p>
          <a:p>
            <a:pPr>
              <a:lnSpc>
                <a:spcPts val="1800"/>
              </a:lnSpc>
            </a:pPr>
            <a:r>
              <a:rPr kumimoji="1" lang="ja-JP" altLang="en-US" sz="1400" dirty="0">
                <a:latin typeface="BIZ UDPゴシック" panose="020B0400000000000000" pitchFamily="50" charset="-128"/>
                <a:ea typeface="BIZ UDPゴシック" panose="020B0400000000000000" pitchFamily="50" charset="-128"/>
              </a:rPr>
              <a:t>・他方、太子町の「建築技師」は２０歳台のみであり、若年層に偏っている。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latin typeface="BIZ UDPゴシック" panose="020B0400000000000000" pitchFamily="50" charset="-128"/>
                <a:ea typeface="BIZ UDPゴシック" panose="020B0400000000000000" pitchFamily="50" charset="-128"/>
              </a:rPr>
              <a:t>・人材確保の安定性、人材の育成・キャリア形成について危惧される。</a:t>
            </a:r>
            <a:endParaRPr kumimoji="1" lang="en-US" altLang="ja-JP" sz="1400" dirty="0">
              <a:latin typeface="BIZ UDPゴシック" panose="020B0400000000000000" pitchFamily="50" charset="-128"/>
              <a:ea typeface="BIZ UDPゴシック" panose="020B0400000000000000" pitchFamily="50" charset="-128"/>
            </a:endParaRPr>
          </a:p>
        </p:txBody>
      </p:sp>
      <p:graphicFrame>
        <p:nvGraphicFramePr>
          <p:cNvPr id="4" name="表 3"/>
          <p:cNvGraphicFramePr>
            <a:graphicFrameLocks noGrp="1"/>
          </p:cNvGraphicFramePr>
          <p:nvPr>
            <p:extLst/>
          </p:nvPr>
        </p:nvGraphicFramePr>
        <p:xfrm>
          <a:off x="403660" y="2330608"/>
          <a:ext cx="9012188" cy="3387016"/>
        </p:xfrm>
        <a:graphic>
          <a:graphicData uri="http://schemas.openxmlformats.org/drawingml/2006/table">
            <a:tbl>
              <a:tblPr/>
              <a:tblGrid>
                <a:gridCol w="1369598">
                  <a:extLst>
                    <a:ext uri="{9D8B030D-6E8A-4147-A177-3AD203B41FA5}">
                      <a16:colId xmlns:a16="http://schemas.microsoft.com/office/drawing/2014/main" val="4273819576"/>
                    </a:ext>
                  </a:extLst>
                </a:gridCol>
                <a:gridCol w="509506">
                  <a:extLst>
                    <a:ext uri="{9D8B030D-6E8A-4147-A177-3AD203B41FA5}">
                      <a16:colId xmlns:a16="http://schemas.microsoft.com/office/drawing/2014/main" val="3591250769"/>
                    </a:ext>
                  </a:extLst>
                </a:gridCol>
                <a:gridCol w="509506">
                  <a:extLst>
                    <a:ext uri="{9D8B030D-6E8A-4147-A177-3AD203B41FA5}">
                      <a16:colId xmlns:a16="http://schemas.microsoft.com/office/drawing/2014/main" val="3810371987"/>
                    </a:ext>
                  </a:extLst>
                </a:gridCol>
                <a:gridCol w="509506">
                  <a:extLst>
                    <a:ext uri="{9D8B030D-6E8A-4147-A177-3AD203B41FA5}">
                      <a16:colId xmlns:a16="http://schemas.microsoft.com/office/drawing/2014/main" val="2631515253"/>
                    </a:ext>
                  </a:extLst>
                </a:gridCol>
                <a:gridCol w="509506">
                  <a:extLst>
                    <a:ext uri="{9D8B030D-6E8A-4147-A177-3AD203B41FA5}">
                      <a16:colId xmlns:a16="http://schemas.microsoft.com/office/drawing/2014/main" val="25760236"/>
                    </a:ext>
                  </a:extLst>
                </a:gridCol>
                <a:gridCol w="509506">
                  <a:extLst>
                    <a:ext uri="{9D8B030D-6E8A-4147-A177-3AD203B41FA5}">
                      <a16:colId xmlns:a16="http://schemas.microsoft.com/office/drawing/2014/main" val="1459093899"/>
                    </a:ext>
                  </a:extLst>
                </a:gridCol>
                <a:gridCol w="509506">
                  <a:extLst>
                    <a:ext uri="{9D8B030D-6E8A-4147-A177-3AD203B41FA5}">
                      <a16:colId xmlns:a16="http://schemas.microsoft.com/office/drawing/2014/main" val="599641005"/>
                    </a:ext>
                  </a:extLst>
                </a:gridCol>
                <a:gridCol w="509506">
                  <a:extLst>
                    <a:ext uri="{9D8B030D-6E8A-4147-A177-3AD203B41FA5}">
                      <a16:colId xmlns:a16="http://schemas.microsoft.com/office/drawing/2014/main" val="1642079959"/>
                    </a:ext>
                  </a:extLst>
                </a:gridCol>
                <a:gridCol w="509506">
                  <a:extLst>
                    <a:ext uri="{9D8B030D-6E8A-4147-A177-3AD203B41FA5}">
                      <a16:colId xmlns:a16="http://schemas.microsoft.com/office/drawing/2014/main" val="2077845958"/>
                    </a:ext>
                  </a:extLst>
                </a:gridCol>
                <a:gridCol w="509506">
                  <a:extLst>
                    <a:ext uri="{9D8B030D-6E8A-4147-A177-3AD203B41FA5}">
                      <a16:colId xmlns:a16="http://schemas.microsoft.com/office/drawing/2014/main" val="3359589242"/>
                    </a:ext>
                  </a:extLst>
                </a:gridCol>
                <a:gridCol w="509506">
                  <a:extLst>
                    <a:ext uri="{9D8B030D-6E8A-4147-A177-3AD203B41FA5}">
                      <a16:colId xmlns:a16="http://schemas.microsoft.com/office/drawing/2014/main" val="3604691683"/>
                    </a:ext>
                  </a:extLst>
                </a:gridCol>
                <a:gridCol w="509506">
                  <a:extLst>
                    <a:ext uri="{9D8B030D-6E8A-4147-A177-3AD203B41FA5}">
                      <a16:colId xmlns:a16="http://schemas.microsoft.com/office/drawing/2014/main" val="2587694517"/>
                    </a:ext>
                  </a:extLst>
                </a:gridCol>
                <a:gridCol w="509506">
                  <a:extLst>
                    <a:ext uri="{9D8B030D-6E8A-4147-A177-3AD203B41FA5}">
                      <a16:colId xmlns:a16="http://schemas.microsoft.com/office/drawing/2014/main" val="2105426062"/>
                    </a:ext>
                  </a:extLst>
                </a:gridCol>
                <a:gridCol w="509506">
                  <a:extLst>
                    <a:ext uri="{9D8B030D-6E8A-4147-A177-3AD203B41FA5}">
                      <a16:colId xmlns:a16="http://schemas.microsoft.com/office/drawing/2014/main" val="1458972519"/>
                    </a:ext>
                  </a:extLst>
                </a:gridCol>
                <a:gridCol w="509506">
                  <a:extLst>
                    <a:ext uri="{9D8B030D-6E8A-4147-A177-3AD203B41FA5}">
                      <a16:colId xmlns:a16="http://schemas.microsoft.com/office/drawing/2014/main" val="3494438029"/>
                    </a:ext>
                  </a:extLst>
                </a:gridCol>
                <a:gridCol w="509506">
                  <a:extLst>
                    <a:ext uri="{9D8B030D-6E8A-4147-A177-3AD203B41FA5}">
                      <a16:colId xmlns:a16="http://schemas.microsoft.com/office/drawing/2014/main" val="54428296"/>
                    </a:ext>
                  </a:extLst>
                </a:gridCol>
              </a:tblGrid>
              <a:tr h="479667">
                <a:tc rowSpan="2">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20</a:t>
                      </a:r>
                      <a:r>
                        <a:rPr lang="ja-JP" altLang="en-US"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歳</a:t>
                      </a:r>
                      <a:r>
                        <a:rPr kumimoji="1" lang="ja-JP" altLang="en-US" sz="1800" dirty="0" smtClean="0">
                          <a:latin typeface="BIZ UDPゴシック" panose="020B0400000000000000" pitchFamily="50" charset="-128"/>
                          <a:ea typeface="BIZ UDPゴシック" panose="020B0400000000000000" pitchFamily="50" charset="-128"/>
                        </a:rPr>
                        <a:t>台</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30</a:t>
                      </a:r>
                      <a:r>
                        <a:rPr lang="ja-JP" altLang="en-US"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歳</a:t>
                      </a:r>
                      <a:r>
                        <a:rPr kumimoji="1" lang="ja-JP" altLang="en-US" sz="1800" dirty="0" smtClean="0">
                          <a:latin typeface="BIZ UDPゴシック" panose="020B0400000000000000" pitchFamily="50" charset="-128"/>
                          <a:ea typeface="BIZ UDPゴシック" panose="020B0400000000000000" pitchFamily="50" charset="-128"/>
                        </a:rPr>
                        <a:t>台</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40</a:t>
                      </a:r>
                      <a:r>
                        <a:rPr lang="ja-JP" altLang="en-US"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歳</a:t>
                      </a:r>
                      <a:r>
                        <a:rPr kumimoji="1" lang="ja-JP" altLang="en-US" sz="1800" dirty="0" smtClean="0">
                          <a:latin typeface="BIZ UDPゴシック" panose="020B0400000000000000" pitchFamily="50" charset="-128"/>
                          <a:ea typeface="BIZ UDPゴシック" panose="020B0400000000000000" pitchFamily="50" charset="-128"/>
                        </a:rPr>
                        <a:t>台</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50</a:t>
                      </a:r>
                      <a:r>
                        <a:rPr lang="ja-JP" altLang="en-US"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歳</a:t>
                      </a:r>
                      <a:r>
                        <a:rPr kumimoji="1" lang="ja-JP" altLang="en-US" sz="1800" dirty="0" smtClean="0">
                          <a:latin typeface="BIZ UDPゴシック" panose="020B0400000000000000" pitchFamily="50" charset="-128"/>
                          <a:ea typeface="BIZ UDPゴシック" panose="020B0400000000000000" pitchFamily="50" charset="-128"/>
                        </a:rPr>
                        <a:t>台</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altLang="ja-JP"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60</a:t>
                      </a:r>
                      <a:r>
                        <a:rPr lang="ja-JP" altLang="en-US" sz="1800" b="0" i="0" u="none" strike="noStrike" dirty="0" smtClean="0">
                          <a:solidFill>
                            <a:srgbClr val="000000"/>
                          </a:solidFill>
                          <a:effectLst/>
                          <a:latin typeface="BIZ UDPゴシック" panose="020B0400000000000000" pitchFamily="50" charset="-128"/>
                          <a:ea typeface="BIZ UDPゴシック" panose="020B0400000000000000" pitchFamily="50" charset="-128"/>
                        </a:rPr>
                        <a:t>歳以上</a:t>
                      </a:r>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24371080"/>
                  </a:ext>
                </a:extLst>
              </a:tr>
              <a:tr h="479667">
                <a:tc v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太</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千</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太</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千</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太</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千</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太</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千</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太</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rPr>
                        <a:t>千</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174942"/>
                  </a:ext>
                </a:extLst>
              </a:tr>
              <a:tr h="509014">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保健師</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smtClean="0">
                          <a:solidFill>
                            <a:srgbClr val="000000"/>
                          </a:solidFill>
                          <a:effectLst/>
                          <a:latin typeface="BIZ UDPゴシック" panose="020B0400000000000000" pitchFamily="50" charset="-128"/>
                          <a:ea typeface="BIZ UDPゴシック" panose="020B0400000000000000" pitchFamily="50" charset="-128"/>
                        </a:rPr>
                        <a:t>1</a:t>
                      </a: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smtClean="0">
                          <a:solidFill>
                            <a:srgbClr val="000000"/>
                          </a:solidFill>
                          <a:effectLst/>
                          <a:latin typeface="BIZ UDPゴシック" panose="020B0400000000000000" pitchFamily="50" charset="-128"/>
                          <a:ea typeface="BIZ UDP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endPar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3</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smtClean="0">
                          <a:solidFill>
                            <a:srgbClr val="000000"/>
                          </a:solidFill>
                          <a:effectLst/>
                          <a:latin typeface="BIZ UDPゴシック" panose="020B0400000000000000" pitchFamily="50" charset="-128"/>
                          <a:ea typeface="BIZ UDPゴシック" panose="020B0400000000000000" pitchFamily="50" charset="-128"/>
                        </a:rPr>
                        <a:t>2</a:t>
                      </a: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14965"/>
                  </a:ext>
                </a:extLst>
              </a:tr>
              <a:tr h="479667">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建築技師</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03781"/>
                  </a:ext>
                </a:extLst>
              </a:tr>
              <a:tr h="479667">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土木技師</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4</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924359"/>
                  </a:ext>
                </a:extLst>
              </a:tr>
              <a:tr h="479667">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社会福祉士</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707056"/>
                  </a:ext>
                </a:extLst>
              </a:tr>
              <a:tr h="479667">
                <a:tc>
                  <a:txBody>
                    <a:bodyPr/>
                    <a:lstStyle/>
                    <a:p>
                      <a:pPr algn="l" fontAlgn="ctr"/>
                      <a:r>
                        <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rPr>
                        <a:t>文化財</a:t>
                      </a:r>
                    </a:p>
                  </a:txBody>
                  <a:tcPr marL="9525" marR="9525" marT="9525"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800" b="1" i="0" u="none" strike="noStrike" dirty="0">
                          <a:solidFill>
                            <a:srgbClr val="000000"/>
                          </a:solidFill>
                          <a:effectLst/>
                          <a:latin typeface="BIZ UDPゴシック" panose="020B0400000000000000" pitchFamily="50" charset="-128"/>
                          <a:ea typeface="BIZ UDPゴシック" panose="020B0400000000000000" pitchFamily="50" charset="-128"/>
                        </a:rPr>
                        <a:t>2</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fontAlgn="ctr"/>
                      <a:r>
                        <a:rPr lang="ja-JP" altLang="en-US" sz="1800" b="1"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781961"/>
                  </a:ext>
                </a:extLst>
              </a:tr>
            </a:tbl>
          </a:graphicData>
        </a:graphic>
      </p:graphicFrame>
      <p:grpSp>
        <p:nvGrpSpPr>
          <p:cNvPr id="8" name="グループ化 7"/>
          <p:cNvGrpSpPr/>
          <p:nvPr/>
        </p:nvGrpSpPr>
        <p:grpSpPr>
          <a:xfrm>
            <a:off x="0" y="-19821"/>
            <a:ext cx="9906000" cy="461665"/>
            <a:chOff x="0" y="-25699"/>
            <a:chExt cx="9906000" cy="461665"/>
          </a:xfrm>
        </p:grpSpPr>
        <p:sp>
          <p:nvSpPr>
            <p:cNvPr id="11" name="正方形/長方形 1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9234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1904708"/>
            <a:ext cx="6071016" cy="400110"/>
          </a:xfrm>
          <a:prstGeom prst="rect">
            <a:avLst/>
          </a:prstGeom>
          <a:noFill/>
        </p:spPr>
        <p:txBody>
          <a:bodyPr wrap="squar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採用状況等</a:t>
            </a:r>
            <a:r>
              <a:rPr kumimoji="1" lang="ja-JP" altLang="en-US" sz="14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（直近の採用</a:t>
            </a:r>
            <a:r>
              <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実績　</a:t>
            </a:r>
            <a:r>
              <a:rPr kumimoji="1" lang="en-US" altLang="ja-JP" sz="14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R5.3.31</a:t>
            </a:r>
            <a:r>
              <a:rPr kumimoji="1" lang="ja-JP" altLang="en-US" sz="14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時点）</a:t>
            </a:r>
            <a:endPar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54881079"/>
              </p:ext>
            </p:extLst>
          </p:nvPr>
        </p:nvGraphicFramePr>
        <p:xfrm>
          <a:off x="230409" y="2505445"/>
          <a:ext cx="9406286" cy="3557425"/>
        </p:xfrm>
        <a:graphic>
          <a:graphicData uri="http://schemas.openxmlformats.org/drawingml/2006/table">
            <a:tbl>
              <a:tblPr firstRow="1" bandRow="1">
                <a:tableStyleId>{5C22544A-7EE6-4342-B048-85BDC9FD1C3A}</a:tableStyleId>
              </a:tblPr>
              <a:tblGrid>
                <a:gridCol w="1364631">
                  <a:extLst>
                    <a:ext uri="{9D8B030D-6E8A-4147-A177-3AD203B41FA5}">
                      <a16:colId xmlns:a16="http://schemas.microsoft.com/office/drawing/2014/main" val="3859636921"/>
                    </a:ext>
                  </a:extLst>
                </a:gridCol>
                <a:gridCol w="2690692">
                  <a:extLst>
                    <a:ext uri="{9D8B030D-6E8A-4147-A177-3AD203B41FA5}">
                      <a16:colId xmlns:a16="http://schemas.microsoft.com/office/drawing/2014/main" val="2057948078"/>
                    </a:ext>
                  </a:extLst>
                </a:gridCol>
                <a:gridCol w="2688395">
                  <a:extLst>
                    <a:ext uri="{9D8B030D-6E8A-4147-A177-3AD203B41FA5}">
                      <a16:colId xmlns:a16="http://schemas.microsoft.com/office/drawing/2014/main" val="351444875"/>
                    </a:ext>
                  </a:extLst>
                </a:gridCol>
                <a:gridCol w="2662568">
                  <a:extLst>
                    <a:ext uri="{9D8B030D-6E8A-4147-A177-3AD203B41FA5}">
                      <a16:colId xmlns:a16="http://schemas.microsoft.com/office/drawing/2014/main" val="2565694484"/>
                    </a:ext>
                  </a:extLst>
                </a:gridCol>
              </a:tblGrid>
              <a:tr h="393452">
                <a:tc>
                  <a:txBody>
                    <a:bodyPr/>
                    <a:lstStyle/>
                    <a:p>
                      <a:pPr algn="l"/>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太子町</a:t>
                      </a:r>
                      <a:endParaRPr lang="en-US" altLang="ja-JP"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河南町</a:t>
                      </a:r>
                      <a:endParaRPr lang="en-US" altLang="ja-JP"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千早赤阪村</a:t>
                      </a:r>
                      <a:endParaRPr lang="en-US" altLang="ja-JP" sz="18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90293">
                <a:tc>
                  <a:txBody>
                    <a:bodyPr/>
                    <a:lstStyle/>
                    <a:p>
                      <a:r>
                        <a:rPr kumimoji="1" lang="ja-JP" altLang="en-US" b="0" dirty="0">
                          <a:solidFill>
                            <a:schemeClr val="tx1"/>
                          </a:solidFill>
                          <a:latin typeface="BIZ UDPゴシック" panose="020B0400000000000000" pitchFamily="50" charset="-128"/>
                          <a:ea typeface="BIZ UDPゴシック" panose="020B0400000000000000" pitchFamily="50" charset="-128"/>
                        </a:rPr>
                        <a:t>保健師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募集１人・受験２人・採用</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a:t>
                      </a:r>
                      <a:r>
                        <a:rPr lang="en-US" altLang="ja-JP"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ja-JP" altLang="en-US" sz="1600" b="0" u="sng"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・受験２人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募集１人・受験１人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１人</a:t>
                      </a:r>
                      <a:endParaRPr lang="en-US" altLang="ja-JP"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577428"/>
                  </a:ext>
                </a:extLst>
              </a:tr>
              <a:tr h="30395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栄養士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err="1">
                          <a:solidFill>
                            <a:schemeClr val="tx1"/>
                          </a:solidFill>
                          <a:latin typeface="BIZ UDPゴシック" panose="020B0400000000000000" pitchFamily="50" charset="-128"/>
                          <a:ea typeface="BIZ UDPゴシック" panose="020B0400000000000000" pitchFamily="50" charset="-128"/>
                        </a:rPr>
                        <a:t>ー</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err="1">
                          <a:solidFill>
                            <a:schemeClr val="tx1"/>
                          </a:solidFill>
                          <a:latin typeface="BIZ UDPゴシック" panose="020B0400000000000000" pitchFamily="50" charset="-128"/>
                          <a:ea typeface="BIZ UDPゴシック" panose="020B0400000000000000" pitchFamily="50" charset="-128"/>
                        </a:rPr>
                        <a:t>ー</a:t>
                      </a:r>
                      <a:endParaRPr kumimoji="1" lang="en-US" altLang="ja-JP" sz="16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err="1">
                          <a:solidFill>
                            <a:schemeClr val="tx1"/>
                          </a:solidFill>
                          <a:latin typeface="BIZ UDPゴシック" panose="020B0400000000000000" pitchFamily="50" charset="-128"/>
                          <a:ea typeface="BIZ UDPゴシック" panose="020B0400000000000000" pitchFamily="50" charset="-128"/>
                        </a:rPr>
                        <a:t>ー</a:t>
                      </a:r>
                      <a:endParaRPr kumimoji="1"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334926"/>
                  </a:ext>
                </a:extLst>
              </a:tr>
              <a:tr h="242147">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建築技師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募集１人・受験５人・採用</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募集１人・受験１人・採用０人</a:t>
                      </a:r>
                      <a:endParaRPr lang="en-US" altLang="ja-JP" sz="1600" b="0" u="sng"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364610"/>
                  </a:ext>
                </a:extLst>
              </a:tr>
              <a:tr h="1803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土木技師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募集１人・受験２人・採用１人</a:t>
                      </a:r>
                      <a:endParaRPr lang="ja-JP" altLang="en-US"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募集１人・受験０人・採用０人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sng"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a:t>
                      </a:r>
                      <a:r>
                        <a:rPr lang="ja-JP" altLang="en-US" sz="1600" b="0" u="sng"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受験１人</a:t>
                      </a:r>
                      <a:r>
                        <a:rPr lang="ja-JP" altLang="en-US"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0" u="none"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a:t>
                      </a:r>
                      <a:r>
                        <a:rPr lang="en-US" altLang="ja-JP" sz="1600" b="0" u="none"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u="none"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endParaRPr lang="zh-TW" altLang="en-US" sz="1200" b="0" u="none" dirty="0" smtClean="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128743"/>
                  </a:ext>
                </a:extLst>
              </a:tr>
              <a:tr h="11853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保育士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募集４人・受験１５人・採用５人</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165674"/>
                  </a:ext>
                </a:extLst>
              </a:tr>
              <a:tr h="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社会福祉士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受験３人</a:t>
                      </a: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採用１人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募集１人・受験２人・採用</a:t>
                      </a:r>
                      <a:r>
                        <a:rPr lang="ja-JP" altLang="en-US" sz="1600" b="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２人</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1053975"/>
                  </a:ext>
                </a:extLst>
              </a:tr>
              <a:tr h="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文化財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募集１人・受験７人・採用１人</a:t>
                      </a:r>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募集１人・受験</a:t>
                      </a:r>
                      <a:r>
                        <a:rPr lang="en-US" altLang="ja-JP"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人・採用</a:t>
                      </a:r>
                      <a:r>
                        <a:rPr lang="en-US" altLang="ja-JP"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人</a:t>
                      </a:r>
                      <a:endParaRPr lang="en-US" altLang="ja-JP" sz="1600" b="0" u="none"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303953">
                <a:tc>
                  <a:txBody>
                    <a:bodyPr/>
                    <a:lstStyle/>
                    <a:p>
                      <a:r>
                        <a:rPr kumimoji="1" lang="en-US" altLang="ja-JP" b="0" dirty="0">
                          <a:solidFill>
                            <a:schemeClr val="tx1"/>
                          </a:solidFill>
                          <a:latin typeface="BIZ UDPゴシック" panose="020B0400000000000000" pitchFamily="50" charset="-128"/>
                          <a:ea typeface="BIZ UDPゴシック" panose="020B0400000000000000" pitchFamily="50" charset="-128"/>
                        </a:rPr>
                        <a:t>IT</a:t>
                      </a:r>
                      <a:r>
                        <a:rPr kumimoji="1" lang="ja-JP" altLang="en-US" b="0" dirty="0">
                          <a:solidFill>
                            <a:schemeClr val="tx1"/>
                          </a:solidFill>
                          <a:latin typeface="BIZ UDPゴシック" panose="020B0400000000000000" pitchFamily="50" charset="-128"/>
                          <a:ea typeface="BIZ UDPゴシック" panose="020B0400000000000000" pitchFamily="50" charset="-128"/>
                        </a:rPr>
                        <a:t>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dirty="0" err="1">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lang="en-US" altLang="ja-JP" sz="1600" b="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946828"/>
                  </a:ext>
                </a:extLst>
              </a:tr>
            </a:tbl>
          </a:graphicData>
        </a:graphic>
      </p:graphicFrame>
      <p:sp>
        <p:nvSpPr>
          <p:cNvPr id="6" name="テキスト ボックス 5">
            <a:extLst>
              <a:ext uri="{FF2B5EF4-FFF2-40B4-BE49-F238E27FC236}">
                <a16:creationId xmlns:a16="http://schemas.microsoft.com/office/drawing/2014/main" id="{F5006B51-4D82-4776-98AE-830F7A9AA545}"/>
              </a:ext>
            </a:extLst>
          </p:cNvPr>
          <p:cNvSpPr txBox="1"/>
          <p:nvPr/>
        </p:nvSpPr>
        <p:spPr>
          <a:xfrm>
            <a:off x="0" y="591760"/>
            <a:ext cx="9906000" cy="111232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smtClean="0">
                <a:latin typeface="BIZ UDPゴシック" panose="020B0400000000000000" pitchFamily="50" charset="-128"/>
                <a:ea typeface="BIZ UDPゴシック" panose="020B0400000000000000" pitchFamily="50" charset="-128"/>
              </a:rPr>
              <a:t>・「保健師」「建築技師」「</a:t>
            </a:r>
            <a:r>
              <a:rPr kumimoji="1" lang="ja-JP" altLang="en-US" sz="1400" dirty="0">
                <a:latin typeface="BIZ UDPゴシック" panose="020B0400000000000000" pitchFamily="50" charset="-128"/>
                <a:ea typeface="BIZ UDPゴシック" panose="020B0400000000000000" pitchFamily="50" charset="-128"/>
              </a:rPr>
              <a:t>土木技師」の採用試験について</a:t>
            </a:r>
            <a:r>
              <a:rPr kumimoji="1" lang="ja-JP" altLang="en-US" sz="1400" dirty="0" smtClean="0">
                <a:latin typeface="BIZ UDPゴシック" panose="020B0400000000000000" pitchFamily="50" charset="-128"/>
                <a:ea typeface="BIZ UDPゴシック" panose="020B0400000000000000" pitchFamily="50" charset="-128"/>
              </a:rPr>
              <a:t>、募集</a:t>
            </a:r>
            <a:r>
              <a:rPr kumimoji="1" lang="ja-JP" altLang="en-US" sz="1400" dirty="0">
                <a:latin typeface="BIZ UDPゴシック" panose="020B0400000000000000" pitchFamily="50" charset="-128"/>
                <a:ea typeface="BIZ UDPゴシック" panose="020B0400000000000000" pitchFamily="50" charset="-128"/>
              </a:rPr>
              <a:t>人数と受験人数が</a:t>
            </a:r>
            <a:r>
              <a:rPr kumimoji="1" lang="ja-JP" altLang="en-US" sz="1400" dirty="0" smtClean="0">
                <a:latin typeface="BIZ UDPゴシック" panose="020B0400000000000000" pitchFamily="50" charset="-128"/>
                <a:ea typeface="BIZ UDPゴシック" panose="020B0400000000000000" pitchFamily="50" charset="-128"/>
              </a:rPr>
              <a:t>同数の実績あり。</a:t>
            </a:r>
            <a:endParaRPr kumimoji="1" lang="ja-JP" altLang="en-US"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smtClean="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土木技師</a:t>
            </a:r>
            <a:r>
              <a:rPr kumimoji="1" lang="ja-JP" altLang="en-US" sz="1400" dirty="0" smtClean="0">
                <a:latin typeface="BIZ UDPゴシック" panose="020B0400000000000000" pitchFamily="50" charset="-128"/>
                <a:ea typeface="BIZ UDPゴシック" panose="020B0400000000000000" pitchFamily="50" charset="-128"/>
              </a:rPr>
              <a:t>」で</a:t>
            </a:r>
            <a:r>
              <a:rPr kumimoji="1" lang="ja-JP" altLang="en-US" sz="1400" dirty="0">
                <a:latin typeface="BIZ UDPゴシック" panose="020B0400000000000000" pitchFamily="50" charset="-128"/>
                <a:ea typeface="BIZ UDPゴシック" panose="020B0400000000000000" pitchFamily="50" charset="-128"/>
              </a:rPr>
              <a:t>は</a:t>
            </a:r>
            <a:r>
              <a:rPr kumimoji="1" lang="ja-JP" altLang="en-US" sz="1400" dirty="0" smtClean="0">
                <a:latin typeface="BIZ UDPゴシック" panose="020B0400000000000000" pitchFamily="50" charset="-128"/>
                <a:ea typeface="BIZ UDPゴシック" panose="020B0400000000000000" pitchFamily="50" charset="-128"/>
              </a:rPr>
              <a:t>、必要</a:t>
            </a:r>
            <a:r>
              <a:rPr kumimoji="1" lang="ja-JP" altLang="en-US" sz="1400" dirty="0">
                <a:latin typeface="BIZ UDPゴシック" panose="020B0400000000000000" pitchFamily="50" charset="-128"/>
                <a:ea typeface="BIZ UDPゴシック" panose="020B0400000000000000" pitchFamily="50" charset="-128"/>
              </a:rPr>
              <a:t>な募集人数を確保できて</a:t>
            </a:r>
            <a:r>
              <a:rPr kumimoji="1" lang="ja-JP" altLang="en-US" sz="1400" dirty="0" smtClean="0">
                <a:latin typeface="BIZ UDPゴシック" panose="020B0400000000000000" pitchFamily="50" charset="-128"/>
                <a:ea typeface="BIZ UDPゴシック" panose="020B0400000000000000" pitchFamily="50" charset="-128"/>
              </a:rPr>
              <a:t>いない例がある。</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latin typeface="BIZ UDPゴシック" panose="020B0400000000000000" pitchFamily="50" charset="-128"/>
                <a:ea typeface="BIZ UDPゴシック" panose="020B0400000000000000" pitchFamily="50" charset="-128"/>
              </a:rPr>
              <a:t>・「建築技師」「土木技師」における考査内容に差が</a:t>
            </a:r>
            <a:r>
              <a:rPr kumimoji="1" lang="ja-JP" altLang="en-US" sz="1400" dirty="0" smtClean="0">
                <a:latin typeface="BIZ UDPゴシック" panose="020B0400000000000000" pitchFamily="50" charset="-128"/>
                <a:ea typeface="BIZ UDPゴシック" panose="020B0400000000000000" pitchFamily="50" charset="-128"/>
              </a:rPr>
              <a:t>ある</a:t>
            </a: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河南町のみ専門試験（択一）あり。</a:t>
            </a:r>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14" name="グループ化 13"/>
          <p:cNvGrpSpPr/>
          <p:nvPr/>
        </p:nvGrpSpPr>
        <p:grpSpPr>
          <a:xfrm>
            <a:off x="0" y="-25699"/>
            <a:ext cx="9906000" cy="461665"/>
            <a:chOff x="0" y="-25699"/>
            <a:chExt cx="9906000" cy="461665"/>
          </a:xfrm>
        </p:grpSpPr>
        <p:sp>
          <p:nvSpPr>
            <p:cNvPr id="15" name="正方形/長方形 14"/>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080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3406" y="4076492"/>
            <a:ext cx="8746305" cy="646331"/>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職員（全職員、特別職及び会計年度任用職員除く）の</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居住地</a:t>
            </a:r>
            <a:r>
              <a:rPr kumimoji="1" lang="ja-JP" altLang="en-US" sz="20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en-US" altLang="ja-JP" sz="2000" b="1" dirty="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R4.4.1</a:t>
            </a:r>
            <a:r>
              <a:rPr kumimoji="1" lang="ja-JP" altLang="en-US" sz="2000" b="1" dirty="0" smtClean="0">
                <a:solidFill>
                  <a:prstClr val="black"/>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時点）</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5" name="表 14"/>
          <p:cNvGraphicFramePr>
            <a:graphicFrameLocks noGrp="1"/>
          </p:cNvGraphicFramePr>
          <p:nvPr>
            <p:extLst/>
          </p:nvPr>
        </p:nvGraphicFramePr>
        <p:xfrm>
          <a:off x="643478" y="4591261"/>
          <a:ext cx="8729738" cy="1473200"/>
        </p:xfrm>
        <a:graphic>
          <a:graphicData uri="http://schemas.openxmlformats.org/drawingml/2006/table">
            <a:tbl>
              <a:tblPr firstRow="1" bandRow="1">
                <a:tableStyleId>{5C22544A-7EE6-4342-B048-85BDC9FD1C3A}</a:tableStyleId>
              </a:tblPr>
              <a:tblGrid>
                <a:gridCol w="1341030">
                  <a:extLst>
                    <a:ext uri="{9D8B030D-6E8A-4147-A177-3AD203B41FA5}">
                      <a16:colId xmlns:a16="http://schemas.microsoft.com/office/drawing/2014/main" val="3859636921"/>
                    </a:ext>
                  </a:extLst>
                </a:gridCol>
                <a:gridCol w="3044692">
                  <a:extLst>
                    <a:ext uri="{9D8B030D-6E8A-4147-A177-3AD203B41FA5}">
                      <a16:colId xmlns:a16="http://schemas.microsoft.com/office/drawing/2014/main" val="2057948078"/>
                    </a:ext>
                  </a:extLst>
                </a:gridCol>
                <a:gridCol w="4344016">
                  <a:extLst>
                    <a:ext uri="{9D8B030D-6E8A-4147-A177-3AD203B41FA5}">
                      <a16:colId xmlns:a16="http://schemas.microsoft.com/office/drawing/2014/main" val="1486393261"/>
                    </a:ext>
                  </a:extLst>
                </a:gridCol>
              </a:tblGrid>
              <a:tr h="185420">
                <a:tc>
                  <a:txBody>
                    <a:bodyPr/>
                    <a:lstStyle/>
                    <a:p>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a:solidFill>
                            <a:schemeClr val="tx1"/>
                          </a:solidFill>
                          <a:latin typeface="BIZ UDPゴシック" panose="020B0400000000000000" pitchFamily="50" charset="-128"/>
                          <a:ea typeface="BIZ UDPゴシック" panose="020B0400000000000000" pitchFamily="50" charset="-128"/>
                        </a:rPr>
                        <a:t>自治体内居住割合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a:solidFill>
                            <a:schemeClr val="tx1"/>
                          </a:solidFill>
                          <a:latin typeface="BIZ UDPゴシック" panose="020B0400000000000000" pitchFamily="50" charset="-128"/>
                          <a:ea typeface="BIZ UDPゴシック" panose="020B0400000000000000"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18542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太子町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u="sng">
                          <a:solidFill>
                            <a:srgbClr val="FF0000"/>
                          </a:solidFill>
                          <a:latin typeface="BIZ UDPゴシック" panose="020B0400000000000000" pitchFamily="50" charset="-128"/>
                          <a:ea typeface="BIZ UDPゴシック" panose="020B0400000000000000" pitchFamily="50" charset="-128"/>
                        </a:rPr>
                        <a:t>３６．１％</a:t>
                      </a:r>
                      <a:r>
                        <a:rPr kumimoji="1" lang="ja-JP" altLang="en-US" sz="1600" b="0">
                          <a:solidFill>
                            <a:schemeClr val="tx1"/>
                          </a:solidFill>
                          <a:latin typeface="BIZ UDPゴシック" panose="020B0400000000000000" pitchFamily="50" charset="-128"/>
                          <a:ea typeface="BIZ UDPゴシック" panose="020B0400000000000000" pitchFamily="50" charset="-128"/>
                        </a:rPr>
                        <a:t>（４３人／１１９人）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共通</a:t>
                      </a:r>
                      <a:r>
                        <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災害発生時の迅速な参集</a:t>
                      </a:r>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285264"/>
                  </a:ext>
                </a:extLst>
              </a:tr>
              <a:tr h="3708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河南町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u="sng">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２３．１％</a:t>
                      </a:r>
                      <a:r>
                        <a:rPr lang="ja-JP" altLang="en-US" sz="1600" b="0">
                          <a:effectLst/>
                          <a:latin typeface="BIZ UDPゴシック" panose="020B0400000000000000" pitchFamily="50" charset="-128"/>
                          <a:ea typeface="BIZ UDPゴシック" panose="020B0400000000000000" pitchFamily="50" charset="-128"/>
                          <a:cs typeface="Times New Roman" panose="02020603050405020304" pitchFamily="18" charset="0"/>
                        </a:rPr>
                        <a:t>（３１人／１３４人）</a:t>
                      </a:r>
                      <a:endParaRPr lang="en-US" altLang="ja-JP" sz="1600" b="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ltLang="ja-JP" sz="16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3708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千早赤阪村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u="sng">
                          <a:solidFill>
                            <a:srgbClr val="FF0000"/>
                          </a:solidFill>
                          <a:latin typeface="BIZ UDPゴシック" panose="020B0400000000000000" pitchFamily="50" charset="-128"/>
                          <a:ea typeface="BIZ UDPゴシック" panose="020B0400000000000000" pitchFamily="50" charset="-128"/>
                        </a:rPr>
                        <a:t>２１．７％</a:t>
                      </a:r>
                      <a:r>
                        <a:rPr kumimoji="1" lang="ja-JP" altLang="en-US" sz="1600" b="0">
                          <a:solidFill>
                            <a:schemeClr val="tx1"/>
                          </a:solidFill>
                          <a:latin typeface="BIZ UDPゴシック" panose="020B0400000000000000" pitchFamily="50" charset="-128"/>
                          <a:ea typeface="BIZ UDPゴシック" panose="020B0400000000000000" pitchFamily="50" charset="-128"/>
                        </a:rPr>
                        <a:t>（２０人／９２人）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16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739328"/>
                  </a:ext>
                </a:extLst>
              </a:tr>
            </a:tbl>
          </a:graphicData>
        </a:graphic>
      </p:graphicFrame>
      <p:sp>
        <p:nvSpPr>
          <p:cNvPr id="16" name="テキスト ボックス 15"/>
          <p:cNvSpPr txBox="1"/>
          <p:nvPr/>
        </p:nvSpPr>
        <p:spPr>
          <a:xfrm>
            <a:off x="133406" y="1830691"/>
            <a:ext cx="5905784"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非常勤の学校教諭（非常勤講師）についての課題</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308267762"/>
              </p:ext>
            </p:extLst>
          </p:nvPr>
        </p:nvGraphicFramePr>
        <p:xfrm>
          <a:off x="618501" y="2327051"/>
          <a:ext cx="8952009" cy="1112520"/>
        </p:xfrm>
        <a:graphic>
          <a:graphicData uri="http://schemas.openxmlformats.org/drawingml/2006/table">
            <a:tbl>
              <a:tblPr firstRow="1" bandRow="1">
                <a:tableStyleId>{5C22544A-7EE6-4342-B048-85BDC9FD1C3A}</a:tableStyleId>
              </a:tblPr>
              <a:tblGrid>
                <a:gridCol w="1335726">
                  <a:extLst>
                    <a:ext uri="{9D8B030D-6E8A-4147-A177-3AD203B41FA5}">
                      <a16:colId xmlns:a16="http://schemas.microsoft.com/office/drawing/2014/main" val="3859636921"/>
                    </a:ext>
                  </a:extLst>
                </a:gridCol>
                <a:gridCol w="7616283">
                  <a:extLst>
                    <a:ext uri="{9D8B030D-6E8A-4147-A177-3AD203B41FA5}">
                      <a16:colId xmlns:a16="http://schemas.microsoft.com/office/drawing/2014/main" val="2057948078"/>
                    </a:ext>
                  </a:extLst>
                </a:gridCol>
              </a:tblGrid>
              <a:tr h="3708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太子町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a:solidFill>
                            <a:schemeClr val="tx1"/>
                          </a:solidFill>
                          <a:latin typeface="BIZ UDPゴシック" panose="020B0400000000000000" pitchFamily="50" charset="-128"/>
                          <a:ea typeface="BIZ UDPゴシック" panose="020B0400000000000000" pitchFamily="50" charset="-128"/>
                        </a:rPr>
                        <a:t>中学校の</a:t>
                      </a:r>
                      <a:r>
                        <a:rPr kumimoji="1" lang="ja-JP" altLang="en-US" sz="1600" b="0" u="sng">
                          <a:solidFill>
                            <a:srgbClr val="FF0000"/>
                          </a:solidFill>
                          <a:latin typeface="BIZ UDPゴシック" panose="020B0400000000000000" pitchFamily="50" charset="-128"/>
                          <a:ea typeface="BIZ UDPゴシック" panose="020B0400000000000000" pitchFamily="50" charset="-128"/>
                        </a:rPr>
                        <a:t>特定教科（美術、技術、家庭科など）について、慢性的に人材不足</a:t>
                      </a:r>
                      <a:r>
                        <a:rPr kumimoji="1" lang="ja-JP" altLang="en-US" sz="1600" b="0">
                          <a:solidFill>
                            <a:schemeClr val="tx1"/>
                          </a:solidFill>
                          <a:latin typeface="BIZ UDPゴシック" panose="020B0400000000000000" pitchFamily="50" charset="-128"/>
                          <a:ea typeface="BIZ UDPゴシック" panose="020B0400000000000000" pitchFamily="50" charset="-128"/>
                        </a:rPr>
                        <a:t>の状況</a:t>
                      </a:r>
                      <a:endParaRPr kumimoji="1" lang="en-US" altLang="ja-JP" sz="16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708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河南町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6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非常勤講師を確保することが非常に困難</a:t>
                      </a:r>
                      <a:r>
                        <a:rPr lang="ja-JP" altLang="en-US" sz="16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な</a:t>
                      </a:r>
                      <a:r>
                        <a:rPr lang="ja-JP" altLang="en-US" sz="1600" b="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状況</a:t>
                      </a:r>
                      <a:endParaRPr lang="en-US" altLang="ja-JP" sz="16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37084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千早赤阪村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739328"/>
                  </a:ext>
                </a:extLst>
              </a:tr>
            </a:tbl>
          </a:graphicData>
        </a:graphic>
      </p:graphicFrame>
      <p:sp>
        <p:nvSpPr>
          <p:cNvPr id="11" name="テキスト ボックス 10">
            <a:extLst>
              <a:ext uri="{FF2B5EF4-FFF2-40B4-BE49-F238E27FC236}">
                <a16:creationId xmlns:a16="http://schemas.microsoft.com/office/drawing/2014/main" id="{F5006B51-4D82-4776-98AE-830F7A9AA545}"/>
              </a:ext>
            </a:extLst>
          </p:cNvPr>
          <p:cNvSpPr txBox="1"/>
          <p:nvPr/>
        </p:nvSpPr>
        <p:spPr>
          <a:xfrm>
            <a:off x="0" y="591760"/>
            <a:ext cx="9906000" cy="79103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・非常勤の学校教諭（非常勤講師）について、人材確保が非常に困難な状況。</a:t>
            </a:r>
          </a:p>
          <a:p>
            <a:pPr>
              <a:lnSpc>
                <a:spcPts val="1800"/>
              </a:lnSpc>
            </a:pPr>
            <a:r>
              <a:rPr kumimoji="1" lang="ja-JP" altLang="en-US" sz="1400" dirty="0">
                <a:latin typeface="BIZ UDPゴシック" panose="020B0400000000000000" pitchFamily="50" charset="-128"/>
                <a:ea typeface="BIZ UDPゴシック" panose="020B0400000000000000" pitchFamily="50" charset="-128"/>
              </a:rPr>
              <a:t>・全職員に占める居住比率は、２町１村いずれも２０～３０％台であり、災害発生時の参集などに支障が生じる懸念あり。</a:t>
            </a:r>
          </a:p>
        </p:txBody>
      </p:sp>
      <p:grpSp>
        <p:nvGrpSpPr>
          <p:cNvPr id="13" name="グループ化 12"/>
          <p:cNvGrpSpPr/>
          <p:nvPr/>
        </p:nvGrpSpPr>
        <p:grpSpPr>
          <a:xfrm>
            <a:off x="0" y="-25699"/>
            <a:ext cx="9906000" cy="461665"/>
            <a:chOff x="0" y="-25699"/>
            <a:chExt cx="9906000" cy="461665"/>
          </a:xfrm>
        </p:grpSpPr>
        <p:sp>
          <p:nvSpPr>
            <p:cNvPr id="14" name="正方形/長方形 13"/>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220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04780" y="597422"/>
            <a:ext cx="4357283"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専門人材の確保に関する主</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な意見</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550551" y="1068996"/>
            <a:ext cx="8718997" cy="3593156"/>
          </a:xfrm>
          <a:prstGeom prst="roundRect">
            <a:avLst>
              <a:gd name="adj" fmla="val 1750"/>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360000" indent="-285750">
              <a:spcBef>
                <a:spcPts val="600"/>
              </a:spcBef>
              <a:buFont typeface="Wingdings" panose="05000000000000000000" pitchFamily="2" charset="2"/>
              <a:buChar char="Ø"/>
              <a:defRPr/>
            </a:pPr>
            <a:r>
              <a:rPr kumimoji="1" lang="ja-JP" altLang="en-US" sz="1600" b="1" dirty="0">
                <a:solidFill>
                  <a:prstClr val="black"/>
                </a:solidFill>
                <a:latin typeface="BIZ UDPゴシック" panose="020B0400000000000000" pitchFamily="50" charset="-128"/>
                <a:ea typeface="BIZ UDPゴシック" panose="020B0400000000000000" pitchFamily="50" charset="-128"/>
              </a:rPr>
              <a:t>技術の継承、人材の確保が困難</a:t>
            </a:r>
            <a:r>
              <a:rPr kumimoji="1" lang="ja-JP" altLang="en-US" sz="1600" dirty="0">
                <a:solidFill>
                  <a:prstClr val="black"/>
                </a:solidFill>
                <a:latin typeface="BIZ UDPゴシック" panose="020B0400000000000000" pitchFamily="50" charset="-128"/>
                <a:ea typeface="BIZ UDPゴシック" panose="020B0400000000000000" pitchFamily="50" charset="-128"/>
              </a:rPr>
              <a:t>となっている。児童虐待案件が増えており、社会福祉士等の専門職が不足。条件の良い団体に転出されてしまう。</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太子町</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60000" indent="-285750">
              <a:spcBef>
                <a:spcPts val="600"/>
              </a:spcBef>
              <a:buFont typeface="Wingdings" panose="05000000000000000000" pitchFamily="2" charset="2"/>
              <a:buChar char="Ø"/>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土木、建築系の専門職については、事務的な作業や維持管理系の業務が多く、</a:t>
            </a:r>
            <a:r>
              <a:rPr kumimoji="1" lang="ja-JP" altLang="en-US" sz="1600" b="1" dirty="0">
                <a:solidFill>
                  <a:prstClr val="black"/>
                </a:solidFill>
                <a:latin typeface="BIZ UDPゴシック" panose="020B0400000000000000" pitchFamily="50" charset="-128"/>
                <a:ea typeface="BIZ UDPゴシック" panose="020B0400000000000000" pitchFamily="50" charset="-128"/>
              </a:rPr>
              <a:t>魅力を感じることができない</a:t>
            </a:r>
            <a:r>
              <a:rPr kumimoji="1" lang="ja-JP" altLang="en-US" sz="1600" dirty="0">
                <a:solidFill>
                  <a:prstClr val="black"/>
                </a:solidFill>
                <a:latin typeface="BIZ UDPゴシック" panose="020B0400000000000000" pitchFamily="50" charset="-128"/>
                <a:ea typeface="BIZ UDPゴシック" panose="020B0400000000000000" pitchFamily="50" charset="-128"/>
              </a:rPr>
              <a:t>ことも確保が困難となる</a:t>
            </a:r>
            <a:r>
              <a:rPr kumimoji="1" lang="ja-JP" altLang="en-US" sz="1600" dirty="0" smtClean="0">
                <a:solidFill>
                  <a:prstClr val="black"/>
                </a:solidFill>
                <a:latin typeface="BIZ UDPゴシック" panose="020B0400000000000000" pitchFamily="50" charset="-128"/>
                <a:ea typeface="BIZ UDPゴシック" panose="020B0400000000000000" pitchFamily="50" charset="-128"/>
              </a:rPr>
              <a:t>原因。</a:t>
            </a:r>
            <a:r>
              <a:rPr kumimoji="1" lang="en-US" altLang="ja-JP" sz="16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河南町</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建築技師の職員はいないが、そもそも施設の整備事業自体が少ないため、正規で雇用するよりスポットで専門人材を雇用する方が良いと考える。</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千早赤阪村</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文化財に係る業務は、府内の他地域で広域連携している事例がある。</a:t>
            </a:r>
            <a:r>
              <a:rPr kumimoji="1" lang="ja-JP" altLang="en-US" sz="1600" b="1" dirty="0">
                <a:solidFill>
                  <a:prstClr val="black"/>
                </a:solidFill>
                <a:latin typeface="BIZ UDPゴシック" panose="020B0400000000000000" pitchFamily="50" charset="-128"/>
                <a:ea typeface="BIZ UDPゴシック" panose="020B0400000000000000" pitchFamily="50" charset="-128"/>
              </a:rPr>
              <a:t>２町１村共同で事務をしても良いのでは</a:t>
            </a:r>
            <a:r>
              <a:rPr kumimoji="1" lang="ja-JP" altLang="en-US" sz="1600" dirty="0">
                <a:solidFill>
                  <a:prstClr val="black"/>
                </a:solidFill>
                <a:latin typeface="BIZ UDPゴシック" panose="020B0400000000000000" pitchFamily="50" charset="-128"/>
                <a:ea typeface="BIZ UDPゴシック" panose="020B0400000000000000" pitchFamily="50" charset="-128"/>
              </a:rPr>
              <a:t>ないか。</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河南町</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非常勤講師について、府教育委員会へ登録された名簿を確認するが、既に他団体の採用が決まっている等が多く、</a:t>
            </a:r>
            <a:r>
              <a:rPr kumimoji="1" lang="ja-JP" altLang="en-US" sz="1600" b="1" dirty="0">
                <a:solidFill>
                  <a:prstClr val="black"/>
                </a:solidFill>
                <a:latin typeface="BIZ UDPゴシック" panose="020B0400000000000000" pitchFamily="50" charset="-128"/>
                <a:ea typeface="BIZ UDPゴシック" panose="020B0400000000000000" pitchFamily="50" charset="-128"/>
              </a:rPr>
              <a:t>確保しにくい</a:t>
            </a: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太子町</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河南町</a:t>
            </a:r>
            <a:r>
              <a:rPr kumimoji="1" lang="en-US" altLang="ja-JP"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a:solidFill>
                  <a:prstClr val="black"/>
                </a:solidFill>
                <a:latin typeface="BIZ UDPゴシック" panose="020B0400000000000000" pitchFamily="50" charset="-128"/>
                <a:ea typeface="BIZ UDPゴシック" panose="020B0400000000000000" pitchFamily="50" charset="-128"/>
              </a:rPr>
              <a:t>千早赤阪村</a:t>
            </a:r>
            <a:r>
              <a:rPr kumimoji="1" lang="en-US" altLang="ja-JP" sz="1600" smtClean="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600" b="1" smtClean="0">
                <a:solidFill>
                  <a:prstClr val="black"/>
                </a:solidFill>
                <a:latin typeface="BIZ UDPゴシック" panose="020B0400000000000000" pitchFamily="50" charset="-128"/>
                <a:ea typeface="BIZ UDPゴシック" panose="020B0400000000000000" pitchFamily="50" charset="-128"/>
              </a:rPr>
              <a:t>職員の居住</a:t>
            </a:r>
            <a:r>
              <a:rPr kumimoji="1" lang="ja-JP" altLang="en-US" sz="1600" smtClean="0">
                <a:solidFill>
                  <a:prstClr val="black"/>
                </a:solidFill>
                <a:latin typeface="BIZ UDPゴシック" panose="020B0400000000000000" pitchFamily="50" charset="-128"/>
                <a:ea typeface="BIZ UDPゴシック" panose="020B0400000000000000" pitchFamily="50" charset="-128"/>
              </a:rPr>
              <a:t>について、定住人口の増加、自主財源確保の観点から検討しても良いのでは。</a:t>
            </a:r>
            <a:r>
              <a:rPr kumimoji="1" lang="en-US" altLang="ja-JP" sz="1600" smtClean="0">
                <a:solidFill>
                  <a:prstClr val="black"/>
                </a:solidFill>
                <a:latin typeface="BIZ UDPゴシック" panose="020B0400000000000000" pitchFamily="50" charset="-128"/>
                <a:ea typeface="BIZ UDPゴシック" panose="020B0400000000000000" pitchFamily="50" charset="-128"/>
              </a:rPr>
              <a:t/>
            </a:r>
            <a:br>
              <a:rPr kumimoji="1" lang="en-US" altLang="ja-JP" sz="1600" smtClean="0">
                <a:solidFill>
                  <a:prstClr val="black"/>
                </a:solidFill>
                <a:latin typeface="BIZ UDPゴシック" panose="020B0400000000000000" pitchFamily="50" charset="-128"/>
                <a:ea typeface="BIZ UDPゴシック" panose="020B0400000000000000" pitchFamily="50" charset="-128"/>
              </a:rPr>
            </a:br>
            <a:r>
              <a:rPr kumimoji="1" lang="en-US" altLang="ja-JP" sz="1600" smtClean="0">
                <a:solidFill>
                  <a:prstClr val="black"/>
                </a:solidFill>
                <a:latin typeface="BIZ UDPゴシック" panose="020B0400000000000000" pitchFamily="50" charset="-128"/>
                <a:ea typeface="BIZ UDPゴシック" panose="020B0400000000000000" pitchFamily="50" charset="-128"/>
              </a:rPr>
              <a:t>【</a:t>
            </a:r>
            <a:r>
              <a:rPr kumimoji="1" lang="ja-JP" altLang="en-US" sz="1600" smtClean="0">
                <a:solidFill>
                  <a:prstClr val="black"/>
                </a:solidFill>
                <a:latin typeface="BIZ UDPゴシック" panose="020B0400000000000000" pitchFamily="50" charset="-128"/>
                <a:ea typeface="BIZ UDPゴシック" panose="020B0400000000000000" pitchFamily="50" charset="-128"/>
              </a:rPr>
              <a:t>大阪府</a:t>
            </a:r>
            <a:r>
              <a:rPr kumimoji="1" lang="en-US" altLang="ja-JP" sz="1600" smtClean="0">
                <a:solidFill>
                  <a:prstClr val="black"/>
                </a:solidFill>
                <a:latin typeface="BIZ UDPゴシック" panose="020B0400000000000000" pitchFamily="50" charset="-128"/>
                <a:ea typeface="BIZ UDPゴシック" panose="020B0400000000000000" pitchFamily="50" charset="-128"/>
              </a:rPr>
              <a:t>】</a:t>
            </a:r>
          </a:p>
        </p:txBody>
      </p:sp>
      <p:grpSp>
        <p:nvGrpSpPr>
          <p:cNvPr id="12" name="グループ化 11"/>
          <p:cNvGrpSpPr/>
          <p:nvPr/>
        </p:nvGrpSpPr>
        <p:grpSpPr>
          <a:xfrm>
            <a:off x="0" y="-25699"/>
            <a:ext cx="9906000" cy="461665"/>
            <a:chOff x="0" y="-25699"/>
            <a:chExt cx="9906000" cy="461665"/>
          </a:xfrm>
        </p:grpSpPr>
        <p:sp>
          <p:nvSpPr>
            <p:cNvPr id="13" name="正方形/長方形 1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16</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9634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58925" y="508890"/>
            <a:ext cx="2064989"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大阪府の分析</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6" name="グループ化 15"/>
          <p:cNvGrpSpPr/>
          <p:nvPr/>
        </p:nvGrpSpPr>
        <p:grpSpPr>
          <a:xfrm>
            <a:off x="0" y="-25699"/>
            <a:ext cx="9906000" cy="461665"/>
            <a:chOff x="0" y="-25699"/>
            <a:chExt cx="9906000" cy="461665"/>
          </a:xfrm>
        </p:grpSpPr>
        <p:sp>
          <p:nvSpPr>
            <p:cNvPr id="17" name="正方形/長方形 16"/>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10" name="正方形/長方形 9"/>
          <p:cNvSpPr/>
          <p:nvPr/>
        </p:nvSpPr>
        <p:spPr>
          <a:xfrm>
            <a:off x="526304" y="981925"/>
            <a:ext cx="8606545" cy="563046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総論</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専門</a:t>
            </a:r>
            <a:r>
              <a:rPr kumimoji="1" lang="ja-JP" altLang="en-US" sz="1500" dirty="0">
                <a:solidFill>
                  <a:schemeClr val="tx1"/>
                </a:solidFill>
                <a:latin typeface="BIZ UDPゴシック" panose="020B0400000000000000" pitchFamily="50" charset="-128"/>
                <a:ea typeface="BIZ UDPゴシック" panose="020B0400000000000000" pitchFamily="50" charset="-128"/>
              </a:rPr>
              <a:t>人材（土木技師・建築技師・保健師等）の人材不足、確保の困難さは、すでに全市</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町村共通</a:t>
            </a:r>
            <a:endParaRPr kumimoji="1" lang="en-US" altLang="ja-JP" sz="15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の課題となっており</a:t>
            </a:r>
            <a:r>
              <a:rPr kumimoji="1" lang="ja-JP" altLang="en-US" sz="1500" dirty="0">
                <a:solidFill>
                  <a:schemeClr val="tx1"/>
                </a:solidFill>
                <a:latin typeface="BIZ UDPゴシック" panose="020B0400000000000000" pitchFamily="50" charset="-128"/>
                <a:ea typeface="BIZ UDPゴシック" panose="020B0400000000000000" pitchFamily="50" charset="-128"/>
              </a:rPr>
              <a:t>、各団体にとって</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今後より一層、厳しくなる</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見込み</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 専門</a:t>
            </a:r>
            <a:r>
              <a:rPr kumimoji="1" lang="ja-JP" altLang="en-US" sz="1500" dirty="0">
                <a:solidFill>
                  <a:schemeClr val="tx1"/>
                </a:solidFill>
                <a:latin typeface="BIZ UDPゴシック" panose="020B0400000000000000" pitchFamily="50" charset="-128"/>
                <a:ea typeface="BIZ UDPゴシック" panose="020B0400000000000000" pitchFamily="50" charset="-128"/>
              </a:rPr>
              <a:t>職（非常勤講師含む）について、</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急な退職により、専門人材が不足するリスクを</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抱えており、</a:t>
            </a:r>
            <a:endParaRPr kumimoji="1" lang="en-US" altLang="ja-JP" sz="1500" b="1" u="sng"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15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5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今後</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、行政課題の拡大も想定されるなか、早急に具体的な対応を考える</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必要</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 </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従前</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からの手法、単独で</a:t>
            </a:r>
            <a:r>
              <a:rPr kumimoji="1" lang="ja-JP" altLang="en-US" sz="1500" b="1" u="sng">
                <a:solidFill>
                  <a:srgbClr val="FF0000"/>
                </a:solidFill>
                <a:latin typeface="BIZ UDPゴシック" panose="020B0400000000000000" pitchFamily="50" charset="-128"/>
                <a:ea typeface="BIZ UDPゴシック" panose="020B0400000000000000" pitchFamily="50" charset="-128"/>
              </a:rPr>
              <a:t>の</a:t>
            </a:r>
            <a:r>
              <a:rPr kumimoji="1" lang="ja-JP" altLang="en-US" sz="1500" b="1" u="sng" smtClean="0">
                <a:solidFill>
                  <a:srgbClr val="FF0000"/>
                </a:solidFill>
                <a:latin typeface="BIZ UDPゴシック" panose="020B0400000000000000" pitchFamily="50" charset="-128"/>
                <a:ea typeface="BIZ UDPゴシック" panose="020B0400000000000000" pitchFamily="50" charset="-128"/>
              </a:rPr>
              <a:t>取組みに</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は</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限界</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500" dirty="0" smtClean="0">
              <a:solidFill>
                <a:schemeClr val="tx1"/>
              </a:solidFill>
              <a:latin typeface="BIZ UDPゴシック" panose="020B0400000000000000" pitchFamily="50" charset="-128"/>
              <a:ea typeface="BIZ UDPゴシック" panose="020B0400000000000000" pitchFamily="50" charset="-128"/>
            </a:endParaRPr>
          </a:p>
          <a:p>
            <a:endParaRPr kumimoji="1" lang="ja-JP" altLang="en-US" sz="15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確保の難しさ</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採用予定数に対する</a:t>
            </a:r>
            <a:r>
              <a:rPr kumimoji="1" lang="ja-JP" altLang="en-US" sz="1500" b="1" u="sng" dirty="0" smtClean="0">
                <a:solidFill>
                  <a:schemeClr val="tx1"/>
                </a:solidFill>
                <a:latin typeface="BIZ UDPゴシック" panose="020B0400000000000000" pitchFamily="50" charset="-128"/>
                <a:ea typeface="BIZ UDPゴシック" panose="020B0400000000000000" pitchFamily="50" charset="-128"/>
              </a:rPr>
              <a:t>応募数が少ない</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5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業務に必要な人員数が不足し、</a:t>
            </a:r>
            <a:r>
              <a:rPr kumimoji="1" lang="ja-JP" altLang="en-US" sz="1500" dirty="0">
                <a:solidFill>
                  <a:schemeClr val="tx1"/>
                </a:solidFill>
                <a:latin typeface="BIZ UDPゴシック" panose="020B0400000000000000" pitchFamily="50" charset="-128"/>
                <a:ea typeface="BIZ UDPゴシック" panose="020B0400000000000000" pitchFamily="50" charset="-128"/>
              </a:rPr>
              <a:t>安定的な行政運営に支障をきたす</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おそれあり。</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 試験競争率が低くなり、</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職員の質の確保についても大いに懸念される</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5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キャリア形成</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各専門</a:t>
            </a:r>
            <a:r>
              <a:rPr kumimoji="1" lang="ja-JP" altLang="en-US" sz="1500" dirty="0">
                <a:solidFill>
                  <a:schemeClr val="tx1"/>
                </a:solidFill>
                <a:latin typeface="BIZ UDPゴシック" panose="020B0400000000000000" pitchFamily="50" charset="-128"/>
                <a:ea typeface="BIZ UDPゴシック" panose="020B0400000000000000" pitchFamily="50" charset="-128"/>
              </a:rPr>
              <a:t>職における</a:t>
            </a:r>
            <a:r>
              <a:rPr kumimoji="1" lang="ja-JP" altLang="en-US" sz="1500" b="1" u="sng" dirty="0">
                <a:solidFill>
                  <a:schemeClr val="tx1"/>
                </a:solidFill>
                <a:latin typeface="BIZ UDPゴシック" panose="020B0400000000000000" pitchFamily="50" charset="-128"/>
                <a:ea typeface="BIZ UDPゴシック" panose="020B0400000000000000" pitchFamily="50" charset="-128"/>
              </a:rPr>
              <a:t>年齢構成の</a:t>
            </a:r>
            <a:r>
              <a:rPr kumimoji="1" lang="ja-JP" altLang="en-US" sz="1500" b="1" u="sng" dirty="0" smtClean="0">
                <a:solidFill>
                  <a:schemeClr val="tx1"/>
                </a:solidFill>
                <a:latin typeface="BIZ UDPゴシック" panose="020B0400000000000000" pitchFamily="50" charset="-128"/>
                <a:ea typeface="BIZ UDPゴシック" panose="020B0400000000000000" pitchFamily="50" charset="-128"/>
              </a:rPr>
              <a:t>偏り</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がある。</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5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 </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ノウハウ</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の引継ぎや人材の育成、</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キャリア形成</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に支障をきたす</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おそれあり</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 転職</a:t>
            </a:r>
            <a:r>
              <a:rPr kumimoji="1" lang="ja-JP" altLang="en-US" sz="1600" dirty="0">
                <a:solidFill>
                  <a:schemeClr val="tx1"/>
                </a:solidFill>
                <a:latin typeface="BIZ UDPゴシック" panose="020B0400000000000000" pitchFamily="50" charset="-128"/>
                <a:ea typeface="BIZ UDPゴシック" panose="020B0400000000000000" pitchFamily="50" charset="-128"/>
              </a:rPr>
              <a:t>等を理由に、</a:t>
            </a:r>
            <a:r>
              <a:rPr kumimoji="1" lang="ja-JP" altLang="en-US" sz="1600" b="1" u="sng" dirty="0">
                <a:solidFill>
                  <a:schemeClr val="tx1"/>
                </a:solidFill>
                <a:latin typeface="BIZ UDPゴシック" panose="020B0400000000000000" pitchFamily="50" charset="-128"/>
                <a:ea typeface="BIZ UDPゴシック" panose="020B0400000000000000" pitchFamily="50" charset="-128"/>
              </a:rPr>
              <a:t>中途退職が発生</a:t>
            </a:r>
            <a:r>
              <a:rPr kumimoji="1" lang="ja-JP" altLang="en-US" sz="1600" dirty="0">
                <a:solidFill>
                  <a:schemeClr val="tx1"/>
                </a:solidFill>
                <a:latin typeface="BIZ UDPゴシック" panose="020B0400000000000000" pitchFamily="50" charset="-128"/>
                <a:ea typeface="BIZ UDPゴシック" panose="020B0400000000000000" pitchFamily="50" charset="-128"/>
              </a:rPr>
              <a:t>している。</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 </a:t>
            </a:r>
            <a:r>
              <a:rPr kumimoji="1" lang="en-US" altLang="ja-JP" sz="1600" dirty="0" smtClean="0">
                <a:solidFill>
                  <a:schemeClr val="tx1"/>
                </a:solidFill>
                <a:latin typeface="BIZ UDPゴシック" panose="020B0400000000000000" pitchFamily="50" charset="-128"/>
                <a:ea typeface="BIZ UDPゴシック" panose="020B0400000000000000" pitchFamily="50" charset="-128"/>
              </a:rPr>
              <a:t>IT</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人材の確保</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行政の</a:t>
            </a:r>
            <a:r>
              <a:rPr kumimoji="1" lang="en-US" altLang="ja-JP" sz="1500" dirty="0" smtClean="0">
                <a:solidFill>
                  <a:schemeClr val="tx1"/>
                </a:solidFill>
                <a:latin typeface="BIZ UDPゴシック" panose="020B0400000000000000" pitchFamily="50" charset="-128"/>
                <a:ea typeface="BIZ UDPゴシック" panose="020B0400000000000000" pitchFamily="50" charset="-128"/>
              </a:rPr>
              <a:t>DX</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化が</a:t>
            </a:r>
            <a:r>
              <a:rPr kumimoji="1" lang="ja-JP" altLang="en-US" sz="1500" dirty="0">
                <a:solidFill>
                  <a:schemeClr val="tx1"/>
                </a:solidFill>
                <a:latin typeface="BIZ UDPゴシック" panose="020B0400000000000000" pitchFamily="50" charset="-128"/>
                <a:ea typeface="BIZ UDPゴシック" panose="020B0400000000000000" pitchFamily="50" charset="-128"/>
              </a:rPr>
              <a:t>進められる中、</a:t>
            </a:r>
            <a:r>
              <a:rPr kumimoji="1" lang="en-US" altLang="ja-JP" sz="1500" b="1" u="sng" dirty="0">
                <a:solidFill>
                  <a:schemeClr val="tx1"/>
                </a:solidFill>
                <a:latin typeface="BIZ UDPゴシック" panose="020B0400000000000000" pitchFamily="50" charset="-128"/>
                <a:ea typeface="BIZ UDPゴシック" panose="020B0400000000000000" pitchFamily="50" charset="-128"/>
              </a:rPr>
              <a:t>DX</a:t>
            </a:r>
            <a:r>
              <a:rPr kumimoji="1" lang="ja-JP" altLang="en-US" sz="1500" b="1" u="sng" dirty="0">
                <a:solidFill>
                  <a:schemeClr val="tx1"/>
                </a:solidFill>
                <a:latin typeface="BIZ UDPゴシック" panose="020B0400000000000000" pitchFamily="50" charset="-128"/>
                <a:ea typeface="BIZ UDPゴシック" panose="020B0400000000000000" pitchFamily="50" charset="-128"/>
              </a:rPr>
              <a:t>人材の</a:t>
            </a:r>
            <a:r>
              <a:rPr kumimoji="1" lang="ja-JP" altLang="en-US" sz="1500" b="1" u="sng" dirty="0" smtClean="0">
                <a:solidFill>
                  <a:schemeClr val="tx1"/>
                </a:solidFill>
                <a:latin typeface="BIZ UDPゴシック" panose="020B0400000000000000" pitchFamily="50" charset="-128"/>
                <a:ea typeface="BIZ UDPゴシック" panose="020B0400000000000000" pitchFamily="50" charset="-128"/>
              </a:rPr>
              <a:t>確保や</a:t>
            </a:r>
            <a:r>
              <a:rPr kumimoji="1" lang="ja-JP" altLang="en-US" sz="1500" b="1" u="sng" dirty="0">
                <a:solidFill>
                  <a:schemeClr val="tx1"/>
                </a:solidFill>
                <a:latin typeface="BIZ UDPゴシック" panose="020B0400000000000000" pitchFamily="50" charset="-128"/>
                <a:ea typeface="BIZ UDPゴシック" panose="020B0400000000000000" pitchFamily="50" charset="-128"/>
              </a:rPr>
              <a:t>育成</a:t>
            </a:r>
            <a:r>
              <a:rPr kumimoji="1" lang="ja-JP" altLang="en-US" sz="1500" dirty="0">
                <a:solidFill>
                  <a:schemeClr val="tx1"/>
                </a:solidFill>
                <a:latin typeface="BIZ UDPゴシック" panose="020B0400000000000000" pitchFamily="50" charset="-128"/>
                <a:ea typeface="BIZ UDPゴシック" panose="020B0400000000000000" pitchFamily="50" charset="-128"/>
              </a:rPr>
              <a:t>も大きな課題となって</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いる。</a:t>
            </a:r>
            <a:endParaRPr kumimoji="1" lang="en-US" altLang="ja-JP" sz="1500" dirty="0" smtClean="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 全職員</a:t>
            </a:r>
            <a:r>
              <a:rPr kumimoji="1" lang="ja-JP" altLang="en-US" sz="1500" dirty="0">
                <a:solidFill>
                  <a:schemeClr val="tx1"/>
                </a:solidFill>
                <a:latin typeface="BIZ UDPゴシック" panose="020B0400000000000000" pitchFamily="50" charset="-128"/>
                <a:ea typeface="BIZ UDPゴシック" panose="020B0400000000000000" pitchFamily="50" charset="-128"/>
              </a:rPr>
              <a:t>の自治体内居住について、災害発生時の対応はもちろん、</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定住人口の増加、</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自主財源確保</a:t>
            </a:r>
            <a:endParaRPr kumimoji="1" lang="en-US" altLang="ja-JP" sz="1500" b="1" u="sng"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15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5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の観点</a:t>
            </a:r>
            <a:r>
              <a:rPr kumimoji="1" lang="ja-JP" altLang="en-US" sz="1500" b="1" u="sng" dirty="0">
                <a:solidFill>
                  <a:srgbClr val="FF0000"/>
                </a:solidFill>
                <a:latin typeface="BIZ UDPゴシック" panose="020B0400000000000000" pitchFamily="50" charset="-128"/>
                <a:ea typeface="BIZ UDPゴシック" panose="020B0400000000000000" pitchFamily="50" charset="-128"/>
              </a:rPr>
              <a:t>からも検討する必要</a:t>
            </a:r>
            <a:r>
              <a:rPr kumimoji="1" lang="ja-JP" altLang="en-US" sz="1500" b="1" u="sng" dirty="0" smtClean="0">
                <a:solidFill>
                  <a:srgbClr val="FF0000"/>
                </a:solidFill>
                <a:latin typeface="BIZ UDPゴシック" panose="020B0400000000000000" pitchFamily="50" charset="-128"/>
                <a:ea typeface="BIZ UDPゴシック" panose="020B0400000000000000" pitchFamily="50" charset="-128"/>
              </a:rPr>
              <a:t>あり</a:t>
            </a:r>
            <a:r>
              <a:rPr kumimoji="1" lang="ja-JP" altLang="en-US" sz="150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5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17</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05434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406"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p>
        </p:txBody>
      </p:sp>
      <p:sp>
        <p:nvSpPr>
          <p:cNvPr id="11" name="テキスト ボックス 10"/>
          <p:cNvSpPr txBox="1"/>
          <p:nvPr/>
        </p:nvSpPr>
        <p:spPr>
          <a:xfrm>
            <a:off x="119406" y="1074110"/>
            <a:ext cx="5252694" cy="400110"/>
          </a:xfrm>
          <a:prstGeom prst="rect">
            <a:avLst/>
          </a:prstGeom>
          <a:noFill/>
        </p:spPr>
        <p:txBody>
          <a:bodyPr wrap="squar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建替えに必要な費用の試算</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790956066"/>
              </p:ext>
            </p:extLst>
          </p:nvPr>
        </p:nvGraphicFramePr>
        <p:xfrm>
          <a:off x="513706" y="1486662"/>
          <a:ext cx="8649876" cy="1603724"/>
        </p:xfrm>
        <a:graphic>
          <a:graphicData uri="http://schemas.openxmlformats.org/drawingml/2006/table">
            <a:tbl>
              <a:tblPr firstRow="1" bandRow="1">
                <a:tableStyleId>{5C22544A-7EE6-4342-B048-85BDC9FD1C3A}</a:tableStyleId>
              </a:tblPr>
              <a:tblGrid>
                <a:gridCol w="2163161">
                  <a:extLst>
                    <a:ext uri="{9D8B030D-6E8A-4147-A177-3AD203B41FA5}">
                      <a16:colId xmlns:a16="http://schemas.microsoft.com/office/drawing/2014/main" val="2351154602"/>
                    </a:ext>
                  </a:extLst>
                </a:gridCol>
                <a:gridCol w="2161777">
                  <a:extLst>
                    <a:ext uri="{9D8B030D-6E8A-4147-A177-3AD203B41FA5}">
                      <a16:colId xmlns:a16="http://schemas.microsoft.com/office/drawing/2014/main" val="3730038249"/>
                    </a:ext>
                  </a:extLst>
                </a:gridCol>
                <a:gridCol w="2162469">
                  <a:extLst>
                    <a:ext uri="{9D8B030D-6E8A-4147-A177-3AD203B41FA5}">
                      <a16:colId xmlns:a16="http://schemas.microsoft.com/office/drawing/2014/main" val="3967657680"/>
                    </a:ext>
                  </a:extLst>
                </a:gridCol>
                <a:gridCol w="2162469">
                  <a:extLst>
                    <a:ext uri="{9D8B030D-6E8A-4147-A177-3AD203B41FA5}">
                      <a16:colId xmlns:a16="http://schemas.microsoft.com/office/drawing/2014/main" val="3075441099"/>
                    </a:ext>
                  </a:extLst>
                </a:gridCol>
              </a:tblGrid>
              <a:tr h="325484">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体育館</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325484">
                <a:tc>
                  <a:txBody>
                    <a:bodyPr/>
                    <a:lstStyle/>
                    <a:p>
                      <a:pPr algn="l"/>
                      <a:r>
                        <a:rPr kumimoji="1" lang="ja-JP" altLang="en-US" sz="1200" dirty="0">
                          <a:latin typeface="BIZ UDPゴシック" panose="020B0400000000000000" pitchFamily="50" charset="-128"/>
                          <a:ea typeface="BIZ UDPゴシック" panose="020B0400000000000000" pitchFamily="50" charset="-128"/>
                        </a:rPr>
                        <a:t>延べ床面積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3,968</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4,520.17</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2,023.84</a:t>
                      </a:r>
                      <a:r>
                        <a:rPr kumimoji="1" lang="ja-JP" altLang="en-US" sz="12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616184102"/>
                  </a:ext>
                </a:extLst>
              </a:tr>
              <a:tr h="301788">
                <a:tc>
                  <a:txBody>
                    <a:bodyPr/>
                    <a:lstStyle/>
                    <a:p>
                      <a:pPr algn="l"/>
                      <a:r>
                        <a:rPr kumimoji="1" lang="ja-JP" altLang="en-US" sz="1200" dirty="0">
                          <a:latin typeface="BIZ UDPゴシック" panose="020B0400000000000000" pitchFamily="50" charset="-128"/>
                          <a:ea typeface="BIZ UDPゴシック" panose="020B0400000000000000" pitchFamily="50" charset="-128"/>
                        </a:rPr>
                        <a:t>単価／㎡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en-US" altLang="ja-JP" sz="1200" dirty="0" smtClean="0">
                          <a:latin typeface="BIZ UDPゴシック" panose="020B0400000000000000" pitchFamily="50" charset="-128"/>
                          <a:ea typeface="BIZ UDPゴシック" panose="020B0400000000000000" pitchFamily="50" charset="-128"/>
                        </a:rPr>
                        <a:t>360</a:t>
                      </a:r>
                      <a:r>
                        <a:rPr kumimoji="1" lang="ja-JP" altLang="en-US" sz="1200" dirty="0" smtClean="0">
                          <a:latin typeface="BIZ UDPゴシック" panose="020B0400000000000000" pitchFamily="50" charset="-128"/>
                          <a:ea typeface="BIZ UDPゴシック" panose="020B0400000000000000" pitchFamily="50" charset="-128"/>
                        </a:rPr>
                        <a:t>千円</a:t>
                      </a: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50783577"/>
                  </a:ext>
                </a:extLst>
              </a:tr>
              <a:tr h="325484">
                <a:tc>
                  <a:txBody>
                    <a:bodyPr/>
                    <a:lstStyle/>
                    <a:p>
                      <a:r>
                        <a:rPr kumimoji="1" lang="ja-JP" altLang="en-US" sz="1200" dirty="0">
                          <a:latin typeface="BIZ UDPゴシック" panose="020B0400000000000000" pitchFamily="50" charset="-128"/>
                          <a:ea typeface="BIZ UDPゴシック" panose="020B0400000000000000" pitchFamily="50" charset="-128"/>
                        </a:rPr>
                        <a:t>建替費用　</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1,428,480</a:t>
                      </a:r>
                      <a:r>
                        <a:rPr kumimoji="1" lang="ja-JP" altLang="en-US" sz="12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1,627,261</a:t>
                      </a:r>
                      <a:r>
                        <a:rPr kumimoji="1" lang="ja-JP" altLang="en-US" sz="12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728,582</a:t>
                      </a:r>
                      <a:r>
                        <a:rPr kumimoji="1" lang="ja-JP" altLang="en-US" sz="1200" dirty="0">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r h="325484">
                <a:tc>
                  <a:txBody>
                    <a:bodyPr/>
                    <a:lstStyle/>
                    <a:p>
                      <a:r>
                        <a:rPr kumimoji="1" lang="ja-JP" altLang="en-US" sz="1200" dirty="0">
                          <a:latin typeface="BIZ UDPゴシック" panose="020B0400000000000000" pitchFamily="50" charset="-128"/>
                          <a:ea typeface="BIZ UDPゴシック" panose="020B0400000000000000" pitchFamily="50" charset="-128"/>
                        </a:rPr>
                        <a:t>２町１村合計</a:t>
                      </a:r>
                    </a:p>
                  </a:txBody>
                  <a:tcPr/>
                </a:tc>
                <a:tc gridSpan="3">
                  <a:txBody>
                    <a:bodyPr/>
                    <a:lstStyle/>
                    <a:p>
                      <a:pPr algn="ctr"/>
                      <a:r>
                        <a:rPr kumimoji="1" lang="en-US" altLang="ja-JP" sz="1200" b="1" dirty="0">
                          <a:latin typeface="BIZ UDPゴシック" panose="020B0400000000000000" pitchFamily="50" charset="-128"/>
                          <a:ea typeface="BIZ UDPゴシック" panose="020B0400000000000000" pitchFamily="50" charset="-128"/>
                        </a:rPr>
                        <a:t>3,784,323</a:t>
                      </a:r>
                      <a:r>
                        <a:rPr kumimoji="1" lang="ja-JP" altLang="en-US" sz="1200" b="1"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56137266"/>
                  </a:ext>
                </a:extLst>
              </a:tr>
            </a:tbl>
          </a:graphicData>
        </a:graphic>
      </p:graphicFrame>
      <p:graphicFrame>
        <p:nvGraphicFramePr>
          <p:cNvPr id="25"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3783993081"/>
              </p:ext>
            </p:extLst>
          </p:nvPr>
        </p:nvGraphicFramePr>
        <p:xfrm>
          <a:off x="513706" y="3090386"/>
          <a:ext cx="8649876" cy="1603726"/>
        </p:xfrm>
        <a:graphic>
          <a:graphicData uri="http://schemas.openxmlformats.org/drawingml/2006/table">
            <a:tbl>
              <a:tblPr firstRow="1" bandRow="1">
                <a:tableStyleId>{5C22544A-7EE6-4342-B048-85BDC9FD1C3A}</a:tableStyleId>
              </a:tblPr>
              <a:tblGrid>
                <a:gridCol w="2162469">
                  <a:extLst>
                    <a:ext uri="{9D8B030D-6E8A-4147-A177-3AD203B41FA5}">
                      <a16:colId xmlns:a16="http://schemas.microsoft.com/office/drawing/2014/main" val="2351154602"/>
                    </a:ext>
                  </a:extLst>
                </a:gridCol>
                <a:gridCol w="2162469">
                  <a:extLst>
                    <a:ext uri="{9D8B030D-6E8A-4147-A177-3AD203B41FA5}">
                      <a16:colId xmlns:a16="http://schemas.microsoft.com/office/drawing/2014/main" val="3730038249"/>
                    </a:ext>
                  </a:extLst>
                </a:gridCol>
                <a:gridCol w="2162469">
                  <a:extLst>
                    <a:ext uri="{9D8B030D-6E8A-4147-A177-3AD203B41FA5}">
                      <a16:colId xmlns:a16="http://schemas.microsoft.com/office/drawing/2014/main" val="3967657680"/>
                    </a:ext>
                  </a:extLst>
                </a:gridCol>
                <a:gridCol w="2162469">
                  <a:extLst>
                    <a:ext uri="{9D8B030D-6E8A-4147-A177-3AD203B41FA5}">
                      <a16:colId xmlns:a16="http://schemas.microsoft.com/office/drawing/2014/main" val="3075441099"/>
                    </a:ext>
                  </a:extLst>
                </a:gridCol>
              </a:tblGrid>
              <a:tr h="321163">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文化ホール</a:t>
                      </a: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太子町（万葉ホール）</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河南町（ぷくホール）</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200">
                          <a:latin typeface="BIZ UDPゴシック" panose="020B0400000000000000" pitchFamily="50" charset="-128"/>
                          <a:ea typeface="BIZ UDPゴシック" panose="020B0400000000000000" pitchFamily="50" charset="-128"/>
                        </a:rPr>
                        <a:t>千早赤阪村（くすのきホール）</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04431375"/>
                  </a:ext>
                </a:extLst>
              </a:tr>
              <a:tr h="321163">
                <a:tc>
                  <a:txBody>
                    <a:bodyPr/>
                    <a:lstStyle/>
                    <a:p>
                      <a:pPr algn="l"/>
                      <a:r>
                        <a:rPr kumimoji="1" lang="ja-JP" altLang="en-US" sz="1200" dirty="0">
                          <a:latin typeface="BIZ UDPゴシック" panose="020B0400000000000000" pitchFamily="50" charset="-128"/>
                          <a:ea typeface="BIZ UDPゴシック" panose="020B0400000000000000" pitchFamily="50" charset="-128"/>
                        </a:rPr>
                        <a:t>延べ床面積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475</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473.49</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smtClean="0">
                          <a:latin typeface="BIZ UDPゴシック" panose="020B0400000000000000" pitchFamily="50" charset="-128"/>
                          <a:ea typeface="BIZ UDPゴシック" panose="020B0400000000000000" pitchFamily="50" charset="-128"/>
                        </a:rPr>
                        <a:t>432</a:t>
                      </a:r>
                      <a:r>
                        <a:rPr kumimoji="1" lang="ja-JP" altLang="en-US" sz="1200" dirty="0" smtClean="0">
                          <a:latin typeface="BIZ UDPゴシック" panose="020B0400000000000000" pitchFamily="50" charset="-128"/>
                          <a:ea typeface="BIZ UDPゴシック" panose="020B0400000000000000" pitchFamily="50" charset="-128"/>
                        </a:rPr>
                        <a:t>㎡　（大ホール</a:t>
                      </a:r>
                      <a:r>
                        <a:rPr kumimoji="1" lang="en-US" altLang="ja-JP"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16184102"/>
                  </a:ext>
                </a:extLst>
              </a:tr>
              <a:tr h="319074">
                <a:tc>
                  <a:txBody>
                    <a:bodyPr/>
                    <a:lstStyle/>
                    <a:p>
                      <a:pPr algn="l"/>
                      <a:r>
                        <a:rPr kumimoji="1" lang="ja-JP" altLang="en-US" sz="1200" dirty="0">
                          <a:latin typeface="BIZ UDPゴシック" panose="020B0400000000000000" pitchFamily="50" charset="-128"/>
                          <a:ea typeface="BIZ UDPゴシック" panose="020B0400000000000000" pitchFamily="50" charset="-128"/>
                        </a:rPr>
                        <a:t>単価／㎡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en-US" altLang="ja-JP" sz="1200" dirty="0">
                          <a:latin typeface="BIZ UDPゴシック" panose="020B0400000000000000" pitchFamily="50" charset="-128"/>
                          <a:ea typeface="BIZ UDPゴシック" panose="020B0400000000000000" pitchFamily="50" charset="-128"/>
                        </a:rPr>
                        <a:t>400</a:t>
                      </a:r>
                      <a:r>
                        <a:rPr kumimoji="1" lang="ja-JP" altLang="en-US" sz="1200"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50783577"/>
                  </a:ext>
                </a:extLst>
              </a:tr>
              <a:tr h="321163">
                <a:tc>
                  <a:txBody>
                    <a:bodyPr/>
                    <a:lstStyle/>
                    <a:p>
                      <a:r>
                        <a:rPr kumimoji="1" lang="ja-JP" altLang="en-US" sz="1200" dirty="0">
                          <a:latin typeface="BIZ UDPゴシック" panose="020B0400000000000000" pitchFamily="50" charset="-128"/>
                          <a:ea typeface="BIZ UDPゴシック" panose="020B0400000000000000" pitchFamily="50" charset="-128"/>
                        </a:rPr>
                        <a:t>建替費用　</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190,000</a:t>
                      </a:r>
                      <a:r>
                        <a:rPr kumimoji="1" lang="ja-JP" altLang="en-US" sz="12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189,396</a:t>
                      </a:r>
                      <a:r>
                        <a:rPr kumimoji="1" lang="ja-JP" altLang="en-US" sz="12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200" dirty="0" smtClean="0">
                          <a:latin typeface="BIZ UDPゴシック" panose="020B0400000000000000" pitchFamily="50" charset="-128"/>
                          <a:ea typeface="BIZ UDPゴシック" panose="020B0400000000000000" pitchFamily="50" charset="-128"/>
                        </a:rPr>
                        <a:t>172,800</a:t>
                      </a:r>
                      <a:r>
                        <a:rPr kumimoji="1" lang="ja-JP" altLang="en-US" sz="1200" dirty="0" smtClean="0">
                          <a:latin typeface="BIZ UDPゴシック" panose="020B0400000000000000" pitchFamily="50" charset="-128"/>
                          <a:ea typeface="BIZ UDPゴシック" panose="020B0400000000000000" pitchFamily="50" charset="-128"/>
                        </a:rPr>
                        <a:t>千円</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55303888"/>
                  </a:ext>
                </a:extLst>
              </a:tr>
              <a:tr h="321163">
                <a:tc>
                  <a:txBody>
                    <a:bodyPr/>
                    <a:lstStyle/>
                    <a:p>
                      <a:r>
                        <a:rPr kumimoji="1" lang="ja-JP" altLang="en-US" sz="1200" dirty="0">
                          <a:latin typeface="BIZ UDPゴシック" panose="020B0400000000000000" pitchFamily="50" charset="-128"/>
                          <a:ea typeface="BIZ UDPゴシック" panose="020B0400000000000000" pitchFamily="50" charset="-128"/>
                        </a:rPr>
                        <a:t>２町１村合計</a:t>
                      </a:r>
                    </a:p>
                  </a:txBody>
                  <a:tcPr/>
                </a:tc>
                <a:tc gridSpan="3">
                  <a:txBody>
                    <a:bodyPr/>
                    <a:lstStyle/>
                    <a:p>
                      <a:pPr algn="ctr"/>
                      <a:r>
                        <a:rPr kumimoji="1" lang="en-US" altLang="ja-JP" sz="1200" b="1" dirty="0" smtClean="0">
                          <a:latin typeface="BIZ UDPゴシック" panose="020B0400000000000000" pitchFamily="50" charset="-128"/>
                          <a:ea typeface="BIZ UDPゴシック" panose="020B0400000000000000" pitchFamily="50" charset="-128"/>
                        </a:rPr>
                        <a:t>552,196</a:t>
                      </a:r>
                      <a:r>
                        <a:rPr kumimoji="1" lang="ja-JP" altLang="en-US" sz="1200" b="1" dirty="0" smtClean="0">
                          <a:latin typeface="BIZ UDPゴシック" panose="020B0400000000000000" pitchFamily="50" charset="-128"/>
                          <a:ea typeface="BIZ UDPゴシック" panose="020B0400000000000000" pitchFamily="50" charset="-128"/>
                        </a:rPr>
                        <a:t>千円</a:t>
                      </a:r>
                      <a:endParaRPr kumimoji="1" lang="ja-JP" altLang="en-US" sz="1200" b="1"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56137266"/>
                  </a:ext>
                </a:extLst>
              </a:tr>
            </a:tbl>
          </a:graphicData>
        </a:graphic>
      </p:graphicFrame>
      <p:graphicFrame>
        <p:nvGraphicFramePr>
          <p:cNvPr id="26"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2835047692"/>
              </p:ext>
            </p:extLst>
          </p:nvPr>
        </p:nvGraphicFramePr>
        <p:xfrm>
          <a:off x="513706" y="4694110"/>
          <a:ext cx="8649876" cy="1676400"/>
        </p:xfrm>
        <a:graphic>
          <a:graphicData uri="http://schemas.openxmlformats.org/drawingml/2006/table">
            <a:tbl>
              <a:tblPr firstRow="1" bandRow="1">
                <a:tableStyleId>{5C22544A-7EE6-4342-B048-85BDC9FD1C3A}</a:tableStyleId>
              </a:tblPr>
              <a:tblGrid>
                <a:gridCol w="2153023">
                  <a:extLst>
                    <a:ext uri="{9D8B030D-6E8A-4147-A177-3AD203B41FA5}">
                      <a16:colId xmlns:a16="http://schemas.microsoft.com/office/drawing/2014/main" val="2351154602"/>
                    </a:ext>
                  </a:extLst>
                </a:gridCol>
                <a:gridCol w="2153023">
                  <a:extLst>
                    <a:ext uri="{9D8B030D-6E8A-4147-A177-3AD203B41FA5}">
                      <a16:colId xmlns:a16="http://schemas.microsoft.com/office/drawing/2014/main" val="3730038249"/>
                    </a:ext>
                  </a:extLst>
                </a:gridCol>
                <a:gridCol w="2153023">
                  <a:extLst>
                    <a:ext uri="{9D8B030D-6E8A-4147-A177-3AD203B41FA5}">
                      <a16:colId xmlns:a16="http://schemas.microsoft.com/office/drawing/2014/main" val="3967657680"/>
                    </a:ext>
                  </a:extLst>
                </a:gridCol>
                <a:gridCol w="2190807">
                  <a:extLst>
                    <a:ext uri="{9D8B030D-6E8A-4147-A177-3AD203B41FA5}">
                      <a16:colId xmlns:a16="http://schemas.microsoft.com/office/drawing/2014/main" val="3075441099"/>
                    </a:ext>
                  </a:extLst>
                </a:gridCol>
              </a:tblGrid>
              <a:tr h="263504">
                <a:tc>
                  <a:txBody>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給食センター</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12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65840">
                <a:tc>
                  <a:txBody>
                    <a:bodyPr/>
                    <a:lstStyle/>
                    <a:p>
                      <a:pPr algn="l"/>
                      <a:r>
                        <a:rPr kumimoji="1" lang="ja-JP" altLang="en-US" sz="1200" dirty="0">
                          <a:latin typeface="BIZ UDPゴシック" panose="020B0400000000000000" pitchFamily="50" charset="-128"/>
                          <a:ea typeface="BIZ UDPゴシック" panose="020B0400000000000000" pitchFamily="50" charset="-128"/>
                        </a:rPr>
                        <a:t>延べ床面積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693</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1,629.71</a:t>
                      </a:r>
                      <a:r>
                        <a:rPr kumimoji="1" lang="ja-JP" altLang="en-US" sz="120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200" dirty="0">
                          <a:latin typeface="BIZ UDPゴシック" panose="020B0400000000000000" pitchFamily="50" charset="-128"/>
                          <a:ea typeface="BIZ UDPゴシック" panose="020B0400000000000000" pitchFamily="50" charset="-128"/>
                        </a:rPr>
                        <a:t>648</a:t>
                      </a:r>
                      <a:r>
                        <a:rPr kumimoji="1" lang="ja-JP" altLang="en-US" sz="12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616184102"/>
                  </a:ext>
                </a:extLst>
              </a:tr>
              <a:tr h="264110">
                <a:tc>
                  <a:txBody>
                    <a:bodyPr/>
                    <a:lstStyle/>
                    <a:p>
                      <a:pPr algn="l"/>
                      <a:r>
                        <a:rPr kumimoji="1" lang="ja-JP" altLang="en-US" sz="1200" dirty="0">
                          <a:latin typeface="BIZ UDPゴシック" panose="020B0400000000000000" pitchFamily="50" charset="-128"/>
                          <a:ea typeface="BIZ UDPゴシック" panose="020B0400000000000000" pitchFamily="50" charset="-128"/>
                        </a:rPr>
                        <a:t>調理可能数（食</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1,300</a:t>
                      </a: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1,500</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600</a:t>
                      </a:r>
                      <a:endParaRPr kumimoji="1" lang="ja-JP" altLang="en-US" sz="12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85786519"/>
                  </a:ext>
                </a:extLst>
              </a:tr>
              <a:tr h="264110">
                <a:tc>
                  <a:txBody>
                    <a:bodyPr/>
                    <a:lstStyle/>
                    <a:p>
                      <a:pPr algn="l"/>
                      <a:r>
                        <a:rPr kumimoji="1" lang="ja-JP" altLang="en-US" sz="1200" dirty="0">
                          <a:latin typeface="BIZ UDPゴシック" panose="020B0400000000000000" pitchFamily="50" charset="-128"/>
                          <a:ea typeface="BIZ UDPゴシック" panose="020B0400000000000000" pitchFamily="50" charset="-128"/>
                        </a:rPr>
                        <a:t>単価／㎡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en-US" altLang="ja-JP" sz="1200" b="0" dirty="0">
                          <a:latin typeface="BIZ UDPゴシック" panose="020B0400000000000000" pitchFamily="50" charset="-128"/>
                          <a:ea typeface="BIZ UDPゴシック" panose="020B0400000000000000" pitchFamily="50" charset="-128"/>
                        </a:rPr>
                        <a:t>550</a:t>
                      </a:r>
                      <a:r>
                        <a:rPr kumimoji="1" lang="ja-JP" altLang="en-US" sz="1200" b="0"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50783577"/>
                  </a:ext>
                </a:extLst>
              </a:tr>
              <a:tr h="265840">
                <a:tc>
                  <a:txBody>
                    <a:bodyPr/>
                    <a:lstStyle/>
                    <a:p>
                      <a:r>
                        <a:rPr kumimoji="1" lang="ja-JP" altLang="en-US" sz="1200" b="0" dirty="0">
                          <a:latin typeface="BIZ UDPゴシック" panose="020B0400000000000000" pitchFamily="50" charset="-128"/>
                          <a:ea typeface="BIZ UDPゴシック" panose="020B0400000000000000" pitchFamily="50" charset="-128"/>
                        </a:rPr>
                        <a:t>建築費用　</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①</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381,150</a:t>
                      </a:r>
                      <a:r>
                        <a:rPr kumimoji="1" lang="ja-JP" altLang="en-US" sz="1200" b="0" dirty="0">
                          <a:latin typeface="BIZ UDPゴシック" panose="020B0400000000000000" pitchFamily="50" charset="-128"/>
                          <a:ea typeface="BIZ UDPゴシック" panose="020B0400000000000000" pitchFamily="50" charset="-128"/>
                        </a:rPr>
                        <a:t>千円</a:t>
                      </a: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896,341</a:t>
                      </a:r>
                      <a:r>
                        <a:rPr kumimoji="1" lang="ja-JP" altLang="en-US" sz="1200" b="0" dirty="0">
                          <a:latin typeface="BIZ UDPゴシック" panose="020B0400000000000000" pitchFamily="50" charset="-128"/>
                          <a:ea typeface="BIZ UDPゴシック" panose="020B0400000000000000" pitchFamily="50" charset="-128"/>
                        </a:rPr>
                        <a:t>千円</a:t>
                      </a:r>
                    </a:p>
                  </a:txBody>
                  <a:tcPr/>
                </a:tc>
                <a:tc>
                  <a:txBody>
                    <a:bodyPr/>
                    <a:lstStyle/>
                    <a:p>
                      <a:pPr algn="l"/>
                      <a:r>
                        <a:rPr kumimoji="1" lang="en-US" altLang="ja-JP" sz="1200" b="0" dirty="0">
                          <a:latin typeface="BIZ UDPゴシック" panose="020B0400000000000000" pitchFamily="50" charset="-128"/>
                          <a:ea typeface="BIZ UDPゴシック" panose="020B0400000000000000" pitchFamily="50" charset="-128"/>
                        </a:rPr>
                        <a:t>356,400</a:t>
                      </a:r>
                      <a:r>
                        <a:rPr kumimoji="1" lang="ja-JP" altLang="en-US" sz="1200" b="0" dirty="0">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r h="265840">
                <a:tc>
                  <a:txBody>
                    <a:bodyPr/>
                    <a:lstStyle/>
                    <a:p>
                      <a:r>
                        <a:rPr kumimoji="1" lang="ja-JP" altLang="en-US" sz="1200" dirty="0">
                          <a:latin typeface="BIZ UDPゴシック" panose="020B0400000000000000" pitchFamily="50" charset="-128"/>
                          <a:ea typeface="BIZ UDPゴシック" panose="020B0400000000000000" pitchFamily="50" charset="-128"/>
                        </a:rPr>
                        <a:t>２町１村合計　</a:t>
                      </a:r>
                      <a:endParaRPr kumimoji="1" lang="ja-JP" altLang="en-US" sz="1200" b="1" dirty="0">
                        <a:solidFill>
                          <a:srgbClr val="FF0000"/>
                        </a:solidFill>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en-US" altLang="ja-JP" sz="1200" b="1" dirty="0">
                          <a:latin typeface="BIZ UDPゴシック" panose="020B0400000000000000" pitchFamily="50" charset="-128"/>
                          <a:ea typeface="BIZ UDPゴシック" panose="020B0400000000000000" pitchFamily="50" charset="-128"/>
                        </a:rPr>
                        <a:t>1,633,891</a:t>
                      </a:r>
                      <a:r>
                        <a:rPr kumimoji="1" lang="ja-JP" altLang="en-US" sz="1200" b="1" dirty="0">
                          <a:latin typeface="BIZ UDPゴシック" panose="020B0400000000000000" pitchFamily="50" charset="-128"/>
                          <a:ea typeface="BIZ UDPゴシック" panose="020B0400000000000000" pitchFamily="50" charset="-128"/>
                        </a:rPr>
                        <a:t>千円</a:t>
                      </a:r>
                    </a:p>
                  </a:txBody>
                  <a:tcPr/>
                </a:tc>
                <a:tc hMerge="1">
                  <a:txBody>
                    <a:bodyPr/>
                    <a:lstStyle/>
                    <a:p>
                      <a:pPr algn="ctr"/>
                      <a:endParaRPr kumimoji="1" lang="ja-JP" altLang="en-US" sz="1050" b="1" dirty="0">
                        <a:latin typeface="BIZ UDPゴシック" panose="020B0400000000000000" pitchFamily="50" charset="-128"/>
                        <a:ea typeface="BIZ UDPゴシック" panose="020B0400000000000000" pitchFamily="50" charset="-128"/>
                      </a:endParaRPr>
                    </a:p>
                  </a:txBody>
                  <a:tcPr/>
                </a:tc>
                <a:tc hMerge="1">
                  <a:txBody>
                    <a:bodyPr/>
                    <a:lstStyle/>
                    <a:p>
                      <a:pPr algn="ctr"/>
                      <a:endParaRPr kumimoji="1" lang="ja-JP" altLang="en-US" sz="105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56137266"/>
                  </a:ext>
                </a:extLst>
              </a:tr>
            </a:tbl>
          </a:graphicData>
        </a:graphic>
      </p:graphicFrame>
      <p:sp>
        <p:nvSpPr>
          <p:cNvPr id="12" name="正方形/長方形 11">
            <a:extLst>
              <a:ext uri="{FF2B5EF4-FFF2-40B4-BE49-F238E27FC236}">
                <a16:creationId xmlns:a16="http://schemas.microsoft.com/office/drawing/2014/main" id="{D95FCCE5-D3ED-4626-B210-D4370FD8A615}"/>
              </a:ext>
            </a:extLst>
          </p:cNvPr>
          <p:cNvSpPr/>
          <p:nvPr/>
        </p:nvSpPr>
        <p:spPr>
          <a:xfrm>
            <a:off x="4308662" y="6297836"/>
            <a:ext cx="5232594" cy="5601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公共施設更新費用試算ソフト」の設計単価を採用</a:t>
            </a:r>
            <a:r>
              <a:rPr lang="ja-JP" altLang="en-US" sz="900" dirty="0" smtClean="0">
                <a:solidFill>
                  <a:schemeClr val="tx1"/>
                </a:solidFill>
                <a:latin typeface="BIZ UDPゴシック" panose="020B0400000000000000" pitchFamily="50" charset="-128"/>
                <a:ea typeface="BIZ UDPゴシック" panose="020B0400000000000000" pitchFamily="50" charset="-128"/>
              </a:rPr>
              <a:t>。</a:t>
            </a:r>
            <a:r>
              <a:rPr lang="zh-TW" altLang="en-US" sz="900" dirty="0">
                <a:latin typeface="BIZ UDPゴシック" panose="020B0400000000000000" pitchFamily="50" charset="-128"/>
                <a:ea typeface="BIZ UDPゴシック" panose="020B0400000000000000" pitchFamily="50" charset="-128"/>
              </a:rPr>
              <a:t> （提供：</a:t>
            </a:r>
            <a:r>
              <a:rPr lang="zh-TW" altLang="en-US" sz="900" dirty="0" smtClean="0">
                <a:latin typeface="BIZ UDPゴシック" panose="020B0400000000000000" pitchFamily="50" charset="-128"/>
                <a:ea typeface="BIZ UDPゴシック" panose="020B0400000000000000" pitchFamily="50" charset="-128"/>
              </a:rPr>
              <a:t>一般財団</a:t>
            </a:r>
            <a:r>
              <a:rPr lang="zh-TW" altLang="en-US" sz="900" dirty="0">
                <a:latin typeface="BIZ UDPゴシック" panose="020B0400000000000000" pitchFamily="50" charset="-128"/>
                <a:ea typeface="BIZ UDPゴシック" panose="020B0400000000000000" pitchFamily="50" charset="-128"/>
              </a:rPr>
              <a:t>法人地域総合整備財団</a:t>
            </a:r>
            <a:r>
              <a:rPr lang="zh-TW" altLang="en-US" sz="900" dirty="0" smtClean="0">
                <a:latin typeface="BIZ UDPゴシック" panose="020B0400000000000000" pitchFamily="50" charset="-128"/>
                <a:ea typeface="BIZ UDPゴシック" panose="020B0400000000000000" pitchFamily="50" charset="-128"/>
              </a:rPr>
              <a:t>）</a:t>
            </a:r>
            <a:endParaRPr lang="en-US" altLang="zh-TW" sz="900" dirty="0" smtClean="0">
              <a:latin typeface="BIZ UDPゴシック" panose="020B0400000000000000" pitchFamily="50" charset="-128"/>
              <a:ea typeface="BIZ UDPゴシック" panose="020B0400000000000000" pitchFamily="50" charset="-128"/>
            </a:endParaRPr>
          </a:p>
          <a:p>
            <a:r>
              <a:rPr lang="ja-JP" altLang="en-US" sz="900" dirty="0" smtClean="0">
                <a:solidFill>
                  <a:schemeClr val="tx1"/>
                </a:solidFill>
                <a:latin typeface="BIZ UDPゴシック" panose="020B0400000000000000" pitchFamily="50" charset="-128"/>
                <a:ea typeface="BIZ UDPゴシック" panose="020B0400000000000000" pitchFamily="50" charset="-128"/>
              </a:rPr>
              <a:t>　　</a:t>
            </a:r>
            <a:r>
              <a:rPr lang="en-US" altLang="ja-JP"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既存施設の除却費含む。 </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給食センターについては、</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/150</a:t>
            </a:r>
            <a:r>
              <a:rPr lang="ja-JP" altLang="en-US" sz="900" dirty="0">
                <a:solidFill>
                  <a:schemeClr val="tx1"/>
                </a:solidFill>
                <a:latin typeface="BIZ UDPゴシック" panose="020B0400000000000000" pitchFamily="50" charset="-128"/>
                <a:ea typeface="BIZ UDPゴシック" panose="020B0400000000000000" pitchFamily="50" charset="-128"/>
              </a:rPr>
              <a:t>千円</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厨房機器・什器費</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を含む。</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18</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5006B51-4D82-4776-98AE-830F7A9AA545}"/>
              </a:ext>
            </a:extLst>
          </p:cNvPr>
          <p:cNvSpPr txBox="1"/>
          <p:nvPr/>
        </p:nvSpPr>
        <p:spPr>
          <a:xfrm>
            <a:off x="0" y="529491"/>
            <a:ext cx="9906000" cy="51087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２町１村においては、体育館、文化ホール、給食センター等の施設をそれぞれ単独で運用しているが、少子化に伴う人口減少に</a:t>
            </a:r>
            <a:r>
              <a:rPr kumimoji="1" lang="en-US" altLang="ja-JP" sz="1400" dirty="0" smtClean="0">
                <a:latin typeface="BIZ UDPゴシック" panose="020B0400000000000000" pitchFamily="50" charset="-128"/>
                <a:ea typeface="BIZ UDPゴシック" panose="020B0400000000000000" pitchFamily="50" charset="-128"/>
              </a:rPr>
              <a:t/>
            </a:r>
            <a:br>
              <a:rPr kumimoji="1" lang="en-US" altLang="ja-JP" sz="1400" dirty="0" smtClean="0">
                <a:latin typeface="BIZ UDPゴシック" panose="020B0400000000000000" pitchFamily="50" charset="-128"/>
                <a:ea typeface="BIZ UDPゴシック" panose="020B0400000000000000" pitchFamily="50" charset="-128"/>
              </a:rPr>
            </a:br>
            <a:r>
              <a:rPr kumimoji="1" lang="ja-JP" altLang="en-US" sz="1400" dirty="0" smtClean="0">
                <a:latin typeface="BIZ UDPゴシック" panose="020B0400000000000000" pitchFamily="50" charset="-128"/>
                <a:ea typeface="BIZ UDPゴシック" panose="020B0400000000000000" pitchFamily="50" charset="-128"/>
              </a:rPr>
              <a:t>よる税収の減少や社会保障関係経費の増加等により、継続した運営がより一層厳しくなることが予測される。</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95FCCE5-D3ED-4626-B210-D4370FD8A615}"/>
              </a:ext>
            </a:extLst>
          </p:cNvPr>
          <p:cNvSpPr/>
          <p:nvPr/>
        </p:nvSpPr>
        <p:spPr>
          <a:xfrm>
            <a:off x="7674162" y="1274165"/>
            <a:ext cx="1647638" cy="2300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900" dirty="0" smtClean="0">
                <a:solidFill>
                  <a:schemeClr val="tx1"/>
                </a:solidFill>
                <a:latin typeface="BIZ UDPゴシック" panose="020B0400000000000000" pitchFamily="50" charset="-128"/>
                <a:ea typeface="BIZ UDPゴシック" panose="020B0400000000000000" pitchFamily="50" charset="-128"/>
              </a:rPr>
              <a:t>※</a:t>
            </a:r>
            <a:r>
              <a:rPr lang="ja-JP" altLang="en-US" sz="900" dirty="0" smtClean="0">
                <a:solidFill>
                  <a:schemeClr val="tx1"/>
                </a:solidFill>
                <a:latin typeface="BIZ UDPゴシック" panose="020B0400000000000000" pitchFamily="50" charset="-128"/>
                <a:ea typeface="BIZ UDPゴシック" panose="020B0400000000000000" pitchFamily="50" charset="-128"/>
              </a:rPr>
              <a:t>既存施設と同規模を想定</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117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はじめに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360948" y="916773"/>
            <a:ext cx="9177062" cy="349881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kumimoji="1" lang="ja-JP" altLang="en-US" smtClean="0">
                <a:solidFill>
                  <a:schemeClr val="accent4"/>
                </a:solidFill>
                <a:latin typeface="BIZ UDPゴシック" panose="020B0400000000000000" pitchFamily="50" charset="-128"/>
                <a:ea typeface="BIZ UDPゴシック" panose="020B0400000000000000" pitchFamily="50" charset="-128"/>
              </a:rPr>
              <a:t>●　</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急激</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な人口変動の中で、町村が将来にわたって持続的かつ安定的に住民</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サービスを</a:t>
            </a:r>
            <a: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提供</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できるよう、課題分析や対応方策の検討を行うために、令和２年度に府</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と１０町村</a:t>
            </a:r>
            <a: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で</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「町村の将来のあり方に関する勉強会」を設置</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00"/>
              </a:lnSpc>
            </a:pPr>
            <a:endPar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00"/>
              </a:lnSpc>
            </a:pPr>
            <a:r>
              <a:rPr kumimoji="1" lang="ja-JP" altLang="en-US" smtClean="0">
                <a:solidFill>
                  <a:schemeClr val="accent4"/>
                </a:solidFill>
                <a:latin typeface="BIZ UDPゴシック" panose="020B0400000000000000" pitchFamily="50" charset="-128"/>
                <a:ea typeface="BIZ UDPゴシック" panose="020B0400000000000000" pitchFamily="50" charset="-128"/>
              </a:rPr>
              <a:t>●</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これ</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までに、町村ごとの「中長期財政シミュレーション」を作成し、それを踏まえて</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今後の</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対応方策等について、府と各町村の首長や議会との間で意見交換を実施</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00"/>
              </a:lnSpc>
            </a:pPr>
            <a:endParaRPr kumimoji="1" lang="en-US" altLang="ja-JP" smtClean="0">
              <a:solidFill>
                <a:schemeClr val="accent4"/>
              </a:solidFill>
              <a:latin typeface="BIZ UDPゴシック" panose="020B0400000000000000" pitchFamily="50" charset="-128"/>
              <a:ea typeface="BIZ UDPゴシック" panose="020B0400000000000000" pitchFamily="50" charset="-128"/>
            </a:endParaRPr>
          </a:p>
          <a:p>
            <a:pPr>
              <a:lnSpc>
                <a:spcPts val="2200"/>
              </a:lnSpc>
            </a:pPr>
            <a:r>
              <a:rPr kumimoji="1" lang="ja-JP" altLang="en-US" smtClean="0">
                <a:solidFill>
                  <a:schemeClr val="accent4"/>
                </a:solidFill>
                <a:latin typeface="BIZ UDPゴシック" panose="020B0400000000000000" pitchFamily="50" charset="-128"/>
                <a:ea typeface="BIZ UDPゴシック" panose="020B0400000000000000" pitchFamily="50" charset="-128"/>
              </a:rPr>
              <a:t>●　</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令和</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４年度から、府</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と太子町、河南町、千早赤阪村の南河内地域２町</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１村は、町村や</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地域</a:t>
            </a:r>
            <a:r>
              <a:rPr kumimoji="1" lang="en-US" altLang="ja-JP">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の</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行政課題やその</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対応方策に</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ついて検討してきたところであり、その成果をここ</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に</a:t>
            </a:r>
            <a: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まとめた。今後</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、対応方策を</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実施しながら</a:t>
            </a:r>
            <a:r>
              <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、将来のあり方について、さらに検討を</a:t>
            </a: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深めて</a:t>
            </a:r>
            <a: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いく。</a:t>
            </a:r>
            <a:endParaRPr kumimoji="1" lang="ja-JP" altLang="en-US">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38609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172106" y="1052420"/>
            <a:ext cx="3538975" cy="4929894"/>
          </a:xfrm>
          <a:prstGeom prst="rect">
            <a:avLst/>
          </a:prstGeom>
        </p:spPr>
      </p:pic>
      <p:sp>
        <p:nvSpPr>
          <p:cNvPr id="9" name="正方形/長方形 8"/>
          <p:cNvSpPr/>
          <p:nvPr/>
        </p:nvSpPr>
        <p:spPr>
          <a:xfrm>
            <a:off x="480153" y="1001212"/>
            <a:ext cx="2321150"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はびきのコロセアム</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a:t>
            </a:r>
            <a:r>
              <a:rPr lang="ja-JP" altLang="en-US" sz="1138" dirty="0">
                <a:latin typeface="BIZ UDPゴシック" panose="020B0400000000000000" pitchFamily="50" charset="-128"/>
                <a:ea typeface="BIZ UDPゴシック" panose="020B0400000000000000" pitchFamily="50" charset="-128"/>
              </a:rPr>
              <a:t>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1997</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 </a:t>
            </a:r>
            <a:r>
              <a:rPr lang="en-US" altLang="ja-JP" sz="1138" dirty="0">
                <a:latin typeface="BIZ UDPゴシック" panose="020B0400000000000000" pitchFamily="50" charset="-128"/>
                <a:ea typeface="BIZ UDPゴシック" panose="020B0400000000000000" pitchFamily="50" charset="-128"/>
              </a:rPr>
              <a:t>11,837</a:t>
            </a:r>
            <a:r>
              <a:rPr lang="ja-JP" altLang="en-US" sz="1138" dirty="0">
                <a:latin typeface="BIZ UDPゴシック" panose="020B0400000000000000" pitchFamily="50" charset="-128"/>
                <a:ea typeface="BIZ UDPゴシック" panose="020B0400000000000000" pitchFamily="50" charset="-128"/>
              </a:rPr>
              <a:t>㎡</a:t>
            </a:r>
            <a:endParaRPr lang="en-US" altLang="ja-JP" sz="1138"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476518" y="2039586"/>
            <a:ext cx="2321151"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：羽曳野市市民体育館</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1975</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2,662</a:t>
            </a:r>
            <a:r>
              <a:rPr lang="ja-JP" altLang="en-US" sz="1138" dirty="0">
                <a:latin typeface="BIZ UDPゴシック" panose="020B0400000000000000" pitchFamily="50" charset="-128"/>
                <a:ea typeface="BIZ UDPゴシック" panose="020B0400000000000000" pitchFamily="50" charset="-128"/>
              </a:rPr>
              <a:t>㎡</a:t>
            </a:r>
            <a:endParaRPr lang="en-US" altLang="ja-JP" sz="1138"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469643" y="3167641"/>
            <a:ext cx="2321151"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：富田林市スポーツ施設青少年スポーツホール</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a:t>
            </a:r>
            <a:r>
              <a:rPr lang="ja-JP" altLang="en-US" sz="1138" dirty="0">
                <a:latin typeface="BIZ UDPゴシック" panose="020B0400000000000000" pitchFamily="50" charset="-128"/>
                <a:ea typeface="BIZ UDPゴシック" panose="020B0400000000000000" pitchFamily="50" charset="-128"/>
              </a:rPr>
              <a:t>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1971</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1,069㎡</a:t>
            </a:r>
          </a:p>
        </p:txBody>
      </p:sp>
      <p:sp>
        <p:nvSpPr>
          <p:cNvPr id="12" name="正方形/長方形 11"/>
          <p:cNvSpPr/>
          <p:nvPr/>
        </p:nvSpPr>
        <p:spPr>
          <a:xfrm>
            <a:off x="476518" y="4233710"/>
            <a:ext cx="2321151"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施設名</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：富田林市立総合体育館</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a:t>
            </a:r>
            <a:r>
              <a:rPr lang="ja-JP" altLang="en-US" sz="1138" dirty="0">
                <a:latin typeface="BIZ UDPゴシック" panose="020B0400000000000000" pitchFamily="50" charset="-128"/>
                <a:ea typeface="BIZ UDPゴシック" panose="020B0400000000000000" pitchFamily="50" charset="-128"/>
              </a:rPr>
              <a:t>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1978</a:t>
            </a:r>
            <a:r>
              <a:rPr lang="ja-JP" altLang="en-US" sz="1138" dirty="0" smtClean="0">
                <a:latin typeface="BIZ UDPゴシック" panose="020B0400000000000000" pitchFamily="50" charset="-128"/>
                <a:ea typeface="BIZ UDPゴシック" panose="020B0400000000000000" pitchFamily="50" charset="-128"/>
              </a:rPr>
              <a:t>年</a:t>
            </a:r>
            <a:r>
              <a:rPr lang="en-US" altLang="ja-JP" sz="1138" dirty="0" smtClean="0">
                <a:latin typeface="BIZ UDPゴシック" panose="020B0400000000000000" pitchFamily="50" charset="-128"/>
                <a:ea typeface="BIZ UDPゴシック" panose="020B0400000000000000" pitchFamily="50" charset="-128"/>
              </a:rPr>
              <a:t/>
            </a:r>
            <a:br>
              <a:rPr lang="en-US" altLang="ja-JP" sz="1138" dirty="0" smtClean="0">
                <a:latin typeface="BIZ UDPゴシック" panose="020B0400000000000000" pitchFamily="50" charset="-128"/>
                <a:ea typeface="BIZ UDPゴシック" panose="020B0400000000000000" pitchFamily="50" charset="-128"/>
              </a:rPr>
            </a:b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4,679㎡</a:t>
            </a:r>
            <a:endParaRPr lang="en-US" altLang="ja-JP" sz="1138"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76517" y="5285349"/>
            <a:ext cx="2321152"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施設名</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：河内長野市総合体育館</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1978</a:t>
            </a:r>
            <a:r>
              <a:rPr lang="ja-JP" altLang="en-US" sz="1138" dirty="0" smtClean="0">
                <a:latin typeface="BIZ UDPゴシック" panose="020B0400000000000000" pitchFamily="50" charset="-128"/>
                <a:ea typeface="BIZ UDPゴシック" panose="020B0400000000000000" pitchFamily="50" charset="-128"/>
              </a:rPr>
              <a:t>年</a:t>
            </a:r>
            <a:r>
              <a:rPr lang="en-US" altLang="ja-JP" sz="1138" dirty="0" smtClean="0">
                <a:latin typeface="BIZ UDPゴシック" panose="020B0400000000000000" pitchFamily="50" charset="-128"/>
                <a:ea typeface="BIZ UDPゴシック" panose="020B0400000000000000" pitchFamily="50" charset="-128"/>
              </a:rPr>
              <a:t/>
            </a:r>
            <a:br>
              <a:rPr lang="en-US" altLang="ja-JP" sz="1138" dirty="0" smtClean="0">
                <a:latin typeface="BIZ UDPゴシック" panose="020B0400000000000000" pitchFamily="50" charset="-128"/>
                <a:ea typeface="BIZ UDPゴシック" panose="020B0400000000000000" pitchFamily="50" charset="-128"/>
              </a:rPr>
            </a:br>
            <a:r>
              <a:rPr lang="ja-JP" altLang="en-US" sz="1138" dirty="0" smtClean="0">
                <a:latin typeface="BIZ UDPゴシック" panose="020B0400000000000000" pitchFamily="50" charset="-128"/>
                <a:ea typeface="BIZ UDPゴシック" panose="020B0400000000000000" pitchFamily="50" charset="-128"/>
              </a:rPr>
              <a:t>　　　　　（</a:t>
            </a:r>
            <a:r>
              <a:rPr lang="en-US" altLang="ja-JP" sz="1138" dirty="0">
                <a:latin typeface="BIZ UDPゴシック" panose="020B0400000000000000" pitchFamily="50" charset="-128"/>
                <a:ea typeface="BIZ UDPゴシック" panose="020B0400000000000000" pitchFamily="50" charset="-128"/>
              </a:rPr>
              <a:t>2000</a:t>
            </a:r>
            <a:r>
              <a:rPr lang="ja-JP" altLang="en-US" sz="1138" dirty="0">
                <a:latin typeface="BIZ UDPゴシック" panose="020B0400000000000000" pitchFamily="50" charset="-128"/>
                <a:ea typeface="BIZ UDPゴシック" panose="020B0400000000000000" pitchFamily="50" charset="-128"/>
              </a:rPr>
              <a:t>年に改修</a:t>
            </a:r>
            <a:r>
              <a:rPr lang="en-US" altLang="ja-JP" sz="1138" dirty="0">
                <a:latin typeface="BIZ UDPゴシック" panose="020B0400000000000000" pitchFamily="50" charset="-128"/>
                <a:ea typeface="BIZ UDPゴシック" panose="020B0400000000000000" pitchFamily="50" charset="-128"/>
              </a:rPr>
              <a:t>)</a:t>
            </a: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4,679</a:t>
            </a:r>
            <a:r>
              <a:rPr lang="ja-JP" altLang="en-US" sz="1138" dirty="0">
                <a:latin typeface="BIZ UDPゴシック" panose="020B0400000000000000" pitchFamily="50" charset="-128"/>
                <a:ea typeface="BIZ UDPゴシック" panose="020B0400000000000000" pitchFamily="50" charset="-128"/>
              </a:rPr>
              <a:t>㎡</a:t>
            </a:r>
            <a:endParaRPr lang="en-US" altLang="ja-JP" sz="1138"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7429500" y="1860529"/>
            <a:ext cx="2209299"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施設名</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：太子町総合体育館</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1994</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3,96</a:t>
            </a:r>
            <a:r>
              <a:rPr lang="ja-JP" altLang="en-US" sz="1138" dirty="0">
                <a:latin typeface="BIZ UDPゴシック" panose="020B0400000000000000" pitchFamily="50" charset="-128"/>
                <a:ea typeface="BIZ UDPゴシック" panose="020B0400000000000000" pitchFamily="50" charset="-128"/>
              </a:rPr>
              <a:t>８㎡</a:t>
            </a:r>
            <a:endParaRPr lang="en-US" altLang="ja-JP" sz="1138"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7429500" y="3180787"/>
            <a:ext cx="2209299"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施設名</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：河南町総合体育館</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smtClean="0">
                <a:latin typeface="BIZ UDPゴシック" panose="020B0400000000000000" pitchFamily="50" charset="-128"/>
                <a:ea typeface="BIZ UDPゴシック" panose="020B0400000000000000" pitchFamily="50" charset="-128"/>
              </a:rPr>
              <a:t>【</a:t>
            </a:r>
            <a:r>
              <a:rPr lang="ja-JP" altLang="en-US" sz="1138" smtClean="0">
                <a:latin typeface="BIZ UDPゴシック" panose="020B0400000000000000" pitchFamily="50" charset="-128"/>
                <a:ea typeface="BIZ UDPゴシック" panose="020B0400000000000000" pitchFamily="50" charset="-128"/>
              </a:rPr>
              <a:t>建設年</a:t>
            </a:r>
            <a:r>
              <a:rPr lang="en-US" altLang="ja-JP" sz="1138"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a:t>
            </a:r>
            <a:r>
              <a:rPr lang="ja-JP" altLang="en-US" sz="1138" dirty="0" smtClean="0">
                <a:latin typeface="BIZ UDPゴシック" panose="020B0400000000000000" pitchFamily="50" charset="-128"/>
                <a:ea typeface="BIZ UDPゴシック" panose="020B0400000000000000" pitchFamily="50" charset="-128"/>
              </a:rPr>
              <a:t>５年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：４</a:t>
            </a:r>
            <a:r>
              <a:rPr lang="en-US" altLang="ja-JP" sz="1138" dirty="0">
                <a:latin typeface="BIZ UDPゴシック" panose="020B0400000000000000" pitchFamily="50" charset="-128"/>
                <a:ea typeface="BIZ UDPゴシック" panose="020B0400000000000000" pitchFamily="50" charset="-128"/>
              </a:rPr>
              <a:t>,520</a:t>
            </a:r>
            <a:r>
              <a:rPr lang="ja-JP" altLang="en-US" sz="1138" dirty="0" err="1">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17</a:t>
            </a:r>
            <a:r>
              <a:rPr lang="ja-JP" altLang="en-US" sz="1138" dirty="0">
                <a:latin typeface="BIZ UDPゴシック" panose="020B0400000000000000" pitchFamily="50" charset="-128"/>
                <a:ea typeface="BIZ UDPゴシック" panose="020B0400000000000000" pitchFamily="50" charset="-128"/>
              </a:rPr>
              <a:t>㎡</a:t>
            </a:r>
            <a:endParaRPr lang="en-US" altLang="ja-JP" sz="1138"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7429500" y="4753051"/>
            <a:ext cx="2209299"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施設名</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：千早赤阪村</a:t>
            </a:r>
            <a:r>
              <a:rPr lang="en-US" altLang="ja-JP" sz="1138" dirty="0">
                <a:solidFill>
                  <a:srgbClr val="FF0000"/>
                </a:solidFill>
                <a:latin typeface="BIZ UDPゴシック" panose="020B0400000000000000" pitchFamily="50" charset="-128"/>
                <a:ea typeface="BIZ UDPゴシック" panose="020B0400000000000000" pitchFamily="50" charset="-128"/>
              </a:rPr>
              <a:t>B</a:t>
            </a:r>
            <a:r>
              <a:rPr lang="ja-JP" altLang="en-US" sz="1138" dirty="0">
                <a:solidFill>
                  <a:srgbClr val="FF0000"/>
                </a:solidFill>
                <a:latin typeface="BIZ UDPゴシック" panose="020B0400000000000000" pitchFamily="50" charset="-128"/>
                <a:ea typeface="BIZ UDPゴシック" panose="020B0400000000000000" pitchFamily="50" charset="-128"/>
              </a:rPr>
              <a:t>＆</a:t>
            </a:r>
            <a:r>
              <a:rPr lang="en-US" altLang="ja-JP" sz="1138" dirty="0">
                <a:solidFill>
                  <a:srgbClr val="FF0000"/>
                </a:solidFill>
                <a:latin typeface="BIZ UDPゴシック" panose="020B0400000000000000" pitchFamily="50" charset="-128"/>
                <a:ea typeface="BIZ UDPゴシック" panose="020B0400000000000000" pitchFamily="50" charset="-128"/>
              </a:rPr>
              <a:t>G</a:t>
            </a:r>
          </a:p>
          <a:p>
            <a:r>
              <a:rPr lang="ja-JP" altLang="en-US" sz="1138" dirty="0">
                <a:solidFill>
                  <a:srgbClr val="FF0000"/>
                </a:solidFill>
                <a:latin typeface="BIZ UDPゴシック" panose="020B0400000000000000" pitchFamily="50" charset="-128"/>
                <a:ea typeface="BIZ UDPゴシック" panose="020B0400000000000000" pitchFamily="50" charset="-128"/>
              </a:rPr>
              <a:t>　</a:t>
            </a:r>
            <a:r>
              <a:rPr lang="ja-JP" altLang="en-US" sz="1138" dirty="0" smtClean="0">
                <a:solidFill>
                  <a:srgbClr val="FF0000"/>
                </a:solidFill>
                <a:latin typeface="BIZ UDPゴシック" panose="020B0400000000000000" pitchFamily="50" charset="-128"/>
                <a:ea typeface="BIZ UDPゴシック" panose="020B0400000000000000" pitchFamily="50" charset="-128"/>
              </a:rPr>
              <a:t>　　　　　　海洋</a:t>
            </a:r>
            <a:r>
              <a:rPr lang="ja-JP" altLang="en-US" sz="1138" dirty="0">
                <a:solidFill>
                  <a:srgbClr val="FF0000"/>
                </a:solidFill>
                <a:latin typeface="BIZ UDPゴシック" panose="020B0400000000000000" pitchFamily="50" charset="-128"/>
                <a:ea typeface="BIZ UDPゴシック" panose="020B0400000000000000" pitchFamily="50" charset="-128"/>
              </a:rPr>
              <a:t>センター</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smtClean="0">
                <a:latin typeface="BIZ UDPゴシック" panose="020B0400000000000000" pitchFamily="50" charset="-128"/>
                <a:ea typeface="BIZ UDPゴシック" panose="020B0400000000000000" pitchFamily="50" charset="-128"/>
              </a:rPr>
              <a:t>【</a:t>
            </a:r>
            <a:r>
              <a:rPr lang="ja-JP" altLang="en-US" sz="1138" smtClean="0">
                <a:latin typeface="BIZ UDPゴシック" panose="020B0400000000000000" pitchFamily="50" charset="-128"/>
                <a:ea typeface="BIZ UDPゴシック" panose="020B0400000000000000" pitchFamily="50" charset="-128"/>
              </a:rPr>
              <a:t>建設年</a:t>
            </a:r>
            <a:r>
              <a:rPr lang="en-US" altLang="ja-JP" sz="1138"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a:t>
            </a:r>
            <a:r>
              <a:rPr lang="ja-JP" altLang="en-US" sz="1138" dirty="0" smtClean="0">
                <a:latin typeface="BIZ UDPゴシック" panose="020B0400000000000000" pitchFamily="50" charset="-128"/>
                <a:ea typeface="BIZ UDPゴシック" panose="020B0400000000000000" pitchFamily="50" charset="-128"/>
              </a:rPr>
              <a:t>０年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2,023</a:t>
            </a:r>
            <a:r>
              <a:rPr lang="ja-JP" altLang="en-US" sz="1138" dirty="0" err="1">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８４㎡</a:t>
            </a:r>
            <a:endParaRPr lang="en-US" altLang="ja-JP" sz="1138"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5920303" y="6142904"/>
            <a:ext cx="3857094"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出典：国土地理院地図</a:t>
            </a:r>
            <a:r>
              <a:rPr kumimoji="1" lang="en-US" altLang="ja-JP" sz="600" dirty="0">
                <a:latin typeface="BIZ UDPゴシック" panose="020B0400000000000000" pitchFamily="50" charset="-128"/>
                <a:ea typeface="BIZ UDPゴシック" panose="020B0400000000000000" pitchFamily="50" charset="-128"/>
              </a:rPr>
              <a:t>Vector</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各市町村公共施設個別管理計画、各市町村</a:t>
            </a:r>
            <a:r>
              <a:rPr kumimoji="1" lang="en-US" altLang="ja-JP" sz="600" dirty="0" smtClean="0">
                <a:latin typeface="BIZ UDPゴシック" panose="020B0400000000000000" pitchFamily="50" charset="-128"/>
                <a:ea typeface="BIZ UDPゴシック" panose="020B0400000000000000" pitchFamily="50" charset="-128"/>
              </a:rPr>
              <a:t>HP</a:t>
            </a:r>
            <a:r>
              <a:rPr kumimoji="1" lang="ja-JP" altLang="en-US" sz="600" dirty="0" smtClean="0">
                <a:latin typeface="BIZ UDPゴシック" panose="020B0400000000000000" pitchFamily="50" charset="-128"/>
                <a:ea typeface="BIZ UDPゴシック" panose="020B0400000000000000" pitchFamily="50" charset="-128"/>
              </a:rPr>
              <a:t>を</a:t>
            </a:r>
            <a:r>
              <a:rPr kumimoji="1" lang="ja-JP" altLang="en-US" sz="600" dirty="0">
                <a:latin typeface="BIZ UDPゴシック" panose="020B0400000000000000" pitchFamily="50" charset="-128"/>
                <a:ea typeface="BIZ UDPゴシック" panose="020B0400000000000000" pitchFamily="50" charset="-128"/>
              </a:rPr>
              <a:t>もと</a:t>
            </a:r>
            <a:r>
              <a:rPr kumimoji="1" lang="ja-JP" altLang="en-US" sz="600" dirty="0" smtClean="0">
                <a:latin typeface="BIZ UDPゴシック" panose="020B0400000000000000" pitchFamily="50" charset="-128"/>
                <a:ea typeface="BIZ UDPゴシック" panose="020B0400000000000000" pitchFamily="50" charset="-128"/>
              </a:rPr>
              <a:t>に府市町村局</a:t>
            </a:r>
            <a:r>
              <a:rPr kumimoji="1" lang="ja-JP" altLang="en-US" sz="600" dirty="0">
                <a:latin typeface="BIZ UDPゴシック" panose="020B0400000000000000" pitchFamily="50" charset="-128"/>
                <a:ea typeface="BIZ UDPゴシック" panose="020B0400000000000000" pitchFamily="50" charset="-128"/>
              </a:rPr>
              <a:t>にて作成</a:t>
            </a:r>
          </a:p>
        </p:txBody>
      </p:sp>
      <p:sp>
        <p:nvSpPr>
          <p:cNvPr id="26" name="正方形/長方形 2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19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体育館</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4" name="楕円 23"/>
          <p:cNvSpPr/>
          <p:nvPr/>
        </p:nvSpPr>
        <p:spPr>
          <a:xfrm>
            <a:off x="288571" y="862533"/>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27" name="楕円 26"/>
          <p:cNvSpPr/>
          <p:nvPr/>
        </p:nvSpPr>
        <p:spPr>
          <a:xfrm>
            <a:off x="284936" y="1900907"/>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29" name="楕円 28"/>
          <p:cNvSpPr/>
          <p:nvPr/>
        </p:nvSpPr>
        <p:spPr>
          <a:xfrm>
            <a:off x="278061" y="2933175"/>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31" name="楕円 30"/>
          <p:cNvSpPr/>
          <p:nvPr/>
        </p:nvSpPr>
        <p:spPr>
          <a:xfrm>
            <a:off x="284936" y="4049259"/>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33" name="楕円 32"/>
          <p:cNvSpPr/>
          <p:nvPr/>
        </p:nvSpPr>
        <p:spPr>
          <a:xfrm>
            <a:off x="284935" y="5150913"/>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34" name="楕円 33"/>
          <p:cNvSpPr/>
          <p:nvPr/>
        </p:nvSpPr>
        <p:spPr>
          <a:xfrm>
            <a:off x="7261105" y="3020197"/>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⑦</a:t>
            </a:r>
          </a:p>
        </p:txBody>
      </p:sp>
      <p:sp>
        <p:nvSpPr>
          <p:cNvPr id="36" name="楕円 35"/>
          <p:cNvSpPr/>
          <p:nvPr/>
        </p:nvSpPr>
        <p:spPr>
          <a:xfrm>
            <a:off x="7261105" y="4553043"/>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⑧</a:t>
            </a:r>
          </a:p>
        </p:txBody>
      </p:sp>
      <p:sp>
        <p:nvSpPr>
          <p:cNvPr id="37" name="楕円 36"/>
          <p:cNvSpPr/>
          <p:nvPr/>
        </p:nvSpPr>
        <p:spPr>
          <a:xfrm>
            <a:off x="7261105" y="1670685"/>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⑥</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39" name="楕円 38"/>
          <p:cNvSpPr/>
          <p:nvPr/>
        </p:nvSpPr>
        <p:spPr>
          <a:xfrm>
            <a:off x="3866392" y="1249321"/>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40" name="楕円 39"/>
          <p:cNvSpPr/>
          <p:nvPr/>
        </p:nvSpPr>
        <p:spPr>
          <a:xfrm>
            <a:off x="4531899" y="1949047"/>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41" name="楕円 40"/>
          <p:cNvSpPr/>
          <p:nvPr/>
        </p:nvSpPr>
        <p:spPr>
          <a:xfrm>
            <a:off x="3698763" y="3020197"/>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42" name="楕円 41"/>
          <p:cNvSpPr/>
          <p:nvPr/>
        </p:nvSpPr>
        <p:spPr>
          <a:xfrm>
            <a:off x="4160285" y="2902378"/>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43" name="楕円 42"/>
          <p:cNvSpPr/>
          <p:nvPr/>
        </p:nvSpPr>
        <p:spPr>
          <a:xfrm>
            <a:off x="3779468" y="4426078"/>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44" name="楕円 43"/>
          <p:cNvSpPr/>
          <p:nvPr/>
        </p:nvSpPr>
        <p:spPr>
          <a:xfrm>
            <a:off x="5728723" y="2244602"/>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⑥</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45" name="楕円 44"/>
          <p:cNvSpPr/>
          <p:nvPr/>
        </p:nvSpPr>
        <p:spPr>
          <a:xfrm>
            <a:off x="5157551" y="3016889"/>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⑦</a:t>
            </a:r>
          </a:p>
        </p:txBody>
      </p:sp>
      <p:sp>
        <p:nvSpPr>
          <p:cNvPr id="46" name="楕円 45"/>
          <p:cNvSpPr/>
          <p:nvPr/>
        </p:nvSpPr>
        <p:spPr>
          <a:xfrm>
            <a:off x="4847692" y="4322228"/>
            <a:ext cx="383161" cy="3689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⑧</a:t>
            </a:r>
          </a:p>
        </p:txBody>
      </p:sp>
      <p:sp>
        <p:nvSpPr>
          <p:cNvPr id="3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19</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5573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体育館</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19406" y="476263"/>
            <a:ext cx="5346335" cy="338554"/>
          </a:xfrm>
          <a:prstGeom prst="rect">
            <a:avLst/>
          </a:prstGeom>
          <a:noFill/>
        </p:spPr>
        <p:txBody>
          <a:bodyPr wrap="none" rtlCol="0">
            <a:spAutoFit/>
          </a:bodyPr>
          <a:lstStyle/>
          <a:p>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使用目標年度まで運営した場合に必要な維持管理経費</a:t>
            </a:r>
          </a:p>
        </p:txBody>
      </p:sp>
      <p:graphicFrame>
        <p:nvGraphicFramePr>
          <p:cNvPr id="3"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2821950009"/>
              </p:ext>
            </p:extLst>
          </p:nvPr>
        </p:nvGraphicFramePr>
        <p:xfrm>
          <a:off x="228029" y="853284"/>
          <a:ext cx="6604000" cy="149630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271205">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71205">
                <a:tc>
                  <a:txBody>
                    <a:bodyPr/>
                    <a:lstStyle/>
                    <a:p>
                      <a:pPr algn="l"/>
                      <a:r>
                        <a:rPr kumimoji="1" lang="ja-JP" altLang="en-US" sz="1050" dirty="0">
                          <a:latin typeface="BIZ UDPゴシック" panose="020B0400000000000000" pitchFamily="50" charset="-128"/>
                          <a:ea typeface="BIZ UDPゴシック" panose="020B0400000000000000" pitchFamily="50" charset="-128"/>
                        </a:rPr>
                        <a:t>延べ床面積</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3,968</a:t>
                      </a:r>
                      <a:r>
                        <a:rPr kumimoji="1" lang="ja-JP" altLang="en-US" sz="105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4,520.17</a:t>
                      </a:r>
                      <a:r>
                        <a:rPr kumimoji="1" lang="ja-JP" altLang="en-US" sz="1050" dirty="0">
                          <a:latin typeface="BIZ UDPゴシック" panose="020B0400000000000000" pitchFamily="50" charset="-128"/>
                          <a:ea typeface="BIZ UDPゴシック" panose="020B0400000000000000" pitchFamily="50" charset="-128"/>
                        </a:rPr>
                        <a:t>㎡</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2,023.84</a:t>
                      </a:r>
                      <a:r>
                        <a:rPr kumimoji="1" lang="ja-JP" altLang="en-US" sz="105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616184102"/>
                  </a:ext>
                </a:extLst>
              </a:tr>
              <a:tr h="378091">
                <a:tc>
                  <a:txBody>
                    <a:bodyPr/>
                    <a:lstStyle/>
                    <a:p>
                      <a:pPr algn="l"/>
                      <a:r>
                        <a:rPr kumimoji="1" lang="ja-JP" altLang="en-US" sz="1050" dirty="0">
                          <a:latin typeface="BIZ UDPゴシック" panose="020B0400000000000000" pitchFamily="50" charset="-128"/>
                          <a:ea typeface="BIZ UDPゴシック" panose="020B0400000000000000" pitchFamily="50" charset="-128"/>
                        </a:rPr>
                        <a:t>使用目標</a:t>
                      </a:r>
                      <a:r>
                        <a:rPr kumimoji="1" lang="ja-JP" altLang="en-US" sz="1050" dirty="0" smtClean="0">
                          <a:latin typeface="BIZ UDPゴシック" panose="020B0400000000000000" pitchFamily="50" charset="-128"/>
                          <a:ea typeface="BIZ UDPゴシック" panose="020B0400000000000000" pitchFamily="50" charset="-128"/>
                        </a:rPr>
                        <a:t>年</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（個別施設計画より）</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2074</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残</a:t>
                      </a:r>
                      <a:r>
                        <a:rPr kumimoji="1" lang="en-US" altLang="ja-JP" sz="1050" dirty="0" smtClean="0">
                          <a:latin typeface="BIZ UDPゴシック" panose="020B0400000000000000" pitchFamily="50" charset="-128"/>
                          <a:ea typeface="BIZ UDPゴシック" panose="020B0400000000000000" pitchFamily="50" charset="-128"/>
                        </a:rPr>
                        <a:t>52</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2065</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残</a:t>
                      </a:r>
                      <a:r>
                        <a:rPr kumimoji="1" lang="en-US" altLang="ja-JP" sz="1050" dirty="0" smtClean="0">
                          <a:latin typeface="BIZ UDPゴシック" panose="020B0400000000000000" pitchFamily="50" charset="-128"/>
                          <a:ea typeface="BIZ UDPゴシック" panose="020B0400000000000000" pitchFamily="50" charset="-128"/>
                        </a:rPr>
                        <a:t>43</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2056</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残</a:t>
                      </a:r>
                      <a:r>
                        <a:rPr kumimoji="1" lang="en-US" altLang="ja-JP" sz="1050" dirty="0" smtClean="0">
                          <a:latin typeface="BIZ UDPゴシック" panose="020B0400000000000000" pitchFamily="50" charset="-128"/>
                          <a:ea typeface="BIZ UDPゴシック" panose="020B0400000000000000" pitchFamily="50" charset="-128"/>
                        </a:rPr>
                        <a:t>34</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50783577"/>
                  </a:ext>
                </a:extLst>
              </a:tr>
              <a:tr h="271205">
                <a:tc>
                  <a:txBody>
                    <a:bodyPr/>
                    <a:lstStyle/>
                    <a:p>
                      <a:r>
                        <a:rPr kumimoji="1" lang="ja-JP" altLang="en-US" sz="1050" dirty="0">
                          <a:latin typeface="BIZ UDPゴシック" panose="020B0400000000000000" pitchFamily="50" charset="-128"/>
                          <a:ea typeface="BIZ UDPゴシック" panose="020B0400000000000000" pitchFamily="50" charset="-128"/>
                        </a:rPr>
                        <a:t>維持管理経費</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2,152,384</a:t>
                      </a:r>
                      <a:r>
                        <a:rPr kumimoji="1" lang="ja-JP" altLang="en-US" sz="105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1,673,681</a:t>
                      </a:r>
                      <a:r>
                        <a:rPr kumimoji="1" lang="ja-JP" altLang="en-US" sz="105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825,927</a:t>
                      </a:r>
                      <a:r>
                        <a:rPr kumimoji="1" lang="ja-JP" altLang="en-US" sz="1050" dirty="0">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r h="271205">
                <a:tc>
                  <a:txBody>
                    <a:bodyPr/>
                    <a:lstStyle/>
                    <a:p>
                      <a:r>
                        <a:rPr kumimoji="1" lang="ja-JP" altLang="en-US" sz="1050" dirty="0">
                          <a:latin typeface="BIZ UDPゴシック" panose="020B0400000000000000" pitchFamily="50" charset="-128"/>
                          <a:ea typeface="BIZ UDPゴシック" panose="020B0400000000000000" pitchFamily="50" charset="-128"/>
                        </a:rPr>
                        <a:t>２町１村合計</a:t>
                      </a:r>
                    </a:p>
                  </a:txBody>
                  <a:tcPr/>
                </a:tc>
                <a:tc gridSpan="3">
                  <a:txBody>
                    <a:bodyPr/>
                    <a:lstStyle/>
                    <a:p>
                      <a:pPr algn="ctr"/>
                      <a:r>
                        <a:rPr kumimoji="1" lang="en-US" altLang="ja-JP" sz="1050" b="1" dirty="0">
                          <a:latin typeface="BIZ UDPゴシック" panose="020B0400000000000000" pitchFamily="50" charset="-128"/>
                          <a:ea typeface="BIZ UDPゴシック" panose="020B0400000000000000" pitchFamily="50" charset="-128"/>
                        </a:rPr>
                        <a:t>4,651,992</a:t>
                      </a:r>
                      <a:r>
                        <a:rPr kumimoji="1" lang="ja-JP" altLang="en-US" sz="1050" b="1"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56137266"/>
                  </a:ext>
                </a:extLst>
              </a:tr>
            </a:tbl>
          </a:graphicData>
        </a:graphic>
      </p:graphicFrame>
      <p:sp>
        <p:nvSpPr>
          <p:cNvPr id="13" name="テキスト ボックス 12">
            <a:extLst>
              <a:ext uri="{FF2B5EF4-FFF2-40B4-BE49-F238E27FC236}">
                <a16:creationId xmlns:a16="http://schemas.microsoft.com/office/drawing/2014/main" id="{D2F85974-2A6D-4F10-B89D-9D749ED472D6}"/>
              </a:ext>
            </a:extLst>
          </p:cNvPr>
          <p:cNvSpPr txBox="1"/>
          <p:nvPr/>
        </p:nvSpPr>
        <p:spPr>
          <a:xfrm>
            <a:off x="862762" y="2379909"/>
            <a:ext cx="5296737"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使用目標</a:t>
            </a:r>
            <a:r>
              <a:rPr kumimoji="1" lang="ja-JP" altLang="en-US" sz="1200" b="1" dirty="0" smtClean="0">
                <a:latin typeface="BIZ UDPゴシック" panose="020B0400000000000000" pitchFamily="50" charset="-128"/>
                <a:ea typeface="BIZ UDPゴシック" panose="020B0400000000000000" pitchFamily="50" charset="-128"/>
              </a:rPr>
              <a:t>年数を合わせ、横並びで必要</a:t>
            </a:r>
            <a:r>
              <a:rPr kumimoji="1" lang="ja-JP" altLang="en-US" sz="1200" b="1" dirty="0">
                <a:latin typeface="BIZ UDPゴシック" panose="020B0400000000000000" pitchFamily="50" charset="-128"/>
                <a:ea typeface="BIZ UDPゴシック" panose="020B0400000000000000" pitchFamily="50" charset="-128"/>
              </a:rPr>
              <a:t>な維持管理経費</a:t>
            </a:r>
            <a:r>
              <a:rPr kumimoji="1" lang="ja-JP" altLang="en-US" sz="1200" b="1" dirty="0" smtClean="0">
                <a:latin typeface="BIZ UDPゴシック" panose="020B0400000000000000" pitchFamily="50" charset="-128"/>
                <a:ea typeface="BIZ UDPゴシック" panose="020B0400000000000000" pitchFamily="50" charset="-128"/>
              </a:rPr>
              <a:t>を比較</a:t>
            </a:r>
            <a:endParaRPr kumimoji="1" lang="ja-JP" altLang="en-US" sz="1050" b="1" dirty="0">
              <a:latin typeface="BIZ UDPゴシック" panose="020B0400000000000000" pitchFamily="50" charset="-128"/>
              <a:ea typeface="BIZ UDPゴシック" panose="020B0400000000000000" pitchFamily="50" charset="-128"/>
            </a:endParaRPr>
          </a:p>
        </p:txBody>
      </p:sp>
      <p:graphicFrame>
        <p:nvGraphicFramePr>
          <p:cNvPr id="14" name="表 3">
            <a:extLst>
              <a:ext uri="{FF2B5EF4-FFF2-40B4-BE49-F238E27FC236}">
                <a16:creationId xmlns:a16="http://schemas.microsoft.com/office/drawing/2014/main" id="{403B70F9-C92E-451C-BC1F-D77523E00E99}"/>
              </a:ext>
            </a:extLst>
          </p:cNvPr>
          <p:cNvGraphicFramePr>
            <a:graphicFrameLocks noGrp="1"/>
          </p:cNvGraphicFramePr>
          <p:nvPr>
            <p:extLst/>
          </p:nvPr>
        </p:nvGraphicFramePr>
        <p:xfrm>
          <a:off x="247561" y="2655838"/>
          <a:ext cx="6604000" cy="1493576"/>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373394">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373394">
                <a:tc>
                  <a:txBody>
                    <a:bodyPr/>
                    <a:lstStyle/>
                    <a:p>
                      <a:r>
                        <a:rPr kumimoji="1" lang="ja-JP" altLang="en-US" sz="1050" dirty="0">
                          <a:latin typeface="BIZ UDPゴシック" panose="020B0400000000000000" pitchFamily="50" charset="-128"/>
                          <a:ea typeface="BIZ UDPゴシック" panose="020B0400000000000000" pitchFamily="50" charset="-128"/>
                        </a:rPr>
                        <a:t>使用目標年数</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a:latin typeface="BIZ UDPゴシック" panose="020B0400000000000000" pitchFamily="50" charset="-128"/>
                          <a:ea typeface="BIZ UDPゴシック" panose="020B0400000000000000" pitchFamily="50" charset="-128"/>
                        </a:rPr>
                        <a:t>年</a:t>
                      </a:r>
                    </a:p>
                  </a:txBody>
                  <a:tcPr/>
                </a:tc>
                <a:extLst>
                  <a:ext uri="{0D108BD9-81ED-4DB2-BD59-A6C34878D82A}">
                    <a16:rowId xmlns:a16="http://schemas.microsoft.com/office/drawing/2014/main" val="850783577"/>
                  </a:ext>
                </a:extLst>
              </a:tr>
              <a:tr h="373394">
                <a:tc>
                  <a:txBody>
                    <a:bodyPr/>
                    <a:lstStyle/>
                    <a:p>
                      <a:r>
                        <a:rPr kumimoji="1" lang="ja-JP" altLang="en-US" sz="1050" dirty="0">
                          <a:latin typeface="BIZ UDPゴシック" panose="020B0400000000000000" pitchFamily="50" charset="-128"/>
                          <a:ea typeface="BIZ UDPゴシック" panose="020B0400000000000000" pitchFamily="50" charset="-128"/>
                        </a:rPr>
                        <a:t>維持管理経費　</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①</a:t>
                      </a:r>
                    </a:p>
                  </a:txBody>
                  <a:tcPr/>
                </a:tc>
                <a:tc>
                  <a:txBody>
                    <a:bodyPr/>
                    <a:lstStyle/>
                    <a:p>
                      <a:r>
                        <a:rPr kumimoji="1" lang="en-US" altLang="ja-JP" sz="1050" dirty="0" smtClean="0">
                          <a:latin typeface="BIZ UDPゴシック" panose="020B0400000000000000" pitchFamily="50" charset="-128"/>
                          <a:ea typeface="BIZ UDPゴシック" panose="020B0400000000000000" pitchFamily="50" charset="-128"/>
                        </a:rPr>
                        <a:t>1,407,328</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smtClean="0">
                          <a:latin typeface="BIZ UDPゴシック" panose="020B0400000000000000" pitchFamily="50" charset="-128"/>
                          <a:ea typeface="BIZ UDPゴシック" panose="020B0400000000000000" pitchFamily="50" charset="-128"/>
                        </a:rPr>
                        <a:t>1,323,376</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1050" dirty="0">
                          <a:solidFill>
                            <a:schemeClr val="tx1"/>
                          </a:solidFill>
                          <a:latin typeface="BIZ UDPゴシック" panose="020B0400000000000000" pitchFamily="50" charset="-128"/>
                          <a:ea typeface="BIZ UDPゴシック" panose="020B0400000000000000" pitchFamily="50" charset="-128"/>
                        </a:rPr>
                        <a:t>825,927</a:t>
                      </a:r>
                      <a:r>
                        <a:rPr kumimoji="1" lang="ja-JP" altLang="en-US" sz="1050" dirty="0">
                          <a:solidFill>
                            <a:schemeClr val="tx1"/>
                          </a:solidFill>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r h="373394">
                <a:tc>
                  <a:txBody>
                    <a:bodyPr/>
                    <a:lstStyle/>
                    <a:p>
                      <a:r>
                        <a:rPr kumimoji="1" lang="ja-JP" altLang="en-US" sz="1050" dirty="0">
                          <a:latin typeface="BIZ UDPゴシック" panose="020B0400000000000000" pitchFamily="50" charset="-128"/>
                          <a:ea typeface="BIZ UDPゴシック" panose="020B0400000000000000" pitchFamily="50" charset="-128"/>
                        </a:rPr>
                        <a:t>２町１村合計　</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txBody>
                  <a:tcPr/>
                </a:tc>
                <a:tc gridSpan="3">
                  <a:txBody>
                    <a:bodyPr/>
                    <a:lstStyle/>
                    <a:p>
                      <a:pPr algn="ctr"/>
                      <a:r>
                        <a:rPr kumimoji="1" lang="en-US" altLang="ja-JP" sz="1050" b="1" dirty="0" smtClean="0">
                          <a:latin typeface="BIZ UDPゴシック" panose="020B0400000000000000" pitchFamily="50" charset="-128"/>
                          <a:ea typeface="BIZ UDPゴシック" panose="020B0400000000000000" pitchFamily="50" charset="-128"/>
                        </a:rPr>
                        <a:t>3,556,631</a:t>
                      </a:r>
                      <a:r>
                        <a:rPr kumimoji="1" lang="ja-JP" altLang="en-US" sz="1050" b="1" dirty="0" smtClean="0">
                          <a:latin typeface="BIZ UDPゴシック" panose="020B0400000000000000" pitchFamily="50" charset="-128"/>
                          <a:ea typeface="BIZ UDPゴシック" panose="020B0400000000000000" pitchFamily="50" charset="-128"/>
                        </a:rPr>
                        <a:t>千円</a:t>
                      </a:r>
                      <a:endParaRPr kumimoji="1" lang="ja-JP" altLang="en-US" sz="1050" b="1"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33151459"/>
                  </a:ext>
                </a:extLst>
              </a:tr>
            </a:tbl>
          </a:graphicData>
        </a:graphic>
      </p:graphicFrame>
      <p:graphicFrame>
        <p:nvGraphicFramePr>
          <p:cNvPr id="19" name="表 19">
            <a:extLst>
              <a:ext uri="{FF2B5EF4-FFF2-40B4-BE49-F238E27FC236}">
                <a16:creationId xmlns:a16="http://schemas.microsoft.com/office/drawing/2014/main" id="{F01D3F99-5700-4AE2-9421-3B6B4A7A11A0}"/>
              </a:ext>
            </a:extLst>
          </p:cNvPr>
          <p:cNvGraphicFramePr>
            <a:graphicFrameLocks noGrp="1"/>
          </p:cNvGraphicFramePr>
          <p:nvPr>
            <p:extLst>
              <p:ext uri="{D42A27DB-BD31-4B8C-83A1-F6EECF244321}">
                <p14:modId xmlns:p14="http://schemas.microsoft.com/office/powerpoint/2010/main" val="2481172046"/>
              </p:ext>
            </p:extLst>
          </p:nvPr>
        </p:nvGraphicFramePr>
        <p:xfrm>
          <a:off x="247561" y="4459760"/>
          <a:ext cx="6623532" cy="2149842"/>
        </p:xfrm>
        <a:graphic>
          <a:graphicData uri="http://schemas.openxmlformats.org/drawingml/2006/table">
            <a:tbl>
              <a:tblPr firstRow="1" bandRow="1">
                <a:tableStyleId>{5C22544A-7EE6-4342-B048-85BDC9FD1C3A}</a:tableStyleId>
              </a:tblPr>
              <a:tblGrid>
                <a:gridCol w="1658512">
                  <a:extLst>
                    <a:ext uri="{9D8B030D-6E8A-4147-A177-3AD203B41FA5}">
                      <a16:colId xmlns:a16="http://schemas.microsoft.com/office/drawing/2014/main" val="1554310826"/>
                    </a:ext>
                  </a:extLst>
                </a:gridCol>
                <a:gridCol w="1622738">
                  <a:extLst>
                    <a:ext uri="{9D8B030D-6E8A-4147-A177-3AD203B41FA5}">
                      <a16:colId xmlns:a16="http://schemas.microsoft.com/office/drawing/2014/main" val="1559061234"/>
                    </a:ext>
                  </a:extLst>
                </a:gridCol>
                <a:gridCol w="1686399">
                  <a:extLst>
                    <a:ext uri="{9D8B030D-6E8A-4147-A177-3AD203B41FA5}">
                      <a16:colId xmlns:a16="http://schemas.microsoft.com/office/drawing/2014/main" val="2030459914"/>
                    </a:ext>
                  </a:extLst>
                </a:gridCol>
                <a:gridCol w="1655883">
                  <a:extLst>
                    <a:ext uri="{9D8B030D-6E8A-4147-A177-3AD203B41FA5}">
                      <a16:colId xmlns:a16="http://schemas.microsoft.com/office/drawing/2014/main" val="174240811"/>
                    </a:ext>
                  </a:extLst>
                </a:gridCol>
              </a:tblGrid>
              <a:tr h="265302">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50964122"/>
                  </a:ext>
                </a:extLst>
              </a:tr>
              <a:tr h="394992">
                <a:tc>
                  <a:txBody>
                    <a:bodyPr/>
                    <a:lstStyle/>
                    <a:p>
                      <a:r>
                        <a:rPr kumimoji="1" lang="zh-TW" altLang="en-US" sz="1050" dirty="0">
                          <a:latin typeface="BIZ UDPゴシック" panose="020B0400000000000000" pitchFamily="50" charset="-128"/>
                          <a:ea typeface="BIZ UDPゴシック" panose="020B0400000000000000" pitchFamily="50" charset="-128"/>
                        </a:rPr>
                        <a:t>建替費用</a:t>
                      </a:r>
                      <a:endParaRPr kumimoji="1" lang="en-US" altLang="zh-TW" sz="1050" dirty="0">
                        <a:latin typeface="BIZ UDPゴシック" panose="020B0400000000000000" pitchFamily="50" charset="-128"/>
                        <a:ea typeface="BIZ UDPゴシック" panose="020B0400000000000000" pitchFamily="50" charset="-128"/>
                      </a:endParaRPr>
                    </a:p>
                    <a:p>
                      <a:r>
                        <a:rPr kumimoji="1" lang="en-US" altLang="zh-TW" sz="1050" dirty="0">
                          <a:latin typeface="BIZ UDPゴシック" panose="020B0400000000000000" pitchFamily="50" charset="-128"/>
                          <a:ea typeface="BIZ UDPゴシック" panose="020B0400000000000000" pitchFamily="50" charset="-128"/>
                        </a:rPr>
                        <a:t>(360</a:t>
                      </a:r>
                      <a:r>
                        <a:rPr kumimoji="1" lang="zh-TW" altLang="en-US" sz="1050" dirty="0">
                          <a:latin typeface="BIZ UDPゴシック" panose="020B0400000000000000" pitchFamily="50" charset="-128"/>
                          <a:ea typeface="BIZ UDPゴシック" panose="020B0400000000000000" pitchFamily="50" charset="-128"/>
                        </a:rPr>
                        <a:t>千円</a:t>
                      </a:r>
                      <a:r>
                        <a:rPr kumimoji="1" lang="en-US" altLang="zh-TW"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gridSpan="3">
                  <a:txBody>
                    <a:bodyPr/>
                    <a:lstStyle/>
                    <a:p>
                      <a:r>
                        <a:rPr kumimoji="1" lang="en-US" altLang="ja-JP" sz="1050" dirty="0">
                          <a:latin typeface="BIZ UDPゴシック" panose="020B0400000000000000" pitchFamily="50" charset="-128"/>
                          <a:ea typeface="BIZ UDPゴシック" panose="020B0400000000000000" pitchFamily="50" charset="-128"/>
                        </a:rPr>
                        <a:t>360</a:t>
                      </a:r>
                      <a:r>
                        <a:rPr kumimoji="1" lang="ja-JP" altLang="en-US" sz="1050" dirty="0">
                          <a:latin typeface="BIZ UDPゴシック" panose="020B0400000000000000" pitchFamily="50" charset="-128"/>
                          <a:ea typeface="BIZ UDPゴシック" panose="020B0400000000000000" pitchFamily="50" charset="-128"/>
                        </a:rPr>
                        <a:t>千円</a:t>
                      </a:r>
                      <a:r>
                        <a:rPr kumimoji="1" lang="en-US" altLang="ja-JP" sz="1050" dirty="0">
                          <a:latin typeface="BIZ UDPゴシック" panose="020B0400000000000000" pitchFamily="50" charset="-128"/>
                          <a:ea typeface="BIZ UDPゴシック" panose="020B0400000000000000" pitchFamily="50" charset="-128"/>
                        </a:rPr>
                        <a:t>×4,500㎡</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1,620,000</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en-US" altLang="ja-JP" sz="1050" dirty="0" smtClean="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a:p>
                  </a:txBody>
                  <a:tcPr/>
                </a:tc>
                <a:tc hMerge="1">
                  <a:txBody>
                    <a:bodyPr/>
                    <a:lstStyle/>
                    <a:p>
                      <a:endParaRPr kumimoji="1" lang="ja-JP" altLang="en-US" sz="1400" dirty="0"/>
                    </a:p>
                  </a:txBody>
                  <a:tcPr/>
                </a:tc>
                <a:extLst>
                  <a:ext uri="{0D108BD9-81ED-4DB2-BD59-A6C34878D82A}">
                    <a16:rowId xmlns:a16="http://schemas.microsoft.com/office/drawing/2014/main" val="2320324618"/>
                  </a:ext>
                </a:extLst>
              </a:tr>
              <a:tr h="394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a:latin typeface="BIZ UDPゴシック" panose="020B0400000000000000" pitchFamily="50" charset="-128"/>
                          <a:ea typeface="BIZ UDPゴシック" panose="020B0400000000000000" pitchFamily="50" charset="-128"/>
                        </a:rPr>
                        <a:t>年間維持管理経費</a:t>
                      </a:r>
                    </a:p>
                    <a:p>
                      <a:r>
                        <a:rPr kumimoji="1" lang="zh-TW" altLang="en-US" sz="1050" dirty="0">
                          <a:latin typeface="BIZ UDPゴシック" panose="020B0400000000000000" pitchFamily="50" charset="-128"/>
                          <a:ea typeface="BIZ UDPゴシック" panose="020B0400000000000000" pitchFamily="50" charset="-128"/>
                        </a:rPr>
                        <a:t>（</a:t>
                      </a:r>
                      <a:r>
                        <a:rPr kumimoji="1" lang="en-US" altLang="zh-TW" sz="1050" dirty="0">
                          <a:latin typeface="BIZ UDPゴシック" panose="020B0400000000000000" pitchFamily="50" charset="-128"/>
                          <a:ea typeface="BIZ UDPゴシック" panose="020B0400000000000000" pitchFamily="50" charset="-128"/>
                        </a:rPr>
                        <a:t>7.5</a:t>
                      </a:r>
                      <a:r>
                        <a:rPr kumimoji="1" lang="zh-TW" altLang="en-US" sz="1050" dirty="0">
                          <a:latin typeface="BIZ UDPゴシック" panose="020B0400000000000000" pitchFamily="50" charset="-128"/>
                          <a:ea typeface="BIZ UDPゴシック" panose="020B0400000000000000" pitchFamily="50" charset="-128"/>
                        </a:rPr>
                        <a:t>千円</a:t>
                      </a:r>
                      <a:r>
                        <a:rPr kumimoji="1" lang="en-US" altLang="zh-TW"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a:latin typeface="BIZ UDPゴシック" panose="020B0400000000000000" pitchFamily="50" charset="-128"/>
                          <a:ea typeface="BIZ UDPゴシック" panose="020B0400000000000000" pitchFamily="50" charset="-128"/>
                        </a:rPr>
                        <a:t>年</a:t>
                      </a:r>
                      <a:r>
                        <a:rPr kumimoji="1" lang="en-US" altLang="zh-TW"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a:tc>
                <a:tc gridSpan="3">
                  <a:txBody>
                    <a:bodyPr/>
                    <a:lstStyle/>
                    <a:p>
                      <a:r>
                        <a:rPr kumimoji="1" lang="en-US" altLang="ja-JP" sz="1050" dirty="0">
                          <a:latin typeface="BIZ UDPゴシック" panose="020B0400000000000000" pitchFamily="50" charset="-128"/>
                          <a:ea typeface="BIZ UDPゴシック" panose="020B0400000000000000" pitchFamily="50" charset="-128"/>
                        </a:rPr>
                        <a:t>7.5</a:t>
                      </a:r>
                      <a:r>
                        <a:rPr kumimoji="1" lang="ja-JP" altLang="en-US" sz="1050" dirty="0">
                          <a:latin typeface="BIZ UDPゴシック" panose="020B0400000000000000" pitchFamily="50" charset="-128"/>
                          <a:ea typeface="BIZ UDPゴシック" panose="020B0400000000000000" pitchFamily="50" charset="-128"/>
                        </a:rPr>
                        <a:t>千円</a:t>
                      </a:r>
                      <a:r>
                        <a:rPr kumimoji="1" lang="en-US" altLang="ja-JP" sz="1050" dirty="0">
                          <a:latin typeface="BIZ UDPゴシック" panose="020B0400000000000000" pitchFamily="50" charset="-128"/>
                          <a:ea typeface="BIZ UDPゴシック" panose="020B0400000000000000" pitchFamily="50" charset="-128"/>
                        </a:rPr>
                        <a:t>×4,500</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３４年＝</a:t>
                      </a:r>
                      <a:r>
                        <a:rPr kumimoji="1" lang="en-US" altLang="ja-JP" sz="1050" dirty="0">
                          <a:latin typeface="BIZ UDPゴシック" panose="020B0400000000000000" pitchFamily="50" charset="-128"/>
                          <a:ea typeface="BIZ UDPゴシック" panose="020B0400000000000000" pitchFamily="50" charset="-128"/>
                        </a:rPr>
                        <a:t>1,147,500</a:t>
                      </a:r>
                      <a:r>
                        <a:rPr kumimoji="1" lang="ja-JP" altLang="en-US" sz="1050"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a:p>
                  </a:txBody>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20390063"/>
                  </a:ext>
                </a:extLst>
              </a:tr>
              <a:tr h="265302">
                <a:tc>
                  <a:txBody>
                    <a:bodyPr/>
                    <a:lstStyle/>
                    <a:p>
                      <a:r>
                        <a:rPr kumimoji="1" lang="ja-JP" altLang="en-US" sz="1050" dirty="0">
                          <a:latin typeface="BIZ UDPゴシック" panose="020B0400000000000000" pitchFamily="50" charset="-128"/>
                          <a:ea typeface="BIZ UDPゴシック" panose="020B0400000000000000" pitchFamily="50" charset="-128"/>
                        </a:rPr>
                        <a:t>合　　計</a:t>
                      </a:r>
                    </a:p>
                  </a:txBody>
                  <a:tcPr/>
                </a:tc>
                <a:tc gridSpan="3">
                  <a:txBody>
                    <a:bodyPr/>
                    <a:lstStyle/>
                    <a:p>
                      <a:r>
                        <a:rPr kumimoji="1" lang="en-US" altLang="ja-JP" sz="1050" dirty="0">
                          <a:latin typeface="BIZ UDPゴシック" panose="020B0400000000000000" pitchFamily="50" charset="-128"/>
                          <a:ea typeface="BIZ UDPゴシック" panose="020B0400000000000000" pitchFamily="50" charset="-128"/>
                        </a:rPr>
                        <a:t>2,767,500</a:t>
                      </a:r>
                      <a:r>
                        <a:rPr kumimoji="1" lang="ja-JP" altLang="en-US" sz="1050" dirty="0">
                          <a:latin typeface="BIZ UDPゴシック" panose="020B0400000000000000" pitchFamily="50" charset="-128"/>
                          <a:ea typeface="BIZ UDPゴシック" panose="020B0400000000000000" pitchFamily="50" charset="-128"/>
                        </a:rPr>
                        <a:t>千円</a:t>
                      </a:r>
                    </a:p>
                  </a:txBody>
                  <a:tcPr/>
                </a:tc>
                <a:tc hMerge="1">
                  <a:txBody>
                    <a:bodyPr/>
                    <a:lstStyle/>
                    <a:p>
                      <a:endParaRPr kumimoji="1" lang="ja-JP" altLang="en-US"/>
                    </a:p>
                  </a:txBody>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45332619"/>
                  </a:ext>
                </a:extLst>
              </a:tr>
              <a:tr h="265302">
                <a:tc>
                  <a:txBody>
                    <a:bodyPr/>
                    <a:lstStyle/>
                    <a:p>
                      <a:r>
                        <a:rPr kumimoji="1" lang="ja-JP" altLang="en-US" sz="1050" dirty="0">
                          <a:latin typeface="BIZ UDPゴシック" panose="020B0400000000000000" pitchFamily="50" charset="-128"/>
                          <a:ea typeface="BIZ UDPゴシック" panose="020B0400000000000000" pitchFamily="50" charset="-128"/>
                        </a:rPr>
                        <a:t>人口按分</a:t>
                      </a:r>
                      <a:r>
                        <a:rPr kumimoji="1" lang="en-US" altLang="ja-JP" sz="1050" dirty="0">
                          <a:latin typeface="BIZ UDPゴシック" panose="020B0400000000000000" pitchFamily="50" charset="-128"/>
                          <a:ea typeface="BIZ UDPゴシック" panose="020B0400000000000000" pitchFamily="50" charset="-128"/>
                        </a:rPr>
                        <a:t>(R2</a:t>
                      </a:r>
                      <a:r>
                        <a:rPr kumimoji="1" lang="ja-JP" altLang="en-US" sz="1050" dirty="0">
                          <a:latin typeface="BIZ UDPゴシック" panose="020B0400000000000000" pitchFamily="50" charset="-128"/>
                          <a:ea typeface="BIZ UDPゴシック" panose="020B0400000000000000" pitchFamily="50" charset="-128"/>
                        </a:rPr>
                        <a:t>国調</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➁</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1,070,140</a:t>
                      </a:r>
                      <a:r>
                        <a:rPr kumimoji="1" lang="ja-JP" altLang="en-US" sz="105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1,293,783</a:t>
                      </a:r>
                      <a:r>
                        <a:rPr kumimoji="1" lang="ja-JP" altLang="en-US" sz="105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1050" dirty="0">
                          <a:latin typeface="BIZ UDPゴシック" panose="020B0400000000000000" pitchFamily="50" charset="-128"/>
                          <a:ea typeface="BIZ UDPゴシック" panose="020B0400000000000000" pitchFamily="50" charset="-128"/>
                        </a:rPr>
                        <a:t>403,577</a:t>
                      </a:r>
                      <a:r>
                        <a:rPr kumimoji="1" lang="ja-JP" altLang="en-US" sz="1050" dirty="0">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1233459875"/>
                  </a:ext>
                </a:extLst>
              </a:tr>
              <a:tr h="530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rgbClr val="FF0000"/>
                          </a:solidFill>
                          <a:latin typeface="BIZ UDPゴシック" panose="020B0400000000000000" pitchFamily="50" charset="-128"/>
                          <a:ea typeface="BIZ UDPゴシック" panose="020B0400000000000000" pitchFamily="50" charset="-128"/>
                        </a:rPr>
                        <a:t>単独</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運用との比較</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latin typeface="BIZ UDPゴシック" panose="020B0400000000000000" pitchFamily="50" charset="-128"/>
                          <a:ea typeface="BIZ UDPゴシック" panose="020B0400000000000000" pitchFamily="50" charset="-128"/>
                        </a:rPr>
                        <a:t>【</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➁－</a:t>
                      </a:r>
                      <a:r>
                        <a:rPr kumimoji="1" lang="ja-JP" altLang="en-US" sz="1050" b="1">
                          <a:solidFill>
                            <a:srgbClr val="FF0000"/>
                          </a:solidFill>
                          <a:latin typeface="BIZ UDPゴシック" panose="020B0400000000000000" pitchFamily="50" charset="-128"/>
                          <a:ea typeface="BIZ UDPゴシック" panose="020B0400000000000000" pitchFamily="50" charset="-128"/>
                        </a:rPr>
                        <a:t>①</a:t>
                      </a:r>
                      <a:r>
                        <a:rPr kumimoji="1" lang="en-US" altLang="ja-JP" sz="1050" b="1">
                          <a:solidFill>
                            <a:srgbClr val="FF0000"/>
                          </a:solidFill>
                          <a:latin typeface="BIZ UDPゴシック" panose="020B0400000000000000" pitchFamily="50" charset="-128"/>
                          <a:ea typeface="BIZ UDPゴシック" panose="020B0400000000000000" pitchFamily="50" charset="-128"/>
                        </a:rPr>
                        <a:t>】</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txBody>
                  <a:tcPr anchor="ctr"/>
                </a:tc>
                <a:tc>
                  <a:txBody>
                    <a:bodyPr/>
                    <a:lstStyle/>
                    <a:p>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337,188</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29,593</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a:tc>
                <a:tc>
                  <a:txBody>
                    <a:bodyPr/>
                    <a:lstStyle/>
                    <a:p>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050" b="1" dirty="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a:solidFill>
                            <a:srgbClr val="FF0000"/>
                          </a:solidFill>
                          <a:latin typeface="BIZ UDPゴシック" panose="020B0400000000000000" pitchFamily="50" charset="-128"/>
                          <a:ea typeface="BIZ UDPゴシック" panose="020B0400000000000000" pitchFamily="50" charset="-128"/>
                        </a:rPr>
                        <a:t>422,350</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1883674737"/>
                  </a:ext>
                </a:extLst>
              </a:tr>
            </a:tbl>
          </a:graphicData>
        </a:graphic>
      </p:graphicFrame>
      <p:sp>
        <p:nvSpPr>
          <p:cNvPr id="18" name="正方形/長方形 17">
            <a:extLst>
              <a:ext uri="{FF2B5EF4-FFF2-40B4-BE49-F238E27FC236}">
                <a16:creationId xmlns:a16="http://schemas.microsoft.com/office/drawing/2014/main" id="{D95FCCE5-D3ED-4626-B210-D4370FD8A615}"/>
              </a:ext>
            </a:extLst>
          </p:cNvPr>
          <p:cNvSpPr/>
          <p:nvPr/>
        </p:nvSpPr>
        <p:spPr>
          <a:xfrm>
            <a:off x="6940650" y="838170"/>
            <a:ext cx="2807179" cy="1491923"/>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●公共施設等総合管理計画及び個別施設計画記載の使用目標年度まで運営した場合に必要な維持管理経費</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smtClean="0">
                <a:solidFill>
                  <a:schemeClr val="tx1"/>
                </a:solidFill>
                <a:latin typeface="BIZ UDPゴシック" panose="020B0400000000000000" pitchFamily="50" charset="-128"/>
                <a:ea typeface="BIZ UDPゴシック" panose="020B0400000000000000" pitchFamily="50" charset="-128"/>
              </a:rPr>
              <a:t>千早赤阪村：個別</a:t>
            </a:r>
            <a:r>
              <a:rPr lang="ja-JP" altLang="en-US" sz="1100" dirty="0">
                <a:solidFill>
                  <a:schemeClr val="tx1"/>
                </a:solidFill>
                <a:latin typeface="BIZ UDPゴシック" panose="020B0400000000000000" pitchFamily="50" charset="-128"/>
                <a:ea typeface="BIZ UDPゴシック" panose="020B0400000000000000" pitchFamily="50" charset="-128"/>
              </a:rPr>
              <a:t>施設計画未改訂のため、太子町及び河南町の長寿命化に必要な経費を面積按分した</a:t>
            </a:r>
            <a:r>
              <a:rPr lang="ja-JP" altLang="en-US" sz="1100" dirty="0" smtClean="0">
                <a:solidFill>
                  <a:schemeClr val="tx1"/>
                </a:solidFill>
                <a:latin typeface="BIZ UDPゴシック" panose="020B0400000000000000" pitchFamily="50" charset="-128"/>
                <a:ea typeface="BIZ UDPゴシック" panose="020B0400000000000000" pitchFamily="50" charset="-128"/>
              </a:rPr>
              <a:t>もので試算。</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D95FCCE5-D3ED-4626-B210-D4370FD8A615}"/>
              </a:ext>
            </a:extLst>
          </p:cNvPr>
          <p:cNvSpPr/>
          <p:nvPr/>
        </p:nvSpPr>
        <p:spPr>
          <a:xfrm>
            <a:off x="6940650" y="2671507"/>
            <a:ext cx="2807179" cy="1477907"/>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町</a:t>
            </a:r>
            <a:r>
              <a:rPr lang="en-US" altLang="ja-JP" sz="1100" dirty="0">
                <a:solidFill>
                  <a:schemeClr val="tx1"/>
                </a:solidFill>
                <a:latin typeface="BIZ UDPゴシック" panose="020B0400000000000000" pitchFamily="50" charset="-128"/>
                <a:ea typeface="BIZ UDPゴシック" panose="020B0400000000000000" pitchFamily="50" charset="-128"/>
              </a:rPr>
              <a:t>1</a:t>
            </a:r>
            <a:r>
              <a:rPr lang="ja-JP" altLang="en-US" sz="1100" dirty="0" smtClean="0">
                <a:solidFill>
                  <a:schemeClr val="tx1"/>
                </a:solidFill>
                <a:latin typeface="BIZ UDPゴシック" panose="020B0400000000000000" pitchFamily="50" charset="-128"/>
                <a:ea typeface="BIZ UDPゴシック" panose="020B0400000000000000" pitchFamily="50" charset="-128"/>
              </a:rPr>
              <a:t>村を横</a:t>
            </a:r>
            <a:r>
              <a:rPr lang="ja-JP" altLang="en-US" sz="1100" dirty="0">
                <a:solidFill>
                  <a:schemeClr val="tx1"/>
                </a:solidFill>
                <a:latin typeface="BIZ UDPゴシック" panose="020B0400000000000000" pitchFamily="50" charset="-128"/>
                <a:ea typeface="BIZ UDPゴシック" panose="020B0400000000000000" pitchFamily="50" charset="-128"/>
              </a:rPr>
              <a:t>並びで比較するため、千早赤阪村の使用目標年数と同じ期間運用した場合に必要な維持管理経費</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●試算した経費以外にも施設</a:t>
            </a:r>
            <a:r>
              <a:rPr lang="ja-JP" altLang="en-US" sz="1100" dirty="0">
                <a:solidFill>
                  <a:schemeClr val="tx1"/>
                </a:solidFill>
                <a:latin typeface="BIZ UDPゴシック" panose="020B0400000000000000" pitchFamily="50" charset="-128"/>
                <a:ea typeface="BIZ UDPゴシック" panose="020B0400000000000000" pitchFamily="50" charset="-128"/>
              </a:rPr>
              <a:t>の長寿命化には多額</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の財源を要することが想定される。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D95FCCE5-D3ED-4626-B210-D4370FD8A615}"/>
              </a:ext>
            </a:extLst>
          </p:cNvPr>
          <p:cNvSpPr/>
          <p:nvPr/>
        </p:nvSpPr>
        <p:spPr>
          <a:xfrm>
            <a:off x="6940649" y="4437859"/>
            <a:ext cx="2807179" cy="1500476"/>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●２町１村共同で体育館を新設し運営した場合に必要なコスト</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河南町の施設</a:t>
            </a:r>
            <a:r>
              <a:rPr lang="ja-JP" altLang="en-US" sz="1100" dirty="0" smtClean="0">
                <a:solidFill>
                  <a:schemeClr val="tx1"/>
                </a:solidFill>
                <a:latin typeface="BIZ UDPゴシック" panose="020B0400000000000000" pitchFamily="50" charset="-128"/>
                <a:ea typeface="BIZ UDPゴシック" panose="020B0400000000000000" pitchFamily="50" charset="-128"/>
              </a:rPr>
              <a:t>面積相当を</a:t>
            </a:r>
            <a:r>
              <a:rPr lang="ja-JP" altLang="en-US" sz="1100" dirty="0">
                <a:solidFill>
                  <a:schemeClr val="tx1"/>
                </a:solidFill>
                <a:latin typeface="BIZ UDPゴシック" panose="020B0400000000000000" pitchFamily="50" charset="-128"/>
                <a:ea typeface="BIZ UDPゴシック" panose="020B0400000000000000" pitchFamily="50" charset="-128"/>
              </a:rPr>
              <a:t>参考</a:t>
            </a:r>
            <a:r>
              <a:rPr lang="ja-JP" altLang="en-US" sz="1100" dirty="0" smtClean="0">
                <a:solidFill>
                  <a:schemeClr val="tx1"/>
                </a:solidFill>
                <a:latin typeface="BIZ UDPゴシック" panose="020B0400000000000000" pitchFamily="50" charset="-128"/>
                <a:ea typeface="BIZ UDPゴシック" panose="020B0400000000000000" pitchFamily="50" charset="-128"/>
              </a:rPr>
              <a:t>に試算。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●用地取得及び造成費用等は含まない。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3" name="下矢印 22"/>
          <p:cNvSpPr/>
          <p:nvPr/>
        </p:nvSpPr>
        <p:spPr>
          <a:xfrm rot="16200000">
            <a:off x="6494847" y="6214569"/>
            <a:ext cx="550060" cy="291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1934942" y="6227023"/>
            <a:ext cx="4600084" cy="300682"/>
          </a:xfrm>
          <a:prstGeom prst="roundRect">
            <a:avLst/>
          </a:prstGeom>
          <a:noFill/>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5FCCE5-D3ED-4626-B210-D4370FD8A615}"/>
              </a:ext>
            </a:extLst>
          </p:cNvPr>
          <p:cNvSpPr/>
          <p:nvPr/>
        </p:nvSpPr>
        <p:spPr>
          <a:xfrm>
            <a:off x="6960183" y="5988661"/>
            <a:ext cx="2238632" cy="719080"/>
          </a:xfrm>
          <a:prstGeom prst="rect">
            <a:avLst/>
          </a:prstGeom>
          <a:solidFill>
            <a:schemeClr val="accent2">
              <a:lumMod val="60000"/>
              <a:lumOff val="4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PFI</a:t>
            </a:r>
            <a:r>
              <a:rPr lang="ja-JP" altLang="en-US" sz="1100" dirty="0">
                <a:solidFill>
                  <a:schemeClr val="tx1"/>
                </a:solidFill>
                <a:latin typeface="BIZ UDPゴシック" panose="020B0400000000000000" pitchFamily="50" charset="-128"/>
                <a:ea typeface="BIZ UDPゴシック" panose="020B0400000000000000" pitchFamily="50" charset="-128"/>
              </a:rPr>
              <a:t>等の手法を選択することでさらなるコストメリットにも期待。</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下矢印 19"/>
          <p:cNvSpPr/>
          <p:nvPr/>
        </p:nvSpPr>
        <p:spPr>
          <a:xfrm>
            <a:off x="312703" y="2387728"/>
            <a:ext cx="550060" cy="245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9406" y="4109281"/>
            <a:ext cx="6732933" cy="338554"/>
          </a:xfrm>
          <a:prstGeom prst="rect">
            <a:avLst/>
          </a:prstGeom>
          <a:noFill/>
        </p:spPr>
        <p:txBody>
          <a:bodyPr wrap="none" rtlCol="0">
            <a:spAutoFit/>
          </a:bodyPr>
          <a:lstStyle/>
          <a:p>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仮定</a:t>
            </a:r>
            <a:r>
              <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２町１村共同で新しく体育館を建て</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運営</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した</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場合に必要</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な費用</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flipH="1">
            <a:off x="6320004" y="5473388"/>
            <a:ext cx="215022" cy="7293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D95FCCE5-D3ED-4626-B210-D4370FD8A615}"/>
              </a:ext>
            </a:extLst>
          </p:cNvPr>
          <p:cNvSpPr/>
          <p:nvPr/>
        </p:nvSpPr>
        <p:spPr>
          <a:xfrm>
            <a:off x="5371219" y="4942796"/>
            <a:ext cx="1460810" cy="512956"/>
          </a:xfrm>
          <a:prstGeom prst="rect">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２町１村合計</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u="sng" dirty="0" smtClean="0">
                <a:solidFill>
                  <a:srgbClr val="FF0000"/>
                </a:solidFill>
                <a:latin typeface="BIZ UDPゴシック" panose="020B0400000000000000" pitchFamily="50" charset="-128"/>
                <a:ea typeface="BIZ UDPゴシック" panose="020B0400000000000000" pitchFamily="50" charset="-128"/>
              </a:rPr>
              <a:t>▲</a:t>
            </a:r>
            <a:r>
              <a:rPr lang="en-US" altLang="ja-JP" sz="1100" u="sng" dirty="0" smtClean="0">
                <a:solidFill>
                  <a:srgbClr val="FF0000"/>
                </a:solidFill>
                <a:latin typeface="BIZ UDPゴシック" panose="020B0400000000000000" pitchFamily="50" charset="-128"/>
                <a:ea typeface="BIZ UDPゴシック" panose="020B0400000000000000" pitchFamily="50" charset="-128"/>
              </a:rPr>
              <a:t>789,131</a:t>
            </a:r>
            <a:r>
              <a:rPr lang="ja-JP" altLang="en-US" sz="1100" u="sng" dirty="0" smtClean="0">
                <a:solidFill>
                  <a:srgbClr val="FF0000"/>
                </a:solidFill>
                <a:latin typeface="BIZ UDPゴシック" panose="020B0400000000000000" pitchFamily="50" charset="-128"/>
                <a:ea typeface="BIZ UDPゴシック" panose="020B0400000000000000" pitchFamily="50" charset="-128"/>
              </a:rPr>
              <a:t>千円</a:t>
            </a:r>
            <a:endParaRPr lang="en-US" altLang="ja-JP" sz="1100" u="sng" dirty="0">
              <a:solidFill>
                <a:srgbClr val="FF0000"/>
              </a:solidFill>
              <a:latin typeface="BIZ UDPゴシック" panose="020B0400000000000000" pitchFamily="50" charset="-128"/>
              <a:ea typeface="BIZ UDPゴシック" panose="020B0400000000000000" pitchFamily="50" charset="-128"/>
            </a:endParaRPr>
          </a:p>
        </p:txBody>
      </p:sp>
      <p:sp>
        <p:nvSpPr>
          <p:cNvPr id="2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609725" y="6596390"/>
            <a:ext cx="5285874" cy="253916"/>
          </a:xfrm>
          <a:prstGeom prst="rect">
            <a:avLst/>
          </a:prstGeom>
        </p:spPr>
        <p:txBody>
          <a:bodyPr wrap="square">
            <a:spAutoFit/>
          </a:bodyPr>
          <a:lstStyle/>
          <a:p>
            <a:pPr lvl="0" defTabSz="914400">
              <a:defRPr/>
            </a:pPr>
            <a:r>
              <a:rPr lang="en-US" altLang="ja-JP" sz="1050" dirty="0" smtClean="0">
                <a:latin typeface="BIZ UDPゴシック" panose="020B0400000000000000" pitchFamily="50" charset="-128"/>
                <a:ea typeface="BIZ UDPゴシック" panose="020B0400000000000000" pitchFamily="50" charset="-128"/>
              </a:rPr>
              <a:t>※</a:t>
            </a:r>
            <a:r>
              <a:rPr lang="ja-JP" altLang="en-US" sz="1050" dirty="0" smtClean="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公共施設更新費用試算ソフト」の設計単価。</a:t>
            </a:r>
            <a:r>
              <a:rPr lang="zh-TW" altLang="en-US" sz="1050" dirty="0">
                <a:latin typeface="BIZ UDPゴシック" panose="020B0400000000000000" pitchFamily="50" charset="-128"/>
                <a:ea typeface="BIZ UDPゴシック" panose="020B0400000000000000" pitchFamily="50" charset="-128"/>
              </a:rPr>
              <a:t> （提供</a:t>
            </a:r>
            <a:r>
              <a:rPr lang="zh-TW" altLang="en-US" sz="1050" dirty="0" smtClean="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一般財団法人</a:t>
            </a:r>
            <a:r>
              <a:rPr lang="zh-TW" altLang="en-US" sz="1050" dirty="0" smtClean="0">
                <a:latin typeface="BIZ UDPゴシック" panose="020B0400000000000000" pitchFamily="50" charset="-128"/>
                <a:ea typeface="BIZ UDPゴシック" panose="020B0400000000000000" pitchFamily="50" charset="-128"/>
              </a:rPr>
              <a:t>地域</a:t>
            </a:r>
            <a:r>
              <a:rPr lang="zh-TW" altLang="en-US" sz="1050" dirty="0">
                <a:latin typeface="BIZ UDPゴシック" panose="020B0400000000000000" pitchFamily="50" charset="-128"/>
                <a:ea typeface="BIZ UDPゴシック" panose="020B0400000000000000" pitchFamily="50" charset="-128"/>
              </a:rPr>
              <a:t>総合整備財団）</a:t>
            </a:r>
            <a:endParaRPr kumimoji="1" lang="ja-JP" altLang="en-US" sz="10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1586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006124" y="986548"/>
            <a:ext cx="3974090" cy="5212298"/>
          </a:xfrm>
          <a:prstGeom prst="rect">
            <a:avLst/>
          </a:prstGeom>
        </p:spPr>
      </p:pic>
      <p:sp>
        <p:nvSpPr>
          <p:cNvPr id="6" name="正方形/長方形 5"/>
          <p:cNvSpPr/>
          <p:nvPr/>
        </p:nvSpPr>
        <p:spPr>
          <a:xfrm>
            <a:off x="345982" y="3796615"/>
            <a:ext cx="2440587" cy="80128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：すばる</a:t>
            </a:r>
            <a:r>
              <a:rPr kumimoji="1" lang="ja-JP" altLang="en-US" sz="1138" dirty="0" smtClean="0">
                <a:solidFill>
                  <a:srgbClr val="FF0000"/>
                </a:solidFill>
                <a:latin typeface="BIZ UDPゴシック" panose="020B0400000000000000" pitchFamily="50" charset="-128"/>
                <a:ea typeface="BIZ UDPゴシック" panose="020B0400000000000000" pitchFamily="50" charset="-128"/>
              </a:rPr>
              <a:t>ホール</a:t>
            </a:r>
            <a:r>
              <a:rPr kumimoji="1" lang="en-US" altLang="ja-JP" sz="1400" dirty="0" smtClean="0">
                <a:solidFill>
                  <a:srgbClr val="FF0000"/>
                </a:solidFill>
                <a:latin typeface="BIZ UDPゴシック" panose="020B0400000000000000" pitchFamily="50" charset="-128"/>
                <a:ea typeface="BIZ UDPゴシック" panose="020B0400000000000000" pitchFamily="50" charset="-128"/>
              </a:rPr>
              <a:t> </a:t>
            </a:r>
            <a:r>
              <a:rPr kumimoji="1" lang="en-US" altLang="ja-JP" sz="1000" dirty="0">
                <a:solidFill>
                  <a:srgbClr val="FF0000"/>
                </a:solidFill>
                <a:latin typeface="BIZ UDPゴシック" panose="020B0400000000000000" pitchFamily="50" charset="-128"/>
                <a:ea typeface="BIZ UDPゴシック" panose="020B0400000000000000" pitchFamily="50" charset="-128"/>
              </a:rPr>
              <a:t>(</a:t>
            </a:r>
            <a:r>
              <a:rPr kumimoji="1" lang="ja-JP" altLang="en-US" sz="1000" dirty="0">
                <a:solidFill>
                  <a:srgbClr val="FF0000"/>
                </a:solidFill>
                <a:latin typeface="BIZ UDPゴシック" panose="020B0400000000000000" pitchFamily="50" charset="-128"/>
                <a:ea typeface="BIZ UDPゴシック" panose="020B0400000000000000" pitchFamily="50" charset="-128"/>
              </a:rPr>
              <a:t>富田林市）</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1991</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18,799</a:t>
            </a:r>
            <a:r>
              <a:rPr lang="en-US" altLang="ja-JP" sz="1138" dirty="0">
                <a:latin typeface="BIZ UDPゴシック" panose="020B0400000000000000" pitchFamily="50" charset="-128"/>
                <a:ea typeface="BIZ UDPゴシック" panose="020B0400000000000000" pitchFamily="50" charset="-128"/>
              </a:rPr>
              <a:t>㎡</a:t>
            </a:r>
          </a:p>
        </p:txBody>
      </p:sp>
      <p:sp>
        <p:nvSpPr>
          <p:cNvPr id="7" name="正方形/長方形 6"/>
          <p:cNvSpPr/>
          <p:nvPr/>
        </p:nvSpPr>
        <p:spPr>
          <a:xfrm>
            <a:off x="347730" y="5896417"/>
            <a:ext cx="2574962" cy="86929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smtClean="0">
                <a:solidFill>
                  <a:srgbClr val="FF0000"/>
                </a:solidFill>
                <a:latin typeface="BIZ UDPゴシック" panose="020B0400000000000000" pitchFamily="50" charset="-128"/>
                <a:ea typeface="BIZ UDPゴシック" panose="020B0400000000000000" pitchFamily="50" charset="-128"/>
              </a:rPr>
              <a:t>ラブリーホール</a:t>
            </a:r>
            <a:r>
              <a:rPr kumimoji="1" lang="ja-JP" altLang="en-US" sz="1000" dirty="0" smtClean="0">
                <a:solidFill>
                  <a:srgbClr val="FF0000"/>
                </a:solidFill>
                <a:latin typeface="BIZ UDPゴシック" panose="020B0400000000000000" pitchFamily="50" charset="-128"/>
                <a:ea typeface="BIZ UDPゴシック" panose="020B0400000000000000" pitchFamily="50" charset="-128"/>
              </a:rPr>
              <a:t>（河内長野市）</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1992</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11,037</a:t>
            </a:r>
            <a:r>
              <a:rPr lang="en-US" altLang="ja-JP" sz="1138" dirty="0">
                <a:latin typeface="BIZ UDPゴシック" panose="020B0400000000000000" pitchFamily="50" charset="-128"/>
                <a:ea typeface="BIZ UDPゴシック" panose="020B0400000000000000" pitchFamily="50" charset="-128"/>
              </a:rPr>
              <a:t>㎡</a:t>
            </a:r>
          </a:p>
        </p:txBody>
      </p:sp>
      <p:sp>
        <p:nvSpPr>
          <p:cNvPr id="8" name="正方形/長方形 7"/>
          <p:cNvSpPr/>
          <p:nvPr/>
        </p:nvSpPr>
        <p:spPr>
          <a:xfrm>
            <a:off x="347730" y="890090"/>
            <a:ext cx="2450845" cy="66512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lang="en-US" altLang="ja-JP" sz="1138" dirty="0">
                <a:solidFill>
                  <a:srgbClr val="FF0000"/>
                </a:solidFill>
                <a:latin typeface="BIZ UDPゴシック" panose="020B0400000000000000" pitchFamily="50" charset="-128"/>
                <a:ea typeface="BIZ UDPゴシック" panose="020B0400000000000000" pitchFamily="50" charset="-128"/>
              </a:rPr>
              <a:t>LIC</a:t>
            </a:r>
            <a:r>
              <a:rPr lang="ja-JP" altLang="en-US" sz="1138" dirty="0">
                <a:solidFill>
                  <a:srgbClr val="FF0000"/>
                </a:solidFill>
                <a:latin typeface="BIZ UDPゴシック" panose="020B0400000000000000" pitchFamily="50" charset="-128"/>
                <a:ea typeface="BIZ UDPゴシック" panose="020B0400000000000000" pitchFamily="50" charset="-128"/>
              </a:rPr>
              <a:t>はびきの</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2000</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】16,377㎡</a:t>
            </a:r>
          </a:p>
        </p:txBody>
      </p:sp>
      <p:sp>
        <p:nvSpPr>
          <p:cNvPr id="9" name="正方形/長方形 8"/>
          <p:cNvSpPr/>
          <p:nvPr/>
        </p:nvSpPr>
        <p:spPr>
          <a:xfrm>
            <a:off x="347730" y="1667959"/>
            <a:ext cx="2450845" cy="65561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羽曳野市民会館</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1969</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2,136</a:t>
            </a:r>
            <a:r>
              <a:rPr lang="en-US" altLang="ja-JP" sz="1138" dirty="0">
                <a:latin typeface="BIZ UDPゴシック" panose="020B0400000000000000" pitchFamily="50" charset="-128"/>
                <a:ea typeface="BIZ UDPゴシック" panose="020B0400000000000000" pitchFamily="50" charset="-128"/>
              </a:rPr>
              <a:t>㎡</a:t>
            </a:r>
          </a:p>
        </p:txBody>
      </p:sp>
      <p:sp>
        <p:nvSpPr>
          <p:cNvPr id="10" name="正方形/長方形 9"/>
          <p:cNvSpPr/>
          <p:nvPr/>
        </p:nvSpPr>
        <p:spPr>
          <a:xfrm>
            <a:off x="7184832" y="1241325"/>
            <a:ext cx="2291917" cy="87329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万葉</a:t>
            </a:r>
            <a:r>
              <a:rPr lang="ja-JP" altLang="en-US" sz="1138" dirty="0" smtClean="0">
                <a:solidFill>
                  <a:srgbClr val="FF0000"/>
                </a:solidFill>
                <a:latin typeface="BIZ UDPゴシック" panose="020B0400000000000000" pitchFamily="50" charset="-128"/>
                <a:ea typeface="BIZ UDPゴシック" panose="020B0400000000000000" pitchFamily="50" charset="-128"/>
              </a:rPr>
              <a:t>ホール</a:t>
            </a:r>
            <a:r>
              <a:rPr lang="ja-JP" altLang="en-US" sz="1000" dirty="0" smtClean="0">
                <a:solidFill>
                  <a:srgbClr val="FF0000"/>
                </a:solidFill>
                <a:latin typeface="BIZ UDPゴシック" panose="020B0400000000000000" pitchFamily="50" charset="-128"/>
                <a:ea typeface="BIZ UDPゴシック" panose="020B0400000000000000" pitchFamily="50" charset="-128"/>
              </a:rPr>
              <a:t>　</a:t>
            </a:r>
            <a:r>
              <a:rPr lang="en-US" altLang="ja-JP" sz="1000" dirty="0" smtClean="0">
                <a:solidFill>
                  <a:srgbClr val="FF0000"/>
                </a:solidFill>
                <a:latin typeface="BIZ UDPゴシック" panose="020B0400000000000000" pitchFamily="50" charset="-128"/>
                <a:ea typeface="BIZ UDPゴシック" panose="020B0400000000000000" pitchFamily="50" charset="-128"/>
              </a:rPr>
              <a:t>(</a:t>
            </a:r>
            <a:r>
              <a:rPr lang="ja-JP" altLang="en-US" sz="1000" dirty="0" smtClean="0">
                <a:solidFill>
                  <a:srgbClr val="FF0000"/>
                </a:solidFill>
                <a:latin typeface="BIZ UDPゴシック" panose="020B0400000000000000" pitchFamily="50" charset="-128"/>
                <a:ea typeface="BIZ UDPゴシック" panose="020B0400000000000000" pitchFamily="50" charset="-128"/>
              </a:rPr>
              <a:t>太子町）</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a:t>
            </a:r>
            <a:r>
              <a:rPr lang="ja-JP" altLang="en-US" sz="1138" dirty="0" smtClean="0">
                <a:latin typeface="BIZ UDPゴシック" panose="020B0400000000000000" pitchFamily="50" charset="-128"/>
                <a:ea typeface="BIZ UDPゴシック" panose="020B0400000000000000" pitchFamily="50" charset="-128"/>
              </a:rPr>
              <a:t>３年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：４７５㎡</a:t>
            </a:r>
            <a:endParaRPr lang="en-US" altLang="ja-JP" sz="1138"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7184832" y="2991819"/>
            <a:ext cx="2577792"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err="1">
                <a:solidFill>
                  <a:srgbClr val="FF0000"/>
                </a:solidFill>
                <a:latin typeface="BIZ UDPゴシック" panose="020B0400000000000000" pitchFamily="50" charset="-128"/>
                <a:ea typeface="BIZ UDPゴシック" panose="020B0400000000000000" pitchFamily="50" charset="-128"/>
              </a:rPr>
              <a:t>ぷく</a:t>
            </a:r>
            <a:r>
              <a:rPr lang="ja-JP" altLang="en-US" sz="1138" dirty="0">
                <a:solidFill>
                  <a:srgbClr val="FF0000"/>
                </a:solidFill>
                <a:latin typeface="BIZ UDPゴシック" panose="020B0400000000000000" pitchFamily="50" charset="-128"/>
                <a:ea typeface="BIZ UDPゴシック" panose="020B0400000000000000" pitchFamily="50" charset="-128"/>
              </a:rPr>
              <a:t>ホール（総合体育館内</a:t>
            </a:r>
            <a:r>
              <a:rPr lang="ja-JP" altLang="en-US" sz="1138" dirty="0" smtClean="0">
                <a:solidFill>
                  <a:srgbClr val="FF0000"/>
                </a:solidFill>
                <a:latin typeface="BIZ UDPゴシック" panose="020B0400000000000000" pitchFamily="50" charset="-128"/>
                <a:ea typeface="BIZ UDPゴシック" panose="020B0400000000000000" pitchFamily="50" charset="-128"/>
              </a:rPr>
              <a:t>）</a:t>
            </a:r>
            <a:endParaRPr lang="en-US" altLang="ja-JP" sz="1138" dirty="0" smtClean="0">
              <a:solidFill>
                <a:srgbClr val="FF0000"/>
              </a:solidFill>
              <a:latin typeface="BIZ UDPゴシック" panose="020B0400000000000000" pitchFamily="50" charset="-128"/>
              <a:ea typeface="BIZ UDPゴシック" panose="020B0400000000000000" pitchFamily="50" charset="-128"/>
            </a:endParaRPr>
          </a:p>
          <a:p>
            <a:r>
              <a:rPr lang="ja-JP" altLang="en-US" sz="1138" dirty="0">
                <a:solidFill>
                  <a:srgbClr val="FF0000"/>
                </a:solidFill>
                <a:latin typeface="BIZ UDPゴシック" panose="020B0400000000000000" pitchFamily="50" charset="-128"/>
                <a:ea typeface="BIZ UDPゴシック" panose="020B0400000000000000" pitchFamily="50" charset="-128"/>
              </a:rPr>
              <a:t>　</a:t>
            </a:r>
            <a:r>
              <a:rPr lang="ja-JP" altLang="en-US" sz="1138" dirty="0" smtClean="0">
                <a:solidFill>
                  <a:srgbClr val="FF0000"/>
                </a:solidFill>
                <a:latin typeface="BIZ UDPゴシック" panose="020B0400000000000000" pitchFamily="50" charset="-128"/>
                <a:ea typeface="BIZ UDPゴシック" panose="020B0400000000000000" pitchFamily="50" charset="-128"/>
              </a:rPr>
              <a:t>　　　　　　　　　　　　　　　　　</a:t>
            </a:r>
            <a:r>
              <a:rPr lang="ja-JP" altLang="en-US" sz="1000" dirty="0" smtClean="0">
                <a:solidFill>
                  <a:srgbClr val="FF0000"/>
                </a:solidFill>
                <a:latin typeface="BIZ UDPゴシック" panose="020B0400000000000000" pitchFamily="50" charset="-128"/>
                <a:ea typeface="BIZ UDPゴシック" panose="020B0400000000000000" pitchFamily="50" charset="-128"/>
              </a:rPr>
              <a:t>（河南町）</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a:t>
            </a:r>
            <a:r>
              <a:rPr lang="ja-JP" altLang="en-US" sz="1138" dirty="0" smtClean="0">
                <a:latin typeface="BIZ UDPゴシック" panose="020B0400000000000000" pitchFamily="50" charset="-128"/>
                <a:ea typeface="BIZ UDPゴシック" panose="020B0400000000000000" pitchFamily="50" charset="-128"/>
              </a:rPr>
              <a:t>９５年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：４７３．４９㎡</a:t>
            </a:r>
            <a:endParaRPr lang="en-US" altLang="ja-JP" sz="1138"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7184832" y="5163186"/>
            <a:ext cx="2577792" cy="792439"/>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：くすのき</a:t>
            </a:r>
            <a:r>
              <a:rPr kumimoji="1" lang="ja-JP" altLang="en-US" sz="1138" dirty="0" smtClean="0">
                <a:solidFill>
                  <a:srgbClr val="FF0000"/>
                </a:solidFill>
                <a:latin typeface="BIZ UDPゴシック" panose="020B0400000000000000" pitchFamily="50" charset="-128"/>
                <a:ea typeface="BIZ UDPゴシック" panose="020B0400000000000000" pitchFamily="50" charset="-128"/>
              </a:rPr>
              <a:t>ホール（大ホール）</a:t>
            </a:r>
            <a:endParaRPr kumimoji="1" lang="en-US" altLang="ja-JP" sz="1138"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1000" dirty="0">
                <a:solidFill>
                  <a:srgbClr val="FF0000"/>
                </a:solidFill>
                <a:latin typeface="BIZ UDPゴシック" panose="020B0400000000000000" pitchFamily="50" charset="-128"/>
                <a:ea typeface="BIZ UDPゴシック" panose="020B0400000000000000" pitchFamily="50" charset="-128"/>
              </a:rPr>
              <a:t>　</a:t>
            </a:r>
            <a:r>
              <a:rPr kumimoji="1" lang="ja-JP" altLang="en-US" sz="1000" dirty="0" smtClean="0">
                <a:solidFill>
                  <a:srgbClr val="FF0000"/>
                </a:solidFill>
                <a:latin typeface="BIZ UDPゴシック" panose="020B0400000000000000" pitchFamily="50" charset="-128"/>
                <a:ea typeface="BIZ UDPゴシック" panose="020B0400000000000000" pitchFamily="50" charset="-128"/>
              </a:rPr>
              <a:t>　　　　　　　　　　　　　　　　　（千早赤阪村）</a:t>
            </a:r>
            <a:endParaRPr kumimoji="1" lang="en-US" altLang="ja-JP" sz="1000"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1992</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：４３２㎡</a:t>
            </a:r>
            <a:endParaRPr lang="en-US" altLang="ja-JP" sz="1138" dirty="0">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359736" y="2445082"/>
            <a:ext cx="2563245" cy="111607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smtClean="0">
                <a:solidFill>
                  <a:srgbClr val="FF0000"/>
                </a:solidFill>
                <a:latin typeface="BIZ UDPゴシック" panose="020B0400000000000000" pitchFamily="50" charset="-128"/>
                <a:ea typeface="BIZ UDPゴシック" panose="020B0400000000000000" pitchFamily="50" charset="-128"/>
              </a:rPr>
              <a:t>：市民会館レインボーホール</a:t>
            </a:r>
            <a:endParaRPr kumimoji="1" lang="en-US" altLang="ja-JP" sz="1138" dirty="0" smtClean="0">
              <a:solidFill>
                <a:srgbClr val="FF0000"/>
              </a:solidFill>
              <a:latin typeface="BIZ UDPゴシック" panose="020B0400000000000000" pitchFamily="50" charset="-128"/>
              <a:ea typeface="BIZ UDPゴシック" panose="020B0400000000000000" pitchFamily="50" charset="-128"/>
            </a:endParaRPr>
          </a:p>
          <a:p>
            <a:r>
              <a:rPr kumimoji="1" lang="en-US" altLang="ja-JP" sz="1138" dirty="0">
                <a:solidFill>
                  <a:srgbClr val="FF0000"/>
                </a:solidFill>
                <a:latin typeface="BIZ UDPゴシック" panose="020B0400000000000000" pitchFamily="50" charset="-128"/>
                <a:ea typeface="BIZ UDPゴシック" panose="020B0400000000000000" pitchFamily="50" charset="-128"/>
              </a:rPr>
              <a:t> </a:t>
            </a:r>
            <a:r>
              <a:rPr kumimoji="1" lang="en-US" altLang="ja-JP" sz="1138"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138" dirty="0" smtClean="0">
                <a:solidFill>
                  <a:srgbClr val="FF0000"/>
                </a:solidFill>
                <a:latin typeface="BIZ UDPゴシック" panose="020B0400000000000000" pitchFamily="50" charset="-128"/>
                <a:ea typeface="BIZ UDPゴシック" panose="020B0400000000000000" pitchFamily="50" charset="-128"/>
              </a:rPr>
              <a:t>　</a:t>
            </a:r>
            <a:r>
              <a:rPr kumimoji="1" lang="en-US" altLang="ja-JP" sz="1138" dirty="0" smtClean="0">
                <a:solidFill>
                  <a:srgbClr val="FF0000"/>
                </a:solidFill>
                <a:latin typeface="BIZ UDPゴシック" panose="020B0400000000000000" pitchFamily="50" charset="-128"/>
                <a:ea typeface="BIZ UDPゴシック" panose="020B0400000000000000" pitchFamily="50" charset="-128"/>
              </a:rPr>
              <a:t>  </a:t>
            </a:r>
            <a:r>
              <a:rPr kumimoji="1" lang="en-US" altLang="ja-JP" sz="900" dirty="0" smtClean="0">
                <a:solidFill>
                  <a:srgbClr val="FF0000"/>
                </a:solidFill>
                <a:latin typeface="BIZ UDPゴシック" panose="020B0400000000000000" pitchFamily="50" charset="-128"/>
                <a:ea typeface="BIZ UDPゴシック" panose="020B0400000000000000" pitchFamily="50" charset="-128"/>
              </a:rPr>
              <a:t>(</a:t>
            </a:r>
            <a:r>
              <a:rPr kumimoji="1" lang="ja-JP" altLang="en-US" sz="900" dirty="0" smtClean="0">
                <a:solidFill>
                  <a:srgbClr val="FF0000"/>
                </a:solidFill>
                <a:latin typeface="BIZ UDPゴシック" panose="020B0400000000000000" pitchFamily="50" charset="-128"/>
                <a:ea typeface="BIZ UDPゴシック" panose="020B0400000000000000" pitchFamily="50" charset="-128"/>
              </a:rPr>
              <a:t>富田林市）</a:t>
            </a:r>
            <a:endParaRPr kumimoji="1" lang="en-US" altLang="ja-JP" sz="1138" dirty="0" smtClean="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：市民センター棟　</a:t>
            </a:r>
            <a:r>
              <a:rPr lang="en-US" altLang="ja-JP" sz="1138" dirty="0">
                <a:latin typeface="BIZ UDPゴシック" panose="020B0400000000000000" pitchFamily="50" charset="-128"/>
                <a:ea typeface="BIZ UDPゴシック" panose="020B0400000000000000" pitchFamily="50" charset="-128"/>
              </a:rPr>
              <a:t>1975</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ja-JP" altLang="en-US" sz="1138" dirty="0">
                <a:latin typeface="BIZ UDPゴシック" panose="020B0400000000000000" pitchFamily="50" charset="-128"/>
                <a:ea typeface="BIZ UDPゴシック" panose="020B0400000000000000" pitchFamily="50" charset="-128"/>
              </a:rPr>
              <a:t>　　　　　 多目的ホール棟 </a:t>
            </a:r>
            <a:r>
              <a:rPr lang="en-US" altLang="ja-JP" sz="1138" dirty="0">
                <a:latin typeface="BIZ UDPゴシック" panose="020B0400000000000000" pitchFamily="50" charset="-128"/>
                <a:ea typeface="BIZ UDPゴシック" panose="020B0400000000000000" pitchFamily="50" charset="-128"/>
              </a:rPr>
              <a:t>1989</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9,625㎡</a:t>
            </a:r>
            <a:endParaRPr lang="en-US" altLang="ja-JP" sz="1138" dirty="0">
              <a:latin typeface="BIZ UDPゴシック" panose="020B0400000000000000" pitchFamily="50" charset="-128"/>
              <a:ea typeface="BIZ UDPゴシック" panose="020B0400000000000000" pitchFamily="50" charset="-128"/>
            </a:endParaRPr>
          </a:p>
          <a:p>
            <a:r>
              <a:rPr lang="en-US" altLang="ja-JP" sz="894" dirty="0" smtClean="0">
                <a:latin typeface="BIZ UDPゴシック" panose="020B0400000000000000" pitchFamily="50" charset="-128"/>
                <a:ea typeface="BIZ UDPゴシック" panose="020B0400000000000000" pitchFamily="50" charset="-128"/>
              </a:rPr>
              <a:t>※</a:t>
            </a:r>
            <a:r>
              <a:rPr lang="ja-JP" altLang="en-US" sz="894" dirty="0">
                <a:latin typeface="BIZ UDPゴシック" panose="020B0400000000000000" pitchFamily="50" charset="-128"/>
                <a:ea typeface="BIZ UDPゴシック" panose="020B0400000000000000" pitchFamily="50" charset="-128"/>
              </a:rPr>
              <a:t>多目的ホールは体育館機能もあり。</a:t>
            </a:r>
            <a:endParaRPr lang="en-US" altLang="ja-JP" sz="894"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347730" y="4833352"/>
            <a:ext cx="2438839" cy="80262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：河内長野市立市民交流</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ja-JP" altLang="en-US" sz="1138" dirty="0">
                <a:solidFill>
                  <a:srgbClr val="FF0000"/>
                </a:solidFill>
                <a:latin typeface="BIZ UDPゴシック" panose="020B0400000000000000" pitchFamily="50" charset="-128"/>
                <a:ea typeface="BIZ UDPゴシック" panose="020B0400000000000000" pitchFamily="50" charset="-128"/>
              </a:rPr>
              <a:t>センター</a:t>
            </a:r>
            <a:r>
              <a:rPr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キックス</a:t>
            </a:r>
            <a:r>
              <a:rPr lang="en-US" altLang="ja-JP" sz="1138" dirty="0">
                <a:solidFill>
                  <a:srgbClr val="FF0000"/>
                </a:solidFill>
                <a:latin typeface="BIZ UDPゴシック" panose="020B0400000000000000" pitchFamily="50" charset="-128"/>
                <a:ea typeface="BIZ UDPゴシック" panose="020B0400000000000000" pitchFamily="50" charset="-128"/>
              </a:rPr>
              <a:t>)</a:t>
            </a: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2002</a:t>
            </a:r>
            <a:r>
              <a:rPr lang="ja-JP" altLang="en-US" sz="1138" dirty="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a:t>
            </a:r>
            <a:r>
              <a:rPr lang="en-US" altLang="ja-JP" sz="1138" dirty="0" smtClean="0">
                <a:latin typeface="BIZ UDPゴシック" panose="020B0400000000000000" pitchFamily="50" charset="-128"/>
                <a:ea typeface="BIZ UDPゴシック" panose="020B0400000000000000" pitchFamily="50" charset="-128"/>
              </a:rPr>
              <a:t>16,400</a:t>
            </a:r>
            <a:r>
              <a:rPr lang="en-US" altLang="ja-JP" sz="1138" dirty="0">
                <a:latin typeface="BIZ UDPゴシック" panose="020B0400000000000000" pitchFamily="50" charset="-128"/>
                <a:ea typeface="BIZ UDPゴシック" panose="020B0400000000000000" pitchFamily="50" charset="-128"/>
              </a:rPr>
              <a:t>㎡</a:t>
            </a:r>
          </a:p>
        </p:txBody>
      </p:sp>
      <p:sp>
        <p:nvSpPr>
          <p:cNvPr id="31" name="正方形/長方形 30"/>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9406"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文化ホール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5" name="楕円 24"/>
          <p:cNvSpPr/>
          <p:nvPr/>
        </p:nvSpPr>
        <p:spPr>
          <a:xfrm>
            <a:off x="126427" y="683767"/>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35" name="楕円 34"/>
          <p:cNvSpPr/>
          <p:nvPr/>
        </p:nvSpPr>
        <p:spPr>
          <a:xfrm>
            <a:off x="138433" y="2290914"/>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36" name="楕円 35"/>
          <p:cNvSpPr/>
          <p:nvPr/>
        </p:nvSpPr>
        <p:spPr>
          <a:xfrm>
            <a:off x="126427" y="1455258"/>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38" name="楕円 37"/>
          <p:cNvSpPr/>
          <p:nvPr/>
        </p:nvSpPr>
        <p:spPr>
          <a:xfrm>
            <a:off x="124679" y="3598641"/>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39" name="楕円 38"/>
          <p:cNvSpPr/>
          <p:nvPr/>
        </p:nvSpPr>
        <p:spPr>
          <a:xfrm>
            <a:off x="3951484" y="4446482"/>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⑥</a:t>
            </a:r>
          </a:p>
        </p:txBody>
      </p:sp>
      <p:sp>
        <p:nvSpPr>
          <p:cNvPr id="40" name="楕円 39"/>
          <p:cNvSpPr/>
          <p:nvPr/>
        </p:nvSpPr>
        <p:spPr>
          <a:xfrm>
            <a:off x="126427" y="4670670"/>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41" name="楕円 40"/>
          <p:cNvSpPr/>
          <p:nvPr/>
        </p:nvSpPr>
        <p:spPr>
          <a:xfrm>
            <a:off x="6997964" y="2783004"/>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⑧</a:t>
            </a:r>
          </a:p>
        </p:txBody>
      </p:sp>
      <p:sp>
        <p:nvSpPr>
          <p:cNvPr id="42" name="楕円 41"/>
          <p:cNvSpPr/>
          <p:nvPr/>
        </p:nvSpPr>
        <p:spPr>
          <a:xfrm>
            <a:off x="6997964" y="1070088"/>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⑦</a:t>
            </a:r>
          </a:p>
        </p:txBody>
      </p:sp>
      <p:sp>
        <p:nvSpPr>
          <p:cNvPr id="43" name="楕円 42"/>
          <p:cNvSpPr/>
          <p:nvPr/>
        </p:nvSpPr>
        <p:spPr>
          <a:xfrm>
            <a:off x="6997964" y="4983905"/>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⑨</a:t>
            </a:r>
          </a:p>
        </p:txBody>
      </p:sp>
      <p:sp>
        <p:nvSpPr>
          <p:cNvPr id="44" name="楕円 43"/>
          <p:cNvSpPr/>
          <p:nvPr/>
        </p:nvSpPr>
        <p:spPr>
          <a:xfrm>
            <a:off x="4568286" y="161674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45" name="楕円 44"/>
          <p:cNvSpPr/>
          <p:nvPr/>
        </p:nvSpPr>
        <p:spPr>
          <a:xfrm>
            <a:off x="4943357" y="1569186"/>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46" name="楕円 45"/>
          <p:cNvSpPr/>
          <p:nvPr/>
        </p:nvSpPr>
        <p:spPr>
          <a:xfrm>
            <a:off x="4853624" y="260872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47" name="楕円 46"/>
          <p:cNvSpPr/>
          <p:nvPr/>
        </p:nvSpPr>
        <p:spPr>
          <a:xfrm>
            <a:off x="4357035" y="3200990"/>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49" name="楕円 48"/>
          <p:cNvSpPr/>
          <p:nvPr/>
        </p:nvSpPr>
        <p:spPr>
          <a:xfrm>
            <a:off x="3681352" y="4338947"/>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50" name="楕円 49"/>
          <p:cNvSpPr/>
          <p:nvPr/>
        </p:nvSpPr>
        <p:spPr>
          <a:xfrm>
            <a:off x="5799697" y="2596158"/>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⑦</a:t>
            </a:r>
          </a:p>
        </p:txBody>
      </p:sp>
      <p:sp>
        <p:nvSpPr>
          <p:cNvPr id="51" name="楕円 50"/>
          <p:cNvSpPr/>
          <p:nvPr/>
        </p:nvSpPr>
        <p:spPr>
          <a:xfrm>
            <a:off x="5407510" y="3264788"/>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⑧</a:t>
            </a:r>
          </a:p>
        </p:txBody>
      </p:sp>
      <p:sp>
        <p:nvSpPr>
          <p:cNvPr id="52" name="楕円 51"/>
          <p:cNvSpPr/>
          <p:nvPr/>
        </p:nvSpPr>
        <p:spPr>
          <a:xfrm>
            <a:off x="5265925" y="4103761"/>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⑨</a:t>
            </a:r>
          </a:p>
        </p:txBody>
      </p:sp>
      <p:sp>
        <p:nvSpPr>
          <p:cNvPr id="53" name="楕円 52"/>
          <p:cNvSpPr/>
          <p:nvPr/>
        </p:nvSpPr>
        <p:spPr>
          <a:xfrm>
            <a:off x="101317" y="5704541"/>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⑥</a:t>
            </a:r>
          </a:p>
        </p:txBody>
      </p:sp>
      <p:sp>
        <p:nvSpPr>
          <p:cNvPr id="3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8" name="テキスト ボックス 47"/>
          <p:cNvSpPr txBox="1"/>
          <p:nvPr/>
        </p:nvSpPr>
        <p:spPr>
          <a:xfrm>
            <a:off x="5880562" y="6305822"/>
            <a:ext cx="3882062"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出典：国土地理院地図</a:t>
            </a:r>
            <a:r>
              <a:rPr kumimoji="1" lang="en-US" altLang="ja-JP" sz="600" dirty="0">
                <a:latin typeface="BIZ UDPゴシック" panose="020B0400000000000000" pitchFamily="50" charset="-128"/>
                <a:ea typeface="BIZ UDPゴシック" panose="020B0400000000000000" pitchFamily="50" charset="-128"/>
              </a:rPr>
              <a:t>Vector</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各市町村公共施設個別管理計画、各市町村</a:t>
            </a:r>
            <a:r>
              <a:rPr kumimoji="1" lang="en-US" altLang="ja-JP" sz="600" dirty="0" smtClean="0">
                <a:latin typeface="BIZ UDPゴシック" panose="020B0400000000000000" pitchFamily="50" charset="-128"/>
                <a:ea typeface="BIZ UDPゴシック" panose="020B0400000000000000" pitchFamily="50" charset="-128"/>
              </a:rPr>
              <a:t>HP</a:t>
            </a:r>
            <a:r>
              <a:rPr kumimoji="1" lang="ja-JP" altLang="en-US" sz="600" dirty="0" smtClean="0">
                <a:latin typeface="BIZ UDPゴシック" panose="020B0400000000000000" pitchFamily="50" charset="-128"/>
                <a:ea typeface="BIZ UDPゴシック" panose="020B0400000000000000" pitchFamily="50" charset="-128"/>
              </a:rPr>
              <a:t>を</a:t>
            </a:r>
            <a:r>
              <a:rPr kumimoji="1" lang="ja-JP" altLang="en-US" sz="600" dirty="0">
                <a:latin typeface="BIZ UDPゴシック" panose="020B0400000000000000" pitchFamily="50" charset="-128"/>
                <a:ea typeface="BIZ UDPゴシック" panose="020B0400000000000000" pitchFamily="50" charset="-128"/>
              </a:rPr>
              <a:t>もと</a:t>
            </a:r>
            <a:r>
              <a:rPr kumimoji="1" lang="ja-JP" altLang="en-US" sz="600" dirty="0" smtClean="0">
                <a:latin typeface="BIZ UDPゴシック" panose="020B0400000000000000" pitchFamily="50" charset="-128"/>
                <a:ea typeface="BIZ UDPゴシック" panose="020B0400000000000000" pitchFamily="50" charset="-128"/>
              </a:rPr>
              <a:t>に府市町村局</a:t>
            </a:r>
            <a:r>
              <a:rPr kumimoji="1" lang="ja-JP" altLang="en-US" sz="600" dirty="0">
                <a:latin typeface="BIZ UDPゴシック" panose="020B0400000000000000" pitchFamily="50" charset="-128"/>
                <a:ea typeface="BIZ UDPゴシック" panose="020B0400000000000000" pitchFamily="50" charset="-128"/>
              </a:rPr>
              <a:t>にて作成</a:t>
            </a:r>
          </a:p>
        </p:txBody>
      </p:sp>
    </p:spTree>
    <p:extLst>
      <p:ext uri="{BB962C8B-B14F-4D97-AF65-F5344CB8AC3E}">
        <p14:creationId xmlns:p14="http://schemas.microsoft.com/office/powerpoint/2010/main" val="2892616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1150" y="879961"/>
            <a:ext cx="5346335" cy="338554"/>
          </a:xfrm>
          <a:prstGeom prst="rect">
            <a:avLst/>
          </a:prstGeom>
          <a:noFill/>
        </p:spPr>
        <p:txBody>
          <a:bodyPr wrap="none" rtlCol="0">
            <a:spAutoFit/>
          </a:bodyPr>
          <a:lstStyle/>
          <a:p>
            <a:r>
              <a:rPr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使用目標年度まで運営した場合に必要な維持管理経費</a:t>
            </a:r>
          </a:p>
        </p:txBody>
      </p:sp>
      <p:graphicFrame>
        <p:nvGraphicFramePr>
          <p:cNvPr id="3"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3629899130"/>
              </p:ext>
            </p:extLst>
          </p:nvPr>
        </p:nvGraphicFramePr>
        <p:xfrm>
          <a:off x="299242" y="1415758"/>
          <a:ext cx="6238900" cy="1605086"/>
        </p:xfrm>
        <a:graphic>
          <a:graphicData uri="http://schemas.openxmlformats.org/drawingml/2006/table">
            <a:tbl>
              <a:tblPr firstRow="1" bandRow="1">
                <a:tableStyleId>{5C22544A-7EE6-4342-B048-85BDC9FD1C3A}</a:tableStyleId>
              </a:tblPr>
              <a:tblGrid>
                <a:gridCol w="1559725">
                  <a:extLst>
                    <a:ext uri="{9D8B030D-6E8A-4147-A177-3AD203B41FA5}">
                      <a16:colId xmlns:a16="http://schemas.microsoft.com/office/drawing/2014/main" val="2351154602"/>
                    </a:ext>
                  </a:extLst>
                </a:gridCol>
                <a:gridCol w="1559725">
                  <a:extLst>
                    <a:ext uri="{9D8B030D-6E8A-4147-A177-3AD203B41FA5}">
                      <a16:colId xmlns:a16="http://schemas.microsoft.com/office/drawing/2014/main" val="3730038249"/>
                    </a:ext>
                  </a:extLst>
                </a:gridCol>
                <a:gridCol w="1559725">
                  <a:extLst>
                    <a:ext uri="{9D8B030D-6E8A-4147-A177-3AD203B41FA5}">
                      <a16:colId xmlns:a16="http://schemas.microsoft.com/office/drawing/2014/main" val="3967657680"/>
                    </a:ext>
                  </a:extLst>
                </a:gridCol>
                <a:gridCol w="1559725">
                  <a:extLst>
                    <a:ext uri="{9D8B030D-6E8A-4147-A177-3AD203B41FA5}">
                      <a16:colId xmlns:a16="http://schemas.microsoft.com/office/drawing/2014/main" val="3075441099"/>
                    </a:ext>
                  </a:extLst>
                </a:gridCol>
              </a:tblGrid>
              <a:tr h="464501">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万葉ホール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err="1">
                          <a:latin typeface="BIZ UDPゴシック" panose="020B0400000000000000" pitchFamily="50" charset="-128"/>
                          <a:ea typeface="BIZ UDPゴシック" panose="020B0400000000000000" pitchFamily="50" charset="-128"/>
                        </a:rPr>
                        <a:t>ぷく</a:t>
                      </a:r>
                      <a:r>
                        <a:rPr kumimoji="1" lang="ja-JP" altLang="en-US" sz="1050" dirty="0">
                          <a:latin typeface="BIZ UDPゴシック" panose="020B0400000000000000" pitchFamily="50" charset="-128"/>
                          <a:ea typeface="BIZ UDPゴシック" panose="020B0400000000000000" pitchFamily="50" charset="-128"/>
                        </a:rPr>
                        <a:t>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smtClean="0">
                          <a:latin typeface="BIZ UDPゴシック" panose="020B0400000000000000" pitchFamily="50" charset="-128"/>
                          <a:ea typeface="BIZ UDPゴシック" panose="020B0400000000000000" pitchFamily="50" charset="-128"/>
                        </a:rPr>
                        <a:t>くすのき</a:t>
                      </a:r>
                      <a:r>
                        <a:rPr kumimoji="1" lang="en-US" altLang="ja-JP" sz="1050" smtClean="0">
                          <a:latin typeface="BIZ UDPゴシック" panose="020B0400000000000000" pitchFamily="50" charset="-128"/>
                          <a:ea typeface="BIZ UDPゴシック" panose="020B0400000000000000" pitchFamily="50" charset="-128"/>
                        </a:rPr>
                        <a:t/>
                      </a:r>
                      <a:br>
                        <a:rPr kumimoji="1" lang="en-US" altLang="ja-JP" sz="1050" smtClean="0">
                          <a:latin typeface="BIZ UDPゴシック" panose="020B0400000000000000" pitchFamily="50" charset="-128"/>
                          <a:ea typeface="BIZ UDPゴシック" panose="020B0400000000000000" pitchFamily="50" charset="-128"/>
                        </a:rPr>
                      </a:br>
                      <a:r>
                        <a:rPr kumimoji="1" lang="ja-JP" altLang="en-US" sz="1050" smtClean="0">
                          <a:latin typeface="BIZ UDPゴシック" panose="020B0400000000000000" pitchFamily="50" charset="-128"/>
                          <a:ea typeface="BIZ UDPゴシック" panose="020B0400000000000000" pitchFamily="50" charset="-128"/>
                        </a:rPr>
                        <a:t>ホール</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大ホール</a:t>
                      </a:r>
                      <a:endParaRPr kumimoji="1" lang="en-US" altLang="ja-JP" sz="1050" dirty="0" smtClean="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1904431375"/>
                  </a:ext>
                </a:extLst>
              </a:tr>
              <a:tr h="464501">
                <a:tc>
                  <a:txBody>
                    <a:bodyPr/>
                    <a:lstStyle/>
                    <a:p>
                      <a:r>
                        <a:rPr kumimoji="1" lang="ja-JP" altLang="en-US" sz="1050" dirty="0">
                          <a:latin typeface="BIZ UDPゴシック" panose="020B0400000000000000" pitchFamily="50" charset="-128"/>
                          <a:ea typeface="BIZ UDPゴシック" panose="020B0400000000000000" pitchFamily="50" charset="-128"/>
                        </a:rPr>
                        <a:t>使用目標</a:t>
                      </a:r>
                      <a:r>
                        <a:rPr kumimoji="1" lang="ja-JP" altLang="en-US" sz="1050" dirty="0" smtClean="0">
                          <a:latin typeface="BIZ UDPゴシック" panose="020B0400000000000000" pitchFamily="50" charset="-128"/>
                          <a:ea typeface="BIZ UDPゴシック" panose="020B0400000000000000" pitchFamily="50" charset="-128"/>
                        </a:rPr>
                        <a:t>年</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（個別施設計画より）</a:t>
                      </a:r>
                      <a:endParaRPr kumimoji="1" lang="en-US" altLang="ja-JP"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2073</a:t>
                      </a:r>
                      <a:r>
                        <a:rPr kumimoji="1" lang="ja-JP" altLang="en-US" sz="1050" dirty="0" smtClean="0">
                          <a:latin typeface="BIZ UDPゴシック" panose="020B0400000000000000" pitchFamily="50" charset="-128"/>
                          <a:ea typeface="BIZ UDPゴシック" panose="020B0400000000000000" pitchFamily="50" charset="-128"/>
                        </a:rPr>
                        <a:t>年（残</a:t>
                      </a:r>
                      <a:r>
                        <a:rPr kumimoji="1" lang="en-US" altLang="ja-JP" sz="1050" dirty="0" smtClean="0">
                          <a:latin typeface="BIZ UDPゴシック" panose="020B0400000000000000" pitchFamily="50" charset="-128"/>
                          <a:ea typeface="BIZ UDPゴシック" panose="020B0400000000000000" pitchFamily="50" charset="-128"/>
                        </a:rPr>
                        <a:t>51</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2065</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残</a:t>
                      </a:r>
                      <a:r>
                        <a:rPr kumimoji="1" lang="en-US" altLang="ja-JP" sz="1050" dirty="0" smtClean="0">
                          <a:latin typeface="BIZ UDPゴシック" panose="020B0400000000000000" pitchFamily="50" charset="-128"/>
                          <a:ea typeface="BIZ UDPゴシック" panose="020B0400000000000000" pitchFamily="50" charset="-128"/>
                        </a:rPr>
                        <a:t>43</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2056</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残</a:t>
                      </a:r>
                      <a:r>
                        <a:rPr kumimoji="1" lang="en-US" altLang="ja-JP" sz="1050" dirty="0" smtClean="0">
                          <a:latin typeface="BIZ UDPゴシック" panose="020B0400000000000000" pitchFamily="50" charset="-128"/>
                          <a:ea typeface="BIZ UDPゴシック" panose="020B0400000000000000" pitchFamily="50" charset="-128"/>
                        </a:rPr>
                        <a:t>34</a:t>
                      </a:r>
                      <a:r>
                        <a:rPr kumimoji="1" lang="ja-JP" altLang="en-US" sz="1050" dirty="0" smtClean="0">
                          <a:latin typeface="BIZ UDPゴシック" panose="020B0400000000000000" pitchFamily="50" charset="-128"/>
                          <a:ea typeface="BIZ UDPゴシック" panose="020B0400000000000000" pitchFamily="50" charset="-128"/>
                        </a:rPr>
                        <a:t>年</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850783577"/>
                  </a:ext>
                </a:extLst>
              </a:tr>
              <a:tr h="281748">
                <a:tc>
                  <a:txBody>
                    <a:bodyPr/>
                    <a:lstStyle/>
                    <a:p>
                      <a:r>
                        <a:rPr kumimoji="1" lang="ja-JP" altLang="en-US" sz="1050" dirty="0">
                          <a:latin typeface="BIZ UDPゴシック" panose="020B0400000000000000" pitchFamily="50" charset="-128"/>
                          <a:ea typeface="BIZ UDPゴシック" panose="020B0400000000000000" pitchFamily="50" charset="-128"/>
                        </a:rPr>
                        <a:t>維持管理経費</a:t>
                      </a:r>
                    </a:p>
                  </a:txBody>
                  <a:tcPr marL="74295" marR="74295" marT="37148" marB="37148"/>
                </a:tc>
                <a:tc>
                  <a:txBody>
                    <a:bodyPr/>
                    <a:lstStyle/>
                    <a:p>
                      <a:r>
                        <a:rPr kumimoji="1" lang="en-US" altLang="ja-JP" sz="1050" dirty="0">
                          <a:latin typeface="BIZ UDPゴシック" panose="020B0400000000000000" pitchFamily="50" charset="-128"/>
                          <a:ea typeface="BIZ UDPゴシック" panose="020B0400000000000000" pitchFamily="50" charset="-128"/>
                        </a:rPr>
                        <a:t>316,120</a:t>
                      </a:r>
                      <a:r>
                        <a:rPr kumimoji="1" lang="ja-JP" altLang="en-US" sz="1050" dirty="0">
                          <a:latin typeface="BIZ UDPゴシック" panose="020B0400000000000000" pitchFamily="50" charset="-128"/>
                          <a:ea typeface="BIZ UDPゴシック" panose="020B0400000000000000" pitchFamily="50" charset="-128"/>
                        </a:rPr>
                        <a:t>千円</a:t>
                      </a:r>
                    </a:p>
                  </a:txBody>
                  <a:tcPr marL="74295" marR="74295" marT="37148" marB="37148"/>
                </a:tc>
                <a:tc>
                  <a:txBody>
                    <a:bodyPr/>
                    <a:lstStyle/>
                    <a:p>
                      <a:r>
                        <a:rPr kumimoji="1" lang="en-US" altLang="ja-JP" sz="1050" dirty="0">
                          <a:latin typeface="BIZ UDPゴシック" panose="020B0400000000000000" pitchFamily="50" charset="-128"/>
                          <a:ea typeface="BIZ UDPゴシック" panose="020B0400000000000000" pitchFamily="50" charset="-128"/>
                        </a:rPr>
                        <a:t>175,319</a:t>
                      </a:r>
                      <a:r>
                        <a:rPr kumimoji="1" lang="ja-JP" altLang="en-US" sz="1050" dirty="0">
                          <a:latin typeface="BIZ UDPゴシック" panose="020B0400000000000000" pitchFamily="50" charset="-128"/>
                          <a:ea typeface="BIZ UDPゴシック" panose="020B0400000000000000" pitchFamily="50" charset="-128"/>
                        </a:rPr>
                        <a:t>千円</a:t>
                      </a: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160,616</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5303888"/>
                  </a:ext>
                </a:extLst>
              </a:tr>
              <a:tr h="281748">
                <a:tc>
                  <a:txBody>
                    <a:bodyPr/>
                    <a:lstStyle/>
                    <a:p>
                      <a:r>
                        <a:rPr kumimoji="1" lang="en-US" altLang="ja-JP" sz="1050" dirty="0" smtClean="0">
                          <a:latin typeface="BIZ UDPゴシック" panose="020B0400000000000000" pitchFamily="50" charset="-128"/>
                          <a:ea typeface="BIZ UDPゴシック" panose="020B0400000000000000" pitchFamily="50" charset="-128"/>
                        </a:rPr>
                        <a:t>2</a:t>
                      </a:r>
                      <a:r>
                        <a:rPr kumimoji="1" lang="ja-JP" altLang="en-US" sz="1050" dirty="0" smtClean="0">
                          <a:latin typeface="BIZ UDPゴシック" panose="020B0400000000000000" pitchFamily="50" charset="-128"/>
                          <a:ea typeface="BIZ UDPゴシック" panose="020B0400000000000000" pitchFamily="50" charset="-128"/>
                        </a:rPr>
                        <a:t>町１村合計（維持管理費）</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gridSpan="3">
                  <a:txBody>
                    <a:bodyPr/>
                    <a:lstStyle/>
                    <a:p>
                      <a:pPr marL="0" algn="ctr" defTabSz="914400" rtl="0" eaLnBrk="1" latinLnBrk="0" hangingPunct="1"/>
                      <a:r>
                        <a:rPr kumimoji="1" lang="en-US" altLang="ja-JP" sz="1050" b="1" kern="1200" dirty="0" smtClean="0">
                          <a:solidFill>
                            <a:schemeClr val="dk1"/>
                          </a:solidFill>
                          <a:latin typeface="BIZ UDPゴシック" panose="020B0400000000000000" pitchFamily="50" charset="-128"/>
                          <a:ea typeface="BIZ UDPゴシック" panose="020B0400000000000000" pitchFamily="50" charset="-128"/>
                          <a:cs typeface="+mn-cs"/>
                        </a:rPr>
                        <a:t>652,055</a:t>
                      </a:r>
                      <a:r>
                        <a:rPr kumimoji="1" lang="ja-JP" altLang="en-US" sz="1050" b="1" kern="1200" dirty="0" smtClean="0">
                          <a:solidFill>
                            <a:schemeClr val="dk1"/>
                          </a:solidFill>
                          <a:latin typeface="BIZ UDPゴシック" panose="020B0400000000000000" pitchFamily="50" charset="-128"/>
                          <a:ea typeface="BIZ UDPゴシック" panose="020B0400000000000000" pitchFamily="50" charset="-128"/>
                          <a:cs typeface="+mn-cs"/>
                        </a:rPr>
                        <a:t>千円</a:t>
                      </a:r>
                      <a:endParaRPr kumimoji="1" lang="ja-JP" altLang="en-US" sz="1050" b="1" kern="1200" dirty="0">
                        <a:solidFill>
                          <a:schemeClr val="dk1"/>
                        </a:solidFill>
                        <a:latin typeface="BIZ UDPゴシック" panose="020B0400000000000000" pitchFamily="50" charset="-128"/>
                        <a:ea typeface="BIZ UDPゴシック" panose="020B0400000000000000" pitchFamily="50" charset="-128"/>
                        <a:cs typeface="+mn-cs"/>
                      </a:endParaRPr>
                    </a:p>
                  </a:txBody>
                  <a:tcPr marL="74295" marR="74295" marT="37148" marB="37148"/>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79203079"/>
                  </a:ext>
                </a:extLst>
              </a:tr>
            </a:tbl>
          </a:graphicData>
        </a:graphic>
      </p:graphicFrame>
      <p:graphicFrame>
        <p:nvGraphicFramePr>
          <p:cNvPr id="14" name="表 3">
            <a:extLst>
              <a:ext uri="{FF2B5EF4-FFF2-40B4-BE49-F238E27FC236}">
                <a16:creationId xmlns:a16="http://schemas.microsoft.com/office/drawing/2014/main" id="{403B70F9-C92E-451C-BC1F-D77523E00E99}"/>
              </a:ext>
            </a:extLst>
          </p:cNvPr>
          <p:cNvGraphicFramePr>
            <a:graphicFrameLocks noGrp="1"/>
          </p:cNvGraphicFramePr>
          <p:nvPr>
            <p:extLst>
              <p:ext uri="{D42A27DB-BD31-4B8C-83A1-F6EECF244321}">
                <p14:modId xmlns:p14="http://schemas.microsoft.com/office/powerpoint/2010/main" val="2522120714"/>
              </p:ext>
            </p:extLst>
          </p:nvPr>
        </p:nvGraphicFramePr>
        <p:xfrm>
          <a:off x="299242" y="3534141"/>
          <a:ext cx="6165556" cy="726183"/>
        </p:xfrm>
        <a:graphic>
          <a:graphicData uri="http://schemas.openxmlformats.org/drawingml/2006/table">
            <a:tbl>
              <a:tblPr firstRow="1" bandRow="1">
                <a:tableStyleId>{5C22544A-7EE6-4342-B048-85BDC9FD1C3A}</a:tableStyleId>
              </a:tblPr>
              <a:tblGrid>
                <a:gridCol w="1541389">
                  <a:extLst>
                    <a:ext uri="{9D8B030D-6E8A-4147-A177-3AD203B41FA5}">
                      <a16:colId xmlns:a16="http://schemas.microsoft.com/office/drawing/2014/main" val="2351154602"/>
                    </a:ext>
                  </a:extLst>
                </a:gridCol>
                <a:gridCol w="1541389">
                  <a:extLst>
                    <a:ext uri="{9D8B030D-6E8A-4147-A177-3AD203B41FA5}">
                      <a16:colId xmlns:a16="http://schemas.microsoft.com/office/drawing/2014/main" val="3730038249"/>
                    </a:ext>
                  </a:extLst>
                </a:gridCol>
                <a:gridCol w="1541389">
                  <a:extLst>
                    <a:ext uri="{9D8B030D-6E8A-4147-A177-3AD203B41FA5}">
                      <a16:colId xmlns:a16="http://schemas.microsoft.com/office/drawing/2014/main" val="3967657680"/>
                    </a:ext>
                  </a:extLst>
                </a:gridCol>
                <a:gridCol w="1541389">
                  <a:extLst>
                    <a:ext uri="{9D8B030D-6E8A-4147-A177-3AD203B41FA5}">
                      <a16:colId xmlns:a16="http://schemas.microsoft.com/office/drawing/2014/main" val="3075441099"/>
                    </a:ext>
                  </a:extLst>
                </a:gridCol>
              </a:tblGrid>
              <a:tr h="416701">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万葉ホール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err="1">
                          <a:latin typeface="BIZ UDPゴシック" panose="020B0400000000000000" pitchFamily="50" charset="-128"/>
                          <a:ea typeface="BIZ UDPゴシック" panose="020B0400000000000000" pitchFamily="50" charset="-128"/>
                        </a:rPr>
                        <a:t>ぷく</a:t>
                      </a:r>
                      <a:r>
                        <a:rPr kumimoji="1" lang="ja-JP" altLang="en-US" sz="1050" dirty="0">
                          <a:latin typeface="BIZ UDPゴシック" panose="020B0400000000000000" pitchFamily="50" charset="-128"/>
                          <a:ea typeface="BIZ UDPゴシック" panose="020B0400000000000000" pitchFamily="50" charset="-128"/>
                        </a:rPr>
                        <a:t>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smtClean="0">
                          <a:latin typeface="BIZ UDPゴシック" panose="020B0400000000000000" pitchFamily="50" charset="-128"/>
                          <a:ea typeface="BIZ UDPゴシック" panose="020B0400000000000000" pitchFamily="50" charset="-128"/>
                        </a:rPr>
                        <a:t>くすのき</a:t>
                      </a:r>
                      <a:r>
                        <a:rPr kumimoji="1" lang="en-US" altLang="ja-JP" sz="1050" smtClean="0">
                          <a:latin typeface="BIZ UDPゴシック" panose="020B0400000000000000" pitchFamily="50" charset="-128"/>
                          <a:ea typeface="BIZ UDPゴシック" panose="020B0400000000000000" pitchFamily="50" charset="-128"/>
                        </a:rPr>
                        <a:t/>
                      </a:r>
                      <a:br>
                        <a:rPr kumimoji="1" lang="en-US" altLang="ja-JP" sz="1050" smtClean="0">
                          <a:latin typeface="BIZ UDPゴシック" panose="020B0400000000000000" pitchFamily="50" charset="-128"/>
                          <a:ea typeface="BIZ UDPゴシック" panose="020B0400000000000000" pitchFamily="50" charset="-128"/>
                        </a:rPr>
                      </a:br>
                      <a:r>
                        <a:rPr kumimoji="1" lang="ja-JP" altLang="en-US" sz="1050" smtClean="0">
                          <a:latin typeface="BIZ UDPゴシック" panose="020B0400000000000000" pitchFamily="50" charset="-128"/>
                          <a:ea typeface="BIZ UDPゴシック" panose="020B0400000000000000" pitchFamily="50" charset="-128"/>
                        </a:rPr>
                        <a:t>ホール</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大ホール</a:t>
                      </a:r>
                    </a:p>
                  </a:txBody>
                  <a:tcPr marL="74295" marR="74295" marT="37148" marB="37148"/>
                </a:tc>
                <a:extLst>
                  <a:ext uri="{0D108BD9-81ED-4DB2-BD59-A6C34878D82A}">
                    <a16:rowId xmlns:a16="http://schemas.microsoft.com/office/drawing/2014/main" val="1904431375"/>
                  </a:ext>
                </a:extLst>
              </a:tr>
              <a:tr h="309482">
                <a:tc>
                  <a:txBody>
                    <a:bodyPr/>
                    <a:lstStyle/>
                    <a:p>
                      <a:r>
                        <a:rPr kumimoji="1" lang="ja-JP" altLang="en-US" sz="1050" dirty="0">
                          <a:latin typeface="BIZ UDPゴシック" panose="020B0400000000000000" pitchFamily="50" charset="-128"/>
                          <a:ea typeface="BIZ UDPゴシック" panose="020B0400000000000000" pitchFamily="50" charset="-128"/>
                        </a:rPr>
                        <a:t>維持管理経費　</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①</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6,199</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4,077</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4,724</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千円</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5303888"/>
                  </a:ext>
                </a:extLst>
              </a:tr>
            </a:tbl>
          </a:graphicData>
        </a:graphic>
      </p:graphicFrame>
      <p:graphicFrame>
        <p:nvGraphicFramePr>
          <p:cNvPr id="15" name="表 3">
            <a:extLst>
              <a:ext uri="{FF2B5EF4-FFF2-40B4-BE49-F238E27FC236}">
                <a16:creationId xmlns:a16="http://schemas.microsoft.com/office/drawing/2014/main" id="{403B70F9-C92E-451C-BC1F-D77523E00E99}"/>
              </a:ext>
            </a:extLst>
          </p:cNvPr>
          <p:cNvGraphicFramePr>
            <a:graphicFrameLocks noGrp="1"/>
          </p:cNvGraphicFramePr>
          <p:nvPr>
            <p:extLst>
              <p:ext uri="{D42A27DB-BD31-4B8C-83A1-F6EECF244321}">
                <p14:modId xmlns:p14="http://schemas.microsoft.com/office/powerpoint/2010/main" val="1480345874"/>
              </p:ext>
            </p:extLst>
          </p:nvPr>
        </p:nvGraphicFramePr>
        <p:xfrm>
          <a:off x="262457" y="4868889"/>
          <a:ext cx="6184376" cy="1072553"/>
        </p:xfrm>
        <a:graphic>
          <a:graphicData uri="http://schemas.openxmlformats.org/drawingml/2006/table">
            <a:tbl>
              <a:tblPr firstRow="1" bandRow="1">
                <a:tableStyleId>{5C22544A-7EE6-4342-B048-85BDC9FD1C3A}</a:tableStyleId>
              </a:tblPr>
              <a:tblGrid>
                <a:gridCol w="1546094">
                  <a:extLst>
                    <a:ext uri="{9D8B030D-6E8A-4147-A177-3AD203B41FA5}">
                      <a16:colId xmlns:a16="http://schemas.microsoft.com/office/drawing/2014/main" val="2351154602"/>
                    </a:ext>
                  </a:extLst>
                </a:gridCol>
                <a:gridCol w="1546094">
                  <a:extLst>
                    <a:ext uri="{9D8B030D-6E8A-4147-A177-3AD203B41FA5}">
                      <a16:colId xmlns:a16="http://schemas.microsoft.com/office/drawing/2014/main" val="3730038249"/>
                    </a:ext>
                  </a:extLst>
                </a:gridCol>
                <a:gridCol w="1546094">
                  <a:extLst>
                    <a:ext uri="{9D8B030D-6E8A-4147-A177-3AD203B41FA5}">
                      <a16:colId xmlns:a16="http://schemas.microsoft.com/office/drawing/2014/main" val="3967657680"/>
                    </a:ext>
                  </a:extLst>
                </a:gridCol>
                <a:gridCol w="1546094">
                  <a:extLst>
                    <a:ext uri="{9D8B030D-6E8A-4147-A177-3AD203B41FA5}">
                      <a16:colId xmlns:a16="http://schemas.microsoft.com/office/drawing/2014/main" val="3075441099"/>
                    </a:ext>
                  </a:extLst>
                </a:gridCol>
              </a:tblGrid>
              <a:tr h="334328">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太子町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万葉ホール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河南町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err="1">
                          <a:latin typeface="BIZ UDPゴシック" panose="020B0400000000000000" pitchFamily="50" charset="-128"/>
                          <a:ea typeface="BIZ UDPゴシック" panose="020B0400000000000000" pitchFamily="50" charset="-128"/>
                        </a:rPr>
                        <a:t>ぷく</a:t>
                      </a:r>
                      <a:r>
                        <a:rPr kumimoji="1" lang="ja-JP" altLang="en-US" sz="1050" dirty="0">
                          <a:latin typeface="BIZ UDPゴシック" panose="020B0400000000000000" pitchFamily="50" charset="-128"/>
                          <a:ea typeface="BIZ UDPゴシック" panose="020B0400000000000000" pitchFamily="50" charset="-128"/>
                        </a:rPr>
                        <a:t>ホール</a:t>
                      </a:r>
                      <a:r>
                        <a:rPr kumimoji="1" lang="en-US" altLang="ja-JP" sz="1050" dirty="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ja-JP" altLang="en-US" sz="1050" dirty="0">
                          <a:latin typeface="BIZ UDPゴシック" panose="020B0400000000000000" pitchFamily="50" charset="-128"/>
                          <a:ea typeface="BIZ UDPゴシック" panose="020B0400000000000000" pitchFamily="50" charset="-128"/>
                        </a:rPr>
                        <a:t>千早赤阪村</a:t>
                      </a:r>
                      <a:r>
                        <a:rPr kumimoji="1" lang="en-US" altLang="ja-JP" sz="1050" dirty="0" smtClean="0">
                          <a:latin typeface="BIZ UDPゴシック" panose="020B0400000000000000" pitchFamily="50" charset="-128"/>
                          <a:ea typeface="BIZ UDPゴシック" panose="020B0400000000000000" pitchFamily="50" charset="-128"/>
                        </a:rPr>
                        <a:t>(2</a:t>
                      </a:r>
                      <a:r>
                        <a:rPr kumimoji="1" lang="ja-JP" altLang="en-US" sz="1050" dirty="0" smtClean="0">
                          <a:latin typeface="BIZ UDPゴシック" panose="020B0400000000000000" pitchFamily="50" charset="-128"/>
                          <a:ea typeface="BIZ UDPゴシック" panose="020B0400000000000000" pitchFamily="50" charset="-128"/>
                        </a:rPr>
                        <a:t>町</a:t>
                      </a:r>
                      <a:r>
                        <a:rPr kumimoji="1" lang="ja-JP" altLang="en-US" sz="1050" smtClean="0">
                          <a:latin typeface="BIZ UDPゴシック" panose="020B0400000000000000" pitchFamily="50" charset="-128"/>
                          <a:ea typeface="BIZ UDPゴシック" panose="020B0400000000000000" pitchFamily="50" charset="-128"/>
                        </a:rPr>
                        <a:t>に対する費用</a:t>
                      </a:r>
                      <a:r>
                        <a:rPr kumimoji="1" lang="ja-JP" altLang="en-US" sz="1050" dirty="0" smtClean="0">
                          <a:latin typeface="BIZ UDPゴシック" panose="020B0400000000000000" pitchFamily="50" charset="-128"/>
                          <a:ea typeface="BIZ UDPゴシック" panose="020B0400000000000000" pitchFamily="50" charset="-128"/>
                        </a:rPr>
                        <a:t>負担）</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1904431375"/>
                  </a:ext>
                </a:extLst>
              </a:tr>
              <a:tr h="236278">
                <a:tc>
                  <a:txBody>
                    <a:bodyPr/>
                    <a:lstStyle/>
                    <a:p>
                      <a:r>
                        <a:rPr kumimoji="1" lang="ja-JP" altLang="en-US" sz="1050" dirty="0">
                          <a:latin typeface="BIZ UDPゴシック" panose="020B0400000000000000" pitchFamily="50" charset="-128"/>
                          <a:ea typeface="BIZ UDPゴシック" panose="020B0400000000000000" pitchFamily="50" charset="-128"/>
                        </a:rPr>
                        <a:t>維持管理経費　</a:t>
                      </a:r>
                      <a:r>
                        <a:rPr kumimoji="1" lang="ja-JP" altLang="en-US" sz="1050" dirty="0" smtClean="0">
                          <a:solidFill>
                            <a:srgbClr val="FF0000"/>
                          </a:solidFill>
                          <a:latin typeface="BIZ UDPゴシック" panose="020B0400000000000000" pitchFamily="50" charset="-128"/>
                          <a:ea typeface="BIZ UDPゴシック" panose="020B0400000000000000" pitchFamily="50" charset="-128"/>
                        </a:rPr>
                        <a:t>➁</a:t>
                      </a:r>
                      <a:endParaRPr kumimoji="1" lang="ja-JP" altLang="en-US" sz="1050"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3,861</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latin typeface="BIZ UDPゴシック" panose="020B0400000000000000" pitchFamily="50" charset="-128"/>
                          <a:ea typeface="BIZ UDPゴシック" panose="020B0400000000000000" pitchFamily="50" charset="-128"/>
                        </a:rPr>
                        <a:t>2,805</a:t>
                      </a:r>
                      <a:r>
                        <a:rPr kumimoji="1" lang="ja-JP" altLang="en-US" sz="1050" dirty="0" smtClean="0">
                          <a:latin typeface="BIZ UDPゴシック" panose="020B0400000000000000" pitchFamily="50" charset="-128"/>
                          <a:ea typeface="BIZ UDPゴシック" panose="020B0400000000000000" pitchFamily="50" charset="-128"/>
                        </a:rPr>
                        <a:t>千円</a:t>
                      </a:r>
                      <a:endParaRPr kumimoji="1" lang="ja-JP" altLang="en-US" sz="1050" dirty="0">
                        <a:latin typeface="BIZ UDPゴシック" panose="020B0400000000000000" pitchFamily="50" charset="-128"/>
                        <a:ea typeface="BIZ UDPゴシック" panose="020B0400000000000000" pitchFamily="50" charset="-128"/>
                      </a:endParaRPr>
                    </a:p>
                  </a:txBody>
                  <a:tcPr marL="74295" marR="74295" marT="37148" marB="37148"/>
                </a:tc>
                <a:tc>
                  <a:txBody>
                    <a:bodyPr/>
                    <a:lstStyle/>
                    <a:p>
                      <a:r>
                        <a:rPr kumimoji="1" lang="en-US" altLang="ja-JP" sz="1050" dirty="0" smtClean="0">
                          <a:solidFill>
                            <a:schemeClr val="tx1"/>
                          </a:solidFill>
                          <a:latin typeface="BIZ UDPゴシック" panose="020B0400000000000000" pitchFamily="50" charset="-128"/>
                          <a:ea typeface="BIZ UDPゴシック" panose="020B0400000000000000" pitchFamily="50" charset="-128"/>
                        </a:rPr>
                        <a:t>3,609</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千円</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marL="74295" marR="74295" marT="37148" marB="37148"/>
                </a:tc>
                <a:extLst>
                  <a:ext uri="{0D108BD9-81ED-4DB2-BD59-A6C34878D82A}">
                    <a16:rowId xmlns:a16="http://schemas.microsoft.com/office/drawing/2014/main" val="955303888"/>
                  </a:ext>
                </a:extLst>
              </a:tr>
              <a:tr h="441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rgbClr val="FF0000"/>
                          </a:solidFill>
                          <a:latin typeface="BIZ UDPゴシック" panose="020B0400000000000000" pitchFamily="50" charset="-128"/>
                          <a:ea typeface="BIZ UDPゴシック" panose="020B0400000000000000" pitchFamily="50" charset="-128"/>
                        </a:rPr>
                        <a:t>単独運用との比較</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FF0000"/>
                          </a:solidFill>
                          <a:latin typeface="BIZ UDPゴシック" panose="020B0400000000000000" pitchFamily="50" charset="-128"/>
                          <a:ea typeface="BIZ UDPゴシック" panose="020B0400000000000000" pitchFamily="50" charset="-128"/>
                        </a:rPr>
                        <a:t>【</a:t>
                      </a:r>
                      <a:r>
                        <a:rPr kumimoji="1" lang="ja-JP" altLang="en-US" sz="1050" b="1" dirty="0">
                          <a:solidFill>
                            <a:srgbClr val="FF0000"/>
                          </a:solidFill>
                          <a:latin typeface="BIZ UDPゴシック" panose="020B0400000000000000" pitchFamily="50" charset="-128"/>
                          <a:ea typeface="BIZ UDPゴシック" panose="020B0400000000000000" pitchFamily="50" charset="-128"/>
                        </a:rPr>
                        <a:t>➁－</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①</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a:t>
                      </a:r>
                      <a:endParaRPr kumimoji="1" lang="en-US" altLang="ja-JP" sz="1050" b="1"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nchor="ctr"/>
                </a:tc>
                <a:tc>
                  <a:txBody>
                    <a:bodyPr/>
                    <a:lstStyle/>
                    <a:p>
                      <a:pPr algn="ct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2,337</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nchor="ctr"/>
                </a:tc>
                <a:tc>
                  <a:txBody>
                    <a:bodyPr/>
                    <a:lstStyle/>
                    <a:p>
                      <a:pPr algn="ct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1,272</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nchor="ctr"/>
                </a:tc>
                <a:tc>
                  <a:txBody>
                    <a:bodyPr/>
                    <a:lstStyle/>
                    <a:p>
                      <a:pPr algn="ct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a:t>
                      </a:r>
                      <a:r>
                        <a:rPr kumimoji="1" lang="en-US" altLang="ja-JP" sz="1050" b="1" dirty="0" smtClean="0">
                          <a:solidFill>
                            <a:srgbClr val="FF0000"/>
                          </a:solidFill>
                          <a:latin typeface="BIZ UDPゴシック" panose="020B0400000000000000" pitchFamily="50" charset="-128"/>
                          <a:ea typeface="BIZ UDPゴシック" panose="020B0400000000000000" pitchFamily="50" charset="-128"/>
                        </a:rPr>
                        <a:t>1,115</a:t>
                      </a:r>
                      <a:r>
                        <a:rPr kumimoji="1" lang="ja-JP" altLang="en-US" sz="105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a:txBody>
                  <a:tcPr marL="74295" marR="74295" marT="37148" marB="37148" anchor="ctr"/>
                </a:tc>
                <a:extLst>
                  <a:ext uri="{0D108BD9-81ED-4DB2-BD59-A6C34878D82A}">
                    <a16:rowId xmlns:a16="http://schemas.microsoft.com/office/drawing/2014/main" val="3459537060"/>
                  </a:ext>
                </a:extLst>
              </a:tr>
            </a:tbl>
          </a:graphicData>
        </a:graphic>
      </p:graphicFrame>
      <p:sp>
        <p:nvSpPr>
          <p:cNvPr id="25" name="正方形/長方形 24">
            <a:extLst>
              <a:ext uri="{FF2B5EF4-FFF2-40B4-BE49-F238E27FC236}">
                <a16:creationId xmlns:a16="http://schemas.microsoft.com/office/drawing/2014/main" id="{D95FCCE5-D3ED-4626-B210-D4370FD8A615}"/>
              </a:ext>
            </a:extLst>
          </p:cNvPr>
          <p:cNvSpPr/>
          <p:nvPr/>
        </p:nvSpPr>
        <p:spPr>
          <a:xfrm>
            <a:off x="6888980" y="1406253"/>
            <a:ext cx="2728095" cy="1345660"/>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●公共施設等総合管理計画及び個別施設計画記載の使用目標年度まで運営した場合に必要な維持管理経費</a:t>
            </a:r>
            <a:r>
              <a:rPr lang="ja-JP" altLang="en-US" sz="11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u="sng" dirty="0">
                <a:solidFill>
                  <a:schemeClr val="tx1"/>
                </a:solidFill>
                <a:latin typeface="BIZ UDPゴシック" panose="020B0400000000000000" pitchFamily="50" charset="-128"/>
                <a:ea typeface="BIZ UDPゴシック" panose="020B0400000000000000" pitchFamily="50" charset="-128"/>
              </a:rPr>
              <a:t>稼働状況については、どの施設においても低く、維持管理経費の受益者負担率が低い。</a:t>
            </a:r>
            <a:r>
              <a:rPr lang="en-US" altLang="ja-JP" sz="1100" u="sng" dirty="0">
                <a:solidFill>
                  <a:schemeClr val="tx1"/>
                </a:solidFill>
                <a:latin typeface="BIZ UDPゴシック" panose="020B0400000000000000" pitchFamily="50" charset="-128"/>
                <a:ea typeface="BIZ UDPゴシック" panose="020B0400000000000000" pitchFamily="50" charset="-128"/>
              </a:rPr>
              <a:t>(</a:t>
            </a:r>
            <a:r>
              <a:rPr lang="ja-JP" altLang="en-US" sz="1100" u="sng" dirty="0">
                <a:solidFill>
                  <a:schemeClr val="tx1"/>
                </a:solidFill>
                <a:latin typeface="BIZ UDPゴシック" panose="020B0400000000000000" pitchFamily="50" charset="-128"/>
                <a:ea typeface="BIZ UDPゴシック" panose="020B0400000000000000" pitchFamily="50" charset="-128"/>
              </a:rPr>
              <a:t>公的負担割合が大きい。</a:t>
            </a:r>
            <a:r>
              <a:rPr lang="en-US" altLang="ja-JP" sz="1100" u="sng" dirty="0">
                <a:solidFill>
                  <a:schemeClr val="tx1"/>
                </a:solidFill>
                <a:latin typeface="BIZ UDPゴシック" panose="020B0400000000000000" pitchFamily="50" charset="-128"/>
                <a:ea typeface="BIZ UDPゴシック" panose="020B0400000000000000" pitchFamily="50" charset="-128"/>
              </a:rPr>
              <a:t>)</a:t>
            </a:r>
          </a:p>
        </p:txBody>
      </p:sp>
      <p:sp>
        <p:nvSpPr>
          <p:cNvPr id="17" name="正方形/長方形 16">
            <a:extLst>
              <a:ext uri="{FF2B5EF4-FFF2-40B4-BE49-F238E27FC236}">
                <a16:creationId xmlns:a16="http://schemas.microsoft.com/office/drawing/2014/main" id="{D95FCCE5-D3ED-4626-B210-D4370FD8A615}"/>
              </a:ext>
            </a:extLst>
          </p:cNvPr>
          <p:cNvSpPr/>
          <p:nvPr/>
        </p:nvSpPr>
        <p:spPr>
          <a:xfrm>
            <a:off x="6888981" y="3529182"/>
            <a:ext cx="2728095" cy="707891"/>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u="sng" dirty="0">
                <a:solidFill>
                  <a:schemeClr val="tx1"/>
                </a:solidFill>
                <a:latin typeface="BIZ UDPゴシック" panose="020B0400000000000000" pitchFamily="50" charset="-128"/>
                <a:ea typeface="BIZ UDPゴシック" panose="020B0400000000000000" pitchFamily="50" charset="-128"/>
              </a:rPr>
              <a:t>くすのきホール（大ホール</a:t>
            </a:r>
            <a:r>
              <a:rPr lang="ja-JP" altLang="en-US" sz="1100" u="sng" dirty="0" smtClean="0">
                <a:solidFill>
                  <a:schemeClr val="tx1"/>
                </a:solidFill>
                <a:latin typeface="BIZ UDPゴシック" panose="020B0400000000000000" pitchFamily="50" charset="-128"/>
                <a:ea typeface="BIZ UDPゴシック" panose="020B0400000000000000" pitchFamily="50" charset="-128"/>
              </a:rPr>
              <a:t>）</a:t>
            </a:r>
            <a:r>
              <a:rPr lang="ja-JP" altLang="en-US" sz="1100" u="sng" dirty="0" smtClean="0">
                <a:solidFill>
                  <a:prstClr val="black"/>
                </a:solidFill>
                <a:latin typeface="BIZ UDPゴシック" panose="020B0400000000000000" pitchFamily="50" charset="-128"/>
                <a:ea typeface="BIZ UDPゴシック" panose="020B0400000000000000" pitchFamily="50" charset="-128"/>
              </a:rPr>
              <a:t>の</a:t>
            </a:r>
            <a:r>
              <a:rPr lang="ja-JP" altLang="en-US" sz="1100" u="sng" dirty="0">
                <a:solidFill>
                  <a:prstClr val="black"/>
                </a:solidFill>
                <a:latin typeface="BIZ UDPゴシック" panose="020B0400000000000000" pitchFamily="50" charset="-128"/>
                <a:ea typeface="BIZ UDPゴシック" panose="020B0400000000000000" pitchFamily="50" charset="-128"/>
              </a:rPr>
              <a:t>照明</a:t>
            </a:r>
            <a:r>
              <a:rPr lang="ja-JP" altLang="en-US" sz="1100" u="sng">
                <a:solidFill>
                  <a:prstClr val="black"/>
                </a:solidFill>
                <a:latin typeface="BIZ UDPゴシック" panose="020B0400000000000000" pitchFamily="50" charset="-128"/>
                <a:ea typeface="BIZ UDPゴシック" panose="020B0400000000000000" pitchFamily="50" charset="-128"/>
              </a:rPr>
              <a:t>設備</a:t>
            </a:r>
            <a:r>
              <a:rPr lang="ja-JP" altLang="en-US" sz="1100" u="sng" smtClean="0">
                <a:solidFill>
                  <a:prstClr val="black"/>
                </a:solidFill>
                <a:latin typeface="BIZ UDPゴシック" panose="020B0400000000000000" pitchFamily="50" charset="-128"/>
                <a:ea typeface="BIZ UDPゴシック" panose="020B0400000000000000" pitchFamily="50" charset="-128"/>
              </a:rPr>
              <a:t>は、利用</a:t>
            </a:r>
            <a:r>
              <a:rPr lang="ja-JP" altLang="en-US" sz="1100" u="sng" dirty="0" smtClean="0">
                <a:solidFill>
                  <a:prstClr val="black"/>
                </a:solidFill>
                <a:latin typeface="BIZ UDPゴシック" panose="020B0400000000000000" pitchFamily="50" charset="-128"/>
                <a:ea typeface="BIZ UDPゴシック" panose="020B0400000000000000" pitchFamily="50" charset="-128"/>
              </a:rPr>
              <a:t>があればあるほど</a:t>
            </a:r>
            <a:r>
              <a:rPr lang="ja-JP" altLang="en-US" sz="1100" u="sng" dirty="0">
                <a:solidFill>
                  <a:prstClr val="black"/>
                </a:solidFill>
                <a:latin typeface="BIZ UDPゴシック" panose="020B0400000000000000" pitchFamily="50" charset="-128"/>
                <a:ea typeface="BIZ UDPゴシック" panose="020B0400000000000000" pitchFamily="50" charset="-128"/>
              </a:rPr>
              <a:t>赤字となる課題を抱えている。</a:t>
            </a:r>
            <a:endParaRPr lang="en-US" altLang="ja-JP" sz="1100" u="sng"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95FCCE5-D3ED-4626-B210-D4370FD8A615}"/>
              </a:ext>
            </a:extLst>
          </p:cNvPr>
          <p:cNvSpPr/>
          <p:nvPr/>
        </p:nvSpPr>
        <p:spPr>
          <a:xfrm>
            <a:off x="6852196" y="4868889"/>
            <a:ext cx="2728095" cy="813934"/>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●くすのきホール（大ホール）を用途廃止し、万葉ホール及び</a:t>
            </a:r>
            <a:r>
              <a:rPr lang="ja-JP" altLang="en-US" sz="1100" dirty="0" err="1">
                <a:solidFill>
                  <a:schemeClr val="tx1"/>
                </a:solidFill>
                <a:latin typeface="BIZ UDPゴシック" panose="020B0400000000000000" pitchFamily="50" charset="-128"/>
                <a:ea typeface="BIZ UDPゴシック" panose="020B0400000000000000" pitchFamily="50" charset="-128"/>
              </a:rPr>
              <a:t>ぷく</a:t>
            </a:r>
            <a:r>
              <a:rPr lang="ja-JP" altLang="en-US" sz="1100" dirty="0">
                <a:solidFill>
                  <a:schemeClr val="tx1"/>
                </a:solidFill>
                <a:latin typeface="BIZ UDPゴシック" panose="020B0400000000000000" pitchFamily="50" charset="-128"/>
                <a:ea typeface="BIZ UDPゴシック" panose="020B0400000000000000" pitchFamily="50" charset="-128"/>
              </a:rPr>
              <a:t>ホールを共同利用する場合、各施設の維持管理経費を人口で按分した場合の維持管理</a:t>
            </a:r>
            <a:r>
              <a:rPr lang="ja-JP" altLang="en-US" sz="1100">
                <a:solidFill>
                  <a:schemeClr val="tx1"/>
                </a:solidFill>
                <a:latin typeface="BIZ UDPゴシック" panose="020B0400000000000000" pitchFamily="50" charset="-128"/>
                <a:ea typeface="BIZ UDPゴシック" panose="020B0400000000000000" pitchFamily="50" charset="-128"/>
              </a:rPr>
              <a:t>経費</a:t>
            </a:r>
            <a:r>
              <a:rPr lang="ja-JP" altLang="en-US" sz="110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2117470" y="5597390"/>
            <a:ext cx="3977779" cy="273701"/>
          </a:xfrm>
          <a:prstGeom prst="roundRect">
            <a:avLst/>
          </a:prstGeom>
          <a:noFill/>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63"/>
          </a:p>
        </p:txBody>
      </p:sp>
      <p:sp>
        <p:nvSpPr>
          <p:cNvPr id="22" name="下矢印 21"/>
          <p:cNvSpPr/>
          <p:nvPr/>
        </p:nvSpPr>
        <p:spPr>
          <a:xfrm rot="16200000">
            <a:off x="6314680" y="5988434"/>
            <a:ext cx="446924" cy="4804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a:extLst>
              <a:ext uri="{FF2B5EF4-FFF2-40B4-BE49-F238E27FC236}">
                <a16:creationId xmlns:a16="http://schemas.microsoft.com/office/drawing/2014/main" id="{D95FCCE5-D3ED-4626-B210-D4370FD8A615}"/>
              </a:ext>
            </a:extLst>
          </p:cNvPr>
          <p:cNvSpPr/>
          <p:nvPr/>
        </p:nvSpPr>
        <p:spPr>
          <a:xfrm>
            <a:off x="6852196" y="5805385"/>
            <a:ext cx="2728095" cy="669104"/>
          </a:xfrm>
          <a:prstGeom prst="rect">
            <a:avLst/>
          </a:prstGeom>
          <a:solidFill>
            <a:schemeClr val="accent2">
              <a:lumMod val="60000"/>
              <a:lumOff val="4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smtClean="0">
                <a:solidFill>
                  <a:schemeClr val="tx1"/>
                </a:solidFill>
                <a:latin typeface="BIZ UDPゴシック" panose="020B0400000000000000" pitchFamily="50" charset="-128"/>
                <a:ea typeface="BIZ UDPゴシック" panose="020B0400000000000000" pitchFamily="50" charset="-128"/>
              </a:rPr>
              <a:t>●一定のコストメリット</a:t>
            </a:r>
            <a:r>
              <a:rPr lang="ja-JP" altLang="en-US" sz="1100" dirty="0">
                <a:solidFill>
                  <a:schemeClr val="tx1"/>
                </a:solidFill>
                <a:latin typeface="BIZ UDPゴシック" panose="020B0400000000000000" pitchFamily="50" charset="-128"/>
                <a:ea typeface="BIZ UDPゴシック" panose="020B0400000000000000" pitchFamily="50" charset="-128"/>
              </a:rPr>
              <a:t>があるが、施設予約が取りづらくなる等、住民サービスの低下につながらないための取組みが必要。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2F85974-2A6D-4F10-B89D-9D749ED472D6}"/>
              </a:ext>
            </a:extLst>
          </p:cNvPr>
          <p:cNvSpPr txBox="1"/>
          <p:nvPr/>
        </p:nvSpPr>
        <p:spPr>
          <a:xfrm>
            <a:off x="1326338" y="3156201"/>
            <a:ext cx="2938625"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年間あたりの必要な維持管理経費を算出</a:t>
            </a:r>
          </a:p>
        </p:txBody>
      </p:sp>
      <p:sp>
        <p:nvSpPr>
          <p:cNvPr id="20" name="下矢印 19"/>
          <p:cNvSpPr/>
          <p:nvPr/>
        </p:nvSpPr>
        <p:spPr>
          <a:xfrm>
            <a:off x="715989" y="3210342"/>
            <a:ext cx="446924" cy="164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テキスト ボックス 23"/>
          <p:cNvSpPr txBox="1"/>
          <p:nvPr/>
        </p:nvSpPr>
        <p:spPr>
          <a:xfrm>
            <a:off x="51150" y="4466594"/>
            <a:ext cx="8818440" cy="338554"/>
          </a:xfrm>
          <a:prstGeom prst="rect">
            <a:avLst/>
          </a:prstGeom>
          <a:noFill/>
        </p:spPr>
        <p:txBody>
          <a:bodyPr wrap="none" rtlCol="0">
            <a:spAutoFit/>
          </a:bodyPr>
          <a:lstStyle/>
          <a:p>
            <a:r>
              <a:rPr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くすのきホール（大ホール）を用途廃止し、他２ホールを共同利用した場合の年間維持管理経費</a:t>
            </a:r>
          </a:p>
        </p:txBody>
      </p:sp>
      <p:sp>
        <p:nvSpPr>
          <p:cNvPr id="26" name="正方形/長方形 25">
            <a:extLst>
              <a:ext uri="{FF2B5EF4-FFF2-40B4-BE49-F238E27FC236}">
                <a16:creationId xmlns:a16="http://schemas.microsoft.com/office/drawing/2014/main" id="{D95FCCE5-D3ED-4626-B210-D4370FD8A615}"/>
              </a:ext>
            </a:extLst>
          </p:cNvPr>
          <p:cNvSpPr/>
          <p:nvPr/>
        </p:nvSpPr>
        <p:spPr>
          <a:xfrm>
            <a:off x="4299656" y="6106020"/>
            <a:ext cx="1924682" cy="249674"/>
          </a:xfrm>
          <a:prstGeom prst="rect">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２町１村合計　</a:t>
            </a:r>
            <a:r>
              <a:rPr lang="ja-JP" altLang="en-US" sz="1100" dirty="0" smtClean="0">
                <a:solidFill>
                  <a:srgbClr val="FF0000"/>
                </a:solidFill>
                <a:latin typeface="BIZ UDPゴシック" panose="020B0400000000000000" pitchFamily="50" charset="-128"/>
                <a:ea typeface="BIZ UDPゴシック" panose="020B0400000000000000" pitchFamily="50" charset="-128"/>
              </a:rPr>
              <a:t>▲</a:t>
            </a:r>
            <a:r>
              <a:rPr lang="en-US" altLang="ja-JP" sz="1100" u="sng" dirty="0" smtClean="0">
                <a:solidFill>
                  <a:srgbClr val="FF0000"/>
                </a:solidFill>
                <a:latin typeface="BIZ UDPゴシック" panose="020B0400000000000000" pitchFamily="50" charset="-128"/>
                <a:ea typeface="BIZ UDPゴシック" panose="020B0400000000000000" pitchFamily="50" charset="-128"/>
              </a:rPr>
              <a:t>4,724</a:t>
            </a:r>
            <a:r>
              <a:rPr lang="ja-JP" altLang="en-US" sz="1100" u="sng" dirty="0" smtClean="0">
                <a:solidFill>
                  <a:srgbClr val="FF0000"/>
                </a:solidFill>
                <a:latin typeface="BIZ UDPゴシック" panose="020B0400000000000000" pitchFamily="50" charset="-128"/>
                <a:ea typeface="BIZ UDPゴシック" panose="020B0400000000000000" pitchFamily="50" charset="-128"/>
              </a:rPr>
              <a:t>千円</a:t>
            </a:r>
            <a:endParaRPr lang="en-US" altLang="ja-JP" sz="1100" u="sng" dirty="0">
              <a:solidFill>
                <a:srgbClr val="FF0000"/>
              </a:solidFill>
              <a:latin typeface="BIZ UDPゴシック" panose="020B0400000000000000" pitchFamily="50" charset="-128"/>
              <a:ea typeface="BIZ UDPゴシック" panose="020B0400000000000000" pitchFamily="50" charset="-128"/>
            </a:endParaRPr>
          </a:p>
        </p:txBody>
      </p:sp>
      <p:sp>
        <p:nvSpPr>
          <p:cNvPr id="2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19406"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文化ホール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54703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088558" y="1056807"/>
            <a:ext cx="3754950" cy="5290651"/>
          </a:xfrm>
          <a:prstGeom prst="rect">
            <a:avLst/>
          </a:prstGeom>
        </p:spPr>
      </p:pic>
      <p:sp>
        <p:nvSpPr>
          <p:cNvPr id="7" name="正方形/長方形 6"/>
          <p:cNvSpPr/>
          <p:nvPr/>
        </p:nvSpPr>
        <p:spPr>
          <a:xfrm>
            <a:off x="180304" y="1484878"/>
            <a:ext cx="2397209" cy="125768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：羽曳野市給食センター</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建築年</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第１</a:t>
            </a:r>
            <a:r>
              <a:rPr lang="en-US" altLang="ja-JP" sz="1138" dirty="0">
                <a:latin typeface="BIZ UDPゴシック" panose="020B0400000000000000" pitchFamily="50" charset="-128"/>
                <a:ea typeface="BIZ UDPゴシック" panose="020B0400000000000000" pitchFamily="50" charset="-128"/>
              </a:rPr>
              <a:t>:1972</a:t>
            </a:r>
            <a:r>
              <a:rPr lang="ja-JP" altLang="en-US" sz="1138" dirty="0" smtClean="0">
                <a:latin typeface="BIZ UDPゴシック" panose="020B0400000000000000" pitchFamily="50" charset="-128"/>
                <a:ea typeface="BIZ UDPゴシック" panose="020B0400000000000000" pitchFamily="50" charset="-128"/>
              </a:rPr>
              <a:t>年</a:t>
            </a:r>
            <a:endParaRPr lang="ja-JP" altLang="en-US" sz="1138" dirty="0">
              <a:latin typeface="BIZ UDPゴシック" panose="020B0400000000000000" pitchFamily="50" charset="-128"/>
              <a:ea typeface="BIZ UDPゴシック" panose="020B0400000000000000" pitchFamily="50" charset="-128"/>
            </a:endParaRPr>
          </a:p>
          <a:p>
            <a:r>
              <a:rPr lang="ja-JP" altLang="en-US" sz="1138" dirty="0">
                <a:latin typeface="BIZ UDPゴシック" panose="020B0400000000000000" pitchFamily="50" charset="-128"/>
                <a:ea typeface="BIZ UDPゴシック" panose="020B0400000000000000" pitchFamily="50" charset="-128"/>
              </a:rPr>
              <a:t>　　　　　　第２</a:t>
            </a:r>
            <a:r>
              <a:rPr lang="en-US" altLang="ja-JP" sz="1138" dirty="0">
                <a:latin typeface="BIZ UDPゴシック" panose="020B0400000000000000" pitchFamily="50" charset="-128"/>
                <a:ea typeface="BIZ UDPゴシック" panose="020B0400000000000000" pitchFamily="50" charset="-128"/>
              </a:rPr>
              <a:t>:1977</a:t>
            </a:r>
            <a:r>
              <a:rPr lang="ja-JP" altLang="en-US" sz="1138" dirty="0" smtClean="0">
                <a:latin typeface="BIZ UDPゴシック" panose="020B0400000000000000" pitchFamily="50" charset="-128"/>
                <a:ea typeface="BIZ UDPゴシック" panose="020B0400000000000000" pitchFamily="50" charset="-128"/>
              </a:rPr>
              <a:t>年</a:t>
            </a:r>
            <a:endParaRPr lang="ja-JP" altLang="en-US"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第</a:t>
            </a:r>
            <a:r>
              <a:rPr lang="en-US" altLang="ja-JP" sz="1138" dirty="0">
                <a:latin typeface="BIZ UDPゴシック" panose="020B0400000000000000" pitchFamily="50" charset="-128"/>
                <a:ea typeface="BIZ UDPゴシック" panose="020B0400000000000000" pitchFamily="50" charset="-128"/>
              </a:rPr>
              <a:t>1</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1,126㎡</a:t>
            </a:r>
          </a:p>
          <a:p>
            <a:r>
              <a:rPr lang="ja-JP" altLang="en-US" sz="1138" dirty="0">
                <a:latin typeface="BIZ UDPゴシック" panose="020B0400000000000000" pitchFamily="50" charset="-128"/>
                <a:ea typeface="BIZ UDPゴシック" panose="020B0400000000000000" pitchFamily="50" charset="-128"/>
              </a:rPr>
              <a:t>　　　　　　　 第</a:t>
            </a:r>
            <a:r>
              <a:rPr lang="en-US" altLang="ja-JP" sz="1138" dirty="0">
                <a:latin typeface="BIZ UDPゴシック" panose="020B0400000000000000" pitchFamily="50" charset="-128"/>
                <a:ea typeface="BIZ UDPゴシック" panose="020B0400000000000000" pitchFamily="50" charset="-128"/>
              </a:rPr>
              <a:t>2</a:t>
            </a:r>
            <a:r>
              <a:rPr lang="ja-JP" altLang="en-US" sz="1138" dirty="0">
                <a:latin typeface="BIZ UDPゴシック" panose="020B0400000000000000" pitchFamily="50" charset="-128"/>
                <a:ea typeface="BIZ UDPゴシック" panose="020B0400000000000000" pitchFamily="50" charset="-128"/>
              </a:rPr>
              <a:t>：　</a:t>
            </a:r>
            <a:r>
              <a:rPr lang="en-US" altLang="ja-JP" sz="1138" dirty="0" smtClean="0">
                <a:latin typeface="BIZ UDPゴシック" panose="020B0400000000000000" pitchFamily="50" charset="-128"/>
                <a:ea typeface="BIZ UDPゴシック" panose="020B0400000000000000" pitchFamily="50" charset="-128"/>
              </a:rPr>
              <a:t>737</a:t>
            </a:r>
            <a:r>
              <a:rPr lang="en-US" altLang="ja-JP" sz="1138" dirty="0">
                <a:latin typeface="BIZ UDPゴシック" panose="020B0400000000000000" pitchFamily="50" charset="-128"/>
                <a:ea typeface="BIZ UDPゴシック" panose="020B0400000000000000" pitchFamily="50" charset="-128"/>
              </a:rPr>
              <a:t>㎡</a:t>
            </a:r>
          </a:p>
          <a:p>
            <a:r>
              <a:rPr lang="en-US" altLang="ja-JP" sz="1138" dirty="0">
                <a:latin typeface="BIZ UDPゴシック" panose="020B0400000000000000" pitchFamily="50" charset="-128"/>
                <a:ea typeface="BIZ UDPゴシック" panose="020B0400000000000000" pitchFamily="50" charset="-128"/>
              </a:rPr>
              <a:t>※2022</a:t>
            </a:r>
            <a:r>
              <a:rPr lang="ja-JP" altLang="en-US" sz="1138" dirty="0">
                <a:latin typeface="BIZ UDPゴシック" panose="020B0400000000000000" pitchFamily="50" charset="-128"/>
                <a:ea typeface="BIZ UDPゴシック" panose="020B0400000000000000" pitchFamily="50" charset="-128"/>
              </a:rPr>
              <a:t>年度に建替え計画策定。</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80304" y="3061084"/>
            <a:ext cx="2397209"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：富田林市給食センター</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2018</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smtClean="0">
              <a:latin typeface="BIZ UDPゴシック" panose="020B0400000000000000" pitchFamily="50" charset="-128"/>
              <a:ea typeface="BIZ UDPゴシック" panose="020B0400000000000000" pitchFamily="50" charset="-128"/>
            </a:endParaRPr>
          </a:p>
          <a:p>
            <a:r>
              <a:rPr lang="en-US" altLang="ja-JP" sz="1138" dirty="0">
                <a:solidFill>
                  <a:schemeClr val="tx1"/>
                </a:solidFill>
                <a:latin typeface="BIZ UDPゴシック" panose="020B0400000000000000" pitchFamily="50" charset="-128"/>
                <a:ea typeface="BIZ UDPゴシック" panose="020B0400000000000000" pitchFamily="50" charset="-128"/>
              </a:rPr>
              <a:t>【</a:t>
            </a:r>
            <a:r>
              <a:rPr lang="ja-JP" altLang="en-US" sz="1138" dirty="0">
                <a:solidFill>
                  <a:schemeClr val="tx1"/>
                </a:solidFill>
                <a:latin typeface="BIZ UDPゴシック" panose="020B0400000000000000" pitchFamily="50" charset="-128"/>
                <a:ea typeface="BIZ UDPゴシック" panose="020B0400000000000000" pitchFamily="50" charset="-128"/>
              </a:rPr>
              <a:t>延床面積</a:t>
            </a:r>
            <a:r>
              <a:rPr lang="en-US" altLang="ja-JP" sz="1138" dirty="0" smtClean="0">
                <a:solidFill>
                  <a:schemeClr val="tx1"/>
                </a:solidFill>
                <a:latin typeface="BIZ UDPゴシック" panose="020B0400000000000000" pitchFamily="50" charset="-128"/>
                <a:ea typeface="BIZ UDPゴシック" panose="020B0400000000000000" pitchFamily="50" charset="-128"/>
              </a:rPr>
              <a:t>】</a:t>
            </a:r>
            <a:r>
              <a:rPr lang="ja-JP" altLang="en-US" sz="1138" dirty="0" smtClean="0">
                <a:solidFill>
                  <a:schemeClr val="tx1"/>
                </a:solidFill>
                <a:latin typeface="BIZ UDPゴシック" panose="020B0400000000000000" pitchFamily="50" charset="-128"/>
                <a:ea typeface="BIZ UDPゴシック" panose="020B0400000000000000" pitchFamily="50" charset="-128"/>
              </a:rPr>
              <a:t>：</a:t>
            </a:r>
            <a:r>
              <a:rPr lang="en-US" altLang="ja-JP" sz="1138" dirty="0" smtClean="0">
                <a:solidFill>
                  <a:schemeClr val="tx1"/>
                </a:solidFill>
                <a:latin typeface="BIZ UDPゴシック" panose="020B0400000000000000" pitchFamily="50" charset="-128"/>
                <a:ea typeface="BIZ UDPゴシック" panose="020B0400000000000000" pitchFamily="50" charset="-128"/>
              </a:rPr>
              <a:t>3,976㎡</a:t>
            </a:r>
            <a:endParaRPr lang="en-US" altLang="ja-JP" sz="1138"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99738" y="4392035"/>
            <a:ext cx="2397209"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：河内長野市給食センター</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1984</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smtClean="0">
              <a:latin typeface="BIZ UDPゴシック" panose="020B0400000000000000" pitchFamily="50" charset="-128"/>
              <a:ea typeface="BIZ UDPゴシック" panose="020B0400000000000000" pitchFamily="50" charset="-128"/>
            </a:endParaRPr>
          </a:p>
          <a:p>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延床面積</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2,669㎡</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7182916" y="1827722"/>
            <a:ext cx="2419221"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：太子町給食センター</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smtClean="0">
                <a:latin typeface="BIZ UDPゴシック" panose="020B0400000000000000" pitchFamily="50" charset="-128"/>
                <a:ea typeface="BIZ UDPゴシック" panose="020B0400000000000000" pitchFamily="50" charset="-128"/>
              </a:rPr>
              <a:t>【</a:t>
            </a:r>
            <a:r>
              <a:rPr lang="ja-JP" altLang="en-US" sz="1138" smtClean="0">
                <a:latin typeface="BIZ UDPゴシック" panose="020B0400000000000000" pitchFamily="50" charset="-128"/>
                <a:ea typeface="BIZ UDPゴシック" panose="020B0400000000000000" pitchFamily="50" charset="-128"/>
              </a:rPr>
              <a:t>建設年</a:t>
            </a:r>
            <a:r>
              <a:rPr lang="en-US" altLang="ja-JP" sz="1138"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1987</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調理能力</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lang="en-US" altLang="zh-TW" sz="1138" dirty="0">
                <a:latin typeface="BIZ UDPゴシック" panose="020B0400000000000000" pitchFamily="50" charset="-128"/>
                <a:ea typeface="BIZ UDPゴシック" panose="020B0400000000000000" pitchFamily="50" charset="-128"/>
              </a:rPr>
              <a:t>1,</a:t>
            </a:r>
            <a:r>
              <a:rPr lang="ja-JP" altLang="en-US" sz="1138" dirty="0">
                <a:latin typeface="BIZ UDPゴシック" panose="020B0400000000000000" pitchFamily="50" charset="-128"/>
                <a:ea typeface="BIZ UDPゴシック" panose="020B0400000000000000" pitchFamily="50" charset="-128"/>
              </a:rPr>
              <a:t>３</a:t>
            </a:r>
            <a:r>
              <a:rPr lang="en-US" altLang="zh-TW" sz="1138" dirty="0">
                <a:latin typeface="BIZ UDPゴシック" panose="020B0400000000000000" pitchFamily="50" charset="-128"/>
                <a:ea typeface="BIZ UDPゴシック" panose="020B0400000000000000" pitchFamily="50" charset="-128"/>
              </a:rPr>
              <a:t>00</a:t>
            </a:r>
            <a:r>
              <a:rPr lang="zh-TW" altLang="en-US" sz="1138" dirty="0">
                <a:latin typeface="BIZ UDPゴシック" panose="020B0400000000000000" pitchFamily="50" charset="-128"/>
                <a:ea typeface="BIZ UDPゴシック" panose="020B0400000000000000" pitchFamily="50" charset="-128"/>
              </a:rPr>
              <a:t>食／日</a:t>
            </a:r>
            <a:endParaRPr lang="en-US" altLang="zh-TW"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：６９３㎡</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7183982" y="3061084"/>
            <a:ext cx="2418155"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：河南町給食センター</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smtClean="0">
                <a:latin typeface="BIZ UDPゴシック" panose="020B0400000000000000" pitchFamily="50" charset="-128"/>
                <a:ea typeface="BIZ UDPゴシック" panose="020B0400000000000000" pitchFamily="50" charset="-128"/>
              </a:rPr>
              <a:t>【</a:t>
            </a:r>
            <a:r>
              <a:rPr lang="ja-JP" altLang="en-US" sz="1138" smtClean="0">
                <a:latin typeface="BIZ UDPゴシック" panose="020B0400000000000000" pitchFamily="50" charset="-128"/>
                <a:ea typeface="BIZ UDPゴシック" panose="020B0400000000000000" pitchFamily="50" charset="-128"/>
              </a:rPr>
              <a:t>建設年</a:t>
            </a:r>
            <a:r>
              <a:rPr lang="en-US" altLang="ja-JP" sz="1138"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2014</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調理能力</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lang="en-US" altLang="zh-TW" sz="1138" dirty="0">
                <a:latin typeface="BIZ UDPゴシック" panose="020B0400000000000000" pitchFamily="50" charset="-128"/>
                <a:ea typeface="BIZ UDPゴシック" panose="020B0400000000000000" pitchFamily="50" charset="-128"/>
              </a:rPr>
              <a:t>1,500</a:t>
            </a:r>
            <a:r>
              <a:rPr lang="zh-TW" altLang="en-US" sz="1138" dirty="0">
                <a:latin typeface="BIZ UDPゴシック" panose="020B0400000000000000" pitchFamily="50" charset="-128"/>
                <a:ea typeface="BIZ UDPゴシック" panose="020B0400000000000000" pitchFamily="50" charset="-128"/>
              </a:rPr>
              <a:t>食／日</a:t>
            </a:r>
            <a:endParaRPr lang="en-US" altLang="zh-TW"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：１，６２９．７１㎡</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7182916" y="4294445"/>
            <a:ext cx="2419221"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：千早赤阪村給食センター</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1992</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調理能力</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6</a:t>
            </a:r>
            <a:r>
              <a:rPr lang="en-US" altLang="zh-TW" sz="1138" dirty="0">
                <a:latin typeface="BIZ UDPゴシック" panose="020B0400000000000000" pitchFamily="50" charset="-128"/>
                <a:ea typeface="BIZ UDPゴシック" panose="020B0400000000000000" pitchFamily="50" charset="-128"/>
              </a:rPr>
              <a:t>00</a:t>
            </a:r>
            <a:r>
              <a:rPr lang="zh-TW" altLang="en-US" sz="1138" dirty="0">
                <a:latin typeface="BIZ UDPゴシック" panose="020B0400000000000000" pitchFamily="50" charset="-128"/>
                <a:ea typeface="BIZ UDPゴシック" panose="020B0400000000000000" pitchFamily="50" charset="-128"/>
              </a:rPr>
              <a:t>食／日</a:t>
            </a:r>
            <a:endParaRPr lang="en-US" altLang="zh-TW" sz="1138" dirty="0">
              <a:latin typeface="BIZ UDPゴシック" panose="020B0400000000000000" pitchFamily="50" charset="-128"/>
              <a:ea typeface="BIZ UDPゴシック" panose="020B0400000000000000" pitchFamily="50" charset="-128"/>
            </a:endParaRPr>
          </a:p>
          <a:p>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延床面積</a:t>
            </a:r>
            <a:r>
              <a:rPr lang="en-US" altLang="ja-JP" sz="1138" dirty="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：６４８㎡</a:t>
            </a:r>
            <a:endParaRPr lang="en-US" altLang="ja-JP" sz="1138" dirty="0">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19406"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給食センター</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0" name="楕円 19"/>
          <p:cNvSpPr/>
          <p:nvPr/>
        </p:nvSpPr>
        <p:spPr>
          <a:xfrm>
            <a:off x="24440" y="1220420"/>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26" name="楕円 25"/>
          <p:cNvSpPr/>
          <p:nvPr/>
        </p:nvSpPr>
        <p:spPr>
          <a:xfrm>
            <a:off x="24440" y="2927010"/>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27" name="楕円 26"/>
          <p:cNvSpPr/>
          <p:nvPr/>
        </p:nvSpPr>
        <p:spPr>
          <a:xfrm>
            <a:off x="24440" y="4207585"/>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28" name="楕円 27"/>
          <p:cNvSpPr/>
          <p:nvPr/>
        </p:nvSpPr>
        <p:spPr>
          <a:xfrm>
            <a:off x="6971391" y="2858278"/>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29" name="楕円 28"/>
          <p:cNvSpPr/>
          <p:nvPr/>
        </p:nvSpPr>
        <p:spPr>
          <a:xfrm>
            <a:off x="6971391" y="1603187"/>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30" name="楕円 29"/>
          <p:cNvSpPr/>
          <p:nvPr/>
        </p:nvSpPr>
        <p:spPr>
          <a:xfrm>
            <a:off x="6971391" y="4089500"/>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⑥</a:t>
            </a:r>
          </a:p>
        </p:txBody>
      </p:sp>
      <p:sp>
        <p:nvSpPr>
          <p:cNvPr id="31" name="楕円 30"/>
          <p:cNvSpPr/>
          <p:nvPr/>
        </p:nvSpPr>
        <p:spPr>
          <a:xfrm>
            <a:off x="4619127" y="1787637"/>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32" name="楕円 31"/>
          <p:cNvSpPr/>
          <p:nvPr/>
        </p:nvSpPr>
        <p:spPr>
          <a:xfrm>
            <a:off x="4061630" y="3074886"/>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33" name="楕円 32"/>
          <p:cNvSpPr/>
          <p:nvPr/>
        </p:nvSpPr>
        <p:spPr>
          <a:xfrm>
            <a:off x="3543682" y="4600009"/>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34" name="楕円 33"/>
          <p:cNvSpPr/>
          <p:nvPr/>
        </p:nvSpPr>
        <p:spPr>
          <a:xfrm>
            <a:off x="5805803" y="287663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35" name="楕円 34"/>
          <p:cNvSpPr/>
          <p:nvPr/>
        </p:nvSpPr>
        <p:spPr>
          <a:xfrm>
            <a:off x="5329506" y="3485289"/>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36" name="楕円 35"/>
          <p:cNvSpPr/>
          <p:nvPr/>
        </p:nvSpPr>
        <p:spPr>
          <a:xfrm>
            <a:off x="5308161" y="4448156"/>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⑥</a:t>
            </a:r>
          </a:p>
        </p:txBody>
      </p:sp>
      <p:sp>
        <p:nvSpPr>
          <p:cNvPr id="2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23</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7" name="テキスト ボックス 36"/>
          <p:cNvSpPr txBox="1"/>
          <p:nvPr/>
        </p:nvSpPr>
        <p:spPr>
          <a:xfrm>
            <a:off x="5957421" y="6347458"/>
            <a:ext cx="3888635"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出典：国土地理院地図</a:t>
            </a:r>
            <a:r>
              <a:rPr kumimoji="1" lang="en-US" altLang="ja-JP" sz="600" dirty="0">
                <a:latin typeface="BIZ UDPゴシック" panose="020B0400000000000000" pitchFamily="50" charset="-128"/>
                <a:ea typeface="BIZ UDPゴシック" panose="020B0400000000000000" pitchFamily="50" charset="-128"/>
              </a:rPr>
              <a:t>Vector</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各市町村公共施設個別管理計画、各市町村</a:t>
            </a:r>
            <a:r>
              <a:rPr kumimoji="1" lang="en-US" altLang="ja-JP" sz="600" dirty="0" smtClean="0">
                <a:latin typeface="BIZ UDPゴシック" panose="020B0400000000000000" pitchFamily="50" charset="-128"/>
                <a:ea typeface="BIZ UDPゴシック" panose="020B0400000000000000" pitchFamily="50" charset="-128"/>
              </a:rPr>
              <a:t>HP</a:t>
            </a:r>
            <a:r>
              <a:rPr kumimoji="1" lang="ja-JP" altLang="en-US" sz="600" dirty="0" smtClean="0">
                <a:latin typeface="BIZ UDPゴシック" panose="020B0400000000000000" pitchFamily="50" charset="-128"/>
                <a:ea typeface="BIZ UDPゴシック" panose="020B0400000000000000" pitchFamily="50" charset="-128"/>
              </a:rPr>
              <a:t>を</a:t>
            </a:r>
            <a:r>
              <a:rPr kumimoji="1" lang="ja-JP" altLang="en-US" sz="600" dirty="0">
                <a:latin typeface="BIZ UDPゴシック" panose="020B0400000000000000" pitchFamily="50" charset="-128"/>
                <a:ea typeface="BIZ UDPゴシック" panose="020B0400000000000000" pitchFamily="50" charset="-128"/>
              </a:rPr>
              <a:t>もと</a:t>
            </a:r>
            <a:r>
              <a:rPr kumimoji="1" lang="ja-JP" altLang="en-US" sz="600" dirty="0" smtClean="0">
                <a:latin typeface="BIZ UDPゴシック" panose="020B0400000000000000" pitchFamily="50" charset="-128"/>
                <a:ea typeface="BIZ UDPゴシック" panose="020B0400000000000000" pitchFamily="50" charset="-128"/>
              </a:rPr>
              <a:t>に府市町村局</a:t>
            </a:r>
            <a:r>
              <a:rPr kumimoji="1" lang="ja-JP" altLang="en-US" sz="600" dirty="0">
                <a:latin typeface="BIZ UDPゴシック" panose="020B0400000000000000" pitchFamily="50" charset="-128"/>
                <a:ea typeface="BIZ UDPゴシック" panose="020B0400000000000000" pitchFamily="50" charset="-128"/>
              </a:rPr>
              <a:t>にて作成</a:t>
            </a:r>
          </a:p>
        </p:txBody>
      </p:sp>
    </p:spTree>
    <p:extLst>
      <p:ext uri="{BB962C8B-B14F-4D97-AF65-F5344CB8AC3E}">
        <p14:creationId xmlns:p14="http://schemas.microsoft.com/office/powerpoint/2010/main" val="2733332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9406"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給食センター</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A691622A-8DE5-4FD7-A466-DE323388FC2E}"/>
              </a:ext>
            </a:extLst>
          </p:cNvPr>
          <p:cNvGraphicFramePr>
            <a:graphicFrameLocks noGrp="1"/>
          </p:cNvGraphicFramePr>
          <p:nvPr>
            <p:extLst>
              <p:ext uri="{D42A27DB-BD31-4B8C-83A1-F6EECF244321}">
                <p14:modId xmlns:p14="http://schemas.microsoft.com/office/powerpoint/2010/main" val="4008224863"/>
              </p:ext>
            </p:extLst>
          </p:nvPr>
        </p:nvGraphicFramePr>
        <p:xfrm>
          <a:off x="228029" y="803613"/>
          <a:ext cx="6604000" cy="118872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205520">
                <a:tc>
                  <a:txBody>
                    <a:bodyPr/>
                    <a:lstStyle/>
                    <a:p>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322959">
                <a:tc>
                  <a:txBody>
                    <a:bodyPr/>
                    <a:lstStyle/>
                    <a:p>
                      <a:r>
                        <a:rPr kumimoji="1" lang="ja-JP" altLang="en-US" sz="800" dirty="0">
                          <a:latin typeface="BIZ UDPゴシック" panose="020B0400000000000000" pitchFamily="50" charset="-128"/>
                          <a:ea typeface="BIZ UDPゴシック" panose="020B0400000000000000" pitchFamily="50" charset="-128"/>
                        </a:rPr>
                        <a:t>使用目標</a:t>
                      </a:r>
                      <a:r>
                        <a:rPr kumimoji="1" lang="ja-JP" altLang="en-US" sz="800" dirty="0" smtClean="0">
                          <a:latin typeface="BIZ UDPゴシック" panose="020B0400000000000000" pitchFamily="50" charset="-128"/>
                          <a:ea typeface="BIZ UDPゴシック" panose="020B0400000000000000" pitchFamily="50" charset="-128"/>
                        </a:rPr>
                        <a:t>年</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（個別施設計画より）</a:t>
                      </a:r>
                      <a:endParaRPr kumimoji="1" lang="en-US" altLang="ja-JP"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smtClean="0">
                          <a:latin typeface="BIZ UDPゴシック" panose="020B0400000000000000" pitchFamily="50" charset="-128"/>
                          <a:ea typeface="BIZ UDPゴシック" panose="020B0400000000000000" pitchFamily="50" charset="-128"/>
                        </a:rPr>
                        <a:t>2067</a:t>
                      </a:r>
                      <a:r>
                        <a:rPr kumimoji="1" lang="ja-JP" altLang="en-US" sz="800" dirty="0" smtClean="0">
                          <a:latin typeface="BIZ UDPゴシック" panose="020B0400000000000000" pitchFamily="50" charset="-128"/>
                          <a:ea typeface="BIZ UDPゴシック" panose="020B0400000000000000" pitchFamily="50" charset="-128"/>
                        </a:rPr>
                        <a:t>年</a:t>
                      </a:r>
                      <a:r>
                        <a:rPr kumimoji="1" lang="en-US" altLang="ja-JP" sz="800" dirty="0" smtClean="0">
                          <a:latin typeface="BIZ UDPゴシック" panose="020B0400000000000000" pitchFamily="50" charset="-128"/>
                          <a:ea typeface="BIZ UDPゴシック" panose="020B0400000000000000" pitchFamily="50" charset="-128"/>
                        </a:rPr>
                        <a:t>(</a:t>
                      </a:r>
                      <a:r>
                        <a:rPr kumimoji="1" lang="ja-JP" altLang="en-US" sz="800" dirty="0" smtClean="0">
                          <a:latin typeface="BIZ UDPゴシック" panose="020B0400000000000000" pitchFamily="50" charset="-128"/>
                          <a:ea typeface="BIZ UDPゴシック" panose="020B0400000000000000" pitchFamily="50" charset="-128"/>
                        </a:rPr>
                        <a:t>残</a:t>
                      </a:r>
                      <a:r>
                        <a:rPr kumimoji="1" lang="en-US" altLang="ja-JP" sz="800" dirty="0" smtClean="0">
                          <a:latin typeface="BIZ UDPゴシック" panose="020B0400000000000000" pitchFamily="50" charset="-128"/>
                          <a:ea typeface="BIZ UDPゴシック" panose="020B0400000000000000" pitchFamily="50" charset="-128"/>
                        </a:rPr>
                        <a:t>45</a:t>
                      </a:r>
                      <a:r>
                        <a:rPr kumimoji="1" lang="ja-JP" altLang="en-US" sz="800" dirty="0" smtClean="0">
                          <a:latin typeface="BIZ UDPゴシック" panose="020B0400000000000000" pitchFamily="50" charset="-128"/>
                          <a:ea typeface="BIZ UDPゴシック" panose="020B0400000000000000" pitchFamily="50" charset="-128"/>
                        </a:rPr>
                        <a:t>年</a:t>
                      </a:r>
                      <a:r>
                        <a:rPr kumimoji="1" lang="en-US" altLang="ja-JP" sz="800" dirty="0" smtClean="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smtClean="0">
                          <a:latin typeface="BIZ UDPゴシック" panose="020B0400000000000000" pitchFamily="50" charset="-128"/>
                          <a:ea typeface="BIZ UDPゴシック" panose="020B0400000000000000" pitchFamily="50" charset="-128"/>
                        </a:rPr>
                        <a:t>2094</a:t>
                      </a:r>
                      <a:r>
                        <a:rPr kumimoji="1" lang="ja-JP" altLang="en-US" sz="800" dirty="0" smtClean="0">
                          <a:latin typeface="BIZ UDPゴシック" panose="020B0400000000000000" pitchFamily="50" charset="-128"/>
                          <a:ea typeface="BIZ UDPゴシック" panose="020B0400000000000000" pitchFamily="50" charset="-128"/>
                        </a:rPr>
                        <a:t>年</a:t>
                      </a:r>
                      <a:r>
                        <a:rPr kumimoji="1" lang="en-US" altLang="ja-JP" sz="800" dirty="0" smtClean="0">
                          <a:latin typeface="BIZ UDPゴシック" panose="020B0400000000000000" pitchFamily="50" charset="-128"/>
                          <a:ea typeface="BIZ UDPゴシック" panose="020B0400000000000000" pitchFamily="50" charset="-128"/>
                        </a:rPr>
                        <a:t>(</a:t>
                      </a:r>
                      <a:r>
                        <a:rPr kumimoji="1" lang="ja-JP" altLang="en-US" sz="800" dirty="0" smtClean="0">
                          <a:latin typeface="BIZ UDPゴシック" panose="020B0400000000000000" pitchFamily="50" charset="-128"/>
                          <a:ea typeface="BIZ UDPゴシック" panose="020B0400000000000000" pitchFamily="50" charset="-128"/>
                        </a:rPr>
                        <a:t>残７２年</a:t>
                      </a:r>
                      <a:r>
                        <a:rPr kumimoji="1" lang="en-US" altLang="ja-JP" sz="800" dirty="0" smtClean="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smtClean="0">
                          <a:latin typeface="BIZ UDPゴシック" panose="020B0400000000000000" pitchFamily="50" charset="-128"/>
                          <a:ea typeface="BIZ UDPゴシック" panose="020B0400000000000000" pitchFamily="50" charset="-128"/>
                        </a:rPr>
                        <a:t>2056</a:t>
                      </a:r>
                      <a:r>
                        <a:rPr kumimoji="1" lang="ja-JP" altLang="en-US" sz="800" dirty="0" smtClean="0">
                          <a:latin typeface="BIZ UDPゴシック" panose="020B0400000000000000" pitchFamily="50" charset="-128"/>
                          <a:ea typeface="BIZ UDPゴシック" panose="020B0400000000000000" pitchFamily="50" charset="-128"/>
                        </a:rPr>
                        <a:t>年</a:t>
                      </a:r>
                      <a:r>
                        <a:rPr kumimoji="1" lang="en-US" altLang="ja-JP" sz="800" dirty="0" smtClean="0">
                          <a:latin typeface="BIZ UDPゴシック" panose="020B0400000000000000" pitchFamily="50" charset="-128"/>
                          <a:ea typeface="BIZ UDPゴシック" panose="020B0400000000000000" pitchFamily="50" charset="-128"/>
                        </a:rPr>
                        <a:t>(</a:t>
                      </a:r>
                      <a:r>
                        <a:rPr kumimoji="1" lang="ja-JP" altLang="en-US" sz="800" dirty="0" smtClean="0">
                          <a:latin typeface="BIZ UDPゴシック" panose="020B0400000000000000" pitchFamily="50" charset="-128"/>
                          <a:ea typeface="BIZ UDPゴシック" panose="020B0400000000000000" pitchFamily="50" charset="-128"/>
                        </a:rPr>
                        <a:t>残</a:t>
                      </a:r>
                      <a:r>
                        <a:rPr kumimoji="1" lang="en-US" altLang="ja-JP" sz="800" dirty="0" smtClean="0">
                          <a:latin typeface="BIZ UDPゴシック" panose="020B0400000000000000" pitchFamily="50" charset="-128"/>
                          <a:ea typeface="BIZ UDPゴシック" panose="020B0400000000000000" pitchFamily="50" charset="-128"/>
                        </a:rPr>
                        <a:t>34</a:t>
                      </a:r>
                      <a:r>
                        <a:rPr kumimoji="1" lang="ja-JP" altLang="en-US" sz="800" dirty="0" smtClean="0">
                          <a:latin typeface="BIZ UDPゴシック" panose="020B0400000000000000" pitchFamily="50" charset="-128"/>
                          <a:ea typeface="BIZ UDPゴシック" panose="020B0400000000000000" pitchFamily="50" charset="-128"/>
                        </a:rPr>
                        <a:t>年</a:t>
                      </a:r>
                      <a:r>
                        <a:rPr kumimoji="1" lang="en-US" altLang="ja-JP" sz="800" dirty="0" smtClean="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50783577"/>
                  </a:ext>
                </a:extLst>
              </a:tr>
              <a:tr h="205520">
                <a:tc>
                  <a:txBody>
                    <a:bodyPr/>
                    <a:lstStyle/>
                    <a:p>
                      <a:r>
                        <a:rPr kumimoji="1" lang="en-US" altLang="ja-JP" sz="800" smtClean="0">
                          <a:latin typeface="BIZ UDPゴシック" panose="020B0400000000000000" pitchFamily="50" charset="-128"/>
                          <a:ea typeface="BIZ UDPゴシック" panose="020B0400000000000000" pitchFamily="50" charset="-128"/>
                        </a:rPr>
                        <a:t>R1</a:t>
                      </a:r>
                      <a:r>
                        <a:rPr kumimoji="1" lang="ja-JP" altLang="en-US" sz="800" smtClean="0">
                          <a:latin typeface="BIZ UDPゴシック" panose="020B0400000000000000" pitchFamily="50" charset="-128"/>
                          <a:ea typeface="BIZ UDPゴシック" panose="020B0400000000000000" pitchFamily="50" charset="-128"/>
                        </a:rPr>
                        <a:t>調理</a:t>
                      </a:r>
                      <a:r>
                        <a:rPr kumimoji="1" lang="ja-JP" altLang="en-US" sz="800" dirty="0">
                          <a:latin typeface="BIZ UDPゴシック" panose="020B0400000000000000" pitchFamily="50" charset="-128"/>
                          <a:ea typeface="BIZ UDPゴシック" panose="020B0400000000000000" pitchFamily="50" charset="-128"/>
                        </a:rPr>
                        <a:t>可能数（食</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日）</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1,300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1,500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600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74498791"/>
                  </a:ext>
                </a:extLst>
              </a:tr>
              <a:tr h="205520">
                <a:tc>
                  <a:txBody>
                    <a:bodyPr/>
                    <a:lstStyle/>
                    <a:p>
                      <a:r>
                        <a:rPr kumimoji="1" lang="en-US" altLang="ja-JP" sz="800" smtClean="0">
                          <a:latin typeface="BIZ UDPゴシック" panose="020B0400000000000000" pitchFamily="50" charset="-128"/>
                          <a:ea typeface="BIZ UDPゴシック" panose="020B0400000000000000" pitchFamily="50" charset="-128"/>
                        </a:rPr>
                        <a:t>R1</a:t>
                      </a:r>
                      <a:r>
                        <a:rPr kumimoji="1" lang="ja-JP" altLang="en-US" sz="800" smtClean="0">
                          <a:latin typeface="BIZ UDPゴシック" panose="020B0400000000000000" pitchFamily="50" charset="-128"/>
                          <a:ea typeface="BIZ UDPゴシック" panose="020B0400000000000000" pitchFamily="50" charset="-128"/>
                        </a:rPr>
                        <a:t>平均</a:t>
                      </a:r>
                      <a:r>
                        <a:rPr kumimoji="1" lang="ja-JP" altLang="en-US" sz="800" dirty="0">
                          <a:latin typeface="BIZ UDPゴシック" panose="020B0400000000000000" pitchFamily="50" charset="-128"/>
                          <a:ea typeface="BIZ UDPゴシック" panose="020B0400000000000000" pitchFamily="50" charset="-128"/>
                        </a:rPr>
                        <a:t>実績数（食</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日）</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1,072</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1,300</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350</a:t>
                      </a:r>
                      <a:endParaRPr kumimoji="1" lang="ja-JP" altLang="en-US" sz="8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076173"/>
                  </a:ext>
                </a:extLst>
              </a:tr>
              <a:tr h="205520">
                <a:tc>
                  <a:txBody>
                    <a:bodyPr/>
                    <a:lstStyle/>
                    <a:p>
                      <a:r>
                        <a:rPr kumimoji="1" lang="ja-JP" altLang="en-US" sz="800" dirty="0">
                          <a:latin typeface="BIZ UDPゴシック" panose="020B0400000000000000" pitchFamily="50" charset="-128"/>
                          <a:ea typeface="BIZ UDPゴシック" panose="020B0400000000000000" pitchFamily="50" charset="-128"/>
                        </a:rPr>
                        <a:t>維持管理経費</a:t>
                      </a:r>
                    </a:p>
                  </a:txBody>
                  <a:tcPr/>
                </a:tc>
                <a:tc>
                  <a:txBody>
                    <a:bodyPr/>
                    <a:lstStyle/>
                    <a:p>
                      <a:r>
                        <a:rPr kumimoji="1" lang="en-US" altLang="ja-JP" sz="800" b="1" dirty="0" smtClean="0">
                          <a:latin typeface="BIZ UDPゴシック" panose="020B0400000000000000" pitchFamily="50" charset="-128"/>
                          <a:ea typeface="BIZ UDPゴシック" panose="020B0400000000000000" pitchFamily="50" charset="-128"/>
                        </a:rPr>
                        <a:t>3,537,405</a:t>
                      </a:r>
                      <a:r>
                        <a:rPr kumimoji="1" lang="ja-JP" altLang="en-US" sz="800" b="1"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b="1" dirty="0">
                          <a:latin typeface="BIZ UDPゴシック" panose="020B0400000000000000" pitchFamily="50" charset="-128"/>
                          <a:ea typeface="BIZ UDPゴシック" panose="020B0400000000000000" pitchFamily="50" charset="-128"/>
                        </a:rPr>
                        <a:t>5,456,088</a:t>
                      </a:r>
                      <a:r>
                        <a:rPr kumimoji="1" lang="ja-JP" altLang="en-US" sz="800" b="1"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b="1" dirty="0" smtClean="0">
                          <a:latin typeface="BIZ UDPゴシック" panose="020B0400000000000000" pitchFamily="50" charset="-128"/>
                          <a:ea typeface="BIZ UDPゴシック" panose="020B0400000000000000" pitchFamily="50" charset="-128"/>
                        </a:rPr>
                        <a:t>1,590,112</a:t>
                      </a:r>
                      <a:r>
                        <a:rPr kumimoji="1" lang="ja-JP" altLang="en-US" sz="800" b="1" dirty="0" smtClean="0">
                          <a:latin typeface="BIZ UDPゴシック" panose="020B0400000000000000" pitchFamily="50" charset="-128"/>
                          <a:ea typeface="BIZ UDPゴシック" panose="020B0400000000000000" pitchFamily="50" charset="-128"/>
                        </a:rPr>
                        <a:t>千円</a:t>
                      </a:r>
                      <a:endParaRPr kumimoji="1" lang="ja-JP" altLang="en-US" sz="8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55303888"/>
                  </a:ext>
                </a:extLst>
              </a:tr>
            </a:tbl>
          </a:graphicData>
        </a:graphic>
      </p:graphicFrame>
      <p:graphicFrame>
        <p:nvGraphicFramePr>
          <p:cNvPr id="14" name="表 3">
            <a:extLst>
              <a:ext uri="{FF2B5EF4-FFF2-40B4-BE49-F238E27FC236}">
                <a16:creationId xmlns:a16="http://schemas.microsoft.com/office/drawing/2014/main" id="{403B70F9-C92E-451C-BC1F-D77523E00E99}"/>
              </a:ext>
            </a:extLst>
          </p:cNvPr>
          <p:cNvGraphicFramePr>
            <a:graphicFrameLocks noGrp="1"/>
          </p:cNvGraphicFramePr>
          <p:nvPr>
            <p:extLst/>
          </p:nvPr>
        </p:nvGraphicFramePr>
        <p:xfrm>
          <a:off x="228029" y="2253746"/>
          <a:ext cx="6604000" cy="64008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211141">
                <a:tc>
                  <a:txBody>
                    <a:bodyPr/>
                    <a:lstStyle/>
                    <a:p>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11141">
                <a:tc>
                  <a:txBody>
                    <a:bodyPr/>
                    <a:lstStyle/>
                    <a:p>
                      <a:r>
                        <a:rPr kumimoji="1" lang="ja-JP" altLang="en-US" sz="800" dirty="0">
                          <a:latin typeface="BIZ UDPゴシック" panose="020B0400000000000000" pitchFamily="50" charset="-128"/>
                          <a:ea typeface="BIZ UDPゴシック" panose="020B0400000000000000" pitchFamily="50" charset="-128"/>
                        </a:rPr>
                        <a:t>使用目標年数</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extLst>
                  <a:ext uri="{0D108BD9-81ED-4DB2-BD59-A6C34878D82A}">
                    <a16:rowId xmlns:a16="http://schemas.microsoft.com/office/drawing/2014/main" val="850783577"/>
                  </a:ext>
                </a:extLst>
              </a:tr>
              <a:tr h="211141">
                <a:tc>
                  <a:txBody>
                    <a:bodyPr/>
                    <a:lstStyle/>
                    <a:p>
                      <a:r>
                        <a:rPr kumimoji="1" lang="ja-JP" altLang="en-US" sz="800" dirty="0">
                          <a:latin typeface="BIZ UDPゴシック" panose="020B0400000000000000" pitchFamily="50" charset="-128"/>
                          <a:ea typeface="BIZ UDPゴシック" panose="020B0400000000000000" pitchFamily="50" charset="-128"/>
                        </a:rPr>
                        <a:t>維持管理経費　</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①</a:t>
                      </a:r>
                    </a:p>
                  </a:txBody>
                  <a:tcPr/>
                </a:tc>
                <a:tc>
                  <a:txBody>
                    <a:bodyPr/>
                    <a:lstStyle/>
                    <a:p>
                      <a:r>
                        <a:rPr kumimoji="1" lang="en-US" altLang="ja-JP" sz="800" b="1" dirty="0" smtClean="0">
                          <a:latin typeface="BIZ UDPゴシック" panose="020B0400000000000000" pitchFamily="50" charset="-128"/>
                          <a:ea typeface="BIZ UDPゴシック" panose="020B0400000000000000" pitchFamily="50" charset="-128"/>
                        </a:rPr>
                        <a:t>2,672,706</a:t>
                      </a:r>
                      <a:r>
                        <a:rPr kumimoji="1" lang="ja-JP" altLang="en-US" sz="800" b="1" dirty="0" smtClean="0">
                          <a:latin typeface="BIZ UDPゴシック" panose="020B0400000000000000" pitchFamily="50" charset="-128"/>
                          <a:ea typeface="BIZ UDPゴシック" panose="020B0400000000000000" pitchFamily="50" charset="-128"/>
                        </a:rPr>
                        <a:t>千円</a:t>
                      </a:r>
                      <a:endParaRPr kumimoji="1" lang="ja-JP" altLang="en-US" sz="800" b="1"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b="1" dirty="0">
                          <a:latin typeface="BIZ UDPゴシック" panose="020B0400000000000000" pitchFamily="50" charset="-128"/>
                          <a:ea typeface="BIZ UDPゴシック" panose="020B0400000000000000" pitchFamily="50" charset="-128"/>
                        </a:rPr>
                        <a:t>2,576,486</a:t>
                      </a:r>
                      <a:r>
                        <a:rPr kumimoji="1" lang="ja-JP" altLang="en-US" sz="800" b="1"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b="1" dirty="0" smtClean="0">
                          <a:solidFill>
                            <a:schemeClr val="tx1"/>
                          </a:solidFill>
                          <a:latin typeface="BIZ UDPゴシック" panose="020B0400000000000000" pitchFamily="50" charset="-128"/>
                          <a:ea typeface="BIZ UDPゴシック" panose="020B0400000000000000" pitchFamily="50" charset="-128"/>
                        </a:rPr>
                        <a:t>1,590,112</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千円</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55303888"/>
                  </a:ext>
                </a:extLst>
              </a:tr>
            </a:tbl>
          </a:graphicData>
        </a:graphic>
      </p:graphicFrame>
      <p:graphicFrame>
        <p:nvGraphicFramePr>
          <p:cNvPr id="23" name="表 3">
            <a:extLst>
              <a:ext uri="{FF2B5EF4-FFF2-40B4-BE49-F238E27FC236}">
                <a16:creationId xmlns:a16="http://schemas.microsoft.com/office/drawing/2014/main" id="{403B70F9-C92E-451C-BC1F-D77523E00E99}"/>
              </a:ext>
            </a:extLst>
          </p:cNvPr>
          <p:cNvGraphicFramePr>
            <a:graphicFrameLocks noGrp="1"/>
          </p:cNvGraphicFramePr>
          <p:nvPr>
            <p:extLst/>
          </p:nvPr>
        </p:nvGraphicFramePr>
        <p:xfrm>
          <a:off x="228029" y="3145135"/>
          <a:ext cx="6604000" cy="64008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207488">
                <a:tc>
                  <a:txBody>
                    <a:bodyPr/>
                    <a:lstStyle/>
                    <a:p>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07488">
                <a:tc>
                  <a:txBody>
                    <a:bodyPr/>
                    <a:lstStyle/>
                    <a:p>
                      <a:r>
                        <a:rPr kumimoji="1" lang="ja-JP" altLang="en-US" sz="800" dirty="0">
                          <a:latin typeface="BIZ UDPゴシック" panose="020B0400000000000000" pitchFamily="50" charset="-128"/>
                          <a:ea typeface="BIZ UDPゴシック" panose="020B0400000000000000" pitchFamily="50" charset="-128"/>
                        </a:rPr>
                        <a:t>使用目標年数</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18</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18</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18</a:t>
                      </a:r>
                      <a:r>
                        <a:rPr kumimoji="1" lang="ja-JP" altLang="en-US" sz="800" dirty="0">
                          <a:latin typeface="BIZ UDPゴシック" panose="020B0400000000000000" pitchFamily="50" charset="-128"/>
                          <a:ea typeface="BIZ UDPゴシック" panose="020B0400000000000000" pitchFamily="50" charset="-128"/>
                        </a:rPr>
                        <a:t>年</a:t>
                      </a:r>
                    </a:p>
                  </a:txBody>
                  <a:tcPr/>
                </a:tc>
                <a:extLst>
                  <a:ext uri="{0D108BD9-81ED-4DB2-BD59-A6C34878D82A}">
                    <a16:rowId xmlns:a16="http://schemas.microsoft.com/office/drawing/2014/main" val="850783577"/>
                  </a:ext>
                </a:extLst>
              </a:tr>
              <a:tr h="207488">
                <a:tc>
                  <a:txBody>
                    <a:bodyPr/>
                    <a:lstStyle/>
                    <a:p>
                      <a:r>
                        <a:rPr kumimoji="1" lang="ja-JP" altLang="en-US" sz="800" dirty="0">
                          <a:latin typeface="BIZ UDPゴシック" panose="020B0400000000000000" pitchFamily="50" charset="-128"/>
                          <a:ea typeface="BIZ UDPゴシック" panose="020B0400000000000000" pitchFamily="50" charset="-128"/>
                        </a:rPr>
                        <a:t>維持管理経費　</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➁</a:t>
                      </a:r>
                    </a:p>
                  </a:txBody>
                  <a:tcPr/>
                </a:tc>
                <a:tc>
                  <a:txBody>
                    <a:bodyPr/>
                    <a:lstStyle/>
                    <a:p>
                      <a:r>
                        <a:rPr kumimoji="1" lang="en-US" altLang="ja-JP" sz="800" dirty="0" smtClean="0">
                          <a:latin typeface="BIZ UDPゴシック" panose="020B0400000000000000" pitchFamily="50" charset="-128"/>
                          <a:ea typeface="BIZ UDPゴシック" panose="020B0400000000000000" pitchFamily="50" charset="-128"/>
                        </a:rPr>
                        <a:t>1,414,962</a:t>
                      </a:r>
                      <a:r>
                        <a:rPr kumimoji="1" lang="ja-JP" altLang="en-US" sz="800" dirty="0" smtClean="0">
                          <a:latin typeface="BIZ UDPゴシック" panose="020B0400000000000000" pitchFamily="50" charset="-128"/>
                          <a:ea typeface="BIZ UDPゴシック" panose="020B0400000000000000" pitchFamily="50" charset="-128"/>
                        </a:rPr>
                        <a:t>千円</a:t>
                      </a:r>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1,364,022</a:t>
                      </a:r>
                      <a:r>
                        <a:rPr kumimoji="1" lang="ja-JP" altLang="en-US" sz="8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dirty="0">
                          <a:solidFill>
                            <a:schemeClr val="tx1"/>
                          </a:solidFill>
                          <a:latin typeface="BIZ UDPゴシック" panose="020B0400000000000000" pitchFamily="50" charset="-128"/>
                          <a:ea typeface="BIZ UDPゴシック" panose="020B0400000000000000" pitchFamily="50" charset="-128"/>
                        </a:rPr>
                        <a:t>841,824</a:t>
                      </a:r>
                      <a:r>
                        <a:rPr kumimoji="1" lang="ja-JP" altLang="en-US" sz="800" dirty="0">
                          <a:solidFill>
                            <a:schemeClr val="tx1"/>
                          </a:solidFill>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bl>
          </a:graphicData>
        </a:graphic>
      </p:graphicFrame>
      <p:sp>
        <p:nvSpPr>
          <p:cNvPr id="24" name="テキスト ボックス 23">
            <a:extLst>
              <a:ext uri="{FF2B5EF4-FFF2-40B4-BE49-F238E27FC236}">
                <a16:creationId xmlns:a16="http://schemas.microsoft.com/office/drawing/2014/main" id="{D2F85974-2A6D-4F10-B89D-9D749ED472D6}"/>
              </a:ext>
            </a:extLst>
          </p:cNvPr>
          <p:cNvSpPr txBox="1"/>
          <p:nvPr/>
        </p:nvSpPr>
        <p:spPr>
          <a:xfrm>
            <a:off x="759570" y="3849352"/>
            <a:ext cx="4899098" cy="230832"/>
          </a:xfrm>
          <a:prstGeom prst="rect">
            <a:avLst/>
          </a:prstGeom>
          <a:noFill/>
        </p:spPr>
        <p:txBody>
          <a:bodyPr wrap="none" rtlCol="0">
            <a:spAutoFit/>
          </a:bodyPr>
          <a:lstStyle/>
          <a:p>
            <a:r>
              <a:rPr kumimoji="1" lang="en-US" altLang="ja-JP" sz="900" b="1" dirty="0">
                <a:latin typeface="BIZ UDPゴシック" panose="020B0400000000000000" pitchFamily="50" charset="-128"/>
                <a:ea typeface="BIZ UDPゴシック" panose="020B0400000000000000" pitchFamily="50" charset="-128"/>
              </a:rPr>
              <a:t>※18</a:t>
            </a:r>
            <a:r>
              <a:rPr kumimoji="1" lang="ja-JP" altLang="en-US" sz="900" b="1" dirty="0">
                <a:latin typeface="BIZ UDPゴシック" panose="020B0400000000000000" pitchFamily="50" charset="-128"/>
                <a:ea typeface="BIZ UDPゴシック" panose="020B0400000000000000" pitchFamily="50" charset="-128"/>
              </a:rPr>
              <a:t>年後に河南町給食</a:t>
            </a:r>
            <a:r>
              <a:rPr kumimoji="1" lang="en-US" altLang="ja-JP" sz="900" b="1" dirty="0">
                <a:latin typeface="BIZ UDPゴシック" panose="020B0400000000000000" pitchFamily="50" charset="-128"/>
                <a:ea typeface="BIZ UDPゴシック" panose="020B0400000000000000" pitchFamily="50" charset="-128"/>
              </a:rPr>
              <a:t>C</a:t>
            </a:r>
            <a:r>
              <a:rPr kumimoji="1" lang="ja-JP" altLang="en-US" sz="900" b="1" dirty="0">
                <a:latin typeface="BIZ UDPゴシック" panose="020B0400000000000000" pitchFamily="50" charset="-128"/>
                <a:ea typeface="BIZ UDPゴシック" panose="020B0400000000000000" pitchFamily="50" charset="-128"/>
              </a:rPr>
              <a:t>に集約し、その後</a:t>
            </a:r>
            <a:r>
              <a:rPr kumimoji="1" lang="en-US" altLang="ja-JP" sz="900" b="1" dirty="0">
                <a:latin typeface="BIZ UDPゴシック" panose="020B0400000000000000" pitchFamily="50" charset="-128"/>
                <a:ea typeface="BIZ UDPゴシック" panose="020B0400000000000000" pitchFamily="50" charset="-128"/>
              </a:rPr>
              <a:t>16</a:t>
            </a:r>
            <a:r>
              <a:rPr kumimoji="1" lang="ja-JP" altLang="en-US" sz="900" b="1" dirty="0">
                <a:latin typeface="BIZ UDPゴシック" panose="020B0400000000000000" pitchFamily="50" charset="-128"/>
                <a:ea typeface="BIZ UDPゴシック" panose="020B0400000000000000" pitchFamily="50" charset="-128"/>
              </a:rPr>
              <a:t>年間共同</a:t>
            </a:r>
            <a:r>
              <a:rPr kumimoji="1" lang="ja-JP" altLang="en-US" sz="900" b="1" dirty="0" smtClean="0">
                <a:latin typeface="BIZ UDPゴシック" panose="020B0400000000000000" pitchFamily="50" charset="-128"/>
                <a:ea typeface="BIZ UDPゴシック" panose="020B0400000000000000" pitchFamily="50" charset="-128"/>
              </a:rPr>
              <a:t>で運営した</a:t>
            </a:r>
            <a:r>
              <a:rPr kumimoji="1" lang="ja-JP" altLang="en-US" sz="900" b="1" dirty="0">
                <a:latin typeface="BIZ UDPゴシック" panose="020B0400000000000000" pitchFamily="50" charset="-128"/>
                <a:ea typeface="BIZ UDPゴシック" panose="020B0400000000000000" pitchFamily="50" charset="-128"/>
              </a:rPr>
              <a:t>場合に必要な維持管理経費</a:t>
            </a:r>
            <a:endParaRPr kumimoji="1" lang="ja-JP" altLang="en-US" sz="700" b="1"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95FCCE5-D3ED-4626-B210-D4370FD8A615}"/>
              </a:ext>
            </a:extLst>
          </p:cNvPr>
          <p:cNvSpPr/>
          <p:nvPr/>
        </p:nvSpPr>
        <p:spPr>
          <a:xfrm>
            <a:off x="6903946" y="797845"/>
            <a:ext cx="2807179" cy="1185861"/>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●公共施設等総合管理計画及び個別施設計画記載の使用目標年度まで運営した場合に必要な維持管理経費</a:t>
            </a:r>
            <a:r>
              <a:rPr lang="ja-JP" altLang="en-US" sz="9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900" dirty="0">
                <a:solidFill>
                  <a:schemeClr val="tx1"/>
                </a:solidFill>
                <a:latin typeface="BIZ UDPゴシック" panose="020B0400000000000000" pitchFamily="50" charset="-128"/>
                <a:ea typeface="BIZ UDPゴシック" panose="020B0400000000000000" pitchFamily="50" charset="-128"/>
              </a:rPr>
              <a:t>●</a:t>
            </a:r>
            <a:r>
              <a:rPr lang="ja-JP" altLang="en-US" sz="900" u="sng" dirty="0">
                <a:solidFill>
                  <a:schemeClr val="tx1"/>
                </a:solidFill>
                <a:latin typeface="BIZ UDPゴシック" panose="020B0400000000000000" pitchFamily="50" charset="-128"/>
                <a:ea typeface="BIZ UDPゴシック" panose="020B0400000000000000" pitchFamily="50" charset="-128"/>
              </a:rPr>
              <a:t>太子町及び千早赤阪村給食</a:t>
            </a:r>
            <a:r>
              <a:rPr lang="en-US" altLang="ja-JP" sz="900" u="sng" dirty="0">
                <a:solidFill>
                  <a:schemeClr val="tx1"/>
                </a:solidFill>
                <a:latin typeface="BIZ UDPゴシック" panose="020B0400000000000000" pitchFamily="50" charset="-128"/>
                <a:ea typeface="BIZ UDPゴシック" panose="020B0400000000000000" pitchFamily="50" charset="-128"/>
              </a:rPr>
              <a:t>C</a:t>
            </a:r>
            <a:r>
              <a:rPr lang="ja-JP" altLang="en-US" sz="900" u="sng" dirty="0">
                <a:solidFill>
                  <a:schemeClr val="tx1"/>
                </a:solidFill>
                <a:latin typeface="BIZ UDPゴシック" panose="020B0400000000000000" pitchFamily="50" charset="-128"/>
                <a:ea typeface="BIZ UDPゴシック" panose="020B0400000000000000" pitchFamily="50" charset="-128"/>
              </a:rPr>
              <a:t>においては、</a:t>
            </a:r>
            <a:r>
              <a:rPr kumimoji="1" lang="ja-JP" altLang="en-US" sz="900" u="sng" dirty="0">
                <a:solidFill>
                  <a:prstClr val="black"/>
                </a:solidFill>
                <a:latin typeface="BIZ UDPゴシック" panose="020B0400000000000000" pitchFamily="50" charset="-128"/>
                <a:ea typeface="BIZ UDPゴシック" panose="020B0400000000000000" pitchFamily="50" charset="-128"/>
              </a:rPr>
              <a:t>老朽化に伴う修繕に多額の経費が必要である</a:t>
            </a:r>
            <a:r>
              <a:rPr kumimoji="1" lang="ja-JP" altLang="en-US" sz="900" dirty="0">
                <a:solidFill>
                  <a:prstClr val="black"/>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D95FCCE5-D3ED-4626-B210-D4370FD8A615}"/>
              </a:ext>
            </a:extLst>
          </p:cNvPr>
          <p:cNvSpPr/>
          <p:nvPr/>
        </p:nvSpPr>
        <p:spPr>
          <a:xfrm>
            <a:off x="6903945" y="2253746"/>
            <a:ext cx="2807179" cy="640081"/>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lang="ja-JP" altLang="en-US" sz="900" dirty="0">
                <a:solidFill>
                  <a:schemeClr val="tx1"/>
                </a:solidFill>
                <a:latin typeface="BIZ UDPゴシック" panose="020B0400000000000000" pitchFamily="50" charset="-128"/>
                <a:ea typeface="BIZ UDPゴシック" panose="020B0400000000000000" pitchFamily="50" charset="-128"/>
              </a:rPr>
              <a:t>町</a:t>
            </a:r>
            <a:r>
              <a:rPr lang="en-US" altLang="ja-JP" sz="900" dirty="0">
                <a:solidFill>
                  <a:schemeClr val="tx1"/>
                </a:solidFill>
                <a:latin typeface="BIZ UDPゴシック" panose="020B0400000000000000" pitchFamily="50" charset="-128"/>
                <a:ea typeface="BIZ UDPゴシック" panose="020B0400000000000000" pitchFamily="50" charset="-128"/>
              </a:rPr>
              <a:t>1</a:t>
            </a:r>
            <a:r>
              <a:rPr lang="ja-JP" altLang="en-US" sz="900" dirty="0">
                <a:solidFill>
                  <a:schemeClr val="tx1"/>
                </a:solidFill>
                <a:latin typeface="BIZ UDPゴシック" panose="020B0400000000000000" pitchFamily="50" charset="-128"/>
                <a:ea typeface="BIZ UDPゴシック" panose="020B0400000000000000" pitchFamily="50" charset="-128"/>
              </a:rPr>
              <a:t>村横並びで比較するため、千早赤阪村の使用目標年数と同じ期間運用した場合に必要な維持管理経費</a:t>
            </a:r>
            <a:r>
              <a:rPr lang="ja-JP" altLang="en-US" sz="9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D95FCCE5-D3ED-4626-B210-D4370FD8A615}"/>
              </a:ext>
            </a:extLst>
          </p:cNvPr>
          <p:cNvSpPr/>
          <p:nvPr/>
        </p:nvSpPr>
        <p:spPr>
          <a:xfrm>
            <a:off x="6903944" y="3145135"/>
            <a:ext cx="2807179" cy="628912"/>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u="sng" dirty="0">
                <a:solidFill>
                  <a:schemeClr val="tx1"/>
                </a:solidFill>
                <a:latin typeface="BIZ UDPゴシック" panose="020B0400000000000000" pitchFamily="50" charset="-128"/>
                <a:ea typeface="BIZ UDPゴシック" panose="020B0400000000000000" pitchFamily="50" charset="-128"/>
              </a:rPr>
              <a:t>18</a:t>
            </a:r>
            <a:r>
              <a:rPr lang="ja-JP" altLang="en-US" sz="900" u="sng" dirty="0">
                <a:solidFill>
                  <a:schemeClr val="tx1"/>
                </a:solidFill>
                <a:latin typeface="BIZ UDPゴシック" panose="020B0400000000000000" pitchFamily="50" charset="-128"/>
                <a:ea typeface="BIZ UDPゴシック" panose="020B0400000000000000" pitchFamily="50" charset="-128"/>
              </a:rPr>
              <a:t>年後の</a:t>
            </a:r>
            <a:r>
              <a:rPr lang="en-US" altLang="ja-JP" sz="900" u="sng" dirty="0">
                <a:solidFill>
                  <a:schemeClr val="tx1"/>
                </a:solidFill>
                <a:latin typeface="BIZ UDPゴシック" panose="020B0400000000000000" pitchFamily="50" charset="-128"/>
                <a:ea typeface="BIZ UDPゴシック" panose="020B0400000000000000" pitchFamily="50" charset="-128"/>
              </a:rPr>
              <a:t>2040</a:t>
            </a:r>
            <a:r>
              <a:rPr lang="ja-JP" altLang="en-US" sz="900" u="sng" dirty="0">
                <a:solidFill>
                  <a:schemeClr val="tx1"/>
                </a:solidFill>
                <a:latin typeface="BIZ UDPゴシック" panose="020B0400000000000000" pitchFamily="50" charset="-128"/>
                <a:ea typeface="BIZ UDPゴシック" panose="020B0400000000000000" pitchFamily="50" charset="-128"/>
              </a:rPr>
              <a:t>年には、</a:t>
            </a:r>
            <a:r>
              <a:rPr lang="en-US" altLang="ja-JP" sz="900" u="sng" dirty="0">
                <a:solidFill>
                  <a:schemeClr val="tx1"/>
                </a:solidFill>
                <a:latin typeface="BIZ UDPゴシック" panose="020B0400000000000000" pitchFamily="50" charset="-128"/>
                <a:ea typeface="BIZ UDPゴシック" panose="020B0400000000000000" pitchFamily="50" charset="-128"/>
              </a:rPr>
              <a:t>2</a:t>
            </a:r>
            <a:r>
              <a:rPr lang="ja-JP" altLang="en-US" sz="900" u="sng" dirty="0">
                <a:solidFill>
                  <a:schemeClr val="tx1"/>
                </a:solidFill>
                <a:latin typeface="BIZ UDPゴシック" panose="020B0400000000000000" pitchFamily="50" charset="-128"/>
                <a:ea typeface="BIZ UDPゴシック" panose="020B0400000000000000" pitchFamily="50" charset="-128"/>
              </a:rPr>
              <a:t>町</a:t>
            </a:r>
            <a:r>
              <a:rPr lang="en-US" altLang="ja-JP" sz="900" u="sng" dirty="0">
                <a:solidFill>
                  <a:schemeClr val="tx1"/>
                </a:solidFill>
                <a:latin typeface="BIZ UDPゴシック" panose="020B0400000000000000" pitchFamily="50" charset="-128"/>
                <a:ea typeface="BIZ UDPゴシック" panose="020B0400000000000000" pitchFamily="50" charset="-128"/>
              </a:rPr>
              <a:t>1</a:t>
            </a:r>
            <a:r>
              <a:rPr lang="ja-JP" altLang="en-US" sz="900" u="sng" dirty="0">
                <a:solidFill>
                  <a:schemeClr val="tx1"/>
                </a:solidFill>
                <a:latin typeface="BIZ UDPゴシック" panose="020B0400000000000000" pitchFamily="50" charset="-128"/>
                <a:ea typeface="BIZ UDPゴシック" panose="020B0400000000000000" pitchFamily="50" charset="-128"/>
              </a:rPr>
              <a:t>村の年少人口</a:t>
            </a:r>
            <a:r>
              <a:rPr lang="en-US" altLang="ja-JP" sz="900" u="sng" dirty="0">
                <a:solidFill>
                  <a:schemeClr val="tx1"/>
                </a:solidFill>
                <a:latin typeface="BIZ UDPゴシック" panose="020B0400000000000000" pitchFamily="50" charset="-128"/>
                <a:ea typeface="BIZ UDPゴシック" panose="020B0400000000000000" pitchFamily="50" charset="-128"/>
              </a:rPr>
              <a:t>(15</a:t>
            </a:r>
            <a:r>
              <a:rPr lang="ja-JP" altLang="en-US" sz="900" u="sng" dirty="0">
                <a:solidFill>
                  <a:schemeClr val="tx1"/>
                </a:solidFill>
                <a:latin typeface="BIZ UDPゴシック" panose="020B0400000000000000" pitchFamily="50" charset="-128"/>
                <a:ea typeface="BIZ UDPゴシック" panose="020B0400000000000000" pitchFamily="50" charset="-128"/>
              </a:rPr>
              <a:t>歳未満</a:t>
            </a:r>
            <a:r>
              <a:rPr lang="en-US" altLang="ja-JP" sz="900" u="sng" dirty="0">
                <a:solidFill>
                  <a:schemeClr val="tx1"/>
                </a:solidFill>
                <a:latin typeface="BIZ UDPゴシック" panose="020B0400000000000000" pitchFamily="50" charset="-128"/>
                <a:ea typeface="BIZ UDPゴシック" panose="020B0400000000000000" pitchFamily="50" charset="-128"/>
              </a:rPr>
              <a:t>)</a:t>
            </a:r>
            <a:r>
              <a:rPr lang="ja-JP" altLang="en-US" sz="900" u="sng" dirty="0">
                <a:solidFill>
                  <a:schemeClr val="tx1"/>
                </a:solidFill>
                <a:latin typeface="BIZ UDPゴシック" panose="020B0400000000000000" pitchFamily="50" charset="-128"/>
                <a:ea typeface="BIZ UDPゴシック" panose="020B0400000000000000" pitchFamily="50" charset="-128"/>
              </a:rPr>
              <a:t>は</a:t>
            </a:r>
            <a:r>
              <a:rPr lang="en-US" altLang="ja-JP" sz="900" u="sng" dirty="0">
                <a:solidFill>
                  <a:schemeClr val="tx1"/>
                </a:solidFill>
                <a:latin typeface="BIZ UDPゴシック" panose="020B0400000000000000" pitchFamily="50" charset="-128"/>
                <a:ea typeface="BIZ UDPゴシック" panose="020B0400000000000000" pitchFamily="50" charset="-128"/>
              </a:rPr>
              <a:t>46%</a:t>
            </a:r>
            <a:r>
              <a:rPr lang="ja-JP" altLang="en-US" sz="900" u="sng" dirty="0">
                <a:solidFill>
                  <a:schemeClr val="tx1"/>
                </a:solidFill>
                <a:latin typeface="BIZ UDPゴシック" panose="020B0400000000000000" pitchFamily="50" charset="-128"/>
                <a:ea typeface="BIZ UDPゴシック" panose="020B0400000000000000" pitchFamily="50" charset="-128"/>
              </a:rPr>
              <a:t>減少し、河南町の給食Ｃ調理可能数に収まることが予測される</a:t>
            </a:r>
            <a:r>
              <a:rPr lang="ja-JP" altLang="en-US" sz="900" dirty="0">
                <a:solidFill>
                  <a:schemeClr val="tx1"/>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D95FCCE5-D3ED-4626-B210-D4370FD8A615}"/>
              </a:ext>
            </a:extLst>
          </p:cNvPr>
          <p:cNvSpPr/>
          <p:nvPr/>
        </p:nvSpPr>
        <p:spPr>
          <a:xfrm>
            <a:off x="6915218" y="4129631"/>
            <a:ext cx="2807179" cy="776748"/>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18</a:t>
            </a:r>
            <a:r>
              <a:rPr lang="ja-JP" altLang="en-US" sz="900" dirty="0">
                <a:solidFill>
                  <a:schemeClr val="tx1"/>
                </a:solidFill>
                <a:latin typeface="BIZ UDPゴシック" panose="020B0400000000000000" pitchFamily="50" charset="-128"/>
                <a:ea typeface="BIZ UDPゴシック" panose="020B0400000000000000" pitchFamily="50" charset="-128"/>
              </a:rPr>
              <a:t>年後、老朽化した太子町</a:t>
            </a:r>
            <a:r>
              <a:rPr lang="ja-JP" altLang="en-US" sz="900">
                <a:solidFill>
                  <a:schemeClr val="tx1"/>
                </a:solidFill>
                <a:latin typeface="BIZ UDPゴシック" panose="020B0400000000000000" pitchFamily="50" charset="-128"/>
                <a:ea typeface="BIZ UDPゴシック" panose="020B0400000000000000" pitchFamily="50" charset="-128"/>
              </a:rPr>
              <a:t>、</a:t>
            </a:r>
            <a:r>
              <a:rPr lang="ja-JP" altLang="en-US" sz="900" smtClean="0">
                <a:solidFill>
                  <a:schemeClr val="tx1"/>
                </a:solidFill>
                <a:latin typeface="BIZ UDPゴシック" panose="020B0400000000000000" pitchFamily="50" charset="-128"/>
                <a:ea typeface="BIZ UDPゴシック" panose="020B0400000000000000" pitchFamily="50" charset="-128"/>
              </a:rPr>
              <a:t>千早赤阪村</a:t>
            </a:r>
            <a:r>
              <a:rPr lang="ja-JP" altLang="en-US" sz="900" dirty="0">
                <a:solidFill>
                  <a:schemeClr val="tx1"/>
                </a:solidFill>
                <a:latin typeface="BIZ UDPゴシック" panose="020B0400000000000000" pitchFamily="50" charset="-128"/>
                <a:ea typeface="BIZ UDPゴシック" panose="020B0400000000000000" pitchFamily="50" charset="-128"/>
              </a:rPr>
              <a:t>の給食</a:t>
            </a:r>
            <a:r>
              <a:rPr lang="en-US" altLang="ja-JP" sz="900" dirty="0">
                <a:solidFill>
                  <a:schemeClr val="tx1"/>
                </a:solidFill>
                <a:latin typeface="BIZ UDPゴシック" panose="020B0400000000000000" pitchFamily="50" charset="-128"/>
                <a:ea typeface="BIZ UDPゴシック" panose="020B0400000000000000" pitchFamily="50" charset="-128"/>
              </a:rPr>
              <a:t>C</a:t>
            </a:r>
            <a:r>
              <a:rPr lang="ja-JP" altLang="en-US" sz="900" dirty="0" err="1">
                <a:solidFill>
                  <a:schemeClr val="tx1"/>
                </a:solidFill>
                <a:latin typeface="BIZ UDPゴシック" panose="020B0400000000000000" pitchFamily="50" charset="-128"/>
                <a:ea typeface="BIZ UDPゴシック" panose="020B0400000000000000" pitchFamily="50" charset="-128"/>
              </a:rPr>
              <a:t>を廃</a:t>
            </a:r>
            <a:r>
              <a:rPr lang="ja-JP" altLang="en-US" sz="900" dirty="0">
                <a:solidFill>
                  <a:schemeClr val="tx1"/>
                </a:solidFill>
                <a:latin typeface="BIZ UDPゴシック" panose="020B0400000000000000" pitchFamily="50" charset="-128"/>
                <a:ea typeface="BIZ UDPゴシック" panose="020B0400000000000000" pitchFamily="50" charset="-128"/>
              </a:rPr>
              <a:t>止し、河南町給食</a:t>
            </a:r>
            <a:r>
              <a:rPr lang="en-US" altLang="ja-JP" sz="900" dirty="0">
                <a:solidFill>
                  <a:schemeClr val="tx1"/>
                </a:solidFill>
                <a:latin typeface="BIZ UDPゴシック" panose="020B0400000000000000" pitchFamily="50" charset="-128"/>
                <a:ea typeface="BIZ UDPゴシック" panose="020B0400000000000000" pitchFamily="50" charset="-128"/>
              </a:rPr>
              <a:t>C</a:t>
            </a:r>
            <a:r>
              <a:rPr lang="ja-JP" altLang="en-US" sz="900" dirty="0">
                <a:solidFill>
                  <a:schemeClr val="tx1"/>
                </a:solidFill>
                <a:latin typeface="BIZ UDPゴシック" panose="020B0400000000000000" pitchFamily="50" charset="-128"/>
                <a:ea typeface="BIZ UDPゴシック" panose="020B0400000000000000" pitchFamily="50" charset="-128"/>
              </a:rPr>
              <a:t>を共同利用する場合、各施設の維持管理経費を</a:t>
            </a:r>
            <a:r>
              <a:rPr lang="en-US" altLang="ja-JP" sz="900" dirty="0">
                <a:solidFill>
                  <a:schemeClr val="tx1"/>
                </a:solidFill>
                <a:latin typeface="BIZ UDPゴシック" panose="020B0400000000000000" pitchFamily="50" charset="-128"/>
                <a:ea typeface="BIZ UDPゴシック" panose="020B0400000000000000" pitchFamily="50" charset="-128"/>
              </a:rPr>
              <a:t>R</a:t>
            </a:r>
            <a:r>
              <a:rPr lang="ja-JP" altLang="en-US" sz="900" dirty="0">
                <a:solidFill>
                  <a:schemeClr val="tx1"/>
                </a:solidFill>
                <a:latin typeface="BIZ UDPゴシック" panose="020B0400000000000000" pitchFamily="50" charset="-128"/>
                <a:ea typeface="BIZ UDPゴシック" panose="020B0400000000000000" pitchFamily="50" charset="-128"/>
              </a:rPr>
              <a:t>１平均実績数（食</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日）で按分し、負担した場合の維持管理経費</a:t>
            </a:r>
            <a:r>
              <a:rPr lang="ja-JP" altLang="en-US" sz="9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D95FCCE5-D3ED-4626-B210-D4370FD8A615}"/>
              </a:ext>
            </a:extLst>
          </p:cNvPr>
          <p:cNvSpPr/>
          <p:nvPr/>
        </p:nvSpPr>
        <p:spPr>
          <a:xfrm>
            <a:off x="7665595" y="6152808"/>
            <a:ext cx="1698564" cy="568631"/>
          </a:xfrm>
          <a:prstGeom prst="rect">
            <a:avLst/>
          </a:prstGeom>
          <a:solidFill>
            <a:schemeClr val="accent2">
              <a:lumMod val="60000"/>
              <a:lumOff val="4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●コストメリットの他、広域での</a:t>
            </a:r>
            <a:r>
              <a:rPr kumimoji="1" lang="ja-JP" altLang="en-US" sz="900" dirty="0">
                <a:solidFill>
                  <a:prstClr val="black"/>
                </a:solidFill>
                <a:latin typeface="BIZ UDPゴシック" panose="020B0400000000000000" pitchFamily="50" charset="-128"/>
                <a:ea typeface="BIZ UDPゴシック" panose="020B0400000000000000" pitchFamily="50" charset="-128"/>
              </a:rPr>
              <a:t>食材、献立の共同発注、食育等にも期待。</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119406" y="511471"/>
            <a:ext cx="4055919" cy="276999"/>
          </a:xfrm>
          <a:prstGeom prst="rect">
            <a:avLst/>
          </a:prstGeom>
          <a:noFill/>
        </p:spPr>
        <p:txBody>
          <a:bodyPr wrap="none" rtlCol="0">
            <a:spAutoFit/>
          </a:bodyPr>
          <a:lstStyle/>
          <a:p>
            <a:r>
              <a:rPr kumimoji="1" lang="ja-JP" altLang="en-US" sz="12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使用目標年度まで運営した場合に必要な維持管理経費</a:t>
            </a:r>
          </a:p>
        </p:txBody>
      </p:sp>
      <p:sp>
        <p:nvSpPr>
          <p:cNvPr id="31" name="下矢印 30"/>
          <p:cNvSpPr/>
          <p:nvPr/>
        </p:nvSpPr>
        <p:spPr>
          <a:xfrm>
            <a:off x="388478" y="2003298"/>
            <a:ext cx="371093" cy="23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19406" y="2883722"/>
            <a:ext cx="7173759" cy="276999"/>
          </a:xfrm>
          <a:prstGeom prst="rect">
            <a:avLst/>
          </a:prstGeom>
          <a:noFill/>
        </p:spPr>
        <p:txBody>
          <a:bodyPr wrap="none" rtlCol="0">
            <a:spAutoFit/>
          </a:bodyPr>
          <a:lstStyle/>
          <a:p>
            <a:r>
              <a:rPr kumimoji="1" lang="ja-JP" altLang="en-US" sz="12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仮定①</a:t>
            </a:r>
            <a:r>
              <a:rPr kumimoji="1"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２町１村の年少人口が河南町給食</a:t>
            </a:r>
            <a:r>
              <a:rPr kumimoji="1" lang="en-US" altLang="ja-JP"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C</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の調理可能数以下に減少するまでに必要な維持管理経費</a:t>
            </a:r>
          </a:p>
        </p:txBody>
      </p:sp>
      <p:sp>
        <p:nvSpPr>
          <p:cNvPr id="22" name="下矢印 21"/>
          <p:cNvSpPr/>
          <p:nvPr/>
        </p:nvSpPr>
        <p:spPr>
          <a:xfrm>
            <a:off x="388477" y="3841675"/>
            <a:ext cx="371093" cy="230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19406" y="5278203"/>
            <a:ext cx="6370655" cy="276999"/>
          </a:xfrm>
          <a:prstGeom prst="rect">
            <a:avLst/>
          </a:prstGeom>
          <a:noFill/>
        </p:spPr>
        <p:txBody>
          <a:bodyPr wrap="none" rtlCol="0">
            <a:spAutoFit/>
          </a:bodyPr>
          <a:lstStyle/>
          <a:p>
            <a:r>
              <a:rPr kumimoji="1" lang="ja-JP" altLang="en-US" sz="12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仮定②</a:t>
            </a:r>
            <a:r>
              <a:rPr kumimoji="1" lang="en-US" altLang="ja-JP"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2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千早赤阪村給食</a:t>
            </a:r>
            <a:r>
              <a:rPr kumimoji="1" lang="en-US" altLang="ja-JP"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C</a:t>
            </a:r>
            <a:r>
              <a:rPr kumimoji="1" lang="ja-JP" altLang="en-US"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を廃止し、他２町の給食</a:t>
            </a:r>
            <a:r>
              <a:rPr kumimoji="1" lang="en-US" altLang="ja-JP"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C</a:t>
            </a:r>
            <a:r>
              <a:rPr kumimoji="1" lang="ja-JP" altLang="en-US" sz="12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を共同利用する場合の維持</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管理経費</a:t>
            </a:r>
          </a:p>
        </p:txBody>
      </p:sp>
      <p:graphicFrame>
        <p:nvGraphicFramePr>
          <p:cNvPr id="35" name="表 3">
            <a:extLst>
              <a:ext uri="{FF2B5EF4-FFF2-40B4-BE49-F238E27FC236}">
                <a16:creationId xmlns:a16="http://schemas.microsoft.com/office/drawing/2014/main" id="{403B70F9-C92E-451C-BC1F-D77523E00E99}"/>
              </a:ext>
            </a:extLst>
          </p:cNvPr>
          <p:cNvGraphicFramePr>
            <a:graphicFrameLocks noGrp="1"/>
          </p:cNvGraphicFramePr>
          <p:nvPr>
            <p:extLst/>
          </p:nvPr>
        </p:nvGraphicFramePr>
        <p:xfrm>
          <a:off x="228028" y="4116695"/>
          <a:ext cx="6578568" cy="1130381"/>
        </p:xfrm>
        <a:graphic>
          <a:graphicData uri="http://schemas.openxmlformats.org/drawingml/2006/table">
            <a:tbl>
              <a:tblPr firstRow="1" bandRow="1">
                <a:tableStyleId>{5C22544A-7EE6-4342-B048-85BDC9FD1C3A}</a:tableStyleId>
              </a:tblPr>
              <a:tblGrid>
                <a:gridCol w="1644642">
                  <a:extLst>
                    <a:ext uri="{9D8B030D-6E8A-4147-A177-3AD203B41FA5}">
                      <a16:colId xmlns:a16="http://schemas.microsoft.com/office/drawing/2014/main" val="2351154602"/>
                    </a:ext>
                  </a:extLst>
                </a:gridCol>
                <a:gridCol w="1644642">
                  <a:extLst>
                    <a:ext uri="{9D8B030D-6E8A-4147-A177-3AD203B41FA5}">
                      <a16:colId xmlns:a16="http://schemas.microsoft.com/office/drawing/2014/main" val="3730038249"/>
                    </a:ext>
                  </a:extLst>
                </a:gridCol>
                <a:gridCol w="1644642">
                  <a:extLst>
                    <a:ext uri="{9D8B030D-6E8A-4147-A177-3AD203B41FA5}">
                      <a16:colId xmlns:a16="http://schemas.microsoft.com/office/drawing/2014/main" val="3967657680"/>
                    </a:ext>
                  </a:extLst>
                </a:gridCol>
                <a:gridCol w="1644642">
                  <a:extLst>
                    <a:ext uri="{9D8B030D-6E8A-4147-A177-3AD203B41FA5}">
                      <a16:colId xmlns:a16="http://schemas.microsoft.com/office/drawing/2014/main" val="3075441099"/>
                    </a:ext>
                  </a:extLst>
                </a:gridCol>
              </a:tblGrid>
              <a:tr h="234601">
                <a:tc>
                  <a:txBody>
                    <a:bodyPr/>
                    <a:lstStyle/>
                    <a:p>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34601">
                <a:tc>
                  <a:txBody>
                    <a:bodyPr/>
                    <a:lstStyle/>
                    <a:p>
                      <a:r>
                        <a:rPr kumimoji="1" lang="ja-JP" altLang="en-US" sz="800" dirty="0">
                          <a:latin typeface="BIZ UDPゴシック" panose="020B0400000000000000" pitchFamily="50" charset="-128"/>
                          <a:ea typeface="BIZ UDPゴシック" panose="020B0400000000000000" pitchFamily="50" charset="-128"/>
                        </a:rPr>
                        <a:t>使用目標年数</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16</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16</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16</a:t>
                      </a:r>
                      <a:r>
                        <a:rPr kumimoji="1" lang="ja-JP" altLang="en-US" sz="800" dirty="0">
                          <a:latin typeface="BIZ UDPゴシック" panose="020B0400000000000000" pitchFamily="50" charset="-128"/>
                          <a:ea typeface="BIZ UDPゴシック" panose="020B0400000000000000" pitchFamily="50" charset="-128"/>
                        </a:rPr>
                        <a:t>年</a:t>
                      </a:r>
                    </a:p>
                  </a:txBody>
                  <a:tcPr/>
                </a:tc>
                <a:extLst>
                  <a:ext uri="{0D108BD9-81ED-4DB2-BD59-A6C34878D82A}">
                    <a16:rowId xmlns:a16="http://schemas.microsoft.com/office/drawing/2014/main" val="850783577"/>
                  </a:ext>
                </a:extLst>
              </a:tr>
              <a:tr h="234601">
                <a:tc>
                  <a:txBody>
                    <a:bodyPr/>
                    <a:lstStyle/>
                    <a:p>
                      <a:r>
                        <a:rPr kumimoji="1" lang="ja-JP" altLang="en-US" sz="800" dirty="0">
                          <a:latin typeface="BIZ UDPゴシック" panose="020B0400000000000000" pitchFamily="50" charset="-128"/>
                          <a:ea typeface="BIZ UDPゴシック" panose="020B0400000000000000" pitchFamily="50" charset="-128"/>
                        </a:rPr>
                        <a:t>維持管理経費</a:t>
                      </a:r>
                      <a:r>
                        <a:rPr kumimoji="1" lang="ja-JP" altLang="en-US" sz="800" dirty="0">
                          <a:solidFill>
                            <a:srgbClr val="FF0000"/>
                          </a:solidFill>
                          <a:latin typeface="BIZ UDPゴシック" panose="020B0400000000000000" pitchFamily="50" charset="-128"/>
                          <a:ea typeface="BIZ UDPゴシック" panose="020B0400000000000000" pitchFamily="50" charset="-128"/>
                        </a:rPr>
                        <a:t>　</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③</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477,502</a:t>
                      </a:r>
                      <a:r>
                        <a:rPr kumimoji="1" lang="ja-JP" altLang="en-US" sz="8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579,062</a:t>
                      </a:r>
                      <a:r>
                        <a:rPr kumimoji="1" lang="ja-JP" altLang="en-US" sz="800"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dirty="0">
                          <a:solidFill>
                            <a:schemeClr val="tx1"/>
                          </a:solidFill>
                          <a:latin typeface="BIZ UDPゴシック" panose="020B0400000000000000" pitchFamily="50" charset="-128"/>
                          <a:ea typeface="BIZ UDPゴシック" panose="020B0400000000000000" pitchFamily="50" charset="-128"/>
                        </a:rPr>
                        <a:t>155,900</a:t>
                      </a:r>
                      <a:r>
                        <a:rPr kumimoji="1" lang="ja-JP" altLang="en-US" sz="800" dirty="0">
                          <a:solidFill>
                            <a:schemeClr val="tx1"/>
                          </a:solidFill>
                          <a:latin typeface="BIZ UDPゴシック" panose="020B0400000000000000" pitchFamily="50" charset="-128"/>
                          <a:ea typeface="BIZ UDPゴシック" panose="020B0400000000000000" pitchFamily="50" charset="-128"/>
                        </a:rPr>
                        <a:t>千円</a:t>
                      </a:r>
                    </a:p>
                  </a:txBody>
                  <a:tcPr/>
                </a:tc>
                <a:extLst>
                  <a:ext uri="{0D108BD9-81ED-4DB2-BD59-A6C34878D82A}">
                    <a16:rowId xmlns:a16="http://schemas.microsoft.com/office/drawing/2014/main" val="955303888"/>
                  </a:ext>
                </a:extLst>
              </a:tr>
              <a:tr h="426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BIZ UDPゴシック" panose="020B0400000000000000" pitchFamily="50" charset="-128"/>
                          <a:ea typeface="BIZ UDPゴシック" panose="020B0400000000000000" pitchFamily="50" charset="-128"/>
                        </a:rPr>
                        <a:t>単独運用との比較</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solidFill>
                            <a:srgbClr val="FF0000"/>
                          </a:solidFill>
                          <a:latin typeface="BIZ UDPゴシック" panose="020B0400000000000000" pitchFamily="50" charset="-128"/>
                          <a:ea typeface="BIZ UDPゴシック" panose="020B0400000000000000" pitchFamily="50" charset="-128"/>
                        </a:rPr>
                        <a:t>【</a:t>
                      </a:r>
                      <a:r>
                        <a:rPr kumimoji="1" lang="ja-JP" altLang="en-US" sz="800" dirty="0">
                          <a:solidFill>
                            <a:srgbClr val="FF0000"/>
                          </a:solidFill>
                          <a:latin typeface="BIZ UDPゴシック" panose="020B0400000000000000" pitchFamily="50" charset="-128"/>
                          <a:ea typeface="BIZ UDPゴシック" panose="020B0400000000000000" pitchFamily="50" charset="-128"/>
                        </a:rPr>
                        <a:t>（➁＋③）－①</a:t>
                      </a:r>
                      <a:r>
                        <a:rPr kumimoji="1" lang="en-US" altLang="ja-JP" sz="800" dirty="0">
                          <a:solidFill>
                            <a:srgbClr val="FF0000"/>
                          </a:solidFill>
                          <a:latin typeface="BIZ UDPゴシック" panose="020B0400000000000000" pitchFamily="50" charset="-128"/>
                          <a:ea typeface="BIZ UDPゴシック" panose="020B0400000000000000" pitchFamily="50" charset="-128"/>
                        </a:rPr>
                        <a:t>】</a:t>
                      </a:r>
                    </a:p>
                  </a:txBody>
                  <a:tcPr anchor="ctr"/>
                </a:tc>
                <a:tc>
                  <a:txBody>
                    <a:bodyPr/>
                    <a:lstStyle/>
                    <a:p>
                      <a:r>
                        <a:rPr kumimoji="1" lang="ja-JP" altLang="en-US" sz="800" b="1" dirty="0">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smtClean="0">
                          <a:solidFill>
                            <a:srgbClr val="FF0000"/>
                          </a:solidFill>
                          <a:latin typeface="BIZ UDPゴシック" panose="020B0400000000000000" pitchFamily="50" charset="-128"/>
                          <a:ea typeface="BIZ UDPゴシック" panose="020B0400000000000000" pitchFamily="50" charset="-128"/>
                        </a:rPr>
                        <a:t>780,242</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千円</a:t>
                      </a:r>
                    </a:p>
                  </a:txBody>
                  <a:tcPr anchor="ctr"/>
                </a:tc>
                <a:tc>
                  <a:txBody>
                    <a:bodyPr/>
                    <a:lstStyle/>
                    <a:p>
                      <a:r>
                        <a:rPr kumimoji="1" lang="ja-JP" altLang="en-US" sz="800" b="1">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a:solidFill>
                            <a:srgbClr val="FF0000"/>
                          </a:solidFill>
                          <a:latin typeface="BIZ UDPゴシック" panose="020B0400000000000000" pitchFamily="50" charset="-128"/>
                          <a:ea typeface="BIZ UDPゴシック" panose="020B0400000000000000" pitchFamily="50" charset="-128"/>
                        </a:rPr>
                        <a:t>633,402</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千円</a:t>
                      </a:r>
                    </a:p>
                  </a:txBody>
                  <a:tcPr anchor="ctr"/>
                </a:tc>
                <a:tc>
                  <a:txBody>
                    <a:bodyPr/>
                    <a:lstStyle/>
                    <a:p>
                      <a:r>
                        <a:rPr kumimoji="1" lang="ja-JP" altLang="en-US" sz="800" b="1" dirty="0">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smtClean="0">
                          <a:solidFill>
                            <a:srgbClr val="FF0000"/>
                          </a:solidFill>
                          <a:latin typeface="BIZ UDPゴシック" panose="020B0400000000000000" pitchFamily="50" charset="-128"/>
                          <a:ea typeface="BIZ UDPゴシック" panose="020B0400000000000000" pitchFamily="50" charset="-128"/>
                        </a:rPr>
                        <a:t>592,388</a:t>
                      </a:r>
                      <a:r>
                        <a:rPr kumimoji="1" lang="ja-JP" altLang="en-US" sz="80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8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72386361"/>
                  </a:ext>
                </a:extLst>
              </a:tr>
            </a:tbl>
          </a:graphicData>
        </a:graphic>
      </p:graphicFrame>
      <p:graphicFrame>
        <p:nvGraphicFramePr>
          <p:cNvPr id="36" name="表 3">
            <a:extLst>
              <a:ext uri="{FF2B5EF4-FFF2-40B4-BE49-F238E27FC236}">
                <a16:creationId xmlns:a16="http://schemas.microsoft.com/office/drawing/2014/main" id="{403B70F9-C92E-451C-BC1F-D77523E00E99}"/>
              </a:ext>
            </a:extLst>
          </p:cNvPr>
          <p:cNvGraphicFramePr>
            <a:graphicFrameLocks noGrp="1"/>
          </p:cNvGraphicFramePr>
          <p:nvPr>
            <p:extLst/>
          </p:nvPr>
        </p:nvGraphicFramePr>
        <p:xfrm>
          <a:off x="228028" y="5567051"/>
          <a:ext cx="6604000" cy="1105246"/>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2351154602"/>
                    </a:ext>
                  </a:extLst>
                </a:gridCol>
                <a:gridCol w="1651000">
                  <a:extLst>
                    <a:ext uri="{9D8B030D-6E8A-4147-A177-3AD203B41FA5}">
                      <a16:colId xmlns:a16="http://schemas.microsoft.com/office/drawing/2014/main" val="3730038249"/>
                    </a:ext>
                  </a:extLst>
                </a:gridCol>
                <a:gridCol w="1651000">
                  <a:extLst>
                    <a:ext uri="{9D8B030D-6E8A-4147-A177-3AD203B41FA5}">
                      <a16:colId xmlns:a16="http://schemas.microsoft.com/office/drawing/2014/main" val="3967657680"/>
                    </a:ext>
                  </a:extLst>
                </a:gridCol>
                <a:gridCol w="1651000">
                  <a:extLst>
                    <a:ext uri="{9D8B030D-6E8A-4147-A177-3AD203B41FA5}">
                      <a16:colId xmlns:a16="http://schemas.microsoft.com/office/drawing/2014/main" val="3075441099"/>
                    </a:ext>
                  </a:extLst>
                </a:gridCol>
              </a:tblGrid>
              <a:tr h="228485">
                <a:tc>
                  <a:txBody>
                    <a:bodyPr/>
                    <a:lstStyle/>
                    <a:p>
                      <a:endParaRPr kumimoji="1" lang="ja-JP" altLang="en-US" sz="8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太子町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河南町</a:t>
                      </a:r>
                    </a:p>
                  </a:txBody>
                  <a:tcPr/>
                </a:tc>
                <a:tc>
                  <a:txBody>
                    <a:bodyPr/>
                    <a:lstStyle/>
                    <a:p>
                      <a:r>
                        <a:rPr kumimoji="1" lang="ja-JP" altLang="en-US" sz="800" dirty="0">
                          <a:latin typeface="BIZ UDPゴシック" panose="020B0400000000000000" pitchFamily="50" charset="-128"/>
                          <a:ea typeface="BIZ UDPゴシック" panose="020B0400000000000000" pitchFamily="50" charset="-128"/>
                        </a:rPr>
                        <a:t>千早赤阪村</a:t>
                      </a:r>
                    </a:p>
                  </a:txBody>
                  <a:tcPr/>
                </a:tc>
                <a:extLst>
                  <a:ext uri="{0D108BD9-81ED-4DB2-BD59-A6C34878D82A}">
                    <a16:rowId xmlns:a16="http://schemas.microsoft.com/office/drawing/2014/main" val="1904431375"/>
                  </a:ext>
                </a:extLst>
              </a:tr>
              <a:tr h="228485">
                <a:tc>
                  <a:txBody>
                    <a:bodyPr/>
                    <a:lstStyle/>
                    <a:p>
                      <a:r>
                        <a:rPr kumimoji="1" lang="ja-JP" altLang="en-US" sz="800" dirty="0">
                          <a:latin typeface="BIZ UDPゴシック" panose="020B0400000000000000" pitchFamily="50" charset="-128"/>
                          <a:ea typeface="BIZ UDPゴシック" panose="020B0400000000000000" pitchFamily="50" charset="-128"/>
                        </a:rPr>
                        <a:t>使用目標年数</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tc>
                  <a:txBody>
                    <a:bodyPr/>
                    <a:lstStyle/>
                    <a:p>
                      <a:r>
                        <a:rPr kumimoji="1" lang="en-US" altLang="ja-JP" sz="800" dirty="0">
                          <a:latin typeface="BIZ UDPゴシック" panose="020B0400000000000000" pitchFamily="50" charset="-128"/>
                          <a:ea typeface="BIZ UDPゴシック" panose="020B0400000000000000" pitchFamily="50" charset="-128"/>
                        </a:rPr>
                        <a:t>34</a:t>
                      </a:r>
                      <a:r>
                        <a:rPr kumimoji="1" lang="ja-JP" altLang="en-US" sz="800" dirty="0">
                          <a:latin typeface="BIZ UDPゴシック" panose="020B0400000000000000" pitchFamily="50" charset="-128"/>
                          <a:ea typeface="BIZ UDPゴシック" panose="020B0400000000000000" pitchFamily="50" charset="-128"/>
                        </a:rPr>
                        <a:t>年</a:t>
                      </a:r>
                    </a:p>
                  </a:txBody>
                  <a:tcPr/>
                </a:tc>
                <a:extLst>
                  <a:ext uri="{0D108BD9-81ED-4DB2-BD59-A6C34878D82A}">
                    <a16:rowId xmlns:a16="http://schemas.microsoft.com/office/drawing/2014/main" val="850783577"/>
                  </a:ext>
                </a:extLst>
              </a:tr>
              <a:tr h="228485">
                <a:tc>
                  <a:txBody>
                    <a:bodyPr/>
                    <a:lstStyle/>
                    <a:p>
                      <a:r>
                        <a:rPr kumimoji="1" lang="ja-JP" altLang="en-US" sz="800" dirty="0">
                          <a:latin typeface="BIZ UDPゴシック" panose="020B0400000000000000" pitchFamily="50" charset="-128"/>
                          <a:ea typeface="BIZ UDPゴシック" panose="020B0400000000000000" pitchFamily="50" charset="-128"/>
                        </a:rPr>
                        <a:t>維持管理経費　</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④</a:t>
                      </a:r>
                    </a:p>
                  </a:txBody>
                  <a:tcPr/>
                </a:tc>
                <a:tc>
                  <a:txBody>
                    <a:bodyPr/>
                    <a:lstStyle/>
                    <a:p>
                      <a:r>
                        <a:rPr kumimoji="1" lang="en-US" altLang="ja-JP" sz="800" b="1" dirty="0" smtClean="0">
                          <a:latin typeface="BIZ UDPゴシック" panose="020B0400000000000000" pitchFamily="50" charset="-128"/>
                          <a:ea typeface="BIZ UDPゴシック" panose="020B0400000000000000" pitchFamily="50" charset="-128"/>
                        </a:rPr>
                        <a:t>2,236,384</a:t>
                      </a:r>
                      <a:r>
                        <a:rPr kumimoji="1" lang="ja-JP" altLang="en-US" sz="800" b="1" dirty="0" smtClean="0">
                          <a:latin typeface="BIZ UDPゴシック" panose="020B0400000000000000" pitchFamily="50" charset="-128"/>
                          <a:ea typeface="BIZ UDPゴシック" panose="020B0400000000000000" pitchFamily="50" charset="-128"/>
                        </a:rPr>
                        <a:t>千円</a:t>
                      </a:r>
                      <a:endParaRPr kumimoji="1" lang="ja-JP" altLang="en-US" sz="800" b="1"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800" b="1" dirty="0">
                          <a:latin typeface="BIZ UDPゴシック" panose="020B0400000000000000" pitchFamily="50" charset="-128"/>
                          <a:ea typeface="BIZ UDPゴシック" panose="020B0400000000000000" pitchFamily="50" charset="-128"/>
                        </a:rPr>
                        <a:t>2,229,652</a:t>
                      </a:r>
                      <a:r>
                        <a:rPr kumimoji="1" lang="ja-JP" altLang="en-US" sz="800" b="1" dirty="0">
                          <a:latin typeface="BIZ UDPゴシック" panose="020B0400000000000000" pitchFamily="50" charset="-128"/>
                          <a:ea typeface="BIZ UDPゴシック" panose="020B0400000000000000" pitchFamily="50" charset="-128"/>
                        </a:rPr>
                        <a:t>千円</a:t>
                      </a:r>
                    </a:p>
                  </a:txBody>
                  <a:tcPr/>
                </a:tc>
                <a:tc>
                  <a:txBody>
                    <a:bodyPr/>
                    <a:lstStyle/>
                    <a:p>
                      <a:r>
                        <a:rPr kumimoji="1" lang="en-US" altLang="ja-JP" sz="800" b="1" dirty="0" smtClean="0">
                          <a:solidFill>
                            <a:schemeClr val="tx1"/>
                          </a:solidFill>
                          <a:latin typeface="BIZ UDPゴシック" panose="020B0400000000000000" pitchFamily="50" charset="-128"/>
                          <a:ea typeface="BIZ UDPゴシック" panose="020B0400000000000000" pitchFamily="50" charset="-128"/>
                        </a:rPr>
                        <a:t>783,156</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千円</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55303888"/>
                  </a:ext>
                </a:extLst>
              </a:tr>
              <a:tr h="419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FF0000"/>
                          </a:solidFill>
                          <a:latin typeface="BIZ UDPゴシック" panose="020B0400000000000000" pitchFamily="50" charset="-128"/>
                          <a:ea typeface="BIZ UDPゴシック" panose="020B0400000000000000" pitchFamily="50" charset="-128"/>
                        </a:rPr>
                        <a:t>単独運用との比較</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rgbClr val="FF0000"/>
                          </a:solidFill>
                          <a:latin typeface="BIZ UDPゴシック" panose="020B0400000000000000" pitchFamily="50" charset="-128"/>
                          <a:ea typeface="BIZ UDPゴシック" panose="020B0400000000000000" pitchFamily="50" charset="-128"/>
                        </a:rPr>
                        <a:t>【</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④－①）</a:t>
                      </a:r>
                      <a:r>
                        <a:rPr kumimoji="1" lang="en-US" altLang="ja-JP" sz="800" b="1" dirty="0">
                          <a:solidFill>
                            <a:srgbClr val="FF0000"/>
                          </a:solidFill>
                          <a:latin typeface="BIZ UDPゴシック" panose="020B0400000000000000" pitchFamily="50" charset="-128"/>
                          <a:ea typeface="BIZ UDPゴシック" panose="020B0400000000000000" pitchFamily="50" charset="-128"/>
                        </a:rPr>
                        <a:t>】</a:t>
                      </a:r>
                    </a:p>
                  </a:txBody>
                  <a:tcPr anchor="ctr"/>
                </a:tc>
                <a:tc>
                  <a:txBody>
                    <a:bodyPr/>
                    <a:lstStyle/>
                    <a:p>
                      <a:r>
                        <a:rPr kumimoji="1" lang="ja-JP" altLang="en-US" sz="800" b="1" dirty="0">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smtClean="0">
                          <a:solidFill>
                            <a:srgbClr val="FF0000"/>
                          </a:solidFill>
                          <a:latin typeface="BIZ UDPゴシック" panose="020B0400000000000000" pitchFamily="50" charset="-128"/>
                          <a:ea typeface="BIZ UDPゴシック" panose="020B0400000000000000" pitchFamily="50" charset="-128"/>
                        </a:rPr>
                        <a:t>436,322</a:t>
                      </a:r>
                      <a:r>
                        <a:rPr kumimoji="1" lang="ja-JP" altLang="en-US" sz="80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800" b="1" dirty="0">
                        <a:solidFill>
                          <a:srgbClr val="FF0000"/>
                        </a:solidFill>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800" b="1">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a:solidFill>
                            <a:srgbClr val="FF0000"/>
                          </a:solidFill>
                          <a:latin typeface="BIZ UDPゴシック" panose="020B0400000000000000" pitchFamily="50" charset="-128"/>
                          <a:ea typeface="BIZ UDPゴシック" panose="020B0400000000000000" pitchFamily="50" charset="-128"/>
                        </a:rPr>
                        <a:t>346,834</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千円</a:t>
                      </a:r>
                    </a:p>
                  </a:txBody>
                  <a:tcPr anchor="ctr"/>
                </a:tc>
                <a:tc>
                  <a:txBody>
                    <a:bodyPr/>
                    <a:lstStyle/>
                    <a:p>
                      <a:r>
                        <a:rPr kumimoji="1" lang="ja-JP" altLang="en-US" sz="800" b="1" dirty="0">
                          <a:solidFill>
                            <a:srgbClr val="FF0000"/>
                          </a:solidFill>
                          <a:latin typeface="BIZ UDPゴシック" panose="020B0400000000000000" pitchFamily="50" charset="-128"/>
                          <a:ea typeface="BIZ UDPゴシック" panose="020B0400000000000000" pitchFamily="50" charset="-128"/>
                        </a:rPr>
                        <a:t>▲</a:t>
                      </a:r>
                      <a:r>
                        <a:rPr kumimoji="1" lang="en-US" altLang="ja-JP" sz="800" b="1" dirty="0" smtClean="0">
                          <a:solidFill>
                            <a:srgbClr val="FF0000"/>
                          </a:solidFill>
                          <a:latin typeface="BIZ UDPゴシック" panose="020B0400000000000000" pitchFamily="50" charset="-128"/>
                          <a:ea typeface="BIZ UDPゴシック" panose="020B0400000000000000" pitchFamily="50" charset="-128"/>
                        </a:rPr>
                        <a:t>806,956</a:t>
                      </a:r>
                      <a:r>
                        <a:rPr kumimoji="1" lang="ja-JP" altLang="en-US" sz="800" b="1" dirty="0" smtClean="0">
                          <a:solidFill>
                            <a:srgbClr val="FF0000"/>
                          </a:solidFill>
                          <a:latin typeface="BIZ UDPゴシック" panose="020B0400000000000000" pitchFamily="50" charset="-128"/>
                          <a:ea typeface="BIZ UDPゴシック" panose="020B0400000000000000" pitchFamily="50" charset="-128"/>
                        </a:rPr>
                        <a:t>千円</a:t>
                      </a:r>
                      <a:endParaRPr kumimoji="1" lang="ja-JP" altLang="en-US" sz="800" b="1" dirty="0">
                        <a:solidFill>
                          <a:srgbClr val="FF0000"/>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40978648"/>
                  </a:ext>
                </a:extLst>
              </a:tr>
            </a:tbl>
          </a:graphicData>
        </a:graphic>
      </p:graphicFrame>
      <p:sp>
        <p:nvSpPr>
          <p:cNvPr id="26" name="角丸四角形 25"/>
          <p:cNvSpPr/>
          <p:nvPr/>
        </p:nvSpPr>
        <p:spPr>
          <a:xfrm>
            <a:off x="1875283" y="4906379"/>
            <a:ext cx="4600084" cy="272929"/>
          </a:xfrm>
          <a:prstGeom prst="roundRect">
            <a:avLst/>
          </a:prstGeom>
          <a:noFill/>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角丸四角形 36"/>
          <p:cNvSpPr/>
          <p:nvPr/>
        </p:nvSpPr>
        <p:spPr>
          <a:xfrm>
            <a:off x="1889977" y="6337684"/>
            <a:ext cx="4600084" cy="272929"/>
          </a:xfrm>
          <a:prstGeom prst="roundRect">
            <a:avLst/>
          </a:prstGeom>
          <a:noFill/>
          <a:ln w="38100">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3" name="下矢印 32"/>
          <p:cNvSpPr/>
          <p:nvPr/>
        </p:nvSpPr>
        <p:spPr>
          <a:xfrm rot="16200000">
            <a:off x="6953870" y="6127833"/>
            <a:ext cx="589883" cy="61858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95FCCE5-D3ED-4626-B210-D4370FD8A615}"/>
              </a:ext>
            </a:extLst>
          </p:cNvPr>
          <p:cNvSpPr/>
          <p:nvPr/>
        </p:nvSpPr>
        <p:spPr>
          <a:xfrm>
            <a:off x="6903944" y="5321473"/>
            <a:ext cx="2807179" cy="776748"/>
          </a:xfrm>
          <a:prstGeom prst="rect">
            <a:avLst/>
          </a:prstGeom>
          <a:solidFill>
            <a:schemeClr val="accent1">
              <a:lumMod val="20000"/>
              <a:lumOff val="80000"/>
            </a:schemeClr>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a:solidFill>
                  <a:schemeClr val="tx1"/>
                </a:solidFill>
                <a:latin typeface="BIZ UDPゴシック" panose="020B0400000000000000" pitchFamily="50" charset="-128"/>
                <a:ea typeface="BIZ UDPゴシック" panose="020B0400000000000000" pitchFamily="50" charset="-128"/>
              </a:rPr>
              <a:t>●</a:t>
            </a:r>
            <a:r>
              <a:rPr lang="ja-JP" altLang="en-US" sz="900" smtClean="0">
                <a:solidFill>
                  <a:schemeClr val="tx1"/>
                </a:solidFill>
                <a:latin typeface="BIZ UDPゴシック" panose="020B0400000000000000" pitchFamily="50" charset="-128"/>
                <a:ea typeface="BIZ UDPゴシック" panose="020B0400000000000000" pitchFamily="50" charset="-128"/>
              </a:rPr>
              <a:t>千早赤阪村</a:t>
            </a:r>
            <a:r>
              <a:rPr lang="ja-JP" altLang="en-US" sz="900" dirty="0">
                <a:solidFill>
                  <a:schemeClr val="tx1"/>
                </a:solidFill>
                <a:latin typeface="BIZ UDPゴシック" panose="020B0400000000000000" pitchFamily="50" charset="-128"/>
                <a:ea typeface="BIZ UDPゴシック" panose="020B0400000000000000" pitchFamily="50" charset="-128"/>
              </a:rPr>
              <a:t>の給食</a:t>
            </a:r>
            <a:r>
              <a:rPr lang="en-US" altLang="ja-JP" sz="900" dirty="0">
                <a:solidFill>
                  <a:schemeClr val="tx1"/>
                </a:solidFill>
                <a:latin typeface="BIZ UDPゴシック" panose="020B0400000000000000" pitchFamily="50" charset="-128"/>
                <a:ea typeface="BIZ UDPゴシック" panose="020B0400000000000000" pitchFamily="50" charset="-128"/>
              </a:rPr>
              <a:t>C</a:t>
            </a:r>
            <a:r>
              <a:rPr lang="ja-JP" altLang="en-US" sz="900" dirty="0" err="1">
                <a:solidFill>
                  <a:schemeClr val="tx1"/>
                </a:solidFill>
                <a:latin typeface="BIZ UDPゴシック" panose="020B0400000000000000" pitchFamily="50" charset="-128"/>
                <a:ea typeface="BIZ UDPゴシック" panose="020B0400000000000000" pitchFamily="50" charset="-128"/>
              </a:rPr>
              <a:t>を廃</a:t>
            </a:r>
            <a:r>
              <a:rPr lang="ja-JP" altLang="en-US" sz="900" dirty="0">
                <a:solidFill>
                  <a:schemeClr val="tx1"/>
                </a:solidFill>
                <a:latin typeface="BIZ UDPゴシック" panose="020B0400000000000000" pitchFamily="50" charset="-128"/>
                <a:ea typeface="BIZ UDPゴシック" panose="020B0400000000000000" pitchFamily="50" charset="-128"/>
              </a:rPr>
              <a:t>止し、太子町・河南町給食</a:t>
            </a:r>
            <a:r>
              <a:rPr lang="en-US" altLang="ja-JP" sz="900" dirty="0">
                <a:solidFill>
                  <a:schemeClr val="tx1"/>
                </a:solidFill>
                <a:latin typeface="BIZ UDPゴシック" panose="020B0400000000000000" pitchFamily="50" charset="-128"/>
                <a:ea typeface="BIZ UDPゴシック" panose="020B0400000000000000" pitchFamily="50" charset="-128"/>
              </a:rPr>
              <a:t>C</a:t>
            </a:r>
            <a:r>
              <a:rPr lang="ja-JP" altLang="en-US" sz="900" dirty="0">
                <a:solidFill>
                  <a:schemeClr val="tx1"/>
                </a:solidFill>
                <a:latin typeface="BIZ UDPゴシック" panose="020B0400000000000000" pitchFamily="50" charset="-128"/>
                <a:ea typeface="BIZ UDPゴシック" panose="020B0400000000000000" pitchFamily="50" charset="-128"/>
              </a:rPr>
              <a:t>を共同利用する場合。千早赤阪村への提供分を</a:t>
            </a:r>
            <a:r>
              <a:rPr lang="en-US" altLang="ja-JP" sz="900" dirty="0">
                <a:solidFill>
                  <a:schemeClr val="tx1"/>
                </a:solidFill>
                <a:latin typeface="BIZ UDPゴシック" panose="020B0400000000000000" pitchFamily="50" charset="-128"/>
                <a:ea typeface="BIZ UDPゴシック" panose="020B0400000000000000" pitchFamily="50" charset="-128"/>
              </a:rPr>
              <a:t>2</a:t>
            </a:r>
            <a:r>
              <a:rPr lang="ja-JP" altLang="en-US" sz="900" dirty="0">
                <a:solidFill>
                  <a:schemeClr val="tx1"/>
                </a:solidFill>
                <a:latin typeface="BIZ UDPゴシック" panose="020B0400000000000000" pitchFamily="50" charset="-128"/>
                <a:ea typeface="BIZ UDPゴシック" panose="020B0400000000000000" pitchFamily="50" charset="-128"/>
              </a:rPr>
              <a:t>町で分担し、千早赤阪村が需要数に応じて、各町の維持管理経費を負担した場合の経費</a:t>
            </a:r>
            <a:r>
              <a:rPr lang="ja-JP" altLang="en-US" sz="900" dirty="0" smtClean="0">
                <a:solidFill>
                  <a:schemeClr val="tx1"/>
                </a:solidFill>
                <a:latin typeface="BIZ UDPゴシック" panose="020B0400000000000000" pitchFamily="50" charset="-128"/>
                <a:ea typeface="BIZ UDPゴシック" panose="020B0400000000000000" pitchFamily="50" charset="-128"/>
              </a:rPr>
              <a:t>を試算。</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D95FCCE5-D3ED-4626-B210-D4370FD8A615}"/>
              </a:ext>
            </a:extLst>
          </p:cNvPr>
          <p:cNvSpPr/>
          <p:nvPr/>
        </p:nvSpPr>
        <p:spPr>
          <a:xfrm>
            <a:off x="6366339" y="4969027"/>
            <a:ext cx="1941320" cy="286946"/>
          </a:xfrm>
          <a:prstGeom prst="rect">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２町１村合計　</a:t>
            </a:r>
            <a:r>
              <a:rPr lang="ja-JP" altLang="en-US" sz="900" dirty="0">
                <a:solidFill>
                  <a:srgbClr val="FF0000"/>
                </a:solidFill>
                <a:latin typeface="BIZ UDPゴシック" panose="020B0400000000000000" pitchFamily="50" charset="-128"/>
                <a:ea typeface="BIZ UDPゴシック" panose="020B0400000000000000" pitchFamily="50" charset="-128"/>
              </a:rPr>
              <a:t>▲</a:t>
            </a:r>
            <a:r>
              <a:rPr lang="en-US" altLang="ja-JP" sz="900" u="sng" dirty="0" smtClean="0">
                <a:solidFill>
                  <a:srgbClr val="FF0000"/>
                </a:solidFill>
                <a:latin typeface="BIZ UDPゴシック" panose="020B0400000000000000" pitchFamily="50" charset="-128"/>
                <a:ea typeface="BIZ UDPゴシック" panose="020B0400000000000000" pitchFamily="50" charset="-128"/>
              </a:rPr>
              <a:t>2,006,032</a:t>
            </a:r>
            <a:r>
              <a:rPr lang="ja-JP" altLang="en-US" sz="900" u="sng" dirty="0" smtClean="0">
                <a:solidFill>
                  <a:srgbClr val="FF0000"/>
                </a:solidFill>
                <a:latin typeface="BIZ UDPゴシック" panose="020B0400000000000000" pitchFamily="50" charset="-128"/>
                <a:ea typeface="BIZ UDPゴシック" panose="020B0400000000000000" pitchFamily="50" charset="-128"/>
              </a:rPr>
              <a:t>千円</a:t>
            </a:r>
            <a:endParaRPr lang="en-US" altLang="ja-JP" sz="900" u="sng"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95FCCE5-D3ED-4626-B210-D4370FD8A615}"/>
              </a:ext>
            </a:extLst>
          </p:cNvPr>
          <p:cNvSpPr/>
          <p:nvPr/>
        </p:nvSpPr>
        <p:spPr>
          <a:xfrm>
            <a:off x="4973444" y="6590901"/>
            <a:ext cx="1930500" cy="186490"/>
          </a:xfrm>
          <a:prstGeom prst="rect">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２町１村合計　</a:t>
            </a:r>
            <a:r>
              <a:rPr lang="ja-JP" altLang="en-US" sz="900" dirty="0">
                <a:solidFill>
                  <a:srgbClr val="FF0000"/>
                </a:solidFill>
                <a:latin typeface="BIZ UDPゴシック" panose="020B0400000000000000" pitchFamily="50" charset="-128"/>
                <a:ea typeface="BIZ UDPゴシック" panose="020B0400000000000000" pitchFamily="50" charset="-128"/>
              </a:rPr>
              <a:t>▲</a:t>
            </a:r>
            <a:r>
              <a:rPr lang="en-US" altLang="ja-JP" sz="900" u="sng" dirty="0" smtClean="0">
                <a:solidFill>
                  <a:srgbClr val="FF0000"/>
                </a:solidFill>
                <a:latin typeface="BIZ UDPゴシック" panose="020B0400000000000000" pitchFamily="50" charset="-128"/>
                <a:ea typeface="BIZ UDPゴシック" panose="020B0400000000000000" pitchFamily="50" charset="-128"/>
              </a:rPr>
              <a:t>1,590,112</a:t>
            </a:r>
            <a:r>
              <a:rPr lang="ja-JP" altLang="en-US" sz="900" u="sng" dirty="0" smtClean="0">
                <a:solidFill>
                  <a:srgbClr val="FF0000"/>
                </a:solidFill>
                <a:latin typeface="BIZ UDPゴシック" panose="020B0400000000000000" pitchFamily="50" charset="-128"/>
                <a:ea typeface="BIZ UDPゴシック" panose="020B0400000000000000" pitchFamily="50" charset="-128"/>
              </a:rPr>
              <a:t>千円</a:t>
            </a:r>
            <a:endParaRPr lang="en-US" altLang="ja-JP" sz="900" u="sng" dirty="0">
              <a:solidFill>
                <a:srgbClr val="FF0000"/>
              </a:solidFill>
              <a:latin typeface="BIZ UDPゴシック" panose="020B0400000000000000" pitchFamily="50" charset="-128"/>
              <a:ea typeface="BIZ UDPゴシック" panose="020B0400000000000000" pitchFamily="50" charset="-128"/>
            </a:endParaRPr>
          </a:p>
        </p:txBody>
      </p:sp>
      <p:sp>
        <p:nvSpPr>
          <p:cNvPr id="4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D2F85974-2A6D-4F10-B89D-9D749ED472D6}"/>
              </a:ext>
            </a:extLst>
          </p:cNvPr>
          <p:cNvSpPr txBox="1"/>
          <p:nvPr/>
        </p:nvSpPr>
        <p:spPr>
          <a:xfrm>
            <a:off x="759570" y="2005799"/>
            <a:ext cx="5296737" cy="276999"/>
          </a:xfrm>
          <a:prstGeom prst="rect">
            <a:avLst/>
          </a:prstGeom>
          <a:noFill/>
        </p:spPr>
        <p:txBody>
          <a:bodyPr wrap="square" rtlCol="0">
            <a:spAutoFit/>
          </a:bodyPr>
          <a:lstStyle/>
          <a:p>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使用目標</a:t>
            </a:r>
            <a:r>
              <a:rPr kumimoji="1" lang="ja-JP" altLang="en-US" sz="12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年数を合わせ、横並びで必要</a:t>
            </a: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な維持管理経費</a:t>
            </a:r>
            <a:r>
              <a:rPr kumimoji="1" lang="ja-JP" altLang="en-US" sz="12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を比較</a:t>
            </a:r>
            <a:endParaRPr kumimoji="1" lang="ja-JP" altLang="en-US" sz="105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610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276348" y="1201632"/>
            <a:ext cx="3291391" cy="4583302"/>
          </a:xfrm>
          <a:prstGeom prst="rect">
            <a:avLst/>
          </a:prstGeom>
        </p:spPr>
      </p:pic>
      <p:sp>
        <p:nvSpPr>
          <p:cNvPr id="7" name="正方形/長方形 6"/>
          <p:cNvSpPr/>
          <p:nvPr/>
        </p:nvSpPr>
        <p:spPr>
          <a:xfrm>
            <a:off x="255876" y="1822379"/>
            <a:ext cx="2765666"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：道の駅「しらとりの郷・羽曳野」</a:t>
            </a:r>
            <a:endParaRPr kumimoji="1" lang="en-US" altLang="ja-JP" sz="1138" dirty="0">
              <a:solidFill>
                <a:srgbClr val="FF0000"/>
              </a:solidFill>
              <a:latin typeface="BIZ UDPゴシック" panose="020B0400000000000000" pitchFamily="50" charset="-128"/>
              <a:ea typeface="BIZ UDPゴシック" panose="020B0400000000000000" pitchFamily="50" charset="-128"/>
            </a:endParaRPr>
          </a:p>
          <a:p>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lang="en-US" altLang="ja-JP" sz="1138" dirty="0" smtClean="0">
                <a:latin typeface="BIZ UDPゴシック" panose="020B0400000000000000" pitchFamily="50" charset="-128"/>
                <a:ea typeface="BIZ UDPゴシック" panose="020B0400000000000000" pitchFamily="50" charset="-128"/>
              </a:rPr>
              <a:t>】</a:t>
            </a:r>
            <a:r>
              <a:rPr lang="ja-JP" altLang="en-US" sz="1138" dirty="0">
                <a:latin typeface="BIZ UDPゴシック" panose="020B0400000000000000" pitchFamily="50" charset="-128"/>
                <a:ea typeface="BIZ UDPゴシック" panose="020B0400000000000000" pitchFamily="50" charset="-128"/>
              </a:rPr>
              <a:t>：</a:t>
            </a:r>
            <a:r>
              <a:rPr lang="en-US" altLang="ja-JP" sz="1138" dirty="0">
                <a:latin typeface="BIZ UDPゴシック" panose="020B0400000000000000" pitchFamily="50" charset="-128"/>
                <a:ea typeface="BIZ UDPゴシック" panose="020B0400000000000000" pitchFamily="50" charset="-128"/>
              </a:rPr>
              <a:t>2007</a:t>
            </a:r>
            <a:r>
              <a:rPr lang="ja-JP" altLang="en-US" sz="1138" dirty="0" smtClean="0">
                <a:latin typeface="BIZ UDPゴシック" panose="020B0400000000000000" pitchFamily="50" charset="-128"/>
                <a:ea typeface="BIZ UDPゴシック" panose="020B0400000000000000" pitchFamily="50" charset="-128"/>
              </a:rPr>
              <a:t>年</a:t>
            </a:r>
            <a:endParaRPr lang="en-US" altLang="ja-JP" sz="1138" dirty="0" smtClean="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586</a:t>
            </a:r>
            <a:r>
              <a:rPr kumimoji="1" lang="ja-JP" altLang="en-US" sz="1138" dirty="0" smtClean="0">
                <a:latin typeface="BIZ UDPゴシック" panose="020B0400000000000000" pitchFamily="50" charset="-128"/>
                <a:ea typeface="BIZ UDPゴシック" panose="020B0400000000000000" pitchFamily="50" charset="-128"/>
              </a:rPr>
              <a:t>㎡</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255877" y="3950143"/>
            <a:ext cx="2743186" cy="914838"/>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lang="ja-JP" altLang="en-US" sz="1138" dirty="0">
                <a:solidFill>
                  <a:srgbClr val="FF0000"/>
                </a:solidFill>
                <a:latin typeface="BIZ UDPゴシック" panose="020B0400000000000000" pitchFamily="50" charset="-128"/>
                <a:ea typeface="BIZ UDPゴシック" panose="020B0400000000000000" pitchFamily="50" charset="-128"/>
              </a:rPr>
              <a:t>：道の駅「奥河内</a:t>
            </a:r>
            <a:r>
              <a:rPr lang="ja-JP" altLang="en-US" sz="1138" dirty="0" err="1">
                <a:solidFill>
                  <a:srgbClr val="FF0000"/>
                </a:solidFill>
                <a:latin typeface="BIZ UDPゴシック" panose="020B0400000000000000" pitchFamily="50" charset="-128"/>
                <a:ea typeface="BIZ UDPゴシック" panose="020B0400000000000000" pitchFamily="50" charset="-128"/>
              </a:rPr>
              <a:t>くろ</a:t>
            </a:r>
            <a:r>
              <a:rPr lang="ja-JP" altLang="en-US" sz="1138" dirty="0">
                <a:solidFill>
                  <a:srgbClr val="FF0000"/>
                </a:solidFill>
                <a:latin typeface="BIZ UDPゴシック" panose="020B0400000000000000" pitchFamily="50" charset="-128"/>
                <a:ea typeface="BIZ UDPゴシック" panose="020B0400000000000000" pitchFamily="50" charset="-128"/>
              </a:rPr>
              <a:t>まろの郷」</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kumimoji="1" lang="en-US" altLang="ja-JP" sz="1138" dirty="0">
                <a:latin typeface="BIZ UDPゴシック" panose="020B0400000000000000" pitchFamily="50" charset="-128"/>
                <a:ea typeface="BIZ UDPゴシック" panose="020B0400000000000000" pitchFamily="50" charset="-128"/>
              </a:rPr>
              <a:t>2014</a:t>
            </a:r>
            <a:r>
              <a:rPr kumimoji="1" lang="ja-JP" altLang="en-US" sz="1138" dirty="0" smtClean="0">
                <a:latin typeface="BIZ UDPゴシック" panose="020B0400000000000000" pitchFamily="50" charset="-128"/>
                <a:ea typeface="BIZ UDPゴシック" panose="020B0400000000000000" pitchFamily="50" charset="-128"/>
              </a:rPr>
              <a:t>年</a:t>
            </a:r>
            <a:endParaRPr kumimoji="1" lang="en-US" altLang="ja-JP" sz="1138" dirty="0" smtClean="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569</a:t>
            </a:r>
            <a:r>
              <a:rPr kumimoji="1" lang="ja-JP" altLang="en-US" sz="1138" dirty="0" smtClean="0">
                <a:latin typeface="BIZ UDPゴシック" panose="020B0400000000000000" pitchFamily="50" charset="-128"/>
                <a:ea typeface="BIZ UDPゴシック" panose="020B0400000000000000" pitchFamily="50" charset="-128"/>
              </a:rPr>
              <a:t>㎡</a:t>
            </a:r>
            <a:endParaRPr kumimoji="1" lang="en-US" altLang="ja-JP" sz="1138"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6708570" y="1597581"/>
            <a:ext cx="3054053" cy="95752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：道の</a:t>
            </a:r>
            <a:r>
              <a:rPr lang="ja-JP" altLang="en-US" sz="1138" dirty="0">
                <a:solidFill>
                  <a:srgbClr val="FF0000"/>
                </a:solidFill>
                <a:latin typeface="BIZ UDPゴシック" panose="020B0400000000000000" pitchFamily="50" charset="-128"/>
                <a:ea typeface="BIZ UDPゴシック" panose="020B0400000000000000" pitchFamily="50" charset="-128"/>
              </a:rPr>
              <a:t>駅「近</a:t>
            </a:r>
            <a:r>
              <a:rPr lang="ja-JP" altLang="en-US" sz="1138" dirty="0" err="1">
                <a:solidFill>
                  <a:srgbClr val="FF0000"/>
                </a:solidFill>
                <a:latin typeface="BIZ UDPゴシック" panose="020B0400000000000000" pitchFamily="50" charset="-128"/>
                <a:ea typeface="BIZ UDPゴシック" panose="020B0400000000000000" pitchFamily="50" charset="-128"/>
              </a:rPr>
              <a:t>つ</a:t>
            </a:r>
            <a:r>
              <a:rPr lang="ja-JP" altLang="en-US" sz="1138" dirty="0">
                <a:solidFill>
                  <a:srgbClr val="FF0000"/>
                </a:solidFill>
                <a:latin typeface="BIZ UDPゴシック" panose="020B0400000000000000" pitchFamily="50" charset="-128"/>
                <a:ea typeface="BIZ UDPゴシック" panose="020B0400000000000000" pitchFamily="50" charset="-128"/>
              </a:rPr>
              <a:t>飛鳥の</a:t>
            </a:r>
            <a:r>
              <a:rPr lang="ja-JP" altLang="en-US" sz="1138" dirty="0" smtClean="0">
                <a:solidFill>
                  <a:srgbClr val="FF0000"/>
                </a:solidFill>
                <a:latin typeface="BIZ UDPゴシック" panose="020B0400000000000000" pitchFamily="50" charset="-128"/>
                <a:ea typeface="BIZ UDPゴシック" panose="020B0400000000000000" pitchFamily="50" charset="-128"/>
              </a:rPr>
              <a:t>里・太子</a:t>
            </a:r>
            <a:r>
              <a:rPr lang="ja-JP" altLang="en-US" sz="1138" dirty="0">
                <a:solidFill>
                  <a:srgbClr val="FF0000"/>
                </a:solidFill>
                <a:latin typeface="BIZ UDPゴシック" panose="020B0400000000000000" pitchFamily="50" charset="-128"/>
                <a:ea typeface="BIZ UDPゴシック" panose="020B0400000000000000" pitchFamily="50" charset="-128"/>
              </a:rPr>
              <a:t>」</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kumimoji="1" lang="en-US" altLang="ja-JP" sz="1138" dirty="0">
                <a:latin typeface="BIZ UDPゴシック" panose="020B0400000000000000" pitchFamily="50" charset="-128"/>
                <a:ea typeface="BIZ UDPゴシック" panose="020B0400000000000000" pitchFamily="50" charset="-128"/>
              </a:rPr>
              <a:t>1997</a:t>
            </a:r>
            <a:r>
              <a:rPr kumimoji="1" lang="ja-JP" altLang="en-US" sz="1138" dirty="0" smtClean="0">
                <a:latin typeface="BIZ UDPゴシック" panose="020B0400000000000000" pitchFamily="50" charset="-128"/>
                <a:ea typeface="BIZ UDPゴシック" panose="020B0400000000000000" pitchFamily="50" charset="-128"/>
              </a:rPr>
              <a:t>年</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：１９９．０５㎡</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延べ利用者数</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51,421</a:t>
            </a:r>
            <a:r>
              <a:rPr kumimoji="1" lang="ja-JP" altLang="en-US" sz="1138" dirty="0">
                <a:latin typeface="BIZ UDPゴシック" panose="020B0400000000000000" pitchFamily="50" charset="-128"/>
                <a:ea typeface="BIZ UDPゴシック" panose="020B0400000000000000" pitchFamily="50" charset="-128"/>
              </a:rPr>
              <a:t>人</a:t>
            </a:r>
            <a:r>
              <a:rPr kumimoji="1" lang="en-US" altLang="ja-JP" sz="1138" dirty="0">
                <a:latin typeface="BIZ UDPゴシック" panose="020B0400000000000000" pitchFamily="50" charset="-128"/>
                <a:ea typeface="BIZ UDPゴシック" panose="020B0400000000000000" pitchFamily="50" charset="-128"/>
              </a:rPr>
              <a:t>(2019</a:t>
            </a:r>
            <a:r>
              <a:rPr kumimoji="1" lang="ja-JP" altLang="en-US" sz="1138" dirty="0">
                <a:latin typeface="BIZ UDPゴシック" panose="020B0400000000000000" pitchFamily="50" charset="-128"/>
                <a:ea typeface="BIZ UDPゴシック" panose="020B0400000000000000" pitchFamily="50" charset="-128"/>
              </a:rPr>
              <a:t>年度</a:t>
            </a:r>
            <a:r>
              <a:rPr kumimoji="1" lang="en-US" altLang="ja-JP" sz="1138" dirty="0">
                <a:latin typeface="BIZ UDPゴシック" panose="020B0400000000000000" pitchFamily="50" charset="-128"/>
                <a:ea typeface="BIZ UDPゴシック" panose="020B0400000000000000" pitchFamily="50" charset="-128"/>
              </a:rPr>
              <a:t>)</a:t>
            </a:r>
          </a:p>
        </p:txBody>
      </p:sp>
      <p:sp>
        <p:nvSpPr>
          <p:cNvPr id="10" name="正方形/長方形 9"/>
          <p:cNvSpPr/>
          <p:nvPr/>
        </p:nvSpPr>
        <p:spPr>
          <a:xfrm>
            <a:off x="6708570" y="2882042"/>
            <a:ext cx="3054054" cy="1255417"/>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：道の</a:t>
            </a:r>
            <a:r>
              <a:rPr lang="ja-JP" altLang="en-US" sz="1138" dirty="0">
                <a:solidFill>
                  <a:srgbClr val="FF0000"/>
                </a:solidFill>
                <a:latin typeface="BIZ UDPゴシック" panose="020B0400000000000000" pitchFamily="50" charset="-128"/>
                <a:ea typeface="BIZ UDPゴシック" panose="020B0400000000000000" pitchFamily="50" charset="-128"/>
              </a:rPr>
              <a:t>駅「かなん」</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kumimoji="1" lang="en-US" altLang="ja-JP" sz="1138" dirty="0">
                <a:latin typeface="BIZ UDPゴシック" panose="020B0400000000000000" pitchFamily="50" charset="-128"/>
                <a:ea typeface="BIZ UDPゴシック" panose="020B0400000000000000" pitchFamily="50" charset="-128"/>
              </a:rPr>
              <a:t>20</a:t>
            </a:r>
            <a:r>
              <a:rPr kumimoji="1" lang="ja-JP" altLang="en-US" sz="1138" dirty="0" smtClean="0">
                <a:latin typeface="BIZ UDPゴシック" panose="020B0400000000000000" pitchFamily="50" charset="-128"/>
                <a:ea typeface="BIZ UDPゴシック" panose="020B0400000000000000" pitchFamily="50" charset="-128"/>
              </a:rPr>
              <a:t>１８年（</a:t>
            </a:r>
            <a:r>
              <a:rPr kumimoji="1" lang="ja-JP" altLang="en-US" sz="1138" dirty="0">
                <a:latin typeface="BIZ UDPゴシック" panose="020B0400000000000000" pitchFamily="50" charset="-128"/>
                <a:ea typeface="BIZ UDPゴシック" panose="020B0400000000000000" pitchFamily="50" charset="-128"/>
              </a:rPr>
              <a:t>公衆便所）</a:t>
            </a:r>
            <a:endParaRPr kumimoji="1" lang="en-US" altLang="ja-JP" sz="1138" dirty="0">
              <a:latin typeface="BIZ UDPゴシック" panose="020B0400000000000000" pitchFamily="50" charset="-128"/>
              <a:ea typeface="BIZ UDPゴシック" panose="020B0400000000000000" pitchFamily="50" charset="-128"/>
            </a:endParaRPr>
          </a:p>
          <a:p>
            <a:r>
              <a:rPr kumimoji="1" lang="ja-JP" altLang="en-US" sz="1138" dirty="0">
                <a:latin typeface="BIZ UDPゴシック" panose="020B0400000000000000" pitchFamily="50" charset="-128"/>
                <a:ea typeface="BIZ UDPゴシック" panose="020B0400000000000000" pitchFamily="50" charset="-128"/>
              </a:rPr>
              <a:t>　　　　　</a:t>
            </a:r>
            <a:r>
              <a:rPr kumimoji="1" lang="ja-JP" altLang="en-US" sz="1138" dirty="0" smtClean="0">
                <a:latin typeface="BIZ UDPゴシック" panose="020B0400000000000000" pitchFamily="50" charset="-128"/>
                <a:ea typeface="BIZ UDPゴシック" panose="020B0400000000000000" pitchFamily="50" charset="-128"/>
              </a:rPr>
              <a:t>２００３年（</a:t>
            </a:r>
            <a:r>
              <a:rPr kumimoji="1" lang="ja-JP" altLang="en-US" sz="1138" dirty="0">
                <a:latin typeface="BIZ UDPゴシック" panose="020B0400000000000000" pitchFamily="50" charset="-128"/>
                <a:ea typeface="BIZ UDPゴシック" panose="020B0400000000000000" pitchFamily="50" charset="-128"/>
              </a:rPr>
              <a:t>農村活性化センター）</a:t>
            </a:r>
            <a:endParaRPr kumimoji="1" lang="en-US" altLang="ja-JP" sz="1138" dirty="0">
              <a:latin typeface="BIZ UDPゴシック" panose="020B0400000000000000" pitchFamily="50" charset="-128"/>
              <a:ea typeface="BIZ UDPゴシック" panose="020B0400000000000000" pitchFamily="50" charset="-128"/>
            </a:endParaRPr>
          </a:p>
          <a:p>
            <a:r>
              <a:rPr kumimoji="1" lang="ja-JP" altLang="en-US" sz="1138" dirty="0">
                <a:latin typeface="BIZ UDPゴシック" panose="020B0400000000000000" pitchFamily="50" charset="-128"/>
                <a:ea typeface="BIZ UDPゴシック" panose="020B0400000000000000" pitchFamily="50" charset="-128"/>
              </a:rPr>
              <a:t>　　　　　</a:t>
            </a:r>
            <a:r>
              <a:rPr kumimoji="1" lang="ja-JP" altLang="en-US" sz="1138" dirty="0" smtClean="0">
                <a:latin typeface="BIZ UDPゴシック" panose="020B0400000000000000" pitchFamily="50" charset="-128"/>
                <a:ea typeface="BIZ UDPゴシック" panose="020B0400000000000000" pitchFamily="50" charset="-128"/>
              </a:rPr>
              <a:t>２０１６年（</a:t>
            </a:r>
            <a:r>
              <a:rPr kumimoji="1" lang="ja-JP" altLang="en-US" sz="1138" dirty="0">
                <a:latin typeface="BIZ UDPゴシック" panose="020B0400000000000000" pitchFamily="50" charset="-128"/>
                <a:ea typeface="BIZ UDPゴシック" panose="020B0400000000000000" pitchFamily="50" charset="-128"/>
              </a:rPr>
              <a:t>直売所棟）</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：７６５㎡</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延べ利用者数</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225,481</a:t>
            </a:r>
            <a:r>
              <a:rPr kumimoji="1" lang="ja-JP" altLang="en-US" sz="1138" dirty="0">
                <a:latin typeface="BIZ UDPゴシック" panose="020B0400000000000000" pitchFamily="50" charset="-128"/>
                <a:ea typeface="BIZ UDPゴシック" panose="020B0400000000000000" pitchFamily="50" charset="-128"/>
              </a:rPr>
              <a:t>人</a:t>
            </a:r>
            <a:r>
              <a:rPr kumimoji="1" lang="en-US" altLang="ja-JP" sz="1138" dirty="0">
                <a:latin typeface="BIZ UDPゴシック" panose="020B0400000000000000" pitchFamily="50" charset="-128"/>
                <a:ea typeface="BIZ UDPゴシック" panose="020B0400000000000000" pitchFamily="50" charset="-128"/>
              </a:rPr>
              <a:t>(2019</a:t>
            </a:r>
            <a:r>
              <a:rPr kumimoji="1" lang="ja-JP" altLang="en-US" sz="1138" dirty="0">
                <a:latin typeface="BIZ UDPゴシック" panose="020B0400000000000000" pitchFamily="50" charset="-128"/>
                <a:ea typeface="BIZ UDPゴシック" panose="020B0400000000000000" pitchFamily="50" charset="-128"/>
              </a:rPr>
              <a:t>年度</a:t>
            </a:r>
            <a:r>
              <a:rPr kumimoji="1" lang="en-US" altLang="ja-JP" sz="1138" dirty="0">
                <a:latin typeface="BIZ UDPゴシック" panose="020B0400000000000000" pitchFamily="50" charset="-128"/>
                <a:ea typeface="BIZ UDPゴシック" panose="020B0400000000000000" pitchFamily="50" charset="-128"/>
              </a:rPr>
              <a:t>)</a:t>
            </a:r>
          </a:p>
        </p:txBody>
      </p:sp>
      <p:sp>
        <p:nvSpPr>
          <p:cNvPr id="11" name="正方形/長方形 10"/>
          <p:cNvSpPr/>
          <p:nvPr/>
        </p:nvSpPr>
        <p:spPr>
          <a:xfrm>
            <a:off x="6708570" y="4449903"/>
            <a:ext cx="3054053" cy="97532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施設名</a:t>
            </a:r>
            <a:r>
              <a:rPr kumimoji="1" lang="en-US" altLang="ja-JP" sz="1138" dirty="0">
                <a:solidFill>
                  <a:srgbClr val="FF0000"/>
                </a:solidFill>
                <a:latin typeface="BIZ UDPゴシック" panose="020B0400000000000000" pitchFamily="50" charset="-128"/>
                <a:ea typeface="BIZ UDPゴシック" panose="020B0400000000000000" pitchFamily="50" charset="-128"/>
              </a:rPr>
              <a:t>】</a:t>
            </a:r>
            <a:r>
              <a:rPr kumimoji="1" lang="ja-JP" altLang="en-US" sz="1138" dirty="0">
                <a:solidFill>
                  <a:srgbClr val="FF0000"/>
                </a:solidFill>
                <a:latin typeface="BIZ UDPゴシック" panose="020B0400000000000000" pitchFamily="50" charset="-128"/>
                <a:ea typeface="BIZ UDPゴシック" panose="020B0400000000000000" pitchFamily="50" charset="-128"/>
              </a:rPr>
              <a:t>：道の</a:t>
            </a:r>
            <a:r>
              <a:rPr lang="ja-JP" altLang="en-US" sz="1138" dirty="0">
                <a:solidFill>
                  <a:srgbClr val="FF0000"/>
                </a:solidFill>
                <a:latin typeface="BIZ UDPゴシック" panose="020B0400000000000000" pitchFamily="50" charset="-128"/>
                <a:ea typeface="BIZ UDPゴシック" panose="020B0400000000000000" pitchFamily="50" charset="-128"/>
              </a:rPr>
              <a:t>駅「ちはやあかさか」</a:t>
            </a:r>
            <a:endParaRPr lang="en-US" altLang="ja-JP" sz="1138" dirty="0">
              <a:solidFill>
                <a:srgbClr val="FF0000"/>
              </a:solidFill>
              <a:latin typeface="BIZ UDPゴシック" panose="020B0400000000000000" pitchFamily="50" charset="-128"/>
              <a:ea typeface="BIZ UDPゴシック" panose="020B0400000000000000" pitchFamily="50" charset="-128"/>
            </a:endParaRPr>
          </a:p>
          <a:p>
            <a:r>
              <a:rPr kumimoji="1" lang="en-US" altLang="ja-JP" sz="1138" dirty="0" smtClean="0">
                <a:latin typeface="BIZ UDPゴシック" panose="020B0400000000000000" pitchFamily="50" charset="-128"/>
                <a:ea typeface="BIZ UDPゴシック" panose="020B0400000000000000" pitchFamily="50" charset="-128"/>
              </a:rPr>
              <a:t>【</a:t>
            </a:r>
            <a:r>
              <a:rPr lang="ja-JP" altLang="en-US" sz="1138" dirty="0" smtClean="0">
                <a:latin typeface="BIZ UDPゴシック" panose="020B0400000000000000" pitchFamily="50" charset="-128"/>
                <a:ea typeface="BIZ UDPゴシック" panose="020B0400000000000000" pitchFamily="50" charset="-128"/>
              </a:rPr>
              <a:t>建設年</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a:t>
            </a:r>
            <a:r>
              <a:rPr kumimoji="1" lang="en-US" altLang="ja-JP" sz="1138" dirty="0">
                <a:latin typeface="BIZ UDPゴシック" panose="020B0400000000000000" pitchFamily="50" charset="-128"/>
                <a:ea typeface="BIZ UDPゴシック" panose="020B0400000000000000" pitchFamily="50" charset="-128"/>
              </a:rPr>
              <a:t>199</a:t>
            </a:r>
            <a:r>
              <a:rPr kumimoji="1" lang="ja-JP" altLang="en-US" sz="1138" dirty="0" smtClean="0">
                <a:latin typeface="BIZ UDPゴシック" panose="020B0400000000000000" pitchFamily="50" charset="-128"/>
                <a:ea typeface="BIZ UDPゴシック" panose="020B0400000000000000" pitchFamily="50" charset="-128"/>
              </a:rPr>
              <a:t>６年</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延床面積</a:t>
            </a:r>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：７３㎡</a:t>
            </a:r>
            <a:endParaRPr kumimoji="1" lang="en-US" altLang="ja-JP" sz="1138" dirty="0">
              <a:latin typeface="BIZ UDPゴシック" panose="020B0400000000000000" pitchFamily="50" charset="-128"/>
              <a:ea typeface="BIZ UDPゴシック" panose="020B0400000000000000" pitchFamily="50" charset="-128"/>
            </a:endParaRPr>
          </a:p>
          <a:p>
            <a:r>
              <a:rPr kumimoji="1" lang="en-US" altLang="ja-JP" sz="1138" dirty="0">
                <a:latin typeface="BIZ UDPゴシック" panose="020B0400000000000000" pitchFamily="50" charset="-128"/>
                <a:ea typeface="BIZ UDPゴシック" panose="020B0400000000000000" pitchFamily="50" charset="-128"/>
              </a:rPr>
              <a:t>【</a:t>
            </a:r>
            <a:r>
              <a:rPr kumimoji="1" lang="ja-JP" altLang="en-US" sz="1138" dirty="0">
                <a:latin typeface="BIZ UDPゴシック" panose="020B0400000000000000" pitchFamily="50" charset="-128"/>
                <a:ea typeface="BIZ UDPゴシック" panose="020B0400000000000000" pitchFamily="50" charset="-128"/>
              </a:rPr>
              <a:t>延べ利用者数</a:t>
            </a:r>
            <a:r>
              <a:rPr kumimoji="1" lang="en-US" altLang="ja-JP" sz="1138" dirty="0" smtClean="0">
                <a:latin typeface="BIZ UDPゴシック" panose="020B0400000000000000" pitchFamily="50" charset="-128"/>
                <a:ea typeface="BIZ UDPゴシック" panose="020B0400000000000000" pitchFamily="50" charset="-128"/>
              </a:rPr>
              <a:t>】</a:t>
            </a:r>
            <a:r>
              <a:rPr kumimoji="1" lang="ja-JP" altLang="en-US" sz="1138" dirty="0" smtClean="0">
                <a:latin typeface="BIZ UDPゴシック" panose="020B0400000000000000" pitchFamily="50" charset="-128"/>
                <a:ea typeface="BIZ UDPゴシック" panose="020B0400000000000000" pitchFamily="50" charset="-128"/>
              </a:rPr>
              <a:t>：</a:t>
            </a:r>
            <a:r>
              <a:rPr kumimoji="1" lang="en-US" altLang="ja-JP" sz="1138" dirty="0" smtClean="0">
                <a:latin typeface="BIZ UDPゴシック" panose="020B0400000000000000" pitchFamily="50" charset="-128"/>
                <a:ea typeface="BIZ UDPゴシック" panose="020B0400000000000000" pitchFamily="50" charset="-128"/>
              </a:rPr>
              <a:t>26,664</a:t>
            </a:r>
            <a:r>
              <a:rPr kumimoji="1" lang="ja-JP" altLang="en-US" sz="1138" dirty="0">
                <a:latin typeface="BIZ UDPゴシック" panose="020B0400000000000000" pitchFamily="50" charset="-128"/>
                <a:ea typeface="BIZ UDPゴシック" panose="020B0400000000000000" pitchFamily="50" charset="-128"/>
              </a:rPr>
              <a:t>人</a:t>
            </a:r>
            <a:r>
              <a:rPr kumimoji="1" lang="en-US" altLang="ja-JP" sz="1138" dirty="0">
                <a:latin typeface="BIZ UDPゴシック" panose="020B0400000000000000" pitchFamily="50" charset="-128"/>
                <a:ea typeface="BIZ UDPゴシック" panose="020B0400000000000000" pitchFamily="50" charset="-128"/>
              </a:rPr>
              <a:t>(2019</a:t>
            </a:r>
            <a:r>
              <a:rPr kumimoji="1" lang="ja-JP" altLang="en-US" sz="1138" dirty="0">
                <a:latin typeface="BIZ UDPゴシック" panose="020B0400000000000000" pitchFamily="50" charset="-128"/>
                <a:ea typeface="BIZ UDPゴシック" panose="020B0400000000000000" pitchFamily="50" charset="-128"/>
              </a:rPr>
              <a:t>年度</a:t>
            </a:r>
            <a:r>
              <a:rPr kumimoji="1" lang="en-US" altLang="ja-JP" sz="1138" dirty="0">
                <a:latin typeface="BIZ UDPゴシック" panose="020B0400000000000000" pitchFamily="50" charset="-128"/>
                <a:ea typeface="BIZ UDPゴシック" panose="020B0400000000000000" pitchFamily="50" charset="-128"/>
              </a:rPr>
              <a:t>)</a:t>
            </a:r>
          </a:p>
        </p:txBody>
      </p:sp>
      <p:sp>
        <p:nvSpPr>
          <p:cNvPr id="22" name="正方形/長方形 21"/>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9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道の駅</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8" name="楕円 17"/>
          <p:cNvSpPr/>
          <p:nvPr/>
        </p:nvSpPr>
        <p:spPr>
          <a:xfrm>
            <a:off x="177818" y="1646026"/>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24" name="楕円 23"/>
          <p:cNvSpPr/>
          <p:nvPr/>
        </p:nvSpPr>
        <p:spPr>
          <a:xfrm>
            <a:off x="177818" y="376569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25" name="楕円 24"/>
          <p:cNvSpPr/>
          <p:nvPr/>
        </p:nvSpPr>
        <p:spPr>
          <a:xfrm>
            <a:off x="6666704" y="1333695"/>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26" name="楕円 25"/>
          <p:cNvSpPr/>
          <p:nvPr/>
        </p:nvSpPr>
        <p:spPr>
          <a:xfrm>
            <a:off x="6666704" y="2610249"/>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27" name="楕円 26"/>
          <p:cNvSpPr/>
          <p:nvPr/>
        </p:nvSpPr>
        <p:spPr>
          <a:xfrm>
            <a:off x="6666704" y="4219426"/>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28" name="楕円 27"/>
          <p:cNvSpPr/>
          <p:nvPr/>
        </p:nvSpPr>
        <p:spPr>
          <a:xfrm>
            <a:off x="4060944" y="217900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①</a:t>
            </a:r>
          </a:p>
        </p:txBody>
      </p:sp>
      <p:sp>
        <p:nvSpPr>
          <p:cNvPr id="29" name="楕円 28"/>
          <p:cNvSpPr/>
          <p:nvPr/>
        </p:nvSpPr>
        <p:spPr>
          <a:xfrm>
            <a:off x="5441080" y="2555105"/>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②</a:t>
            </a:r>
          </a:p>
        </p:txBody>
      </p:sp>
      <p:sp>
        <p:nvSpPr>
          <p:cNvPr id="30" name="楕円 29"/>
          <p:cNvSpPr/>
          <p:nvPr/>
        </p:nvSpPr>
        <p:spPr>
          <a:xfrm>
            <a:off x="4668692" y="3498973"/>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③</a:t>
            </a:r>
          </a:p>
        </p:txBody>
      </p:sp>
      <p:sp>
        <p:nvSpPr>
          <p:cNvPr id="31" name="楕円 30"/>
          <p:cNvSpPr/>
          <p:nvPr/>
        </p:nvSpPr>
        <p:spPr>
          <a:xfrm>
            <a:off x="4800878" y="3850565"/>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④</a:t>
            </a:r>
          </a:p>
        </p:txBody>
      </p:sp>
      <p:sp>
        <p:nvSpPr>
          <p:cNvPr id="32" name="楕円 31"/>
          <p:cNvSpPr/>
          <p:nvPr/>
        </p:nvSpPr>
        <p:spPr>
          <a:xfrm>
            <a:off x="3302299" y="4496081"/>
            <a:ext cx="383162" cy="368900"/>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⑤</a:t>
            </a:r>
          </a:p>
        </p:txBody>
      </p:sp>
      <p:sp>
        <p:nvSpPr>
          <p:cNvPr id="3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25</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5824242" y="6026522"/>
            <a:ext cx="3788688"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出典：国土地理院地図</a:t>
            </a:r>
            <a:r>
              <a:rPr kumimoji="1" lang="en-US" altLang="ja-JP" sz="600" dirty="0">
                <a:latin typeface="BIZ UDPゴシック" panose="020B0400000000000000" pitchFamily="50" charset="-128"/>
                <a:ea typeface="BIZ UDPゴシック" panose="020B0400000000000000" pitchFamily="50" charset="-128"/>
              </a:rPr>
              <a:t>Vector</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各市町村公共施設個別管理計画、各市町村</a:t>
            </a:r>
            <a:r>
              <a:rPr kumimoji="1" lang="en-US" altLang="ja-JP" sz="600" dirty="0" smtClean="0">
                <a:latin typeface="BIZ UDPゴシック" panose="020B0400000000000000" pitchFamily="50" charset="-128"/>
                <a:ea typeface="BIZ UDPゴシック" panose="020B0400000000000000" pitchFamily="50" charset="-128"/>
              </a:rPr>
              <a:t>HP</a:t>
            </a:r>
            <a:r>
              <a:rPr kumimoji="1" lang="ja-JP" altLang="en-US" sz="600" dirty="0" smtClean="0">
                <a:latin typeface="BIZ UDPゴシック" panose="020B0400000000000000" pitchFamily="50" charset="-128"/>
                <a:ea typeface="BIZ UDPゴシック" panose="020B0400000000000000" pitchFamily="50" charset="-128"/>
              </a:rPr>
              <a:t>を</a:t>
            </a:r>
            <a:r>
              <a:rPr kumimoji="1" lang="ja-JP" altLang="en-US" sz="600" dirty="0">
                <a:latin typeface="BIZ UDPゴシック" panose="020B0400000000000000" pitchFamily="50" charset="-128"/>
                <a:ea typeface="BIZ UDPゴシック" panose="020B0400000000000000" pitchFamily="50" charset="-128"/>
              </a:rPr>
              <a:t>もと</a:t>
            </a:r>
            <a:r>
              <a:rPr kumimoji="1" lang="ja-JP" altLang="en-US" sz="600" dirty="0" smtClean="0">
                <a:latin typeface="BIZ UDPゴシック" panose="020B0400000000000000" pitchFamily="50" charset="-128"/>
                <a:ea typeface="BIZ UDPゴシック" panose="020B0400000000000000" pitchFamily="50" charset="-128"/>
              </a:rPr>
              <a:t>に府市町村局</a:t>
            </a:r>
            <a:r>
              <a:rPr kumimoji="1" lang="ja-JP" altLang="en-US" sz="600" dirty="0">
                <a:latin typeface="BIZ UDPゴシック" panose="020B0400000000000000" pitchFamily="50" charset="-128"/>
                <a:ea typeface="BIZ UDPゴシック" panose="020B0400000000000000" pitchFamily="50" charset="-128"/>
              </a:rPr>
              <a:t>にて作成</a:t>
            </a:r>
          </a:p>
        </p:txBody>
      </p:sp>
    </p:spTree>
    <p:extLst>
      <p:ext uri="{BB962C8B-B14F-4D97-AF65-F5344CB8AC3E}">
        <p14:creationId xmlns:p14="http://schemas.microsoft.com/office/powerpoint/2010/main" val="75883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b="6482"/>
          <a:stretch/>
        </p:blipFill>
        <p:spPr>
          <a:xfrm>
            <a:off x="2941625" y="792546"/>
            <a:ext cx="4159604" cy="5424256"/>
          </a:xfrm>
          <a:prstGeom prst="rect">
            <a:avLst/>
          </a:prstGeom>
        </p:spPr>
      </p:pic>
      <p:sp>
        <p:nvSpPr>
          <p:cNvPr id="9" name="正方形/長方形 8"/>
          <p:cNvSpPr/>
          <p:nvPr/>
        </p:nvSpPr>
        <p:spPr>
          <a:xfrm>
            <a:off x="7162926" y="2585588"/>
            <a:ext cx="2562076" cy="279147"/>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太子町立磯長小学校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07276" y="2588218"/>
            <a:ext cx="2761202" cy="847983"/>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富田林市 アクアパークきらめき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プール：５～６レーン</a:t>
            </a:r>
            <a:endParaRPr lang="en-US" altLang="ja-JP" sz="926" dirty="0">
              <a:solidFill>
                <a:schemeClr val="tx1"/>
              </a:solidFill>
              <a:latin typeface="Meiryo UI" panose="020B0604030504040204" pitchFamily="50" charset="-128"/>
              <a:ea typeface="Meiryo UI" panose="020B0604030504040204" pitchFamily="50" charset="-128"/>
            </a:endParaRPr>
          </a:p>
          <a:p>
            <a:r>
              <a:rPr lang="ja-JP" altLang="en-US" sz="926" dirty="0">
                <a:solidFill>
                  <a:schemeClr val="tx1"/>
                </a:solidFill>
                <a:latin typeface="Meiryo UI" panose="020B0604030504040204" pitchFamily="50" charset="-128"/>
                <a:ea typeface="Meiryo UI" panose="020B0604030504040204" pitchFamily="50" charset="-128"/>
              </a:rPr>
              <a:t>　　　　　　　②幼児プール　　</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備考</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利用者数 </a:t>
            </a:r>
            <a:r>
              <a:rPr lang="ja-JP" altLang="en-US" sz="926" dirty="0">
                <a:solidFill>
                  <a:schemeClr val="tx1"/>
                </a:solidFill>
                <a:latin typeface="Meiryo UI" panose="020B0604030504040204" pitchFamily="50" charset="-128"/>
                <a:ea typeface="Meiryo UI" panose="020B0604030504040204" pitchFamily="50" charset="-128"/>
              </a:rPr>
              <a:t>約</a:t>
            </a:r>
            <a:r>
              <a:rPr lang="en-US" altLang="ja-JP" sz="926" smtClean="0">
                <a:solidFill>
                  <a:schemeClr val="tx1"/>
                </a:solidFill>
                <a:latin typeface="Meiryo UI" panose="020B0604030504040204" pitchFamily="50" charset="-128"/>
                <a:ea typeface="Meiryo UI" panose="020B0604030504040204" pitchFamily="50" charset="-128"/>
              </a:rPr>
              <a:t>23,000</a:t>
            </a:r>
            <a:r>
              <a:rPr lang="ja-JP" altLang="en-US" sz="926" dirty="0">
                <a:solidFill>
                  <a:schemeClr val="tx1"/>
                </a:solidFill>
                <a:latin typeface="Meiryo UI" panose="020B0604030504040204" pitchFamily="50" charset="-128"/>
                <a:ea typeface="Meiryo UI" panose="020B0604030504040204" pitchFamily="50" charset="-128"/>
              </a:rPr>
              <a:t>人（</a:t>
            </a:r>
            <a:r>
              <a:rPr lang="en-US" altLang="ja-JP" sz="926" dirty="0">
                <a:solidFill>
                  <a:schemeClr val="tx1"/>
                </a:solidFill>
                <a:latin typeface="Meiryo UI" panose="020B0604030504040204" pitchFamily="50" charset="-128"/>
                <a:ea typeface="Meiryo UI" panose="020B0604030504040204" pitchFamily="50" charset="-128"/>
              </a:rPr>
              <a:t>R1</a:t>
            </a:r>
            <a:r>
              <a:rPr lang="ja-JP" altLang="en-US" sz="926" dirty="0">
                <a:solidFill>
                  <a:schemeClr val="tx1"/>
                </a:solidFill>
                <a:latin typeface="Meiryo UI" panose="020B0604030504040204" pitchFamily="50" charset="-128"/>
                <a:ea typeface="Meiryo UI" panose="020B0604030504040204" pitchFamily="50" charset="-128"/>
              </a:rPr>
              <a:t>年度）</a:t>
            </a:r>
            <a:endParaRPr kumimoji="1" lang="en-US" altLang="ja-JP" sz="926"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18732" y="1745635"/>
            <a:ext cx="2755311" cy="844954"/>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富田林市 ケアセンター</a:t>
            </a:r>
            <a:r>
              <a:rPr kumimoji="1" lang="ja-JP" altLang="en-US" sz="925" b="1" dirty="0" err="1">
                <a:solidFill>
                  <a:srgbClr val="FF0000"/>
                </a:solidFill>
                <a:latin typeface="Meiryo UI" panose="020B0604030504040204" pitchFamily="50" charset="-128"/>
                <a:ea typeface="Meiryo UI" panose="020B0604030504040204" pitchFamily="50" charset="-128"/>
              </a:rPr>
              <a:t>けあぱる</a:t>
            </a:r>
            <a:r>
              <a:rPr kumimoji="1" lang="ja-JP" altLang="en-US" sz="925" b="1" dirty="0">
                <a:solidFill>
                  <a:srgbClr val="FF0000"/>
                </a:solidFill>
                <a:latin typeface="Meiryo UI" panose="020B0604030504040204" pitchFamily="50" charset="-128"/>
                <a:ea typeface="Meiryo UI" panose="020B0604030504040204" pitchFamily="50" charset="-128"/>
              </a:rPr>
              <a:t>　</a:t>
            </a:r>
            <a:endParaRPr kumimoji="1" lang="en-US" altLang="ja-JP" sz="925" b="1" dirty="0">
              <a:solidFill>
                <a:srgbClr val="FF0000"/>
              </a:solidFill>
              <a:latin typeface="Meiryo UI" panose="020B0604030504040204" pitchFamily="50" charset="-128"/>
              <a:ea typeface="Meiryo UI" panose="020B0604030504040204" pitchFamily="50" charset="-128"/>
            </a:endParaRPr>
          </a:p>
          <a:p>
            <a:r>
              <a:rPr lang="ja-JP" altLang="en-US" sz="925" b="1" dirty="0">
                <a:solidFill>
                  <a:srgbClr val="FF0000"/>
                </a:solidFill>
                <a:latin typeface="Meiryo UI" panose="020B0604030504040204" pitchFamily="50" charset="-128"/>
                <a:ea typeface="Meiryo UI" panose="020B0604030504040204" pitchFamily="50" charset="-128"/>
              </a:rPr>
              <a:t>　　　　　　　（健康づくり・世代間交流施設）</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プール：４レーン</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備考</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利用者数 </a:t>
            </a:r>
            <a:r>
              <a:rPr lang="ja-JP" altLang="en-US" sz="926" dirty="0">
                <a:solidFill>
                  <a:schemeClr val="tx1"/>
                </a:solidFill>
                <a:latin typeface="Meiryo UI" panose="020B0604030504040204" pitchFamily="50" charset="-128"/>
                <a:ea typeface="Meiryo UI" panose="020B0604030504040204" pitchFamily="50" charset="-128"/>
              </a:rPr>
              <a:t>約</a:t>
            </a:r>
            <a:r>
              <a:rPr lang="en-US" altLang="ja-JP" sz="926" dirty="0">
                <a:solidFill>
                  <a:schemeClr val="tx1"/>
                </a:solidFill>
                <a:latin typeface="Meiryo UI" panose="020B0604030504040204" pitchFamily="50" charset="-128"/>
                <a:ea typeface="Meiryo UI" panose="020B0604030504040204" pitchFamily="50" charset="-128"/>
              </a:rPr>
              <a:t>9,000</a:t>
            </a:r>
            <a:r>
              <a:rPr lang="ja-JP" altLang="en-US" sz="926" dirty="0">
                <a:solidFill>
                  <a:schemeClr val="tx1"/>
                </a:solidFill>
                <a:latin typeface="Meiryo UI" panose="020B0604030504040204" pitchFamily="50" charset="-128"/>
                <a:ea typeface="Meiryo UI" panose="020B0604030504040204" pitchFamily="50" charset="-128"/>
              </a:rPr>
              <a:t>人（</a:t>
            </a:r>
            <a:r>
              <a:rPr lang="en-US" altLang="ja-JP" sz="926" dirty="0">
                <a:solidFill>
                  <a:schemeClr val="tx1"/>
                </a:solidFill>
                <a:latin typeface="Meiryo UI" panose="020B0604030504040204" pitchFamily="50" charset="-128"/>
                <a:ea typeface="Meiryo UI" panose="020B0604030504040204" pitchFamily="50" charset="-128"/>
              </a:rPr>
              <a:t>R2</a:t>
            </a:r>
            <a:r>
              <a:rPr lang="ja-JP" altLang="en-US" sz="926" dirty="0">
                <a:solidFill>
                  <a:schemeClr val="tx1"/>
                </a:solidFill>
                <a:latin typeface="Meiryo UI" panose="020B0604030504040204" pitchFamily="50" charset="-128"/>
                <a:ea typeface="Meiryo UI" panose="020B0604030504040204" pitchFamily="50" charset="-128"/>
              </a:rPr>
              <a:t>年度）</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en-US" altLang="ja-JP" sz="926" dirty="0">
                <a:solidFill>
                  <a:schemeClr val="tx1"/>
                </a:solidFill>
                <a:latin typeface="Meiryo UI" panose="020B0604030504040204" pitchFamily="50" charset="-128"/>
                <a:ea typeface="Meiryo UI" panose="020B0604030504040204" pitchFamily="50" charset="-128"/>
              </a:rPr>
              <a:t>      </a:t>
            </a:r>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  </a:t>
            </a:r>
            <a:r>
              <a:rPr lang="ja-JP" altLang="en-US" sz="926" dirty="0">
                <a:solidFill>
                  <a:schemeClr val="tx1"/>
                </a:solidFill>
                <a:latin typeface="Meiryo UI" panose="020B0604030504040204" pitchFamily="50" charset="-128"/>
                <a:ea typeface="Meiryo UI" panose="020B0604030504040204" pitchFamily="50" charset="-128"/>
              </a:rPr>
              <a:t>（稼働率：</a:t>
            </a:r>
            <a:r>
              <a:rPr lang="en-US" altLang="ja-JP" sz="926" dirty="0">
                <a:solidFill>
                  <a:schemeClr val="tx1"/>
                </a:solidFill>
                <a:latin typeface="Meiryo UI" panose="020B0604030504040204" pitchFamily="50" charset="-128"/>
                <a:ea typeface="Meiryo UI" panose="020B0604030504040204" pitchFamily="50" charset="-128"/>
              </a:rPr>
              <a:t>14.5%</a:t>
            </a:r>
            <a:r>
              <a:rPr lang="ja-JP" altLang="en-US" sz="926" dirty="0">
                <a:solidFill>
                  <a:schemeClr val="tx1"/>
                </a:solidFill>
                <a:latin typeface="Meiryo UI" panose="020B0604030504040204" pitchFamily="50" charset="-128"/>
                <a:ea typeface="Meiryo UI" panose="020B0604030504040204" pitchFamily="50" charset="-128"/>
              </a:rPr>
              <a:t>）</a:t>
            </a:r>
            <a:endParaRPr kumimoji="1" lang="en-US" altLang="ja-JP" sz="926"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7168815" y="1613102"/>
            <a:ext cx="2562077" cy="901947"/>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羽曳野市民プール</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34" dirty="0">
                <a:solidFill>
                  <a:schemeClr val="tx1"/>
                </a:solidFill>
                <a:latin typeface="Meiryo UI" panose="020B0604030504040204" pitchFamily="50" charset="-128"/>
                <a:ea typeface="Meiryo UI" panose="020B0604030504040204" pitchFamily="50" charset="-128"/>
              </a:rPr>
              <a:t>　</a:t>
            </a:r>
            <a:r>
              <a:rPr kumimoji="1" lang="en-US" altLang="ja-JP" sz="934" dirty="0">
                <a:solidFill>
                  <a:schemeClr val="tx1"/>
                </a:solidFill>
                <a:latin typeface="Meiryo UI" panose="020B0604030504040204" pitchFamily="50" charset="-128"/>
                <a:ea typeface="Meiryo UI" panose="020B0604030504040204" pitchFamily="50" charset="-128"/>
              </a:rPr>
              <a:t>【</a:t>
            </a:r>
            <a:r>
              <a:rPr lang="ja-JP" altLang="en-US" sz="934" dirty="0">
                <a:solidFill>
                  <a:schemeClr val="tx1"/>
                </a:solidFill>
                <a:latin typeface="Meiryo UI" panose="020B0604030504040204" pitchFamily="50" charset="-128"/>
                <a:ea typeface="Meiryo UI" panose="020B0604030504040204" pitchFamily="50" charset="-128"/>
              </a:rPr>
              <a:t>設備等</a:t>
            </a:r>
            <a:r>
              <a:rPr lang="en-US" altLang="ja-JP" sz="934" dirty="0">
                <a:solidFill>
                  <a:schemeClr val="tx1"/>
                </a:solidFill>
                <a:latin typeface="Meiryo UI" panose="020B0604030504040204" pitchFamily="50" charset="-128"/>
                <a:ea typeface="Meiryo UI" panose="020B0604030504040204" pitchFamily="50" charset="-128"/>
              </a:rPr>
              <a:t>】</a:t>
            </a:r>
            <a:r>
              <a:rPr lang="ja-JP" altLang="en-US" sz="934" dirty="0">
                <a:solidFill>
                  <a:schemeClr val="tx1"/>
                </a:solidFill>
                <a:latin typeface="Meiryo UI" panose="020B0604030504040204" pitchFamily="50" charset="-128"/>
                <a:ea typeface="Meiryo UI" panose="020B0604030504040204" pitchFamily="50" charset="-128"/>
              </a:rPr>
              <a:t>①</a:t>
            </a:r>
            <a:r>
              <a:rPr lang="en-US" altLang="ja-JP" sz="934" dirty="0">
                <a:solidFill>
                  <a:schemeClr val="tx1"/>
                </a:solidFill>
                <a:latin typeface="Meiryo UI" panose="020B0604030504040204" pitchFamily="50" charset="-128"/>
                <a:ea typeface="Meiryo UI" panose="020B0604030504040204" pitchFamily="50" charset="-128"/>
              </a:rPr>
              <a:t>25m</a:t>
            </a:r>
            <a:r>
              <a:rPr lang="ja-JP" altLang="en-US" sz="934" dirty="0">
                <a:solidFill>
                  <a:schemeClr val="tx1"/>
                </a:solidFill>
                <a:latin typeface="Meiryo UI" panose="020B0604030504040204" pitchFamily="50" charset="-128"/>
                <a:ea typeface="Meiryo UI" panose="020B0604030504040204" pitchFamily="50" charset="-128"/>
              </a:rPr>
              <a:t>プール：</a:t>
            </a:r>
            <a:r>
              <a:rPr lang="en-US" altLang="ja-JP" sz="934" dirty="0">
                <a:solidFill>
                  <a:schemeClr val="tx1"/>
                </a:solidFill>
                <a:latin typeface="Meiryo UI" panose="020B0604030504040204" pitchFamily="50" charset="-128"/>
                <a:ea typeface="Meiryo UI" panose="020B0604030504040204" pitchFamily="50" charset="-128"/>
              </a:rPr>
              <a:t>7</a:t>
            </a:r>
            <a:r>
              <a:rPr lang="ja-JP" altLang="en-US" sz="934" dirty="0">
                <a:solidFill>
                  <a:schemeClr val="tx1"/>
                </a:solidFill>
                <a:latin typeface="Meiryo UI" panose="020B0604030504040204" pitchFamily="50" charset="-128"/>
                <a:ea typeface="Meiryo UI" panose="020B0604030504040204" pitchFamily="50" charset="-128"/>
              </a:rPr>
              <a:t>レーン　</a:t>
            </a:r>
            <a:endParaRPr lang="en-US" altLang="ja-JP" sz="934" dirty="0">
              <a:solidFill>
                <a:schemeClr val="tx1"/>
              </a:solidFill>
              <a:latin typeface="Meiryo UI" panose="020B0604030504040204" pitchFamily="50" charset="-128"/>
              <a:ea typeface="Meiryo UI" panose="020B0604030504040204" pitchFamily="50" charset="-128"/>
            </a:endParaRPr>
          </a:p>
          <a:p>
            <a:r>
              <a:rPr lang="ja-JP" altLang="en-US" sz="934" dirty="0">
                <a:solidFill>
                  <a:schemeClr val="tx1"/>
                </a:solidFill>
                <a:latin typeface="Meiryo UI" panose="020B0604030504040204" pitchFamily="50" charset="-128"/>
                <a:ea typeface="Meiryo UI" panose="020B0604030504040204" pitchFamily="50" charset="-128"/>
              </a:rPr>
              <a:t>　　　　　　　②小プール：</a:t>
            </a:r>
            <a:r>
              <a:rPr lang="en-US" altLang="ja-JP" sz="934" dirty="0">
                <a:solidFill>
                  <a:schemeClr val="tx1"/>
                </a:solidFill>
                <a:latin typeface="Meiryo UI" panose="020B0604030504040204" pitchFamily="50" charset="-128"/>
                <a:ea typeface="Meiryo UI" panose="020B0604030504040204" pitchFamily="50" charset="-128"/>
              </a:rPr>
              <a:t>12m×7m</a:t>
            </a:r>
            <a:endParaRPr lang="ja-JP" altLang="en-US" sz="934" dirty="0">
              <a:solidFill>
                <a:schemeClr val="tx1"/>
              </a:solidFill>
              <a:latin typeface="Meiryo UI" panose="020B0604030504040204" pitchFamily="50" charset="-128"/>
              <a:ea typeface="Meiryo UI" panose="020B0604030504040204" pitchFamily="50" charset="-128"/>
            </a:endParaRPr>
          </a:p>
          <a:p>
            <a:r>
              <a:rPr lang="ja-JP" altLang="en-US" sz="934" dirty="0">
                <a:solidFill>
                  <a:schemeClr val="tx1"/>
                </a:solidFill>
                <a:latin typeface="Meiryo UI" panose="020B0604030504040204" pitchFamily="50" charset="-128"/>
                <a:ea typeface="Meiryo UI" panose="020B0604030504040204" pitchFamily="50" charset="-128"/>
              </a:rPr>
              <a:t>　　　　　　　③幼児プール（遊具</a:t>
            </a:r>
            <a:r>
              <a:rPr lang="en-US" altLang="ja-JP" sz="934" dirty="0">
                <a:solidFill>
                  <a:schemeClr val="tx1"/>
                </a:solidFill>
                <a:latin typeface="Meiryo UI" panose="020B0604030504040204" pitchFamily="50" charset="-128"/>
                <a:ea typeface="Meiryo UI" panose="020B0604030504040204" pitchFamily="50" charset="-128"/>
              </a:rPr>
              <a:t>4</a:t>
            </a:r>
            <a:r>
              <a:rPr lang="ja-JP" altLang="en-US" sz="934" dirty="0">
                <a:solidFill>
                  <a:schemeClr val="tx1"/>
                </a:solidFill>
                <a:latin typeface="Meiryo UI" panose="020B0604030504040204" pitchFamily="50" charset="-128"/>
                <a:ea typeface="Meiryo UI" panose="020B0604030504040204" pitchFamily="50" charset="-128"/>
              </a:rPr>
              <a:t>種類設置）</a:t>
            </a:r>
            <a:endParaRPr lang="en-US" altLang="ja-JP" sz="934" dirty="0">
              <a:solidFill>
                <a:schemeClr val="tx1"/>
              </a:solidFill>
              <a:latin typeface="Meiryo UI" panose="020B0604030504040204" pitchFamily="50" charset="-128"/>
              <a:ea typeface="Meiryo UI" panose="020B0604030504040204" pitchFamily="50" charset="-128"/>
            </a:endParaRPr>
          </a:p>
          <a:p>
            <a:r>
              <a:rPr kumimoji="1" lang="ja-JP" altLang="en-US" sz="934" dirty="0">
                <a:solidFill>
                  <a:schemeClr val="tx1"/>
                </a:solidFill>
                <a:latin typeface="Meiryo UI" panose="020B0604030504040204" pitchFamily="50" charset="-128"/>
                <a:ea typeface="Meiryo UI" panose="020B0604030504040204" pitchFamily="50" charset="-128"/>
              </a:rPr>
              <a:t>　</a:t>
            </a:r>
            <a:r>
              <a:rPr kumimoji="1" lang="en-US" altLang="ja-JP" sz="934" dirty="0">
                <a:solidFill>
                  <a:schemeClr val="tx1"/>
                </a:solidFill>
                <a:latin typeface="Meiryo UI" panose="020B0604030504040204" pitchFamily="50" charset="-128"/>
                <a:ea typeface="Meiryo UI" panose="020B0604030504040204" pitchFamily="50" charset="-128"/>
              </a:rPr>
              <a:t>【</a:t>
            </a:r>
            <a:r>
              <a:rPr kumimoji="1" lang="ja-JP" altLang="en-US" sz="934" dirty="0">
                <a:solidFill>
                  <a:schemeClr val="tx1"/>
                </a:solidFill>
                <a:latin typeface="Meiryo UI" panose="020B0604030504040204" pitchFamily="50" charset="-128"/>
                <a:ea typeface="Meiryo UI" panose="020B0604030504040204" pitchFamily="50" charset="-128"/>
              </a:rPr>
              <a:t>備考</a:t>
            </a:r>
            <a:r>
              <a:rPr kumimoji="1" lang="en-US" altLang="ja-JP" sz="934" dirty="0">
                <a:solidFill>
                  <a:schemeClr val="tx1"/>
                </a:solidFill>
                <a:latin typeface="Meiryo UI" panose="020B0604030504040204" pitchFamily="50" charset="-128"/>
                <a:ea typeface="Meiryo UI" panose="020B0604030504040204" pitchFamily="50" charset="-128"/>
              </a:rPr>
              <a:t>】</a:t>
            </a:r>
            <a:r>
              <a:rPr kumimoji="1" lang="ja-JP" altLang="en-US" sz="934" dirty="0">
                <a:solidFill>
                  <a:schemeClr val="tx1"/>
                </a:solidFill>
                <a:latin typeface="Meiryo UI" panose="020B0604030504040204" pitchFamily="50" charset="-128"/>
                <a:ea typeface="Meiryo UI" panose="020B0604030504040204" pitchFamily="50" charset="-128"/>
              </a:rPr>
              <a:t>令和４年７月オープン</a:t>
            </a:r>
            <a:endParaRPr kumimoji="1" lang="en-US" altLang="ja-JP" sz="934"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18732" y="4137738"/>
            <a:ext cx="2755309" cy="831743"/>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寺ケ池公園プール</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プール：８レーン</a:t>
            </a:r>
            <a:endParaRPr lang="en-US" altLang="ja-JP" sz="926" dirty="0">
              <a:solidFill>
                <a:schemeClr val="tx1"/>
              </a:solidFill>
              <a:latin typeface="Meiryo UI" panose="020B0604030504040204" pitchFamily="50" charset="-128"/>
              <a:ea typeface="Meiryo UI" panose="020B0604030504040204" pitchFamily="50" charset="-128"/>
            </a:endParaRPr>
          </a:p>
          <a:p>
            <a:r>
              <a:rPr lang="ja-JP" altLang="en-US" sz="926" dirty="0">
                <a:solidFill>
                  <a:schemeClr val="tx1"/>
                </a:solidFill>
                <a:latin typeface="Meiryo UI" panose="020B0604030504040204" pitchFamily="50" charset="-128"/>
                <a:ea typeface="Meiryo UI" panose="020B0604030504040204" pitchFamily="50" charset="-128"/>
              </a:rPr>
              <a:t>　　　　　　②ウォータースライダー（子供用）　</a:t>
            </a:r>
          </a:p>
          <a:p>
            <a:r>
              <a:rPr lang="ja-JP" altLang="en-US" sz="926" dirty="0">
                <a:solidFill>
                  <a:schemeClr val="tx1"/>
                </a:solidFill>
                <a:latin typeface="Meiryo UI" panose="020B0604030504040204" pitchFamily="50" charset="-128"/>
                <a:ea typeface="Meiryo UI" panose="020B0604030504040204" pitchFamily="50" charset="-128"/>
              </a:rPr>
              <a:t>        　　③幼児用プール</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備考</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利用者数</a:t>
            </a:r>
            <a:r>
              <a:rPr kumimoji="1" lang="ja-JP" altLang="en-US" sz="926" dirty="0" smtClean="0">
                <a:solidFill>
                  <a:schemeClr val="tx1"/>
                </a:solidFill>
                <a:latin typeface="Meiryo UI" panose="020B0604030504040204" pitchFamily="50" charset="-128"/>
                <a:ea typeface="Meiryo UI" panose="020B0604030504040204" pitchFamily="50" charset="-128"/>
              </a:rPr>
              <a:t>約</a:t>
            </a:r>
            <a:r>
              <a:rPr kumimoji="1" lang="en-US" altLang="ja-JP" sz="926" dirty="0" smtClean="0">
                <a:solidFill>
                  <a:schemeClr val="tx1"/>
                </a:solidFill>
                <a:latin typeface="Meiryo UI" panose="020B0604030504040204" pitchFamily="50" charset="-128"/>
                <a:ea typeface="Meiryo UI" panose="020B0604030504040204" pitchFamily="50" charset="-128"/>
              </a:rPr>
              <a:t>8,500</a:t>
            </a:r>
            <a:r>
              <a:rPr kumimoji="1" lang="ja-JP" altLang="en-US" sz="926" dirty="0" smtClean="0">
                <a:solidFill>
                  <a:schemeClr val="tx1"/>
                </a:solidFill>
                <a:latin typeface="Meiryo UI" panose="020B0604030504040204" pitchFamily="50" charset="-128"/>
                <a:ea typeface="Meiryo UI" panose="020B0604030504040204" pitchFamily="50" charset="-128"/>
              </a:rPr>
              <a:t>人</a:t>
            </a:r>
            <a:r>
              <a:rPr kumimoji="1" lang="en-US" altLang="ja-JP" sz="926" dirty="0" smtClean="0">
                <a:solidFill>
                  <a:schemeClr val="tx1"/>
                </a:solidFill>
                <a:latin typeface="Meiryo UI" panose="020B0604030504040204" pitchFamily="50" charset="-128"/>
                <a:ea typeface="Meiryo UI" panose="020B0604030504040204" pitchFamily="50" charset="-128"/>
              </a:rPr>
              <a:t>(R1</a:t>
            </a:r>
            <a:r>
              <a:rPr kumimoji="1" lang="ja-JP" altLang="en-US" sz="926" dirty="0" smtClean="0">
                <a:solidFill>
                  <a:schemeClr val="tx1"/>
                </a:solidFill>
                <a:latin typeface="Meiryo UI" panose="020B0604030504040204" pitchFamily="50" charset="-128"/>
                <a:ea typeface="Meiryo UI" panose="020B0604030504040204" pitchFamily="50" charset="-128"/>
              </a:rPr>
              <a:t>年度）</a:t>
            </a:r>
            <a:endParaRPr kumimoji="1" lang="en-US" altLang="ja-JP" sz="926"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118732" y="3520855"/>
            <a:ext cx="2755309" cy="616883"/>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滝谷イトマンスイミングスクール</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a:t>
            </a:r>
            <a:r>
              <a:rPr lang="en-US" altLang="ja-JP" sz="926" dirty="0">
                <a:solidFill>
                  <a:schemeClr val="tx1"/>
                </a:solidFill>
                <a:latin typeface="Meiryo UI" panose="020B0604030504040204" pitchFamily="50" charset="-128"/>
                <a:ea typeface="Meiryo UI" panose="020B0604030504040204" pitchFamily="50" charset="-128"/>
              </a:rPr>
              <a:t>7</a:t>
            </a:r>
            <a:r>
              <a:rPr lang="ja-JP" altLang="en-US" sz="926" dirty="0">
                <a:solidFill>
                  <a:schemeClr val="tx1"/>
                </a:solidFill>
                <a:latin typeface="Meiryo UI" panose="020B0604030504040204" pitchFamily="50" charset="-128"/>
                <a:ea typeface="Meiryo UI" panose="020B0604030504040204" pitchFamily="50" charset="-128"/>
              </a:rPr>
              <a:t>レーン</a:t>
            </a:r>
            <a:endParaRPr lang="en-US" altLang="ja-JP" sz="926"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112841" y="4973792"/>
            <a:ext cx="2761202" cy="55119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菊水スイミングスクール</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不明</a:t>
            </a:r>
            <a:endParaRPr lang="en-US" altLang="ja-JP" sz="926"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112841" y="5534902"/>
            <a:ext cx="2755310" cy="63642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プール“フォレ・リゾ！</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ja-JP" altLang="en-US" sz="894" b="1" dirty="0">
                <a:solidFill>
                  <a:srgbClr val="FF0000"/>
                </a:solidFill>
                <a:latin typeface="Meiryo UI" panose="020B0604030504040204" pitchFamily="50" charset="-128"/>
                <a:ea typeface="Meiryo UI" panose="020B0604030504040204" pitchFamily="50" charset="-128"/>
              </a:rPr>
              <a:t>（関西サイクルスポーツセンター）</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50m</a:t>
            </a:r>
            <a:r>
              <a:rPr lang="ja-JP" altLang="en-US" sz="926" dirty="0">
                <a:solidFill>
                  <a:schemeClr val="tx1"/>
                </a:solidFill>
                <a:latin typeface="Meiryo UI" panose="020B0604030504040204" pitchFamily="50" charset="-128"/>
                <a:ea typeface="Meiryo UI" panose="020B0604030504040204" pitchFamily="50" charset="-128"/>
              </a:rPr>
              <a:t>プール</a:t>
            </a:r>
            <a:endParaRPr lang="en-US" altLang="ja-JP" sz="926" dirty="0">
              <a:solidFill>
                <a:schemeClr val="tx1"/>
              </a:solidFill>
              <a:latin typeface="Meiryo UI" panose="020B0604030504040204" pitchFamily="50" charset="-128"/>
              <a:ea typeface="Meiryo UI" panose="020B0604030504040204" pitchFamily="50" charset="-128"/>
            </a:endParaRPr>
          </a:p>
          <a:p>
            <a:r>
              <a:rPr lang="ja-JP" altLang="en-US" sz="926" dirty="0">
                <a:solidFill>
                  <a:schemeClr val="tx1"/>
                </a:solidFill>
                <a:latin typeface="Meiryo UI" panose="020B0604030504040204" pitchFamily="50" charset="-128"/>
                <a:ea typeface="Meiryo UI" panose="020B0604030504040204" pitchFamily="50" charset="-128"/>
              </a:rPr>
              <a:t>　　　　　　　②幼児用プール、スライダー等</a:t>
            </a:r>
            <a:endParaRPr lang="en-US" altLang="ja-JP" sz="926"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7168817" y="3845049"/>
            <a:ext cx="2562076" cy="620637"/>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かなんぴあ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プール：５レーン</a:t>
            </a:r>
            <a:r>
              <a:rPr lang="ja-JP" altLang="en-US" sz="925" dirty="0">
                <a:solidFill>
                  <a:schemeClr val="tx1"/>
                </a:solidFill>
                <a:latin typeface="Meiryo UI" panose="020B0604030504040204" pitchFamily="50" charset="-128"/>
                <a:ea typeface="Meiryo UI" panose="020B0604030504040204" pitchFamily="50" charset="-128"/>
              </a:rPr>
              <a:t>　</a:t>
            </a:r>
            <a:endParaRPr lang="en-US" altLang="ja-JP" sz="925"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7162924" y="3143337"/>
            <a:ext cx="2562076" cy="255565"/>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太子町立山田小学校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7168816" y="2870374"/>
            <a:ext cx="2562076" cy="279315"/>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太子町立中学校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7168817" y="3474009"/>
            <a:ext cx="2562076" cy="37104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河南町立近</a:t>
            </a:r>
            <a:r>
              <a:rPr kumimoji="1" lang="ja-JP" altLang="en-US" sz="925" b="1" dirty="0" err="1">
                <a:solidFill>
                  <a:srgbClr val="FF0000"/>
                </a:solidFill>
                <a:latin typeface="Meiryo UI" panose="020B0604030504040204" pitchFamily="50" charset="-128"/>
                <a:ea typeface="Meiryo UI" panose="020B0604030504040204" pitchFamily="50" charset="-128"/>
              </a:rPr>
              <a:t>つ</a:t>
            </a:r>
            <a:r>
              <a:rPr kumimoji="1" lang="ja-JP" altLang="en-US" sz="925" b="1" dirty="0">
                <a:solidFill>
                  <a:srgbClr val="FF0000"/>
                </a:solidFill>
                <a:latin typeface="Meiryo UI" panose="020B0604030504040204" pitchFamily="50" charset="-128"/>
                <a:ea typeface="Meiryo UI" panose="020B0604030504040204" pitchFamily="50" charset="-128"/>
              </a:rPr>
              <a:t>飛鳥小学校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7168817" y="4838981"/>
            <a:ext cx="2562076" cy="37104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河南</a:t>
            </a:r>
            <a:r>
              <a:rPr kumimoji="1" lang="ja-JP" altLang="en-US" sz="925" b="1" dirty="0">
                <a:solidFill>
                  <a:srgbClr val="FF0000"/>
                </a:solidFill>
                <a:latin typeface="Meiryo UI" panose="020B0604030504040204" pitchFamily="50" charset="-128"/>
                <a:ea typeface="Meiryo UI" panose="020B0604030504040204" pitchFamily="50" charset="-128"/>
              </a:rPr>
              <a:t>町立かなん桜小学校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7168817" y="4465686"/>
            <a:ext cx="2562076" cy="37104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lang="ja-JP" altLang="en-US" sz="925" b="1" dirty="0">
                <a:solidFill>
                  <a:srgbClr val="FF0000"/>
                </a:solidFill>
                <a:latin typeface="Meiryo UI" panose="020B0604030504040204" pitchFamily="50" charset="-128"/>
                <a:ea typeface="Meiryo UI" panose="020B0604030504040204" pitchFamily="50" charset="-128"/>
              </a:rPr>
              <a:t>河南</a:t>
            </a:r>
            <a:r>
              <a:rPr kumimoji="1" lang="ja-JP" altLang="en-US" sz="925" b="1" dirty="0">
                <a:solidFill>
                  <a:srgbClr val="FF0000"/>
                </a:solidFill>
                <a:latin typeface="Meiryo UI" panose="020B0604030504040204" pitchFamily="50" charset="-128"/>
                <a:ea typeface="Meiryo UI" panose="020B0604030504040204" pitchFamily="50" charset="-128"/>
              </a:rPr>
              <a:t>町立中学校</a:t>
            </a:r>
            <a:endParaRPr kumimoji="1" lang="en-US" altLang="ja-JP" sz="894" b="1" dirty="0">
              <a:solidFill>
                <a:srgbClr val="FF0000"/>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7168817" y="5315987"/>
            <a:ext cx="2562076" cy="89907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lang="en-US" altLang="ja-JP" sz="925" b="1" dirty="0">
                <a:solidFill>
                  <a:srgbClr val="FF0000"/>
                </a:solidFill>
                <a:latin typeface="Meiryo UI" panose="020B0604030504040204" pitchFamily="50" charset="-128"/>
                <a:ea typeface="Meiryo UI" panose="020B0604030504040204" pitchFamily="50" charset="-128"/>
              </a:rPr>
              <a:t>】B</a:t>
            </a:r>
            <a:r>
              <a:rPr lang="ja-JP" altLang="en-US" sz="925" b="1" dirty="0">
                <a:solidFill>
                  <a:srgbClr val="FF0000"/>
                </a:solidFill>
                <a:latin typeface="Meiryo UI" panose="020B0604030504040204" pitchFamily="50" charset="-128"/>
                <a:ea typeface="Meiryo UI" panose="020B0604030504040204" pitchFamily="50" charset="-128"/>
              </a:rPr>
              <a:t>＆</a:t>
            </a:r>
            <a:r>
              <a:rPr lang="en-US" altLang="ja-JP" sz="925" b="1" dirty="0">
                <a:solidFill>
                  <a:srgbClr val="FF0000"/>
                </a:solidFill>
                <a:latin typeface="Meiryo UI" panose="020B0604030504040204" pitchFamily="50" charset="-128"/>
                <a:ea typeface="Meiryo UI" panose="020B0604030504040204" pitchFamily="50" charset="-128"/>
              </a:rPr>
              <a:t>G</a:t>
            </a:r>
            <a:r>
              <a:rPr lang="ja-JP" altLang="en-US" sz="925" b="1" dirty="0">
                <a:solidFill>
                  <a:srgbClr val="FF0000"/>
                </a:solidFill>
                <a:latin typeface="Meiryo UI" panose="020B0604030504040204" pitchFamily="50" charset="-128"/>
                <a:ea typeface="Meiryo UI" panose="020B0604030504040204" pitchFamily="50" charset="-128"/>
              </a:rPr>
              <a:t>海洋センター</a:t>
            </a:r>
            <a:r>
              <a:rPr kumimoji="1" lang="ja-JP" altLang="en-US" sz="925" b="1" dirty="0">
                <a:solidFill>
                  <a:srgbClr val="FF0000"/>
                </a:solidFill>
                <a:latin typeface="Meiryo UI" panose="020B0604030504040204" pitchFamily="50" charset="-128"/>
                <a:ea typeface="Meiryo UI" panose="020B0604030504040204" pitchFamily="50" charset="-128"/>
              </a:rPr>
              <a:t>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プール：６レーン　</a:t>
            </a:r>
          </a:p>
          <a:p>
            <a:pPr lvl="1"/>
            <a:r>
              <a:rPr lang="ja-JP" altLang="en-US" sz="926" dirty="0">
                <a:solidFill>
                  <a:schemeClr val="tx1"/>
                </a:solidFill>
                <a:latin typeface="Meiryo UI" panose="020B0604030504040204" pitchFamily="50" charset="-128"/>
                <a:ea typeface="Meiryo UI" panose="020B0604030504040204" pitchFamily="50" charset="-128"/>
              </a:rPr>
              <a:t>　 　②小プール：</a:t>
            </a:r>
            <a:r>
              <a:rPr lang="en-US" altLang="ja-JP" sz="926" dirty="0">
                <a:solidFill>
                  <a:schemeClr val="tx1"/>
                </a:solidFill>
                <a:latin typeface="Meiryo UI" panose="020B0604030504040204" pitchFamily="50" charset="-128"/>
                <a:ea typeface="Meiryo UI" panose="020B0604030504040204" pitchFamily="50" charset="-128"/>
              </a:rPr>
              <a:t>10m×5m</a:t>
            </a:r>
            <a:r>
              <a:rPr lang="ja-JP" altLang="en-US" sz="926" dirty="0">
                <a:solidFill>
                  <a:schemeClr val="tx1"/>
                </a:solidFill>
                <a:latin typeface="Meiryo UI" panose="020B0604030504040204" pitchFamily="50" charset="-128"/>
                <a:ea typeface="Meiryo UI" panose="020B0604030504040204" pitchFamily="50" charset="-128"/>
              </a:rPr>
              <a:t>　　</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備考</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学校プールを使用せず、</a:t>
            </a:r>
            <a:r>
              <a:rPr lang="ja-JP" altLang="en-US" sz="926" dirty="0">
                <a:solidFill>
                  <a:schemeClr val="tx1"/>
                </a:solidFill>
                <a:latin typeface="Meiryo UI" panose="020B0604030504040204" pitchFamily="50" charset="-128"/>
                <a:ea typeface="Meiryo UI" panose="020B0604030504040204" pitchFamily="50" charset="-128"/>
              </a:rPr>
              <a:t>水泳授業を実施</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温水ではない</a:t>
            </a:r>
            <a:endParaRPr kumimoji="1" lang="en-US" altLang="ja-JP" sz="926"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118732" y="898063"/>
            <a:ext cx="2755309" cy="844954"/>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6" b="1" dirty="0">
                <a:solidFill>
                  <a:srgbClr val="FF0000"/>
                </a:solidFill>
                <a:latin typeface="Meiryo UI" panose="020B0604030504040204" pitchFamily="50" charset="-128"/>
                <a:ea typeface="Meiryo UI" panose="020B0604030504040204" pitchFamily="50" charset="-128"/>
              </a:rPr>
              <a:t>　</a:t>
            </a:r>
            <a:r>
              <a:rPr kumimoji="1" lang="en-US" altLang="ja-JP" sz="926" b="1" dirty="0">
                <a:solidFill>
                  <a:srgbClr val="FF0000"/>
                </a:solidFill>
                <a:latin typeface="Meiryo UI" panose="020B0604030504040204" pitchFamily="50" charset="-128"/>
                <a:ea typeface="Meiryo UI" panose="020B0604030504040204" pitchFamily="50" charset="-128"/>
              </a:rPr>
              <a:t>【</a:t>
            </a:r>
            <a:r>
              <a:rPr kumimoji="1" lang="ja-JP" altLang="en-US" sz="926" b="1" dirty="0">
                <a:solidFill>
                  <a:srgbClr val="FF0000"/>
                </a:solidFill>
                <a:latin typeface="Meiryo UI" panose="020B0604030504040204" pitchFamily="50" charset="-128"/>
                <a:ea typeface="Meiryo UI" panose="020B0604030504040204" pitchFamily="50" charset="-128"/>
              </a:rPr>
              <a:t>施設名</a:t>
            </a:r>
            <a:r>
              <a:rPr kumimoji="1" lang="en-US" altLang="ja-JP" sz="926" b="1" dirty="0">
                <a:solidFill>
                  <a:srgbClr val="FF0000"/>
                </a:solidFill>
                <a:latin typeface="Meiryo UI" panose="020B0604030504040204" pitchFamily="50" charset="-128"/>
                <a:ea typeface="Meiryo UI" panose="020B0604030504040204" pitchFamily="50" charset="-128"/>
              </a:rPr>
              <a:t>】</a:t>
            </a:r>
            <a:r>
              <a:rPr lang="ja-JP" altLang="en-US" sz="926" b="1" dirty="0">
                <a:solidFill>
                  <a:srgbClr val="FF0000"/>
                </a:solidFill>
                <a:latin typeface="Meiryo UI" panose="020B0604030504040204" pitchFamily="50" charset="-128"/>
                <a:ea typeface="Meiryo UI" panose="020B0604030504040204" pitchFamily="50" charset="-128"/>
              </a:rPr>
              <a:t>富田林イトマンスイミングプール</a:t>
            </a:r>
            <a:r>
              <a:rPr kumimoji="1" lang="ja-JP" altLang="en-US" sz="926" b="1" dirty="0">
                <a:solidFill>
                  <a:srgbClr val="FF0000"/>
                </a:solidFill>
                <a:latin typeface="Meiryo UI" panose="020B0604030504040204" pitchFamily="50" charset="-128"/>
                <a:ea typeface="Meiryo UI" panose="020B0604030504040204" pitchFamily="50" charset="-128"/>
              </a:rPr>
              <a:t>　　　　 </a:t>
            </a:r>
            <a:endParaRPr lang="en-US" altLang="ja-JP" sz="926"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不明</a:t>
            </a:r>
            <a:endParaRPr lang="en-US" altLang="ja-JP" sz="926" dirty="0">
              <a:solidFill>
                <a:schemeClr val="tx1"/>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kumimoji="1" lang="ja-JP" altLang="en-US" sz="926" dirty="0">
                <a:solidFill>
                  <a:schemeClr val="tx1"/>
                </a:solidFill>
                <a:latin typeface="Meiryo UI" panose="020B0604030504040204" pitchFamily="50" charset="-128"/>
                <a:ea typeface="Meiryo UI" panose="020B0604030504040204" pitchFamily="50" charset="-128"/>
              </a:rPr>
              <a:t>備考</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やわらぎ幼稚園（太子町）、石川こども園　　　</a:t>
            </a:r>
            <a:endParaRPr lang="en-US" altLang="ja-JP" sz="926" dirty="0">
              <a:solidFill>
                <a:schemeClr val="tx1"/>
              </a:solidFill>
              <a:latin typeface="Meiryo UI" panose="020B0604030504040204" pitchFamily="50" charset="-128"/>
              <a:ea typeface="Meiryo UI" panose="020B0604030504040204" pitchFamily="50" charset="-128"/>
            </a:endParaRPr>
          </a:p>
          <a:p>
            <a:r>
              <a:rPr lang="ja-JP" altLang="en-US" sz="926" dirty="0">
                <a:solidFill>
                  <a:schemeClr val="tx1"/>
                </a:solidFill>
                <a:latin typeface="Meiryo UI" panose="020B0604030504040204" pitchFamily="50" charset="-128"/>
                <a:ea typeface="Meiryo UI" panose="020B0604030504040204" pitchFamily="50" charset="-128"/>
              </a:rPr>
              <a:t>　　　　　（千早赤阪村）の水泳授業受託を実施</a:t>
            </a:r>
            <a:endParaRPr lang="en-US" altLang="ja-JP" sz="926" dirty="0">
              <a:solidFill>
                <a:schemeClr val="tx1"/>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404204" y="899182"/>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94" name="正方形/長方形 93"/>
          <p:cNvSpPr/>
          <p:nvPr/>
        </p:nvSpPr>
        <p:spPr>
          <a:xfrm>
            <a:off x="2410215" y="2589566"/>
            <a:ext cx="462564" cy="2993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tx1"/>
                </a:solidFill>
                <a:latin typeface="Meiryo UI" panose="020B0604030504040204" pitchFamily="50" charset="-128"/>
                <a:ea typeface="Meiryo UI" panose="020B0604030504040204" pitchFamily="50" charset="-128"/>
              </a:rPr>
              <a:t>屋外</a:t>
            </a:r>
          </a:p>
        </p:txBody>
      </p:sp>
      <p:sp>
        <p:nvSpPr>
          <p:cNvPr id="95" name="正方形/長方形 94"/>
          <p:cNvSpPr/>
          <p:nvPr/>
        </p:nvSpPr>
        <p:spPr>
          <a:xfrm>
            <a:off x="2408453" y="1746900"/>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96" name="正方形/長方形 95"/>
          <p:cNvSpPr/>
          <p:nvPr/>
        </p:nvSpPr>
        <p:spPr>
          <a:xfrm>
            <a:off x="2415896" y="3522293"/>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97" name="正方形/長方形 96"/>
          <p:cNvSpPr/>
          <p:nvPr/>
        </p:nvSpPr>
        <p:spPr>
          <a:xfrm>
            <a:off x="2410137" y="4137738"/>
            <a:ext cx="462564" cy="2993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tx1"/>
                </a:solidFill>
                <a:latin typeface="Meiryo UI" panose="020B0604030504040204" pitchFamily="50" charset="-128"/>
                <a:ea typeface="Meiryo UI" panose="020B0604030504040204" pitchFamily="50" charset="-128"/>
              </a:rPr>
              <a:t>屋外</a:t>
            </a:r>
          </a:p>
        </p:txBody>
      </p:sp>
      <p:sp>
        <p:nvSpPr>
          <p:cNvPr id="98" name="正方形/長方形 97"/>
          <p:cNvSpPr/>
          <p:nvPr/>
        </p:nvSpPr>
        <p:spPr>
          <a:xfrm>
            <a:off x="2410753" y="4969482"/>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99" name="正方形/長方形 98"/>
          <p:cNvSpPr/>
          <p:nvPr/>
        </p:nvSpPr>
        <p:spPr>
          <a:xfrm>
            <a:off x="2401799" y="5526035"/>
            <a:ext cx="462564" cy="2993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tx1"/>
                </a:solidFill>
                <a:latin typeface="Meiryo UI" panose="020B0604030504040204" pitchFamily="50" charset="-128"/>
                <a:ea typeface="Meiryo UI" panose="020B0604030504040204" pitchFamily="50" charset="-128"/>
              </a:rPr>
              <a:t>屋外</a:t>
            </a:r>
          </a:p>
        </p:txBody>
      </p:sp>
      <p:sp>
        <p:nvSpPr>
          <p:cNvPr id="100" name="正方形/長方形 99"/>
          <p:cNvSpPr/>
          <p:nvPr/>
        </p:nvSpPr>
        <p:spPr>
          <a:xfrm>
            <a:off x="9262435" y="1613102"/>
            <a:ext cx="462564" cy="299398"/>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tx1"/>
                </a:solidFill>
                <a:latin typeface="Meiryo UI" panose="020B0604030504040204" pitchFamily="50" charset="-128"/>
                <a:ea typeface="Meiryo UI" panose="020B0604030504040204" pitchFamily="50" charset="-128"/>
              </a:rPr>
              <a:t>屋外</a:t>
            </a:r>
          </a:p>
        </p:txBody>
      </p:sp>
      <p:sp>
        <p:nvSpPr>
          <p:cNvPr id="101" name="正方形/長方形 100"/>
          <p:cNvSpPr/>
          <p:nvPr/>
        </p:nvSpPr>
        <p:spPr>
          <a:xfrm>
            <a:off x="9268328" y="3844641"/>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102" name="正方形/長方形 101"/>
          <p:cNvSpPr/>
          <p:nvPr/>
        </p:nvSpPr>
        <p:spPr>
          <a:xfrm>
            <a:off x="9268328" y="5312461"/>
            <a:ext cx="462564" cy="28172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tx1"/>
                </a:solidFill>
                <a:latin typeface="Meiryo UI" panose="020B0604030504040204" pitchFamily="50" charset="-128"/>
                <a:ea typeface="Meiryo UI" panose="020B0604030504040204" pitchFamily="50" charset="-128"/>
              </a:rPr>
              <a:t>屋内</a:t>
            </a:r>
          </a:p>
        </p:txBody>
      </p:sp>
      <p:sp>
        <p:nvSpPr>
          <p:cNvPr id="84" name="正方形/長方形 83"/>
          <p:cNvSpPr/>
          <p:nvPr/>
        </p:nvSpPr>
        <p:spPr>
          <a:xfrm>
            <a:off x="7178491" y="858780"/>
            <a:ext cx="2562076" cy="644416"/>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25" b="1" dirty="0">
                <a:solidFill>
                  <a:srgbClr val="FF0000"/>
                </a:solidFill>
                <a:latin typeface="Meiryo UI" panose="020B0604030504040204" pitchFamily="50" charset="-128"/>
                <a:ea typeface="Meiryo UI" panose="020B0604030504040204" pitchFamily="50" charset="-128"/>
              </a:rPr>
              <a:t>　</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施設名</a:t>
            </a:r>
            <a:r>
              <a:rPr kumimoji="1" lang="en-US" altLang="ja-JP" sz="925" b="1" dirty="0">
                <a:solidFill>
                  <a:srgbClr val="FF0000"/>
                </a:solidFill>
                <a:latin typeface="Meiryo UI" panose="020B0604030504040204" pitchFamily="50" charset="-128"/>
                <a:ea typeface="Meiryo UI" panose="020B0604030504040204" pitchFamily="50" charset="-128"/>
              </a:rPr>
              <a:t>】</a:t>
            </a:r>
            <a:r>
              <a:rPr kumimoji="1" lang="ja-JP" altLang="en-US" sz="925" b="1" dirty="0">
                <a:solidFill>
                  <a:srgbClr val="FF0000"/>
                </a:solidFill>
                <a:latin typeface="Meiryo UI" panose="020B0604030504040204" pitchFamily="50" charset="-128"/>
                <a:ea typeface="Meiryo UI" panose="020B0604030504040204" pitchFamily="50" charset="-128"/>
              </a:rPr>
              <a:t>はびきのスイミングスクール　　　　　　　　　 </a:t>
            </a:r>
            <a:endParaRPr lang="en-US" altLang="ja-JP" sz="925" b="1" dirty="0">
              <a:solidFill>
                <a:srgbClr val="FF0000"/>
              </a:solidFill>
              <a:latin typeface="Meiryo UI" panose="020B0604030504040204" pitchFamily="50" charset="-128"/>
              <a:ea typeface="Meiryo UI" panose="020B0604030504040204" pitchFamily="50" charset="-128"/>
            </a:endParaRPr>
          </a:p>
          <a:p>
            <a:r>
              <a:rPr kumimoji="1" lang="ja-JP" altLang="en-US" sz="926" dirty="0">
                <a:solidFill>
                  <a:schemeClr val="tx1"/>
                </a:solidFill>
                <a:latin typeface="Meiryo UI" panose="020B0604030504040204" pitchFamily="50" charset="-128"/>
                <a:ea typeface="Meiryo UI" panose="020B0604030504040204" pitchFamily="50" charset="-128"/>
              </a:rPr>
              <a:t>　</a:t>
            </a:r>
            <a:r>
              <a:rPr kumimoji="1"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設備等</a:t>
            </a:r>
            <a:r>
              <a:rPr lang="en-US" altLang="ja-JP" sz="926" dirty="0">
                <a:solidFill>
                  <a:schemeClr val="tx1"/>
                </a:solidFill>
                <a:latin typeface="Meiryo UI" panose="020B0604030504040204" pitchFamily="50" charset="-128"/>
                <a:ea typeface="Meiryo UI" panose="020B0604030504040204" pitchFamily="50" charset="-128"/>
              </a:rPr>
              <a:t>】</a:t>
            </a:r>
            <a:r>
              <a:rPr lang="ja-JP" altLang="en-US" sz="926" dirty="0">
                <a:solidFill>
                  <a:schemeClr val="tx1"/>
                </a:solidFill>
                <a:latin typeface="Meiryo UI" panose="020B0604030504040204" pitchFamily="50" charset="-128"/>
                <a:ea typeface="Meiryo UI" panose="020B0604030504040204" pitchFamily="50" charset="-128"/>
              </a:rPr>
              <a:t>①</a:t>
            </a:r>
            <a:r>
              <a:rPr lang="en-US" altLang="ja-JP" sz="926" dirty="0">
                <a:solidFill>
                  <a:schemeClr val="tx1"/>
                </a:solidFill>
                <a:latin typeface="Meiryo UI" panose="020B0604030504040204" pitchFamily="50" charset="-128"/>
                <a:ea typeface="Meiryo UI" panose="020B0604030504040204" pitchFamily="50" charset="-128"/>
              </a:rPr>
              <a:t>25m</a:t>
            </a:r>
            <a:r>
              <a:rPr lang="ja-JP" altLang="en-US" sz="926" dirty="0">
                <a:solidFill>
                  <a:schemeClr val="tx1"/>
                </a:solidFill>
                <a:latin typeface="Meiryo UI" panose="020B0604030504040204" pitchFamily="50" charset="-128"/>
                <a:ea typeface="Meiryo UI" panose="020B0604030504040204" pitchFamily="50" charset="-128"/>
              </a:rPr>
              <a:t>プール：５レーン</a:t>
            </a:r>
            <a:r>
              <a:rPr lang="ja-JP" altLang="en-US" sz="925" dirty="0">
                <a:solidFill>
                  <a:schemeClr val="tx1"/>
                </a:solidFill>
                <a:latin typeface="Meiryo UI" panose="020B0604030504040204" pitchFamily="50" charset="-128"/>
                <a:ea typeface="Meiryo UI" panose="020B0604030504040204" pitchFamily="50" charset="-128"/>
              </a:rPr>
              <a:t>　</a:t>
            </a:r>
            <a:endParaRPr lang="en-US" altLang="ja-JP" sz="925" dirty="0">
              <a:solidFill>
                <a:schemeClr val="tx1"/>
              </a:solidFill>
              <a:latin typeface="Meiryo UI" panose="020B0604030504040204" pitchFamily="50" charset="-128"/>
              <a:ea typeface="Meiryo UI" panose="020B0604030504040204" pitchFamily="50" charset="-128"/>
            </a:endParaRPr>
          </a:p>
          <a:p>
            <a:r>
              <a:rPr lang="ja-JP" altLang="en-US" sz="925" dirty="0">
                <a:solidFill>
                  <a:schemeClr val="tx1"/>
                </a:solidFill>
                <a:latin typeface="Meiryo UI" panose="020B0604030504040204" pitchFamily="50" charset="-128"/>
                <a:ea typeface="Meiryo UI" panose="020B0604030504040204" pitchFamily="50" charset="-128"/>
              </a:rPr>
              <a:t>　</a:t>
            </a:r>
            <a:r>
              <a:rPr lang="en-US" altLang="ja-JP" sz="925" dirty="0">
                <a:solidFill>
                  <a:schemeClr val="tx1"/>
                </a:solidFill>
                <a:latin typeface="Meiryo UI" panose="020B0604030504040204" pitchFamily="50" charset="-128"/>
                <a:ea typeface="Meiryo UI" panose="020B0604030504040204" pitchFamily="50" charset="-128"/>
              </a:rPr>
              <a:t>【</a:t>
            </a:r>
            <a:r>
              <a:rPr lang="ja-JP" altLang="en-US" sz="925" dirty="0">
                <a:solidFill>
                  <a:schemeClr val="tx1"/>
                </a:solidFill>
                <a:latin typeface="Meiryo UI" panose="020B0604030504040204" pitchFamily="50" charset="-128"/>
                <a:ea typeface="Meiryo UI" panose="020B0604030504040204" pitchFamily="50" charset="-128"/>
              </a:rPr>
              <a:t>備考</a:t>
            </a:r>
            <a:r>
              <a:rPr lang="en-US" altLang="ja-JP" sz="925" dirty="0">
                <a:solidFill>
                  <a:schemeClr val="tx1"/>
                </a:solidFill>
                <a:latin typeface="Meiryo UI" panose="020B0604030504040204" pitchFamily="50" charset="-128"/>
                <a:ea typeface="Meiryo UI" panose="020B0604030504040204" pitchFamily="50" charset="-128"/>
              </a:rPr>
              <a:t>】</a:t>
            </a:r>
            <a:r>
              <a:rPr lang="ja-JP" altLang="en-US" sz="925" dirty="0">
                <a:solidFill>
                  <a:schemeClr val="tx1"/>
                </a:solidFill>
                <a:latin typeface="Meiryo UI" panose="020B0604030504040204" pitchFamily="50" charset="-128"/>
                <a:ea typeface="Meiryo UI" panose="020B0604030504040204" pitchFamily="50" charset="-128"/>
              </a:rPr>
              <a:t>藤井寺市に所在</a:t>
            </a:r>
            <a:endParaRPr lang="en-US" altLang="ja-JP" sz="925" dirty="0">
              <a:solidFill>
                <a:schemeClr val="tx1"/>
              </a:solidFill>
              <a:latin typeface="Meiryo UI" panose="020B0604030504040204" pitchFamily="50" charset="-128"/>
              <a:ea typeface="Meiryo UI" panose="020B0604030504040204" pitchFamily="50" charset="-128"/>
            </a:endParaRPr>
          </a:p>
        </p:txBody>
      </p:sp>
      <p:sp>
        <p:nvSpPr>
          <p:cNvPr id="104" name="正方形/長方形 103"/>
          <p:cNvSpPr/>
          <p:nvPr/>
        </p:nvSpPr>
        <p:spPr>
          <a:xfrm>
            <a:off x="9278003" y="859915"/>
            <a:ext cx="462564" cy="2817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9" b="1" dirty="0">
                <a:solidFill>
                  <a:schemeClr val="tx1"/>
                </a:solidFill>
                <a:latin typeface="Meiryo UI" panose="020B0604030504040204" pitchFamily="50" charset="-128"/>
                <a:ea typeface="Meiryo UI" panose="020B0604030504040204" pitchFamily="50" charset="-128"/>
              </a:rPr>
              <a:t>屋内温水</a:t>
            </a:r>
          </a:p>
        </p:txBody>
      </p:sp>
      <p:sp>
        <p:nvSpPr>
          <p:cNvPr id="117" name="楕円 116"/>
          <p:cNvSpPr/>
          <p:nvPr/>
        </p:nvSpPr>
        <p:spPr>
          <a:xfrm>
            <a:off x="54933" y="822451"/>
            <a:ext cx="257983" cy="233153"/>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①</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19" name="楕円 118"/>
          <p:cNvSpPr/>
          <p:nvPr/>
        </p:nvSpPr>
        <p:spPr>
          <a:xfrm>
            <a:off x="2584709" y="3895969"/>
            <a:ext cx="245456" cy="2309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民</a:t>
            </a:r>
          </a:p>
        </p:txBody>
      </p:sp>
      <p:sp>
        <p:nvSpPr>
          <p:cNvPr id="120" name="楕円 119"/>
          <p:cNvSpPr/>
          <p:nvPr/>
        </p:nvSpPr>
        <p:spPr>
          <a:xfrm>
            <a:off x="2582630" y="2337213"/>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公</a:t>
            </a:r>
          </a:p>
        </p:txBody>
      </p:sp>
      <p:sp>
        <p:nvSpPr>
          <p:cNvPr id="122" name="楕円 121"/>
          <p:cNvSpPr/>
          <p:nvPr/>
        </p:nvSpPr>
        <p:spPr>
          <a:xfrm>
            <a:off x="2582630" y="3179314"/>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公</a:t>
            </a:r>
          </a:p>
        </p:txBody>
      </p:sp>
      <p:sp>
        <p:nvSpPr>
          <p:cNvPr id="123" name="楕円 122"/>
          <p:cNvSpPr/>
          <p:nvPr/>
        </p:nvSpPr>
        <p:spPr>
          <a:xfrm>
            <a:off x="2582630" y="4702824"/>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公</a:t>
            </a:r>
          </a:p>
        </p:txBody>
      </p:sp>
      <p:sp>
        <p:nvSpPr>
          <p:cNvPr id="124" name="楕円 123"/>
          <p:cNvSpPr/>
          <p:nvPr/>
        </p:nvSpPr>
        <p:spPr>
          <a:xfrm>
            <a:off x="2584709" y="1481370"/>
            <a:ext cx="245456" cy="2309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民</a:t>
            </a:r>
          </a:p>
        </p:txBody>
      </p:sp>
      <p:sp>
        <p:nvSpPr>
          <p:cNvPr id="125" name="楕円 124"/>
          <p:cNvSpPr/>
          <p:nvPr/>
        </p:nvSpPr>
        <p:spPr>
          <a:xfrm>
            <a:off x="2584709" y="5272627"/>
            <a:ext cx="245456" cy="2309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民</a:t>
            </a:r>
          </a:p>
        </p:txBody>
      </p:sp>
      <p:sp>
        <p:nvSpPr>
          <p:cNvPr id="126" name="楕円 125"/>
          <p:cNvSpPr/>
          <p:nvPr/>
        </p:nvSpPr>
        <p:spPr>
          <a:xfrm>
            <a:off x="2584709" y="5906427"/>
            <a:ext cx="245456" cy="2309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民</a:t>
            </a:r>
          </a:p>
        </p:txBody>
      </p:sp>
      <p:sp>
        <p:nvSpPr>
          <p:cNvPr id="127" name="楕円 126"/>
          <p:cNvSpPr/>
          <p:nvPr/>
        </p:nvSpPr>
        <p:spPr>
          <a:xfrm>
            <a:off x="9478841" y="1262447"/>
            <a:ext cx="245456" cy="23097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民</a:t>
            </a:r>
          </a:p>
        </p:txBody>
      </p:sp>
      <p:sp>
        <p:nvSpPr>
          <p:cNvPr id="128" name="楕円 127"/>
          <p:cNvSpPr/>
          <p:nvPr/>
        </p:nvSpPr>
        <p:spPr>
          <a:xfrm>
            <a:off x="9469065" y="4215621"/>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公</a:t>
            </a:r>
          </a:p>
        </p:txBody>
      </p:sp>
      <p:sp>
        <p:nvSpPr>
          <p:cNvPr id="129" name="楕円 128"/>
          <p:cNvSpPr/>
          <p:nvPr/>
        </p:nvSpPr>
        <p:spPr>
          <a:xfrm>
            <a:off x="9469065" y="5977300"/>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smtClean="0">
                <a:solidFill>
                  <a:schemeClr val="tx1"/>
                </a:solidFill>
                <a:latin typeface="Meiryo UI" panose="020B0604030504040204" pitchFamily="50" charset="-128"/>
                <a:ea typeface="Meiryo UI" panose="020B0604030504040204" pitchFamily="50" charset="-128"/>
              </a:rPr>
              <a:t>公</a:t>
            </a:r>
            <a:endParaRPr kumimoji="1" lang="ja-JP" altLang="en-US" sz="1138" b="1" dirty="0">
              <a:solidFill>
                <a:schemeClr val="tx1"/>
              </a:solidFill>
              <a:latin typeface="Meiryo UI" panose="020B0604030504040204" pitchFamily="50" charset="-128"/>
              <a:ea typeface="Meiryo UI" panose="020B0604030504040204" pitchFamily="50" charset="-128"/>
            </a:endParaRPr>
          </a:p>
        </p:txBody>
      </p:sp>
      <p:sp>
        <p:nvSpPr>
          <p:cNvPr id="130" name="楕円 129"/>
          <p:cNvSpPr/>
          <p:nvPr/>
        </p:nvSpPr>
        <p:spPr>
          <a:xfrm>
            <a:off x="53579" y="3452953"/>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④</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1" name="楕円 130"/>
          <p:cNvSpPr/>
          <p:nvPr/>
        </p:nvSpPr>
        <p:spPr>
          <a:xfrm>
            <a:off x="34377" y="1637603"/>
            <a:ext cx="276923" cy="25027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②</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3" name="楕円 132"/>
          <p:cNvSpPr/>
          <p:nvPr/>
        </p:nvSpPr>
        <p:spPr>
          <a:xfrm>
            <a:off x="53579" y="4853836"/>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⑥</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4" name="楕円 133"/>
          <p:cNvSpPr/>
          <p:nvPr/>
        </p:nvSpPr>
        <p:spPr>
          <a:xfrm>
            <a:off x="42493" y="4008400"/>
            <a:ext cx="260691" cy="2356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⑤</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5" name="楕円 134"/>
          <p:cNvSpPr/>
          <p:nvPr/>
        </p:nvSpPr>
        <p:spPr>
          <a:xfrm>
            <a:off x="42493" y="5387444"/>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⑦</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6" name="楕円 135"/>
          <p:cNvSpPr/>
          <p:nvPr/>
        </p:nvSpPr>
        <p:spPr>
          <a:xfrm>
            <a:off x="7083698" y="752814"/>
            <a:ext cx="257983" cy="233153"/>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⑧</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7" name="楕円 136"/>
          <p:cNvSpPr/>
          <p:nvPr/>
        </p:nvSpPr>
        <p:spPr>
          <a:xfrm>
            <a:off x="7119999" y="1522606"/>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⑨</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8" name="楕円 137"/>
          <p:cNvSpPr/>
          <p:nvPr/>
        </p:nvSpPr>
        <p:spPr>
          <a:xfrm>
            <a:off x="7079257" y="2496905"/>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⑩</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39" name="楕円 138"/>
          <p:cNvSpPr/>
          <p:nvPr/>
        </p:nvSpPr>
        <p:spPr>
          <a:xfrm>
            <a:off x="7095629" y="2796605"/>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⑪</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0" name="楕円 139"/>
          <p:cNvSpPr/>
          <p:nvPr/>
        </p:nvSpPr>
        <p:spPr>
          <a:xfrm>
            <a:off x="7101520" y="3046875"/>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⑫</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1" name="楕円 140"/>
          <p:cNvSpPr/>
          <p:nvPr/>
        </p:nvSpPr>
        <p:spPr>
          <a:xfrm>
            <a:off x="7096812" y="3397515"/>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⑬</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3" name="楕円 142"/>
          <p:cNvSpPr/>
          <p:nvPr/>
        </p:nvSpPr>
        <p:spPr>
          <a:xfrm>
            <a:off x="7085127" y="4369286"/>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⑮</a:t>
            </a:r>
          </a:p>
        </p:txBody>
      </p:sp>
      <p:sp>
        <p:nvSpPr>
          <p:cNvPr id="144" name="楕円 143"/>
          <p:cNvSpPr/>
          <p:nvPr/>
        </p:nvSpPr>
        <p:spPr>
          <a:xfrm>
            <a:off x="7082845" y="3755929"/>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⑭</a:t>
            </a:r>
          </a:p>
        </p:txBody>
      </p:sp>
      <p:sp>
        <p:nvSpPr>
          <p:cNvPr id="145" name="楕円 144"/>
          <p:cNvSpPr/>
          <p:nvPr/>
        </p:nvSpPr>
        <p:spPr>
          <a:xfrm>
            <a:off x="7092464" y="4756471"/>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⑯</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6" name="楕円 145"/>
          <p:cNvSpPr/>
          <p:nvPr/>
        </p:nvSpPr>
        <p:spPr>
          <a:xfrm>
            <a:off x="7079257" y="5223077"/>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⑰</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7" name="楕円 146"/>
          <p:cNvSpPr/>
          <p:nvPr/>
        </p:nvSpPr>
        <p:spPr>
          <a:xfrm>
            <a:off x="4567273" y="2745030"/>
            <a:ext cx="257983" cy="233153"/>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①</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8" name="楕円 147"/>
          <p:cNvSpPr/>
          <p:nvPr/>
        </p:nvSpPr>
        <p:spPr>
          <a:xfrm>
            <a:off x="4186463" y="2796605"/>
            <a:ext cx="276923" cy="25027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②</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49" name="楕円 148"/>
          <p:cNvSpPr/>
          <p:nvPr/>
        </p:nvSpPr>
        <p:spPr>
          <a:xfrm>
            <a:off x="4204240" y="3143336"/>
            <a:ext cx="260691" cy="2356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③</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0" name="楕円 149"/>
          <p:cNvSpPr/>
          <p:nvPr/>
        </p:nvSpPr>
        <p:spPr>
          <a:xfrm>
            <a:off x="3706534" y="3684989"/>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④</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2" name="楕円 151"/>
          <p:cNvSpPr/>
          <p:nvPr/>
        </p:nvSpPr>
        <p:spPr>
          <a:xfrm>
            <a:off x="3607553" y="4133685"/>
            <a:ext cx="260691" cy="23560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⑤</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3" name="楕円 152"/>
          <p:cNvSpPr/>
          <p:nvPr/>
        </p:nvSpPr>
        <p:spPr>
          <a:xfrm>
            <a:off x="3982252" y="4244001"/>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⑥</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4" name="楕円 153"/>
          <p:cNvSpPr/>
          <p:nvPr/>
        </p:nvSpPr>
        <p:spPr>
          <a:xfrm>
            <a:off x="2957660" y="5335105"/>
            <a:ext cx="260691" cy="235601"/>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⑦</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5" name="楕円 154"/>
          <p:cNvSpPr/>
          <p:nvPr/>
        </p:nvSpPr>
        <p:spPr>
          <a:xfrm>
            <a:off x="4567273" y="1248217"/>
            <a:ext cx="257983" cy="233153"/>
          </a:xfrm>
          <a:prstGeom prst="ellipse">
            <a:avLst/>
          </a:prstGeom>
          <a:solidFill>
            <a:schemeClr val="bg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⑧</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6" name="楕円 155"/>
          <p:cNvSpPr/>
          <p:nvPr/>
        </p:nvSpPr>
        <p:spPr>
          <a:xfrm>
            <a:off x="4167602" y="1342403"/>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⑨</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7" name="楕円 156"/>
          <p:cNvSpPr/>
          <p:nvPr/>
        </p:nvSpPr>
        <p:spPr>
          <a:xfrm>
            <a:off x="5567804" y="2337061"/>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⑩</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8" name="楕円 157"/>
          <p:cNvSpPr/>
          <p:nvPr/>
        </p:nvSpPr>
        <p:spPr>
          <a:xfrm>
            <a:off x="5537101" y="2538894"/>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⑪</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9" name="楕円 158"/>
          <p:cNvSpPr/>
          <p:nvPr/>
        </p:nvSpPr>
        <p:spPr>
          <a:xfrm>
            <a:off x="5779551" y="2535213"/>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⑫</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60" name="楕円 159"/>
          <p:cNvSpPr/>
          <p:nvPr/>
        </p:nvSpPr>
        <p:spPr>
          <a:xfrm>
            <a:off x="5470265" y="2857304"/>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⑬</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163" name="楕円 162"/>
          <p:cNvSpPr/>
          <p:nvPr/>
        </p:nvSpPr>
        <p:spPr>
          <a:xfrm>
            <a:off x="5635432" y="3649655"/>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⑯</a:t>
            </a:r>
          </a:p>
        </p:txBody>
      </p:sp>
      <p:sp>
        <p:nvSpPr>
          <p:cNvPr id="166" name="楕円 165"/>
          <p:cNvSpPr/>
          <p:nvPr/>
        </p:nvSpPr>
        <p:spPr>
          <a:xfrm>
            <a:off x="4998656" y="4418052"/>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⑰</a:t>
            </a:r>
          </a:p>
        </p:txBody>
      </p:sp>
      <p:sp>
        <p:nvSpPr>
          <p:cNvPr id="79" name="正方形/長方形 7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19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プール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82" name="楕円 81"/>
          <p:cNvSpPr/>
          <p:nvPr/>
        </p:nvSpPr>
        <p:spPr>
          <a:xfrm>
            <a:off x="34377" y="2474364"/>
            <a:ext cx="276923" cy="250271"/>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③</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85" name="楕円 84">
            <a:extLst>
              <a:ext uri="{FF2B5EF4-FFF2-40B4-BE49-F238E27FC236}">
                <a16:creationId xmlns:a16="http://schemas.microsoft.com/office/drawing/2014/main" id="{B66FBC2A-BF5C-403A-B2DD-D018E579336B}"/>
              </a:ext>
            </a:extLst>
          </p:cNvPr>
          <p:cNvSpPr/>
          <p:nvPr/>
        </p:nvSpPr>
        <p:spPr>
          <a:xfrm>
            <a:off x="5567803" y="3191923"/>
            <a:ext cx="257983" cy="233153"/>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⑮</a:t>
            </a:r>
          </a:p>
        </p:txBody>
      </p:sp>
      <p:sp>
        <p:nvSpPr>
          <p:cNvPr id="87" name="楕円 86">
            <a:extLst>
              <a:ext uri="{FF2B5EF4-FFF2-40B4-BE49-F238E27FC236}">
                <a16:creationId xmlns:a16="http://schemas.microsoft.com/office/drawing/2014/main" id="{06D6FADE-F110-426D-AC3C-0B0B41BC9907}"/>
              </a:ext>
            </a:extLst>
          </p:cNvPr>
          <p:cNvSpPr/>
          <p:nvPr/>
        </p:nvSpPr>
        <p:spPr>
          <a:xfrm>
            <a:off x="5342500" y="3198222"/>
            <a:ext cx="257983" cy="233153"/>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chemeClr val="tx1"/>
                </a:solidFill>
                <a:latin typeface="Meiryo UI" panose="020B0604030504040204" pitchFamily="50" charset="-128"/>
                <a:ea typeface="Meiryo UI" panose="020B0604030504040204" pitchFamily="50" charset="-128"/>
              </a:rPr>
              <a:t>⑭</a:t>
            </a:r>
          </a:p>
        </p:txBody>
      </p:sp>
      <p:sp>
        <p:nvSpPr>
          <p:cNvPr id="88" name="正方形/長方形 87">
            <a:extLst>
              <a:ext uri="{FF2B5EF4-FFF2-40B4-BE49-F238E27FC236}">
                <a16:creationId xmlns:a16="http://schemas.microsoft.com/office/drawing/2014/main" id="{3851B894-B1BD-4529-AB23-170F976789C4}"/>
              </a:ext>
            </a:extLst>
          </p:cNvPr>
          <p:cNvSpPr/>
          <p:nvPr/>
        </p:nvSpPr>
        <p:spPr>
          <a:xfrm>
            <a:off x="154227" y="6444637"/>
            <a:ext cx="4747016" cy="239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注</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小学校・中学校内のプールは、２町１村のみ明記。</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8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83" name="テキスト ボックス 82"/>
          <p:cNvSpPr txBox="1"/>
          <p:nvPr/>
        </p:nvSpPr>
        <p:spPr>
          <a:xfrm>
            <a:off x="5209934" y="6365864"/>
            <a:ext cx="4381859" cy="184666"/>
          </a:xfrm>
          <a:prstGeom prst="rect">
            <a:avLst/>
          </a:prstGeom>
          <a:noFill/>
        </p:spPr>
        <p:txBody>
          <a:bodyPr wrap="square" rtlCol="0">
            <a:spAutoFit/>
          </a:bodyPr>
          <a:lstStyle/>
          <a:p>
            <a:r>
              <a:rPr kumimoji="1" lang="ja-JP" altLang="en-US" sz="600" dirty="0">
                <a:latin typeface="BIZ UDPゴシック" panose="020B0400000000000000" pitchFamily="50" charset="-128"/>
                <a:ea typeface="BIZ UDPゴシック" panose="020B0400000000000000" pitchFamily="50" charset="-128"/>
              </a:rPr>
              <a:t>出典：国土地理院地図</a:t>
            </a:r>
            <a:r>
              <a:rPr kumimoji="1" lang="en-US" altLang="ja-JP" sz="600" dirty="0">
                <a:latin typeface="BIZ UDPゴシック" panose="020B0400000000000000" pitchFamily="50" charset="-128"/>
                <a:ea typeface="BIZ UDPゴシック" panose="020B0400000000000000" pitchFamily="50" charset="-128"/>
              </a:rPr>
              <a:t>Vector</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各市町村公共施設個別管理計画、各市町村</a:t>
            </a:r>
            <a:r>
              <a:rPr kumimoji="1" lang="en-US" altLang="ja-JP" sz="600" dirty="0">
                <a:latin typeface="BIZ UDPゴシック" panose="020B0400000000000000" pitchFamily="50" charset="-128"/>
                <a:ea typeface="BIZ UDPゴシック" panose="020B0400000000000000" pitchFamily="50" charset="-128"/>
              </a:rPr>
              <a:t>HP</a:t>
            </a:r>
            <a:r>
              <a:rPr kumimoji="1" lang="ja-JP" altLang="en-US" sz="600" dirty="0" err="1">
                <a:latin typeface="BIZ UDPゴシック" panose="020B0400000000000000" pitchFamily="50" charset="-128"/>
                <a:ea typeface="BIZ UDPゴシック" panose="020B0400000000000000" pitchFamily="50" charset="-128"/>
              </a:rPr>
              <a:t>、</a:t>
            </a:r>
            <a:r>
              <a:rPr kumimoji="1" lang="ja-JP" altLang="en-US" sz="600" dirty="0">
                <a:latin typeface="BIZ UDPゴシック" panose="020B0400000000000000" pitchFamily="50" charset="-128"/>
                <a:ea typeface="BIZ UDPゴシック" panose="020B0400000000000000" pitchFamily="50" charset="-128"/>
              </a:rPr>
              <a:t>各民間施設</a:t>
            </a:r>
            <a:r>
              <a:rPr kumimoji="1" lang="en-US" altLang="ja-JP" sz="600" dirty="0">
                <a:latin typeface="BIZ UDPゴシック" panose="020B0400000000000000" pitchFamily="50" charset="-128"/>
                <a:ea typeface="BIZ UDPゴシック" panose="020B0400000000000000" pitchFamily="50" charset="-128"/>
              </a:rPr>
              <a:t>HP</a:t>
            </a:r>
            <a:r>
              <a:rPr kumimoji="1" lang="ja-JP" altLang="en-US" sz="600" dirty="0">
                <a:latin typeface="BIZ UDPゴシック" panose="020B0400000000000000" pitchFamily="50" charset="-128"/>
                <a:ea typeface="BIZ UDPゴシック" panose="020B0400000000000000" pitchFamily="50" charset="-128"/>
              </a:rPr>
              <a:t>をもと</a:t>
            </a:r>
            <a:r>
              <a:rPr kumimoji="1" lang="ja-JP" altLang="en-US" sz="600" dirty="0" smtClean="0">
                <a:latin typeface="BIZ UDPゴシック" panose="020B0400000000000000" pitchFamily="50" charset="-128"/>
                <a:ea typeface="BIZ UDPゴシック" panose="020B0400000000000000" pitchFamily="50" charset="-128"/>
              </a:rPr>
              <a:t>に府市町村局</a:t>
            </a:r>
            <a:r>
              <a:rPr kumimoji="1" lang="ja-JP" altLang="en-US" sz="600" dirty="0">
                <a:latin typeface="BIZ UDPゴシック" panose="020B0400000000000000" pitchFamily="50" charset="-128"/>
                <a:ea typeface="BIZ UDPゴシック" panose="020B0400000000000000" pitchFamily="50" charset="-128"/>
              </a:rPr>
              <a:t>にて作成</a:t>
            </a:r>
          </a:p>
        </p:txBody>
      </p:sp>
      <p:sp>
        <p:nvSpPr>
          <p:cNvPr id="81" name="楕円 80"/>
          <p:cNvSpPr/>
          <p:nvPr/>
        </p:nvSpPr>
        <p:spPr>
          <a:xfrm>
            <a:off x="9451483" y="2255820"/>
            <a:ext cx="245456" cy="230973"/>
          </a:xfrm>
          <a:prstGeom prst="ellipse">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38" b="1" dirty="0" smtClean="0">
                <a:solidFill>
                  <a:schemeClr val="tx1"/>
                </a:solidFill>
                <a:latin typeface="Meiryo UI" panose="020B0604030504040204" pitchFamily="50" charset="-128"/>
                <a:ea typeface="Meiryo UI" panose="020B0604030504040204" pitchFamily="50" charset="-128"/>
              </a:rPr>
              <a:t>公</a:t>
            </a:r>
            <a:endParaRPr kumimoji="1" lang="ja-JP" altLang="en-US" sz="1138"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6101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4780" y="-2884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3405" y="556292"/>
            <a:ext cx="4870244"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公共施設の最適配置に関する主</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な意見</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671664" y="1076729"/>
            <a:ext cx="8718997" cy="2580871"/>
          </a:xfrm>
          <a:prstGeom prst="roundRect">
            <a:avLst>
              <a:gd name="adj" fmla="val 1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lstStyle/>
          <a:p>
            <a:pPr marL="360000" indent="-285750">
              <a:spcBef>
                <a:spcPts val="600"/>
              </a:spcBef>
              <a:buFont typeface="Wingdings" panose="05000000000000000000" pitchFamily="2" charset="2"/>
              <a:buChar char="Ø"/>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くすのきホールは、修理に１億円かかる。施設</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の照明設備</a:t>
            </a:r>
            <a:r>
              <a:rPr kumimoji="1" lang="ja-JP" altLang="en-US" sz="1400" dirty="0">
                <a:solidFill>
                  <a:prstClr val="black"/>
                </a:solidFill>
                <a:latin typeface="BIZ UDPゴシック" panose="020B0400000000000000" pitchFamily="50" charset="-128"/>
                <a:ea typeface="BIZ UDPゴシック" panose="020B0400000000000000" pitchFamily="50" charset="-128"/>
              </a:rPr>
              <a:t>を使用するには、都度専門業者に発注する必要があり、使えば使うほど赤字。ホール部分を廃止し、他団体のホールを活用することを前向きに検討したい。</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千早赤阪村</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体育館の稼働率は高いが、維持管理に多額の費用を要しているため、将来的な維持に課題あり、集約だけでなく、コスト削減や需要の掘り起こしでも広域連携を考えるのが大事。</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太子町</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360000" indent="-285750">
              <a:spcBef>
                <a:spcPts val="600"/>
              </a:spcBef>
              <a:buFont typeface="Wingdings" panose="05000000000000000000" pitchFamily="2" charset="2"/>
              <a:buChar char="Ø"/>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各施設について適正配置がなされていると思うが、今後の維持管理は課題。</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河南町</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給食センターについて、老朽化により修繕に多額の経費が必要。また、食材、献立の共同発注、施設の集約化等、２町１村が広域で出来ることがあるのではないか。</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太子町</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p>
          <a:p>
            <a:pPr marL="360000" indent="-285750">
              <a:spcBef>
                <a:spcPts val="600"/>
              </a:spcBef>
              <a:buFont typeface="Wingdings" panose="05000000000000000000" pitchFamily="2" charset="2"/>
              <a:buChar char="Ø"/>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学校プールについて、他自治体で民間に委託した実績のデータや、メリット・デメリットを見て議論したい。</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河南町</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27</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5729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3406" y="681359"/>
            <a:ext cx="2064989"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の分析</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526304" y="1227251"/>
            <a:ext cx="8606545" cy="493937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公共施設については、更新や長寿命化には多額の費用を要する。人口減少を見据え、</a:t>
            </a:r>
            <a:endParaRPr kumimoji="1" lang="en-US" altLang="ja-JP"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各団体内での最適化だけでなく、</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地域としての最適化を検討すべき時期</a:t>
            </a: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なお、実施までには、時間を要することから</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早期の検討が必要</a:t>
            </a: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800"/>
              </a:lnSpc>
            </a:pP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２町１村で「体育館」「文化ホール」「道の駅」いずれも</a:t>
            </a:r>
            <a:r>
              <a:rPr lang="ja-JP" altLang="ja-JP" sz="1600" dirty="0">
                <a:solidFill>
                  <a:schemeClr val="tx1"/>
                </a:solidFill>
                <a:ea typeface="BIZ UDPゴシック" panose="020B0400000000000000" pitchFamily="50" charset="-128"/>
                <a:cs typeface="Times New Roman" panose="02020603050405020304" pitchFamily="18" charset="0"/>
              </a:rPr>
              <a:t>、稼働状況が良くない施設あり。</a:t>
            </a:r>
            <a:endParaRPr lang="en-US" altLang="ja-JP" sz="1600" dirty="0">
              <a:solidFill>
                <a:schemeClr val="tx1"/>
              </a:solidFill>
              <a:ea typeface="BIZ UDPゴシック" panose="020B0400000000000000" pitchFamily="50" charset="-128"/>
              <a:cs typeface="Times New Roman" panose="02020603050405020304" pitchFamily="18" charset="0"/>
            </a:endParaRPr>
          </a:p>
          <a:p>
            <a:pPr>
              <a:lnSpc>
                <a:spcPts val="2800"/>
              </a:lnSpc>
            </a:pPr>
            <a:r>
              <a:rPr lang="ja-JP" altLang="en-US" sz="1600" dirty="0">
                <a:solidFill>
                  <a:schemeClr val="tx1"/>
                </a:solidFill>
                <a:ea typeface="BIZ UDPゴシック" panose="020B0400000000000000" pitchFamily="50" charset="-128"/>
                <a:cs typeface="Times New Roman" panose="02020603050405020304" pitchFamily="18" charset="0"/>
              </a:rPr>
              <a:t>　⇒</a:t>
            </a:r>
            <a:r>
              <a:rPr lang="ja-JP" altLang="en-US" sz="1600" dirty="0">
                <a:ea typeface="BIZ UDPゴシック" panose="020B0400000000000000" pitchFamily="50" charset="-128"/>
                <a:cs typeface="Times New Roman" panose="02020603050405020304" pitchFamily="18" charset="0"/>
              </a:rPr>
              <a:t> </a:t>
            </a:r>
            <a:r>
              <a:rPr lang="ja-JP" altLang="en-US" sz="1600" b="1" u="sng" dirty="0">
                <a:solidFill>
                  <a:srgbClr val="FF0000"/>
                </a:solidFill>
                <a:ea typeface="BIZ UDPゴシック" panose="020B0400000000000000" pitchFamily="50" charset="-128"/>
                <a:cs typeface="Times New Roman" panose="02020603050405020304" pitchFamily="18" charset="0"/>
              </a:rPr>
              <a:t>今後さらなる人口減少が見込まれる中、どこまで住民サービスを提供するのか。</a:t>
            </a:r>
            <a:endParaRPr lang="en-US" altLang="ja-JP" sz="1600" b="1" u="sng" dirty="0">
              <a:solidFill>
                <a:srgbClr val="FF0000"/>
              </a:solidFill>
              <a:ea typeface="BIZ UDPゴシック" panose="020B0400000000000000" pitchFamily="50" charset="-128"/>
              <a:cs typeface="Times New Roman" panose="02020603050405020304" pitchFamily="18" charset="0"/>
            </a:endParaRPr>
          </a:p>
          <a:p>
            <a:pPr>
              <a:lnSpc>
                <a:spcPts val="2800"/>
              </a:lnSpc>
            </a:pPr>
            <a:r>
              <a:rPr lang="ja-JP" altLang="en-US" sz="1600" b="1" dirty="0">
                <a:solidFill>
                  <a:srgbClr val="FF0000"/>
                </a:solidFill>
                <a:ea typeface="BIZ UDPゴシック" panose="020B0400000000000000" pitchFamily="50" charset="-128"/>
                <a:cs typeface="Times New Roman" panose="02020603050405020304" pitchFamily="18" charset="0"/>
              </a:rPr>
              <a:t>　　　</a:t>
            </a:r>
            <a:r>
              <a:rPr lang="ja-JP" altLang="en-US" sz="1600" b="1" u="sng" dirty="0">
                <a:solidFill>
                  <a:srgbClr val="FF0000"/>
                </a:solidFill>
                <a:ea typeface="BIZ UDPゴシック" panose="020B0400000000000000" pitchFamily="50" charset="-128"/>
                <a:cs typeface="Times New Roman" panose="02020603050405020304" pitchFamily="18" charset="0"/>
              </a:rPr>
              <a:t>地域内での共同利用や集約化を検討すべき。</a:t>
            </a:r>
            <a:endParaRPr lang="en-US" altLang="ja-JP" sz="1600" b="1" u="sng" dirty="0">
              <a:solidFill>
                <a:srgbClr val="FF0000"/>
              </a:solidFill>
              <a:ea typeface="BIZ UDPゴシック" panose="020B0400000000000000" pitchFamily="50" charset="-128"/>
              <a:cs typeface="Times New Roman" panose="02020603050405020304" pitchFamily="18" charset="0"/>
            </a:endParaRPr>
          </a:p>
          <a:p>
            <a:pPr lvl="0">
              <a:lnSpc>
                <a:spcPts val="2800"/>
              </a:lnSpc>
            </a:pP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dirty="0">
                <a:solidFill>
                  <a:prstClr val="black"/>
                </a:solidFill>
                <a:ea typeface="BIZ UDPゴシック" panose="020B0400000000000000" pitchFamily="50" charset="-128"/>
                <a:cs typeface="Times New Roman" panose="02020603050405020304" pitchFamily="18" charset="0"/>
              </a:rPr>
              <a:t>今後、児童生徒数の大幅な減少が見込まれる。</a:t>
            </a:r>
            <a:endParaRPr lang="en-US" altLang="ja-JP" sz="1600" dirty="0">
              <a:solidFill>
                <a:prstClr val="black"/>
              </a:solidFill>
              <a:ea typeface="BIZ UDPゴシック" panose="020B0400000000000000" pitchFamily="50" charset="-128"/>
              <a:cs typeface="Times New Roman" panose="02020603050405020304" pitchFamily="18" charset="0"/>
            </a:endParaRPr>
          </a:p>
          <a:p>
            <a:pPr lvl="0">
              <a:lnSpc>
                <a:spcPts val="2800"/>
              </a:lnSpc>
            </a:pPr>
            <a:r>
              <a:rPr lang="ja-JP" altLang="en-US" sz="1600" dirty="0">
                <a:solidFill>
                  <a:prstClr val="black"/>
                </a:solidFill>
                <a:ea typeface="BIZ UDPゴシック" panose="020B0400000000000000" pitchFamily="50" charset="-128"/>
                <a:cs typeface="Times New Roman" panose="02020603050405020304" pitchFamily="18" charset="0"/>
              </a:rPr>
              <a:t>　⇒ </a:t>
            </a:r>
            <a:r>
              <a:rPr lang="ja-JP" altLang="en-US" sz="1600" b="1" u="sng" dirty="0">
                <a:solidFill>
                  <a:srgbClr val="FF0000"/>
                </a:solidFill>
                <a:ea typeface="BIZ UDPゴシック" panose="020B0400000000000000" pitchFamily="50" charset="-128"/>
                <a:cs typeface="Times New Roman" panose="02020603050405020304" pitchFamily="18" charset="0"/>
              </a:rPr>
              <a:t>「給食センター」の稼働率が低くなる可能性がある。</a:t>
            </a:r>
            <a:endParaRPr lang="en-US" altLang="ja-JP" sz="1600" b="1" u="sng" dirty="0">
              <a:solidFill>
                <a:srgbClr val="FF0000"/>
              </a:solidFill>
              <a:ea typeface="BIZ UDPゴシック" panose="020B0400000000000000" pitchFamily="50" charset="-128"/>
              <a:cs typeface="Times New Roman" panose="02020603050405020304" pitchFamily="18" charset="0"/>
            </a:endParaRPr>
          </a:p>
          <a:p>
            <a:pPr lvl="0">
              <a:lnSpc>
                <a:spcPts val="2800"/>
              </a:lnSpc>
            </a:pP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smtClean="0">
                <a:solidFill>
                  <a:prstClr val="black"/>
                </a:solidFill>
                <a:ea typeface="BIZ UDPゴシック" panose="020B0400000000000000" pitchFamily="50" charset="-128"/>
                <a:cs typeface="Times New Roman" panose="02020603050405020304" pitchFamily="18" charset="0"/>
              </a:rPr>
              <a:t> </a:t>
            </a:r>
            <a:r>
              <a:rPr lang="ja-JP" altLang="ja-JP" sz="1600" dirty="0">
                <a:solidFill>
                  <a:prstClr val="black"/>
                </a:solidFill>
                <a:ea typeface="BIZ UDPゴシック" panose="020B0400000000000000" pitchFamily="50" charset="-128"/>
                <a:cs typeface="Times New Roman" panose="02020603050405020304" pitchFamily="18" charset="0"/>
              </a:rPr>
              <a:t>各学校に屋外プールがある</a:t>
            </a:r>
            <a:r>
              <a:rPr lang="ja-JP" altLang="en-US" sz="1600" dirty="0">
                <a:solidFill>
                  <a:prstClr val="black"/>
                </a:solidFill>
                <a:ea typeface="BIZ UDPゴシック" panose="020B0400000000000000" pitchFamily="50" charset="-128"/>
                <a:cs typeface="Times New Roman" panose="02020603050405020304" pitchFamily="18" charset="0"/>
              </a:rPr>
              <a:t>。</a:t>
            </a:r>
            <a:endParaRPr lang="en-US" altLang="ja-JP" sz="1600" dirty="0">
              <a:solidFill>
                <a:prstClr val="black"/>
              </a:solidFill>
              <a:ea typeface="BIZ UDPゴシック" panose="020B0400000000000000" pitchFamily="50" charset="-128"/>
              <a:cs typeface="Times New Roman" panose="02020603050405020304" pitchFamily="18" charset="0"/>
            </a:endParaRPr>
          </a:p>
          <a:p>
            <a:pPr lvl="0">
              <a:lnSpc>
                <a:spcPts val="2800"/>
              </a:lnSpc>
            </a:pPr>
            <a:r>
              <a:rPr lang="ja-JP" altLang="en-US" sz="1600" dirty="0">
                <a:solidFill>
                  <a:prstClr val="black"/>
                </a:solidFill>
                <a:ea typeface="BIZ UDPゴシック" panose="020B0400000000000000" pitchFamily="50" charset="-128"/>
                <a:cs typeface="Times New Roman" panose="02020603050405020304" pitchFamily="18" charset="0"/>
              </a:rPr>
              <a:t>　⇒ </a:t>
            </a:r>
            <a:r>
              <a:rPr lang="ja-JP" altLang="en-US" sz="1600" b="1" u="sng" dirty="0">
                <a:solidFill>
                  <a:srgbClr val="FF0000"/>
                </a:solidFill>
                <a:ea typeface="BIZ UDPゴシック" panose="020B0400000000000000" pitchFamily="50" charset="-128"/>
                <a:cs typeface="Times New Roman" panose="02020603050405020304" pitchFamily="18" charset="0"/>
              </a:rPr>
              <a:t>教職員の負担や熱中症のリスクがある他、夏以外は活用されておらず、</a:t>
            </a:r>
            <a:endParaRPr lang="en-US" altLang="ja-JP" sz="1600" b="1" u="sng" dirty="0">
              <a:solidFill>
                <a:srgbClr val="FF0000"/>
              </a:solidFill>
              <a:ea typeface="BIZ UDPゴシック" panose="020B0400000000000000" pitchFamily="50" charset="-128"/>
              <a:cs typeface="Times New Roman" panose="02020603050405020304" pitchFamily="18" charset="0"/>
            </a:endParaRPr>
          </a:p>
          <a:p>
            <a:pPr lvl="0">
              <a:lnSpc>
                <a:spcPts val="2800"/>
              </a:lnSpc>
            </a:pPr>
            <a:r>
              <a:rPr lang="ja-JP" altLang="en-US" sz="1600" b="1" dirty="0">
                <a:solidFill>
                  <a:srgbClr val="FF0000"/>
                </a:solidFill>
                <a:ea typeface="BIZ UDPゴシック" panose="020B0400000000000000" pitchFamily="50" charset="-128"/>
                <a:cs typeface="Times New Roman" panose="02020603050405020304" pitchFamily="18" charset="0"/>
              </a:rPr>
              <a:t>　　　</a:t>
            </a:r>
            <a:r>
              <a:rPr lang="ja-JP" altLang="en-US" sz="1600" b="1" u="sng" dirty="0">
                <a:solidFill>
                  <a:srgbClr val="FF0000"/>
                </a:solidFill>
                <a:ea typeface="BIZ UDPゴシック" panose="020B0400000000000000" pitchFamily="50" charset="-128"/>
                <a:cs typeface="Times New Roman" panose="02020603050405020304" pitchFamily="18" charset="0"/>
              </a:rPr>
              <a:t>あり方を見直すべきではないか。千早赤阪村では、学校外の施設を利用</a:t>
            </a:r>
            <a:r>
              <a:rPr lang="ja-JP" altLang="en-US" sz="1600" u="sng" dirty="0">
                <a:solidFill>
                  <a:srgbClr val="FF0000"/>
                </a:solidFill>
                <a:ea typeface="BIZ UDPゴシック" panose="020B0400000000000000" pitchFamily="50" charset="-128"/>
                <a:cs typeface="Times New Roman" panose="02020603050405020304" pitchFamily="18" charset="0"/>
              </a:rPr>
              <a:t>。</a:t>
            </a:r>
            <a:endParaRPr lang="en-US" altLang="ja-JP" sz="1600" u="sng" dirty="0">
              <a:solidFill>
                <a:srgbClr val="FF0000"/>
              </a:solidFill>
              <a:ea typeface="BIZ UDPゴシック" panose="020B0400000000000000" pitchFamily="50" charset="-128"/>
              <a:cs typeface="Times New Roman" panose="02020603050405020304" pitchFamily="18" charset="0"/>
            </a:endParaRPr>
          </a:p>
          <a:p>
            <a:pPr lvl="0">
              <a:lnSpc>
                <a:spcPts val="2800"/>
              </a:lnSpc>
            </a:pPr>
            <a:r>
              <a:rPr lang="ja-JP" altLang="en-US" sz="1600" b="1" dirty="0">
                <a:solidFill>
                  <a:srgbClr val="FF0000"/>
                </a:solidFill>
                <a:ea typeface="BIZ UDPゴシック" panose="020B0400000000000000" pitchFamily="50" charset="-128"/>
                <a:cs typeface="Times New Roman" panose="02020603050405020304" pitchFamily="18" charset="0"/>
              </a:rPr>
              <a:t>　　　</a:t>
            </a:r>
            <a:r>
              <a:rPr lang="ja-JP" altLang="en-US" sz="1600" b="1" u="sng" dirty="0">
                <a:solidFill>
                  <a:srgbClr val="FF0000"/>
                </a:solidFill>
                <a:ea typeface="BIZ UDPゴシック" panose="020B0400000000000000" pitchFamily="50" charset="-128"/>
                <a:cs typeface="Times New Roman" panose="02020603050405020304" pitchFamily="18" charset="0"/>
              </a:rPr>
              <a:t>また、他団体では、民間活用や集約化</a:t>
            </a:r>
            <a:r>
              <a:rPr lang="ja-JP" altLang="en-US" sz="1600" b="1" u="sng">
                <a:solidFill>
                  <a:srgbClr val="FF0000"/>
                </a:solidFill>
                <a:ea typeface="BIZ UDPゴシック" panose="020B0400000000000000" pitchFamily="50" charset="-128"/>
                <a:cs typeface="Times New Roman" panose="02020603050405020304" pitchFamily="18" charset="0"/>
              </a:rPr>
              <a:t>の</a:t>
            </a:r>
            <a:r>
              <a:rPr lang="ja-JP" altLang="en-US" sz="1600" b="1" u="sng" smtClean="0">
                <a:solidFill>
                  <a:srgbClr val="FF0000"/>
                </a:solidFill>
                <a:ea typeface="BIZ UDPゴシック" panose="020B0400000000000000" pitchFamily="50" charset="-128"/>
                <a:cs typeface="Times New Roman" panose="02020603050405020304" pitchFamily="18" charset="0"/>
              </a:rPr>
              <a:t>取組みが</a:t>
            </a:r>
            <a:r>
              <a:rPr lang="ja-JP" altLang="en-US" sz="1600" b="1" u="sng" dirty="0">
                <a:solidFill>
                  <a:srgbClr val="FF0000"/>
                </a:solidFill>
                <a:ea typeface="BIZ UDPゴシック" panose="020B0400000000000000" pitchFamily="50" charset="-128"/>
                <a:cs typeface="Times New Roman" panose="02020603050405020304" pitchFamily="18" charset="0"/>
              </a:rPr>
              <a:t>進んでいる。</a:t>
            </a:r>
            <a:endParaRPr lang="en-US" altLang="ja-JP" sz="1600" dirty="0">
              <a:solidFill>
                <a:prstClr val="black"/>
              </a:solidFill>
              <a:ea typeface="BIZ UDPゴシック" panose="020B0400000000000000" pitchFamily="50" charset="-128"/>
              <a:cs typeface="Times New Roman" panose="02020603050405020304" pitchFamily="18" charset="0"/>
            </a:endParaRPr>
          </a:p>
          <a:p>
            <a:pPr lvl="0">
              <a:lnSpc>
                <a:spcPts val="2800"/>
              </a:lnSpc>
            </a:pPr>
            <a:r>
              <a:rPr lang="ja-JP" altLang="en-US" sz="1600" dirty="0">
                <a:solidFill>
                  <a:prstClr val="black"/>
                </a:solidFill>
                <a:ea typeface="BIZ UDPゴシック" panose="020B0400000000000000" pitchFamily="50" charset="-128"/>
                <a:cs typeface="Times New Roman" panose="02020603050405020304" pitchFamily="18" charset="0"/>
              </a:rPr>
              <a:t>　⇒ </a:t>
            </a:r>
            <a:r>
              <a:rPr lang="ja-JP" altLang="en-US" sz="1600" b="1" u="sng" dirty="0">
                <a:solidFill>
                  <a:srgbClr val="FF0000"/>
                </a:solidFill>
                <a:ea typeface="BIZ UDPゴシック" panose="020B0400000000000000" pitchFamily="50" charset="-128"/>
                <a:cs typeface="Times New Roman" panose="02020603050405020304" pitchFamily="18" charset="0"/>
              </a:rPr>
              <a:t>小中学校施設そのものについても、児童・生徒数の動向を踏まえた検討開始が必要。</a:t>
            </a:r>
            <a:endParaRPr lang="en-US" altLang="ja-JP" sz="1600" dirty="0">
              <a:solidFill>
                <a:prstClr val="black"/>
              </a:solidFill>
              <a:ea typeface="BIZ UDPゴシック" panose="020B0400000000000000" pitchFamily="50" charset="-128"/>
              <a:cs typeface="Times New Roman" panose="02020603050405020304" pitchFamily="18" charset="0"/>
            </a:endParaRPr>
          </a:p>
          <a:p>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28</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9981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目次</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47133" y="885464"/>
            <a:ext cx="6300438" cy="5401479"/>
          </a:xfrm>
          <a:prstGeom prst="rect">
            <a:avLst/>
          </a:prstGeom>
          <a:noFill/>
        </p:spPr>
        <p:txBody>
          <a:bodyPr wrap="square" spcCol="360000" rtlCol="0">
            <a:spAutoFit/>
          </a:bodyPr>
          <a:lstStyle/>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１．南河内地域</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２町１村</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の</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特性等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課題の「見える化」</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検討テーマ①（専門人材の確保）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テーマ②（公共施設の最適配置）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検討テーマ③（自主財源の確保）</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検討テーマ④（その他） </a:t>
            </a:r>
            <a:r>
              <a:rPr kumimoji="1" lang="ja-JP" altLang="en-US"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対応</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方策及び取組み提案</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検討テーマ①（専門人材の確保</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検討テーマ②（公共施設の最適配置</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検討テーマ③（自主財源の確保</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検討テーマ④（その他）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４．</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まとめ　　  </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9" name="テキスト ボックス 8"/>
          <p:cNvSpPr txBox="1"/>
          <p:nvPr/>
        </p:nvSpPr>
        <p:spPr>
          <a:xfrm>
            <a:off x="6731620" y="885463"/>
            <a:ext cx="2568496" cy="5401479"/>
          </a:xfrm>
          <a:prstGeom prst="rect">
            <a:avLst/>
          </a:prstGeom>
          <a:noFill/>
        </p:spPr>
        <p:txBody>
          <a:bodyPr wrap="square" spcCol="360000" rtlCol="0">
            <a:spAutoFit/>
          </a:bodyPr>
          <a:lstStyle/>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Ｐ３</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12</a:t>
            </a: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18</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29</a:t>
            </a: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35</a:t>
            </a:r>
            <a:endParaRPr kumimoji="1" lang="en-US" altLang="ja-JP" sz="240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40</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50</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57</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67</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endPar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nSpc>
                <a:spcPts val="2200"/>
              </a:lnSpc>
              <a:spcAft>
                <a:spcPts val="600"/>
              </a:spcAft>
            </a:pP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kumimoji="1" lang="ja-JP" altLang="en-US"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kumimoji="1" lang="ja-JP" altLang="en-US"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Ｐ</a:t>
            </a:r>
            <a:r>
              <a:rPr kumimoji="1" lang="en-US" altLang="ja-JP" sz="2400" smtClean="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71</a:t>
            </a:r>
            <a:endParaRPr kumimoji="1" lang="en-US" altLang="ja-JP" sz="240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6294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15335"/>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検討テーマ③（自主財源の確保）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歳入（地方税）の推移</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aphicFrame>
        <p:nvGraphicFramePr>
          <p:cNvPr id="4" name="グラフ 3"/>
          <p:cNvGraphicFramePr/>
          <p:nvPr>
            <p:extLst>
              <p:ext uri="{D42A27DB-BD31-4B8C-83A1-F6EECF244321}">
                <p14:modId xmlns:p14="http://schemas.microsoft.com/office/powerpoint/2010/main" val="495856287"/>
              </p:ext>
            </p:extLst>
          </p:nvPr>
        </p:nvGraphicFramePr>
        <p:xfrm>
          <a:off x="530069" y="1349298"/>
          <a:ext cx="4186897" cy="2635367"/>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3815666" y="2097184"/>
            <a:ext cx="598153" cy="2823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1</a:t>
            </a:r>
            <a:r>
              <a:rPr lang="ja-JP" altLang="en-US" sz="900" smtClean="0">
                <a:latin typeface="BIZ UDPゴシック" panose="020B0400000000000000" pitchFamily="50" charset="-128"/>
                <a:ea typeface="BIZ UDPゴシック" panose="020B0400000000000000" pitchFamily="50" charset="-128"/>
              </a:rPr>
              <a:t>３</a:t>
            </a:r>
            <a:r>
              <a:rPr lang="en-US" altLang="ja-JP" sz="900" smtClean="0">
                <a:latin typeface="BIZ UDPゴシック" panose="020B0400000000000000" pitchFamily="50" charset="-128"/>
                <a:ea typeface="BIZ UDPゴシック" panose="020B0400000000000000" pitchFamily="50" charset="-128"/>
              </a:rPr>
              <a:t>.</a:t>
            </a:r>
            <a:r>
              <a:rPr lang="ja-JP" altLang="en-US" sz="900" smtClean="0">
                <a:latin typeface="BIZ UDPゴシック" panose="020B0400000000000000" pitchFamily="50" charset="-128"/>
                <a:ea typeface="BIZ UDPゴシック" panose="020B0400000000000000" pitchFamily="50" charset="-128"/>
              </a:rPr>
              <a:t>６</a:t>
            </a:r>
            <a:endParaRPr lang="ja-JP" sz="900" dirty="0">
              <a:latin typeface="BIZ UDPゴシック" panose="020B0400000000000000" pitchFamily="50" charset="-128"/>
              <a:ea typeface="BIZ UDPゴシック" panose="020B0400000000000000" pitchFamily="50" charset="-128"/>
            </a:endParaRPr>
          </a:p>
        </p:txBody>
      </p:sp>
      <p:graphicFrame>
        <p:nvGraphicFramePr>
          <p:cNvPr id="7" name="グラフ 6"/>
          <p:cNvGraphicFramePr/>
          <p:nvPr>
            <p:extLst>
              <p:ext uri="{D42A27DB-BD31-4B8C-83A1-F6EECF244321}">
                <p14:modId xmlns:p14="http://schemas.microsoft.com/office/powerpoint/2010/main" val="2221673196"/>
              </p:ext>
            </p:extLst>
          </p:nvPr>
        </p:nvGraphicFramePr>
        <p:xfrm>
          <a:off x="5186277" y="1342906"/>
          <a:ext cx="4186898" cy="2648149"/>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8534696" y="1891103"/>
            <a:ext cx="598153" cy="2823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1</a:t>
            </a:r>
            <a:r>
              <a:rPr lang="ja-JP" altLang="en-US" sz="900" smtClean="0">
                <a:latin typeface="BIZ UDPゴシック" panose="020B0400000000000000" pitchFamily="50" charset="-128"/>
                <a:ea typeface="BIZ UDPゴシック" panose="020B0400000000000000" pitchFamily="50" charset="-128"/>
              </a:rPr>
              <a:t>４</a:t>
            </a:r>
            <a:r>
              <a:rPr lang="en-US" altLang="ja-JP" sz="900" smtClean="0">
                <a:latin typeface="BIZ UDPゴシック" panose="020B0400000000000000" pitchFamily="50" charset="-128"/>
                <a:ea typeface="BIZ UDPゴシック" panose="020B0400000000000000" pitchFamily="50" charset="-128"/>
              </a:rPr>
              <a:t>.</a:t>
            </a:r>
            <a:r>
              <a:rPr lang="ja-JP" altLang="en-US" sz="900" smtClean="0">
                <a:latin typeface="BIZ UDPゴシック" panose="020B0400000000000000" pitchFamily="50" charset="-128"/>
                <a:ea typeface="BIZ UDPゴシック" panose="020B0400000000000000" pitchFamily="50" charset="-128"/>
              </a:rPr>
              <a:t>９</a:t>
            </a:r>
            <a:endParaRPr lang="ja-JP" sz="900" dirty="0">
              <a:latin typeface="BIZ UDPゴシック" panose="020B0400000000000000" pitchFamily="50" charset="-128"/>
              <a:ea typeface="BIZ UDPゴシック" panose="020B0400000000000000" pitchFamily="50" charset="-128"/>
            </a:endParaRPr>
          </a:p>
        </p:txBody>
      </p:sp>
      <p:graphicFrame>
        <p:nvGraphicFramePr>
          <p:cNvPr id="11" name="グラフ 10"/>
          <p:cNvGraphicFramePr/>
          <p:nvPr>
            <p:extLst>
              <p:ext uri="{D42A27DB-BD31-4B8C-83A1-F6EECF244321}">
                <p14:modId xmlns:p14="http://schemas.microsoft.com/office/powerpoint/2010/main" val="1633648481"/>
              </p:ext>
            </p:extLst>
          </p:nvPr>
        </p:nvGraphicFramePr>
        <p:xfrm>
          <a:off x="530068" y="4085027"/>
          <a:ext cx="4186898" cy="2651760"/>
        </p:xfrm>
        <a:graphic>
          <a:graphicData uri="http://schemas.openxmlformats.org/drawingml/2006/chart">
            <c:chart xmlns:c="http://schemas.openxmlformats.org/drawingml/2006/chart" xmlns:r="http://schemas.openxmlformats.org/officeDocument/2006/relationships" r:id="rId4"/>
          </a:graphicData>
        </a:graphic>
      </p:graphicFrame>
      <p:sp>
        <p:nvSpPr>
          <p:cNvPr id="12" name="正方形/長方形 11"/>
          <p:cNvSpPr/>
          <p:nvPr/>
        </p:nvSpPr>
        <p:spPr>
          <a:xfrm>
            <a:off x="3876738" y="5696711"/>
            <a:ext cx="537081"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4.</a:t>
            </a:r>
            <a:r>
              <a:rPr lang="ja-JP" altLang="en-US" sz="900" smtClean="0">
                <a:latin typeface="BIZ UDPゴシック" panose="020B0400000000000000" pitchFamily="50" charset="-128"/>
                <a:ea typeface="BIZ UDPゴシック" panose="020B0400000000000000" pitchFamily="50" charset="-128"/>
              </a:rPr>
              <a:t>９</a:t>
            </a:r>
            <a:endParaRPr lang="ja-JP" sz="900"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rot="10800000" flipV="1">
            <a:off x="5186279" y="6202952"/>
            <a:ext cx="1699079" cy="28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BIZ UDPゴシック" panose="020B0400000000000000" pitchFamily="50" charset="-128"/>
                <a:ea typeface="BIZ UDPゴシック" panose="020B0400000000000000" pitchFamily="50" charset="-128"/>
              </a:rPr>
              <a:t>個人住民税</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rot="10800000" flipV="1">
            <a:off x="5186278" y="5780406"/>
            <a:ext cx="1699079" cy="28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BIZ UDPゴシック" panose="020B0400000000000000" pitchFamily="50" charset="-128"/>
                <a:ea typeface="BIZ UDPゴシック" panose="020B0400000000000000" pitchFamily="50" charset="-128"/>
              </a:rPr>
              <a:t>固定資産税</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rot="10800000" flipV="1">
            <a:off x="5186281" y="5329737"/>
            <a:ext cx="1699079" cy="28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法人住民税、たばこ税</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5006B51-4D82-4776-98AE-830F7A9AA545}"/>
              </a:ext>
            </a:extLst>
          </p:cNvPr>
          <p:cNvSpPr txBox="1"/>
          <p:nvPr/>
        </p:nvSpPr>
        <p:spPr>
          <a:xfrm>
            <a:off x="0" y="460373"/>
            <a:ext cx="9906000" cy="78856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a:latin typeface="BIZ UDPゴシック" panose="020B0400000000000000" pitchFamily="50" charset="-128"/>
                <a:ea typeface="BIZ UDPゴシック" panose="020B0400000000000000" pitchFamily="50" charset="-128"/>
              </a:rPr>
              <a:t>・地方税全体では、太子町は２００７（平成１９）年：１７．７億円、河南町は１９９９（平成１１）年：１７．９億円、千早赤阪村は１９９３（平成５）年：８．１億円を</a:t>
            </a:r>
            <a:endParaRPr kumimoji="1" lang="en-US" altLang="ja-JP" sz="1200">
              <a:latin typeface="BIZ UDPゴシック" panose="020B0400000000000000" pitchFamily="50" charset="-128"/>
              <a:ea typeface="BIZ UDPゴシック" panose="020B0400000000000000" pitchFamily="50" charset="-128"/>
            </a:endParaRPr>
          </a:p>
          <a:p>
            <a:pPr>
              <a:lnSpc>
                <a:spcPts val="1400"/>
              </a:lnSpc>
            </a:pPr>
            <a:r>
              <a:rPr kumimoji="1" lang="ja-JP" altLang="en-US" sz="1200">
                <a:latin typeface="BIZ UDPゴシック" panose="020B0400000000000000" pitchFamily="50" charset="-128"/>
                <a:ea typeface="BIZ UDPゴシック" panose="020B0400000000000000" pitchFamily="50" charset="-128"/>
              </a:rPr>
              <a:t> ピークに減少傾向。</a:t>
            </a:r>
            <a:endParaRPr kumimoji="1" lang="ja-JP" altLang="en-US"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a:latin typeface="BIZ UDPゴシック" panose="020B0400000000000000" pitchFamily="50" charset="-128"/>
                <a:ea typeface="BIZ UDPゴシック" panose="020B0400000000000000" pitchFamily="50" charset="-128"/>
              </a:rPr>
              <a:t>・個人住民税について、千早赤阪村の減少幅は他２町より著しい。</a:t>
            </a:r>
            <a:endParaRPr kumimoji="1" lang="ja-JP" altLang="en-US"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a:latin typeface="BIZ UDPゴシック" panose="020B0400000000000000" pitchFamily="50" charset="-128"/>
                <a:ea typeface="BIZ UDPゴシック" panose="020B0400000000000000" pitchFamily="50" charset="-128"/>
              </a:rPr>
              <a:t>・太子町は、２００４（平成１６）年よりたばこ税が大幅増収したが、近年は減少傾向。</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D76BEB9-BE54-4EBD-8D9F-F13233D626FB}"/>
              </a:ext>
            </a:extLst>
          </p:cNvPr>
          <p:cNvSpPr txBox="1"/>
          <p:nvPr/>
        </p:nvSpPr>
        <p:spPr>
          <a:xfrm>
            <a:off x="530068" y="1554325"/>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（億円）</a:t>
            </a:r>
          </a:p>
        </p:txBody>
      </p:sp>
      <p:sp>
        <p:nvSpPr>
          <p:cNvPr id="20" name="テキスト ボックス 19">
            <a:extLst>
              <a:ext uri="{FF2B5EF4-FFF2-40B4-BE49-F238E27FC236}">
                <a16:creationId xmlns:a16="http://schemas.microsoft.com/office/drawing/2014/main" id="{9D76BEB9-BE54-4EBD-8D9F-F13233D626FB}"/>
              </a:ext>
            </a:extLst>
          </p:cNvPr>
          <p:cNvSpPr txBox="1"/>
          <p:nvPr/>
        </p:nvSpPr>
        <p:spPr>
          <a:xfrm>
            <a:off x="530068" y="4269717"/>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（億円）</a:t>
            </a:r>
          </a:p>
        </p:txBody>
      </p:sp>
      <p:sp>
        <p:nvSpPr>
          <p:cNvPr id="21" name="テキスト ボックス 20">
            <a:extLst>
              <a:ext uri="{FF2B5EF4-FFF2-40B4-BE49-F238E27FC236}">
                <a16:creationId xmlns:a16="http://schemas.microsoft.com/office/drawing/2014/main" id="{9D76BEB9-BE54-4EBD-8D9F-F13233D626FB}"/>
              </a:ext>
            </a:extLst>
          </p:cNvPr>
          <p:cNvSpPr txBox="1"/>
          <p:nvPr/>
        </p:nvSpPr>
        <p:spPr>
          <a:xfrm>
            <a:off x="5186279" y="1539577"/>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（億円）</a:t>
            </a:r>
          </a:p>
        </p:txBody>
      </p:sp>
      <p:sp>
        <p:nvSpPr>
          <p:cNvPr id="2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29</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rot="10800000" flipV="1">
            <a:off x="5186278" y="4879068"/>
            <a:ext cx="1699079" cy="28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mtClean="0">
                <a:solidFill>
                  <a:schemeClr val="bg1"/>
                </a:solidFill>
                <a:latin typeface="BIZ UDPゴシック" panose="020B0400000000000000" pitchFamily="50" charset="-128"/>
                <a:ea typeface="BIZ UDPゴシック" panose="020B0400000000000000" pitchFamily="50" charset="-128"/>
              </a:rPr>
              <a:t>その他</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35128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15336"/>
            <a:ext cx="9635062"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検討テーマ③（自主財源の確保）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歳入（寄附金）の推移</a:t>
            </a:r>
            <a:endParaRPr lang="ja-JP" altLang="en-US"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aphicFrame>
        <p:nvGraphicFramePr>
          <p:cNvPr id="13" name="グラフ 12"/>
          <p:cNvGraphicFramePr/>
          <p:nvPr>
            <p:extLst>
              <p:ext uri="{D42A27DB-BD31-4B8C-83A1-F6EECF244321}">
                <p14:modId xmlns:p14="http://schemas.microsoft.com/office/powerpoint/2010/main" val="3185040779"/>
              </p:ext>
            </p:extLst>
          </p:nvPr>
        </p:nvGraphicFramePr>
        <p:xfrm>
          <a:off x="492859" y="1305500"/>
          <a:ext cx="4257765" cy="2619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p:nvPr>
            <p:extLst>
              <p:ext uri="{D42A27DB-BD31-4B8C-83A1-F6EECF244321}">
                <p14:modId xmlns:p14="http://schemas.microsoft.com/office/powerpoint/2010/main" val="1187127547"/>
              </p:ext>
            </p:extLst>
          </p:nvPr>
        </p:nvGraphicFramePr>
        <p:xfrm>
          <a:off x="4953000" y="1305500"/>
          <a:ext cx="4257765" cy="2619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2089742516"/>
              </p:ext>
            </p:extLst>
          </p:nvPr>
        </p:nvGraphicFramePr>
        <p:xfrm>
          <a:off x="492859" y="4066988"/>
          <a:ext cx="4257765" cy="2619615"/>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F5006B51-4D82-4776-98AE-830F7A9AA545}"/>
              </a:ext>
            </a:extLst>
          </p:cNvPr>
          <p:cNvSpPr txBox="1"/>
          <p:nvPr/>
        </p:nvSpPr>
        <p:spPr>
          <a:xfrm>
            <a:off x="0" y="508342"/>
            <a:ext cx="9906000" cy="65528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・２町１村ともに、多額の寄附収入があった年度を除き、２０２０（令和２）年までは概ね０～</a:t>
            </a:r>
            <a:r>
              <a:rPr kumimoji="1" lang="en-US" altLang="ja-JP" sz="1200" dirty="0">
                <a:latin typeface="BIZ UDPゴシック" panose="020B0400000000000000" pitchFamily="50" charset="-128"/>
                <a:ea typeface="BIZ UDPゴシック" panose="020B0400000000000000" pitchFamily="50" charset="-128"/>
              </a:rPr>
              <a:t>2,000</a:t>
            </a:r>
            <a:r>
              <a:rPr kumimoji="1" lang="ja-JP" altLang="en-US" sz="1200" dirty="0">
                <a:latin typeface="BIZ UDPゴシック" panose="020B0400000000000000" pitchFamily="50" charset="-128"/>
                <a:ea typeface="BIZ UDPゴシック" panose="020B0400000000000000" pitchFamily="50" charset="-128"/>
              </a:rPr>
              <a:t>万円で推移。</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・太子町は、</a:t>
            </a:r>
            <a:r>
              <a:rPr kumimoji="1" lang="ja-JP" altLang="en-US" sz="1200" dirty="0" smtClean="0">
                <a:latin typeface="BIZ UDPゴシック" panose="020B0400000000000000" pitchFamily="50" charset="-128"/>
                <a:ea typeface="BIZ UDPゴシック" panose="020B0400000000000000" pitchFamily="50" charset="-128"/>
              </a:rPr>
              <a:t>ふるさと納税の</a:t>
            </a:r>
            <a:r>
              <a:rPr kumimoji="1" lang="ja-JP" altLang="en-US" sz="1200" dirty="0">
                <a:latin typeface="BIZ UDPゴシック" panose="020B0400000000000000" pitchFamily="50" charset="-128"/>
                <a:ea typeface="BIZ UDPゴシック" panose="020B0400000000000000" pitchFamily="50" charset="-128"/>
              </a:rPr>
              <a:t>増額により、２０２１（令和３）年の</a:t>
            </a:r>
            <a:r>
              <a:rPr kumimoji="1" lang="ja-JP" altLang="en-US" sz="1200" dirty="0" smtClean="0">
                <a:latin typeface="BIZ UDPゴシック" panose="020B0400000000000000" pitchFamily="50" charset="-128"/>
                <a:ea typeface="BIZ UDPゴシック" panose="020B0400000000000000" pitchFamily="50" charset="-128"/>
              </a:rPr>
              <a:t>決算額</a:t>
            </a:r>
            <a:r>
              <a:rPr kumimoji="1" lang="ja-JP" altLang="en-US" sz="1200" dirty="0">
                <a:latin typeface="BIZ UDPゴシック" panose="020B0400000000000000" pitchFamily="50" charset="-128"/>
                <a:ea typeface="BIZ UDPゴシック" panose="020B0400000000000000" pitchFamily="50" charset="-128"/>
              </a:rPr>
              <a:t>は約１億</a:t>
            </a:r>
            <a:r>
              <a:rPr kumimoji="1" lang="en-US" altLang="ja-JP" sz="1200" dirty="0">
                <a:latin typeface="BIZ UDPゴシック" panose="020B0400000000000000" pitchFamily="50" charset="-128"/>
                <a:ea typeface="BIZ UDPゴシック" panose="020B0400000000000000" pitchFamily="50" charset="-128"/>
              </a:rPr>
              <a:t>1,700</a:t>
            </a:r>
            <a:r>
              <a:rPr kumimoji="1" lang="ja-JP" altLang="en-US" sz="1200" dirty="0">
                <a:latin typeface="BIZ UDPゴシック" panose="020B0400000000000000" pitchFamily="50" charset="-128"/>
                <a:ea typeface="BIZ UDPゴシック" panose="020B0400000000000000" pitchFamily="50" charset="-128"/>
              </a:rPr>
              <a:t>万円。</a:t>
            </a:r>
          </a:p>
        </p:txBody>
      </p:sp>
      <p:sp>
        <p:nvSpPr>
          <p:cNvPr id="11"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30</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31219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0" y="-15840"/>
            <a:ext cx="9936145"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検討テーマ③（自主財源の確保）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ふるさと</a:t>
            </a:r>
            <a:r>
              <a:rPr kumimoji="1" lang="ja-JP" altLang="en-US" sz="2400" b="1" u="sng"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納税寄附金額</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の推移</a:t>
            </a:r>
            <a:endParaRPr lang="ja-JP" altLang="en-US"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5006B51-4D82-4776-98AE-830F7A9AA545}"/>
              </a:ext>
            </a:extLst>
          </p:cNvPr>
          <p:cNvSpPr txBox="1"/>
          <p:nvPr/>
        </p:nvSpPr>
        <p:spPr>
          <a:xfrm>
            <a:off x="0" y="508342"/>
            <a:ext cx="9906000" cy="65528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smtClean="0">
                <a:latin typeface="BIZ UDPゴシック" panose="020B0400000000000000" pitchFamily="50" charset="-128"/>
                <a:ea typeface="BIZ UDPゴシック" panose="020B0400000000000000" pitchFamily="50" charset="-128"/>
              </a:rPr>
              <a:t>・寄附金額</a:t>
            </a:r>
            <a:r>
              <a:rPr kumimoji="1" lang="ja-JP" altLang="en-US" sz="1200">
                <a:latin typeface="BIZ UDPゴシック" panose="020B0400000000000000" pitchFamily="50" charset="-128"/>
                <a:ea typeface="BIZ UDPゴシック" panose="020B0400000000000000" pitchFamily="50" charset="-128"/>
              </a:rPr>
              <a:t>について、団体による差は大きいが、町村の総額は増加傾向。</a:t>
            </a:r>
            <a:endParaRPr kumimoji="1" lang="en-US" altLang="ja-JP" sz="1200">
              <a:latin typeface="BIZ UDPゴシック" panose="020B0400000000000000" pitchFamily="50" charset="-128"/>
              <a:ea typeface="BIZ UDPゴシック" panose="020B0400000000000000" pitchFamily="50" charset="-128"/>
            </a:endParaRPr>
          </a:p>
          <a:p>
            <a:pPr>
              <a:lnSpc>
                <a:spcPts val="1400"/>
              </a:lnSpc>
            </a:pPr>
            <a:r>
              <a:rPr kumimoji="1" lang="ja-JP" altLang="en-US" sz="1200">
                <a:latin typeface="BIZ UDPゴシック" panose="020B0400000000000000" pitchFamily="50" charset="-128"/>
                <a:ea typeface="BIZ UDPゴシック" panose="020B0400000000000000" pitchFamily="50" charset="-128"/>
              </a:rPr>
              <a:t>　＜</a:t>
            </a:r>
            <a:r>
              <a:rPr kumimoji="1" lang="en-US" altLang="ja-JP" sz="1200">
                <a:latin typeface="BIZ UDPゴシック" panose="020B0400000000000000" pitchFamily="50" charset="-128"/>
                <a:ea typeface="BIZ UDPゴシック" panose="020B0400000000000000" pitchFamily="50" charset="-128"/>
              </a:rPr>
              <a:t>2019</a:t>
            </a:r>
            <a:r>
              <a:rPr kumimoji="1" lang="ja-JP" altLang="en-US" sz="1200">
                <a:latin typeface="BIZ UDPゴシック" panose="020B0400000000000000" pitchFamily="50" charset="-128"/>
                <a:ea typeface="BIZ UDPゴシック" panose="020B0400000000000000" pitchFamily="50" charset="-128"/>
              </a:rPr>
              <a:t>（令和元）年度：</a:t>
            </a:r>
            <a:r>
              <a:rPr kumimoji="1" lang="en-US" altLang="ja-JP" sz="1200">
                <a:latin typeface="BIZ UDPゴシック" panose="020B0400000000000000" pitchFamily="50" charset="-128"/>
                <a:ea typeface="BIZ UDPゴシック" panose="020B0400000000000000" pitchFamily="50" charset="-128"/>
              </a:rPr>
              <a:t>504</a:t>
            </a:r>
            <a:r>
              <a:rPr kumimoji="1" lang="ja-JP" altLang="en-US" sz="1200">
                <a:latin typeface="BIZ UDPゴシック" panose="020B0400000000000000" pitchFamily="50" charset="-128"/>
                <a:ea typeface="BIZ UDPゴシック" panose="020B0400000000000000" pitchFamily="50" charset="-128"/>
              </a:rPr>
              <a:t>百万円　→　２０２０（令和２）年度：８３１百万円　→　２０２１（令和３）年度：</a:t>
            </a:r>
            <a:r>
              <a:rPr kumimoji="1" lang="en-US" altLang="ja-JP" sz="1200">
                <a:latin typeface="BIZ UDPゴシック" panose="020B0400000000000000" pitchFamily="50" charset="-128"/>
                <a:ea typeface="BIZ UDPゴシック" panose="020B0400000000000000" pitchFamily="50" charset="-128"/>
              </a:rPr>
              <a:t>1,360</a:t>
            </a:r>
            <a:r>
              <a:rPr kumimoji="1" lang="ja-JP" altLang="en-US" sz="1200">
                <a:latin typeface="BIZ UDPゴシック" panose="020B0400000000000000" pitchFamily="50" charset="-128"/>
                <a:ea typeface="BIZ UDPゴシック" panose="020B0400000000000000" pitchFamily="50" charset="-128"/>
              </a:rPr>
              <a:t>百万円＞</a:t>
            </a:r>
            <a:endParaRPr kumimoji="1" lang="ja-JP" altLang="en-US"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a:latin typeface="BIZ UDPゴシック" panose="020B0400000000000000" pitchFamily="50" charset="-128"/>
                <a:ea typeface="BIZ UDPゴシック" panose="020B0400000000000000" pitchFamily="50" charset="-128"/>
              </a:rPr>
              <a:t>・２０２１（令和３）年度</a:t>
            </a:r>
            <a:r>
              <a:rPr kumimoji="1" lang="ja-JP" altLang="en-US" sz="1200" smtClean="0">
                <a:latin typeface="BIZ UDPゴシック" panose="020B0400000000000000" pitchFamily="50" charset="-128"/>
                <a:ea typeface="BIZ UDPゴシック" panose="020B0400000000000000" pitchFamily="50" charset="-128"/>
              </a:rPr>
              <a:t>の寄附金額</a:t>
            </a:r>
            <a:r>
              <a:rPr kumimoji="1" lang="ja-JP" altLang="en-US" sz="1200">
                <a:latin typeface="BIZ UDPゴシック" panose="020B0400000000000000" pitchFamily="50" charset="-128"/>
                <a:ea typeface="BIZ UDPゴシック" panose="020B0400000000000000" pitchFamily="50" charset="-128"/>
              </a:rPr>
              <a:t>と控除額の差について、１０町村中７町村がプラス。（府内市では、</a:t>
            </a:r>
            <a:r>
              <a:rPr kumimoji="1" lang="en-US" altLang="ja-JP" sz="1200">
                <a:latin typeface="BIZ UDPゴシック" panose="020B0400000000000000" pitchFamily="50" charset="-128"/>
                <a:ea typeface="BIZ UDPゴシック" panose="020B0400000000000000" pitchFamily="50" charset="-128"/>
              </a:rPr>
              <a:t>33</a:t>
            </a:r>
            <a:r>
              <a:rPr kumimoji="1" lang="ja-JP" altLang="en-US" sz="1200">
                <a:latin typeface="BIZ UDPゴシック" panose="020B0400000000000000" pitchFamily="50" charset="-128"/>
                <a:ea typeface="BIZ UDPゴシック" panose="020B0400000000000000" pitchFamily="50" charset="-128"/>
              </a:rPr>
              <a:t>市中１１市が差引プラス。）</a:t>
            </a:r>
            <a:endParaRPr kumimoji="1" lang="ja-JP" altLang="en-US" sz="1200" dirty="0">
              <a:latin typeface="BIZ UDPゴシック" panose="020B0400000000000000" pitchFamily="50" charset="-128"/>
              <a:ea typeface="BIZ UDPゴシック" panose="020B0400000000000000" pitchFamily="50" charset="-128"/>
            </a:endParaRPr>
          </a:p>
        </p:txBody>
      </p:sp>
      <p:graphicFrame>
        <p:nvGraphicFramePr>
          <p:cNvPr id="12" name="表 11"/>
          <p:cNvGraphicFramePr>
            <a:graphicFrameLocks noGrp="1"/>
          </p:cNvGraphicFramePr>
          <p:nvPr>
            <p:extLst/>
          </p:nvPr>
        </p:nvGraphicFramePr>
        <p:xfrm>
          <a:off x="6126178" y="2217479"/>
          <a:ext cx="3323063" cy="3378342"/>
        </p:xfrm>
        <a:graphic>
          <a:graphicData uri="http://schemas.openxmlformats.org/drawingml/2006/table">
            <a:tbl>
              <a:tblPr/>
              <a:tblGrid>
                <a:gridCol w="847492">
                  <a:extLst>
                    <a:ext uri="{9D8B030D-6E8A-4147-A177-3AD203B41FA5}">
                      <a16:colId xmlns:a16="http://schemas.microsoft.com/office/drawing/2014/main" val="177603918"/>
                    </a:ext>
                  </a:extLst>
                </a:gridCol>
                <a:gridCol w="847492">
                  <a:extLst>
                    <a:ext uri="{9D8B030D-6E8A-4147-A177-3AD203B41FA5}">
                      <a16:colId xmlns:a16="http://schemas.microsoft.com/office/drawing/2014/main" val="1183831335"/>
                    </a:ext>
                  </a:extLst>
                </a:gridCol>
                <a:gridCol w="847493">
                  <a:extLst>
                    <a:ext uri="{9D8B030D-6E8A-4147-A177-3AD203B41FA5}">
                      <a16:colId xmlns:a16="http://schemas.microsoft.com/office/drawing/2014/main" val="600027270"/>
                    </a:ext>
                  </a:extLst>
                </a:gridCol>
                <a:gridCol w="780586">
                  <a:extLst>
                    <a:ext uri="{9D8B030D-6E8A-4147-A177-3AD203B41FA5}">
                      <a16:colId xmlns:a16="http://schemas.microsoft.com/office/drawing/2014/main" val="581736980"/>
                    </a:ext>
                  </a:extLst>
                </a:gridCol>
              </a:tblGrid>
              <a:tr h="307122">
                <a:tc>
                  <a:txBody>
                    <a:bodyPr/>
                    <a:lstStyle/>
                    <a:p>
                      <a:pPr algn="ctr"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団体名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寄附金額</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控除額</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差引</a:t>
                      </a:r>
                      <a:endPar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347802526"/>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島本町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129,024</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93,659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35,365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822350"/>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豊能町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25,305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35,854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10,549</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17798553"/>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能勢町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16,535</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6,362</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10,173</a:t>
                      </a:r>
                      <a:endPar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465571"/>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忠岡町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223,918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23,599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200,319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70024432"/>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熊取町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780,619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90,308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690,311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253954"/>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田尻町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37,756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18,283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0611712"/>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岬町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19,702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266464"/>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太子町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111,839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88,837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131671563"/>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河南町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２０</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４４１</a:t>
                      </a:r>
                      <a:endPar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21,938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811966"/>
                  </a:ext>
                </a:extLst>
              </a:tr>
              <a:tr h="307122">
                <a:tc>
                  <a:txBody>
                    <a:bodyPr/>
                    <a:lstStyle/>
                    <a:p>
                      <a:pPr algn="ctr" rtl="0" fontAlgn="ctr"/>
                      <a:r>
                        <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rPr>
                        <a:t>千早赤阪村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6,300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3,920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r" rtl="0" fontAlgn="ctr"/>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2,380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54634531"/>
                  </a:ext>
                </a:extLst>
              </a:tr>
            </a:tbl>
          </a:graphicData>
        </a:graphic>
      </p:graphicFrame>
      <p:graphicFrame>
        <p:nvGraphicFramePr>
          <p:cNvPr id="4" name="グラフ 3"/>
          <p:cNvGraphicFramePr/>
          <p:nvPr>
            <p:extLst>
              <p:ext uri="{D42A27DB-BD31-4B8C-83A1-F6EECF244321}">
                <p14:modId xmlns:p14="http://schemas.microsoft.com/office/powerpoint/2010/main" val="2425181256"/>
              </p:ext>
            </p:extLst>
          </p:nvPr>
        </p:nvGraphicFramePr>
        <p:xfrm>
          <a:off x="167888" y="1615460"/>
          <a:ext cx="5887224" cy="403820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0">
            <a:extLst>
              <a:ext uri="{FF2B5EF4-FFF2-40B4-BE49-F238E27FC236}">
                <a16:creationId xmlns:a16="http://schemas.microsoft.com/office/drawing/2014/main" id="{9D76BEB9-BE54-4EBD-8D9F-F13233D626FB}"/>
              </a:ext>
            </a:extLst>
          </p:cNvPr>
          <p:cNvSpPr txBox="1"/>
          <p:nvPr/>
        </p:nvSpPr>
        <p:spPr>
          <a:xfrm>
            <a:off x="167888" y="1767225"/>
            <a:ext cx="723275" cy="253916"/>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a:latin typeface="BIZ UDPゴシック" panose="020B0400000000000000" pitchFamily="50" charset="-128"/>
                <a:ea typeface="BIZ UDPゴシック" panose="020B0400000000000000" pitchFamily="50" charset="-128"/>
              </a:rPr>
              <a:t>（百万円</a:t>
            </a:r>
            <a:r>
              <a:rPr kumimoji="1" lang="ja-JP" altLang="en-US" sz="1050" dirty="0">
                <a:latin typeface="BIZ UDPゴシック" panose="020B0400000000000000" pitchFamily="50" charset="-128"/>
                <a:ea typeface="BIZ UDPゴシック" panose="020B0400000000000000" pitchFamily="50" charset="-128"/>
              </a:rPr>
              <a:t>）</a:t>
            </a:r>
          </a:p>
        </p:txBody>
      </p:sp>
      <p:sp>
        <p:nvSpPr>
          <p:cNvPr id="14" name="サブタイトル 2"/>
          <p:cNvSpPr>
            <a:spLocks noGrp="1"/>
          </p:cNvSpPr>
          <p:nvPr>
            <p:ph type="subTitle" idx="1"/>
          </p:nvPr>
        </p:nvSpPr>
        <p:spPr>
          <a:xfrm>
            <a:off x="6291923" y="1615460"/>
            <a:ext cx="3157318" cy="405681"/>
          </a:xfrm>
        </p:spPr>
        <p:txBody>
          <a:bodyPr>
            <a:normAutofit/>
          </a:bodyPr>
          <a:lstStyle/>
          <a:p>
            <a:r>
              <a:rPr lang="ja-JP" altLang="en-US" sz="1800" smtClean="0">
                <a:latin typeface="BIZ UDPゴシック" panose="020B0400000000000000" pitchFamily="50" charset="-128"/>
                <a:ea typeface="BIZ UDPゴシック" panose="020B0400000000000000" pitchFamily="50" charset="-128"/>
              </a:rPr>
              <a:t>寄附金</a:t>
            </a:r>
            <a:r>
              <a:rPr kumimoji="1" lang="ja-JP" altLang="en-US" sz="1800" smtClean="0">
                <a:latin typeface="BIZ UDPゴシック" panose="020B0400000000000000" pitchFamily="50" charset="-128"/>
                <a:ea typeface="BIZ UDPゴシック" panose="020B0400000000000000" pitchFamily="50" charset="-128"/>
              </a:rPr>
              <a:t>額</a:t>
            </a:r>
            <a:r>
              <a:rPr kumimoji="1" lang="ja-JP" altLang="en-US" sz="1800">
                <a:latin typeface="BIZ UDPゴシック" panose="020B0400000000000000" pitchFamily="50" charset="-128"/>
                <a:ea typeface="BIZ UDPゴシック" panose="020B0400000000000000" pitchFamily="50" charset="-128"/>
              </a:rPr>
              <a:t>と控除額（</a:t>
            </a:r>
            <a:r>
              <a:rPr kumimoji="1" lang="en-US" altLang="ja-JP" sz="1800">
                <a:latin typeface="BIZ UDPゴシック" panose="020B0400000000000000" pitchFamily="50" charset="-128"/>
                <a:ea typeface="BIZ UDPゴシック" panose="020B0400000000000000" pitchFamily="50" charset="-128"/>
              </a:rPr>
              <a:t>R</a:t>
            </a:r>
            <a:r>
              <a:rPr kumimoji="1" lang="ja-JP" altLang="en-US" sz="1800">
                <a:latin typeface="BIZ UDPゴシック" panose="020B0400000000000000" pitchFamily="50" charset="-128"/>
                <a:ea typeface="BIZ UDPゴシック" panose="020B0400000000000000" pitchFamily="50" charset="-128"/>
              </a:rPr>
              <a:t>３年度）</a:t>
            </a:r>
            <a:r>
              <a:rPr kumimoji="1" lang="ja-JP" altLang="en-US" sz="1800" dirty="0">
                <a:latin typeface="BIZ UDPゴシック" panose="020B0400000000000000" pitchFamily="50" charset="-128"/>
                <a:ea typeface="BIZ UDPゴシック" panose="020B0400000000000000" pitchFamily="50" charset="-128"/>
              </a:rPr>
              <a:t>　</a:t>
            </a:r>
            <a:r>
              <a:rPr kumimoji="1" lang="ja-JP" altLang="en-US" sz="1800">
                <a:latin typeface="BIZ UDPゴシック" panose="020B0400000000000000" pitchFamily="50" charset="-128"/>
                <a:ea typeface="BIZ UDPゴシック" panose="020B0400000000000000" pitchFamily="50" charset="-128"/>
              </a:rPr>
              <a:t>　</a:t>
            </a:r>
            <a:endParaRPr kumimoji="1" lang="en-US" altLang="ja-JP" sz="1800" dirty="0">
              <a:latin typeface="BIZ UDPゴシック" panose="020B0400000000000000" pitchFamily="50" charset="-128"/>
              <a:ea typeface="BIZ UDPゴシック" panose="020B0400000000000000" pitchFamily="50" charset="-128"/>
            </a:endParaRPr>
          </a:p>
        </p:txBody>
      </p:sp>
      <p:sp>
        <p:nvSpPr>
          <p:cNvPr id="15" name="テキスト ボックス 10">
            <a:extLst>
              <a:ext uri="{FF2B5EF4-FFF2-40B4-BE49-F238E27FC236}">
                <a16:creationId xmlns:a16="http://schemas.microsoft.com/office/drawing/2014/main" id="{9D76BEB9-BE54-4EBD-8D9F-F13233D626FB}"/>
              </a:ext>
            </a:extLst>
          </p:cNvPr>
          <p:cNvSpPr txBox="1"/>
          <p:nvPr/>
        </p:nvSpPr>
        <p:spPr>
          <a:xfrm>
            <a:off x="8639098" y="1963384"/>
            <a:ext cx="925253" cy="253916"/>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50">
                <a:latin typeface="BIZ UDPゴシック" panose="020B0400000000000000" pitchFamily="50" charset="-128"/>
                <a:ea typeface="BIZ UDPゴシック" panose="020B0400000000000000" pitchFamily="50" charset="-128"/>
              </a:rPr>
              <a:t>（単位：千円</a:t>
            </a:r>
            <a:r>
              <a:rPr kumimoji="1" lang="ja-JP" altLang="en-US" sz="1050" dirty="0">
                <a:latin typeface="BIZ UDPゴシック" panose="020B0400000000000000" pitchFamily="50" charset="-128"/>
                <a:ea typeface="BIZ UDPゴシック" panose="020B0400000000000000" pitchFamily="50" charset="-128"/>
              </a:rPr>
              <a:t>）</a:t>
            </a:r>
          </a:p>
        </p:txBody>
      </p:sp>
      <p:sp>
        <p:nvSpPr>
          <p:cNvPr id="11" name="サブタイトル 2"/>
          <p:cNvSpPr txBox="1">
            <a:spLocks/>
          </p:cNvSpPr>
          <p:nvPr/>
        </p:nvSpPr>
        <p:spPr>
          <a:xfrm>
            <a:off x="5304846" y="5659369"/>
            <a:ext cx="4382871" cy="6844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控除額は「令和３年度課税状況調」をもとに総務省が推計した</a:t>
            </a:r>
            <a:r>
              <a:rPr lang="ja-JP" altLang="en-US" sz="1100" dirty="0" smtClean="0">
                <a:latin typeface="BIZ UDPゴシック" panose="020B0400000000000000" pitchFamily="50" charset="-128"/>
                <a:ea typeface="BIZ UDPゴシック" panose="020B0400000000000000" pitchFamily="50" charset="-128"/>
              </a:rPr>
              <a:t>金額</a:t>
            </a:r>
            <a:endParaRPr lang="en-US" altLang="ja-JP" sz="1100" dirty="0" smtClean="0">
              <a:latin typeface="BIZ UDPゴシック" panose="020B0400000000000000" pitchFamily="50" charset="-128"/>
              <a:ea typeface="BIZ UDPゴシック" panose="020B0400000000000000" pitchFamily="50" charset="-128"/>
            </a:endParaRPr>
          </a:p>
          <a:p>
            <a:pPr algn="l"/>
            <a:r>
              <a:rPr lang="en-US" altLang="ja-JP" sz="1100" dirty="0" smtClean="0">
                <a:latin typeface="BIZ UDPゴシック" panose="020B0400000000000000" pitchFamily="50" charset="-128"/>
                <a:ea typeface="BIZ UDPゴシック" panose="020B0400000000000000" pitchFamily="50" charset="-128"/>
              </a:rPr>
              <a:t>※</a:t>
            </a:r>
            <a:r>
              <a:rPr lang="ja-JP" altLang="en-US" sz="1100" dirty="0" smtClean="0">
                <a:latin typeface="BIZ UDPゴシック" panose="020B0400000000000000" pitchFamily="50" charset="-128"/>
                <a:ea typeface="BIZ UDPゴシック" panose="020B0400000000000000" pitchFamily="50" charset="-128"/>
              </a:rPr>
              <a:t>控除額は後年度に交付税制度の範囲で措置されるが、限定的。</a:t>
            </a:r>
            <a:endParaRPr lang="en-US" altLang="ja-JP" sz="1100" dirty="0" smtClean="0">
              <a:latin typeface="BIZ UDPゴシック" panose="020B0400000000000000" pitchFamily="50" charset="-128"/>
              <a:ea typeface="BIZ UDPゴシック" panose="020B0400000000000000" pitchFamily="50" charset="-128"/>
            </a:endParaRPr>
          </a:p>
        </p:txBody>
      </p:sp>
      <p:sp>
        <p:nvSpPr>
          <p:cNvPr id="1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1902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15335"/>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3406" y="1263795"/>
            <a:ext cx="7100021"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自主財源の確保に関する現在</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（今回検討した項目のみ）</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6840459"/>
              </p:ext>
            </p:extLst>
          </p:nvPr>
        </p:nvGraphicFramePr>
        <p:xfrm>
          <a:off x="249857" y="1761773"/>
          <a:ext cx="9406286" cy="4508252"/>
        </p:xfrm>
        <a:graphic>
          <a:graphicData uri="http://schemas.openxmlformats.org/drawingml/2006/table">
            <a:tbl>
              <a:tblPr firstRow="1" bandRow="1">
                <a:tableStyleId>{5C22544A-7EE6-4342-B048-85BDC9FD1C3A}</a:tableStyleId>
              </a:tblPr>
              <a:tblGrid>
                <a:gridCol w="1555828">
                  <a:extLst>
                    <a:ext uri="{9D8B030D-6E8A-4147-A177-3AD203B41FA5}">
                      <a16:colId xmlns:a16="http://schemas.microsoft.com/office/drawing/2014/main" val="3859636921"/>
                    </a:ext>
                  </a:extLst>
                </a:gridCol>
                <a:gridCol w="2575932">
                  <a:extLst>
                    <a:ext uri="{9D8B030D-6E8A-4147-A177-3AD203B41FA5}">
                      <a16:colId xmlns:a16="http://schemas.microsoft.com/office/drawing/2014/main" val="2057948078"/>
                    </a:ext>
                  </a:extLst>
                </a:gridCol>
                <a:gridCol w="2687443">
                  <a:extLst>
                    <a:ext uri="{9D8B030D-6E8A-4147-A177-3AD203B41FA5}">
                      <a16:colId xmlns:a16="http://schemas.microsoft.com/office/drawing/2014/main" val="351444875"/>
                    </a:ext>
                  </a:extLst>
                </a:gridCol>
                <a:gridCol w="2587083">
                  <a:extLst>
                    <a:ext uri="{9D8B030D-6E8A-4147-A177-3AD203B41FA5}">
                      <a16:colId xmlns:a16="http://schemas.microsoft.com/office/drawing/2014/main" val="2565694484"/>
                    </a:ext>
                  </a:extLst>
                </a:gridCol>
              </a:tblGrid>
              <a:tr h="393452">
                <a:tc>
                  <a:txBody>
                    <a:bodyPr/>
                    <a:lstStyle/>
                    <a:p>
                      <a:pPr algn="l"/>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太子町</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河南町</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千早赤阪村</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9029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ふるさと納税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・Ｒ３より返礼品の充実、ポータルサイトの拡充、事業者訪問の強化など、増収に向けた取組を強化。</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a:t>
                      </a:r>
                      <a:r>
                        <a:rPr lang="en-US" altLang="ja-JP" sz="1400">
                          <a:latin typeface="BIZ UDPゴシック" panose="020B0400000000000000" pitchFamily="50" charset="-128"/>
                          <a:ea typeface="BIZ UDPゴシック" panose="020B0400000000000000" pitchFamily="50" charset="-128"/>
                        </a:rPr>
                        <a:t>R</a:t>
                      </a:r>
                      <a:r>
                        <a:rPr lang="ja-JP" altLang="en-US" sz="1400">
                          <a:latin typeface="BIZ UDPゴシック" panose="020B0400000000000000" pitchFamily="50" charset="-128"/>
                          <a:ea typeface="BIZ UDPゴシック" panose="020B0400000000000000" pitchFamily="50" charset="-128"/>
                        </a:rPr>
                        <a:t>４は企業版ふるさと納税を加えるなど、継続して増収入に繋がる環境整備に努める。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・ポータルサイト、返礼品事業者及び返礼品数の拡充に努めている。</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a:t>
                      </a:r>
                      <a:r>
                        <a:rPr lang="en-US" altLang="ja-JP" sz="1400">
                          <a:latin typeface="BIZ UDPゴシック" panose="020B0400000000000000" pitchFamily="50" charset="-128"/>
                          <a:ea typeface="BIZ UDPゴシック" panose="020B0400000000000000" pitchFamily="50" charset="-128"/>
                        </a:rPr>
                        <a:t>R</a:t>
                      </a:r>
                      <a:r>
                        <a:rPr lang="ja-JP" altLang="en-US" sz="1400">
                          <a:latin typeface="BIZ UDPゴシック" panose="020B0400000000000000" pitchFamily="50" charset="-128"/>
                          <a:ea typeface="BIZ UDPゴシック" panose="020B0400000000000000" pitchFamily="50" charset="-128"/>
                        </a:rPr>
                        <a:t>４も引き続きポータルサイトや返礼品等の拡充に努めるとともに、企業版ふるさと納税の活用にも取組んでいく。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・返礼品の募集や特産物の開発による返礼品数の増、ポータルサイトの追加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577428"/>
                  </a:ext>
                </a:extLst>
              </a:tr>
              <a:tr h="30395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税の徴収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・徴収機構を通じた徴収の強化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・コンビニエンスストアでの収納やスマホアプリの電子決済サービスを導入。</a:t>
                      </a:r>
                      <a:endParaRPr lang="en-US" altLang="ja-JP" sz="1400">
                        <a:latin typeface="BIZ UDPゴシック" panose="020B0400000000000000" pitchFamily="50" charset="-128"/>
                        <a:ea typeface="BIZ UDPゴシック" panose="020B0400000000000000" pitchFamily="50" charset="-128"/>
                      </a:endParaRPr>
                    </a:p>
                    <a:p>
                      <a:r>
                        <a:rPr lang="ja-JP" altLang="en-US" sz="1400">
                          <a:latin typeface="BIZ UDPゴシック" panose="020B0400000000000000" pitchFamily="50" charset="-128"/>
                          <a:ea typeface="BIZ UDPゴシック" panose="020B0400000000000000" pitchFamily="50" charset="-128"/>
                        </a:rPr>
                        <a:t>・口座振替キャンペーンによる口座振替の推進。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latin typeface="BIZ UDPゴシック" panose="020B0400000000000000" pitchFamily="50" charset="-128"/>
                          <a:ea typeface="BIZ UDPゴシック" panose="020B0400000000000000" pitchFamily="50" charset="-128"/>
                        </a:rPr>
                        <a:t>・</a:t>
                      </a:r>
                      <a:r>
                        <a:rPr lang="ja-JP" altLang="en-US" sz="1400" dirty="0" smtClean="0">
                          <a:latin typeface="BIZ UDPゴシック" panose="020B0400000000000000" pitchFamily="50" charset="-128"/>
                          <a:ea typeface="BIZ UDPゴシック" panose="020B0400000000000000" pitchFamily="50" charset="-128"/>
                        </a:rPr>
                        <a:t>府退職職員</a:t>
                      </a:r>
                      <a:r>
                        <a:rPr lang="ja-JP" altLang="en-US" sz="1400" dirty="0">
                          <a:latin typeface="BIZ UDPゴシック" panose="020B0400000000000000" pitchFamily="50" charset="-128"/>
                          <a:ea typeface="BIZ UDPゴシック" panose="020B0400000000000000" pitchFamily="50" charset="-128"/>
                        </a:rPr>
                        <a:t>を会計年度任用職員として雇用し、村税の徴収事務に従事させ、経験の少ない職員への指導も行っている。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334926"/>
                  </a:ext>
                </a:extLst>
              </a:tr>
              <a:tr h="242147">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広告収入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・掲載場所等の増加を図ることにより、広告収入の増加に努める。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・広告媒体として町</a:t>
                      </a:r>
                      <a:r>
                        <a:rPr lang="en-US" altLang="ja-JP" sz="1400">
                          <a:latin typeface="BIZ UDPゴシック" panose="020B0400000000000000" pitchFamily="50" charset="-128"/>
                          <a:ea typeface="BIZ UDPゴシック" panose="020B0400000000000000" pitchFamily="50" charset="-128"/>
                        </a:rPr>
                        <a:t>HP</a:t>
                      </a:r>
                      <a:r>
                        <a:rPr lang="ja-JP" altLang="en-US" sz="1400">
                          <a:latin typeface="BIZ UDPゴシック" panose="020B0400000000000000" pitchFamily="50" charset="-128"/>
                          <a:ea typeface="BIZ UDPゴシック" panose="020B0400000000000000" pitchFamily="50" charset="-128"/>
                        </a:rPr>
                        <a:t>のバナー広告、窓口用封筒、地域公共交通バスを活用。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・村のオリジナルグッズを道の駅、簡易郵便局で販売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364610"/>
                  </a:ext>
                </a:extLst>
              </a:tr>
              <a:tr h="61066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公有地の</a:t>
                      </a:r>
                      <a:endParaRPr kumimoji="1" lang="en-US" altLang="ja-JP" b="0">
                        <a:solidFill>
                          <a:schemeClr val="tx1"/>
                        </a:solidFill>
                        <a:latin typeface="BIZ UDPゴシック" panose="020B0400000000000000" pitchFamily="50" charset="-128"/>
                        <a:ea typeface="BIZ UDPゴシック" panose="020B0400000000000000" pitchFamily="50" charset="-128"/>
                      </a:endParaRPr>
                    </a:p>
                    <a:p>
                      <a:r>
                        <a:rPr kumimoji="1" lang="ja-JP" altLang="en-US" b="0">
                          <a:solidFill>
                            <a:schemeClr val="tx1"/>
                          </a:solidFill>
                          <a:latin typeface="BIZ UDPゴシック" panose="020B0400000000000000" pitchFamily="50" charset="-128"/>
                          <a:ea typeface="BIZ UDPゴシック" panose="020B0400000000000000" pitchFamily="50" charset="-128"/>
                        </a:rPr>
                        <a:t>貸付・売却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・売却可能な町有地に</a:t>
                      </a:r>
                      <a:r>
                        <a:rPr lang="ja-JP" altLang="en-US" sz="1400" smtClean="0">
                          <a:latin typeface="BIZ UDPゴシック" panose="020B0400000000000000" pitchFamily="50" charset="-128"/>
                          <a:ea typeface="BIZ UDPゴシック" panose="020B0400000000000000" pitchFamily="50" charset="-128"/>
                        </a:rPr>
                        <a:t>ついて</a:t>
                      </a:r>
                      <a:endParaRPr lang="en-US" altLang="ja-JP" sz="1400" smtClean="0">
                        <a:latin typeface="BIZ UDPゴシック" panose="020B0400000000000000" pitchFamily="50" charset="-128"/>
                        <a:ea typeface="BIZ UDPゴシック" panose="020B0400000000000000" pitchFamily="50" charset="-128"/>
                      </a:endParaRPr>
                    </a:p>
                    <a:p>
                      <a:r>
                        <a:rPr lang="ja-JP" altLang="en-US" sz="1400" smtClean="0">
                          <a:latin typeface="BIZ UDPゴシック" panose="020B0400000000000000" pitchFamily="50" charset="-128"/>
                          <a:ea typeface="BIZ UDPゴシック" panose="020B0400000000000000" pitchFamily="50" charset="-128"/>
                        </a:rPr>
                        <a:t>Ｒ３</a:t>
                      </a:r>
                      <a:r>
                        <a:rPr lang="ja-JP" altLang="en-US" sz="1400">
                          <a:latin typeface="BIZ UDPゴシック" panose="020B0400000000000000" pitchFamily="50" charset="-128"/>
                          <a:ea typeface="BIZ UDPゴシック" panose="020B0400000000000000" pitchFamily="50" charset="-128"/>
                        </a:rPr>
                        <a:t>より売却の検討開始。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a:latin typeface="BIZ UDPゴシック" panose="020B0400000000000000" pitchFamily="50" charset="-128"/>
                          <a:ea typeface="BIZ UDPゴシック" panose="020B0400000000000000" pitchFamily="50" charset="-128"/>
                        </a:rPr>
                        <a:t>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latin typeface="BIZ UDPゴシック" panose="020B0400000000000000" pitchFamily="50" charset="-128"/>
                          <a:ea typeface="BIZ UDPゴシック" panose="020B0400000000000000" pitchFamily="50" charset="-128"/>
                        </a:rPr>
                        <a:t>・自動販売機の設置など余剰空間の積極的な貸付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128743"/>
                  </a:ext>
                </a:extLst>
              </a:tr>
            </a:tbl>
          </a:graphicData>
        </a:graphic>
      </p:graphicFrame>
      <p:sp>
        <p:nvSpPr>
          <p:cNvPr id="7" name="テキスト ボックス 6">
            <a:extLst>
              <a:ext uri="{FF2B5EF4-FFF2-40B4-BE49-F238E27FC236}">
                <a16:creationId xmlns:a16="http://schemas.microsoft.com/office/drawing/2014/main" id="{F5006B51-4D82-4776-98AE-830F7A9AA545}"/>
              </a:ext>
            </a:extLst>
          </p:cNvPr>
          <p:cNvSpPr txBox="1"/>
          <p:nvPr/>
        </p:nvSpPr>
        <p:spPr>
          <a:xfrm>
            <a:off x="0" y="544198"/>
            <a:ext cx="9906000" cy="62172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smtClean="0">
                <a:latin typeface="BIZ UDPゴシック" panose="020B0400000000000000" pitchFamily="50" charset="-128"/>
                <a:ea typeface="BIZ UDPゴシック" panose="020B0400000000000000" pitchFamily="50" charset="-128"/>
              </a:rPr>
              <a:t>・ふるさと納税については、２町１村とも、返礼品やポータルサイトの充実に向けた取組みを実施。</a:t>
            </a:r>
            <a:endParaRPr kumimoji="1" lang="ja-JP" altLang="en-US" sz="1200">
              <a:latin typeface="BIZ UDPゴシック" panose="020B0400000000000000" pitchFamily="50" charset="-128"/>
              <a:ea typeface="BIZ UDPゴシック" panose="020B0400000000000000" pitchFamily="50" charset="-128"/>
            </a:endParaRPr>
          </a:p>
          <a:p>
            <a:pPr>
              <a:lnSpc>
                <a:spcPts val="1400"/>
              </a:lnSpc>
            </a:pPr>
            <a:r>
              <a:rPr kumimoji="1" lang="ja-JP" altLang="en-US" sz="1200" smtClean="0">
                <a:latin typeface="BIZ UDPゴシック" panose="020B0400000000000000" pitchFamily="50" charset="-128"/>
                <a:ea typeface="BIZ UDPゴシック" panose="020B0400000000000000" pitchFamily="50" charset="-128"/>
              </a:rPr>
              <a:t>・税の徴収、広告収入についても、２町１村それぞれの取組みあり。</a:t>
            </a:r>
            <a:endParaRPr kumimoji="1" lang="ja-JP" altLang="en-US" sz="1200">
              <a:latin typeface="BIZ UDPゴシック" panose="020B0400000000000000" pitchFamily="50" charset="-128"/>
              <a:ea typeface="BIZ UDPゴシック" panose="020B0400000000000000" pitchFamily="50" charset="-128"/>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32</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7052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0" y="1248936"/>
            <a:ext cx="7661072"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２町１村で比較検討した住民</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サービス</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事業</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（今回検討した項目のみ</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09650003"/>
              </p:ext>
            </p:extLst>
          </p:nvPr>
        </p:nvGraphicFramePr>
        <p:xfrm>
          <a:off x="133406" y="1649046"/>
          <a:ext cx="9682300" cy="4904492"/>
        </p:xfrm>
        <a:graphic>
          <a:graphicData uri="http://schemas.openxmlformats.org/drawingml/2006/table">
            <a:tbl>
              <a:tblPr firstRow="1" bandRow="1">
                <a:tableStyleId>{5C22544A-7EE6-4342-B048-85BDC9FD1C3A}</a:tableStyleId>
              </a:tblPr>
              <a:tblGrid>
                <a:gridCol w="1327404">
                  <a:extLst>
                    <a:ext uri="{9D8B030D-6E8A-4147-A177-3AD203B41FA5}">
                      <a16:colId xmlns:a16="http://schemas.microsoft.com/office/drawing/2014/main" val="3859636921"/>
                    </a:ext>
                  </a:extLst>
                </a:gridCol>
                <a:gridCol w="2219092">
                  <a:extLst>
                    <a:ext uri="{9D8B030D-6E8A-4147-A177-3AD203B41FA5}">
                      <a16:colId xmlns:a16="http://schemas.microsoft.com/office/drawing/2014/main" val="2057948078"/>
                    </a:ext>
                  </a:extLst>
                </a:gridCol>
                <a:gridCol w="2196791">
                  <a:extLst>
                    <a:ext uri="{9D8B030D-6E8A-4147-A177-3AD203B41FA5}">
                      <a16:colId xmlns:a16="http://schemas.microsoft.com/office/drawing/2014/main" val="351444875"/>
                    </a:ext>
                  </a:extLst>
                </a:gridCol>
                <a:gridCol w="2241395">
                  <a:extLst>
                    <a:ext uri="{9D8B030D-6E8A-4147-A177-3AD203B41FA5}">
                      <a16:colId xmlns:a16="http://schemas.microsoft.com/office/drawing/2014/main" val="2565694484"/>
                    </a:ext>
                  </a:extLst>
                </a:gridCol>
                <a:gridCol w="1697618">
                  <a:extLst>
                    <a:ext uri="{9D8B030D-6E8A-4147-A177-3AD203B41FA5}">
                      <a16:colId xmlns:a16="http://schemas.microsoft.com/office/drawing/2014/main" val="3365837278"/>
                    </a:ext>
                  </a:extLst>
                </a:gridCol>
              </a:tblGrid>
              <a:tr h="393452">
                <a:tc>
                  <a:txBody>
                    <a:bodyPr/>
                    <a:lstStyle/>
                    <a:p>
                      <a:pPr algn="l"/>
                      <a:endParaRPr kumimoji="1" lang="ja-JP" altLang="en-US"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太子町</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河南町</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千早赤阪村</a:t>
                      </a:r>
                      <a:endParaRPr lang="en-US" altLang="ja-JP" sz="18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参考：国、大阪府</a:t>
                      </a:r>
                      <a:endParaRPr lang="en-US" altLang="ja-JP" sz="1400" b="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9029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子ども医療</a:t>
                      </a:r>
                      <a:endParaRPr kumimoji="1" lang="en-US" altLang="ja-JP" b="0">
                        <a:solidFill>
                          <a:schemeClr val="tx1"/>
                        </a:solidFill>
                        <a:latin typeface="BIZ UDPゴシック" panose="020B0400000000000000" pitchFamily="50" charset="-128"/>
                        <a:ea typeface="BIZ UDPゴシック" panose="020B0400000000000000" pitchFamily="50" charset="-128"/>
                      </a:endParaRPr>
                    </a:p>
                    <a:p>
                      <a:r>
                        <a:rPr kumimoji="1" lang="ja-JP" altLang="en-US" sz="1400" b="0">
                          <a:solidFill>
                            <a:schemeClr val="tx1"/>
                          </a:solidFill>
                          <a:latin typeface="BIZ UDPゴシック" panose="020B0400000000000000" pitchFamily="50" charset="-128"/>
                          <a:ea typeface="BIZ UDPゴシック" panose="020B0400000000000000" pitchFamily="50" charset="-128"/>
                        </a:rPr>
                        <a:t>（医療費助成）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zh-TW"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zh-TW" altLang="en-US"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年齢到達年度末</a:t>
                      </a:r>
                      <a:endPar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（所得制限なし）</a:t>
                      </a:r>
                      <a:endParaRPr lang="en-US" altLang="ja-JP"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39,200</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２２</a:t>
                      </a:r>
                      <a:r>
                        <a:rPr lang="zh-TW" altLang="en-US"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年齢到達年度末</a:t>
                      </a:r>
                      <a:endPar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（所得制限なし）</a:t>
                      </a:r>
                      <a:endParaRPr lang="en-US" altLang="ja-JP"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58,120</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0</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zh-TW"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zh-TW" altLang="en-US" sz="1400" b="0" u="sng"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a:t>
                      </a:r>
                      <a:r>
                        <a:rPr lang="zh-TW"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年齢到達年度末</a:t>
                      </a:r>
                      <a:endParaRPr lang="en-US" altLang="zh-TW"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400" b="0" dirty="0">
                          <a:effectLst/>
                          <a:latin typeface="BIZ UDPゴシック" panose="020B0400000000000000" pitchFamily="50" charset="-128"/>
                          <a:ea typeface="BIZ UDPゴシック" panose="020B0400000000000000" pitchFamily="50" charset="-128"/>
                          <a:cs typeface="Times New Roman" panose="02020603050405020304" pitchFamily="18" charset="0"/>
                        </a:rPr>
                        <a:t>（所得制限なし）</a:t>
                      </a:r>
                      <a:endParaRPr lang="en-US" altLang="ja-JP" sz="1400" dirty="0">
                        <a:latin typeface="BIZ UDPゴシック" panose="020B0400000000000000" pitchFamily="50" charset="-128"/>
                        <a:ea typeface="BIZ UDPゴシック" panose="020B0400000000000000" pitchFamily="50" charset="-128"/>
                      </a:endParaRPr>
                    </a:p>
                    <a:p>
                      <a:r>
                        <a:rPr kumimoji="1" lang="en-US" altLang="zh-TW" sz="1400" b="0" u="none" dirty="0" smtClean="0">
                          <a:solidFill>
                            <a:schemeClr val="tx1"/>
                          </a:solidFill>
                          <a:latin typeface="BIZ UDPゴシック" panose="020B0400000000000000" pitchFamily="50" charset="-128"/>
                          <a:ea typeface="BIZ UDPゴシック" panose="020B0400000000000000" pitchFamily="50" charset="-128"/>
                        </a:rPr>
                        <a:t>※R</a:t>
                      </a:r>
                      <a:r>
                        <a:rPr kumimoji="1" lang="zh-TW" altLang="en-US" sz="1400" b="0" u="none" dirty="0" smtClean="0">
                          <a:solidFill>
                            <a:schemeClr val="tx1"/>
                          </a:solidFill>
                          <a:latin typeface="BIZ UDPゴシック" panose="020B0400000000000000" pitchFamily="50" charset="-128"/>
                          <a:ea typeface="BIZ UDPゴシック" panose="020B0400000000000000" pitchFamily="50" charset="-128"/>
                        </a:rPr>
                        <a:t>３決算：８</a:t>
                      </a:r>
                      <a:r>
                        <a:rPr kumimoji="1" lang="en-US" altLang="zh-TW"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zh-TW" altLang="en-US" sz="1400" b="0" u="none" dirty="0" smtClean="0">
                          <a:solidFill>
                            <a:schemeClr val="tx1"/>
                          </a:solidFill>
                          <a:latin typeface="BIZ UDPゴシック" panose="020B0400000000000000" pitchFamily="50" charset="-128"/>
                          <a:ea typeface="BIZ UDPゴシック" panose="020B0400000000000000" pitchFamily="50" charset="-128"/>
                        </a:rPr>
                        <a:t>８３６千円</a:t>
                      </a:r>
                      <a:endParaRPr kumimoji="1" lang="zh-TW" altLang="en-US" sz="14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smtClean="0">
                          <a:latin typeface="BIZ UDPゴシック" panose="020B0400000000000000" pitchFamily="50" charset="-128"/>
                          <a:ea typeface="BIZ UDPゴシック" panose="020B0400000000000000" pitchFamily="50" charset="-128"/>
                        </a:rPr>
                        <a:t>【</a:t>
                      </a:r>
                      <a:r>
                        <a:rPr lang="ja-JP" altLang="en-US" sz="1200" smtClean="0">
                          <a:latin typeface="BIZ UDPゴシック" panose="020B0400000000000000" pitchFamily="50" charset="-128"/>
                          <a:ea typeface="BIZ UDPゴシック" panose="020B0400000000000000" pitchFamily="50" charset="-128"/>
                        </a:rPr>
                        <a:t>大阪府</a:t>
                      </a:r>
                      <a:r>
                        <a:rPr lang="en-US" altLang="ja-JP" sz="1200" smtClean="0">
                          <a:latin typeface="BIZ UDPゴシック" panose="020B0400000000000000" pitchFamily="50" charset="-128"/>
                          <a:ea typeface="BIZ UDPゴシック" panose="020B0400000000000000" pitchFamily="50" charset="-128"/>
                        </a:rPr>
                        <a:t>】</a:t>
                      </a:r>
                    </a:p>
                    <a:p>
                      <a:r>
                        <a:rPr lang="ja-JP" altLang="en-US" sz="1200" smtClean="0">
                          <a:latin typeface="BIZ UDPゴシック" panose="020B0400000000000000" pitchFamily="50" charset="-128"/>
                          <a:ea typeface="BIZ UDPゴシック" panose="020B0400000000000000" pitchFamily="50" charset="-128"/>
                        </a:rPr>
                        <a:t>０～</a:t>
                      </a:r>
                      <a:r>
                        <a:rPr lang="ja-JP" altLang="en-US" sz="1200" u="sng" smtClean="0">
                          <a:latin typeface="BIZ UDPゴシック" panose="020B0400000000000000" pitchFamily="50" charset="-128"/>
                          <a:ea typeface="BIZ UDPゴシック" panose="020B0400000000000000" pitchFamily="50" charset="-128"/>
                        </a:rPr>
                        <a:t>６歳</a:t>
                      </a:r>
                      <a:r>
                        <a:rPr lang="ja-JP" altLang="en-US" sz="1200" smtClean="0">
                          <a:latin typeface="BIZ UDPゴシック" panose="020B0400000000000000" pitchFamily="50" charset="-128"/>
                          <a:ea typeface="BIZ UDPゴシック" panose="020B0400000000000000" pitchFamily="50" charset="-128"/>
                        </a:rPr>
                        <a:t>年齢到達年度末</a:t>
                      </a:r>
                      <a:endParaRPr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577428"/>
                  </a:ext>
                </a:extLst>
              </a:tr>
              <a:tr h="303953">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幼児教育</a:t>
                      </a:r>
                      <a:endParaRPr kumimoji="1" lang="en-US" altLang="ja-JP" b="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a:solidFill>
                            <a:schemeClr val="tx1"/>
                          </a:solidFill>
                          <a:latin typeface="BIZ UDPゴシック" panose="020B0400000000000000" pitchFamily="50" charset="-128"/>
                          <a:ea typeface="BIZ UDPゴシック" panose="020B0400000000000000" pitchFamily="50" charset="-128"/>
                        </a:rPr>
                        <a:t>（０～２歳保育料）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BIZ UDPゴシック" panose="020B0400000000000000" pitchFamily="50" charset="-128"/>
                          <a:ea typeface="BIZ UDPゴシック" panose="020B0400000000000000" pitchFamily="50" charset="-128"/>
                        </a:rPr>
                        <a:t>第</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子半額、</a:t>
                      </a:r>
                      <a:r>
                        <a:rPr kumimoji="1" lang="ja-JP" altLang="en-US" sz="1400" b="0" u="sng" dirty="0">
                          <a:solidFill>
                            <a:srgbClr val="FF0000"/>
                          </a:solidFill>
                          <a:latin typeface="BIZ UDPゴシック" panose="020B0400000000000000" pitchFamily="50" charset="-128"/>
                          <a:ea typeface="BIZ UDPゴシック" panose="020B0400000000000000" pitchFamily="50" charset="-128"/>
                        </a:rPr>
                        <a:t>第</a:t>
                      </a:r>
                      <a:r>
                        <a:rPr kumimoji="1" lang="en-US" altLang="ja-JP" sz="1400" b="0" u="sng" dirty="0">
                          <a:solidFill>
                            <a:srgbClr val="FF0000"/>
                          </a:solidFill>
                          <a:latin typeface="BIZ UDPゴシック" panose="020B0400000000000000" pitchFamily="50" charset="-128"/>
                          <a:ea typeface="BIZ UDPゴシック" panose="020B0400000000000000" pitchFamily="50" charset="-128"/>
                        </a:rPr>
                        <a:t>3</a:t>
                      </a:r>
                      <a:r>
                        <a:rPr kumimoji="1" lang="ja-JP" altLang="en-US" sz="1400" b="0" u="sng" dirty="0" smtClean="0">
                          <a:solidFill>
                            <a:srgbClr val="FF0000"/>
                          </a:solidFill>
                          <a:latin typeface="BIZ UDPゴシック" panose="020B0400000000000000" pitchFamily="50" charset="-128"/>
                          <a:ea typeface="BIZ UDPゴシック" panose="020B0400000000000000" pitchFamily="50" charset="-128"/>
                        </a:rPr>
                        <a:t>子～無償</a:t>
                      </a:r>
                      <a:endParaRPr kumimoji="1" lang="en-US" altLang="ja-JP" sz="1400" b="0"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7,425</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endParaRPr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sng" dirty="0" smtClean="0">
                          <a:solidFill>
                            <a:srgbClr val="FF0000"/>
                          </a:solidFill>
                          <a:latin typeface="BIZ UDPゴシック" panose="020B0400000000000000" pitchFamily="50" charset="-128"/>
                          <a:ea typeface="BIZ UDPゴシック" panose="020B0400000000000000" pitchFamily="50" charset="-128"/>
                        </a:rPr>
                        <a:t>第２子～無償</a:t>
                      </a:r>
                      <a:r>
                        <a:rPr kumimoji="1" lang="ja-JP" altLang="en-US" sz="1100" b="0" u="sng" dirty="0" smtClean="0">
                          <a:solidFill>
                            <a:srgbClr val="FF0000"/>
                          </a:solidFill>
                          <a:latin typeface="BIZ UDPゴシック" panose="020B0400000000000000" pitchFamily="50" charset="-128"/>
                          <a:ea typeface="BIZ UDPゴシック" panose="020B0400000000000000" pitchFamily="50" charset="-128"/>
                        </a:rPr>
                        <a:t>（所得制限なし）</a:t>
                      </a:r>
                      <a:endParaRPr kumimoji="1" lang="en-US" altLang="ja-JP" sz="1400" b="0"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17,339</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sng" dirty="0">
                          <a:solidFill>
                            <a:srgbClr val="FF0000"/>
                          </a:solidFill>
                          <a:latin typeface="BIZ UDPゴシック" panose="020B0400000000000000" pitchFamily="50" charset="-128"/>
                          <a:ea typeface="BIZ UDPゴシック" panose="020B0400000000000000" pitchFamily="50" charset="-128"/>
                        </a:rPr>
                        <a:t>無償</a:t>
                      </a:r>
                      <a:r>
                        <a:rPr kumimoji="1" lang="ja-JP" altLang="en-US" sz="1100" b="0" u="sng" dirty="0">
                          <a:solidFill>
                            <a:srgbClr val="FF0000"/>
                          </a:solidFill>
                          <a:latin typeface="BIZ UDPゴシック" panose="020B0400000000000000" pitchFamily="50" charset="-128"/>
                          <a:ea typeface="BIZ UDPゴシック" panose="020B0400000000000000" pitchFamily="50" charset="-128"/>
                        </a:rPr>
                        <a:t>（所得制限なし）</a:t>
                      </a:r>
                      <a:endParaRPr kumimoji="1" lang="en-US" altLang="ja-JP" sz="1100" b="0"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※R3</a:t>
                      </a:r>
                      <a:r>
                        <a:rPr kumimoji="1" lang="ja-JP" altLang="en-US" sz="1400" b="0" u="none" dirty="0" smtClean="0">
                          <a:solidFill>
                            <a:schemeClr val="tx1"/>
                          </a:solidFill>
                          <a:latin typeface="BIZ UDPゴシック" panose="020B0400000000000000" pitchFamily="50" charset="-128"/>
                          <a:ea typeface="BIZ UDPゴシック" panose="020B0400000000000000" pitchFamily="50" charset="-128"/>
                        </a:rPr>
                        <a:t>決算：</a:t>
                      </a:r>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9,228</a:t>
                      </a:r>
                      <a:r>
                        <a:rPr kumimoji="1" lang="ja-JP" altLang="en-US" sz="1400" b="0" u="none" dirty="0" smtClean="0">
                          <a:solidFill>
                            <a:schemeClr val="tx1"/>
                          </a:solidFill>
                          <a:latin typeface="BIZ UDPゴシック" panose="020B0400000000000000" pitchFamily="50" charset="-128"/>
                          <a:ea typeface="BIZ UDPゴシック" panose="020B0400000000000000" pitchFamily="50" charset="-128"/>
                        </a:rPr>
                        <a:t>千円</a:t>
                      </a:r>
                      <a:endParaRPr kumimoji="1" lang="ja-JP" altLang="en-US" sz="14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smtClean="0">
                          <a:solidFill>
                            <a:schemeClr val="tx1"/>
                          </a:solidFill>
                          <a:latin typeface="BIZ UDPゴシック" panose="020B0400000000000000" pitchFamily="50" charset="-128"/>
                          <a:ea typeface="BIZ UDPゴシック" panose="020B0400000000000000" pitchFamily="50" charset="-128"/>
                        </a:rPr>
                        <a:t>【</a:t>
                      </a:r>
                      <a:r>
                        <a:rPr kumimoji="1" lang="ja-JP" altLang="en-US" sz="1200" b="0" smtClean="0">
                          <a:solidFill>
                            <a:schemeClr val="tx1"/>
                          </a:solidFill>
                          <a:latin typeface="BIZ UDPゴシック" panose="020B0400000000000000" pitchFamily="50" charset="-128"/>
                          <a:ea typeface="BIZ UDPゴシック" panose="020B0400000000000000" pitchFamily="50" charset="-128"/>
                        </a:rPr>
                        <a:t>国</a:t>
                      </a:r>
                      <a:r>
                        <a:rPr kumimoji="1" lang="en-US" altLang="ja-JP" sz="1200" b="0" smtClean="0">
                          <a:solidFill>
                            <a:schemeClr val="tx1"/>
                          </a:solidFill>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sng" smtClean="0">
                          <a:solidFill>
                            <a:schemeClr val="tx1"/>
                          </a:solidFill>
                          <a:latin typeface="BIZ UDPゴシック" panose="020B0400000000000000" pitchFamily="50" charset="-128"/>
                          <a:ea typeface="BIZ UDPゴシック" panose="020B0400000000000000" pitchFamily="50" charset="-128"/>
                        </a:rPr>
                        <a:t>住民税非課税世帯</a:t>
                      </a:r>
                      <a:r>
                        <a:rPr kumimoji="1" lang="ja-JP" altLang="en-US" sz="1200" b="0" smtClean="0">
                          <a:solidFill>
                            <a:schemeClr val="tx1"/>
                          </a:solidFill>
                          <a:latin typeface="BIZ UDPゴシック" panose="020B0400000000000000" pitchFamily="50" charset="-128"/>
                          <a:ea typeface="BIZ UDPゴシック" panose="020B0400000000000000" pitchFamily="50" charset="-128"/>
                        </a:rPr>
                        <a:t>は無償</a:t>
                      </a:r>
                      <a:endParaRPr kumimoji="1" lang="en-US" altLang="ja-JP" sz="12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334926"/>
                  </a:ext>
                </a:extLst>
              </a:tr>
              <a:tr h="242147">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学校給食</a:t>
                      </a:r>
                      <a:endParaRPr kumimoji="1" lang="en-US" altLang="ja-JP" b="0">
                        <a:solidFill>
                          <a:schemeClr val="tx1"/>
                        </a:solidFill>
                        <a:latin typeface="BIZ UDPゴシック" panose="020B0400000000000000" pitchFamily="50" charset="-128"/>
                        <a:ea typeface="BIZ UDPゴシック" panose="020B0400000000000000" pitchFamily="50" charset="-128"/>
                      </a:endParaRPr>
                    </a:p>
                    <a:p>
                      <a:r>
                        <a:rPr kumimoji="1" lang="ja-JP" altLang="en-US" sz="1200" b="0">
                          <a:solidFill>
                            <a:schemeClr val="tx1"/>
                          </a:solidFill>
                          <a:latin typeface="BIZ UDPゴシック" panose="020B0400000000000000" pitchFamily="50" charset="-128"/>
                          <a:ea typeface="BIZ UDPゴシック" panose="020B0400000000000000" pitchFamily="50" charset="-128"/>
                        </a:rPr>
                        <a:t>（給食費無償化）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【R4】1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学期無償化</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４予算：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29,124</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400" b="0" dirty="0">
                          <a:solidFill>
                            <a:schemeClr val="tx1"/>
                          </a:solidFill>
                          <a:latin typeface="BIZ UDPゴシック" panose="020B0400000000000000" pitchFamily="50" charset="-128"/>
                          <a:ea typeface="BIZ UDPゴシック" panose="020B0400000000000000" pitchFamily="50" charset="-128"/>
                        </a:rPr>
                        <a:t>　（全額国庫支</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出金）</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【R4】</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全学期無償化</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４予算</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56,503</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（全額国庫支出金）</a:t>
                      </a:r>
                      <a:endParaRPr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400" b="0" dirty="0">
                          <a:solidFill>
                            <a:schemeClr val="tx1"/>
                          </a:solidFill>
                          <a:latin typeface="BIZ UDPゴシック" panose="020B0400000000000000" pitchFamily="50" charset="-128"/>
                          <a:ea typeface="BIZ UDPゴシック" panose="020B0400000000000000" pitchFamily="50" charset="-128"/>
                        </a:rPr>
                        <a:t>【R4】</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全学期無償化</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400" b="0" u="none" dirty="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４予算</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16,242</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（全額国庫支出金）</a:t>
                      </a:r>
                      <a:endParaRPr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err="1" smtClean="0">
                          <a:latin typeface="BIZ UDPゴシック" panose="020B0400000000000000" pitchFamily="50" charset="-128"/>
                          <a:ea typeface="BIZ UDPゴシック" panose="020B0400000000000000" pitchFamily="50" charset="-128"/>
                        </a:rPr>
                        <a:t>ー</a:t>
                      </a:r>
                      <a:endParaRPr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364610"/>
                  </a:ext>
                </a:extLst>
              </a:tr>
              <a:tr h="610660">
                <a:tc>
                  <a:txBody>
                    <a:bodyPr/>
                    <a:lstStyle/>
                    <a:p>
                      <a:r>
                        <a:rPr kumimoji="1" lang="ja-JP" altLang="en-US" sz="1500" b="0">
                          <a:solidFill>
                            <a:schemeClr val="tx1"/>
                          </a:solidFill>
                          <a:latin typeface="BIZ UDPゴシック" panose="020B0400000000000000" pitchFamily="50" charset="-128"/>
                          <a:ea typeface="BIZ UDPゴシック" panose="020B0400000000000000" pitchFamily="50" charset="-128"/>
                        </a:rPr>
                        <a:t>移住定住支援</a:t>
                      </a:r>
                      <a:endParaRPr kumimoji="1" lang="en-US" altLang="ja-JP" sz="15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latin typeface="BIZ UDPゴシック" panose="020B0400000000000000" pitchFamily="50" charset="-128"/>
                          <a:ea typeface="BIZ UDPゴシック" panose="020B0400000000000000" pitchFamily="50" charset="-128"/>
                        </a:rPr>
                        <a:t>三世代同居・近居</a:t>
                      </a:r>
                      <a:r>
                        <a:rPr lang="ja-JP" altLang="en-US" sz="1400" dirty="0" smtClean="0">
                          <a:latin typeface="BIZ UDPゴシック" panose="020B0400000000000000" pitchFamily="50" charset="-128"/>
                          <a:ea typeface="BIZ UDPゴシック" panose="020B0400000000000000" pitchFamily="50" charset="-128"/>
                        </a:rPr>
                        <a:t>支援</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補助</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上限５０万円</a:t>
                      </a:r>
                      <a:endParaRPr lang="en-US" altLang="ja-JP" sz="1400" dirty="0">
                        <a:latin typeface="BIZ UDPゴシック" panose="020B0400000000000000" pitchFamily="50" charset="-128"/>
                        <a:ea typeface="BIZ UDPゴシック" panose="020B0400000000000000" pitchFamily="50" charset="-128"/>
                      </a:endParaRPr>
                    </a:p>
                    <a:p>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4,971</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latin typeface="BIZ UDPゴシック" panose="020B0400000000000000" pitchFamily="50" charset="-128"/>
                          <a:ea typeface="BIZ UDPゴシック" panose="020B0400000000000000" pitchFamily="50" charset="-128"/>
                        </a:rPr>
                        <a:t>三世代同居・近居</a:t>
                      </a:r>
                      <a:r>
                        <a:rPr lang="ja-JP" altLang="en-US" sz="1400" dirty="0" smtClean="0">
                          <a:latin typeface="BIZ UDPゴシック" panose="020B0400000000000000" pitchFamily="50" charset="-128"/>
                          <a:ea typeface="BIZ UDPゴシック" panose="020B0400000000000000" pitchFamily="50" charset="-128"/>
                        </a:rPr>
                        <a:t>支援</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補助</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上限１００万円（住宅取得）</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上限５０万円（リフォーム）</a:t>
                      </a:r>
                      <a:endParaRPr lang="en-US" altLang="ja-JP" sz="1400" dirty="0">
                        <a:latin typeface="BIZ UDPゴシック" panose="020B0400000000000000" pitchFamily="50" charset="-128"/>
                        <a:ea typeface="BIZ UDPゴシック" panose="020B0400000000000000" pitchFamily="50" charset="-128"/>
                      </a:endParaRPr>
                    </a:p>
                    <a:p>
                      <a:r>
                        <a:rPr kumimoji="1" lang="en-US" altLang="ja-JP" sz="1400" b="0" u="none"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３決算：</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16,272</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latin typeface="BIZ UDPゴシック" panose="020B0400000000000000" pitchFamily="50" charset="-128"/>
                          <a:ea typeface="BIZ UDPゴシック" panose="020B0400000000000000" pitchFamily="50" charset="-128"/>
                        </a:rPr>
                        <a:t>新築マイホーム取得補助</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上限１００万円</a:t>
                      </a:r>
                      <a:endParaRPr lang="en-US" altLang="ja-JP" sz="1400" dirty="0">
                        <a:latin typeface="BIZ UDPゴシック" panose="020B0400000000000000" pitchFamily="50" charset="-128"/>
                        <a:ea typeface="BIZ UDPゴシック" panose="020B0400000000000000" pitchFamily="50" charset="-128"/>
                      </a:endParaRPr>
                    </a:p>
                    <a:p>
                      <a:r>
                        <a:rPr kumimoji="1" lang="zh-TW" altLang="en-US" sz="1400" b="0" u="none" dirty="0" smtClean="0">
                          <a:solidFill>
                            <a:schemeClr val="tx1"/>
                          </a:solidFill>
                          <a:latin typeface="BIZ UDPゴシック" panose="020B0400000000000000" pitchFamily="50" charset="-128"/>
                          <a:ea typeface="BIZ UDPゴシック" panose="020B0400000000000000" pitchFamily="50" charset="-128"/>
                        </a:rPr>
                        <a:t>Ｒ３決算：２，０００千円</a:t>
                      </a:r>
                      <a:endParaRPr kumimoji="1" lang="zh-TW" altLang="en-US" sz="14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dirty="0" err="1" smtClean="0">
                          <a:latin typeface="BIZ UDPゴシック" panose="020B0400000000000000" pitchFamily="50" charset="-128"/>
                          <a:ea typeface="BIZ UDPゴシック" panose="020B0400000000000000" pitchFamily="50" charset="-128"/>
                        </a:rPr>
                        <a:t>ー</a:t>
                      </a:r>
                      <a:endParaRPr lang="en-US" altLang="ja-JP"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128743"/>
                  </a:ext>
                </a:extLst>
              </a:tr>
              <a:tr h="610660">
                <a:tc>
                  <a:txBody>
                    <a:bodyPr/>
                    <a:lstStyle/>
                    <a:p>
                      <a:r>
                        <a:rPr kumimoji="1" lang="ja-JP" altLang="en-US" b="0">
                          <a:solidFill>
                            <a:schemeClr val="tx1"/>
                          </a:solidFill>
                          <a:latin typeface="BIZ UDPゴシック" panose="020B0400000000000000" pitchFamily="50" charset="-128"/>
                          <a:ea typeface="BIZ UDPゴシック" panose="020B0400000000000000" pitchFamily="50" charset="-128"/>
                        </a:rPr>
                        <a:t>下水道</a:t>
                      </a:r>
                      <a:endParaRPr kumimoji="1" lang="en-US" altLang="ja-JP" b="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BIZ UDPゴシック" panose="020B0400000000000000" pitchFamily="50" charset="-128"/>
                          <a:ea typeface="BIZ UDPゴシック" panose="020B0400000000000000" pitchFamily="50" charset="-128"/>
                        </a:rPr>
                        <a:t>（基準外繰出額）</a:t>
                      </a:r>
                      <a:endParaRPr kumimoji="1" lang="en-US" altLang="ja-JP" sz="1200" b="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【H30】23,901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】76,581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２</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】85,702</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【R3】76,177</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法適用（</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【H30】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８５</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７０８千円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１２</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6,</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１０６千円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２</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１１０</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１３５千円</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【R3】108,570</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法適用</a:t>
                      </a:r>
                      <a:endParaRPr lang="en-US" altLang="ja-JP" sz="1400" b="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【H30】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６１</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８４４千円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６１</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３５７千円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【R</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２</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９３</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１２０千円</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【R3】94,734</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千円</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法非適用</a:t>
                      </a:r>
                      <a:endParaRPr lang="ja-JP" altLang="en-US" sz="14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err="1" smtClean="0">
                          <a:latin typeface="BIZ UDPゴシック" panose="020B0400000000000000" pitchFamily="50" charset="-128"/>
                          <a:ea typeface="BIZ UDPゴシック" panose="020B0400000000000000" pitchFamily="50" charset="-128"/>
                        </a:rPr>
                        <a:t>ー</a:t>
                      </a:r>
                      <a:endParaRPr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4875928"/>
                  </a:ext>
                </a:extLst>
              </a:tr>
            </a:tbl>
          </a:graphicData>
        </a:graphic>
      </p:graphicFrame>
      <p:sp>
        <p:nvSpPr>
          <p:cNvPr id="8" name="テキスト ボックス 7">
            <a:extLst>
              <a:ext uri="{FF2B5EF4-FFF2-40B4-BE49-F238E27FC236}">
                <a16:creationId xmlns:a16="http://schemas.microsoft.com/office/drawing/2014/main" id="{F5006B51-4D82-4776-98AE-830F7A9AA545}"/>
              </a:ext>
            </a:extLst>
          </p:cNvPr>
          <p:cNvSpPr txBox="1"/>
          <p:nvPr/>
        </p:nvSpPr>
        <p:spPr>
          <a:xfrm>
            <a:off x="0" y="505652"/>
            <a:ext cx="9906000" cy="69711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smtClean="0">
                <a:latin typeface="BIZ UDPゴシック" panose="020B0400000000000000" pitchFamily="50" charset="-128"/>
                <a:ea typeface="BIZ UDPゴシック" panose="020B0400000000000000" pitchFamily="50" charset="-128"/>
              </a:rPr>
              <a:t>・幼児教育について、保育料が無償となる要件が２町１村で異なる。</a:t>
            </a:r>
            <a:endParaRPr kumimoji="1" lang="ja-JP" altLang="en-US"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smtClean="0">
                <a:latin typeface="BIZ UDPゴシック" panose="020B0400000000000000" pitchFamily="50" charset="-128"/>
                <a:ea typeface="BIZ UDPゴシック" panose="020B0400000000000000" pitchFamily="50" charset="-128"/>
              </a:rPr>
              <a:t>・学校給食について、２町１村ともに、新型コロナウイルス感染症対応地方創生臨時交付金を活用して無償化を実施。</a:t>
            </a: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1400"/>
              </a:lnSpc>
            </a:pPr>
            <a:r>
              <a:rPr kumimoji="1" lang="ja-JP" altLang="en-US" sz="1200" smtClean="0">
                <a:latin typeface="BIZ UDPゴシック" panose="020B0400000000000000" pitchFamily="50" charset="-128"/>
                <a:ea typeface="BIZ UDPゴシック" panose="020B0400000000000000" pitchFamily="50" charset="-128"/>
              </a:rPr>
              <a:t>・下水道事業会計について、２町１村ともに、一般会計からの基準外繰出あり。</a:t>
            </a:r>
            <a:endParaRPr kumimoji="1" lang="ja-JP" altLang="en-US" sz="1200" dirty="0" smtClean="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133406" y="-15335"/>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466524" y="6550096"/>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5149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3406" y="681359"/>
            <a:ext cx="2064989"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の分析</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526303" y="1227252"/>
            <a:ext cx="9007989" cy="287639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今後</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、自主財源を確保する観点からも</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、今回検討した項目を含めた</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歳入確保の取組みが必要。</a:t>
            </a:r>
          </a:p>
          <a:p>
            <a:pPr>
              <a:lnSpc>
                <a:spcPts val="2800"/>
              </a:lnSpc>
            </a:pP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ふるさと</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納税の寄附金は、現状では、基準財政収入額には算入されないため、自主財源</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確保</a:t>
            </a:r>
            <a: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の</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手段として有効</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。控除</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額は年々増加傾向にあり、歳入（</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寄附金額</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）確保の取組みが</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求められる。</a:t>
            </a:r>
            <a:endPar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また、</a:t>
            </a:r>
            <a:r>
              <a:rPr lang="ja-JP" altLang="en-US" sz="1600" smtClean="0">
                <a:solidFill>
                  <a:prstClr val="black"/>
                </a:solidFill>
                <a:ea typeface="BIZ UDPゴシック" panose="020B0400000000000000" pitchFamily="50" charset="-128"/>
                <a:cs typeface="Times New Roman" panose="02020603050405020304" pitchFamily="18" charset="0"/>
              </a:rPr>
              <a:t>２町</a:t>
            </a:r>
            <a:r>
              <a:rPr lang="ja-JP" altLang="en-US" sz="1600">
                <a:solidFill>
                  <a:prstClr val="black"/>
                </a:solidFill>
                <a:ea typeface="BIZ UDPゴシック" panose="020B0400000000000000" pitchFamily="50" charset="-128"/>
                <a:cs typeface="Times New Roman" panose="02020603050405020304" pitchFamily="18" charset="0"/>
              </a:rPr>
              <a:t>１村とも、府内市町村と比較しても、独自</a:t>
            </a:r>
            <a:r>
              <a:rPr lang="ja-JP" altLang="en-US" sz="1600" smtClean="0">
                <a:solidFill>
                  <a:prstClr val="black"/>
                </a:solidFill>
                <a:ea typeface="BIZ UDPゴシック" panose="020B0400000000000000" pitchFamily="50" charset="-128"/>
                <a:cs typeface="Times New Roman" panose="02020603050405020304" pitchFamily="18" charset="0"/>
              </a:rPr>
              <a:t>の住民サービス</a:t>
            </a:r>
            <a:r>
              <a:rPr lang="ja-JP" altLang="en-US" sz="1600">
                <a:solidFill>
                  <a:prstClr val="black"/>
                </a:solidFill>
                <a:ea typeface="BIZ UDPゴシック" panose="020B0400000000000000" pitchFamily="50" charset="-128"/>
                <a:cs typeface="Times New Roman" panose="02020603050405020304" pitchFamily="18" charset="0"/>
              </a:rPr>
              <a:t>を実施</a:t>
            </a:r>
            <a:r>
              <a:rPr lang="ja-JP" altLang="en-US" sz="1600" smtClean="0">
                <a:solidFill>
                  <a:prstClr val="black"/>
                </a:solidFill>
                <a:ea typeface="BIZ UDPゴシック" panose="020B0400000000000000" pitchFamily="50" charset="-128"/>
                <a:cs typeface="Times New Roman" panose="02020603050405020304" pitchFamily="18" charset="0"/>
              </a:rPr>
              <a:t>。</a:t>
            </a:r>
            <a:endParaRPr lang="en-US" altLang="ja-JP" sz="1600" b="1" u="sng" dirty="0">
              <a:solidFill>
                <a:srgbClr val="FF0000"/>
              </a:solidFill>
              <a:ea typeface="BIZ UDPゴシック" panose="020B0400000000000000" pitchFamily="50" charset="-128"/>
              <a:cs typeface="Times New Roman" panose="02020603050405020304" pitchFamily="18" charset="0"/>
            </a:endParaRPr>
          </a:p>
          <a:p>
            <a:pPr lvl="0">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smtClean="0">
                <a:solidFill>
                  <a:prstClr val="black"/>
                </a:solidFill>
                <a:ea typeface="BIZ UDPゴシック" panose="020B0400000000000000" pitchFamily="50" charset="-128"/>
                <a:cs typeface="Times New Roman" panose="02020603050405020304" pitchFamily="18" charset="0"/>
              </a:rPr>
              <a:t> ただし</a:t>
            </a:r>
            <a:r>
              <a:rPr lang="ja-JP" altLang="en-US" sz="1600">
                <a:solidFill>
                  <a:prstClr val="black"/>
                </a:solidFill>
                <a:ea typeface="BIZ UDPゴシック" panose="020B0400000000000000" pitchFamily="50" charset="-128"/>
                <a:cs typeface="Times New Roman" panose="02020603050405020304" pitchFamily="18" charset="0"/>
              </a:rPr>
              <a:t>、</a:t>
            </a:r>
            <a:r>
              <a:rPr lang="ja-JP" altLang="en-US" sz="1600" b="1" u="sng">
                <a:solidFill>
                  <a:srgbClr val="FF0000"/>
                </a:solidFill>
                <a:ea typeface="BIZ UDPゴシック" panose="020B0400000000000000" pitchFamily="50" charset="-128"/>
                <a:cs typeface="Times New Roman" panose="02020603050405020304" pitchFamily="18" charset="0"/>
              </a:rPr>
              <a:t>財政状況の悪化などにより、今後同様の住民サービスを継続できないおそれあり</a:t>
            </a:r>
            <a:r>
              <a:rPr lang="ja-JP" altLang="en-US" sz="1600" smtClean="0">
                <a:solidFill>
                  <a:prstClr val="black"/>
                </a:solidFill>
                <a:ea typeface="BIZ UDPゴシック" panose="020B0400000000000000" pitchFamily="50" charset="-128"/>
                <a:cs typeface="Times New Roman" panose="02020603050405020304" pitchFamily="18" charset="0"/>
              </a:rPr>
              <a:t>。</a:t>
            </a:r>
            <a:endParaRPr lang="en-US" altLang="ja-JP" sz="1600" smtClean="0">
              <a:solidFill>
                <a:prstClr val="black"/>
              </a:solidFill>
              <a:ea typeface="BIZ UDPゴシック" panose="020B0400000000000000" pitchFamily="50" charset="-128"/>
              <a:cs typeface="Times New Roman" panose="02020603050405020304" pitchFamily="18" charset="0"/>
            </a:endParaRPr>
          </a:p>
          <a:p>
            <a:pPr lvl="0">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a:solidFill>
                  <a:prstClr val="black"/>
                </a:solidFill>
                <a:ea typeface="BIZ UDPゴシック" panose="020B0400000000000000" pitchFamily="50" charset="-128"/>
                <a:cs typeface="Times New Roman" panose="02020603050405020304" pitchFamily="18" charset="0"/>
              </a:rPr>
              <a:t> </a:t>
            </a:r>
            <a:r>
              <a:rPr lang="ja-JP" altLang="en-US" sz="1600" smtClean="0">
                <a:solidFill>
                  <a:prstClr val="black"/>
                </a:solidFill>
                <a:ea typeface="BIZ UDPゴシック" panose="020B0400000000000000" pitchFamily="50" charset="-128"/>
                <a:cs typeface="Times New Roman" panose="02020603050405020304" pitchFamily="18" charset="0"/>
              </a:rPr>
              <a:t>人口</a:t>
            </a:r>
            <a:r>
              <a:rPr lang="ja-JP" altLang="en-US" sz="1600">
                <a:solidFill>
                  <a:prstClr val="black"/>
                </a:solidFill>
                <a:ea typeface="BIZ UDPゴシック" panose="020B0400000000000000" pitchFamily="50" charset="-128"/>
                <a:cs typeface="Times New Roman" panose="02020603050405020304" pitchFamily="18" charset="0"/>
              </a:rPr>
              <a:t>減少により、個人住民税等の地方税が減少すれば、留保財源の縮小により、独自の</a:t>
            </a:r>
            <a:r>
              <a:rPr lang="ja-JP" altLang="en-US" sz="1600" smtClean="0">
                <a:solidFill>
                  <a:prstClr val="black"/>
                </a:solidFill>
                <a:ea typeface="BIZ UDPゴシック" panose="020B0400000000000000" pitchFamily="50" charset="-128"/>
                <a:cs typeface="Times New Roman" panose="02020603050405020304" pitchFamily="18" charset="0"/>
              </a:rPr>
              <a:t>サー</a:t>
            </a:r>
            <a:r>
              <a:rPr lang="en-US" altLang="ja-JP" sz="1600" smtClean="0">
                <a:solidFill>
                  <a:prstClr val="black"/>
                </a:solidFill>
                <a:ea typeface="BIZ UDPゴシック" panose="020B0400000000000000" pitchFamily="50" charset="-128"/>
                <a:cs typeface="Times New Roman" panose="02020603050405020304" pitchFamily="18" charset="0"/>
              </a:rPr>
              <a:t/>
            </a:r>
            <a:br>
              <a:rPr lang="en-US" altLang="ja-JP" sz="1600" smtClean="0">
                <a:solidFill>
                  <a:prstClr val="black"/>
                </a:solidFill>
                <a:ea typeface="BIZ UDPゴシック" panose="020B0400000000000000" pitchFamily="50" charset="-128"/>
                <a:cs typeface="Times New Roman" panose="02020603050405020304" pitchFamily="18" charset="0"/>
              </a:rPr>
            </a:br>
            <a:r>
              <a:rPr lang="ja-JP" altLang="en-US" sz="1600" smtClean="0">
                <a:solidFill>
                  <a:prstClr val="black"/>
                </a:solidFill>
                <a:ea typeface="BIZ UDPゴシック" panose="020B0400000000000000" pitchFamily="50" charset="-128"/>
                <a:cs typeface="Times New Roman" panose="02020603050405020304" pitchFamily="18" charset="0"/>
              </a:rPr>
              <a:t>　　ビス</a:t>
            </a:r>
            <a:r>
              <a:rPr lang="ja-JP" altLang="en-US" sz="1600">
                <a:solidFill>
                  <a:prstClr val="black"/>
                </a:solidFill>
                <a:ea typeface="BIZ UDPゴシック" panose="020B0400000000000000" pitchFamily="50" charset="-128"/>
                <a:cs typeface="Times New Roman" panose="02020603050405020304" pitchFamily="18" charset="0"/>
              </a:rPr>
              <a:t>実施はより一層厳しくなる</a:t>
            </a:r>
            <a:r>
              <a:rPr lang="ja-JP" altLang="en-US" sz="1600" smtClean="0">
                <a:solidFill>
                  <a:prstClr val="black"/>
                </a:solidFill>
                <a:ea typeface="BIZ UDPゴシック" panose="020B0400000000000000" pitchFamily="50" charset="-128"/>
                <a:cs typeface="Times New Roman" panose="02020603050405020304" pitchFamily="18" charset="0"/>
              </a:rPr>
              <a:t>。</a:t>
            </a:r>
            <a:endParaRPr lang="ja-JP" altLang="en-US" sz="1600">
              <a:solidFill>
                <a:prstClr val="black"/>
              </a:solidFill>
              <a:ea typeface="BIZ UDPゴシック" panose="020B0400000000000000" pitchFamily="50" charset="-128"/>
              <a:cs typeface="Times New Roman" panose="02020603050405020304" pitchFamily="18" charset="0"/>
            </a:endParaRPr>
          </a:p>
        </p:txBody>
      </p:sp>
      <p:sp>
        <p:nvSpPr>
          <p:cNvPr id="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7968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　－</a:t>
            </a:r>
            <a:r>
              <a:rPr kumimoji="1" lang="ja-JP" altLang="en-US" sz="2400" b="1" u="sng">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公民連携</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0" y="747996"/>
            <a:ext cx="9906000" cy="53525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smtClean="0">
                <a:latin typeface="BIZ UDPゴシック" panose="020B0400000000000000" pitchFamily="50" charset="-128"/>
                <a:ea typeface="BIZ UDPゴシック" panose="020B0400000000000000" pitchFamily="50" charset="-128"/>
              </a:rPr>
              <a:t>・太子町においては、民間企業や大学などとの窓口となる「公民連携デスク」を設置。</a:t>
            </a:r>
            <a:endParaRPr kumimoji="1" lang="en-US" altLang="ja-JP" sz="1400" dirty="0" smtClean="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0" y="1558833"/>
            <a:ext cx="4211909" cy="400110"/>
          </a:xfrm>
          <a:prstGeom prst="rect">
            <a:avLst/>
          </a:prstGeom>
          <a:noFill/>
        </p:spPr>
        <p:txBody>
          <a:bodyPr wrap="squar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２町１村の公民連携の取組み状況</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8" name="表 57"/>
          <p:cNvGraphicFramePr>
            <a:graphicFrameLocks noGrp="1"/>
          </p:cNvGraphicFramePr>
          <p:nvPr>
            <p:extLst>
              <p:ext uri="{D42A27DB-BD31-4B8C-83A1-F6EECF244321}">
                <p14:modId xmlns:p14="http://schemas.microsoft.com/office/powerpoint/2010/main" val="1468791949"/>
              </p:ext>
            </p:extLst>
          </p:nvPr>
        </p:nvGraphicFramePr>
        <p:xfrm>
          <a:off x="157210" y="2190780"/>
          <a:ext cx="9270124" cy="4218940"/>
        </p:xfrm>
        <a:graphic>
          <a:graphicData uri="http://schemas.openxmlformats.org/drawingml/2006/table">
            <a:tbl>
              <a:tblPr firstRow="1" bandRow="1">
                <a:tableStyleId>{5C22544A-7EE6-4342-B048-85BDC9FD1C3A}</a:tableStyleId>
              </a:tblPr>
              <a:tblGrid>
                <a:gridCol w="1904052">
                  <a:extLst>
                    <a:ext uri="{9D8B030D-6E8A-4147-A177-3AD203B41FA5}">
                      <a16:colId xmlns:a16="http://schemas.microsoft.com/office/drawing/2014/main" val="3859636921"/>
                    </a:ext>
                  </a:extLst>
                </a:gridCol>
                <a:gridCol w="7366072">
                  <a:extLst>
                    <a:ext uri="{9D8B030D-6E8A-4147-A177-3AD203B41FA5}">
                      <a16:colId xmlns:a16="http://schemas.microsoft.com/office/drawing/2014/main" val="2057948078"/>
                    </a:ext>
                  </a:extLst>
                </a:gridCol>
              </a:tblGrid>
              <a:tr h="1545215">
                <a:tc>
                  <a:txBody>
                    <a:bodyPr/>
                    <a:lstStyle/>
                    <a:p>
                      <a:pPr algn="ct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太子町</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&lt;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公民連携デスク有</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&gt;</a:t>
                      </a:r>
                      <a:endParaRPr kumimoji="1" lang="ja-JP" altLang="en-US" sz="14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defTabSz="914400" rtl="0" eaLnBrk="1" latinLnBrk="0" hangingPunct="1">
                        <a:lnSpc>
                          <a:spcPts val="2500"/>
                        </a:lnSpc>
                        <a:spcAft>
                          <a:spcPts val="0"/>
                        </a:spcAft>
                        <a:tabLst>
                          <a:tab pos="1638300" algn="l"/>
                        </a:tabLst>
                      </a:pP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・太子ＴＶ（インターネット配信）</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【FC</a:t>
                      </a: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大阪</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2500"/>
                        </a:lnSpc>
                        <a:spcAft>
                          <a:spcPts val="0"/>
                        </a:spcAft>
                        <a:tabLst>
                          <a:tab pos="1638300" algn="l"/>
                        </a:tabLst>
                      </a:pP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・サイクルツーリズムを中心とした観光事業</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（株）ＤＩＩＩＧ</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2500"/>
                        </a:lnSpc>
                        <a:spcAft>
                          <a:spcPts val="0"/>
                        </a:spcAft>
                        <a:tabLst>
                          <a:tab pos="1638300" algn="l"/>
                        </a:tabLst>
                      </a:pP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・地域</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SNS</a:t>
                      </a: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の開設</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【PIAZZA</a:t>
                      </a:r>
                      <a:r>
                        <a:rPr kumimoji="1" lang="ja-JP" altLang="en-US" sz="1400" b="0" u="sng" kern="1200" dirty="0" smtClean="0">
                          <a:solidFill>
                            <a:schemeClr val="tx1"/>
                          </a:solidFill>
                          <a:latin typeface="BIZ UDPゴシック" panose="020B0400000000000000" pitchFamily="50" charset="-128"/>
                          <a:ea typeface="BIZ UDPゴシック" panose="020B0400000000000000" pitchFamily="50" charset="-128"/>
                          <a:cs typeface="+mn-cs"/>
                        </a:rPr>
                        <a:t>（株）</a:t>
                      </a:r>
                      <a:r>
                        <a:rPr kumimoji="1" lang="en-US" altLang="ja-JP" sz="1400" b="0" u="sng" kern="1200" dirty="0" smtClean="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2500"/>
                        </a:lnSpc>
                        <a:spcAft>
                          <a:spcPts val="0"/>
                        </a:spcAft>
                        <a:tabLst>
                          <a:tab pos="1638300" algn="l"/>
                        </a:tabLst>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・ご当地商品の開発（ミウ おいしいみかん水 ラブジアース）</a:t>
                      </a:r>
                      <a:endPar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tab pos="1638300" algn="l"/>
                        </a:tabLst>
                        <a:defRPr/>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・ゼロカーボンシティの推進（自動販売機の設置）</a:t>
                      </a:r>
                      <a:endPar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ts val="2500"/>
                        </a:lnSpc>
                        <a:spcBef>
                          <a:spcPts val="0"/>
                        </a:spcBef>
                        <a:spcAft>
                          <a:spcPts val="0"/>
                        </a:spcAft>
                        <a:buClrTx/>
                        <a:buSzTx/>
                        <a:buFontTx/>
                        <a:buNone/>
                        <a:tabLst>
                          <a:tab pos="1638300" algn="l"/>
                        </a:tabLst>
                        <a:defRPr/>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・サッカー教室の実施</a:t>
                      </a:r>
                      <a:r>
                        <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rPr>
                        <a:t>【FC</a:t>
                      </a: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大阪</a:t>
                      </a:r>
                      <a:r>
                        <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rPr>
                        <a:t>】</a:t>
                      </a:r>
                    </a:p>
                    <a:p>
                      <a:pPr marL="0" indent="0" algn="l" defTabSz="914400" rtl="0" eaLnBrk="1" latinLnBrk="0" hangingPunct="1">
                        <a:lnSpc>
                          <a:spcPts val="2500"/>
                        </a:lnSpc>
                        <a:spcAft>
                          <a:spcPts val="0"/>
                        </a:spcAft>
                        <a:tabLst>
                          <a:tab pos="1638300" algn="l"/>
                        </a:tabLst>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・健康レシピの提供</a:t>
                      </a:r>
                      <a:endPar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2500"/>
                        </a:lnSpc>
                        <a:spcAft>
                          <a:spcPts val="0"/>
                        </a:spcAft>
                        <a:tabLst>
                          <a:tab pos="1638300" algn="l"/>
                        </a:tabLst>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・町立幼稚園におけるおなか元気教室の開催</a:t>
                      </a:r>
                      <a:endPar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endParaRPr>
                    </a:p>
                    <a:p>
                      <a:pPr marL="0" indent="0" algn="l" defTabSz="914400" rtl="0" eaLnBrk="1" latinLnBrk="0" hangingPunct="1">
                        <a:lnSpc>
                          <a:spcPts val="2500"/>
                        </a:lnSpc>
                        <a:spcAft>
                          <a:spcPts val="0"/>
                        </a:spcAft>
                        <a:tabLst>
                          <a:tab pos="1638300" algn="l"/>
                        </a:tabLst>
                      </a:pP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・暮らしの便利帳、子育てガイドブックの作成</a:t>
                      </a:r>
                      <a:r>
                        <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400" b="0" kern="1200" dirty="0" smtClean="0">
                          <a:solidFill>
                            <a:schemeClr val="tx1"/>
                          </a:solidFill>
                          <a:latin typeface="BIZ UDPゴシック" panose="020B0400000000000000" pitchFamily="50" charset="-128"/>
                          <a:ea typeface="BIZ UDPゴシック" panose="020B0400000000000000" pitchFamily="50" charset="-128"/>
                          <a:cs typeface="+mn-cs"/>
                        </a:rPr>
                        <a:t>（株）サイネックス</a:t>
                      </a:r>
                      <a:r>
                        <a:rPr kumimoji="1" lang="en-US" altLang="ja-JP" sz="1400" b="0" kern="1200" dirty="0" smtClean="0">
                          <a:solidFill>
                            <a:schemeClr val="tx1"/>
                          </a:solidFill>
                          <a:latin typeface="BIZ UDPゴシック" panose="020B0400000000000000" pitchFamily="50" charset="-128"/>
                          <a:ea typeface="BIZ UDPゴシック" panose="020B0400000000000000" pitchFamily="50" charset="-128"/>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7784063"/>
                  </a:ext>
                </a:extLst>
              </a:tr>
              <a:tr h="365972">
                <a:tc>
                  <a:txBody>
                    <a:bodyPr/>
                    <a:lstStyle/>
                    <a:p>
                      <a:pPr algn="ct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河南町</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&lt;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公民連携デスク無</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&gt;</a:t>
                      </a:r>
                      <a:endParaRPr kumimoji="1" lang="ja-JP" altLang="en-US" sz="1400" b="0" dirty="0" smtClean="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・運輸部門、流通部門、旅行業部門などの分野で連携</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近鉄グループホールディングス（株）</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400" b="0" dirty="0" smtClean="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1452601"/>
                  </a:ext>
                </a:extLst>
              </a:tr>
              <a:tr h="406636">
                <a:tc>
                  <a:txBody>
                    <a:bodyPr/>
                    <a:lstStyle/>
                    <a:p>
                      <a:pPr algn="ct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千早赤阪村</a:t>
                      </a:r>
                      <a:endParaRPr kumimoji="1" lang="en-US" altLang="ja-JP" sz="1400" b="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&lt;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公民連携デスク無</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&gt;</a:t>
                      </a:r>
                      <a:endParaRPr kumimoji="1" lang="ja-JP" altLang="en-US" sz="1400" b="0" dirty="0" smtClean="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600"/>
                        </a:lnSpc>
                      </a:pP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・教育の活性化及び教職員の資質向上に向けた取組み</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r>
                        <a:rPr kumimoji="1" lang="zh-CN" altLang="en-US" sz="1400" b="0" dirty="0" smtClean="0">
                          <a:solidFill>
                            <a:schemeClr val="tx1"/>
                          </a:solidFill>
                          <a:latin typeface="BIZ UDPゴシック" panose="020B0400000000000000" pitchFamily="50" charset="-128"/>
                          <a:ea typeface="BIZ UDPゴシック" panose="020B0400000000000000" pitchFamily="50" charset="-128"/>
                        </a:rPr>
                        <a:t>四天王寺大学</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p>
                    <a:p>
                      <a:pPr>
                        <a:lnSpc>
                          <a:spcPts val="2600"/>
                        </a:lnSpc>
                      </a:pP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・地域における協力活動（災害発生時の協力、高齢者見守り推進事業への協力）</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smtClean="0">
                          <a:solidFill>
                            <a:schemeClr val="tx1"/>
                          </a:solidFill>
                          <a:latin typeface="BIZ UDPゴシック" panose="020B0400000000000000" pitchFamily="50" charset="-128"/>
                          <a:ea typeface="BIZ UDPゴシック" panose="020B0400000000000000" pitchFamily="50" charset="-128"/>
                        </a:rPr>
                        <a:t>村内郵便局</a:t>
                      </a:r>
                      <a:r>
                        <a:rPr kumimoji="1" lang="en-US" altLang="ja-JP" sz="1400" b="0" dirty="0" smtClean="0">
                          <a:solidFill>
                            <a:schemeClr val="tx1"/>
                          </a:solidFill>
                          <a:latin typeface="BIZ UDPゴシック" panose="020B0400000000000000" pitchFamily="50" charset="-128"/>
                          <a:ea typeface="BIZ UDPゴシック" panose="020B04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739328"/>
                  </a:ext>
                </a:extLst>
              </a:tr>
            </a:tbl>
          </a:graphicData>
        </a:graphic>
      </p:graphicFrame>
      <p:sp>
        <p:nvSpPr>
          <p:cNvPr id="26" name="右中かっこ 25"/>
          <p:cNvSpPr/>
          <p:nvPr/>
        </p:nvSpPr>
        <p:spPr>
          <a:xfrm>
            <a:off x="6753304" y="3214474"/>
            <a:ext cx="45719" cy="521112"/>
          </a:xfrm>
          <a:prstGeom prst="rightBrace">
            <a:avLst>
              <a:gd name="adj1" fmla="val 8333"/>
              <a:gd name="adj2" fmla="val 49167"/>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テキスト ボックス 41"/>
          <p:cNvSpPr txBox="1"/>
          <p:nvPr/>
        </p:nvSpPr>
        <p:spPr>
          <a:xfrm>
            <a:off x="6776163" y="3321141"/>
            <a:ext cx="2074293" cy="307777"/>
          </a:xfrm>
          <a:prstGeom prst="rect">
            <a:avLst/>
          </a:prstGeom>
          <a:noFill/>
        </p:spPr>
        <p:txBody>
          <a:bodyPr wrap="square" rtlCol="0">
            <a:spAutoFit/>
          </a:bodyPr>
          <a:lstStyle/>
          <a:p>
            <a:pPr defTabSz="914400">
              <a:tabLst>
                <a:tab pos="1638300" algn="l"/>
              </a:tabLst>
            </a:pP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ダイドードリンコ（株）</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4" name="右中かっこ 63"/>
          <p:cNvSpPr/>
          <p:nvPr/>
        </p:nvSpPr>
        <p:spPr>
          <a:xfrm>
            <a:off x="5647267" y="4251550"/>
            <a:ext cx="103139" cy="464210"/>
          </a:xfrm>
          <a:prstGeom prst="rightBrace">
            <a:avLst>
              <a:gd name="adj1" fmla="val 8333"/>
              <a:gd name="adj2" fmla="val 49167"/>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6" name="テキスト ボックス 65"/>
          <p:cNvSpPr txBox="1"/>
          <p:nvPr/>
        </p:nvSpPr>
        <p:spPr>
          <a:xfrm>
            <a:off x="5750406" y="4329766"/>
            <a:ext cx="2455869" cy="307777"/>
          </a:xfrm>
          <a:prstGeom prst="rect">
            <a:avLst/>
          </a:prstGeom>
          <a:noFill/>
        </p:spPr>
        <p:txBody>
          <a:bodyPr wrap="square" rtlCol="0">
            <a:spAutoFit/>
          </a:bodyPr>
          <a:lstStyle/>
          <a:p>
            <a:pPr defTabSz="914400">
              <a:tabLst>
                <a:tab pos="1638300" algn="l"/>
              </a:tabLst>
            </a:pP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大阪東部ヤクルト販売（株）</a:t>
            </a:r>
            <a:r>
              <a:rPr kumimoji="1" lang="en-US" altLang="ja-JP"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0961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　</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地域ブランド</a:t>
            </a:r>
            <a:endPar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15613" y="777341"/>
            <a:ext cx="9906000" cy="56744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smtClean="0">
                <a:latin typeface="BIZ UDPゴシック" panose="020B0400000000000000" pitchFamily="50" charset="-128"/>
                <a:ea typeface="BIZ UDPゴシック" panose="020B0400000000000000" pitchFamily="50" charset="-128"/>
              </a:rPr>
              <a:t>・年間を通じて、各町村</a:t>
            </a:r>
            <a:r>
              <a:rPr kumimoji="1" lang="ja-JP" altLang="en-US" sz="1400" dirty="0">
                <a:latin typeface="BIZ UDPゴシック" panose="020B0400000000000000" pitchFamily="50" charset="-128"/>
                <a:ea typeface="BIZ UDPゴシック" panose="020B0400000000000000" pitchFamily="50" charset="-128"/>
              </a:rPr>
              <a:t>での地域ブランド発信に</a:t>
            </a:r>
            <a:r>
              <a:rPr kumimoji="1" lang="ja-JP" altLang="en-US" sz="1400">
                <a:latin typeface="BIZ UDPゴシック" panose="020B0400000000000000" pitchFamily="50" charset="-128"/>
                <a:ea typeface="BIZ UDPゴシック" panose="020B0400000000000000" pitchFamily="50" charset="-128"/>
              </a:rPr>
              <a:t>関する</a:t>
            </a:r>
            <a:r>
              <a:rPr kumimoji="1" lang="ja-JP" altLang="en-US" sz="1400" smtClean="0">
                <a:latin typeface="BIZ UDPゴシック" panose="020B0400000000000000" pitchFamily="50" charset="-128"/>
                <a:ea typeface="BIZ UDPゴシック" panose="020B0400000000000000" pitchFamily="50" charset="-128"/>
              </a:rPr>
              <a:t>取組みあり。</a:t>
            </a:r>
            <a:endParaRPr kumimoji="1" lang="en-US" altLang="ja-JP" sz="1400" dirty="0" smtClean="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5613" y="1825414"/>
            <a:ext cx="9123010"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２町１村における地域</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ブランド発信</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イベントの実施</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状況</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（大阪府主催イベント含む）</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0" y="2402548"/>
            <a:ext cx="9906000" cy="3152993"/>
            <a:chOff x="0" y="1574922"/>
            <a:chExt cx="9906000" cy="3152993"/>
          </a:xfrm>
        </p:grpSpPr>
        <p:sp>
          <p:nvSpPr>
            <p:cNvPr id="21" name="ホームベース 20"/>
            <p:cNvSpPr/>
            <p:nvPr/>
          </p:nvSpPr>
          <p:spPr>
            <a:xfrm>
              <a:off x="9998" y="1585867"/>
              <a:ext cx="1324891" cy="240276"/>
            </a:xfrm>
            <a:prstGeom prst="homePlate">
              <a:avLst/>
            </a:prstGeom>
            <a:solidFill>
              <a:srgbClr val="FF66CC"/>
            </a:solidFill>
            <a:ln>
              <a:solidFill>
                <a:srgbClr val="FF66CC"/>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tx1"/>
                  </a:solidFill>
                </a:rPr>
                <a:t>春</a:t>
              </a:r>
            </a:p>
          </p:txBody>
        </p:sp>
        <p:sp>
          <p:nvSpPr>
            <p:cNvPr id="26" name="ホームベース 25"/>
            <p:cNvSpPr/>
            <p:nvPr/>
          </p:nvSpPr>
          <p:spPr>
            <a:xfrm>
              <a:off x="3163330" y="1583740"/>
              <a:ext cx="4839059" cy="240276"/>
            </a:xfrm>
            <a:prstGeom prst="homePlate">
              <a:avLst/>
            </a:prstGeom>
            <a:solidFill>
              <a:schemeClr val="accent4"/>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tx1"/>
                  </a:solidFill>
                </a:rPr>
                <a:t>秋</a:t>
              </a:r>
            </a:p>
          </p:txBody>
        </p:sp>
        <p:sp>
          <p:nvSpPr>
            <p:cNvPr id="27" name="ホームベース 26"/>
            <p:cNvSpPr/>
            <p:nvPr/>
          </p:nvSpPr>
          <p:spPr>
            <a:xfrm>
              <a:off x="8002389" y="1583740"/>
              <a:ext cx="1903611" cy="240276"/>
            </a:xfrm>
            <a:prstGeom prst="homePlate">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冬</a:t>
              </a:r>
              <a:endParaRPr kumimoji="1" lang="ja-JP" altLang="en-US" sz="1400" b="1" dirty="0">
                <a:solidFill>
                  <a:schemeClr val="tx1"/>
                </a:solidFill>
              </a:endParaRPr>
            </a:p>
          </p:txBody>
        </p:sp>
        <p:sp>
          <p:nvSpPr>
            <p:cNvPr id="30" name="テキスト ボックス 29">
              <a:extLst>
                <a:ext uri="{FF2B5EF4-FFF2-40B4-BE49-F238E27FC236}">
                  <a16:creationId xmlns:a16="http://schemas.microsoft.com/office/drawing/2014/main" id="{70C32F0A-95BB-2EF6-777E-82EFCBA0C74F}"/>
                </a:ext>
              </a:extLst>
            </p:cNvPr>
            <p:cNvSpPr txBox="1"/>
            <p:nvPr/>
          </p:nvSpPr>
          <p:spPr>
            <a:xfrm>
              <a:off x="3185160" y="1829430"/>
              <a:ext cx="2447991" cy="2528897"/>
            </a:xfrm>
            <a:prstGeom prst="rect">
              <a:avLst/>
            </a:prstGeom>
            <a:noFill/>
            <a:ln w="19050">
              <a:solidFill>
                <a:schemeClr val="tx1"/>
              </a:solidFill>
              <a:prstDash val="solid"/>
            </a:ln>
          </p:spPr>
          <p:txBody>
            <a:bodyPr wrap="square" rtlCol="0">
              <a:spAutoFit/>
            </a:bodyPr>
            <a:lstStyle/>
            <a:p>
              <a:pPr>
                <a:lnSpc>
                  <a:spcPts val="2000"/>
                </a:lnSpc>
              </a:pP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太子町</a:t>
              </a:r>
              <a:r>
                <a:rPr lang="en-US" altLang="ja-JP" sz="1200" dirty="0" smtClean="0">
                  <a:ea typeface="BIZ UDPゴシック" panose="020B0400000000000000" pitchFamily="50" charset="-128"/>
                  <a:cs typeface="Times New Roman" panose="02020603050405020304" pitchFamily="18" charset="0"/>
                </a:rPr>
                <a:t>】</a:t>
              </a:r>
            </a:p>
            <a:p>
              <a:pPr>
                <a:lnSpc>
                  <a:spcPts val="1400"/>
                </a:lnSpc>
              </a:pPr>
              <a:r>
                <a:rPr lang="ja-JP" altLang="en-US" sz="1200" dirty="0" smtClean="0">
                  <a:ea typeface="BIZ UDPゴシック" panose="020B0400000000000000" pitchFamily="50" charset="-128"/>
                  <a:cs typeface="Times New Roman" panose="02020603050405020304" pitchFamily="18" charset="0"/>
                </a:rPr>
                <a:t>・竹内</a:t>
              </a:r>
              <a:r>
                <a:rPr lang="ja-JP" altLang="en-US" sz="1200" dirty="0">
                  <a:ea typeface="BIZ UDPゴシック" panose="020B0400000000000000" pitchFamily="50" charset="-128"/>
                  <a:cs typeface="Times New Roman" panose="02020603050405020304" pitchFamily="18" charset="0"/>
                </a:rPr>
                <a:t>街道灯路</a:t>
              </a:r>
              <a:r>
                <a:rPr lang="ja-JP" altLang="en-US" sz="1200" dirty="0" smtClean="0">
                  <a:ea typeface="BIZ UDPゴシック" panose="020B0400000000000000" pitchFamily="50" charset="-128"/>
                  <a:cs typeface="Times New Roman" panose="02020603050405020304" pitchFamily="18" charset="0"/>
                </a:rPr>
                <a:t>祭り</a:t>
              </a:r>
              <a:r>
                <a:rPr lang="ja-JP" altLang="en-US" sz="1000" dirty="0" smtClean="0">
                  <a:ea typeface="BIZ UDPゴシック" panose="020B0400000000000000" pitchFamily="50" charset="-128"/>
                  <a:cs typeface="Times New Roman" panose="02020603050405020304" pitchFamily="18" charset="0"/>
                </a:rPr>
                <a:t>（１０月頃）</a:t>
              </a:r>
              <a:endParaRPr lang="en-US" altLang="ja-JP" sz="1000" dirty="0" smtClean="0">
                <a:ea typeface="BIZ UDPゴシック" panose="020B0400000000000000" pitchFamily="50" charset="-128"/>
                <a:cs typeface="Times New Roman" panose="02020603050405020304" pitchFamily="18" charset="0"/>
              </a:endParaRPr>
            </a:p>
            <a:p>
              <a:pPr>
                <a:lnSpc>
                  <a:spcPts val="1400"/>
                </a:lnSpc>
              </a:pPr>
              <a:endParaRPr lang="en-US" altLang="ja-JP" sz="1000" dirty="0" smtClean="0">
                <a:ea typeface="BIZ UDPゴシック" panose="020B0400000000000000" pitchFamily="50" charset="-128"/>
                <a:cs typeface="Times New Roman" panose="02020603050405020304" pitchFamily="18" charset="0"/>
              </a:endParaRPr>
            </a:p>
            <a:p>
              <a:pPr>
                <a:lnSpc>
                  <a:spcPts val="1400"/>
                </a:lnSpc>
              </a:pP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河南町</a:t>
              </a:r>
              <a:r>
                <a:rPr lang="en-US" altLang="ja-JP" sz="1200" dirty="0" smtClean="0">
                  <a:ea typeface="BIZ UDPゴシック" panose="020B0400000000000000" pitchFamily="50" charset="-128"/>
                  <a:cs typeface="Times New Roman" panose="02020603050405020304" pitchFamily="18" charset="0"/>
                </a:rPr>
                <a:t>】</a:t>
              </a:r>
            </a:p>
            <a:p>
              <a:pPr>
                <a:lnSpc>
                  <a:spcPts val="1400"/>
                </a:lnSpc>
              </a:pPr>
              <a:r>
                <a:rPr lang="ja-JP" altLang="en-US" sz="1200" dirty="0" smtClean="0">
                  <a:ea typeface="BIZ UDPゴシック" panose="020B0400000000000000" pitchFamily="50" charset="-128"/>
                  <a:cs typeface="Times New Roman" panose="02020603050405020304" pitchFamily="18" charset="0"/>
                </a:rPr>
                <a:t>・</a:t>
              </a:r>
              <a:r>
                <a:rPr lang="ja-JP" altLang="en-US" sz="1200" dirty="0" err="1" smtClean="0">
                  <a:ea typeface="BIZ UDPゴシック" panose="020B0400000000000000" pitchFamily="50" charset="-128"/>
                  <a:cs typeface="Times New Roman" panose="02020603050405020304" pitchFamily="18" charset="0"/>
                </a:rPr>
                <a:t>だんじり</a:t>
              </a:r>
              <a:r>
                <a:rPr lang="ja-JP" altLang="en-US" sz="1200" dirty="0" smtClean="0">
                  <a:ea typeface="BIZ UDPゴシック" panose="020B0400000000000000" pitchFamily="50" charset="-128"/>
                  <a:cs typeface="Times New Roman" panose="02020603050405020304" pitchFamily="18" charset="0"/>
                </a:rPr>
                <a:t>祭り</a:t>
              </a:r>
              <a:r>
                <a:rPr lang="ja-JP" altLang="en-US" sz="1000" dirty="0" smtClean="0">
                  <a:ea typeface="BIZ UDPゴシック" panose="020B0400000000000000" pitchFamily="50" charset="-128"/>
                  <a:cs typeface="Times New Roman" panose="02020603050405020304" pitchFamily="18" charset="0"/>
                </a:rPr>
                <a:t>（１０月頃）</a:t>
              </a:r>
              <a:endParaRPr lang="en-US" altLang="ja-JP" sz="1000" dirty="0" smtClean="0">
                <a:ea typeface="BIZ UDPゴシック" panose="020B0400000000000000" pitchFamily="50" charset="-128"/>
                <a:cs typeface="Times New Roman" panose="02020603050405020304" pitchFamily="18" charset="0"/>
              </a:endParaRPr>
            </a:p>
            <a:p>
              <a:pPr>
                <a:lnSpc>
                  <a:spcPts val="1400"/>
                </a:lnSpc>
              </a:pPr>
              <a:endParaRPr lang="en-US" altLang="ja-JP" sz="1000" dirty="0">
                <a:ea typeface="BIZ UDPゴシック" panose="020B0400000000000000" pitchFamily="50" charset="-128"/>
                <a:cs typeface="Times New Roman" panose="02020603050405020304" pitchFamily="18" charset="0"/>
              </a:endParaRPr>
            </a:p>
            <a:p>
              <a:pPr>
                <a:lnSpc>
                  <a:spcPts val="14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千早赤阪村</a:t>
              </a:r>
              <a:r>
                <a:rPr kumimoji="1" lang="en-US" altLang="ja-JP" sz="1200" dirty="0">
                  <a:latin typeface="BIZ UDPゴシック" panose="020B0400000000000000" pitchFamily="50" charset="-128"/>
                  <a:ea typeface="BIZ UDPゴシック" panose="020B0400000000000000" pitchFamily="50" charset="-128"/>
                </a:rPr>
                <a:t>】</a:t>
              </a:r>
            </a:p>
            <a:p>
              <a:pPr>
                <a:lnSpc>
                  <a:spcPts val="1400"/>
                </a:lnSpc>
              </a:pPr>
              <a:r>
                <a:rPr kumimoji="1" lang="ja-JP" altLang="en-US" sz="1200" dirty="0" smtClean="0">
                  <a:latin typeface="BIZ UDPゴシック" panose="020B0400000000000000" pitchFamily="50" charset="-128"/>
                  <a:ea typeface="BIZ UDPゴシック" panose="020B0400000000000000" pitchFamily="50" charset="-128"/>
                </a:rPr>
                <a:t>・千早赤阪村</a:t>
              </a:r>
              <a:r>
                <a:rPr kumimoji="1" lang="ja-JP" altLang="en-US" sz="1200" dirty="0" err="1">
                  <a:latin typeface="BIZ UDPゴシック" panose="020B0400000000000000" pitchFamily="50" charset="-128"/>
                  <a:ea typeface="BIZ UDPゴシック" panose="020B0400000000000000" pitchFamily="50" charset="-128"/>
                </a:rPr>
                <a:t>だんじり</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10</a:t>
              </a:r>
              <a:r>
                <a:rPr kumimoji="1" lang="ja-JP" altLang="en-US" sz="1000" dirty="0">
                  <a:latin typeface="BIZ UDPゴシック" panose="020B0400000000000000" pitchFamily="50" charset="-128"/>
                  <a:ea typeface="BIZ UDPゴシック" panose="020B0400000000000000" pitchFamily="50" charset="-128"/>
                </a:rPr>
                <a:t>月頃</a:t>
              </a:r>
              <a:r>
                <a:rPr kumimoji="1" lang="ja-JP" altLang="en-US" sz="1000" dirty="0" smtClean="0">
                  <a:latin typeface="BIZ UDPゴシック" panose="020B0400000000000000" pitchFamily="50" charset="-128"/>
                  <a:ea typeface="BIZ UDPゴシック" panose="020B0400000000000000" pitchFamily="50" charset="-128"/>
                </a:rPr>
                <a:t>）</a:t>
              </a: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1400"/>
                </a:lnSpc>
              </a:pP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1600"/>
                </a:lnSpc>
              </a:pP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大阪府</a:t>
              </a:r>
              <a:r>
                <a:rPr lang="en-US" altLang="ja-JP" sz="1200" dirty="0" smtClean="0">
                  <a:ea typeface="BIZ UDPゴシック" panose="020B0400000000000000" pitchFamily="50" charset="-128"/>
                  <a:cs typeface="Times New Roman" panose="02020603050405020304" pitchFamily="18" charset="0"/>
                </a:rPr>
                <a:t>】</a:t>
              </a:r>
            </a:p>
            <a:p>
              <a:pPr>
                <a:lnSpc>
                  <a:spcPts val="1400"/>
                </a:lnSpc>
              </a:pPr>
              <a:r>
                <a:rPr lang="ja-JP" altLang="en-US" sz="1200" dirty="0" smtClean="0">
                  <a:ea typeface="BIZ UDPゴシック" panose="020B0400000000000000" pitchFamily="50" charset="-128"/>
                  <a:cs typeface="Times New Roman" panose="02020603050405020304" pitchFamily="18" charset="0"/>
                </a:rPr>
                <a:t>・南河内フルーツマルシェ</a:t>
              </a:r>
              <a:r>
                <a:rPr lang="ja-JP" altLang="en-US" sz="1000" dirty="0" smtClean="0">
                  <a:ea typeface="BIZ UDPゴシック" panose="020B0400000000000000" pitchFamily="50" charset="-128"/>
                  <a:cs typeface="Times New Roman" panose="02020603050405020304" pitchFamily="18" charset="0"/>
                </a:rPr>
                <a:t>（１０月頃）</a:t>
              </a:r>
              <a:endParaRPr lang="en-US" altLang="ja-JP" sz="1000" dirty="0" smtClean="0">
                <a:ea typeface="BIZ UDPゴシック" panose="020B0400000000000000" pitchFamily="50" charset="-128"/>
                <a:cs typeface="Times New Roman" panose="02020603050405020304" pitchFamily="18" charset="0"/>
              </a:endParaRPr>
            </a:p>
            <a:p>
              <a:pPr>
                <a:lnSpc>
                  <a:spcPts val="1400"/>
                </a:lnSpc>
              </a:pPr>
              <a:endParaRPr lang="en-US" altLang="ja-JP" sz="1000" dirty="0">
                <a:ea typeface="BIZ UDPゴシック" panose="020B0400000000000000" pitchFamily="50" charset="-128"/>
                <a:cs typeface="Times New Roman" panose="02020603050405020304" pitchFamily="18" charset="0"/>
              </a:endParaRPr>
            </a:p>
            <a:p>
              <a:pPr>
                <a:lnSpc>
                  <a:spcPts val="1400"/>
                </a:lnSpc>
              </a:pPr>
              <a:endParaRPr lang="en-US" altLang="ja-JP" sz="1400" dirty="0" smtClean="0">
                <a:ea typeface="BIZ UDPゴシック" panose="020B0400000000000000" pitchFamily="50" charset="-128"/>
                <a:cs typeface="Times New Roman" panose="02020603050405020304" pitchFamily="18" charset="0"/>
              </a:endParaRPr>
            </a:p>
          </p:txBody>
        </p:sp>
        <p:sp>
          <p:nvSpPr>
            <p:cNvPr id="32" name="ホームベース 31"/>
            <p:cNvSpPr/>
            <p:nvPr/>
          </p:nvSpPr>
          <p:spPr>
            <a:xfrm>
              <a:off x="1345806" y="1574922"/>
              <a:ext cx="1806607" cy="240276"/>
            </a:xfrm>
            <a:prstGeom prst="homePlat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smtClean="0">
                  <a:solidFill>
                    <a:schemeClr val="tx1"/>
                  </a:solidFill>
                </a:rPr>
                <a:t>夏</a:t>
              </a:r>
              <a:endParaRPr kumimoji="1" lang="ja-JP" altLang="en-US" sz="1400" b="1" dirty="0">
                <a:solidFill>
                  <a:schemeClr val="tx1"/>
                </a:solidFill>
              </a:endParaRPr>
            </a:p>
          </p:txBody>
        </p:sp>
        <p:sp>
          <p:nvSpPr>
            <p:cNvPr id="34" name="テキスト ボックス 33">
              <a:extLst>
                <a:ext uri="{FF2B5EF4-FFF2-40B4-BE49-F238E27FC236}">
                  <a16:creationId xmlns:a16="http://schemas.microsoft.com/office/drawing/2014/main" id="{70C32F0A-95BB-2EF6-777E-82EFCBA0C74F}"/>
                </a:ext>
              </a:extLst>
            </p:cNvPr>
            <p:cNvSpPr txBox="1"/>
            <p:nvPr/>
          </p:nvSpPr>
          <p:spPr>
            <a:xfrm>
              <a:off x="0" y="1824340"/>
              <a:ext cx="1345806" cy="2657138"/>
            </a:xfrm>
            <a:prstGeom prst="rect">
              <a:avLst/>
            </a:prstGeom>
            <a:noFill/>
            <a:ln w="19050">
              <a:solidFill>
                <a:schemeClr val="tx1"/>
              </a:solidFill>
              <a:prstDash val="solid"/>
            </a:ln>
          </p:spPr>
          <p:txBody>
            <a:bodyPr wrap="square" rtlCol="0">
              <a:spAutoFit/>
            </a:bodyPr>
            <a:lstStyle/>
            <a:p>
              <a:pPr>
                <a:lnSpc>
                  <a:spcPts val="2000"/>
                </a:lnSpc>
              </a:pPr>
              <a:r>
                <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太子町</a:t>
              </a:r>
              <a:r>
                <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ts val="1400"/>
                </a:lnSpc>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・太子聖燈会</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月下旬）</a:t>
              </a:r>
              <a:endPar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・叡福寺大乗会式</a:t>
              </a: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(4</a:t>
              </a:r>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11.12</a:t>
              </a: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日）</a:t>
              </a:r>
              <a:endPar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20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河南町</a:t>
              </a:r>
              <a:r>
                <a:rPr kumimoji="1" lang="en-US" altLang="ja-JP" sz="1200" dirty="0" smtClean="0">
                  <a:latin typeface="BIZ UDPゴシック" panose="020B0400000000000000" pitchFamily="50" charset="-128"/>
                  <a:ea typeface="BIZ UDPゴシック" panose="020B0400000000000000" pitchFamily="50" charset="-128"/>
                </a:rPr>
                <a:t>】</a:t>
              </a:r>
            </a:p>
            <a:p>
              <a:pPr>
                <a:lnSpc>
                  <a:spcPts val="1400"/>
                </a:lnSpc>
              </a:pP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err="1" smtClean="0">
                  <a:latin typeface="BIZ UDPゴシック" panose="020B0400000000000000" pitchFamily="50" charset="-128"/>
                  <a:ea typeface="BIZ UDPゴシック" panose="020B0400000000000000" pitchFamily="50" charset="-128"/>
                </a:rPr>
                <a:t>か</a:t>
              </a:r>
              <a:r>
                <a:rPr kumimoji="1" lang="ja-JP" altLang="en-US" sz="1200" dirty="0">
                  <a:latin typeface="BIZ UDPゴシック" panose="020B0400000000000000" pitchFamily="50" charset="-128"/>
                  <a:ea typeface="BIZ UDPゴシック" panose="020B0400000000000000" pitchFamily="50" charset="-128"/>
                </a:rPr>
                <a:t>なん桜まつり</a:t>
              </a:r>
              <a:r>
                <a:rPr kumimoji="1" lang="ja-JP" altLang="en-US" sz="1000" dirty="0">
                  <a:latin typeface="BIZ UDPゴシック" panose="020B0400000000000000" pitchFamily="50" charset="-128"/>
                  <a:ea typeface="BIZ UDPゴシック" panose="020B0400000000000000" pitchFamily="50" charset="-128"/>
                </a:rPr>
                <a:t>（４月</a:t>
              </a:r>
              <a:r>
                <a:rPr kumimoji="1" lang="ja-JP" altLang="en-US" sz="1000" dirty="0" smtClean="0">
                  <a:latin typeface="BIZ UDPゴシック" panose="020B0400000000000000" pitchFamily="50" charset="-128"/>
                  <a:ea typeface="BIZ UDPゴシック" panose="020B0400000000000000" pitchFamily="50" charset="-128"/>
                </a:rPr>
                <a:t>上旬）</a:t>
              </a: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1400"/>
                </a:lnSpc>
              </a:pPr>
              <a:endParaRPr kumimoji="1" lang="en-US" altLang="ja-JP" sz="10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1400"/>
                </a:lnSpc>
              </a:pP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70C32F0A-95BB-2EF6-777E-82EFCBA0C74F}"/>
                </a:ext>
              </a:extLst>
            </p:cNvPr>
            <p:cNvSpPr txBox="1"/>
            <p:nvPr/>
          </p:nvSpPr>
          <p:spPr>
            <a:xfrm>
              <a:off x="1345045" y="1828856"/>
              <a:ext cx="1840114" cy="2323713"/>
            </a:xfrm>
            <a:prstGeom prst="rect">
              <a:avLst/>
            </a:prstGeom>
            <a:noFill/>
            <a:ln w="19050">
              <a:solidFill>
                <a:schemeClr val="tx1"/>
              </a:solidFill>
              <a:prstDash val="solid"/>
            </a:ln>
          </p:spPr>
          <p:txBody>
            <a:bodyPr wrap="square" rtlCol="0">
              <a:spAutoFit/>
            </a:bodyPr>
            <a:lstStyle/>
            <a:p>
              <a:pPr>
                <a:lnSpc>
                  <a:spcPts val="20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太子町</a:t>
              </a:r>
              <a:r>
                <a:rPr kumimoji="1" lang="en-US" altLang="ja-JP" sz="1200" dirty="0" smtClean="0">
                  <a:latin typeface="BIZ UDPゴシック" panose="020B0400000000000000" pitchFamily="50" charset="-128"/>
                  <a:ea typeface="BIZ UDPゴシック" panose="020B0400000000000000" pitchFamily="50" charset="-128"/>
                </a:rPr>
                <a:t>】</a:t>
              </a:r>
            </a:p>
            <a:p>
              <a:pPr>
                <a:lnSpc>
                  <a:spcPts val="1400"/>
                </a:lnSpc>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・唐川ホタル</a:t>
              </a:r>
              <a:r>
                <a:rPr kumimoji="1"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観賞会</a:t>
              </a:r>
              <a:endParaRPr kumimoji="1" lang="en-US" altLang="ja-JP" sz="12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en-US" altLang="ja-JP"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６月頃</a:t>
              </a: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0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科長神社</a:t>
              </a:r>
              <a:r>
                <a:rPr kumimoji="1"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夏祭り</a:t>
              </a:r>
              <a:endParaRPr kumimoji="1" lang="en-US" altLang="ja-JP" sz="12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７月頃</a:t>
              </a: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・道の駅ぶどう</a:t>
              </a:r>
              <a:r>
                <a:rPr kumimoji="1"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祭り</a:t>
              </a:r>
              <a:endParaRPr kumimoji="1" lang="en-US" altLang="ja-JP" sz="1200" dirty="0" smtClean="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rPr>
                <a:t>8</a:t>
              </a:r>
              <a:r>
                <a:rPr kumimoji="1" lang="ja-JP" altLang="en-US" sz="1000" dirty="0">
                  <a:latin typeface="BIZ UDPゴシック" panose="020B0400000000000000" pitchFamily="50" charset="-128"/>
                  <a:ea typeface="BIZ UDPゴシック" panose="020B0400000000000000" pitchFamily="50" charset="-128"/>
                  <a:cs typeface="Times New Roman" panose="02020603050405020304" pitchFamily="18" charset="0"/>
                </a:rPr>
                <a:t>月頃</a:t>
              </a:r>
              <a:r>
                <a:rPr kumimoji="1" lang="ja-JP" altLang="en-US" sz="10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0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1400"/>
                </a:lnSpc>
              </a:pP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14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千早赤阪村</a:t>
              </a:r>
              <a:r>
                <a:rPr kumimoji="1" lang="en-US" altLang="ja-JP" sz="1200" dirty="0">
                  <a:latin typeface="BIZ UDPゴシック" panose="020B0400000000000000" pitchFamily="50" charset="-128"/>
                  <a:ea typeface="BIZ UDPゴシック" panose="020B0400000000000000" pitchFamily="50" charset="-128"/>
                </a:rPr>
                <a:t>】</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・金剛山夏まつり</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7</a:t>
              </a:r>
              <a:r>
                <a:rPr kumimoji="1" lang="ja-JP" altLang="en-US" sz="1000" dirty="0">
                  <a:latin typeface="BIZ UDPゴシック" panose="020B0400000000000000" pitchFamily="50" charset="-128"/>
                  <a:ea typeface="BIZ UDPゴシック" panose="020B0400000000000000" pitchFamily="50" charset="-128"/>
                </a:rPr>
                <a:t>月頃</a:t>
              </a:r>
              <a:r>
                <a:rPr kumimoji="1" lang="ja-JP" altLang="en-US" sz="1000" dirty="0" smtClean="0">
                  <a:latin typeface="BIZ UDPゴシック" panose="020B0400000000000000" pitchFamily="50" charset="-128"/>
                  <a:ea typeface="BIZ UDPゴシック" panose="020B0400000000000000" pitchFamily="50" charset="-128"/>
                </a:rPr>
                <a:t>）</a:t>
              </a:r>
              <a:endParaRPr kumimoji="1" lang="en-US" altLang="ja-JP" sz="8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800" dirty="0">
                <a:latin typeface="BIZ UDPゴシック" panose="020B0400000000000000" pitchFamily="50" charset="-128"/>
                <a:ea typeface="BIZ UDPゴシック" panose="020B0400000000000000" pitchFamily="50" charset="-128"/>
              </a:endParaRPr>
            </a:p>
            <a:p>
              <a:pPr>
                <a:lnSpc>
                  <a:spcPts val="1400"/>
                </a:lnSpc>
              </a:pPr>
              <a:endParaRPr kumimoji="1" lang="en-US" altLang="ja-JP" sz="10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70C32F0A-95BB-2EF6-777E-82EFCBA0C74F}"/>
                </a:ext>
              </a:extLst>
            </p:cNvPr>
            <p:cNvSpPr txBox="1"/>
            <p:nvPr/>
          </p:nvSpPr>
          <p:spPr>
            <a:xfrm>
              <a:off x="7991475" y="1836598"/>
              <a:ext cx="1898912" cy="2231380"/>
            </a:xfrm>
            <a:prstGeom prst="rect">
              <a:avLst/>
            </a:prstGeom>
            <a:noFill/>
            <a:ln w="19050">
              <a:solidFill>
                <a:schemeClr val="tx1"/>
              </a:solidFill>
              <a:prstDash val="solid"/>
            </a:ln>
          </p:spPr>
          <p:txBody>
            <a:bodyPr wrap="square" rtlCol="0">
              <a:spAutoFit/>
            </a:bodyPr>
            <a:lstStyle/>
            <a:p>
              <a:pPr>
                <a:lnSpc>
                  <a:spcPts val="20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大阪府</a:t>
              </a:r>
              <a:r>
                <a:rPr kumimoji="1" lang="en-US" altLang="ja-JP" sz="1200" dirty="0" smtClean="0">
                  <a:latin typeface="BIZ UDPゴシック" panose="020B0400000000000000" pitchFamily="50" charset="-128"/>
                  <a:ea typeface="BIZ UDPゴシック" panose="020B0400000000000000" pitchFamily="50" charset="-128"/>
                </a:rPr>
                <a:t>】</a:t>
              </a:r>
            </a:p>
            <a:p>
              <a:pPr>
                <a:lnSpc>
                  <a:spcPts val="2000"/>
                </a:lnSpc>
              </a:pPr>
              <a:r>
                <a:rPr kumimoji="1" lang="ja-JP" altLang="en-US" sz="1200" dirty="0" smtClean="0">
                  <a:latin typeface="BIZ UDPゴシック" panose="020B0400000000000000" pitchFamily="50" charset="-128"/>
                  <a:ea typeface="BIZ UDPゴシック" panose="020B0400000000000000" pitchFamily="50" charset="-128"/>
                </a:rPr>
                <a:t>・近</a:t>
              </a:r>
              <a:r>
                <a:rPr kumimoji="1" lang="ja-JP" altLang="en-US" sz="1200" dirty="0" err="1" smtClean="0">
                  <a:latin typeface="BIZ UDPゴシック" panose="020B0400000000000000" pitchFamily="50" charset="-128"/>
                  <a:ea typeface="BIZ UDPゴシック" panose="020B0400000000000000" pitchFamily="50" charset="-128"/>
                </a:rPr>
                <a:t>つ</a:t>
              </a:r>
              <a:r>
                <a:rPr kumimoji="1" lang="ja-JP" altLang="en-US" sz="1200" dirty="0" smtClean="0">
                  <a:latin typeface="BIZ UDPゴシック" panose="020B0400000000000000" pitchFamily="50" charset="-128"/>
                  <a:ea typeface="BIZ UDPゴシック" panose="020B0400000000000000" pitchFamily="50" charset="-128"/>
                </a:rPr>
                <a:t>飛鳥博物館</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 うめまつり</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3</a:t>
              </a:r>
              <a:r>
                <a:rPr kumimoji="1" lang="ja-JP" altLang="en-US" sz="1000" dirty="0" smtClean="0">
                  <a:latin typeface="BIZ UDPゴシック" panose="020B0400000000000000" pitchFamily="50" charset="-128"/>
                  <a:ea typeface="BIZ UDPゴシック" panose="020B0400000000000000" pitchFamily="50" charset="-128"/>
                </a:rPr>
                <a:t>月頃）</a:t>
              </a:r>
              <a:endParaRPr kumimoji="1" lang="en-US" altLang="ja-JP" sz="1200" dirty="0">
                <a:latin typeface="BIZ UDPゴシック" panose="020B0400000000000000" pitchFamily="50" charset="-128"/>
                <a:ea typeface="BIZ UDPゴシック" panose="020B0400000000000000" pitchFamily="50" charset="-128"/>
              </a:endParaRPr>
            </a:p>
            <a:p>
              <a:pPr>
                <a:lnSpc>
                  <a:spcPts val="2000"/>
                </a:lnSpc>
                <a:spcBef>
                  <a:spcPts val="600"/>
                </a:spcBef>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太子町</a:t>
              </a:r>
              <a:r>
                <a:rPr kumimoji="1" lang="en-US" altLang="ja-JP" sz="1200" dirty="0" smtClean="0">
                  <a:latin typeface="BIZ UDPゴシック" panose="020B0400000000000000" pitchFamily="50" charset="-128"/>
                  <a:ea typeface="BIZ UDPゴシック" panose="020B0400000000000000" pitchFamily="50" charset="-128"/>
                </a:rPr>
                <a:t>】</a:t>
              </a:r>
            </a:p>
            <a:p>
              <a:pPr>
                <a:tabLst>
                  <a:tab pos="1638300" algn="l"/>
                </a:tabLst>
              </a:pPr>
              <a:r>
                <a:rPr kumimoji="1" lang="ja-JP" altLang="en-US" sz="1200" dirty="0">
                  <a:latin typeface="BIZ UDPゴシック" panose="020B0400000000000000" pitchFamily="50" charset="-128"/>
                  <a:ea typeface="BIZ UDPゴシック" panose="020B0400000000000000" pitchFamily="50" charset="-128"/>
                </a:rPr>
                <a:t>・二上山元旦初のぼり</a:t>
              </a:r>
            </a:p>
            <a:p>
              <a:pPr>
                <a:tabLst>
                  <a:tab pos="1638300" algn="l"/>
                </a:tabLst>
              </a:pP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a:t>
              </a:r>
              <a:r>
                <a:rPr kumimoji="1" lang="ja-JP" altLang="en-US" sz="1000" dirty="0" smtClean="0">
                  <a:latin typeface="BIZ UDPゴシック" panose="020B0400000000000000" pitchFamily="50" charset="-128"/>
                  <a:ea typeface="BIZ UDPゴシック" panose="020B0400000000000000" pitchFamily="50" charset="-128"/>
                </a:rPr>
                <a:t>月１日）</a:t>
              </a:r>
              <a:endParaRPr kumimoji="1" lang="en-US" altLang="ja-JP" sz="1200"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dirty="0">
                <a:latin typeface="BIZ UDPゴシック" panose="020B0400000000000000" pitchFamily="50" charset="-128"/>
                <a:ea typeface="BIZ UDPゴシック" panose="020B0400000000000000" pitchFamily="50" charset="-128"/>
              </a:endParaRPr>
            </a:p>
            <a:p>
              <a:pPr>
                <a:lnSpc>
                  <a:spcPts val="2000"/>
                </a:lnSpc>
              </a:pP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70C32F0A-95BB-2EF6-777E-82EFCBA0C74F}"/>
                </a:ext>
              </a:extLst>
            </p:cNvPr>
            <p:cNvSpPr txBox="1"/>
            <p:nvPr/>
          </p:nvSpPr>
          <p:spPr>
            <a:xfrm>
              <a:off x="5629580" y="1827274"/>
              <a:ext cx="2361895" cy="2623795"/>
            </a:xfrm>
            <a:prstGeom prst="rect">
              <a:avLst/>
            </a:prstGeom>
            <a:noFill/>
            <a:ln w="19050">
              <a:solidFill>
                <a:schemeClr val="tx1"/>
              </a:solidFill>
              <a:prstDash val="solid"/>
            </a:ln>
          </p:spPr>
          <p:txBody>
            <a:bodyPr wrap="square" rtlCol="0">
              <a:spAutoFit/>
            </a:bodyPr>
            <a:lstStyle/>
            <a:p>
              <a:pPr>
                <a:lnSpc>
                  <a:spcPts val="20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太子町</a:t>
              </a:r>
              <a:r>
                <a:rPr kumimoji="1" lang="en-US" altLang="ja-JP" sz="1200" dirty="0" smtClean="0">
                  <a:latin typeface="BIZ UDPゴシック" panose="020B0400000000000000" pitchFamily="50" charset="-128"/>
                  <a:ea typeface="BIZ UDPゴシック" panose="020B0400000000000000" pitchFamily="50" charset="-128"/>
                </a:rPr>
                <a:t>】</a:t>
              </a:r>
            </a:p>
            <a:p>
              <a:pPr>
                <a:tabLst>
                  <a:tab pos="1638300" algn="l"/>
                </a:tabLst>
              </a:pPr>
              <a:r>
                <a:rPr kumimoji="1" lang="ja-JP" altLang="en-US" sz="1200" dirty="0">
                  <a:latin typeface="BIZ UDPゴシック" panose="020B0400000000000000" pitchFamily="50" charset="-128"/>
                  <a:ea typeface="BIZ UDPゴシック" panose="020B0400000000000000" pitchFamily="50" charset="-128"/>
                </a:rPr>
                <a:t>・道の駅「近</a:t>
              </a:r>
              <a:r>
                <a:rPr kumimoji="1" lang="ja-JP" altLang="en-US" sz="1200" dirty="0" err="1">
                  <a:latin typeface="BIZ UDPゴシック" panose="020B0400000000000000" pitchFamily="50" charset="-128"/>
                  <a:ea typeface="BIZ UDPゴシック" panose="020B0400000000000000" pitchFamily="50" charset="-128"/>
                </a:rPr>
                <a:t>つ</a:t>
              </a:r>
              <a:r>
                <a:rPr kumimoji="1" lang="ja-JP" altLang="en-US" sz="1200" dirty="0">
                  <a:latin typeface="BIZ UDPゴシック" panose="020B0400000000000000" pitchFamily="50" charset="-128"/>
                  <a:ea typeface="BIZ UDPゴシック" panose="020B0400000000000000" pitchFamily="50" charset="-128"/>
                </a:rPr>
                <a:t>飛鳥の里・太子</a:t>
              </a:r>
              <a:r>
                <a:rPr kumimoji="1"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a:p>
              <a:pPr>
                <a:tabLst>
                  <a:tab pos="1638300" algn="l"/>
                </a:tabLst>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感謝</a:t>
              </a:r>
              <a:r>
                <a:rPr kumimoji="1" lang="ja-JP" altLang="en-US" sz="1200" dirty="0">
                  <a:latin typeface="BIZ UDPゴシック" panose="020B0400000000000000" pitchFamily="50" charset="-128"/>
                  <a:ea typeface="BIZ UDPゴシック" panose="020B0400000000000000" pitchFamily="50" charset="-128"/>
                </a:rPr>
                <a:t>祭</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11</a:t>
              </a:r>
              <a:r>
                <a:rPr kumimoji="1" lang="ja-JP" altLang="en-US" sz="1000" dirty="0" smtClean="0">
                  <a:latin typeface="BIZ UDPゴシック" panose="020B0400000000000000" pitchFamily="50" charset="-128"/>
                  <a:ea typeface="BIZ UDPゴシック" panose="020B0400000000000000" pitchFamily="50" charset="-128"/>
                </a:rPr>
                <a:t>月頃）</a:t>
              </a:r>
              <a:endParaRPr kumimoji="1" lang="en-US" altLang="ja-JP" sz="1000" dirty="0" smtClean="0">
                <a:latin typeface="BIZ UDPゴシック" panose="020B0400000000000000" pitchFamily="50" charset="-128"/>
                <a:ea typeface="BIZ UDPゴシック" panose="020B0400000000000000" pitchFamily="50" charset="-128"/>
              </a:endParaRPr>
            </a:p>
            <a:p>
              <a:pPr>
                <a:lnSpc>
                  <a:spcPts val="700"/>
                </a:lnSpc>
                <a:tabLst>
                  <a:tab pos="1638300" algn="l"/>
                </a:tabLst>
              </a:pPr>
              <a:endParaRPr kumimoji="1" lang="ja-JP" altLang="en-US" sz="1000" dirty="0">
                <a:latin typeface="BIZ UDPゴシック" panose="020B0400000000000000" pitchFamily="50" charset="-128"/>
                <a:ea typeface="BIZ UDPゴシック" panose="020B0400000000000000" pitchFamily="50" charset="-128"/>
              </a:endParaRPr>
            </a:p>
            <a:p>
              <a:pPr>
                <a:tabLst>
                  <a:tab pos="1638300" algn="l"/>
                </a:tabLst>
              </a:pPr>
              <a:r>
                <a:rPr kumimoji="1" lang="ja-JP" altLang="en-US" sz="1200" dirty="0">
                  <a:latin typeface="BIZ UDPゴシック" panose="020B0400000000000000" pitchFamily="50" charset="-128"/>
                  <a:ea typeface="BIZ UDPゴシック" panose="020B0400000000000000" pitchFamily="50" charset="-128"/>
                </a:rPr>
                <a:t>・ふれあい</a:t>
              </a:r>
              <a:r>
                <a:rPr kumimoji="1" lang="en-US" altLang="ja-JP" sz="1200" dirty="0" err="1">
                  <a:latin typeface="BIZ UDPゴシック" panose="020B0400000000000000" pitchFamily="50" charset="-128"/>
                  <a:ea typeface="BIZ UDPゴシック" panose="020B0400000000000000" pitchFamily="50" charset="-128"/>
                </a:rPr>
                <a:t>TAISHIwith</a:t>
              </a:r>
              <a:r>
                <a:rPr kumimoji="1" lang="ja-JP" altLang="en-US" sz="1200" dirty="0">
                  <a:latin typeface="BIZ UDPゴシック" panose="020B0400000000000000" pitchFamily="50" charset="-128"/>
                  <a:ea typeface="BIZ UDPゴシック" panose="020B0400000000000000" pitchFamily="50" charset="-128"/>
                </a:rPr>
                <a:t>聖徳</a:t>
              </a:r>
              <a:r>
                <a:rPr kumimoji="1" lang="ja-JP" altLang="en-US" sz="1200" dirty="0" smtClean="0">
                  <a:latin typeface="BIZ UDPゴシック" panose="020B0400000000000000" pitchFamily="50" charset="-128"/>
                  <a:ea typeface="BIZ UDPゴシック" panose="020B0400000000000000" pitchFamily="50" charset="-128"/>
                </a:rPr>
                <a:t>市</a:t>
              </a:r>
              <a:endParaRPr kumimoji="1" lang="en-US" altLang="ja-JP" sz="1200" dirty="0" smtClean="0">
                <a:latin typeface="BIZ UDPゴシック" panose="020B0400000000000000" pitchFamily="50" charset="-128"/>
                <a:ea typeface="BIZ UDPゴシック" panose="020B0400000000000000" pitchFamily="50" charset="-128"/>
              </a:endParaRPr>
            </a:p>
            <a:p>
              <a:pPr>
                <a:tabLst>
                  <a:tab pos="1638300" algn="l"/>
                </a:tabLst>
              </a:pP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11</a:t>
              </a:r>
              <a:r>
                <a:rPr kumimoji="1" lang="ja-JP" altLang="en-US" sz="1000" dirty="0" smtClean="0">
                  <a:latin typeface="BIZ UDPゴシック" panose="020B0400000000000000" pitchFamily="50" charset="-128"/>
                  <a:ea typeface="BIZ UDPゴシック" panose="020B0400000000000000" pitchFamily="50" charset="-128"/>
                </a:rPr>
                <a:t>月頃）</a:t>
              </a:r>
              <a:endParaRPr kumimoji="1" lang="en-US" altLang="ja-JP" sz="1000" dirty="0" smtClean="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smtClean="0">
                <a:latin typeface="BIZ UDPゴシック" panose="020B0400000000000000" pitchFamily="50" charset="-128"/>
                <a:ea typeface="BIZ UDPゴシック" panose="020B0400000000000000" pitchFamily="50" charset="-128"/>
              </a:endParaRPr>
            </a:p>
            <a:p>
              <a:pPr>
                <a:tabLst>
                  <a:tab pos="1638300" algn="l"/>
                </a:tabLst>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千早赤阪村</a:t>
              </a:r>
              <a:r>
                <a:rPr kumimoji="1" lang="en-US" altLang="ja-JP" sz="1200" dirty="0" smtClean="0">
                  <a:latin typeface="BIZ UDPゴシック" panose="020B0400000000000000" pitchFamily="50" charset="-128"/>
                  <a:ea typeface="BIZ UDPゴシック" panose="020B0400000000000000" pitchFamily="50" charset="-128"/>
                </a:rPr>
                <a:t>】</a:t>
              </a:r>
            </a:p>
            <a:p>
              <a:pPr>
                <a:tabLst>
                  <a:tab pos="1638300" algn="l"/>
                </a:tabLst>
              </a:pPr>
              <a:r>
                <a:rPr kumimoji="1" lang="ja-JP" altLang="en-US" sz="1200" dirty="0" smtClean="0">
                  <a:latin typeface="BIZ UDPゴシック" panose="020B0400000000000000" pitchFamily="50" charset="-128"/>
                  <a:ea typeface="BIZ UDPゴシック" panose="020B0400000000000000" pitchFamily="50" charset="-128"/>
                </a:rPr>
                <a:t>・棚田</a:t>
              </a:r>
              <a:r>
                <a:rPr kumimoji="1" lang="ja-JP" altLang="en-US" sz="1200" dirty="0">
                  <a:latin typeface="BIZ UDPゴシック" panose="020B0400000000000000" pitchFamily="50" charset="-128"/>
                  <a:ea typeface="BIZ UDPゴシック" panose="020B0400000000000000" pitchFamily="50" charset="-128"/>
                </a:rPr>
                <a:t>夢灯り</a:t>
              </a:r>
              <a:r>
                <a:rPr kumimoji="1" lang="en-US" altLang="ja-JP" sz="1200" dirty="0" smtClean="0">
                  <a:latin typeface="BIZ UDPゴシック" panose="020B0400000000000000" pitchFamily="50" charset="-128"/>
                  <a:ea typeface="BIZ UDPゴシック" panose="020B0400000000000000" pitchFamily="50" charset="-128"/>
                </a:rPr>
                <a:t>2022</a:t>
              </a:r>
              <a:r>
                <a:rPr kumimoji="1" lang="ja-JP" altLang="en-US" sz="1000" dirty="0" smtClean="0">
                  <a:latin typeface="BIZ UDPゴシック" panose="020B0400000000000000" pitchFamily="50" charset="-128"/>
                  <a:ea typeface="BIZ UDPゴシック" panose="020B0400000000000000" pitchFamily="50" charset="-128"/>
                </a:rPr>
                <a:t>（</a:t>
              </a:r>
              <a:r>
                <a:rPr kumimoji="1" lang="en-US" altLang="ja-JP" sz="1000" dirty="0" smtClean="0">
                  <a:latin typeface="BIZ UDPゴシック" panose="020B0400000000000000" pitchFamily="50" charset="-128"/>
                  <a:ea typeface="BIZ UDPゴシック" panose="020B0400000000000000" pitchFamily="50" charset="-128"/>
                </a:rPr>
                <a:t>11</a:t>
              </a:r>
              <a:r>
                <a:rPr kumimoji="1" lang="ja-JP" altLang="en-US" sz="1000" dirty="0" smtClean="0">
                  <a:latin typeface="BIZ UDPゴシック" panose="020B0400000000000000" pitchFamily="50" charset="-128"/>
                  <a:ea typeface="BIZ UDPゴシック" panose="020B0400000000000000" pitchFamily="50" charset="-128"/>
                </a:rPr>
                <a:t>月頃）</a:t>
              </a:r>
              <a:endParaRPr kumimoji="1" lang="en-US" altLang="ja-JP" sz="1000" dirty="0" smtClean="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smtClean="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smtClean="0">
                <a:latin typeface="BIZ UDPゴシック" panose="020B0400000000000000" pitchFamily="50" charset="-128"/>
                <a:ea typeface="BIZ UDPゴシック" panose="020B0400000000000000" pitchFamily="50" charset="-128"/>
              </a:endParaRPr>
            </a:p>
            <a:p>
              <a:pPr>
                <a:tabLst>
                  <a:tab pos="1638300" algn="l"/>
                </a:tabLst>
              </a:pPr>
              <a:endParaRPr kumimoji="1" lang="en-US" altLang="ja-JP" sz="10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70C32F0A-95BB-2EF6-777E-82EFCBA0C74F}"/>
                </a:ext>
              </a:extLst>
            </p:cNvPr>
            <p:cNvSpPr txBox="1"/>
            <p:nvPr/>
          </p:nvSpPr>
          <p:spPr>
            <a:xfrm>
              <a:off x="0" y="4368842"/>
              <a:ext cx="9890387" cy="359073"/>
            </a:xfrm>
            <a:prstGeom prst="rect">
              <a:avLst/>
            </a:prstGeom>
            <a:solidFill>
              <a:schemeClr val="bg1"/>
            </a:solidFill>
            <a:ln w="19050">
              <a:solidFill>
                <a:schemeClr val="tx1"/>
              </a:solidFill>
              <a:prstDash val="solid"/>
            </a:ln>
          </p:spPr>
          <p:txBody>
            <a:bodyPr wrap="square" tIns="0" bIns="0" rtlCol="0">
              <a:spAutoFit/>
            </a:bodyPr>
            <a:lstStyle/>
            <a:p>
              <a:pPr algn="ctr">
                <a:lnSpc>
                  <a:spcPts val="28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河南町</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・採れたて</a:t>
              </a:r>
              <a:r>
                <a:rPr kumimoji="1" lang="ja-JP" altLang="en-US" sz="1200" dirty="0">
                  <a:latin typeface="BIZ UDPゴシック" panose="020B0400000000000000" pitchFamily="50" charset="-128"/>
                  <a:ea typeface="BIZ UDPゴシック" panose="020B0400000000000000" pitchFamily="50" charset="-128"/>
                </a:rPr>
                <a:t>ご当地野菜市 </a:t>
              </a:r>
              <a:r>
                <a:rPr kumimoji="1" lang="en-US" altLang="ja-JP" sz="1200" dirty="0">
                  <a:latin typeface="BIZ UDPゴシック" panose="020B0400000000000000" pitchFamily="50" charset="-128"/>
                  <a:ea typeface="BIZ UDPゴシック" panose="020B0400000000000000" pitchFamily="50" charset="-128"/>
                </a:rPr>
                <a:t>in </a:t>
              </a:r>
              <a:r>
                <a:rPr kumimoji="1" lang="en-US" altLang="ja-JP" sz="1200" dirty="0" smtClean="0">
                  <a:latin typeface="BIZ UDPゴシック" panose="020B0400000000000000" pitchFamily="50" charset="-128"/>
                  <a:ea typeface="BIZ UDPゴシック" panose="020B0400000000000000" pitchFamily="50" charset="-128"/>
                </a:rPr>
                <a:t>HOOP</a:t>
              </a:r>
              <a:r>
                <a:rPr kumimoji="1" lang="ja-JP" altLang="en-US" sz="1200" dirty="0" smtClean="0">
                  <a:latin typeface="BIZ UDPゴシック" panose="020B0400000000000000" pitchFamily="50" charset="-128"/>
                  <a:ea typeface="BIZ UDPゴシック" panose="020B0400000000000000" pitchFamily="50" charset="-128"/>
                </a:rPr>
                <a:t>（毎月第</a:t>
              </a:r>
              <a:r>
                <a:rPr kumimoji="1" lang="en-US" altLang="ja-JP" sz="1200" dirty="0" smtClean="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土曜日</a:t>
              </a:r>
              <a:r>
                <a:rPr kumimoji="1" lang="ja-JP" altLang="en-US" sz="1200" dirty="0" smtClean="0">
                  <a:latin typeface="BIZ UDPゴシック" panose="020B0400000000000000" pitchFamily="50" charset="-128"/>
                  <a:ea typeface="BIZ UDPゴシック" panose="020B0400000000000000" pitchFamily="50" charset="-128"/>
                </a:rPr>
                <a:t>）</a:t>
              </a:r>
              <a:endParaRPr lang="en-US" altLang="ja-JP" sz="1200" dirty="0">
                <a:ea typeface="BIZ UDPゴシック" panose="020B0400000000000000" pitchFamily="50"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70C32F0A-95BB-2EF6-777E-82EFCBA0C74F}"/>
                </a:ext>
              </a:extLst>
            </p:cNvPr>
            <p:cNvSpPr txBox="1"/>
            <p:nvPr/>
          </p:nvSpPr>
          <p:spPr>
            <a:xfrm>
              <a:off x="1334890" y="4013536"/>
              <a:ext cx="8555498" cy="359073"/>
            </a:xfrm>
            <a:prstGeom prst="rect">
              <a:avLst/>
            </a:prstGeom>
            <a:solidFill>
              <a:schemeClr val="bg1"/>
            </a:solidFill>
            <a:ln w="19050">
              <a:solidFill>
                <a:schemeClr val="tx1"/>
              </a:solidFill>
              <a:prstDash val="solid"/>
            </a:ln>
          </p:spPr>
          <p:txBody>
            <a:bodyPr wrap="square" tIns="0" bIns="0" rtlCol="0">
              <a:spAutoFit/>
            </a:bodyPr>
            <a:lstStyle/>
            <a:p>
              <a:pPr algn="ctr">
                <a:lnSpc>
                  <a:spcPts val="2800"/>
                </a:lnSpc>
              </a:pP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太子町</a:t>
              </a: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・自転車</a:t>
              </a:r>
              <a:r>
                <a:rPr lang="ja-JP" altLang="en-US" sz="1200" dirty="0">
                  <a:ea typeface="BIZ UDPゴシック" panose="020B0400000000000000" pitchFamily="50" charset="-128"/>
                  <a:cs typeface="Times New Roman" panose="02020603050405020304" pitchFamily="18" charset="0"/>
                </a:rPr>
                <a:t>で行こう！太子町の歴史と旬なフルーツ</a:t>
              </a:r>
              <a:r>
                <a:rPr lang="ja-JP" altLang="en-US" sz="1200" dirty="0" smtClean="0">
                  <a:ea typeface="BIZ UDPゴシック" panose="020B0400000000000000" pitchFamily="50" charset="-128"/>
                  <a:cs typeface="Times New Roman" panose="02020603050405020304" pitchFamily="18" charset="0"/>
                </a:rPr>
                <a:t>巡り（８月から１月頃）</a:t>
              </a:r>
              <a:endParaRPr lang="en-US" altLang="ja-JP" sz="1200" dirty="0">
                <a:ea typeface="BIZ UDPゴシック" panose="020B0400000000000000" pitchFamily="50" charset="-128"/>
                <a:cs typeface="Times New Roman" panose="02020603050405020304" pitchFamily="18" charset="0"/>
              </a:endParaRPr>
            </a:p>
          </p:txBody>
        </p:sp>
      </p:grpSp>
      <p:sp>
        <p:nvSpPr>
          <p:cNvPr id="4" name="テキスト ボックス 3"/>
          <p:cNvSpPr txBox="1"/>
          <p:nvPr/>
        </p:nvSpPr>
        <p:spPr>
          <a:xfrm>
            <a:off x="14740" y="6036364"/>
            <a:ext cx="9412594" cy="184666"/>
          </a:xfrm>
          <a:prstGeom prst="rect">
            <a:avLst/>
          </a:prstGeom>
          <a:noFill/>
        </p:spPr>
        <p:txBody>
          <a:bodyPr wrap="square" lIns="0" tIns="0" rIns="0" bIns="0" rtlCol="0">
            <a:spAutoFit/>
          </a:bodyPr>
          <a:lstStyle/>
          <a:p>
            <a:r>
              <a:rPr kumimoji="1" lang="en-US" altLang="ja-JP" sz="1200" dirty="0" smtClean="0"/>
              <a:t>※</a:t>
            </a:r>
            <a:r>
              <a:rPr kumimoji="1" lang="ja-JP" altLang="en-US" sz="1200" dirty="0" smtClean="0"/>
              <a:t>新型コロナウイルス感染症の影響等により、近年中止となっているイベントも含む。</a:t>
            </a:r>
            <a:endParaRPr kumimoji="1" lang="ja-JP" altLang="en-US" sz="1200" dirty="0"/>
          </a:p>
        </p:txBody>
      </p:sp>
      <p:sp>
        <p:nvSpPr>
          <p:cNvPr id="2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70C32F0A-95BB-2EF6-777E-82EFCBA0C74F}"/>
              </a:ext>
            </a:extLst>
          </p:cNvPr>
          <p:cNvSpPr txBox="1"/>
          <p:nvPr/>
        </p:nvSpPr>
        <p:spPr>
          <a:xfrm>
            <a:off x="0" y="5557791"/>
            <a:ext cx="9894901" cy="359073"/>
          </a:xfrm>
          <a:prstGeom prst="rect">
            <a:avLst/>
          </a:prstGeom>
          <a:solidFill>
            <a:schemeClr val="bg1"/>
          </a:solidFill>
          <a:ln w="19050">
            <a:solidFill>
              <a:schemeClr val="tx1"/>
            </a:solidFill>
            <a:prstDash val="solid"/>
          </a:ln>
        </p:spPr>
        <p:txBody>
          <a:bodyPr wrap="square" tIns="0" bIns="0" rtlCol="0" anchor="ctr">
            <a:spAutoFit/>
          </a:bodyPr>
          <a:lstStyle/>
          <a:p>
            <a:pPr algn="ctr">
              <a:lnSpc>
                <a:spcPts val="2800"/>
              </a:lnSpc>
            </a:pPr>
            <a:r>
              <a:rPr lang="en-US" altLang="ja-JP" sz="1200" dirty="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太子町</a:t>
            </a:r>
            <a:r>
              <a:rPr lang="en-US" altLang="ja-JP" sz="1200" dirty="0" smtClean="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マルシェ</a:t>
            </a:r>
            <a:r>
              <a:rPr lang="en-US" altLang="ja-JP" sz="1200" dirty="0">
                <a:ea typeface="BIZ UDPゴシック" panose="020B0400000000000000" pitchFamily="50" charset="-128"/>
                <a:cs typeface="Times New Roman" panose="02020603050405020304" pitchFamily="18" charset="0"/>
              </a:rPr>
              <a:t>de</a:t>
            </a:r>
            <a:r>
              <a:rPr lang="ja-JP" altLang="en-US" sz="1200" dirty="0">
                <a:ea typeface="BIZ UDPゴシック" panose="020B0400000000000000" pitchFamily="50" charset="-128"/>
                <a:cs typeface="Times New Roman" panose="02020603050405020304" pitchFamily="18" charset="0"/>
              </a:rPr>
              <a:t>たいし（たいし聖徳市</a:t>
            </a:r>
            <a:r>
              <a:rPr lang="ja-JP" altLang="en-US" sz="1200" dirty="0" smtClean="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不定期）</a:t>
            </a:r>
          </a:p>
        </p:txBody>
      </p:sp>
      <p:sp>
        <p:nvSpPr>
          <p:cNvPr id="23" name="テキスト ボックス 22"/>
          <p:cNvSpPr txBox="1"/>
          <p:nvPr/>
        </p:nvSpPr>
        <p:spPr>
          <a:xfrm>
            <a:off x="14740" y="6217408"/>
            <a:ext cx="9412594" cy="184666"/>
          </a:xfrm>
          <a:prstGeom prst="rect">
            <a:avLst/>
          </a:prstGeom>
          <a:noFill/>
        </p:spPr>
        <p:txBody>
          <a:bodyPr wrap="square" lIns="0" tIns="0" rIns="0" bIns="0" rtlCol="0">
            <a:spAutoFit/>
          </a:bodyPr>
          <a:lstStyle/>
          <a:p>
            <a:r>
              <a:rPr kumimoji="1" lang="en-US" altLang="ja-JP" sz="1200" dirty="0" smtClean="0"/>
              <a:t>※</a:t>
            </a:r>
            <a:r>
              <a:rPr kumimoji="1" lang="ja-JP" altLang="en-US" sz="1200" dirty="0" smtClean="0"/>
              <a:t>例年の実施時期を目安として記載して</a:t>
            </a:r>
            <a:r>
              <a:rPr kumimoji="1" lang="ja-JP" altLang="en-US" sz="1200" dirty="0"/>
              <a:t>いるため</a:t>
            </a:r>
            <a:r>
              <a:rPr kumimoji="1" lang="ja-JP" altLang="en-US" sz="1200" dirty="0" smtClean="0"/>
              <a:t>、実際の日時と異なる場合がある。</a:t>
            </a:r>
            <a:endParaRPr kumimoji="1" lang="ja-JP" altLang="en-US" sz="1200" dirty="0"/>
          </a:p>
        </p:txBody>
      </p:sp>
    </p:spTree>
    <p:extLst>
      <p:ext uri="{BB962C8B-B14F-4D97-AF65-F5344CB8AC3E}">
        <p14:creationId xmlns:p14="http://schemas.microsoft.com/office/powerpoint/2010/main" val="579181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　</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en-US" altLang="ja-JP" sz="2400" b="1" u="sng"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DX</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27718" y="751108"/>
            <a:ext cx="9906000" cy="78182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大阪府スマートシティ戦略部による「システムの共同調達」を</a:t>
            </a:r>
            <a:r>
              <a:rPr kumimoji="1" lang="ja-JP" altLang="en-US" sz="1400" smtClean="0">
                <a:latin typeface="BIZ UDPゴシック" panose="020B0400000000000000" pitchFamily="50" charset="-128"/>
                <a:ea typeface="BIZ UDPゴシック" panose="020B0400000000000000" pitchFamily="50" charset="-128"/>
              </a:rPr>
              <a:t>一部導入済み。</a:t>
            </a:r>
            <a:endParaRPr kumimoji="1" lang="en-US" altLang="ja-JP" sz="1400"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40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自治体クラウドについて、河南町と</a:t>
            </a:r>
            <a:r>
              <a:rPr kumimoji="1" lang="ja-JP" altLang="en-US" sz="1400" smtClean="0">
                <a:latin typeface="BIZ UDPゴシック" panose="020B0400000000000000" pitchFamily="50" charset="-128"/>
                <a:ea typeface="BIZ UDPゴシック" panose="020B0400000000000000" pitchFamily="50" charset="-128"/>
              </a:rPr>
              <a:t>千早赤阪村は</a:t>
            </a:r>
            <a:r>
              <a:rPr kumimoji="1" lang="ja-JP" altLang="en-US" sz="1400">
                <a:latin typeface="BIZ UDPゴシック" panose="020B0400000000000000" pitchFamily="50" charset="-128"/>
                <a:ea typeface="BIZ UDPゴシック" panose="020B0400000000000000" pitchFamily="50" charset="-128"/>
              </a:rPr>
              <a:t>同一</a:t>
            </a:r>
            <a:r>
              <a:rPr kumimoji="1" lang="ja-JP" altLang="en-US" sz="1400" smtClean="0">
                <a:latin typeface="BIZ UDPゴシック" panose="020B0400000000000000" pitchFamily="50" charset="-128"/>
                <a:ea typeface="BIZ UDPゴシック" panose="020B0400000000000000" pitchFamily="50" charset="-128"/>
              </a:rPr>
              <a:t>グループで導入（</a:t>
            </a:r>
            <a:r>
              <a:rPr kumimoji="1" lang="ja-JP" altLang="en-US" sz="1400" dirty="0" smtClean="0">
                <a:latin typeface="BIZ UDPゴシック" panose="020B0400000000000000" pitchFamily="50" charset="-128"/>
                <a:ea typeface="BIZ UDPゴシック" panose="020B0400000000000000" pitchFamily="50" charset="-128"/>
              </a:rPr>
              <a:t>太子町は別グループで導入</a:t>
            </a:r>
            <a:r>
              <a:rPr kumimoji="1" lang="ja-JP" altLang="en-US" sz="1400" smtClean="0">
                <a:latin typeface="BIZ UDPゴシック" panose="020B0400000000000000" pitchFamily="50" charset="-128"/>
                <a:ea typeface="BIZ UDPゴシック" panose="020B0400000000000000" pitchFamily="50" charset="-128"/>
              </a:rPr>
              <a:t>）。</a:t>
            </a:r>
            <a:endParaRPr lang="en-US" altLang="ja-JP" sz="1400" dirty="0">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27718" y="1726691"/>
            <a:ext cx="5229317" cy="400110"/>
          </a:xfrm>
          <a:prstGeom prst="rect">
            <a:avLst/>
          </a:prstGeom>
          <a:noFill/>
        </p:spPr>
        <p:txBody>
          <a:bodyPr wrap="none" rtlCol="0">
            <a:spAutoFit/>
          </a:bodyPr>
          <a:lstStyle/>
          <a:p>
            <a:r>
              <a:rPr kumimoji="1" lang="ja-JP" altLang="en-US" sz="20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大阪府スマートシティ</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戦略部の取組み内容</a:t>
            </a:r>
            <a:endPar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70C32F0A-95BB-2EF6-777E-82EFCBA0C74F}"/>
              </a:ext>
            </a:extLst>
          </p:cNvPr>
          <p:cNvSpPr txBox="1"/>
          <p:nvPr/>
        </p:nvSpPr>
        <p:spPr>
          <a:xfrm>
            <a:off x="158924" y="2320558"/>
            <a:ext cx="9404176" cy="4131900"/>
          </a:xfrm>
          <a:prstGeom prst="rect">
            <a:avLst/>
          </a:prstGeom>
          <a:noFill/>
          <a:ln w="19050">
            <a:solidFill>
              <a:schemeClr val="tx1"/>
            </a:solidFill>
            <a:prstDash val="sysDash"/>
          </a:ln>
        </p:spPr>
        <p:txBody>
          <a:bodyPr wrap="square" rtlCol="0">
            <a:spAutoFit/>
          </a:bodyPr>
          <a:lstStyle/>
          <a:p>
            <a:pPr>
              <a:lnSpc>
                <a:spcPts val="1500"/>
              </a:lnSpc>
            </a:pPr>
            <a:r>
              <a:rPr lang="ja-JP" altLang="en-US" sz="1400" dirty="0" smtClean="0">
                <a:ea typeface="BIZ UDPゴシック" panose="020B0400000000000000" pitchFamily="50" charset="-128"/>
                <a:cs typeface="Times New Roman" panose="02020603050405020304" pitchFamily="18" charset="0"/>
              </a:rPr>
              <a:t>●共同調達の実施</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a:ea typeface="BIZ UDPゴシック" panose="020B0400000000000000" pitchFamily="50" charset="-128"/>
              <a:cs typeface="Times New Roman" panose="02020603050405020304" pitchFamily="18" charset="0"/>
            </a:endParaRPr>
          </a:p>
          <a:p>
            <a:pPr>
              <a:lnSpc>
                <a:spcPts val="2000"/>
              </a:lnSpc>
            </a:pPr>
            <a:r>
              <a:rPr lang="ja-JP" altLang="en-US" sz="1200" dirty="0" smtClean="0">
                <a:ea typeface="BIZ UDPゴシック" panose="020B0400000000000000" pitchFamily="50" charset="-128"/>
                <a:cs typeface="Times New Roman" panose="02020603050405020304" pitchFamily="18" charset="0"/>
              </a:rPr>
              <a:t>　　</a:t>
            </a: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a:ea typeface="BIZ UDPゴシック" panose="020B0400000000000000" pitchFamily="50" charset="-128"/>
              <a:cs typeface="Times New Roman" panose="02020603050405020304" pitchFamily="18" charset="0"/>
            </a:endParaRPr>
          </a:p>
          <a:p>
            <a:pPr>
              <a:lnSpc>
                <a:spcPts val="2000"/>
              </a:lnSpc>
            </a:pP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a:ea typeface="BIZ UDPゴシック" panose="020B0400000000000000" pitchFamily="50" charset="-128"/>
              <a:cs typeface="Times New Roman" panose="02020603050405020304" pitchFamily="18" charset="0"/>
            </a:endParaRPr>
          </a:p>
          <a:p>
            <a:pPr>
              <a:lnSpc>
                <a:spcPts val="2000"/>
              </a:lnSpc>
            </a:pP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a:ea typeface="BIZ UDPゴシック" panose="020B0400000000000000" pitchFamily="50" charset="-128"/>
              <a:cs typeface="Times New Roman" panose="02020603050405020304" pitchFamily="18" charset="0"/>
            </a:endParaRPr>
          </a:p>
          <a:p>
            <a:pPr>
              <a:lnSpc>
                <a:spcPts val="2000"/>
              </a:lnSpc>
            </a:pPr>
            <a:r>
              <a:rPr lang="ja-JP" altLang="en-US" sz="1200" dirty="0" smtClean="0">
                <a:ea typeface="BIZ UDPゴシック" panose="020B0400000000000000" pitchFamily="50" charset="-128"/>
                <a:cs typeface="Times New Roman" panose="02020603050405020304" pitchFamily="18" charset="0"/>
              </a:rPr>
              <a:t>　</a:t>
            </a: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endParaRPr lang="en-US" altLang="ja-JP" sz="1200" dirty="0">
              <a:ea typeface="BIZ UDPゴシック" panose="020B0400000000000000" pitchFamily="50" charset="-128"/>
              <a:cs typeface="Times New Roman" panose="02020603050405020304" pitchFamily="18" charset="0"/>
            </a:endParaRPr>
          </a:p>
          <a:p>
            <a:pPr>
              <a:lnSpc>
                <a:spcPts val="2000"/>
              </a:lnSpc>
            </a:pPr>
            <a:r>
              <a:rPr lang="ja-JP" altLang="en-US" sz="1400" dirty="0" smtClean="0">
                <a:ea typeface="BIZ UDPゴシック" panose="020B0400000000000000" pitchFamily="50" charset="-128"/>
                <a:cs typeface="Times New Roman" panose="02020603050405020304" pitchFamily="18" charset="0"/>
              </a:rPr>
              <a:t>●住民サービス向上タスクフォースの設置</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r>
              <a:rPr lang="ja-JP" altLang="en-US" sz="1200" dirty="0" smtClean="0">
                <a:ea typeface="BIZ UDPゴシック" panose="020B0400000000000000" pitchFamily="50" charset="-128"/>
                <a:cs typeface="Times New Roman" panose="02020603050405020304" pitchFamily="18" charset="0"/>
              </a:rPr>
              <a:t>　住民</a:t>
            </a:r>
            <a:r>
              <a:rPr lang="ja-JP" altLang="en-US" sz="1200" dirty="0">
                <a:ea typeface="BIZ UDPゴシック" panose="020B0400000000000000" pitchFamily="50" charset="-128"/>
                <a:cs typeface="Times New Roman" panose="02020603050405020304" pitchFamily="18" charset="0"/>
              </a:rPr>
              <a:t>の</a:t>
            </a:r>
            <a:r>
              <a:rPr lang="en-US" altLang="ja-JP" sz="1200" dirty="0" err="1">
                <a:ea typeface="BIZ UDPゴシック" panose="020B0400000000000000" pitchFamily="50" charset="-128"/>
                <a:cs typeface="Times New Roman" panose="02020603050405020304" pitchFamily="18" charset="0"/>
              </a:rPr>
              <a:t>QoL</a:t>
            </a:r>
            <a:r>
              <a:rPr lang="ja-JP" altLang="en-US" sz="1200" dirty="0">
                <a:ea typeface="BIZ UDPゴシック" panose="020B0400000000000000" pitchFamily="50" charset="-128"/>
                <a:cs typeface="Times New Roman" panose="02020603050405020304" pitchFamily="18" charset="0"/>
              </a:rPr>
              <a:t>向上に</a:t>
            </a:r>
            <a:r>
              <a:rPr lang="ja-JP" altLang="en-US" sz="1200" dirty="0" smtClean="0">
                <a:ea typeface="BIZ UDPゴシック" panose="020B0400000000000000" pitchFamily="50" charset="-128"/>
                <a:cs typeface="Times New Roman" panose="02020603050405020304" pitchFamily="18" charset="0"/>
              </a:rPr>
              <a:t>資するデジタル技術を活用した公共</a:t>
            </a:r>
            <a:r>
              <a:rPr lang="ja-JP" altLang="en-US" sz="1200" dirty="0">
                <a:ea typeface="BIZ UDPゴシック" panose="020B0400000000000000" pitchFamily="50" charset="-128"/>
                <a:cs typeface="Times New Roman" panose="02020603050405020304" pitchFamily="18" charset="0"/>
              </a:rPr>
              <a:t>サービスについて、早期実装を図るため、</a:t>
            </a:r>
            <a:endParaRPr lang="en-US" altLang="ja-JP" sz="1200" dirty="0">
              <a:ea typeface="BIZ UDPゴシック" panose="020B0400000000000000" pitchFamily="50" charset="-128"/>
              <a:cs typeface="Times New Roman" panose="02020603050405020304" pitchFamily="18" charset="0"/>
            </a:endParaRPr>
          </a:p>
          <a:p>
            <a:pPr>
              <a:lnSpc>
                <a:spcPts val="2000"/>
              </a:lnSpc>
            </a:pPr>
            <a:r>
              <a:rPr lang="ja-JP" altLang="en-US" sz="1200" dirty="0">
                <a:ea typeface="BIZ UDPゴシック" panose="020B0400000000000000" pitchFamily="50" charset="-128"/>
                <a:cs typeface="Times New Roman" panose="02020603050405020304" pitchFamily="18" charset="0"/>
              </a:rPr>
              <a:t>　</a:t>
            </a:r>
            <a:r>
              <a:rPr lang="ja-JP" altLang="en-US" sz="1200" dirty="0" smtClean="0">
                <a:ea typeface="BIZ UDPゴシック" panose="020B0400000000000000" pitchFamily="50" charset="-128"/>
                <a:cs typeface="Times New Roman" panose="02020603050405020304" pitchFamily="18" charset="0"/>
              </a:rPr>
              <a:t>システムなどの導入を後押し。</a:t>
            </a:r>
            <a:r>
              <a:rPr lang="ja-JP" altLang="en-US" sz="1000" dirty="0" smtClean="0">
                <a:ea typeface="BIZ UDPゴシック" panose="020B0400000000000000" pitchFamily="50" charset="-128"/>
                <a:cs typeface="Times New Roman" panose="02020603050405020304" pitchFamily="18" charset="0"/>
              </a:rPr>
              <a:t>（例：電子申請システム、アプリなど）</a:t>
            </a:r>
            <a:endParaRPr lang="en-US" altLang="ja-JP" sz="1000" dirty="0">
              <a:ea typeface="BIZ UDPゴシック" panose="020B0400000000000000" pitchFamily="50" charset="-128"/>
              <a:cs typeface="Times New Roman" panose="02020603050405020304" pitchFamily="18" charset="0"/>
            </a:endParaRPr>
          </a:p>
        </p:txBody>
      </p:sp>
      <p:sp>
        <p:nvSpPr>
          <p:cNvPr id="3" name="角丸四角形 2"/>
          <p:cNvSpPr/>
          <p:nvPr/>
        </p:nvSpPr>
        <p:spPr>
          <a:xfrm>
            <a:off x="823660" y="2641458"/>
            <a:ext cx="5652089" cy="23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a:solidFill>
                  <a:schemeClr val="tx1"/>
                </a:solidFill>
                <a:ea typeface="BIZ UDPゴシック" panose="020B0400000000000000" pitchFamily="50" charset="-128"/>
                <a:cs typeface="Times New Roman" panose="02020603050405020304" pitchFamily="18" charset="0"/>
              </a:rPr>
              <a:t>自治体チャットツール</a:t>
            </a:r>
            <a:r>
              <a:rPr lang="ja-JP" altLang="en-US" sz="1200" dirty="0" smtClean="0">
                <a:solidFill>
                  <a:schemeClr val="tx1"/>
                </a:solidFill>
                <a:ea typeface="BIZ UDPゴシック" panose="020B0400000000000000" pitchFamily="50" charset="-128"/>
                <a:cs typeface="Times New Roman" panose="02020603050405020304" pitchFamily="18" charset="0"/>
              </a:rPr>
              <a:t>（３０団体が</a:t>
            </a:r>
            <a:r>
              <a:rPr lang="ja-JP" altLang="en-US" sz="1200" dirty="0">
                <a:solidFill>
                  <a:schemeClr val="tx1"/>
                </a:solidFill>
                <a:ea typeface="BIZ UDPゴシック" panose="020B0400000000000000" pitchFamily="50" charset="-128"/>
                <a:cs typeface="Times New Roman" panose="02020603050405020304" pitchFamily="18" charset="0"/>
              </a:rPr>
              <a:t>参加＋</a:t>
            </a:r>
            <a:r>
              <a:rPr lang="ja-JP" altLang="en-US" sz="1200" dirty="0" smtClean="0">
                <a:solidFill>
                  <a:schemeClr val="tx1"/>
                </a:solidFill>
                <a:ea typeface="BIZ UDPゴシック" panose="020B0400000000000000" pitchFamily="50" charset="-128"/>
                <a:cs typeface="Times New Roman" panose="02020603050405020304" pitchFamily="18" charset="0"/>
              </a:rPr>
              <a:t>Ｒ５年度は４団体が</a:t>
            </a:r>
            <a:r>
              <a:rPr lang="ja-JP" altLang="en-US" sz="1200" dirty="0">
                <a:solidFill>
                  <a:schemeClr val="tx1"/>
                </a:solidFill>
                <a:ea typeface="BIZ UDPゴシック" panose="020B0400000000000000" pitchFamily="50" charset="-128"/>
                <a:cs typeface="Times New Roman" panose="02020603050405020304" pitchFamily="18" charset="0"/>
              </a:rPr>
              <a:t>後乗り</a:t>
            </a:r>
            <a:r>
              <a:rPr lang="ja-JP" altLang="en-US" sz="1200" dirty="0" smtClean="0">
                <a:solidFill>
                  <a:schemeClr val="tx1"/>
                </a:solidFill>
                <a:ea typeface="BIZ UDPゴシック" panose="020B0400000000000000" pitchFamily="50" charset="-128"/>
                <a:cs typeface="Times New Roman" panose="02020603050405020304" pitchFamily="18" charset="0"/>
              </a:rPr>
              <a:t>参加予定）</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27" name="角丸四角形 26"/>
          <p:cNvSpPr/>
          <p:nvPr/>
        </p:nvSpPr>
        <p:spPr>
          <a:xfrm>
            <a:off x="571837" y="2863014"/>
            <a:ext cx="7042945" cy="709199"/>
          </a:xfrm>
          <a:prstGeom prst="roundRect">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smtClean="0">
                <a:solidFill>
                  <a:schemeClr val="tx1"/>
                </a:solidFill>
                <a:ea typeface="BIZ UDPゴシック" panose="020B0400000000000000" pitchFamily="50" charset="-128"/>
                <a:cs typeface="Times New Roman" panose="02020603050405020304" pitchFamily="18" charset="0"/>
              </a:rPr>
              <a:t>・自治体の利用に特化し、高いセキュリティを有するコミュニケーションツール</a:t>
            </a:r>
            <a:endParaRPr lang="en-US" altLang="ja-JP" sz="1200" dirty="0" smtClean="0">
              <a:solidFill>
                <a:schemeClr val="tx1"/>
              </a:solidFill>
              <a:ea typeface="BIZ UDPゴシック" panose="020B0400000000000000" pitchFamily="50" charset="-128"/>
              <a:cs typeface="Times New Roman" panose="02020603050405020304" pitchFamily="18" charset="0"/>
            </a:endParaRPr>
          </a:p>
          <a:p>
            <a:r>
              <a:rPr lang="ja-JP" altLang="en-US" sz="1200" dirty="0" smtClean="0">
                <a:solidFill>
                  <a:schemeClr val="tx1"/>
                </a:solidFill>
                <a:ea typeface="BIZ UDPゴシック" panose="020B0400000000000000" pitchFamily="50" charset="-128"/>
                <a:cs typeface="Times New Roman" panose="02020603050405020304" pitchFamily="18" charset="0"/>
              </a:rPr>
              <a:t>・在宅勤務を促進し、緊急災害時の連絡網に活用</a:t>
            </a:r>
            <a:endParaRPr lang="en-US" altLang="ja-JP" sz="1200" dirty="0" smtClean="0">
              <a:solidFill>
                <a:schemeClr val="tx1"/>
              </a:solidFill>
              <a:ea typeface="BIZ UDPゴシック" panose="020B0400000000000000" pitchFamily="50" charset="-128"/>
              <a:cs typeface="Times New Roman" panose="02020603050405020304" pitchFamily="18" charset="0"/>
            </a:endParaRPr>
          </a:p>
          <a:p>
            <a:r>
              <a:rPr lang="ja-JP" altLang="en-US" sz="1200" dirty="0" smtClean="0">
                <a:solidFill>
                  <a:schemeClr val="tx1"/>
                </a:solidFill>
                <a:ea typeface="BIZ UDPゴシック" panose="020B0400000000000000" pitchFamily="50" charset="-128"/>
                <a:cs typeface="Times New Roman" panose="02020603050405020304" pitchFamily="18" charset="0"/>
              </a:rPr>
              <a:t>・在宅勤務推進、窓口改革、災害対策などテーマ別トークルームで全国の自治体とノウハウを共有</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28" name="角丸四角形 27"/>
          <p:cNvSpPr/>
          <p:nvPr/>
        </p:nvSpPr>
        <p:spPr>
          <a:xfrm>
            <a:off x="823660" y="3675904"/>
            <a:ext cx="5652090" cy="2331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smtClean="0">
                <a:solidFill>
                  <a:schemeClr val="tx1"/>
                </a:solidFill>
                <a:ea typeface="BIZ UDPゴシック" panose="020B0400000000000000" pitchFamily="50" charset="-128"/>
                <a:cs typeface="Times New Roman" panose="02020603050405020304" pitchFamily="18" charset="0"/>
              </a:rPr>
              <a:t>電子申請システム（２５団体が参加＋Ｒ５年度は１</a:t>
            </a:r>
            <a:r>
              <a:rPr lang="ja-JP" altLang="en-US" sz="1200" dirty="0">
                <a:solidFill>
                  <a:schemeClr val="tx1"/>
                </a:solidFill>
                <a:ea typeface="BIZ UDPゴシック" panose="020B0400000000000000" pitchFamily="50" charset="-128"/>
                <a:cs typeface="Times New Roman" panose="02020603050405020304" pitchFamily="18" charset="0"/>
              </a:rPr>
              <a:t>１</a:t>
            </a:r>
            <a:r>
              <a:rPr lang="ja-JP" altLang="en-US" sz="1200" dirty="0" smtClean="0">
                <a:solidFill>
                  <a:schemeClr val="tx1"/>
                </a:solidFill>
                <a:ea typeface="BIZ UDPゴシック" panose="020B0400000000000000" pitchFamily="50" charset="-128"/>
                <a:cs typeface="Times New Roman" panose="02020603050405020304" pitchFamily="18" charset="0"/>
              </a:rPr>
              <a:t>団体が後乗り参加予定）</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29" name="角丸四角形 28"/>
          <p:cNvSpPr/>
          <p:nvPr/>
        </p:nvSpPr>
        <p:spPr>
          <a:xfrm>
            <a:off x="632880" y="3888858"/>
            <a:ext cx="7042945" cy="709199"/>
          </a:xfrm>
          <a:prstGeom prst="roundRect">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smtClean="0">
                <a:solidFill>
                  <a:schemeClr val="tx1"/>
                </a:solidFill>
                <a:ea typeface="BIZ UDPゴシック" panose="020B0400000000000000" pitchFamily="50" charset="-128"/>
                <a:cs typeface="Times New Roman" panose="02020603050405020304" pitchFamily="18" charset="0"/>
              </a:rPr>
              <a:t>・行政手続きを自宅からスマートフォンで申請</a:t>
            </a:r>
            <a:endParaRPr lang="en-US" altLang="ja-JP" sz="1200" dirty="0" smtClean="0">
              <a:solidFill>
                <a:schemeClr val="tx1"/>
              </a:solidFill>
              <a:ea typeface="BIZ UDPゴシック" panose="020B0400000000000000" pitchFamily="50" charset="-128"/>
              <a:cs typeface="Times New Roman" panose="02020603050405020304" pitchFamily="18" charset="0"/>
            </a:endParaRPr>
          </a:p>
          <a:p>
            <a:r>
              <a:rPr lang="ja-JP" altLang="en-US" sz="1200" dirty="0" smtClean="0">
                <a:solidFill>
                  <a:schemeClr val="tx1"/>
                </a:solidFill>
                <a:ea typeface="BIZ UDPゴシック" panose="020B0400000000000000" pitchFamily="50" charset="-128"/>
                <a:cs typeface="Times New Roman" panose="02020603050405020304" pitchFamily="18" charset="0"/>
              </a:rPr>
              <a:t>・一部の団体でマイナンバーカードを活用した公的個人認証や電子決済に対応したシステムを再構築</a:t>
            </a:r>
            <a:endParaRPr lang="en-US" altLang="ja-JP" sz="1200" dirty="0" smtClean="0">
              <a:solidFill>
                <a:schemeClr val="tx1"/>
              </a:solidFill>
              <a:ea typeface="BIZ UDPゴシック" panose="020B0400000000000000" pitchFamily="50" charset="-128"/>
              <a:cs typeface="Times New Roman" panose="02020603050405020304" pitchFamily="18" charset="0"/>
            </a:endParaRPr>
          </a:p>
          <a:p>
            <a:r>
              <a:rPr lang="ja-JP" altLang="en-US" sz="1200" dirty="0" smtClean="0">
                <a:solidFill>
                  <a:schemeClr val="tx1"/>
                </a:solidFill>
                <a:ea typeface="BIZ UDPゴシック" panose="020B0400000000000000" pitchFamily="50" charset="-128"/>
                <a:cs typeface="Times New Roman" panose="02020603050405020304" pitchFamily="18" charset="0"/>
              </a:rPr>
              <a:t>・共同調達により横展開を一気に推進</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30" name="角丸四角形 29"/>
          <p:cNvSpPr/>
          <p:nvPr/>
        </p:nvSpPr>
        <p:spPr>
          <a:xfrm>
            <a:off x="823661" y="4716049"/>
            <a:ext cx="5652089" cy="2125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smtClean="0">
                <a:solidFill>
                  <a:schemeClr val="tx1"/>
                </a:solidFill>
                <a:ea typeface="BIZ UDPゴシック" panose="020B0400000000000000" pitchFamily="50" charset="-128"/>
                <a:cs typeface="Times New Roman" panose="02020603050405020304" pitchFamily="18" charset="0"/>
              </a:rPr>
              <a:t>文書管理・電子決裁システム（３団体が参加＋Ｒ５年度は３団体が後乗り参加予定）</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31" name="角丸四角形 30"/>
          <p:cNvSpPr/>
          <p:nvPr/>
        </p:nvSpPr>
        <p:spPr>
          <a:xfrm>
            <a:off x="632880" y="4928648"/>
            <a:ext cx="7042945" cy="470045"/>
          </a:xfrm>
          <a:prstGeom prst="roundRect">
            <a:avLst/>
          </a:prstGeom>
          <a:solidFill>
            <a:schemeClr val="accent1">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dirty="0" smtClean="0">
                <a:solidFill>
                  <a:schemeClr val="tx1"/>
                </a:solidFill>
                <a:ea typeface="BIZ UDPゴシック" panose="020B0400000000000000" pitchFamily="50" charset="-128"/>
                <a:cs typeface="Times New Roman" panose="02020603050405020304" pitchFamily="18" charset="0"/>
              </a:rPr>
              <a:t>・公文書の作成から廃棄までを一体的に維持管理でき、オンラインで決裁（承認）できるシステム</a:t>
            </a:r>
            <a:endParaRPr lang="en-US" altLang="ja-JP" sz="1200" dirty="0" smtClean="0">
              <a:solidFill>
                <a:schemeClr val="tx1"/>
              </a:solidFill>
              <a:ea typeface="BIZ UDPゴシック" panose="020B0400000000000000" pitchFamily="50" charset="-128"/>
              <a:cs typeface="Times New Roman" panose="02020603050405020304" pitchFamily="18" charset="0"/>
            </a:endParaRPr>
          </a:p>
          <a:p>
            <a:r>
              <a:rPr lang="ja-JP" altLang="en-US" sz="1200" dirty="0" smtClean="0">
                <a:solidFill>
                  <a:schemeClr val="tx1"/>
                </a:solidFill>
                <a:ea typeface="BIZ UDPゴシック" panose="020B0400000000000000" pitchFamily="50" charset="-128"/>
                <a:cs typeface="Times New Roman" panose="02020603050405020304" pitchFamily="18" charset="0"/>
              </a:rPr>
              <a:t>・在宅勤務やペーパーレス・はんこレスの推進などＤＸ推進の基盤として幅広い効果を発揮</a:t>
            </a:r>
            <a:endParaRPr lang="ja-JP" altLang="en-US" sz="1200" dirty="0">
              <a:solidFill>
                <a:schemeClr val="tx1"/>
              </a:solidFill>
              <a:ea typeface="BIZ UDPゴシック" panose="020B0400000000000000" pitchFamily="50" charset="-128"/>
              <a:cs typeface="Times New Roman" panose="02020603050405020304" pitchFamily="18" charset="0"/>
            </a:endParaRPr>
          </a:p>
        </p:txBody>
      </p:sp>
      <p:sp>
        <p:nvSpPr>
          <p:cNvPr id="2" name="楕円 1"/>
          <p:cNvSpPr/>
          <p:nvPr/>
        </p:nvSpPr>
        <p:spPr>
          <a:xfrm>
            <a:off x="503015" y="2575709"/>
            <a:ext cx="389468" cy="3470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050" dirty="0" smtClean="0">
                <a:solidFill>
                  <a:schemeClr val="tx1"/>
                </a:solidFill>
              </a:rPr>
              <a:t>Ｒ</a:t>
            </a:r>
            <a:r>
              <a:rPr kumimoji="1" lang="ja-JP" altLang="en-US" sz="1050" dirty="0">
                <a:solidFill>
                  <a:schemeClr val="tx1"/>
                </a:solidFill>
              </a:rPr>
              <a:t>３</a:t>
            </a:r>
          </a:p>
        </p:txBody>
      </p:sp>
      <p:sp>
        <p:nvSpPr>
          <p:cNvPr id="20" name="楕円 19"/>
          <p:cNvSpPr/>
          <p:nvPr/>
        </p:nvSpPr>
        <p:spPr>
          <a:xfrm>
            <a:off x="503015" y="3618936"/>
            <a:ext cx="389468" cy="3470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050" dirty="0" smtClean="0">
                <a:solidFill>
                  <a:schemeClr val="tx1"/>
                </a:solidFill>
              </a:rPr>
              <a:t>Ｒ</a:t>
            </a:r>
            <a:r>
              <a:rPr kumimoji="1" lang="ja-JP" altLang="en-US" sz="1050" dirty="0">
                <a:solidFill>
                  <a:schemeClr val="tx1"/>
                </a:solidFill>
              </a:rPr>
              <a:t>３</a:t>
            </a:r>
          </a:p>
        </p:txBody>
      </p:sp>
      <p:sp>
        <p:nvSpPr>
          <p:cNvPr id="22" name="楕円 21"/>
          <p:cNvSpPr/>
          <p:nvPr/>
        </p:nvSpPr>
        <p:spPr>
          <a:xfrm>
            <a:off x="503015" y="4659081"/>
            <a:ext cx="389468" cy="34704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kumimoji="1" lang="ja-JP" altLang="en-US" sz="1050" dirty="0" smtClean="0">
                <a:solidFill>
                  <a:schemeClr val="tx1"/>
                </a:solidFill>
              </a:rPr>
              <a:t>Ｒ４</a:t>
            </a:r>
            <a:endParaRPr kumimoji="1" lang="ja-JP" altLang="en-US" sz="1050" dirty="0">
              <a:solidFill>
                <a:schemeClr val="tx1"/>
              </a:solidFill>
            </a:endParaRPr>
          </a:p>
        </p:txBody>
      </p:sp>
      <p:sp>
        <p:nvSpPr>
          <p:cNvPr id="23" name="右矢印 22"/>
          <p:cNvSpPr/>
          <p:nvPr/>
        </p:nvSpPr>
        <p:spPr>
          <a:xfrm>
            <a:off x="7556516" y="2956714"/>
            <a:ext cx="471180" cy="5504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4" name="右矢印 23"/>
          <p:cNvSpPr/>
          <p:nvPr/>
        </p:nvSpPr>
        <p:spPr>
          <a:xfrm>
            <a:off x="7614782" y="3918525"/>
            <a:ext cx="471180" cy="5504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35" name="右矢印 34"/>
          <p:cNvSpPr/>
          <p:nvPr/>
        </p:nvSpPr>
        <p:spPr>
          <a:xfrm>
            <a:off x="7631017" y="4888447"/>
            <a:ext cx="471180" cy="5504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テキスト ボックス 3"/>
          <p:cNvSpPr txBox="1"/>
          <p:nvPr/>
        </p:nvSpPr>
        <p:spPr>
          <a:xfrm>
            <a:off x="8085962" y="2856306"/>
            <a:ext cx="1380067" cy="830997"/>
          </a:xfrm>
          <a:prstGeom prst="rect">
            <a:avLst/>
          </a:prstGeom>
          <a:noFill/>
        </p:spPr>
        <p:txBody>
          <a:bodyPr wrap="square" rtlCol="0">
            <a:spAutoFit/>
          </a:bodyPr>
          <a:lstStyle/>
          <a:p>
            <a:r>
              <a:rPr lang="ja-JP" altLang="en-US" sz="1200" dirty="0">
                <a:ea typeface="BIZ UDPゴシック" panose="020B0400000000000000" pitchFamily="50" charset="-128"/>
                <a:cs typeface="Times New Roman" panose="02020603050405020304" pitchFamily="18" charset="0"/>
              </a:rPr>
              <a:t>太子町、河南町は</a:t>
            </a:r>
            <a:r>
              <a:rPr lang="ja-JP" altLang="en-US" sz="1200" dirty="0" smtClean="0">
                <a:ea typeface="BIZ UDPゴシック" panose="020B0400000000000000" pitchFamily="50" charset="-128"/>
                <a:cs typeface="Times New Roman" panose="02020603050405020304" pitchFamily="18" charset="0"/>
              </a:rPr>
              <a:t>導入済み</a:t>
            </a:r>
            <a:endParaRPr lang="en-US" altLang="ja-JP" sz="1200" dirty="0" smtClean="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千早赤阪村はＲ５から導入</a:t>
            </a:r>
            <a:r>
              <a:rPr lang="ja-JP" altLang="en-US" sz="1200" dirty="0" smtClean="0">
                <a:ea typeface="BIZ UDPゴシック" panose="020B0400000000000000" pitchFamily="50" charset="-128"/>
                <a:cs typeface="Times New Roman" panose="02020603050405020304" pitchFamily="18" charset="0"/>
              </a:rPr>
              <a:t>予定</a:t>
            </a:r>
            <a:endParaRPr lang="ja-JP" altLang="en-US" sz="1200" dirty="0">
              <a:ea typeface="BIZ UDPゴシック" panose="020B0400000000000000" pitchFamily="50" charset="-128"/>
              <a:cs typeface="Times New Roman" panose="02020603050405020304" pitchFamily="18" charset="0"/>
            </a:endParaRPr>
          </a:p>
        </p:txBody>
      </p:sp>
      <p:sp>
        <p:nvSpPr>
          <p:cNvPr id="36" name="テキスト ボックス 35"/>
          <p:cNvSpPr txBox="1"/>
          <p:nvPr/>
        </p:nvSpPr>
        <p:spPr>
          <a:xfrm>
            <a:off x="8045017" y="3803007"/>
            <a:ext cx="1608372" cy="830997"/>
          </a:xfrm>
          <a:prstGeom prst="rect">
            <a:avLst/>
          </a:prstGeom>
          <a:noFill/>
        </p:spPr>
        <p:txBody>
          <a:bodyPr wrap="square" rtlCol="0">
            <a:spAutoFit/>
          </a:bodyPr>
          <a:lstStyle/>
          <a:p>
            <a:r>
              <a:rPr lang="ja-JP" altLang="en-US" sz="1200" dirty="0" smtClean="0">
                <a:ea typeface="BIZ UDPゴシック" panose="020B0400000000000000" pitchFamily="50" charset="-128"/>
                <a:cs typeface="Times New Roman" panose="02020603050405020304" pitchFamily="18" charset="0"/>
              </a:rPr>
              <a:t>河南町</a:t>
            </a:r>
            <a:r>
              <a:rPr lang="ja-JP" altLang="en-US" sz="1200" dirty="0">
                <a:ea typeface="BIZ UDPゴシック" panose="020B0400000000000000" pitchFamily="50" charset="-128"/>
                <a:cs typeface="Times New Roman" panose="02020603050405020304" pitchFamily="18" charset="0"/>
              </a:rPr>
              <a:t>は</a:t>
            </a:r>
            <a:r>
              <a:rPr lang="ja-JP" altLang="en-US" sz="1200" dirty="0" smtClean="0">
                <a:ea typeface="BIZ UDPゴシック" panose="020B0400000000000000" pitchFamily="50" charset="-128"/>
                <a:cs typeface="Times New Roman" panose="02020603050405020304" pitchFamily="18" charset="0"/>
              </a:rPr>
              <a:t>導入済み</a:t>
            </a:r>
            <a:endParaRPr lang="en-US" altLang="ja-JP" sz="1200" dirty="0" smtClean="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太子町</a:t>
            </a:r>
            <a:r>
              <a:rPr lang="ja-JP" altLang="en-US" sz="1200" dirty="0" smtClean="0">
                <a:ea typeface="BIZ UDPゴシック" panose="020B0400000000000000" pitchFamily="50" charset="-128"/>
                <a:cs typeface="Times New Roman" panose="02020603050405020304" pitchFamily="18" charset="0"/>
              </a:rPr>
              <a:t>はＲ４、千早赤阪村</a:t>
            </a:r>
            <a:r>
              <a:rPr lang="ja-JP" altLang="en-US" sz="1200" dirty="0">
                <a:ea typeface="BIZ UDPゴシック" panose="020B0400000000000000" pitchFamily="50" charset="-128"/>
                <a:cs typeface="Times New Roman" panose="02020603050405020304" pitchFamily="18" charset="0"/>
              </a:rPr>
              <a:t>は</a:t>
            </a:r>
            <a:r>
              <a:rPr lang="ja-JP" altLang="en-US" sz="1200" dirty="0" smtClean="0">
                <a:ea typeface="BIZ UDPゴシック" panose="020B0400000000000000" pitchFamily="50" charset="-128"/>
                <a:cs typeface="Times New Roman" panose="02020603050405020304" pitchFamily="18" charset="0"/>
              </a:rPr>
              <a:t>Ｒ５から導入予定</a:t>
            </a:r>
            <a:endParaRPr lang="ja-JP" altLang="en-US" sz="1200" dirty="0">
              <a:ea typeface="BIZ UDPゴシック" panose="020B0400000000000000" pitchFamily="50" charset="-128"/>
              <a:cs typeface="Times New Roman" panose="02020603050405020304" pitchFamily="18" charset="0"/>
            </a:endParaRPr>
          </a:p>
        </p:txBody>
      </p:sp>
      <p:sp>
        <p:nvSpPr>
          <p:cNvPr id="37" name="テキスト ボックス 36"/>
          <p:cNvSpPr txBox="1"/>
          <p:nvPr/>
        </p:nvSpPr>
        <p:spPr>
          <a:xfrm>
            <a:off x="8092210" y="4774047"/>
            <a:ext cx="1532171" cy="646331"/>
          </a:xfrm>
          <a:prstGeom prst="rect">
            <a:avLst/>
          </a:prstGeom>
          <a:noFill/>
        </p:spPr>
        <p:txBody>
          <a:bodyPr wrap="square" rtlCol="0">
            <a:spAutoFit/>
          </a:bodyPr>
          <a:lstStyle/>
          <a:p>
            <a:r>
              <a:rPr lang="ja-JP" altLang="en-US" sz="1200" dirty="0" smtClean="0">
                <a:ea typeface="BIZ UDPゴシック" panose="020B0400000000000000" pitchFamily="50" charset="-128"/>
                <a:cs typeface="Times New Roman" panose="02020603050405020304" pitchFamily="18" charset="0"/>
              </a:rPr>
              <a:t>文書管理システムについては、河南町は</a:t>
            </a:r>
            <a:endParaRPr lang="en-US" altLang="ja-JP" sz="1200" dirty="0" smtClean="0">
              <a:ea typeface="BIZ UDPゴシック" panose="020B0400000000000000" pitchFamily="50" charset="-128"/>
              <a:cs typeface="Times New Roman" panose="02020603050405020304" pitchFamily="18" charset="0"/>
            </a:endParaRPr>
          </a:p>
          <a:p>
            <a:r>
              <a:rPr lang="ja-JP" altLang="en-US" sz="1200" dirty="0" smtClean="0">
                <a:ea typeface="BIZ UDPゴシック" panose="020B0400000000000000" pitchFamily="50" charset="-128"/>
                <a:cs typeface="Times New Roman" panose="02020603050405020304" pitchFamily="18" charset="0"/>
              </a:rPr>
              <a:t>独自調達で導入</a:t>
            </a:r>
            <a:endParaRPr lang="en-US" altLang="ja-JP" sz="1200" dirty="0" smtClean="0">
              <a:ea typeface="BIZ UDPゴシック" panose="020B0400000000000000" pitchFamily="50" charset="-128"/>
              <a:cs typeface="Times New Roman" panose="02020603050405020304" pitchFamily="18" charset="0"/>
            </a:endParaRPr>
          </a:p>
        </p:txBody>
      </p:sp>
      <p:sp>
        <p:nvSpPr>
          <p:cNvPr id="3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37</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529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25699"/>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テーマ④（その他）</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3406" y="681359"/>
            <a:ext cx="2064989"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大阪府</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の分析</a:t>
            </a:r>
            <a:endPar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526304" y="1227251"/>
            <a:ext cx="8606545" cy="351201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２町</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１村</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それぞれ公民連携に取り組んで</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いるが、公民連携デスクの有無など</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団体間で取組み</a:t>
            </a:r>
            <a: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状況</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に差が生じている</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u="sng" smtClean="0">
                <a:solidFill>
                  <a:srgbClr val="FF0000"/>
                </a:solidFill>
                <a:ea typeface="BIZ UDPゴシック" panose="020B0400000000000000" pitchFamily="50" charset="-128"/>
                <a:cs typeface="Times New Roman" panose="02020603050405020304" pitchFamily="18" charset="0"/>
              </a:rPr>
              <a:t>公民</a:t>
            </a:r>
            <a:r>
              <a:rPr lang="ja-JP" altLang="en-US" sz="1600" b="1" u="sng">
                <a:solidFill>
                  <a:srgbClr val="FF0000"/>
                </a:solidFill>
                <a:ea typeface="BIZ UDPゴシック" panose="020B0400000000000000" pitchFamily="50" charset="-128"/>
                <a:cs typeface="Times New Roman" panose="02020603050405020304" pitchFamily="18" charset="0"/>
              </a:rPr>
              <a:t>連携の取組みを住民に身近な町村で充実させる</a:t>
            </a:r>
            <a:r>
              <a:rPr lang="ja-JP" altLang="en-US" sz="1600" b="1" u="sng" smtClean="0">
                <a:solidFill>
                  <a:srgbClr val="FF0000"/>
                </a:solidFill>
                <a:ea typeface="BIZ UDPゴシック" panose="020B0400000000000000" pitchFamily="50" charset="-128"/>
                <a:cs typeface="Times New Roman" panose="02020603050405020304" pitchFamily="18" charset="0"/>
              </a:rPr>
              <a:t>ことで</a:t>
            </a:r>
            <a:r>
              <a:rPr lang="ja-JP" altLang="en-US" sz="1600" b="1" u="sng">
                <a:solidFill>
                  <a:srgbClr val="FF0000"/>
                </a:solidFill>
                <a:ea typeface="BIZ UDPゴシック" panose="020B0400000000000000" pitchFamily="50" charset="-128"/>
                <a:cs typeface="Times New Roman" panose="02020603050405020304" pitchFamily="18" charset="0"/>
              </a:rPr>
              <a:t>、</a:t>
            </a:r>
            <a:r>
              <a:rPr lang="ja-JP" altLang="en-US" sz="1600" b="1" u="sng" smtClean="0">
                <a:solidFill>
                  <a:srgbClr val="FF0000"/>
                </a:solidFill>
                <a:ea typeface="BIZ UDPゴシック" panose="020B0400000000000000" pitchFamily="50" charset="-128"/>
                <a:cs typeface="Times New Roman" panose="02020603050405020304" pitchFamily="18" charset="0"/>
              </a:rPr>
              <a:t>より</a:t>
            </a:r>
            <a:r>
              <a:rPr lang="en-US" altLang="ja-JP" sz="1600" b="1" u="sng" smtClean="0">
                <a:solidFill>
                  <a:srgbClr val="FF0000"/>
                </a:solidFill>
                <a:ea typeface="BIZ UDPゴシック" panose="020B0400000000000000" pitchFamily="50" charset="-128"/>
                <a:cs typeface="Times New Roman" panose="02020603050405020304" pitchFamily="18" charset="0"/>
              </a:rPr>
              <a:t/>
            </a:r>
            <a:br>
              <a:rPr lang="en-US" altLang="ja-JP" sz="1600" b="1" u="sng" smtClean="0">
                <a:solidFill>
                  <a:srgbClr val="FF0000"/>
                </a:solidFill>
                <a:ea typeface="BIZ UDPゴシック" panose="020B0400000000000000" pitchFamily="50" charset="-128"/>
                <a:cs typeface="Times New Roman" panose="02020603050405020304" pitchFamily="18" charset="0"/>
              </a:rPr>
            </a:br>
            <a:r>
              <a:rPr lang="ja-JP" altLang="en-US" sz="1600" b="1" smtClean="0">
                <a:solidFill>
                  <a:srgbClr val="FF0000"/>
                </a:solidFill>
                <a:ea typeface="BIZ UDPゴシック" panose="020B0400000000000000" pitchFamily="50" charset="-128"/>
                <a:cs typeface="Times New Roman" panose="02020603050405020304" pitchFamily="18" charset="0"/>
              </a:rPr>
              <a:t>　　</a:t>
            </a:r>
            <a:r>
              <a:rPr lang="ja-JP" altLang="en-US" sz="1600" b="1" u="sng" smtClean="0">
                <a:solidFill>
                  <a:srgbClr val="FF0000"/>
                </a:solidFill>
                <a:ea typeface="BIZ UDPゴシック" panose="020B0400000000000000" pitchFamily="50" charset="-128"/>
                <a:cs typeface="Times New Roman" panose="02020603050405020304" pitchFamily="18" charset="0"/>
              </a:rPr>
              <a:t>幅広い</a:t>
            </a:r>
            <a:r>
              <a:rPr lang="ja-JP" altLang="en-US" sz="1600" b="1" u="sng">
                <a:solidFill>
                  <a:srgbClr val="FF0000"/>
                </a:solidFill>
                <a:ea typeface="BIZ UDPゴシック" panose="020B0400000000000000" pitchFamily="50" charset="-128"/>
                <a:cs typeface="Times New Roman" panose="02020603050405020304" pitchFamily="18" charset="0"/>
              </a:rPr>
              <a:t>社会課題の解決</a:t>
            </a:r>
            <a:r>
              <a:rPr lang="ja-JP" altLang="en-US" sz="1600" b="1" u="sng" smtClean="0">
                <a:solidFill>
                  <a:srgbClr val="FF0000"/>
                </a:solidFill>
                <a:ea typeface="BIZ UDPゴシック" panose="020B0400000000000000" pitchFamily="50" charset="-128"/>
                <a:cs typeface="Times New Roman" panose="02020603050405020304" pitchFamily="18" charset="0"/>
              </a:rPr>
              <a:t>をめざす</a:t>
            </a:r>
            <a:r>
              <a:rPr lang="ja-JP" altLang="en-US" sz="1600" b="1" u="sng">
                <a:solidFill>
                  <a:srgbClr val="FF0000"/>
                </a:solidFill>
                <a:ea typeface="BIZ UDPゴシック" panose="020B0400000000000000" pitchFamily="50" charset="-128"/>
                <a:cs typeface="Times New Roman" panose="02020603050405020304" pitchFamily="18" charset="0"/>
              </a:rPr>
              <a:t>必要がある。</a:t>
            </a:r>
          </a:p>
          <a:p>
            <a:pPr>
              <a:lnSpc>
                <a:spcPts val="2800"/>
              </a:lnSpc>
            </a:pP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各町村での地域ブランド発信に関する取組みもあるが、集客力の不足や十分な予算措置</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が</a:t>
            </a:r>
            <a: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難しい</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など、</a:t>
            </a:r>
            <a:r>
              <a:rPr kumimoji="1" lang="ja-JP" altLang="en-US" sz="1600" b="1" u="sng">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単独での取組みには限界あり</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。地域ブランドを創出し、交流人口や関係人口</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増加</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させるためには、</a:t>
            </a:r>
            <a:r>
              <a:rPr kumimoji="1" lang="en-US" altLang="ja-JP"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2025</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年大阪・関西万博に向けた機運の盛り上がり</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の活用</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や２町</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１村</a:t>
            </a:r>
            <a: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連携</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によるイベント実施の取組み等が必要。</a:t>
            </a:r>
          </a:p>
          <a:p>
            <a:pPr lvl="0">
              <a:lnSpc>
                <a:spcPts val="2800"/>
              </a:lnSpc>
            </a:pP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smtClean="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団体間</a:t>
            </a:r>
            <a:r>
              <a:rPr kumimoji="1" lang="ja-JP" altLang="en-US"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にデジタル格差があるほか</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60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DX</a:t>
            </a:r>
            <a:r>
              <a:rPr kumimoji="1" lang="ja-JP" altLang="en-US" sz="1600" smtClean="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推進にあたり、</a:t>
            </a:r>
            <a:r>
              <a:rPr kumimoji="1" lang="ja-JP" altLang="en-US" sz="1600" b="1" u="sng"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財政面及び人材面におけるリソース</a:t>
            </a:r>
            <a:r>
              <a:rPr kumimoji="1" lang="en-US" altLang="ja-JP" sz="1600" b="1" u="sng"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r>
            <a:br>
              <a:rPr kumimoji="1" lang="en-US" altLang="ja-JP" sz="1600" b="1" u="sng"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br>
            <a:r>
              <a:rPr kumimoji="1" lang="ja-JP" altLang="en-US" sz="1600" b="1"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en-US" sz="1600" b="1" u="sng" smtClean="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が不足している</a:t>
            </a:r>
            <a:r>
              <a:rPr lang="ja-JP" altLang="ja-JP" sz="1600" smtClean="0">
                <a:solidFill>
                  <a:prstClr val="black"/>
                </a:solidFill>
                <a:ea typeface="BIZ UDPゴシック" panose="020B0400000000000000" pitchFamily="50" charset="-128"/>
                <a:cs typeface="Times New Roman" panose="02020603050405020304" pitchFamily="18" charset="0"/>
              </a:rPr>
              <a:t>。</a:t>
            </a:r>
            <a:endParaRPr lang="en-US" altLang="ja-JP" sz="1600" dirty="0">
              <a:solidFill>
                <a:prstClr val="black"/>
              </a:solidFill>
              <a:ea typeface="BIZ UDPゴシック" panose="020B0400000000000000" pitchFamily="50" charset="-128"/>
              <a:cs typeface="Times New Roman" panose="02020603050405020304" pitchFamily="18" charset="0"/>
            </a:endParaRPr>
          </a:p>
        </p:txBody>
      </p:sp>
      <p:sp>
        <p:nvSpPr>
          <p:cNvPr id="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38</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587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911580"/>
            <a:ext cx="9906000" cy="1026248"/>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1187327" y="2977620"/>
            <a:ext cx="7710617" cy="648015"/>
          </a:xfrm>
        </p:spPr>
        <p:txBody>
          <a:bodyPr>
            <a:noAutofit/>
          </a:bodyPr>
          <a:lstStyle/>
          <a:p>
            <a:r>
              <a:rPr lang="ja-JP" altLang="en-US" sz="2600" b="1" smtClean="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１．南河内地域２町１村の特性等</a:t>
            </a:r>
            <a:endParaRPr lang="ja-JP" altLang="en-US" sz="26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0315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911580"/>
            <a:ext cx="9906000" cy="1026248"/>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1187327" y="2977620"/>
            <a:ext cx="7710617" cy="648015"/>
          </a:xfrm>
        </p:spPr>
        <p:txBody>
          <a:bodyPr>
            <a:noAutofit/>
          </a:bodyPr>
          <a:lstStyle/>
          <a:p>
            <a:r>
              <a:rPr lang="ja-JP" altLang="en-US" sz="2600" b="1" smtClean="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３．対応方策及び取組み提案</a:t>
            </a:r>
            <a:endParaRPr lang="ja-JP" altLang="en-US" sz="26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39</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2041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625201"/>
            <a:ext cx="3834704"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課題分析</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を踏まえた</a:t>
            </a:r>
            <a:r>
              <a:rPr kumimoji="1" lang="ja-JP" altLang="en-US" sz="20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対応</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方策</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2" name="グループ化 11"/>
          <p:cNvGrpSpPr/>
          <p:nvPr/>
        </p:nvGrpSpPr>
        <p:grpSpPr>
          <a:xfrm>
            <a:off x="0" y="-25699"/>
            <a:ext cx="9906000" cy="461665"/>
            <a:chOff x="0" y="-25699"/>
            <a:chExt cx="9906000" cy="461665"/>
          </a:xfrm>
        </p:grpSpPr>
        <p:sp>
          <p:nvSpPr>
            <p:cNvPr id="13" name="正方形/長方形 1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grpSp>
        <p:nvGrpSpPr>
          <p:cNvPr id="10" name="グループ化 9"/>
          <p:cNvGrpSpPr/>
          <p:nvPr/>
        </p:nvGrpSpPr>
        <p:grpSpPr>
          <a:xfrm>
            <a:off x="0" y="1133679"/>
            <a:ext cx="9905999" cy="834701"/>
            <a:chOff x="528034" y="3980472"/>
            <a:chExt cx="4443210" cy="824496"/>
          </a:xfrm>
        </p:grpSpPr>
        <p:sp>
          <p:nvSpPr>
            <p:cNvPr id="17" name="正方形/長方形 16"/>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具体的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な対応方策</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①：採用試験の見直し</a:t>
              </a:r>
              <a:r>
                <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&lt;</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試験内容の見直し・採用試験の共同実施</a:t>
              </a:r>
              <a:r>
                <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&gt;</a:t>
              </a:r>
            </a:p>
          </p:txBody>
        </p:sp>
        <p:sp>
          <p:nvSpPr>
            <p:cNvPr id="18" name="正方形/長方形 17"/>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（課題１）専門職の採用募集に対して、十分な応募が集まらない</a:t>
              </a:r>
            </a:p>
          </p:txBody>
        </p:sp>
      </p:grpSp>
      <p:grpSp>
        <p:nvGrpSpPr>
          <p:cNvPr id="23" name="グループ化 22"/>
          <p:cNvGrpSpPr/>
          <p:nvPr/>
        </p:nvGrpSpPr>
        <p:grpSpPr>
          <a:xfrm>
            <a:off x="1" y="2100205"/>
            <a:ext cx="9905999" cy="834701"/>
            <a:chOff x="528034" y="3980472"/>
            <a:chExt cx="4443210" cy="824496"/>
          </a:xfrm>
        </p:grpSpPr>
        <p:sp>
          <p:nvSpPr>
            <p:cNvPr id="24" name="正方形/長方形 23"/>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具体的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な対応</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方策②：専門職員の</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有効活用</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＜人事交流・府職員の</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知見等の</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有効活用＞</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（課題</a:t>
              </a:r>
              <a:r>
                <a:rPr kumimoji="1" lang="ja-JP" altLang="en-US" b="1" dirty="0">
                  <a:solidFill>
                    <a:schemeClr val="bg1"/>
                  </a:solidFill>
                  <a:latin typeface="BIZ UDPゴシック" panose="020B0400000000000000" pitchFamily="50" charset="-128"/>
                  <a:ea typeface="BIZ UDPゴシック" panose="020B0400000000000000" pitchFamily="50" charset="-128"/>
                </a:rPr>
                <a:t>２）現職の専門職に年齢の偏りがあり、ノウハウの継承に課題が</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ある</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1" name="グループ化 30"/>
          <p:cNvGrpSpPr/>
          <p:nvPr/>
        </p:nvGrpSpPr>
        <p:grpSpPr>
          <a:xfrm>
            <a:off x="0" y="3068140"/>
            <a:ext cx="9905999" cy="834701"/>
            <a:chOff x="528034" y="3980472"/>
            <a:chExt cx="4443210" cy="824496"/>
          </a:xfrm>
        </p:grpSpPr>
        <p:sp>
          <p:nvSpPr>
            <p:cNvPr id="32" name="正方形/長方形 31"/>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具体的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な対応</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方策</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③：人材登録制度</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共同実施</a:t>
              </a:r>
            </a:p>
          </p:txBody>
        </p:sp>
        <p:sp>
          <p:nvSpPr>
            <p:cNvPr id="33" name="正方形/長方形 32"/>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（課題３）非常勤講師等の職員が、必要な時に確保できない</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4" name="グループ化 33"/>
          <p:cNvGrpSpPr/>
          <p:nvPr/>
        </p:nvGrpSpPr>
        <p:grpSpPr>
          <a:xfrm>
            <a:off x="0" y="4036855"/>
            <a:ext cx="9905999" cy="834701"/>
            <a:chOff x="528034" y="3980472"/>
            <a:chExt cx="4443210" cy="824496"/>
          </a:xfrm>
        </p:grpSpPr>
        <p:sp>
          <p:nvSpPr>
            <p:cNvPr id="35" name="正方形/長方形 34"/>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具体的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な対応</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方策④：</a:t>
              </a:r>
              <a:r>
                <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IT</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人材の確保＜国制度等の活用</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・リスキリング＞</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6" name="正方形/長方形 35"/>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（課題４）行政の</a:t>
              </a:r>
              <a:r>
                <a:rPr kumimoji="1" lang="en-US" altLang="ja-JP" b="1" dirty="0">
                  <a:solidFill>
                    <a:schemeClr val="bg1"/>
                  </a:solidFill>
                  <a:latin typeface="BIZ UDPゴシック" panose="020B0400000000000000" pitchFamily="50" charset="-128"/>
                  <a:ea typeface="BIZ UDPゴシック" panose="020B0400000000000000" pitchFamily="50" charset="-128"/>
                </a:rPr>
                <a:t>DX</a:t>
              </a:r>
              <a:r>
                <a:rPr kumimoji="1" lang="ja-JP" altLang="en-US" b="1" dirty="0">
                  <a:solidFill>
                    <a:schemeClr val="bg1"/>
                  </a:solidFill>
                  <a:latin typeface="BIZ UDPゴシック" panose="020B0400000000000000" pitchFamily="50" charset="-128"/>
                  <a:ea typeface="BIZ UDPゴシック" panose="020B0400000000000000" pitchFamily="50" charset="-128"/>
                </a:rPr>
                <a:t>化が進められる中、</a:t>
              </a:r>
              <a:r>
                <a:rPr kumimoji="1" lang="en-US" altLang="ja-JP" b="1" dirty="0">
                  <a:solidFill>
                    <a:schemeClr val="bg1"/>
                  </a:solidFill>
                  <a:latin typeface="BIZ UDPゴシック" panose="020B0400000000000000" pitchFamily="50" charset="-128"/>
                  <a:ea typeface="BIZ UDPゴシック" panose="020B0400000000000000" pitchFamily="50" charset="-128"/>
                </a:rPr>
                <a:t>DX</a:t>
              </a:r>
              <a:r>
                <a:rPr kumimoji="1" lang="ja-JP" altLang="en-US" b="1" dirty="0">
                  <a:solidFill>
                    <a:schemeClr val="bg1"/>
                  </a:solidFill>
                  <a:latin typeface="BIZ UDPゴシック" panose="020B0400000000000000" pitchFamily="50" charset="-128"/>
                  <a:ea typeface="BIZ UDPゴシック" panose="020B0400000000000000" pitchFamily="50" charset="-128"/>
                </a:rPr>
                <a:t>人材の確保や</a:t>
              </a:r>
              <a:r>
                <a:rPr kumimoji="1" lang="ja-JP" altLang="en-US" b="1" dirty="0" smtClean="0">
                  <a:solidFill>
                    <a:schemeClr val="bg1"/>
                  </a:solidFill>
                  <a:latin typeface="BIZ UDPゴシック" panose="020B0400000000000000" pitchFamily="50" charset="-128"/>
                  <a:ea typeface="BIZ UDPゴシック" panose="020B0400000000000000" pitchFamily="50" charset="-128"/>
                </a:rPr>
                <a:t>育成が困難</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7" name="グループ化 36"/>
          <p:cNvGrpSpPr/>
          <p:nvPr/>
        </p:nvGrpSpPr>
        <p:grpSpPr>
          <a:xfrm>
            <a:off x="0" y="5043521"/>
            <a:ext cx="9905999" cy="834701"/>
            <a:chOff x="528034" y="3980472"/>
            <a:chExt cx="4443210" cy="824496"/>
          </a:xfrm>
        </p:grpSpPr>
        <p:sp>
          <p:nvSpPr>
            <p:cNvPr id="38" name="正方形/長方形 37"/>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具体的</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な対応</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方策</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⑤</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7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やりがいの確保、</a:t>
              </a:r>
              <a:r>
                <a:rPr kumimoji="1" lang="ja-JP" altLang="en-US" sz="1700" dirty="0">
                  <a:solidFill>
                    <a:schemeClr val="tx1">
                      <a:lumMod val="75000"/>
                      <a:lumOff val="25000"/>
                    </a:schemeClr>
                  </a:solidFill>
                  <a:latin typeface="BIZ UDPゴシック" panose="020B0400000000000000" pitchFamily="50" charset="-128"/>
                  <a:ea typeface="BIZ UDPゴシック" panose="020B0400000000000000" pitchFamily="50" charset="-128"/>
                </a:rPr>
                <a:t>専門職の一般化、</a:t>
              </a:r>
              <a:r>
                <a:rPr kumimoji="1" lang="ja-JP" altLang="en-US" sz="17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採用</a:t>
              </a:r>
              <a:r>
                <a:rPr kumimoji="1" lang="ja-JP" altLang="en-US" sz="1700" dirty="0">
                  <a:solidFill>
                    <a:schemeClr val="tx1">
                      <a:lumMod val="75000"/>
                      <a:lumOff val="25000"/>
                    </a:schemeClr>
                  </a:solidFill>
                  <a:latin typeface="BIZ UDPゴシック" panose="020B0400000000000000" pitchFamily="50" charset="-128"/>
                  <a:ea typeface="BIZ UDPゴシック" panose="020B0400000000000000" pitchFamily="50" charset="-128"/>
                </a:rPr>
                <a:t>戦略</a:t>
              </a:r>
              <a:r>
                <a:rPr kumimoji="1" lang="ja-JP" altLang="en-US" sz="17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の再検討、職員</a:t>
              </a:r>
              <a:r>
                <a:rPr kumimoji="1" lang="ja-JP" altLang="en-US" sz="1700" dirty="0">
                  <a:solidFill>
                    <a:schemeClr val="tx1">
                      <a:lumMod val="75000"/>
                      <a:lumOff val="25000"/>
                    </a:schemeClr>
                  </a:solidFill>
                  <a:latin typeface="BIZ UDPゴシック" panose="020B0400000000000000" pitchFamily="50" charset="-128"/>
                  <a:ea typeface="BIZ UDPゴシック" panose="020B0400000000000000" pitchFamily="50" charset="-128"/>
                </a:rPr>
                <a:t>の自治体内</a:t>
              </a:r>
              <a:r>
                <a:rPr kumimoji="1" lang="ja-JP" altLang="en-US" sz="17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居住</a:t>
              </a:r>
              <a:endParaRPr kumimoji="1" lang="ja-JP" altLang="en-US" sz="1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bg1"/>
                  </a:solidFill>
                  <a:latin typeface="BIZ UDPゴシック" panose="020B0400000000000000" pitchFamily="50" charset="-128"/>
                  <a:ea typeface="BIZ UDPゴシック" panose="020B0400000000000000" pitchFamily="50" charset="-128"/>
                </a:rPr>
                <a:t>（課題５）その他の課題</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sp>
        <p:nvSpPr>
          <p:cNvPr id="2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40</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6153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 y="555708"/>
            <a:ext cx="987962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■具体的な対応方策①　</a:t>
            </a:r>
            <a:r>
              <a:rPr lang="ja-JP" altLang="en-US" sz="2000" b="1" dirty="0">
                <a:solidFill>
                  <a:schemeClr val="accent1"/>
                </a:solidFill>
                <a:ea typeface="BIZ UDPゴシック" panose="020B0400000000000000" pitchFamily="50" charset="-128"/>
                <a:cs typeface="Times New Roman" panose="02020603050405020304" pitchFamily="18" charset="0"/>
              </a:rPr>
              <a:t>採用試験の見直し</a:t>
            </a:r>
            <a:r>
              <a:rPr lang="ja-JP" altLang="en-US" sz="2000" b="1" dirty="0" smtClean="0">
                <a:solidFill>
                  <a:schemeClr val="accent1"/>
                </a:solidFill>
                <a:ea typeface="BIZ UDPゴシック" panose="020B0400000000000000" pitchFamily="50" charset="-128"/>
                <a:cs typeface="Times New Roman" panose="02020603050405020304" pitchFamily="18" charset="0"/>
              </a:rPr>
              <a:t>（試験内容の見直し・採用試験の共同実施） </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3" name="グループ化 2"/>
          <p:cNvGrpSpPr/>
          <p:nvPr/>
        </p:nvGrpSpPr>
        <p:grpSpPr>
          <a:xfrm>
            <a:off x="-1145" y="1008966"/>
            <a:ext cx="9907145" cy="5866626"/>
            <a:chOff x="-1145" y="1008966"/>
            <a:chExt cx="9907145" cy="5866626"/>
          </a:xfrm>
        </p:grpSpPr>
        <p:sp>
          <p:nvSpPr>
            <p:cNvPr id="2" name="正方形/長方形 1"/>
            <p:cNvSpPr/>
            <p:nvPr/>
          </p:nvSpPr>
          <p:spPr>
            <a:xfrm>
              <a:off x="2288" y="1988436"/>
              <a:ext cx="9903712" cy="4887156"/>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p:cNvCxnSpPr/>
            <p:nvPr/>
          </p:nvCxnSpPr>
          <p:spPr>
            <a:xfrm flipV="1">
              <a:off x="4350989" y="5766710"/>
              <a:ext cx="747668" cy="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1 つの角を切り取った四角形 16"/>
            <p:cNvSpPr/>
            <p:nvPr/>
          </p:nvSpPr>
          <p:spPr>
            <a:xfrm>
              <a:off x="-1145" y="1008966"/>
              <a:ext cx="9904856" cy="1088627"/>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5" name="正方形/長方形 4"/>
            <p:cNvSpPr/>
            <p:nvPr/>
          </p:nvSpPr>
          <p:spPr>
            <a:xfrm>
              <a:off x="199635" y="2379155"/>
              <a:ext cx="3743821" cy="162228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取組内容</a:t>
              </a:r>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○専門性の評価方法の</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柔軟化</a:t>
              </a:r>
              <a:endParaRPr kumimoji="1" lang="en-US" altLang="ja-JP"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○１次</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試験の</a:t>
              </a: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共同</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実施</a:t>
              </a:r>
              <a:endParaRPr kumimoji="1" lang="en-US" altLang="ja-JP"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○年齢要件の</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緩和</a:t>
              </a:r>
              <a:endParaRPr kumimoji="1" lang="en-US" altLang="ja-JP"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○試験日程の</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前倒し</a:t>
              </a: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複数回</a:t>
              </a: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の実施</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WEB</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等</a:t>
              </a: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、遠方からの面接を可能に</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二等辺三角形 7"/>
            <p:cNvSpPr/>
            <p:nvPr/>
          </p:nvSpPr>
          <p:spPr>
            <a:xfrm rot="5400000">
              <a:off x="4001298" y="3075377"/>
              <a:ext cx="798490" cy="309093"/>
            </a:xfrm>
            <a:prstGeom prst="triangl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30" name="正方形/長方形 29"/>
            <p:cNvSpPr/>
            <p:nvPr/>
          </p:nvSpPr>
          <p:spPr>
            <a:xfrm>
              <a:off x="1144" y="1501333"/>
              <a:ext cx="9904856" cy="560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試験内容・日程を見直すとともに、まずは１次試験（筆記）か</a:t>
              </a:r>
              <a:r>
                <a:rPr kumimoji="1" lang="ja-JP" altLang="en-US" dirty="0">
                  <a:latin typeface="BIZ UDPゴシック" panose="020B0400000000000000" pitchFamily="50" charset="-128"/>
                  <a:ea typeface="BIZ UDPゴシック" panose="020B0400000000000000" pitchFamily="50" charset="-128"/>
                </a:rPr>
                <a:t>ら</a:t>
              </a:r>
              <a:r>
                <a:rPr kumimoji="1" lang="ja-JP" altLang="en-US" dirty="0" smtClean="0">
                  <a:latin typeface="BIZ UDPゴシック" panose="020B0400000000000000" pitchFamily="50" charset="-128"/>
                  <a:ea typeface="BIZ UDPゴシック" panose="020B0400000000000000" pitchFamily="50" charset="-128"/>
                </a:rPr>
                <a:t>共同で試験を行う</a:t>
              </a:r>
              <a:endParaRPr kumimoji="1" lang="en-US" altLang="ja-JP" dirty="0" smtClean="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758955" y="2299825"/>
              <a:ext cx="4961694" cy="182353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期待される効果</a:t>
              </a:r>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○多様な受験者の確保</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○さらなる応募数の確保が可能</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14" name="グループ化 13"/>
            <p:cNvGrpSpPr/>
            <p:nvPr/>
          </p:nvGrpSpPr>
          <p:grpSpPr>
            <a:xfrm>
              <a:off x="2280333" y="4720454"/>
              <a:ext cx="1996226" cy="2047741"/>
              <a:chOff x="767770" y="4677991"/>
              <a:chExt cx="1996226" cy="2047741"/>
            </a:xfrm>
          </p:grpSpPr>
          <p:sp>
            <p:nvSpPr>
              <p:cNvPr id="12" name="角丸四角形 11"/>
              <p:cNvSpPr/>
              <p:nvPr/>
            </p:nvSpPr>
            <p:spPr>
              <a:xfrm>
                <a:off x="767770" y="4677991"/>
                <a:ext cx="1996226" cy="2047741"/>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09062" y="4875230"/>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sp>
            <p:nvSpPr>
              <p:cNvPr id="34" name="正方形/長方形 33"/>
              <p:cNvSpPr/>
              <p:nvPr/>
            </p:nvSpPr>
            <p:spPr>
              <a:xfrm>
                <a:off x="1109062" y="5476480"/>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sp>
            <p:nvSpPr>
              <p:cNvPr id="35" name="正方形/長方形 34"/>
              <p:cNvSpPr/>
              <p:nvPr/>
            </p:nvSpPr>
            <p:spPr>
              <a:xfrm>
                <a:off x="1047623" y="6101106"/>
                <a:ext cx="1428078"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grpSp>
        <p:grpSp>
          <p:nvGrpSpPr>
            <p:cNvPr id="15" name="グループ化 14"/>
            <p:cNvGrpSpPr/>
            <p:nvPr/>
          </p:nvGrpSpPr>
          <p:grpSpPr>
            <a:xfrm>
              <a:off x="5208727" y="4567067"/>
              <a:ext cx="1847206" cy="2222795"/>
              <a:chOff x="3542620" y="4544034"/>
              <a:chExt cx="1847206" cy="2222795"/>
            </a:xfrm>
          </p:grpSpPr>
          <p:sp>
            <p:nvSpPr>
              <p:cNvPr id="36" name="角丸四角形 35"/>
              <p:cNvSpPr/>
              <p:nvPr/>
            </p:nvSpPr>
            <p:spPr>
              <a:xfrm>
                <a:off x="3542620" y="4544034"/>
                <a:ext cx="1847206" cy="648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546992" y="5345421"/>
                <a:ext cx="1842834" cy="648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3546992" y="6118829"/>
                <a:ext cx="1842834" cy="6480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809704" y="4653260"/>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sp>
            <p:nvSpPr>
              <p:cNvPr id="40" name="正方形/長方形 39"/>
              <p:cNvSpPr/>
              <p:nvPr/>
            </p:nvSpPr>
            <p:spPr>
              <a:xfrm>
                <a:off x="3809704" y="5469655"/>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sp>
            <p:nvSpPr>
              <p:cNvPr id="41" name="正方形/長方形 40"/>
              <p:cNvSpPr/>
              <p:nvPr/>
            </p:nvSpPr>
            <p:spPr>
              <a:xfrm>
                <a:off x="3752184" y="6202832"/>
                <a:ext cx="1428078"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grpSp>
        <p:sp>
          <p:nvSpPr>
            <p:cNvPr id="13" name="テキスト ボックス 12"/>
            <p:cNvSpPr txBox="1"/>
            <p:nvPr/>
          </p:nvSpPr>
          <p:spPr>
            <a:xfrm>
              <a:off x="2037854" y="4208056"/>
              <a:ext cx="2443995" cy="461665"/>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１次試験</a:t>
              </a:r>
              <a:endParaRPr kumimoji="1" lang="en-US" altLang="ja-JP" sz="12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書類選考、</a:t>
              </a:r>
              <a:r>
                <a:rPr kumimoji="1" lang="en-US" altLang="ja-JP" sz="1100" dirty="0" smtClean="0">
                  <a:latin typeface="BIZ UDPゴシック" panose="020B0400000000000000" pitchFamily="50" charset="-128"/>
                  <a:ea typeface="BIZ UDPゴシック" panose="020B0400000000000000" pitchFamily="50" charset="-128"/>
                </a:rPr>
                <a:t>SPI</a:t>
              </a:r>
              <a:r>
                <a:rPr kumimoji="1" lang="ja-JP" altLang="en-US" sz="1100" dirty="0" smtClean="0">
                  <a:latin typeface="BIZ UDPゴシック" panose="020B0400000000000000" pitchFamily="50" charset="-128"/>
                  <a:ea typeface="BIZ UDPゴシック" panose="020B0400000000000000" pitchFamily="50" charset="-128"/>
                </a:rPr>
                <a:t>等を共同</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5197873" y="4137934"/>
              <a:ext cx="1648496" cy="461665"/>
            </a:xfrm>
            <a:prstGeom prst="rect">
              <a:avLst/>
            </a:prstGeom>
            <a:noFill/>
          </p:spPr>
          <p:txBody>
            <a:bodyPr wrap="square" rtlCol="0">
              <a:spAutoFit/>
            </a:bodyPr>
            <a:lstStyle/>
            <a:p>
              <a:pPr algn="ctr"/>
              <a:r>
                <a:rPr kumimoji="1" lang="ja-JP" altLang="en-US" sz="1200" dirty="0" smtClean="0">
                  <a:latin typeface="BIZ UDPゴシック" panose="020B0400000000000000" pitchFamily="50" charset="-128"/>
                  <a:ea typeface="BIZ UDPゴシック" panose="020B0400000000000000" pitchFamily="50" charset="-128"/>
                </a:rPr>
                <a:t>２～３次試験</a:t>
              </a:r>
              <a:endParaRPr kumimoji="1" lang="en-US" altLang="ja-JP" sz="12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面接等を個別</a:t>
              </a:r>
              <a:endParaRPr kumimoji="1" lang="ja-JP" altLang="en-US" sz="1100" dirty="0">
                <a:latin typeface="BIZ UDPゴシック" panose="020B0400000000000000" pitchFamily="50" charset="-128"/>
                <a:ea typeface="BIZ UDPゴシック" panose="020B0400000000000000" pitchFamily="50" charset="-128"/>
              </a:endParaRPr>
            </a:p>
          </p:txBody>
        </p:sp>
        <p:cxnSp>
          <p:nvCxnSpPr>
            <p:cNvPr id="44" name="直線矢印コネクタ 43"/>
            <p:cNvCxnSpPr/>
            <p:nvPr/>
          </p:nvCxnSpPr>
          <p:spPr>
            <a:xfrm flipV="1">
              <a:off x="4349838" y="5021713"/>
              <a:ext cx="785610" cy="134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4345817" y="6289869"/>
              <a:ext cx="744108" cy="679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50" name="図 49"/>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199635" y="5460930"/>
              <a:ext cx="529419" cy="850837"/>
            </a:xfrm>
            <a:prstGeom prst="rect">
              <a:avLst/>
            </a:prstGeom>
          </p:spPr>
        </p:pic>
        <p:cxnSp>
          <p:nvCxnSpPr>
            <p:cNvPr id="51" name="直線矢印コネクタ 50"/>
            <p:cNvCxnSpPr/>
            <p:nvPr/>
          </p:nvCxnSpPr>
          <p:spPr>
            <a:xfrm>
              <a:off x="1128916" y="6063482"/>
              <a:ext cx="917677"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034298" y="5236852"/>
              <a:ext cx="1156442" cy="738664"/>
            </a:xfrm>
            <a:prstGeom prst="rect">
              <a:avLst/>
            </a:prstGeom>
            <a:noFill/>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志望順位を</a:t>
              </a:r>
              <a:endParaRPr kumimoji="1" lang="en-US" altLang="ja-JP" sz="1400" dirty="0" smtClean="0">
                <a:latin typeface="BIZ UDPゴシック" panose="020B0400000000000000" pitchFamily="50" charset="-128"/>
                <a:ea typeface="BIZ UDPゴシック" panose="020B0400000000000000" pitchFamily="50" charset="-128"/>
              </a:endParaRPr>
            </a:p>
            <a:p>
              <a:pPr algn="ctr"/>
              <a:r>
                <a:rPr kumimoji="1" lang="ja-JP" altLang="en-US" sz="1400" dirty="0" smtClean="0">
                  <a:latin typeface="BIZ UDPゴシック" panose="020B0400000000000000" pitchFamily="50" charset="-128"/>
                  <a:ea typeface="BIZ UDPゴシック" panose="020B0400000000000000" pitchFamily="50" charset="-128"/>
                </a:rPr>
                <a:t>記載のうえ応募</a:t>
              </a:r>
              <a:endParaRPr kumimoji="1" lang="en-US" altLang="ja-JP" sz="1400" dirty="0" smtClean="0">
                <a:latin typeface="BIZ UDPゴシック" panose="020B0400000000000000" pitchFamily="50" charset="-128"/>
                <a:ea typeface="BIZ UDPゴシック" panose="020B0400000000000000" pitchFamily="50" charset="-128"/>
              </a:endParaRPr>
            </a:p>
          </p:txBody>
        </p:sp>
        <p:pic>
          <p:nvPicPr>
            <p:cNvPr id="57" name="図 56"/>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610049" y="5703219"/>
              <a:ext cx="529419" cy="850837"/>
            </a:xfrm>
            <a:prstGeom prst="rect">
              <a:avLst/>
            </a:prstGeom>
          </p:spPr>
        </p:pic>
        <p:sp>
          <p:nvSpPr>
            <p:cNvPr id="58" name="楕円 57"/>
            <p:cNvSpPr/>
            <p:nvPr/>
          </p:nvSpPr>
          <p:spPr>
            <a:xfrm>
              <a:off x="191449" y="4131984"/>
              <a:ext cx="1684989" cy="1029928"/>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試験日：</a:t>
              </a:r>
              <a:endParaRPr kumimoji="1" lang="en-US" altLang="ja-JP"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４月○日～</a:t>
              </a:r>
              <a:endParaRPr kumimoji="1" lang="en-US" altLang="ja-JP"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採用予定人数：</a:t>
              </a:r>
              <a:endParaRPr kumimoji="1" lang="en-US" altLang="ja-JP"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合計：</a:t>
              </a: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名</a:t>
              </a:r>
              <a:endPar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0" name="正方形/長方形 59"/>
            <p:cNvSpPr/>
            <p:nvPr/>
          </p:nvSpPr>
          <p:spPr>
            <a:xfrm>
              <a:off x="7267559" y="4881523"/>
              <a:ext cx="2530194" cy="153769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留意点</a:t>
              </a:r>
              <a:endParaRPr kumimoji="1" lang="en-US" altLang="ja-JP"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endParaRPr kumimoji="1" lang="en-US" altLang="ja-JP" sz="7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○太子町の</a:t>
              </a:r>
              <a:r>
                <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面接型</a:t>
              </a:r>
              <a:r>
                <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試験との調整が必要</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○他自治体併願者も考慮した合格数の調整</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grpSp>
        <p:nvGrpSpPr>
          <p:cNvPr id="46" name="グループ化 45"/>
          <p:cNvGrpSpPr/>
          <p:nvPr/>
        </p:nvGrpSpPr>
        <p:grpSpPr>
          <a:xfrm>
            <a:off x="0" y="-25699"/>
            <a:ext cx="9906000" cy="461665"/>
            <a:chOff x="0" y="-25699"/>
            <a:chExt cx="9906000" cy="461665"/>
          </a:xfrm>
        </p:grpSpPr>
        <p:sp>
          <p:nvSpPr>
            <p:cNvPr id="48" name="正方形/長方形 47"/>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43" name="正方形/長方形 42"/>
          <p:cNvSpPr/>
          <p:nvPr/>
        </p:nvSpPr>
        <p:spPr>
          <a:xfrm>
            <a:off x="5089925" y="3267910"/>
            <a:ext cx="4520012" cy="803539"/>
          </a:xfrm>
          <a:prstGeom prst="rect">
            <a:avLst/>
          </a:prstGeom>
          <a:solidFill>
            <a:schemeClr val="accent2">
              <a:lumMod val="20000"/>
              <a:lumOff val="80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①受験機会が増えるため、</a:t>
            </a:r>
            <a:r>
              <a:rPr kumimoji="1" lang="ja-JP" altLang="en-US" sz="1200" u="sng" dirty="0" smtClean="0">
                <a:solidFill>
                  <a:schemeClr val="tx1"/>
                </a:solidFill>
                <a:latin typeface="BIZ UDPゴシック" panose="020B0400000000000000" pitchFamily="50" charset="-128"/>
                <a:ea typeface="BIZ UDPゴシック" panose="020B0400000000000000" pitchFamily="50" charset="-128"/>
              </a:rPr>
              <a:t>志願者の安心感</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につながる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②</a:t>
            </a:r>
            <a:r>
              <a:rPr kumimoji="1" lang="ja-JP" altLang="en-US" sz="1200" u="sng" dirty="0">
                <a:solidFill>
                  <a:schemeClr val="tx1"/>
                </a:solidFill>
                <a:latin typeface="BIZ UDPゴシック" panose="020B0400000000000000" pitchFamily="50" charset="-128"/>
                <a:ea typeface="BIZ UDPゴシック" panose="020B0400000000000000" pitchFamily="50" charset="-128"/>
              </a:rPr>
              <a:t>事務を効率化</a:t>
            </a:r>
            <a:r>
              <a:rPr kumimoji="1" lang="ja-JP" altLang="en-US" sz="1200" dirty="0">
                <a:solidFill>
                  <a:schemeClr val="tx1"/>
                </a:solidFill>
                <a:latin typeface="BIZ UDPゴシック" panose="020B0400000000000000" pitchFamily="50" charset="-128"/>
                <a:ea typeface="BIZ UDPゴシック" panose="020B0400000000000000" pitchFamily="50" charset="-128"/>
              </a:rPr>
              <a:t>したうえで</a:t>
            </a:r>
            <a:r>
              <a:rPr kumimoji="1" lang="en-US" altLang="ja-JP" sz="1200" dirty="0">
                <a:solidFill>
                  <a:schemeClr val="tx1"/>
                </a:solidFill>
                <a:latin typeface="BIZ UDPゴシック" panose="020B0400000000000000" pitchFamily="50" charset="-128"/>
                <a:ea typeface="BIZ UDPゴシック" panose="020B0400000000000000" pitchFamily="50" charset="-128"/>
              </a:rPr>
              <a:t>PR</a:t>
            </a:r>
            <a:r>
              <a:rPr kumimoji="1" lang="ja-JP" altLang="en-US" sz="1200" dirty="0">
                <a:solidFill>
                  <a:schemeClr val="tx1"/>
                </a:solidFill>
                <a:latin typeface="BIZ UDPゴシック" panose="020B0400000000000000" pitchFamily="50" charset="-128"/>
                <a:ea typeface="BIZ UDPゴシック" panose="020B0400000000000000" pitchFamily="50" charset="-128"/>
              </a:rPr>
              <a:t>等に集中投資</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できる</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③</a:t>
            </a:r>
            <a:r>
              <a:rPr kumimoji="1" lang="ja-JP" altLang="en-US" sz="1200" u="sng" dirty="0">
                <a:solidFill>
                  <a:schemeClr val="tx1"/>
                </a:solidFill>
                <a:latin typeface="BIZ UDPゴシック" panose="020B0400000000000000" pitchFamily="50" charset="-128"/>
                <a:ea typeface="BIZ UDPゴシック" panose="020B0400000000000000" pitchFamily="50" charset="-128"/>
              </a:rPr>
              <a:t>学生等にリーチ</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する可能性</a:t>
            </a:r>
            <a:r>
              <a:rPr kumimoji="1" lang="ja-JP" altLang="en-US" sz="1200" dirty="0">
                <a:solidFill>
                  <a:schemeClr val="tx1"/>
                </a:solidFill>
                <a:latin typeface="BIZ UDPゴシック" panose="020B0400000000000000" pitchFamily="50" charset="-128"/>
                <a:ea typeface="BIZ UDPゴシック" panose="020B0400000000000000" pitchFamily="50" charset="-128"/>
              </a:rPr>
              <a:t>が</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高まる</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61" name="正方形/長方形 60"/>
          <p:cNvSpPr/>
          <p:nvPr/>
        </p:nvSpPr>
        <p:spPr>
          <a:xfrm>
            <a:off x="8343900" y="1016153"/>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53" name="正方形/長方形 52"/>
          <p:cNvSpPr/>
          <p:nvPr/>
        </p:nvSpPr>
        <p:spPr>
          <a:xfrm>
            <a:off x="8343900" y="2964873"/>
            <a:ext cx="1266037" cy="303037"/>
          </a:xfrm>
          <a:prstGeom prst="rect">
            <a:avLst/>
          </a:prstGeom>
          <a:solidFill>
            <a:schemeClr val="accent2">
              <a:lumMod val="20000"/>
              <a:lumOff val="80000"/>
            </a:schemeClr>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1200" dirty="0">
                <a:solidFill>
                  <a:schemeClr val="tx1"/>
                </a:solidFill>
                <a:latin typeface="BIZ UDPゴシック" panose="020B0400000000000000" pitchFamily="50" charset="-128"/>
                <a:ea typeface="BIZ UDPゴシック" panose="020B0400000000000000" pitchFamily="50" charset="-128"/>
              </a:rPr>
              <a:t>試験</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の共同実施</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54"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1427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20" y="1566100"/>
            <a:ext cx="9903712" cy="5324837"/>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4780" y="-42433"/>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53" name="二等辺三角形 52"/>
          <p:cNvSpPr/>
          <p:nvPr/>
        </p:nvSpPr>
        <p:spPr>
          <a:xfrm rot="10800000">
            <a:off x="5510573" y="5679261"/>
            <a:ext cx="798490" cy="154546"/>
          </a:xfrm>
          <a:prstGeom prst="triangl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 name="テキスト ボックス 3"/>
          <p:cNvSpPr txBox="1"/>
          <p:nvPr/>
        </p:nvSpPr>
        <p:spPr>
          <a:xfrm>
            <a:off x="7362725" y="3046832"/>
            <a:ext cx="2446986" cy="10156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自治体ごとに業務の執行方法は様々である。</a:t>
            </a:r>
          </a:p>
          <a:p>
            <a:r>
              <a:rPr kumimoji="1" lang="ja-JP" altLang="en-US" sz="1200" dirty="0">
                <a:latin typeface="BIZ UDPゴシック" panose="020B0400000000000000" pitchFamily="50" charset="-128"/>
                <a:ea typeface="BIZ UDPゴシック" panose="020B0400000000000000" pitchFamily="50" charset="-128"/>
              </a:rPr>
              <a:t>まずは研修等の共同実施から始め、人事交流に</a:t>
            </a:r>
            <a:r>
              <a:rPr kumimoji="1" lang="ja-JP" altLang="en-US" sz="1200" dirty="0" smtClean="0">
                <a:latin typeface="BIZ UDPゴシック" panose="020B0400000000000000" pitchFamily="50" charset="-128"/>
                <a:ea typeface="BIZ UDPゴシック" panose="020B0400000000000000" pitchFamily="50" charset="-128"/>
              </a:rPr>
              <a:t>よって、</a:t>
            </a:r>
            <a:r>
              <a:rPr kumimoji="1" lang="ja-JP" altLang="en-US" sz="1200" b="1" dirty="0" smtClean="0">
                <a:solidFill>
                  <a:srgbClr val="FF0000"/>
                </a:solidFill>
                <a:latin typeface="BIZ UDPゴシック" panose="020B0400000000000000" pitchFamily="50" charset="-128"/>
                <a:ea typeface="BIZ UDPゴシック" panose="020B0400000000000000" pitchFamily="50" charset="-128"/>
              </a:rPr>
              <a:t>互い</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の事務を理解して</a:t>
            </a:r>
            <a:r>
              <a:rPr kumimoji="1" lang="ja-JP" altLang="en-US" sz="1200" b="1" dirty="0" smtClean="0">
                <a:solidFill>
                  <a:srgbClr val="FF0000"/>
                </a:solidFill>
                <a:latin typeface="BIZ UDPゴシック" panose="020B0400000000000000" pitchFamily="50" charset="-128"/>
                <a:ea typeface="BIZ UDPゴシック" panose="020B0400000000000000" pitchFamily="50" charset="-128"/>
              </a:rPr>
              <a:t>いく</a:t>
            </a:r>
            <a:r>
              <a:rPr kumimoji="1" lang="ja-JP" altLang="en-US" sz="1200" dirty="0" smtClean="0">
                <a:latin typeface="BIZ UDPゴシック" panose="020B0400000000000000" pitchFamily="50" charset="-128"/>
                <a:ea typeface="BIZ UDPゴシック" panose="020B0400000000000000" pitchFamily="50" charset="-128"/>
              </a:rPr>
              <a:t>こと</a:t>
            </a:r>
            <a:r>
              <a:rPr kumimoji="1" lang="ja-JP" altLang="en-US" sz="1200" dirty="0">
                <a:latin typeface="BIZ UDPゴシック" panose="020B0400000000000000" pitchFamily="50" charset="-128"/>
                <a:ea typeface="BIZ UDPゴシック" panose="020B0400000000000000" pitchFamily="50" charset="-128"/>
              </a:rPr>
              <a:t>が重要。</a:t>
            </a:r>
          </a:p>
        </p:txBody>
      </p:sp>
      <p:sp>
        <p:nvSpPr>
          <p:cNvPr id="54" name="テキスト ボックス 53"/>
          <p:cNvSpPr txBox="1"/>
          <p:nvPr/>
        </p:nvSpPr>
        <p:spPr>
          <a:xfrm>
            <a:off x="7362725" y="4083854"/>
            <a:ext cx="2446986" cy="1200329"/>
          </a:xfrm>
          <a:prstGeom prst="rect">
            <a:avLst/>
          </a:prstGeom>
          <a:noFill/>
        </p:spPr>
        <p:txBody>
          <a:bodyPr wrap="square" rtlCol="0">
            <a:spAutoFit/>
          </a:bodyPr>
          <a:lstStyle/>
          <a:p>
            <a:r>
              <a:rPr kumimoji="1" lang="ja-JP" altLang="en-US" sz="1200" dirty="0" smtClean="0">
                <a:latin typeface="BIZ UDPゴシック" panose="020B0400000000000000" pitchFamily="50" charset="-128"/>
                <a:ea typeface="BIZ UDPゴシック" panose="020B0400000000000000" pitchFamily="50" charset="-128"/>
              </a:rPr>
              <a:t>職員に併任を行い、</a:t>
            </a:r>
            <a:r>
              <a:rPr kumimoji="1" lang="ja-JP" altLang="en-US" sz="1200" smtClean="0">
                <a:latin typeface="BIZ UDPゴシック" panose="020B0400000000000000" pitchFamily="50" charset="-128"/>
                <a:ea typeface="BIZ UDPゴシック" panose="020B0400000000000000" pitchFamily="50" charset="-128"/>
              </a:rPr>
              <a:t>職員が２町１村</a:t>
            </a:r>
            <a:r>
              <a:rPr kumimoji="1" lang="ja-JP" altLang="en-US" sz="1200" dirty="0" smtClean="0">
                <a:latin typeface="BIZ UDPゴシック" panose="020B0400000000000000" pitchFamily="50" charset="-128"/>
                <a:ea typeface="BIZ UDPゴシック" panose="020B0400000000000000" pitchFamily="50" charset="-128"/>
              </a:rPr>
              <a:t>で実際に事務を執行したうえで、協議会・一部事務組合・機関等の共同設置などの地方自治法上の手続により、</a:t>
            </a:r>
            <a:r>
              <a:rPr kumimoji="1" lang="ja-JP" altLang="en-US" sz="1200" b="1" dirty="0" smtClean="0">
                <a:latin typeface="BIZ UDPゴシック" panose="020B0400000000000000" pitchFamily="50" charset="-128"/>
                <a:ea typeface="BIZ UDPゴシック" panose="020B0400000000000000" pitchFamily="50" charset="-128"/>
              </a:rPr>
              <a:t>事務を共同処理する体制を構築</a:t>
            </a:r>
            <a:r>
              <a:rPr kumimoji="1" lang="ja-JP" altLang="en-US"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7" name="1 つの角を切り取った四角形 16"/>
          <p:cNvSpPr/>
          <p:nvPr/>
        </p:nvSpPr>
        <p:spPr>
          <a:xfrm>
            <a:off x="1144" y="1133635"/>
            <a:ext cx="9904856" cy="666750"/>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30" name="正方形/長方形 29"/>
          <p:cNvSpPr/>
          <p:nvPr/>
        </p:nvSpPr>
        <p:spPr>
          <a:xfrm>
            <a:off x="-3434" y="1582979"/>
            <a:ext cx="9904856" cy="560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限られた専門職員間で交流するとともに、最終的に共同処理を行う。</a:t>
            </a:r>
            <a:r>
              <a:rPr kumimoji="1" lang="ja-JP" altLang="en-US" sz="1200" dirty="0" smtClean="0">
                <a:latin typeface="BIZ UDPゴシック" panose="020B0400000000000000" pitchFamily="50" charset="-128"/>
                <a:ea typeface="BIZ UDPゴシック" panose="020B0400000000000000" pitchFamily="50" charset="-128"/>
              </a:rPr>
              <a:t>（文化財職</a:t>
            </a:r>
            <a:r>
              <a:rPr kumimoji="1" lang="ja-JP" altLang="en-US" sz="1200" dirty="0">
                <a:latin typeface="BIZ UDPゴシック" panose="020B0400000000000000" pitchFamily="50" charset="-128"/>
                <a:ea typeface="BIZ UDPゴシック" panose="020B0400000000000000" pitchFamily="50" charset="-128"/>
              </a:rPr>
              <a:t>から</a:t>
            </a:r>
            <a:r>
              <a:rPr kumimoji="1" lang="ja-JP" altLang="en-US" sz="1200" dirty="0" smtClean="0">
                <a:latin typeface="BIZ UDPゴシック" panose="020B0400000000000000" pitchFamily="50" charset="-128"/>
                <a:ea typeface="BIZ UDPゴシック" panose="020B0400000000000000" pitchFamily="50" charset="-128"/>
              </a:rPr>
              <a:t>検討）</a:t>
            </a:r>
            <a:endParaRPr kumimoji="1" lang="en-US" altLang="ja-JP" sz="2000" dirty="0" smtClean="0">
              <a:latin typeface="BIZ UDPゴシック" panose="020B0400000000000000" pitchFamily="50" charset="-128"/>
              <a:ea typeface="BIZ UDPゴシック" panose="020B0400000000000000" pitchFamily="50" charset="-128"/>
            </a:endParaRPr>
          </a:p>
        </p:txBody>
      </p:sp>
      <p:sp>
        <p:nvSpPr>
          <p:cNvPr id="98" name="正方形/長方形 97"/>
          <p:cNvSpPr/>
          <p:nvPr/>
        </p:nvSpPr>
        <p:spPr>
          <a:xfrm>
            <a:off x="7252434" y="6062561"/>
            <a:ext cx="2557277" cy="59775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dirty="0" smtClean="0">
                <a:solidFill>
                  <a:schemeClr val="bg2">
                    <a:lumMod val="25000"/>
                  </a:schemeClr>
                </a:solidFill>
                <a:latin typeface="BIZ UDPゴシック" panose="020B0400000000000000" pitchFamily="50" charset="-128"/>
                <a:ea typeface="BIZ UDPゴシック" panose="020B0400000000000000" pitchFamily="50" charset="-128"/>
              </a:rPr>
              <a:t>留意点</a:t>
            </a:r>
            <a:endParaRPr kumimoji="1" lang="en-US" altLang="ja-JP" sz="1400" b="1" dirty="0" smtClean="0">
              <a:solidFill>
                <a:schemeClr val="bg2">
                  <a:lumMod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dirty="0" smtClean="0">
                <a:solidFill>
                  <a:schemeClr val="bg2">
                    <a:lumMod val="25000"/>
                  </a:schemeClr>
                </a:solidFill>
                <a:latin typeface="BIZ UDPゴシック" panose="020B0400000000000000" pitchFamily="50" charset="-128"/>
                <a:ea typeface="BIZ UDPゴシック" panose="020B0400000000000000" pitchFamily="50" charset="-128"/>
              </a:rPr>
              <a:t>スキーム、費用対効果の検証が必須</a:t>
            </a:r>
            <a:endParaRPr kumimoji="1" lang="en-US" altLang="ja-JP" sz="1200" dirty="0" smtClean="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70" name="正方形/長方形 69"/>
          <p:cNvSpPr/>
          <p:nvPr/>
        </p:nvSpPr>
        <p:spPr>
          <a:xfrm>
            <a:off x="259422" y="2176401"/>
            <a:ext cx="3900454" cy="41622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文化財職での人事交流</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199287" y="2576813"/>
            <a:ext cx="4184751" cy="1297791"/>
          </a:xfrm>
          <a:prstGeom prst="rect">
            <a:avLst/>
          </a:prstGeom>
        </p:spPr>
        <p:txBody>
          <a:bodyPr wrap="square">
            <a:spAutoFit/>
          </a:bodyPr>
          <a:lstStyle/>
          <a:p>
            <a:pPr>
              <a:spcBef>
                <a:spcPts val="600"/>
              </a:spcBef>
            </a:pPr>
            <a:r>
              <a:rPr kumimoji="1" lang="ja-JP" altLang="en-US" sz="1300" dirty="0" smtClean="0">
                <a:latin typeface="BIZ UDPゴシック" panose="020B0400000000000000" pitchFamily="50" charset="-128"/>
                <a:ea typeface="BIZ UDPゴシック" panose="020B0400000000000000" pitchFamily="50" charset="-128"/>
              </a:rPr>
              <a:t>○文化</a:t>
            </a:r>
            <a:r>
              <a:rPr kumimoji="1" lang="ja-JP" altLang="en-US" sz="1300" dirty="0">
                <a:latin typeface="BIZ UDPゴシック" panose="020B0400000000000000" pitchFamily="50" charset="-128"/>
                <a:ea typeface="BIZ UDPゴシック" panose="020B0400000000000000" pitchFamily="50" charset="-128"/>
              </a:rPr>
              <a:t>財専門</a:t>
            </a:r>
            <a:r>
              <a:rPr kumimoji="1" lang="ja-JP" altLang="en-US" sz="1300" dirty="0" smtClean="0">
                <a:latin typeface="BIZ UDPゴシック" panose="020B0400000000000000" pitchFamily="50" charset="-128"/>
                <a:ea typeface="BIZ UDPゴシック" panose="020B0400000000000000" pitchFamily="50" charset="-128"/>
              </a:rPr>
              <a:t>職の人員は少なく、年齢層の偏りも大きい。</a:t>
            </a:r>
            <a:endParaRPr kumimoji="1" lang="en-US" altLang="ja-JP" sz="1300" dirty="0" smtClean="0">
              <a:latin typeface="BIZ UDPゴシック" panose="020B0400000000000000" pitchFamily="50" charset="-128"/>
              <a:ea typeface="BIZ UDPゴシック" panose="020B0400000000000000" pitchFamily="50" charset="-128"/>
            </a:endParaRPr>
          </a:p>
          <a:p>
            <a:pPr>
              <a:spcBef>
                <a:spcPts val="600"/>
              </a:spcBef>
            </a:pPr>
            <a:r>
              <a:rPr kumimoji="1" lang="ja-JP" altLang="en-US" sz="1300" dirty="0" smtClean="0">
                <a:latin typeface="BIZ UDPゴシック" panose="020B0400000000000000" pitchFamily="50" charset="-128"/>
                <a:ea typeface="BIZ UDPゴシック" panose="020B0400000000000000" pitchFamily="50" charset="-128"/>
              </a:rPr>
              <a:t>○担当職員への業務負担や、ノウハウ</a:t>
            </a:r>
            <a:r>
              <a:rPr kumimoji="1" lang="ja-JP" altLang="en-US" sz="1300" dirty="0">
                <a:latin typeface="BIZ UDPゴシック" panose="020B0400000000000000" pitchFamily="50" charset="-128"/>
                <a:ea typeface="BIZ UDPゴシック" panose="020B0400000000000000" pitchFamily="50" charset="-128"/>
              </a:rPr>
              <a:t>の</a:t>
            </a:r>
            <a:r>
              <a:rPr kumimoji="1" lang="ja-JP" altLang="en-US" sz="1300" dirty="0" smtClean="0">
                <a:latin typeface="BIZ UDPゴシック" panose="020B0400000000000000" pitchFamily="50" charset="-128"/>
                <a:ea typeface="BIZ UDPゴシック" panose="020B0400000000000000" pitchFamily="50" charset="-128"/>
              </a:rPr>
              <a:t>継承に課題。</a:t>
            </a:r>
            <a:endParaRPr kumimoji="1" lang="en-US" altLang="ja-JP" sz="1300" dirty="0">
              <a:latin typeface="BIZ UDPゴシック" panose="020B0400000000000000" pitchFamily="50" charset="-128"/>
              <a:ea typeface="BIZ UDPゴシック" panose="020B0400000000000000" pitchFamily="50" charset="-128"/>
            </a:endParaRPr>
          </a:p>
          <a:p>
            <a:pPr>
              <a:spcBef>
                <a:spcPts val="600"/>
              </a:spcBef>
            </a:pPr>
            <a:r>
              <a:rPr kumimoji="1" lang="ja-JP" altLang="en-US" sz="1300" dirty="0" smtClean="0">
                <a:latin typeface="BIZ UDPゴシック" panose="020B0400000000000000" pitchFamily="50" charset="-128"/>
                <a:ea typeface="BIZ UDPゴシック" panose="020B0400000000000000" pitchFamily="50" charset="-128"/>
              </a:rPr>
              <a:t>○他</a:t>
            </a:r>
            <a:r>
              <a:rPr kumimoji="1" lang="ja-JP" altLang="en-US" sz="1300" dirty="0">
                <a:latin typeface="BIZ UDPゴシック" panose="020B0400000000000000" pitchFamily="50" charset="-128"/>
                <a:ea typeface="BIZ UDPゴシック" panose="020B0400000000000000" pitchFamily="50" charset="-128"/>
              </a:rPr>
              <a:t>地域</a:t>
            </a:r>
            <a:r>
              <a:rPr kumimoji="1" lang="ja-JP" altLang="en-US" sz="1300" dirty="0" smtClean="0">
                <a:latin typeface="BIZ UDPゴシック" panose="020B0400000000000000" pitchFamily="50" charset="-128"/>
                <a:ea typeface="BIZ UDPゴシック" panose="020B0400000000000000" pitchFamily="50" charset="-128"/>
              </a:rPr>
              <a:t>での事務委託の事例があり、一定の参考と</a:t>
            </a:r>
            <a:endParaRPr kumimoji="1" lang="en-US" altLang="ja-JP" sz="1300" dirty="0" smtClean="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　</a:t>
            </a:r>
            <a:r>
              <a:rPr kumimoji="1" lang="ja-JP" altLang="en-US" sz="1300" dirty="0" smtClean="0">
                <a:latin typeface="BIZ UDPゴシック" panose="020B0400000000000000" pitchFamily="50" charset="-128"/>
                <a:ea typeface="BIZ UDPゴシック" panose="020B0400000000000000" pitchFamily="50" charset="-128"/>
              </a:rPr>
              <a:t> なる知見がある。</a:t>
            </a:r>
            <a:endParaRPr kumimoji="1" lang="en-US" altLang="ja-JP" sz="1300" dirty="0">
              <a:latin typeface="BIZ UDPゴシック" panose="020B0400000000000000" pitchFamily="50" charset="-128"/>
              <a:ea typeface="BIZ UDPゴシック" panose="020B0400000000000000" pitchFamily="50" charset="-128"/>
            </a:endParaRPr>
          </a:p>
          <a:p>
            <a:pPr>
              <a:spcBef>
                <a:spcPts val="400"/>
              </a:spcBef>
            </a:pPr>
            <a:r>
              <a:rPr kumimoji="1" lang="ja-JP" altLang="en-US" sz="1300" dirty="0" smtClean="0">
                <a:latin typeface="BIZ UDPゴシック" panose="020B0400000000000000" pitchFamily="50" charset="-128"/>
                <a:ea typeface="BIZ UDPゴシック" panose="020B0400000000000000" pitchFamily="50" charset="-128"/>
              </a:rPr>
              <a:t>→</a:t>
            </a:r>
            <a:r>
              <a:rPr kumimoji="1" lang="ja-JP" altLang="en-US" sz="1300" b="1" dirty="0" smtClean="0">
                <a:latin typeface="BIZ UDPゴシック" panose="020B0400000000000000" pitchFamily="50" charset="-128"/>
                <a:ea typeface="BIZ UDPゴシック" panose="020B0400000000000000" pitchFamily="50" charset="-128"/>
              </a:rPr>
              <a:t>現在、在籍する人材</a:t>
            </a:r>
            <a:r>
              <a:rPr kumimoji="1" lang="ja-JP" altLang="en-US" sz="1300" b="1" dirty="0">
                <a:latin typeface="BIZ UDPゴシック" panose="020B0400000000000000" pitchFamily="50" charset="-128"/>
                <a:ea typeface="BIZ UDPゴシック" panose="020B0400000000000000" pitchFamily="50" charset="-128"/>
              </a:rPr>
              <a:t>を共有する</a:t>
            </a:r>
            <a:r>
              <a:rPr kumimoji="1" lang="ja-JP" altLang="en-US" sz="1300" b="1" dirty="0" smtClean="0">
                <a:latin typeface="BIZ UDPゴシック" panose="020B0400000000000000" pitchFamily="50" charset="-128"/>
                <a:ea typeface="BIZ UDPゴシック" panose="020B0400000000000000" pitchFamily="50" charset="-128"/>
              </a:rPr>
              <a:t>方法を検討する。</a:t>
            </a:r>
            <a:endParaRPr kumimoji="1" lang="en-US" altLang="ja-JP" sz="1300" b="1" dirty="0">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7453353" y="1116901"/>
            <a:ext cx="2227277"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短期・中長期</a:t>
            </a:r>
          </a:p>
        </p:txBody>
      </p:sp>
      <p:sp>
        <p:nvSpPr>
          <p:cNvPr id="32" name="フリーフォーム 31"/>
          <p:cNvSpPr/>
          <p:nvPr/>
        </p:nvSpPr>
        <p:spPr>
          <a:xfrm>
            <a:off x="77266" y="3848313"/>
            <a:ext cx="7303169" cy="2971800"/>
          </a:xfrm>
          <a:custGeom>
            <a:avLst/>
            <a:gdLst>
              <a:gd name="connsiteX0" fmla="*/ 0 w 7303169"/>
              <a:gd name="connsiteY0" fmla="*/ 0 h 2971800"/>
              <a:gd name="connsiteX1" fmla="*/ 7303169 w 7303169"/>
              <a:gd name="connsiteY1" fmla="*/ 24063 h 2971800"/>
              <a:gd name="connsiteX2" fmla="*/ 7303169 w 7303169"/>
              <a:gd name="connsiteY2" fmla="*/ 782053 h 2971800"/>
              <a:gd name="connsiteX3" fmla="*/ 4367464 w 7303169"/>
              <a:gd name="connsiteY3" fmla="*/ 770021 h 2971800"/>
              <a:gd name="connsiteX4" fmla="*/ 4379495 w 7303169"/>
              <a:gd name="connsiteY4" fmla="*/ 2971800 h 2971800"/>
              <a:gd name="connsiteX5" fmla="*/ 0 w 7303169"/>
              <a:gd name="connsiteY5" fmla="*/ 2971800 h 2971800"/>
              <a:gd name="connsiteX6" fmla="*/ 0 w 7303169"/>
              <a:gd name="connsiteY6"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3169" h="2971800">
                <a:moveTo>
                  <a:pt x="0" y="0"/>
                </a:moveTo>
                <a:lnTo>
                  <a:pt x="7303169" y="24063"/>
                </a:lnTo>
                <a:lnTo>
                  <a:pt x="7303169" y="782053"/>
                </a:lnTo>
                <a:lnTo>
                  <a:pt x="4367464" y="770021"/>
                </a:lnTo>
                <a:cubicBezTo>
                  <a:pt x="4371474" y="1503947"/>
                  <a:pt x="4375485" y="2237874"/>
                  <a:pt x="4379495" y="2971800"/>
                </a:cubicBezTo>
                <a:lnTo>
                  <a:pt x="0" y="2971800"/>
                </a:lnTo>
                <a:lnTo>
                  <a:pt x="0" y="0"/>
                </a:lnTo>
                <a:close/>
              </a:path>
            </a:pathLst>
          </a:cu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0" name="テキスト ボックス 59"/>
          <p:cNvSpPr txBox="1"/>
          <p:nvPr/>
        </p:nvSpPr>
        <p:spPr>
          <a:xfrm>
            <a:off x="5909817" y="2282408"/>
            <a:ext cx="2836153" cy="369332"/>
          </a:xfrm>
          <a:prstGeom prst="rect">
            <a:avLst/>
          </a:prstGeom>
          <a:noFill/>
        </p:spPr>
        <p:txBody>
          <a:bodyPr wrap="square" rtlCol="0">
            <a:spAutoFit/>
          </a:bodyPr>
          <a:lstStyle/>
          <a:p>
            <a:pPr algn="ctr"/>
            <a:r>
              <a:rPr kumimoji="1" lang="ja-JP" altLang="en-US" dirty="0" smtClean="0">
                <a:latin typeface="BIZ UDPゴシック" panose="020B0400000000000000" pitchFamily="50" charset="-128"/>
                <a:ea typeface="BIZ UDPゴシック" panose="020B0400000000000000" pitchFamily="50" charset="-128"/>
              </a:rPr>
              <a:t>人事交流に係るステップ</a:t>
            </a:r>
            <a:endParaRPr kumimoji="1" lang="ja-JP" altLang="en-US" dirty="0">
              <a:latin typeface="BIZ UDPゴシック" panose="020B0400000000000000" pitchFamily="50" charset="-128"/>
              <a:ea typeface="BIZ UDPゴシック" panose="020B0400000000000000" pitchFamily="50" charset="-128"/>
            </a:endParaRPr>
          </a:p>
        </p:txBody>
      </p:sp>
      <p:sp>
        <p:nvSpPr>
          <p:cNvPr id="61" name="テキスト ボックス 60"/>
          <p:cNvSpPr txBox="1"/>
          <p:nvPr/>
        </p:nvSpPr>
        <p:spPr>
          <a:xfrm>
            <a:off x="4110720" y="5674164"/>
            <a:ext cx="1762661" cy="261610"/>
          </a:xfrm>
          <a:prstGeom prst="rect">
            <a:avLst/>
          </a:prstGeom>
          <a:noFill/>
        </p:spPr>
        <p:txBody>
          <a:bodyPr wrap="square" rtlCol="0">
            <a:spAutoFit/>
          </a:bodyPr>
          <a:lstStyle/>
          <a:p>
            <a:pPr algn="ctr"/>
            <a:r>
              <a:rPr kumimoji="1" lang="ja-JP" altLang="en-US" sz="1100" dirty="0" smtClean="0">
                <a:latin typeface="BIZ UDPゴシック" panose="020B0400000000000000" pitchFamily="50" charset="-128"/>
                <a:ea typeface="BIZ UDPゴシック" panose="020B0400000000000000" pitchFamily="50" charset="-128"/>
              </a:rPr>
              <a:t>中長期的な検討</a:t>
            </a:r>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27" name="グループ化 26"/>
          <p:cNvGrpSpPr/>
          <p:nvPr/>
        </p:nvGrpSpPr>
        <p:grpSpPr>
          <a:xfrm>
            <a:off x="104780" y="3933379"/>
            <a:ext cx="4279258" cy="2862311"/>
            <a:chOff x="104780" y="3933379"/>
            <a:chExt cx="4279258" cy="2862311"/>
          </a:xfrm>
        </p:grpSpPr>
        <p:grpSp>
          <p:nvGrpSpPr>
            <p:cNvPr id="20" name="グループ化 19"/>
            <p:cNvGrpSpPr/>
            <p:nvPr/>
          </p:nvGrpSpPr>
          <p:grpSpPr>
            <a:xfrm>
              <a:off x="542058" y="3982827"/>
              <a:ext cx="3227778" cy="2812863"/>
              <a:chOff x="77203" y="2551259"/>
              <a:chExt cx="3227778" cy="2812863"/>
            </a:xfrm>
          </p:grpSpPr>
          <p:grpSp>
            <p:nvGrpSpPr>
              <p:cNvPr id="44" name="グループ化 43"/>
              <p:cNvGrpSpPr/>
              <p:nvPr/>
            </p:nvGrpSpPr>
            <p:grpSpPr>
              <a:xfrm>
                <a:off x="77203" y="2551259"/>
                <a:ext cx="2482537" cy="1643153"/>
                <a:chOff x="5705910" y="4379804"/>
                <a:chExt cx="1754156" cy="1643153"/>
              </a:xfrm>
              <a:solidFill>
                <a:schemeClr val="accent2">
                  <a:lumMod val="20000"/>
                  <a:lumOff val="80000"/>
                </a:schemeClr>
              </a:solidFill>
            </p:grpSpPr>
            <p:sp>
              <p:nvSpPr>
                <p:cNvPr id="57" name="正方形/長方形 56"/>
                <p:cNvSpPr/>
                <p:nvPr/>
              </p:nvSpPr>
              <p:spPr>
                <a:xfrm>
                  <a:off x="6308386" y="4379804"/>
                  <a:ext cx="1151680"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sp>
              <p:nvSpPr>
                <p:cNvPr id="56" name="テキスト ボックス 55"/>
                <p:cNvSpPr txBox="1"/>
                <p:nvPr/>
              </p:nvSpPr>
              <p:spPr>
                <a:xfrm>
                  <a:off x="5705910" y="5715180"/>
                  <a:ext cx="666583" cy="307777"/>
                </a:xfrm>
                <a:prstGeom prst="rect">
                  <a:avLst/>
                </a:prstGeom>
                <a:noFill/>
              </p:spPr>
              <p:txBody>
                <a:bodyPr wrap="square" rtlCol="0">
                  <a:spAutoFit/>
                </a:bodyPr>
                <a:lstStyle/>
                <a:p>
                  <a:r>
                    <a:rPr kumimoji="1" lang="ja-JP" altLang="en-US" sz="1400" dirty="0" smtClean="0">
                      <a:solidFill>
                        <a:schemeClr val="accent1">
                          <a:lumMod val="50000"/>
                        </a:schemeClr>
                      </a:solidFill>
                      <a:latin typeface="BIZ UDPゴシック" panose="020B0400000000000000" pitchFamily="50" charset="-128"/>
                      <a:ea typeface="BIZ UDPゴシック" panose="020B0400000000000000" pitchFamily="50" charset="-128"/>
                    </a:rPr>
                    <a:t>文化財職</a:t>
                  </a:r>
                  <a:endPar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endParaRPr>
                </a:p>
              </p:txBody>
            </p:sp>
          </p:grpSp>
          <p:pic>
            <p:nvPicPr>
              <p:cNvPr id="63" name="図 62"/>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419536" y="3376159"/>
                <a:ext cx="252230" cy="405362"/>
              </a:xfrm>
              <a:prstGeom prst="rect">
                <a:avLst/>
              </a:prstGeom>
            </p:spPr>
          </p:pic>
          <p:sp>
            <p:nvSpPr>
              <p:cNvPr id="67" name="正方形/長方形 66"/>
              <p:cNvSpPr/>
              <p:nvPr/>
            </p:nvSpPr>
            <p:spPr>
              <a:xfrm>
                <a:off x="396699" y="4913361"/>
                <a:ext cx="2908282" cy="450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mtClean="0">
                    <a:solidFill>
                      <a:schemeClr val="tx1"/>
                    </a:solidFill>
                    <a:latin typeface="BIZ UDPゴシック" panose="020B0400000000000000" pitchFamily="50" charset="-128"/>
                    <a:ea typeface="BIZ UDPゴシック" panose="020B0400000000000000" pitchFamily="50" charset="-128"/>
                  </a:rPr>
                  <a:t>２町１村</a:t>
                </a: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で専門職を交流し、</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互いの発掘調査等の手法を理解</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grpSp>
        <p:sp>
          <p:nvSpPr>
            <p:cNvPr id="21" name="正方形/長方形 20"/>
            <p:cNvSpPr/>
            <p:nvPr/>
          </p:nvSpPr>
          <p:spPr>
            <a:xfrm>
              <a:off x="104780" y="3933379"/>
              <a:ext cx="4279258" cy="2841567"/>
            </a:xfrm>
            <a:prstGeom prst="rect">
              <a:avLst/>
            </a:prstGeom>
            <a:noFill/>
            <a:ln w="28575">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8" name="正方形/長方形 37"/>
            <p:cNvSpPr/>
            <p:nvPr/>
          </p:nvSpPr>
          <p:spPr>
            <a:xfrm>
              <a:off x="2705562" y="5808077"/>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sp>
          <p:nvSpPr>
            <p:cNvPr id="39" name="正方形/長方形 38"/>
            <p:cNvSpPr/>
            <p:nvPr/>
          </p:nvSpPr>
          <p:spPr>
            <a:xfrm>
              <a:off x="178502" y="5808077"/>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cxnSp>
          <p:nvCxnSpPr>
            <p:cNvPr id="14" name="直線矢印コネクタ 13"/>
            <p:cNvCxnSpPr/>
            <p:nvPr/>
          </p:nvCxnSpPr>
          <p:spPr>
            <a:xfrm flipV="1">
              <a:off x="1517448" y="4669092"/>
              <a:ext cx="344807" cy="9220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2563623" y="4659813"/>
              <a:ext cx="344807" cy="9220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flipV="1">
              <a:off x="1913655" y="6042639"/>
              <a:ext cx="661507" cy="69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図 54"/>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3343234" y="4942139"/>
              <a:ext cx="252230" cy="405362"/>
            </a:xfrm>
            <a:prstGeom prst="rect">
              <a:avLst/>
            </a:prstGeom>
          </p:spPr>
        </p:pic>
        <p:sp>
          <p:nvSpPr>
            <p:cNvPr id="59" name="テキスト ボックス 58"/>
            <p:cNvSpPr txBox="1"/>
            <p:nvPr/>
          </p:nvSpPr>
          <p:spPr>
            <a:xfrm>
              <a:off x="3024595" y="4555970"/>
              <a:ext cx="943369" cy="307777"/>
            </a:xfrm>
            <a:prstGeom prst="rect">
              <a:avLst/>
            </a:prstGeom>
            <a:noFill/>
          </p:spPr>
          <p:txBody>
            <a:bodyPr wrap="square" rtlCol="0">
              <a:spAutoFit/>
            </a:bodyPr>
            <a:lstStyle/>
            <a:p>
              <a:r>
                <a:rPr kumimoji="1" lang="ja-JP" altLang="en-US" sz="1400" dirty="0" smtClean="0">
                  <a:solidFill>
                    <a:schemeClr val="accent1">
                      <a:lumMod val="50000"/>
                    </a:schemeClr>
                  </a:solidFill>
                  <a:latin typeface="BIZ UDPゴシック" panose="020B0400000000000000" pitchFamily="50" charset="-128"/>
                  <a:ea typeface="BIZ UDPゴシック" panose="020B0400000000000000" pitchFamily="50" charset="-128"/>
                </a:rPr>
                <a:t>文化財職</a:t>
              </a:r>
              <a:endParaRPr kumimoji="1" lang="ja-JP" altLang="en-US" sz="1400" dirty="0">
                <a:solidFill>
                  <a:schemeClr val="accent1">
                    <a:lumMod val="50000"/>
                  </a:schemeClr>
                </a:solidFill>
                <a:latin typeface="BIZ UDPゴシック" panose="020B0400000000000000" pitchFamily="50" charset="-128"/>
                <a:ea typeface="BIZ UDPゴシック" panose="020B0400000000000000" pitchFamily="50" charset="-128"/>
              </a:endParaRPr>
            </a:p>
          </p:txBody>
        </p:sp>
      </p:grpSp>
      <p:grpSp>
        <p:nvGrpSpPr>
          <p:cNvPr id="3" name="グループ化 2"/>
          <p:cNvGrpSpPr/>
          <p:nvPr/>
        </p:nvGrpSpPr>
        <p:grpSpPr>
          <a:xfrm>
            <a:off x="4549447" y="2842416"/>
            <a:ext cx="2702987" cy="3809841"/>
            <a:chOff x="178342" y="2888597"/>
            <a:chExt cx="2702987" cy="3809841"/>
          </a:xfrm>
        </p:grpSpPr>
        <p:sp>
          <p:nvSpPr>
            <p:cNvPr id="5" name="正方形/長方形 4"/>
            <p:cNvSpPr/>
            <p:nvPr/>
          </p:nvSpPr>
          <p:spPr>
            <a:xfrm>
              <a:off x="196097" y="2888597"/>
              <a:ext cx="2685232" cy="5896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研修の共同実施</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二等辺三角形 7"/>
            <p:cNvSpPr/>
            <p:nvPr/>
          </p:nvSpPr>
          <p:spPr>
            <a:xfrm rot="10800000">
              <a:off x="1139469" y="3648975"/>
              <a:ext cx="798490" cy="309093"/>
            </a:xfrm>
            <a:prstGeom prst="triangl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6" name="正方形/長方形 45"/>
            <p:cNvSpPr/>
            <p:nvPr/>
          </p:nvSpPr>
          <p:spPr>
            <a:xfrm>
              <a:off x="196097" y="5019607"/>
              <a:ext cx="2685232" cy="5896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併任・兼務</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8" name="二等辺三角形 47"/>
            <p:cNvSpPr/>
            <p:nvPr/>
          </p:nvSpPr>
          <p:spPr>
            <a:xfrm rot="10800000">
              <a:off x="1139468" y="4682749"/>
              <a:ext cx="798490" cy="309093"/>
            </a:xfrm>
            <a:prstGeom prst="triangl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9" name="正方形/長方形 48"/>
            <p:cNvSpPr/>
            <p:nvPr/>
          </p:nvSpPr>
          <p:spPr>
            <a:xfrm>
              <a:off x="178342" y="6108743"/>
              <a:ext cx="2685232" cy="5896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共同処理</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2" name="二等辺三角形 51"/>
            <p:cNvSpPr/>
            <p:nvPr/>
          </p:nvSpPr>
          <p:spPr>
            <a:xfrm rot="10800000">
              <a:off x="1139468" y="5915167"/>
              <a:ext cx="798490" cy="154546"/>
            </a:xfrm>
            <a:prstGeom prst="triangl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43" name="正方形/長方形 42"/>
            <p:cNvSpPr/>
            <p:nvPr/>
          </p:nvSpPr>
          <p:spPr>
            <a:xfrm>
              <a:off x="196097" y="4009743"/>
              <a:ext cx="2685232" cy="58969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人事交流</a:t>
              </a:r>
              <a:endParaRPr kumimoji="1" lang="en-US" altLang="ja-JP" sz="16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sp>
        <p:nvSpPr>
          <p:cNvPr id="42" name="テキスト ボックス 41"/>
          <p:cNvSpPr txBox="1"/>
          <p:nvPr/>
        </p:nvSpPr>
        <p:spPr>
          <a:xfrm>
            <a:off x="194932" y="584769"/>
            <a:ext cx="5743880"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■具体的な対応方策②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専門職員の有効活用</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5" name="スライド番号プレースホルダー 2"/>
          <p:cNvSpPr>
            <a:spLocks noGrp="1"/>
          </p:cNvSpPr>
          <p:nvPr>
            <p:ph type="sldNum" sz="quarter" idx="12"/>
          </p:nvPr>
        </p:nvSpPr>
        <p:spPr>
          <a:xfrm>
            <a:off x="9425899" y="659991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42</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2322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025" y="1582834"/>
            <a:ext cx="9879208" cy="5242768"/>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1 つの角を切り取った四角形 16"/>
          <p:cNvSpPr/>
          <p:nvPr/>
        </p:nvSpPr>
        <p:spPr>
          <a:xfrm>
            <a:off x="26790" y="1133635"/>
            <a:ext cx="9879209" cy="666750"/>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30" name="正方形/長方形 29"/>
          <p:cNvSpPr/>
          <p:nvPr/>
        </p:nvSpPr>
        <p:spPr>
          <a:xfrm>
            <a:off x="5722" y="1567276"/>
            <a:ext cx="9904856" cy="560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府職員（専門職）の知見等を有効に活用する。</a:t>
            </a:r>
            <a:endParaRPr kumimoji="1" lang="en-US" altLang="ja-JP" dirty="0" smtClean="0">
              <a:latin typeface="BIZ UDPゴシック" panose="020B0400000000000000" pitchFamily="50" charset="-128"/>
              <a:ea typeface="BIZ UDPゴシック" panose="020B0400000000000000" pitchFamily="50" charset="-128"/>
            </a:endParaRPr>
          </a:p>
        </p:txBody>
      </p:sp>
      <p:grpSp>
        <p:nvGrpSpPr>
          <p:cNvPr id="42" name="グループ化 41"/>
          <p:cNvGrpSpPr/>
          <p:nvPr/>
        </p:nvGrpSpPr>
        <p:grpSpPr>
          <a:xfrm>
            <a:off x="0" y="-25699"/>
            <a:ext cx="9906000" cy="461665"/>
            <a:chOff x="0" y="-25699"/>
            <a:chExt cx="9906000" cy="461665"/>
          </a:xfrm>
        </p:grpSpPr>
        <p:sp>
          <p:nvSpPr>
            <p:cNvPr id="44" name="正方形/長方形 43"/>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62" name="正方形/長方形 61"/>
          <p:cNvSpPr/>
          <p:nvPr/>
        </p:nvSpPr>
        <p:spPr>
          <a:xfrm>
            <a:off x="8133347" y="1116901"/>
            <a:ext cx="1547283"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短期・中長期</a:t>
            </a:r>
          </a:p>
        </p:txBody>
      </p:sp>
      <p:pic>
        <p:nvPicPr>
          <p:cNvPr id="41" name="図 40"/>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927213" y="3242795"/>
            <a:ext cx="465647" cy="759348"/>
          </a:xfrm>
          <a:prstGeom prst="rect">
            <a:avLst/>
          </a:prstGeom>
        </p:spPr>
      </p:pic>
      <p:cxnSp>
        <p:nvCxnSpPr>
          <p:cNvPr id="12" name="直線矢印コネクタ 11"/>
          <p:cNvCxnSpPr/>
          <p:nvPr/>
        </p:nvCxnSpPr>
        <p:spPr>
          <a:xfrm flipH="1">
            <a:off x="1160036" y="4074266"/>
            <a:ext cx="8797" cy="16763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508495" y="5808250"/>
            <a:ext cx="8940305" cy="912337"/>
            <a:chOff x="508494" y="5540713"/>
            <a:chExt cx="8458310" cy="1030663"/>
          </a:xfrm>
        </p:grpSpPr>
        <p:grpSp>
          <p:nvGrpSpPr>
            <p:cNvPr id="14" name="グループ化 13"/>
            <p:cNvGrpSpPr/>
            <p:nvPr/>
          </p:nvGrpSpPr>
          <p:grpSpPr>
            <a:xfrm>
              <a:off x="508494" y="5540713"/>
              <a:ext cx="8458310" cy="1030663"/>
              <a:chOff x="-3111497" y="5978351"/>
              <a:chExt cx="8152227" cy="910025"/>
            </a:xfrm>
          </p:grpSpPr>
          <p:sp>
            <p:nvSpPr>
              <p:cNvPr id="16" name="正方形/長方形 15"/>
              <p:cNvSpPr/>
              <p:nvPr/>
            </p:nvSpPr>
            <p:spPr>
              <a:xfrm>
                <a:off x="-3111497" y="5978351"/>
                <a:ext cx="8152227" cy="910025"/>
              </a:xfrm>
              <a:prstGeom prst="rect">
                <a:avLst/>
              </a:prstGeom>
              <a:solidFill>
                <a:schemeClr val="accent1">
                  <a:lumMod val="40000"/>
                  <a:lumOff val="60000"/>
                </a:schemeClr>
              </a:solidFill>
              <a:ln w="381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2648175" y="6218567"/>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sp>
            <p:nvSpPr>
              <p:cNvPr id="33" name="正方形/長方形 32"/>
              <p:cNvSpPr/>
              <p:nvPr/>
            </p:nvSpPr>
            <p:spPr>
              <a:xfrm>
                <a:off x="877044" y="6207983"/>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sp>
            <p:nvSpPr>
              <p:cNvPr id="34" name="正方形/長方形 33"/>
              <p:cNvSpPr/>
              <p:nvPr/>
            </p:nvSpPr>
            <p:spPr>
              <a:xfrm>
                <a:off x="-885566" y="6207983"/>
                <a:ext cx="1629894" cy="45076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grpSp>
        <p:sp>
          <p:nvSpPr>
            <p:cNvPr id="35" name="正方形/長方形 34"/>
            <p:cNvSpPr/>
            <p:nvPr/>
          </p:nvSpPr>
          <p:spPr>
            <a:xfrm>
              <a:off x="6374249" y="5700897"/>
              <a:ext cx="2556185" cy="73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各町村の具体的な支援ニーズを相互に共有</a:t>
              </a:r>
              <a:r>
                <a:rPr kumimoji="1" lang="ja-JP" altLang="en-US" sz="1200" b="1" smtClean="0">
                  <a:solidFill>
                    <a:schemeClr val="tx1"/>
                  </a:solidFill>
                  <a:latin typeface="BIZ UDPゴシック" panose="020B0400000000000000" pitchFamily="50" charset="-128"/>
                  <a:ea typeface="BIZ UDPゴシック" panose="020B0400000000000000" pitchFamily="50" charset="-128"/>
                </a:rPr>
                <a:t>し、２町１村</a:t>
              </a: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全体で府職員の知見等を活用</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endParaRPr>
            </a:p>
          </p:txBody>
        </p:sp>
      </p:grpSp>
      <p:sp>
        <p:nvSpPr>
          <p:cNvPr id="36" name="正方形/長方形 35"/>
          <p:cNvSpPr/>
          <p:nvPr/>
        </p:nvSpPr>
        <p:spPr>
          <a:xfrm>
            <a:off x="225678" y="3388841"/>
            <a:ext cx="887598" cy="623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府職員</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508495" y="2203222"/>
            <a:ext cx="8863913" cy="43119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府の専門職員が、様々な手法</a:t>
            </a:r>
            <a:r>
              <a:rPr kumimoji="1" lang="ja-JP" altLang="en-US" sz="1600" smtClean="0">
                <a:solidFill>
                  <a:schemeClr val="tx1"/>
                </a:solidFill>
                <a:latin typeface="BIZ UDPゴシック" panose="020B0400000000000000" pitchFamily="50" charset="-128"/>
                <a:ea typeface="BIZ UDPゴシック" panose="020B0400000000000000" pitchFamily="50" charset="-128"/>
              </a:rPr>
              <a:t>により２町１村</a:t>
            </a:r>
            <a:r>
              <a:rPr kumimoji="1" lang="ja-JP" altLang="en-US" sz="1600" dirty="0" smtClean="0">
                <a:solidFill>
                  <a:schemeClr val="tx1"/>
                </a:solidFill>
                <a:latin typeface="BIZ UDPゴシック" panose="020B0400000000000000" pitchFamily="50" charset="-128"/>
                <a:ea typeface="BIZ UDPゴシック" panose="020B0400000000000000" pitchFamily="50" charset="-128"/>
              </a:rPr>
              <a:t>へのノウハウの共有や人材育成等を行う。</a:t>
            </a:r>
            <a:endParaRPr kumimoji="1"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72190" y="4598545"/>
            <a:ext cx="1033112" cy="623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出張・派遣等</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1387675" y="4074351"/>
            <a:ext cx="1237538" cy="740178"/>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町村の日常業務</a:t>
            </a:r>
            <a:endParaRPr kumimoji="1" lang="en-US" altLang="ja-JP" sz="1050" dirty="0" smtClean="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err="1" smtClean="0">
                <a:solidFill>
                  <a:schemeClr val="tx1"/>
                </a:solidFill>
                <a:latin typeface="BIZ UDゴシック" panose="020B0400000000000000" pitchFamily="49" charset="-128"/>
                <a:ea typeface="BIZ UDゴシック" panose="020B0400000000000000" pitchFamily="49" charset="-128"/>
              </a:rPr>
              <a:t>への</a:t>
            </a: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支援型</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43" name="正方形/長方形 42"/>
          <p:cNvSpPr/>
          <p:nvPr/>
        </p:nvSpPr>
        <p:spPr>
          <a:xfrm>
            <a:off x="2960026" y="3630164"/>
            <a:ext cx="1992974" cy="427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考えられるイメージの例</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1387676" y="4921922"/>
            <a:ext cx="1141108" cy="64840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特定の行政課題</a:t>
            </a:r>
            <a:endParaRPr kumimoji="1" lang="en-US" altLang="ja-JP" sz="1050" dirty="0" smtClean="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err="1" smtClean="0">
                <a:solidFill>
                  <a:schemeClr val="tx1"/>
                </a:solidFill>
                <a:latin typeface="BIZ UDゴシック" panose="020B0400000000000000" pitchFamily="49" charset="-128"/>
                <a:ea typeface="BIZ UDゴシック" panose="020B0400000000000000" pitchFamily="49" charset="-128"/>
              </a:rPr>
              <a:t>への</a:t>
            </a:r>
            <a:r>
              <a:rPr kumimoji="1" lang="ja-JP" altLang="en-US" sz="1050" dirty="0">
                <a:solidFill>
                  <a:schemeClr val="tx1"/>
                </a:solidFill>
                <a:latin typeface="BIZ UDゴシック" panose="020B0400000000000000" pitchFamily="49" charset="-128"/>
                <a:ea typeface="BIZ UDゴシック" panose="020B0400000000000000" pitchFamily="49" charset="-128"/>
              </a:rPr>
              <a:t>支援</a:t>
            </a: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型</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52" name="正方形/長方形 51"/>
          <p:cNvSpPr/>
          <p:nvPr/>
        </p:nvSpPr>
        <p:spPr>
          <a:xfrm>
            <a:off x="2528783" y="4921921"/>
            <a:ext cx="3172133" cy="648407"/>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府</a:t>
            </a:r>
            <a:r>
              <a:rPr kumimoji="1" lang="ja-JP" altLang="en-US" sz="1050">
                <a:solidFill>
                  <a:schemeClr val="tx1"/>
                </a:solidFill>
                <a:latin typeface="BIZ UDゴシック" panose="020B0400000000000000" pitchFamily="49" charset="-128"/>
                <a:ea typeface="BIZ UDゴシック" panose="020B0400000000000000" pitchFamily="49" charset="-128"/>
              </a:rPr>
              <a:t>職員</a:t>
            </a:r>
            <a:r>
              <a:rPr kumimoji="1" lang="ja-JP" altLang="en-US" sz="1050" smtClean="0">
                <a:solidFill>
                  <a:schemeClr val="tx1"/>
                </a:solidFill>
                <a:latin typeface="BIZ UDゴシック" panose="020B0400000000000000" pitchFamily="49" charset="-128"/>
                <a:ea typeface="BIZ UDゴシック" panose="020B0400000000000000" pitchFamily="49" charset="-128"/>
              </a:rPr>
              <a:t>を２町１村</a:t>
            </a: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に兼務のうえ派遣する等により、</a:t>
            </a:r>
            <a:r>
              <a:rPr kumimoji="1" lang="ja-JP" altLang="en-US" sz="1050" dirty="0">
                <a:solidFill>
                  <a:schemeClr val="tx1"/>
                </a:solidFill>
                <a:latin typeface="BIZ UDゴシック" panose="020B0400000000000000" pitchFamily="49" charset="-128"/>
                <a:ea typeface="BIZ UDゴシック" panose="020B0400000000000000" pitchFamily="49" charset="-128"/>
              </a:rPr>
              <a:t>特定</a:t>
            </a:r>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の行政課題への支援を行う。</a:t>
            </a:r>
            <a:endParaRPr kumimoji="1"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194932" y="584769"/>
            <a:ext cx="5743880"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■具体的な対応方策②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専門職員の有効活用</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四角形吹き出し 2"/>
          <p:cNvSpPr/>
          <p:nvPr/>
        </p:nvSpPr>
        <p:spPr>
          <a:xfrm>
            <a:off x="1820273" y="2779241"/>
            <a:ext cx="4849792" cy="609600"/>
          </a:xfrm>
          <a:prstGeom prst="wedgeRectCallout">
            <a:avLst>
              <a:gd name="adj1" fmla="val -56939"/>
              <a:gd name="adj2" fmla="val 43581"/>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smtClean="0">
                <a:solidFill>
                  <a:schemeClr val="tx1">
                    <a:lumMod val="75000"/>
                    <a:lumOff val="25000"/>
                  </a:schemeClr>
                </a:solidFill>
                <a:latin typeface="BIZ UDPゴシック" panose="020B0400000000000000" pitchFamily="50" charset="-128"/>
                <a:ea typeface="BIZ UDPゴシック" panose="020B0400000000000000" pitchFamily="50" charset="-128"/>
              </a:rPr>
              <a:t>　土木</a:t>
            </a:r>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職などを想定</a:t>
            </a:r>
            <a:endParaRPr kumimoji="1" lang="en-US" altLang="ja-JP"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1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地域の実情や、技術的な専門性・ノウハウ、予算や契約事務等の行政手続きに見識のある府職員の</a:t>
            </a:r>
            <a:r>
              <a:rPr kumimoji="1" lang="ja-JP" altLang="en-US" sz="1100" dirty="0">
                <a:solidFill>
                  <a:schemeClr val="tx1">
                    <a:lumMod val="75000"/>
                    <a:lumOff val="25000"/>
                  </a:schemeClr>
                </a:solidFill>
                <a:latin typeface="BIZ UDPゴシック" panose="020B0400000000000000" pitchFamily="50" charset="-128"/>
                <a:ea typeface="BIZ UDPゴシック" panose="020B0400000000000000" pitchFamily="50" charset="-128"/>
              </a:rPr>
              <a:t>活用</a:t>
            </a:r>
            <a:r>
              <a:rPr kumimoji="1" lang="ja-JP" altLang="en-US" sz="11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が効果的</a:t>
            </a:r>
            <a:endParaRPr kumimoji="1" lang="en-US" altLang="ja-JP" sz="11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0" name="正方形/長方形 39"/>
          <p:cNvSpPr/>
          <p:nvPr/>
        </p:nvSpPr>
        <p:spPr>
          <a:xfrm>
            <a:off x="5720954" y="5206085"/>
            <a:ext cx="4253342" cy="507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BIZ UDPゴシック" panose="020B0400000000000000" pitchFamily="50" charset="-128"/>
              <a:buChar char="※"/>
            </a:pPr>
            <a:r>
              <a:rPr kumimoji="1" lang="ja-JP" altLang="en-US" sz="950" dirty="0">
                <a:solidFill>
                  <a:schemeClr val="tx1"/>
                </a:solidFill>
                <a:latin typeface="BIZ UDPゴシック" panose="020B0400000000000000" pitchFamily="50" charset="-128"/>
                <a:ea typeface="BIZ UDPゴシック" panose="020B0400000000000000" pitchFamily="50" charset="-128"/>
              </a:rPr>
              <a:t>府も専門職の確保が困難となっている中、市町村をどのように支援できるのかについて、市町村局が専門職の人事所管部局と調整していく</a:t>
            </a:r>
            <a:r>
              <a:rPr kumimoji="1" lang="ja-JP" altLang="en-US" sz="950"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95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p:cNvSpPr/>
          <p:nvPr/>
        </p:nvSpPr>
        <p:spPr>
          <a:xfrm>
            <a:off x="5852120" y="4231748"/>
            <a:ext cx="3895368" cy="880089"/>
          </a:xfrm>
          <a:prstGeom prst="rect">
            <a:avLst/>
          </a:prstGeom>
          <a:solidFill>
            <a:schemeClr val="accent1">
              <a:lumMod val="60000"/>
              <a:lumOff val="4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町村側の具体的な支援ニーズを踏まえつつ</a:t>
            </a:r>
            <a:r>
              <a:rPr kumimoji="1" lang="ja-JP" altLang="en-US" sz="1100" b="1" dirty="0">
                <a:solidFill>
                  <a:schemeClr val="tx1"/>
                </a:solidFill>
                <a:latin typeface="BIZ UDゴシック" panose="020B0400000000000000" pitchFamily="49" charset="-128"/>
                <a:ea typeface="BIZ UDゴシック" panose="020B0400000000000000" pitchFamily="49" charset="-128"/>
              </a:rPr>
              <a:t>、法的な</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課題や、</a:t>
            </a:r>
            <a:r>
              <a:rPr kumimoji="1" lang="ja-JP" altLang="en-US" sz="1100" b="1" u="sng" dirty="0" smtClean="0">
                <a:solidFill>
                  <a:schemeClr val="tx1"/>
                </a:solidFill>
                <a:latin typeface="BIZ UDゴシック" panose="020B0400000000000000" pitchFamily="49" charset="-128"/>
                <a:ea typeface="BIZ UDゴシック" panose="020B0400000000000000" pitchFamily="49" charset="-128"/>
              </a:rPr>
              <a:t>府としての支援のあり方について整理</a:t>
            </a:r>
            <a:r>
              <a:rPr kumimoji="1" lang="en-US" altLang="ja-JP" sz="1100" b="1" u="sng" dirty="0">
                <a:solidFill>
                  <a:schemeClr val="tx1"/>
                </a:solidFill>
                <a:latin typeface="BIZ UDゴシック" panose="020B0400000000000000" pitchFamily="49" charset="-128"/>
                <a:ea typeface="BIZ UDゴシック" panose="020B0400000000000000" pitchFamily="49" charset="-128"/>
              </a:rPr>
              <a:t>(※)</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し、実現可能な案から速やかに進めていく。</a:t>
            </a:r>
            <a:endParaRPr kumimoji="1" lang="en-US" altLang="ja-JP" sz="1100" b="1" dirty="0" smtClean="0">
              <a:solidFill>
                <a:schemeClr val="tx1"/>
              </a:solidFill>
              <a:latin typeface="BIZ UDゴシック" panose="020B0400000000000000" pitchFamily="49" charset="-128"/>
              <a:ea typeface="BIZ UDゴシック" panose="020B0400000000000000" pitchFamily="49" charset="-128"/>
            </a:endParaRPr>
          </a:p>
        </p:txBody>
      </p:sp>
      <p:sp>
        <p:nvSpPr>
          <p:cNvPr id="57" name="正方形/長方形 56"/>
          <p:cNvSpPr/>
          <p:nvPr/>
        </p:nvSpPr>
        <p:spPr>
          <a:xfrm>
            <a:off x="2528784" y="4074351"/>
            <a:ext cx="3172133" cy="740178"/>
          </a:xfrm>
          <a:prstGeom prst="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1050" dirty="0" smtClean="0">
                <a:solidFill>
                  <a:schemeClr val="tx1"/>
                </a:solidFill>
                <a:latin typeface="BIZ UDゴシック" panose="020B0400000000000000" pitchFamily="49" charset="-128"/>
                <a:ea typeface="BIZ UDゴシック" panose="020B0400000000000000" pitchFamily="49" charset="-128"/>
              </a:rPr>
              <a:t>府の出先事務所等に在籍する職員が、町村と連携し、その都度出張する等により、維持管理等の日常業務における技術支援等を行う。</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3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5352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6431569"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■具体的な対応方策③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人材登録制度の共同実施</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545530" y="1159606"/>
            <a:ext cx="8793224" cy="775532"/>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非常勤講師や会計年度任用職員といった職種は、必要なタイミングで確保が難しい。</a:t>
            </a:r>
            <a:endParaRPr kumimoji="1" lang="en-US" altLang="ja-JP"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⇒人材バンクを２町１村で共同で実施し、柔軟な活用を目指す。</a:t>
            </a:r>
            <a:endParaRPr kumimoji="1" lang="ja-JP" altLang="en-US"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3" name="グループ化 12"/>
          <p:cNvGrpSpPr/>
          <p:nvPr/>
        </p:nvGrpSpPr>
        <p:grpSpPr>
          <a:xfrm>
            <a:off x="0" y="2195701"/>
            <a:ext cx="9906877" cy="4670943"/>
            <a:chOff x="1144" y="1072752"/>
            <a:chExt cx="9906877" cy="5772990"/>
          </a:xfrm>
        </p:grpSpPr>
        <p:sp>
          <p:nvSpPr>
            <p:cNvPr id="14" name="正方形/長方形 13"/>
            <p:cNvSpPr/>
            <p:nvPr/>
          </p:nvSpPr>
          <p:spPr>
            <a:xfrm>
              <a:off x="4309" y="1958586"/>
              <a:ext cx="9903712" cy="4887156"/>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1 つの角を切り取った四角形 16"/>
            <p:cNvSpPr/>
            <p:nvPr/>
          </p:nvSpPr>
          <p:spPr>
            <a:xfrm>
              <a:off x="1144" y="1072752"/>
              <a:ext cx="9904856" cy="1088627"/>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21" name="正方形/長方形 20"/>
            <p:cNvSpPr/>
            <p:nvPr/>
          </p:nvSpPr>
          <p:spPr>
            <a:xfrm>
              <a:off x="1144" y="1626172"/>
              <a:ext cx="9904856" cy="560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非常勤職員向けの人材バンクを共同で運用し、人材不足に対処する。</a:t>
              </a:r>
              <a:endParaRPr kumimoji="1" lang="en-US" altLang="ja-JP" dirty="0" smtClean="0">
                <a:latin typeface="BIZ UDPゴシック" panose="020B0400000000000000" pitchFamily="50" charset="-128"/>
                <a:ea typeface="BIZ UDPゴシック" panose="020B0400000000000000" pitchFamily="50" charset="-128"/>
              </a:endParaRPr>
            </a:p>
          </p:txBody>
        </p:sp>
        <p:grpSp>
          <p:nvGrpSpPr>
            <p:cNvPr id="23" name="グループ化 22"/>
            <p:cNvGrpSpPr/>
            <p:nvPr/>
          </p:nvGrpSpPr>
          <p:grpSpPr>
            <a:xfrm>
              <a:off x="545530" y="6284672"/>
              <a:ext cx="4923440" cy="450761"/>
              <a:chOff x="-967033" y="6242209"/>
              <a:chExt cx="4923440" cy="450761"/>
            </a:xfrm>
          </p:grpSpPr>
          <p:sp>
            <p:nvSpPr>
              <p:cNvPr id="44" name="正方形/長方形 43"/>
              <p:cNvSpPr/>
              <p:nvPr/>
            </p:nvSpPr>
            <p:spPr>
              <a:xfrm>
                <a:off x="2528329" y="6242209"/>
                <a:ext cx="1428078"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sp>
            <p:nvSpPr>
              <p:cNvPr id="43" name="正方形/長方形 42"/>
              <p:cNvSpPr/>
              <p:nvPr/>
            </p:nvSpPr>
            <p:spPr>
              <a:xfrm>
                <a:off x="780648" y="6242209"/>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sp>
            <p:nvSpPr>
              <p:cNvPr id="42" name="正方形/長方形 41"/>
              <p:cNvSpPr/>
              <p:nvPr/>
            </p:nvSpPr>
            <p:spPr>
              <a:xfrm>
                <a:off x="-967033" y="6242209"/>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grpSp>
      </p:grpSp>
      <p:pic>
        <p:nvPicPr>
          <p:cNvPr id="45" name="図 44"/>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2293211" y="3394499"/>
            <a:ext cx="399246" cy="641633"/>
          </a:xfrm>
          <a:prstGeom prst="rect">
            <a:avLst/>
          </a:prstGeom>
        </p:spPr>
      </p:pic>
      <p:sp>
        <p:nvSpPr>
          <p:cNvPr id="3" name="角丸四角形 2"/>
          <p:cNvSpPr/>
          <p:nvPr/>
        </p:nvSpPr>
        <p:spPr>
          <a:xfrm>
            <a:off x="824248" y="4651505"/>
            <a:ext cx="4134118" cy="785611"/>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BIZ UDPゴシック" panose="020B0400000000000000" pitchFamily="50" charset="-128"/>
                <a:ea typeface="BIZ UDPゴシック" panose="020B0400000000000000" pitchFamily="50" charset="-128"/>
              </a:rPr>
              <a:t>人材バンク（データ化）</a:t>
            </a:r>
          </a:p>
        </p:txBody>
      </p:sp>
      <p:pic>
        <p:nvPicPr>
          <p:cNvPr id="46" name="図 45"/>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3234140" y="3400699"/>
            <a:ext cx="399246" cy="641633"/>
          </a:xfrm>
          <a:prstGeom prst="rect">
            <a:avLst/>
          </a:prstGeom>
        </p:spPr>
      </p:pic>
      <p:cxnSp>
        <p:nvCxnSpPr>
          <p:cNvPr id="5" name="直線矢印コネクタ 4"/>
          <p:cNvCxnSpPr/>
          <p:nvPr/>
        </p:nvCxnSpPr>
        <p:spPr>
          <a:xfrm>
            <a:off x="2492834" y="4084834"/>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3433763" y="4084834"/>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39266" y="4166801"/>
            <a:ext cx="837126" cy="369332"/>
          </a:xfrm>
          <a:prstGeom prst="rect">
            <a:avLst/>
          </a:prstGeom>
          <a:noFill/>
        </p:spPr>
        <p:txBody>
          <a:bodyPr wrap="square" rtlCol="0">
            <a:spAutoFit/>
          </a:bodyPr>
          <a:lstStyle/>
          <a:p>
            <a:r>
              <a:rPr kumimoji="1" lang="ja-JP" altLang="en-US" dirty="0" smtClean="0">
                <a:latin typeface="BIZ UDPゴシック" panose="020B0400000000000000" pitchFamily="50" charset="-128"/>
                <a:ea typeface="BIZ UDPゴシック" panose="020B0400000000000000" pitchFamily="50" charset="-128"/>
              </a:rPr>
              <a:t>登録</a:t>
            </a:r>
            <a:endParaRPr kumimoji="1" lang="ja-JP" altLang="en-US" dirty="0">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545530" y="6310871"/>
            <a:ext cx="5159811" cy="510938"/>
          </a:xfrm>
          <a:prstGeom prst="rect">
            <a:avLst/>
          </a:prstGeom>
          <a:no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50" name="直線矢印コネクタ 49"/>
          <p:cNvCxnSpPr/>
          <p:nvPr/>
        </p:nvCxnSpPr>
        <p:spPr>
          <a:xfrm flipV="1">
            <a:off x="1279178" y="5552488"/>
            <a:ext cx="485228" cy="71092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950033" y="5552488"/>
            <a:ext cx="0" cy="74836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H="1" flipV="1">
            <a:off x="4403199" y="5533768"/>
            <a:ext cx="351732" cy="729646"/>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927336" y="5596780"/>
            <a:ext cx="2221133" cy="707886"/>
          </a:xfrm>
          <a:prstGeom prst="rect">
            <a:avLst/>
          </a:prstGeom>
          <a:noFill/>
        </p:spPr>
        <p:txBody>
          <a:bodyPr wrap="square" rtlCol="0">
            <a:spAutoFit/>
          </a:bodyPr>
          <a:lstStyle/>
          <a:p>
            <a:r>
              <a:rPr kumimoji="1" lang="ja-JP" altLang="en-US" sz="2000" b="1" dirty="0" smtClean="0">
                <a:solidFill>
                  <a:srgbClr val="FFC000"/>
                </a:solidFill>
                <a:effectLst>
                  <a:outerShdw blurRad="38100" dist="38100" dir="2700000" algn="tl">
                    <a:srgbClr val="000000">
                      <a:alpha val="43137"/>
                    </a:srgbClr>
                  </a:outerShdw>
                </a:effectLst>
              </a:rPr>
              <a:t>募集要項等の掲載必要時に閲覧可能</a:t>
            </a:r>
            <a:endParaRPr kumimoji="1" lang="ja-JP" altLang="en-US" sz="2000" b="1" dirty="0">
              <a:solidFill>
                <a:srgbClr val="FFC000"/>
              </a:solidFill>
              <a:effectLst>
                <a:outerShdw blurRad="38100" dist="38100" dir="2700000" algn="tl">
                  <a:srgbClr val="000000">
                    <a:alpha val="43137"/>
                  </a:srgbClr>
                </a:outerShdw>
              </a:effectLst>
            </a:endParaRPr>
          </a:p>
        </p:txBody>
      </p:sp>
      <p:cxnSp>
        <p:nvCxnSpPr>
          <p:cNvPr id="60" name="直線コネクタ 59"/>
          <p:cNvCxnSpPr/>
          <p:nvPr/>
        </p:nvCxnSpPr>
        <p:spPr>
          <a:xfrm flipH="1">
            <a:off x="5451350" y="4519657"/>
            <a:ext cx="12905" cy="17272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3863663" y="3837904"/>
            <a:ext cx="1604163" cy="698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480731" y="5154612"/>
            <a:ext cx="928024" cy="646331"/>
          </a:xfrm>
          <a:prstGeom prst="rect">
            <a:avLst/>
          </a:prstGeom>
          <a:noFill/>
        </p:spPr>
        <p:txBody>
          <a:bodyPr wrap="square" rtlCol="0">
            <a:spAutoFit/>
          </a:bodyPr>
          <a:lstStyle/>
          <a:p>
            <a:r>
              <a:rPr kumimoji="1" lang="ja-JP" altLang="en-US" b="1" dirty="0" smtClean="0">
                <a:effectLst>
                  <a:outerShdw blurRad="38100" dist="38100" dir="2700000" algn="tl">
                    <a:srgbClr val="000000">
                      <a:alpha val="43137"/>
                    </a:srgbClr>
                  </a:outerShdw>
                </a:effectLst>
              </a:rPr>
              <a:t>連絡</a:t>
            </a:r>
            <a:endParaRPr kumimoji="1" lang="en-US" altLang="ja-JP" b="1" dirty="0" smtClean="0">
              <a:effectLst>
                <a:outerShdw blurRad="38100" dist="38100" dir="2700000" algn="tl">
                  <a:srgbClr val="000000">
                    <a:alpha val="43137"/>
                  </a:srgbClr>
                </a:outerShdw>
              </a:effectLst>
            </a:endParaRPr>
          </a:p>
          <a:p>
            <a:r>
              <a:rPr kumimoji="1" lang="ja-JP" altLang="en-US" b="1" dirty="0" smtClean="0">
                <a:effectLst>
                  <a:outerShdw blurRad="38100" dist="38100" dir="2700000" algn="tl">
                    <a:srgbClr val="000000">
                      <a:alpha val="43137"/>
                    </a:srgbClr>
                  </a:outerShdw>
                </a:effectLst>
              </a:rPr>
              <a:t>採用</a:t>
            </a:r>
            <a:endParaRPr kumimoji="1" lang="ja-JP" altLang="en-US" b="1" dirty="0">
              <a:effectLst>
                <a:outerShdw blurRad="38100" dist="38100" dir="2700000" algn="tl">
                  <a:srgbClr val="000000">
                    <a:alpha val="43137"/>
                  </a:srgbClr>
                </a:outerShdw>
              </a:effectLst>
            </a:endParaRPr>
          </a:p>
        </p:txBody>
      </p:sp>
      <p:sp>
        <p:nvSpPr>
          <p:cNvPr id="67" name="テキスト ボックス 66"/>
          <p:cNvSpPr txBox="1"/>
          <p:nvPr/>
        </p:nvSpPr>
        <p:spPr>
          <a:xfrm>
            <a:off x="72835" y="5859707"/>
            <a:ext cx="1312131"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必要</a:t>
            </a:r>
            <a:r>
              <a:rPr kumimoji="1" lang="ja-JP" altLang="en-US" sz="1100" dirty="0" smtClean="0">
                <a:latin typeface="BIZ UDPゴシック" panose="020B0400000000000000" pitchFamily="50" charset="-128"/>
                <a:ea typeface="BIZ UDPゴシック" panose="020B0400000000000000" pitchFamily="50" charset="-128"/>
              </a:rPr>
              <a:t>に応じて</a:t>
            </a:r>
            <a:endParaRPr kumimoji="1" lang="en-US" altLang="ja-JP" sz="1100" dirty="0" smtClean="0">
              <a:latin typeface="BIZ UDPゴシック" panose="020B0400000000000000" pitchFamily="50" charset="-128"/>
              <a:ea typeface="BIZ UDPゴシック" panose="020B0400000000000000" pitchFamily="50" charset="-128"/>
            </a:endParaRPr>
          </a:p>
          <a:p>
            <a:pPr algn="ctr"/>
            <a:r>
              <a:rPr kumimoji="1" lang="ja-JP" altLang="en-US" sz="1100" dirty="0" smtClean="0">
                <a:latin typeface="BIZ UDPゴシック" panose="020B0400000000000000" pitchFamily="50" charset="-128"/>
                <a:ea typeface="BIZ UDPゴシック" panose="020B0400000000000000" pitchFamily="50" charset="-128"/>
              </a:rPr>
              <a:t>人材をシェア</a:t>
            </a:r>
            <a:endParaRPr kumimoji="1" lang="en-US" altLang="ja-JP" sz="1100" dirty="0" smtClean="0">
              <a:latin typeface="BIZ UDPゴシック" panose="020B0400000000000000" pitchFamily="50" charset="-128"/>
              <a:ea typeface="BIZ UDPゴシック" panose="020B0400000000000000" pitchFamily="50" charset="-128"/>
            </a:endParaRPr>
          </a:p>
        </p:txBody>
      </p:sp>
      <p:sp>
        <p:nvSpPr>
          <p:cNvPr id="68" name="テキスト ボックス 67"/>
          <p:cNvSpPr txBox="1"/>
          <p:nvPr/>
        </p:nvSpPr>
        <p:spPr>
          <a:xfrm>
            <a:off x="2623398" y="3180811"/>
            <a:ext cx="869062" cy="307777"/>
          </a:xfrm>
          <a:prstGeom prst="rect">
            <a:avLst/>
          </a:prstGeom>
          <a:noFill/>
        </p:spPr>
        <p:txBody>
          <a:bodyPr wrap="square" rtlCol="0">
            <a:spAutoFit/>
          </a:bodyPr>
          <a:lstStyle/>
          <a:p>
            <a:r>
              <a:rPr kumimoji="1" lang="ja-JP" altLang="en-US" sz="1400" dirty="0" smtClean="0">
                <a:latin typeface="BIZ UDPゴシック" panose="020B0400000000000000" pitchFamily="50" charset="-128"/>
                <a:ea typeface="BIZ UDPゴシック" panose="020B0400000000000000" pitchFamily="50" charset="-128"/>
              </a:rPr>
              <a:t>希望者</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64" name="正方形/長方形 63"/>
          <p:cNvSpPr/>
          <p:nvPr/>
        </p:nvSpPr>
        <p:spPr>
          <a:xfrm>
            <a:off x="6342617" y="5648111"/>
            <a:ext cx="3458471" cy="1129282"/>
          </a:xfrm>
          <a:prstGeom prst="rect">
            <a:avLst/>
          </a:prstGeom>
          <a:solidFill>
            <a:schemeClr val="bg1">
              <a:lumMod val="75000"/>
              <a:alpha val="3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留意点</a:t>
            </a:r>
            <a:endParaRPr kumimoji="1" lang="en-US" altLang="ja-JP"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endParaRPr kumimoji="1" lang="en-US" altLang="ja-JP" sz="9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・個人</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情報の</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取り扱いに注意</a:t>
            </a:r>
            <a:endParaRPr kumimoji="1" lang="en-US" altLang="ja-JP"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・システム構築・運用に係る事務・費用の</a:t>
            </a:r>
            <a:b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　負担</a:t>
            </a:r>
          </a:p>
        </p:txBody>
      </p:sp>
      <p:grpSp>
        <p:nvGrpSpPr>
          <p:cNvPr id="32" name="グループ化 31"/>
          <p:cNvGrpSpPr/>
          <p:nvPr/>
        </p:nvGrpSpPr>
        <p:grpSpPr>
          <a:xfrm>
            <a:off x="0" y="-25699"/>
            <a:ext cx="9906000" cy="461665"/>
            <a:chOff x="0" y="-25699"/>
            <a:chExt cx="9906000" cy="461665"/>
          </a:xfrm>
        </p:grpSpPr>
        <p:sp>
          <p:nvSpPr>
            <p:cNvPr id="33" name="正方形/長方形 3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36" name="正方形/長方形 35"/>
          <p:cNvSpPr/>
          <p:nvPr/>
        </p:nvSpPr>
        <p:spPr>
          <a:xfrm>
            <a:off x="8338362" y="2183235"/>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37" name="正方形/長方形 36"/>
          <p:cNvSpPr/>
          <p:nvPr/>
        </p:nvSpPr>
        <p:spPr>
          <a:xfrm>
            <a:off x="1989607" y="3214589"/>
            <a:ext cx="1973155" cy="874958"/>
          </a:xfrm>
          <a:prstGeom prst="rect">
            <a:avLst/>
          </a:prstGeom>
          <a:noFill/>
          <a:ln w="2857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 name="図 37"/>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5061813" y="3436915"/>
            <a:ext cx="399246" cy="641633"/>
          </a:xfrm>
          <a:prstGeom prst="rect">
            <a:avLst/>
          </a:prstGeom>
        </p:spPr>
      </p:pic>
      <p:pic>
        <p:nvPicPr>
          <p:cNvPr id="39" name="図 38"/>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5451329" y="3345469"/>
            <a:ext cx="399246" cy="641633"/>
          </a:xfrm>
          <a:prstGeom prst="rect">
            <a:avLst/>
          </a:prstGeom>
        </p:spPr>
      </p:pic>
      <p:pic>
        <p:nvPicPr>
          <p:cNvPr id="40" name="図 39"/>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5839415" y="3288546"/>
            <a:ext cx="399246" cy="641633"/>
          </a:xfrm>
          <a:prstGeom prst="rect">
            <a:avLst/>
          </a:prstGeom>
        </p:spPr>
      </p:pic>
      <p:sp>
        <p:nvSpPr>
          <p:cNvPr id="41" name="正方形/長方形 40"/>
          <p:cNvSpPr/>
          <p:nvPr/>
        </p:nvSpPr>
        <p:spPr>
          <a:xfrm>
            <a:off x="1823293" y="3142051"/>
            <a:ext cx="7899639" cy="1033679"/>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7" name="テキスト ボックス 46"/>
          <p:cNvSpPr txBox="1"/>
          <p:nvPr/>
        </p:nvSpPr>
        <p:spPr>
          <a:xfrm>
            <a:off x="6568037" y="3228003"/>
            <a:ext cx="3058936" cy="861774"/>
          </a:xfrm>
          <a:prstGeom prst="rect">
            <a:avLst/>
          </a:prstGeom>
          <a:solidFill>
            <a:schemeClr val="accent2">
              <a:lumMod val="20000"/>
              <a:lumOff val="80000"/>
            </a:schemeClr>
          </a:solidFill>
        </p:spPr>
        <p:txBody>
          <a:bodyPr wrap="square" rtlCol="0">
            <a:spAutoFit/>
          </a:bodyPr>
          <a:lstStyle/>
          <a:p>
            <a:r>
              <a:rPr kumimoji="1" lang="ja-JP" altLang="en-US" b="1" dirty="0" smtClean="0">
                <a:solidFill>
                  <a:srgbClr val="C00000"/>
                </a:solidFill>
                <a:latin typeface="BIZ UDPゴシック" panose="020B0400000000000000" pitchFamily="50" charset="-128"/>
                <a:ea typeface="BIZ UDPゴシック" panose="020B0400000000000000" pitchFamily="50" charset="-128"/>
              </a:rPr>
              <a:t>人材の掘り起こし・</a:t>
            </a:r>
            <a:r>
              <a:rPr kumimoji="1" lang="en-US" altLang="ja-JP" b="1" dirty="0" smtClean="0">
                <a:solidFill>
                  <a:srgbClr val="C00000"/>
                </a:solidFill>
                <a:latin typeface="BIZ UDPゴシック" panose="020B0400000000000000" pitchFamily="50" charset="-128"/>
                <a:ea typeface="BIZ UDPゴシック" panose="020B0400000000000000" pitchFamily="50" charset="-128"/>
              </a:rPr>
              <a:t>PR</a:t>
            </a:r>
          </a:p>
          <a:p>
            <a:r>
              <a:rPr kumimoji="1" lang="ja-JP" altLang="en-US" sz="1600" b="1" dirty="0" smtClean="0">
                <a:solidFill>
                  <a:srgbClr val="C00000"/>
                </a:solidFill>
                <a:latin typeface="BIZ UDPゴシック" panose="020B0400000000000000" pitchFamily="50" charset="-128"/>
                <a:ea typeface="BIZ UDPゴシック" panose="020B0400000000000000" pitchFamily="50" charset="-128"/>
              </a:rPr>
              <a:t>・府退職職員</a:t>
            </a:r>
            <a:endParaRPr kumimoji="1" lang="en-US" altLang="ja-JP" sz="1600" b="1" dirty="0" smtClean="0">
              <a:solidFill>
                <a:srgbClr val="C00000"/>
              </a:solidFill>
              <a:latin typeface="BIZ UDPゴシック" panose="020B0400000000000000" pitchFamily="50" charset="-128"/>
              <a:ea typeface="BIZ UDPゴシック" panose="020B0400000000000000" pitchFamily="50" charset="-128"/>
            </a:endParaRPr>
          </a:p>
          <a:p>
            <a:r>
              <a:rPr kumimoji="1" lang="ja-JP" altLang="en-US" sz="1600" b="1" dirty="0" smtClean="0">
                <a:solidFill>
                  <a:srgbClr val="C00000"/>
                </a:solidFill>
                <a:latin typeface="BIZ UDPゴシック" panose="020B0400000000000000" pitchFamily="50" charset="-128"/>
                <a:ea typeface="BIZ UDPゴシック" panose="020B0400000000000000" pitchFamily="50" charset="-128"/>
              </a:rPr>
              <a:t>・地域のアクティブシニア　等</a:t>
            </a:r>
            <a:endParaRPr kumimoji="1" lang="en-US" altLang="ja-JP" sz="1600" b="1" dirty="0" smtClean="0">
              <a:solidFill>
                <a:srgbClr val="C00000"/>
              </a:solidFill>
              <a:latin typeface="BIZ UDPゴシック" panose="020B0400000000000000" pitchFamily="50" charset="-128"/>
              <a:ea typeface="BIZ UDPゴシック" panose="020B0400000000000000" pitchFamily="50" charset="-128"/>
            </a:endParaRPr>
          </a:p>
        </p:txBody>
      </p:sp>
      <p:cxnSp>
        <p:nvCxnSpPr>
          <p:cNvPr id="49" name="直線矢印コネクタ 48"/>
          <p:cNvCxnSpPr/>
          <p:nvPr/>
        </p:nvCxnSpPr>
        <p:spPr>
          <a:xfrm flipH="1">
            <a:off x="3995030" y="3606740"/>
            <a:ext cx="990436" cy="4771"/>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276105" y="3302288"/>
            <a:ext cx="869062"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関心</a:t>
            </a:r>
          </a:p>
        </p:txBody>
      </p:sp>
      <p:sp>
        <p:nvSpPr>
          <p:cNvPr id="56" name="正方形/長方形 55"/>
          <p:cNvSpPr/>
          <p:nvPr/>
        </p:nvSpPr>
        <p:spPr>
          <a:xfrm>
            <a:off x="6342618" y="4297533"/>
            <a:ext cx="3458471" cy="1243077"/>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府退職職員などの人材の掘り起こしや地域住民に</a:t>
            </a:r>
            <a:r>
              <a:rPr kumimoji="1" lang="en-US" altLang="ja-JP" sz="1400" dirty="0" smtClean="0">
                <a:solidFill>
                  <a:schemeClr val="tx1"/>
                </a:solidFill>
                <a:latin typeface="BIZ UDPゴシック" panose="020B0400000000000000" pitchFamily="50" charset="-128"/>
                <a:ea typeface="BIZ UDPゴシック" panose="020B0400000000000000" pitchFamily="50" charset="-128"/>
              </a:rPr>
              <a:t>PR</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を行い、できるだけ多くの登録者を確保する。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ü"/>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人材バンクを「データ化」することで、より迅速に人材の確保が可能。</a:t>
            </a: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sp>
        <p:nvSpPr>
          <p:cNvPr id="5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5901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0" name="グループ化 39"/>
          <p:cNvGrpSpPr/>
          <p:nvPr/>
        </p:nvGrpSpPr>
        <p:grpSpPr>
          <a:xfrm>
            <a:off x="0" y="1133683"/>
            <a:ext cx="9906877" cy="5724317"/>
            <a:chOff x="1144" y="1072752"/>
            <a:chExt cx="9906877" cy="7074894"/>
          </a:xfrm>
        </p:grpSpPr>
        <p:sp>
          <p:nvSpPr>
            <p:cNvPr id="41" name="正方形/長方形 40"/>
            <p:cNvSpPr/>
            <p:nvPr/>
          </p:nvSpPr>
          <p:spPr>
            <a:xfrm>
              <a:off x="4309" y="1958585"/>
              <a:ext cx="9903712" cy="6189061"/>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1 つの角を切り取った四角形 46"/>
            <p:cNvSpPr/>
            <p:nvPr/>
          </p:nvSpPr>
          <p:spPr>
            <a:xfrm>
              <a:off x="1144" y="1072752"/>
              <a:ext cx="9904856" cy="1088627"/>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49" name="正方形/長方形 48"/>
            <p:cNvSpPr/>
            <p:nvPr/>
          </p:nvSpPr>
          <p:spPr>
            <a:xfrm>
              <a:off x="1144" y="1626172"/>
              <a:ext cx="9904856" cy="59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国制度・民間人材の積極的な活用とともに、その人材をシェアする。</a:t>
              </a:r>
              <a:endParaRPr kumimoji="1" lang="en-US" altLang="ja-JP" dirty="0" smtClean="0">
                <a:latin typeface="BIZ UDPゴシック" panose="020B0400000000000000" pitchFamily="50" charset="-128"/>
                <a:ea typeface="BIZ UDPゴシック" panose="020B0400000000000000" pitchFamily="50" charset="-128"/>
              </a:endParaRPr>
            </a:p>
          </p:txBody>
        </p:sp>
        <p:grpSp>
          <p:nvGrpSpPr>
            <p:cNvPr id="51" name="グループ化 50"/>
            <p:cNvGrpSpPr/>
            <p:nvPr/>
          </p:nvGrpSpPr>
          <p:grpSpPr>
            <a:xfrm>
              <a:off x="617356" y="6652190"/>
              <a:ext cx="4870670" cy="461778"/>
              <a:chOff x="-895207" y="6609727"/>
              <a:chExt cx="4870670" cy="461778"/>
            </a:xfrm>
          </p:grpSpPr>
          <p:sp>
            <p:nvSpPr>
              <p:cNvPr id="52" name="正方形/長方形 51"/>
              <p:cNvSpPr/>
              <p:nvPr/>
            </p:nvSpPr>
            <p:spPr>
              <a:xfrm>
                <a:off x="2547385" y="6619764"/>
                <a:ext cx="1428078"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千早赤阪村</a:t>
                </a:r>
                <a:endParaRPr kumimoji="1" lang="ja-JP" altLang="en-US" b="1" dirty="0">
                  <a:solidFill>
                    <a:schemeClr val="tx1"/>
                  </a:solidFill>
                </a:endParaRPr>
              </a:p>
            </p:txBody>
          </p:sp>
          <p:sp>
            <p:nvSpPr>
              <p:cNvPr id="56" name="正方形/長方形 55"/>
              <p:cNvSpPr/>
              <p:nvPr/>
            </p:nvSpPr>
            <p:spPr>
              <a:xfrm>
                <a:off x="799741" y="6609727"/>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河南町</a:t>
                </a:r>
                <a:endParaRPr kumimoji="1" lang="ja-JP" altLang="en-US" b="1" dirty="0">
                  <a:solidFill>
                    <a:schemeClr val="tx1"/>
                  </a:solidFill>
                </a:endParaRPr>
              </a:p>
            </p:txBody>
          </p:sp>
          <p:sp>
            <p:nvSpPr>
              <p:cNvPr id="58" name="正方形/長方形 57"/>
              <p:cNvSpPr/>
              <p:nvPr/>
            </p:nvSpPr>
            <p:spPr>
              <a:xfrm>
                <a:off x="-895207" y="6620744"/>
                <a:ext cx="1313645" cy="450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太子町</a:t>
                </a:r>
              </a:p>
            </p:txBody>
          </p:sp>
        </p:grpSp>
      </p:grpSp>
      <p:pic>
        <p:nvPicPr>
          <p:cNvPr id="59" name="図 58"/>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2396242" y="2462267"/>
            <a:ext cx="399246" cy="641633"/>
          </a:xfrm>
          <a:prstGeom prst="rect">
            <a:avLst/>
          </a:prstGeom>
        </p:spPr>
      </p:pic>
      <p:sp>
        <p:nvSpPr>
          <p:cNvPr id="61" name="角丸四角形 60"/>
          <p:cNvSpPr/>
          <p:nvPr/>
        </p:nvSpPr>
        <p:spPr>
          <a:xfrm>
            <a:off x="927279" y="3719273"/>
            <a:ext cx="4134118" cy="785611"/>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latin typeface="BIZ UDPゴシック" panose="020B0400000000000000" pitchFamily="50" charset="-128"/>
                <a:ea typeface="BIZ UDPゴシック" panose="020B0400000000000000" pitchFamily="50" charset="-128"/>
              </a:rPr>
              <a:t>国制度・民間データバンク</a:t>
            </a:r>
          </a:p>
        </p:txBody>
      </p:sp>
      <p:pic>
        <p:nvPicPr>
          <p:cNvPr id="62" name="図 61"/>
          <p:cNvPicPr>
            <a:picLocks noChangeAspect="1"/>
          </p:cNvPicPr>
          <p:nvPr/>
        </p:nvPicPr>
        <p:blipFill rotWithShape="1">
          <a:blip r:embed="rId2" cstate="print">
            <a:extLst>
              <a:ext uri="{28A0092B-C50C-407E-A947-70E740481C1C}">
                <a14:useLocalDpi xmlns:a14="http://schemas.microsoft.com/office/drawing/2010/main" val="0"/>
              </a:ext>
            </a:extLst>
          </a:blip>
          <a:srcRect l="1140" r="-1" b="39133"/>
          <a:stretch/>
        </p:blipFill>
        <p:spPr>
          <a:xfrm flipH="1">
            <a:off x="3337171" y="2468467"/>
            <a:ext cx="399246" cy="641633"/>
          </a:xfrm>
          <a:prstGeom prst="rect">
            <a:avLst/>
          </a:prstGeom>
        </p:spPr>
      </p:pic>
      <p:cxnSp>
        <p:nvCxnSpPr>
          <p:cNvPr id="65" name="直線矢印コネクタ 64"/>
          <p:cNvCxnSpPr/>
          <p:nvPr/>
        </p:nvCxnSpPr>
        <p:spPr>
          <a:xfrm>
            <a:off x="2582986" y="3152602"/>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541317" y="3152602"/>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3624805" y="4708798"/>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696354" y="5810435"/>
            <a:ext cx="72495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3384434" y="5817661"/>
            <a:ext cx="72495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28475" y="5377994"/>
            <a:ext cx="4973835" cy="668061"/>
          </a:xfrm>
          <a:prstGeom prst="rect">
            <a:avLst/>
          </a:prstGeom>
          <a:noFill/>
          <a:ln w="28575">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1643839" y="5407639"/>
            <a:ext cx="2958711" cy="261610"/>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自治体間でシェアし、各自の課題解決に活用</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3382368" y="4786972"/>
            <a:ext cx="2825208" cy="307777"/>
          </a:xfrm>
          <a:prstGeom prst="rect">
            <a:avLst/>
          </a:prstGeom>
          <a:noFill/>
          <a:ln>
            <a:noFill/>
          </a:ln>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アドバイザリー契約　等</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2754814" y="3223088"/>
            <a:ext cx="786503"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登録</a:t>
            </a:r>
          </a:p>
        </p:txBody>
      </p:sp>
      <p:sp>
        <p:nvSpPr>
          <p:cNvPr id="26" name="正方形/長方形 25"/>
          <p:cNvSpPr/>
          <p:nvPr/>
        </p:nvSpPr>
        <p:spPr>
          <a:xfrm>
            <a:off x="5847899" y="3351299"/>
            <a:ext cx="3690230" cy="162433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2">
                    <a:lumMod val="25000"/>
                  </a:schemeClr>
                </a:solidFill>
                <a:latin typeface="BIZ UDPゴシック" panose="020B0400000000000000" pitchFamily="50" charset="-128"/>
                <a:ea typeface="BIZ UDPゴシック" panose="020B0400000000000000" pitchFamily="50" charset="-128"/>
              </a:rPr>
              <a:t>留意点</a:t>
            </a:r>
            <a:endParaRPr kumimoji="1" lang="en-US" altLang="ja-JP" sz="1600" b="1" dirty="0" smtClean="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必要な人材へのイメージ</a:t>
            </a: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0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00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smtClean="0">
                <a:solidFill>
                  <a:schemeClr val="tx1"/>
                </a:solidFill>
                <a:latin typeface="BIZ UDPゴシック" panose="020B0400000000000000" pitchFamily="50" charset="-128"/>
                <a:ea typeface="BIZ UDPゴシック" panose="020B0400000000000000" pitchFamily="50" charset="-128"/>
              </a:rPr>
              <a:t>共有が必要</a:t>
            </a:r>
            <a:endParaRPr kumimoji="1" lang="en-US" altLang="ja-JP" sz="1400" b="1"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a:t>
            </a:r>
            <a:r>
              <a:rPr kumimoji="1" lang="en-US" altLang="ja-JP" sz="1050" b="1"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解決したい課題・雇用形態</a:t>
            </a:r>
            <a:r>
              <a:rPr kumimoji="1" lang="zh-TW" altLang="en-US" sz="1050" b="1" dirty="0">
                <a:solidFill>
                  <a:schemeClr val="tx1"/>
                </a:solidFill>
                <a:latin typeface="BIZ UDPゴシック" panose="020B0400000000000000" pitchFamily="50" charset="-128"/>
                <a:ea typeface="BIZ UDPゴシック" panose="020B0400000000000000" pitchFamily="50" charset="-128"/>
              </a:rPr>
              <a:t>（有期／無期）</a:t>
            </a:r>
            <a:r>
              <a:rPr kumimoji="1" lang="ja-JP" altLang="en-US" sz="1050" b="1" dirty="0" smtClean="0">
                <a:solidFill>
                  <a:schemeClr val="tx1"/>
                </a:solidFill>
                <a:latin typeface="BIZ UDPゴシック" panose="020B0400000000000000" pitchFamily="50" charset="-128"/>
                <a:ea typeface="BIZ UDPゴシック" panose="020B0400000000000000" pitchFamily="50" charset="-128"/>
              </a:rPr>
              <a:t>・委託　等</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050" b="1"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・民間人材の採用は費用が高額になる可能性</a:t>
            </a:r>
            <a:endPar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・交付税等の国の財政措置に関する調整要</a:t>
            </a:r>
            <a:endPar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・国が新制度を構築し、派遣人材をシェアする方法を検討中との報道もあり</a:t>
            </a:r>
            <a:endPar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847899" y="2241935"/>
            <a:ext cx="3690230" cy="105741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bg2">
                    <a:lumMod val="25000"/>
                  </a:schemeClr>
                </a:solidFill>
                <a:latin typeface="BIZ UDPゴシック" panose="020B0400000000000000" pitchFamily="50" charset="-128"/>
                <a:ea typeface="BIZ UDPゴシック" panose="020B0400000000000000" pitchFamily="50" charset="-128"/>
              </a:rPr>
              <a:t>期待される効果</a:t>
            </a:r>
            <a:endParaRPr kumimoji="1" lang="en-US" altLang="ja-JP" sz="1600" dirty="0" smtClean="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・自治体単独では確保の難しい</a:t>
            </a:r>
            <a:r>
              <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rPr>
              <a:t>DX</a:t>
            </a:r>
            <a:r>
              <a:rPr kumimoji="1" lang="ja-JP" altLang="en-US" sz="1400" smtClean="0">
                <a:solidFill>
                  <a:schemeClr val="bg2">
                    <a:lumMod val="25000"/>
                  </a:schemeClr>
                </a:solidFill>
                <a:latin typeface="BIZ UDPゴシック" panose="020B0400000000000000" pitchFamily="50" charset="-128"/>
                <a:ea typeface="BIZ UDPゴシック" panose="020B0400000000000000" pitchFamily="50" charset="-128"/>
              </a:rPr>
              <a:t>人材を</a:t>
            </a:r>
            <a:r>
              <a:rPr kumimoji="1" lang="en-US" altLang="ja-JP" sz="1400" smtClean="0">
                <a:solidFill>
                  <a:schemeClr val="bg2">
                    <a:lumMod val="25000"/>
                  </a:schemeClr>
                </a:solidFill>
                <a:latin typeface="BIZ UDPゴシック" panose="020B0400000000000000" pitchFamily="50" charset="-128"/>
                <a:ea typeface="BIZ UDPゴシック" panose="020B0400000000000000" pitchFamily="50" charset="-128"/>
              </a:rPr>
              <a:t/>
            </a:r>
            <a:br>
              <a:rPr kumimoji="1" lang="en-US" altLang="ja-JP" sz="1400" smtClean="0">
                <a:solidFill>
                  <a:schemeClr val="bg2">
                    <a:lumMod val="25000"/>
                  </a:schemeClr>
                </a:solidFill>
                <a:latin typeface="BIZ UDPゴシック" panose="020B0400000000000000" pitchFamily="50" charset="-128"/>
                <a:ea typeface="BIZ UDPゴシック" panose="020B0400000000000000" pitchFamily="50" charset="-128"/>
              </a:rPr>
            </a:br>
            <a:r>
              <a:rPr kumimoji="1" lang="ja-JP" altLang="en-US" sz="1400" smtClean="0">
                <a:solidFill>
                  <a:schemeClr val="bg2">
                    <a:lumMod val="25000"/>
                  </a:schemeClr>
                </a:solidFill>
                <a:latin typeface="BIZ UDPゴシック" panose="020B0400000000000000" pitchFamily="50" charset="-128"/>
                <a:ea typeface="BIZ UDPゴシック" panose="020B0400000000000000" pitchFamily="50" charset="-128"/>
              </a:rPr>
              <a:t>　効率的</a:t>
            </a:r>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に確保可能</a:t>
            </a:r>
            <a:endPar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bg2">
                    <a:lumMod val="25000"/>
                  </a:schemeClr>
                </a:solidFill>
                <a:latin typeface="BIZ UDPゴシック" panose="020B0400000000000000" pitchFamily="50" charset="-128"/>
                <a:ea typeface="BIZ UDPゴシック" panose="020B0400000000000000" pitchFamily="50" charset="-128"/>
              </a:rPr>
              <a:t>・シェアすることで費用の負担減も期待</a:t>
            </a:r>
            <a:endParaRPr kumimoji="1" lang="en-US" altLang="ja-JP" sz="1400" dirty="0" smtClean="0">
              <a:solidFill>
                <a:schemeClr val="bg2">
                  <a:lumMod val="25000"/>
                </a:schemeClr>
              </a:solidFill>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2699784" y="2168292"/>
            <a:ext cx="786503" cy="307777"/>
          </a:xfrm>
          <a:prstGeom prst="rect">
            <a:avLst/>
          </a:prstGeom>
          <a:noFill/>
        </p:spPr>
        <p:txBody>
          <a:bodyPr wrap="square" rtlCol="0">
            <a:spAutoFit/>
          </a:bodyPr>
          <a:lstStyle/>
          <a:p>
            <a:r>
              <a:rPr kumimoji="1" lang="en-US" altLang="ja-JP" sz="1400" dirty="0" smtClean="0">
                <a:latin typeface="BIZ UDPゴシック" panose="020B0400000000000000" pitchFamily="50" charset="-128"/>
                <a:ea typeface="BIZ UDPゴシック" panose="020B0400000000000000" pitchFamily="50" charset="-128"/>
              </a:rPr>
              <a:t>IT</a:t>
            </a:r>
            <a:r>
              <a:rPr kumimoji="1" lang="ja-JP" altLang="en-US" sz="1400" dirty="0" smtClean="0">
                <a:latin typeface="BIZ UDPゴシック" panose="020B0400000000000000" pitchFamily="50" charset="-128"/>
                <a:ea typeface="BIZ UDPゴシック" panose="020B0400000000000000" pitchFamily="50" charset="-128"/>
              </a:rPr>
              <a:t>人材</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角丸四角形 2"/>
          <p:cNvSpPr/>
          <p:nvPr/>
        </p:nvSpPr>
        <p:spPr>
          <a:xfrm>
            <a:off x="5830474" y="5170127"/>
            <a:ext cx="3855899" cy="1578953"/>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6334800" y="5406520"/>
            <a:ext cx="2987899" cy="430887"/>
          </a:xfrm>
          <a:prstGeom prst="rect">
            <a:avLst/>
          </a:prstGeom>
          <a:noFill/>
        </p:spPr>
        <p:txBody>
          <a:bodyPr wrap="square" rtlCol="0">
            <a:spAutoFit/>
          </a:bodyPr>
          <a:lstStyle/>
          <a:p>
            <a:r>
              <a:rPr kumimoji="1" lang="ja-JP" altLang="en-US" sz="1100" dirty="0" smtClean="0">
                <a:latin typeface="BIZ UDPゴシック" panose="020B0400000000000000" pitchFamily="50" charset="-128"/>
                <a:ea typeface="BIZ UDPゴシック" panose="020B0400000000000000" pitchFamily="50" charset="-128"/>
              </a:rPr>
              <a:t>民間企業等からの採用時の給与決定に関する通知（</a:t>
            </a:r>
            <a:r>
              <a:rPr kumimoji="1" lang="en-US" altLang="ja-JP" sz="1100" dirty="0" smtClean="0">
                <a:latin typeface="BIZ UDPゴシック" panose="020B0400000000000000" pitchFamily="50" charset="-128"/>
                <a:ea typeface="BIZ UDPゴシック" panose="020B0400000000000000" pitchFamily="50" charset="-128"/>
              </a:rPr>
              <a:t>R4.9.12 </a:t>
            </a:r>
            <a:r>
              <a:rPr kumimoji="1" lang="ja-JP" altLang="en-US" sz="1100" dirty="0" smtClean="0">
                <a:latin typeface="BIZ UDPゴシック" panose="020B0400000000000000" pitchFamily="50" charset="-128"/>
                <a:ea typeface="BIZ UDPゴシック" panose="020B0400000000000000" pitchFamily="50" charset="-128"/>
              </a:rPr>
              <a:t>人事院事務総局給与局長</a:t>
            </a:r>
            <a:r>
              <a:rPr kumimoji="1" lang="ja-JP" altLang="en-US" sz="1100" dirty="0">
                <a:latin typeface="BIZ UDPゴシック" panose="020B0400000000000000" pitchFamily="50" charset="-128"/>
                <a:ea typeface="BIZ UDPゴシック" panose="020B0400000000000000" pitchFamily="50" charset="-128"/>
              </a:rPr>
              <a:t>）</a:t>
            </a:r>
          </a:p>
        </p:txBody>
      </p:sp>
      <p:sp>
        <p:nvSpPr>
          <p:cNvPr id="34" name="テキスト ボックス 33"/>
          <p:cNvSpPr txBox="1"/>
          <p:nvPr/>
        </p:nvSpPr>
        <p:spPr>
          <a:xfrm>
            <a:off x="6263011" y="5830862"/>
            <a:ext cx="3059688" cy="430887"/>
          </a:xfrm>
          <a:prstGeom prst="rect">
            <a:avLst/>
          </a:prstGeom>
          <a:noFill/>
          <a:ln>
            <a:solidFill>
              <a:schemeClr val="tx1"/>
            </a:solidFill>
          </a:ln>
        </p:spPr>
        <p:txBody>
          <a:bodyPr wrap="square" rtlCol="0" anchor="ctr" anchorCtr="0">
            <a:spAutoFit/>
          </a:bodyPr>
          <a:lstStyle/>
          <a:p>
            <a:r>
              <a:rPr kumimoji="1" lang="ja-JP" altLang="en-US" sz="1100" dirty="0" smtClean="0">
                <a:latin typeface="BIZ UDPゴシック" panose="020B0400000000000000" pitchFamily="50" charset="-128"/>
                <a:ea typeface="BIZ UDPゴシック" panose="020B0400000000000000" pitchFamily="50" charset="-128"/>
              </a:rPr>
              <a:t>民間企業等でも公務遂行に</a:t>
            </a:r>
            <a:r>
              <a:rPr lang="ja-JP" altLang="ja-JP" sz="1100" dirty="0">
                <a:latin typeface="BIZ UDPゴシック" panose="020B0400000000000000" pitchFamily="50" charset="-128"/>
                <a:ea typeface="BIZ UDPゴシック" panose="020B0400000000000000" pitchFamily="50" charset="-128"/>
              </a:rPr>
              <a:t>必要なスキルを取得する業務を行っていれば経歴を</a:t>
            </a:r>
            <a:r>
              <a:rPr lang="en-US" altLang="ja-JP" sz="1100" dirty="0">
                <a:latin typeface="BIZ UDPゴシック" panose="020B0400000000000000" pitchFamily="50" charset="-128"/>
                <a:ea typeface="BIZ UDPゴシック" panose="020B0400000000000000" pitchFamily="50" charset="-128"/>
              </a:rPr>
              <a:t>100</a:t>
            </a:r>
            <a:r>
              <a:rPr lang="ja-JP" altLang="ja-JP" sz="1100" dirty="0">
                <a:latin typeface="BIZ UDPゴシック" panose="020B0400000000000000" pitchFamily="50" charset="-128"/>
                <a:ea typeface="BIZ UDPゴシック" panose="020B0400000000000000" pitchFamily="50" charset="-128"/>
              </a:rPr>
              <a:t>％加算。</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6263011" y="6261749"/>
            <a:ext cx="3059688" cy="430887"/>
          </a:xfrm>
          <a:prstGeom prst="rect">
            <a:avLst/>
          </a:prstGeom>
          <a:noFill/>
          <a:ln>
            <a:solidFill>
              <a:schemeClr val="tx1"/>
            </a:solidFill>
          </a:ln>
        </p:spPr>
        <p:txBody>
          <a:bodyPr wrap="square" rtlCol="0" anchor="ctr" anchorCtr="0">
            <a:spAutoFit/>
          </a:bodyPr>
          <a:lstStyle/>
          <a:p>
            <a:r>
              <a:rPr kumimoji="1" lang="ja-JP" altLang="en-US" sz="1100" dirty="0" smtClean="0">
                <a:latin typeface="BIZ UDPゴシック" panose="020B0400000000000000" pitchFamily="50" charset="-128"/>
                <a:ea typeface="BIZ UDPゴシック" panose="020B0400000000000000" pitchFamily="50" charset="-128"/>
              </a:rPr>
              <a:t>専門性を鑑み、前職の給与等を考慮</a:t>
            </a:r>
            <a:r>
              <a:rPr kumimoji="1" lang="ja-JP" altLang="en-US" sz="1100" smtClean="0">
                <a:latin typeface="BIZ UDPゴシック" panose="020B0400000000000000" pitchFamily="50" charset="-128"/>
                <a:ea typeface="BIZ UDPゴシック" panose="020B0400000000000000" pitchFamily="50" charset="-128"/>
              </a:rPr>
              <a:t>しつつ、</a:t>
            </a:r>
            <a:endParaRPr kumimoji="1" lang="en-US" altLang="ja-JP" sz="1100" smtClean="0">
              <a:latin typeface="BIZ UDPゴシック" panose="020B0400000000000000" pitchFamily="50" charset="-128"/>
              <a:ea typeface="BIZ UDPゴシック" panose="020B0400000000000000" pitchFamily="50" charset="-128"/>
            </a:endParaRPr>
          </a:p>
          <a:p>
            <a:r>
              <a:rPr kumimoji="1" lang="ja-JP" altLang="en-US" sz="1100" smtClean="0">
                <a:latin typeface="BIZ UDPゴシック" panose="020B0400000000000000" pitchFamily="50" charset="-128"/>
                <a:ea typeface="BIZ UDPゴシック" panose="020B0400000000000000" pitchFamily="50" charset="-128"/>
              </a:rPr>
              <a:t>柔軟</a:t>
            </a:r>
            <a:r>
              <a:rPr kumimoji="1" lang="ja-JP" altLang="en-US" sz="1100" dirty="0" smtClean="0">
                <a:latin typeface="BIZ UDPゴシック" panose="020B0400000000000000" pitchFamily="50" charset="-128"/>
                <a:ea typeface="BIZ UDPゴシック" panose="020B0400000000000000" pitchFamily="50" charset="-128"/>
              </a:rPr>
              <a:t>な号俸決定が可能に</a:t>
            </a:r>
            <a:r>
              <a:rPr lang="ja-JP" altLang="ja-JP" sz="1100" dirty="0" smtClean="0">
                <a:latin typeface="BIZ UDPゴシック" panose="020B0400000000000000" pitchFamily="50" charset="-128"/>
                <a:ea typeface="BIZ UDPゴシック" panose="020B0400000000000000" pitchFamily="50" charset="-128"/>
              </a:rPr>
              <a:t>。</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5989136" y="5194993"/>
            <a:ext cx="2987899"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参考</a:t>
            </a:r>
          </a:p>
        </p:txBody>
      </p:sp>
      <p:grpSp>
        <p:nvGrpSpPr>
          <p:cNvPr id="42" name="グループ化 41"/>
          <p:cNvGrpSpPr/>
          <p:nvPr/>
        </p:nvGrpSpPr>
        <p:grpSpPr>
          <a:xfrm>
            <a:off x="0" y="-25699"/>
            <a:ext cx="9906000" cy="461665"/>
            <a:chOff x="0" y="-25699"/>
            <a:chExt cx="9906000" cy="461665"/>
          </a:xfrm>
        </p:grpSpPr>
        <p:sp>
          <p:nvSpPr>
            <p:cNvPr id="43" name="正方形/長方形 4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46" name="正方形/長方形 45"/>
          <p:cNvSpPr/>
          <p:nvPr/>
        </p:nvSpPr>
        <p:spPr>
          <a:xfrm>
            <a:off x="8263360" y="1119420"/>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5" name="四角形吹き出し 4"/>
          <p:cNvSpPr/>
          <p:nvPr/>
        </p:nvSpPr>
        <p:spPr>
          <a:xfrm>
            <a:off x="716188" y="6219981"/>
            <a:ext cx="1461817" cy="529099"/>
          </a:xfrm>
          <a:prstGeom prst="wedgeRectCallout">
            <a:avLst>
              <a:gd name="adj1" fmla="val -6454"/>
              <a:gd name="adj2" fmla="val -67424"/>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smtClean="0">
                <a:solidFill>
                  <a:schemeClr val="tx1">
                    <a:lumMod val="75000"/>
                    <a:lumOff val="25000"/>
                  </a:schemeClr>
                </a:solidFill>
                <a:latin typeface="BIZ UDPゴシック" panose="020B0400000000000000" pitchFamily="50" charset="-128"/>
                <a:ea typeface="BIZ UDPゴシック" panose="020B0400000000000000" pitchFamily="50" charset="-128"/>
              </a:rPr>
              <a:t>DX</a:t>
            </a:r>
            <a:r>
              <a:rPr kumimoji="1" lang="ja-JP" altLang="en-US" sz="1200" b="1" smtClean="0">
                <a:solidFill>
                  <a:schemeClr val="tx1">
                    <a:lumMod val="75000"/>
                    <a:lumOff val="25000"/>
                  </a:schemeClr>
                </a:solidFill>
                <a:latin typeface="BIZ UDPゴシック" panose="020B0400000000000000" pitchFamily="50" charset="-128"/>
                <a:ea typeface="BIZ UDPゴシック" panose="020B0400000000000000" pitchFamily="50" charset="-128"/>
              </a:rPr>
              <a:t>推進計画策定</a:t>
            </a:r>
            <a:endPar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に係る助言</a:t>
            </a:r>
          </a:p>
        </p:txBody>
      </p:sp>
      <p:sp>
        <p:nvSpPr>
          <p:cNvPr id="48" name="四角形吹き出し 47"/>
          <p:cNvSpPr/>
          <p:nvPr/>
        </p:nvSpPr>
        <p:spPr>
          <a:xfrm>
            <a:off x="2421309" y="6219981"/>
            <a:ext cx="1461817" cy="529099"/>
          </a:xfrm>
          <a:prstGeom prst="wedgeRectCallout">
            <a:avLst>
              <a:gd name="adj1" fmla="val -6454"/>
              <a:gd name="adj2" fmla="val -67424"/>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システムの最適化に係る助言</a:t>
            </a:r>
          </a:p>
        </p:txBody>
      </p:sp>
      <p:sp>
        <p:nvSpPr>
          <p:cNvPr id="50" name="四角形吹き出し 49"/>
          <p:cNvSpPr/>
          <p:nvPr/>
        </p:nvSpPr>
        <p:spPr>
          <a:xfrm>
            <a:off x="4098894" y="6219981"/>
            <a:ext cx="1461817" cy="529099"/>
          </a:xfrm>
          <a:prstGeom prst="wedgeRectCallout">
            <a:avLst>
              <a:gd name="adj1" fmla="val -6454"/>
              <a:gd name="adj2" fmla="val -67424"/>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DX</a:t>
            </a:r>
            <a:r>
              <a:rPr kumimoji="1" lang="ja-JP" altLang="en-US" sz="12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研修アドバイザーとして</a:t>
            </a:r>
          </a:p>
        </p:txBody>
      </p:sp>
      <p:cxnSp>
        <p:nvCxnSpPr>
          <p:cNvPr id="53" name="直線矢印コネクタ 52"/>
          <p:cNvCxnSpPr/>
          <p:nvPr/>
        </p:nvCxnSpPr>
        <p:spPr>
          <a:xfrm flipV="1">
            <a:off x="2595865" y="4708798"/>
            <a:ext cx="0" cy="56667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102678" y="4715303"/>
            <a:ext cx="2379837" cy="523220"/>
          </a:xfrm>
          <a:prstGeom prst="rect">
            <a:avLst/>
          </a:prstGeom>
          <a:noFill/>
          <a:ln>
            <a:noFill/>
          </a:ln>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必要</a:t>
            </a:r>
            <a:r>
              <a:rPr kumimoji="1" lang="ja-JP" altLang="en-US" sz="1400" dirty="0" smtClean="0">
                <a:latin typeface="BIZ UDPゴシック" panose="020B0400000000000000" pitchFamily="50" charset="-128"/>
                <a:ea typeface="BIZ UDPゴシック" panose="020B0400000000000000" pitchFamily="50" charset="-128"/>
              </a:rPr>
              <a:t>な</a:t>
            </a:r>
            <a:r>
              <a:rPr kumimoji="1" lang="ja-JP" altLang="en-US" sz="1400" smtClean="0">
                <a:latin typeface="BIZ UDPゴシック" panose="020B0400000000000000" pitchFamily="50" charset="-128"/>
                <a:ea typeface="BIZ UDPゴシック" panose="020B0400000000000000" pitchFamily="50" charset="-128"/>
              </a:rPr>
              <a:t>人材を２町１村</a:t>
            </a:r>
            <a:r>
              <a:rPr kumimoji="1" lang="ja-JP" altLang="en-US" sz="1400" dirty="0" smtClean="0">
                <a:latin typeface="BIZ UDPゴシック" panose="020B0400000000000000" pitchFamily="50" charset="-128"/>
                <a:ea typeface="BIZ UDPゴシック" panose="020B0400000000000000" pitchFamily="50" charset="-128"/>
              </a:rPr>
              <a:t>で検討派遣の要請・バンクへの登録</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7" name="四角形吹き出し 56"/>
          <p:cNvSpPr/>
          <p:nvPr/>
        </p:nvSpPr>
        <p:spPr>
          <a:xfrm>
            <a:off x="52092" y="2214632"/>
            <a:ext cx="2259068" cy="609600"/>
          </a:xfrm>
          <a:prstGeom prst="wedgeRectCallout">
            <a:avLst>
              <a:gd name="adj1" fmla="val 54700"/>
              <a:gd name="adj2" fmla="val 300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幅広いオープンソースを活用し民間人材のより先進的なノウハウを取り込んでいくことが効果的</a:t>
            </a:r>
            <a:endParaRPr kumimoji="1" lang="en-US" altLang="ja-JP" sz="1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5" name="スライド番号プレースホルダー 2"/>
          <p:cNvSpPr>
            <a:spLocks noGrp="1"/>
          </p:cNvSpPr>
          <p:nvPr>
            <p:ph type="sldNum" sz="quarter" idx="12"/>
          </p:nvPr>
        </p:nvSpPr>
        <p:spPr>
          <a:xfrm>
            <a:off x="9547578" y="6538684"/>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54403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00970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■具体的な対応方策④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en-US" altLang="ja-JP" sz="2000" b="1" dirty="0" smtClean="0">
                <a:solidFill>
                  <a:schemeClr val="accent1"/>
                </a:solidFill>
                <a:latin typeface="BIZ UDPゴシック" panose="020B0400000000000000" pitchFamily="50" charset="-128"/>
                <a:ea typeface="BIZ UDPゴシック" panose="020B0400000000000000" pitchFamily="50" charset="-128"/>
              </a:rPr>
              <a:t>IT</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人材の確保</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0" name="グループ化 39"/>
          <p:cNvGrpSpPr/>
          <p:nvPr/>
        </p:nvGrpSpPr>
        <p:grpSpPr>
          <a:xfrm>
            <a:off x="0" y="1133683"/>
            <a:ext cx="9906877" cy="5724317"/>
            <a:chOff x="1144" y="1072752"/>
            <a:chExt cx="9906877" cy="7074894"/>
          </a:xfrm>
        </p:grpSpPr>
        <p:sp>
          <p:nvSpPr>
            <p:cNvPr id="41" name="正方形/長方形 40"/>
            <p:cNvSpPr/>
            <p:nvPr/>
          </p:nvSpPr>
          <p:spPr>
            <a:xfrm>
              <a:off x="4309" y="1958585"/>
              <a:ext cx="9903712" cy="6189061"/>
            </a:xfrm>
            <a:prstGeom prst="rect">
              <a:avLst/>
            </a:prstGeom>
            <a:solidFill>
              <a:schemeClr val="accent1">
                <a:lumMod val="20000"/>
                <a:lumOff val="8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1 つの角を切り取った四角形 46"/>
            <p:cNvSpPr/>
            <p:nvPr/>
          </p:nvSpPr>
          <p:spPr>
            <a:xfrm>
              <a:off x="1144" y="1072752"/>
              <a:ext cx="9904856" cy="1088627"/>
            </a:xfrm>
            <a:prstGeom prst="snip1Rect">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r>
                <a:rPr kumimoji="1" lang="ja-JP" altLang="en-US" sz="2000" b="1" dirty="0" smtClean="0">
                  <a:solidFill>
                    <a:schemeClr val="bg1"/>
                  </a:solidFill>
                  <a:effectLst>
                    <a:outerShdw blurRad="38100" dist="38100" dir="2700000" algn="tl">
                      <a:srgbClr val="000000">
                        <a:alpha val="43137"/>
                      </a:srgbClr>
                    </a:outerShdw>
                  </a:effectLst>
                </a:rPr>
                <a:t>検討案</a:t>
              </a:r>
              <a:endParaRPr kumimoji="1" lang="ja-JP" altLang="en-US" sz="2000" b="1" dirty="0">
                <a:solidFill>
                  <a:schemeClr val="bg1"/>
                </a:solidFill>
                <a:effectLst>
                  <a:outerShdw blurRad="38100" dist="38100" dir="2700000" algn="tl">
                    <a:srgbClr val="000000">
                      <a:alpha val="43137"/>
                    </a:srgbClr>
                  </a:outerShdw>
                </a:effectLst>
              </a:endParaRPr>
            </a:p>
          </p:txBody>
        </p:sp>
        <p:sp>
          <p:nvSpPr>
            <p:cNvPr id="49" name="正方形/長方形 48"/>
            <p:cNvSpPr/>
            <p:nvPr/>
          </p:nvSpPr>
          <p:spPr>
            <a:xfrm>
              <a:off x="1144" y="1626172"/>
              <a:ext cx="9904856" cy="592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事務職員への研修を強化し、内部人材のデジタル教育（リスキリング）を進める。</a:t>
              </a:r>
              <a:endParaRPr kumimoji="1" lang="en-US" altLang="ja-JP" dirty="0" smtClean="0">
                <a:latin typeface="BIZ UDPゴシック" panose="020B0400000000000000" pitchFamily="50" charset="-128"/>
                <a:ea typeface="BIZ UDPゴシック" panose="020B0400000000000000" pitchFamily="50" charset="-128"/>
              </a:endParaRPr>
            </a:p>
          </p:txBody>
        </p:sp>
      </p:grpSp>
      <p:sp>
        <p:nvSpPr>
          <p:cNvPr id="13" name="角丸四角形 12"/>
          <p:cNvSpPr/>
          <p:nvPr/>
        </p:nvSpPr>
        <p:spPr>
          <a:xfrm>
            <a:off x="194932" y="2191858"/>
            <a:ext cx="9477102" cy="691604"/>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前項での民間人材の活用と並行しながら、職員への研修・教育を充実化</a:t>
            </a:r>
          </a:p>
        </p:txBody>
      </p:sp>
      <p:sp>
        <p:nvSpPr>
          <p:cNvPr id="14" name="角丸四角形 13"/>
          <p:cNvSpPr/>
          <p:nvPr/>
        </p:nvSpPr>
        <p:spPr>
          <a:xfrm>
            <a:off x="194933" y="3359887"/>
            <a:ext cx="4699040" cy="3362885"/>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5050905" y="3359886"/>
            <a:ext cx="4699040" cy="3362885"/>
          </a:xfrm>
          <a:prstGeom prst="round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6" name="二等辺三角形 15"/>
          <p:cNvSpPr/>
          <p:nvPr/>
        </p:nvSpPr>
        <p:spPr>
          <a:xfrm rot="10800000">
            <a:off x="2145208" y="2997871"/>
            <a:ext cx="798490" cy="309093"/>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7" name="二等辺三角形 16"/>
          <p:cNvSpPr/>
          <p:nvPr/>
        </p:nvSpPr>
        <p:spPr>
          <a:xfrm rot="10800000">
            <a:off x="7001180" y="2997871"/>
            <a:ext cx="798490" cy="309093"/>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2" name="正方形/長方形 1"/>
          <p:cNvSpPr/>
          <p:nvPr/>
        </p:nvSpPr>
        <p:spPr>
          <a:xfrm>
            <a:off x="5288289" y="3846861"/>
            <a:ext cx="4224271" cy="6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DX</a:t>
            </a:r>
            <a:r>
              <a:rPr kumimoji="1" lang="ja-JP" altLang="en-US" sz="140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へ</a:t>
            </a:r>
            <a:r>
              <a:rPr kumimoji="1" lang="ja-JP" altLang="en-US" sz="1400" b="1" dirty="0" err="1" smtClean="0">
                <a:solidFill>
                  <a:schemeClr val="tx1">
                    <a:lumMod val="75000"/>
                    <a:lumOff val="25000"/>
                  </a:schemeClr>
                </a:solidFill>
                <a:latin typeface="BIZ UDPゴシック" panose="020B0400000000000000" pitchFamily="50" charset="-128"/>
                <a:ea typeface="BIZ UDPゴシック" panose="020B0400000000000000" pitchFamily="50" charset="-128"/>
              </a:rPr>
              <a:t>の</a:t>
            </a:r>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機運醸成を図るため、特に課長級などへの研修の実施を行う。（堺市）</a:t>
            </a:r>
          </a:p>
        </p:txBody>
      </p:sp>
      <p:sp>
        <p:nvSpPr>
          <p:cNvPr id="20" name="正方形/長方形 19"/>
          <p:cNvSpPr/>
          <p:nvPr/>
        </p:nvSpPr>
        <p:spPr>
          <a:xfrm>
            <a:off x="5288289" y="4700038"/>
            <a:ext cx="4224271" cy="786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a:solidFill>
                  <a:schemeClr val="tx1">
                    <a:lumMod val="75000"/>
                    <a:lumOff val="25000"/>
                  </a:schemeClr>
                </a:solidFill>
                <a:latin typeface="BIZ UDPゴシック" panose="020B0400000000000000" pitchFamily="50" charset="-128"/>
                <a:ea typeface="BIZ UDPゴシック" panose="020B0400000000000000" pitchFamily="50" charset="-128"/>
              </a:rPr>
              <a:t>業務の自動化及び業務プロセスの見直し</a:t>
            </a:r>
            <a:r>
              <a:rPr kumimoji="1" lang="ja-JP" altLang="en-US" sz="13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等をテーマ</a:t>
            </a:r>
            <a:r>
              <a:rPr kumimoji="1" lang="ja-JP" altLang="en-US" sz="1300" b="1" dirty="0">
                <a:solidFill>
                  <a:schemeClr val="tx1">
                    <a:lumMod val="75000"/>
                    <a:lumOff val="25000"/>
                  </a:schemeClr>
                </a:solidFill>
                <a:latin typeface="BIZ UDPゴシック" panose="020B0400000000000000" pitchFamily="50" charset="-128"/>
                <a:ea typeface="BIZ UDPゴシック" panose="020B0400000000000000" pitchFamily="50" charset="-128"/>
              </a:rPr>
              <a:t>とした「デジタル化推進シリーズ研修」を</a:t>
            </a:r>
            <a:r>
              <a:rPr kumimoji="1" lang="ja-JP" altLang="en-US" sz="13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実施（寝屋川市）</a:t>
            </a:r>
            <a:endParaRPr kumimoji="1" lang="ja-JP" altLang="en-US" sz="13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5288288" y="5658763"/>
            <a:ext cx="4224271" cy="786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b="1" dirty="0">
                <a:solidFill>
                  <a:schemeClr val="tx1">
                    <a:lumMod val="75000"/>
                    <a:lumOff val="25000"/>
                  </a:schemeClr>
                </a:solidFill>
                <a:latin typeface="BIZ UDPゴシック" panose="020B0400000000000000" pitchFamily="50" charset="-128"/>
                <a:ea typeface="BIZ UDPゴシック" panose="020B0400000000000000" pitchFamily="50" charset="-128"/>
              </a:rPr>
              <a:t>積極的にデジタルの活用を推進するため、各部署においてデジタル活用推進員の</a:t>
            </a:r>
            <a:r>
              <a:rPr kumimoji="1" lang="ja-JP" altLang="en-US" sz="13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選任を実施（柏原市）</a:t>
            </a:r>
            <a:endParaRPr kumimoji="1" lang="ja-JP" altLang="en-US" sz="13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721172" y="3391254"/>
            <a:ext cx="2068208" cy="369332"/>
          </a:xfrm>
          <a:prstGeom prst="rect">
            <a:avLst/>
          </a:prstGeom>
          <a:noFill/>
        </p:spPr>
        <p:txBody>
          <a:bodyPr wrap="square" rtlCol="0">
            <a:spAutoFit/>
          </a:bodyPr>
          <a:lstStyle/>
          <a:p>
            <a:r>
              <a:rPr kumimoji="1" lang="ja-JP" altLang="en-US" dirty="0" smtClean="0">
                <a:latin typeface="BIZ UDゴシック" panose="020B0400000000000000" pitchFamily="49" charset="-128"/>
                <a:ea typeface="BIZ UDゴシック" panose="020B0400000000000000" pitchFamily="49" charset="-128"/>
              </a:rPr>
              <a:t>庁内での工夫</a:t>
            </a:r>
            <a:endParaRPr kumimoji="1" lang="ja-JP" altLang="en-US" dirty="0">
              <a:latin typeface="BIZ UDゴシック" panose="020B0400000000000000" pitchFamily="49" charset="-128"/>
              <a:ea typeface="BIZ UDゴシック" panose="020B0400000000000000" pitchFamily="49" charset="-128"/>
            </a:endParaRPr>
          </a:p>
        </p:txBody>
      </p:sp>
      <p:sp>
        <p:nvSpPr>
          <p:cNvPr id="22" name="テキスト ボックス 21"/>
          <p:cNvSpPr txBox="1"/>
          <p:nvPr/>
        </p:nvSpPr>
        <p:spPr>
          <a:xfrm>
            <a:off x="1510348" y="3428941"/>
            <a:ext cx="2068208" cy="369332"/>
          </a:xfrm>
          <a:prstGeom prst="rect">
            <a:avLst/>
          </a:prstGeom>
          <a:noFill/>
        </p:spPr>
        <p:txBody>
          <a:bodyPr wrap="square" rtlCol="0">
            <a:spAutoFit/>
          </a:bodyPr>
          <a:lstStyle/>
          <a:p>
            <a:r>
              <a:rPr kumimoji="1" lang="ja-JP" altLang="en-US" dirty="0" smtClean="0">
                <a:latin typeface="BIZ UDゴシック" panose="020B0400000000000000" pitchFamily="49" charset="-128"/>
                <a:ea typeface="BIZ UDゴシック" panose="020B0400000000000000" pitchFamily="49" charset="-128"/>
              </a:rPr>
              <a:t>公民連携での取組</a:t>
            </a:r>
            <a:endParaRPr kumimoji="1" lang="ja-JP" altLang="en-US" dirty="0">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432316" y="3940019"/>
            <a:ext cx="4224271" cy="2550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堺市とマイクロソフト社との連携</a:t>
            </a:r>
            <a:endParaRPr kumimoji="1" lang="en-US" altLang="ja-JP" sz="14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DX</a:t>
            </a: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人材育成支援</a:t>
            </a:r>
          </a:p>
          <a:p>
            <a:r>
              <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DX</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推進の中心的役割を担う人材育成のために、</a:t>
            </a:r>
          </a:p>
          <a:p>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課長補佐級等を対象とした研修を</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実施。</a:t>
            </a:r>
            <a:endPar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Bef>
                <a:spcPts val="300"/>
              </a:spcBef>
            </a:pP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■デジタル技術を活用した組織力向上支援</a:t>
            </a:r>
          </a:p>
          <a:p>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Microsoft Office 365</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の実践的活用方法を習得し</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、コミュニケーションツール</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としての活用</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やデータ</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連携を意識</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した業務</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の効率化などデジタル技術による組織力向上に</a:t>
            </a:r>
            <a:r>
              <a:rPr kumimoji="1" lang="ja-JP" altLang="en-US"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取り組む。</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en-US" altLang="ja-JP" sz="1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出典</a:t>
            </a:r>
            <a:r>
              <a:rPr kumimoji="1" lang="ja-JP" altLang="en-US"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：堺市</a:t>
            </a:r>
            <a:r>
              <a:rPr kumimoji="1" lang="en-US" altLang="ja-JP"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HP</a:t>
            </a:r>
            <a:r>
              <a:rPr kumimoji="1" lang="ja-JP" altLang="en-US"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を</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もとに府市町村局にて作成</a:t>
            </a:r>
          </a:p>
          <a:p>
            <a:pPr algn="r"/>
            <a:r>
              <a:rPr kumimoji="1" lang="en-US" altLang="ja-JP"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（参照）堺市と日本マイクロソフト株式会社の包括連携協定　主な取り組み</a:t>
            </a:r>
            <a:endParaRPr kumimoji="1" lang="en-US" altLang="ja-JP" sz="8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24" name="グループ化 23"/>
          <p:cNvGrpSpPr/>
          <p:nvPr/>
        </p:nvGrpSpPr>
        <p:grpSpPr>
          <a:xfrm>
            <a:off x="0" y="-25699"/>
            <a:ext cx="9906000" cy="461665"/>
            <a:chOff x="0" y="-25699"/>
            <a:chExt cx="9906000" cy="461665"/>
          </a:xfrm>
        </p:grpSpPr>
        <p:sp>
          <p:nvSpPr>
            <p:cNvPr id="25" name="正方形/長方形 24"/>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8" name="正方形/長方形 27"/>
          <p:cNvSpPr/>
          <p:nvPr/>
        </p:nvSpPr>
        <p:spPr>
          <a:xfrm>
            <a:off x="8263360" y="1119420"/>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2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46</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1657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67815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■具体的な対応方策⑤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その他のアプローチ</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1" y="1133681"/>
            <a:ext cx="9906000" cy="2650595"/>
            <a:chOff x="1" y="1133681"/>
            <a:chExt cx="9906000" cy="2650595"/>
          </a:xfrm>
        </p:grpSpPr>
        <p:grpSp>
          <p:nvGrpSpPr>
            <p:cNvPr id="14" name="グループ化 13"/>
            <p:cNvGrpSpPr/>
            <p:nvPr/>
          </p:nvGrpSpPr>
          <p:grpSpPr>
            <a:xfrm>
              <a:off x="1" y="1133681"/>
              <a:ext cx="9906000" cy="2650595"/>
              <a:chOff x="0" y="986118"/>
              <a:chExt cx="12192001" cy="3579255"/>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986118"/>
                <a:ext cx="4073685"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案</a:t>
                </a:r>
                <a:r>
                  <a:rPr kumimoji="1" lang="ja-JP" altLang="en-US" dirty="0" smtClean="0">
                    <a:latin typeface="BIZ UDPゴシック" panose="020B0400000000000000" pitchFamily="50" charset="-128"/>
                    <a:ea typeface="BIZ UDPゴシック" panose="020B0400000000000000" pitchFamily="50" charset="-128"/>
                  </a:rPr>
                  <a:t>１：専門職のやりがいの確保</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399"/>
                <a:ext cx="12192000" cy="288897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広域的</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に業務を遂行する体制を整え、スケール感のある業務を提供する。</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事務</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職を安定的に確保し、事務職業務との切り分けを行える体制を整える。</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就職</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へのミスマッチを防ぐため、採用前の説明会等を充実。</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p:cNvSpPr/>
            <p:nvPr/>
          </p:nvSpPr>
          <p:spPr>
            <a:xfrm>
              <a:off x="290808" y="1740538"/>
              <a:ext cx="9329708" cy="6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rPr>
                <a:t>専門職としての採用後、想像していた業務と異なることから、離職するケースも多い。</a:t>
              </a:r>
            </a:p>
          </p:txBody>
        </p:sp>
        <p:sp>
          <p:nvSpPr>
            <p:cNvPr id="25" name="テキスト ボックス 24"/>
            <p:cNvSpPr txBox="1"/>
            <p:nvPr/>
          </p:nvSpPr>
          <p:spPr>
            <a:xfrm>
              <a:off x="104780" y="2425341"/>
              <a:ext cx="2068208"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対応方策</a:t>
              </a:r>
            </a:p>
          </p:txBody>
        </p:sp>
      </p:grpSp>
      <p:grpSp>
        <p:nvGrpSpPr>
          <p:cNvPr id="30" name="グループ化 29"/>
          <p:cNvGrpSpPr/>
          <p:nvPr/>
        </p:nvGrpSpPr>
        <p:grpSpPr>
          <a:xfrm>
            <a:off x="0" y="4016402"/>
            <a:ext cx="9906000" cy="2650595"/>
            <a:chOff x="1" y="1133681"/>
            <a:chExt cx="9906000" cy="2650595"/>
          </a:xfrm>
        </p:grpSpPr>
        <p:grpSp>
          <p:nvGrpSpPr>
            <p:cNvPr id="31" name="グループ化 30"/>
            <p:cNvGrpSpPr/>
            <p:nvPr/>
          </p:nvGrpSpPr>
          <p:grpSpPr>
            <a:xfrm>
              <a:off x="1" y="1133681"/>
              <a:ext cx="9906000" cy="2650595"/>
              <a:chOff x="0" y="986118"/>
              <a:chExt cx="12192001" cy="3579255"/>
            </a:xfrm>
          </p:grpSpPr>
          <p:sp>
            <p:nvSpPr>
              <p:cNvPr id="41" name="正方形/長方形 40"/>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0" y="986118"/>
                <a:ext cx="4073685"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案２：専門職業務の一般化</a:t>
                </a:r>
                <a:endParaRPr kumimoji="1" lang="ja-JP" altLang="en-US" dirty="0">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1" y="1676399"/>
                <a:ext cx="12192000" cy="288897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現在</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の業務における</a:t>
                </a:r>
                <a:r>
                  <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事務職でも可能な事務</a:t>
                </a:r>
                <a:r>
                  <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の精査から検討</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必要</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に応じて研修を実施（技術職の教え手と事務職の年齢等、人事的な配慮は必要）</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32" name="正方形/長方形 31"/>
            <p:cNvSpPr/>
            <p:nvPr/>
          </p:nvSpPr>
          <p:spPr>
            <a:xfrm>
              <a:off x="290808" y="1740538"/>
              <a:ext cx="9329708" cy="6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専門職業務においても、資格が必ずしも必須でない業務については、事務職を再教育して活用する。</a:t>
              </a:r>
              <a:endPar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104780" y="2425341"/>
              <a:ext cx="2068208"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対応方策</a:t>
              </a:r>
            </a:p>
          </p:txBody>
        </p:sp>
      </p:grpSp>
      <p:grpSp>
        <p:nvGrpSpPr>
          <p:cNvPr id="26" name="グループ化 25"/>
          <p:cNvGrpSpPr/>
          <p:nvPr/>
        </p:nvGrpSpPr>
        <p:grpSpPr>
          <a:xfrm>
            <a:off x="0" y="-25699"/>
            <a:ext cx="9906000" cy="461665"/>
            <a:chOff x="0" y="-25699"/>
            <a:chExt cx="9906000" cy="461665"/>
          </a:xfrm>
        </p:grpSpPr>
        <p:sp>
          <p:nvSpPr>
            <p:cNvPr id="27" name="正方形/長方形 26"/>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33" name="正方形/長方形 32"/>
          <p:cNvSpPr/>
          <p:nvPr/>
        </p:nvSpPr>
        <p:spPr>
          <a:xfrm>
            <a:off x="7993847" y="1164673"/>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34" name="正方形/長方形 33"/>
          <p:cNvSpPr/>
          <p:nvPr/>
        </p:nvSpPr>
        <p:spPr>
          <a:xfrm>
            <a:off x="7998965" y="4031410"/>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35" name="スライド番号プレースホルダー 2"/>
          <p:cNvSpPr>
            <a:spLocks noGrp="1"/>
          </p:cNvSpPr>
          <p:nvPr>
            <p:ph type="sldNum" sz="quarter" idx="12"/>
          </p:nvPr>
        </p:nvSpPr>
        <p:spPr>
          <a:xfrm>
            <a:off x="9411154" y="6608718"/>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47</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13013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67815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■具体的な対応方策⑤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その他のアプローチ</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1" y="1133681"/>
            <a:ext cx="9906000" cy="4814038"/>
            <a:chOff x="1" y="1133681"/>
            <a:chExt cx="9906000" cy="4814038"/>
          </a:xfrm>
        </p:grpSpPr>
        <p:grpSp>
          <p:nvGrpSpPr>
            <p:cNvPr id="14" name="グループ化 13"/>
            <p:cNvGrpSpPr/>
            <p:nvPr/>
          </p:nvGrpSpPr>
          <p:grpSpPr>
            <a:xfrm>
              <a:off x="1" y="1133681"/>
              <a:ext cx="9906000" cy="4814038"/>
              <a:chOff x="0" y="986118"/>
              <a:chExt cx="12192001" cy="6500680"/>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986118"/>
                <a:ext cx="4073685"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案３：採用戦略の再検討</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397"/>
                <a:ext cx="12192000" cy="5810401"/>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求める</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人物イメージとそれに即した効果的な採用方法の検討・実施が必要</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2"/>
                <a:r>
                  <a:rPr lang="ja-JP" altLang="en-US"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即戦力</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→社会人採用を強化</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2"/>
                <a:r>
                  <a:rPr lang="ja-JP" altLang="en-US"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若手</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職員→試験（日程増や専門試験の内容等）の見直し</a:t>
                </a:r>
                <a:r>
                  <a:rPr lang="ja-JP" altLang="en-US" sz="1600"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（・・・対応方策①）</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r>
                  <a:rPr lang="ja-JP" altLang="en-US" b="1"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いずれ</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の人材であっても、ターゲットに即した</a:t>
                </a:r>
                <a:r>
                  <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PR</a:t>
                </a:r>
                <a:r>
                  <a:rPr lang="ja-JP" altLang="en-US"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強化や仕事の見える化には努める</a:t>
                </a:r>
                <a:endParaRPr lang="en-US" altLang="ja-JP" b="1"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2"/>
                <a:r>
                  <a:rPr lang="ja-JP" altLang="en-US"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PR</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周辺大学へのアプローチ、</a:t>
                </a:r>
                <a:r>
                  <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SNS</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等を使った幅広い周知　等</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2"/>
                <a:r>
                  <a:rPr lang="ja-JP" altLang="en-US"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仕事</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の見える化</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・先輩職員の声や過去の募集要項等を常に公開しておく</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・インターンシップ制度の実施</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→志願者</a:t>
                </a:r>
                <a:r>
                  <a:rPr lang="ja-JP" altLang="en-US" dirty="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が採用</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試験や採用後の</a:t>
                </a:r>
                <a:r>
                  <a:rPr lang="ja-JP" altLang="en-US" dirty="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イメージを掴みやすい工夫を</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実施</a:t>
                </a:r>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r>
                  <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雇用のミスマッチ防止の効果も期待</a:t>
                </a:r>
                <a:endParaRPr lang="ja-JP" altLang="en-US" dirty="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3"/>
                <a:endParaRPr lang="en-US" altLang="ja-JP" dirty="0" smtClean="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p:cNvSpPr/>
            <p:nvPr/>
          </p:nvSpPr>
          <p:spPr>
            <a:xfrm>
              <a:off x="290808" y="1740538"/>
              <a:ext cx="9329708" cy="6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必要とする人材の精査、これまでの</a:t>
              </a:r>
              <a:r>
                <a:rPr kumimoji="1" lang="en-US" altLang="ja-JP"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PR</a:t>
              </a:r>
              <a:r>
                <a:rPr kumimoji="1" lang="ja-JP" altLang="en-US" sz="1600" b="1"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方法を再度検討し、効果的な採用戦略を導入する。</a:t>
              </a:r>
              <a:endParaRPr kumimoji="1" lang="ja-JP" altLang="en-US" sz="16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104780" y="2425341"/>
              <a:ext cx="2068208" cy="369332"/>
            </a:xfrm>
            <a:prstGeom prst="rect">
              <a:avLst/>
            </a:prstGeom>
            <a:noFill/>
          </p:spPr>
          <p:txBody>
            <a:bodyPr wrap="square" rtlCol="0">
              <a:spAutoFit/>
            </a:bodyPr>
            <a:lstStyle/>
            <a:p>
              <a:r>
                <a:rPr kumimoji="1" lang="ja-JP" altLang="en-US" dirty="0" smtClean="0">
                  <a:latin typeface="BIZ UDゴシック" panose="020B0400000000000000" pitchFamily="49" charset="-128"/>
                  <a:ea typeface="BIZ UDゴシック" panose="020B0400000000000000" pitchFamily="49" charset="-128"/>
                </a:rPr>
                <a:t>再検討する事項</a:t>
              </a:r>
              <a:endParaRPr kumimoji="1" lang="ja-JP" altLang="en-US" dirty="0">
                <a:latin typeface="BIZ UDゴシック" panose="020B0400000000000000" pitchFamily="49" charset="-128"/>
                <a:ea typeface="BIZ UDゴシック" panose="020B0400000000000000" pitchFamily="49" charset="-128"/>
              </a:endParaRPr>
            </a:p>
          </p:txBody>
        </p:sp>
      </p:grpSp>
      <p:grpSp>
        <p:nvGrpSpPr>
          <p:cNvPr id="26" name="グループ化 25"/>
          <p:cNvGrpSpPr/>
          <p:nvPr/>
        </p:nvGrpSpPr>
        <p:grpSpPr>
          <a:xfrm>
            <a:off x="0" y="-25699"/>
            <a:ext cx="9906000" cy="461665"/>
            <a:chOff x="0" y="-25699"/>
            <a:chExt cx="9906000" cy="461665"/>
          </a:xfrm>
        </p:grpSpPr>
        <p:sp>
          <p:nvSpPr>
            <p:cNvPr id="27" name="正方形/長方形 26"/>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33" name="正方形/長方形 32"/>
          <p:cNvSpPr/>
          <p:nvPr/>
        </p:nvSpPr>
        <p:spPr>
          <a:xfrm>
            <a:off x="7993847" y="1164673"/>
            <a:ext cx="1274769" cy="449199"/>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短期</a:t>
            </a:r>
          </a:p>
        </p:txBody>
      </p:sp>
      <p:sp>
        <p:nvSpPr>
          <p:cNvPr id="16"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48</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9865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図 216"/>
          <p:cNvPicPr>
            <a:picLocks noChangeAspect="1"/>
          </p:cNvPicPr>
          <p:nvPr/>
        </p:nvPicPr>
        <p:blipFill>
          <a:blip r:embed="rId3"/>
          <a:stretch>
            <a:fillRect/>
          </a:stretch>
        </p:blipFill>
        <p:spPr>
          <a:xfrm>
            <a:off x="3883863" y="931523"/>
            <a:ext cx="4139543" cy="5627096"/>
          </a:xfrm>
          <a:prstGeom prst="rect">
            <a:avLst/>
          </a:prstGeom>
        </p:spPr>
      </p:pic>
      <p:sp>
        <p:nvSpPr>
          <p:cNvPr id="7" name="正方形/長方形 6"/>
          <p:cNvSpPr/>
          <p:nvPr/>
        </p:nvSpPr>
        <p:spPr>
          <a:xfrm>
            <a:off x="1022646" y="3896137"/>
            <a:ext cx="1343296" cy="516753"/>
          </a:xfrm>
          <a:prstGeom prst="rect">
            <a:avLst/>
          </a:prstGeom>
          <a:pattFill prst="ltHorz">
            <a:fgClr>
              <a:srgbClr val="FF0000"/>
            </a:fgClr>
            <a:bgClr>
              <a:schemeClr val="bg1"/>
            </a:bgClr>
          </a:patt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町村</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021250" y="3219178"/>
            <a:ext cx="1343296" cy="516753"/>
          </a:xfrm>
          <a:prstGeom prst="rect">
            <a:avLst/>
          </a:prstGeom>
          <a:solidFill>
            <a:schemeClr val="bg1"/>
          </a:solidFill>
          <a:ln w="9525">
            <a:solidFill>
              <a:schemeClr val="bg2">
                <a:lumMod val="75000"/>
              </a:schemeClr>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一般市</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b="1" dirty="0">
                <a:solidFill>
                  <a:schemeClr val="tx1"/>
                </a:solidFill>
                <a:latin typeface="BIZ UDPゴシック" panose="020B0400000000000000" pitchFamily="50" charset="-128"/>
                <a:ea typeface="BIZ UDPゴシック" panose="020B0400000000000000" pitchFamily="50" charset="-128"/>
              </a:rPr>
              <a:t>（５万人以上）</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023822" y="1897779"/>
            <a:ext cx="1343296" cy="516753"/>
          </a:xfrm>
          <a:prstGeom prst="rect">
            <a:avLst/>
          </a:prstGeom>
          <a:solidFill>
            <a:schemeClr val="accent5">
              <a:lumMod val="75000"/>
            </a:schemeClr>
          </a:soli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none" dirty="0">
                <a:latin typeface="BIZ UDPゴシック" panose="020B0400000000000000" pitchFamily="50" charset="-128"/>
                <a:ea typeface="BIZ UDPゴシック" panose="020B0400000000000000" pitchFamily="50" charset="-128"/>
              </a:rPr>
              <a:t>政令市</a:t>
            </a:r>
            <a:endParaRPr kumimoji="1" lang="en-US" altLang="ja-JP" sz="1600" b="1" u="none"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a:t>
            </a:r>
            <a:r>
              <a:rPr kumimoji="1" lang="en-US" altLang="ja-JP" sz="1050" b="1" dirty="0">
                <a:latin typeface="BIZ UDPゴシック" panose="020B0400000000000000" pitchFamily="50" charset="-128"/>
                <a:ea typeface="BIZ UDPゴシック" panose="020B0400000000000000" pitchFamily="50" charset="-128"/>
              </a:rPr>
              <a:t>50</a:t>
            </a:r>
            <a:r>
              <a:rPr kumimoji="1" lang="ja-JP" altLang="en-US" sz="1050" b="1" dirty="0">
                <a:latin typeface="BIZ UDPゴシック" panose="020B0400000000000000" pitchFamily="50" charset="-128"/>
                <a:ea typeface="BIZ UDPゴシック" panose="020B0400000000000000" pitchFamily="50" charset="-128"/>
              </a:rPr>
              <a:t>万人以上）</a:t>
            </a:r>
            <a:endParaRPr kumimoji="1" lang="ja-JP" altLang="en-US" sz="1050" b="1" u="none"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1020410" y="2558382"/>
            <a:ext cx="1343296" cy="516753"/>
          </a:xfrm>
          <a:prstGeom prst="rect">
            <a:avLst/>
          </a:prstGeom>
          <a:solidFill>
            <a:schemeClr val="accent5">
              <a:lumMod val="60000"/>
              <a:lumOff val="40000"/>
            </a:schemeClr>
          </a:solidFill>
          <a:ln w="12700">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中核市</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
            </a:r>
            <a:br>
              <a:rPr kumimoji="1" lang="en-US" altLang="ja-JP" sz="1600" b="1" dirty="0">
                <a:solidFill>
                  <a:schemeClr val="tx1"/>
                </a:solidFill>
                <a:latin typeface="BIZ UDPゴシック" panose="020B0400000000000000" pitchFamily="50" charset="-128"/>
                <a:ea typeface="BIZ UDPゴシック" panose="020B0400000000000000" pitchFamily="50" charset="-128"/>
              </a:rPr>
            </a:br>
            <a:r>
              <a:rPr kumimoji="1" lang="ja-JP" altLang="en-US" sz="1050" b="1" dirty="0">
                <a:solidFill>
                  <a:schemeClr val="tx1"/>
                </a:solidFill>
                <a:latin typeface="BIZ UDPゴシック" panose="020B0400000000000000" pitchFamily="50" charset="-128"/>
                <a:ea typeface="BIZ UDPゴシック" panose="020B0400000000000000" pitchFamily="50" charset="-128"/>
              </a:rPr>
              <a:t>（</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20</a:t>
            </a:r>
            <a:r>
              <a:rPr kumimoji="1" lang="ja-JP" altLang="en-US" sz="1050" b="1" dirty="0">
                <a:solidFill>
                  <a:schemeClr val="tx1"/>
                </a:solidFill>
                <a:latin typeface="BIZ UDPゴシック" panose="020B0400000000000000" pitchFamily="50" charset="-128"/>
                <a:ea typeface="BIZ UDPゴシック" panose="020B0400000000000000" pitchFamily="50" charset="-128"/>
              </a:rPr>
              <a:t>万人以上）</a:t>
            </a:r>
            <a:endParaRPr kumimoji="1" lang="ja-JP" altLang="en-US" sz="1000" u="none" dirty="0">
              <a:latin typeface="BIZ UDPゴシック" panose="020B0400000000000000" pitchFamily="50" charset="-128"/>
              <a:ea typeface="BIZ UDPゴシック" panose="020B0400000000000000" pitchFamily="50" charset="-128"/>
            </a:endParaRPr>
          </a:p>
        </p:txBody>
      </p:sp>
      <p:sp>
        <p:nvSpPr>
          <p:cNvPr id="99" name="角丸四角形 98"/>
          <p:cNvSpPr/>
          <p:nvPr/>
        </p:nvSpPr>
        <p:spPr>
          <a:xfrm>
            <a:off x="2661372" y="1897523"/>
            <a:ext cx="823707" cy="51675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２</a:t>
            </a:r>
          </a:p>
        </p:txBody>
      </p:sp>
      <p:sp>
        <p:nvSpPr>
          <p:cNvPr id="100" name="正方形/長方形 99"/>
          <p:cNvSpPr/>
          <p:nvPr/>
        </p:nvSpPr>
        <p:spPr>
          <a:xfrm>
            <a:off x="1017178" y="1119553"/>
            <a:ext cx="1347035" cy="516753"/>
          </a:xfrm>
          <a:prstGeom prst="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市町村数</a:t>
            </a:r>
          </a:p>
        </p:txBody>
      </p:sp>
      <p:sp>
        <p:nvSpPr>
          <p:cNvPr id="101" name="角丸四角形 100"/>
          <p:cNvSpPr/>
          <p:nvPr/>
        </p:nvSpPr>
        <p:spPr>
          <a:xfrm>
            <a:off x="2658029" y="2557957"/>
            <a:ext cx="828585" cy="51675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７</a:t>
            </a:r>
          </a:p>
        </p:txBody>
      </p:sp>
      <p:sp>
        <p:nvSpPr>
          <p:cNvPr id="102" name="角丸四角形 101"/>
          <p:cNvSpPr/>
          <p:nvPr/>
        </p:nvSpPr>
        <p:spPr>
          <a:xfrm>
            <a:off x="2653826" y="3220897"/>
            <a:ext cx="836989" cy="51675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24</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103" name="角丸四角形 102"/>
          <p:cNvSpPr/>
          <p:nvPr/>
        </p:nvSpPr>
        <p:spPr>
          <a:xfrm>
            <a:off x="2648156" y="3894527"/>
            <a:ext cx="835737" cy="51675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BIZ UDPゴシック" panose="020B0400000000000000" pitchFamily="50" charset="-128"/>
                <a:ea typeface="BIZ UDPゴシック" panose="020B0400000000000000" pitchFamily="50" charset="-128"/>
              </a:rPr>
              <a:t>10</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105" name="角丸四角形 104"/>
          <p:cNvSpPr/>
          <p:nvPr/>
        </p:nvSpPr>
        <p:spPr>
          <a:xfrm>
            <a:off x="356311" y="4638651"/>
            <a:ext cx="3789333" cy="916318"/>
          </a:xfrm>
          <a:prstGeom prst="roundRect">
            <a:avLst/>
          </a:prstGeom>
          <a:solidFill>
            <a:srgbClr val="FFABAB"/>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町村の</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4</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団体</a:t>
            </a:r>
            <a:r>
              <a:rPr kumimoji="1" lang="ja-JP" altLang="en-US" sz="1400" b="1">
                <a:solidFill>
                  <a:schemeClr val="tx1"/>
                </a:solidFill>
                <a:latin typeface="BIZ UDPゴシック" panose="020B0400000000000000" pitchFamily="50" charset="-128"/>
                <a:ea typeface="BIZ UDPゴシック" panose="020B0400000000000000" pitchFamily="50" charset="-128"/>
              </a:rPr>
              <a:t>が</a:t>
            </a:r>
            <a:r>
              <a:rPr kumimoji="1" lang="ja-JP" altLang="en-US" sz="1600" b="1" smtClean="0">
                <a:solidFill>
                  <a:schemeClr val="tx1"/>
                </a:solidFill>
                <a:latin typeface="BIZ UDPゴシック" panose="020B0400000000000000" pitchFamily="50" charset="-128"/>
                <a:ea typeface="BIZ UDPゴシック" panose="020B0400000000000000" pitchFamily="50" charset="-128"/>
              </a:rPr>
              <a:t>過疎地域指定</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a:solidFill>
                  <a:schemeClr val="tx1"/>
                </a:solidFill>
                <a:latin typeface="BIZ UDPゴシック" panose="020B0400000000000000" pitchFamily="50" charset="-128"/>
                <a:ea typeface="BIZ UDPゴシック" panose="020B0400000000000000" pitchFamily="50" charset="-128"/>
              </a:rPr>
              <a:t>　　（豊能町・能勢町・岬町・千早赤阪村）</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10" name="Freeform 957"/>
          <p:cNvSpPr>
            <a:spLocks noChangeAspect="1"/>
          </p:cNvSpPr>
          <p:nvPr/>
        </p:nvSpPr>
        <p:spPr bwMode="auto">
          <a:xfrm>
            <a:off x="5700166" y="2919945"/>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lumMod val="7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11" name="Freeform 916"/>
          <p:cNvSpPr>
            <a:spLocks/>
          </p:cNvSpPr>
          <p:nvPr/>
        </p:nvSpPr>
        <p:spPr bwMode="auto">
          <a:xfrm>
            <a:off x="5446740" y="5487978"/>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12" name="Freeform 920"/>
          <p:cNvSpPr>
            <a:spLocks/>
          </p:cNvSpPr>
          <p:nvPr/>
        </p:nvSpPr>
        <p:spPr bwMode="auto">
          <a:xfrm>
            <a:off x="3895815" y="6031508"/>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13" name="Freeform 921"/>
          <p:cNvSpPr>
            <a:spLocks/>
          </p:cNvSpPr>
          <p:nvPr/>
        </p:nvSpPr>
        <p:spPr bwMode="auto">
          <a:xfrm>
            <a:off x="4521144" y="5761179"/>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14" name="Freeform 924"/>
          <p:cNvSpPr>
            <a:spLocks/>
          </p:cNvSpPr>
          <p:nvPr/>
        </p:nvSpPr>
        <p:spPr bwMode="auto">
          <a:xfrm>
            <a:off x="6082836" y="2552720"/>
            <a:ext cx="404692"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15" name="Freeform 925"/>
          <p:cNvSpPr>
            <a:spLocks/>
          </p:cNvSpPr>
          <p:nvPr/>
        </p:nvSpPr>
        <p:spPr bwMode="auto">
          <a:xfrm>
            <a:off x="5966623" y="2172154"/>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2000" u="none">
              <a:latin typeface="BIZ UDPゴシック" panose="020B0400000000000000" pitchFamily="50" charset="-128"/>
              <a:ea typeface="BIZ UDPゴシック" panose="020B0400000000000000" pitchFamily="50" charset="-128"/>
            </a:endParaRPr>
          </a:p>
        </p:txBody>
      </p:sp>
      <p:sp>
        <p:nvSpPr>
          <p:cNvPr id="116" name="Freeform 926"/>
          <p:cNvSpPr>
            <a:spLocks/>
          </p:cNvSpPr>
          <p:nvPr/>
        </p:nvSpPr>
        <p:spPr bwMode="auto">
          <a:xfrm>
            <a:off x="6082836" y="1900871"/>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17" name="Freeform 927"/>
          <p:cNvSpPr>
            <a:spLocks/>
          </p:cNvSpPr>
          <p:nvPr/>
        </p:nvSpPr>
        <p:spPr bwMode="auto">
          <a:xfrm>
            <a:off x="5966623" y="1683268"/>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18" name="Freeform 928"/>
          <p:cNvSpPr>
            <a:spLocks/>
          </p:cNvSpPr>
          <p:nvPr/>
        </p:nvSpPr>
        <p:spPr bwMode="auto">
          <a:xfrm>
            <a:off x="5388633" y="922132"/>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19" name="Freeform 929"/>
          <p:cNvSpPr>
            <a:spLocks/>
          </p:cNvSpPr>
          <p:nvPr/>
        </p:nvSpPr>
        <p:spPr bwMode="auto">
          <a:xfrm>
            <a:off x="6429422" y="1791588"/>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20" name="Freeform 930"/>
          <p:cNvSpPr>
            <a:spLocks/>
          </p:cNvSpPr>
          <p:nvPr/>
        </p:nvSpPr>
        <p:spPr bwMode="auto">
          <a:xfrm>
            <a:off x="6429422" y="2499038"/>
            <a:ext cx="404692"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21" name="Freeform 932"/>
          <p:cNvSpPr>
            <a:spLocks/>
          </p:cNvSpPr>
          <p:nvPr/>
        </p:nvSpPr>
        <p:spPr bwMode="auto">
          <a:xfrm>
            <a:off x="6834115" y="1465661"/>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2" name="Freeform 933"/>
          <p:cNvSpPr>
            <a:spLocks/>
          </p:cNvSpPr>
          <p:nvPr/>
        </p:nvSpPr>
        <p:spPr bwMode="auto">
          <a:xfrm>
            <a:off x="7243586" y="1737908"/>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3" name="Freeform 934"/>
          <p:cNvSpPr>
            <a:spLocks/>
          </p:cNvSpPr>
          <p:nvPr/>
        </p:nvSpPr>
        <p:spPr bwMode="auto">
          <a:xfrm>
            <a:off x="7180706" y="2118474"/>
            <a:ext cx="809387"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4" name="Freeform 935"/>
          <p:cNvSpPr>
            <a:spLocks/>
          </p:cNvSpPr>
          <p:nvPr/>
        </p:nvSpPr>
        <p:spPr bwMode="auto">
          <a:xfrm>
            <a:off x="7470211" y="2715688"/>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5" name="Freeform 936"/>
          <p:cNvSpPr>
            <a:spLocks/>
          </p:cNvSpPr>
          <p:nvPr/>
        </p:nvSpPr>
        <p:spPr bwMode="auto">
          <a:xfrm>
            <a:off x="7065517" y="2770327"/>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6" name="Freeform 938"/>
          <p:cNvSpPr>
            <a:spLocks/>
          </p:cNvSpPr>
          <p:nvPr/>
        </p:nvSpPr>
        <p:spPr bwMode="auto">
          <a:xfrm>
            <a:off x="6717907" y="2715688"/>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27" name="Freeform 939"/>
          <p:cNvSpPr>
            <a:spLocks/>
          </p:cNvSpPr>
          <p:nvPr/>
        </p:nvSpPr>
        <p:spPr bwMode="auto">
          <a:xfrm>
            <a:off x="6834115" y="2933291"/>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28" name="Freeform 940"/>
          <p:cNvSpPr>
            <a:spLocks/>
          </p:cNvSpPr>
          <p:nvPr/>
        </p:nvSpPr>
        <p:spPr bwMode="auto">
          <a:xfrm>
            <a:off x="6949304" y="3096254"/>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29" name="Freeform 941"/>
          <p:cNvSpPr>
            <a:spLocks/>
          </p:cNvSpPr>
          <p:nvPr/>
        </p:nvSpPr>
        <p:spPr bwMode="auto">
          <a:xfrm>
            <a:off x="7238809" y="3042571"/>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0" name="Freeform 943"/>
          <p:cNvSpPr>
            <a:spLocks/>
          </p:cNvSpPr>
          <p:nvPr/>
        </p:nvSpPr>
        <p:spPr bwMode="auto">
          <a:xfrm>
            <a:off x="7007410" y="3205535"/>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1" name="Freeform 944"/>
          <p:cNvSpPr>
            <a:spLocks/>
          </p:cNvSpPr>
          <p:nvPr/>
        </p:nvSpPr>
        <p:spPr bwMode="auto">
          <a:xfrm>
            <a:off x="6834115" y="3368498"/>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2" name="Freeform 946"/>
          <p:cNvSpPr>
            <a:spLocks/>
          </p:cNvSpPr>
          <p:nvPr/>
        </p:nvSpPr>
        <p:spPr bwMode="auto">
          <a:xfrm>
            <a:off x="6834115" y="3802747"/>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5">
              <a:lumMod val="60000"/>
              <a:lumOff val="40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3" name="Freeform 947"/>
          <p:cNvSpPr>
            <a:spLocks/>
          </p:cNvSpPr>
          <p:nvPr/>
        </p:nvSpPr>
        <p:spPr bwMode="auto">
          <a:xfrm>
            <a:off x="7007410" y="4237954"/>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4" name="Freeform 948"/>
          <p:cNvSpPr>
            <a:spLocks/>
          </p:cNvSpPr>
          <p:nvPr/>
        </p:nvSpPr>
        <p:spPr bwMode="auto">
          <a:xfrm>
            <a:off x="7180706" y="4129632"/>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5" name="Freeform 949"/>
          <p:cNvSpPr>
            <a:spLocks/>
          </p:cNvSpPr>
          <p:nvPr/>
        </p:nvSpPr>
        <p:spPr bwMode="auto">
          <a:xfrm>
            <a:off x="6892221" y="4237954"/>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6" name="Freeform 950"/>
          <p:cNvSpPr>
            <a:spLocks/>
          </p:cNvSpPr>
          <p:nvPr/>
        </p:nvSpPr>
        <p:spPr bwMode="auto">
          <a:xfrm>
            <a:off x="7238809" y="4563879"/>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7" name="Freeform 951"/>
          <p:cNvSpPr>
            <a:spLocks/>
          </p:cNvSpPr>
          <p:nvPr/>
        </p:nvSpPr>
        <p:spPr bwMode="auto">
          <a:xfrm>
            <a:off x="7180706" y="4781484"/>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8" name="Freeform 952"/>
          <p:cNvSpPr>
            <a:spLocks/>
          </p:cNvSpPr>
          <p:nvPr/>
        </p:nvSpPr>
        <p:spPr bwMode="auto">
          <a:xfrm>
            <a:off x="7122600" y="5053730"/>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pattFill prst="nar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39" name="Freeform 953"/>
          <p:cNvSpPr>
            <a:spLocks/>
          </p:cNvSpPr>
          <p:nvPr/>
        </p:nvSpPr>
        <p:spPr bwMode="auto">
          <a:xfrm>
            <a:off x="6371316" y="5053730"/>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0" name="Freeform 954"/>
          <p:cNvSpPr>
            <a:spLocks/>
          </p:cNvSpPr>
          <p:nvPr/>
        </p:nvSpPr>
        <p:spPr bwMode="auto">
          <a:xfrm>
            <a:off x="6834115" y="4618520"/>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1" name="Freeform 955"/>
          <p:cNvSpPr>
            <a:spLocks/>
          </p:cNvSpPr>
          <p:nvPr/>
        </p:nvSpPr>
        <p:spPr bwMode="auto">
          <a:xfrm>
            <a:off x="6660823" y="4673160"/>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2" name="Freeform 956"/>
          <p:cNvSpPr>
            <a:spLocks/>
          </p:cNvSpPr>
          <p:nvPr/>
        </p:nvSpPr>
        <p:spPr bwMode="auto">
          <a:xfrm>
            <a:off x="6660823" y="4183313"/>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latin typeface="BIZ UDPゴシック" panose="020B0400000000000000" pitchFamily="50" charset="-128"/>
              <a:ea typeface="BIZ UDPゴシック" panose="020B0400000000000000" pitchFamily="50" charset="-128"/>
            </a:endParaRPr>
          </a:p>
        </p:txBody>
      </p:sp>
      <p:sp>
        <p:nvSpPr>
          <p:cNvPr id="143" name="Freeform 961"/>
          <p:cNvSpPr>
            <a:spLocks/>
          </p:cNvSpPr>
          <p:nvPr/>
        </p:nvSpPr>
        <p:spPr bwMode="auto">
          <a:xfrm>
            <a:off x="5100148" y="5325015"/>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4" name="Freeform 962"/>
          <p:cNvSpPr>
            <a:spLocks/>
          </p:cNvSpPr>
          <p:nvPr/>
        </p:nvSpPr>
        <p:spPr bwMode="auto">
          <a:xfrm>
            <a:off x="5388633" y="5107412"/>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5" name="Freeform 963"/>
          <p:cNvSpPr>
            <a:spLocks/>
          </p:cNvSpPr>
          <p:nvPr/>
        </p:nvSpPr>
        <p:spPr bwMode="auto">
          <a:xfrm>
            <a:off x="5504846" y="4889810"/>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6" name="Freeform 964"/>
          <p:cNvSpPr>
            <a:spLocks/>
          </p:cNvSpPr>
          <p:nvPr/>
        </p:nvSpPr>
        <p:spPr bwMode="auto">
          <a:xfrm>
            <a:off x="5678138" y="4836123"/>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7" name="Freeform 965"/>
          <p:cNvSpPr>
            <a:spLocks/>
          </p:cNvSpPr>
          <p:nvPr/>
        </p:nvSpPr>
        <p:spPr bwMode="auto">
          <a:xfrm>
            <a:off x="5909539" y="4781484"/>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8" name="Freeform 966"/>
          <p:cNvSpPr>
            <a:spLocks/>
          </p:cNvSpPr>
          <p:nvPr/>
        </p:nvSpPr>
        <p:spPr bwMode="auto">
          <a:xfrm>
            <a:off x="5620034" y="4673160"/>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49" name="Freeform 968"/>
          <p:cNvSpPr>
            <a:spLocks/>
          </p:cNvSpPr>
          <p:nvPr/>
        </p:nvSpPr>
        <p:spPr bwMode="auto">
          <a:xfrm>
            <a:off x="5851432" y="4510198"/>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50" name="Freeform 969"/>
          <p:cNvSpPr>
            <a:spLocks/>
          </p:cNvSpPr>
          <p:nvPr/>
        </p:nvSpPr>
        <p:spPr bwMode="auto">
          <a:xfrm>
            <a:off x="5851432" y="4129632"/>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5">
              <a:lumMod val="75000"/>
            </a:schemeClr>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51" name="Freeform 1049"/>
          <p:cNvSpPr>
            <a:spLocks/>
          </p:cNvSpPr>
          <p:nvPr/>
        </p:nvSpPr>
        <p:spPr bwMode="auto">
          <a:xfrm>
            <a:off x="5042047" y="5597259"/>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pattFill prst="ltHorz">
            <a:fgClr>
              <a:srgbClr val="FF0000"/>
            </a:fgClr>
            <a:bgClr>
              <a:schemeClr val="bg1"/>
            </a:bgClr>
          </a:patt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52" name="Freeform 1050"/>
          <p:cNvSpPr>
            <a:spLocks/>
          </p:cNvSpPr>
          <p:nvPr/>
        </p:nvSpPr>
        <p:spPr bwMode="auto">
          <a:xfrm>
            <a:off x="4868753" y="5650942"/>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153" name="角丸四角形 152"/>
          <p:cNvSpPr/>
          <p:nvPr/>
        </p:nvSpPr>
        <p:spPr bwMode="auto">
          <a:xfrm>
            <a:off x="5820971" y="140684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能勢町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4" name="角丸四角形 153"/>
          <p:cNvSpPr/>
          <p:nvPr/>
        </p:nvSpPr>
        <p:spPr bwMode="auto">
          <a:xfrm>
            <a:off x="6298965" y="17915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豊能町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5" name="角丸四角形 154"/>
          <p:cNvSpPr/>
          <p:nvPr/>
        </p:nvSpPr>
        <p:spPr bwMode="auto">
          <a:xfrm>
            <a:off x="6235008" y="227629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箕面市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6" name="角丸四角形 155"/>
          <p:cNvSpPr/>
          <p:nvPr/>
        </p:nvSpPr>
        <p:spPr bwMode="auto">
          <a:xfrm>
            <a:off x="5851432" y="251251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池田市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7" name="角丸四角形 156"/>
          <p:cNvSpPr/>
          <p:nvPr/>
        </p:nvSpPr>
        <p:spPr bwMode="auto">
          <a:xfrm>
            <a:off x="6602718" y="224463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茨木市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8" name="角丸四角形 157"/>
          <p:cNvSpPr/>
          <p:nvPr/>
        </p:nvSpPr>
        <p:spPr bwMode="auto">
          <a:xfrm>
            <a:off x="6991463" y="212700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高槻市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9" name="角丸四角形 158"/>
          <p:cNvSpPr/>
          <p:nvPr/>
        </p:nvSpPr>
        <p:spPr bwMode="auto">
          <a:xfrm>
            <a:off x="7295895" y="199610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島本町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0" name="角丸四角形 159"/>
          <p:cNvSpPr/>
          <p:nvPr/>
        </p:nvSpPr>
        <p:spPr bwMode="auto">
          <a:xfrm>
            <a:off x="7461725" y="24532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枚方市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1" name="角丸四角形 160"/>
          <p:cNvSpPr/>
          <p:nvPr/>
        </p:nvSpPr>
        <p:spPr bwMode="auto">
          <a:xfrm>
            <a:off x="7506724" y="293329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交野市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2" name="角丸四角形 161"/>
          <p:cNvSpPr/>
          <p:nvPr/>
        </p:nvSpPr>
        <p:spPr bwMode="auto">
          <a:xfrm>
            <a:off x="7100023" y="2913070"/>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寝屋川市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 name="角丸四角形 162"/>
          <p:cNvSpPr/>
          <p:nvPr/>
        </p:nvSpPr>
        <p:spPr bwMode="auto">
          <a:xfrm>
            <a:off x="6792307" y="283497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摂津市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4" name="角丸四角形 163"/>
          <p:cNvSpPr/>
          <p:nvPr/>
        </p:nvSpPr>
        <p:spPr bwMode="auto">
          <a:xfrm>
            <a:off x="6132457" y="281206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豊中市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5" name="角丸四角形 164"/>
          <p:cNvSpPr/>
          <p:nvPr/>
        </p:nvSpPr>
        <p:spPr bwMode="auto">
          <a:xfrm>
            <a:off x="6678346" y="31360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守口市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6" name="角丸四角形 165"/>
          <p:cNvSpPr/>
          <p:nvPr/>
        </p:nvSpPr>
        <p:spPr bwMode="auto">
          <a:xfrm>
            <a:off x="6984194" y="317355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門真市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7" name="角丸四角形 166"/>
          <p:cNvSpPr/>
          <p:nvPr/>
        </p:nvSpPr>
        <p:spPr bwMode="auto">
          <a:xfrm>
            <a:off x="7234610" y="329730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大東市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8" name="角丸四角形 167"/>
          <p:cNvSpPr/>
          <p:nvPr/>
        </p:nvSpPr>
        <p:spPr bwMode="auto">
          <a:xfrm>
            <a:off x="7335222" y="3170851"/>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四條畷市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9" name="角丸四角形 168"/>
          <p:cNvSpPr/>
          <p:nvPr/>
        </p:nvSpPr>
        <p:spPr bwMode="auto">
          <a:xfrm>
            <a:off x="6258763" y="362613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0" name="角丸四角形 169"/>
          <p:cNvSpPr/>
          <p:nvPr/>
        </p:nvSpPr>
        <p:spPr bwMode="auto">
          <a:xfrm>
            <a:off x="6982487" y="357148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東大阪市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1" name="角丸四角形 170"/>
          <p:cNvSpPr/>
          <p:nvPr/>
        </p:nvSpPr>
        <p:spPr bwMode="auto">
          <a:xfrm>
            <a:off x="7094055" y="393003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八尾市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2" name="角丸四角形 171"/>
          <p:cNvSpPr/>
          <p:nvPr/>
        </p:nvSpPr>
        <p:spPr bwMode="auto">
          <a:xfrm>
            <a:off x="7358283" y="417495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柏原市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 name="角丸四角形 172"/>
          <p:cNvSpPr/>
          <p:nvPr/>
        </p:nvSpPr>
        <p:spPr bwMode="auto">
          <a:xfrm>
            <a:off x="6995497" y="4228484"/>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藤井寺市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 name="角丸四角形 173"/>
          <p:cNvSpPr/>
          <p:nvPr/>
        </p:nvSpPr>
        <p:spPr bwMode="auto">
          <a:xfrm>
            <a:off x="5355401" y="467786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忠岡町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5" name="角丸四角形 174"/>
          <p:cNvSpPr/>
          <p:nvPr/>
        </p:nvSpPr>
        <p:spPr bwMode="auto">
          <a:xfrm>
            <a:off x="4138038" y="626316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岬町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6" name="角丸四角形 175"/>
          <p:cNvSpPr/>
          <p:nvPr/>
        </p:nvSpPr>
        <p:spPr bwMode="auto">
          <a:xfrm>
            <a:off x="6959215" y="451019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羽曳野市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7" name="角丸四角形 176"/>
          <p:cNvSpPr/>
          <p:nvPr/>
        </p:nvSpPr>
        <p:spPr bwMode="auto">
          <a:xfrm>
            <a:off x="7313539" y="469582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太子町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8" name="角丸四角形 177"/>
          <p:cNvSpPr/>
          <p:nvPr/>
        </p:nvSpPr>
        <p:spPr bwMode="auto">
          <a:xfrm>
            <a:off x="7341401" y="496763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河南町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9" name="角丸四角形 178"/>
          <p:cNvSpPr/>
          <p:nvPr/>
        </p:nvSpPr>
        <p:spPr bwMode="auto">
          <a:xfrm>
            <a:off x="6856555" y="488562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富田林市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0" name="角丸四角形 179"/>
          <p:cNvSpPr/>
          <p:nvPr/>
        </p:nvSpPr>
        <p:spPr bwMode="auto">
          <a:xfrm>
            <a:off x="6411734" y="4846474"/>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大阪狭山市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1" name="角丸四角形 180"/>
          <p:cNvSpPr/>
          <p:nvPr/>
        </p:nvSpPr>
        <p:spPr bwMode="auto">
          <a:xfrm>
            <a:off x="7227780" y="5267211"/>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千早赤阪村</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2" name="角丸四角形 181"/>
          <p:cNvSpPr/>
          <p:nvPr/>
        </p:nvSpPr>
        <p:spPr bwMode="auto">
          <a:xfrm>
            <a:off x="6683692" y="5511658"/>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河内長野市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3" name="角丸四角形 182"/>
          <p:cNvSpPr/>
          <p:nvPr/>
        </p:nvSpPr>
        <p:spPr bwMode="auto">
          <a:xfrm>
            <a:off x="5927704" y="460920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高石市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4" name="角丸四角形 183"/>
          <p:cNvSpPr/>
          <p:nvPr/>
        </p:nvSpPr>
        <p:spPr bwMode="auto">
          <a:xfrm>
            <a:off x="5513735" y="4542774"/>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泉大津市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5" name="角丸四角形 184"/>
          <p:cNvSpPr/>
          <p:nvPr/>
        </p:nvSpPr>
        <p:spPr bwMode="auto">
          <a:xfrm>
            <a:off x="5765692" y="5324110"/>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岸和田市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6" name="角丸四角形 185"/>
          <p:cNvSpPr/>
          <p:nvPr/>
        </p:nvSpPr>
        <p:spPr bwMode="auto">
          <a:xfrm>
            <a:off x="5446740" y="529351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貝塚市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7" name="角丸四角形 186"/>
          <p:cNvSpPr/>
          <p:nvPr/>
        </p:nvSpPr>
        <p:spPr bwMode="auto">
          <a:xfrm>
            <a:off x="4884475" y="543733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田尻町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8" name="角丸四角形 187"/>
          <p:cNvSpPr/>
          <p:nvPr/>
        </p:nvSpPr>
        <p:spPr bwMode="auto">
          <a:xfrm>
            <a:off x="5467309" y="5597259"/>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熊取町</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9" name="角丸四角形 188"/>
          <p:cNvSpPr/>
          <p:nvPr/>
        </p:nvSpPr>
        <p:spPr bwMode="auto">
          <a:xfrm>
            <a:off x="5363925" y="5863407"/>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泉佐野市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0" name="角丸四角形 189"/>
          <p:cNvSpPr/>
          <p:nvPr/>
        </p:nvSpPr>
        <p:spPr bwMode="auto">
          <a:xfrm>
            <a:off x="5034074" y="587254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泉南市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1" name="角丸四角形 190"/>
          <p:cNvSpPr/>
          <p:nvPr/>
        </p:nvSpPr>
        <p:spPr bwMode="auto">
          <a:xfrm>
            <a:off x="4648115" y="603318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阪南市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2" name="角丸四角形 191"/>
          <p:cNvSpPr/>
          <p:nvPr/>
        </p:nvSpPr>
        <p:spPr bwMode="auto">
          <a:xfrm>
            <a:off x="6631768" y="42528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松原市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3" name="角丸四角形 192"/>
          <p:cNvSpPr/>
          <p:nvPr/>
        </p:nvSpPr>
        <p:spPr bwMode="auto">
          <a:xfrm>
            <a:off x="6355368" y="455038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堺市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4" name="角丸四角形 193"/>
          <p:cNvSpPr/>
          <p:nvPr/>
        </p:nvSpPr>
        <p:spPr bwMode="auto">
          <a:xfrm>
            <a:off x="6470561" y="280325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吹田市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5" name="角丸四角形 194"/>
          <p:cNvSpPr/>
          <p:nvPr/>
        </p:nvSpPr>
        <p:spPr bwMode="auto">
          <a:xfrm>
            <a:off x="6169310" y="533402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和泉市</a:t>
            </a:r>
            <a:endParaRPr lang="en-US" altLang="ja-JP" sz="600" u="none"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8" name="角丸四角形 197"/>
          <p:cNvSpPr/>
          <p:nvPr/>
        </p:nvSpPr>
        <p:spPr>
          <a:xfrm>
            <a:off x="2653720" y="1123670"/>
            <a:ext cx="830174" cy="516753"/>
          </a:xfrm>
          <a:prstGeom prst="roundRect">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４３</a:t>
            </a:r>
          </a:p>
        </p:txBody>
      </p:sp>
      <p:sp>
        <p:nvSpPr>
          <p:cNvPr id="206" name="角丸四角形 205"/>
          <p:cNvSpPr/>
          <p:nvPr/>
        </p:nvSpPr>
        <p:spPr>
          <a:xfrm>
            <a:off x="8347605" y="1982608"/>
            <a:ext cx="335596" cy="1575438"/>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北河内・中河内地域</a:t>
            </a:r>
          </a:p>
        </p:txBody>
      </p:sp>
      <p:sp>
        <p:nvSpPr>
          <p:cNvPr id="207" name="角丸四角形 206"/>
          <p:cNvSpPr/>
          <p:nvPr/>
        </p:nvSpPr>
        <p:spPr>
          <a:xfrm>
            <a:off x="8045236" y="4951487"/>
            <a:ext cx="335596" cy="1093965"/>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南河内地域</a:t>
            </a:r>
          </a:p>
        </p:txBody>
      </p:sp>
      <p:sp>
        <p:nvSpPr>
          <p:cNvPr id="208" name="角丸四角形 207"/>
          <p:cNvSpPr/>
          <p:nvPr/>
        </p:nvSpPr>
        <p:spPr>
          <a:xfrm>
            <a:off x="4432408" y="4357692"/>
            <a:ext cx="335596" cy="12932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泉北・泉南地域</a:t>
            </a:r>
          </a:p>
        </p:txBody>
      </p:sp>
      <p:sp>
        <p:nvSpPr>
          <p:cNvPr id="210" name="角丸四角形 209"/>
          <p:cNvSpPr/>
          <p:nvPr/>
        </p:nvSpPr>
        <p:spPr>
          <a:xfrm>
            <a:off x="4705427" y="1524479"/>
            <a:ext cx="335596" cy="146345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三島・豊能地域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214" name="グループ化 213"/>
          <p:cNvGrpSpPr/>
          <p:nvPr/>
        </p:nvGrpSpPr>
        <p:grpSpPr>
          <a:xfrm>
            <a:off x="4953000" y="1397929"/>
            <a:ext cx="3633788" cy="5032375"/>
            <a:chOff x="4953000" y="1587500"/>
            <a:chExt cx="3633788" cy="5032375"/>
          </a:xfrm>
        </p:grpSpPr>
        <p:sp>
          <p:nvSpPr>
            <p:cNvPr id="200" name="フリーフォーム 199"/>
            <p:cNvSpPr/>
            <p:nvPr/>
          </p:nvSpPr>
          <p:spPr>
            <a:xfrm>
              <a:off x="4997450" y="1587500"/>
              <a:ext cx="2914650" cy="1822450"/>
            </a:xfrm>
            <a:custGeom>
              <a:avLst/>
              <a:gdLst>
                <a:gd name="connsiteX0" fmla="*/ 2914650 w 2914650"/>
                <a:gd name="connsiteY0" fmla="*/ 0 h 1822450"/>
                <a:gd name="connsiteX1" fmla="*/ 2533650 w 2914650"/>
                <a:gd name="connsiteY1" fmla="*/ 825500 h 1822450"/>
                <a:gd name="connsiteX2" fmla="*/ 2533650 w 2914650"/>
                <a:gd name="connsiteY2" fmla="*/ 927100 h 1822450"/>
                <a:gd name="connsiteX3" fmla="*/ 2419350 w 2914650"/>
                <a:gd name="connsiteY3" fmla="*/ 927100 h 1822450"/>
                <a:gd name="connsiteX4" fmla="*/ 2413000 w 2914650"/>
                <a:gd name="connsiteY4" fmla="*/ 1035050 h 1822450"/>
                <a:gd name="connsiteX5" fmla="*/ 2184400 w 2914650"/>
                <a:gd name="connsiteY5" fmla="*/ 1320800 h 1822450"/>
                <a:gd name="connsiteX6" fmla="*/ 2190750 w 2914650"/>
                <a:gd name="connsiteY6" fmla="*/ 1397000 h 1822450"/>
                <a:gd name="connsiteX7" fmla="*/ 2146300 w 2914650"/>
                <a:gd name="connsiteY7" fmla="*/ 1479550 h 1822450"/>
                <a:gd name="connsiteX8" fmla="*/ 2076450 w 2914650"/>
                <a:gd name="connsiteY8" fmla="*/ 1479550 h 1822450"/>
                <a:gd name="connsiteX9" fmla="*/ 2076450 w 2914650"/>
                <a:gd name="connsiteY9" fmla="*/ 1562100 h 1822450"/>
                <a:gd name="connsiteX10" fmla="*/ 2032000 w 2914650"/>
                <a:gd name="connsiteY10" fmla="*/ 1549400 h 1822450"/>
                <a:gd name="connsiteX11" fmla="*/ 1968500 w 2914650"/>
                <a:gd name="connsiteY11" fmla="*/ 1631950 h 1822450"/>
                <a:gd name="connsiteX12" fmla="*/ 1797050 w 2914650"/>
                <a:gd name="connsiteY12" fmla="*/ 1606550 h 1822450"/>
                <a:gd name="connsiteX13" fmla="*/ 1790700 w 2914650"/>
                <a:gd name="connsiteY13" fmla="*/ 1549400 h 1822450"/>
                <a:gd name="connsiteX14" fmla="*/ 1670050 w 2914650"/>
                <a:gd name="connsiteY14" fmla="*/ 1631950 h 1822450"/>
                <a:gd name="connsiteX15" fmla="*/ 1670050 w 2914650"/>
                <a:gd name="connsiteY15" fmla="*/ 1682750 h 1822450"/>
                <a:gd name="connsiteX16" fmla="*/ 1517650 w 2914650"/>
                <a:gd name="connsiteY16" fmla="*/ 1746250 h 1822450"/>
                <a:gd name="connsiteX17" fmla="*/ 1435100 w 2914650"/>
                <a:gd name="connsiteY17" fmla="*/ 1644650 h 1822450"/>
                <a:gd name="connsiteX18" fmla="*/ 1384300 w 2914650"/>
                <a:gd name="connsiteY18" fmla="*/ 1689100 h 1822450"/>
                <a:gd name="connsiteX19" fmla="*/ 1346200 w 2914650"/>
                <a:gd name="connsiteY19" fmla="*/ 1803400 h 1822450"/>
                <a:gd name="connsiteX20" fmla="*/ 0 w 2914650"/>
                <a:gd name="connsiteY20" fmla="*/ 1822450 h 1822450"/>
                <a:gd name="connsiteX21" fmla="*/ 19050 w 2914650"/>
                <a:gd name="connsiteY21" fmla="*/ 1816100 h 18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4650" h="1822450">
                  <a:moveTo>
                    <a:pt x="2914650" y="0"/>
                  </a:moveTo>
                  <a:lnTo>
                    <a:pt x="2533650" y="825500"/>
                  </a:lnTo>
                  <a:lnTo>
                    <a:pt x="2533650" y="927100"/>
                  </a:lnTo>
                  <a:lnTo>
                    <a:pt x="2419350" y="927100"/>
                  </a:lnTo>
                  <a:lnTo>
                    <a:pt x="2413000" y="1035050"/>
                  </a:lnTo>
                  <a:lnTo>
                    <a:pt x="2184400" y="1320800"/>
                  </a:lnTo>
                  <a:lnTo>
                    <a:pt x="2190750" y="1397000"/>
                  </a:lnTo>
                  <a:lnTo>
                    <a:pt x="2146300" y="1479550"/>
                  </a:lnTo>
                  <a:lnTo>
                    <a:pt x="2076450" y="1479550"/>
                  </a:lnTo>
                  <a:lnTo>
                    <a:pt x="2076450" y="1562100"/>
                  </a:lnTo>
                  <a:lnTo>
                    <a:pt x="2032000" y="1549400"/>
                  </a:lnTo>
                  <a:lnTo>
                    <a:pt x="1968500" y="1631950"/>
                  </a:lnTo>
                  <a:lnTo>
                    <a:pt x="1797050" y="1606550"/>
                  </a:lnTo>
                  <a:lnTo>
                    <a:pt x="1790700" y="1549400"/>
                  </a:lnTo>
                  <a:lnTo>
                    <a:pt x="1670050" y="1631950"/>
                  </a:lnTo>
                  <a:lnTo>
                    <a:pt x="1670050" y="1682750"/>
                  </a:lnTo>
                  <a:lnTo>
                    <a:pt x="1517650" y="1746250"/>
                  </a:lnTo>
                  <a:lnTo>
                    <a:pt x="1435100" y="1644650"/>
                  </a:lnTo>
                  <a:lnTo>
                    <a:pt x="1384300" y="1689100"/>
                  </a:lnTo>
                  <a:lnTo>
                    <a:pt x="1346200" y="1803400"/>
                  </a:lnTo>
                  <a:lnTo>
                    <a:pt x="0" y="1822450"/>
                  </a:lnTo>
                  <a:lnTo>
                    <a:pt x="19050" y="18161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フリーフォーム 201"/>
            <p:cNvSpPr/>
            <p:nvPr/>
          </p:nvSpPr>
          <p:spPr>
            <a:xfrm>
              <a:off x="6677025" y="3238500"/>
              <a:ext cx="1909763" cy="1524000"/>
            </a:xfrm>
            <a:custGeom>
              <a:avLst/>
              <a:gdLst>
                <a:gd name="connsiteX0" fmla="*/ 271463 w 1909763"/>
                <a:gd name="connsiteY0" fmla="*/ 4763 h 1524000"/>
                <a:gd name="connsiteX1" fmla="*/ 161925 w 1909763"/>
                <a:gd name="connsiteY1" fmla="*/ 0 h 1524000"/>
                <a:gd name="connsiteX2" fmla="*/ 166688 w 1909763"/>
                <a:gd name="connsiteY2" fmla="*/ 80963 h 1524000"/>
                <a:gd name="connsiteX3" fmla="*/ 4763 w 1909763"/>
                <a:gd name="connsiteY3" fmla="*/ 80963 h 1524000"/>
                <a:gd name="connsiteX4" fmla="*/ 0 w 1909763"/>
                <a:gd name="connsiteY4" fmla="*/ 209550 h 1524000"/>
                <a:gd name="connsiteX5" fmla="*/ 161925 w 1909763"/>
                <a:gd name="connsiteY5" fmla="*/ 209550 h 1524000"/>
                <a:gd name="connsiteX6" fmla="*/ 223838 w 1909763"/>
                <a:gd name="connsiteY6" fmla="*/ 328613 h 1524000"/>
                <a:gd name="connsiteX7" fmla="*/ 333375 w 1909763"/>
                <a:gd name="connsiteY7" fmla="*/ 228600 h 1524000"/>
                <a:gd name="connsiteX8" fmla="*/ 333375 w 1909763"/>
                <a:gd name="connsiteY8" fmla="*/ 361950 h 1524000"/>
                <a:gd name="connsiteX9" fmla="*/ 271463 w 1909763"/>
                <a:gd name="connsiteY9" fmla="*/ 433388 h 1524000"/>
                <a:gd name="connsiteX10" fmla="*/ 280988 w 1909763"/>
                <a:gd name="connsiteY10" fmla="*/ 485775 h 1524000"/>
                <a:gd name="connsiteX11" fmla="*/ 219075 w 1909763"/>
                <a:gd name="connsiteY11" fmla="*/ 485775 h 1524000"/>
                <a:gd name="connsiteX12" fmla="*/ 161925 w 1909763"/>
                <a:gd name="connsiteY12" fmla="*/ 647700 h 1524000"/>
                <a:gd name="connsiteX13" fmla="*/ 157163 w 1909763"/>
                <a:gd name="connsiteY13" fmla="*/ 814388 h 1524000"/>
                <a:gd name="connsiteX14" fmla="*/ 285750 w 1909763"/>
                <a:gd name="connsiteY14" fmla="*/ 862013 h 1524000"/>
                <a:gd name="connsiteX15" fmla="*/ 276225 w 1909763"/>
                <a:gd name="connsiteY15" fmla="*/ 919163 h 1524000"/>
                <a:gd name="connsiteX16" fmla="*/ 157163 w 1909763"/>
                <a:gd name="connsiteY16" fmla="*/ 919163 h 1524000"/>
                <a:gd name="connsiteX17" fmla="*/ 157163 w 1909763"/>
                <a:gd name="connsiteY17" fmla="*/ 985838 h 1524000"/>
                <a:gd name="connsiteX18" fmla="*/ 323850 w 1909763"/>
                <a:gd name="connsiteY18" fmla="*/ 1071563 h 1524000"/>
                <a:gd name="connsiteX19" fmla="*/ 290513 w 1909763"/>
                <a:gd name="connsiteY19" fmla="*/ 1133475 h 1524000"/>
                <a:gd name="connsiteX20" fmla="*/ 338138 w 1909763"/>
                <a:gd name="connsiteY20" fmla="*/ 1195388 h 1524000"/>
                <a:gd name="connsiteX21" fmla="*/ 514350 w 1909763"/>
                <a:gd name="connsiteY21" fmla="*/ 1200150 h 1524000"/>
                <a:gd name="connsiteX22" fmla="*/ 619125 w 1909763"/>
                <a:gd name="connsiteY22" fmla="*/ 1295400 h 1524000"/>
                <a:gd name="connsiteX23" fmla="*/ 566738 w 1909763"/>
                <a:gd name="connsiteY23" fmla="*/ 1347788 h 1524000"/>
                <a:gd name="connsiteX24" fmla="*/ 571500 w 1909763"/>
                <a:gd name="connsiteY24" fmla="*/ 1466850 h 1524000"/>
                <a:gd name="connsiteX25" fmla="*/ 623888 w 1909763"/>
                <a:gd name="connsiteY25" fmla="*/ 1400175 h 1524000"/>
                <a:gd name="connsiteX26" fmla="*/ 738188 w 1909763"/>
                <a:gd name="connsiteY26" fmla="*/ 1519238 h 1524000"/>
                <a:gd name="connsiteX27" fmla="*/ 1909763 w 1909763"/>
                <a:gd name="connsiteY27" fmla="*/ 1524000 h 1524000"/>
                <a:gd name="connsiteX28" fmla="*/ 1909763 w 1909763"/>
                <a:gd name="connsiteY28" fmla="*/ 1524000 h 1524000"/>
                <a:gd name="connsiteX29" fmla="*/ 1909763 w 1909763"/>
                <a:gd name="connsiteY29"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9763" h="1524000">
                  <a:moveTo>
                    <a:pt x="271463" y="4763"/>
                  </a:moveTo>
                  <a:lnTo>
                    <a:pt x="161925" y="0"/>
                  </a:lnTo>
                  <a:lnTo>
                    <a:pt x="166688" y="80963"/>
                  </a:lnTo>
                  <a:lnTo>
                    <a:pt x="4763" y="80963"/>
                  </a:lnTo>
                  <a:lnTo>
                    <a:pt x="0" y="209550"/>
                  </a:lnTo>
                  <a:lnTo>
                    <a:pt x="161925" y="209550"/>
                  </a:lnTo>
                  <a:lnTo>
                    <a:pt x="223838" y="328613"/>
                  </a:lnTo>
                  <a:lnTo>
                    <a:pt x="333375" y="228600"/>
                  </a:lnTo>
                  <a:lnTo>
                    <a:pt x="333375" y="361950"/>
                  </a:lnTo>
                  <a:lnTo>
                    <a:pt x="271463" y="433388"/>
                  </a:lnTo>
                  <a:lnTo>
                    <a:pt x="280988" y="485775"/>
                  </a:lnTo>
                  <a:lnTo>
                    <a:pt x="219075" y="485775"/>
                  </a:lnTo>
                  <a:lnTo>
                    <a:pt x="161925" y="647700"/>
                  </a:lnTo>
                  <a:lnTo>
                    <a:pt x="157163" y="814388"/>
                  </a:lnTo>
                  <a:lnTo>
                    <a:pt x="285750" y="862013"/>
                  </a:lnTo>
                  <a:lnTo>
                    <a:pt x="276225" y="919163"/>
                  </a:lnTo>
                  <a:lnTo>
                    <a:pt x="157163" y="919163"/>
                  </a:lnTo>
                  <a:lnTo>
                    <a:pt x="157163" y="985838"/>
                  </a:lnTo>
                  <a:lnTo>
                    <a:pt x="323850" y="1071563"/>
                  </a:lnTo>
                  <a:lnTo>
                    <a:pt x="290513" y="1133475"/>
                  </a:lnTo>
                  <a:lnTo>
                    <a:pt x="338138" y="1195388"/>
                  </a:lnTo>
                  <a:lnTo>
                    <a:pt x="514350" y="1200150"/>
                  </a:lnTo>
                  <a:lnTo>
                    <a:pt x="619125" y="1295400"/>
                  </a:lnTo>
                  <a:lnTo>
                    <a:pt x="566738" y="1347788"/>
                  </a:lnTo>
                  <a:lnTo>
                    <a:pt x="571500" y="1466850"/>
                  </a:lnTo>
                  <a:lnTo>
                    <a:pt x="623888" y="1400175"/>
                  </a:lnTo>
                  <a:lnTo>
                    <a:pt x="738188" y="1519238"/>
                  </a:lnTo>
                  <a:lnTo>
                    <a:pt x="1909763" y="1524000"/>
                  </a:lnTo>
                  <a:lnTo>
                    <a:pt x="1909763" y="1524000"/>
                  </a:lnTo>
                  <a:lnTo>
                    <a:pt x="1909763" y="152400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フリーフォーム 202"/>
            <p:cNvSpPr/>
            <p:nvPr/>
          </p:nvSpPr>
          <p:spPr>
            <a:xfrm>
              <a:off x="6376989" y="4381500"/>
              <a:ext cx="647700" cy="2238375"/>
            </a:xfrm>
            <a:custGeom>
              <a:avLst/>
              <a:gdLst>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0 w 657225"/>
                <a:gd name="connsiteY26" fmla="*/ 1624013 h 1624013"/>
                <a:gd name="connsiteX0" fmla="*/ 604837 w 657225"/>
                <a:gd name="connsiteY0" fmla="*/ 0 h 1624013"/>
                <a:gd name="connsiteX1" fmla="*/ 300037 w 657225"/>
                <a:gd name="connsiteY1" fmla="*/ 0 h 1624013"/>
                <a:gd name="connsiteX2" fmla="*/ 309562 w 657225"/>
                <a:gd name="connsiteY2" fmla="*/ 66675 h 1624013"/>
                <a:gd name="connsiteX3" fmla="*/ 261937 w 657225"/>
                <a:gd name="connsiteY3" fmla="*/ 71438 h 1624013"/>
                <a:gd name="connsiteX4" fmla="*/ 266700 w 657225"/>
                <a:gd name="connsiteY4" fmla="*/ 185738 h 1624013"/>
                <a:gd name="connsiteX5" fmla="*/ 347662 w 657225"/>
                <a:gd name="connsiteY5" fmla="*/ 185738 h 1624013"/>
                <a:gd name="connsiteX6" fmla="*/ 366712 w 657225"/>
                <a:gd name="connsiteY6" fmla="*/ 219075 h 1624013"/>
                <a:gd name="connsiteX7" fmla="*/ 423862 w 657225"/>
                <a:gd name="connsiteY7" fmla="*/ 209550 h 1624013"/>
                <a:gd name="connsiteX8" fmla="*/ 423862 w 657225"/>
                <a:gd name="connsiteY8" fmla="*/ 266700 h 1624013"/>
                <a:gd name="connsiteX9" fmla="*/ 471487 w 657225"/>
                <a:gd name="connsiteY9" fmla="*/ 319088 h 1624013"/>
                <a:gd name="connsiteX10" fmla="*/ 528637 w 657225"/>
                <a:gd name="connsiteY10" fmla="*/ 280988 h 1624013"/>
                <a:gd name="connsiteX11" fmla="*/ 652462 w 657225"/>
                <a:gd name="connsiteY11" fmla="*/ 423863 h 1624013"/>
                <a:gd name="connsiteX12" fmla="*/ 657225 w 657225"/>
                <a:gd name="connsiteY12" fmla="*/ 590550 h 1624013"/>
                <a:gd name="connsiteX13" fmla="*/ 528637 w 657225"/>
                <a:gd name="connsiteY13" fmla="*/ 590550 h 1624013"/>
                <a:gd name="connsiteX14" fmla="*/ 466725 w 657225"/>
                <a:gd name="connsiteY14" fmla="*/ 485775 h 1624013"/>
                <a:gd name="connsiteX15" fmla="*/ 352425 w 657225"/>
                <a:gd name="connsiteY15" fmla="*/ 600075 h 1624013"/>
                <a:gd name="connsiteX16" fmla="*/ 290512 w 657225"/>
                <a:gd name="connsiteY16" fmla="*/ 595313 h 1624013"/>
                <a:gd name="connsiteX17" fmla="*/ 304800 w 657225"/>
                <a:gd name="connsiteY17" fmla="*/ 647700 h 1624013"/>
                <a:gd name="connsiteX18" fmla="*/ 47625 w 657225"/>
                <a:gd name="connsiteY18" fmla="*/ 647700 h 1624013"/>
                <a:gd name="connsiteX19" fmla="*/ 42862 w 657225"/>
                <a:gd name="connsiteY19" fmla="*/ 771525 h 1624013"/>
                <a:gd name="connsiteX20" fmla="*/ 309562 w 657225"/>
                <a:gd name="connsiteY20" fmla="*/ 771525 h 1624013"/>
                <a:gd name="connsiteX21" fmla="*/ 309562 w 657225"/>
                <a:gd name="connsiteY21" fmla="*/ 866775 h 1624013"/>
                <a:gd name="connsiteX22" fmla="*/ 357187 w 657225"/>
                <a:gd name="connsiteY22" fmla="*/ 923925 h 1624013"/>
                <a:gd name="connsiteX23" fmla="*/ 357187 w 657225"/>
                <a:gd name="connsiteY23" fmla="*/ 976313 h 1624013"/>
                <a:gd name="connsiteX24" fmla="*/ 238125 w 657225"/>
                <a:gd name="connsiteY24" fmla="*/ 1133475 h 1624013"/>
                <a:gd name="connsiteX25" fmla="*/ 242887 w 657225"/>
                <a:gd name="connsiteY25" fmla="*/ 1509713 h 1624013"/>
                <a:gd name="connsiteX26" fmla="*/ 47625 w 657225"/>
                <a:gd name="connsiteY26" fmla="*/ 1604963 h 1624013"/>
                <a:gd name="connsiteX27" fmla="*/ 0 w 657225"/>
                <a:gd name="connsiteY27" fmla="*/ 1624013 h 1624013"/>
                <a:gd name="connsiteX0" fmla="*/ 590550 w 642938"/>
                <a:gd name="connsiteY0" fmla="*/ 0 h 2238375"/>
                <a:gd name="connsiteX1" fmla="*/ 285750 w 642938"/>
                <a:gd name="connsiteY1" fmla="*/ 0 h 2238375"/>
                <a:gd name="connsiteX2" fmla="*/ 295275 w 642938"/>
                <a:gd name="connsiteY2" fmla="*/ 66675 h 2238375"/>
                <a:gd name="connsiteX3" fmla="*/ 247650 w 642938"/>
                <a:gd name="connsiteY3" fmla="*/ 71438 h 2238375"/>
                <a:gd name="connsiteX4" fmla="*/ 252413 w 642938"/>
                <a:gd name="connsiteY4" fmla="*/ 185738 h 2238375"/>
                <a:gd name="connsiteX5" fmla="*/ 333375 w 642938"/>
                <a:gd name="connsiteY5" fmla="*/ 185738 h 2238375"/>
                <a:gd name="connsiteX6" fmla="*/ 352425 w 642938"/>
                <a:gd name="connsiteY6" fmla="*/ 219075 h 2238375"/>
                <a:gd name="connsiteX7" fmla="*/ 409575 w 642938"/>
                <a:gd name="connsiteY7" fmla="*/ 209550 h 2238375"/>
                <a:gd name="connsiteX8" fmla="*/ 409575 w 642938"/>
                <a:gd name="connsiteY8" fmla="*/ 266700 h 2238375"/>
                <a:gd name="connsiteX9" fmla="*/ 457200 w 642938"/>
                <a:gd name="connsiteY9" fmla="*/ 319088 h 2238375"/>
                <a:gd name="connsiteX10" fmla="*/ 514350 w 642938"/>
                <a:gd name="connsiteY10" fmla="*/ 280988 h 2238375"/>
                <a:gd name="connsiteX11" fmla="*/ 638175 w 642938"/>
                <a:gd name="connsiteY11" fmla="*/ 423863 h 2238375"/>
                <a:gd name="connsiteX12" fmla="*/ 642938 w 642938"/>
                <a:gd name="connsiteY12" fmla="*/ 590550 h 2238375"/>
                <a:gd name="connsiteX13" fmla="*/ 514350 w 642938"/>
                <a:gd name="connsiteY13" fmla="*/ 590550 h 2238375"/>
                <a:gd name="connsiteX14" fmla="*/ 452438 w 642938"/>
                <a:gd name="connsiteY14" fmla="*/ 485775 h 2238375"/>
                <a:gd name="connsiteX15" fmla="*/ 338138 w 642938"/>
                <a:gd name="connsiteY15" fmla="*/ 600075 h 2238375"/>
                <a:gd name="connsiteX16" fmla="*/ 276225 w 642938"/>
                <a:gd name="connsiteY16" fmla="*/ 595313 h 2238375"/>
                <a:gd name="connsiteX17" fmla="*/ 290513 w 642938"/>
                <a:gd name="connsiteY17" fmla="*/ 647700 h 2238375"/>
                <a:gd name="connsiteX18" fmla="*/ 33338 w 642938"/>
                <a:gd name="connsiteY18" fmla="*/ 647700 h 2238375"/>
                <a:gd name="connsiteX19" fmla="*/ 28575 w 642938"/>
                <a:gd name="connsiteY19" fmla="*/ 771525 h 2238375"/>
                <a:gd name="connsiteX20" fmla="*/ 295275 w 642938"/>
                <a:gd name="connsiteY20" fmla="*/ 771525 h 2238375"/>
                <a:gd name="connsiteX21" fmla="*/ 295275 w 642938"/>
                <a:gd name="connsiteY21" fmla="*/ 866775 h 2238375"/>
                <a:gd name="connsiteX22" fmla="*/ 342900 w 642938"/>
                <a:gd name="connsiteY22" fmla="*/ 923925 h 2238375"/>
                <a:gd name="connsiteX23" fmla="*/ 342900 w 642938"/>
                <a:gd name="connsiteY23" fmla="*/ 976313 h 2238375"/>
                <a:gd name="connsiteX24" fmla="*/ 223838 w 642938"/>
                <a:gd name="connsiteY24" fmla="*/ 1133475 h 2238375"/>
                <a:gd name="connsiteX25" fmla="*/ 228600 w 642938"/>
                <a:gd name="connsiteY25" fmla="*/ 1509713 h 2238375"/>
                <a:gd name="connsiteX26" fmla="*/ 33338 w 642938"/>
                <a:gd name="connsiteY26" fmla="*/ 1604963 h 2238375"/>
                <a:gd name="connsiteX27" fmla="*/ 0 w 642938"/>
                <a:gd name="connsiteY27" fmla="*/ 2238375 h 2238375"/>
                <a:gd name="connsiteX0" fmla="*/ 595312 w 647700"/>
                <a:gd name="connsiteY0" fmla="*/ 0 h 2238375"/>
                <a:gd name="connsiteX1" fmla="*/ 290512 w 647700"/>
                <a:gd name="connsiteY1" fmla="*/ 0 h 2238375"/>
                <a:gd name="connsiteX2" fmla="*/ 300037 w 647700"/>
                <a:gd name="connsiteY2" fmla="*/ 66675 h 2238375"/>
                <a:gd name="connsiteX3" fmla="*/ 252412 w 647700"/>
                <a:gd name="connsiteY3" fmla="*/ 71438 h 2238375"/>
                <a:gd name="connsiteX4" fmla="*/ 257175 w 647700"/>
                <a:gd name="connsiteY4" fmla="*/ 185738 h 2238375"/>
                <a:gd name="connsiteX5" fmla="*/ 338137 w 647700"/>
                <a:gd name="connsiteY5" fmla="*/ 185738 h 2238375"/>
                <a:gd name="connsiteX6" fmla="*/ 357187 w 647700"/>
                <a:gd name="connsiteY6" fmla="*/ 219075 h 2238375"/>
                <a:gd name="connsiteX7" fmla="*/ 414337 w 647700"/>
                <a:gd name="connsiteY7" fmla="*/ 209550 h 2238375"/>
                <a:gd name="connsiteX8" fmla="*/ 414337 w 647700"/>
                <a:gd name="connsiteY8" fmla="*/ 266700 h 2238375"/>
                <a:gd name="connsiteX9" fmla="*/ 461962 w 647700"/>
                <a:gd name="connsiteY9" fmla="*/ 319088 h 2238375"/>
                <a:gd name="connsiteX10" fmla="*/ 519112 w 647700"/>
                <a:gd name="connsiteY10" fmla="*/ 280988 h 2238375"/>
                <a:gd name="connsiteX11" fmla="*/ 642937 w 647700"/>
                <a:gd name="connsiteY11" fmla="*/ 423863 h 2238375"/>
                <a:gd name="connsiteX12" fmla="*/ 647700 w 647700"/>
                <a:gd name="connsiteY12" fmla="*/ 590550 h 2238375"/>
                <a:gd name="connsiteX13" fmla="*/ 519112 w 647700"/>
                <a:gd name="connsiteY13" fmla="*/ 590550 h 2238375"/>
                <a:gd name="connsiteX14" fmla="*/ 457200 w 647700"/>
                <a:gd name="connsiteY14" fmla="*/ 485775 h 2238375"/>
                <a:gd name="connsiteX15" fmla="*/ 342900 w 647700"/>
                <a:gd name="connsiteY15" fmla="*/ 600075 h 2238375"/>
                <a:gd name="connsiteX16" fmla="*/ 280987 w 647700"/>
                <a:gd name="connsiteY16" fmla="*/ 595313 h 2238375"/>
                <a:gd name="connsiteX17" fmla="*/ 295275 w 647700"/>
                <a:gd name="connsiteY17" fmla="*/ 647700 h 2238375"/>
                <a:gd name="connsiteX18" fmla="*/ 38100 w 647700"/>
                <a:gd name="connsiteY18" fmla="*/ 647700 h 2238375"/>
                <a:gd name="connsiteX19" fmla="*/ 33337 w 647700"/>
                <a:gd name="connsiteY19" fmla="*/ 771525 h 2238375"/>
                <a:gd name="connsiteX20" fmla="*/ 300037 w 647700"/>
                <a:gd name="connsiteY20" fmla="*/ 771525 h 2238375"/>
                <a:gd name="connsiteX21" fmla="*/ 300037 w 647700"/>
                <a:gd name="connsiteY21" fmla="*/ 866775 h 2238375"/>
                <a:gd name="connsiteX22" fmla="*/ 347662 w 647700"/>
                <a:gd name="connsiteY22" fmla="*/ 923925 h 2238375"/>
                <a:gd name="connsiteX23" fmla="*/ 347662 w 647700"/>
                <a:gd name="connsiteY23" fmla="*/ 976313 h 2238375"/>
                <a:gd name="connsiteX24" fmla="*/ 228600 w 647700"/>
                <a:gd name="connsiteY24" fmla="*/ 1133475 h 2238375"/>
                <a:gd name="connsiteX25" fmla="*/ 233362 w 647700"/>
                <a:gd name="connsiteY25" fmla="*/ 1509713 h 2238375"/>
                <a:gd name="connsiteX26" fmla="*/ 0 w 647700"/>
                <a:gd name="connsiteY26" fmla="*/ 1638300 h 2238375"/>
                <a:gd name="connsiteX27" fmla="*/ 4762 w 647700"/>
                <a:gd name="connsiteY27" fmla="*/ 2238375 h 223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2238375">
                  <a:moveTo>
                    <a:pt x="595312" y="0"/>
                  </a:moveTo>
                  <a:lnTo>
                    <a:pt x="290512" y="0"/>
                  </a:lnTo>
                  <a:lnTo>
                    <a:pt x="300037" y="66675"/>
                  </a:lnTo>
                  <a:lnTo>
                    <a:pt x="252412" y="71438"/>
                  </a:lnTo>
                  <a:lnTo>
                    <a:pt x="257175" y="185738"/>
                  </a:lnTo>
                  <a:lnTo>
                    <a:pt x="338137" y="185738"/>
                  </a:lnTo>
                  <a:lnTo>
                    <a:pt x="357187" y="219075"/>
                  </a:lnTo>
                  <a:lnTo>
                    <a:pt x="414337" y="209550"/>
                  </a:lnTo>
                  <a:lnTo>
                    <a:pt x="414337" y="266700"/>
                  </a:lnTo>
                  <a:lnTo>
                    <a:pt x="461962" y="319088"/>
                  </a:lnTo>
                  <a:lnTo>
                    <a:pt x="519112" y="280988"/>
                  </a:lnTo>
                  <a:lnTo>
                    <a:pt x="642937" y="423863"/>
                  </a:lnTo>
                  <a:lnTo>
                    <a:pt x="647700" y="590550"/>
                  </a:lnTo>
                  <a:lnTo>
                    <a:pt x="519112" y="590550"/>
                  </a:lnTo>
                  <a:lnTo>
                    <a:pt x="457200" y="485775"/>
                  </a:lnTo>
                  <a:lnTo>
                    <a:pt x="342900" y="600075"/>
                  </a:lnTo>
                  <a:lnTo>
                    <a:pt x="280987" y="595313"/>
                  </a:lnTo>
                  <a:lnTo>
                    <a:pt x="295275" y="647700"/>
                  </a:lnTo>
                  <a:lnTo>
                    <a:pt x="38100" y="647700"/>
                  </a:lnTo>
                  <a:lnTo>
                    <a:pt x="33337" y="771525"/>
                  </a:lnTo>
                  <a:lnTo>
                    <a:pt x="300037" y="771525"/>
                  </a:lnTo>
                  <a:lnTo>
                    <a:pt x="300037" y="866775"/>
                  </a:lnTo>
                  <a:lnTo>
                    <a:pt x="347662" y="923925"/>
                  </a:lnTo>
                  <a:lnTo>
                    <a:pt x="347662" y="976313"/>
                  </a:lnTo>
                  <a:lnTo>
                    <a:pt x="228600" y="1133475"/>
                  </a:lnTo>
                  <a:cubicBezTo>
                    <a:pt x="230187" y="1258888"/>
                    <a:pt x="231775" y="1384300"/>
                    <a:pt x="233362" y="1509713"/>
                  </a:cubicBezTo>
                  <a:lnTo>
                    <a:pt x="0" y="1638300"/>
                  </a:lnTo>
                  <a:cubicBezTo>
                    <a:pt x="1587" y="1838325"/>
                    <a:pt x="3175" y="2038350"/>
                    <a:pt x="4762" y="2238375"/>
                  </a:cubicBez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フリーフォーム 204"/>
            <p:cNvSpPr/>
            <p:nvPr/>
          </p:nvSpPr>
          <p:spPr>
            <a:xfrm>
              <a:off x="4953000" y="4290060"/>
              <a:ext cx="1706880" cy="137160"/>
            </a:xfrm>
            <a:custGeom>
              <a:avLst/>
              <a:gdLst>
                <a:gd name="connsiteX0" fmla="*/ 1706880 w 1706880"/>
                <a:gd name="connsiteY0" fmla="*/ 83820 h 137160"/>
                <a:gd name="connsiteX1" fmla="*/ 1546860 w 1706880"/>
                <a:gd name="connsiteY1" fmla="*/ 137160 h 137160"/>
                <a:gd name="connsiteX2" fmla="*/ 1211580 w 1706880"/>
                <a:gd name="connsiteY2" fmla="*/ 30480 h 137160"/>
                <a:gd name="connsiteX3" fmla="*/ 0 w 1706880"/>
                <a:gd name="connsiteY3" fmla="*/ 7620 h 137160"/>
                <a:gd name="connsiteX4" fmla="*/ 7620 w 1706880"/>
                <a:gd name="connsiteY4" fmla="*/ 0 h 137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880" h="137160">
                  <a:moveTo>
                    <a:pt x="1706880" y="83820"/>
                  </a:moveTo>
                  <a:lnTo>
                    <a:pt x="1546860" y="137160"/>
                  </a:lnTo>
                  <a:lnTo>
                    <a:pt x="1211580" y="30480"/>
                  </a:lnTo>
                  <a:lnTo>
                    <a:pt x="0" y="7620"/>
                  </a:lnTo>
                  <a:lnTo>
                    <a:pt x="7620" y="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リーフォーム 210"/>
            <p:cNvSpPr/>
            <p:nvPr/>
          </p:nvSpPr>
          <p:spPr>
            <a:xfrm>
              <a:off x="6423660" y="1744980"/>
              <a:ext cx="190500" cy="1485900"/>
            </a:xfrm>
            <a:custGeom>
              <a:avLst/>
              <a:gdLst>
                <a:gd name="connsiteX0" fmla="*/ 7620 w 190500"/>
                <a:gd name="connsiteY0" fmla="*/ 1485900 h 1485900"/>
                <a:gd name="connsiteX1" fmla="*/ 0 w 190500"/>
                <a:gd name="connsiteY1" fmla="*/ 1226820 h 1485900"/>
                <a:gd name="connsiteX2" fmla="*/ 60960 w 190500"/>
                <a:gd name="connsiteY2" fmla="*/ 1165860 h 1485900"/>
                <a:gd name="connsiteX3" fmla="*/ 60960 w 190500"/>
                <a:gd name="connsiteY3" fmla="*/ 1066800 h 1485900"/>
                <a:gd name="connsiteX4" fmla="*/ 7620 w 190500"/>
                <a:gd name="connsiteY4" fmla="*/ 1013460 h 1485900"/>
                <a:gd name="connsiteX5" fmla="*/ 60960 w 190500"/>
                <a:gd name="connsiteY5" fmla="*/ 937260 h 1485900"/>
                <a:gd name="connsiteX6" fmla="*/ 190500 w 190500"/>
                <a:gd name="connsiteY6" fmla="*/ 937260 h 1485900"/>
                <a:gd name="connsiteX7" fmla="*/ 190500 w 190500"/>
                <a:gd name="connsiteY7" fmla="*/ 838200 h 1485900"/>
                <a:gd name="connsiteX8" fmla="*/ 114300 w 190500"/>
                <a:gd name="connsiteY8" fmla="*/ 739140 h 1485900"/>
                <a:gd name="connsiteX9" fmla="*/ 121920 w 190500"/>
                <a:gd name="connsiteY9" fmla="*/ 617220 h 1485900"/>
                <a:gd name="connsiteX10" fmla="*/ 68580 w 190500"/>
                <a:gd name="connsiteY10" fmla="*/ 655320 h 1485900"/>
                <a:gd name="connsiteX11" fmla="*/ 68580 w 190500"/>
                <a:gd name="connsiteY11" fmla="*/ 617220 h 1485900"/>
                <a:gd name="connsiteX12" fmla="*/ 7620 w 190500"/>
                <a:gd name="connsiteY12" fmla="*/ 571500 h 1485900"/>
                <a:gd name="connsiteX13" fmla="*/ 68580 w 190500"/>
                <a:gd name="connsiteY13" fmla="*/ 457200 h 1485900"/>
                <a:gd name="connsiteX14" fmla="*/ 114300 w 190500"/>
                <a:gd name="connsiteY14" fmla="*/ 457200 h 1485900"/>
                <a:gd name="connsiteX15" fmla="*/ 190500 w 190500"/>
                <a:gd name="connsiteY15" fmla="*/ 358140 h 1485900"/>
                <a:gd name="connsiteX16" fmla="*/ 190500 w 190500"/>
                <a:gd name="connsiteY16" fmla="*/ 0 h 1485900"/>
                <a:gd name="connsiteX17" fmla="*/ 182880 w 190500"/>
                <a:gd name="connsiteY17" fmla="*/ 762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485900">
                  <a:moveTo>
                    <a:pt x="7620" y="1485900"/>
                  </a:moveTo>
                  <a:lnTo>
                    <a:pt x="0" y="1226820"/>
                  </a:lnTo>
                  <a:lnTo>
                    <a:pt x="60960" y="1165860"/>
                  </a:lnTo>
                  <a:lnTo>
                    <a:pt x="60960" y="1066800"/>
                  </a:lnTo>
                  <a:lnTo>
                    <a:pt x="7620" y="1013460"/>
                  </a:lnTo>
                  <a:lnTo>
                    <a:pt x="60960" y="937260"/>
                  </a:lnTo>
                  <a:lnTo>
                    <a:pt x="190500" y="937260"/>
                  </a:lnTo>
                  <a:lnTo>
                    <a:pt x="190500" y="838200"/>
                  </a:lnTo>
                  <a:lnTo>
                    <a:pt x="114300" y="739140"/>
                  </a:lnTo>
                  <a:lnTo>
                    <a:pt x="121920" y="617220"/>
                  </a:lnTo>
                  <a:lnTo>
                    <a:pt x="68580" y="655320"/>
                  </a:lnTo>
                  <a:lnTo>
                    <a:pt x="68580" y="617220"/>
                  </a:lnTo>
                  <a:lnTo>
                    <a:pt x="7620" y="571500"/>
                  </a:lnTo>
                  <a:lnTo>
                    <a:pt x="68580" y="457200"/>
                  </a:lnTo>
                  <a:lnTo>
                    <a:pt x="114300" y="457200"/>
                  </a:lnTo>
                  <a:lnTo>
                    <a:pt x="190500" y="358140"/>
                  </a:lnTo>
                  <a:lnTo>
                    <a:pt x="190500" y="0"/>
                  </a:lnTo>
                  <a:lnTo>
                    <a:pt x="182880" y="762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リーフォーム 211"/>
            <p:cNvSpPr/>
            <p:nvPr/>
          </p:nvSpPr>
          <p:spPr>
            <a:xfrm>
              <a:off x="7025640" y="3573780"/>
              <a:ext cx="708660" cy="99060"/>
            </a:xfrm>
            <a:custGeom>
              <a:avLst/>
              <a:gdLst>
                <a:gd name="connsiteX0" fmla="*/ 0 w 708660"/>
                <a:gd name="connsiteY0" fmla="*/ 0 h 99060"/>
                <a:gd name="connsiteX1" fmla="*/ 213360 w 708660"/>
                <a:gd name="connsiteY1" fmla="*/ 99060 h 99060"/>
                <a:gd name="connsiteX2" fmla="*/ 175260 w 708660"/>
                <a:gd name="connsiteY2" fmla="*/ 30480 h 99060"/>
                <a:gd name="connsiteX3" fmla="*/ 708660 w 708660"/>
                <a:gd name="connsiteY3" fmla="*/ 38100 h 99060"/>
                <a:gd name="connsiteX4" fmla="*/ 708660 w 708660"/>
                <a:gd name="connsiteY4" fmla="*/ 38100 h 9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660" h="99060">
                  <a:moveTo>
                    <a:pt x="0" y="0"/>
                  </a:moveTo>
                  <a:lnTo>
                    <a:pt x="213360" y="99060"/>
                  </a:lnTo>
                  <a:lnTo>
                    <a:pt x="175260" y="30480"/>
                  </a:lnTo>
                  <a:lnTo>
                    <a:pt x="708660" y="38100"/>
                  </a:lnTo>
                  <a:lnTo>
                    <a:pt x="708660" y="3810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リーフォーム 212"/>
            <p:cNvSpPr/>
            <p:nvPr/>
          </p:nvSpPr>
          <p:spPr>
            <a:xfrm>
              <a:off x="5585460" y="4998720"/>
              <a:ext cx="670560" cy="1249680"/>
            </a:xfrm>
            <a:custGeom>
              <a:avLst/>
              <a:gdLst>
                <a:gd name="connsiteX0" fmla="*/ 609600 w 670560"/>
                <a:gd name="connsiteY0" fmla="*/ 1249680 h 1249680"/>
                <a:gd name="connsiteX1" fmla="*/ 609600 w 670560"/>
                <a:gd name="connsiteY1" fmla="*/ 982980 h 1249680"/>
                <a:gd name="connsiteX2" fmla="*/ 670560 w 670560"/>
                <a:gd name="connsiteY2" fmla="*/ 944880 h 1249680"/>
                <a:gd name="connsiteX3" fmla="*/ 571500 w 670560"/>
                <a:gd name="connsiteY3" fmla="*/ 853440 h 1249680"/>
                <a:gd name="connsiteX4" fmla="*/ 609600 w 670560"/>
                <a:gd name="connsiteY4" fmla="*/ 723900 h 1249680"/>
                <a:gd name="connsiteX5" fmla="*/ 487680 w 670560"/>
                <a:gd name="connsiteY5" fmla="*/ 480060 h 1249680"/>
                <a:gd name="connsiteX6" fmla="*/ 502920 w 670560"/>
                <a:gd name="connsiteY6" fmla="*/ 350520 h 1249680"/>
                <a:gd name="connsiteX7" fmla="*/ 358140 w 670560"/>
                <a:gd name="connsiteY7" fmla="*/ 266700 h 1249680"/>
                <a:gd name="connsiteX8" fmla="*/ 228600 w 670560"/>
                <a:gd name="connsiteY8" fmla="*/ 205740 h 1249680"/>
                <a:gd name="connsiteX9" fmla="*/ 0 w 670560"/>
                <a:gd name="connsiteY9" fmla="*/ 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0560" h="1249680">
                  <a:moveTo>
                    <a:pt x="609600" y="1249680"/>
                  </a:moveTo>
                  <a:lnTo>
                    <a:pt x="609600" y="982980"/>
                  </a:lnTo>
                  <a:lnTo>
                    <a:pt x="670560" y="944880"/>
                  </a:lnTo>
                  <a:lnTo>
                    <a:pt x="571500" y="853440"/>
                  </a:lnTo>
                  <a:lnTo>
                    <a:pt x="609600" y="723900"/>
                  </a:lnTo>
                  <a:lnTo>
                    <a:pt x="487680" y="480060"/>
                  </a:lnTo>
                  <a:lnTo>
                    <a:pt x="502920" y="350520"/>
                  </a:lnTo>
                  <a:lnTo>
                    <a:pt x="358140" y="266700"/>
                  </a:lnTo>
                  <a:lnTo>
                    <a:pt x="228600" y="205740"/>
                  </a:lnTo>
                  <a:lnTo>
                    <a:pt x="0" y="0"/>
                  </a:ln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6" name="正方形/長方形 195"/>
          <p:cNvSpPr/>
          <p:nvPr/>
        </p:nvSpPr>
        <p:spPr>
          <a:xfrm>
            <a:off x="1" y="-589"/>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198"/>
          <p:cNvSpPr txBox="1"/>
          <p:nvPr/>
        </p:nvSpPr>
        <p:spPr>
          <a:xfrm>
            <a:off x="161445" y="-24996"/>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府内市町村の構成</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9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1273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67815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■具体的な対応方策⑤　</a:t>
            </a:r>
            <a:r>
              <a:rPr kumimoji="1" lang="ja-JP" altLang="en-US" sz="2000" b="1" dirty="0" smtClean="0">
                <a:solidFill>
                  <a:schemeClr val="accent2"/>
                </a:solidFill>
                <a:latin typeface="BIZ UDPゴシック" panose="020B0400000000000000" pitchFamily="50" charset="-128"/>
                <a:ea typeface="BIZ UDPゴシック" panose="020B0400000000000000" pitchFamily="50" charset="-128"/>
              </a:rPr>
              <a:t>　</a:t>
            </a:r>
            <a:r>
              <a:rPr kumimoji="1" lang="ja-JP" altLang="en-US" sz="2000" b="1" dirty="0" smtClean="0">
                <a:solidFill>
                  <a:schemeClr val="accent1"/>
                </a:solidFill>
                <a:latin typeface="BIZ UDPゴシック" panose="020B0400000000000000" pitchFamily="50" charset="-128"/>
                <a:ea typeface="BIZ UDPゴシック" panose="020B0400000000000000" pitchFamily="50" charset="-128"/>
              </a:rPr>
              <a:t>その他のアプローチ</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0" y="1133682"/>
            <a:ext cx="9906000" cy="4174297"/>
            <a:chOff x="1" y="1133681"/>
            <a:chExt cx="9906000" cy="3683017"/>
          </a:xfrm>
        </p:grpSpPr>
        <p:grpSp>
          <p:nvGrpSpPr>
            <p:cNvPr id="14" name="グループ化 13"/>
            <p:cNvGrpSpPr/>
            <p:nvPr/>
          </p:nvGrpSpPr>
          <p:grpSpPr>
            <a:xfrm>
              <a:off x="1" y="1133681"/>
              <a:ext cx="9906000" cy="3683017"/>
              <a:chOff x="0" y="986118"/>
              <a:chExt cx="12192001" cy="4973397"/>
            </a:xfrm>
          </p:grpSpPr>
          <p:sp>
            <p:nvSpPr>
              <p:cNvPr id="20" name="正方形/長方形 19"/>
              <p:cNvSpPr/>
              <p:nvPr/>
            </p:nvSpPr>
            <p:spPr>
              <a:xfrm>
                <a:off x="0" y="986118"/>
                <a:ext cx="12192000" cy="1673953"/>
              </a:xfrm>
              <a:prstGeom prst="rect">
                <a:avLst/>
              </a:prstGeom>
              <a:solidFill>
                <a:schemeClr val="tx2">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0" y="986118"/>
                <a:ext cx="3629860" cy="690282"/>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BIZ UDPゴシック" panose="020B0400000000000000" pitchFamily="50" charset="-128"/>
                    <a:ea typeface="BIZ UDPゴシック" panose="020B0400000000000000" pitchFamily="50" charset="-128"/>
                  </a:rPr>
                  <a:t>案４：職員の自治体内居住</a:t>
                </a: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1" y="1676397"/>
                <a:ext cx="12192000" cy="428311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b="1" dirty="0">
                  <a:solidFill>
                    <a:schemeClr val="tx1">
                      <a:lumMod val="95000"/>
                      <a:lumOff val="5000"/>
                    </a:schemeClr>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lnSpc>
                    <a:spcPts val="2400"/>
                  </a:lnSpc>
                </a:pPr>
                <a:r>
                  <a:rPr lang="ja-JP" altLang="en-US"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一般向け</a:t>
                </a:r>
                <a:r>
                  <a:rPr lang="ja-JP" altLang="en-US"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の定住促進策の</a:t>
                </a: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活用（職員への制度周知）</a:t>
                </a:r>
                <a:endParaRPr lang="en-US" altLang="ja-JP"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lnSpc>
                    <a:spcPts val="2400"/>
                  </a:lnSpc>
                </a:pPr>
                <a:r>
                  <a:rPr lang="ja-JP" altLang="en-US"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研修</a:t>
                </a: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等を通じた職員</a:t>
                </a:r>
                <a:r>
                  <a:rPr lang="ja-JP" altLang="en-US" b="1"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へ</a:t>
                </a: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の啓発</a:t>
                </a:r>
                <a:endParaRPr lang="en-US" altLang="ja-JP"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lnSpc>
                    <a:spcPts val="2400"/>
                  </a:lnSpc>
                </a:pPr>
                <a:r>
                  <a:rPr lang="ja-JP" altLang="en-US"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他</a:t>
                </a: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団体居住職員へのアンケート調査等による課題の深堀り</a:t>
                </a:r>
                <a:endParaRPr lang="en-US" altLang="ja-JP"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endParaRPr lang="en-US" altLang="ja-JP"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lnSpc>
                    <a:spcPts val="2400"/>
                  </a:lnSpc>
                </a:pPr>
                <a:r>
                  <a:rPr lang="ja-JP" altLang="en-US"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自治</a:t>
                </a: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体内に居住スペース（賃貸物件）が少ない。</a:t>
                </a:r>
                <a:endParaRPr lang="en-US" altLang="ja-JP"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1">
                  <a:lnSpc>
                    <a:spcPts val="2400"/>
                  </a:lnSpc>
                </a:pPr>
                <a:r>
                  <a:rPr lang="ja-JP" altLang="en-US" b="1"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b="1"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空き家</a:t>
                </a:r>
                <a:r>
                  <a:rPr lang="ja-JP" altLang="en-US"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施策等の施策と関連づけた</a:t>
                </a:r>
                <a:r>
                  <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PR</a:t>
                </a:r>
                <a:r>
                  <a:rPr lang="ja-JP" altLang="en-US"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も検討</a:t>
                </a:r>
                <a:r>
                  <a:rPr lang="ja-JP" altLang="en-US"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可能。</a:t>
                </a:r>
                <a:endParaRPr lang="en-US" altLang="ja-JP" dirty="0" smtClean="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p:cNvSpPr/>
            <p:nvPr/>
          </p:nvSpPr>
          <p:spPr>
            <a:xfrm>
              <a:off x="290808" y="1740538"/>
              <a:ext cx="9329708" cy="793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災害時には職員体制の確保が重要となるが、勤務する自治体に居住する職員割合が低いことから、</a:t>
              </a:r>
              <a:endParaRPr kumimoji="1"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職員に自治体内居住を促進してはどうか。</a:t>
              </a:r>
              <a:endParaRPr kumimoji="1" lang="en-US" altLang="ja-JP" sz="1600" b="1"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職員の自治</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体内</a:t>
              </a:r>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居住の進展により、財源</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確保</a:t>
              </a:r>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のメリットも期待できる。</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158926" y="2629859"/>
              <a:ext cx="2068208"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対応方策</a:t>
              </a:r>
            </a:p>
          </p:txBody>
        </p:sp>
      </p:grpSp>
      <p:sp>
        <p:nvSpPr>
          <p:cNvPr id="23" name="テキスト ボックス 22"/>
          <p:cNvSpPr txBox="1"/>
          <p:nvPr/>
        </p:nvSpPr>
        <p:spPr>
          <a:xfrm>
            <a:off x="158925" y="4232515"/>
            <a:ext cx="2068208"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課題</a:t>
            </a:r>
          </a:p>
        </p:txBody>
      </p:sp>
      <p:grpSp>
        <p:nvGrpSpPr>
          <p:cNvPr id="16" name="グループ化 15"/>
          <p:cNvGrpSpPr/>
          <p:nvPr/>
        </p:nvGrpSpPr>
        <p:grpSpPr>
          <a:xfrm>
            <a:off x="0" y="-25699"/>
            <a:ext cx="9906000" cy="461665"/>
            <a:chOff x="0" y="-25699"/>
            <a:chExt cx="9906000" cy="461665"/>
          </a:xfrm>
        </p:grpSpPr>
        <p:sp>
          <p:nvSpPr>
            <p:cNvPr id="17" name="正方形/長方形 16"/>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sp>
        <p:nvSpPr>
          <p:cNvPr id="27" name="正方形/長方形 26"/>
          <p:cNvSpPr/>
          <p:nvPr/>
        </p:nvSpPr>
        <p:spPr>
          <a:xfrm>
            <a:off x="8571287" y="1148670"/>
            <a:ext cx="1274769" cy="549393"/>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BIZ UDPゴシック" panose="020B0400000000000000" pitchFamily="50" charset="-128"/>
                <a:ea typeface="BIZ UDPゴシック" panose="020B0400000000000000" pitchFamily="50" charset="-128"/>
              </a:rPr>
              <a:t>中長期</a:t>
            </a:r>
          </a:p>
        </p:txBody>
      </p:sp>
      <p:sp>
        <p:nvSpPr>
          <p:cNvPr id="2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49</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26171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矢印 9"/>
          <p:cNvSpPr/>
          <p:nvPr/>
        </p:nvSpPr>
        <p:spPr>
          <a:xfrm rot="5400000">
            <a:off x="4581682" y="4446653"/>
            <a:ext cx="742632" cy="1215767"/>
          </a:xfrm>
          <a:prstGeom prst="rightArrow">
            <a:avLst>
              <a:gd name="adj1" fmla="val 50000"/>
              <a:gd name="adj2" fmla="val 46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検討テーマ①（専門人材の確保）</a:t>
            </a:r>
          </a:p>
        </p:txBody>
      </p:sp>
      <p:grpSp>
        <p:nvGrpSpPr>
          <p:cNvPr id="17" name="グループ化 16"/>
          <p:cNvGrpSpPr/>
          <p:nvPr/>
        </p:nvGrpSpPr>
        <p:grpSpPr>
          <a:xfrm>
            <a:off x="0" y="-25699"/>
            <a:ext cx="9906000" cy="461665"/>
            <a:chOff x="0" y="-25699"/>
            <a:chExt cx="9906000" cy="461665"/>
          </a:xfrm>
        </p:grpSpPr>
        <p:sp>
          <p:nvSpPr>
            <p:cNvPr id="18" name="正方形/長方形 17"/>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58925" y="-25699"/>
              <a:ext cx="8572952"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grpSp>
        <p:nvGrpSpPr>
          <p:cNvPr id="20" name="グループ化 19"/>
          <p:cNvGrpSpPr/>
          <p:nvPr/>
        </p:nvGrpSpPr>
        <p:grpSpPr>
          <a:xfrm>
            <a:off x="3" y="1656546"/>
            <a:ext cx="9905999" cy="834701"/>
            <a:chOff x="528034" y="3980472"/>
            <a:chExt cx="4443210" cy="824496"/>
          </a:xfrm>
        </p:grpSpPr>
        <p:sp>
          <p:nvSpPr>
            <p:cNvPr id="21" name="正方形/長方形 20"/>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将来に</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わたって安全・</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安心な給食を継続するため、調理、食材、献立の共同発注等の検討</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給食センター</a:t>
              </a:r>
              <a:endParaRPr kumimoji="1" lang="ja-JP" altLang="en-US" sz="2000" b="1" dirty="0" smtClean="0">
                <a:solidFill>
                  <a:schemeClr val="bg1"/>
                </a:solidFill>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3" y="2664488"/>
            <a:ext cx="9905999" cy="834701"/>
            <a:chOff x="528034" y="3980472"/>
            <a:chExt cx="4443210" cy="824496"/>
          </a:xfrm>
        </p:grpSpPr>
        <p:sp>
          <p:nvSpPr>
            <p:cNvPr id="24" name="正方形/長方形 23"/>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民間プール等の利用による効果を図るためのシミュレーションの作成及び検証</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学校プール</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26" name="グループ化 25"/>
          <p:cNvGrpSpPr/>
          <p:nvPr/>
        </p:nvGrpSpPr>
        <p:grpSpPr>
          <a:xfrm>
            <a:off x="0" y="3675278"/>
            <a:ext cx="9905999" cy="834701"/>
            <a:chOff x="528034" y="3980472"/>
            <a:chExt cx="4443210" cy="824496"/>
          </a:xfrm>
        </p:grpSpPr>
        <p:sp>
          <p:nvSpPr>
            <p:cNvPr id="27" name="正方形/長方形 26"/>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くすのきホール（大ホール）を用途廃止した場合の２町１村への影響及び対応の検討</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文化ホール</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29" name="テキスト ボックス 28"/>
          <p:cNvSpPr txBox="1"/>
          <p:nvPr/>
        </p:nvSpPr>
        <p:spPr>
          <a:xfrm>
            <a:off x="-56361" y="1205563"/>
            <a:ext cx="5617243"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課題分析を踏まえた各施設における対応方策</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30" name="グループ化 29"/>
          <p:cNvGrpSpPr/>
          <p:nvPr/>
        </p:nvGrpSpPr>
        <p:grpSpPr>
          <a:xfrm>
            <a:off x="1660" y="5523017"/>
            <a:ext cx="9905999" cy="834701"/>
            <a:chOff x="528034" y="3980472"/>
            <a:chExt cx="4443210" cy="824496"/>
          </a:xfrm>
        </p:grpSpPr>
        <p:sp>
          <p:nvSpPr>
            <p:cNvPr id="31" name="正方形/長方形 30"/>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各施策の検討及び検証に必要となる、客観的かつ長期的な視点で整理したデータの作成</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地域の未来予測</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33" name="テキスト ボックス 32">
            <a:extLst>
              <a:ext uri="{FF2B5EF4-FFF2-40B4-BE49-F238E27FC236}">
                <a16:creationId xmlns:a16="http://schemas.microsoft.com/office/drawing/2014/main" id="{F5006B51-4D82-4776-98AE-830F7A9AA545}"/>
              </a:ext>
            </a:extLst>
          </p:cNvPr>
          <p:cNvSpPr txBox="1"/>
          <p:nvPr/>
        </p:nvSpPr>
        <p:spPr>
          <a:xfrm>
            <a:off x="0" y="529491"/>
            <a:ext cx="9906000" cy="60703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施設の老朽化、少子化に伴う人口減少による税収の減少及び社会保障関係経費の増加等により、単独での維持管理がより一層厳しくなることが予測されるため、まずは下記の施設について共同で出来ることから取り組む。</a:t>
            </a:r>
            <a:endParaRPr kumimoji="1"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956430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12702" y="945514"/>
            <a:ext cx="2675317" cy="327675"/>
          </a:xfrm>
          <a:prstGeom prst="rect">
            <a:avLst/>
          </a:prstGeom>
        </p:spPr>
        <p:txBody>
          <a:bodyPr vert="horz" lIns="74295" tIns="37148" rIns="74295" bIns="37148"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8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1800" b="1" smtClean="0">
                <a:latin typeface="BIZ UDPゴシック" panose="020B0400000000000000" pitchFamily="50" charset="-128"/>
                <a:ea typeface="BIZ UDPゴシック" panose="020B0400000000000000" pitchFamily="50" charset="-128"/>
              </a:rPr>
              <a:t>給食</a:t>
            </a:r>
            <a:r>
              <a:rPr lang="ja-JP" altLang="en-US" sz="1800" b="1" dirty="0">
                <a:latin typeface="BIZ UDPゴシック" panose="020B0400000000000000" pitchFamily="50" charset="-128"/>
                <a:ea typeface="BIZ UDPゴシック" panose="020B0400000000000000" pitchFamily="50" charset="-128"/>
              </a:rPr>
              <a:t>センター</a:t>
            </a:r>
          </a:p>
        </p:txBody>
      </p:sp>
      <p:sp>
        <p:nvSpPr>
          <p:cNvPr id="5" name="正方形/長方形 4"/>
          <p:cNvSpPr/>
          <p:nvPr/>
        </p:nvSpPr>
        <p:spPr>
          <a:xfrm>
            <a:off x="12702" y="-4183"/>
            <a:ext cx="9906000" cy="690347"/>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6" name="テキスト ボックス 5"/>
          <p:cNvSpPr txBox="1"/>
          <p:nvPr/>
        </p:nvSpPr>
        <p:spPr>
          <a:xfrm>
            <a:off x="12702" y="83720"/>
            <a:ext cx="7312047" cy="461665"/>
          </a:xfrm>
          <a:prstGeom prst="rect">
            <a:avLst/>
          </a:prstGeom>
          <a:noFill/>
        </p:spPr>
        <p:txBody>
          <a:bodyPr wrap="square" rtlCol="0" anchor="ctr">
            <a:spAutoFit/>
          </a:bodyPr>
          <a:lstStyle/>
          <a:p>
            <a:r>
              <a:rPr lang="ja-JP" altLang="en-US" sz="2400" b="1" spc="-122"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給食</a:t>
            </a:r>
            <a:r>
              <a:rPr kumimoji="1" lang="ja-JP" altLang="en-US" sz="2400" b="1" u="sng" dirty="0"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センター</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983292" y="1493859"/>
            <a:ext cx="1039416" cy="387286"/>
          </a:xfrm>
          <a:prstGeom prst="rect">
            <a:avLst/>
          </a:prstGeom>
          <a:noFill/>
        </p:spPr>
        <p:txBody>
          <a:bodyPr wrap="square" rtlCol="0">
            <a:spAutoFit/>
          </a:bodyPr>
          <a:lstStyle/>
          <a:p>
            <a:pPr>
              <a:lnSpc>
                <a:spcPts val="2275"/>
              </a:lnSpc>
            </a:pPr>
            <a:r>
              <a:rPr lang="en-US" altLang="ja-JP" sz="1300" b="1" dirty="0">
                <a:solidFill>
                  <a:schemeClr val="accent1">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課題</a:t>
            </a:r>
            <a:endParaRPr kumimoji="1" lang="ja-JP" altLang="en-US" sz="1300" b="1" dirty="0">
              <a:solidFill>
                <a:schemeClr val="accent1">
                  <a:lumMod val="50000"/>
                </a:schemeClr>
              </a:solidFill>
            </a:endParaRPr>
          </a:p>
        </p:txBody>
      </p:sp>
      <p:sp>
        <p:nvSpPr>
          <p:cNvPr id="16" name="テキスト ボックス 15"/>
          <p:cNvSpPr txBox="1"/>
          <p:nvPr/>
        </p:nvSpPr>
        <p:spPr>
          <a:xfrm>
            <a:off x="75592" y="1470184"/>
            <a:ext cx="2085312" cy="387286"/>
          </a:xfrm>
          <a:prstGeom prst="rect">
            <a:avLst/>
          </a:prstGeom>
          <a:noFill/>
        </p:spPr>
        <p:txBody>
          <a:bodyPr wrap="square" rtlCol="0">
            <a:spAutoFit/>
          </a:bodyPr>
          <a:lstStyle/>
          <a:p>
            <a:pPr>
              <a:lnSpc>
                <a:spcPts val="2275"/>
              </a:lnSpc>
            </a:pPr>
            <a:r>
              <a:rPr lang="en-US" altLang="ja-JP" sz="1300" b="1" dirty="0">
                <a:solidFill>
                  <a:schemeClr val="accent1">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現状（施設情報</a:t>
            </a:r>
            <a:r>
              <a:rPr lang="en-US" altLang="ja-JP" sz="1300" b="1" dirty="0">
                <a:solidFill>
                  <a:schemeClr val="accent1">
                    <a:lumMod val="50000"/>
                  </a:schemeClr>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300" b="1" dirty="0">
              <a:solidFill>
                <a:schemeClr val="accent1">
                  <a:lumMod val="50000"/>
                </a:schemeClr>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1843738037"/>
              </p:ext>
            </p:extLst>
          </p:nvPr>
        </p:nvGraphicFramePr>
        <p:xfrm>
          <a:off x="172645" y="1840090"/>
          <a:ext cx="4554800" cy="2272397"/>
        </p:xfrm>
        <a:graphic>
          <a:graphicData uri="http://schemas.openxmlformats.org/drawingml/2006/table">
            <a:tbl>
              <a:tblPr firstRow="1" bandRow="1">
                <a:tableStyleId>{5C22544A-7EE6-4342-B048-85BDC9FD1C3A}</a:tableStyleId>
              </a:tblPr>
              <a:tblGrid>
                <a:gridCol w="989077">
                  <a:extLst>
                    <a:ext uri="{9D8B030D-6E8A-4147-A177-3AD203B41FA5}">
                      <a16:colId xmlns:a16="http://schemas.microsoft.com/office/drawing/2014/main" val="2108276690"/>
                    </a:ext>
                  </a:extLst>
                </a:gridCol>
                <a:gridCol w="1150784">
                  <a:extLst>
                    <a:ext uri="{9D8B030D-6E8A-4147-A177-3AD203B41FA5}">
                      <a16:colId xmlns:a16="http://schemas.microsoft.com/office/drawing/2014/main" val="436093567"/>
                    </a:ext>
                  </a:extLst>
                </a:gridCol>
                <a:gridCol w="1167493">
                  <a:extLst>
                    <a:ext uri="{9D8B030D-6E8A-4147-A177-3AD203B41FA5}">
                      <a16:colId xmlns:a16="http://schemas.microsoft.com/office/drawing/2014/main" val="1283226234"/>
                    </a:ext>
                  </a:extLst>
                </a:gridCol>
                <a:gridCol w="1247446">
                  <a:extLst>
                    <a:ext uri="{9D8B030D-6E8A-4147-A177-3AD203B41FA5}">
                      <a16:colId xmlns:a16="http://schemas.microsoft.com/office/drawing/2014/main" val="3054594164"/>
                    </a:ext>
                  </a:extLst>
                </a:gridCol>
              </a:tblGrid>
              <a:tr h="324798">
                <a:tc>
                  <a:txBody>
                    <a:bodyPr/>
                    <a:lstStyle/>
                    <a:p>
                      <a:endParaRPr kumimoji="1" lang="ja-JP" altLang="en-US" sz="1000" dirty="0"/>
                    </a:p>
                  </a:txBody>
                  <a:tcPr marL="74295" marR="74295" marT="37148" marB="37148"/>
                </a:tc>
                <a:tc>
                  <a:txBody>
                    <a:bodyPr/>
                    <a:lstStyle/>
                    <a:p>
                      <a:r>
                        <a:rPr kumimoji="1" lang="ja-JP" altLang="en-US" sz="1000" dirty="0" smtClean="0"/>
                        <a:t>太子町</a:t>
                      </a:r>
                      <a:endParaRPr kumimoji="1" lang="ja-JP" altLang="en-US" sz="1000" dirty="0"/>
                    </a:p>
                  </a:txBody>
                  <a:tcPr marL="74295" marR="74295" marT="37148" marB="37148"/>
                </a:tc>
                <a:tc>
                  <a:txBody>
                    <a:bodyPr/>
                    <a:lstStyle/>
                    <a:p>
                      <a:r>
                        <a:rPr kumimoji="1" lang="ja-JP" altLang="en-US" sz="1000" dirty="0" smtClean="0"/>
                        <a:t>河南町</a:t>
                      </a:r>
                      <a:endParaRPr kumimoji="1" lang="ja-JP" altLang="en-US" sz="1000" dirty="0"/>
                    </a:p>
                  </a:txBody>
                  <a:tcPr marL="74295" marR="74295" marT="37148" marB="37148"/>
                </a:tc>
                <a:tc>
                  <a:txBody>
                    <a:bodyPr/>
                    <a:lstStyle/>
                    <a:p>
                      <a:r>
                        <a:rPr kumimoji="1" lang="ja-JP" altLang="en-US" sz="1000" dirty="0" smtClean="0"/>
                        <a:t>千早赤阪村</a:t>
                      </a:r>
                      <a:endParaRPr kumimoji="1" lang="ja-JP" altLang="en-US" sz="1000" dirty="0"/>
                    </a:p>
                  </a:txBody>
                  <a:tcPr marL="74295" marR="74295" marT="37148" marB="37148"/>
                </a:tc>
                <a:extLst>
                  <a:ext uri="{0D108BD9-81ED-4DB2-BD59-A6C34878D82A}">
                    <a16:rowId xmlns:a16="http://schemas.microsoft.com/office/drawing/2014/main" val="3626031934"/>
                  </a:ext>
                </a:extLst>
              </a:tr>
              <a:tr h="256626">
                <a:tc>
                  <a:txBody>
                    <a:bodyPr/>
                    <a:lstStyle/>
                    <a:p>
                      <a:r>
                        <a:rPr kumimoji="1" lang="ja-JP" altLang="en-US" sz="1000" dirty="0" smtClean="0"/>
                        <a:t>竣工</a:t>
                      </a:r>
                      <a:endParaRPr kumimoji="1" lang="ja-JP" altLang="en-US" sz="1000" dirty="0"/>
                    </a:p>
                  </a:txBody>
                  <a:tcPr marL="74295" marR="74295" marT="37148" marB="37148"/>
                </a:tc>
                <a:tc>
                  <a:txBody>
                    <a:bodyPr/>
                    <a:lstStyle/>
                    <a:p>
                      <a:r>
                        <a:rPr kumimoji="1" lang="en-US" altLang="ja-JP" sz="1000" dirty="0" smtClean="0"/>
                        <a:t>1987</a:t>
                      </a:r>
                      <a:r>
                        <a:rPr kumimoji="1" lang="ja-JP" altLang="en-US" sz="1000" dirty="0" smtClean="0"/>
                        <a:t>年</a:t>
                      </a:r>
                      <a:endParaRPr kumimoji="1" lang="ja-JP" altLang="en-US" sz="1000" dirty="0"/>
                    </a:p>
                  </a:txBody>
                  <a:tcPr marL="74295" marR="74295" marT="37148" marB="37148"/>
                </a:tc>
                <a:tc>
                  <a:txBody>
                    <a:bodyPr/>
                    <a:lstStyle/>
                    <a:p>
                      <a:r>
                        <a:rPr kumimoji="1" lang="en-US" altLang="ja-JP" sz="1000" dirty="0" smtClean="0"/>
                        <a:t>2014</a:t>
                      </a:r>
                      <a:r>
                        <a:rPr kumimoji="1" lang="ja-JP" altLang="en-US" sz="1000" dirty="0" smtClean="0"/>
                        <a:t>年</a:t>
                      </a:r>
                      <a:endParaRPr kumimoji="1" lang="ja-JP" altLang="en-US" sz="1000" dirty="0"/>
                    </a:p>
                  </a:txBody>
                  <a:tcPr marL="74295" marR="74295" marT="37148" marB="37148"/>
                </a:tc>
                <a:tc>
                  <a:txBody>
                    <a:bodyPr/>
                    <a:lstStyle/>
                    <a:p>
                      <a:r>
                        <a:rPr kumimoji="1" lang="en-US" altLang="ja-JP" sz="1000" dirty="0" smtClean="0"/>
                        <a:t>1992</a:t>
                      </a:r>
                      <a:r>
                        <a:rPr kumimoji="1" lang="ja-JP" altLang="en-US" sz="1000" dirty="0" smtClean="0"/>
                        <a:t>年</a:t>
                      </a:r>
                      <a:endParaRPr kumimoji="1" lang="ja-JP" altLang="en-US" sz="1000" dirty="0"/>
                    </a:p>
                  </a:txBody>
                  <a:tcPr marL="74295" marR="74295" marT="37148" marB="37148"/>
                </a:tc>
                <a:extLst>
                  <a:ext uri="{0D108BD9-81ED-4DB2-BD59-A6C34878D82A}">
                    <a16:rowId xmlns:a16="http://schemas.microsoft.com/office/drawing/2014/main" val="2121519381"/>
                  </a:ext>
                </a:extLst>
              </a:tr>
              <a:tr h="264212">
                <a:tc>
                  <a:txBody>
                    <a:bodyPr/>
                    <a:lstStyle/>
                    <a:p>
                      <a:r>
                        <a:rPr kumimoji="1" lang="ja-JP" altLang="en-US" sz="1000" dirty="0" smtClean="0"/>
                        <a:t>調理能力</a:t>
                      </a:r>
                      <a:r>
                        <a:rPr kumimoji="1" lang="en-US" altLang="ja-JP" sz="1000" dirty="0" smtClean="0"/>
                        <a:t>/</a:t>
                      </a:r>
                      <a:r>
                        <a:rPr kumimoji="1" lang="ja-JP" altLang="en-US" sz="1000" dirty="0" smtClean="0"/>
                        <a:t>日</a:t>
                      </a:r>
                      <a:endParaRPr kumimoji="1" lang="ja-JP" altLang="en-US" sz="1000" dirty="0"/>
                    </a:p>
                  </a:txBody>
                  <a:tcPr marL="74295" marR="74295" marT="37148" marB="37148"/>
                </a:tc>
                <a:tc>
                  <a:txBody>
                    <a:bodyPr/>
                    <a:lstStyle/>
                    <a:p>
                      <a:r>
                        <a:rPr kumimoji="1" lang="en-US" altLang="ja-JP" sz="1000" dirty="0" smtClean="0"/>
                        <a:t>1,300</a:t>
                      </a:r>
                      <a:r>
                        <a:rPr kumimoji="1" lang="ja-JP" altLang="en-US" sz="1000" dirty="0" smtClean="0"/>
                        <a:t>食</a:t>
                      </a:r>
                      <a:endParaRPr kumimoji="1" lang="ja-JP" altLang="en-US" sz="1000" dirty="0"/>
                    </a:p>
                  </a:txBody>
                  <a:tcPr marL="74295" marR="74295" marT="37148" marB="37148"/>
                </a:tc>
                <a:tc>
                  <a:txBody>
                    <a:bodyPr/>
                    <a:lstStyle/>
                    <a:p>
                      <a:r>
                        <a:rPr kumimoji="1" lang="en-US" altLang="ja-JP" sz="1000" dirty="0" smtClean="0"/>
                        <a:t>1,500</a:t>
                      </a:r>
                      <a:r>
                        <a:rPr kumimoji="1" lang="ja-JP" altLang="en-US" sz="1000" dirty="0" smtClean="0"/>
                        <a:t>食</a:t>
                      </a:r>
                      <a:endParaRPr kumimoji="1" lang="ja-JP" altLang="en-US" sz="1000" dirty="0"/>
                    </a:p>
                  </a:txBody>
                  <a:tcPr marL="74295" marR="74295" marT="37148" marB="37148"/>
                </a:tc>
                <a:tc>
                  <a:txBody>
                    <a:bodyPr/>
                    <a:lstStyle/>
                    <a:p>
                      <a:r>
                        <a:rPr kumimoji="1" lang="en-US" altLang="ja-JP" sz="1000" dirty="0" smtClean="0"/>
                        <a:t>600</a:t>
                      </a:r>
                      <a:r>
                        <a:rPr kumimoji="1" lang="ja-JP" altLang="en-US" sz="1000" dirty="0" smtClean="0"/>
                        <a:t>食</a:t>
                      </a:r>
                      <a:endParaRPr kumimoji="1" lang="ja-JP" altLang="en-US" sz="1000" dirty="0"/>
                    </a:p>
                  </a:txBody>
                  <a:tcPr marL="74295" marR="74295" marT="37148" marB="37148"/>
                </a:tc>
                <a:extLst>
                  <a:ext uri="{0D108BD9-81ED-4DB2-BD59-A6C34878D82A}">
                    <a16:rowId xmlns:a16="http://schemas.microsoft.com/office/drawing/2014/main" val="50114790"/>
                  </a:ext>
                </a:extLst>
              </a:tr>
              <a:tr h="275700">
                <a:tc>
                  <a:txBody>
                    <a:bodyPr/>
                    <a:lstStyle/>
                    <a:p>
                      <a:r>
                        <a:rPr kumimoji="1" lang="ja-JP" altLang="en-US" sz="1000" dirty="0" smtClean="0"/>
                        <a:t>平均実績数</a:t>
                      </a:r>
                      <a:r>
                        <a:rPr kumimoji="1" lang="en-US" altLang="ja-JP" sz="1000" dirty="0" smtClean="0"/>
                        <a:t>/</a:t>
                      </a:r>
                      <a:r>
                        <a:rPr kumimoji="1" lang="ja-JP" altLang="en-US" sz="1000" dirty="0" smtClean="0"/>
                        <a:t>日</a:t>
                      </a:r>
                      <a:endParaRPr kumimoji="1" lang="ja-JP" altLang="en-US" sz="1000" dirty="0"/>
                    </a:p>
                  </a:txBody>
                  <a:tcPr marL="74295" marR="74295" marT="37148" marB="37148"/>
                </a:tc>
                <a:tc>
                  <a:txBody>
                    <a:bodyPr/>
                    <a:lstStyle/>
                    <a:p>
                      <a:r>
                        <a:rPr kumimoji="1" lang="en-US" altLang="ja-JP" sz="1000" dirty="0" smtClean="0"/>
                        <a:t>1,072</a:t>
                      </a:r>
                      <a:r>
                        <a:rPr kumimoji="1" lang="ja-JP" altLang="en-US" sz="1000" dirty="0" smtClean="0"/>
                        <a:t>食</a:t>
                      </a:r>
                      <a:endParaRPr kumimoji="1" lang="ja-JP" altLang="en-US" sz="1000" dirty="0"/>
                    </a:p>
                  </a:txBody>
                  <a:tcPr marL="74295" marR="74295" marT="37148" marB="37148"/>
                </a:tc>
                <a:tc>
                  <a:txBody>
                    <a:bodyPr/>
                    <a:lstStyle/>
                    <a:p>
                      <a:r>
                        <a:rPr kumimoji="1" lang="en-US" altLang="ja-JP" sz="1000" dirty="0" smtClean="0"/>
                        <a:t>1,300</a:t>
                      </a:r>
                      <a:r>
                        <a:rPr kumimoji="1" lang="ja-JP" altLang="en-US" sz="1000" dirty="0" smtClean="0"/>
                        <a:t>食</a:t>
                      </a:r>
                      <a:endParaRPr kumimoji="1" lang="ja-JP" altLang="en-US" sz="1000" dirty="0"/>
                    </a:p>
                  </a:txBody>
                  <a:tcPr marL="74295" marR="74295" marT="37148" marB="37148"/>
                </a:tc>
                <a:tc>
                  <a:txBody>
                    <a:bodyPr/>
                    <a:lstStyle/>
                    <a:p>
                      <a:r>
                        <a:rPr kumimoji="1" lang="en-US" altLang="ja-JP" sz="1000" dirty="0" smtClean="0"/>
                        <a:t>350</a:t>
                      </a:r>
                      <a:r>
                        <a:rPr kumimoji="1" lang="ja-JP" altLang="en-US" sz="1000" dirty="0" smtClean="0"/>
                        <a:t>食</a:t>
                      </a:r>
                      <a:endParaRPr kumimoji="1" lang="ja-JP" altLang="en-US" sz="1000" dirty="0"/>
                    </a:p>
                  </a:txBody>
                  <a:tcPr marL="74295" marR="74295" marT="37148" marB="37148"/>
                </a:tc>
                <a:extLst>
                  <a:ext uri="{0D108BD9-81ED-4DB2-BD59-A6C34878D82A}">
                    <a16:rowId xmlns:a16="http://schemas.microsoft.com/office/drawing/2014/main" val="3303316634"/>
                  </a:ext>
                </a:extLst>
              </a:tr>
              <a:tr h="248867">
                <a:tc>
                  <a:txBody>
                    <a:bodyPr/>
                    <a:lstStyle/>
                    <a:p>
                      <a:r>
                        <a:rPr kumimoji="1" lang="ja-JP" altLang="en-US" sz="1000" dirty="0" smtClean="0"/>
                        <a:t>稼働率</a:t>
                      </a:r>
                      <a:endParaRPr kumimoji="1" lang="ja-JP" altLang="en-US" sz="1000" dirty="0"/>
                    </a:p>
                  </a:txBody>
                  <a:tcPr marL="74295" marR="74295" marT="37148" marB="37148"/>
                </a:tc>
                <a:tc>
                  <a:txBody>
                    <a:bodyPr/>
                    <a:lstStyle/>
                    <a:p>
                      <a:r>
                        <a:rPr kumimoji="1" lang="en-US" altLang="ja-JP" sz="1000" dirty="0" smtClean="0"/>
                        <a:t>82.5%</a:t>
                      </a:r>
                      <a:endParaRPr kumimoji="1" lang="ja-JP" altLang="en-US" sz="1000" dirty="0"/>
                    </a:p>
                  </a:txBody>
                  <a:tcPr marL="74295" marR="74295" marT="37148" marB="37148"/>
                </a:tc>
                <a:tc>
                  <a:txBody>
                    <a:bodyPr/>
                    <a:lstStyle/>
                    <a:p>
                      <a:r>
                        <a:rPr kumimoji="1" lang="en-US" altLang="ja-JP" sz="1000" dirty="0" smtClean="0"/>
                        <a:t>86.7%</a:t>
                      </a:r>
                      <a:endParaRPr kumimoji="1" lang="ja-JP" altLang="en-US" sz="1000" dirty="0"/>
                    </a:p>
                  </a:txBody>
                  <a:tcPr marL="74295" marR="74295" marT="37148" marB="37148"/>
                </a:tc>
                <a:tc>
                  <a:txBody>
                    <a:bodyPr/>
                    <a:lstStyle/>
                    <a:p>
                      <a:r>
                        <a:rPr kumimoji="1" lang="en-US" altLang="ja-JP" sz="1000" dirty="0" smtClean="0"/>
                        <a:t>58.3%</a:t>
                      </a:r>
                      <a:endParaRPr kumimoji="1" lang="ja-JP" altLang="en-US" sz="1000" dirty="0"/>
                    </a:p>
                  </a:txBody>
                  <a:tcPr marL="74295" marR="74295" marT="37148" marB="37148"/>
                </a:tc>
                <a:extLst>
                  <a:ext uri="{0D108BD9-81ED-4DB2-BD59-A6C34878D82A}">
                    <a16:rowId xmlns:a16="http://schemas.microsoft.com/office/drawing/2014/main" val="1018833014"/>
                  </a:ext>
                </a:extLst>
              </a:tr>
              <a:tr h="272254">
                <a:tc>
                  <a:txBody>
                    <a:bodyPr/>
                    <a:lstStyle/>
                    <a:p>
                      <a:r>
                        <a:rPr kumimoji="1" lang="ja-JP" altLang="en-US" sz="1000" dirty="0" smtClean="0"/>
                        <a:t>運営形態</a:t>
                      </a:r>
                      <a:endParaRPr kumimoji="1" lang="ja-JP" altLang="en-US" sz="1000" dirty="0"/>
                    </a:p>
                  </a:txBody>
                  <a:tcPr marL="74295" marR="74295" marT="37148" marB="37148"/>
                </a:tc>
                <a:tc>
                  <a:txBody>
                    <a:bodyPr/>
                    <a:lstStyle/>
                    <a:p>
                      <a:r>
                        <a:rPr kumimoji="1" lang="ja-JP" altLang="en-US" sz="1000" dirty="0" smtClean="0"/>
                        <a:t>直営</a:t>
                      </a:r>
                      <a:endParaRPr kumimoji="1" lang="ja-JP" altLang="en-US" sz="1000" dirty="0"/>
                    </a:p>
                  </a:txBody>
                  <a:tcPr marL="74295" marR="74295" marT="37148" marB="37148"/>
                </a:tc>
                <a:tc>
                  <a:txBody>
                    <a:bodyPr/>
                    <a:lstStyle/>
                    <a:p>
                      <a:r>
                        <a:rPr kumimoji="1" lang="ja-JP" altLang="en-US" sz="1000" dirty="0" smtClean="0"/>
                        <a:t>直営</a:t>
                      </a:r>
                      <a:endParaRPr kumimoji="1" lang="ja-JP" altLang="en-US" sz="1000" dirty="0"/>
                    </a:p>
                  </a:txBody>
                  <a:tcPr marL="74295" marR="74295" marT="37148" marB="37148"/>
                </a:tc>
                <a:tc>
                  <a:txBody>
                    <a:bodyPr/>
                    <a:lstStyle/>
                    <a:p>
                      <a:r>
                        <a:rPr kumimoji="1" lang="ja-JP" altLang="en-US" sz="1000" dirty="0" smtClean="0"/>
                        <a:t>直営</a:t>
                      </a:r>
                      <a:endParaRPr kumimoji="1" lang="ja-JP" altLang="en-US" sz="1000" dirty="0"/>
                    </a:p>
                  </a:txBody>
                  <a:tcPr marL="74295" marR="74295" marT="37148" marB="37148"/>
                </a:tc>
                <a:extLst>
                  <a:ext uri="{0D108BD9-81ED-4DB2-BD59-A6C34878D82A}">
                    <a16:rowId xmlns:a16="http://schemas.microsoft.com/office/drawing/2014/main" val="3570086427"/>
                  </a:ext>
                </a:extLst>
              </a:tr>
              <a:tr h="275700">
                <a:tc>
                  <a:txBody>
                    <a:bodyPr/>
                    <a:lstStyle/>
                    <a:p>
                      <a:r>
                        <a:rPr kumimoji="1" lang="ja-JP" altLang="en-US" sz="1000" dirty="0" smtClean="0"/>
                        <a:t>調理委託業者</a:t>
                      </a:r>
                      <a:endParaRPr kumimoji="1" lang="ja-JP" altLang="en-US" sz="1000" dirty="0"/>
                    </a:p>
                  </a:txBody>
                  <a:tcPr marL="74295" marR="74295" marT="37148" marB="37148"/>
                </a:tc>
                <a:tc>
                  <a:txBody>
                    <a:bodyPr/>
                    <a:lstStyle/>
                    <a:p>
                      <a:r>
                        <a:rPr kumimoji="1" lang="ja-JP" altLang="en-US" sz="1000" dirty="0" smtClean="0"/>
                        <a:t>ウオクニ</a:t>
                      </a:r>
                      <a:r>
                        <a:rPr kumimoji="1" lang="en-US" altLang="ja-JP" sz="1000" dirty="0" smtClean="0"/>
                        <a:t>(</a:t>
                      </a:r>
                      <a:r>
                        <a:rPr kumimoji="1" lang="ja-JP" altLang="en-US" sz="1000" dirty="0" smtClean="0"/>
                        <a:t>株</a:t>
                      </a:r>
                      <a:r>
                        <a:rPr kumimoji="1" lang="en-US" altLang="ja-JP" sz="1000" dirty="0" smtClean="0"/>
                        <a:t>)</a:t>
                      </a:r>
                      <a:endParaRPr kumimoji="1" lang="ja-JP" altLang="en-US" sz="1000" dirty="0"/>
                    </a:p>
                  </a:txBody>
                  <a:tcPr marL="74295" marR="74295" marT="37148" marB="37148"/>
                </a:tc>
                <a:tc>
                  <a:txBody>
                    <a:bodyPr/>
                    <a:lstStyle/>
                    <a:p>
                      <a:r>
                        <a:rPr kumimoji="1" lang="ja-JP" altLang="en-US" sz="1000" dirty="0" smtClean="0"/>
                        <a:t>東洋食品</a:t>
                      </a:r>
                      <a:r>
                        <a:rPr kumimoji="1" lang="en-US" altLang="ja-JP" sz="1000" dirty="0" smtClean="0"/>
                        <a:t>(</a:t>
                      </a:r>
                      <a:r>
                        <a:rPr kumimoji="1" lang="ja-JP" altLang="en-US" sz="1000" dirty="0" smtClean="0"/>
                        <a:t>株</a:t>
                      </a:r>
                      <a:r>
                        <a:rPr kumimoji="1" lang="en-US" altLang="ja-JP" sz="1000" dirty="0" smtClean="0"/>
                        <a:t>)</a:t>
                      </a:r>
                      <a:endParaRPr kumimoji="1" lang="ja-JP" altLang="en-US" sz="1000" dirty="0"/>
                    </a:p>
                  </a:txBody>
                  <a:tcPr marL="74295" marR="74295" marT="37148" marB="37148"/>
                </a:tc>
                <a:tc>
                  <a:txBody>
                    <a:bodyPr/>
                    <a:lstStyle/>
                    <a:p>
                      <a:r>
                        <a:rPr kumimoji="1" lang="ja-JP" altLang="en-US" sz="1000" dirty="0" smtClean="0"/>
                        <a:t>ウオクニ</a:t>
                      </a:r>
                      <a:r>
                        <a:rPr kumimoji="1" lang="en-US" altLang="ja-JP" sz="1000" dirty="0" smtClean="0"/>
                        <a:t>(</a:t>
                      </a:r>
                      <a:r>
                        <a:rPr kumimoji="1" lang="ja-JP" altLang="en-US" sz="1000" dirty="0" smtClean="0"/>
                        <a:t>株</a:t>
                      </a:r>
                      <a:r>
                        <a:rPr kumimoji="1" lang="en-US" altLang="ja-JP" sz="1000" dirty="0" smtClean="0"/>
                        <a:t>)</a:t>
                      </a:r>
                      <a:endParaRPr kumimoji="1" lang="ja-JP" altLang="en-US" sz="1000" dirty="0"/>
                    </a:p>
                  </a:txBody>
                  <a:tcPr marL="74295" marR="74295" marT="37148" marB="37148"/>
                </a:tc>
                <a:extLst>
                  <a:ext uri="{0D108BD9-81ED-4DB2-BD59-A6C34878D82A}">
                    <a16:rowId xmlns:a16="http://schemas.microsoft.com/office/drawing/2014/main" val="2107436860"/>
                  </a:ext>
                </a:extLst>
              </a:tr>
              <a:tr h="354240">
                <a:tc>
                  <a:txBody>
                    <a:bodyPr/>
                    <a:lstStyle/>
                    <a:p>
                      <a:r>
                        <a:rPr kumimoji="1" lang="ja-JP" altLang="en-US" sz="1000" dirty="0" smtClean="0"/>
                        <a:t>延床面積</a:t>
                      </a:r>
                      <a:endParaRPr kumimoji="1" lang="ja-JP" altLang="en-US" sz="1000" dirty="0"/>
                    </a:p>
                  </a:txBody>
                  <a:tcPr marL="74295" marR="74295" marT="37148" marB="37148"/>
                </a:tc>
                <a:tc>
                  <a:txBody>
                    <a:bodyPr/>
                    <a:lstStyle/>
                    <a:p>
                      <a:r>
                        <a:rPr kumimoji="1" lang="en-US" altLang="ja-JP" sz="1000" dirty="0" smtClean="0"/>
                        <a:t>693</a:t>
                      </a:r>
                      <a:r>
                        <a:rPr kumimoji="1" lang="ja-JP" altLang="en-US" sz="1000" dirty="0" smtClean="0"/>
                        <a:t>㎡</a:t>
                      </a:r>
                      <a:endParaRPr kumimoji="1" lang="ja-JP" altLang="en-US" sz="1000" dirty="0"/>
                    </a:p>
                  </a:txBody>
                  <a:tcPr marL="74295" marR="74295" marT="37148" marB="37148"/>
                </a:tc>
                <a:tc>
                  <a:txBody>
                    <a:bodyPr/>
                    <a:lstStyle/>
                    <a:p>
                      <a:r>
                        <a:rPr kumimoji="1" lang="en-US" altLang="ja-JP" sz="1000" dirty="0" smtClean="0"/>
                        <a:t>1,629.71</a:t>
                      </a:r>
                      <a:r>
                        <a:rPr kumimoji="1" lang="ja-JP" altLang="en-US" sz="1000" dirty="0" smtClean="0"/>
                        <a:t>㎡</a:t>
                      </a:r>
                      <a:endParaRPr kumimoji="1" lang="ja-JP" altLang="en-US" sz="1000" dirty="0"/>
                    </a:p>
                  </a:txBody>
                  <a:tcPr marL="74295" marR="74295" marT="37148" marB="37148"/>
                </a:tc>
                <a:tc>
                  <a:txBody>
                    <a:bodyPr/>
                    <a:lstStyle/>
                    <a:p>
                      <a:r>
                        <a:rPr kumimoji="1" lang="en-US" altLang="ja-JP" sz="1000" dirty="0" smtClean="0"/>
                        <a:t>648</a:t>
                      </a:r>
                      <a:r>
                        <a:rPr kumimoji="1" lang="ja-JP" altLang="en-US" sz="1000" dirty="0" smtClean="0"/>
                        <a:t>㎡</a:t>
                      </a:r>
                      <a:endParaRPr kumimoji="1" lang="ja-JP" altLang="en-US" sz="1000" dirty="0"/>
                    </a:p>
                  </a:txBody>
                  <a:tcPr marL="74295" marR="74295" marT="37148" marB="37148"/>
                </a:tc>
                <a:extLst>
                  <a:ext uri="{0D108BD9-81ED-4DB2-BD59-A6C34878D82A}">
                    <a16:rowId xmlns:a16="http://schemas.microsoft.com/office/drawing/2014/main" val="2145908640"/>
                  </a:ext>
                </a:extLst>
              </a:tr>
            </a:tbl>
          </a:graphicData>
        </a:graphic>
      </p:graphicFrame>
      <p:sp>
        <p:nvSpPr>
          <p:cNvPr id="19" name="正方形/長方形 18"/>
          <p:cNvSpPr/>
          <p:nvPr/>
        </p:nvSpPr>
        <p:spPr>
          <a:xfrm>
            <a:off x="88473" y="1451140"/>
            <a:ext cx="4726171" cy="2752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41" name="テキスト ボックス 40"/>
          <p:cNvSpPr txBox="1"/>
          <p:nvPr/>
        </p:nvSpPr>
        <p:spPr>
          <a:xfrm>
            <a:off x="95308" y="4387358"/>
            <a:ext cx="2973129" cy="387286"/>
          </a:xfrm>
          <a:prstGeom prst="rect">
            <a:avLst/>
          </a:prstGeom>
          <a:noFill/>
        </p:spPr>
        <p:txBody>
          <a:bodyPr wrap="square" rtlCol="0">
            <a:spAutoFit/>
          </a:bodyPr>
          <a:lstStyle/>
          <a:p>
            <a:pPr>
              <a:lnSpc>
                <a:spcPts val="2275"/>
              </a:lnSpc>
            </a:pP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rPr>
              <a:t>３</a:t>
            </a:r>
            <a:r>
              <a:rPr lang="en-US" altLang="ja-JP" sz="1300" b="1" dirty="0">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rPr>
              <a:t>共通課題について</a:t>
            </a:r>
            <a:endParaRPr kumimoji="1"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95309" y="4404865"/>
            <a:ext cx="4726435" cy="211063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45" name="正方形/長方形 44"/>
          <p:cNvSpPr/>
          <p:nvPr/>
        </p:nvSpPr>
        <p:spPr>
          <a:xfrm>
            <a:off x="5108940" y="1913622"/>
            <a:ext cx="2016782" cy="20934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46" name="正方形/長方形 45"/>
          <p:cNvSpPr/>
          <p:nvPr/>
        </p:nvSpPr>
        <p:spPr>
          <a:xfrm>
            <a:off x="5108940" y="2282725"/>
            <a:ext cx="1680216" cy="172434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47" name="正方形/長方形 46"/>
          <p:cNvSpPr/>
          <p:nvPr/>
        </p:nvSpPr>
        <p:spPr>
          <a:xfrm>
            <a:off x="5108940" y="2737005"/>
            <a:ext cx="1350016" cy="12700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cxnSp>
        <p:nvCxnSpPr>
          <p:cNvPr id="49" name="直線コネクタ 48"/>
          <p:cNvCxnSpPr/>
          <p:nvPr/>
        </p:nvCxnSpPr>
        <p:spPr>
          <a:xfrm flipH="1" flipV="1">
            <a:off x="6789157" y="2285378"/>
            <a:ext cx="3038724" cy="1029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027033" y="1857470"/>
            <a:ext cx="1862688" cy="297325"/>
          </a:xfrm>
          <a:prstGeom prst="rect">
            <a:avLst/>
          </a:prstGeom>
        </p:spPr>
        <p:txBody>
          <a:bodyPr wrap="square">
            <a:spAutoFit/>
          </a:bodyPr>
          <a:lstStyle/>
          <a:p>
            <a:pPr>
              <a:lnSpc>
                <a:spcPct val="150000"/>
              </a:lnSpc>
            </a:pPr>
            <a:r>
              <a:rPr lang="en-US" altLang="ja-JP" sz="980" dirty="0">
                <a:latin typeface="+mn-ea"/>
                <a:cs typeface="Times New Roman" panose="02020603050405020304" pitchFamily="18" charset="0"/>
              </a:rPr>
              <a:t>【2</a:t>
            </a:r>
            <a:r>
              <a:rPr lang="ja-JP" altLang="en-US" sz="980" dirty="0">
                <a:latin typeface="+mn-ea"/>
                <a:cs typeface="Times New Roman" panose="02020603050405020304" pitchFamily="18" charset="0"/>
              </a:rPr>
              <a:t>町</a:t>
            </a:r>
            <a:r>
              <a:rPr lang="en-US" altLang="ja-JP" sz="980" dirty="0">
                <a:latin typeface="+mn-ea"/>
                <a:cs typeface="Times New Roman" panose="02020603050405020304" pitchFamily="18" charset="0"/>
              </a:rPr>
              <a:t>1</a:t>
            </a:r>
            <a:r>
              <a:rPr lang="ja-JP" altLang="en-US" sz="980" dirty="0">
                <a:latin typeface="+mn-ea"/>
                <a:cs typeface="Times New Roman" panose="02020603050405020304" pitchFamily="18" charset="0"/>
              </a:rPr>
              <a:t>村の共通課題</a:t>
            </a:r>
            <a:r>
              <a:rPr lang="en-US" altLang="ja-JP" sz="980" dirty="0">
                <a:latin typeface="+mn-ea"/>
                <a:cs typeface="Times New Roman" panose="02020603050405020304" pitchFamily="18" charset="0"/>
              </a:rPr>
              <a:t>】</a:t>
            </a:r>
            <a:r>
              <a:rPr lang="ja-JP" altLang="en-US" sz="980" b="1" dirty="0">
                <a:latin typeface="+mn-ea"/>
                <a:cs typeface="Times New Roman" panose="02020603050405020304" pitchFamily="18" charset="0"/>
              </a:rPr>
              <a:t>　</a:t>
            </a:r>
            <a:endParaRPr lang="ja-JP" altLang="en-US" sz="980" dirty="0">
              <a:latin typeface="+mn-ea"/>
            </a:endParaRPr>
          </a:p>
        </p:txBody>
      </p:sp>
      <p:sp>
        <p:nvSpPr>
          <p:cNvPr id="55" name="正方形/長方形 54"/>
          <p:cNvSpPr/>
          <p:nvPr/>
        </p:nvSpPr>
        <p:spPr>
          <a:xfrm>
            <a:off x="5041184" y="2697001"/>
            <a:ext cx="1485528" cy="317395"/>
          </a:xfrm>
          <a:prstGeom prst="rect">
            <a:avLst/>
          </a:prstGeom>
        </p:spPr>
        <p:txBody>
          <a:bodyPr wrap="square">
            <a:spAutoFit/>
          </a:bodyPr>
          <a:lstStyle/>
          <a:p>
            <a:pPr>
              <a:lnSpc>
                <a:spcPct val="150000"/>
              </a:lnSpc>
            </a:pPr>
            <a:r>
              <a:rPr lang="en-US" altLang="ja-JP" sz="975" dirty="0">
                <a:latin typeface="+mn-ea"/>
                <a:cs typeface="Times New Roman" panose="02020603050405020304" pitchFamily="18" charset="0"/>
              </a:rPr>
              <a:t>【</a:t>
            </a:r>
            <a:r>
              <a:rPr lang="ja-JP" altLang="en-US" sz="975" dirty="0">
                <a:latin typeface="+mn-ea"/>
                <a:cs typeface="Times New Roman" panose="02020603050405020304" pitchFamily="18" charset="0"/>
              </a:rPr>
              <a:t>千早赤阪村の課題</a:t>
            </a:r>
            <a:r>
              <a:rPr lang="en-US" altLang="ja-JP" sz="975" dirty="0">
                <a:latin typeface="+mn-ea"/>
                <a:cs typeface="Times New Roman" panose="02020603050405020304" pitchFamily="18" charset="0"/>
              </a:rPr>
              <a:t>】</a:t>
            </a:r>
            <a:r>
              <a:rPr lang="ja-JP" altLang="en-US" sz="975" dirty="0">
                <a:latin typeface="+mn-ea"/>
                <a:cs typeface="Times New Roman" panose="02020603050405020304" pitchFamily="18" charset="0"/>
              </a:rPr>
              <a:t>　</a:t>
            </a:r>
            <a:endParaRPr lang="ja-JP" altLang="en-US" sz="975" dirty="0">
              <a:latin typeface="+mn-ea"/>
            </a:endParaRPr>
          </a:p>
        </p:txBody>
      </p:sp>
      <p:sp>
        <p:nvSpPr>
          <p:cNvPr id="56" name="正方形/長方形 55"/>
          <p:cNvSpPr/>
          <p:nvPr/>
        </p:nvSpPr>
        <p:spPr>
          <a:xfrm>
            <a:off x="5027033" y="2261805"/>
            <a:ext cx="1944028" cy="317395"/>
          </a:xfrm>
          <a:prstGeom prst="rect">
            <a:avLst/>
          </a:prstGeom>
        </p:spPr>
        <p:txBody>
          <a:bodyPr wrap="square">
            <a:spAutoFit/>
          </a:bodyPr>
          <a:lstStyle/>
          <a:p>
            <a:pPr>
              <a:lnSpc>
                <a:spcPct val="150000"/>
              </a:lnSpc>
            </a:pPr>
            <a:r>
              <a:rPr lang="en-US" altLang="ja-JP" sz="975" dirty="0">
                <a:latin typeface="+mn-ea"/>
                <a:cs typeface="Times New Roman" panose="02020603050405020304" pitchFamily="18" charset="0"/>
              </a:rPr>
              <a:t>【</a:t>
            </a:r>
            <a:r>
              <a:rPr lang="ja-JP" altLang="en-US" sz="975" dirty="0">
                <a:latin typeface="+mn-ea"/>
                <a:cs typeface="Times New Roman" panose="02020603050405020304" pitchFamily="18" charset="0"/>
              </a:rPr>
              <a:t>太子町・千早赤阪村の課題</a:t>
            </a:r>
            <a:r>
              <a:rPr lang="en-US" altLang="ja-JP" sz="975" dirty="0">
                <a:latin typeface="+mn-ea"/>
                <a:cs typeface="Times New Roman" panose="02020603050405020304" pitchFamily="18" charset="0"/>
              </a:rPr>
              <a:t>】</a:t>
            </a:r>
            <a:r>
              <a:rPr lang="ja-JP" altLang="en-US" sz="975" dirty="0">
                <a:latin typeface="+mn-ea"/>
                <a:cs typeface="Times New Roman" panose="02020603050405020304" pitchFamily="18" charset="0"/>
              </a:rPr>
              <a:t>　</a:t>
            </a:r>
            <a:endParaRPr lang="ja-JP" altLang="en-US" sz="975" dirty="0">
              <a:latin typeface="+mn-ea"/>
            </a:endParaRPr>
          </a:p>
        </p:txBody>
      </p:sp>
      <p:cxnSp>
        <p:nvCxnSpPr>
          <p:cNvPr id="59" name="直線コネクタ 58"/>
          <p:cNvCxnSpPr/>
          <p:nvPr/>
        </p:nvCxnSpPr>
        <p:spPr>
          <a:xfrm flipH="1">
            <a:off x="6485335" y="2739270"/>
            <a:ext cx="3329666" cy="95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127978" y="1796600"/>
            <a:ext cx="1558821" cy="322396"/>
          </a:xfrm>
          <a:prstGeom prst="rect">
            <a:avLst/>
          </a:prstGeom>
        </p:spPr>
        <p:txBody>
          <a:bodyPr wrap="square">
            <a:spAutoFit/>
          </a:bodyPr>
          <a:lstStyle/>
          <a:p>
            <a:pPr>
              <a:lnSpc>
                <a:spcPct val="150000"/>
              </a:lnSpc>
            </a:pPr>
            <a:r>
              <a:rPr lang="ja-JP" altLang="en-US" sz="1100" b="1" dirty="0">
                <a:solidFill>
                  <a:srgbClr val="C00000"/>
                </a:solidFill>
                <a:latin typeface="+mn-ea"/>
                <a:cs typeface="Times New Roman" panose="02020603050405020304" pitchFamily="18" charset="0"/>
              </a:rPr>
              <a:t>●深刻な少子化</a:t>
            </a:r>
            <a:r>
              <a:rPr lang="ja-JP" altLang="en-US" sz="1100" b="1" dirty="0">
                <a:latin typeface="+mn-ea"/>
                <a:cs typeface="Times New Roman" panose="02020603050405020304" pitchFamily="18" charset="0"/>
              </a:rPr>
              <a:t>　</a:t>
            </a:r>
            <a:endParaRPr lang="ja-JP" altLang="en-US" sz="1100" dirty="0">
              <a:latin typeface="+mn-ea"/>
            </a:endParaRPr>
          </a:p>
        </p:txBody>
      </p:sp>
      <p:sp>
        <p:nvSpPr>
          <p:cNvPr id="62" name="正方形/長方形 61"/>
          <p:cNvSpPr/>
          <p:nvPr/>
        </p:nvSpPr>
        <p:spPr>
          <a:xfrm>
            <a:off x="7281632" y="2017614"/>
            <a:ext cx="2591563" cy="323165"/>
          </a:xfrm>
          <a:prstGeom prst="rect">
            <a:avLst/>
          </a:prstGeom>
        </p:spPr>
        <p:txBody>
          <a:bodyPr wrap="square">
            <a:spAutoFit/>
          </a:bodyPr>
          <a:lstStyle/>
          <a:p>
            <a:pPr>
              <a:lnSpc>
                <a:spcPct val="150000"/>
              </a:lnSpc>
            </a:pPr>
            <a:r>
              <a:rPr lang="ja-JP" altLang="en-US" sz="1000" dirty="0">
                <a:latin typeface="+mn-ea"/>
                <a:cs typeface="Times New Roman" panose="02020603050405020304" pitchFamily="18" charset="0"/>
              </a:rPr>
              <a:t>運営効率及び費用対効果の悪化</a:t>
            </a:r>
            <a:endParaRPr lang="ja-JP" altLang="en-US" sz="1000" dirty="0">
              <a:latin typeface="+mn-ea"/>
            </a:endParaRPr>
          </a:p>
        </p:txBody>
      </p:sp>
      <p:sp>
        <p:nvSpPr>
          <p:cNvPr id="63" name="正方形/長方形 62"/>
          <p:cNvSpPr/>
          <p:nvPr/>
        </p:nvSpPr>
        <p:spPr>
          <a:xfrm>
            <a:off x="7141737" y="2238800"/>
            <a:ext cx="1328837" cy="322396"/>
          </a:xfrm>
          <a:prstGeom prst="rect">
            <a:avLst/>
          </a:prstGeom>
        </p:spPr>
        <p:txBody>
          <a:bodyPr wrap="square">
            <a:spAutoFit/>
          </a:bodyPr>
          <a:lstStyle/>
          <a:p>
            <a:pPr>
              <a:lnSpc>
                <a:spcPct val="150000"/>
              </a:lnSpc>
            </a:pPr>
            <a:r>
              <a:rPr lang="ja-JP" altLang="en-US" sz="1100" b="1" dirty="0">
                <a:solidFill>
                  <a:srgbClr val="C00000"/>
                </a:solidFill>
                <a:latin typeface="+mn-ea"/>
                <a:cs typeface="Times New Roman" panose="02020603050405020304" pitchFamily="18" charset="0"/>
              </a:rPr>
              <a:t>●施設の老朽化</a:t>
            </a:r>
            <a:r>
              <a:rPr lang="ja-JP" altLang="en-US" sz="1100" b="1" dirty="0">
                <a:latin typeface="+mn-ea"/>
                <a:cs typeface="Times New Roman" panose="02020603050405020304" pitchFamily="18" charset="0"/>
              </a:rPr>
              <a:t>　</a:t>
            </a:r>
            <a:endParaRPr lang="ja-JP" altLang="en-US" sz="1100" dirty="0">
              <a:latin typeface="+mn-ea"/>
            </a:endParaRPr>
          </a:p>
        </p:txBody>
      </p:sp>
      <p:sp>
        <p:nvSpPr>
          <p:cNvPr id="64" name="正方形/長方形 63"/>
          <p:cNvSpPr/>
          <p:nvPr/>
        </p:nvSpPr>
        <p:spPr>
          <a:xfrm>
            <a:off x="7290542" y="2466960"/>
            <a:ext cx="2579398" cy="298736"/>
          </a:xfrm>
          <a:prstGeom prst="rect">
            <a:avLst/>
          </a:prstGeom>
        </p:spPr>
        <p:txBody>
          <a:bodyPr wrap="square">
            <a:spAutoFit/>
          </a:bodyPr>
          <a:lstStyle/>
          <a:p>
            <a:pPr>
              <a:lnSpc>
                <a:spcPct val="150000"/>
              </a:lnSpc>
            </a:pPr>
            <a:r>
              <a:rPr lang="ja-JP" altLang="en-US" sz="1000" dirty="0">
                <a:latin typeface="+mn-ea"/>
              </a:rPr>
              <a:t>修繕、長寿命化に要する多額な経費負担</a:t>
            </a:r>
          </a:p>
        </p:txBody>
      </p:sp>
      <p:sp>
        <p:nvSpPr>
          <p:cNvPr id="65" name="正方形/長方形 64"/>
          <p:cNvSpPr/>
          <p:nvPr/>
        </p:nvSpPr>
        <p:spPr>
          <a:xfrm>
            <a:off x="7141737" y="2724125"/>
            <a:ext cx="1777934" cy="322396"/>
          </a:xfrm>
          <a:prstGeom prst="rect">
            <a:avLst/>
          </a:prstGeom>
        </p:spPr>
        <p:txBody>
          <a:bodyPr wrap="square">
            <a:spAutoFit/>
          </a:bodyPr>
          <a:lstStyle/>
          <a:p>
            <a:pPr>
              <a:lnSpc>
                <a:spcPct val="150000"/>
              </a:lnSpc>
            </a:pPr>
            <a:r>
              <a:rPr lang="ja-JP" altLang="en-US" sz="1100" b="1" dirty="0">
                <a:solidFill>
                  <a:srgbClr val="C00000"/>
                </a:solidFill>
                <a:latin typeface="+mn-ea"/>
                <a:cs typeface="Times New Roman" panose="02020603050405020304" pitchFamily="18" charset="0"/>
              </a:rPr>
              <a:t>●施設の立地問題</a:t>
            </a:r>
            <a:r>
              <a:rPr lang="ja-JP" altLang="en-US" sz="1100" b="1" dirty="0">
                <a:latin typeface="+mn-ea"/>
                <a:cs typeface="Times New Roman" panose="02020603050405020304" pitchFamily="18" charset="0"/>
              </a:rPr>
              <a:t>　</a:t>
            </a:r>
            <a:endParaRPr lang="ja-JP" altLang="en-US" sz="1100" dirty="0">
              <a:latin typeface="+mn-ea"/>
            </a:endParaRPr>
          </a:p>
        </p:txBody>
      </p:sp>
      <p:sp>
        <p:nvSpPr>
          <p:cNvPr id="66" name="正方形/長方形 65"/>
          <p:cNvSpPr/>
          <p:nvPr/>
        </p:nvSpPr>
        <p:spPr>
          <a:xfrm>
            <a:off x="7290542" y="3015708"/>
            <a:ext cx="2418817" cy="1015663"/>
          </a:xfrm>
          <a:prstGeom prst="rect">
            <a:avLst/>
          </a:prstGeom>
        </p:spPr>
        <p:txBody>
          <a:bodyPr wrap="square">
            <a:spAutoFit/>
          </a:bodyPr>
          <a:lstStyle/>
          <a:p>
            <a:pPr>
              <a:lnSpc>
                <a:spcPct val="150000"/>
              </a:lnSpc>
            </a:pPr>
            <a:r>
              <a:rPr lang="ja-JP" altLang="en-US" sz="1000" dirty="0">
                <a:latin typeface="+mn-ea"/>
              </a:rPr>
              <a:t>給食センターの裏が崖地であり、安全か否かを調査中。調査結果によっては</a:t>
            </a:r>
            <a:r>
              <a:rPr lang="ja-JP" altLang="en-US" sz="1000" dirty="0" smtClean="0">
                <a:latin typeface="+mn-ea"/>
              </a:rPr>
              <a:t>多額の工事費用</a:t>
            </a:r>
            <a:r>
              <a:rPr lang="ja-JP" altLang="en-US" sz="1000" dirty="0">
                <a:latin typeface="+mn-ea"/>
              </a:rPr>
              <a:t>が必要となる可能性がある。</a:t>
            </a:r>
          </a:p>
        </p:txBody>
      </p:sp>
      <p:sp>
        <p:nvSpPr>
          <p:cNvPr id="84" name="ホームベース 83"/>
          <p:cNvSpPr/>
          <p:nvPr/>
        </p:nvSpPr>
        <p:spPr>
          <a:xfrm>
            <a:off x="189075" y="4802871"/>
            <a:ext cx="1155683" cy="3169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t>少子化問題</a:t>
            </a:r>
            <a:endParaRPr kumimoji="1" lang="ja-JP" altLang="en-US" sz="1300" b="1" dirty="0"/>
          </a:p>
        </p:txBody>
      </p:sp>
      <p:sp>
        <p:nvSpPr>
          <p:cNvPr id="85" name="ホームベース 84"/>
          <p:cNvSpPr/>
          <p:nvPr/>
        </p:nvSpPr>
        <p:spPr>
          <a:xfrm>
            <a:off x="189075" y="5737815"/>
            <a:ext cx="1155683" cy="31699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t>老朽化問題</a:t>
            </a:r>
          </a:p>
        </p:txBody>
      </p:sp>
      <p:sp>
        <p:nvSpPr>
          <p:cNvPr id="87" name="正方形/長方形 86"/>
          <p:cNvSpPr/>
          <p:nvPr/>
        </p:nvSpPr>
        <p:spPr>
          <a:xfrm>
            <a:off x="121467" y="5137650"/>
            <a:ext cx="4476158" cy="617670"/>
          </a:xfrm>
          <a:prstGeom prst="rect">
            <a:avLst/>
          </a:prstGeom>
        </p:spPr>
        <p:txBody>
          <a:bodyPr wrap="square">
            <a:spAutoFit/>
          </a:bodyPr>
          <a:lstStyle/>
          <a:p>
            <a:pPr>
              <a:spcAft>
                <a:spcPts val="488"/>
              </a:spcAft>
            </a:pPr>
            <a:r>
              <a:rPr lang="ja-JP" altLang="en-US" sz="1138" dirty="0">
                <a:latin typeface="+mn-ea"/>
              </a:rPr>
              <a:t>　</a:t>
            </a:r>
            <a:r>
              <a:rPr lang="ja-JP" altLang="en-US" sz="1138" dirty="0"/>
              <a:t>児童数・生徒数の規模の経済性が、少子化にともなう人口減少によって失われ、１人あたりの給食事業コストが高くなっていくことが想定される。</a:t>
            </a:r>
            <a:endParaRPr lang="ja-JP" altLang="en-US" sz="1138" dirty="0">
              <a:latin typeface="+mn-ea"/>
            </a:endParaRPr>
          </a:p>
        </p:txBody>
      </p:sp>
      <p:sp>
        <p:nvSpPr>
          <p:cNvPr id="88" name="正方形/長方形 87"/>
          <p:cNvSpPr/>
          <p:nvPr/>
        </p:nvSpPr>
        <p:spPr>
          <a:xfrm>
            <a:off x="189075" y="6101168"/>
            <a:ext cx="4417426" cy="442557"/>
          </a:xfrm>
          <a:prstGeom prst="rect">
            <a:avLst/>
          </a:prstGeom>
        </p:spPr>
        <p:txBody>
          <a:bodyPr wrap="square">
            <a:spAutoFit/>
          </a:bodyPr>
          <a:lstStyle/>
          <a:p>
            <a:pPr>
              <a:spcAft>
                <a:spcPts val="488"/>
              </a:spcAft>
            </a:pPr>
            <a:r>
              <a:rPr lang="ja-JP" altLang="en-US" sz="1138" dirty="0">
                <a:latin typeface="+mn-ea"/>
              </a:rPr>
              <a:t>　将来に</a:t>
            </a:r>
            <a:r>
              <a:rPr lang="ja-JP" altLang="en-US" sz="1138">
                <a:latin typeface="+mn-ea"/>
              </a:rPr>
              <a:t>渡って</a:t>
            </a:r>
            <a:r>
              <a:rPr lang="ja-JP" altLang="en-US" sz="1138" smtClean="0"/>
              <a:t>安全・安心</a:t>
            </a:r>
            <a:r>
              <a:rPr lang="ja-JP" altLang="en-US" sz="1138" dirty="0"/>
              <a:t>な学校給食を提供するためにも適切な施設の維持が必要であるが、単独での維持管理にも限界がある。</a:t>
            </a:r>
            <a:endParaRPr lang="en-US" altLang="ja-JP" sz="1138" dirty="0"/>
          </a:p>
        </p:txBody>
      </p:sp>
      <p:sp>
        <p:nvSpPr>
          <p:cNvPr id="93" name="正方形/長方形 92"/>
          <p:cNvSpPr/>
          <p:nvPr/>
        </p:nvSpPr>
        <p:spPr>
          <a:xfrm>
            <a:off x="4965702" y="4404865"/>
            <a:ext cx="4849298" cy="211063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94" name="テキスト ボックス 93"/>
          <p:cNvSpPr txBox="1"/>
          <p:nvPr/>
        </p:nvSpPr>
        <p:spPr>
          <a:xfrm>
            <a:off x="4983292" y="4385257"/>
            <a:ext cx="2973129" cy="387286"/>
          </a:xfrm>
          <a:prstGeom prst="rect">
            <a:avLst/>
          </a:prstGeom>
          <a:noFill/>
        </p:spPr>
        <p:txBody>
          <a:bodyPr wrap="square" rtlCol="0">
            <a:spAutoFit/>
          </a:bodyPr>
          <a:lstStyle/>
          <a:p>
            <a:pPr>
              <a:lnSpc>
                <a:spcPts val="2275"/>
              </a:lnSpc>
            </a:pP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rPr>
              <a:t>４</a:t>
            </a:r>
            <a:r>
              <a:rPr lang="en-US" altLang="ja-JP" sz="1300" b="1" dirty="0">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rPr>
              <a:t>課題解決に向けての検討</a:t>
            </a:r>
            <a:endParaRPr kumimoji="1" lang="ja-JP" altLang="en-US" sz="1300" b="1" dirty="0">
              <a:solidFill>
                <a:schemeClr val="accent1">
                  <a:lumMod val="50000"/>
                </a:schemeClr>
              </a:solidFill>
              <a:latin typeface="BIZ UDPゴシック" panose="020B0400000000000000" pitchFamily="50" charset="-128"/>
              <a:ea typeface="BIZ UDPゴシック" panose="020B0400000000000000" pitchFamily="50" charset="-128"/>
            </a:endParaRPr>
          </a:p>
        </p:txBody>
      </p:sp>
      <p:sp>
        <p:nvSpPr>
          <p:cNvPr id="95" name="正方形/長方形 94"/>
          <p:cNvSpPr/>
          <p:nvPr/>
        </p:nvSpPr>
        <p:spPr>
          <a:xfrm>
            <a:off x="4965702" y="1451140"/>
            <a:ext cx="4849298" cy="2752559"/>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33" name="正方形/長方形 32"/>
          <p:cNvSpPr/>
          <p:nvPr/>
        </p:nvSpPr>
        <p:spPr>
          <a:xfrm>
            <a:off x="5041184" y="4933117"/>
            <a:ext cx="4716053" cy="617670"/>
          </a:xfrm>
          <a:prstGeom prst="rect">
            <a:avLst/>
          </a:prstGeom>
        </p:spPr>
        <p:txBody>
          <a:bodyPr wrap="square">
            <a:spAutoFit/>
          </a:bodyPr>
          <a:lstStyle/>
          <a:p>
            <a:pPr>
              <a:spcAft>
                <a:spcPts val="488"/>
              </a:spcAft>
            </a:pPr>
            <a:r>
              <a:rPr lang="ja-JP" altLang="en-US" sz="1138" dirty="0">
                <a:latin typeface="+mn-ea"/>
              </a:rPr>
              <a:t>　南河内地域においても、</a:t>
            </a:r>
            <a:r>
              <a:rPr lang="ja-JP" altLang="en-US" sz="1138" dirty="0"/>
              <a:t>少子化に伴う厳しい財政状況の中、施設を適切に維持し、将来に渡って</a:t>
            </a:r>
            <a:r>
              <a:rPr lang="ja-JP" altLang="en-US" sz="1138" dirty="0" smtClean="0"/>
              <a:t>児童・</a:t>
            </a:r>
            <a:r>
              <a:rPr lang="ja-JP" altLang="en-US" sz="1138" dirty="0"/>
              <a:t>生徒に</a:t>
            </a:r>
            <a:r>
              <a:rPr lang="ja-JP" altLang="en-US" sz="1138" dirty="0" smtClean="0"/>
              <a:t>安全・安心</a:t>
            </a:r>
            <a:r>
              <a:rPr lang="ja-JP" altLang="en-US" sz="1138" dirty="0"/>
              <a:t>な給食の提供を継続する必要がある。</a:t>
            </a:r>
            <a:endParaRPr lang="ja-JP" altLang="en-US" sz="1138" dirty="0">
              <a:latin typeface="+mn-ea"/>
            </a:endParaRPr>
          </a:p>
        </p:txBody>
      </p:sp>
      <p:sp>
        <p:nvSpPr>
          <p:cNvPr id="34" name="正方形/長方形 33"/>
          <p:cNvSpPr/>
          <p:nvPr/>
        </p:nvSpPr>
        <p:spPr>
          <a:xfrm>
            <a:off x="5477622" y="6090381"/>
            <a:ext cx="4228823" cy="267446"/>
          </a:xfrm>
          <a:prstGeom prst="rect">
            <a:avLst/>
          </a:prstGeom>
        </p:spPr>
        <p:txBody>
          <a:bodyPr wrap="square">
            <a:spAutoFit/>
          </a:bodyPr>
          <a:lstStyle/>
          <a:p>
            <a:pPr>
              <a:spcAft>
                <a:spcPts val="488"/>
              </a:spcAft>
            </a:pPr>
            <a:r>
              <a:rPr lang="ja-JP" altLang="en-US" sz="1138" b="1" dirty="0">
                <a:solidFill>
                  <a:srgbClr val="C00000"/>
                </a:solidFill>
                <a:latin typeface="+mn-ea"/>
              </a:rPr>
              <a:t>　</a:t>
            </a:r>
            <a:r>
              <a:rPr lang="ja-JP" altLang="en-US" sz="1138" b="1" u="sng" dirty="0">
                <a:solidFill>
                  <a:srgbClr val="C00000"/>
                </a:solidFill>
              </a:rPr>
              <a:t>広域化</a:t>
            </a:r>
            <a:r>
              <a:rPr lang="en-US" altLang="ja-JP" sz="1138" b="1" u="sng" dirty="0">
                <a:solidFill>
                  <a:srgbClr val="C00000"/>
                </a:solidFill>
              </a:rPr>
              <a:t>(</a:t>
            </a:r>
            <a:r>
              <a:rPr lang="ja-JP" altLang="en-US" sz="1138" b="1" u="sng" dirty="0">
                <a:solidFill>
                  <a:srgbClr val="C00000"/>
                </a:solidFill>
              </a:rPr>
              <a:t>共同処理方式</a:t>
            </a:r>
            <a:r>
              <a:rPr lang="en-US" altLang="ja-JP" sz="1138" b="1" u="sng" dirty="0">
                <a:solidFill>
                  <a:srgbClr val="C00000"/>
                </a:solidFill>
              </a:rPr>
              <a:t>)</a:t>
            </a:r>
            <a:r>
              <a:rPr lang="ja-JP" altLang="en-US" sz="1138" b="1" u="sng" dirty="0">
                <a:solidFill>
                  <a:srgbClr val="C00000"/>
                </a:solidFill>
              </a:rPr>
              <a:t>の検討</a:t>
            </a:r>
            <a:endParaRPr lang="ja-JP" altLang="en-US" sz="1138" b="1" u="sng" dirty="0">
              <a:solidFill>
                <a:srgbClr val="C00000"/>
              </a:solidFill>
              <a:latin typeface="+mn-ea"/>
            </a:endParaRPr>
          </a:p>
        </p:txBody>
      </p:sp>
      <p:sp>
        <p:nvSpPr>
          <p:cNvPr id="35" name="正方形/長方形 34"/>
          <p:cNvSpPr/>
          <p:nvPr/>
        </p:nvSpPr>
        <p:spPr>
          <a:xfrm>
            <a:off x="5472256" y="5730113"/>
            <a:ext cx="4006633" cy="267446"/>
          </a:xfrm>
          <a:prstGeom prst="rect">
            <a:avLst/>
          </a:prstGeom>
        </p:spPr>
        <p:txBody>
          <a:bodyPr wrap="square">
            <a:spAutoFit/>
          </a:bodyPr>
          <a:lstStyle/>
          <a:p>
            <a:pPr>
              <a:spcAft>
                <a:spcPts val="488"/>
              </a:spcAft>
            </a:pPr>
            <a:r>
              <a:rPr lang="ja-JP" altLang="en-US" sz="1138" b="1" dirty="0">
                <a:solidFill>
                  <a:srgbClr val="C00000"/>
                </a:solidFill>
                <a:latin typeface="+mn-ea"/>
              </a:rPr>
              <a:t>　</a:t>
            </a:r>
            <a:r>
              <a:rPr lang="ja-JP" altLang="en-US" sz="1138" b="1" u="sng" dirty="0">
                <a:solidFill>
                  <a:srgbClr val="C00000"/>
                </a:solidFill>
              </a:rPr>
              <a:t>学校給食施設を再編し、共同による効率的な運営の検討</a:t>
            </a:r>
            <a:endParaRPr lang="ja-JP" altLang="en-US" sz="1138" b="1" u="sng" dirty="0">
              <a:solidFill>
                <a:srgbClr val="C00000"/>
              </a:solidFill>
              <a:latin typeface="+mn-ea"/>
            </a:endParaRPr>
          </a:p>
        </p:txBody>
      </p:sp>
      <p:sp>
        <p:nvSpPr>
          <p:cNvPr id="2" name="右矢印 1"/>
          <p:cNvSpPr/>
          <p:nvPr/>
        </p:nvSpPr>
        <p:spPr>
          <a:xfrm>
            <a:off x="5253616" y="5843167"/>
            <a:ext cx="296955" cy="335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3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144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59993" y="2349657"/>
            <a:ext cx="9586012" cy="3336811"/>
          </a:xfrm>
          <a:prstGeom prst="rect">
            <a:avLst/>
          </a:prstGeom>
          <a:solidFill>
            <a:schemeClr val="bg1">
              <a:lumMod val="95000"/>
            </a:schemeClr>
          </a:solidFill>
          <a:ln w="9525">
            <a:solidFill>
              <a:schemeClr val="tx1"/>
            </a:solidFill>
            <a:prstDash val="sysDot"/>
          </a:ln>
        </p:spPr>
        <p:txBody>
          <a:bodyPr wrap="square" rtlCol="0">
            <a:spAutoFit/>
          </a:bodyPr>
          <a:lstStyle/>
          <a:p>
            <a:pPr>
              <a:lnSpc>
                <a:spcPts val="2275"/>
              </a:lnSpc>
            </a:pPr>
            <a:r>
              <a:rPr lang="ja-JP" altLang="en-US" sz="1463" b="1" dirty="0">
                <a:latin typeface="BIZ UDPゴシック" panose="020B0400000000000000" pitchFamily="50" charset="-128"/>
                <a:ea typeface="BIZ UDPゴシック" panose="020B0400000000000000" pitchFamily="50" charset="-128"/>
                <a:cs typeface="Times New Roman" panose="02020603050405020304" pitchFamily="18" charset="0"/>
              </a:rPr>
              <a:t>〇課題解決に向けた検討案</a:t>
            </a:r>
            <a:endParaRPr lang="en-US" altLang="ja-JP" sz="1463"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コンテンツ プレースホルダー 3"/>
          <p:cNvSpPr txBox="1">
            <a:spLocks noGrp="1"/>
          </p:cNvSpPr>
          <p:nvPr>
            <p:ph idx="1"/>
          </p:nvPr>
        </p:nvSpPr>
        <p:spPr>
          <a:xfrm>
            <a:off x="4735214" y="2642718"/>
            <a:ext cx="5395017" cy="387286"/>
          </a:xfrm>
          <a:prstGeom prst="rect">
            <a:avLst/>
          </a:prstGeom>
          <a:noFill/>
        </p:spPr>
        <p:txBody>
          <a:bodyPr wrap="square" rtlCol="0">
            <a:spAutoFit/>
          </a:bodyPr>
          <a:lstStyle/>
          <a:p>
            <a:pPr marL="0" indent="0">
              <a:lnSpc>
                <a:spcPts val="2275"/>
              </a:lnSpc>
              <a:buNone/>
            </a:pP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●２町１村共同発注等に</a:t>
            </a:r>
            <a:r>
              <a:rPr lang="ja-JP" altLang="en-US" sz="1300"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よるメリット</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の検証。</a:t>
            </a:r>
            <a:endParaRPr lang="ja-JP" altLang="en-US" sz="1300" b="1" dirty="0">
              <a:solidFill>
                <a:srgbClr val="C00000"/>
              </a:solidFill>
            </a:endParaRPr>
          </a:p>
        </p:txBody>
      </p:sp>
      <p:graphicFrame>
        <p:nvGraphicFramePr>
          <p:cNvPr id="3" name="図表 2"/>
          <p:cNvGraphicFramePr/>
          <p:nvPr>
            <p:extLst>
              <p:ext uri="{D42A27DB-BD31-4B8C-83A1-F6EECF244321}">
                <p14:modId xmlns:p14="http://schemas.microsoft.com/office/powerpoint/2010/main" val="3093874302"/>
              </p:ext>
            </p:extLst>
          </p:nvPr>
        </p:nvGraphicFramePr>
        <p:xfrm>
          <a:off x="317953" y="2835308"/>
          <a:ext cx="4259301" cy="260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コンテンツ プレースホルダー 3"/>
          <p:cNvSpPr txBox="1">
            <a:spLocks/>
          </p:cNvSpPr>
          <p:nvPr/>
        </p:nvSpPr>
        <p:spPr>
          <a:xfrm>
            <a:off x="4719017" y="4074059"/>
            <a:ext cx="4885225" cy="875241"/>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●少子化においても</a:t>
            </a:r>
            <a:r>
              <a:rPr lang="ja-JP" altLang="en-US" sz="1300" dirty="0">
                <a:latin typeface="BIZ UDPゴシック" panose="020B0400000000000000" pitchFamily="50" charset="-128"/>
                <a:ea typeface="BIZ UDPゴシック" panose="020B0400000000000000" pitchFamily="50" charset="-128"/>
              </a:rPr>
              <a:t>安全・安心でおいしい学校給食の提供、食育</a:t>
            </a:r>
            <a:r>
              <a:rPr lang="ja-JP" altLang="en-US" sz="1300" dirty="0" smtClean="0">
                <a:latin typeface="BIZ UDPゴシック" panose="020B0400000000000000" pitchFamily="50" charset="-128"/>
                <a:ea typeface="BIZ UDPゴシック" panose="020B0400000000000000" pitchFamily="50" charset="-128"/>
              </a:rPr>
              <a:t>、</a:t>
            </a:r>
            <a:r>
              <a:rPr lang="en-US" altLang="ja-JP" sz="1300" dirty="0" smtClean="0">
                <a:latin typeface="BIZ UDPゴシック" panose="020B0400000000000000" pitchFamily="50" charset="-128"/>
                <a:ea typeface="BIZ UDPゴシック" panose="020B0400000000000000" pitchFamily="50" charset="-128"/>
              </a:rPr>
              <a:t/>
            </a:r>
            <a:br>
              <a:rPr lang="en-US" altLang="ja-JP" sz="1300" dirty="0" smtClean="0">
                <a:latin typeface="BIZ UDPゴシック" panose="020B0400000000000000" pitchFamily="50" charset="-128"/>
                <a:ea typeface="BIZ UDPゴシック" panose="020B0400000000000000" pitchFamily="50" charset="-128"/>
              </a:rPr>
            </a:br>
            <a:r>
              <a:rPr lang="en-US" altLang="ja-JP" sz="1300" dirty="0" smtClean="0">
                <a:latin typeface="BIZ UDPゴシック" panose="020B0400000000000000" pitchFamily="50" charset="-128"/>
                <a:ea typeface="BIZ UDPゴシック" panose="020B0400000000000000" pitchFamily="50" charset="-128"/>
              </a:rPr>
              <a:t> </a:t>
            </a:r>
            <a:r>
              <a:rPr lang="ja-JP" altLang="en-US" sz="1300" dirty="0" smtClean="0">
                <a:latin typeface="BIZ UDPゴシック" panose="020B0400000000000000" pitchFamily="50" charset="-128"/>
                <a:ea typeface="BIZ UDPゴシック" panose="020B0400000000000000" pitchFamily="50" charset="-128"/>
              </a:rPr>
              <a:t>　地域</a:t>
            </a:r>
            <a:r>
              <a:rPr lang="ja-JP" altLang="en-US" sz="1300" dirty="0">
                <a:latin typeface="BIZ UDPゴシック" panose="020B0400000000000000" pitchFamily="50" charset="-128"/>
                <a:ea typeface="BIZ UDPゴシック" panose="020B0400000000000000" pitchFamily="50" charset="-128"/>
              </a:rPr>
              <a:t>の連携などを実現するため、</a:t>
            </a: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老朽化の著しい太子町</a:t>
            </a:r>
            <a:r>
              <a:rPr lang="ja-JP" altLang="en-US"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及び</a:t>
            </a:r>
            <a:r>
              <a:rPr lang="en-US" altLang="ja-JP"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
            </a:r>
            <a:br>
              <a:rPr lang="en-US" altLang="ja-JP"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　 千早赤阪村</a:t>
            </a: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の給食センターを廃止し、河南町給食センターで</a:t>
            </a:r>
            <a:r>
              <a:rPr lang="ja-JP" altLang="en-US"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
            </a:r>
            <a:br>
              <a:rPr lang="en-US" altLang="ja-JP"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300" dirty="0" smtClean="0">
                <a:latin typeface="BIZ UDPゴシック" panose="020B0400000000000000" pitchFamily="50" charset="-128"/>
                <a:ea typeface="BIZ UDPゴシック" panose="020B0400000000000000" pitchFamily="50" charset="-128"/>
                <a:cs typeface="Times New Roman" panose="02020603050405020304" pitchFamily="18" charset="0"/>
              </a:rPr>
              <a:t>　 共同</a:t>
            </a:r>
            <a:r>
              <a:rPr lang="ja-JP" altLang="en-US" sz="1300" dirty="0">
                <a:latin typeface="BIZ UDPゴシック" panose="020B0400000000000000" pitchFamily="50" charset="-128"/>
                <a:ea typeface="BIZ UDPゴシック" panose="020B0400000000000000" pitchFamily="50" charset="-128"/>
                <a:cs typeface="Times New Roman" panose="02020603050405020304" pitchFamily="18" charset="0"/>
              </a:rPr>
              <a:t>処理の可能性を検討。</a:t>
            </a:r>
            <a:endParaRPr lang="ja-JP" altLang="en-US" sz="1300" dirty="0"/>
          </a:p>
        </p:txBody>
      </p:sp>
      <p:sp>
        <p:nvSpPr>
          <p:cNvPr id="24" name="正方形/長方形 23"/>
          <p:cNvSpPr/>
          <p:nvPr/>
        </p:nvSpPr>
        <p:spPr>
          <a:xfrm>
            <a:off x="158925" y="941130"/>
            <a:ext cx="9586012" cy="1030218"/>
          </a:xfrm>
          <a:prstGeom prst="rect">
            <a:avLst/>
          </a:prstGeom>
          <a:noFill/>
          <a:ln>
            <a:noFill/>
            <a:prstDash val="sysDot"/>
          </a:ln>
        </p:spPr>
        <p:txBody>
          <a:bodyPr wrap="square">
            <a:spAutoFit/>
          </a:bodyPr>
          <a:lstStyle/>
          <a:p>
            <a:pPr>
              <a:lnSpc>
                <a:spcPct val="150000"/>
              </a:lnSpc>
              <a:spcAft>
                <a:spcPts val="488"/>
              </a:spcAft>
            </a:pPr>
            <a:r>
              <a:rPr lang="ja-JP" altLang="en-US" sz="1300" dirty="0">
                <a:latin typeface="BIZ UDPゴシック" panose="020B0400000000000000" pitchFamily="50" charset="-128"/>
                <a:ea typeface="BIZ UDPゴシック" panose="020B0400000000000000" pitchFamily="50" charset="-128"/>
              </a:rPr>
              <a:t>　　２町１村においては少子化に伴い</a:t>
            </a:r>
            <a:r>
              <a:rPr lang="en-US" altLang="ja-JP" sz="1300" dirty="0">
                <a:latin typeface="BIZ UDPゴシック" panose="020B0400000000000000" pitchFamily="50" charset="-128"/>
                <a:ea typeface="BIZ UDPゴシック" panose="020B0400000000000000" pitchFamily="50" charset="-128"/>
              </a:rPr>
              <a:t>2040</a:t>
            </a:r>
            <a:r>
              <a:rPr lang="ja-JP" altLang="en-US" sz="1300" dirty="0">
                <a:latin typeface="BIZ UDPゴシック" panose="020B0400000000000000" pitchFamily="50" charset="-128"/>
                <a:ea typeface="BIZ UDPゴシック" panose="020B0400000000000000" pitchFamily="50" charset="-128"/>
              </a:rPr>
              <a:t>年には</a:t>
            </a:r>
            <a:r>
              <a:rPr lang="ja-JP" altLang="en-US" sz="1463" u="sng" dirty="0">
                <a:solidFill>
                  <a:srgbClr val="C00000"/>
                </a:solidFill>
                <a:latin typeface="BIZ UDPゴシック" panose="020B0400000000000000" pitchFamily="50" charset="-128"/>
                <a:ea typeface="BIZ UDPゴシック" panose="020B0400000000000000" pitchFamily="50" charset="-128"/>
              </a:rPr>
              <a:t>年少人口</a:t>
            </a:r>
            <a:r>
              <a:rPr lang="en-US" altLang="ja-JP" sz="1463" u="sng" dirty="0">
                <a:solidFill>
                  <a:srgbClr val="C00000"/>
                </a:solidFill>
                <a:latin typeface="BIZ UDPゴシック" panose="020B0400000000000000" pitchFamily="50" charset="-128"/>
                <a:ea typeface="BIZ UDPゴシック" panose="020B0400000000000000" pitchFamily="50" charset="-128"/>
              </a:rPr>
              <a:t>(15</a:t>
            </a:r>
            <a:r>
              <a:rPr lang="ja-JP" altLang="en-US" sz="1463" u="sng" dirty="0">
                <a:solidFill>
                  <a:srgbClr val="C00000"/>
                </a:solidFill>
                <a:latin typeface="BIZ UDPゴシック" panose="020B0400000000000000" pitchFamily="50" charset="-128"/>
                <a:ea typeface="BIZ UDPゴシック" panose="020B0400000000000000" pitchFamily="50" charset="-128"/>
              </a:rPr>
              <a:t>歳未満</a:t>
            </a:r>
            <a:r>
              <a:rPr lang="en-US" altLang="ja-JP" sz="1463" u="sng" dirty="0">
                <a:solidFill>
                  <a:srgbClr val="C00000"/>
                </a:solidFill>
                <a:latin typeface="BIZ UDPゴシック" panose="020B0400000000000000" pitchFamily="50" charset="-128"/>
                <a:ea typeface="BIZ UDPゴシック" panose="020B0400000000000000" pitchFamily="50" charset="-128"/>
              </a:rPr>
              <a:t>)</a:t>
            </a:r>
            <a:r>
              <a:rPr lang="ja-JP" altLang="en-US" sz="1463" u="sng" dirty="0">
                <a:solidFill>
                  <a:srgbClr val="C00000"/>
                </a:solidFill>
                <a:latin typeface="BIZ UDPゴシック" panose="020B0400000000000000" pitchFamily="50" charset="-128"/>
                <a:ea typeface="BIZ UDPゴシック" panose="020B0400000000000000" pitchFamily="50" charset="-128"/>
              </a:rPr>
              <a:t>が</a:t>
            </a:r>
            <a:r>
              <a:rPr lang="en-US" altLang="ja-JP" sz="1463" u="sng" dirty="0">
                <a:solidFill>
                  <a:srgbClr val="C00000"/>
                </a:solidFill>
                <a:latin typeface="BIZ UDPゴシック" panose="020B0400000000000000" pitchFamily="50" charset="-128"/>
                <a:ea typeface="BIZ UDPゴシック" panose="020B0400000000000000" pitchFamily="50" charset="-128"/>
              </a:rPr>
              <a:t>46%</a:t>
            </a:r>
            <a:r>
              <a:rPr lang="ja-JP" altLang="en-US" sz="1463" u="sng" dirty="0">
                <a:solidFill>
                  <a:srgbClr val="C00000"/>
                </a:solidFill>
                <a:latin typeface="BIZ UDPゴシック" panose="020B0400000000000000" pitchFamily="50" charset="-128"/>
                <a:ea typeface="BIZ UDPゴシック" panose="020B0400000000000000" pitchFamily="50" charset="-128"/>
              </a:rPr>
              <a:t>減少</a:t>
            </a:r>
            <a:r>
              <a:rPr lang="ja-JP" altLang="en-US" sz="1300" dirty="0">
                <a:latin typeface="BIZ UDPゴシック" panose="020B0400000000000000" pitchFamily="50" charset="-128"/>
                <a:ea typeface="BIZ UDPゴシック" panose="020B0400000000000000" pitchFamily="50" charset="-128"/>
              </a:rPr>
              <a:t>する見込みであり、財政状況もより厳しい状態になることが予測される。学校給食には、将来に渡って</a:t>
            </a:r>
            <a:r>
              <a:rPr lang="ja-JP" altLang="en-US" sz="1300" dirty="0" smtClean="0">
                <a:latin typeface="BIZ UDPゴシック" panose="020B0400000000000000" pitchFamily="50" charset="-128"/>
                <a:ea typeface="BIZ UDPゴシック" panose="020B0400000000000000" pitchFamily="50" charset="-128"/>
              </a:rPr>
              <a:t>安全・安心な</a:t>
            </a:r>
            <a:r>
              <a:rPr lang="ja-JP" altLang="en-US" sz="1300" dirty="0">
                <a:latin typeface="BIZ UDPゴシック" panose="020B0400000000000000" pitchFamily="50" charset="-128"/>
                <a:ea typeface="BIZ UDPゴシック" panose="020B0400000000000000" pitchFamily="50" charset="-128"/>
              </a:rPr>
              <a:t>給食の提供を継続する役割があり、その役割を適切に果たすために何をどうすればよいか具体的な取組を検討する時期にきている。</a:t>
            </a:r>
          </a:p>
        </p:txBody>
      </p:sp>
      <p:sp>
        <p:nvSpPr>
          <p:cNvPr id="11" name="コンテンツ プレースホルダー 3"/>
          <p:cNvSpPr txBox="1">
            <a:spLocks/>
          </p:cNvSpPr>
          <p:nvPr/>
        </p:nvSpPr>
        <p:spPr>
          <a:xfrm>
            <a:off x="4735214" y="2971066"/>
            <a:ext cx="4692120" cy="913713"/>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ja-JP" altLang="en-US" sz="1050" dirty="0"/>
              <a:t>・調理委託業者の共同入札</a:t>
            </a:r>
            <a:endParaRPr lang="en-US" altLang="ja-JP" sz="1050" dirty="0"/>
          </a:p>
          <a:p>
            <a:pPr marL="0" indent="0">
              <a:lnSpc>
                <a:spcPct val="100000"/>
              </a:lnSpc>
              <a:spcBef>
                <a:spcPts val="0"/>
              </a:spcBef>
              <a:spcAft>
                <a:spcPts val="488"/>
              </a:spcAft>
              <a:buNone/>
            </a:pPr>
            <a:r>
              <a:rPr lang="ja-JP" altLang="en-US" sz="1050" dirty="0"/>
              <a:t>・献立作成、食材調達等の発注</a:t>
            </a:r>
            <a:endParaRPr lang="en-US" altLang="ja-JP" sz="1050" dirty="0"/>
          </a:p>
          <a:p>
            <a:pPr marL="0" indent="0">
              <a:lnSpc>
                <a:spcPct val="100000"/>
              </a:lnSpc>
              <a:spcBef>
                <a:spcPts val="0"/>
              </a:spcBef>
              <a:spcAft>
                <a:spcPts val="488"/>
              </a:spcAft>
              <a:buNone/>
            </a:pPr>
            <a:r>
              <a:rPr lang="ja-JP" altLang="en-US" sz="1050" dirty="0"/>
              <a:t>・給食センター集約化を想定したシミュレーションの作成</a:t>
            </a:r>
            <a:r>
              <a:rPr lang="en-US" altLang="ja-JP" sz="1050" dirty="0"/>
              <a:t>(</a:t>
            </a:r>
            <a:r>
              <a:rPr lang="ja-JP" altLang="en-US" sz="1050" dirty="0"/>
              <a:t>地域の未来予測</a:t>
            </a:r>
            <a:r>
              <a:rPr lang="en-US" altLang="ja-JP" sz="1050" dirty="0" smtClean="0"/>
              <a:t>)</a:t>
            </a:r>
          </a:p>
          <a:p>
            <a:pPr marL="0" indent="0">
              <a:lnSpc>
                <a:spcPct val="100000"/>
              </a:lnSpc>
              <a:spcBef>
                <a:spcPts val="0"/>
              </a:spcBef>
              <a:spcAft>
                <a:spcPts val="488"/>
              </a:spcAft>
              <a:buNone/>
            </a:pPr>
            <a:r>
              <a:rPr lang="ja-JP" altLang="en-US" sz="1050" dirty="0" smtClean="0"/>
              <a:t>・共同調達等に伴うデメリットの調査等</a:t>
            </a:r>
            <a:endParaRPr lang="en-US" altLang="ja-JP" sz="1050" dirty="0"/>
          </a:p>
        </p:txBody>
      </p:sp>
      <p:sp>
        <p:nvSpPr>
          <p:cNvPr id="2" name="角丸四角形 1"/>
          <p:cNvSpPr/>
          <p:nvPr/>
        </p:nvSpPr>
        <p:spPr>
          <a:xfrm>
            <a:off x="1315739" y="2836361"/>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accent5">
                    <a:lumMod val="75000"/>
                  </a:schemeClr>
                </a:solidFill>
              </a:rPr>
              <a:t>令和５年度実施</a:t>
            </a:r>
          </a:p>
        </p:txBody>
      </p:sp>
      <p:sp>
        <p:nvSpPr>
          <p:cNvPr id="12" name="角丸四角形 11"/>
          <p:cNvSpPr/>
          <p:nvPr/>
        </p:nvSpPr>
        <p:spPr>
          <a:xfrm>
            <a:off x="1315739" y="3955529"/>
            <a:ext cx="1258426" cy="23706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accent5">
                    <a:lumMod val="75000"/>
                  </a:schemeClr>
                </a:solidFill>
              </a:rPr>
              <a:t>中長期で</a:t>
            </a:r>
            <a:r>
              <a:rPr lang="ja-JP" altLang="en-US" sz="975" b="1" dirty="0">
                <a:solidFill>
                  <a:schemeClr val="accent5">
                    <a:lumMod val="75000"/>
                  </a:schemeClr>
                </a:solidFill>
              </a:rPr>
              <a:t>検討</a:t>
            </a:r>
            <a:endParaRPr kumimoji="1" lang="ja-JP" altLang="en-US" sz="975" b="1" dirty="0">
              <a:solidFill>
                <a:schemeClr val="accent5">
                  <a:lumMod val="75000"/>
                </a:schemeClr>
              </a:solidFill>
            </a:endParaRPr>
          </a:p>
        </p:txBody>
      </p:sp>
      <p:sp>
        <p:nvSpPr>
          <p:cNvPr id="13" name="コンテンツ プレースホルダー 3"/>
          <p:cNvSpPr txBox="1">
            <a:spLocks/>
          </p:cNvSpPr>
          <p:nvPr/>
        </p:nvSpPr>
        <p:spPr>
          <a:xfrm>
            <a:off x="6491000" y="5770723"/>
            <a:ext cx="3355056" cy="225063"/>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en-US" altLang="ja-JP" sz="975" b="1" dirty="0"/>
              <a:t>※</a:t>
            </a:r>
            <a:r>
              <a:rPr lang="ja-JP" altLang="en-US" sz="975" b="1" dirty="0"/>
              <a:t>すぐに着手出来るものについては速やかに検討を実施</a:t>
            </a:r>
            <a:endParaRPr lang="en-US" altLang="ja-JP" sz="975" b="1" dirty="0"/>
          </a:p>
        </p:txBody>
      </p:sp>
      <p:sp>
        <p:nvSpPr>
          <p:cNvPr id="1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52</a:t>
            </a:fld>
            <a:endParaRPr kumimoji="1" lang="ja-JP" altLang="en-US" b="1" dirty="0">
              <a:latin typeface="BIZ UDPゴシック" panose="020B0400000000000000" pitchFamily="50" charset="-128"/>
              <a:ea typeface="BIZ UDPゴシック" panose="020B0400000000000000" pitchFamily="50" charset="-128"/>
            </a:endParaRPr>
          </a:p>
        </p:txBody>
      </p:sp>
      <p:grpSp>
        <p:nvGrpSpPr>
          <p:cNvPr id="14" name="グループ化 13"/>
          <p:cNvGrpSpPr/>
          <p:nvPr/>
        </p:nvGrpSpPr>
        <p:grpSpPr>
          <a:xfrm>
            <a:off x="0" y="-25699"/>
            <a:ext cx="9906000" cy="760286"/>
            <a:chOff x="0" y="-25699"/>
            <a:chExt cx="9906000" cy="461665"/>
          </a:xfrm>
        </p:grpSpPr>
        <p:sp>
          <p:nvSpPr>
            <p:cNvPr id="16" name="正方形/長方形 15"/>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給食</a:t>
              </a:r>
              <a:r>
                <a:rPr kumimoji="1" lang="ja-JP" altLang="en-US" sz="2400" b="1" u="sng" dirty="0"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センター</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822707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58925" y="1566803"/>
            <a:ext cx="9615511" cy="2892241"/>
          </a:xfrm>
          <a:prstGeom prst="rect">
            <a:avLst/>
          </a:prstGeom>
        </p:spPr>
      </p:pic>
      <p:sp>
        <p:nvSpPr>
          <p:cNvPr id="3" name="サブタイトル 2"/>
          <p:cNvSpPr>
            <a:spLocks noGrp="1"/>
          </p:cNvSpPr>
          <p:nvPr>
            <p:ph type="subTitle" idx="1"/>
          </p:nvPr>
        </p:nvSpPr>
        <p:spPr>
          <a:xfrm>
            <a:off x="0" y="474742"/>
            <a:ext cx="5615871" cy="338138"/>
          </a:xfrm>
        </p:spPr>
        <p:txBody>
          <a:bodyPr>
            <a:noAutofit/>
          </a:bodyPr>
          <a:lstStyle/>
          <a:p>
            <a:pPr algn="l"/>
            <a:r>
              <a:rPr lang="ja-JP" altLang="en-US" sz="1800" dirty="0" smtClean="0">
                <a:solidFill>
                  <a:schemeClr val="accent2"/>
                </a:solidFill>
                <a:latin typeface="BIZ UDPゴシック" panose="020B0400000000000000" pitchFamily="50" charset="-128"/>
                <a:ea typeface="BIZ UDPゴシック" panose="020B0400000000000000" pitchFamily="50" charset="-128"/>
              </a:rPr>
              <a:t>■ </a:t>
            </a:r>
            <a:r>
              <a:rPr lang="ja-JP" altLang="en-US" sz="1800" dirty="0" smtClean="0">
                <a:latin typeface="BIZ UDPゴシック" panose="020B0400000000000000" pitchFamily="50" charset="-128"/>
                <a:ea typeface="BIZ UDPゴシック" panose="020B0400000000000000" pitchFamily="50" charset="-128"/>
              </a:rPr>
              <a:t>学校プール</a:t>
            </a:r>
            <a:endParaRPr lang="ja-JP" altLang="en-US" sz="1800" dirty="0">
              <a:solidFill>
                <a:srgbClr val="C00000"/>
              </a:solidFill>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0" y="0"/>
            <a:ext cx="9906000" cy="439492"/>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8" name="サブタイトル 2"/>
          <p:cNvSpPr txBox="1">
            <a:spLocks/>
          </p:cNvSpPr>
          <p:nvPr/>
        </p:nvSpPr>
        <p:spPr>
          <a:xfrm>
            <a:off x="158925" y="4544777"/>
            <a:ext cx="6127575" cy="2254079"/>
          </a:xfrm>
          <a:prstGeom prst="rect">
            <a:avLst/>
          </a:prstGeom>
          <a:solidFill>
            <a:schemeClr val="accent6">
              <a:lumMod val="20000"/>
              <a:lumOff val="80000"/>
            </a:schemeClr>
          </a:solidFill>
          <a:ln w="9525">
            <a:solidFill>
              <a:schemeClr val="tx1"/>
            </a:solidFill>
            <a:prstDash val="solid"/>
          </a:ln>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0"/>
              </a:spcBef>
            </a:pP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smtClean="0">
                <a:latin typeface="BIZ UDPゴシック" panose="020B0400000000000000" pitchFamily="50" charset="-128"/>
                <a:ea typeface="BIZ UDPゴシック" panose="020B0400000000000000" pitchFamily="50" charset="-128"/>
              </a:rPr>
              <a:t>：令和元年度</a:t>
            </a:r>
            <a:r>
              <a:rPr lang="ja-JP" altLang="en-US" sz="900" dirty="0">
                <a:latin typeface="BIZ UDPゴシック" panose="020B0400000000000000" pitchFamily="50" charset="-128"/>
                <a:ea typeface="BIZ UDPゴシック" panose="020B0400000000000000" pitchFamily="50" charset="-128"/>
              </a:rPr>
              <a:t>移譲事務交付金算定に用いた町村人件費単価</a:t>
            </a:r>
            <a:r>
              <a:rPr lang="en-US" altLang="ja-JP" sz="900" dirty="0">
                <a:latin typeface="BIZ UDPゴシック" panose="020B0400000000000000" pitchFamily="50" charset="-128"/>
                <a:ea typeface="BIZ UDPゴシック" panose="020B0400000000000000" pitchFamily="50" charset="-128"/>
              </a:rPr>
              <a:t>(4,276</a:t>
            </a:r>
            <a:r>
              <a:rPr lang="ja-JP" altLang="en-US" sz="900" dirty="0">
                <a:latin typeface="BIZ UDPゴシック" panose="020B0400000000000000" pitchFamily="50" charset="-128"/>
                <a:ea typeface="BIZ UDPゴシック" panose="020B0400000000000000" pitchFamily="50" charset="-128"/>
              </a:rPr>
              <a:t>円</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授業回数</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学年数</a:t>
            </a:r>
            <a:r>
              <a:rPr lang="ja-JP" altLang="en-US" sz="900" dirty="0" smtClean="0">
                <a:latin typeface="BIZ UDPゴシック" panose="020B0400000000000000" pitchFamily="50" charset="-128"/>
                <a:ea typeface="BIZ UDPゴシック" panose="020B0400000000000000" pitchFamily="50" charset="-128"/>
              </a:rPr>
              <a:t>で試算。</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ja-JP" altLang="en-US" sz="900" dirty="0" smtClean="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回</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時間</a:t>
            </a:r>
            <a:r>
              <a:rPr lang="ja-JP" altLang="en-US" sz="900" dirty="0" smtClean="0">
                <a:latin typeface="BIZ UDPゴシック" panose="020B0400000000000000" pitchFamily="50" charset="-128"/>
                <a:ea typeface="BIZ UDPゴシック" panose="020B0400000000000000" pitchFamily="50" charset="-128"/>
              </a:rPr>
              <a:t>授業は回数</a:t>
            </a:r>
            <a:r>
              <a:rPr lang="ja-JP" altLang="en-US" sz="900" dirty="0">
                <a:latin typeface="BIZ UDPゴシック" panose="020B0400000000000000" pitchFamily="50" charset="-128"/>
                <a:ea typeface="BIZ UDPゴシック" panose="020B0400000000000000" pitchFamily="50" charset="-128"/>
              </a:rPr>
              <a:t>を</a:t>
            </a:r>
            <a:r>
              <a:rPr lang="en-US" altLang="ja-JP" sz="900" dirty="0" smtClean="0">
                <a:latin typeface="BIZ UDPゴシック" panose="020B0400000000000000" pitchFamily="50" charset="-128"/>
                <a:ea typeface="BIZ UDPゴシック" panose="020B0400000000000000" pitchFamily="50" charset="-128"/>
              </a:rPr>
              <a:t>2</a:t>
            </a:r>
            <a:r>
              <a:rPr lang="ja-JP" altLang="en-US" sz="900" dirty="0" smtClean="0">
                <a:latin typeface="BIZ UDPゴシック" panose="020B0400000000000000" pitchFamily="50" charset="-128"/>
                <a:ea typeface="BIZ UDPゴシック" panose="020B0400000000000000" pitchFamily="50" charset="-128"/>
              </a:rPr>
              <a:t>回としてカウント</a:t>
            </a:r>
            <a:r>
              <a:rPr lang="en-US" altLang="ja-JP" sz="900" dirty="0" smtClean="0">
                <a:latin typeface="BIZ UDPゴシック" panose="020B0400000000000000" pitchFamily="50" charset="-128"/>
                <a:ea typeface="BIZ UDPゴシック" panose="020B0400000000000000" pitchFamily="50" charset="-128"/>
              </a:rPr>
              <a:t>)</a:t>
            </a:r>
          </a:p>
          <a:p>
            <a:pPr algn="l">
              <a:spcBef>
                <a:spcPts val="0"/>
              </a:spcBef>
            </a:pP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en-US" altLang="ja-JP" sz="900" dirty="0" smtClean="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：他市維持コスト試算表で設定された数値を引用</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endParaRPr lang="en-US" altLang="ja-JP" sz="900" dirty="0">
              <a:latin typeface="BIZ UDPゴシック" panose="020B0400000000000000" pitchFamily="50" charset="-128"/>
              <a:ea typeface="BIZ UDPゴシック" panose="020B0400000000000000" pitchFamily="50" charset="-128"/>
            </a:endParaRPr>
          </a:p>
          <a:p>
            <a:pPr algn="l">
              <a:spcBef>
                <a:spcPts val="0"/>
              </a:spcBef>
            </a:pP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：他市学校</a:t>
            </a:r>
            <a:r>
              <a:rPr lang="ja-JP" altLang="en-US" sz="900" dirty="0" smtClean="0">
                <a:latin typeface="BIZ UDPゴシック" panose="020B0400000000000000" pitchFamily="50" charset="-128"/>
                <a:ea typeface="BIZ UDPゴシック" panose="020B0400000000000000" pitchFamily="50" charset="-128"/>
              </a:rPr>
              <a:t>プール濾過機更新費</a:t>
            </a:r>
            <a:r>
              <a:rPr lang="en-US" altLang="ja-JP" sz="900" dirty="0">
                <a:latin typeface="BIZ UDPゴシック" panose="020B0400000000000000" pitchFamily="50" charset="-128"/>
                <a:ea typeface="BIZ UDPゴシック" panose="020B0400000000000000" pitchFamily="50" charset="-128"/>
              </a:rPr>
              <a:t>(8,200</a:t>
            </a:r>
            <a:r>
              <a:rPr lang="ja-JP" altLang="en-US" sz="900" dirty="0">
                <a:latin typeface="BIZ UDPゴシック" panose="020B0400000000000000" pitchFamily="50" charset="-128"/>
                <a:ea typeface="BIZ UDPゴシック" panose="020B0400000000000000" pitchFamily="50" charset="-128"/>
              </a:rPr>
              <a:t>千円</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台</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を用いて試算</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smtClean="0">
                <a:latin typeface="BIZ UDPゴシック" panose="020B0400000000000000" pitchFamily="50" charset="-128"/>
                <a:ea typeface="BIZ UDPゴシック" panose="020B0400000000000000" pitchFamily="50" charset="-128"/>
              </a:rPr>
              <a:t>耐用</a:t>
            </a:r>
            <a:r>
              <a:rPr lang="ja-JP" altLang="en-US" sz="900" dirty="0">
                <a:latin typeface="BIZ UDPゴシック" panose="020B0400000000000000" pitchFamily="50" charset="-128"/>
                <a:ea typeface="BIZ UDPゴシック" panose="020B0400000000000000" pitchFamily="50" charset="-128"/>
              </a:rPr>
              <a:t>年数</a:t>
            </a:r>
            <a:r>
              <a:rPr lang="en-US" altLang="ja-JP" sz="900" dirty="0">
                <a:latin typeface="BIZ UDPゴシック" panose="020B0400000000000000" pitchFamily="50" charset="-128"/>
                <a:ea typeface="BIZ UDPゴシック" panose="020B0400000000000000" pitchFamily="50" charset="-128"/>
              </a:rPr>
              <a:t>20</a:t>
            </a:r>
            <a:r>
              <a:rPr lang="ja-JP" altLang="en-US" sz="900" dirty="0">
                <a:latin typeface="BIZ UDPゴシック" panose="020B0400000000000000" pitchFamily="50" charset="-128"/>
                <a:ea typeface="BIZ UDPゴシック" panose="020B0400000000000000" pitchFamily="50" charset="-128"/>
              </a:rPr>
              <a:t>年のため、各学校</a:t>
            </a:r>
            <a:r>
              <a:rPr lang="en-US" altLang="ja-JP" sz="900" dirty="0">
                <a:latin typeface="BIZ UDPゴシック" panose="020B0400000000000000" pitchFamily="50" charset="-128"/>
                <a:ea typeface="BIZ UDPゴシック" panose="020B0400000000000000" pitchFamily="50" charset="-128"/>
              </a:rPr>
              <a:t>50</a:t>
            </a:r>
            <a:r>
              <a:rPr lang="ja-JP" altLang="en-US" sz="900" dirty="0">
                <a:latin typeface="BIZ UDPゴシック" panose="020B0400000000000000" pitchFamily="50" charset="-128"/>
                <a:ea typeface="BIZ UDPゴシック" panose="020B0400000000000000" pitchFamily="50" charset="-128"/>
              </a:rPr>
              <a:t>年間のうちに２回</a:t>
            </a:r>
            <a:r>
              <a:rPr lang="ja-JP" altLang="en-US" sz="900" dirty="0" smtClean="0">
                <a:latin typeface="BIZ UDPゴシック" panose="020B0400000000000000" pitchFamily="50" charset="-128"/>
                <a:ea typeface="BIZ UDPゴシック" panose="020B0400000000000000" pitchFamily="50" charset="-128"/>
              </a:rPr>
              <a:t>更新を</a:t>
            </a:r>
            <a:r>
              <a:rPr lang="ja-JP" altLang="en-US" sz="900" dirty="0">
                <a:latin typeface="BIZ UDPゴシック" panose="020B0400000000000000" pitchFamily="50" charset="-128"/>
                <a:ea typeface="BIZ UDPゴシック" panose="020B0400000000000000" pitchFamily="50" charset="-128"/>
              </a:rPr>
              <a:t>想定</a:t>
            </a:r>
            <a:r>
              <a:rPr lang="ja-JP" altLang="en-US" sz="900" dirty="0" smtClean="0">
                <a:latin typeface="BIZ UDPゴシック" panose="020B0400000000000000" pitchFamily="50" charset="-128"/>
                <a:ea typeface="BIZ UDPゴシック" panose="020B0400000000000000" pitchFamily="50" charset="-128"/>
              </a:rPr>
              <a:t>。</a:t>
            </a:r>
            <a:r>
              <a:rPr lang="en-US" altLang="ja-JP" sz="900" dirty="0" smtClean="0">
                <a:latin typeface="BIZ UDPゴシック" panose="020B0400000000000000" pitchFamily="50" charset="-128"/>
                <a:ea typeface="BIZ UDPゴシック" panose="020B0400000000000000" pitchFamily="50" charset="-128"/>
              </a:rPr>
              <a:t>)</a:t>
            </a:r>
          </a:p>
          <a:p>
            <a:pPr algn="l">
              <a:spcBef>
                <a:spcPts val="0"/>
              </a:spcBef>
            </a:pPr>
            <a:endParaRPr lang="en-US" altLang="ja-JP" sz="900" dirty="0">
              <a:latin typeface="BIZ UDPゴシック" panose="020B0400000000000000" pitchFamily="50" charset="-128"/>
              <a:ea typeface="BIZ UDPゴシック" panose="020B0400000000000000" pitchFamily="50" charset="-128"/>
            </a:endParaRPr>
          </a:p>
          <a:p>
            <a:pPr algn="l">
              <a:spcBef>
                <a:spcPts val="0"/>
              </a:spcBef>
            </a:pPr>
            <a:r>
              <a:rPr lang="en-US" altLang="ja-JP" sz="900" dirty="0">
                <a:latin typeface="BIZ UDPゴシック" panose="020B0400000000000000" pitchFamily="50" charset="-128"/>
                <a:ea typeface="BIZ UDPゴシック" panose="020B0400000000000000" pitchFamily="50" charset="-128"/>
              </a:rPr>
              <a:t>※4</a:t>
            </a:r>
            <a:r>
              <a:rPr lang="ja-JP" altLang="en-US" sz="900" dirty="0" smtClean="0">
                <a:latin typeface="BIZ UDPゴシック" panose="020B0400000000000000" pitchFamily="50" charset="-128"/>
                <a:ea typeface="BIZ UDPゴシック" panose="020B0400000000000000" pitchFamily="50" charset="-128"/>
              </a:rPr>
              <a:t>：他</a:t>
            </a:r>
            <a:r>
              <a:rPr lang="ja-JP" altLang="en-US" sz="900" dirty="0">
                <a:latin typeface="BIZ UDPゴシック" panose="020B0400000000000000" pitchFamily="50" charset="-128"/>
                <a:ea typeface="BIZ UDPゴシック" panose="020B0400000000000000" pitchFamily="50" charset="-128"/>
              </a:rPr>
              <a:t>市学校において、外壁塗装、管理棟屋上防水、照明機器更新</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各耐用年数</a:t>
            </a:r>
            <a:r>
              <a:rPr lang="en-US" altLang="ja-JP" sz="900" dirty="0">
                <a:latin typeface="BIZ UDPゴシック" panose="020B0400000000000000" pitchFamily="50" charset="-128"/>
                <a:ea typeface="BIZ UDPゴシック" panose="020B0400000000000000" pitchFamily="50" charset="-128"/>
              </a:rPr>
              <a:t>20</a:t>
            </a:r>
            <a:r>
              <a:rPr lang="ja-JP" altLang="en-US" sz="900" dirty="0">
                <a:latin typeface="BIZ UDPゴシック" panose="020B0400000000000000" pitchFamily="50" charset="-128"/>
                <a:ea typeface="BIZ UDPゴシック" panose="020B0400000000000000" pitchFamily="50" charset="-128"/>
              </a:rPr>
              <a:t>年</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を</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回実施</a:t>
            </a:r>
            <a:r>
              <a:rPr lang="ja-JP" altLang="en-US" sz="900" dirty="0" smtClean="0">
                <a:latin typeface="BIZ UDPゴシック" panose="020B0400000000000000" pitchFamily="50" charset="-128"/>
                <a:ea typeface="BIZ UDPゴシック" panose="020B0400000000000000" pitchFamily="50" charset="-128"/>
              </a:rPr>
              <a:t>、プール</a:t>
            </a:r>
            <a:r>
              <a:rPr lang="ja-JP" altLang="en-US" sz="900" dirty="0">
                <a:latin typeface="BIZ UDPゴシック" panose="020B0400000000000000" pitchFamily="50" charset="-128"/>
                <a:ea typeface="BIZ UDPゴシック" panose="020B0400000000000000" pitchFamily="50" charset="-128"/>
              </a:rPr>
              <a:t>槽</a:t>
            </a:r>
            <a:r>
              <a:rPr lang="ja-JP" altLang="en-US" sz="900" dirty="0" smtClean="0">
                <a:latin typeface="BIZ UDPゴシック" panose="020B0400000000000000" pitchFamily="50" charset="-128"/>
                <a:ea typeface="BIZ UDPゴシック" panose="020B0400000000000000" pitchFamily="50" charset="-128"/>
              </a:rPr>
              <a:t>及び</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プールサイド</a:t>
            </a:r>
            <a:r>
              <a:rPr lang="ja-JP" altLang="en-US" sz="900" dirty="0">
                <a:latin typeface="BIZ UDPゴシック" panose="020B0400000000000000" pitchFamily="50" charset="-128"/>
                <a:ea typeface="BIZ UDPゴシック" panose="020B0400000000000000" pitchFamily="50" charset="-128"/>
              </a:rPr>
              <a:t>全面取替</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同</a:t>
            </a:r>
            <a:r>
              <a:rPr lang="en-US" altLang="ja-JP" sz="900" dirty="0">
                <a:latin typeface="BIZ UDPゴシック" panose="020B0400000000000000" pitchFamily="50" charset="-128"/>
                <a:ea typeface="BIZ UDPゴシック" panose="020B0400000000000000" pitchFamily="50" charset="-128"/>
              </a:rPr>
              <a:t>30</a:t>
            </a:r>
            <a:r>
              <a:rPr lang="ja-JP" altLang="en-US" sz="900" dirty="0">
                <a:latin typeface="BIZ UDPゴシック" panose="020B0400000000000000" pitchFamily="50" charset="-128"/>
                <a:ea typeface="BIZ UDPゴシック" panose="020B0400000000000000" pitchFamily="50" charset="-128"/>
              </a:rPr>
              <a:t>年</a:t>
            </a:r>
            <a:r>
              <a:rPr lang="en-US" altLang="ja-JP" sz="900" dirty="0">
                <a:latin typeface="BIZ UDPゴシック" panose="020B0400000000000000" pitchFamily="50" charset="-128"/>
                <a:ea typeface="BIZ UDPゴシック" panose="020B0400000000000000" pitchFamily="50" charset="-128"/>
              </a:rPr>
              <a:t>)</a:t>
            </a:r>
            <a:r>
              <a:rPr lang="ja-JP" altLang="en-US" sz="900" dirty="0" err="1">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 配管更新を</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回実施したとして「建築物の</a:t>
            </a:r>
            <a:r>
              <a:rPr lang="ja-JP" altLang="en-US" sz="900" dirty="0" smtClean="0">
                <a:latin typeface="BIZ UDPゴシック" panose="020B0400000000000000" pitchFamily="50" charset="-128"/>
                <a:ea typeface="BIZ UDPゴシック" panose="020B0400000000000000" pitchFamily="50" charset="-128"/>
              </a:rPr>
              <a:t>ライフサイクルコスト</a:t>
            </a:r>
            <a:r>
              <a:rPr lang="en-US" altLang="ja-JP" sz="900" dirty="0" smtClean="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財</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建築</a:t>
            </a:r>
            <a:r>
              <a:rPr lang="ja-JP" altLang="en-US" sz="900" dirty="0" smtClean="0">
                <a:latin typeface="BIZ UDPゴシック" panose="020B0400000000000000" pitchFamily="50" charset="-128"/>
                <a:ea typeface="BIZ UDPゴシック" panose="020B0400000000000000" pitchFamily="50" charset="-128"/>
              </a:rPr>
              <a:t>保全</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センター</a:t>
            </a:r>
            <a:r>
              <a:rPr lang="ja-JP" altLang="en-US" sz="900" dirty="0">
                <a:latin typeface="BIZ UDPゴシック" panose="020B0400000000000000" pitchFamily="50" charset="-128"/>
                <a:ea typeface="BIZ UDPゴシック" panose="020B0400000000000000" pitchFamily="50" charset="-128"/>
              </a:rPr>
              <a:t>編集」の各部位分類</a:t>
            </a:r>
            <a:r>
              <a:rPr lang="ja-JP" altLang="en-US" sz="900" dirty="0" smtClean="0">
                <a:latin typeface="BIZ UDPゴシック" panose="020B0400000000000000" pitchFamily="50" charset="-128"/>
                <a:ea typeface="BIZ UDPゴシック" panose="020B0400000000000000" pitchFamily="50" charset="-128"/>
              </a:rPr>
              <a:t>、耐用</a:t>
            </a:r>
            <a:r>
              <a:rPr lang="ja-JP" altLang="en-US" sz="900" dirty="0">
                <a:latin typeface="BIZ UDPゴシック" panose="020B0400000000000000" pitchFamily="50" charset="-128"/>
                <a:ea typeface="BIZ UDPゴシック" panose="020B0400000000000000" pitchFamily="50" charset="-128"/>
              </a:rPr>
              <a:t>年数、㎡単価を踏まえ、実施時期を</a:t>
            </a:r>
            <a:r>
              <a:rPr lang="en-US" altLang="ja-JP" sz="900" dirty="0">
                <a:latin typeface="BIZ UDPゴシック" panose="020B0400000000000000" pitchFamily="50" charset="-128"/>
                <a:ea typeface="BIZ UDPゴシック" panose="020B0400000000000000" pitchFamily="50" charset="-128"/>
              </a:rPr>
              <a:t>10</a:t>
            </a:r>
            <a:r>
              <a:rPr lang="ja-JP" altLang="en-US" sz="900" dirty="0">
                <a:latin typeface="BIZ UDPゴシック" panose="020B0400000000000000" pitchFamily="50" charset="-128"/>
                <a:ea typeface="BIZ UDPゴシック" panose="020B0400000000000000" pitchFamily="50" charset="-128"/>
              </a:rPr>
              <a:t>年以内に行うものと</a:t>
            </a:r>
            <a:r>
              <a:rPr lang="ja-JP" altLang="en-US" sz="900" dirty="0" smtClean="0">
                <a:latin typeface="BIZ UDPゴシック" panose="020B0400000000000000" pitchFamily="50" charset="-128"/>
                <a:ea typeface="BIZ UDPゴシック" panose="020B0400000000000000" pitchFamily="50" charset="-128"/>
              </a:rPr>
              <a:t>して試算</a:t>
            </a:r>
            <a:r>
              <a:rPr lang="ja-JP" altLang="en-US" sz="900" dirty="0">
                <a:latin typeface="BIZ UDPゴシック" panose="020B0400000000000000" pitchFamily="50" charset="-128"/>
                <a:ea typeface="BIZ UDPゴシック" panose="020B0400000000000000" pitchFamily="50" charset="-128"/>
              </a:rPr>
              <a:t>した数値</a:t>
            </a:r>
            <a:r>
              <a:rPr lang="ja-JP" altLang="en-US" sz="900" dirty="0" smtClean="0">
                <a:latin typeface="BIZ UDPゴシック" panose="020B0400000000000000" pitchFamily="50" charset="-128"/>
                <a:ea typeface="BIZ UDPゴシック" panose="020B0400000000000000" pitchFamily="50" charset="-128"/>
              </a:rPr>
              <a:t>を</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r>
              <a:rPr lang="ja-JP" altLang="en-US" sz="900" dirty="0">
                <a:latin typeface="BIZ UDPゴシック" panose="020B0400000000000000" pitchFamily="50" charset="-128"/>
                <a:ea typeface="BIZ UDPゴシック" panose="020B0400000000000000" pitchFamily="50" charset="-128"/>
              </a:rPr>
              <a:t>　</a:t>
            </a:r>
            <a:r>
              <a:rPr lang="ja-JP" altLang="en-US" sz="900" dirty="0" smtClean="0">
                <a:latin typeface="BIZ UDPゴシック" panose="020B0400000000000000" pitchFamily="50" charset="-128"/>
                <a:ea typeface="BIZ UDPゴシック" panose="020B0400000000000000" pitchFamily="50" charset="-128"/>
              </a:rPr>
              <a:t>　　 採用。</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endParaRPr lang="en-US" altLang="ja-JP" sz="900" dirty="0">
              <a:latin typeface="BIZ UDPゴシック" panose="020B0400000000000000" pitchFamily="50" charset="-128"/>
              <a:ea typeface="BIZ UDPゴシック" panose="020B0400000000000000" pitchFamily="50" charset="-128"/>
            </a:endParaRPr>
          </a:p>
          <a:p>
            <a:pPr algn="l">
              <a:spcBef>
                <a:spcPts val="0"/>
              </a:spcBef>
            </a:pPr>
            <a:r>
              <a:rPr lang="en-US" altLang="ja-JP" sz="900" dirty="0">
                <a:latin typeface="BIZ UDPゴシック" panose="020B0400000000000000" pitchFamily="50" charset="-128"/>
                <a:ea typeface="BIZ UDPゴシック" panose="020B0400000000000000" pitchFamily="50" charset="-128"/>
              </a:rPr>
              <a:t>※5</a:t>
            </a:r>
            <a:r>
              <a:rPr lang="ja-JP" altLang="en-US" sz="900" dirty="0">
                <a:latin typeface="BIZ UDPゴシック" panose="020B0400000000000000" pitchFamily="50" charset="-128"/>
                <a:ea typeface="BIZ UDPゴシック" panose="020B0400000000000000" pitchFamily="50" charset="-128"/>
              </a:rPr>
              <a:t>：他市の学校屋外プール建設費用</a:t>
            </a:r>
            <a:r>
              <a:rPr lang="en-US" altLang="ja-JP" sz="900" dirty="0">
                <a:latin typeface="BIZ UDPゴシック" panose="020B0400000000000000" pitchFamily="50" charset="-128"/>
                <a:ea typeface="BIZ UDPゴシック" panose="020B0400000000000000" pitchFamily="50" charset="-128"/>
              </a:rPr>
              <a:t>288,000</a:t>
            </a:r>
            <a:r>
              <a:rPr lang="ja-JP" altLang="en-US" sz="900" dirty="0">
                <a:latin typeface="BIZ UDPゴシック" panose="020B0400000000000000" pitchFamily="50" charset="-128"/>
                <a:ea typeface="BIZ UDPゴシック" panose="020B0400000000000000" pitchFamily="50" charset="-128"/>
              </a:rPr>
              <a:t>千円を</a:t>
            </a:r>
            <a:r>
              <a:rPr lang="ja-JP" altLang="en-US" sz="900" dirty="0" smtClean="0">
                <a:latin typeface="BIZ UDPゴシック" panose="020B0400000000000000" pitchFamily="50" charset="-128"/>
                <a:ea typeface="BIZ UDPゴシック" panose="020B0400000000000000" pitchFamily="50" charset="-128"/>
              </a:rPr>
              <a:t>参考</a:t>
            </a:r>
            <a:r>
              <a:rPr lang="ja-JP" altLang="en-US" sz="900" dirty="0">
                <a:latin typeface="BIZ UDPゴシック" panose="020B0400000000000000" pitchFamily="50" charset="-128"/>
                <a:ea typeface="BIZ UDPゴシック" panose="020B0400000000000000" pitchFamily="50" charset="-128"/>
              </a:rPr>
              <a:t>値</a:t>
            </a:r>
            <a:r>
              <a:rPr lang="ja-JP" altLang="en-US" sz="900" dirty="0" smtClean="0">
                <a:latin typeface="BIZ UDPゴシック" panose="020B0400000000000000" pitchFamily="50" charset="-128"/>
                <a:ea typeface="BIZ UDPゴシック" panose="020B0400000000000000" pitchFamily="50" charset="-128"/>
              </a:rPr>
              <a:t>と</a:t>
            </a:r>
            <a:r>
              <a:rPr lang="ja-JP" altLang="en-US" sz="900" dirty="0">
                <a:latin typeface="BIZ UDPゴシック" panose="020B0400000000000000" pitchFamily="50" charset="-128"/>
                <a:ea typeface="BIZ UDPゴシック" panose="020B0400000000000000" pitchFamily="50" charset="-128"/>
              </a:rPr>
              <a:t>して採用</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algn="l">
              <a:spcBef>
                <a:spcPts val="0"/>
              </a:spcBef>
            </a:pPr>
            <a:endParaRPr lang="en-US" altLang="ja-JP" sz="900" dirty="0">
              <a:latin typeface="BIZ UDPゴシック" panose="020B0400000000000000" pitchFamily="50" charset="-128"/>
              <a:ea typeface="BIZ UDPゴシック" panose="020B0400000000000000" pitchFamily="50" charset="-128"/>
            </a:endParaRPr>
          </a:p>
          <a:p>
            <a:pPr algn="l">
              <a:spcBef>
                <a:spcPts val="0"/>
              </a:spcBef>
            </a:pPr>
            <a:r>
              <a:rPr lang="en-US" altLang="ja-JP" sz="900" dirty="0">
                <a:latin typeface="BIZ UDPゴシック" panose="020B0400000000000000" pitchFamily="50" charset="-128"/>
                <a:ea typeface="BIZ UDPゴシック" panose="020B0400000000000000" pitchFamily="50" charset="-128"/>
              </a:rPr>
              <a:t>※6</a:t>
            </a:r>
            <a:r>
              <a:rPr lang="ja-JP" altLang="en-US" sz="900" dirty="0">
                <a:latin typeface="BIZ UDPゴシック" panose="020B0400000000000000" pitchFamily="50" charset="-128"/>
                <a:ea typeface="BIZ UDPゴシック" panose="020B0400000000000000" pitchFamily="50" charset="-128"/>
              </a:rPr>
              <a:t>：民間委託の単価については、他市単価を参考値として採用</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p:txBody>
      </p:sp>
      <p:sp>
        <p:nvSpPr>
          <p:cNvPr id="9" name="サブタイトル 2"/>
          <p:cNvSpPr txBox="1">
            <a:spLocks/>
          </p:cNvSpPr>
          <p:nvPr/>
        </p:nvSpPr>
        <p:spPr>
          <a:xfrm>
            <a:off x="6359536" y="4544778"/>
            <a:ext cx="3414900" cy="1779822"/>
          </a:xfrm>
          <a:prstGeom prst="rect">
            <a:avLst/>
          </a:prstGeom>
          <a:solidFill>
            <a:schemeClr val="bg1">
              <a:lumMod val="95000"/>
            </a:schemeClr>
          </a:solidFill>
          <a:ln>
            <a:solidFill>
              <a:schemeClr val="tx1"/>
            </a:solidFill>
            <a:prstDash val="solid"/>
          </a:ln>
        </p:spPr>
        <p:txBody>
          <a:bodyPr vert="horz" lIns="74295" tIns="37148" rIns="74295" bIns="37148"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975" dirty="0">
              <a:latin typeface="BIZ UDPゴシック" panose="020B0400000000000000" pitchFamily="50" charset="-128"/>
              <a:ea typeface="BIZ UDPゴシック" panose="020B0400000000000000" pitchFamily="50" charset="-128"/>
            </a:endParaRPr>
          </a:p>
          <a:p>
            <a:pPr algn="l"/>
            <a:r>
              <a:rPr lang="ja-JP" altLang="en-US" sz="975" dirty="0">
                <a:latin typeface="BIZ UDPゴシック" panose="020B0400000000000000" pitchFamily="50" charset="-128"/>
                <a:ea typeface="BIZ UDPゴシック" panose="020B0400000000000000" pitchFamily="50" charset="-128"/>
              </a:rPr>
              <a:t>●太子町立磯長小学校及び河南町立近</a:t>
            </a:r>
            <a:r>
              <a:rPr lang="ja-JP" altLang="en-US" sz="975" dirty="0" err="1">
                <a:latin typeface="BIZ UDPゴシック" panose="020B0400000000000000" pitchFamily="50" charset="-128"/>
                <a:ea typeface="BIZ UDPゴシック" panose="020B0400000000000000" pitchFamily="50" charset="-128"/>
              </a:rPr>
              <a:t>つ</a:t>
            </a:r>
            <a:r>
              <a:rPr lang="ja-JP" altLang="en-US" sz="975" dirty="0">
                <a:latin typeface="BIZ UDPゴシック" panose="020B0400000000000000" pitchFamily="50" charset="-128"/>
                <a:ea typeface="BIZ UDPゴシック" panose="020B0400000000000000" pitchFamily="50" charset="-128"/>
              </a:rPr>
              <a:t>飛鳥小学校に</a:t>
            </a:r>
            <a:r>
              <a:rPr lang="ja-JP" altLang="en-US" sz="975" dirty="0" smtClean="0">
                <a:latin typeface="BIZ UDPゴシック" panose="020B0400000000000000" pitchFamily="50" charset="-128"/>
                <a:ea typeface="BIZ UDPゴシック" panose="020B0400000000000000" pitchFamily="50" charset="-128"/>
              </a:rPr>
              <a:t>おい</a:t>
            </a:r>
            <a:r>
              <a:rPr lang="en-US" altLang="ja-JP" sz="975" dirty="0" smtClean="0">
                <a:latin typeface="BIZ UDPゴシック" panose="020B0400000000000000" pitchFamily="50" charset="-128"/>
                <a:ea typeface="BIZ UDPゴシック" panose="020B0400000000000000" pitchFamily="50" charset="-128"/>
              </a:rPr>
              <a:t/>
            </a:r>
            <a:br>
              <a:rPr lang="en-US" altLang="ja-JP" sz="975" dirty="0" smtClean="0">
                <a:latin typeface="BIZ UDPゴシック" panose="020B0400000000000000" pitchFamily="50" charset="-128"/>
                <a:ea typeface="BIZ UDPゴシック" panose="020B0400000000000000" pitchFamily="50" charset="-128"/>
              </a:rPr>
            </a:br>
            <a:r>
              <a:rPr lang="ja-JP" altLang="en-US" sz="975" dirty="0" smtClean="0">
                <a:latin typeface="BIZ UDPゴシック" panose="020B0400000000000000" pitchFamily="50" charset="-128"/>
                <a:ea typeface="BIZ UDPゴシック" panose="020B0400000000000000" pitchFamily="50" charset="-128"/>
              </a:rPr>
              <a:t>　 ては</a:t>
            </a:r>
            <a:r>
              <a:rPr lang="ja-JP" altLang="en-US" sz="975" dirty="0">
                <a:latin typeface="BIZ UDPゴシック" panose="020B0400000000000000" pitchFamily="50" charset="-128"/>
                <a:ea typeface="BIZ UDPゴシック" panose="020B0400000000000000" pitchFamily="50" charset="-128"/>
              </a:rPr>
              <a:t>、長寿命化の使用目標年度が近隣の小中学校に</a:t>
            </a:r>
            <a:r>
              <a:rPr lang="ja-JP" altLang="en-US" sz="975" dirty="0" smtClean="0">
                <a:latin typeface="BIZ UDPゴシック" panose="020B0400000000000000" pitchFamily="50" charset="-128"/>
                <a:ea typeface="BIZ UDPゴシック" panose="020B0400000000000000" pitchFamily="50" charset="-128"/>
              </a:rPr>
              <a:t>比べ</a:t>
            </a:r>
            <a:r>
              <a:rPr lang="en-US" altLang="ja-JP" sz="975" dirty="0" smtClean="0">
                <a:latin typeface="BIZ UDPゴシック" panose="020B0400000000000000" pitchFamily="50" charset="-128"/>
                <a:ea typeface="BIZ UDPゴシック" panose="020B0400000000000000" pitchFamily="50" charset="-128"/>
              </a:rPr>
              <a:t/>
            </a:r>
            <a:br>
              <a:rPr lang="en-US" altLang="ja-JP" sz="975" dirty="0" smtClean="0">
                <a:latin typeface="BIZ UDPゴシック" panose="020B0400000000000000" pitchFamily="50" charset="-128"/>
                <a:ea typeface="BIZ UDPゴシック" panose="020B0400000000000000" pitchFamily="50" charset="-128"/>
              </a:rPr>
            </a:br>
            <a:r>
              <a:rPr lang="ja-JP" altLang="en-US" sz="975" dirty="0" smtClean="0">
                <a:latin typeface="BIZ UDPゴシック" panose="020B0400000000000000" pitchFamily="50" charset="-128"/>
                <a:ea typeface="BIZ UDPゴシック" panose="020B0400000000000000" pitchFamily="50" charset="-128"/>
              </a:rPr>
              <a:t>　 短く</a:t>
            </a:r>
            <a:r>
              <a:rPr lang="ja-JP" altLang="en-US" sz="975" dirty="0">
                <a:latin typeface="BIZ UDPゴシック" panose="020B0400000000000000" pitchFamily="50" charset="-128"/>
                <a:ea typeface="BIZ UDPゴシック" panose="020B0400000000000000" pitchFamily="50" charset="-128"/>
              </a:rPr>
              <a:t>、児童一人当たりの単年度経費も民間委託単価を大</a:t>
            </a:r>
            <a:r>
              <a:rPr lang="ja-JP" altLang="en-US" sz="975" dirty="0" smtClean="0">
                <a:latin typeface="BIZ UDPゴシック" panose="020B0400000000000000" pitchFamily="50" charset="-128"/>
                <a:ea typeface="BIZ UDPゴシック" panose="020B0400000000000000" pitchFamily="50" charset="-128"/>
              </a:rPr>
              <a:t>き</a:t>
            </a:r>
            <a:r>
              <a:rPr lang="en-US" altLang="ja-JP" sz="975" dirty="0" smtClean="0">
                <a:latin typeface="BIZ UDPゴシック" panose="020B0400000000000000" pitchFamily="50" charset="-128"/>
                <a:ea typeface="BIZ UDPゴシック" panose="020B0400000000000000" pitchFamily="50" charset="-128"/>
              </a:rPr>
              <a:t/>
            </a:r>
            <a:br>
              <a:rPr lang="en-US" altLang="ja-JP" sz="975" dirty="0" smtClean="0">
                <a:latin typeface="BIZ UDPゴシック" panose="020B0400000000000000" pitchFamily="50" charset="-128"/>
                <a:ea typeface="BIZ UDPゴシック" panose="020B0400000000000000" pitchFamily="50" charset="-128"/>
              </a:rPr>
            </a:br>
            <a:r>
              <a:rPr lang="ja-JP" altLang="en-US" sz="975" dirty="0" smtClean="0">
                <a:latin typeface="BIZ UDPゴシック" panose="020B0400000000000000" pitchFamily="50" charset="-128"/>
                <a:ea typeface="BIZ UDPゴシック" panose="020B0400000000000000" pitchFamily="50" charset="-128"/>
              </a:rPr>
              <a:t>　 </a:t>
            </a:r>
            <a:r>
              <a:rPr lang="ja-JP" altLang="en-US" sz="975" dirty="0" err="1" smtClean="0">
                <a:latin typeface="BIZ UDPゴシック" panose="020B0400000000000000" pitchFamily="50" charset="-128"/>
                <a:ea typeface="BIZ UDPゴシック" panose="020B0400000000000000" pitchFamily="50" charset="-128"/>
              </a:rPr>
              <a:t>く</a:t>
            </a:r>
            <a:r>
              <a:rPr lang="ja-JP" altLang="en-US" sz="975" dirty="0">
                <a:latin typeface="BIZ UDPゴシック" panose="020B0400000000000000" pitchFamily="50" charset="-128"/>
                <a:ea typeface="BIZ UDPゴシック" panose="020B0400000000000000" pitchFamily="50" charset="-128"/>
              </a:rPr>
              <a:t>上回る結果となった</a:t>
            </a:r>
            <a:r>
              <a:rPr lang="ja-JP" altLang="en-US" sz="975" dirty="0" smtClean="0">
                <a:latin typeface="BIZ UDPゴシック" panose="020B0400000000000000" pitchFamily="50" charset="-128"/>
                <a:ea typeface="BIZ UDPゴシック" panose="020B0400000000000000" pitchFamily="50" charset="-128"/>
              </a:rPr>
              <a:t>。</a:t>
            </a:r>
            <a:endParaRPr lang="en-US" altLang="ja-JP" sz="975" dirty="0" smtClean="0">
              <a:latin typeface="BIZ UDPゴシック" panose="020B0400000000000000" pitchFamily="50" charset="-128"/>
              <a:ea typeface="BIZ UDPゴシック" panose="020B0400000000000000" pitchFamily="50" charset="-128"/>
            </a:endParaRPr>
          </a:p>
          <a:p>
            <a:pPr algn="l"/>
            <a:endParaRPr lang="en-US" altLang="ja-JP" sz="975" dirty="0">
              <a:latin typeface="BIZ UDPゴシック" panose="020B0400000000000000" pitchFamily="50" charset="-128"/>
              <a:ea typeface="BIZ UDPゴシック" panose="020B0400000000000000" pitchFamily="50" charset="-128"/>
            </a:endParaRPr>
          </a:p>
          <a:p>
            <a:pPr algn="l"/>
            <a:r>
              <a:rPr lang="ja-JP" altLang="en-US" sz="975" dirty="0" smtClean="0">
                <a:latin typeface="BIZ UDPゴシック" panose="020B0400000000000000" pitchFamily="50" charset="-128"/>
                <a:ea typeface="BIZ UDPゴシック" panose="020B0400000000000000" pitchFamily="50" charset="-128"/>
              </a:rPr>
              <a:t>●</a:t>
            </a:r>
            <a:r>
              <a:rPr lang="ja-JP" altLang="en-US" sz="975" dirty="0">
                <a:latin typeface="BIZ UDPゴシック" panose="020B0400000000000000" pitchFamily="50" charset="-128"/>
                <a:ea typeface="BIZ UDPゴシック" panose="020B0400000000000000" pitchFamily="50" charset="-128"/>
              </a:rPr>
              <a:t>児童数は減少傾向にある為、将来的には児童一人あたり</a:t>
            </a:r>
            <a:r>
              <a:rPr lang="ja-JP" altLang="en-US" sz="975" dirty="0" smtClean="0">
                <a:latin typeface="BIZ UDPゴシック" panose="020B0400000000000000" pitchFamily="50" charset="-128"/>
                <a:ea typeface="BIZ UDPゴシック" panose="020B0400000000000000" pitchFamily="50" charset="-128"/>
              </a:rPr>
              <a:t>の</a:t>
            </a:r>
            <a:r>
              <a:rPr lang="en-US" altLang="ja-JP" sz="975" dirty="0" smtClean="0">
                <a:latin typeface="BIZ UDPゴシック" panose="020B0400000000000000" pitchFamily="50" charset="-128"/>
                <a:ea typeface="BIZ UDPゴシック" panose="020B0400000000000000" pitchFamily="50" charset="-128"/>
              </a:rPr>
              <a:t/>
            </a:r>
            <a:br>
              <a:rPr lang="en-US" altLang="ja-JP" sz="975" dirty="0" smtClean="0">
                <a:latin typeface="BIZ UDPゴシック" panose="020B0400000000000000" pitchFamily="50" charset="-128"/>
                <a:ea typeface="BIZ UDPゴシック" panose="020B0400000000000000" pitchFamily="50" charset="-128"/>
              </a:rPr>
            </a:br>
            <a:r>
              <a:rPr lang="ja-JP" altLang="en-US" sz="975" dirty="0" smtClean="0">
                <a:latin typeface="BIZ UDPゴシック" panose="020B0400000000000000" pitchFamily="50" charset="-128"/>
                <a:ea typeface="BIZ UDPゴシック" panose="020B0400000000000000" pitchFamily="50" charset="-128"/>
              </a:rPr>
              <a:t>　 単</a:t>
            </a:r>
            <a:r>
              <a:rPr lang="ja-JP" altLang="en-US" sz="975" dirty="0">
                <a:latin typeface="BIZ UDPゴシック" panose="020B0400000000000000" pitchFamily="50" charset="-128"/>
                <a:ea typeface="BIZ UDPゴシック" panose="020B0400000000000000" pitchFamily="50" charset="-128"/>
              </a:rPr>
              <a:t>年度経費が民間委託単価と大きく乖離することが</a:t>
            </a:r>
            <a:r>
              <a:rPr lang="ja-JP" altLang="en-US" sz="975" dirty="0" smtClean="0">
                <a:latin typeface="BIZ UDPゴシック" panose="020B0400000000000000" pitchFamily="50" charset="-128"/>
                <a:ea typeface="BIZ UDPゴシック" panose="020B0400000000000000" pitchFamily="50" charset="-128"/>
              </a:rPr>
              <a:t>予測</a:t>
            </a:r>
            <a:r>
              <a:rPr lang="en-US" altLang="ja-JP" sz="975" dirty="0" smtClean="0">
                <a:latin typeface="BIZ UDPゴシック" panose="020B0400000000000000" pitchFamily="50" charset="-128"/>
                <a:ea typeface="BIZ UDPゴシック" panose="020B0400000000000000" pitchFamily="50" charset="-128"/>
              </a:rPr>
              <a:t/>
            </a:r>
            <a:br>
              <a:rPr lang="en-US" altLang="ja-JP" sz="975" dirty="0" smtClean="0">
                <a:latin typeface="BIZ UDPゴシック" panose="020B0400000000000000" pitchFamily="50" charset="-128"/>
                <a:ea typeface="BIZ UDPゴシック" panose="020B0400000000000000" pitchFamily="50" charset="-128"/>
              </a:rPr>
            </a:br>
            <a:r>
              <a:rPr lang="ja-JP" altLang="en-US" sz="975" dirty="0" smtClean="0">
                <a:latin typeface="BIZ UDPゴシック" panose="020B0400000000000000" pitchFamily="50" charset="-128"/>
                <a:ea typeface="BIZ UDPゴシック" panose="020B0400000000000000" pitchFamily="50" charset="-128"/>
              </a:rPr>
              <a:t>　 される。</a:t>
            </a:r>
            <a:endParaRPr lang="en-US" altLang="ja-JP" sz="975" dirty="0" smtClean="0">
              <a:latin typeface="BIZ UDPゴシック" panose="020B0400000000000000" pitchFamily="50" charset="-128"/>
              <a:ea typeface="BIZ UDPゴシック" panose="020B0400000000000000" pitchFamily="50" charset="-128"/>
            </a:endParaRPr>
          </a:p>
          <a:p>
            <a:pPr algn="l"/>
            <a:endParaRPr lang="en-US" altLang="ja-JP" sz="975" dirty="0">
              <a:latin typeface="BIZ UDPゴシック" panose="020B0400000000000000" pitchFamily="50" charset="-128"/>
              <a:ea typeface="BIZ UDPゴシック" panose="020B0400000000000000" pitchFamily="50" charset="-128"/>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53</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58925" y="-25699"/>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プール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5006B51-4D82-4776-98AE-830F7A9AA545}"/>
              </a:ext>
            </a:extLst>
          </p:cNvPr>
          <p:cNvSpPr txBox="1"/>
          <p:nvPr/>
        </p:nvSpPr>
        <p:spPr>
          <a:xfrm>
            <a:off x="0" y="812880"/>
            <a:ext cx="9906000" cy="60703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ほとんどの学校プール施設が築後一定年数以上経過しており、</a:t>
            </a:r>
            <a:r>
              <a:rPr kumimoji="1" lang="ja-JP" altLang="en-US" sz="1200" dirty="0" smtClean="0">
                <a:latin typeface="BIZ UDPゴシック" panose="020B0400000000000000" pitchFamily="50" charset="-128"/>
                <a:ea typeface="BIZ UDPゴシック" panose="020B0400000000000000" pitchFamily="50" charset="-128"/>
              </a:rPr>
              <a:t>長寿命化及び建替えに多額の費用が発生する見込みである。</a:t>
            </a: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本試算表は、今後</a:t>
            </a:r>
            <a:r>
              <a:rPr kumimoji="1" lang="en-US" altLang="ja-JP" sz="1200" dirty="0" smtClean="0">
                <a:latin typeface="BIZ UDPゴシック" panose="020B0400000000000000" pitchFamily="50" charset="-128"/>
                <a:ea typeface="BIZ UDPゴシック" panose="020B0400000000000000" pitchFamily="50" charset="-128"/>
              </a:rPr>
              <a:t>50</a:t>
            </a:r>
            <a:r>
              <a:rPr kumimoji="1" lang="ja-JP" altLang="en-US" sz="1200" dirty="0" smtClean="0">
                <a:latin typeface="BIZ UDPゴシック" panose="020B0400000000000000" pitchFamily="50" charset="-128"/>
                <a:ea typeface="BIZ UDPゴシック" panose="020B0400000000000000" pitchFamily="50" charset="-128"/>
              </a:rPr>
              <a:t>年間継続して使用した場合と民間施設を利用した場合の児童、生徒一人あたりの単年度経費を試算し比較したもの。</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8570993" y="1544625"/>
            <a:ext cx="1203443" cy="24253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solidFill>
                <a:schemeClr val="tx1"/>
              </a:solidFill>
            </a:endParaRPr>
          </a:p>
        </p:txBody>
      </p:sp>
      <p:sp>
        <p:nvSpPr>
          <p:cNvPr id="2" name="角丸四角形 1"/>
          <p:cNvSpPr/>
          <p:nvPr/>
        </p:nvSpPr>
        <p:spPr>
          <a:xfrm>
            <a:off x="1851660" y="1544625"/>
            <a:ext cx="548640" cy="242539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Tree>
    <p:extLst>
      <p:ext uri="{BB962C8B-B14F-4D97-AF65-F5344CB8AC3E}">
        <p14:creationId xmlns:p14="http://schemas.microsoft.com/office/powerpoint/2010/main" val="1033191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58925" y="2308356"/>
            <a:ext cx="9586012" cy="3336811"/>
          </a:xfrm>
          <a:prstGeom prst="rect">
            <a:avLst/>
          </a:prstGeom>
          <a:solidFill>
            <a:schemeClr val="bg1">
              <a:lumMod val="95000"/>
            </a:schemeClr>
          </a:solidFill>
          <a:ln w="9525">
            <a:solidFill>
              <a:schemeClr val="tx1"/>
            </a:solidFill>
            <a:prstDash val="sysDot"/>
          </a:ln>
        </p:spPr>
        <p:txBody>
          <a:bodyPr wrap="square" rtlCol="0">
            <a:spAutoFit/>
          </a:bodyPr>
          <a:lstStyle/>
          <a:p>
            <a:pPr>
              <a:lnSpc>
                <a:spcPts val="2275"/>
              </a:lnSpc>
            </a:pPr>
            <a:r>
              <a:rPr lang="ja-JP" altLang="en-US" sz="1463" b="1" dirty="0">
                <a:latin typeface="BIZ UDPゴシック" panose="020B0400000000000000" pitchFamily="50" charset="-128"/>
                <a:ea typeface="BIZ UDPゴシック" panose="020B0400000000000000" pitchFamily="50" charset="-128"/>
                <a:cs typeface="Times New Roman" panose="02020603050405020304" pitchFamily="18" charset="0"/>
              </a:rPr>
              <a:t>〇課題解決に向けた検討案</a:t>
            </a:r>
            <a:endParaRPr lang="en-US" altLang="ja-JP" sz="1463"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コンテンツ プレースホルダー 3"/>
          <p:cNvSpPr txBox="1">
            <a:spLocks noGrp="1"/>
          </p:cNvSpPr>
          <p:nvPr>
            <p:ph idx="1"/>
          </p:nvPr>
        </p:nvSpPr>
        <p:spPr>
          <a:xfrm>
            <a:off x="4755734" y="2681219"/>
            <a:ext cx="5331236" cy="292388"/>
          </a:xfrm>
          <a:prstGeom prst="rect">
            <a:avLst/>
          </a:prstGeom>
          <a:noFill/>
        </p:spPr>
        <p:txBody>
          <a:bodyPr wrap="square" rtlCol="0">
            <a:spAutoFit/>
          </a:bodyPr>
          <a:lstStyle/>
          <a:p>
            <a:pPr marL="0" indent="0">
              <a:lnSpc>
                <a:spcPct val="100000"/>
              </a:lnSpc>
              <a:buNone/>
            </a:pPr>
            <a:r>
              <a:rPr lang="ja-JP" altLang="en-US" sz="1300" b="1"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 メリット</a:t>
            </a:r>
            <a:r>
              <a:rPr lang="ja-JP" altLang="en-US" sz="1300"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が見込める学校を絞るための検討を開始</a:t>
            </a:r>
            <a:endParaRPr lang="en-US" altLang="ja-JP" sz="1300" b="1" dirty="0">
              <a:solidFill>
                <a:srgbClr val="C00000"/>
              </a:solidFill>
              <a:latin typeface="BIZ UDPゴシック" panose="020B0400000000000000" pitchFamily="50" charset="-128"/>
              <a:ea typeface="BIZ UDPゴシック" panose="020B0400000000000000" pitchFamily="50" charset="-128"/>
            </a:endParaRPr>
          </a:p>
        </p:txBody>
      </p:sp>
      <p:graphicFrame>
        <p:nvGraphicFramePr>
          <p:cNvPr id="3" name="図表 2"/>
          <p:cNvGraphicFramePr/>
          <p:nvPr>
            <p:extLst>
              <p:ext uri="{D42A27DB-BD31-4B8C-83A1-F6EECF244321}">
                <p14:modId xmlns:p14="http://schemas.microsoft.com/office/powerpoint/2010/main" val="3571408820"/>
              </p:ext>
            </p:extLst>
          </p:nvPr>
        </p:nvGraphicFramePr>
        <p:xfrm>
          <a:off x="228520" y="2827413"/>
          <a:ext cx="4527213" cy="2778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コンテンツ プレースホルダー 3"/>
          <p:cNvSpPr txBox="1">
            <a:spLocks/>
          </p:cNvSpPr>
          <p:nvPr/>
        </p:nvSpPr>
        <p:spPr>
          <a:xfrm>
            <a:off x="4755734" y="3888621"/>
            <a:ext cx="5395017" cy="275076"/>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Step</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①による効果測定のため、モデル校による実証</a:t>
            </a:r>
            <a:r>
              <a:rPr lang="ja-JP" altLang="en-US"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実験の実施</a:t>
            </a:r>
            <a:endPar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コンテンツ プレースホルダー 3"/>
          <p:cNvSpPr txBox="1">
            <a:spLocks/>
          </p:cNvSpPr>
          <p:nvPr/>
        </p:nvSpPr>
        <p:spPr>
          <a:xfrm>
            <a:off x="4755733" y="4698431"/>
            <a:ext cx="5395017" cy="475131"/>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 シミュレーション</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及び実証実験の結果から、全ての学校プール</a:t>
            </a:r>
            <a:r>
              <a:rPr lang="ja-JP" altLang="en-US"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の</a:t>
            </a:r>
            <a:r>
              <a:rPr lang="en-US" altLang="ja-JP"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
            </a:r>
            <a:br>
              <a:rPr lang="en-US" altLang="ja-JP"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300" b="1" dirty="0" smtClean="0">
                <a:latin typeface="BIZ UDPゴシック" panose="020B0400000000000000" pitchFamily="50" charset="-128"/>
                <a:ea typeface="BIZ UDPゴシック" panose="020B0400000000000000" pitchFamily="50" charset="-128"/>
                <a:cs typeface="Times New Roman" panose="02020603050405020304" pitchFamily="18" charset="0"/>
              </a:rPr>
              <a:t>　　あり方</a:t>
            </a: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を検討する。</a:t>
            </a:r>
            <a:endParaRPr lang="en-US" altLang="ja-JP" sz="1300" b="1"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正方形/長方形 23"/>
          <p:cNvSpPr/>
          <p:nvPr/>
        </p:nvSpPr>
        <p:spPr>
          <a:xfrm>
            <a:off x="159993" y="833678"/>
            <a:ext cx="9586012" cy="1292662"/>
          </a:xfrm>
          <a:prstGeom prst="rect">
            <a:avLst/>
          </a:prstGeom>
          <a:noFill/>
          <a:ln>
            <a:noFill/>
            <a:prstDash val="sysDot"/>
          </a:ln>
        </p:spPr>
        <p:txBody>
          <a:bodyPr wrap="square">
            <a:spAutoFit/>
          </a:bodyPr>
          <a:lstStyle/>
          <a:p>
            <a:pPr>
              <a:lnSpc>
                <a:spcPct val="150000"/>
              </a:lnSpc>
              <a:spcAft>
                <a:spcPts val="488"/>
              </a:spcAft>
            </a:pPr>
            <a:r>
              <a:rPr lang="ja-JP" altLang="en-US" sz="1300" dirty="0">
                <a:latin typeface="BIZ UDPゴシック" panose="020B0400000000000000" pitchFamily="50" charset="-128"/>
                <a:ea typeface="BIZ UDPゴシック" panose="020B0400000000000000" pitchFamily="50" charset="-128"/>
              </a:rPr>
              <a:t>　</a:t>
            </a:r>
            <a:r>
              <a:rPr lang="ja-JP" altLang="en-US" sz="1300" dirty="0" smtClean="0">
                <a:latin typeface="BIZ UDPゴシック" panose="020B0400000000000000" pitchFamily="50" charset="-128"/>
                <a:ea typeface="BIZ UDPゴシック" panose="020B0400000000000000" pitchFamily="50" charset="-128"/>
              </a:rPr>
              <a:t>学校</a:t>
            </a:r>
            <a:r>
              <a:rPr lang="ja-JP" altLang="en-US" sz="1300" dirty="0">
                <a:latin typeface="BIZ UDPゴシック" panose="020B0400000000000000" pitchFamily="50" charset="-128"/>
                <a:ea typeface="BIZ UDPゴシック" panose="020B0400000000000000" pitchFamily="50" charset="-128"/>
              </a:rPr>
              <a:t>プールは屋外に設置されており、近年の猛暑や、雷雨の日等の天候に左右される。また、水泳の授業は、専門的知識が必要とされるうえ、清掃等にも教員の労力が割かれている状況である。さらに、学校施設は昭和</a:t>
            </a:r>
            <a:r>
              <a:rPr lang="en-US" altLang="ja-JP" sz="1300" dirty="0">
                <a:latin typeface="BIZ UDPゴシック" panose="020B0400000000000000" pitchFamily="50" charset="-128"/>
                <a:ea typeface="BIZ UDPゴシック" panose="020B0400000000000000" pitchFamily="50" charset="-128"/>
              </a:rPr>
              <a:t>40</a:t>
            </a:r>
            <a:r>
              <a:rPr lang="ja-JP" altLang="en-US" sz="1300" dirty="0">
                <a:latin typeface="BIZ UDPゴシック" panose="020B0400000000000000" pitchFamily="50" charset="-128"/>
                <a:ea typeface="BIZ UDPゴシック" panose="020B0400000000000000" pitchFamily="50" charset="-128"/>
              </a:rPr>
              <a:t>年代後半から昭和</a:t>
            </a:r>
            <a:r>
              <a:rPr lang="en-US" altLang="ja-JP" sz="1300" dirty="0">
                <a:latin typeface="BIZ UDPゴシック" panose="020B0400000000000000" pitchFamily="50" charset="-128"/>
                <a:ea typeface="BIZ UDPゴシック" panose="020B0400000000000000" pitchFamily="50" charset="-128"/>
              </a:rPr>
              <a:t>50</a:t>
            </a:r>
            <a:r>
              <a:rPr lang="ja-JP" altLang="en-US" sz="1300" dirty="0">
                <a:latin typeface="BIZ UDPゴシック" panose="020B0400000000000000" pitchFamily="50" charset="-128"/>
                <a:ea typeface="BIZ UDPゴシック" panose="020B0400000000000000" pitchFamily="50" charset="-128"/>
              </a:rPr>
              <a:t>年代に多く設置され、同時期に更新時期を迎えることから、更新に多額の費用を要することになる。こうした複数の要因を解決する方策が必要となってきている。</a:t>
            </a:r>
          </a:p>
        </p:txBody>
      </p:sp>
      <p:sp>
        <p:nvSpPr>
          <p:cNvPr id="11" name="コンテンツ プレースホルダー 3"/>
          <p:cNvSpPr txBox="1">
            <a:spLocks/>
          </p:cNvSpPr>
          <p:nvPr/>
        </p:nvSpPr>
        <p:spPr>
          <a:xfrm>
            <a:off x="4801420" y="2933910"/>
            <a:ext cx="4794049" cy="688010"/>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ja-JP" altLang="en-US" sz="1050" dirty="0" smtClean="0"/>
              <a:t>・より正確なシミュレーション</a:t>
            </a:r>
            <a:r>
              <a:rPr lang="ja-JP" altLang="en-US" sz="1050" dirty="0"/>
              <a:t>による費用対効果の検証</a:t>
            </a:r>
            <a:r>
              <a:rPr lang="en-US" altLang="ja-JP" sz="1050" dirty="0"/>
              <a:t>(</a:t>
            </a:r>
            <a:r>
              <a:rPr lang="ja-JP" altLang="en-US" sz="1050" dirty="0"/>
              <a:t>地域の未来予測）</a:t>
            </a:r>
            <a:endParaRPr lang="en-US" altLang="ja-JP" sz="1050" dirty="0"/>
          </a:p>
          <a:p>
            <a:pPr marL="0" indent="0">
              <a:lnSpc>
                <a:spcPct val="100000"/>
              </a:lnSpc>
              <a:spcBef>
                <a:spcPts val="0"/>
              </a:spcBef>
              <a:spcAft>
                <a:spcPts val="488"/>
              </a:spcAft>
              <a:buNone/>
            </a:pPr>
            <a:r>
              <a:rPr lang="ja-JP" altLang="en-US" sz="1050" dirty="0"/>
              <a:t>・児童、生徒数の将来推計の作成</a:t>
            </a:r>
            <a:r>
              <a:rPr lang="en-US" altLang="ja-JP" sz="1050" dirty="0"/>
              <a:t>(</a:t>
            </a:r>
            <a:r>
              <a:rPr lang="ja-JP" altLang="en-US" sz="1050" dirty="0"/>
              <a:t>地域の未来予測</a:t>
            </a:r>
            <a:r>
              <a:rPr lang="en-US" altLang="ja-JP" sz="1050" dirty="0"/>
              <a:t>)</a:t>
            </a:r>
          </a:p>
          <a:p>
            <a:pPr marL="0" indent="0">
              <a:lnSpc>
                <a:spcPct val="100000"/>
              </a:lnSpc>
              <a:spcBef>
                <a:spcPts val="0"/>
              </a:spcBef>
              <a:spcAft>
                <a:spcPts val="488"/>
              </a:spcAft>
              <a:buNone/>
            </a:pPr>
            <a:r>
              <a:rPr lang="ja-JP" altLang="en-US" sz="1050" dirty="0"/>
              <a:t>・近隣の民間プール等へのヒアリング</a:t>
            </a:r>
            <a:endParaRPr lang="en-US" altLang="ja-JP" sz="1050" dirty="0"/>
          </a:p>
        </p:txBody>
      </p:sp>
      <p:sp>
        <p:nvSpPr>
          <p:cNvPr id="12" name="角丸四角形 11"/>
          <p:cNvSpPr/>
          <p:nvPr/>
        </p:nvSpPr>
        <p:spPr>
          <a:xfrm>
            <a:off x="932160" y="2725778"/>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accent5">
                    <a:lumMod val="75000"/>
                  </a:schemeClr>
                </a:solidFill>
              </a:rPr>
              <a:t>令和５年度実施</a:t>
            </a:r>
          </a:p>
        </p:txBody>
      </p:sp>
      <p:sp>
        <p:nvSpPr>
          <p:cNvPr id="13" name="角丸四角形 12"/>
          <p:cNvSpPr/>
          <p:nvPr/>
        </p:nvSpPr>
        <p:spPr>
          <a:xfrm>
            <a:off x="932160" y="3601685"/>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dirty="0">
                <a:solidFill>
                  <a:schemeClr val="accent5">
                    <a:lumMod val="75000"/>
                  </a:schemeClr>
                </a:solidFill>
              </a:rPr>
              <a:t>中長期で検討</a:t>
            </a:r>
          </a:p>
        </p:txBody>
      </p:sp>
      <p:sp>
        <p:nvSpPr>
          <p:cNvPr id="14" name="角丸四角形 13"/>
          <p:cNvSpPr/>
          <p:nvPr/>
        </p:nvSpPr>
        <p:spPr>
          <a:xfrm>
            <a:off x="932160" y="4477592"/>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dirty="0">
                <a:solidFill>
                  <a:schemeClr val="accent5">
                    <a:lumMod val="75000"/>
                  </a:schemeClr>
                </a:solidFill>
              </a:rPr>
              <a:t>中長期で検討</a:t>
            </a:r>
          </a:p>
        </p:txBody>
      </p:sp>
      <p:sp>
        <p:nvSpPr>
          <p:cNvPr id="15" name="コンテンツ プレースホルダー 3"/>
          <p:cNvSpPr txBox="1">
            <a:spLocks/>
          </p:cNvSpPr>
          <p:nvPr/>
        </p:nvSpPr>
        <p:spPr>
          <a:xfrm>
            <a:off x="6491000" y="5719725"/>
            <a:ext cx="3355056" cy="225063"/>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en-US" altLang="ja-JP" sz="975" b="1" dirty="0"/>
              <a:t>※</a:t>
            </a:r>
            <a:r>
              <a:rPr lang="ja-JP" altLang="en-US" sz="975" b="1" dirty="0"/>
              <a:t>すぐに着手出来るものについては速やかに検討を実施</a:t>
            </a:r>
            <a:endParaRPr lang="en-US" altLang="ja-JP" sz="975" b="1" dirty="0"/>
          </a:p>
        </p:txBody>
      </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0"/>
            <a:ext cx="9906000" cy="617982"/>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8" name="テキスト ボックス 17"/>
          <p:cNvSpPr txBox="1"/>
          <p:nvPr/>
        </p:nvSpPr>
        <p:spPr>
          <a:xfrm>
            <a:off x="158925" y="67508"/>
            <a:ext cx="8572952"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テーマ②（公共施設の最適配置</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kumimoji="1" lang="ja-JP" altLang="en-US" sz="2400" b="1" u="sng" dirty="0" smtClean="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プール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3342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890005666"/>
              </p:ext>
            </p:extLst>
          </p:nvPr>
        </p:nvGraphicFramePr>
        <p:xfrm>
          <a:off x="6698512" y="1967106"/>
          <a:ext cx="2999188" cy="4574906"/>
        </p:xfrm>
        <a:graphic>
          <a:graphicData uri="http://schemas.openxmlformats.org/presentationml/2006/ole">
            <mc:AlternateContent xmlns:mc="http://schemas.openxmlformats.org/markup-compatibility/2006">
              <mc:Choice xmlns:v="urn:schemas-microsoft-com:vml" Requires="v">
                <p:oleObj spid="_x0000_s6791" name="ワークシート" r:id="rId3" imgW="7172396" imgH="8210369" progId="Excel.Sheet.12">
                  <p:embed/>
                </p:oleObj>
              </mc:Choice>
              <mc:Fallback>
                <p:oleObj name="ワークシート" r:id="rId3" imgW="7172396" imgH="8210369" progId="Excel.Sheet.12">
                  <p:embed/>
                  <p:pic>
                    <p:nvPicPr>
                      <p:cNvPr id="0" name=""/>
                      <p:cNvPicPr/>
                      <p:nvPr/>
                    </p:nvPicPr>
                    <p:blipFill>
                      <a:blip r:embed="rId4"/>
                      <a:stretch>
                        <a:fillRect/>
                      </a:stretch>
                    </p:blipFill>
                    <p:spPr>
                      <a:xfrm>
                        <a:off x="6698512" y="1967106"/>
                        <a:ext cx="2999188" cy="4574906"/>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nvPr>
        </p:nvGraphicFramePr>
        <p:xfrm>
          <a:off x="3384126" y="1948219"/>
          <a:ext cx="3017676" cy="4574906"/>
        </p:xfrm>
        <a:graphic>
          <a:graphicData uri="http://schemas.openxmlformats.org/presentationml/2006/ole">
            <mc:AlternateContent xmlns:mc="http://schemas.openxmlformats.org/markup-compatibility/2006">
              <mc:Choice xmlns:v="urn:schemas-microsoft-com:vml" Requires="v">
                <p:oleObj spid="_x0000_s6792" name="ワークシート" r:id="rId5" imgW="7172396" imgH="8019948" progId="Excel.Sheet.12">
                  <p:embed/>
                </p:oleObj>
              </mc:Choice>
              <mc:Fallback>
                <p:oleObj name="ワークシート" r:id="rId5" imgW="7172396" imgH="8019948" progId="Excel.Sheet.12">
                  <p:embed/>
                  <p:pic>
                    <p:nvPicPr>
                      <p:cNvPr id="4" name="オブジェクト 3"/>
                      <p:cNvPicPr/>
                      <p:nvPr/>
                    </p:nvPicPr>
                    <p:blipFill>
                      <a:blip r:embed="rId6"/>
                      <a:stretch>
                        <a:fillRect/>
                      </a:stretch>
                    </p:blipFill>
                    <p:spPr>
                      <a:xfrm>
                        <a:off x="3384126" y="1948219"/>
                        <a:ext cx="3017676" cy="4574906"/>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nvPr>
        </p:nvGraphicFramePr>
        <p:xfrm>
          <a:off x="88144" y="1948219"/>
          <a:ext cx="3009221" cy="4574906"/>
        </p:xfrm>
        <a:graphic>
          <a:graphicData uri="http://schemas.openxmlformats.org/presentationml/2006/ole">
            <mc:AlternateContent xmlns:mc="http://schemas.openxmlformats.org/markup-compatibility/2006">
              <mc:Choice xmlns:v="urn:schemas-microsoft-com:vml" Requires="v">
                <p:oleObj spid="_x0000_s6793" name="ワークシート" r:id="rId7" imgW="7172396" imgH="8019948" progId="Excel.Sheet.12">
                  <p:embed/>
                </p:oleObj>
              </mc:Choice>
              <mc:Fallback>
                <p:oleObj name="ワークシート" r:id="rId7" imgW="7172396" imgH="8019948" progId="Excel.Sheet.12">
                  <p:embed/>
                  <p:pic>
                    <p:nvPicPr>
                      <p:cNvPr id="3" name="オブジェクト 2"/>
                      <p:cNvPicPr/>
                      <p:nvPr/>
                    </p:nvPicPr>
                    <p:blipFill>
                      <a:blip r:embed="rId8"/>
                      <a:stretch>
                        <a:fillRect/>
                      </a:stretch>
                    </p:blipFill>
                    <p:spPr>
                      <a:xfrm>
                        <a:off x="88144" y="1948219"/>
                        <a:ext cx="3009221" cy="4574906"/>
                      </a:xfrm>
                      <a:prstGeom prst="rect">
                        <a:avLst/>
                      </a:prstGeom>
                    </p:spPr>
                  </p:pic>
                </p:oleObj>
              </mc:Fallback>
            </mc:AlternateContent>
          </a:graphicData>
        </a:graphic>
      </p:graphicFrame>
      <p:sp>
        <p:nvSpPr>
          <p:cNvPr id="5" name="正方形/長方形 4"/>
          <p:cNvSpPr/>
          <p:nvPr/>
        </p:nvSpPr>
        <p:spPr>
          <a:xfrm>
            <a:off x="0" y="5093"/>
            <a:ext cx="9906000" cy="453249"/>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6" name="テキスト ボックス 5"/>
          <p:cNvSpPr txBox="1"/>
          <p:nvPr/>
        </p:nvSpPr>
        <p:spPr>
          <a:xfrm>
            <a:off x="0" y="32343"/>
            <a:ext cx="7312047" cy="400110"/>
          </a:xfrm>
          <a:prstGeom prst="rect">
            <a:avLst/>
          </a:prstGeom>
          <a:noFill/>
        </p:spPr>
        <p:txBody>
          <a:bodyPr wrap="square" rtlCol="0" anchor="ctr">
            <a:spAutoFit/>
          </a:bodyPr>
          <a:lstStyle/>
          <a:p>
            <a:r>
              <a:rPr lang="ja-JP" altLang="en-US" sz="1950" b="1" spc="-122"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a:t>
            </a:r>
            <a:r>
              <a:rPr lang="ja-JP" altLang="en-US" sz="1950" b="1" spc="-122"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ja-JP" altLang="en-US" sz="20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r>
              <a:rPr kumimoji="1" lang="ja-JP" altLang="en-US" sz="20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文化ホール</a:t>
            </a:r>
            <a:r>
              <a:rPr lang="ja-JP" altLang="en-US" sz="1950" b="1" spc="-122"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p>
        </p:txBody>
      </p:sp>
      <p:sp>
        <p:nvSpPr>
          <p:cNvPr id="7" name="サブタイトル 2"/>
          <p:cNvSpPr txBox="1">
            <a:spLocks/>
          </p:cNvSpPr>
          <p:nvPr/>
        </p:nvSpPr>
        <p:spPr>
          <a:xfrm>
            <a:off x="0" y="1057638"/>
            <a:ext cx="4813697" cy="327675"/>
          </a:xfrm>
          <a:prstGeom prst="rect">
            <a:avLst/>
          </a:prstGeom>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63" b="1" dirty="0"/>
              <a:t>■施設別受益者負担率及び減価償却率の比較</a:t>
            </a:r>
          </a:p>
        </p:txBody>
      </p:sp>
      <p:sp>
        <p:nvSpPr>
          <p:cNvPr id="15" name="正方形/長方形 14"/>
          <p:cNvSpPr/>
          <p:nvPr/>
        </p:nvSpPr>
        <p:spPr>
          <a:xfrm>
            <a:off x="86712" y="1324178"/>
            <a:ext cx="3010653" cy="564752"/>
          </a:xfrm>
          <a:prstGeom prst="rect">
            <a:avLst/>
          </a:prstGeom>
          <a:solidFill>
            <a:schemeClr val="accent1">
              <a:lumMod val="40000"/>
              <a:lumOff val="6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88"/>
              </a:spcAft>
            </a:pPr>
            <a:r>
              <a:rPr kumimoji="1" lang="en-US" altLang="ja-JP" sz="731" b="1" dirty="0">
                <a:solidFill>
                  <a:schemeClr val="tx1"/>
                </a:solidFill>
              </a:rPr>
              <a:t>【</a:t>
            </a:r>
            <a:r>
              <a:rPr kumimoji="1" lang="ja-JP" altLang="en-US" sz="731" b="1" dirty="0">
                <a:solidFill>
                  <a:schemeClr val="tx1"/>
                </a:solidFill>
              </a:rPr>
              <a:t>太子町</a:t>
            </a:r>
            <a:r>
              <a:rPr kumimoji="1" lang="en-US" altLang="ja-JP" sz="731" b="1" dirty="0">
                <a:solidFill>
                  <a:schemeClr val="tx1"/>
                </a:solidFill>
              </a:rPr>
              <a:t>】</a:t>
            </a:r>
          </a:p>
          <a:p>
            <a:pPr>
              <a:spcAft>
                <a:spcPts val="488"/>
              </a:spcAft>
            </a:pPr>
            <a:r>
              <a:rPr lang="ja-JP" altLang="en-US" sz="650" dirty="0">
                <a:solidFill>
                  <a:schemeClr val="tx1"/>
                </a:solidFill>
              </a:rPr>
              <a:t>　</a:t>
            </a:r>
            <a:r>
              <a:rPr lang="ja-JP" altLang="en-US" sz="650" b="1" dirty="0">
                <a:solidFill>
                  <a:srgbClr val="C00000"/>
                </a:solidFill>
              </a:rPr>
              <a:t>●</a:t>
            </a:r>
            <a:r>
              <a:rPr kumimoji="1" lang="ja-JP" altLang="en-US" sz="650" b="1" dirty="0">
                <a:solidFill>
                  <a:srgbClr val="C00000"/>
                </a:solidFill>
              </a:rPr>
              <a:t>受益負担者負担率：</a:t>
            </a:r>
            <a:r>
              <a:rPr kumimoji="1" lang="en-US" altLang="ja-JP" sz="650" b="1" dirty="0">
                <a:solidFill>
                  <a:srgbClr val="C00000"/>
                </a:solidFill>
              </a:rPr>
              <a:t>0.93%</a:t>
            </a:r>
            <a:r>
              <a:rPr kumimoji="1" lang="ja-JP" altLang="en-US" sz="650" b="1" dirty="0">
                <a:solidFill>
                  <a:srgbClr val="C00000"/>
                </a:solidFill>
              </a:rPr>
              <a:t>　●減価償却率：</a:t>
            </a:r>
            <a:r>
              <a:rPr kumimoji="1" lang="en-US" altLang="ja-JP" sz="650" b="1" dirty="0">
                <a:solidFill>
                  <a:srgbClr val="C00000"/>
                </a:solidFill>
              </a:rPr>
              <a:t>74.58%</a:t>
            </a:r>
          </a:p>
          <a:p>
            <a:pPr>
              <a:spcAft>
                <a:spcPts val="488"/>
              </a:spcAft>
            </a:pPr>
            <a:r>
              <a:rPr lang="ja-JP" altLang="en-US" sz="650" b="1" dirty="0">
                <a:solidFill>
                  <a:srgbClr val="C00000"/>
                </a:solidFill>
              </a:rPr>
              <a:t>　</a:t>
            </a:r>
            <a:r>
              <a:rPr lang="ja-JP" altLang="en-US" sz="650" dirty="0">
                <a:solidFill>
                  <a:schemeClr val="tx1"/>
                </a:solidFill>
              </a:rPr>
              <a:t>一般の利用者が少なく、施設の維持管理に係わる経費のほとんどを公費で負担している。利用者を増やすことが喫緊の課題である。</a:t>
            </a:r>
            <a:endParaRPr kumimoji="1" lang="ja-JP" altLang="en-US" sz="650" dirty="0">
              <a:solidFill>
                <a:schemeClr val="tx1"/>
              </a:solidFill>
            </a:endParaRPr>
          </a:p>
        </p:txBody>
      </p:sp>
      <p:sp>
        <p:nvSpPr>
          <p:cNvPr id="10" name="正方形/長方形 9"/>
          <p:cNvSpPr/>
          <p:nvPr/>
        </p:nvSpPr>
        <p:spPr>
          <a:xfrm>
            <a:off x="88144" y="1948219"/>
            <a:ext cx="3009225" cy="4574906"/>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dirty="0">
              <a:solidFill>
                <a:schemeClr val="tx1"/>
              </a:solidFill>
            </a:endParaRPr>
          </a:p>
        </p:txBody>
      </p:sp>
      <p:sp>
        <p:nvSpPr>
          <p:cNvPr id="18" name="正方形/長方形 17"/>
          <p:cNvSpPr/>
          <p:nvPr/>
        </p:nvSpPr>
        <p:spPr>
          <a:xfrm>
            <a:off x="3390433" y="1324178"/>
            <a:ext cx="3010653" cy="564752"/>
          </a:xfrm>
          <a:prstGeom prst="rect">
            <a:avLst/>
          </a:prstGeom>
          <a:solidFill>
            <a:schemeClr val="accent1">
              <a:lumMod val="40000"/>
              <a:lumOff val="6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50"/>
              </a:lnSpc>
              <a:spcAft>
                <a:spcPts val="488"/>
              </a:spcAft>
            </a:pPr>
            <a:r>
              <a:rPr kumimoji="1" lang="en-US" altLang="ja-JP" sz="731" b="1" dirty="0">
                <a:solidFill>
                  <a:schemeClr val="tx1"/>
                </a:solidFill>
              </a:rPr>
              <a:t>【</a:t>
            </a:r>
            <a:r>
              <a:rPr kumimoji="1" lang="ja-JP" altLang="en-US" sz="731" b="1" dirty="0">
                <a:solidFill>
                  <a:schemeClr val="tx1"/>
                </a:solidFill>
              </a:rPr>
              <a:t>河南町</a:t>
            </a:r>
            <a:r>
              <a:rPr kumimoji="1" lang="en-US" altLang="ja-JP" sz="731" b="1" dirty="0">
                <a:solidFill>
                  <a:schemeClr val="tx1"/>
                </a:solidFill>
              </a:rPr>
              <a:t>】</a:t>
            </a:r>
          </a:p>
          <a:p>
            <a:pPr>
              <a:lnSpc>
                <a:spcPts val="650"/>
              </a:lnSpc>
              <a:spcAft>
                <a:spcPts val="488"/>
              </a:spcAft>
            </a:pPr>
            <a:r>
              <a:rPr lang="ja-JP" altLang="en-US" sz="650" dirty="0">
                <a:solidFill>
                  <a:schemeClr val="tx1"/>
                </a:solidFill>
              </a:rPr>
              <a:t>　</a:t>
            </a:r>
            <a:r>
              <a:rPr lang="ja-JP" altLang="en-US" sz="650" b="1" dirty="0">
                <a:solidFill>
                  <a:srgbClr val="C00000"/>
                </a:solidFill>
              </a:rPr>
              <a:t>●</a:t>
            </a:r>
            <a:r>
              <a:rPr kumimoji="1" lang="ja-JP" altLang="en-US" sz="650" b="1" dirty="0">
                <a:solidFill>
                  <a:srgbClr val="C00000"/>
                </a:solidFill>
              </a:rPr>
              <a:t>受益負担者負担率：</a:t>
            </a:r>
            <a:r>
              <a:rPr kumimoji="1" lang="en-US" altLang="ja-JP" sz="650" b="1" dirty="0">
                <a:solidFill>
                  <a:srgbClr val="C00000"/>
                </a:solidFill>
              </a:rPr>
              <a:t>7.38%</a:t>
            </a:r>
            <a:r>
              <a:rPr kumimoji="1" lang="ja-JP" altLang="en-US" sz="650" b="1" dirty="0">
                <a:solidFill>
                  <a:srgbClr val="C00000"/>
                </a:solidFill>
              </a:rPr>
              <a:t>　●減価償却率：</a:t>
            </a:r>
            <a:r>
              <a:rPr lang="en-US" altLang="ja-JP" sz="650" b="1" dirty="0">
                <a:solidFill>
                  <a:srgbClr val="C00000"/>
                </a:solidFill>
              </a:rPr>
              <a:t>38.57%</a:t>
            </a:r>
            <a:endParaRPr kumimoji="1" lang="en-US" altLang="ja-JP" sz="650" b="1" dirty="0">
              <a:solidFill>
                <a:srgbClr val="C00000"/>
              </a:solidFill>
            </a:endParaRPr>
          </a:p>
          <a:p>
            <a:pPr>
              <a:lnSpc>
                <a:spcPts val="650"/>
              </a:lnSpc>
              <a:spcAft>
                <a:spcPts val="488"/>
              </a:spcAft>
            </a:pPr>
            <a:r>
              <a:rPr lang="ja-JP" altLang="en-US" sz="650" dirty="0">
                <a:solidFill>
                  <a:schemeClr val="tx1"/>
                </a:solidFill>
              </a:rPr>
              <a:t>　延べ利用者数が多いことから一人あたりの経費は低く比較的効率的な運営ではあると言えるが、公費の負担が大きい為、使用料見直しの検討が必要。</a:t>
            </a:r>
            <a:endParaRPr kumimoji="1" lang="ja-JP" altLang="en-US" sz="650" dirty="0">
              <a:solidFill>
                <a:schemeClr val="tx1"/>
              </a:solidFill>
            </a:endParaRPr>
          </a:p>
        </p:txBody>
      </p:sp>
      <p:sp>
        <p:nvSpPr>
          <p:cNvPr id="20" name="正方形/長方形 19"/>
          <p:cNvSpPr/>
          <p:nvPr/>
        </p:nvSpPr>
        <p:spPr>
          <a:xfrm>
            <a:off x="3392577" y="1948219"/>
            <a:ext cx="3009225" cy="4574906"/>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dirty="0">
              <a:solidFill>
                <a:schemeClr val="tx1"/>
              </a:solidFill>
            </a:endParaRPr>
          </a:p>
        </p:txBody>
      </p:sp>
      <p:sp>
        <p:nvSpPr>
          <p:cNvPr id="21" name="正方形/長方形 20"/>
          <p:cNvSpPr/>
          <p:nvPr/>
        </p:nvSpPr>
        <p:spPr>
          <a:xfrm>
            <a:off x="6697014" y="1948219"/>
            <a:ext cx="3009225" cy="4574906"/>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63" dirty="0">
              <a:solidFill>
                <a:schemeClr val="tx1"/>
              </a:solidFill>
            </a:endParaRPr>
          </a:p>
        </p:txBody>
      </p:sp>
      <p:sp>
        <p:nvSpPr>
          <p:cNvPr id="23" name="正方形/長方形 22"/>
          <p:cNvSpPr/>
          <p:nvPr/>
        </p:nvSpPr>
        <p:spPr>
          <a:xfrm>
            <a:off x="6687047" y="1315229"/>
            <a:ext cx="3010653" cy="564752"/>
          </a:xfrm>
          <a:prstGeom prst="rect">
            <a:avLst/>
          </a:prstGeom>
          <a:solidFill>
            <a:schemeClr val="accent1">
              <a:lumMod val="40000"/>
              <a:lumOff val="60000"/>
            </a:schemeClr>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88"/>
              </a:spcAft>
            </a:pPr>
            <a:r>
              <a:rPr kumimoji="1" lang="en-US" altLang="ja-JP" sz="731" b="1" dirty="0">
                <a:solidFill>
                  <a:schemeClr val="tx1"/>
                </a:solidFill>
              </a:rPr>
              <a:t>【</a:t>
            </a:r>
            <a:r>
              <a:rPr kumimoji="1" lang="ja-JP" altLang="en-US" sz="731" b="1" dirty="0">
                <a:solidFill>
                  <a:schemeClr val="tx1"/>
                </a:solidFill>
              </a:rPr>
              <a:t>千早赤阪村</a:t>
            </a:r>
            <a:r>
              <a:rPr kumimoji="1" lang="en-US" altLang="ja-JP" sz="731" b="1" dirty="0">
                <a:solidFill>
                  <a:schemeClr val="tx1"/>
                </a:solidFill>
              </a:rPr>
              <a:t>】</a:t>
            </a:r>
          </a:p>
          <a:p>
            <a:pPr>
              <a:spcAft>
                <a:spcPts val="488"/>
              </a:spcAft>
            </a:pPr>
            <a:r>
              <a:rPr lang="ja-JP" altLang="en-US" sz="650" dirty="0">
                <a:solidFill>
                  <a:schemeClr val="tx1"/>
                </a:solidFill>
              </a:rPr>
              <a:t>　</a:t>
            </a:r>
            <a:r>
              <a:rPr lang="ja-JP" altLang="en-US" sz="650" b="1" dirty="0">
                <a:solidFill>
                  <a:srgbClr val="C00000"/>
                </a:solidFill>
              </a:rPr>
              <a:t>●</a:t>
            </a:r>
            <a:r>
              <a:rPr kumimoji="1" lang="ja-JP" altLang="en-US" sz="650" b="1" dirty="0">
                <a:solidFill>
                  <a:srgbClr val="C00000"/>
                </a:solidFill>
              </a:rPr>
              <a:t>受益負担者負担率</a:t>
            </a:r>
            <a:r>
              <a:rPr kumimoji="1" lang="ja-JP" altLang="en-US" sz="650" b="1" dirty="0" smtClean="0">
                <a:solidFill>
                  <a:srgbClr val="C00000"/>
                </a:solidFill>
              </a:rPr>
              <a:t>：</a:t>
            </a:r>
            <a:r>
              <a:rPr kumimoji="1" lang="en-US" altLang="ja-JP" sz="650" b="1" dirty="0" smtClean="0">
                <a:solidFill>
                  <a:srgbClr val="C00000"/>
                </a:solidFill>
              </a:rPr>
              <a:t>1.33%</a:t>
            </a:r>
            <a:r>
              <a:rPr kumimoji="1" lang="ja-JP" altLang="en-US" sz="650" b="1" dirty="0">
                <a:solidFill>
                  <a:srgbClr val="C00000"/>
                </a:solidFill>
              </a:rPr>
              <a:t>　●減価償却率：</a:t>
            </a:r>
            <a:r>
              <a:rPr kumimoji="1" lang="en-US" altLang="ja-JP" sz="650" b="1" dirty="0">
                <a:solidFill>
                  <a:srgbClr val="C00000"/>
                </a:solidFill>
              </a:rPr>
              <a:t>59.58</a:t>
            </a:r>
            <a:r>
              <a:rPr lang="en-US" altLang="ja-JP" sz="650" b="1" dirty="0" smtClean="0">
                <a:solidFill>
                  <a:srgbClr val="C00000"/>
                </a:solidFill>
              </a:rPr>
              <a:t>%</a:t>
            </a:r>
            <a:endParaRPr kumimoji="1" lang="en-US" altLang="ja-JP" sz="650" b="1" dirty="0" smtClean="0">
              <a:solidFill>
                <a:srgbClr val="C00000"/>
              </a:solidFill>
            </a:endParaRPr>
          </a:p>
          <a:p>
            <a:r>
              <a:rPr lang="ja-JP" altLang="en-US" sz="650" dirty="0" smtClean="0">
                <a:solidFill>
                  <a:schemeClr val="tx1"/>
                </a:solidFill>
              </a:rPr>
              <a:t>　照明設備を使用するには専門業者への委託が必須であり、使用料で全く賄えてない。老朽化対策にも多額な費用が掛かり、施設の維持が困難である。</a:t>
            </a:r>
            <a:endParaRPr lang="ja-JP" altLang="en-US" sz="650" dirty="0">
              <a:solidFill>
                <a:schemeClr val="tx1"/>
              </a:solidFill>
            </a:endParaRPr>
          </a:p>
        </p:txBody>
      </p:sp>
      <p:sp>
        <p:nvSpPr>
          <p:cNvPr id="22" name="サブタイトル 2"/>
          <p:cNvSpPr txBox="1">
            <a:spLocks/>
          </p:cNvSpPr>
          <p:nvPr/>
        </p:nvSpPr>
        <p:spPr>
          <a:xfrm>
            <a:off x="8274436" y="1320536"/>
            <a:ext cx="1835349" cy="220476"/>
          </a:xfrm>
          <a:prstGeom prst="rect">
            <a:avLst/>
          </a:prstGeom>
        </p:spPr>
        <p:txBody>
          <a:bodyPr vert="horz" lIns="74295" tIns="37148" rIns="74295" bIns="37148"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650" b="1" dirty="0" smtClean="0"/>
              <a:t>※</a:t>
            </a:r>
            <a:r>
              <a:rPr lang="ja-JP" altLang="en-US" sz="650" b="1" dirty="0" smtClean="0"/>
              <a:t>延利用者数ではなく、件数で試算</a:t>
            </a:r>
            <a:endParaRPr lang="ja-JP" altLang="en-US" sz="650" b="1" dirty="0"/>
          </a:p>
        </p:txBody>
      </p:sp>
      <p:sp>
        <p:nvSpPr>
          <p:cNvPr id="16" name="テキスト ボックス 15">
            <a:extLst>
              <a:ext uri="{FF2B5EF4-FFF2-40B4-BE49-F238E27FC236}">
                <a16:creationId xmlns:a16="http://schemas.microsoft.com/office/drawing/2014/main" id="{F5006B51-4D82-4776-98AE-830F7A9AA545}"/>
              </a:ext>
            </a:extLst>
          </p:cNvPr>
          <p:cNvSpPr txBox="1"/>
          <p:nvPr/>
        </p:nvSpPr>
        <p:spPr>
          <a:xfrm>
            <a:off x="0" y="554021"/>
            <a:ext cx="9906000" cy="39039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800"/>
              </a:lnSpc>
            </a:pPr>
            <a:r>
              <a:rPr kumimoji="1" lang="ja-JP" altLang="en-US" sz="1200" dirty="0" smtClean="0">
                <a:latin typeface="BIZ UDPゴシック" panose="020B0400000000000000" pitchFamily="50" charset="-128"/>
                <a:ea typeface="BIZ UDPゴシック" panose="020B0400000000000000" pitchFamily="50" charset="-128"/>
              </a:rPr>
              <a:t>　各施設においては、一般利用者が少ないことから維持管理経費のほとんどを公費で負担して</a:t>
            </a:r>
            <a:r>
              <a:rPr kumimoji="1" lang="ja-JP" altLang="en-US" sz="1200" smtClean="0">
                <a:latin typeface="BIZ UDPゴシック" panose="020B0400000000000000" pitchFamily="50" charset="-128"/>
                <a:ea typeface="BIZ UDPゴシック" panose="020B0400000000000000" pitchFamily="50" charset="-128"/>
              </a:rPr>
              <a:t>いる状況</a:t>
            </a:r>
            <a:r>
              <a:rPr kumimoji="1" lang="ja-JP" altLang="en-US" sz="120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58400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159993" y="2536437"/>
            <a:ext cx="9586012" cy="3336811"/>
          </a:xfrm>
          <a:prstGeom prst="rect">
            <a:avLst/>
          </a:prstGeom>
          <a:solidFill>
            <a:schemeClr val="bg1">
              <a:lumMod val="95000"/>
            </a:schemeClr>
          </a:solidFill>
          <a:ln w="9525">
            <a:solidFill>
              <a:schemeClr val="tx1"/>
            </a:solidFill>
            <a:prstDash val="sysDot"/>
          </a:ln>
        </p:spPr>
        <p:txBody>
          <a:bodyPr wrap="square" rtlCol="0">
            <a:spAutoFit/>
          </a:bodyPr>
          <a:lstStyle/>
          <a:p>
            <a:pPr>
              <a:lnSpc>
                <a:spcPts val="2275"/>
              </a:lnSpc>
            </a:pPr>
            <a:r>
              <a:rPr lang="ja-JP" altLang="en-US" sz="1463" b="1" dirty="0">
                <a:latin typeface="BIZ UDPゴシック" panose="020B0400000000000000" pitchFamily="50" charset="-128"/>
                <a:ea typeface="BIZ UDPゴシック" panose="020B0400000000000000" pitchFamily="50" charset="-128"/>
                <a:cs typeface="Times New Roman" panose="02020603050405020304" pitchFamily="18" charset="0"/>
              </a:rPr>
              <a:t>〇課題解決に向けた検討案</a:t>
            </a:r>
            <a:endParaRPr lang="en-US" altLang="ja-JP" sz="1463" b="1"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ts val="2275"/>
              </a:lnSpc>
            </a:pPr>
            <a:endParaRPr lang="en-US" altLang="ja-JP" sz="13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コンテンツ プレースホルダー 3"/>
          <p:cNvSpPr txBox="1">
            <a:spLocks noGrp="1"/>
          </p:cNvSpPr>
          <p:nvPr>
            <p:ph idx="1"/>
          </p:nvPr>
        </p:nvSpPr>
        <p:spPr>
          <a:xfrm>
            <a:off x="4735213" y="2843477"/>
            <a:ext cx="5395017" cy="595804"/>
          </a:xfrm>
          <a:prstGeom prst="rect">
            <a:avLst/>
          </a:prstGeom>
          <a:noFill/>
        </p:spPr>
        <p:txBody>
          <a:bodyPr wrap="square" rtlCol="0">
            <a:spAutoFit/>
          </a:bodyPr>
          <a:lstStyle/>
          <a:p>
            <a:pPr marL="0" indent="0">
              <a:lnSpc>
                <a:spcPct val="100000"/>
              </a:lnSpc>
              <a:buNone/>
            </a:pPr>
            <a:r>
              <a:rPr lang="ja-JP" altLang="en-US" sz="1219"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●くすのきホール（大ホール）の用途廃止による影響</a:t>
            </a:r>
            <a:r>
              <a:rPr lang="ja-JP" altLang="en-US" sz="1219"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219"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nSpc>
                <a:spcPct val="100000"/>
              </a:lnSpc>
              <a:buNone/>
            </a:pPr>
            <a:r>
              <a:rPr lang="ja-JP" altLang="en-US" sz="1219"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19" b="1" dirty="0" smtClean="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　必要</a:t>
            </a:r>
            <a:r>
              <a:rPr lang="ja-JP" altLang="en-US" sz="1219" b="1"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な対応について検討</a:t>
            </a:r>
            <a:endParaRPr lang="ja-JP" altLang="en-US" sz="1219" b="1" dirty="0">
              <a:solidFill>
                <a:srgbClr val="C00000"/>
              </a:solidFill>
            </a:endParaRPr>
          </a:p>
        </p:txBody>
      </p:sp>
      <p:graphicFrame>
        <p:nvGraphicFramePr>
          <p:cNvPr id="3" name="図表 2"/>
          <p:cNvGraphicFramePr/>
          <p:nvPr>
            <p:extLst>
              <p:ext uri="{D42A27DB-BD31-4B8C-83A1-F6EECF244321}">
                <p14:modId xmlns:p14="http://schemas.microsoft.com/office/powerpoint/2010/main" val="833016865"/>
              </p:ext>
            </p:extLst>
          </p:nvPr>
        </p:nvGraphicFramePr>
        <p:xfrm>
          <a:off x="317954" y="3218101"/>
          <a:ext cx="4417259" cy="260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コンテンツ プレースホルダー 3"/>
          <p:cNvSpPr txBox="1">
            <a:spLocks/>
          </p:cNvSpPr>
          <p:nvPr/>
        </p:nvSpPr>
        <p:spPr>
          <a:xfrm>
            <a:off x="4735213" y="4622901"/>
            <a:ext cx="5395017" cy="275076"/>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300" b="1" dirty="0">
                <a:latin typeface="BIZ UDPゴシック" panose="020B0400000000000000" pitchFamily="50" charset="-128"/>
                <a:ea typeface="BIZ UDPゴシック" panose="020B0400000000000000" pitchFamily="50" charset="-128"/>
                <a:cs typeface="Times New Roman" panose="02020603050405020304" pitchFamily="18" charset="0"/>
              </a:rPr>
              <a:t>●千早赤阪村と太子町及び河南町の共同利用に向けた取組</a:t>
            </a:r>
            <a:endParaRPr lang="en-US" altLang="ja-JP" sz="1300" b="1"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159993" y="955614"/>
            <a:ext cx="9586012" cy="992579"/>
          </a:xfrm>
          <a:prstGeom prst="rect">
            <a:avLst/>
          </a:prstGeom>
          <a:noFill/>
          <a:ln>
            <a:noFill/>
            <a:prstDash val="sysDot"/>
          </a:ln>
        </p:spPr>
        <p:txBody>
          <a:bodyPr wrap="square">
            <a:spAutoFit/>
          </a:bodyPr>
          <a:lstStyle/>
          <a:p>
            <a:pPr>
              <a:lnSpc>
                <a:spcPct val="150000"/>
              </a:lnSpc>
              <a:spcAft>
                <a:spcPts val="488"/>
              </a:spcAft>
            </a:pPr>
            <a:r>
              <a:rPr lang="ja-JP" altLang="en-US" sz="1300" dirty="0">
                <a:latin typeface="BIZ UDPゴシック" panose="020B0400000000000000" pitchFamily="50" charset="-128"/>
                <a:ea typeface="BIZ UDPゴシック" panose="020B0400000000000000" pitchFamily="50" charset="-128"/>
              </a:rPr>
              <a:t>　　</a:t>
            </a:r>
            <a:r>
              <a:rPr lang="en-US" altLang="ja-JP" sz="1300" dirty="0">
                <a:latin typeface="BIZ UDPゴシック" panose="020B0400000000000000" pitchFamily="50" charset="-128"/>
                <a:ea typeface="BIZ UDPゴシック" panose="020B0400000000000000" pitchFamily="50" charset="-128"/>
              </a:rPr>
              <a:t>2</a:t>
            </a:r>
            <a:r>
              <a:rPr lang="ja-JP" altLang="en-US" sz="1300" dirty="0">
                <a:latin typeface="BIZ UDPゴシック" panose="020B0400000000000000" pitchFamily="50" charset="-128"/>
                <a:ea typeface="BIZ UDPゴシック" panose="020B0400000000000000" pitchFamily="50" charset="-128"/>
              </a:rPr>
              <a:t>町</a:t>
            </a:r>
            <a:r>
              <a:rPr lang="en-US" altLang="ja-JP" sz="1300" dirty="0">
                <a:latin typeface="BIZ UDPゴシック" panose="020B0400000000000000" pitchFamily="50" charset="-128"/>
                <a:ea typeface="BIZ UDPゴシック" panose="020B0400000000000000" pitchFamily="50" charset="-128"/>
              </a:rPr>
              <a:t>1</a:t>
            </a:r>
            <a:r>
              <a:rPr lang="ja-JP" altLang="en-US" sz="1300" dirty="0">
                <a:latin typeface="BIZ UDPゴシック" panose="020B0400000000000000" pitchFamily="50" charset="-128"/>
                <a:ea typeface="BIZ UDPゴシック" panose="020B0400000000000000" pitchFamily="50" charset="-128"/>
              </a:rPr>
              <a:t>村の文化ホール稼働状況について</a:t>
            </a:r>
            <a:r>
              <a:rPr lang="ja-JP" altLang="en-US" sz="1300" dirty="0" smtClean="0">
                <a:latin typeface="BIZ UDPゴシック" panose="020B0400000000000000" pitchFamily="50" charset="-128"/>
                <a:ea typeface="BIZ UDPゴシック" panose="020B0400000000000000" pitchFamily="50" charset="-128"/>
              </a:rPr>
              <a:t>は良好と</a:t>
            </a:r>
            <a:r>
              <a:rPr lang="ja-JP" altLang="en-US" sz="1300" dirty="0">
                <a:latin typeface="BIZ UDPゴシック" panose="020B0400000000000000" pitchFamily="50" charset="-128"/>
                <a:ea typeface="BIZ UDPゴシック" panose="020B0400000000000000" pitchFamily="50" charset="-128"/>
              </a:rPr>
              <a:t>は言えず、今後の人口減少によりますます稼働率が低くなるものと推察される。また、くすのきホール（大ホール）においては、稼働状況に見合わない維持管理費用を抱えていることから、喫緊な対応が必要である。以上から、くすのきホール（大ホール</a:t>
            </a:r>
            <a:r>
              <a:rPr lang="ja-JP" altLang="en-US" sz="1300" dirty="0" smtClean="0">
                <a:latin typeface="BIZ UDPゴシック" panose="020B0400000000000000" pitchFamily="50" charset="-128"/>
                <a:ea typeface="BIZ UDPゴシック" panose="020B0400000000000000" pitchFamily="50" charset="-128"/>
              </a:rPr>
              <a:t>）を用途廃止した場合の対応について検討する。</a:t>
            </a:r>
            <a:endParaRPr lang="ja-JP" altLang="en-US" sz="1300" dirty="0">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1315739" y="3155313"/>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75" b="1" dirty="0">
                <a:solidFill>
                  <a:schemeClr val="accent5">
                    <a:lumMod val="75000"/>
                  </a:schemeClr>
                </a:solidFill>
              </a:rPr>
              <a:t>令和５年度実施</a:t>
            </a:r>
          </a:p>
        </p:txBody>
      </p:sp>
      <p:sp>
        <p:nvSpPr>
          <p:cNvPr id="12" name="コンテンツ プレースホルダー 3"/>
          <p:cNvSpPr txBox="1">
            <a:spLocks/>
          </p:cNvSpPr>
          <p:nvPr/>
        </p:nvSpPr>
        <p:spPr>
          <a:xfrm>
            <a:off x="4808462" y="3493143"/>
            <a:ext cx="4168850" cy="867546"/>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ja-JP" altLang="en-US" sz="975" dirty="0"/>
              <a:t>・共同利用に向けた財政シミュレーションの作成</a:t>
            </a:r>
            <a:r>
              <a:rPr lang="en-US" altLang="ja-JP" sz="975" dirty="0"/>
              <a:t>(</a:t>
            </a:r>
            <a:r>
              <a:rPr lang="ja-JP" altLang="en-US" sz="975" dirty="0"/>
              <a:t>地域の未来予測</a:t>
            </a:r>
            <a:r>
              <a:rPr lang="en-US" altLang="ja-JP" sz="975" dirty="0"/>
              <a:t>)</a:t>
            </a:r>
          </a:p>
          <a:p>
            <a:pPr marL="0" indent="0">
              <a:lnSpc>
                <a:spcPct val="100000"/>
              </a:lnSpc>
              <a:spcBef>
                <a:spcPts val="0"/>
              </a:spcBef>
              <a:spcAft>
                <a:spcPts val="488"/>
              </a:spcAft>
              <a:buNone/>
            </a:pPr>
            <a:r>
              <a:rPr lang="ja-JP" altLang="en-US" sz="975" dirty="0"/>
              <a:t>・イベント時期等及び繁忙期の影響調査</a:t>
            </a:r>
            <a:endParaRPr lang="en-US" altLang="ja-JP" sz="975" dirty="0"/>
          </a:p>
          <a:p>
            <a:pPr marL="0" indent="0">
              <a:lnSpc>
                <a:spcPct val="100000"/>
              </a:lnSpc>
              <a:spcBef>
                <a:spcPts val="0"/>
              </a:spcBef>
              <a:spcAft>
                <a:spcPts val="488"/>
              </a:spcAft>
              <a:buNone/>
            </a:pPr>
            <a:r>
              <a:rPr lang="ja-JP" altLang="en-US" sz="975" dirty="0"/>
              <a:t>・イベント開催場所の実証実験</a:t>
            </a:r>
            <a:r>
              <a:rPr lang="en-US" altLang="ja-JP" sz="975" dirty="0"/>
              <a:t>(</a:t>
            </a:r>
            <a:r>
              <a:rPr lang="ja-JP" altLang="en-US" sz="975" dirty="0"/>
              <a:t>千早赤阪村⇒太子町</a:t>
            </a:r>
            <a:r>
              <a:rPr lang="en-US" altLang="ja-JP" sz="975" dirty="0"/>
              <a:t>or</a:t>
            </a:r>
            <a:r>
              <a:rPr lang="ja-JP" altLang="en-US" sz="975" dirty="0"/>
              <a:t>河南町</a:t>
            </a:r>
            <a:r>
              <a:rPr lang="en-US" altLang="ja-JP" sz="975" dirty="0"/>
              <a:t>)</a:t>
            </a:r>
          </a:p>
          <a:p>
            <a:pPr marL="0" indent="0">
              <a:lnSpc>
                <a:spcPct val="100000"/>
              </a:lnSpc>
              <a:spcBef>
                <a:spcPts val="0"/>
              </a:spcBef>
              <a:spcAft>
                <a:spcPts val="488"/>
              </a:spcAft>
              <a:buNone/>
            </a:pPr>
            <a:r>
              <a:rPr lang="ja-JP" altLang="en-US" sz="975" dirty="0"/>
              <a:t>・千早赤阪村住民の料金、移動手段の検討</a:t>
            </a:r>
            <a:endParaRPr lang="en-US" altLang="ja-JP" sz="975" dirty="0"/>
          </a:p>
        </p:txBody>
      </p:sp>
      <p:sp>
        <p:nvSpPr>
          <p:cNvPr id="13" name="角丸四角形 12"/>
          <p:cNvSpPr/>
          <p:nvPr/>
        </p:nvSpPr>
        <p:spPr>
          <a:xfrm>
            <a:off x="1315739" y="4348023"/>
            <a:ext cx="1258426" cy="25520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75" b="1" dirty="0">
                <a:solidFill>
                  <a:schemeClr val="accent5">
                    <a:lumMod val="75000"/>
                  </a:schemeClr>
                </a:solidFill>
              </a:rPr>
              <a:t>中長期で検討</a:t>
            </a:r>
          </a:p>
        </p:txBody>
      </p:sp>
      <p:sp>
        <p:nvSpPr>
          <p:cNvPr id="15" name="コンテンツ プレースホルダー 3"/>
          <p:cNvSpPr txBox="1">
            <a:spLocks/>
          </p:cNvSpPr>
          <p:nvPr/>
        </p:nvSpPr>
        <p:spPr>
          <a:xfrm>
            <a:off x="4808462" y="4933472"/>
            <a:ext cx="4168850" cy="225063"/>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ja-JP" altLang="en-US" sz="975" dirty="0"/>
              <a:t>・</a:t>
            </a:r>
            <a:r>
              <a:rPr lang="en-US" altLang="ja-JP" sz="975" dirty="0"/>
              <a:t>Step</a:t>
            </a:r>
            <a:r>
              <a:rPr lang="ja-JP" altLang="en-US" sz="975" dirty="0"/>
              <a:t>①から得たデータをもとに、共同利用の検討に向けた議論</a:t>
            </a:r>
          </a:p>
        </p:txBody>
      </p:sp>
      <p:sp>
        <p:nvSpPr>
          <p:cNvPr id="14" name="コンテンツ プレースホルダー 3"/>
          <p:cNvSpPr txBox="1">
            <a:spLocks/>
          </p:cNvSpPr>
          <p:nvPr/>
        </p:nvSpPr>
        <p:spPr>
          <a:xfrm>
            <a:off x="6281639" y="5930702"/>
            <a:ext cx="3355056" cy="225063"/>
          </a:xfrm>
          <a:prstGeom prst="rect">
            <a:avLst/>
          </a:prstGeom>
          <a:noFill/>
        </p:spPr>
        <p:txBody>
          <a:bodyPr vert="horz" wrap="square" lIns="74295" tIns="37148" rIns="74295" bIns="37148"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488"/>
              </a:spcAft>
              <a:buNone/>
            </a:pPr>
            <a:r>
              <a:rPr lang="en-US" altLang="ja-JP" sz="975" b="1" dirty="0"/>
              <a:t>※</a:t>
            </a:r>
            <a:r>
              <a:rPr lang="ja-JP" altLang="en-US" sz="975" b="1" dirty="0"/>
              <a:t>すぐに着手出来るものについては速やかに検討を実施</a:t>
            </a:r>
            <a:endParaRPr lang="en-US" altLang="ja-JP" sz="975" b="1" dirty="0"/>
          </a:p>
        </p:txBody>
      </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0"/>
            <a:ext cx="9906000" cy="494712"/>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9406" y="-24407"/>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検討テーマ②（公共施設の最適配置）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文化ホール</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2867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グループ化 60"/>
          <p:cNvGrpSpPr/>
          <p:nvPr/>
        </p:nvGrpSpPr>
        <p:grpSpPr>
          <a:xfrm>
            <a:off x="1" y="5964155"/>
            <a:ext cx="9905999" cy="834701"/>
            <a:chOff x="528034" y="3980472"/>
            <a:chExt cx="4443210" cy="824496"/>
          </a:xfrm>
        </p:grpSpPr>
        <p:sp>
          <p:nvSpPr>
            <p:cNvPr id="62" name="正方形/長方形 61"/>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下水道会計への基準外繰出の縮減</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⑥  下水道事業会計の経営改善</a:t>
              </a:r>
              <a:endParaRPr kumimoji="1" lang="ja-JP" altLang="en-US" sz="2000" b="1" dirty="0" smtClean="0">
                <a:solidFill>
                  <a:schemeClr val="bg1"/>
                </a:solidFill>
                <a:latin typeface="BIZ UDPゴシック" panose="020B0400000000000000" pitchFamily="50" charset="-128"/>
                <a:ea typeface="BIZ UDPゴシック" panose="020B0400000000000000" pitchFamily="50" charset="-128"/>
              </a:endParaRPr>
            </a:p>
          </p:txBody>
        </p:sp>
      </p:grpSp>
      <p:sp>
        <p:nvSpPr>
          <p:cNvPr id="27" name="テキスト ボックス 26"/>
          <p:cNvSpPr txBox="1"/>
          <p:nvPr/>
        </p:nvSpPr>
        <p:spPr>
          <a:xfrm>
            <a:off x="-1" y="437628"/>
            <a:ext cx="3578224"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現状を踏まえた取組み提案</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57</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nvGrpSpPr>
          <p:cNvPr id="43" name="グループ化 42"/>
          <p:cNvGrpSpPr/>
          <p:nvPr/>
        </p:nvGrpSpPr>
        <p:grpSpPr>
          <a:xfrm>
            <a:off x="0" y="919201"/>
            <a:ext cx="9905999" cy="834701"/>
            <a:chOff x="528034" y="3980472"/>
            <a:chExt cx="4443210" cy="824496"/>
          </a:xfrm>
        </p:grpSpPr>
        <p:sp>
          <p:nvSpPr>
            <p:cNvPr id="44" name="正方形/長方形 43"/>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わかりやすい広報　　□ </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償却</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資産の調査に向けて</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5" name="正方形/長方形 44"/>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①  償却資産の課税</a:t>
              </a:r>
              <a:endParaRPr kumimoji="1" lang="ja-JP" altLang="en-US" sz="2000" b="1" dirty="0" smtClean="0">
                <a:solidFill>
                  <a:schemeClr val="bg1"/>
                </a:solidFill>
                <a:latin typeface="BIZ UDPゴシック" panose="020B0400000000000000" pitchFamily="50" charset="-128"/>
                <a:ea typeface="BIZ UDPゴシック" panose="020B0400000000000000" pitchFamily="50" charset="-128"/>
              </a:endParaRPr>
            </a:p>
          </p:txBody>
        </p:sp>
      </p:grpSp>
      <p:grpSp>
        <p:nvGrpSpPr>
          <p:cNvPr id="46" name="グループ化 45"/>
          <p:cNvGrpSpPr/>
          <p:nvPr/>
        </p:nvGrpSpPr>
        <p:grpSpPr>
          <a:xfrm>
            <a:off x="1" y="1885726"/>
            <a:ext cx="9905999" cy="983906"/>
            <a:chOff x="528034" y="3980472"/>
            <a:chExt cx="4443210" cy="971877"/>
          </a:xfrm>
        </p:grpSpPr>
        <p:sp>
          <p:nvSpPr>
            <p:cNvPr id="47" name="正方形/長方形 46"/>
            <p:cNvSpPr/>
            <p:nvPr/>
          </p:nvSpPr>
          <p:spPr>
            <a:xfrm>
              <a:off x="528034" y="4320197"/>
              <a:ext cx="4443210" cy="63215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運用に向けた環境整備（指針等の策定）　　□ 収益性の確保策（一括運用等）</a:t>
              </a:r>
              <a:endParaRPr kumimoji="1" lang="en-US" altLang="ja-JP"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リスクへの対応策（ラダー型運用）</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8" name="正方形/長方形 47"/>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② 有価証券による基金の運用</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9" name="グループ化 48"/>
          <p:cNvGrpSpPr/>
          <p:nvPr/>
        </p:nvGrpSpPr>
        <p:grpSpPr>
          <a:xfrm>
            <a:off x="0" y="3028224"/>
            <a:ext cx="9905999" cy="834701"/>
            <a:chOff x="528034" y="3980472"/>
            <a:chExt cx="4443210" cy="824496"/>
          </a:xfrm>
        </p:grpSpPr>
        <p:sp>
          <p:nvSpPr>
            <p:cNvPr id="50" name="正方形/長方形 49"/>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 サウンディング型市場調査の活用　　□ 「公共不動産マッチングサイト」の活用　</a:t>
              </a:r>
              <a:endPar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1" name="正方形/長方形 50"/>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③ </a:t>
              </a:r>
              <a:r>
                <a:rPr lang="ja-JP" altLang="en-US" sz="20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公</a:t>
              </a:r>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有地の貸付・売却</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2" name="グループ化 51"/>
          <p:cNvGrpSpPr/>
          <p:nvPr/>
        </p:nvGrpSpPr>
        <p:grpSpPr>
          <a:xfrm>
            <a:off x="-1" y="3978439"/>
            <a:ext cx="9905999" cy="983906"/>
            <a:chOff x="528034" y="3980472"/>
            <a:chExt cx="4443210" cy="971877"/>
          </a:xfrm>
        </p:grpSpPr>
        <p:sp>
          <p:nvSpPr>
            <p:cNvPr id="53" name="正方形/長方形 52"/>
            <p:cNvSpPr/>
            <p:nvPr/>
          </p:nvSpPr>
          <p:spPr>
            <a:xfrm>
              <a:off x="528034" y="4320197"/>
              <a:ext cx="4443210" cy="632152"/>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ふるさと納税（旅行先での寄附）</a:t>
              </a:r>
              <a:endParaRPr kumimoji="1" lang="en-US" altLang="ja-JP"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企業版ふるさと納税（人材派遣型、マッチング会等の活用）</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4" name="正方形/長方形 53"/>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④ 寄附の活用</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55" name="グループ化 54"/>
          <p:cNvGrpSpPr/>
          <p:nvPr/>
        </p:nvGrpSpPr>
        <p:grpSpPr>
          <a:xfrm>
            <a:off x="1" y="5020984"/>
            <a:ext cx="9905999" cy="834701"/>
            <a:chOff x="528034" y="3980472"/>
            <a:chExt cx="4443210" cy="824496"/>
          </a:xfrm>
        </p:grpSpPr>
        <p:sp>
          <p:nvSpPr>
            <p:cNvPr id="56" name="正方形/長方形 55"/>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公用車への広告掲載　　□ ネーミングライツ</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7" name="正方形/長方形 56"/>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dirty="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⑤  広告収入</a:t>
              </a:r>
              <a:endParaRPr kumimoji="1" lang="ja-JP" altLang="en-US" sz="2000" b="1" dirty="0" smtClean="0">
                <a:solidFill>
                  <a:schemeClr val="bg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5953651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14435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0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具体的な取組み提案①</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smtClean="0">
                <a:ea typeface="BIZ UDPゴシック" panose="020B0400000000000000" pitchFamily="50" charset="-128"/>
                <a:cs typeface="Times New Roman" panose="02020603050405020304" pitchFamily="18" charset="0"/>
              </a:rPr>
              <a:t>償却資産の課税</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68561" y="1403797"/>
            <a:ext cx="9221917" cy="2261500"/>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Pゴシック" panose="020B0400000000000000" pitchFamily="50" charset="-128"/>
                <a:ea typeface="BIZ UDPゴシック" panose="020B0400000000000000" pitchFamily="50" charset="-128"/>
              </a:rPr>
              <a:t>固定資産税の課税対象のうち、土地、家屋は登記制度に基づき課税対象を把握しやすいが、償却資産については登記制度はなく、</a:t>
            </a:r>
            <a:r>
              <a:rPr kumimoji="1" lang="ja-JP" altLang="en-US" sz="1400" u="sng" dirty="0" smtClean="0">
                <a:latin typeface="BIZ UDPゴシック" panose="020B0400000000000000" pitchFamily="50" charset="-128"/>
                <a:ea typeface="BIZ UDPゴシック" panose="020B0400000000000000" pitchFamily="50" charset="-128"/>
              </a:rPr>
              <a:t>所有者に申告義務を課している</a:t>
            </a:r>
            <a:r>
              <a:rPr kumimoji="1" lang="ja-JP" altLang="en-US" sz="1400" dirty="0" smtClean="0">
                <a:latin typeface="BIZ UDPゴシック" panose="020B0400000000000000" pitchFamily="50" charset="-128"/>
                <a:ea typeface="BIZ UDPゴシック" panose="020B0400000000000000" pitchFamily="50" charset="-128"/>
              </a:rPr>
              <a:t>。</a:t>
            </a:r>
            <a:endParaRPr kumimoji="1" lang="en-US" altLang="ja-JP" sz="1400" dirty="0" smtClean="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適正な申告を促すため、償却資産に関する</a:t>
            </a:r>
            <a:r>
              <a:rPr kumimoji="1" lang="ja-JP" altLang="en-US" sz="1400" u="sng" dirty="0" smtClean="0">
                <a:latin typeface="BIZ UDPゴシック" panose="020B0400000000000000" pitchFamily="50" charset="-128"/>
                <a:ea typeface="BIZ UDPゴシック" panose="020B0400000000000000" pitchFamily="50" charset="-128"/>
              </a:rPr>
              <a:t>広報や捕捉調査等が必要</a:t>
            </a:r>
            <a:endParaRPr kumimoji="1" lang="en-US" altLang="ja-JP" sz="1400" u="sng"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なお、償却資産には</a:t>
            </a:r>
            <a:r>
              <a:rPr kumimoji="1" lang="ja-JP" altLang="en-US" sz="1400" u="sng" dirty="0" smtClean="0">
                <a:latin typeface="BIZ UDPゴシック" panose="020B0400000000000000" pitchFamily="50" charset="-128"/>
                <a:ea typeface="BIZ UDPゴシック" panose="020B0400000000000000" pitchFamily="50" charset="-128"/>
              </a:rPr>
              <a:t>工業用機械や</a:t>
            </a:r>
            <a:r>
              <a:rPr kumimoji="1" lang="en-US" altLang="ja-JP" sz="1400" u="sng" dirty="0" smtClean="0">
                <a:latin typeface="BIZ UDPゴシック" panose="020B0400000000000000" pitchFamily="50" charset="-128"/>
                <a:ea typeface="BIZ UDPゴシック" panose="020B0400000000000000" pitchFamily="50" charset="-128"/>
              </a:rPr>
              <a:t>PC</a:t>
            </a:r>
            <a:r>
              <a:rPr kumimoji="1" lang="ja-JP" altLang="en-US" sz="1400" u="sng" dirty="0" smtClean="0">
                <a:latin typeface="BIZ UDPゴシック" panose="020B0400000000000000" pitchFamily="50" charset="-128"/>
                <a:ea typeface="BIZ UDPゴシック" panose="020B0400000000000000" pitchFamily="50" charset="-128"/>
              </a:rPr>
              <a:t>等、事業のために用いることができる</a:t>
            </a:r>
            <a:r>
              <a:rPr kumimoji="1" lang="ja-JP" altLang="en-US" sz="1400" u="sng" dirty="0">
                <a:latin typeface="BIZ UDPゴシック" panose="020B0400000000000000" pitchFamily="50" charset="-128"/>
                <a:ea typeface="BIZ UDPゴシック" panose="020B0400000000000000" pitchFamily="50" charset="-128"/>
              </a:rPr>
              <a:t>機械</a:t>
            </a:r>
            <a:r>
              <a:rPr kumimoji="1" lang="ja-JP" altLang="en-US" sz="1400" u="sng" dirty="0" smtClean="0">
                <a:latin typeface="BIZ UDPゴシック" panose="020B0400000000000000" pitchFamily="50" charset="-128"/>
                <a:ea typeface="BIZ UDPゴシック" panose="020B0400000000000000" pitchFamily="50" charset="-128"/>
              </a:rPr>
              <a:t>・器具・備品等が対象</a:t>
            </a:r>
            <a:r>
              <a:rPr kumimoji="1" lang="ja-JP" altLang="en-US" sz="1400" dirty="0" smtClean="0">
                <a:latin typeface="BIZ UDPゴシック" panose="020B0400000000000000" pitchFamily="50" charset="-128"/>
                <a:ea typeface="BIZ UDPゴシック" panose="020B0400000000000000" pitchFamily="50" charset="-128"/>
              </a:rPr>
              <a:t>。</a:t>
            </a:r>
            <a:r>
              <a:rPr kumimoji="1" lang="en-US" altLang="ja-JP" sz="1400" dirty="0" smtClean="0">
                <a:latin typeface="BIZ UDPゴシック" panose="020B0400000000000000" pitchFamily="50" charset="-128"/>
                <a:ea typeface="BIZ UDPゴシック" panose="020B0400000000000000" pitchFamily="50" charset="-128"/>
              </a:rPr>
              <a:t/>
            </a:r>
            <a:br>
              <a:rPr kumimoji="1" lang="en-US" altLang="ja-JP" sz="1400" dirty="0" smtClean="0">
                <a:latin typeface="BIZ UDPゴシック" panose="020B0400000000000000" pitchFamily="50" charset="-128"/>
                <a:ea typeface="BIZ UDPゴシック" panose="020B0400000000000000" pitchFamily="50" charset="-128"/>
              </a:rPr>
            </a:br>
            <a:r>
              <a:rPr kumimoji="1" lang="ja-JP" altLang="en-US" sz="1400" dirty="0" smtClean="0">
                <a:latin typeface="BIZ UDPゴシック" panose="020B0400000000000000" pitchFamily="50" charset="-128"/>
                <a:ea typeface="BIZ UDPゴシック" panose="020B0400000000000000" pitchFamily="50" charset="-128"/>
              </a:rPr>
              <a:t>　　 また、</a:t>
            </a:r>
            <a:r>
              <a:rPr kumimoji="1" lang="ja-JP" altLang="en-US" sz="1400" dirty="0">
                <a:latin typeface="BIZ UDPゴシック" panose="020B0400000000000000" pitchFamily="50" charset="-128"/>
                <a:ea typeface="BIZ UDPゴシック" panose="020B0400000000000000" pitchFamily="50" charset="-128"/>
              </a:rPr>
              <a:t>法人だけ</a:t>
            </a:r>
            <a:r>
              <a:rPr kumimoji="1" lang="ja-JP" altLang="en-US" sz="1400" dirty="0" smtClean="0">
                <a:latin typeface="BIZ UDPゴシック" panose="020B0400000000000000" pitchFamily="50" charset="-128"/>
                <a:ea typeface="BIZ UDPゴシック" panose="020B0400000000000000" pitchFamily="50" charset="-128"/>
              </a:rPr>
              <a:t>でなく個人も対象。</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一方で、専任の償却資産担当がおらず、調査を積極的に行う余裕がない、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新たに未申告者</a:t>
            </a:r>
            <a:r>
              <a:rPr kumimoji="1" lang="ja-JP" altLang="en-US" sz="1400" dirty="0" smtClean="0">
                <a:latin typeface="BIZ UDPゴシック" panose="020B0400000000000000" pitchFamily="50" charset="-128"/>
                <a:ea typeface="BIZ UDPゴシック" panose="020B0400000000000000" pitchFamily="50" charset="-128"/>
              </a:rPr>
              <a:t>を</a:t>
            </a:r>
            <a:r>
              <a:rPr kumimoji="1" lang="ja-JP" altLang="en-US" sz="1400" dirty="0">
                <a:latin typeface="BIZ UDPゴシック" panose="020B0400000000000000" pitchFamily="50" charset="-128"/>
                <a:ea typeface="BIZ UDPゴシック" panose="020B0400000000000000" pitchFamily="50" charset="-128"/>
              </a:rPr>
              <a:t>捕捉</a:t>
            </a:r>
            <a:r>
              <a:rPr kumimoji="1" lang="ja-JP" altLang="en-US" sz="1400" dirty="0" smtClean="0">
                <a:latin typeface="BIZ UDPゴシック" panose="020B0400000000000000" pitchFamily="50" charset="-128"/>
                <a:ea typeface="BIZ UDPゴシック" panose="020B0400000000000000" pitchFamily="50" charset="-128"/>
              </a:rPr>
              <a:t>する</a:t>
            </a:r>
            <a:r>
              <a:rPr kumimoji="1" lang="ja-JP" altLang="en-US" sz="1400" dirty="0">
                <a:latin typeface="BIZ UDPゴシック" panose="020B0400000000000000" pitchFamily="50" charset="-128"/>
                <a:ea typeface="BIZ UDPゴシック" panose="020B0400000000000000" pitchFamily="50" charset="-128"/>
              </a:rPr>
              <a:t>ためのノウハウがないといった声も聞かれる</a:t>
            </a:r>
            <a:r>
              <a:rPr kumimoji="1" lang="ja-JP" altLang="en-US" sz="1400" dirty="0" smtClean="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368561" y="4641415"/>
            <a:ext cx="9221916" cy="1646866"/>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BIZ UDPゴシック" panose="020B0400000000000000" pitchFamily="50" charset="-128"/>
                <a:ea typeface="BIZ UDPゴシック" panose="020B0400000000000000" pitchFamily="50" charset="-128"/>
              </a:rPr>
              <a:t>そこで、</a:t>
            </a:r>
            <a:r>
              <a:rPr kumimoji="1" lang="ja-JP" altLang="en-US" sz="1400" u="sng" dirty="0" smtClean="0">
                <a:latin typeface="BIZ UDPゴシック" panose="020B0400000000000000" pitchFamily="50" charset="-128"/>
                <a:ea typeface="BIZ UDPゴシック" panose="020B0400000000000000" pitchFamily="50" charset="-128"/>
              </a:rPr>
              <a:t>２町</a:t>
            </a:r>
            <a:r>
              <a:rPr kumimoji="1" lang="ja-JP" altLang="en-US" sz="1400" u="sng" smtClean="0">
                <a:latin typeface="BIZ UDPゴシック" panose="020B0400000000000000" pitchFamily="50" charset="-128"/>
                <a:ea typeface="BIZ UDPゴシック" panose="020B0400000000000000" pitchFamily="50" charset="-128"/>
              </a:rPr>
              <a:t>１村で</a:t>
            </a:r>
            <a:endParaRPr kumimoji="1" lang="en-US" altLang="ja-JP" sz="1400" u="sng" smtClean="0">
              <a:latin typeface="BIZ UDPゴシック" panose="020B0400000000000000" pitchFamily="50" charset="-128"/>
              <a:ea typeface="BIZ UDPゴシック" panose="020B0400000000000000" pitchFamily="50" charset="-128"/>
            </a:endParaRPr>
          </a:p>
          <a:p>
            <a:endParaRPr kumimoji="1" lang="en-US" altLang="ja-JP" sz="600" u="sng"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償却資産について、</a:t>
            </a:r>
            <a:r>
              <a:rPr kumimoji="1" lang="ja-JP" altLang="en-US" sz="1400" u="sng" dirty="0" smtClean="0">
                <a:latin typeface="BIZ UDPゴシック" panose="020B0400000000000000" pitchFamily="50" charset="-128"/>
                <a:ea typeface="BIZ UDPゴシック" panose="020B0400000000000000" pitchFamily="50" charset="-128"/>
              </a:rPr>
              <a:t>わかりやすい広報等により</a:t>
            </a:r>
            <a:r>
              <a:rPr kumimoji="1" lang="ja-JP" altLang="en-US" sz="1400" dirty="0" smtClean="0">
                <a:latin typeface="BIZ UDPゴシック" panose="020B0400000000000000" pitchFamily="50" charset="-128"/>
                <a:ea typeface="BIZ UDPゴシック" panose="020B0400000000000000" pitchFamily="50" charset="-128"/>
              </a:rPr>
              <a:t>償却資産の</a:t>
            </a:r>
            <a:r>
              <a:rPr kumimoji="1" lang="ja-JP" altLang="en-US" sz="1400" u="sng" dirty="0" smtClean="0">
                <a:latin typeface="BIZ UDPゴシック" panose="020B0400000000000000" pitchFamily="50" charset="-128"/>
                <a:ea typeface="BIZ UDPゴシック" panose="020B0400000000000000" pitchFamily="50" charset="-128"/>
              </a:rPr>
              <a:t>申告を促す取組み</a:t>
            </a:r>
            <a:r>
              <a:rPr kumimoji="1" lang="ja-JP" altLang="en-US" sz="1400" smtClean="0">
                <a:latin typeface="BIZ UDPゴシック" panose="020B0400000000000000" pitchFamily="50" charset="-128"/>
                <a:ea typeface="BIZ UDPゴシック" panose="020B0400000000000000" pitchFamily="50" charset="-128"/>
              </a:rPr>
              <a:t>を検討する。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地元の税理士会支部や商工団体、信用金庫、農協等を通じて、</a:t>
            </a:r>
            <a:r>
              <a:rPr kumimoji="1" lang="ja-JP" altLang="en-US" sz="1400" u="sng" dirty="0" smtClean="0">
                <a:latin typeface="BIZ UDPゴシック" panose="020B0400000000000000" pitchFamily="50" charset="-128"/>
                <a:ea typeface="BIZ UDPゴシック" panose="020B0400000000000000" pitchFamily="50" charset="-128"/>
              </a:rPr>
              <a:t>共同で広報する</a:t>
            </a:r>
            <a:r>
              <a:rPr kumimoji="1" lang="ja-JP" altLang="en-US" sz="1400" u="sng" smtClean="0">
                <a:latin typeface="BIZ UDPゴシック" panose="020B0400000000000000" pitchFamily="50" charset="-128"/>
                <a:ea typeface="BIZ UDPゴシック" panose="020B0400000000000000" pitchFamily="50" charset="-128"/>
              </a:rPr>
              <a:t>という方法</a:t>
            </a:r>
            <a:r>
              <a:rPr kumimoji="1" lang="ja-JP" altLang="en-US" sz="1400" u="sng" dirty="0" smtClean="0">
                <a:latin typeface="BIZ UDPゴシック" panose="020B0400000000000000" pitchFamily="50" charset="-128"/>
                <a:ea typeface="BIZ UDPゴシック" panose="020B0400000000000000" pitchFamily="50" charset="-128"/>
              </a:rPr>
              <a:t>も考えられる。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償却資産の調査について、外部に委託するという方法もあるほか、ノウハウについては、</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意見交換会の</a:t>
            </a:r>
            <a:r>
              <a:rPr kumimoji="1" lang="ja-JP" altLang="en-US" sz="1400" dirty="0">
                <a:latin typeface="BIZ UDPゴシック" panose="020B0400000000000000" pitchFamily="50" charset="-128"/>
                <a:ea typeface="BIZ UDPゴシック" panose="020B0400000000000000" pitchFamily="50" charset="-128"/>
              </a:rPr>
              <a:t>場</a:t>
            </a:r>
            <a:r>
              <a:rPr kumimoji="1" lang="ja-JP" altLang="en-US" sz="1400" dirty="0" smtClean="0">
                <a:latin typeface="BIZ UDPゴシック" panose="020B0400000000000000" pitchFamily="50" charset="-128"/>
                <a:ea typeface="BIZ UDPゴシック" panose="020B0400000000000000" pitchFamily="50" charset="-128"/>
              </a:rPr>
              <a:t>を活用して他団体の取組み事例など</a:t>
            </a:r>
            <a:r>
              <a:rPr kumimoji="1" lang="ja-JP" altLang="en-US" sz="1400" smtClean="0">
                <a:latin typeface="BIZ UDPゴシック" panose="020B0400000000000000" pitchFamily="50" charset="-128"/>
                <a:ea typeface="BIZ UDPゴシック" panose="020B0400000000000000" pitchFamily="50" charset="-128"/>
              </a:rPr>
              <a:t>を共有する。</a:t>
            </a:r>
            <a:endParaRPr kumimoji="1" lang="en-US" altLang="ja-JP" sz="1400" dirty="0" smtClean="0">
              <a:latin typeface="BIZ UDPゴシック" panose="020B0400000000000000" pitchFamily="50" charset="-128"/>
              <a:ea typeface="BIZ UDPゴシック" panose="020B0400000000000000" pitchFamily="50" charset="-128"/>
            </a:endParaRPr>
          </a:p>
        </p:txBody>
      </p:sp>
      <p:sp>
        <p:nvSpPr>
          <p:cNvPr id="12" name="二等辺三角形 11"/>
          <p:cNvSpPr/>
          <p:nvPr/>
        </p:nvSpPr>
        <p:spPr>
          <a:xfrm rot="10800000">
            <a:off x="3956127" y="3982183"/>
            <a:ext cx="2113340" cy="241271"/>
          </a:xfrm>
          <a:prstGeom prst="triangle">
            <a:avLst/>
          </a:prstGeom>
          <a:solidFill>
            <a:schemeClr val="accent6">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58</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65572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572128446"/>
              </p:ext>
            </p:extLst>
          </p:nvPr>
        </p:nvGraphicFramePr>
        <p:xfrm>
          <a:off x="678179" y="658311"/>
          <a:ext cx="8549642" cy="5622923"/>
        </p:xfrm>
        <a:graphic>
          <a:graphicData uri="http://schemas.openxmlformats.org/drawingml/2006/table">
            <a:tbl>
              <a:tblPr firstRow="1" bandRow="1">
                <a:tableStyleId>{5C22544A-7EE6-4342-B048-85BDC9FD1C3A}</a:tableStyleId>
              </a:tblPr>
              <a:tblGrid>
                <a:gridCol w="1274650">
                  <a:extLst>
                    <a:ext uri="{9D8B030D-6E8A-4147-A177-3AD203B41FA5}">
                      <a16:colId xmlns:a16="http://schemas.microsoft.com/office/drawing/2014/main" val="3164408231"/>
                    </a:ext>
                  </a:extLst>
                </a:gridCol>
                <a:gridCol w="2365503">
                  <a:extLst>
                    <a:ext uri="{9D8B030D-6E8A-4147-A177-3AD203B41FA5}">
                      <a16:colId xmlns:a16="http://schemas.microsoft.com/office/drawing/2014/main" val="1788653758"/>
                    </a:ext>
                  </a:extLst>
                </a:gridCol>
                <a:gridCol w="2451133">
                  <a:extLst>
                    <a:ext uri="{9D8B030D-6E8A-4147-A177-3AD203B41FA5}">
                      <a16:colId xmlns:a16="http://schemas.microsoft.com/office/drawing/2014/main" val="2811575869"/>
                    </a:ext>
                  </a:extLst>
                </a:gridCol>
                <a:gridCol w="2458356">
                  <a:extLst>
                    <a:ext uri="{9D8B030D-6E8A-4147-A177-3AD203B41FA5}">
                      <a16:colId xmlns:a16="http://schemas.microsoft.com/office/drawing/2014/main" val="2318557540"/>
                    </a:ext>
                  </a:extLst>
                </a:gridCol>
              </a:tblGrid>
              <a:tr h="288000">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太子町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河南町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千早赤阪村</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684000">
                <a:tc>
                  <a:txBody>
                    <a:bodyPr/>
                    <a:lstStyle/>
                    <a:p>
                      <a:r>
                        <a:rPr kumimoji="1" lang="ja-JP" altLang="en-US" sz="1200" b="1">
                          <a:latin typeface="BIZ UDPゴシック" panose="020B0400000000000000" pitchFamily="50" charset="-128"/>
                          <a:ea typeface="BIZ UDPゴシック" panose="020B0400000000000000" pitchFamily="50" charset="-128"/>
                        </a:rPr>
                        <a:t>沿革</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１９５６（昭</a:t>
                      </a:r>
                      <a:r>
                        <a:rPr kumimoji="1" lang="en-US" altLang="ja-JP" sz="1050">
                          <a:latin typeface="BIZ UDPゴシック" panose="020B0400000000000000" pitchFamily="50" charset="-128"/>
                          <a:ea typeface="BIZ UDPゴシック" panose="020B0400000000000000" pitchFamily="50" charset="-128"/>
                        </a:rPr>
                        <a:t>31</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9</a:t>
                      </a:r>
                      <a:r>
                        <a:rPr kumimoji="1" lang="ja-JP" altLang="en-US" sz="1050" baseline="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合体・町制</a:t>
                      </a:r>
                      <a:r>
                        <a:rPr kumimoji="1" lang="ja-JP" altLang="en-US" sz="1050" smtClean="0">
                          <a:latin typeface="BIZ UDPゴシック" panose="020B0400000000000000" pitchFamily="50" charset="-128"/>
                          <a:ea typeface="BIZ UDPゴシック" panose="020B0400000000000000" pitchFamily="50" charset="-128"/>
                        </a:rPr>
                        <a:t>施行</a:t>
                      </a:r>
                      <a:endParaRPr kumimoji="1" lang="en-US" altLang="ja-JP" sz="1050" smtClean="0">
                        <a:latin typeface="BIZ UDPゴシック" panose="020B0400000000000000" pitchFamily="50" charset="-128"/>
                        <a:ea typeface="BIZ UDPゴシック" panose="020B0400000000000000" pitchFamily="50" charset="-128"/>
                      </a:endParaRPr>
                    </a:p>
                    <a:p>
                      <a:pPr algn="l"/>
                      <a:r>
                        <a:rPr kumimoji="1" lang="ja-JP" altLang="en-US" sz="1050" smtClean="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磯長村・山田村）</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１９５６（昭</a:t>
                      </a:r>
                      <a:r>
                        <a:rPr kumimoji="1" lang="en-US" altLang="ja-JP" sz="1050">
                          <a:latin typeface="BIZ UDPゴシック" panose="020B0400000000000000" pitchFamily="50" charset="-128"/>
                          <a:ea typeface="BIZ UDPゴシック" panose="020B0400000000000000" pitchFamily="50" charset="-128"/>
                        </a:rPr>
                        <a:t>31</a:t>
                      </a:r>
                      <a:r>
                        <a:rPr kumimoji="1" lang="ja-JP" altLang="en-US" sz="1050">
                          <a:latin typeface="BIZ UDPゴシック" panose="020B0400000000000000" pitchFamily="50" charset="-128"/>
                          <a:ea typeface="BIZ UDPゴシック" panose="020B0400000000000000" pitchFamily="50" charset="-128"/>
                        </a:rPr>
                        <a:t>）． </a:t>
                      </a:r>
                      <a:r>
                        <a:rPr kumimoji="1" lang="en-US" altLang="ja-JP" sz="1050">
                          <a:latin typeface="BIZ UDPゴシック" panose="020B0400000000000000" pitchFamily="50" charset="-128"/>
                          <a:ea typeface="BIZ UDPゴシック" panose="020B0400000000000000" pitchFamily="50" charset="-128"/>
                        </a:rPr>
                        <a:t>9 </a:t>
                      </a:r>
                      <a:r>
                        <a:rPr kumimoji="1" lang="ja-JP" altLang="en-US" sz="1050">
                          <a:latin typeface="BIZ UDPゴシック" panose="020B0400000000000000" pitchFamily="50" charset="-128"/>
                          <a:ea typeface="BIZ UDPゴシック" panose="020B0400000000000000" pitchFamily="50" charset="-128"/>
                        </a:rPr>
                        <a:t>合体・町制施行</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（石川村・白木村・河内村・中村）</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１９５６（昭</a:t>
                      </a:r>
                      <a:r>
                        <a:rPr kumimoji="1" lang="en-US" altLang="ja-JP" sz="1050">
                          <a:latin typeface="BIZ UDPゴシック" panose="020B0400000000000000" pitchFamily="50" charset="-128"/>
                          <a:ea typeface="BIZ UDPゴシック" panose="020B0400000000000000" pitchFamily="50" charset="-128"/>
                        </a:rPr>
                        <a:t>31</a:t>
                      </a:r>
                      <a:r>
                        <a:rPr kumimoji="1" lang="ja-JP" altLang="en-US" sz="1050">
                          <a:latin typeface="BIZ UDPゴシック" panose="020B0400000000000000" pitchFamily="50" charset="-128"/>
                          <a:ea typeface="BIZ UDPゴシック" panose="020B0400000000000000" pitchFamily="50" charset="-128"/>
                        </a:rPr>
                        <a:t>）．</a:t>
                      </a:r>
                      <a:r>
                        <a:rPr kumimoji="1" lang="en-US" altLang="ja-JP" sz="1050">
                          <a:latin typeface="BIZ UDPゴシック" panose="020B0400000000000000" pitchFamily="50" charset="-128"/>
                          <a:ea typeface="BIZ UDPゴシック" panose="020B0400000000000000" pitchFamily="50" charset="-128"/>
                        </a:rPr>
                        <a:t>9</a:t>
                      </a:r>
                      <a:r>
                        <a:rPr kumimoji="1" lang="ja-JP" altLang="en-US" sz="1050" baseline="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合体</a:t>
                      </a:r>
                      <a:endParaRPr kumimoji="1" lang="en-US" altLang="ja-JP" sz="105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（千早村・赤阪村）</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62737597"/>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行政区域面積</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２０２１</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.3.31)</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４</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１７</a:t>
                      </a:r>
                      <a:r>
                        <a:rPr kumimoji="1" lang="en-US" altLang="ja-JP" sz="1050" dirty="0">
                          <a:latin typeface="BIZ UDPゴシック" panose="020B0400000000000000" pitchFamily="50" charset="-128"/>
                          <a:ea typeface="BIZ UDPゴシック" panose="020B0400000000000000" pitchFamily="50" charset="-128"/>
                        </a:rPr>
                        <a:t>k</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BIZ UDPゴシック" panose="020B0400000000000000" pitchFamily="50" charset="-128"/>
                          <a:ea typeface="BIZ UDPゴシック" panose="020B0400000000000000" pitchFamily="50" charset="-128"/>
                        </a:rPr>
                        <a:t>25.26k</a:t>
                      </a:r>
                      <a:r>
                        <a:rPr kumimoji="1" lang="ja-JP" altLang="en-US" sz="1050" dirty="0" smtClean="0">
                          <a:latin typeface="BIZ UDPゴシック" panose="020B0400000000000000" pitchFamily="50" charset="-128"/>
                          <a:ea typeface="BIZ UDPゴシック" panose="020B0400000000000000" pitchFamily="50" charset="-128"/>
                        </a:rPr>
                        <a:t>㎡</a:t>
                      </a:r>
                      <a:endParaRPr kumimoji="1" lang="en-US" altLang="ja-JP" sz="105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BIZ UDPゴシック" panose="020B0400000000000000" pitchFamily="50" charset="-128"/>
                          <a:ea typeface="BIZ UDPゴシック" panose="020B0400000000000000" pitchFamily="50" charset="-128"/>
                        </a:rPr>
                        <a:t>37.3k</a:t>
                      </a:r>
                      <a:r>
                        <a:rPr kumimoji="1" lang="ja-JP" altLang="en-US" sz="1050" dirty="0" smtClean="0">
                          <a:latin typeface="BIZ UDPゴシック" panose="020B0400000000000000" pitchFamily="50" charset="-128"/>
                          <a:ea typeface="BIZ UDPゴシック" panose="020B0400000000000000" pitchFamily="50" charset="-128"/>
                        </a:rPr>
                        <a:t>㎡</a:t>
                      </a:r>
                      <a:endParaRPr kumimoji="1" lang="en-US" altLang="ja-JP" sz="105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329686945"/>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人口</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a:latin typeface="BIZ UDPゴシック" panose="020B0400000000000000" pitchFamily="50" charset="-128"/>
                          <a:ea typeface="BIZ UDPゴシック" panose="020B0400000000000000" pitchFamily="50" charset="-128"/>
                        </a:rPr>
                        <a:t>(202</a:t>
                      </a:r>
                      <a:r>
                        <a:rPr kumimoji="1" lang="ja-JP" altLang="en-US" sz="1000" b="0">
                          <a:latin typeface="BIZ UDPゴシック" panose="020B0400000000000000" pitchFamily="50" charset="-128"/>
                          <a:ea typeface="BIZ UDPゴシック" panose="020B0400000000000000" pitchFamily="50" charset="-128"/>
                        </a:rPr>
                        <a:t>０国調</a:t>
                      </a:r>
                      <a:r>
                        <a:rPr kumimoji="1" lang="en-US" altLang="ja-JP" sz="1000" b="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１３</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００９人</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15,697</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4,909</a:t>
                      </a:r>
                      <a:r>
                        <a:rPr kumimoji="1" lang="ja-JP" altLang="en-US" sz="1050">
                          <a:latin typeface="BIZ UDPゴシック" panose="020B0400000000000000" pitchFamily="50" charset="-128"/>
                          <a:ea typeface="BIZ UDPゴシック" panose="020B0400000000000000" pitchFamily="50" charset="-128"/>
                        </a:rPr>
                        <a:t>人</a:t>
                      </a:r>
                      <a:endParaRPr kumimoji="1" lang="ja-JP"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人口の推移</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国調・社人研</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13,748</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9,417</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2015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16,126</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人</a:t>
                      </a:r>
                    </a:p>
                    <a:p>
                      <a:pPr marL="0" algn="l" defTabSz="914400" rtl="0" eaLnBrk="1" latinLnBrk="0" hangingPunct="1"/>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2045</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年　</a:t>
                      </a:r>
                      <a:r>
                        <a:rPr kumimoji="1" lang="en-US" altLang="zh-TW" sz="1050" kern="1200">
                          <a:solidFill>
                            <a:schemeClr val="dk1"/>
                          </a:solidFill>
                          <a:latin typeface="BIZ UDPゴシック" panose="020B0400000000000000" pitchFamily="50" charset="-128"/>
                          <a:ea typeface="BIZ UDPゴシック" panose="020B0400000000000000" pitchFamily="50" charset="-128"/>
                          <a:cs typeface="+mn-cs"/>
                        </a:rPr>
                        <a:t>10,497</a:t>
                      </a:r>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人</a:t>
                      </a:r>
                      <a:endParaRPr kumimoji="1" lang="en-US" altLang="ja-JP"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algn="l"/>
                      <a:r>
                        <a:rPr kumimoji="1" lang="en-US" altLang="zh-TW" sz="1050">
                          <a:latin typeface="BIZ UDPゴシック" panose="020B0400000000000000" pitchFamily="50" charset="-128"/>
                          <a:ea typeface="BIZ UDPゴシック" panose="020B0400000000000000" pitchFamily="50" charset="-128"/>
                        </a:rPr>
                        <a:t>2015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5,378</a:t>
                      </a:r>
                      <a:r>
                        <a:rPr kumimoji="1" lang="zh-TW" altLang="en-US" sz="1050">
                          <a:latin typeface="BIZ UDPゴシック" panose="020B0400000000000000" pitchFamily="50" charset="-128"/>
                          <a:ea typeface="BIZ UDPゴシック" panose="020B0400000000000000" pitchFamily="50" charset="-128"/>
                        </a:rPr>
                        <a:t>人</a:t>
                      </a:r>
                    </a:p>
                    <a:p>
                      <a:pPr algn="l"/>
                      <a:r>
                        <a:rPr kumimoji="1" lang="en-US" altLang="zh-TW" sz="1050">
                          <a:latin typeface="BIZ UDPゴシック" panose="020B0400000000000000" pitchFamily="50" charset="-128"/>
                          <a:ea typeface="BIZ UDPゴシック" panose="020B0400000000000000" pitchFamily="50" charset="-128"/>
                        </a:rPr>
                        <a:t>2045</a:t>
                      </a:r>
                      <a:r>
                        <a:rPr kumimoji="1" lang="zh-TW" altLang="en-US" sz="1050">
                          <a:latin typeface="BIZ UDPゴシック" panose="020B0400000000000000" pitchFamily="50" charset="-128"/>
                          <a:ea typeface="BIZ UDPゴシック" panose="020B0400000000000000" pitchFamily="50" charset="-128"/>
                        </a:rPr>
                        <a:t>年　</a:t>
                      </a:r>
                      <a:r>
                        <a:rPr kumimoji="1" lang="en-US" altLang="zh-TW" sz="1050">
                          <a:latin typeface="BIZ UDPゴシック" panose="020B0400000000000000" pitchFamily="50" charset="-128"/>
                          <a:ea typeface="BIZ UDPゴシック" panose="020B0400000000000000" pitchFamily="50" charset="-128"/>
                        </a:rPr>
                        <a:t>2,200</a:t>
                      </a:r>
                      <a:r>
                        <a:rPr kumimoji="1" lang="zh-TW" altLang="en-US" sz="1050">
                          <a:latin typeface="BIZ UDPゴシック" panose="020B0400000000000000" pitchFamily="50" charset="-128"/>
                          <a:ea typeface="BIZ UDPゴシック" panose="020B0400000000000000" pitchFamily="50" charset="-128"/>
                        </a:rPr>
                        <a:t>人</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71991542"/>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産業構造</a:t>
                      </a:r>
                      <a:endParaRPr kumimoji="1" lang="en-US" altLang="ja-JP" sz="1200" b="1">
                        <a:latin typeface="BIZ UDPゴシック" panose="020B0400000000000000" pitchFamily="50" charset="-128"/>
                        <a:ea typeface="BIZ UDPゴシック" panose="020B0400000000000000" pitchFamily="50" charset="-128"/>
                      </a:endParaRPr>
                    </a:p>
                    <a:p>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０国調</a:t>
                      </a:r>
                      <a:r>
                        <a:rPr kumimoji="1" lang="en-US" altLang="ja-JP"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第一次　第二次　　第三次</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３</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４％</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baseline="0">
                          <a:latin typeface="BIZ UDPゴシック" panose="020B0400000000000000" pitchFamily="50" charset="-128"/>
                          <a:ea typeface="BIZ UDPゴシック" panose="020B0400000000000000" pitchFamily="50" charset="-128"/>
                        </a:rPr>
                        <a:t> </a:t>
                      </a:r>
                      <a:r>
                        <a:rPr kumimoji="1" lang="en-US" altLang="ja-JP" sz="1050" baseline="0">
                          <a:latin typeface="BIZ UDPゴシック" panose="020B0400000000000000" pitchFamily="50" charset="-128"/>
                          <a:ea typeface="BIZ UDPゴシック" panose="020B0400000000000000" pitchFamily="50" charset="-128"/>
                        </a:rPr>
                        <a:t>2</a:t>
                      </a:r>
                      <a:r>
                        <a:rPr kumimoji="1" lang="ja-JP" altLang="en-US" sz="1050" baseline="0">
                          <a:latin typeface="BIZ UDPゴシック" panose="020B0400000000000000" pitchFamily="50" charset="-128"/>
                          <a:ea typeface="BIZ UDPゴシック" panose="020B0400000000000000" pitchFamily="50" charset="-128"/>
                        </a:rPr>
                        <a:t>６</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６</a:t>
                      </a:r>
                      <a:r>
                        <a:rPr kumimoji="1" lang="ja-JP" altLang="en-US" sz="105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a:latin typeface="BIZ UDPゴシック" panose="020B0400000000000000" pitchFamily="50" charset="-128"/>
                          <a:ea typeface="BIZ UDPゴシック" panose="020B0400000000000000" pitchFamily="50" charset="-128"/>
                        </a:rPr>
                        <a:t> ６９</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８％</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第一次　第二次　　第三次</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４</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８％　</a:t>
                      </a:r>
                      <a:r>
                        <a:rPr kumimoji="1" lang="ja-JP" altLang="en-US" sz="1050" baseline="0">
                          <a:latin typeface="BIZ UDPゴシック" panose="020B0400000000000000" pitchFamily="50" charset="-128"/>
                          <a:ea typeface="BIZ UDPゴシック" panose="020B0400000000000000" pitchFamily="50" charset="-128"/>
                        </a:rPr>
                        <a:t> </a:t>
                      </a:r>
                      <a:r>
                        <a:rPr kumimoji="1" lang="en-US" altLang="ja-JP" sz="1050" baseline="0">
                          <a:latin typeface="BIZ UDPゴシック" panose="020B0400000000000000" pitchFamily="50" charset="-128"/>
                          <a:ea typeface="BIZ UDPゴシック" panose="020B0400000000000000" pitchFamily="50" charset="-128"/>
                        </a:rPr>
                        <a:t>2</a:t>
                      </a:r>
                      <a:r>
                        <a:rPr kumimoji="1" lang="ja-JP" altLang="en-US" sz="1050" baseline="0">
                          <a:latin typeface="BIZ UDPゴシック" panose="020B0400000000000000" pitchFamily="50" charset="-128"/>
                          <a:ea typeface="BIZ UDPゴシック" panose="020B0400000000000000" pitchFamily="50" charset="-128"/>
                        </a:rPr>
                        <a:t>７</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５</a:t>
                      </a:r>
                      <a:r>
                        <a:rPr kumimoji="1" lang="ja-JP" altLang="en-US" sz="1050">
                          <a:latin typeface="BIZ UDPゴシック" panose="020B0400000000000000" pitchFamily="50" charset="-128"/>
                          <a:ea typeface="BIZ UDPゴシック" panose="020B0400000000000000" pitchFamily="50" charset="-128"/>
                        </a:rPr>
                        <a:t>％　 ６７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６％</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第一次　第二次　　第三次</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６％　</a:t>
                      </a:r>
                      <a:r>
                        <a:rPr kumimoji="1" lang="ja-JP" altLang="en-US" sz="1050" baseline="0">
                          <a:latin typeface="BIZ UDPゴシック" panose="020B0400000000000000" pitchFamily="50" charset="-128"/>
                          <a:ea typeface="BIZ UDPゴシック" panose="020B0400000000000000" pitchFamily="50" charset="-128"/>
                        </a:rPr>
                        <a:t> </a:t>
                      </a:r>
                      <a:r>
                        <a:rPr kumimoji="1" lang="en-US" altLang="ja-JP" sz="1050" baseline="0">
                          <a:latin typeface="BIZ UDPゴシック" panose="020B0400000000000000" pitchFamily="50" charset="-128"/>
                          <a:ea typeface="BIZ UDPゴシック" panose="020B0400000000000000" pitchFamily="50" charset="-128"/>
                        </a:rPr>
                        <a:t>2</a:t>
                      </a:r>
                      <a:r>
                        <a:rPr kumimoji="1" lang="ja-JP" altLang="en-US" sz="1050" baseline="0">
                          <a:latin typeface="BIZ UDPゴシック" panose="020B0400000000000000" pitchFamily="50" charset="-128"/>
                          <a:ea typeface="BIZ UDPゴシック" panose="020B0400000000000000" pitchFamily="50" charset="-128"/>
                        </a:rPr>
                        <a:t>５</a:t>
                      </a:r>
                      <a:r>
                        <a:rPr kumimoji="1" lang="en-US" altLang="ja-JP" sz="1050" baseline="0">
                          <a:latin typeface="BIZ UDPゴシック" panose="020B0400000000000000" pitchFamily="50" charset="-128"/>
                          <a:ea typeface="BIZ UDPゴシック" panose="020B0400000000000000" pitchFamily="50" charset="-128"/>
                        </a:rPr>
                        <a:t>.</a:t>
                      </a:r>
                      <a:r>
                        <a:rPr kumimoji="1" lang="ja-JP" altLang="en-US" sz="1050" baseline="0">
                          <a:latin typeface="BIZ UDPゴシック" panose="020B0400000000000000" pitchFamily="50" charset="-128"/>
                          <a:ea typeface="BIZ UDPゴシック" panose="020B0400000000000000" pitchFamily="50" charset="-128"/>
                        </a:rPr>
                        <a:t>０</a:t>
                      </a:r>
                      <a:r>
                        <a:rPr kumimoji="1" lang="ja-JP" altLang="en-US" sz="1050">
                          <a:latin typeface="BIZ UDPゴシック" panose="020B0400000000000000" pitchFamily="50" charset="-128"/>
                          <a:ea typeface="BIZ UDPゴシック" panose="020B0400000000000000" pitchFamily="50" charset="-128"/>
                        </a:rPr>
                        <a:t>％　 ６７</a:t>
                      </a: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２％</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932060835"/>
                  </a:ext>
                </a:extLst>
              </a:tr>
              <a:tr h="632643">
                <a:tc>
                  <a:txBody>
                    <a:bodyPr/>
                    <a:lstStyle/>
                    <a:p>
                      <a:r>
                        <a:rPr kumimoji="1" lang="ja-JP" altLang="en-US" sz="1200" b="1">
                          <a:latin typeface="BIZ UDPゴシック" panose="020B0400000000000000" pitchFamily="50" charset="-128"/>
                          <a:ea typeface="BIZ UDPゴシック" panose="020B0400000000000000" pitchFamily="50" charset="-128"/>
                        </a:rPr>
                        <a:t>小・中学校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町立</a:t>
                      </a:r>
                      <a:r>
                        <a:rPr kumimoji="1" lang="ja-JP" altLang="en-US" sz="1050">
                          <a:latin typeface="BIZ UDPゴシック" panose="020B0400000000000000" pitchFamily="50" charset="-128"/>
                          <a:ea typeface="BIZ UDPゴシック" panose="020B0400000000000000" pitchFamily="50" charset="-128"/>
                        </a:rPr>
                        <a:t>）</a:t>
                      </a:r>
                      <a:endParaRPr kumimoji="1" lang="en-US" altLang="ja-JP" sz="1050">
                        <a:latin typeface="BIZ UDPゴシック" panose="020B0400000000000000" pitchFamily="50" charset="-128"/>
                        <a:ea typeface="BIZ UDPゴシック" panose="020B0400000000000000" pitchFamily="50" charset="-128"/>
                      </a:endParaRPr>
                    </a:p>
                    <a:p>
                      <a:pPr algn="l"/>
                      <a:r>
                        <a:rPr kumimoji="1" lang="zh-CN" altLang="en-US" sz="1050">
                          <a:latin typeface="BIZ UDPゴシック" panose="020B0400000000000000" pitchFamily="50" charset="-128"/>
                          <a:ea typeface="BIZ UDPゴシック" panose="020B0400000000000000" pitchFamily="50" charset="-128"/>
                        </a:rPr>
                        <a:t>磯長小</a:t>
                      </a:r>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山田小</a:t>
                      </a:r>
                    </a:p>
                    <a:p>
                      <a:pPr algn="l"/>
                      <a:r>
                        <a:rPr kumimoji="1" lang="zh-CN" altLang="en-US" sz="1050">
                          <a:latin typeface="BIZ UDPゴシック" panose="020B0400000000000000" pitchFamily="50" charset="-128"/>
                          <a:ea typeface="BIZ UDPゴシック" panose="020B0400000000000000" pitchFamily="50" charset="-128"/>
                        </a:rPr>
                        <a:t>町立中</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（町立）</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近</a:t>
                      </a:r>
                      <a:r>
                        <a:rPr kumimoji="1" lang="ja-JP" altLang="en-US" sz="1050" dirty="0" err="1" smtClean="0">
                          <a:solidFill>
                            <a:schemeClr val="tx1"/>
                          </a:solidFill>
                          <a:latin typeface="BIZ UDPゴシック" panose="020B0400000000000000" pitchFamily="50" charset="-128"/>
                          <a:ea typeface="BIZ UDPゴシック" panose="020B0400000000000000" pitchFamily="50" charset="-128"/>
                        </a:rPr>
                        <a:t>つ</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飛鳥小、か</a:t>
                      </a:r>
                      <a:r>
                        <a:rPr kumimoji="1" lang="ja-JP" altLang="en-US" sz="1050" dirty="0">
                          <a:solidFill>
                            <a:schemeClr val="tx1"/>
                          </a:solidFill>
                          <a:latin typeface="BIZ UDPゴシック" panose="020B0400000000000000" pitchFamily="50" charset="-128"/>
                          <a:ea typeface="BIZ UDPゴシック" panose="020B0400000000000000" pitchFamily="50" charset="-128"/>
                        </a:rPr>
                        <a:t>なん桜</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小</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町立中</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村立</a:t>
                      </a:r>
                      <a:r>
                        <a:rPr kumimoji="1" lang="ja-JP" altLang="en-US" sz="1050">
                          <a:latin typeface="BIZ UDPゴシック" panose="020B0400000000000000" pitchFamily="50" charset="-128"/>
                          <a:ea typeface="BIZ UDPゴシック" panose="020B0400000000000000" pitchFamily="50" charset="-128"/>
                        </a:rPr>
                        <a:t>）</a:t>
                      </a:r>
                      <a:endParaRPr kumimoji="1" lang="en-US" altLang="ja-JP" sz="1050">
                        <a:latin typeface="BIZ UDPゴシック" panose="020B0400000000000000" pitchFamily="50" charset="-128"/>
                        <a:ea typeface="BIZ UDPゴシック" panose="020B0400000000000000" pitchFamily="50" charset="-128"/>
                      </a:endParaRPr>
                    </a:p>
                    <a:p>
                      <a:pPr algn="l"/>
                      <a:r>
                        <a:rPr kumimoji="1" lang="zh-CN" altLang="en-US" sz="1050">
                          <a:latin typeface="BIZ UDPゴシック" panose="020B0400000000000000" pitchFamily="50" charset="-128"/>
                          <a:ea typeface="BIZ UDPゴシック" panose="020B0400000000000000" pitchFamily="50" charset="-128"/>
                        </a:rPr>
                        <a:t>赤阪小</a:t>
                      </a:r>
                      <a:r>
                        <a:rPr kumimoji="1" lang="ja-JP" altLang="en-US" sz="1050">
                          <a:latin typeface="BIZ UDPゴシック" panose="020B0400000000000000" pitchFamily="50" charset="-128"/>
                          <a:ea typeface="BIZ UDPゴシック" panose="020B0400000000000000" pitchFamily="50" charset="-128"/>
                        </a:rPr>
                        <a:t>、</a:t>
                      </a:r>
                      <a:r>
                        <a:rPr kumimoji="1" lang="zh-CN" altLang="en-US" sz="1050">
                          <a:latin typeface="BIZ UDPゴシック" panose="020B0400000000000000" pitchFamily="50" charset="-128"/>
                          <a:ea typeface="BIZ UDPゴシック" panose="020B0400000000000000" pitchFamily="50" charset="-128"/>
                        </a:rPr>
                        <a:t>千早小吹台小</a:t>
                      </a:r>
                    </a:p>
                    <a:p>
                      <a:pPr algn="l"/>
                      <a:r>
                        <a:rPr kumimoji="1" lang="zh-CN" altLang="en-US" sz="1050">
                          <a:latin typeface="BIZ UDPゴシック" panose="020B0400000000000000" pitchFamily="50" charset="-128"/>
                          <a:ea typeface="BIZ UDPゴシック" panose="020B0400000000000000" pitchFamily="50" charset="-128"/>
                        </a:rPr>
                        <a:t>村立中</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高校</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a:latin typeface="BIZ UDPゴシック" panose="020B0400000000000000" pitchFamily="50" charset="-128"/>
                          <a:ea typeface="BIZ UDPゴシック" panose="020B0400000000000000" pitchFamily="50" charset="-128"/>
                        </a:rPr>
                        <a:t>私立上宮太子高</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大学</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CN" altLang="en-US" sz="1050">
                          <a:latin typeface="BIZ UDPゴシック" panose="020B0400000000000000" pitchFamily="50" charset="-128"/>
                          <a:ea typeface="BIZ UDPゴシック" panose="020B0400000000000000" pitchFamily="50" charset="-128"/>
                        </a:rPr>
                        <a:t>大阪芸術大学</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1277818"/>
                  </a:ext>
                </a:extLst>
              </a:tr>
              <a:tr h="370840">
                <a:tc>
                  <a:txBody>
                    <a:bodyPr/>
                    <a:lstStyle/>
                    <a:p>
                      <a:r>
                        <a:rPr kumimoji="1" lang="ja-JP" altLang="en-US" sz="1200" b="1" smtClean="0">
                          <a:latin typeface="BIZ UDPゴシック" panose="020B0400000000000000" pitchFamily="50" charset="-128"/>
                          <a:ea typeface="BIZ UDPゴシック" panose="020B0400000000000000" pitchFamily="50" charset="-128"/>
                        </a:rPr>
                        <a:t>鉄道駅</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上ノ太子駅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羽曳野市</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喜志駅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富田林市</a:t>
                      </a:r>
                      <a:r>
                        <a:rPr kumimoji="1" lang="en-US" altLang="ja-JP" sz="1050" dirty="0">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富田林駅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富田林市</a:t>
                      </a:r>
                      <a:r>
                        <a:rPr kumimoji="1" lang="en-US" altLang="ja-JP" sz="1050" dirty="0">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富田林駅</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富田林市</a:t>
                      </a:r>
                      <a:r>
                        <a:rPr kumimoji="1" lang="en-US" altLang="ja-JP" sz="1050" dirty="0">
                          <a:latin typeface="BIZ UDPゴシック" panose="020B0400000000000000" pitchFamily="50" charset="-128"/>
                          <a:ea typeface="BIZ UDPゴシック" panose="020B0400000000000000" pitchFamily="50" charset="-128"/>
                        </a:rPr>
                        <a:t>)</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23823849"/>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特徴</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豊かな緑と歴史に</a:t>
                      </a:r>
                      <a:r>
                        <a:rPr kumimoji="1" lang="ja-JP" altLang="en-US" sz="1000" smtClean="0">
                          <a:latin typeface="BIZ UDPゴシック" panose="020B0400000000000000" pitchFamily="50" charset="-128"/>
                          <a:ea typeface="BIZ UDPゴシック" panose="020B0400000000000000" pitchFamily="50" charset="-128"/>
                        </a:rPr>
                        <a:t>つつまれた町。</a:t>
                      </a:r>
                      <a:endParaRPr kumimoji="1" lang="ja-JP" altLang="en-US" sz="100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「王陵の谷」とも呼ばれるように多くの古墳が所在し、石器の材料となったサヌカイトを産出する二上山や、「日本最古の官道」竹内街道</a:t>
                      </a:r>
                      <a:r>
                        <a:rPr kumimoji="1" lang="ja-JP" altLang="en-US" sz="1000" smtClean="0">
                          <a:latin typeface="BIZ UDPゴシック" panose="020B0400000000000000" pitchFamily="50" charset="-128"/>
                          <a:ea typeface="BIZ UDPゴシック" panose="020B0400000000000000" pitchFamily="50" charset="-128"/>
                        </a:rPr>
                        <a:t>など文化・資源が</a:t>
                      </a:r>
                      <a:r>
                        <a:rPr kumimoji="1" lang="ja-JP" altLang="en-US" sz="1000">
                          <a:latin typeface="BIZ UDPゴシック" panose="020B0400000000000000" pitchFamily="50" charset="-128"/>
                          <a:ea typeface="BIZ UDPゴシック" panose="020B0400000000000000" pitchFamily="50" charset="-128"/>
                        </a:rPr>
                        <a:t>豊富。</a:t>
                      </a:r>
                    </a:p>
                  </a:txBody>
                  <a:tcPr/>
                </a:tc>
                <a:tc>
                  <a:txBody>
                    <a:bodyPr/>
                    <a:lstStyle/>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山地、丘陵地、段丘地からなり、町域の</a:t>
                      </a:r>
                      <a:r>
                        <a:rPr kumimoji="1" lang="en-US" altLang="ja-JP" sz="1000">
                          <a:latin typeface="BIZ UDPゴシック" panose="020B0400000000000000" pitchFamily="50" charset="-128"/>
                          <a:ea typeface="BIZ UDPゴシック" panose="020B0400000000000000" pitchFamily="50" charset="-128"/>
                        </a:rPr>
                        <a:t>3</a:t>
                      </a:r>
                      <a:r>
                        <a:rPr kumimoji="1" lang="ja-JP" altLang="en-US" sz="1000">
                          <a:latin typeface="BIZ UDPゴシック" panose="020B0400000000000000" pitchFamily="50" charset="-128"/>
                          <a:ea typeface="BIZ UDPゴシック" panose="020B0400000000000000" pitchFamily="50" charset="-128"/>
                        </a:rPr>
                        <a:t>分の</a:t>
                      </a:r>
                      <a:r>
                        <a:rPr kumimoji="1" lang="en-US" altLang="ja-JP" sz="1000">
                          <a:latin typeface="BIZ UDPゴシック" panose="020B0400000000000000" pitchFamily="50" charset="-128"/>
                          <a:ea typeface="BIZ UDPゴシック" panose="020B0400000000000000" pitchFamily="50" charset="-128"/>
                        </a:rPr>
                        <a:t>1</a:t>
                      </a:r>
                      <a:r>
                        <a:rPr kumimoji="1" lang="ja-JP" altLang="en-US" sz="1000">
                          <a:latin typeface="BIZ UDPゴシック" panose="020B0400000000000000" pitchFamily="50" charset="-128"/>
                          <a:ea typeface="BIZ UDPゴシック" panose="020B0400000000000000" pitchFamily="50" charset="-128"/>
                        </a:rPr>
                        <a:t>の山地部が金剛生駒紀泉国定公園に指定され自然が豊かな他、古墳、遺跡</a:t>
                      </a:r>
                      <a:r>
                        <a:rPr kumimoji="1" lang="ja-JP" altLang="en-US" sz="1000" smtClean="0">
                          <a:latin typeface="BIZ UDPゴシック" panose="020B0400000000000000" pitchFamily="50" charset="-128"/>
                          <a:ea typeface="BIZ UDPゴシック" panose="020B0400000000000000" pitchFamily="50" charset="-128"/>
                        </a:rPr>
                        <a:t>など文化・資源が</a:t>
                      </a:r>
                      <a:r>
                        <a:rPr kumimoji="1" lang="ja-JP" altLang="en-US" sz="1000">
                          <a:latin typeface="BIZ UDPゴシック" panose="020B0400000000000000" pitchFamily="50" charset="-128"/>
                          <a:ea typeface="BIZ UDPゴシック" panose="020B0400000000000000" pitchFamily="50" charset="-128"/>
                        </a:rPr>
                        <a:t>豊富。</a:t>
                      </a:r>
                    </a:p>
                    <a:p>
                      <a:pPr marL="72000" indent="-72000" algn="l">
                        <a:buFont typeface="Arial" panose="020B0604020202020204" pitchFamily="34" charset="0"/>
                        <a:buChar char="•"/>
                      </a:pPr>
                      <a:r>
                        <a:rPr kumimoji="1" lang="ja-JP" altLang="en-US" sz="1000">
                          <a:latin typeface="BIZ UDPゴシック" panose="020B0400000000000000" pitchFamily="50" charset="-128"/>
                          <a:ea typeface="BIZ UDPゴシック" panose="020B0400000000000000" pitchFamily="50" charset="-128"/>
                        </a:rPr>
                        <a:t>産業は、農業が大きな比重を占め、ナス、キュウリや観賞用樹</a:t>
                      </a:r>
                      <a:r>
                        <a:rPr kumimoji="1" lang="en-US" altLang="ja-JP" sz="1000">
                          <a:latin typeface="BIZ UDPゴシック" panose="020B0400000000000000" pitchFamily="50" charset="-128"/>
                          <a:ea typeface="BIZ UDPゴシック" panose="020B0400000000000000" pitchFamily="50" charset="-128"/>
                        </a:rPr>
                        <a:t>(</a:t>
                      </a:r>
                      <a:r>
                        <a:rPr kumimoji="1" lang="ja-JP" altLang="en-US" sz="1000">
                          <a:latin typeface="BIZ UDPゴシック" panose="020B0400000000000000" pitchFamily="50" charset="-128"/>
                          <a:ea typeface="BIZ UDPゴシック" panose="020B0400000000000000" pitchFamily="50" charset="-128"/>
                        </a:rPr>
                        <a:t>植木</a:t>
                      </a:r>
                      <a:r>
                        <a:rPr kumimoji="1" lang="en-US" altLang="ja-JP" sz="1000">
                          <a:latin typeface="BIZ UDPゴシック" panose="020B0400000000000000" pitchFamily="50" charset="-128"/>
                          <a:ea typeface="BIZ UDPゴシック" panose="020B0400000000000000" pitchFamily="50" charset="-128"/>
                        </a:rPr>
                        <a:t>)</a:t>
                      </a:r>
                      <a:r>
                        <a:rPr kumimoji="1" lang="ja-JP" altLang="en-US" sz="1000">
                          <a:latin typeface="BIZ UDPゴシック" panose="020B0400000000000000" pitchFamily="50" charset="-128"/>
                          <a:ea typeface="BIZ UDPゴシック" panose="020B0400000000000000" pitchFamily="50" charset="-128"/>
                        </a:rPr>
                        <a:t>の栽培が盛ん。</a:t>
                      </a:r>
                    </a:p>
                  </a:txBody>
                  <a:tcPr/>
                </a:tc>
                <a:tc>
                  <a:txBody>
                    <a:bodyPr/>
                    <a:lstStyle/>
                    <a:p>
                      <a:pPr marL="72000" indent="-72000" algn="l">
                        <a:buFont typeface="Arial" panose="020B0604020202020204" pitchFamily="34" charset="0"/>
                        <a:buChar char="•"/>
                      </a:pPr>
                      <a:r>
                        <a:rPr kumimoji="1" lang="ja-JP" altLang="en-US" sz="1000" dirty="0">
                          <a:latin typeface="BIZ UDPゴシック" panose="020B0400000000000000" pitchFamily="50" charset="-128"/>
                          <a:ea typeface="BIZ UDPゴシック" panose="020B0400000000000000" pitchFamily="50" charset="-128"/>
                        </a:rPr>
                        <a:t>府唯一の村。</a:t>
                      </a:r>
                      <a:endParaRPr kumimoji="1" lang="en-US" altLang="ja-JP" sz="100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dirty="0">
                          <a:latin typeface="BIZ UDPゴシック" panose="020B0400000000000000" pitchFamily="50" charset="-128"/>
                          <a:ea typeface="BIZ UDPゴシック" panose="020B0400000000000000" pitchFamily="50" charset="-128"/>
                        </a:rPr>
                        <a:t>金剛山を有する金剛生駒紀泉国定公園や「楠木正成」ゆかりの神社や史跡が</a:t>
                      </a:r>
                      <a:r>
                        <a:rPr kumimoji="1" lang="ja-JP" altLang="en-US" sz="1000" dirty="0" smtClean="0">
                          <a:latin typeface="BIZ UDPゴシック" panose="020B0400000000000000" pitchFamily="50" charset="-128"/>
                          <a:ea typeface="BIZ UDPゴシック" panose="020B0400000000000000" pitchFamily="50" charset="-128"/>
                        </a:rPr>
                        <a:t>点在し、文化・資源</a:t>
                      </a:r>
                      <a:r>
                        <a:rPr kumimoji="1" lang="ja-JP" altLang="en-US" sz="1000" dirty="0">
                          <a:latin typeface="BIZ UDPゴシック" panose="020B0400000000000000" pitchFamily="50" charset="-128"/>
                          <a:ea typeface="BIZ UDPゴシック" panose="020B0400000000000000" pitchFamily="50" charset="-128"/>
                        </a:rPr>
                        <a:t>が豊富。</a:t>
                      </a:r>
                    </a:p>
                  </a:txBody>
                  <a:tcPr/>
                </a:tc>
                <a:extLst>
                  <a:ext uri="{0D108BD9-81ED-4DB2-BD59-A6C34878D82A}">
                    <a16:rowId xmlns:a16="http://schemas.microsoft.com/office/drawing/2014/main" val="3084001440"/>
                  </a:ext>
                </a:extLst>
              </a:tr>
            </a:tbl>
          </a:graphicData>
        </a:graphic>
      </p:graphicFrame>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22254" y="-25699"/>
            <a:ext cx="8999443"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南河内地域２町１村</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の</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特性</a:t>
            </a:r>
            <a:endParaRPr lang="ja-JP" altLang="en-US" sz="2400" b="1" u="sng" spc="-150" dirty="0">
              <a:ln>
                <a:solidFill>
                  <a:schemeClr val="bg1"/>
                </a:solidFill>
              </a:ln>
              <a:solidFill>
                <a:srgbClr val="E6E6E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EF7C7F5B-C9FB-4BED-B615-53E8FE17FD9F}"/>
              </a:ext>
            </a:extLst>
          </p:cNvPr>
          <p:cNvSpPr/>
          <p:nvPr/>
        </p:nvSpPr>
        <p:spPr>
          <a:xfrm>
            <a:off x="678179" y="6231015"/>
            <a:ext cx="4747016" cy="239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smtClean="0">
                <a:solidFill>
                  <a:schemeClr val="tx1"/>
                </a:solidFill>
                <a:latin typeface="BIZ UDPゴシック" panose="020B0400000000000000" pitchFamily="50" charset="-128"/>
                <a:ea typeface="BIZ UDPゴシック" panose="020B0400000000000000" pitchFamily="50" charset="-128"/>
              </a:rPr>
              <a:t>(※)</a:t>
            </a:r>
            <a:r>
              <a:rPr lang="ja-JP" altLang="en-US" sz="1000" smtClean="0">
                <a:solidFill>
                  <a:schemeClr val="tx1"/>
                </a:solidFill>
                <a:latin typeface="BIZ UDPゴシック" panose="020B0400000000000000" pitchFamily="50" charset="-128"/>
                <a:ea typeface="BIZ UDPゴシック" panose="020B0400000000000000" pitchFamily="50" charset="-128"/>
              </a:rPr>
              <a:t>公共</a:t>
            </a:r>
            <a:r>
              <a:rPr lang="ja-JP" altLang="en-US" sz="1000" dirty="0">
                <a:solidFill>
                  <a:schemeClr val="tx1"/>
                </a:solidFill>
                <a:latin typeface="BIZ UDPゴシック" panose="020B0400000000000000" pitchFamily="50" charset="-128"/>
                <a:ea typeface="BIZ UDPゴシック" panose="020B0400000000000000" pitchFamily="50" charset="-128"/>
              </a:rPr>
              <a:t>バスで役場と連絡する駅を明記。</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198474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33567" y="403170"/>
            <a:ext cx="641393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■具体的な取組み提案②　</a:t>
            </a:r>
            <a:r>
              <a:rPr kumimoji="1"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有価証券による</a:t>
            </a:r>
            <a:r>
              <a:rPr kumimoji="0" lang="ja-JP" altLang="en-US" sz="2000" b="1" i="0" u="none" strike="noStrike" kern="1200" cap="none" spc="0" normalizeH="0" baseline="0" noProof="0" dirty="0" smtClean="0">
                <a:ln>
                  <a:noFill/>
                </a:ln>
                <a:solidFill>
                  <a:prstClr val="black"/>
                </a:solidFill>
                <a:effectLst/>
                <a:uLnTx/>
                <a:uFillTx/>
                <a:latin typeface="Calibri" panose="020F0502020204030204"/>
                <a:ea typeface="BIZ UDPゴシック" panose="020B0400000000000000" pitchFamily="50" charset="-128"/>
                <a:cs typeface="Times New Roman" panose="02020603050405020304" pitchFamily="18" charset="0"/>
              </a:rPr>
              <a:t>基金の運用</a:t>
            </a:r>
            <a:r>
              <a:rPr kumimoji="1" lang="ja-JP" altLang="en-US" sz="2000" b="1" i="0" u="none" strike="noStrike" kern="1200" cap="none" spc="0" normalizeH="0" baseline="0" noProof="0" dirty="0" smtClean="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33567" y="803280"/>
            <a:ext cx="9825936" cy="2689983"/>
          </a:xfrm>
          <a:prstGeom prst="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背景</a:t>
            </a: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基金の運用方法は、大きく「預金」と「有価証券」に分けられる</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預金の利率は</a:t>
            </a:r>
            <a:r>
              <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0.001</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程度で</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ある一方、</a:t>
            </a:r>
            <a:r>
              <a:rPr kumimoji="1" lang="ja-JP" altLang="en-US" sz="1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１０年国債は</a:t>
            </a:r>
            <a:r>
              <a:rPr kumimoji="1" lang="en-US" altLang="ja-JP" sz="1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0.245</a:t>
            </a:r>
            <a:r>
              <a:rPr kumimoji="1" lang="ja-JP" altLang="en-US" sz="1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程度と</a:t>
            </a:r>
            <a:r>
              <a:rPr kumimoji="1" lang="en-US" altLang="ja-JP" sz="14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200</a:t>
            </a:r>
            <a:r>
              <a:rPr kumimoji="1" lang="ja-JP" altLang="en-US" sz="1400" b="0"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倍超</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・運用に伴う利息も大きく異なる（１億円　⇒</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預金</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１千円＜</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証券</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２４５</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千円</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市町村は「預金による運用」が主流であり、「有価証券による運用」はわずか</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・運用総額に占める有価証券割合はわずか</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・府内</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団体中、</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団体は未実施（</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河南町、千早赤阪村では既</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に実施</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、太子町は未実施</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（府市町村局行政課調べ）</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決算状況は堅調に推移しており、財政調整基金等の基金残高も増</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R3</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末財調基金残高の対標財規模は、南河内２町１村ともに、</a:t>
            </a:r>
            <a:r>
              <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％以上をキープ）</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二等辺三角形 10"/>
          <p:cNvSpPr/>
          <p:nvPr/>
        </p:nvSpPr>
        <p:spPr>
          <a:xfrm rot="5400000">
            <a:off x="6794153" y="2193359"/>
            <a:ext cx="1065293" cy="228599"/>
          </a:xfrm>
          <a:prstGeom prst="triangle">
            <a:avLst/>
          </a:prstGeom>
          <a:solidFill>
            <a:schemeClr val="accent6">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smtClean="0">
              <a:ln>
                <a:noFill/>
              </a:ln>
              <a:solidFill>
                <a:prstClr val="black">
                  <a:lumMod val="75000"/>
                  <a:lumOff val="2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p:cNvSpPr/>
          <p:nvPr/>
        </p:nvSpPr>
        <p:spPr>
          <a:xfrm>
            <a:off x="7494887" y="1810566"/>
            <a:ext cx="2472192" cy="1043186"/>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自主</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財源の確保に</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向けた</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資産の有効活用」</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の方策の一つとして、基金の積極運用を</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59</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3568" y="3545969"/>
            <a:ext cx="6972350" cy="2983947"/>
          </a:xfrm>
          <a:prstGeom prst="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＜府内市町村における課題＞</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運用開始に</a:t>
            </a:r>
            <a:r>
              <a:rPr kumimoji="1" lang="ja-JP" altLang="en-US" sz="1400" dirty="0">
                <a:solidFill>
                  <a:prstClr val="black"/>
                </a:solidFill>
                <a:latin typeface="BIZ UDPゴシック" panose="020B0400000000000000" pitchFamily="50" charset="-128"/>
                <a:ea typeface="BIZ UDPゴシック" panose="020B0400000000000000" pitchFamily="50" charset="-128"/>
              </a:rPr>
              <a:t>向けた</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準備に関する情報不足（⇒規程整備、計画策定等）</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・計画的かつ、市民に理解を得られる形で、債券運用を行う必要がある</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「地方</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公共団体の財産は</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、～（略）～その</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所有の目的に応じて</a:t>
            </a:r>
            <a:r>
              <a:rPr kumimoji="1" lang="ja-JP" altLang="en-US" sz="11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最も効率的に</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lvl="0">
              <a:defRPr/>
            </a:pPr>
            <a:r>
              <a:rPr kumimoji="1" lang="ja-JP" altLang="en-US" sz="11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smtClean="0">
                <a:solidFill>
                  <a:prstClr val="black"/>
                </a:solidFill>
                <a:latin typeface="BIZ UDPゴシック" panose="020B0400000000000000" pitchFamily="50" charset="-128"/>
                <a:ea typeface="BIZ UDPゴシック" panose="020B0400000000000000" pitchFamily="50" charset="-128"/>
              </a:rPr>
              <a:t>　　</a:t>
            </a:r>
            <a:r>
              <a:rPr kumimoji="1" lang="ja-JP" altLang="en-US" sz="1100" b="0"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rPr>
              <a:t>これ</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を運用</a:t>
            </a:r>
            <a:r>
              <a:rPr kumimoji="1"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しなければならない。</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100" dirty="0">
                <a:solidFill>
                  <a:prstClr val="black"/>
                </a:solidFill>
                <a:latin typeface="BIZ UDPゴシック" panose="020B0400000000000000" pitchFamily="50" charset="-128"/>
                <a:ea typeface="BIZ UDPゴシック" panose="020B0400000000000000" pitchFamily="50" charset="-128"/>
              </a:rPr>
              <a:t>（地方財政法・第８条</a:t>
            </a:r>
            <a:r>
              <a:rPr kumimoji="1" lang="ja-JP" altLang="en-US" sz="11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kumimoji="1"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運用ロットの確保が課題（⇒効率面）</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　収益性を確保するには、ある程度まとまった運用資金のロットが必要となる</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　基金単位での運用ではロットの確保が困難、基金ごとの運用事務の負担も大きい</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金利</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変動リスク・</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流動性リスクへの</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対処（⇒安全面）</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災害</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等の不測の事態に備え、いくらまで運用に回すかの判断に苦慮する</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　債券運用は、金利</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変動リスクが伴うほか</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、運用中は直ちに現金化</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することが</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難しい</a:t>
            </a:r>
          </a:p>
        </p:txBody>
      </p:sp>
      <p:sp>
        <p:nvSpPr>
          <p:cNvPr id="15" name="正方形/長方形 14"/>
          <p:cNvSpPr/>
          <p:nvPr/>
        </p:nvSpPr>
        <p:spPr>
          <a:xfrm>
            <a:off x="7059707" y="3545969"/>
            <a:ext cx="2786350" cy="2983947"/>
          </a:xfrm>
          <a:prstGeom prst="rect">
            <a:avLst/>
          </a:prstGeom>
          <a:solidFill>
            <a:schemeClr val="accent6">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lvl="0">
              <a:defRPr/>
            </a:pP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対策＞</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lvl="0">
              <a:spcAft>
                <a:spcPts val="600"/>
              </a:spcAft>
              <a:defRPr/>
            </a:pP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府</a:t>
            </a:r>
            <a:r>
              <a:rPr kumimoji="1" lang="ja-JP" altLang="en-US" sz="1400" dirty="0">
                <a:solidFill>
                  <a:prstClr val="black"/>
                </a:solidFill>
                <a:latin typeface="BIZ UDPゴシック" panose="020B0400000000000000" pitchFamily="50" charset="-128"/>
                <a:ea typeface="BIZ UDPゴシック" panose="020B0400000000000000" pitchFamily="50" charset="-128"/>
              </a:rPr>
              <a:t>として、有価証券による運用に不慣れな団体に対し</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先行事例の</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情報提供等に</a:t>
            </a:r>
            <a:r>
              <a:rPr kumimoji="1" lang="ja-JP" altLang="en-US" sz="1400" b="1" u="sng" dirty="0" smtClean="0">
                <a:solidFill>
                  <a:prstClr val="black"/>
                </a:solidFill>
                <a:latin typeface="BIZ UDPゴシック" panose="020B0400000000000000" pitchFamily="50" charset="-128"/>
                <a:ea typeface="BIZ UDPゴシック" panose="020B0400000000000000" pitchFamily="50" charset="-128"/>
              </a:rPr>
              <a:t>よる</a:t>
            </a:r>
            <a:endParaRPr kumimoji="1" lang="en-US" altLang="ja-JP" sz="1400" b="1" u="sng" dirty="0" smtClean="0">
              <a:solidFill>
                <a:prstClr val="black"/>
              </a:solidFill>
              <a:latin typeface="BIZ UDPゴシック" panose="020B0400000000000000" pitchFamily="50" charset="-128"/>
              <a:ea typeface="BIZ UDPゴシック" panose="020B0400000000000000" pitchFamily="50" charset="-128"/>
            </a:endParaRPr>
          </a:p>
          <a:p>
            <a:pPr lvl="0">
              <a:spcAft>
                <a:spcPts val="600"/>
              </a:spcAft>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400" b="1" u="sng" dirty="0" smtClean="0">
                <a:solidFill>
                  <a:prstClr val="black"/>
                </a:solidFill>
                <a:latin typeface="BIZ UDPゴシック" panose="020B0400000000000000" pitchFamily="50" charset="-128"/>
                <a:ea typeface="BIZ UDPゴシック" panose="020B0400000000000000" pitchFamily="50" charset="-128"/>
              </a:rPr>
              <a:t>規程</a:t>
            </a:r>
            <a:r>
              <a:rPr kumimoji="1" lang="ja-JP" altLang="en-US" sz="1400" b="1" u="sng" dirty="0">
                <a:solidFill>
                  <a:prstClr val="black"/>
                </a:solidFill>
                <a:latin typeface="BIZ UDPゴシック" panose="020B0400000000000000" pitchFamily="50" charset="-128"/>
                <a:ea typeface="BIZ UDPゴシック" panose="020B0400000000000000" pitchFamily="50" charset="-128"/>
              </a:rPr>
              <a:t>整備等の支援</a:t>
            </a:r>
            <a:endParaRPr kumimoji="1" lang="en-US" altLang="ja-JP" sz="1400" b="1" u="sng"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効率的かつ確実な運用に</a:t>
            </a: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向け</a:t>
            </a:r>
            <a:endParaRPr kumimoji="1" lang="en-US" altLang="ja-JP" sz="1400" b="1" dirty="0" smtClean="0">
              <a:solidFill>
                <a:prstClr val="black"/>
              </a:solidFill>
              <a:latin typeface="BIZ UDPゴシック" panose="020B0400000000000000" pitchFamily="50" charset="-128"/>
              <a:ea typeface="BIZ UDPゴシック" panose="020B0400000000000000" pitchFamily="50" charset="-128"/>
            </a:endParaRPr>
          </a:p>
          <a:p>
            <a:pPr lvl="0">
              <a:spcAft>
                <a:spcPts val="600"/>
              </a:spcAft>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err="1" smtClean="0">
                <a:solidFill>
                  <a:prstClr val="black"/>
                </a:solidFill>
                <a:latin typeface="BIZ UDPゴシック" panose="020B0400000000000000" pitchFamily="50" charset="-128"/>
                <a:ea typeface="BIZ UDPゴシック" panose="020B0400000000000000" pitchFamily="50" charset="-128"/>
              </a:rPr>
              <a:t>た</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基準、運用方法の整理</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ja-JP" altLang="en-US" sz="1400" b="1"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　一括運用の導入支援　</a:t>
            </a:r>
            <a:endParaRPr kumimoji="1" lang="en-US" altLang="ja-JP" sz="1400" b="1" dirty="0" smtClean="0">
              <a:solidFill>
                <a:prstClr val="black"/>
              </a:solidFill>
              <a:latin typeface="BIZ UDPゴシック" panose="020B0400000000000000" pitchFamily="50" charset="-128"/>
              <a:ea typeface="BIZ UDPゴシック" panose="020B0400000000000000" pitchFamily="50" charset="-128"/>
            </a:endParaRPr>
          </a:p>
          <a:p>
            <a:pPr lvl="0">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1" lang="en-US" altLang="ja-JP" sz="1050" dirty="0" smtClean="0">
                <a:solidFill>
                  <a:prstClr val="black"/>
                </a:solidFill>
                <a:latin typeface="BIZ UDPゴシック" panose="020B0400000000000000" pitchFamily="50" charset="-128"/>
                <a:ea typeface="BIZ UDPゴシック" panose="020B0400000000000000" pitchFamily="50" charset="-128"/>
              </a:rPr>
              <a:t>※</a:t>
            </a:r>
            <a:r>
              <a:rPr kumimoji="1" lang="ja-JP" altLang="en-US" sz="1050" dirty="0">
                <a:solidFill>
                  <a:prstClr val="black"/>
                </a:solidFill>
                <a:latin typeface="BIZ UDPゴシック" panose="020B0400000000000000" pitchFamily="50" charset="-128"/>
                <a:ea typeface="BIZ UDPゴシック" panose="020B0400000000000000" pitchFamily="50" charset="-128"/>
              </a:rPr>
              <a:t>河南町は</a:t>
            </a:r>
            <a:r>
              <a:rPr kumimoji="1" lang="ja-JP" altLang="en-US" sz="1050" dirty="0" smtClean="0">
                <a:solidFill>
                  <a:prstClr val="black"/>
                </a:solidFill>
                <a:latin typeface="BIZ UDPゴシック" panose="020B0400000000000000" pitchFamily="50" charset="-128"/>
                <a:ea typeface="BIZ UDPゴシック" panose="020B0400000000000000" pitchFamily="50" charset="-128"/>
              </a:rPr>
              <a:t>未実施</a:t>
            </a:r>
            <a:endParaRPr kumimoji="1" lang="en-US" altLang="ja-JP" sz="1050" dirty="0" smtClean="0">
              <a:solidFill>
                <a:prstClr val="black"/>
              </a:solidFill>
              <a:latin typeface="BIZ UDPゴシック" panose="020B0400000000000000" pitchFamily="50" charset="-128"/>
              <a:ea typeface="BIZ UDPゴシック" panose="020B0400000000000000" pitchFamily="50" charset="-128"/>
            </a:endParaRPr>
          </a:p>
          <a:p>
            <a:pPr lvl="0">
              <a:defRPr/>
            </a:pPr>
            <a:endParaRPr kumimoji="1" lang="ja-JP" altLang="en-US" sz="1050" dirty="0">
              <a:solidFill>
                <a:prstClr val="black"/>
              </a:solidFill>
              <a:latin typeface="BIZ UDPゴシック" panose="020B0400000000000000" pitchFamily="50" charset="-128"/>
              <a:ea typeface="BIZ UDPゴシック" panose="020B0400000000000000" pitchFamily="50" charset="-128"/>
            </a:endParaRPr>
          </a:p>
          <a:p>
            <a:pPr lvl="0">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solidFill>
                  <a:prstClr val="black"/>
                </a:solidFill>
                <a:latin typeface="BIZ UDPゴシック" panose="020B0400000000000000" pitchFamily="50" charset="-128"/>
                <a:ea typeface="BIZ UDPゴシック" panose="020B0400000000000000" pitchFamily="50" charset="-128"/>
              </a:rPr>
              <a:t>などについて、提案を行う</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51526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9334" y="5273717"/>
            <a:ext cx="9781809" cy="1516631"/>
          </a:xfrm>
          <a:prstGeom prst="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＜提案③：リスクへの対応策＞</a:t>
            </a:r>
            <a:endParaRPr kumimoji="1" lang="en-US" altLang="ja-JP" sz="14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a:lnSpc>
                <a:spcPts val="2000"/>
              </a:lnSpc>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■ラダー型運用の導入</a:t>
            </a:r>
            <a:r>
              <a:rPr kumimoji="1" lang="ja-JP" altLang="en-US" sz="1400" noProof="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（参考：大阪府では有価</a:t>
            </a:r>
            <a:r>
              <a:rPr kumimoji="1" lang="ja-JP" altLang="en-US" sz="1200" dirty="0">
                <a:solidFill>
                  <a:prstClr val="black"/>
                </a:solidFill>
                <a:latin typeface="BIZ UDPゴシック" panose="020B0400000000000000" pitchFamily="50" charset="-128"/>
                <a:ea typeface="BIZ UDPゴシック" panose="020B0400000000000000" pitchFamily="50" charset="-128"/>
              </a:rPr>
              <a:t>証券による運用を実施して</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いる府内</a:t>
            </a:r>
            <a:r>
              <a:rPr kumimoji="1" lang="en-US" altLang="ja-JP" sz="1200" dirty="0" smtClean="0">
                <a:solidFill>
                  <a:prstClr val="black"/>
                </a:solidFill>
                <a:latin typeface="BIZ UDPゴシック" panose="020B0400000000000000" pitchFamily="50" charset="-128"/>
                <a:ea typeface="BIZ UDPゴシック" panose="020B0400000000000000" pitchFamily="50" charset="-128"/>
              </a:rPr>
              <a:t>20</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団体の</a:t>
            </a:r>
            <a:r>
              <a:rPr kumimoji="1" lang="ja-JP" altLang="en-US" sz="1200" dirty="0">
                <a:solidFill>
                  <a:prstClr val="black"/>
                </a:solidFill>
                <a:latin typeface="BIZ UDPゴシック" panose="020B0400000000000000" pitchFamily="50" charset="-128"/>
                <a:ea typeface="BIZ UDPゴシック" panose="020B0400000000000000" pitchFamily="50" charset="-128"/>
              </a:rPr>
              <a:t>内、２団体がラダー型運用を</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実施）</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　ラダー型の運用とは、残存期間が異なる債権をほぼ均等に保有する形式であり、一定額を均等購入する運用方法</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（例）運用しようと</a:t>
            </a:r>
            <a:r>
              <a:rPr kumimoji="1" lang="ja-JP" altLang="en-US" sz="1200" dirty="0">
                <a:solidFill>
                  <a:prstClr val="black"/>
                </a:solidFill>
                <a:latin typeface="BIZ UDPゴシック" panose="020B0400000000000000" pitchFamily="50" charset="-128"/>
                <a:ea typeface="BIZ UDPゴシック" panose="020B0400000000000000" pitchFamily="50" charset="-128"/>
              </a:rPr>
              <a:t>する</a:t>
            </a:r>
            <a:r>
              <a:rPr kumimoji="1" lang="ja-JP" altLang="en-US" sz="1200" dirty="0" smtClean="0">
                <a:solidFill>
                  <a:prstClr val="black"/>
                </a:solidFill>
                <a:latin typeface="BIZ UDPゴシック" panose="020B0400000000000000" pitchFamily="50" charset="-128"/>
                <a:ea typeface="BIZ UDPゴシック" panose="020B0400000000000000" pitchFamily="50" charset="-128"/>
              </a:rPr>
              <a:t>額が３０億円の場合、毎年度３億円ずつ債券を購入し、１０年後の運用残高３０億円を目指す。</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一定額を分割調達することで、金利変動リスクの分散が図られる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他</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、定期的</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満期を迎える</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債券が発生するため、</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一定</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流動性が確保でき</a:t>
            </a:r>
            <a:r>
              <a:rPr kumimoji="1"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、流動性リスクの軽減にもつながる。 　</a:t>
            </a:r>
            <a:endParaRPr kumimoji="1"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49334" y="357461"/>
            <a:ext cx="6413935" cy="541174"/>
          </a:xfrm>
          <a:prstGeom prst="rect">
            <a:avLst/>
          </a:prstGeom>
          <a:noFill/>
        </p:spPr>
        <p:txBody>
          <a:bodyPr wrap="none" rtlCol="0">
            <a:spAutoFit/>
          </a:bodyPr>
          <a:lstStyle/>
          <a:p>
            <a:pPr>
              <a:lnSpc>
                <a:spcPts val="3500"/>
              </a:lnSpc>
            </a:pP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■具体的な取組み提案②　</a:t>
            </a:r>
            <a:r>
              <a:rPr kumimoji="1" lang="ja-JP" altLang="en-US" sz="2000" b="1" dirty="0">
                <a:solidFill>
                  <a:prstClr val="black"/>
                </a:solidFill>
                <a:latin typeface="BIZ UDPゴシック" panose="020B0400000000000000" pitchFamily="50" charset="-128"/>
                <a:ea typeface="BIZ UDPゴシック" panose="020B0400000000000000" pitchFamily="50" charset="-128"/>
              </a:rPr>
              <a:t>有価証券による</a:t>
            </a:r>
            <a:r>
              <a:rPr lang="ja-JP" altLang="en-US" sz="2000" b="1" dirty="0" smtClean="0">
                <a:ea typeface="BIZ UDPゴシック" panose="020B0400000000000000" pitchFamily="50" charset="-128"/>
                <a:cs typeface="Times New Roman" panose="02020603050405020304" pitchFamily="18" charset="0"/>
              </a:rPr>
              <a:t>基金の運用</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51624" y="839735"/>
            <a:ext cx="9779519" cy="1556242"/>
          </a:xfrm>
          <a:prstGeom prst="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BIZ UDPゴシック" panose="020B0400000000000000" pitchFamily="50" charset="-128"/>
                <a:ea typeface="BIZ UDPゴシック" panose="020B0400000000000000" pitchFamily="50" charset="-128"/>
              </a:rPr>
              <a:t>＜提案①：運用に向けた環境整備＞</a:t>
            </a:r>
            <a:endParaRPr kumimoji="1" lang="en-US" altLang="ja-JP" sz="1400" b="1"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■運用に関する指針等の策定</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　有価証券による基金の運用にあたっては、安全かつ効率的な運用を実現するための考え方や具体の運用方法に関する指</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針等を策定することが適切である。また、運用には一定のリスクが伴うことから</a:t>
            </a:r>
            <a:r>
              <a:rPr kumimoji="1" lang="en-US" altLang="ja-JP" sz="1400" dirty="0" smtClean="0">
                <a:latin typeface="BIZ UDPゴシック" panose="020B0400000000000000" pitchFamily="50" charset="-128"/>
                <a:ea typeface="BIZ UDPゴシック" panose="020B0400000000000000" pitchFamily="50" charset="-128"/>
              </a:rPr>
              <a:t>HP</a:t>
            </a:r>
            <a:r>
              <a:rPr kumimoji="1" lang="ja-JP" altLang="en-US" sz="1400" dirty="0" smtClean="0">
                <a:latin typeface="BIZ UDPゴシック" panose="020B0400000000000000" pitchFamily="50" charset="-128"/>
                <a:ea typeface="BIZ UDPゴシック" panose="020B0400000000000000" pitchFamily="50" charset="-128"/>
              </a:rPr>
              <a:t>上で公表している団体も見られる。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　なお、盛り込むべき事項や事例は以下に示すが、実際の運用開始に向けては、有価証券を取り扱う証券会社等と対話する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ことが重要。　</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en-US" altLang="ja-JP" sz="1200" dirty="0" smtClean="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指針等に盛り込むべき事項</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基本方針（リスク発生時の優先順位等）、運用する基金の種類、有価証券の種類、取組期間、 運用上限額、目標額 等</a:t>
            </a:r>
            <a:endParaRPr kumimoji="1" lang="en-US" altLang="ja-JP" sz="1200" dirty="0" smtClean="0">
              <a:latin typeface="BIZ UDPゴシック" panose="020B0400000000000000" pitchFamily="50" charset="-128"/>
              <a:ea typeface="BIZ UDPゴシック" panose="020B0400000000000000" pitchFamily="50" charset="-128"/>
            </a:endParaRPr>
          </a:p>
        </p:txBody>
      </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49334" y="2445369"/>
            <a:ext cx="9783274" cy="2729564"/>
          </a:xfrm>
          <a:prstGeom prst="rect">
            <a:avLst/>
          </a:prstGeom>
          <a:ln w="127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latin typeface="BIZ UDPゴシック" panose="020B0400000000000000" pitchFamily="50" charset="-128"/>
                <a:ea typeface="BIZ UDPゴシック" panose="020B0400000000000000" pitchFamily="50" charset="-128"/>
              </a:rPr>
              <a:t>＜提案②：収益性の確保策＞</a:t>
            </a:r>
            <a:endParaRPr kumimoji="1" lang="en-US" altLang="ja-JP" sz="1400" b="1"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■一括運用</a:t>
            </a:r>
            <a:r>
              <a:rPr kumimoji="1" lang="ja-JP" altLang="en-US" sz="1400" dirty="0">
                <a:latin typeface="BIZ UDPゴシック" panose="020B0400000000000000" pitchFamily="50" charset="-128"/>
                <a:ea typeface="BIZ UDPゴシック" panose="020B0400000000000000" pitchFamily="50" charset="-128"/>
              </a:rPr>
              <a:t>の</a:t>
            </a:r>
            <a:r>
              <a:rPr kumimoji="1" lang="ja-JP" altLang="en-US" sz="1400" dirty="0" smtClean="0">
                <a:latin typeface="BIZ UDPゴシック" panose="020B0400000000000000" pitchFamily="50" charset="-128"/>
                <a:ea typeface="BIZ UDPゴシック" panose="020B0400000000000000" pitchFamily="50" charset="-128"/>
              </a:rPr>
              <a:t>導入</a:t>
            </a: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（参考：大阪府では有価</a:t>
            </a:r>
            <a:r>
              <a:rPr kumimoji="1" lang="ja-JP" altLang="en-US" sz="1200" dirty="0">
                <a:latin typeface="BIZ UDPゴシック" panose="020B0400000000000000" pitchFamily="50" charset="-128"/>
                <a:ea typeface="BIZ UDPゴシック" panose="020B0400000000000000" pitchFamily="50" charset="-128"/>
              </a:rPr>
              <a:t>証券による運用を実施して</a:t>
            </a:r>
            <a:r>
              <a:rPr kumimoji="1" lang="ja-JP" altLang="en-US" sz="1200" dirty="0" smtClean="0">
                <a:latin typeface="BIZ UDPゴシック" panose="020B0400000000000000" pitchFamily="50" charset="-128"/>
                <a:ea typeface="BIZ UDPゴシック" panose="020B0400000000000000" pitchFamily="50" charset="-128"/>
              </a:rPr>
              <a:t>いる</a:t>
            </a:r>
            <a:r>
              <a:rPr kumimoji="1" lang="en-US" altLang="ja-JP" sz="1200" dirty="0" smtClean="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団体の内、</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団体（千早赤阪村含む）が一括運用を</a:t>
            </a:r>
            <a:r>
              <a:rPr kumimoji="1" lang="ja-JP" altLang="en-US" sz="1200" dirty="0" smtClean="0">
                <a:latin typeface="BIZ UDPゴシック" panose="020B0400000000000000" pitchFamily="50" charset="-128"/>
                <a:ea typeface="BIZ UDPゴシック" panose="020B0400000000000000" pitchFamily="50" charset="-128"/>
              </a:rPr>
              <a:t>実施）</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smtClean="0">
                <a:latin typeface="BIZ UDPゴシック" panose="020B0400000000000000" pitchFamily="50" charset="-128"/>
                <a:ea typeface="BIZ UDPゴシック" panose="020B0400000000000000" pitchFamily="50" charset="-128"/>
              </a:rPr>
              <a:t>　　・　一括運用とは、個々の基金と個々の金融商品の対応付けを外し、 基金残高と金融商品残高を総額で対応付けするもの。</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　一括運用するこ</a:t>
            </a:r>
            <a:r>
              <a:rPr kumimoji="1" lang="ja-JP" altLang="en-US" sz="1400" dirty="0">
                <a:latin typeface="BIZ UDPゴシック" panose="020B0400000000000000" pitchFamily="50" charset="-128"/>
                <a:ea typeface="BIZ UDPゴシック" panose="020B0400000000000000" pitchFamily="50" charset="-128"/>
              </a:rPr>
              <a:t>と</a:t>
            </a:r>
            <a:r>
              <a:rPr kumimoji="1" lang="ja-JP" altLang="en-US" sz="1400" dirty="0" smtClean="0">
                <a:latin typeface="BIZ UDPゴシック" panose="020B0400000000000000" pitchFamily="50" charset="-128"/>
                <a:ea typeface="BIZ UDPゴシック" panose="020B0400000000000000" pitchFamily="50" charset="-128"/>
              </a:rPr>
              <a:t>で、運用ロットを確保し、収益性を確保できるほか、 預託事務の集約による事務負担の軽減や基金担</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en-US" altLang="ja-JP" sz="1400" dirty="0" smtClean="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当課に跨らない専担課での対応によるノウハウ蓄積も期待できる。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　・　ただし、運用収益の処理方法について、既存の基金条例との齟齬が生じないよう</a:t>
            </a:r>
            <a:r>
              <a:rPr kumimoji="1" lang="ja-JP" altLang="en-US" sz="1400" smtClean="0">
                <a:latin typeface="BIZ UDPゴシック" panose="020B0400000000000000" pitchFamily="50" charset="-128"/>
                <a:ea typeface="BIZ UDPゴシック" panose="020B0400000000000000" pitchFamily="50" charset="-128"/>
              </a:rPr>
              <a:t>、 </a:t>
            </a:r>
            <a:r>
              <a:rPr kumimoji="1" lang="ja-JP" altLang="en-US" sz="1400">
                <a:latin typeface="BIZ UDPゴシック" panose="020B0400000000000000" pitchFamily="50" charset="-128"/>
                <a:ea typeface="BIZ UDPゴシック" panose="020B0400000000000000" pitchFamily="50" charset="-128"/>
              </a:rPr>
              <a:t>規程</a:t>
            </a:r>
            <a:r>
              <a:rPr kumimoji="1" lang="ja-JP" altLang="en-US" sz="1400" smtClean="0">
                <a:latin typeface="BIZ UDPゴシック" panose="020B0400000000000000" pitchFamily="50" charset="-128"/>
                <a:ea typeface="BIZ UDPゴシック" panose="020B0400000000000000" pitchFamily="50" charset="-128"/>
              </a:rPr>
              <a:t>整備</a:t>
            </a:r>
            <a:r>
              <a:rPr kumimoji="1" lang="ja-JP" altLang="en-US" sz="1400" dirty="0" smtClean="0">
                <a:latin typeface="BIZ UDPゴシック" panose="020B0400000000000000" pitchFamily="50" charset="-128"/>
                <a:ea typeface="BIZ UDPゴシック" panose="020B0400000000000000" pitchFamily="50" charset="-128"/>
              </a:rPr>
              <a:t>が必要な場合がある。</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■一時借入金と繰替運用の比較・見直し</a:t>
            </a:r>
            <a:endParaRPr kumimoji="1" lang="en-US" altLang="ja-JP" sz="1400" dirty="0" smtClean="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　金利軽減を目的に、キャッシュの一時的不足を補う「金融機関からの一時借入」の代替手段として、「基金からの繰替運</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用」を実施する場合、</a:t>
            </a:r>
            <a:r>
              <a:rPr kumimoji="1" lang="ja-JP" altLang="en-US" sz="1400" u="sng" dirty="0">
                <a:latin typeface="BIZ UDPゴシック" panose="020B0400000000000000" pitchFamily="50" charset="-128"/>
                <a:ea typeface="BIZ UDPゴシック" panose="020B0400000000000000" pitchFamily="50" charset="-128"/>
              </a:rPr>
              <a:t>①繰替運用によって軽減される金額</a:t>
            </a:r>
            <a:r>
              <a:rPr kumimoji="1" lang="ja-JP" altLang="en-US" sz="1400" dirty="0">
                <a:latin typeface="BIZ UDPゴシック" panose="020B0400000000000000" pitchFamily="50" charset="-128"/>
                <a:ea typeface="BIZ UDPゴシック" panose="020B0400000000000000" pitchFamily="50" charset="-128"/>
              </a:rPr>
              <a:t>と、</a:t>
            </a:r>
            <a:r>
              <a:rPr kumimoji="1" lang="ja-JP" altLang="en-US" sz="1400" u="sng" dirty="0">
                <a:latin typeface="BIZ UDPゴシック" panose="020B0400000000000000" pitchFamily="50" charset="-128"/>
                <a:ea typeface="BIZ UDPゴシック" panose="020B0400000000000000" pitchFamily="50" charset="-128"/>
              </a:rPr>
              <a:t>②一時借入を行いその分を運用に回した場合の収益</a:t>
            </a:r>
            <a:r>
              <a:rPr kumimoji="1" lang="ja-JP" altLang="en-US" sz="1400" dirty="0">
                <a:latin typeface="BIZ UDPゴシック" panose="020B0400000000000000" pitchFamily="50" charset="-128"/>
                <a:ea typeface="BIZ UDPゴシック" panose="020B0400000000000000" pitchFamily="50" charset="-128"/>
              </a:rPr>
              <a:t>を比</a:t>
            </a:r>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較すべき。</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　金利等の状況によっては、一時借入を行い、その分を運用に回した方が、トータルで収益を確保できる場合がある。 </a:t>
            </a:r>
            <a:endParaRPr kumimoji="1" lang="en-US" altLang="ja-JP" sz="1400" dirty="0" smtClean="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1074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52907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0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具体的な取組み提案③</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smtClean="0">
                <a:ea typeface="BIZ UDPゴシック" panose="020B0400000000000000" pitchFamily="50" charset="-128"/>
                <a:cs typeface="Times New Roman" panose="02020603050405020304" pitchFamily="18" charset="0"/>
              </a:rPr>
              <a:t>公有地の貸付・売却</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07191" y="1023655"/>
            <a:ext cx="9097362" cy="1447707"/>
          </a:xfrm>
          <a:prstGeom prst="rect">
            <a:avLst/>
          </a:pr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＜現状＞</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公有地における公共施設の老朽化や統廃合が進み、遊休土地が生じている。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→経年劣化や人口減少を背景とするものであり、今後さらに加速すると予想</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遊休土地が増えることで、維持管理コストの増加や、地域の治安が悪化</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→財政支出の増加だけでなく、地域活力の低下にもつながる問題</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dirty="0" smtClean="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307191" y="2783764"/>
            <a:ext cx="9097362" cy="1631216"/>
          </a:xfrm>
          <a:prstGeom prst="rect">
            <a:avLst/>
          </a:prstGeom>
          <a:noFill/>
          <a:ln w="38100">
            <a:solidFill>
              <a:schemeClr val="accent6">
                <a:lumMod val="75000"/>
              </a:schemeClr>
            </a:solidFill>
          </a:ln>
        </p:spPr>
        <p:txBody>
          <a:bodyPr wrap="square" rtlCol="0">
            <a:spAutoFit/>
          </a:bodyPr>
          <a:lstStyle/>
          <a:p>
            <a:r>
              <a:rPr kumimoji="1" lang="ja-JP" altLang="en-US" sz="1500" dirty="0" smtClean="0"/>
              <a:t>   </a:t>
            </a:r>
            <a:r>
              <a:rPr kumimoji="1" lang="ja-JP" altLang="en-US" sz="1500" dirty="0" smtClean="0">
                <a:latin typeface="BIZ UDPゴシック" panose="020B0400000000000000" pitchFamily="50" charset="-128"/>
                <a:ea typeface="BIZ UDPゴシック" panose="020B0400000000000000" pitchFamily="50" charset="-128"/>
              </a:rPr>
              <a:t>○　遊休土地を減らすことで、財政支出の抑制につながる。</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　公有地の貸付や売却により、財政収入の増加につながる</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　公有地の貸付・売却を進め、遊休土地を減らすことで、</a:t>
            </a:r>
            <a:r>
              <a:rPr kumimoji="1" lang="ja-JP" altLang="en-US" sz="1500" u="sng" dirty="0" smtClean="0">
                <a:latin typeface="BIZ UDPゴシック" panose="020B0400000000000000" pitchFamily="50" charset="-128"/>
                <a:ea typeface="BIZ UDPゴシック" panose="020B0400000000000000" pitchFamily="50" charset="-128"/>
              </a:rPr>
              <a:t>財政支出の抑制や財政収入の</a:t>
            </a:r>
            <a:endParaRPr kumimoji="1" lang="en-US" altLang="ja-JP" sz="1500" u="sng"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u="sng" dirty="0" smtClean="0">
                <a:latin typeface="BIZ UDPゴシック" panose="020B0400000000000000" pitchFamily="50" charset="-128"/>
                <a:ea typeface="BIZ UDPゴシック" panose="020B0400000000000000" pitchFamily="50" charset="-128"/>
              </a:rPr>
              <a:t>増加に</a:t>
            </a:r>
            <a:r>
              <a:rPr kumimoji="1" lang="ja-JP" altLang="en-US" sz="1500" u="sng" dirty="0">
                <a:latin typeface="BIZ UDPゴシック" panose="020B0400000000000000" pitchFamily="50" charset="-128"/>
                <a:ea typeface="BIZ UDPゴシック" panose="020B0400000000000000" pitchFamily="50" charset="-128"/>
              </a:rPr>
              <a:t>つながるだけで</a:t>
            </a:r>
            <a:r>
              <a:rPr kumimoji="1" lang="ja-JP" altLang="en-US" sz="1500" u="sng" dirty="0" smtClean="0">
                <a:latin typeface="BIZ UDPゴシック" panose="020B0400000000000000" pitchFamily="50" charset="-128"/>
                <a:ea typeface="BIZ UDPゴシック" panose="020B0400000000000000" pitchFamily="50" charset="-128"/>
              </a:rPr>
              <a:t>なく、地域</a:t>
            </a:r>
            <a:r>
              <a:rPr kumimoji="1" lang="ja-JP" altLang="en-US" sz="1500" u="sng" dirty="0">
                <a:latin typeface="BIZ UDPゴシック" panose="020B0400000000000000" pitchFamily="50" charset="-128"/>
                <a:ea typeface="BIZ UDPゴシック" panose="020B0400000000000000" pitchFamily="50" charset="-128"/>
              </a:rPr>
              <a:t>活力</a:t>
            </a:r>
            <a:r>
              <a:rPr kumimoji="1" lang="ja-JP" altLang="en-US" sz="1500" u="sng" dirty="0" smtClean="0">
                <a:latin typeface="BIZ UDPゴシック" panose="020B0400000000000000" pitchFamily="50" charset="-128"/>
                <a:ea typeface="BIZ UDPゴシック" panose="020B0400000000000000" pitchFamily="50" charset="-128"/>
              </a:rPr>
              <a:t>の向上にもつなげる</a:t>
            </a:r>
            <a:r>
              <a:rPr kumimoji="1" lang="ja-JP" altLang="en-US" sz="1500" dirty="0" smtClean="0">
                <a:latin typeface="BIZ UDPゴシック" panose="020B0400000000000000" pitchFamily="50" charset="-128"/>
                <a:ea typeface="BIZ UDPゴシック" panose="020B0400000000000000" pitchFamily="50" charset="-128"/>
              </a:rPr>
              <a:t>ことができる。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一方で、公有地の貸付・売却には課題もある。</a:t>
            </a:r>
            <a:endParaRPr kumimoji="1" lang="en-US" altLang="ja-JP" sz="1500" dirty="0" smtClean="0">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61</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06654" y="4687035"/>
            <a:ext cx="9097362" cy="1970152"/>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500" dirty="0" smtClean="0">
                <a:latin typeface="BIZ UDPゴシック" panose="020B0400000000000000" pitchFamily="50" charset="-128"/>
                <a:ea typeface="BIZ UDPゴシック" panose="020B0400000000000000" pitchFamily="50" charset="-128"/>
              </a:rPr>
              <a:t>＜公有地の貸付・売却に向けた課題＞</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自治体側の方向性</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　貸付すべきか売却すべきかの検討。また、どのような事業者に貸付・売却したい　</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のか、どのような価格で貸付・売却を希望するかについて検討が必要だが、</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u="sng" dirty="0" smtClean="0">
                <a:latin typeface="BIZ UDPゴシック" panose="020B0400000000000000" pitchFamily="50" charset="-128"/>
                <a:ea typeface="BIZ UDPゴシック" panose="020B0400000000000000" pitchFamily="50" charset="-128"/>
              </a:rPr>
              <a:t>自治体に経験やノウハウがない</a:t>
            </a:r>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事業者のニーズ</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　自治体側の方向性に合わせた事業者が</a:t>
            </a:r>
            <a:r>
              <a:rPr kumimoji="1" lang="ja-JP" altLang="en-US" sz="1500" u="sng" dirty="0" smtClean="0">
                <a:latin typeface="BIZ UDPゴシック" panose="020B0400000000000000" pitchFamily="50" charset="-128"/>
                <a:ea typeface="BIZ UDPゴシック" panose="020B0400000000000000" pitchFamily="50" charset="-128"/>
              </a:rPr>
              <a:t>すぐに見つかるとは限らない</a:t>
            </a:r>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p:txBody>
      </p:sp>
      <p:sp>
        <p:nvSpPr>
          <p:cNvPr id="13" name="下矢印 12"/>
          <p:cNvSpPr/>
          <p:nvPr/>
        </p:nvSpPr>
        <p:spPr>
          <a:xfrm>
            <a:off x="4424966" y="4402101"/>
            <a:ext cx="1056068" cy="2512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4424966" y="2492186"/>
            <a:ext cx="1056068" cy="2512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0258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5529078"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0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具体的な取組み提案③</a:t>
            </a:r>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a:ea typeface="BIZ UDPゴシック" panose="020B0400000000000000" pitchFamily="50" charset="-128"/>
                <a:cs typeface="Times New Roman" panose="02020603050405020304" pitchFamily="18" charset="0"/>
              </a:rPr>
              <a:t>公有地の貸付・売却</a:t>
            </a:r>
            <a:r>
              <a:rPr kumimoji="1" lang="ja-JP" altLang="en-US" sz="20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279646" y="1132390"/>
            <a:ext cx="9433066" cy="1985159"/>
          </a:xfrm>
          <a:prstGeom prst="rect">
            <a:avLst/>
          </a:prstGeom>
          <a:noFill/>
          <a:ln w="38100">
            <a:solidFill>
              <a:schemeClr val="accent6">
                <a:lumMod val="75000"/>
              </a:schemeClr>
            </a:solidFill>
          </a:ln>
        </p:spPr>
        <p:txBody>
          <a:bodyPr wrap="square" rtlCol="0">
            <a:spAutoFit/>
          </a:bodyPr>
          <a:lstStyle/>
          <a:p>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民間事業者と意見を交換し、事業に対するアイデアや意見を把握することで、</a:t>
            </a:r>
            <a:r>
              <a:rPr kumimoji="1" lang="ja-JP" altLang="en-US" sz="1500" u="sng" dirty="0" smtClean="0">
                <a:latin typeface="BIZ UDPゴシック" panose="020B0400000000000000" pitchFamily="50" charset="-128"/>
                <a:ea typeface="BIZ UDPゴシック" panose="020B0400000000000000" pitchFamily="50" charset="-128"/>
              </a:rPr>
              <a:t>自治体側の方向性を</a:t>
            </a:r>
            <a:r>
              <a:rPr kumimoji="1" lang="ja-JP" altLang="en-US" sz="1500" u="sng" smtClean="0">
                <a:latin typeface="BIZ UDPゴシック" panose="020B0400000000000000" pitchFamily="50" charset="-128"/>
                <a:ea typeface="BIZ UDPゴシック" panose="020B0400000000000000" pitchFamily="50" charset="-128"/>
              </a:rPr>
              <a:t>整理する</a:t>
            </a:r>
            <a:r>
              <a:rPr kumimoji="1" lang="en-US" altLang="ja-JP" sz="1500" u="sng" smtClean="0">
                <a:latin typeface="BIZ UDPゴシック" panose="020B0400000000000000" pitchFamily="50" charset="-128"/>
                <a:ea typeface="BIZ UDPゴシック" panose="020B0400000000000000" pitchFamily="50" charset="-128"/>
              </a:rPr>
              <a:t/>
            </a:r>
            <a:br>
              <a:rPr kumimoji="1" lang="en-US" altLang="ja-JP" sz="1500" u="sng" smtClean="0">
                <a:latin typeface="BIZ UDPゴシック" panose="020B0400000000000000" pitchFamily="50" charset="-128"/>
                <a:ea typeface="BIZ UDPゴシック" panose="020B0400000000000000" pitchFamily="50" charset="-128"/>
              </a:rPr>
            </a:br>
            <a:r>
              <a:rPr kumimoji="1" lang="ja-JP" altLang="en-US" sz="1500" smtClean="0">
                <a:latin typeface="BIZ UDPゴシック" panose="020B0400000000000000" pitchFamily="50" charset="-128"/>
                <a:ea typeface="BIZ UDPゴシック" panose="020B0400000000000000" pitchFamily="50" charset="-128"/>
              </a:rPr>
              <a:t>　　 </a:t>
            </a:r>
            <a:r>
              <a:rPr kumimoji="1" lang="ja-JP" altLang="en-US" sz="1500" u="sng" smtClean="0">
                <a:latin typeface="BIZ UDPゴシック" panose="020B0400000000000000" pitchFamily="50" charset="-128"/>
                <a:ea typeface="BIZ UDPゴシック" panose="020B0400000000000000" pitchFamily="50" charset="-128"/>
              </a:rPr>
              <a:t>こと</a:t>
            </a:r>
            <a:r>
              <a:rPr kumimoji="1" lang="ja-JP" altLang="en-US" sz="1500" u="sng" dirty="0" smtClean="0">
                <a:latin typeface="BIZ UDPゴシック" panose="020B0400000000000000" pitchFamily="50" charset="-128"/>
                <a:ea typeface="BIZ UDPゴシック" panose="020B0400000000000000" pitchFamily="50" charset="-128"/>
              </a:rPr>
              <a:t>ができる</a:t>
            </a:r>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対象事業を検討する段階で広く対外的に情報提供することで、</a:t>
            </a:r>
            <a:r>
              <a:rPr kumimoji="1" lang="ja-JP" altLang="en-US" sz="1500" u="sng" dirty="0" smtClean="0">
                <a:latin typeface="BIZ UDPゴシック" panose="020B0400000000000000" pitchFamily="50" charset="-128"/>
                <a:ea typeface="BIZ UDPゴシック" panose="020B0400000000000000" pitchFamily="50" charset="-128"/>
              </a:rPr>
              <a:t>民間事業者の参入意欲の向上が期待できる</a:t>
            </a:r>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自治体の方向性と事業者のニーズをマッチングする仕組みを活用することで、</a:t>
            </a:r>
            <a:r>
              <a:rPr kumimoji="1" lang="ja-JP" altLang="en-US" sz="1500" u="sng" dirty="0" smtClean="0">
                <a:latin typeface="BIZ UDPゴシック" panose="020B0400000000000000" pitchFamily="50" charset="-128"/>
                <a:ea typeface="BIZ UDPゴシック" panose="020B0400000000000000" pitchFamily="50" charset="-128"/>
              </a:rPr>
              <a:t>自治体の希望に沿った</a:t>
            </a:r>
            <a:r>
              <a:rPr kumimoji="1" lang="ja-JP" altLang="en-US" sz="1500" u="sng" smtClean="0">
                <a:latin typeface="BIZ UDPゴシック" panose="020B0400000000000000" pitchFamily="50" charset="-128"/>
                <a:ea typeface="BIZ UDPゴシック" panose="020B0400000000000000" pitchFamily="50" charset="-128"/>
              </a:rPr>
              <a:t>活用が</a:t>
            </a:r>
            <a:r>
              <a:rPr kumimoji="1" lang="en-US" altLang="ja-JP" sz="1500" u="sng" smtClean="0">
                <a:latin typeface="BIZ UDPゴシック" panose="020B0400000000000000" pitchFamily="50" charset="-128"/>
                <a:ea typeface="BIZ UDPゴシック" panose="020B0400000000000000" pitchFamily="50" charset="-128"/>
              </a:rPr>
              <a:t/>
            </a:r>
            <a:br>
              <a:rPr kumimoji="1" lang="en-US" altLang="ja-JP" sz="1500" u="sng" smtClean="0">
                <a:latin typeface="BIZ UDPゴシック" panose="020B0400000000000000" pitchFamily="50" charset="-128"/>
                <a:ea typeface="BIZ UDPゴシック" panose="020B0400000000000000" pitchFamily="50" charset="-128"/>
              </a:rPr>
            </a:br>
            <a:r>
              <a:rPr kumimoji="1" lang="ja-JP" altLang="en-US" sz="1500" smtClean="0">
                <a:latin typeface="BIZ UDPゴシック" panose="020B0400000000000000" pitchFamily="50" charset="-128"/>
                <a:ea typeface="BIZ UDPゴシック" panose="020B0400000000000000" pitchFamily="50" charset="-128"/>
              </a:rPr>
              <a:t>　　 </a:t>
            </a:r>
            <a:r>
              <a:rPr kumimoji="1" lang="ja-JP" altLang="en-US" sz="1500" u="sng" smtClean="0">
                <a:latin typeface="BIZ UDPゴシック" panose="020B0400000000000000" pitchFamily="50" charset="-128"/>
                <a:ea typeface="BIZ UDPゴシック" panose="020B0400000000000000" pitchFamily="50" charset="-128"/>
              </a:rPr>
              <a:t>可能</a:t>
            </a:r>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274475" y="3483156"/>
            <a:ext cx="9438237" cy="2908489"/>
          </a:xfrm>
          <a:prstGeom prst="rect">
            <a:avLst/>
          </a:prstGeom>
          <a:noFill/>
          <a:ln w="38100">
            <a:solidFill>
              <a:schemeClr val="accent6">
                <a:lumMod val="75000"/>
              </a:schemeClr>
            </a:solidFill>
          </a:ln>
        </p:spPr>
        <p:txBody>
          <a:bodyPr wrap="square" rtlCol="0">
            <a:spAutoFit/>
          </a:bodyPr>
          <a:lstStyle/>
          <a:p>
            <a:endParaRPr lang="en-US" altLang="ja-JP" sz="1200" b="1" dirty="0" smtClean="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a:t>
            </a:r>
            <a:r>
              <a:rPr lang="ja-JP" altLang="en-US" b="1" dirty="0" smtClean="0">
                <a:latin typeface="BIZ UDPゴシック" panose="020B0400000000000000" pitchFamily="50" charset="-128"/>
                <a:ea typeface="BIZ UDPゴシック" panose="020B0400000000000000" pitchFamily="50" charset="-128"/>
              </a:rPr>
              <a:t>サウンディング型</a:t>
            </a:r>
            <a:r>
              <a:rPr lang="ja-JP" altLang="en-US" b="1" dirty="0">
                <a:latin typeface="BIZ UDPゴシック" panose="020B0400000000000000" pitchFamily="50" charset="-128"/>
                <a:ea typeface="BIZ UDPゴシック" panose="020B0400000000000000" pitchFamily="50" charset="-128"/>
              </a:rPr>
              <a:t>市場調査の</a:t>
            </a:r>
            <a:r>
              <a:rPr lang="ja-JP" altLang="en-US" b="1" dirty="0" smtClean="0">
                <a:latin typeface="BIZ UDPゴシック" panose="020B0400000000000000" pitchFamily="50" charset="-128"/>
                <a:ea typeface="BIZ UDPゴシック" panose="020B0400000000000000" pitchFamily="50" charset="-128"/>
              </a:rPr>
              <a:t>活用　</a:t>
            </a:r>
            <a:r>
              <a:rPr lang="ja-JP" altLang="en-US" sz="1500" dirty="0" smtClean="0">
                <a:latin typeface="BIZ UDPゴシック" panose="020B0400000000000000" pitchFamily="50" charset="-128"/>
                <a:ea typeface="BIZ UDPゴシック" panose="020B0400000000000000" pitchFamily="50" charset="-128"/>
              </a:rPr>
              <a:t>（サウンディング型</a:t>
            </a:r>
            <a:r>
              <a:rPr lang="ja-JP" altLang="en-US" sz="1500" dirty="0">
                <a:latin typeface="BIZ UDPゴシック" panose="020B0400000000000000" pitchFamily="50" charset="-128"/>
                <a:ea typeface="BIZ UDPゴシック" panose="020B0400000000000000" pitchFamily="50" charset="-128"/>
              </a:rPr>
              <a:t>市場調査の</a:t>
            </a:r>
            <a:r>
              <a:rPr lang="ja-JP" altLang="en-US" sz="1500" dirty="0" smtClean="0">
                <a:latin typeface="BIZ UDPゴシック" panose="020B0400000000000000" pitchFamily="50" charset="-128"/>
                <a:ea typeface="BIZ UDPゴシック" panose="020B0400000000000000" pitchFamily="50" charset="-128"/>
              </a:rPr>
              <a:t>詳細は、</a:t>
            </a:r>
            <a:r>
              <a:rPr lang="ja-JP" altLang="en-US" sz="1500" dirty="0">
                <a:latin typeface="BIZ UDPゴシック" panose="020B0400000000000000" pitchFamily="50" charset="-128"/>
                <a:ea typeface="BIZ UDPゴシック" panose="020B0400000000000000" pitchFamily="50" charset="-128"/>
              </a:rPr>
              <a:t>資料</a:t>
            </a:r>
            <a:r>
              <a:rPr lang="ja-JP" altLang="en-US" sz="1500" dirty="0" smtClean="0">
                <a:latin typeface="BIZ UDPゴシック" panose="020B0400000000000000" pitchFamily="50" charset="-128"/>
                <a:ea typeface="BIZ UDPゴシック" panose="020B0400000000000000" pitchFamily="50" charset="-128"/>
              </a:rPr>
              <a:t>編</a:t>
            </a:r>
            <a:r>
              <a:rPr lang="en-US" altLang="ja-JP" sz="1500" dirty="0" smtClean="0">
                <a:latin typeface="BIZ UDPゴシック" panose="020B0400000000000000" pitchFamily="50" charset="-128"/>
                <a:ea typeface="BIZ UDPゴシック" panose="020B0400000000000000" pitchFamily="50" charset="-128"/>
              </a:rPr>
              <a:t>3</a:t>
            </a:r>
            <a:r>
              <a:rPr lang="ja-JP" altLang="en-US" sz="1500" dirty="0" smtClean="0">
                <a:latin typeface="BIZ UDPゴシック" panose="020B0400000000000000" pitchFamily="50" charset="-128"/>
                <a:ea typeface="BIZ UDPゴシック" panose="020B0400000000000000" pitchFamily="50" charset="-128"/>
              </a:rPr>
              <a:t>１ページ参照）</a:t>
            </a:r>
            <a:endParaRPr lang="en-US" altLang="ja-JP" sz="1500" dirty="0">
              <a:latin typeface="BIZ UDPゴシック" panose="020B0400000000000000" pitchFamily="50" charset="-128"/>
              <a:ea typeface="BIZ UDPゴシック" panose="020B0400000000000000" pitchFamily="50" charset="-128"/>
            </a:endParaRPr>
          </a:p>
          <a:p>
            <a:endParaRPr lang="en-US" altLang="ja-JP" sz="1200" dirty="0" smtClean="0">
              <a:latin typeface="BIZ UDPゴシック" panose="020B0400000000000000" pitchFamily="50" charset="-128"/>
              <a:ea typeface="BIZ UDPゴシック" panose="020B0400000000000000" pitchFamily="50" charset="-128"/>
            </a:endParaRPr>
          </a:p>
          <a:p>
            <a:r>
              <a:rPr lang="ja-JP" altLang="en-US" sz="1500" dirty="0" smtClean="0">
                <a:latin typeface="BIZ UDPゴシック" panose="020B0400000000000000" pitchFamily="50" charset="-128"/>
                <a:ea typeface="BIZ UDPゴシック" panose="020B0400000000000000" pitchFamily="50" charset="-128"/>
              </a:rPr>
              <a:t>     →</a:t>
            </a:r>
            <a:r>
              <a:rPr lang="ja-JP" altLang="en-US" sz="1500" dirty="0">
                <a:latin typeface="BIZ UDPゴシック" panose="020B0400000000000000" pitchFamily="50" charset="-128"/>
                <a:ea typeface="BIZ UDPゴシック" panose="020B0400000000000000" pitchFamily="50" charset="-128"/>
              </a:rPr>
              <a:t>　資産の有効活用等の検討にあたり、早い段階から民間企業等と対話することで、幅広く提案や</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意見を集めることができる。また、</a:t>
            </a:r>
            <a:r>
              <a:rPr lang="ja-JP" altLang="en-US" sz="1500" u="sng" dirty="0">
                <a:latin typeface="BIZ UDPゴシック" panose="020B0400000000000000" pitchFamily="50" charset="-128"/>
                <a:ea typeface="BIZ UDPゴシック" panose="020B0400000000000000" pitchFamily="50" charset="-128"/>
              </a:rPr>
              <a:t>２町１村が共同で調査を実施することで</a:t>
            </a:r>
            <a:r>
              <a:rPr lang="ja-JP" altLang="en-US" sz="1500" dirty="0">
                <a:latin typeface="BIZ UDPゴシック" panose="020B0400000000000000" pitchFamily="50" charset="-128"/>
                <a:ea typeface="BIZ UDPゴシック" panose="020B0400000000000000" pitchFamily="50" charset="-128"/>
              </a:rPr>
              <a:t>、検討規模が広がり、</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より多くの民間企業へ訴求することにつながる。</a:t>
            </a:r>
            <a:endParaRPr lang="en-US" altLang="ja-JP" sz="15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500" dirty="0" smtClean="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参考）「公共</a:t>
            </a:r>
            <a:r>
              <a:rPr lang="en-US" altLang="ja-JP" sz="1500" dirty="0">
                <a:latin typeface="BIZ UDPゴシック" panose="020B0400000000000000" pitchFamily="50" charset="-128"/>
                <a:ea typeface="BIZ UDPゴシック" panose="020B0400000000000000" pitchFamily="50" charset="-128"/>
              </a:rPr>
              <a:t>R</a:t>
            </a:r>
            <a:r>
              <a:rPr lang="ja-JP" altLang="en-US" sz="1500" dirty="0">
                <a:latin typeface="BIZ UDPゴシック" panose="020B0400000000000000" pitchFamily="50" charset="-128"/>
                <a:ea typeface="BIZ UDPゴシック" panose="020B0400000000000000" pitchFamily="50" charset="-128"/>
              </a:rPr>
              <a:t>不動産（マッチングサイト）」の活用</a:t>
            </a:r>
            <a:endParaRPr lang="en-US" altLang="ja-JP" sz="1500" dirty="0">
              <a:latin typeface="BIZ UDPゴシック" panose="020B0400000000000000" pitchFamily="50" charset="-128"/>
              <a:ea typeface="BIZ UDPゴシック" panose="020B0400000000000000" pitchFamily="50" charset="-128"/>
            </a:endParaRPr>
          </a:p>
          <a:p>
            <a:endParaRPr lang="en-US" altLang="ja-JP" sz="1200" dirty="0" smtClean="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　使われなくなった、あるいは今後使われなくなる公共空間の情報を全国から集め、</a:t>
            </a:r>
            <a:r>
              <a:rPr lang="ja-JP" altLang="en-US" sz="1500" dirty="0" smtClean="0">
                <a:latin typeface="BIZ UDPゴシック" panose="020B0400000000000000" pitchFamily="50" charset="-128"/>
                <a:ea typeface="BIZ UDPゴシック" panose="020B0400000000000000" pitchFamily="50" charset="-128"/>
              </a:rPr>
              <a:t>その購入や使用を</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a:t>
            </a:r>
            <a:r>
              <a:rPr lang="ja-JP" altLang="en-US" sz="1500" dirty="0" smtClean="0">
                <a:latin typeface="BIZ UDPゴシック" panose="020B0400000000000000" pitchFamily="50" charset="-128"/>
                <a:ea typeface="BIZ UDPゴシック" panose="020B0400000000000000" pitchFamily="50" charset="-128"/>
              </a:rPr>
              <a:t>検討する市民</a:t>
            </a:r>
            <a:r>
              <a:rPr lang="ja-JP" altLang="en-US" sz="1500" dirty="0">
                <a:latin typeface="BIZ UDPゴシック" panose="020B0400000000000000" pitchFamily="50" charset="-128"/>
                <a:ea typeface="BIZ UDPゴシック" panose="020B0400000000000000" pitchFamily="50" charset="-128"/>
              </a:rPr>
              <a:t>や企業とマッチングするためのウェブサイト。</a:t>
            </a:r>
            <a:endParaRPr lang="en-US" altLang="ja-JP" sz="1500" dirty="0">
              <a:latin typeface="BIZ UDPゴシック" panose="020B0400000000000000" pitchFamily="50" charset="-128"/>
              <a:ea typeface="BIZ UDPゴシック" panose="020B0400000000000000" pitchFamily="50" charset="-128"/>
            </a:endParaRPr>
          </a:p>
          <a:p>
            <a:r>
              <a:rPr lang="ja-JP" altLang="en-US" sz="1500" dirty="0">
                <a:latin typeface="BIZ UDPゴシック" panose="020B0400000000000000" pitchFamily="50" charset="-128"/>
                <a:ea typeface="BIZ UDPゴシック" panose="020B0400000000000000" pitchFamily="50" charset="-128"/>
              </a:rPr>
              <a:t>　　　　　遊休施設の活用などについてもサポートを実施</a:t>
            </a:r>
            <a:r>
              <a:rPr lang="ja-JP" altLang="en-US" sz="1500" dirty="0" smtClean="0">
                <a:latin typeface="BIZ UDPゴシック" panose="020B0400000000000000" pitchFamily="50" charset="-128"/>
                <a:ea typeface="BIZ UDPゴシック" panose="020B0400000000000000" pitchFamily="50" charset="-128"/>
              </a:rPr>
              <a:t>。</a:t>
            </a:r>
            <a:endParaRPr lang="en-US" altLang="ja-JP" sz="1500" dirty="0" smtClean="0">
              <a:latin typeface="BIZ UDPゴシック" panose="020B0400000000000000" pitchFamily="50" charset="-128"/>
              <a:ea typeface="BIZ UDPゴシック" panose="020B0400000000000000" pitchFamily="50" charset="-128"/>
            </a:endParaRPr>
          </a:p>
          <a:p>
            <a:endParaRPr lang="ja-JP" altLang="en-US" sz="1200" dirty="0">
              <a:latin typeface="BIZ UDPゴシック" panose="020B0400000000000000" pitchFamily="50" charset="-128"/>
              <a:ea typeface="BIZ UDPゴシック" panose="020B0400000000000000" pitchFamily="50" charset="-128"/>
            </a:endParaRPr>
          </a:p>
        </p:txBody>
      </p:sp>
      <p:sp>
        <p:nvSpPr>
          <p:cNvPr id="16" name="下矢印 15"/>
          <p:cNvSpPr/>
          <p:nvPr/>
        </p:nvSpPr>
        <p:spPr>
          <a:xfrm>
            <a:off x="4424966" y="3174737"/>
            <a:ext cx="1056068" cy="2512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77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94932" y="584769"/>
            <a:ext cx="4459875"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■具体的な取組み提案④　</a:t>
            </a:r>
            <a:r>
              <a:rPr lang="ja-JP" altLang="en-US" sz="2000" b="1" dirty="0">
                <a:ea typeface="BIZ UDPゴシック" panose="020B0400000000000000" pitchFamily="50" charset="-128"/>
                <a:cs typeface="Times New Roman" panose="02020603050405020304" pitchFamily="18" charset="0"/>
              </a:rPr>
              <a:t>寄附</a:t>
            </a:r>
            <a:r>
              <a:rPr lang="ja-JP" altLang="en-US" sz="2000" b="1" dirty="0" smtClean="0">
                <a:ea typeface="BIZ UDPゴシック" panose="020B0400000000000000" pitchFamily="50" charset="-128"/>
                <a:cs typeface="Times New Roman" panose="02020603050405020304" pitchFamily="18" charset="0"/>
              </a:rPr>
              <a:t>の</a:t>
            </a:r>
            <a:r>
              <a:rPr lang="ja-JP" altLang="en-US" sz="2000" b="1" dirty="0">
                <a:ea typeface="BIZ UDPゴシック" panose="020B0400000000000000" pitchFamily="50" charset="-128"/>
                <a:cs typeface="Times New Roman" panose="02020603050405020304" pitchFamily="18" charset="0"/>
              </a:rPr>
              <a:t>活用</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339466" y="1046751"/>
            <a:ext cx="9087868" cy="2067817"/>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500" b="1" dirty="0" smtClean="0">
                <a:latin typeface="BIZ UDPゴシック" panose="020B0400000000000000" pitchFamily="50" charset="-128"/>
                <a:ea typeface="BIZ UDPゴシック" panose="020B0400000000000000" pitchFamily="50" charset="-128"/>
              </a:rPr>
              <a:t>＜ふるさと納税の活用＞</a:t>
            </a:r>
            <a:endParaRPr kumimoji="1" lang="en-US" altLang="ja-JP" sz="1500" b="1" dirty="0" smtClean="0">
              <a:latin typeface="BIZ UDPゴシック" panose="020B0400000000000000" pitchFamily="50" charset="-128"/>
              <a:ea typeface="BIZ UDPゴシック" panose="020B0400000000000000" pitchFamily="50" charset="-128"/>
            </a:endParaRPr>
          </a:p>
          <a:p>
            <a:endParaRPr kumimoji="1" lang="en-US" altLang="ja-JP" sz="1200" b="1"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ふるさと納税の最近のトレンド</a:t>
            </a:r>
            <a:r>
              <a:rPr kumimoji="1" lang="ja-JP" altLang="en-US" sz="1500" dirty="0">
                <a:latin typeface="BIZ UDPゴシック" panose="020B0400000000000000" pitchFamily="50" charset="-128"/>
                <a:ea typeface="BIZ UDPゴシック" panose="020B0400000000000000" pitchFamily="50" charset="-128"/>
              </a:rPr>
              <a:t>として</a:t>
            </a:r>
            <a:r>
              <a:rPr kumimoji="1" lang="ja-JP" altLang="en-US" sz="1500" dirty="0" smtClean="0">
                <a:latin typeface="BIZ UDPゴシック" panose="020B0400000000000000" pitchFamily="50" charset="-128"/>
                <a:ea typeface="BIZ UDPゴシック" panose="020B0400000000000000" pitchFamily="50" charset="-128"/>
              </a:rPr>
              <a:t>、コト消費など自然を活かした返礼品が増えている。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２町１村には自然が多いほか、道の駅など魅力的な見どころがある。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（太子町の道の</a:t>
            </a:r>
            <a:r>
              <a:rPr kumimoji="1" lang="ja-JP" altLang="en-US" sz="1500" dirty="0" smtClean="0">
                <a:latin typeface="BIZ UDPゴシック" panose="020B0400000000000000" pitchFamily="50" charset="-128"/>
                <a:ea typeface="BIZ UDPゴシック" panose="020B0400000000000000" pitchFamily="50" charset="-128"/>
              </a:rPr>
              <a:t>駅「近</a:t>
            </a:r>
            <a:r>
              <a:rPr kumimoji="1" lang="ja-JP" altLang="en-US" sz="1500" dirty="0" err="1">
                <a:latin typeface="BIZ UDPゴシック" panose="020B0400000000000000" pitchFamily="50" charset="-128"/>
                <a:ea typeface="BIZ UDPゴシック" panose="020B0400000000000000" pitchFamily="50" charset="-128"/>
              </a:rPr>
              <a:t>つ</a:t>
            </a:r>
            <a:r>
              <a:rPr kumimoji="1" lang="ja-JP" altLang="en-US" sz="1500" dirty="0">
                <a:latin typeface="BIZ UDPゴシック" panose="020B0400000000000000" pitchFamily="50" charset="-128"/>
                <a:ea typeface="BIZ UDPゴシック" panose="020B0400000000000000" pitchFamily="50" charset="-128"/>
              </a:rPr>
              <a:t>飛鳥の里・</a:t>
            </a:r>
            <a:r>
              <a:rPr kumimoji="1" lang="ja-JP" altLang="en-US" sz="1500" dirty="0" smtClean="0">
                <a:latin typeface="BIZ UDPゴシック" panose="020B0400000000000000" pitchFamily="50" charset="-128"/>
                <a:ea typeface="BIZ UDPゴシック" panose="020B0400000000000000" pitchFamily="50" charset="-128"/>
              </a:rPr>
              <a:t>太子」、</a:t>
            </a:r>
            <a:r>
              <a:rPr kumimoji="1" lang="ja-JP" altLang="en-US" sz="1500" dirty="0">
                <a:latin typeface="BIZ UDPゴシック" panose="020B0400000000000000" pitchFamily="50" charset="-128"/>
                <a:ea typeface="BIZ UDPゴシック" panose="020B0400000000000000" pitchFamily="50" charset="-128"/>
              </a:rPr>
              <a:t>河南町</a:t>
            </a:r>
            <a:r>
              <a:rPr kumimoji="1" lang="ja-JP" altLang="en-US" sz="1500" dirty="0" smtClean="0">
                <a:latin typeface="BIZ UDPゴシック" panose="020B0400000000000000" pitchFamily="50" charset="-128"/>
                <a:ea typeface="BIZ UDPゴシック" panose="020B0400000000000000" pitchFamily="50" charset="-128"/>
              </a:rPr>
              <a:t>の「道</a:t>
            </a:r>
            <a:r>
              <a:rPr kumimoji="1" lang="ja-JP" altLang="en-US" sz="1500" dirty="0">
                <a:latin typeface="BIZ UDPゴシック" panose="020B0400000000000000" pitchFamily="50" charset="-128"/>
                <a:ea typeface="BIZ UDPゴシック" panose="020B0400000000000000" pitchFamily="50" charset="-128"/>
              </a:rPr>
              <a:t>の駅か</a:t>
            </a:r>
            <a:r>
              <a:rPr kumimoji="1" lang="ja-JP" altLang="en-US" sz="1500" dirty="0" smtClean="0">
                <a:latin typeface="BIZ UDPゴシック" panose="020B0400000000000000" pitchFamily="50" charset="-128"/>
                <a:ea typeface="BIZ UDPゴシック" panose="020B0400000000000000" pitchFamily="50" charset="-128"/>
              </a:rPr>
              <a:t>なん」、千早赤阪村の金剛山）</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近年、自動販売機やスマートフォンで寄附し、すぐに使える電子商品券等が</a:t>
            </a:r>
            <a:r>
              <a:rPr kumimoji="1" lang="ja-JP" altLang="en-US" sz="1500">
                <a:latin typeface="BIZ UDPゴシック" panose="020B0400000000000000" pitchFamily="50" charset="-128"/>
                <a:ea typeface="BIZ UDPゴシック" panose="020B0400000000000000" pitchFamily="50" charset="-128"/>
              </a:rPr>
              <a:t>発行</a:t>
            </a:r>
            <a:r>
              <a:rPr kumimoji="1" lang="ja-JP" altLang="en-US" sz="1500" smtClean="0">
                <a:latin typeface="BIZ UDPゴシック" panose="020B0400000000000000" pitchFamily="50" charset="-128"/>
                <a:ea typeface="BIZ UDPゴシック" panose="020B0400000000000000" pitchFamily="50" charset="-128"/>
              </a:rPr>
              <a:t>される仕組み</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a:latin typeface="BIZ UDPゴシック" panose="020B0400000000000000" pitchFamily="50" charset="-128"/>
                <a:ea typeface="BIZ UDPゴシック" panose="020B0400000000000000" pitchFamily="50" charset="-128"/>
              </a:rPr>
              <a:t> </a:t>
            </a:r>
            <a:r>
              <a:rPr kumimoji="1" lang="ja-JP" altLang="en-US" sz="1500" smtClean="0">
                <a:latin typeface="BIZ UDPゴシック" panose="020B0400000000000000" pitchFamily="50" charset="-128"/>
                <a:ea typeface="BIZ UDPゴシック" panose="020B0400000000000000" pitchFamily="50" charset="-128"/>
              </a:rPr>
              <a:t>が</a:t>
            </a:r>
            <a:r>
              <a:rPr kumimoji="1" lang="ja-JP" altLang="en-US" sz="1500" dirty="0">
                <a:latin typeface="BIZ UDPゴシック" panose="020B0400000000000000" pitchFamily="50" charset="-128"/>
                <a:ea typeface="BIZ UDPゴシック" panose="020B0400000000000000" pitchFamily="50" charset="-128"/>
              </a:rPr>
              <a:t>増えている</a:t>
            </a:r>
            <a:r>
              <a:rPr kumimoji="1" lang="ja-JP" altLang="en-US" sz="1500" dirty="0" smtClean="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このよう</a:t>
            </a:r>
            <a:r>
              <a:rPr kumimoji="1" lang="ja-JP" altLang="en-US" sz="1500" dirty="0" smtClean="0">
                <a:latin typeface="BIZ UDPゴシック" panose="020B0400000000000000" pitchFamily="50" charset="-128"/>
                <a:ea typeface="BIZ UDPゴシック" panose="020B0400000000000000" pitchFamily="50" charset="-128"/>
              </a:rPr>
              <a:t>な</a:t>
            </a:r>
            <a:r>
              <a:rPr kumimoji="1" lang="ja-JP" altLang="en-US" sz="1500" u="sng" dirty="0">
                <a:latin typeface="BIZ UDPゴシック" panose="020B0400000000000000" pitchFamily="50" charset="-128"/>
                <a:ea typeface="BIZ UDPゴシック" panose="020B0400000000000000" pitchFamily="50" charset="-128"/>
              </a:rPr>
              <a:t>仕組み</a:t>
            </a:r>
            <a:r>
              <a:rPr kumimoji="1" lang="ja-JP" altLang="en-US" sz="1500" u="sng" dirty="0" smtClean="0">
                <a:latin typeface="BIZ UDPゴシック" panose="020B0400000000000000" pitchFamily="50" charset="-128"/>
                <a:ea typeface="BIZ UDPゴシック" panose="020B0400000000000000" pitchFamily="50" charset="-128"/>
              </a:rPr>
              <a:t>を２町１村</a:t>
            </a:r>
            <a:r>
              <a:rPr kumimoji="1" lang="ja-JP" altLang="en-US" sz="1500" u="sng" dirty="0">
                <a:latin typeface="BIZ UDPゴシック" panose="020B0400000000000000" pitchFamily="50" charset="-128"/>
                <a:ea typeface="BIZ UDPゴシック" panose="020B0400000000000000" pitchFamily="50" charset="-128"/>
              </a:rPr>
              <a:t>が共同</a:t>
            </a:r>
            <a:r>
              <a:rPr kumimoji="1" lang="ja-JP" altLang="en-US" sz="1500" u="sng" dirty="0" smtClean="0">
                <a:latin typeface="BIZ UDPゴシック" panose="020B0400000000000000" pitchFamily="50" charset="-128"/>
                <a:ea typeface="BIZ UDPゴシック" panose="020B0400000000000000" pitchFamily="50" charset="-128"/>
              </a:rPr>
              <a:t>で構築</a:t>
            </a:r>
            <a:r>
              <a:rPr kumimoji="1" lang="ja-JP" altLang="en-US" sz="1500" dirty="0">
                <a:latin typeface="BIZ UDPゴシック" panose="020B0400000000000000" pitchFamily="50" charset="-128"/>
                <a:ea typeface="BIZ UDPゴシック" panose="020B0400000000000000" pitchFamily="50" charset="-128"/>
              </a:rPr>
              <a:t>し、域内で使って</a:t>
            </a:r>
            <a:r>
              <a:rPr kumimoji="1" lang="ja-JP" altLang="en-US" sz="1500" dirty="0" smtClean="0">
                <a:latin typeface="BIZ UDPゴシック" panose="020B0400000000000000" pitchFamily="50" charset="-128"/>
                <a:ea typeface="BIZ UDPゴシック" panose="020B0400000000000000" pitchFamily="50" charset="-128"/>
              </a:rPr>
              <a:t>もらうなど</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a:t>
            </a:r>
            <a:r>
              <a:rPr kumimoji="1" lang="ja-JP" altLang="en-US" sz="1500" u="sng" dirty="0" smtClean="0">
                <a:latin typeface="BIZ UDPゴシック" panose="020B0400000000000000" pitchFamily="50" charset="-128"/>
                <a:ea typeface="BIZ UDPゴシック" panose="020B0400000000000000" pitchFamily="50" charset="-128"/>
              </a:rPr>
              <a:t>来た人にふるさと納税で寄附してもらう仕掛け</a:t>
            </a:r>
            <a:r>
              <a:rPr kumimoji="1" lang="ja-JP" altLang="en-US" sz="1500" dirty="0" smtClean="0">
                <a:latin typeface="BIZ UDPゴシック" panose="020B0400000000000000" pitchFamily="50" charset="-128"/>
                <a:ea typeface="BIZ UDPゴシック" panose="020B0400000000000000" pitchFamily="50" charset="-128"/>
              </a:rPr>
              <a:t>を検討してはどうか。</a:t>
            </a:r>
            <a:endParaRPr kumimoji="1" lang="en-US" altLang="ja-JP" sz="1500" dirty="0" smtClean="0">
              <a:latin typeface="BIZ UDPゴシック" panose="020B0400000000000000" pitchFamily="50" charset="-128"/>
              <a:ea typeface="BIZ UDPゴシック" panose="020B0400000000000000" pitchFamily="50" charset="-128"/>
            </a:endParaRPr>
          </a:p>
        </p:txBody>
      </p:sp>
      <p:sp>
        <p:nvSpPr>
          <p:cNvPr id="13"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63</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4" name="正方形/長方形 13"/>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339574" y="3284112"/>
            <a:ext cx="9087760" cy="2511380"/>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500" b="1" dirty="0" smtClean="0">
                <a:latin typeface="BIZ UDPゴシック" panose="020B0400000000000000" pitchFamily="50" charset="-128"/>
                <a:ea typeface="BIZ UDPゴシック" panose="020B0400000000000000" pitchFamily="50" charset="-128"/>
              </a:rPr>
              <a:t>＜企業版ふるさと納税＞</a:t>
            </a:r>
            <a:endParaRPr kumimoji="1" lang="en-US" altLang="ja-JP" sz="1500" b="1" dirty="0" smtClean="0">
              <a:latin typeface="BIZ UDPゴシック" panose="020B0400000000000000" pitchFamily="50" charset="-128"/>
              <a:ea typeface="BIZ UDPゴシック" panose="020B0400000000000000" pitchFamily="50" charset="-128"/>
            </a:endParaRPr>
          </a:p>
          <a:p>
            <a:endParaRPr kumimoji="1" lang="en-US" altLang="ja-JP" sz="1200" b="1"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活用</a:t>
            </a:r>
            <a:r>
              <a:rPr kumimoji="1" lang="ja-JP" altLang="en-US" sz="1500" dirty="0">
                <a:latin typeface="BIZ UDPゴシック" panose="020B0400000000000000" pitchFamily="50" charset="-128"/>
                <a:ea typeface="BIZ UDPゴシック" panose="020B0400000000000000" pitchFamily="50" charset="-128"/>
              </a:rPr>
              <a:t>まで</a:t>
            </a:r>
            <a:r>
              <a:rPr kumimoji="1" lang="ja-JP" altLang="en-US" sz="1500" dirty="0" smtClean="0">
                <a:latin typeface="BIZ UDPゴシック" panose="020B0400000000000000" pitchFamily="50" charset="-128"/>
                <a:ea typeface="BIZ UDPゴシック" panose="020B0400000000000000" pitchFamily="50" charset="-128"/>
              </a:rPr>
              <a:t>の流れ</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①　地方版総合戦略の策定</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②　地方版総合戦略を基に、地域再生計画を策定</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③　内閣府による地域再生計画の認定</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④　企業からの寄附</a:t>
            </a:r>
            <a:endParaRPr kumimoji="1" lang="en-US" altLang="ja-JP" sz="1500" dirty="0" smtClean="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39466" y="5795492"/>
            <a:ext cx="9087868" cy="910538"/>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500" dirty="0" smtClean="0">
                <a:latin typeface="BIZ UDPゴシック" panose="020B0400000000000000" pitchFamily="50" charset="-128"/>
                <a:ea typeface="BIZ UDPゴシック" panose="020B0400000000000000" pitchFamily="50" charset="-128"/>
              </a:rPr>
              <a:t>＜企業版ふるさと納税の活用例＞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　企業版ふるさと納税（人材派遣型）の活用</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　企業版ふるさと納税マッチング支援（マッチング会、マッチングアドバイザー）の</a:t>
            </a:r>
            <a:r>
              <a:rPr kumimoji="1" lang="ja-JP" altLang="en-US" sz="1500" dirty="0" smtClean="0">
                <a:latin typeface="BIZ UDPゴシック" panose="020B0400000000000000" pitchFamily="50" charset="-128"/>
                <a:ea typeface="BIZ UDPゴシック" panose="020B0400000000000000" pitchFamily="50" charset="-128"/>
              </a:rPr>
              <a:t>活用</a:t>
            </a:r>
            <a:endParaRPr kumimoji="1" lang="en-US" altLang="ja-JP" sz="1500" dirty="0">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5853197" y="3485523"/>
            <a:ext cx="2492990" cy="553998"/>
          </a:xfrm>
          <a:prstGeom prst="rect">
            <a:avLst/>
          </a:prstGeom>
          <a:noFill/>
        </p:spPr>
        <p:txBody>
          <a:bodyPr wrap="none" rtlCol="0">
            <a:spAutoFit/>
          </a:bodyPr>
          <a:lstStyle/>
          <a:p>
            <a:r>
              <a:rPr kumimoji="1" lang="ja-JP" altLang="en-US" sz="1500" dirty="0" smtClean="0">
                <a:latin typeface="BIZ UDPゴシック" panose="020B0400000000000000" pitchFamily="50" charset="-128"/>
                <a:ea typeface="BIZ UDPゴシック" panose="020B0400000000000000" pitchFamily="50" charset="-128"/>
              </a:rPr>
              <a:t>まずは、</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u="sng" dirty="0" smtClean="0">
                <a:latin typeface="BIZ UDPゴシック" panose="020B0400000000000000" pitchFamily="50" charset="-128"/>
                <a:ea typeface="BIZ UDPゴシック" panose="020B0400000000000000" pitchFamily="50" charset="-128"/>
              </a:rPr>
              <a:t>地域再生計画の策定が必要</a:t>
            </a:r>
            <a:endParaRPr kumimoji="1" lang="ja-JP" altLang="en-US" sz="1500" u="sng"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5168184" y="4178031"/>
            <a:ext cx="4259150" cy="1477328"/>
          </a:xfrm>
          <a:prstGeom prst="rect">
            <a:avLst/>
          </a:prstGeom>
        </p:spPr>
        <p:txBody>
          <a:bodyPr wrap="square">
            <a:spAutoFit/>
          </a:bodyPr>
          <a:lstStyle/>
          <a:p>
            <a:r>
              <a:rPr kumimoji="1" lang="ja-JP" altLang="en-US" sz="1500" dirty="0">
                <a:latin typeface="BIZ UDPゴシック" panose="020B0400000000000000" pitchFamily="50" charset="-128"/>
                <a:ea typeface="BIZ UDPゴシック" panose="020B0400000000000000" pitchFamily="50" charset="-128"/>
              </a:rPr>
              <a:t>＜２町１村の現状＞</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○太子町：</a:t>
            </a:r>
            <a:r>
              <a:rPr kumimoji="1" lang="ja-JP" altLang="en-US" sz="1500" u="sng" dirty="0" smtClean="0">
                <a:latin typeface="BIZ UDPゴシック" panose="020B0400000000000000" pitchFamily="50" charset="-128"/>
                <a:ea typeface="BIZ UDPゴシック" panose="020B0400000000000000" pitchFamily="50" charset="-128"/>
              </a:rPr>
              <a:t>地域</a:t>
            </a:r>
            <a:r>
              <a:rPr kumimoji="1" lang="ja-JP" altLang="en-US" sz="1500" u="sng" dirty="0">
                <a:latin typeface="BIZ UDPゴシック" panose="020B0400000000000000" pitchFamily="50" charset="-128"/>
                <a:ea typeface="BIZ UDPゴシック" panose="020B0400000000000000" pitchFamily="50" charset="-128"/>
              </a:rPr>
              <a:t>再生計画</a:t>
            </a:r>
            <a:r>
              <a:rPr kumimoji="1" lang="ja-JP" altLang="en-US" sz="1500" u="sng">
                <a:latin typeface="BIZ UDPゴシック" panose="020B0400000000000000" pitchFamily="50" charset="-128"/>
                <a:ea typeface="BIZ UDPゴシック" panose="020B0400000000000000" pitchFamily="50" charset="-128"/>
              </a:rPr>
              <a:t>の</a:t>
            </a:r>
            <a:r>
              <a:rPr kumimoji="1" lang="ja-JP" altLang="en-US" sz="1500" u="sng" smtClean="0">
                <a:latin typeface="BIZ UDPゴシック" panose="020B0400000000000000" pitchFamily="50" charset="-128"/>
                <a:ea typeface="BIZ UDPゴシック" panose="020B0400000000000000" pitchFamily="50" charset="-128"/>
              </a:rPr>
              <a:t>策定</a:t>
            </a:r>
            <a:r>
              <a:rPr kumimoji="1" lang="en-US" altLang="ja-JP" sz="1500" u="sng" smtClean="0">
                <a:latin typeface="BIZ UDPゴシック" panose="020B0400000000000000" pitchFamily="50" charset="-128"/>
                <a:ea typeface="BIZ UDPゴシック" panose="020B0400000000000000" pitchFamily="50" charset="-128"/>
              </a:rPr>
              <a:t/>
            </a:r>
            <a:br>
              <a:rPr kumimoji="1" lang="en-US" altLang="ja-JP" sz="1500" u="sng" smtClean="0">
                <a:latin typeface="BIZ UDPゴシック" panose="020B0400000000000000" pitchFamily="50" charset="-128"/>
                <a:ea typeface="BIZ UDPゴシック" panose="020B0400000000000000" pitchFamily="50" charset="-128"/>
              </a:rPr>
            </a:br>
            <a:r>
              <a:rPr kumimoji="1" lang="ja-JP" altLang="en-US" sz="150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令和４年３月３１日認定）</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○河南町：</a:t>
            </a:r>
            <a:r>
              <a:rPr kumimoji="1" lang="ja-JP" altLang="en-US" sz="1500" u="sng" dirty="0" smtClean="0">
                <a:latin typeface="BIZ UDPゴシック" panose="020B0400000000000000" pitchFamily="50" charset="-128"/>
                <a:ea typeface="BIZ UDPゴシック" panose="020B0400000000000000" pitchFamily="50" charset="-128"/>
              </a:rPr>
              <a:t>地域</a:t>
            </a:r>
            <a:r>
              <a:rPr kumimoji="1" lang="ja-JP" altLang="en-US" sz="1500" u="sng" dirty="0">
                <a:latin typeface="BIZ UDPゴシック" panose="020B0400000000000000" pitchFamily="50" charset="-128"/>
                <a:ea typeface="BIZ UDPゴシック" panose="020B0400000000000000" pitchFamily="50" charset="-128"/>
              </a:rPr>
              <a:t>再生計画</a:t>
            </a:r>
            <a:r>
              <a:rPr kumimoji="1" lang="ja-JP" altLang="en-US" sz="1500" u="sng">
                <a:latin typeface="BIZ UDPゴシック" panose="020B0400000000000000" pitchFamily="50" charset="-128"/>
                <a:ea typeface="BIZ UDPゴシック" panose="020B0400000000000000" pitchFamily="50" charset="-128"/>
              </a:rPr>
              <a:t>の</a:t>
            </a:r>
            <a:r>
              <a:rPr kumimoji="1" lang="ja-JP" altLang="en-US" sz="1500" u="sng" smtClean="0">
                <a:latin typeface="BIZ UDPゴシック" panose="020B0400000000000000" pitchFamily="50" charset="-128"/>
                <a:ea typeface="BIZ UDPゴシック" panose="020B0400000000000000" pitchFamily="50" charset="-128"/>
              </a:rPr>
              <a:t>策定</a:t>
            </a:r>
            <a:r>
              <a:rPr kumimoji="1" lang="en-US" altLang="ja-JP" sz="1500" u="sng" smtClean="0">
                <a:latin typeface="BIZ UDPゴシック" panose="020B0400000000000000" pitchFamily="50" charset="-128"/>
                <a:ea typeface="BIZ UDPゴシック" panose="020B0400000000000000" pitchFamily="50" charset="-128"/>
              </a:rPr>
              <a:t/>
            </a:r>
            <a:br>
              <a:rPr kumimoji="1" lang="en-US" altLang="ja-JP" sz="1500" u="sng" smtClean="0">
                <a:latin typeface="BIZ UDPゴシック" panose="020B0400000000000000" pitchFamily="50" charset="-128"/>
                <a:ea typeface="BIZ UDPゴシック" panose="020B0400000000000000" pitchFamily="50" charset="-128"/>
              </a:rPr>
            </a:br>
            <a:r>
              <a:rPr kumimoji="1" lang="ja-JP" altLang="en-US" sz="1500" smtClean="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令和４年７月８日認定）</a:t>
            </a:r>
            <a:endParaRPr kumimoji="1" lang="en-US" altLang="ja-JP" sz="1500" dirty="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○千早赤阪村：</a:t>
            </a:r>
            <a:r>
              <a:rPr kumimoji="1" lang="ja-JP" altLang="en-US" sz="1500" u="sng" dirty="0" smtClean="0">
                <a:latin typeface="BIZ UDPゴシック" panose="020B0400000000000000" pitchFamily="50" charset="-128"/>
                <a:ea typeface="BIZ UDPゴシック" panose="020B0400000000000000" pitchFamily="50" charset="-128"/>
              </a:rPr>
              <a:t>地域</a:t>
            </a:r>
            <a:r>
              <a:rPr kumimoji="1" lang="ja-JP" altLang="en-US" sz="1500" u="sng" dirty="0">
                <a:latin typeface="BIZ UDPゴシック" panose="020B0400000000000000" pitchFamily="50" charset="-128"/>
                <a:ea typeface="BIZ UDPゴシック" panose="020B0400000000000000" pitchFamily="50" charset="-128"/>
              </a:rPr>
              <a:t>再生計画未策定</a:t>
            </a:r>
            <a:endParaRPr kumimoji="1" lang="en-US" altLang="ja-JP" sz="1500" u="sng" dirty="0">
              <a:latin typeface="BIZ UDPゴシック" panose="020B0400000000000000" pitchFamily="50" charset="-128"/>
              <a:ea typeface="BIZ UDPゴシック" panose="020B0400000000000000" pitchFamily="50" charset="-128"/>
            </a:endParaRPr>
          </a:p>
        </p:txBody>
      </p:sp>
      <p:sp>
        <p:nvSpPr>
          <p:cNvPr id="3" name="右矢印 2"/>
          <p:cNvSpPr/>
          <p:nvPr/>
        </p:nvSpPr>
        <p:spPr>
          <a:xfrm>
            <a:off x="4883400" y="3523139"/>
            <a:ext cx="446372" cy="58482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5146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13905" y="718561"/>
            <a:ext cx="4105611" cy="376385"/>
          </a:xfrm>
          <a:prstGeom prst="rect">
            <a:avLst/>
          </a:prstGeom>
          <a:noFill/>
        </p:spPr>
        <p:txBody>
          <a:bodyPr wrap="none" rtlCol="0">
            <a:spAutoFit/>
          </a:bodyPr>
          <a:lstStyle/>
          <a:p>
            <a:r>
              <a:rPr kumimoji="1" lang="ja-JP" altLang="en-US" sz="1846" b="1" smtClean="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■具体的な取組み提案④</a:t>
            </a:r>
            <a:r>
              <a:rPr kumimoji="1" lang="ja-JP" altLang="en-US" sz="1846" b="1" dirty="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b="1" dirty="0">
                <a:ea typeface="BIZ UDPゴシック" panose="020B0400000000000000" pitchFamily="50" charset="-128"/>
                <a:cs typeface="Times New Roman" panose="02020603050405020304" pitchFamily="18" charset="0"/>
              </a:rPr>
              <a:t>寄附の活用</a:t>
            </a:r>
            <a:endParaRPr kumimoji="1"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13905" y="1187909"/>
            <a:ext cx="9088002" cy="5216375"/>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662" dirty="0">
              <a:solidFill>
                <a:prstClr val="black"/>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453056" y="1187909"/>
            <a:ext cx="9071944" cy="5021888"/>
          </a:xfrm>
          <a:prstGeom prst="rect">
            <a:avLst/>
          </a:prstGeom>
        </p:spPr>
        <p:txBody>
          <a:bodyPr wrap="square">
            <a:spAutoFit/>
          </a:bodyPr>
          <a:lstStyle/>
          <a:p>
            <a:endParaRPr lang="en-US" altLang="ja-JP" dirty="0" smtClean="0">
              <a:solidFill>
                <a:prstClr val="black"/>
              </a:solidFill>
              <a:latin typeface="Meiryo UI" panose="020B0604030504040204" pitchFamily="50" charset="-128"/>
              <a:ea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企業版ふるさと納税（人材派遣型）</a:t>
            </a:r>
            <a:r>
              <a:rPr lang="ja-JP" altLang="en-US" b="1" dirty="0">
                <a:solidFill>
                  <a:prstClr val="black"/>
                </a:solidFill>
                <a:latin typeface="Meiryo UI" panose="020B0604030504040204" pitchFamily="50" charset="-128"/>
                <a:ea typeface="Meiryo UI" panose="020B0604030504040204" pitchFamily="50" charset="-128"/>
              </a:rPr>
              <a:t>の活用</a:t>
            </a:r>
            <a:endParaRPr lang="en-US" altLang="ja-JP" b="1" dirty="0">
              <a:solidFill>
                <a:prstClr val="black"/>
              </a:solidFill>
              <a:latin typeface="Meiryo UI" panose="020B0604030504040204" pitchFamily="50" charset="-128"/>
              <a:ea typeface="Meiryo UI" panose="020B0604030504040204" pitchFamily="50" charset="-128"/>
            </a:endParaRPr>
          </a:p>
          <a:p>
            <a:endParaRPr lang="en-US" altLang="ja-JP" sz="1477" dirty="0">
              <a:solidFill>
                <a:prstClr val="black"/>
              </a:solidFill>
              <a:latin typeface="Meiryo UI" panose="020B0604030504040204" pitchFamily="50" charset="-128"/>
              <a:ea typeface="Meiryo UI" panose="020B0604030504040204" pitchFamily="50" charset="-128"/>
            </a:endParaRPr>
          </a:p>
          <a:p>
            <a:r>
              <a:rPr lang="ja-JP" altLang="en-US" sz="1477" dirty="0" smtClean="0">
                <a:solidFill>
                  <a:prstClr val="black"/>
                </a:solidFill>
                <a:latin typeface="Meiryo UI" panose="020B0604030504040204" pitchFamily="50" charset="-128"/>
                <a:ea typeface="Meiryo UI" panose="020B0604030504040204" pitchFamily="50" charset="-128"/>
              </a:rPr>
              <a:t>　　　企業</a:t>
            </a:r>
            <a:r>
              <a:rPr lang="ja-JP" altLang="en-US" sz="1477" dirty="0">
                <a:solidFill>
                  <a:prstClr val="black"/>
                </a:solidFill>
                <a:latin typeface="Meiryo UI" panose="020B0604030504040204" pitchFamily="50" charset="-128"/>
                <a:ea typeface="Meiryo UI" panose="020B0604030504040204" pitchFamily="50" charset="-128"/>
              </a:rPr>
              <a:t>から企業版ふるさと納税に係る寄附があった年度に、当該企業の人材が、寄附活用事業</a:t>
            </a:r>
            <a:r>
              <a:rPr lang="ja-JP" altLang="en-US" sz="1477" dirty="0" smtClean="0">
                <a:solidFill>
                  <a:prstClr val="black"/>
                </a:solidFill>
                <a:latin typeface="Meiryo UI" panose="020B0604030504040204" pitchFamily="50" charset="-128"/>
                <a:ea typeface="Meiryo UI" panose="020B0604030504040204" pitchFamily="50" charset="-128"/>
              </a:rPr>
              <a:t>に従事する</a:t>
            </a:r>
            <a:endParaRPr lang="en-US" altLang="ja-JP" sz="1477" dirty="0" smtClean="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地方</a:t>
            </a:r>
            <a:r>
              <a:rPr lang="ja-JP" altLang="en-US" sz="1477" dirty="0">
                <a:solidFill>
                  <a:prstClr val="black"/>
                </a:solidFill>
                <a:latin typeface="Meiryo UI" panose="020B0604030504040204" pitchFamily="50" charset="-128"/>
                <a:ea typeface="Meiryo UI" panose="020B0604030504040204" pitchFamily="50" charset="-128"/>
              </a:rPr>
              <a:t>公共団体の職員として任用される場合に、人件費を含む事業費への企業版</a:t>
            </a:r>
            <a:r>
              <a:rPr lang="ja-JP" altLang="en-US" sz="1477" dirty="0" smtClean="0">
                <a:solidFill>
                  <a:prstClr val="black"/>
                </a:solidFill>
                <a:latin typeface="Meiryo UI" panose="020B0604030504040204" pitchFamily="50" charset="-128"/>
                <a:ea typeface="Meiryo UI" panose="020B0604030504040204" pitchFamily="50" charset="-128"/>
              </a:rPr>
              <a:t>ふるさと納税に係る</a:t>
            </a:r>
            <a:r>
              <a:rPr lang="ja-JP" altLang="en-US" sz="1477" dirty="0">
                <a:solidFill>
                  <a:prstClr val="black"/>
                </a:solidFill>
                <a:latin typeface="Meiryo UI" panose="020B0604030504040204" pitchFamily="50" charset="-128"/>
                <a:ea typeface="Meiryo UI" panose="020B0604030504040204" pitchFamily="50" charset="-128"/>
              </a:rPr>
              <a:t>寄附</a:t>
            </a:r>
            <a:r>
              <a:rPr lang="ja-JP" altLang="en-US" sz="1477" dirty="0" smtClean="0">
                <a:solidFill>
                  <a:prstClr val="black"/>
                </a:solidFill>
                <a:latin typeface="Meiryo UI" panose="020B0604030504040204" pitchFamily="50" charset="-128"/>
                <a:ea typeface="Meiryo UI" panose="020B0604030504040204" pitchFamily="50" charset="-128"/>
              </a:rPr>
              <a:t>が</a:t>
            </a:r>
            <a:endParaRPr lang="en-US" altLang="ja-JP" sz="1477" dirty="0" smtClean="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税額</a:t>
            </a:r>
            <a:r>
              <a:rPr lang="ja-JP" altLang="en-US" sz="1477" dirty="0">
                <a:solidFill>
                  <a:prstClr val="black"/>
                </a:solidFill>
                <a:latin typeface="Meiryo UI" panose="020B0604030504040204" pitchFamily="50" charset="-128"/>
                <a:ea typeface="Meiryo UI" panose="020B0604030504040204" pitchFamily="50" charset="-128"/>
              </a:rPr>
              <a:t>控除される</a:t>
            </a:r>
            <a:r>
              <a:rPr lang="ja-JP" altLang="en-US" sz="1477" dirty="0" smtClean="0">
                <a:solidFill>
                  <a:prstClr val="black"/>
                </a:solidFill>
                <a:latin typeface="Meiryo UI" panose="020B0604030504040204" pitchFamily="50" charset="-128"/>
                <a:ea typeface="Meiryo UI" panose="020B0604030504040204" pitchFamily="50" charset="-128"/>
              </a:rPr>
              <a:t>。</a:t>
            </a:r>
            <a:endParaRPr lang="en-US" altLang="ja-JP" sz="1477" dirty="0" smtClean="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地方公共団体にとっては、実質的に人件費を負担することなく、寄附</a:t>
            </a:r>
            <a:r>
              <a:rPr lang="ja-JP" altLang="en-US" sz="1477" dirty="0">
                <a:solidFill>
                  <a:prstClr val="black"/>
                </a:solidFill>
                <a:latin typeface="Meiryo UI" panose="020B0604030504040204" pitchFamily="50" charset="-128"/>
                <a:ea typeface="Meiryo UI" panose="020B0604030504040204" pitchFamily="50" charset="-128"/>
              </a:rPr>
              <a:t>活用事業・プロジェクト</a:t>
            </a:r>
            <a:r>
              <a:rPr lang="ja-JP" altLang="en-US" sz="1477" dirty="0" smtClean="0">
                <a:solidFill>
                  <a:prstClr val="black"/>
                </a:solidFill>
                <a:latin typeface="Meiryo UI" panose="020B0604030504040204" pitchFamily="50" charset="-128"/>
                <a:ea typeface="Meiryo UI" panose="020B0604030504040204" pitchFamily="50" charset="-128"/>
              </a:rPr>
              <a:t>に</a:t>
            </a:r>
            <a:r>
              <a:rPr lang="ja-JP" altLang="en-US" sz="1477" dirty="0">
                <a:solidFill>
                  <a:prstClr val="black"/>
                </a:solidFill>
                <a:latin typeface="Meiryo UI" panose="020B0604030504040204" pitchFamily="50" charset="-128"/>
                <a:ea typeface="Meiryo UI" panose="020B0604030504040204" pitchFamily="50" charset="-128"/>
              </a:rPr>
              <a:t>関する</a:t>
            </a:r>
            <a:r>
              <a:rPr lang="ja-JP" altLang="en-US" sz="1477" dirty="0" smtClean="0">
                <a:solidFill>
                  <a:prstClr val="black"/>
                </a:solidFill>
                <a:latin typeface="Meiryo UI" panose="020B0604030504040204" pitchFamily="50" charset="-128"/>
                <a:ea typeface="Meiryo UI" panose="020B0604030504040204" pitchFamily="50" charset="-128"/>
              </a:rPr>
              <a:t>専門的</a:t>
            </a:r>
            <a:endParaRPr lang="en-US" altLang="ja-JP" sz="1477" dirty="0" smtClean="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知識</a:t>
            </a:r>
            <a:r>
              <a:rPr lang="ja-JP" altLang="en-US" sz="1477" dirty="0">
                <a:solidFill>
                  <a:prstClr val="black"/>
                </a:solidFill>
                <a:latin typeface="Meiryo UI" panose="020B0604030504040204" pitchFamily="50" charset="-128"/>
                <a:ea typeface="Meiryo UI" panose="020B0604030504040204" pitchFamily="50" charset="-128"/>
              </a:rPr>
              <a:t>・ノウハウを有する</a:t>
            </a:r>
            <a:r>
              <a:rPr lang="ja-JP" altLang="en-US" sz="1477" dirty="0" smtClean="0">
                <a:solidFill>
                  <a:prstClr val="black"/>
                </a:solidFill>
                <a:latin typeface="Meiryo UI" panose="020B0604030504040204" pitchFamily="50" charset="-128"/>
                <a:ea typeface="Meiryo UI" panose="020B0604030504040204" pitchFamily="50" charset="-128"/>
              </a:rPr>
              <a:t>人材を受け入れることができる。</a:t>
            </a:r>
            <a:endParaRPr lang="en-US" altLang="ja-JP" sz="1477" dirty="0">
              <a:solidFill>
                <a:prstClr val="black"/>
              </a:solidFill>
              <a:latin typeface="Meiryo UI" panose="020B0604030504040204" pitchFamily="50" charset="-128"/>
              <a:ea typeface="Meiryo UI" panose="020B0604030504040204" pitchFamily="50" charset="-128"/>
            </a:endParaRPr>
          </a:p>
          <a:p>
            <a:endParaRPr lang="en-US" altLang="ja-JP" sz="1477" dirty="0">
              <a:solidFill>
                <a:prstClr val="black"/>
              </a:solidFill>
              <a:latin typeface="Meiryo UI" panose="020B0604030504040204" pitchFamily="50" charset="-128"/>
              <a:ea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u="sng" dirty="0">
                <a:solidFill>
                  <a:prstClr val="black"/>
                </a:solidFill>
                <a:latin typeface="Meiryo UI" panose="020B0604030504040204" pitchFamily="50" charset="-128"/>
                <a:ea typeface="Meiryo UI" panose="020B0604030504040204" pitchFamily="50" charset="-128"/>
              </a:rPr>
              <a:t>内閣府主催「企業と地方公共団体とのマッチング会」の活用</a:t>
            </a:r>
            <a:endParaRPr lang="en-US" altLang="ja-JP" sz="1600" b="1" u="sng" dirty="0">
              <a:solidFill>
                <a:prstClr val="black"/>
              </a:solidFill>
              <a:latin typeface="Meiryo UI" panose="020B0604030504040204" pitchFamily="50" charset="-128"/>
              <a:ea typeface="Meiryo UI" panose="020B0604030504040204" pitchFamily="50" charset="-128"/>
            </a:endParaRPr>
          </a:p>
          <a:p>
            <a:endParaRPr lang="en-US" altLang="ja-JP" sz="1477" dirty="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内閣府の設定するテーマに則り、地方公共団体から企業に対し、企業版ふるさと納税を活用して</a:t>
            </a:r>
            <a:endParaRPr lang="en-US" altLang="ja-JP" sz="1477" dirty="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a:solidFill>
                  <a:prstClr val="black"/>
                </a:solidFill>
                <a:latin typeface="Meiryo UI" panose="020B0604030504040204" pitchFamily="50" charset="-128"/>
                <a:ea typeface="Meiryo UI" panose="020B0604030504040204" pitchFamily="50" charset="-128"/>
              </a:rPr>
              <a:t>進めたい</a:t>
            </a:r>
            <a:r>
              <a:rPr lang="ja-JP" altLang="en-US" sz="1477" smtClean="0">
                <a:solidFill>
                  <a:prstClr val="black"/>
                </a:solidFill>
                <a:latin typeface="Meiryo UI" panose="020B0604030504040204" pitchFamily="50" charset="-128"/>
                <a:ea typeface="Meiryo UI" panose="020B0604030504040204" pitchFamily="50" charset="-128"/>
              </a:rPr>
              <a:t>取組みを</a:t>
            </a:r>
            <a:r>
              <a:rPr lang="ja-JP" altLang="en-US" sz="1477" dirty="0">
                <a:solidFill>
                  <a:prstClr val="black"/>
                </a:solidFill>
                <a:latin typeface="Meiryo UI" panose="020B0604030504040204" pitchFamily="50" charset="-128"/>
                <a:ea typeface="Meiryo UI" panose="020B0604030504040204" pitchFamily="50" charset="-128"/>
              </a:rPr>
              <a:t>発表。後日、希望に応じて、企業と地方公共団体の個別面談会を開催</a:t>
            </a:r>
            <a:r>
              <a:rPr lang="ja-JP" altLang="en-US" sz="1477" dirty="0" smtClean="0">
                <a:solidFill>
                  <a:prstClr val="black"/>
                </a:solidFill>
                <a:latin typeface="Meiryo UI" panose="020B0604030504040204" pitchFamily="50" charset="-128"/>
                <a:ea typeface="Meiryo UI" panose="020B0604030504040204" pitchFamily="50" charset="-128"/>
              </a:rPr>
              <a:t>。</a:t>
            </a:r>
            <a:endParaRPr lang="en-US" altLang="ja-JP" sz="1477" dirty="0" smtClean="0">
              <a:solidFill>
                <a:prstClr val="black"/>
              </a:solidFill>
              <a:latin typeface="Meiryo UI" panose="020B0604030504040204" pitchFamily="50" charset="-128"/>
              <a:ea typeface="Meiryo UI" panose="020B0604030504040204" pitchFamily="50" charset="-128"/>
            </a:endParaRPr>
          </a:p>
          <a:p>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　２町１村共同でマッチング会の開催等を検討しては。</a:t>
            </a:r>
            <a:endParaRPr lang="en-US" altLang="ja-JP" sz="1477" dirty="0">
              <a:solidFill>
                <a:prstClr val="black"/>
              </a:solidFill>
              <a:latin typeface="Meiryo UI" panose="020B0604030504040204" pitchFamily="50" charset="-128"/>
              <a:ea typeface="Meiryo UI" panose="020B0604030504040204" pitchFamily="50" charset="-128"/>
            </a:endParaRPr>
          </a:p>
          <a:p>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1" u="sng" dirty="0">
                <a:solidFill>
                  <a:prstClr val="black"/>
                </a:solidFill>
                <a:latin typeface="Meiryo UI" panose="020B0604030504040204" pitchFamily="50" charset="-128"/>
                <a:ea typeface="Meiryo UI" panose="020B0604030504040204" pitchFamily="50" charset="-128"/>
              </a:rPr>
              <a:t>企業版ふるさと納税マッチングアドバイザーの活用</a:t>
            </a:r>
            <a:endParaRPr kumimoji="1" lang="en-US" altLang="ja-JP" sz="1600" b="1" u="sng"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477" dirty="0">
                <a:solidFill>
                  <a:prstClr val="black"/>
                </a:solidFill>
                <a:latin typeface="Meiryo UI" panose="020B0604030504040204" pitchFamily="50" charset="-128"/>
                <a:ea typeface="Meiryo UI" panose="020B0604030504040204" pitchFamily="50" charset="-128"/>
              </a:rPr>
              <a:t>　　　</a:t>
            </a:r>
            <a:endParaRPr lang="en-US" altLang="ja-JP" sz="1477"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477" dirty="0">
                <a:solidFill>
                  <a:prstClr val="black"/>
                </a:solidFill>
                <a:latin typeface="Meiryo UI" panose="020B0604030504040204" pitchFamily="50" charset="-128"/>
                <a:ea typeface="Meiryo UI" panose="020B0604030504040204" pitchFamily="50" charset="-128"/>
              </a:rPr>
              <a:t>　　　企業と地方公共団体のマッチングを推進するため、マッチング会を開催する地方公共団体に対し</a:t>
            </a:r>
            <a:r>
              <a:rPr lang="ja-JP" altLang="en-US" sz="1477" dirty="0" smtClean="0">
                <a:solidFill>
                  <a:prstClr val="black"/>
                </a:solidFill>
                <a:latin typeface="Meiryo UI" panose="020B0604030504040204" pitchFamily="50" charset="-128"/>
                <a:ea typeface="Meiryo UI" panose="020B0604030504040204" pitchFamily="50" charset="-128"/>
              </a:rPr>
              <a:t>、</a:t>
            </a:r>
            <a:endParaRPr lang="en-US" altLang="ja-JP" sz="1477" dirty="0" smtClean="0">
              <a:solidFill>
                <a:prstClr val="black"/>
              </a:solidFill>
              <a:latin typeface="Meiryo UI" panose="020B0604030504040204" pitchFamily="50" charset="-128"/>
              <a:ea typeface="Meiryo UI" panose="020B0604030504040204" pitchFamily="50" charset="-128"/>
            </a:endParaRPr>
          </a:p>
          <a:p>
            <a:pPr defTabSz="422041">
              <a:defRPr/>
            </a:pPr>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　　企業版</a:t>
            </a:r>
            <a:r>
              <a:rPr lang="ja-JP" altLang="en-US" sz="1477" dirty="0">
                <a:solidFill>
                  <a:prstClr val="black"/>
                </a:solidFill>
                <a:latin typeface="Meiryo UI" panose="020B0604030504040204" pitchFamily="50" charset="-128"/>
                <a:ea typeface="Meiryo UI" panose="020B0604030504040204" pitchFamily="50" charset="-128"/>
              </a:rPr>
              <a:t>ふるさと納税マッチングアドバイザーを派遣（原則、オンライン対応</a:t>
            </a:r>
            <a:r>
              <a:rPr lang="ja-JP" altLang="en-US" sz="1477" dirty="0" smtClean="0">
                <a:solidFill>
                  <a:prstClr val="black"/>
                </a:solidFill>
                <a:latin typeface="Meiryo UI" panose="020B0604030504040204" pitchFamily="50" charset="-128"/>
                <a:ea typeface="Meiryo UI" panose="020B0604030504040204" pitchFamily="50" charset="-128"/>
              </a:rPr>
              <a:t>）</a:t>
            </a:r>
            <a:endParaRPr lang="en-US" altLang="ja-JP" sz="1477"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477" dirty="0">
                <a:solidFill>
                  <a:prstClr val="black"/>
                </a:solidFill>
                <a:latin typeface="Meiryo UI" panose="020B0604030504040204" pitchFamily="50" charset="-128"/>
                <a:ea typeface="Meiryo UI" panose="020B0604030504040204" pitchFamily="50" charset="-128"/>
              </a:rPr>
              <a:t>　　　</a:t>
            </a:r>
            <a:r>
              <a:rPr lang="ja-JP" altLang="en-US" sz="1477" dirty="0" smtClean="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アドバイザーは、地方公共団体の訴求内容や方法、企業の地方公共団体への提案</a:t>
            </a:r>
            <a:r>
              <a:rPr lang="ja-JP" altLang="en-US" sz="1477" dirty="0" smtClean="0">
                <a:solidFill>
                  <a:prstClr val="black"/>
                </a:solidFill>
                <a:latin typeface="Meiryo UI" panose="020B0604030504040204" pitchFamily="50" charset="-128"/>
                <a:ea typeface="Meiryo UI" panose="020B0604030504040204" pitchFamily="50" charset="-128"/>
              </a:rPr>
              <a:t>内容について助言</a:t>
            </a:r>
            <a:endParaRPr lang="en-US" altLang="ja-JP" sz="1477" dirty="0">
              <a:solidFill>
                <a:prstClr val="black"/>
              </a:solidFill>
              <a:latin typeface="Meiryo UI" panose="020B0604030504040204" pitchFamily="50" charset="-128"/>
              <a:ea typeface="Meiryo UI" panose="020B0604030504040204" pitchFamily="50" charset="-128"/>
            </a:endParaRPr>
          </a:p>
          <a:p>
            <a:pPr defTabSz="422041">
              <a:defRPr/>
            </a:pPr>
            <a:r>
              <a:rPr lang="ja-JP" altLang="en-US" sz="1477" dirty="0">
                <a:solidFill>
                  <a:prstClr val="black"/>
                </a:solidFill>
                <a:latin typeface="Meiryo UI" panose="020B0604030504040204" pitchFamily="50" charset="-128"/>
                <a:ea typeface="Meiryo UI" panose="020B0604030504040204" pitchFamily="50" charset="-128"/>
              </a:rPr>
              <a:t>　　　・　アドバイザーに対する謝金は内閣府が</a:t>
            </a:r>
            <a:r>
              <a:rPr lang="ja-JP" altLang="en-US" sz="1477" dirty="0" smtClean="0">
                <a:solidFill>
                  <a:prstClr val="black"/>
                </a:solidFill>
                <a:latin typeface="Meiryo UI" panose="020B0604030504040204" pitchFamily="50" charset="-128"/>
                <a:ea typeface="Meiryo UI" panose="020B0604030504040204" pitchFamily="50" charset="-128"/>
              </a:rPr>
              <a:t>負担</a:t>
            </a:r>
            <a:endParaRPr lang="en-US" altLang="ja-JP" sz="1477" dirty="0">
              <a:solidFill>
                <a:prstClr val="black"/>
              </a:solidFill>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5331854" y="1265182"/>
            <a:ext cx="3865808" cy="720643"/>
            <a:chOff x="837126" y="1645338"/>
            <a:chExt cx="6549518" cy="1012570"/>
          </a:xfrm>
        </p:grpSpPr>
        <p:sp>
          <p:nvSpPr>
            <p:cNvPr id="3" name="角丸四角形 2"/>
            <p:cNvSpPr/>
            <p:nvPr/>
          </p:nvSpPr>
          <p:spPr>
            <a:xfrm>
              <a:off x="837126" y="1684657"/>
              <a:ext cx="1957589" cy="914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b="1" dirty="0">
                  <a:solidFill>
                    <a:prstClr val="black">
                      <a:lumMod val="75000"/>
                      <a:lumOff val="25000"/>
                    </a:prstClr>
                  </a:solidFill>
                  <a:latin typeface="BIZ UDPゴシック" panose="020B0400000000000000" pitchFamily="50" charset="-128"/>
                  <a:ea typeface="BIZ UDPゴシック" panose="020B0400000000000000" pitchFamily="50" charset="-128"/>
                </a:rPr>
                <a:t>地方公共団体</a:t>
              </a:r>
            </a:p>
          </p:txBody>
        </p:sp>
        <p:sp>
          <p:nvSpPr>
            <p:cNvPr id="20" name="角丸四角形 19"/>
            <p:cNvSpPr/>
            <p:nvPr/>
          </p:nvSpPr>
          <p:spPr>
            <a:xfrm>
              <a:off x="5429055" y="1645338"/>
              <a:ext cx="1957589" cy="9144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62" b="1" dirty="0">
                  <a:solidFill>
                    <a:prstClr val="black">
                      <a:lumMod val="75000"/>
                      <a:lumOff val="25000"/>
                    </a:prstClr>
                  </a:solidFill>
                  <a:latin typeface="BIZ UDPゴシック" panose="020B0400000000000000" pitchFamily="50" charset="-128"/>
                  <a:ea typeface="BIZ UDPゴシック" panose="020B0400000000000000" pitchFamily="50" charset="-128"/>
                </a:rPr>
                <a:t>企　　業</a:t>
              </a:r>
            </a:p>
          </p:txBody>
        </p:sp>
        <p:sp>
          <p:nvSpPr>
            <p:cNvPr id="4" name="左矢印 3"/>
            <p:cNvSpPr/>
            <p:nvPr/>
          </p:nvSpPr>
          <p:spPr>
            <a:xfrm>
              <a:off x="3058857" y="1898272"/>
              <a:ext cx="2204423" cy="216740"/>
            </a:xfrm>
            <a:prstGeom prst="leftArrow">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21" name="左矢印 20"/>
            <p:cNvSpPr/>
            <p:nvPr/>
          </p:nvSpPr>
          <p:spPr>
            <a:xfrm>
              <a:off x="3058857" y="2171030"/>
              <a:ext cx="2204423" cy="216740"/>
            </a:xfrm>
            <a:prstGeom prst="leftArrow">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1" dirty="0">
                <a:solidFill>
                  <a:prstClr val="black">
                    <a:lumMod val="75000"/>
                    <a:lumOff val="25000"/>
                  </a:prst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3235760" y="2388667"/>
              <a:ext cx="1184700" cy="269241"/>
            </a:xfrm>
            <a:prstGeom prst="rect">
              <a:avLst/>
            </a:prstGeom>
            <a:noFill/>
          </p:spPr>
          <p:txBody>
            <a:bodyPr wrap="none" rtlCol="0">
              <a:spAutoFit/>
            </a:bodyPr>
            <a:lstStyle/>
            <a:p>
              <a:r>
                <a:rPr kumimoji="1" lang="ja-JP" altLang="en-US" sz="1015" dirty="0">
                  <a:solidFill>
                    <a:prstClr val="black"/>
                  </a:solidFill>
                  <a:latin typeface="Calibri" panose="020F0502020204030204"/>
                  <a:ea typeface="游ゴシック" panose="020B0400000000000000" pitchFamily="50" charset="-128"/>
                </a:rPr>
                <a:t>②　人材の派遣</a:t>
              </a:r>
            </a:p>
          </p:txBody>
        </p:sp>
        <p:sp>
          <p:nvSpPr>
            <p:cNvPr id="22" name="テキスト ボックス 21"/>
            <p:cNvSpPr txBox="1"/>
            <p:nvPr/>
          </p:nvSpPr>
          <p:spPr>
            <a:xfrm>
              <a:off x="2708546" y="1645553"/>
              <a:ext cx="1888017" cy="269241"/>
            </a:xfrm>
            <a:prstGeom prst="rect">
              <a:avLst/>
            </a:prstGeom>
            <a:noFill/>
          </p:spPr>
          <p:txBody>
            <a:bodyPr wrap="none" rtlCol="0">
              <a:spAutoFit/>
            </a:bodyPr>
            <a:lstStyle/>
            <a:p>
              <a:r>
                <a:rPr kumimoji="1" lang="ja-JP" altLang="en-US" sz="1015" dirty="0">
                  <a:solidFill>
                    <a:prstClr val="black"/>
                  </a:solidFill>
                  <a:latin typeface="Calibri" panose="020F0502020204030204"/>
                  <a:ea typeface="游ゴシック" panose="020B0400000000000000" pitchFamily="50" charset="-128"/>
                </a:rPr>
                <a:t>①　寄附（人件費を含む）</a:t>
              </a:r>
            </a:p>
          </p:txBody>
        </p:sp>
      </p:grpSp>
      <p:sp>
        <p:nvSpPr>
          <p:cNvPr id="17"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64</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1409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82232" y="559369"/>
            <a:ext cx="43749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■具体的な取組み提案</a:t>
            </a:r>
            <a:r>
              <a:rPr kumimoji="1" lang="ja-JP" altLang="en-US" sz="2000" b="1" noProof="0" dirty="0" smtClean="0">
                <a:solidFill>
                  <a:srgbClr val="ED7D3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⑤</a:t>
            </a:r>
            <a:r>
              <a:rPr kumimoji="1" lang="ja-JP" altLang="en-US" sz="20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uLnTx/>
                <a:uFillTx/>
                <a:latin typeface="BIZ UDPゴシック" panose="020B0400000000000000" pitchFamily="50" charset="-128"/>
                <a:ea typeface="BIZ UDPゴシック" panose="020B0400000000000000" pitchFamily="50" charset="-128"/>
                <a:cs typeface="+mn-cs"/>
              </a:rPr>
              <a:t>広告収入</a:t>
            </a:r>
            <a:r>
              <a:rPr kumimoji="1" lang="ja-JP" alt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p:cNvSpPr/>
          <p:nvPr/>
        </p:nvSpPr>
        <p:spPr>
          <a:xfrm>
            <a:off x="182232" y="2195668"/>
            <a:ext cx="9565747" cy="2556806"/>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＜広告収入確保の主なメニュー＞</a:t>
            </a:r>
            <a:endPar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〇自治体ホームページにおけるバナー広告</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〇広報紙への広告掲載</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〇ネーミングライツ</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〇水道使用量のお知らせへの広告掲載</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〇公用車への広告掲載</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〇動画モニター広告　　ほか</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正方形/長方形 30"/>
          <p:cNvSpPr/>
          <p:nvPr/>
        </p:nvSpPr>
        <p:spPr>
          <a:xfrm>
            <a:off x="194931" y="1034635"/>
            <a:ext cx="9477103" cy="1352511"/>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広告</a:t>
            </a:r>
            <a:r>
              <a:rPr kumimoji="1" lang="ja-JP" altLang="en-US"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収入の概要＞</a:t>
            </a:r>
            <a:endParaRPr kumimoji="1" lang="en-US" altLang="ja-JP" sz="15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市民へ</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の配布物や自治体が所有する資産などに対して、民間企業等の広告を掲載することによって、その対価として広告掲載料を受け取る歳入確保の手法。</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二等辺三角形 6"/>
          <p:cNvSpPr/>
          <p:nvPr/>
        </p:nvSpPr>
        <p:spPr>
          <a:xfrm rot="5400000">
            <a:off x="4027522" y="3701062"/>
            <a:ext cx="1658076" cy="224999"/>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329737" y="2863758"/>
            <a:ext cx="4097597" cy="1708160"/>
          </a:xfrm>
          <a:prstGeom prst="rect">
            <a:avLst/>
          </a:prstGeom>
          <a:noFill/>
        </p:spPr>
        <p:txBody>
          <a:bodyPr wrap="none" rtlCol="0">
            <a:spAutoFit/>
          </a:bodyPr>
          <a:lstStyle/>
          <a:p>
            <a:r>
              <a:rPr kumimoji="1" lang="ja-JP" altLang="en-US" sz="1500" dirty="0" smtClean="0">
                <a:latin typeface="BIZ UDPゴシック" panose="020B0400000000000000" pitchFamily="50" charset="-128"/>
                <a:ea typeface="BIZ UDPゴシック" panose="020B0400000000000000" pitchFamily="50" charset="-128"/>
              </a:rPr>
              <a:t>○広告の獲得には、広告主にいかにメリット</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を感じてもらうかがカギとなる。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○都市部にはない団体であっても、</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　 広告</a:t>
            </a:r>
            <a:r>
              <a:rPr kumimoji="1" lang="ja-JP" altLang="en-US" sz="1500" dirty="0">
                <a:latin typeface="BIZ UDPゴシック" panose="020B0400000000000000" pitchFamily="50" charset="-128"/>
                <a:ea typeface="BIZ UDPゴシック" panose="020B0400000000000000" pitchFamily="50" charset="-128"/>
              </a:rPr>
              <a:t>収入</a:t>
            </a:r>
            <a:r>
              <a:rPr kumimoji="1" lang="ja-JP" altLang="en-US" sz="1500" dirty="0" smtClean="0">
                <a:latin typeface="BIZ UDPゴシック" panose="020B0400000000000000" pitchFamily="50" charset="-128"/>
                <a:ea typeface="BIZ UDPゴシック" panose="020B0400000000000000" pitchFamily="50" charset="-128"/>
              </a:rPr>
              <a:t>確保につながる事例がある。</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smtClean="0">
                <a:latin typeface="BIZ UDPゴシック" panose="020B0400000000000000" pitchFamily="50" charset="-128"/>
                <a:ea typeface="BIZ UDPゴシック" panose="020B0400000000000000" pitchFamily="50" charset="-128"/>
              </a:rPr>
              <a:t>○こう</a:t>
            </a:r>
            <a:r>
              <a:rPr kumimoji="1" lang="ja-JP" altLang="en-US" sz="1500" dirty="0">
                <a:latin typeface="BIZ UDPゴシック" panose="020B0400000000000000" pitchFamily="50" charset="-128"/>
                <a:ea typeface="BIZ UDPゴシック" panose="020B0400000000000000" pitchFamily="50" charset="-128"/>
              </a:rPr>
              <a:t>した事例</a:t>
            </a:r>
            <a:r>
              <a:rPr kumimoji="1" lang="ja-JP" altLang="en-US" sz="1500" dirty="0" smtClean="0">
                <a:latin typeface="BIZ UDPゴシック" panose="020B0400000000000000" pitchFamily="50" charset="-128"/>
                <a:ea typeface="BIZ UDPゴシック" panose="020B0400000000000000" pitchFamily="50" charset="-128"/>
              </a:rPr>
              <a:t>を研究しながら、</a:t>
            </a:r>
            <a:r>
              <a:rPr kumimoji="1" lang="en-US" altLang="ja-JP" sz="1500" u="sng" dirty="0" smtClean="0">
                <a:latin typeface="BIZ UDPゴシック" panose="020B0400000000000000" pitchFamily="50" charset="-128"/>
                <a:ea typeface="BIZ UDPゴシック" panose="020B0400000000000000" pitchFamily="50" charset="-128"/>
              </a:rPr>
              <a:t>2</a:t>
            </a:r>
            <a:r>
              <a:rPr kumimoji="1" lang="ja-JP" altLang="en-US" sz="1500" u="sng" dirty="0" smtClean="0">
                <a:latin typeface="BIZ UDPゴシック" panose="020B0400000000000000" pitchFamily="50" charset="-128"/>
                <a:ea typeface="BIZ UDPゴシック" panose="020B0400000000000000" pitchFamily="50" charset="-128"/>
              </a:rPr>
              <a:t>町</a:t>
            </a:r>
            <a:r>
              <a:rPr kumimoji="1" lang="en-US" altLang="ja-JP" sz="1500" u="sng" dirty="0" smtClean="0">
                <a:latin typeface="BIZ UDPゴシック" panose="020B0400000000000000" pitchFamily="50" charset="-128"/>
                <a:ea typeface="BIZ UDPゴシック" panose="020B0400000000000000" pitchFamily="50" charset="-128"/>
              </a:rPr>
              <a:t>1</a:t>
            </a:r>
            <a:r>
              <a:rPr kumimoji="1" lang="ja-JP" altLang="en-US" sz="1500" u="sng" dirty="0" smtClean="0">
                <a:latin typeface="BIZ UDPゴシック" panose="020B0400000000000000" pitchFamily="50" charset="-128"/>
                <a:ea typeface="BIZ UDPゴシック" panose="020B0400000000000000" pitchFamily="50" charset="-128"/>
              </a:rPr>
              <a:t>村が持つ</a:t>
            </a:r>
            <a:endParaRPr kumimoji="1" lang="en-US" altLang="ja-JP" sz="1500" u="sng"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u="sng" dirty="0" smtClean="0">
                <a:latin typeface="BIZ UDPゴシック" panose="020B0400000000000000" pitchFamily="50" charset="-128"/>
                <a:ea typeface="BIZ UDPゴシック" panose="020B0400000000000000" pitchFamily="50" charset="-128"/>
              </a:rPr>
              <a:t>資源を活かせる</a:t>
            </a:r>
            <a:r>
              <a:rPr kumimoji="1" lang="ja-JP" altLang="en-US" sz="1500" dirty="0" smtClean="0">
                <a:latin typeface="BIZ UDPゴシック" panose="020B0400000000000000" pitchFamily="50" charset="-128"/>
                <a:ea typeface="BIZ UDPゴシック" panose="020B0400000000000000" pitchFamily="50" charset="-128"/>
              </a:rPr>
              <a:t>媒体を選定し、広告主に</a:t>
            </a:r>
            <a:endParaRPr kumimoji="1" lang="en-US" altLang="ja-JP" sz="1500" dirty="0" smtClean="0">
              <a:latin typeface="BIZ UDPゴシック" panose="020B0400000000000000" pitchFamily="50" charset="-128"/>
              <a:ea typeface="BIZ UDPゴシック" panose="020B0400000000000000" pitchFamily="50" charset="-128"/>
            </a:endParaRPr>
          </a:p>
          <a:p>
            <a:r>
              <a:rPr kumimoji="1" lang="ja-JP" altLang="en-US" sz="1500" dirty="0">
                <a:latin typeface="BIZ UDPゴシック" panose="020B0400000000000000" pitchFamily="50" charset="-128"/>
                <a:ea typeface="BIZ UDPゴシック" panose="020B0400000000000000" pitchFamily="50" charset="-128"/>
              </a:rPr>
              <a:t>　</a:t>
            </a:r>
            <a:r>
              <a:rPr kumimoji="1" lang="ja-JP" altLang="en-US" sz="1500" dirty="0" smtClean="0">
                <a:latin typeface="BIZ UDPゴシック" panose="020B0400000000000000" pitchFamily="50" charset="-128"/>
                <a:ea typeface="BIZ UDPゴシック" panose="020B0400000000000000" pitchFamily="50" charset="-128"/>
              </a:rPr>
              <a:t> 訴求する取組を続けることが必要。</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65</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18661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82232" y="469216"/>
            <a:ext cx="642675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■具体的な取組み提案⑥</a:t>
            </a:r>
            <a:r>
              <a:rPr kumimoji="1" lang="ja-JP" altLang="en-US" sz="2000" b="1" i="0" u="none" strike="noStrike" kern="1200" cap="none" spc="0" normalizeH="0" baseline="0" noProof="0" dirty="0">
                <a:ln>
                  <a:noFill/>
                </a:ln>
                <a:solidFill>
                  <a:srgbClr val="ED7D3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uLnTx/>
                <a:uFillTx/>
                <a:latin typeface="BIZ UDPゴシック" panose="020B0400000000000000" pitchFamily="50" charset="-128"/>
                <a:ea typeface="BIZ UDPゴシック" panose="020B0400000000000000" pitchFamily="50" charset="-128"/>
                <a:cs typeface="+mn-cs"/>
              </a:rPr>
              <a:t>下水道事業会計の経営改善</a:t>
            </a:r>
            <a:r>
              <a:rPr kumimoji="1" lang="ja-JP" altLang="en-US" sz="20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rPr>
              <a:t>　</a:t>
            </a:r>
            <a:endParaRPr kumimoji="1" lang="ja-JP" altLang="en-US" sz="1600" b="1" i="0" u="none" strike="noStrike" kern="1200" cap="none" spc="0" normalizeH="0" baseline="0" noProof="0" dirty="0">
              <a:ln>
                <a:noFill/>
              </a:ln>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p:cNvSpPr/>
          <p:nvPr/>
        </p:nvSpPr>
        <p:spPr>
          <a:xfrm>
            <a:off x="641962" y="4778488"/>
            <a:ext cx="8696403" cy="1927049"/>
          </a:xfrm>
          <a:prstGeom prst="rect">
            <a:avLst/>
          </a:prstGeom>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コスト削減➡広域化・共同化による業務改善のさらなる推進</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dirty="0">
                <a:solidFill>
                  <a:prstClr val="black"/>
                </a:solidFill>
                <a:latin typeface="BIZ UDPゴシック" panose="020B0400000000000000" pitchFamily="50" charset="-128"/>
                <a:ea typeface="BIZ UDPゴシック" panose="020B0400000000000000" pitchFamily="50" charset="-128"/>
              </a:rPr>
              <a:t>府域</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はハード面の広域化・共同化は進展しており、ソフト面での業務効率化が重要。</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町</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村は富田林市と共に事務の広域化に着手済。今後は未達成の項目へ広域化を拡大。</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例：水質検査等の共同化、複数業務の包括的発注、財団法人への業務委託</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歳入確保</a:t>
            </a: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料金改定</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町</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村とも</a:t>
            </a:r>
            <a:r>
              <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年以上料金改定が行われておらず、</a:t>
            </a:r>
            <a:r>
              <a:rPr kumimoji="1" lang="ja-JP" altLang="en-US" sz="1500" dirty="0">
                <a:solidFill>
                  <a:prstClr val="black"/>
                </a:solidFill>
                <a:latin typeface="BIZ UDPゴシック" panose="020B0400000000000000" pitchFamily="50" charset="-128"/>
                <a:ea typeface="BIZ UDPゴシック" panose="020B0400000000000000" pitchFamily="50" charset="-128"/>
              </a:rPr>
              <a:t>検討</a:t>
            </a: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の余地あり</a:t>
            </a:r>
            <a:endParaRPr kumimoji="1" lang="en-US" altLang="ja-JP"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580493689"/>
              </p:ext>
            </p:extLst>
          </p:nvPr>
        </p:nvGraphicFramePr>
        <p:xfrm>
          <a:off x="710492" y="2619056"/>
          <a:ext cx="8062406" cy="1630680"/>
        </p:xfrm>
        <a:graphic>
          <a:graphicData uri="http://schemas.openxmlformats.org/drawingml/2006/table">
            <a:tbl>
              <a:tblPr firstRow="1" bandRow="1">
                <a:tableStyleId>{5940675A-B579-460E-94D1-54222C63F5DA}</a:tableStyleId>
              </a:tblPr>
              <a:tblGrid>
                <a:gridCol w="1787140">
                  <a:extLst>
                    <a:ext uri="{9D8B030D-6E8A-4147-A177-3AD203B41FA5}">
                      <a16:colId xmlns:a16="http://schemas.microsoft.com/office/drawing/2014/main" val="2643945497"/>
                    </a:ext>
                  </a:extLst>
                </a:gridCol>
                <a:gridCol w="1270563">
                  <a:extLst>
                    <a:ext uri="{9D8B030D-6E8A-4147-A177-3AD203B41FA5}">
                      <a16:colId xmlns:a16="http://schemas.microsoft.com/office/drawing/2014/main" val="496059272"/>
                    </a:ext>
                  </a:extLst>
                </a:gridCol>
                <a:gridCol w="1270563">
                  <a:extLst>
                    <a:ext uri="{9D8B030D-6E8A-4147-A177-3AD203B41FA5}">
                      <a16:colId xmlns:a16="http://schemas.microsoft.com/office/drawing/2014/main" val="774467237"/>
                    </a:ext>
                  </a:extLst>
                </a:gridCol>
                <a:gridCol w="1298398">
                  <a:extLst>
                    <a:ext uri="{9D8B030D-6E8A-4147-A177-3AD203B41FA5}">
                      <a16:colId xmlns:a16="http://schemas.microsoft.com/office/drawing/2014/main" val="1184370799"/>
                    </a:ext>
                  </a:extLst>
                </a:gridCol>
                <a:gridCol w="1217871">
                  <a:extLst>
                    <a:ext uri="{9D8B030D-6E8A-4147-A177-3AD203B41FA5}">
                      <a16:colId xmlns:a16="http://schemas.microsoft.com/office/drawing/2014/main" val="2385465106"/>
                    </a:ext>
                  </a:extLst>
                </a:gridCol>
                <a:gridCol w="1217871">
                  <a:extLst>
                    <a:ext uri="{9D8B030D-6E8A-4147-A177-3AD203B41FA5}">
                      <a16:colId xmlns:a16="http://schemas.microsoft.com/office/drawing/2014/main" val="2289238661"/>
                    </a:ext>
                  </a:extLst>
                </a:gridCol>
              </a:tblGrid>
              <a:tr h="302804">
                <a:tc rowSpan="2">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algn="ctr"/>
                      <a:r>
                        <a:rPr kumimoji="1" lang="en-US" altLang="ja-JP" sz="1400" dirty="0" smtClean="0">
                          <a:latin typeface="Meiryo UI" panose="020B0604030504040204" pitchFamily="50" charset="-128"/>
                          <a:ea typeface="Meiryo UI" panose="020B0604030504040204" pitchFamily="50" charset="-128"/>
                        </a:rPr>
                        <a:t>R3</a:t>
                      </a:r>
                      <a:r>
                        <a:rPr kumimoji="1" lang="ja-JP" altLang="en-US" sz="1400" dirty="0" smtClean="0">
                          <a:latin typeface="Meiryo UI" panose="020B0604030504040204" pitchFamily="50" charset="-128"/>
                          <a:ea typeface="Meiryo UI" panose="020B0604030504040204" pitchFamily="50" charset="-128"/>
                        </a:rPr>
                        <a:t>繰出額</a:t>
                      </a:r>
                      <a:endParaRPr kumimoji="1" lang="ja-JP" altLang="en-US" sz="14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tc>
                <a:tc gridSpan="2">
                  <a:txBody>
                    <a:bodyPr/>
                    <a:lstStyle/>
                    <a:p>
                      <a:pPr algn="ctr"/>
                      <a:r>
                        <a:rPr kumimoji="1" lang="ja-JP" altLang="en-US" sz="1400" dirty="0" smtClean="0">
                          <a:latin typeface="Meiryo UI" panose="020B0604030504040204" pitchFamily="50" charset="-128"/>
                          <a:ea typeface="Meiryo UI" panose="020B0604030504040204" pitchFamily="50" charset="-128"/>
                        </a:rPr>
                        <a:t>使用料</a:t>
                      </a:r>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dirty="0"/>
                    </a:p>
                  </a:txBody>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rPr>
                        <a:t>直近の</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料金改定</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29201611"/>
                  </a:ext>
                </a:extLst>
              </a:tr>
              <a:tr h="408785">
                <a:tc vMerge="1">
                  <a:txBody>
                    <a:bodyPr/>
                    <a:lstStyle/>
                    <a:p>
                      <a:endParaRPr kumimoji="1" lang="ja-JP" altLang="en-US" dirty="0"/>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総額</a:t>
                      </a:r>
                      <a:endParaRPr kumimoji="1" lang="en-US" altLang="ja-JP" sz="18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うち基準外</a:t>
                      </a:r>
                      <a:endParaRPr kumimoji="1" lang="en-US" altLang="ja-JP" sz="120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rPr>
                        <a:t>基本料金</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0</a:t>
                      </a:r>
                      <a:r>
                        <a:rPr kumimoji="1" lang="ja-JP" altLang="en-US" sz="1050" dirty="0" smtClean="0">
                          <a:latin typeface="Meiryo UI" panose="020B0604030504040204" pitchFamily="50" charset="-128"/>
                          <a:ea typeface="Meiryo UI" panose="020B0604030504040204" pitchFamily="50" charset="-128"/>
                        </a:rPr>
                        <a:t>㎡まで）</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050" dirty="0" smtClean="0">
                          <a:latin typeface="Meiryo UI" panose="020B0604030504040204" pitchFamily="50" charset="-128"/>
                          <a:ea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（家庭用）</a:t>
                      </a:r>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dirty="0"/>
                    </a:p>
                  </a:txBody>
                  <a:tcPr/>
                </a:tc>
                <a:extLst>
                  <a:ext uri="{0D108BD9-81ED-4DB2-BD59-A6C34878D82A}">
                    <a16:rowId xmlns:a16="http://schemas.microsoft.com/office/drawing/2014/main" val="3930364598"/>
                  </a:ext>
                </a:extLst>
              </a:tr>
              <a:tr h="302804">
                <a:tc>
                  <a:txBody>
                    <a:bodyPr/>
                    <a:lstStyle/>
                    <a:p>
                      <a:pPr algn="ctr"/>
                      <a:r>
                        <a:rPr kumimoji="1" lang="ja-JP" altLang="en-US" sz="1400" dirty="0" smtClean="0">
                          <a:latin typeface="Meiryo UI" panose="020B0604030504040204" pitchFamily="50" charset="-128"/>
                          <a:ea typeface="Meiryo UI" panose="020B0604030504040204" pitchFamily="50" charset="-128"/>
                        </a:rPr>
                        <a:t>太子町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132</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293</a:t>
                      </a:r>
                      <a:r>
                        <a:rPr kumimoji="1" lang="ja-JP" altLang="en-US" sz="1400" dirty="0" smtClean="0">
                          <a:latin typeface="Meiryo UI" panose="020B0604030504040204" pitchFamily="50" charset="-128"/>
                          <a:ea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2,570</a:t>
                      </a:r>
                      <a:r>
                        <a:rPr kumimoji="1" lang="ja-JP" altLang="en-US" sz="1400" dirty="0" smtClean="0">
                          <a:latin typeface="Meiryo UI" panose="020B0604030504040204" pitchFamily="50" charset="-128"/>
                          <a:ea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H22</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03607238"/>
                  </a:ext>
                </a:extLst>
              </a:tr>
              <a:tr h="302804">
                <a:tc>
                  <a:txBody>
                    <a:bodyPr/>
                    <a:lstStyle/>
                    <a:p>
                      <a:pPr algn="ctr"/>
                      <a:r>
                        <a:rPr kumimoji="1" lang="ja-JP" altLang="en-US" sz="1400" dirty="0" smtClean="0">
                          <a:latin typeface="Meiryo UI" panose="020B0604030504040204" pitchFamily="50" charset="-128"/>
                          <a:ea typeface="Meiryo UI" panose="020B0604030504040204" pitchFamily="50" charset="-128"/>
                        </a:rPr>
                        <a:t>河南町</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146</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109</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286</a:t>
                      </a:r>
                      <a:r>
                        <a:rPr kumimoji="1" lang="ja-JP" altLang="en-US" sz="1400" dirty="0" smtClean="0">
                          <a:latin typeface="Meiryo UI" panose="020B0604030504040204" pitchFamily="50" charset="-128"/>
                          <a:ea typeface="Meiryo UI" panose="020B0604030504040204" pitchFamily="50" charset="-128"/>
                        </a:rPr>
                        <a:t>円</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1,826</a:t>
                      </a:r>
                      <a:r>
                        <a:rPr kumimoji="1" lang="ja-JP" altLang="en-US" sz="1400" dirty="0" smtClean="0">
                          <a:latin typeface="Meiryo UI" panose="020B0604030504040204" pitchFamily="50" charset="-128"/>
                          <a:ea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H5</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27025368"/>
                  </a:ext>
                </a:extLst>
              </a:tr>
              <a:tr h="242011">
                <a:tc>
                  <a:txBody>
                    <a:bodyPr/>
                    <a:lstStyle/>
                    <a:p>
                      <a:pPr algn="ctr"/>
                      <a:r>
                        <a:rPr kumimoji="1" lang="ja-JP" altLang="en-US" sz="1400" dirty="0" smtClean="0">
                          <a:latin typeface="Meiryo UI" panose="020B0604030504040204" pitchFamily="50" charset="-128"/>
                          <a:ea typeface="Meiryo UI" panose="020B0604030504040204" pitchFamily="50" charset="-128"/>
                        </a:rPr>
                        <a:t>千早赤阪村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130</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95</a:t>
                      </a:r>
                      <a:r>
                        <a:rPr kumimoji="1" lang="ja-JP" altLang="en-US" sz="1400" dirty="0" smtClean="0">
                          <a:latin typeface="Meiryo UI" panose="020B0604030504040204" pitchFamily="50" charset="-128"/>
                          <a:ea typeface="Meiryo UI" panose="020B0604030504040204" pitchFamily="50" charset="-128"/>
                        </a:rPr>
                        <a:t>百万円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352</a:t>
                      </a:r>
                      <a:r>
                        <a:rPr kumimoji="1" lang="ja-JP" altLang="en-US" sz="1400" dirty="0" smtClean="0">
                          <a:latin typeface="Meiryo UI" panose="020B0604030504040204" pitchFamily="50" charset="-128"/>
                          <a:ea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2,442</a:t>
                      </a:r>
                      <a:r>
                        <a:rPr kumimoji="1" lang="ja-JP" altLang="en-US" sz="1400" dirty="0" smtClean="0">
                          <a:latin typeface="Meiryo UI" panose="020B0604030504040204" pitchFamily="50" charset="-128"/>
                          <a:ea typeface="Meiryo UI" panose="020B0604030504040204" pitchFamily="50" charset="-128"/>
                        </a:rPr>
                        <a:t>円</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H18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41805329"/>
                  </a:ext>
                </a:extLst>
              </a:tr>
            </a:tbl>
          </a:graphicData>
        </a:graphic>
      </p:graphicFrame>
      <p:sp>
        <p:nvSpPr>
          <p:cNvPr id="5" name="正方形/長方形 4"/>
          <p:cNvSpPr/>
          <p:nvPr/>
        </p:nvSpPr>
        <p:spPr>
          <a:xfrm>
            <a:off x="345522" y="869326"/>
            <a:ext cx="9579954" cy="738664"/>
          </a:xfrm>
          <a:prstGeom prst="rect">
            <a:avLst/>
          </a:prstGeom>
          <a:noFill/>
          <a:ln>
            <a:noFill/>
          </a:ln>
        </p:spPr>
        <p:txBody>
          <a:bodyPr wrap="square">
            <a:spAutoFit/>
          </a:bodyPr>
          <a:lstStyle/>
          <a:p>
            <a:pPr>
              <a:defRPr/>
            </a:pPr>
            <a:r>
              <a:rPr kumimoji="1" lang="ja-JP" altLang="en-US" sz="1500" dirty="0">
                <a:solidFill>
                  <a:prstClr val="black"/>
                </a:solidFill>
                <a:latin typeface="BIZ UDPゴシック" panose="020B0400000000000000" pitchFamily="50" charset="-128"/>
                <a:ea typeface="BIZ UDPゴシック" panose="020B0400000000000000" pitchFamily="50" charset="-128"/>
              </a:rPr>
              <a:t>＜下水道会計への基準外繰出の</a:t>
            </a:r>
            <a:r>
              <a:rPr kumimoji="1" lang="ja-JP" altLang="en-US" sz="1500" dirty="0" smtClean="0">
                <a:solidFill>
                  <a:prstClr val="black"/>
                </a:solidFill>
                <a:latin typeface="BIZ UDPゴシック" panose="020B0400000000000000" pitchFamily="50" charset="-128"/>
                <a:ea typeface="BIZ UDPゴシック" panose="020B0400000000000000" pitchFamily="50" charset="-128"/>
              </a:rPr>
              <a:t>縮減＞</a:t>
            </a:r>
            <a:endParaRPr kumimoji="1" lang="en-US" altLang="ja-JP" sz="15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○一般会計からの繰出が大きく、町村の財政への影響が懸念される。</a:t>
            </a:r>
            <a:endParaRPr kumimoji="1" lang="en-US" altLang="ja-JP"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567634" y="4288373"/>
            <a:ext cx="8770731" cy="3231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コスト</a:t>
            </a: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削減及び歳入確保により</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、基準外繰</a:t>
            </a:r>
            <a:r>
              <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出額の縮減</a:t>
            </a:r>
            <a:r>
              <a:rPr kumimoji="1" lang="ja-JP" altLang="en-US" sz="1500" b="1" i="0" u="sng"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を中心に検討。</a:t>
            </a:r>
            <a:endParaRPr kumimoji="1" lang="ja-JP" altLang="en-US" sz="15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66</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0" y="0"/>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19406" y="-24407"/>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テーマ③（自主財源の確保）</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0C32F0A-95BB-2EF6-777E-82EFCBA0C74F}"/>
              </a:ext>
            </a:extLst>
          </p:cNvPr>
          <p:cNvSpPr txBox="1"/>
          <p:nvPr/>
        </p:nvSpPr>
        <p:spPr>
          <a:xfrm>
            <a:off x="710492" y="1647258"/>
            <a:ext cx="8627873" cy="861774"/>
          </a:xfrm>
          <a:prstGeom prst="rect">
            <a:avLst/>
          </a:prstGeom>
          <a:solidFill>
            <a:schemeClr val="bg1"/>
          </a:solidFill>
          <a:ln w="44450">
            <a:solidFill>
              <a:srgbClr val="FF0000"/>
            </a:solidFill>
            <a:prstDash val="solid"/>
          </a:ln>
        </p:spPr>
        <p:txBody>
          <a:bodyPr wrap="square" rtlCol="0">
            <a:spAutoFit/>
          </a:bodyPr>
          <a:lstStyle/>
          <a:p>
            <a:pPr>
              <a:lnSpc>
                <a:spcPts val="2000"/>
              </a:lnSpc>
            </a:pPr>
            <a:r>
              <a:rPr lang="ja-JP" altLang="en-US" sz="1400" dirty="0" smtClean="0">
                <a:ea typeface="BIZ UDPゴシック" panose="020B0400000000000000" pitchFamily="50" charset="-128"/>
                <a:cs typeface="Times New Roman" panose="02020603050405020304" pitchFamily="18" charset="0"/>
              </a:rPr>
              <a:t>➡　国は下水道事業などの公営企業の経営基盤強化のため、</a:t>
            </a:r>
            <a:r>
              <a:rPr lang="ja-JP" altLang="en-US" sz="1400" dirty="0">
                <a:ea typeface="BIZ UDPゴシック" panose="020B0400000000000000" pitchFamily="50" charset="-128"/>
                <a:cs typeface="Times New Roman" panose="02020603050405020304" pitchFamily="18" charset="0"/>
              </a:rPr>
              <a:t>今後の人口減少や施設の老朽化</a:t>
            </a:r>
            <a:r>
              <a:rPr lang="ja-JP" altLang="en-US" sz="1400" dirty="0" smtClean="0">
                <a:ea typeface="BIZ UDPゴシック" panose="020B0400000000000000" pitchFamily="50" charset="-128"/>
                <a:cs typeface="Times New Roman" panose="02020603050405020304" pitchFamily="18" charset="0"/>
              </a:rPr>
              <a:t>等を踏まえた</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r>
              <a:rPr lang="ja-JP" altLang="en-US" sz="1400" dirty="0">
                <a:ea typeface="BIZ UDPゴシック" panose="020B0400000000000000" pitchFamily="50" charset="-128"/>
                <a:cs typeface="Times New Roman" panose="02020603050405020304" pitchFamily="18" charset="0"/>
              </a:rPr>
              <a:t>　</a:t>
            </a:r>
            <a:r>
              <a:rPr lang="ja-JP" altLang="en-US" sz="1400" dirty="0" smtClean="0">
                <a:ea typeface="BIZ UDPゴシック" panose="020B0400000000000000" pitchFamily="50" charset="-128"/>
                <a:cs typeface="Times New Roman" panose="02020603050405020304" pitchFamily="18" charset="0"/>
              </a:rPr>
              <a:t>　経営</a:t>
            </a:r>
            <a:r>
              <a:rPr lang="ja-JP" altLang="en-US" sz="1400" dirty="0">
                <a:ea typeface="BIZ UDPゴシック" panose="020B0400000000000000" pitchFamily="50" charset="-128"/>
                <a:cs typeface="Times New Roman" panose="02020603050405020304" pitchFamily="18" charset="0"/>
              </a:rPr>
              <a:t>改革（料金改定、広域化、民間活用・効率化、事業廃止等）の</a:t>
            </a:r>
            <a:r>
              <a:rPr lang="ja-JP" altLang="en-US" sz="1400" dirty="0" smtClean="0">
                <a:ea typeface="BIZ UDPゴシック" panose="020B0400000000000000" pitchFamily="50" charset="-128"/>
                <a:cs typeface="Times New Roman" panose="02020603050405020304" pitchFamily="18" charset="0"/>
              </a:rPr>
              <a:t>検討を求めており、令和８年度以降の</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r>
              <a:rPr lang="ja-JP" altLang="en-US" sz="1400" dirty="0">
                <a:ea typeface="BIZ UDPゴシック" panose="020B0400000000000000" pitchFamily="50" charset="-128"/>
                <a:cs typeface="Times New Roman" panose="02020603050405020304" pitchFamily="18" charset="0"/>
              </a:rPr>
              <a:t>　</a:t>
            </a:r>
            <a:r>
              <a:rPr lang="ja-JP" altLang="en-US" sz="1400" dirty="0" smtClean="0">
                <a:ea typeface="BIZ UDPゴシック" panose="020B0400000000000000" pitchFamily="50" charset="-128"/>
                <a:cs typeface="Times New Roman" panose="02020603050405020304" pitchFamily="18" charset="0"/>
              </a:rPr>
              <a:t>　繰出金に対する財政措置の一部については</a:t>
            </a:r>
            <a:r>
              <a:rPr lang="ja-JP" altLang="en-US" sz="1400" dirty="0">
                <a:ea typeface="BIZ UDPゴシック" panose="020B0400000000000000" pitchFamily="50" charset="-128"/>
                <a:cs typeface="Times New Roman" panose="02020603050405020304" pitchFamily="18" charset="0"/>
              </a:rPr>
              <a:t>、こうした経営戦略</a:t>
            </a:r>
            <a:r>
              <a:rPr lang="ja-JP" altLang="en-US" sz="1400" dirty="0" smtClean="0">
                <a:ea typeface="BIZ UDPゴシック" panose="020B0400000000000000" pitchFamily="50" charset="-128"/>
                <a:cs typeface="Times New Roman" panose="02020603050405020304" pitchFamily="18" charset="0"/>
              </a:rPr>
              <a:t>の見直しを要件とする方針。</a:t>
            </a:r>
            <a:endParaRPr lang="ja-JP" altLang="en-US" sz="1400" dirty="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6144716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0" y="593887"/>
            <a:ext cx="3578224" cy="400110"/>
          </a:xfrm>
          <a:prstGeom prst="rect">
            <a:avLst/>
          </a:prstGeom>
          <a:noFill/>
        </p:spPr>
        <p:txBody>
          <a:bodyPr wrap="none" rtlCol="0">
            <a:spAutoFit/>
          </a:bodyPr>
          <a:lstStyle/>
          <a:p>
            <a:r>
              <a:rPr kumimoji="1" lang="ja-JP" altLang="en-US" sz="2000" b="1">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現状を踏まえた取組み提案</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12" name="グループ化 11"/>
          <p:cNvGrpSpPr/>
          <p:nvPr/>
        </p:nvGrpSpPr>
        <p:grpSpPr>
          <a:xfrm>
            <a:off x="0" y="-25699"/>
            <a:ext cx="9906000" cy="461665"/>
            <a:chOff x="0" y="-25699"/>
            <a:chExt cx="9906000" cy="461665"/>
          </a:xfrm>
        </p:grpSpPr>
        <p:sp>
          <p:nvSpPr>
            <p:cNvPr id="13" name="正方形/長方形 12"/>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8925" y="-25699"/>
              <a:ext cx="8572952"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テーマ④（その他）</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pSp>
      <p:grpSp>
        <p:nvGrpSpPr>
          <p:cNvPr id="10" name="グループ化 9"/>
          <p:cNvGrpSpPr/>
          <p:nvPr/>
        </p:nvGrpSpPr>
        <p:grpSpPr>
          <a:xfrm>
            <a:off x="0" y="1133679"/>
            <a:ext cx="9905999" cy="834701"/>
            <a:chOff x="528034" y="3980472"/>
            <a:chExt cx="4443210" cy="824496"/>
          </a:xfrm>
        </p:grpSpPr>
        <p:sp>
          <p:nvSpPr>
            <p:cNvPr id="17" name="正方形/長方形 16"/>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公民</a:t>
              </a:r>
              <a:r>
                <a:rPr kumimoji="1" lang="ja-JP" altLang="en-US" dirty="0" smtClean="0">
                  <a:solidFill>
                    <a:schemeClr val="tx1">
                      <a:lumMod val="75000"/>
                      <a:lumOff val="25000"/>
                    </a:schemeClr>
                  </a:solidFill>
                  <a:latin typeface="BIZ UDPゴシック" panose="020B0400000000000000" pitchFamily="50" charset="-128"/>
                  <a:ea typeface="BIZ UDPゴシック" panose="020B0400000000000000" pitchFamily="50" charset="-128"/>
                </a:rPr>
                <a:t>連携の横展開、公民連携デスク設置の検討</a:t>
              </a:r>
              <a:endParaRPr kumimoji="1" lang="en-US" altLang="ja-JP" sz="1400" dirty="0" smtClean="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① 公民</a:t>
              </a:r>
              <a:r>
                <a:rPr lang="ja-JP" altLang="en-US" sz="20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連携のさらなる推進</a:t>
              </a:r>
              <a:endParaRPr kumimoji="1" lang="ja-JP" altLang="en-US" sz="2000" b="1" dirty="0" smtClean="0">
                <a:solidFill>
                  <a:schemeClr val="bg1"/>
                </a:solidFill>
                <a:latin typeface="BIZ UDPゴシック" panose="020B0400000000000000" pitchFamily="50" charset="-128"/>
                <a:ea typeface="BIZ UDPゴシック" panose="020B0400000000000000" pitchFamily="50" charset="-128"/>
              </a:endParaRPr>
            </a:p>
          </p:txBody>
        </p:sp>
      </p:grpSp>
      <p:grpSp>
        <p:nvGrpSpPr>
          <p:cNvPr id="23" name="グループ化 22"/>
          <p:cNvGrpSpPr/>
          <p:nvPr/>
        </p:nvGrpSpPr>
        <p:grpSpPr>
          <a:xfrm>
            <a:off x="1" y="2100205"/>
            <a:ext cx="9905999" cy="834701"/>
            <a:chOff x="528034" y="3980472"/>
            <a:chExt cx="4443210" cy="824496"/>
          </a:xfrm>
        </p:grpSpPr>
        <p:sp>
          <p:nvSpPr>
            <p:cNvPr id="24" name="正方形/長方形 23"/>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２町</a:t>
              </a:r>
              <a:r>
                <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村連携による地域ブランドの創出　</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② 地域</a:t>
              </a:r>
              <a:r>
                <a:rPr lang="ja-JP" altLang="en-US" sz="20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ブランドの創出</a:t>
              </a:r>
              <a:r>
                <a:rPr lang="ja-JP" altLang="en-US"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（大阪・関西万博との連携含む）</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31" name="グループ化 30"/>
          <p:cNvGrpSpPr/>
          <p:nvPr/>
        </p:nvGrpSpPr>
        <p:grpSpPr>
          <a:xfrm>
            <a:off x="0" y="3068140"/>
            <a:ext cx="9905999" cy="834701"/>
            <a:chOff x="528034" y="3980472"/>
            <a:chExt cx="4443210" cy="824496"/>
          </a:xfrm>
        </p:grpSpPr>
        <p:sp>
          <p:nvSpPr>
            <p:cNvPr id="32" name="正方形/長方形 31"/>
            <p:cNvSpPr/>
            <p:nvPr/>
          </p:nvSpPr>
          <p:spPr>
            <a:xfrm>
              <a:off x="528034" y="4320197"/>
              <a:ext cx="4443210" cy="48477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chemeClr val="tx1">
                      <a:lumMod val="75000"/>
                      <a:lumOff val="25000"/>
                    </a:schemeClr>
                  </a:solidFill>
                  <a:latin typeface="BIZ UDPゴシック" panose="020B0400000000000000" pitchFamily="50" charset="-128"/>
                  <a:ea typeface="BIZ UDPゴシック" panose="020B0400000000000000" pitchFamily="50" charset="-128"/>
                </a:rPr>
                <a:t>□ デジタル</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技術の導入を促進</a:t>
              </a:r>
            </a:p>
          </p:txBody>
        </p:sp>
        <p:sp>
          <p:nvSpPr>
            <p:cNvPr id="33" name="正方形/長方形 32"/>
            <p:cNvSpPr/>
            <p:nvPr/>
          </p:nvSpPr>
          <p:spPr>
            <a:xfrm>
              <a:off x="528034" y="3980472"/>
              <a:ext cx="4443210" cy="34679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③ </a:t>
              </a:r>
              <a:r>
                <a:rPr lang="en-US" altLang="ja-JP" sz="20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DX</a:t>
              </a:r>
              <a:r>
                <a:rPr lang="ja-JP" altLang="en-US" sz="20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の推進</a:t>
              </a:r>
              <a:endParaRPr kumimoji="1" lang="ja-JP" altLang="en-US" sz="2000" b="1" dirty="0">
                <a:solidFill>
                  <a:schemeClr val="bg1"/>
                </a:solidFill>
                <a:latin typeface="BIZ UDPゴシック" panose="020B0400000000000000" pitchFamily="50" charset="-128"/>
                <a:ea typeface="BIZ UDPゴシック" panose="020B0400000000000000" pitchFamily="50" charset="-128"/>
              </a:endParaRPr>
            </a:p>
          </p:txBody>
        </p:sp>
      </p:grpSp>
      <p:sp>
        <p:nvSpPr>
          <p:cNvPr id="40" name="テキスト ボックス 39"/>
          <p:cNvSpPr txBox="1"/>
          <p:nvPr/>
        </p:nvSpPr>
        <p:spPr>
          <a:xfrm>
            <a:off x="9061622" y="4034666"/>
            <a:ext cx="756919" cy="369332"/>
          </a:xfrm>
          <a:prstGeom prst="rect">
            <a:avLst/>
          </a:prstGeom>
          <a:noFill/>
        </p:spPr>
        <p:txBody>
          <a:bodyPr wrap="square" rtlCol="0">
            <a:spAutoFit/>
          </a:bodyPr>
          <a:lstStyle/>
          <a:p>
            <a:r>
              <a:rPr kumimoji="1" lang="en-US" altLang="ja-JP" dirty="0" smtClean="0">
                <a:solidFill>
                  <a:schemeClr val="bg1"/>
                </a:solidFill>
              </a:rPr>
              <a:t>P12</a:t>
            </a:r>
            <a:endParaRPr kumimoji="1" lang="ja-JP" altLang="en-US" dirty="0">
              <a:solidFill>
                <a:schemeClr val="bg1"/>
              </a:solidFill>
            </a:endParaRPr>
          </a:p>
        </p:txBody>
      </p:sp>
      <p:sp>
        <p:nvSpPr>
          <p:cNvPr id="41" name="テキスト ボックス 40"/>
          <p:cNvSpPr txBox="1"/>
          <p:nvPr/>
        </p:nvSpPr>
        <p:spPr>
          <a:xfrm>
            <a:off x="9061622" y="5042327"/>
            <a:ext cx="756919" cy="369332"/>
          </a:xfrm>
          <a:prstGeom prst="rect">
            <a:avLst/>
          </a:prstGeom>
          <a:noFill/>
        </p:spPr>
        <p:txBody>
          <a:bodyPr wrap="square" rtlCol="0">
            <a:spAutoFit/>
          </a:bodyPr>
          <a:lstStyle/>
          <a:p>
            <a:r>
              <a:rPr kumimoji="1" lang="en-US" altLang="ja-JP" dirty="0" smtClean="0">
                <a:solidFill>
                  <a:schemeClr val="bg1"/>
                </a:solidFill>
              </a:rPr>
              <a:t>P18</a:t>
            </a:r>
            <a:endParaRPr kumimoji="1" lang="ja-JP" altLang="en-US" dirty="0">
              <a:solidFill>
                <a:schemeClr val="bg1"/>
              </a:solidFill>
            </a:endParaRPr>
          </a:p>
        </p:txBody>
      </p:sp>
      <p:sp>
        <p:nvSpPr>
          <p:cNvPr id="2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67</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06738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19050" y="2571696"/>
            <a:ext cx="1808508"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取組み提案</a:t>
            </a: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19050" y="1160188"/>
            <a:ext cx="9906000" cy="120980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t" anchorCtr="0">
            <a:noAutofit/>
          </a:bodyPr>
          <a:lstStyle/>
          <a:p>
            <a:pPr>
              <a:lnSpc>
                <a:spcPts val="1800"/>
              </a:lnSpc>
            </a:pP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対応の方向性</a:t>
            </a:r>
            <a:r>
              <a:rPr kumimoji="1" lang="en-US" altLang="ja-JP" sz="1400" dirty="0" smtClean="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smtClean="0">
                <a:latin typeface="BIZ UDPゴシック" panose="020B0400000000000000" pitchFamily="50" charset="-128"/>
                <a:ea typeface="BIZ UDPゴシック" panose="020B0400000000000000" pitchFamily="50" charset="-128"/>
              </a:rPr>
              <a:t>人口減少・高齢化の進行などにより、複雑化・多様化する</a:t>
            </a:r>
            <a:r>
              <a:rPr kumimoji="1" lang="ja-JP" altLang="en-US" sz="1400" dirty="0">
                <a:latin typeface="BIZ UDPゴシック" panose="020B0400000000000000" pitchFamily="50" charset="-128"/>
                <a:ea typeface="BIZ UDPゴシック" panose="020B0400000000000000" pitchFamily="50" charset="-128"/>
              </a:rPr>
              <a:t>社会</a:t>
            </a:r>
            <a:r>
              <a:rPr kumimoji="1" lang="ja-JP" altLang="en-US" sz="1400" dirty="0" smtClean="0">
                <a:latin typeface="BIZ UDPゴシック" panose="020B0400000000000000" pitchFamily="50" charset="-128"/>
                <a:ea typeface="BIZ UDPゴシック" panose="020B0400000000000000" pitchFamily="50" charset="-128"/>
              </a:rPr>
              <a:t>課題を解決していくためには、行政だけでなく、企業や大学</a:t>
            </a:r>
            <a:r>
              <a:rPr kumimoji="1" lang="ja-JP" altLang="en-US" sz="1400" smtClean="0">
                <a:latin typeface="BIZ UDPゴシック" panose="020B0400000000000000" pitchFamily="50" charset="-128"/>
                <a:ea typeface="BIZ UDPゴシック" panose="020B0400000000000000" pitchFamily="50" charset="-128"/>
              </a:rPr>
              <a:t>などの</a:t>
            </a:r>
            <a:r>
              <a:rPr kumimoji="1" lang="ja-JP" altLang="en-US" sz="1400" b="1" smtClean="0">
                <a:latin typeface="BIZ UDPゴシック" panose="020B0400000000000000" pitchFamily="50" charset="-128"/>
                <a:ea typeface="BIZ UDPゴシック" panose="020B0400000000000000" pitchFamily="50" charset="-128"/>
              </a:rPr>
              <a:t>多様</a:t>
            </a:r>
            <a:r>
              <a:rPr kumimoji="1" lang="ja-JP" altLang="en-US" sz="1400" b="1" dirty="0" smtClean="0">
                <a:latin typeface="BIZ UDPゴシック" panose="020B0400000000000000" pitchFamily="50" charset="-128"/>
                <a:ea typeface="BIZ UDPゴシック" panose="020B0400000000000000" pitchFamily="50" charset="-128"/>
              </a:rPr>
              <a:t>なプレーヤーと連携</a:t>
            </a:r>
            <a:r>
              <a:rPr kumimoji="1" lang="ja-JP" altLang="en-US" sz="1400" dirty="0" smtClean="0">
                <a:latin typeface="BIZ UDPゴシック" panose="020B0400000000000000" pitchFamily="50" charset="-128"/>
                <a:ea typeface="BIZ UDPゴシック" panose="020B0400000000000000" pitchFamily="50" charset="-128"/>
              </a:rPr>
              <a:t>していくことが重要。</a:t>
            </a:r>
            <a:endParaRPr kumimoji="1" lang="en-US" altLang="ja-JP" sz="1400"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smtClean="0">
                <a:latin typeface="BIZ UDPゴシック" panose="020B0400000000000000" pitchFamily="50" charset="-128"/>
                <a:ea typeface="BIZ UDPゴシック" panose="020B0400000000000000" pitchFamily="50" charset="-128"/>
              </a:rPr>
              <a:t>➡既に各団体において実施している公民連携を、</a:t>
            </a:r>
            <a:r>
              <a:rPr kumimoji="1" lang="ja-JP" altLang="en-US" sz="1400" b="1" u="sng" dirty="0" smtClean="0">
                <a:latin typeface="BIZ UDPゴシック" panose="020B0400000000000000" pitchFamily="50" charset="-128"/>
                <a:ea typeface="BIZ UDPゴシック" panose="020B0400000000000000" pitchFamily="50" charset="-128"/>
              </a:rPr>
              <a:t>地域で横展開していくことと併せて、</a:t>
            </a:r>
            <a:endParaRPr kumimoji="1" lang="en-US" altLang="ja-JP" sz="1400" b="1" u="sng"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400" b="1" dirty="0" smtClean="0">
                <a:latin typeface="BIZ UDPゴシック" panose="020B0400000000000000" pitchFamily="50" charset="-128"/>
                <a:ea typeface="BIZ UDPゴシック" panose="020B0400000000000000" pitchFamily="50" charset="-128"/>
              </a:rPr>
              <a:t>　</a:t>
            </a:r>
            <a:r>
              <a:rPr kumimoji="1" lang="ja-JP" altLang="en-US" sz="1400" b="1" u="sng" dirty="0" smtClean="0">
                <a:latin typeface="BIZ UDPゴシック" panose="020B0400000000000000" pitchFamily="50" charset="-128"/>
                <a:ea typeface="BIZ UDPゴシック" panose="020B0400000000000000" pitchFamily="50" charset="-128"/>
              </a:rPr>
              <a:t>庁内外</a:t>
            </a:r>
            <a:r>
              <a:rPr kumimoji="1" lang="ja-JP" altLang="en-US" sz="1400" b="1" u="sng" dirty="0">
                <a:latin typeface="BIZ UDPゴシック" panose="020B0400000000000000" pitchFamily="50" charset="-128"/>
                <a:ea typeface="BIZ UDPゴシック" panose="020B0400000000000000" pitchFamily="50" charset="-128"/>
              </a:rPr>
              <a:t>との連携・調整</a:t>
            </a:r>
            <a:r>
              <a:rPr kumimoji="1" lang="ja-JP" altLang="en-US" sz="1400" b="1" u="sng" dirty="0" smtClean="0">
                <a:latin typeface="BIZ UDPゴシック" panose="020B0400000000000000" pitchFamily="50" charset="-128"/>
                <a:ea typeface="BIZ UDPゴシック" panose="020B0400000000000000" pitchFamily="50" charset="-128"/>
              </a:rPr>
              <a:t>機能を強化するために、公民連携デスクの設置</a:t>
            </a:r>
            <a:r>
              <a:rPr kumimoji="1" lang="ja-JP" altLang="en-US" sz="1400" dirty="0" smtClean="0">
                <a:latin typeface="BIZ UDPゴシック" panose="020B0400000000000000" pitchFamily="50" charset="-128"/>
                <a:ea typeface="BIZ UDPゴシック" panose="020B0400000000000000" pitchFamily="50" charset="-128"/>
              </a:rPr>
              <a:t>を検討。</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0C32F0A-95BB-2EF6-777E-82EFCBA0C74F}"/>
              </a:ext>
            </a:extLst>
          </p:cNvPr>
          <p:cNvSpPr txBox="1"/>
          <p:nvPr/>
        </p:nvSpPr>
        <p:spPr>
          <a:xfrm>
            <a:off x="146108" y="3090199"/>
            <a:ext cx="9613784" cy="1708160"/>
          </a:xfrm>
          <a:prstGeom prst="rect">
            <a:avLst/>
          </a:prstGeom>
          <a:solidFill>
            <a:schemeClr val="accent2">
              <a:lumMod val="20000"/>
              <a:lumOff val="80000"/>
            </a:schemeClr>
          </a:solidFill>
          <a:ln w="19050">
            <a:solidFill>
              <a:schemeClr val="tx1"/>
            </a:solidFill>
            <a:prstDash val="solid"/>
          </a:ln>
        </p:spPr>
        <p:txBody>
          <a:bodyPr wrap="square" lIns="36000" rIns="36000" numCol="1" rtlCol="0">
            <a:spAutoFit/>
          </a:bodyPr>
          <a:lstStyle/>
          <a:p>
            <a:pPr>
              <a:lnSpc>
                <a:spcPts val="1800"/>
              </a:lnSpc>
            </a:pPr>
            <a:r>
              <a:rPr lang="ja-JP" altLang="en-US" sz="1400" dirty="0" smtClean="0">
                <a:ea typeface="BIZ UDPゴシック" panose="020B0400000000000000" pitchFamily="50" charset="-128"/>
                <a:cs typeface="Times New Roman" panose="02020603050405020304" pitchFamily="18" charset="0"/>
              </a:rPr>
              <a:t>✔２町１村の取組みを相互に横展開</a:t>
            </a:r>
            <a:endParaRPr lang="en-US" altLang="ja-JP" sz="1400" dirty="0" smtClean="0">
              <a:ea typeface="BIZ UDPゴシック" panose="020B0400000000000000" pitchFamily="50" charset="-128"/>
              <a:cs typeface="Times New Roman" panose="02020603050405020304" pitchFamily="18" charset="0"/>
            </a:endParaRPr>
          </a:p>
          <a:p>
            <a:pPr>
              <a:lnSpc>
                <a:spcPts val="1800"/>
              </a:lnSpc>
            </a:pPr>
            <a:r>
              <a:rPr lang="ja-JP" altLang="en-US" sz="1400" dirty="0">
                <a:ea typeface="BIZ UDPゴシック" panose="020B0400000000000000" pitchFamily="50" charset="-128"/>
                <a:cs typeface="Times New Roman" panose="02020603050405020304" pitchFamily="18" charset="0"/>
              </a:rPr>
              <a:t>　</a:t>
            </a:r>
            <a:r>
              <a:rPr lang="ja-JP" altLang="en-US" sz="1400" dirty="0" smtClean="0">
                <a:ea typeface="BIZ UDPゴシック" panose="020B0400000000000000" pitchFamily="50" charset="-128"/>
                <a:cs typeface="Times New Roman" panose="02020603050405020304" pitchFamily="18" charset="0"/>
              </a:rPr>
              <a:t>　例）手始めに太子</a:t>
            </a:r>
            <a:r>
              <a:rPr lang="ja-JP" altLang="en-US" sz="1400" dirty="0">
                <a:ea typeface="BIZ UDPゴシック" panose="020B0400000000000000" pitchFamily="50" charset="-128"/>
                <a:cs typeface="Times New Roman" panose="02020603050405020304" pitchFamily="18" charset="0"/>
              </a:rPr>
              <a:t>ＴＶに河南町や千早赤阪村から</a:t>
            </a:r>
            <a:r>
              <a:rPr lang="ja-JP" altLang="en-US" sz="1400" dirty="0" smtClean="0">
                <a:ea typeface="BIZ UDPゴシック" panose="020B0400000000000000" pitchFamily="50" charset="-128"/>
                <a:cs typeface="Times New Roman" panose="02020603050405020304" pitchFamily="18" charset="0"/>
              </a:rPr>
              <a:t>ゲスト出演、スポーツイベントの合同開催</a:t>
            </a:r>
            <a:endParaRPr lang="en-US" altLang="ja-JP" sz="1400" dirty="0" smtClean="0">
              <a:ea typeface="BIZ UDPゴシック" panose="020B0400000000000000" pitchFamily="50" charset="-128"/>
              <a:cs typeface="Times New Roman" panose="02020603050405020304" pitchFamily="18" charset="0"/>
            </a:endParaRPr>
          </a:p>
          <a:p>
            <a:pPr>
              <a:lnSpc>
                <a:spcPts val="1800"/>
              </a:lnSpc>
            </a:pPr>
            <a:endParaRPr lang="en-US" altLang="ja-JP" sz="1400" dirty="0" smtClean="0">
              <a:ea typeface="BIZ UDPゴシック" panose="020B0400000000000000" pitchFamily="50" charset="-128"/>
              <a:cs typeface="Times New Roman" panose="02020603050405020304" pitchFamily="18" charset="0"/>
            </a:endParaRPr>
          </a:p>
          <a:p>
            <a:pPr>
              <a:lnSpc>
                <a:spcPts val="1800"/>
              </a:lnSpc>
            </a:pPr>
            <a:r>
              <a:rPr lang="ja-JP" altLang="en-US" sz="1400" dirty="0" smtClean="0">
                <a:ea typeface="BIZ UDPゴシック" panose="020B0400000000000000" pitchFamily="50" charset="-128"/>
                <a:cs typeface="Times New Roman" panose="02020603050405020304" pitchFamily="18" charset="0"/>
              </a:rPr>
              <a:t>✔ </a:t>
            </a:r>
            <a:r>
              <a:rPr lang="ja-JP" altLang="en-US" sz="1400" dirty="0">
                <a:ea typeface="BIZ UDPゴシック" panose="020B0400000000000000" pitchFamily="50" charset="-128"/>
                <a:cs typeface="Times New Roman" panose="02020603050405020304" pitchFamily="18" charset="0"/>
              </a:rPr>
              <a:t>２町</a:t>
            </a:r>
            <a:r>
              <a:rPr lang="ja-JP" altLang="en-US" sz="1400" dirty="0" smtClean="0">
                <a:ea typeface="BIZ UDPゴシック" panose="020B0400000000000000" pitchFamily="50" charset="-128"/>
                <a:cs typeface="Times New Roman" panose="02020603050405020304" pitchFamily="18" charset="0"/>
              </a:rPr>
              <a:t>１村共同での公民連携</a:t>
            </a:r>
            <a:endParaRPr lang="en-US" altLang="ja-JP" sz="1400" dirty="0">
              <a:ea typeface="BIZ UDPゴシック" panose="020B0400000000000000" pitchFamily="50" charset="-128"/>
              <a:cs typeface="Times New Roman" panose="02020603050405020304" pitchFamily="18" charset="0"/>
            </a:endParaRPr>
          </a:p>
          <a:p>
            <a:pPr>
              <a:lnSpc>
                <a:spcPts val="1800"/>
              </a:lnSpc>
            </a:pPr>
            <a:r>
              <a:rPr lang="ja-JP" altLang="en-US" sz="1400" dirty="0">
                <a:ea typeface="BIZ UDPゴシック" panose="020B0400000000000000" pitchFamily="50" charset="-128"/>
                <a:cs typeface="Times New Roman" panose="02020603050405020304" pitchFamily="18" charset="0"/>
              </a:rPr>
              <a:t>　　例</a:t>
            </a:r>
            <a:r>
              <a:rPr lang="ja-JP" altLang="en-US" sz="1400" dirty="0" smtClean="0">
                <a:ea typeface="BIZ UDPゴシック" panose="020B0400000000000000" pitchFamily="50" charset="-128"/>
                <a:cs typeface="Times New Roman" panose="02020603050405020304" pitchFamily="18" charset="0"/>
              </a:rPr>
              <a:t>）ミッションアプリで２町</a:t>
            </a:r>
            <a:r>
              <a:rPr lang="ja-JP" altLang="en-US" sz="1400" dirty="0">
                <a:ea typeface="BIZ UDPゴシック" panose="020B0400000000000000" pitchFamily="50" charset="-128"/>
                <a:cs typeface="Times New Roman" panose="02020603050405020304" pitchFamily="18" charset="0"/>
              </a:rPr>
              <a:t>１村を巡るサイクリングコース</a:t>
            </a:r>
            <a:r>
              <a:rPr lang="ja-JP" altLang="en-US" sz="1400" dirty="0" smtClean="0">
                <a:ea typeface="BIZ UDPゴシック" panose="020B0400000000000000" pitchFamily="50" charset="-128"/>
                <a:cs typeface="Times New Roman" panose="02020603050405020304" pitchFamily="18" charset="0"/>
              </a:rPr>
              <a:t>作成、複業人材の登用による人材確保</a:t>
            </a:r>
            <a:endParaRPr lang="en-US" altLang="ja-JP" sz="1400" dirty="0" smtClean="0">
              <a:ea typeface="BIZ UDPゴシック" panose="020B0400000000000000" pitchFamily="50" charset="-128"/>
              <a:cs typeface="Times New Roman" panose="02020603050405020304" pitchFamily="18" charset="0"/>
            </a:endParaRPr>
          </a:p>
          <a:p>
            <a:pPr>
              <a:lnSpc>
                <a:spcPts val="1800"/>
              </a:lnSpc>
            </a:pPr>
            <a:endParaRPr lang="en-US" altLang="ja-JP" sz="1400" dirty="0" smtClean="0">
              <a:ea typeface="BIZ UDPゴシック" panose="020B0400000000000000" pitchFamily="50" charset="-128"/>
              <a:cs typeface="Times New Roman" panose="02020603050405020304" pitchFamily="18" charset="0"/>
            </a:endParaRPr>
          </a:p>
          <a:p>
            <a:pPr>
              <a:lnSpc>
                <a:spcPts val="1800"/>
              </a:lnSpc>
            </a:pPr>
            <a:r>
              <a:rPr lang="ja-JP" altLang="en-US" sz="1400" dirty="0" smtClean="0">
                <a:ea typeface="BIZ UDPゴシック" panose="020B0400000000000000" pitchFamily="50" charset="-128"/>
                <a:cs typeface="Times New Roman" panose="02020603050405020304" pitchFamily="18" charset="0"/>
              </a:rPr>
              <a:t>✔公民連携デスクの設置（専任（担当）部署の設置）</a:t>
            </a:r>
            <a:endParaRPr lang="en-US" altLang="ja-JP" sz="1400" dirty="0" smtClean="0">
              <a:ea typeface="BIZ UDPゴシック" panose="020B0400000000000000" pitchFamily="50" charset="-128"/>
              <a:cs typeface="Times New Roman" panose="02020603050405020304" pitchFamily="18" charset="0"/>
            </a:endParaRPr>
          </a:p>
        </p:txBody>
      </p:sp>
      <p:sp>
        <p:nvSpPr>
          <p:cNvPr id="18" name="テキスト ボックス 17"/>
          <p:cNvSpPr txBox="1"/>
          <p:nvPr/>
        </p:nvSpPr>
        <p:spPr>
          <a:xfrm>
            <a:off x="0" y="5241829"/>
            <a:ext cx="2565126" cy="400110"/>
          </a:xfrm>
          <a:prstGeom prst="rect">
            <a:avLst/>
          </a:prstGeom>
          <a:noFill/>
        </p:spPr>
        <p:txBody>
          <a:bodyPr wrap="none" rtlCol="0">
            <a:spAutoFit/>
          </a:bodyPr>
          <a:lstStyle/>
          <a:p>
            <a:r>
              <a:rPr kumimoji="1" lang="ja-JP" altLang="en-US" sz="20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取組みによる効果</a:t>
            </a:r>
          </a:p>
        </p:txBody>
      </p:sp>
      <p:sp>
        <p:nvSpPr>
          <p:cNvPr id="19" name="テキスト ボックス 18">
            <a:extLst>
              <a:ext uri="{FF2B5EF4-FFF2-40B4-BE49-F238E27FC236}">
                <a16:creationId xmlns:a16="http://schemas.microsoft.com/office/drawing/2014/main" id="{70C32F0A-95BB-2EF6-777E-82EFCBA0C74F}"/>
              </a:ext>
            </a:extLst>
          </p:cNvPr>
          <p:cNvSpPr txBox="1"/>
          <p:nvPr/>
        </p:nvSpPr>
        <p:spPr>
          <a:xfrm>
            <a:off x="177974" y="5767265"/>
            <a:ext cx="9165055" cy="605294"/>
          </a:xfrm>
          <a:prstGeom prst="rect">
            <a:avLst/>
          </a:prstGeom>
          <a:solidFill>
            <a:schemeClr val="bg1"/>
          </a:solidFill>
          <a:ln w="19050">
            <a:solidFill>
              <a:schemeClr val="tx1"/>
            </a:solidFill>
            <a:prstDash val="solid"/>
          </a:ln>
        </p:spPr>
        <p:txBody>
          <a:bodyPr wrap="square" rtlCol="0">
            <a:spAutoFit/>
          </a:bodyPr>
          <a:lstStyle/>
          <a:p>
            <a:pPr>
              <a:lnSpc>
                <a:spcPts val="2000"/>
              </a:lnSpc>
            </a:pPr>
            <a:r>
              <a:rPr lang="ja-JP" altLang="en-US" sz="1400" smtClean="0">
                <a:ea typeface="BIZ UDPゴシック" panose="020B0400000000000000" pitchFamily="50" charset="-128"/>
                <a:cs typeface="Times New Roman" panose="02020603050405020304" pitchFamily="18" charset="0"/>
              </a:rPr>
              <a:t>● 他</a:t>
            </a:r>
            <a:r>
              <a:rPr lang="ja-JP" altLang="en-US" sz="1400" dirty="0">
                <a:ea typeface="BIZ UDPゴシック" panose="020B0400000000000000" pitchFamily="50" charset="-128"/>
                <a:cs typeface="Times New Roman" panose="02020603050405020304" pitchFamily="18" charset="0"/>
              </a:rPr>
              <a:t>団体と</a:t>
            </a:r>
            <a:r>
              <a:rPr lang="ja-JP" altLang="en-US" sz="1400" dirty="0" smtClean="0">
                <a:ea typeface="BIZ UDPゴシック" panose="020B0400000000000000" pitchFamily="50" charset="-128"/>
                <a:cs typeface="Times New Roman" panose="02020603050405020304" pitchFamily="18" charset="0"/>
              </a:rPr>
              <a:t>の連携</a:t>
            </a:r>
            <a:r>
              <a:rPr lang="ja-JP" altLang="en-US" sz="1400" dirty="0">
                <a:ea typeface="BIZ UDPゴシック" panose="020B0400000000000000" pitchFamily="50" charset="-128"/>
                <a:cs typeface="Times New Roman" panose="02020603050405020304" pitchFamily="18" charset="0"/>
              </a:rPr>
              <a:t>により、波及効果の大きい公民連携事業の展開が</a:t>
            </a:r>
            <a:r>
              <a:rPr lang="ja-JP" altLang="en-US" sz="1400" dirty="0" smtClean="0">
                <a:ea typeface="BIZ UDPゴシック" panose="020B0400000000000000" pitchFamily="50" charset="-128"/>
                <a:cs typeface="Times New Roman" panose="02020603050405020304" pitchFamily="18" charset="0"/>
              </a:rPr>
              <a:t>可能（企業にとってのメリットも向上）</a:t>
            </a:r>
            <a:endParaRPr lang="en-US" altLang="ja-JP" sz="1400" dirty="0">
              <a:ea typeface="BIZ UDPゴシック" panose="020B0400000000000000" pitchFamily="50" charset="-128"/>
              <a:cs typeface="Times New Roman" panose="02020603050405020304" pitchFamily="18" charset="0"/>
            </a:endParaRPr>
          </a:p>
          <a:p>
            <a:pPr>
              <a:lnSpc>
                <a:spcPts val="2000"/>
              </a:lnSpc>
            </a:pPr>
            <a:r>
              <a:rPr lang="ja-JP" altLang="en-US" sz="1400" smtClean="0">
                <a:ea typeface="BIZ UDPゴシック" panose="020B0400000000000000" pitchFamily="50" charset="-128"/>
                <a:cs typeface="Times New Roman" panose="02020603050405020304" pitchFamily="18" charset="0"/>
              </a:rPr>
              <a:t>● 窓口</a:t>
            </a:r>
            <a:r>
              <a:rPr lang="ja-JP" altLang="en-US" sz="1400" dirty="0">
                <a:ea typeface="BIZ UDPゴシック" panose="020B0400000000000000" pitchFamily="50" charset="-128"/>
                <a:cs typeface="Times New Roman" panose="02020603050405020304" pitchFamily="18" charset="0"/>
              </a:rPr>
              <a:t>のワンストップ化により、多くの企業ニーズの取込みが</a:t>
            </a:r>
            <a:r>
              <a:rPr lang="ja-JP" altLang="en-US" sz="1400" dirty="0" smtClean="0">
                <a:ea typeface="BIZ UDPゴシック" panose="020B0400000000000000" pitchFamily="50" charset="-128"/>
                <a:cs typeface="Times New Roman" panose="02020603050405020304" pitchFamily="18" charset="0"/>
              </a:rPr>
              <a:t>可能（府公民連携デスクとの連携も可）</a:t>
            </a:r>
            <a:endParaRPr lang="en-US" altLang="ja-JP" sz="1400" dirty="0">
              <a:ea typeface="BIZ UDPゴシック" panose="020B0400000000000000" pitchFamily="50" charset="-128"/>
              <a:cs typeface="Times New Roman" panose="02020603050405020304" pitchFamily="18" charset="0"/>
            </a:endParaRPr>
          </a:p>
        </p:txBody>
      </p:sp>
      <p:sp>
        <p:nvSpPr>
          <p:cNvPr id="20"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68</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0" y="610426"/>
            <a:ext cx="5977919"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■具体的な取組み提案①　</a:t>
            </a:r>
            <a:r>
              <a:rPr lang="ja-JP" altLang="en-US" sz="2000" b="1" dirty="0" smtClean="0">
                <a:ea typeface="BIZ UDPゴシック" panose="020B0400000000000000" pitchFamily="50" charset="-128"/>
                <a:cs typeface="Times New Roman" panose="02020603050405020304" pitchFamily="18" charset="0"/>
              </a:rPr>
              <a:t>公民連携のさらなる推進</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5386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3406" y="-44828"/>
            <a:ext cx="8999443" cy="461665"/>
          </a:xfrm>
          <a:prstGeom prst="rect">
            <a:avLst/>
          </a:prstGeom>
          <a:noFill/>
        </p:spPr>
        <p:txBody>
          <a:bodyPr wrap="square" rtlCol="0" anchor="ctr">
            <a:spAutoFit/>
          </a:bodyPr>
          <a:lstStyle/>
          <a:p>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広域連携の取組</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状況（府内１０町村）</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724806448"/>
              </p:ext>
            </p:extLst>
          </p:nvPr>
        </p:nvGraphicFramePr>
        <p:xfrm>
          <a:off x="91173" y="531349"/>
          <a:ext cx="9762999" cy="6273220"/>
        </p:xfrm>
        <a:graphic>
          <a:graphicData uri="http://schemas.openxmlformats.org/drawingml/2006/table">
            <a:tbl>
              <a:tblPr firstRow="1" bandRow="1">
                <a:tableStyleId>{5C22544A-7EE6-4342-B048-85BDC9FD1C3A}</a:tableStyleId>
              </a:tblPr>
              <a:tblGrid>
                <a:gridCol w="808171">
                  <a:extLst>
                    <a:ext uri="{9D8B030D-6E8A-4147-A177-3AD203B41FA5}">
                      <a16:colId xmlns:a16="http://schemas.microsoft.com/office/drawing/2014/main" val="3164408231"/>
                    </a:ext>
                  </a:extLst>
                </a:gridCol>
                <a:gridCol w="862048">
                  <a:extLst>
                    <a:ext uri="{9D8B030D-6E8A-4147-A177-3AD203B41FA5}">
                      <a16:colId xmlns:a16="http://schemas.microsoft.com/office/drawing/2014/main" val="1788653758"/>
                    </a:ext>
                  </a:extLst>
                </a:gridCol>
                <a:gridCol w="840498">
                  <a:extLst>
                    <a:ext uri="{9D8B030D-6E8A-4147-A177-3AD203B41FA5}">
                      <a16:colId xmlns:a16="http://schemas.microsoft.com/office/drawing/2014/main" val="2811575869"/>
                    </a:ext>
                  </a:extLst>
                </a:gridCol>
                <a:gridCol w="840498">
                  <a:extLst>
                    <a:ext uri="{9D8B030D-6E8A-4147-A177-3AD203B41FA5}">
                      <a16:colId xmlns:a16="http://schemas.microsoft.com/office/drawing/2014/main" val="1471222512"/>
                    </a:ext>
                  </a:extLst>
                </a:gridCol>
                <a:gridCol w="840498">
                  <a:extLst>
                    <a:ext uri="{9D8B030D-6E8A-4147-A177-3AD203B41FA5}">
                      <a16:colId xmlns:a16="http://schemas.microsoft.com/office/drawing/2014/main" val="3853551721"/>
                    </a:ext>
                  </a:extLst>
                </a:gridCol>
                <a:gridCol w="957581">
                  <a:extLst>
                    <a:ext uri="{9D8B030D-6E8A-4147-A177-3AD203B41FA5}">
                      <a16:colId xmlns:a16="http://schemas.microsoft.com/office/drawing/2014/main" val="2805201509"/>
                    </a:ext>
                  </a:extLst>
                </a:gridCol>
                <a:gridCol w="899928">
                  <a:extLst>
                    <a:ext uri="{9D8B030D-6E8A-4147-A177-3AD203B41FA5}">
                      <a16:colId xmlns:a16="http://schemas.microsoft.com/office/drawing/2014/main" val="968396327"/>
                    </a:ext>
                  </a:extLst>
                </a:gridCol>
                <a:gridCol w="814924">
                  <a:extLst>
                    <a:ext uri="{9D8B030D-6E8A-4147-A177-3AD203B41FA5}">
                      <a16:colId xmlns:a16="http://schemas.microsoft.com/office/drawing/2014/main" val="400800014"/>
                    </a:ext>
                  </a:extLst>
                </a:gridCol>
                <a:gridCol w="836889">
                  <a:extLst>
                    <a:ext uri="{9D8B030D-6E8A-4147-A177-3AD203B41FA5}">
                      <a16:colId xmlns:a16="http://schemas.microsoft.com/office/drawing/2014/main" val="652775044"/>
                    </a:ext>
                  </a:extLst>
                </a:gridCol>
                <a:gridCol w="991955">
                  <a:extLst>
                    <a:ext uri="{9D8B030D-6E8A-4147-A177-3AD203B41FA5}">
                      <a16:colId xmlns:a16="http://schemas.microsoft.com/office/drawing/2014/main" val="1744389673"/>
                    </a:ext>
                  </a:extLst>
                </a:gridCol>
                <a:gridCol w="1070009">
                  <a:extLst>
                    <a:ext uri="{9D8B030D-6E8A-4147-A177-3AD203B41FA5}">
                      <a16:colId xmlns:a16="http://schemas.microsoft.com/office/drawing/2014/main" val="1887057917"/>
                    </a:ext>
                  </a:extLst>
                </a:gridCol>
              </a:tblGrid>
              <a:tr h="288000">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島本町</a:t>
                      </a: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豊能町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能勢町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忠岡町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熊取町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田尻町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岬町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太子町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河南町</a:t>
                      </a:r>
                      <a:endParaRPr kumimoji="1" lang="ja-JP" altLang="en-US" sz="12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200">
                          <a:latin typeface="BIZ UDPゴシック" panose="020B0400000000000000" pitchFamily="50" charset="-128"/>
                          <a:ea typeface="BIZ UDPゴシック" panose="020B0400000000000000" pitchFamily="50" charset="-128"/>
                        </a:rPr>
                        <a:t>千早赤阪村</a:t>
                      </a:r>
                      <a:endParaRPr kumimoji="1" lang="ja-JP" altLang="en-US"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47022767"/>
                  </a:ext>
                </a:extLst>
              </a:tr>
              <a:tr h="684000">
                <a:tc>
                  <a:txBody>
                    <a:bodyPr/>
                    <a:lstStyle/>
                    <a:p>
                      <a:r>
                        <a:rPr kumimoji="1" lang="ja-JP" altLang="en-US" sz="1200" b="1">
                          <a:latin typeface="BIZ UDPゴシック" panose="020B0400000000000000" pitchFamily="50" charset="-128"/>
                          <a:ea typeface="BIZ UDPゴシック" panose="020B0400000000000000" pitchFamily="50" charset="-128"/>
                        </a:rPr>
                        <a:t>消防</a:t>
                      </a:r>
                      <a:endParaRPr kumimoji="1" lang="ja-JP" altLang="en-US" sz="1200" b="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指令センター</a:t>
                      </a:r>
                      <a:r>
                        <a:rPr kumimoji="1" lang="ja-JP" altLang="en-US" sz="1050" smtClean="0">
                          <a:latin typeface="BIZ UDPゴシック" panose="020B0400000000000000" pitchFamily="50" charset="-128"/>
                          <a:ea typeface="BIZ UDPゴシック" panose="020B0400000000000000" pitchFamily="50" charset="-128"/>
                        </a:rPr>
                        <a:t>共同（高槻市）を予定</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委託</a:t>
                      </a:r>
                      <a:endParaRPr kumimoji="1" lang="en-US" altLang="ja-JP" sz="1050" dirty="0">
                        <a:latin typeface="BIZ UDPゴシック" panose="020B0400000000000000" pitchFamily="50" charset="-128"/>
                        <a:ea typeface="BIZ UDPゴシック" panose="020B0400000000000000" pitchFamily="50" charset="-128"/>
                      </a:endParaRPr>
                    </a:p>
                    <a:p>
                      <a:pPr algn="l"/>
                      <a:r>
                        <a:rPr kumimoji="1" lang="ja-JP" altLang="en-US" sz="1050" dirty="0">
                          <a:latin typeface="BIZ UDPゴシック" panose="020B0400000000000000" pitchFamily="50" charset="-128"/>
                          <a:ea typeface="BIZ UDPゴシック" panose="020B0400000000000000" pitchFamily="50" charset="-128"/>
                        </a:rPr>
                        <a:t>（箕面市）</a:t>
                      </a:r>
                      <a:endParaRPr kumimoji="1" lang="en-US" altLang="ja-JP" sz="1050" dirty="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（豊中市）</a:t>
                      </a:r>
                      <a:endParaRPr kumimoji="1" lang="en-US" altLang="ja-JP" sz="105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a:latin typeface="BIZ UDPゴシック" panose="020B0400000000000000" pitchFamily="50" charset="-128"/>
                          <a:ea typeface="BIZ UDPゴシック" panose="020B0400000000000000" pitchFamily="50" charset="-128"/>
                        </a:rPr>
                        <a:t>指令センター共同</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（岸和田市）</a:t>
                      </a:r>
                      <a:endParaRPr kumimoji="1" lang="en-US" altLang="ja-JP" sz="1050">
                        <a:latin typeface="BIZ UDPゴシック" panose="020B0400000000000000" pitchFamily="50" charset="-128"/>
                        <a:ea typeface="BIZ UDPゴシック" panose="020B0400000000000000" pitchFamily="50" charset="-128"/>
                      </a:endParaRPr>
                    </a:p>
                  </a:txBody>
                  <a:tcPr marR="36000"/>
                </a:tc>
                <a:tc gridSpan="3">
                  <a:txBody>
                    <a:bodyPr/>
                    <a:lstStyle/>
                    <a:p>
                      <a:pPr algn="l"/>
                      <a:r>
                        <a:rPr kumimoji="1" lang="ja-JP" altLang="en-US" sz="1050">
                          <a:latin typeface="BIZ UDPゴシック" panose="020B0400000000000000" pitchFamily="50" charset="-128"/>
                          <a:ea typeface="BIZ UDPゴシック" panose="020B0400000000000000" pitchFamily="50" charset="-128"/>
                        </a:rPr>
                        <a:t>泉州南消防組合</a:t>
                      </a:r>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hMerge="1">
                  <a:txBody>
                    <a:bodyPr/>
                    <a:lstStyle/>
                    <a:p>
                      <a:pPr algn="l"/>
                      <a:endParaRPr kumimoji="1" lang="en-US" altLang="ja-JP" sz="1050">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4062737597"/>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水道</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（企業団統合）</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R6</a:t>
                      </a:r>
                      <a:r>
                        <a:rPr kumimoji="1" lang="ja-JP" altLang="en-US" sz="1050">
                          <a:latin typeface="BIZ UDPゴシック" panose="020B0400000000000000" pitchFamily="50" charset="-128"/>
                          <a:ea typeface="BIZ UDPゴシック" panose="020B0400000000000000" pitchFamily="50" charset="-128"/>
                        </a:rPr>
                        <a:t>予定</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R3</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BIZ UDPゴシック" panose="020B0400000000000000" pitchFamily="50" charset="-128"/>
                          <a:ea typeface="BIZ UDPゴシック" panose="020B0400000000000000" pitchFamily="50" charset="-128"/>
                        </a:rPr>
                        <a:t>H31</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BIZ UDPゴシック" panose="020B0400000000000000" pitchFamily="50" charset="-128"/>
                          <a:ea typeface="BIZ UDPゴシック" panose="020B0400000000000000" pitchFamily="50" charset="-128"/>
                        </a:rPr>
                        <a:t>H31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R3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BIZ UDPゴシック" panose="020B0400000000000000" pitchFamily="50" charset="-128"/>
                          <a:ea typeface="BIZ UDPゴシック" panose="020B0400000000000000" pitchFamily="50" charset="-128"/>
                        </a:rPr>
                        <a:t>H29</a:t>
                      </a:r>
                    </a:p>
                  </a:txBody>
                  <a:tcPr/>
                </a:tc>
                <a:extLst>
                  <a:ext uri="{0D108BD9-81ED-4DB2-BD59-A6C34878D82A}">
                    <a16:rowId xmlns:a16="http://schemas.microsoft.com/office/drawing/2014/main" val="2329686945"/>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下水</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mtClean="0">
                          <a:solidFill>
                            <a:schemeClr val="tx1"/>
                          </a:solidFill>
                          <a:latin typeface="BIZ UDPゴシック" panose="020B0400000000000000" pitchFamily="50" charset="-128"/>
                          <a:ea typeface="BIZ UDPゴシック" panose="020B0400000000000000" pitchFamily="50" charset="-128"/>
                        </a:rPr>
                        <a:t>単独</a:t>
                      </a:r>
                      <a:endParaRPr kumimoji="1" lang="en-US" altLang="ja-JP" sz="105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mtClean="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mtClean="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05789235"/>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火葬場</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err="1">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050">
                          <a:solidFill>
                            <a:schemeClr val="tx1"/>
                          </a:solidFill>
                          <a:latin typeface="BIZ UDPゴシック" panose="020B0400000000000000" pitchFamily="50" charset="-128"/>
                          <a:ea typeface="BIZ UDPゴシック" panose="020B0400000000000000" pitchFamily="50" charset="-128"/>
                        </a:rPr>
                        <a:t>ー</a:t>
                      </a:r>
                    </a:p>
                  </a:txBody>
                  <a:tcPr/>
                </a:tc>
                <a:extLst>
                  <a:ext uri="{0D108BD9-81ED-4DB2-BD59-A6C34878D82A}">
                    <a16:rowId xmlns:a16="http://schemas.microsoft.com/office/drawing/2014/main" val="2071600719"/>
                  </a:ext>
                </a:extLst>
              </a:tr>
              <a:tr h="288000">
                <a:tc>
                  <a:txBody>
                    <a:bodyPr/>
                    <a:lstStyle/>
                    <a:p>
                      <a:r>
                        <a:rPr kumimoji="1" lang="ja-JP" altLang="en-US" sz="1200" b="1">
                          <a:latin typeface="BIZ UDPゴシック" panose="020B0400000000000000" pitchFamily="50" charset="-128"/>
                          <a:ea typeface="BIZ UDPゴシック" panose="020B0400000000000000" pitchFamily="50" charset="-128"/>
                        </a:rPr>
                        <a:t>ごみ処理</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a:latin typeface="BIZ UDPゴシック" panose="020B0400000000000000" pitchFamily="50" charset="-128"/>
                          <a:ea typeface="BIZ UDPゴシック" panose="020B0400000000000000" pitchFamily="50" charset="-128"/>
                        </a:rPr>
                        <a:t>猪名川上流広域ごみ処理施設組合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en-US" altLang="ja-JP" sz="1050">
                        <a:latin typeface="BIZ UDPゴシック" panose="020B0400000000000000" pitchFamily="50" charset="-128"/>
                        <a:ea typeface="BIZ UDPゴシック" panose="020B0400000000000000" pitchFamily="50" charset="-128"/>
                      </a:endParaRPr>
                    </a:p>
                    <a:p>
                      <a:pPr algn="l"/>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泉佐野市田尻町清掃施設組合と協議中</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a:latin typeface="BIZ UDPゴシック" panose="020B0400000000000000" pitchFamily="50" charset="-128"/>
                          <a:ea typeface="BIZ UDPゴシック" panose="020B0400000000000000" pitchFamily="50" charset="-128"/>
                        </a:rPr>
                        <a:t>泉佐野市田尻町清掃施設組合</a:t>
                      </a:r>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p>
                  </a:txBody>
                  <a:tcPr/>
                </a:tc>
                <a:tc gridSpan="3">
                  <a:txBody>
                    <a:bodyPr/>
                    <a:lstStyle/>
                    <a:p>
                      <a:pPr algn="l"/>
                      <a:r>
                        <a:rPr kumimoji="1" lang="zh-TW" altLang="en-US" sz="1050" dirty="0">
                          <a:solidFill>
                            <a:schemeClr val="tx1"/>
                          </a:solidFill>
                          <a:latin typeface="BIZ UDPゴシック" panose="020B0400000000000000" pitchFamily="50" charset="-128"/>
                          <a:ea typeface="BIZ UDPゴシック" panose="020B0400000000000000" pitchFamily="50" charset="-128"/>
                        </a:rPr>
                        <a:t>南河内環境事業組合</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62186330"/>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し尿</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委託</a:t>
                      </a:r>
                      <a:endParaRPr kumimoji="1" lang="en-US" altLang="ja-JP" sz="1050">
                        <a:latin typeface="BIZ UDPゴシック" panose="020B0400000000000000" pitchFamily="50" charset="-128"/>
                        <a:ea typeface="BIZ UDPゴシック" panose="020B0400000000000000" pitchFamily="50" charset="-128"/>
                      </a:endParaRPr>
                    </a:p>
                    <a:p>
                      <a:pPr algn="l"/>
                      <a:r>
                        <a:rPr kumimoji="1" lang="ja-JP" altLang="en-US" sz="1050">
                          <a:latin typeface="BIZ UDPゴシック" panose="020B0400000000000000" pitchFamily="50" charset="-128"/>
                          <a:ea typeface="BIZ UDPゴシック" panose="020B0400000000000000" pitchFamily="50" charset="-128"/>
                        </a:rPr>
                        <a:t>（高槻市）</a:t>
                      </a:r>
                      <a:endParaRPr kumimoji="1" lang="en-US" altLang="ja-JP" sz="1050">
                        <a:latin typeface="BIZ UDPゴシック" panose="020B0400000000000000" pitchFamily="50" charset="-128"/>
                        <a:ea typeface="BIZ UDPゴシック" panose="020B0400000000000000" pitchFamily="50" charset="-128"/>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dirty="0">
                          <a:solidFill>
                            <a:schemeClr val="dk1"/>
                          </a:solidFill>
                          <a:latin typeface="BIZ UDPゴシック" panose="020B0400000000000000" pitchFamily="50" charset="-128"/>
                          <a:ea typeface="BIZ UDPゴシック" panose="020B0400000000000000" pitchFamily="50" charset="-128"/>
                          <a:cs typeface="+mn-cs"/>
                        </a:rPr>
                        <a:t>単独</a:t>
                      </a:r>
                      <a:endParaRPr kumimoji="1" lang="zh-TW" altLang="en-US" sz="1050" kern="120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cs typeface="+mn-cs"/>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（泉北環境整備施設組合）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委託</a:t>
                      </a:r>
                      <a:endParaRPr kumimoji="1" lang="en-US" altLang="ja-JP" sz="1050" kern="1200">
                        <a:solidFill>
                          <a:schemeClr val="dk1"/>
                        </a:solidFill>
                        <a:latin typeface="BIZ UDPゴシック" panose="020B0400000000000000" pitchFamily="50" charset="-128"/>
                        <a:ea typeface="BIZ UDPゴシック" panose="020B0400000000000000" pitchFamily="50" charset="-128"/>
                        <a:cs typeface="+mn-cs"/>
                      </a:endParaRPr>
                    </a:p>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（泉佐野市田尻町清掃施設組合）</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pPr marL="0" algn="l" defTabSz="914400" rtl="0" eaLnBrk="1" latinLnBrk="0" hangingPunct="1"/>
                      <a:r>
                        <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rPr>
                        <a:t>泉佐野市田尻町清掃施設組合</a:t>
                      </a:r>
                    </a:p>
                  </a:txBody>
                  <a:tcPr/>
                </a:tc>
                <a:tc>
                  <a:txBody>
                    <a:bodyPr/>
                    <a:lstStyle/>
                    <a:p>
                      <a:pPr marL="0" algn="l" defTabSz="914400" rtl="0" eaLnBrk="1" latinLnBrk="0" hangingPunct="1"/>
                      <a:r>
                        <a:rPr kumimoji="1" lang="ja-JP" altLang="en-US" sz="1050" kern="1200">
                          <a:solidFill>
                            <a:schemeClr val="dk1"/>
                          </a:solidFill>
                          <a:latin typeface="BIZ UDPゴシック" panose="020B0400000000000000" pitchFamily="50" charset="-128"/>
                          <a:ea typeface="BIZ UDPゴシック" panose="020B0400000000000000" pitchFamily="50" charset="-128"/>
                          <a:cs typeface="+mn-cs"/>
                        </a:rPr>
                        <a:t>単独</a:t>
                      </a:r>
                      <a:endParaRPr kumimoji="1" lang="zh-TW" altLang="en-US" sz="1050" kern="1200">
                        <a:solidFill>
                          <a:schemeClr val="dk1"/>
                        </a:solidFill>
                        <a:latin typeface="BIZ UDPゴシック" panose="020B0400000000000000" pitchFamily="50" charset="-128"/>
                        <a:ea typeface="BIZ UDPゴシック" panose="020B0400000000000000" pitchFamily="50" charset="-128"/>
                        <a:cs typeface="+mn-cs"/>
                      </a:endParaRPr>
                    </a:p>
                  </a:txBody>
                  <a:tcPr/>
                </a:tc>
                <a:tc gridSpan="3">
                  <a:txBody>
                    <a:bodyPr/>
                    <a:lstStyle/>
                    <a:p>
                      <a:pPr marL="0" algn="l" defTabSz="914400" rtl="0" eaLnBrk="1" latinLnBrk="0" hangingPunct="1"/>
                      <a:r>
                        <a:rPr kumimoji="1" lang="zh-TW" altLang="en-US" sz="1050" kern="1200" dirty="0">
                          <a:solidFill>
                            <a:schemeClr val="tx1"/>
                          </a:solidFill>
                          <a:latin typeface="BIZ UDPゴシック" panose="020B0400000000000000" pitchFamily="50" charset="-128"/>
                          <a:ea typeface="BIZ UDPゴシック" panose="020B0400000000000000" pitchFamily="50" charset="-128"/>
                          <a:cs typeface="+mn-cs"/>
                        </a:rPr>
                        <a:t>南河内環境事業組合</a:t>
                      </a: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tc hMerge="1">
                  <a:txBody>
                    <a:bodyPr/>
                    <a:lstStyle/>
                    <a:p>
                      <a:pPr marL="0" algn="l" defTabSz="914400" rtl="0" eaLnBrk="1" latinLnBrk="0" hangingPunct="1"/>
                      <a:endParaRPr kumimoji="1" lang="zh-TW" altLang="en-US" sz="1000" kern="1200">
                        <a:solidFill>
                          <a:schemeClr val="dk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971991542"/>
                  </a:ext>
                </a:extLst>
              </a:tr>
              <a:tr h="549840">
                <a:tc>
                  <a:txBody>
                    <a:bodyPr/>
                    <a:lstStyle/>
                    <a:p>
                      <a:r>
                        <a:rPr kumimoji="1" lang="ja-JP" altLang="en-US" sz="1200" b="1">
                          <a:latin typeface="BIZ UDPゴシック" panose="020B0400000000000000" pitchFamily="50" charset="-128"/>
                          <a:ea typeface="BIZ UDPゴシック" panose="020B0400000000000000" pitchFamily="50" charset="-128"/>
                        </a:rPr>
                        <a:t>小児診療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p>
                  </a:txBody>
                  <a:tcPr/>
                </a:tc>
                <a:tc gridSpan="2">
                  <a:txBody>
                    <a:bodyPr/>
                    <a:lstStyle/>
                    <a:p>
                      <a:pPr algn="l"/>
                      <a:r>
                        <a:rPr kumimoji="1" lang="ja-JP" altLang="en-US" sz="1050" dirty="0" smtClean="0">
                          <a:latin typeface="BIZ UDPゴシック" panose="020B0400000000000000" pitchFamily="50" charset="-128"/>
                          <a:ea typeface="BIZ UDPゴシック" panose="020B0400000000000000" pitchFamily="50" charset="-128"/>
                        </a:rPr>
                        <a:t>豊能広域</a:t>
                      </a:r>
                      <a:r>
                        <a:rPr kumimoji="1" lang="ja-JP" altLang="en-US" sz="1050" smtClean="0">
                          <a:latin typeface="BIZ UDPゴシック" panose="020B0400000000000000" pitchFamily="50" charset="-128"/>
                          <a:ea typeface="BIZ UDPゴシック" panose="020B0400000000000000" pitchFamily="50" charset="-128"/>
                        </a:rPr>
                        <a:t>こども急病</a:t>
                      </a:r>
                      <a:endParaRPr kumimoji="1" lang="en-US" altLang="ja-JP" sz="1050" smtClean="0">
                        <a:latin typeface="BIZ UDPゴシック" panose="020B0400000000000000" pitchFamily="50" charset="-128"/>
                        <a:ea typeface="BIZ UDPゴシック" panose="020B0400000000000000" pitchFamily="50" charset="-128"/>
                      </a:endParaRPr>
                    </a:p>
                    <a:p>
                      <a:pPr algn="l"/>
                      <a:r>
                        <a:rPr kumimoji="1" lang="ja-JP" altLang="en-US" sz="1050" smtClean="0">
                          <a:latin typeface="BIZ UDPゴシック" panose="020B0400000000000000" pitchFamily="50" charset="-128"/>
                          <a:ea typeface="BIZ UDPゴシック" panose="020B0400000000000000" pitchFamily="50" charset="-128"/>
                        </a:rPr>
                        <a:t>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泉北小児初期救急</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smtClean="0">
                          <a:latin typeface="BIZ UDPゴシック" panose="020B0400000000000000" pitchFamily="50" charset="-128"/>
                          <a:ea typeface="BIZ UDPゴシック" panose="020B0400000000000000" pitchFamily="50" charset="-128"/>
                        </a:rPr>
                        <a:t>泉州南部初期急病センター</a:t>
                      </a:r>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南河内南部広域小児急病診療</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en-US" altLang="ja-JP"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35299353"/>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休日診療</a:t>
                      </a:r>
                      <a:endParaRPr kumimoji="1" lang="en-US" altLang="ja-JP" sz="1200" b="1">
                        <a:latin typeface="BIZ UDPゴシック" panose="020B0400000000000000" pitchFamily="50" charset="-128"/>
                        <a:ea typeface="BIZ UDPゴシック" panose="020B0400000000000000" pitchFamily="50" charset="-128"/>
                      </a:endParaRPr>
                    </a:p>
                  </a:txBody>
                  <a:tcPr/>
                </a:tc>
                <a:tc>
                  <a:txBody>
                    <a:bodyPr/>
                    <a:lstStyle/>
                    <a:p>
                      <a:pPr algn="l"/>
                      <a:r>
                        <a:rPr kumimoji="1" lang="zh-TW" altLang="en-US" sz="1050" dirty="0">
                          <a:latin typeface="BIZ UDPゴシック" panose="020B0400000000000000" pitchFamily="50" charset="-128"/>
                          <a:ea typeface="BIZ UDPゴシック" panose="020B0400000000000000" pitchFamily="50" charset="-128"/>
                        </a:rPr>
                        <a:t>高槻島本夜間休日応急診療所</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smtClean="0">
                          <a:latin typeface="BIZ UDPゴシック" panose="020B0400000000000000" pitchFamily="50" charset="-128"/>
                          <a:ea typeface="BIZ UDPゴシック" panose="020B0400000000000000" pitchFamily="50" charset="-128"/>
                        </a:rPr>
                        <a:t>委託</a:t>
                      </a:r>
                      <a:endParaRPr kumimoji="1" lang="en-US" altLang="ja-JP" sz="1050" smtClean="0">
                        <a:latin typeface="BIZ UDPゴシック" panose="020B0400000000000000" pitchFamily="50" charset="-128"/>
                        <a:ea typeface="BIZ UDPゴシック" panose="020B0400000000000000" pitchFamily="50" charset="-128"/>
                      </a:endParaRPr>
                    </a:p>
                    <a:p>
                      <a:pPr algn="l"/>
                      <a:r>
                        <a:rPr kumimoji="1" lang="ja-JP" altLang="en-US" sz="1050" smtClean="0">
                          <a:latin typeface="BIZ UDPゴシック" panose="020B0400000000000000" pitchFamily="50" charset="-128"/>
                          <a:ea typeface="BIZ UDPゴシック" panose="020B0400000000000000" pitchFamily="50" charset="-128"/>
                        </a:rPr>
                        <a:t>（池田市）</a:t>
                      </a:r>
                      <a:endParaRPr kumimoji="1" lang="en-US" altLang="ja-JP"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smtClean="0">
                          <a:solidFill>
                            <a:schemeClr val="tx1"/>
                          </a:solidFill>
                          <a:latin typeface="BIZ UDPゴシック" panose="020B0400000000000000" pitchFamily="50" charset="-128"/>
                          <a:ea typeface="BIZ UDPゴシック" panose="020B0400000000000000" pitchFamily="50" charset="-128"/>
                        </a:rPr>
                        <a:t>ー</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smtClean="0">
                          <a:latin typeface="BIZ UDPゴシック" panose="020B0400000000000000" pitchFamily="50" charset="-128"/>
                          <a:ea typeface="BIZ UDPゴシック" panose="020B0400000000000000" pitchFamily="50" charset="-128"/>
                        </a:rPr>
                        <a:t>ー</a:t>
                      </a:r>
                      <a:endParaRPr kumimoji="1" lang="en-US" altLang="ja-JP" sz="1050" dirty="0">
                        <a:latin typeface="BIZ UDPゴシック" panose="020B0400000000000000" pitchFamily="50" charset="-128"/>
                        <a:ea typeface="BIZ UDPゴシック" panose="020B0400000000000000" pitchFamily="50" charset="-128"/>
                      </a:endParaRPr>
                    </a:p>
                  </a:txBody>
                  <a:tcPr/>
                </a:tc>
                <a:tc gridSpan="3">
                  <a:txBody>
                    <a:bodyPr/>
                    <a:lstStyle/>
                    <a:p>
                      <a:pPr algn="l"/>
                      <a:r>
                        <a:rPr kumimoji="1" lang="ja-JP" altLang="en-US" sz="1050" dirty="0" smtClean="0">
                          <a:latin typeface="BIZ UDPゴシック" panose="020B0400000000000000" pitchFamily="50" charset="-128"/>
                          <a:ea typeface="BIZ UDPゴシック" panose="020B0400000000000000" pitchFamily="50" charset="-128"/>
                        </a:rPr>
                        <a:t>泉州南部初期急病センター</a:t>
                      </a:r>
                    </a:p>
                  </a:txBody>
                  <a:tcPr/>
                </a:tc>
                <a:tc hMerge="1">
                  <a:txBody>
                    <a:bodyPr/>
                    <a:lstStyle/>
                    <a:p>
                      <a:pPr algn="l"/>
                      <a:endParaRPr kumimoji="1" lang="ja-JP" altLang="en-US" sz="1050" dirty="0" smtClean="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ja-JP" altLang="en-US" sz="1050" dirty="0" smtClean="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a:solidFill>
                            <a:schemeClr val="tx1"/>
                          </a:solidFill>
                          <a:latin typeface="BIZ UDPゴシック" panose="020B0400000000000000" pitchFamily="50" charset="-128"/>
                          <a:ea typeface="BIZ UDPゴシック" panose="020B0400000000000000" pitchFamily="50" charset="-128"/>
                        </a:rPr>
                        <a:t>（富田林市</a:t>
                      </a:r>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txBody>
                  <a:tcPr marR="36000"/>
                </a:tc>
                <a:tc>
                  <a:txBody>
                    <a:bodyPr/>
                    <a:lstStyle/>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委託</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050" dirty="0" smtClean="0">
                          <a:solidFill>
                            <a:schemeClr val="tx1"/>
                          </a:solidFill>
                          <a:latin typeface="BIZ UDPゴシック" panose="020B0400000000000000" pitchFamily="50" charset="-128"/>
                          <a:ea typeface="BIZ UDPゴシック" panose="020B0400000000000000" pitchFamily="50" charset="-128"/>
                        </a:rPr>
                        <a:t>（富田林市）</a:t>
                      </a: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txBody>
                  <a:tcPr marR="36000"/>
                </a:tc>
                <a:extLst>
                  <a:ext uri="{0D108BD9-81ED-4DB2-BD59-A6C34878D82A}">
                    <a16:rowId xmlns:a16="http://schemas.microsoft.com/office/drawing/2014/main" val="2863875342"/>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教職員</a:t>
                      </a:r>
                      <a:endParaRPr kumimoji="1" lang="en-US" altLang="ja-JP" sz="1200" b="1">
                        <a:latin typeface="BIZ UDPゴシック" panose="020B0400000000000000" pitchFamily="50" charset="-128"/>
                        <a:ea typeface="BIZ UDPゴシック" panose="020B0400000000000000" pitchFamily="50" charset="-128"/>
                      </a:endParaRPr>
                    </a:p>
                    <a:p>
                      <a:r>
                        <a:rPr kumimoji="1" lang="ja-JP" altLang="en-US" sz="1200" b="1">
                          <a:latin typeface="BIZ UDPゴシック" panose="020B0400000000000000" pitchFamily="50" charset="-128"/>
                          <a:ea typeface="BIZ UDPゴシック" panose="020B0400000000000000" pitchFamily="50" charset="-128"/>
                        </a:rPr>
                        <a:t>人事</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en-US" altLang="ja-JP" sz="1050">
                          <a:latin typeface="BIZ UDPゴシック" panose="020B0400000000000000" pitchFamily="50" charset="-128"/>
                          <a:ea typeface="BIZ UDPゴシック" panose="020B0400000000000000" pitchFamily="50" charset="-128"/>
                        </a:rPr>
                        <a:t>―</a:t>
                      </a:r>
                      <a:endParaRPr kumimoji="1" lang="ja-JP" altLang="en-US" sz="1050">
                        <a:latin typeface="BIZ UDPゴシック" panose="020B0400000000000000" pitchFamily="50" charset="-128"/>
                        <a:ea typeface="BIZ UDPゴシック" panose="020B0400000000000000" pitchFamily="50" charset="-128"/>
                      </a:endParaRPr>
                    </a:p>
                  </a:txBody>
                  <a:tcPr/>
                </a:tc>
                <a:tc gridSpan="2">
                  <a:txBody>
                    <a:bodyPr/>
                    <a:lstStyle/>
                    <a:p>
                      <a:pPr algn="l"/>
                      <a:r>
                        <a:rPr kumimoji="1" lang="ja-JP" altLang="en-US" sz="1050">
                          <a:latin typeface="BIZ UDPゴシック" panose="020B0400000000000000" pitchFamily="50" charset="-128"/>
                          <a:ea typeface="BIZ UDPゴシック" panose="020B0400000000000000" pitchFamily="50" charset="-128"/>
                        </a:rPr>
                        <a:t>大阪府</a:t>
                      </a:r>
                      <a:r>
                        <a:rPr kumimoji="1" lang="zh-TW" altLang="en-US" sz="1050">
                          <a:latin typeface="BIZ UDPゴシック" panose="020B0400000000000000" pitchFamily="50" charset="-128"/>
                          <a:ea typeface="BIZ UDPゴシック" panose="020B0400000000000000" pitchFamily="50" charset="-128"/>
                        </a:rPr>
                        <a:t>豊能地区</a:t>
                      </a:r>
                      <a:r>
                        <a:rPr kumimoji="1" lang="ja-JP" altLang="en-US" sz="1050" smtClean="0">
                          <a:latin typeface="BIZ UDPゴシック" panose="020B0400000000000000" pitchFamily="50" charset="-128"/>
                          <a:ea typeface="BIZ UDPゴシック" panose="020B0400000000000000" pitchFamily="50" charset="-128"/>
                        </a:rPr>
                        <a:t>教職員</a:t>
                      </a:r>
                      <a:endParaRPr kumimoji="1" lang="en-US" altLang="ja-JP" sz="1050" smtClean="0">
                        <a:latin typeface="BIZ UDPゴシック" panose="020B0400000000000000" pitchFamily="50" charset="-128"/>
                        <a:ea typeface="BIZ UDPゴシック" panose="020B0400000000000000" pitchFamily="50" charset="-128"/>
                      </a:endParaRPr>
                    </a:p>
                    <a:p>
                      <a:pPr algn="l"/>
                      <a:r>
                        <a:rPr kumimoji="1" lang="ja-JP" altLang="en-US" sz="1050" smtClean="0">
                          <a:latin typeface="BIZ UDPゴシック" panose="020B0400000000000000" pitchFamily="50" charset="-128"/>
                          <a:ea typeface="BIZ UDPゴシック" panose="020B0400000000000000" pitchFamily="50" charset="-128"/>
                        </a:rPr>
                        <a:t>人事</a:t>
                      </a:r>
                      <a:r>
                        <a:rPr kumimoji="1" lang="zh-TW" altLang="en-US" sz="1050" smtClean="0">
                          <a:latin typeface="BIZ UDPゴシック" panose="020B0400000000000000" pitchFamily="50" charset="-128"/>
                          <a:ea typeface="BIZ UDPゴシック" panose="020B0400000000000000" pitchFamily="50" charset="-128"/>
                        </a:rPr>
                        <a:t>協</a:t>
                      </a:r>
                      <a:r>
                        <a:rPr kumimoji="1" lang="zh-TW" altLang="en-US" sz="1050">
                          <a:latin typeface="BIZ UDPゴシック" panose="020B0400000000000000" pitchFamily="50" charset="-128"/>
                          <a:ea typeface="BIZ UDPゴシック" panose="020B0400000000000000" pitchFamily="50" charset="-128"/>
                        </a:rPr>
                        <a:t>議会</a:t>
                      </a:r>
                      <a:endParaRPr kumimoji="1" lang="zh-CN" altLang="en-US" sz="1050" dirty="0">
                        <a:latin typeface="BIZ UDPゴシック" panose="020B0400000000000000" pitchFamily="50" charset="-128"/>
                        <a:ea typeface="BIZ UDPゴシック" panose="020B0400000000000000" pitchFamily="50" charset="-128"/>
                      </a:endParaRPr>
                    </a:p>
                  </a:txBody>
                  <a:tcPr/>
                </a:tc>
                <a:tc hMerge="1">
                  <a:txBody>
                    <a:bodyPr/>
                    <a:lstStyle/>
                    <a:p>
                      <a:pPr algn="l"/>
                      <a:endParaRPr kumimoji="1" lang="zh-CN" altLang="en-US" sz="100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ー</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err="1">
                          <a:solidFill>
                            <a:schemeClr val="tx1"/>
                          </a:solidFill>
                          <a:latin typeface="BIZ UDPゴシック" panose="020B0400000000000000" pitchFamily="50" charset="-128"/>
                          <a:ea typeface="BIZ UDPゴシック" panose="020B0400000000000000" pitchFamily="50" charset="-128"/>
                        </a:rPr>
                        <a:t>ー</a:t>
                      </a:r>
                      <a:endParaRPr kumimoji="1" lang="zh-CN" altLang="en-US" sz="105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6207474"/>
                  </a:ext>
                </a:extLst>
              </a:tr>
              <a:tr h="370840">
                <a:tc>
                  <a:txBody>
                    <a:bodyPr/>
                    <a:lstStyle/>
                    <a:p>
                      <a:r>
                        <a:rPr kumimoji="1" lang="ja-JP" altLang="en-US" sz="1200" b="1">
                          <a:latin typeface="BIZ UDPゴシック" panose="020B0400000000000000" pitchFamily="50" charset="-128"/>
                          <a:ea typeface="BIZ UDPゴシック" panose="020B0400000000000000" pitchFamily="50" charset="-128"/>
                        </a:rPr>
                        <a:t>給食</a:t>
                      </a:r>
                      <a:endParaRPr kumimoji="1" lang="ja-JP" altLang="en-US" sz="12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050" dirty="0">
                          <a:latin typeface="BIZ UDPゴシック" panose="020B0400000000000000" pitchFamily="50" charset="-128"/>
                          <a:ea typeface="BIZ UDPゴシック" panose="020B0400000000000000" pitchFamily="50" charset="-128"/>
                        </a:rPr>
                        <a:t>単独</a:t>
                      </a:r>
                      <a:endParaRPr kumimoji="1" lang="zh-CN" altLang="en-US" sz="105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8029025"/>
                  </a:ext>
                </a:extLst>
              </a:tr>
            </a:tbl>
          </a:graphicData>
        </a:graphic>
      </p:graphicFrame>
      <p:sp>
        <p:nvSpPr>
          <p:cNvPr id="2" name="正方形/長方形 1"/>
          <p:cNvSpPr/>
          <p:nvPr/>
        </p:nvSpPr>
        <p:spPr>
          <a:xfrm>
            <a:off x="7231010" y="1273866"/>
            <a:ext cx="2060179" cy="415498"/>
          </a:xfrm>
          <a:prstGeom prst="rect">
            <a:avLst/>
          </a:prstGeom>
          <a:ln>
            <a:solidFill>
              <a:schemeClr val="tx1"/>
            </a:solidFill>
            <a:prstDash val="sysDash"/>
          </a:ln>
        </p:spPr>
        <p:txBody>
          <a:bodyPr wrap="none">
            <a:spAutoFit/>
          </a:bodyPr>
          <a:lstStyle/>
          <a:p>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大阪南消防広域化協議会</a:t>
            </a:r>
            <a:r>
              <a:rPr kumimoji="1" lang="ja-JP" altLang="en-US" sz="1050" dirty="0" smtClean="0">
                <a:latin typeface="BIZ UDPゴシック" panose="020B0400000000000000" pitchFamily="50" charset="-128"/>
                <a:ea typeface="BIZ UDPゴシック" panose="020B0400000000000000" pitchFamily="50" charset="-128"/>
              </a:rPr>
              <a:t>にて</a:t>
            </a:r>
            <a:endParaRPr kumimoji="1" lang="en-US" altLang="ja-JP" sz="105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広域化</a:t>
            </a:r>
            <a:r>
              <a:rPr kumimoji="1" lang="ja-JP" altLang="en-US" sz="1050" dirty="0">
                <a:latin typeface="BIZ UDPゴシック" panose="020B0400000000000000" pitchFamily="50" charset="-128"/>
                <a:ea typeface="BIZ UDPゴシック" panose="020B0400000000000000" pitchFamily="50" charset="-128"/>
              </a:rPr>
              <a:t>を検討中</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6985681" y="2583976"/>
            <a:ext cx="2704730" cy="415498"/>
          </a:xfrm>
          <a:prstGeom prst="rect">
            <a:avLst/>
          </a:prstGeom>
          <a:ln>
            <a:solidFill>
              <a:schemeClr val="tx1"/>
            </a:solidFill>
            <a:prstDash val="sysDash"/>
          </a:ln>
        </p:spPr>
        <p:txBody>
          <a:bodyPr wrap="square">
            <a:spAutoFit/>
          </a:bodyPr>
          <a:lstStyle/>
          <a:p>
            <a:pPr lvl="0" defTabSz="914400">
              <a:defRPr/>
            </a:pPr>
            <a:r>
              <a:rPr kumimoji="1" lang="en-US" altLang="ja-JP" sz="1050">
                <a:latin typeface="BIZ UDPゴシック" panose="020B0400000000000000" pitchFamily="50" charset="-128"/>
                <a:ea typeface="BIZ UDPゴシック" panose="020B0400000000000000" pitchFamily="50" charset="-128"/>
              </a:rPr>
              <a:t>※</a:t>
            </a:r>
            <a:r>
              <a:rPr kumimoji="1" lang="ja-JP" altLang="en-US" sz="1050">
                <a:latin typeface="BIZ UDPゴシック" panose="020B0400000000000000" pitchFamily="50" charset="-128"/>
                <a:ea typeface="BIZ UDPゴシック" panose="020B0400000000000000" pitchFamily="50" charset="-128"/>
              </a:rPr>
              <a:t>南河内４市町村において一部業務の連携協定を締結</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12"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8620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4676" y="-43784"/>
            <a:ext cx="9906000"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21DD74AC-53AA-4772-812D-098627797C26}"/>
              </a:ext>
            </a:extLst>
          </p:cNvPr>
          <p:cNvSpPr/>
          <p:nvPr/>
        </p:nvSpPr>
        <p:spPr>
          <a:xfrm>
            <a:off x="9429048" y="6372559"/>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26084" y="5796717"/>
            <a:ext cx="869149" cy="338554"/>
          </a:xfrm>
          <a:prstGeom prst="rect">
            <a:avLst/>
          </a:prstGeom>
          <a:noFill/>
        </p:spPr>
        <p:txBody>
          <a:bodyPr wrap="none" rtlCol="0">
            <a:spAutoFit/>
          </a:bodyPr>
          <a:lstStyle/>
          <a:p>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効果</a:t>
            </a:r>
          </a:p>
        </p:txBody>
      </p:sp>
      <p:sp>
        <p:nvSpPr>
          <p:cNvPr id="19" name="テキスト ボックス 18">
            <a:extLst>
              <a:ext uri="{FF2B5EF4-FFF2-40B4-BE49-F238E27FC236}">
                <a16:creationId xmlns:a16="http://schemas.microsoft.com/office/drawing/2014/main" id="{70C32F0A-95BB-2EF6-777E-82EFCBA0C74F}"/>
              </a:ext>
            </a:extLst>
          </p:cNvPr>
          <p:cNvSpPr txBox="1"/>
          <p:nvPr/>
        </p:nvSpPr>
        <p:spPr>
          <a:xfrm>
            <a:off x="86307" y="6140000"/>
            <a:ext cx="9009597" cy="605294"/>
          </a:xfrm>
          <a:prstGeom prst="rect">
            <a:avLst/>
          </a:prstGeom>
          <a:solidFill>
            <a:schemeClr val="bg1"/>
          </a:solidFill>
          <a:ln w="19050">
            <a:solidFill>
              <a:schemeClr val="tx1"/>
            </a:solidFill>
            <a:prstDash val="solid"/>
          </a:ln>
        </p:spPr>
        <p:txBody>
          <a:bodyPr wrap="square" rtlCol="0">
            <a:spAutoFit/>
          </a:bodyPr>
          <a:lstStyle/>
          <a:p>
            <a:pPr>
              <a:lnSpc>
                <a:spcPts val="2000"/>
              </a:lnSpc>
            </a:pPr>
            <a:r>
              <a:rPr lang="ja-JP" altLang="en-US" sz="1200" smtClean="0">
                <a:ea typeface="BIZ UDPゴシック" panose="020B0400000000000000" pitchFamily="50" charset="-128"/>
                <a:cs typeface="Times New Roman" panose="02020603050405020304" pitchFamily="18" charset="0"/>
              </a:rPr>
              <a:t>● 共同</a:t>
            </a:r>
            <a:r>
              <a:rPr lang="ja-JP" altLang="en-US" sz="1200" dirty="0" smtClean="0">
                <a:ea typeface="BIZ UDPゴシック" panose="020B0400000000000000" pitchFamily="50" charset="-128"/>
                <a:cs typeface="Times New Roman" panose="02020603050405020304" pitchFamily="18" charset="0"/>
              </a:rPr>
              <a:t>実施や万博の機運活用による集客効果の向上による地域経済の活性化</a:t>
            </a:r>
            <a:r>
              <a:rPr lang="ja-JP" altLang="en-US" sz="1200" dirty="0">
                <a:ea typeface="BIZ UDPゴシック" panose="020B0400000000000000" pitchFamily="50" charset="-128"/>
                <a:cs typeface="Times New Roman" panose="02020603050405020304" pitchFamily="18" charset="0"/>
              </a:rPr>
              <a:t>や交流</a:t>
            </a:r>
            <a:r>
              <a:rPr lang="ja-JP" altLang="en-US" sz="1200" dirty="0" smtClean="0">
                <a:ea typeface="BIZ UDPゴシック" panose="020B0400000000000000" pitchFamily="50" charset="-128"/>
                <a:cs typeface="Times New Roman" panose="02020603050405020304" pitchFamily="18" charset="0"/>
              </a:rPr>
              <a:t>人口・関係人口の増加</a:t>
            </a: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r>
              <a:rPr lang="ja-JP" altLang="en-US" sz="1200" smtClean="0">
                <a:ea typeface="BIZ UDPゴシック" panose="020B0400000000000000" pitchFamily="50" charset="-128"/>
                <a:cs typeface="Times New Roman" panose="02020603050405020304" pitchFamily="18" charset="0"/>
              </a:rPr>
              <a:t>● 広報</a:t>
            </a:r>
            <a:r>
              <a:rPr lang="ja-JP" altLang="en-US" sz="1200" dirty="0" smtClean="0">
                <a:ea typeface="BIZ UDPゴシック" panose="020B0400000000000000" pitchFamily="50" charset="-128"/>
                <a:cs typeface="Times New Roman" panose="02020603050405020304" pitchFamily="18" charset="0"/>
              </a:rPr>
              <a:t>効果の発揮や顧客層を意識した企画による国内の新規顧客の開拓とインバウンドの取込み促進</a:t>
            </a:r>
            <a:endParaRPr lang="en-US" altLang="ja-JP" sz="1200" dirty="0" smtClean="0">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0C32F0A-95BB-2EF6-777E-82EFCBA0C74F}"/>
              </a:ext>
            </a:extLst>
          </p:cNvPr>
          <p:cNvSpPr txBox="1"/>
          <p:nvPr/>
        </p:nvSpPr>
        <p:spPr>
          <a:xfrm>
            <a:off x="13966" y="2426331"/>
            <a:ext cx="4916632" cy="3420000"/>
          </a:xfrm>
          <a:prstGeom prst="rect">
            <a:avLst/>
          </a:prstGeom>
          <a:solidFill>
            <a:schemeClr val="accent2">
              <a:lumMod val="20000"/>
              <a:lumOff val="80000"/>
            </a:schemeClr>
          </a:solidFill>
          <a:ln w="19050">
            <a:solidFill>
              <a:schemeClr val="tx1"/>
            </a:solidFill>
            <a:prstDash val="solid"/>
          </a:ln>
        </p:spPr>
        <p:txBody>
          <a:bodyPr wrap="square" lIns="36000" rIns="36000" rtlCol="0">
            <a:spAutoFit/>
          </a:bodyPr>
          <a:lstStyle/>
          <a:p>
            <a:pPr>
              <a:lnSpc>
                <a:spcPts val="2500"/>
              </a:lnSpc>
            </a:pPr>
            <a:r>
              <a:rPr lang="ja-JP" altLang="en-US" sz="1200" dirty="0">
                <a:ea typeface="BIZ UDPゴシック" panose="020B0400000000000000" pitchFamily="50" charset="-128"/>
                <a:cs typeface="Times New Roman" panose="02020603050405020304" pitchFamily="18" charset="0"/>
              </a:rPr>
              <a:t>✔府や２町１村が実施するイベントへ</a:t>
            </a:r>
            <a:r>
              <a:rPr lang="ja-JP" altLang="en-US" sz="1200" dirty="0" smtClean="0">
                <a:ea typeface="BIZ UDPゴシック" panose="020B0400000000000000" pitchFamily="50" charset="-128"/>
                <a:cs typeface="Times New Roman" panose="02020603050405020304" pitchFamily="18" charset="0"/>
              </a:rPr>
              <a:t>の相互出展</a:t>
            </a:r>
            <a:endParaRPr lang="en-US" altLang="ja-JP" sz="1200" dirty="0">
              <a:ea typeface="BIZ UDPゴシック" panose="020B0400000000000000" pitchFamily="50" charset="-128"/>
              <a:cs typeface="Times New Roman" panose="02020603050405020304" pitchFamily="18" charset="0"/>
            </a:endParaRPr>
          </a:p>
          <a:p>
            <a:pPr>
              <a:lnSpc>
                <a:spcPts val="2500"/>
              </a:lnSpc>
            </a:pPr>
            <a:r>
              <a:rPr lang="ja-JP" altLang="en-US" sz="1050" dirty="0" smtClean="0">
                <a:ea typeface="BIZ UDPゴシック" panose="020B0400000000000000" pitchFamily="50" charset="-128"/>
                <a:cs typeface="Times New Roman" panose="02020603050405020304" pitchFamily="18" charset="0"/>
              </a:rPr>
              <a:t>　（</a:t>
            </a:r>
            <a:r>
              <a:rPr lang="ja-JP" altLang="en-US" sz="1050" dirty="0">
                <a:ea typeface="BIZ UDPゴシック" panose="020B0400000000000000" pitchFamily="50" charset="-128"/>
                <a:cs typeface="Times New Roman" panose="02020603050405020304" pitchFamily="18" charset="0"/>
              </a:rPr>
              <a:t>例</a:t>
            </a:r>
            <a:r>
              <a:rPr lang="ja-JP" altLang="en-US" sz="1050" dirty="0" smtClean="0">
                <a:ea typeface="BIZ UDPゴシック" panose="020B0400000000000000" pitchFamily="50" charset="-128"/>
                <a:cs typeface="Times New Roman" panose="02020603050405020304" pitchFamily="18" charset="0"/>
              </a:rPr>
              <a:t>：</a:t>
            </a:r>
            <a:r>
              <a:rPr kumimoji="1" lang="ja-JP" altLang="en-US" sz="1050" dirty="0" smtClean="0">
                <a:latin typeface="BIZ UDPゴシック" panose="020B0400000000000000" pitchFamily="50" charset="-128"/>
                <a:ea typeface="BIZ UDPゴシック" panose="020B0400000000000000" pitchFamily="50" charset="-128"/>
              </a:rPr>
              <a:t>近</a:t>
            </a:r>
            <a:r>
              <a:rPr kumimoji="1" lang="ja-JP" altLang="en-US" sz="1050" dirty="0" err="1" smtClean="0">
                <a:latin typeface="BIZ UDPゴシック" panose="020B0400000000000000" pitchFamily="50" charset="-128"/>
                <a:ea typeface="BIZ UDPゴシック" panose="020B0400000000000000" pitchFamily="50" charset="-128"/>
              </a:rPr>
              <a:t>つ</a:t>
            </a:r>
            <a:r>
              <a:rPr kumimoji="1" lang="ja-JP" altLang="en-US" sz="1050" dirty="0" smtClean="0">
                <a:latin typeface="BIZ UDPゴシック" panose="020B0400000000000000" pitchFamily="50" charset="-128"/>
                <a:ea typeface="BIZ UDPゴシック" panose="020B0400000000000000" pitchFamily="50" charset="-128"/>
              </a:rPr>
              <a:t>飛鳥博物館うめまつりへのブース出展</a:t>
            </a:r>
            <a:r>
              <a:rPr lang="ja-JP" altLang="en-US" sz="1050" dirty="0" smtClean="0">
                <a:ea typeface="BIZ UDPゴシック" panose="020B0400000000000000" pitchFamily="50" charset="-128"/>
                <a:cs typeface="Times New Roman" panose="02020603050405020304" pitchFamily="18" charset="0"/>
              </a:rPr>
              <a:t>）</a:t>
            </a:r>
            <a:endParaRPr lang="en-US" altLang="ja-JP" sz="1050" dirty="0" smtClean="0">
              <a:ea typeface="BIZ UDPゴシック" panose="020B0400000000000000" pitchFamily="50" charset="-128"/>
              <a:cs typeface="Times New Roman" panose="02020603050405020304" pitchFamily="18" charset="0"/>
            </a:endParaRPr>
          </a:p>
          <a:p>
            <a:pPr>
              <a:lnSpc>
                <a:spcPts val="2500"/>
              </a:lnSpc>
            </a:pPr>
            <a:r>
              <a:rPr lang="ja-JP" altLang="en-US" sz="1200" dirty="0" smtClean="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２町１村共同による地域活性化イベントの開催  </a:t>
            </a:r>
            <a:endParaRPr lang="en-US" altLang="ja-JP" sz="1200" dirty="0" smtClean="0">
              <a:ea typeface="BIZ UDPゴシック" panose="020B0400000000000000" pitchFamily="50" charset="-128"/>
              <a:cs typeface="Times New Roman" panose="02020603050405020304" pitchFamily="18" charset="0"/>
            </a:endParaRPr>
          </a:p>
          <a:p>
            <a:pPr>
              <a:lnSpc>
                <a:spcPts val="2000"/>
              </a:lnSpc>
            </a:pPr>
            <a:r>
              <a:rPr lang="ja-JP" altLang="en-US" sz="1200" dirty="0" smtClean="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例</a:t>
            </a:r>
            <a:r>
              <a:rPr lang="ja-JP" altLang="en-US" sz="1050" dirty="0">
                <a:ea typeface="BIZ UDPゴシック" panose="020B0400000000000000" pitchFamily="50" charset="-128"/>
                <a:cs typeface="Times New Roman" panose="02020603050405020304" pitchFamily="18" charset="0"/>
              </a:rPr>
              <a:t>：自転車で行こう！太子町の歴史と旬なフルーツ</a:t>
            </a:r>
            <a:r>
              <a:rPr lang="ja-JP" altLang="en-US" sz="1050" dirty="0" smtClean="0">
                <a:ea typeface="BIZ UDPゴシック" panose="020B0400000000000000" pitchFamily="50" charset="-128"/>
                <a:cs typeface="Times New Roman" panose="02020603050405020304" pitchFamily="18" charset="0"/>
              </a:rPr>
              <a:t>巡りの共同開催、</a:t>
            </a:r>
            <a:endParaRPr lang="en-US" altLang="ja-JP" sz="1050" dirty="0" smtClean="0">
              <a:ea typeface="BIZ UDPゴシック" panose="020B0400000000000000" pitchFamily="50" charset="-128"/>
              <a:cs typeface="Times New Roman" panose="02020603050405020304" pitchFamily="18" charset="0"/>
            </a:endParaRPr>
          </a:p>
          <a:p>
            <a:pPr>
              <a:lnSpc>
                <a:spcPts val="2000"/>
              </a:lnSpc>
            </a:pPr>
            <a:r>
              <a:rPr lang="ja-JP" altLang="en-US" sz="1050" dirty="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　　　採れたて</a:t>
            </a:r>
            <a:r>
              <a:rPr lang="ja-JP" altLang="en-US" sz="1050" dirty="0">
                <a:ea typeface="BIZ UDPゴシック" panose="020B0400000000000000" pitchFamily="50" charset="-128"/>
                <a:cs typeface="Times New Roman" panose="02020603050405020304" pitchFamily="18" charset="0"/>
              </a:rPr>
              <a:t>ご当地野菜市 </a:t>
            </a:r>
            <a:r>
              <a:rPr lang="en-US" altLang="ja-JP" sz="1050" dirty="0">
                <a:ea typeface="BIZ UDPゴシック" panose="020B0400000000000000" pitchFamily="50" charset="-128"/>
                <a:cs typeface="Times New Roman" panose="02020603050405020304" pitchFamily="18" charset="0"/>
              </a:rPr>
              <a:t>in HOOP</a:t>
            </a:r>
            <a:r>
              <a:rPr lang="ja-JP" altLang="en-US" sz="1050" dirty="0">
                <a:ea typeface="BIZ UDPゴシック" panose="020B0400000000000000" pitchFamily="50" charset="-128"/>
                <a:cs typeface="Times New Roman" panose="02020603050405020304" pitchFamily="18" charset="0"/>
              </a:rPr>
              <a:t>共同</a:t>
            </a:r>
            <a:r>
              <a:rPr lang="ja-JP" altLang="en-US" sz="1050" dirty="0" smtClean="0">
                <a:ea typeface="BIZ UDPゴシック" panose="020B0400000000000000" pitchFamily="50" charset="-128"/>
                <a:cs typeface="Times New Roman" panose="02020603050405020304" pitchFamily="18" charset="0"/>
              </a:rPr>
              <a:t>出店</a:t>
            </a:r>
            <a:endParaRPr lang="en-US" altLang="ja-JP" sz="1050" dirty="0">
              <a:ea typeface="BIZ UDPゴシック" panose="020B0400000000000000" pitchFamily="50" charset="-128"/>
              <a:cs typeface="Times New Roman" panose="02020603050405020304" pitchFamily="18" charset="0"/>
            </a:endParaRPr>
          </a:p>
          <a:p>
            <a:pPr>
              <a:lnSpc>
                <a:spcPts val="2500"/>
              </a:lnSpc>
            </a:pPr>
            <a:r>
              <a:rPr lang="ja-JP" altLang="en-US" sz="1200" dirty="0" smtClean="0">
                <a:ea typeface="BIZ UDPゴシック" panose="020B0400000000000000" pitchFamily="50" charset="-128"/>
                <a:cs typeface="Times New Roman" panose="02020603050405020304" pitchFamily="18" charset="0"/>
              </a:rPr>
              <a:t>✔各種イベント開催時における万博機運の活用</a:t>
            </a:r>
            <a:endParaRPr lang="en-US" altLang="ja-JP" sz="1200" dirty="0" smtClean="0">
              <a:ea typeface="BIZ UDPゴシック" panose="020B0400000000000000" pitchFamily="50" charset="-128"/>
              <a:cs typeface="Times New Roman" panose="02020603050405020304" pitchFamily="18" charset="0"/>
            </a:endParaRPr>
          </a:p>
          <a:p>
            <a:pPr>
              <a:lnSpc>
                <a:spcPts val="2500"/>
              </a:lnSpc>
            </a:pPr>
            <a:r>
              <a:rPr lang="ja-JP" altLang="en-US" sz="1200" kern="800" dirty="0">
                <a:ea typeface="BIZ UDPゴシック" panose="020B0400000000000000" pitchFamily="50" charset="-128"/>
                <a:cs typeface="Times New Roman" panose="02020603050405020304" pitchFamily="18" charset="0"/>
              </a:rPr>
              <a:t>　</a:t>
            </a:r>
            <a:r>
              <a:rPr lang="ja-JP" altLang="en-US" sz="1050" kern="800" dirty="0" smtClean="0">
                <a:ea typeface="BIZ UDPゴシック" panose="020B0400000000000000" pitchFamily="50" charset="-128"/>
                <a:cs typeface="Times New Roman" panose="02020603050405020304" pitchFamily="18" charset="0"/>
              </a:rPr>
              <a:t>（</a:t>
            </a:r>
            <a:r>
              <a:rPr lang="ja-JP" altLang="en-US" sz="1050" kern="800" dirty="0">
                <a:ea typeface="BIZ UDPゴシック" panose="020B0400000000000000" pitchFamily="50" charset="-128"/>
                <a:cs typeface="Times New Roman" panose="02020603050405020304" pitchFamily="18" charset="0"/>
              </a:rPr>
              <a:t>例</a:t>
            </a:r>
            <a:r>
              <a:rPr lang="ja-JP" altLang="en-US" sz="1050" kern="800" dirty="0" smtClean="0">
                <a:ea typeface="BIZ UDPゴシック" panose="020B0400000000000000" pitchFamily="50" charset="-128"/>
                <a:cs typeface="Times New Roman" panose="02020603050405020304" pitchFamily="18" charset="0"/>
              </a:rPr>
              <a:t>：万博ロゴマーク・ミャクミミャクを活用したブース出展等）</a:t>
            </a:r>
          </a:p>
          <a:p>
            <a:pPr>
              <a:lnSpc>
                <a:spcPts val="2500"/>
              </a:lnSpc>
            </a:pPr>
            <a:r>
              <a:rPr lang="ja-JP" altLang="en-US" sz="1200" dirty="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万博仕様ナンバープレートの活用</a:t>
            </a:r>
            <a:endParaRPr lang="en-US" altLang="ja-JP" sz="1200" dirty="0" smtClean="0">
              <a:ea typeface="BIZ UDPゴシック" panose="020B0400000000000000" pitchFamily="50" charset="-128"/>
              <a:cs typeface="Times New Roman" panose="02020603050405020304" pitchFamily="18" charset="0"/>
            </a:endParaRPr>
          </a:p>
          <a:p>
            <a:pPr>
              <a:lnSpc>
                <a:spcPts val="2500"/>
              </a:lnSpc>
            </a:pPr>
            <a:r>
              <a:rPr lang="ja-JP" altLang="en-US" sz="1050" kern="800" dirty="0">
                <a:ea typeface="BIZ UDPゴシック" panose="020B0400000000000000" pitchFamily="50" charset="-128"/>
                <a:cs typeface="Times New Roman" panose="02020603050405020304" pitchFamily="18" charset="0"/>
              </a:rPr>
              <a:t>　（例：公用車のナンバープレートを万博仕様</a:t>
            </a:r>
            <a:r>
              <a:rPr lang="ja-JP" altLang="en-US" sz="1050" kern="800" dirty="0" smtClean="0">
                <a:ea typeface="BIZ UDPゴシック" panose="020B0400000000000000" pitchFamily="50" charset="-128"/>
                <a:cs typeface="Times New Roman" panose="02020603050405020304" pitchFamily="18" charset="0"/>
              </a:rPr>
              <a:t>へ変更</a:t>
            </a:r>
            <a:r>
              <a:rPr lang="ja-JP" altLang="en-US" sz="1050" kern="800" dirty="0">
                <a:ea typeface="BIZ UDPゴシック" panose="020B0400000000000000" pitchFamily="50" charset="-128"/>
                <a:cs typeface="Times New Roman" panose="02020603050405020304" pitchFamily="18" charset="0"/>
              </a:rPr>
              <a:t>、万博仕様原付ナンバーの交付）</a:t>
            </a:r>
          </a:p>
        </p:txBody>
      </p:sp>
      <p:sp>
        <p:nvSpPr>
          <p:cNvPr id="17" name="テキスト ボックス 16">
            <a:extLst>
              <a:ext uri="{FF2B5EF4-FFF2-40B4-BE49-F238E27FC236}">
                <a16:creationId xmlns:a16="http://schemas.microsoft.com/office/drawing/2014/main" id="{70C32F0A-95BB-2EF6-777E-82EFCBA0C74F}"/>
              </a:ext>
            </a:extLst>
          </p:cNvPr>
          <p:cNvSpPr txBox="1"/>
          <p:nvPr/>
        </p:nvSpPr>
        <p:spPr>
          <a:xfrm>
            <a:off x="4930598" y="2424481"/>
            <a:ext cx="4979238" cy="3426579"/>
          </a:xfrm>
          <a:prstGeom prst="rect">
            <a:avLst/>
          </a:prstGeom>
          <a:solidFill>
            <a:schemeClr val="accent2">
              <a:lumMod val="20000"/>
              <a:lumOff val="80000"/>
            </a:schemeClr>
          </a:solidFill>
          <a:ln w="19050">
            <a:solidFill>
              <a:schemeClr val="tx1"/>
            </a:solidFill>
            <a:prstDash val="solid"/>
          </a:ln>
        </p:spPr>
        <p:txBody>
          <a:bodyPr wrap="square" lIns="72000" rIns="36000" rtlCol="0">
            <a:spAutoFit/>
          </a:bodyPr>
          <a:lstStyle/>
          <a:p>
            <a:pPr>
              <a:lnSpc>
                <a:spcPts val="2200"/>
              </a:lnSpc>
            </a:pPr>
            <a:r>
              <a:rPr lang="ja-JP" altLang="en-US" sz="1200" dirty="0" smtClean="0">
                <a:ea typeface="BIZ UDPゴシック" panose="020B0400000000000000" pitchFamily="50" charset="-128"/>
                <a:cs typeface="Times New Roman" panose="02020603050405020304" pitchFamily="18" charset="0"/>
              </a:rPr>
              <a:t>✔万博の機運醸成イベントと協調した取組み</a:t>
            </a:r>
            <a:endParaRPr lang="en-US" altLang="ja-JP" sz="1200" dirty="0" smtClean="0">
              <a:ea typeface="BIZ UDPゴシック" panose="020B0400000000000000" pitchFamily="50" charset="-128"/>
              <a:cs typeface="Times New Roman" panose="02020603050405020304" pitchFamily="18" charset="0"/>
            </a:endParaRPr>
          </a:p>
          <a:p>
            <a:pPr marL="541338" indent="-447675">
              <a:lnSpc>
                <a:spcPts val="1800"/>
              </a:lnSpc>
            </a:pPr>
            <a:r>
              <a:rPr lang="ja-JP" altLang="en-US" sz="1050" dirty="0" smtClean="0">
                <a:ea typeface="BIZ UDPゴシック" panose="020B0400000000000000" pitchFamily="50" charset="-128"/>
                <a:cs typeface="Times New Roman" panose="02020603050405020304" pitchFamily="18" charset="0"/>
              </a:rPr>
              <a:t>例：　２年前</a:t>
            </a:r>
            <a:r>
              <a:rPr lang="ja-JP" altLang="en-US" sz="1050" dirty="0">
                <a:ea typeface="BIZ UDPゴシック" panose="020B0400000000000000" pitchFamily="50" charset="-128"/>
                <a:cs typeface="Times New Roman" panose="02020603050405020304" pitchFamily="18" charset="0"/>
              </a:rPr>
              <a:t>（</a:t>
            </a:r>
            <a:r>
              <a:rPr lang="en-US" altLang="ja-JP" sz="1050" dirty="0">
                <a:ea typeface="BIZ UDPゴシック" panose="020B0400000000000000" pitchFamily="50" charset="-128"/>
                <a:cs typeface="Times New Roman" panose="02020603050405020304" pitchFamily="18" charset="0"/>
              </a:rPr>
              <a:t>2023</a:t>
            </a:r>
            <a:r>
              <a:rPr lang="ja-JP" altLang="en-US" sz="1050" dirty="0">
                <a:ea typeface="BIZ UDPゴシック" panose="020B0400000000000000" pitchFamily="50" charset="-128"/>
                <a:cs typeface="Times New Roman" panose="02020603050405020304" pitchFamily="18" charset="0"/>
              </a:rPr>
              <a:t>年</a:t>
            </a:r>
            <a:r>
              <a:rPr lang="en-US" altLang="ja-JP" sz="1050" dirty="0">
                <a:ea typeface="BIZ UDPゴシック" panose="020B0400000000000000" pitchFamily="50" charset="-128"/>
                <a:cs typeface="Times New Roman" panose="02020603050405020304" pitchFamily="18" charset="0"/>
              </a:rPr>
              <a:t>4</a:t>
            </a:r>
            <a:r>
              <a:rPr lang="ja-JP" altLang="en-US" sz="1050" dirty="0">
                <a:ea typeface="BIZ UDPゴシック" panose="020B0400000000000000" pitchFamily="50" charset="-128"/>
                <a:cs typeface="Times New Roman" panose="02020603050405020304" pitchFamily="18" charset="0"/>
              </a:rPr>
              <a:t>月）に</a:t>
            </a:r>
            <a:r>
              <a:rPr lang="ja-JP" altLang="en-US" sz="1050" dirty="0" smtClean="0">
                <a:ea typeface="BIZ UDPゴシック" panose="020B0400000000000000" pitchFamily="50" charset="-128"/>
                <a:cs typeface="Times New Roman" panose="02020603050405020304" pitchFamily="18" charset="0"/>
              </a:rPr>
              <a:t>合わせカーボンニュートラル</a:t>
            </a:r>
            <a:r>
              <a:rPr lang="ja-JP" altLang="en-US" sz="1050" dirty="0">
                <a:ea typeface="BIZ UDPゴシック" panose="020B0400000000000000" pitchFamily="50" charset="-128"/>
                <a:cs typeface="Times New Roman" panose="02020603050405020304" pitchFamily="18" charset="0"/>
              </a:rPr>
              <a:t>に</a:t>
            </a:r>
            <a:r>
              <a:rPr lang="ja-JP" altLang="en-US" sz="1050" dirty="0" smtClean="0">
                <a:ea typeface="BIZ UDPゴシック" panose="020B0400000000000000" pitchFamily="50" charset="-128"/>
                <a:cs typeface="Times New Roman" panose="02020603050405020304" pitchFamily="18" charset="0"/>
              </a:rPr>
              <a:t>関するシンポジウム開催</a:t>
            </a:r>
            <a:r>
              <a:rPr lang="ja-JP" altLang="en-US" sz="1050" dirty="0">
                <a:ea typeface="BIZ UDPゴシック" panose="020B0400000000000000" pitchFamily="50" charset="-128"/>
                <a:cs typeface="Times New Roman" panose="02020603050405020304" pitchFamily="18" charset="0"/>
              </a:rPr>
              <a:t>、</a:t>
            </a:r>
            <a:endParaRPr lang="en-US" altLang="ja-JP" sz="1050" dirty="0">
              <a:ea typeface="BIZ UDPゴシック" panose="020B0400000000000000" pitchFamily="50" charset="-128"/>
              <a:cs typeface="Times New Roman" panose="02020603050405020304" pitchFamily="18" charset="0"/>
            </a:endParaRPr>
          </a:p>
          <a:p>
            <a:pPr marL="541338" indent="-447675">
              <a:lnSpc>
                <a:spcPts val="1800"/>
              </a:lnSpc>
            </a:pPr>
            <a:r>
              <a:rPr lang="ja-JP" altLang="en-US" sz="1050" dirty="0">
                <a:ea typeface="BIZ UDPゴシック" panose="020B0400000000000000" pitchFamily="50" charset="-128"/>
                <a:cs typeface="Times New Roman" panose="02020603050405020304" pitchFamily="18" charset="0"/>
              </a:rPr>
              <a:t>　　　</a:t>
            </a:r>
            <a:r>
              <a:rPr lang="en-US" altLang="ja-JP" sz="1050" dirty="0" smtClean="0">
                <a:ea typeface="BIZ UDPゴシック" panose="020B0400000000000000" pitchFamily="50" charset="-128"/>
                <a:cs typeface="Times New Roman" panose="02020603050405020304" pitchFamily="18" charset="0"/>
              </a:rPr>
              <a:t> </a:t>
            </a:r>
            <a:r>
              <a:rPr lang="en-US" altLang="ja-JP" sz="1050" dirty="0">
                <a:ea typeface="BIZ UDPゴシック" panose="020B0400000000000000" pitchFamily="50" charset="-128"/>
                <a:cs typeface="Times New Roman" panose="02020603050405020304" pitchFamily="18" charset="0"/>
              </a:rPr>
              <a:t>500</a:t>
            </a:r>
            <a:r>
              <a:rPr lang="ja-JP" altLang="en-US" sz="1050" dirty="0">
                <a:ea typeface="BIZ UDPゴシック" panose="020B0400000000000000" pitchFamily="50" charset="-128"/>
                <a:cs typeface="Times New Roman" panose="02020603050405020304" pitchFamily="18" charset="0"/>
              </a:rPr>
              <a:t>日前（</a:t>
            </a:r>
            <a:r>
              <a:rPr lang="en-US" altLang="ja-JP" sz="1050" dirty="0">
                <a:ea typeface="BIZ UDPゴシック" panose="020B0400000000000000" pitchFamily="50" charset="-128"/>
                <a:cs typeface="Times New Roman" panose="02020603050405020304" pitchFamily="18" charset="0"/>
              </a:rPr>
              <a:t>2023</a:t>
            </a:r>
            <a:r>
              <a:rPr lang="ja-JP" altLang="en-US" sz="1050" dirty="0">
                <a:ea typeface="BIZ UDPゴシック" panose="020B0400000000000000" pitchFamily="50" charset="-128"/>
                <a:cs typeface="Times New Roman" panose="02020603050405020304" pitchFamily="18" charset="0"/>
              </a:rPr>
              <a:t>年</a:t>
            </a:r>
            <a:r>
              <a:rPr lang="en-US" altLang="ja-JP" sz="1050" dirty="0">
                <a:ea typeface="BIZ UDPゴシック" panose="020B0400000000000000" pitchFamily="50" charset="-128"/>
                <a:cs typeface="Times New Roman" panose="02020603050405020304" pitchFamily="18" charset="0"/>
              </a:rPr>
              <a:t>11</a:t>
            </a:r>
            <a:r>
              <a:rPr lang="ja-JP" altLang="en-US" sz="1050" dirty="0">
                <a:ea typeface="BIZ UDPゴシック" panose="020B0400000000000000" pitchFamily="50" charset="-128"/>
                <a:cs typeface="Times New Roman" panose="02020603050405020304" pitchFamily="18" charset="0"/>
              </a:rPr>
              <a:t>月）の時期に合わせ、 棚田夢灯り</a:t>
            </a:r>
            <a:r>
              <a:rPr lang="en-US" altLang="ja-JP" sz="1050" dirty="0">
                <a:ea typeface="BIZ UDPゴシック" panose="020B0400000000000000" pitchFamily="50" charset="-128"/>
                <a:cs typeface="Times New Roman" panose="02020603050405020304" pitchFamily="18" charset="0"/>
              </a:rPr>
              <a:t>2023</a:t>
            </a:r>
            <a:r>
              <a:rPr lang="ja-JP" altLang="en-US" sz="1050" dirty="0" err="1">
                <a:ea typeface="BIZ UDPゴシック" panose="020B0400000000000000" pitchFamily="50" charset="-128"/>
                <a:cs typeface="Times New Roman" panose="02020603050405020304" pitchFamily="18" charset="0"/>
              </a:rPr>
              <a:t>にて</a:t>
            </a:r>
            <a:endParaRPr lang="en-US" altLang="ja-JP" sz="1050" dirty="0">
              <a:ea typeface="BIZ UDPゴシック" panose="020B0400000000000000" pitchFamily="50" charset="-128"/>
              <a:cs typeface="Times New Roman" panose="02020603050405020304" pitchFamily="18" charset="0"/>
            </a:endParaRPr>
          </a:p>
          <a:p>
            <a:pPr marL="541338" indent="-447675">
              <a:lnSpc>
                <a:spcPts val="1800"/>
              </a:lnSpc>
            </a:pPr>
            <a:r>
              <a:rPr lang="ja-JP" altLang="en-US" sz="1050" dirty="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ミャクミャクや万博ロゴマークのライトアップを実施、</a:t>
            </a:r>
            <a:endParaRPr lang="en-US" altLang="ja-JP" sz="1050" dirty="0" smtClean="0">
              <a:ea typeface="BIZ UDPゴシック" panose="020B0400000000000000" pitchFamily="50" charset="-128"/>
              <a:cs typeface="Times New Roman" panose="02020603050405020304" pitchFamily="18" charset="0"/>
            </a:endParaRPr>
          </a:p>
          <a:p>
            <a:pPr marL="541338" indent="-447675">
              <a:lnSpc>
                <a:spcPts val="1800"/>
              </a:lnSpc>
            </a:pPr>
            <a:r>
              <a:rPr lang="ja-JP" altLang="en-US" sz="1050" dirty="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　　 １年前</a:t>
            </a:r>
            <a:r>
              <a:rPr lang="ja-JP" altLang="en-US" sz="1050" dirty="0">
                <a:ea typeface="BIZ UDPゴシック" panose="020B0400000000000000" pitchFamily="50" charset="-128"/>
                <a:cs typeface="Times New Roman" panose="02020603050405020304" pitchFamily="18" charset="0"/>
              </a:rPr>
              <a:t>（</a:t>
            </a:r>
            <a:r>
              <a:rPr lang="en-US" altLang="ja-JP" sz="1050" dirty="0">
                <a:ea typeface="BIZ UDPゴシック" panose="020B0400000000000000" pitchFamily="50" charset="-128"/>
                <a:cs typeface="Times New Roman" panose="02020603050405020304" pitchFamily="18" charset="0"/>
              </a:rPr>
              <a:t>2024</a:t>
            </a:r>
            <a:r>
              <a:rPr lang="ja-JP" altLang="en-US" sz="1050" dirty="0">
                <a:ea typeface="BIZ UDPゴシック" panose="020B0400000000000000" pitchFamily="50" charset="-128"/>
                <a:cs typeface="Times New Roman" panose="02020603050405020304" pitchFamily="18" charset="0"/>
              </a:rPr>
              <a:t>年</a:t>
            </a:r>
            <a:r>
              <a:rPr lang="en-US" altLang="ja-JP" sz="1050" dirty="0">
                <a:ea typeface="BIZ UDPゴシック" panose="020B0400000000000000" pitchFamily="50" charset="-128"/>
                <a:cs typeface="Times New Roman" panose="02020603050405020304" pitchFamily="18" charset="0"/>
              </a:rPr>
              <a:t>4</a:t>
            </a:r>
            <a:r>
              <a:rPr lang="ja-JP" altLang="en-US" sz="1050" dirty="0">
                <a:ea typeface="BIZ UDPゴシック" panose="020B0400000000000000" pitchFamily="50" charset="-128"/>
                <a:cs typeface="Times New Roman" panose="02020603050405020304" pitchFamily="18" charset="0"/>
              </a:rPr>
              <a:t>月）に合わせクリーンキャンペーンを</a:t>
            </a:r>
            <a:r>
              <a:rPr lang="ja-JP" altLang="en-US" sz="1050" dirty="0" smtClean="0">
                <a:ea typeface="BIZ UDPゴシック" panose="020B0400000000000000" pitchFamily="50" charset="-128"/>
                <a:cs typeface="Times New Roman" panose="02020603050405020304" pitchFamily="18" charset="0"/>
              </a:rPr>
              <a:t>実施</a:t>
            </a:r>
            <a:endParaRPr lang="en-US" altLang="ja-JP" sz="1050" dirty="0">
              <a:ea typeface="BIZ UDPゴシック" panose="020B0400000000000000" pitchFamily="50" charset="-128"/>
              <a:cs typeface="Times New Roman" panose="02020603050405020304" pitchFamily="18" charset="0"/>
            </a:endParaRPr>
          </a:p>
          <a:p>
            <a:pPr>
              <a:lnSpc>
                <a:spcPts val="2200"/>
              </a:lnSpc>
            </a:pPr>
            <a:r>
              <a:rPr lang="ja-JP" altLang="en-US" sz="1200" dirty="0" smtClean="0">
                <a:ea typeface="BIZ UDPゴシック" panose="020B0400000000000000" pitchFamily="50" charset="-128"/>
                <a:cs typeface="Times New Roman" panose="02020603050405020304" pitchFamily="18" charset="0"/>
              </a:rPr>
              <a:t>✔万博開催直前・期間中における取組み</a:t>
            </a:r>
            <a:endParaRPr lang="en-US" altLang="ja-JP" sz="1200" dirty="0" smtClean="0">
              <a:ea typeface="BIZ UDPゴシック" panose="020B0400000000000000" pitchFamily="50" charset="-128"/>
              <a:cs typeface="Times New Roman" panose="02020603050405020304" pitchFamily="18" charset="0"/>
            </a:endParaRPr>
          </a:p>
          <a:p>
            <a:pPr>
              <a:lnSpc>
                <a:spcPts val="2200"/>
              </a:lnSpc>
            </a:pPr>
            <a:r>
              <a:rPr lang="ja-JP" altLang="en-US" sz="1200" dirty="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例</a:t>
            </a:r>
            <a:r>
              <a:rPr lang="ja-JP" altLang="en-US" sz="1050" dirty="0">
                <a:ea typeface="BIZ UDPゴシック" panose="020B0400000000000000" pitchFamily="50" charset="-128"/>
                <a:cs typeface="Times New Roman" panose="02020603050405020304" pitchFamily="18" charset="0"/>
              </a:rPr>
              <a:t>：南</a:t>
            </a:r>
            <a:r>
              <a:rPr lang="ja-JP" altLang="en-US" sz="1050" dirty="0" smtClean="0">
                <a:ea typeface="BIZ UDPゴシック" panose="020B0400000000000000" pitchFamily="50" charset="-128"/>
                <a:cs typeface="Times New Roman" panose="02020603050405020304" pitchFamily="18" charset="0"/>
              </a:rPr>
              <a:t>河内</a:t>
            </a:r>
            <a:r>
              <a:rPr lang="ja-JP" altLang="en-US" sz="1050" dirty="0">
                <a:ea typeface="BIZ UDPゴシック" panose="020B0400000000000000" pitchFamily="50" charset="-128"/>
                <a:cs typeface="Times New Roman" panose="02020603050405020304" pitchFamily="18" charset="0"/>
              </a:rPr>
              <a:t>フルーツマルシェ開催などに</a:t>
            </a:r>
            <a:r>
              <a:rPr lang="ja-JP" altLang="en-US" sz="1050" dirty="0" smtClean="0">
                <a:ea typeface="BIZ UDPゴシック" panose="020B0400000000000000" pitchFamily="50" charset="-128"/>
                <a:cs typeface="Times New Roman" panose="02020603050405020304" pitchFamily="18" charset="0"/>
              </a:rPr>
              <a:t>合わせ地域</a:t>
            </a:r>
            <a:r>
              <a:rPr lang="ja-JP" altLang="en-US" sz="1050" dirty="0">
                <a:ea typeface="BIZ UDPゴシック" panose="020B0400000000000000" pitchFamily="50" charset="-128"/>
                <a:cs typeface="Times New Roman" panose="02020603050405020304" pitchFamily="18" charset="0"/>
              </a:rPr>
              <a:t>のブランド食材</a:t>
            </a:r>
            <a:r>
              <a:rPr lang="ja-JP" altLang="en-US" sz="1050" dirty="0" smtClean="0">
                <a:ea typeface="BIZ UDPゴシック" panose="020B0400000000000000" pitchFamily="50" charset="-128"/>
                <a:cs typeface="Times New Roman" panose="02020603050405020304" pitchFamily="18" charset="0"/>
              </a:rPr>
              <a:t>を世界</a:t>
            </a:r>
            <a:r>
              <a:rPr lang="ja-JP" altLang="en-US" sz="1050" dirty="0">
                <a:ea typeface="BIZ UDPゴシック" panose="020B0400000000000000" pitchFamily="50" charset="-128"/>
                <a:cs typeface="Times New Roman" panose="02020603050405020304" pitchFamily="18" charset="0"/>
              </a:rPr>
              <a:t>に</a:t>
            </a:r>
            <a:r>
              <a:rPr lang="ja-JP" altLang="en-US" sz="1050" dirty="0" smtClean="0">
                <a:ea typeface="BIZ UDPゴシック" panose="020B0400000000000000" pitchFamily="50" charset="-128"/>
                <a:cs typeface="Times New Roman" panose="02020603050405020304" pitchFamily="18" charset="0"/>
              </a:rPr>
              <a:t>発信、</a:t>
            </a:r>
            <a:endParaRPr lang="en-US" altLang="ja-JP" sz="1050" dirty="0" smtClean="0">
              <a:ea typeface="BIZ UDPゴシック" panose="020B0400000000000000" pitchFamily="50" charset="-128"/>
              <a:cs typeface="Times New Roman" panose="02020603050405020304" pitchFamily="18" charset="0"/>
            </a:endParaRPr>
          </a:p>
          <a:p>
            <a:pPr>
              <a:lnSpc>
                <a:spcPts val="2200"/>
              </a:lnSpc>
            </a:pPr>
            <a:r>
              <a:rPr lang="ja-JP" altLang="en-US" sz="1050" dirty="0">
                <a:ea typeface="BIZ UDPゴシック" panose="020B0400000000000000" pitchFamily="50" charset="-128"/>
                <a:cs typeface="Times New Roman" panose="02020603050405020304" pitchFamily="18" charset="0"/>
              </a:rPr>
              <a:t>　</a:t>
            </a:r>
            <a:r>
              <a:rPr lang="ja-JP" altLang="en-US" sz="1050" dirty="0" smtClean="0">
                <a:ea typeface="BIZ UDPゴシック" panose="020B0400000000000000" pitchFamily="50" charset="-128"/>
                <a:cs typeface="Times New Roman" panose="02020603050405020304" pitchFamily="18" charset="0"/>
              </a:rPr>
              <a:t>　　　旅行会社とタイアップしたイベントやツアーの実施</a:t>
            </a:r>
            <a:endParaRPr lang="en-US" altLang="ja-JP" sz="1050" dirty="0" smtClean="0">
              <a:ea typeface="BIZ UDPゴシック" panose="020B0400000000000000" pitchFamily="50" charset="-128"/>
              <a:cs typeface="Times New Roman" panose="02020603050405020304" pitchFamily="18" charset="0"/>
            </a:endParaRPr>
          </a:p>
          <a:p>
            <a:pPr>
              <a:lnSpc>
                <a:spcPts val="2500"/>
              </a:lnSpc>
            </a:pPr>
            <a:r>
              <a:rPr lang="ja-JP" altLang="en-US" sz="1050" dirty="0">
                <a:ea typeface="BIZ UDPゴシック" panose="020B0400000000000000" pitchFamily="50" charset="-128"/>
                <a:cs typeface="Times New Roman" panose="02020603050405020304" pitchFamily="18" charset="0"/>
              </a:rPr>
              <a:t>✔ </a:t>
            </a:r>
            <a:r>
              <a:rPr lang="ja-JP" altLang="en-US" sz="1200" dirty="0">
                <a:ea typeface="BIZ UDPゴシック" panose="020B0400000000000000" pitchFamily="50" charset="-128"/>
                <a:cs typeface="Times New Roman" panose="02020603050405020304" pitchFamily="18" charset="0"/>
              </a:rPr>
              <a:t>民間企業等が実施するイベントへの出店</a:t>
            </a:r>
            <a:endParaRPr lang="en-US" altLang="ja-JP" sz="1200" dirty="0">
              <a:ea typeface="BIZ UDPゴシック" panose="020B0400000000000000" pitchFamily="50" charset="-128"/>
              <a:cs typeface="Times New Roman" panose="02020603050405020304" pitchFamily="18" charset="0"/>
            </a:endParaRPr>
          </a:p>
          <a:p>
            <a:pPr>
              <a:lnSpc>
                <a:spcPts val="2500"/>
              </a:lnSpc>
            </a:pPr>
            <a:r>
              <a:rPr lang="ja-JP" altLang="en-US" sz="1050" dirty="0">
                <a:ea typeface="BIZ UDPゴシック" panose="020B0400000000000000" pitchFamily="50" charset="-128"/>
                <a:cs typeface="Times New Roman" panose="02020603050405020304" pitchFamily="18" charset="0"/>
              </a:rPr>
              <a:t>　（例：近鉄電車 </a:t>
            </a:r>
            <a:r>
              <a:rPr lang="en-US" altLang="ja-JP" sz="1050" dirty="0">
                <a:ea typeface="BIZ UDPゴシック" panose="020B0400000000000000" pitchFamily="50" charset="-128"/>
                <a:cs typeface="Times New Roman" panose="02020603050405020304" pitchFamily="18" charset="0"/>
              </a:rPr>
              <a:t>de </a:t>
            </a:r>
            <a:r>
              <a:rPr lang="ja-JP" altLang="en-US" sz="1050" dirty="0">
                <a:ea typeface="BIZ UDPゴシック" panose="020B0400000000000000" pitchFamily="50" charset="-128"/>
                <a:cs typeface="Times New Roman" panose="02020603050405020304" pitchFamily="18" charset="0"/>
              </a:rPr>
              <a:t>マルシェの共同</a:t>
            </a:r>
            <a:r>
              <a:rPr lang="ja-JP" altLang="en-US" sz="1050" dirty="0" smtClean="0">
                <a:ea typeface="BIZ UDPゴシック" panose="020B0400000000000000" pitchFamily="50" charset="-128"/>
                <a:cs typeface="Times New Roman" panose="02020603050405020304" pitchFamily="18" charset="0"/>
              </a:rPr>
              <a:t>出店、関西国際空港でのイベントにブース出展）</a:t>
            </a:r>
            <a:endParaRPr lang="ja-JP" altLang="en-US" sz="1050" dirty="0">
              <a:ea typeface="BIZ UDPゴシック" panose="020B0400000000000000" pitchFamily="50" charset="-128"/>
              <a:cs typeface="Times New Roman" panose="02020603050405020304" pitchFamily="18" charset="0"/>
            </a:endParaRPr>
          </a:p>
          <a:p>
            <a:pPr>
              <a:lnSpc>
                <a:spcPts val="2200"/>
              </a:lnSpc>
            </a:pPr>
            <a:r>
              <a:rPr lang="ja-JP" altLang="en-US" sz="1200" dirty="0" smtClean="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電子地域通貨を２町１村共同で</a:t>
            </a:r>
            <a:r>
              <a:rPr lang="ja-JP" altLang="en-US" sz="1200" dirty="0" smtClean="0">
                <a:ea typeface="BIZ UDPゴシック" panose="020B0400000000000000" pitchFamily="50" charset="-128"/>
                <a:cs typeface="Times New Roman" panose="02020603050405020304" pitchFamily="18" charset="0"/>
              </a:rPr>
              <a:t>導入</a:t>
            </a:r>
            <a:endParaRPr lang="en-US" altLang="ja-JP" sz="1200" dirty="0" smtClean="0">
              <a:ea typeface="BIZ UDPゴシック" panose="020B0400000000000000" pitchFamily="50" charset="-128"/>
              <a:cs typeface="Times New Roman" panose="02020603050405020304" pitchFamily="18" charset="0"/>
            </a:endParaRPr>
          </a:p>
          <a:p>
            <a:pPr>
              <a:lnSpc>
                <a:spcPts val="2800"/>
              </a:lnSpc>
            </a:pPr>
            <a:r>
              <a:rPr lang="ja-JP" altLang="en-US" sz="1200" dirty="0" smtClean="0">
                <a:ea typeface="BIZ UDPゴシック" panose="020B0400000000000000" pitchFamily="50" charset="-128"/>
                <a:cs typeface="Times New Roman" panose="02020603050405020304" pitchFamily="18" charset="0"/>
              </a:rPr>
              <a:t>✔ </a:t>
            </a:r>
            <a:r>
              <a:rPr lang="ja-JP" altLang="en-US" sz="1200" dirty="0">
                <a:ea typeface="BIZ UDPゴシック" panose="020B0400000000000000" pitchFamily="50" charset="-128"/>
                <a:cs typeface="Times New Roman" panose="02020603050405020304" pitchFamily="18" charset="0"/>
              </a:rPr>
              <a:t>地域の一体的な魅力発信のため２町１村で観光企画課を共同</a:t>
            </a:r>
            <a:r>
              <a:rPr lang="ja-JP" altLang="en-US" sz="1200" dirty="0" smtClean="0">
                <a:ea typeface="BIZ UDPゴシック" panose="020B0400000000000000" pitchFamily="50" charset="-128"/>
                <a:cs typeface="Times New Roman" panose="02020603050405020304" pitchFamily="18" charset="0"/>
              </a:rPr>
              <a:t>設置</a:t>
            </a:r>
            <a:endParaRPr lang="en-US" altLang="ja-JP" sz="1200" dirty="0">
              <a:ea typeface="BIZ UDPゴシック" panose="020B0400000000000000" pitchFamily="50" charset="-128"/>
              <a:cs typeface="Times New Roman" panose="02020603050405020304" pitchFamily="18" charset="0"/>
            </a:endParaRPr>
          </a:p>
        </p:txBody>
      </p:sp>
      <p:sp>
        <p:nvSpPr>
          <p:cNvPr id="20" name="ホームベース 19"/>
          <p:cNvSpPr/>
          <p:nvPr/>
        </p:nvSpPr>
        <p:spPr>
          <a:xfrm>
            <a:off x="13967" y="2164910"/>
            <a:ext cx="4916631" cy="2402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t>令和４年度</a:t>
            </a:r>
          </a:p>
        </p:txBody>
      </p:sp>
      <p:sp>
        <p:nvSpPr>
          <p:cNvPr id="21" name="ホームベース 20"/>
          <p:cNvSpPr/>
          <p:nvPr/>
        </p:nvSpPr>
        <p:spPr>
          <a:xfrm>
            <a:off x="4930599" y="2174559"/>
            <a:ext cx="4989368" cy="240276"/>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t>令和</a:t>
            </a:r>
            <a:r>
              <a:rPr kumimoji="1" lang="ja-JP" altLang="en-US" sz="1400" b="1" dirty="0" smtClean="0"/>
              <a:t>５年度以降</a:t>
            </a:r>
            <a:endParaRPr kumimoji="1" lang="ja-JP" altLang="en-US" sz="1400" b="1" dirty="0"/>
          </a:p>
        </p:txBody>
      </p:sp>
      <p:sp>
        <p:nvSpPr>
          <p:cNvPr id="25" name="二等辺三角形 24"/>
          <p:cNvSpPr/>
          <p:nvPr/>
        </p:nvSpPr>
        <p:spPr>
          <a:xfrm rot="5400000">
            <a:off x="3251919" y="4063005"/>
            <a:ext cx="3357357" cy="110067"/>
          </a:xfrm>
          <a:prstGeom prst="triangle">
            <a:avLst>
              <a:gd name="adj" fmla="val 508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6084" y="1813531"/>
            <a:ext cx="2305439" cy="338554"/>
          </a:xfrm>
          <a:prstGeom prst="rect">
            <a:avLst/>
          </a:prstGeom>
          <a:noFill/>
        </p:spPr>
        <p:txBody>
          <a:bodyPr wrap="none" rtlCol="0">
            <a:spAutoFit/>
          </a:bodyPr>
          <a:lstStyle/>
          <a:p>
            <a:r>
              <a:rPr kumimoji="1" lang="ja-JP" altLang="en-US" sz="16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な取組み提案</a:t>
            </a:r>
          </a:p>
        </p:txBody>
      </p:sp>
      <p:sp>
        <p:nvSpPr>
          <p:cNvPr id="2" name="大かっこ 1"/>
          <p:cNvSpPr/>
          <p:nvPr/>
        </p:nvSpPr>
        <p:spPr>
          <a:xfrm>
            <a:off x="86307" y="3438422"/>
            <a:ext cx="4030133" cy="44873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大かっこ 23"/>
          <p:cNvSpPr/>
          <p:nvPr/>
        </p:nvSpPr>
        <p:spPr>
          <a:xfrm>
            <a:off x="4970648" y="2789499"/>
            <a:ext cx="4896479" cy="81944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大かっこ 25"/>
          <p:cNvSpPr/>
          <p:nvPr/>
        </p:nvSpPr>
        <p:spPr>
          <a:xfrm>
            <a:off x="5040665" y="4031231"/>
            <a:ext cx="4787128" cy="43521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69</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F5006B51-4D82-4776-98AE-830F7A9AA545}"/>
              </a:ext>
            </a:extLst>
          </p:cNvPr>
          <p:cNvSpPr txBox="1"/>
          <p:nvPr/>
        </p:nvSpPr>
        <p:spPr>
          <a:xfrm>
            <a:off x="0" y="851261"/>
            <a:ext cx="9906000" cy="95505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t" anchorCtr="0">
            <a:noAutofit/>
          </a:bodyPr>
          <a:lstStyle/>
          <a:p>
            <a:pPr>
              <a:lnSpc>
                <a:spcPts val="1800"/>
              </a:lnSpc>
            </a:pP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対応の方向性</a:t>
            </a:r>
            <a:r>
              <a:rPr kumimoji="1" lang="en-US" altLang="ja-JP" sz="1200" dirty="0" smtClean="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各町村</a:t>
            </a:r>
            <a:r>
              <a:rPr kumimoji="1" lang="ja-JP" altLang="en-US" sz="1200" dirty="0">
                <a:latin typeface="BIZ UDPゴシック" panose="020B0400000000000000" pitchFamily="50" charset="-128"/>
                <a:ea typeface="BIZ UDPゴシック" panose="020B0400000000000000" pitchFamily="50" charset="-128"/>
              </a:rPr>
              <a:t>での地域ブランド発信に関する</a:t>
            </a:r>
            <a:r>
              <a:rPr kumimoji="1" lang="ja-JP" altLang="en-US" sz="1200" dirty="0" smtClean="0">
                <a:latin typeface="BIZ UDPゴシック" panose="020B0400000000000000" pitchFamily="50" charset="-128"/>
                <a:ea typeface="BIZ UDPゴシック" panose="020B0400000000000000" pitchFamily="50" charset="-128"/>
              </a:rPr>
              <a:t>取組み</a:t>
            </a:r>
            <a:r>
              <a:rPr kumimoji="1" lang="ja-JP" altLang="en-US" sz="1200" dirty="0">
                <a:latin typeface="BIZ UDPゴシック" panose="020B0400000000000000" pitchFamily="50" charset="-128"/>
                <a:ea typeface="BIZ UDPゴシック" panose="020B0400000000000000" pitchFamily="50" charset="-128"/>
              </a:rPr>
              <a:t>もあるが</a:t>
            </a:r>
            <a:r>
              <a:rPr kumimoji="1" lang="ja-JP" altLang="en-US" sz="1200" dirty="0" smtClean="0">
                <a:latin typeface="BIZ UDPゴシック" panose="020B0400000000000000" pitchFamily="50" charset="-128"/>
                <a:ea typeface="BIZ UDPゴシック" panose="020B0400000000000000" pitchFamily="50" charset="-128"/>
              </a:rPr>
              <a:t>、集客力の不足や十分</a:t>
            </a:r>
            <a:r>
              <a:rPr kumimoji="1" lang="ja-JP" altLang="en-US" sz="1200" dirty="0">
                <a:latin typeface="BIZ UDPゴシック" panose="020B0400000000000000" pitchFamily="50" charset="-128"/>
                <a:ea typeface="BIZ UDPゴシック" panose="020B0400000000000000" pitchFamily="50" charset="-128"/>
              </a:rPr>
              <a:t>な予算措置が難しい</a:t>
            </a:r>
            <a:r>
              <a:rPr kumimoji="1" lang="ja-JP" altLang="en-US" sz="1200" dirty="0" smtClean="0">
                <a:latin typeface="BIZ UDPゴシック" panose="020B0400000000000000" pitchFamily="50" charset="-128"/>
                <a:ea typeface="BIZ UDPゴシック" panose="020B0400000000000000" pitchFamily="50" charset="-128"/>
              </a:rPr>
              <a:t>など、単独での取組みに</a:t>
            </a:r>
            <a:r>
              <a:rPr kumimoji="1" lang="ja-JP" altLang="en-US" sz="1200" dirty="0">
                <a:latin typeface="BIZ UDPゴシック" panose="020B0400000000000000" pitchFamily="50" charset="-128"/>
                <a:ea typeface="BIZ UDPゴシック" panose="020B0400000000000000" pitchFamily="50" charset="-128"/>
              </a:rPr>
              <a:t>は限界あり</a:t>
            </a:r>
            <a:r>
              <a:rPr kumimoji="1"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smtClean="0">
                <a:latin typeface="BIZ UDPゴシック" panose="020B0400000000000000" pitchFamily="50" charset="-128"/>
                <a:ea typeface="BIZ UDPゴシック" panose="020B0400000000000000" pitchFamily="50" charset="-128"/>
              </a:rPr>
              <a:t>➡地域イベントや</a:t>
            </a:r>
            <a:r>
              <a:rPr kumimoji="1" lang="en-US" altLang="ja-JP" sz="1200" dirty="0">
                <a:latin typeface="BIZ UDPゴシック" panose="020B0400000000000000" pitchFamily="50" charset="-128"/>
                <a:ea typeface="BIZ UDPゴシック" panose="020B0400000000000000" pitchFamily="50" charset="-128"/>
              </a:rPr>
              <a:t>2025</a:t>
            </a:r>
            <a:r>
              <a:rPr kumimoji="1" lang="ja-JP" altLang="en-US" sz="1200" dirty="0">
                <a:latin typeface="BIZ UDPゴシック" panose="020B0400000000000000" pitchFamily="50" charset="-128"/>
                <a:ea typeface="BIZ UDPゴシック" panose="020B0400000000000000" pitchFamily="50" charset="-128"/>
              </a:rPr>
              <a:t>年大阪・関西万博に向けた機運の盛り上がりを積極的に活用することにより、 ２町</a:t>
            </a:r>
            <a:r>
              <a:rPr kumimoji="1" lang="en-US" altLang="ja-JP" sz="1200" dirty="0" smtClean="0">
                <a:latin typeface="BIZ UDPゴシック" panose="020B0400000000000000" pitchFamily="50" charset="-128"/>
                <a:ea typeface="BIZ UDPゴシック" panose="020B0400000000000000" pitchFamily="50" charset="-128"/>
              </a:rPr>
              <a:t>1</a:t>
            </a:r>
            <a:r>
              <a:rPr kumimoji="1" lang="ja-JP" altLang="en-US" sz="1200" dirty="0" smtClean="0">
                <a:latin typeface="BIZ UDPゴシック" panose="020B0400000000000000" pitchFamily="50" charset="-128"/>
                <a:ea typeface="BIZ UDPゴシック" panose="020B0400000000000000" pitchFamily="50" charset="-128"/>
              </a:rPr>
              <a:t>村連携による地域</a:t>
            </a:r>
            <a:r>
              <a:rPr kumimoji="1" lang="ja-JP" altLang="en-US" sz="1200" dirty="0">
                <a:latin typeface="BIZ UDPゴシック" panose="020B0400000000000000" pitchFamily="50" charset="-128"/>
                <a:ea typeface="BIZ UDPゴシック" panose="020B0400000000000000" pitchFamily="50" charset="-128"/>
              </a:rPr>
              <a:t>ブランド</a:t>
            </a:r>
            <a:r>
              <a:rPr kumimoji="1" lang="ja-JP" altLang="en-US" sz="1200" dirty="0" smtClean="0">
                <a:latin typeface="BIZ UDPゴシック" panose="020B0400000000000000" pitchFamily="50" charset="-128"/>
                <a:ea typeface="BIZ UDPゴシック" panose="020B0400000000000000" pitchFamily="50" charset="-128"/>
              </a:rPr>
              <a:t>の創出を</a:t>
            </a: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18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実現</a:t>
            </a:r>
            <a:r>
              <a:rPr kumimoji="1" lang="ja-JP" altLang="en-US" sz="1200" dirty="0">
                <a:latin typeface="BIZ UDPゴシック" panose="020B0400000000000000" pitchFamily="50" charset="-128"/>
                <a:ea typeface="BIZ UDPゴシック" panose="020B0400000000000000" pitchFamily="50" charset="-128"/>
              </a:rPr>
              <a:t>し、</a:t>
            </a:r>
            <a:r>
              <a:rPr kumimoji="1" lang="ja-JP" altLang="en-US" sz="1200" u="sng" dirty="0">
                <a:latin typeface="BIZ UDPゴシック" panose="020B0400000000000000" pitchFamily="50" charset="-128"/>
                <a:ea typeface="BIZ UDPゴシック" panose="020B0400000000000000" pitchFamily="50" charset="-128"/>
              </a:rPr>
              <a:t>インバウンドの</a:t>
            </a:r>
            <a:r>
              <a:rPr kumimoji="1" lang="ja-JP" altLang="en-US" sz="1200" u="sng" dirty="0" smtClean="0">
                <a:latin typeface="BIZ UDPゴシック" panose="020B0400000000000000" pitchFamily="50" charset="-128"/>
                <a:ea typeface="BIZ UDPゴシック" panose="020B0400000000000000" pitchFamily="50" charset="-128"/>
              </a:rPr>
              <a:t>取込み等による地域経済の活性化</a:t>
            </a:r>
            <a:r>
              <a:rPr kumimoji="1" lang="ja-JP" altLang="en-US" sz="1200" u="sng" dirty="0">
                <a:latin typeface="BIZ UDPゴシック" panose="020B0400000000000000" pitchFamily="50" charset="-128"/>
                <a:ea typeface="BIZ UDPゴシック" panose="020B0400000000000000" pitchFamily="50" charset="-128"/>
              </a:rPr>
              <a:t>や交流</a:t>
            </a:r>
            <a:r>
              <a:rPr kumimoji="1" lang="ja-JP" altLang="en-US" sz="1200" u="sng" dirty="0" smtClean="0">
                <a:latin typeface="BIZ UDPゴシック" panose="020B0400000000000000" pitchFamily="50" charset="-128"/>
                <a:ea typeface="BIZ UDPゴシック" panose="020B0400000000000000" pitchFamily="50" charset="-128"/>
              </a:rPr>
              <a:t>人口・関係人口の増加をめざす</a:t>
            </a:r>
            <a:r>
              <a:rPr kumimoji="1" lang="ja-JP" altLang="en-US" sz="1200" dirty="0" smtClean="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p:cNvSpPr txBox="1"/>
          <p:nvPr/>
        </p:nvSpPr>
        <p:spPr>
          <a:xfrm>
            <a:off x="-26084" y="430006"/>
            <a:ext cx="8515473"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■具体的な取組み提案②　</a:t>
            </a:r>
            <a:r>
              <a:rPr lang="ja-JP" altLang="en-US" sz="2000" b="1" dirty="0" smtClean="0">
                <a:ea typeface="BIZ UDPゴシック" panose="020B0400000000000000" pitchFamily="50" charset="-128"/>
                <a:cs typeface="Times New Roman" panose="02020603050405020304" pitchFamily="18" charset="0"/>
              </a:rPr>
              <a:t>地域ブランドの創出</a:t>
            </a:r>
            <a:r>
              <a:rPr lang="ja-JP" altLang="en-US" b="1" dirty="0" smtClean="0">
                <a:ea typeface="BIZ UDPゴシック" panose="020B0400000000000000" pitchFamily="50" charset="-128"/>
                <a:cs typeface="Times New Roman" panose="02020603050405020304" pitchFamily="18" charset="0"/>
              </a:rPr>
              <a:t>（大阪・関西万博との連携含む）</a:t>
            </a:r>
            <a:endParaRPr kumimoji="1"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087613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58924" y="-25699"/>
            <a:ext cx="8999443" cy="461665"/>
          </a:xfrm>
          <a:prstGeom prst="rect">
            <a:avLst/>
          </a:prstGeom>
          <a:noFill/>
        </p:spPr>
        <p:txBody>
          <a:bodyPr wrap="square" rtlCol="0" anchor="ctr">
            <a:spAutoFit/>
          </a:bodyPr>
          <a:lstStyle/>
          <a:p>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検討テーマ④（</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その他</a:t>
            </a:r>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006B51-4D82-4776-98AE-830F7A9AA545}"/>
              </a:ext>
            </a:extLst>
          </p:cNvPr>
          <p:cNvSpPr txBox="1"/>
          <p:nvPr/>
        </p:nvSpPr>
        <p:spPr>
          <a:xfrm>
            <a:off x="0" y="935029"/>
            <a:ext cx="9906000" cy="79065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t" anchorCtr="0">
            <a:noAutofit/>
          </a:bodyPr>
          <a:lstStyle/>
          <a:p>
            <a:pPr>
              <a:lnSpc>
                <a:spcPts val="1800"/>
              </a:lnSpc>
            </a:pP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対応</a:t>
            </a:r>
            <a:r>
              <a:rPr kumimoji="1" lang="ja-JP" altLang="en-US" sz="1400" dirty="0" smtClean="0">
                <a:latin typeface="BIZ UDPゴシック" panose="020B0400000000000000" pitchFamily="50" charset="-128"/>
                <a:ea typeface="BIZ UDPゴシック" panose="020B0400000000000000" pitchFamily="50" charset="-128"/>
              </a:rPr>
              <a:t>の方向性</a:t>
            </a:r>
            <a:r>
              <a:rPr kumimoji="1" lang="en-US" altLang="ja-JP" sz="1400" dirty="0" smtClean="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a:lnSpc>
                <a:spcPts val="1800"/>
              </a:lnSpc>
            </a:pPr>
            <a:r>
              <a:rPr kumimoji="1" lang="ja-JP" altLang="en-US" sz="1400" dirty="0" smtClean="0">
                <a:latin typeface="BIZ UDPゴシック" panose="020B0400000000000000" pitchFamily="50" charset="-128"/>
                <a:ea typeface="BIZ UDPゴシック" panose="020B0400000000000000" pitchFamily="50" charset="-128"/>
              </a:rPr>
              <a:t>　</a:t>
            </a:r>
            <a:r>
              <a:rPr lang="ja-JP" altLang="en-US" sz="1400" dirty="0" smtClean="0">
                <a:ea typeface="BIZ UDPゴシック" panose="020B0400000000000000" pitchFamily="50" charset="-128"/>
                <a:cs typeface="Times New Roman" panose="02020603050405020304" pitchFamily="18" charset="0"/>
              </a:rPr>
              <a:t>団体間格差（電子申請システム導入の有無、小規模団体ほどシステム経費が割高）や人材</a:t>
            </a:r>
            <a:r>
              <a:rPr lang="ja-JP" altLang="en-US" sz="1400" dirty="0">
                <a:ea typeface="BIZ UDPゴシック" panose="020B0400000000000000" pitchFamily="50" charset="-128"/>
                <a:cs typeface="Times New Roman" panose="02020603050405020304" pitchFamily="18" charset="0"/>
              </a:rPr>
              <a:t>の不足（府内</a:t>
            </a:r>
            <a:r>
              <a:rPr lang="en-US" altLang="ja-JP" sz="1400" dirty="0">
                <a:ea typeface="BIZ UDPゴシック" panose="020B0400000000000000" pitchFamily="50" charset="-128"/>
                <a:cs typeface="Times New Roman" panose="02020603050405020304" pitchFamily="18" charset="0"/>
              </a:rPr>
              <a:t>43</a:t>
            </a:r>
            <a:r>
              <a:rPr lang="ja-JP" altLang="en-US" sz="1400" dirty="0">
                <a:ea typeface="BIZ UDPゴシック" panose="020B0400000000000000" pitchFamily="50" charset="-128"/>
                <a:cs typeface="Times New Roman" panose="02020603050405020304" pitchFamily="18" charset="0"/>
              </a:rPr>
              <a:t>団体のうち</a:t>
            </a:r>
            <a:r>
              <a:rPr lang="en-US" altLang="ja-JP" sz="1400" dirty="0">
                <a:ea typeface="BIZ UDPゴシック" panose="020B0400000000000000" pitchFamily="50" charset="-128"/>
                <a:cs typeface="Times New Roman" panose="02020603050405020304" pitchFamily="18" charset="0"/>
              </a:rPr>
              <a:t>33</a:t>
            </a:r>
            <a:r>
              <a:rPr lang="ja-JP" altLang="en-US" sz="1400" dirty="0">
                <a:ea typeface="BIZ UDPゴシック" panose="020B0400000000000000" pitchFamily="50" charset="-128"/>
                <a:cs typeface="Times New Roman" panose="02020603050405020304" pitchFamily="18" charset="0"/>
              </a:rPr>
              <a:t>団体が人材の不足を感じている</a:t>
            </a:r>
            <a:r>
              <a:rPr lang="ja-JP" altLang="en-US" sz="1400" dirty="0" smtClean="0">
                <a:ea typeface="BIZ UDPゴシック" panose="020B0400000000000000" pitchFamily="50" charset="-128"/>
                <a:cs typeface="Times New Roman" panose="02020603050405020304" pitchFamily="18" charset="0"/>
              </a:rPr>
              <a:t>）に対応するため、デジタル技術の導入を促進させる。</a:t>
            </a:r>
            <a:endParaRPr lang="en-US" altLang="ja-JP" sz="1400" dirty="0">
              <a:ea typeface="BIZ UDPゴシック" panose="020B0400000000000000" pitchFamily="50" charset="-128"/>
              <a:cs typeface="Times New Roman" panose="02020603050405020304" pitchFamily="18" charset="0"/>
            </a:endParaRPr>
          </a:p>
          <a:p>
            <a:pPr>
              <a:lnSpc>
                <a:spcPts val="1800"/>
              </a:lnSpc>
            </a:pPr>
            <a:endParaRPr lang="en-US" altLang="ja-JP" sz="1200" dirty="0" smtClean="0">
              <a:ea typeface="BIZ UDPゴシック" panose="020B0400000000000000" pitchFamily="50" charset="-128"/>
              <a:cs typeface="Times New Roman" panose="02020603050405020304" pitchFamily="18" charset="0"/>
            </a:endParaRPr>
          </a:p>
          <a:p>
            <a:pPr>
              <a:lnSpc>
                <a:spcPts val="18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0" y="1795684"/>
            <a:ext cx="1484702" cy="338554"/>
          </a:xfrm>
          <a:prstGeom prst="rect">
            <a:avLst/>
          </a:prstGeom>
          <a:noFill/>
        </p:spPr>
        <p:txBody>
          <a:bodyPr wrap="none" rtlCol="0">
            <a:spAutoFit/>
          </a:bodyPr>
          <a:lstStyle/>
          <a:p>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取組み提案</a:t>
            </a:r>
          </a:p>
        </p:txBody>
      </p:sp>
      <p:sp>
        <p:nvSpPr>
          <p:cNvPr id="21" name="テキスト ボックス 20">
            <a:extLst>
              <a:ext uri="{FF2B5EF4-FFF2-40B4-BE49-F238E27FC236}">
                <a16:creationId xmlns:a16="http://schemas.microsoft.com/office/drawing/2014/main" id="{70C32F0A-95BB-2EF6-777E-82EFCBA0C74F}"/>
              </a:ext>
            </a:extLst>
          </p:cNvPr>
          <p:cNvSpPr txBox="1"/>
          <p:nvPr/>
        </p:nvSpPr>
        <p:spPr>
          <a:xfrm>
            <a:off x="186642" y="2239023"/>
            <a:ext cx="7765876" cy="861774"/>
          </a:xfrm>
          <a:prstGeom prst="rect">
            <a:avLst/>
          </a:prstGeom>
          <a:solidFill>
            <a:schemeClr val="accent2">
              <a:lumMod val="20000"/>
              <a:lumOff val="80000"/>
            </a:schemeClr>
          </a:solidFill>
          <a:ln w="19050">
            <a:solidFill>
              <a:schemeClr val="tx1"/>
            </a:solidFill>
            <a:prstDash val="solid"/>
          </a:ln>
        </p:spPr>
        <p:txBody>
          <a:bodyPr wrap="square" rtlCol="0">
            <a:spAutoFit/>
          </a:bodyPr>
          <a:lstStyle/>
          <a:p>
            <a:pPr>
              <a:lnSpc>
                <a:spcPts val="2000"/>
              </a:lnSpc>
            </a:pPr>
            <a:r>
              <a:rPr lang="ja-JP" altLang="en-US" sz="1400" smtClean="0">
                <a:ea typeface="BIZ UDPゴシック" panose="020B0400000000000000" pitchFamily="50" charset="-128"/>
                <a:cs typeface="Times New Roman" panose="02020603050405020304" pitchFamily="18" charset="0"/>
              </a:rPr>
              <a:t>✔ 引き続き</a:t>
            </a:r>
            <a:r>
              <a:rPr lang="ja-JP" altLang="en-US" sz="1400" dirty="0" smtClean="0">
                <a:ea typeface="BIZ UDPゴシック" panose="020B0400000000000000" pitchFamily="50" charset="-128"/>
                <a:cs typeface="Times New Roman" panose="02020603050405020304" pitchFamily="18" charset="0"/>
              </a:rPr>
              <a:t>、府の共同調達の実施状況等を踏まえ、デジタル技術の導入を促進させる</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r>
              <a:rPr lang="ja-JP" altLang="en-US" sz="1400" dirty="0" smtClean="0">
                <a:ea typeface="BIZ UDPゴシック" panose="020B0400000000000000" pitchFamily="50" charset="-128"/>
                <a:cs typeface="Times New Roman" panose="02020603050405020304" pitchFamily="18" charset="0"/>
              </a:rPr>
              <a:t>　（例： </a:t>
            </a:r>
            <a:r>
              <a:rPr lang="ja-JP" altLang="en-US" sz="1400" dirty="0">
                <a:ea typeface="BIZ UDPゴシック" panose="020B0400000000000000" pitchFamily="50" charset="-128"/>
                <a:cs typeface="Times New Roman" panose="02020603050405020304" pitchFamily="18" charset="0"/>
              </a:rPr>
              <a:t>電子申請システム</a:t>
            </a:r>
            <a:r>
              <a:rPr lang="ja-JP" altLang="en-US" sz="1400" dirty="0" smtClean="0">
                <a:ea typeface="BIZ UDPゴシック" panose="020B0400000000000000" pitchFamily="50" charset="-128"/>
                <a:cs typeface="Times New Roman" panose="02020603050405020304" pitchFamily="18" charset="0"/>
              </a:rPr>
              <a:t>やアプリなどの導入や活用の充実化に</a:t>
            </a:r>
            <a:r>
              <a:rPr lang="ja-JP" altLang="en-US" sz="1400" dirty="0">
                <a:ea typeface="BIZ UDPゴシック" panose="020B0400000000000000" pitchFamily="50" charset="-128"/>
                <a:cs typeface="Times New Roman" panose="02020603050405020304" pitchFamily="18" charset="0"/>
              </a:rPr>
              <a:t>よるサービスのデジタル化） </a:t>
            </a:r>
            <a:endParaRPr lang="en-US" altLang="ja-JP" sz="1400" dirty="0" smtClean="0">
              <a:ea typeface="BIZ UDPゴシック" panose="020B0400000000000000" pitchFamily="50" charset="-128"/>
              <a:cs typeface="Times New Roman" panose="02020603050405020304" pitchFamily="18" charset="0"/>
            </a:endParaRPr>
          </a:p>
          <a:p>
            <a:pPr>
              <a:lnSpc>
                <a:spcPts val="2000"/>
              </a:lnSpc>
            </a:pPr>
            <a:r>
              <a:rPr lang="ja-JP" altLang="en-US" sz="1400">
                <a:ea typeface="BIZ UDPゴシック" panose="020B0400000000000000" pitchFamily="50" charset="-128"/>
                <a:cs typeface="Times New Roman" panose="02020603050405020304" pitchFamily="18" charset="0"/>
              </a:rPr>
              <a:t>✔ </a:t>
            </a:r>
            <a:r>
              <a:rPr lang="ja-JP" altLang="en-US" sz="1400" smtClean="0">
                <a:ea typeface="BIZ UDPゴシック" panose="020B0400000000000000" pitchFamily="50" charset="-128"/>
                <a:cs typeface="Times New Roman" panose="02020603050405020304" pitchFamily="18" charset="0"/>
              </a:rPr>
              <a:t>将来的なクラウド</a:t>
            </a:r>
            <a:r>
              <a:rPr lang="ja-JP" altLang="en-US" sz="1400" dirty="0">
                <a:ea typeface="BIZ UDPゴシック" panose="020B0400000000000000" pitchFamily="50" charset="-128"/>
                <a:cs typeface="Times New Roman" panose="02020603050405020304" pitchFamily="18" charset="0"/>
              </a:rPr>
              <a:t>の</a:t>
            </a:r>
            <a:r>
              <a:rPr lang="ja-JP" altLang="en-US" sz="1400" dirty="0" smtClean="0">
                <a:ea typeface="BIZ UDPゴシック" panose="020B0400000000000000" pitchFamily="50" charset="-128"/>
                <a:cs typeface="Times New Roman" panose="02020603050405020304" pitchFamily="18" charset="0"/>
              </a:rPr>
              <a:t>統一化</a:t>
            </a:r>
            <a:r>
              <a:rPr lang="ja-JP" altLang="en-US" sz="1400" dirty="0">
                <a:ea typeface="BIZ UDPゴシック" panose="020B0400000000000000" pitchFamily="50" charset="-128"/>
                <a:cs typeface="Times New Roman" panose="02020603050405020304" pitchFamily="18" charset="0"/>
              </a:rPr>
              <a:t>（ガバメントクラウドへの</a:t>
            </a:r>
            <a:r>
              <a:rPr lang="ja-JP" altLang="en-US" sz="1400">
                <a:ea typeface="BIZ UDPゴシック" panose="020B0400000000000000" pitchFamily="50" charset="-128"/>
                <a:cs typeface="Times New Roman" panose="02020603050405020304" pitchFamily="18" charset="0"/>
              </a:rPr>
              <a:t>移行</a:t>
            </a:r>
            <a:r>
              <a:rPr lang="ja-JP" altLang="en-US" sz="1400" smtClean="0">
                <a:ea typeface="BIZ UDPゴシック" panose="020B0400000000000000" pitchFamily="50" charset="-128"/>
                <a:cs typeface="Times New Roman" panose="02020603050405020304" pitchFamily="18" charset="0"/>
              </a:rPr>
              <a:t>を着実に実施）</a:t>
            </a:r>
            <a:endParaRPr lang="en-US" altLang="ja-JP" sz="1400" dirty="0">
              <a:ea typeface="BIZ UDPゴシック" panose="020B0400000000000000" pitchFamily="50" charset="-128"/>
              <a:cs typeface="Times New Roman" panose="02020603050405020304" pitchFamily="18" charset="0"/>
            </a:endParaRPr>
          </a:p>
        </p:txBody>
      </p:sp>
      <p:sp>
        <p:nvSpPr>
          <p:cNvPr id="33" name="テキスト ボックス 32"/>
          <p:cNvSpPr txBox="1"/>
          <p:nvPr/>
        </p:nvSpPr>
        <p:spPr>
          <a:xfrm>
            <a:off x="186642" y="3784631"/>
            <a:ext cx="8477861" cy="2862322"/>
          </a:xfrm>
          <a:prstGeom prst="rect">
            <a:avLst/>
          </a:prstGeom>
          <a:solidFill>
            <a:schemeClr val="bg1"/>
          </a:solidFill>
          <a:ln w="12700" cmpd="sng">
            <a:solidFill>
              <a:schemeClr val="tx1"/>
            </a:solidFill>
          </a:ln>
        </p:spPr>
        <p:txBody>
          <a:bodyPr wrap="square" rtlCol="0">
            <a:spAutoFit/>
          </a:bodyPr>
          <a:lstStyle/>
          <a:p>
            <a:r>
              <a:rPr lang="en-US" altLang="ja-JP" sz="1400" dirty="0" smtClean="0">
                <a:ea typeface="BIZ UDPゴシック" panose="020B0400000000000000" pitchFamily="50" charset="-128"/>
                <a:cs typeface="Times New Roman" panose="02020603050405020304" pitchFamily="18" charset="0"/>
              </a:rPr>
              <a:t>&lt;</a:t>
            </a:r>
            <a:r>
              <a:rPr lang="ja-JP" altLang="en-US" sz="1400" dirty="0" smtClean="0">
                <a:ea typeface="BIZ UDPゴシック" panose="020B0400000000000000" pitchFamily="50" charset="-128"/>
                <a:cs typeface="Times New Roman" panose="02020603050405020304" pitchFamily="18" charset="0"/>
              </a:rPr>
              <a:t>共同調達</a:t>
            </a:r>
            <a:r>
              <a:rPr lang="en-US" altLang="ja-JP" sz="1400" dirty="0" smtClean="0">
                <a:ea typeface="BIZ UDPゴシック" panose="020B0400000000000000" pitchFamily="50" charset="-128"/>
                <a:cs typeface="Times New Roman" panose="02020603050405020304" pitchFamily="18" charset="0"/>
              </a:rPr>
              <a:t>&gt;</a:t>
            </a:r>
          </a:p>
          <a:p>
            <a:r>
              <a:rPr lang="ja-JP" altLang="en-US" sz="1200" dirty="0" smtClean="0">
                <a:ea typeface="BIZ UDPゴシック" panose="020B0400000000000000" pitchFamily="50" charset="-128"/>
                <a:cs typeface="Times New Roman" panose="02020603050405020304" pitchFamily="18" charset="0"/>
              </a:rPr>
              <a:t>　・</a:t>
            </a:r>
            <a:r>
              <a:rPr lang="ja-JP" altLang="en-US" sz="1200" dirty="0">
                <a:ea typeface="BIZ UDPゴシック" panose="020B0400000000000000" pitchFamily="50" charset="-128"/>
                <a:cs typeface="Times New Roman" panose="02020603050405020304" pitchFamily="18" charset="0"/>
              </a:rPr>
              <a:t>調達事務の一元化　</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各参加団体毎の人的負担の軽減。（府が取りまとめて入札等の調達事務を実施）</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・ネットワーク効果</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同じシステムを複数団体で共同導入することで、団体間での好事例やノウハウの共有</a:t>
            </a:r>
            <a:r>
              <a:rPr lang="ja-JP" altLang="en-US" sz="1200" dirty="0" smtClean="0">
                <a:ea typeface="BIZ UDPゴシック" panose="020B0400000000000000" pitchFamily="50" charset="-128"/>
                <a:cs typeface="Times New Roman" panose="02020603050405020304" pitchFamily="18" charset="0"/>
              </a:rPr>
              <a:t>などが可能。</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単独調達の場合よりも高い導入効果が期待。（府主催の活用促進定例会など</a:t>
            </a:r>
            <a:r>
              <a:rPr lang="ja-JP" altLang="en-US" sz="1200" dirty="0" smtClean="0">
                <a:ea typeface="BIZ UDPゴシック" panose="020B0400000000000000" pitchFamily="50" charset="-128"/>
                <a:cs typeface="Times New Roman" panose="02020603050405020304" pitchFamily="18" charset="0"/>
              </a:rPr>
              <a:t>）</a:t>
            </a:r>
            <a:endParaRPr lang="en-US" altLang="ja-JP" sz="1200" dirty="0" smtClean="0">
              <a:ea typeface="BIZ UDPゴシック" panose="020B0400000000000000" pitchFamily="50" charset="-128"/>
              <a:cs typeface="Times New Roman" panose="02020603050405020304" pitchFamily="18" charset="0"/>
            </a:endParaRPr>
          </a:p>
          <a:p>
            <a:r>
              <a:rPr kumimoji="1" lang="ja-JP" altLang="en-US" sz="1600" dirty="0">
                <a:latin typeface="Meiryo UI" panose="020B0604030504040204" pitchFamily="50" charset="-128"/>
                <a:ea typeface="Meiryo UI" panose="020B0604030504040204" pitchFamily="50" charset="-128"/>
              </a:rPr>
              <a:t>　</a:t>
            </a:r>
            <a:r>
              <a:rPr lang="ja-JP" altLang="en-US" sz="1200" dirty="0">
                <a:ea typeface="BIZ UDPゴシック" panose="020B0400000000000000" pitchFamily="50" charset="-128"/>
                <a:cs typeface="Times New Roman" panose="02020603050405020304" pitchFamily="18" charset="0"/>
              </a:rPr>
              <a:t>・</a:t>
            </a:r>
            <a:r>
              <a:rPr lang="ja-JP" altLang="en-US" sz="1200" dirty="0" smtClean="0">
                <a:ea typeface="BIZ UDPゴシック" panose="020B0400000000000000" pitchFamily="50" charset="-128"/>
                <a:cs typeface="Times New Roman" panose="02020603050405020304" pitchFamily="18" charset="0"/>
              </a:rPr>
              <a:t>スケールメリット</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単独調達の場合よりも調達価格が安価になることが</a:t>
            </a:r>
            <a:r>
              <a:rPr lang="ja-JP" altLang="en-US" sz="1200" dirty="0" smtClean="0">
                <a:ea typeface="BIZ UDPゴシック" panose="020B0400000000000000" pitchFamily="50" charset="-128"/>
                <a:cs typeface="Times New Roman" panose="02020603050405020304" pitchFamily="18" charset="0"/>
              </a:rPr>
              <a:t>期待。（</a:t>
            </a:r>
            <a:r>
              <a:rPr lang="ja-JP" altLang="en-US" sz="1200" dirty="0">
                <a:ea typeface="BIZ UDPゴシック" panose="020B0400000000000000" pitchFamily="50" charset="-128"/>
                <a:cs typeface="Times New Roman" panose="02020603050405020304" pitchFamily="18" charset="0"/>
              </a:rPr>
              <a:t>実績で２～５割程度）　</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a:t>
            </a:r>
            <a:r>
              <a:rPr lang="ja-JP" altLang="en-US" sz="1200" dirty="0" smtClean="0">
                <a:ea typeface="BIZ UDPゴシック" panose="020B0400000000000000" pitchFamily="50" charset="-128"/>
                <a:cs typeface="Times New Roman" panose="02020603050405020304" pitchFamily="18" charset="0"/>
              </a:rPr>
              <a:t>・国</a:t>
            </a:r>
            <a:r>
              <a:rPr lang="ja-JP" altLang="en-US" sz="1200" dirty="0">
                <a:ea typeface="BIZ UDPゴシック" panose="020B0400000000000000" pitchFamily="50" charset="-128"/>
                <a:cs typeface="Times New Roman" panose="02020603050405020304" pitchFamily="18" charset="0"/>
              </a:rPr>
              <a:t>の特別交付税措置や補助金の</a:t>
            </a:r>
            <a:r>
              <a:rPr lang="ja-JP" altLang="en-US" sz="1200" dirty="0" smtClean="0">
                <a:ea typeface="BIZ UDPゴシック" panose="020B0400000000000000" pitchFamily="50" charset="-128"/>
                <a:cs typeface="Times New Roman" panose="02020603050405020304" pitchFamily="18" charset="0"/>
              </a:rPr>
              <a:t>適用</a:t>
            </a:r>
            <a:r>
              <a:rPr lang="en-US" altLang="ja-JP" sz="1000" dirty="0" smtClean="0">
                <a:ea typeface="BIZ UDPゴシック" panose="020B0400000000000000" pitchFamily="50" charset="-128"/>
                <a:cs typeface="Times New Roman" panose="02020603050405020304" pitchFamily="18" charset="0"/>
              </a:rPr>
              <a:t>&lt;</a:t>
            </a:r>
            <a:r>
              <a:rPr lang="ja-JP" altLang="en-US" sz="1000" dirty="0">
                <a:ea typeface="BIZ UDPゴシック" panose="020B0400000000000000" pitchFamily="50" charset="-128"/>
                <a:cs typeface="Times New Roman" panose="02020603050405020304" pitchFamily="18" charset="0"/>
              </a:rPr>
              <a:t>Ｒ４年度分</a:t>
            </a:r>
            <a:r>
              <a:rPr lang="en-US" altLang="ja-JP" sz="1000" dirty="0" smtClean="0">
                <a:ea typeface="BIZ UDPゴシック" panose="020B0400000000000000" pitchFamily="50" charset="-128"/>
                <a:cs typeface="Times New Roman" panose="02020603050405020304" pitchFamily="18" charset="0"/>
              </a:rPr>
              <a:t>&gt;</a:t>
            </a:r>
            <a:endParaRPr lang="en-US" altLang="ja-JP" sz="10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電子申請</a:t>
            </a:r>
            <a:r>
              <a:rPr lang="en-US" altLang="ja-JP" sz="1200" dirty="0">
                <a:ea typeface="BIZ UDPゴシック" panose="020B0400000000000000" pitchFamily="50" charset="-128"/>
                <a:cs typeface="Times New Roman" panose="02020603050405020304" pitchFamily="18" charset="0"/>
              </a:rPr>
              <a:t>…</a:t>
            </a:r>
            <a:r>
              <a:rPr lang="ja-JP" altLang="en-US" sz="1200" dirty="0">
                <a:ea typeface="BIZ UDPゴシック" panose="020B0400000000000000" pitchFamily="50" charset="-128"/>
                <a:cs typeface="Times New Roman" panose="02020603050405020304" pitchFamily="18" charset="0"/>
              </a:rPr>
              <a:t>共同であれば、初期費用の</a:t>
            </a:r>
            <a:r>
              <a:rPr lang="en-US" altLang="ja-JP" sz="1200" dirty="0">
                <a:ea typeface="BIZ UDPゴシック" panose="020B0400000000000000" pitchFamily="50" charset="-128"/>
                <a:cs typeface="Times New Roman" panose="02020603050405020304" pitchFamily="18" charset="0"/>
              </a:rPr>
              <a:t>0.5</a:t>
            </a:r>
            <a:r>
              <a:rPr lang="ja-JP" altLang="en-US" sz="1200" dirty="0">
                <a:ea typeface="BIZ UDPゴシック" panose="020B0400000000000000" pitchFamily="50" charset="-128"/>
                <a:cs typeface="Times New Roman" panose="02020603050405020304" pitchFamily="18" charset="0"/>
              </a:rPr>
              <a:t>（財政力補正あり）が特別交付税措置の対象。</a:t>
            </a:r>
            <a:endParaRPr lang="en-US" altLang="ja-JP" sz="1200" dirty="0">
              <a:ea typeface="BIZ UDPゴシック" panose="020B0400000000000000" pitchFamily="50" charset="-128"/>
              <a:cs typeface="Times New Roman" panose="02020603050405020304" pitchFamily="18" charset="0"/>
            </a:endParaRPr>
          </a:p>
          <a:p>
            <a:r>
              <a:rPr lang="ja-JP" altLang="en-US" sz="1200" dirty="0">
                <a:ea typeface="BIZ UDPゴシック" panose="020B0400000000000000" pitchFamily="50" charset="-128"/>
                <a:cs typeface="Times New Roman" panose="02020603050405020304" pitchFamily="18" charset="0"/>
              </a:rPr>
              <a:t>　　　</a:t>
            </a:r>
            <a:r>
              <a:rPr lang="en-US" altLang="ja-JP" sz="1200" dirty="0">
                <a:ea typeface="BIZ UDPゴシック" panose="020B0400000000000000" pitchFamily="50" charset="-128"/>
                <a:cs typeface="Times New Roman" panose="02020603050405020304" pitchFamily="18" charset="0"/>
              </a:rPr>
              <a:t>RPA…</a:t>
            </a:r>
            <a:r>
              <a:rPr lang="ja-JP" altLang="en-US" sz="1200" dirty="0">
                <a:ea typeface="BIZ UDPゴシック" panose="020B0400000000000000" pitchFamily="50" charset="-128"/>
                <a:cs typeface="Times New Roman" panose="02020603050405020304" pitchFamily="18" charset="0"/>
              </a:rPr>
              <a:t>共同であれば、特別交付税措置の措置率が</a:t>
            </a:r>
            <a:r>
              <a:rPr lang="en-US" altLang="ja-JP" sz="1200" dirty="0">
                <a:ea typeface="BIZ UDPゴシック" panose="020B0400000000000000" pitchFamily="50" charset="-128"/>
                <a:cs typeface="Times New Roman" panose="02020603050405020304" pitchFamily="18" charset="0"/>
              </a:rPr>
              <a:t>0.3</a:t>
            </a:r>
            <a:r>
              <a:rPr lang="ja-JP" altLang="en-US" sz="1200" dirty="0">
                <a:ea typeface="BIZ UDPゴシック" panose="020B0400000000000000" pitchFamily="50" charset="-128"/>
                <a:cs typeface="Times New Roman" panose="02020603050405020304" pitchFamily="18" charset="0"/>
              </a:rPr>
              <a:t>⇒</a:t>
            </a:r>
            <a:r>
              <a:rPr lang="en-US" altLang="ja-JP" sz="1200" dirty="0">
                <a:ea typeface="BIZ UDPゴシック" panose="020B0400000000000000" pitchFamily="50" charset="-128"/>
                <a:cs typeface="Times New Roman" panose="02020603050405020304" pitchFamily="18" charset="0"/>
              </a:rPr>
              <a:t>0.5</a:t>
            </a:r>
            <a:r>
              <a:rPr lang="ja-JP" altLang="en-US" sz="1200" dirty="0">
                <a:ea typeface="BIZ UDPゴシック" panose="020B0400000000000000" pitchFamily="50" charset="-128"/>
                <a:cs typeface="Times New Roman" panose="02020603050405020304" pitchFamily="18" charset="0"/>
              </a:rPr>
              <a:t>（財政力補正あり）に拡充</a:t>
            </a:r>
            <a:r>
              <a:rPr lang="ja-JP" altLang="en-US" sz="1200" dirty="0" smtClean="0">
                <a:ea typeface="BIZ UDPゴシック" panose="020B0400000000000000" pitchFamily="50" charset="-128"/>
                <a:cs typeface="Times New Roman" panose="02020603050405020304" pitchFamily="18" charset="0"/>
              </a:rPr>
              <a:t>。</a:t>
            </a:r>
            <a:endParaRPr lang="en-US" altLang="ja-JP" sz="1200" dirty="0" smtClean="0">
              <a:ea typeface="BIZ UDPゴシック" panose="020B0400000000000000" pitchFamily="50" charset="-128"/>
              <a:cs typeface="Times New Roman" panose="02020603050405020304" pitchFamily="18" charset="0"/>
            </a:endParaRPr>
          </a:p>
          <a:p>
            <a:endParaRPr lang="en-US" altLang="ja-JP" sz="1200" dirty="0">
              <a:ea typeface="BIZ UDPゴシック" panose="020B0400000000000000" pitchFamily="50" charset="-128"/>
              <a:cs typeface="Times New Roman" panose="02020603050405020304" pitchFamily="18" charset="0"/>
            </a:endParaRPr>
          </a:p>
          <a:p>
            <a:r>
              <a:rPr lang="en-US" altLang="ja-JP" sz="1400" dirty="0" smtClean="0">
                <a:ea typeface="BIZ UDPゴシック" panose="020B0400000000000000" pitchFamily="50" charset="-128"/>
                <a:cs typeface="Times New Roman" panose="02020603050405020304" pitchFamily="18" charset="0"/>
              </a:rPr>
              <a:t>&lt;</a:t>
            </a:r>
            <a:r>
              <a:rPr lang="ja-JP" altLang="en-US" sz="1400" dirty="0">
                <a:ea typeface="BIZ UDPゴシック" panose="020B0400000000000000" pitchFamily="50" charset="-128"/>
                <a:cs typeface="Times New Roman" panose="02020603050405020304" pitchFamily="18" charset="0"/>
              </a:rPr>
              <a:t>クラウドの統一</a:t>
            </a:r>
            <a:r>
              <a:rPr lang="en-US" altLang="ja-JP" sz="1400" dirty="0" smtClean="0">
                <a:ea typeface="BIZ UDPゴシック" panose="020B0400000000000000" pitchFamily="50" charset="-128"/>
                <a:cs typeface="Times New Roman" panose="02020603050405020304" pitchFamily="18" charset="0"/>
              </a:rPr>
              <a:t>&gt;</a:t>
            </a:r>
          </a:p>
          <a:p>
            <a:r>
              <a:rPr lang="ja-JP" altLang="en-US" sz="1200" dirty="0">
                <a:ea typeface="BIZ UDPゴシック" panose="020B0400000000000000" pitchFamily="50" charset="-128"/>
                <a:cs typeface="Times New Roman" panose="02020603050405020304" pitchFamily="18" charset="0"/>
              </a:rPr>
              <a:t>　</a:t>
            </a:r>
            <a:r>
              <a:rPr lang="ja-JP" altLang="en-US" sz="1200" dirty="0" smtClean="0">
                <a:ea typeface="BIZ UDPゴシック" panose="020B0400000000000000" pitchFamily="50" charset="-128"/>
                <a:cs typeface="Times New Roman" panose="02020603050405020304" pitchFamily="18" charset="0"/>
              </a:rPr>
              <a:t>・業務処理方法の統一化</a:t>
            </a:r>
            <a:r>
              <a:rPr lang="ja-JP" altLang="en-US" sz="1200" dirty="0">
                <a:ea typeface="BIZ UDPゴシック" panose="020B0400000000000000" pitchFamily="50" charset="-128"/>
                <a:cs typeface="Times New Roman" panose="02020603050405020304" pitchFamily="18" charset="0"/>
              </a:rPr>
              <a:t>や</a:t>
            </a:r>
            <a:r>
              <a:rPr lang="ja-JP" altLang="en-US" sz="1200" dirty="0" smtClean="0">
                <a:ea typeface="BIZ UDPゴシック" panose="020B0400000000000000" pitchFamily="50" charset="-128"/>
                <a:cs typeface="Times New Roman" panose="02020603050405020304" pitchFamily="18" charset="0"/>
              </a:rPr>
              <a:t>システム</a:t>
            </a:r>
            <a:r>
              <a:rPr lang="ja-JP" altLang="en-US" sz="1200" dirty="0">
                <a:ea typeface="BIZ UDPゴシック" panose="020B0400000000000000" pitchFamily="50" charset="-128"/>
                <a:cs typeface="Times New Roman" panose="02020603050405020304" pitchFamily="18" charset="0"/>
              </a:rPr>
              <a:t>利用に</a:t>
            </a:r>
            <a:r>
              <a:rPr lang="ja-JP" altLang="en-US" sz="1200" dirty="0" smtClean="0">
                <a:ea typeface="BIZ UDPゴシック" panose="020B0400000000000000" pitchFamily="50" charset="-128"/>
                <a:cs typeface="Times New Roman" panose="02020603050405020304" pitchFamily="18" charset="0"/>
              </a:rPr>
              <a:t>関するノウハウ共有が可能。</a:t>
            </a:r>
            <a:endParaRPr lang="en-US" altLang="ja-JP" sz="1200" dirty="0">
              <a:ea typeface="BIZ UDPゴシック" panose="020B0400000000000000" pitchFamily="50" charset="-128"/>
              <a:cs typeface="Times New Roman" panose="02020603050405020304" pitchFamily="18" charset="0"/>
            </a:endParaRPr>
          </a:p>
        </p:txBody>
      </p:sp>
      <p:sp>
        <p:nvSpPr>
          <p:cNvPr id="38" name="テキスト ボックス 37"/>
          <p:cNvSpPr txBox="1"/>
          <p:nvPr/>
        </p:nvSpPr>
        <p:spPr>
          <a:xfrm>
            <a:off x="0" y="3280027"/>
            <a:ext cx="2877015" cy="338554"/>
          </a:xfrm>
          <a:prstGeom prst="rect">
            <a:avLst/>
          </a:prstGeom>
          <a:noFill/>
        </p:spPr>
        <p:txBody>
          <a:bodyPr wrap="square" rtlCol="0">
            <a:spAutoFit/>
          </a:bodyPr>
          <a:lstStyle/>
          <a:p>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1600" b="1" dirty="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効果・インセンティブ</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9"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70</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40" name="テキスト ボックス 39"/>
          <p:cNvSpPr txBox="1"/>
          <p:nvPr/>
        </p:nvSpPr>
        <p:spPr>
          <a:xfrm>
            <a:off x="0" y="499919"/>
            <a:ext cx="4317207" cy="400110"/>
          </a:xfrm>
          <a:prstGeom prst="rect">
            <a:avLst/>
          </a:prstGeom>
          <a:noFill/>
        </p:spPr>
        <p:txBody>
          <a:bodyPr wrap="none" rtlCol="0">
            <a:spAutoFit/>
          </a:bodyPr>
          <a:lstStyle/>
          <a:p>
            <a:r>
              <a:rPr kumimoji="1" lang="ja-JP" altLang="en-US" sz="2000" b="1" dirty="0"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000" b="1" smtClean="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具体的な取組み提案③　</a:t>
            </a:r>
            <a:r>
              <a:rPr lang="en-US" altLang="ja-JP" sz="2000" b="1" smtClean="0">
                <a:ea typeface="BIZ UDPゴシック" panose="020B0400000000000000" pitchFamily="50" charset="-128"/>
                <a:cs typeface="Times New Roman" panose="02020603050405020304" pitchFamily="18" charset="0"/>
              </a:rPr>
              <a:t>ⅮⅩ</a:t>
            </a:r>
            <a:r>
              <a:rPr lang="ja-JP" altLang="en-US" sz="2000" b="1" smtClean="0">
                <a:ea typeface="BIZ UDPゴシック" panose="020B0400000000000000" pitchFamily="50" charset="-128"/>
                <a:cs typeface="Times New Roman" panose="02020603050405020304" pitchFamily="18" charset="0"/>
              </a:rPr>
              <a:t>の推進</a:t>
            </a:r>
            <a:endPar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25987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911580"/>
            <a:ext cx="9906000" cy="1026248"/>
          </a:xfrm>
          <a:prstGeom prst="rect">
            <a:avLst/>
          </a:prstGeom>
          <a:gradFill flip="none" rotWithShape="1">
            <a:gsLst>
              <a:gs pos="0">
                <a:srgbClr val="002060"/>
              </a:gs>
              <a:gs pos="50000">
                <a:schemeClr val="tx2"/>
              </a:gs>
              <a:gs pos="100000">
                <a:schemeClr val="accent1">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1187327" y="2977620"/>
            <a:ext cx="7710617" cy="648015"/>
          </a:xfrm>
        </p:spPr>
        <p:txBody>
          <a:bodyPr>
            <a:noAutofit/>
          </a:bodyPr>
          <a:lstStyle/>
          <a:p>
            <a:r>
              <a:rPr lang="ja-JP" altLang="en-US" sz="2600" b="1" smtClean="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４．まとめ</a:t>
            </a:r>
            <a:endParaRPr lang="ja-JP" altLang="en-US" sz="2600" b="1" dirty="0">
              <a:ln w="12700">
                <a:solidFill>
                  <a:schemeClr val="bg1">
                    <a:lumMod val="75000"/>
                  </a:schemeClr>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71</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015225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19406" y="2271799"/>
            <a:ext cx="9628649" cy="2476690"/>
          </a:xfrm>
          <a:prstGeom prst="roundRect">
            <a:avLst>
              <a:gd name="adj" fmla="val 0"/>
            </a:avLst>
          </a:prstGeom>
          <a:solidFill>
            <a:schemeClr val="accent1">
              <a:lumMod val="20000"/>
              <a:lumOff val="80000"/>
            </a:schemeClr>
          </a:solidFill>
          <a:ln w="381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8958" y="2334047"/>
            <a:ext cx="9391722" cy="656590"/>
          </a:xfrm>
          <a:prstGeom prst="rect">
            <a:avLst/>
          </a:prstGeom>
          <a:noFill/>
        </p:spPr>
        <p:txBody>
          <a:bodyPr wrap="square" rtlCol="0">
            <a:spAutoFit/>
          </a:bodyPr>
          <a:lstStyle/>
          <a:p>
            <a:pPr>
              <a:lnSpc>
                <a:spcPts val="2200"/>
              </a:lnSpc>
            </a:pPr>
            <a:r>
              <a:rPr lang="ja-JP" altLang="en-US" sz="1600">
                <a:latin typeface="BIZ UDPゴシック" panose="020B0400000000000000" pitchFamily="50" charset="-128"/>
                <a:ea typeface="BIZ UDPゴシック" panose="020B0400000000000000" pitchFamily="50" charset="-128"/>
              </a:rPr>
              <a:t>今後</a:t>
            </a:r>
            <a:r>
              <a:rPr lang="ja-JP" altLang="en-US" sz="1600" smtClean="0">
                <a:latin typeface="BIZ UDPゴシック" panose="020B0400000000000000" pitchFamily="50" charset="-128"/>
                <a:ea typeface="BIZ UDPゴシック" panose="020B0400000000000000" pitchFamily="50" charset="-128"/>
              </a:rPr>
              <a:t>の急激な人口変動のなか、持続的・安定的に住民サービスを提供していくため、</a:t>
            </a:r>
            <a:r>
              <a:rPr lang="ja-JP" altLang="en-US" sz="1600" b="1" u="sng" smtClean="0">
                <a:solidFill>
                  <a:srgbClr val="FF0000"/>
                </a:solidFill>
                <a:latin typeface="BIZ UDPゴシック" panose="020B0400000000000000" pitchFamily="50" charset="-128"/>
                <a:ea typeface="BIZ UDPゴシック" panose="020B0400000000000000" pitchFamily="50" charset="-128"/>
              </a:rPr>
              <a:t>早い</a:t>
            </a:r>
            <a:r>
              <a:rPr lang="ja-JP" altLang="en-US" sz="1600" b="1" u="sng">
                <a:solidFill>
                  <a:srgbClr val="FF0000"/>
                </a:solidFill>
                <a:latin typeface="BIZ UDPゴシック" panose="020B0400000000000000" pitchFamily="50" charset="-128"/>
                <a:ea typeface="BIZ UDPゴシック" panose="020B0400000000000000" pitchFamily="50" charset="-128"/>
              </a:rPr>
              <a:t>段階</a:t>
            </a:r>
            <a:r>
              <a:rPr lang="ja-JP" altLang="en-US" sz="1600" b="1" u="sng" smtClean="0">
                <a:solidFill>
                  <a:srgbClr val="FF0000"/>
                </a:solidFill>
                <a:latin typeface="BIZ UDPゴシック" panose="020B0400000000000000" pitchFamily="50" charset="-128"/>
                <a:ea typeface="BIZ UDPゴシック" panose="020B0400000000000000" pitchFamily="50" charset="-128"/>
              </a:rPr>
              <a:t>から、</a:t>
            </a:r>
            <a:r>
              <a:rPr lang="en-US" altLang="ja-JP" sz="1600" b="1" u="sng" smtClean="0">
                <a:solidFill>
                  <a:srgbClr val="FF0000"/>
                </a:solidFill>
                <a:latin typeface="BIZ UDPゴシック" panose="020B0400000000000000" pitchFamily="50" charset="-128"/>
                <a:ea typeface="BIZ UDPゴシック" panose="020B0400000000000000" pitchFamily="50" charset="-128"/>
              </a:rPr>
              <a:t/>
            </a:r>
            <a:br>
              <a:rPr lang="en-US" altLang="ja-JP" sz="1600" b="1" u="sng" smtClean="0">
                <a:solidFill>
                  <a:srgbClr val="FF0000"/>
                </a:solidFill>
                <a:latin typeface="BIZ UDPゴシック" panose="020B0400000000000000" pitchFamily="50" charset="-128"/>
                <a:ea typeface="BIZ UDPゴシック" panose="020B0400000000000000" pitchFamily="50" charset="-128"/>
              </a:rPr>
            </a:br>
            <a:r>
              <a:rPr lang="ja-JP" altLang="en-US" sz="1600" b="1" u="sng" smtClean="0">
                <a:solidFill>
                  <a:srgbClr val="FF0000"/>
                </a:solidFill>
                <a:latin typeface="BIZ UDPゴシック" panose="020B0400000000000000" pitchFamily="50" charset="-128"/>
                <a:ea typeface="BIZ UDPゴシック" panose="020B0400000000000000" pitchFamily="50" charset="-128"/>
              </a:rPr>
              <a:t>基礎自治機能の充実・強化に向けた対応</a:t>
            </a:r>
            <a:r>
              <a:rPr lang="ja-JP" altLang="en-US" sz="1600" b="1" u="sng">
                <a:solidFill>
                  <a:srgbClr val="FF0000"/>
                </a:solidFill>
                <a:latin typeface="BIZ UDPゴシック" panose="020B0400000000000000" pitchFamily="50" charset="-128"/>
                <a:ea typeface="BIZ UDPゴシック" panose="020B0400000000000000" pitchFamily="50" charset="-128"/>
              </a:rPr>
              <a:t>策を検討</a:t>
            </a:r>
            <a:r>
              <a:rPr lang="ja-JP" altLang="en-US" sz="1600" b="1" u="sng" smtClean="0">
                <a:solidFill>
                  <a:srgbClr val="FF0000"/>
                </a:solidFill>
                <a:latin typeface="BIZ UDPゴシック" panose="020B0400000000000000" pitchFamily="50" charset="-128"/>
                <a:ea typeface="BIZ UDPゴシック" panose="020B0400000000000000" pitchFamily="50" charset="-128"/>
              </a:rPr>
              <a:t>していく必要</a:t>
            </a:r>
            <a:r>
              <a:rPr lang="ja-JP" altLang="en-US" sz="1600" b="1" u="sng">
                <a:solidFill>
                  <a:srgbClr val="FF0000"/>
                </a:solidFill>
                <a:latin typeface="BIZ UDPゴシック" panose="020B0400000000000000" pitchFamily="50" charset="-128"/>
                <a:ea typeface="BIZ UDPゴシック" panose="020B0400000000000000" pitchFamily="50" charset="-128"/>
              </a:rPr>
              <a:t>あり</a:t>
            </a:r>
            <a:endParaRPr lang="en-US" altLang="ja-JP" sz="1600" b="1" u="sng" smtClean="0">
              <a:solidFill>
                <a:srgbClr val="FF0000"/>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108B0384-9EAE-4048-944E-6D6DB571F5B6}"/>
              </a:ext>
            </a:extLst>
          </p:cNvPr>
          <p:cNvSpPr/>
          <p:nvPr/>
        </p:nvSpPr>
        <p:spPr>
          <a:xfrm>
            <a:off x="119407" y="511865"/>
            <a:ext cx="9628648" cy="1366215"/>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883F527-C20D-4845-BB6A-2CFF9D9DD36B}"/>
              </a:ext>
            </a:extLst>
          </p:cNvPr>
          <p:cNvSpPr txBox="1"/>
          <p:nvPr/>
        </p:nvSpPr>
        <p:spPr>
          <a:xfrm>
            <a:off x="466674" y="2854839"/>
            <a:ext cx="9487041" cy="1183529"/>
          </a:xfrm>
          <a:prstGeom prst="rect">
            <a:avLst/>
          </a:prstGeom>
          <a:noFill/>
        </p:spPr>
        <p:txBody>
          <a:bodyPr wrap="square" rtlCol="0">
            <a:spAutoFit/>
          </a:bodyPr>
          <a:lstStyle/>
          <a:p>
            <a:pPr>
              <a:lnSpc>
                <a:spcPts val="3000"/>
              </a:lnSpc>
            </a:pPr>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取り組むべき施策の</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実施</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手法</a:t>
            </a:r>
            <a:endParaRPr kumimoji="1"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3000"/>
              </a:lnSpc>
            </a:pPr>
            <a:r>
              <a:rPr kumimoji="1" lang="ja-JP" altLang="en-US" sz="1600" b="1" dirty="0">
                <a:latin typeface="BIZ UDPゴシック" panose="020B0400000000000000" pitchFamily="50" charset="-128"/>
                <a:ea typeface="BIZ UDPゴシック" panose="020B0400000000000000" pitchFamily="50" charset="-128"/>
              </a:rPr>
              <a:t>　　</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 市町村</a:t>
            </a:r>
            <a:r>
              <a:rPr kumimoji="1" lang="ja-JP" altLang="en-US" sz="16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単独</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で</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a:t>
            </a:r>
            <a:r>
              <a:rPr kumimoji="1" lang="ja-JP" altLang="en-US" sz="16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（組織力強化、行革、公民連携、行政デジタル化 等）</a:t>
            </a:r>
            <a:endParaRPr kumimoji="1" lang="en-US" altLang="ja-JP" sz="1600"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3000"/>
              </a:lnSpc>
            </a:pP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（２） </a:t>
            </a:r>
            <a:r>
              <a:rPr kumimoji="1" lang="ja-JP" altLang="en-US" sz="1600" b="1" u="sng" dirty="0">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複数市町村</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a:t>
            </a:r>
            <a:r>
              <a:rPr kumimoji="1" lang="ja-JP" altLang="en-US" sz="1600" b="1">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よる</a:t>
            </a:r>
            <a:r>
              <a:rPr kumimoji="1" lang="ja-JP" altLang="en-US" sz="1600" b="1" smtClean="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取組み（</a:t>
            </a:r>
            <a:r>
              <a:rPr kumimoji="1" lang="ja-JP" altLang="en-US" sz="1600" b="1" u="sng" smtClean="0">
                <a:solidFill>
                  <a:srgbClr val="FF0000"/>
                </a:solidFill>
                <a:latin typeface="BIZ UDPゴシック" panose="020B0400000000000000" pitchFamily="50" charset="-128"/>
                <a:ea typeface="BIZ UDPゴシック" panose="020B0400000000000000" pitchFamily="50" charset="-128"/>
              </a:rPr>
              <a:t>①</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広域連携</a:t>
            </a:r>
            <a:r>
              <a:rPr kumimoji="1" lang="ja-JP" altLang="en-US" sz="16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②市町村</a:t>
            </a:r>
            <a:r>
              <a:rPr kumimoji="1" lang="ja-JP" altLang="en-US" sz="1600" b="1" u="sng">
                <a:solidFill>
                  <a:srgbClr val="FF0000"/>
                </a:solidFill>
                <a:latin typeface="BIZ UDPゴシック" panose="020B0400000000000000" pitchFamily="50" charset="-128"/>
                <a:ea typeface="BIZ UDPゴシック" panose="020B0400000000000000" pitchFamily="50" charset="-128"/>
              </a:rPr>
              <a:t>合併</a:t>
            </a:r>
            <a:r>
              <a:rPr kumimoji="1" lang="ja-JP" altLang="en-US" sz="1600" b="1">
                <a:solidFill>
                  <a:srgbClr val="FF0000"/>
                </a:solidFill>
                <a:latin typeface="BIZ UDPゴシック" panose="020B0400000000000000" pitchFamily="50" charset="-128"/>
                <a:ea typeface="BIZ UDPゴシック" panose="020B0400000000000000" pitchFamily="50" charset="-128"/>
              </a:rPr>
              <a:t> </a:t>
            </a:r>
            <a:r>
              <a:rPr kumimoji="1" lang="ja-JP" altLang="en-US" sz="1600" b="1" smtClean="0">
                <a:latin typeface="BIZ UDPゴシック" panose="020B0400000000000000" pitchFamily="50" charset="-128"/>
                <a:ea typeface="BIZ UDPゴシック" panose="020B0400000000000000" pitchFamily="50" charset="-128"/>
              </a:rPr>
              <a:t>等）</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CBA8F82-7745-45BA-996E-8BA002DE59B9}"/>
              </a:ext>
            </a:extLst>
          </p:cNvPr>
          <p:cNvSpPr/>
          <p:nvPr/>
        </p:nvSpPr>
        <p:spPr>
          <a:xfrm>
            <a:off x="466674" y="4118018"/>
            <a:ext cx="8972652" cy="58276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kumimoji="1" lang="ja-JP" altLang="en-US" sz="1600" b="1" smtClean="0">
                <a:solidFill>
                  <a:schemeClr val="tx1"/>
                </a:solidFill>
                <a:latin typeface="BIZ UDPゴシック" panose="020B0400000000000000" pitchFamily="50" charset="-128"/>
                <a:ea typeface="BIZ UDPゴシック" panose="020B0400000000000000" pitchFamily="50" charset="-128"/>
              </a:rPr>
              <a:t>⇒ </a:t>
            </a:r>
            <a:r>
              <a:rPr kumimoji="1" lang="ja-JP" altLang="en-US" sz="1600" smtClean="0">
                <a:solidFill>
                  <a:schemeClr val="tx1"/>
                </a:solidFill>
                <a:latin typeface="BIZ UDPゴシック" panose="020B0400000000000000" pitchFamily="50" charset="-128"/>
                <a:ea typeface="BIZ UDPゴシック" panose="020B0400000000000000" pitchFamily="50" charset="-128"/>
              </a:rPr>
              <a:t>２町１村では</a:t>
            </a:r>
            <a:r>
              <a:rPr kumimoji="1" lang="ja-JP" altLang="en-US" sz="1600">
                <a:solidFill>
                  <a:schemeClr val="tx1"/>
                </a:solidFill>
                <a:latin typeface="BIZ UDPゴシック" panose="020B0400000000000000" pitchFamily="50" charset="-128"/>
                <a:ea typeface="BIZ UDPゴシック" panose="020B0400000000000000" pitchFamily="50" charset="-128"/>
              </a:rPr>
              <a:t>、</a:t>
            </a:r>
            <a:r>
              <a:rPr kumimoji="1" lang="ja-JP" altLang="en-US" sz="1600" smtClean="0">
                <a:solidFill>
                  <a:schemeClr val="tx1"/>
                </a:solidFill>
                <a:latin typeface="BIZ UDPゴシック" panose="020B0400000000000000" pitchFamily="50" charset="-128"/>
                <a:ea typeface="BIZ UDPゴシック" panose="020B0400000000000000" pitchFamily="50" charset="-128"/>
              </a:rPr>
              <a:t>これまで個別に行革等に取組んできたほか、南河内地域は他地域より広域連携が</a:t>
            </a:r>
            <a:r>
              <a:rPr kumimoji="1" lang="en-US" altLang="ja-JP" sz="1600" smtClean="0">
                <a:solidFill>
                  <a:schemeClr val="tx1"/>
                </a:solidFill>
                <a:latin typeface="BIZ UDPゴシック" panose="020B0400000000000000" pitchFamily="50" charset="-128"/>
                <a:ea typeface="BIZ UDPゴシック" panose="020B0400000000000000" pitchFamily="50" charset="-128"/>
              </a:rPr>
              <a:t/>
            </a:r>
            <a:br>
              <a:rPr kumimoji="1" lang="en-US" altLang="ja-JP" sz="1600" smtClean="0">
                <a:solidFill>
                  <a:schemeClr val="tx1"/>
                </a:solidFill>
                <a:latin typeface="BIZ UDPゴシック" panose="020B0400000000000000" pitchFamily="50" charset="-128"/>
                <a:ea typeface="BIZ UDPゴシック" panose="020B0400000000000000" pitchFamily="50" charset="-128"/>
              </a:rPr>
            </a:br>
            <a:r>
              <a:rPr kumimoji="1" lang="ja-JP" altLang="en-US" sz="1600" smtClean="0">
                <a:solidFill>
                  <a:schemeClr val="tx1"/>
                </a:solidFill>
                <a:latin typeface="BIZ UDPゴシック" panose="020B0400000000000000" pitchFamily="50" charset="-128"/>
                <a:ea typeface="BIZ UDPゴシック" panose="020B0400000000000000" pitchFamily="50" charset="-128"/>
              </a:rPr>
              <a:t>　　進んでいるなか、</a:t>
            </a:r>
            <a:r>
              <a:rPr kumimoji="1" lang="ja-JP" altLang="en-US" sz="1600" b="1" u="sng" smtClean="0">
                <a:solidFill>
                  <a:srgbClr val="FF0000"/>
                </a:solidFill>
                <a:latin typeface="BIZ UDPゴシック" panose="020B0400000000000000" pitchFamily="50" charset="-128"/>
                <a:ea typeface="BIZ UDPゴシック" panose="020B0400000000000000" pitchFamily="50" charset="-128"/>
              </a:rPr>
              <a:t>現状の取組みでは限界があり、対応しきれなくなる</a:t>
            </a:r>
            <a:endParaRPr kumimoji="1" lang="ja-JP" altLang="en-US" sz="1600" b="1" u="sng" dirty="0">
              <a:solidFill>
                <a:srgbClr val="FF0000"/>
              </a:solidFill>
            </a:endParaRPr>
          </a:p>
        </p:txBody>
      </p:sp>
      <p:sp>
        <p:nvSpPr>
          <p:cNvPr id="16" name="角丸四角形 7">
            <a:extLst>
              <a:ext uri="{FF2B5EF4-FFF2-40B4-BE49-F238E27FC236}">
                <a16:creationId xmlns:a16="http://schemas.microsoft.com/office/drawing/2014/main" id="{0C3AB782-6DD8-417A-9584-B12B43A1C8C9}"/>
              </a:ext>
            </a:extLst>
          </p:cNvPr>
          <p:cNvSpPr/>
          <p:nvPr/>
        </p:nvSpPr>
        <p:spPr>
          <a:xfrm>
            <a:off x="119406" y="5156343"/>
            <a:ext cx="9628649" cy="1644513"/>
          </a:xfrm>
          <a:prstGeom prst="roundRect">
            <a:avLst>
              <a:gd name="adj" fmla="val 0"/>
            </a:avLst>
          </a:prstGeom>
          <a:solidFill>
            <a:schemeClr val="accent4">
              <a:lumMod val="20000"/>
              <a:lumOff val="80000"/>
            </a:schemeClr>
          </a:solidFill>
          <a:ln w="63500" cmpd="thickThi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7" name="テキスト ボックス 16">
            <a:extLst>
              <a:ext uri="{FF2B5EF4-FFF2-40B4-BE49-F238E27FC236}">
                <a16:creationId xmlns:a16="http://schemas.microsoft.com/office/drawing/2014/main" id="{12EE8A68-0B49-4121-AEC3-0A809AAD797A}"/>
              </a:ext>
            </a:extLst>
          </p:cNvPr>
          <p:cNvSpPr txBox="1"/>
          <p:nvPr/>
        </p:nvSpPr>
        <p:spPr>
          <a:xfrm>
            <a:off x="418958" y="5183210"/>
            <a:ext cx="9487041" cy="1656864"/>
          </a:xfrm>
          <a:prstGeom prst="rect">
            <a:avLst/>
          </a:prstGeom>
          <a:noFill/>
        </p:spPr>
        <p:txBody>
          <a:bodyPr wrap="square" rtlCol="0">
            <a:spAutoFit/>
          </a:bodyPr>
          <a:lstStyle/>
          <a:p>
            <a:pPr>
              <a:lnSpc>
                <a:spcPts val="2600"/>
              </a:lnSpc>
            </a:pPr>
            <a:r>
              <a:rPr kumimoji="1" lang="ja-JP" altLang="en-US" sz="1700" dirty="0" smtClean="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課題を先送りすることなく、南河内地域からさきがけて取り組み、成長・発展をめざす</a:t>
            </a:r>
            <a:endParaRPr kumimoji="1" lang="en-US" altLang="ja-JP" sz="1700" dirty="0" smtClean="0">
              <a:solidFill>
                <a:schemeClr val="accent4">
                  <a:lumMod val="75000"/>
                </a:schemeClr>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700" dirty="0" smtClean="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今回の検討で示した</a:t>
            </a:r>
            <a:r>
              <a:rPr kumimoji="1" lang="ja-JP" altLang="en-US" sz="1700" b="1" u="sng" dirty="0" smtClean="0">
                <a:solidFill>
                  <a:srgbClr val="FF0000"/>
                </a:solidFill>
                <a:latin typeface="BIZ UDPゴシック" panose="020B0400000000000000" pitchFamily="50" charset="-128"/>
                <a:ea typeface="BIZ UDPゴシック" panose="020B0400000000000000" pitchFamily="50" charset="-128"/>
              </a:rPr>
              <a:t>対応方策等について、取り組めるところから速やかに実施する</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とともに、</a:t>
            </a:r>
            <a:r>
              <a:rPr kumimoji="1" lang="en-US" altLang="ja-JP" sz="1700" b="1" dirty="0" smtClean="0">
                <a:solidFill>
                  <a:srgbClr val="FF0000"/>
                </a:solidFill>
                <a:latin typeface="BIZ UDPゴシック" panose="020B0400000000000000" pitchFamily="50" charset="-128"/>
                <a:ea typeface="BIZ UDPゴシック" panose="020B0400000000000000" pitchFamily="50" charset="-128"/>
              </a:rPr>
              <a:t/>
            </a:r>
            <a:br>
              <a:rPr kumimoji="1" lang="en-US" altLang="ja-JP" sz="1700" b="1" dirty="0" smtClean="0">
                <a:solidFill>
                  <a:srgbClr val="FF0000"/>
                </a:solidFill>
                <a:latin typeface="BIZ UDPゴシック" panose="020B0400000000000000" pitchFamily="50" charset="-128"/>
                <a:ea typeface="BIZ UDPゴシック" panose="020B0400000000000000" pitchFamily="50" charset="-128"/>
              </a:rPr>
            </a:br>
            <a:r>
              <a:rPr kumimoji="1" lang="ja-JP" altLang="en-US" sz="17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700" b="1" u="sng" dirty="0" smtClean="0">
                <a:solidFill>
                  <a:srgbClr val="FF0000"/>
                </a:solidFill>
                <a:latin typeface="BIZ UDPゴシック" panose="020B0400000000000000" pitchFamily="50" charset="-128"/>
                <a:ea typeface="BIZ UDPゴシック" panose="020B0400000000000000" pitchFamily="50" charset="-128"/>
              </a:rPr>
              <a:t>２町１村の将来のあり方についての検討をさらに深めていく</a:t>
            </a:r>
            <a:endParaRPr kumimoji="1" lang="en-US" altLang="ja-JP" sz="1700" b="1" u="sng" dirty="0" smtClean="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sz="17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市町村を取り巻く環境は厳しさを増すなか、社会経済情勢の変化に的確に対応できる</a:t>
            </a:r>
            <a:r>
              <a:rPr kumimoji="1" lang="en-US" altLang="ja-JP" sz="1700" b="1" dirty="0" smtClean="0">
                <a:solidFill>
                  <a:srgbClr val="FF0000"/>
                </a:solidFill>
                <a:latin typeface="BIZ UDPゴシック" panose="020B0400000000000000" pitchFamily="50" charset="-128"/>
                <a:ea typeface="BIZ UDPゴシック" panose="020B0400000000000000" pitchFamily="50" charset="-128"/>
              </a:rPr>
              <a:t/>
            </a:r>
            <a:br>
              <a:rPr kumimoji="1" lang="en-US" altLang="ja-JP" sz="1700" b="1" dirty="0" smtClean="0">
                <a:solidFill>
                  <a:srgbClr val="FF0000"/>
                </a:solidFill>
                <a:latin typeface="BIZ UDPゴシック" panose="020B0400000000000000" pitchFamily="50" charset="-128"/>
                <a:ea typeface="BIZ UDPゴシック" panose="020B0400000000000000" pitchFamily="50" charset="-128"/>
              </a:rPr>
            </a:b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　　強い</a:t>
            </a:r>
            <a:r>
              <a:rPr kumimoji="1" lang="ja-JP" altLang="en-US" sz="1700" b="1" dirty="0">
                <a:solidFill>
                  <a:srgbClr val="FF0000"/>
                </a:solidFill>
                <a:latin typeface="BIZ UDPゴシック" panose="020B0400000000000000" pitchFamily="50" charset="-128"/>
                <a:ea typeface="BIZ UDPゴシック" panose="020B0400000000000000" pitchFamily="50" charset="-128"/>
              </a:rPr>
              <a:t>組織</a:t>
            </a: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をつくる</a:t>
            </a:r>
            <a:endParaRPr kumimoji="1" lang="ja-JP" altLang="en-US" sz="1700" b="1" u="sng" dirty="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495A8A84-EF0F-4DEF-987A-03C6FA50D126}"/>
              </a:ext>
            </a:extLst>
          </p:cNvPr>
          <p:cNvSpPr/>
          <p:nvPr/>
        </p:nvSpPr>
        <p:spPr>
          <a:xfrm>
            <a:off x="3571500" y="3687450"/>
            <a:ext cx="2397513" cy="350918"/>
          </a:xfrm>
          <a:prstGeom prst="rect">
            <a:avLst/>
          </a:prstGeom>
          <a:noFill/>
          <a:ln>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
            <a:extLst>
              <a:ext uri="{FF2B5EF4-FFF2-40B4-BE49-F238E27FC236}">
                <a16:creationId xmlns:a16="http://schemas.microsoft.com/office/drawing/2014/main" id="{E7E1FE5E-7709-4198-9E90-61DE49ECB6B1}"/>
              </a:ext>
            </a:extLst>
          </p:cNvPr>
          <p:cNvSpPr/>
          <p:nvPr/>
        </p:nvSpPr>
        <p:spPr>
          <a:xfrm>
            <a:off x="3726717" y="4830640"/>
            <a:ext cx="2421259" cy="270419"/>
          </a:xfrm>
          <a:prstGeom prst="downArrow">
            <a:avLst>
              <a:gd name="adj1" fmla="val 50000"/>
              <a:gd name="adj2" fmla="val 63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9406" y="-25699"/>
            <a:ext cx="8999443"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今後の対応</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4" name="スライド番号プレースホルダー 2"/>
          <p:cNvSpPr>
            <a:spLocks noGrp="1"/>
          </p:cNvSpPr>
          <p:nvPr>
            <p:ph type="sldNum" sz="quarter" idx="12"/>
          </p:nvPr>
        </p:nvSpPr>
        <p:spPr>
          <a:xfrm>
            <a:off x="9329333" y="6492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72</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89116" y="877252"/>
            <a:ext cx="5504897" cy="553998"/>
          </a:xfrm>
          <a:prstGeom prst="rect">
            <a:avLst/>
          </a:prstGeom>
        </p:spPr>
        <p:txBody>
          <a:bodyPr wrap="square">
            <a:spAutoFit/>
          </a:bodyPr>
          <a:lstStyle/>
          <a:p>
            <a:pPr>
              <a:lnSpc>
                <a:spcPts val="1800"/>
              </a:lnSpc>
              <a:spcAft>
                <a:spcPts val="600"/>
              </a:spcAft>
            </a:pPr>
            <a:r>
              <a:rPr kumimoji="1" lang="ja-JP" altLang="en-US" sz="1200" smtClean="0">
                <a:latin typeface="BIZ UDPゴシック" panose="020B0400000000000000" pitchFamily="50" charset="-128"/>
                <a:ea typeface="BIZ UDPゴシック" panose="020B0400000000000000" pitchFamily="50" charset="-128"/>
              </a:rPr>
              <a:t>・今後の財政状況は、中長期財政シミュレーションのとおり厳しい見通し</a:t>
            </a:r>
            <a:r>
              <a:rPr kumimoji="1" lang="en-US" altLang="ja-JP" sz="1200">
                <a:latin typeface="BIZ UDPゴシック" panose="020B0400000000000000" pitchFamily="50" charset="-128"/>
                <a:ea typeface="BIZ UDPゴシック" panose="020B0400000000000000" pitchFamily="50" charset="-128"/>
              </a:rPr>
              <a:t/>
            </a:r>
            <a:br>
              <a:rPr kumimoji="1" lang="en-US" altLang="ja-JP" sz="1200">
                <a:latin typeface="BIZ UDPゴシック" panose="020B0400000000000000" pitchFamily="50" charset="-128"/>
                <a:ea typeface="BIZ UDPゴシック" panose="020B0400000000000000" pitchFamily="50" charset="-128"/>
              </a:rPr>
            </a:br>
            <a:r>
              <a:rPr kumimoji="1" lang="ja-JP" altLang="en-US" sz="1200" smtClean="0">
                <a:latin typeface="BIZ UDPゴシック" panose="020B0400000000000000" pitchFamily="50" charset="-128"/>
                <a:ea typeface="BIZ UDPゴシック" panose="020B0400000000000000" pitchFamily="50" charset="-128"/>
              </a:rPr>
              <a:t>　</a:t>
            </a:r>
            <a:r>
              <a:rPr kumimoji="1" lang="en-US" altLang="ja-JP" sz="1200" smtClean="0">
                <a:latin typeface="BIZ UDPゴシック" panose="020B0400000000000000" pitchFamily="50" charset="-128"/>
                <a:ea typeface="BIZ UDPゴシック" panose="020B0400000000000000" pitchFamily="50" charset="-128"/>
              </a:rPr>
              <a:t>R</a:t>
            </a:r>
            <a:r>
              <a:rPr kumimoji="1" lang="ja-JP" altLang="en-US" sz="1200" smtClean="0">
                <a:latin typeface="BIZ UDPゴシック" panose="020B0400000000000000" pitchFamily="50" charset="-128"/>
                <a:ea typeface="BIZ UDPゴシック" panose="020B0400000000000000" pitchFamily="50" charset="-128"/>
              </a:rPr>
              <a:t>２年度以降、国庫支出金・地方交付税といった国への依存財源が増加</a:t>
            </a:r>
            <a:endParaRPr kumimoji="1" lang="en-US" altLang="ja-JP" sz="120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924566CA-96DC-4CE8-9AB9-EBE78CD4741B}"/>
              </a:ext>
            </a:extLst>
          </p:cNvPr>
          <p:cNvSpPr/>
          <p:nvPr/>
        </p:nvSpPr>
        <p:spPr>
          <a:xfrm>
            <a:off x="2031565" y="558580"/>
            <a:ext cx="1620000" cy="256350"/>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kumimoji="1" lang="ja-JP" altLang="en-US" sz="1200" smtClean="0">
                <a:latin typeface="BIZ UDPゴシック" panose="020B0400000000000000" pitchFamily="50" charset="-128"/>
                <a:ea typeface="BIZ UDPゴシック" panose="020B0400000000000000" pitchFamily="50" charset="-128"/>
              </a:rPr>
              <a:t>現状</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924566CA-96DC-4CE8-9AB9-EBE78CD4741B}"/>
              </a:ext>
            </a:extLst>
          </p:cNvPr>
          <p:cNvSpPr/>
          <p:nvPr/>
        </p:nvSpPr>
        <p:spPr>
          <a:xfrm>
            <a:off x="6901251" y="563974"/>
            <a:ext cx="1620000" cy="256350"/>
          </a:xfrm>
          <a:prstGeom prst="rect">
            <a:avLst/>
          </a:prstGeom>
          <a:solidFill>
            <a:schemeClr val="accent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b"/>
          <a:lstStyle/>
          <a:p>
            <a:pPr algn="ctr"/>
            <a:r>
              <a:rPr kumimoji="1" lang="ja-JP" altLang="en-US" sz="1200" smtClean="0">
                <a:latin typeface="BIZ UDPゴシック" panose="020B0400000000000000" pitchFamily="50" charset="-128"/>
                <a:ea typeface="BIZ UDPゴシック" panose="020B0400000000000000" pitchFamily="50" charset="-128"/>
              </a:rPr>
              <a:t>懸念</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6" name="二等辺三角形 25">
            <a:extLst>
              <a:ext uri="{FF2B5EF4-FFF2-40B4-BE49-F238E27FC236}">
                <a16:creationId xmlns:a16="http://schemas.microsoft.com/office/drawing/2014/main" id="{E3E9CF5E-1468-4E59-ACBF-4C20CC05D477}"/>
              </a:ext>
            </a:extLst>
          </p:cNvPr>
          <p:cNvSpPr/>
          <p:nvPr/>
        </p:nvSpPr>
        <p:spPr>
          <a:xfrm rot="5400000">
            <a:off x="5322745" y="1060304"/>
            <a:ext cx="366358" cy="16343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527225" y="850295"/>
            <a:ext cx="4220830" cy="707886"/>
          </a:xfrm>
          <a:prstGeom prst="rect">
            <a:avLst/>
          </a:prstGeom>
        </p:spPr>
        <p:txBody>
          <a:bodyPr wrap="square">
            <a:spAutoFit/>
          </a:bodyPr>
          <a:lstStyle/>
          <a:p>
            <a:pPr>
              <a:lnSpc>
                <a:spcPts val="1600"/>
              </a:lnSpc>
              <a:spcAft>
                <a:spcPts val="600"/>
              </a:spcAft>
            </a:pPr>
            <a:r>
              <a:rPr kumimoji="1" lang="ja-JP" altLang="en-US" sz="1200" smtClean="0">
                <a:latin typeface="BIZ UDPゴシック" panose="020B0400000000000000" pitchFamily="50" charset="-128"/>
                <a:ea typeface="BIZ UDPゴシック" panose="020B0400000000000000" pitchFamily="50" charset="-128"/>
              </a:rPr>
              <a:t>人口減少、長引くコロナ禍や急激な物価高騰等への対応など、国の財政も厳しい状況にあり、地方財政措置の状況によっては、２町１村の財政収支は一層厳しくなる</a:t>
            </a:r>
            <a:endParaRPr kumimoji="1" lang="en-US" altLang="ja-JP" sz="1200">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5527225" y="1458362"/>
            <a:ext cx="3966101" cy="345351"/>
          </a:xfrm>
          <a:prstGeom prst="rect">
            <a:avLst/>
          </a:prstGeom>
        </p:spPr>
        <p:txBody>
          <a:bodyPr wrap="square">
            <a:spAutoFit/>
          </a:bodyPr>
          <a:lstStyle/>
          <a:p>
            <a:pPr>
              <a:lnSpc>
                <a:spcPts val="2400"/>
              </a:lnSpc>
              <a:spcAft>
                <a:spcPts val="600"/>
              </a:spcAft>
            </a:pPr>
            <a:r>
              <a:rPr kumimoji="1" lang="ja-JP" altLang="en-US" sz="1200" smtClean="0">
                <a:latin typeface="BIZ UDPゴシック" panose="020B0400000000000000" pitchFamily="50" charset="-128"/>
                <a:ea typeface="BIZ UDPゴシック" panose="020B0400000000000000" pitchFamily="50" charset="-128"/>
              </a:rPr>
              <a:t>住民サービスの水準を維持できない</a:t>
            </a:r>
            <a:endParaRPr kumimoji="1" lang="en-US" altLang="ja-JP" sz="1200" smtClean="0">
              <a:latin typeface="BIZ UDPゴシック" panose="020B0400000000000000" pitchFamily="50" charset="-128"/>
              <a:ea typeface="BIZ UDPゴシック" panose="020B0400000000000000" pitchFamily="50" charset="-128"/>
            </a:endParaRPr>
          </a:p>
        </p:txBody>
      </p:sp>
      <p:sp>
        <p:nvSpPr>
          <p:cNvPr id="31" name="矢印: 下 1">
            <a:extLst>
              <a:ext uri="{FF2B5EF4-FFF2-40B4-BE49-F238E27FC236}">
                <a16:creationId xmlns:a16="http://schemas.microsoft.com/office/drawing/2014/main" id="{E7E1FE5E-7709-4198-9E90-61DE49ECB6B1}"/>
              </a:ext>
            </a:extLst>
          </p:cNvPr>
          <p:cNvSpPr/>
          <p:nvPr/>
        </p:nvSpPr>
        <p:spPr>
          <a:xfrm>
            <a:off x="3726717" y="1939702"/>
            <a:ext cx="2421259" cy="270419"/>
          </a:xfrm>
          <a:prstGeom prst="downArrow">
            <a:avLst>
              <a:gd name="adj1" fmla="val 50000"/>
              <a:gd name="adj2" fmla="val 63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82747" y="1463834"/>
            <a:ext cx="5504897" cy="400110"/>
          </a:xfrm>
          <a:prstGeom prst="rect">
            <a:avLst/>
          </a:prstGeom>
        </p:spPr>
        <p:txBody>
          <a:bodyPr wrap="square">
            <a:spAutoFit/>
          </a:bodyPr>
          <a:lstStyle/>
          <a:p>
            <a:pPr>
              <a:lnSpc>
                <a:spcPts val="2400"/>
              </a:lnSpc>
              <a:spcAft>
                <a:spcPts val="600"/>
              </a:spcAft>
            </a:pPr>
            <a:r>
              <a:rPr kumimoji="1" lang="ja-JP" altLang="en-US" sz="1200" smtClean="0">
                <a:latin typeface="BIZ UDPゴシック" panose="020B0400000000000000" pitchFamily="50" charset="-128"/>
                <a:ea typeface="BIZ UDPゴシック" panose="020B0400000000000000" pitchFamily="50" charset="-128"/>
              </a:rPr>
              <a:t>・今回まとめたとおり、職員の人材不足や公共施設の老朽化なども喫緊の課題</a:t>
            </a:r>
            <a:endParaRPr kumimoji="1" lang="en-US" altLang="ja-JP" sz="1200">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E3E9CF5E-1468-4E59-ACBF-4C20CC05D477}"/>
              </a:ext>
            </a:extLst>
          </p:cNvPr>
          <p:cNvSpPr/>
          <p:nvPr/>
        </p:nvSpPr>
        <p:spPr>
          <a:xfrm rot="5400000">
            <a:off x="5322745" y="1584074"/>
            <a:ext cx="366358" cy="16343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8039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1292"/>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19406" y="-25699"/>
            <a:ext cx="8999443"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今後の対応</a:t>
            </a:r>
            <a:r>
              <a:rPr lang="ja-JP" altLang="en-US" sz="2400" b="1" spc="-15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　</a:t>
            </a:r>
            <a:endPar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119406" y="558094"/>
            <a:ext cx="9614176" cy="6154939"/>
          </a:xfrm>
          <a:prstGeom prst="roundRect">
            <a:avLst>
              <a:gd name="adj" fmla="val 3790"/>
            </a:avLst>
          </a:prstGeom>
          <a:solidFill>
            <a:schemeClr val="accent5">
              <a:lumMod val="20000"/>
              <a:lumOff val="80000"/>
            </a:schemeClr>
          </a:solidFill>
          <a:ln w="41275" cmpd="thickThi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spcBef>
                <a:spcPts val="500"/>
              </a:spcBef>
              <a:spcAft>
                <a:spcPts val="500"/>
              </a:spcAft>
            </a:pPr>
            <a:endParaRPr kumimoji="1" lang="en-US" altLang="ja-JP">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225584" y="3613153"/>
            <a:ext cx="9680416" cy="3093154"/>
          </a:xfrm>
          <a:prstGeom prst="rect">
            <a:avLst/>
          </a:prstGeom>
          <a:noFill/>
        </p:spPr>
        <p:txBody>
          <a:bodyPr wrap="square" rtlCol="0">
            <a:spAutoFit/>
          </a:bodyPr>
          <a:lstStyle/>
          <a:p>
            <a:pPr>
              <a:lnSpc>
                <a:spcPts val="1900"/>
              </a:lnSpc>
              <a:spcBef>
                <a:spcPts val="500"/>
              </a:spcBef>
              <a:spcAft>
                <a:spcPts val="500"/>
              </a:spcAft>
            </a:pPr>
            <a:r>
              <a:rPr kumimoji="1" lang="ja-JP" altLang="en-US" sz="2400" dirty="0" smtClean="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z="2400" b="1" dirty="0" smtClean="0">
                <a:solidFill>
                  <a:schemeClr val="accent5">
                    <a:lumMod val="50000"/>
                  </a:schemeClr>
                </a:solidFill>
                <a:latin typeface="BIZ UDPゴシック" panose="020B0400000000000000" pitchFamily="50" charset="-128"/>
                <a:ea typeface="BIZ UDPゴシック" panose="020B0400000000000000" pitchFamily="50" charset="-128"/>
              </a:rPr>
              <a:t> 今後の進め方</a:t>
            </a:r>
            <a:endParaRPr kumimoji="1" lang="en-US" altLang="ja-JP" sz="2400" b="1" dirty="0" smtClean="0">
              <a:solidFill>
                <a:schemeClr val="accent5">
                  <a:lumMod val="50000"/>
                </a:schemeClr>
              </a:solidFill>
              <a:latin typeface="BIZ UDPゴシック" panose="020B0400000000000000" pitchFamily="50" charset="-128"/>
              <a:ea typeface="BIZ UDPゴシック" panose="020B0400000000000000" pitchFamily="50" charset="-128"/>
            </a:endParaRPr>
          </a:p>
          <a:p>
            <a:pPr>
              <a:lnSpc>
                <a:spcPts val="2500"/>
              </a:lnSpc>
              <a:spcAft>
                <a:spcPts val="500"/>
              </a:spcAft>
            </a:pPr>
            <a:r>
              <a:rPr kumimoji="1" lang="ja-JP" altLang="en-US"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1700" dirty="0">
                <a:latin typeface="BIZ UDPゴシック" panose="020B0400000000000000" pitchFamily="50" charset="-128"/>
                <a:ea typeface="BIZ UDPゴシック" panose="020B0400000000000000" pitchFamily="50" charset="-128"/>
              </a:rPr>
              <a:t> ２町１村の将来のあり方について協議するため、</a:t>
            </a:r>
            <a:r>
              <a:rPr kumimoji="1" lang="ja-JP" altLang="en-US" sz="1700" b="1" u="sng" dirty="0">
                <a:solidFill>
                  <a:srgbClr val="FF0000"/>
                </a:solidFill>
                <a:latin typeface="BIZ UDPゴシック" panose="020B0400000000000000" pitchFamily="50" charset="-128"/>
                <a:ea typeface="BIZ UDPゴシック" panose="020B0400000000000000" pitchFamily="50" charset="-128"/>
              </a:rPr>
              <a:t>令和５年度に、太子町長、</a:t>
            </a:r>
            <a:r>
              <a:rPr kumimoji="1" lang="ja-JP" altLang="en-US" sz="1700" b="1" u="sng" dirty="0" smtClean="0">
                <a:solidFill>
                  <a:srgbClr val="FF0000"/>
                </a:solidFill>
                <a:latin typeface="BIZ UDPゴシック" panose="020B0400000000000000" pitchFamily="50" charset="-128"/>
                <a:ea typeface="BIZ UDPゴシック" panose="020B0400000000000000" pitchFamily="50" charset="-128"/>
              </a:rPr>
              <a:t>河南町長、千早赤阪</a:t>
            </a:r>
            <a:r>
              <a:rPr kumimoji="1" lang="en-US" altLang="ja-JP" sz="1700" b="1" u="sng" dirty="0" smtClean="0">
                <a:solidFill>
                  <a:srgbClr val="FF0000"/>
                </a:solidFill>
                <a:latin typeface="BIZ UDPゴシック" panose="020B0400000000000000" pitchFamily="50" charset="-128"/>
                <a:ea typeface="BIZ UDPゴシック" panose="020B0400000000000000" pitchFamily="50" charset="-128"/>
              </a:rPr>
              <a:t/>
            </a:r>
            <a:br>
              <a:rPr kumimoji="1" lang="en-US" altLang="ja-JP" sz="1700" b="1" u="sng" dirty="0" smtClean="0">
                <a:solidFill>
                  <a:srgbClr val="FF0000"/>
                </a:solidFill>
                <a:latin typeface="BIZ UDPゴシック" panose="020B0400000000000000" pitchFamily="50" charset="-128"/>
                <a:ea typeface="BIZ UDPゴシック" panose="020B0400000000000000" pitchFamily="50" charset="-128"/>
              </a:rPr>
            </a:br>
            <a:r>
              <a:rPr kumimoji="1" lang="ja-JP" altLang="en-US" sz="1700" b="1"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700" b="1" u="sng" dirty="0" smtClean="0">
                <a:solidFill>
                  <a:srgbClr val="FF0000"/>
                </a:solidFill>
                <a:latin typeface="BIZ UDPゴシック" panose="020B0400000000000000" pitchFamily="50" charset="-128"/>
                <a:ea typeface="BIZ UDPゴシック" panose="020B0400000000000000" pitchFamily="50" charset="-128"/>
              </a:rPr>
              <a:t>村長</a:t>
            </a:r>
            <a:r>
              <a:rPr kumimoji="1" lang="ja-JP" altLang="en-US" sz="1700" b="1" u="sng" dirty="0">
                <a:solidFill>
                  <a:srgbClr val="FF0000"/>
                </a:solidFill>
                <a:latin typeface="BIZ UDPゴシック" panose="020B0400000000000000" pitchFamily="50" charset="-128"/>
                <a:ea typeface="BIZ UDPゴシック" panose="020B0400000000000000" pitchFamily="50" charset="-128"/>
              </a:rPr>
              <a:t>が参画する</a:t>
            </a:r>
            <a:r>
              <a:rPr kumimoji="1" lang="en-US" altLang="ja-JP" sz="1700" b="1" u="sng" smtClean="0">
                <a:solidFill>
                  <a:srgbClr val="FF0000"/>
                </a:solidFill>
                <a:latin typeface="BIZ UDPゴシック" panose="020B0400000000000000" pitchFamily="50" charset="-128"/>
                <a:ea typeface="BIZ UDPゴシック" panose="020B0400000000000000" pitchFamily="50" charset="-128"/>
              </a:rPr>
              <a:t>『</a:t>
            </a:r>
            <a:r>
              <a:rPr kumimoji="1" lang="ja-JP" altLang="en-US" sz="1700" b="1" u="sng" smtClean="0">
                <a:solidFill>
                  <a:srgbClr val="FF0000"/>
                </a:solidFill>
                <a:latin typeface="BIZ UDPゴシック" panose="020B0400000000000000" pitchFamily="50" charset="-128"/>
                <a:ea typeface="BIZ UDPゴシック" panose="020B0400000000000000" pitchFamily="50" charset="-128"/>
              </a:rPr>
              <a:t>南河内</a:t>
            </a:r>
            <a:r>
              <a:rPr kumimoji="1" lang="ja-JP" altLang="en-US" sz="1700" b="1" u="sng">
                <a:solidFill>
                  <a:srgbClr val="FF0000"/>
                </a:solidFill>
                <a:latin typeface="BIZ UDPゴシック" panose="020B0400000000000000" pitchFamily="50" charset="-128"/>
                <a:ea typeface="BIZ UDPゴシック" panose="020B0400000000000000" pitchFamily="50" charset="-128"/>
              </a:rPr>
              <a:t>地域２町</a:t>
            </a:r>
            <a:r>
              <a:rPr kumimoji="1" lang="ja-JP" altLang="en-US" sz="1700" b="1" u="sng" smtClean="0">
                <a:solidFill>
                  <a:srgbClr val="FF0000"/>
                </a:solidFill>
                <a:latin typeface="BIZ UDPゴシック" panose="020B0400000000000000" pitchFamily="50" charset="-128"/>
                <a:ea typeface="BIZ UDPゴシック" panose="020B0400000000000000" pitchFamily="50" charset="-128"/>
              </a:rPr>
              <a:t>１村未来協議会</a:t>
            </a:r>
            <a:r>
              <a:rPr kumimoji="1" lang="en-US" altLang="ja-JP" sz="17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700" b="1" u="sng" dirty="0">
                <a:solidFill>
                  <a:srgbClr val="FF0000"/>
                </a:solidFill>
                <a:latin typeface="BIZ UDPゴシック" panose="020B0400000000000000" pitchFamily="50" charset="-128"/>
                <a:ea typeface="BIZ UDPゴシック" panose="020B0400000000000000" pitchFamily="50" charset="-128"/>
              </a:rPr>
              <a:t>を設立</a:t>
            </a:r>
            <a:r>
              <a:rPr kumimoji="1" lang="ja-JP" altLang="en-US" sz="1700" dirty="0">
                <a:latin typeface="BIZ UDPゴシック" panose="020B0400000000000000" pitchFamily="50" charset="-128"/>
                <a:ea typeface="BIZ UDPゴシック" panose="020B0400000000000000" pitchFamily="50" charset="-128"/>
              </a:rPr>
              <a:t>する。</a:t>
            </a:r>
            <a:endParaRPr kumimoji="1" lang="en-US" altLang="ja-JP" sz="1700" dirty="0">
              <a:latin typeface="BIZ UDPゴシック" panose="020B0400000000000000" pitchFamily="50" charset="-128"/>
              <a:ea typeface="BIZ UDPゴシック" panose="020B0400000000000000" pitchFamily="50" charset="-128"/>
            </a:endParaRPr>
          </a:p>
          <a:p>
            <a:pPr>
              <a:lnSpc>
                <a:spcPts val="2500"/>
              </a:lnSpc>
              <a:spcAft>
                <a:spcPts val="500"/>
              </a:spcAft>
            </a:pPr>
            <a:r>
              <a:rPr kumimoji="1" lang="ja-JP" altLang="en-US" sz="17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dirty="0">
                <a:latin typeface="BIZ UDPゴシック" panose="020B0400000000000000" pitchFamily="50" charset="-128"/>
                <a:ea typeface="BIZ UDPゴシック" panose="020B0400000000000000" pitchFamily="50" charset="-128"/>
              </a:rPr>
              <a:t> 当該協議会では、</a:t>
            </a:r>
            <a:r>
              <a:rPr kumimoji="1" lang="ja-JP" altLang="en-US" sz="1700" dirty="0">
                <a:solidFill>
                  <a:srgbClr val="FF0000"/>
                </a:solidFill>
                <a:latin typeface="BIZ UDPゴシック" panose="020B0400000000000000" pitchFamily="50" charset="-128"/>
                <a:ea typeface="BIZ UDPゴシック" panose="020B0400000000000000" pitchFamily="50" charset="-128"/>
              </a:rPr>
              <a:t>さまざまな事務の共通化・共同化</a:t>
            </a:r>
            <a:r>
              <a:rPr kumimoji="1" lang="ja-JP" altLang="en-US" sz="1700" dirty="0">
                <a:latin typeface="BIZ UDPゴシック" panose="020B0400000000000000" pitchFamily="50" charset="-128"/>
                <a:ea typeface="BIZ UDPゴシック" panose="020B0400000000000000" pitchFamily="50" charset="-128"/>
              </a:rPr>
              <a:t>のほか、持続的かつ安定的に住民</a:t>
            </a:r>
            <a:r>
              <a:rPr kumimoji="1" lang="ja-JP" altLang="en-US" sz="1700" dirty="0" smtClean="0">
                <a:latin typeface="BIZ UDPゴシック" panose="020B0400000000000000" pitchFamily="50" charset="-128"/>
                <a:ea typeface="BIZ UDPゴシック" panose="020B0400000000000000" pitchFamily="50" charset="-128"/>
              </a:rPr>
              <a:t>サービス</a:t>
            </a:r>
            <a:r>
              <a:rPr kumimoji="1" lang="en-US" altLang="ja-JP" sz="1700" dirty="0" smtClean="0">
                <a:latin typeface="BIZ UDPゴシック" panose="020B0400000000000000" pitchFamily="50" charset="-128"/>
                <a:ea typeface="BIZ UDPゴシック" panose="020B0400000000000000" pitchFamily="50" charset="-128"/>
              </a:rPr>
              <a:t/>
            </a:r>
            <a:br>
              <a:rPr kumimoji="1" lang="en-US" altLang="ja-JP" sz="1700" dirty="0" smtClean="0">
                <a:latin typeface="BIZ UDPゴシック" panose="020B0400000000000000" pitchFamily="50" charset="-128"/>
                <a:ea typeface="BIZ UDPゴシック" panose="020B0400000000000000" pitchFamily="50" charset="-128"/>
              </a:rPr>
            </a:br>
            <a:r>
              <a:rPr kumimoji="1" lang="ja-JP" altLang="en-US" sz="1700" dirty="0" smtClean="0">
                <a:latin typeface="BIZ UDPゴシック" panose="020B0400000000000000" pitchFamily="50" charset="-128"/>
                <a:ea typeface="BIZ UDPゴシック" panose="020B0400000000000000" pitchFamily="50" charset="-128"/>
              </a:rPr>
              <a:t>　　　を</a:t>
            </a:r>
            <a:r>
              <a:rPr kumimoji="1" lang="ja-JP" altLang="en-US" sz="1700" dirty="0">
                <a:latin typeface="BIZ UDPゴシック" panose="020B0400000000000000" pitchFamily="50" charset="-128"/>
                <a:ea typeface="BIZ UDPゴシック" panose="020B0400000000000000" pitchFamily="50" charset="-128"/>
              </a:rPr>
              <a:t>提供していくための組織のあり方として、</a:t>
            </a:r>
            <a:r>
              <a:rPr kumimoji="1" lang="ja-JP" altLang="en-US" sz="1700" u="sng" dirty="0">
                <a:solidFill>
                  <a:srgbClr val="FF0000"/>
                </a:solidFill>
                <a:latin typeface="BIZ UDPゴシック" panose="020B0400000000000000" pitchFamily="50" charset="-128"/>
                <a:ea typeface="BIZ UDPゴシック" panose="020B0400000000000000" pitchFamily="50" charset="-128"/>
              </a:rPr>
              <a:t>合併も選択肢に入れた議論を行っていく</a:t>
            </a:r>
            <a:r>
              <a:rPr kumimoji="1" lang="ja-JP" altLang="en-US" sz="1700" dirty="0">
                <a:latin typeface="BIZ UDPゴシック" panose="020B0400000000000000" pitchFamily="50" charset="-128"/>
                <a:ea typeface="BIZ UDPゴシック" panose="020B0400000000000000" pitchFamily="50" charset="-128"/>
              </a:rPr>
              <a:t>。</a:t>
            </a:r>
            <a:r>
              <a:rPr kumimoji="1" lang="en-US" altLang="ja-JP" sz="1700" dirty="0">
                <a:latin typeface="BIZ UDPゴシック" panose="020B0400000000000000" pitchFamily="50" charset="-128"/>
                <a:ea typeface="BIZ UDPゴシック" panose="020B0400000000000000" pitchFamily="50" charset="-128"/>
              </a:rPr>
              <a:t/>
            </a:r>
            <a:br>
              <a:rPr kumimoji="1" lang="en-US" altLang="ja-JP" sz="1700" dirty="0">
                <a:latin typeface="BIZ UDPゴシック" panose="020B0400000000000000" pitchFamily="50" charset="-128"/>
                <a:ea typeface="BIZ UDPゴシック" panose="020B0400000000000000" pitchFamily="50" charset="-128"/>
              </a:rPr>
            </a:br>
            <a:r>
              <a:rPr kumimoji="1" lang="ja-JP" altLang="en-US" sz="1700" dirty="0">
                <a:latin typeface="BIZ UDPゴシック" panose="020B0400000000000000" pitchFamily="50" charset="-128"/>
                <a:ea typeface="BIZ UDPゴシック" panose="020B0400000000000000" pitchFamily="50" charset="-128"/>
              </a:rPr>
              <a:t>　　　合併については課題も大きいことから、まずは全国の事例の研究・分析を行い、</a:t>
            </a:r>
            <a:r>
              <a:rPr kumimoji="1" lang="ja-JP" altLang="en-US" sz="1700" dirty="0" smtClean="0">
                <a:latin typeface="BIZ UDPゴシック" panose="020B0400000000000000" pitchFamily="50" charset="-128"/>
                <a:ea typeface="BIZ UDPゴシック" panose="020B0400000000000000" pitchFamily="50" charset="-128"/>
              </a:rPr>
              <a:t>南河内地域</a:t>
            </a:r>
            <a:r>
              <a:rPr kumimoji="1" lang="en-US" altLang="ja-JP" sz="1700" dirty="0" smtClean="0">
                <a:latin typeface="BIZ UDPゴシック" panose="020B0400000000000000" pitchFamily="50" charset="-128"/>
                <a:ea typeface="BIZ UDPゴシック" panose="020B0400000000000000" pitchFamily="50" charset="-128"/>
              </a:rPr>
              <a:t/>
            </a:r>
            <a:br>
              <a:rPr kumimoji="1" lang="en-US" altLang="ja-JP" sz="1700" dirty="0" smtClean="0">
                <a:latin typeface="BIZ UDPゴシック" panose="020B0400000000000000" pitchFamily="50" charset="-128"/>
                <a:ea typeface="BIZ UDPゴシック" panose="020B0400000000000000" pitchFamily="50" charset="-128"/>
              </a:rPr>
            </a:br>
            <a:r>
              <a:rPr kumimoji="1" lang="ja-JP" altLang="en-US" sz="1700" dirty="0" smtClean="0">
                <a:latin typeface="BIZ UDPゴシック" panose="020B0400000000000000" pitchFamily="50" charset="-128"/>
                <a:ea typeface="BIZ UDPゴシック" panose="020B0400000000000000" pitchFamily="50" charset="-128"/>
              </a:rPr>
              <a:t>　　　に</a:t>
            </a:r>
            <a:r>
              <a:rPr kumimoji="1" lang="ja-JP" altLang="en-US" sz="1700" dirty="0">
                <a:latin typeface="BIZ UDPゴシック" panose="020B0400000000000000" pitchFamily="50" charset="-128"/>
                <a:ea typeface="BIZ UDPゴシック" panose="020B0400000000000000" pitchFamily="50" charset="-128"/>
              </a:rPr>
              <a:t>ふさわしい合併のあり方を模索する。</a:t>
            </a:r>
            <a:endParaRPr kumimoji="1" lang="en-US" altLang="ja-JP" sz="1700" dirty="0">
              <a:latin typeface="BIZ UDPゴシック" panose="020B0400000000000000" pitchFamily="50" charset="-128"/>
              <a:ea typeface="BIZ UDPゴシック" panose="020B0400000000000000" pitchFamily="50" charset="-128"/>
            </a:endParaRPr>
          </a:p>
          <a:p>
            <a:pPr>
              <a:lnSpc>
                <a:spcPts val="2500"/>
              </a:lnSpc>
              <a:spcAft>
                <a:spcPts val="500"/>
              </a:spcAft>
            </a:pPr>
            <a:r>
              <a:rPr kumimoji="1" lang="ja-JP" altLang="en-US" sz="17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700" dirty="0">
                <a:latin typeface="BIZ UDPゴシック" panose="020B0400000000000000" pitchFamily="50" charset="-128"/>
                <a:ea typeface="BIZ UDPゴシック" panose="020B0400000000000000" pitchFamily="50" charset="-128"/>
              </a:rPr>
              <a:t> あわせて、地域の未来予測なども活用し、</a:t>
            </a:r>
            <a:r>
              <a:rPr kumimoji="1" lang="ja-JP" altLang="en-US" sz="1700" u="sng" dirty="0">
                <a:solidFill>
                  <a:srgbClr val="FF0000"/>
                </a:solidFill>
                <a:latin typeface="BIZ UDPゴシック" panose="020B0400000000000000" pitchFamily="50" charset="-128"/>
                <a:ea typeface="BIZ UDPゴシック" panose="020B0400000000000000" pitchFamily="50" charset="-128"/>
              </a:rPr>
              <a:t>議会や住民と課題を共有</a:t>
            </a:r>
            <a:r>
              <a:rPr kumimoji="1" lang="ja-JP" altLang="en-US" sz="1700" u="sng" dirty="0" smtClean="0">
                <a:solidFill>
                  <a:srgbClr val="FF0000"/>
                </a:solidFill>
                <a:latin typeface="BIZ UDPゴシック" panose="020B0400000000000000" pitchFamily="50" charset="-128"/>
                <a:ea typeface="BIZ UDPゴシック" panose="020B0400000000000000" pitchFamily="50" charset="-128"/>
              </a:rPr>
              <a:t>しながら、</a:t>
            </a:r>
            <a:r>
              <a:rPr kumimoji="1" lang="ja-JP" altLang="en-US" sz="1700" u="sng" dirty="0">
                <a:solidFill>
                  <a:srgbClr val="FF0000"/>
                </a:solidFill>
                <a:latin typeface="BIZ UDPゴシック" panose="020B0400000000000000" pitchFamily="50" charset="-128"/>
                <a:ea typeface="BIZ UDPゴシック" panose="020B0400000000000000" pitchFamily="50" charset="-128"/>
              </a:rPr>
              <a:t>将来の</a:t>
            </a:r>
            <a:r>
              <a:rPr kumimoji="1" lang="ja-JP" altLang="en-US" sz="1700" u="sng" dirty="0" smtClean="0">
                <a:solidFill>
                  <a:srgbClr val="FF0000"/>
                </a:solidFill>
                <a:latin typeface="BIZ UDPゴシック" panose="020B0400000000000000" pitchFamily="50" charset="-128"/>
                <a:ea typeface="BIZ UDPゴシック" panose="020B0400000000000000" pitchFamily="50" charset="-128"/>
              </a:rPr>
              <a:t>あり方</a:t>
            </a:r>
            <a:r>
              <a:rPr kumimoji="1" lang="en-US" altLang="ja-JP" sz="1700" u="sng" dirty="0" smtClean="0">
                <a:solidFill>
                  <a:srgbClr val="FF0000"/>
                </a:solidFill>
                <a:latin typeface="BIZ UDPゴシック" panose="020B0400000000000000" pitchFamily="50" charset="-128"/>
                <a:ea typeface="BIZ UDPゴシック" panose="020B0400000000000000" pitchFamily="50" charset="-128"/>
              </a:rPr>
              <a:t/>
            </a:r>
            <a:br>
              <a:rPr kumimoji="1" lang="en-US" altLang="ja-JP" sz="1700" u="sng" dirty="0" smtClean="0">
                <a:solidFill>
                  <a:srgbClr val="FF0000"/>
                </a:solidFill>
                <a:latin typeface="BIZ UDPゴシック" panose="020B0400000000000000" pitchFamily="50" charset="-128"/>
                <a:ea typeface="BIZ UDPゴシック" panose="020B0400000000000000" pitchFamily="50" charset="-128"/>
              </a:rPr>
            </a:br>
            <a:r>
              <a:rPr kumimoji="1" lang="ja-JP" altLang="en-US" sz="1700" dirty="0" smtClean="0">
                <a:solidFill>
                  <a:srgbClr val="FF0000"/>
                </a:solidFill>
                <a:latin typeface="BIZ UDPゴシック" panose="020B0400000000000000" pitchFamily="50" charset="-128"/>
                <a:ea typeface="BIZ UDPゴシック" panose="020B0400000000000000" pitchFamily="50" charset="-128"/>
              </a:rPr>
              <a:t>　　　</a:t>
            </a:r>
            <a:r>
              <a:rPr kumimoji="1" lang="ja-JP" altLang="en-US" sz="1700" u="sng" dirty="0" smtClean="0">
                <a:solidFill>
                  <a:srgbClr val="FF0000"/>
                </a:solidFill>
                <a:latin typeface="BIZ UDPゴシック" panose="020B0400000000000000" pitchFamily="50" charset="-128"/>
                <a:ea typeface="BIZ UDPゴシック" panose="020B0400000000000000" pitchFamily="50" charset="-128"/>
              </a:rPr>
              <a:t>に関する</a:t>
            </a:r>
            <a:r>
              <a:rPr kumimoji="1" lang="ja-JP" altLang="en-US" sz="1700" u="sng" dirty="0">
                <a:solidFill>
                  <a:srgbClr val="FF0000"/>
                </a:solidFill>
                <a:latin typeface="BIZ UDPゴシック" panose="020B0400000000000000" pitchFamily="50" charset="-128"/>
                <a:ea typeface="BIZ UDPゴシック" panose="020B0400000000000000" pitchFamily="50" charset="-128"/>
              </a:rPr>
              <a:t>オープンな議論を行っていく</a:t>
            </a:r>
            <a:r>
              <a:rPr kumimoji="1" lang="ja-JP" altLang="en-US" sz="1700" dirty="0">
                <a:latin typeface="BIZ UDPゴシック" panose="020B0400000000000000" pitchFamily="50" charset="-128"/>
                <a:ea typeface="BIZ UDPゴシック" panose="020B0400000000000000" pitchFamily="50" charset="-128"/>
              </a:rPr>
              <a:t>。</a:t>
            </a:r>
            <a:endParaRPr kumimoji="1" lang="ja-JP" altLang="en-US" sz="1700" dirty="0"/>
          </a:p>
        </p:txBody>
      </p:sp>
      <p:sp>
        <p:nvSpPr>
          <p:cNvPr id="8" name="テキスト ボックス 7"/>
          <p:cNvSpPr txBox="1"/>
          <p:nvPr/>
        </p:nvSpPr>
        <p:spPr>
          <a:xfrm>
            <a:off x="225584" y="679682"/>
            <a:ext cx="9680416" cy="2772554"/>
          </a:xfrm>
          <a:prstGeom prst="rect">
            <a:avLst/>
          </a:prstGeom>
          <a:noFill/>
        </p:spPr>
        <p:txBody>
          <a:bodyPr wrap="square" rtlCol="0">
            <a:spAutoFit/>
          </a:bodyPr>
          <a:lstStyle/>
          <a:p>
            <a:pPr>
              <a:lnSpc>
                <a:spcPts val="1900"/>
              </a:lnSpc>
              <a:spcBef>
                <a:spcPts val="500"/>
              </a:spcBef>
              <a:spcAft>
                <a:spcPts val="500"/>
              </a:spcAft>
            </a:pPr>
            <a:r>
              <a:rPr kumimoji="1" lang="ja-JP" altLang="en-US" sz="2400">
                <a:solidFill>
                  <a:schemeClr val="accent6">
                    <a:lumMod val="50000"/>
                  </a:schemeClr>
                </a:solidFill>
                <a:latin typeface="BIZ UDPゴシック" panose="020B0400000000000000" pitchFamily="50" charset="-128"/>
                <a:ea typeface="BIZ UDPゴシック" panose="020B0400000000000000" pitchFamily="50" charset="-128"/>
              </a:rPr>
              <a:t>◆</a:t>
            </a:r>
            <a:r>
              <a:rPr kumimoji="1" lang="ja-JP" altLang="en-US" sz="2400" b="1">
                <a:solidFill>
                  <a:schemeClr val="accent5">
                    <a:lumMod val="50000"/>
                  </a:schemeClr>
                </a:solidFill>
                <a:latin typeface="BIZ UDPゴシック" panose="020B0400000000000000" pitchFamily="50" charset="-128"/>
                <a:ea typeface="BIZ UDPゴシック" panose="020B0400000000000000" pitchFamily="50" charset="-128"/>
              </a:rPr>
              <a:t> 今後</a:t>
            </a:r>
            <a:r>
              <a:rPr kumimoji="1" lang="ja-JP" altLang="en-US" sz="2400" b="1" smtClean="0">
                <a:solidFill>
                  <a:schemeClr val="accent5">
                    <a:lumMod val="50000"/>
                  </a:schemeClr>
                </a:solidFill>
                <a:latin typeface="BIZ UDPゴシック" panose="020B0400000000000000" pitchFamily="50" charset="-128"/>
                <a:ea typeface="BIZ UDPゴシック" panose="020B0400000000000000" pitchFamily="50" charset="-128"/>
              </a:rPr>
              <a:t>の方向性</a:t>
            </a:r>
            <a:endParaRPr kumimoji="1" lang="en-US" altLang="ja-JP" sz="2400" b="1" smtClean="0">
              <a:solidFill>
                <a:schemeClr val="accent5">
                  <a:lumMod val="50000"/>
                </a:schemeClr>
              </a:solidFill>
              <a:latin typeface="BIZ UDPゴシック" panose="020B0400000000000000" pitchFamily="50" charset="-128"/>
              <a:ea typeface="BIZ UDPゴシック" panose="020B0400000000000000" pitchFamily="50" charset="-128"/>
            </a:endParaRPr>
          </a:p>
          <a:p>
            <a:pPr lvl="0">
              <a:lnSpc>
                <a:spcPts val="2500"/>
              </a:lnSpc>
              <a:spcAft>
                <a:spcPts val="500"/>
              </a:spcAft>
            </a:pPr>
            <a:r>
              <a:rPr kumimoji="1" lang="ja-JP" altLang="en-US" sz="1700">
                <a:solidFill>
                  <a:srgbClr val="FFC000">
                    <a:lumMod val="75000"/>
                  </a:srgbClr>
                </a:solidFill>
                <a:latin typeface="BIZ UDPゴシック" panose="020B0400000000000000" pitchFamily="50" charset="-128"/>
                <a:ea typeface="BIZ UDPゴシック" panose="020B0400000000000000" pitchFamily="50" charset="-128"/>
              </a:rPr>
              <a:t>　</a:t>
            </a:r>
            <a:r>
              <a:rPr kumimoji="1" lang="ja-JP" altLang="en-US" sz="1700" smtClean="0">
                <a:latin typeface="BIZ UDPゴシック" panose="020B0400000000000000" pitchFamily="50" charset="-128"/>
                <a:ea typeface="BIZ UDPゴシック" panose="020B0400000000000000" pitchFamily="50" charset="-128"/>
              </a:rPr>
              <a:t>①</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 将来のあり方検討にあたっては、</a:t>
            </a:r>
            <a:r>
              <a:rPr kumimoji="1" lang="ja-JP" altLang="en-US" sz="1700" smtClean="0">
                <a:solidFill>
                  <a:srgbClr val="FF0000"/>
                </a:solidFill>
                <a:latin typeface="BIZ UDPゴシック" panose="020B0400000000000000" pitchFamily="50" charset="-128"/>
                <a:ea typeface="BIZ UDPゴシック" panose="020B0400000000000000" pitchFamily="50" charset="-128"/>
              </a:rPr>
              <a:t>「目先の損得」だけでなく、１０年・２０年先の姿を見据えた</a:t>
            </a:r>
            <a:r>
              <a:rPr kumimoji="1" lang="en-US" altLang="ja-JP" sz="1700" smtClean="0">
                <a:solidFill>
                  <a:srgbClr val="FF0000"/>
                </a:solidFill>
                <a:latin typeface="BIZ UDPゴシック" panose="020B0400000000000000" pitchFamily="50" charset="-128"/>
                <a:ea typeface="BIZ UDPゴシック" panose="020B0400000000000000" pitchFamily="50" charset="-128"/>
              </a:rPr>
              <a:t/>
            </a:r>
            <a:br>
              <a:rPr kumimoji="1" lang="en-US" altLang="ja-JP" sz="1700" smtClean="0">
                <a:solidFill>
                  <a:srgbClr val="FF0000"/>
                </a:solidFill>
                <a:latin typeface="BIZ UDPゴシック" panose="020B0400000000000000" pitchFamily="50" charset="-128"/>
                <a:ea typeface="BIZ UDPゴシック" panose="020B0400000000000000" pitchFamily="50" charset="-128"/>
              </a:rPr>
            </a:br>
            <a:r>
              <a:rPr kumimoji="1" lang="ja-JP" altLang="en-US" sz="1700" smtClean="0">
                <a:solidFill>
                  <a:srgbClr val="FF0000"/>
                </a:solidFill>
                <a:latin typeface="BIZ UDPゴシック" panose="020B0400000000000000" pitchFamily="50" charset="-128"/>
                <a:ea typeface="BIZ UDPゴシック" panose="020B0400000000000000" pitchFamily="50" charset="-128"/>
              </a:rPr>
              <a:t>　　　判断が必要</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。検討にあたっては、近隣市の声も聞きながら議論を進めていく。</a:t>
            </a:r>
            <a:endParaRPr kumimoji="1" lang="en-US" altLang="ja-JP" sz="1700">
              <a:solidFill>
                <a:prstClr val="black"/>
              </a:solidFill>
              <a:latin typeface="BIZ UDPゴシック" panose="020B0400000000000000" pitchFamily="50" charset="-128"/>
              <a:ea typeface="BIZ UDPゴシック" panose="020B0400000000000000" pitchFamily="50" charset="-128"/>
            </a:endParaRPr>
          </a:p>
          <a:p>
            <a:pPr lvl="0">
              <a:lnSpc>
                <a:spcPts val="2500"/>
              </a:lnSpc>
              <a:spcAft>
                <a:spcPts val="500"/>
              </a:spcAft>
            </a:pPr>
            <a:r>
              <a:rPr kumimoji="1" lang="ja-JP" altLang="en-US" sz="1700">
                <a:solidFill>
                  <a:srgbClr val="FFC000">
                    <a:lumMod val="75000"/>
                  </a:srgbClr>
                </a:solidFill>
                <a:latin typeface="BIZ UDPゴシック" panose="020B0400000000000000" pitchFamily="50" charset="-128"/>
                <a:ea typeface="BIZ UDPゴシック" panose="020B0400000000000000" pitchFamily="50" charset="-128"/>
              </a:rPr>
              <a:t>　</a:t>
            </a:r>
            <a:r>
              <a:rPr kumimoji="1" lang="ja-JP" altLang="en-US" sz="1700" smtClean="0">
                <a:latin typeface="BIZ UDPゴシック" panose="020B0400000000000000" pitchFamily="50" charset="-128"/>
                <a:ea typeface="BIZ UDPゴシック" panose="020B0400000000000000" pitchFamily="50" charset="-128"/>
              </a:rPr>
              <a:t>②</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 南河内地域は、自然や歴史・文化といった資源に恵まれた魅力ある地域。</a:t>
            </a:r>
            <a:r>
              <a:rPr kumimoji="1" lang="en-US" altLang="ja-JP" sz="1700" smtClean="0">
                <a:solidFill>
                  <a:prstClr val="black"/>
                </a:solidFill>
                <a:latin typeface="BIZ UDPゴシック" panose="020B0400000000000000" pitchFamily="50" charset="-128"/>
                <a:ea typeface="BIZ UDPゴシック" panose="020B0400000000000000" pitchFamily="50" charset="-128"/>
              </a:rPr>
              <a:t/>
            </a:r>
            <a:br>
              <a:rPr kumimoji="1" lang="en-US" altLang="ja-JP" sz="1700" smtClean="0">
                <a:solidFill>
                  <a:prstClr val="black"/>
                </a:solidFill>
                <a:latin typeface="BIZ UDPゴシック" panose="020B0400000000000000" pitchFamily="50" charset="-128"/>
                <a:ea typeface="BIZ UDPゴシック" panose="020B0400000000000000" pitchFamily="50" charset="-128"/>
              </a:rPr>
            </a:br>
            <a:r>
              <a:rPr kumimoji="1" lang="ja-JP" altLang="en-US" sz="1700" smtClean="0">
                <a:solidFill>
                  <a:prstClr val="black"/>
                </a:solidFill>
                <a:latin typeface="BIZ UDPゴシック" panose="020B0400000000000000" pitchFamily="50" charset="-128"/>
                <a:ea typeface="BIZ UDPゴシック" panose="020B0400000000000000" pitchFamily="50" charset="-128"/>
              </a:rPr>
              <a:t>　　　</a:t>
            </a:r>
            <a:r>
              <a:rPr kumimoji="1" lang="ja-JP" altLang="en-US" sz="1700" smtClean="0">
                <a:solidFill>
                  <a:srgbClr val="FF0000"/>
                </a:solidFill>
                <a:latin typeface="BIZ UDPゴシック" panose="020B0400000000000000" pitchFamily="50" charset="-128"/>
                <a:ea typeface="BIZ UDPゴシック" panose="020B0400000000000000" pitchFamily="50" charset="-128"/>
              </a:rPr>
              <a:t>次の世代の方々にもここに住みたいと思ってもらえるよう、より魅力ある地域にしていく</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700">
              <a:solidFill>
                <a:prstClr val="black"/>
              </a:solidFill>
              <a:latin typeface="BIZ UDPゴシック" panose="020B0400000000000000" pitchFamily="50" charset="-128"/>
              <a:ea typeface="BIZ UDPゴシック" panose="020B0400000000000000" pitchFamily="50" charset="-128"/>
            </a:endParaRPr>
          </a:p>
          <a:p>
            <a:pPr lvl="0">
              <a:lnSpc>
                <a:spcPts val="2500"/>
              </a:lnSpc>
              <a:spcAft>
                <a:spcPts val="500"/>
              </a:spcAft>
            </a:pPr>
            <a:r>
              <a:rPr kumimoji="1" lang="ja-JP" altLang="en-US" sz="1700">
                <a:solidFill>
                  <a:srgbClr val="FFC000">
                    <a:lumMod val="75000"/>
                  </a:srgbClr>
                </a:solidFill>
                <a:latin typeface="BIZ UDPゴシック" panose="020B0400000000000000" pitchFamily="50" charset="-128"/>
                <a:ea typeface="BIZ UDPゴシック" panose="020B0400000000000000" pitchFamily="50" charset="-128"/>
              </a:rPr>
              <a:t>　</a:t>
            </a:r>
            <a:r>
              <a:rPr kumimoji="1" lang="ja-JP" altLang="en-US" sz="1700" smtClean="0">
                <a:latin typeface="BIZ UDPゴシック" panose="020B0400000000000000" pitchFamily="50" charset="-128"/>
                <a:ea typeface="BIZ UDPゴシック" panose="020B0400000000000000" pitchFamily="50" charset="-128"/>
              </a:rPr>
              <a:t>③</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 人材、財源、施設等の限られた資源を、地域として効果的かつ効率的に活用する観点から、</a:t>
            </a:r>
            <a:r>
              <a:rPr kumimoji="1" lang="en-US" altLang="ja-JP" sz="1700" smtClean="0">
                <a:solidFill>
                  <a:prstClr val="black"/>
                </a:solidFill>
                <a:latin typeface="BIZ UDPゴシック" panose="020B0400000000000000" pitchFamily="50" charset="-128"/>
                <a:ea typeface="BIZ UDPゴシック" panose="020B0400000000000000" pitchFamily="50" charset="-128"/>
              </a:rPr>
              <a:t/>
            </a:r>
            <a:br>
              <a:rPr kumimoji="1" lang="en-US" altLang="ja-JP" sz="1700" smtClean="0">
                <a:solidFill>
                  <a:prstClr val="black"/>
                </a:solidFill>
                <a:latin typeface="BIZ UDPゴシック" panose="020B0400000000000000" pitchFamily="50" charset="-128"/>
                <a:ea typeface="BIZ UDPゴシック" panose="020B0400000000000000" pitchFamily="50" charset="-128"/>
              </a:rPr>
            </a:br>
            <a:r>
              <a:rPr kumimoji="1" lang="ja-JP" altLang="en-US" sz="1700" smtClean="0">
                <a:solidFill>
                  <a:prstClr val="black"/>
                </a:solidFill>
                <a:latin typeface="BIZ UDPゴシック" panose="020B0400000000000000" pitchFamily="50" charset="-128"/>
                <a:ea typeface="BIZ UDPゴシック" panose="020B0400000000000000" pitchFamily="50" charset="-128"/>
              </a:rPr>
              <a:t>　　　２町１村がより連携し、共同で、行財政改革や公民連携、さらなる広域連携に向けた取組みを</a:t>
            </a:r>
            <a:r>
              <a:rPr kumimoji="1" lang="en-US" altLang="ja-JP" sz="1700" smtClean="0">
                <a:solidFill>
                  <a:prstClr val="black"/>
                </a:solidFill>
                <a:latin typeface="BIZ UDPゴシック" panose="020B0400000000000000" pitchFamily="50" charset="-128"/>
                <a:ea typeface="BIZ UDPゴシック" panose="020B0400000000000000" pitchFamily="50" charset="-128"/>
              </a:rPr>
              <a:t/>
            </a:r>
            <a:br>
              <a:rPr kumimoji="1" lang="en-US" altLang="ja-JP" sz="1700" smtClean="0">
                <a:solidFill>
                  <a:prstClr val="black"/>
                </a:solidFill>
                <a:latin typeface="BIZ UDPゴシック" panose="020B0400000000000000" pitchFamily="50" charset="-128"/>
                <a:ea typeface="BIZ UDPゴシック" panose="020B0400000000000000" pitchFamily="50" charset="-128"/>
              </a:rPr>
            </a:br>
            <a:r>
              <a:rPr kumimoji="1" lang="ja-JP" altLang="en-US" sz="1700" smtClean="0">
                <a:solidFill>
                  <a:prstClr val="black"/>
                </a:solidFill>
                <a:latin typeface="BIZ UDPゴシック" panose="020B0400000000000000" pitchFamily="50" charset="-128"/>
                <a:ea typeface="BIZ UDPゴシック" panose="020B0400000000000000" pitchFamily="50" charset="-128"/>
              </a:rPr>
              <a:t>　　　進め、また、合併についても検討を深め、</a:t>
            </a:r>
            <a:r>
              <a:rPr kumimoji="1" lang="ja-JP" altLang="en-US" sz="1700" smtClean="0">
                <a:solidFill>
                  <a:srgbClr val="FF0000"/>
                </a:solidFill>
                <a:latin typeface="BIZ UDPゴシック" panose="020B0400000000000000" pitchFamily="50" charset="-128"/>
                <a:ea typeface="BIZ UDPゴシック" panose="020B0400000000000000" pitchFamily="50" charset="-128"/>
              </a:rPr>
              <a:t>この地域のさらなる成長・発展をめざす</a:t>
            </a:r>
            <a:r>
              <a:rPr kumimoji="1" lang="ja-JP" altLang="en-US" sz="1700" smtClean="0">
                <a:solidFill>
                  <a:prstClr val="black"/>
                </a:solidFill>
                <a:latin typeface="BIZ UDPゴシック" panose="020B0400000000000000" pitchFamily="50" charset="-128"/>
                <a:ea typeface="BIZ UDPゴシック" panose="020B0400000000000000" pitchFamily="50" charset="-128"/>
              </a:rPr>
              <a:t>。</a:t>
            </a:r>
            <a:endParaRPr kumimoji="1" lang="en-US" altLang="ja-JP" sz="1700" smtClean="0">
              <a:solidFill>
                <a:schemeClr val="accent6">
                  <a:lumMod val="50000"/>
                </a:schemeClr>
              </a:solidFill>
              <a:latin typeface="BIZ UDPゴシック" panose="020B0400000000000000" pitchFamily="50" charset="-128"/>
              <a:ea typeface="BIZ UDPゴシック" panose="020B0400000000000000" pitchFamily="50" charset="-128"/>
            </a:endParaRPr>
          </a:p>
        </p:txBody>
      </p:sp>
      <p:sp>
        <p:nvSpPr>
          <p:cNvPr id="24" name="スライド番号プレースホルダー 2"/>
          <p:cNvSpPr>
            <a:spLocks noGrp="1"/>
          </p:cNvSpPr>
          <p:nvPr>
            <p:ph type="sldNum" sz="quarter" idx="12"/>
          </p:nvPr>
        </p:nvSpPr>
        <p:spPr>
          <a:xfrm>
            <a:off x="9314860" y="6381818"/>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73</a:t>
            </a:fld>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90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D76BEB9-BE54-4EBD-8D9F-F13233D626FB}"/>
              </a:ext>
            </a:extLst>
          </p:cNvPr>
          <p:cNvSpPr txBox="1"/>
          <p:nvPr/>
        </p:nvSpPr>
        <p:spPr>
          <a:xfrm>
            <a:off x="437553" y="1555925"/>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graphicFrame>
        <p:nvGraphicFramePr>
          <p:cNvPr id="16" name="グラフ 15"/>
          <p:cNvGraphicFramePr/>
          <p:nvPr>
            <p:extLst>
              <p:ext uri="{D42A27DB-BD31-4B8C-83A1-F6EECF244321}">
                <p14:modId xmlns:p14="http://schemas.microsoft.com/office/powerpoint/2010/main" val="435775958"/>
              </p:ext>
            </p:extLst>
          </p:nvPr>
        </p:nvGraphicFramePr>
        <p:xfrm>
          <a:off x="5168228" y="1365800"/>
          <a:ext cx="4358299" cy="2655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p:nvPr>
            <p:extLst>
              <p:ext uri="{D42A27DB-BD31-4B8C-83A1-F6EECF244321}">
                <p14:modId xmlns:p14="http://schemas.microsoft.com/office/powerpoint/2010/main" val="3721851216"/>
              </p:ext>
            </p:extLst>
          </p:nvPr>
        </p:nvGraphicFramePr>
        <p:xfrm>
          <a:off x="400529" y="1365800"/>
          <a:ext cx="4443570" cy="2655845"/>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直線コネクタ 30"/>
          <p:cNvCxnSpPr/>
          <p:nvPr/>
        </p:nvCxnSpPr>
        <p:spPr>
          <a:xfrm>
            <a:off x="5249368" y="3925111"/>
            <a:ext cx="39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0" y="1"/>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011" y="-43922"/>
            <a:ext cx="10270434"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南河内地域２町</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１村の状況  人口・財政（</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1990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太子町</a:t>
            </a:r>
            <a:endParaRPr lang="ja-JP" altLang="en-US" sz="2400" b="1" spc="-150" dirty="0">
              <a:ln>
                <a:solidFill>
                  <a:schemeClr val="bg1"/>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8700660" y="3791150"/>
            <a:ext cx="761747"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一般市平均</a:t>
            </a:r>
          </a:p>
        </p:txBody>
      </p:sp>
      <p:cxnSp>
        <p:nvCxnSpPr>
          <p:cNvPr id="33" name="直線コネクタ 32"/>
          <p:cNvCxnSpPr/>
          <p:nvPr/>
        </p:nvCxnSpPr>
        <p:spPr>
          <a:xfrm>
            <a:off x="6258209" y="3935714"/>
            <a:ext cx="39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594235" y="3814064"/>
            <a:ext cx="1983350"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町村（地方交付税不交付団体を除く）</a:t>
            </a:r>
          </a:p>
        </p:txBody>
      </p:sp>
      <p:sp>
        <p:nvSpPr>
          <p:cNvPr id="55" name="テキスト ボックス 54"/>
          <p:cNvSpPr txBox="1"/>
          <p:nvPr/>
        </p:nvSpPr>
        <p:spPr>
          <a:xfrm>
            <a:off x="5596538" y="3792353"/>
            <a:ext cx="53091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太子町</a:t>
            </a:r>
          </a:p>
        </p:txBody>
      </p:sp>
      <p:cxnSp>
        <p:nvCxnSpPr>
          <p:cNvPr id="65" name="直線矢印コネクタ 64"/>
          <p:cNvCxnSpPr/>
          <p:nvPr/>
        </p:nvCxnSpPr>
        <p:spPr>
          <a:xfrm>
            <a:off x="929996" y="3048323"/>
            <a:ext cx="1822253" cy="4489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1621969" y="2976642"/>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dirty="0">
                <a:solidFill>
                  <a:srgbClr val="FF0000"/>
                </a:solidFill>
              </a:rPr>
              <a:t>▲</a:t>
            </a:r>
            <a:r>
              <a:rPr lang="en-US" altLang="ja-JP" sz="1400" dirty="0">
                <a:solidFill>
                  <a:srgbClr val="FF0000"/>
                </a:solidFill>
              </a:rPr>
              <a:t>2.2</a:t>
            </a:r>
            <a:r>
              <a:rPr lang="ja-JP" altLang="en-US" sz="1400" dirty="0">
                <a:solidFill>
                  <a:srgbClr val="FF0000"/>
                </a:solidFill>
              </a:rPr>
              <a:t>％</a:t>
            </a:r>
            <a:endParaRPr lang="ja-JP" sz="1400" dirty="0">
              <a:solidFill>
                <a:srgbClr val="FF0000"/>
              </a:solidFill>
            </a:endParaRPr>
          </a:p>
        </p:txBody>
      </p:sp>
      <p:sp>
        <p:nvSpPr>
          <p:cNvPr id="38" name="正方形/長方形 37">
            <a:extLst>
              <a:ext uri="{FF2B5EF4-FFF2-40B4-BE49-F238E27FC236}">
                <a16:creationId xmlns:a16="http://schemas.microsoft.com/office/drawing/2014/main" id="{9C70C6C2-F9A1-476B-BC24-8C99C4A1BEB2}"/>
              </a:ext>
            </a:extLst>
          </p:cNvPr>
          <p:cNvSpPr/>
          <p:nvPr/>
        </p:nvSpPr>
        <p:spPr>
          <a:xfrm>
            <a:off x="3023590" y="1814568"/>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2577776" y="2298334"/>
            <a:ext cx="574846"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1.3</a:t>
            </a:r>
            <a:endParaRPr lang="ja-JP" sz="900" dirty="0">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4016921" y="2854670"/>
            <a:ext cx="574846"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0.9</a:t>
            </a:r>
            <a:endParaRPr lang="ja-JP" sz="900" dirty="0">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1704255" y="2048101"/>
            <a:ext cx="574846"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1.4</a:t>
            </a:r>
            <a:endParaRPr lang="ja-JP" sz="900" dirty="0">
              <a:latin typeface="BIZ UDPゴシック" panose="020B0400000000000000" pitchFamily="50" charset="-128"/>
              <a:ea typeface="BIZ UDPゴシック" panose="020B0400000000000000" pitchFamily="50" charset="-128"/>
            </a:endParaRPr>
          </a:p>
        </p:txBody>
      </p:sp>
      <p:cxnSp>
        <p:nvCxnSpPr>
          <p:cNvPr id="45" name="直線コネクタ 44"/>
          <p:cNvCxnSpPr/>
          <p:nvPr/>
        </p:nvCxnSpPr>
        <p:spPr>
          <a:xfrm>
            <a:off x="8427003" y="3925111"/>
            <a:ext cx="30116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5"/>
          <a:stretch>
            <a:fillRect/>
          </a:stretch>
        </p:blipFill>
        <p:spPr>
          <a:xfrm>
            <a:off x="437554" y="4135108"/>
            <a:ext cx="4441352" cy="2633924"/>
          </a:xfrm>
          <a:prstGeom prst="rect">
            <a:avLst/>
          </a:prstGeom>
          <a:ln>
            <a:solidFill>
              <a:schemeClr val="tx1"/>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6"/>
          <a:stretch>
            <a:fillRect/>
          </a:stretch>
        </p:blipFill>
        <p:spPr>
          <a:xfrm>
            <a:off x="5168228" y="4152984"/>
            <a:ext cx="4358299" cy="2619616"/>
          </a:xfrm>
          <a:prstGeom prst="rect">
            <a:avLst/>
          </a:prstGeom>
          <a:ln>
            <a:solidFill>
              <a:schemeClr val="tx1"/>
            </a:solidFill>
          </a:ln>
          <a:effectLst>
            <a:outerShdw blurRad="50800" dist="38100" dir="2700000" algn="tl" rotWithShape="0">
              <a:prstClr val="black">
                <a:alpha val="40000"/>
              </a:prstClr>
            </a:outerShdw>
          </a:effectLst>
        </p:spPr>
      </p:pic>
      <p:sp>
        <p:nvSpPr>
          <p:cNvPr id="52" name="テキスト ボックス 51">
            <a:extLst>
              <a:ext uri="{FF2B5EF4-FFF2-40B4-BE49-F238E27FC236}">
                <a16:creationId xmlns:a16="http://schemas.microsoft.com/office/drawing/2014/main" id="{F5006B51-4D82-4776-98AE-830F7A9AA545}"/>
              </a:ext>
            </a:extLst>
          </p:cNvPr>
          <p:cNvSpPr txBox="1"/>
          <p:nvPr/>
        </p:nvSpPr>
        <p:spPr>
          <a:xfrm>
            <a:off x="0" y="455135"/>
            <a:ext cx="9906000" cy="84018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・太子町の総人口は、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年にかけ、</a:t>
            </a:r>
            <a:r>
              <a:rPr kumimoji="1" lang="en-US" altLang="ja-JP" sz="1200" dirty="0">
                <a:latin typeface="BIZ UDPゴシック" panose="020B0400000000000000" pitchFamily="50" charset="-128"/>
                <a:ea typeface="BIZ UDPゴシック" panose="020B0400000000000000" pitchFamily="50" charset="-128"/>
              </a:rPr>
              <a:t>20.4</a:t>
            </a:r>
            <a:r>
              <a:rPr kumimoji="1" lang="ja-JP" altLang="en-US" sz="1200" dirty="0">
                <a:latin typeface="BIZ UDPゴシック" panose="020B0400000000000000" pitchFamily="50" charset="-128"/>
                <a:ea typeface="BIZ UDPゴシック" panose="020B0400000000000000" pitchFamily="50" charset="-128"/>
              </a:rPr>
              <a:t>％の増加だったが、生産年齢人口については、</a:t>
            </a:r>
            <a:r>
              <a:rPr kumimoji="1" lang="en-US" altLang="ja-JP" sz="1200" dirty="0">
                <a:latin typeface="BIZ UDPゴシック" panose="020B0400000000000000" pitchFamily="50" charset="-128"/>
                <a:ea typeface="BIZ UDPゴシック" panose="020B0400000000000000" pitchFamily="50" charset="-128"/>
              </a:rPr>
              <a:t>2.2</a:t>
            </a:r>
            <a:r>
              <a:rPr kumimoji="1" lang="ja-JP" altLang="en-US" sz="1200" dirty="0">
                <a:latin typeface="BIZ UDPゴシック" panose="020B0400000000000000" pitchFamily="50" charset="-128"/>
                <a:ea typeface="BIZ UDPゴシック" panose="020B0400000000000000" pitchFamily="50" charset="-128"/>
              </a:rPr>
              <a:t>％の減少となった。</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2045</a:t>
            </a:r>
            <a:r>
              <a:rPr kumimoji="1" lang="ja-JP" altLang="en-US" sz="1200" dirty="0">
                <a:latin typeface="BIZ UDPゴシック" panose="020B0400000000000000" pitchFamily="50" charset="-128"/>
                <a:ea typeface="BIZ UDPゴシック" panose="020B0400000000000000" pitchFamily="50" charset="-128"/>
              </a:rPr>
              <a:t>年にかけての推計では、総人口の減少もさることながら、生産年齢人口はそれ以上のペースで減少していくことが予想されている。</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・財政力指数については、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0.43</a:t>
            </a:r>
            <a:r>
              <a:rPr kumimoji="1" lang="ja-JP" altLang="en-US" sz="1200" dirty="0">
                <a:latin typeface="BIZ UDPゴシック" panose="020B0400000000000000" pitchFamily="50" charset="-128"/>
                <a:ea typeface="BIZ UDPゴシック" panose="020B0400000000000000" pitchFamily="50" charset="-128"/>
              </a:rPr>
              <a:t>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0.51</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18.6</a:t>
            </a:r>
            <a:r>
              <a:rPr kumimoji="1" lang="ja-JP" altLang="en-US" sz="1200" dirty="0">
                <a:latin typeface="BIZ UDPゴシック" panose="020B0400000000000000" pitchFamily="50" charset="-128"/>
                <a:ea typeface="BIZ UDPゴシック" panose="020B0400000000000000" pitchFamily="50" charset="-128"/>
              </a:rPr>
              <a:t>％の上昇となっている。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・個人住民税収入額は、聖和台地区開発による人口増等により増収傾向にあるものの、扶助費は多くの府内市町村と同様に増加傾向となっている。</a:t>
            </a:r>
          </a:p>
        </p:txBody>
      </p:sp>
      <p:cxnSp>
        <p:nvCxnSpPr>
          <p:cNvPr id="24" name="直線コネクタ 23">
            <a:extLst>
              <a:ext uri="{FF2B5EF4-FFF2-40B4-BE49-F238E27FC236}">
                <a16:creationId xmlns:a16="http://schemas.microsoft.com/office/drawing/2014/main" id="{4B45C958-E02F-4854-A808-F56BE7B2B9DC}"/>
              </a:ext>
            </a:extLst>
          </p:cNvPr>
          <p:cNvCxnSpPr/>
          <p:nvPr/>
        </p:nvCxnSpPr>
        <p:spPr>
          <a:xfrm>
            <a:off x="2907961" y="1757785"/>
            <a:ext cx="536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7</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3554499" y="1479396"/>
            <a:ext cx="785369" cy="1997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smtClean="0">
                <a:latin typeface="BIZ UDPゴシック" panose="020B0400000000000000" pitchFamily="50" charset="-128"/>
                <a:ea typeface="BIZ UDPゴシック" panose="020B0400000000000000" pitchFamily="50" charset="-128"/>
              </a:rPr>
              <a:t>人口ピーク</a:t>
            </a:r>
            <a:endParaRPr lang="ja-JP" sz="900" dirty="0">
              <a:latin typeface="BIZ UDPゴシック" panose="020B0400000000000000" pitchFamily="50" charset="-128"/>
              <a:ea typeface="BIZ UDPゴシック" panose="020B0400000000000000" pitchFamily="50" charset="-128"/>
            </a:endParaRPr>
          </a:p>
        </p:txBody>
      </p:sp>
      <p:sp>
        <p:nvSpPr>
          <p:cNvPr id="26" name="星 5 25"/>
          <p:cNvSpPr>
            <a:spLocks noChangeAspect="1"/>
          </p:cNvSpPr>
          <p:nvPr/>
        </p:nvSpPr>
        <p:spPr>
          <a:xfrm>
            <a:off x="3482952" y="1506273"/>
            <a:ext cx="143093" cy="15737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7" name="正方形/長方形 26"/>
          <p:cNvSpPr/>
          <p:nvPr/>
        </p:nvSpPr>
        <p:spPr>
          <a:xfrm>
            <a:off x="735253" y="2187239"/>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70.8%</a:t>
            </a:r>
            <a:endParaRPr lang="ja-JP" sz="900" dirty="0">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3947183" y="2624871"/>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45.1%</a:t>
            </a:r>
            <a:endParaRPr 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419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D76BEB9-BE54-4EBD-8D9F-F13233D626FB}"/>
              </a:ext>
            </a:extLst>
          </p:cNvPr>
          <p:cNvSpPr txBox="1"/>
          <p:nvPr/>
        </p:nvSpPr>
        <p:spPr>
          <a:xfrm>
            <a:off x="437553" y="1555925"/>
            <a:ext cx="492443"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（万人）</a:t>
            </a:r>
          </a:p>
        </p:txBody>
      </p:sp>
      <p:graphicFrame>
        <p:nvGraphicFramePr>
          <p:cNvPr id="16" name="グラフ 15"/>
          <p:cNvGraphicFramePr/>
          <p:nvPr>
            <p:extLst>
              <p:ext uri="{D42A27DB-BD31-4B8C-83A1-F6EECF244321}">
                <p14:modId xmlns:p14="http://schemas.microsoft.com/office/powerpoint/2010/main" val="311268879"/>
              </p:ext>
            </p:extLst>
          </p:nvPr>
        </p:nvGraphicFramePr>
        <p:xfrm>
          <a:off x="5168228" y="1365800"/>
          <a:ext cx="4318573" cy="272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p:nvPr>
            <p:extLst>
              <p:ext uri="{D42A27DB-BD31-4B8C-83A1-F6EECF244321}">
                <p14:modId xmlns:p14="http://schemas.microsoft.com/office/powerpoint/2010/main" val="4031423039"/>
              </p:ext>
            </p:extLst>
          </p:nvPr>
        </p:nvGraphicFramePr>
        <p:xfrm>
          <a:off x="400529" y="1365800"/>
          <a:ext cx="4317820" cy="272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直線コネクタ 30"/>
          <p:cNvCxnSpPr/>
          <p:nvPr/>
        </p:nvCxnSpPr>
        <p:spPr>
          <a:xfrm>
            <a:off x="5253871" y="3994651"/>
            <a:ext cx="396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0" y="1"/>
            <a:ext cx="9906000" cy="437258"/>
          </a:xfrm>
          <a:prstGeom prst="rect">
            <a:avLst/>
          </a:prstGeom>
          <a:gradFill flip="none" rotWithShape="1">
            <a:gsLst>
              <a:gs pos="0">
                <a:schemeClr val="accent5">
                  <a:lumMod val="40000"/>
                  <a:lumOff val="60000"/>
                </a:schemeClr>
              </a:gs>
              <a:gs pos="35000">
                <a:schemeClr val="accent5">
                  <a:lumMod val="95000"/>
                  <a:lumOff val="5000"/>
                </a:schemeClr>
              </a:gs>
              <a:gs pos="100000">
                <a:schemeClr val="accent5">
                  <a:lumMod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616969" y="3861893"/>
            <a:ext cx="761747"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一般市平均</a:t>
            </a:r>
          </a:p>
        </p:txBody>
      </p:sp>
      <p:cxnSp>
        <p:nvCxnSpPr>
          <p:cNvPr id="33" name="直線コネクタ 32"/>
          <p:cNvCxnSpPr/>
          <p:nvPr/>
        </p:nvCxnSpPr>
        <p:spPr>
          <a:xfrm>
            <a:off x="6170428" y="3994651"/>
            <a:ext cx="39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528173" y="3861893"/>
            <a:ext cx="1968881" cy="215485"/>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町村（地方交付税不交付団体を除く）</a:t>
            </a:r>
          </a:p>
        </p:txBody>
      </p:sp>
      <p:sp>
        <p:nvSpPr>
          <p:cNvPr id="55" name="テキスト ボックス 54"/>
          <p:cNvSpPr txBox="1"/>
          <p:nvPr/>
        </p:nvSpPr>
        <p:spPr>
          <a:xfrm>
            <a:off x="5601041" y="3861893"/>
            <a:ext cx="530915"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河南町</a:t>
            </a:r>
          </a:p>
        </p:txBody>
      </p:sp>
      <p:cxnSp>
        <p:nvCxnSpPr>
          <p:cNvPr id="65" name="直線矢印コネクタ 64"/>
          <p:cNvCxnSpPr/>
          <p:nvPr/>
        </p:nvCxnSpPr>
        <p:spPr>
          <a:xfrm>
            <a:off x="915249" y="2880839"/>
            <a:ext cx="1795368" cy="13281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915249" y="2872234"/>
            <a:ext cx="1574732" cy="65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dirty="0">
                <a:solidFill>
                  <a:srgbClr val="FF0000"/>
                </a:solidFill>
              </a:rPr>
              <a:t>▲</a:t>
            </a:r>
            <a:r>
              <a:rPr lang="en-US" altLang="ja-JP" sz="1600" dirty="0">
                <a:solidFill>
                  <a:srgbClr val="FF0000"/>
                </a:solidFill>
              </a:rPr>
              <a:t>17.1</a:t>
            </a:r>
            <a:r>
              <a:rPr lang="ja-JP" altLang="en-US" sz="1600" dirty="0">
                <a:solidFill>
                  <a:srgbClr val="FF0000"/>
                </a:solidFill>
              </a:rPr>
              <a:t>％</a:t>
            </a:r>
            <a:endParaRPr lang="ja-JP" sz="1600" dirty="0">
              <a:solidFill>
                <a:srgbClr val="FF0000"/>
              </a:solidFill>
            </a:endParaRPr>
          </a:p>
        </p:txBody>
      </p:sp>
      <p:sp>
        <p:nvSpPr>
          <p:cNvPr id="38" name="正方形/長方形 37">
            <a:extLst>
              <a:ext uri="{FF2B5EF4-FFF2-40B4-BE49-F238E27FC236}">
                <a16:creationId xmlns:a16="http://schemas.microsoft.com/office/drawing/2014/main" id="{9C70C6C2-F9A1-476B-BC24-8C99C4A1BEB2}"/>
              </a:ext>
            </a:extLst>
          </p:cNvPr>
          <p:cNvSpPr/>
          <p:nvPr/>
        </p:nvSpPr>
        <p:spPr>
          <a:xfrm>
            <a:off x="2943820" y="1831887"/>
            <a:ext cx="1099961" cy="21110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dirty="0">
                <a:solidFill>
                  <a:schemeClr val="tx1"/>
                </a:solidFill>
                <a:latin typeface="BIZ UDPゴシック" panose="020B0400000000000000" pitchFamily="50" charset="-128"/>
                <a:ea typeface="BIZ UDPゴシック" panose="020B0400000000000000" pitchFamily="50" charset="-128"/>
              </a:rPr>
              <a:t>2015</a:t>
            </a:r>
            <a:r>
              <a:rPr lang="ja-JP" altLang="en-US" sz="800" dirty="0">
                <a:solidFill>
                  <a:schemeClr val="tx1"/>
                </a:solidFill>
                <a:latin typeface="BIZ UDPゴシック" panose="020B0400000000000000" pitchFamily="50" charset="-128"/>
                <a:ea typeface="BIZ UDPゴシック" panose="020B0400000000000000" pitchFamily="50" charset="-128"/>
              </a:rPr>
              <a:t>年社人研推計</a:t>
            </a:r>
            <a:endParaRPr 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650360" y="2035038"/>
            <a:ext cx="591587"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1.8</a:t>
            </a:r>
            <a:endParaRPr lang="ja-JP" sz="900" dirty="0">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2489981" y="2259809"/>
            <a:ext cx="591587"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1.6</a:t>
            </a:r>
            <a:endParaRPr lang="ja-JP" sz="900" dirty="0">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3938075" y="2729262"/>
            <a:ext cx="591587" cy="2782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dirty="0">
                <a:latin typeface="BIZ UDPゴシック" panose="020B0400000000000000" pitchFamily="50" charset="-128"/>
                <a:ea typeface="BIZ UDPゴシック" panose="020B0400000000000000" pitchFamily="50" charset="-128"/>
              </a:rPr>
              <a:t>1.1</a:t>
            </a:r>
            <a:endParaRPr lang="ja-JP" sz="90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5"/>
          <a:stretch>
            <a:fillRect/>
          </a:stretch>
        </p:blipFill>
        <p:spPr>
          <a:xfrm>
            <a:off x="437554" y="4180840"/>
            <a:ext cx="4280796" cy="2573032"/>
          </a:xfrm>
          <a:prstGeom prst="rect">
            <a:avLst/>
          </a:prstGeom>
          <a:ln>
            <a:solidFill>
              <a:schemeClr val="tx1"/>
            </a:solidFill>
          </a:ln>
          <a:effectLst>
            <a:outerShdw blurRad="50800" dist="38100" dir="2700000" algn="tl" rotWithShape="0">
              <a:prstClr val="black">
                <a:alpha val="40000"/>
              </a:prstClr>
            </a:outerShdw>
          </a:effectLst>
        </p:spPr>
      </p:pic>
      <p:pic>
        <p:nvPicPr>
          <p:cNvPr id="7" name="図 6"/>
          <p:cNvPicPr>
            <a:picLocks noChangeAspect="1"/>
          </p:cNvPicPr>
          <p:nvPr/>
        </p:nvPicPr>
        <p:blipFill>
          <a:blip r:embed="rId6"/>
          <a:stretch>
            <a:fillRect/>
          </a:stretch>
        </p:blipFill>
        <p:spPr>
          <a:xfrm>
            <a:off x="5168228" y="4190743"/>
            <a:ext cx="4264321" cy="2563129"/>
          </a:xfrm>
          <a:prstGeom prst="rect">
            <a:avLst/>
          </a:prstGeom>
          <a:ln>
            <a:solidFill>
              <a:schemeClr val="tx1"/>
            </a:solidFill>
          </a:ln>
          <a:effectLst>
            <a:outerShdw blurRad="50800" dist="38100" dir="2700000" algn="tl" rotWithShape="0">
              <a:prstClr val="black">
                <a:alpha val="40000"/>
              </a:prstClr>
            </a:outerShdw>
          </a:effectLst>
        </p:spPr>
      </p:pic>
      <p:cxnSp>
        <p:nvCxnSpPr>
          <p:cNvPr id="45" name="直線コネクタ 44"/>
          <p:cNvCxnSpPr/>
          <p:nvPr/>
        </p:nvCxnSpPr>
        <p:spPr>
          <a:xfrm>
            <a:off x="8325387" y="3982556"/>
            <a:ext cx="301164"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F5006B51-4D82-4776-98AE-830F7A9AA545}"/>
              </a:ext>
            </a:extLst>
          </p:cNvPr>
          <p:cNvSpPr txBox="1"/>
          <p:nvPr/>
        </p:nvSpPr>
        <p:spPr>
          <a:xfrm>
            <a:off x="0" y="478189"/>
            <a:ext cx="9906000" cy="79059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txBody>
          <a:bodyPr wrap="square" lIns="108000" rIns="108000" rtlCol="0" anchor="ctr" anchorCtr="0">
            <a:noAutofit/>
          </a:bodyPr>
          <a:lstStyle/>
          <a:p>
            <a:pPr>
              <a:lnSpc>
                <a:spcPts val="1400"/>
              </a:lnSpc>
            </a:pPr>
            <a:r>
              <a:rPr kumimoji="1" lang="ja-JP" altLang="en-US" sz="1200" dirty="0">
                <a:latin typeface="BIZ UDPゴシック" panose="020B0400000000000000" pitchFamily="50" charset="-128"/>
                <a:ea typeface="BIZ UDPゴシック" panose="020B0400000000000000" pitchFamily="50" charset="-128"/>
              </a:rPr>
              <a:t>・河南町の総人口は、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年にかけ、</a:t>
            </a:r>
            <a:r>
              <a:rPr kumimoji="1" lang="en-US" altLang="ja-JP" sz="1200" dirty="0">
                <a:latin typeface="BIZ UDPゴシック" panose="020B0400000000000000" pitchFamily="50" charset="-128"/>
                <a:ea typeface="BIZ UDPゴシック" panose="020B0400000000000000" pitchFamily="50" charset="-128"/>
              </a:rPr>
              <a:t>7.6</a:t>
            </a:r>
            <a:r>
              <a:rPr kumimoji="1" lang="ja-JP" altLang="en-US" sz="1200" dirty="0">
                <a:latin typeface="BIZ UDPゴシック" panose="020B0400000000000000" pitchFamily="50" charset="-128"/>
                <a:ea typeface="BIZ UDPゴシック" panose="020B0400000000000000" pitchFamily="50" charset="-128"/>
              </a:rPr>
              <a:t>％の増加だったが、生産年齢人口については、</a:t>
            </a:r>
            <a:r>
              <a:rPr kumimoji="1" lang="en-US" altLang="ja-JP" sz="1200" dirty="0">
                <a:latin typeface="BIZ UDPゴシック" panose="020B0400000000000000" pitchFamily="50" charset="-128"/>
                <a:ea typeface="BIZ UDPゴシック" panose="020B0400000000000000" pitchFamily="50" charset="-128"/>
              </a:rPr>
              <a:t>17.1</a:t>
            </a:r>
            <a:r>
              <a:rPr kumimoji="1" lang="ja-JP" altLang="en-US" sz="1200" dirty="0">
                <a:latin typeface="BIZ UDPゴシック" panose="020B0400000000000000" pitchFamily="50" charset="-128"/>
                <a:ea typeface="BIZ UDPゴシック" panose="020B0400000000000000" pitchFamily="50" charset="-128"/>
              </a:rPr>
              <a:t>％の減少となった。</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2045</a:t>
            </a:r>
            <a:r>
              <a:rPr kumimoji="1" lang="ja-JP" altLang="en-US" sz="1200" dirty="0">
                <a:latin typeface="BIZ UDPゴシック" panose="020B0400000000000000" pitchFamily="50" charset="-128"/>
                <a:ea typeface="BIZ UDPゴシック" panose="020B0400000000000000" pitchFamily="50" charset="-128"/>
              </a:rPr>
              <a:t>年にかけての推計では、総人口の減少もさることながら、生産年齢人口はそれ以上のペースで減少していくことが予想されている。</a:t>
            </a:r>
          </a:p>
          <a:p>
            <a:pPr>
              <a:lnSpc>
                <a:spcPts val="1400"/>
              </a:lnSpc>
            </a:pPr>
            <a:r>
              <a:rPr kumimoji="1" lang="ja-JP" altLang="en-US" sz="1200" dirty="0">
                <a:latin typeface="BIZ UDPゴシック" panose="020B0400000000000000" pitchFamily="50" charset="-128"/>
                <a:ea typeface="BIZ UDPゴシック" panose="020B0400000000000000" pitchFamily="50" charset="-128"/>
              </a:rPr>
              <a:t>・財政力指数については、</a:t>
            </a:r>
            <a:r>
              <a:rPr kumimoji="1" lang="en-US" altLang="ja-JP" sz="1200" dirty="0">
                <a:latin typeface="BIZ UDPゴシック" panose="020B0400000000000000" pitchFamily="50" charset="-128"/>
                <a:ea typeface="BIZ UDPゴシック" panose="020B0400000000000000" pitchFamily="50" charset="-128"/>
              </a:rPr>
              <a:t>1990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0.55</a:t>
            </a:r>
            <a:r>
              <a:rPr kumimoji="1" lang="ja-JP" altLang="en-US" sz="1200" dirty="0">
                <a:latin typeface="BIZ UDPゴシック" panose="020B0400000000000000" pitchFamily="50" charset="-128"/>
                <a:ea typeface="BIZ UDPゴシック" panose="020B0400000000000000" pitchFamily="50" charset="-128"/>
              </a:rPr>
              <a:t>から</a:t>
            </a:r>
            <a:r>
              <a:rPr kumimoji="1" lang="en-US" altLang="ja-JP" sz="1200" dirty="0">
                <a:latin typeface="BIZ UDPゴシック" panose="020B0400000000000000" pitchFamily="50" charset="-128"/>
                <a:ea typeface="BIZ UDPゴシック" panose="020B0400000000000000" pitchFamily="50" charset="-128"/>
              </a:rPr>
              <a:t>2020</a:t>
            </a:r>
            <a:r>
              <a:rPr kumimoji="1" lang="ja-JP" altLang="en-US" sz="1200" dirty="0">
                <a:latin typeface="BIZ UDPゴシック" panose="020B0400000000000000" pitchFamily="50" charset="-128"/>
                <a:ea typeface="BIZ UDPゴシック" panose="020B0400000000000000" pitchFamily="50" charset="-128"/>
              </a:rPr>
              <a:t>年の</a:t>
            </a:r>
            <a:r>
              <a:rPr kumimoji="1" lang="en-US" altLang="ja-JP" sz="1200" dirty="0">
                <a:latin typeface="BIZ UDPゴシック" panose="020B0400000000000000" pitchFamily="50" charset="-128"/>
                <a:ea typeface="BIZ UDPゴシック" panose="020B0400000000000000" pitchFamily="50" charset="-128"/>
              </a:rPr>
              <a:t>0.45</a:t>
            </a:r>
            <a:r>
              <a:rPr kumimoji="1" lang="ja-JP" altLang="en-US" sz="1200" dirty="0">
                <a:latin typeface="BIZ UDPゴシック" panose="020B0400000000000000" pitchFamily="50" charset="-128"/>
                <a:ea typeface="BIZ UDPゴシック" panose="020B0400000000000000" pitchFamily="50" charset="-128"/>
              </a:rPr>
              <a:t>と、</a:t>
            </a:r>
            <a:r>
              <a:rPr kumimoji="1" lang="en-US" altLang="ja-JP" sz="1200" dirty="0">
                <a:latin typeface="BIZ UDPゴシック" panose="020B0400000000000000" pitchFamily="50" charset="-128"/>
                <a:ea typeface="BIZ UDPゴシック" panose="020B0400000000000000" pitchFamily="50" charset="-128"/>
              </a:rPr>
              <a:t>18.2</a:t>
            </a:r>
            <a:r>
              <a:rPr kumimoji="1" lang="ja-JP" altLang="en-US" sz="1200" dirty="0">
                <a:latin typeface="BIZ UDPゴシック" panose="020B0400000000000000" pitchFamily="50" charset="-128"/>
                <a:ea typeface="BIZ UDPゴシック" panose="020B0400000000000000" pitchFamily="50" charset="-128"/>
              </a:rPr>
              <a:t>％の低下となっている。</a:t>
            </a:r>
            <a:endParaRPr kumimoji="1" lang="en-US" altLang="ja-JP" sz="1200" dirty="0">
              <a:latin typeface="BIZ UDPゴシック" panose="020B0400000000000000" pitchFamily="50" charset="-128"/>
              <a:ea typeface="BIZ UDPゴシック" panose="020B0400000000000000" pitchFamily="50" charset="-128"/>
            </a:endParaRPr>
          </a:p>
          <a:p>
            <a:pPr>
              <a:lnSpc>
                <a:spcPts val="1400"/>
              </a:lnSpc>
            </a:pPr>
            <a:r>
              <a:rPr kumimoji="1" lang="ja-JP" altLang="en-US" sz="1200" dirty="0">
                <a:latin typeface="BIZ UDPゴシック" panose="020B0400000000000000" pitchFamily="50" charset="-128"/>
                <a:ea typeface="BIZ UDPゴシック" panose="020B0400000000000000" pitchFamily="50" charset="-128"/>
              </a:rPr>
              <a:t>・個人住民税収入額の減収傾向と、扶助費の増加傾向については、多くの府内市町村と同様である。</a:t>
            </a:r>
          </a:p>
        </p:txBody>
      </p:sp>
      <p:sp>
        <p:nvSpPr>
          <p:cNvPr id="24" name="テキスト ボックス 23">
            <a:extLst>
              <a:ext uri="{FF2B5EF4-FFF2-40B4-BE49-F238E27FC236}">
                <a16:creationId xmlns:a16="http://schemas.microsoft.com/office/drawing/2014/main" id="{EDA82D69-BBC8-48E2-A4D4-1AA054694682}"/>
              </a:ext>
            </a:extLst>
          </p:cNvPr>
          <p:cNvSpPr txBox="1"/>
          <p:nvPr/>
        </p:nvSpPr>
        <p:spPr>
          <a:xfrm>
            <a:off x="33011" y="-43922"/>
            <a:ext cx="10270434" cy="461665"/>
          </a:xfrm>
          <a:prstGeom prst="rect">
            <a:avLst/>
          </a:prstGeom>
          <a:noFill/>
        </p:spPr>
        <p:txBody>
          <a:bodyPr wrap="square" rtlCol="0" anchor="ctr">
            <a:spAutoFit/>
          </a:bodyPr>
          <a:lstStyle/>
          <a:p>
            <a:r>
              <a:rPr lang="ja-JP" altLang="en-US" sz="2400" b="1" spc="-150" smtClean="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南河内地域２町</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１村の状況  人口・財政（</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1990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a:t>
            </a:r>
            <a:r>
              <a:rPr lang="en-US" altLang="ja-JP"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2020</a:t>
            </a:r>
            <a:r>
              <a:rPr lang="ja-JP" altLang="en-US" sz="2400" b="1" spc="-150" dirty="0">
                <a:ln>
                  <a:solidFill>
                    <a:schemeClr val="bg1"/>
                  </a:solidFill>
                </a:ln>
                <a:solidFill>
                  <a:schemeClr val="bg1"/>
                </a:solidFill>
                <a:effectLst>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　－</a:t>
            </a:r>
            <a:r>
              <a:rPr kumimoji="1" lang="ja-JP" altLang="en-US" sz="2400" b="1" u="sng" dirty="0">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河南町</a:t>
            </a:r>
            <a:endParaRPr lang="ja-JP" altLang="en-US" sz="2400" b="1" spc="-150" dirty="0">
              <a:ln>
                <a:solidFill>
                  <a:schemeClr val="bg1"/>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5" name="直線コネクタ 24">
            <a:extLst>
              <a:ext uri="{FF2B5EF4-FFF2-40B4-BE49-F238E27FC236}">
                <a16:creationId xmlns:a16="http://schemas.microsoft.com/office/drawing/2014/main" id="{4B45C958-E02F-4854-A808-F56BE7B2B9DC}"/>
              </a:ext>
            </a:extLst>
          </p:cNvPr>
          <p:cNvCxnSpPr/>
          <p:nvPr/>
        </p:nvCxnSpPr>
        <p:spPr>
          <a:xfrm>
            <a:off x="2833533" y="1711941"/>
            <a:ext cx="0" cy="187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スライド番号プレースホルダー 2"/>
          <p:cNvSpPr>
            <a:spLocks noGrp="1"/>
          </p:cNvSpPr>
          <p:nvPr>
            <p:ph type="sldNum" sz="quarter" idx="12"/>
          </p:nvPr>
        </p:nvSpPr>
        <p:spPr>
          <a:xfrm>
            <a:off x="9427334" y="6490952"/>
            <a:ext cx="418722" cy="307904"/>
          </a:xfrm>
        </p:spPr>
        <p:txBody>
          <a:bodyPr/>
          <a:lstStyle/>
          <a:p>
            <a:fld id="{CEF11362-7839-4052-8A35-1ED7E4DBB9BD}" type="slidenum">
              <a:rPr kumimoji="1" lang="ja-JP" altLang="en-US" b="1" smtClean="0">
                <a:latin typeface="BIZ UDPゴシック" panose="020B0400000000000000" pitchFamily="50" charset="-128"/>
                <a:ea typeface="BIZ UDPゴシック" panose="020B0400000000000000" pitchFamily="50" charset="-128"/>
              </a:rPr>
              <a:t>8</a:t>
            </a:fld>
            <a:endParaRPr kumimoji="1" lang="ja-JP" altLang="en-US" b="1" dirty="0">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554499" y="1479396"/>
            <a:ext cx="785369" cy="1997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900" smtClean="0">
                <a:latin typeface="BIZ UDPゴシック" panose="020B0400000000000000" pitchFamily="50" charset="-128"/>
                <a:ea typeface="BIZ UDPゴシック" panose="020B0400000000000000" pitchFamily="50" charset="-128"/>
              </a:rPr>
              <a:t>人口ピーク</a:t>
            </a:r>
            <a:endParaRPr lang="ja-JP" sz="900" dirty="0">
              <a:latin typeface="BIZ UDPゴシック" panose="020B0400000000000000" pitchFamily="50" charset="-128"/>
              <a:ea typeface="BIZ UDPゴシック" panose="020B0400000000000000" pitchFamily="50" charset="-128"/>
            </a:endParaRPr>
          </a:p>
        </p:txBody>
      </p:sp>
      <p:sp>
        <p:nvSpPr>
          <p:cNvPr id="29" name="星 5 28"/>
          <p:cNvSpPr>
            <a:spLocks noChangeAspect="1"/>
          </p:cNvSpPr>
          <p:nvPr/>
        </p:nvSpPr>
        <p:spPr>
          <a:xfrm>
            <a:off x="3482952" y="1506273"/>
            <a:ext cx="143093" cy="15737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27" name="正方形/長方形 26"/>
          <p:cNvSpPr/>
          <p:nvPr/>
        </p:nvSpPr>
        <p:spPr>
          <a:xfrm>
            <a:off x="739799" y="2212503"/>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71.2%</a:t>
            </a:r>
            <a:endParaRPr lang="ja-JP" sz="900" dirty="0">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815158" y="2586214"/>
            <a:ext cx="685622" cy="2960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900" smtClean="0">
                <a:latin typeface="BIZ UDPゴシック" panose="020B0400000000000000" pitchFamily="50" charset="-128"/>
                <a:ea typeface="BIZ UDPゴシック" panose="020B0400000000000000" pitchFamily="50" charset="-128"/>
              </a:rPr>
              <a:t>44.0%</a:t>
            </a:r>
            <a:endParaRPr lang="ja-JP"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0725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25879</TotalTime>
  <Words>19502</Words>
  <Application>Microsoft Office PowerPoint</Application>
  <PresentationFormat>A4 210 x 297 mm</PresentationFormat>
  <Paragraphs>2393</Paragraphs>
  <Slides>74</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86" baseType="lpstr">
      <vt:lpstr>BIZ UDPゴシック</vt:lpstr>
      <vt:lpstr>BIZ UDゴシック</vt:lpstr>
      <vt:lpstr>Meiryo UI</vt:lpstr>
      <vt:lpstr>游ゴシック</vt:lpstr>
      <vt:lpstr>游ゴシック Light</vt:lpstr>
      <vt:lpstr>Arial</vt:lpstr>
      <vt:lpstr>Calibri</vt:lpstr>
      <vt:lpstr>Calibri Light</vt:lpstr>
      <vt:lpstr>Times New Roman</vt:lpstr>
      <vt:lpstr>Wingdings</vt:lpstr>
      <vt:lpstr>Office テーマ</vt:lpstr>
      <vt:lpstr>ワークシート</vt:lpstr>
      <vt:lpstr>町村の将来のあり方に関する勉強会 南河内地域「将来課題の対応方策の検討」</vt:lpstr>
      <vt:lpstr>PowerPoint プレゼンテーション</vt:lpstr>
      <vt:lpstr>PowerPoint プレゼンテーション</vt:lpstr>
      <vt:lpstr>１．南河内地域２町１村の特性等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２．課題の「見える化」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３．対応方策及び取組み提案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４．まとめ</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大阪府市町村局</dc:creator>
  <cp:lastModifiedBy>田中　祥太</cp:lastModifiedBy>
  <cp:revision>1245</cp:revision>
  <cp:lastPrinted>2023-04-17T05:46:17Z</cp:lastPrinted>
  <dcterms:created xsi:type="dcterms:W3CDTF">2020-12-07T04:45:01Z</dcterms:created>
  <dcterms:modified xsi:type="dcterms:W3CDTF">2023-05-12T06:15:07Z</dcterms:modified>
</cp:coreProperties>
</file>