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4.xml" ContentType="application/vnd.openxmlformats-officedocument.drawingml.chart+xml"/>
  <Override PartName="/ppt/drawings/drawing4.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8.xml" ContentType="application/vnd.openxmlformats-officedocument.drawingml.chart+xml"/>
  <Override PartName="/ppt/notesSlides/notesSlide28.xml" ContentType="application/vnd.openxmlformats-officedocument.presentationml.notesSlide+xml"/>
  <Override PartName="/ppt/charts/chart19.xml" ContentType="application/vnd.openxmlformats-officedocument.drawingml.chart+xml"/>
  <Override PartName="/ppt/drawings/drawing5.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0.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6.xml" ContentType="application/vnd.openxmlformats-officedocument.drawingml.chartshapes+xml"/>
  <Override PartName="/ppt/charts/chart21.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2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charts/chart23.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4.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4.xml" ContentType="application/vnd.openxmlformats-officedocument.presentationml.notesSlide+xml"/>
  <Override PartName="/ppt/charts/chart25.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7.xml" ContentType="application/vnd.openxmlformats-officedocument.drawingml.chartshapes+xml"/>
  <Override PartName="/ppt/charts/chart26.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5.xml" ContentType="application/vnd.openxmlformats-officedocument.presentationml.notesSlide+xml"/>
  <Override PartName="/ppt/charts/chart27.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8.xml" ContentType="application/vnd.openxmlformats-officedocument.drawingml.chartshapes+xml"/>
  <Override PartName="/ppt/charts/chart29.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0.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9.xml" ContentType="application/vnd.openxmlformats-officedocument.drawingml.chartshapes+xml"/>
  <Override PartName="/ppt/charts/chart3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2" r:id="rId4"/>
  </p:sldMasterIdLst>
  <p:notesMasterIdLst>
    <p:notesMasterId r:id="rId75"/>
  </p:notesMasterIdLst>
  <p:handoutMasterIdLst>
    <p:handoutMasterId r:id="rId76"/>
  </p:handoutMasterIdLst>
  <p:sldIdLst>
    <p:sldId id="612" r:id="rId5"/>
    <p:sldId id="613" r:id="rId6"/>
    <p:sldId id="614" r:id="rId7"/>
    <p:sldId id="615" r:id="rId8"/>
    <p:sldId id="616" r:id="rId9"/>
    <p:sldId id="617" r:id="rId10"/>
    <p:sldId id="588" r:id="rId11"/>
    <p:sldId id="619" r:id="rId12"/>
    <p:sldId id="620" r:id="rId13"/>
    <p:sldId id="621" r:id="rId14"/>
    <p:sldId id="622" r:id="rId15"/>
    <p:sldId id="623" r:id="rId16"/>
    <p:sldId id="648" r:id="rId17"/>
    <p:sldId id="641" r:id="rId18"/>
    <p:sldId id="626" r:id="rId19"/>
    <p:sldId id="627" r:id="rId20"/>
    <p:sldId id="646" r:id="rId21"/>
    <p:sldId id="639" r:id="rId22"/>
    <p:sldId id="600" r:id="rId23"/>
    <p:sldId id="642" r:id="rId24"/>
    <p:sldId id="632" r:id="rId25"/>
    <p:sldId id="603" r:id="rId26"/>
    <p:sldId id="634" r:id="rId27"/>
    <p:sldId id="649" r:id="rId28"/>
    <p:sldId id="636" r:id="rId29"/>
    <p:sldId id="645" r:id="rId30"/>
    <p:sldId id="643" r:id="rId31"/>
    <p:sldId id="551" r:id="rId32"/>
    <p:sldId id="581" r:id="rId33"/>
    <p:sldId id="582" r:id="rId34"/>
    <p:sldId id="561" r:id="rId35"/>
    <p:sldId id="496" r:id="rId36"/>
    <p:sldId id="609" r:id="rId37"/>
    <p:sldId id="515" r:id="rId38"/>
    <p:sldId id="516" r:id="rId39"/>
    <p:sldId id="517" r:id="rId40"/>
    <p:sldId id="519" r:id="rId41"/>
    <p:sldId id="540" r:id="rId42"/>
    <p:sldId id="497" r:id="rId43"/>
    <p:sldId id="520" r:id="rId44"/>
    <p:sldId id="583" r:id="rId45"/>
    <p:sldId id="521" r:id="rId46"/>
    <p:sldId id="522" r:id="rId47"/>
    <p:sldId id="523" r:id="rId48"/>
    <p:sldId id="529" r:id="rId49"/>
    <p:sldId id="533" r:id="rId50"/>
    <p:sldId id="498" r:id="rId51"/>
    <p:sldId id="647" r:id="rId52"/>
    <p:sldId id="513" r:id="rId53"/>
    <p:sldId id="530" r:id="rId54"/>
    <p:sldId id="644" r:id="rId55"/>
    <p:sldId id="566" r:id="rId56"/>
    <p:sldId id="567" r:id="rId57"/>
    <p:sldId id="552" r:id="rId58"/>
    <p:sldId id="568" r:id="rId59"/>
    <p:sldId id="532" r:id="rId60"/>
    <p:sldId id="545" r:id="rId61"/>
    <p:sldId id="542" r:id="rId62"/>
    <p:sldId id="610" r:id="rId63"/>
    <p:sldId id="569" r:id="rId64"/>
    <p:sldId id="570" r:id="rId65"/>
    <p:sldId id="571" r:id="rId66"/>
    <p:sldId id="553" r:id="rId67"/>
    <p:sldId id="535" r:id="rId68"/>
    <p:sldId id="572" r:id="rId69"/>
    <p:sldId id="536" r:id="rId70"/>
    <p:sldId id="546" r:id="rId71"/>
    <p:sldId id="547" r:id="rId72"/>
    <p:sldId id="573" r:id="rId73"/>
    <p:sldId id="534" r:id="rId74"/>
  </p:sldIdLst>
  <p:sldSz cx="9906000" cy="6119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5" userDrawn="1">
          <p15:clr>
            <a:srgbClr val="A4A3A4"/>
          </p15:clr>
        </p15:guide>
        <p15:guide id="2" pos="314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C9BD5"/>
    <a:srgbClr val="070A97"/>
    <a:srgbClr val="C0504D"/>
    <a:srgbClr val="4F81BD"/>
    <a:srgbClr val="FFFFFF"/>
    <a:srgbClr val="DEEBF7"/>
    <a:srgbClr val="E6E6E6"/>
    <a:srgbClr val="9BBB59"/>
    <a:srgbClr val="4BACC6"/>
    <a:srgbClr val="92C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06" autoAdjust="0"/>
    <p:restoredTop sz="94434" autoAdjust="0"/>
  </p:normalViewPr>
  <p:slideViewPr>
    <p:cSldViewPr snapToGrid="0" showGuides="1">
      <p:cViewPr varScale="1">
        <p:scale>
          <a:sx n="83" d="100"/>
          <a:sy n="83" d="100"/>
        </p:scale>
        <p:origin x="294" y="84"/>
      </p:cViewPr>
      <p:guideLst>
        <p:guide orient="horz" pos="1905"/>
        <p:guide pos="3143"/>
      </p:guideLst>
    </p:cSldViewPr>
  </p:slideViewPr>
  <p:outlineViewPr>
    <p:cViewPr>
      <p:scale>
        <a:sx n="33" d="100"/>
        <a:sy n="33" d="100"/>
      </p:scale>
      <p:origin x="0" y="-2448"/>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11\&#22899;&#24615;&#12539;&#39640;&#40802;&#32773;&#12414;&#12392;&#12417;.xlsx" TargetMode="External"/><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12\&#38556;&#12364;&#12356;&#32773;&#38599;&#29992;.xlsx" TargetMode="External"/><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1" Type="http://schemas.openxmlformats.org/officeDocument/2006/relationships/oleObject" Target="file:///\\G0000sv0ns101\d11837$\doc\05&#26032;&#25126;&#30053;&#38306;&#20418;\&#20196;&#21644;&#65301;&#24180;&#24230;\04%20&#12487;&#12540;&#12479;&#38598;\01%20&#12487;&#12540;&#12479;&#38598;&#9312;\02%20&#12496;&#12483;&#12463;&#12487;&#12540;&#12479;&#12539;&#21442;&#32771;&#12394;&#12393;\P22\&#36578;&#20837;&#20154;&#21475;&#65288;&#22899;&#24615;&#65289;.xls"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______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7.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32\&#29992;&#36884;&#21029;.xlsx" TargetMode="External"/><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10.19.135.21\kikaku\10&#35336;&#30011;&#12464;&#12523;&#12540;&#12503;&#65288;23.7.12&#65374;&#65289;\04&#25104;&#38263;&#25126;&#30053;\H30\07_&#35696;&#20250;&#38306;&#20418;\&#9632;&#65298;&#26376;&#35696;&#20250;\01_&#33258;&#27665;&#20195;&#34920;&#36074;&#21839;\01_&#22823;&#38442;&#12398;&#32076;&#28168;\01_GDP\GDP&#12487;&#12540;&#12479;.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______9.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______10.xlsx"/><Relationship Id="rId2" Type="http://schemas.microsoft.com/office/2011/relationships/chartColorStyle" Target="colors14.xml"/><Relationship Id="rId1" Type="http://schemas.microsoft.com/office/2011/relationships/chartStyle" Target="style14.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5.xml"/><Relationship Id="rId1" Type="http://schemas.microsoft.com/office/2011/relationships/chartStyle" Target="style15.xml"/></Relationships>
</file>

<file path=ppt/charts/_rels/chart23.xml.rels><?xml version="1.0" encoding="UTF-8" standalone="yes"?>
<Relationships xmlns="http://schemas.openxmlformats.org/package/2006/relationships"><Relationship Id="rId3" Type="http://schemas.openxmlformats.org/officeDocument/2006/relationships/oleObject" Target="file:///D:\SugiuraK\Downloads\lt01-a20.xlsx" TargetMode="External"/><Relationship Id="rId2" Type="http://schemas.microsoft.com/office/2011/relationships/chartColorStyle" Target="colors16.xml"/><Relationship Id="rId1" Type="http://schemas.microsoft.com/office/2011/relationships/chartStyle" Target="style16.xml"/></Relationships>
</file>

<file path=ppt/charts/_rels/chart24.xml.rels><?xml version="1.0" encoding="UTF-8" standalone="yes"?>
<Relationships xmlns="http://schemas.openxmlformats.org/package/2006/relationships"><Relationship Id="rId3" Type="http://schemas.openxmlformats.org/officeDocument/2006/relationships/oleObject" Target="file:///D:\SugiuraK\Downloads\lt01-a20.xlsx" TargetMode="External"/><Relationship Id="rId2" Type="http://schemas.microsoft.com/office/2011/relationships/chartColorStyle" Target="colors17.xml"/><Relationship Id="rId1" Type="http://schemas.microsoft.com/office/2011/relationships/chartStyle" Target="style17.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______11.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7.xml"/></Relationships>
</file>

<file path=ppt/charts/_rels/chart26.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42\&#24180;&#27425;&#32076;&#36942;.xlsx" TargetMode="External"/><Relationship Id="rId2" Type="http://schemas.microsoft.com/office/2011/relationships/chartColorStyle" Target="colors19.xml"/><Relationship Id="rId1" Type="http://schemas.microsoft.com/office/2011/relationships/chartStyle" Target="style19.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20.xml"/><Relationship Id="rId1" Type="http://schemas.microsoft.com/office/2011/relationships/chartStyle" Target="style20.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8.xml"/></Relationships>
</file>

<file path=ppt/charts/_rels/chart29.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55\&#21491;&#12464;&#12521;&#12501;.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6\&#26223;&#27671;&#21205;&#21521;&#25351;&#25968;&#25512;&#31227;&#65288;&#20840;&#22269;&#12539;&#22823;&#38442;&#65289;.xlsx" TargetMode="External"/><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3.xml"/><Relationship Id="rId1" Type="http://schemas.microsoft.com/office/2011/relationships/chartStyle" Target="style23.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9.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4.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6\&#26223;&#27671;&#21205;&#21521;&#25351;&#25968;&#25512;&#31227;&#65288;&#20840;&#22269;&#12539;&#22823;&#38442;&#6528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1.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10\&#12464;&#12521;&#12501;.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G0000sv0ns101\d11837$\doc\05&#26032;&#25126;&#30053;&#38306;&#20418;\&#20196;&#21644;&#65301;&#24180;&#24230;\04%20&#12487;&#12540;&#12479;&#38598;\01%20&#12487;&#12540;&#12479;&#38598;&#9312;\02%20&#12496;&#12483;&#12463;&#12487;&#12540;&#12479;&#12539;&#21442;&#32771;&#12394;&#12393;\P10\&#12464;&#12521;&#1250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83678675469694E-2"/>
          <c:y val="0.21155414576992868"/>
          <c:w val="0.87869416671592804"/>
          <c:h val="0.6053261319959421"/>
        </c:manualLayout>
      </c:layout>
      <c:lineChart>
        <c:grouping val="standard"/>
        <c:varyColors val="0"/>
        <c:ser>
          <c:idx val="0"/>
          <c:order val="0"/>
          <c:tx>
            <c:strRef>
              <c:f>計算シート!$A$39</c:f>
              <c:strCache>
                <c:ptCount val="1"/>
                <c:pt idx="0">
                  <c:v>近畿圏</c:v>
                </c:pt>
              </c:strCache>
            </c:strRef>
          </c:tx>
          <c:spPr>
            <a:ln>
              <a:solidFill>
                <a:schemeClr val="accent1">
                  <a:lumMod val="60000"/>
                  <a:lumOff val="40000"/>
                </a:schemeClr>
              </a:solidFill>
            </a:ln>
          </c:spPr>
          <c:marker>
            <c:spPr>
              <a:solidFill>
                <a:schemeClr val="accent1">
                  <a:lumMod val="60000"/>
                  <a:lumOff val="40000"/>
                </a:schemeClr>
              </a:solidFill>
              <a:ln>
                <a:noFill/>
              </a:ln>
            </c:spPr>
          </c:marker>
          <c:dLbls>
            <c:dLbl>
              <c:idx val="1"/>
              <c:layout>
                <c:manualLayout>
                  <c:x val="-3.2760435056574375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730-4943-84E7-E18AE53E139B}"/>
                </c:ext>
              </c:extLst>
            </c:dLbl>
            <c:dLbl>
              <c:idx val="3"/>
              <c:layout>
                <c:manualLayout>
                  <c:x val="-3.1068924269730205E-2"/>
                  <c:y val="6.03582000536219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30-4943-84E7-E18AE53E139B}"/>
                </c:ext>
              </c:extLst>
            </c:dLbl>
            <c:dLbl>
              <c:idx val="5"/>
              <c:layout>
                <c:manualLayout>
                  <c:x val="-3.2760435056574375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30-4943-84E7-E18AE53E139B}"/>
                </c:ext>
              </c:extLst>
            </c:dLbl>
            <c:dLbl>
              <c:idx val="7"/>
              <c:layout>
                <c:manualLayout>
                  <c:x val="-3.1068924269730173E-2"/>
                  <c:y val="4.7328888548432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30-4943-84E7-E18AE53E139B}"/>
                </c:ext>
              </c:extLst>
            </c:dLbl>
            <c:dLbl>
              <c:idx val="9"/>
              <c:layout>
                <c:manualLayout>
                  <c:x val="-3.1068924269730173E-2"/>
                  <c:y val="6.9044407723748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30-4943-84E7-E18AE53E139B}"/>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30-4943-84E7-E18AE53E139B}"/>
                </c:ext>
              </c:extLst>
            </c:dLbl>
            <c:dLbl>
              <c:idx val="13"/>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730-4943-84E7-E18AE53E139B}"/>
                </c:ext>
              </c:extLst>
            </c:dLbl>
            <c:dLbl>
              <c:idx val="15"/>
              <c:layout>
                <c:manualLayout>
                  <c:x val="-3.1068924269730173E-2"/>
                  <c:y val="5.16719923834954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730-4943-84E7-E18AE53E139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計算シート!$E$38:$X$38</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計算シート!$E$39:$X$39</c:f>
              <c:numCache>
                <c:formatCode>#,##0.0;"▲ "#,##0.0</c:formatCode>
                <c:ptCount val="18"/>
                <c:pt idx="0">
                  <c:v>58.7</c:v>
                </c:pt>
                <c:pt idx="1">
                  <c:v>58.3</c:v>
                </c:pt>
                <c:pt idx="2">
                  <c:v>58.2</c:v>
                </c:pt>
                <c:pt idx="3">
                  <c:v>57.8</c:v>
                </c:pt>
                <c:pt idx="4">
                  <c:v>61.8</c:v>
                </c:pt>
                <c:pt idx="5">
                  <c:v>63.7</c:v>
                </c:pt>
                <c:pt idx="6">
                  <c:v>63.4</c:v>
                </c:pt>
                <c:pt idx="7">
                  <c:v>61.751995848093088</c:v>
                </c:pt>
                <c:pt idx="8">
                  <c:v>62.242146465491288</c:v>
                </c:pt>
                <c:pt idx="9">
                  <c:v>61.246694334357677</c:v>
                </c:pt>
                <c:pt idx="10">
                  <c:v>62.935680300837447</c:v>
                </c:pt>
                <c:pt idx="11" formatCode="0.0">
                  <c:v>63.6</c:v>
                </c:pt>
                <c:pt idx="12">
                  <c:v>63</c:v>
                </c:pt>
                <c:pt idx="13" formatCode="General">
                  <c:v>61.9</c:v>
                </c:pt>
                <c:pt idx="14" formatCode="General">
                  <c:v>61.4</c:v>
                </c:pt>
                <c:pt idx="15" formatCode="0.0">
                  <c:v>64.047824579576869</c:v>
                </c:pt>
                <c:pt idx="16" formatCode="0.0">
                  <c:v>63.419543812455913</c:v>
                </c:pt>
                <c:pt idx="17" formatCode="0.0">
                  <c:v>59.764812014993396</c:v>
                </c:pt>
              </c:numCache>
            </c:numRef>
          </c:val>
          <c:smooth val="0"/>
          <c:extLst>
            <c:ext xmlns:c16="http://schemas.microsoft.com/office/drawing/2014/chart" uri="{C3380CC4-5D6E-409C-BE32-E72D297353CC}">
              <c16:uniqueId val="{00000008-7730-4943-84E7-E18AE53E139B}"/>
            </c:ext>
          </c:extLst>
        </c:ser>
        <c:ser>
          <c:idx val="1"/>
          <c:order val="1"/>
          <c:tx>
            <c:strRef>
              <c:f>計算シート!$A$40</c:f>
              <c:strCache>
                <c:ptCount val="1"/>
                <c:pt idx="0">
                  <c:v>全国</c:v>
                </c:pt>
              </c:strCache>
            </c:strRef>
          </c:tx>
          <c:spPr>
            <a:ln>
              <a:solidFill>
                <a:schemeClr val="accent2">
                  <a:lumMod val="60000"/>
                  <a:lumOff val="40000"/>
                </a:schemeClr>
              </a:solidFill>
            </a:ln>
          </c:spPr>
          <c:marker>
            <c:symbol val="square"/>
            <c:size val="4"/>
            <c:spPr>
              <a:solidFill>
                <a:schemeClr val="accent2">
                  <a:lumMod val="60000"/>
                  <a:lumOff val="40000"/>
                </a:schemeClr>
              </a:solidFill>
              <a:ln>
                <a:noFill/>
              </a:ln>
            </c:spPr>
          </c:marker>
          <c:dLbls>
            <c:dLbl>
              <c:idx val="1"/>
              <c:layout>
                <c:manualLayout>
                  <c:x val="-3.1068924269730173E-2"/>
                  <c:y val="5.60150962185585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730-4943-84E7-E18AE53E139B}"/>
                </c:ext>
              </c:extLst>
            </c:dLbl>
            <c:dLbl>
              <c:idx val="3"/>
              <c:layout>
                <c:manualLayout>
                  <c:x val="-3.2760435056574409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730-4943-84E7-E18AE53E139B}"/>
                </c:ext>
              </c:extLst>
            </c:dLbl>
            <c:dLbl>
              <c:idx val="5"/>
              <c:layout>
                <c:manualLayout>
                  <c:x val="-3.1068924269730173E-2"/>
                  <c:y val="6.0358200053621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730-4943-84E7-E18AE53E139B}"/>
                </c:ext>
              </c:extLst>
            </c:dLbl>
            <c:dLbl>
              <c:idx val="7"/>
              <c:layout>
                <c:manualLayout>
                  <c:x val="-3.1068924269730173E-2"/>
                  <c:y val="5.16719923834954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730-4943-84E7-E18AE53E139B}"/>
                </c:ext>
              </c:extLst>
            </c:dLbl>
            <c:dLbl>
              <c:idx val="9"/>
              <c:layout>
                <c:manualLayout>
                  <c:x val="-3.1068924269730173E-2"/>
                  <c:y val="6.03582000536219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730-4943-84E7-E18AE53E139B}"/>
                </c:ext>
              </c:extLst>
            </c:dLbl>
            <c:dLbl>
              <c:idx val="11"/>
              <c:layout>
                <c:manualLayout>
                  <c:x val="-3.1068924269730173E-2"/>
                  <c:y val="5.16719923834953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730-4943-84E7-E18AE53E139B}"/>
                </c:ext>
              </c:extLst>
            </c:dLbl>
            <c:dLbl>
              <c:idx val="13"/>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730-4943-84E7-E18AE53E139B}"/>
                </c:ext>
              </c:extLst>
            </c:dLbl>
            <c:dLbl>
              <c:idx val="15"/>
              <c:layout>
                <c:manualLayout>
                  <c:x val="-3.1068924269730173E-2"/>
                  <c:y val="5.60150962185586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730-4943-84E7-E18AE53E139B}"/>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計算シート!$E$38:$X$38</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計算シート!$E$40:$X$40</c:f>
              <c:numCache>
                <c:formatCode>#,##0.0;"▲ "#,##0.0</c:formatCode>
                <c:ptCount val="18"/>
                <c:pt idx="0">
                  <c:v>46.6</c:v>
                </c:pt>
                <c:pt idx="1">
                  <c:v>45.7</c:v>
                </c:pt>
                <c:pt idx="2">
                  <c:v>45.8</c:v>
                </c:pt>
                <c:pt idx="3">
                  <c:v>45</c:v>
                </c:pt>
                <c:pt idx="4">
                  <c:v>49.5</c:v>
                </c:pt>
                <c:pt idx="5">
                  <c:v>51</c:v>
                </c:pt>
                <c:pt idx="6">
                  <c:v>50.2</c:v>
                </c:pt>
                <c:pt idx="7">
                  <c:v>49.2</c:v>
                </c:pt>
                <c:pt idx="8">
                  <c:v>48.9</c:v>
                </c:pt>
                <c:pt idx="9">
                  <c:v>49.1</c:v>
                </c:pt>
                <c:pt idx="10">
                  <c:v>51</c:v>
                </c:pt>
                <c:pt idx="11">
                  <c:v>51.7</c:v>
                </c:pt>
                <c:pt idx="12">
                  <c:v>52</c:v>
                </c:pt>
                <c:pt idx="13" formatCode="General">
                  <c:v>51.1</c:v>
                </c:pt>
                <c:pt idx="14" formatCode="General">
                  <c:v>50.6</c:v>
                </c:pt>
                <c:pt idx="15" formatCode="0.0">
                  <c:v>54.173628371530931</c:v>
                </c:pt>
                <c:pt idx="16" formatCode="0.0">
                  <c:v>53.164130765547398</c:v>
                </c:pt>
                <c:pt idx="17" formatCode="0.0">
                  <c:v>50.285079074637075</c:v>
                </c:pt>
              </c:numCache>
            </c:numRef>
          </c:val>
          <c:smooth val="0"/>
          <c:extLst>
            <c:ext xmlns:c16="http://schemas.microsoft.com/office/drawing/2014/chart" uri="{C3380CC4-5D6E-409C-BE32-E72D297353CC}">
              <c16:uniqueId val="{00000011-7730-4943-84E7-E18AE53E139B}"/>
            </c:ext>
          </c:extLst>
        </c:ser>
        <c:dLbls>
          <c:showLegendKey val="0"/>
          <c:showVal val="0"/>
          <c:showCatName val="0"/>
          <c:showSerName val="0"/>
          <c:showPercent val="0"/>
          <c:showBubbleSize val="0"/>
        </c:dLbls>
        <c:marker val="1"/>
        <c:smooth val="0"/>
        <c:axId val="113636480"/>
        <c:axId val="113638016"/>
      </c:lineChart>
      <c:catAx>
        <c:axId val="113636480"/>
        <c:scaling>
          <c:orientation val="minMax"/>
        </c:scaling>
        <c:delete val="0"/>
        <c:axPos val="b"/>
        <c:numFmt formatCode="General" sourceLinked="1"/>
        <c:majorTickMark val="out"/>
        <c:minorTickMark val="none"/>
        <c:tickLblPos val="nextTo"/>
        <c:txPr>
          <a:bodyPr/>
          <a:lstStyle/>
          <a:p>
            <a:pPr>
              <a:defRPr sz="1100"/>
            </a:pPr>
            <a:endParaRPr lang="ja-JP"/>
          </a:p>
        </c:txPr>
        <c:crossAx val="113638016"/>
        <c:crosses val="autoZero"/>
        <c:auto val="1"/>
        <c:lblAlgn val="ctr"/>
        <c:lblOffset val="100"/>
        <c:noMultiLvlLbl val="0"/>
      </c:catAx>
      <c:valAx>
        <c:axId val="113638016"/>
        <c:scaling>
          <c:orientation val="minMax"/>
          <c:min val="40"/>
        </c:scaling>
        <c:delete val="0"/>
        <c:axPos val="l"/>
        <c:majorGridlines/>
        <c:numFmt formatCode="General" sourceLinked="0"/>
        <c:majorTickMark val="out"/>
        <c:minorTickMark val="none"/>
        <c:tickLblPos val="nextTo"/>
        <c:txPr>
          <a:bodyPr/>
          <a:lstStyle/>
          <a:p>
            <a:pPr>
              <a:defRPr sz="1200"/>
            </a:pPr>
            <a:endParaRPr lang="ja-JP"/>
          </a:p>
        </c:txPr>
        <c:crossAx val="113636480"/>
        <c:crosses val="autoZero"/>
        <c:crossBetween val="between"/>
        <c:majorUnit val="10"/>
      </c:valAx>
    </c:plotArea>
    <c:legend>
      <c:legendPos val="r"/>
      <c:layout>
        <c:manualLayout>
          <c:xMode val="edge"/>
          <c:yMode val="edge"/>
          <c:x val="0.32793776522563012"/>
          <c:y val="1.0343716558325063E-2"/>
          <c:w val="0.38318838010105866"/>
          <c:h val="0.19349314131570741"/>
        </c:manualLayout>
      </c:layout>
      <c:overlay val="0"/>
    </c:legend>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86107737206973E-2"/>
          <c:y val="7.407407407407407E-2"/>
          <c:w val="0.93059503640809382"/>
          <c:h val="0.75403980752405952"/>
        </c:manualLayout>
      </c:layout>
      <c:lineChart>
        <c:grouping val="standard"/>
        <c:varyColors val="0"/>
        <c:ser>
          <c:idx val="0"/>
          <c:order val="0"/>
          <c:tx>
            <c:strRef>
              <c:f>女性の就業率!$A$3</c:f>
              <c:strCache>
                <c:ptCount val="1"/>
                <c:pt idx="0">
                  <c:v>大阪府</c:v>
                </c:pt>
              </c:strCache>
            </c:strRef>
          </c:tx>
          <c:spPr>
            <a:ln w="28575" cap="rnd">
              <a:solidFill>
                <a:schemeClr val="accent1">
                  <a:lumMod val="50000"/>
                </a:schemeClr>
              </a:solidFill>
              <a:round/>
            </a:ln>
            <a:effectLst/>
          </c:spPr>
          <c:marker>
            <c:symbol val="diamond"/>
            <c:size val="7"/>
            <c:spPr>
              <a:solidFill>
                <a:schemeClr val="accent1">
                  <a:lumMod val="50000"/>
                </a:schemeClr>
              </a:solidFill>
              <a:ln w="9525">
                <a:solidFill>
                  <a:schemeClr val="accent1">
                    <a:lumMod val="50000"/>
                  </a:schemeClr>
                </a:solidFill>
              </a:ln>
              <a:effectLst/>
            </c:spPr>
          </c:marker>
          <c:dLbls>
            <c:dLbl>
              <c:idx val="23"/>
              <c:layout/>
              <c:spPr>
                <a:noFill/>
                <a:ln>
                  <a:noFill/>
                </a:ln>
                <a:effectLst/>
              </c:spPr>
              <c:txPr>
                <a:bodyPr rot="0" spcFirstLastPara="1" vertOverflow="ellipsis" vert="horz" wrap="square" lIns="38100" tIns="19050" rIns="38100" bIns="19050" anchor="ctr" anchorCtr="1">
                  <a:spAutoFit/>
                </a:bodyPr>
                <a:lstStyle/>
                <a:p>
                  <a:pPr>
                    <a:defRPr sz="1400" b="1" i="0" u="sng"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C04-4E9A-9EA9-7068EBBFA19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女性の就業率!$B$2:$Z$2</c:f>
              <c:strCache>
                <c:ptCount val="24"/>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c:v>
                </c:pt>
                <c:pt idx="22">
                  <c:v>2021年</c:v>
                </c:pt>
                <c:pt idx="23">
                  <c:v>2022年</c:v>
                </c:pt>
              </c:strCache>
            </c:strRef>
          </c:cat>
          <c:val>
            <c:numRef>
              <c:f>女性の就業率!$B$3:$Z$3</c:f>
              <c:numCache>
                <c:formatCode>0.0</c:formatCode>
                <c:ptCount val="24"/>
                <c:pt idx="0">
                  <c:v>45.252263906856406</c:v>
                </c:pt>
                <c:pt idx="1">
                  <c:v>44.09184726522188</c:v>
                </c:pt>
                <c:pt idx="2">
                  <c:v>42.864502833590933</c:v>
                </c:pt>
                <c:pt idx="3">
                  <c:v>42.824074074074076</c:v>
                </c:pt>
                <c:pt idx="4">
                  <c:v>42.6819923371648</c:v>
                </c:pt>
                <c:pt idx="5">
                  <c:v>42.587875700458483</c:v>
                </c:pt>
                <c:pt idx="6">
                  <c:v>43.067921648435515</c:v>
                </c:pt>
                <c:pt idx="7">
                  <c:v>43.009659379766141</c:v>
                </c:pt>
                <c:pt idx="8">
                  <c:v>43.034134007585337</c:v>
                </c:pt>
                <c:pt idx="9">
                  <c:v>42.330048016173869</c:v>
                </c:pt>
                <c:pt idx="10">
                  <c:v>42.36988377968671</c:v>
                </c:pt>
                <c:pt idx="11">
                  <c:v>42.792224185811662</c:v>
                </c:pt>
                <c:pt idx="12" formatCode="General">
                  <c:v>43.5</c:v>
                </c:pt>
                <c:pt idx="13" formatCode="General">
                  <c:v>43.9</c:v>
                </c:pt>
                <c:pt idx="14" formatCode="General">
                  <c:v>44.6</c:v>
                </c:pt>
                <c:pt idx="15" formatCode="General">
                  <c:v>44.8</c:v>
                </c:pt>
                <c:pt idx="16" formatCode="General">
                  <c:v>45.3</c:v>
                </c:pt>
                <c:pt idx="17" formatCode="General">
                  <c:v>46.8</c:v>
                </c:pt>
                <c:pt idx="18" formatCode="General">
                  <c:v>47.7</c:v>
                </c:pt>
                <c:pt idx="19" formatCode="General">
                  <c:v>48.6</c:v>
                </c:pt>
                <c:pt idx="20" formatCode="0.0_ ">
                  <c:v>51</c:v>
                </c:pt>
                <c:pt idx="21" formatCode="General">
                  <c:v>51.2</c:v>
                </c:pt>
                <c:pt idx="22" formatCode="General">
                  <c:v>51.1</c:v>
                </c:pt>
                <c:pt idx="23" formatCode="General">
                  <c:v>52.3</c:v>
                </c:pt>
              </c:numCache>
            </c:numRef>
          </c:val>
          <c:smooth val="0"/>
          <c:extLst>
            <c:ext xmlns:c16="http://schemas.microsoft.com/office/drawing/2014/chart" uri="{C3380CC4-5D6E-409C-BE32-E72D297353CC}">
              <c16:uniqueId val="{00000001-9C04-4E9A-9EA9-7068EBBFA19B}"/>
            </c:ext>
          </c:extLst>
        </c:ser>
        <c:ser>
          <c:idx val="1"/>
          <c:order val="1"/>
          <c:tx>
            <c:strRef>
              <c:f>女性の就業率!$A$4</c:f>
              <c:strCache>
                <c:ptCount val="1"/>
                <c:pt idx="0">
                  <c:v>東京都</c:v>
                </c:pt>
              </c:strCache>
            </c:strRef>
          </c:tx>
          <c:spPr>
            <a:ln w="28575" cap="rnd" cmpd="dbl">
              <a:solidFill>
                <a:srgbClr val="00B050"/>
              </a:solidFill>
              <a:round/>
            </a:ln>
            <a:effectLst/>
          </c:spPr>
          <c:marker>
            <c:symbol val="circle"/>
            <c:size val="7"/>
            <c:spPr>
              <a:solidFill>
                <a:srgbClr val="00B050"/>
              </a:solidFill>
              <a:ln w="9525">
                <a:solidFill>
                  <a:srgbClr val="00B050"/>
                </a:solidFill>
              </a:ln>
              <a:effectLst/>
            </c:spPr>
          </c:marker>
          <c:dLbls>
            <c:dLbl>
              <c:idx val="2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C04-4E9A-9EA9-7068EBBFA1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女性の就業率!$B$2:$Z$2</c:f>
              <c:strCache>
                <c:ptCount val="24"/>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c:v>
                </c:pt>
                <c:pt idx="22">
                  <c:v>2021年</c:v>
                </c:pt>
                <c:pt idx="23">
                  <c:v>2022年</c:v>
                </c:pt>
              </c:strCache>
            </c:strRef>
          </c:cat>
          <c:val>
            <c:numRef>
              <c:f>女性の就業率!$B$4:$Z$4</c:f>
              <c:numCache>
                <c:formatCode>#,##0.0;[Red]\-#,##0.0</c:formatCode>
                <c:ptCount val="24"/>
                <c:pt idx="0">
                  <c:v>47.039724980901454</c:v>
                </c:pt>
                <c:pt idx="1">
                  <c:v>46.459084868046325</c:v>
                </c:pt>
                <c:pt idx="2">
                  <c:v>46.324915190350545</c:v>
                </c:pt>
                <c:pt idx="3">
                  <c:v>46.283284023668642</c:v>
                </c:pt>
                <c:pt idx="4">
                  <c:v>46.27084478651274</c:v>
                </c:pt>
                <c:pt idx="5">
                  <c:v>46.58656471873293</c:v>
                </c:pt>
                <c:pt idx="6">
                  <c:v>47.21720274665703</c:v>
                </c:pt>
                <c:pt idx="7">
                  <c:v>48.018648018648022</c:v>
                </c:pt>
                <c:pt idx="8">
                  <c:v>48.2054890921886</c:v>
                </c:pt>
                <c:pt idx="9" formatCode="General">
                  <c:v>48.4</c:v>
                </c:pt>
                <c:pt idx="10" formatCode="General">
                  <c:v>48.3</c:v>
                </c:pt>
                <c:pt idx="11" formatCode="General">
                  <c:v>48.4</c:v>
                </c:pt>
                <c:pt idx="12" formatCode="General">
                  <c:v>49.5</c:v>
                </c:pt>
                <c:pt idx="13" formatCode="General">
                  <c:v>49.3</c:v>
                </c:pt>
                <c:pt idx="14" formatCode="General">
                  <c:v>50.6</c:v>
                </c:pt>
                <c:pt idx="15" formatCode="General">
                  <c:v>51.9</c:v>
                </c:pt>
                <c:pt idx="16" formatCode="General">
                  <c:v>52.2</c:v>
                </c:pt>
                <c:pt idx="17" formatCode="General">
                  <c:v>52.6</c:v>
                </c:pt>
                <c:pt idx="18" formatCode="0.0">
                  <c:v>54</c:v>
                </c:pt>
                <c:pt idx="19" formatCode="General">
                  <c:v>56.1</c:v>
                </c:pt>
                <c:pt idx="20" formatCode="0.0_ ">
                  <c:v>57</c:v>
                </c:pt>
                <c:pt idx="21" formatCode="General">
                  <c:v>57.1</c:v>
                </c:pt>
                <c:pt idx="22" formatCode="General">
                  <c:v>57.9</c:v>
                </c:pt>
                <c:pt idx="23" formatCode="General">
                  <c:v>59.1</c:v>
                </c:pt>
              </c:numCache>
            </c:numRef>
          </c:val>
          <c:smooth val="0"/>
          <c:extLst>
            <c:ext xmlns:c16="http://schemas.microsoft.com/office/drawing/2014/chart" uri="{C3380CC4-5D6E-409C-BE32-E72D297353CC}">
              <c16:uniqueId val="{00000003-9C04-4E9A-9EA9-7068EBBFA19B}"/>
            </c:ext>
          </c:extLst>
        </c:ser>
        <c:ser>
          <c:idx val="2"/>
          <c:order val="2"/>
          <c:tx>
            <c:strRef>
              <c:f>女性の就業率!$A$5</c:f>
              <c:strCache>
                <c:ptCount val="1"/>
                <c:pt idx="0">
                  <c:v>愛知県</c:v>
                </c:pt>
              </c:strCache>
            </c:strRef>
          </c:tx>
          <c:spPr>
            <a:ln w="28575" cap="rnd" cmpd="sng">
              <a:solidFill>
                <a:srgbClr val="FF0000"/>
              </a:solidFill>
              <a:round/>
            </a:ln>
            <a:effectLst/>
          </c:spPr>
          <c:marker>
            <c:symbol val="triangle"/>
            <c:size val="7"/>
            <c:spPr>
              <a:solidFill>
                <a:srgbClr val="FF0000"/>
              </a:solidFill>
              <a:ln w="9525">
                <a:solidFill>
                  <a:srgbClr val="FF0000"/>
                </a:solidFill>
              </a:ln>
              <a:effectLst/>
            </c:spPr>
          </c:marker>
          <c:dLbls>
            <c:dLbl>
              <c:idx val="2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C04-4E9A-9EA9-7068EBBFA1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女性の就業率!$B$2:$Z$2</c:f>
              <c:strCache>
                <c:ptCount val="24"/>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c:v>
                </c:pt>
                <c:pt idx="22">
                  <c:v>2021年</c:v>
                </c:pt>
                <c:pt idx="23">
                  <c:v>2022年</c:v>
                </c:pt>
              </c:strCache>
            </c:strRef>
          </c:cat>
          <c:val>
            <c:numRef>
              <c:f>女性の就業率!$B$5:$Z$5</c:f>
              <c:numCache>
                <c:formatCode>#,##0.0;[Red]\-#,##0.0</c:formatCode>
                <c:ptCount val="24"/>
                <c:pt idx="0">
                  <c:v>50.388120148498139</c:v>
                </c:pt>
                <c:pt idx="1">
                  <c:v>50.821320817968484</c:v>
                </c:pt>
                <c:pt idx="2">
                  <c:v>50.049950049950056</c:v>
                </c:pt>
                <c:pt idx="3">
                  <c:v>48.861010234400794</c:v>
                </c:pt>
                <c:pt idx="4">
                  <c:v>49.228749589760419</c:v>
                </c:pt>
                <c:pt idx="5">
                  <c:v>49.29807378387202</c:v>
                </c:pt>
                <c:pt idx="6">
                  <c:v>49.642857142857146</c:v>
                </c:pt>
                <c:pt idx="7">
                  <c:v>48.789150791088147</c:v>
                </c:pt>
                <c:pt idx="8">
                  <c:v>49.312440038375435</c:v>
                </c:pt>
                <c:pt idx="9">
                  <c:v>49.539243724181759</c:v>
                </c:pt>
                <c:pt idx="10">
                  <c:v>48.861480075901326</c:v>
                </c:pt>
                <c:pt idx="11">
                  <c:v>48.454258675078862</c:v>
                </c:pt>
                <c:pt idx="12">
                  <c:v>48.606326338866268</c:v>
                </c:pt>
                <c:pt idx="13">
                  <c:v>47.891283973758206</c:v>
                </c:pt>
                <c:pt idx="14">
                  <c:v>49.626168224299064</c:v>
                </c:pt>
                <c:pt idx="15">
                  <c:v>50.155279503105589</c:v>
                </c:pt>
                <c:pt idx="16">
                  <c:v>50.20117610646858</c:v>
                </c:pt>
                <c:pt idx="17">
                  <c:v>50.462677359654542</c:v>
                </c:pt>
                <c:pt idx="18">
                  <c:v>50.796568627450981</c:v>
                </c:pt>
                <c:pt idx="19">
                  <c:v>52.8</c:v>
                </c:pt>
                <c:pt idx="20" formatCode="0.0_ ">
                  <c:v>54.1</c:v>
                </c:pt>
                <c:pt idx="21">
                  <c:v>53.8</c:v>
                </c:pt>
                <c:pt idx="22">
                  <c:v>54.2</c:v>
                </c:pt>
                <c:pt idx="23">
                  <c:v>55.5</c:v>
                </c:pt>
              </c:numCache>
            </c:numRef>
          </c:val>
          <c:smooth val="0"/>
          <c:extLst>
            <c:ext xmlns:c16="http://schemas.microsoft.com/office/drawing/2014/chart" uri="{C3380CC4-5D6E-409C-BE32-E72D297353CC}">
              <c16:uniqueId val="{00000005-9C04-4E9A-9EA9-7068EBBFA19B}"/>
            </c:ext>
          </c:extLst>
        </c:ser>
        <c:ser>
          <c:idx val="3"/>
          <c:order val="3"/>
          <c:tx>
            <c:strRef>
              <c:f>女性の就業率!$A$6</c:f>
              <c:strCache>
                <c:ptCount val="1"/>
                <c:pt idx="0">
                  <c:v>全国平均</c:v>
                </c:pt>
              </c:strCache>
            </c:strRef>
          </c:tx>
          <c:spPr>
            <a:ln w="28575" cap="rnd">
              <a:solidFill>
                <a:srgbClr val="7030A0"/>
              </a:solidFill>
              <a:prstDash val="sysDot"/>
              <a:round/>
            </a:ln>
            <a:effectLst/>
          </c:spPr>
          <c:marker>
            <c:symbol val="square"/>
            <c:size val="7"/>
            <c:spPr>
              <a:solidFill>
                <a:srgbClr val="7030A0"/>
              </a:solidFill>
              <a:ln w="9525">
                <a:solidFill>
                  <a:srgbClr val="7030A0"/>
                </a:solidFill>
              </a:ln>
              <a:effectLst/>
            </c:spPr>
          </c:marker>
          <c:dLbls>
            <c:dLbl>
              <c:idx val="23"/>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9C04-4E9A-9EA9-7068EBBFA19B}"/>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女性の就業率!$B$2:$Z$2</c:f>
              <c:strCache>
                <c:ptCount val="24"/>
                <c:pt idx="0">
                  <c:v>1999年</c:v>
                </c:pt>
                <c:pt idx="1">
                  <c:v>2000年</c:v>
                </c:pt>
                <c:pt idx="2">
                  <c:v>2001年</c:v>
                </c:pt>
                <c:pt idx="3">
                  <c:v>2002年</c:v>
                </c:pt>
                <c:pt idx="4">
                  <c:v>2003年</c:v>
                </c:pt>
                <c:pt idx="5">
                  <c:v>2004年</c:v>
                </c:pt>
                <c:pt idx="6">
                  <c:v>2005年</c:v>
                </c:pt>
                <c:pt idx="7">
                  <c:v>2006年</c:v>
                </c:pt>
                <c:pt idx="8">
                  <c:v>2007年</c:v>
                </c:pt>
                <c:pt idx="9">
                  <c:v>2008年</c:v>
                </c:pt>
                <c:pt idx="10">
                  <c:v>2009年</c:v>
                </c:pt>
                <c:pt idx="11">
                  <c:v>2010年</c:v>
                </c:pt>
                <c:pt idx="12">
                  <c:v>2011年</c:v>
                </c:pt>
                <c:pt idx="13">
                  <c:v>2012年</c:v>
                </c:pt>
                <c:pt idx="14">
                  <c:v>2013年</c:v>
                </c:pt>
                <c:pt idx="15">
                  <c:v>2014年</c:v>
                </c:pt>
                <c:pt idx="16">
                  <c:v>2015年</c:v>
                </c:pt>
                <c:pt idx="17">
                  <c:v>2016年</c:v>
                </c:pt>
                <c:pt idx="18">
                  <c:v>2017年</c:v>
                </c:pt>
                <c:pt idx="19">
                  <c:v>2018年</c:v>
                </c:pt>
                <c:pt idx="20">
                  <c:v>2019年</c:v>
                </c:pt>
                <c:pt idx="21">
                  <c:v>2020年</c:v>
                </c:pt>
                <c:pt idx="22">
                  <c:v>2021年</c:v>
                </c:pt>
                <c:pt idx="23">
                  <c:v>2022年</c:v>
                </c:pt>
              </c:strCache>
            </c:strRef>
          </c:cat>
          <c:val>
            <c:numRef>
              <c:f>女性の就業率!$B$6:$Z$6</c:f>
              <c:numCache>
                <c:formatCode>General</c:formatCode>
                <c:ptCount val="24"/>
                <c:pt idx="0">
                  <c:v>47.4</c:v>
                </c:pt>
                <c:pt idx="1">
                  <c:v>47.1</c:v>
                </c:pt>
                <c:pt idx="2">
                  <c:v>46.8</c:v>
                </c:pt>
                <c:pt idx="3">
                  <c:v>46.1</c:v>
                </c:pt>
                <c:pt idx="4">
                  <c:v>45.9</c:v>
                </c:pt>
                <c:pt idx="5">
                  <c:v>46.1</c:v>
                </c:pt>
                <c:pt idx="6">
                  <c:v>46.3</c:v>
                </c:pt>
                <c:pt idx="7">
                  <c:v>46.6</c:v>
                </c:pt>
                <c:pt idx="8">
                  <c:v>46.6</c:v>
                </c:pt>
                <c:pt idx="9">
                  <c:v>46.5</c:v>
                </c:pt>
                <c:pt idx="10">
                  <c:v>46.2</c:v>
                </c:pt>
                <c:pt idx="11">
                  <c:v>46.3</c:v>
                </c:pt>
                <c:pt idx="12">
                  <c:v>46.2</c:v>
                </c:pt>
                <c:pt idx="13">
                  <c:v>46.2</c:v>
                </c:pt>
                <c:pt idx="14">
                  <c:v>47.1</c:v>
                </c:pt>
                <c:pt idx="15">
                  <c:v>47.6</c:v>
                </c:pt>
                <c:pt idx="16">
                  <c:v>48</c:v>
                </c:pt>
                <c:pt idx="17">
                  <c:v>48.9</c:v>
                </c:pt>
                <c:pt idx="18">
                  <c:v>49.8</c:v>
                </c:pt>
                <c:pt idx="19">
                  <c:v>51.3</c:v>
                </c:pt>
                <c:pt idx="20" formatCode="0.0_ ">
                  <c:v>52.2</c:v>
                </c:pt>
                <c:pt idx="21">
                  <c:v>51.8</c:v>
                </c:pt>
                <c:pt idx="22">
                  <c:v>52.2</c:v>
                </c:pt>
                <c:pt idx="23">
                  <c:v>53</c:v>
                </c:pt>
              </c:numCache>
            </c:numRef>
          </c:val>
          <c:smooth val="0"/>
          <c:extLst>
            <c:ext xmlns:c16="http://schemas.microsoft.com/office/drawing/2014/chart" uri="{C3380CC4-5D6E-409C-BE32-E72D297353CC}">
              <c16:uniqueId val="{00000007-9C04-4E9A-9EA9-7068EBBFA19B}"/>
            </c:ext>
          </c:extLst>
        </c:ser>
        <c:dLbls>
          <c:showLegendKey val="0"/>
          <c:showVal val="0"/>
          <c:showCatName val="0"/>
          <c:showSerName val="0"/>
          <c:showPercent val="0"/>
          <c:showBubbleSize val="0"/>
        </c:dLbls>
        <c:marker val="1"/>
        <c:smooth val="0"/>
        <c:axId val="2119432208"/>
        <c:axId val="2119433040"/>
      </c:lineChart>
      <c:catAx>
        <c:axId val="21194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9433040"/>
        <c:crosses val="autoZero"/>
        <c:auto val="1"/>
        <c:lblAlgn val="ctr"/>
        <c:lblOffset val="100"/>
        <c:noMultiLvlLbl val="0"/>
      </c:catAx>
      <c:valAx>
        <c:axId val="2119433040"/>
        <c:scaling>
          <c:orientation val="minMax"/>
          <c:max val="60"/>
          <c:min val="4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9432208"/>
        <c:crosses val="autoZero"/>
        <c:crossBetween val="between"/>
      </c:valAx>
      <c:spPr>
        <a:noFill/>
        <a:ln>
          <a:noFill/>
        </a:ln>
        <a:effectLst/>
      </c:spPr>
    </c:plotArea>
    <c:legend>
      <c:legendPos val="r"/>
      <c:layout>
        <c:manualLayout>
          <c:xMode val="edge"/>
          <c:yMode val="edge"/>
          <c:x val="0.72108349291650853"/>
          <c:y val="0.60264586981255397"/>
          <c:w val="0.25458395075760015"/>
          <c:h val="0.1741569769787539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86107737206959E-2"/>
          <c:y val="2.7777777777777776E-2"/>
          <c:w val="0.93059503640809382"/>
          <c:h val="0.75403980752405952"/>
        </c:manualLayout>
      </c:layout>
      <c:lineChart>
        <c:grouping val="standard"/>
        <c:varyColors val="0"/>
        <c:ser>
          <c:idx val="0"/>
          <c:order val="0"/>
          <c:tx>
            <c:strRef>
              <c:f>高齢者の就業率!$A$3</c:f>
              <c:strCache>
                <c:ptCount val="1"/>
                <c:pt idx="0">
                  <c:v>大阪府</c:v>
                </c:pt>
              </c:strCache>
            </c:strRef>
          </c:tx>
          <c:spPr>
            <a:ln w="28575" cap="rnd">
              <a:solidFill>
                <a:schemeClr val="accent1">
                  <a:lumMod val="50000"/>
                </a:schemeClr>
              </a:solidFill>
              <a:round/>
            </a:ln>
            <a:effectLst/>
          </c:spPr>
          <c:marker>
            <c:symbol val="diamond"/>
            <c:size val="7"/>
            <c:spPr>
              <a:solidFill>
                <a:schemeClr val="accent1">
                  <a:lumMod val="50000"/>
                </a:schemeClr>
              </a:solidFill>
              <a:ln w="9525">
                <a:solidFill>
                  <a:schemeClr val="accent1">
                    <a:lumMod val="50000"/>
                  </a:schemeClr>
                </a:solidFill>
              </a:ln>
              <a:effectLst/>
            </c:spPr>
          </c:marker>
          <c:dLbls>
            <c:dLbl>
              <c:idx val="21"/>
              <c:layout/>
              <c:dLblPos val="b"/>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62C-4006-90F2-21D6928AA8CF}"/>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高齢者の就業率!$B$2:$Z$2</c:f>
              <c:strCache>
                <c:ptCount val="22"/>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pt idx="19">
                  <c:v>2020年</c:v>
                </c:pt>
                <c:pt idx="20">
                  <c:v>2021年</c:v>
                </c:pt>
                <c:pt idx="21">
                  <c:v>2022年</c:v>
                </c:pt>
              </c:strCache>
            </c:strRef>
          </c:cat>
          <c:val>
            <c:numRef>
              <c:f>高齢者の就業率!$B$3:$Z$3</c:f>
              <c:numCache>
                <c:formatCode>0.0</c:formatCode>
                <c:ptCount val="22"/>
                <c:pt idx="0">
                  <c:v>17.096536477523948</c:v>
                </c:pt>
                <c:pt idx="1">
                  <c:v>17.073170731707318</c:v>
                </c:pt>
                <c:pt idx="2">
                  <c:v>15.683646112600535</c:v>
                </c:pt>
                <c:pt idx="3">
                  <c:v>16.439246263807668</c:v>
                </c:pt>
                <c:pt idx="4">
                  <c:v>17.720726361928616</c:v>
                </c:pt>
                <c:pt idx="5">
                  <c:v>17.625899280575538</c:v>
                </c:pt>
                <c:pt idx="6">
                  <c:v>16.871508379888269</c:v>
                </c:pt>
                <c:pt idx="7">
                  <c:v>15.616585891222401</c:v>
                </c:pt>
                <c:pt idx="8">
                  <c:v>15.896103896103897</c:v>
                </c:pt>
                <c:pt idx="9">
                  <c:v>17.038539553752535</c:v>
                </c:pt>
                <c:pt idx="10" formatCode="General">
                  <c:v>17.600000000000001</c:v>
                </c:pt>
                <c:pt idx="11" formatCode="General">
                  <c:v>17.5</c:v>
                </c:pt>
                <c:pt idx="12" formatCode="General">
                  <c:v>17.8</c:v>
                </c:pt>
                <c:pt idx="13">
                  <c:v>18</c:v>
                </c:pt>
                <c:pt idx="14" formatCode="General">
                  <c:v>18.899999999999999</c:v>
                </c:pt>
                <c:pt idx="15" formatCode="General">
                  <c:v>18.899999999999999</c:v>
                </c:pt>
                <c:pt idx="16" formatCode="General">
                  <c:v>18.3</c:v>
                </c:pt>
                <c:pt idx="17" formatCode="General">
                  <c:v>20.399999999999999</c:v>
                </c:pt>
                <c:pt idx="18" formatCode="General">
                  <c:v>22.2</c:v>
                </c:pt>
                <c:pt idx="19" formatCode="General">
                  <c:v>22.8</c:v>
                </c:pt>
                <c:pt idx="20" formatCode="General">
                  <c:v>22.8</c:v>
                </c:pt>
                <c:pt idx="21" formatCode="General">
                  <c:v>22.6</c:v>
                </c:pt>
              </c:numCache>
            </c:numRef>
          </c:val>
          <c:smooth val="0"/>
          <c:extLst>
            <c:ext xmlns:c16="http://schemas.microsoft.com/office/drawing/2014/chart" uri="{C3380CC4-5D6E-409C-BE32-E72D297353CC}">
              <c16:uniqueId val="{00000001-C62C-4006-90F2-21D6928AA8CF}"/>
            </c:ext>
          </c:extLst>
        </c:ser>
        <c:ser>
          <c:idx val="1"/>
          <c:order val="1"/>
          <c:tx>
            <c:strRef>
              <c:f>高齢者の就業率!$A$4</c:f>
              <c:strCache>
                <c:ptCount val="1"/>
                <c:pt idx="0">
                  <c:v>東京都</c:v>
                </c:pt>
              </c:strCache>
            </c:strRef>
          </c:tx>
          <c:spPr>
            <a:ln w="28575" cap="rnd" cmpd="dbl">
              <a:solidFill>
                <a:srgbClr val="00B050"/>
              </a:solidFill>
              <a:round/>
            </a:ln>
            <a:effectLst/>
          </c:spPr>
          <c:marker>
            <c:symbol val="circle"/>
            <c:size val="7"/>
            <c:spPr>
              <a:solidFill>
                <a:srgbClr val="00B050"/>
              </a:solidFill>
              <a:ln w="9525">
                <a:solidFill>
                  <a:srgbClr val="00B050"/>
                </a:solidFill>
              </a:ln>
              <a:effectLst/>
            </c:spPr>
          </c:marker>
          <c:dLbls>
            <c:dLbl>
              <c:idx val="21"/>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62C-4006-90F2-21D6928AA8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高齢者の就業率!$B$2:$Z$2</c:f>
              <c:strCache>
                <c:ptCount val="22"/>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pt idx="19">
                  <c:v>2020年</c:v>
                </c:pt>
                <c:pt idx="20">
                  <c:v>2021年</c:v>
                </c:pt>
                <c:pt idx="21">
                  <c:v>2022年</c:v>
                </c:pt>
              </c:strCache>
            </c:strRef>
          </c:cat>
          <c:val>
            <c:numRef>
              <c:f>高齢者の就業率!$B$4:$Z$4</c:f>
              <c:numCache>
                <c:formatCode>#,##0.0;[Red]\-#,##0.0</c:formatCode>
                <c:ptCount val="22"/>
                <c:pt idx="0">
                  <c:v>21.961184882533196</c:v>
                </c:pt>
                <c:pt idx="1">
                  <c:v>22.835026608611514</c:v>
                </c:pt>
                <c:pt idx="2">
                  <c:v>22.72938984629716</c:v>
                </c:pt>
                <c:pt idx="3">
                  <c:v>22.45820153637596</c:v>
                </c:pt>
                <c:pt idx="4">
                  <c:v>22.149410222804718</c:v>
                </c:pt>
                <c:pt idx="5">
                  <c:v>23.725242309313106</c:v>
                </c:pt>
                <c:pt idx="6">
                  <c:v>24.146243471273603</c:v>
                </c:pt>
                <c:pt idx="7" formatCode="General">
                  <c:v>23.4</c:v>
                </c:pt>
                <c:pt idx="8" formatCode="General">
                  <c:v>22.6</c:v>
                </c:pt>
                <c:pt idx="9" formatCode="General">
                  <c:v>23.1</c:v>
                </c:pt>
                <c:pt idx="10" formatCode="0.0">
                  <c:v>24</c:v>
                </c:pt>
                <c:pt idx="11" formatCode="General">
                  <c:v>23.9</c:v>
                </c:pt>
                <c:pt idx="12" formatCode="General">
                  <c:v>24.3</c:v>
                </c:pt>
                <c:pt idx="13" formatCode="General">
                  <c:v>25.4</c:v>
                </c:pt>
                <c:pt idx="14" formatCode="General">
                  <c:v>25</c:v>
                </c:pt>
                <c:pt idx="15" formatCode="General">
                  <c:v>23.5</c:v>
                </c:pt>
                <c:pt idx="16" formatCode="General">
                  <c:v>24.8</c:v>
                </c:pt>
                <c:pt idx="17" formatCode="General">
                  <c:v>26.4</c:v>
                </c:pt>
                <c:pt idx="18" formatCode="General">
                  <c:v>26.2</c:v>
                </c:pt>
                <c:pt idx="19" formatCode="General">
                  <c:v>26.9</c:v>
                </c:pt>
                <c:pt idx="20" formatCode="General">
                  <c:v>27.9</c:v>
                </c:pt>
                <c:pt idx="21" formatCode="General">
                  <c:v>28.5</c:v>
                </c:pt>
              </c:numCache>
            </c:numRef>
          </c:val>
          <c:smooth val="0"/>
          <c:extLst>
            <c:ext xmlns:c16="http://schemas.microsoft.com/office/drawing/2014/chart" uri="{C3380CC4-5D6E-409C-BE32-E72D297353CC}">
              <c16:uniqueId val="{00000003-C62C-4006-90F2-21D6928AA8CF}"/>
            </c:ext>
          </c:extLst>
        </c:ser>
        <c:ser>
          <c:idx val="2"/>
          <c:order val="2"/>
          <c:tx>
            <c:strRef>
              <c:f>高齢者の就業率!$A$5</c:f>
              <c:strCache>
                <c:ptCount val="1"/>
                <c:pt idx="0">
                  <c:v>愛知県</c:v>
                </c:pt>
              </c:strCache>
            </c:strRef>
          </c:tx>
          <c:spPr>
            <a:ln w="28575" cap="rnd" cmpd="sng">
              <a:solidFill>
                <a:srgbClr val="FF0000"/>
              </a:solidFill>
              <a:round/>
            </a:ln>
            <a:effectLst/>
          </c:spPr>
          <c:marker>
            <c:symbol val="triangle"/>
            <c:size val="7"/>
            <c:spPr>
              <a:solidFill>
                <a:srgbClr val="FF0000"/>
              </a:solidFill>
              <a:ln w="9525">
                <a:solidFill>
                  <a:srgbClr val="FF0000"/>
                </a:solidFill>
              </a:ln>
              <a:effectLst/>
            </c:spPr>
          </c:marker>
          <c:dLbls>
            <c:dLbl>
              <c:idx val="21"/>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62C-4006-90F2-21D6928AA8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高齢者の就業率!$B$2:$Z$2</c:f>
              <c:strCache>
                <c:ptCount val="22"/>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pt idx="19">
                  <c:v>2020年</c:v>
                </c:pt>
                <c:pt idx="20">
                  <c:v>2021年</c:v>
                </c:pt>
                <c:pt idx="21">
                  <c:v>2022年</c:v>
                </c:pt>
              </c:strCache>
            </c:strRef>
          </c:cat>
          <c:val>
            <c:numRef>
              <c:f>高齢者の就業率!$B$5:$Z$5</c:f>
              <c:numCache>
                <c:formatCode>#,##0.0;[Red]\-#,##0.0</c:formatCode>
                <c:ptCount val="22"/>
                <c:pt idx="0">
                  <c:v>24.857685009487664</c:v>
                </c:pt>
                <c:pt idx="1">
                  <c:v>22.18214607754734</c:v>
                </c:pt>
                <c:pt idx="2">
                  <c:v>21.09375</c:v>
                </c:pt>
                <c:pt idx="3">
                  <c:v>21.867115222876365</c:v>
                </c:pt>
                <c:pt idx="4">
                  <c:v>22.249190938511326</c:v>
                </c:pt>
                <c:pt idx="5">
                  <c:v>20.9140201394268</c:v>
                </c:pt>
                <c:pt idx="6">
                  <c:v>22.164948453608247</c:v>
                </c:pt>
                <c:pt idx="7">
                  <c:v>23.829787234042556</c:v>
                </c:pt>
                <c:pt idx="8">
                  <c:v>24.060150375939848</c:v>
                </c:pt>
                <c:pt idx="9">
                  <c:v>23.317788141239173</c:v>
                </c:pt>
                <c:pt idx="10">
                  <c:v>21.784776902887142</c:v>
                </c:pt>
                <c:pt idx="11">
                  <c:v>21.179454660748256</c:v>
                </c:pt>
                <c:pt idx="12">
                  <c:v>23.13565891472868</c:v>
                </c:pt>
                <c:pt idx="13">
                  <c:v>23.391666666666662</c:v>
                </c:pt>
                <c:pt idx="14">
                  <c:v>23.391489361702128</c:v>
                </c:pt>
                <c:pt idx="15">
                  <c:v>22.61298076923077</c:v>
                </c:pt>
                <c:pt idx="16">
                  <c:v>22.574407582938388</c:v>
                </c:pt>
                <c:pt idx="17" formatCode="General">
                  <c:v>24.6</c:v>
                </c:pt>
                <c:pt idx="18" formatCode="General">
                  <c:v>25.5</c:v>
                </c:pt>
                <c:pt idx="19" formatCode="General">
                  <c:v>25.7</c:v>
                </c:pt>
                <c:pt idx="20" formatCode="General">
                  <c:v>26.2</c:v>
                </c:pt>
                <c:pt idx="21" formatCode="General">
                  <c:v>27.1</c:v>
                </c:pt>
              </c:numCache>
            </c:numRef>
          </c:val>
          <c:smooth val="0"/>
          <c:extLst>
            <c:ext xmlns:c16="http://schemas.microsoft.com/office/drawing/2014/chart" uri="{C3380CC4-5D6E-409C-BE32-E72D297353CC}">
              <c16:uniqueId val="{00000005-C62C-4006-90F2-21D6928AA8CF}"/>
            </c:ext>
          </c:extLst>
        </c:ser>
        <c:ser>
          <c:idx val="3"/>
          <c:order val="3"/>
          <c:tx>
            <c:strRef>
              <c:f>高齢者の就業率!$A$6</c:f>
              <c:strCache>
                <c:ptCount val="1"/>
                <c:pt idx="0">
                  <c:v>全国平均</c:v>
                </c:pt>
              </c:strCache>
            </c:strRef>
          </c:tx>
          <c:spPr>
            <a:ln w="28575" cap="rnd">
              <a:solidFill>
                <a:srgbClr val="7030A0"/>
              </a:solidFill>
              <a:prstDash val="sysDot"/>
              <a:round/>
            </a:ln>
            <a:effectLst/>
          </c:spPr>
          <c:marker>
            <c:symbol val="square"/>
            <c:size val="7"/>
            <c:spPr>
              <a:solidFill>
                <a:srgbClr val="7030A0"/>
              </a:solidFill>
              <a:ln w="9525">
                <a:solidFill>
                  <a:srgbClr val="7030A0"/>
                </a:solidFill>
              </a:ln>
              <a:effectLst/>
            </c:spPr>
          </c:marker>
          <c:dLbls>
            <c:dLbl>
              <c:idx val="21"/>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62C-4006-90F2-21D6928AA8CF}"/>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ja-JP"/>
              </a:p>
            </c:txPr>
            <c:dLblPos val="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高齢者の就業率!$B$2:$Z$2</c:f>
              <c:strCache>
                <c:ptCount val="22"/>
                <c:pt idx="0">
                  <c:v>2001年</c:v>
                </c:pt>
                <c:pt idx="1">
                  <c:v>2002年</c:v>
                </c:pt>
                <c:pt idx="2">
                  <c:v>2003年</c:v>
                </c:pt>
                <c:pt idx="3">
                  <c:v>2004年</c:v>
                </c:pt>
                <c:pt idx="4">
                  <c:v>2005年</c:v>
                </c:pt>
                <c:pt idx="5">
                  <c:v>2006年</c:v>
                </c:pt>
                <c:pt idx="6">
                  <c:v>2007年</c:v>
                </c:pt>
                <c:pt idx="7">
                  <c:v>2008年</c:v>
                </c:pt>
                <c:pt idx="8">
                  <c:v>2009年</c:v>
                </c:pt>
                <c:pt idx="9">
                  <c:v>2010年</c:v>
                </c:pt>
                <c:pt idx="10">
                  <c:v>2011年</c:v>
                </c:pt>
                <c:pt idx="11">
                  <c:v>2012年</c:v>
                </c:pt>
                <c:pt idx="12">
                  <c:v>2013年</c:v>
                </c:pt>
                <c:pt idx="13">
                  <c:v>2014年</c:v>
                </c:pt>
                <c:pt idx="14">
                  <c:v>2015年</c:v>
                </c:pt>
                <c:pt idx="15">
                  <c:v>2016年</c:v>
                </c:pt>
                <c:pt idx="16">
                  <c:v>2017年</c:v>
                </c:pt>
                <c:pt idx="17">
                  <c:v>2018年</c:v>
                </c:pt>
                <c:pt idx="18">
                  <c:v>2019年</c:v>
                </c:pt>
                <c:pt idx="19">
                  <c:v>2020年</c:v>
                </c:pt>
                <c:pt idx="20">
                  <c:v>2021年</c:v>
                </c:pt>
                <c:pt idx="21">
                  <c:v>2022年</c:v>
                </c:pt>
              </c:strCache>
            </c:strRef>
          </c:cat>
          <c:val>
            <c:numRef>
              <c:f>高齢者の就業率!$B$6:$Z$6</c:f>
              <c:numCache>
                <c:formatCode>General</c:formatCode>
                <c:ptCount val="22"/>
                <c:pt idx="0">
                  <c:v>21.2</c:v>
                </c:pt>
                <c:pt idx="1">
                  <c:v>20.3</c:v>
                </c:pt>
                <c:pt idx="2">
                  <c:v>19.7</c:v>
                </c:pt>
                <c:pt idx="3">
                  <c:v>19.399999999999999</c:v>
                </c:pt>
                <c:pt idx="4">
                  <c:v>19.399999999999999</c:v>
                </c:pt>
                <c:pt idx="5">
                  <c:v>19.399999999999999</c:v>
                </c:pt>
                <c:pt idx="6">
                  <c:v>19.7</c:v>
                </c:pt>
                <c:pt idx="7">
                  <c:v>19.7</c:v>
                </c:pt>
                <c:pt idx="8">
                  <c:v>19.600000000000001</c:v>
                </c:pt>
                <c:pt idx="9">
                  <c:v>19.399999999999999</c:v>
                </c:pt>
                <c:pt idx="10">
                  <c:v>19.2</c:v>
                </c:pt>
                <c:pt idx="11">
                  <c:v>19.5</c:v>
                </c:pt>
                <c:pt idx="12">
                  <c:v>20.100000000000001</c:v>
                </c:pt>
                <c:pt idx="13">
                  <c:v>20.8</c:v>
                </c:pt>
                <c:pt idx="14">
                  <c:v>21.7</c:v>
                </c:pt>
                <c:pt idx="15">
                  <c:v>22.3</c:v>
                </c:pt>
                <c:pt idx="16">
                  <c:v>23</c:v>
                </c:pt>
                <c:pt idx="17">
                  <c:v>24.3</c:v>
                </c:pt>
                <c:pt idx="18">
                  <c:v>24.9</c:v>
                </c:pt>
                <c:pt idx="19">
                  <c:v>25.1</c:v>
                </c:pt>
                <c:pt idx="20">
                  <c:v>25.1</c:v>
                </c:pt>
                <c:pt idx="21">
                  <c:v>25.2</c:v>
                </c:pt>
              </c:numCache>
            </c:numRef>
          </c:val>
          <c:smooth val="0"/>
          <c:extLst>
            <c:ext xmlns:c16="http://schemas.microsoft.com/office/drawing/2014/chart" uri="{C3380CC4-5D6E-409C-BE32-E72D297353CC}">
              <c16:uniqueId val="{00000007-C62C-4006-90F2-21D6928AA8CF}"/>
            </c:ext>
          </c:extLst>
        </c:ser>
        <c:dLbls>
          <c:showLegendKey val="0"/>
          <c:showVal val="0"/>
          <c:showCatName val="0"/>
          <c:showSerName val="0"/>
          <c:showPercent val="0"/>
          <c:showBubbleSize val="0"/>
        </c:dLbls>
        <c:marker val="1"/>
        <c:smooth val="0"/>
        <c:axId val="2119432208"/>
        <c:axId val="2119433040"/>
      </c:lineChart>
      <c:catAx>
        <c:axId val="211943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9433040"/>
        <c:crosses val="autoZero"/>
        <c:auto val="1"/>
        <c:lblAlgn val="ctr"/>
        <c:lblOffset val="100"/>
        <c:noMultiLvlLbl val="0"/>
      </c:catAx>
      <c:valAx>
        <c:axId val="2119433040"/>
        <c:scaling>
          <c:orientation val="minMax"/>
          <c:max val="30"/>
          <c:min val="15"/>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19432208"/>
        <c:crosses val="autoZero"/>
        <c:crossBetween val="between"/>
      </c:valAx>
      <c:spPr>
        <a:noFill/>
        <a:ln>
          <a:noFill/>
        </a:ln>
        <a:effectLst/>
      </c:spPr>
    </c:plotArea>
    <c:legend>
      <c:legendPos val="r"/>
      <c:layout>
        <c:manualLayout>
          <c:xMode val="edge"/>
          <c:yMode val="edge"/>
          <c:x val="0.75179408659451297"/>
          <c:y val="0.54334470921536404"/>
          <c:w val="0.24674739824026046"/>
          <c:h val="0.18661010875969569"/>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2"/>
          <c:tx>
            <c:strRef>
              <c:f>Sheet1!$A$5</c:f>
              <c:strCache>
                <c:ptCount val="1"/>
                <c:pt idx="0">
                  <c:v>障がい者実雇用率（全国）</c:v>
                </c:pt>
              </c:strCache>
            </c:strRef>
          </c:tx>
          <c:spPr>
            <a:ln w="28575" cap="rnd">
              <a:solidFill>
                <a:schemeClr val="accent3"/>
              </a:solidFill>
              <a:prstDash val="sysDash"/>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Sheet1!$B$5:$N$5</c:f>
              <c:numCache>
                <c:formatCode>General</c:formatCode>
                <c:ptCount val="13"/>
                <c:pt idx="0">
                  <c:v>1.68</c:v>
                </c:pt>
                <c:pt idx="1">
                  <c:v>1.65</c:v>
                </c:pt>
                <c:pt idx="2">
                  <c:v>1.69</c:v>
                </c:pt>
                <c:pt idx="3">
                  <c:v>1.76</c:v>
                </c:pt>
                <c:pt idx="4">
                  <c:v>1.82</c:v>
                </c:pt>
                <c:pt idx="5">
                  <c:v>1.88</c:v>
                </c:pt>
                <c:pt idx="6">
                  <c:v>1.92</c:v>
                </c:pt>
                <c:pt idx="7">
                  <c:v>1.97</c:v>
                </c:pt>
                <c:pt idx="8">
                  <c:v>2.0499999999999998</c:v>
                </c:pt>
                <c:pt idx="9">
                  <c:v>2.11</c:v>
                </c:pt>
                <c:pt idx="10">
                  <c:v>2.15</c:v>
                </c:pt>
                <c:pt idx="11">
                  <c:v>2.2000000000000002</c:v>
                </c:pt>
                <c:pt idx="12">
                  <c:v>2.25</c:v>
                </c:pt>
              </c:numCache>
            </c:numRef>
          </c:val>
          <c:smooth val="0"/>
          <c:extLst>
            <c:ext xmlns:c16="http://schemas.microsoft.com/office/drawing/2014/chart" uri="{C3380CC4-5D6E-409C-BE32-E72D297353CC}">
              <c16:uniqueId val="{00000000-A661-48F6-A001-DA52DC677463}"/>
            </c:ext>
          </c:extLst>
        </c:ser>
        <c:ser>
          <c:idx val="3"/>
          <c:order val="3"/>
          <c:tx>
            <c:strRef>
              <c:f>Sheet1!$A$6</c:f>
              <c:strCache>
                <c:ptCount val="1"/>
                <c:pt idx="0">
                  <c:v>障がい者実雇用率（大阪）</c:v>
                </c:pt>
              </c:strCache>
            </c:strRef>
          </c:tx>
          <c:spPr>
            <a:ln w="28575" cap="rnd">
              <a:solidFill>
                <a:schemeClr val="accent4"/>
              </a:solidFill>
              <a:round/>
            </a:ln>
            <a:effectLst/>
          </c:spPr>
          <c:marker>
            <c:symbol val="triangle"/>
            <c:size val="5"/>
            <c:spPr>
              <a:solidFill>
                <a:schemeClr val="accent4"/>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Sheet1!$B$6:$N$6</c:f>
              <c:numCache>
                <c:formatCode>General</c:formatCode>
                <c:ptCount val="13"/>
                <c:pt idx="0">
                  <c:v>1.67</c:v>
                </c:pt>
                <c:pt idx="1">
                  <c:v>1.63</c:v>
                </c:pt>
                <c:pt idx="2">
                  <c:v>1.69</c:v>
                </c:pt>
                <c:pt idx="3">
                  <c:v>1.76</c:v>
                </c:pt>
                <c:pt idx="4">
                  <c:v>1.81</c:v>
                </c:pt>
                <c:pt idx="5">
                  <c:v>1.84</c:v>
                </c:pt>
                <c:pt idx="6">
                  <c:v>1.88</c:v>
                </c:pt>
                <c:pt idx="7">
                  <c:v>1.92</c:v>
                </c:pt>
                <c:pt idx="8">
                  <c:v>2.0099999999999998</c:v>
                </c:pt>
                <c:pt idx="9">
                  <c:v>2.08</c:v>
                </c:pt>
                <c:pt idx="10">
                  <c:v>2.12</c:v>
                </c:pt>
                <c:pt idx="11" formatCode="0.00">
                  <c:v>2.21</c:v>
                </c:pt>
                <c:pt idx="12">
                  <c:v>2.25</c:v>
                </c:pt>
              </c:numCache>
            </c:numRef>
          </c:val>
          <c:smooth val="0"/>
          <c:extLst>
            <c:ext xmlns:c16="http://schemas.microsoft.com/office/drawing/2014/chart" uri="{C3380CC4-5D6E-409C-BE32-E72D297353CC}">
              <c16:uniqueId val="{00000001-A661-48F6-A001-DA52DC677463}"/>
            </c:ext>
          </c:extLst>
        </c:ser>
        <c:dLbls>
          <c:showLegendKey val="0"/>
          <c:showVal val="1"/>
          <c:showCatName val="0"/>
          <c:showSerName val="0"/>
          <c:showPercent val="0"/>
          <c:showBubbleSize val="0"/>
        </c:dLbls>
        <c:marker val="1"/>
        <c:smooth val="0"/>
        <c:axId val="1335064143"/>
        <c:axId val="1335066639"/>
      </c:lineChart>
      <c:lineChart>
        <c:grouping val="standard"/>
        <c:varyColors val="0"/>
        <c:ser>
          <c:idx val="0"/>
          <c:order val="0"/>
          <c:tx>
            <c:strRef>
              <c:f>Sheet1!$A$3</c:f>
              <c:strCache>
                <c:ptCount val="1"/>
                <c:pt idx="0">
                  <c:v>法定雇用率達成企業の割合（全国）</c:v>
                </c:pt>
              </c:strCache>
            </c:strRef>
          </c:tx>
          <c:spPr>
            <a:ln w="28575" cap="rnd">
              <a:solidFill>
                <a:schemeClr val="accent1"/>
              </a:solidFill>
              <a:prstDash val="sysDash"/>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Sheet1!$B$3:$N$3</c:f>
              <c:numCache>
                <c:formatCode>General</c:formatCode>
                <c:ptCount val="13"/>
                <c:pt idx="0" formatCode="0.0">
                  <c:v>47</c:v>
                </c:pt>
                <c:pt idx="1">
                  <c:v>45.3</c:v>
                </c:pt>
                <c:pt idx="2">
                  <c:v>46.8</c:v>
                </c:pt>
                <c:pt idx="3">
                  <c:v>42.7</c:v>
                </c:pt>
                <c:pt idx="4">
                  <c:v>44.7</c:v>
                </c:pt>
                <c:pt idx="5">
                  <c:v>47.2</c:v>
                </c:pt>
                <c:pt idx="6">
                  <c:v>48.8</c:v>
                </c:pt>
                <c:pt idx="7" formatCode="0.0">
                  <c:v>50</c:v>
                </c:pt>
                <c:pt idx="8">
                  <c:v>45.9</c:v>
                </c:pt>
                <c:pt idx="9" formatCode="0.0">
                  <c:v>48</c:v>
                </c:pt>
                <c:pt idx="10">
                  <c:v>48.6</c:v>
                </c:pt>
                <c:pt idx="11" formatCode="0.0">
                  <c:v>47</c:v>
                </c:pt>
                <c:pt idx="12">
                  <c:v>48.3</c:v>
                </c:pt>
              </c:numCache>
            </c:numRef>
          </c:val>
          <c:smooth val="0"/>
          <c:extLst>
            <c:ext xmlns:c16="http://schemas.microsoft.com/office/drawing/2014/chart" uri="{C3380CC4-5D6E-409C-BE32-E72D297353CC}">
              <c16:uniqueId val="{00000002-A661-48F6-A001-DA52DC677463}"/>
            </c:ext>
          </c:extLst>
        </c:ser>
        <c:ser>
          <c:idx val="1"/>
          <c:order val="1"/>
          <c:tx>
            <c:strRef>
              <c:f>Sheet1!$A$4</c:f>
              <c:strCache>
                <c:ptCount val="1"/>
                <c:pt idx="0">
                  <c:v>法定雇用率達成企業の割合（大阪）</c:v>
                </c:pt>
              </c:strCache>
            </c:strRef>
          </c:tx>
          <c:spPr>
            <a:ln w="28575" cap="rnd">
              <a:solidFill>
                <a:schemeClr val="accent6"/>
              </a:solidFill>
              <a:round/>
            </a:ln>
            <a:effectLst/>
          </c:spPr>
          <c:marker>
            <c:symbol val="diamond"/>
            <c:size val="5"/>
            <c:spPr>
              <a:solidFill>
                <a:schemeClr val="accent6"/>
              </a:solidFill>
              <a:ln w="9525">
                <a:solidFill>
                  <a:schemeClr val="accent6"/>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Sheet1!$B$2:$N$2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Sheet1!$B$4:$N$4</c:f>
              <c:numCache>
                <c:formatCode>General</c:formatCode>
                <c:ptCount val="13"/>
                <c:pt idx="0">
                  <c:v>44.5</c:v>
                </c:pt>
                <c:pt idx="1">
                  <c:v>43.8</c:v>
                </c:pt>
                <c:pt idx="2">
                  <c:v>44.9</c:v>
                </c:pt>
                <c:pt idx="3">
                  <c:v>40.700000000000003</c:v>
                </c:pt>
                <c:pt idx="4">
                  <c:v>42.6</c:v>
                </c:pt>
                <c:pt idx="5" formatCode="0.0">
                  <c:v>44</c:v>
                </c:pt>
                <c:pt idx="6">
                  <c:v>45.3</c:v>
                </c:pt>
                <c:pt idx="7">
                  <c:v>45.5</c:v>
                </c:pt>
                <c:pt idx="8" formatCode="0.0">
                  <c:v>41</c:v>
                </c:pt>
                <c:pt idx="9">
                  <c:v>43.1</c:v>
                </c:pt>
                <c:pt idx="10">
                  <c:v>43.8</c:v>
                </c:pt>
                <c:pt idx="11" formatCode="0.0">
                  <c:v>43</c:v>
                </c:pt>
                <c:pt idx="12">
                  <c:v>44.6</c:v>
                </c:pt>
              </c:numCache>
            </c:numRef>
          </c:val>
          <c:smooth val="0"/>
          <c:extLst>
            <c:ext xmlns:c16="http://schemas.microsoft.com/office/drawing/2014/chart" uri="{C3380CC4-5D6E-409C-BE32-E72D297353CC}">
              <c16:uniqueId val="{00000003-A661-48F6-A001-DA52DC677463}"/>
            </c:ext>
          </c:extLst>
        </c:ser>
        <c:dLbls>
          <c:showLegendKey val="0"/>
          <c:showVal val="1"/>
          <c:showCatName val="0"/>
          <c:showSerName val="0"/>
          <c:showPercent val="0"/>
          <c:showBubbleSize val="0"/>
        </c:dLbls>
        <c:marker val="1"/>
        <c:smooth val="0"/>
        <c:axId val="1386753471"/>
        <c:axId val="1529423327"/>
      </c:lineChart>
      <c:catAx>
        <c:axId val="133506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35066639"/>
        <c:crosses val="autoZero"/>
        <c:auto val="1"/>
        <c:lblAlgn val="ctr"/>
        <c:lblOffset val="100"/>
        <c:noMultiLvlLbl val="0"/>
      </c:catAx>
      <c:valAx>
        <c:axId val="1335066639"/>
        <c:scaling>
          <c:orientation val="minMax"/>
          <c:max val="2.8"/>
          <c:min val="1.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35064143"/>
        <c:crosses val="autoZero"/>
        <c:crossBetween val="between"/>
        <c:majorUnit val="0.2"/>
      </c:valAx>
      <c:valAx>
        <c:axId val="1529423327"/>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86753471"/>
        <c:crosses val="max"/>
        <c:crossBetween val="between"/>
      </c:valAx>
      <c:catAx>
        <c:axId val="1386753471"/>
        <c:scaling>
          <c:orientation val="minMax"/>
        </c:scaling>
        <c:delete val="1"/>
        <c:axPos val="b"/>
        <c:numFmt formatCode="General" sourceLinked="1"/>
        <c:majorTickMark val="out"/>
        <c:minorTickMark val="none"/>
        <c:tickLblPos val="nextTo"/>
        <c:crossAx val="1529423327"/>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a:t>他都道府県から大阪府への転入者数（女性）　　（単位：人）</a:t>
            </a:r>
            <a:endParaRPr lang="ja-JP"/>
          </a:p>
        </c:rich>
      </c:tx>
      <c:overlay val="0"/>
      <c:spPr>
        <a:noFill/>
        <a:ln w="25400">
          <a:noFill/>
        </a:ln>
      </c:spPr>
    </c:title>
    <c:autoTitleDeleted val="0"/>
    <c:plotArea>
      <c:layout>
        <c:manualLayout>
          <c:layoutTarget val="inner"/>
          <c:xMode val="edge"/>
          <c:yMode val="edge"/>
          <c:x val="7.545451303473058E-2"/>
          <c:y val="0.11377016108280583"/>
          <c:w val="0.90249979169454597"/>
          <c:h val="0.8165910462605348"/>
        </c:manualLayout>
      </c:layout>
      <c:lineChart>
        <c:grouping val="standard"/>
        <c:varyColors val="0"/>
        <c:ser>
          <c:idx val="0"/>
          <c:order val="0"/>
          <c:tx>
            <c:strRef>
              <c:f>Sheet10!$B$14</c:f>
              <c:strCache>
                <c:ptCount val="1"/>
                <c:pt idx="0">
                  <c:v>20代</c:v>
                </c:pt>
              </c:strCache>
            </c:strRef>
          </c:tx>
          <c:spPr>
            <a:ln w="28575" cap="rnd">
              <a:solidFill>
                <a:schemeClr val="accent1"/>
              </a:solidFill>
              <a:round/>
            </a:ln>
            <a:effectLst/>
          </c:spPr>
          <c:marker>
            <c:symbol val="circle"/>
            <c:size val="8"/>
            <c:spPr>
              <a:solidFill>
                <a:schemeClr val="accent1"/>
              </a:solidFill>
              <a:ln w="9525">
                <a:solidFill>
                  <a:schemeClr val="accent1"/>
                </a:solidFill>
              </a:ln>
              <a:effectLst/>
            </c:spPr>
          </c:marker>
          <c:dLbls>
            <c:dLbl>
              <c:idx val="0"/>
              <c:spPr>
                <a:noFill/>
                <a:ln w="25400">
                  <a:noFill/>
                </a:ln>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F3-40BD-87F5-1D9D4ED87219}"/>
                </c:ext>
              </c:extLst>
            </c:dLbl>
            <c:dLbl>
              <c:idx val="12"/>
              <c:layout>
                <c:manualLayout>
                  <c:x val="-3.0581997076650044E-2"/>
                  <c:y val="-4.1830065359477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F3-40BD-87F5-1D9D4ED87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Sheet10!$C$12:$O$12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Sheet10!$C$14:$O$14</c:f>
              <c:numCache>
                <c:formatCode>#,##0_);[Red]\(#,##0\)</c:formatCode>
                <c:ptCount val="13"/>
                <c:pt idx="0">
                  <c:v>26654</c:v>
                </c:pt>
                <c:pt idx="1">
                  <c:v>27608</c:v>
                </c:pt>
                <c:pt idx="2">
                  <c:v>27262</c:v>
                </c:pt>
                <c:pt idx="3">
                  <c:v>27298</c:v>
                </c:pt>
                <c:pt idx="4">
                  <c:v>29267</c:v>
                </c:pt>
                <c:pt idx="5">
                  <c:v>31316</c:v>
                </c:pt>
                <c:pt idx="6">
                  <c:v>31294</c:v>
                </c:pt>
                <c:pt idx="7">
                  <c:v>32929</c:v>
                </c:pt>
                <c:pt idx="8">
                  <c:v>34624</c:v>
                </c:pt>
                <c:pt idx="9">
                  <c:v>37431</c:v>
                </c:pt>
                <c:pt idx="10">
                  <c:v>38164</c:v>
                </c:pt>
                <c:pt idx="11">
                  <c:v>37351</c:v>
                </c:pt>
                <c:pt idx="12" formatCode="General">
                  <c:v>39238</c:v>
                </c:pt>
              </c:numCache>
            </c:numRef>
          </c:val>
          <c:smooth val="0"/>
          <c:extLst>
            <c:ext xmlns:c16="http://schemas.microsoft.com/office/drawing/2014/chart" uri="{C3380CC4-5D6E-409C-BE32-E72D297353CC}">
              <c16:uniqueId val="{00000002-E4F3-40BD-87F5-1D9D4ED87219}"/>
            </c:ext>
          </c:extLst>
        </c:ser>
        <c:ser>
          <c:idx val="1"/>
          <c:order val="1"/>
          <c:tx>
            <c:strRef>
              <c:f>Sheet10!$B$15</c:f>
              <c:strCache>
                <c:ptCount val="1"/>
                <c:pt idx="0">
                  <c:v>30代</c:v>
                </c:pt>
              </c:strCache>
            </c:strRef>
          </c:tx>
          <c:spPr>
            <a:ln w="28575" cap="rnd">
              <a:solidFill>
                <a:schemeClr val="accent2"/>
              </a:solidFill>
              <a:round/>
            </a:ln>
            <a:effectLst/>
          </c:spPr>
          <c:marker>
            <c:symbol val="square"/>
            <c:size val="7"/>
            <c:spPr>
              <a:solidFill>
                <a:schemeClr val="accent2"/>
              </a:solidFill>
              <a:ln w="9525">
                <a:noFill/>
              </a:ln>
              <a:effectLst/>
            </c:spPr>
          </c:marker>
          <c:dLbls>
            <c:dLbl>
              <c:idx val="0"/>
              <c:spPr>
                <a:noFill/>
                <a:ln w="25400">
                  <a:noFill/>
                </a:ln>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4F3-40BD-87F5-1D9D4ED87219}"/>
                </c:ext>
              </c:extLst>
            </c:dLbl>
            <c:dLbl>
              <c:idx val="12"/>
              <c:layout>
                <c:manualLayout>
                  <c:x val="-2.7669425926493001E-2"/>
                  <c:y val="-6.53594771241831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F3-40BD-87F5-1D9D4ED87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Sheet10!$C$12:$O$12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Sheet10!$C$15:$O$15</c:f>
              <c:numCache>
                <c:formatCode>#,##0_);[Red]\(#,##0\)</c:formatCode>
                <c:ptCount val="13"/>
                <c:pt idx="0">
                  <c:v>16579</c:v>
                </c:pt>
                <c:pt idx="1">
                  <c:v>17060</c:v>
                </c:pt>
                <c:pt idx="2">
                  <c:v>16876</c:v>
                </c:pt>
                <c:pt idx="3">
                  <c:v>16361</c:v>
                </c:pt>
                <c:pt idx="4">
                  <c:v>16458</c:v>
                </c:pt>
                <c:pt idx="5">
                  <c:v>16886</c:v>
                </c:pt>
                <c:pt idx="6">
                  <c:v>16320</c:v>
                </c:pt>
                <c:pt idx="7">
                  <c:v>16013</c:v>
                </c:pt>
                <c:pt idx="8">
                  <c:v>16184</c:v>
                </c:pt>
                <c:pt idx="9">
                  <c:v>16307</c:v>
                </c:pt>
                <c:pt idx="10">
                  <c:v>15131</c:v>
                </c:pt>
                <c:pt idx="11">
                  <c:v>14560</c:v>
                </c:pt>
                <c:pt idx="12" formatCode="General">
                  <c:v>14967</c:v>
                </c:pt>
              </c:numCache>
            </c:numRef>
          </c:val>
          <c:smooth val="0"/>
          <c:extLst>
            <c:ext xmlns:c16="http://schemas.microsoft.com/office/drawing/2014/chart" uri="{C3380CC4-5D6E-409C-BE32-E72D297353CC}">
              <c16:uniqueId val="{00000005-E4F3-40BD-87F5-1D9D4ED87219}"/>
            </c:ext>
          </c:extLst>
        </c:ser>
        <c:ser>
          <c:idx val="2"/>
          <c:order val="2"/>
          <c:tx>
            <c:strRef>
              <c:f>Sheet10!$B$16</c:f>
              <c:strCache>
                <c:ptCount val="1"/>
                <c:pt idx="0">
                  <c:v>40代</c:v>
                </c:pt>
              </c:strCache>
            </c:strRef>
          </c:tx>
          <c:spPr>
            <a:ln w="28575" cap="rnd">
              <a:solidFill>
                <a:schemeClr val="bg1">
                  <a:lumMod val="65000"/>
                </a:schemeClr>
              </a:solidFill>
              <a:round/>
            </a:ln>
            <a:effectLst/>
          </c:spPr>
          <c:marker>
            <c:symbol val="diamond"/>
            <c:size val="9"/>
            <c:spPr>
              <a:solidFill>
                <a:schemeClr val="bg1">
                  <a:lumMod val="65000"/>
                </a:schemeClr>
              </a:solidFill>
              <a:ln w="9525">
                <a:solidFill>
                  <a:schemeClr val="bg1">
                    <a:lumMod val="65000"/>
                  </a:schemeClr>
                </a:solidFill>
              </a:ln>
              <a:effectLst/>
            </c:spPr>
          </c:marker>
          <c:dLbls>
            <c:dLbl>
              <c:idx val="0"/>
              <c:spPr>
                <a:noFill/>
                <a:ln w="25400">
                  <a:noFill/>
                </a:ln>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4F3-40BD-87F5-1D9D4ED8721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F3-40BD-87F5-1D9D4ED87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Sheet10!$C$12:$O$12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Sheet10!$C$16:$O$16</c:f>
              <c:numCache>
                <c:formatCode>#,##0_);[Red]\(#,##0\)</c:formatCode>
                <c:ptCount val="13"/>
                <c:pt idx="0">
                  <c:v>5714</c:v>
                </c:pt>
                <c:pt idx="1">
                  <c:v>6391</c:v>
                </c:pt>
                <c:pt idx="2">
                  <c:v>6715</c:v>
                </c:pt>
                <c:pt idx="3">
                  <c:v>6811</c:v>
                </c:pt>
                <c:pt idx="4">
                  <c:v>7316</c:v>
                </c:pt>
                <c:pt idx="5">
                  <c:v>7666</c:v>
                </c:pt>
                <c:pt idx="6">
                  <c:v>7404</c:v>
                </c:pt>
                <c:pt idx="7">
                  <c:v>7407</c:v>
                </c:pt>
                <c:pt idx="8">
                  <c:v>7425</c:v>
                </c:pt>
                <c:pt idx="9">
                  <c:v>7325</c:v>
                </c:pt>
                <c:pt idx="10">
                  <c:v>6776</c:v>
                </c:pt>
                <c:pt idx="11">
                  <c:v>6381</c:v>
                </c:pt>
                <c:pt idx="12" formatCode="General">
                  <c:v>6196</c:v>
                </c:pt>
              </c:numCache>
            </c:numRef>
          </c:val>
          <c:smooth val="0"/>
          <c:extLst>
            <c:ext xmlns:c16="http://schemas.microsoft.com/office/drawing/2014/chart" uri="{C3380CC4-5D6E-409C-BE32-E72D297353CC}">
              <c16:uniqueId val="{00000008-E4F3-40BD-87F5-1D9D4ED87219}"/>
            </c:ext>
          </c:extLst>
        </c:ser>
        <c:ser>
          <c:idx val="3"/>
          <c:order val="3"/>
          <c:tx>
            <c:strRef>
              <c:f>Sheet10!$B$17</c:f>
              <c:strCache>
                <c:ptCount val="1"/>
                <c:pt idx="0">
                  <c:v>50代</c:v>
                </c:pt>
              </c:strCache>
            </c:strRef>
          </c:tx>
          <c:spPr>
            <a:ln w="28575" cap="rnd">
              <a:solidFill>
                <a:srgbClr val="FFC000"/>
              </a:solidFill>
              <a:round/>
            </a:ln>
            <a:effectLst/>
          </c:spPr>
          <c:marker>
            <c:symbol val="triangle"/>
            <c:size val="8"/>
            <c:spPr>
              <a:solidFill>
                <a:srgbClr val="FFC000"/>
              </a:solidFill>
              <a:ln w="9525">
                <a:solidFill>
                  <a:srgbClr val="FFC000"/>
                </a:solidFill>
              </a:ln>
              <a:effectLst/>
            </c:spPr>
          </c:marker>
          <c:dLbls>
            <c:dLbl>
              <c:idx val="0"/>
              <c:layout>
                <c:manualLayout>
                  <c:x val="-5.334603495924068E-2"/>
                  <c:y val="-2.5503165045545874E-2"/>
                </c:manualLayout>
              </c:layout>
              <c:spPr>
                <a:noFill/>
                <a:ln w="25400">
                  <a:noFill/>
                </a:ln>
              </c:spPr>
              <c:txPr>
                <a:bodyPr wrap="square" lIns="38100" tIns="19050" rIns="38100" bIns="19050" anchor="ctr">
                  <a:sp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4F3-40BD-87F5-1D9D4ED8721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4F3-40BD-87F5-1D9D4ED87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Sheet10!$C$12:$O$12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Sheet10!$C$17:$O$17</c:f>
              <c:numCache>
                <c:formatCode>#,##0_);[Red]\(#,##0\)</c:formatCode>
                <c:ptCount val="13"/>
                <c:pt idx="0">
                  <c:v>2645</c:v>
                </c:pt>
                <c:pt idx="1">
                  <c:v>2825</c:v>
                </c:pt>
                <c:pt idx="2">
                  <c:v>2864</c:v>
                </c:pt>
                <c:pt idx="3">
                  <c:v>2910</c:v>
                </c:pt>
                <c:pt idx="4">
                  <c:v>3100</c:v>
                </c:pt>
                <c:pt idx="5">
                  <c:v>3243</c:v>
                </c:pt>
                <c:pt idx="6">
                  <c:v>3192</c:v>
                </c:pt>
                <c:pt idx="7">
                  <c:v>3254</c:v>
                </c:pt>
                <c:pt idx="8">
                  <c:v>3509</c:v>
                </c:pt>
                <c:pt idx="9">
                  <c:v>3802</c:v>
                </c:pt>
                <c:pt idx="10">
                  <c:v>3868</c:v>
                </c:pt>
                <c:pt idx="11">
                  <c:v>3733</c:v>
                </c:pt>
                <c:pt idx="12" formatCode="General">
                  <c:v>4083</c:v>
                </c:pt>
              </c:numCache>
            </c:numRef>
          </c:val>
          <c:smooth val="0"/>
          <c:extLst>
            <c:ext xmlns:c16="http://schemas.microsoft.com/office/drawing/2014/chart" uri="{C3380CC4-5D6E-409C-BE32-E72D297353CC}">
              <c16:uniqueId val="{0000000B-E4F3-40BD-87F5-1D9D4ED87219}"/>
            </c:ext>
          </c:extLst>
        </c:ser>
        <c:ser>
          <c:idx val="4"/>
          <c:order val="4"/>
          <c:tx>
            <c:strRef>
              <c:f>Sheet10!$B$18</c:f>
              <c:strCache>
                <c:ptCount val="1"/>
                <c:pt idx="0">
                  <c:v>60代</c:v>
                </c:pt>
              </c:strCache>
            </c:strRef>
          </c:tx>
          <c:spPr>
            <a:ln w="28575" cap="rnd">
              <a:solidFill>
                <a:schemeClr val="accent5"/>
              </a:solidFill>
              <a:round/>
            </a:ln>
            <a:effectLst/>
          </c:spPr>
          <c:marker>
            <c:symbol val="x"/>
            <c:size val="7"/>
            <c:spPr>
              <a:noFill/>
              <a:ln w="9525">
                <a:solidFill>
                  <a:schemeClr val="accent5"/>
                </a:solidFill>
              </a:ln>
              <a:effectLst/>
            </c:spPr>
          </c:marker>
          <c:dLbls>
            <c:dLbl>
              <c:idx val="0"/>
              <c:layout>
                <c:manualLayout>
                  <c:x val="-6.9729147750671058E-2"/>
                  <c:y val="2.2862848026349646E-2"/>
                </c:manualLayout>
              </c:layout>
              <c:spPr>
                <a:noFill/>
                <a:ln w="25400">
                  <a:noFill/>
                </a:ln>
              </c:spPr>
              <c:txPr>
                <a:bodyPr wrap="square" lIns="38100" tIns="19050" rIns="38100" bIns="19050" anchor="ctr">
                  <a:spAutoFit/>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4F3-40BD-87F5-1D9D4ED87219}"/>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4F3-40BD-87F5-1D9D4ED8721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Sheet10!$C$12:$O$12</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Sheet10!$C$18:$O$18</c:f>
              <c:numCache>
                <c:formatCode>#,##0_);[Red]\(#,##0\)</c:formatCode>
                <c:ptCount val="13"/>
                <c:pt idx="0">
                  <c:v>1988</c:v>
                </c:pt>
                <c:pt idx="1">
                  <c:v>2099</c:v>
                </c:pt>
                <c:pt idx="2">
                  <c:v>2031</c:v>
                </c:pt>
                <c:pt idx="3">
                  <c:v>2106</c:v>
                </c:pt>
                <c:pt idx="4">
                  <c:v>1946</c:v>
                </c:pt>
                <c:pt idx="5">
                  <c:v>2078</c:v>
                </c:pt>
                <c:pt idx="6">
                  <c:v>1929</c:v>
                </c:pt>
                <c:pt idx="7">
                  <c:v>1914</c:v>
                </c:pt>
                <c:pt idx="8">
                  <c:v>1869</c:v>
                </c:pt>
                <c:pt idx="9">
                  <c:v>1901</c:v>
                </c:pt>
                <c:pt idx="10">
                  <c:v>1708</c:v>
                </c:pt>
                <c:pt idx="11">
                  <c:v>1601</c:v>
                </c:pt>
                <c:pt idx="12" formatCode="General">
                  <c:v>1756</c:v>
                </c:pt>
              </c:numCache>
            </c:numRef>
          </c:val>
          <c:smooth val="0"/>
          <c:extLst>
            <c:ext xmlns:c16="http://schemas.microsoft.com/office/drawing/2014/chart" uri="{C3380CC4-5D6E-409C-BE32-E72D297353CC}">
              <c16:uniqueId val="{0000000E-E4F3-40BD-87F5-1D9D4ED87219}"/>
            </c:ext>
          </c:extLst>
        </c:ser>
        <c:dLbls>
          <c:showLegendKey val="0"/>
          <c:showVal val="0"/>
          <c:showCatName val="0"/>
          <c:showSerName val="0"/>
          <c:showPercent val="0"/>
          <c:showBubbleSize val="0"/>
        </c:dLbls>
        <c:marker val="1"/>
        <c:smooth val="0"/>
        <c:axId val="1619681887"/>
        <c:axId val="1"/>
      </c:lineChart>
      <c:catAx>
        <c:axId val="16196818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
        <c:crosses val="autoZero"/>
        <c:auto val="1"/>
        <c:lblAlgn val="ctr"/>
        <c:lblOffset val="100"/>
        <c:noMultiLvlLbl val="0"/>
      </c:catAx>
      <c:valAx>
        <c:axId val="1"/>
        <c:scaling>
          <c:orientation val="minMax"/>
          <c:max val="4500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619681887"/>
        <c:crosses val="autoZero"/>
        <c:crossBetween val="between"/>
      </c:valAx>
      <c:spPr>
        <a:noFill/>
        <a:ln w="25400">
          <a:noFill/>
        </a:ln>
      </c:spPr>
    </c:plotArea>
    <c:legend>
      <c:legendPos val="b"/>
      <c:layout>
        <c:manualLayout>
          <c:xMode val="edge"/>
          <c:yMode val="edge"/>
          <c:x val="0.11625891025916842"/>
          <c:y val="0.15162595851989089"/>
          <c:w val="0.66758779742696095"/>
          <c:h val="4.5269517780865631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latin typeface="Meiryo UI" panose="020B0604030504040204" pitchFamily="50" charset="-128"/>
          <a:ea typeface="Meiryo UI" panose="020B0604030504040204" pitchFamily="50" charset="-128"/>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17317861339602E-2"/>
          <c:y val="4.0929771019862997E-2"/>
          <c:w val="0.87550427769887895"/>
          <c:h val="0.74558416193855925"/>
        </c:manualLayout>
      </c:layout>
      <c:barChart>
        <c:barDir val="col"/>
        <c:grouping val="clustered"/>
        <c:varyColors val="0"/>
        <c:ser>
          <c:idx val="0"/>
          <c:order val="0"/>
          <c:tx>
            <c:strRef>
              <c:f>'元データ（グラフ用）'!$D$52</c:f>
              <c:strCache>
                <c:ptCount val="1"/>
                <c:pt idx="0">
                  <c:v>訪日外客数</c:v>
                </c:pt>
              </c:strCache>
            </c:strRef>
          </c:tx>
          <c:spPr>
            <a:pattFill prst="dkUpDiag">
              <a:fgClr>
                <a:schemeClr val="accent5">
                  <a:lumMod val="75000"/>
                </a:schemeClr>
              </a:fgClr>
              <a:bgClr>
                <a:schemeClr val="bg1"/>
              </a:bgClr>
            </a:pattFill>
            <a:ln>
              <a:solidFill>
                <a:schemeClr val="accent5">
                  <a:lumMod val="75000"/>
                  <a:alpha val="98000"/>
                </a:schemeClr>
              </a:solidFill>
            </a:ln>
            <a:effectLst/>
          </c:spPr>
          <c:invertIfNegative val="0"/>
          <c:cat>
            <c:strRef>
              <c:f>'元データ（グラフ用）'!$E$51:$BD$51</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'元データ（グラフ用）'!$E$52:$BD$52</c:f>
              <c:numCache>
                <c:formatCode>#,##0;"▲ "#,##0</c:formatCode>
                <c:ptCount val="39"/>
                <c:pt idx="0">
                  <c:v>266</c:v>
                </c:pt>
                <c:pt idx="1">
                  <c:v>109</c:v>
                </c:pt>
                <c:pt idx="2">
                  <c:v>19</c:v>
                </c:pt>
                <c:pt idx="3" formatCode="#,##0.0;&quot;▲ &quot;#,##0.0">
                  <c:v>0.3</c:v>
                </c:pt>
                <c:pt idx="4" formatCode="#,##0.0;&quot;▲ &quot;#,##0.0">
                  <c:v>0.2</c:v>
                </c:pt>
                <c:pt idx="5" formatCode="#,##0.0;&quot;▲ &quot;#,##0.0">
                  <c:v>0.3</c:v>
                </c:pt>
                <c:pt idx="6" formatCode="#,##0.0;&quot;▲ &quot;#,##0.0">
                  <c:v>0.4</c:v>
                </c:pt>
                <c:pt idx="7" formatCode="#,##0.0;&quot;▲ &quot;#,##0.0">
                  <c:v>0.9</c:v>
                </c:pt>
                <c:pt idx="8" formatCode="#,##0.0;&quot;▲ &quot;#,##0.0">
                  <c:v>1.4</c:v>
                </c:pt>
                <c:pt idx="9" formatCode="#,##0.0;&quot;▲ &quot;#,##0.0">
                  <c:v>2.7</c:v>
                </c:pt>
                <c:pt idx="10" formatCode="#,##0.0;&quot;▲ &quot;#,##0.0">
                  <c:v>5.7</c:v>
                </c:pt>
                <c:pt idx="11" formatCode="#,##0.0;&quot;▲ &quot;#,##0.0">
                  <c:v>5.9</c:v>
                </c:pt>
                <c:pt idx="12" formatCode="#,##0.0;&quot;▲ &quot;#,##0.0">
                  <c:v>4.7</c:v>
                </c:pt>
                <c:pt idx="13" formatCode="#,##0.0;&quot;▲ &quot;#,##0.0">
                  <c:v>0.7</c:v>
                </c:pt>
                <c:pt idx="14" formatCode="#,##0.0;&quot;▲ &quot;#,##0.0">
                  <c:v>1.2</c:v>
                </c:pt>
                <c:pt idx="15" formatCode="#,##0.0;&quot;▲ &quot;#,##0.0">
                  <c:v>1.1000000000000001</c:v>
                </c:pt>
                <c:pt idx="16" formatCode="#,##0.0;&quot;▲ &quot;#,##0.0">
                  <c:v>1</c:v>
                </c:pt>
                <c:pt idx="17" formatCode="#,##0.0;&quot;▲ &quot;#,##0.0">
                  <c:v>0.9</c:v>
                </c:pt>
                <c:pt idx="18" formatCode="#,##0.0;&quot;▲ &quot;#,##0.0">
                  <c:v>5.0999999999999996</c:v>
                </c:pt>
                <c:pt idx="19" formatCode="#,##0.0;&quot;▲ &quot;#,##0.0">
                  <c:v>2.6</c:v>
                </c:pt>
                <c:pt idx="20" formatCode="#,##0.0;&quot;▲ &quot;#,##0.0">
                  <c:v>1.8</c:v>
                </c:pt>
                <c:pt idx="21" formatCode="#,##0.0;&quot;▲ &quot;#,##0.0">
                  <c:v>2.2000000000000002</c:v>
                </c:pt>
                <c:pt idx="22" formatCode="#,##0.0;&quot;▲ &quot;#,##0.0">
                  <c:v>2.1</c:v>
                </c:pt>
                <c:pt idx="23" formatCode="#,##0.0;&quot;▲ &quot;#,##0.0">
                  <c:v>1.2</c:v>
                </c:pt>
                <c:pt idx="24" formatCode="#,##0.0;&quot;▲ &quot;#,##0.0">
                  <c:v>1.8</c:v>
                </c:pt>
                <c:pt idx="25" formatCode="#,##0.0;&quot;▲ &quot;#,##0.0">
                  <c:v>1.7</c:v>
                </c:pt>
                <c:pt idx="26" formatCode="General">
                  <c:v>6.6</c:v>
                </c:pt>
                <c:pt idx="27" formatCode="0.0">
                  <c:v>14</c:v>
                </c:pt>
                <c:pt idx="28" formatCode="General">
                  <c:v>14.7</c:v>
                </c:pt>
                <c:pt idx="29" formatCode="0.0">
                  <c:v>12</c:v>
                </c:pt>
                <c:pt idx="30" formatCode="0.0">
                  <c:v>14.5</c:v>
                </c:pt>
                <c:pt idx="31" formatCode="0.0">
                  <c:v>17</c:v>
                </c:pt>
                <c:pt idx="32" formatCode="0.0">
                  <c:v>20.7</c:v>
                </c:pt>
                <c:pt idx="33" formatCode="0.0">
                  <c:v>49.9</c:v>
                </c:pt>
                <c:pt idx="34" formatCode="0.0">
                  <c:v>93.5</c:v>
                </c:pt>
                <c:pt idx="35" formatCode="0.0">
                  <c:v>137</c:v>
                </c:pt>
                <c:pt idx="36" formatCode="0.0">
                  <c:v>149.69999999999999</c:v>
                </c:pt>
                <c:pt idx="37" formatCode="General">
                  <c:v>147.5</c:v>
                </c:pt>
                <c:pt idx="38" formatCode="General">
                  <c:v>181.8</c:v>
                </c:pt>
              </c:numCache>
            </c:numRef>
          </c:val>
          <c:extLst>
            <c:ext xmlns:c16="http://schemas.microsoft.com/office/drawing/2014/chart" uri="{C3380CC4-5D6E-409C-BE32-E72D297353CC}">
              <c16:uniqueId val="{00000000-5F0E-40DE-BF5D-CF9776C8EF0B}"/>
            </c:ext>
          </c:extLst>
        </c:ser>
        <c:dLbls>
          <c:showLegendKey val="0"/>
          <c:showVal val="0"/>
          <c:showCatName val="0"/>
          <c:showSerName val="0"/>
          <c:showPercent val="0"/>
          <c:showBubbleSize val="0"/>
        </c:dLbls>
        <c:gapWidth val="150"/>
        <c:axId val="106564992"/>
        <c:axId val="106579072"/>
        <c:extLst>
          <c:ext xmlns:c15="http://schemas.microsoft.com/office/drawing/2012/chart" uri="{02D57815-91ED-43cb-92C2-25804820EDAC}">
            <c15:filteredBarSeries>
              <c15:ser>
                <c:idx val="2"/>
                <c:order val="2"/>
                <c:tx>
                  <c:strRef>
                    <c:extLst>
                      <c:ext uri="{02D57815-91ED-43cb-92C2-25804820EDAC}">
                        <c15:formulaRef>
                          <c15:sqref>'元データ（グラフ用）'!$D$54</c15:sqref>
                        </c15:formulaRef>
                      </c:ext>
                    </c:extLst>
                    <c:strCache>
                      <c:ptCount val="1"/>
                      <c:pt idx="0">
                        <c:v>うち中国人外客数</c:v>
                      </c:pt>
                    </c:strCache>
                  </c:strRef>
                </c:tx>
                <c:spPr>
                  <a:solidFill>
                    <a:srgbClr val="00B050"/>
                  </a:solidFill>
                  <a:ln>
                    <a:solidFill>
                      <a:srgbClr val="00B050"/>
                    </a:solidFill>
                  </a:ln>
                  <a:effectLst/>
                </c:spPr>
                <c:invertIfNegative val="0"/>
                <c:cat>
                  <c:strRef>
                    <c:extLst>
                      <c:ext uri="{02D57815-91ED-43cb-92C2-25804820EDAC}">
                        <c15:formulaRef>
                          <c15:sqref>'元データ（グラフ用）'!$E$51:$BD$51</c15:sqref>
                        </c15:formulaRef>
                      </c:ext>
                    </c:extLst>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extLst>
                      <c:ext uri="{02D57815-91ED-43cb-92C2-25804820EDAC}">
                        <c15:formulaRef>
                          <c15:sqref>'元データ（グラフ用）'!$E$54:$BD$54</c15:sqref>
                        </c15:formulaRef>
                      </c:ext>
                    </c:extLst>
                    <c:numCache>
                      <c:formatCode>#,##0;"▲ "#,##0</c:formatCode>
                      <c:ptCount val="39"/>
                      <c:pt idx="0">
                        <c:v>92</c:v>
                      </c:pt>
                      <c:pt idx="1">
                        <c:v>9</c:v>
                      </c:pt>
                      <c:pt idx="2">
                        <c:v>1</c:v>
                      </c:pt>
                      <c:pt idx="3" formatCode="#,##0.00;&quot;▲ &quot;#,##0.00">
                        <c:v>0.02</c:v>
                      </c:pt>
                      <c:pt idx="4" formatCode="#,##0.000;&quot;▲ &quot;#,##0.000">
                        <c:v>0.03</c:v>
                      </c:pt>
                      <c:pt idx="5" formatCode="#,##0.000;&quot;▲ &quot;#,##0.000">
                        <c:v>0.03</c:v>
                      </c:pt>
                      <c:pt idx="6" formatCode="#,##0.000;&quot;▲ &quot;#,##0.000">
                        <c:v>0.08</c:v>
                      </c:pt>
                      <c:pt idx="7" formatCode="#,##0.000;&quot;▲ &quot;#,##0.000">
                        <c:v>0.16</c:v>
                      </c:pt>
                      <c:pt idx="8" formatCode="#,##0.000;&quot;▲ &quot;#,##0.000">
                        <c:v>0.3</c:v>
                      </c:pt>
                      <c:pt idx="9" formatCode="#,##0.000;&quot;▲ &quot;#,##0.000">
                        <c:v>0.45</c:v>
                      </c:pt>
                      <c:pt idx="10" formatCode="#,##0.000;&quot;▲ &quot;#,##0.000">
                        <c:v>1.8</c:v>
                      </c:pt>
                      <c:pt idx="11" formatCode="#,##0.000;&quot;▲ &quot;#,##0.000">
                        <c:v>1.84</c:v>
                      </c:pt>
                      <c:pt idx="12" formatCode="#,##0.000;&quot;▲ &quot;#,##0.000">
                        <c:v>1.02</c:v>
                      </c:pt>
                      <c:pt idx="13" formatCode="#,##0.000;&quot;▲ &quot;#,##0.000">
                        <c:v>0.17</c:v>
                      </c:pt>
                      <c:pt idx="14" formatCode="#,##0.000;&quot;▲ &quot;#,##0.000">
                        <c:v>0.4</c:v>
                      </c:pt>
                      <c:pt idx="15" formatCode="#,##0.0;&quot;▲ &quot;#,##0.0">
                        <c:v>0.3</c:v>
                      </c:pt>
                      <c:pt idx="16" formatCode="#,##0.0;&quot;▲ &quot;#,##0.0">
                        <c:v>0.18</c:v>
                      </c:pt>
                      <c:pt idx="17" formatCode="#,##0.0;&quot;▲ &quot;#,##0.0">
                        <c:v>0.2</c:v>
                      </c:pt>
                      <c:pt idx="18" formatCode="#,##0.0;&quot;▲ &quot;#,##0.0">
                        <c:v>0.4</c:v>
                      </c:pt>
                      <c:pt idx="19" formatCode="#,##0.0;&quot;▲ &quot;#,##0.0">
                        <c:v>0.24</c:v>
                      </c:pt>
                      <c:pt idx="20" formatCode="#,##0.0;&quot;▲ &quot;#,##0.0">
                        <c:v>0.4</c:v>
                      </c:pt>
                      <c:pt idx="21" formatCode="#,##0.0;&quot;▲ &quot;#,##0.0">
                        <c:v>0.4</c:v>
                      </c:pt>
                      <c:pt idx="22" formatCode="#,##0.0;&quot;▲ &quot;#,##0.0">
                        <c:v>0.3</c:v>
                      </c:pt>
                      <c:pt idx="23" formatCode="#,##0.0;&quot;▲ &quot;#,##0.0">
                        <c:v>0.2</c:v>
                      </c:pt>
                      <c:pt idx="24" formatCode="#,##0.0;&quot;▲ &quot;#,##0.0">
                        <c:v>0.2</c:v>
                      </c:pt>
                      <c:pt idx="25" formatCode="#,##0.0;&quot;▲ &quot;#,##0.0">
                        <c:v>0.2</c:v>
                      </c:pt>
                      <c:pt idx="26" formatCode="0.0">
                        <c:v>1</c:v>
                      </c:pt>
                      <c:pt idx="27" formatCode="General">
                        <c:v>2.2000000000000002</c:v>
                      </c:pt>
                      <c:pt idx="28" formatCode="General">
                        <c:v>1.8</c:v>
                      </c:pt>
                      <c:pt idx="29" formatCode="General">
                        <c:v>1.5</c:v>
                      </c:pt>
                      <c:pt idx="30" formatCode="General">
                        <c:v>1.5</c:v>
                      </c:pt>
                      <c:pt idx="31" formatCode="General">
                        <c:v>1.2</c:v>
                      </c:pt>
                      <c:pt idx="32" formatCode="General">
                        <c:v>1.8</c:v>
                      </c:pt>
                      <c:pt idx="33" formatCode="General">
                        <c:v>2.2000000000000002</c:v>
                      </c:pt>
                      <c:pt idx="34" formatCode="General">
                        <c:v>2.1</c:v>
                      </c:pt>
                      <c:pt idx="35" formatCode="General">
                        <c:v>3.4</c:v>
                      </c:pt>
                      <c:pt idx="36" formatCode="General">
                        <c:v>3.1</c:v>
                      </c:pt>
                      <c:pt idx="37" formatCode="General">
                        <c:v>3.6</c:v>
                      </c:pt>
                      <c:pt idx="38" formatCode="General">
                        <c:v>7.6</c:v>
                      </c:pt>
                    </c:numCache>
                  </c:numRef>
                </c:val>
                <c:extLst>
                  <c:ext xmlns:c16="http://schemas.microsoft.com/office/drawing/2014/chart" uri="{C3380CC4-5D6E-409C-BE32-E72D297353CC}">
                    <c16:uniqueId val="{00000002-5F0E-40DE-BF5D-CF9776C8EF0B}"/>
                  </c:ext>
                </c:extLst>
              </c15:ser>
            </c15:filteredBarSeries>
          </c:ext>
        </c:extLst>
      </c:barChart>
      <c:lineChart>
        <c:grouping val="standard"/>
        <c:varyColors val="0"/>
        <c:ser>
          <c:idx val="1"/>
          <c:order val="1"/>
          <c:tx>
            <c:strRef>
              <c:f>'元データ（グラフ用）'!$D$53</c:f>
              <c:strCache>
                <c:ptCount val="1"/>
                <c:pt idx="0">
                  <c:v>訪日客対19年同月比</c:v>
                </c:pt>
              </c:strCache>
            </c:strRef>
          </c:tx>
          <c:spPr>
            <a:ln w="12700" cap="rnd" cmpd="dbl">
              <a:solidFill>
                <a:srgbClr val="FFC000"/>
              </a:solidFill>
              <a:round/>
            </a:ln>
            <a:effectLst/>
          </c:spPr>
          <c:marker>
            <c:symbol val="square"/>
            <c:size val="5"/>
            <c:spPr>
              <a:solidFill>
                <a:srgbClr val="FFC000"/>
              </a:solidFill>
              <a:ln w="9525">
                <a:solidFill>
                  <a:srgbClr val="FFC000"/>
                </a:solidFill>
              </a:ln>
              <a:effectLst/>
            </c:spPr>
          </c:marker>
          <c:cat>
            <c:strRef>
              <c:f>'元データ（グラフ用）'!$E$51:$BD$51</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'元データ（グラフ用）'!$E$53:$BD$53</c:f>
              <c:numCache>
                <c:formatCode>\+#,##0.0;"▲ "#,##0.0</c:formatCode>
                <c:ptCount val="39"/>
                <c:pt idx="0">
                  <c:v>-1.1000000000000001</c:v>
                </c:pt>
                <c:pt idx="1">
                  <c:v>-58.3</c:v>
                </c:pt>
                <c:pt idx="2">
                  <c:v>-93</c:v>
                </c:pt>
                <c:pt idx="3">
                  <c:v>-99.9</c:v>
                </c:pt>
                <c:pt idx="4">
                  <c:v>-99.9</c:v>
                </c:pt>
                <c:pt idx="5">
                  <c:v>-99.9</c:v>
                </c:pt>
                <c:pt idx="6">
                  <c:v>-99.9</c:v>
                </c:pt>
                <c:pt idx="7">
                  <c:v>-99.7</c:v>
                </c:pt>
                <c:pt idx="8">
                  <c:v>-99.4</c:v>
                </c:pt>
                <c:pt idx="9">
                  <c:v>-98.9</c:v>
                </c:pt>
                <c:pt idx="10">
                  <c:v>-97.7</c:v>
                </c:pt>
                <c:pt idx="11">
                  <c:v>-97.7</c:v>
                </c:pt>
                <c:pt idx="12">
                  <c:v>-98.3</c:v>
                </c:pt>
                <c:pt idx="13">
                  <c:v>-99.7</c:v>
                </c:pt>
                <c:pt idx="14">
                  <c:v>-99.6</c:v>
                </c:pt>
                <c:pt idx="15">
                  <c:v>-99.6</c:v>
                </c:pt>
                <c:pt idx="16">
                  <c:v>-99.6</c:v>
                </c:pt>
                <c:pt idx="17">
                  <c:v>-99.7</c:v>
                </c:pt>
                <c:pt idx="18">
                  <c:v>-98.3</c:v>
                </c:pt>
                <c:pt idx="19">
                  <c:v>-99</c:v>
                </c:pt>
                <c:pt idx="20">
                  <c:v>-99.2</c:v>
                </c:pt>
                <c:pt idx="21">
                  <c:v>-99.1</c:v>
                </c:pt>
                <c:pt idx="22">
                  <c:v>-99.2</c:v>
                </c:pt>
                <c:pt idx="23">
                  <c:v>-99.5</c:v>
                </c:pt>
                <c:pt idx="24">
                  <c:v>-99.3</c:v>
                </c:pt>
                <c:pt idx="25">
                  <c:v>-99.4</c:v>
                </c:pt>
                <c:pt idx="26">
                  <c:v>-97.6</c:v>
                </c:pt>
                <c:pt idx="27">
                  <c:v>-95.2</c:v>
                </c:pt>
                <c:pt idx="28">
                  <c:v>-94.7</c:v>
                </c:pt>
                <c:pt idx="29">
                  <c:v>-95.8</c:v>
                </c:pt>
                <c:pt idx="30">
                  <c:v>-95.2</c:v>
                </c:pt>
                <c:pt idx="31">
                  <c:v>-93.3</c:v>
                </c:pt>
                <c:pt idx="32">
                  <c:v>-90.9</c:v>
                </c:pt>
                <c:pt idx="33">
                  <c:v>-80</c:v>
                </c:pt>
                <c:pt idx="34">
                  <c:v>-61.7</c:v>
                </c:pt>
                <c:pt idx="35">
                  <c:v>-45.8</c:v>
                </c:pt>
                <c:pt idx="36">
                  <c:v>-44.3</c:v>
                </c:pt>
                <c:pt idx="37">
                  <c:v>-43.4</c:v>
                </c:pt>
                <c:pt idx="38">
                  <c:v>-34.200000000000003</c:v>
                </c:pt>
              </c:numCache>
            </c:numRef>
          </c:val>
          <c:smooth val="0"/>
          <c:extLst>
            <c:ext xmlns:c16="http://schemas.microsoft.com/office/drawing/2014/chart" uri="{C3380CC4-5D6E-409C-BE32-E72D297353CC}">
              <c16:uniqueId val="{00000001-5F0E-40DE-BF5D-CF9776C8EF0B}"/>
            </c:ext>
          </c:extLst>
        </c:ser>
        <c:dLbls>
          <c:showLegendKey val="0"/>
          <c:showVal val="0"/>
          <c:showCatName val="0"/>
          <c:showSerName val="0"/>
          <c:showPercent val="0"/>
          <c:showBubbleSize val="0"/>
        </c:dLbls>
        <c:marker val="1"/>
        <c:smooth val="0"/>
        <c:axId val="106583168"/>
        <c:axId val="106580992"/>
        <c:extLst>
          <c:ext xmlns:c15="http://schemas.microsoft.com/office/drawing/2012/chart" uri="{02D57815-91ED-43cb-92C2-25804820EDAC}">
            <c15:filteredLineSeries>
              <c15:ser>
                <c:idx val="3"/>
                <c:order val="3"/>
                <c:tx>
                  <c:strRef>
                    <c:extLst>
                      <c:ext uri="{02D57815-91ED-43cb-92C2-25804820EDAC}">
                        <c15:formulaRef>
                          <c15:sqref>'元データ（グラフ用）'!$D$55</c15:sqref>
                        </c15:formulaRef>
                      </c:ext>
                    </c:extLst>
                    <c:strCache>
                      <c:ptCount val="1"/>
                      <c:pt idx="0">
                        <c:v>中国人客対19年同月比</c:v>
                      </c:pt>
                    </c:strCache>
                  </c:strRef>
                </c:tx>
                <c:spPr>
                  <a:ln w="12700" cap="rnd">
                    <a:solidFill>
                      <a:srgbClr val="FF0000"/>
                    </a:solidFill>
                    <a:round/>
                  </a:ln>
                  <a:effectLst/>
                </c:spPr>
                <c:marker>
                  <c:symbol val="triangle"/>
                  <c:size val="5"/>
                  <c:spPr>
                    <a:solidFill>
                      <a:srgbClr val="FF0000"/>
                    </a:solidFill>
                    <a:ln w="9525">
                      <a:solidFill>
                        <a:srgbClr val="FF0000"/>
                      </a:solidFill>
                    </a:ln>
                    <a:effectLst/>
                  </c:spPr>
                </c:marker>
                <c:cat>
                  <c:strRef>
                    <c:extLst>
                      <c:ext uri="{02D57815-91ED-43cb-92C2-25804820EDAC}">
                        <c15:formulaRef>
                          <c15:sqref>'元データ（グラフ用）'!$E$51:$BD$51</c15:sqref>
                        </c15:formulaRef>
                      </c:ext>
                    </c:extLst>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extLst>
                      <c:ext uri="{02D57815-91ED-43cb-92C2-25804820EDAC}">
                        <c15:formulaRef>
                          <c15:sqref>'元データ（グラフ用）'!$E$55:$BD$55</c15:sqref>
                        </c15:formulaRef>
                      </c:ext>
                    </c:extLst>
                    <c:numCache>
                      <c:formatCode>\+#,##0.0;"▲ "#,##0.0</c:formatCode>
                      <c:ptCount val="39"/>
                      <c:pt idx="0">
                        <c:v>22.6</c:v>
                      </c:pt>
                      <c:pt idx="1">
                        <c:v>-88</c:v>
                      </c:pt>
                      <c:pt idx="2">
                        <c:v>-98.5</c:v>
                      </c:pt>
                      <c:pt idx="3">
                        <c:v>-100</c:v>
                      </c:pt>
                      <c:pt idx="4">
                        <c:v>-100</c:v>
                      </c:pt>
                      <c:pt idx="5">
                        <c:v>-100</c:v>
                      </c:pt>
                      <c:pt idx="6">
                        <c:v>-99.9</c:v>
                      </c:pt>
                      <c:pt idx="7">
                        <c:v>-99.8</c:v>
                      </c:pt>
                      <c:pt idx="8">
                        <c:v>-99.6</c:v>
                      </c:pt>
                      <c:pt idx="9">
                        <c:v>-99.4</c:v>
                      </c:pt>
                      <c:pt idx="10">
                        <c:v>-97.6</c:v>
                      </c:pt>
                      <c:pt idx="11">
                        <c:v>-97.4</c:v>
                      </c:pt>
                      <c:pt idx="12">
                        <c:v>-98.9</c:v>
                      </c:pt>
                      <c:pt idx="13">
                        <c:v>-98.1</c:v>
                      </c:pt>
                      <c:pt idx="14">
                        <c:v>-99.4</c:v>
                      </c:pt>
                      <c:pt idx="15">
                        <c:v>-99.5</c:v>
                      </c:pt>
                      <c:pt idx="16">
                        <c:v>-99.8</c:v>
                      </c:pt>
                      <c:pt idx="17">
                        <c:v>-99.8</c:v>
                      </c:pt>
                      <c:pt idx="18">
                        <c:v>-99.6</c:v>
                      </c:pt>
                      <c:pt idx="19">
                        <c:v>-99.8</c:v>
                      </c:pt>
                      <c:pt idx="20">
                        <c:v>-99.5</c:v>
                      </c:pt>
                      <c:pt idx="21">
                        <c:v>-99.5</c:v>
                      </c:pt>
                      <c:pt idx="22">
                        <c:v>-99.6</c:v>
                      </c:pt>
                      <c:pt idx="23">
                        <c:v>-99.7</c:v>
                      </c:pt>
                      <c:pt idx="24">
                        <c:v>-99.8</c:v>
                      </c:pt>
                      <c:pt idx="25">
                        <c:v>-99.7</c:v>
                      </c:pt>
                      <c:pt idx="26">
                        <c:v>-99.7</c:v>
                      </c:pt>
                      <c:pt idx="27">
                        <c:v>-96.9</c:v>
                      </c:pt>
                      <c:pt idx="28">
                        <c:v>-97.7</c:v>
                      </c:pt>
                      <c:pt idx="29">
                        <c:v>-98.3</c:v>
                      </c:pt>
                      <c:pt idx="30">
                        <c:v>-98.6</c:v>
                      </c:pt>
                      <c:pt idx="31">
                        <c:v>-98.8</c:v>
                      </c:pt>
                      <c:pt idx="32">
                        <c:v>-97.9</c:v>
                      </c:pt>
                      <c:pt idx="33">
                        <c:v>-97.1</c:v>
                      </c:pt>
                      <c:pt idx="34">
                        <c:v>-97.2</c:v>
                      </c:pt>
                      <c:pt idx="35">
                        <c:v>-95.3</c:v>
                      </c:pt>
                      <c:pt idx="36">
                        <c:v>-95.9</c:v>
                      </c:pt>
                      <c:pt idx="37">
                        <c:v>-95</c:v>
                      </c:pt>
                      <c:pt idx="38">
                        <c:v>-89</c:v>
                      </c:pt>
                    </c:numCache>
                  </c:numRef>
                </c:val>
                <c:smooth val="0"/>
                <c:extLst>
                  <c:ext xmlns:c16="http://schemas.microsoft.com/office/drawing/2014/chart" uri="{C3380CC4-5D6E-409C-BE32-E72D297353CC}">
                    <c16:uniqueId val="{00000003-5F0E-40DE-BF5D-CF9776C8EF0B}"/>
                  </c:ext>
                </c:extLst>
              </c15:ser>
            </c15:filteredLineSeries>
          </c:ext>
        </c:extLst>
      </c:lineChart>
      <c:catAx>
        <c:axId val="10656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ja-JP"/>
          </a:p>
        </c:txPr>
        <c:crossAx val="106579072"/>
        <c:crosses val="autoZero"/>
        <c:auto val="1"/>
        <c:lblAlgn val="ctr"/>
        <c:lblOffset val="100"/>
        <c:noMultiLvlLbl val="0"/>
      </c:catAx>
      <c:valAx>
        <c:axId val="106579072"/>
        <c:scaling>
          <c:orientation val="minMax"/>
          <c:max val="300"/>
          <c:min val="0"/>
        </c:scaling>
        <c:delete val="0"/>
        <c:axPos val="l"/>
        <c:title>
          <c:tx>
            <c:rich>
              <a:bodyPr rot="0"/>
              <a:lstStyle/>
              <a:p>
                <a:pPr>
                  <a:defRPr/>
                </a:pPr>
                <a:r>
                  <a:rPr lang="ja-JP"/>
                  <a:t>（万人）</a:t>
                </a:r>
              </a:p>
            </c:rich>
          </c:tx>
          <c:layout>
            <c:manualLayout>
              <c:xMode val="edge"/>
              <c:yMode val="edge"/>
              <c:x val="2.6619346022158225E-2"/>
              <c:y val="2.9311307837932648E-4"/>
            </c:manualLayout>
          </c:layout>
          <c:overlay val="0"/>
          <c:spPr>
            <a:noFill/>
            <a:ln>
              <a:noFill/>
            </a:ln>
            <a:effectLst/>
          </c:spPr>
        </c:title>
        <c:numFmt formatCode="#,##0;&quot;▲ &quot;#,##0" sourceLinked="1"/>
        <c:majorTickMark val="none"/>
        <c:minorTickMark val="none"/>
        <c:tickLblPos val="nextTo"/>
        <c:spPr>
          <a:noFill/>
          <a:ln>
            <a:noFill/>
          </a:ln>
          <a:effectLst/>
        </c:spPr>
        <c:txPr>
          <a:bodyPr rot="-60000000" vert="horz"/>
          <a:lstStyle/>
          <a:p>
            <a:pPr>
              <a:defRPr/>
            </a:pPr>
            <a:endParaRPr lang="ja-JP"/>
          </a:p>
        </c:txPr>
        <c:crossAx val="106564992"/>
        <c:crosses val="autoZero"/>
        <c:crossBetween val="between"/>
        <c:majorUnit val="50"/>
      </c:valAx>
      <c:valAx>
        <c:axId val="106580992"/>
        <c:scaling>
          <c:orientation val="minMax"/>
          <c:max val="50"/>
          <c:min val="-100"/>
        </c:scaling>
        <c:delete val="0"/>
        <c:axPos val="r"/>
        <c:title>
          <c:tx>
            <c:rich>
              <a:bodyPr rot="0"/>
              <a:lstStyle/>
              <a:p>
                <a:pPr>
                  <a:defRPr/>
                </a:pPr>
                <a:r>
                  <a:rPr lang="ja-JP"/>
                  <a:t>（％）</a:t>
                </a:r>
              </a:p>
            </c:rich>
          </c:tx>
          <c:layout>
            <c:manualLayout>
              <c:xMode val="edge"/>
              <c:yMode val="edge"/>
              <c:x val="0.89171299939861748"/>
              <c:y val="1.5582279915889315E-3"/>
            </c:manualLayout>
          </c:layout>
          <c:overlay val="0"/>
          <c:spPr>
            <a:noFill/>
            <a:ln>
              <a:noFill/>
            </a:ln>
            <a:effectLst/>
          </c:spPr>
        </c:title>
        <c:numFmt formatCode="#,##0;&quot;▲ &quot;#,##0" sourceLinked="0"/>
        <c:majorTickMark val="out"/>
        <c:minorTickMark val="none"/>
        <c:tickLblPos val="nextTo"/>
        <c:spPr>
          <a:noFill/>
          <a:ln>
            <a:noFill/>
          </a:ln>
          <a:effectLst/>
        </c:spPr>
        <c:txPr>
          <a:bodyPr rot="-60000000" vert="horz"/>
          <a:lstStyle/>
          <a:p>
            <a:pPr>
              <a:defRPr/>
            </a:pPr>
            <a:endParaRPr lang="ja-JP"/>
          </a:p>
        </c:txPr>
        <c:crossAx val="106583168"/>
        <c:crosses val="max"/>
        <c:crossBetween val="between"/>
        <c:majorUnit val="20"/>
      </c:valAx>
      <c:catAx>
        <c:axId val="106583168"/>
        <c:scaling>
          <c:orientation val="minMax"/>
        </c:scaling>
        <c:delete val="1"/>
        <c:axPos val="b"/>
        <c:numFmt formatCode="General" sourceLinked="1"/>
        <c:majorTickMark val="out"/>
        <c:minorTickMark val="none"/>
        <c:tickLblPos val="none"/>
        <c:crossAx val="106580992"/>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pPr>
      <a:endParaRPr lang="ja-JP"/>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655167356592282E-2"/>
          <c:y val="2.08647677321257E-2"/>
          <c:w val="0.88705527542207474"/>
          <c:h val="0.83475778074932583"/>
        </c:manualLayout>
      </c:layout>
      <c:barChart>
        <c:barDir val="col"/>
        <c:grouping val="clustered"/>
        <c:varyColors val="0"/>
        <c:ser>
          <c:idx val="0"/>
          <c:order val="0"/>
          <c:tx>
            <c:strRef>
              <c:f>'元データ（グラフ用）'!$D$45</c:f>
              <c:strCache>
                <c:ptCount val="1"/>
                <c:pt idx="0">
                  <c:v>全国の1世帯当たり消費支出額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'元データ（グラフ用）'!$N$44:$BD$44</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'元データ（グラフ用）'!$N$45:$BD$45</c:f>
              <c:numCache>
                <c:formatCode>#,##0;"▲ "#,##0</c:formatCode>
                <c:ptCount val="39"/>
                <c:pt idx="0">
                  <c:v>287173</c:v>
                </c:pt>
                <c:pt idx="1">
                  <c:v>271735</c:v>
                </c:pt>
                <c:pt idx="2">
                  <c:v>292214</c:v>
                </c:pt>
                <c:pt idx="3">
                  <c:v>267922</c:v>
                </c:pt>
                <c:pt idx="4">
                  <c:v>252017</c:v>
                </c:pt>
                <c:pt idx="5">
                  <c:v>273699</c:v>
                </c:pt>
                <c:pt idx="6">
                  <c:v>266897</c:v>
                </c:pt>
                <c:pt idx="7">
                  <c:v>276360</c:v>
                </c:pt>
                <c:pt idx="8">
                  <c:v>269863</c:v>
                </c:pt>
                <c:pt idx="9">
                  <c:v>283508</c:v>
                </c:pt>
                <c:pt idx="10">
                  <c:v>278718</c:v>
                </c:pt>
                <c:pt idx="11">
                  <c:v>315007</c:v>
                </c:pt>
                <c:pt idx="12">
                  <c:v>267760</c:v>
                </c:pt>
                <c:pt idx="13">
                  <c:v>252451</c:v>
                </c:pt>
                <c:pt idx="14">
                  <c:v>309800</c:v>
                </c:pt>
                <c:pt idx="15">
                  <c:v>301043</c:v>
                </c:pt>
                <c:pt idx="16">
                  <c:v>281063</c:v>
                </c:pt>
                <c:pt idx="17">
                  <c:v>260285</c:v>
                </c:pt>
                <c:pt idx="18">
                  <c:v>267710</c:v>
                </c:pt>
                <c:pt idx="19">
                  <c:v>266638</c:v>
                </c:pt>
                <c:pt idx="20">
                  <c:v>265306</c:v>
                </c:pt>
                <c:pt idx="21">
                  <c:v>281996</c:v>
                </c:pt>
                <c:pt idx="22">
                  <c:v>277029</c:v>
                </c:pt>
                <c:pt idx="23">
                  <c:v>317206</c:v>
                </c:pt>
                <c:pt idx="24">
                  <c:v>287801</c:v>
                </c:pt>
                <c:pt idx="25">
                  <c:v>257887</c:v>
                </c:pt>
                <c:pt idx="26" formatCode="#,##0_);[Red]\(#,##0\)">
                  <c:v>307261</c:v>
                </c:pt>
                <c:pt idx="27" formatCode="#,##0_);[Red]\(#,##0\)">
                  <c:v>304510</c:v>
                </c:pt>
                <c:pt idx="28" formatCode="#,##0_);[Red]\(#,##0\)">
                  <c:v>287687</c:v>
                </c:pt>
                <c:pt idx="29" formatCode="#,##0_);[Red]\(#,##0\)">
                  <c:v>276885</c:v>
                </c:pt>
                <c:pt idx="30" formatCode="#,##0_);[Red]\(#,##0\)">
                  <c:v>285313</c:v>
                </c:pt>
                <c:pt idx="31" formatCode="#,##0_);[Red]\(#,##0\)">
                  <c:v>289974</c:v>
                </c:pt>
                <c:pt idx="32" formatCode="#,##0_);[Red]\(#,##0\)">
                  <c:v>280999</c:v>
                </c:pt>
                <c:pt idx="33" formatCode="#,##0_);[Red]\(#,##0\)">
                  <c:v>298006</c:v>
                </c:pt>
                <c:pt idx="34" formatCode="#,##0_);[Red]\(#,##0\)">
                  <c:v>285947</c:v>
                </c:pt>
                <c:pt idx="35" formatCode="#,##0_);[Red]\(#,##0\)">
                  <c:v>328114</c:v>
                </c:pt>
                <c:pt idx="36" formatCode="#,##0_);[Red]\(#,##0\)">
                  <c:v>301646</c:v>
                </c:pt>
                <c:pt idx="37" formatCode="#,##0_);[Red]\(#,##0\)">
                  <c:v>272214</c:v>
                </c:pt>
                <c:pt idx="38" formatCode="#,##0_);[Red]\(#,##0\)">
                  <c:v>312758</c:v>
                </c:pt>
              </c:numCache>
            </c:numRef>
          </c:val>
          <c:extLst>
            <c:ext xmlns:c16="http://schemas.microsoft.com/office/drawing/2014/chart" uri="{C3380CC4-5D6E-409C-BE32-E72D297353CC}">
              <c16:uniqueId val="{00000000-4BAC-4158-94BE-BDA3971969CE}"/>
            </c:ext>
          </c:extLst>
        </c:ser>
        <c:ser>
          <c:idx val="2"/>
          <c:order val="2"/>
          <c:tx>
            <c:strRef>
              <c:f>'元データ（グラフ用）'!$D$48</c:f>
              <c:strCache>
                <c:ptCount val="1"/>
                <c:pt idx="0">
                  <c:v>大阪市の1世帯当たり消費支出額</c:v>
                </c:pt>
              </c:strCache>
            </c:strRef>
          </c:tx>
          <c:spPr>
            <a:solidFill>
              <a:srgbClr val="00B050"/>
            </a:solidFill>
          </c:spPr>
          <c:invertIfNegative val="0"/>
          <c:cat>
            <c:strRef>
              <c:f>'元データ（グラフ用）'!$N$44:$BD$44</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'元データ（グラフ用）'!$N$48:$BD$48</c:f>
              <c:numCache>
                <c:formatCode>#,##0;"▲ "#,##0</c:formatCode>
                <c:ptCount val="39"/>
                <c:pt idx="0">
                  <c:v>235506</c:v>
                </c:pt>
                <c:pt idx="1">
                  <c:v>259803</c:v>
                </c:pt>
                <c:pt idx="2">
                  <c:v>265113</c:v>
                </c:pt>
                <c:pt idx="3">
                  <c:v>245208</c:v>
                </c:pt>
                <c:pt idx="4">
                  <c:v>238041</c:v>
                </c:pt>
                <c:pt idx="5">
                  <c:v>226777</c:v>
                </c:pt>
                <c:pt idx="6">
                  <c:v>248701</c:v>
                </c:pt>
                <c:pt idx="7">
                  <c:v>245867</c:v>
                </c:pt>
                <c:pt idx="8">
                  <c:v>213096</c:v>
                </c:pt>
                <c:pt idx="9">
                  <c:v>261858</c:v>
                </c:pt>
                <c:pt idx="10">
                  <c:v>233044</c:v>
                </c:pt>
                <c:pt idx="11">
                  <c:v>281951</c:v>
                </c:pt>
                <c:pt idx="12">
                  <c:v>229875</c:v>
                </c:pt>
                <c:pt idx="13">
                  <c:v>217908</c:v>
                </c:pt>
                <c:pt idx="14">
                  <c:v>289625</c:v>
                </c:pt>
                <c:pt idx="15">
                  <c:v>269284</c:v>
                </c:pt>
                <c:pt idx="16">
                  <c:v>233945</c:v>
                </c:pt>
                <c:pt idx="17">
                  <c:v>239868</c:v>
                </c:pt>
                <c:pt idx="18">
                  <c:v>248496</c:v>
                </c:pt>
                <c:pt idx="19">
                  <c:v>228698</c:v>
                </c:pt>
                <c:pt idx="20">
                  <c:v>220481</c:v>
                </c:pt>
                <c:pt idx="21">
                  <c:v>261640</c:v>
                </c:pt>
                <c:pt idx="22">
                  <c:v>237345</c:v>
                </c:pt>
                <c:pt idx="23">
                  <c:v>322593</c:v>
                </c:pt>
                <c:pt idx="24">
                  <c:v>254906</c:v>
                </c:pt>
                <c:pt idx="25">
                  <c:v>231522</c:v>
                </c:pt>
                <c:pt idx="26" formatCode="#,##0_);[Red]\(#,##0\)">
                  <c:v>276384</c:v>
                </c:pt>
                <c:pt idx="27" formatCode="#,##0_);[Red]\(#,##0\)">
                  <c:v>260552</c:v>
                </c:pt>
                <c:pt idx="28" formatCode="#,##0_);[Red]\(#,##0\)">
                  <c:v>241156</c:v>
                </c:pt>
                <c:pt idx="29" formatCode="#,##0_);[Red]\(#,##0\)">
                  <c:v>245609</c:v>
                </c:pt>
                <c:pt idx="30" formatCode="#,##0_);[Red]\(#,##0\)">
                  <c:v>284812</c:v>
                </c:pt>
                <c:pt idx="31" formatCode="#,##0_);[Red]\(#,##0\)">
                  <c:v>235886</c:v>
                </c:pt>
                <c:pt idx="32" formatCode="#,##0_);[Red]\(#,##0\)">
                  <c:v>245603</c:v>
                </c:pt>
                <c:pt idx="33" formatCode="#,##0_);[Red]\(#,##0\)">
                  <c:v>292190</c:v>
                </c:pt>
                <c:pt idx="34" formatCode="#,##0_);[Red]\(#,##0\)">
                  <c:v>296196</c:v>
                </c:pt>
                <c:pt idx="35" formatCode="#,##0_);[Red]\(#,##0\)">
                  <c:v>317112</c:v>
                </c:pt>
                <c:pt idx="36" formatCode="#,##0_);[Red]\(#,##0\)">
                  <c:v>324529</c:v>
                </c:pt>
                <c:pt idx="37" formatCode="#,##0_);[Red]\(#,##0\)">
                  <c:v>234398</c:v>
                </c:pt>
                <c:pt idx="38" formatCode="#,##0_);[Red]\(#,##0\)">
                  <c:v>265752</c:v>
                </c:pt>
              </c:numCache>
            </c:numRef>
          </c:val>
          <c:extLst>
            <c:ext xmlns:c16="http://schemas.microsoft.com/office/drawing/2014/chart" uri="{C3380CC4-5D6E-409C-BE32-E72D297353CC}">
              <c16:uniqueId val="{00000001-4BAC-4158-94BE-BDA3971969CE}"/>
            </c:ext>
          </c:extLst>
        </c:ser>
        <c:dLbls>
          <c:showLegendKey val="0"/>
          <c:showVal val="0"/>
          <c:showCatName val="0"/>
          <c:showSerName val="0"/>
          <c:showPercent val="0"/>
          <c:showBubbleSize val="0"/>
        </c:dLbls>
        <c:gapWidth val="150"/>
        <c:axId val="102069760"/>
        <c:axId val="102071296"/>
      </c:barChart>
      <c:lineChart>
        <c:grouping val="standard"/>
        <c:varyColors val="0"/>
        <c:ser>
          <c:idx val="1"/>
          <c:order val="1"/>
          <c:tx>
            <c:strRef>
              <c:f>'元データ（グラフ用）'!$D$46</c:f>
              <c:strCache>
                <c:ptCount val="1"/>
                <c:pt idx="0">
                  <c:v>全国の対19年同月比</c:v>
                </c:pt>
              </c:strCache>
            </c:strRef>
          </c:tx>
          <c:spPr>
            <a:ln w="28575" cap="rnd">
              <a:solidFill>
                <a:srgbClr val="FF0000"/>
              </a:solidFill>
              <a:round/>
            </a:ln>
            <a:effectLst/>
          </c:spPr>
          <c:marker>
            <c:symbol val="triangle"/>
            <c:size val="5"/>
            <c:spPr>
              <a:solidFill>
                <a:srgbClr val="FF0000"/>
              </a:solidFill>
              <a:ln w="9525">
                <a:solidFill>
                  <a:srgbClr val="FF0000"/>
                </a:solidFill>
              </a:ln>
              <a:effectLst/>
            </c:spPr>
          </c:marker>
          <c:cat>
            <c:strRef>
              <c:f>'元データ（グラフ用）'!$N$44:$AR$44</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'元データ（グラフ用）'!$N$46:$BD$46</c:f>
              <c:numCache>
                <c:formatCode>\+#,##0.0;"▲ "#,##0.0</c:formatCode>
                <c:ptCount val="39"/>
                <c:pt idx="0">
                  <c:v>-3.8</c:v>
                </c:pt>
                <c:pt idx="1">
                  <c:v>-0.3</c:v>
                </c:pt>
                <c:pt idx="2">
                  <c:v>-6</c:v>
                </c:pt>
                <c:pt idx="3">
                  <c:v>-11.1</c:v>
                </c:pt>
                <c:pt idx="4">
                  <c:v>-16.2</c:v>
                </c:pt>
                <c:pt idx="5">
                  <c:v>-1.2</c:v>
                </c:pt>
                <c:pt idx="6">
                  <c:v>-7.6</c:v>
                </c:pt>
                <c:pt idx="7">
                  <c:v>-6.9</c:v>
                </c:pt>
                <c:pt idx="8">
                  <c:v>-10.199999999999999</c:v>
                </c:pt>
                <c:pt idx="9">
                  <c:v>1.9</c:v>
                </c:pt>
                <c:pt idx="10">
                  <c:v>1.1000000000000001</c:v>
                </c:pt>
                <c:pt idx="11">
                  <c:v>-0.6</c:v>
                </c:pt>
                <c:pt idx="12">
                  <c:v>-9.6458519630835617</c:v>
                </c:pt>
                <c:pt idx="13">
                  <c:v>-6.9243304624822972</c:v>
                </c:pt>
                <c:pt idx="14">
                  <c:v>0.17007572573186636</c:v>
                </c:pt>
                <c:pt idx="15">
                  <c:v>-3.0883056160668776E-2</c:v>
                </c:pt>
                <c:pt idx="16">
                  <c:v>-6.5928660921698468</c:v>
                </c:pt>
                <c:pt idx="17">
                  <c:v>-5.9942502582327473</c:v>
                </c:pt>
                <c:pt idx="18">
                  <c:v>-7.0535298896627356</c:v>
                </c:pt>
                <c:pt idx="19">
                  <c:v>-10.018999281199481</c:v>
                </c:pt>
                <c:pt idx="20">
                  <c:v>-11.743826698468773</c:v>
                </c:pt>
                <c:pt idx="21">
                  <c:v>0.8313339602604497</c:v>
                </c:pt>
                <c:pt idx="22">
                  <c:v>-0.62274675802198587</c:v>
                </c:pt>
                <c:pt idx="23">
                  <c:v>-1.2987740369655887</c:v>
                </c:pt>
                <c:pt idx="24">
                  <c:v>-2.88312608614959</c:v>
                </c:pt>
                <c:pt idx="25">
                  <c:v>-4.9201421661160927</c:v>
                </c:pt>
                <c:pt idx="26">
                  <c:v>-0.65087915570012367</c:v>
                </c:pt>
                <c:pt idx="27">
                  <c:v>1.1204239944742511</c:v>
                </c:pt>
                <c:pt idx="28">
                  <c:v>-4.3914775956211516</c:v>
                </c:pt>
                <c:pt idx="29">
                  <c:v>1.0834940516124547E-3</c:v>
                </c:pt>
                <c:pt idx="30">
                  <c:v>-0.94192885364515755</c:v>
                </c:pt>
                <c:pt idx="31">
                  <c:v>-2.1439153367732278</c:v>
                </c:pt>
                <c:pt idx="32">
                  <c:v>-6.5234241157117729</c:v>
                </c:pt>
                <c:pt idx="33">
                  <c:v>6.5559174887635852</c:v>
                </c:pt>
                <c:pt idx="34">
                  <c:v>2.576363603752263</c:v>
                </c:pt>
                <c:pt idx="35">
                  <c:v>2.0953388512041871</c:v>
                </c:pt>
                <c:pt idx="36">
                  <c:v>1.788793467073857</c:v>
                </c:pt>
                <c:pt idx="37">
                  <c:v>0.3620516753185532</c:v>
                </c:pt>
                <c:pt idx="38">
                  <c:v>1.1265091795624516</c:v>
                </c:pt>
              </c:numCache>
            </c:numRef>
          </c:val>
          <c:smooth val="0"/>
          <c:extLst>
            <c:ext xmlns:c16="http://schemas.microsoft.com/office/drawing/2014/chart" uri="{C3380CC4-5D6E-409C-BE32-E72D297353CC}">
              <c16:uniqueId val="{00000002-4BAC-4158-94BE-BDA3971969CE}"/>
            </c:ext>
          </c:extLst>
        </c:ser>
        <c:ser>
          <c:idx val="3"/>
          <c:order val="3"/>
          <c:tx>
            <c:strRef>
              <c:f>'元データ（グラフ用）'!$D$49</c:f>
              <c:strCache>
                <c:ptCount val="1"/>
                <c:pt idx="0">
                  <c:v>大阪市の対19年同月比</c:v>
                </c:pt>
              </c:strCache>
            </c:strRef>
          </c:tx>
          <c:spPr>
            <a:ln w="25400" cap="rnd">
              <a:solidFill>
                <a:schemeClr val="accent4"/>
              </a:solidFill>
              <a:round/>
            </a:ln>
            <a:effectLst/>
          </c:spPr>
          <c:marker>
            <c:symbol val="square"/>
            <c:size val="5"/>
            <c:spPr>
              <a:solidFill>
                <a:schemeClr val="accent4"/>
              </a:solidFill>
              <a:ln w="9525">
                <a:solidFill>
                  <a:schemeClr val="accent4"/>
                </a:solidFill>
              </a:ln>
              <a:effectLst/>
            </c:spPr>
          </c:marker>
          <c:cat>
            <c:strRef>
              <c:f>'元データ（グラフ用）'!$N$44:$AR$44</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'元データ（グラフ用）'!$N$49:$BD$49</c:f>
              <c:numCache>
                <c:formatCode>\+#,##0.0;"▲ "#,##0.0</c:formatCode>
                <c:ptCount val="39"/>
                <c:pt idx="0">
                  <c:v>-15.171795250461951</c:v>
                </c:pt>
                <c:pt idx="1">
                  <c:v>-5.7855285631915105</c:v>
                </c:pt>
                <c:pt idx="2">
                  <c:v>-14.869356076539963</c:v>
                </c:pt>
                <c:pt idx="3">
                  <c:v>-8.8415597547873315</c:v>
                </c:pt>
                <c:pt idx="4">
                  <c:v>-12.861033626919106</c:v>
                </c:pt>
                <c:pt idx="5">
                  <c:v>-17.037560042290256</c:v>
                </c:pt>
                <c:pt idx="6">
                  <c:v>0.98302744843268286</c:v>
                </c:pt>
                <c:pt idx="7">
                  <c:v>-12.880159593504292</c:v>
                </c:pt>
                <c:pt idx="8">
                  <c:v>-18.5</c:v>
                </c:pt>
                <c:pt idx="9">
                  <c:v>1.8585654271044083</c:v>
                </c:pt>
                <c:pt idx="10">
                  <c:v>-2.4156976379007822</c:v>
                </c:pt>
                <c:pt idx="11">
                  <c:v>0.63927755568247147</c:v>
                </c:pt>
                <c:pt idx="12">
                  <c:v>-17.200056190500202</c:v>
                </c:pt>
                <c:pt idx="13">
                  <c:v>-20.978252591955957</c:v>
                </c:pt>
                <c:pt idx="14">
                  <c:v>-6.9982884795083189</c:v>
                </c:pt>
                <c:pt idx="15">
                  <c:v>0.10892557743567011</c:v>
                </c:pt>
                <c:pt idx="16">
                  <c:v>-14.360444258970473</c:v>
                </c:pt>
                <c:pt idx="17">
                  <c:v>-12.248444296485451</c:v>
                </c:pt>
                <c:pt idx="18">
                  <c:v>0.89978885821015986</c:v>
                </c:pt>
                <c:pt idx="19">
                  <c:v>-18.963776101368801</c:v>
                </c:pt>
                <c:pt idx="20">
                  <c:v>-15.209724994327601</c:v>
                </c:pt>
                <c:pt idx="21">
                  <c:v>1.7737669208028661</c:v>
                </c:pt>
                <c:pt idx="22">
                  <c:v>-0.61470690456549848</c:v>
                </c:pt>
                <c:pt idx="23">
                  <c:v>15.145988006853228</c:v>
                </c:pt>
                <c:pt idx="24">
                  <c:v>-8.1840022764356526</c:v>
                </c:pt>
                <c:pt idx="25">
                  <c:v>-16.041297229082129</c:v>
                </c:pt>
                <c:pt idx="26">
                  <c:v>-11.250116402660082</c:v>
                </c:pt>
                <c:pt idx="27">
                  <c:v>-3.1372796859374441</c:v>
                </c:pt>
                <c:pt idx="28">
                  <c:v>-11.720734769780428</c:v>
                </c:pt>
                <c:pt idx="29">
                  <c:v>-10.148198822750398</c:v>
                </c:pt>
                <c:pt idx="30">
                  <c:v>15.645606626603858</c:v>
                </c:pt>
                <c:pt idx="31">
                  <c:v>-16.416799838422204</c:v>
                </c:pt>
                <c:pt idx="32">
                  <c:v>-5.5485692090558425</c:v>
                </c:pt>
                <c:pt idx="33">
                  <c:v>13.657227322234334</c:v>
                </c:pt>
                <c:pt idx="34">
                  <c:v>24.028423913271048</c:v>
                </c:pt>
                <c:pt idx="35">
                  <c:v>13.189605939463167</c:v>
                </c:pt>
                <c:pt idx="36">
                  <c:v>16.893890003493905</c:v>
                </c:pt>
                <c:pt idx="37">
                  <c:v>-14.998349996554939</c:v>
                </c:pt>
                <c:pt idx="38">
                  <c:v>-14.664166284009649</c:v>
                </c:pt>
              </c:numCache>
            </c:numRef>
          </c:val>
          <c:smooth val="0"/>
          <c:extLst>
            <c:ext xmlns:c16="http://schemas.microsoft.com/office/drawing/2014/chart" uri="{C3380CC4-5D6E-409C-BE32-E72D297353CC}">
              <c16:uniqueId val="{00000003-4BAC-4158-94BE-BDA3971969CE}"/>
            </c:ext>
          </c:extLst>
        </c:ser>
        <c:dLbls>
          <c:showLegendKey val="0"/>
          <c:showVal val="0"/>
          <c:showCatName val="0"/>
          <c:showSerName val="0"/>
          <c:showPercent val="0"/>
          <c:showBubbleSize val="0"/>
        </c:dLbls>
        <c:marker val="1"/>
        <c:smooth val="0"/>
        <c:axId val="102075392"/>
        <c:axId val="102073472"/>
      </c:lineChart>
      <c:catAx>
        <c:axId val="10206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02071296"/>
        <c:crosses val="autoZero"/>
        <c:auto val="1"/>
        <c:lblAlgn val="ctr"/>
        <c:lblOffset val="100"/>
        <c:noMultiLvlLbl val="0"/>
      </c:catAx>
      <c:valAx>
        <c:axId val="102071296"/>
        <c:scaling>
          <c:orientation val="minMax"/>
          <c:max val="330000"/>
          <c:min val="210000"/>
        </c:scaling>
        <c:delete val="0"/>
        <c:axPos val="l"/>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mn-lt"/>
                    <a:ea typeface="+mn-ea"/>
                    <a:cs typeface="+mn-cs"/>
                  </a:defRPr>
                </a:pPr>
                <a:r>
                  <a:rPr lang="ja-JP" altLang="en-US" sz="800" b="1"/>
                  <a:t>（円）</a:t>
                </a:r>
              </a:p>
            </c:rich>
          </c:tx>
          <c:layout>
            <c:manualLayout>
              <c:xMode val="edge"/>
              <c:yMode val="edge"/>
              <c:x val="4.3233618740481219E-2"/>
              <c:y val="2.1200577208994112E-3"/>
            </c:manualLayout>
          </c:layout>
          <c:overlay val="0"/>
          <c:spPr>
            <a:noFill/>
            <a:ln>
              <a:noFill/>
            </a:ln>
            <a:effectLst/>
          </c:spPr>
        </c:title>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02069760"/>
        <c:crosses val="autoZero"/>
        <c:crossBetween val="between"/>
        <c:majorUnit val="20000"/>
      </c:valAx>
      <c:valAx>
        <c:axId val="102073472"/>
        <c:scaling>
          <c:orientation val="minMax"/>
        </c:scaling>
        <c:delete val="0"/>
        <c:axPos val="r"/>
        <c:title>
          <c:tx>
            <c:rich>
              <a:bodyPr rot="0" spcFirstLastPara="1" vertOverflow="ellipsis" wrap="square" anchor="ctr" anchorCtr="1"/>
              <a:lstStyle/>
              <a:p>
                <a:pPr>
                  <a:defRPr sz="800" b="1" i="0" u="none" strike="noStrike" kern="1200" baseline="0">
                    <a:solidFill>
                      <a:schemeClr val="tx1">
                        <a:lumMod val="65000"/>
                        <a:lumOff val="35000"/>
                      </a:schemeClr>
                    </a:solidFill>
                    <a:latin typeface="+mn-lt"/>
                    <a:ea typeface="+mn-ea"/>
                    <a:cs typeface="+mn-cs"/>
                  </a:defRPr>
                </a:pPr>
                <a:r>
                  <a:rPr lang="ja-JP" altLang="en-US" sz="800" b="1"/>
                  <a:t>（％）</a:t>
                </a:r>
              </a:p>
            </c:rich>
          </c:tx>
          <c:layout>
            <c:manualLayout>
              <c:xMode val="edge"/>
              <c:yMode val="edge"/>
              <c:x val="0.90874479539082875"/>
              <c:y val="1.0161778090348166E-3"/>
            </c:manualLayout>
          </c:layout>
          <c:overlay val="0"/>
          <c:spPr>
            <a:noFill/>
            <a:ln>
              <a:noFill/>
            </a:ln>
            <a:effectLst/>
          </c:spPr>
        </c:title>
        <c:numFmt formatCode="#,##0;&quot;▲ &quot;#,##0" sourceLinked="0"/>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ja-JP"/>
          </a:p>
        </c:txPr>
        <c:crossAx val="102075392"/>
        <c:crosses val="max"/>
        <c:crossBetween val="between"/>
        <c:majorUnit val="10"/>
      </c:valAx>
      <c:catAx>
        <c:axId val="102075392"/>
        <c:scaling>
          <c:orientation val="minMax"/>
        </c:scaling>
        <c:delete val="1"/>
        <c:axPos val="b"/>
        <c:numFmt formatCode="General" sourceLinked="1"/>
        <c:majorTickMark val="out"/>
        <c:minorTickMark val="none"/>
        <c:tickLblPos val="none"/>
        <c:crossAx val="102073472"/>
        <c:crosses val="autoZero"/>
        <c:auto val="1"/>
        <c:lblAlgn val="ctr"/>
        <c:lblOffset val="100"/>
        <c:noMultiLvlLbl val="0"/>
      </c:catAx>
      <c:spPr>
        <a:noFill/>
        <a:ln>
          <a:noFill/>
        </a:ln>
        <a:effectLst/>
      </c:spPr>
    </c:plotArea>
    <c:legend>
      <c:legendPos val="r"/>
      <c:layout>
        <c:manualLayout>
          <c:xMode val="edge"/>
          <c:yMode val="edge"/>
          <c:x val="7.2822706911415694E-2"/>
          <c:y val="6.5779493581810164E-2"/>
          <c:w val="0.21987334329416966"/>
          <c:h val="0.18057300512609417"/>
        </c:manualLayout>
      </c:layout>
      <c:overlay val="0"/>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600" b="1">
                <a:latin typeface="Meiryo UI" panose="020B0604030504040204" pitchFamily="50" charset="-128"/>
                <a:ea typeface="Meiryo UI" panose="020B0604030504040204" pitchFamily="50" charset="-128"/>
              </a:rPr>
              <a:t>家計消費支出の推移（大阪・用途別）</a:t>
            </a:r>
          </a:p>
        </c:rich>
      </c:tx>
      <c:layout>
        <c:manualLayout>
          <c:xMode val="edge"/>
          <c:yMode val="edge"/>
          <c:x val="0.27315730885574718"/>
          <c:y val="4.404140163079460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9.9937194982706132E-2"/>
          <c:y val="0.15640056350395262"/>
          <c:w val="0.85836329833770775"/>
          <c:h val="0.70710754989763092"/>
        </c:manualLayout>
      </c:layout>
      <c:lineChart>
        <c:grouping val="standard"/>
        <c:varyColors val="0"/>
        <c:ser>
          <c:idx val="0"/>
          <c:order val="0"/>
          <c:tx>
            <c:strRef>
              <c:f>大阪市!$B$56</c:f>
              <c:strCache>
                <c:ptCount val="1"/>
                <c:pt idx="0">
                  <c:v>消費支出</c:v>
                </c:pt>
              </c:strCache>
            </c:strRef>
          </c:tx>
          <c:spPr>
            <a:ln w="28575" cap="rnd">
              <a:solidFill>
                <a:schemeClr val="accent1"/>
              </a:solidFill>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大阪市!$B$66:$B$75</c:f>
              <c:numCache>
                <c:formatCode>0.0%</c:formatCode>
                <c:ptCount val="10"/>
                <c:pt idx="0">
                  <c:v>1.8585654271044083E-2</c:v>
                </c:pt>
                <c:pt idx="1">
                  <c:v>-2.4156976379007822E-2</c:v>
                </c:pt>
                <c:pt idx="2">
                  <c:v>6.3927755568247147E-3</c:v>
                </c:pt>
                <c:pt idx="3">
                  <c:v>-0.17200056190500201</c:v>
                </c:pt>
                <c:pt idx="4">
                  <c:v>-0.20978252591955959</c:v>
                </c:pt>
                <c:pt idx="5">
                  <c:v>-6.9982884795083189E-2</c:v>
                </c:pt>
                <c:pt idx="6">
                  <c:v>1.0892557743567011E-3</c:v>
                </c:pt>
                <c:pt idx="7">
                  <c:v>-0.14360444258970473</c:v>
                </c:pt>
                <c:pt idx="8">
                  <c:v>-0.1224844429648545</c:v>
                </c:pt>
                <c:pt idx="9">
                  <c:v>8.9978885821015986E-3</c:v>
                </c:pt>
              </c:numCache>
            </c:numRef>
          </c:val>
          <c:smooth val="0"/>
          <c:extLst>
            <c:ext xmlns:c16="http://schemas.microsoft.com/office/drawing/2014/chart" uri="{C3380CC4-5D6E-409C-BE32-E72D297353CC}">
              <c16:uniqueId val="{00000000-12B9-429B-8623-3DD023183D51}"/>
            </c:ext>
          </c:extLst>
        </c:ser>
        <c:ser>
          <c:idx val="1"/>
          <c:order val="1"/>
          <c:tx>
            <c:strRef>
              <c:f>大阪市!$C$56</c:f>
              <c:strCache>
                <c:ptCount val="1"/>
                <c:pt idx="0">
                  <c:v>被服・履物</c:v>
                </c:pt>
              </c:strCache>
            </c:strRef>
          </c:tx>
          <c:spPr>
            <a:ln w="28575" cap="rnd">
              <a:solidFill>
                <a:schemeClr val="accent2"/>
              </a:solidFill>
              <a:prstDash val="solid"/>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大阪市!$C$72:$C$95</c:f>
              <c:numCache>
                <c:formatCode>0.0%</c:formatCode>
                <c:ptCount val="24"/>
                <c:pt idx="0">
                  <c:v>-0.19632238587503426</c:v>
                </c:pt>
                <c:pt idx="1">
                  <c:v>-0.36466882992937588</c:v>
                </c:pt>
                <c:pt idx="2">
                  <c:v>-0.19610655737704918</c:v>
                </c:pt>
                <c:pt idx="3">
                  <c:v>0.25141428759373774</c:v>
                </c:pt>
                <c:pt idx="4">
                  <c:v>-0.63325981473312742</c:v>
                </c:pt>
                <c:pt idx="5">
                  <c:v>-0.30438134395477323</c:v>
                </c:pt>
                <c:pt idx="6">
                  <c:v>1.2106072252113798E-2</c:v>
                </c:pt>
                <c:pt idx="7">
                  <c:v>2.2629124201070994E-2</c:v>
                </c:pt>
                <c:pt idx="8">
                  <c:v>0.62671735937094963</c:v>
                </c:pt>
                <c:pt idx="9">
                  <c:v>-0.10883157483391948</c:v>
                </c:pt>
                <c:pt idx="10">
                  <c:v>-0.41146555709662502</c:v>
                </c:pt>
                <c:pt idx="11">
                  <c:v>0.15170251676391189</c:v>
                </c:pt>
                <c:pt idx="12">
                  <c:v>7.702863415972927E-2</c:v>
                </c:pt>
                <c:pt idx="13">
                  <c:v>-0.22256155754915063</c:v>
                </c:pt>
                <c:pt idx="14">
                  <c:v>-3.6270491803278682E-2</c:v>
                </c:pt>
                <c:pt idx="15">
                  <c:v>-5.4861202473358794E-2</c:v>
                </c:pt>
                <c:pt idx="16">
                  <c:v>-0.52871636524040588</c:v>
                </c:pt>
                <c:pt idx="17">
                  <c:v>-0.233842991134524</c:v>
                </c:pt>
                <c:pt idx="18">
                  <c:v>-0.27123366641045354</c:v>
                </c:pt>
                <c:pt idx="19">
                  <c:v>-0.18198307134220071</c:v>
                </c:pt>
                <c:pt idx="20">
                  <c:v>0.19882485094616786</c:v>
                </c:pt>
                <c:pt idx="21">
                  <c:v>-0.22867843766720175</c:v>
                </c:pt>
                <c:pt idx="22">
                  <c:v>6.5997888067581556E-4</c:v>
                </c:pt>
                <c:pt idx="23">
                  <c:v>-0.34277589412665432</c:v>
                </c:pt>
              </c:numCache>
            </c:numRef>
          </c:val>
          <c:smooth val="0"/>
          <c:extLst>
            <c:ext xmlns:c16="http://schemas.microsoft.com/office/drawing/2014/chart" uri="{C3380CC4-5D6E-409C-BE32-E72D297353CC}">
              <c16:uniqueId val="{00000001-12B9-429B-8623-3DD023183D51}"/>
            </c:ext>
          </c:extLst>
        </c:ser>
        <c:ser>
          <c:idx val="2"/>
          <c:order val="2"/>
          <c:tx>
            <c:strRef>
              <c:f>大阪市!$D$56</c:f>
              <c:strCache>
                <c:ptCount val="1"/>
                <c:pt idx="0">
                  <c:v>保健医療</c:v>
                </c:pt>
              </c:strCache>
            </c:strRef>
          </c:tx>
          <c:spPr>
            <a:ln w="28575" cap="rnd">
              <a:solidFill>
                <a:schemeClr val="accent3"/>
              </a:solidFill>
              <a:prstDash val="solid"/>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大阪市!$D$72:$D$95</c:f>
              <c:numCache>
                <c:formatCode>0.0%</c:formatCode>
                <c:ptCount val="24"/>
                <c:pt idx="0">
                  <c:v>9.8737012381011624E-2</c:v>
                </c:pt>
                <c:pt idx="1">
                  <c:v>-0.16518212759794337</c:v>
                </c:pt>
                <c:pt idx="2">
                  <c:v>0.2992260061919505</c:v>
                </c:pt>
                <c:pt idx="3">
                  <c:v>0.22746970902980457</c:v>
                </c:pt>
                <c:pt idx="4">
                  <c:v>9.3466107617050653E-3</c:v>
                </c:pt>
                <c:pt idx="5">
                  <c:v>-0.25176142880550545</c:v>
                </c:pt>
                <c:pt idx="6">
                  <c:v>5.9830584039233248E-2</c:v>
                </c:pt>
                <c:pt idx="7">
                  <c:v>-0.10824108241082409</c:v>
                </c:pt>
                <c:pt idx="8">
                  <c:v>-0.23768528707359704</c:v>
                </c:pt>
                <c:pt idx="9">
                  <c:v>-0.13781341631260846</c:v>
                </c:pt>
                <c:pt idx="10">
                  <c:v>-0.17646278360090217</c:v>
                </c:pt>
                <c:pt idx="11">
                  <c:v>-0.12402395572738989</c:v>
                </c:pt>
                <c:pt idx="12">
                  <c:v>-0.27841722142723824</c:v>
                </c:pt>
                <c:pt idx="13">
                  <c:v>-0.23050184662176842</c:v>
                </c:pt>
                <c:pt idx="14">
                  <c:v>-9.8839009287925661E-2</c:v>
                </c:pt>
                <c:pt idx="15">
                  <c:v>0.29556911647651907</c:v>
                </c:pt>
                <c:pt idx="16">
                  <c:v>-0.17400419287211744</c:v>
                </c:pt>
                <c:pt idx="17">
                  <c:v>-0.14517450434212686</c:v>
                </c:pt>
                <c:pt idx="18">
                  <c:v>0.42362906821221569</c:v>
                </c:pt>
                <c:pt idx="19">
                  <c:v>0.39536109646810758</c:v>
                </c:pt>
                <c:pt idx="20">
                  <c:v>-0.22396271603340023</c:v>
                </c:pt>
                <c:pt idx="21">
                  <c:v>0.47369973453937675</c:v>
                </c:pt>
                <c:pt idx="22">
                  <c:v>-0.21498524282264553</c:v>
                </c:pt>
                <c:pt idx="23">
                  <c:v>0.31803080640289938</c:v>
                </c:pt>
              </c:numCache>
            </c:numRef>
          </c:val>
          <c:smooth val="0"/>
          <c:extLst>
            <c:ext xmlns:c16="http://schemas.microsoft.com/office/drawing/2014/chart" uri="{C3380CC4-5D6E-409C-BE32-E72D297353CC}">
              <c16:uniqueId val="{00000002-12B9-429B-8623-3DD023183D51}"/>
            </c:ext>
          </c:extLst>
        </c:ser>
        <c:ser>
          <c:idx val="3"/>
          <c:order val="3"/>
          <c:tx>
            <c:strRef>
              <c:f>大阪市!$E$56</c:f>
              <c:strCache>
                <c:ptCount val="1"/>
                <c:pt idx="0">
                  <c:v>交通・通信</c:v>
                </c:pt>
              </c:strCache>
            </c:strRef>
          </c:tx>
          <c:spPr>
            <a:ln w="28575" cap="rnd" cmpd="dbl">
              <a:solidFill>
                <a:schemeClr val="accent4"/>
              </a:solidFill>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大阪市!$E$72:$E$95</c:f>
              <c:numCache>
                <c:formatCode>0.0%</c:formatCode>
                <c:ptCount val="24"/>
                <c:pt idx="0">
                  <c:v>0.13154609141985163</c:v>
                </c:pt>
                <c:pt idx="1">
                  <c:v>-0.17676362420595115</c:v>
                </c:pt>
                <c:pt idx="2">
                  <c:v>-0.45009439586645472</c:v>
                </c:pt>
                <c:pt idx="3">
                  <c:v>-0.12959335314779785</c:v>
                </c:pt>
                <c:pt idx="4">
                  <c:v>-0.40734802939211756</c:v>
                </c:pt>
                <c:pt idx="5">
                  <c:v>-0.36464954288202001</c:v>
                </c:pt>
                <c:pt idx="6">
                  <c:v>8.3011583011582957E-3</c:v>
                </c:pt>
                <c:pt idx="7">
                  <c:v>-0.14733150456613076</c:v>
                </c:pt>
                <c:pt idx="8">
                  <c:v>-1.9363709277011809E-2</c:v>
                </c:pt>
                <c:pt idx="9">
                  <c:v>-0.13602194229987807</c:v>
                </c:pt>
                <c:pt idx="10">
                  <c:v>-0.28126086049906163</c:v>
                </c:pt>
                <c:pt idx="11">
                  <c:v>-2.7795206424896524E-2</c:v>
                </c:pt>
                <c:pt idx="12">
                  <c:v>-0.19605327044461396</c:v>
                </c:pt>
                <c:pt idx="13">
                  <c:v>-0.18980274155800736</c:v>
                </c:pt>
                <c:pt idx="14">
                  <c:v>-0.40374105723370435</c:v>
                </c:pt>
                <c:pt idx="15">
                  <c:v>0.99182653336935966</c:v>
                </c:pt>
                <c:pt idx="16">
                  <c:v>-0.34663994655978625</c:v>
                </c:pt>
                <c:pt idx="17">
                  <c:v>-0.33037295022493107</c:v>
                </c:pt>
                <c:pt idx="18">
                  <c:v>0.16339768339768335</c:v>
                </c:pt>
                <c:pt idx="19">
                  <c:v>-1.0660092364318197E-2</c:v>
                </c:pt>
                <c:pt idx="20">
                  <c:v>-6.4049192223962104E-2</c:v>
                </c:pt>
                <c:pt idx="21">
                  <c:v>1.6310075722454025</c:v>
                </c:pt>
                <c:pt idx="22">
                  <c:v>-3.4092798935639435E-2</c:v>
                </c:pt>
                <c:pt idx="23">
                  <c:v>-0.16169811320754712</c:v>
                </c:pt>
              </c:numCache>
            </c:numRef>
          </c:val>
          <c:smooth val="0"/>
          <c:extLst>
            <c:ext xmlns:c16="http://schemas.microsoft.com/office/drawing/2014/chart" uri="{C3380CC4-5D6E-409C-BE32-E72D297353CC}">
              <c16:uniqueId val="{00000003-12B9-429B-8623-3DD023183D51}"/>
            </c:ext>
          </c:extLst>
        </c:ser>
        <c:ser>
          <c:idx val="4"/>
          <c:order val="4"/>
          <c:tx>
            <c:strRef>
              <c:f>大阪市!$F$3</c:f>
              <c:strCache>
                <c:ptCount val="1"/>
                <c:pt idx="0">
                  <c:v>教養娯楽</c:v>
                </c:pt>
              </c:strCache>
            </c:strRef>
          </c:tx>
          <c:spPr>
            <a:ln w="28575" cap="rnd" cmpd="sng">
              <a:solidFill>
                <a:schemeClr val="accent5"/>
              </a:solidFill>
              <a:prstDash val="solid"/>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大阪市!$F$72:$F$95</c:f>
              <c:numCache>
                <c:formatCode>0.0%</c:formatCode>
                <c:ptCount val="24"/>
                <c:pt idx="0">
                  <c:v>-0.38327823034186581</c:v>
                </c:pt>
                <c:pt idx="1">
                  <c:v>-0.43204011612562676</c:v>
                </c:pt>
                <c:pt idx="2">
                  <c:v>-0.37747413624829207</c:v>
                </c:pt>
                <c:pt idx="3">
                  <c:v>-0.1919549415838947</c:v>
                </c:pt>
                <c:pt idx="4">
                  <c:v>-0.15805892547660316</c:v>
                </c:pt>
                <c:pt idx="5">
                  <c:v>-0.26938670204924076</c:v>
                </c:pt>
                <c:pt idx="6">
                  <c:v>-0.26463433176220164</c:v>
                </c:pt>
                <c:pt idx="7">
                  <c:v>0.23080315577987953</c:v>
                </c:pt>
                <c:pt idx="8">
                  <c:v>0.18930778513182434</c:v>
                </c:pt>
                <c:pt idx="9">
                  <c:v>-5.6579757749948723E-2</c:v>
                </c:pt>
                <c:pt idx="10">
                  <c:v>-0.12608579191061109</c:v>
                </c:pt>
                <c:pt idx="11">
                  <c:v>-9.256453856855773E-2</c:v>
                </c:pt>
                <c:pt idx="12">
                  <c:v>1.6530897440267145E-2</c:v>
                </c:pt>
                <c:pt idx="13">
                  <c:v>-0.11018738453417787</c:v>
                </c:pt>
                <c:pt idx="14">
                  <c:v>-0.17930899863361316</c:v>
                </c:pt>
                <c:pt idx="15">
                  <c:v>5.2136849716482025E-2</c:v>
                </c:pt>
                <c:pt idx="16">
                  <c:v>6.1958405545927242E-2</c:v>
                </c:pt>
                <c:pt idx="17">
                  <c:v>-9.1552410437859333E-2</c:v>
                </c:pt>
                <c:pt idx="18">
                  <c:v>8.4955146723430186E-2</c:v>
                </c:pt>
                <c:pt idx="19">
                  <c:v>0.31616602146322337</c:v>
                </c:pt>
                <c:pt idx="20">
                  <c:v>-2.9582769590814295E-2</c:v>
                </c:pt>
                <c:pt idx="21">
                  <c:v>-9.8808956646021961E-2</c:v>
                </c:pt>
                <c:pt idx="22">
                  <c:v>-0.2340295341437546</c:v>
                </c:pt>
                <c:pt idx="23">
                  <c:v>0.23379923761118171</c:v>
                </c:pt>
              </c:numCache>
            </c:numRef>
          </c:val>
          <c:smooth val="0"/>
          <c:extLst>
            <c:ext xmlns:c16="http://schemas.microsoft.com/office/drawing/2014/chart" uri="{C3380CC4-5D6E-409C-BE32-E72D297353CC}">
              <c16:uniqueId val="{00000004-12B9-429B-8623-3DD023183D51}"/>
            </c:ext>
          </c:extLst>
        </c:ser>
        <c:ser>
          <c:idx val="5"/>
          <c:order val="5"/>
          <c:tx>
            <c:strRef>
              <c:f>大阪市!$G$56</c:f>
              <c:strCache>
                <c:ptCount val="1"/>
                <c:pt idx="0">
                  <c:v>食料</c:v>
                </c:pt>
              </c:strCache>
            </c:strRef>
          </c:tx>
          <c:spPr>
            <a:ln w="28575" cap="rnd">
              <a:solidFill>
                <a:schemeClr val="accent1">
                  <a:lumMod val="20000"/>
                  <a:lumOff val="80000"/>
                </a:schemeClr>
              </a:solidFill>
              <a:prstDash val="solid"/>
              <a:round/>
            </a:ln>
            <a:effectLst/>
          </c:spPr>
          <c:marker>
            <c:symbol val="none"/>
          </c:marker>
          <c:cat>
            <c:strRef>
              <c:f>大阪市!$A$72:$A$95</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大阪市!$G$72:$G$95</c:f>
              <c:numCache>
                <c:formatCode>0.0%</c:formatCode>
                <c:ptCount val="24"/>
                <c:pt idx="0">
                  <c:v>4.0083995640732617E-2</c:v>
                </c:pt>
                <c:pt idx="1">
                  <c:v>3.9468643975046458E-2</c:v>
                </c:pt>
                <c:pt idx="2">
                  <c:v>-4.0416259983778513E-2</c:v>
                </c:pt>
                <c:pt idx="3">
                  <c:v>4.2954217859839439E-2</c:v>
                </c:pt>
                <c:pt idx="4">
                  <c:v>3.3063942587444162E-2</c:v>
                </c:pt>
                <c:pt idx="5">
                  <c:v>2.5631873942470351E-2</c:v>
                </c:pt>
                <c:pt idx="6">
                  <c:v>7.9024778057506184E-2</c:v>
                </c:pt>
                <c:pt idx="7">
                  <c:v>7.2905477980665934E-2</c:v>
                </c:pt>
                <c:pt idx="8">
                  <c:v>8.0246717660625633E-2</c:v>
                </c:pt>
                <c:pt idx="9">
                  <c:v>2.5093936295923491E-3</c:v>
                </c:pt>
                <c:pt idx="10">
                  <c:v>2.3840359455530535E-2</c:v>
                </c:pt>
                <c:pt idx="11">
                  <c:v>6.3292925405682876E-2</c:v>
                </c:pt>
                <c:pt idx="12">
                  <c:v>6.3554929427713347E-2</c:v>
                </c:pt>
                <c:pt idx="13">
                  <c:v>8.4300098500601939E-2</c:v>
                </c:pt>
                <c:pt idx="14">
                  <c:v>5.7971213725031889E-2</c:v>
                </c:pt>
                <c:pt idx="15">
                  <c:v>9.3582263710618507E-2</c:v>
                </c:pt>
                <c:pt idx="16">
                  <c:v>-4.719725867976976E-3</c:v>
                </c:pt>
                <c:pt idx="17">
                  <c:v>3.110458967851093E-2</c:v>
                </c:pt>
                <c:pt idx="18">
                  <c:v>5.6022260500861343E-2</c:v>
                </c:pt>
                <c:pt idx="19">
                  <c:v>5.6162728249194327E-2</c:v>
                </c:pt>
                <c:pt idx="20">
                  <c:v>0.11691581764898795</c:v>
                </c:pt>
                <c:pt idx="21">
                  <c:v>0.11463239285766691</c:v>
                </c:pt>
                <c:pt idx="22">
                  <c:v>9.191083695499791E-2</c:v>
                </c:pt>
                <c:pt idx="23">
                  <c:v>8.9049186920350909E-2</c:v>
                </c:pt>
              </c:numCache>
            </c:numRef>
          </c:val>
          <c:smooth val="0"/>
          <c:extLst>
            <c:ext xmlns:c16="http://schemas.microsoft.com/office/drawing/2014/chart" uri="{C3380CC4-5D6E-409C-BE32-E72D297353CC}">
              <c16:uniqueId val="{00000005-12B9-429B-8623-3DD023183D51}"/>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max val="1.750000000000000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majorUnit val="0.25"/>
      </c:valAx>
      <c:spPr>
        <a:noFill/>
        <a:ln>
          <a:noFill/>
        </a:ln>
        <a:effectLst/>
      </c:spPr>
    </c:plotArea>
    <c:legend>
      <c:legendPos val="t"/>
      <c:layout>
        <c:manualLayout>
          <c:xMode val="edge"/>
          <c:yMode val="edge"/>
          <c:x val="0.12469379551890863"/>
          <c:y val="0.18853085735944008"/>
          <c:w val="0.49675630314828617"/>
          <c:h val="0.12444130642751278"/>
        </c:manualLayout>
      </c:layout>
      <c:overlay val="0"/>
      <c:spPr>
        <a:solidFill>
          <a:schemeClr val="bg1"/>
        </a:solidFill>
        <a:ln>
          <a:solidFill>
            <a:schemeClr val="tx1"/>
          </a:solid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600" b="1">
                <a:latin typeface="Meiryo UI" panose="020B0604030504040204" pitchFamily="50" charset="-128"/>
                <a:ea typeface="Meiryo UI" panose="020B0604030504040204" pitchFamily="50" charset="-128"/>
              </a:rPr>
              <a:t>家計消費支出の推移（全国・用途別）</a:t>
            </a:r>
          </a:p>
        </c:rich>
      </c:tx>
      <c:layout>
        <c:manualLayout>
          <c:xMode val="edge"/>
          <c:yMode val="edge"/>
          <c:x val="0.22237807546757488"/>
          <c:y val="7.9899683828408605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1108114610673664"/>
          <c:y val="0.14848269426001587"/>
          <c:w val="0.85836329833770775"/>
          <c:h val="0.75389542692570766"/>
        </c:manualLayout>
      </c:layout>
      <c:lineChart>
        <c:grouping val="standard"/>
        <c:varyColors val="0"/>
        <c:ser>
          <c:idx val="0"/>
          <c:order val="0"/>
          <c:tx>
            <c:strRef>
              <c:f>'全国 '!$B$57</c:f>
              <c:strCache>
                <c:ptCount val="1"/>
                <c:pt idx="0">
                  <c:v>消費支出</c:v>
                </c:pt>
              </c:strCache>
            </c:strRef>
          </c:tx>
          <c:spPr>
            <a:ln w="28575" cap="rnd">
              <a:solidFill>
                <a:schemeClr val="accent1"/>
              </a:solidFill>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'!$B$67:$B$96</c:f>
              <c:numCache>
                <c:formatCode>0.0%</c:formatCode>
                <c:ptCount val="24"/>
                <c:pt idx="0">
                  <c:v>-3.0883056160668776E-4</c:v>
                </c:pt>
                <c:pt idx="1">
                  <c:v>-6.5928660921698468E-2</c:v>
                </c:pt>
                <c:pt idx="2">
                  <c:v>-5.9942502582327473E-2</c:v>
                </c:pt>
                <c:pt idx="3">
                  <c:v>-7.0535298896627352E-2</c:v>
                </c:pt>
                <c:pt idx="4">
                  <c:v>-0.10018999281199481</c:v>
                </c:pt>
                <c:pt idx="5">
                  <c:v>-0.11743826698468773</c:v>
                </c:pt>
                <c:pt idx="6">
                  <c:v>8.313339602604497E-3</c:v>
                </c:pt>
                <c:pt idx="7">
                  <c:v>-6.2274675802198587E-3</c:v>
                </c:pt>
                <c:pt idx="8">
                  <c:v>-1.2987740369655887E-2</c:v>
                </c:pt>
                <c:pt idx="9">
                  <c:v>-2.88312608614959E-2</c:v>
                </c:pt>
                <c:pt idx="10">
                  <c:v>-4.9201421661160927E-2</c:v>
                </c:pt>
                <c:pt idx="11">
                  <c:v>-6.5087915570012367E-3</c:v>
                </c:pt>
                <c:pt idx="12">
                  <c:v>1.1204239944742511E-2</c:v>
                </c:pt>
                <c:pt idx="13">
                  <c:v>-4.3914775956211516E-2</c:v>
                </c:pt>
                <c:pt idx="14">
                  <c:v>1.0834940516124547E-5</c:v>
                </c:pt>
                <c:pt idx="15">
                  <c:v>-9.4192885364515755E-3</c:v>
                </c:pt>
                <c:pt idx="16">
                  <c:v>-2.1439153367732278E-2</c:v>
                </c:pt>
                <c:pt idx="17">
                  <c:v>-6.5234241157117734E-2</c:v>
                </c:pt>
                <c:pt idx="18">
                  <c:v>6.5559174887635852E-2</c:v>
                </c:pt>
                <c:pt idx="19">
                  <c:v>2.576363603752263E-2</c:v>
                </c:pt>
                <c:pt idx="20">
                  <c:v>2.0953388512041871E-2</c:v>
                </c:pt>
                <c:pt idx="21">
                  <c:v>5.0398192030587818E-2</c:v>
                </c:pt>
                <c:pt idx="22">
                  <c:v>1.7627467937513241E-3</c:v>
                </c:pt>
                <c:pt idx="23">
                  <c:v>7.0304639750319975E-2</c:v>
                </c:pt>
              </c:numCache>
            </c:numRef>
          </c:val>
          <c:smooth val="0"/>
          <c:extLst>
            <c:ext xmlns:c16="http://schemas.microsoft.com/office/drawing/2014/chart" uri="{C3380CC4-5D6E-409C-BE32-E72D297353CC}">
              <c16:uniqueId val="{00000000-AD41-4218-8172-98F4610BE187}"/>
            </c:ext>
          </c:extLst>
        </c:ser>
        <c:ser>
          <c:idx val="1"/>
          <c:order val="1"/>
          <c:tx>
            <c:strRef>
              <c:f>'全国 '!$C$57</c:f>
              <c:strCache>
                <c:ptCount val="1"/>
                <c:pt idx="0">
                  <c:v>被服・履物</c:v>
                </c:pt>
              </c:strCache>
            </c:strRef>
          </c:tx>
          <c:spPr>
            <a:ln w="28575" cap="rnd">
              <a:solidFill>
                <a:schemeClr val="accent2"/>
              </a:solidFill>
              <a:prstDash val="solid"/>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'!$C$67:$C$96</c:f>
              <c:numCache>
                <c:formatCode>0.0%</c:formatCode>
                <c:ptCount val="24"/>
                <c:pt idx="0">
                  <c:v>-0.16302930179984354</c:v>
                </c:pt>
                <c:pt idx="1">
                  <c:v>-0.29103636948825229</c:v>
                </c:pt>
                <c:pt idx="2">
                  <c:v>-0.17262494371904546</c:v>
                </c:pt>
                <c:pt idx="3">
                  <c:v>-0.16445895522388054</c:v>
                </c:pt>
                <c:pt idx="4">
                  <c:v>-0.27948746030007665</c:v>
                </c:pt>
                <c:pt idx="5">
                  <c:v>-0.34335129004819964</c:v>
                </c:pt>
                <c:pt idx="6">
                  <c:v>-1.5143763429857793E-2</c:v>
                </c:pt>
                <c:pt idx="7">
                  <c:v>-8.9865081914551892E-2</c:v>
                </c:pt>
                <c:pt idx="8">
                  <c:v>-9.9506385646008E-2</c:v>
                </c:pt>
                <c:pt idx="9">
                  <c:v>-0.25555819289500747</c:v>
                </c:pt>
                <c:pt idx="10">
                  <c:v>-0.29620480574893326</c:v>
                </c:pt>
                <c:pt idx="11">
                  <c:v>-0.20578052084901399</c:v>
                </c:pt>
                <c:pt idx="12">
                  <c:v>-0.11998956612468481</c:v>
                </c:pt>
                <c:pt idx="13">
                  <c:v>-0.24348245896363052</c:v>
                </c:pt>
                <c:pt idx="14">
                  <c:v>-0.19360648356596133</c:v>
                </c:pt>
                <c:pt idx="15">
                  <c:v>-0.17761194029850746</c:v>
                </c:pt>
                <c:pt idx="16">
                  <c:v>-0.24082794874602997</c:v>
                </c:pt>
                <c:pt idx="17">
                  <c:v>-0.31273036574992907</c:v>
                </c:pt>
                <c:pt idx="18">
                  <c:v>0.12104778471298472</c:v>
                </c:pt>
                <c:pt idx="19">
                  <c:v>-0.19747831673626726</c:v>
                </c:pt>
                <c:pt idx="20">
                  <c:v>-9.8722870798401585E-2</c:v>
                </c:pt>
                <c:pt idx="21">
                  <c:v>-0.18819763624425478</c:v>
                </c:pt>
                <c:pt idx="22">
                  <c:v>-0.16854877462758289</c:v>
                </c:pt>
                <c:pt idx="23">
                  <c:v>7.9449578143832911E-2</c:v>
                </c:pt>
              </c:numCache>
            </c:numRef>
          </c:val>
          <c:smooth val="0"/>
          <c:extLst>
            <c:ext xmlns:c16="http://schemas.microsoft.com/office/drawing/2014/chart" uri="{C3380CC4-5D6E-409C-BE32-E72D297353CC}">
              <c16:uniqueId val="{00000001-AD41-4218-8172-98F4610BE187}"/>
            </c:ext>
          </c:extLst>
        </c:ser>
        <c:ser>
          <c:idx val="2"/>
          <c:order val="2"/>
          <c:tx>
            <c:strRef>
              <c:f>'全国 '!$D$57</c:f>
              <c:strCache>
                <c:ptCount val="1"/>
                <c:pt idx="0">
                  <c:v>保健医療</c:v>
                </c:pt>
              </c:strCache>
            </c:strRef>
          </c:tx>
          <c:spPr>
            <a:ln w="28575" cap="rnd">
              <a:solidFill>
                <a:schemeClr val="accent3"/>
              </a:solidFill>
              <a:prstDash val="solid"/>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'!$D$67:$D$96</c:f>
              <c:numCache>
                <c:formatCode>0.0%</c:formatCode>
                <c:ptCount val="24"/>
                <c:pt idx="0">
                  <c:v>6.0539475678133003E-2</c:v>
                </c:pt>
                <c:pt idx="1">
                  <c:v>7.3379875550159346E-2</c:v>
                </c:pt>
                <c:pt idx="2">
                  <c:v>4.973895865669542E-2</c:v>
                </c:pt>
                <c:pt idx="3">
                  <c:v>-3.1765848245248973E-2</c:v>
                </c:pt>
                <c:pt idx="4">
                  <c:v>2.264769425612756E-2</c:v>
                </c:pt>
                <c:pt idx="5">
                  <c:v>-4.0726072607260688E-2</c:v>
                </c:pt>
                <c:pt idx="6">
                  <c:v>9.1481264637002235E-2</c:v>
                </c:pt>
                <c:pt idx="7">
                  <c:v>3.0981532841777737E-2</c:v>
                </c:pt>
                <c:pt idx="8">
                  <c:v>-3.4655050925629372E-2</c:v>
                </c:pt>
                <c:pt idx="9">
                  <c:v>5.6798623063683218E-2</c:v>
                </c:pt>
                <c:pt idx="10">
                  <c:v>-3.0511060259341694E-4</c:v>
                </c:pt>
                <c:pt idx="11">
                  <c:v>6.0837861023734563E-2</c:v>
                </c:pt>
                <c:pt idx="12">
                  <c:v>5.0841036520685057E-2</c:v>
                </c:pt>
                <c:pt idx="13">
                  <c:v>4.4695704962816718E-2</c:v>
                </c:pt>
                <c:pt idx="14">
                  <c:v>8.0640609566812405E-2</c:v>
                </c:pt>
                <c:pt idx="15">
                  <c:v>4.5221251213760638E-2</c:v>
                </c:pt>
                <c:pt idx="16">
                  <c:v>0.16367429039707959</c:v>
                </c:pt>
                <c:pt idx="17">
                  <c:v>-6.2244224422442263E-2</c:v>
                </c:pt>
                <c:pt idx="18">
                  <c:v>0.12975702576112402</c:v>
                </c:pt>
                <c:pt idx="19">
                  <c:v>5.7836704322532739E-2</c:v>
                </c:pt>
                <c:pt idx="20">
                  <c:v>4.7402472615463154E-3</c:v>
                </c:pt>
                <c:pt idx="21">
                  <c:v>-5.5259365994236309E-2</c:v>
                </c:pt>
                <c:pt idx="22">
                  <c:v>-6.5748805844338287E-2</c:v>
                </c:pt>
                <c:pt idx="23">
                  <c:v>0.10499893940465244</c:v>
                </c:pt>
              </c:numCache>
            </c:numRef>
          </c:val>
          <c:smooth val="0"/>
          <c:extLst>
            <c:ext xmlns:c16="http://schemas.microsoft.com/office/drawing/2014/chart" uri="{C3380CC4-5D6E-409C-BE32-E72D297353CC}">
              <c16:uniqueId val="{00000002-AD41-4218-8172-98F4610BE187}"/>
            </c:ext>
          </c:extLst>
        </c:ser>
        <c:ser>
          <c:idx val="3"/>
          <c:order val="3"/>
          <c:tx>
            <c:strRef>
              <c:f>'全国 '!$E$57</c:f>
              <c:strCache>
                <c:ptCount val="1"/>
                <c:pt idx="0">
                  <c:v>交通・通信</c:v>
                </c:pt>
              </c:strCache>
            </c:strRef>
          </c:tx>
          <c:spPr>
            <a:ln w="28575" cap="rnd" cmpd="dbl">
              <a:solidFill>
                <a:schemeClr val="accent4"/>
              </a:solidFill>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'!$E$67:$E$96</c:f>
              <c:numCache>
                <c:formatCode>0.0%</c:formatCode>
                <c:ptCount val="24"/>
                <c:pt idx="0">
                  <c:v>6.5251718372654643E-2</c:v>
                </c:pt>
                <c:pt idx="1">
                  <c:v>-7.1745281967870556E-2</c:v>
                </c:pt>
                <c:pt idx="2">
                  <c:v>-0.1350132560271563</c:v>
                </c:pt>
                <c:pt idx="3">
                  <c:v>-0.13309463140321587</c:v>
                </c:pt>
                <c:pt idx="4">
                  <c:v>-0.20934179920789586</c:v>
                </c:pt>
                <c:pt idx="5">
                  <c:v>-0.20233920676061246</c:v>
                </c:pt>
                <c:pt idx="6">
                  <c:v>-1.1258474785965311E-2</c:v>
                </c:pt>
                <c:pt idx="7">
                  <c:v>-2.3402426210716865E-3</c:v>
                </c:pt>
                <c:pt idx="8">
                  <c:v>-5.7982878794966553E-2</c:v>
                </c:pt>
                <c:pt idx="9">
                  <c:v>8.6980609418282562E-2</c:v>
                </c:pt>
                <c:pt idx="10">
                  <c:v>-0.15396911162141469</c:v>
                </c:pt>
                <c:pt idx="11">
                  <c:v>-1.916885537575197E-2</c:v>
                </c:pt>
                <c:pt idx="12">
                  <c:v>-2.8562140070592656E-2</c:v>
                </c:pt>
                <c:pt idx="13">
                  <c:v>-0.1020921993716718</c:v>
                </c:pt>
                <c:pt idx="14">
                  <c:v>-4.4847493743650713E-2</c:v>
                </c:pt>
                <c:pt idx="15">
                  <c:v>-7.780511378613475E-2</c:v>
                </c:pt>
                <c:pt idx="16">
                  <c:v>-0.11472936443075377</c:v>
                </c:pt>
                <c:pt idx="17">
                  <c:v>-0.13127001067235855</c:v>
                </c:pt>
                <c:pt idx="18">
                  <c:v>1.9127035185826591E-2</c:v>
                </c:pt>
                <c:pt idx="19">
                  <c:v>-1.5569777438150689E-2</c:v>
                </c:pt>
                <c:pt idx="20">
                  <c:v>-4.6124339243111767E-2</c:v>
                </c:pt>
                <c:pt idx="21">
                  <c:v>0.16848245028007613</c:v>
                </c:pt>
                <c:pt idx="22">
                  <c:v>-6.4142486435480039E-2</c:v>
                </c:pt>
                <c:pt idx="23">
                  <c:v>2.2527577226821416E-2</c:v>
                </c:pt>
              </c:numCache>
            </c:numRef>
          </c:val>
          <c:smooth val="0"/>
          <c:extLst>
            <c:ext xmlns:c16="http://schemas.microsoft.com/office/drawing/2014/chart" uri="{C3380CC4-5D6E-409C-BE32-E72D297353CC}">
              <c16:uniqueId val="{00000003-AD41-4218-8172-98F4610BE187}"/>
            </c:ext>
          </c:extLst>
        </c:ser>
        <c:ser>
          <c:idx val="4"/>
          <c:order val="4"/>
          <c:tx>
            <c:strRef>
              <c:f>'全国 '!$F$57</c:f>
              <c:strCache>
                <c:ptCount val="1"/>
                <c:pt idx="0">
                  <c:v>教養娯楽</c:v>
                </c:pt>
              </c:strCache>
            </c:strRef>
          </c:tx>
          <c:spPr>
            <a:ln w="28575" cap="rnd" cmpd="sng">
              <a:solidFill>
                <a:schemeClr val="accent5"/>
              </a:solidFill>
              <a:prstDash val="solid"/>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'!$F$67:$F$96</c:f>
              <c:numCache>
                <c:formatCode>0.0%</c:formatCode>
                <c:ptCount val="24"/>
                <c:pt idx="0">
                  <c:v>-0.16146650762759751</c:v>
                </c:pt>
                <c:pt idx="1">
                  <c:v>-0.21677479147358669</c:v>
                </c:pt>
                <c:pt idx="2">
                  <c:v>-0.20191243080020127</c:v>
                </c:pt>
                <c:pt idx="3">
                  <c:v>-0.16827521269798562</c:v>
                </c:pt>
                <c:pt idx="4">
                  <c:v>-0.25475499200094809</c:v>
                </c:pt>
                <c:pt idx="5">
                  <c:v>-0.25978647686832745</c:v>
                </c:pt>
                <c:pt idx="6">
                  <c:v>-2.2019997753061404E-2</c:v>
                </c:pt>
                <c:pt idx="7">
                  <c:v>-0.12466559657570897</c:v>
                </c:pt>
                <c:pt idx="8">
                  <c:v>-0.13972525138082426</c:v>
                </c:pt>
                <c:pt idx="9">
                  <c:v>-0.19593559587432341</c:v>
                </c:pt>
                <c:pt idx="10">
                  <c:v>-0.14757120818753056</c:v>
                </c:pt>
                <c:pt idx="11">
                  <c:v>-9.2635583929838172E-2</c:v>
                </c:pt>
                <c:pt idx="12">
                  <c:v>-0.13466005398957881</c:v>
                </c:pt>
                <c:pt idx="13">
                  <c:v>-0.16048810627123877</c:v>
                </c:pt>
                <c:pt idx="14">
                  <c:v>-0.10803556450260021</c:v>
                </c:pt>
                <c:pt idx="15">
                  <c:v>-9.1031375054645758E-2</c:v>
                </c:pt>
                <c:pt idx="16">
                  <c:v>-0.14688629495763461</c:v>
                </c:pt>
                <c:pt idx="17">
                  <c:v>-0.1744742801682303</c:v>
                </c:pt>
                <c:pt idx="18">
                  <c:v>3.7898363479758723E-2</c:v>
                </c:pt>
                <c:pt idx="19">
                  <c:v>-8.4236222578919162E-2</c:v>
                </c:pt>
                <c:pt idx="20">
                  <c:v>-0.14326582637020258</c:v>
                </c:pt>
                <c:pt idx="21">
                  <c:v>-2.9992191382125388E-2</c:v>
                </c:pt>
                <c:pt idx="22">
                  <c:v>-3.4808766652342116E-2</c:v>
                </c:pt>
                <c:pt idx="23">
                  <c:v>0.21799487918066895</c:v>
                </c:pt>
              </c:numCache>
            </c:numRef>
          </c:val>
          <c:smooth val="0"/>
          <c:extLst>
            <c:ext xmlns:c16="http://schemas.microsoft.com/office/drawing/2014/chart" uri="{C3380CC4-5D6E-409C-BE32-E72D297353CC}">
              <c16:uniqueId val="{00000004-AD41-4218-8172-98F4610BE187}"/>
            </c:ext>
          </c:extLst>
        </c:ser>
        <c:ser>
          <c:idx val="5"/>
          <c:order val="5"/>
          <c:tx>
            <c:strRef>
              <c:f>'全国 '!$G$57</c:f>
              <c:strCache>
                <c:ptCount val="1"/>
                <c:pt idx="0">
                  <c:v>食料</c:v>
                </c:pt>
              </c:strCache>
            </c:strRef>
          </c:tx>
          <c:spPr>
            <a:ln w="28575" cap="rnd" cmpd="sng">
              <a:solidFill>
                <a:schemeClr val="accent1">
                  <a:lumMod val="20000"/>
                  <a:lumOff val="80000"/>
                </a:schemeClr>
              </a:solidFill>
              <a:prstDash val="solid"/>
              <a:round/>
            </a:ln>
            <a:effectLst/>
          </c:spPr>
          <c:marker>
            <c:symbol val="none"/>
          </c:marker>
          <c:cat>
            <c:strRef>
              <c:f>'全国 '!$A$67:$A$96</c:f>
              <c:strCache>
                <c:ptCount val="24"/>
                <c:pt idx="0">
                  <c:v>21/4月</c:v>
                </c:pt>
                <c:pt idx="1">
                  <c:v>21/5月</c:v>
                </c:pt>
                <c:pt idx="2">
                  <c:v>21/6月</c:v>
                </c:pt>
                <c:pt idx="3">
                  <c:v>21/7月</c:v>
                </c:pt>
                <c:pt idx="4">
                  <c:v>21/8月</c:v>
                </c:pt>
                <c:pt idx="5">
                  <c:v>21/9月</c:v>
                </c:pt>
                <c:pt idx="6">
                  <c:v>21/10月</c:v>
                </c:pt>
                <c:pt idx="7">
                  <c:v>21/11月</c:v>
                </c:pt>
                <c:pt idx="8">
                  <c:v>21/12月</c:v>
                </c:pt>
                <c:pt idx="9">
                  <c:v>22/1月</c:v>
                </c:pt>
                <c:pt idx="10">
                  <c:v>22/2月</c:v>
                </c:pt>
                <c:pt idx="11">
                  <c:v>22/3月</c:v>
                </c:pt>
                <c:pt idx="12">
                  <c:v>22/4月</c:v>
                </c:pt>
                <c:pt idx="13">
                  <c:v>22/5月</c:v>
                </c:pt>
                <c:pt idx="14">
                  <c:v>22/6月</c:v>
                </c:pt>
                <c:pt idx="15">
                  <c:v>22/7月</c:v>
                </c:pt>
                <c:pt idx="16">
                  <c:v>22/8月</c:v>
                </c:pt>
                <c:pt idx="17">
                  <c:v>22/9月</c:v>
                </c:pt>
                <c:pt idx="18">
                  <c:v>22/10月</c:v>
                </c:pt>
                <c:pt idx="19">
                  <c:v>22/11月</c:v>
                </c:pt>
                <c:pt idx="20">
                  <c:v>22/12月</c:v>
                </c:pt>
                <c:pt idx="21">
                  <c:v>23/1月</c:v>
                </c:pt>
                <c:pt idx="22">
                  <c:v>23/2月</c:v>
                </c:pt>
                <c:pt idx="23">
                  <c:v>23/3月</c:v>
                </c:pt>
              </c:strCache>
            </c:strRef>
          </c:cat>
          <c:val>
            <c:numRef>
              <c:f>'全国 '!$G$67:$G$96</c:f>
              <c:numCache>
                <c:formatCode>0.0%</c:formatCode>
                <c:ptCount val="24"/>
                <c:pt idx="0">
                  <c:v>-2.3533816144481912E-2</c:v>
                </c:pt>
                <c:pt idx="1">
                  <c:v>-2.2270478352601542E-2</c:v>
                </c:pt>
                <c:pt idx="2">
                  <c:v>-1.7559262510974505E-2</c:v>
                </c:pt>
                <c:pt idx="3">
                  <c:v>5.4332177418345839E-3</c:v>
                </c:pt>
                <c:pt idx="4">
                  <c:v>-5.3304804874645284E-2</c:v>
                </c:pt>
                <c:pt idx="5">
                  <c:v>-4.031591859213457E-2</c:v>
                </c:pt>
                <c:pt idx="6">
                  <c:v>2.5805369993036065E-2</c:v>
                </c:pt>
                <c:pt idx="7">
                  <c:v>-1.0817690104995004E-3</c:v>
                </c:pt>
                <c:pt idx="8">
                  <c:v>-5.7446574685542373E-3</c:v>
                </c:pt>
                <c:pt idx="9">
                  <c:v>2.5203541691407594E-3</c:v>
                </c:pt>
                <c:pt idx="10">
                  <c:v>2.0697274392715848E-3</c:v>
                </c:pt>
                <c:pt idx="11">
                  <c:v>-3.9849567881248271E-3</c:v>
                </c:pt>
                <c:pt idx="12">
                  <c:v>-5.0088429314640526E-2</c:v>
                </c:pt>
                <c:pt idx="13">
                  <c:v>-3.6706190082542611E-2</c:v>
                </c:pt>
                <c:pt idx="14">
                  <c:v>-4.2439188142333273E-2</c:v>
                </c:pt>
                <c:pt idx="15">
                  <c:v>-2.786714906295773E-2</c:v>
                </c:pt>
                <c:pt idx="16">
                  <c:v>-7.1701009349272038E-2</c:v>
                </c:pt>
                <c:pt idx="17">
                  <c:v>-3.5033919943925684E-2</c:v>
                </c:pt>
                <c:pt idx="18">
                  <c:v>3.4033169121250317E-2</c:v>
                </c:pt>
                <c:pt idx="19">
                  <c:v>-2.3251670378619194E-2</c:v>
                </c:pt>
                <c:pt idx="20">
                  <c:v>-5.7946110117590655E-2</c:v>
                </c:pt>
                <c:pt idx="21">
                  <c:v>8.6171738301035194E-3</c:v>
                </c:pt>
                <c:pt idx="22">
                  <c:v>-2.3731598404643006E-2</c:v>
                </c:pt>
                <c:pt idx="23">
                  <c:v>1.128174168962004E-2</c:v>
                </c:pt>
              </c:numCache>
            </c:numRef>
          </c:val>
          <c:smooth val="0"/>
          <c:extLst>
            <c:ext xmlns:c16="http://schemas.microsoft.com/office/drawing/2014/chart" uri="{C3380CC4-5D6E-409C-BE32-E72D297353CC}">
              <c16:uniqueId val="{00000005-AD41-4218-8172-98F4610BE187}"/>
            </c:ext>
          </c:extLst>
        </c:ser>
        <c:dLbls>
          <c:showLegendKey val="0"/>
          <c:showVal val="0"/>
          <c:showCatName val="0"/>
          <c:showSerName val="0"/>
          <c:showPercent val="0"/>
          <c:showBubbleSize val="0"/>
        </c:dLbls>
        <c:smooth val="0"/>
        <c:axId val="424407568"/>
        <c:axId val="424398416"/>
      </c:lineChart>
      <c:catAx>
        <c:axId val="4244075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398416"/>
        <c:crosses val="autoZero"/>
        <c:auto val="1"/>
        <c:lblAlgn val="ctr"/>
        <c:lblOffset val="100"/>
        <c:noMultiLvlLbl val="0"/>
      </c:catAx>
      <c:valAx>
        <c:axId val="424398416"/>
        <c:scaling>
          <c:orientation val="minMax"/>
          <c:max val="0.25"/>
          <c:min val="-0.4"/>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24407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ja-JP" altLang="en-US" dirty="0" smtClean="0"/>
              <a:t>輸出額の推移</a:t>
            </a:r>
            <a:endParaRPr lang="ja-JP" altLang="en-US" dirty="0"/>
          </a:p>
        </c:rich>
      </c:tx>
      <c:overlay val="0"/>
    </c:title>
    <c:autoTitleDeleted val="0"/>
    <c:plotArea>
      <c:layout>
        <c:manualLayout>
          <c:layoutTarget val="inner"/>
          <c:xMode val="edge"/>
          <c:yMode val="edge"/>
          <c:x val="7.7950380185513812E-2"/>
          <c:y val="4.1539696141394376E-2"/>
          <c:w val="0.86724159988245475"/>
          <c:h val="0.74713172330746591"/>
        </c:manualLayout>
      </c:layout>
      <c:barChart>
        <c:barDir val="col"/>
        <c:grouping val="clustered"/>
        <c:varyColors val="0"/>
        <c:ser>
          <c:idx val="0"/>
          <c:order val="0"/>
          <c:tx>
            <c:strRef>
              <c:f>'元データ（グラフ用）'!$D$6</c:f>
              <c:strCache>
                <c:ptCount val="1"/>
                <c:pt idx="0">
                  <c:v>輸出総額</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'元データ（グラフ用）'!$E$5:$BD$5</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'元データ（グラフ用）'!$E$6:$BD$6</c:f>
              <c:numCache>
                <c:formatCode>#,##0;"▲ "#,##0</c:formatCode>
                <c:ptCount val="39"/>
                <c:pt idx="0">
                  <c:v>11377</c:v>
                </c:pt>
                <c:pt idx="1">
                  <c:v>13300</c:v>
                </c:pt>
                <c:pt idx="2">
                  <c:v>14219</c:v>
                </c:pt>
                <c:pt idx="3">
                  <c:v>12818</c:v>
                </c:pt>
                <c:pt idx="4">
                  <c:v>10387</c:v>
                </c:pt>
                <c:pt idx="5">
                  <c:v>11597</c:v>
                </c:pt>
                <c:pt idx="6">
                  <c:v>12445</c:v>
                </c:pt>
                <c:pt idx="7">
                  <c:v>12049</c:v>
                </c:pt>
                <c:pt idx="8">
                  <c:v>13340</c:v>
                </c:pt>
                <c:pt idx="9">
                  <c:v>14308</c:v>
                </c:pt>
                <c:pt idx="10">
                  <c:v>12982</c:v>
                </c:pt>
                <c:pt idx="11">
                  <c:v>14875</c:v>
                </c:pt>
                <c:pt idx="12">
                  <c:v>12891</c:v>
                </c:pt>
                <c:pt idx="13">
                  <c:v>13115</c:v>
                </c:pt>
                <c:pt idx="14">
                  <c:v>16300</c:v>
                </c:pt>
                <c:pt idx="15">
                  <c:v>15975</c:v>
                </c:pt>
                <c:pt idx="16">
                  <c:v>13834</c:v>
                </c:pt>
                <c:pt idx="17">
                  <c:v>16080</c:v>
                </c:pt>
                <c:pt idx="18">
                  <c:v>15560</c:v>
                </c:pt>
                <c:pt idx="19">
                  <c:v>15200</c:v>
                </c:pt>
                <c:pt idx="20">
                  <c:v>16160</c:v>
                </c:pt>
                <c:pt idx="21">
                  <c:v>17319</c:v>
                </c:pt>
                <c:pt idx="22">
                  <c:v>15958</c:v>
                </c:pt>
                <c:pt idx="23">
                  <c:v>17626</c:v>
                </c:pt>
                <c:pt idx="24">
                  <c:v>14136</c:v>
                </c:pt>
                <c:pt idx="25">
                  <c:v>15786</c:v>
                </c:pt>
                <c:pt idx="26" formatCode="#,##0_);[Red]\(#,##0\)">
                  <c:v>18758</c:v>
                </c:pt>
                <c:pt idx="27" formatCode="#,##0_);[Red]\(#,##0\)">
                  <c:v>17606</c:v>
                </c:pt>
                <c:pt idx="28" formatCode="#,##0_);[Red]\(#,##0\)">
                  <c:v>16737</c:v>
                </c:pt>
                <c:pt idx="29" formatCode="#,##0_);[Red]\(#,##0\)">
                  <c:v>19459</c:v>
                </c:pt>
                <c:pt idx="30" formatCode="#,##0_);[Red]\(#,##0\)">
                  <c:v>18571</c:v>
                </c:pt>
                <c:pt idx="31" formatCode="#,##0_);[Red]\(#,##0\)">
                  <c:v>17589</c:v>
                </c:pt>
                <c:pt idx="32" formatCode="#,##0_);[Red]\(#,##0\)">
                  <c:v>19305</c:v>
                </c:pt>
                <c:pt idx="33" formatCode="#,##0_);[Red]\(#,##0\)">
                  <c:v>20020</c:v>
                </c:pt>
                <c:pt idx="34" formatCode="#,##0_);[Red]\(#,##0\)">
                  <c:v>18984</c:v>
                </c:pt>
                <c:pt idx="35" formatCode="#,##0_);[Red]\(#,##0\)">
                  <c:v>19301</c:v>
                </c:pt>
                <c:pt idx="36" formatCode="#,##0_);[Red]\(#,##0\)">
                  <c:v>14103</c:v>
                </c:pt>
                <c:pt idx="37" formatCode="#,##0_);[Red]\(#,##0\)">
                  <c:v>16604</c:v>
                </c:pt>
                <c:pt idx="38" formatCode="#,##0_);[Red]\(#,##0\)">
                  <c:v>18985</c:v>
                </c:pt>
              </c:numCache>
            </c:numRef>
          </c:val>
          <c:extLst>
            <c:ext xmlns:c16="http://schemas.microsoft.com/office/drawing/2014/chart" uri="{C3380CC4-5D6E-409C-BE32-E72D297353CC}">
              <c16:uniqueId val="{00000000-FFAE-427F-9751-765C601442D5}"/>
            </c:ext>
          </c:extLst>
        </c:ser>
        <c:ser>
          <c:idx val="4"/>
          <c:order val="2"/>
          <c:tx>
            <c:strRef>
              <c:f>'元データ（グラフ用）'!$D$8</c:f>
              <c:strCache>
                <c:ptCount val="1"/>
                <c:pt idx="0">
                  <c:v>中国への輸出額</c:v>
                </c:pt>
              </c:strCache>
            </c:strRef>
          </c:tx>
          <c:spPr>
            <a:solidFill>
              <a:srgbClr val="00B050"/>
            </a:solidFill>
            <a:ln>
              <a:solidFill>
                <a:srgbClr val="00B050"/>
              </a:solidFill>
            </a:ln>
            <a:effectLst/>
          </c:spPr>
          <c:invertIfNegative val="0"/>
          <c:cat>
            <c:strRef>
              <c:f>'元データ（グラフ用）'!$E$5:$BD$5</c:f>
              <c:strCache>
                <c:ptCount val="39"/>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pt idx="27">
                  <c:v>22/4月</c:v>
                </c:pt>
                <c:pt idx="28">
                  <c:v>22/5月</c:v>
                </c:pt>
                <c:pt idx="29">
                  <c:v>22/6月</c:v>
                </c:pt>
                <c:pt idx="30">
                  <c:v>22/7月</c:v>
                </c:pt>
                <c:pt idx="31">
                  <c:v>22/8月</c:v>
                </c:pt>
                <c:pt idx="32">
                  <c:v>22/9月</c:v>
                </c:pt>
                <c:pt idx="33">
                  <c:v>22/10月</c:v>
                </c:pt>
                <c:pt idx="34">
                  <c:v>22/11月</c:v>
                </c:pt>
                <c:pt idx="35">
                  <c:v>22/12月</c:v>
                </c:pt>
                <c:pt idx="36">
                  <c:v>23/1月</c:v>
                </c:pt>
                <c:pt idx="37">
                  <c:v>23/2月</c:v>
                </c:pt>
                <c:pt idx="38">
                  <c:v>23/3月</c:v>
                </c:pt>
              </c:strCache>
            </c:strRef>
          </c:cat>
          <c:val>
            <c:numRef>
              <c:f>'元データ（グラフ用）'!$E$8:$BD$8</c:f>
              <c:numCache>
                <c:formatCode>#,##0;"▲ "#,##0</c:formatCode>
                <c:ptCount val="39"/>
                <c:pt idx="0">
                  <c:v>2365</c:v>
                </c:pt>
                <c:pt idx="1">
                  <c:v>2964</c:v>
                </c:pt>
                <c:pt idx="2">
                  <c:v>3508</c:v>
                </c:pt>
                <c:pt idx="3">
                  <c:v>3330</c:v>
                </c:pt>
                <c:pt idx="4">
                  <c:v>3147</c:v>
                </c:pt>
                <c:pt idx="5">
                  <c:v>3406</c:v>
                </c:pt>
                <c:pt idx="6">
                  <c:v>3560</c:v>
                </c:pt>
                <c:pt idx="7">
                  <c:v>3499</c:v>
                </c:pt>
                <c:pt idx="8">
                  <c:v>3724</c:v>
                </c:pt>
                <c:pt idx="9">
                  <c:v>3935</c:v>
                </c:pt>
                <c:pt idx="10">
                  <c:v>3598</c:v>
                </c:pt>
                <c:pt idx="11">
                  <c:v>4095</c:v>
                </c:pt>
                <c:pt idx="12">
                  <c:v>3313</c:v>
                </c:pt>
                <c:pt idx="13">
                  <c:v>3114</c:v>
                </c:pt>
                <c:pt idx="14">
                  <c:v>4293</c:v>
                </c:pt>
                <c:pt idx="15">
                  <c:v>4209</c:v>
                </c:pt>
                <c:pt idx="16">
                  <c:v>3636</c:v>
                </c:pt>
                <c:pt idx="17">
                  <c:v>4157</c:v>
                </c:pt>
                <c:pt idx="18">
                  <c:v>4165</c:v>
                </c:pt>
                <c:pt idx="19">
                  <c:v>4012</c:v>
                </c:pt>
                <c:pt idx="20">
                  <c:v>4164</c:v>
                </c:pt>
                <c:pt idx="21">
                  <c:v>4609</c:v>
                </c:pt>
                <c:pt idx="22">
                  <c:v>4338</c:v>
                </c:pt>
                <c:pt idx="23">
                  <c:v>4704</c:v>
                </c:pt>
                <c:pt idx="24">
                  <c:v>3379</c:v>
                </c:pt>
                <c:pt idx="25">
                  <c:v>3948</c:v>
                </c:pt>
                <c:pt idx="26" formatCode="#,##0_);[Red]\(#,##0\)">
                  <c:v>4558</c:v>
                </c:pt>
                <c:pt idx="27" formatCode="#,##0_);[Red]\(#,##0\)">
                  <c:v>3924</c:v>
                </c:pt>
                <c:pt idx="28" formatCode="#,##0_);[Red]\(#,##0\)">
                  <c:v>4095</c:v>
                </c:pt>
                <c:pt idx="29" formatCode="#,##0_);[Red]\(#,##0\)">
                  <c:v>4750</c:v>
                </c:pt>
                <c:pt idx="30" formatCode="#,##0_);[Red]\(#,##0\)">
                  <c:v>4902</c:v>
                </c:pt>
                <c:pt idx="31" formatCode="#,##0_);[Red]\(#,##0\)">
                  <c:v>4285</c:v>
                </c:pt>
                <c:pt idx="32" formatCode="#,##0_);[Red]\(#,##0\)">
                  <c:v>4701</c:v>
                </c:pt>
                <c:pt idx="33" formatCode="#,##0_);[Red]\(#,##0\)">
                  <c:v>4638</c:v>
                </c:pt>
                <c:pt idx="34" formatCode="#,##0_);[Red]\(#,##0\)">
                  <c:v>4575</c:v>
                </c:pt>
                <c:pt idx="35" formatCode="#,##0_);[Red]\(#,##0\)">
                  <c:v>4713</c:v>
                </c:pt>
                <c:pt idx="36" formatCode="#,##0_);[Red]\(#,##0\)">
                  <c:v>2960</c:v>
                </c:pt>
                <c:pt idx="37" formatCode="#,##0_);[Red]\(#,##0\)">
                  <c:v>3772</c:v>
                </c:pt>
                <c:pt idx="38" formatCode="General">
                  <c:v>4573</c:v>
                </c:pt>
              </c:numCache>
            </c:numRef>
          </c:val>
          <c:extLst>
            <c:ext xmlns:c16="http://schemas.microsoft.com/office/drawing/2014/chart" uri="{C3380CC4-5D6E-409C-BE32-E72D297353CC}">
              <c16:uniqueId val="{00000001-FFAE-427F-9751-765C601442D5}"/>
            </c:ext>
          </c:extLst>
        </c:ser>
        <c:dLbls>
          <c:showLegendKey val="0"/>
          <c:showVal val="0"/>
          <c:showCatName val="0"/>
          <c:showSerName val="0"/>
          <c:showPercent val="0"/>
          <c:showBubbleSize val="0"/>
        </c:dLbls>
        <c:gapWidth val="219"/>
        <c:axId val="102372480"/>
        <c:axId val="102374016"/>
      </c:barChart>
      <c:lineChart>
        <c:grouping val="standard"/>
        <c:varyColors val="0"/>
        <c:ser>
          <c:idx val="1"/>
          <c:order val="1"/>
          <c:tx>
            <c:strRef>
              <c:f>'元データ（グラフ用）'!$D$7</c:f>
              <c:strCache>
                <c:ptCount val="1"/>
                <c:pt idx="0">
                  <c:v>輸出総額対前年同期比</c:v>
                </c:pt>
              </c:strCache>
            </c:strRef>
          </c:tx>
          <c:spPr>
            <a:ln w="12700" cap="rnd">
              <a:solidFill>
                <a:srgbClr val="FF0000">
                  <a:alpha val="97000"/>
                </a:srgbClr>
              </a:solidFill>
              <a:round/>
            </a:ln>
            <a:effectLst/>
          </c:spPr>
          <c:marker>
            <c:symbol val="triangle"/>
            <c:size val="5"/>
            <c:spPr>
              <a:solidFill>
                <a:srgbClr val="FF0000"/>
              </a:solidFill>
              <a:ln w="9525">
                <a:solidFill>
                  <a:srgbClr val="FF0000"/>
                </a:solidFill>
              </a:ln>
              <a:effectLst/>
            </c:spPr>
          </c:marker>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'元データ（グラフ用）'!$E$7:$BD$7</c:f>
              <c:numCache>
                <c:formatCode>\+#,##0.0;"▲ "#,##0.0</c:formatCode>
                <c:ptCount val="39"/>
                <c:pt idx="0">
                  <c:v>-3.6</c:v>
                </c:pt>
                <c:pt idx="1">
                  <c:v>0.8</c:v>
                </c:pt>
                <c:pt idx="2">
                  <c:v>-5.2</c:v>
                </c:pt>
                <c:pt idx="3">
                  <c:v>-5.4</c:v>
                </c:pt>
                <c:pt idx="4">
                  <c:v>-17</c:v>
                </c:pt>
                <c:pt idx="5">
                  <c:v>-14.1</c:v>
                </c:pt>
                <c:pt idx="6">
                  <c:v>-11.8</c:v>
                </c:pt>
                <c:pt idx="7">
                  <c:v>-8.6999999999999993</c:v>
                </c:pt>
                <c:pt idx="8">
                  <c:v>-5.7</c:v>
                </c:pt>
                <c:pt idx="9">
                  <c:v>2.2999999999999998</c:v>
                </c:pt>
                <c:pt idx="10">
                  <c:v>-4</c:v>
                </c:pt>
                <c:pt idx="11">
                  <c:v>5.2</c:v>
                </c:pt>
                <c:pt idx="12">
                  <c:v>13.3</c:v>
                </c:pt>
                <c:pt idx="13">
                  <c:v>-1.4</c:v>
                </c:pt>
                <c:pt idx="14">
                  <c:v>14.6</c:v>
                </c:pt>
                <c:pt idx="15">
                  <c:v>24.5</c:v>
                </c:pt>
                <c:pt idx="16">
                  <c:v>33.200000000000003</c:v>
                </c:pt>
                <c:pt idx="17">
                  <c:v>38.700000000000003</c:v>
                </c:pt>
                <c:pt idx="18">
                  <c:v>25</c:v>
                </c:pt>
                <c:pt idx="19">
                  <c:v>26.2</c:v>
                </c:pt>
                <c:pt idx="20">
                  <c:v>21.2</c:v>
                </c:pt>
                <c:pt idx="21">
                  <c:v>21.1</c:v>
                </c:pt>
                <c:pt idx="22">
                  <c:v>22.9</c:v>
                </c:pt>
                <c:pt idx="23">
                  <c:v>18.5</c:v>
                </c:pt>
                <c:pt idx="24">
                  <c:v>9.6999999999999993</c:v>
                </c:pt>
                <c:pt idx="25">
                  <c:v>20.3</c:v>
                </c:pt>
                <c:pt idx="26">
                  <c:v>15.1</c:v>
                </c:pt>
                <c:pt idx="27">
                  <c:v>10.199999999999999</c:v>
                </c:pt>
                <c:pt idx="28">
                  <c:v>21</c:v>
                </c:pt>
                <c:pt idx="29">
                  <c:v>21</c:v>
                </c:pt>
                <c:pt idx="30">
                  <c:v>19.5</c:v>
                </c:pt>
                <c:pt idx="31">
                  <c:v>15.7</c:v>
                </c:pt>
                <c:pt idx="32">
                  <c:v>19.5</c:v>
                </c:pt>
                <c:pt idx="33">
                  <c:v>15.6</c:v>
                </c:pt>
                <c:pt idx="34">
                  <c:v>19</c:v>
                </c:pt>
                <c:pt idx="35">
                  <c:v>9.5</c:v>
                </c:pt>
                <c:pt idx="36">
                  <c:v>-0.2</c:v>
                </c:pt>
                <c:pt idx="37">
                  <c:v>5.0999999999999996</c:v>
                </c:pt>
                <c:pt idx="38">
                  <c:v>1.3</c:v>
                </c:pt>
              </c:numCache>
            </c:numRef>
          </c:val>
          <c:smooth val="0"/>
          <c:extLst>
            <c:ext xmlns:c16="http://schemas.microsoft.com/office/drawing/2014/chart" uri="{C3380CC4-5D6E-409C-BE32-E72D297353CC}">
              <c16:uniqueId val="{00000002-FFAE-427F-9751-765C601442D5}"/>
            </c:ext>
          </c:extLst>
        </c:ser>
        <c:ser>
          <c:idx val="5"/>
          <c:order val="3"/>
          <c:tx>
            <c:strRef>
              <c:f>'元データ（グラフ用）'!$D$9</c:f>
              <c:strCache>
                <c:ptCount val="1"/>
                <c:pt idx="0">
                  <c:v>中国輸出対前年同期比</c:v>
                </c:pt>
              </c:strCache>
            </c:strRef>
          </c:tx>
          <c:spPr>
            <a:ln w="12700" cap="rnd" cmpd="dbl">
              <a:solidFill>
                <a:srgbClr val="FFC000"/>
              </a:solidFill>
              <a:prstDash val="solid"/>
              <a:round/>
            </a:ln>
            <a:effectLst/>
          </c:spPr>
          <c:marker>
            <c:symbol val="square"/>
            <c:size val="5"/>
            <c:spPr>
              <a:solidFill>
                <a:srgbClr val="FFC000">
                  <a:alpha val="99000"/>
                </a:srgbClr>
              </a:solidFill>
              <a:ln w="9525">
                <a:solidFill>
                  <a:srgbClr val="FFC000">
                    <a:alpha val="93000"/>
                  </a:srgbClr>
                </a:solidFill>
              </a:ln>
              <a:effectLst/>
            </c:spPr>
          </c:marker>
          <c:cat>
            <c:strRef>
              <c:f>'元データ（グラフ用）'!$E$5:$AR$5</c:f>
              <c:strCache>
                <c:ptCount val="27"/>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21/8月</c:v>
                </c:pt>
                <c:pt idx="20">
                  <c:v>21/9月</c:v>
                </c:pt>
                <c:pt idx="21">
                  <c:v>21/10月</c:v>
                </c:pt>
                <c:pt idx="22">
                  <c:v>21/11月</c:v>
                </c:pt>
                <c:pt idx="23">
                  <c:v>21/12月</c:v>
                </c:pt>
                <c:pt idx="24">
                  <c:v>22/1月</c:v>
                </c:pt>
                <c:pt idx="25">
                  <c:v>22/2月</c:v>
                </c:pt>
                <c:pt idx="26">
                  <c:v>22/3月</c:v>
                </c:pt>
              </c:strCache>
            </c:strRef>
          </c:cat>
          <c:val>
            <c:numRef>
              <c:f>'元データ（グラフ用）'!$E$9:$BD$9</c:f>
              <c:numCache>
                <c:formatCode>\+#,##0.0;"▲ "#,##0.0</c:formatCode>
                <c:ptCount val="39"/>
                <c:pt idx="0">
                  <c:v>-11.1</c:v>
                </c:pt>
                <c:pt idx="1">
                  <c:v>0.5</c:v>
                </c:pt>
                <c:pt idx="2">
                  <c:v>-0.2</c:v>
                </c:pt>
                <c:pt idx="3">
                  <c:v>4.7</c:v>
                </c:pt>
                <c:pt idx="4">
                  <c:v>-0.1</c:v>
                </c:pt>
                <c:pt idx="5">
                  <c:v>2.9</c:v>
                </c:pt>
                <c:pt idx="6">
                  <c:v>7</c:v>
                </c:pt>
                <c:pt idx="7">
                  <c:v>7.1</c:v>
                </c:pt>
                <c:pt idx="8">
                  <c:v>12.9</c:v>
                </c:pt>
                <c:pt idx="9">
                  <c:v>11.9</c:v>
                </c:pt>
                <c:pt idx="10">
                  <c:v>3.3</c:v>
                </c:pt>
                <c:pt idx="11">
                  <c:v>8.3000000000000007</c:v>
                </c:pt>
                <c:pt idx="12">
                  <c:v>40.1</c:v>
                </c:pt>
                <c:pt idx="13">
                  <c:v>5.0999999999999996</c:v>
                </c:pt>
                <c:pt idx="14">
                  <c:v>22.4</c:v>
                </c:pt>
                <c:pt idx="15">
                  <c:v>26.4</c:v>
                </c:pt>
                <c:pt idx="16">
                  <c:v>15.5</c:v>
                </c:pt>
                <c:pt idx="17">
                  <c:v>22</c:v>
                </c:pt>
                <c:pt idx="18">
                  <c:v>17</c:v>
                </c:pt>
                <c:pt idx="19">
                  <c:v>14.7</c:v>
                </c:pt>
                <c:pt idx="20">
                  <c:v>11.8</c:v>
                </c:pt>
                <c:pt idx="21">
                  <c:v>17.100000000000001</c:v>
                </c:pt>
                <c:pt idx="22">
                  <c:v>20.6</c:v>
                </c:pt>
                <c:pt idx="23">
                  <c:v>14.9</c:v>
                </c:pt>
                <c:pt idx="24">
                  <c:v>2</c:v>
                </c:pt>
                <c:pt idx="25">
                  <c:v>26.8</c:v>
                </c:pt>
                <c:pt idx="26">
                  <c:v>6.1</c:v>
                </c:pt>
                <c:pt idx="27">
                  <c:v>-6.8</c:v>
                </c:pt>
                <c:pt idx="28">
                  <c:v>12.6</c:v>
                </c:pt>
                <c:pt idx="29">
                  <c:v>14.2</c:v>
                </c:pt>
                <c:pt idx="30">
                  <c:v>17.7</c:v>
                </c:pt>
                <c:pt idx="31">
                  <c:v>6.8</c:v>
                </c:pt>
                <c:pt idx="32">
                  <c:v>12.9</c:v>
                </c:pt>
                <c:pt idx="33">
                  <c:v>0.6</c:v>
                </c:pt>
                <c:pt idx="34">
                  <c:v>5.5</c:v>
                </c:pt>
                <c:pt idx="35">
                  <c:v>0.2</c:v>
                </c:pt>
                <c:pt idx="36">
                  <c:v>-12.4</c:v>
                </c:pt>
                <c:pt idx="37">
                  <c:v>-4.4000000000000004</c:v>
                </c:pt>
                <c:pt idx="38">
                  <c:v>0.3</c:v>
                </c:pt>
              </c:numCache>
            </c:numRef>
          </c:val>
          <c:smooth val="0"/>
          <c:extLst>
            <c:ext xmlns:c16="http://schemas.microsoft.com/office/drawing/2014/chart" uri="{C3380CC4-5D6E-409C-BE32-E72D297353CC}">
              <c16:uniqueId val="{00000003-FFAE-427F-9751-765C601442D5}"/>
            </c:ext>
          </c:extLst>
        </c:ser>
        <c:dLbls>
          <c:showLegendKey val="0"/>
          <c:showVal val="0"/>
          <c:showCatName val="0"/>
          <c:showSerName val="0"/>
          <c:showPercent val="0"/>
          <c:showBubbleSize val="0"/>
        </c:dLbls>
        <c:marker val="1"/>
        <c:smooth val="0"/>
        <c:axId val="102406784"/>
        <c:axId val="102404864"/>
      </c:lineChart>
      <c:catAx>
        <c:axId val="10237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2374016"/>
        <c:crosses val="autoZero"/>
        <c:auto val="1"/>
        <c:lblAlgn val="ctr"/>
        <c:lblOffset val="100"/>
        <c:noMultiLvlLbl val="0"/>
      </c:catAx>
      <c:valAx>
        <c:axId val="102374016"/>
        <c:scaling>
          <c:orientation val="minMax"/>
          <c:max val="21000"/>
          <c:min val="0"/>
        </c:scaling>
        <c:delete val="0"/>
        <c:axPos val="l"/>
        <c:majorGridlines>
          <c:spPr>
            <a:ln w="9525" cap="flat" cmpd="sng" algn="ctr">
              <a:noFill/>
              <a:round/>
            </a:ln>
            <a:effectLst/>
          </c:spPr>
        </c:majorGridlines>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r>
                  <a:rPr lang="ja-JP" altLang="en-US" sz="600" b="0"/>
                  <a:t>（億円）</a:t>
                </a:r>
              </a:p>
            </c:rich>
          </c:tx>
          <c:layout>
            <c:manualLayout>
              <c:xMode val="edge"/>
              <c:yMode val="edge"/>
              <c:x val="5.3930652507189307E-2"/>
              <c:y val="1.8334616682956755E-3"/>
            </c:manualLayout>
          </c:layout>
          <c:overlay val="0"/>
          <c:spPr>
            <a:noFill/>
            <a:ln>
              <a:noFill/>
            </a:ln>
            <a:effectLst/>
          </c:spPr>
        </c:title>
        <c:numFmt formatCode="#,##0_);[Red]\(#,##0\)" sourceLinked="0"/>
        <c:majorTickMark val="in"/>
        <c:minorTickMark val="in"/>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02372480"/>
        <c:crosses val="autoZero"/>
        <c:crossBetween val="between"/>
        <c:majorUnit val="3000"/>
      </c:valAx>
      <c:valAx>
        <c:axId val="102404864"/>
        <c:scaling>
          <c:orientation val="minMax"/>
          <c:max val="50"/>
          <c:min val="-20"/>
        </c:scaling>
        <c:delete val="0"/>
        <c:axPos val="r"/>
        <c:title>
          <c:tx>
            <c:rich>
              <a:bodyPr rot="0" spcFirstLastPara="1" vertOverflow="ellipsis" wrap="square" anchor="ctr" anchorCtr="1"/>
              <a:lstStyle/>
              <a:p>
                <a:pPr>
                  <a:defRPr sz="600" b="0" i="0" u="none" strike="noStrike" kern="1200" baseline="0">
                    <a:solidFill>
                      <a:schemeClr val="tx1">
                        <a:lumMod val="65000"/>
                        <a:lumOff val="35000"/>
                      </a:schemeClr>
                    </a:solidFill>
                    <a:latin typeface="+mn-lt"/>
                    <a:ea typeface="+mn-ea"/>
                    <a:cs typeface="+mn-cs"/>
                  </a:defRPr>
                </a:pPr>
                <a:r>
                  <a:rPr lang="ja-JP" altLang="en-US" sz="600" b="0"/>
                  <a:t>（％）</a:t>
                </a:r>
              </a:p>
            </c:rich>
          </c:tx>
          <c:layout>
            <c:manualLayout>
              <c:xMode val="edge"/>
              <c:yMode val="edge"/>
              <c:x val="0.89187930882164657"/>
              <c:y val="5.3665572238018764E-3"/>
            </c:manualLayout>
          </c:layout>
          <c:overlay val="0"/>
          <c:spPr>
            <a:noFill/>
            <a:ln>
              <a:noFill/>
            </a:ln>
            <a:effectLst/>
          </c:spPr>
        </c:title>
        <c:numFmt formatCode="#,##0;&quot;▲ &quot;#,##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2406784"/>
        <c:crosses val="max"/>
        <c:crossBetween val="between"/>
        <c:majorUnit val="10"/>
      </c:valAx>
      <c:catAx>
        <c:axId val="102406784"/>
        <c:scaling>
          <c:orientation val="minMax"/>
        </c:scaling>
        <c:delete val="1"/>
        <c:axPos val="b"/>
        <c:numFmt formatCode="General" sourceLinked="1"/>
        <c:majorTickMark val="out"/>
        <c:minorTickMark val="none"/>
        <c:tickLblPos val="none"/>
        <c:crossAx val="102404864"/>
        <c:crosses val="autoZero"/>
        <c:auto val="1"/>
        <c:lblAlgn val="ctr"/>
        <c:lblOffset val="100"/>
        <c:noMultiLvlLbl val="0"/>
      </c:catAx>
      <c:spPr>
        <a:noFill/>
        <a:ln>
          <a:noFill/>
        </a:ln>
        <a:effectLst/>
      </c:spPr>
    </c:plotArea>
    <c:legend>
      <c:legendPos val="r"/>
      <c:layout>
        <c:manualLayout>
          <c:xMode val="edge"/>
          <c:yMode val="edge"/>
          <c:x val="0.10559686080132177"/>
          <c:y val="5.4400360422893368E-2"/>
          <c:w val="0.1704874019000413"/>
          <c:h val="0.18685340251498439"/>
        </c:manualLayout>
      </c:layout>
      <c:overlay val="0"/>
    </c:legend>
    <c:plotVisOnly val="1"/>
    <c:dispBlanksAs val="gap"/>
    <c:showDLblsOverMax val="0"/>
  </c:chart>
  <c:spPr>
    <a:solidFill>
      <a:schemeClr val="bg1"/>
    </a:solidFill>
    <a:ln w="9525" cap="flat" cmpd="sng" algn="ctr">
      <a:noFill/>
      <a:round/>
    </a:ln>
    <a:effectLst/>
  </c:spPr>
  <c:txPr>
    <a:bodyPr/>
    <a:lstStyle/>
    <a:p>
      <a:pPr>
        <a:defRPr b="1"/>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ja-JP" altLang="en-US" sz="1600" b="1"/>
              <a:t>品目別輸出額の推移</a:t>
            </a:r>
          </a:p>
        </c:rich>
      </c:tx>
      <c:overlay val="0"/>
      <c:spPr>
        <a:noFill/>
        <a:ln>
          <a:noFill/>
        </a:ln>
        <a:effectLst/>
      </c:spPr>
    </c:title>
    <c:autoTitleDeleted val="0"/>
    <c:plotArea>
      <c:layout>
        <c:manualLayout>
          <c:layoutTarget val="inner"/>
          <c:xMode val="edge"/>
          <c:yMode val="edge"/>
          <c:x val="0.10889980176798486"/>
          <c:y val="0.19120669140285959"/>
          <c:w val="0.78882014329804906"/>
          <c:h val="0.64958801887462048"/>
        </c:manualLayout>
      </c:layout>
      <c:barChart>
        <c:barDir val="col"/>
        <c:grouping val="clustered"/>
        <c:varyColors val="0"/>
        <c:ser>
          <c:idx val="0"/>
          <c:order val="0"/>
          <c:tx>
            <c:strRef>
              <c:f>'[Microsoft PowerPoint 内のグラフ]元データ（グラフ用）'!$D$41</c:f>
              <c:strCache>
                <c:ptCount val="1"/>
                <c:pt idx="0">
                  <c:v>半導体等電子部品</c:v>
                </c:pt>
              </c:strCache>
            </c:strRef>
          </c:tx>
          <c:spPr>
            <a:pattFill prst="dkUpDiag">
              <a:fgClr>
                <a:schemeClr val="accent5">
                  <a:lumMod val="75000"/>
                </a:schemeClr>
              </a:fgClr>
              <a:bgClr>
                <a:schemeClr val="bg1"/>
              </a:bgClr>
            </a:pattFill>
            <a:ln>
              <a:solidFill>
                <a:schemeClr val="accent5">
                  <a:lumMod val="75000"/>
                </a:schemeClr>
              </a:solidFill>
            </a:ln>
            <a:effectLst/>
          </c:spPr>
          <c:invertIfNegative val="0"/>
          <c:cat>
            <c:strRef>
              <c:f>'[Microsoft PowerPoint 内のグラフ]元データ（グラフ用）'!$R$40:$BD$40</c:f>
              <c:strCache>
                <c:ptCount val="38"/>
                <c:pt idx="0">
                  <c:v>20/2月</c:v>
                </c:pt>
                <c:pt idx="1">
                  <c:v>20/3月</c:v>
                </c:pt>
                <c:pt idx="2">
                  <c:v>20/4月</c:v>
                </c:pt>
                <c:pt idx="3">
                  <c:v>20/5月</c:v>
                </c:pt>
                <c:pt idx="4">
                  <c:v>20/6月</c:v>
                </c:pt>
                <c:pt idx="5">
                  <c:v>20/7月</c:v>
                </c:pt>
                <c:pt idx="6">
                  <c:v>20/8月</c:v>
                </c:pt>
                <c:pt idx="7">
                  <c:v>20/9月</c:v>
                </c:pt>
                <c:pt idx="8">
                  <c:v>20/10月</c:v>
                </c:pt>
                <c:pt idx="9">
                  <c:v>20/11月</c:v>
                </c:pt>
                <c:pt idx="10">
                  <c:v>20/12月</c:v>
                </c:pt>
                <c:pt idx="11">
                  <c:v>21/1月</c:v>
                </c:pt>
                <c:pt idx="12">
                  <c:v>21/2月</c:v>
                </c:pt>
                <c:pt idx="13">
                  <c:v>21/3月</c:v>
                </c:pt>
                <c:pt idx="14">
                  <c:v>21/4月</c:v>
                </c:pt>
                <c:pt idx="15">
                  <c:v>21/5月</c:v>
                </c:pt>
                <c:pt idx="16">
                  <c:v>21/6月</c:v>
                </c:pt>
                <c:pt idx="17">
                  <c:v>21/7月</c:v>
                </c:pt>
                <c:pt idx="18">
                  <c:v>21/8月</c:v>
                </c:pt>
                <c:pt idx="19">
                  <c:v>21/9月</c:v>
                </c:pt>
                <c:pt idx="20">
                  <c:v>21/10月</c:v>
                </c:pt>
                <c:pt idx="21">
                  <c:v>21/11月</c:v>
                </c:pt>
                <c:pt idx="22">
                  <c:v>21/12月</c:v>
                </c:pt>
                <c:pt idx="23">
                  <c:v>22/1月</c:v>
                </c:pt>
                <c:pt idx="24">
                  <c:v>22/2月</c:v>
                </c:pt>
                <c:pt idx="25">
                  <c:v>22/3月</c:v>
                </c:pt>
                <c:pt idx="26">
                  <c:v>22/4月</c:v>
                </c:pt>
                <c:pt idx="27">
                  <c:v>22/5月</c:v>
                </c:pt>
                <c:pt idx="28">
                  <c:v>22/6月</c:v>
                </c:pt>
                <c:pt idx="29">
                  <c:v>22/7月</c:v>
                </c:pt>
                <c:pt idx="30">
                  <c:v>22/8月</c:v>
                </c:pt>
                <c:pt idx="31">
                  <c:v>22/9月</c:v>
                </c:pt>
                <c:pt idx="32">
                  <c:v>22/10月</c:v>
                </c:pt>
                <c:pt idx="33">
                  <c:v>22/11月</c:v>
                </c:pt>
                <c:pt idx="34">
                  <c:v>22/12月</c:v>
                </c:pt>
                <c:pt idx="35">
                  <c:v>23/1月</c:v>
                </c:pt>
                <c:pt idx="36">
                  <c:v>23/2月</c:v>
                </c:pt>
                <c:pt idx="37">
                  <c:v>23/3月</c:v>
                </c:pt>
              </c:strCache>
              <c:extLst/>
            </c:strRef>
          </c:cat>
          <c:val>
            <c:numRef>
              <c:f>'[Microsoft PowerPoint 内のグラフ]元データ（グラフ用）'!$R$41:$BD$41</c:f>
              <c:numCache>
                <c:formatCode>#,##0;"▲ "#,##0</c:formatCode>
                <c:ptCount val="38"/>
                <c:pt idx="0">
                  <c:v>157707.56</c:v>
                </c:pt>
                <c:pt idx="1">
                  <c:v>176904.06299999999</c:v>
                </c:pt>
                <c:pt idx="2">
                  <c:v>179324.23499999999</c:v>
                </c:pt>
                <c:pt idx="3">
                  <c:v>162303.63800000001</c:v>
                </c:pt>
                <c:pt idx="4">
                  <c:v>154185.09700000001</c:v>
                </c:pt>
                <c:pt idx="5">
                  <c:v>172903.75599999999</c:v>
                </c:pt>
                <c:pt idx="6">
                  <c:v>185086.40100000001</c:v>
                </c:pt>
                <c:pt idx="7">
                  <c:v>172674.095</c:v>
                </c:pt>
                <c:pt idx="8">
                  <c:v>174780.49600000001</c:v>
                </c:pt>
                <c:pt idx="9">
                  <c:v>164557.65900000001</c:v>
                </c:pt>
                <c:pt idx="10">
                  <c:v>166247.85999999999</c:v>
                </c:pt>
                <c:pt idx="11">
                  <c:v>162150</c:v>
                </c:pt>
                <c:pt idx="12">
                  <c:v>154905</c:v>
                </c:pt>
                <c:pt idx="13">
                  <c:v>180179</c:v>
                </c:pt>
                <c:pt idx="14">
                  <c:v>178700</c:v>
                </c:pt>
                <c:pt idx="15">
                  <c:v>171632</c:v>
                </c:pt>
                <c:pt idx="16">
                  <c:v>193716</c:v>
                </c:pt>
                <c:pt idx="17">
                  <c:v>215406</c:v>
                </c:pt>
                <c:pt idx="18">
                  <c:v>208998</c:v>
                </c:pt>
                <c:pt idx="19">
                  <c:v>219561</c:v>
                </c:pt>
                <c:pt idx="20">
                  <c:v>226815</c:v>
                </c:pt>
                <c:pt idx="21">
                  <c:v>205287</c:v>
                </c:pt>
                <c:pt idx="22">
                  <c:v>224276</c:v>
                </c:pt>
                <c:pt idx="23" formatCode="General">
                  <c:v>198197</c:v>
                </c:pt>
                <c:pt idx="24" formatCode="General">
                  <c:v>193820</c:v>
                </c:pt>
                <c:pt idx="25" formatCode="General">
                  <c:v>204817</c:v>
                </c:pt>
                <c:pt idx="26" formatCode="General">
                  <c:v>198516</c:v>
                </c:pt>
                <c:pt idx="27" formatCode="General">
                  <c:v>207637</c:v>
                </c:pt>
                <c:pt idx="28" formatCode="General">
                  <c:v>254032</c:v>
                </c:pt>
                <c:pt idx="29" formatCode="General">
                  <c:v>234531</c:v>
                </c:pt>
                <c:pt idx="30" formatCode="General">
                  <c:v>173602</c:v>
                </c:pt>
                <c:pt idx="31" formatCode="General">
                  <c:v>238775</c:v>
                </c:pt>
                <c:pt idx="32" formatCode="General">
                  <c:v>225809</c:v>
                </c:pt>
                <c:pt idx="33" formatCode="General">
                  <c:v>204149</c:v>
                </c:pt>
                <c:pt idx="34" formatCode="General">
                  <c:v>209647</c:v>
                </c:pt>
                <c:pt idx="35" formatCode="General">
                  <c:v>172322</c:v>
                </c:pt>
                <c:pt idx="36" formatCode="General">
                  <c:v>189167</c:v>
                </c:pt>
                <c:pt idx="37" formatCode="General">
                  <c:v>192189</c:v>
                </c:pt>
              </c:numCache>
              <c:extLst/>
            </c:numRef>
          </c:val>
          <c:extLst>
            <c:ext xmlns:c16="http://schemas.microsoft.com/office/drawing/2014/chart" uri="{C3380CC4-5D6E-409C-BE32-E72D297353CC}">
              <c16:uniqueId val="{00000000-0845-4C8C-945E-7588384A7608}"/>
            </c:ext>
          </c:extLst>
        </c:ser>
        <c:ser>
          <c:idx val="2"/>
          <c:order val="2"/>
          <c:tx>
            <c:strRef>
              <c:f>'[Microsoft PowerPoint 内のグラフ]元データ（グラフ用）'!$D$43</c:f>
              <c:strCache>
                <c:ptCount val="1"/>
                <c:pt idx="0">
                  <c:v>プラスチック</c:v>
                </c:pt>
              </c:strCache>
            </c:strRef>
          </c:tx>
          <c:spPr>
            <a:solidFill>
              <a:srgbClr val="00B050"/>
            </a:solidFill>
            <a:ln>
              <a:solidFill>
                <a:srgbClr val="00B050"/>
              </a:solidFill>
            </a:ln>
            <a:effectLst/>
          </c:spPr>
          <c:invertIfNegative val="0"/>
          <c:cat>
            <c:strRef>
              <c:f>'[Microsoft PowerPoint 内のグラフ]元データ（グラフ用）'!$R$40:$BD$40</c:f>
              <c:strCache>
                <c:ptCount val="38"/>
                <c:pt idx="0">
                  <c:v>20/2月</c:v>
                </c:pt>
                <c:pt idx="1">
                  <c:v>20/3月</c:v>
                </c:pt>
                <c:pt idx="2">
                  <c:v>20/4月</c:v>
                </c:pt>
                <c:pt idx="3">
                  <c:v>20/5月</c:v>
                </c:pt>
                <c:pt idx="4">
                  <c:v>20/6月</c:v>
                </c:pt>
                <c:pt idx="5">
                  <c:v>20/7月</c:v>
                </c:pt>
                <c:pt idx="6">
                  <c:v>20/8月</c:v>
                </c:pt>
                <c:pt idx="7">
                  <c:v>20/9月</c:v>
                </c:pt>
                <c:pt idx="8">
                  <c:v>20/10月</c:v>
                </c:pt>
                <c:pt idx="9">
                  <c:v>20/11月</c:v>
                </c:pt>
                <c:pt idx="10">
                  <c:v>20/12月</c:v>
                </c:pt>
                <c:pt idx="11">
                  <c:v>21/1月</c:v>
                </c:pt>
                <c:pt idx="12">
                  <c:v>21/2月</c:v>
                </c:pt>
                <c:pt idx="13">
                  <c:v>21/3月</c:v>
                </c:pt>
                <c:pt idx="14">
                  <c:v>21/4月</c:v>
                </c:pt>
                <c:pt idx="15">
                  <c:v>21/5月</c:v>
                </c:pt>
                <c:pt idx="16">
                  <c:v>21/6月</c:v>
                </c:pt>
                <c:pt idx="17">
                  <c:v>21/7月</c:v>
                </c:pt>
                <c:pt idx="18">
                  <c:v>21/8月</c:v>
                </c:pt>
                <c:pt idx="19">
                  <c:v>21/9月</c:v>
                </c:pt>
                <c:pt idx="20">
                  <c:v>21/10月</c:v>
                </c:pt>
                <c:pt idx="21">
                  <c:v>21/11月</c:v>
                </c:pt>
                <c:pt idx="22">
                  <c:v>21/12月</c:v>
                </c:pt>
                <c:pt idx="23">
                  <c:v>22/1月</c:v>
                </c:pt>
                <c:pt idx="24">
                  <c:v>22/2月</c:v>
                </c:pt>
                <c:pt idx="25">
                  <c:v>22/3月</c:v>
                </c:pt>
                <c:pt idx="26">
                  <c:v>22/4月</c:v>
                </c:pt>
                <c:pt idx="27">
                  <c:v>22/5月</c:v>
                </c:pt>
                <c:pt idx="28">
                  <c:v>22/6月</c:v>
                </c:pt>
                <c:pt idx="29">
                  <c:v>22/7月</c:v>
                </c:pt>
                <c:pt idx="30">
                  <c:v>22/8月</c:v>
                </c:pt>
                <c:pt idx="31">
                  <c:v>22/9月</c:v>
                </c:pt>
                <c:pt idx="32">
                  <c:v>22/10月</c:v>
                </c:pt>
                <c:pt idx="33">
                  <c:v>22/11月</c:v>
                </c:pt>
                <c:pt idx="34">
                  <c:v>22/12月</c:v>
                </c:pt>
                <c:pt idx="35">
                  <c:v>23/1月</c:v>
                </c:pt>
                <c:pt idx="36">
                  <c:v>23/2月</c:v>
                </c:pt>
                <c:pt idx="37">
                  <c:v>23/3月</c:v>
                </c:pt>
              </c:strCache>
              <c:extLst/>
            </c:strRef>
          </c:cat>
          <c:val>
            <c:numRef>
              <c:f>'[Microsoft PowerPoint 内のグラフ]元データ（グラフ用）'!$R$43:$BD$43</c:f>
              <c:numCache>
                <c:formatCode>#,##0;"▲ "#,##0</c:formatCode>
                <c:ptCount val="38"/>
                <c:pt idx="0">
                  <c:v>54743.328999999998</c:v>
                </c:pt>
                <c:pt idx="1">
                  <c:v>62459.978000000003</c:v>
                </c:pt>
                <c:pt idx="2">
                  <c:v>61406.239999999998</c:v>
                </c:pt>
                <c:pt idx="3">
                  <c:v>48695.650999999998</c:v>
                </c:pt>
                <c:pt idx="4">
                  <c:v>51091.453000000001</c:v>
                </c:pt>
                <c:pt idx="5">
                  <c:v>55198.466999999997</c:v>
                </c:pt>
                <c:pt idx="6">
                  <c:v>54515.845000000001</c:v>
                </c:pt>
                <c:pt idx="7">
                  <c:v>60751.845999999998</c:v>
                </c:pt>
                <c:pt idx="8">
                  <c:v>66853.035999999993</c:v>
                </c:pt>
                <c:pt idx="9">
                  <c:v>60788.052000000003</c:v>
                </c:pt>
                <c:pt idx="10">
                  <c:v>72789.857999999993</c:v>
                </c:pt>
                <c:pt idx="11">
                  <c:v>66386</c:v>
                </c:pt>
                <c:pt idx="12">
                  <c:v>62068</c:v>
                </c:pt>
                <c:pt idx="13">
                  <c:v>74383</c:v>
                </c:pt>
                <c:pt idx="14">
                  <c:v>74836</c:v>
                </c:pt>
                <c:pt idx="15">
                  <c:v>62124</c:v>
                </c:pt>
                <c:pt idx="16">
                  <c:v>72583</c:v>
                </c:pt>
                <c:pt idx="17">
                  <c:v>71237</c:v>
                </c:pt>
                <c:pt idx="18">
                  <c:v>73801</c:v>
                </c:pt>
                <c:pt idx="19">
                  <c:v>71392</c:v>
                </c:pt>
                <c:pt idx="20">
                  <c:v>75917</c:v>
                </c:pt>
                <c:pt idx="21">
                  <c:v>68918</c:v>
                </c:pt>
                <c:pt idx="22">
                  <c:v>80212</c:v>
                </c:pt>
                <c:pt idx="23" formatCode="General">
                  <c:v>61081</c:v>
                </c:pt>
                <c:pt idx="24" formatCode="General">
                  <c:v>71669</c:v>
                </c:pt>
                <c:pt idx="25" formatCode="General">
                  <c:v>83819</c:v>
                </c:pt>
                <c:pt idx="26" formatCode="General">
                  <c:v>84050</c:v>
                </c:pt>
                <c:pt idx="27" formatCode="General">
                  <c:v>77960</c:v>
                </c:pt>
                <c:pt idx="28" formatCode="General">
                  <c:v>82966</c:v>
                </c:pt>
                <c:pt idx="29" formatCode="General">
                  <c:v>77352</c:v>
                </c:pt>
                <c:pt idx="30" formatCode="General">
                  <c:v>70531</c:v>
                </c:pt>
                <c:pt idx="31" formatCode="General">
                  <c:v>71511</c:v>
                </c:pt>
                <c:pt idx="32" formatCode="General">
                  <c:v>75332</c:v>
                </c:pt>
                <c:pt idx="33" formatCode="General">
                  <c:v>71052</c:v>
                </c:pt>
                <c:pt idx="34" formatCode="General">
                  <c:v>74762</c:v>
                </c:pt>
                <c:pt idx="35" formatCode="General">
                  <c:v>55983</c:v>
                </c:pt>
                <c:pt idx="36" formatCode="General">
                  <c:v>65679</c:v>
                </c:pt>
                <c:pt idx="37" formatCode="General">
                  <c:v>75363</c:v>
                </c:pt>
              </c:numCache>
              <c:extLst/>
            </c:numRef>
          </c:val>
          <c:extLst>
            <c:ext xmlns:c16="http://schemas.microsoft.com/office/drawing/2014/chart" uri="{C3380CC4-5D6E-409C-BE32-E72D297353CC}">
              <c16:uniqueId val="{00000001-0845-4C8C-945E-7588384A7608}"/>
            </c:ext>
          </c:extLst>
        </c:ser>
        <c:ser>
          <c:idx val="4"/>
          <c:order val="4"/>
          <c:tx>
            <c:strRef>
              <c:f>'[Microsoft PowerPoint 内のグラフ]元データ（グラフ用）'!$D$45</c:f>
              <c:strCache>
                <c:ptCount val="1"/>
                <c:pt idx="0">
                  <c:v>鉄鋼</c:v>
                </c:pt>
              </c:strCache>
            </c:strRef>
          </c:tx>
          <c:spPr>
            <a:pattFill prst="pct25">
              <a:fgClr>
                <a:schemeClr val="accent3">
                  <a:lumMod val="50000"/>
                </a:schemeClr>
              </a:fgClr>
              <a:bgClr>
                <a:schemeClr val="bg1"/>
              </a:bgClr>
            </a:pattFill>
            <a:ln>
              <a:solidFill>
                <a:schemeClr val="accent3">
                  <a:lumMod val="75000"/>
                </a:schemeClr>
              </a:solidFill>
            </a:ln>
            <a:effectLst/>
          </c:spPr>
          <c:invertIfNegative val="0"/>
          <c:cat>
            <c:strRef>
              <c:f>'[Microsoft PowerPoint 内のグラフ]元データ（グラフ用）'!$R$40:$BD$40</c:f>
              <c:strCache>
                <c:ptCount val="38"/>
                <c:pt idx="0">
                  <c:v>20/2月</c:v>
                </c:pt>
                <c:pt idx="1">
                  <c:v>20/3月</c:v>
                </c:pt>
                <c:pt idx="2">
                  <c:v>20/4月</c:v>
                </c:pt>
                <c:pt idx="3">
                  <c:v>20/5月</c:v>
                </c:pt>
                <c:pt idx="4">
                  <c:v>20/6月</c:v>
                </c:pt>
                <c:pt idx="5">
                  <c:v>20/7月</c:v>
                </c:pt>
                <c:pt idx="6">
                  <c:v>20/8月</c:v>
                </c:pt>
                <c:pt idx="7">
                  <c:v>20/9月</c:v>
                </c:pt>
                <c:pt idx="8">
                  <c:v>20/10月</c:v>
                </c:pt>
                <c:pt idx="9">
                  <c:v>20/11月</c:v>
                </c:pt>
                <c:pt idx="10">
                  <c:v>20/12月</c:v>
                </c:pt>
                <c:pt idx="11">
                  <c:v>21/1月</c:v>
                </c:pt>
                <c:pt idx="12">
                  <c:v>21/2月</c:v>
                </c:pt>
                <c:pt idx="13">
                  <c:v>21/3月</c:v>
                </c:pt>
                <c:pt idx="14">
                  <c:v>21/4月</c:v>
                </c:pt>
                <c:pt idx="15">
                  <c:v>21/5月</c:v>
                </c:pt>
                <c:pt idx="16">
                  <c:v>21/6月</c:v>
                </c:pt>
                <c:pt idx="17">
                  <c:v>21/7月</c:v>
                </c:pt>
                <c:pt idx="18">
                  <c:v>21/8月</c:v>
                </c:pt>
                <c:pt idx="19">
                  <c:v>21/9月</c:v>
                </c:pt>
                <c:pt idx="20">
                  <c:v>21/10月</c:v>
                </c:pt>
                <c:pt idx="21">
                  <c:v>21/11月</c:v>
                </c:pt>
                <c:pt idx="22">
                  <c:v>21/12月</c:v>
                </c:pt>
                <c:pt idx="23">
                  <c:v>22/1月</c:v>
                </c:pt>
                <c:pt idx="24">
                  <c:v>22/2月</c:v>
                </c:pt>
                <c:pt idx="25">
                  <c:v>22/3月</c:v>
                </c:pt>
                <c:pt idx="26">
                  <c:v>22/4月</c:v>
                </c:pt>
                <c:pt idx="27">
                  <c:v>22/5月</c:v>
                </c:pt>
                <c:pt idx="28">
                  <c:v>22/6月</c:v>
                </c:pt>
                <c:pt idx="29">
                  <c:v>22/7月</c:v>
                </c:pt>
                <c:pt idx="30">
                  <c:v>22/8月</c:v>
                </c:pt>
                <c:pt idx="31">
                  <c:v>22/9月</c:v>
                </c:pt>
                <c:pt idx="32">
                  <c:v>22/10月</c:v>
                </c:pt>
                <c:pt idx="33">
                  <c:v>22/11月</c:v>
                </c:pt>
                <c:pt idx="34">
                  <c:v>22/12月</c:v>
                </c:pt>
                <c:pt idx="35">
                  <c:v>23/1月</c:v>
                </c:pt>
                <c:pt idx="36">
                  <c:v>23/2月</c:v>
                </c:pt>
                <c:pt idx="37">
                  <c:v>23/3月</c:v>
                </c:pt>
              </c:strCache>
              <c:extLst/>
            </c:strRef>
          </c:cat>
          <c:val>
            <c:numRef>
              <c:f>'[Microsoft PowerPoint 内のグラフ]元データ（グラフ用）'!$R$45:$BD$45</c:f>
              <c:numCache>
                <c:formatCode>#,##0;"▲ "#,##0</c:formatCode>
                <c:ptCount val="38"/>
                <c:pt idx="0">
                  <c:v>53384.758000000002</c:v>
                </c:pt>
                <c:pt idx="1">
                  <c:v>67054.387000000002</c:v>
                </c:pt>
                <c:pt idx="2">
                  <c:v>52280.008999999998</c:v>
                </c:pt>
                <c:pt idx="3">
                  <c:v>42051.241999999998</c:v>
                </c:pt>
                <c:pt idx="4">
                  <c:v>46345.49</c:v>
                </c:pt>
                <c:pt idx="5">
                  <c:v>42373.680999999997</c:v>
                </c:pt>
                <c:pt idx="6">
                  <c:v>40316.809000000001</c:v>
                </c:pt>
                <c:pt idx="7">
                  <c:v>39451.262000000002</c:v>
                </c:pt>
                <c:pt idx="8">
                  <c:v>41804.671999999999</c:v>
                </c:pt>
                <c:pt idx="9">
                  <c:v>43240.305999999997</c:v>
                </c:pt>
                <c:pt idx="10">
                  <c:v>46947.618999999999</c:v>
                </c:pt>
                <c:pt idx="11">
                  <c:v>42193</c:v>
                </c:pt>
                <c:pt idx="12">
                  <c:v>44991</c:v>
                </c:pt>
                <c:pt idx="13">
                  <c:v>58032</c:v>
                </c:pt>
                <c:pt idx="14">
                  <c:v>59461</c:v>
                </c:pt>
                <c:pt idx="15">
                  <c:v>51076</c:v>
                </c:pt>
                <c:pt idx="16">
                  <c:v>67381</c:v>
                </c:pt>
                <c:pt idx="17">
                  <c:v>58530</c:v>
                </c:pt>
                <c:pt idx="18">
                  <c:v>58075</c:v>
                </c:pt>
                <c:pt idx="19">
                  <c:v>63464</c:v>
                </c:pt>
                <c:pt idx="20">
                  <c:v>69993</c:v>
                </c:pt>
                <c:pt idx="21">
                  <c:v>62767</c:v>
                </c:pt>
                <c:pt idx="22">
                  <c:v>74119</c:v>
                </c:pt>
                <c:pt idx="23" formatCode="General">
                  <c:v>55484</c:v>
                </c:pt>
                <c:pt idx="24" formatCode="General">
                  <c:v>58798</c:v>
                </c:pt>
                <c:pt idx="25" formatCode="General">
                  <c:v>75979</c:v>
                </c:pt>
                <c:pt idx="26" formatCode="General">
                  <c:v>70032</c:v>
                </c:pt>
                <c:pt idx="27" formatCode="General">
                  <c:v>68891</c:v>
                </c:pt>
                <c:pt idx="28" formatCode="General">
                  <c:v>88035</c:v>
                </c:pt>
                <c:pt idx="29" formatCode="General">
                  <c:v>77576</c:v>
                </c:pt>
                <c:pt idx="30" formatCode="General">
                  <c:v>75287</c:v>
                </c:pt>
                <c:pt idx="31" formatCode="General">
                  <c:v>75057</c:v>
                </c:pt>
                <c:pt idx="32" formatCode="General">
                  <c:v>84090</c:v>
                </c:pt>
                <c:pt idx="33" formatCode="General">
                  <c:v>80104</c:v>
                </c:pt>
                <c:pt idx="34" formatCode="General">
                  <c:v>87501</c:v>
                </c:pt>
                <c:pt idx="35" formatCode="General">
                  <c:v>69212</c:v>
                </c:pt>
                <c:pt idx="36" formatCode="General">
                  <c:v>77607</c:v>
                </c:pt>
                <c:pt idx="37" formatCode="General">
                  <c:v>82311</c:v>
                </c:pt>
              </c:numCache>
              <c:extLst/>
            </c:numRef>
          </c:val>
          <c:extLst>
            <c:ext xmlns:c16="http://schemas.microsoft.com/office/drawing/2014/chart" uri="{C3380CC4-5D6E-409C-BE32-E72D297353CC}">
              <c16:uniqueId val="{00000002-0845-4C8C-945E-7588384A7608}"/>
            </c:ext>
          </c:extLst>
        </c:ser>
        <c:dLbls>
          <c:showLegendKey val="0"/>
          <c:showVal val="0"/>
          <c:showCatName val="0"/>
          <c:showSerName val="0"/>
          <c:showPercent val="0"/>
          <c:showBubbleSize val="0"/>
        </c:dLbls>
        <c:gapWidth val="219"/>
        <c:axId val="102590336"/>
        <c:axId val="102591872"/>
      </c:barChart>
      <c:lineChart>
        <c:grouping val="standard"/>
        <c:varyColors val="0"/>
        <c:ser>
          <c:idx val="1"/>
          <c:order val="1"/>
          <c:tx>
            <c:strRef>
              <c:f>'[Microsoft PowerPoint 内のグラフ]元データ（グラフ用）'!$D$42</c:f>
              <c:strCache>
                <c:ptCount val="1"/>
                <c:pt idx="0">
                  <c:v>電子部品対2019年同月比</c:v>
                </c:pt>
              </c:strCache>
            </c:strRef>
          </c:tx>
          <c:spPr>
            <a:ln w="28575" cap="rnd">
              <a:solidFill>
                <a:srgbClr val="FF0000"/>
              </a:solidFill>
              <a:round/>
            </a:ln>
            <a:effectLst/>
          </c:spPr>
          <c:marker>
            <c:symbol val="triangle"/>
            <c:size val="6"/>
            <c:spPr>
              <a:solidFill>
                <a:srgbClr val="FF0000"/>
              </a:solidFill>
              <a:ln w="9525">
                <a:solidFill>
                  <a:srgbClr val="FF0000"/>
                </a:solidFill>
              </a:ln>
              <a:effectLst/>
            </c:spPr>
          </c:marker>
          <c:cat>
            <c:strRef>
              <c:f>'[Microsoft PowerPoint 内のグラフ]元データ（グラフ用）'!$N$40:$AF$40</c:f>
              <c:strCache>
                <c:ptCount val="18"/>
                <c:pt idx="0">
                  <c:v>19/10月</c:v>
                </c:pt>
                <c:pt idx="1">
                  <c:v>19/11月</c:v>
                </c:pt>
                <c:pt idx="2">
                  <c:v>19/12月</c:v>
                </c:pt>
                <c:pt idx="3">
                  <c:v>20/1月</c:v>
                </c:pt>
                <c:pt idx="4">
                  <c:v>20/2月</c:v>
                </c:pt>
                <c:pt idx="5">
                  <c:v>20/3月</c:v>
                </c:pt>
                <c:pt idx="6">
                  <c:v>20/4月</c:v>
                </c:pt>
                <c:pt idx="7">
                  <c:v>20/5月</c:v>
                </c:pt>
                <c:pt idx="8">
                  <c:v>20/6月</c:v>
                </c:pt>
                <c:pt idx="9">
                  <c:v>20/7月</c:v>
                </c:pt>
                <c:pt idx="10">
                  <c:v>20/8月</c:v>
                </c:pt>
                <c:pt idx="11">
                  <c:v>20/9月</c:v>
                </c:pt>
                <c:pt idx="12">
                  <c:v>20/10月</c:v>
                </c:pt>
                <c:pt idx="13">
                  <c:v>20/11月</c:v>
                </c:pt>
                <c:pt idx="14">
                  <c:v>20/12月</c:v>
                </c:pt>
                <c:pt idx="15">
                  <c:v>21/1月</c:v>
                </c:pt>
                <c:pt idx="16">
                  <c:v>21/2月</c:v>
                </c:pt>
                <c:pt idx="17">
                  <c:v>21/3月</c:v>
                </c:pt>
              </c:strCache>
              <c:extLst/>
            </c:strRef>
          </c:cat>
          <c:val>
            <c:numRef>
              <c:f>'[Microsoft PowerPoint 内のグラフ]元データ（グラフ用）'!$R$42:$BD$42</c:f>
              <c:numCache>
                <c:formatCode>General</c:formatCode>
                <c:ptCount val="38"/>
                <c:pt idx="0">
                  <c:v>27.5</c:v>
                </c:pt>
                <c:pt idx="1">
                  <c:v>19.5</c:v>
                </c:pt>
                <c:pt idx="2">
                  <c:v>23.1</c:v>
                </c:pt>
                <c:pt idx="3">
                  <c:v>6.4</c:v>
                </c:pt>
                <c:pt idx="4">
                  <c:v>4.0999999999999996</c:v>
                </c:pt>
                <c:pt idx="5">
                  <c:v>9.5</c:v>
                </c:pt>
                <c:pt idx="6">
                  <c:v>10.8</c:v>
                </c:pt>
                <c:pt idx="7">
                  <c:v>-4</c:v>
                </c:pt>
                <c:pt idx="8">
                  <c:v>-8.6999999999999993</c:v>
                </c:pt>
                <c:pt idx="9">
                  <c:v>-7.2</c:v>
                </c:pt>
                <c:pt idx="10">
                  <c:v>-3.3</c:v>
                </c:pt>
                <c:pt idx="11">
                  <c:v>10.8</c:v>
                </c:pt>
                <c:pt idx="12">
                  <c:v>25.2</c:v>
                </c:pt>
                <c:pt idx="13">
                  <c:v>21.7</c:v>
                </c:pt>
                <c:pt idx="14">
                  <c:v>22.7</c:v>
                </c:pt>
                <c:pt idx="15">
                  <c:v>12.5</c:v>
                </c:pt>
                <c:pt idx="16">
                  <c:v>30.8</c:v>
                </c:pt>
                <c:pt idx="17">
                  <c:v>36.4</c:v>
                </c:pt>
                <c:pt idx="18">
                  <c:v>25.1</c:v>
                </c:pt>
                <c:pt idx="19" formatCode="\+#,##0.0;&quot;▲ &quot;#,##0.0">
                  <c:v>22.080001558631366</c:v>
                </c:pt>
                <c:pt idx="20" formatCode="\+#,##0.0;&quot;▲ &quot;#,##0.0">
                  <c:v>18.438220255706874</c:v>
                </c:pt>
                <c:pt idx="21" formatCode="\+#,##0.0;&quot;▲ &quot;#,##0.0">
                  <c:v>15.713729687931743</c:v>
                </c:pt>
                <c:pt idx="22" formatCode="\+#,##0.0;&quot;▲ &quot;#,##0.0">
                  <c:v>30.485573183142311</c:v>
                </c:pt>
                <c:pt idx="23" formatCode="\+#,##0.0;&quot;▲ &quot;#,##0.0">
                  <c:v>35.448941137161107</c:v>
                </c:pt>
                <c:pt idx="24" formatCode="\+#,##0.0;&quot;▲ &quot;#,##0.0">
                  <c:v>56.675646402030111</c:v>
                </c:pt>
                <c:pt idx="25" formatCode="\+#,##0.0;&quot;▲ &quot;#,##0.0">
                  <c:v>38.298801645141076</c:v>
                </c:pt>
                <c:pt idx="26" formatCode="\+#,##0.0;&quot;▲ &quot;#,##0.0">
                  <c:v>36.263957967583906</c:v>
                </c:pt>
                <c:pt idx="27" formatCode="\+#,##0.0;&quot;▲ &quot;#,##0.0">
                  <c:v>36.076767279951149</c:v>
                </c:pt>
                <c:pt idx="28" formatCode="\+#,##0.0;&quot;▲ &quot;#,##0.0">
                  <c:v>71.517380776086554</c:v>
                </c:pt>
                <c:pt idx="29" formatCode="\+#,##0.0;&quot;▲ &quot;#,##0.0">
                  <c:v>48.529747956738298</c:v>
                </c:pt>
                <c:pt idx="30" formatCode="\+#,##0.0;&quot;▲ &quot;#,##0.0">
                  <c:v>3.9286928070259686</c:v>
                </c:pt>
                <c:pt idx="31" formatCode="\+#,##0.0;&quot;▲ &quot;#,##0.0">
                  <c:v>32.763343089903053</c:v>
                </c:pt>
                <c:pt idx="32" formatCode="\+#,##0.0;&quot;▲ &quot;#,##0.0">
                  <c:v>17.912907337349427</c:v>
                </c:pt>
                <c:pt idx="33" formatCode="\+#,##0.0;&quot;▲ &quot;#,##0.0">
                  <c:v>15.072275409848546</c:v>
                </c:pt>
                <c:pt idx="34" formatCode="\+#,##0.0;&quot;▲ &quot;#,##0.0">
                  <c:v>21.974303809262842</c:v>
                </c:pt>
                <c:pt idx="35" formatCode="\+#,##0.0;&quot;▲ &quot;#,##0.0">
                  <c:v>16.670490076925049</c:v>
                </c:pt>
                <c:pt idx="36" formatCode="\+#,##0.0;&quot;▲ &quot;#,##0.0">
                  <c:v>19.947959374934211</c:v>
                </c:pt>
                <c:pt idx="37" formatCode="\+#,##0.0;&quot;▲ &quot;#,##0.0">
                  <c:v>8.640240784068375</c:v>
                </c:pt>
              </c:numCache>
              <c:extLst/>
            </c:numRef>
          </c:val>
          <c:smooth val="0"/>
          <c:extLst>
            <c:ext xmlns:c16="http://schemas.microsoft.com/office/drawing/2014/chart" uri="{C3380CC4-5D6E-409C-BE32-E72D297353CC}">
              <c16:uniqueId val="{00000003-0845-4C8C-945E-7588384A7608}"/>
            </c:ext>
          </c:extLst>
        </c:ser>
        <c:ser>
          <c:idx val="3"/>
          <c:order val="3"/>
          <c:tx>
            <c:strRef>
              <c:f>'[Microsoft PowerPoint 内のグラフ]元データ（グラフ用）'!$D$44</c:f>
              <c:strCache>
                <c:ptCount val="1"/>
                <c:pt idx="0">
                  <c:v>プラスチック対2019年同月比</c:v>
                </c:pt>
              </c:strCache>
            </c:strRef>
          </c:tx>
          <c:spPr>
            <a:ln w="28575" cap="rnd" cmpd="dbl">
              <a:solidFill>
                <a:schemeClr val="accent4"/>
              </a:solidFill>
              <a:round/>
            </a:ln>
            <a:effectLst/>
          </c:spPr>
          <c:marker>
            <c:symbol val="square"/>
            <c:size val="6"/>
            <c:spPr>
              <a:solidFill>
                <a:schemeClr val="accent4"/>
              </a:solidFill>
              <a:ln w="9525" cmpd="sng">
                <a:solidFill>
                  <a:schemeClr val="accent4"/>
                </a:solidFill>
              </a:ln>
              <a:effectLst/>
            </c:spPr>
          </c:marker>
          <c:cat>
            <c:strRef>
              <c:f>'[Microsoft PowerPoint 内のグラフ]元データ（グラフ用）'!$N$40:$AF$40</c:f>
              <c:strCache>
                <c:ptCount val="18"/>
                <c:pt idx="0">
                  <c:v>19/10月</c:v>
                </c:pt>
                <c:pt idx="1">
                  <c:v>19/11月</c:v>
                </c:pt>
                <c:pt idx="2">
                  <c:v>19/12月</c:v>
                </c:pt>
                <c:pt idx="3">
                  <c:v>20/1月</c:v>
                </c:pt>
                <c:pt idx="4">
                  <c:v>20/2月</c:v>
                </c:pt>
                <c:pt idx="5">
                  <c:v>20/3月</c:v>
                </c:pt>
                <c:pt idx="6">
                  <c:v>20/4月</c:v>
                </c:pt>
                <c:pt idx="7">
                  <c:v>20/5月</c:v>
                </c:pt>
                <c:pt idx="8">
                  <c:v>20/6月</c:v>
                </c:pt>
                <c:pt idx="9">
                  <c:v>20/7月</c:v>
                </c:pt>
                <c:pt idx="10">
                  <c:v>20/8月</c:v>
                </c:pt>
                <c:pt idx="11">
                  <c:v>20/9月</c:v>
                </c:pt>
                <c:pt idx="12">
                  <c:v>20/10月</c:v>
                </c:pt>
                <c:pt idx="13">
                  <c:v>20/11月</c:v>
                </c:pt>
                <c:pt idx="14">
                  <c:v>20/12月</c:v>
                </c:pt>
                <c:pt idx="15">
                  <c:v>21/1月</c:v>
                </c:pt>
                <c:pt idx="16">
                  <c:v>21/2月</c:v>
                </c:pt>
                <c:pt idx="17">
                  <c:v>21/3月</c:v>
                </c:pt>
              </c:strCache>
              <c:extLst/>
            </c:strRef>
          </c:cat>
          <c:val>
            <c:numRef>
              <c:f>'[Microsoft PowerPoint 内のグラフ]元データ（グラフ用）'!$R$44:$BD$44</c:f>
              <c:numCache>
                <c:formatCode>General</c:formatCode>
                <c:ptCount val="38"/>
                <c:pt idx="0">
                  <c:v>4.7</c:v>
                </c:pt>
                <c:pt idx="1">
                  <c:v>4.9000000000000004</c:v>
                </c:pt>
                <c:pt idx="2">
                  <c:v>1.8</c:v>
                </c:pt>
                <c:pt idx="3">
                  <c:v>-3.4</c:v>
                </c:pt>
                <c:pt idx="4">
                  <c:v>-12.3</c:v>
                </c:pt>
                <c:pt idx="5">
                  <c:v>-7</c:v>
                </c:pt>
                <c:pt idx="6">
                  <c:v>-5.0999999999999996</c:v>
                </c:pt>
                <c:pt idx="7">
                  <c:v>5.7</c:v>
                </c:pt>
                <c:pt idx="8">
                  <c:v>13.1</c:v>
                </c:pt>
                <c:pt idx="9">
                  <c:v>9.8000000000000007</c:v>
                </c:pt>
                <c:pt idx="10">
                  <c:v>12.6</c:v>
                </c:pt>
                <c:pt idx="11">
                  <c:v>34</c:v>
                </c:pt>
                <c:pt idx="12">
                  <c:v>13.4</c:v>
                </c:pt>
                <c:pt idx="13">
                  <c:v>19.100000000000001</c:v>
                </c:pt>
                <c:pt idx="14">
                  <c:v>21.9</c:v>
                </c:pt>
                <c:pt idx="15">
                  <c:v>27.6</c:v>
                </c:pt>
                <c:pt idx="16">
                  <c:v>42.1</c:v>
                </c:pt>
                <c:pt idx="17">
                  <c:v>29.1</c:v>
                </c:pt>
                <c:pt idx="18">
                  <c:v>35.4</c:v>
                </c:pt>
                <c:pt idx="19" formatCode="\+#,##0.0;&quot;▲ &quot;#,##0.0">
                  <c:v>24.261384323202396</c:v>
                </c:pt>
                <c:pt idx="20" formatCode="\+#,##0.0;&quot;▲ &quot;#,##0.0">
                  <c:v>28.421088956432538</c:v>
                </c:pt>
                <c:pt idx="21" formatCode="\+#,##0.0;&quot;▲ &quot;#,##0.0">
                  <c:v>24.498489291997249</c:v>
                </c:pt>
                <c:pt idx="22" formatCode="\+#,##0.0;&quot;▲ &quot;#,##0.0">
                  <c:v>24.083363006271409</c:v>
                </c:pt>
                <c:pt idx="23" formatCode="\+#,##0.0;&quot;▲ &quot;#,##0.0">
                  <c:v>31.474816129302297</c:v>
                </c:pt>
                <c:pt idx="24" formatCode="\+#,##0.0;&quot;▲ &quot;#,##0.0">
                  <c:v>37.121894302168101</c:v>
                </c:pt>
                <c:pt idx="25" formatCode="\+#,##0.0;&quot;▲ &quot;#,##0.0">
                  <c:v>40.800711382999808</c:v>
                </c:pt>
                <c:pt idx="26" formatCode="\+#,##0.0;&quot;▲ &quot;#,##0.0">
                  <c:v>39.294252288258178</c:v>
                </c:pt>
                <c:pt idx="27" formatCode="\+#,##0.0;&quot;▲ &quot;#,##0.0">
                  <c:v>54.573203676367797</c:v>
                </c:pt>
                <c:pt idx="28" formatCode="\+#,##0.0;&quot;▲ &quot;#,##0.0">
                  <c:v>42.388751772586872</c:v>
                </c:pt>
                <c:pt idx="29" formatCode="\+#,##0.0;&quot;▲ &quot;#,##0.0">
                  <c:v>30.380977524603047</c:v>
                </c:pt>
                <c:pt idx="30" formatCode="\+#,##0.0;&quot;▲ &quot;#,##0.0">
                  <c:v>22.75461274418824</c:v>
                </c:pt>
                <c:pt idx="31" formatCode="\+#,##0.0;&quot;▲ &quot;#,##0.0">
                  <c:v>24.468509837748307</c:v>
                </c:pt>
                <c:pt idx="32" formatCode="\+#,##0.0;&quot;▲ &quot;#,##0.0">
                  <c:v>27.431503790534094</c:v>
                </c:pt>
                <c:pt idx="33" formatCode="\+#,##0.0;&quot;▲ &quot;#,##0.0">
                  <c:v>28.353502150018706</c:v>
                </c:pt>
                <c:pt idx="34" formatCode="\+#,##0.0;&quot;▲ &quot;#,##0.0">
                  <c:v>15.652525620541336</c:v>
                </c:pt>
                <c:pt idx="35" formatCode="\+#,##0.0;&quot;▲ &quot;#,##0.0">
                  <c:v>12.968211040430511</c:v>
                </c:pt>
                <c:pt idx="36" formatCode="\+#,##0.0;&quot;▲ &quot;#,##0.0">
                  <c:v>19.976262313166959</c:v>
                </c:pt>
                <c:pt idx="37" formatCode="\+#,##0.0;&quot;▲ &quot;#,##0.0">
                  <c:v>20.65806363236311</c:v>
                </c:pt>
              </c:numCache>
              <c:extLst/>
            </c:numRef>
          </c:val>
          <c:smooth val="0"/>
          <c:extLst>
            <c:ext xmlns:c16="http://schemas.microsoft.com/office/drawing/2014/chart" uri="{C3380CC4-5D6E-409C-BE32-E72D297353CC}">
              <c16:uniqueId val="{00000004-0845-4C8C-945E-7588384A7608}"/>
            </c:ext>
          </c:extLst>
        </c:ser>
        <c:ser>
          <c:idx val="5"/>
          <c:order val="5"/>
          <c:tx>
            <c:strRef>
              <c:f>'[Microsoft PowerPoint 内のグラフ]元データ（グラフ用）'!$D$46</c:f>
              <c:strCache>
                <c:ptCount val="1"/>
                <c:pt idx="0">
                  <c:v>鉄鋼対2019年同月比</c:v>
                </c:pt>
              </c:strCache>
            </c:strRef>
          </c:tx>
          <c:spPr>
            <a:ln w="28575" cap="rnd">
              <a:solidFill>
                <a:schemeClr val="accent1">
                  <a:lumMod val="50000"/>
                </a:schemeClr>
              </a:solidFill>
              <a:prstDash val="sysDot"/>
              <a:round/>
            </a:ln>
            <a:effectLst/>
          </c:spPr>
          <c:marker>
            <c:symbol val="diamond"/>
            <c:size val="6"/>
            <c:spPr>
              <a:solidFill>
                <a:schemeClr val="accent1">
                  <a:lumMod val="50000"/>
                </a:schemeClr>
              </a:solidFill>
              <a:ln w="9525">
                <a:solidFill>
                  <a:schemeClr val="accent1">
                    <a:lumMod val="50000"/>
                  </a:schemeClr>
                </a:solidFill>
              </a:ln>
              <a:effectLst/>
            </c:spPr>
          </c:marker>
          <c:cat>
            <c:strRef>
              <c:f>'[Microsoft PowerPoint 内のグラフ]元データ（グラフ用）'!$N$40:$AF$40</c:f>
              <c:strCache>
                <c:ptCount val="18"/>
                <c:pt idx="0">
                  <c:v>19/10月</c:v>
                </c:pt>
                <c:pt idx="1">
                  <c:v>19/11月</c:v>
                </c:pt>
                <c:pt idx="2">
                  <c:v>19/12月</c:v>
                </c:pt>
                <c:pt idx="3">
                  <c:v>20/1月</c:v>
                </c:pt>
                <c:pt idx="4">
                  <c:v>20/2月</c:v>
                </c:pt>
                <c:pt idx="5">
                  <c:v>20/3月</c:v>
                </c:pt>
                <c:pt idx="6">
                  <c:v>20/4月</c:v>
                </c:pt>
                <c:pt idx="7">
                  <c:v>20/5月</c:v>
                </c:pt>
                <c:pt idx="8">
                  <c:v>20/6月</c:v>
                </c:pt>
                <c:pt idx="9">
                  <c:v>20/7月</c:v>
                </c:pt>
                <c:pt idx="10">
                  <c:v>20/8月</c:v>
                </c:pt>
                <c:pt idx="11">
                  <c:v>20/9月</c:v>
                </c:pt>
                <c:pt idx="12">
                  <c:v>20/10月</c:v>
                </c:pt>
                <c:pt idx="13">
                  <c:v>20/11月</c:v>
                </c:pt>
                <c:pt idx="14">
                  <c:v>20/12月</c:v>
                </c:pt>
                <c:pt idx="15">
                  <c:v>21/1月</c:v>
                </c:pt>
                <c:pt idx="16">
                  <c:v>21/2月</c:v>
                </c:pt>
                <c:pt idx="17">
                  <c:v>21/3月</c:v>
                </c:pt>
              </c:strCache>
              <c:extLst/>
            </c:strRef>
          </c:cat>
          <c:val>
            <c:numRef>
              <c:f>'[Microsoft PowerPoint 内のグラフ]元データ（グラフ用）'!$R$46:$BD$46</c:f>
              <c:numCache>
                <c:formatCode>General</c:formatCode>
                <c:ptCount val="38"/>
                <c:pt idx="0">
                  <c:v>-2.4</c:v>
                </c:pt>
                <c:pt idx="1">
                  <c:v>-0.8</c:v>
                </c:pt>
                <c:pt idx="2">
                  <c:v>-13.7</c:v>
                </c:pt>
                <c:pt idx="3">
                  <c:v>-25.2</c:v>
                </c:pt>
                <c:pt idx="4">
                  <c:v>-17</c:v>
                </c:pt>
                <c:pt idx="5">
                  <c:v>-34.200000000000003</c:v>
                </c:pt>
                <c:pt idx="6">
                  <c:v>-27.8</c:v>
                </c:pt>
                <c:pt idx="7">
                  <c:v>-36.700000000000003</c:v>
                </c:pt>
                <c:pt idx="8">
                  <c:v>-26.6</c:v>
                </c:pt>
                <c:pt idx="9">
                  <c:v>-22.5</c:v>
                </c:pt>
                <c:pt idx="10">
                  <c:v>-15</c:v>
                </c:pt>
                <c:pt idx="11">
                  <c:v>-18.600000000000001</c:v>
                </c:pt>
                <c:pt idx="12">
                  <c:v>-17.8</c:v>
                </c:pt>
                <c:pt idx="13">
                  <c:v>-14.2</c:v>
                </c:pt>
                <c:pt idx="14">
                  <c:v>-1.8</c:v>
                </c:pt>
                <c:pt idx="15">
                  <c:v>-9.1</c:v>
                </c:pt>
                <c:pt idx="16">
                  <c:v>20.6</c:v>
                </c:pt>
                <c:pt idx="17">
                  <c:v>-9.1</c:v>
                </c:pt>
                <c:pt idx="18">
                  <c:v>4</c:v>
                </c:pt>
                <c:pt idx="19" formatCode="\+#,##0.0;&quot;▲ &quot;#,##0.0">
                  <c:v>1.7723876842261177</c:v>
                </c:pt>
                <c:pt idx="20" formatCode="\+#,##0.0;&quot;▲ &quot;#,##0.0">
                  <c:v>22.970481075954542</c:v>
                </c:pt>
                <c:pt idx="21" formatCode="\+#,##0.0;&quot;▲ &quot;#,##0.0">
                  <c:v>12.471714977282389</c:v>
                </c:pt>
                <c:pt idx="22" formatCode="\+#,##0.0;&quot;▲ &quot;#,##0.0">
                  <c:v>34.169445443518278</c:v>
                </c:pt>
                <c:pt idx="23" formatCode="\+#,##0.0;&quot;▲ &quot;#,##0.0">
                  <c:v>7.0161276992259713</c:v>
                </c:pt>
                <c:pt idx="24" formatCode="\+#,##0.0;&quot;▲ &quot;#,##0.0">
                  <c:v>7.4712889276351113</c:v>
                </c:pt>
                <c:pt idx="25" formatCode="\+#,##0.0;&quot;▲ &quot;#,##0.0">
                  <c:v>12.396902443796431</c:v>
                </c:pt>
                <c:pt idx="26" formatCode="\+#,##0.0;&quot;▲ &quot;#,##0.0">
                  <c:v>15.649931659827686</c:v>
                </c:pt>
                <c:pt idx="27" formatCode="\+#,##0.0;&quot;▲ &quot;#,##0.0">
                  <c:v>22.5808297539444</c:v>
                </c:pt>
                <c:pt idx="28" formatCode="\+#,##0.0;&quot;▲ &quot;#,##0.0">
                  <c:v>57.624150436983342</c:v>
                </c:pt>
                <c:pt idx="29" formatCode="\+#,##0.0;&quot;▲ &quot;#,##0.0">
                  <c:v>20.516730551491435</c:v>
                </c:pt>
                <c:pt idx="30" formatCode="\+#,##0.0;&quot;▲ &quot;#,##0.0">
                  <c:v>34.861299236993901</c:v>
                </c:pt>
                <c:pt idx="31" formatCode="\+#,##0.0;&quot;▲ &quot;#,##0.0">
                  <c:v>20.363199647279707</c:v>
                </c:pt>
                <c:pt idx="32" formatCode="\+#,##0.0;&quot;▲ &quot;#,##0.0">
                  <c:v>47.73745594098007</c:v>
                </c:pt>
                <c:pt idx="33" formatCode="\+#,##0.0;&quot;▲ &quot;#,##0.0">
                  <c:v>43.537754816069409</c:v>
                </c:pt>
                <c:pt idx="34" formatCode="\+#,##0.0;&quot;▲ &quot;#,##0.0">
                  <c:v>58.393403118677981</c:v>
                </c:pt>
                <c:pt idx="35" formatCode="\+#,##0.0;&quot;▲ &quot;#,##0.0">
                  <c:v>46.307155354662832</c:v>
                </c:pt>
                <c:pt idx="36" formatCode="\+#,##0.0;&quot;▲ &quot;#,##0.0">
                  <c:v>45.372954580031987</c:v>
                </c:pt>
                <c:pt idx="37" formatCode="\+#,##0.0;&quot;▲ &quot;#,##0.0">
                  <c:v>22.752594845136677</c:v>
                </c:pt>
              </c:numCache>
              <c:extLst/>
            </c:numRef>
          </c:val>
          <c:smooth val="0"/>
          <c:extLst>
            <c:ext xmlns:c16="http://schemas.microsoft.com/office/drawing/2014/chart" uri="{C3380CC4-5D6E-409C-BE32-E72D297353CC}">
              <c16:uniqueId val="{00000005-0845-4C8C-945E-7588384A7608}"/>
            </c:ext>
          </c:extLst>
        </c:ser>
        <c:dLbls>
          <c:showLegendKey val="0"/>
          <c:showVal val="0"/>
          <c:showCatName val="0"/>
          <c:showSerName val="0"/>
          <c:showPercent val="0"/>
          <c:showBubbleSize val="0"/>
        </c:dLbls>
        <c:marker val="1"/>
        <c:smooth val="0"/>
        <c:axId val="102607488"/>
        <c:axId val="102605952"/>
      </c:lineChart>
      <c:catAx>
        <c:axId val="102590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02591872"/>
        <c:crosses val="autoZero"/>
        <c:auto val="1"/>
        <c:lblAlgn val="ctr"/>
        <c:lblOffset val="100"/>
        <c:noMultiLvlLbl val="0"/>
      </c:catAx>
      <c:valAx>
        <c:axId val="102591872"/>
        <c:scaling>
          <c:orientation val="minMax"/>
        </c:scaling>
        <c:delete val="0"/>
        <c:axPos val="l"/>
        <c:majorGridlines>
          <c:spPr>
            <a:ln w="9525" cap="flat" cmpd="sng" algn="ctr">
              <a:solidFill>
                <a:schemeClr val="tx1">
                  <a:lumMod val="15000"/>
                  <a:lumOff val="85000"/>
                </a:schemeClr>
              </a:solidFill>
              <a:round/>
            </a:ln>
            <a:effectLst/>
          </c:spPr>
        </c:majorGridlines>
        <c:numFmt formatCode="#,##0;&quot;▲ &quot;#,##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590336"/>
        <c:crosses val="autoZero"/>
        <c:crossBetween val="between"/>
      </c:valAx>
      <c:valAx>
        <c:axId val="102605952"/>
        <c:scaling>
          <c:orientation val="minMax"/>
          <c:max val="100"/>
          <c:min val="-4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ja-JP"/>
          </a:p>
        </c:txPr>
        <c:crossAx val="102607488"/>
        <c:crosses val="max"/>
        <c:crossBetween val="between"/>
      </c:valAx>
      <c:catAx>
        <c:axId val="102607488"/>
        <c:scaling>
          <c:orientation val="minMax"/>
        </c:scaling>
        <c:delete val="1"/>
        <c:axPos val="b"/>
        <c:numFmt formatCode="General" sourceLinked="1"/>
        <c:majorTickMark val="out"/>
        <c:minorTickMark val="none"/>
        <c:tickLblPos val="none"/>
        <c:crossAx val="102605952"/>
        <c:crosses val="autoZero"/>
        <c:auto val="1"/>
        <c:lblAlgn val="ctr"/>
        <c:lblOffset val="100"/>
        <c:noMultiLvlLbl val="0"/>
      </c:catAx>
      <c:spPr>
        <a:noFill/>
        <a:ln>
          <a:noFill/>
        </a:ln>
        <a:effectLst/>
      </c:spPr>
    </c:plotArea>
    <c:legend>
      <c:legendPos val="t"/>
      <c:layout>
        <c:manualLayout>
          <c:xMode val="edge"/>
          <c:yMode val="edge"/>
          <c:x val="0.11790816198119806"/>
          <c:y val="0.11335163906689644"/>
          <c:w val="0.7604700971224676"/>
          <c:h val="0.13249250529271736"/>
        </c:manualLayout>
      </c:layout>
      <c:overlay val="1"/>
      <c:spPr>
        <a:solidFill>
          <a:schemeClr val="bg1"/>
        </a:solidFill>
        <a:ln w="12700">
          <a:solidFill>
            <a:schemeClr val="tx1"/>
          </a:solid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実質成長率まとめ!$A$2</c:f>
              <c:strCache>
                <c:ptCount val="1"/>
                <c:pt idx="0">
                  <c:v>大阪府</c:v>
                </c:pt>
              </c:strCache>
            </c:strRef>
          </c:tx>
          <c:spPr>
            <a:ln w="44450" cap="rnd">
              <a:solidFill>
                <a:srgbClr val="002060"/>
              </a:solidFill>
              <a:round/>
            </a:ln>
            <a:effectLst/>
          </c:spPr>
          <c:marker>
            <c:symbol val="diamond"/>
            <c:size val="8"/>
            <c:spPr>
              <a:solidFill>
                <a:srgbClr val="002060"/>
              </a:solidFill>
              <a:ln w="9525">
                <a:solidFill>
                  <a:srgbClr val="002060"/>
                </a:solidFill>
              </a:ln>
              <a:effectLst/>
            </c:spPr>
          </c:marker>
          <c:dLbls>
            <c:dLbl>
              <c:idx val="5"/>
              <c:layout>
                <c:manualLayout>
                  <c:x val="1.1618391639515049E-2"/>
                  <c:y val="6.212173722740668E-2"/>
                </c:manualLayout>
              </c:layout>
              <c:tx>
                <c:rich>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100" b="1" u="sng" dirty="0"/>
                      <a:t>大阪府</a:t>
                    </a:r>
                  </a:p>
                </c:rich>
              </c:tx>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実質成長率まとめ!$B$2:$N$2</c:f>
              <c:numCache>
                <c:formatCode>0.0%</c:formatCode>
                <c:ptCount val="13"/>
                <c:pt idx="0">
                  <c:v>2E-3</c:v>
                </c:pt>
                <c:pt idx="1">
                  <c:v>-3.4000000000000002E-2</c:v>
                </c:pt>
                <c:pt idx="2">
                  <c:v>-3.4000000000000002E-2</c:v>
                </c:pt>
                <c:pt idx="3">
                  <c:v>0.02</c:v>
                </c:pt>
                <c:pt idx="4">
                  <c:v>2.4E-2</c:v>
                </c:pt>
                <c:pt idx="5">
                  <c:v>-1.2999999999999999E-2</c:v>
                </c:pt>
                <c:pt idx="6">
                  <c:v>1.2999999999999999E-2</c:v>
                </c:pt>
                <c:pt idx="7">
                  <c:v>-3.0000000000000001E-3</c:v>
                </c:pt>
                <c:pt idx="8">
                  <c:v>2.4E-2</c:v>
                </c:pt>
                <c:pt idx="9">
                  <c:v>2E-3</c:v>
                </c:pt>
                <c:pt idx="10">
                  <c:v>3.1E-2</c:v>
                </c:pt>
                <c:pt idx="11">
                  <c:v>-2E-3</c:v>
                </c:pt>
                <c:pt idx="12">
                  <c:v>-1.4999999999999999E-2</c:v>
                </c:pt>
              </c:numCache>
            </c:numRef>
          </c:val>
          <c:smooth val="0"/>
          <c:extLst>
            <c:ext xmlns:c16="http://schemas.microsoft.com/office/drawing/2014/chart" uri="{C3380CC4-5D6E-409C-BE32-E72D297353CC}">
              <c16:uniqueId val="{00000001-D371-406B-8AA4-B079688E6FB1}"/>
            </c:ext>
          </c:extLst>
        </c:ser>
        <c:ser>
          <c:idx val="1"/>
          <c:order val="1"/>
          <c:tx>
            <c:strRef>
              <c:f>実質成長率まとめ!$A$3</c:f>
              <c:strCache>
                <c:ptCount val="1"/>
                <c:pt idx="0">
                  <c:v>東京都</c:v>
                </c:pt>
              </c:strCache>
            </c:strRef>
          </c:tx>
          <c:spPr>
            <a:ln w="28575" cap="rnd" cmpd="dbl">
              <a:solidFill>
                <a:srgbClr val="00B050"/>
              </a:solidFill>
              <a:round/>
            </a:ln>
            <a:effectLst/>
          </c:spPr>
          <c:marker>
            <c:symbol val="circle"/>
            <c:size val="5"/>
            <c:spPr>
              <a:solidFill>
                <a:srgbClr val="00B050"/>
              </a:solidFill>
              <a:ln w="9525">
                <a:solidFill>
                  <a:srgbClr val="00B050"/>
                </a:solidFill>
              </a:ln>
              <a:effectLst/>
            </c:spPr>
          </c:marker>
          <c:dLbls>
            <c:dLbl>
              <c:idx val="8"/>
              <c:layout>
                <c:manualLayout>
                  <c:x val="-2.547093063782226E-2"/>
                  <c:y val="-8.0985546904692104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東京都</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371-406B-8AA4-B079688E6FB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実質成長率まとめ!$B$3:$N$3</c:f>
              <c:numCache>
                <c:formatCode>0.0%</c:formatCode>
                <c:ptCount val="13"/>
                <c:pt idx="0">
                  <c:v>5.0000000000000001E-3</c:v>
                </c:pt>
                <c:pt idx="1">
                  <c:v>-1.2E-2</c:v>
                </c:pt>
                <c:pt idx="2">
                  <c:v>-4.2000000000000003E-2</c:v>
                </c:pt>
                <c:pt idx="3">
                  <c:v>1.2999999999999999E-2</c:v>
                </c:pt>
                <c:pt idx="4">
                  <c:v>3.2000000000000001E-2</c:v>
                </c:pt>
                <c:pt idx="5">
                  <c:v>2.1000000000000001E-2</c:v>
                </c:pt>
                <c:pt idx="6">
                  <c:v>3.6999999999999998E-2</c:v>
                </c:pt>
                <c:pt idx="7">
                  <c:v>-1.6E-2</c:v>
                </c:pt>
                <c:pt idx="8">
                  <c:v>3.5000000000000003E-2</c:v>
                </c:pt>
                <c:pt idx="9">
                  <c:v>7.0000000000000001E-3</c:v>
                </c:pt>
                <c:pt idx="10">
                  <c:v>2.1000000000000001E-2</c:v>
                </c:pt>
                <c:pt idx="11">
                  <c:v>8.9999999999999993E-3</c:v>
                </c:pt>
                <c:pt idx="12">
                  <c:v>-5.0000000000000001E-3</c:v>
                </c:pt>
              </c:numCache>
            </c:numRef>
          </c:val>
          <c:smooth val="0"/>
          <c:extLst>
            <c:ext xmlns:c16="http://schemas.microsoft.com/office/drawing/2014/chart" uri="{C3380CC4-5D6E-409C-BE32-E72D297353CC}">
              <c16:uniqueId val="{00000003-D371-406B-8AA4-B079688E6FB1}"/>
            </c:ext>
          </c:extLst>
        </c:ser>
        <c:ser>
          <c:idx val="2"/>
          <c:order val="2"/>
          <c:tx>
            <c:strRef>
              <c:f>実質成長率まとめ!$A$4</c:f>
              <c:strCache>
                <c:ptCount val="1"/>
                <c:pt idx="0">
                  <c:v>愛知県</c:v>
                </c:pt>
              </c:strCache>
            </c:strRef>
          </c:tx>
          <c:spPr>
            <a:ln w="28575" cap="rnd" cmpd="sng">
              <a:solidFill>
                <a:srgbClr val="FF0000"/>
              </a:solidFill>
              <a:prstDash val="sysDash"/>
              <a:round/>
            </a:ln>
            <a:effectLst/>
          </c:spPr>
          <c:marker>
            <c:symbol val="triangle"/>
            <c:size val="5"/>
            <c:spPr>
              <a:solidFill>
                <a:srgbClr val="FF0000"/>
              </a:solidFill>
              <a:ln w="9525">
                <a:solidFill>
                  <a:srgbClr val="FF0000"/>
                </a:solidFill>
              </a:ln>
              <a:effectLst/>
            </c:spPr>
          </c:marker>
          <c:dLbls>
            <c:dLbl>
              <c:idx val="2"/>
              <c:layout>
                <c:manualLayout>
                  <c:x val="3.9212071783363653E-2"/>
                  <c:y val="2.3008050824965355E-2"/>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愛知県</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実質成長率まとめ!$B$4:$N$4</c:f>
              <c:numCache>
                <c:formatCode>0.0%</c:formatCode>
                <c:ptCount val="13"/>
                <c:pt idx="0">
                  <c:v>3.3000000000000002E-2</c:v>
                </c:pt>
                <c:pt idx="1">
                  <c:v>-9.7000000000000003E-2</c:v>
                </c:pt>
                <c:pt idx="2">
                  <c:v>-4.8000000000000001E-2</c:v>
                </c:pt>
                <c:pt idx="3">
                  <c:v>6.0000000000000001E-3</c:v>
                </c:pt>
                <c:pt idx="4">
                  <c:v>4.9000000000000002E-2</c:v>
                </c:pt>
                <c:pt idx="5">
                  <c:v>4.2000000000000003E-2</c:v>
                </c:pt>
                <c:pt idx="6">
                  <c:v>2.1000000000000001E-2</c:v>
                </c:pt>
                <c:pt idx="7">
                  <c:v>2E-3</c:v>
                </c:pt>
                <c:pt idx="8">
                  <c:v>1.7000000000000001E-2</c:v>
                </c:pt>
                <c:pt idx="9">
                  <c:v>-3.0000000000000001E-3</c:v>
                </c:pt>
                <c:pt idx="10">
                  <c:v>0.03</c:v>
                </c:pt>
                <c:pt idx="11">
                  <c:v>1.4999999999999999E-2</c:v>
                </c:pt>
                <c:pt idx="12">
                  <c:v>-3.5000000000000003E-2</c:v>
                </c:pt>
              </c:numCache>
            </c:numRef>
          </c:val>
          <c:smooth val="0"/>
          <c:extLst>
            <c:ext xmlns:c16="http://schemas.microsoft.com/office/drawing/2014/chart" uri="{C3380CC4-5D6E-409C-BE32-E72D297353CC}">
              <c16:uniqueId val="{00000005-D371-406B-8AA4-B079688E6FB1}"/>
            </c:ext>
          </c:extLst>
        </c:ser>
        <c:ser>
          <c:idx val="3"/>
          <c:order val="3"/>
          <c:tx>
            <c:strRef>
              <c:f>実質成長率まとめ!$A$5</c:f>
              <c:strCache>
                <c:ptCount val="1"/>
                <c:pt idx="0">
                  <c:v>全国</c:v>
                </c:pt>
              </c:strCache>
            </c:strRef>
          </c:tx>
          <c:spPr>
            <a:ln w="31750" cap="rnd" cmpd="dbl">
              <a:solidFill>
                <a:schemeClr val="accent4"/>
              </a:solidFill>
              <a:prstDash val="sysDot"/>
              <a:round/>
            </a:ln>
            <a:effectLst/>
          </c:spPr>
          <c:marker>
            <c:symbol val="x"/>
            <c:size val="5"/>
            <c:spPr>
              <a:solidFill>
                <a:srgbClr val="7030A0"/>
              </a:solidFill>
              <a:ln w="9525">
                <a:solidFill>
                  <a:srgbClr val="7030A0"/>
                </a:solidFill>
              </a:ln>
              <a:effectLst/>
            </c:spPr>
          </c:marker>
          <c:dLbls>
            <c:dLbl>
              <c:idx val="3"/>
              <c:layout>
                <c:manualLayout>
                  <c:x val="-6.3588252205821566E-2"/>
                  <c:y val="-8.4207990508715164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000" dirty="0"/>
                      <a:t>全国</a:t>
                    </a:r>
                  </a:p>
                </c:rich>
              </c:tx>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9.5293812208582268E-2"/>
                      <c:h val="5.4146755767938475E-2"/>
                    </c:manualLayout>
                  </c15:layout>
                </c:ext>
                <c:ext xmlns:c16="http://schemas.microsoft.com/office/drawing/2014/chart" uri="{C3380CC4-5D6E-409C-BE32-E72D297353CC}">
                  <c16:uniqueId val="{00000006-D371-406B-8AA4-B079688E6FB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実質成長率まとめ!$B$1:$N$1</c:f>
              <c:strCache>
                <c:ptCount val="13"/>
                <c:pt idx="0">
                  <c:v>2007年度</c:v>
                </c:pt>
                <c:pt idx="1">
                  <c:v>2008年度</c:v>
                </c:pt>
                <c:pt idx="2">
                  <c:v>2009年度</c:v>
                </c:pt>
                <c:pt idx="3">
                  <c:v>2010年度</c:v>
                </c:pt>
                <c:pt idx="4">
                  <c:v>2011年度</c:v>
                </c:pt>
                <c:pt idx="5">
                  <c:v>2012年度</c:v>
                </c:pt>
                <c:pt idx="6">
                  <c:v>2013年度</c:v>
                </c:pt>
                <c:pt idx="7">
                  <c:v>2014年度</c:v>
                </c:pt>
                <c:pt idx="8">
                  <c:v>2015年度</c:v>
                </c:pt>
                <c:pt idx="9">
                  <c:v>2016年度</c:v>
                </c:pt>
                <c:pt idx="10">
                  <c:v>2017年度</c:v>
                </c:pt>
                <c:pt idx="11">
                  <c:v>2018年度</c:v>
                </c:pt>
                <c:pt idx="12">
                  <c:v>2019年度</c:v>
                </c:pt>
              </c:strCache>
            </c:strRef>
          </c:cat>
          <c:val>
            <c:numRef>
              <c:f>実質成長率まとめ!$B$5:$N$5</c:f>
              <c:numCache>
                <c:formatCode>0.0%</c:formatCode>
                <c:ptCount val="13"/>
                <c:pt idx="0">
                  <c:v>1.0999999999999999E-2</c:v>
                </c:pt>
                <c:pt idx="1">
                  <c:v>-3.5999999999999997E-2</c:v>
                </c:pt>
                <c:pt idx="2">
                  <c:v>-2.4E-2</c:v>
                </c:pt>
                <c:pt idx="3">
                  <c:v>3.3000000000000002E-2</c:v>
                </c:pt>
                <c:pt idx="4">
                  <c:v>5.0000000000000001E-3</c:v>
                </c:pt>
                <c:pt idx="5">
                  <c:v>6.0000000000000001E-3</c:v>
                </c:pt>
                <c:pt idx="6">
                  <c:v>2.7E-2</c:v>
                </c:pt>
                <c:pt idx="7">
                  <c:v>-4.0000000000000001E-3</c:v>
                </c:pt>
                <c:pt idx="8">
                  <c:v>1.7000000000000001E-2</c:v>
                </c:pt>
                <c:pt idx="9">
                  <c:v>8.0000000000000002E-3</c:v>
                </c:pt>
                <c:pt idx="10">
                  <c:v>1.7999999999999999E-2</c:v>
                </c:pt>
                <c:pt idx="11">
                  <c:v>2E-3</c:v>
                </c:pt>
                <c:pt idx="12">
                  <c:v>-7.0000000000000001E-3</c:v>
                </c:pt>
              </c:numCache>
            </c:numRef>
          </c:val>
          <c:smooth val="0"/>
          <c:extLst>
            <c:ext xmlns:c16="http://schemas.microsoft.com/office/drawing/2014/chart" uri="{C3380CC4-5D6E-409C-BE32-E72D297353CC}">
              <c16:uniqueId val="{00000007-D371-406B-8AA4-B079688E6FB1}"/>
            </c:ext>
          </c:extLst>
        </c:ser>
        <c:dLbls>
          <c:showLegendKey val="0"/>
          <c:showVal val="0"/>
          <c:showCatName val="0"/>
          <c:showSerName val="0"/>
          <c:showPercent val="0"/>
          <c:showBubbleSize val="0"/>
        </c:dLbls>
        <c:marker val="1"/>
        <c:smooth val="0"/>
        <c:axId val="690182192"/>
        <c:axId val="690183024"/>
      </c:lineChart>
      <c:catAx>
        <c:axId val="6901821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3024"/>
        <c:crosses val="autoZero"/>
        <c:auto val="1"/>
        <c:lblAlgn val="ctr"/>
        <c:lblOffset val="100"/>
        <c:noMultiLvlLbl val="0"/>
      </c:catAx>
      <c:valAx>
        <c:axId val="690183024"/>
        <c:scaling>
          <c:orientation val="minMax"/>
        </c:scaling>
        <c:delete val="0"/>
        <c:axPos val="l"/>
        <c:majorGridlines>
          <c:spPr>
            <a:ln w="3175" cap="flat" cmpd="sng" algn="ctr">
              <a:solidFill>
                <a:schemeClr val="tx1">
                  <a:lumMod val="15000"/>
                  <a:lumOff val="85000"/>
                  <a:alpha val="70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690182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Table>
      <c:spPr>
        <a:noFill/>
        <a:ln>
          <a:noFill/>
        </a:ln>
        <a:effectLst/>
      </c:spPr>
    </c:plotArea>
    <c:plotVisOnly val="1"/>
    <c:dispBlanksAs val="gap"/>
    <c:showDLblsOverMax val="0"/>
  </c:chart>
  <c:spPr>
    <a:noFill/>
    <a:ln>
      <a:noFill/>
    </a:ln>
    <a:effectLst/>
  </c:spPr>
  <c:txPr>
    <a:bodyPr/>
    <a:lstStyle/>
    <a:p>
      <a:pPr>
        <a:defRPr>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完全失業率（四半期平均）</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4.383719004199764E-2"/>
                  <c:y val="3.06346130652170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0647-4AC3-A40A-E692BF864AE1}"/>
                </c:ext>
              </c:extLst>
            </c:dLbl>
            <c:dLbl>
              <c:idx val="1"/>
              <c:layout>
                <c:manualLayout>
                  <c:x val="-4.623037891340559E-2"/>
                  <c:y val="-3.57115357577577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0647-4AC3-A40A-E692BF864AE1}"/>
                </c:ext>
              </c:extLst>
            </c:dLbl>
            <c:dLbl>
              <c:idx val="2"/>
              <c:layout>
                <c:manualLayout>
                  <c:x val="-4.1444001170589793E-2"/>
                  <c:y val="2.77499978990007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0647-4AC3-A40A-E692BF864AE1}"/>
                </c:ext>
              </c:extLst>
            </c:dLbl>
            <c:dLbl>
              <c:idx val="3"/>
              <c:layout>
                <c:manualLayout>
                  <c:x val="-5.3409945527629413E-2"/>
                  <c:y val="-3.57115357577577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8FB-4642-8135-72ED14B46714}"/>
                </c:ext>
              </c:extLst>
            </c:dLbl>
            <c:dLbl>
              <c:idx val="4"/>
              <c:layout>
                <c:manualLayout>
                  <c:x val="-2.7084867942142116E-2"/>
                  <c:y val="9.40961467219755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8FB-4642-8135-72ED14B46714}"/>
                </c:ext>
              </c:extLst>
            </c:dLbl>
            <c:dLbl>
              <c:idx val="5"/>
              <c:layout>
                <c:manualLayout>
                  <c:x val="-1.9905301327918363E-2"/>
                  <c:y val="3.85961509239740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C07-4EFA-982D-0A094909F731}"/>
                </c:ext>
              </c:extLst>
            </c:dLbl>
            <c:dLbl>
              <c:idx val="6"/>
              <c:layout>
                <c:manualLayout>
                  <c:x val="-4.383719004199764E-2"/>
                  <c:y val="-2.48653827327844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C07-4EFA-982D-0A094909F731}"/>
                </c:ext>
              </c:extLst>
            </c:dLbl>
            <c:dLbl>
              <c:idx val="7"/>
              <c:layout>
                <c:manualLayout>
                  <c:x val="-1.0332545842286591E-2"/>
                  <c:y val="-2.12884599266763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C07-4EFA-982D-0A094909F731}"/>
                </c:ext>
              </c:extLst>
            </c:dLbl>
            <c:dLbl>
              <c:idx val="8"/>
              <c:layout>
                <c:manualLayout>
                  <c:x val="-7.9393569708787488E-3"/>
                  <c:y val="-1.5519229594243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C07-4EFA-982D-0A094909F731}"/>
                </c:ext>
              </c:extLst>
            </c:dLbl>
            <c:dLbl>
              <c:idx val="9"/>
              <c:layout>
                <c:manualLayout>
                  <c:x val="-2.7084867942142203E-2"/>
                  <c:y val="-3.28269205915414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8C07-4EFA-982D-0A094909F731}"/>
                </c:ext>
              </c:extLst>
            </c:dLbl>
            <c:dLbl>
              <c:idx val="10"/>
              <c:layout>
                <c:manualLayout>
                  <c:x val="-7.0162267627484884E-2"/>
                  <c:y val="-9.749999261811132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8C07-4EFA-982D-0A094909F731}"/>
                </c:ext>
              </c:extLst>
            </c:dLbl>
            <c:dLbl>
              <c:idx val="11"/>
              <c:layout>
                <c:manualLayout>
                  <c:x val="-3.9050812299181774E-2"/>
                  <c:y val="3.64038433976496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C07-4EFA-982D-0A094909F731}"/>
                </c:ext>
              </c:extLst>
            </c:dLbl>
            <c:dLbl>
              <c:idx val="12"/>
              <c:layout>
                <c:manualLayout>
                  <c:x val="-7.4948645370300757E-2"/>
                  <c:y val="-9.749999261811080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C07-4EFA-982D-0A094909F731}"/>
                </c:ext>
              </c:extLst>
            </c:dLbl>
            <c:dLbl>
              <c:idx val="13"/>
              <c:layout>
                <c:manualLayout>
                  <c:x val="6.4197762575689309E-3"/>
                  <c:y val="-1.26346144280273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C07-4EFA-982D-0A094909F731}"/>
                </c:ext>
              </c:extLst>
            </c:dLbl>
            <c:dLbl>
              <c:idx val="14"/>
              <c:layout>
                <c:manualLayout>
                  <c:x val="-4.1444001170589703E-2"/>
                  <c:y val="4.21730737300821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8C07-4EFA-982D-0A094909F7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Sheet1!$E$2:$E$17</c:f>
              <c:numCache>
                <c:formatCode>0.0_ </c:formatCode>
                <c:ptCount val="16"/>
                <c:pt idx="0">
                  <c:v>2.2999999999999998</c:v>
                </c:pt>
                <c:pt idx="1">
                  <c:v>2.4</c:v>
                </c:pt>
                <c:pt idx="2">
                  <c:v>2.2000000000000002</c:v>
                </c:pt>
                <c:pt idx="3">
                  <c:v>2.4</c:v>
                </c:pt>
                <c:pt idx="4">
                  <c:v>2.6</c:v>
                </c:pt>
                <c:pt idx="5">
                  <c:v>3.2</c:v>
                </c:pt>
                <c:pt idx="6">
                  <c:v>3.5</c:v>
                </c:pt>
                <c:pt idx="7">
                  <c:v>3</c:v>
                </c:pt>
                <c:pt idx="8">
                  <c:v>2.7</c:v>
                </c:pt>
                <c:pt idx="9">
                  <c:v>3.8</c:v>
                </c:pt>
                <c:pt idx="10">
                  <c:v>3.1</c:v>
                </c:pt>
                <c:pt idx="11">
                  <c:v>2.4</c:v>
                </c:pt>
                <c:pt idx="12">
                  <c:v>2.8</c:v>
                </c:pt>
                <c:pt idx="13">
                  <c:v>2.8</c:v>
                </c:pt>
                <c:pt idx="14">
                  <c:v>2.5</c:v>
                </c:pt>
                <c:pt idx="15">
                  <c:v>2.4</c:v>
                </c:pt>
              </c:numCache>
            </c:numRef>
          </c:val>
          <c:smooth val="0"/>
          <c:extLst>
            <c:ext xmlns:c16="http://schemas.microsoft.com/office/drawing/2014/chart" uri="{C3380CC4-5D6E-409C-BE32-E72D297353CC}">
              <c16:uniqueId val="{00000003-E5A2-4507-8793-D66B64039A24}"/>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dLbl>
              <c:idx val="0"/>
              <c:layout>
                <c:manualLayout>
                  <c:x val="-4.383719004199764E-2"/>
                  <c:y val="-4.1480766090190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0647-4AC3-A40A-E692BF864AE1}"/>
                </c:ext>
              </c:extLst>
            </c:dLbl>
            <c:dLbl>
              <c:idx val="1"/>
              <c:layout>
                <c:manualLayout>
                  <c:x val="-4.1444001170589703E-2"/>
                  <c:y val="-6.45576874199206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8FB-4642-8135-72ED14B46714}"/>
                </c:ext>
              </c:extLst>
            </c:dLbl>
            <c:dLbl>
              <c:idx val="4"/>
              <c:layout>
                <c:manualLayout>
                  <c:x val="-4.383719004199764E-2"/>
                  <c:y val="-2.99423054253251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8FB-4642-8135-72ED14B46714}"/>
                </c:ext>
              </c:extLst>
            </c:dLbl>
            <c:dLbl>
              <c:idx val="5"/>
              <c:layout>
                <c:manualLayout>
                  <c:x val="-7.4948645370300798E-2"/>
                  <c:y val="-4.1480766090190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8C07-4EFA-982D-0A094909F731}"/>
                </c:ext>
              </c:extLst>
            </c:dLbl>
            <c:dLbl>
              <c:idx val="7"/>
              <c:layout>
                <c:manualLayout>
                  <c:x val="-1.0332545842286591E-2"/>
                  <c:y val="-6.86538409559483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C07-4EFA-982D-0A094909F731}"/>
                </c:ext>
              </c:extLst>
            </c:dLbl>
            <c:dLbl>
              <c:idx val="9"/>
              <c:layout>
                <c:manualLayout>
                  <c:x val="-8.2128211984524552E-2"/>
                  <c:y val="-1.78846140305415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C07-4EFA-982D-0A094909F731}"/>
                </c:ext>
              </c:extLst>
            </c:dLbl>
            <c:dLbl>
              <c:idx val="11"/>
              <c:layout>
                <c:manualLayout>
                  <c:x val="-1.5118923585102544E-2"/>
                  <c:y val="-3.28269205915413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8C07-4EFA-982D-0A094909F731}"/>
                </c:ext>
              </c:extLst>
            </c:dLbl>
            <c:dLbl>
              <c:idx val="12"/>
              <c:layout>
                <c:manualLayout>
                  <c:x val="-7.9393569708786603E-3"/>
                  <c:y val="-3.28269205915413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C07-4EFA-982D-0A094909F731}"/>
                </c:ext>
              </c:extLst>
            </c:dLbl>
            <c:dLbl>
              <c:idx val="14"/>
              <c:layout>
                <c:manualLayout>
                  <c:x val="-2.2298490199326251E-2"/>
                  <c:y val="-4.1480766090190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C07-4EFA-982D-0A094909F731}"/>
                </c:ext>
              </c:extLst>
            </c:dLbl>
            <c:dLbl>
              <c:idx val="15"/>
              <c:layout>
                <c:manualLayout>
                  <c:x val="-7.7731528303604082E-3"/>
                  <c:y val="-4.1480766090190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C07-4EFA-982D-0A094909F7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Sheet1!$G$2:$G$17</c:f>
              <c:numCache>
                <c:formatCode>0.0_ </c:formatCode>
                <c:ptCount val="16"/>
                <c:pt idx="0">
                  <c:v>3</c:v>
                </c:pt>
                <c:pt idx="1">
                  <c:v>3</c:v>
                </c:pt>
                <c:pt idx="2">
                  <c:v>2.9</c:v>
                </c:pt>
                <c:pt idx="3">
                  <c:v>2.8</c:v>
                </c:pt>
                <c:pt idx="4">
                  <c:v>2.9</c:v>
                </c:pt>
                <c:pt idx="5">
                  <c:v>3.3</c:v>
                </c:pt>
                <c:pt idx="6">
                  <c:v>3.9</c:v>
                </c:pt>
                <c:pt idx="7">
                  <c:v>3.3</c:v>
                </c:pt>
                <c:pt idx="8">
                  <c:v>3.9</c:v>
                </c:pt>
                <c:pt idx="9">
                  <c:v>3.6</c:v>
                </c:pt>
                <c:pt idx="10">
                  <c:v>3.6</c:v>
                </c:pt>
                <c:pt idx="11">
                  <c:v>2.9</c:v>
                </c:pt>
                <c:pt idx="12">
                  <c:v>2.9</c:v>
                </c:pt>
                <c:pt idx="13">
                  <c:v>3.6</c:v>
                </c:pt>
                <c:pt idx="14">
                  <c:v>3.3</c:v>
                </c:pt>
                <c:pt idx="15">
                  <c:v>2.8</c:v>
                </c:pt>
              </c:numCache>
            </c:numRef>
          </c:val>
          <c:smooth val="0"/>
          <c:extLst>
            <c:ext xmlns:c16="http://schemas.microsoft.com/office/drawing/2014/chart" uri="{C3380CC4-5D6E-409C-BE32-E72D297353CC}">
              <c16:uniqueId val="{00000005-E5A2-4507-8793-D66B64039A24}"/>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4.383719004199764E-2"/>
                  <c:y val="-3.64038433976496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8FB-4642-8135-72ED14B46714}"/>
                </c:ext>
              </c:extLst>
            </c:dLbl>
            <c:dLbl>
              <c:idx val="1"/>
              <c:layout>
                <c:manualLayout>
                  <c:x val="-4.8623567784813498E-2"/>
                  <c:y val="3.5711535757757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0647-4AC3-A40A-E692BF864AE1}"/>
                </c:ext>
              </c:extLst>
            </c:dLbl>
            <c:dLbl>
              <c:idx val="2"/>
              <c:layout>
                <c:manualLayout>
                  <c:x val="-4.6230378913405659E-2"/>
                  <c:y val="-3.92884585638659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8FB-4642-8135-72ED14B46714}"/>
                </c:ext>
              </c:extLst>
            </c:dLbl>
            <c:dLbl>
              <c:idx val="3"/>
              <c:layout>
                <c:manualLayout>
                  <c:x val="-3.9050812299181815E-2"/>
                  <c:y val="2.41730750928924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C07-4EFA-982D-0A094909F731}"/>
                </c:ext>
              </c:extLst>
            </c:dLbl>
            <c:dLbl>
              <c:idx val="4"/>
              <c:layout>
                <c:manualLayout>
                  <c:x val="-6.7769078756076961E-2"/>
                  <c:y val="-7.96730708908940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E3-4814-9FB5-3C7BE58F6C02}"/>
                </c:ext>
              </c:extLst>
            </c:dLbl>
            <c:dLbl>
              <c:idx val="5"/>
              <c:layout>
                <c:manualLayout>
                  <c:x val="-2.9478056813550136E-2"/>
                  <c:y val="4.1480766090190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8C07-4EFA-982D-0A094909F731}"/>
                </c:ext>
              </c:extLst>
            </c:dLbl>
            <c:dLbl>
              <c:idx val="7"/>
              <c:layout>
                <c:manualLayout>
                  <c:x val="-4.6230378913405569E-2"/>
                  <c:y val="4.72499964226229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EE3-4814-9FB5-3C7BE58F6C02}"/>
                </c:ext>
              </c:extLst>
            </c:dLbl>
            <c:dLbl>
              <c:idx val="8"/>
              <c:layout>
                <c:manualLayout>
                  <c:x val="-3.9050812299181774E-2"/>
                  <c:y val="6.74423025861369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C07-4EFA-982D-0A094909F731}"/>
                </c:ext>
              </c:extLst>
            </c:dLbl>
            <c:dLbl>
              <c:idx val="11"/>
              <c:layout>
                <c:manualLayout>
                  <c:x val="-3.9050812299181774E-2"/>
                  <c:y val="-3.35192282314333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C07-4EFA-982D-0A094909F731}"/>
                </c:ext>
              </c:extLst>
            </c:dLbl>
            <c:dLbl>
              <c:idx val="14"/>
              <c:layout>
                <c:manualLayout>
                  <c:x val="-4.383719004199764E-2"/>
                  <c:y val="-3.06346130652170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8C07-4EFA-982D-0A094909F7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Sheet1!$J$2:$J$17</c:f>
              <c:numCache>
                <c:formatCode>0.0_ </c:formatCode>
                <c:ptCount val="16"/>
                <c:pt idx="0">
                  <c:v>2.4</c:v>
                </c:pt>
                <c:pt idx="1">
                  <c:v>2.4</c:v>
                </c:pt>
                <c:pt idx="2">
                  <c:v>2.2999999999999998</c:v>
                </c:pt>
                <c:pt idx="3">
                  <c:v>2.2000000000000002</c:v>
                </c:pt>
                <c:pt idx="4">
                  <c:v>2.4</c:v>
                </c:pt>
                <c:pt idx="5">
                  <c:v>2.8</c:v>
                </c:pt>
                <c:pt idx="6">
                  <c:v>3</c:v>
                </c:pt>
                <c:pt idx="7">
                  <c:v>2.9</c:v>
                </c:pt>
                <c:pt idx="8">
                  <c:v>2.8</c:v>
                </c:pt>
                <c:pt idx="9">
                  <c:v>3</c:v>
                </c:pt>
                <c:pt idx="10">
                  <c:v>2.8</c:v>
                </c:pt>
                <c:pt idx="11">
                  <c:v>2.6</c:v>
                </c:pt>
                <c:pt idx="12">
                  <c:v>2.7</c:v>
                </c:pt>
                <c:pt idx="13">
                  <c:v>2.7</c:v>
                </c:pt>
                <c:pt idx="14">
                  <c:v>2.6</c:v>
                </c:pt>
                <c:pt idx="15">
                  <c:v>2.4</c:v>
                </c:pt>
              </c:numCache>
            </c:numRef>
          </c:val>
          <c:smooth val="0"/>
          <c:extLst>
            <c:ext xmlns:c16="http://schemas.microsoft.com/office/drawing/2014/chart" uri="{C3380CC4-5D6E-409C-BE32-E72D297353CC}">
              <c16:uniqueId val="{00000008-E5A2-4507-8793-D66B64039A2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ja-JP" altLang="en-US" sz="1100" b="1"/>
              <a:t>失業者数と勤め先都合等による離職率の推移</a:t>
            </a:r>
          </a:p>
        </c:rich>
      </c:tx>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1"/>
          <c:order val="0"/>
          <c:tx>
            <c:strRef>
              <c:f>Sheet1!$B$2</c:f>
              <c:strCache>
                <c:ptCount val="1"/>
                <c:pt idx="0">
                  <c:v>失業者数</c:v>
                </c:pt>
              </c:strCache>
            </c:strRef>
          </c:tx>
          <c:spPr>
            <a:solidFill>
              <a:schemeClr val="accent1"/>
            </a:solidFill>
            <a:ln>
              <a:solidFill>
                <a:schemeClr val="accent1"/>
              </a:solidFill>
            </a:ln>
            <a:effectLst/>
          </c:spPr>
          <c:invertIfNegative val="0"/>
          <c:cat>
            <c:strRef>
              <c:f>Sheet1!$A$3:$A$40</c:f>
              <c:strCache>
                <c:ptCount val="38"/>
                <c:pt idx="0">
                  <c:v>20/1</c:v>
                </c:pt>
                <c:pt idx="1">
                  <c:v>20/2</c:v>
                </c:pt>
                <c:pt idx="2">
                  <c:v>20/3</c:v>
                </c:pt>
                <c:pt idx="3">
                  <c:v>20/4</c:v>
                </c:pt>
                <c:pt idx="4">
                  <c:v>20/5</c:v>
                </c:pt>
                <c:pt idx="5">
                  <c:v>20/6</c:v>
                </c:pt>
                <c:pt idx="6">
                  <c:v>20/7</c:v>
                </c:pt>
                <c:pt idx="7">
                  <c:v>20/8</c:v>
                </c:pt>
                <c:pt idx="8">
                  <c:v>20/9</c:v>
                </c:pt>
                <c:pt idx="9">
                  <c:v>20/10</c:v>
                </c:pt>
                <c:pt idx="10">
                  <c:v>20/11</c:v>
                </c:pt>
                <c:pt idx="11">
                  <c:v>20/12</c:v>
                </c:pt>
                <c:pt idx="12">
                  <c:v>21/1</c:v>
                </c:pt>
                <c:pt idx="13">
                  <c:v>21/2</c:v>
                </c:pt>
                <c:pt idx="14">
                  <c:v>21/3</c:v>
                </c:pt>
                <c:pt idx="15">
                  <c:v>21/4</c:v>
                </c:pt>
                <c:pt idx="16">
                  <c:v>21/5</c:v>
                </c:pt>
                <c:pt idx="17">
                  <c:v>21/6</c:v>
                </c:pt>
                <c:pt idx="18">
                  <c:v>21/7</c:v>
                </c:pt>
                <c:pt idx="19">
                  <c:v>21/8</c:v>
                </c:pt>
                <c:pt idx="20">
                  <c:v>21/9</c:v>
                </c:pt>
                <c:pt idx="21">
                  <c:v>21/10</c:v>
                </c:pt>
                <c:pt idx="22">
                  <c:v>21/11</c:v>
                </c:pt>
                <c:pt idx="23">
                  <c:v>21/12</c:v>
                </c:pt>
                <c:pt idx="24">
                  <c:v>22/1</c:v>
                </c:pt>
                <c:pt idx="25">
                  <c:v>22/2</c:v>
                </c:pt>
                <c:pt idx="26">
                  <c:v>22/3</c:v>
                </c:pt>
                <c:pt idx="27">
                  <c:v>22/4</c:v>
                </c:pt>
                <c:pt idx="28">
                  <c:v>22/5</c:v>
                </c:pt>
                <c:pt idx="29">
                  <c:v>22/6</c:v>
                </c:pt>
                <c:pt idx="30">
                  <c:v>22/7</c:v>
                </c:pt>
                <c:pt idx="31">
                  <c:v>22/8</c:v>
                </c:pt>
                <c:pt idx="32">
                  <c:v>22/9</c:v>
                </c:pt>
                <c:pt idx="33">
                  <c:v>22/10</c:v>
                </c:pt>
                <c:pt idx="34">
                  <c:v>22/11</c:v>
                </c:pt>
                <c:pt idx="35">
                  <c:v>22/12</c:v>
                </c:pt>
                <c:pt idx="36">
                  <c:v>23/1</c:v>
                </c:pt>
                <c:pt idx="37">
                  <c:v>23/2</c:v>
                </c:pt>
              </c:strCache>
            </c:strRef>
          </c:cat>
          <c:val>
            <c:numRef>
              <c:f>Sheet1!$B$3:$B$41</c:f>
              <c:numCache>
                <c:formatCode>General</c:formatCode>
                <c:ptCount val="38"/>
                <c:pt idx="0">
                  <c:v>159</c:v>
                </c:pt>
                <c:pt idx="1">
                  <c:v>159</c:v>
                </c:pt>
                <c:pt idx="2">
                  <c:v>176</c:v>
                </c:pt>
                <c:pt idx="3">
                  <c:v>189</c:v>
                </c:pt>
                <c:pt idx="4">
                  <c:v>198</c:v>
                </c:pt>
                <c:pt idx="5">
                  <c:v>195</c:v>
                </c:pt>
                <c:pt idx="6">
                  <c:v>197</c:v>
                </c:pt>
                <c:pt idx="7">
                  <c:v>206</c:v>
                </c:pt>
                <c:pt idx="8">
                  <c:v>210</c:v>
                </c:pt>
                <c:pt idx="9">
                  <c:v>215</c:v>
                </c:pt>
                <c:pt idx="10">
                  <c:v>195</c:v>
                </c:pt>
                <c:pt idx="11">
                  <c:v>194</c:v>
                </c:pt>
                <c:pt idx="12">
                  <c:v>197</c:v>
                </c:pt>
                <c:pt idx="13">
                  <c:v>194</c:v>
                </c:pt>
                <c:pt idx="14">
                  <c:v>188</c:v>
                </c:pt>
                <c:pt idx="15">
                  <c:v>209</c:v>
                </c:pt>
                <c:pt idx="16">
                  <c:v>211</c:v>
                </c:pt>
                <c:pt idx="17">
                  <c:v>206</c:v>
                </c:pt>
                <c:pt idx="18">
                  <c:v>191</c:v>
                </c:pt>
                <c:pt idx="19">
                  <c:v>193</c:v>
                </c:pt>
                <c:pt idx="20">
                  <c:v>192</c:v>
                </c:pt>
                <c:pt idx="21">
                  <c:v>183</c:v>
                </c:pt>
                <c:pt idx="22">
                  <c:v>182</c:v>
                </c:pt>
                <c:pt idx="23">
                  <c:v>171</c:v>
                </c:pt>
                <c:pt idx="24">
                  <c:v>185</c:v>
                </c:pt>
                <c:pt idx="25">
                  <c:v>180</c:v>
                </c:pt>
                <c:pt idx="26">
                  <c:v>180</c:v>
                </c:pt>
                <c:pt idx="27">
                  <c:v>188</c:v>
                </c:pt>
                <c:pt idx="28">
                  <c:v>191</c:v>
                </c:pt>
                <c:pt idx="29">
                  <c:v>186</c:v>
                </c:pt>
                <c:pt idx="30">
                  <c:v>176</c:v>
                </c:pt>
                <c:pt idx="31">
                  <c:v>177</c:v>
                </c:pt>
                <c:pt idx="32">
                  <c:v>187</c:v>
                </c:pt>
                <c:pt idx="33">
                  <c:v>178</c:v>
                </c:pt>
                <c:pt idx="34">
                  <c:v>165</c:v>
                </c:pt>
                <c:pt idx="35">
                  <c:v>158</c:v>
                </c:pt>
                <c:pt idx="36">
                  <c:v>164</c:v>
                </c:pt>
                <c:pt idx="37">
                  <c:v>174</c:v>
                </c:pt>
              </c:numCache>
            </c:numRef>
          </c:val>
          <c:extLst>
            <c:ext xmlns:c16="http://schemas.microsoft.com/office/drawing/2014/chart" uri="{C3380CC4-5D6E-409C-BE32-E72D297353CC}">
              <c16:uniqueId val="{00000000-6A9E-441C-B495-4E7ADF280214}"/>
            </c:ext>
          </c:extLst>
        </c:ser>
        <c:dLbls>
          <c:showLegendKey val="0"/>
          <c:showVal val="0"/>
          <c:showCatName val="0"/>
          <c:showSerName val="0"/>
          <c:showPercent val="0"/>
          <c:showBubbleSize val="0"/>
        </c:dLbls>
        <c:gapWidth val="219"/>
        <c:overlap val="-27"/>
        <c:axId val="2070386016"/>
        <c:axId val="2070392256"/>
      </c:barChart>
      <c:lineChart>
        <c:grouping val="standard"/>
        <c:varyColors val="0"/>
        <c:ser>
          <c:idx val="2"/>
          <c:order val="1"/>
          <c:tx>
            <c:strRef>
              <c:f>Sheet1!$D$2</c:f>
              <c:strCache>
                <c:ptCount val="1"/>
                <c:pt idx="0">
                  <c:v>勤め先都合等による離職率</c:v>
                </c:pt>
              </c:strCache>
            </c:strRef>
          </c:tx>
          <c:spPr>
            <a:ln w="28575" cap="rnd">
              <a:solidFill>
                <a:schemeClr val="accent2"/>
              </a:solidFill>
              <a:round/>
            </a:ln>
            <a:effectLst/>
          </c:spPr>
          <c:marker>
            <c:symbol val="none"/>
          </c:marker>
          <c:cat>
            <c:strRef>
              <c:f>Sheet1!$A$15:$A$40</c:f>
              <c:strCache>
                <c:ptCount val="26"/>
                <c:pt idx="0">
                  <c:v>21/1</c:v>
                </c:pt>
                <c:pt idx="1">
                  <c:v>21/2</c:v>
                </c:pt>
                <c:pt idx="2">
                  <c:v>21/3</c:v>
                </c:pt>
                <c:pt idx="3">
                  <c:v>21/4</c:v>
                </c:pt>
                <c:pt idx="4">
                  <c:v>21/5</c:v>
                </c:pt>
                <c:pt idx="5">
                  <c:v>21/6</c:v>
                </c:pt>
                <c:pt idx="6">
                  <c:v>21/7</c:v>
                </c:pt>
                <c:pt idx="7">
                  <c:v>21/8</c:v>
                </c:pt>
                <c:pt idx="8">
                  <c:v>21/9</c:v>
                </c:pt>
                <c:pt idx="9">
                  <c:v>21/10</c:v>
                </c:pt>
                <c:pt idx="10">
                  <c:v>21/11</c:v>
                </c:pt>
                <c:pt idx="11">
                  <c:v>21/12</c:v>
                </c:pt>
                <c:pt idx="12">
                  <c:v>22/1</c:v>
                </c:pt>
                <c:pt idx="13">
                  <c:v>22/2</c:v>
                </c:pt>
                <c:pt idx="14">
                  <c:v>22/3</c:v>
                </c:pt>
                <c:pt idx="15">
                  <c:v>22/4</c:v>
                </c:pt>
                <c:pt idx="16">
                  <c:v>22/5</c:v>
                </c:pt>
                <c:pt idx="17">
                  <c:v>22/6</c:v>
                </c:pt>
                <c:pt idx="18">
                  <c:v>22/7</c:v>
                </c:pt>
                <c:pt idx="19">
                  <c:v>22/8</c:v>
                </c:pt>
                <c:pt idx="20">
                  <c:v>22/9</c:v>
                </c:pt>
                <c:pt idx="21">
                  <c:v>22/10</c:v>
                </c:pt>
                <c:pt idx="22">
                  <c:v>22/11</c:v>
                </c:pt>
                <c:pt idx="23">
                  <c:v>22/12</c:v>
                </c:pt>
                <c:pt idx="24">
                  <c:v>23/1</c:v>
                </c:pt>
                <c:pt idx="25">
                  <c:v>23/2</c:v>
                </c:pt>
              </c:strCache>
            </c:strRef>
          </c:cat>
          <c:val>
            <c:numRef>
              <c:f>Sheet1!$D$3:$D$41</c:f>
              <c:numCache>
                <c:formatCode>0.0</c:formatCode>
                <c:ptCount val="38"/>
                <c:pt idx="0">
                  <c:v>12.578616352201259</c:v>
                </c:pt>
                <c:pt idx="1">
                  <c:v>13.20754716981132</c:v>
                </c:pt>
                <c:pt idx="2">
                  <c:v>13.068181818181818</c:v>
                </c:pt>
                <c:pt idx="3">
                  <c:v>15.873015873015872</c:v>
                </c:pt>
                <c:pt idx="4">
                  <c:v>17.676767676767678</c:v>
                </c:pt>
                <c:pt idx="5">
                  <c:v>21.025641025641026</c:v>
                </c:pt>
                <c:pt idx="6">
                  <c:v>19.289340101522843</c:v>
                </c:pt>
                <c:pt idx="7">
                  <c:v>18.932038834951456</c:v>
                </c:pt>
                <c:pt idx="8">
                  <c:v>19.047619047619047</c:v>
                </c:pt>
                <c:pt idx="9">
                  <c:v>20.930232558139537</c:v>
                </c:pt>
                <c:pt idx="10">
                  <c:v>21.53846153846154</c:v>
                </c:pt>
                <c:pt idx="11">
                  <c:v>20.618556701030926</c:v>
                </c:pt>
                <c:pt idx="12">
                  <c:v>19.289340101522843</c:v>
                </c:pt>
                <c:pt idx="13">
                  <c:v>20.103092783505154</c:v>
                </c:pt>
                <c:pt idx="14">
                  <c:v>17.553191489361701</c:v>
                </c:pt>
                <c:pt idx="15">
                  <c:v>19.138755980861244</c:v>
                </c:pt>
                <c:pt idx="16">
                  <c:v>20.379146919431278</c:v>
                </c:pt>
                <c:pt idx="17">
                  <c:v>18.932038834951456</c:v>
                </c:pt>
                <c:pt idx="18">
                  <c:v>20.418848167539267</c:v>
                </c:pt>
                <c:pt idx="19">
                  <c:v>18.134715025906736</c:v>
                </c:pt>
                <c:pt idx="20">
                  <c:v>19.270833333333336</c:v>
                </c:pt>
                <c:pt idx="21">
                  <c:v>16.939890710382514</c:v>
                </c:pt>
                <c:pt idx="22">
                  <c:v>17.032967032967033</c:v>
                </c:pt>
                <c:pt idx="23">
                  <c:v>18.128654970760234</c:v>
                </c:pt>
                <c:pt idx="24">
                  <c:v>19.45945945945946</c:v>
                </c:pt>
                <c:pt idx="25">
                  <c:v>19.444444444444446</c:v>
                </c:pt>
                <c:pt idx="26">
                  <c:v>15.555555555555555</c:v>
                </c:pt>
                <c:pt idx="27">
                  <c:v>14.361702127659576</c:v>
                </c:pt>
                <c:pt idx="28">
                  <c:v>16.753926701570681</c:v>
                </c:pt>
                <c:pt idx="29">
                  <c:v>15.053763440860216</c:v>
                </c:pt>
                <c:pt idx="30">
                  <c:v>15.340909090909092</c:v>
                </c:pt>
                <c:pt idx="31">
                  <c:v>15.254237288135593</c:v>
                </c:pt>
                <c:pt idx="32">
                  <c:v>14.973262032085561</c:v>
                </c:pt>
                <c:pt idx="33">
                  <c:v>15.168539325842698</c:v>
                </c:pt>
                <c:pt idx="34">
                  <c:v>15.151515151515152</c:v>
                </c:pt>
                <c:pt idx="35">
                  <c:v>14.556962025316455</c:v>
                </c:pt>
                <c:pt idx="36">
                  <c:v>16.463414634146343</c:v>
                </c:pt>
                <c:pt idx="37">
                  <c:v>14.942528735632186</c:v>
                </c:pt>
              </c:numCache>
            </c:numRef>
          </c:val>
          <c:smooth val="0"/>
          <c:extLst>
            <c:ext xmlns:c16="http://schemas.microsoft.com/office/drawing/2014/chart" uri="{C3380CC4-5D6E-409C-BE32-E72D297353CC}">
              <c16:uniqueId val="{00000001-6A9E-441C-B495-4E7ADF280214}"/>
            </c:ext>
          </c:extLst>
        </c:ser>
        <c:dLbls>
          <c:showLegendKey val="0"/>
          <c:showVal val="0"/>
          <c:showCatName val="0"/>
          <c:showSerName val="0"/>
          <c:showPercent val="0"/>
          <c:showBubbleSize val="0"/>
        </c:dLbls>
        <c:marker val="1"/>
        <c:smooth val="0"/>
        <c:axId val="1921546976"/>
        <c:axId val="1921546144"/>
      </c:lineChart>
      <c:catAx>
        <c:axId val="20703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2070392256"/>
        <c:crosses val="autoZero"/>
        <c:auto val="1"/>
        <c:lblAlgn val="ctr"/>
        <c:lblOffset val="100"/>
        <c:noMultiLvlLbl val="0"/>
      </c:catAx>
      <c:valAx>
        <c:axId val="2070392256"/>
        <c:scaling>
          <c:orientation val="minMax"/>
          <c:max val="2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070386016"/>
        <c:crosses val="autoZero"/>
        <c:crossBetween val="between"/>
      </c:valAx>
      <c:valAx>
        <c:axId val="1921546144"/>
        <c:scaling>
          <c:orientation val="minMax"/>
          <c:max val="25"/>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921546976"/>
        <c:crosses val="max"/>
        <c:crossBetween val="between"/>
      </c:valAx>
      <c:catAx>
        <c:axId val="1921546976"/>
        <c:scaling>
          <c:orientation val="minMax"/>
        </c:scaling>
        <c:delete val="1"/>
        <c:axPos val="b"/>
        <c:numFmt formatCode="General" sourceLinked="1"/>
        <c:majorTickMark val="out"/>
        <c:minorTickMark val="none"/>
        <c:tickLblPos val="nextTo"/>
        <c:crossAx val="1921546144"/>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'[Microsoft PowerPoint 内のグラフ]有効求人倍率 (受理地)'!$A$3</c:f>
              <c:strCache>
                <c:ptCount val="1"/>
                <c:pt idx="0">
                  <c:v>有効・全国</c:v>
                </c:pt>
              </c:strCache>
            </c:strRef>
          </c:tx>
          <c:spPr>
            <a:ln w="28575" cap="rnd">
              <a:solidFill>
                <a:schemeClr val="bg1">
                  <a:lumMod val="50000"/>
                </a:schemeClr>
              </a:solidFill>
              <a:round/>
            </a:ln>
            <a:effectLst/>
          </c:spPr>
          <c:marker>
            <c:symbol val="diamond"/>
            <c:size val="8"/>
            <c:spPr>
              <a:solidFill>
                <a:schemeClr val="bg1">
                  <a:lumMod val="50000"/>
                </a:schemeClr>
              </a:solidFill>
              <a:ln w="9525">
                <a:solidFill>
                  <a:schemeClr val="bg1">
                    <a:lumMod val="50000"/>
                  </a:schemeClr>
                </a:solidFill>
              </a:ln>
              <a:effectLst/>
            </c:spPr>
          </c:marker>
          <c:cat>
            <c:strRef>
              <c:f>'[Microsoft PowerPoint 内のグラフ]有効求人倍率 (受理地)'!$B$2:$AX$2</c:f>
              <c:strCache>
                <c:ptCount val="4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pt idx="27">
                  <c:v>21/12月</c:v>
                </c:pt>
                <c:pt idx="28">
                  <c:v>22/1月</c:v>
                </c:pt>
                <c:pt idx="29">
                  <c:v>22/2月</c:v>
                </c:pt>
                <c:pt idx="30">
                  <c:v>22/3月</c:v>
                </c:pt>
                <c:pt idx="31">
                  <c:v>22/4月</c:v>
                </c:pt>
                <c:pt idx="32">
                  <c:v>22/5月</c:v>
                </c:pt>
                <c:pt idx="33">
                  <c:v>22/6月</c:v>
                </c:pt>
                <c:pt idx="34">
                  <c:v>22/7月</c:v>
                </c:pt>
                <c:pt idx="35">
                  <c:v>22/8月</c:v>
                </c:pt>
                <c:pt idx="36">
                  <c:v>22/9月</c:v>
                </c:pt>
                <c:pt idx="37">
                  <c:v>22/10月</c:v>
                </c:pt>
                <c:pt idx="38">
                  <c:v>22/11月</c:v>
                </c:pt>
                <c:pt idx="39">
                  <c:v>22/12月</c:v>
                </c:pt>
                <c:pt idx="40">
                  <c:v>23/1月</c:v>
                </c:pt>
                <c:pt idx="41">
                  <c:v>23/2月</c:v>
                </c:pt>
                <c:pt idx="42">
                  <c:v>23/3月</c:v>
                </c:pt>
              </c:strCache>
            </c:strRef>
          </c:cat>
          <c:val>
            <c:numRef>
              <c:f>'[Microsoft PowerPoint 内のグラフ]有効求人倍率 (受理地)'!$B$3:$AX$3</c:f>
              <c:numCache>
                <c:formatCode>0.00_ ;[Red]\-0.00\ </c:formatCode>
                <c:ptCount val="43"/>
                <c:pt idx="0">
                  <c:v>1.59</c:v>
                </c:pt>
                <c:pt idx="1">
                  <c:v>1.59</c:v>
                </c:pt>
                <c:pt idx="2">
                  <c:v>1.57</c:v>
                </c:pt>
                <c:pt idx="3">
                  <c:v>1.57</c:v>
                </c:pt>
                <c:pt idx="4">
                  <c:v>1.49</c:v>
                </c:pt>
                <c:pt idx="5">
                  <c:v>1.45</c:v>
                </c:pt>
                <c:pt idx="6">
                  <c:v>1.39</c:v>
                </c:pt>
                <c:pt idx="7">
                  <c:v>1.31</c:v>
                </c:pt>
                <c:pt idx="8">
                  <c:v>1.18</c:v>
                </c:pt>
                <c:pt idx="9">
                  <c:v>1.1200000000000001</c:v>
                </c:pt>
                <c:pt idx="10">
                  <c:v>1.08</c:v>
                </c:pt>
                <c:pt idx="11">
                  <c:v>1.05</c:v>
                </c:pt>
                <c:pt idx="12">
                  <c:v>1.04</c:v>
                </c:pt>
                <c:pt idx="13">
                  <c:v>1.05</c:v>
                </c:pt>
                <c:pt idx="14">
                  <c:v>1.05</c:v>
                </c:pt>
                <c:pt idx="15">
                  <c:v>1.06</c:v>
                </c:pt>
                <c:pt idx="16">
                  <c:v>1.08</c:v>
                </c:pt>
                <c:pt idx="17">
                  <c:v>1.0900000000000001</c:v>
                </c:pt>
                <c:pt idx="18">
                  <c:v>1.1000000000000001</c:v>
                </c:pt>
                <c:pt idx="19">
                  <c:v>1.0900000000000001</c:v>
                </c:pt>
                <c:pt idx="20">
                  <c:v>1.1000000000000001</c:v>
                </c:pt>
                <c:pt idx="21">
                  <c:v>1.1299999999999999</c:v>
                </c:pt>
                <c:pt idx="22">
                  <c:v>1.1399999999999999</c:v>
                </c:pt>
                <c:pt idx="23">
                  <c:v>1.1499999999999999</c:v>
                </c:pt>
                <c:pt idx="24">
                  <c:v>1.1499999999999999</c:v>
                </c:pt>
                <c:pt idx="25">
                  <c:v>1.1599999999999999</c:v>
                </c:pt>
                <c:pt idx="26">
                  <c:v>1.17</c:v>
                </c:pt>
                <c:pt idx="27">
                  <c:v>1.17</c:v>
                </c:pt>
                <c:pt idx="28">
                  <c:v>1.2</c:v>
                </c:pt>
                <c:pt idx="29">
                  <c:v>1.21</c:v>
                </c:pt>
                <c:pt idx="30">
                  <c:v>1.22</c:v>
                </c:pt>
                <c:pt idx="31">
                  <c:v>1.24</c:v>
                </c:pt>
                <c:pt idx="32">
                  <c:v>1.25</c:v>
                </c:pt>
                <c:pt idx="33">
                  <c:v>1.27</c:v>
                </c:pt>
                <c:pt idx="34">
                  <c:v>1.28</c:v>
                </c:pt>
                <c:pt idx="35">
                  <c:v>1.31</c:v>
                </c:pt>
                <c:pt idx="36">
                  <c:v>1.32</c:v>
                </c:pt>
                <c:pt idx="37">
                  <c:v>1.34</c:v>
                </c:pt>
                <c:pt idx="38">
                  <c:v>1.35</c:v>
                </c:pt>
                <c:pt idx="39">
                  <c:v>1.36</c:v>
                </c:pt>
                <c:pt idx="40">
                  <c:v>1.35</c:v>
                </c:pt>
                <c:pt idx="41">
                  <c:v>1.34</c:v>
                </c:pt>
                <c:pt idx="42">
                  <c:v>1.32</c:v>
                </c:pt>
              </c:numCache>
            </c:numRef>
          </c:val>
          <c:smooth val="0"/>
          <c:extLst>
            <c:ext xmlns:c16="http://schemas.microsoft.com/office/drawing/2014/chart" uri="{C3380CC4-5D6E-409C-BE32-E72D297353CC}">
              <c16:uniqueId val="{00000000-518A-4B48-A5CD-7C25717A1E28}"/>
            </c:ext>
          </c:extLst>
        </c:ser>
        <c:ser>
          <c:idx val="1"/>
          <c:order val="1"/>
          <c:tx>
            <c:strRef>
              <c:f>'[Microsoft PowerPoint 内のグラフ]有効求人倍率 (受理地)'!$A$4</c:f>
              <c:strCache>
                <c:ptCount val="1"/>
                <c:pt idx="0">
                  <c:v>有効・東京都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'[Microsoft PowerPoint 内のグラフ]有効求人倍率 (受理地)'!$B$2:$AX$2</c:f>
              <c:strCache>
                <c:ptCount val="4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pt idx="27">
                  <c:v>21/12月</c:v>
                </c:pt>
                <c:pt idx="28">
                  <c:v>22/1月</c:v>
                </c:pt>
                <c:pt idx="29">
                  <c:v>22/2月</c:v>
                </c:pt>
                <c:pt idx="30">
                  <c:v>22/3月</c:v>
                </c:pt>
                <c:pt idx="31">
                  <c:v>22/4月</c:v>
                </c:pt>
                <c:pt idx="32">
                  <c:v>22/5月</c:v>
                </c:pt>
                <c:pt idx="33">
                  <c:v>22/6月</c:v>
                </c:pt>
                <c:pt idx="34">
                  <c:v>22/7月</c:v>
                </c:pt>
                <c:pt idx="35">
                  <c:v>22/8月</c:v>
                </c:pt>
                <c:pt idx="36">
                  <c:v>22/9月</c:v>
                </c:pt>
                <c:pt idx="37">
                  <c:v>22/10月</c:v>
                </c:pt>
                <c:pt idx="38">
                  <c:v>22/11月</c:v>
                </c:pt>
                <c:pt idx="39">
                  <c:v>22/12月</c:v>
                </c:pt>
                <c:pt idx="40">
                  <c:v>23/1月</c:v>
                </c:pt>
                <c:pt idx="41">
                  <c:v>23/2月</c:v>
                </c:pt>
                <c:pt idx="42">
                  <c:v>23/3月</c:v>
                </c:pt>
              </c:strCache>
            </c:strRef>
          </c:cat>
          <c:val>
            <c:numRef>
              <c:f>'[Microsoft PowerPoint 内のグラフ]有効求人倍率 (受理地)'!$B$4:$AX$4</c:f>
              <c:numCache>
                <c:formatCode>0.00_ ;[Red]\-0.00\ </c:formatCode>
                <c:ptCount val="43"/>
                <c:pt idx="0">
                  <c:v>2.11</c:v>
                </c:pt>
                <c:pt idx="1">
                  <c:v>2.1</c:v>
                </c:pt>
                <c:pt idx="2">
                  <c:v>2.08</c:v>
                </c:pt>
                <c:pt idx="3">
                  <c:v>2.08</c:v>
                </c:pt>
                <c:pt idx="4">
                  <c:v>1.98</c:v>
                </c:pt>
                <c:pt idx="5">
                  <c:v>1.94</c:v>
                </c:pt>
                <c:pt idx="6">
                  <c:v>1.87</c:v>
                </c:pt>
                <c:pt idx="7">
                  <c:v>1.71</c:v>
                </c:pt>
                <c:pt idx="8">
                  <c:v>1.52</c:v>
                </c:pt>
                <c:pt idx="9">
                  <c:v>1.34</c:v>
                </c:pt>
                <c:pt idx="10">
                  <c:v>1.29</c:v>
                </c:pt>
                <c:pt idx="11">
                  <c:v>1.23</c:v>
                </c:pt>
                <c:pt idx="12">
                  <c:v>1.22</c:v>
                </c:pt>
                <c:pt idx="13">
                  <c:v>1.2</c:v>
                </c:pt>
                <c:pt idx="14">
                  <c:v>1.19</c:v>
                </c:pt>
                <c:pt idx="15">
                  <c:v>1.17</c:v>
                </c:pt>
                <c:pt idx="16">
                  <c:v>1.18</c:v>
                </c:pt>
                <c:pt idx="17">
                  <c:v>1.17</c:v>
                </c:pt>
                <c:pt idx="18">
                  <c:v>1.17</c:v>
                </c:pt>
                <c:pt idx="19">
                  <c:v>1.1599999999999999</c:v>
                </c:pt>
                <c:pt idx="20">
                  <c:v>1.1599999999999999</c:v>
                </c:pt>
                <c:pt idx="21">
                  <c:v>1.17</c:v>
                </c:pt>
                <c:pt idx="22">
                  <c:v>1.2</c:v>
                </c:pt>
                <c:pt idx="23">
                  <c:v>1.19</c:v>
                </c:pt>
                <c:pt idx="24">
                  <c:v>1.2</c:v>
                </c:pt>
                <c:pt idx="25">
                  <c:v>1.21</c:v>
                </c:pt>
                <c:pt idx="26">
                  <c:v>1.22</c:v>
                </c:pt>
                <c:pt idx="27">
                  <c:v>1.23</c:v>
                </c:pt>
                <c:pt idx="28">
                  <c:v>1.26</c:v>
                </c:pt>
                <c:pt idx="29">
                  <c:v>1.28</c:v>
                </c:pt>
                <c:pt idx="30">
                  <c:v>1.34</c:v>
                </c:pt>
                <c:pt idx="31">
                  <c:v>1.39</c:v>
                </c:pt>
                <c:pt idx="32">
                  <c:v>1.43</c:v>
                </c:pt>
                <c:pt idx="33">
                  <c:v>1.45</c:v>
                </c:pt>
                <c:pt idx="34">
                  <c:v>1.52</c:v>
                </c:pt>
                <c:pt idx="35">
                  <c:v>1.57</c:v>
                </c:pt>
                <c:pt idx="36">
                  <c:v>1.63</c:v>
                </c:pt>
                <c:pt idx="37">
                  <c:v>1.65</c:v>
                </c:pt>
                <c:pt idx="38">
                  <c:v>1.69</c:v>
                </c:pt>
                <c:pt idx="39">
                  <c:v>1.71</c:v>
                </c:pt>
                <c:pt idx="40">
                  <c:v>1.72</c:v>
                </c:pt>
                <c:pt idx="41">
                  <c:v>1.76</c:v>
                </c:pt>
                <c:pt idx="42">
                  <c:v>1.77</c:v>
                </c:pt>
              </c:numCache>
            </c:numRef>
          </c:val>
          <c:smooth val="0"/>
          <c:extLst>
            <c:ext xmlns:c16="http://schemas.microsoft.com/office/drawing/2014/chart" uri="{C3380CC4-5D6E-409C-BE32-E72D297353CC}">
              <c16:uniqueId val="{00000001-518A-4B48-A5CD-7C25717A1E28}"/>
            </c:ext>
          </c:extLst>
        </c:ser>
        <c:ser>
          <c:idx val="2"/>
          <c:order val="2"/>
          <c:tx>
            <c:strRef>
              <c:f>'[Microsoft PowerPoint 内のグラフ]有効求人倍率 (受理地)'!$A$5</c:f>
              <c:strCache>
                <c:ptCount val="1"/>
                <c:pt idx="0">
                  <c:v>有効・大阪府</c:v>
                </c:pt>
              </c:strCache>
            </c:strRef>
          </c:tx>
          <c:spPr>
            <a:ln w="28575" cap="rnd">
              <a:solidFill>
                <a:schemeClr val="accent5"/>
              </a:solidFill>
              <a:round/>
            </a:ln>
            <a:effectLst/>
          </c:spPr>
          <c:marker>
            <c:symbol val="square"/>
            <c:size val="7"/>
            <c:spPr>
              <a:solidFill>
                <a:schemeClr val="accent5"/>
              </a:solidFill>
              <a:ln w="9525">
                <a:noFill/>
              </a:ln>
              <a:effectLst/>
            </c:spPr>
          </c:marker>
          <c:cat>
            <c:strRef>
              <c:f>'[Microsoft PowerPoint 内のグラフ]有効求人倍率 (受理地)'!$B$2:$AX$2</c:f>
              <c:strCache>
                <c:ptCount val="43"/>
                <c:pt idx="0">
                  <c:v>19/9月</c:v>
                </c:pt>
                <c:pt idx="1">
                  <c:v>19/10月</c:v>
                </c:pt>
                <c:pt idx="2">
                  <c:v>19/11月</c:v>
                </c:pt>
                <c:pt idx="3">
                  <c:v>19/12月</c:v>
                </c:pt>
                <c:pt idx="4">
                  <c:v>20/1月</c:v>
                </c:pt>
                <c:pt idx="5">
                  <c:v>20/2月</c:v>
                </c:pt>
                <c:pt idx="6">
                  <c:v>20/3月</c:v>
                </c:pt>
                <c:pt idx="7">
                  <c:v>20/4月</c:v>
                </c:pt>
                <c:pt idx="8">
                  <c:v>20/5月</c:v>
                </c:pt>
                <c:pt idx="9">
                  <c:v>20/6月</c:v>
                </c:pt>
                <c:pt idx="10">
                  <c:v>20/7月</c:v>
                </c:pt>
                <c:pt idx="11">
                  <c:v>20/8月</c:v>
                </c:pt>
                <c:pt idx="12">
                  <c:v>20/9月</c:v>
                </c:pt>
                <c:pt idx="13">
                  <c:v>20/10月</c:v>
                </c:pt>
                <c:pt idx="14">
                  <c:v>20/11月</c:v>
                </c:pt>
                <c:pt idx="15">
                  <c:v>20/12月</c:v>
                </c:pt>
                <c:pt idx="16">
                  <c:v>21/1月</c:v>
                </c:pt>
                <c:pt idx="17">
                  <c:v>21/2月</c:v>
                </c:pt>
                <c:pt idx="18">
                  <c:v>21/3月</c:v>
                </c:pt>
                <c:pt idx="19">
                  <c:v>21/4月</c:v>
                </c:pt>
                <c:pt idx="20">
                  <c:v>21/5月</c:v>
                </c:pt>
                <c:pt idx="21">
                  <c:v>21/6月</c:v>
                </c:pt>
                <c:pt idx="22">
                  <c:v>21/7月</c:v>
                </c:pt>
                <c:pt idx="23">
                  <c:v>21/8月</c:v>
                </c:pt>
                <c:pt idx="24">
                  <c:v>21/9月</c:v>
                </c:pt>
                <c:pt idx="25">
                  <c:v>21/10月</c:v>
                </c:pt>
                <c:pt idx="26">
                  <c:v>21/11月</c:v>
                </c:pt>
                <c:pt idx="27">
                  <c:v>21/12月</c:v>
                </c:pt>
                <c:pt idx="28">
                  <c:v>22/1月</c:v>
                </c:pt>
                <c:pt idx="29">
                  <c:v>22/2月</c:v>
                </c:pt>
                <c:pt idx="30">
                  <c:v>22/3月</c:v>
                </c:pt>
                <c:pt idx="31">
                  <c:v>22/4月</c:v>
                </c:pt>
                <c:pt idx="32">
                  <c:v>22/5月</c:v>
                </c:pt>
                <c:pt idx="33">
                  <c:v>22/6月</c:v>
                </c:pt>
                <c:pt idx="34">
                  <c:v>22/7月</c:v>
                </c:pt>
                <c:pt idx="35">
                  <c:v>22/8月</c:v>
                </c:pt>
                <c:pt idx="36">
                  <c:v>22/9月</c:v>
                </c:pt>
                <c:pt idx="37">
                  <c:v>22/10月</c:v>
                </c:pt>
                <c:pt idx="38">
                  <c:v>22/11月</c:v>
                </c:pt>
                <c:pt idx="39">
                  <c:v>22/12月</c:v>
                </c:pt>
                <c:pt idx="40">
                  <c:v>23/1月</c:v>
                </c:pt>
                <c:pt idx="41">
                  <c:v>23/2月</c:v>
                </c:pt>
                <c:pt idx="42">
                  <c:v>23/3月</c:v>
                </c:pt>
              </c:strCache>
            </c:strRef>
          </c:cat>
          <c:val>
            <c:numRef>
              <c:f>'[Microsoft PowerPoint 内のグラフ]有効求人倍率 (受理地)'!$B$5:$AX$5</c:f>
              <c:numCache>
                <c:formatCode>0.00_ ;[Red]\-0.00\ </c:formatCode>
                <c:ptCount val="43"/>
                <c:pt idx="0">
                  <c:v>1.8</c:v>
                </c:pt>
                <c:pt idx="1">
                  <c:v>1.8</c:v>
                </c:pt>
                <c:pt idx="2">
                  <c:v>1.77</c:v>
                </c:pt>
                <c:pt idx="3">
                  <c:v>1.77</c:v>
                </c:pt>
                <c:pt idx="4">
                  <c:v>1.66</c:v>
                </c:pt>
                <c:pt idx="5">
                  <c:v>1.62</c:v>
                </c:pt>
                <c:pt idx="6">
                  <c:v>1.57</c:v>
                </c:pt>
                <c:pt idx="7">
                  <c:v>1.46</c:v>
                </c:pt>
                <c:pt idx="8">
                  <c:v>1.3</c:v>
                </c:pt>
                <c:pt idx="9">
                  <c:v>1.23</c:v>
                </c:pt>
                <c:pt idx="10">
                  <c:v>1.18</c:v>
                </c:pt>
                <c:pt idx="11">
                  <c:v>1.1599999999999999</c:v>
                </c:pt>
                <c:pt idx="12">
                  <c:v>1.1399999999999999</c:v>
                </c:pt>
                <c:pt idx="13">
                  <c:v>1.1299999999999999</c:v>
                </c:pt>
                <c:pt idx="14">
                  <c:v>1.1200000000000001</c:v>
                </c:pt>
                <c:pt idx="15">
                  <c:v>1.1200000000000001</c:v>
                </c:pt>
                <c:pt idx="16">
                  <c:v>1.1299999999999999</c:v>
                </c:pt>
                <c:pt idx="17">
                  <c:v>1.1399999999999999</c:v>
                </c:pt>
                <c:pt idx="18">
                  <c:v>1.1299999999999999</c:v>
                </c:pt>
                <c:pt idx="19">
                  <c:v>1.1200000000000001</c:v>
                </c:pt>
                <c:pt idx="20">
                  <c:v>1.1200000000000001</c:v>
                </c:pt>
                <c:pt idx="21">
                  <c:v>1.1499999999999999</c:v>
                </c:pt>
                <c:pt idx="22">
                  <c:v>1.1399999999999999</c:v>
                </c:pt>
                <c:pt idx="23">
                  <c:v>1.1200000000000001</c:v>
                </c:pt>
                <c:pt idx="24">
                  <c:v>1.1299999999999999</c:v>
                </c:pt>
                <c:pt idx="25">
                  <c:v>1.1299999999999999</c:v>
                </c:pt>
                <c:pt idx="26">
                  <c:v>1.1399999999999999</c:v>
                </c:pt>
                <c:pt idx="27">
                  <c:v>1.1499999999999999</c:v>
                </c:pt>
                <c:pt idx="28">
                  <c:v>1.1499999999999999</c:v>
                </c:pt>
                <c:pt idx="29">
                  <c:v>1.1599999999999999</c:v>
                </c:pt>
                <c:pt idx="30">
                  <c:v>1.1599999999999999</c:v>
                </c:pt>
                <c:pt idx="31">
                  <c:v>1.18</c:v>
                </c:pt>
                <c:pt idx="32">
                  <c:v>1.2</c:v>
                </c:pt>
                <c:pt idx="33">
                  <c:v>1.22</c:v>
                </c:pt>
                <c:pt idx="34">
                  <c:v>1.25</c:v>
                </c:pt>
                <c:pt idx="35">
                  <c:v>1.27</c:v>
                </c:pt>
                <c:pt idx="36">
                  <c:v>1.29</c:v>
                </c:pt>
                <c:pt idx="37">
                  <c:v>1.29</c:v>
                </c:pt>
                <c:pt idx="38">
                  <c:v>1.31</c:v>
                </c:pt>
                <c:pt idx="39">
                  <c:v>1.31</c:v>
                </c:pt>
                <c:pt idx="40">
                  <c:v>1.29</c:v>
                </c:pt>
                <c:pt idx="41">
                  <c:v>1.3</c:v>
                </c:pt>
                <c:pt idx="42">
                  <c:v>1.31</c:v>
                </c:pt>
              </c:numCache>
            </c:numRef>
          </c:val>
          <c:smooth val="0"/>
          <c:extLst>
            <c:ext xmlns:c16="http://schemas.microsoft.com/office/drawing/2014/chart" uri="{C3380CC4-5D6E-409C-BE32-E72D297353CC}">
              <c16:uniqueId val="{00000002-518A-4B48-A5CD-7C25717A1E28}"/>
            </c:ext>
          </c:extLst>
        </c:ser>
        <c:dLbls>
          <c:showLegendKey val="0"/>
          <c:showVal val="0"/>
          <c:showCatName val="0"/>
          <c:showSerName val="0"/>
          <c:showPercent val="0"/>
          <c:showBubbleSize val="0"/>
        </c:dLbls>
        <c:marker val="1"/>
        <c:smooth val="0"/>
        <c:axId val="1613844175"/>
        <c:axId val="1613852079"/>
        <c:extLst/>
      </c:lineChart>
      <c:catAx>
        <c:axId val="1613844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52079"/>
        <c:crosses val="autoZero"/>
        <c:auto val="1"/>
        <c:lblAlgn val="ctr"/>
        <c:lblOffset val="100"/>
        <c:noMultiLvlLbl val="0"/>
      </c:catAx>
      <c:valAx>
        <c:axId val="1613852079"/>
        <c:scaling>
          <c:orientation val="minMax"/>
          <c:max val="2.2999999999999998"/>
          <c:min val="0.70000000000000007"/>
        </c:scaling>
        <c:delete val="0"/>
        <c:axPos val="l"/>
        <c:majorGridlines>
          <c:spPr>
            <a:ln w="9525" cap="flat" cmpd="sng" algn="ctr">
              <a:solidFill>
                <a:schemeClr val="tx1">
                  <a:lumMod val="15000"/>
                  <a:lumOff val="85000"/>
                </a:schemeClr>
              </a:solidFill>
              <a:round/>
            </a:ln>
            <a:effectLst/>
          </c:spPr>
        </c:majorGridlines>
        <c:numFmt formatCode="0.00_ ;[Red]\-0.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13844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altLang="ja-JP" b="1"/>
              <a:t>2017</a:t>
            </a:r>
            <a:r>
              <a:rPr lang="ja-JP" altLang="en-US" b="1"/>
              <a:t>年</a:t>
            </a:r>
            <a:r>
              <a:rPr lang="en-US" altLang="ja-JP" b="1"/>
              <a:t>1</a:t>
            </a:r>
            <a:r>
              <a:rPr lang="ja-JP" altLang="en-US" b="1"/>
              <a:t>月を</a:t>
            </a:r>
            <a:r>
              <a:rPr lang="en-US" altLang="ja-JP" b="1"/>
              <a:t>100</a:t>
            </a:r>
            <a:r>
              <a:rPr lang="ja-JP" altLang="en-US" b="1"/>
              <a:t>とした就業者の増減（全国）</a:t>
            </a:r>
          </a:p>
        </c:rich>
      </c:tx>
      <c:layout>
        <c:manualLayout>
          <c:xMode val="edge"/>
          <c:yMode val="edge"/>
          <c:x val="0.28856487849610268"/>
          <c:y val="6.002143622722400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年齢別!$G$5</c:f>
              <c:strCache>
                <c:ptCount val="1"/>
                <c:pt idx="0">
                  <c:v>15～24</c:v>
                </c:pt>
              </c:strCache>
            </c:strRef>
          </c:tx>
          <c:spPr>
            <a:ln w="28575" cap="rnd">
              <a:solidFill>
                <a:schemeClr val="accent1"/>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年齢別!$O$7:$O$81</c:f>
              <c:numCache>
                <c:formatCode>General</c:formatCode>
                <c:ptCount val="75"/>
                <c:pt idx="0">
                  <c:v>100</c:v>
                </c:pt>
                <c:pt idx="1">
                  <c:v>97.884615384615387</c:v>
                </c:pt>
                <c:pt idx="2">
                  <c:v>96.92307692307692</c:v>
                </c:pt>
                <c:pt idx="3">
                  <c:v>99.230769230769226</c:v>
                </c:pt>
                <c:pt idx="4">
                  <c:v>99.230769230769226</c:v>
                </c:pt>
                <c:pt idx="5">
                  <c:v>100.19230769230769</c:v>
                </c:pt>
                <c:pt idx="6">
                  <c:v>101.15384615384615</c:v>
                </c:pt>
                <c:pt idx="7">
                  <c:v>100.19230769230769</c:v>
                </c:pt>
                <c:pt idx="8">
                  <c:v>100.57692307692308</c:v>
                </c:pt>
                <c:pt idx="9">
                  <c:v>99.42307692307692</c:v>
                </c:pt>
                <c:pt idx="10">
                  <c:v>98.269230769230759</c:v>
                </c:pt>
                <c:pt idx="11">
                  <c:v>100.57692307692308</c:v>
                </c:pt>
                <c:pt idx="12">
                  <c:v>104.23076923076924</c:v>
                </c:pt>
                <c:pt idx="13">
                  <c:v>105.19230769230769</c:v>
                </c:pt>
                <c:pt idx="14">
                  <c:v>106.92307692307692</c:v>
                </c:pt>
                <c:pt idx="15">
                  <c:v>105.57692307692308</c:v>
                </c:pt>
                <c:pt idx="16">
                  <c:v>107.30769230769231</c:v>
                </c:pt>
                <c:pt idx="17">
                  <c:v>107.88461538461537</c:v>
                </c:pt>
                <c:pt idx="18">
                  <c:v>107.88461538461537</c:v>
                </c:pt>
                <c:pt idx="19">
                  <c:v>107.69230769230769</c:v>
                </c:pt>
                <c:pt idx="20">
                  <c:v>107.30769230769231</c:v>
                </c:pt>
                <c:pt idx="21">
                  <c:v>110.00000000000001</c:v>
                </c:pt>
                <c:pt idx="22">
                  <c:v>111.34615384615385</c:v>
                </c:pt>
                <c:pt idx="23">
                  <c:v>108.65384615384615</c:v>
                </c:pt>
                <c:pt idx="24">
                  <c:v>109.42307692307693</c:v>
                </c:pt>
                <c:pt idx="25">
                  <c:v>109.23076923076923</c:v>
                </c:pt>
                <c:pt idx="26">
                  <c:v>110.19230769230771</c:v>
                </c:pt>
                <c:pt idx="27">
                  <c:v>110.96153846153847</c:v>
                </c:pt>
                <c:pt idx="28">
                  <c:v>111.73076923076923</c:v>
                </c:pt>
                <c:pt idx="29">
                  <c:v>110.76923076923077</c:v>
                </c:pt>
                <c:pt idx="30">
                  <c:v>110.96153846153847</c:v>
                </c:pt>
                <c:pt idx="31">
                  <c:v>110.19230769230771</c:v>
                </c:pt>
                <c:pt idx="32">
                  <c:v>110.38461538461539</c:v>
                </c:pt>
                <c:pt idx="33">
                  <c:v>111.34615384615385</c:v>
                </c:pt>
                <c:pt idx="34">
                  <c:v>111.15384615384616</c:v>
                </c:pt>
                <c:pt idx="35">
                  <c:v>111.15384615384616</c:v>
                </c:pt>
                <c:pt idx="36">
                  <c:v>110.38461538461539</c:v>
                </c:pt>
                <c:pt idx="37">
                  <c:v>109.23076923076923</c:v>
                </c:pt>
                <c:pt idx="38">
                  <c:v>108.65384615384615</c:v>
                </c:pt>
                <c:pt idx="39">
                  <c:v>105.57692307692308</c:v>
                </c:pt>
                <c:pt idx="40">
                  <c:v>105.96153846153847</c:v>
                </c:pt>
                <c:pt idx="41">
                  <c:v>106.34615384615384</c:v>
                </c:pt>
                <c:pt idx="42">
                  <c:v>106.15384615384616</c:v>
                </c:pt>
                <c:pt idx="43">
                  <c:v>107.69230769230769</c:v>
                </c:pt>
                <c:pt idx="44">
                  <c:v>106.15384615384616</c:v>
                </c:pt>
                <c:pt idx="45">
                  <c:v>106.15384615384616</c:v>
                </c:pt>
                <c:pt idx="46">
                  <c:v>107.30769230769231</c:v>
                </c:pt>
                <c:pt idx="47">
                  <c:v>107.11538461538461</c:v>
                </c:pt>
                <c:pt idx="48">
                  <c:v>107.30769230769231</c:v>
                </c:pt>
                <c:pt idx="49">
                  <c:v>108.84615384615384</c:v>
                </c:pt>
                <c:pt idx="50">
                  <c:v>107.69230769230769</c:v>
                </c:pt>
                <c:pt idx="51">
                  <c:v>106.73076923076923</c:v>
                </c:pt>
                <c:pt idx="52">
                  <c:v>105</c:v>
                </c:pt>
                <c:pt idx="53">
                  <c:v>106.53846153846153</c:v>
                </c:pt>
                <c:pt idx="54">
                  <c:v>108.07692307692307</c:v>
                </c:pt>
                <c:pt idx="55">
                  <c:v>106.92307692307692</c:v>
                </c:pt>
                <c:pt idx="56">
                  <c:v>105.96153846153847</c:v>
                </c:pt>
                <c:pt idx="57">
                  <c:v>103.26923076923077</c:v>
                </c:pt>
                <c:pt idx="58">
                  <c:v>105</c:v>
                </c:pt>
                <c:pt idx="59">
                  <c:v>105.57692307692308</c:v>
                </c:pt>
                <c:pt idx="60">
                  <c:v>103.07692307692307</c:v>
                </c:pt>
                <c:pt idx="61">
                  <c:v>103.84615384615385</c:v>
                </c:pt>
                <c:pt idx="62">
                  <c:v>103.84615384615385</c:v>
                </c:pt>
                <c:pt idx="63">
                  <c:v>106.73076923076923</c:v>
                </c:pt>
                <c:pt idx="64">
                  <c:v>106.73076923076923</c:v>
                </c:pt>
                <c:pt idx="65">
                  <c:v>104.61538461538463</c:v>
                </c:pt>
                <c:pt idx="66">
                  <c:v>104.23076923076924</c:v>
                </c:pt>
                <c:pt idx="67">
                  <c:v>105.19230769230769</c:v>
                </c:pt>
                <c:pt idx="68">
                  <c:v>107.30769230769231</c:v>
                </c:pt>
                <c:pt idx="69">
                  <c:v>107.30769230769231</c:v>
                </c:pt>
                <c:pt idx="70">
                  <c:v>104.61538461538463</c:v>
                </c:pt>
                <c:pt idx="71">
                  <c:v>104.61538461538463</c:v>
                </c:pt>
                <c:pt idx="72">
                  <c:v>104.61538461538463</c:v>
                </c:pt>
                <c:pt idx="73">
                  <c:v>101.92307692307692</c:v>
                </c:pt>
                <c:pt idx="74">
                  <c:v>106.53846153846153</c:v>
                </c:pt>
              </c:numCache>
            </c:numRef>
          </c:val>
          <c:smooth val="0"/>
          <c:extLst>
            <c:ext xmlns:c16="http://schemas.microsoft.com/office/drawing/2014/chart" uri="{C3380CC4-5D6E-409C-BE32-E72D297353CC}">
              <c16:uniqueId val="{00000000-221E-4E12-9396-07E9973F460C}"/>
            </c:ext>
          </c:extLst>
        </c:ser>
        <c:ser>
          <c:idx val="1"/>
          <c:order val="1"/>
          <c:tx>
            <c:strRef>
              <c:f>年齢別!$H$5</c:f>
              <c:strCache>
                <c:ptCount val="1"/>
                <c:pt idx="0">
                  <c:v>25～34</c:v>
                </c:pt>
              </c:strCache>
            </c:strRef>
          </c:tx>
          <c:spPr>
            <a:ln w="28575" cap="rnd">
              <a:solidFill>
                <a:schemeClr val="accent2"/>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年齢別!$P$7:$P$81</c:f>
              <c:numCache>
                <c:formatCode>General</c:formatCode>
                <c:ptCount val="75"/>
                <c:pt idx="0">
                  <c:v>100</c:v>
                </c:pt>
                <c:pt idx="1">
                  <c:v>99.646017699115035</c:v>
                </c:pt>
                <c:pt idx="2">
                  <c:v>100.35398230088495</c:v>
                </c:pt>
                <c:pt idx="3">
                  <c:v>100.79646017699116</c:v>
                </c:pt>
                <c:pt idx="4">
                  <c:v>99.823008849557525</c:v>
                </c:pt>
                <c:pt idx="5">
                  <c:v>100.08849557522123</c:v>
                </c:pt>
                <c:pt idx="6">
                  <c:v>99.823008849557525</c:v>
                </c:pt>
                <c:pt idx="7">
                  <c:v>99.115044247787608</c:v>
                </c:pt>
                <c:pt idx="8">
                  <c:v>99.823008849557525</c:v>
                </c:pt>
                <c:pt idx="9">
                  <c:v>100</c:v>
                </c:pt>
                <c:pt idx="10">
                  <c:v>100.17699115044248</c:v>
                </c:pt>
                <c:pt idx="11">
                  <c:v>99.73451327433628</c:v>
                </c:pt>
                <c:pt idx="12">
                  <c:v>100</c:v>
                </c:pt>
                <c:pt idx="13">
                  <c:v>100.35398230088495</c:v>
                </c:pt>
                <c:pt idx="14">
                  <c:v>99.646017699115035</c:v>
                </c:pt>
                <c:pt idx="15">
                  <c:v>100.26548672566371</c:v>
                </c:pt>
                <c:pt idx="16">
                  <c:v>100.17699115044248</c:v>
                </c:pt>
                <c:pt idx="17">
                  <c:v>99.911504424778769</c:v>
                </c:pt>
                <c:pt idx="18">
                  <c:v>100.08849557522123</c:v>
                </c:pt>
                <c:pt idx="19">
                  <c:v>99.823008849557525</c:v>
                </c:pt>
                <c:pt idx="20">
                  <c:v>100.35398230088495</c:v>
                </c:pt>
                <c:pt idx="21">
                  <c:v>100</c:v>
                </c:pt>
                <c:pt idx="22">
                  <c:v>99.292035398230084</c:v>
                </c:pt>
                <c:pt idx="23">
                  <c:v>98.938053097345133</c:v>
                </c:pt>
                <c:pt idx="24">
                  <c:v>98.584070796460182</c:v>
                </c:pt>
                <c:pt idx="25">
                  <c:v>99.026548672566378</c:v>
                </c:pt>
                <c:pt idx="26">
                  <c:v>98.761061946902657</c:v>
                </c:pt>
                <c:pt idx="27">
                  <c:v>99.203539823008839</c:v>
                </c:pt>
                <c:pt idx="28">
                  <c:v>99.203539823008839</c:v>
                </c:pt>
                <c:pt idx="29">
                  <c:v>99.115044247787608</c:v>
                </c:pt>
                <c:pt idx="30">
                  <c:v>99.911504424778769</c:v>
                </c:pt>
                <c:pt idx="31">
                  <c:v>100.08849557522123</c:v>
                </c:pt>
                <c:pt idx="32">
                  <c:v>99.469026548672574</c:v>
                </c:pt>
                <c:pt idx="33">
                  <c:v>99.380530973451329</c:v>
                </c:pt>
                <c:pt idx="34">
                  <c:v>98.938053097345133</c:v>
                </c:pt>
                <c:pt idx="35">
                  <c:v>99.115044247787608</c:v>
                </c:pt>
                <c:pt idx="36">
                  <c:v>98.849557522123902</c:v>
                </c:pt>
                <c:pt idx="37">
                  <c:v>99.292035398230084</c:v>
                </c:pt>
                <c:pt idx="38">
                  <c:v>99.380530973451329</c:v>
                </c:pt>
                <c:pt idx="39">
                  <c:v>98.407079646017706</c:v>
                </c:pt>
                <c:pt idx="40">
                  <c:v>98.318584070796462</c:v>
                </c:pt>
                <c:pt idx="41">
                  <c:v>97.876106194690266</c:v>
                </c:pt>
                <c:pt idx="42">
                  <c:v>97.345132743362825</c:v>
                </c:pt>
                <c:pt idx="43">
                  <c:v>97.610619469026545</c:v>
                </c:pt>
                <c:pt idx="44">
                  <c:v>98.053097345132741</c:v>
                </c:pt>
                <c:pt idx="45">
                  <c:v>98.318584070796462</c:v>
                </c:pt>
                <c:pt idx="46">
                  <c:v>99.646017699115035</c:v>
                </c:pt>
                <c:pt idx="47">
                  <c:v>98.672566371681413</c:v>
                </c:pt>
                <c:pt idx="48">
                  <c:v>99.115044247787608</c:v>
                </c:pt>
                <c:pt idx="49">
                  <c:v>98.938053097345133</c:v>
                </c:pt>
                <c:pt idx="50">
                  <c:v>98.849557522123902</c:v>
                </c:pt>
                <c:pt idx="51">
                  <c:v>98.672566371681413</c:v>
                </c:pt>
                <c:pt idx="52">
                  <c:v>98.938053097345133</c:v>
                </c:pt>
                <c:pt idx="53">
                  <c:v>99.292035398230084</c:v>
                </c:pt>
                <c:pt idx="54">
                  <c:v>99.557522123893804</c:v>
                </c:pt>
                <c:pt idx="55">
                  <c:v>99.380530973451329</c:v>
                </c:pt>
                <c:pt idx="56">
                  <c:v>98.672566371681413</c:v>
                </c:pt>
                <c:pt idx="57">
                  <c:v>98.407079646017706</c:v>
                </c:pt>
                <c:pt idx="58">
                  <c:v>97.787610619469021</c:v>
                </c:pt>
                <c:pt idx="59">
                  <c:v>98.584070796460182</c:v>
                </c:pt>
                <c:pt idx="60">
                  <c:v>98.495575221238937</c:v>
                </c:pt>
                <c:pt idx="61">
                  <c:v>97.69911504424779</c:v>
                </c:pt>
                <c:pt idx="62">
                  <c:v>97.964601769911511</c:v>
                </c:pt>
                <c:pt idx="63">
                  <c:v>98.230088495575217</c:v>
                </c:pt>
                <c:pt idx="64">
                  <c:v>98.230088495575217</c:v>
                </c:pt>
                <c:pt idx="65">
                  <c:v>98.318584070796462</c:v>
                </c:pt>
                <c:pt idx="66">
                  <c:v>98.407079646017706</c:v>
                </c:pt>
                <c:pt idx="67">
                  <c:v>98.318584070796462</c:v>
                </c:pt>
                <c:pt idx="68">
                  <c:v>98.053097345132741</c:v>
                </c:pt>
                <c:pt idx="69">
                  <c:v>98.230088495575217</c:v>
                </c:pt>
                <c:pt idx="70">
                  <c:v>98.141592920353986</c:v>
                </c:pt>
                <c:pt idx="71">
                  <c:v>98.407079646017706</c:v>
                </c:pt>
                <c:pt idx="72">
                  <c:v>98.053097345132741</c:v>
                </c:pt>
                <c:pt idx="73">
                  <c:v>97.43362831858407</c:v>
                </c:pt>
                <c:pt idx="74">
                  <c:v>97.43362831858407</c:v>
                </c:pt>
              </c:numCache>
            </c:numRef>
          </c:val>
          <c:smooth val="0"/>
          <c:extLst>
            <c:ext xmlns:c16="http://schemas.microsoft.com/office/drawing/2014/chart" uri="{C3380CC4-5D6E-409C-BE32-E72D297353CC}">
              <c16:uniqueId val="{00000001-221E-4E12-9396-07E9973F460C}"/>
            </c:ext>
          </c:extLst>
        </c:ser>
        <c:ser>
          <c:idx val="2"/>
          <c:order val="2"/>
          <c:tx>
            <c:strRef>
              <c:f>年齢別!$I$5</c:f>
              <c:strCache>
                <c:ptCount val="1"/>
                <c:pt idx="0">
                  <c:v>35～44</c:v>
                </c:pt>
              </c:strCache>
            </c:strRef>
          </c:tx>
          <c:spPr>
            <a:ln w="28575" cap="rnd">
              <a:solidFill>
                <a:schemeClr val="accent3"/>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年齢別!$Q$7:$Q$81</c:f>
              <c:numCache>
                <c:formatCode>General</c:formatCode>
                <c:ptCount val="75"/>
                <c:pt idx="0">
                  <c:v>100</c:v>
                </c:pt>
                <c:pt idx="1">
                  <c:v>99.458361543669611</c:v>
                </c:pt>
                <c:pt idx="2">
                  <c:v>98.984427894380502</c:v>
                </c:pt>
                <c:pt idx="3">
                  <c:v>99.322951929587006</c:v>
                </c:pt>
                <c:pt idx="4">
                  <c:v>99.729180771834805</c:v>
                </c:pt>
                <c:pt idx="5">
                  <c:v>99.322951929587006</c:v>
                </c:pt>
                <c:pt idx="6">
                  <c:v>98.984427894380502</c:v>
                </c:pt>
                <c:pt idx="7">
                  <c:v>98.984427894380502</c:v>
                </c:pt>
                <c:pt idx="8">
                  <c:v>98.239675016926199</c:v>
                </c:pt>
                <c:pt idx="9">
                  <c:v>98.442789438050099</c:v>
                </c:pt>
                <c:pt idx="10">
                  <c:v>98.442789438050099</c:v>
                </c:pt>
                <c:pt idx="11">
                  <c:v>98.239675016926199</c:v>
                </c:pt>
                <c:pt idx="12">
                  <c:v>98.442789438050099</c:v>
                </c:pt>
                <c:pt idx="13">
                  <c:v>98.442789438050099</c:v>
                </c:pt>
                <c:pt idx="14">
                  <c:v>98.984427894380502</c:v>
                </c:pt>
                <c:pt idx="15">
                  <c:v>98.984427894380502</c:v>
                </c:pt>
                <c:pt idx="16">
                  <c:v>98.510494245091408</c:v>
                </c:pt>
                <c:pt idx="17">
                  <c:v>97.630331753554501</c:v>
                </c:pt>
                <c:pt idx="18">
                  <c:v>97.49492213947191</c:v>
                </c:pt>
                <c:pt idx="19">
                  <c:v>97.49492213947191</c:v>
                </c:pt>
                <c:pt idx="20">
                  <c:v>97.156398104265406</c:v>
                </c:pt>
                <c:pt idx="21">
                  <c:v>96.682464454976298</c:v>
                </c:pt>
                <c:pt idx="22">
                  <c:v>96.479350033852413</c:v>
                </c:pt>
                <c:pt idx="23">
                  <c:v>96.614759647935003</c:v>
                </c:pt>
                <c:pt idx="24">
                  <c:v>96.140825998645909</c:v>
                </c:pt>
                <c:pt idx="25">
                  <c:v>96.343940419769808</c:v>
                </c:pt>
                <c:pt idx="26">
                  <c:v>96.005416384563304</c:v>
                </c:pt>
                <c:pt idx="27">
                  <c:v>95.802301963439405</c:v>
                </c:pt>
                <c:pt idx="28">
                  <c:v>95.463777928232901</c:v>
                </c:pt>
                <c:pt idx="29">
                  <c:v>96.411645226811103</c:v>
                </c:pt>
                <c:pt idx="30">
                  <c:v>95.802301963439405</c:v>
                </c:pt>
                <c:pt idx="31">
                  <c:v>95.260663507109001</c:v>
                </c:pt>
                <c:pt idx="32">
                  <c:v>95.260663507109001</c:v>
                </c:pt>
                <c:pt idx="33">
                  <c:v>94.854434664861202</c:v>
                </c:pt>
                <c:pt idx="34">
                  <c:v>95.057549085985102</c:v>
                </c:pt>
                <c:pt idx="35">
                  <c:v>94.448205822613403</c:v>
                </c:pt>
                <c:pt idx="36">
                  <c:v>93.906567366283014</c:v>
                </c:pt>
                <c:pt idx="37">
                  <c:v>93.7034529451591</c:v>
                </c:pt>
                <c:pt idx="38">
                  <c:v>93.161814488828711</c:v>
                </c:pt>
                <c:pt idx="39">
                  <c:v>92.078537576167903</c:v>
                </c:pt>
                <c:pt idx="40">
                  <c:v>91.807718348002709</c:v>
                </c:pt>
                <c:pt idx="41">
                  <c:v>92.010832769126608</c:v>
                </c:pt>
                <c:pt idx="42">
                  <c:v>91.943127962085299</c:v>
                </c:pt>
                <c:pt idx="43">
                  <c:v>91.672308733920104</c:v>
                </c:pt>
                <c:pt idx="44">
                  <c:v>91.672308733920104</c:v>
                </c:pt>
                <c:pt idx="45">
                  <c:v>92.146242383209213</c:v>
                </c:pt>
                <c:pt idx="46">
                  <c:v>91.807718348002709</c:v>
                </c:pt>
                <c:pt idx="47">
                  <c:v>91.740013540961414</c:v>
                </c:pt>
                <c:pt idx="48">
                  <c:v>91.672308733920104</c:v>
                </c:pt>
                <c:pt idx="49">
                  <c:v>91.19837508463101</c:v>
                </c:pt>
                <c:pt idx="50">
                  <c:v>90.859851049424506</c:v>
                </c:pt>
                <c:pt idx="51">
                  <c:v>91.130670277589715</c:v>
                </c:pt>
                <c:pt idx="52">
                  <c:v>91.062965470548406</c:v>
                </c:pt>
                <c:pt idx="53">
                  <c:v>90.318212593094103</c:v>
                </c:pt>
                <c:pt idx="54">
                  <c:v>90.385917400135412</c:v>
                </c:pt>
                <c:pt idx="55">
                  <c:v>90.318212593094103</c:v>
                </c:pt>
                <c:pt idx="56">
                  <c:v>90.250507786052808</c:v>
                </c:pt>
                <c:pt idx="57">
                  <c:v>90.115098171970203</c:v>
                </c:pt>
                <c:pt idx="58">
                  <c:v>89.505754908598504</c:v>
                </c:pt>
                <c:pt idx="59">
                  <c:v>89.302640487474619</c:v>
                </c:pt>
                <c:pt idx="60">
                  <c:v>89.167230873392015</c:v>
                </c:pt>
                <c:pt idx="61">
                  <c:v>89.370345294515914</c:v>
                </c:pt>
                <c:pt idx="62">
                  <c:v>89.708869329722404</c:v>
                </c:pt>
                <c:pt idx="63">
                  <c:v>89.979688557887599</c:v>
                </c:pt>
                <c:pt idx="64">
                  <c:v>89.844278943805008</c:v>
                </c:pt>
                <c:pt idx="65">
                  <c:v>89.302640487474619</c:v>
                </c:pt>
                <c:pt idx="66">
                  <c:v>89.03182125930941</c:v>
                </c:pt>
                <c:pt idx="67">
                  <c:v>88.89641164522682</c:v>
                </c:pt>
                <c:pt idx="68">
                  <c:v>88.693297224102906</c:v>
                </c:pt>
                <c:pt idx="69">
                  <c:v>87.880839539607308</c:v>
                </c:pt>
                <c:pt idx="70">
                  <c:v>87.677725118483409</c:v>
                </c:pt>
                <c:pt idx="71">
                  <c:v>87.339201083276905</c:v>
                </c:pt>
                <c:pt idx="72">
                  <c:v>87.948544346648617</c:v>
                </c:pt>
                <c:pt idx="73">
                  <c:v>87.542315504400818</c:v>
                </c:pt>
                <c:pt idx="74">
                  <c:v>88.016249153689913</c:v>
                </c:pt>
              </c:numCache>
            </c:numRef>
          </c:val>
          <c:smooth val="0"/>
          <c:extLst>
            <c:ext xmlns:c16="http://schemas.microsoft.com/office/drawing/2014/chart" uri="{C3380CC4-5D6E-409C-BE32-E72D297353CC}">
              <c16:uniqueId val="{00000002-221E-4E12-9396-07E9973F460C}"/>
            </c:ext>
          </c:extLst>
        </c:ser>
        <c:ser>
          <c:idx val="3"/>
          <c:order val="3"/>
          <c:tx>
            <c:strRef>
              <c:f>年齢別!$J$5</c:f>
              <c:strCache>
                <c:ptCount val="1"/>
                <c:pt idx="0">
                  <c:v>45～54</c:v>
                </c:pt>
              </c:strCache>
            </c:strRef>
          </c:tx>
          <c:spPr>
            <a:ln w="28575" cap="rnd">
              <a:solidFill>
                <a:schemeClr val="accent4"/>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年齢別!$R$7:$R$81</c:f>
              <c:numCache>
                <c:formatCode>General</c:formatCode>
                <c:ptCount val="75"/>
                <c:pt idx="0">
                  <c:v>100</c:v>
                </c:pt>
                <c:pt idx="1">
                  <c:v>100.13623978201636</c:v>
                </c:pt>
                <c:pt idx="2">
                  <c:v>100.27247956403269</c:v>
                </c:pt>
                <c:pt idx="3">
                  <c:v>100.34059945504087</c:v>
                </c:pt>
                <c:pt idx="4">
                  <c:v>100.88555858310626</c:v>
                </c:pt>
                <c:pt idx="5">
                  <c:v>101.63487738419619</c:v>
                </c:pt>
                <c:pt idx="6">
                  <c:v>101.97547683923706</c:v>
                </c:pt>
                <c:pt idx="7">
                  <c:v>102.31607629427792</c:v>
                </c:pt>
                <c:pt idx="8">
                  <c:v>102.58855585831064</c:v>
                </c:pt>
                <c:pt idx="9">
                  <c:v>102.79291553133515</c:v>
                </c:pt>
                <c:pt idx="10">
                  <c:v>103.61035422343323</c:v>
                </c:pt>
                <c:pt idx="11">
                  <c:v>103.40599455040871</c:v>
                </c:pt>
                <c:pt idx="12">
                  <c:v>103.13351498637601</c:v>
                </c:pt>
                <c:pt idx="13">
                  <c:v>103.33787465940054</c:v>
                </c:pt>
                <c:pt idx="14">
                  <c:v>103.88283378746594</c:v>
                </c:pt>
                <c:pt idx="15">
                  <c:v>104.35967302452316</c:v>
                </c:pt>
                <c:pt idx="16">
                  <c:v>104.63215258855585</c:v>
                </c:pt>
                <c:pt idx="17">
                  <c:v>104.97275204359673</c:v>
                </c:pt>
                <c:pt idx="18">
                  <c:v>105.10899182561309</c:v>
                </c:pt>
                <c:pt idx="19">
                  <c:v>105.17711171662125</c:v>
                </c:pt>
                <c:pt idx="20">
                  <c:v>105.72207084468666</c:v>
                </c:pt>
                <c:pt idx="21">
                  <c:v>106.33514986376022</c:v>
                </c:pt>
                <c:pt idx="22">
                  <c:v>106.40326975476839</c:v>
                </c:pt>
                <c:pt idx="23">
                  <c:v>106.33514986376022</c:v>
                </c:pt>
                <c:pt idx="24">
                  <c:v>106.81198910081744</c:v>
                </c:pt>
                <c:pt idx="25">
                  <c:v>107.56130790190737</c:v>
                </c:pt>
                <c:pt idx="26">
                  <c:v>107.62942779291554</c:v>
                </c:pt>
                <c:pt idx="27">
                  <c:v>107.08446866485014</c:v>
                </c:pt>
                <c:pt idx="28">
                  <c:v>107.83378746594006</c:v>
                </c:pt>
                <c:pt idx="29">
                  <c:v>107.90190735694823</c:v>
                </c:pt>
                <c:pt idx="30">
                  <c:v>107.90190735694823</c:v>
                </c:pt>
                <c:pt idx="31">
                  <c:v>108.65122615803816</c:v>
                </c:pt>
                <c:pt idx="32">
                  <c:v>108.58310626702999</c:v>
                </c:pt>
                <c:pt idx="33">
                  <c:v>108.85558583106267</c:v>
                </c:pt>
                <c:pt idx="34">
                  <c:v>108.7874659400545</c:v>
                </c:pt>
                <c:pt idx="35">
                  <c:v>109.40054495912806</c:v>
                </c:pt>
                <c:pt idx="36">
                  <c:v>109.74114441416893</c:v>
                </c:pt>
                <c:pt idx="37">
                  <c:v>109.60490463215258</c:v>
                </c:pt>
                <c:pt idx="38">
                  <c:v>109.33242506811989</c:v>
                </c:pt>
                <c:pt idx="39">
                  <c:v>108.92370572207084</c:v>
                </c:pt>
                <c:pt idx="40">
                  <c:v>109.19618528610356</c:v>
                </c:pt>
                <c:pt idx="41">
                  <c:v>108.58310626702999</c:v>
                </c:pt>
                <c:pt idx="42">
                  <c:v>108.17438692098094</c:v>
                </c:pt>
                <c:pt idx="43">
                  <c:v>108.37874659400546</c:v>
                </c:pt>
                <c:pt idx="44">
                  <c:v>108.44686648501363</c:v>
                </c:pt>
                <c:pt idx="45">
                  <c:v>108.10626702997274</c:v>
                </c:pt>
                <c:pt idx="46">
                  <c:v>108.71934604904632</c:v>
                </c:pt>
                <c:pt idx="47">
                  <c:v>108.85558583106267</c:v>
                </c:pt>
                <c:pt idx="48">
                  <c:v>108.92370572207084</c:v>
                </c:pt>
                <c:pt idx="49">
                  <c:v>108.99182561307903</c:v>
                </c:pt>
                <c:pt idx="50">
                  <c:v>109.46866485013625</c:v>
                </c:pt>
                <c:pt idx="51">
                  <c:v>110.42234332425068</c:v>
                </c:pt>
                <c:pt idx="52">
                  <c:v>110.28610354223434</c:v>
                </c:pt>
                <c:pt idx="53">
                  <c:v>110.49046321525886</c:v>
                </c:pt>
                <c:pt idx="54">
                  <c:v>111.03542234332424</c:v>
                </c:pt>
                <c:pt idx="55">
                  <c:v>111.1716621253406</c:v>
                </c:pt>
                <c:pt idx="56">
                  <c:v>111.1716621253406</c:v>
                </c:pt>
                <c:pt idx="57">
                  <c:v>111.10354223433244</c:v>
                </c:pt>
                <c:pt idx="58">
                  <c:v>111.1716621253406</c:v>
                </c:pt>
                <c:pt idx="59">
                  <c:v>111.30790190735695</c:v>
                </c:pt>
                <c:pt idx="60">
                  <c:v>111.23978201634877</c:v>
                </c:pt>
                <c:pt idx="61">
                  <c:v>111.10354223433244</c:v>
                </c:pt>
                <c:pt idx="62">
                  <c:v>111.58038147138964</c:v>
                </c:pt>
                <c:pt idx="63">
                  <c:v>111.9891008174387</c:v>
                </c:pt>
                <c:pt idx="64">
                  <c:v>111.10354223433244</c:v>
                </c:pt>
                <c:pt idx="65">
                  <c:v>111.64850136239781</c:v>
                </c:pt>
                <c:pt idx="66">
                  <c:v>111.9891008174387</c:v>
                </c:pt>
                <c:pt idx="67">
                  <c:v>111.37602179836512</c:v>
                </c:pt>
                <c:pt idx="68">
                  <c:v>111.51226158038148</c:v>
                </c:pt>
                <c:pt idx="69">
                  <c:v>111.716621253406</c:v>
                </c:pt>
                <c:pt idx="70">
                  <c:v>111.30790190735695</c:v>
                </c:pt>
                <c:pt idx="71">
                  <c:v>111.1716621253406</c:v>
                </c:pt>
                <c:pt idx="72">
                  <c:v>111.10354223433244</c:v>
                </c:pt>
                <c:pt idx="73">
                  <c:v>111.03542234332424</c:v>
                </c:pt>
                <c:pt idx="74">
                  <c:v>110.28610354223434</c:v>
                </c:pt>
              </c:numCache>
            </c:numRef>
          </c:val>
          <c:smooth val="0"/>
          <c:extLst>
            <c:ext xmlns:c16="http://schemas.microsoft.com/office/drawing/2014/chart" uri="{C3380CC4-5D6E-409C-BE32-E72D297353CC}">
              <c16:uniqueId val="{00000003-221E-4E12-9396-07E9973F460C}"/>
            </c:ext>
          </c:extLst>
        </c:ser>
        <c:ser>
          <c:idx val="4"/>
          <c:order val="4"/>
          <c:tx>
            <c:strRef>
              <c:f>年齢別!$K$5</c:f>
              <c:strCache>
                <c:ptCount val="1"/>
                <c:pt idx="0">
                  <c:v>55～64</c:v>
                </c:pt>
              </c:strCache>
            </c:strRef>
          </c:tx>
          <c:spPr>
            <a:ln w="28575" cap="rnd">
              <a:solidFill>
                <a:schemeClr val="accent5"/>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年齢別!$S$7:$S$81</c:f>
              <c:numCache>
                <c:formatCode>General</c:formatCode>
                <c:ptCount val="75"/>
                <c:pt idx="0">
                  <c:v>100</c:v>
                </c:pt>
                <c:pt idx="1">
                  <c:v>99.647266313932974</c:v>
                </c:pt>
                <c:pt idx="2">
                  <c:v>99.294532627865962</c:v>
                </c:pt>
                <c:pt idx="3">
                  <c:v>99.382716049382708</c:v>
                </c:pt>
                <c:pt idx="4">
                  <c:v>100</c:v>
                </c:pt>
                <c:pt idx="5">
                  <c:v>99.911816578483254</c:v>
                </c:pt>
                <c:pt idx="6">
                  <c:v>100.08818342151675</c:v>
                </c:pt>
                <c:pt idx="7">
                  <c:v>100.70546737213404</c:v>
                </c:pt>
                <c:pt idx="8">
                  <c:v>100.70546737213404</c:v>
                </c:pt>
                <c:pt idx="9">
                  <c:v>100.08818342151675</c:v>
                </c:pt>
                <c:pt idx="10">
                  <c:v>100.52910052910053</c:v>
                </c:pt>
                <c:pt idx="11">
                  <c:v>100.88183421516754</c:v>
                </c:pt>
                <c:pt idx="12">
                  <c:v>101.23456790123457</c:v>
                </c:pt>
                <c:pt idx="13">
                  <c:v>100.61728395061729</c:v>
                </c:pt>
                <c:pt idx="14">
                  <c:v>100.97001763668429</c:v>
                </c:pt>
                <c:pt idx="15">
                  <c:v>101.7636684303351</c:v>
                </c:pt>
                <c:pt idx="16">
                  <c:v>102.20458553791887</c:v>
                </c:pt>
                <c:pt idx="17">
                  <c:v>101.14638447971782</c:v>
                </c:pt>
                <c:pt idx="18">
                  <c:v>101.05820105820106</c:v>
                </c:pt>
                <c:pt idx="19">
                  <c:v>101.49911816578484</c:v>
                </c:pt>
                <c:pt idx="20">
                  <c:v>101.7636684303351</c:v>
                </c:pt>
                <c:pt idx="21">
                  <c:v>101.67548500881833</c:v>
                </c:pt>
                <c:pt idx="22">
                  <c:v>102.11640211640211</c:v>
                </c:pt>
                <c:pt idx="23">
                  <c:v>101.94003527336861</c:v>
                </c:pt>
                <c:pt idx="24">
                  <c:v>101.94003527336861</c:v>
                </c:pt>
                <c:pt idx="25">
                  <c:v>102.20458553791887</c:v>
                </c:pt>
                <c:pt idx="26">
                  <c:v>102.64550264550265</c:v>
                </c:pt>
                <c:pt idx="27">
                  <c:v>102.91005291005291</c:v>
                </c:pt>
                <c:pt idx="28">
                  <c:v>102.38095238095238</c:v>
                </c:pt>
                <c:pt idx="29">
                  <c:v>102.73368606701941</c:v>
                </c:pt>
                <c:pt idx="30">
                  <c:v>102.82186948853615</c:v>
                </c:pt>
                <c:pt idx="31">
                  <c:v>102.5573192239859</c:v>
                </c:pt>
                <c:pt idx="32">
                  <c:v>102.73368606701941</c:v>
                </c:pt>
                <c:pt idx="33">
                  <c:v>103.96825396825398</c:v>
                </c:pt>
                <c:pt idx="34">
                  <c:v>103.7037037037037</c:v>
                </c:pt>
                <c:pt idx="35">
                  <c:v>103.17460317460319</c:v>
                </c:pt>
                <c:pt idx="36">
                  <c:v>103.08641975308642</c:v>
                </c:pt>
                <c:pt idx="37">
                  <c:v>104.05643738977074</c:v>
                </c:pt>
                <c:pt idx="38">
                  <c:v>104.23280423280423</c:v>
                </c:pt>
                <c:pt idx="39">
                  <c:v>102.73368606701941</c:v>
                </c:pt>
                <c:pt idx="40">
                  <c:v>102.82186948853615</c:v>
                </c:pt>
                <c:pt idx="41">
                  <c:v>103.96825396825398</c:v>
                </c:pt>
                <c:pt idx="42">
                  <c:v>103.61552028218695</c:v>
                </c:pt>
                <c:pt idx="43">
                  <c:v>103.96825396825398</c:v>
                </c:pt>
                <c:pt idx="44">
                  <c:v>104.14462081128748</c:v>
                </c:pt>
                <c:pt idx="45">
                  <c:v>104.23280423280423</c:v>
                </c:pt>
                <c:pt idx="46">
                  <c:v>104.76190476190477</c:v>
                </c:pt>
                <c:pt idx="47">
                  <c:v>103.96825396825398</c:v>
                </c:pt>
                <c:pt idx="48">
                  <c:v>104.40917107583773</c:v>
                </c:pt>
                <c:pt idx="49">
                  <c:v>104.23280423280423</c:v>
                </c:pt>
                <c:pt idx="50">
                  <c:v>103.79188712522046</c:v>
                </c:pt>
                <c:pt idx="51">
                  <c:v>103.7037037037037</c:v>
                </c:pt>
                <c:pt idx="52">
                  <c:v>103.7037037037037</c:v>
                </c:pt>
                <c:pt idx="53">
                  <c:v>103.43915343915344</c:v>
                </c:pt>
                <c:pt idx="54">
                  <c:v>103.61552028218695</c:v>
                </c:pt>
                <c:pt idx="55">
                  <c:v>103.61552028218695</c:v>
                </c:pt>
                <c:pt idx="56">
                  <c:v>102.91005291005291</c:v>
                </c:pt>
                <c:pt idx="57">
                  <c:v>102.46913580246914</c:v>
                </c:pt>
                <c:pt idx="58">
                  <c:v>102.99823633156966</c:v>
                </c:pt>
                <c:pt idx="59">
                  <c:v>104.14462081128748</c:v>
                </c:pt>
                <c:pt idx="60">
                  <c:v>104.49735449735449</c:v>
                </c:pt>
                <c:pt idx="61">
                  <c:v>104.32098765432099</c:v>
                </c:pt>
                <c:pt idx="62">
                  <c:v>104.58553791887127</c:v>
                </c:pt>
                <c:pt idx="63">
                  <c:v>105.90828924162257</c:v>
                </c:pt>
                <c:pt idx="64">
                  <c:v>106.34920634920636</c:v>
                </c:pt>
                <c:pt idx="65">
                  <c:v>106.17283950617285</c:v>
                </c:pt>
                <c:pt idx="66">
                  <c:v>106.70194003527338</c:v>
                </c:pt>
                <c:pt idx="67">
                  <c:v>106.17283950617285</c:v>
                </c:pt>
                <c:pt idx="68">
                  <c:v>107.05467372134039</c:v>
                </c:pt>
                <c:pt idx="69">
                  <c:v>107.40740740740742</c:v>
                </c:pt>
                <c:pt idx="70">
                  <c:v>106.79012345679013</c:v>
                </c:pt>
                <c:pt idx="71">
                  <c:v>107.93650793650794</c:v>
                </c:pt>
                <c:pt idx="72">
                  <c:v>108.46560846560847</c:v>
                </c:pt>
                <c:pt idx="73">
                  <c:v>106.96649029982363</c:v>
                </c:pt>
                <c:pt idx="74">
                  <c:v>107.67195767195767</c:v>
                </c:pt>
              </c:numCache>
            </c:numRef>
          </c:val>
          <c:smooth val="0"/>
          <c:extLst>
            <c:ext xmlns:c16="http://schemas.microsoft.com/office/drawing/2014/chart" uri="{C3380CC4-5D6E-409C-BE32-E72D297353CC}">
              <c16:uniqueId val="{00000004-221E-4E12-9396-07E9973F460C}"/>
            </c:ext>
          </c:extLst>
        </c:ser>
        <c:ser>
          <c:idx val="5"/>
          <c:order val="5"/>
          <c:tx>
            <c:strRef>
              <c:f>年齢別!$L$5</c:f>
              <c:strCache>
                <c:ptCount val="1"/>
                <c:pt idx="0">
                  <c:v>65歳以上</c:v>
                </c:pt>
              </c:strCache>
            </c:strRef>
          </c:tx>
          <c:spPr>
            <a:ln w="28575" cap="rnd">
              <a:solidFill>
                <a:schemeClr val="accent6"/>
              </a:solidFill>
              <a:round/>
            </a:ln>
            <a:effectLst/>
          </c:spPr>
          <c:marker>
            <c:symbol val="none"/>
          </c:marker>
          <c:cat>
            <c:multiLvlStrRef>
              <c:f>年齢別!$M$7:$N$81</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年齢別!$T$7:$T$81</c:f>
              <c:numCache>
                <c:formatCode>General</c:formatCode>
                <c:ptCount val="75"/>
                <c:pt idx="0">
                  <c:v>100</c:v>
                </c:pt>
                <c:pt idx="1">
                  <c:v>99.491740787801774</c:v>
                </c:pt>
                <c:pt idx="2">
                  <c:v>100.12706480304956</c:v>
                </c:pt>
                <c:pt idx="3">
                  <c:v>101.52477763659466</c:v>
                </c:pt>
                <c:pt idx="4">
                  <c:v>101.65184243964423</c:v>
                </c:pt>
                <c:pt idx="5">
                  <c:v>102.92249047013978</c:v>
                </c:pt>
                <c:pt idx="6">
                  <c:v>103.55781448538754</c:v>
                </c:pt>
                <c:pt idx="7">
                  <c:v>104.82846251588309</c:v>
                </c:pt>
                <c:pt idx="8">
                  <c:v>104.44726810673444</c:v>
                </c:pt>
                <c:pt idx="9">
                  <c:v>103.81194409148667</c:v>
                </c:pt>
                <c:pt idx="10">
                  <c:v>102.79542566709021</c:v>
                </c:pt>
                <c:pt idx="11">
                  <c:v>103.43074968233799</c:v>
                </c:pt>
                <c:pt idx="12">
                  <c:v>105.59085133418043</c:v>
                </c:pt>
                <c:pt idx="13">
                  <c:v>107.87801778907242</c:v>
                </c:pt>
                <c:pt idx="14">
                  <c:v>109.65692503176621</c:v>
                </c:pt>
                <c:pt idx="15">
                  <c:v>110.67344345616263</c:v>
                </c:pt>
                <c:pt idx="16">
                  <c:v>109.02160101651843</c:v>
                </c:pt>
                <c:pt idx="17">
                  <c:v>108.13214739517154</c:v>
                </c:pt>
                <c:pt idx="18">
                  <c:v>107.75095298602287</c:v>
                </c:pt>
                <c:pt idx="19">
                  <c:v>109.65692503176621</c:v>
                </c:pt>
                <c:pt idx="20">
                  <c:v>110.16518424396442</c:v>
                </c:pt>
                <c:pt idx="21">
                  <c:v>110.67344345616263</c:v>
                </c:pt>
                <c:pt idx="22">
                  <c:v>111.81702668360865</c:v>
                </c:pt>
                <c:pt idx="23">
                  <c:v>110.29224904701398</c:v>
                </c:pt>
                <c:pt idx="24">
                  <c:v>109.91105463786531</c:v>
                </c:pt>
                <c:pt idx="25">
                  <c:v>111.18170266836087</c:v>
                </c:pt>
                <c:pt idx="26">
                  <c:v>112.70648030495553</c:v>
                </c:pt>
                <c:pt idx="27">
                  <c:v>113.34180432020331</c:v>
                </c:pt>
                <c:pt idx="28">
                  <c:v>112.83354510800507</c:v>
                </c:pt>
                <c:pt idx="29">
                  <c:v>111.68996188055908</c:v>
                </c:pt>
                <c:pt idx="30">
                  <c:v>111.43583227445997</c:v>
                </c:pt>
                <c:pt idx="31">
                  <c:v>113.46886912325287</c:v>
                </c:pt>
                <c:pt idx="32">
                  <c:v>114.4853875476493</c:v>
                </c:pt>
                <c:pt idx="33">
                  <c:v>114.73951715374841</c:v>
                </c:pt>
                <c:pt idx="34">
                  <c:v>115.24777636594663</c:v>
                </c:pt>
                <c:pt idx="35">
                  <c:v>115.75603557814485</c:v>
                </c:pt>
                <c:pt idx="36">
                  <c:v>115.24777636594663</c:v>
                </c:pt>
                <c:pt idx="37">
                  <c:v>113.72299872935197</c:v>
                </c:pt>
                <c:pt idx="38">
                  <c:v>114.4853875476493</c:v>
                </c:pt>
                <c:pt idx="39">
                  <c:v>112.70648030495553</c:v>
                </c:pt>
                <c:pt idx="40">
                  <c:v>113.85006353240152</c:v>
                </c:pt>
                <c:pt idx="41">
                  <c:v>113.21473951715375</c:v>
                </c:pt>
                <c:pt idx="42">
                  <c:v>115.12071156289707</c:v>
                </c:pt>
                <c:pt idx="43">
                  <c:v>114.86658195679797</c:v>
                </c:pt>
                <c:pt idx="44">
                  <c:v>115.50190597204575</c:v>
                </c:pt>
                <c:pt idx="45">
                  <c:v>116.13722998729352</c:v>
                </c:pt>
                <c:pt idx="46">
                  <c:v>115.62897077509531</c:v>
                </c:pt>
                <c:pt idx="47">
                  <c:v>115.62897077509531</c:v>
                </c:pt>
                <c:pt idx="48">
                  <c:v>115.62897077509531</c:v>
                </c:pt>
                <c:pt idx="49">
                  <c:v>116.26429479034309</c:v>
                </c:pt>
                <c:pt idx="50">
                  <c:v>115.24777636594663</c:v>
                </c:pt>
                <c:pt idx="51">
                  <c:v>114.86658195679797</c:v>
                </c:pt>
                <c:pt idx="52">
                  <c:v>115.50190597204575</c:v>
                </c:pt>
                <c:pt idx="53">
                  <c:v>116.26429479034309</c:v>
                </c:pt>
                <c:pt idx="54">
                  <c:v>116.89961880559085</c:v>
                </c:pt>
                <c:pt idx="55">
                  <c:v>114.61245235069886</c:v>
                </c:pt>
                <c:pt idx="56">
                  <c:v>114.4853875476493</c:v>
                </c:pt>
                <c:pt idx="57">
                  <c:v>114.99364675984751</c:v>
                </c:pt>
                <c:pt idx="58">
                  <c:v>115.24777636594663</c:v>
                </c:pt>
                <c:pt idx="59">
                  <c:v>115.62897077509531</c:v>
                </c:pt>
                <c:pt idx="60">
                  <c:v>115.62897077509531</c:v>
                </c:pt>
                <c:pt idx="61">
                  <c:v>115.88310038119441</c:v>
                </c:pt>
                <c:pt idx="62">
                  <c:v>114.73951715374841</c:v>
                </c:pt>
                <c:pt idx="63">
                  <c:v>114.99364675984751</c:v>
                </c:pt>
                <c:pt idx="64">
                  <c:v>114.86658195679797</c:v>
                </c:pt>
                <c:pt idx="65">
                  <c:v>117.53494282083862</c:v>
                </c:pt>
                <c:pt idx="66">
                  <c:v>116.39135959339264</c:v>
                </c:pt>
                <c:pt idx="67">
                  <c:v>117.02668360864041</c:v>
                </c:pt>
                <c:pt idx="68">
                  <c:v>116.13722998729352</c:v>
                </c:pt>
                <c:pt idx="69">
                  <c:v>115.37484116899618</c:v>
                </c:pt>
                <c:pt idx="70">
                  <c:v>116.26429479034309</c:v>
                </c:pt>
                <c:pt idx="71">
                  <c:v>116.01016518424396</c:v>
                </c:pt>
                <c:pt idx="72">
                  <c:v>117.40787801778907</c:v>
                </c:pt>
                <c:pt idx="73">
                  <c:v>118.29733163913596</c:v>
                </c:pt>
                <c:pt idx="74">
                  <c:v>116.7725540025413</c:v>
                </c:pt>
              </c:numCache>
            </c:numRef>
          </c:val>
          <c:smooth val="0"/>
          <c:extLst>
            <c:ext xmlns:c16="http://schemas.microsoft.com/office/drawing/2014/chart" uri="{C3380CC4-5D6E-409C-BE32-E72D297353CC}">
              <c16:uniqueId val="{00000005-221E-4E12-9396-07E9973F460C}"/>
            </c:ext>
          </c:extLst>
        </c:ser>
        <c:dLbls>
          <c:showLegendKey val="0"/>
          <c:showVal val="0"/>
          <c:showCatName val="0"/>
          <c:showSerName val="0"/>
          <c:showPercent val="0"/>
          <c:showBubbleSize val="0"/>
        </c:dLbls>
        <c:smooth val="0"/>
        <c:axId val="167037487"/>
        <c:axId val="167034991"/>
      </c:lineChart>
      <c:catAx>
        <c:axId val="167037487"/>
        <c:scaling>
          <c:orientation val="minMax"/>
        </c:scaling>
        <c:delete val="1"/>
        <c:axPos val="b"/>
        <c:numFmt formatCode="General" sourceLinked="1"/>
        <c:majorTickMark val="none"/>
        <c:minorTickMark val="none"/>
        <c:tickLblPos val="nextTo"/>
        <c:crossAx val="167034991"/>
        <c:crosses val="autoZero"/>
        <c:auto val="1"/>
        <c:lblAlgn val="ctr"/>
        <c:lblOffset val="100"/>
        <c:noMultiLvlLbl val="0"/>
      </c:catAx>
      <c:valAx>
        <c:axId val="167034991"/>
        <c:scaling>
          <c:orientation val="minMax"/>
          <c:min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7037487"/>
        <c:crosses val="autoZero"/>
        <c:crossBetween val="between"/>
      </c:valAx>
      <c:spPr>
        <a:noFill/>
        <a:ln>
          <a:noFill/>
        </a:ln>
        <a:effectLst/>
      </c:spPr>
    </c:plotArea>
    <c:legend>
      <c:legendPos val="b"/>
      <c:layout>
        <c:manualLayout>
          <c:xMode val="edge"/>
          <c:yMode val="edge"/>
          <c:x val="5.8382378956413107E-2"/>
          <c:y val="0.11736283768387469"/>
          <c:w val="0.24499575792365702"/>
          <c:h val="0.18381615481344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男女別!$C$2</c:f>
              <c:strCache>
                <c:ptCount val="1"/>
                <c:pt idx="0">
                  <c:v> 男</c:v>
                </c:pt>
              </c:strCache>
            </c:strRef>
          </c:tx>
          <c:spPr>
            <a:ln w="28575" cap="rnd">
              <a:solidFill>
                <a:schemeClr val="accent1"/>
              </a:solidFill>
              <a:round/>
            </a:ln>
            <a:effectLst/>
          </c:spPr>
          <c:marker>
            <c:symbol val="none"/>
          </c:marker>
          <c:cat>
            <c:multiLvlStrRef>
              <c:f>男女別!$F$6:$G$80</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男女別!$H$6:$H$80</c:f>
              <c:numCache>
                <c:formatCode>General</c:formatCode>
                <c:ptCount val="75"/>
                <c:pt idx="0">
                  <c:v>100</c:v>
                </c:pt>
                <c:pt idx="1">
                  <c:v>99.564862659776992</c:v>
                </c:pt>
                <c:pt idx="2">
                  <c:v>99.646450911068811</c:v>
                </c:pt>
                <c:pt idx="3">
                  <c:v>99.864019581180301</c:v>
                </c:pt>
                <c:pt idx="4">
                  <c:v>99.836823497416376</c:v>
                </c:pt>
                <c:pt idx="5">
                  <c:v>100.02719608376394</c:v>
                </c:pt>
                <c:pt idx="6">
                  <c:v>100.10878433505574</c:v>
                </c:pt>
                <c:pt idx="7">
                  <c:v>100.27196083763938</c:v>
                </c:pt>
                <c:pt idx="8">
                  <c:v>100.38074517269513</c:v>
                </c:pt>
                <c:pt idx="9">
                  <c:v>100.21756867011152</c:v>
                </c:pt>
                <c:pt idx="10">
                  <c:v>99.918411748708195</c:v>
                </c:pt>
                <c:pt idx="11">
                  <c:v>100.10878433505574</c:v>
                </c:pt>
                <c:pt idx="12">
                  <c:v>100.76149034539026</c:v>
                </c:pt>
                <c:pt idx="13">
                  <c:v>100.87027468044603</c:v>
                </c:pt>
                <c:pt idx="14">
                  <c:v>101.19662768561327</c:v>
                </c:pt>
                <c:pt idx="15">
                  <c:v>101.25101985314116</c:v>
                </c:pt>
                <c:pt idx="16">
                  <c:v>101.60456894207235</c:v>
                </c:pt>
                <c:pt idx="17">
                  <c:v>101.38700027196083</c:v>
                </c:pt>
                <c:pt idx="18">
                  <c:v>100.95186293173784</c:v>
                </c:pt>
                <c:pt idx="19">
                  <c:v>101.19662768561327</c:v>
                </c:pt>
                <c:pt idx="20">
                  <c:v>101.49578460701659</c:v>
                </c:pt>
                <c:pt idx="21">
                  <c:v>101.52298069078051</c:v>
                </c:pt>
                <c:pt idx="22">
                  <c:v>101.98531411476748</c:v>
                </c:pt>
                <c:pt idx="23">
                  <c:v>101.71335327712809</c:v>
                </c:pt>
                <c:pt idx="24">
                  <c:v>101.16943160184933</c:v>
                </c:pt>
                <c:pt idx="25">
                  <c:v>101.74054936089203</c:v>
                </c:pt>
                <c:pt idx="26">
                  <c:v>101.82213761218384</c:v>
                </c:pt>
                <c:pt idx="27">
                  <c:v>101.68615719336415</c:v>
                </c:pt>
                <c:pt idx="28">
                  <c:v>101.76774544465597</c:v>
                </c:pt>
                <c:pt idx="29">
                  <c:v>101.74054936089203</c:v>
                </c:pt>
                <c:pt idx="30">
                  <c:v>101.76774544465597</c:v>
                </c:pt>
                <c:pt idx="31">
                  <c:v>101.98531411476748</c:v>
                </c:pt>
                <c:pt idx="32">
                  <c:v>101.76774544465597</c:v>
                </c:pt>
                <c:pt idx="33">
                  <c:v>102.09409844982322</c:v>
                </c:pt>
                <c:pt idx="34">
                  <c:v>102.2844710361708</c:v>
                </c:pt>
                <c:pt idx="35">
                  <c:v>102.12129453358716</c:v>
                </c:pt>
                <c:pt idx="36">
                  <c:v>101.98531411476748</c:v>
                </c:pt>
                <c:pt idx="37">
                  <c:v>101.95811803100354</c:v>
                </c:pt>
                <c:pt idx="38">
                  <c:v>101.95811803100354</c:v>
                </c:pt>
                <c:pt idx="39">
                  <c:v>101.06064726679358</c:v>
                </c:pt>
                <c:pt idx="40">
                  <c:v>100.7886864291542</c:v>
                </c:pt>
                <c:pt idx="41">
                  <c:v>100.73429426162632</c:v>
                </c:pt>
                <c:pt idx="42">
                  <c:v>101.11503943432145</c:v>
                </c:pt>
                <c:pt idx="43">
                  <c:v>101.2782159369051</c:v>
                </c:pt>
                <c:pt idx="44">
                  <c:v>101.03345118302964</c:v>
                </c:pt>
                <c:pt idx="45">
                  <c:v>101.11503943432145</c:v>
                </c:pt>
                <c:pt idx="46">
                  <c:v>101.25101985314116</c:v>
                </c:pt>
                <c:pt idx="47">
                  <c:v>101.08784335055752</c:v>
                </c:pt>
                <c:pt idx="48">
                  <c:v>101.38700027196083</c:v>
                </c:pt>
                <c:pt idx="49">
                  <c:v>101.49578460701659</c:v>
                </c:pt>
                <c:pt idx="50">
                  <c:v>101.08784335055752</c:v>
                </c:pt>
                <c:pt idx="51">
                  <c:v>100.84307859668206</c:v>
                </c:pt>
                <c:pt idx="52">
                  <c:v>100.76149034539026</c:v>
                </c:pt>
                <c:pt idx="53">
                  <c:v>100.87027468044603</c:v>
                </c:pt>
                <c:pt idx="54">
                  <c:v>101.25101985314116</c:v>
                </c:pt>
                <c:pt idx="55">
                  <c:v>100.62550992657057</c:v>
                </c:pt>
                <c:pt idx="56">
                  <c:v>100.59831384280665</c:v>
                </c:pt>
                <c:pt idx="57">
                  <c:v>100.51672559151483</c:v>
                </c:pt>
                <c:pt idx="58">
                  <c:v>100.65270601033451</c:v>
                </c:pt>
                <c:pt idx="59">
                  <c:v>100.84307859668206</c:v>
                </c:pt>
                <c:pt idx="60">
                  <c:v>100.62550992657057</c:v>
                </c:pt>
                <c:pt idx="61">
                  <c:v>100.48952950775087</c:v>
                </c:pt>
                <c:pt idx="62">
                  <c:v>100.62550992657057</c:v>
                </c:pt>
                <c:pt idx="63">
                  <c:v>100.67990209409845</c:v>
                </c:pt>
                <c:pt idx="64">
                  <c:v>100.59831384280665</c:v>
                </c:pt>
                <c:pt idx="65">
                  <c:v>100.76149034539026</c:v>
                </c:pt>
                <c:pt idx="66">
                  <c:v>100.62550992657057</c:v>
                </c:pt>
                <c:pt idx="67">
                  <c:v>100.70709817786239</c:v>
                </c:pt>
                <c:pt idx="68">
                  <c:v>100.76149034539026</c:v>
                </c:pt>
                <c:pt idx="69">
                  <c:v>100.54392167527877</c:v>
                </c:pt>
                <c:pt idx="70">
                  <c:v>100.19037258634758</c:v>
                </c:pt>
                <c:pt idx="71">
                  <c:v>100.43513734022301</c:v>
                </c:pt>
                <c:pt idx="72">
                  <c:v>100.73429426162632</c:v>
                </c:pt>
                <c:pt idx="73">
                  <c:v>100.24476475387544</c:v>
                </c:pt>
                <c:pt idx="74">
                  <c:v>100.05439216752788</c:v>
                </c:pt>
              </c:numCache>
            </c:numRef>
          </c:val>
          <c:smooth val="0"/>
          <c:extLst>
            <c:ext xmlns:c16="http://schemas.microsoft.com/office/drawing/2014/chart" uri="{C3380CC4-5D6E-409C-BE32-E72D297353CC}">
              <c16:uniqueId val="{00000000-56CA-4B09-90BE-C1F113C36DE4}"/>
            </c:ext>
          </c:extLst>
        </c:ser>
        <c:ser>
          <c:idx val="1"/>
          <c:order val="1"/>
          <c:tx>
            <c:strRef>
              <c:f>男女別!$D$2</c:f>
              <c:strCache>
                <c:ptCount val="1"/>
                <c:pt idx="0">
                  <c:v> 女</c:v>
                </c:pt>
              </c:strCache>
            </c:strRef>
          </c:tx>
          <c:spPr>
            <a:ln w="28575" cap="rnd">
              <a:solidFill>
                <a:schemeClr val="accent2"/>
              </a:solidFill>
              <a:round/>
            </a:ln>
            <a:effectLst/>
          </c:spPr>
          <c:marker>
            <c:symbol val="none"/>
          </c:marker>
          <c:cat>
            <c:multiLvlStrRef>
              <c:f>男女別!$F$6:$G$80</c:f>
              <c:multiLvlStrCache>
                <c:ptCount val="75"/>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pt idx="27">
                    <c:v>4月</c:v>
                  </c:pt>
                  <c:pt idx="28">
                    <c:v>5月</c:v>
                  </c:pt>
                  <c:pt idx="29">
                    <c:v>6月</c:v>
                  </c:pt>
                  <c:pt idx="30">
                    <c:v>7月</c:v>
                  </c:pt>
                  <c:pt idx="31">
                    <c:v>8月</c:v>
                  </c:pt>
                  <c:pt idx="32">
                    <c:v>9月</c:v>
                  </c:pt>
                  <c:pt idx="33">
                    <c:v>10月</c:v>
                  </c:pt>
                  <c:pt idx="34">
                    <c:v>11月</c:v>
                  </c:pt>
                  <c:pt idx="35">
                    <c:v>12月</c:v>
                  </c:pt>
                  <c:pt idx="36">
                    <c:v>1月</c:v>
                  </c:pt>
                  <c:pt idx="37">
                    <c:v>2月</c:v>
                  </c:pt>
                  <c:pt idx="38">
                    <c:v>3月</c:v>
                  </c:pt>
                  <c:pt idx="39">
                    <c:v>4月</c:v>
                  </c:pt>
                  <c:pt idx="40">
                    <c:v>5月</c:v>
                  </c:pt>
                  <c:pt idx="41">
                    <c:v>6月</c:v>
                  </c:pt>
                  <c:pt idx="42">
                    <c:v>7月</c:v>
                  </c:pt>
                  <c:pt idx="43">
                    <c:v>8月</c:v>
                  </c:pt>
                  <c:pt idx="44">
                    <c:v>9月</c:v>
                  </c:pt>
                  <c:pt idx="45">
                    <c:v>10月</c:v>
                  </c:pt>
                  <c:pt idx="46">
                    <c:v>11月</c:v>
                  </c:pt>
                  <c:pt idx="47">
                    <c:v>12月</c:v>
                  </c:pt>
                  <c:pt idx="48">
                    <c:v>1月</c:v>
                  </c:pt>
                  <c:pt idx="49">
                    <c:v>2月</c:v>
                  </c:pt>
                  <c:pt idx="50">
                    <c:v>3月</c:v>
                  </c:pt>
                  <c:pt idx="51">
                    <c:v>4月</c:v>
                  </c:pt>
                  <c:pt idx="52">
                    <c:v>5月</c:v>
                  </c:pt>
                  <c:pt idx="53">
                    <c:v>6月</c:v>
                  </c:pt>
                  <c:pt idx="54">
                    <c:v>7月</c:v>
                  </c:pt>
                  <c:pt idx="55">
                    <c:v>8月</c:v>
                  </c:pt>
                  <c:pt idx="56">
                    <c:v>9月</c:v>
                  </c:pt>
                  <c:pt idx="57">
                    <c:v>10月</c:v>
                  </c:pt>
                  <c:pt idx="58">
                    <c:v>11月</c:v>
                  </c:pt>
                  <c:pt idx="59">
                    <c:v>12月</c:v>
                  </c:pt>
                  <c:pt idx="60">
                    <c:v>1月</c:v>
                  </c:pt>
                  <c:pt idx="61">
                    <c:v>2月</c:v>
                  </c:pt>
                  <c:pt idx="62">
                    <c:v>3月</c:v>
                  </c:pt>
                  <c:pt idx="63">
                    <c:v>4月</c:v>
                  </c:pt>
                  <c:pt idx="64">
                    <c:v>5月</c:v>
                  </c:pt>
                  <c:pt idx="65">
                    <c:v>6月</c:v>
                  </c:pt>
                  <c:pt idx="66">
                    <c:v>7月</c:v>
                  </c:pt>
                  <c:pt idx="67">
                    <c:v>8月</c:v>
                  </c:pt>
                  <c:pt idx="68">
                    <c:v>9月</c:v>
                  </c:pt>
                  <c:pt idx="69">
                    <c:v>10月</c:v>
                  </c:pt>
                  <c:pt idx="70">
                    <c:v>11月</c:v>
                  </c:pt>
                  <c:pt idx="71">
                    <c:v>12月</c:v>
                  </c:pt>
                  <c:pt idx="72">
                    <c:v>1月</c:v>
                  </c:pt>
                  <c:pt idx="73">
                    <c:v>2月</c:v>
                  </c:pt>
                  <c:pt idx="74">
                    <c:v>3月</c:v>
                  </c:pt>
                </c:lvl>
                <c:lvl>
                  <c:pt idx="0">
                    <c:v>2017</c:v>
                  </c:pt>
                  <c:pt idx="12">
                    <c:v>2018</c:v>
                  </c:pt>
                  <c:pt idx="24">
                    <c:v>2019</c:v>
                  </c:pt>
                  <c:pt idx="36">
                    <c:v>2020</c:v>
                  </c:pt>
                  <c:pt idx="48">
                    <c:v>2021</c:v>
                  </c:pt>
                  <c:pt idx="60">
                    <c:v>2022</c:v>
                  </c:pt>
                  <c:pt idx="72">
                    <c:v>2023</c:v>
                  </c:pt>
                </c:lvl>
              </c:multiLvlStrCache>
            </c:multiLvlStrRef>
          </c:cat>
          <c:val>
            <c:numRef>
              <c:f>男女別!$I$6:$I$80</c:f>
              <c:numCache>
                <c:formatCode>General</c:formatCode>
                <c:ptCount val="75"/>
                <c:pt idx="0">
                  <c:v>100</c:v>
                </c:pt>
                <c:pt idx="1">
                  <c:v>99.577613516367478</c:v>
                </c:pt>
                <c:pt idx="2">
                  <c:v>99.472016895459348</c:v>
                </c:pt>
                <c:pt idx="3">
                  <c:v>100.21119324181626</c:v>
                </c:pt>
                <c:pt idx="4">
                  <c:v>100.66877859908483</c:v>
                </c:pt>
                <c:pt idx="5">
                  <c:v>101.16156282998945</c:v>
                </c:pt>
                <c:pt idx="6">
                  <c:v>101.44315381907778</c:v>
                </c:pt>
                <c:pt idx="7">
                  <c:v>101.54875043998592</c:v>
                </c:pt>
                <c:pt idx="8">
                  <c:v>101.3727560718057</c:v>
                </c:pt>
                <c:pt idx="9">
                  <c:v>101.23196057726153</c:v>
                </c:pt>
                <c:pt idx="10">
                  <c:v>101.79514255543822</c:v>
                </c:pt>
                <c:pt idx="11">
                  <c:v>101.9359380499824</c:v>
                </c:pt>
                <c:pt idx="12">
                  <c:v>102.60471664906723</c:v>
                </c:pt>
                <c:pt idx="13">
                  <c:v>103.37909186906018</c:v>
                </c:pt>
                <c:pt idx="14">
                  <c:v>104.1182682154171</c:v>
                </c:pt>
                <c:pt idx="15">
                  <c:v>104.57585357268569</c:v>
                </c:pt>
                <c:pt idx="16">
                  <c:v>104.08306934178107</c:v>
                </c:pt>
                <c:pt idx="17">
                  <c:v>103.44948961633227</c:v>
                </c:pt>
                <c:pt idx="18">
                  <c:v>103.94227384723689</c:v>
                </c:pt>
                <c:pt idx="19">
                  <c:v>104.32946145723336</c:v>
                </c:pt>
                <c:pt idx="20">
                  <c:v>104.43505807814151</c:v>
                </c:pt>
                <c:pt idx="21">
                  <c:v>104.89264343541006</c:v>
                </c:pt>
                <c:pt idx="22">
                  <c:v>104.7518479408659</c:v>
                </c:pt>
                <c:pt idx="23">
                  <c:v>104.18866596268919</c:v>
                </c:pt>
                <c:pt idx="24">
                  <c:v>104.7518479408659</c:v>
                </c:pt>
                <c:pt idx="25">
                  <c:v>105.13903555086237</c:v>
                </c:pt>
                <c:pt idx="26">
                  <c:v>105.66701865540303</c:v>
                </c:pt>
                <c:pt idx="27">
                  <c:v>105.49102428722281</c:v>
                </c:pt>
                <c:pt idx="28">
                  <c:v>105.42062653995072</c:v>
                </c:pt>
                <c:pt idx="29">
                  <c:v>105.5614220344949</c:v>
                </c:pt>
                <c:pt idx="30">
                  <c:v>105.63181978176699</c:v>
                </c:pt>
                <c:pt idx="31">
                  <c:v>105.84301302358325</c:v>
                </c:pt>
                <c:pt idx="32">
                  <c:v>106.30059838085182</c:v>
                </c:pt>
                <c:pt idx="33">
                  <c:v>106.65258711721224</c:v>
                </c:pt>
                <c:pt idx="34">
                  <c:v>106.26539950721576</c:v>
                </c:pt>
                <c:pt idx="35">
                  <c:v>106.58218936994017</c:v>
                </c:pt>
                <c:pt idx="36">
                  <c:v>106.30059838085182</c:v>
                </c:pt>
                <c:pt idx="37">
                  <c:v>106.23020063357973</c:v>
                </c:pt>
                <c:pt idx="38">
                  <c:v>105.9838085181274</c:v>
                </c:pt>
                <c:pt idx="39">
                  <c:v>103.6958817317846</c:v>
                </c:pt>
                <c:pt idx="40">
                  <c:v>104.39985920450545</c:v>
                </c:pt>
                <c:pt idx="41">
                  <c:v>104.50545582541359</c:v>
                </c:pt>
                <c:pt idx="42">
                  <c:v>103.90707497360086</c:v>
                </c:pt>
                <c:pt idx="43">
                  <c:v>104.32946145723336</c:v>
                </c:pt>
                <c:pt idx="44">
                  <c:v>104.78704681450193</c:v>
                </c:pt>
                <c:pt idx="45">
                  <c:v>105.27983104540655</c:v>
                </c:pt>
                <c:pt idx="46">
                  <c:v>106.15980288630765</c:v>
                </c:pt>
                <c:pt idx="47">
                  <c:v>105.77261527631117</c:v>
                </c:pt>
                <c:pt idx="48">
                  <c:v>105.80781414994721</c:v>
                </c:pt>
                <c:pt idx="49">
                  <c:v>105.84301302358325</c:v>
                </c:pt>
                <c:pt idx="50">
                  <c:v>105.84301302358325</c:v>
                </c:pt>
                <c:pt idx="51">
                  <c:v>105.52622316085885</c:v>
                </c:pt>
                <c:pt idx="52">
                  <c:v>105.45582541358675</c:v>
                </c:pt>
                <c:pt idx="53">
                  <c:v>105.63181978176699</c:v>
                </c:pt>
                <c:pt idx="54">
                  <c:v>106.08940513903555</c:v>
                </c:pt>
                <c:pt idx="55">
                  <c:v>106.19500175994368</c:v>
                </c:pt>
                <c:pt idx="56">
                  <c:v>105.49102428722281</c:v>
                </c:pt>
                <c:pt idx="57">
                  <c:v>105.03343892995424</c:v>
                </c:pt>
                <c:pt idx="58">
                  <c:v>105.06863780359028</c:v>
                </c:pt>
                <c:pt idx="59">
                  <c:v>105.91341077085534</c:v>
                </c:pt>
                <c:pt idx="60">
                  <c:v>105.66701865540303</c:v>
                </c:pt>
                <c:pt idx="61">
                  <c:v>105.91341077085534</c:v>
                </c:pt>
                <c:pt idx="62">
                  <c:v>106.12460401267158</c:v>
                </c:pt>
                <c:pt idx="63">
                  <c:v>106.58218936994017</c:v>
                </c:pt>
                <c:pt idx="64">
                  <c:v>106.30059838085182</c:v>
                </c:pt>
                <c:pt idx="65">
                  <c:v>106.40619500175994</c:v>
                </c:pt>
                <c:pt idx="66">
                  <c:v>106.6877859908483</c:v>
                </c:pt>
                <c:pt idx="67">
                  <c:v>106.47659274903202</c:v>
                </c:pt>
                <c:pt idx="68">
                  <c:v>106.6877859908483</c:v>
                </c:pt>
                <c:pt idx="69">
                  <c:v>106.79338261175641</c:v>
                </c:pt>
                <c:pt idx="70">
                  <c:v>106.75818373812038</c:v>
                </c:pt>
                <c:pt idx="71">
                  <c:v>106.75818373812038</c:v>
                </c:pt>
                <c:pt idx="72">
                  <c:v>107.03977472720874</c:v>
                </c:pt>
                <c:pt idx="73">
                  <c:v>106.58218936994017</c:v>
                </c:pt>
                <c:pt idx="74">
                  <c:v>107.39176346356916</c:v>
                </c:pt>
              </c:numCache>
            </c:numRef>
          </c:val>
          <c:smooth val="0"/>
          <c:extLst>
            <c:ext xmlns:c16="http://schemas.microsoft.com/office/drawing/2014/chart" uri="{C3380CC4-5D6E-409C-BE32-E72D297353CC}">
              <c16:uniqueId val="{00000001-56CA-4B09-90BE-C1F113C36DE4}"/>
            </c:ext>
          </c:extLst>
        </c:ser>
        <c:dLbls>
          <c:showLegendKey val="0"/>
          <c:showVal val="0"/>
          <c:showCatName val="0"/>
          <c:showSerName val="0"/>
          <c:showPercent val="0"/>
          <c:showBubbleSize val="0"/>
        </c:dLbls>
        <c:smooth val="0"/>
        <c:axId val="307499727"/>
        <c:axId val="307506383"/>
      </c:lineChart>
      <c:catAx>
        <c:axId val="3074997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7506383"/>
        <c:crosses val="autoZero"/>
        <c:auto val="1"/>
        <c:lblAlgn val="ctr"/>
        <c:lblOffset val="100"/>
        <c:noMultiLvlLbl val="0"/>
      </c:catAx>
      <c:valAx>
        <c:axId val="307506383"/>
        <c:scaling>
          <c:orientation val="minMax"/>
          <c:min val="9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7499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r>
              <a:rPr lang="en-US" altLang="ja-JP" sz="1200" b="1" dirty="0">
                <a:latin typeface="+mn-ea"/>
                <a:ea typeface="+mn-ea"/>
              </a:rPr>
              <a:t>【</a:t>
            </a:r>
            <a:r>
              <a:rPr lang="ja-JP" altLang="en-US" sz="1200" b="1" dirty="0">
                <a:latin typeface="+mn-ea"/>
                <a:ea typeface="+mn-ea"/>
              </a:rPr>
              <a:t>業種別</a:t>
            </a:r>
            <a:r>
              <a:rPr lang="en-US" altLang="ja-JP" sz="1200" b="1" dirty="0">
                <a:latin typeface="+mn-ea"/>
                <a:ea typeface="+mn-ea"/>
              </a:rPr>
              <a:t>】</a:t>
            </a:r>
            <a:r>
              <a:rPr lang="ja-JP" altLang="en-US" sz="1200" b="1" dirty="0">
                <a:latin typeface="+mn-ea"/>
                <a:ea typeface="+mn-ea"/>
              </a:rPr>
              <a:t>正規・非正規別就業者数前年同期比増減</a:t>
            </a:r>
            <a:endParaRPr lang="en-US" altLang="ja-JP" sz="1200" b="1" dirty="0">
              <a:latin typeface="+mn-ea"/>
              <a:ea typeface="+mn-ea"/>
            </a:endParaRPr>
          </a:p>
          <a:p>
            <a:pPr>
              <a:defRPr sz="1200" b="1">
                <a:latin typeface="+mn-ea"/>
              </a:defRPr>
            </a:pPr>
            <a:r>
              <a:rPr lang="ja-JP" altLang="en-US" sz="1050" b="1" dirty="0">
                <a:latin typeface="+mn-ea"/>
                <a:ea typeface="+mn-ea"/>
              </a:rPr>
              <a:t>（</a:t>
            </a:r>
            <a:r>
              <a:rPr lang="en-US" altLang="ja-JP" sz="1050" b="1" dirty="0" smtClean="0">
                <a:latin typeface="+mn-ea"/>
                <a:ea typeface="+mn-ea"/>
              </a:rPr>
              <a:t>2023</a:t>
            </a:r>
            <a:r>
              <a:rPr lang="ja-JP" altLang="en-US" sz="1050" b="1" dirty="0" smtClean="0">
                <a:latin typeface="+mn-ea"/>
                <a:ea typeface="+mn-ea"/>
              </a:rPr>
              <a:t>年</a:t>
            </a:r>
            <a:r>
              <a:rPr lang="en-US" altLang="ja-JP" sz="1050" b="1" dirty="0">
                <a:latin typeface="+mn-ea"/>
                <a:ea typeface="+mn-ea"/>
              </a:rPr>
              <a:t>3</a:t>
            </a:r>
            <a:r>
              <a:rPr lang="ja-JP" altLang="en-US" sz="1050" b="1" dirty="0">
                <a:latin typeface="+mn-ea"/>
                <a:ea typeface="+mn-ea"/>
              </a:rPr>
              <a:t>月）</a:t>
            </a:r>
            <a:r>
              <a:rPr lang="ja-JP" altLang="en-US" sz="1100" b="1" dirty="0">
                <a:latin typeface="+mn-ea"/>
                <a:ea typeface="+mn-ea"/>
              </a:rPr>
              <a:t>（全国）</a:t>
            </a:r>
            <a:endParaRPr lang="ja-JP" altLang="en-US" sz="1200" b="1" dirty="0">
              <a:latin typeface="+mn-ea"/>
              <a:ea typeface="+mn-ea"/>
            </a:endParaRPr>
          </a:p>
        </c:rich>
      </c:tx>
      <c:layout>
        <c:manualLayout>
          <c:xMode val="edge"/>
          <c:yMode val="edge"/>
          <c:x val="0.21511472155764719"/>
          <c:y val="2.6320878031330965E-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ea"/>
              <a:ea typeface="+mn-ea"/>
              <a:cs typeface="+mn-cs"/>
            </a:defRPr>
          </a:pPr>
          <a:endParaRPr lang="ja-JP"/>
        </a:p>
      </c:txPr>
    </c:title>
    <c:autoTitleDeleted val="0"/>
    <c:plotArea>
      <c:layout>
        <c:manualLayout>
          <c:layoutTarget val="inner"/>
          <c:xMode val="edge"/>
          <c:yMode val="edge"/>
          <c:x val="0.10093883265217199"/>
          <c:y val="0.10700763326188009"/>
          <c:w val="0.87088004970527833"/>
          <c:h val="0.67006862288129887"/>
        </c:manualLayout>
      </c:layout>
      <c:barChart>
        <c:barDir val="col"/>
        <c:grouping val="clustered"/>
        <c:varyColors val="0"/>
        <c:ser>
          <c:idx val="0"/>
          <c:order val="0"/>
          <c:tx>
            <c:strRef>
              <c:f>Sheet1!$B$2</c:f>
              <c:strCache>
                <c:ptCount val="1"/>
                <c:pt idx="0">
                  <c:v>正規雇用 増減</c:v>
                </c:pt>
              </c:strCache>
            </c:strRef>
          </c:tx>
          <c:spPr>
            <a:pattFill prst="dkUpDiag">
              <a:fgClr>
                <a:schemeClr val="accent5"/>
              </a:fgClr>
              <a:bgClr>
                <a:schemeClr val="bg1"/>
              </a:bgClr>
            </a:pattFill>
            <a:ln>
              <a:solidFill>
                <a:schemeClr val="accent5"/>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Sheet1!$B$3:$B$11</c:f>
              <c:numCache>
                <c:formatCode>General</c:formatCode>
                <c:ptCount val="9"/>
                <c:pt idx="0">
                  <c:v>16</c:v>
                </c:pt>
                <c:pt idx="1">
                  <c:v>-33</c:v>
                </c:pt>
                <c:pt idx="2">
                  <c:v>-11</c:v>
                </c:pt>
                <c:pt idx="3">
                  <c:v>8</c:v>
                </c:pt>
                <c:pt idx="4">
                  <c:v>-4</c:v>
                </c:pt>
                <c:pt idx="5">
                  <c:v>5</c:v>
                </c:pt>
                <c:pt idx="6">
                  <c:v>1</c:v>
                </c:pt>
                <c:pt idx="7">
                  <c:v>-8</c:v>
                </c:pt>
                <c:pt idx="8">
                  <c:v>11</c:v>
                </c:pt>
              </c:numCache>
            </c:numRef>
          </c:val>
          <c:extLst>
            <c:ext xmlns:c16="http://schemas.microsoft.com/office/drawing/2014/chart" uri="{C3380CC4-5D6E-409C-BE32-E72D297353CC}">
              <c16:uniqueId val="{00000000-659F-4F55-86BF-9F34D01DFC04}"/>
            </c:ext>
          </c:extLst>
        </c:ser>
        <c:ser>
          <c:idx val="1"/>
          <c:order val="1"/>
          <c:tx>
            <c:strRef>
              <c:f>Sheet1!$C$2</c:f>
              <c:strCache>
                <c:ptCount val="1"/>
                <c:pt idx="0">
                  <c:v>非正規雇用 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Sheet1!$A$3:$A$11</c:f>
              <c:strCache>
                <c:ptCount val="9"/>
                <c:pt idx="0">
                  <c:v>宿泊・飲食サービス</c:v>
                </c:pt>
                <c:pt idx="1">
                  <c:v>卸売・小売</c:v>
                </c:pt>
                <c:pt idx="2">
                  <c:v>建設</c:v>
                </c:pt>
                <c:pt idx="3">
                  <c:v>製造</c:v>
                </c:pt>
                <c:pt idx="4">
                  <c:v>生活関連サービス・娯楽</c:v>
                </c:pt>
                <c:pt idx="5">
                  <c:v>運輸・郵便</c:v>
                </c:pt>
                <c:pt idx="6">
                  <c:v>不動産・物品賃貸</c:v>
                </c:pt>
                <c:pt idx="7">
                  <c:v>医療・福祉</c:v>
                </c:pt>
                <c:pt idx="8">
                  <c:v>情報通信</c:v>
                </c:pt>
              </c:strCache>
            </c:strRef>
          </c:cat>
          <c:val>
            <c:numRef>
              <c:f>Sheet1!$C$3:$C$11</c:f>
              <c:numCache>
                <c:formatCode>General</c:formatCode>
                <c:ptCount val="9"/>
                <c:pt idx="0">
                  <c:v>6</c:v>
                </c:pt>
                <c:pt idx="1">
                  <c:v>1</c:v>
                </c:pt>
                <c:pt idx="2">
                  <c:v>4</c:v>
                </c:pt>
                <c:pt idx="3">
                  <c:v>11</c:v>
                </c:pt>
                <c:pt idx="4">
                  <c:v>0</c:v>
                </c:pt>
                <c:pt idx="5">
                  <c:v>2</c:v>
                </c:pt>
                <c:pt idx="6">
                  <c:v>2</c:v>
                </c:pt>
                <c:pt idx="7">
                  <c:v>-4</c:v>
                </c:pt>
                <c:pt idx="8">
                  <c:v>-2</c:v>
                </c:pt>
              </c:numCache>
            </c:numRef>
          </c:val>
          <c:extLst>
            <c:ext xmlns:c16="http://schemas.microsoft.com/office/drawing/2014/chart" uri="{C3380CC4-5D6E-409C-BE32-E72D297353CC}">
              <c16:uniqueId val="{00000001-659F-4F55-86BF-9F34D01DFC04}"/>
            </c:ext>
          </c:extLst>
        </c:ser>
        <c:dLbls>
          <c:showLegendKey val="0"/>
          <c:showVal val="0"/>
          <c:showCatName val="0"/>
          <c:showSerName val="0"/>
          <c:showPercent val="0"/>
          <c:showBubbleSize val="0"/>
        </c:dLbls>
        <c:gapWidth val="219"/>
        <c:overlap val="-27"/>
        <c:axId val="1372456880"/>
        <c:axId val="1372463952"/>
      </c:barChart>
      <c:catAx>
        <c:axId val="13724568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ja-JP"/>
          </a:p>
        </c:txPr>
        <c:crossAx val="1372463952"/>
        <c:crosses val="autoZero"/>
        <c:auto val="1"/>
        <c:lblAlgn val="ctr"/>
        <c:lblOffset val="100"/>
        <c:noMultiLvlLbl val="0"/>
      </c:catAx>
      <c:valAx>
        <c:axId val="137246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372456880"/>
        <c:crosses val="autoZero"/>
        <c:crossBetween val="between"/>
      </c:valAx>
      <c:spPr>
        <a:noFill/>
        <a:ln>
          <a:noFill/>
        </a:ln>
        <a:effectLst/>
      </c:spPr>
    </c:plotArea>
    <c:legend>
      <c:legendPos val="b"/>
      <c:layout>
        <c:manualLayout>
          <c:xMode val="edge"/>
          <c:yMode val="edge"/>
          <c:x val="0.39113454718572105"/>
          <c:y val="0.61043898457783086"/>
          <c:w val="0.33623361480829983"/>
          <c:h val="0.11411717184445312"/>
        </c:manualLayout>
      </c:layout>
      <c:overlay val="1"/>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altLang="ja-JP" sz="1100" b="1" i="0" baseline="0">
                <a:effectLst/>
              </a:rPr>
              <a:t>【</a:t>
            </a:r>
            <a:r>
              <a:rPr lang="ja-JP" altLang="ja-JP" sz="1100" b="1" i="0" baseline="0">
                <a:effectLst/>
              </a:rPr>
              <a:t>月別</a:t>
            </a:r>
            <a:r>
              <a:rPr lang="en-US" altLang="ja-JP" sz="1100" b="1" i="0" baseline="0">
                <a:effectLst/>
              </a:rPr>
              <a:t>】</a:t>
            </a:r>
            <a:r>
              <a:rPr lang="ja-JP" altLang="ja-JP" sz="1100" b="1" i="0" baseline="0">
                <a:effectLst/>
              </a:rPr>
              <a:t>正規・非正規別就業者数</a:t>
            </a:r>
            <a:r>
              <a:rPr lang="en-US" altLang="ja-JP" sz="1100" b="1" i="0" baseline="0">
                <a:effectLst/>
              </a:rPr>
              <a:t>2019</a:t>
            </a:r>
            <a:r>
              <a:rPr lang="ja-JP" altLang="ja-JP" sz="1100" b="1" i="0" baseline="0">
                <a:effectLst/>
              </a:rPr>
              <a:t>年同月比増減（全国）</a:t>
            </a:r>
            <a:endParaRPr lang="ja-JP" altLang="ja-JP" sz="1100">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6.4720291037607458E-2"/>
          <c:y val="0.12032499784478526"/>
          <c:w val="0.90655142491370144"/>
          <c:h val="0.70973312040096381"/>
        </c:manualLayout>
      </c:layout>
      <c:barChart>
        <c:barDir val="col"/>
        <c:grouping val="clustered"/>
        <c:varyColors val="0"/>
        <c:ser>
          <c:idx val="0"/>
          <c:order val="0"/>
          <c:tx>
            <c:strRef>
              <c:f>季節調整値!$N$11</c:f>
              <c:strCache>
                <c:ptCount val="1"/>
                <c:pt idx="0">
                  <c:v>正規増減</c:v>
                </c:pt>
              </c:strCache>
            </c:strRef>
          </c:tx>
          <c:spPr>
            <a:pattFill prst="dkUpDiag">
              <a:fgClr>
                <a:schemeClr val="accent1"/>
              </a:fgClr>
              <a:bgClr>
                <a:schemeClr val="bg1"/>
              </a:bgClr>
            </a:patt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季節調整値!$L$37:$M$63</c:f>
              <c:multiLvlStrCache>
                <c:ptCount val="27"/>
                <c:lvl>
                  <c:pt idx="0">
                    <c:v>1月</c:v>
                  </c:pt>
                  <c:pt idx="1">
                    <c:v>2月</c:v>
                  </c:pt>
                  <c:pt idx="2">
                    <c:v>3月</c:v>
                  </c:pt>
                  <c:pt idx="3">
                    <c:v>4月</c:v>
                  </c:pt>
                  <c:pt idx="4">
                    <c:v>5月</c:v>
                  </c:pt>
                  <c:pt idx="5">
                    <c:v>6月</c:v>
                  </c:pt>
                  <c:pt idx="6">
                    <c:v>7月</c:v>
                  </c:pt>
                  <c:pt idx="7">
                    <c:v>8月</c:v>
                  </c:pt>
                  <c:pt idx="8">
                    <c:v>9月</c:v>
                  </c:pt>
                  <c:pt idx="9">
                    <c:v>10月</c:v>
                  </c:pt>
                  <c:pt idx="10">
                    <c:v>11月</c:v>
                  </c:pt>
                  <c:pt idx="11">
                    <c:v>12月</c:v>
                  </c:pt>
                  <c:pt idx="12">
                    <c:v>1月</c:v>
                  </c:pt>
                  <c:pt idx="13">
                    <c:v>2月</c:v>
                  </c:pt>
                  <c:pt idx="14">
                    <c:v>3月</c:v>
                  </c:pt>
                  <c:pt idx="15">
                    <c:v>4月</c:v>
                  </c:pt>
                  <c:pt idx="16">
                    <c:v>5月</c:v>
                  </c:pt>
                  <c:pt idx="17">
                    <c:v>6月</c:v>
                  </c:pt>
                  <c:pt idx="18">
                    <c:v>7月</c:v>
                  </c:pt>
                  <c:pt idx="19">
                    <c:v>8月</c:v>
                  </c:pt>
                  <c:pt idx="20">
                    <c:v>9月</c:v>
                  </c:pt>
                  <c:pt idx="21">
                    <c:v>10月</c:v>
                  </c:pt>
                  <c:pt idx="22">
                    <c:v>11月</c:v>
                  </c:pt>
                  <c:pt idx="23">
                    <c:v>12月</c:v>
                  </c:pt>
                  <c:pt idx="24">
                    <c:v>1月</c:v>
                  </c:pt>
                  <c:pt idx="25">
                    <c:v>2月</c:v>
                  </c:pt>
                  <c:pt idx="26">
                    <c:v>3月</c:v>
                  </c:pt>
                </c:lvl>
                <c:lvl>
                  <c:pt idx="0">
                    <c:v>2021</c:v>
                  </c:pt>
                  <c:pt idx="12">
                    <c:v>2022</c:v>
                  </c:pt>
                  <c:pt idx="24">
                    <c:v>2023</c:v>
                  </c:pt>
                </c:lvl>
              </c:multiLvlStrCache>
            </c:multiLvlStrRef>
          </c:cat>
          <c:val>
            <c:numRef>
              <c:f>季節調整値!$N$37:$N$63</c:f>
              <c:numCache>
                <c:formatCode>General</c:formatCode>
                <c:ptCount val="27"/>
                <c:pt idx="0">
                  <c:v>99</c:v>
                </c:pt>
                <c:pt idx="1">
                  <c:v>86</c:v>
                </c:pt>
                <c:pt idx="2">
                  <c:v>124</c:v>
                </c:pt>
                <c:pt idx="3">
                  <c:v>69</c:v>
                </c:pt>
                <c:pt idx="4">
                  <c:v>37</c:v>
                </c:pt>
                <c:pt idx="5">
                  <c:v>62</c:v>
                </c:pt>
                <c:pt idx="6">
                  <c:v>79</c:v>
                </c:pt>
                <c:pt idx="7">
                  <c:v>97</c:v>
                </c:pt>
                <c:pt idx="8">
                  <c:v>115</c:v>
                </c:pt>
                <c:pt idx="9">
                  <c:v>56</c:v>
                </c:pt>
                <c:pt idx="10">
                  <c:v>36</c:v>
                </c:pt>
                <c:pt idx="11">
                  <c:v>40</c:v>
                </c:pt>
                <c:pt idx="12">
                  <c:v>74</c:v>
                </c:pt>
                <c:pt idx="13">
                  <c:v>74</c:v>
                </c:pt>
                <c:pt idx="14">
                  <c:v>125</c:v>
                </c:pt>
                <c:pt idx="15">
                  <c:v>114</c:v>
                </c:pt>
                <c:pt idx="16">
                  <c:v>76</c:v>
                </c:pt>
                <c:pt idx="17">
                  <c:v>59</c:v>
                </c:pt>
                <c:pt idx="18">
                  <c:v>64</c:v>
                </c:pt>
                <c:pt idx="19">
                  <c:v>73</c:v>
                </c:pt>
                <c:pt idx="20">
                  <c:v>90</c:v>
                </c:pt>
                <c:pt idx="21">
                  <c:v>74</c:v>
                </c:pt>
                <c:pt idx="22">
                  <c:v>49</c:v>
                </c:pt>
                <c:pt idx="23">
                  <c:v>37</c:v>
                </c:pt>
                <c:pt idx="24">
                  <c:v>93</c:v>
                </c:pt>
                <c:pt idx="25">
                  <c:v>66</c:v>
                </c:pt>
                <c:pt idx="26">
                  <c:v>113</c:v>
                </c:pt>
              </c:numCache>
            </c:numRef>
          </c:val>
          <c:extLst>
            <c:ext xmlns:c16="http://schemas.microsoft.com/office/drawing/2014/chart" uri="{C3380CC4-5D6E-409C-BE32-E72D297353CC}">
              <c16:uniqueId val="{00000000-D11A-489A-B027-1950A03A3764}"/>
            </c:ext>
          </c:extLst>
        </c:ser>
        <c:ser>
          <c:idx val="1"/>
          <c:order val="1"/>
          <c:tx>
            <c:strRef>
              <c:f>季節調整値!$O$11</c:f>
              <c:strCache>
                <c:ptCount val="1"/>
                <c:pt idx="0">
                  <c:v>非正規増減</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季節調整値!$O$37:$O$63</c:f>
              <c:numCache>
                <c:formatCode>General</c:formatCode>
                <c:ptCount val="27"/>
                <c:pt idx="0">
                  <c:v>-77</c:v>
                </c:pt>
                <c:pt idx="1">
                  <c:v>-93</c:v>
                </c:pt>
                <c:pt idx="2">
                  <c:v>-116</c:v>
                </c:pt>
                <c:pt idx="3">
                  <c:v>-73</c:v>
                </c:pt>
                <c:pt idx="4">
                  <c:v>-47</c:v>
                </c:pt>
                <c:pt idx="5">
                  <c:v>-70</c:v>
                </c:pt>
                <c:pt idx="6">
                  <c:v>-103</c:v>
                </c:pt>
                <c:pt idx="7">
                  <c:v>-125</c:v>
                </c:pt>
                <c:pt idx="8">
                  <c:v>-141</c:v>
                </c:pt>
                <c:pt idx="9">
                  <c:v>-118</c:v>
                </c:pt>
                <c:pt idx="10">
                  <c:v>-97</c:v>
                </c:pt>
                <c:pt idx="11">
                  <c:v>-79</c:v>
                </c:pt>
                <c:pt idx="12">
                  <c:v>-74</c:v>
                </c:pt>
                <c:pt idx="13">
                  <c:v>-80</c:v>
                </c:pt>
                <c:pt idx="14">
                  <c:v>-99</c:v>
                </c:pt>
                <c:pt idx="15">
                  <c:v>-51</c:v>
                </c:pt>
                <c:pt idx="16">
                  <c:v>-45</c:v>
                </c:pt>
                <c:pt idx="17">
                  <c:v>-55</c:v>
                </c:pt>
                <c:pt idx="18">
                  <c:v>-73</c:v>
                </c:pt>
                <c:pt idx="19">
                  <c:v>-76</c:v>
                </c:pt>
                <c:pt idx="20">
                  <c:v>-77</c:v>
                </c:pt>
                <c:pt idx="21">
                  <c:v>-82</c:v>
                </c:pt>
                <c:pt idx="22">
                  <c:v>-68</c:v>
                </c:pt>
                <c:pt idx="23">
                  <c:v>-47</c:v>
                </c:pt>
                <c:pt idx="24">
                  <c:v>-6</c:v>
                </c:pt>
                <c:pt idx="25">
                  <c:v>-49</c:v>
                </c:pt>
                <c:pt idx="26">
                  <c:v>-74</c:v>
                </c:pt>
              </c:numCache>
            </c:numRef>
          </c:val>
          <c:extLst>
            <c:ext xmlns:c16="http://schemas.microsoft.com/office/drawing/2014/chart" uri="{C3380CC4-5D6E-409C-BE32-E72D297353CC}">
              <c16:uniqueId val="{00000001-D11A-489A-B027-1950A03A3764}"/>
            </c:ext>
          </c:extLst>
        </c:ser>
        <c:dLbls>
          <c:showLegendKey val="0"/>
          <c:showVal val="0"/>
          <c:showCatName val="0"/>
          <c:showSerName val="0"/>
          <c:showPercent val="0"/>
          <c:showBubbleSize val="0"/>
        </c:dLbls>
        <c:gapWidth val="219"/>
        <c:overlap val="-27"/>
        <c:axId val="165956367"/>
        <c:axId val="165961359"/>
      </c:barChart>
      <c:catAx>
        <c:axId val="1659563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961359"/>
        <c:crosses val="autoZero"/>
        <c:auto val="1"/>
        <c:lblAlgn val="ctr"/>
        <c:lblOffset val="100"/>
        <c:noMultiLvlLbl val="0"/>
      </c:catAx>
      <c:valAx>
        <c:axId val="1659613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65956367"/>
        <c:crosses val="autoZero"/>
        <c:crossBetween val="between"/>
      </c:valAx>
      <c:spPr>
        <a:noFill/>
        <a:ln>
          <a:noFill/>
        </a:ln>
        <a:effectLst/>
      </c:spPr>
    </c:plotArea>
    <c:legend>
      <c:legendPos val="r"/>
      <c:layout>
        <c:manualLayout>
          <c:xMode val="edge"/>
          <c:yMode val="edge"/>
          <c:x val="0.79335603351956219"/>
          <c:y val="0.66540113596175643"/>
          <c:w val="0.19009367044027531"/>
          <c:h val="0.1400186813727707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職種別有効求人倍率（大阪）</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Sheet1!$U$1</c:f>
              <c:strCache>
                <c:ptCount val="1"/>
                <c:pt idx="0">
                  <c:v>22年/10月</c:v>
                </c:pt>
              </c:strCache>
            </c:strRef>
          </c:tx>
          <c:spPr>
            <a:solidFill>
              <a:schemeClr val="accent1"/>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Sheet1!$U$2:$U$12</c:f>
              <c:numCache>
                <c:formatCode>General</c:formatCode>
                <c:ptCount val="11"/>
                <c:pt idx="0">
                  <c:v>2.27</c:v>
                </c:pt>
                <c:pt idx="1">
                  <c:v>3.42</c:v>
                </c:pt>
                <c:pt idx="2">
                  <c:v>0.35</c:v>
                </c:pt>
                <c:pt idx="3">
                  <c:v>1.55</c:v>
                </c:pt>
                <c:pt idx="4">
                  <c:v>4.32</c:v>
                </c:pt>
                <c:pt idx="5">
                  <c:v>4.8499999999999996</c:v>
                </c:pt>
                <c:pt idx="6">
                  <c:v>2.4500000000000002</c:v>
                </c:pt>
                <c:pt idx="7">
                  <c:v>2.17</c:v>
                </c:pt>
                <c:pt idx="8">
                  <c:v>2.93</c:v>
                </c:pt>
                <c:pt idx="9">
                  <c:v>6.2</c:v>
                </c:pt>
                <c:pt idx="10">
                  <c:v>0.88</c:v>
                </c:pt>
              </c:numCache>
            </c:numRef>
          </c:val>
          <c:extLst xmlns:c15="http://schemas.microsoft.com/office/drawing/2012/chart">
            <c:ext xmlns:c16="http://schemas.microsoft.com/office/drawing/2014/chart" uri="{C3380CC4-5D6E-409C-BE32-E72D297353CC}">
              <c16:uniqueId val="{00000000-C078-465D-BB1F-A359DECE5F0A}"/>
            </c:ext>
          </c:extLst>
        </c:ser>
        <c:ser>
          <c:idx val="1"/>
          <c:order val="1"/>
          <c:tx>
            <c:strRef>
              <c:f>Sheet1!$V$1</c:f>
              <c:strCache>
                <c:ptCount val="1"/>
                <c:pt idx="0">
                  <c:v>22年/11月</c:v>
                </c:pt>
              </c:strCache>
            </c:strRef>
          </c:tx>
          <c:spPr>
            <a:solidFill>
              <a:schemeClr val="accent2"/>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Sheet1!$V$2:$V$12</c:f>
              <c:numCache>
                <c:formatCode>General</c:formatCode>
                <c:ptCount val="11"/>
                <c:pt idx="0">
                  <c:v>2.44</c:v>
                </c:pt>
                <c:pt idx="1">
                  <c:v>3.54</c:v>
                </c:pt>
                <c:pt idx="2">
                  <c:v>0.36</c:v>
                </c:pt>
                <c:pt idx="3">
                  <c:v>1.71</c:v>
                </c:pt>
                <c:pt idx="4">
                  <c:v>4.32</c:v>
                </c:pt>
                <c:pt idx="5">
                  <c:v>5.0599999999999996</c:v>
                </c:pt>
                <c:pt idx="6">
                  <c:v>2.57</c:v>
                </c:pt>
                <c:pt idx="7">
                  <c:v>2.23</c:v>
                </c:pt>
                <c:pt idx="8">
                  <c:v>2.89</c:v>
                </c:pt>
                <c:pt idx="9">
                  <c:v>6.61</c:v>
                </c:pt>
                <c:pt idx="10">
                  <c:v>0.87</c:v>
                </c:pt>
              </c:numCache>
            </c:numRef>
          </c:val>
          <c:extLst xmlns:c15="http://schemas.microsoft.com/office/drawing/2012/chart">
            <c:ext xmlns:c16="http://schemas.microsoft.com/office/drawing/2014/chart" uri="{C3380CC4-5D6E-409C-BE32-E72D297353CC}">
              <c16:uniqueId val="{00000001-C078-465D-BB1F-A359DECE5F0A}"/>
            </c:ext>
          </c:extLst>
        </c:ser>
        <c:ser>
          <c:idx val="2"/>
          <c:order val="2"/>
          <c:tx>
            <c:strRef>
              <c:f>Sheet1!$W$1</c:f>
              <c:strCache>
                <c:ptCount val="1"/>
                <c:pt idx="0">
                  <c:v>22年/12月</c:v>
                </c:pt>
              </c:strCache>
            </c:strRef>
          </c:tx>
          <c:spPr>
            <a:solidFill>
              <a:schemeClr val="accent3"/>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Sheet1!$W$2:$W$12</c:f>
              <c:numCache>
                <c:formatCode>General</c:formatCode>
                <c:ptCount val="11"/>
                <c:pt idx="0">
                  <c:v>2.69</c:v>
                </c:pt>
                <c:pt idx="1">
                  <c:v>3.82</c:v>
                </c:pt>
                <c:pt idx="2">
                  <c:v>0.36</c:v>
                </c:pt>
                <c:pt idx="3">
                  <c:v>1.83</c:v>
                </c:pt>
                <c:pt idx="4">
                  <c:v>4.45</c:v>
                </c:pt>
                <c:pt idx="5">
                  <c:v>5.18</c:v>
                </c:pt>
                <c:pt idx="6">
                  <c:v>2.82</c:v>
                </c:pt>
                <c:pt idx="7">
                  <c:v>2.15</c:v>
                </c:pt>
                <c:pt idx="8">
                  <c:v>3.06</c:v>
                </c:pt>
                <c:pt idx="9">
                  <c:v>7.67</c:v>
                </c:pt>
                <c:pt idx="10">
                  <c:v>0.88</c:v>
                </c:pt>
              </c:numCache>
            </c:numRef>
          </c:val>
          <c:extLst xmlns:c15="http://schemas.microsoft.com/office/drawing/2012/chart">
            <c:ext xmlns:c16="http://schemas.microsoft.com/office/drawing/2014/chart" uri="{C3380CC4-5D6E-409C-BE32-E72D297353CC}">
              <c16:uniqueId val="{00000002-C078-465D-BB1F-A359DECE5F0A}"/>
            </c:ext>
          </c:extLst>
        </c:ser>
        <c:ser>
          <c:idx val="3"/>
          <c:order val="3"/>
          <c:tx>
            <c:strRef>
              <c:f>Sheet1!$X$1</c:f>
              <c:strCache>
                <c:ptCount val="1"/>
                <c:pt idx="0">
                  <c:v>23年/1月</c:v>
                </c:pt>
              </c:strCache>
            </c:strRef>
          </c:tx>
          <c:spPr>
            <a:solidFill>
              <a:schemeClr val="accent4"/>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Sheet1!$X$2:$X$12</c:f>
              <c:numCache>
                <c:formatCode>General</c:formatCode>
                <c:ptCount val="11"/>
                <c:pt idx="0">
                  <c:v>2.61</c:v>
                </c:pt>
                <c:pt idx="1">
                  <c:v>3.82</c:v>
                </c:pt>
                <c:pt idx="2">
                  <c:v>0.39</c:v>
                </c:pt>
                <c:pt idx="3">
                  <c:v>1.82</c:v>
                </c:pt>
                <c:pt idx="4">
                  <c:v>4.26</c:v>
                </c:pt>
                <c:pt idx="5">
                  <c:v>5.19</c:v>
                </c:pt>
                <c:pt idx="6">
                  <c:v>2.98</c:v>
                </c:pt>
                <c:pt idx="7">
                  <c:v>2.13</c:v>
                </c:pt>
                <c:pt idx="8">
                  <c:v>3</c:v>
                </c:pt>
                <c:pt idx="9">
                  <c:v>8.19</c:v>
                </c:pt>
                <c:pt idx="10">
                  <c:v>0.88</c:v>
                </c:pt>
              </c:numCache>
            </c:numRef>
          </c:val>
          <c:extLst>
            <c:ext xmlns:c16="http://schemas.microsoft.com/office/drawing/2014/chart" uri="{C3380CC4-5D6E-409C-BE32-E72D297353CC}">
              <c16:uniqueId val="{00000007-A244-4C21-8D75-2A7DC4E9152E}"/>
            </c:ext>
          </c:extLst>
        </c:ser>
        <c:ser>
          <c:idx val="4"/>
          <c:order val="4"/>
          <c:tx>
            <c:strRef>
              <c:f>Sheet1!$Y$1</c:f>
              <c:strCache>
                <c:ptCount val="1"/>
                <c:pt idx="0">
                  <c:v>23年/2月</c:v>
                </c:pt>
              </c:strCache>
            </c:strRef>
          </c:tx>
          <c:spPr>
            <a:solidFill>
              <a:schemeClr val="accent5"/>
            </a:solidFill>
            <a:ln>
              <a:noFill/>
            </a:ln>
            <a:effectLst/>
          </c:spPr>
          <c:invertIfNegative val="0"/>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Sheet1!$Y$2:$Y$12</c:f>
              <c:numCache>
                <c:formatCode>General</c:formatCode>
                <c:ptCount val="11"/>
                <c:pt idx="0">
                  <c:v>2.5099999999999998</c:v>
                </c:pt>
                <c:pt idx="1">
                  <c:v>3.69</c:v>
                </c:pt>
                <c:pt idx="2">
                  <c:v>0.41</c:v>
                </c:pt>
                <c:pt idx="3">
                  <c:v>1.82</c:v>
                </c:pt>
                <c:pt idx="4">
                  <c:v>4.0599999999999996</c:v>
                </c:pt>
                <c:pt idx="5">
                  <c:v>5.45</c:v>
                </c:pt>
                <c:pt idx="6">
                  <c:v>2.94</c:v>
                </c:pt>
                <c:pt idx="7">
                  <c:v>2.16</c:v>
                </c:pt>
                <c:pt idx="8">
                  <c:v>3.07</c:v>
                </c:pt>
                <c:pt idx="9">
                  <c:v>8.2200000000000006</c:v>
                </c:pt>
                <c:pt idx="10">
                  <c:v>0.91</c:v>
                </c:pt>
              </c:numCache>
            </c:numRef>
          </c:val>
          <c:extLst>
            <c:ext xmlns:c16="http://schemas.microsoft.com/office/drawing/2014/chart" uri="{C3380CC4-5D6E-409C-BE32-E72D297353CC}">
              <c16:uniqueId val="{00000008-A244-4C21-8D75-2A7DC4E9152E}"/>
            </c:ext>
          </c:extLst>
        </c:ser>
        <c:ser>
          <c:idx val="5"/>
          <c:order val="5"/>
          <c:tx>
            <c:strRef>
              <c:f>Sheet1!$Z$1</c:f>
              <c:strCache>
                <c:ptCount val="1"/>
                <c:pt idx="0">
                  <c:v>23年/3月</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保健師・助産師等</c:v>
                </c:pt>
                <c:pt idx="1">
                  <c:v>社会福祉の専門職</c:v>
                </c:pt>
                <c:pt idx="2">
                  <c:v>一般事務員</c:v>
                </c:pt>
                <c:pt idx="3">
                  <c:v>販売職</c:v>
                </c:pt>
                <c:pt idx="4">
                  <c:v>介護サービス職</c:v>
                </c:pt>
                <c:pt idx="5">
                  <c:v>飲食調理職</c:v>
                </c:pt>
                <c:pt idx="6">
                  <c:v>接客・給士職</c:v>
                </c:pt>
                <c:pt idx="7">
                  <c:v>生産工程の職</c:v>
                </c:pt>
                <c:pt idx="8">
                  <c:v>輸送・機械運転職</c:v>
                </c:pt>
                <c:pt idx="9">
                  <c:v>建設・採掘職</c:v>
                </c:pt>
                <c:pt idx="10">
                  <c:v>運搬・清掃等職</c:v>
                </c:pt>
              </c:strCache>
            </c:strRef>
          </c:cat>
          <c:val>
            <c:numRef>
              <c:f>Sheet1!$Z$2:$Z$12</c:f>
              <c:numCache>
                <c:formatCode>General</c:formatCode>
                <c:ptCount val="11"/>
                <c:pt idx="0">
                  <c:v>2.36</c:v>
                </c:pt>
                <c:pt idx="1">
                  <c:v>3.49</c:v>
                </c:pt>
                <c:pt idx="2">
                  <c:v>0.4</c:v>
                </c:pt>
                <c:pt idx="3">
                  <c:v>1.81</c:v>
                </c:pt>
                <c:pt idx="4">
                  <c:v>3.99</c:v>
                </c:pt>
                <c:pt idx="5">
                  <c:v>5.37</c:v>
                </c:pt>
                <c:pt idx="6">
                  <c:v>2.73</c:v>
                </c:pt>
                <c:pt idx="7">
                  <c:v>2.06</c:v>
                </c:pt>
                <c:pt idx="8">
                  <c:v>2.97</c:v>
                </c:pt>
                <c:pt idx="9">
                  <c:v>8.0299999999999994</c:v>
                </c:pt>
                <c:pt idx="10">
                  <c:v>0.93</c:v>
                </c:pt>
              </c:numCache>
            </c:numRef>
          </c:val>
          <c:extLst>
            <c:ext xmlns:c16="http://schemas.microsoft.com/office/drawing/2014/chart" uri="{C3380CC4-5D6E-409C-BE32-E72D297353CC}">
              <c16:uniqueId val="{00000009-A244-4C21-8D75-2A7DC4E9152E}"/>
            </c:ext>
          </c:extLst>
        </c:ser>
        <c:dLbls>
          <c:showLegendKey val="0"/>
          <c:showVal val="0"/>
          <c:showCatName val="0"/>
          <c:showSerName val="0"/>
          <c:showPercent val="0"/>
          <c:showBubbleSize val="0"/>
        </c:dLbls>
        <c:gapWidth val="219"/>
        <c:overlap val="-27"/>
        <c:axId val="857564847"/>
        <c:axId val="857557775"/>
        <c:extLst/>
      </c:barChart>
      <c:catAx>
        <c:axId val="857564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57557775"/>
        <c:crosses val="autoZero"/>
        <c:auto val="1"/>
        <c:lblAlgn val="ctr"/>
        <c:lblOffset val="100"/>
        <c:noMultiLvlLbl val="0"/>
      </c:catAx>
      <c:valAx>
        <c:axId val="8575577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857564847"/>
        <c:crosses val="autoZero"/>
        <c:crossBetween val="between"/>
      </c:valAx>
      <c:spPr>
        <a:noFill/>
        <a:ln>
          <a:noFill/>
        </a:ln>
        <a:effectLst/>
      </c:spPr>
    </c:plotArea>
    <c:legend>
      <c:legendPos val="b"/>
      <c:layout>
        <c:manualLayout>
          <c:xMode val="edge"/>
          <c:yMode val="edge"/>
          <c:x val="0.10541428644948792"/>
          <c:y val="0.14295336353657695"/>
          <c:w val="0.71545151602278034"/>
          <c:h val="5.7344408404202393E-2"/>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ja-JP" altLang="en-US" sz="1400" b="1" dirty="0"/>
              <a:t>生活保護申請件数の推移（全国）</a:t>
            </a:r>
          </a:p>
        </c:rich>
      </c:tx>
      <c:layout>
        <c:manualLayout>
          <c:xMode val="edge"/>
          <c:yMode val="edge"/>
          <c:x val="0.23613386224444902"/>
          <c:y val="1.610764813117459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3285315886177235"/>
          <c:y val="0.12553163694291214"/>
          <c:w val="0.78526968078502557"/>
          <c:h val="0.73113086698370355"/>
        </c:manualLayout>
      </c:layout>
      <c:barChart>
        <c:barDir val="col"/>
        <c:grouping val="clustered"/>
        <c:varyColors val="0"/>
        <c:ser>
          <c:idx val="0"/>
          <c:order val="0"/>
          <c:tx>
            <c:strRef>
              <c:f>Sheet1!$B$1</c:f>
              <c:strCache>
                <c:ptCount val="1"/>
                <c:pt idx="0">
                  <c:v>申請件数</c:v>
                </c:pt>
              </c:strCache>
            </c:strRef>
          </c:tx>
          <c:spPr>
            <a:solidFill>
              <a:schemeClr val="accent1"/>
            </a:solidFill>
            <a:ln>
              <a:noFill/>
            </a:ln>
            <a:effectLst/>
          </c:spPr>
          <c:invertIfNegative val="0"/>
          <c:cat>
            <c:strRef>
              <c:f>Sheet1!$A$14:$A$51</c:f>
              <c:strCache>
                <c:ptCount val="38"/>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pt idx="26">
                  <c:v>3月</c:v>
                </c:pt>
                <c:pt idx="27">
                  <c:v>4月</c:v>
                </c:pt>
                <c:pt idx="28">
                  <c:v>5月</c:v>
                </c:pt>
                <c:pt idx="29">
                  <c:v>6月</c:v>
                </c:pt>
                <c:pt idx="30">
                  <c:v>7月</c:v>
                </c:pt>
                <c:pt idx="31">
                  <c:v>8月</c:v>
                </c:pt>
                <c:pt idx="32">
                  <c:v>9月</c:v>
                </c:pt>
                <c:pt idx="33">
                  <c:v>10月</c:v>
                </c:pt>
                <c:pt idx="34">
                  <c:v>11月</c:v>
                </c:pt>
                <c:pt idx="35">
                  <c:v>12月</c:v>
                </c:pt>
                <c:pt idx="36">
                  <c:v>2023年1月</c:v>
                </c:pt>
                <c:pt idx="37">
                  <c:v>2月</c:v>
                </c:pt>
              </c:strCache>
            </c:strRef>
          </c:cat>
          <c:val>
            <c:numRef>
              <c:f>Sheet1!$B$14:$B$51</c:f>
              <c:numCache>
                <c:formatCode>General</c:formatCode>
                <c:ptCount val="38"/>
                <c:pt idx="0">
                  <c:v>18660</c:v>
                </c:pt>
                <c:pt idx="1">
                  <c:v>16118</c:v>
                </c:pt>
                <c:pt idx="2">
                  <c:v>21026</c:v>
                </c:pt>
                <c:pt idx="3">
                  <c:v>21486</c:v>
                </c:pt>
                <c:pt idx="4">
                  <c:v>17981</c:v>
                </c:pt>
                <c:pt idx="5">
                  <c:v>17190</c:v>
                </c:pt>
                <c:pt idx="6">
                  <c:v>19650</c:v>
                </c:pt>
                <c:pt idx="7">
                  <c:v>17451</c:v>
                </c:pt>
                <c:pt idx="8">
                  <c:v>18998</c:v>
                </c:pt>
                <c:pt idx="9">
                  <c:v>18621</c:v>
                </c:pt>
                <c:pt idx="10">
                  <c:v>19072</c:v>
                </c:pt>
                <c:pt idx="11">
                  <c:v>17308</c:v>
                </c:pt>
                <c:pt idx="12">
                  <c:v>20061</c:v>
                </c:pt>
                <c:pt idx="13">
                  <c:v>17424</c:v>
                </c:pt>
                <c:pt idx="14">
                  <c:v>22839</c:v>
                </c:pt>
                <c:pt idx="15">
                  <c:v>19165</c:v>
                </c:pt>
                <c:pt idx="16">
                  <c:v>18400</c:v>
                </c:pt>
                <c:pt idx="17">
                  <c:v>19478</c:v>
                </c:pt>
                <c:pt idx="18">
                  <c:v>20757</c:v>
                </c:pt>
                <c:pt idx="19">
                  <c:v>19202</c:v>
                </c:pt>
                <c:pt idx="20">
                  <c:v>20156</c:v>
                </c:pt>
                <c:pt idx="21">
                  <c:v>18726</c:v>
                </c:pt>
                <c:pt idx="22">
                  <c:v>21093</c:v>
                </c:pt>
                <c:pt idx="23">
                  <c:v>17751</c:v>
                </c:pt>
                <c:pt idx="24">
                  <c:v>19334</c:v>
                </c:pt>
                <c:pt idx="25">
                  <c:v>16023</c:v>
                </c:pt>
                <c:pt idx="26">
                  <c:v>19793</c:v>
                </c:pt>
                <c:pt idx="27">
                  <c:v>17758</c:v>
                </c:pt>
                <c:pt idx="28">
                  <c:v>20353</c:v>
                </c:pt>
                <c:pt idx="29">
                  <c:v>20881</c:v>
                </c:pt>
                <c:pt idx="30">
                  <c:v>22016</c:v>
                </c:pt>
                <c:pt idx="31">
                  <c:v>20562</c:v>
                </c:pt>
                <c:pt idx="32">
                  <c:v>21368</c:v>
                </c:pt>
                <c:pt idx="33">
                  <c:v>19700</c:v>
                </c:pt>
                <c:pt idx="34">
                  <c:v>21433</c:v>
                </c:pt>
                <c:pt idx="35">
                  <c:v>17706</c:v>
                </c:pt>
                <c:pt idx="36">
                  <c:v>20095</c:v>
                </c:pt>
                <c:pt idx="37">
                  <c:v>19321</c:v>
                </c:pt>
              </c:numCache>
            </c:numRef>
          </c:val>
          <c:extLst>
            <c:ext xmlns:c16="http://schemas.microsoft.com/office/drawing/2014/chart" uri="{C3380CC4-5D6E-409C-BE32-E72D297353CC}">
              <c16:uniqueId val="{00000001-8F4C-417E-B73A-5BC014BBD179}"/>
            </c:ext>
          </c:extLst>
        </c:ser>
        <c:dLbls>
          <c:showLegendKey val="0"/>
          <c:showVal val="0"/>
          <c:showCatName val="0"/>
          <c:showSerName val="0"/>
          <c:showPercent val="0"/>
          <c:showBubbleSize val="0"/>
        </c:dLbls>
        <c:gapWidth val="219"/>
        <c:axId val="506475359"/>
        <c:axId val="506461215"/>
      </c:barChart>
      <c:lineChart>
        <c:grouping val="standard"/>
        <c:varyColors val="0"/>
        <c:ser>
          <c:idx val="1"/>
          <c:order val="1"/>
          <c:tx>
            <c:strRef>
              <c:f>Sheet1!$C$1</c:f>
              <c:strCache>
                <c:ptCount val="1"/>
                <c:pt idx="0">
                  <c:v>対2019年同月比</c:v>
                </c:pt>
              </c:strCache>
            </c:strRef>
          </c:tx>
          <c:spPr>
            <a:ln w="28575" cap="rnd">
              <a:solidFill>
                <a:srgbClr val="FF0000"/>
              </a:solidFill>
              <a:round/>
            </a:ln>
            <a:effectLst/>
          </c:spPr>
          <c:marker>
            <c:symbol val="square"/>
            <c:size val="6"/>
            <c:spPr>
              <a:solidFill>
                <a:srgbClr val="FF0000"/>
              </a:solidFill>
              <a:ln w="9525">
                <a:solidFill>
                  <a:srgbClr val="FF0000"/>
                </a:solidFill>
              </a:ln>
              <a:effectLst/>
            </c:spPr>
          </c:marker>
          <c:cat>
            <c:strRef>
              <c:f>Sheet1!$A$14:$A$51</c:f>
              <c:strCache>
                <c:ptCount val="38"/>
                <c:pt idx="0">
                  <c:v>2020年1月</c:v>
                </c:pt>
                <c:pt idx="1">
                  <c:v>2月</c:v>
                </c:pt>
                <c:pt idx="2">
                  <c:v>3月</c:v>
                </c:pt>
                <c:pt idx="3">
                  <c:v>4月</c:v>
                </c:pt>
                <c:pt idx="4">
                  <c:v>5月</c:v>
                </c:pt>
                <c:pt idx="5">
                  <c:v>6月</c:v>
                </c:pt>
                <c:pt idx="6">
                  <c:v>7月</c:v>
                </c:pt>
                <c:pt idx="7">
                  <c:v>8月</c:v>
                </c:pt>
                <c:pt idx="8">
                  <c:v>9月</c:v>
                </c:pt>
                <c:pt idx="9">
                  <c:v>10月</c:v>
                </c:pt>
                <c:pt idx="10">
                  <c:v>11月</c:v>
                </c:pt>
                <c:pt idx="11">
                  <c:v>12月</c:v>
                </c:pt>
                <c:pt idx="12">
                  <c:v>2021年1月</c:v>
                </c:pt>
                <c:pt idx="13">
                  <c:v>2月</c:v>
                </c:pt>
                <c:pt idx="14">
                  <c:v>3月</c:v>
                </c:pt>
                <c:pt idx="15">
                  <c:v>4月</c:v>
                </c:pt>
                <c:pt idx="16">
                  <c:v>5月</c:v>
                </c:pt>
                <c:pt idx="17">
                  <c:v>6月</c:v>
                </c:pt>
                <c:pt idx="18">
                  <c:v>7月</c:v>
                </c:pt>
                <c:pt idx="19">
                  <c:v>8月</c:v>
                </c:pt>
                <c:pt idx="20">
                  <c:v>9月</c:v>
                </c:pt>
                <c:pt idx="21">
                  <c:v>10月</c:v>
                </c:pt>
                <c:pt idx="22">
                  <c:v>11月</c:v>
                </c:pt>
                <c:pt idx="23">
                  <c:v>12月</c:v>
                </c:pt>
                <c:pt idx="24">
                  <c:v>2022年1月</c:v>
                </c:pt>
                <c:pt idx="25">
                  <c:v>2月</c:v>
                </c:pt>
                <c:pt idx="26">
                  <c:v>3月</c:v>
                </c:pt>
                <c:pt idx="27">
                  <c:v>4月</c:v>
                </c:pt>
                <c:pt idx="28">
                  <c:v>5月</c:v>
                </c:pt>
                <c:pt idx="29">
                  <c:v>6月</c:v>
                </c:pt>
                <c:pt idx="30">
                  <c:v>7月</c:v>
                </c:pt>
                <c:pt idx="31">
                  <c:v>8月</c:v>
                </c:pt>
                <c:pt idx="32">
                  <c:v>9月</c:v>
                </c:pt>
                <c:pt idx="33">
                  <c:v>10月</c:v>
                </c:pt>
                <c:pt idx="34">
                  <c:v>11月</c:v>
                </c:pt>
                <c:pt idx="35">
                  <c:v>12月</c:v>
                </c:pt>
                <c:pt idx="36">
                  <c:v>2023年1月</c:v>
                </c:pt>
                <c:pt idx="37">
                  <c:v>2月</c:v>
                </c:pt>
              </c:strCache>
            </c:strRef>
          </c:cat>
          <c:val>
            <c:numRef>
              <c:f>Sheet1!$C$14:$C$51</c:f>
              <c:numCache>
                <c:formatCode>General</c:formatCode>
                <c:ptCount val="38"/>
                <c:pt idx="0">
                  <c:v>0.9</c:v>
                </c:pt>
                <c:pt idx="1">
                  <c:v>-3.4</c:v>
                </c:pt>
                <c:pt idx="2">
                  <c:v>7.4</c:v>
                </c:pt>
                <c:pt idx="3">
                  <c:v>24.8</c:v>
                </c:pt>
                <c:pt idx="4">
                  <c:v>-9.6999999999999993</c:v>
                </c:pt>
                <c:pt idx="5">
                  <c:v>-4.4000000000000004</c:v>
                </c:pt>
                <c:pt idx="6">
                  <c:v>-11.1</c:v>
                </c:pt>
                <c:pt idx="7" formatCode="0.0_ ">
                  <c:v>-4</c:v>
                </c:pt>
                <c:pt idx="8" formatCode="0.0_ ">
                  <c:v>1.8</c:v>
                </c:pt>
                <c:pt idx="9">
                  <c:v>1.8</c:v>
                </c:pt>
                <c:pt idx="10">
                  <c:v>2.7</c:v>
                </c:pt>
                <c:pt idx="11">
                  <c:v>6.5</c:v>
                </c:pt>
                <c:pt idx="12">
                  <c:v>8.4</c:v>
                </c:pt>
                <c:pt idx="13">
                  <c:v>4.4000000000000004</c:v>
                </c:pt>
                <c:pt idx="14">
                  <c:v>16.600000000000001</c:v>
                </c:pt>
                <c:pt idx="15">
                  <c:v>11.3</c:v>
                </c:pt>
                <c:pt idx="16">
                  <c:v>-7.6</c:v>
                </c:pt>
                <c:pt idx="17">
                  <c:v>8.4</c:v>
                </c:pt>
                <c:pt idx="18">
                  <c:v>-6.1</c:v>
                </c:pt>
                <c:pt idx="19">
                  <c:v>5.6</c:v>
                </c:pt>
                <c:pt idx="20">
                  <c:v>8</c:v>
                </c:pt>
                <c:pt idx="21">
                  <c:v>2.4</c:v>
                </c:pt>
                <c:pt idx="22">
                  <c:v>13.6</c:v>
                </c:pt>
                <c:pt idx="23">
                  <c:v>9.3000000000000007</c:v>
                </c:pt>
                <c:pt idx="24">
                  <c:v>4.5</c:v>
                </c:pt>
                <c:pt idx="25" formatCode="0.0">
                  <c:v>-4</c:v>
                </c:pt>
                <c:pt idx="26" formatCode="0.0">
                  <c:v>1.1000000000000001</c:v>
                </c:pt>
                <c:pt idx="27" formatCode="0.0">
                  <c:v>3.2</c:v>
                </c:pt>
                <c:pt idx="28" formatCode="0.0">
                  <c:v>2.2000000000000002</c:v>
                </c:pt>
                <c:pt idx="29" formatCode="0.0">
                  <c:v>16.2</c:v>
                </c:pt>
                <c:pt idx="30" formatCode="0.0">
                  <c:v>-0.4</c:v>
                </c:pt>
                <c:pt idx="31" formatCode="0.0">
                  <c:v>13.1</c:v>
                </c:pt>
                <c:pt idx="32" formatCode="0.0">
                  <c:v>14.5</c:v>
                </c:pt>
                <c:pt idx="33" formatCode="0.0">
                  <c:v>7.7</c:v>
                </c:pt>
                <c:pt idx="34" formatCode="0.0">
                  <c:v>15.4</c:v>
                </c:pt>
                <c:pt idx="35" formatCode="0.0">
                  <c:v>9</c:v>
                </c:pt>
                <c:pt idx="36" formatCode="0.0">
                  <c:v>8.6</c:v>
                </c:pt>
                <c:pt idx="37" formatCode="0.0">
                  <c:v>15.7</c:v>
                </c:pt>
              </c:numCache>
            </c:numRef>
          </c:val>
          <c:smooth val="0"/>
          <c:extLst>
            <c:ext xmlns:c16="http://schemas.microsoft.com/office/drawing/2014/chart" uri="{C3380CC4-5D6E-409C-BE32-E72D297353CC}">
              <c16:uniqueId val="{00000005-8F4C-417E-B73A-5BC014BBD179}"/>
            </c:ext>
          </c:extLst>
        </c:ser>
        <c:dLbls>
          <c:showLegendKey val="0"/>
          <c:showVal val="0"/>
          <c:showCatName val="0"/>
          <c:showSerName val="0"/>
          <c:showPercent val="0"/>
          <c:showBubbleSize val="0"/>
        </c:dLbls>
        <c:marker val="1"/>
        <c:smooth val="0"/>
        <c:axId val="506518623"/>
        <c:axId val="506496159"/>
      </c:lineChart>
      <c:catAx>
        <c:axId val="5064753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06461215"/>
        <c:crosses val="autoZero"/>
        <c:auto val="1"/>
        <c:lblAlgn val="ctr"/>
        <c:lblOffset val="100"/>
        <c:noMultiLvlLbl val="0"/>
      </c:catAx>
      <c:valAx>
        <c:axId val="5064612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475359"/>
        <c:crosses val="autoZero"/>
        <c:crossBetween val="between"/>
      </c:valAx>
      <c:valAx>
        <c:axId val="506496159"/>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06518623"/>
        <c:crosses val="max"/>
        <c:crossBetween val="between"/>
      </c:valAx>
      <c:catAx>
        <c:axId val="506518623"/>
        <c:scaling>
          <c:orientation val="minMax"/>
        </c:scaling>
        <c:delete val="1"/>
        <c:axPos val="b"/>
        <c:numFmt formatCode="General" sourceLinked="1"/>
        <c:majorTickMark val="out"/>
        <c:minorTickMark val="none"/>
        <c:tickLblPos val="nextTo"/>
        <c:crossAx val="506496159"/>
        <c:crosses val="autoZero"/>
        <c:auto val="1"/>
        <c:lblAlgn val="ctr"/>
        <c:lblOffset val="100"/>
        <c:noMultiLvlLbl val="0"/>
      </c:catAx>
      <c:spPr>
        <a:noFill/>
        <a:ln>
          <a:noFill/>
        </a:ln>
        <a:effectLst/>
      </c:spPr>
    </c:plotArea>
    <c:legend>
      <c:legendPos val="b"/>
      <c:layout>
        <c:manualLayout>
          <c:xMode val="edge"/>
          <c:yMode val="edge"/>
          <c:x val="0.14842517960839527"/>
          <c:y val="0.12554072656062396"/>
          <c:w val="0.49059218036013685"/>
          <c:h val="4.5808079697768095E-2"/>
        </c:manualLayout>
      </c:layout>
      <c:overlay val="1"/>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ja-JP" sz="1400" b="1" i="0" baseline="0">
                <a:effectLst/>
              </a:rPr>
              <a:t>生活保護開始世帯数の推移（前年同月比）</a:t>
            </a:r>
            <a:endParaRPr lang="ja-JP" altLang="ja-JP"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9.9165928861880456E-2"/>
          <c:y val="0.13296342802001693"/>
          <c:w val="0.84505321546332879"/>
          <c:h val="0.79099502682311129"/>
        </c:manualLayout>
      </c:layout>
      <c:barChart>
        <c:barDir val="col"/>
        <c:grouping val="clustered"/>
        <c:varyColors val="0"/>
        <c:ser>
          <c:idx val="0"/>
          <c:order val="0"/>
          <c:tx>
            <c:strRef>
              <c:f>グラフ!$AP$48</c:f>
              <c:strCache>
                <c:ptCount val="1"/>
                <c:pt idx="0">
                  <c:v>2022年 9月</c:v>
                </c:pt>
              </c:strCache>
            </c:strRef>
          </c:tx>
          <c:spPr>
            <a:solidFill>
              <a:schemeClr val="accent1"/>
            </a:solidFill>
            <a:ln>
              <a:noFill/>
            </a:ln>
            <a:effectLst/>
          </c:spPr>
          <c:invertIfNegative val="0"/>
          <c:cat>
            <c:strRef>
              <c:f>グラフ!$AO$49:$AO$53</c:f>
              <c:strCache>
                <c:ptCount val="5"/>
                <c:pt idx="0">
                  <c:v>横浜市</c:v>
                </c:pt>
                <c:pt idx="1">
                  <c:v>名古屋市</c:v>
                </c:pt>
                <c:pt idx="2">
                  <c:v>京都市</c:v>
                </c:pt>
                <c:pt idx="3">
                  <c:v>大阪市</c:v>
                </c:pt>
                <c:pt idx="4">
                  <c:v>福岡市</c:v>
                </c:pt>
              </c:strCache>
            </c:strRef>
          </c:cat>
          <c:val>
            <c:numRef>
              <c:f>グラフ!$AP$49:$AP$53</c:f>
              <c:numCache>
                <c:formatCode>0%</c:formatCode>
                <c:ptCount val="5"/>
                <c:pt idx="0">
                  <c:v>5.4016620498614998E-2</c:v>
                </c:pt>
                <c:pt idx="1">
                  <c:v>4.3071161048689133E-2</c:v>
                </c:pt>
                <c:pt idx="2">
                  <c:v>-0.13017751479289941</c:v>
                </c:pt>
                <c:pt idx="3">
                  <c:v>6.425702811244971E-2</c:v>
                </c:pt>
                <c:pt idx="4">
                  <c:v>9.8701298701298734E-2</c:v>
                </c:pt>
              </c:numCache>
            </c:numRef>
          </c:val>
          <c:extLst>
            <c:ext xmlns:c16="http://schemas.microsoft.com/office/drawing/2014/chart" uri="{C3380CC4-5D6E-409C-BE32-E72D297353CC}">
              <c16:uniqueId val="{00000000-1D36-4BAD-8163-91B85E3FA500}"/>
            </c:ext>
          </c:extLst>
        </c:ser>
        <c:ser>
          <c:idx val="1"/>
          <c:order val="1"/>
          <c:tx>
            <c:strRef>
              <c:f>グラフ!$AQ$48</c:f>
              <c:strCache>
                <c:ptCount val="1"/>
                <c:pt idx="0">
                  <c:v>2022年 10月</c:v>
                </c:pt>
              </c:strCache>
            </c:strRef>
          </c:tx>
          <c:spPr>
            <a:solidFill>
              <a:schemeClr val="accent2"/>
            </a:solidFill>
            <a:ln>
              <a:noFill/>
            </a:ln>
            <a:effectLst/>
          </c:spPr>
          <c:invertIfNegative val="0"/>
          <c:val>
            <c:numRef>
              <c:f>グラフ!$AQ$49:$AQ$53</c:f>
              <c:numCache>
                <c:formatCode>0%</c:formatCode>
                <c:ptCount val="5"/>
                <c:pt idx="0">
                  <c:v>9.9431818181818787E-3</c:v>
                </c:pt>
                <c:pt idx="1">
                  <c:v>6.7729083665338585E-2</c:v>
                </c:pt>
                <c:pt idx="2">
                  <c:v>-6.0897435897435903E-2</c:v>
                </c:pt>
                <c:pt idx="3">
                  <c:v>2.7977617905675434E-2</c:v>
                </c:pt>
                <c:pt idx="4">
                  <c:v>-2.3866348448687402E-2</c:v>
                </c:pt>
              </c:numCache>
            </c:numRef>
          </c:val>
          <c:extLst>
            <c:ext xmlns:c16="http://schemas.microsoft.com/office/drawing/2014/chart" uri="{C3380CC4-5D6E-409C-BE32-E72D297353CC}">
              <c16:uniqueId val="{00000001-1D36-4BAD-8163-91B85E3FA500}"/>
            </c:ext>
          </c:extLst>
        </c:ser>
        <c:ser>
          <c:idx val="2"/>
          <c:order val="2"/>
          <c:tx>
            <c:strRef>
              <c:f>グラフ!$AR$48</c:f>
              <c:strCache>
                <c:ptCount val="1"/>
                <c:pt idx="0">
                  <c:v>2022年 11月</c:v>
                </c:pt>
              </c:strCache>
            </c:strRef>
          </c:tx>
          <c:spPr>
            <a:solidFill>
              <a:schemeClr val="accent3"/>
            </a:solidFill>
            <a:ln>
              <a:noFill/>
            </a:ln>
            <a:effectLst/>
          </c:spPr>
          <c:invertIfNegative val="0"/>
          <c:val>
            <c:numRef>
              <c:f>グラフ!$AR$49:$AR$53</c:f>
              <c:numCache>
                <c:formatCode>0%</c:formatCode>
                <c:ptCount val="5"/>
                <c:pt idx="0">
                  <c:v>0.11615487316421902</c:v>
                </c:pt>
                <c:pt idx="1">
                  <c:v>8.2242990654205705E-2</c:v>
                </c:pt>
                <c:pt idx="2">
                  <c:v>0.13071895424836599</c:v>
                </c:pt>
                <c:pt idx="3">
                  <c:v>8.8957055214723857E-2</c:v>
                </c:pt>
                <c:pt idx="4">
                  <c:v>0.30386740331491713</c:v>
                </c:pt>
              </c:numCache>
            </c:numRef>
          </c:val>
          <c:extLst>
            <c:ext xmlns:c16="http://schemas.microsoft.com/office/drawing/2014/chart" uri="{C3380CC4-5D6E-409C-BE32-E72D297353CC}">
              <c16:uniqueId val="{00000002-1D36-4BAD-8163-91B85E3FA500}"/>
            </c:ext>
          </c:extLst>
        </c:ser>
        <c:ser>
          <c:idx val="3"/>
          <c:order val="3"/>
          <c:tx>
            <c:strRef>
              <c:f>グラフ!$AS$48</c:f>
              <c:strCache>
                <c:ptCount val="1"/>
                <c:pt idx="0">
                  <c:v>2022年 12月</c:v>
                </c:pt>
              </c:strCache>
            </c:strRef>
          </c:tx>
          <c:spPr>
            <a:solidFill>
              <a:schemeClr val="accent4"/>
            </a:solidFill>
            <a:ln>
              <a:noFill/>
            </a:ln>
            <a:effectLst/>
          </c:spPr>
          <c:invertIfNegative val="0"/>
          <c:val>
            <c:numRef>
              <c:f>グラフ!$AS$49:$AS$53</c:f>
              <c:numCache>
                <c:formatCode>0%</c:formatCode>
                <c:ptCount val="5"/>
                <c:pt idx="0">
                  <c:v>9.6530920060331926E-2</c:v>
                </c:pt>
                <c:pt idx="1">
                  <c:v>4.743083003952564E-2</c:v>
                </c:pt>
                <c:pt idx="2">
                  <c:v>-1.3043478260869601E-2</c:v>
                </c:pt>
                <c:pt idx="3">
                  <c:v>3.9588281868567776E-3</c:v>
                </c:pt>
                <c:pt idx="4">
                  <c:v>0.18497109826589586</c:v>
                </c:pt>
              </c:numCache>
            </c:numRef>
          </c:val>
          <c:extLst>
            <c:ext xmlns:c16="http://schemas.microsoft.com/office/drawing/2014/chart" uri="{C3380CC4-5D6E-409C-BE32-E72D297353CC}">
              <c16:uniqueId val="{00000003-1D36-4BAD-8163-91B85E3FA500}"/>
            </c:ext>
          </c:extLst>
        </c:ser>
        <c:ser>
          <c:idx val="4"/>
          <c:order val="4"/>
          <c:tx>
            <c:strRef>
              <c:f>グラフ!$AT$48</c:f>
              <c:strCache>
                <c:ptCount val="1"/>
                <c:pt idx="0">
                  <c:v>2023年 1月</c:v>
                </c:pt>
              </c:strCache>
            </c:strRef>
          </c:tx>
          <c:spPr>
            <a:solidFill>
              <a:schemeClr val="accent5"/>
            </a:solidFill>
            <a:ln>
              <a:noFill/>
            </a:ln>
            <a:effectLst/>
          </c:spPr>
          <c:invertIfNegative val="0"/>
          <c:val>
            <c:numRef>
              <c:f>グラフ!$AT$49:$AT$53</c:f>
              <c:numCache>
                <c:formatCode>0%</c:formatCode>
                <c:ptCount val="5"/>
                <c:pt idx="0">
                  <c:v>2.6073619631901801E-2</c:v>
                </c:pt>
                <c:pt idx="1">
                  <c:v>-2.1321961620469621E-3</c:v>
                </c:pt>
                <c:pt idx="2">
                  <c:v>0.25266903914590744</c:v>
                </c:pt>
                <c:pt idx="3">
                  <c:v>3.5714285714285809E-2</c:v>
                </c:pt>
                <c:pt idx="4">
                  <c:v>0.14461538461538459</c:v>
                </c:pt>
              </c:numCache>
            </c:numRef>
          </c:val>
          <c:extLst>
            <c:ext xmlns:c16="http://schemas.microsoft.com/office/drawing/2014/chart" uri="{C3380CC4-5D6E-409C-BE32-E72D297353CC}">
              <c16:uniqueId val="{00000004-1D36-4BAD-8163-91B85E3FA500}"/>
            </c:ext>
          </c:extLst>
        </c:ser>
        <c:ser>
          <c:idx val="5"/>
          <c:order val="5"/>
          <c:tx>
            <c:strRef>
              <c:f>グラフ!$AU$48</c:f>
              <c:strCache>
                <c:ptCount val="1"/>
                <c:pt idx="0">
                  <c:v>2023年 2月</c:v>
                </c:pt>
              </c:strCache>
            </c:strRef>
          </c:tx>
          <c:spPr>
            <a:solidFill>
              <a:schemeClr val="accent6"/>
            </a:solidFill>
            <a:ln>
              <a:noFill/>
            </a:ln>
            <a:effectLst/>
          </c:spPr>
          <c:invertIfNegative val="0"/>
          <c:val>
            <c:numRef>
              <c:f>グラフ!$AU$49:$AU$53</c:f>
              <c:numCache>
                <c:formatCode>0%</c:formatCode>
                <c:ptCount val="5"/>
                <c:pt idx="0">
                  <c:v>0.13268608414239491</c:v>
                </c:pt>
                <c:pt idx="1">
                  <c:v>0.16263736263736273</c:v>
                </c:pt>
                <c:pt idx="2">
                  <c:v>0.23481781376518218</c:v>
                </c:pt>
                <c:pt idx="3">
                  <c:v>0.17267552182163182</c:v>
                </c:pt>
                <c:pt idx="4">
                  <c:v>0.18156424581005592</c:v>
                </c:pt>
              </c:numCache>
            </c:numRef>
          </c:val>
          <c:extLst>
            <c:ext xmlns:c16="http://schemas.microsoft.com/office/drawing/2014/chart" uri="{C3380CC4-5D6E-409C-BE32-E72D297353CC}">
              <c16:uniqueId val="{00000005-1D36-4BAD-8163-91B85E3FA500}"/>
            </c:ext>
          </c:extLst>
        </c:ser>
        <c:dLbls>
          <c:showLegendKey val="0"/>
          <c:showVal val="0"/>
          <c:showCatName val="0"/>
          <c:showSerName val="0"/>
          <c:showPercent val="0"/>
          <c:showBubbleSize val="0"/>
        </c:dLbls>
        <c:gapWidth val="219"/>
        <c:overlap val="-27"/>
        <c:axId val="305091615"/>
        <c:axId val="305075391"/>
      </c:barChart>
      <c:catAx>
        <c:axId val="30509161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5075391"/>
        <c:crosses val="autoZero"/>
        <c:auto val="1"/>
        <c:lblAlgn val="ctr"/>
        <c:lblOffset val="100"/>
        <c:noMultiLvlLbl val="0"/>
      </c:catAx>
      <c:valAx>
        <c:axId val="3050753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5091615"/>
        <c:crosses val="autoZero"/>
        <c:crossBetween val="between"/>
      </c:valAx>
      <c:spPr>
        <a:noFill/>
        <a:ln>
          <a:noFill/>
        </a:ln>
        <a:effectLst/>
      </c:spPr>
    </c:plotArea>
    <c:legend>
      <c:legendPos val="b"/>
      <c:layout>
        <c:manualLayout>
          <c:xMode val="edge"/>
          <c:yMode val="edge"/>
          <c:x val="8.7523660212590101E-2"/>
          <c:y val="8.8347811323958012E-2"/>
          <c:w val="0.83245632634293298"/>
          <c:h val="0.106885625171118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3228640140426"/>
          <c:y val="4.9430354828460546E-2"/>
          <c:w val="0.86268745924100054"/>
          <c:h val="0.77895603829918669"/>
        </c:manualLayout>
      </c:layout>
      <c:lineChart>
        <c:grouping val="standard"/>
        <c:varyColors val="0"/>
        <c:ser>
          <c:idx val="0"/>
          <c:order val="0"/>
          <c:tx>
            <c:strRef>
              <c:f>全国CIまとめ!$D$1</c:f>
              <c:strCache>
                <c:ptCount val="1"/>
                <c:pt idx="0">
                  <c:v>全国CI</c:v>
                </c:pt>
              </c:strCache>
            </c:strRef>
          </c:tx>
          <c:spPr>
            <a:ln w="28575" cap="rnd">
              <a:solidFill>
                <a:schemeClr val="accent1"/>
              </a:solidFill>
              <a:round/>
            </a:ln>
            <a:effectLst/>
          </c:spPr>
          <c:marker>
            <c:symbol val="none"/>
          </c:marker>
          <c:dLbls>
            <c:dLbl>
              <c:idx val="0"/>
              <c:layout>
                <c:manualLayout>
                  <c:x val="-2.4836758651843351E-2"/>
                  <c:y val="3.9185031805159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F3-4B15-8F68-645EC7113191}"/>
                </c:ext>
              </c:extLst>
            </c:dLbl>
            <c:dLbl>
              <c:idx val="1"/>
              <c:delete val="1"/>
              <c:extLst>
                <c:ext xmlns:c15="http://schemas.microsoft.com/office/drawing/2012/chart" uri="{CE6537A1-D6FC-4f65-9D91-7224C49458BB}"/>
                <c:ext xmlns:c16="http://schemas.microsoft.com/office/drawing/2014/chart" uri="{C3380CC4-5D6E-409C-BE32-E72D297353CC}">
                  <c16:uniqueId val="{00000001-64F3-4B15-8F68-645EC7113191}"/>
                </c:ext>
              </c:extLst>
            </c:dLbl>
            <c:dLbl>
              <c:idx val="2"/>
              <c:delete val="1"/>
              <c:extLst>
                <c:ext xmlns:c15="http://schemas.microsoft.com/office/drawing/2012/chart" uri="{CE6537A1-D6FC-4f65-9D91-7224C49458BB}"/>
                <c:ext xmlns:c16="http://schemas.microsoft.com/office/drawing/2014/chart" uri="{C3380CC4-5D6E-409C-BE32-E72D297353CC}">
                  <c16:uniqueId val="{00000002-64F3-4B15-8F68-645EC7113191}"/>
                </c:ext>
              </c:extLst>
            </c:dLbl>
            <c:dLbl>
              <c:idx val="3"/>
              <c:delete val="1"/>
              <c:extLst>
                <c:ext xmlns:c15="http://schemas.microsoft.com/office/drawing/2012/chart" uri="{CE6537A1-D6FC-4f65-9D91-7224C49458BB}"/>
                <c:ext xmlns:c16="http://schemas.microsoft.com/office/drawing/2014/chart" uri="{C3380CC4-5D6E-409C-BE32-E72D297353CC}">
                  <c16:uniqueId val="{00000003-64F3-4B15-8F68-645EC7113191}"/>
                </c:ext>
              </c:extLst>
            </c:dLbl>
            <c:dLbl>
              <c:idx val="4"/>
              <c:delete val="1"/>
              <c:extLst>
                <c:ext xmlns:c15="http://schemas.microsoft.com/office/drawing/2012/chart" uri="{CE6537A1-D6FC-4f65-9D91-7224C49458BB}"/>
                <c:ext xmlns:c16="http://schemas.microsoft.com/office/drawing/2014/chart" uri="{C3380CC4-5D6E-409C-BE32-E72D297353CC}">
                  <c16:uniqueId val="{00000004-64F3-4B15-8F68-645EC7113191}"/>
                </c:ext>
              </c:extLst>
            </c:dLbl>
            <c:dLbl>
              <c:idx val="5"/>
              <c:delete val="1"/>
              <c:extLst>
                <c:ext xmlns:c15="http://schemas.microsoft.com/office/drawing/2012/chart" uri="{CE6537A1-D6FC-4f65-9D91-7224C49458BB}"/>
                <c:ext xmlns:c16="http://schemas.microsoft.com/office/drawing/2014/chart" uri="{C3380CC4-5D6E-409C-BE32-E72D297353CC}">
                  <c16:uniqueId val="{00000005-64F3-4B15-8F68-645EC7113191}"/>
                </c:ext>
              </c:extLst>
            </c:dLbl>
            <c:dLbl>
              <c:idx val="6"/>
              <c:delete val="1"/>
              <c:extLst>
                <c:ext xmlns:c15="http://schemas.microsoft.com/office/drawing/2012/chart" uri="{CE6537A1-D6FC-4f65-9D91-7224C49458BB}"/>
                <c:ext xmlns:c16="http://schemas.microsoft.com/office/drawing/2014/chart" uri="{C3380CC4-5D6E-409C-BE32-E72D297353CC}">
                  <c16:uniqueId val="{00000006-64F3-4B15-8F68-645EC7113191}"/>
                </c:ext>
              </c:extLst>
            </c:dLbl>
            <c:dLbl>
              <c:idx val="7"/>
              <c:delete val="1"/>
              <c:extLst>
                <c:ext xmlns:c15="http://schemas.microsoft.com/office/drawing/2012/chart" uri="{CE6537A1-D6FC-4f65-9D91-7224C49458BB}"/>
                <c:ext xmlns:c16="http://schemas.microsoft.com/office/drawing/2014/chart" uri="{C3380CC4-5D6E-409C-BE32-E72D297353CC}">
                  <c16:uniqueId val="{00000007-64F3-4B15-8F68-645EC7113191}"/>
                </c:ext>
              </c:extLst>
            </c:dLbl>
            <c:dLbl>
              <c:idx val="8"/>
              <c:delete val="1"/>
              <c:extLst>
                <c:ext xmlns:c15="http://schemas.microsoft.com/office/drawing/2012/chart" uri="{CE6537A1-D6FC-4f65-9D91-7224C49458BB}"/>
                <c:ext xmlns:c16="http://schemas.microsoft.com/office/drawing/2014/chart" uri="{C3380CC4-5D6E-409C-BE32-E72D297353CC}">
                  <c16:uniqueId val="{00000008-64F3-4B15-8F68-645EC7113191}"/>
                </c:ext>
              </c:extLst>
            </c:dLbl>
            <c:dLbl>
              <c:idx val="9"/>
              <c:delete val="1"/>
              <c:extLst>
                <c:ext xmlns:c15="http://schemas.microsoft.com/office/drawing/2012/chart" uri="{CE6537A1-D6FC-4f65-9D91-7224C49458BB}"/>
                <c:ext xmlns:c16="http://schemas.microsoft.com/office/drawing/2014/chart" uri="{C3380CC4-5D6E-409C-BE32-E72D297353CC}">
                  <c16:uniqueId val="{00000009-64F3-4B15-8F68-645EC7113191}"/>
                </c:ext>
              </c:extLst>
            </c:dLbl>
            <c:dLbl>
              <c:idx val="10"/>
              <c:delete val="1"/>
              <c:extLst>
                <c:ext xmlns:c15="http://schemas.microsoft.com/office/drawing/2012/chart" uri="{CE6537A1-D6FC-4f65-9D91-7224C49458BB}"/>
                <c:ext xmlns:c16="http://schemas.microsoft.com/office/drawing/2014/chart" uri="{C3380CC4-5D6E-409C-BE32-E72D297353CC}">
                  <c16:uniqueId val="{0000000A-64F3-4B15-8F68-645EC7113191}"/>
                </c:ext>
              </c:extLst>
            </c:dLbl>
            <c:dLbl>
              <c:idx val="11"/>
              <c:delete val="1"/>
              <c:extLst>
                <c:ext xmlns:c15="http://schemas.microsoft.com/office/drawing/2012/chart" uri="{CE6537A1-D6FC-4f65-9D91-7224C49458BB}"/>
                <c:ext xmlns:c16="http://schemas.microsoft.com/office/drawing/2014/chart" uri="{C3380CC4-5D6E-409C-BE32-E72D297353CC}">
                  <c16:uniqueId val="{0000000B-64F3-4B15-8F68-645EC7113191}"/>
                </c:ext>
              </c:extLst>
            </c:dLbl>
            <c:dLbl>
              <c:idx val="12"/>
              <c:layout>
                <c:manualLayout>
                  <c:x val="-5.3879610052633774E-2"/>
                  <c:y val="-1.19874784466708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F3-4B15-8F68-645EC7113191}"/>
                </c:ext>
              </c:extLst>
            </c:dLbl>
            <c:dLbl>
              <c:idx val="13"/>
              <c:delete val="1"/>
              <c:extLst>
                <c:ext xmlns:c15="http://schemas.microsoft.com/office/drawing/2012/chart" uri="{CE6537A1-D6FC-4f65-9D91-7224C49458BB}"/>
                <c:ext xmlns:c16="http://schemas.microsoft.com/office/drawing/2014/chart" uri="{C3380CC4-5D6E-409C-BE32-E72D297353CC}">
                  <c16:uniqueId val="{0000000D-64F3-4B15-8F68-645EC7113191}"/>
                </c:ext>
              </c:extLst>
            </c:dLbl>
            <c:dLbl>
              <c:idx val="14"/>
              <c:delete val="1"/>
              <c:extLst>
                <c:ext xmlns:c15="http://schemas.microsoft.com/office/drawing/2012/chart" uri="{CE6537A1-D6FC-4f65-9D91-7224C49458BB}"/>
                <c:ext xmlns:c16="http://schemas.microsoft.com/office/drawing/2014/chart" uri="{C3380CC4-5D6E-409C-BE32-E72D297353CC}">
                  <c16:uniqueId val="{0000000E-64F3-4B15-8F68-645EC7113191}"/>
                </c:ext>
              </c:extLst>
            </c:dLbl>
            <c:dLbl>
              <c:idx val="15"/>
              <c:delete val="1"/>
              <c:extLst>
                <c:ext xmlns:c15="http://schemas.microsoft.com/office/drawing/2012/chart" uri="{CE6537A1-D6FC-4f65-9D91-7224C49458BB}"/>
                <c:ext xmlns:c16="http://schemas.microsoft.com/office/drawing/2014/chart" uri="{C3380CC4-5D6E-409C-BE32-E72D297353CC}">
                  <c16:uniqueId val="{0000000F-64F3-4B15-8F68-645EC7113191}"/>
                </c:ext>
              </c:extLst>
            </c:dLbl>
            <c:dLbl>
              <c:idx val="16"/>
              <c:delete val="1"/>
              <c:extLst>
                <c:ext xmlns:c15="http://schemas.microsoft.com/office/drawing/2012/chart" uri="{CE6537A1-D6FC-4f65-9D91-7224C49458BB}"/>
                <c:ext xmlns:c16="http://schemas.microsoft.com/office/drawing/2014/chart" uri="{C3380CC4-5D6E-409C-BE32-E72D297353CC}">
                  <c16:uniqueId val="{00000010-64F3-4B15-8F68-645EC7113191}"/>
                </c:ext>
              </c:extLst>
            </c:dLbl>
            <c:dLbl>
              <c:idx val="17"/>
              <c:delete val="1"/>
              <c:extLst>
                <c:ext xmlns:c15="http://schemas.microsoft.com/office/drawing/2012/chart" uri="{CE6537A1-D6FC-4f65-9D91-7224C49458BB}"/>
                <c:ext xmlns:c16="http://schemas.microsoft.com/office/drawing/2014/chart" uri="{C3380CC4-5D6E-409C-BE32-E72D297353CC}">
                  <c16:uniqueId val="{00000011-64F3-4B15-8F68-645EC7113191}"/>
                </c:ext>
              </c:extLst>
            </c:dLbl>
            <c:dLbl>
              <c:idx val="18"/>
              <c:delete val="1"/>
              <c:extLst>
                <c:ext xmlns:c15="http://schemas.microsoft.com/office/drawing/2012/chart" uri="{CE6537A1-D6FC-4f65-9D91-7224C49458BB}"/>
                <c:ext xmlns:c16="http://schemas.microsoft.com/office/drawing/2014/chart" uri="{C3380CC4-5D6E-409C-BE32-E72D297353CC}">
                  <c16:uniqueId val="{00000012-64F3-4B15-8F68-645EC7113191}"/>
                </c:ext>
              </c:extLst>
            </c:dLbl>
            <c:dLbl>
              <c:idx val="19"/>
              <c:delete val="1"/>
              <c:extLst>
                <c:ext xmlns:c15="http://schemas.microsoft.com/office/drawing/2012/chart" uri="{CE6537A1-D6FC-4f65-9D91-7224C49458BB}"/>
                <c:ext xmlns:c16="http://schemas.microsoft.com/office/drawing/2014/chart" uri="{C3380CC4-5D6E-409C-BE32-E72D297353CC}">
                  <c16:uniqueId val="{00000013-64F3-4B15-8F68-645EC7113191}"/>
                </c:ext>
              </c:extLst>
            </c:dLbl>
            <c:dLbl>
              <c:idx val="20"/>
              <c:delete val="1"/>
              <c:extLst>
                <c:ext xmlns:c15="http://schemas.microsoft.com/office/drawing/2012/chart" uri="{CE6537A1-D6FC-4f65-9D91-7224C49458BB}"/>
                <c:ext xmlns:c16="http://schemas.microsoft.com/office/drawing/2014/chart" uri="{C3380CC4-5D6E-409C-BE32-E72D297353CC}">
                  <c16:uniqueId val="{00000014-64F3-4B15-8F68-645EC7113191}"/>
                </c:ext>
              </c:extLst>
            </c:dLbl>
            <c:dLbl>
              <c:idx val="21"/>
              <c:delete val="1"/>
              <c:extLst>
                <c:ext xmlns:c15="http://schemas.microsoft.com/office/drawing/2012/chart" uri="{CE6537A1-D6FC-4f65-9D91-7224C49458BB}"/>
                <c:ext xmlns:c16="http://schemas.microsoft.com/office/drawing/2014/chart" uri="{C3380CC4-5D6E-409C-BE32-E72D297353CC}">
                  <c16:uniqueId val="{00000015-64F3-4B15-8F68-645EC7113191}"/>
                </c:ext>
              </c:extLst>
            </c:dLbl>
            <c:dLbl>
              <c:idx val="22"/>
              <c:delete val="1"/>
              <c:extLst>
                <c:ext xmlns:c15="http://schemas.microsoft.com/office/drawing/2012/chart" uri="{CE6537A1-D6FC-4f65-9D91-7224C49458BB}"/>
                <c:ext xmlns:c16="http://schemas.microsoft.com/office/drawing/2014/chart" uri="{C3380CC4-5D6E-409C-BE32-E72D297353CC}">
                  <c16:uniqueId val="{00000016-64F3-4B15-8F68-645EC7113191}"/>
                </c:ext>
              </c:extLst>
            </c:dLbl>
            <c:dLbl>
              <c:idx val="23"/>
              <c:delete val="1"/>
              <c:extLst>
                <c:ext xmlns:c15="http://schemas.microsoft.com/office/drawing/2012/chart" uri="{CE6537A1-D6FC-4f65-9D91-7224C49458BB}"/>
                <c:ext xmlns:c16="http://schemas.microsoft.com/office/drawing/2014/chart" uri="{C3380CC4-5D6E-409C-BE32-E72D297353CC}">
                  <c16:uniqueId val="{00000017-64F3-4B15-8F68-645EC7113191}"/>
                </c:ext>
              </c:extLst>
            </c:dLbl>
            <c:dLbl>
              <c:idx val="24"/>
              <c:layout>
                <c:manualLayout>
                  <c:x val="-3.8102952456826725E-2"/>
                  <c:y val="-3.17339382691784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4F3-4B15-8F68-645EC7113191}"/>
                </c:ext>
              </c:extLst>
            </c:dLbl>
            <c:dLbl>
              <c:idx val="25"/>
              <c:delete val="1"/>
              <c:extLst>
                <c:ext xmlns:c15="http://schemas.microsoft.com/office/drawing/2012/chart" uri="{CE6537A1-D6FC-4f65-9D91-7224C49458BB}"/>
                <c:ext xmlns:c16="http://schemas.microsoft.com/office/drawing/2014/chart" uri="{C3380CC4-5D6E-409C-BE32-E72D297353CC}">
                  <c16:uniqueId val="{00000019-64F3-4B15-8F68-645EC7113191}"/>
                </c:ext>
              </c:extLst>
            </c:dLbl>
            <c:dLbl>
              <c:idx val="26"/>
              <c:delete val="1"/>
              <c:extLst>
                <c:ext xmlns:c15="http://schemas.microsoft.com/office/drawing/2012/chart" uri="{CE6537A1-D6FC-4f65-9D91-7224C49458BB}"/>
                <c:ext xmlns:c16="http://schemas.microsoft.com/office/drawing/2014/chart" uri="{C3380CC4-5D6E-409C-BE32-E72D297353CC}">
                  <c16:uniqueId val="{0000001A-64F3-4B15-8F68-645EC7113191}"/>
                </c:ext>
              </c:extLst>
            </c:dLbl>
            <c:dLbl>
              <c:idx val="27"/>
              <c:delete val="1"/>
              <c:extLst>
                <c:ext xmlns:c15="http://schemas.microsoft.com/office/drawing/2012/chart" uri="{CE6537A1-D6FC-4f65-9D91-7224C49458BB}"/>
                <c:ext xmlns:c16="http://schemas.microsoft.com/office/drawing/2014/chart" uri="{C3380CC4-5D6E-409C-BE32-E72D297353CC}">
                  <c16:uniqueId val="{0000001B-64F3-4B15-8F68-645EC7113191}"/>
                </c:ext>
              </c:extLst>
            </c:dLbl>
            <c:dLbl>
              <c:idx val="28"/>
              <c:delete val="1"/>
              <c:extLst>
                <c:ext xmlns:c15="http://schemas.microsoft.com/office/drawing/2012/chart" uri="{CE6537A1-D6FC-4f65-9D91-7224C49458BB}"/>
                <c:ext xmlns:c16="http://schemas.microsoft.com/office/drawing/2014/chart" uri="{C3380CC4-5D6E-409C-BE32-E72D297353CC}">
                  <c16:uniqueId val="{0000001C-64F3-4B15-8F68-645EC7113191}"/>
                </c:ext>
              </c:extLst>
            </c:dLbl>
            <c:dLbl>
              <c:idx val="29"/>
              <c:delete val="1"/>
              <c:extLst>
                <c:ext xmlns:c15="http://schemas.microsoft.com/office/drawing/2012/chart" uri="{CE6537A1-D6FC-4f65-9D91-7224C49458BB}"/>
                <c:ext xmlns:c16="http://schemas.microsoft.com/office/drawing/2014/chart" uri="{C3380CC4-5D6E-409C-BE32-E72D297353CC}">
                  <c16:uniqueId val="{0000001D-64F3-4B15-8F68-645EC7113191}"/>
                </c:ext>
              </c:extLst>
            </c:dLbl>
            <c:dLbl>
              <c:idx val="30"/>
              <c:delete val="1"/>
              <c:extLst>
                <c:ext xmlns:c15="http://schemas.microsoft.com/office/drawing/2012/chart" uri="{CE6537A1-D6FC-4f65-9D91-7224C49458BB}"/>
                <c:ext xmlns:c16="http://schemas.microsoft.com/office/drawing/2014/chart" uri="{C3380CC4-5D6E-409C-BE32-E72D297353CC}">
                  <c16:uniqueId val="{0000001E-64F3-4B15-8F68-645EC7113191}"/>
                </c:ext>
              </c:extLst>
            </c:dLbl>
            <c:dLbl>
              <c:idx val="31"/>
              <c:delete val="1"/>
              <c:extLst>
                <c:ext xmlns:c15="http://schemas.microsoft.com/office/drawing/2012/chart" uri="{CE6537A1-D6FC-4f65-9D91-7224C49458BB}"/>
                <c:ext xmlns:c16="http://schemas.microsoft.com/office/drawing/2014/chart" uri="{C3380CC4-5D6E-409C-BE32-E72D297353CC}">
                  <c16:uniqueId val="{0000001F-64F3-4B15-8F68-645EC7113191}"/>
                </c:ext>
              </c:extLst>
            </c:dLbl>
            <c:dLbl>
              <c:idx val="32"/>
              <c:delete val="1"/>
              <c:extLst>
                <c:ext xmlns:c15="http://schemas.microsoft.com/office/drawing/2012/chart" uri="{CE6537A1-D6FC-4f65-9D91-7224C49458BB}"/>
                <c:ext xmlns:c16="http://schemas.microsoft.com/office/drawing/2014/chart" uri="{C3380CC4-5D6E-409C-BE32-E72D297353CC}">
                  <c16:uniqueId val="{00000020-64F3-4B15-8F68-645EC7113191}"/>
                </c:ext>
              </c:extLst>
            </c:dLbl>
            <c:dLbl>
              <c:idx val="33"/>
              <c:delete val="1"/>
              <c:extLst>
                <c:ext xmlns:c15="http://schemas.microsoft.com/office/drawing/2012/chart" uri="{CE6537A1-D6FC-4f65-9D91-7224C49458BB}"/>
                <c:ext xmlns:c16="http://schemas.microsoft.com/office/drawing/2014/chart" uri="{C3380CC4-5D6E-409C-BE32-E72D297353CC}">
                  <c16:uniqueId val="{00000021-64F3-4B15-8F68-645EC7113191}"/>
                </c:ext>
              </c:extLst>
            </c:dLbl>
            <c:dLbl>
              <c:idx val="34"/>
              <c:delete val="1"/>
              <c:extLst>
                <c:ext xmlns:c15="http://schemas.microsoft.com/office/drawing/2012/chart" uri="{CE6537A1-D6FC-4f65-9D91-7224C49458BB}"/>
                <c:ext xmlns:c16="http://schemas.microsoft.com/office/drawing/2014/chart" uri="{C3380CC4-5D6E-409C-BE32-E72D297353CC}">
                  <c16:uniqueId val="{00000022-64F3-4B15-8F68-645EC7113191}"/>
                </c:ext>
              </c:extLst>
            </c:dLbl>
            <c:dLbl>
              <c:idx val="35"/>
              <c:delete val="1"/>
              <c:extLst>
                <c:ext xmlns:c15="http://schemas.microsoft.com/office/drawing/2012/chart" uri="{CE6537A1-D6FC-4f65-9D91-7224C49458BB}"/>
                <c:ext xmlns:c16="http://schemas.microsoft.com/office/drawing/2014/chart" uri="{C3380CC4-5D6E-409C-BE32-E72D297353CC}">
                  <c16:uniqueId val="{00000023-64F3-4B15-8F68-645EC7113191}"/>
                </c:ext>
              </c:extLst>
            </c:dLbl>
            <c:dLbl>
              <c:idx val="37"/>
              <c:delete val="1"/>
              <c:extLst>
                <c:ext xmlns:c15="http://schemas.microsoft.com/office/drawing/2012/chart" uri="{CE6537A1-D6FC-4f65-9D91-7224C49458BB}"/>
                <c:ext xmlns:c16="http://schemas.microsoft.com/office/drawing/2014/chart" uri="{C3380CC4-5D6E-409C-BE32-E72D297353CC}">
                  <c16:uniqueId val="{00000024-64F3-4B15-8F68-645EC7113191}"/>
                </c:ext>
              </c:extLst>
            </c:dLbl>
            <c:dLbl>
              <c:idx val="38"/>
              <c:delete val="1"/>
              <c:extLst>
                <c:ext xmlns:c15="http://schemas.microsoft.com/office/drawing/2012/chart" uri="{CE6537A1-D6FC-4f65-9D91-7224C49458BB}"/>
                <c:ext xmlns:c16="http://schemas.microsoft.com/office/drawing/2014/chart" uri="{C3380CC4-5D6E-409C-BE32-E72D297353CC}">
                  <c16:uniqueId val="{00000025-64F3-4B15-8F68-645EC7113191}"/>
                </c:ext>
              </c:extLst>
            </c:dLbl>
            <c:dLbl>
              <c:idx val="39"/>
              <c:delete val="1"/>
              <c:extLst>
                <c:ext xmlns:c15="http://schemas.microsoft.com/office/drawing/2012/chart" uri="{CE6537A1-D6FC-4f65-9D91-7224C49458BB}"/>
                <c:ext xmlns:c16="http://schemas.microsoft.com/office/drawing/2014/chart" uri="{C3380CC4-5D6E-409C-BE32-E72D297353CC}">
                  <c16:uniqueId val="{00000026-64F3-4B15-8F68-645EC7113191}"/>
                </c:ext>
              </c:extLst>
            </c:dLbl>
            <c:dLbl>
              <c:idx val="40"/>
              <c:delete val="1"/>
              <c:extLst>
                <c:ext xmlns:c15="http://schemas.microsoft.com/office/drawing/2012/chart" uri="{CE6537A1-D6FC-4f65-9D91-7224C49458BB}"/>
                <c:ext xmlns:c16="http://schemas.microsoft.com/office/drawing/2014/chart" uri="{C3380CC4-5D6E-409C-BE32-E72D297353CC}">
                  <c16:uniqueId val="{00000027-64F3-4B15-8F68-645EC7113191}"/>
                </c:ext>
              </c:extLst>
            </c:dLbl>
            <c:dLbl>
              <c:idx val="41"/>
              <c:delete val="1"/>
              <c:extLst>
                <c:ext xmlns:c15="http://schemas.microsoft.com/office/drawing/2012/chart" uri="{CE6537A1-D6FC-4f65-9D91-7224C49458BB}"/>
                <c:ext xmlns:c16="http://schemas.microsoft.com/office/drawing/2014/chart" uri="{C3380CC4-5D6E-409C-BE32-E72D297353CC}">
                  <c16:uniqueId val="{00000028-64F3-4B15-8F68-645EC7113191}"/>
                </c:ext>
              </c:extLst>
            </c:dLbl>
            <c:dLbl>
              <c:idx val="42"/>
              <c:delete val="1"/>
              <c:extLst>
                <c:ext xmlns:c15="http://schemas.microsoft.com/office/drawing/2012/chart" uri="{CE6537A1-D6FC-4f65-9D91-7224C49458BB}"/>
                <c:ext xmlns:c16="http://schemas.microsoft.com/office/drawing/2014/chart" uri="{C3380CC4-5D6E-409C-BE32-E72D297353CC}">
                  <c16:uniqueId val="{00000029-64F3-4B15-8F68-645EC7113191}"/>
                </c:ext>
              </c:extLst>
            </c:dLbl>
            <c:dLbl>
              <c:idx val="43"/>
              <c:delete val="1"/>
              <c:extLst>
                <c:ext xmlns:c15="http://schemas.microsoft.com/office/drawing/2012/chart" uri="{CE6537A1-D6FC-4f65-9D91-7224C49458BB}"/>
                <c:ext xmlns:c16="http://schemas.microsoft.com/office/drawing/2014/chart" uri="{C3380CC4-5D6E-409C-BE32-E72D297353CC}">
                  <c16:uniqueId val="{0000002A-64F3-4B15-8F68-645EC7113191}"/>
                </c:ext>
              </c:extLst>
            </c:dLbl>
            <c:dLbl>
              <c:idx val="44"/>
              <c:delete val="1"/>
              <c:extLst>
                <c:ext xmlns:c15="http://schemas.microsoft.com/office/drawing/2012/chart" uri="{CE6537A1-D6FC-4f65-9D91-7224C49458BB}"/>
                <c:ext xmlns:c16="http://schemas.microsoft.com/office/drawing/2014/chart" uri="{C3380CC4-5D6E-409C-BE32-E72D297353CC}">
                  <c16:uniqueId val="{0000002B-64F3-4B15-8F68-645EC7113191}"/>
                </c:ext>
              </c:extLst>
            </c:dLbl>
            <c:dLbl>
              <c:idx val="45"/>
              <c:delete val="1"/>
              <c:extLst>
                <c:ext xmlns:c15="http://schemas.microsoft.com/office/drawing/2012/chart" uri="{CE6537A1-D6FC-4f65-9D91-7224C49458BB}"/>
                <c:ext xmlns:c16="http://schemas.microsoft.com/office/drawing/2014/chart" uri="{C3380CC4-5D6E-409C-BE32-E72D297353CC}">
                  <c16:uniqueId val="{0000002C-64F3-4B15-8F68-645EC7113191}"/>
                </c:ext>
              </c:extLst>
            </c:dLbl>
            <c:dLbl>
              <c:idx val="46"/>
              <c:delete val="1"/>
              <c:extLst>
                <c:ext xmlns:c15="http://schemas.microsoft.com/office/drawing/2012/chart" uri="{CE6537A1-D6FC-4f65-9D91-7224C49458BB}"/>
                <c:ext xmlns:c16="http://schemas.microsoft.com/office/drawing/2014/chart" uri="{C3380CC4-5D6E-409C-BE32-E72D297353CC}">
                  <c16:uniqueId val="{0000002D-64F3-4B15-8F68-645EC7113191}"/>
                </c:ext>
              </c:extLst>
            </c:dLbl>
            <c:dLbl>
              <c:idx val="47"/>
              <c:delete val="1"/>
              <c:extLst>
                <c:ext xmlns:c15="http://schemas.microsoft.com/office/drawing/2012/chart" uri="{CE6537A1-D6FC-4f65-9D91-7224C49458BB}"/>
                <c:ext xmlns:c16="http://schemas.microsoft.com/office/drawing/2014/chart" uri="{C3380CC4-5D6E-409C-BE32-E72D297353CC}">
                  <c16:uniqueId val="{0000002E-64F3-4B15-8F68-645EC7113191}"/>
                </c:ext>
              </c:extLst>
            </c:dLbl>
            <c:dLbl>
              <c:idx val="49"/>
              <c:delete val="1"/>
              <c:extLst>
                <c:ext xmlns:c15="http://schemas.microsoft.com/office/drawing/2012/chart" uri="{CE6537A1-D6FC-4f65-9D91-7224C49458BB}"/>
                <c:ext xmlns:c16="http://schemas.microsoft.com/office/drawing/2014/chart" uri="{C3380CC4-5D6E-409C-BE32-E72D297353CC}">
                  <c16:uniqueId val="{0000002F-64F3-4B15-8F68-645EC7113191}"/>
                </c:ext>
              </c:extLst>
            </c:dLbl>
            <c:dLbl>
              <c:idx val="50"/>
              <c:delete val="1"/>
              <c:extLst>
                <c:ext xmlns:c15="http://schemas.microsoft.com/office/drawing/2012/chart" uri="{CE6537A1-D6FC-4f65-9D91-7224C49458BB}"/>
                <c:ext xmlns:c16="http://schemas.microsoft.com/office/drawing/2014/chart" uri="{C3380CC4-5D6E-409C-BE32-E72D297353CC}">
                  <c16:uniqueId val="{00000030-64F3-4B15-8F68-645EC7113191}"/>
                </c:ext>
              </c:extLst>
            </c:dLbl>
            <c:dLbl>
              <c:idx val="51"/>
              <c:delete val="1"/>
              <c:extLst>
                <c:ext xmlns:c15="http://schemas.microsoft.com/office/drawing/2012/chart" uri="{CE6537A1-D6FC-4f65-9D91-7224C49458BB}"/>
                <c:ext xmlns:c16="http://schemas.microsoft.com/office/drawing/2014/chart" uri="{C3380CC4-5D6E-409C-BE32-E72D297353CC}">
                  <c16:uniqueId val="{00000031-64F3-4B15-8F68-645EC7113191}"/>
                </c:ext>
              </c:extLst>
            </c:dLbl>
            <c:dLbl>
              <c:idx val="52"/>
              <c:delete val="1"/>
              <c:extLst>
                <c:ext xmlns:c15="http://schemas.microsoft.com/office/drawing/2012/chart" uri="{CE6537A1-D6FC-4f65-9D91-7224C49458BB}"/>
                <c:ext xmlns:c16="http://schemas.microsoft.com/office/drawing/2014/chart" uri="{C3380CC4-5D6E-409C-BE32-E72D297353CC}">
                  <c16:uniqueId val="{00000032-64F3-4B15-8F68-645EC7113191}"/>
                </c:ext>
              </c:extLst>
            </c:dLbl>
            <c:dLbl>
              <c:idx val="53"/>
              <c:delete val="1"/>
              <c:extLst>
                <c:ext xmlns:c15="http://schemas.microsoft.com/office/drawing/2012/chart" uri="{CE6537A1-D6FC-4f65-9D91-7224C49458BB}"/>
                <c:ext xmlns:c16="http://schemas.microsoft.com/office/drawing/2014/chart" uri="{C3380CC4-5D6E-409C-BE32-E72D297353CC}">
                  <c16:uniqueId val="{00000033-64F3-4B15-8F68-645EC7113191}"/>
                </c:ext>
              </c:extLst>
            </c:dLbl>
            <c:dLbl>
              <c:idx val="54"/>
              <c:delete val="1"/>
              <c:extLst>
                <c:ext xmlns:c15="http://schemas.microsoft.com/office/drawing/2012/chart" uri="{CE6537A1-D6FC-4f65-9D91-7224C49458BB}"/>
                <c:ext xmlns:c16="http://schemas.microsoft.com/office/drawing/2014/chart" uri="{C3380CC4-5D6E-409C-BE32-E72D297353CC}">
                  <c16:uniqueId val="{00000034-64F3-4B15-8F68-645EC7113191}"/>
                </c:ext>
              </c:extLst>
            </c:dLbl>
            <c:dLbl>
              <c:idx val="55"/>
              <c:delete val="1"/>
              <c:extLst>
                <c:ext xmlns:c15="http://schemas.microsoft.com/office/drawing/2012/chart" uri="{CE6537A1-D6FC-4f65-9D91-7224C49458BB}"/>
                <c:ext xmlns:c16="http://schemas.microsoft.com/office/drawing/2014/chart" uri="{C3380CC4-5D6E-409C-BE32-E72D297353CC}">
                  <c16:uniqueId val="{00000035-64F3-4B15-8F68-645EC7113191}"/>
                </c:ext>
              </c:extLst>
            </c:dLbl>
            <c:dLbl>
              <c:idx val="56"/>
              <c:delete val="1"/>
              <c:extLst>
                <c:ext xmlns:c15="http://schemas.microsoft.com/office/drawing/2012/chart" uri="{CE6537A1-D6FC-4f65-9D91-7224C49458BB}"/>
                <c:ext xmlns:c16="http://schemas.microsoft.com/office/drawing/2014/chart" uri="{C3380CC4-5D6E-409C-BE32-E72D297353CC}">
                  <c16:uniqueId val="{00000036-64F3-4B15-8F68-645EC7113191}"/>
                </c:ext>
              </c:extLst>
            </c:dLbl>
            <c:dLbl>
              <c:idx val="57"/>
              <c:delete val="1"/>
              <c:extLst>
                <c:ext xmlns:c15="http://schemas.microsoft.com/office/drawing/2012/chart" uri="{CE6537A1-D6FC-4f65-9D91-7224C49458BB}"/>
                <c:ext xmlns:c16="http://schemas.microsoft.com/office/drawing/2014/chart" uri="{C3380CC4-5D6E-409C-BE32-E72D297353CC}">
                  <c16:uniqueId val="{00000037-64F3-4B15-8F68-645EC7113191}"/>
                </c:ext>
              </c:extLst>
            </c:dLbl>
            <c:dLbl>
              <c:idx val="58"/>
              <c:delete val="1"/>
              <c:extLst>
                <c:ext xmlns:c15="http://schemas.microsoft.com/office/drawing/2012/chart" uri="{CE6537A1-D6FC-4f65-9D91-7224C49458BB}"/>
                <c:ext xmlns:c16="http://schemas.microsoft.com/office/drawing/2014/chart" uri="{C3380CC4-5D6E-409C-BE32-E72D297353CC}">
                  <c16:uniqueId val="{00000038-64F3-4B15-8F68-645EC7113191}"/>
                </c:ext>
              </c:extLst>
            </c:dLbl>
            <c:dLbl>
              <c:idx val="59"/>
              <c:delete val="1"/>
              <c:extLst>
                <c:ext xmlns:c15="http://schemas.microsoft.com/office/drawing/2012/chart" uri="{CE6537A1-D6FC-4f65-9D91-7224C49458BB}"/>
                <c:ext xmlns:c16="http://schemas.microsoft.com/office/drawing/2014/chart" uri="{C3380CC4-5D6E-409C-BE32-E72D297353CC}">
                  <c16:uniqueId val="{00000039-64F3-4B15-8F68-645EC7113191}"/>
                </c:ext>
              </c:extLst>
            </c:dLbl>
            <c:dLbl>
              <c:idx val="61"/>
              <c:delete val="1"/>
              <c:extLst>
                <c:ext xmlns:c15="http://schemas.microsoft.com/office/drawing/2012/chart" uri="{CE6537A1-D6FC-4f65-9D91-7224C49458BB}"/>
                <c:ext xmlns:c16="http://schemas.microsoft.com/office/drawing/2014/chart" uri="{C3380CC4-5D6E-409C-BE32-E72D297353CC}">
                  <c16:uniqueId val="{0000003A-64F3-4B15-8F68-645EC7113191}"/>
                </c:ext>
              </c:extLst>
            </c:dLbl>
            <c:dLbl>
              <c:idx val="62"/>
              <c:delete val="1"/>
              <c:extLst>
                <c:ext xmlns:c15="http://schemas.microsoft.com/office/drawing/2012/chart" uri="{CE6537A1-D6FC-4f65-9D91-7224C49458BB}"/>
                <c:ext xmlns:c16="http://schemas.microsoft.com/office/drawing/2014/chart" uri="{C3380CC4-5D6E-409C-BE32-E72D297353CC}">
                  <c16:uniqueId val="{0000003B-64F3-4B15-8F68-645EC7113191}"/>
                </c:ext>
              </c:extLst>
            </c:dLbl>
            <c:dLbl>
              <c:idx val="63"/>
              <c:delete val="1"/>
              <c:extLst>
                <c:ext xmlns:c15="http://schemas.microsoft.com/office/drawing/2012/chart" uri="{CE6537A1-D6FC-4f65-9D91-7224C49458BB}"/>
                <c:ext xmlns:c16="http://schemas.microsoft.com/office/drawing/2014/chart" uri="{C3380CC4-5D6E-409C-BE32-E72D297353CC}">
                  <c16:uniqueId val="{0000003C-64F3-4B15-8F68-645EC7113191}"/>
                </c:ext>
              </c:extLst>
            </c:dLbl>
            <c:dLbl>
              <c:idx val="64"/>
              <c:delete val="1"/>
              <c:extLst>
                <c:ext xmlns:c15="http://schemas.microsoft.com/office/drawing/2012/chart" uri="{CE6537A1-D6FC-4f65-9D91-7224C49458BB}"/>
                <c:ext xmlns:c16="http://schemas.microsoft.com/office/drawing/2014/chart" uri="{C3380CC4-5D6E-409C-BE32-E72D297353CC}">
                  <c16:uniqueId val="{0000003D-64F3-4B15-8F68-645EC7113191}"/>
                </c:ext>
              </c:extLst>
            </c:dLbl>
            <c:dLbl>
              <c:idx val="65"/>
              <c:delete val="1"/>
              <c:extLst>
                <c:ext xmlns:c15="http://schemas.microsoft.com/office/drawing/2012/chart" uri="{CE6537A1-D6FC-4f65-9D91-7224C49458BB}"/>
                <c:ext xmlns:c16="http://schemas.microsoft.com/office/drawing/2014/chart" uri="{C3380CC4-5D6E-409C-BE32-E72D297353CC}">
                  <c16:uniqueId val="{0000003E-64F3-4B15-8F68-645EC7113191}"/>
                </c:ext>
              </c:extLst>
            </c:dLbl>
            <c:dLbl>
              <c:idx val="66"/>
              <c:delete val="1"/>
              <c:extLst>
                <c:ext xmlns:c15="http://schemas.microsoft.com/office/drawing/2012/chart" uri="{CE6537A1-D6FC-4f65-9D91-7224C49458BB}"/>
                <c:ext xmlns:c16="http://schemas.microsoft.com/office/drawing/2014/chart" uri="{C3380CC4-5D6E-409C-BE32-E72D297353CC}">
                  <c16:uniqueId val="{0000003F-64F3-4B15-8F68-645EC7113191}"/>
                </c:ext>
              </c:extLst>
            </c:dLbl>
            <c:dLbl>
              <c:idx val="67"/>
              <c:delete val="1"/>
              <c:extLst>
                <c:ext xmlns:c15="http://schemas.microsoft.com/office/drawing/2012/chart" uri="{CE6537A1-D6FC-4f65-9D91-7224C49458BB}"/>
                <c:ext xmlns:c16="http://schemas.microsoft.com/office/drawing/2014/chart" uri="{C3380CC4-5D6E-409C-BE32-E72D297353CC}">
                  <c16:uniqueId val="{00000040-64F3-4B15-8F68-645EC7113191}"/>
                </c:ext>
              </c:extLst>
            </c:dLbl>
            <c:dLbl>
              <c:idx val="68"/>
              <c:delete val="1"/>
              <c:extLst>
                <c:ext xmlns:c15="http://schemas.microsoft.com/office/drawing/2012/chart" uri="{CE6537A1-D6FC-4f65-9D91-7224C49458BB}"/>
                <c:ext xmlns:c16="http://schemas.microsoft.com/office/drawing/2014/chart" uri="{C3380CC4-5D6E-409C-BE32-E72D297353CC}">
                  <c16:uniqueId val="{00000041-64F3-4B15-8F68-645EC7113191}"/>
                </c:ext>
              </c:extLst>
            </c:dLbl>
            <c:dLbl>
              <c:idx val="69"/>
              <c:delete val="1"/>
              <c:extLst>
                <c:ext xmlns:c15="http://schemas.microsoft.com/office/drawing/2012/chart" uri="{CE6537A1-D6FC-4f65-9D91-7224C49458BB}"/>
                <c:ext xmlns:c16="http://schemas.microsoft.com/office/drawing/2014/chart" uri="{C3380CC4-5D6E-409C-BE32-E72D297353CC}">
                  <c16:uniqueId val="{00000042-64F3-4B15-8F68-645EC7113191}"/>
                </c:ext>
              </c:extLst>
            </c:dLbl>
            <c:dLbl>
              <c:idx val="70"/>
              <c:delete val="1"/>
              <c:extLst>
                <c:ext xmlns:c15="http://schemas.microsoft.com/office/drawing/2012/chart" uri="{CE6537A1-D6FC-4f65-9D91-7224C49458BB}"/>
                <c:ext xmlns:c16="http://schemas.microsoft.com/office/drawing/2014/chart" uri="{C3380CC4-5D6E-409C-BE32-E72D297353CC}">
                  <c16:uniqueId val="{00000043-64F3-4B15-8F68-645EC7113191}"/>
                </c:ext>
              </c:extLst>
            </c:dLbl>
            <c:dLbl>
              <c:idx val="71"/>
              <c:delete val="1"/>
              <c:extLst>
                <c:ext xmlns:c15="http://schemas.microsoft.com/office/drawing/2012/chart" uri="{CE6537A1-D6FC-4f65-9D91-7224C49458BB}"/>
                <c:ext xmlns:c16="http://schemas.microsoft.com/office/drawing/2014/chart" uri="{C3380CC4-5D6E-409C-BE32-E72D297353CC}">
                  <c16:uniqueId val="{00000044-64F3-4B15-8F68-645EC7113191}"/>
                </c:ext>
              </c:extLst>
            </c:dLbl>
            <c:dLbl>
              <c:idx val="73"/>
              <c:delete val="1"/>
              <c:extLst>
                <c:ext xmlns:c15="http://schemas.microsoft.com/office/drawing/2012/chart" uri="{CE6537A1-D6FC-4f65-9D91-7224C49458BB}"/>
                <c:ext xmlns:c16="http://schemas.microsoft.com/office/drawing/2014/chart" uri="{C3380CC4-5D6E-409C-BE32-E72D297353CC}">
                  <c16:uniqueId val="{00000045-64F3-4B15-8F68-645EC7113191}"/>
                </c:ext>
              </c:extLst>
            </c:dLbl>
            <c:dLbl>
              <c:idx val="74"/>
              <c:delete val="1"/>
              <c:extLst>
                <c:ext xmlns:c15="http://schemas.microsoft.com/office/drawing/2012/chart" uri="{CE6537A1-D6FC-4f65-9D91-7224C49458BB}"/>
                <c:ext xmlns:c16="http://schemas.microsoft.com/office/drawing/2014/chart" uri="{C3380CC4-5D6E-409C-BE32-E72D297353CC}">
                  <c16:uniqueId val="{00000046-64F3-4B15-8F68-645EC7113191}"/>
                </c:ext>
              </c:extLst>
            </c:dLbl>
            <c:dLbl>
              <c:idx val="75"/>
              <c:delete val="1"/>
              <c:extLst>
                <c:ext xmlns:c15="http://schemas.microsoft.com/office/drawing/2012/chart" uri="{CE6537A1-D6FC-4f65-9D91-7224C49458BB}"/>
                <c:ext xmlns:c16="http://schemas.microsoft.com/office/drawing/2014/chart" uri="{C3380CC4-5D6E-409C-BE32-E72D297353CC}">
                  <c16:uniqueId val="{00000047-64F3-4B15-8F68-645EC7113191}"/>
                </c:ext>
              </c:extLst>
            </c:dLbl>
            <c:dLbl>
              <c:idx val="76"/>
              <c:delete val="1"/>
              <c:extLst>
                <c:ext xmlns:c15="http://schemas.microsoft.com/office/drawing/2012/chart" uri="{CE6537A1-D6FC-4f65-9D91-7224C49458BB}"/>
                <c:ext xmlns:c16="http://schemas.microsoft.com/office/drawing/2014/chart" uri="{C3380CC4-5D6E-409C-BE32-E72D297353CC}">
                  <c16:uniqueId val="{00000048-64F3-4B15-8F68-645EC7113191}"/>
                </c:ext>
              </c:extLst>
            </c:dLbl>
            <c:dLbl>
              <c:idx val="77"/>
              <c:delete val="1"/>
              <c:extLst>
                <c:ext xmlns:c15="http://schemas.microsoft.com/office/drawing/2012/chart" uri="{CE6537A1-D6FC-4f65-9D91-7224C49458BB}"/>
                <c:ext xmlns:c16="http://schemas.microsoft.com/office/drawing/2014/chart" uri="{C3380CC4-5D6E-409C-BE32-E72D297353CC}">
                  <c16:uniqueId val="{00000049-64F3-4B15-8F68-645EC7113191}"/>
                </c:ext>
              </c:extLst>
            </c:dLbl>
            <c:dLbl>
              <c:idx val="78"/>
              <c:delete val="1"/>
              <c:extLst>
                <c:ext xmlns:c15="http://schemas.microsoft.com/office/drawing/2012/chart" uri="{CE6537A1-D6FC-4f65-9D91-7224C49458BB}"/>
                <c:ext xmlns:c16="http://schemas.microsoft.com/office/drawing/2014/chart" uri="{C3380CC4-5D6E-409C-BE32-E72D297353CC}">
                  <c16:uniqueId val="{0000004A-64F3-4B15-8F68-645EC7113191}"/>
                </c:ext>
              </c:extLst>
            </c:dLbl>
            <c:dLbl>
              <c:idx val="79"/>
              <c:delete val="1"/>
              <c:extLst>
                <c:ext xmlns:c15="http://schemas.microsoft.com/office/drawing/2012/chart" uri="{CE6537A1-D6FC-4f65-9D91-7224C49458BB}"/>
                <c:ext xmlns:c16="http://schemas.microsoft.com/office/drawing/2014/chart" uri="{C3380CC4-5D6E-409C-BE32-E72D297353CC}">
                  <c16:uniqueId val="{0000004B-64F3-4B15-8F68-645EC7113191}"/>
                </c:ext>
              </c:extLst>
            </c:dLbl>
            <c:dLbl>
              <c:idx val="80"/>
              <c:delete val="1"/>
              <c:extLst>
                <c:ext xmlns:c15="http://schemas.microsoft.com/office/drawing/2012/chart" uri="{CE6537A1-D6FC-4f65-9D91-7224C49458BB}"/>
                <c:ext xmlns:c16="http://schemas.microsoft.com/office/drawing/2014/chart" uri="{C3380CC4-5D6E-409C-BE32-E72D297353CC}">
                  <c16:uniqueId val="{0000004C-64F3-4B15-8F68-645EC7113191}"/>
                </c:ext>
              </c:extLst>
            </c:dLbl>
            <c:dLbl>
              <c:idx val="81"/>
              <c:delete val="1"/>
              <c:extLst>
                <c:ext xmlns:c15="http://schemas.microsoft.com/office/drawing/2012/chart" uri="{CE6537A1-D6FC-4f65-9D91-7224C49458BB}"/>
                <c:ext xmlns:c16="http://schemas.microsoft.com/office/drawing/2014/chart" uri="{C3380CC4-5D6E-409C-BE32-E72D297353CC}">
                  <c16:uniqueId val="{0000004D-64F3-4B15-8F68-645EC7113191}"/>
                </c:ext>
              </c:extLst>
            </c:dLbl>
            <c:dLbl>
              <c:idx val="82"/>
              <c:delete val="1"/>
              <c:extLst>
                <c:ext xmlns:c15="http://schemas.microsoft.com/office/drawing/2012/chart" uri="{CE6537A1-D6FC-4f65-9D91-7224C49458BB}"/>
                <c:ext xmlns:c16="http://schemas.microsoft.com/office/drawing/2014/chart" uri="{C3380CC4-5D6E-409C-BE32-E72D297353CC}">
                  <c16:uniqueId val="{0000004E-64F3-4B15-8F68-645EC7113191}"/>
                </c:ext>
              </c:extLst>
            </c:dLbl>
            <c:dLbl>
              <c:idx val="83"/>
              <c:delete val="1"/>
              <c:extLst>
                <c:ext xmlns:c15="http://schemas.microsoft.com/office/drawing/2012/chart" uri="{CE6537A1-D6FC-4f65-9D91-7224C49458BB}"/>
                <c:ext xmlns:c16="http://schemas.microsoft.com/office/drawing/2014/chart" uri="{C3380CC4-5D6E-409C-BE32-E72D297353CC}">
                  <c16:uniqueId val="{0000004F-64F3-4B15-8F68-645EC7113191}"/>
                </c:ext>
              </c:extLst>
            </c:dLbl>
            <c:dLbl>
              <c:idx val="85"/>
              <c:delete val="1"/>
              <c:extLst>
                <c:ext xmlns:c15="http://schemas.microsoft.com/office/drawing/2012/chart" uri="{CE6537A1-D6FC-4f65-9D91-7224C49458BB}"/>
                <c:ext xmlns:c16="http://schemas.microsoft.com/office/drawing/2014/chart" uri="{C3380CC4-5D6E-409C-BE32-E72D297353CC}">
                  <c16:uniqueId val="{00000050-64F3-4B15-8F68-645EC7113191}"/>
                </c:ext>
              </c:extLst>
            </c:dLbl>
            <c:dLbl>
              <c:idx val="86"/>
              <c:delete val="1"/>
              <c:extLst>
                <c:ext xmlns:c15="http://schemas.microsoft.com/office/drawing/2012/chart" uri="{CE6537A1-D6FC-4f65-9D91-7224C49458BB}"/>
                <c:ext xmlns:c16="http://schemas.microsoft.com/office/drawing/2014/chart" uri="{C3380CC4-5D6E-409C-BE32-E72D297353CC}">
                  <c16:uniqueId val="{00000051-64F3-4B15-8F68-645EC7113191}"/>
                </c:ext>
              </c:extLst>
            </c:dLbl>
            <c:dLbl>
              <c:idx val="87"/>
              <c:delete val="1"/>
              <c:extLst>
                <c:ext xmlns:c15="http://schemas.microsoft.com/office/drawing/2012/chart" uri="{CE6537A1-D6FC-4f65-9D91-7224C49458BB}"/>
                <c:ext xmlns:c16="http://schemas.microsoft.com/office/drawing/2014/chart" uri="{C3380CC4-5D6E-409C-BE32-E72D297353CC}">
                  <c16:uniqueId val="{00000052-64F3-4B15-8F68-645EC7113191}"/>
                </c:ext>
              </c:extLst>
            </c:dLbl>
            <c:dLbl>
              <c:idx val="88"/>
              <c:delete val="1"/>
              <c:extLst>
                <c:ext xmlns:c15="http://schemas.microsoft.com/office/drawing/2012/chart" uri="{CE6537A1-D6FC-4f65-9D91-7224C49458BB}"/>
                <c:ext xmlns:c16="http://schemas.microsoft.com/office/drawing/2014/chart" uri="{C3380CC4-5D6E-409C-BE32-E72D297353CC}">
                  <c16:uniqueId val="{00000053-64F3-4B15-8F68-645EC7113191}"/>
                </c:ext>
              </c:extLst>
            </c:dLbl>
            <c:dLbl>
              <c:idx val="89"/>
              <c:delete val="1"/>
              <c:extLst>
                <c:ext xmlns:c15="http://schemas.microsoft.com/office/drawing/2012/chart" uri="{CE6537A1-D6FC-4f65-9D91-7224C49458BB}"/>
                <c:ext xmlns:c16="http://schemas.microsoft.com/office/drawing/2014/chart" uri="{C3380CC4-5D6E-409C-BE32-E72D297353CC}">
                  <c16:uniqueId val="{00000054-64F3-4B15-8F68-645EC7113191}"/>
                </c:ext>
              </c:extLst>
            </c:dLbl>
            <c:dLbl>
              <c:idx val="90"/>
              <c:delete val="1"/>
              <c:extLst>
                <c:ext xmlns:c15="http://schemas.microsoft.com/office/drawing/2012/chart" uri="{CE6537A1-D6FC-4f65-9D91-7224C49458BB}"/>
                <c:ext xmlns:c16="http://schemas.microsoft.com/office/drawing/2014/chart" uri="{C3380CC4-5D6E-409C-BE32-E72D297353CC}">
                  <c16:uniqueId val="{00000055-64F3-4B15-8F68-645EC7113191}"/>
                </c:ext>
              </c:extLst>
            </c:dLbl>
            <c:dLbl>
              <c:idx val="91"/>
              <c:delete val="1"/>
              <c:extLst>
                <c:ext xmlns:c15="http://schemas.microsoft.com/office/drawing/2012/chart" uri="{CE6537A1-D6FC-4f65-9D91-7224C49458BB}"/>
                <c:ext xmlns:c16="http://schemas.microsoft.com/office/drawing/2014/chart" uri="{C3380CC4-5D6E-409C-BE32-E72D297353CC}">
                  <c16:uniqueId val="{00000056-64F3-4B15-8F68-645EC7113191}"/>
                </c:ext>
              </c:extLst>
            </c:dLbl>
            <c:dLbl>
              <c:idx val="92"/>
              <c:delete val="1"/>
              <c:extLst>
                <c:ext xmlns:c15="http://schemas.microsoft.com/office/drawing/2012/chart" uri="{CE6537A1-D6FC-4f65-9D91-7224C49458BB}"/>
                <c:ext xmlns:c16="http://schemas.microsoft.com/office/drawing/2014/chart" uri="{C3380CC4-5D6E-409C-BE32-E72D297353CC}">
                  <c16:uniqueId val="{00000057-64F3-4B15-8F68-645EC7113191}"/>
                </c:ext>
              </c:extLst>
            </c:dLbl>
            <c:dLbl>
              <c:idx val="93"/>
              <c:delete val="1"/>
              <c:extLst>
                <c:ext xmlns:c15="http://schemas.microsoft.com/office/drawing/2012/chart" uri="{CE6537A1-D6FC-4f65-9D91-7224C49458BB}"/>
                <c:ext xmlns:c16="http://schemas.microsoft.com/office/drawing/2014/chart" uri="{C3380CC4-5D6E-409C-BE32-E72D297353CC}">
                  <c16:uniqueId val="{00000058-64F3-4B15-8F68-645EC7113191}"/>
                </c:ext>
              </c:extLst>
            </c:dLbl>
            <c:dLbl>
              <c:idx val="94"/>
              <c:delete val="1"/>
              <c:extLst>
                <c:ext xmlns:c15="http://schemas.microsoft.com/office/drawing/2012/chart" uri="{CE6537A1-D6FC-4f65-9D91-7224C49458BB}"/>
                <c:ext xmlns:c16="http://schemas.microsoft.com/office/drawing/2014/chart" uri="{C3380CC4-5D6E-409C-BE32-E72D297353CC}">
                  <c16:uniqueId val="{00000059-64F3-4B15-8F68-645EC7113191}"/>
                </c:ext>
              </c:extLst>
            </c:dLbl>
            <c:dLbl>
              <c:idx val="95"/>
              <c:delete val="1"/>
              <c:extLst>
                <c:ext xmlns:c15="http://schemas.microsoft.com/office/drawing/2012/chart" uri="{CE6537A1-D6FC-4f65-9D91-7224C49458BB}"/>
                <c:ext xmlns:c16="http://schemas.microsoft.com/office/drawing/2014/chart" uri="{C3380CC4-5D6E-409C-BE32-E72D297353CC}">
                  <c16:uniqueId val="{0000005A-64F3-4B15-8F68-645EC7113191}"/>
                </c:ext>
              </c:extLst>
            </c:dLbl>
            <c:dLbl>
              <c:idx val="97"/>
              <c:delete val="1"/>
              <c:extLst>
                <c:ext xmlns:c15="http://schemas.microsoft.com/office/drawing/2012/chart" uri="{CE6537A1-D6FC-4f65-9D91-7224C49458BB}"/>
                <c:ext xmlns:c16="http://schemas.microsoft.com/office/drawing/2014/chart" uri="{C3380CC4-5D6E-409C-BE32-E72D297353CC}">
                  <c16:uniqueId val="{0000005B-64F3-4B15-8F68-645EC7113191}"/>
                </c:ext>
              </c:extLst>
            </c:dLbl>
            <c:dLbl>
              <c:idx val="98"/>
              <c:delete val="1"/>
              <c:extLst>
                <c:ext xmlns:c15="http://schemas.microsoft.com/office/drawing/2012/chart" uri="{CE6537A1-D6FC-4f65-9D91-7224C49458BB}"/>
                <c:ext xmlns:c16="http://schemas.microsoft.com/office/drawing/2014/chart" uri="{C3380CC4-5D6E-409C-BE32-E72D297353CC}">
                  <c16:uniqueId val="{0000005C-64F3-4B15-8F68-645EC7113191}"/>
                </c:ext>
              </c:extLst>
            </c:dLbl>
            <c:dLbl>
              <c:idx val="99"/>
              <c:delete val="1"/>
              <c:extLst>
                <c:ext xmlns:c15="http://schemas.microsoft.com/office/drawing/2012/chart" uri="{CE6537A1-D6FC-4f65-9D91-7224C49458BB}"/>
                <c:ext xmlns:c16="http://schemas.microsoft.com/office/drawing/2014/chart" uri="{C3380CC4-5D6E-409C-BE32-E72D297353CC}">
                  <c16:uniqueId val="{0000005D-64F3-4B15-8F68-645EC7113191}"/>
                </c:ext>
              </c:extLst>
            </c:dLbl>
            <c:dLbl>
              <c:idx val="100"/>
              <c:delete val="1"/>
              <c:extLst>
                <c:ext xmlns:c15="http://schemas.microsoft.com/office/drawing/2012/chart" uri="{CE6537A1-D6FC-4f65-9D91-7224C49458BB}"/>
                <c:ext xmlns:c16="http://schemas.microsoft.com/office/drawing/2014/chart" uri="{C3380CC4-5D6E-409C-BE32-E72D297353CC}">
                  <c16:uniqueId val="{0000005E-64F3-4B15-8F68-645EC7113191}"/>
                </c:ext>
              </c:extLst>
            </c:dLbl>
            <c:dLbl>
              <c:idx val="101"/>
              <c:delete val="1"/>
              <c:extLst>
                <c:ext xmlns:c15="http://schemas.microsoft.com/office/drawing/2012/chart" uri="{CE6537A1-D6FC-4f65-9D91-7224C49458BB}"/>
                <c:ext xmlns:c16="http://schemas.microsoft.com/office/drawing/2014/chart" uri="{C3380CC4-5D6E-409C-BE32-E72D297353CC}">
                  <c16:uniqueId val="{0000005F-64F3-4B15-8F68-645EC7113191}"/>
                </c:ext>
              </c:extLst>
            </c:dLbl>
            <c:dLbl>
              <c:idx val="102"/>
              <c:delete val="1"/>
              <c:extLst>
                <c:ext xmlns:c15="http://schemas.microsoft.com/office/drawing/2012/chart" uri="{CE6537A1-D6FC-4f65-9D91-7224C49458BB}"/>
                <c:ext xmlns:c16="http://schemas.microsoft.com/office/drawing/2014/chart" uri="{C3380CC4-5D6E-409C-BE32-E72D297353CC}">
                  <c16:uniqueId val="{00000060-64F3-4B15-8F68-645EC7113191}"/>
                </c:ext>
              </c:extLst>
            </c:dLbl>
            <c:dLbl>
              <c:idx val="103"/>
              <c:delete val="1"/>
              <c:extLst>
                <c:ext xmlns:c15="http://schemas.microsoft.com/office/drawing/2012/chart" uri="{CE6537A1-D6FC-4f65-9D91-7224C49458BB}"/>
                <c:ext xmlns:c16="http://schemas.microsoft.com/office/drawing/2014/chart" uri="{C3380CC4-5D6E-409C-BE32-E72D297353CC}">
                  <c16:uniqueId val="{00000061-64F3-4B15-8F68-645EC7113191}"/>
                </c:ext>
              </c:extLst>
            </c:dLbl>
            <c:dLbl>
              <c:idx val="104"/>
              <c:delete val="1"/>
              <c:extLst>
                <c:ext xmlns:c15="http://schemas.microsoft.com/office/drawing/2012/chart" uri="{CE6537A1-D6FC-4f65-9D91-7224C49458BB}"/>
                <c:ext xmlns:c16="http://schemas.microsoft.com/office/drawing/2014/chart" uri="{C3380CC4-5D6E-409C-BE32-E72D297353CC}">
                  <c16:uniqueId val="{00000062-64F3-4B15-8F68-645EC7113191}"/>
                </c:ext>
              </c:extLst>
            </c:dLbl>
            <c:dLbl>
              <c:idx val="105"/>
              <c:delete val="1"/>
              <c:extLst>
                <c:ext xmlns:c15="http://schemas.microsoft.com/office/drawing/2012/chart" uri="{CE6537A1-D6FC-4f65-9D91-7224C49458BB}"/>
                <c:ext xmlns:c16="http://schemas.microsoft.com/office/drawing/2014/chart" uri="{C3380CC4-5D6E-409C-BE32-E72D297353CC}">
                  <c16:uniqueId val="{00000063-64F3-4B15-8F68-645EC7113191}"/>
                </c:ext>
              </c:extLst>
            </c:dLbl>
            <c:dLbl>
              <c:idx val="106"/>
              <c:delete val="1"/>
              <c:extLst>
                <c:ext xmlns:c15="http://schemas.microsoft.com/office/drawing/2012/chart" uri="{CE6537A1-D6FC-4f65-9D91-7224C49458BB}"/>
                <c:ext xmlns:c16="http://schemas.microsoft.com/office/drawing/2014/chart" uri="{C3380CC4-5D6E-409C-BE32-E72D297353CC}">
                  <c16:uniqueId val="{00000064-64F3-4B15-8F68-645EC7113191}"/>
                </c:ext>
              </c:extLst>
            </c:dLbl>
            <c:dLbl>
              <c:idx val="107"/>
              <c:delete val="1"/>
              <c:extLst>
                <c:ext xmlns:c15="http://schemas.microsoft.com/office/drawing/2012/chart" uri="{CE6537A1-D6FC-4f65-9D91-7224C49458BB}"/>
                <c:ext xmlns:c16="http://schemas.microsoft.com/office/drawing/2014/chart" uri="{C3380CC4-5D6E-409C-BE32-E72D297353CC}">
                  <c16:uniqueId val="{00000065-64F3-4B15-8F68-645EC7113191}"/>
                </c:ext>
              </c:extLst>
            </c:dLbl>
            <c:dLbl>
              <c:idx val="109"/>
              <c:delete val="1"/>
              <c:extLst>
                <c:ext xmlns:c15="http://schemas.microsoft.com/office/drawing/2012/chart" uri="{CE6537A1-D6FC-4f65-9D91-7224C49458BB}"/>
                <c:ext xmlns:c16="http://schemas.microsoft.com/office/drawing/2014/chart" uri="{C3380CC4-5D6E-409C-BE32-E72D297353CC}">
                  <c16:uniqueId val="{00000066-64F3-4B15-8F68-645EC7113191}"/>
                </c:ext>
              </c:extLst>
            </c:dLbl>
            <c:dLbl>
              <c:idx val="110"/>
              <c:delete val="1"/>
              <c:extLst>
                <c:ext xmlns:c15="http://schemas.microsoft.com/office/drawing/2012/chart" uri="{CE6537A1-D6FC-4f65-9D91-7224C49458BB}"/>
                <c:ext xmlns:c16="http://schemas.microsoft.com/office/drawing/2014/chart" uri="{C3380CC4-5D6E-409C-BE32-E72D297353CC}">
                  <c16:uniqueId val="{00000067-64F3-4B15-8F68-645EC7113191}"/>
                </c:ext>
              </c:extLst>
            </c:dLbl>
            <c:dLbl>
              <c:idx val="111"/>
              <c:delete val="1"/>
              <c:extLst>
                <c:ext xmlns:c15="http://schemas.microsoft.com/office/drawing/2012/chart" uri="{CE6537A1-D6FC-4f65-9D91-7224C49458BB}"/>
                <c:ext xmlns:c16="http://schemas.microsoft.com/office/drawing/2014/chart" uri="{C3380CC4-5D6E-409C-BE32-E72D297353CC}">
                  <c16:uniqueId val="{00000068-64F3-4B15-8F68-645EC7113191}"/>
                </c:ext>
              </c:extLst>
            </c:dLbl>
            <c:dLbl>
              <c:idx val="112"/>
              <c:delete val="1"/>
              <c:extLst>
                <c:ext xmlns:c15="http://schemas.microsoft.com/office/drawing/2012/chart" uri="{CE6537A1-D6FC-4f65-9D91-7224C49458BB}"/>
                <c:ext xmlns:c16="http://schemas.microsoft.com/office/drawing/2014/chart" uri="{C3380CC4-5D6E-409C-BE32-E72D297353CC}">
                  <c16:uniqueId val="{00000069-64F3-4B15-8F68-645EC7113191}"/>
                </c:ext>
              </c:extLst>
            </c:dLbl>
            <c:dLbl>
              <c:idx val="113"/>
              <c:delete val="1"/>
              <c:extLst>
                <c:ext xmlns:c15="http://schemas.microsoft.com/office/drawing/2012/chart" uri="{CE6537A1-D6FC-4f65-9D91-7224C49458BB}"/>
                <c:ext xmlns:c16="http://schemas.microsoft.com/office/drawing/2014/chart" uri="{C3380CC4-5D6E-409C-BE32-E72D297353CC}">
                  <c16:uniqueId val="{0000006A-64F3-4B15-8F68-645EC7113191}"/>
                </c:ext>
              </c:extLst>
            </c:dLbl>
            <c:dLbl>
              <c:idx val="114"/>
              <c:delete val="1"/>
              <c:extLst>
                <c:ext xmlns:c15="http://schemas.microsoft.com/office/drawing/2012/chart" uri="{CE6537A1-D6FC-4f65-9D91-7224C49458BB}"/>
                <c:ext xmlns:c16="http://schemas.microsoft.com/office/drawing/2014/chart" uri="{C3380CC4-5D6E-409C-BE32-E72D297353CC}">
                  <c16:uniqueId val="{0000006B-64F3-4B15-8F68-645EC7113191}"/>
                </c:ext>
              </c:extLst>
            </c:dLbl>
            <c:dLbl>
              <c:idx val="115"/>
              <c:delete val="1"/>
              <c:extLst>
                <c:ext xmlns:c15="http://schemas.microsoft.com/office/drawing/2012/chart" uri="{CE6537A1-D6FC-4f65-9D91-7224C49458BB}"/>
                <c:ext xmlns:c16="http://schemas.microsoft.com/office/drawing/2014/chart" uri="{C3380CC4-5D6E-409C-BE32-E72D297353CC}">
                  <c16:uniqueId val="{0000006C-64F3-4B15-8F68-645EC7113191}"/>
                </c:ext>
              </c:extLst>
            </c:dLbl>
            <c:dLbl>
              <c:idx val="116"/>
              <c:delete val="1"/>
              <c:extLst>
                <c:ext xmlns:c15="http://schemas.microsoft.com/office/drawing/2012/chart" uri="{CE6537A1-D6FC-4f65-9D91-7224C49458BB}"/>
                <c:ext xmlns:c16="http://schemas.microsoft.com/office/drawing/2014/chart" uri="{C3380CC4-5D6E-409C-BE32-E72D297353CC}">
                  <c16:uniqueId val="{0000006D-64F3-4B15-8F68-645EC7113191}"/>
                </c:ext>
              </c:extLst>
            </c:dLbl>
            <c:dLbl>
              <c:idx val="117"/>
              <c:delete val="1"/>
              <c:extLst>
                <c:ext xmlns:c15="http://schemas.microsoft.com/office/drawing/2012/chart" uri="{CE6537A1-D6FC-4f65-9D91-7224C49458BB}"/>
                <c:ext xmlns:c16="http://schemas.microsoft.com/office/drawing/2014/chart" uri="{C3380CC4-5D6E-409C-BE32-E72D297353CC}">
                  <c16:uniqueId val="{0000006E-64F3-4B15-8F68-645EC7113191}"/>
                </c:ext>
              </c:extLst>
            </c:dLbl>
            <c:dLbl>
              <c:idx val="118"/>
              <c:delete val="1"/>
              <c:extLst>
                <c:ext xmlns:c15="http://schemas.microsoft.com/office/drawing/2012/chart" uri="{CE6537A1-D6FC-4f65-9D91-7224C49458BB}"/>
                <c:ext xmlns:c16="http://schemas.microsoft.com/office/drawing/2014/chart" uri="{C3380CC4-5D6E-409C-BE32-E72D297353CC}">
                  <c16:uniqueId val="{0000006F-64F3-4B15-8F68-645EC7113191}"/>
                </c:ext>
              </c:extLst>
            </c:dLbl>
            <c:dLbl>
              <c:idx val="119"/>
              <c:delete val="1"/>
              <c:extLst>
                <c:ext xmlns:c15="http://schemas.microsoft.com/office/drawing/2012/chart" uri="{CE6537A1-D6FC-4f65-9D91-7224C49458BB}"/>
                <c:ext xmlns:c16="http://schemas.microsoft.com/office/drawing/2014/chart" uri="{C3380CC4-5D6E-409C-BE32-E72D297353CC}">
                  <c16:uniqueId val="{00000070-64F3-4B15-8F68-645EC7113191}"/>
                </c:ext>
              </c:extLst>
            </c:dLbl>
            <c:dLbl>
              <c:idx val="121"/>
              <c:delete val="1"/>
              <c:extLst>
                <c:ext xmlns:c15="http://schemas.microsoft.com/office/drawing/2012/chart" uri="{CE6537A1-D6FC-4f65-9D91-7224C49458BB}"/>
                <c:ext xmlns:c16="http://schemas.microsoft.com/office/drawing/2014/chart" uri="{C3380CC4-5D6E-409C-BE32-E72D297353CC}">
                  <c16:uniqueId val="{00000071-64F3-4B15-8F68-645EC7113191}"/>
                </c:ext>
              </c:extLst>
            </c:dLbl>
            <c:dLbl>
              <c:idx val="122"/>
              <c:delete val="1"/>
              <c:extLst>
                <c:ext xmlns:c15="http://schemas.microsoft.com/office/drawing/2012/chart" uri="{CE6537A1-D6FC-4f65-9D91-7224C49458BB}"/>
                <c:ext xmlns:c16="http://schemas.microsoft.com/office/drawing/2014/chart" uri="{C3380CC4-5D6E-409C-BE32-E72D297353CC}">
                  <c16:uniqueId val="{00000072-64F3-4B15-8F68-645EC7113191}"/>
                </c:ext>
              </c:extLst>
            </c:dLbl>
            <c:dLbl>
              <c:idx val="123"/>
              <c:delete val="1"/>
              <c:extLst>
                <c:ext xmlns:c15="http://schemas.microsoft.com/office/drawing/2012/chart" uri="{CE6537A1-D6FC-4f65-9D91-7224C49458BB}"/>
                <c:ext xmlns:c16="http://schemas.microsoft.com/office/drawing/2014/chart" uri="{C3380CC4-5D6E-409C-BE32-E72D297353CC}">
                  <c16:uniqueId val="{00000073-64F3-4B15-8F68-645EC7113191}"/>
                </c:ext>
              </c:extLst>
            </c:dLbl>
            <c:dLbl>
              <c:idx val="124"/>
              <c:delete val="1"/>
              <c:extLst>
                <c:ext xmlns:c15="http://schemas.microsoft.com/office/drawing/2012/chart" uri="{CE6537A1-D6FC-4f65-9D91-7224C49458BB}"/>
                <c:ext xmlns:c16="http://schemas.microsoft.com/office/drawing/2014/chart" uri="{C3380CC4-5D6E-409C-BE32-E72D297353CC}">
                  <c16:uniqueId val="{00000074-64F3-4B15-8F68-645EC7113191}"/>
                </c:ext>
              </c:extLst>
            </c:dLbl>
            <c:dLbl>
              <c:idx val="125"/>
              <c:delete val="1"/>
              <c:extLst>
                <c:ext xmlns:c15="http://schemas.microsoft.com/office/drawing/2012/chart" uri="{CE6537A1-D6FC-4f65-9D91-7224C49458BB}"/>
                <c:ext xmlns:c16="http://schemas.microsoft.com/office/drawing/2014/chart" uri="{C3380CC4-5D6E-409C-BE32-E72D297353CC}">
                  <c16:uniqueId val="{00000075-64F3-4B15-8F68-645EC7113191}"/>
                </c:ext>
              </c:extLst>
            </c:dLbl>
            <c:dLbl>
              <c:idx val="126"/>
              <c:delete val="1"/>
              <c:extLst>
                <c:ext xmlns:c15="http://schemas.microsoft.com/office/drawing/2012/chart" uri="{CE6537A1-D6FC-4f65-9D91-7224C49458BB}"/>
                <c:ext xmlns:c16="http://schemas.microsoft.com/office/drawing/2014/chart" uri="{C3380CC4-5D6E-409C-BE32-E72D297353CC}">
                  <c16:uniqueId val="{00000076-64F3-4B15-8F68-645EC7113191}"/>
                </c:ext>
              </c:extLst>
            </c:dLbl>
            <c:dLbl>
              <c:idx val="127"/>
              <c:delete val="1"/>
              <c:extLst>
                <c:ext xmlns:c15="http://schemas.microsoft.com/office/drawing/2012/chart" uri="{CE6537A1-D6FC-4f65-9D91-7224C49458BB}"/>
                <c:ext xmlns:c16="http://schemas.microsoft.com/office/drawing/2014/chart" uri="{C3380CC4-5D6E-409C-BE32-E72D297353CC}">
                  <c16:uniqueId val="{00000077-64F3-4B15-8F68-645EC7113191}"/>
                </c:ext>
              </c:extLst>
            </c:dLbl>
            <c:dLbl>
              <c:idx val="128"/>
              <c:delete val="1"/>
              <c:extLst>
                <c:ext xmlns:c15="http://schemas.microsoft.com/office/drawing/2012/chart" uri="{CE6537A1-D6FC-4f65-9D91-7224C49458BB}"/>
                <c:ext xmlns:c16="http://schemas.microsoft.com/office/drawing/2014/chart" uri="{C3380CC4-5D6E-409C-BE32-E72D297353CC}">
                  <c16:uniqueId val="{00000078-64F3-4B15-8F68-645EC7113191}"/>
                </c:ext>
              </c:extLst>
            </c:dLbl>
            <c:dLbl>
              <c:idx val="129"/>
              <c:delete val="1"/>
              <c:extLst>
                <c:ext xmlns:c15="http://schemas.microsoft.com/office/drawing/2012/chart" uri="{CE6537A1-D6FC-4f65-9D91-7224C49458BB}"/>
                <c:ext xmlns:c16="http://schemas.microsoft.com/office/drawing/2014/chart" uri="{C3380CC4-5D6E-409C-BE32-E72D297353CC}">
                  <c16:uniqueId val="{00000079-64F3-4B15-8F68-645EC7113191}"/>
                </c:ext>
              </c:extLst>
            </c:dLbl>
            <c:dLbl>
              <c:idx val="130"/>
              <c:delete val="1"/>
              <c:extLst>
                <c:ext xmlns:c15="http://schemas.microsoft.com/office/drawing/2012/chart" uri="{CE6537A1-D6FC-4f65-9D91-7224C49458BB}"/>
                <c:ext xmlns:c16="http://schemas.microsoft.com/office/drawing/2014/chart" uri="{C3380CC4-5D6E-409C-BE32-E72D297353CC}">
                  <c16:uniqueId val="{0000007A-64F3-4B15-8F68-645EC7113191}"/>
                </c:ext>
              </c:extLst>
            </c:dLbl>
            <c:dLbl>
              <c:idx val="131"/>
              <c:delete val="1"/>
              <c:extLst>
                <c:ext xmlns:c15="http://schemas.microsoft.com/office/drawing/2012/chart" uri="{CE6537A1-D6FC-4f65-9D91-7224C49458BB}"/>
                <c:ext xmlns:c16="http://schemas.microsoft.com/office/drawing/2014/chart" uri="{C3380CC4-5D6E-409C-BE32-E72D297353CC}">
                  <c16:uniqueId val="{0000007B-64F3-4B15-8F68-645EC7113191}"/>
                </c:ext>
              </c:extLst>
            </c:dLbl>
            <c:dLbl>
              <c:idx val="133"/>
              <c:delete val="1"/>
              <c:extLst>
                <c:ext xmlns:c15="http://schemas.microsoft.com/office/drawing/2012/chart" uri="{CE6537A1-D6FC-4f65-9D91-7224C49458BB}"/>
                <c:ext xmlns:c16="http://schemas.microsoft.com/office/drawing/2014/chart" uri="{C3380CC4-5D6E-409C-BE32-E72D297353CC}">
                  <c16:uniqueId val="{0000007C-64F3-4B15-8F68-645EC7113191}"/>
                </c:ext>
              </c:extLst>
            </c:dLbl>
            <c:dLbl>
              <c:idx val="134"/>
              <c:delete val="1"/>
              <c:extLst>
                <c:ext xmlns:c15="http://schemas.microsoft.com/office/drawing/2012/chart" uri="{CE6537A1-D6FC-4f65-9D91-7224C49458BB}"/>
                <c:ext xmlns:c16="http://schemas.microsoft.com/office/drawing/2014/chart" uri="{C3380CC4-5D6E-409C-BE32-E72D297353CC}">
                  <c16:uniqueId val="{0000007D-64F3-4B15-8F68-645EC7113191}"/>
                </c:ext>
              </c:extLst>
            </c:dLbl>
            <c:dLbl>
              <c:idx val="135"/>
              <c:delete val="1"/>
              <c:extLst>
                <c:ext xmlns:c15="http://schemas.microsoft.com/office/drawing/2012/chart" uri="{CE6537A1-D6FC-4f65-9D91-7224C49458BB}"/>
                <c:ext xmlns:c16="http://schemas.microsoft.com/office/drawing/2014/chart" uri="{C3380CC4-5D6E-409C-BE32-E72D297353CC}">
                  <c16:uniqueId val="{0000007E-64F3-4B15-8F68-645EC7113191}"/>
                </c:ext>
              </c:extLst>
            </c:dLbl>
            <c:dLbl>
              <c:idx val="136"/>
              <c:delete val="1"/>
              <c:extLst>
                <c:ext xmlns:c15="http://schemas.microsoft.com/office/drawing/2012/chart" uri="{CE6537A1-D6FC-4f65-9D91-7224C49458BB}"/>
                <c:ext xmlns:c16="http://schemas.microsoft.com/office/drawing/2014/chart" uri="{C3380CC4-5D6E-409C-BE32-E72D297353CC}">
                  <c16:uniqueId val="{0000007F-64F3-4B15-8F68-645EC7113191}"/>
                </c:ext>
              </c:extLst>
            </c:dLbl>
            <c:dLbl>
              <c:idx val="137"/>
              <c:delete val="1"/>
              <c:extLst>
                <c:ext xmlns:c15="http://schemas.microsoft.com/office/drawing/2012/chart" uri="{CE6537A1-D6FC-4f65-9D91-7224C49458BB}"/>
                <c:ext xmlns:c16="http://schemas.microsoft.com/office/drawing/2014/chart" uri="{C3380CC4-5D6E-409C-BE32-E72D297353CC}">
                  <c16:uniqueId val="{00000080-64F3-4B15-8F68-645EC7113191}"/>
                </c:ext>
              </c:extLst>
            </c:dLbl>
            <c:dLbl>
              <c:idx val="138"/>
              <c:delete val="1"/>
              <c:extLst>
                <c:ext xmlns:c15="http://schemas.microsoft.com/office/drawing/2012/chart" uri="{CE6537A1-D6FC-4f65-9D91-7224C49458BB}"/>
                <c:ext xmlns:c16="http://schemas.microsoft.com/office/drawing/2014/chart" uri="{C3380CC4-5D6E-409C-BE32-E72D297353CC}">
                  <c16:uniqueId val="{00000081-64F3-4B15-8F68-645EC7113191}"/>
                </c:ext>
              </c:extLst>
            </c:dLbl>
            <c:dLbl>
              <c:idx val="139"/>
              <c:delete val="1"/>
              <c:extLst>
                <c:ext xmlns:c15="http://schemas.microsoft.com/office/drawing/2012/chart" uri="{CE6537A1-D6FC-4f65-9D91-7224C49458BB}"/>
                <c:ext xmlns:c16="http://schemas.microsoft.com/office/drawing/2014/chart" uri="{C3380CC4-5D6E-409C-BE32-E72D297353CC}">
                  <c16:uniqueId val="{00000082-64F3-4B15-8F68-645EC7113191}"/>
                </c:ext>
              </c:extLst>
            </c:dLbl>
            <c:dLbl>
              <c:idx val="140"/>
              <c:delete val="1"/>
              <c:extLst>
                <c:ext xmlns:c15="http://schemas.microsoft.com/office/drawing/2012/chart" uri="{CE6537A1-D6FC-4f65-9D91-7224C49458BB}"/>
                <c:ext xmlns:c16="http://schemas.microsoft.com/office/drawing/2014/chart" uri="{C3380CC4-5D6E-409C-BE32-E72D297353CC}">
                  <c16:uniqueId val="{00000083-64F3-4B15-8F68-645EC7113191}"/>
                </c:ext>
              </c:extLst>
            </c:dLbl>
            <c:dLbl>
              <c:idx val="141"/>
              <c:delete val="1"/>
              <c:extLst>
                <c:ext xmlns:c15="http://schemas.microsoft.com/office/drawing/2012/chart" uri="{CE6537A1-D6FC-4f65-9D91-7224C49458BB}"/>
                <c:ext xmlns:c16="http://schemas.microsoft.com/office/drawing/2014/chart" uri="{C3380CC4-5D6E-409C-BE32-E72D297353CC}">
                  <c16:uniqueId val="{00000084-64F3-4B15-8F68-645EC7113191}"/>
                </c:ext>
              </c:extLst>
            </c:dLbl>
            <c:dLbl>
              <c:idx val="142"/>
              <c:delete val="1"/>
              <c:extLst>
                <c:ext xmlns:c15="http://schemas.microsoft.com/office/drawing/2012/chart" uri="{CE6537A1-D6FC-4f65-9D91-7224C49458BB}"/>
                <c:ext xmlns:c16="http://schemas.microsoft.com/office/drawing/2014/chart" uri="{C3380CC4-5D6E-409C-BE32-E72D297353CC}">
                  <c16:uniqueId val="{00000085-64F3-4B15-8F68-645EC7113191}"/>
                </c:ext>
              </c:extLst>
            </c:dLbl>
            <c:dLbl>
              <c:idx val="143"/>
              <c:delete val="1"/>
              <c:extLst>
                <c:ext xmlns:c15="http://schemas.microsoft.com/office/drawing/2012/chart" uri="{CE6537A1-D6FC-4f65-9D91-7224C49458BB}"/>
                <c:ext xmlns:c16="http://schemas.microsoft.com/office/drawing/2014/chart" uri="{C3380CC4-5D6E-409C-BE32-E72D297353CC}">
                  <c16:uniqueId val="{00000086-64F3-4B15-8F68-645EC7113191}"/>
                </c:ext>
              </c:extLst>
            </c:dLbl>
            <c:dLbl>
              <c:idx val="145"/>
              <c:delete val="1"/>
              <c:extLst>
                <c:ext xmlns:c15="http://schemas.microsoft.com/office/drawing/2012/chart" uri="{CE6537A1-D6FC-4f65-9D91-7224C49458BB}"/>
                <c:ext xmlns:c16="http://schemas.microsoft.com/office/drawing/2014/chart" uri="{C3380CC4-5D6E-409C-BE32-E72D297353CC}">
                  <c16:uniqueId val="{00000087-64F3-4B15-8F68-645EC7113191}"/>
                </c:ext>
              </c:extLst>
            </c:dLbl>
            <c:dLbl>
              <c:idx val="146"/>
              <c:delete val="1"/>
              <c:extLst>
                <c:ext xmlns:c15="http://schemas.microsoft.com/office/drawing/2012/chart" uri="{CE6537A1-D6FC-4f65-9D91-7224C49458BB}"/>
                <c:ext xmlns:c16="http://schemas.microsoft.com/office/drawing/2014/chart" uri="{C3380CC4-5D6E-409C-BE32-E72D297353CC}">
                  <c16:uniqueId val="{00000088-64F3-4B15-8F68-645EC7113191}"/>
                </c:ext>
              </c:extLst>
            </c:dLbl>
            <c:dLbl>
              <c:idx val="147"/>
              <c:delete val="1"/>
              <c:extLst>
                <c:ext xmlns:c15="http://schemas.microsoft.com/office/drawing/2012/chart" uri="{CE6537A1-D6FC-4f65-9D91-7224C49458BB}"/>
                <c:ext xmlns:c16="http://schemas.microsoft.com/office/drawing/2014/chart" uri="{C3380CC4-5D6E-409C-BE32-E72D297353CC}">
                  <c16:uniqueId val="{00000089-64F3-4B15-8F68-645EC7113191}"/>
                </c:ext>
              </c:extLst>
            </c:dLbl>
            <c:dLbl>
              <c:idx val="148"/>
              <c:delete val="1"/>
              <c:extLst>
                <c:ext xmlns:c15="http://schemas.microsoft.com/office/drawing/2012/chart" uri="{CE6537A1-D6FC-4f65-9D91-7224C49458BB}"/>
                <c:ext xmlns:c16="http://schemas.microsoft.com/office/drawing/2014/chart" uri="{C3380CC4-5D6E-409C-BE32-E72D297353CC}">
                  <c16:uniqueId val="{0000008A-64F3-4B15-8F68-645EC7113191}"/>
                </c:ext>
              </c:extLst>
            </c:dLbl>
            <c:dLbl>
              <c:idx val="149"/>
              <c:delete val="1"/>
              <c:extLst>
                <c:ext xmlns:c15="http://schemas.microsoft.com/office/drawing/2012/chart" uri="{CE6537A1-D6FC-4f65-9D91-7224C49458BB}"/>
                <c:ext xmlns:c16="http://schemas.microsoft.com/office/drawing/2014/chart" uri="{C3380CC4-5D6E-409C-BE32-E72D297353CC}">
                  <c16:uniqueId val="{0000008B-64F3-4B15-8F68-645EC7113191}"/>
                </c:ext>
              </c:extLst>
            </c:dLbl>
            <c:dLbl>
              <c:idx val="150"/>
              <c:delete val="1"/>
              <c:extLst>
                <c:ext xmlns:c15="http://schemas.microsoft.com/office/drawing/2012/chart" uri="{CE6537A1-D6FC-4f65-9D91-7224C49458BB}"/>
                <c:ext xmlns:c16="http://schemas.microsoft.com/office/drawing/2014/chart" uri="{C3380CC4-5D6E-409C-BE32-E72D297353CC}">
                  <c16:uniqueId val="{0000008C-64F3-4B15-8F68-645EC7113191}"/>
                </c:ext>
              </c:extLst>
            </c:dLbl>
            <c:dLbl>
              <c:idx val="151"/>
              <c:delete val="1"/>
              <c:extLst>
                <c:ext xmlns:c15="http://schemas.microsoft.com/office/drawing/2012/chart" uri="{CE6537A1-D6FC-4f65-9D91-7224C49458BB}"/>
                <c:ext xmlns:c16="http://schemas.microsoft.com/office/drawing/2014/chart" uri="{C3380CC4-5D6E-409C-BE32-E72D297353CC}">
                  <c16:uniqueId val="{0000008D-64F3-4B15-8F68-645EC7113191}"/>
                </c:ext>
              </c:extLst>
            </c:dLbl>
            <c:dLbl>
              <c:idx val="152"/>
              <c:delete val="1"/>
              <c:extLst>
                <c:ext xmlns:c15="http://schemas.microsoft.com/office/drawing/2012/chart" uri="{CE6537A1-D6FC-4f65-9D91-7224C49458BB}"/>
                <c:ext xmlns:c16="http://schemas.microsoft.com/office/drawing/2014/chart" uri="{C3380CC4-5D6E-409C-BE32-E72D297353CC}">
                  <c16:uniqueId val="{0000008E-64F3-4B15-8F68-645EC7113191}"/>
                </c:ext>
              </c:extLst>
            </c:dLbl>
            <c:dLbl>
              <c:idx val="153"/>
              <c:delete val="1"/>
              <c:extLst>
                <c:ext xmlns:c15="http://schemas.microsoft.com/office/drawing/2012/chart" uri="{CE6537A1-D6FC-4f65-9D91-7224C49458BB}"/>
                <c:ext xmlns:c16="http://schemas.microsoft.com/office/drawing/2014/chart" uri="{C3380CC4-5D6E-409C-BE32-E72D297353CC}">
                  <c16:uniqueId val="{0000008F-64F3-4B15-8F68-645EC7113191}"/>
                </c:ext>
              </c:extLst>
            </c:dLbl>
            <c:dLbl>
              <c:idx val="154"/>
              <c:delete val="1"/>
              <c:extLst>
                <c:ext xmlns:c15="http://schemas.microsoft.com/office/drawing/2012/chart" uri="{CE6537A1-D6FC-4f65-9D91-7224C49458BB}"/>
                <c:ext xmlns:c16="http://schemas.microsoft.com/office/drawing/2014/chart" uri="{C3380CC4-5D6E-409C-BE32-E72D297353CC}">
                  <c16:uniqueId val="{00000090-64F3-4B15-8F68-645EC7113191}"/>
                </c:ext>
              </c:extLst>
            </c:dLbl>
            <c:dLbl>
              <c:idx val="155"/>
              <c:delete val="1"/>
              <c:extLst>
                <c:ext xmlns:c15="http://schemas.microsoft.com/office/drawing/2012/chart" uri="{CE6537A1-D6FC-4f65-9D91-7224C49458BB}"/>
                <c:ext xmlns:c16="http://schemas.microsoft.com/office/drawing/2014/chart" uri="{C3380CC4-5D6E-409C-BE32-E72D297353CC}">
                  <c16:uniqueId val="{00000091-64F3-4B15-8F68-645EC7113191}"/>
                </c:ext>
              </c:extLst>
            </c:dLbl>
            <c:dLbl>
              <c:idx val="157"/>
              <c:delete val="1"/>
              <c:extLst>
                <c:ext xmlns:c15="http://schemas.microsoft.com/office/drawing/2012/chart" uri="{CE6537A1-D6FC-4f65-9D91-7224C49458BB}"/>
                <c:ext xmlns:c16="http://schemas.microsoft.com/office/drawing/2014/chart" uri="{C3380CC4-5D6E-409C-BE32-E72D297353CC}">
                  <c16:uniqueId val="{00000092-64F3-4B15-8F68-645EC7113191}"/>
                </c:ext>
              </c:extLst>
            </c:dLbl>
            <c:dLbl>
              <c:idx val="158"/>
              <c:delete val="1"/>
              <c:extLst>
                <c:ext xmlns:c15="http://schemas.microsoft.com/office/drawing/2012/chart" uri="{CE6537A1-D6FC-4f65-9D91-7224C49458BB}"/>
                <c:ext xmlns:c16="http://schemas.microsoft.com/office/drawing/2014/chart" uri="{C3380CC4-5D6E-409C-BE32-E72D297353CC}">
                  <c16:uniqueId val="{00000093-64F3-4B15-8F68-645EC71131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全国CIまとめ!$B$2:$B$160</c:f>
              <c:numCache>
                <c:formatCode>General</c:formatCode>
                <c:ptCount val="159"/>
                <c:pt idx="0">
                  <c:v>2010</c:v>
                </c:pt>
                <c:pt idx="1">
                  <c:v>2010</c:v>
                </c:pt>
                <c:pt idx="2">
                  <c:v>2010</c:v>
                </c:pt>
                <c:pt idx="3">
                  <c:v>2010</c:v>
                </c:pt>
                <c:pt idx="4">
                  <c:v>2010</c:v>
                </c:pt>
                <c:pt idx="5">
                  <c:v>2010</c:v>
                </c:pt>
                <c:pt idx="6">
                  <c:v>2010</c:v>
                </c:pt>
                <c:pt idx="7">
                  <c:v>2010</c:v>
                </c:pt>
                <c:pt idx="8">
                  <c:v>2010</c:v>
                </c:pt>
                <c:pt idx="9">
                  <c:v>2010</c:v>
                </c:pt>
                <c:pt idx="10">
                  <c:v>2010</c:v>
                </c:pt>
                <c:pt idx="11">
                  <c:v>2010</c:v>
                </c:pt>
                <c:pt idx="12">
                  <c:v>2011</c:v>
                </c:pt>
                <c:pt idx="13">
                  <c:v>2011</c:v>
                </c:pt>
                <c:pt idx="14">
                  <c:v>2011</c:v>
                </c:pt>
                <c:pt idx="15">
                  <c:v>2011</c:v>
                </c:pt>
                <c:pt idx="16">
                  <c:v>2011</c:v>
                </c:pt>
                <c:pt idx="17">
                  <c:v>2011</c:v>
                </c:pt>
                <c:pt idx="18">
                  <c:v>2011</c:v>
                </c:pt>
                <c:pt idx="19">
                  <c:v>2011</c:v>
                </c:pt>
                <c:pt idx="20">
                  <c:v>2011</c:v>
                </c:pt>
                <c:pt idx="21">
                  <c:v>2011</c:v>
                </c:pt>
                <c:pt idx="22">
                  <c:v>2011</c:v>
                </c:pt>
                <c:pt idx="23">
                  <c:v>2011</c:v>
                </c:pt>
                <c:pt idx="24">
                  <c:v>2012</c:v>
                </c:pt>
                <c:pt idx="25">
                  <c:v>2012</c:v>
                </c:pt>
                <c:pt idx="26">
                  <c:v>2012</c:v>
                </c:pt>
                <c:pt idx="27">
                  <c:v>2012</c:v>
                </c:pt>
                <c:pt idx="28">
                  <c:v>2012</c:v>
                </c:pt>
                <c:pt idx="29">
                  <c:v>2012</c:v>
                </c:pt>
                <c:pt idx="30">
                  <c:v>2012</c:v>
                </c:pt>
                <c:pt idx="31">
                  <c:v>2012</c:v>
                </c:pt>
                <c:pt idx="32">
                  <c:v>2012</c:v>
                </c:pt>
                <c:pt idx="33">
                  <c:v>2012</c:v>
                </c:pt>
                <c:pt idx="34">
                  <c:v>2012</c:v>
                </c:pt>
                <c:pt idx="35">
                  <c:v>2012</c:v>
                </c:pt>
                <c:pt idx="36">
                  <c:v>2013</c:v>
                </c:pt>
                <c:pt idx="37">
                  <c:v>2013</c:v>
                </c:pt>
                <c:pt idx="38">
                  <c:v>2013</c:v>
                </c:pt>
                <c:pt idx="39">
                  <c:v>2013</c:v>
                </c:pt>
                <c:pt idx="40">
                  <c:v>2013</c:v>
                </c:pt>
                <c:pt idx="41">
                  <c:v>2013</c:v>
                </c:pt>
                <c:pt idx="42">
                  <c:v>2013</c:v>
                </c:pt>
                <c:pt idx="43">
                  <c:v>2013</c:v>
                </c:pt>
                <c:pt idx="44">
                  <c:v>2013</c:v>
                </c:pt>
                <c:pt idx="45">
                  <c:v>2013</c:v>
                </c:pt>
                <c:pt idx="46">
                  <c:v>2013</c:v>
                </c:pt>
                <c:pt idx="47">
                  <c:v>2013</c:v>
                </c:pt>
                <c:pt idx="48">
                  <c:v>2014</c:v>
                </c:pt>
                <c:pt idx="49">
                  <c:v>2014</c:v>
                </c:pt>
                <c:pt idx="50">
                  <c:v>2014</c:v>
                </c:pt>
                <c:pt idx="51">
                  <c:v>2014</c:v>
                </c:pt>
                <c:pt idx="52">
                  <c:v>2014</c:v>
                </c:pt>
                <c:pt idx="53">
                  <c:v>2014</c:v>
                </c:pt>
                <c:pt idx="54">
                  <c:v>2014</c:v>
                </c:pt>
                <c:pt idx="55">
                  <c:v>2014</c:v>
                </c:pt>
                <c:pt idx="56">
                  <c:v>2014</c:v>
                </c:pt>
                <c:pt idx="57">
                  <c:v>2014</c:v>
                </c:pt>
                <c:pt idx="58">
                  <c:v>2014</c:v>
                </c:pt>
                <c:pt idx="59">
                  <c:v>2014</c:v>
                </c:pt>
                <c:pt idx="60">
                  <c:v>2015</c:v>
                </c:pt>
                <c:pt idx="61">
                  <c:v>2015</c:v>
                </c:pt>
                <c:pt idx="62">
                  <c:v>2015</c:v>
                </c:pt>
                <c:pt idx="63">
                  <c:v>2015</c:v>
                </c:pt>
                <c:pt idx="64">
                  <c:v>2015</c:v>
                </c:pt>
                <c:pt idx="65">
                  <c:v>2015</c:v>
                </c:pt>
                <c:pt idx="66">
                  <c:v>2015</c:v>
                </c:pt>
                <c:pt idx="67">
                  <c:v>2015</c:v>
                </c:pt>
                <c:pt idx="68">
                  <c:v>2015</c:v>
                </c:pt>
                <c:pt idx="69">
                  <c:v>2015</c:v>
                </c:pt>
                <c:pt idx="70">
                  <c:v>2015</c:v>
                </c:pt>
                <c:pt idx="71">
                  <c:v>2015</c:v>
                </c:pt>
                <c:pt idx="72">
                  <c:v>2016</c:v>
                </c:pt>
                <c:pt idx="73">
                  <c:v>2016</c:v>
                </c:pt>
                <c:pt idx="74">
                  <c:v>2016</c:v>
                </c:pt>
                <c:pt idx="75">
                  <c:v>2016</c:v>
                </c:pt>
                <c:pt idx="76">
                  <c:v>2016</c:v>
                </c:pt>
                <c:pt idx="77">
                  <c:v>2016</c:v>
                </c:pt>
                <c:pt idx="78">
                  <c:v>2016</c:v>
                </c:pt>
                <c:pt idx="79">
                  <c:v>2016</c:v>
                </c:pt>
                <c:pt idx="80">
                  <c:v>2016</c:v>
                </c:pt>
                <c:pt idx="81">
                  <c:v>2016</c:v>
                </c:pt>
                <c:pt idx="82">
                  <c:v>2016</c:v>
                </c:pt>
                <c:pt idx="83">
                  <c:v>2016</c:v>
                </c:pt>
                <c:pt idx="84">
                  <c:v>2017</c:v>
                </c:pt>
                <c:pt idx="85">
                  <c:v>2017</c:v>
                </c:pt>
                <c:pt idx="86">
                  <c:v>2017</c:v>
                </c:pt>
                <c:pt idx="87">
                  <c:v>2017</c:v>
                </c:pt>
                <c:pt idx="88">
                  <c:v>2017</c:v>
                </c:pt>
                <c:pt idx="89">
                  <c:v>2017</c:v>
                </c:pt>
                <c:pt idx="90">
                  <c:v>2017</c:v>
                </c:pt>
                <c:pt idx="91">
                  <c:v>2017</c:v>
                </c:pt>
                <c:pt idx="92">
                  <c:v>2017</c:v>
                </c:pt>
                <c:pt idx="93">
                  <c:v>2017</c:v>
                </c:pt>
                <c:pt idx="94">
                  <c:v>2017</c:v>
                </c:pt>
                <c:pt idx="95">
                  <c:v>2017</c:v>
                </c:pt>
                <c:pt idx="96">
                  <c:v>2018</c:v>
                </c:pt>
                <c:pt idx="97">
                  <c:v>2018</c:v>
                </c:pt>
                <c:pt idx="98">
                  <c:v>2018</c:v>
                </c:pt>
                <c:pt idx="99">
                  <c:v>2018</c:v>
                </c:pt>
                <c:pt idx="100">
                  <c:v>2018</c:v>
                </c:pt>
                <c:pt idx="101">
                  <c:v>2018</c:v>
                </c:pt>
                <c:pt idx="102">
                  <c:v>2018</c:v>
                </c:pt>
                <c:pt idx="103">
                  <c:v>2018</c:v>
                </c:pt>
                <c:pt idx="104">
                  <c:v>2018</c:v>
                </c:pt>
                <c:pt idx="105">
                  <c:v>2018</c:v>
                </c:pt>
                <c:pt idx="106">
                  <c:v>2018</c:v>
                </c:pt>
                <c:pt idx="107">
                  <c:v>2018</c:v>
                </c:pt>
                <c:pt idx="108">
                  <c:v>2019</c:v>
                </c:pt>
                <c:pt idx="109">
                  <c:v>2019</c:v>
                </c:pt>
                <c:pt idx="110">
                  <c:v>2019</c:v>
                </c:pt>
                <c:pt idx="111">
                  <c:v>2019</c:v>
                </c:pt>
                <c:pt idx="112">
                  <c:v>2019</c:v>
                </c:pt>
                <c:pt idx="113">
                  <c:v>2019</c:v>
                </c:pt>
                <c:pt idx="114">
                  <c:v>2019</c:v>
                </c:pt>
                <c:pt idx="115">
                  <c:v>2019</c:v>
                </c:pt>
                <c:pt idx="116">
                  <c:v>2019</c:v>
                </c:pt>
                <c:pt idx="117">
                  <c:v>2019</c:v>
                </c:pt>
                <c:pt idx="118">
                  <c:v>2019</c:v>
                </c:pt>
                <c:pt idx="119">
                  <c:v>2019</c:v>
                </c:pt>
                <c:pt idx="120">
                  <c:v>2020</c:v>
                </c:pt>
                <c:pt idx="121">
                  <c:v>2020</c:v>
                </c:pt>
                <c:pt idx="122">
                  <c:v>2020</c:v>
                </c:pt>
                <c:pt idx="123">
                  <c:v>2020</c:v>
                </c:pt>
                <c:pt idx="124">
                  <c:v>2020</c:v>
                </c:pt>
                <c:pt idx="125">
                  <c:v>2020</c:v>
                </c:pt>
                <c:pt idx="126">
                  <c:v>2020</c:v>
                </c:pt>
                <c:pt idx="127">
                  <c:v>2020</c:v>
                </c:pt>
                <c:pt idx="128">
                  <c:v>2020</c:v>
                </c:pt>
                <c:pt idx="129">
                  <c:v>2020</c:v>
                </c:pt>
                <c:pt idx="130">
                  <c:v>2020</c:v>
                </c:pt>
                <c:pt idx="131">
                  <c:v>2020</c:v>
                </c:pt>
                <c:pt idx="132">
                  <c:v>2021</c:v>
                </c:pt>
                <c:pt idx="133">
                  <c:v>2021</c:v>
                </c:pt>
                <c:pt idx="134">
                  <c:v>2021</c:v>
                </c:pt>
                <c:pt idx="135">
                  <c:v>2021</c:v>
                </c:pt>
                <c:pt idx="136">
                  <c:v>2021</c:v>
                </c:pt>
                <c:pt idx="137">
                  <c:v>2021</c:v>
                </c:pt>
                <c:pt idx="138">
                  <c:v>2021</c:v>
                </c:pt>
                <c:pt idx="139">
                  <c:v>2021</c:v>
                </c:pt>
                <c:pt idx="140">
                  <c:v>2021</c:v>
                </c:pt>
                <c:pt idx="141">
                  <c:v>2021</c:v>
                </c:pt>
                <c:pt idx="142">
                  <c:v>2021</c:v>
                </c:pt>
                <c:pt idx="143">
                  <c:v>2021</c:v>
                </c:pt>
                <c:pt idx="144">
                  <c:v>2022</c:v>
                </c:pt>
                <c:pt idx="145">
                  <c:v>2022</c:v>
                </c:pt>
                <c:pt idx="146">
                  <c:v>2022</c:v>
                </c:pt>
                <c:pt idx="147">
                  <c:v>2022</c:v>
                </c:pt>
                <c:pt idx="148">
                  <c:v>2022</c:v>
                </c:pt>
                <c:pt idx="149">
                  <c:v>2022</c:v>
                </c:pt>
                <c:pt idx="150">
                  <c:v>2022</c:v>
                </c:pt>
                <c:pt idx="151">
                  <c:v>2022</c:v>
                </c:pt>
                <c:pt idx="152">
                  <c:v>2022</c:v>
                </c:pt>
                <c:pt idx="153">
                  <c:v>2022</c:v>
                </c:pt>
                <c:pt idx="154">
                  <c:v>2022</c:v>
                </c:pt>
                <c:pt idx="155">
                  <c:v>2022</c:v>
                </c:pt>
                <c:pt idx="156">
                  <c:v>2023</c:v>
                </c:pt>
                <c:pt idx="157">
                  <c:v>2023</c:v>
                </c:pt>
                <c:pt idx="158">
                  <c:v>2023</c:v>
                </c:pt>
              </c:numCache>
            </c:numRef>
          </c:cat>
          <c:val>
            <c:numRef>
              <c:f>全国CIまとめ!$D$2:$D$160</c:f>
              <c:numCache>
                <c:formatCode>0.0_ ;[Red]\-0.0\ </c:formatCode>
                <c:ptCount val="159"/>
                <c:pt idx="0">
                  <c:v>87.7</c:v>
                </c:pt>
                <c:pt idx="1">
                  <c:v>88.4</c:v>
                </c:pt>
                <c:pt idx="2">
                  <c:v>89.7</c:v>
                </c:pt>
                <c:pt idx="3">
                  <c:v>90.7</c:v>
                </c:pt>
                <c:pt idx="4">
                  <c:v>90.2</c:v>
                </c:pt>
                <c:pt idx="5">
                  <c:v>90.8</c:v>
                </c:pt>
                <c:pt idx="6">
                  <c:v>91.5</c:v>
                </c:pt>
                <c:pt idx="7">
                  <c:v>91.6</c:v>
                </c:pt>
                <c:pt idx="8">
                  <c:v>92.4</c:v>
                </c:pt>
                <c:pt idx="9">
                  <c:v>91.9</c:v>
                </c:pt>
                <c:pt idx="10">
                  <c:v>93.8</c:v>
                </c:pt>
                <c:pt idx="11">
                  <c:v>94.1</c:v>
                </c:pt>
                <c:pt idx="12">
                  <c:v>94</c:v>
                </c:pt>
                <c:pt idx="13">
                  <c:v>95.2</c:v>
                </c:pt>
                <c:pt idx="14">
                  <c:v>87.8</c:v>
                </c:pt>
                <c:pt idx="15">
                  <c:v>86.3</c:v>
                </c:pt>
                <c:pt idx="16">
                  <c:v>88.6</c:v>
                </c:pt>
                <c:pt idx="17">
                  <c:v>90.8</c:v>
                </c:pt>
                <c:pt idx="18">
                  <c:v>91.8</c:v>
                </c:pt>
                <c:pt idx="19">
                  <c:v>93</c:v>
                </c:pt>
                <c:pt idx="20">
                  <c:v>93.6</c:v>
                </c:pt>
                <c:pt idx="21">
                  <c:v>94.9</c:v>
                </c:pt>
                <c:pt idx="22">
                  <c:v>93.6</c:v>
                </c:pt>
                <c:pt idx="23">
                  <c:v>95.5</c:v>
                </c:pt>
                <c:pt idx="24">
                  <c:v>95.5</c:v>
                </c:pt>
                <c:pt idx="25">
                  <c:v>96.7</c:v>
                </c:pt>
                <c:pt idx="26">
                  <c:v>97.5</c:v>
                </c:pt>
                <c:pt idx="27">
                  <c:v>96.1</c:v>
                </c:pt>
                <c:pt idx="28">
                  <c:v>96.1</c:v>
                </c:pt>
                <c:pt idx="29">
                  <c:v>93.9</c:v>
                </c:pt>
                <c:pt idx="30">
                  <c:v>93.3</c:v>
                </c:pt>
                <c:pt idx="31">
                  <c:v>93.3</c:v>
                </c:pt>
                <c:pt idx="32">
                  <c:v>92</c:v>
                </c:pt>
                <c:pt idx="33">
                  <c:v>91.9</c:v>
                </c:pt>
                <c:pt idx="34">
                  <c:v>91.6</c:v>
                </c:pt>
                <c:pt idx="35">
                  <c:v>92.6</c:v>
                </c:pt>
                <c:pt idx="36">
                  <c:v>93</c:v>
                </c:pt>
                <c:pt idx="37">
                  <c:v>93.8</c:v>
                </c:pt>
                <c:pt idx="38">
                  <c:v>95.4</c:v>
                </c:pt>
                <c:pt idx="39">
                  <c:v>95.8</c:v>
                </c:pt>
                <c:pt idx="40">
                  <c:v>97.3</c:v>
                </c:pt>
                <c:pt idx="41">
                  <c:v>96.7</c:v>
                </c:pt>
                <c:pt idx="42">
                  <c:v>97.8</c:v>
                </c:pt>
                <c:pt idx="43">
                  <c:v>98.8</c:v>
                </c:pt>
                <c:pt idx="44">
                  <c:v>99.4</c:v>
                </c:pt>
                <c:pt idx="45">
                  <c:v>100</c:v>
                </c:pt>
                <c:pt idx="46">
                  <c:v>101.2</c:v>
                </c:pt>
                <c:pt idx="47">
                  <c:v>100.8</c:v>
                </c:pt>
                <c:pt idx="48">
                  <c:v>102.4</c:v>
                </c:pt>
                <c:pt idx="49">
                  <c:v>102.1</c:v>
                </c:pt>
                <c:pt idx="50">
                  <c:v>103.7</c:v>
                </c:pt>
                <c:pt idx="51">
                  <c:v>100</c:v>
                </c:pt>
                <c:pt idx="52">
                  <c:v>100.7</c:v>
                </c:pt>
                <c:pt idx="53">
                  <c:v>99.4</c:v>
                </c:pt>
                <c:pt idx="54">
                  <c:v>100</c:v>
                </c:pt>
                <c:pt idx="55">
                  <c:v>99.2</c:v>
                </c:pt>
                <c:pt idx="56">
                  <c:v>100.6</c:v>
                </c:pt>
                <c:pt idx="57">
                  <c:v>100.5</c:v>
                </c:pt>
                <c:pt idx="58">
                  <c:v>99.6</c:v>
                </c:pt>
                <c:pt idx="59">
                  <c:v>100</c:v>
                </c:pt>
                <c:pt idx="60">
                  <c:v>101.7</c:v>
                </c:pt>
                <c:pt idx="61">
                  <c:v>100</c:v>
                </c:pt>
                <c:pt idx="62">
                  <c:v>99.5</c:v>
                </c:pt>
                <c:pt idx="63">
                  <c:v>100.5</c:v>
                </c:pt>
                <c:pt idx="64">
                  <c:v>99.7</c:v>
                </c:pt>
                <c:pt idx="65">
                  <c:v>100.5</c:v>
                </c:pt>
                <c:pt idx="66">
                  <c:v>100.5</c:v>
                </c:pt>
                <c:pt idx="67">
                  <c:v>99.4</c:v>
                </c:pt>
                <c:pt idx="68">
                  <c:v>100</c:v>
                </c:pt>
                <c:pt idx="69">
                  <c:v>100.2</c:v>
                </c:pt>
                <c:pt idx="70">
                  <c:v>99.4</c:v>
                </c:pt>
                <c:pt idx="71">
                  <c:v>98.6</c:v>
                </c:pt>
                <c:pt idx="72">
                  <c:v>99.5</c:v>
                </c:pt>
                <c:pt idx="73">
                  <c:v>99</c:v>
                </c:pt>
                <c:pt idx="74">
                  <c:v>98.9</c:v>
                </c:pt>
                <c:pt idx="75">
                  <c:v>98.9</c:v>
                </c:pt>
                <c:pt idx="76">
                  <c:v>98.5</c:v>
                </c:pt>
                <c:pt idx="77">
                  <c:v>99</c:v>
                </c:pt>
                <c:pt idx="78">
                  <c:v>99.3</c:v>
                </c:pt>
                <c:pt idx="79">
                  <c:v>99.5</c:v>
                </c:pt>
                <c:pt idx="80">
                  <c:v>100.1</c:v>
                </c:pt>
                <c:pt idx="81">
                  <c:v>100.6</c:v>
                </c:pt>
                <c:pt idx="82">
                  <c:v>102.1</c:v>
                </c:pt>
                <c:pt idx="83">
                  <c:v>102.1</c:v>
                </c:pt>
                <c:pt idx="84">
                  <c:v>101.5</c:v>
                </c:pt>
                <c:pt idx="85">
                  <c:v>102.4</c:v>
                </c:pt>
                <c:pt idx="86">
                  <c:v>102.4</c:v>
                </c:pt>
                <c:pt idx="87">
                  <c:v>103.5</c:v>
                </c:pt>
                <c:pt idx="88">
                  <c:v>103.3</c:v>
                </c:pt>
                <c:pt idx="89">
                  <c:v>104</c:v>
                </c:pt>
                <c:pt idx="90">
                  <c:v>103.2</c:v>
                </c:pt>
                <c:pt idx="91">
                  <c:v>104.6</c:v>
                </c:pt>
                <c:pt idx="92">
                  <c:v>103.9</c:v>
                </c:pt>
                <c:pt idx="93">
                  <c:v>103.9</c:v>
                </c:pt>
                <c:pt idx="94">
                  <c:v>105.3</c:v>
                </c:pt>
                <c:pt idx="95">
                  <c:v>106.5</c:v>
                </c:pt>
                <c:pt idx="96">
                  <c:v>104.9</c:v>
                </c:pt>
                <c:pt idx="97">
                  <c:v>104.6</c:v>
                </c:pt>
                <c:pt idx="98">
                  <c:v>104.9</c:v>
                </c:pt>
                <c:pt idx="99">
                  <c:v>105.9</c:v>
                </c:pt>
                <c:pt idx="100">
                  <c:v>105.5</c:v>
                </c:pt>
                <c:pt idx="101">
                  <c:v>105.2</c:v>
                </c:pt>
                <c:pt idx="102">
                  <c:v>104.6</c:v>
                </c:pt>
                <c:pt idx="103">
                  <c:v>104.9</c:v>
                </c:pt>
                <c:pt idx="104">
                  <c:v>103.3</c:v>
                </c:pt>
                <c:pt idx="105">
                  <c:v>105.4</c:v>
                </c:pt>
                <c:pt idx="106">
                  <c:v>103.7</c:v>
                </c:pt>
                <c:pt idx="107">
                  <c:v>102.5</c:v>
                </c:pt>
                <c:pt idx="108">
                  <c:v>101.3</c:v>
                </c:pt>
                <c:pt idx="109">
                  <c:v>102.8</c:v>
                </c:pt>
                <c:pt idx="110">
                  <c:v>102.6</c:v>
                </c:pt>
                <c:pt idx="111">
                  <c:v>102.4</c:v>
                </c:pt>
                <c:pt idx="112">
                  <c:v>102.1</c:v>
                </c:pt>
                <c:pt idx="113">
                  <c:v>100.2</c:v>
                </c:pt>
                <c:pt idx="114">
                  <c:v>100.6</c:v>
                </c:pt>
                <c:pt idx="115">
                  <c:v>99.6</c:v>
                </c:pt>
                <c:pt idx="116">
                  <c:v>101</c:v>
                </c:pt>
                <c:pt idx="117">
                  <c:v>97</c:v>
                </c:pt>
                <c:pt idx="118">
                  <c:v>96</c:v>
                </c:pt>
                <c:pt idx="119">
                  <c:v>95.8</c:v>
                </c:pt>
                <c:pt idx="120">
                  <c:v>95.5</c:v>
                </c:pt>
                <c:pt idx="121">
                  <c:v>94.9</c:v>
                </c:pt>
                <c:pt idx="122">
                  <c:v>91.4</c:v>
                </c:pt>
                <c:pt idx="123">
                  <c:v>81</c:v>
                </c:pt>
                <c:pt idx="124">
                  <c:v>74.5</c:v>
                </c:pt>
                <c:pt idx="125">
                  <c:v>78.400000000000006</c:v>
                </c:pt>
                <c:pt idx="126">
                  <c:v>81.7</c:v>
                </c:pt>
                <c:pt idx="127">
                  <c:v>83.1</c:v>
                </c:pt>
                <c:pt idx="128">
                  <c:v>85.7</c:v>
                </c:pt>
                <c:pt idx="129">
                  <c:v>89.5</c:v>
                </c:pt>
                <c:pt idx="130">
                  <c:v>89.6</c:v>
                </c:pt>
                <c:pt idx="131">
                  <c:v>90.2</c:v>
                </c:pt>
                <c:pt idx="132">
                  <c:v>91.9</c:v>
                </c:pt>
                <c:pt idx="133">
                  <c:v>91.5</c:v>
                </c:pt>
                <c:pt idx="134">
                  <c:v>94.1</c:v>
                </c:pt>
                <c:pt idx="135">
                  <c:v>95.9</c:v>
                </c:pt>
                <c:pt idx="136">
                  <c:v>94</c:v>
                </c:pt>
                <c:pt idx="137">
                  <c:v>95.1</c:v>
                </c:pt>
                <c:pt idx="138">
                  <c:v>94.7</c:v>
                </c:pt>
                <c:pt idx="139">
                  <c:v>92.6</c:v>
                </c:pt>
                <c:pt idx="140">
                  <c:v>90.9</c:v>
                </c:pt>
                <c:pt idx="141">
                  <c:v>92.5</c:v>
                </c:pt>
                <c:pt idx="142">
                  <c:v>96.2</c:v>
                </c:pt>
                <c:pt idx="143">
                  <c:v>96.9</c:v>
                </c:pt>
                <c:pt idx="144">
                  <c:v>96</c:v>
                </c:pt>
                <c:pt idx="145" formatCode="General">
                  <c:v>96.3</c:v>
                </c:pt>
                <c:pt idx="146" formatCode="General">
                  <c:v>96.8</c:v>
                </c:pt>
                <c:pt idx="147" formatCode="General">
                  <c:v>96.8</c:v>
                </c:pt>
                <c:pt idx="148" formatCode="General">
                  <c:v>96.1</c:v>
                </c:pt>
                <c:pt idx="149" formatCode="General">
                  <c:v>98.6</c:v>
                </c:pt>
                <c:pt idx="150" formatCode="General">
                  <c:v>99.1</c:v>
                </c:pt>
                <c:pt idx="151" formatCode="General">
                  <c:v>100.5</c:v>
                </c:pt>
                <c:pt idx="152" formatCode="General">
                  <c:v>99.7</c:v>
                </c:pt>
                <c:pt idx="153" formatCode="General">
                  <c:v>99</c:v>
                </c:pt>
                <c:pt idx="154" formatCode="General">
                  <c:v>98.9</c:v>
                </c:pt>
                <c:pt idx="155" formatCode="General">
                  <c:v>98.9</c:v>
                </c:pt>
                <c:pt idx="156" formatCode="General">
                  <c:v>96.1</c:v>
                </c:pt>
                <c:pt idx="157" formatCode="General">
                  <c:v>98.6</c:v>
                </c:pt>
                <c:pt idx="158">
                  <c:v>98.7</c:v>
                </c:pt>
              </c:numCache>
            </c:numRef>
          </c:val>
          <c:smooth val="0"/>
          <c:extLst>
            <c:ext xmlns:c16="http://schemas.microsoft.com/office/drawing/2014/chart" uri="{C3380CC4-5D6E-409C-BE32-E72D297353CC}">
              <c16:uniqueId val="{00000094-64F3-4B15-8F68-645EC7113191}"/>
            </c:ext>
          </c:extLst>
        </c:ser>
        <c:dLbls>
          <c:dLblPos val="t"/>
          <c:showLegendKey val="0"/>
          <c:showVal val="1"/>
          <c:showCatName val="0"/>
          <c:showSerName val="0"/>
          <c:showPercent val="0"/>
          <c:showBubbleSize val="0"/>
        </c:dLbls>
        <c:smooth val="0"/>
        <c:axId val="885713999"/>
        <c:axId val="971154943"/>
        <c:extLst/>
      </c:lineChart>
      <c:catAx>
        <c:axId val="885713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1154943"/>
        <c:crosses val="autoZero"/>
        <c:auto val="1"/>
        <c:lblAlgn val="ctr"/>
        <c:lblOffset val="100"/>
        <c:tickLblSkip val="12"/>
        <c:tickMarkSkip val="1"/>
        <c:noMultiLvlLbl val="0"/>
      </c:catAx>
      <c:valAx>
        <c:axId val="971154943"/>
        <c:scaling>
          <c:orientation val="minMax"/>
          <c:min val="70"/>
        </c:scaling>
        <c:delete val="1"/>
        <c:axPos val="l"/>
        <c:numFmt formatCode="0_ ;[Red]\-0." sourceLinked="0"/>
        <c:majorTickMark val="none"/>
        <c:minorTickMark val="none"/>
        <c:tickLblPos val="nextTo"/>
        <c:crossAx val="885713999"/>
        <c:crosses val="autoZero"/>
        <c:crossBetween val="between"/>
        <c:majorUnit val="20"/>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ja-JP" sz="1400" b="0" i="0" baseline="0" dirty="0">
                <a:effectLst/>
                <a:latin typeface="Meiryo UI" panose="020B0604030504040204" pitchFamily="50" charset="-128"/>
                <a:ea typeface="Meiryo UI" panose="020B0604030504040204" pitchFamily="50" charset="-128"/>
              </a:rPr>
              <a:t>１世帯当たり消費支出額</a:t>
            </a:r>
            <a:r>
              <a:rPr lang="ja-JP" altLang="ja-JP" sz="1400" b="0" i="0" baseline="0" dirty="0" smtClean="0">
                <a:effectLst/>
                <a:latin typeface="Meiryo UI" panose="020B0604030504040204" pitchFamily="50" charset="-128"/>
                <a:ea typeface="Meiryo UI" panose="020B0604030504040204" pitchFamily="50" charset="-128"/>
              </a:rPr>
              <a:t>（</a:t>
            </a:r>
            <a:r>
              <a:rPr lang="en-US" altLang="ja-JP" sz="1400" b="0" i="0" baseline="0" dirty="0" smtClean="0">
                <a:effectLst/>
                <a:latin typeface="Meiryo UI" panose="020B0604030504040204" pitchFamily="50" charset="-128"/>
                <a:ea typeface="Meiryo UI" panose="020B0604030504040204" pitchFamily="50" charset="-128"/>
              </a:rPr>
              <a:t>2019</a:t>
            </a:r>
            <a:r>
              <a:rPr lang="ja-JP" altLang="ja-JP" sz="1400" b="0" i="0" baseline="0" dirty="0" smtClean="0">
                <a:effectLst/>
                <a:latin typeface="Meiryo UI" panose="020B0604030504040204" pitchFamily="50" charset="-128"/>
                <a:ea typeface="Meiryo UI" panose="020B0604030504040204" pitchFamily="50" charset="-128"/>
              </a:rPr>
              <a:t>年</a:t>
            </a:r>
            <a:r>
              <a:rPr lang="ja-JP" altLang="ja-JP" sz="1400" b="0" i="0" baseline="0" dirty="0">
                <a:effectLst/>
                <a:latin typeface="Meiryo UI" panose="020B0604030504040204" pitchFamily="50" charset="-128"/>
                <a:ea typeface="Meiryo UI" panose="020B0604030504040204" pitchFamily="50" charset="-128"/>
              </a:rPr>
              <a:t>同月比）</a:t>
            </a:r>
            <a:endParaRPr lang="ja-JP" altLang="ja-JP" sz="1400" dirty="0">
              <a:effectLst/>
              <a:latin typeface="Meiryo UI" panose="020B0604030504040204" pitchFamily="50" charset="-128"/>
              <a:ea typeface="Meiryo UI" panose="020B0604030504040204" pitchFamily="50" charset="-128"/>
            </a:endParaRPr>
          </a:p>
        </c:rich>
      </c:tx>
      <c:layout>
        <c:manualLayout>
          <c:xMode val="edge"/>
          <c:yMode val="edge"/>
          <c:x val="0.2874586927375028"/>
          <c:y val="3.05975582666651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7.3335128699603694E-2"/>
          <c:y val="0.16862314360759187"/>
          <c:w val="0.90649227065940718"/>
          <c:h val="0.6197716121154766"/>
        </c:manualLayout>
      </c:layout>
      <c:lineChart>
        <c:grouping val="standard"/>
        <c:varyColors val="0"/>
        <c:ser>
          <c:idx val="0"/>
          <c:order val="0"/>
          <c:tx>
            <c:strRef>
              <c:f>'[Microsoft PowerPoint 内のグラフ]大阪市'!$B$57</c:f>
              <c:strCache>
                <c:ptCount val="1"/>
                <c:pt idx="0">
                  <c:v>全国</c:v>
                </c:pt>
              </c:strCache>
            </c:strRef>
          </c:tx>
          <c:spPr>
            <a:ln w="38100" cap="rnd">
              <a:solidFill>
                <a:schemeClr val="accent1"/>
              </a:solidFill>
              <a:prstDash val="sysDash"/>
              <a:round/>
            </a:ln>
            <a:effectLst/>
          </c:spPr>
          <c:marker>
            <c:symbol val="none"/>
          </c:marker>
          <c:cat>
            <c:strRef>
              <c:f>'[Microsoft PowerPoint 内のグラフ]大阪市'!$A$58:$A$96</c:f>
              <c:strCache>
                <c:ptCount val="36"/>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21/11月</c:v>
                </c:pt>
                <c:pt idx="20">
                  <c:v>21/12月</c:v>
                </c:pt>
                <c:pt idx="21">
                  <c:v>22/1月</c:v>
                </c:pt>
                <c:pt idx="22">
                  <c:v>22/2月</c:v>
                </c:pt>
                <c:pt idx="23">
                  <c:v>22/3月</c:v>
                </c:pt>
                <c:pt idx="24">
                  <c:v>22/4月</c:v>
                </c:pt>
                <c:pt idx="25">
                  <c:v>22/5月</c:v>
                </c:pt>
                <c:pt idx="26">
                  <c:v>22/6月</c:v>
                </c:pt>
                <c:pt idx="27">
                  <c:v>22/7月</c:v>
                </c:pt>
                <c:pt idx="28">
                  <c:v>22/8月</c:v>
                </c:pt>
                <c:pt idx="29">
                  <c:v>22/9月</c:v>
                </c:pt>
                <c:pt idx="30">
                  <c:v>22/10月</c:v>
                </c:pt>
                <c:pt idx="31">
                  <c:v>22/11月</c:v>
                </c:pt>
                <c:pt idx="32">
                  <c:v>22/12月</c:v>
                </c:pt>
                <c:pt idx="33">
                  <c:v>23/1月</c:v>
                </c:pt>
                <c:pt idx="34">
                  <c:v>23/2月</c:v>
                </c:pt>
                <c:pt idx="35">
                  <c:v>23/3月</c:v>
                </c:pt>
              </c:strCache>
              <c:extLst/>
            </c:strRef>
          </c:cat>
          <c:val>
            <c:numRef>
              <c:f>'[Microsoft PowerPoint 内のグラフ]大阪市'!$B$58:$B$96</c:f>
              <c:numCache>
                <c:formatCode>0.0%</c:formatCode>
                <c:ptCount val="36"/>
                <c:pt idx="0">
                  <c:v>-3.0950412525940996E-2</c:v>
                </c:pt>
                <c:pt idx="1">
                  <c:v>1.8545009438415416E-3</c:v>
                </c:pt>
                <c:pt idx="2">
                  <c:v>-5.5161442604292676E-2</c:v>
                </c:pt>
                <c:pt idx="3">
                  <c:v>-0.11029568035704795</c:v>
                </c:pt>
                <c:pt idx="4">
                  <c:v>-0.16245874889083123</c:v>
                </c:pt>
                <c:pt idx="5">
                  <c:v>-1.1495871887663323E-2</c:v>
                </c:pt>
                <c:pt idx="6">
                  <c:v>-7.3357960739655392E-2</c:v>
                </c:pt>
                <c:pt idx="7">
                  <c:v>-6.7381642577287959E-2</c:v>
                </c:pt>
                <c:pt idx="8">
                  <c:v>-0.1022790402150302</c:v>
                </c:pt>
                <c:pt idx="9">
                  <c:v>1.3719692066749944E-2</c:v>
                </c:pt>
                <c:pt idx="10">
                  <c:v>-1.6860079278246953E-4</c:v>
                </c:pt>
                <c:pt idx="11">
                  <c:v>-1.9830107660713137E-2</c:v>
                </c:pt>
                <c:pt idx="12">
                  <c:v>-9.6458519630835626E-2</c:v>
                </c:pt>
                <c:pt idx="13">
                  <c:v>-6.9243304624822977E-2</c:v>
                </c:pt>
                <c:pt idx="14">
                  <c:v>1.7007572573186636E-3</c:v>
                </c:pt>
                <c:pt idx="15">
                  <c:v>-3.0883056160668776E-4</c:v>
                </c:pt>
                <c:pt idx="16">
                  <c:v>-6.5928660921698468E-2</c:v>
                </c:pt>
                <c:pt idx="17">
                  <c:v>-5.9942502582327473E-2</c:v>
                </c:pt>
                <c:pt idx="18">
                  <c:v>-7.0535298896627352E-2</c:v>
                </c:pt>
                <c:pt idx="19">
                  <c:v>-6.2274675802198587E-3</c:v>
                </c:pt>
                <c:pt idx="20">
                  <c:v>-1.2987740369655887E-2</c:v>
                </c:pt>
                <c:pt idx="21">
                  <c:v>-2.88312608614959E-2</c:v>
                </c:pt>
                <c:pt idx="22">
                  <c:v>-4.9201421661160927E-2</c:v>
                </c:pt>
                <c:pt idx="23">
                  <c:v>-6.5087915570012367E-3</c:v>
                </c:pt>
                <c:pt idx="24">
                  <c:v>1.1204239944742511E-2</c:v>
                </c:pt>
                <c:pt idx="25">
                  <c:v>-4.3914775956211516E-2</c:v>
                </c:pt>
                <c:pt idx="26">
                  <c:v>1.0834940516124547E-5</c:v>
                </c:pt>
                <c:pt idx="27">
                  <c:v>-9.4192885364515755E-3</c:v>
                </c:pt>
                <c:pt idx="28">
                  <c:v>-2.1439153367732278E-2</c:v>
                </c:pt>
                <c:pt idx="29">
                  <c:v>-6.5234241157117734E-2</c:v>
                </c:pt>
                <c:pt idx="30">
                  <c:v>6.5559174887635852E-2</c:v>
                </c:pt>
                <c:pt idx="31">
                  <c:v>2.576363603752263E-2</c:v>
                </c:pt>
                <c:pt idx="32">
                  <c:v>2.0953388512041871E-2</c:v>
                </c:pt>
                <c:pt idx="33">
                  <c:v>1.788793467073857E-2</c:v>
                </c:pt>
                <c:pt idx="34">
                  <c:v>3.620516753185532E-3</c:v>
                </c:pt>
                <c:pt idx="35">
                  <c:v>1.1265091795624516E-2</c:v>
                </c:pt>
              </c:numCache>
              <c:extLst/>
            </c:numRef>
          </c:val>
          <c:smooth val="0"/>
          <c:extLst>
            <c:ext xmlns:c16="http://schemas.microsoft.com/office/drawing/2014/chart" uri="{C3380CC4-5D6E-409C-BE32-E72D297353CC}">
              <c16:uniqueId val="{00000000-7DD0-4AE0-9350-C6F168BB9761}"/>
            </c:ext>
          </c:extLst>
        </c:ser>
        <c:ser>
          <c:idx val="1"/>
          <c:order val="1"/>
          <c:tx>
            <c:strRef>
              <c:f>'[Microsoft PowerPoint 内のグラフ]大阪市'!$C$57</c:f>
              <c:strCache>
                <c:ptCount val="1"/>
                <c:pt idx="0">
                  <c:v>東京都区部</c:v>
                </c:pt>
              </c:strCache>
            </c:strRef>
          </c:tx>
          <c:spPr>
            <a:ln w="50800" cap="rnd" cmpd="dbl">
              <a:solidFill>
                <a:schemeClr val="accent2"/>
              </a:solidFill>
              <a:prstDash val="solid"/>
              <a:round/>
            </a:ln>
            <a:effectLst/>
          </c:spPr>
          <c:marker>
            <c:symbol val="none"/>
          </c:marker>
          <c:cat>
            <c:strRef>
              <c:f>'[Microsoft PowerPoint 内のグラフ]大阪市'!$A$58:$A$96</c:f>
              <c:strCache>
                <c:ptCount val="36"/>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21/11月</c:v>
                </c:pt>
                <c:pt idx="20">
                  <c:v>21/12月</c:v>
                </c:pt>
                <c:pt idx="21">
                  <c:v>22/1月</c:v>
                </c:pt>
                <c:pt idx="22">
                  <c:v>22/2月</c:v>
                </c:pt>
                <c:pt idx="23">
                  <c:v>22/3月</c:v>
                </c:pt>
                <c:pt idx="24">
                  <c:v>22/4月</c:v>
                </c:pt>
                <c:pt idx="25">
                  <c:v>22/5月</c:v>
                </c:pt>
                <c:pt idx="26">
                  <c:v>22/6月</c:v>
                </c:pt>
                <c:pt idx="27">
                  <c:v>22/7月</c:v>
                </c:pt>
                <c:pt idx="28">
                  <c:v>22/8月</c:v>
                </c:pt>
                <c:pt idx="29">
                  <c:v>22/9月</c:v>
                </c:pt>
                <c:pt idx="30">
                  <c:v>22/10月</c:v>
                </c:pt>
                <c:pt idx="31">
                  <c:v>22/11月</c:v>
                </c:pt>
                <c:pt idx="32">
                  <c:v>22/12月</c:v>
                </c:pt>
                <c:pt idx="33">
                  <c:v>23/1月</c:v>
                </c:pt>
                <c:pt idx="34">
                  <c:v>23/2月</c:v>
                </c:pt>
                <c:pt idx="35">
                  <c:v>23/3月</c:v>
                </c:pt>
              </c:strCache>
              <c:extLst/>
            </c:strRef>
          </c:cat>
          <c:val>
            <c:numRef>
              <c:f>'[Microsoft PowerPoint 内のグラフ]大阪市'!$C$58:$C$96</c:f>
              <c:numCache>
                <c:formatCode>0.0%</c:formatCode>
                <c:ptCount val="36"/>
                <c:pt idx="0">
                  <c:v>-2.2847160482273532E-2</c:v>
                </c:pt>
                <c:pt idx="1">
                  <c:v>5.5469418215150945E-2</c:v>
                </c:pt>
                <c:pt idx="2">
                  <c:v>-5.1867660809481575E-2</c:v>
                </c:pt>
                <c:pt idx="3">
                  <c:v>-0.12234730039608088</c:v>
                </c:pt>
                <c:pt idx="4">
                  <c:v>-0.24403231074527154</c:v>
                </c:pt>
                <c:pt idx="5">
                  <c:v>-4.3516719532709747E-2</c:v>
                </c:pt>
                <c:pt idx="6">
                  <c:v>-8.2568909008801872E-2</c:v>
                </c:pt>
                <c:pt idx="7">
                  <c:v>-9.9282340006524583E-3</c:v>
                </c:pt>
                <c:pt idx="8">
                  <c:v>-7.7426819458854546E-2</c:v>
                </c:pt>
                <c:pt idx="9">
                  <c:v>0.1787389265242314</c:v>
                </c:pt>
                <c:pt idx="10">
                  <c:v>7.5430144528561671E-2</c:v>
                </c:pt>
                <c:pt idx="11">
                  <c:v>0.11991645762024228</c:v>
                </c:pt>
                <c:pt idx="12">
                  <c:v>-5.5289878807730064E-2</c:v>
                </c:pt>
                <c:pt idx="13">
                  <c:v>2.2783421193420583E-2</c:v>
                </c:pt>
                <c:pt idx="14">
                  <c:v>0.11449137208709281</c:v>
                </c:pt>
                <c:pt idx="15">
                  <c:v>0.12984603472408351</c:v>
                </c:pt>
                <c:pt idx="16">
                  <c:v>-8.9505046152326018E-2</c:v>
                </c:pt>
                <c:pt idx="17">
                  <c:v>-0.11819440219988953</c:v>
                </c:pt>
                <c:pt idx="18">
                  <c:v>-0.17685144910471617</c:v>
                </c:pt>
                <c:pt idx="19">
                  <c:v>-3.5940632574284037E-2</c:v>
                </c:pt>
                <c:pt idx="20">
                  <c:v>3.9271204164547546E-2</c:v>
                </c:pt>
                <c:pt idx="21">
                  <c:v>-1.7728073869573979E-2</c:v>
                </c:pt>
                <c:pt idx="22">
                  <c:v>-7.4954252553167566E-2</c:v>
                </c:pt>
                <c:pt idx="23">
                  <c:v>-5.7113626152108687E-2</c:v>
                </c:pt>
                <c:pt idx="24">
                  <c:v>2.3550433306530838E-2</c:v>
                </c:pt>
                <c:pt idx="25">
                  <c:v>-0.16707883086263542</c:v>
                </c:pt>
                <c:pt idx="26">
                  <c:v>-0.14573647260380262</c:v>
                </c:pt>
                <c:pt idx="27">
                  <c:v>-0.1318974807935791</c:v>
                </c:pt>
                <c:pt idx="28">
                  <c:v>-6.2825453974314494E-3</c:v>
                </c:pt>
                <c:pt idx="29">
                  <c:v>-6.4929879577062533E-2</c:v>
                </c:pt>
                <c:pt idx="30">
                  <c:v>0.12490782345364626</c:v>
                </c:pt>
                <c:pt idx="31">
                  <c:v>5.6123761931835103E-2</c:v>
                </c:pt>
                <c:pt idx="32">
                  <c:v>8.8299495431454655E-2</c:v>
                </c:pt>
                <c:pt idx="33">
                  <c:v>8.7133654641024405E-2</c:v>
                </c:pt>
                <c:pt idx="34">
                  <c:v>2.9694096960733773E-2</c:v>
                </c:pt>
                <c:pt idx="35">
                  <c:v>2.1676037353216104E-2</c:v>
                </c:pt>
              </c:numCache>
              <c:extLst/>
            </c:numRef>
          </c:val>
          <c:smooth val="0"/>
          <c:extLst>
            <c:ext xmlns:c16="http://schemas.microsoft.com/office/drawing/2014/chart" uri="{C3380CC4-5D6E-409C-BE32-E72D297353CC}">
              <c16:uniqueId val="{00000001-7DD0-4AE0-9350-C6F168BB9761}"/>
            </c:ext>
          </c:extLst>
        </c:ser>
        <c:ser>
          <c:idx val="2"/>
          <c:order val="2"/>
          <c:tx>
            <c:strRef>
              <c:f>'[Microsoft PowerPoint 内のグラフ]大阪市'!$D$57</c:f>
              <c:strCache>
                <c:ptCount val="1"/>
                <c:pt idx="0">
                  <c:v>大阪市</c:v>
                </c:pt>
              </c:strCache>
            </c:strRef>
          </c:tx>
          <c:spPr>
            <a:ln w="38100" cap="rnd">
              <a:solidFill>
                <a:schemeClr val="tx1"/>
              </a:solidFill>
              <a:round/>
            </a:ln>
            <a:effectLst/>
          </c:spPr>
          <c:marker>
            <c:symbol val="none"/>
          </c:marker>
          <c:cat>
            <c:strRef>
              <c:f>'[Microsoft PowerPoint 内のグラフ]大阪市'!$A$58:$A$96</c:f>
              <c:strCache>
                <c:ptCount val="36"/>
                <c:pt idx="0">
                  <c:v>20/1月</c:v>
                </c:pt>
                <c:pt idx="1">
                  <c:v>20/2月</c:v>
                </c:pt>
                <c:pt idx="2">
                  <c:v>20/3月</c:v>
                </c:pt>
                <c:pt idx="3">
                  <c:v>20/4月</c:v>
                </c:pt>
                <c:pt idx="4">
                  <c:v>20/5月</c:v>
                </c:pt>
                <c:pt idx="5">
                  <c:v>20/6月</c:v>
                </c:pt>
                <c:pt idx="6">
                  <c:v>20/7月</c:v>
                </c:pt>
                <c:pt idx="7">
                  <c:v>20/8月</c:v>
                </c:pt>
                <c:pt idx="8">
                  <c:v>20/9月</c:v>
                </c:pt>
                <c:pt idx="9">
                  <c:v>20/10月</c:v>
                </c:pt>
                <c:pt idx="10">
                  <c:v>20/11月</c:v>
                </c:pt>
                <c:pt idx="11">
                  <c:v>20/12月</c:v>
                </c:pt>
                <c:pt idx="12">
                  <c:v>21/1月</c:v>
                </c:pt>
                <c:pt idx="13">
                  <c:v>21/2月</c:v>
                </c:pt>
                <c:pt idx="14">
                  <c:v>21/3月</c:v>
                </c:pt>
                <c:pt idx="15">
                  <c:v>21/4月</c:v>
                </c:pt>
                <c:pt idx="16">
                  <c:v>21/5月</c:v>
                </c:pt>
                <c:pt idx="17">
                  <c:v>21/6月</c:v>
                </c:pt>
                <c:pt idx="18">
                  <c:v>21/7月</c:v>
                </c:pt>
                <c:pt idx="19">
                  <c:v>21/11月</c:v>
                </c:pt>
                <c:pt idx="20">
                  <c:v>21/12月</c:v>
                </c:pt>
                <c:pt idx="21">
                  <c:v>22/1月</c:v>
                </c:pt>
                <c:pt idx="22">
                  <c:v>22/2月</c:v>
                </c:pt>
                <c:pt idx="23">
                  <c:v>22/3月</c:v>
                </c:pt>
                <c:pt idx="24">
                  <c:v>22/4月</c:v>
                </c:pt>
                <c:pt idx="25">
                  <c:v>22/5月</c:v>
                </c:pt>
                <c:pt idx="26">
                  <c:v>22/6月</c:v>
                </c:pt>
                <c:pt idx="27">
                  <c:v>22/7月</c:v>
                </c:pt>
                <c:pt idx="28">
                  <c:v>22/8月</c:v>
                </c:pt>
                <c:pt idx="29">
                  <c:v>22/9月</c:v>
                </c:pt>
                <c:pt idx="30">
                  <c:v>22/10月</c:v>
                </c:pt>
                <c:pt idx="31">
                  <c:v>22/11月</c:v>
                </c:pt>
                <c:pt idx="32">
                  <c:v>22/12月</c:v>
                </c:pt>
                <c:pt idx="33">
                  <c:v>23/1月</c:v>
                </c:pt>
                <c:pt idx="34">
                  <c:v>23/2月</c:v>
                </c:pt>
                <c:pt idx="35">
                  <c:v>23/3月</c:v>
                </c:pt>
              </c:strCache>
              <c:extLst/>
            </c:strRef>
          </c:cat>
          <c:val>
            <c:numRef>
              <c:f>'[Microsoft PowerPoint 内のグラフ]大阪市'!$D$58:$D$96</c:f>
              <c:numCache>
                <c:formatCode>0.0%</c:formatCode>
                <c:ptCount val="36"/>
                <c:pt idx="0">
                  <c:v>-0.1517179525046195</c:v>
                </c:pt>
                <c:pt idx="1">
                  <c:v>-5.785528563191511E-2</c:v>
                </c:pt>
                <c:pt idx="2">
                  <c:v>-0.14869356076539963</c:v>
                </c:pt>
                <c:pt idx="3">
                  <c:v>-8.8415597547873315E-2</c:v>
                </c:pt>
                <c:pt idx="4">
                  <c:v>-0.12861033626919105</c:v>
                </c:pt>
                <c:pt idx="5">
                  <c:v>-0.17037560042290256</c:v>
                </c:pt>
                <c:pt idx="6">
                  <c:v>9.8302744843268286E-3</c:v>
                </c:pt>
                <c:pt idx="7">
                  <c:v>-0.11875967783655839</c:v>
                </c:pt>
                <c:pt idx="8">
                  <c:v>-0.18049770988843639</c:v>
                </c:pt>
                <c:pt idx="9">
                  <c:v>1.8585654271044083E-2</c:v>
                </c:pt>
                <c:pt idx="10">
                  <c:v>-2.4156976379007822E-2</c:v>
                </c:pt>
                <c:pt idx="11">
                  <c:v>6.3927755568247147E-3</c:v>
                </c:pt>
                <c:pt idx="12">
                  <c:v>-0.17200056190500201</c:v>
                </c:pt>
                <c:pt idx="13">
                  <c:v>-0.20978252591955959</c:v>
                </c:pt>
                <c:pt idx="14">
                  <c:v>-6.9982884795083189E-2</c:v>
                </c:pt>
                <c:pt idx="15">
                  <c:v>1.0892557743567011E-3</c:v>
                </c:pt>
                <c:pt idx="16">
                  <c:v>-0.14360444258970473</c:v>
                </c:pt>
                <c:pt idx="17">
                  <c:v>-0.1224844429648545</c:v>
                </c:pt>
                <c:pt idx="18">
                  <c:v>8.9978885821015986E-3</c:v>
                </c:pt>
                <c:pt idx="19">
                  <c:v>-6.1470690456549848E-3</c:v>
                </c:pt>
                <c:pt idx="20">
                  <c:v>0.15145988006853228</c:v>
                </c:pt>
                <c:pt idx="21">
                  <c:v>-8.1840022764356535E-2</c:v>
                </c:pt>
                <c:pt idx="22">
                  <c:v>-0.1604129722908213</c:v>
                </c:pt>
                <c:pt idx="23">
                  <c:v>-0.11250116402660082</c:v>
                </c:pt>
                <c:pt idx="24">
                  <c:v>-3.1372796859374441E-2</c:v>
                </c:pt>
                <c:pt idx="25">
                  <c:v>-0.11720734769780428</c:v>
                </c:pt>
                <c:pt idx="26">
                  <c:v>-0.10148198822750398</c:v>
                </c:pt>
                <c:pt idx="27">
                  <c:v>0.15645606626603858</c:v>
                </c:pt>
                <c:pt idx="28">
                  <c:v>-0.16416799838422202</c:v>
                </c:pt>
                <c:pt idx="29">
                  <c:v>-5.5485692090558425E-2</c:v>
                </c:pt>
                <c:pt idx="30">
                  <c:v>0.13657227322234333</c:v>
                </c:pt>
                <c:pt idx="31">
                  <c:v>0.24028423913271046</c:v>
                </c:pt>
                <c:pt idx="32">
                  <c:v>0.13189605939463167</c:v>
                </c:pt>
                <c:pt idx="33">
                  <c:v>0.16893890003493905</c:v>
                </c:pt>
                <c:pt idx="34">
                  <c:v>-0.14998349996554938</c:v>
                </c:pt>
                <c:pt idx="35">
                  <c:v>-0.1466416628400965</c:v>
                </c:pt>
              </c:numCache>
              <c:extLst/>
            </c:numRef>
          </c:val>
          <c:smooth val="0"/>
          <c:extLst>
            <c:ext xmlns:c16="http://schemas.microsoft.com/office/drawing/2014/chart" uri="{C3380CC4-5D6E-409C-BE32-E72D297353CC}">
              <c16:uniqueId val="{00000002-7DD0-4AE0-9350-C6F168BB9761}"/>
            </c:ext>
          </c:extLst>
        </c:ser>
        <c:dLbls>
          <c:showLegendKey val="0"/>
          <c:showVal val="0"/>
          <c:showCatName val="0"/>
          <c:showSerName val="0"/>
          <c:showPercent val="0"/>
          <c:showBubbleSize val="0"/>
        </c:dLbls>
        <c:smooth val="0"/>
        <c:axId val="1089299791"/>
        <c:axId val="1089295215"/>
      </c:lineChart>
      <c:catAx>
        <c:axId val="108929979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5215"/>
        <c:crosses val="autoZero"/>
        <c:auto val="1"/>
        <c:lblAlgn val="ctr"/>
        <c:lblOffset val="100"/>
        <c:noMultiLvlLbl val="0"/>
      </c:catAx>
      <c:valAx>
        <c:axId val="108929521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9299791"/>
        <c:crosses val="autoZero"/>
        <c:crossBetween val="between"/>
      </c:valAx>
      <c:spPr>
        <a:noFill/>
        <a:ln>
          <a:noFill/>
        </a:ln>
        <a:effectLst/>
      </c:spPr>
    </c:plotArea>
    <c:legend>
      <c:legendPos val="b"/>
      <c:layout>
        <c:manualLayout>
          <c:xMode val="edge"/>
          <c:yMode val="edge"/>
          <c:x val="0.20071188919942792"/>
          <c:y val="0.16506876740989018"/>
          <c:w val="0.42802590814607733"/>
          <c:h val="5.6828820876111699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ja-JP" altLang="en-US" sz="1200" b="1" dirty="0"/>
              <a:t>完全失業率（四半期平均）</a:t>
            </a:r>
          </a:p>
        </c:rich>
      </c:tx>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3"/>
          <c:order val="0"/>
          <c:tx>
            <c:strRef>
              <c:f>Sheet1!$E$1</c:f>
              <c:strCache>
                <c:ptCount val="1"/>
                <c:pt idx="0">
                  <c:v>東京</c:v>
                </c:pt>
              </c:strCache>
            </c:strRef>
          </c:tx>
          <c:spPr>
            <a:ln w="28575" cap="rnd">
              <a:solidFill>
                <a:srgbClr val="7030A0"/>
              </a:solidFill>
              <a:round/>
            </a:ln>
            <a:effectLst/>
          </c:spPr>
          <c:marker>
            <c:symbol val="triangle"/>
            <c:size val="6"/>
            <c:spPr>
              <a:solidFill>
                <a:srgbClr val="7030A0"/>
              </a:solidFill>
              <a:ln w="9525">
                <a:solidFill>
                  <a:srgbClr val="7030A0"/>
                </a:solidFill>
              </a:ln>
              <a:effectLst/>
            </c:spPr>
          </c:marker>
          <c:dLbls>
            <c:dLbl>
              <c:idx val="0"/>
              <c:layout>
                <c:manualLayout>
                  <c:x val="-4.383719004199764E-2"/>
                  <c:y val="3.06346130652170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A0-42F9-BB6B-97D3FF4643C4}"/>
                </c:ext>
              </c:extLst>
            </c:dLbl>
            <c:dLbl>
              <c:idx val="1"/>
              <c:layout>
                <c:manualLayout>
                  <c:x val="-4.623037891340559E-2"/>
                  <c:y val="-3.57115357577577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A0-42F9-BB6B-97D3FF4643C4}"/>
                </c:ext>
              </c:extLst>
            </c:dLbl>
            <c:dLbl>
              <c:idx val="2"/>
              <c:layout>
                <c:manualLayout>
                  <c:x val="-4.1444001170589793E-2"/>
                  <c:y val="2.774999789900076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A0-42F9-BB6B-97D3FF4643C4}"/>
                </c:ext>
              </c:extLst>
            </c:dLbl>
            <c:dLbl>
              <c:idx val="3"/>
              <c:layout>
                <c:manualLayout>
                  <c:x val="-5.3409945527629413E-2"/>
                  <c:y val="-3.571153575775774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A0-42F9-BB6B-97D3FF4643C4}"/>
                </c:ext>
              </c:extLst>
            </c:dLbl>
            <c:dLbl>
              <c:idx val="4"/>
              <c:layout>
                <c:manualLayout>
                  <c:x val="-2.7084867942142116E-2"/>
                  <c:y val="9.409614672197556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5A0-42F9-BB6B-97D3FF4643C4}"/>
                </c:ext>
              </c:extLst>
            </c:dLbl>
            <c:dLbl>
              <c:idx val="5"/>
              <c:layout>
                <c:manualLayout>
                  <c:x val="-1.9905301327918363E-2"/>
                  <c:y val="3.85961509239740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5A0-42F9-BB6B-97D3FF4643C4}"/>
                </c:ext>
              </c:extLst>
            </c:dLbl>
            <c:dLbl>
              <c:idx val="6"/>
              <c:layout>
                <c:manualLayout>
                  <c:x val="-4.383719004199764E-2"/>
                  <c:y val="-2.48653827327844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5A0-42F9-BB6B-97D3FF4643C4}"/>
                </c:ext>
              </c:extLst>
            </c:dLbl>
            <c:dLbl>
              <c:idx val="7"/>
              <c:layout>
                <c:manualLayout>
                  <c:x val="-1.0332545842286591E-2"/>
                  <c:y val="-2.128845992667631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5A0-42F9-BB6B-97D3FF4643C4}"/>
                </c:ext>
              </c:extLst>
            </c:dLbl>
            <c:dLbl>
              <c:idx val="8"/>
              <c:layout>
                <c:manualLayout>
                  <c:x val="-7.9393569708787488E-3"/>
                  <c:y val="-1.551922959424377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5A0-42F9-BB6B-97D3FF4643C4}"/>
                </c:ext>
              </c:extLst>
            </c:dLbl>
            <c:dLbl>
              <c:idx val="9"/>
              <c:layout>
                <c:manualLayout>
                  <c:x val="-2.7084867942142203E-2"/>
                  <c:y val="-3.28269205915414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5A0-42F9-BB6B-97D3FF4643C4}"/>
                </c:ext>
              </c:extLst>
            </c:dLbl>
            <c:dLbl>
              <c:idx val="10"/>
              <c:layout>
                <c:manualLayout>
                  <c:x val="-7.0162267627484884E-2"/>
                  <c:y val="-9.749999261811132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5A0-42F9-BB6B-97D3FF4643C4}"/>
                </c:ext>
              </c:extLst>
            </c:dLbl>
            <c:dLbl>
              <c:idx val="11"/>
              <c:layout>
                <c:manualLayout>
                  <c:x val="-3.9050812299181774E-2"/>
                  <c:y val="3.64038433976496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5A0-42F9-BB6B-97D3FF4643C4}"/>
                </c:ext>
              </c:extLst>
            </c:dLbl>
            <c:dLbl>
              <c:idx val="12"/>
              <c:layout>
                <c:manualLayout>
                  <c:x val="-7.4948645370300757E-2"/>
                  <c:y val="-9.749999261811080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5A0-42F9-BB6B-97D3FF4643C4}"/>
                </c:ext>
              </c:extLst>
            </c:dLbl>
            <c:dLbl>
              <c:idx val="13"/>
              <c:layout>
                <c:manualLayout>
                  <c:x val="6.4197762575689309E-3"/>
                  <c:y val="-1.263461442802737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5A0-42F9-BB6B-97D3FF4643C4}"/>
                </c:ext>
              </c:extLst>
            </c:dLbl>
            <c:dLbl>
              <c:idx val="14"/>
              <c:layout>
                <c:manualLayout>
                  <c:x val="-4.1444001170589703E-2"/>
                  <c:y val="4.217307373008213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5A0-42F9-BB6B-97D3FF4643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Sheet1!$E$2:$E$17</c:f>
              <c:numCache>
                <c:formatCode>0.0_ </c:formatCode>
                <c:ptCount val="16"/>
                <c:pt idx="0">
                  <c:v>2.2999999999999998</c:v>
                </c:pt>
                <c:pt idx="1">
                  <c:v>2.4</c:v>
                </c:pt>
                <c:pt idx="2">
                  <c:v>2.2000000000000002</c:v>
                </c:pt>
                <c:pt idx="3">
                  <c:v>2.4</c:v>
                </c:pt>
                <c:pt idx="4">
                  <c:v>2.6</c:v>
                </c:pt>
                <c:pt idx="5">
                  <c:v>3.2</c:v>
                </c:pt>
                <c:pt idx="6">
                  <c:v>3.5</c:v>
                </c:pt>
                <c:pt idx="7">
                  <c:v>3</c:v>
                </c:pt>
                <c:pt idx="8">
                  <c:v>2.7</c:v>
                </c:pt>
                <c:pt idx="9">
                  <c:v>3.8</c:v>
                </c:pt>
                <c:pt idx="10">
                  <c:v>3.1</c:v>
                </c:pt>
                <c:pt idx="11">
                  <c:v>2.4</c:v>
                </c:pt>
                <c:pt idx="12">
                  <c:v>2.8</c:v>
                </c:pt>
                <c:pt idx="13">
                  <c:v>2.8</c:v>
                </c:pt>
                <c:pt idx="14">
                  <c:v>2.5</c:v>
                </c:pt>
                <c:pt idx="15">
                  <c:v>2.4</c:v>
                </c:pt>
              </c:numCache>
            </c:numRef>
          </c:val>
          <c:smooth val="0"/>
          <c:extLst>
            <c:ext xmlns:c16="http://schemas.microsoft.com/office/drawing/2014/chart" uri="{C3380CC4-5D6E-409C-BE32-E72D297353CC}">
              <c16:uniqueId val="{0000000F-C5A0-42F9-BB6B-97D3FF4643C4}"/>
            </c:ext>
          </c:extLst>
        </c:ser>
        <c:ser>
          <c:idx val="5"/>
          <c:order val="1"/>
          <c:tx>
            <c:strRef>
              <c:f>Sheet1!$G$1</c:f>
              <c:strCache>
                <c:ptCount val="1"/>
                <c:pt idx="0">
                  <c:v>大阪</c:v>
                </c:pt>
              </c:strCache>
            </c:strRef>
          </c:tx>
          <c:spPr>
            <a:ln w="31750" cap="rnd">
              <a:solidFill>
                <a:srgbClr val="002060"/>
              </a:solidFill>
              <a:round/>
            </a:ln>
            <a:effectLst/>
          </c:spPr>
          <c:marker>
            <c:symbol val="square"/>
            <c:size val="6"/>
            <c:spPr>
              <a:solidFill>
                <a:srgbClr val="002060"/>
              </a:solidFill>
              <a:ln w="9525">
                <a:solidFill>
                  <a:srgbClr val="002060"/>
                </a:solidFill>
              </a:ln>
              <a:effectLst/>
            </c:spPr>
          </c:marker>
          <c:dLbls>
            <c:dLbl>
              <c:idx val="0"/>
              <c:layout>
                <c:manualLayout>
                  <c:x val="-4.383719004199764E-2"/>
                  <c:y val="-4.1480766090190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C5A0-42F9-BB6B-97D3FF4643C4}"/>
                </c:ext>
              </c:extLst>
            </c:dLbl>
            <c:dLbl>
              <c:idx val="1"/>
              <c:layout>
                <c:manualLayout>
                  <c:x val="-4.1444001170589703E-2"/>
                  <c:y val="-6.45576874199206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C5A0-42F9-BB6B-97D3FF4643C4}"/>
                </c:ext>
              </c:extLst>
            </c:dLbl>
            <c:dLbl>
              <c:idx val="4"/>
              <c:layout>
                <c:manualLayout>
                  <c:x val="-4.383719004199764E-2"/>
                  <c:y val="-2.99423054253251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C5A0-42F9-BB6B-97D3FF4643C4}"/>
                </c:ext>
              </c:extLst>
            </c:dLbl>
            <c:dLbl>
              <c:idx val="5"/>
              <c:layout>
                <c:manualLayout>
                  <c:x val="-7.4948645370300798E-2"/>
                  <c:y val="-4.1480766090190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C5A0-42F9-BB6B-97D3FF4643C4}"/>
                </c:ext>
              </c:extLst>
            </c:dLbl>
            <c:dLbl>
              <c:idx val="7"/>
              <c:layout>
                <c:manualLayout>
                  <c:x val="-1.0332545842286591E-2"/>
                  <c:y val="-6.86538409559483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4-C5A0-42F9-BB6B-97D3FF4643C4}"/>
                </c:ext>
              </c:extLst>
            </c:dLbl>
            <c:dLbl>
              <c:idx val="9"/>
              <c:layout>
                <c:manualLayout>
                  <c:x val="-8.2128211984524552E-2"/>
                  <c:y val="-1.7884614030541563E-3"/>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5-C5A0-42F9-BB6B-97D3FF4643C4}"/>
                </c:ext>
              </c:extLst>
            </c:dLbl>
            <c:dLbl>
              <c:idx val="11"/>
              <c:layout>
                <c:manualLayout>
                  <c:x val="-1.5118923585102544E-2"/>
                  <c:y val="-3.28269205915413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6-C5A0-42F9-BB6B-97D3FF4643C4}"/>
                </c:ext>
              </c:extLst>
            </c:dLbl>
            <c:dLbl>
              <c:idx val="12"/>
              <c:layout>
                <c:manualLayout>
                  <c:x val="-7.9393569708786603E-3"/>
                  <c:y val="-3.28269205915413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C5A0-42F9-BB6B-97D3FF4643C4}"/>
                </c:ext>
              </c:extLst>
            </c:dLbl>
            <c:dLbl>
              <c:idx val="14"/>
              <c:layout>
                <c:manualLayout>
                  <c:x val="-2.2298490199326251E-2"/>
                  <c:y val="-4.148076609019038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8-C5A0-42F9-BB6B-97D3FF4643C4}"/>
                </c:ext>
              </c:extLst>
            </c:dLbl>
            <c:dLbl>
              <c:idx val="15"/>
              <c:layout>
                <c:manualLayout>
                  <c:x val="-7.7731528303604082E-3"/>
                  <c:y val="-4.148076609019028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C5A0-42F9-BB6B-97D3FF4643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Sheet1!$G$2:$G$17</c:f>
              <c:numCache>
                <c:formatCode>0.0_ </c:formatCode>
                <c:ptCount val="16"/>
                <c:pt idx="0">
                  <c:v>3</c:v>
                </c:pt>
                <c:pt idx="1">
                  <c:v>3</c:v>
                </c:pt>
                <c:pt idx="2">
                  <c:v>2.9</c:v>
                </c:pt>
                <c:pt idx="3">
                  <c:v>2.8</c:v>
                </c:pt>
                <c:pt idx="4">
                  <c:v>2.9</c:v>
                </c:pt>
                <c:pt idx="5">
                  <c:v>3.3</c:v>
                </c:pt>
                <c:pt idx="6">
                  <c:v>3.9</c:v>
                </c:pt>
                <c:pt idx="7">
                  <c:v>3.3</c:v>
                </c:pt>
                <c:pt idx="8">
                  <c:v>3.9</c:v>
                </c:pt>
                <c:pt idx="9">
                  <c:v>3.6</c:v>
                </c:pt>
                <c:pt idx="10">
                  <c:v>3.6</c:v>
                </c:pt>
                <c:pt idx="11">
                  <c:v>2.9</c:v>
                </c:pt>
                <c:pt idx="12">
                  <c:v>2.9</c:v>
                </c:pt>
                <c:pt idx="13">
                  <c:v>3.6</c:v>
                </c:pt>
                <c:pt idx="14">
                  <c:v>3.3</c:v>
                </c:pt>
                <c:pt idx="15">
                  <c:v>2.8</c:v>
                </c:pt>
              </c:numCache>
            </c:numRef>
          </c:val>
          <c:smooth val="0"/>
          <c:extLst>
            <c:ext xmlns:c16="http://schemas.microsoft.com/office/drawing/2014/chart" uri="{C3380CC4-5D6E-409C-BE32-E72D297353CC}">
              <c16:uniqueId val="{0000001A-C5A0-42F9-BB6B-97D3FF4643C4}"/>
            </c:ext>
          </c:extLst>
        </c:ser>
        <c:ser>
          <c:idx val="8"/>
          <c:order val="2"/>
          <c:tx>
            <c:strRef>
              <c:f>Sheet1!$J$1</c:f>
              <c:strCache>
                <c:ptCount val="1"/>
                <c:pt idx="0">
                  <c:v>全国</c:v>
                </c:pt>
              </c:strCache>
            </c:strRef>
          </c:tx>
          <c:spPr>
            <a:ln w="28575" cap="rnd" cmpd="dbl">
              <a:solidFill>
                <a:schemeClr val="accent3">
                  <a:lumMod val="60000"/>
                </a:schemeClr>
              </a:solidFill>
              <a:round/>
            </a:ln>
            <a:effectLst/>
          </c:spPr>
          <c:marker>
            <c:symbol val="diamond"/>
            <c:size val="6"/>
            <c:spPr>
              <a:solidFill>
                <a:schemeClr val="accent3">
                  <a:lumMod val="60000"/>
                </a:schemeClr>
              </a:solidFill>
              <a:ln w="9525">
                <a:solidFill>
                  <a:schemeClr val="accent3">
                    <a:lumMod val="60000"/>
                  </a:schemeClr>
                </a:solidFill>
              </a:ln>
              <a:effectLst/>
            </c:spPr>
          </c:marker>
          <c:dLbls>
            <c:dLbl>
              <c:idx val="0"/>
              <c:layout>
                <c:manualLayout>
                  <c:x val="-4.383719004199764E-2"/>
                  <c:y val="-3.640384339764965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B-C5A0-42F9-BB6B-97D3FF4643C4}"/>
                </c:ext>
              </c:extLst>
            </c:dLbl>
            <c:dLbl>
              <c:idx val="1"/>
              <c:layout>
                <c:manualLayout>
                  <c:x val="-4.8623567784813498E-2"/>
                  <c:y val="3.571153575775763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C-C5A0-42F9-BB6B-97D3FF4643C4}"/>
                </c:ext>
              </c:extLst>
            </c:dLbl>
            <c:dLbl>
              <c:idx val="2"/>
              <c:layout>
                <c:manualLayout>
                  <c:x val="-4.6230378913405659E-2"/>
                  <c:y val="-3.928845856386594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C5A0-42F9-BB6B-97D3FF4643C4}"/>
                </c:ext>
              </c:extLst>
            </c:dLbl>
            <c:dLbl>
              <c:idx val="3"/>
              <c:layout>
                <c:manualLayout>
                  <c:x val="-3.9050812299181815E-2"/>
                  <c:y val="2.417307509289245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E-C5A0-42F9-BB6B-97D3FF4643C4}"/>
                </c:ext>
              </c:extLst>
            </c:dLbl>
            <c:dLbl>
              <c:idx val="4"/>
              <c:layout>
                <c:manualLayout>
                  <c:x val="-6.7769078756076961E-2"/>
                  <c:y val="-7.967307089089409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F-C5A0-42F9-BB6B-97D3FF4643C4}"/>
                </c:ext>
              </c:extLst>
            </c:dLbl>
            <c:dLbl>
              <c:idx val="5"/>
              <c:layout>
                <c:manualLayout>
                  <c:x val="-2.9478056813550136E-2"/>
                  <c:y val="4.14807660901903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0-C5A0-42F9-BB6B-97D3FF4643C4}"/>
                </c:ext>
              </c:extLst>
            </c:dLbl>
            <c:dLbl>
              <c:idx val="7"/>
              <c:layout>
                <c:manualLayout>
                  <c:x val="-4.6230378913405569E-2"/>
                  <c:y val="4.72499964226229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C5A0-42F9-BB6B-97D3FF4643C4}"/>
                </c:ext>
              </c:extLst>
            </c:dLbl>
            <c:dLbl>
              <c:idx val="8"/>
              <c:layout>
                <c:manualLayout>
                  <c:x val="-3.9050812299181774E-2"/>
                  <c:y val="6.7442302586136996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C5A0-42F9-BB6B-97D3FF4643C4}"/>
                </c:ext>
              </c:extLst>
            </c:dLbl>
            <c:dLbl>
              <c:idx val="11"/>
              <c:layout>
                <c:manualLayout>
                  <c:x val="-3.9050812299181774E-2"/>
                  <c:y val="-3.351922823143335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C5A0-42F9-BB6B-97D3FF4643C4}"/>
                </c:ext>
              </c:extLst>
            </c:dLbl>
            <c:dLbl>
              <c:idx val="14"/>
              <c:layout>
                <c:manualLayout>
                  <c:x val="-4.383719004199764E-2"/>
                  <c:y val="-3.063461306521705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4-C5A0-42F9-BB6B-97D3FF4643C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19年/1-3月期</c:v>
                </c:pt>
                <c:pt idx="1">
                  <c:v>4-6月期</c:v>
                </c:pt>
                <c:pt idx="2">
                  <c:v>7-9月期</c:v>
                </c:pt>
                <c:pt idx="3">
                  <c:v>10-12月期</c:v>
                </c:pt>
                <c:pt idx="4">
                  <c:v>20年/1-3月期</c:v>
                </c:pt>
                <c:pt idx="5">
                  <c:v>4-6月期</c:v>
                </c:pt>
                <c:pt idx="6">
                  <c:v>7-9月期</c:v>
                </c:pt>
                <c:pt idx="7">
                  <c:v>10-12月期</c:v>
                </c:pt>
                <c:pt idx="8">
                  <c:v>21年/1-3月期</c:v>
                </c:pt>
                <c:pt idx="9">
                  <c:v>4-6月期</c:v>
                </c:pt>
                <c:pt idx="10">
                  <c:v>7-9月期</c:v>
                </c:pt>
                <c:pt idx="11">
                  <c:v>10-12月期</c:v>
                </c:pt>
                <c:pt idx="12">
                  <c:v>22年/1-3月期</c:v>
                </c:pt>
                <c:pt idx="13">
                  <c:v>4-6月期</c:v>
                </c:pt>
                <c:pt idx="14">
                  <c:v>7-9月期</c:v>
                </c:pt>
                <c:pt idx="15">
                  <c:v>10-12月期</c:v>
                </c:pt>
              </c:strCache>
            </c:strRef>
          </c:cat>
          <c:val>
            <c:numRef>
              <c:f>Sheet1!$J$2:$J$17</c:f>
              <c:numCache>
                <c:formatCode>0.0_ </c:formatCode>
                <c:ptCount val="16"/>
                <c:pt idx="0">
                  <c:v>2.4</c:v>
                </c:pt>
                <c:pt idx="1">
                  <c:v>2.4</c:v>
                </c:pt>
                <c:pt idx="2">
                  <c:v>2.2999999999999998</c:v>
                </c:pt>
                <c:pt idx="3">
                  <c:v>2.2000000000000002</c:v>
                </c:pt>
                <c:pt idx="4">
                  <c:v>2.4</c:v>
                </c:pt>
                <c:pt idx="5">
                  <c:v>2.8</c:v>
                </c:pt>
                <c:pt idx="6">
                  <c:v>3</c:v>
                </c:pt>
                <c:pt idx="7">
                  <c:v>2.9</c:v>
                </c:pt>
                <c:pt idx="8">
                  <c:v>2.8</c:v>
                </c:pt>
                <c:pt idx="9">
                  <c:v>3</c:v>
                </c:pt>
                <c:pt idx="10">
                  <c:v>2.8</c:v>
                </c:pt>
                <c:pt idx="11">
                  <c:v>2.6</c:v>
                </c:pt>
                <c:pt idx="12">
                  <c:v>2.7</c:v>
                </c:pt>
                <c:pt idx="13">
                  <c:v>2.7</c:v>
                </c:pt>
                <c:pt idx="14">
                  <c:v>2.6</c:v>
                </c:pt>
                <c:pt idx="15">
                  <c:v>2.4</c:v>
                </c:pt>
              </c:numCache>
            </c:numRef>
          </c:val>
          <c:smooth val="0"/>
          <c:extLst>
            <c:ext xmlns:c16="http://schemas.microsoft.com/office/drawing/2014/chart" uri="{C3380CC4-5D6E-409C-BE32-E72D297353CC}">
              <c16:uniqueId val="{00000025-C5A0-42F9-BB6B-97D3FF4643C4}"/>
            </c:ext>
          </c:extLst>
        </c:ser>
        <c:dLbls>
          <c:dLblPos val="t"/>
          <c:showLegendKey val="0"/>
          <c:showVal val="1"/>
          <c:showCatName val="0"/>
          <c:showSerName val="0"/>
          <c:showPercent val="0"/>
          <c:showBubbleSize val="0"/>
        </c:dLbls>
        <c:marker val="1"/>
        <c:smooth val="0"/>
        <c:axId val="578855167"/>
        <c:axId val="578857247"/>
      </c:lineChart>
      <c:catAx>
        <c:axId val="5788551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578857247"/>
        <c:crosses val="autoZero"/>
        <c:auto val="1"/>
        <c:lblAlgn val="ctr"/>
        <c:lblOffset val="100"/>
        <c:noMultiLvlLbl val="0"/>
      </c:catAx>
      <c:valAx>
        <c:axId val="578857247"/>
        <c:scaling>
          <c:orientation val="minMax"/>
          <c:max val="4"/>
          <c:min val="2"/>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88551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600" b="1">
                <a:latin typeface="Meiryo UI" panose="020B0604030504040204" pitchFamily="50" charset="-128"/>
                <a:ea typeface="Meiryo UI" panose="020B0604030504040204" pitchFamily="50" charset="-128"/>
              </a:rPr>
              <a:t>東京都の転入超過数</a:t>
            </a:r>
          </a:p>
        </c:rich>
      </c:tx>
      <c:overlay val="0"/>
      <c:spPr>
        <a:noFill/>
        <a:ln>
          <a:noFill/>
        </a:ln>
        <a:effectLst/>
      </c:spPr>
    </c:title>
    <c:autoTitleDeleted val="0"/>
    <c:plotArea>
      <c:layout>
        <c:manualLayout>
          <c:layoutTarget val="inner"/>
          <c:xMode val="edge"/>
          <c:yMode val="edge"/>
          <c:x val="6.7858731262410821E-2"/>
          <c:y val="0.1715820895522388"/>
          <c:w val="0.91463927987521842"/>
          <c:h val="0.72197626043013263"/>
        </c:manualLayout>
      </c:layout>
      <c:barChart>
        <c:barDir val="col"/>
        <c:grouping val="clustered"/>
        <c:varyColors val="0"/>
        <c:ser>
          <c:idx val="0"/>
          <c:order val="0"/>
          <c:tx>
            <c:strRef>
              <c:f>都府県別グラフ!$H$30</c:f>
              <c:strCache>
                <c:ptCount val="1"/>
                <c:pt idx="0">
                  <c:v>東京都2018</c:v>
                </c:pt>
              </c:strCache>
            </c:strRef>
          </c:tx>
          <c:spPr>
            <a:pattFill prst="pct90">
              <a:fgClr>
                <a:schemeClr val="accent3"/>
              </a:fgClr>
              <a:bgClr>
                <a:schemeClr val="bg1"/>
              </a:bgClr>
            </a:pattFill>
            <a:ln>
              <a:solidFill>
                <a:schemeClr val="accent3"/>
              </a:solidFill>
            </a:ln>
            <a:effectLst/>
            <a:sp3d/>
          </c:spPr>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都府県別グラフ!$I$30:$T$30</c:f>
              <c:numCache>
                <c:formatCode>##,###,###,###,##0;"-"#,###,###,###,##0</c:formatCode>
                <c:ptCount val="12"/>
                <c:pt idx="0">
                  <c:v>3369</c:v>
                </c:pt>
                <c:pt idx="1">
                  <c:v>3260</c:v>
                </c:pt>
                <c:pt idx="2">
                  <c:v>39703</c:v>
                </c:pt>
                <c:pt idx="3">
                  <c:v>13562</c:v>
                </c:pt>
                <c:pt idx="4">
                  <c:v>4460</c:v>
                </c:pt>
                <c:pt idx="5">
                  <c:v>1717</c:v>
                </c:pt>
                <c:pt idx="6">
                  <c:v>1667</c:v>
                </c:pt>
                <c:pt idx="7">
                  <c:v>3282</c:v>
                </c:pt>
                <c:pt idx="8">
                  <c:v>3121</c:v>
                </c:pt>
                <c:pt idx="9">
                  <c:v>2433</c:v>
                </c:pt>
                <c:pt idx="10">
                  <c:v>1741</c:v>
                </c:pt>
                <c:pt idx="11">
                  <c:v>1529</c:v>
                </c:pt>
              </c:numCache>
            </c:numRef>
          </c:val>
          <c:extLst>
            <c:ext xmlns:c16="http://schemas.microsoft.com/office/drawing/2014/chart" uri="{C3380CC4-5D6E-409C-BE32-E72D297353CC}">
              <c16:uniqueId val="{00000000-E9FC-4BB1-A5AE-4D0CA96CD86D}"/>
            </c:ext>
          </c:extLst>
        </c:ser>
        <c:ser>
          <c:idx val="1"/>
          <c:order val="1"/>
          <c:tx>
            <c:strRef>
              <c:f>都府県別グラフ!$H$31</c:f>
              <c:strCache>
                <c:ptCount val="1"/>
                <c:pt idx="0">
                  <c:v>東京都2019</c:v>
                </c:pt>
              </c:strCache>
            </c:strRef>
          </c:tx>
          <c:spPr>
            <a:pattFill prst="dkDnDiag">
              <a:fgClr>
                <a:schemeClr val="accent1"/>
              </a:fgClr>
              <a:bgClr>
                <a:schemeClr val="bg1"/>
              </a:bgClr>
            </a:pattFill>
            <a:ln>
              <a:solidFill>
                <a:schemeClr val="accent1"/>
              </a:solidFill>
            </a:ln>
            <a:effectLst/>
            <a:sp3d/>
          </c:spPr>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都府県別グラフ!$I$31:$T$31</c:f>
              <c:numCache>
                <c:formatCode>##,###,###,###,##0;"-"#,###,###,###,##0</c:formatCode>
                <c:ptCount val="12"/>
                <c:pt idx="0">
                  <c:v>3763</c:v>
                </c:pt>
                <c:pt idx="1">
                  <c:v>4271</c:v>
                </c:pt>
                <c:pt idx="2">
                  <c:v>39556</c:v>
                </c:pt>
                <c:pt idx="3">
                  <c:v>13073</c:v>
                </c:pt>
                <c:pt idx="4">
                  <c:v>4481</c:v>
                </c:pt>
                <c:pt idx="5">
                  <c:v>3175</c:v>
                </c:pt>
                <c:pt idx="6">
                  <c:v>1199</c:v>
                </c:pt>
                <c:pt idx="7">
                  <c:v>3648</c:v>
                </c:pt>
                <c:pt idx="8">
                  <c:v>3362</c:v>
                </c:pt>
                <c:pt idx="9">
                  <c:v>2657</c:v>
                </c:pt>
                <c:pt idx="10">
                  <c:v>2254</c:v>
                </c:pt>
                <c:pt idx="11">
                  <c:v>1543</c:v>
                </c:pt>
              </c:numCache>
            </c:numRef>
          </c:val>
          <c:extLst>
            <c:ext xmlns:c16="http://schemas.microsoft.com/office/drawing/2014/chart" uri="{C3380CC4-5D6E-409C-BE32-E72D297353CC}">
              <c16:uniqueId val="{00000001-E9FC-4BB1-A5AE-4D0CA96CD86D}"/>
            </c:ext>
          </c:extLst>
        </c:ser>
        <c:ser>
          <c:idx val="2"/>
          <c:order val="2"/>
          <c:tx>
            <c:strRef>
              <c:f>都府県別グラフ!$H$32</c:f>
              <c:strCache>
                <c:ptCount val="1"/>
                <c:pt idx="0">
                  <c:v>東京都2020</c:v>
                </c:pt>
              </c:strCache>
            </c:strRef>
          </c:tx>
          <c:spPr>
            <a:pattFill prst="smGrid">
              <a:fgClr>
                <a:schemeClr val="accent2"/>
              </a:fgClr>
              <a:bgClr>
                <a:schemeClr val="bg1"/>
              </a:bgClr>
            </a:pattFill>
            <a:ln>
              <a:solidFill>
                <a:srgbClr val="C00000"/>
              </a:solidFill>
            </a:ln>
            <a:effectLst/>
            <a:sp3d/>
          </c:spPr>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都府県別グラフ!$I$32:$T$32</c:f>
              <c:numCache>
                <c:formatCode>##,###,###,###,##0;"-"#,###,###,###,##0</c:formatCode>
                <c:ptCount val="12"/>
                <c:pt idx="0">
                  <c:v>3286</c:v>
                </c:pt>
                <c:pt idx="1">
                  <c:v>4578</c:v>
                </c:pt>
                <c:pt idx="2">
                  <c:v>40199</c:v>
                </c:pt>
                <c:pt idx="3">
                  <c:v>4532</c:v>
                </c:pt>
                <c:pt idx="4">
                  <c:v>-1069</c:v>
                </c:pt>
                <c:pt idx="5">
                  <c:v>1669</c:v>
                </c:pt>
                <c:pt idx="6">
                  <c:v>-2522</c:v>
                </c:pt>
                <c:pt idx="7">
                  <c:v>-4514</c:v>
                </c:pt>
                <c:pt idx="8">
                  <c:v>-3638</c:v>
                </c:pt>
                <c:pt idx="9">
                  <c:v>-2715</c:v>
                </c:pt>
                <c:pt idx="10">
                  <c:v>-4033</c:v>
                </c:pt>
                <c:pt idx="11">
                  <c:v>-4648</c:v>
                </c:pt>
              </c:numCache>
            </c:numRef>
          </c:val>
          <c:extLst>
            <c:ext xmlns:c16="http://schemas.microsoft.com/office/drawing/2014/chart" uri="{C3380CC4-5D6E-409C-BE32-E72D297353CC}">
              <c16:uniqueId val="{00000002-E9FC-4BB1-A5AE-4D0CA96CD86D}"/>
            </c:ext>
          </c:extLst>
        </c:ser>
        <c:ser>
          <c:idx val="3"/>
          <c:order val="3"/>
          <c:tx>
            <c:strRef>
              <c:f>都府県別グラフ!$H$33</c:f>
              <c:strCache>
                <c:ptCount val="1"/>
                <c:pt idx="0">
                  <c:v>東京都2021</c:v>
                </c:pt>
              </c:strCache>
            </c:strRef>
          </c:tx>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都府県別グラフ!$I$33:$T$33</c:f>
              <c:numCache>
                <c:formatCode>##,###,###,###,##0;"-"#,###,###,###,##0</c:formatCode>
                <c:ptCount val="12"/>
                <c:pt idx="0">
                  <c:v>-1490</c:v>
                </c:pt>
                <c:pt idx="1">
                  <c:v>-1838</c:v>
                </c:pt>
                <c:pt idx="2">
                  <c:v>27803</c:v>
                </c:pt>
                <c:pt idx="3">
                  <c:v>2348</c:v>
                </c:pt>
                <c:pt idx="4">
                  <c:v>-661</c:v>
                </c:pt>
                <c:pt idx="5">
                  <c:v>-583</c:v>
                </c:pt>
                <c:pt idx="6">
                  <c:v>-2964</c:v>
                </c:pt>
                <c:pt idx="7">
                  <c:v>-3363</c:v>
                </c:pt>
                <c:pt idx="8">
                  <c:v>-3533</c:v>
                </c:pt>
                <c:pt idx="9">
                  <c:v>-3262</c:v>
                </c:pt>
                <c:pt idx="10">
                  <c:v>-3254</c:v>
                </c:pt>
                <c:pt idx="11">
                  <c:v>-3770</c:v>
                </c:pt>
              </c:numCache>
            </c:numRef>
          </c:val>
          <c:extLst>
            <c:ext xmlns:c16="http://schemas.microsoft.com/office/drawing/2014/chart" uri="{C3380CC4-5D6E-409C-BE32-E72D297353CC}">
              <c16:uniqueId val="{00000003-E9FC-4BB1-A5AE-4D0CA96CD86D}"/>
            </c:ext>
          </c:extLst>
        </c:ser>
        <c:ser>
          <c:idx val="4"/>
          <c:order val="4"/>
          <c:tx>
            <c:strRef>
              <c:f>都府県別グラフ!$H$34</c:f>
              <c:strCache>
                <c:ptCount val="1"/>
                <c:pt idx="0">
                  <c:v>東京都2022</c:v>
                </c:pt>
              </c:strCache>
            </c:strRef>
          </c:tx>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都府県別グラフ!$I$34:$T$34</c:f>
              <c:numCache>
                <c:formatCode>##,###,###,###,##0;"-"#,###,###,###,##0</c:formatCode>
                <c:ptCount val="12"/>
                <c:pt idx="0">
                  <c:v>491</c:v>
                </c:pt>
                <c:pt idx="1">
                  <c:v>624</c:v>
                </c:pt>
                <c:pt idx="2">
                  <c:v>33171</c:v>
                </c:pt>
                <c:pt idx="3">
                  <c:v>4374</c:v>
                </c:pt>
                <c:pt idx="4">
                  <c:v>720</c:v>
                </c:pt>
                <c:pt idx="5">
                  <c:v>289</c:v>
                </c:pt>
                <c:pt idx="6">
                  <c:v>-506</c:v>
                </c:pt>
                <c:pt idx="7">
                  <c:v>370</c:v>
                </c:pt>
                <c:pt idx="8">
                  <c:v>758</c:v>
                </c:pt>
                <c:pt idx="9">
                  <c:v>222</c:v>
                </c:pt>
                <c:pt idx="10">
                  <c:v>-1196</c:v>
                </c:pt>
                <c:pt idx="11">
                  <c:v>-1294</c:v>
                </c:pt>
              </c:numCache>
            </c:numRef>
          </c:val>
          <c:extLst>
            <c:ext xmlns:c16="http://schemas.microsoft.com/office/drawing/2014/chart" uri="{C3380CC4-5D6E-409C-BE32-E72D297353CC}">
              <c16:uniqueId val="{00000000-704B-4BDB-9963-733AB7DCA76A}"/>
            </c:ext>
          </c:extLst>
        </c:ser>
        <c:ser>
          <c:idx val="5"/>
          <c:order val="5"/>
          <c:tx>
            <c:strRef>
              <c:f>都府県別グラフ!$H$35</c:f>
              <c:strCache>
                <c:ptCount val="1"/>
                <c:pt idx="0">
                  <c:v>東京都2023</c:v>
                </c:pt>
              </c:strCache>
            </c:strRef>
          </c:tx>
          <c:invertIfNegative val="0"/>
          <c:cat>
            <c:strRef>
              <c:f>都府県別グラフ!$I$29:$T$29</c:f>
              <c:strCache>
                <c:ptCount val="12"/>
                <c:pt idx="0">
                  <c:v>１月</c:v>
                </c:pt>
                <c:pt idx="1">
                  <c:v>２月</c:v>
                </c:pt>
                <c:pt idx="2">
                  <c:v>３月</c:v>
                </c:pt>
                <c:pt idx="3">
                  <c:v>４月</c:v>
                </c:pt>
                <c:pt idx="4">
                  <c:v>５月</c:v>
                </c:pt>
                <c:pt idx="5">
                  <c:v>６月</c:v>
                </c:pt>
                <c:pt idx="6">
                  <c:v>７月</c:v>
                </c:pt>
                <c:pt idx="7">
                  <c:v>８月</c:v>
                </c:pt>
                <c:pt idx="8">
                  <c:v>９月</c:v>
                </c:pt>
                <c:pt idx="9">
                  <c:v>１０月</c:v>
                </c:pt>
                <c:pt idx="10">
                  <c:v>１１月</c:v>
                </c:pt>
                <c:pt idx="11">
                  <c:v>１２月</c:v>
                </c:pt>
              </c:strCache>
            </c:strRef>
          </c:cat>
          <c:val>
            <c:numRef>
              <c:f>都府県別グラフ!$I$35:$T$35</c:f>
              <c:numCache>
                <c:formatCode>##,###,###,###,##0;"-"#,###,###,###,##0</c:formatCode>
                <c:ptCount val="12"/>
                <c:pt idx="0">
                  <c:v>2887</c:v>
                </c:pt>
                <c:pt idx="1">
                  <c:v>3902</c:v>
                </c:pt>
                <c:pt idx="2">
                  <c:v>39305</c:v>
                </c:pt>
              </c:numCache>
            </c:numRef>
          </c:val>
          <c:extLst>
            <c:ext xmlns:c16="http://schemas.microsoft.com/office/drawing/2014/chart" uri="{C3380CC4-5D6E-409C-BE32-E72D297353CC}">
              <c16:uniqueId val="{00000000-5738-41FA-A809-B17896A3280E}"/>
            </c:ext>
          </c:extLst>
        </c:ser>
        <c:dLbls>
          <c:showLegendKey val="0"/>
          <c:showVal val="0"/>
          <c:showCatName val="0"/>
          <c:showSerName val="0"/>
          <c:showPercent val="0"/>
          <c:showBubbleSize val="0"/>
        </c:dLbls>
        <c:gapWidth val="150"/>
        <c:axId val="1088091695"/>
        <c:axId val="1"/>
      </c:barChart>
      <c:catAx>
        <c:axId val="1088091695"/>
        <c:scaling>
          <c:orientation val="minMax"/>
        </c:scaling>
        <c:delete val="0"/>
        <c:axPos val="b"/>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088091695"/>
        <c:crosses val="autoZero"/>
        <c:crossBetween val="between"/>
      </c:valAx>
      <c:spPr>
        <a:noFill/>
        <a:ln>
          <a:noFill/>
        </a:ln>
        <a:effectLst/>
        <a:sp3d/>
      </c:spPr>
    </c:plotArea>
    <c:legend>
      <c:legendPos val="b"/>
      <c:layout>
        <c:manualLayout>
          <c:xMode val="edge"/>
          <c:yMode val="edge"/>
          <c:x val="0.40098574272112725"/>
          <c:y val="0.13804580949999778"/>
          <c:w val="0.59901425727887281"/>
          <c:h val="6.194188594183413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51625439253237E-2"/>
          <c:y val="9.6919015780650888E-2"/>
          <c:w val="0.8902801049868766"/>
          <c:h val="0.71385925465959177"/>
        </c:manualLayout>
      </c:layout>
      <c:lineChart>
        <c:grouping val="standard"/>
        <c:varyColors val="0"/>
        <c:ser>
          <c:idx val="2"/>
          <c:order val="2"/>
          <c:tx>
            <c:strRef>
              <c:f>大阪CIまとめ!$D$1</c:f>
              <c:strCache>
                <c:ptCount val="1"/>
                <c:pt idx="0">
                  <c:v>大阪CI</c:v>
                </c:pt>
              </c:strCache>
            </c:strRef>
          </c:tx>
          <c:spPr>
            <a:ln w="28575" cap="rnd">
              <a:solidFill>
                <a:schemeClr val="tx1"/>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0C16-412E-84E8-DAECF5D31D4F}"/>
                </c:ext>
              </c:extLst>
            </c:dLbl>
            <c:dLbl>
              <c:idx val="2"/>
              <c:delete val="1"/>
              <c:extLst>
                <c:ext xmlns:c15="http://schemas.microsoft.com/office/drawing/2012/chart" uri="{CE6537A1-D6FC-4f65-9D91-7224C49458BB}"/>
                <c:ext xmlns:c16="http://schemas.microsoft.com/office/drawing/2014/chart" uri="{C3380CC4-5D6E-409C-BE32-E72D297353CC}">
                  <c16:uniqueId val="{00000001-0C16-412E-84E8-DAECF5D31D4F}"/>
                </c:ext>
              </c:extLst>
            </c:dLbl>
            <c:dLbl>
              <c:idx val="3"/>
              <c:delete val="1"/>
              <c:extLst>
                <c:ext xmlns:c15="http://schemas.microsoft.com/office/drawing/2012/chart" uri="{CE6537A1-D6FC-4f65-9D91-7224C49458BB}"/>
                <c:ext xmlns:c16="http://schemas.microsoft.com/office/drawing/2014/chart" uri="{C3380CC4-5D6E-409C-BE32-E72D297353CC}">
                  <c16:uniqueId val="{00000002-0C16-412E-84E8-DAECF5D31D4F}"/>
                </c:ext>
              </c:extLst>
            </c:dLbl>
            <c:dLbl>
              <c:idx val="4"/>
              <c:delete val="1"/>
              <c:extLst>
                <c:ext xmlns:c15="http://schemas.microsoft.com/office/drawing/2012/chart" uri="{CE6537A1-D6FC-4f65-9D91-7224C49458BB}"/>
                <c:ext xmlns:c16="http://schemas.microsoft.com/office/drawing/2014/chart" uri="{C3380CC4-5D6E-409C-BE32-E72D297353CC}">
                  <c16:uniqueId val="{00000003-0C16-412E-84E8-DAECF5D31D4F}"/>
                </c:ext>
              </c:extLst>
            </c:dLbl>
            <c:dLbl>
              <c:idx val="5"/>
              <c:delete val="1"/>
              <c:extLst>
                <c:ext xmlns:c15="http://schemas.microsoft.com/office/drawing/2012/chart" uri="{CE6537A1-D6FC-4f65-9D91-7224C49458BB}"/>
                <c:ext xmlns:c16="http://schemas.microsoft.com/office/drawing/2014/chart" uri="{C3380CC4-5D6E-409C-BE32-E72D297353CC}">
                  <c16:uniqueId val="{00000004-0C16-412E-84E8-DAECF5D31D4F}"/>
                </c:ext>
              </c:extLst>
            </c:dLbl>
            <c:dLbl>
              <c:idx val="6"/>
              <c:delete val="1"/>
              <c:extLst>
                <c:ext xmlns:c15="http://schemas.microsoft.com/office/drawing/2012/chart" uri="{CE6537A1-D6FC-4f65-9D91-7224C49458BB}"/>
                <c:ext xmlns:c16="http://schemas.microsoft.com/office/drawing/2014/chart" uri="{C3380CC4-5D6E-409C-BE32-E72D297353CC}">
                  <c16:uniqueId val="{00000005-0C16-412E-84E8-DAECF5D31D4F}"/>
                </c:ext>
              </c:extLst>
            </c:dLbl>
            <c:dLbl>
              <c:idx val="7"/>
              <c:delete val="1"/>
              <c:extLst>
                <c:ext xmlns:c15="http://schemas.microsoft.com/office/drawing/2012/chart" uri="{CE6537A1-D6FC-4f65-9D91-7224C49458BB}"/>
                <c:ext xmlns:c16="http://schemas.microsoft.com/office/drawing/2014/chart" uri="{C3380CC4-5D6E-409C-BE32-E72D297353CC}">
                  <c16:uniqueId val="{00000006-0C16-412E-84E8-DAECF5D31D4F}"/>
                </c:ext>
              </c:extLst>
            </c:dLbl>
            <c:dLbl>
              <c:idx val="8"/>
              <c:delete val="1"/>
              <c:extLst>
                <c:ext xmlns:c15="http://schemas.microsoft.com/office/drawing/2012/chart" uri="{CE6537A1-D6FC-4f65-9D91-7224C49458BB}"/>
                <c:ext xmlns:c16="http://schemas.microsoft.com/office/drawing/2014/chart" uri="{C3380CC4-5D6E-409C-BE32-E72D297353CC}">
                  <c16:uniqueId val="{00000007-0C16-412E-84E8-DAECF5D31D4F}"/>
                </c:ext>
              </c:extLst>
            </c:dLbl>
            <c:dLbl>
              <c:idx val="9"/>
              <c:delete val="1"/>
              <c:extLst>
                <c:ext xmlns:c15="http://schemas.microsoft.com/office/drawing/2012/chart" uri="{CE6537A1-D6FC-4f65-9D91-7224C49458BB}"/>
                <c:ext xmlns:c16="http://schemas.microsoft.com/office/drawing/2014/chart" uri="{C3380CC4-5D6E-409C-BE32-E72D297353CC}">
                  <c16:uniqueId val="{00000008-0C16-412E-84E8-DAECF5D31D4F}"/>
                </c:ext>
              </c:extLst>
            </c:dLbl>
            <c:dLbl>
              <c:idx val="10"/>
              <c:delete val="1"/>
              <c:extLst>
                <c:ext xmlns:c15="http://schemas.microsoft.com/office/drawing/2012/chart" uri="{CE6537A1-D6FC-4f65-9D91-7224C49458BB}"/>
                <c:ext xmlns:c16="http://schemas.microsoft.com/office/drawing/2014/chart" uri="{C3380CC4-5D6E-409C-BE32-E72D297353CC}">
                  <c16:uniqueId val="{00000009-0C16-412E-84E8-DAECF5D31D4F}"/>
                </c:ext>
              </c:extLst>
            </c:dLbl>
            <c:dLbl>
              <c:idx val="11"/>
              <c:delete val="1"/>
              <c:extLst>
                <c:ext xmlns:c15="http://schemas.microsoft.com/office/drawing/2012/chart" uri="{CE6537A1-D6FC-4f65-9D91-7224C49458BB}"/>
                <c:ext xmlns:c16="http://schemas.microsoft.com/office/drawing/2014/chart" uri="{C3380CC4-5D6E-409C-BE32-E72D297353CC}">
                  <c16:uniqueId val="{0000000A-0C16-412E-84E8-DAECF5D31D4F}"/>
                </c:ext>
              </c:extLst>
            </c:dLbl>
            <c:dLbl>
              <c:idx val="13"/>
              <c:delete val="1"/>
              <c:extLst>
                <c:ext xmlns:c15="http://schemas.microsoft.com/office/drawing/2012/chart" uri="{CE6537A1-D6FC-4f65-9D91-7224C49458BB}"/>
                <c:ext xmlns:c16="http://schemas.microsoft.com/office/drawing/2014/chart" uri="{C3380CC4-5D6E-409C-BE32-E72D297353CC}">
                  <c16:uniqueId val="{0000000B-0C16-412E-84E8-DAECF5D31D4F}"/>
                </c:ext>
              </c:extLst>
            </c:dLbl>
            <c:dLbl>
              <c:idx val="14"/>
              <c:delete val="1"/>
              <c:extLst>
                <c:ext xmlns:c15="http://schemas.microsoft.com/office/drawing/2012/chart" uri="{CE6537A1-D6FC-4f65-9D91-7224C49458BB}"/>
                <c:ext xmlns:c16="http://schemas.microsoft.com/office/drawing/2014/chart" uri="{C3380CC4-5D6E-409C-BE32-E72D297353CC}">
                  <c16:uniqueId val="{0000000C-0C16-412E-84E8-DAECF5D31D4F}"/>
                </c:ext>
              </c:extLst>
            </c:dLbl>
            <c:dLbl>
              <c:idx val="15"/>
              <c:delete val="1"/>
              <c:extLst>
                <c:ext xmlns:c15="http://schemas.microsoft.com/office/drawing/2012/chart" uri="{CE6537A1-D6FC-4f65-9D91-7224C49458BB}"/>
                <c:ext xmlns:c16="http://schemas.microsoft.com/office/drawing/2014/chart" uri="{C3380CC4-5D6E-409C-BE32-E72D297353CC}">
                  <c16:uniqueId val="{0000000D-0C16-412E-84E8-DAECF5D31D4F}"/>
                </c:ext>
              </c:extLst>
            </c:dLbl>
            <c:dLbl>
              <c:idx val="16"/>
              <c:delete val="1"/>
              <c:extLst>
                <c:ext xmlns:c15="http://schemas.microsoft.com/office/drawing/2012/chart" uri="{CE6537A1-D6FC-4f65-9D91-7224C49458BB}"/>
                <c:ext xmlns:c16="http://schemas.microsoft.com/office/drawing/2014/chart" uri="{C3380CC4-5D6E-409C-BE32-E72D297353CC}">
                  <c16:uniqueId val="{0000000E-0C16-412E-84E8-DAECF5D31D4F}"/>
                </c:ext>
              </c:extLst>
            </c:dLbl>
            <c:dLbl>
              <c:idx val="17"/>
              <c:delete val="1"/>
              <c:extLst>
                <c:ext xmlns:c15="http://schemas.microsoft.com/office/drawing/2012/chart" uri="{CE6537A1-D6FC-4f65-9D91-7224C49458BB}"/>
                <c:ext xmlns:c16="http://schemas.microsoft.com/office/drawing/2014/chart" uri="{C3380CC4-5D6E-409C-BE32-E72D297353CC}">
                  <c16:uniqueId val="{0000000F-0C16-412E-84E8-DAECF5D31D4F}"/>
                </c:ext>
              </c:extLst>
            </c:dLbl>
            <c:dLbl>
              <c:idx val="18"/>
              <c:delete val="1"/>
              <c:extLst>
                <c:ext xmlns:c15="http://schemas.microsoft.com/office/drawing/2012/chart" uri="{CE6537A1-D6FC-4f65-9D91-7224C49458BB}"/>
                <c:ext xmlns:c16="http://schemas.microsoft.com/office/drawing/2014/chart" uri="{C3380CC4-5D6E-409C-BE32-E72D297353CC}">
                  <c16:uniqueId val="{00000010-0C16-412E-84E8-DAECF5D31D4F}"/>
                </c:ext>
              </c:extLst>
            </c:dLbl>
            <c:dLbl>
              <c:idx val="19"/>
              <c:delete val="1"/>
              <c:extLst>
                <c:ext xmlns:c15="http://schemas.microsoft.com/office/drawing/2012/chart" uri="{CE6537A1-D6FC-4f65-9D91-7224C49458BB}"/>
                <c:ext xmlns:c16="http://schemas.microsoft.com/office/drawing/2014/chart" uri="{C3380CC4-5D6E-409C-BE32-E72D297353CC}">
                  <c16:uniqueId val="{00000011-0C16-412E-84E8-DAECF5D31D4F}"/>
                </c:ext>
              </c:extLst>
            </c:dLbl>
            <c:dLbl>
              <c:idx val="20"/>
              <c:delete val="1"/>
              <c:extLst>
                <c:ext xmlns:c15="http://schemas.microsoft.com/office/drawing/2012/chart" uri="{CE6537A1-D6FC-4f65-9D91-7224C49458BB}"/>
                <c:ext xmlns:c16="http://schemas.microsoft.com/office/drawing/2014/chart" uri="{C3380CC4-5D6E-409C-BE32-E72D297353CC}">
                  <c16:uniqueId val="{00000012-0C16-412E-84E8-DAECF5D31D4F}"/>
                </c:ext>
              </c:extLst>
            </c:dLbl>
            <c:dLbl>
              <c:idx val="21"/>
              <c:delete val="1"/>
              <c:extLst>
                <c:ext xmlns:c15="http://schemas.microsoft.com/office/drawing/2012/chart" uri="{CE6537A1-D6FC-4f65-9D91-7224C49458BB}"/>
                <c:ext xmlns:c16="http://schemas.microsoft.com/office/drawing/2014/chart" uri="{C3380CC4-5D6E-409C-BE32-E72D297353CC}">
                  <c16:uniqueId val="{00000013-0C16-412E-84E8-DAECF5D31D4F}"/>
                </c:ext>
              </c:extLst>
            </c:dLbl>
            <c:dLbl>
              <c:idx val="22"/>
              <c:delete val="1"/>
              <c:extLst>
                <c:ext xmlns:c15="http://schemas.microsoft.com/office/drawing/2012/chart" uri="{CE6537A1-D6FC-4f65-9D91-7224C49458BB}"/>
                <c:ext xmlns:c16="http://schemas.microsoft.com/office/drawing/2014/chart" uri="{C3380CC4-5D6E-409C-BE32-E72D297353CC}">
                  <c16:uniqueId val="{00000014-0C16-412E-84E8-DAECF5D31D4F}"/>
                </c:ext>
              </c:extLst>
            </c:dLbl>
            <c:dLbl>
              <c:idx val="23"/>
              <c:delete val="1"/>
              <c:extLst>
                <c:ext xmlns:c15="http://schemas.microsoft.com/office/drawing/2012/chart" uri="{CE6537A1-D6FC-4f65-9D91-7224C49458BB}"/>
                <c:ext xmlns:c16="http://schemas.microsoft.com/office/drawing/2014/chart" uri="{C3380CC4-5D6E-409C-BE32-E72D297353CC}">
                  <c16:uniqueId val="{00000015-0C16-412E-84E8-DAECF5D31D4F}"/>
                </c:ext>
              </c:extLst>
            </c:dLbl>
            <c:dLbl>
              <c:idx val="25"/>
              <c:delete val="1"/>
              <c:extLst>
                <c:ext xmlns:c15="http://schemas.microsoft.com/office/drawing/2012/chart" uri="{CE6537A1-D6FC-4f65-9D91-7224C49458BB}"/>
                <c:ext xmlns:c16="http://schemas.microsoft.com/office/drawing/2014/chart" uri="{C3380CC4-5D6E-409C-BE32-E72D297353CC}">
                  <c16:uniqueId val="{00000016-0C16-412E-84E8-DAECF5D31D4F}"/>
                </c:ext>
              </c:extLst>
            </c:dLbl>
            <c:dLbl>
              <c:idx val="26"/>
              <c:delete val="1"/>
              <c:extLst>
                <c:ext xmlns:c15="http://schemas.microsoft.com/office/drawing/2012/chart" uri="{CE6537A1-D6FC-4f65-9D91-7224C49458BB}"/>
                <c:ext xmlns:c16="http://schemas.microsoft.com/office/drawing/2014/chart" uri="{C3380CC4-5D6E-409C-BE32-E72D297353CC}">
                  <c16:uniqueId val="{00000017-0C16-412E-84E8-DAECF5D31D4F}"/>
                </c:ext>
              </c:extLst>
            </c:dLbl>
            <c:dLbl>
              <c:idx val="27"/>
              <c:delete val="1"/>
              <c:extLst>
                <c:ext xmlns:c15="http://schemas.microsoft.com/office/drawing/2012/chart" uri="{CE6537A1-D6FC-4f65-9D91-7224C49458BB}"/>
                <c:ext xmlns:c16="http://schemas.microsoft.com/office/drawing/2014/chart" uri="{C3380CC4-5D6E-409C-BE32-E72D297353CC}">
                  <c16:uniqueId val="{00000018-0C16-412E-84E8-DAECF5D31D4F}"/>
                </c:ext>
              </c:extLst>
            </c:dLbl>
            <c:dLbl>
              <c:idx val="28"/>
              <c:delete val="1"/>
              <c:extLst>
                <c:ext xmlns:c15="http://schemas.microsoft.com/office/drawing/2012/chart" uri="{CE6537A1-D6FC-4f65-9D91-7224C49458BB}"/>
                <c:ext xmlns:c16="http://schemas.microsoft.com/office/drawing/2014/chart" uri="{C3380CC4-5D6E-409C-BE32-E72D297353CC}">
                  <c16:uniqueId val="{00000019-0C16-412E-84E8-DAECF5D31D4F}"/>
                </c:ext>
              </c:extLst>
            </c:dLbl>
            <c:dLbl>
              <c:idx val="29"/>
              <c:delete val="1"/>
              <c:extLst>
                <c:ext xmlns:c15="http://schemas.microsoft.com/office/drawing/2012/chart" uri="{CE6537A1-D6FC-4f65-9D91-7224C49458BB}"/>
                <c:ext xmlns:c16="http://schemas.microsoft.com/office/drawing/2014/chart" uri="{C3380CC4-5D6E-409C-BE32-E72D297353CC}">
                  <c16:uniqueId val="{0000001A-0C16-412E-84E8-DAECF5D31D4F}"/>
                </c:ext>
              </c:extLst>
            </c:dLbl>
            <c:dLbl>
              <c:idx val="30"/>
              <c:delete val="1"/>
              <c:extLst>
                <c:ext xmlns:c15="http://schemas.microsoft.com/office/drawing/2012/chart" uri="{CE6537A1-D6FC-4f65-9D91-7224C49458BB}"/>
                <c:ext xmlns:c16="http://schemas.microsoft.com/office/drawing/2014/chart" uri="{C3380CC4-5D6E-409C-BE32-E72D297353CC}">
                  <c16:uniqueId val="{0000001B-0C16-412E-84E8-DAECF5D31D4F}"/>
                </c:ext>
              </c:extLst>
            </c:dLbl>
            <c:dLbl>
              <c:idx val="31"/>
              <c:delete val="1"/>
              <c:extLst>
                <c:ext xmlns:c15="http://schemas.microsoft.com/office/drawing/2012/chart" uri="{CE6537A1-D6FC-4f65-9D91-7224C49458BB}"/>
                <c:ext xmlns:c16="http://schemas.microsoft.com/office/drawing/2014/chart" uri="{C3380CC4-5D6E-409C-BE32-E72D297353CC}">
                  <c16:uniqueId val="{0000001C-0C16-412E-84E8-DAECF5D31D4F}"/>
                </c:ext>
              </c:extLst>
            </c:dLbl>
            <c:dLbl>
              <c:idx val="32"/>
              <c:delete val="1"/>
              <c:extLst>
                <c:ext xmlns:c15="http://schemas.microsoft.com/office/drawing/2012/chart" uri="{CE6537A1-D6FC-4f65-9D91-7224C49458BB}"/>
                <c:ext xmlns:c16="http://schemas.microsoft.com/office/drawing/2014/chart" uri="{C3380CC4-5D6E-409C-BE32-E72D297353CC}">
                  <c16:uniqueId val="{0000001D-0C16-412E-84E8-DAECF5D31D4F}"/>
                </c:ext>
              </c:extLst>
            </c:dLbl>
            <c:dLbl>
              <c:idx val="33"/>
              <c:delete val="1"/>
              <c:extLst>
                <c:ext xmlns:c15="http://schemas.microsoft.com/office/drawing/2012/chart" uri="{CE6537A1-D6FC-4f65-9D91-7224C49458BB}"/>
                <c:ext xmlns:c16="http://schemas.microsoft.com/office/drawing/2014/chart" uri="{C3380CC4-5D6E-409C-BE32-E72D297353CC}">
                  <c16:uniqueId val="{0000001E-0C16-412E-84E8-DAECF5D31D4F}"/>
                </c:ext>
              </c:extLst>
            </c:dLbl>
            <c:dLbl>
              <c:idx val="34"/>
              <c:delete val="1"/>
              <c:extLst>
                <c:ext xmlns:c15="http://schemas.microsoft.com/office/drawing/2012/chart" uri="{CE6537A1-D6FC-4f65-9D91-7224C49458BB}"/>
                <c:ext xmlns:c16="http://schemas.microsoft.com/office/drawing/2014/chart" uri="{C3380CC4-5D6E-409C-BE32-E72D297353CC}">
                  <c16:uniqueId val="{0000001F-0C16-412E-84E8-DAECF5D31D4F}"/>
                </c:ext>
              </c:extLst>
            </c:dLbl>
            <c:dLbl>
              <c:idx val="35"/>
              <c:delete val="1"/>
              <c:extLst>
                <c:ext xmlns:c15="http://schemas.microsoft.com/office/drawing/2012/chart" uri="{CE6537A1-D6FC-4f65-9D91-7224C49458BB}"/>
                <c:ext xmlns:c16="http://schemas.microsoft.com/office/drawing/2014/chart" uri="{C3380CC4-5D6E-409C-BE32-E72D297353CC}">
                  <c16:uniqueId val="{00000020-0C16-412E-84E8-DAECF5D31D4F}"/>
                </c:ext>
              </c:extLst>
            </c:dLbl>
            <c:dLbl>
              <c:idx val="37"/>
              <c:delete val="1"/>
              <c:extLst>
                <c:ext xmlns:c15="http://schemas.microsoft.com/office/drawing/2012/chart" uri="{CE6537A1-D6FC-4f65-9D91-7224C49458BB}"/>
                <c:ext xmlns:c16="http://schemas.microsoft.com/office/drawing/2014/chart" uri="{C3380CC4-5D6E-409C-BE32-E72D297353CC}">
                  <c16:uniqueId val="{00000021-0C16-412E-84E8-DAECF5D31D4F}"/>
                </c:ext>
              </c:extLst>
            </c:dLbl>
            <c:dLbl>
              <c:idx val="38"/>
              <c:delete val="1"/>
              <c:extLst>
                <c:ext xmlns:c15="http://schemas.microsoft.com/office/drawing/2012/chart" uri="{CE6537A1-D6FC-4f65-9D91-7224C49458BB}"/>
                <c:ext xmlns:c16="http://schemas.microsoft.com/office/drawing/2014/chart" uri="{C3380CC4-5D6E-409C-BE32-E72D297353CC}">
                  <c16:uniqueId val="{00000022-0C16-412E-84E8-DAECF5D31D4F}"/>
                </c:ext>
              </c:extLst>
            </c:dLbl>
            <c:dLbl>
              <c:idx val="39"/>
              <c:delete val="1"/>
              <c:extLst>
                <c:ext xmlns:c15="http://schemas.microsoft.com/office/drawing/2012/chart" uri="{CE6537A1-D6FC-4f65-9D91-7224C49458BB}"/>
                <c:ext xmlns:c16="http://schemas.microsoft.com/office/drawing/2014/chart" uri="{C3380CC4-5D6E-409C-BE32-E72D297353CC}">
                  <c16:uniqueId val="{00000023-0C16-412E-84E8-DAECF5D31D4F}"/>
                </c:ext>
              </c:extLst>
            </c:dLbl>
            <c:dLbl>
              <c:idx val="40"/>
              <c:delete val="1"/>
              <c:extLst>
                <c:ext xmlns:c15="http://schemas.microsoft.com/office/drawing/2012/chart" uri="{CE6537A1-D6FC-4f65-9D91-7224C49458BB}"/>
                <c:ext xmlns:c16="http://schemas.microsoft.com/office/drawing/2014/chart" uri="{C3380CC4-5D6E-409C-BE32-E72D297353CC}">
                  <c16:uniqueId val="{00000024-0C16-412E-84E8-DAECF5D31D4F}"/>
                </c:ext>
              </c:extLst>
            </c:dLbl>
            <c:dLbl>
              <c:idx val="41"/>
              <c:delete val="1"/>
              <c:extLst>
                <c:ext xmlns:c15="http://schemas.microsoft.com/office/drawing/2012/chart" uri="{CE6537A1-D6FC-4f65-9D91-7224C49458BB}"/>
                <c:ext xmlns:c16="http://schemas.microsoft.com/office/drawing/2014/chart" uri="{C3380CC4-5D6E-409C-BE32-E72D297353CC}">
                  <c16:uniqueId val="{00000025-0C16-412E-84E8-DAECF5D31D4F}"/>
                </c:ext>
              </c:extLst>
            </c:dLbl>
            <c:dLbl>
              <c:idx val="42"/>
              <c:delete val="1"/>
              <c:extLst>
                <c:ext xmlns:c15="http://schemas.microsoft.com/office/drawing/2012/chart" uri="{CE6537A1-D6FC-4f65-9D91-7224C49458BB}"/>
                <c:ext xmlns:c16="http://schemas.microsoft.com/office/drawing/2014/chart" uri="{C3380CC4-5D6E-409C-BE32-E72D297353CC}">
                  <c16:uniqueId val="{00000026-0C16-412E-84E8-DAECF5D31D4F}"/>
                </c:ext>
              </c:extLst>
            </c:dLbl>
            <c:dLbl>
              <c:idx val="43"/>
              <c:delete val="1"/>
              <c:extLst>
                <c:ext xmlns:c15="http://schemas.microsoft.com/office/drawing/2012/chart" uri="{CE6537A1-D6FC-4f65-9D91-7224C49458BB}"/>
                <c:ext xmlns:c16="http://schemas.microsoft.com/office/drawing/2014/chart" uri="{C3380CC4-5D6E-409C-BE32-E72D297353CC}">
                  <c16:uniqueId val="{00000027-0C16-412E-84E8-DAECF5D31D4F}"/>
                </c:ext>
              </c:extLst>
            </c:dLbl>
            <c:dLbl>
              <c:idx val="44"/>
              <c:delete val="1"/>
              <c:extLst>
                <c:ext xmlns:c15="http://schemas.microsoft.com/office/drawing/2012/chart" uri="{CE6537A1-D6FC-4f65-9D91-7224C49458BB}"/>
                <c:ext xmlns:c16="http://schemas.microsoft.com/office/drawing/2014/chart" uri="{C3380CC4-5D6E-409C-BE32-E72D297353CC}">
                  <c16:uniqueId val="{00000028-0C16-412E-84E8-DAECF5D31D4F}"/>
                </c:ext>
              </c:extLst>
            </c:dLbl>
            <c:dLbl>
              <c:idx val="45"/>
              <c:delete val="1"/>
              <c:extLst>
                <c:ext xmlns:c15="http://schemas.microsoft.com/office/drawing/2012/chart" uri="{CE6537A1-D6FC-4f65-9D91-7224C49458BB}"/>
                <c:ext xmlns:c16="http://schemas.microsoft.com/office/drawing/2014/chart" uri="{C3380CC4-5D6E-409C-BE32-E72D297353CC}">
                  <c16:uniqueId val="{00000029-0C16-412E-84E8-DAECF5D31D4F}"/>
                </c:ext>
              </c:extLst>
            </c:dLbl>
            <c:dLbl>
              <c:idx val="46"/>
              <c:delete val="1"/>
              <c:extLst>
                <c:ext xmlns:c15="http://schemas.microsoft.com/office/drawing/2012/chart" uri="{CE6537A1-D6FC-4f65-9D91-7224C49458BB}"/>
                <c:ext xmlns:c16="http://schemas.microsoft.com/office/drawing/2014/chart" uri="{C3380CC4-5D6E-409C-BE32-E72D297353CC}">
                  <c16:uniqueId val="{0000002A-0C16-412E-84E8-DAECF5D31D4F}"/>
                </c:ext>
              </c:extLst>
            </c:dLbl>
            <c:dLbl>
              <c:idx val="47"/>
              <c:delete val="1"/>
              <c:extLst>
                <c:ext xmlns:c15="http://schemas.microsoft.com/office/drawing/2012/chart" uri="{CE6537A1-D6FC-4f65-9D91-7224C49458BB}"/>
                <c:ext xmlns:c16="http://schemas.microsoft.com/office/drawing/2014/chart" uri="{C3380CC4-5D6E-409C-BE32-E72D297353CC}">
                  <c16:uniqueId val="{0000002B-0C16-412E-84E8-DAECF5D31D4F}"/>
                </c:ext>
              </c:extLst>
            </c:dLbl>
            <c:dLbl>
              <c:idx val="48"/>
              <c:layout>
                <c:manualLayout>
                  <c:x val="-4.3794596431255897E-2"/>
                  <c:y val="9.24913002770012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C-0C16-412E-84E8-DAECF5D31D4F}"/>
                </c:ext>
              </c:extLst>
            </c:dLbl>
            <c:dLbl>
              <c:idx val="49"/>
              <c:delete val="1"/>
              <c:extLst>
                <c:ext xmlns:c15="http://schemas.microsoft.com/office/drawing/2012/chart" uri="{CE6537A1-D6FC-4f65-9D91-7224C49458BB}"/>
                <c:ext xmlns:c16="http://schemas.microsoft.com/office/drawing/2014/chart" uri="{C3380CC4-5D6E-409C-BE32-E72D297353CC}">
                  <c16:uniqueId val="{0000002D-0C16-412E-84E8-DAECF5D31D4F}"/>
                </c:ext>
              </c:extLst>
            </c:dLbl>
            <c:dLbl>
              <c:idx val="50"/>
              <c:delete val="1"/>
              <c:extLst>
                <c:ext xmlns:c15="http://schemas.microsoft.com/office/drawing/2012/chart" uri="{CE6537A1-D6FC-4f65-9D91-7224C49458BB}"/>
                <c:ext xmlns:c16="http://schemas.microsoft.com/office/drawing/2014/chart" uri="{C3380CC4-5D6E-409C-BE32-E72D297353CC}">
                  <c16:uniqueId val="{0000002E-0C16-412E-84E8-DAECF5D31D4F}"/>
                </c:ext>
              </c:extLst>
            </c:dLbl>
            <c:dLbl>
              <c:idx val="51"/>
              <c:delete val="1"/>
              <c:extLst>
                <c:ext xmlns:c15="http://schemas.microsoft.com/office/drawing/2012/chart" uri="{CE6537A1-D6FC-4f65-9D91-7224C49458BB}"/>
                <c:ext xmlns:c16="http://schemas.microsoft.com/office/drawing/2014/chart" uri="{C3380CC4-5D6E-409C-BE32-E72D297353CC}">
                  <c16:uniqueId val="{0000002F-0C16-412E-84E8-DAECF5D31D4F}"/>
                </c:ext>
              </c:extLst>
            </c:dLbl>
            <c:dLbl>
              <c:idx val="52"/>
              <c:delete val="1"/>
              <c:extLst>
                <c:ext xmlns:c15="http://schemas.microsoft.com/office/drawing/2012/chart" uri="{CE6537A1-D6FC-4f65-9D91-7224C49458BB}"/>
                <c:ext xmlns:c16="http://schemas.microsoft.com/office/drawing/2014/chart" uri="{C3380CC4-5D6E-409C-BE32-E72D297353CC}">
                  <c16:uniqueId val="{00000030-0C16-412E-84E8-DAECF5D31D4F}"/>
                </c:ext>
              </c:extLst>
            </c:dLbl>
            <c:dLbl>
              <c:idx val="53"/>
              <c:delete val="1"/>
              <c:extLst>
                <c:ext xmlns:c15="http://schemas.microsoft.com/office/drawing/2012/chart" uri="{CE6537A1-D6FC-4f65-9D91-7224C49458BB}"/>
                <c:ext xmlns:c16="http://schemas.microsoft.com/office/drawing/2014/chart" uri="{C3380CC4-5D6E-409C-BE32-E72D297353CC}">
                  <c16:uniqueId val="{00000031-0C16-412E-84E8-DAECF5D31D4F}"/>
                </c:ext>
              </c:extLst>
            </c:dLbl>
            <c:dLbl>
              <c:idx val="54"/>
              <c:delete val="1"/>
              <c:extLst>
                <c:ext xmlns:c15="http://schemas.microsoft.com/office/drawing/2012/chart" uri="{CE6537A1-D6FC-4f65-9D91-7224C49458BB}"/>
                <c:ext xmlns:c16="http://schemas.microsoft.com/office/drawing/2014/chart" uri="{C3380CC4-5D6E-409C-BE32-E72D297353CC}">
                  <c16:uniqueId val="{00000032-0C16-412E-84E8-DAECF5D31D4F}"/>
                </c:ext>
              </c:extLst>
            </c:dLbl>
            <c:dLbl>
              <c:idx val="55"/>
              <c:delete val="1"/>
              <c:extLst>
                <c:ext xmlns:c15="http://schemas.microsoft.com/office/drawing/2012/chart" uri="{CE6537A1-D6FC-4f65-9D91-7224C49458BB}"/>
                <c:ext xmlns:c16="http://schemas.microsoft.com/office/drawing/2014/chart" uri="{C3380CC4-5D6E-409C-BE32-E72D297353CC}">
                  <c16:uniqueId val="{00000033-0C16-412E-84E8-DAECF5D31D4F}"/>
                </c:ext>
              </c:extLst>
            </c:dLbl>
            <c:dLbl>
              <c:idx val="56"/>
              <c:delete val="1"/>
              <c:extLst>
                <c:ext xmlns:c15="http://schemas.microsoft.com/office/drawing/2012/chart" uri="{CE6537A1-D6FC-4f65-9D91-7224C49458BB}"/>
                <c:ext xmlns:c16="http://schemas.microsoft.com/office/drawing/2014/chart" uri="{C3380CC4-5D6E-409C-BE32-E72D297353CC}">
                  <c16:uniqueId val="{00000034-0C16-412E-84E8-DAECF5D31D4F}"/>
                </c:ext>
              </c:extLst>
            </c:dLbl>
            <c:dLbl>
              <c:idx val="57"/>
              <c:delete val="1"/>
              <c:extLst>
                <c:ext xmlns:c15="http://schemas.microsoft.com/office/drawing/2012/chart" uri="{CE6537A1-D6FC-4f65-9D91-7224C49458BB}"/>
                <c:ext xmlns:c16="http://schemas.microsoft.com/office/drawing/2014/chart" uri="{C3380CC4-5D6E-409C-BE32-E72D297353CC}">
                  <c16:uniqueId val="{00000035-0C16-412E-84E8-DAECF5D31D4F}"/>
                </c:ext>
              </c:extLst>
            </c:dLbl>
            <c:dLbl>
              <c:idx val="58"/>
              <c:delete val="1"/>
              <c:extLst>
                <c:ext xmlns:c15="http://schemas.microsoft.com/office/drawing/2012/chart" uri="{CE6537A1-D6FC-4f65-9D91-7224C49458BB}"/>
                <c:ext xmlns:c16="http://schemas.microsoft.com/office/drawing/2014/chart" uri="{C3380CC4-5D6E-409C-BE32-E72D297353CC}">
                  <c16:uniqueId val="{00000036-0C16-412E-84E8-DAECF5D31D4F}"/>
                </c:ext>
              </c:extLst>
            </c:dLbl>
            <c:dLbl>
              <c:idx val="59"/>
              <c:delete val="1"/>
              <c:extLst>
                <c:ext xmlns:c15="http://schemas.microsoft.com/office/drawing/2012/chart" uri="{CE6537A1-D6FC-4f65-9D91-7224C49458BB}"/>
                <c:ext xmlns:c16="http://schemas.microsoft.com/office/drawing/2014/chart" uri="{C3380CC4-5D6E-409C-BE32-E72D297353CC}">
                  <c16:uniqueId val="{00000037-0C16-412E-84E8-DAECF5D31D4F}"/>
                </c:ext>
              </c:extLst>
            </c:dLbl>
            <c:dLbl>
              <c:idx val="61"/>
              <c:delete val="1"/>
              <c:extLst>
                <c:ext xmlns:c15="http://schemas.microsoft.com/office/drawing/2012/chart" uri="{CE6537A1-D6FC-4f65-9D91-7224C49458BB}"/>
                <c:ext xmlns:c16="http://schemas.microsoft.com/office/drawing/2014/chart" uri="{C3380CC4-5D6E-409C-BE32-E72D297353CC}">
                  <c16:uniqueId val="{00000038-0C16-412E-84E8-DAECF5D31D4F}"/>
                </c:ext>
              </c:extLst>
            </c:dLbl>
            <c:dLbl>
              <c:idx val="62"/>
              <c:delete val="1"/>
              <c:extLst>
                <c:ext xmlns:c15="http://schemas.microsoft.com/office/drawing/2012/chart" uri="{CE6537A1-D6FC-4f65-9D91-7224C49458BB}"/>
                <c:ext xmlns:c16="http://schemas.microsoft.com/office/drawing/2014/chart" uri="{C3380CC4-5D6E-409C-BE32-E72D297353CC}">
                  <c16:uniqueId val="{00000039-0C16-412E-84E8-DAECF5D31D4F}"/>
                </c:ext>
              </c:extLst>
            </c:dLbl>
            <c:dLbl>
              <c:idx val="63"/>
              <c:delete val="1"/>
              <c:extLst>
                <c:ext xmlns:c15="http://schemas.microsoft.com/office/drawing/2012/chart" uri="{CE6537A1-D6FC-4f65-9D91-7224C49458BB}"/>
                <c:ext xmlns:c16="http://schemas.microsoft.com/office/drawing/2014/chart" uri="{C3380CC4-5D6E-409C-BE32-E72D297353CC}">
                  <c16:uniqueId val="{0000003A-0C16-412E-84E8-DAECF5D31D4F}"/>
                </c:ext>
              </c:extLst>
            </c:dLbl>
            <c:dLbl>
              <c:idx val="64"/>
              <c:delete val="1"/>
              <c:extLst>
                <c:ext xmlns:c15="http://schemas.microsoft.com/office/drawing/2012/chart" uri="{CE6537A1-D6FC-4f65-9D91-7224C49458BB}"/>
                <c:ext xmlns:c16="http://schemas.microsoft.com/office/drawing/2014/chart" uri="{C3380CC4-5D6E-409C-BE32-E72D297353CC}">
                  <c16:uniqueId val="{0000003B-0C16-412E-84E8-DAECF5D31D4F}"/>
                </c:ext>
              </c:extLst>
            </c:dLbl>
            <c:dLbl>
              <c:idx val="65"/>
              <c:delete val="1"/>
              <c:extLst>
                <c:ext xmlns:c15="http://schemas.microsoft.com/office/drawing/2012/chart" uri="{CE6537A1-D6FC-4f65-9D91-7224C49458BB}"/>
                <c:ext xmlns:c16="http://schemas.microsoft.com/office/drawing/2014/chart" uri="{C3380CC4-5D6E-409C-BE32-E72D297353CC}">
                  <c16:uniqueId val="{0000003C-0C16-412E-84E8-DAECF5D31D4F}"/>
                </c:ext>
              </c:extLst>
            </c:dLbl>
            <c:dLbl>
              <c:idx val="66"/>
              <c:delete val="1"/>
              <c:extLst>
                <c:ext xmlns:c15="http://schemas.microsoft.com/office/drawing/2012/chart" uri="{CE6537A1-D6FC-4f65-9D91-7224C49458BB}"/>
                <c:ext xmlns:c16="http://schemas.microsoft.com/office/drawing/2014/chart" uri="{C3380CC4-5D6E-409C-BE32-E72D297353CC}">
                  <c16:uniqueId val="{0000003D-0C16-412E-84E8-DAECF5D31D4F}"/>
                </c:ext>
              </c:extLst>
            </c:dLbl>
            <c:dLbl>
              <c:idx val="67"/>
              <c:delete val="1"/>
              <c:extLst>
                <c:ext xmlns:c15="http://schemas.microsoft.com/office/drawing/2012/chart" uri="{CE6537A1-D6FC-4f65-9D91-7224C49458BB}"/>
                <c:ext xmlns:c16="http://schemas.microsoft.com/office/drawing/2014/chart" uri="{C3380CC4-5D6E-409C-BE32-E72D297353CC}">
                  <c16:uniqueId val="{0000003E-0C16-412E-84E8-DAECF5D31D4F}"/>
                </c:ext>
              </c:extLst>
            </c:dLbl>
            <c:dLbl>
              <c:idx val="68"/>
              <c:delete val="1"/>
              <c:extLst>
                <c:ext xmlns:c15="http://schemas.microsoft.com/office/drawing/2012/chart" uri="{CE6537A1-D6FC-4f65-9D91-7224C49458BB}"/>
                <c:ext xmlns:c16="http://schemas.microsoft.com/office/drawing/2014/chart" uri="{C3380CC4-5D6E-409C-BE32-E72D297353CC}">
                  <c16:uniqueId val="{0000003F-0C16-412E-84E8-DAECF5D31D4F}"/>
                </c:ext>
              </c:extLst>
            </c:dLbl>
            <c:dLbl>
              <c:idx val="69"/>
              <c:delete val="1"/>
              <c:extLst>
                <c:ext xmlns:c15="http://schemas.microsoft.com/office/drawing/2012/chart" uri="{CE6537A1-D6FC-4f65-9D91-7224C49458BB}"/>
                <c:ext xmlns:c16="http://schemas.microsoft.com/office/drawing/2014/chart" uri="{C3380CC4-5D6E-409C-BE32-E72D297353CC}">
                  <c16:uniqueId val="{00000040-0C16-412E-84E8-DAECF5D31D4F}"/>
                </c:ext>
              </c:extLst>
            </c:dLbl>
            <c:dLbl>
              <c:idx val="70"/>
              <c:delete val="1"/>
              <c:extLst>
                <c:ext xmlns:c15="http://schemas.microsoft.com/office/drawing/2012/chart" uri="{CE6537A1-D6FC-4f65-9D91-7224C49458BB}"/>
                <c:ext xmlns:c16="http://schemas.microsoft.com/office/drawing/2014/chart" uri="{C3380CC4-5D6E-409C-BE32-E72D297353CC}">
                  <c16:uniqueId val="{00000041-0C16-412E-84E8-DAECF5D31D4F}"/>
                </c:ext>
              </c:extLst>
            </c:dLbl>
            <c:dLbl>
              <c:idx val="71"/>
              <c:delete val="1"/>
              <c:extLst>
                <c:ext xmlns:c15="http://schemas.microsoft.com/office/drawing/2012/chart" uri="{CE6537A1-D6FC-4f65-9D91-7224C49458BB}"/>
                <c:ext xmlns:c16="http://schemas.microsoft.com/office/drawing/2014/chart" uri="{C3380CC4-5D6E-409C-BE32-E72D297353CC}">
                  <c16:uniqueId val="{00000042-0C16-412E-84E8-DAECF5D31D4F}"/>
                </c:ext>
              </c:extLst>
            </c:dLbl>
            <c:dLbl>
              <c:idx val="73"/>
              <c:delete val="1"/>
              <c:extLst>
                <c:ext xmlns:c15="http://schemas.microsoft.com/office/drawing/2012/chart" uri="{CE6537A1-D6FC-4f65-9D91-7224C49458BB}"/>
                <c:ext xmlns:c16="http://schemas.microsoft.com/office/drawing/2014/chart" uri="{C3380CC4-5D6E-409C-BE32-E72D297353CC}">
                  <c16:uniqueId val="{00000043-0C16-412E-84E8-DAECF5D31D4F}"/>
                </c:ext>
              </c:extLst>
            </c:dLbl>
            <c:dLbl>
              <c:idx val="74"/>
              <c:delete val="1"/>
              <c:extLst>
                <c:ext xmlns:c15="http://schemas.microsoft.com/office/drawing/2012/chart" uri="{CE6537A1-D6FC-4f65-9D91-7224C49458BB}"/>
                <c:ext xmlns:c16="http://schemas.microsoft.com/office/drawing/2014/chart" uri="{C3380CC4-5D6E-409C-BE32-E72D297353CC}">
                  <c16:uniqueId val="{00000044-0C16-412E-84E8-DAECF5D31D4F}"/>
                </c:ext>
              </c:extLst>
            </c:dLbl>
            <c:dLbl>
              <c:idx val="75"/>
              <c:delete val="1"/>
              <c:extLst>
                <c:ext xmlns:c15="http://schemas.microsoft.com/office/drawing/2012/chart" uri="{CE6537A1-D6FC-4f65-9D91-7224C49458BB}"/>
                <c:ext xmlns:c16="http://schemas.microsoft.com/office/drawing/2014/chart" uri="{C3380CC4-5D6E-409C-BE32-E72D297353CC}">
                  <c16:uniqueId val="{00000045-0C16-412E-84E8-DAECF5D31D4F}"/>
                </c:ext>
              </c:extLst>
            </c:dLbl>
            <c:dLbl>
              <c:idx val="76"/>
              <c:delete val="1"/>
              <c:extLst>
                <c:ext xmlns:c15="http://schemas.microsoft.com/office/drawing/2012/chart" uri="{CE6537A1-D6FC-4f65-9D91-7224C49458BB}"/>
                <c:ext xmlns:c16="http://schemas.microsoft.com/office/drawing/2014/chart" uri="{C3380CC4-5D6E-409C-BE32-E72D297353CC}">
                  <c16:uniqueId val="{00000046-0C16-412E-84E8-DAECF5D31D4F}"/>
                </c:ext>
              </c:extLst>
            </c:dLbl>
            <c:dLbl>
              <c:idx val="77"/>
              <c:delete val="1"/>
              <c:extLst>
                <c:ext xmlns:c15="http://schemas.microsoft.com/office/drawing/2012/chart" uri="{CE6537A1-D6FC-4f65-9D91-7224C49458BB}"/>
                <c:ext xmlns:c16="http://schemas.microsoft.com/office/drawing/2014/chart" uri="{C3380CC4-5D6E-409C-BE32-E72D297353CC}">
                  <c16:uniqueId val="{00000047-0C16-412E-84E8-DAECF5D31D4F}"/>
                </c:ext>
              </c:extLst>
            </c:dLbl>
            <c:dLbl>
              <c:idx val="78"/>
              <c:delete val="1"/>
              <c:extLst>
                <c:ext xmlns:c15="http://schemas.microsoft.com/office/drawing/2012/chart" uri="{CE6537A1-D6FC-4f65-9D91-7224C49458BB}"/>
                <c:ext xmlns:c16="http://schemas.microsoft.com/office/drawing/2014/chart" uri="{C3380CC4-5D6E-409C-BE32-E72D297353CC}">
                  <c16:uniqueId val="{00000048-0C16-412E-84E8-DAECF5D31D4F}"/>
                </c:ext>
              </c:extLst>
            </c:dLbl>
            <c:dLbl>
              <c:idx val="79"/>
              <c:delete val="1"/>
              <c:extLst>
                <c:ext xmlns:c15="http://schemas.microsoft.com/office/drawing/2012/chart" uri="{CE6537A1-D6FC-4f65-9D91-7224C49458BB}"/>
                <c:ext xmlns:c16="http://schemas.microsoft.com/office/drawing/2014/chart" uri="{C3380CC4-5D6E-409C-BE32-E72D297353CC}">
                  <c16:uniqueId val="{00000049-0C16-412E-84E8-DAECF5D31D4F}"/>
                </c:ext>
              </c:extLst>
            </c:dLbl>
            <c:dLbl>
              <c:idx val="80"/>
              <c:delete val="1"/>
              <c:extLst>
                <c:ext xmlns:c15="http://schemas.microsoft.com/office/drawing/2012/chart" uri="{CE6537A1-D6FC-4f65-9D91-7224C49458BB}"/>
                <c:ext xmlns:c16="http://schemas.microsoft.com/office/drawing/2014/chart" uri="{C3380CC4-5D6E-409C-BE32-E72D297353CC}">
                  <c16:uniqueId val="{0000004A-0C16-412E-84E8-DAECF5D31D4F}"/>
                </c:ext>
              </c:extLst>
            </c:dLbl>
            <c:dLbl>
              <c:idx val="81"/>
              <c:delete val="1"/>
              <c:extLst>
                <c:ext xmlns:c15="http://schemas.microsoft.com/office/drawing/2012/chart" uri="{CE6537A1-D6FC-4f65-9D91-7224C49458BB}"/>
                <c:ext xmlns:c16="http://schemas.microsoft.com/office/drawing/2014/chart" uri="{C3380CC4-5D6E-409C-BE32-E72D297353CC}">
                  <c16:uniqueId val="{0000004B-0C16-412E-84E8-DAECF5D31D4F}"/>
                </c:ext>
              </c:extLst>
            </c:dLbl>
            <c:dLbl>
              <c:idx val="82"/>
              <c:delete val="1"/>
              <c:extLst>
                <c:ext xmlns:c15="http://schemas.microsoft.com/office/drawing/2012/chart" uri="{CE6537A1-D6FC-4f65-9D91-7224C49458BB}"/>
                <c:ext xmlns:c16="http://schemas.microsoft.com/office/drawing/2014/chart" uri="{C3380CC4-5D6E-409C-BE32-E72D297353CC}">
                  <c16:uniqueId val="{0000004C-0C16-412E-84E8-DAECF5D31D4F}"/>
                </c:ext>
              </c:extLst>
            </c:dLbl>
            <c:dLbl>
              <c:idx val="83"/>
              <c:delete val="1"/>
              <c:extLst>
                <c:ext xmlns:c15="http://schemas.microsoft.com/office/drawing/2012/chart" uri="{CE6537A1-D6FC-4f65-9D91-7224C49458BB}"/>
                <c:ext xmlns:c16="http://schemas.microsoft.com/office/drawing/2014/chart" uri="{C3380CC4-5D6E-409C-BE32-E72D297353CC}">
                  <c16:uniqueId val="{0000004D-0C16-412E-84E8-DAECF5D31D4F}"/>
                </c:ext>
              </c:extLst>
            </c:dLbl>
            <c:dLbl>
              <c:idx val="85"/>
              <c:delete val="1"/>
              <c:extLst>
                <c:ext xmlns:c15="http://schemas.microsoft.com/office/drawing/2012/chart" uri="{CE6537A1-D6FC-4f65-9D91-7224C49458BB}"/>
                <c:ext xmlns:c16="http://schemas.microsoft.com/office/drawing/2014/chart" uri="{C3380CC4-5D6E-409C-BE32-E72D297353CC}">
                  <c16:uniqueId val="{0000004E-0C16-412E-84E8-DAECF5D31D4F}"/>
                </c:ext>
              </c:extLst>
            </c:dLbl>
            <c:dLbl>
              <c:idx val="86"/>
              <c:delete val="1"/>
              <c:extLst>
                <c:ext xmlns:c15="http://schemas.microsoft.com/office/drawing/2012/chart" uri="{CE6537A1-D6FC-4f65-9D91-7224C49458BB}"/>
                <c:ext xmlns:c16="http://schemas.microsoft.com/office/drawing/2014/chart" uri="{C3380CC4-5D6E-409C-BE32-E72D297353CC}">
                  <c16:uniqueId val="{0000004F-0C16-412E-84E8-DAECF5D31D4F}"/>
                </c:ext>
              </c:extLst>
            </c:dLbl>
            <c:dLbl>
              <c:idx val="87"/>
              <c:delete val="1"/>
              <c:extLst>
                <c:ext xmlns:c15="http://schemas.microsoft.com/office/drawing/2012/chart" uri="{CE6537A1-D6FC-4f65-9D91-7224C49458BB}"/>
                <c:ext xmlns:c16="http://schemas.microsoft.com/office/drawing/2014/chart" uri="{C3380CC4-5D6E-409C-BE32-E72D297353CC}">
                  <c16:uniqueId val="{00000050-0C16-412E-84E8-DAECF5D31D4F}"/>
                </c:ext>
              </c:extLst>
            </c:dLbl>
            <c:dLbl>
              <c:idx val="88"/>
              <c:delete val="1"/>
              <c:extLst>
                <c:ext xmlns:c15="http://schemas.microsoft.com/office/drawing/2012/chart" uri="{CE6537A1-D6FC-4f65-9D91-7224C49458BB}"/>
                <c:ext xmlns:c16="http://schemas.microsoft.com/office/drawing/2014/chart" uri="{C3380CC4-5D6E-409C-BE32-E72D297353CC}">
                  <c16:uniqueId val="{00000051-0C16-412E-84E8-DAECF5D31D4F}"/>
                </c:ext>
              </c:extLst>
            </c:dLbl>
            <c:dLbl>
              <c:idx val="89"/>
              <c:delete val="1"/>
              <c:extLst>
                <c:ext xmlns:c15="http://schemas.microsoft.com/office/drawing/2012/chart" uri="{CE6537A1-D6FC-4f65-9D91-7224C49458BB}"/>
                <c:ext xmlns:c16="http://schemas.microsoft.com/office/drawing/2014/chart" uri="{C3380CC4-5D6E-409C-BE32-E72D297353CC}">
                  <c16:uniqueId val="{00000052-0C16-412E-84E8-DAECF5D31D4F}"/>
                </c:ext>
              </c:extLst>
            </c:dLbl>
            <c:dLbl>
              <c:idx val="90"/>
              <c:delete val="1"/>
              <c:extLst>
                <c:ext xmlns:c15="http://schemas.microsoft.com/office/drawing/2012/chart" uri="{CE6537A1-D6FC-4f65-9D91-7224C49458BB}"/>
                <c:ext xmlns:c16="http://schemas.microsoft.com/office/drawing/2014/chart" uri="{C3380CC4-5D6E-409C-BE32-E72D297353CC}">
                  <c16:uniqueId val="{00000053-0C16-412E-84E8-DAECF5D31D4F}"/>
                </c:ext>
              </c:extLst>
            </c:dLbl>
            <c:dLbl>
              <c:idx val="91"/>
              <c:delete val="1"/>
              <c:extLst>
                <c:ext xmlns:c15="http://schemas.microsoft.com/office/drawing/2012/chart" uri="{CE6537A1-D6FC-4f65-9D91-7224C49458BB}"/>
                <c:ext xmlns:c16="http://schemas.microsoft.com/office/drawing/2014/chart" uri="{C3380CC4-5D6E-409C-BE32-E72D297353CC}">
                  <c16:uniqueId val="{00000054-0C16-412E-84E8-DAECF5D31D4F}"/>
                </c:ext>
              </c:extLst>
            </c:dLbl>
            <c:dLbl>
              <c:idx val="92"/>
              <c:delete val="1"/>
              <c:extLst>
                <c:ext xmlns:c15="http://schemas.microsoft.com/office/drawing/2012/chart" uri="{CE6537A1-D6FC-4f65-9D91-7224C49458BB}"/>
                <c:ext xmlns:c16="http://schemas.microsoft.com/office/drawing/2014/chart" uri="{C3380CC4-5D6E-409C-BE32-E72D297353CC}">
                  <c16:uniqueId val="{00000055-0C16-412E-84E8-DAECF5D31D4F}"/>
                </c:ext>
              </c:extLst>
            </c:dLbl>
            <c:dLbl>
              <c:idx val="93"/>
              <c:delete val="1"/>
              <c:extLst>
                <c:ext xmlns:c15="http://schemas.microsoft.com/office/drawing/2012/chart" uri="{CE6537A1-D6FC-4f65-9D91-7224C49458BB}"/>
                <c:ext xmlns:c16="http://schemas.microsoft.com/office/drawing/2014/chart" uri="{C3380CC4-5D6E-409C-BE32-E72D297353CC}">
                  <c16:uniqueId val="{00000056-0C16-412E-84E8-DAECF5D31D4F}"/>
                </c:ext>
              </c:extLst>
            </c:dLbl>
            <c:dLbl>
              <c:idx val="94"/>
              <c:delete val="1"/>
              <c:extLst>
                <c:ext xmlns:c15="http://schemas.microsoft.com/office/drawing/2012/chart" uri="{CE6537A1-D6FC-4f65-9D91-7224C49458BB}"/>
                <c:ext xmlns:c16="http://schemas.microsoft.com/office/drawing/2014/chart" uri="{C3380CC4-5D6E-409C-BE32-E72D297353CC}">
                  <c16:uniqueId val="{00000057-0C16-412E-84E8-DAECF5D31D4F}"/>
                </c:ext>
              </c:extLst>
            </c:dLbl>
            <c:dLbl>
              <c:idx val="95"/>
              <c:delete val="1"/>
              <c:extLst>
                <c:ext xmlns:c15="http://schemas.microsoft.com/office/drawing/2012/chart" uri="{CE6537A1-D6FC-4f65-9D91-7224C49458BB}"/>
                <c:ext xmlns:c16="http://schemas.microsoft.com/office/drawing/2014/chart" uri="{C3380CC4-5D6E-409C-BE32-E72D297353CC}">
                  <c16:uniqueId val="{00000058-0C16-412E-84E8-DAECF5D31D4F}"/>
                </c:ext>
              </c:extLst>
            </c:dLbl>
            <c:dLbl>
              <c:idx val="97"/>
              <c:delete val="1"/>
              <c:extLst>
                <c:ext xmlns:c15="http://schemas.microsoft.com/office/drawing/2012/chart" uri="{CE6537A1-D6FC-4f65-9D91-7224C49458BB}"/>
                <c:ext xmlns:c16="http://schemas.microsoft.com/office/drawing/2014/chart" uri="{C3380CC4-5D6E-409C-BE32-E72D297353CC}">
                  <c16:uniqueId val="{00000059-0C16-412E-84E8-DAECF5D31D4F}"/>
                </c:ext>
              </c:extLst>
            </c:dLbl>
            <c:dLbl>
              <c:idx val="98"/>
              <c:delete val="1"/>
              <c:extLst>
                <c:ext xmlns:c15="http://schemas.microsoft.com/office/drawing/2012/chart" uri="{CE6537A1-D6FC-4f65-9D91-7224C49458BB}"/>
                <c:ext xmlns:c16="http://schemas.microsoft.com/office/drawing/2014/chart" uri="{C3380CC4-5D6E-409C-BE32-E72D297353CC}">
                  <c16:uniqueId val="{0000005A-0C16-412E-84E8-DAECF5D31D4F}"/>
                </c:ext>
              </c:extLst>
            </c:dLbl>
            <c:dLbl>
              <c:idx val="99"/>
              <c:delete val="1"/>
              <c:extLst>
                <c:ext xmlns:c15="http://schemas.microsoft.com/office/drawing/2012/chart" uri="{CE6537A1-D6FC-4f65-9D91-7224C49458BB}"/>
                <c:ext xmlns:c16="http://schemas.microsoft.com/office/drawing/2014/chart" uri="{C3380CC4-5D6E-409C-BE32-E72D297353CC}">
                  <c16:uniqueId val="{0000005B-0C16-412E-84E8-DAECF5D31D4F}"/>
                </c:ext>
              </c:extLst>
            </c:dLbl>
            <c:dLbl>
              <c:idx val="100"/>
              <c:delete val="1"/>
              <c:extLst>
                <c:ext xmlns:c15="http://schemas.microsoft.com/office/drawing/2012/chart" uri="{CE6537A1-D6FC-4f65-9D91-7224C49458BB}"/>
                <c:ext xmlns:c16="http://schemas.microsoft.com/office/drawing/2014/chart" uri="{C3380CC4-5D6E-409C-BE32-E72D297353CC}">
                  <c16:uniqueId val="{0000005C-0C16-412E-84E8-DAECF5D31D4F}"/>
                </c:ext>
              </c:extLst>
            </c:dLbl>
            <c:dLbl>
              <c:idx val="101"/>
              <c:delete val="1"/>
              <c:extLst>
                <c:ext xmlns:c15="http://schemas.microsoft.com/office/drawing/2012/chart" uri="{CE6537A1-D6FC-4f65-9D91-7224C49458BB}"/>
                <c:ext xmlns:c16="http://schemas.microsoft.com/office/drawing/2014/chart" uri="{C3380CC4-5D6E-409C-BE32-E72D297353CC}">
                  <c16:uniqueId val="{0000005D-0C16-412E-84E8-DAECF5D31D4F}"/>
                </c:ext>
              </c:extLst>
            </c:dLbl>
            <c:dLbl>
              <c:idx val="102"/>
              <c:delete val="1"/>
              <c:extLst>
                <c:ext xmlns:c15="http://schemas.microsoft.com/office/drawing/2012/chart" uri="{CE6537A1-D6FC-4f65-9D91-7224C49458BB}"/>
                <c:ext xmlns:c16="http://schemas.microsoft.com/office/drawing/2014/chart" uri="{C3380CC4-5D6E-409C-BE32-E72D297353CC}">
                  <c16:uniqueId val="{0000005E-0C16-412E-84E8-DAECF5D31D4F}"/>
                </c:ext>
              </c:extLst>
            </c:dLbl>
            <c:dLbl>
              <c:idx val="103"/>
              <c:delete val="1"/>
              <c:extLst>
                <c:ext xmlns:c15="http://schemas.microsoft.com/office/drawing/2012/chart" uri="{CE6537A1-D6FC-4f65-9D91-7224C49458BB}"/>
                <c:ext xmlns:c16="http://schemas.microsoft.com/office/drawing/2014/chart" uri="{C3380CC4-5D6E-409C-BE32-E72D297353CC}">
                  <c16:uniqueId val="{0000005F-0C16-412E-84E8-DAECF5D31D4F}"/>
                </c:ext>
              </c:extLst>
            </c:dLbl>
            <c:dLbl>
              <c:idx val="104"/>
              <c:delete val="1"/>
              <c:extLst>
                <c:ext xmlns:c15="http://schemas.microsoft.com/office/drawing/2012/chart" uri="{CE6537A1-D6FC-4f65-9D91-7224C49458BB}"/>
                <c:ext xmlns:c16="http://schemas.microsoft.com/office/drawing/2014/chart" uri="{C3380CC4-5D6E-409C-BE32-E72D297353CC}">
                  <c16:uniqueId val="{00000060-0C16-412E-84E8-DAECF5D31D4F}"/>
                </c:ext>
              </c:extLst>
            </c:dLbl>
            <c:dLbl>
              <c:idx val="105"/>
              <c:delete val="1"/>
              <c:extLst>
                <c:ext xmlns:c15="http://schemas.microsoft.com/office/drawing/2012/chart" uri="{CE6537A1-D6FC-4f65-9D91-7224C49458BB}"/>
                <c:ext xmlns:c16="http://schemas.microsoft.com/office/drawing/2014/chart" uri="{C3380CC4-5D6E-409C-BE32-E72D297353CC}">
                  <c16:uniqueId val="{00000061-0C16-412E-84E8-DAECF5D31D4F}"/>
                </c:ext>
              </c:extLst>
            </c:dLbl>
            <c:dLbl>
              <c:idx val="106"/>
              <c:delete val="1"/>
              <c:extLst>
                <c:ext xmlns:c15="http://schemas.microsoft.com/office/drawing/2012/chart" uri="{CE6537A1-D6FC-4f65-9D91-7224C49458BB}"/>
                <c:ext xmlns:c16="http://schemas.microsoft.com/office/drawing/2014/chart" uri="{C3380CC4-5D6E-409C-BE32-E72D297353CC}">
                  <c16:uniqueId val="{00000062-0C16-412E-84E8-DAECF5D31D4F}"/>
                </c:ext>
              </c:extLst>
            </c:dLbl>
            <c:dLbl>
              <c:idx val="107"/>
              <c:delete val="1"/>
              <c:extLst>
                <c:ext xmlns:c15="http://schemas.microsoft.com/office/drawing/2012/chart" uri="{CE6537A1-D6FC-4f65-9D91-7224C49458BB}"/>
                <c:ext xmlns:c16="http://schemas.microsoft.com/office/drawing/2014/chart" uri="{C3380CC4-5D6E-409C-BE32-E72D297353CC}">
                  <c16:uniqueId val="{00000063-0C16-412E-84E8-DAECF5D31D4F}"/>
                </c:ext>
              </c:extLst>
            </c:dLbl>
            <c:dLbl>
              <c:idx val="109"/>
              <c:delete val="1"/>
              <c:extLst>
                <c:ext xmlns:c15="http://schemas.microsoft.com/office/drawing/2012/chart" uri="{CE6537A1-D6FC-4f65-9D91-7224C49458BB}"/>
                <c:ext xmlns:c16="http://schemas.microsoft.com/office/drawing/2014/chart" uri="{C3380CC4-5D6E-409C-BE32-E72D297353CC}">
                  <c16:uniqueId val="{00000064-0C16-412E-84E8-DAECF5D31D4F}"/>
                </c:ext>
              </c:extLst>
            </c:dLbl>
            <c:dLbl>
              <c:idx val="110"/>
              <c:delete val="1"/>
              <c:extLst>
                <c:ext xmlns:c15="http://schemas.microsoft.com/office/drawing/2012/chart" uri="{CE6537A1-D6FC-4f65-9D91-7224C49458BB}"/>
                <c:ext xmlns:c16="http://schemas.microsoft.com/office/drawing/2014/chart" uri="{C3380CC4-5D6E-409C-BE32-E72D297353CC}">
                  <c16:uniqueId val="{00000065-0C16-412E-84E8-DAECF5D31D4F}"/>
                </c:ext>
              </c:extLst>
            </c:dLbl>
            <c:dLbl>
              <c:idx val="111"/>
              <c:delete val="1"/>
              <c:extLst>
                <c:ext xmlns:c15="http://schemas.microsoft.com/office/drawing/2012/chart" uri="{CE6537A1-D6FC-4f65-9D91-7224C49458BB}"/>
                <c:ext xmlns:c16="http://schemas.microsoft.com/office/drawing/2014/chart" uri="{C3380CC4-5D6E-409C-BE32-E72D297353CC}">
                  <c16:uniqueId val="{00000066-0C16-412E-84E8-DAECF5D31D4F}"/>
                </c:ext>
              </c:extLst>
            </c:dLbl>
            <c:dLbl>
              <c:idx val="112"/>
              <c:delete val="1"/>
              <c:extLst>
                <c:ext xmlns:c15="http://schemas.microsoft.com/office/drawing/2012/chart" uri="{CE6537A1-D6FC-4f65-9D91-7224C49458BB}"/>
                <c:ext xmlns:c16="http://schemas.microsoft.com/office/drawing/2014/chart" uri="{C3380CC4-5D6E-409C-BE32-E72D297353CC}">
                  <c16:uniqueId val="{00000067-0C16-412E-84E8-DAECF5D31D4F}"/>
                </c:ext>
              </c:extLst>
            </c:dLbl>
            <c:dLbl>
              <c:idx val="113"/>
              <c:delete val="1"/>
              <c:extLst>
                <c:ext xmlns:c15="http://schemas.microsoft.com/office/drawing/2012/chart" uri="{CE6537A1-D6FC-4f65-9D91-7224C49458BB}"/>
                <c:ext xmlns:c16="http://schemas.microsoft.com/office/drawing/2014/chart" uri="{C3380CC4-5D6E-409C-BE32-E72D297353CC}">
                  <c16:uniqueId val="{00000068-0C16-412E-84E8-DAECF5D31D4F}"/>
                </c:ext>
              </c:extLst>
            </c:dLbl>
            <c:dLbl>
              <c:idx val="114"/>
              <c:delete val="1"/>
              <c:extLst>
                <c:ext xmlns:c15="http://schemas.microsoft.com/office/drawing/2012/chart" uri="{CE6537A1-D6FC-4f65-9D91-7224C49458BB}"/>
                <c:ext xmlns:c16="http://schemas.microsoft.com/office/drawing/2014/chart" uri="{C3380CC4-5D6E-409C-BE32-E72D297353CC}">
                  <c16:uniqueId val="{00000069-0C16-412E-84E8-DAECF5D31D4F}"/>
                </c:ext>
              </c:extLst>
            </c:dLbl>
            <c:dLbl>
              <c:idx val="115"/>
              <c:delete val="1"/>
              <c:extLst>
                <c:ext xmlns:c15="http://schemas.microsoft.com/office/drawing/2012/chart" uri="{CE6537A1-D6FC-4f65-9D91-7224C49458BB}"/>
                <c:ext xmlns:c16="http://schemas.microsoft.com/office/drawing/2014/chart" uri="{C3380CC4-5D6E-409C-BE32-E72D297353CC}">
                  <c16:uniqueId val="{0000006A-0C16-412E-84E8-DAECF5D31D4F}"/>
                </c:ext>
              </c:extLst>
            </c:dLbl>
            <c:dLbl>
              <c:idx val="116"/>
              <c:delete val="1"/>
              <c:extLst>
                <c:ext xmlns:c15="http://schemas.microsoft.com/office/drawing/2012/chart" uri="{CE6537A1-D6FC-4f65-9D91-7224C49458BB}"/>
                <c:ext xmlns:c16="http://schemas.microsoft.com/office/drawing/2014/chart" uri="{C3380CC4-5D6E-409C-BE32-E72D297353CC}">
                  <c16:uniqueId val="{0000006B-0C16-412E-84E8-DAECF5D31D4F}"/>
                </c:ext>
              </c:extLst>
            </c:dLbl>
            <c:dLbl>
              <c:idx val="117"/>
              <c:delete val="1"/>
              <c:extLst>
                <c:ext xmlns:c15="http://schemas.microsoft.com/office/drawing/2012/chart" uri="{CE6537A1-D6FC-4f65-9D91-7224C49458BB}"/>
                <c:ext xmlns:c16="http://schemas.microsoft.com/office/drawing/2014/chart" uri="{C3380CC4-5D6E-409C-BE32-E72D297353CC}">
                  <c16:uniqueId val="{0000006C-0C16-412E-84E8-DAECF5D31D4F}"/>
                </c:ext>
              </c:extLst>
            </c:dLbl>
            <c:dLbl>
              <c:idx val="118"/>
              <c:delete val="1"/>
              <c:extLst>
                <c:ext xmlns:c15="http://schemas.microsoft.com/office/drawing/2012/chart" uri="{CE6537A1-D6FC-4f65-9D91-7224C49458BB}"/>
                <c:ext xmlns:c16="http://schemas.microsoft.com/office/drawing/2014/chart" uri="{C3380CC4-5D6E-409C-BE32-E72D297353CC}">
                  <c16:uniqueId val="{0000006D-0C16-412E-84E8-DAECF5D31D4F}"/>
                </c:ext>
              </c:extLst>
            </c:dLbl>
            <c:dLbl>
              <c:idx val="119"/>
              <c:delete val="1"/>
              <c:extLst>
                <c:ext xmlns:c15="http://schemas.microsoft.com/office/drawing/2012/chart" uri="{CE6537A1-D6FC-4f65-9D91-7224C49458BB}"/>
                <c:ext xmlns:c16="http://schemas.microsoft.com/office/drawing/2014/chart" uri="{C3380CC4-5D6E-409C-BE32-E72D297353CC}">
                  <c16:uniqueId val="{0000006E-0C16-412E-84E8-DAECF5D31D4F}"/>
                </c:ext>
              </c:extLst>
            </c:dLbl>
            <c:dLbl>
              <c:idx val="120"/>
              <c:delete val="1"/>
              <c:extLst>
                <c:ext xmlns:c15="http://schemas.microsoft.com/office/drawing/2012/chart" uri="{CE6537A1-D6FC-4f65-9D91-7224C49458BB}"/>
                <c:ext xmlns:c16="http://schemas.microsoft.com/office/drawing/2014/chart" uri="{C3380CC4-5D6E-409C-BE32-E72D297353CC}">
                  <c16:uniqueId val="{0000006F-0C16-412E-84E8-DAECF5D31D4F}"/>
                </c:ext>
              </c:extLst>
            </c:dLbl>
            <c:dLbl>
              <c:idx val="121"/>
              <c:delete val="1"/>
              <c:extLst>
                <c:ext xmlns:c15="http://schemas.microsoft.com/office/drawing/2012/chart" uri="{CE6537A1-D6FC-4f65-9D91-7224C49458BB}"/>
                <c:ext xmlns:c16="http://schemas.microsoft.com/office/drawing/2014/chart" uri="{C3380CC4-5D6E-409C-BE32-E72D297353CC}">
                  <c16:uniqueId val="{00000070-0C16-412E-84E8-DAECF5D31D4F}"/>
                </c:ext>
              </c:extLst>
            </c:dLbl>
            <c:dLbl>
              <c:idx val="122"/>
              <c:delete val="1"/>
              <c:extLst>
                <c:ext xmlns:c15="http://schemas.microsoft.com/office/drawing/2012/chart" uri="{CE6537A1-D6FC-4f65-9D91-7224C49458BB}"/>
                <c:ext xmlns:c16="http://schemas.microsoft.com/office/drawing/2014/chart" uri="{C3380CC4-5D6E-409C-BE32-E72D297353CC}">
                  <c16:uniqueId val="{00000071-0C16-412E-84E8-DAECF5D31D4F}"/>
                </c:ext>
              </c:extLst>
            </c:dLbl>
            <c:dLbl>
              <c:idx val="123"/>
              <c:delete val="1"/>
              <c:extLst>
                <c:ext xmlns:c15="http://schemas.microsoft.com/office/drawing/2012/chart" uri="{CE6537A1-D6FC-4f65-9D91-7224C49458BB}"/>
                <c:ext xmlns:c16="http://schemas.microsoft.com/office/drawing/2014/chart" uri="{C3380CC4-5D6E-409C-BE32-E72D297353CC}">
                  <c16:uniqueId val="{00000072-0C16-412E-84E8-DAECF5D31D4F}"/>
                </c:ext>
              </c:extLst>
            </c:dLbl>
            <c:dLbl>
              <c:idx val="124"/>
              <c:delete val="1"/>
              <c:extLst>
                <c:ext xmlns:c15="http://schemas.microsoft.com/office/drawing/2012/chart" uri="{CE6537A1-D6FC-4f65-9D91-7224C49458BB}"/>
                <c:ext xmlns:c16="http://schemas.microsoft.com/office/drawing/2014/chart" uri="{C3380CC4-5D6E-409C-BE32-E72D297353CC}">
                  <c16:uniqueId val="{00000073-0C16-412E-84E8-DAECF5D31D4F}"/>
                </c:ext>
              </c:extLst>
            </c:dLbl>
            <c:dLbl>
              <c:idx val="125"/>
              <c:delete val="1"/>
              <c:extLst>
                <c:ext xmlns:c15="http://schemas.microsoft.com/office/drawing/2012/chart" uri="{CE6537A1-D6FC-4f65-9D91-7224C49458BB}"/>
                <c:ext xmlns:c16="http://schemas.microsoft.com/office/drawing/2014/chart" uri="{C3380CC4-5D6E-409C-BE32-E72D297353CC}">
                  <c16:uniqueId val="{00000074-0C16-412E-84E8-DAECF5D31D4F}"/>
                </c:ext>
              </c:extLst>
            </c:dLbl>
            <c:dLbl>
              <c:idx val="126"/>
              <c:delete val="1"/>
              <c:extLst>
                <c:ext xmlns:c15="http://schemas.microsoft.com/office/drawing/2012/chart" uri="{CE6537A1-D6FC-4f65-9D91-7224C49458BB}"/>
                <c:ext xmlns:c16="http://schemas.microsoft.com/office/drawing/2014/chart" uri="{C3380CC4-5D6E-409C-BE32-E72D297353CC}">
                  <c16:uniqueId val="{00000075-0C16-412E-84E8-DAECF5D31D4F}"/>
                </c:ext>
              </c:extLst>
            </c:dLbl>
            <c:dLbl>
              <c:idx val="127"/>
              <c:delete val="1"/>
              <c:extLst>
                <c:ext xmlns:c15="http://schemas.microsoft.com/office/drawing/2012/chart" uri="{CE6537A1-D6FC-4f65-9D91-7224C49458BB}"/>
                <c:ext xmlns:c16="http://schemas.microsoft.com/office/drawing/2014/chart" uri="{C3380CC4-5D6E-409C-BE32-E72D297353CC}">
                  <c16:uniqueId val="{00000076-0C16-412E-84E8-DAECF5D31D4F}"/>
                </c:ext>
              </c:extLst>
            </c:dLbl>
            <c:dLbl>
              <c:idx val="128"/>
              <c:delete val="1"/>
              <c:extLst>
                <c:ext xmlns:c15="http://schemas.microsoft.com/office/drawing/2012/chart" uri="{CE6537A1-D6FC-4f65-9D91-7224C49458BB}"/>
                <c:ext xmlns:c16="http://schemas.microsoft.com/office/drawing/2014/chart" uri="{C3380CC4-5D6E-409C-BE32-E72D297353CC}">
                  <c16:uniqueId val="{00000077-0C16-412E-84E8-DAECF5D31D4F}"/>
                </c:ext>
              </c:extLst>
            </c:dLbl>
            <c:dLbl>
              <c:idx val="129"/>
              <c:delete val="1"/>
              <c:extLst>
                <c:ext xmlns:c15="http://schemas.microsoft.com/office/drawing/2012/chart" uri="{CE6537A1-D6FC-4f65-9D91-7224C49458BB}"/>
                <c:ext xmlns:c16="http://schemas.microsoft.com/office/drawing/2014/chart" uri="{C3380CC4-5D6E-409C-BE32-E72D297353CC}">
                  <c16:uniqueId val="{00000078-0C16-412E-84E8-DAECF5D31D4F}"/>
                </c:ext>
              </c:extLst>
            </c:dLbl>
            <c:dLbl>
              <c:idx val="130"/>
              <c:delete val="1"/>
              <c:extLst>
                <c:ext xmlns:c15="http://schemas.microsoft.com/office/drawing/2012/chart" uri="{CE6537A1-D6FC-4f65-9D91-7224C49458BB}"/>
                <c:ext xmlns:c16="http://schemas.microsoft.com/office/drawing/2014/chart" uri="{C3380CC4-5D6E-409C-BE32-E72D297353CC}">
                  <c16:uniqueId val="{00000079-0C16-412E-84E8-DAECF5D31D4F}"/>
                </c:ext>
              </c:extLst>
            </c:dLbl>
            <c:dLbl>
              <c:idx val="131"/>
              <c:delete val="1"/>
              <c:extLst>
                <c:ext xmlns:c15="http://schemas.microsoft.com/office/drawing/2012/chart" uri="{CE6537A1-D6FC-4f65-9D91-7224C49458BB}"/>
                <c:ext xmlns:c16="http://schemas.microsoft.com/office/drawing/2014/chart" uri="{C3380CC4-5D6E-409C-BE32-E72D297353CC}">
                  <c16:uniqueId val="{0000007A-0C16-412E-84E8-DAECF5D31D4F}"/>
                </c:ext>
              </c:extLst>
            </c:dLbl>
            <c:dLbl>
              <c:idx val="133"/>
              <c:delete val="1"/>
              <c:extLst>
                <c:ext xmlns:c15="http://schemas.microsoft.com/office/drawing/2012/chart" uri="{CE6537A1-D6FC-4f65-9D91-7224C49458BB}"/>
                <c:ext xmlns:c16="http://schemas.microsoft.com/office/drawing/2014/chart" uri="{C3380CC4-5D6E-409C-BE32-E72D297353CC}">
                  <c16:uniqueId val="{0000007B-0C16-412E-84E8-DAECF5D31D4F}"/>
                </c:ext>
              </c:extLst>
            </c:dLbl>
            <c:dLbl>
              <c:idx val="134"/>
              <c:delete val="1"/>
              <c:extLst>
                <c:ext xmlns:c15="http://schemas.microsoft.com/office/drawing/2012/chart" uri="{CE6537A1-D6FC-4f65-9D91-7224C49458BB}"/>
                <c:ext xmlns:c16="http://schemas.microsoft.com/office/drawing/2014/chart" uri="{C3380CC4-5D6E-409C-BE32-E72D297353CC}">
                  <c16:uniqueId val="{0000007C-0C16-412E-84E8-DAECF5D31D4F}"/>
                </c:ext>
              </c:extLst>
            </c:dLbl>
            <c:dLbl>
              <c:idx val="135"/>
              <c:delete val="1"/>
              <c:extLst>
                <c:ext xmlns:c15="http://schemas.microsoft.com/office/drawing/2012/chart" uri="{CE6537A1-D6FC-4f65-9D91-7224C49458BB}"/>
                <c:ext xmlns:c16="http://schemas.microsoft.com/office/drawing/2014/chart" uri="{C3380CC4-5D6E-409C-BE32-E72D297353CC}">
                  <c16:uniqueId val="{0000007D-0C16-412E-84E8-DAECF5D31D4F}"/>
                </c:ext>
              </c:extLst>
            </c:dLbl>
            <c:dLbl>
              <c:idx val="136"/>
              <c:delete val="1"/>
              <c:extLst>
                <c:ext xmlns:c15="http://schemas.microsoft.com/office/drawing/2012/chart" uri="{CE6537A1-D6FC-4f65-9D91-7224C49458BB}"/>
                <c:ext xmlns:c16="http://schemas.microsoft.com/office/drawing/2014/chart" uri="{C3380CC4-5D6E-409C-BE32-E72D297353CC}">
                  <c16:uniqueId val="{0000007E-0C16-412E-84E8-DAECF5D31D4F}"/>
                </c:ext>
              </c:extLst>
            </c:dLbl>
            <c:dLbl>
              <c:idx val="137"/>
              <c:delete val="1"/>
              <c:extLst>
                <c:ext xmlns:c15="http://schemas.microsoft.com/office/drawing/2012/chart" uri="{CE6537A1-D6FC-4f65-9D91-7224C49458BB}"/>
                <c:ext xmlns:c16="http://schemas.microsoft.com/office/drawing/2014/chart" uri="{C3380CC4-5D6E-409C-BE32-E72D297353CC}">
                  <c16:uniqueId val="{0000007F-0C16-412E-84E8-DAECF5D31D4F}"/>
                </c:ext>
              </c:extLst>
            </c:dLbl>
            <c:dLbl>
              <c:idx val="138"/>
              <c:delete val="1"/>
              <c:extLst>
                <c:ext xmlns:c15="http://schemas.microsoft.com/office/drawing/2012/chart" uri="{CE6537A1-D6FC-4f65-9D91-7224C49458BB}"/>
                <c:ext xmlns:c16="http://schemas.microsoft.com/office/drawing/2014/chart" uri="{C3380CC4-5D6E-409C-BE32-E72D297353CC}">
                  <c16:uniqueId val="{00000080-0C16-412E-84E8-DAECF5D31D4F}"/>
                </c:ext>
              </c:extLst>
            </c:dLbl>
            <c:dLbl>
              <c:idx val="139"/>
              <c:delete val="1"/>
              <c:extLst>
                <c:ext xmlns:c15="http://schemas.microsoft.com/office/drawing/2012/chart" uri="{CE6537A1-D6FC-4f65-9D91-7224C49458BB}"/>
                <c:ext xmlns:c16="http://schemas.microsoft.com/office/drawing/2014/chart" uri="{C3380CC4-5D6E-409C-BE32-E72D297353CC}">
                  <c16:uniqueId val="{00000081-0C16-412E-84E8-DAECF5D31D4F}"/>
                </c:ext>
              </c:extLst>
            </c:dLbl>
            <c:dLbl>
              <c:idx val="140"/>
              <c:delete val="1"/>
              <c:extLst>
                <c:ext xmlns:c15="http://schemas.microsoft.com/office/drawing/2012/chart" uri="{CE6537A1-D6FC-4f65-9D91-7224C49458BB}"/>
                <c:ext xmlns:c16="http://schemas.microsoft.com/office/drawing/2014/chart" uri="{C3380CC4-5D6E-409C-BE32-E72D297353CC}">
                  <c16:uniqueId val="{00000082-0C16-412E-84E8-DAECF5D31D4F}"/>
                </c:ext>
              </c:extLst>
            </c:dLbl>
            <c:dLbl>
              <c:idx val="141"/>
              <c:delete val="1"/>
              <c:extLst>
                <c:ext xmlns:c15="http://schemas.microsoft.com/office/drawing/2012/chart" uri="{CE6537A1-D6FC-4f65-9D91-7224C49458BB}"/>
                <c:ext xmlns:c16="http://schemas.microsoft.com/office/drawing/2014/chart" uri="{C3380CC4-5D6E-409C-BE32-E72D297353CC}">
                  <c16:uniqueId val="{00000083-0C16-412E-84E8-DAECF5D31D4F}"/>
                </c:ext>
              </c:extLst>
            </c:dLbl>
            <c:dLbl>
              <c:idx val="142"/>
              <c:delete val="1"/>
              <c:extLst>
                <c:ext xmlns:c15="http://schemas.microsoft.com/office/drawing/2012/chart" uri="{CE6537A1-D6FC-4f65-9D91-7224C49458BB}"/>
                <c:ext xmlns:c16="http://schemas.microsoft.com/office/drawing/2014/chart" uri="{C3380CC4-5D6E-409C-BE32-E72D297353CC}">
                  <c16:uniqueId val="{00000084-0C16-412E-84E8-DAECF5D31D4F}"/>
                </c:ext>
              </c:extLst>
            </c:dLbl>
            <c:dLbl>
              <c:idx val="143"/>
              <c:delete val="1"/>
              <c:extLst>
                <c:ext xmlns:c15="http://schemas.microsoft.com/office/drawing/2012/chart" uri="{CE6537A1-D6FC-4f65-9D91-7224C49458BB}"/>
                <c:ext xmlns:c16="http://schemas.microsoft.com/office/drawing/2014/chart" uri="{C3380CC4-5D6E-409C-BE32-E72D297353CC}">
                  <c16:uniqueId val="{00000085-0C16-412E-84E8-DAECF5D31D4F}"/>
                </c:ext>
              </c:extLst>
            </c:dLbl>
            <c:dLbl>
              <c:idx val="145"/>
              <c:delete val="1"/>
              <c:extLst>
                <c:ext xmlns:c15="http://schemas.microsoft.com/office/drawing/2012/chart" uri="{CE6537A1-D6FC-4f65-9D91-7224C49458BB}"/>
                <c:ext xmlns:c16="http://schemas.microsoft.com/office/drawing/2014/chart" uri="{C3380CC4-5D6E-409C-BE32-E72D297353CC}">
                  <c16:uniqueId val="{00000086-0C16-412E-84E8-DAECF5D31D4F}"/>
                </c:ext>
              </c:extLst>
            </c:dLbl>
            <c:dLbl>
              <c:idx val="146"/>
              <c:delete val="1"/>
              <c:extLst>
                <c:ext xmlns:c15="http://schemas.microsoft.com/office/drawing/2012/chart" uri="{CE6537A1-D6FC-4f65-9D91-7224C49458BB}"/>
                <c:ext xmlns:c16="http://schemas.microsoft.com/office/drawing/2014/chart" uri="{C3380CC4-5D6E-409C-BE32-E72D297353CC}">
                  <c16:uniqueId val="{00000087-0C16-412E-84E8-DAECF5D31D4F}"/>
                </c:ext>
              </c:extLst>
            </c:dLbl>
            <c:dLbl>
              <c:idx val="147"/>
              <c:delete val="1"/>
              <c:extLst>
                <c:ext xmlns:c15="http://schemas.microsoft.com/office/drawing/2012/chart" uri="{CE6537A1-D6FC-4f65-9D91-7224C49458BB}"/>
                <c:ext xmlns:c16="http://schemas.microsoft.com/office/drawing/2014/chart" uri="{C3380CC4-5D6E-409C-BE32-E72D297353CC}">
                  <c16:uniqueId val="{00000088-0C16-412E-84E8-DAECF5D31D4F}"/>
                </c:ext>
              </c:extLst>
            </c:dLbl>
            <c:dLbl>
              <c:idx val="148"/>
              <c:delete val="1"/>
              <c:extLst>
                <c:ext xmlns:c15="http://schemas.microsoft.com/office/drawing/2012/chart" uri="{CE6537A1-D6FC-4f65-9D91-7224C49458BB}"/>
                <c:ext xmlns:c16="http://schemas.microsoft.com/office/drawing/2014/chart" uri="{C3380CC4-5D6E-409C-BE32-E72D297353CC}">
                  <c16:uniqueId val="{00000089-0C16-412E-84E8-DAECF5D31D4F}"/>
                </c:ext>
              </c:extLst>
            </c:dLbl>
            <c:dLbl>
              <c:idx val="149"/>
              <c:delete val="1"/>
              <c:extLst>
                <c:ext xmlns:c15="http://schemas.microsoft.com/office/drawing/2012/chart" uri="{CE6537A1-D6FC-4f65-9D91-7224C49458BB}"/>
                <c:ext xmlns:c16="http://schemas.microsoft.com/office/drawing/2014/chart" uri="{C3380CC4-5D6E-409C-BE32-E72D297353CC}">
                  <c16:uniqueId val="{0000008A-0C16-412E-84E8-DAECF5D31D4F}"/>
                </c:ext>
              </c:extLst>
            </c:dLbl>
            <c:dLbl>
              <c:idx val="150"/>
              <c:delete val="1"/>
              <c:extLst>
                <c:ext xmlns:c15="http://schemas.microsoft.com/office/drawing/2012/chart" uri="{CE6537A1-D6FC-4f65-9D91-7224C49458BB}"/>
                <c:ext xmlns:c16="http://schemas.microsoft.com/office/drawing/2014/chart" uri="{C3380CC4-5D6E-409C-BE32-E72D297353CC}">
                  <c16:uniqueId val="{0000008B-0C16-412E-84E8-DAECF5D31D4F}"/>
                </c:ext>
              </c:extLst>
            </c:dLbl>
            <c:dLbl>
              <c:idx val="151"/>
              <c:delete val="1"/>
              <c:extLst>
                <c:ext xmlns:c15="http://schemas.microsoft.com/office/drawing/2012/chart" uri="{CE6537A1-D6FC-4f65-9D91-7224C49458BB}"/>
                <c:ext xmlns:c16="http://schemas.microsoft.com/office/drawing/2014/chart" uri="{C3380CC4-5D6E-409C-BE32-E72D297353CC}">
                  <c16:uniqueId val="{0000008C-0C16-412E-84E8-DAECF5D31D4F}"/>
                </c:ext>
              </c:extLst>
            </c:dLbl>
            <c:dLbl>
              <c:idx val="152"/>
              <c:delete val="1"/>
              <c:extLst>
                <c:ext xmlns:c15="http://schemas.microsoft.com/office/drawing/2012/chart" uri="{CE6537A1-D6FC-4f65-9D91-7224C49458BB}"/>
                <c:ext xmlns:c16="http://schemas.microsoft.com/office/drawing/2014/chart" uri="{C3380CC4-5D6E-409C-BE32-E72D297353CC}">
                  <c16:uniqueId val="{0000008D-0C16-412E-84E8-DAECF5D31D4F}"/>
                </c:ext>
              </c:extLst>
            </c:dLbl>
            <c:dLbl>
              <c:idx val="153"/>
              <c:delete val="1"/>
              <c:extLst>
                <c:ext xmlns:c15="http://schemas.microsoft.com/office/drawing/2012/chart" uri="{CE6537A1-D6FC-4f65-9D91-7224C49458BB}"/>
                <c:ext xmlns:c16="http://schemas.microsoft.com/office/drawing/2014/chart" uri="{C3380CC4-5D6E-409C-BE32-E72D297353CC}">
                  <c16:uniqueId val="{0000008E-0C16-412E-84E8-DAECF5D31D4F}"/>
                </c:ext>
              </c:extLst>
            </c:dLbl>
            <c:dLbl>
              <c:idx val="154"/>
              <c:delete val="1"/>
              <c:extLst>
                <c:ext xmlns:c15="http://schemas.microsoft.com/office/drawing/2012/chart" uri="{CE6537A1-D6FC-4f65-9D91-7224C49458BB}"/>
                <c:ext xmlns:c16="http://schemas.microsoft.com/office/drawing/2014/chart" uri="{C3380CC4-5D6E-409C-BE32-E72D297353CC}">
                  <c16:uniqueId val="{0000008F-0C16-412E-84E8-DAECF5D31D4F}"/>
                </c:ext>
              </c:extLst>
            </c:dLbl>
            <c:dLbl>
              <c:idx val="155"/>
              <c:delete val="1"/>
              <c:extLst>
                <c:ext xmlns:c15="http://schemas.microsoft.com/office/drawing/2012/chart" uri="{CE6537A1-D6FC-4f65-9D91-7224C49458BB}"/>
                <c:ext xmlns:c16="http://schemas.microsoft.com/office/drawing/2014/chart" uri="{C3380CC4-5D6E-409C-BE32-E72D297353CC}">
                  <c16:uniqueId val="{00000090-0C16-412E-84E8-DAECF5D31D4F}"/>
                </c:ext>
              </c:extLst>
            </c:dLbl>
            <c:dLbl>
              <c:idx val="157"/>
              <c:delete val="1"/>
              <c:extLst>
                <c:ext xmlns:c15="http://schemas.microsoft.com/office/drawing/2012/chart" uri="{CE6537A1-D6FC-4f65-9D91-7224C49458BB}"/>
                <c:ext xmlns:c16="http://schemas.microsoft.com/office/drawing/2014/chart" uri="{C3380CC4-5D6E-409C-BE32-E72D297353CC}">
                  <c16:uniqueId val="{00000091-0C16-412E-84E8-DAECF5D31D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大阪CIまとめ!$B$2:$B$159</c:f>
              <c:numCache>
                <c:formatCode>General</c:formatCode>
                <c:ptCount val="158"/>
                <c:pt idx="0">
                  <c:v>2010</c:v>
                </c:pt>
                <c:pt idx="1">
                  <c:v>2010</c:v>
                </c:pt>
                <c:pt idx="2">
                  <c:v>2010</c:v>
                </c:pt>
                <c:pt idx="3">
                  <c:v>2010</c:v>
                </c:pt>
                <c:pt idx="4">
                  <c:v>2010</c:v>
                </c:pt>
                <c:pt idx="5">
                  <c:v>2010</c:v>
                </c:pt>
                <c:pt idx="6">
                  <c:v>2010</c:v>
                </c:pt>
                <c:pt idx="7">
                  <c:v>2010</c:v>
                </c:pt>
                <c:pt idx="8">
                  <c:v>2010</c:v>
                </c:pt>
                <c:pt idx="9">
                  <c:v>2010</c:v>
                </c:pt>
                <c:pt idx="10">
                  <c:v>2010</c:v>
                </c:pt>
                <c:pt idx="11">
                  <c:v>2010</c:v>
                </c:pt>
                <c:pt idx="12">
                  <c:v>2011</c:v>
                </c:pt>
                <c:pt idx="13">
                  <c:v>2011</c:v>
                </c:pt>
                <c:pt idx="14">
                  <c:v>2011</c:v>
                </c:pt>
                <c:pt idx="15">
                  <c:v>2011</c:v>
                </c:pt>
                <c:pt idx="16">
                  <c:v>2011</c:v>
                </c:pt>
                <c:pt idx="17">
                  <c:v>2011</c:v>
                </c:pt>
                <c:pt idx="18">
                  <c:v>2011</c:v>
                </c:pt>
                <c:pt idx="19">
                  <c:v>2011</c:v>
                </c:pt>
                <c:pt idx="20">
                  <c:v>2011</c:v>
                </c:pt>
                <c:pt idx="21">
                  <c:v>2011</c:v>
                </c:pt>
                <c:pt idx="22">
                  <c:v>2011</c:v>
                </c:pt>
                <c:pt idx="23">
                  <c:v>2011</c:v>
                </c:pt>
                <c:pt idx="24">
                  <c:v>2012</c:v>
                </c:pt>
                <c:pt idx="25">
                  <c:v>2012</c:v>
                </c:pt>
                <c:pt idx="26">
                  <c:v>2012</c:v>
                </c:pt>
                <c:pt idx="27">
                  <c:v>2012</c:v>
                </c:pt>
                <c:pt idx="28">
                  <c:v>2012</c:v>
                </c:pt>
                <c:pt idx="29">
                  <c:v>2012</c:v>
                </c:pt>
                <c:pt idx="30">
                  <c:v>2012</c:v>
                </c:pt>
                <c:pt idx="31">
                  <c:v>2012</c:v>
                </c:pt>
                <c:pt idx="32">
                  <c:v>2012</c:v>
                </c:pt>
                <c:pt idx="33">
                  <c:v>2012</c:v>
                </c:pt>
                <c:pt idx="34">
                  <c:v>2012</c:v>
                </c:pt>
                <c:pt idx="35">
                  <c:v>2012</c:v>
                </c:pt>
                <c:pt idx="36">
                  <c:v>2013</c:v>
                </c:pt>
                <c:pt idx="37">
                  <c:v>2013</c:v>
                </c:pt>
                <c:pt idx="38">
                  <c:v>2013</c:v>
                </c:pt>
                <c:pt idx="39">
                  <c:v>2013</c:v>
                </c:pt>
                <c:pt idx="40">
                  <c:v>2013</c:v>
                </c:pt>
                <c:pt idx="41">
                  <c:v>2013</c:v>
                </c:pt>
                <c:pt idx="42">
                  <c:v>2013</c:v>
                </c:pt>
                <c:pt idx="43">
                  <c:v>2013</c:v>
                </c:pt>
                <c:pt idx="44">
                  <c:v>2013</c:v>
                </c:pt>
                <c:pt idx="45">
                  <c:v>2013</c:v>
                </c:pt>
                <c:pt idx="46">
                  <c:v>2013</c:v>
                </c:pt>
                <c:pt idx="47">
                  <c:v>2013</c:v>
                </c:pt>
                <c:pt idx="48">
                  <c:v>2014</c:v>
                </c:pt>
                <c:pt idx="49">
                  <c:v>2014</c:v>
                </c:pt>
                <c:pt idx="50">
                  <c:v>2014</c:v>
                </c:pt>
                <c:pt idx="51">
                  <c:v>2014</c:v>
                </c:pt>
                <c:pt idx="52">
                  <c:v>2014</c:v>
                </c:pt>
                <c:pt idx="53">
                  <c:v>2014</c:v>
                </c:pt>
                <c:pt idx="54">
                  <c:v>2014</c:v>
                </c:pt>
                <c:pt idx="55">
                  <c:v>2014</c:v>
                </c:pt>
                <c:pt idx="56">
                  <c:v>2014</c:v>
                </c:pt>
                <c:pt idx="57">
                  <c:v>2014</c:v>
                </c:pt>
                <c:pt idx="58">
                  <c:v>2014</c:v>
                </c:pt>
                <c:pt idx="59">
                  <c:v>2014</c:v>
                </c:pt>
                <c:pt idx="60">
                  <c:v>2015</c:v>
                </c:pt>
                <c:pt idx="61">
                  <c:v>2015</c:v>
                </c:pt>
                <c:pt idx="62">
                  <c:v>2015</c:v>
                </c:pt>
                <c:pt idx="63">
                  <c:v>2015</c:v>
                </c:pt>
                <c:pt idx="64">
                  <c:v>2015</c:v>
                </c:pt>
                <c:pt idx="65">
                  <c:v>2015</c:v>
                </c:pt>
                <c:pt idx="66">
                  <c:v>2015</c:v>
                </c:pt>
                <c:pt idx="67">
                  <c:v>2015</c:v>
                </c:pt>
                <c:pt idx="68">
                  <c:v>2015</c:v>
                </c:pt>
                <c:pt idx="69">
                  <c:v>2015</c:v>
                </c:pt>
                <c:pt idx="70">
                  <c:v>2015</c:v>
                </c:pt>
                <c:pt idx="71">
                  <c:v>2015</c:v>
                </c:pt>
                <c:pt idx="72">
                  <c:v>2016</c:v>
                </c:pt>
                <c:pt idx="73">
                  <c:v>2016</c:v>
                </c:pt>
                <c:pt idx="74">
                  <c:v>2016</c:v>
                </c:pt>
                <c:pt idx="75">
                  <c:v>2016</c:v>
                </c:pt>
                <c:pt idx="76">
                  <c:v>2016</c:v>
                </c:pt>
                <c:pt idx="77">
                  <c:v>2016</c:v>
                </c:pt>
                <c:pt idx="78">
                  <c:v>2016</c:v>
                </c:pt>
                <c:pt idx="79">
                  <c:v>2016</c:v>
                </c:pt>
                <c:pt idx="80">
                  <c:v>2016</c:v>
                </c:pt>
                <c:pt idx="81">
                  <c:v>2016</c:v>
                </c:pt>
                <c:pt idx="82">
                  <c:v>2016</c:v>
                </c:pt>
                <c:pt idx="83">
                  <c:v>2016</c:v>
                </c:pt>
                <c:pt idx="84">
                  <c:v>2017</c:v>
                </c:pt>
                <c:pt idx="85">
                  <c:v>2017</c:v>
                </c:pt>
                <c:pt idx="86">
                  <c:v>2017</c:v>
                </c:pt>
                <c:pt idx="87">
                  <c:v>2017</c:v>
                </c:pt>
                <c:pt idx="88">
                  <c:v>2017</c:v>
                </c:pt>
                <c:pt idx="89">
                  <c:v>2017</c:v>
                </c:pt>
                <c:pt idx="90">
                  <c:v>2017</c:v>
                </c:pt>
                <c:pt idx="91">
                  <c:v>2017</c:v>
                </c:pt>
                <c:pt idx="92">
                  <c:v>2017</c:v>
                </c:pt>
                <c:pt idx="93">
                  <c:v>2017</c:v>
                </c:pt>
                <c:pt idx="94">
                  <c:v>2017</c:v>
                </c:pt>
                <c:pt idx="95">
                  <c:v>2017</c:v>
                </c:pt>
                <c:pt idx="96">
                  <c:v>2018</c:v>
                </c:pt>
                <c:pt idx="97">
                  <c:v>2018</c:v>
                </c:pt>
                <c:pt idx="98">
                  <c:v>2018</c:v>
                </c:pt>
                <c:pt idx="99">
                  <c:v>2018</c:v>
                </c:pt>
                <c:pt idx="100">
                  <c:v>2018</c:v>
                </c:pt>
                <c:pt idx="101">
                  <c:v>2018</c:v>
                </c:pt>
                <c:pt idx="102">
                  <c:v>2018</c:v>
                </c:pt>
                <c:pt idx="103">
                  <c:v>2018</c:v>
                </c:pt>
                <c:pt idx="104">
                  <c:v>2018</c:v>
                </c:pt>
                <c:pt idx="105">
                  <c:v>2018</c:v>
                </c:pt>
                <c:pt idx="106">
                  <c:v>2018</c:v>
                </c:pt>
                <c:pt idx="107">
                  <c:v>2018</c:v>
                </c:pt>
                <c:pt idx="108">
                  <c:v>2019</c:v>
                </c:pt>
                <c:pt idx="109">
                  <c:v>2019</c:v>
                </c:pt>
                <c:pt idx="110">
                  <c:v>2019</c:v>
                </c:pt>
                <c:pt idx="111">
                  <c:v>2019</c:v>
                </c:pt>
                <c:pt idx="112">
                  <c:v>2019</c:v>
                </c:pt>
                <c:pt idx="113">
                  <c:v>2019</c:v>
                </c:pt>
                <c:pt idx="114">
                  <c:v>2019</c:v>
                </c:pt>
                <c:pt idx="115">
                  <c:v>2019</c:v>
                </c:pt>
                <c:pt idx="116">
                  <c:v>2019</c:v>
                </c:pt>
                <c:pt idx="117">
                  <c:v>2019</c:v>
                </c:pt>
                <c:pt idx="118">
                  <c:v>2019</c:v>
                </c:pt>
                <c:pt idx="119">
                  <c:v>2019</c:v>
                </c:pt>
                <c:pt idx="120">
                  <c:v>2020</c:v>
                </c:pt>
                <c:pt idx="121">
                  <c:v>2020</c:v>
                </c:pt>
                <c:pt idx="122">
                  <c:v>2020</c:v>
                </c:pt>
                <c:pt idx="123">
                  <c:v>2020</c:v>
                </c:pt>
                <c:pt idx="124">
                  <c:v>2020</c:v>
                </c:pt>
                <c:pt idx="125">
                  <c:v>2020</c:v>
                </c:pt>
                <c:pt idx="126">
                  <c:v>2020</c:v>
                </c:pt>
                <c:pt idx="127">
                  <c:v>2020</c:v>
                </c:pt>
                <c:pt idx="128">
                  <c:v>2020</c:v>
                </c:pt>
                <c:pt idx="129">
                  <c:v>2020</c:v>
                </c:pt>
                <c:pt idx="130">
                  <c:v>2020</c:v>
                </c:pt>
                <c:pt idx="131">
                  <c:v>2020</c:v>
                </c:pt>
                <c:pt idx="132">
                  <c:v>2021</c:v>
                </c:pt>
                <c:pt idx="133">
                  <c:v>2021</c:v>
                </c:pt>
                <c:pt idx="134">
                  <c:v>2021</c:v>
                </c:pt>
                <c:pt idx="135">
                  <c:v>2021</c:v>
                </c:pt>
                <c:pt idx="136">
                  <c:v>2021</c:v>
                </c:pt>
                <c:pt idx="137">
                  <c:v>2021</c:v>
                </c:pt>
                <c:pt idx="138">
                  <c:v>2021</c:v>
                </c:pt>
                <c:pt idx="139">
                  <c:v>2021</c:v>
                </c:pt>
                <c:pt idx="140">
                  <c:v>2021</c:v>
                </c:pt>
                <c:pt idx="141">
                  <c:v>2021</c:v>
                </c:pt>
                <c:pt idx="142">
                  <c:v>2021</c:v>
                </c:pt>
                <c:pt idx="143">
                  <c:v>2021</c:v>
                </c:pt>
                <c:pt idx="144">
                  <c:v>2022</c:v>
                </c:pt>
                <c:pt idx="145">
                  <c:v>2022</c:v>
                </c:pt>
                <c:pt idx="146">
                  <c:v>2022</c:v>
                </c:pt>
                <c:pt idx="147">
                  <c:v>2022</c:v>
                </c:pt>
                <c:pt idx="148">
                  <c:v>2022</c:v>
                </c:pt>
                <c:pt idx="149">
                  <c:v>2022</c:v>
                </c:pt>
                <c:pt idx="150">
                  <c:v>2022</c:v>
                </c:pt>
                <c:pt idx="151">
                  <c:v>2022</c:v>
                </c:pt>
                <c:pt idx="152">
                  <c:v>2022</c:v>
                </c:pt>
                <c:pt idx="153">
                  <c:v>2022</c:v>
                </c:pt>
                <c:pt idx="154">
                  <c:v>2022</c:v>
                </c:pt>
                <c:pt idx="155">
                  <c:v>2022</c:v>
                </c:pt>
                <c:pt idx="156">
                  <c:v>2023</c:v>
                </c:pt>
                <c:pt idx="157">
                  <c:v>2023</c:v>
                </c:pt>
              </c:numCache>
            </c:numRef>
          </c:cat>
          <c:val>
            <c:numRef>
              <c:f>大阪CIまとめ!$D$2:$D$159</c:f>
              <c:numCache>
                <c:formatCode>0.0_ ;[Red]\-0.0\ </c:formatCode>
                <c:ptCount val="158"/>
                <c:pt idx="0">
                  <c:v>73.900000000000006</c:v>
                </c:pt>
                <c:pt idx="1">
                  <c:v>74.8</c:v>
                </c:pt>
                <c:pt idx="2">
                  <c:v>75.3</c:v>
                </c:pt>
                <c:pt idx="3">
                  <c:v>75.900000000000006</c:v>
                </c:pt>
                <c:pt idx="4">
                  <c:v>77.7</c:v>
                </c:pt>
                <c:pt idx="5">
                  <c:v>77.599999999999994</c:v>
                </c:pt>
                <c:pt idx="6">
                  <c:v>78.599999999999994</c:v>
                </c:pt>
                <c:pt idx="7">
                  <c:v>79.5</c:v>
                </c:pt>
                <c:pt idx="8">
                  <c:v>78.599999999999994</c:v>
                </c:pt>
                <c:pt idx="9">
                  <c:v>79</c:v>
                </c:pt>
                <c:pt idx="10">
                  <c:v>80.900000000000006</c:v>
                </c:pt>
                <c:pt idx="11">
                  <c:v>80.7</c:v>
                </c:pt>
                <c:pt idx="12">
                  <c:v>82.7</c:v>
                </c:pt>
                <c:pt idx="13">
                  <c:v>84.5</c:v>
                </c:pt>
                <c:pt idx="14">
                  <c:v>85</c:v>
                </c:pt>
                <c:pt idx="15">
                  <c:v>85.1</c:v>
                </c:pt>
                <c:pt idx="16">
                  <c:v>83.2</c:v>
                </c:pt>
                <c:pt idx="17">
                  <c:v>85.6</c:v>
                </c:pt>
                <c:pt idx="18">
                  <c:v>86.7</c:v>
                </c:pt>
                <c:pt idx="19">
                  <c:v>87.5</c:v>
                </c:pt>
                <c:pt idx="20">
                  <c:v>85.4</c:v>
                </c:pt>
                <c:pt idx="21">
                  <c:v>87.7</c:v>
                </c:pt>
                <c:pt idx="22">
                  <c:v>87.4</c:v>
                </c:pt>
                <c:pt idx="23">
                  <c:v>88.5</c:v>
                </c:pt>
                <c:pt idx="24">
                  <c:v>87.2</c:v>
                </c:pt>
                <c:pt idx="25">
                  <c:v>86.9</c:v>
                </c:pt>
                <c:pt idx="26">
                  <c:v>87.9</c:v>
                </c:pt>
                <c:pt idx="27">
                  <c:v>87.9</c:v>
                </c:pt>
                <c:pt idx="28">
                  <c:v>88.4</c:v>
                </c:pt>
                <c:pt idx="29">
                  <c:v>88.3</c:v>
                </c:pt>
                <c:pt idx="30">
                  <c:v>86.9</c:v>
                </c:pt>
                <c:pt idx="31">
                  <c:v>87.7</c:v>
                </c:pt>
                <c:pt idx="32">
                  <c:v>89.2</c:v>
                </c:pt>
                <c:pt idx="33">
                  <c:v>90.8</c:v>
                </c:pt>
                <c:pt idx="34">
                  <c:v>90.8</c:v>
                </c:pt>
                <c:pt idx="35">
                  <c:v>90.6</c:v>
                </c:pt>
                <c:pt idx="36">
                  <c:v>90.7</c:v>
                </c:pt>
                <c:pt idx="37">
                  <c:v>93</c:v>
                </c:pt>
                <c:pt idx="38">
                  <c:v>94</c:v>
                </c:pt>
                <c:pt idx="39">
                  <c:v>96.1</c:v>
                </c:pt>
                <c:pt idx="40">
                  <c:v>96.4</c:v>
                </c:pt>
                <c:pt idx="41">
                  <c:v>96.4</c:v>
                </c:pt>
                <c:pt idx="42">
                  <c:v>98.1</c:v>
                </c:pt>
                <c:pt idx="43">
                  <c:v>98.1</c:v>
                </c:pt>
                <c:pt idx="44">
                  <c:v>98.2</c:v>
                </c:pt>
                <c:pt idx="45">
                  <c:v>99.3</c:v>
                </c:pt>
                <c:pt idx="46">
                  <c:v>99.9</c:v>
                </c:pt>
                <c:pt idx="47">
                  <c:v>101.3</c:v>
                </c:pt>
                <c:pt idx="48">
                  <c:v>104.9</c:v>
                </c:pt>
                <c:pt idx="49">
                  <c:v>103.1</c:v>
                </c:pt>
                <c:pt idx="50">
                  <c:v>105</c:v>
                </c:pt>
                <c:pt idx="51">
                  <c:v>102.1</c:v>
                </c:pt>
                <c:pt idx="52">
                  <c:v>103.9</c:v>
                </c:pt>
                <c:pt idx="53">
                  <c:v>103.2</c:v>
                </c:pt>
                <c:pt idx="54">
                  <c:v>102.2</c:v>
                </c:pt>
                <c:pt idx="55">
                  <c:v>101.3</c:v>
                </c:pt>
                <c:pt idx="56">
                  <c:v>104.7</c:v>
                </c:pt>
                <c:pt idx="57">
                  <c:v>102.8</c:v>
                </c:pt>
                <c:pt idx="58">
                  <c:v>102.6</c:v>
                </c:pt>
                <c:pt idx="59">
                  <c:v>101.2</c:v>
                </c:pt>
                <c:pt idx="60">
                  <c:v>103.3</c:v>
                </c:pt>
                <c:pt idx="61">
                  <c:v>103.5</c:v>
                </c:pt>
                <c:pt idx="62">
                  <c:v>98.7</c:v>
                </c:pt>
                <c:pt idx="63">
                  <c:v>99.8</c:v>
                </c:pt>
                <c:pt idx="64">
                  <c:v>99.6</c:v>
                </c:pt>
                <c:pt idx="65">
                  <c:v>99.2</c:v>
                </c:pt>
                <c:pt idx="66">
                  <c:v>100.9</c:v>
                </c:pt>
                <c:pt idx="67">
                  <c:v>99.7</c:v>
                </c:pt>
                <c:pt idx="68">
                  <c:v>99.5</c:v>
                </c:pt>
                <c:pt idx="69">
                  <c:v>100.2</c:v>
                </c:pt>
                <c:pt idx="70">
                  <c:v>98.9</c:v>
                </c:pt>
                <c:pt idx="71">
                  <c:v>96.7</c:v>
                </c:pt>
                <c:pt idx="72">
                  <c:v>98.4</c:v>
                </c:pt>
                <c:pt idx="73">
                  <c:v>99.4</c:v>
                </c:pt>
                <c:pt idx="74">
                  <c:v>98.9</c:v>
                </c:pt>
                <c:pt idx="75">
                  <c:v>100.3</c:v>
                </c:pt>
                <c:pt idx="76">
                  <c:v>98</c:v>
                </c:pt>
                <c:pt idx="77">
                  <c:v>98.1</c:v>
                </c:pt>
                <c:pt idx="78">
                  <c:v>98.6</c:v>
                </c:pt>
                <c:pt idx="79">
                  <c:v>99</c:v>
                </c:pt>
                <c:pt idx="80">
                  <c:v>98.5</c:v>
                </c:pt>
                <c:pt idx="81">
                  <c:v>98.1</c:v>
                </c:pt>
                <c:pt idx="82">
                  <c:v>100.4</c:v>
                </c:pt>
                <c:pt idx="83">
                  <c:v>101.8</c:v>
                </c:pt>
                <c:pt idx="84">
                  <c:v>100.9</c:v>
                </c:pt>
                <c:pt idx="85">
                  <c:v>100.6</c:v>
                </c:pt>
                <c:pt idx="86">
                  <c:v>101.4</c:v>
                </c:pt>
                <c:pt idx="87">
                  <c:v>103.2</c:v>
                </c:pt>
                <c:pt idx="88">
                  <c:v>102.3</c:v>
                </c:pt>
                <c:pt idx="89">
                  <c:v>104.7</c:v>
                </c:pt>
                <c:pt idx="90">
                  <c:v>104.3</c:v>
                </c:pt>
                <c:pt idx="91">
                  <c:v>103.7</c:v>
                </c:pt>
                <c:pt idx="92">
                  <c:v>104.5</c:v>
                </c:pt>
                <c:pt idx="93">
                  <c:v>103.6</c:v>
                </c:pt>
                <c:pt idx="94">
                  <c:v>103.9</c:v>
                </c:pt>
                <c:pt idx="95">
                  <c:v>106.1</c:v>
                </c:pt>
                <c:pt idx="96">
                  <c:v>102.4</c:v>
                </c:pt>
                <c:pt idx="97">
                  <c:v>105.2</c:v>
                </c:pt>
                <c:pt idx="98">
                  <c:v>104.5</c:v>
                </c:pt>
                <c:pt idx="99">
                  <c:v>104</c:v>
                </c:pt>
                <c:pt idx="100">
                  <c:v>104.6</c:v>
                </c:pt>
                <c:pt idx="101">
                  <c:v>103.2</c:v>
                </c:pt>
                <c:pt idx="102">
                  <c:v>102.1</c:v>
                </c:pt>
                <c:pt idx="103">
                  <c:v>104.1</c:v>
                </c:pt>
                <c:pt idx="104">
                  <c:v>101.2</c:v>
                </c:pt>
                <c:pt idx="105">
                  <c:v>107.1</c:v>
                </c:pt>
                <c:pt idx="106">
                  <c:v>105.8</c:v>
                </c:pt>
                <c:pt idx="107">
                  <c:v>102.9</c:v>
                </c:pt>
                <c:pt idx="108">
                  <c:v>102.6</c:v>
                </c:pt>
                <c:pt idx="109">
                  <c:v>102.1</c:v>
                </c:pt>
                <c:pt idx="110">
                  <c:v>100.7</c:v>
                </c:pt>
                <c:pt idx="111">
                  <c:v>101</c:v>
                </c:pt>
                <c:pt idx="112">
                  <c:v>101.9</c:v>
                </c:pt>
                <c:pt idx="113">
                  <c:v>101.3</c:v>
                </c:pt>
                <c:pt idx="114">
                  <c:v>100.4</c:v>
                </c:pt>
                <c:pt idx="115">
                  <c:v>99.5</c:v>
                </c:pt>
                <c:pt idx="116">
                  <c:v>101.7</c:v>
                </c:pt>
                <c:pt idx="117">
                  <c:v>99</c:v>
                </c:pt>
                <c:pt idx="118">
                  <c:v>96.3</c:v>
                </c:pt>
                <c:pt idx="119">
                  <c:v>98.6</c:v>
                </c:pt>
                <c:pt idx="120">
                  <c:v>95.5</c:v>
                </c:pt>
                <c:pt idx="121">
                  <c:v>92.9</c:v>
                </c:pt>
                <c:pt idx="122">
                  <c:v>88.3</c:v>
                </c:pt>
                <c:pt idx="123">
                  <c:v>79.7</c:v>
                </c:pt>
                <c:pt idx="124">
                  <c:v>69.099999999999994</c:v>
                </c:pt>
                <c:pt idx="125">
                  <c:v>73</c:v>
                </c:pt>
                <c:pt idx="126">
                  <c:v>72.900000000000006</c:v>
                </c:pt>
                <c:pt idx="127">
                  <c:v>72.099999999999994</c:v>
                </c:pt>
                <c:pt idx="128">
                  <c:v>73.099999999999994</c:v>
                </c:pt>
                <c:pt idx="129">
                  <c:v>74.8</c:v>
                </c:pt>
                <c:pt idx="130">
                  <c:v>73.2</c:v>
                </c:pt>
                <c:pt idx="131">
                  <c:v>74</c:v>
                </c:pt>
                <c:pt idx="132" formatCode="General">
                  <c:v>75.400000000000006</c:v>
                </c:pt>
                <c:pt idx="133" formatCode="General">
                  <c:v>75.2</c:v>
                </c:pt>
                <c:pt idx="134" formatCode="General">
                  <c:v>78.3</c:v>
                </c:pt>
                <c:pt idx="135" formatCode="General">
                  <c:v>81.2</c:v>
                </c:pt>
                <c:pt idx="136" formatCode="General">
                  <c:v>76.7</c:v>
                </c:pt>
                <c:pt idx="137" formatCode="General">
                  <c:v>82.1</c:v>
                </c:pt>
                <c:pt idx="138" formatCode="General">
                  <c:v>81.8</c:v>
                </c:pt>
                <c:pt idx="139" formatCode="General">
                  <c:v>79.8</c:v>
                </c:pt>
                <c:pt idx="140" formatCode="General">
                  <c:v>81.400000000000006</c:v>
                </c:pt>
                <c:pt idx="141" formatCode="General">
                  <c:v>80.900000000000006</c:v>
                </c:pt>
                <c:pt idx="142" formatCode="General">
                  <c:v>84.6</c:v>
                </c:pt>
                <c:pt idx="143" formatCode="General">
                  <c:v>83.2</c:v>
                </c:pt>
                <c:pt idx="144" formatCode="General">
                  <c:v>85.2</c:v>
                </c:pt>
                <c:pt idx="145" formatCode="General">
                  <c:v>82.4</c:v>
                </c:pt>
                <c:pt idx="146" formatCode="General">
                  <c:v>86.4</c:v>
                </c:pt>
                <c:pt idx="147" formatCode="General">
                  <c:v>87.5</c:v>
                </c:pt>
                <c:pt idx="148" formatCode="General">
                  <c:v>88.9</c:v>
                </c:pt>
                <c:pt idx="149" formatCode="General">
                  <c:v>90.7</c:v>
                </c:pt>
                <c:pt idx="150" formatCode="General">
                  <c:v>89.9</c:v>
                </c:pt>
                <c:pt idx="151" formatCode="General">
                  <c:v>94</c:v>
                </c:pt>
                <c:pt idx="152" formatCode="General">
                  <c:v>91.1</c:v>
                </c:pt>
                <c:pt idx="153" formatCode="General">
                  <c:v>90.4</c:v>
                </c:pt>
                <c:pt idx="154" formatCode="General">
                  <c:v>90.3</c:v>
                </c:pt>
                <c:pt idx="155" formatCode="General">
                  <c:v>90.1</c:v>
                </c:pt>
                <c:pt idx="156" formatCode="General">
                  <c:v>89.4</c:v>
                </c:pt>
                <c:pt idx="157" formatCode="General">
                  <c:v>88.5</c:v>
                </c:pt>
              </c:numCache>
            </c:numRef>
          </c:val>
          <c:smooth val="0"/>
          <c:extLst>
            <c:ext xmlns:c16="http://schemas.microsoft.com/office/drawing/2014/chart" uri="{C3380CC4-5D6E-409C-BE32-E72D297353CC}">
              <c16:uniqueId val="{00000092-0C16-412E-84E8-DAECF5D31D4F}"/>
            </c:ext>
          </c:extLst>
        </c:ser>
        <c:dLbls>
          <c:showLegendKey val="0"/>
          <c:showVal val="0"/>
          <c:showCatName val="0"/>
          <c:showSerName val="0"/>
          <c:showPercent val="0"/>
          <c:showBubbleSize val="0"/>
        </c:dLbls>
        <c:smooth val="0"/>
        <c:axId val="974443567"/>
        <c:axId val="974452719"/>
        <c:extLst>
          <c:ext xmlns:c15="http://schemas.microsoft.com/office/drawing/2012/chart" uri="{02D57815-91ED-43cb-92C2-25804820EDAC}">
            <c15:filteredLineSeries>
              <c15:ser>
                <c:idx val="0"/>
                <c:order val="0"/>
                <c:tx>
                  <c:strRef>
                    <c:extLst>
                      <c:ext uri="{02D57815-91ED-43cb-92C2-25804820EDAC}">
                        <c15:formulaRef>
                          <c15:sqref>大阪CIまとめ!$B$1</c15:sqref>
                        </c15:formulaRef>
                      </c:ext>
                    </c:extLst>
                    <c:strCache>
                      <c:ptCount val="1"/>
                      <c:pt idx="0">
                        <c:v>西暦</c:v>
                      </c:pt>
                    </c:strCache>
                  </c:strRef>
                </c:tx>
                <c:spPr>
                  <a:ln w="28575" cap="rnd">
                    <a:solidFill>
                      <a:schemeClr val="accent1"/>
                    </a:solidFill>
                    <a:round/>
                  </a:ln>
                  <a:effectLst/>
                </c:spPr>
                <c:marker>
                  <c:symbol val="none"/>
                </c:marker>
                <c:cat>
                  <c:numRef>
                    <c:extLst>
                      <c:ext uri="{02D57815-91ED-43cb-92C2-25804820EDAC}">
                        <c15:formulaRef>
                          <c15:sqref>大阪CIまとめ!$B$2:$B$159</c15:sqref>
                        </c15:formulaRef>
                      </c:ext>
                    </c:extLst>
                    <c:numCache>
                      <c:formatCode>General</c:formatCode>
                      <c:ptCount val="158"/>
                      <c:pt idx="0">
                        <c:v>2010</c:v>
                      </c:pt>
                      <c:pt idx="1">
                        <c:v>2010</c:v>
                      </c:pt>
                      <c:pt idx="2">
                        <c:v>2010</c:v>
                      </c:pt>
                      <c:pt idx="3">
                        <c:v>2010</c:v>
                      </c:pt>
                      <c:pt idx="4">
                        <c:v>2010</c:v>
                      </c:pt>
                      <c:pt idx="5">
                        <c:v>2010</c:v>
                      </c:pt>
                      <c:pt idx="6">
                        <c:v>2010</c:v>
                      </c:pt>
                      <c:pt idx="7">
                        <c:v>2010</c:v>
                      </c:pt>
                      <c:pt idx="8">
                        <c:v>2010</c:v>
                      </c:pt>
                      <c:pt idx="9">
                        <c:v>2010</c:v>
                      </c:pt>
                      <c:pt idx="10">
                        <c:v>2010</c:v>
                      </c:pt>
                      <c:pt idx="11">
                        <c:v>2010</c:v>
                      </c:pt>
                      <c:pt idx="12">
                        <c:v>2011</c:v>
                      </c:pt>
                      <c:pt idx="13">
                        <c:v>2011</c:v>
                      </c:pt>
                      <c:pt idx="14">
                        <c:v>2011</c:v>
                      </c:pt>
                      <c:pt idx="15">
                        <c:v>2011</c:v>
                      </c:pt>
                      <c:pt idx="16">
                        <c:v>2011</c:v>
                      </c:pt>
                      <c:pt idx="17">
                        <c:v>2011</c:v>
                      </c:pt>
                      <c:pt idx="18">
                        <c:v>2011</c:v>
                      </c:pt>
                      <c:pt idx="19">
                        <c:v>2011</c:v>
                      </c:pt>
                      <c:pt idx="20">
                        <c:v>2011</c:v>
                      </c:pt>
                      <c:pt idx="21">
                        <c:v>2011</c:v>
                      </c:pt>
                      <c:pt idx="22">
                        <c:v>2011</c:v>
                      </c:pt>
                      <c:pt idx="23">
                        <c:v>2011</c:v>
                      </c:pt>
                      <c:pt idx="24">
                        <c:v>2012</c:v>
                      </c:pt>
                      <c:pt idx="25">
                        <c:v>2012</c:v>
                      </c:pt>
                      <c:pt idx="26">
                        <c:v>2012</c:v>
                      </c:pt>
                      <c:pt idx="27">
                        <c:v>2012</c:v>
                      </c:pt>
                      <c:pt idx="28">
                        <c:v>2012</c:v>
                      </c:pt>
                      <c:pt idx="29">
                        <c:v>2012</c:v>
                      </c:pt>
                      <c:pt idx="30">
                        <c:v>2012</c:v>
                      </c:pt>
                      <c:pt idx="31">
                        <c:v>2012</c:v>
                      </c:pt>
                      <c:pt idx="32">
                        <c:v>2012</c:v>
                      </c:pt>
                      <c:pt idx="33">
                        <c:v>2012</c:v>
                      </c:pt>
                      <c:pt idx="34">
                        <c:v>2012</c:v>
                      </c:pt>
                      <c:pt idx="35">
                        <c:v>2012</c:v>
                      </c:pt>
                      <c:pt idx="36">
                        <c:v>2013</c:v>
                      </c:pt>
                      <c:pt idx="37">
                        <c:v>2013</c:v>
                      </c:pt>
                      <c:pt idx="38">
                        <c:v>2013</c:v>
                      </c:pt>
                      <c:pt idx="39">
                        <c:v>2013</c:v>
                      </c:pt>
                      <c:pt idx="40">
                        <c:v>2013</c:v>
                      </c:pt>
                      <c:pt idx="41">
                        <c:v>2013</c:v>
                      </c:pt>
                      <c:pt idx="42">
                        <c:v>2013</c:v>
                      </c:pt>
                      <c:pt idx="43">
                        <c:v>2013</c:v>
                      </c:pt>
                      <c:pt idx="44">
                        <c:v>2013</c:v>
                      </c:pt>
                      <c:pt idx="45">
                        <c:v>2013</c:v>
                      </c:pt>
                      <c:pt idx="46">
                        <c:v>2013</c:v>
                      </c:pt>
                      <c:pt idx="47">
                        <c:v>2013</c:v>
                      </c:pt>
                      <c:pt idx="48">
                        <c:v>2014</c:v>
                      </c:pt>
                      <c:pt idx="49">
                        <c:v>2014</c:v>
                      </c:pt>
                      <c:pt idx="50">
                        <c:v>2014</c:v>
                      </c:pt>
                      <c:pt idx="51">
                        <c:v>2014</c:v>
                      </c:pt>
                      <c:pt idx="52">
                        <c:v>2014</c:v>
                      </c:pt>
                      <c:pt idx="53">
                        <c:v>2014</c:v>
                      </c:pt>
                      <c:pt idx="54">
                        <c:v>2014</c:v>
                      </c:pt>
                      <c:pt idx="55">
                        <c:v>2014</c:v>
                      </c:pt>
                      <c:pt idx="56">
                        <c:v>2014</c:v>
                      </c:pt>
                      <c:pt idx="57">
                        <c:v>2014</c:v>
                      </c:pt>
                      <c:pt idx="58">
                        <c:v>2014</c:v>
                      </c:pt>
                      <c:pt idx="59">
                        <c:v>2014</c:v>
                      </c:pt>
                      <c:pt idx="60">
                        <c:v>2015</c:v>
                      </c:pt>
                      <c:pt idx="61">
                        <c:v>2015</c:v>
                      </c:pt>
                      <c:pt idx="62">
                        <c:v>2015</c:v>
                      </c:pt>
                      <c:pt idx="63">
                        <c:v>2015</c:v>
                      </c:pt>
                      <c:pt idx="64">
                        <c:v>2015</c:v>
                      </c:pt>
                      <c:pt idx="65">
                        <c:v>2015</c:v>
                      </c:pt>
                      <c:pt idx="66">
                        <c:v>2015</c:v>
                      </c:pt>
                      <c:pt idx="67">
                        <c:v>2015</c:v>
                      </c:pt>
                      <c:pt idx="68">
                        <c:v>2015</c:v>
                      </c:pt>
                      <c:pt idx="69">
                        <c:v>2015</c:v>
                      </c:pt>
                      <c:pt idx="70">
                        <c:v>2015</c:v>
                      </c:pt>
                      <c:pt idx="71">
                        <c:v>2015</c:v>
                      </c:pt>
                      <c:pt idx="72">
                        <c:v>2016</c:v>
                      </c:pt>
                      <c:pt idx="73">
                        <c:v>2016</c:v>
                      </c:pt>
                      <c:pt idx="74">
                        <c:v>2016</c:v>
                      </c:pt>
                      <c:pt idx="75">
                        <c:v>2016</c:v>
                      </c:pt>
                      <c:pt idx="76">
                        <c:v>2016</c:v>
                      </c:pt>
                      <c:pt idx="77">
                        <c:v>2016</c:v>
                      </c:pt>
                      <c:pt idx="78">
                        <c:v>2016</c:v>
                      </c:pt>
                      <c:pt idx="79">
                        <c:v>2016</c:v>
                      </c:pt>
                      <c:pt idx="80">
                        <c:v>2016</c:v>
                      </c:pt>
                      <c:pt idx="81">
                        <c:v>2016</c:v>
                      </c:pt>
                      <c:pt idx="82">
                        <c:v>2016</c:v>
                      </c:pt>
                      <c:pt idx="83">
                        <c:v>2016</c:v>
                      </c:pt>
                      <c:pt idx="84">
                        <c:v>2017</c:v>
                      </c:pt>
                      <c:pt idx="85">
                        <c:v>2017</c:v>
                      </c:pt>
                      <c:pt idx="86">
                        <c:v>2017</c:v>
                      </c:pt>
                      <c:pt idx="87">
                        <c:v>2017</c:v>
                      </c:pt>
                      <c:pt idx="88">
                        <c:v>2017</c:v>
                      </c:pt>
                      <c:pt idx="89">
                        <c:v>2017</c:v>
                      </c:pt>
                      <c:pt idx="90">
                        <c:v>2017</c:v>
                      </c:pt>
                      <c:pt idx="91">
                        <c:v>2017</c:v>
                      </c:pt>
                      <c:pt idx="92">
                        <c:v>2017</c:v>
                      </c:pt>
                      <c:pt idx="93">
                        <c:v>2017</c:v>
                      </c:pt>
                      <c:pt idx="94">
                        <c:v>2017</c:v>
                      </c:pt>
                      <c:pt idx="95">
                        <c:v>2017</c:v>
                      </c:pt>
                      <c:pt idx="96">
                        <c:v>2018</c:v>
                      </c:pt>
                      <c:pt idx="97">
                        <c:v>2018</c:v>
                      </c:pt>
                      <c:pt idx="98">
                        <c:v>2018</c:v>
                      </c:pt>
                      <c:pt idx="99">
                        <c:v>2018</c:v>
                      </c:pt>
                      <c:pt idx="100">
                        <c:v>2018</c:v>
                      </c:pt>
                      <c:pt idx="101">
                        <c:v>2018</c:v>
                      </c:pt>
                      <c:pt idx="102">
                        <c:v>2018</c:v>
                      </c:pt>
                      <c:pt idx="103">
                        <c:v>2018</c:v>
                      </c:pt>
                      <c:pt idx="104">
                        <c:v>2018</c:v>
                      </c:pt>
                      <c:pt idx="105">
                        <c:v>2018</c:v>
                      </c:pt>
                      <c:pt idx="106">
                        <c:v>2018</c:v>
                      </c:pt>
                      <c:pt idx="107">
                        <c:v>2018</c:v>
                      </c:pt>
                      <c:pt idx="108">
                        <c:v>2019</c:v>
                      </c:pt>
                      <c:pt idx="109">
                        <c:v>2019</c:v>
                      </c:pt>
                      <c:pt idx="110">
                        <c:v>2019</c:v>
                      </c:pt>
                      <c:pt idx="111">
                        <c:v>2019</c:v>
                      </c:pt>
                      <c:pt idx="112">
                        <c:v>2019</c:v>
                      </c:pt>
                      <c:pt idx="113">
                        <c:v>2019</c:v>
                      </c:pt>
                      <c:pt idx="114">
                        <c:v>2019</c:v>
                      </c:pt>
                      <c:pt idx="115">
                        <c:v>2019</c:v>
                      </c:pt>
                      <c:pt idx="116">
                        <c:v>2019</c:v>
                      </c:pt>
                      <c:pt idx="117">
                        <c:v>2019</c:v>
                      </c:pt>
                      <c:pt idx="118">
                        <c:v>2019</c:v>
                      </c:pt>
                      <c:pt idx="119">
                        <c:v>2019</c:v>
                      </c:pt>
                      <c:pt idx="120">
                        <c:v>2020</c:v>
                      </c:pt>
                      <c:pt idx="121">
                        <c:v>2020</c:v>
                      </c:pt>
                      <c:pt idx="122">
                        <c:v>2020</c:v>
                      </c:pt>
                      <c:pt idx="123">
                        <c:v>2020</c:v>
                      </c:pt>
                      <c:pt idx="124">
                        <c:v>2020</c:v>
                      </c:pt>
                      <c:pt idx="125">
                        <c:v>2020</c:v>
                      </c:pt>
                      <c:pt idx="126">
                        <c:v>2020</c:v>
                      </c:pt>
                      <c:pt idx="127">
                        <c:v>2020</c:v>
                      </c:pt>
                      <c:pt idx="128">
                        <c:v>2020</c:v>
                      </c:pt>
                      <c:pt idx="129">
                        <c:v>2020</c:v>
                      </c:pt>
                      <c:pt idx="130">
                        <c:v>2020</c:v>
                      </c:pt>
                      <c:pt idx="131">
                        <c:v>2020</c:v>
                      </c:pt>
                      <c:pt idx="132">
                        <c:v>2021</c:v>
                      </c:pt>
                      <c:pt idx="133">
                        <c:v>2021</c:v>
                      </c:pt>
                      <c:pt idx="134">
                        <c:v>2021</c:v>
                      </c:pt>
                      <c:pt idx="135">
                        <c:v>2021</c:v>
                      </c:pt>
                      <c:pt idx="136">
                        <c:v>2021</c:v>
                      </c:pt>
                      <c:pt idx="137">
                        <c:v>2021</c:v>
                      </c:pt>
                      <c:pt idx="138">
                        <c:v>2021</c:v>
                      </c:pt>
                      <c:pt idx="139">
                        <c:v>2021</c:v>
                      </c:pt>
                      <c:pt idx="140">
                        <c:v>2021</c:v>
                      </c:pt>
                      <c:pt idx="141">
                        <c:v>2021</c:v>
                      </c:pt>
                      <c:pt idx="142">
                        <c:v>2021</c:v>
                      </c:pt>
                      <c:pt idx="143">
                        <c:v>2021</c:v>
                      </c:pt>
                      <c:pt idx="144">
                        <c:v>2022</c:v>
                      </c:pt>
                      <c:pt idx="145">
                        <c:v>2022</c:v>
                      </c:pt>
                      <c:pt idx="146">
                        <c:v>2022</c:v>
                      </c:pt>
                      <c:pt idx="147">
                        <c:v>2022</c:v>
                      </c:pt>
                      <c:pt idx="148">
                        <c:v>2022</c:v>
                      </c:pt>
                      <c:pt idx="149">
                        <c:v>2022</c:v>
                      </c:pt>
                      <c:pt idx="150">
                        <c:v>2022</c:v>
                      </c:pt>
                      <c:pt idx="151">
                        <c:v>2022</c:v>
                      </c:pt>
                      <c:pt idx="152">
                        <c:v>2022</c:v>
                      </c:pt>
                      <c:pt idx="153">
                        <c:v>2022</c:v>
                      </c:pt>
                      <c:pt idx="154">
                        <c:v>2022</c:v>
                      </c:pt>
                      <c:pt idx="155">
                        <c:v>2022</c:v>
                      </c:pt>
                      <c:pt idx="156">
                        <c:v>2023</c:v>
                      </c:pt>
                      <c:pt idx="157">
                        <c:v>2023</c:v>
                      </c:pt>
                    </c:numCache>
                  </c:numRef>
                </c:cat>
                <c:val>
                  <c:numRef>
                    <c:extLst>
                      <c:ext uri="{02D57815-91ED-43cb-92C2-25804820EDAC}">
                        <c15:formulaRef>
                          <c15:sqref>大阪CIまとめ!$B$2:$B$157</c15:sqref>
                        </c15:formulaRef>
                      </c:ext>
                    </c:extLst>
                    <c:numCache>
                      <c:formatCode>General</c:formatCode>
                      <c:ptCount val="156"/>
                      <c:pt idx="0">
                        <c:v>2010</c:v>
                      </c:pt>
                      <c:pt idx="1">
                        <c:v>2010</c:v>
                      </c:pt>
                      <c:pt idx="2">
                        <c:v>2010</c:v>
                      </c:pt>
                      <c:pt idx="3">
                        <c:v>2010</c:v>
                      </c:pt>
                      <c:pt idx="4">
                        <c:v>2010</c:v>
                      </c:pt>
                      <c:pt idx="5">
                        <c:v>2010</c:v>
                      </c:pt>
                      <c:pt idx="6">
                        <c:v>2010</c:v>
                      </c:pt>
                      <c:pt idx="7">
                        <c:v>2010</c:v>
                      </c:pt>
                      <c:pt idx="8">
                        <c:v>2010</c:v>
                      </c:pt>
                      <c:pt idx="9">
                        <c:v>2010</c:v>
                      </c:pt>
                      <c:pt idx="10">
                        <c:v>2010</c:v>
                      </c:pt>
                      <c:pt idx="11">
                        <c:v>2010</c:v>
                      </c:pt>
                      <c:pt idx="12">
                        <c:v>2011</c:v>
                      </c:pt>
                      <c:pt idx="13">
                        <c:v>2011</c:v>
                      </c:pt>
                      <c:pt idx="14">
                        <c:v>2011</c:v>
                      </c:pt>
                      <c:pt idx="15">
                        <c:v>2011</c:v>
                      </c:pt>
                      <c:pt idx="16">
                        <c:v>2011</c:v>
                      </c:pt>
                      <c:pt idx="17">
                        <c:v>2011</c:v>
                      </c:pt>
                      <c:pt idx="18">
                        <c:v>2011</c:v>
                      </c:pt>
                      <c:pt idx="19">
                        <c:v>2011</c:v>
                      </c:pt>
                      <c:pt idx="20">
                        <c:v>2011</c:v>
                      </c:pt>
                      <c:pt idx="21">
                        <c:v>2011</c:v>
                      </c:pt>
                      <c:pt idx="22">
                        <c:v>2011</c:v>
                      </c:pt>
                      <c:pt idx="23">
                        <c:v>2011</c:v>
                      </c:pt>
                      <c:pt idx="24">
                        <c:v>2012</c:v>
                      </c:pt>
                      <c:pt idx="25">
                        <c:v>2012</c:v>
                      </c:pt>
                      <c:pt idx="26">
                        <c:v>2012</c:v>
                      </c:pt>
                      <c:pt idx="27">
                        <c:v>2012</c:v>
                      </c:pt>
                      <c:pt idx="28">
                        <c:v>2012</c:v>
                      </c:pt>
                      <c:pt idx="29">
                        <c:v>2012</c:v>
                      </c:pt>
                      <c:pt idx="30">
                        <c:v>2012</c:v>
                      </c:pt>
                      <c:pt idx="31">
                        <c:v>2012</c:v>
                      </c:pt>
                      <c:pt idx="32">
                        <c:v>2012</c:v>
                      </c:pt>
                      <c:pt idx="33">
                        <c:v>2012</c:v>
                      </c:pt>
                      <c:pt idx="34">
                        <c:v>2012</c:v>
                      </c:pt>
                      <c:pt idx="35">
                        <c:v>2012</c:v>
                      </c:pt>
                      <c:pt idx="36">
                        <c:v>2013</c:v>
                      </c:pt>
                      <c:pt idx="37">
                        <c:v>2013</c:v>
                      </c:pt>
                      <c:pt idx="38">
                        <c:v>2013</c:v>
                      </c:pt>
                      <c:pt idx="39">
                        <c:v>2013</c:v>
                      </c:pt>
                      <c:pt idx="40">
                        <c:v>2013</c:v>
                      </c:pt>
                      <c:pt idx="41">
                        <c:v>2013</c:v>
                      </c:pt>
                      <c:pt idx="42">
                        <c:v>2013</c:v>
                      </c:pt>
                      <c:pt idx="43">
                        <c:v>2013</c:v>
                      </c:pt>
                      <c:pt idx="44">
                        <c:v>2013</c:v>
                      </c:pt>
                      <c:pt idx="45">
                        <c:v>2013</c:v>
                      </c:pt>
                      <c:pt idx="46">
                        <c:v>2013</c:v>
                      </c:pt>
                      <c:pt idx="47">
                        <c:v>2013</c:v>
                      </c:pt>
                      <c:pt idx="48">
                        <c:v>2014</c:v>
                      </c:pt>
                      <c:pt idx="49">
                        <c:v>2014</c:v>
                      </c:pt>
                      <c:pt idx="50">
                        <c:v>2014</c:v>
                      </c:pt>
                      <c:pt idx="51">
                        <c:v>2014</c:v>
                      </c:pt>
                      <c:pt idx="52">
                        <c:v>2014</c:v>
                      </c:pt>
                      <c:pt idx="53">
                        <c:v>2014</c:v>
                      </c:pt>
                      <c:pt idx="54">
                        <c:v>2014</c:v>
                      </c:pt>
                      <c:pt idx="55">
                        <c:v>2014</c:v>
                      </c:pt>
                      <c:pt idx="56">
                        <c:v>2014</c:v>
                      </c:pt>
                      <c:pt idx="57">
                        <c:v>2014</c:v>
                      </c:pt>
                      <c:pt idx="58">
                        <c:v>2014</c:v>
                      </c:pt>
                      <c:pt idx="59">
                        <c:v>2014</c:v>
                      </c:pt>
                      <c:pt idx="60">
                        <c:v>2015</c:v>
                      </c:pt>
                      <c:pt idx="61">
                        <c:v>2015</c:v>
                      </c:pt>
                      <c:pt idx="62">
                        <c:v>2015</c:v>
                      </c:pt>
                      <c:pt idx="63">
                        <c:v>2015</c:v>
                      </c:pt>
                      <c:pt idx="64">
                        <c:v>2015</c:v>
                      </c:pt>
                      <c:pt idx="65">
                        <c:v>2015</c:v>
                      </c:pt>
                      <c:pt idx="66">
                        <c:v>2015</c:v>
                      </c:pt>
                      <c:pt idx="67">
                        <c:v>2015</c:v>
                      </c:pt>
                      <c:pt idx="68">
                        <c:v>2015</c:v>
                      </c:pt>
                      <c:pt idx="69">
                        <c:v>2015</c:v>
                      </c:pt>
                      <c:pt idx="70">
                        <c:v>2015</c:v>
                      </c:pt>
                      <c:pt idx="71">
                        <c:v>2015</c:v>
                      </c:pt>
                      <c:pt idx="72">
                        <c:v>2016</c:v>
                      </c:pt>
                      <c:pt idx="73">
                        <c:v>2016</c:v>
                      </c:pt>
                      <c:pt idx="74">
                        <c:v>2016</c:v>
                      </c:pt>
                      <c:pt idx="75">
                        <c:v>2016</c:v>
                      </c:pt>
                      <c:pt idx="76">
                        <c:v>2016</c:v>
                      </c:pt>
                      <c:pt idx="77">
                        <c:v>2016</c:v>
                      </c:pt>
                      <c:pt idx="78">
                        <c:v>2016</c:v>
                      </c:pt>
                      <c:pt idx="79">
                        <c:v>2016</c:v>
                      </c:pt>
                      <c:pt idx="80">
                        <c:v>2016</c:v>
                      </c:pt>
                      <c:pt idx="81">
                        <c:v>2016</c:v>
                      </c:pt>
                      <c:pt idx="82">
                        <c:v>2016</c:v>
                      </c:pt>
                      <c:pt idx="83">
                        <c:v>2016</c:v>
                      </c:pt>
                      <c:pt idx="84">
                        <c:v>2017</c:v>
                      </c:pt>
                      <c:pt idx="85">
                        <c:v>2017</c:v>
                      </c:pt>
                      <c:pt idx="86">
                        <c:v>2017</c:v>
                      </c:pt>
                      <c:pt idx="87">
                        <c:v>2017</c:v>
                      </c:pt>
                      <c:pt idx="88">
                        <c:v>2017</c:v>
                      </c:pt>
                      <c:pt idx="89">
                        <c:v>2017</c:v>
                      </c:pt>
                      <c:pt idx="90">
                        <c:v>2017</c:v>
                      </c:pt>
                      <c:pt idx="91">
                        <c:v>2017</c:v>
                      </c:pt>
                      <c:pt idx="92">
                        <c:v>2017</c:v>
                      </c:pt>
                      <c:pt idx="93">
                        <c:v>2017</c:v>
                      </c:pt>
                      <c:pt idx="94">
                        <c:v>2017</c:v>
                      </c:pt>
                      <c:pt idx="95">
                        <c:v>2017</c:v>
                      </c:pt>
                      <c:pt idx="96">
                        <c:v>2018</c:v>
                      </c:pt>
                      <c:pt idx="97">
                        <c:v>2018</c:v>
                      </c:pt>
                      <c:pt idx="98">
                        <c:v>2018</c:v>
                      </c:pt>
                      <c:pt idx="99">
                        <c:v>2018</c:v>
                      </c:pt>
                      <c:pt idx="100">
                        <c:v>2018</c:v>
                      </c:pt>
                      <c:pt idx="101">
                        <c:v>2018</c:v>
                      </c:pt>
                      <c:pt idx="102">
                        <c:v>2018</c:v>
                      </c:pt>
                      <c:pt idx="103">
                        <c:v>2018</c:v>
                      </c:pt>
                      <c:pt idx="104">
                        <c:v>2018</c:v>
                      </c:pt>
                      <c:pt idx="105">
                        <c:v>2018</c:v>
                      </c:pt>
                      <c:pt idx="106">
                        <c:v>2018</c:v>
                      </c:pt>
                      <c:pt idx="107">
                        <c:v>2018</c:v>
                      </c:pt>
                      <c:pt idx="108">
                        <c:v>2019</c:v>
                      </c:pt>
                      <c:pt idx="109">
                        <c:v>2019</c:v>
                      </c:pt>
                      <c:pt idx="110">
                        <c:v>2019</c:v>
                      </c:pt>
                      <c:pt idx="111">
                        <c:v>2019</c:v>
                      </c:pt>
                      <c:pt idx="112">
                        <c:v>2019</c:v>
                      </c:pt>
                      <c:pt idx="113">
                        <c:v>2019</c:v>
                      </c:pt>
                      <c:pt idx="114">
                        <c:v>2019</c:v>
                      </c:pt>
                      <c:pt idx="115">
                        <c:v>2019</c:v>
                      </c:pt>
                      <c:pt idx="116">
                        <c:v>2019</c:v>
                      </c:pt>
                      <c:pt idx="117">
                        <c:v>2019</c:v>
                      </c:pt>
                      <c:pt idx="118">
                        <c:v>2019</c:v>
                      </c:pt>
                      <c:pt idx="119">
                        <c:v>2019</c:v>
                      </c:pt>
                      <c:pt idx="120">
                        <c:v>2020</c:v>
                      </c:pt>
                      <c:pt idx="121">
                        <c:v>2020</c:v>
                      </c:pt>
                      <c:pt idx="122">
                        <c:v>2020</c:v>
                      </c:pt>
                      <c:pt idx="123">
                        <c:v>2020</c:v>
                      </c:pt>
                      <c:pt idx="124">
                        <c:v>2020</c:v>
                      </c:pt>
                      <c:pt idx="125">
                        <c:v>2020</c:v>
                      </c:pt>
                      <c:pt idx="126">
                        <c:v>2020</c:v>
                      </c:pt>
                      <c:pt idx="127">
                        <c:v>2020</c:v>
                      </c:pt>
                      <c:pt idx="128">
                        <c:v>2020</c:v>
                      </c:pt>
                      <c:pt idx="129">
                        <c:v>2020</c:v>
                      </c:pt>
                      <c:pt idx="130">
                        <c:v>2020</c:v>
                      </c:pt>
                      <c:pt idx="131">
                        <c:v>2020</c:v>
                      </c:pt>
                      <c:pt idx="132">
                        <c:v>2021</c:v>
                      </c:pt>
                      <c:pt idx="133">
                        <c:v>2021</c:v>
                      </c:pt>
                      <c:pt idx="134">
                        <c:v>2021</c:v>
                      </c:pt>
                      <c:pt idx="135">
                        <c:v>2021</c:v>
                      </c:pt>
                      <c:pt idx="136">
                        <c:v>2021</c:v>
                      </c:pt>
                      <c:pt idx="137">
                        <c:v>2021</c:v>
                      </c:pt>
                      <c:pt idx="138">
                        <c:v>2021</c:v>
                      </c:pt>
                      <c:pt idx="139">
                        <c:v>2021</c:v>
                      </c:pt>
                      <c:pt idx="140">
                        <c:v>2021</c:v>
                      </c:pt>
                      <c:pt idx="141">
                        <c:v>2021</c:v>
                      </c:pt>
                      <c:pt idx="142">
                        <c:v>2021</c:v>
                      </c:pt>
                      <c:pt idx="143">
                        <c:v>2021</c:v>
                      </c:pt>
                      <c:pt idx="144">
                        <c:v>2022</c:v>
                      </c:pt>
                      <c:pt idx="145">
                        <c:v>2022</c:v>
                      </c:pt>
                      <c:pt idx="146">
                        <c:v>2022</c:v>
                      </c:pt>
                      <c:pt idx="147">
                        <c:v>2022</c:v>
                      </c:pt>
                      <c:pt idx="148">
                        <c:v>2022</c:v>
                      </c:pt>
                      <c:pt idx="149">
                        <c:v>2022</c:v>
                      </c:pt>
                      <c:pt idx="150">
                        <c:v>2022</c:v>
                      </c:pt>
                      <c:pt idx="151">
                        <c:v>2022</c:v>
                      </c:pt>
                      <c:pt idx="152">
                        <c:v>2022</c:v>
                      </c:pt>
                      <c:pt idx="153">
                        <c:v>2022</c:v>
                      </c:pt>
                      <c:pt idx="154">
                        <c:v>2022</c:v>
                      </c:pt>
                      <c:pt idx="155">
                        <c:v>2022</c:v>
                      </c:pt>
                    </c:numCache>
                  </c:numRef>
                </c:val>
                <c:smooth val="0"/>
                <c:extLst>
                  <c:ext xmlns:c16="http://schemas.microsoft.com/office/drawing/2014/chart" uri="{C3380CC4-5D6E-409C-BE32-E72D297353CC}">
                    <c16:uniqueId val="{00000093-0C16-412E-84E8-DAECF5D31D4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大阪CIまとめ!$C$1</c15:sqref>
                        </c15:formulaRef>
                      </c:ext>
                    </c:extLst>
                    <c:strCache>
                      <c:ptCount val="1"/>
                      <c:pt idx="0">
                        <c:v>月</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大阪CIまとめ!$B$2:$B$159</c15:sqref>
                        </c15:formulaRef>
                      </c:ext>
                    </c:extLst>
                    <c:numCache>
                      <c:formatCode>General</c:formatCode>
                      <c:ptCount val="158"/>
                      <c:pt idx="0">
                        <c:v>2010</c:v>
                      </c:pt>
                      <c:pt idx="1">
                        <c:v>2010</c:v>
                      </c:pt>
                      <c:pt idx="2">
                        <c:v>2010</c:v>
                      </c:pt>
                      <c:pt idx="3">
                        <c:v>2010</c:v>
                      </c:pt>
                      <c:pt idx="4">
                        <c:v>2010</c:v>
                      </c:pt>
                      <c:pt idx="5">
                        <c:v>2010</c:v>
                      </c:pt>
                      <c:pt idx="6">
                        <c:v>2010</c:v>
                      </c:pt>
                      <c:pt idx="7">
                        <c:v>2010</c:v>
                      </c:pt>
                      <c:pt idx="8">
                        <c:v>2010</c:v>
                      </c:pt>
                      <c:pt idx="9">
                        <c:v>2010</c:v>
                      </c:pt>
                      <c:pt idx="10">
                        <c:v>2010</c:v>
                      </c:pt>
                      <c:pt idx="11">
                        <c:v>2010</c:v>
                      </c:pt>
                      <c:pt idx="12">
                        <c:v>2011</c:v>
                      </c:pt>
                      <c:pt idx="13">
                        <c:v>2011</c:v>
                      </c:pt>
                      <c:pt idx="14">
                        <c:v>2011</c:v>
                      </c:pt>
                      <c:pt idx="15">
                        <c:v>2011</c:v>
                      </c:pt>
                      <c:pt idx="16">
                        <c:v>2011</c:v>
                      </c:pt>
                      <c:pt idx="17">
                        <c:v>2011</c:v>
                      </c:pt>
                      <c:pt idx="18">
                        <c:v>2011</c:v>
                      </c:pt>
                      <c:pt idx="19">
                        <c:v>2011</c:v>
                      </c:pt>
                      <c:pt idx="20">
                        <c:v>2011</c:v>
                      </c:pt>
                      <c:pt idx="21">
                        <c:v>2011</c:v>
                      </c:pt>
                      <c:pt idx="22">
                        <c:v>2011</c:v>
                      </c:pt>
                      <c:pt idx="23">
                        <c:v>2011</c:v>
                      </c:pt>
                      <c:pt idx="24">
                        <c:v>2012</c:v>
                      </c:pt>
                      <c:pt idx="25">
                        <c:v>2012</c:v>
                      </c:pt>
                      <c:pt idx="26">
                        <c:v>2012</c:v>
                      </c:pt>
                      <c:pt idx="27">
                        <c:v>2012</c:v>
                      </c:pt>
                      <c:pt idx="28">
                        <c:v>2012</c:v>
                      </c:pt>
                      <c:pt idx="29">
                        <c:v>2012</c:v>
                      </c:pt>
                      <c:pt idx="30">
                        <c:v>2012</c:v>
                      </c:pt>
                      <c:pt idx="31">
                        <c:v>2012</c:v>
                      </c:pt>
                      <c:pt idx="32">
                        <c:v>2012</c:v>
                      </c:pt>
                      <c:pt idx="33">
                        <c:v>2012</c:v>
                      </c:pt>
                      <c:pt idx="34">
                        <c:v>2012</c:v>
                      </c:pt>
                      <c:pt idx="35">
                        <c:v>2012</c:v>
                      </c:pt>
                      <c:pt idx="36">
                        <c:v>2013</c:v>
                      </c:pt>
                      <c:pt idx="37">
                        <c:v>2013</c:v>
                      </c:pt>
                      <c:pt idx="38">
                        <c:v>2013</c:v>
                      </c:pt>
                      <c:pt idx="39">
                        <c:v>2013</c:v>
                      </c:pt>
                      <c:pt idx="40">
                        <c:v>2013</c:v>
                      </c:pt>
                      <c:pt idx="41">
                        <c:v>2013</c:v>
                      </c:pt>
                      <c:pt idx="42">
                        <c:v>2013</c:v>
                      </c:pt>
                      <c:pt idx="43">
                        <c:v>2013</c:v>
                      </c:pt>
                      <c:pt idx="44">
                        <c:v>2013</c:v>
                      </c:pt>
                      <c:pt idx="45">
                        <c:v>2013</c:v>
                      </c:pt>
                      <c:pt idx="46">
                        <c:v>2013</c:v>
                      </c:pt>
                      <c:pt idx="47">
                        <c:v>2013</c:v>
                      </c:pt>
                      <c:pt idx="48">
                        <c:v>2014</c:v>
                      </c:pt>
                      <c:pt idx="49">
                        <c:v>2014</c:v>
                      </c:pt>
                      <c:pt idx="50">
                        <c:v>2014</c:v>
                      </c:pt>
                      <c:pt idx="51">
                        <c:v>2014</c:v>
                      </c:pt>
                      <c:pt idx="52">
                        <c:v>2014</c:v>
                      </c:pt>
                      <c:pt idx="53">
                        <c:v>2014</c:v>
                      </c:pt>
                      <c:pt idx="54">
                        <c:v>2014</c:v>
                      </c:pt>
                      <c:pt idx="55">
                        <c:v>2014</c:v>
                      </c:pt>
                      <c:pt idx="56">
                        <c:v>2014</c:v>
                      </c:pt>
                      <c:pt idx="57">
                        <c:v>2014</c:v>
                      </c:pt>
                      <c:pt idx="58">
                        <c:v>2014</c:v>
                      </c:pt>
                      <c:pt idx="59">
                        <c:v>2014</c:v>
                      </c:pt>
                      <c:pt idx="60">
                        <c:v>2015</c:v>
                      </c:pt>
                      <c:pt idx="61">
                        <c:v>2015</c:v>
                      </c:pt>
                      <c:pt idx="62">
                        <c:v>2015</c:v>
                      </c:pt>
                      <c:pt idx="63">
                        <c:v>2015</c:v>
                      </c:pt>
                      <c:pt idx="64">
                        <c:v>2015</c:v>
                      </c:pt>
                      <c:pt idx="65">
                        <c:v>2015</c:v>
                      </c:pt>
                      <c:pt idx="66">
                        <c:v>2015</c:v>
                      </c:pt>
                      <c:pt idx="67">
                        <c:v>2015</c:v>
                      </c:pt>
                      <c:pt idx="68">
                        <c:v>2015</c:v>
                      </c:pt>
                      <c:pt idx="69">
                        <c:v>2015</c:v>
                      </c:pt>
                      <c:pt idx="70">
                        <c:v>2015</c:v>
                      </c:pt>
                      <c:pt idx="71">
                        <c:v>2015</c:v>
                      </c:pt>
                      <c:pt idx="72">
                        <c:v>2016</c:v>
                      </c:pt>
                      <c:pt idx="73">
                        <c:v>2016</c:v>
                      </c:pt>
                      <c:pt idx="74">
                        <c:v>2016</c:v>
                      </c:pt>
                      <c:pt idx="75">
                        <c:v>2016</c:v>
                      </c:pt>
                      <c:pt idx="76">
                        <c:v>2016</c:v>
                      </c:pt>
                      <c:pt idx="77">
                        <c:v>2016</c:v>
                      </c:pt>
                      <c:pt idx="78">
                        <c:v>2016</c:v>
                      </c:pt>
                      <c:pt idx="79">
                        <c:v>2016</c:v>
                      </c:pt>
                      <c:pt idx="80">
                        <c:v>2016</c:v>
                      </c:pt>
                      <c:pt idx="81">
                        <c:v>2016</c:v>
                      </c:pt>
                      <c:pt idx="82">
                        <c:v>2016</c:v>
                      </c:pt>
                      <c:pt idx="83">
                        <c:v>2016</c:v>
                      </c:pt>
                      <c:pt idx="84">
                        <c:v>2017</c:v>
                      </c:pt>
                      <c:pt idx="85">
                        <c:v>2017</c:v>
                      </c:pt>
                      <c:pt idx="86">
                        <c:v>2017</c:v>
                      </c:pt>
                      <c:pt idx="87">
                        <c:v>2017</c:v>
                      </c:pt>
                      <c:pt idx="88">
                        <c:v>2017</c:v>
                      </c:pt>
                      <c:pt idx="89">
                        <c:v>2017</c:v>
                      </c:pt>
                      <c:pt idx="90">
                        <c:v>2017</c:v>
                      </c:pt>
                      <c:pt idx="91">
                        <c:v>2017</c:v>
                      </c:pt>
                      <c:pt idx="92">
                        <c:v>2017</c:v>
                      </c:pt>
                      <c:pt idx="93">
                        <c:v>2017</c:v>
                      </c:pt>
                      <c:pt idx="94">
                        <c:v>2017</c:v>
                      </c:pt>
                      <c:pt idx="95">
                        <c:v>2017</c:v>
                      </c:pt>
                      <c:pt idx="96">
                        <c:v>2018</c:v>
                      </c:pt>
                      <c:pt idx="97">
                        <c:v>2018</c:v>
                      </c:pt>
                      <c:pt idx="98">
                        <c:v>2018</c:v>
                      </c:pt>
                      <c:pt idx="99">
                        <c:v>2018</c:v>
                      </c:pt>
                      <c:pt idx="100">
                        <c:v>2018</c:v>
                      </c:pt>
                      <c:pt idx="101">
                        <c:v>2018</c:v>
                      </c:pt>
                      <c:pt idx="102">
                        <c:v>2018</c:v>
                      </c:pt>
                      <c:pt idx="103">
                        <c:v>2018</c:v>
                      </c:pt>
                      <c:pt idx="104">
                        <c:v>2018</c:v>
                      </c:pt>
                      <c:pt idx="105">
                        <c:v>2018</c:v>
                      </c:pt>
                      <c:pt idx="106">
                        <c:v>2018</c:v>
                      </c:pt>
                      <c:pt idx="107">
                        <c:v>2018</c:v>
                      </c:pt>
                      <c:pt idx="108">
                        <c:v>2019</c:v>
                      </c:pt>
                      <c:pt idx="109">
                        <c:v>2019</c:v>
                      </c:pt>
                      <c:pt idx="110">
                        <c:v>2019</c:v>
                      </c:pt>
                      <c:pt idx="111">
                        <c:v>2019</c:v>
                      </c:pt>
                      <c:pt idx="112">
                        <c:v>2019</c:v>
                      </c:pt>
                      <c:pt idx="113">
                        <c:v>2019</c:v>
                      </c:pt>
                      <c:pt idx="114">
                        <c:v>2019</c:v>
                      </c:pt>
                      <c:pt idx="115">
                        <c:v>2019</c:v>
                      </c:pt>
                      <c:pt idx="116">
                        <c:v>2019</c:v>
                      </c:pt>
                      <c:pt idx="117">
                        <c:v>2019</c:v>
                      </c:pt>
                      <c:pt idx="118">
                        <c:v>2019</c:v>
                      </c:pt>
                      <c:pt idx="119">
                        <c:v>2019</c:v>
                      </c:pt>
                      <c:pt idx="120">
                        <c:v>2020</c:v>
                      </c:pt>
                      <c:pt idx="121">
                        <c:v>2020</c:v>
                      </c:pt>
                      <c:pt idx="122">
                        <c:v>2020</c:v>
                      </c:pt>
                      <c:pt idx="123">
                        <c:v>2020</c:v>
                      </c:pt>
                      <c:pt idx="124">
                        <c:v>2020</c:v>
                      </c:pt>
                      <c:pt idx="125">
                        <c:v>2020</c:v>
                      </c:pt>
                      <c:pt idx="126">
                        <c:v>2020</c:v>
                      </c:pt>
                      <c:pt idx="127">
                        <c:v>2020</c:v>
                      </c:pt>
                      <c:pt idx="128">
                        <c:v>2020</c:v>
                      </c:pt>
                      <c:pt idx="129">
                        <c:v>2020</c:v>
                      </c:pt>
                      <c:pt idx="130">
                        <c:v>2020</c:v>
                      </c:pt>
                      <c:pt idx="131">
                        <c:v>2020</c:v>
                      </c:pt>
                      <c:pt idx="132">
                        <c:v>2021</c:v>
                      </c:pt>
                      <c:pt idx="133">
                        <c:v>2021</c:v>
                      </c:pt>
                      <c:pt idx="134">
                        <c:v>2021</c:v>
                      </c:pt>
                      <c:pt idx="135">
                        <c:v>2021</c:v>
                      </c:pt>
                      <c:pt idx="136">
                        <c:v>2021</c:v>
                      </c:pt>
                      <c:pt idx="137">
                        <c:v>2021</c:v>
                      </c:pt>
                      <c:pt idx="138">
                        <c:v>2021</c:v>
                      </c:pt>
                      <c:pt idx="139">
                        <c:v>2021</c:v>
                      </c:pt>
                      <c:pt idx="140">
                        <c:v>2021</c:v>
                      </c:pt>
                      <c:pt idx="141">
                        <c:v>2021</c:v>
                      </c:pt>
                      <c:pt idx="142">
                        <c:v>2021</c:v>
                      </c:pt>
                      <c:pt idx="143">
                        <c:v>2021</c:v>
                      </c:pt>
                      <c:pt idx="144">
                        <c:v>2022</c:v>
                      </c:pt>
                      <c:pt idx="145">
                        <c:v>2022</c:v>
                      </c:pt>
                      <c:pt idx="146">
                        <c:v>2022</c:v>
                      </c:pt>
                      <c:pt idx="147">
                        <c:v>2022</c:v>
                      </c:pt>
                      <c:pt idx="148">
                        <c:v>2022</c:v>
                      </c:pt>
                      <c:pt idx="149">
                        <c:v>2022</c:v>
                      </c:pt>
                      <c:pt idx="150">
                        <c:v>2022</c:v>
                      </c:pt>
                      <c:pt idx="151">
                        <c:v>2022</c:v>
                      </c:pt>
                      <c:pt idx="152">
                        <c:v>2022</c:v>
                      </c:pt>
                      <c:pt idx="153">
                        <c:v>2022</c:v>
                      </c:pt>
                      <c:pt idx="154">
                        <c:v>2022</c:v>
                      </c:pt>
                      <c:pt idx="155">
                        <c:v>2022</c:v>
                      </c:pt>
                      <c:pt idx="156">
                        <c:v>2023</c:v>
                      </c:pt>
                      <c:pt idx="157">
                        <c:v>2023</c:v>
                      </c:pt>
                    </c:numCache>
                  </c:numRef>
                </c:cat>
                <c:val>
                  <c:numRef>
                    <c:extLst xmlns:c15="http://schemas.microsoft.com/office/drawing/2012/chart">
                      <c:ext xmlns:c15="http://schemas.microsoft.com/office/drawing/2012/chart" uri="{02D57815-91ED-43cb-92C2-25804820EDAC}">
                        <c15:formulaRef>
                          <c15:sqref>大阪CIまとめ!$C$2:$C$157</c15:sqref>
                        </c15:formulaRef>
                      </c:ext>
                    </c:extLst>
                    <c:numCache>
                      <c:formatCode>General</c:formatCode>
                      <c:ptCount val="156"/>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numCache>
                  </c:numRef>
                </c:val>
                <c:smooth val="0"/>
                <c:extLst xmlns:c15="http://schemas.microsoft.com/office/drawing/2012/chart">
                  <c:ext xmlns:c16="http://schemas.microsoft.com/office/drawing/2014/chart" uri="{C3380CC4-5D6E-409C-BE32-E72D297353CC}">
                    <c16:uniqueId val="{00000094-0C16-412E-84E8-DAECF5D31D4F}"/>
                  </c:ext>
                </c:extLst>
              </c15:ser>
            </c15:filteredLineSeries>
          </c:ext>
        </c:extLst>
      </c:lineChart>
      <c:catAx>
        <c:axId val="9744435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74452719"/>
        <c:crosses val="autoZero"/>
        <c:auto val="1"/>
        <c:lblAlgn val="ctr"/>
        <c:lblOffset val="100"/>
        <c:tickLblSkip val="12"/>
        <c:tickMarkSkip val="10"/>
        <c:noMultiLvlLbl val="0"/>
      </c:catAx>
      <c:valAx>
        <c:axId val="974452719"/>
        <c:scaling>
          <c:orientation val="minMax"/>
          <c:min val="50"/>
        </c:scaling>
        <c:delete val="1"/>
        <c:axPos val="l"/>
        <c:numFmt formatCode="0.0_ ;[Red]\-0.0\ " sourceLinked="1"/>
        <c:majorTickMark val="none"/>
        <c:minorTickMark val="none"/>
        <c:tickLblPos val="nextTo"/>
        <c:crossAx val="974443567"/>
        <c:crosses val="autoZero"/>
        <c:crossBetween val="between"/>
        <c:majorUnit val="20"/>
      </c:valAx>
      <c:spPr>
        <a:noFill/>
        <a:ln>
          <a:noFill/>
        </a:ln>
        <a:effectLst/>
      </c:spPr>
    </c:plotArea>
    <c:plotVisOnly val="0"/>
    <c:dispBlanksAs val="gap"/>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352693051946741E-2"/>
          <c:y val="0.1337027736397815"/>
          <c:w val="0.83043264888551216"/>
          <c:h val="0.64369200231206625"/>
        </c:manualLayout>
      </c:layout>
      <c:barChart>
        <c:barDir val="col"/>
        <c:grouping val="clustered"/>
        <c:varyColors val="0"/>
        <c:ser>
          <c:idx val="2"/>
          <c:order val="0"/>
          <c:tx>
            <c:strRef>
              <c:f>夏期バージョン!$A$3</c:f>
              <c:strCache>
                <c:ptCount val="1"/>
                <c:pt idx="0">
                  <c:v>国際線LCC便数</c:v>
                </c:pt>
              </c:strCache>
            </c:strRef>
          </c:tx>
          <c:spPr>
            <a:solidFill>
              <a:schemeClr val="tx2">
                <a:lumMod val="20000"/>
                <a:lumOff val="80000"/>
              </a:schemeClr>
            </a:solidFill>
          </c:spPr>
          <c:invertIfNegative val="0"/>
          <c:dLbls>
            <c:dLbl>
              <c:idx val="10"/>
              <c:tx>
                <c:rich>
                  <a:bodyPr/>
                  <a:lstStyle/>
                  <a:p>
                    <a:pPr>
                      <a:defRPr sz="1400" b="1"/>
                    </a:pPr>
                    <a:fld id="{7CA11370-B10B-4F03-A692-9378FDB3C8BD}" type="VALUE">
                      <a:rPr lang="en-US" altLang="ja-JP" sz="1050" b="0"/>
                      <a:pPr>
                        <a:defRPr sz="1400" b="1"/>
                      </a:pPr>
                      <a:t>[値]</a:t>
                    </a:fld>
                    <a:endParaRPr lang="ja-JP" altLang="en-US"/>
                  </a:p>
                </c:rich>
              </c:tx>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EEA-4A4D-AD7E-03A991DFA7DF}"/>
                </c:ext>
              </c:extLst>
            </c:dLbl>
            <c:dLbl>
              <c:idx val="11"/>
              <c:tx>
                <c:rich>
                  <a:bodyPr/>
                  <a:lstStyle/>
                  <a:p>
                    <a:pPr>
                      <a:defRPr sz="1050" b="0"/>
                    </a:pPr>
                    <a:fld id="{949B23BF-A435-4F28-AE3D-20FF9EF5A36C}" type="VALUE">
                      <a:rPr lang="en-US" altLang="ja-JP" sz="1050" b="0"/>
                      <a:pPr>
                        <a:defRPr sz="1050" b="0"/>
                      </a:pPr>
                      <a:t>[値]</a:t>
                    </a:fld>
                    <a:endParaRPr lang="ja-JP" altLang="en-US"/>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EA-4A4D-AD7E-03A991DFA7DF}"/>
                </c:ext>
              </c:extLst>
            </c:dLbl>
            <c:spPr>
              <a:noFill/>
              <a:ln>
                <a:noFill/>
              </a:ln>
              <a:effectLst/>
            </c:spPr>
            <c:txPr>
              <a:bodyPr/>
              <a:lstStyle/>
              <a:p>
                <a:pPr>
                  <a:defRPr sz="105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夏期バージョン!$B$3:$M$3</c:f>
              <c:numCache>
                <c:formatCode>#,##0_);[Red]\(#,##0\)</c:formatCode>
                <c:ptCount val="12"/>
                <c:pt idx="0">
                  <c:v>12</c:v>
                </c:pt>
                <c:pt idx="1">
                  <c:v>17</c:v>
                </c:pt>
                <c:pt idx="2">
                  <c:v>42</c:v>
                </c:pt>
                <c:pt idx="3">
                  <c:v>43</c:v>
                </c:pt>
                <c:pt idx="4">
                  <c:v>104</c:v>
                </c:pt>
                <c:pt idx="5">
                  <c:v>119</c:v>
                </c:pt>
                <c:pt idx="6">
                  <c:v>170</c:v>
                </c:pt>
                <c:pt idx="7">
                  <c:v>308</c:v>
                </c:pt>
                <c:pt idx="8">
                  <c:v>365</c:v>
                </c:pt>
                <c:pt idx="9">
                  <c:v>431</c:v>
                </c:pt>
                <c:pt idx="10">
                  <c:v>494</c:v>
                </c:pt>
                <c:pt idx="11">
                  <c:v>536</c:v>
                </c:pt>
              </c:numCache>
            </c:numRef>
          </c:val>
          <c:extLst>
            <c:ext xmlns:c16="http://schemas.microsoft.com/office/drawing/2014/chart" uri="{C3380CC4-5D6E-409C-BE32-E72D297353CC}">
              <c16:uniqueId val="{00000002-3EEA-4A4D-AD7E-03A991DFA7DF}"/>
            </c:ext>
          </c:extLst>
        </c:ser>
        <c:dLbls>
          <c:showLegendKey val="0"/>
          <c:showVal val="0"/>
          <c:showCatName val="0"/>
          <c:showSerName val="0"/>
          <c:showPercent val="0"/>
          <c:showBubbleSize val="0"/>
        </c:dLbls>
        <c:gapWidth val="150"/>
        <c:axId val="114793856"/>
        <c:axId val="114816128"/>
      </c:barChart>
      <c:lineChart>
        <c:grouping val="standard"/>
        <c:varyColors val="0"/>
        <c:ser>
          <c:idx val="0"/>
          <c:order val="1"/>
          <c:tx>
            <c:strRef>
              <c:f>夏期バージョン!$A$4</c:f>
              <c:strCache>
                <c:ptCount val="1"/>
                <c:pt idx="0">
                  <c:v>国際旅客便に占めるLCC便数割合</c:v>
                </c:pt>
              </c:strCache>
            </c:strRef>
          </c:tx>
          <c:spPr>
            <a:ln>
              <a:solidFill>
                <a:srgbClr val="92D050"/>
              </a:solidFill>
            </a:ln>
          </c:spPr>
          <c:marker>
            <c:spPr>
              <a:solidFill>
                <a:srgbClr val="92D050"/>
              </a:solidFill>
            </c:spPr>
          </c:marker>
          <c:dLbls>
            <c:dLbl>
              <c:idx val="10"/>
              <c:spPr/>
              <c:txPr>
                <a:bodyPr/>
                <a:lstStyle/>
                <a:p>
                  <a:pPr>
                    <a:defRPr sz="1050" b="0">
                      <a:latin typeface="+mn-lt"/>
                      <a:ea typeface="+mn-ea"/>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3-3EEA-4A4D-AD7E-03A991DFA7DF}"/>
                </c:ext>
              </c:extLst>
            </c:dLbl>
            <c:dLbl>
              <c:idx val="11"/>
              <c:spPr>
                <a:noFill/>
                <a:ln>
                  <a:noFill/>
                </a:ln>
                <a:effectLst/>
              </c:spPr>
              <c:txPr>
                <a:bodyPr/>
                <a:lstStyle/>
                <a:p>
                  <a:pPr>
                    <a:defRPr sz="1050" b="0">
                      <a:latin typeface="+mn-lt"/>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04-3EEA-4A4D-AD7E-03A991DFA7DF}"/>
                </c:ext>
              </c:extLst>
            </c:dLbl>
            <c:spPr>
              <a:noFill/>
              <a:ln>
                <a:noFill/>
              </a:ln>
              <a:effectLst/>
            </c:spPr>
            <c:txPr>
              <a:bodyPr/>
              <a:lstStyle/>
              <a:p>
                <a:pPr>
                  <a:defRPr sz="1050"/>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夏期バージョン!$B$1:$M$1</c:f>
              <c:strCache>
                <c:ptCount val="12"/>
                <c:pt idx="0">
                  <c:v>2008夏</c:v>
                </c:pt>
                <c:pt idx="1">
                  <c:v>2009夏</c:v>
                </c:pt>
                <c:pt idx="2">
                  <c:v>2010夏</c:v>
                </c:pt>
                <c:pt idx="3">
                  <c:v>2011夏</c:v>
                </c:pt>
                <c:pt idx="4">
                  <c:v>2012夏</c:v>
                </c:pt>
                <c:pt idx="5">
                  <c:v>2013夏</c:v>
                </c:pt>
                <c:pt idx="6">
                  <c:v>2014夏</c:v>
                </c:pt>
                <c:pt idx="7">
                  <c:v>2015夏</c:v>
                </c:pt>
                <c:pt idx="8">
                  <c:v>2016夏</c:v>
                </c:pt>
                <c:pt idx="9">
                  <c:v>2017夏</c:v>
                </c:pt>
                <c:pt idx="10">
                  <c:v>2018夏</c:v>
                </c:pt>
                <c:pt idx="11">
                  <c:v>2019夏</c:v>
                </c:pt>
              </c:strCache>
            </c:strRef>
          </c:cat>
          <c:val>
            <c:numRef>
              <c:f>夏期バージョン!$B$4:$M$4</c:f>
              <c:numCache>
                <c:formatCode>0.0%</c:formatCode>
                <c:ptCount val="12"/>
                <c:pt idx="0">
                  <c:v>2.0066889632107024E-2</c:v>
                </c:pt>
                <c:pt idx="1">
                  <c:v>2.8380634390651086E-2</c:v>
                </c:pt>
                <c:pt idx="2">
                  <c:v>7.0707070707070704E-2</c:v>
                </c:pt>
                <c:pt idx="3">
                  <c:v>7.4010327022375214E-2</c:v>
                </c:pt>
                <c:pt idx="4">
                  <c:v>0.14525139664804471</c:v>
                </c:pt>
                <c:pt idx="5">
                  <c:v>0.17097701149425287</c:v>
                </c:pt>
                <c:pt idx="6">
                  <c:v>0.21935483870967742</c:v>
                </c:pt>
                <c:pt idx="7">
                  <c:v>0.2978723404255319</c:v>
                </c:pt>
                <c:pt idx="8">
                  <c:v>0.32912533814247069</c:v>
                </c:pt>
                <c:pt idx="9">
                  <c:v>0.36869118905047049</c:v>
                </c:pt>
                <c:pt idx="10">
                  <c:v>0.39710610932475882</c:v>
                </c:pt>
                <c:pt idx="11">
                  <c:v>0.38203848895224518</c:v>
                </c:pt>
              </c:numCache>
            </c:numRef>
          </c:val>
          <c:smooth val="0"/>
          <c:extLst>
            <c:ext xmlns:c16="http://schemas.microsoft.com/office/drawing/2014/chart" uri="{C3380CC4-5D6E-409C-BE32-E72D297353CC}">
              <c16:uniqueId val="{00000005-3EEA-4A4D-AD7E-03A991DFA7DF}"/>
            </c:ext>
          </c:extLst>
        </c:ser>
        <c:dLbls>
          <c:showLegendKey val="0"/>
          <c:showVal val="0"/>
          <c:showCatName val="0"/>
          <c:showSerName val="0"/>
          <c:showPercent val="0"/>
          <c:showBubbleSize val="0"/>
        </c:dLbls>
        <c:marker val="1"/>
        <c:smooth val="0"/>
        <c:axId val="118755712"/>
        <c:axId val="114817664"/>
      </c:lineChart>
      <c:catAx>
        <c:axId val="114793856"/>
        <c:scaling>
          <c:orientation val="minMax"/>
        </c:scaling>
        <c:delete val="0"/>
        <c:axPos val="b"/>
        <c:numFmt formatCode="General" sourceLinked="0"/>
        <c:majorTickMark val="out"/>
        <c:minorTickMark val="none"/>
        <c:tickLblPos val="nextTo"/>
        <c:txPr>
          <a:bodyPr rot="-2700000"/>
          <a:lstStyle/>
          <a:p>
            <a:pPr>
              <a:defRPr sz="700" baseline="0"/>
            </a:pPr>
            <a:endParaRPr lang="ja-JP"/>
          </a:p>
        </c:txPr>
        <c:crossAx val="114816128"/>
        <c:crosses val="autoZero"/>
        <c:auto val="1"/>
        <c:lblAlgn val="ctr"/>
        <c:lblOffset val="100"/>
        <c:noMultiLvlLbl val="0"/>
      </c:catAx>
      <c:valAx>
        <c:axId val="114816128"/>
        <c:scaling>
          <c:orientation val="minMax"/>
          <c:max val="500"/>
        </c:scaling>
        <c:delete val="0"/>
        <c:axPos val="l"/>
        <c:majorGridlines/>
        <c:numFmt formatCode="#,##0_);[Red]\(#,##0\)" sourceLinked="1"/>
        <c:majorTickMark val="out"/>
        <c:minorTickMark val="none"/>
        <c:tickLblPos val="nextTo"/>
        <c:crossAx val="114793856"/>
        <c:crosses val="autoZero"/>
        <c:crossBetween val="between"/>
        <c:majorUnit val="100"/>
      </c:valAx>
      <c:valAx>
        <c:axId val="114817664"/>
        <c:scaling>
          <c:orientation val="minMax"/>
          <c:max val="0.4"/>
        </c:scaling>
        <c:delete val="0"/>
        <c:axPos val="r"/>
        <c:numFmt formatCode="0.0%" sourceLinked="1"/>
        <c:majorTickMark val="out"/>
        <c:minorTickMark val="none"/>
        <c:tickLblPos val="nextTo"/>
        <c:crossAx val="118755712"/>
        <c:crosses val="max"/>
        <c:crossBetween val="between"/>
        <c:majorUnit val="0.1"/>
      </c:valAx>
      <c:catAx>
        <c:axId val="118755712"/>
        <c:scaling>
          <c:orientation val="minMax"/>
        </c:scaling>
        <c:delete val="1"/>
        <c:axPos val="b"/>
        <c:numFmt formatCode="General" sourceLinked="1"/>
        <c:majorTickMark val="out"/>
        <c:minorTickMark val="none"/>
        <c:tickLblPos val="nextTo"/>
        <c:crossAx val="114817664"/>
        <c:crosses val="autoZero"/>
        <c:auto val="1"/>
        <c:lblAlgn val="ctr"/>
        <c:lblOffset val="100"/>
        <c:noMultiLvlLbl val="0"/>
      </c:catAx>
    </c:plotArea>
    <c:legend>
      <c:legendPos val="t"/>
      <c:layout>
        <c:manualLayout>
          <c:xMode val="edge"/>
          <c:yMode val="edge"/>
          <c:x val="7.1791403509140428E-2"/>
          <c:y val="0.14465040426313855"/>
          <c:w val="0.45985534124888766"/>
          <c:h val="0.12313581654471954"/>
        </c:manualLayout>
      </c:layout>
      <c:overlay val="1"/>
      <c:txPr>
        <a:bodyPr/>
        <a:lstStyle/>
        <a:p>
          <a:pPr>
            <a:defRPr sz="900">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6013127118175E-2"/>
          <c:y val="9.2827065900572048E-2"/>
          <c:w val="0.80236130791462135"/>
          <c:h val="0.70537340468015863"/>
        </c:manualLayout>
      </c:layout>
      <c:barChart>
        <c:barDir val="col"/>
        <c:grouping val="stacked"/>
        <c:varyColors val="0"/>
        <c:ser>
          <c:idx val="3"/>
          <c:order val="0"/>
          <c:tx>
            <c:strRef>
              <c:f>グラフ!$K$19</c:f>
              <c:strCache>
                <c:ptCount val="1"/>
                <c:pt idx="0">
                  <c:v>中国</c:v>
                </c:pt>
              </c:strCache>
            </c:strRef>
          </c:tx>
          <c:spPr>
            <a:pattFill prst="ltDnDiag">
              <a:fgClr>
                <a:srgbClr val="00B0F0"/>
              </a:fgClr>
              <a:bgClr>
                <a:schemeClr val="bg1"/>
              </a:bgClr>
            </a:pattFill>
            <a:ln>
              <a:noFill/>
            </a:ln>
            <a:effectLst/>
          </c:spPr>
          <c:invertIfNegative val="0"/>
          <c:dLbls>
            <c:dLbl>
              <c:idx val="0"/>
              <c:layout>
                <c:manualLayout>
                  <c:x val="1.1193501107369894E-17"/>
                  <c:y val="2.06462772486151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79E-4A61-8E30-824178D15A99}"/>
                </c:ext>
              </c:extLst>
            </c:dLbl>
            <c:dLbl>
              <c:idx val="9"/>
              <c:layout>
                <c:manualLayout>
                  <c:x val="-1.7909601771791831E-16"/>
                  <c:y val="2.064627724861519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9E-4A61-8E30-824178D15A99}"/>
                </c:ext>
              </c:extLst>
            </c:dLbl>
            <c:dLbl>
              <c:idx val="10"/>
              <c:delete val="1"/>
              <c:extLst>
                <c:ext xmlns:c15="http://schemas.microsoft.com/office/drawing/2012/chart" uri="{CE6537A1-D6FC-4f65-9D91-7224C49458BB}"/>
                <c:ext xmlns:c16="http://schemas.microsoft.com/office/drawing/2014/chart" uri="{C3380CC4-5D6E-409C-BE32-E72D297353CC}">
                  <c16:uniqueId val="{00000004-BFE9-46EE-828F-67DC97F74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グラフ!$J$20:$J$31</c:f>
              <c:strCache>
                <c:ptCount val="11"/>
                <c:pt idx="0">
                  <c:v>2011年</c:v>
                </c:pt>
                <c:pt idx="1">
                  <c:v>2012年</c:v>
                </c:pt>
                <c:pt idx="2">
                  <c:v>2013年</c:v>
                </c:pt>
                <c:pt idx="3">
                  <c:v>2014年</c:v>
                </c:pt>
                <c:pt idx="4">
                  <c:v>2015年</c:v>
                </c:pt>
                <c:pt idx="5">
                  <c:v>2016年</c:v>
                </c:pt>
                <c:pt idx="6">
                  <c:v>2017年</c:v>
                </c:pt>
                <c:pt idx="7">
                  <c:v>2018年</c:v>
                </c:pt>
                <c:pt idx="8">
                  <c:v>2019年</c:v>
                </c:pt>
                <c:pt idx="9">
                  <c:v>2020年</c:v>
                </c:pt>
                <c:pt idx="10">
                  <c:v>2021年</c:v>
                </c:pt>
              </c:strCache>
            </c:strRef>
          </c:cat>
          <c:val>
            <c:numRef>
              <c:f>グラフ!$K$20:$K$31</c:f>
              <c:numCache>
                <c:formatCode>#,##0_);[Red]\(#,##0\)</c:formatCode>
                <c:ptCount val="11"/>
                <c:pt idx="0">
                  <c:v>37.024500000000003</c:v>
                </c:pt>
                <c:pt idx="1">
                  <c:v>49.4452</c:v>
                </c:pt>
                <c:pt idx="2">
                  <c:v>56.315800000000003</c:v>
                </c:pt>
                <c:pt idx="3">
                  <c:v>97.214500000000001</c:v>
                </c:pt>
                <c:pt idx="4">
                  <c:v>189.6164</c:v>
                </c:pt>
                <c:pt idx="5">
                  <c:v>214.62289999999999</c:v>
                </c:pt>
                <c:pt idx="6">
                  <c:v>253.816</c:v>
                </c:pt>
                <c:pt idx="7">
                  <c:v>295</c:v>
                </c:pt>
                <c:pt idx="8" formatCode="General">
                  <c:v>395</c:v>
                </c:pt>
                <c:pt idx="9" formatCode="General">
                  <c:v>45</c:v>
                </c:pt>
                <c:pt idx="10">
                  <c:v>0.83609999999999995</c:v>
                </c:pt>
              </c:numCache>
            </c:numRef>
          </c:val>
          <c:extLst>
            <c:ext xmlns:c16="http://schemas.microsoft.com/office/drawing/2014/chart" uri="{C3380CC4-5D6E-409C-BE32-E72D297353CC}">
              <c16:uniqueId val="{00000002-579E-4A61-8E30-824178D15A99}"/>
            </c:ext>
          </c:extLst>
        </c:ser>
        <c:ser>
          <c:idx val="1"/>
          <c:order val="1"/>
          <c:tx>
            <c:strRef>
              <c:f>グラフ!$L$19</c:f>
              <c:strCache>
                <c:ptCount val="1"/>
                <c:pt idx="0">
                  <c:v>台湾</c:v>
                </c:pt>
              </c:strCache>
            </c:strRef>
          </c:tx>
          <c:spPr>
            <a:pattFill prst="dkVert">
              <a:fgClr>
                <a:srgbClr val="FFC000"/>
              </a:fgClr>
              <a:bgClr>
                <a:schemeClr val="bg1"/>
              </a:bgClr>
            </a:pattFill>
            <a:ln>
              <a:noFill/>
            </a:ln>
            <a:effectLst/>
          </c:spPr>
          <c:invertIfNegative val="0"/>
          <c:dLbls>
            <c:dLbl>
              <c:idx val="0"/>
              <c:layout>
                <c:manualLayout>
                  <c:x val="1.1193501107369894E-17"/>
                  <c:y val="6.98776233913109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9E-4A61-8E30-824178D15A99}"/>
                </c:ext>
              </c:extLst>
            </c:dLbl>
            <c:dLbl>
              <c:idx val="9"/>
              <c:layout>
                <c:manualLayout>
                  <c:x val="-1.7909601771791831E-16"/>
                  <c:y val="1.37641848324100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79E-4A61-8E30-824178D15A99}"/>
                </c:ext>
              </c:extLst>
            </c:dLbl>
            <c:dLbl>
              <c:idx val="10"/>
              <c:delete val="1"/>
              <c:extLst>
                <c:ext xmlns:c15="http://schemas.microsoft.com/office/drawing/2012/chart" uri="{CE6537A1-D6FC-4f65-9D91-7224C49458BB}"/>
                <c:ext xmlns:c16="http://schemas.microsoft.com/office/drawing/2014/chart" uri="{C3380CC4-5D6E-409C-BE32-E72D297353CC}">
                  <c16:uniqueId val="{00000003-BFE9-46EE-828F-67DC97F74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グラフ!$J$20:$J$31</c:f>
              <c:strCache>
                <c:ptCount val="11"/>
                <c:pt idx="0">
                  <c:v>2011年</c:v>
                </c:pt>
                <c:pt idx="1">
                  <c:v>2012年</c:v>
                </c:pt>
                <c:pt idx="2">
                  <c:v>2013年</c:v>
                </c:pt>
                <c:pt idx="3">
                  <c:v>2014年</c:v>
                </c:pt>
                <c:pt idx="4">
                  <c:v>2015年</c:v>
                </c:pt>
                <c:pt idx="5">
                  <c:v>2016年</c:v>
                </c:pt>
                <c:pt idx="6">
                  <c:v>2017年</c:v>
                </c:pt>
                <c:pt idx="7">
                  <c:v>2018年</c:v>
                </c:pt>
                <c:pt idx="8">
                  <c:v>2019年</c:v>
                </c:pt>
                <c:pt idx="9">
                  <c:v>2020年</c:v>
                </c:pt>
                <c:pt idx="10">
                  <c:v>2021年</c:v>
                </c:pt>
              </c:strCache>
            </c:strRef>
          </c:cat>
          <c:val>
            <c:numRef>
              <c:f>グラフ!$L$20:$L$31</c:f>
              <c:numCache>
                <c:formatCode>#,##0_);[Red]\(#,##0\)</c:formatCode>
                <c:ptCount val="11"/>
                <c:pt idx="0">
                  <c:v>19.4908</c:v>
                </c:pt>
                <c:pt idx="1">
                  <c:v>30.455200000000001</c:v>
                </c:pt>
                <c:pt idx="2">
                  <c:v>50</c:v>
                </c:pt>
                <c:pt idx="3">
                  <c:v>70.614999999999995</c:v>
                </c:pt>
                <c:pt idx="4">
                  <c:v>98.155100000000004</c:v>
                </c:pt>
                <c:pt idx="5">
                  <c:v>112.5592</c:v>
                </c:pt>
                <c:pt idx="6">
                  <c:v>114</c:v>
                </c:pt>
                <c:pt idx="7">
                  <c:v>106</c:v>
                </c:pt>
                <c:pt idx="8" formatCode="General">
                  <c:v>110</c:v>
                </c:pt>
                <c:pt idx="9" formatCode="General">
                  <c:v>15</c:v>
                </c:pt>
                <c:pt idx="10">
                  <c:v>0.14119999999999999</c:v>
                </c:pt>
              </c:numCache>
            </c:numRef>
          </c:val>
          <c:extLst>
            <c:ext xmlns:c16="http://schemas.microsoft.com/office/drawing/2014/chart" uri="{C3380CC4-5D6E-409C-BE32-E72D297353CC}">
              <c16:uniqueId val="{00000005-579E-4A61-8E30-824178D15A99}"/>
            </c:ext>
          </c:extLst>
        </c:ser>
        <c:ser>
          <c:idx val="2"/>
          <c:order val="2"/>
          <c:tx>
            <c:strRef>
              <c:f>グラフ!$M$19</c:f>
              <c:strCache>
                <c:ptCount val="1"/>
                <c:pt idx="0">
                  <c:v>韓国</c:v>
                </c:pt>
              </c:strCache>
            </c:strRef>
          </c:tx>
          <c:spPr>
            <a:pattFill prst="pct50">
              <a:fgClr>
                <a:srgbClr val="FF0000"/>
              </a:fgClr>
              <a:bgClr>
                <a:schemeClr val="bg1"/>
              </a:bgClr>
            </a:pattFill>
            <a:ln>
              <a:noFill/>
            </a:ln>
            <a:effectLst/>
          </c:spPr>
          <c:invertIfNegative val="0"/>
          <c:dLbls>
            <c:dLbl>
              <c:idx val="0"/>
              <c:layout>
                <c:manualLayout>
                  <c:x val="1.1193501107369894E-17"/>
                  <c:y val="-6.882092416205106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79E-4A61-8E30-824178D15A99}"/>
                </c:ext>
              </c:extLst>
            </c:dLbl>
            <c:dLbl>
              <c:idx val="9"/>
              <c:layout>
                <c:manualLayout>
                  <c:x val="-1.7909601771791831E-16"/>
                  <c:y val="-1.37641848324102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9E-4A61-8E30-824178D15A99}"/>
                </c:ext>
              </c:extLst>
            </c:dLbl>
            <c:dLbl>
              <c:idx val="10"/>
              <c:delete val="1"/>
              <c:extLst>
                <c:ext xmlns:c15="http://schemas.microsoft.com/office/drawing/2012/chart" uri="{CE6537A1-D6FC-4f65-9D91-7224C49458BB}"/>
                <c:ext xmlns:c16="http://schemas.microsoft.com/office/drawing/2014/chart" uri="{C3380CC4-5D6E-409C-BE32-E72D297353CC}">
                  <c16:uniqueId val="{00000002-BFE9-46EE-828F-67DC97F74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グラフ!$J$20:$J$31</c:f>
              <c:strCache>
                <c:ptCount val="11"/>
                <c:pt idx="0">
                  <c:v>2011年</c:v>
                </c:pt>
                <c:pt idx="1">
                  <c:v>2012年</c:v>
                </c:pt>
                <c:pt idx="2">
                  <c:v>2013年</c:v>
                </c:pt>
                <c:pt idx="3">
                  <c:v>2014年</c:v>
                </c:pt>
                <c:pt idx="4">
                  <c:v>2015年</c:v>
                </c:pt>
                <c:pt idx="5">
                  <c:v>2016年</c:v>
                </c:pt>
                <c:pt idx="6">
                  <c:v>2017年</c:v>
                </c:pt>
                <c:pt idx="7">
                  <c:v>2018年</c:v>
                </c:pt>
                <c:pt idx="8">
                  <c:v>2019年</c:v>
                </c:pt>
                <c:pt idx="9">
                  <c:v>2020年</c:v>
                </c:pt>
                <c:pt idx="10">
                  <c:v>2021年</c:v>
                </c:pt>
              </c:strCache>
            </c:strRef>
          </c:cat>
          <c:val>
            <c:numRef>
              <c:f>グラフ!$M$20:$M$31</c:f>
              <c:numCache>
                <c:formatCode>#,##0_);[Red]\(#,##0\)</c:formatCode>
                <c:ptCount val="11"/>
                <c:pt idx="0">
                  <c:v>40.110100000000003</c:v>
                </c:pt>
                <c:pt idx="1">
                  <c:v>49</c:v>
                </c:pt>
                <c:pt idx="2">
                  <c:v>61.586300000000001</c:v>
                </c:pt>
                <c:pt idx="3">
                  <c:v>71.069699999999997</c:v>
                </c:pt>
                <c:pt idx="4">
                  <c:v>115.6033</c:v>
                </c:pt>
                <c:pt idx="5">
                  <c:v>163.27610000000001</c:v>
                </c:pt>
                <c:pt idx="6">
                  <c:v>214.79589999999999</c:v>
                </c:pt>
                <c:pt idx="7">
                  <c:v>216</c:v>
                </c:pt>
                <c:pt idx="8" formatCode="General">
                  <c:v>151</c:v>
                </c:pt>
                <c:pt idx="9" formatCode="General">
                  <c:v>13</c:v>
                </c:pt>
                <c:pt idx="10">
                  <c:v>0.73450000000000004</c:v>
                </c:pt>
              </c:numCache>
            </c:numRef>
          </c:val>
          <c:extLst>
            <c:ext xmlns:c16="http://schemas.microsoft.com/office/drawing/2014/chart" uri="{C3380CC4-5D6E-409C-BE32-E72D297353CC}">
              <c16:uniqueId val="{00000008-579E-4A61-8E30-824178D15A99}"/>
            </c:ext>
          </c:extLst>
        </c:ser>
        <c:ser>
          <c:idx val="0"/>
          <c:order val="3"/>
          <c:tx>
            <c:strRef>
              <c:f>グラフ!$N$19</c:f>
              <c:strCache>
                <c:ptCount val="1"/>
                <c:pt idx="0">
                  <c:v>その他</c:v>
                </c:pt>
              </c:strCache>
            </c:strRef>
          </c:tx>
          <c:spPr>
            <a:pattFill prst="pct40">
              <a:fgClr>
                <a:srgbClr val="92D050"/>
              </a:fgClr>
              <a:bgClr>
                <a:schemeClr val="bg1"/>
              </a:bgClr>
            </a:pattFill>
            <a:ln>
              <a:noFill/>
            </a:ln>
            <a:effectLst/>
          </c:spPr>
          <c:invertIfNegative val="0"/>
          <c:dLbls>
            <c:dLbl>
              <c:idx val="0"/>
              <c:layout>
                <c:manualLayout>
                  <c:x val="1.1193501107369894E-17"/>
                  <c:y val="-1.376418483241021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79E-4A61-8E30-824178D15A99}"/>
                </c:ext>
              </c:extLst>
            </c:dLbl>
            <c:dLbl>
              <c:idx val="9"/>
              <c:layout>
                <c:manualLayout>
                  <c:x val="-1.7909601771791831E-16"/>
                  <c:y val="-2.75283696648204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79E-4A61-8E30-824178D15A99}"/>
                </c:ext>
              </c:extLst>
            </c:dLbl>
            <c:dLbl>
              <c:idx val="10"/>
              <c:delete val="1"/>
              <c:extLst>
                <c:ext xmlns:c15="http://schemas.microsoft.com/office/drawing/2012/chart" uri="{CE6537A1-D6FC-4f65-9D91-7224C49458BB}"/>
                <c:ext xmlns:c16="http://schemas.microsoft.com/office/drawing/2014/chart" uri="{C3380CC4-5D6E-409C-BE32-E72D297353CC}">
                  <c16:uniqueId val="{00000001-BFE9-46EE-828F-67DC97F747E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グラフ!$J$20:$J$31</c:f>
              <c:strCache>
                <c:ptCount val="11"/>
                <c:pt idx="0">
                  <c:v>2011年</c:v>
                </c:pt>
                <c:pt idx="1">
                  <c:v>2012年</c:v>
                </c:pt>
                <c:pt idx="2">
                  <c:v>2013年</c:v>
                </c:pt>
                <c:pt idx="3">
                  <c:v>2014年</c:v>
                </c:pt>
                <c:pt idx="4">
                  <c:v>2015年</c:v>
                </c:pt>
                <c:pt idx="5">
                  <c:v>2016年</c:v>
                </c:pt>
                <c:pt idx="6">
                  <c:v>2017年</c:v>
                </c:pt>
                <c:pt idx="7">
                  <c:v>2018年</c:v>
                </c:pt>
                <c:pt idx="8">
                  <c:v>2019年</c:v>
                </c:pt>
                <c:pt idx="9">
                  <c:v>2020年</c:v>
                </c:pt>
                <c:pt idx="10">
                  <c:v>2021年</c:v>
                </c:pt>
              </c:strCache>
            </c:strRef>
          </c:cat>
          <c:val>
            <c:numRef>
              <c:f>グラフ!$N$20:$N$31</c:f>
              <c:numCache>
                <c:formatCode>#,##0_);[Red]\(#,##0\)</c:formatCode>
                <c:ptCount val="11"/>
                <c:pt idx="0">
                  <c:v>38</c:v>
                </c:pt>
                <c:pt idx="1">
                  <c:v>50.766300000000001</c:v>
                </c:pt>
                <c:pt idx="2">
                  <c:v>63.845799999999997</c:v>
                </c:pt>
                <c:pt idx="3">
                  <c:v>78.144999999999996</c:v>
                </c:pt>
                <c:pt idx="4">
                  <c:v>97.400300000000001</c:v>
                </c:pt>
                <c:pt idx="5">
                  <c:v>118.20180000000001</c:v>
                </c:pt>
                <c:pt idx="6">
                  <c:v>132.71809999999999</c:v>
                </c:pt>
                <c:pt idx="7">
                  <c:v>148</c:v>
                </c:pt>
                <c:pt idx="8" formatCode="General">
                  <c:v>182</c:v>
                </c:pt>
                <c:pt idx="9" formatCode="General">
                  <c:v>28</c:v>
                </c:pt>
                <c:pt idx="10">
                  <c:v>2.4003000000000001</c:v>
                </c:pt>
              </c:numCache>
            </c:numRef>
          </c:val>
          <c:extLst>
            <c:ext xmlns:c16="http://schemas.microsoft.com/office/drawing/2014/chart" uri="{C3380CC4-5D6E-409C-BE32-E72D297353CC}">
              <c16:uniqueId val="{0000000B-579E-4A61-8E30-824178D15A99}"/>
            </c:ext>
          </c:extLst>
        </c:ser>
        <c:ser>
          <c:idx val="4"/>
          <c:order val="4"/>
          <c:tx>
            <c:strRef>
              <c:f>グラフ!$O$19</c:f>
              <c:strCache>
                <c:ptCount val="1"/>
                <c:pt idx="0">
                  <c:v>総数</c:v>
                </c:pt>
              </c:strCache>
            </c:strRef>
          </c:tx>
          <c:spPr>
            <a:noFill/>
            <a:ln>
              <a:noFill/>
            </a:ln>
            <a:effectLst/>
          </c:spPr>
          <c:invertIfNegative val="0"/>
          <c:dLbls>
            <c:dLbl>
              <c:idx val="9"/>
              <c:layout>
                <c:manualLayout>
                  <c:x val="-1.7909601771791831E-16"/>
                  <c:y val="-4.062602113723597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79E-4A61-8E30-824178D15A99}"/>
                </c:ext>
              </c:extLst>
            </c:dLbl>
            <c:dLbl>
              <c:idx val="10"/>
              <c:delete val="1"/>
              <c:extLst>
                <c:ext xmlns:c15="http://schemas.microsoft.com/office/drawing/2012/chart" uri="{CE6537A1-D6FC-4f65-9D91-7224C49458BB}"/>
                <c:ext xmlns:c16="http://schemas.microsoft.com/office/drawing/2014/chart" uri="{C3380CC4-5D6E-409C-BE32-E72D297353CC}">
                  <c16:uniqueId val="{00000000-BFE9-46EE-828F-67DC97F747E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ja-JP"/>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グラフ!$J$20:$J$31</c:f>
              <c:strCache>
                <c:ptCount val="11"/>
                <c:pt idx="0">
                  <c:v>2011年</c:v>
                </c:pt>
                <c:pt idx="1">
                  <c:v>2012年</c:v>
                </c:pt>
                <c:pt idx="2">
                  <c:v>2013年</c:v>
                </c:pt>
                <c:pt idx="3">
                  <c:v>2014年</c:v>
                </c:pt>
                <c:pt idx="4">
                  <c:v>2015年</c:v>
                </c:pt>
                <c:pt idx="5">
                  <c:v>2016年</c:v>
                </c:pt>
                <c:pt idx="6">
                  <c:v>2017年</c:v>
                </c:pt>
                <c:pt idx="7">
                  <c:v>2018年</c:v>
                </c:pt>
                <c:pt idx="8">
                  <c:v>2019年</c:v>
                </c:pt>
                <c:pt idx="9">
                  <c:v>2020年</c:v>
                </c:pt>
                <c:pt idx="10">
                  <c:v>2021年</c:v>
                </c:pt>
              </c:strCache>
            </c:strRef>
          </c:cat>
          <c:val>
            <c:numRef>
              <c:f>グラフ!$O$20:$O$31</c:f>
              <c:numCache>
                <c:formatCode>#,##0_);[Red]\(#,##0\)</c:formatCode>
                <c:ptCount val="11"/>
                <c:pt idx="0">
                  <c:v>133.8783</c:v>
                </c:pt>
                <c:pt idx="1">
                  <c:v>179.15770000000001</c:v>
                </c:pt>
                <c:pt idx="2">
                  <c:v>232.31110000000001</c:v>
                </c:pt>
                <c:pt idx="3">
                  <c:v>317.04419999999999</c:v>
                </c:pt>
                <c:pt idx="4">
                  <c:v>500.77510000000001</c:v>
                </c:pt>
                <c:pt idx="5">
                  <c:v>608.66</c:v>
                </c:pt>
                <c:pt idx="6">
                  <c:v>715.99959999999999</c:v>
                </c:pt>
                <c:pt idx="7">
                  <c:v>765</c:v>
                </c:pt>
                <c:pt idx="8" formatCode="General">
                  <c:v>838</c:v>
                </c:pt>
                <c:pt idx="9" formatCode="General">
                  <c:v>101</c:v>
                </c:pt>
                <c:pt idx="10">
                  <c:v>4.1120999999999999</c:v>
                </c:pt>
              </c:numCache>
            </c:numRef>
          </c:val>
          <c:extLst>
            <c:ext xmlns:c16="http://schemas.microsoft.com/office/drawing/2014/chart" uri="{C3380CC4-5D6E-409C-BE32-E72D297353CC}">
              <c16:uniqueId val="{0000000D-579E-4A61-8E30-824178D15A99}"/>
            </c:ext>
          </c:extLst>
        </c:ser>
        <c:dLbls>
          <c:showLegendKey val="0"/>
          <c:showVal val="0"/>
          <c:showCatName val="0"/>
          <c:showSerName val="0"/>
          <c:showPercent val="0"/>
          <c:showBubbleSize val="0"/>
        </c:dLbls>
        <c:gapWidth val="150"/>
        <c:overlap val="100"/>
        <c:axId val="390449536"/>
        <c:axId val="390443296"/>
      </c:barChart>
      <c:catAx>
        <c:axId val="39044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3296"/>
        <c:crosses val="autoZero"/>
        <c:auto val="1"/>
        <c:lblAlgn val="ctr"/>
        <c:lblOffset val="100"/>
        <c:noMultiLvlLbl val="0"/>
      </c:catAx>
      <c:valAx>
        <c:axId val="390443296"/>
        <c:scaling>
          <c:orientation val="minMax"/>
          <c:max val="850"/>
          <c:min val="0"/>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90449536"/>
        <c:crosses val="autoZero"/>
        <c:crossBetween val="between"/>
      </c:valAx>
      <c:spPr>
        <a:noFill/>
        <a:ln>
          <a:noFill/>
        </a:ln>
        <a:effectLst/>
      </c:spPr>
    </c:plotArea>
    <c:legend>
      <c:legendPos val="r"/>
      <c:legendEntry>
        <c:idx val="0"/>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Sheet1!$C$1:$M$1</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Sheet1!$C$2:$M$2</c:f>
              <c:numCache>
                <c:formatCode>General</c:formatCode>
                <c:ptCount val="11"/>
                <c:pt idx="0">
                  <c:v>413</c:v>
                </c:pt>
                <c:pt idx="1">
                  <c:v>420.6</c:v>
                </c:pt>
                <c:pt idx="2">
                  <c:v>421.5</c:v>
                </c:pt>
                <c:pt idx="3">
                  <c:v>422.2</c:v>
                </c:pt>
                <c:pt idx="4">
                  <c:v>427.8</c:v>
                </c:pt>
                <c:pt idx="5">
                  <c:v>433.9</c:v>
                </c:pt>
                <c:pt idx="6">
                  <c:v>442.2</c:v>
                </c:pt>
                <c:pt idx="7">
                  <c:v>457.9</c:v>
                </c:pt>
                <c:pt idx="8">
                  <c:v>460.5</c:v>
                </c:pt>
                <c:pt idx="9">
                  <c:v>462.5</c:v>
                </c:pt>
                <c:pt idx="10">
                  <c:v>465.2</c:v>
                </c:pt>
              </c:numCache>
            </c:numRef>
          </c:val>
          <c:extLst>
            <c:ext xmlns:c16="http://schemas.microsoft.com/office/drawing/2014/chart" uri="{C3380CC4-5D6E-409C-BE32-E72D297353CC}">
              <c16:uniqueId val="{00000000-F6E0-4EF6-B336-66065C3147D9}"/>
            </c:ext>
          </c:extLst>
        </c:ser>
        <c:dLbls>
          <c:showLegendKey val="0"/>
          <c:showVal val="0"/>
          <c:showCatName val="0"/>
          <c:showSerName val="0"/>
          <c:showPercent val="0"/>
          <c:showBubbleSize val="0"/>
        </c:dLbls>
        <c:gapWidth val="165"/>
        <c:overlap val="-27"/>
        <c:axId val="694104431"/>
        <c:axId val="602152783"/>
      </c:barChart>
      <c:catAx>
        <c:axId val="694104431"/>
        <c:scaling>
          <c:orientation val="minMax"/>
        </c:scaling>
        <c:delete val="1"/>
        <c:axPos val="b"/>
        <c:numFmt formatCode="General" sourceLinked="1"/>
        <c:majorTickMark val="none"/>
        <c:minorTickMark val="none"/>
        <c:tickLblPos val="nextTo"/>
        <c:crossAx val="602152783"/>
        <c:crosses val="autoZero"/>
        <c:auto val="1"/>
        <c:lblAlgn val="ctr"/>
        <c:lblOffset val="100"/>
        <c:noMultiLvlLbl val="0"/>
      </c:catAx>
      <c:valAx>
        <c:axId val="6021527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694104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971128608924"/>
          <c:y val="5.0925925925925923E-2"/>
          <c:w val="0.75108355205599298"/>
          <c:h val="0.83316856226305025"/>
        </c:manualLayout>
      </c:layout>
      <c:lineChart>
        <c:grouping val="standard"/>
        <c:varyColors val="0"/>
        <c:ser>
          <c:idx val="0"/>
          <c:order val="0"/>
          <c:tx>
            <c:strRef>
              <c:f>Sheet1!$B$4</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6.3888888888888884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4F4-48ED-850B-ECBDECAA877E}"/>
                </c:ext>
              </c:extLst>
            </c:dLbl>
            <c:dLbl>
              <c:idx val="1"/>
              <c:layout>
                <c:manualLayout>
                  <c:x val="-5.2777777777777778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4F4-48ED-850B-ECBDECAA877E}"/>
                </c:ext>
              </c:extLst>
            </c:dLbl>
            <c:dLbl>
              <c:idx val="2"/>
              <c:layout>
                <c:manualLayout>
                  <c:x val="-6.1111111111111165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4F4-48ED-850B-ECBDECAA877E}"/>
                </c:ext>
              </c:extLst>
            </c:dLbl>
            <c:dLbl>
              <c:idx val="3"/>
              <c:layout>
                <c:manualLayout>
                  <c:x val="-5.8333333333333334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4F4-48ED-850B-ECBDECAA877E}"/>
                </c:ext>
              </c:extLst>
            </c:dLbl>
            <c:dLbl>
              <c:idx val="4"/>
              <c:layout>
                <c:manualLayout>
                  <c:x val="-6.1111111111111109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4F4-48ED-850B-ECBDECAA877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Sheet1!$C$3:$G$3</c:f>
              <c:strCache>
                <c:ptCount val="5"/>
                <c:pt idx="0">
                  <c:v>2002年</c:v>
                </c:pt>
                <c:pt idx="1">
                  <c:v>2007年</c:v>
                </c:pt>
                <c:pt idx="2">
                  <c:v>2012年</c:v>
                </c:pt>
                <c:pt idx="3">
                  <c:v>2017年</c:v>
                </c:pt>
                <c:pt idx="4">
                  <c:v>2022年</c:v>
                </c:pt>
              </c:strCache>
            </c:strRef>
          </c:cat>
          <c:val>
            <c:numRef>
              <c:f>Sheet1!$C$4:$G$4</c:f>
              <c:numCache>
                <c:formatCode>_(* #,##0_);_(* \(#,##0\);_(* "-"_);_(@_)</c:formatCode>
                <c:ptCount val="5"/>
                <c:pt idx="0">
                  <c:v>1196</c:v>
                </c:pt>
                <c:pt idx="1">
                  <c:v>1342</c:v>
                </c:pt>
                <c:pt idx="2">
                  <c:v>1476</c:v>
                </c:pt>
                <c:pt idx="3">
                  <c:v>1536</c:v>
                </c:pt>
                <c:pt idx="4">
                  <c:v>1580</c:v>
                </c:pt>
              </c:numCache>
            </c:numRef>
          </c:val>
          <c:smooth val="0"/>
          <c:extLst>
            <c:ext xmlns:c16="http://schemas.microsoft.com/office/drawing/2014/chart" uri="{C3380CC4-5D6E-409C-BE32-E72D297353CC}">
              <c16:uniqueId val="{00000005-B4F4-48ED-850B-ECBDECAA877E}"/>
            </c:ext>
          </c:extLst>
        </c:ser>
        <c:dLbls>
          <c:showLegendKey val="0"/>
          <c:showVal val="1"/>
          <c:showCatName val="0"/>
          <c:showSerName val="0"/>
          <c:showPercent val="0"/>
          <c:showBubbleSize val="0"/>
        </c:dLbls>
        <c:marker val="1"/>
        <c:smooth val="0"/>
        <c:axId val="1327162831"/>
        <c:axId val="1327163663"/>
      </c:lineChart>
      <c:lineChart>
        <c:grouping val="standard"/>
        <c:varyColors val="0"/>
        <c:ser>
          <c:idx val="1"/>
          <c:order val="1"/>
          <c:tx>
            <c:strRef>
              <c:f>Sheet1!$B$5</c:f>
              <c:strCache>
                <c:ptCount val="1"/>
                <c:pt idx="0">
                  <c:v>非正規雇用率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5.8333333333333362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4F4-48ED-850B-ECBDECAA877E}"/>
                </c:ext>
              </c:extLst>
            </c:dLbl>
            <c:dLbl>
              <c:idx val="1"/>
              <c:layout>
                <c:manualLayout>
                  <c:x val="-6.9444444444444448E-2"/>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4F4-48ED-850B-ECBDECAA877E}"/>
                </c:ext>
              </c:extLst>
            </c:dLbl>
            <c:dLbl>
              <c:idx val="2"/>
              <c:layout>
                <c:manualLayout>
                  <c:x val="-8.1780721190810021E-2"/>
                  <c:y val="-2.57931625974537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4F4-48ED-850B-ECBDECAA877E}"/>
                </c:ext>
              </c:extLst>
            </c:dLbl>
            <c:dLbl>
              <c:idx val="3"/>
              <c:layout>
                <c:manualLayout>
                  <c:x val="-3.888888888888889E-2"/>
                  <c:y val="-4.629629629629630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4F4-48ED-850B-ECBDECAA877E}"/>
                </c:ext>
              </c:extLst>
            </c:dLbl>
            <c:dLbl>
              <c:idx val="4"/>
              <c:layout>
                <c:manualLayout>
                  <c:x val="-0.05"/>
                  <c:y val="-5.55555555555555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4F4-48ED-850B-ECBDECAA877E}"/>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Sheet1!$C$3:$G$3</c:f>
              <c:strCache>
                <c:ptCount val="5"/>
                <c:pt idx="0">
                  <c:v>2002年</c:v>
                </c:pt>
                <c:pt idx="1">
                  <c:v>2007年</c:v>
                </c:pt>
                <c:pt idx="2">
                  <c:v>2012年</c:v>
                </c:pt>
                <c:pt idx="3">
                  <c:v>2017年</c:v>
                </c:pt>
                <c:pt idx="4">
                  <c:v>2022年</c:v>
                </c:pt>
              </c:strCache>
            </c:strRef>
          </c:cat>
          <c:val>
            <c:numRef>
              <c:f>Sheet1!$C$5:$G$5</c:f>
              <c:numCache>
                <c:formatCode>0.0%</c:formatCode>
                <c:ptCount val="5"/>
                <c:pt idx="0">
                  <c:v>0.35199999999999998</c:v>
                </c:pt>
                <c:pt idx="1">
                  <c:v>0.38600000000000001</c:v>
                </c:pt>
                <c:pt idx="2">
                  <c:v>0.41299999999999998</c:v>
                </c:pt>
                <c:pt idx="3">
                  <c:v>0.40300000000000002</c:v>
                </c:pt>
                <c:pt idx="4">
                  <c:v>0.39800000000000002</c:v>
                </c:pt>
              </c:numCache>
            </c:numRef>
          </c:val>
          <c:smooth val="0"/>
          <c:extLst>
            <c:ext xmlns:c16="http://schemas.microsoft.com/office/drawing/2014/chart" uri="{C3380CC4-5D6E-409C-BE32-E72D297353CC}">
              <c16:uniqueId val="{0000000B-B4F4-48ED-850B-ECBDECAA877E}"/>
            </c:ext>
          </c:extLst>
        </c:ser>
        <c:dLbls>
          <c:showLegendKey val="0"/>
          <c:showVal val="1"/>
          <c:showCatName val="0"/>
          <c:showSerName val="0"/>
          <c:showPercent val="0"/>
          <c:showBubbleSize val="0"/>
        </c:dLbls>
        <c:marker val="1"/>
        <c:smooth val="0"/>
        <c:axId val="1396277823"/>
        <c:axId val="1396280735"/>
      </c:lineChart>
      <c:catAx>
        <c:axId val="132716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7163663"/>
        <c:crosses val="autoZero"/>
        <c:auto val="1"/>
        <c:lblAlgn val="ctr"/>
        <c:lblOffset val="100"/>
        <c:noMultiLvlLbl val="0"/>
      </c:catAx>
      <c:valAx>
        <c:axId val="1327163663"/>
        <c:scaling>
          <c:orientation val="minMax"/>
          <c:max val="25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7162831"/>
        <c:crosses val="autoZero"/>
        <c:crossBetween val="between"/>
      </c:valAx>
      <c:valAx>
        <c:axId val="1396280735"/>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6277823"/>
        <c:crosses val="max"/>
        <c:crossBetween val="between"/>
        <c:majorUnit val="2.0000000000000004E-2"/>
      </c:valAx>
      <c:catAx>
        <c:axId val="1396277823"/>
        <c:scaling>
          <c:orientation val="minMax"/>
        </c:scaling>
        <c:delete val="1"/>
        <c:axPos val="b"/>
        <c:numFmt formatCode="General" sourceLinked="1"/>
        <c:majorTickMark val="out"/>
        <c:minorTickMark val="none"/>
        <c:tickLblPos val="nextTo"/>
        <c:crossAx val="1396280735"/>
        <c:crosses val="autoZero"/>
        <c:auto val="1"/>
        <c:lblAlgn val="ctr"/>
        <c:lblOffset val="100"/>
        <c:noMultiLvlLbl val="0"/>
      </c:catAx>
      <c:spPr>
        <a:noFill/>
        <a:ln>
          <a:noFill/>
        </a:ln>
        <a:effectLst/>
      </c:spPr>
    </c:plotArea>
    <c:legend>
      <c:legendPos val="b"/>
      <c:layout>
        <c:manualLayout>
          <c:xMode val="edge"/>
          <c:yMode val="edge"/>
          <c:x val="0.22777777777777777"/>
          <c:y val="0.79020559930008771"/>
          <c:w val="0.55000000000000004"/>
          <c:h val="8.01647710702828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12489063867018"/>
          <c:y val="5.0925925925925923E-2"/>
          <c:w val="0.74388910761154858"/>
          <c:h val="0.83316856226305025"/>
        </c:manualLayout>
      </c:layout>
      <c:lineChart>
        <c:grouping val="standard"/>
        <c:varyColors val="0"/>
        <c:ser>
          <c:idx val="0"/>
          <c:order val="0"/>
          <c:tx>
            <c:strRef>
              <c:f>Sheet1!$B$15</c:f>
              <c:strCache>
                <c:ptCount val="1"/>
                <c:pt idx="0">
                  <c:v>非正規雇用者数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4999999999999997E-2"/>
                  <c:y val="-5.555555555555560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006-4A2E-9B91-0B77335E4ECF}"/>
                </c:ext>
              </c:extLst>
            </c:dLbl>
            <c:dLbl>
              <c:idx val="1"/>
              <c:layout>
                <c:manualLayout>
                  <c:x val="-8.3333333333333384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006-4A2E-9B91-0B77335E4ECF}"/>
                </c:ext>
              </c:extLst>
            </c:dLbl>
            <c:dLbl>
              <c:idx val="2"/>
              <c:layout>
                <c:manualLayout>
                  <c:x val="-9.1666666666666771E-2"/>
                  <c:y val="-5.092592592592594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006-4A2E-9B91-0B77335E4ECF}"/>
                </c:ext>
              </c:extLst>
            </c:dLbl>
            <c:dLbl>
              <c:idx val="3"/>
              <c:layout>
                <c:manualLayout>
                  <c:x val="-7.7777777777777876E-2"/>
                  <c:y val="-4.16666666666666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006-4A2E-9B91-0B77335E4ECF}"/>
                </c:ext>
              </c:extLst>
            </c:dLbl>
            <c:dLbl>
              <c:idx val="4"/>
              <c:layout>
                <c:manualLayout>
                  <c:x val="-7.4999999999999997E-2"/>
                  <c:y val="-4.629629629629629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006-4A2E-9B91-0B77335E4EC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Sheet1!$C$14:$G$14</c:f>
              <c:strCache>
                <c:ptCount val="5"/>
                <c:pt idx="0">
                  <c:v>2002年</c:v>
                </c:pt>
                <c:pt idx="1">
                  <c:v>2007年</c:v>
                </c:pt>
                <c:pt idx="2">
                  <c:v>2012年</c:v>
                </c:pt>
                <c:pt idx="3">
                  <c:v>2017年</c:v>
                </c:pt>
                <c:pt idx="4">
                  <c:v>2022年</c:v>
                </c:pt>
              </c:strCache>
            </c:strRef>
          </c:cat>
          <c:val>
            <c:numRef>
              <c:f>Sheet1!$C$15:$G$15</c:f>
              <c:numCache>
                <c:formatCode>_(* #,##0_);_(* \(#,##0\);_(* "-"_);_(@_)</c:formatCode>
                <c:ptCount val="5"/>
                <c:pt idx="0">
                  <c:v>16206</c:v>
                </c:pt>
                <c:pt idx="1">
                  <c:v>18899</c:v>
                </c:pt>
                <c:pt idx="2">
                  <c:v>20427</c:v>
                </c:pt>
                <c:pt idx="3">
                  <c:v>21326</c:v>
                </c:pt>
                <c:pt idx="4">
                  <c:v>21110</c:v>
                </c:pt>
              </c:numCache>
            </c:numRef>
          </c:val>
          <c:smooth val="0"/>
          <c:extLst>
            <c:ext xmlns:c16="http://schemas.microsoft.com/office/drawing/2014/chart" uri="{C3380CC4-5D6E-409C-BE32-E72D297353CC}">
              <c16:uniqueId val="{00000005-F006-4A2E-9B91-0B77335E4ECF}"/>
            </c:ext>
          </c:extLst>
        </c:ser>
        <c:dLbls>
          <c:showLegendKey val="0"/>
          <c:showVal val="1"/>
          <c:showCatName val="0"/>
          <c:showSerName val="0"/>
          <c:showPercent val="0"/>
          <c:showBubbleSize val="0"/>
        </c:dLbls>
        <c:marker val="1"/>
        <c:smooth val="0"/>
        <c:axId val="1327162831"/>
        <c:axId val="1327163663"/>
      </c:lineChart>
      <c:lineChart>
        <c:grouping val="standard"/>
        <c:varyColors val="0"/>
        <c:ser>
          <c:idx val="1"/>
          <c:order val="1"/>
          <c:tx>
            <c:strRef>
              <c:f>Sheet1!$B$16</c:f>
              <c:strCache>
                <c:ptCount val="1"/>
                <c:pt idx="0">
                  <c:v>非正規雇用率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2"/>
              <c:layout>
                <c:manualLayout>
                  <c:x val="-2.5000000000000102E-2"/>
                  <c:y val="4.16666666666666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006-4A2E-9B91-0B77335E4ECF}"/>
                </c:ext>
              </c:extLst>
            </c:dLbl>
            <c:dLbl>
              <c:idx val="3"/>
              <c:layout>
                <c:manualLayout>
                  <c:x val="-5.00000000000001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006-4A2E-9B91-0B77335E4ECF}"/>
                </c:ext>
              </c:extLst>
            </c:dLbl>
            <c:dLbl>
              <c:idx val="4"/>
              <c:layout>
                <c:manualLayout>
                  <c:x val="-5.5555555555555552E-2"/>
                  <c:y val="5.55555555555555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006-4A2E-9B91-0B77335E4ECF}"/>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Sheet1!$C$14:$G$14</c:f>
              <c:strCache>
                <c:ptCount val="5"/>
                <c:pt idx="0">
                  <c:v>2002年</c:v>
                </c:pt>
                <c:pt idx="1">
                  <c:v>2007年</c:v>
                </c:pt>
                <c:pt idx="2">
                  <c:v>2012年</c:v>
                </c:pt>
                <c:pt idx="3">
                  <c:v>2017年</c:v>
                </c:pt>
                <c:pt idx="4">
                  <c:v>2022年</c:v>
                </c:pt>
              </c:strCache>
            </c:strRef>
          </c:cat>
          <c:val>
            <c:numRef>
              <c:f>Sheet1!$C$16:$G$16</c:f>
              <c:numCache>
                <c:formatCode>0.0%</c:formatCode>
                <c:ptCount val="5"/>
                <c:pt idx="0">
                  <c:v>0.31900000000000001</c:v>
                </c:pt>
                <c:pt idx="1">
                  <c:v>0.35499999999999998</c:v>
                </c:pt>
                <c:pt idx="2">
                  <c:v>0.38200000000000001</c:v>
                </c:pt>
                <c:pt idx="3">
                  <c:v>0.38200000000000001</c:v>
                </c:pt>
                <c:pt idx="4">
                  <c:v>0.36899999999999999</c:v>
                </c:pt>
              </c:numCache>
            </c:numRef>
          </c:val>
          <c:smooth val="0"/>
          <c:extLst>
            <c:ext xmlns:c16="http://schemas.microsoft.com/office/drawing/2014/chart" uri="{C3380CC4-5D6E-409C-BE32-E72D297353CC}">
              <c16:uniqueId val="{00000009-F006-4A2E-9B91-0B77335E4ECF}"/>
            </c:ext>
          </c:extLst>
        </c:ser>
        <c:dLbls>
          <c:showLegendKey val="0"/>
          <c:showVal val="1"/>
          <c:showCatName val="0"/>
          <c:showSerName val="0"/>
          <c:showPercent val="0"/>
          <c:showBubbleSize val="0"/>
        </c:dLbls>
        <c:marker val="1"/>
        <c:smooth val="0"/>
        <c:axId val="1396277823"/>
        <c:axId val="1396280735"/>
      </c:lineChart>
      <c:catAx>
        <c:axId val="1327162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7163663"/>
        <c:crosses val="autoZero"/>
        <c:auto val="1"/>
        <c:lblAlgn val="ctr"/>
        <c:lblOffset val="100"/>
        <c:noMultiLvlLbl val="0"/>
      </c:catAx>
      <c:valAx>
        <c:axId val="1327163663"/>
        <c:scaling>
          <c:orientation val="minMax"/>
          <c:max val="25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27162831"/>
        <c:crosses val="autoZero"/>
        <c:crossBetween val="between"/>
      </c:valAx>
      <c:valAx>
        <c:axId val="1396280735"/>
        <c:scaling>
          <c:orientation val="minMax"/>
          <c:max val="0.42000000000000004"/>
          <c:min val="0.30000000000000004"/>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396277823"/>
        <c:crosses val="max"/>
        <c:crossBetween val="between"/>
        <c:majorUnit val="2.0000000000000004E-2"/>
      </c:valAx>
      <c:catAx>
        <c:axId val="1396277823"/>
        <c:scaling>
          <c:orientation val="minMax"/>
        </c:scaling>
        <c:delete val="1"/>
        <c:axPos val="b"/>
        <c:numFmt formatCode="General" sourceLinked="1"/>
        <c:majorTickMark val="out"/>
        <c:minorTickMark val="none"/>
        <c:tickLblPos val="nextTo"/>
        <c:crossAx val="1396280735"/>
        <c:crosses val="autoZero"/>
        <c:auto val="1"/>
        <c:lblAlgn val="ctr"/>
        <c:lblOffset val="100"/>
        <c:noMultiLvlLbl val="0"/>
      </c:catAx>
      <c:spPr>
        <a:noFill/>
        <a:ln>
          <a:noFill/>
        </a:ln>
        <a:effectLst/>
      </c:spPr>
    </c:plotArea>
    <c:legend>
      <c:legendPos val="b"/>
      <c:layout>
        <c:manualLayout>
          <c:xMode val="edge"/>
          <c:yMode val="edge"/>
          <c:x val="0.22500000000000001"/>
          <c:y val="0.78557596967045806"/>
          <c:w val="0.55000000000000004"/>
          <c:h val="8.01647710702828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0.03142</cdr:x>
      <cdr:y>0</cdr:y>
    </cdr:from>
    <cdr:to>
      <cdr:x>0.07299</cdr:x>
      <cdr:y>0.14441</cdr:y>
    </cdr:to>
    <cdr:sp macro="" textlink="">
      <cdr:nvSpPr>
        <cdr:cNvPr id="2" name="テキスト ボックス 1"/>
        <cdr:cNvSpPr txBox="1"/>
      </cdr:nvSpPr>
      <cdr:spPr>
        <a:xfrm xmlns:a="http://schemas.openxmlformats.org/drawingml/2006/main">
          <a:off x="291868" y="0"/>
          <a:ext cx="386274" cy="25267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ja-JP" sz="1100" dirty="0"/>
            <a:t>(%)</a:t>
          </a:r>
          <a:endParaRPr lang="ja-JP"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0.0692</cdr:x>
      <cdr:y>0.09742</cdr:y>
    </cdr:to>
    <cdr:sp macro="" textlink="">
      <cdr:nvSpPr>
        <cdr:cNvPr id="2" name="テキスト ボックス 1"/>
        <cdr:cNvSpPr txBox="1"/>
      </cdr:nvSpPr>
      <cdr:spPr>
        <a:xfrm xmlns:a="http://schemas.openxmlformats.org/drawingml/2006/main">
          <a:off x="0" y="0"/>
          <a:ext cx="494187" cy="18661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800" dirty="0"/>
            <a:t>（便</a:t>
          </a:r>
          <a:r>
            <a:rPr lang="en-US" altLang="ja-JP" sz="800" dirty="0"/>
            <a:t>/</a:t>
          </a:r>
          <a:r>
            <a:rPr lang="ja-JP" altLang="en-US" sz="800" dirty="0"/>
            <a:t>週）</a:t>
          </a:r>
        </a:p>
      </cdr:txBody>
    </cdr:sp>
  </cdr:relSizeAnchor>
</c:userShapes>
</file>

<file path=ppt/drawings/drawing3.xml><?xml version="1.0" encoding="utf-8"?>
<c:userShapes xmlns:c="http://schemas.openxmlformats.org/drawingml/2006/chart">
  <cdr:relSizeAnchor xmlns:cdr="http://schemas.openxmlformats.org/drawingml/2006/chartDrawing">
    <cdr:from>
      <cdr:x>0.82236</cdr:x>
      <cdr:y>0.47974</cdr:y>
    </cdr:from>
    <cdr:to>
      <cdr:x>0.84474</cdr:x>
      <cdr:y>0.84146</cdr:y>
    </cdr:to>
    <cdr:sp macro="" textlink="">
      <cdr:nvSpPr>
        <cdr:cNvPr id="2" name="テキスト ボックス 1"/>
        <cdr:cNvSpPr txBox="1"/>
      </cdr:nvSpPr>
      <cdr:spPr>
        <a:xfrm xmlns:a="http://schemas.openxmlformats.org/drawingml/2006/main">
          <a:off x="7756534" y="941323"/>
          <a:ext cx="211017" cy="70974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700" b="1" dirty="0" smtClean="0"/>
            <a:t>4</a:t>
          </a:r>
        </a:p>
        <a:p xmlns:a="http://schemas.openxmlformats.org/drawingml/2006/main">
          <a:r>
            <a:rPr lang="en-US" altLang="ja-JP" sz="700" b="1" dirty="0" smtClean="0"/>
            <a:t>2</a:t>
          </a:r>
        </a:p>
        <a:p xmlns:a="http://schemas.openxmlformats.org/drawingml/2006/main">
          <a:r>
            <a:rPr lang="en-US" altLang="ja-JP" sz="700" b="1" dirty="0" smtClean="0"/>
            <a:t>1</a:t>
          </a:r>
        </a:p>
        <a:p xmlns:a="http://schemas.openxmlformats.org/drawingml/2006/main">
          <a:r>
            <a:rPr lang="en-US" altLang="ja-JP" sz="700" b="1" dirty="0" smtClean="0"/>
            <a:t>1</a:t>
          </a:r>
        </a:p>
        <a:p xmlns:a="http://schemas.openxmlformats.org/drawingml/2006/main">
          <a:r>
            <a:rPr lang="en-US" altLang="ja-JP" sz="700" b="1" dirty="0" smtClean="0"/>
            <a:t>0</a:t>
          </a:r>
        </a:p>
        <a:p xmlns:a="http://schemas.openxmlformats.org/drawingml/2006/main">
          <a:endParaRPr lang="ja-JP" altLang="en-US" sz="7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2.00509E-5</cdr:y>
    </cdr:from>
    <cdr:to>
      <cdr:x>0</cdr:x>
      <cdr:y>2.00509E-5</cdr:y>
    </cdr:to>
    <cdr:grpSp>
      <cdr:nvGrpSpPr>
        <cdr:cNvPr id="4" name="グループ化 3">
          <a:extLst xmlns:a="http://schemas.openxmlformats.org/drawingml/2006/main">
            <a:ext uri="{FF2B5EF4-FFF2-40B4-BE49-F238E27FC236}">
              <a16:creationId xmlns:a16="http://schemas.microsoft.com/office/drawing/2014/main" id="{75690797-F10E-454C-BF14-1EF34268FD08}"/>
            </a:ext>
          </a:extLst>
        </cdr:cNvPr>
        <cdr:cNvGrpSpPr/>
      </cdr:nvGrpSpPr>
      <cdr:grpSpPr>
        <a:xfrm xmlns:a="http://schemas.openxmlformats.org/drawingml/2006/main">
          <a:off x="0" y="81"/>
          <a:ext cx="0" cy="0"/>
          <a:chOff x="0" y="81"/>
          <a:chExt cx="0" cy="0"/>
        </a:xfrm>
      </cdr:grpSpPr>
    </cdr:grpSp>
  </cdr:relSizeAnchor>
</c:userShapes>
</file>

<file path=ppt/drawings/drawing5.xml><?xml version="1.0" encoding="utf-8"?>
<c:userShapes xmlns:c="http://schemas.openxmlformats.org/drawingml/2006/chart">
  <cdr:relSizeAnchor xmlns:cdr="http://schemas.openxmlformats.org/drawingml/2006/chartDrawing">
    <cdr:from>
      <cdr:x>0.89992</cdr:x>
      <cdr:y>0.10652</cdr:y>
    </cdr:from>
    <cdr:to>
      <cdr:x>0.98768</cdr:x>
      <cdr:y>0.18278</cdr:y>
    </cdr:to>
    <cdr:sp macro="" textlink="">
      <cdr:nvSpPr>
        <cdr:cNvPr id="2" name="テキスト ボックス 1"/>
        <cdr:cNvSpPr txBox="1"/>
      </cdr:nvSpPr>
      <cdr:spPr>
        <a:xfrm xmlns:a="http://schemas.openxmlformats.org/drawingml/2006/main">
          <a:off x="5119001" y="381192"/>
          <a:ext cx="499203" cy="272902"/>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non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t>（％）</a:t>
          </a:r>
        </a:p>
      </cdr:txBody>
    </cdr:sp>
  </cdr:relSizeAnchor>
  <cdr:relSizeAnchor xmlns:cdr="http://schemas.openxmlformats.org/drawingml/2006/chartDrawing">
    <cdr:from>
      <cdr:x>0</cdr:x>
      <cdr:y>0.09342</cdr:y>
    </cdr:from>
    <cdr:to>
      <cdr:x>0.1265</cdr:x>
      <cdr:y>0.17059</cdr:y>
    </cdr:to>
    <cdr:sp macro="" textlink="">
      <cdr:nvSpPr>
        <cdr:cNvPr id="3" name="テキスト ボックス 2"/>
        <cdr:cNvSpPr txBox="1"/>
      </cdr:nvSpPr>
      <cdr:spPr>
        <a:xfrm xmlns:a="http://schemas.openxmlformats.org/drawingml/2006/main">
          <a:off x="0" y="334313"/>
          <a:ext cx="719577" cy="276153"/>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kumimoji="1" lang="ja-JP" altLang="en-US" sz="800"/>
            <a:t>（百万円）</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drawings/drawing7.xml><?xml version="1.0" encoding="utf-8"?>
<c:userShapes xmlns:c="http://schemas.openxmlformats.org/drawingml/2006/chart">
  <cdr:relSizeAnchor xmlns:cdr="http://schemas.openxmlformats.org/drawingml/2006/chartDrawing">
    <cdr:from>
      <cdr:x>0.01281</cdr:x>
      <cdr:y>0.04179</cdr:y>
    </cdr:from>
    <cdr:to>
      <cdr:x>0.09751</cdr:x>
      <cdr:y>0.0905</cdr:y>
    </cdr:to>
    <cdr:sp macro="" textlink="">
      <cdr:nvSpPr>
        <cdr:cNvPr id="2" name="テキスト ボックス 1"/>
        <cdr:cNvSpPr txBox="1"/>
      </cdr:nvSpPr>
      <cdr:spPr>
        <a:xfrm xmlns:a="http://schemas.openxmlformats.org/drawingml/2006/main">
          <a:off x="63499" y="201635"/>
          <a:ext cx="419876" cy="23502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900" dirty="0"/>
            <a:t>（万人）</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0.048</cdr:y>
    </cdr:from>
    <cdr:to>
      <cdr:x>0.11533</cdr:x>
      <cdr:y>0.10115</cdr:y>
    </cdr:to>
    <cdr:sp macro="" textlink="">
      <cdr:nvSpPr>
        <cdr:cNvPr id="2" name="テキスト ボックス 12"/>
        <cdr:cNvSpPr txBox="1"/>
      </cdr:nvSpPr>
      <cdr:spPr>
        <a:xfrm xmlns:a="http://schemas.openxmlformats.org/drawingml/2006/main">
          <a:off x="0" y="222395"/>
          <a:ext cx="574073"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1000" dirty="0"/>
            <a:t>（件）</a:t>
          </a:r>
          <a:endParaRPr kumimoji="1" lang="en-US" altLang="zh-TW" sz="1000" dirty="0"/>
        </a:p>
      </cdr:txBody>
    </cdr:sp>
  </cdr:relSizeAnchor>
  <cdr:relSizeAnchor xmlns:cdr="http://schemas.openxmlformats.org/drawingml/2006/chartDrawing">
    <cdr:from>
      <cdr:x>0.88534</cdr:x>
      <cdr:y>0.048</cdr:y>
    </cdr:from>
    <cdr:to>
      <cdr:x>1</cdr:x>
      <cdr:y>0.10115</cdr:y>
    </cdr:to>
    <cdr:sp macro="" textlink="">
      <cdr:nvSpPr>
        <cdr:cNvPr id="3" name="テキスト ボックス 12"/>
        <cdr:cNvSpPr txBox="1"/>
      </cdr:nvSpPr>
      <cdr:spPr>
        <a:xfrm xmlns:a="http://schemas.openxmlformats.org/drawingml/2006/main">
          <a:off x="4407038" y="222395"/>
          <a:ext cx="570736" cy="24622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a:t>（％）</a:t>
          </a:r>
          <a:endParaRPr kumimoji="1" lang="en-US" altLang="zh-TW" sz="1000"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0.03314</cdr:y>
    </cdr:from>
    <cdr:to>
      <cdr:x>0.11132</cdr:x>
      <cdr:y>0.08557</cdr:y>
    </cdr:to>
    <cdr:sp macro="" textlink="">
      <cdr:nvSpPr>
        <cdr:cNvPr id="2" name="テキスト ボックス 3"/>
        <cdr:cNvSpPr txBox="1"/>
      </cdr:nvSpPr>
      <cdr:spPr>
        <a:xfrm xmlns:a="http://schemas.openxmlformats.org/drawingml/2006/main">
          <a:off x="-116272" y="145911"/>
          <a:ext cx="590726" cy="2308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9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70CDA5F5-8C95-489A-B407-8BDA774F36F0}" type="datetimeFigureOut">
              <a:rPr kumimoji="1" lang="ja-JP" altLang="en-US" smtClean="0"/>
              <a:t>2023/7/27</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901F6261-C4FF-466F-9FE7-B417FEC7F4AD}" type="slidenum">
              <a:rPr kumimoji="1" lang="ja-JP" altLang="en-US" smtClean="0"/>
              <a:t>‹#›</a:t>
            </a:fld>
            <a:endParaRPr kumimoji="1" lang="ja-JP" altLang="en-US"/>
          </a:p>
        </p:txBody>
      </p:sp>
    </p:spTree>
    <p:extLst>
      <p:ext uri="{BB962C8B-B14F-4D97-AF65-F5344CB8AC3E}">
        <p14:creationId xmlns:p14="http://schemas.microsoft.com/office/powerpoint/2010/main" val="294667379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3B6F54E9-9AB6-48CD-B33D-4178DC5B28DC}" type="datetimeFigureOut">
              <a:rPr kumimoji="1" lang="ja-JP" altLang="en-US" smtClean="0"/>
              <a:t>2023/7/27</a:t>
            </a:fld>
            <a:endParaRPr kumimoji="1" lang="ja-JP" altLang="en-US"/>
          </a:p>
        </p:txBody>
      </p:sp>
      <p:sp>
        <p:nvSpPr>
          <p:cNvPr id="4" name="スライド イメージ プレースホルダー 3"/>
          <p:cNvSpPr>
            <a:spLocks noGrp="1" noRot="1" noChangeAspect="1"/>
          </p:cNvSpPr>
          <p:nvPr>
            <p:ph type="sldImg" idx="2"/>
          </p:nvPr>
        </p:nvSpPr>
        <p:spPr>
          <a:xfrm>
            <a:off x="688975" y="1243013"/>
            <a:ext cx="54292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59DF7B5F-848E-47E1-9557-369D1266A1AA}" type="slidenum">
              <a:rPr kumimoji="1" lang="ja-JP" altLang="en-US" smtClean="0"/>
              <a:t>‹#›</a:t>
            </a:fld>
            <a:endParaRPr kumimoji="1" lang="ja-JP" altLang="en-US"/>
          </a:p>
        </p:txBody>
      </p:sp>
    </p:spTree>
    <p:extLst>
      <p:ext uri="{BB962C8B-B14F-4D97-AF65-F5344CB8AC3E}">
        <p14:creationId xmlns:p14="http://schemas.microsoft.com/office/powerpoint/2010/main" val="380733863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35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11</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64074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36050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15</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97847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618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20</a:t>
            </a:fld>
            <a:endParaRPr kumimoji="1" lang="ja-JP" altLang="en-US"/>
          </a:p>
        </p:txBody>
      </p:sp>
    </p:spTree>
    <p:extLst>
      <p:ext uri="{BB962C8B-B14F-4D97-AF65-F5344CB8AC3E}">
        <p14:creationId xmlns:p14="http://schemas.microsoft.com/office/powerpoint/2010/main" val="1190044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21</a:t>
            </a:fld>
            <a:endParaRPr kumimoji="1" lang="ja-JP" altLang="en-US"/>
          </a:p>
        </p:txBody>
      </p:sp>
    </p:spTree>
    <p:extLst>
      <p:ext uri="{BB962C8B-B14F-4D97-AF65-F5344CB8AC3E}">
        <p14:creationId xmlns:p14="http://schemas.microsoft.com/office/powerpoint/2010/main" val="104369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32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r>
              <a:rPr kumimoji="1" lang="ja-JP" altLang="en-US" dirty="0"/>
              <a:t>教育庁、府民文化部</a:t>
            </a:r>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23</a:t>
            </a:fld>
            <a:endParaRPr kumimoji="1" lang="ja-JP" altLang="en-US"/>
          </a:p>
        </p:txBody>
      </p:sp>
    </p:spTree>
    <p:extLst>
      <p:ext uri="{BB962C8B-B14F-4D97-AF65-F5344CB8AC3E}">
        <p14:creationId xmlns:p14="http://schemas.microsoft.com/office/powerpoint/2010/main" val="3023588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714523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01420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3</a:t>
            </a:fld>
            <a:endParaRPr kumimoji="1" lang="ja-JP" altLang="en-US"/>
          </a:p>
        </p:txBody>
      </p:sp>
    </p:spTree>
    <p:extLst>
      <p:ext uri="{BB962C8B-B14F-4D97-AF65-F5344CB8AC3E}">
        <p14:creationId xmlns:p14="http://schemas.microsoft.com/office/powerpoint/2010/main" val="3695973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768074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29</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85514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4621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2107086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32</a:t>
            </a:fld>
            <a:endParaRPr kumimoji="1" lang="ja-JP" altLang="en-US"/>
          </a:p>
        </p:txBody>
      </p:sp>
    </p:spTree>
    <p:extLst>
      <p:ext uri="{BB962C8B-B14F-4D97-AF65-F5344CB8AC3E}">
        <p14:creationId xmlns:p14="http://schemas.microsoft.com/office/powerpoint/2010/main" val="3534906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33</a:t>
            </a:fld>
            <a:endParaRPr kumimoji="1" lang="ja-JP" altLang="en-US"/>
          </a:p>
        </p:txBody>
      </p:sp>
    </p:spTree>
    <p:extLst>
      <p:ext uri="{BB962C8B-B14F-4D97-AF65-F5344CB8AC3E}">
        <p14:creationId xmlns:p14="http://schemas.microsoft.com/office/powerpoint/2010/main" val="4107757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34</a:t>
            </a:fld>
            <a:endParaRPr kumimoji="1" lang="ja-JP" altLang="en-US"/>
          </a:p>
        </p:txBody>
      </p:sp>
    </p:spTree>
    <p:extLst>
      <p:ext uri="{BB962C8B-B14F-4D97-AF65-F5344CB8AC3E}">
        <p14:creationId xmlns:p14="http://schemas.microsoft.com/office/powerpoint/2010/main" val="929651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35</a:t>
            </a:fld>
            <a:endParaRPr kumimoji="1" lang="ja-JP" altLang="en-US"/>
          </a:p>
        </p:txBody>
      </p:sp>
    </p:spTree>
    <p:extLst>
      <p:ext uri="{BB962C8B-B14F-4D97-AF65-F5344CB8AC3E}">
        <p14:creationId xmlns:p14="http://schemas.microsoft.com/office/powerpoint/2010/main" val="1269042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36</a:t>
            </a:fld>
            <a:endParaRPr kumimoji="1" lang="ja-JP" altLang="en-US"/>
          </a:p>
        </p:txBody>
      </p:sp>
    </p:spTree>
    <p:extLst>
      <p:ext uri="{BB962C8B-B14F-4D97-AF65-F5344CB8AC3E}">
        <p14:creationId xmlns:p14="http://schemas.microsoft.com/office/powerpoint/2010/main" val="1939724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37</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5861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4</a:t>
            </a:fld>
            <a:endParaRPr kumimoji="1" lang="ja-JP" altLang="en-US"/>
          </a:p>
        </p:txBody>
      </p:sp>
    </p:spTree>
    <p:extLst>
      <p:ext uri="{BB962C8B-B14F-4D97-AF65-F5344CB8AC3E}">
        <p14:creationId xmlns:p14="http://schemas.microsoft.com/office/powerpoint/2010/main" val="939311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8055212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39</a:t>
            </a:fld>
            <a:endParaRPr kumimoji="1" lang="ja-JP" altLang="en-US"/>
          </a:p>
        </p:txBody>
      </p:sp>
    </p:spTree>
    <p:extLst>
      <p:ext uri="{BB962C8B-B14F-4D97-AF65-F5344CB8AC3E}">
        <p14:creationId xmlns:p14="http://schemas.microsoft.com/office/powerpoint/2010/main" val="280382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40</a:t>
            </a:fld>
            <a:endParaRPr kumimoji="1" lang="ja-JP" altLang="en-US"/>
          </a:p>
        </p:txBody>
      </p:sp>
    </p:spTree>
    <p:extLst>
      <p:ext uri="{BB962C8B-B14F-4D97-AF65-F5344CB8AC3E}">
        <p14:creationId xmlns:p14="http://schemas.microsoft.com/office/powerpoint/2010/main" val="40216860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Tree>
    <p:extLst>
      <p:ext uri="{BB962C8B-B14F-4D97-AF65-F5344CB8AC3E}">
        <p14:creationId xmlns:p14="http://schemas.microsoft.com/office/powerpoint/2010/main" val="3813983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F7B5F-848E-47E1-9557-369D1266A1AA}" type="slidenum">
              <a:rPr kumimoji="1" lang="ja-JP" altLang="en-US" smtClean="0"/>
              <a:t>42</a:t>
            </a:fld>
            <a:endParaRPr kumimoji="1" lang="ja-JP" altLang="en-US"/>
          </a:p>
        </p:txBody>
      </p:sp>
    </p:spTree>
    <p:extLst>
      <p:ext uri="{BB962C8B-B14F-4D97-AF65-F5344CB8AC3E}">
        <p14:creationId xmlns:p14="http://schemas.microsoft.com/office/powerpoint/2010/main" val="409622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960067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40542123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1575393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4591813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53</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6279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5</a:t>
            </a:fld>
            <a:endParaRPr kumimoji="1" lang="ja-JP" altLang="en-US"/>
          </a:p>
        </p:txBody>
      </p:sp>
    </p:spTree>
    <p:extLst>
      <p:ext uri="{BB962C8B-B14F-4D97-AF65-F5344CB8AC3E}">
        <p14:creationId xmlns:p14="http://schemas.microsoft.com/office/powerpoint/2010/main" val="2761909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93258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DF7B5F-848E-47E1-9557-369D1266A1A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60790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Tree>
    <p:extLst>
      <p:ext uri="{BB962C8B-B14F-4D97-AF65-F5344CB8AC3E}">
        <p14:creationId xmlns:p14="http://schemas.microsoft.com/office/powerpoint/2010/main" val="35202626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62</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2417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6</a:t>
            </a:fld>
            <a:endParaRPr kumimoji="1" lang="ja-JP" altLang="en-US"/>
          </a:p>
        </p:txBody>
      </p:sp>
    </p:spTree>
    <p:extLst>
      <p:ext uri="{BB962C8B-B14F-4D97-AF65-F5344CB8AC3E}">
        <p14:creationId xmlns:p14="http://schemas.microsoft.com/office/powerpoint/2010/main" val="426469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7</a:t>
            </a:fld>
            <a:endParaRPr kumimoji="1" lang="ja-JP" altLang="en-US"/>
          </a:p>
        </p:txBody>
      </p:sp>
    </p:spTree>
    <p:extLst>
      <p:ext uri="{BB962C8B-B14F-4D97-AF65-F5344CB8AC3E}">
        <p14:creationId xmlns:p14="http://schemas.microsoft.com/office/powerpoint/2010/main" val="283253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8</a:t>
            </a:fld>
            <a:endParaRPr kumimoji="1" lang="ja-JP" altLang="en-US"/>
          </a:p>
        </p:txBody>
      </p:sp>
    </p:spTree>
    <p:extLst>
      <p:ext uri="{BB962C8B-B14F-4D97-AF65-F5344CB8AC3E}">
        <p14:creationId xmlns:p14="http://schemas.microsoft.com/office/powerpoint/2010/main" val="3550710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8938" y="746125"/>
            <a:ext cx="6029325" cy="3725863"/>
          </a:xfrm>
        </p:spPr>
      </p:sp>
      <p:sp>
        <p:nvSpPr>
          <p:cNvPr id="3" name="ノート プレースホルダー 2"/>
          <p:cNvSpPr>
            <a:spLocks noGrp="1"/>
          </p:cNvSpPr>
          <p:nvPr>
            <p:ph type="body" idx="1"/>
          </p:nvPr>
        </p:nvSpPr>
        <p:spPr/>
        <p:txBody>
          <a:bodyPr/>
          <a:lstStyle/>
          <a:p>
            <a:r>
              <a:rPr kumimoji="1" lang="ja-JP" altLang="en-US" dirty="0"/>
              <a:t>リサーチセンター</a:t>
            </a:r>
          </a:p>
        </p:txBody>
      </p:sp>
      <p:sp>
        <p:nvSpPr>
          <p:cNvPr id="4" name="スライド番号プレースホルダー 3"/>
          <p:cNvSpPr>
            <a:spLocks noGrp="1"/>
          </p:cNvSpPr>
          <p:nvPr>
            <p:ph type="sldNum" sz="quarter" idx="10"/>
          </p:nvPr>
        </p:nvSpPr>
        <p:spPr/>
        <p:txBody>
          <a:bodyPr/>
          <a:lstStyle/>
          <a:p>
            <a:fld id="{C81005DB-AF70-41D7-A185-2905A016DB4F}" type="slidenum">
              <a:rPr kumimoji="1" lang="ja-JP" altLang="en-US" smtClean="0"/>
              <a:pPr/>
              <a:t>9</a:t>
            </a:fld>
            <a:endParaRPr kumimoji="1" lang="ja-JP" altLang="en-US" dirty="0"/>
          </a:p>
        </p:txBody>
      </p:sp>
    </p:spTree>
    <p:extLst>
      <p:ext uri="{BB962C8B-B14F-4D97-AF65-F5344CB8AC3E}">
        <p14:creationId xmlns:p14="http://schemas.microsoft.com/office/powerpoint/2010/main" val="125286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8975" y="1243013"/>
            <a:ext cx="54292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defTabSz="457164">
              <a:defRPr/>
            </a:pPr>
            <a:endParaRPr kumimoji="1" lang="ja-JP" altLang="en-US" dirty="0">
              <a:solidFill>
                <a:prstClr val="black"/>
              </a:solidFill>
              <a:latin typeface="游ゴシック" panose="020F0502020204030204"/>
              <a:ea typeface="游ゴシック" panose="020B0400000000000000" pitchFamily="50" charset="-128"/>
            </a:endParaRPr>
          </a:p>
        </p:txBody>
      </p:sp>
      <p:sp>
        <p:nvSpPr>
          <p:cNvPr id="5" name="スライド番号プレースホルダー 4"/>
          <p:cNvSpPr>
            <a:spLocks noGrp="1"/>
          </p:cNvSpPr>
          <p:nvPr>
            <p:ph type="sldNum" sz="quarter" idx="11"/>
          </p:nvPr>
        </p:nvSpPr>
        <p:spPr/>
        <p:txBody>
          <a:bodyPr/>
          <a:lstStyle/>
          <a:p>
            <a:pPr defTabSz="457164">
              <a:defRPr/>
            </a:pPr>
            <a:fld id="{07791F42-47EE-4D9C-B55D-36B27220666D}" type="slidenum">
              <a:rPr kumimoji="1" lang="ja-JP" altLang="en-US">
                <a:solidFill>
                  <a:prstClr val="black"/>
                </a:solidFill>
                <a:latin typeface="游ゴシック" panose="020F0502020204030204"/>
                <a:ea typeface="游ゴシック" panose="020B0400000000000000" pitchFamily="50" charset="-128"/>
              </a:rPr>
              <a:pPr defTabSz="457164">
                <a:defRPr/>
              </a:pPr>
              <a:t>10</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62071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001553"/>
            <a:ext cx="7429500" cy="2130602"/>
          </a:xfrm>
        </p:spPr>
        <p:txBody>
          <a:bodyPr anchor="b"/>
          <a:lstStyle>
            <a:lvl1pPr algn="ctr">
              <a:defRPr sz="4875"/>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214319"/>
            <a:ext cx="7429500" cy="1477538"/>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4D3C5E-F115-413A-B701-8302AD44D47F}" type="datetime1">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667064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9C5523-89F1-478F-BA53-1F04CEA592C0}" type="datetime1">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032492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F81CA9-050A-4F5C-9591-F39B3BDE0C06}" type="datetime1">
              <a:rPr kumimoji="1" lang="ja-JP" altLang="en-US" smtClean="0"/>
              <a:t>2023/7/27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414964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E17CB-BF97-4157-B382-50AE5ABF1D26}" type="datetime1">
              <a:rPr kumimoji="1" lang="ja-JP" altLang="en-US" smtClean="0"/>
              <a:t>2023/7/27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6"/>
          <p:cNvSpPr>
            <a:spLocks noGrp="1"/>
          </p:cNvSpPr>
          <p:nvPr>
            <p:ph type="sldNum" sz="quarter" idx="12"/>
          </p:nvPr>
        </p:nvSpPr>
        <p:spPr>
          <a:xfrm>
            <a:off x="9224963" y="5675042"/>
            <a:ext cx="561023" cy="325823"/>
          </a:xfrm>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65096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F56699-1A03-4D2A-8A33-C8C0A028E0F3}" type="datetime1">
              <a:rPr kumimoji="1" lang="ja-JP" altLang="en-US" smtClean="0"/>
              <a:t>2023/7/27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B28B6A2-4437-46C4-8AB6-08015A7ADF51}" type="slidenum">
              <a:rPr kumimoji="1" lang="ja-JP" altLang="en-US" smtClean="0"/>
              <a:t>‹#›</a:t>
            </a:fld>
            <a:endParaRPr kumimoji="1" lang="ja-JP" altLang="en-US"/>
          </a:p>
        </p:txBody>
      </p:sp>
    </p:spTree>
    <p:extLst>
      <p:ext uri="{BB962C8B-B14F-4D97-AF65-F5344CB8AC3E}">
        <p14:creationId xmlns:p14="http://schemas.microsoft.com/office/powerpoint/2010/main" val="176482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25824"/>
            <a:ext cx="8543925" cy="1182881"/>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629117"/>
            <a:ext cx="8543925" cy="3882965"/>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5672161"/>
            <a:ext cx="2228850" cy="325823"/>
          </a:xfrm>
          <a:prstGeom prst="rect">
            <a:avLst/>
          </a:prstGeom>
        </p:spPr>
        <p:txBody>
          <a:bodyPr vert="horz" lIns="91440" tIns="45720" rIns="91440" bIns="45720" rtlCol="0" anchor="ctr"/>
          <a:lstStyle>
            <a:lvl1pPr algn="l">
              <a:defRPr sz="975">
                <a:solidFill>
                  <a:schemeClr val="tx1">
                    <a:tint val="75000"/>
                  </a:schemeClr>
                </a:solidFill>
              </a:defRPr>
            </a:lvl1pPr>
          </a:lstStyle>
          <a:p>
            <a:fld id="{C28D1DAE-A0A1-479E-A736-61C979EDAA49}" type="datetime1">
              <a:rPr kumimoji="1" lang="ja-JP" altLang="en-US" smtClean="0"/>
              <a:t>2023/7/27</a:t>
            </a:fld>
            <a:endParaRPr kumimoji="1" lang="ja-JP" altLang="en-US"/>
          </a:p>
        </p:txBody>
      </p:sp>
      <p:sp>
        <p:nvSpPr>
          <p:cNvPr id="5" name="Footer Placeholder 4"/>
          <p:cNvSpPr>
            <a:spLocks noGrp="1"/>
          </p:cNvSpPr>
          <p:nvPr>
            <p:ph type="ftr" sz="quarter" idx="3"/>
          </p:nvPr>
        </p:nvSpPr>
        <p:spPr>
          <a:xfrm>
            <a:off x="3281363" y="5672161"/>
            <a:ext cx="3343275" cy="325823"/>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24963" y="5675042"/>
            <a:ext cx="561023" cy="325823"/>
          </a:xfrm>
          <a:prstGeom prst="rect">
            <a:avLst/>
          </a:prstGeom>
        </p:spPr>
        <p:style>
          <a:lnRef idx="2">
            <a:schemeClr val="accent1"/>
          </a:lnRef>
          <a:fillRef idx="1">
            <a:schemeClr val="lt1"/>
          </a:fillRef>
          <a:effectRef idx="0">
            <a:schemeClr val="accent1"/>
          </a:effectRef>
          <a:fontRef idx="none"/>
        </p:style>
        <p:txBody>
          <a:bodyPr vert="horz" lIns="91440" tIns="45720" rIns="91440" bIns="45720" rtlCol="0" anchor="ctr"/>
          <a:lstStyle>
            <a:lvl1pPr algn="ctr">
              <a:defRPr sz="1050" b="1">
                <a:solidFill>
                  <a:schemeClr val="tx1">
                    <a:tint val="75000"/>
                  </a:schemeClr>
                </a:solidFill>
              </a:defRPr>
            </a:lvl1pPr>
          </a:lstStyle>
          <a:p>
            <a:fld id="{9B28B6A2-4437-46C4-8AB6-08015A7ADF51}" type="slidenum">
              <a:rPr kumimoji="1" lang="ja-JP" altLang="en-US" smtClean="0"/>
              <a:pPr/>
              <a:t>‹#›</a:t>
            </a:fld>
            <a:endParaRPr kumimoji="1" lang="ja-JP" altLang="en-US"/>
          </a:p>
        </p:txBody>
      </p:sp>
    </p:spTree>
    <p:extLst>
      <p:ext uri="{BB962C8B-B14F-4D97-AF65-F5344CB8AC3E}">
        <p14:creationId xmlns:p14="http://schemas.microsoft.com/office/powerpoint/2010/main" val="453913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79" r:id="rId4"/>
    <p:sldLayoutId id="2147483682" r:id="rId5"/>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tmp"/><Relationship Id="rId4" Type="http://schemas.openxmlformats.org/officeDocument/2006/relationships/image" Target="../media/image19.tmp"/></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tmp"/><Relationship Id="rId4" Type="http://schemas.openxmlformats.org/officeDocument/2006/relationships/image" Target="../media/image23.tmp"/></Relationships>
</file>

<file path=ppt/slides/_rels/slide39.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6.tm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chart" Target="../charts/chart21.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chart" Target="../charts/chart26.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4.tmp"/></Relationships>
</file>

<file path=ppt/slides/_rels/slide4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chart" Target="../charts/chart29.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tmp"/><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73125" y="958911"/>
            <a:ext cx="8159750" cy="769121"/>
          </a:xfrm>
          <a:prstGeom prst="rect">
            <a:avLst/>
          </a:prstGeom>
          <a:noFill/>
        </p:spPr>
        <p:txBody>
          <a:bodyPr wrap="square" rtlCol="0" anchor="ctr">
            <a:spAutoFit/>
          </a:bodyPr>
          <a:lstStyle/>
          <a:p>
            <a:pPr algn="ctr"/>
            <a:r>
              <a:rPr kumimoji="1" lang="ja-JP" altLang="en-US" sz="2486" dirty="0"/>
              <a:t>大阪の再生・成長に向けた新戦略</a:t>
            </a:r>
            <a:endParaRPr kumimoji="1" lang="en-US" altLang="ja-JP" sz="2486" dirty="0"/>
          </a:p>
          <a:p>
            <a:pPr algn="ctr"/>
            <a:r>
              <a:rPr kumimoji="1" lang="ja-JP" altLang="en-US" sz="1912" dirty="0"/>
              <a:t>（ウィズコロナからポストコロナへ）</a:t>
            </a:r>
          </a:p>
        </p:txBody>
      </p:sp>
      <p:sp>
        <p:nvSpPr>
          <p:cNvPr id="13" name="テキスト ボックス 12"/>
          <p:cNvSpPr txBox="1"/>
          <p:nvPr/>
        </p:nvSpPr>
        <p:spPr>
          <a:xfrm>
            <a:off x="1996304" y="4278605"/>
            <a:ext cx="6282063" cy="445507"/>
          </a:xfrm>
          <a:prstGeom prst="rect">
            <a:avLst/>
          </a:prstGeom>
          <a:noFill/>
        </p:spPr>
        <p:txBody>
          <a:bodyPr wrap="square" rtlCol="0">
            <a:spAutoFit/>
          </a:bodyPr>
          <a:lstStyle/>
          <a:p>
            <a:pPr algn="ctr"/>
            <a:r>
              <a:rPr kumimoji="1" lang="en-US" altLang="ja-JP" sz="2295" dirty="0" smtClean="0">
                <a:latin typeface="+mn-ea"/>
              </a:rPr>
              <a:t>2023</a:t>
            </a:r>
            <a:r>
              <a:rPr kumimoji="1" lang="ja-JP" altLang="en-US" sz="2295" dirty="0" smtClean="0">
                <a:latin typeface="+mn-ea"/>
              </a:rPr>
              <a:t>年</a:t>
            </a:r>
            <a:r>
              <a:rPr kumimoji="1" lang="ja-JP" altLang="en-US" sz="2295" dirty="0">
                <a:latin typeface="+mn-ea"/>
              </a:rPr>
              <a:t>（</a:t>
            </a:r>
            <a:r>
              <a:rPr kumimoji="1" lang="ja-JP" altLang="en-US" sz="2295" dirty="0" smtClean="0">
                <a:latin typeface="+mn-ea"/>
              </a:rPr>
              <a:t>令和</a:t>
            </a:r>
            <a:r>
              <a:rPr kumimoji="1" lang="en-US" altLang="ja-JP" sz="2295" dirty="0">
                <a:latin typeface="+mn-ea"/>
              </a:rPr>
              <a:t>5</a:t>
            </a:r>
            <a:r>
              <a:rPr kumimoji="1" lang="ja-JP" altLang="en-US" sz="2295" dirty="0" smtClean="0">
                <a:latin typeface="+mn-ea"/>
              </a:rPr>
              <a:t>年）</a:t>
            </a:r>
            <a:r>
              <a:rPr kumimoji="1" lang="ja-JP" altLang="en-US" sz="2295" dirty="0">
                <a:solidFill>
                  <a:schemeClr val="tx1">
                    <a:lumMod val="75000"/>
                    <a:lumOff val="25000"/>
                  </a:schemeClr>
                </a:solidFill>
                <a:latin typeface="+mn-ea"/>
              </a:rPr>
              <a:t>７</a:t>
            </a:r>
            <a:r>
              <a:rPr kumimoji="1" lang="ja-JP" altLang="en-US" sz="2295" dirty="0" smtClean="0">
                <a:latin typeface="+mn-ea"/>
              </a:rPr>
              <a:t>月版</a:t>
            </a:r>
            <a:r>
              <a:rPr kumimoji="1" lang="ja-JP" altLang="en-US" sz="2295" dirty="0">
                <a:latin typeface="+mn-ea"/>
              </a:rPr>
              <a:t>　</a:t>
            </a:r>
            <a:r>
              <a:rPr lang="ja-JP" altLang="en-US" sz="2295" dirty="0">
                <a:latin typeface="+mn-ea"/>
              </a:rPr>
              <a:t>大阪府・大阪市</a:t>
            </a:r>
            <a:endParaRPr kumimoji="1" lang="ja-JP" altLang="en-US" sz="2295" dirty="0">
              <a:latin typeface="+mn-ea"/>
            </a:endParaRPr>
          </a:p>
        </p:txBody>
      </p:sp>
      <p:sp>
        <p:nvSpPr>
          <p:cNvPr id="6" name="テキスト ボックス 5"/>
          <p:cNvSpPr txBox="1"/>
          <p:nvPr/>
        </p:nvSpPr>
        <p:spPr>
          <a:xfrm>
            <a:off x="207380" y="2394217"/>
            <a:ext cx="9491239" cy="1138773"/>
          </a:xfrm>
          <a:prstGeom prst="rect">
            <a:avLst/>
          </a:prstGeom>
          <a:noFill/>
        </p:spPr>
        <p:txBody>
          <a:bodyPr wrap="square" rtlCol="0">
            <a:spAutoFit/>
          </a:bodyPr>
          <a:lstStyle/>
          <a:p>
            <a:pPr algn="ctr"/>
            <a:r>
              <a:rPr kumimoji="1" lang="ja-JP" altLang="en-US" sz="3400" b="1" dirty="0">
                <a:latin typeface="+mn-ea"/>
              </a:rPr>
              <a:t>データ集①</a:t>
            </a:r>
            <a:endParaRPr kumimoji="1" lang="en-US" altLang="ja-JP" sz="3400" b="1" dirty="0">
              <a:latin typeface="+mn-ea"/>
            </a:endParaRPr>
          </a:p>
          <a:p>
            <a:pPr algn="ctr"/>
            <a:r>
              <a:rPr kumimoji="1" lang="ja-JP" altLang="en-US" sz="3400" b="1" dirty="0">
                <a:latin typeface="+mn-ea"/>
              </a:rPr>
              <a:t>（コロナによる影響や新たな潮流）</a:t>
            </a:r>
          </a:p>
        </p:txBody>
      </p:sp>
    </p:spTree>
    <p:extLst>
      <p:ext uri="{BB962C8B-B14F-4D97-AF65-F5344CB8AC3E}">
        <p14:creationId xmlns:p14="http://schemas.microsoft.com/office/powerpoint/2010/main" val="2559351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57469" y="5401408"/>
            <a:ext cx="9205024" cy="646331"/>
          </a:xfrm>
          <a:prstGeom prst="rect">
            <a:avLst/>
          </a:prstGeom>
          <a:noFill/>
        </p:spPr>
        <p:txBody>
          <a:bodyPr wrap="square" rtlCol="0">
            <a:spAutoFit/>
          </a:bodyPr>
          <a:lstStyle/>
          <a:p>
            <a:r>
              <a:rPr lang="ja-JP" altLang="ja-JP" sz="9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900" dirty="0"/>
              <a:t>府内就業者数は、「労働力調査地方集計結果（年平均）」（大阪府統計課）で計算。　</a:t>
            </a:r>
          </a:p>
          <a:p>
            <a:r>
              <a:rPr lang="en-US" altLang="ja-JP" sz="900" dirty="0"/>
              <a:t>2012</a:t>
            </a:r>
            <a:r>
              <a:rPr lang="ja-JP" altLang="ja-JP" sz="900" dirty="0"/>
              <a:t>年から</a:t>
            </a:r>
            <a:r>
              <a:rPr lang="en-US" altLang="ja-JP" sz="900" dirty="0"/>
              <a:t>2016</a:t>
            </a:r>
            <a:r>
              <a:rPr lang="ja-JP" altLang="ja-JP" sz="900" dirty="0"/>
              <a:t>年までは、平成</a:t>
            </a:r>
            <a:r>
              <a:rPr lang="en-US" altLang="ja-JP" sz="900" dirty="0"/>
              <a:t>22</a:t>
            </a:r>
            <a:r>
              <a:rPr lang="ja-JP" altLang="ja-JP" sz="900" dirty="0"/>
              <a:t>年国勢調査結果を基準とする推計人口、</a:t>
            </a:r>
            <a:r>
              <a:rPr lang="en-US" altLang="ja-JP" sz="900" dirty="0"/>
              <a:t>2017</a:t>
            </a:r>
            <a:r>
              <a:rPr lang="ja-JP" altLang="ja-JP" sz="900" dirty="0"/>
              <a:t>年から</a:t>
            </a:r>
            <a:r>
              <a:rPr lang="en-US" altLang="ja-JP" sz="900" dirty="0"/>
              <a:t>2021</a:t>
            </a:r>
            <a:r>
              <a:rPr lang="ja-JP" altLang="ja-JP" sz="900" dirty="0"/>
              <a:t>年までは、平成</a:t>
            </a:r>
            <a:r>
              <a:rPr lang="en-US" altLang="ja-JP" sz="900" dirty="0"/>
              <a:t>27</a:t>
            </a:r>
            <a:r>
              <a:rPr lang="ja-JP" altLang="ja-JP" sz="900" dirty="0"/>
              <a:t>年国勢調査結果を基準とする推計人口、</a:t>
            </a:r>
            <a:r>
              <a:rPr lang="en-US" altLang="ja-JP" sz="900" dirty="0"/>
              <a:t>2022</a:t>
            </a:r>
            <a:r>
              <a:rPr lang="ja-JP" altLang="ja-JP" sz="900" dirty="0"/>
              <a:t>年からは令和２年国勢調査結果を基準とする推計人口で集計したもの</a:t>
            </a:r>
            <a:r>
              <a:rPr lang="ja-JP" altLang="ja-JP" sz="900" dirty="0" smtClean="0"/>
              <a:t>。</a:t>
            </a:r>
            <a:endParaRPr lang="en-US" altLang="ja-JP" sz="900" dirty="0" smtClean="0"/>
          </a:p>
          <a:p>
            <a:r>
              <a:rPr lang="ja-JP" altLang="ja-JP" sz="900" dirty="0" smtClean="0"/>
              <a:t>なお</a:t>
            </a:r>
            <a:r>
              <a:rPr lang="ja-JP" altLang="ja-JP" sz="900" dirty="0"/>
              <a:t>、資料上、今回用いる</a:t>
            </a:r>
            <a:r>
              <a:rPr lang="en-US" altLang="ja-JP" sz="900" dirty="0"/>
              <a:t>2021</a:t>
            </a:r>
            <a:r>
              <a:rPr lang="ja-JP" altLang="ja-JP" sz="900" dirty="0"/>
              <a:t>年平均の数値については、統計局が令和２年国勢調査結果基準で遡及集計したものとなっており（前年比較のため）令和３年度に公表した数値とは異なります。</a:t>
            </a:r>
            <a:r>
              <a:rPr lang="ja-JP" altLang="en-US" sz="900" kern="1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6" name="正方形/長方形 15"/>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の府内就業者は、</a:t>
            </a:r>
            <a:r>
              <a:rPr kumimoji="1" lang="ja-JP" altLang="en-US" sz="1400" dirty="0" smtClean="0">
                <a:solidFill>
                  <a:schemeClr val="tx1"/>
                </a:solidFill>
                <a:latin typeface="Meiryo UI" panose="020B0604030504040204" pitchFamily="50" charset="-128"/>
                <a:ea typeface="Meiryo UI" panose="020B0604030504040204" pitchFamily="50" charset="-128"/>
              </a:rPr>
              <a:t>前年比</a:t>
            </a:r>
            <a:r>
              <a:rPr kumimoji="1" lang="en-US" altLang="ja-JP" sz="1400" dirty="0">
                <a:solidFill>
                  <a:schemeClr val="tx1"/>
                </a:solidFill>
                <a:latin typeface="Meiryo UI" panose="020B0604030504040204" pitchFamily="50" charset="-128"/>
                <a:ea typeface="Meiryo UI" panose="020B0604030504040204" pitchFamily="50" charset="-128"/>
              </a:rPr>
              <a:t>2.7</a:t>
            </a:r>
            <a:r>
              <a:rPr kumimoji="1" lang="ja-JP" altLang="en-US" sz="1400" dirty="0" smtClean="0">
                <a:solidFill>
                  <a:schemeClr val="tx1"/>
                </a:solidFill>
                <a:latin typeface="Meiryo UI" panose="020B0604030504040204" pitchFamily="50" charset="-128"/>
                <a:ea typeface="Meiryo UI" panose="020B0604030504040204" pitchFamily="50" charset="-128"/>
              </a:rPr>
              <a:t>万人の</a:t>
            </a:r>
            <a:r>
              <a:rPr kumimoji="1" lang="ja-JP" altLang="en-US" sz="1400" dirty="0">
                <a:solidFill>
                  <a:schemeClr val="tx1"/>
                </a:solidFill>
                <a:latin typeface="Meiryo UI" panose="020B0604030504040204" pitchFamily="50" charset="-128"/>
                <a:ea typeface="Meiryo UI" panose="020B0604030504040204" pitchFamily="50" charset="-128"/>
              </a:rPr>
              <a:t>増加</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●直近</a:t>
            </a:r>
            <a:r>
              <a:rPr kumimoji="1" lang="en-US" altLang="ja-JP" sz="1400" dirty="0" smtClean="0">
                <a:solidFill>
                  <a:schemeClr val="tx1"/>
                </a:solidFill>
                <a:latin typeface="Meiryo UI" panose="020B0604030504040204" pitchFamily="50" charset="-128"/>
                <a:ea typeface="Meiryo UI" panose="020B0604030504040204" pitchFamily="50" charset="-128"/>
              </a:rPr>
              <a:t>11</a:t>
            </a:r>
            <a:r>
              <a:rPr kumimoji="1" lang="ja-JP" altLang="en-US" sz="1400" dirty="0" smtClean="0">
                <a:solidFill>
                  <a:schemeClr val="tx1"/>
                </a:solidFill>
                <a:latin typeface="Meiryo UI" panose="020B0604030504040204" pitchFamily="50" charset="-128"/>
                <a:ea typeface="Meiryo UI" panose="020B0604030504040204" pitchFamily="50" charset="-128"/>
              </a:rPr>
              <a:t>年間</a:t>
            </a:r>
            <a:r>
              <a:rPr kumimoji="1" lang="ja-JP" altLang="en-US" sz="1400" dirty="0">
                <a:solidFill>
                  <a:schemeClr val="tx1"/>
                </a:solidFill>
                <a:latin typeface="Meiryo UI" panose="020B0604030504040204" pitchFamily="50" charset="-128"/>
                <a:ea typeface="Meiryo UI" panose="020B0604030504040204" pitchFamily="50" charset="-128"/>
              </a:rPr>
              <a:t>の雇用創出数の平均は</a:t>
            </a:r>
            <a:r>
              <a:rPr kumimoji="1" lang="en-US" altLang="ja-JP" sz="1400" dirty="0">
                <a:solidFill>
                  <a:schemeClr val="tx1"/>
                </a:solidFill>
                <a:latin typeface="Meiryo UI" panose="020B0604030504040204" pitchFamily="50" charset="-128"/>
                <a:ea typeface="Meiryo UI" panose="020B0604030504040204" pitchFamily="50" charset="-128"/>
              </a:rPr>
              <a:t>5.2</a:t>
            </a:r>
            <a:r>
              <a:rPr kumimoji="1" lang="ja-JP" altLang="en-US" sz="1400" dirty="0">
                <a:solidFill>
                  <a:schemeClr val="tx1"/>
                </a:solidFill>
                <a:latin typeface="Meiryo UI" panose="020B0604030504040204" pitchFamily="50" charset="-128"/>
                <a:ea typeface="Meiryo UI" panose="020B0604030504040204" pitchFamily="50" charset="-128"/>
              </a:rPr>
              <a:t>万人と、成長目標の</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万人以上を上回る状況。</a:t>
            </a:r>
          </a:p>
        </p:txBody>
      </p:sp>
      <p:sp>
        <p:nvSpPr>
          <p:cNvPr id="8" name="正方形/長方形 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新規就業者数</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9</a:t>
            </a:fld>
            <a:endParaRPr lang="ja-JP" altLang="en-US" sz="1600" dirty="0"/>
          </a:p>
        </p:txBody>
      </p:sp>
      <p:pic>
        <p:nvPicPr>
          <p:cNvPr id="6" name="図 5"/>
          <p:cNvPicPr>
            <a:picLocks noChangeAspect="1"/>
          </p:cNvPicPr>
          <p:nvPr/>
        </p:nvPicPr>
        <p:blipFill>
          <a:blip r:embed="rId3"/>
          <a:stretch>
            <a:fillRect/>
          </a:stretch>
        </p:blipFill>
        <p:spPr>
          <a:xfrm>
            <a:off x="286366" y="4486349"/>
            <a:ext cx="8947230" cy="860380"/>
          </a:xfrm>
          <a:prstGeom prst="rect">
            <a:avLst/>
          </a:prstGeom>
        </p:spPr>
      </p:pic>
      <p:graphicFrame>
        <p:nvGraphicFramePr>
          <p:cNvPr id="19" name="グラフ 18"/>
          <p:cNvGraphicFramePr>
            <a:graphicFrameLocks/>
          </p:cNvGraphicFramePr>
          <p:nvPr>
            <p:extLst>
              <p:ext uri="{D42A27DB-BD31-4B8C-83A1-F6EECF244321}">
                <p14:modId xmlns:p14="http://schemas.microsoft.com/office/powerpoint/2010/main" val="3718110907"/>
              </p:ext>
            </p:extLst>
          </p:nvPr>
        </p:nvGraphicFramePr>
        <p:xfrm>
          <a:off x="1770928" y="1377387"/>
          <a:ext cx="7002682" cy="30541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5513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ext uri="{D42A27DB-BD31-4B8C-83A1-F6EECF244321}">
                <p14:modId xmlns:p14="http://schemas.microsoft.com/office/powerpoint/2010/main" val="1701271467"/>
              </p:ext>
            </p:extLst>
          </p:nvPr>
        </p:nvGraphicFramePr>
        <p:xfrm>
          <a:off x="1494581" y="1112933"/>
          <a:ext cx="6916838" cy="216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1305119" y="835165"/>
            <a:ext cx="465451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336349" y="3288684"/>
            <a:ext cx="4657065" cy="260521"/>
          </a:xfrm>
          <a:prstGeom prst="rect">
            <a:avLst/>
          </a:prstGeom>
        </p:spPr>
        <p:txBody>
          <a:bodyPr wrap="square">
            <a:spAutoFit/>
          </a:bodyPr>
          <a:lstStyle/>
          <a:p>
            <a:pPr marL="144466" indent="-144466">
              <a:defRPr/>
            </a:pP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93"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97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男女総数 非正規雇用者の推移</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単位：千人、％</a:t>
            </a:r>
            <a:r>
              <a:rPr lang="en-US" altLang="ja-JP"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270044" y="829945"/>
            <a:ext cx="2484000" cy="223587"/>
          </a:xfrm>
          <a:prstGeom prst="rect">
            <a:avLst/>
          </a:prstGeom>
        </p:spPr>
        <p:txBody>
          <a:bodyPr wrap="square">
            <a:spAutoFit/>
          </a:bodyPr>
          <a:lstStyle/>
          <a:p>
            <a:pPr marL="144466" indent="-144466">
              <a:defRPr/>
            </a:pP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出典：総務省 </a:t>
            </a:r>
            <a:r>
              <a:rPr lang="ja-JP"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853"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就業</a:t>
            </a:r>
            <a:r>
              <a:rPr lang="zh-TW"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構造基本調査</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38" name="楕円 37"/>
          <p:cNvSpPr/>
          <p:nvPr/>
        </p:nvSpPr>
        <p:spPr>
          <a:xfrm>
            <a:off x="6736147" y="1338467"/>
            <a:ext cx="623655" cy="332809"/>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
        <p:nvSpPr>
          <p:cNvPr id="10" name="正方形/長方形 9"/>
          <p:cNvSpPr/>
          <p:nvPr/>
        </p:nvSpPr>
        <p:spPr>
          <a:xfrm>
            <a:off x="251999" y="539999"/>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n-ea"/>
              </a:rPr>
              <a:t>大阪の非正規雇用比率は、全国を上回っている。（大阪</a:t>
            </a:r>
            <a:r>
              <a:rPr kumimoji="1" lang="en-US" altLang="ja-JP" sz="1400" dirty="0" smtClean="0">
                <a:solidFill>
                  <a:schemeClr val="tx1"/>
                </a:solidFill>
                <a:latin typeface="+mn-ea"/>
              </a:rPr>
              <a:t>:</a:t>
            </a:r>
            <a:r>
              <a:rPr kumimoji="1" lang="en-US" altLang="ja-JP" sz="1400" dirty="0">
                <a:solidFill>
                  <a:schemeClr val="tx1"/>
                </a:solidFill>
                <a:latin typeface="+mn-ea"/>
              </a:rPr>
              <a:t>39.8</a:t>
            </a:r>
            <a:r>
              <a:rPr kumimoji="1" lang="ja-JP" altLang="en-US" sz="1400" dirty="0" smtClean="0">
                <a:solidFill>
                  <a:schemeClr val="tx1"/>
                </a:solidFill>
                <a:latin typeface="+mn-ea"/>
              </a:rPr>
              <a:t>％ </a:t>
            </a:r>
            <a:r>
              <a:rPr kumimoji="1" lang="ja-JP" altLang="en-US" sz="1400" dirty="0">
                <a:solidFill>
                  <a:schemeClr val="tx1"/>
                </a:solidFill>
                <a:latin typeface="+mn-ea"/>
              </a:rPr>
              <a:t>➔ 全国</a:t>
            </a:r>
            <a:r>
              <a:rPr kumimoji="1" lang="en-US" altLang="ja-JP" sz="1400" dirty="0">
                <a:solidFill>
                  <a:schemeClr val="tx1"/>
                </a:solidFill>
                <a:latin typeface="+mn-ea"/>
              </a:rPr>
              <a:t>:</a:t>
            </a:r>
            <a:r>
              <a:rPr kumimoji="1" lang="en-US" altLang="ja-JP" sz="1400" dirty="0" smtClean="0">
                <a:solidFill>
                  <a:schemeClr val="tx1"/>
                </a:solidFill>
                <a:latin typeface="+mn-ea"/>
              </a:rPr>
              <a:t>36.9</a:t>
            </a:r>
            <a:r>
              <a:rPr kumimoji="1" lang="ja-JP" altLang="en-US" sz="1400" dirty="0" smtClean="0">
                <a:solidFill>
                  <a:schemeClr val="tx1"/>
                </a:solidFill>
                <a:latin typeface="+mn-ea"/>
              </a:rPr>
              <a:t>％</a:t>
            </a:r>
            <a:r>
              <a:rPr kumimoji="1" lang="ja-JP" altLang="en-US" sz="1400" dirty="0">
                <a:solidFill>
                  <a:schemeClr val="tx1"/>
                </a:solidFill>
                <a:latin typeface="+mn-ea"/>
              </a:rPr>
              <a:t>）</a:t>
            </a:r>
          </a:p>
        </p:txBody>
      </p:sp>
      <p:sp>
        <p:nvSpPr>
          <p:cNvPr id="11" name="正方形/長方形 10"/>
          <p:cNvSpPr/>
          <p:nvPr/>
        </p:nvSpPr>
        <p:spPr>
          <a:xfrm>
            <a:off x="835424" y="5932968"/>
            <a:ext cx="8477668" cy="223587"/>
          </a:xfrm>
          <a:prstGeom prst="rect">
            <a:avLst/>
          </a:prstGeom>
        </p:spPr>
        <p:txBody>
          <a:bodyPr wrap="square">
            <a:spAutoFit/>
          </a:bodyPr>
          <a:lstStyle/>
          <a:p>
            <a:pPr marL="144466" indent="-144466">
              <a:defRPr/>
            </a:pP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非正規雇用比率・・・正規雇用者と非正規雇用者の合計人数に占める非正規雇用者数の割合　　非正規雇用比率</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非正規雇用者数</a:t>
            </a:r>
            <a:r>
              <a:rPr lang="en-US" altLang="ja-JP"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)×100</a:t>
            </a:r>
            <a:endParaRPr lang="ja-JP" altLang="en-US" sz="85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雇用・人材 </a:t>
            </a:r>
            <a:r>
              <a:rPr kumimoji="1" lang="en-US" altLang="ja-JP" b="1" dirty="0">
                <a:solidFill>
                  <a:schemeClr val="bg1"/>
                </a:solidFill>
                <a:latin typeface="+mn-ea"/>
              </a:rPr>
              <a:t>【</a:t>
            </a:r>
            <a:r>
              <a:rPr kumimoji="1" lang="ja-JP" altLang="en-US" b="1" dirty="0">
                <a:solidFill>
                  <a:schemeClr val="bg1"/>
                </a:solidFill>
                <a:latin typeface="+mn-ea"/>
              </a:rPr>
              <a:t>非正規雇用比率</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7" name="ホームベース 1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10</a:t>
            </a:fld>
            <a:endParaRPr lang="ja-JP" altLang="en-US" sz="1600" dirty="0"/>
          </a:p>
        </p:txBody>
      </p:sp>
      <p:graphicFrame>
        <p:nvGraphicFramePr>
          <p:cNvPr id="23" name="グラフ 22"/>
          <p:cNvGraphicFramePr>
            <a:graphicFrameLocks/>
          </p:cNvGraphicFramePr>
          <p:nvPr>
            <p:extLst>
              <p:ext uri="{D42A27DB-BD31-4B8C-83A1-F6EECF244321}">
                <p14:modId xmlns:p14="http://schemas.microsoft.com/office/powerpoint/2010/main" val="2251702535"/>
              </p:ext>
            </p:extLst>
          </p:nvPr>
        </p:nvGraphicFramePr>
        <p:xfrm>
          <a:off x="1494581" y="3634937"/>
          <a:ext cx="6916837"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楕円 23"/>
          <p:cNvSpPr/>
          <p:nvPr/>
        </p:nvSpPr>
        <p:spPr>
          <a:xfrm>
            <a:off x="6736146" y="4436546"/>
            <a:ext cx="623655" cy="332809"/>
          </a:xfrm>
          <a:prstGeom prst="ellipse">
            <a:avLst/>
          </a:prstGeom>
          <a:noFill/>
          <a:ln w="317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894" b="1" dirty="0"/>
          </a:p>
        </p:txBody>
      </p:sp>
    </p:spTree>
    <p:extLst>
      <p:ext uri="{BB962C8B-B14F-4D97-AF65-F5344CB8AC3E}">
        <p14:creationId xmlns:p14="http://schemas.microsoft.com/office/powerpoint/2010/main" val="436600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17327" y="1381628"/>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sp>
        <p:nvSpPr>
          <p:cNvPr id="22" name="正方形/長方形 21"/>
          <p:cNvSpPr/>
          <p:nvPr/>
        </p:nvSpPr>
        <p:spPr>
          <a:xfrm>
            <a:off x="1347878" y="3684066"/>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高齢者</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23" name="正方形/長方形 22"/>
          <p:cNvSpPr/>
          <p:nvPr/>
        </p:nvSpPr>
        <p:spPr>
          <a:xfrm>
            <a:off x="1347878" y="1114793"/>
            <a:ext cx="4657065" cy="260521"/>
          </a:xfrm>
          <a:prstGeom prst="rect">
            <a:avLst/>
          </a:prstGeom>
        </p:spPr>
        <p:txBody>
          <a:bodyPr wrap="square">
            <a:spAutoFit/>
          </a:bodyPr>
          <a:lstStyle/>
          <a:p>
            <a:pPr marL="144466" indent="-144466">
              <a:defRPr/>
            </a:pPr>
            <a:r>
              <a:rPr lang="ja-JP" altLang="en-US" sz="1000" dirty="0">
                <a:solidFill>
                  <a:prstClr val="black"/>
                </a:solidFill>
                <a:latin typeface="+mn-ea"/>
                <a:cs typeface="Meiryo UI" panose="020B0604030504040204" pitchFamily="50" charset="-128"/>
              </a:rPr>
              <a:t>■ </a:t>
            </a:r>
            <a:r>
              <a:rPr lang="ja-JP" altLang="en-US" sz="1000" b="1" dirty="0">
                <a:solidFill>
                  <a:prstClr val="black"/>
                </a:solidFill>
                <a:latin typeface="+mn-ea"/>
                <a:cs typeface="Meiryo UI" panose="020B0604030504040204" pitchFamily="50" charset="-128"/>
              </a:rPr>
              <a:t>大阪府　</a:t>
            </a:r>
            <a:r>
              <a:rPr lang="ja-JP" altLang="en-US" sz="1100" b="1" u="sng" dirty="0">
                <a:solidFill>
                  <a:prstClr val="black"/>
                </a:solidFill>
                <a:latin typeface="+mn-ea"/>
                <a:cs typeface="Meiryo UI" panose="020B0604030504040204" pitchFamily="50" charset="-128"/>
              </a:rPr>
              <a:t>女性</a:t>
            </a:r>
            <a:r>
              <a:rPr lang="ja-JP" altLang="en-US" sz="1000" b="1" dirty="0">
                <a:solidFill>
                  <a:prstClr val="black"/>
                </a:solidFill>
                <a:latin typeface="+mn-ea"/>
                <a:cs typeface="Meiryo UI" panose="020B0604030504040204" pitchFamily="50" charset="-128"/>
              </a:rPr>
              <a:t>就業率の推移</a:t>
            </a:r>
            <a:endParaRPr lang="ja-JP" altLang="en-US" sz="1000" dirty="0">
              <a:solidFill>
                <a:prstClr val="black"/>
              </a:solidFill>
              <a:latin typeface="+mn-ea"/>
              <a:cs typeface="Meiryo UI" panose="020B0604030504040204" pitchFamily="50" charset="-128"/>
            </a:endParaRPr>
          </a:p>
        </p:txBody>
      </p:sp>
      <p:sp>
        <p:nvSpPr>
          <p:cNvPr id="10" name="正方形/長方形 9"/>
          <p:cNvSpPr/>
          <p:nvPr/>
        </p:nvSpPr>
        <p:spPr>
          <a:xfrm>
            <a:off x="252000" y="540000"/>
            <a:ext cx="943200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4776" indent="-164776">
              <a:lnSpc>
                <a:spcPts val="2000"/>
              </a:lnSpc>
            </a:pPr>
            <a:r>
              <a:rPr kumimoji="1" lang="ja-JP" altLang="en-US" sz="1400" dirty="0">
                <a:solidFill>
                  <a:schemeClr val="tx1"/>
                </a:solidFill>
                <a:latin typeface="+mn-ea"/>
              </a:rPr>
              <a:t>●大阪の女性就業率及び高齢者就業率は、ともに全国を下回っている。</a:t>
            </a:r>
            <a:endParaRPr kumimoji="1" lang="en-US" altLang="ja-JP" sz="1400" dirty="0">
              <a:solidFill>
                <a:schemeClr val="tx1"/>
              </a:solidFill>
              <a:latin typeface="+mn-ea"/>
            </a:endParaRPr>
          </a:p>
          <a:p>
            <a:pPr marL="184648" indent="-184648">
              <a:lnSpc>
                <a:spcPts val="2241"/>
              </a:lnSpc>
            </a:pPr>
            <a:r>
              <a:rPr kumimoji="1" lang="ja-JP" altLang="en-US" sz="1400" dirty="0">
                <a:solidFill>
                  <a:schemeClr val="tx1"/>
                </a:solidFill>
                <a:latin typeface="+mn-ea"/>
              </a:rPr>
              <a:t>　</a:t>
            </a:r>
            <a:r>
              <a:rPr lang="ja-JP" altLang="en-US" sz="1400" dirty="0">
                <a:solidFill>
                  <a:schemeClr val="tx1"/>
                </a:solidFill>
                <a:latin typeface="+mn-ea"/>
              </a:rPr>
              <a:t>　（女性</a:t>
            </a:r>
            <a:r>
              <a:rPr lang="en-US" altLang="ja-JP" sz="1400" dirty="0">
                <a:solidFill>
                  <a:schemeClr val="tx1"/>
                </a:solidFill>
                <a:latin typeface="+mn-ea"/>
              </a:rPr>
              <a:t>:</a:t>
            </a:r>
            <a:r>
              <a:rPr lang="ja-JP" altLang="en-US" sz="1400" dirty="0" smtClean="0">
                <a:solidFill>
                  <a:schemeClr val="tx1"/>
                </a:solidFill>
                <a:latin typeface="+mn-ea"/>
              </a:rPr>
              <a:t>全国</a:t>
            </a:r>
            <a:r>
              <a:rPr lang="en-US" altLang="ja-JP" sz="1400" dirty="0" smtClean="0">
                <a:solidFill>
                  <a:schemeClr val="tx1"/>
                </a:solidFill>
                <a:latin typeface="+mn-ea"/>
              </a:rPr>
              <a:t>53.0</a:t>
            </a:r>
            <a:r>
              <a:rPr lang="ja-JP" altLang="en-US" sz="1400" dirty="0">
                <a:solidFill>
                  <a:schemeClr val="tx1"/>
                </a:solidFill>
                <a:latin typeface="+mn-ea"/>
              </a:rPr>
              <a:t>％➔</a:t>
            </a:r>
            <a:r>
              <a:rPr lang="ja-JP" altLang="en-US" sz="1400" dirty="0" smtClean="0">
                <a:solidFill>
                  <a:schemeClr val="tx1"/>
                </a:solidFill>
                <a:latin typeface="+mn-ea"/>
              </a:rPr>
              <a:t>大阪</a:t>
            </a:r>
            <a:r>
              <a:rPr lang="en-US" altLang="ja-JP" sz="1400" dirty="0" smtClean="0">
                <a:solidFill>
                  <a:schemeClr val="tx1"/>
                </a:solidFill>
                <a:latin typeface="+mn-ea"/>
              </a:rPr>
              <a:t>52.3</a:t>
            </a:r>
            <a:r>
              <a:rPr lang="ja-JP" altLang="en-US" sz="1400" dirty="0">
                <a:solidFill>
                  <a:schemeClr val="tx1"/>
                </a:solidFill>
                <a:latin typeface="+mn-ea"/>
              </a:rPr>
              <a:t>％、</a:t>
            </a:r>
            <a:r>
              <a:rPr lang="ja-JP" altLang="en-US" sz="1400" dirty="0" smtClean="0">
                <a:solidFill>
                  <a:schemeClr val="tx1"/>
                </a:solidFill>
                <a:latin typeface="+mn-ea"/>
              </a:rPr>
              <a:t>高齢者（</a:t>
            </a:r>
            <a:r>
              <a:rPr lang="en-US" altLang="ja-JP" sz="1400" dirty="0" smtClean="0">
                <a:solidFill>
                  <a:schemeClr val="tx1"/>
                </a:solidFill>
                <a:latin typeface="+mn-ea"/>
              </a:rPr>
              <a:t>65</a:t>
            </a:r>
            <a:r>
              <a:rPr lang="ja-JP" altLang="en-US" sz="1400" dirty="0" smtClean="0">
                <a:solidFill>
                  <a:schemeClr val="tx1"/>
                </a:solidFill>
                <a:latin typeface="+mn-ea"/>
              </a:rPr>
              <a:t>歳以上）</a:t>
            </a:r>
            <a:r>
              <a:rPr lang="en-US" altLang="ja-JP" sz="1400" dirty="0" smtClean="0">
                <a:solidFill>
                  <a:schemeClr val="tx1"/>
                </a:solidFill>
                <a:latin typeface="+mn-ea"/>
              </a:rPr>
              <a:t>:</a:t>
            </a:r>
            <a:r>
              <a:rPr lang="ja-JP" altLang="en-US" sz="1400" dirty="0" smtClean="0">
                <a:solidFill>
                  <a:schemeClr val="tx1"/>
                </a:solidFill>
                <a:latin typeface="+mn-ea"/>
              </a:rPr>
              <a:t>全国</a:t>
            </a:r>
            <a:r>
              <a:rPr lang="en-US" altLang="ja-JP" sz="1400" dirty="0" smtClean="0">
                <a:solidFill>
                  <a:schemeClr val="tx1"/>
                </a:solidFill>
                <a:latin typeface="+mn-ea"/>
              </a:rPr>
              <a:t>25.2</a:t>
            </a:r>
            <a:r>
              <a:rPr lang="ja-JP" altLang="en-US" sz="1400" dirty="0" smtClean="0">
                <a:solidFill>
                  <a:schemeClr val="tx1"/>
                </a:solidFill>
                <a:latin typeface="+mn-ea"/>
              </a:rPr>
              <a:t>％</a:t>
            </a:r>
            <a:r>
              <a:rPr lang="ja-JP" altLang="en-US" sz="1400" dirty="0">
                <a:solidFill>
                  <a:schemeClr val="tx1"/>
                </a:solidFill>
                <a:latin typeface="+mn-ea"/>
              </a:rPr>
              <a:t>➔</a:t>
            </a:r>
            <a:r>
              <a:rPr lang="ja-JP" altLang="en-US" sz="1400" dirty="0" smtClean="0">
                <a:solidFill>
                  <a:schemeClr val="tx1"/>
                </a:solidFill>
                <a:latin typeface="+mn-ea"/>
              </a:rPr>
              <a:t>大阪</a:t>
            </a:r>
            <a:r>
              <a:rPr lang="en-US" altLang="ja-JP" sz="1400" dirty="0" smtClean="0">
                <a:solidFill>
                  <a:schemeClr val="tx1"/>
                </a:solidFill>
                <a:latin typeface="+mn-ea"/>
              </a:rPr>
              <a:t>22.6</a:t>
            </a:r>
            <a:r>
              <a:rPr lang="ja-JP" altLang="en-US" sz="1400" dirty="0">
                <a:solidFill>
                  <a:schemeClr val="tx1"/>
                </a:solidFill>
                <a:latin typeface="+mn-ea"/>
              </a:rPr>
              <a:t>％）</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女性就業率・高齢者就業率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4" name="ホームベース 13"/>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11</a:t>
            </a:fld>
            <a:endParaRPr lang="ja-JP" altLang="en-US" sz="1600" dirty="0"/>
          </a:p>
        </p:txBody>
      </p:sp>
      <p:sp>
        <p:nvSpPr>
          <p:cNvPr id="15" name="正方形/長方形 14"/>
          <p:cNvSpPr/>
          <p:nvPr/>
        </p:nvSpPr>
        <p:spPr>
          <a:xfrm>
            <a:off x="7431163" y="1126493"/>
            <a:ext cx="2299416" cy="253916"/>
          </a:xfrm>
          <a:prstGeom prst="rect">
            <a:avLst/>
          </a:prstGeom>
        </p:spPr>
        <p:txBody>
          <a:bodyPr wrap="square">
            <a:spAutoFit/>
          </a:bodyPr>
          <a:lstStyle/>
          <a:p>
            <a:r>
              <a:rPr lang="ja-JP" altLang="en-US" sz="1050" dirty="0"/>
              <a:t>出典：総務省 「労働力調査」より作成</a:t>
            </a:r>
          </a:p>
        </p:txBody>
      </p:sp>
      <p:graphicFrame>
        <p:nvGraphicFramePr>
          <p:cNvPr id="20" name="グラフ 19"/>
          <p:cNvGraphicFramePr>
            <a:graphicFrameLocks/>
          </p:cNvGraphicFramePr>
          <p:nvPr>
            <p:extLst>
              <p:ext uri="{D42A27DB-BD31-4B8C-83A1-F6EECF244321}">
                <p14:modId xmlns:p14="http://schemas.microsoft.com/office/powerpoint/2010/main" val="2279677585"/>
              </p:ext>
            </p:extLst>
          </p:nvPr>
        </p:nvGraphicFramePr>
        <p:xfrm>
          <a:off x="1759352" y="1312350"/>
          <a:ext cx="6994785" cy="24785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612801991"/>
              </p:ext>
            </p:extLst>
          </p:nvPr>
        </p:nvGraphicFramePr>
        <p:xfrm>
          <a:off x="1759352" y="3976787"/>
          <a:ext cx="6994785" cy="2001017"/>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p:cNvSpPr txBox="1"/>
          <p:nvPr/>
        </p:nvSpPr>
        <p:spPr>
          <a:xfrm>
            <a:off x="1417327" y="4035257"/>
            <a:ext cx="535244" cy="190373"/>
          </a:xfrm>
          <a:prstGeom prst="rect">
            <a:avLst/>
          </a:prstGeom>
          <a:noFill/>
        </p:spPr>
        <p:txBody>
          <a:bodyPr wrap="square" rtlCol="0">
            <a:spAutoFit/>
          </a:bodyPr>
          <a:lstStyle/>
          <a:p>
            <a:pPr defTabSz="371483">
              <a:defRPr/>
            </a:pPr>
            <a:r>
              <a:rPr kumimoji="1" lang="ja-JP" altLang="en-US" sz="637" dirty="0">
                <a:solidFill>
                  <a:prstClr val="black"/>
                </a:solidFill>
                <a:latin typeface="Meiryo UI" panose="020B0604030504040204" pitchFamily="50" charset="-128"/>
                <a:ea typeface="Meiryo UI" panose="020B0604030504040204" pitchFamily="50" charset="-128"/>
              </a:rPr>
              <a:t>（</a:t>
            </a:r>
            <a:r>
              <a:rPr kumimoji="1" lang="en-US" altLang="ja-JP" sz="637" dirty="0">
                <a:solidFill>
                  <a:prstClr val="black"/>
                </a:solidFill>
                <a:latin typeface="Meiryo UI" panose="020B0604030504040204" pitchFamily="50" charset="-128"/>
                <a:ea typeface="Meiryo UI" panose="020B0604030504040204" pitchFamily="50" charset="-128"/>
              </a:rPr>
              <a:t>%</a:t>
            </a:r>
            <a:r>
              <a:rPr kumimoji="1" lang="ja-JP" altLang="en-US" sz="637" dirty="0">
                <a:solidFill>
                  <a:prstClr val="black"/>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24340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グラフ 26"/>
          <p:cNvGraphicFramePr>
            <a:graphicFrameLocks/>
          </p:cNvGraphicFramePr>
          <p:nvPr>
            <p:extLst>
              <p:ext uri="{D42A27DB-BD31-4B8C-83A1-F6EECF244321}">
                <p14:modId xmlns:p14="http://schemas.microsoft.com/office/powerpoint/2010/main" val="2711263529"/>
              </p:ext>
            </p:extLst>
          </p:nvPr>
        </p:nvGraphicFramePr>
        <p:xfrm>
          <a:off x="568381" y="1435027"/>
          <a:ext cx="8835195" cy="4326512"/>
        </p:xfrm>
        <a:graphic>
          <a:graphicData uri="http://schemas.openxmlformats.org/drawingml/2006/chart">
            <c:chart xmlns:c="http://schemas.openxmlformats.org/drawingml/2006/chart" xmlns:r="http://schemas.openxmlformats.org/officeDocument/2006/relationships" r:id="rId3"/>
          </a:graphicData>
        </a:graphic>
      </p:graphicFrame>
      <p:sp>
        <p:nvSpPr>
          <p:cNvPr id="14"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smtClean="0"/>
              <a:t>12</a:t>
            </a:r>
            <a:endParaRPr lang="ja-JP" altLang="en-US" sz="1600" dirty="0"/>
          </a:p>
        </p:txBody>
      </p:sp>
      <p:sp>
        <p:nvSpPr>
          <p:cNvPr id="30" name="正方形/長方形 29"/>
          <p:cNvSpPr/>
          <p:nvPr/>
        </p:nvSpPr>
        <p:spPr>
          <a:xfrm>
            <a:off x="5585254" y="5848036"/>
            <a:ext cx="3749815" cy="230832"/>
          </a:xfrm>
          <a:prstGeom prst="rect">
            <a:avLst/>
          </a:prstGeom>
        </p:spPr>
        <p:txBody>
          <a:bodyPr wrap="square">
            <a:spAutoFit/>
          </a:bodyPr>
          <a:lstStyle/>
          <a:p>
            <a:pPr marL="144466" indent="-144466" defTabSz="371483">
              <a:defRPr/>
            </a:pPr>
            <a:r>
              <a:rPr lang="ja-JP" altLang="en-US"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出典：厚生労働省、障害者雇用状況の集計結果より作成</a:t>
            </a:r>
          </a:p>
        </p:txBody>
      </p:sp>
      <p:sp>
        <p:nvSpPr>
          <p:cNvPr id="10" name="正方形/長方形 9"/>
          <p:cNvSpPr/>
          <p:nvPr/>
        </p:nvSpPr>
        <p:spPr>
          <a:xfrm>
            <a:off x="252000" y="540000"/>
            <a:ext cx="9432000" cy="82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4648" indent="-184648">
              <a:lnSpc>
                <a:spcPts val="2241"/>
              </a:lnSpc>
            </a:pPr>
            <a:r>
              <a:rPr lang="ja-JP" altLang="en-US" sz="1400" dirty="0">
                <a:solidFill>
                  <a:schemeClr val="tx1"/>
                </a:solidFill>
                <a:latin typeface="+mn-ea"/>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年の大阪府の法定雇用率達成企業の割合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44.6</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4648" indent="-184648">
              <a:lnSpc>
                <a:spcPts val="2241"/>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全国平均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48.3</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）を下回る状況。</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4648" indent="-184648">
              <a:lnSpc>
                <a:spcPts val="2241"/>
              </a:lnSpc>
            </a:pPr>
            <a:r>
              <a:rPr lang="ja-JP" altLang="en-US" sz="1400" dirty="0">
                <a:solidFill>
                  <a:schemeClr val="tx1"/>
                </a:solidFill>
                <a:latin typeface="+mn-ea"/>
              </a:rPr>
              <a:t>●</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者実雇用率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2.25</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0.05</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ポイントの増加。全国平均</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2.25</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と同水準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64776" indent="-164776">
              <a:lnSpc>
                <a:spcPts val="2000"/>
              </a:lnSpc>
              <a:spcBef>
                <a:spcPts val="400"/>
              </a:spcBef>
            </a:pPr>
            <a:endParaRPr kumimoji="1" lang="ja-JP" altLang="en-US" sz="1400" dirty="0">
              <a:solidFill>
                <a:schemeClr val="tx1"/>
              </a:solidFill>
              <a:latin typeface="+mn-ea"/>
            </a:endParaRPr>
          </a:p>
        </p:txBody>
      </p:sp>
      <p:sp>
        <p:nvSpPr>
          <p:cNvPr id="7" name="正方形/長方形 6"/>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err="1">
                <a:solidFill>
                  <a:schemeClr val="bg1"/>
                </a:solidFill>
                <a:latin typeface="+mn-ea"/>
              </a:rPr>
              <a:t>障がい</a:t>
            </a:r>
            <a:r>
              <a:rPr kumimoji="1" lang="ja-JP" altLang="en-US" b="1" dirty="0">
                <a:solidFill>
                  <a:schemeClr val="bg1"/>
                </a:solidFill>
                <a:latin typeface="+mn-ea"/>
              </a:rPr>
              <a:t>者実雇用率</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ホームベース 1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6" name="テキスト ボックス 15"/>
          <p:cNvSpPr txBox="1"/>
          <p:nvPr/>
        </p:nvSpPr>
        <p:spPr>
          <a:xfrm>
            <a:off x="8531872"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508658" y="1347596"/>
            <a:ext cx="1152128"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flipH="1">
            <a:off x="2705448" y="2782332"/>
            <a:ext cx="146676" cy="296683"/>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flipV="1">
            <a:off x="4557612" y="3958924"/>
            <a:ext cx="123829" cy="143970"/>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flipV="1">
            <a:off x="3868509" y="2121574"/>
            <a:ext cx="303849" cy="279248"/>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993465" y="4193138"/>
            <a:ext cx="144039" cy="360051"/>
          </a:xfrm>
          <a:prstGeom prst="line">
            <a:avLst/>
          </a:prstGeom>
          <a:ln w="12700">
            <a:solidFill>
              <a:schemeClr val="tx1"/>
            </a:solidFill>
            <a:head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660786" y="1848771"/>
            <a:ext cx="3325193"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084722" y="3077366"/>
            <a:ext cx="353480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法定雇用率達成企業の割合（大阪府）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右目盛り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945912" y="3682771"/>
            <a:ext cx="2727381"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6137504" y="4449733"/>
            <a:ext cx="2892173" cy="276999"/>
          </a:xfrm>
          <a:prstGeom prst="rect">
            <a:avLst/>
          </a:prstGeom>
          <a:noFill/>
        </p:spPr>
        <p:txBody>
          <a:bodyPr wrap="square" rtlCol="0">
            <a:spAutoFit/>
          </a:bodyPr>
          <a:lstStyle/>
          <a:p>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者実雇用率</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目盛り</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87414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未来医療国際拠点の形成</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37000" y="520461"/>
            <a:ext cx="8453579"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●中之島４丁目において、再生医療をベースに、次の時代に実現すべき新たな「未来医療」の実用化・産業化等を</a:t>
            </a:r>
            <a:endParaRPr kumimoji="1" lang="en-US" altLang="ja-JP" sz="1400" dirty="0">
              <a:solidFill>
                <a:schemeClr val="tx1"/>
              </a:solidFill>
            </a:endParaRPr>
          </a:p>
          <a:p>
            <a:pPr marL="164776" indent="-164776">
              <a:lnSpc>
                <a:spcPts val="2000"/>
              </a:lnSpc>
            </a:pPr>
            <a:r>
              <a:rPr kumimoji="1" lang="ja-JP" altLang="en-US" sz="1400" dirty="0">
                <a:solidFill>
                  <a:schemeClr val="tx1"/>
                </a:solidFill>
              </a:rPr>
              <a:t>　 推進する世界に開かれた国際拠点の形成に向けた取組みを進め、</a:t>
            </a:r>
            <a:r>
              <a:rPr kumimoji="1" lang="en-US" altLang="ja-JP" sz="1400" dirty="0">
                <a:solidFill>
                  <a:schemeClr val="tx1"/>
                </a:solidFill>
              </a:rPr>
              <a:t>2024</a:t>
            </a:r>
            <a:r>
              <a:rPr kumimoji="1" lang="ja-JP" altLang="en-US" sz="1400" dirty="0">
                <a:solidFill>
                  <a:schemeClr val="tx1"/>
                </a:solidFill>
              </a:rPr>
              <a:t>年春の</a:t>
            </a:r>
            <a:r>
              <a:rPr kumimoji="1" lang="ja-JP" altLang="en-US" sz="1400" dirty="0" smtClean="0">
                <a:solidFill>
                  <a:schemeClr val="tx1"/>
                </a:solidFill>
              </a:rPr>
              <a:t>開業を</a:t>
            </a:r>
            <a:r>
              <a:rPr kumimoji="1" lang="ja-JP" altLang="en-US" sz="1400" dirty="0">
                <a:solidFill>
                  <a:schemeClr val="tx1"/>
                </a:solidFill>
              </a:rPr>
              <a:t>めざす。</a:t>
            </a:r>
          </a:p>
        </p:txBody>
      </p:sp>
      <p:sp>
        <p:nvSpPr>
          <p:cNvPr id="18" name="正方形/長方形 17"/>
          <p:cNvSpPr/>
          <p:nvPr/>
        </p:nvSpPr>
        <p:spPr>
          <a:xfrm>
            <a:off x="59745" y="4216965"/>
            <a:ext cx="2777110" cy="59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外観パース：開発事業者による事業計画書より抜粋</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a:t>13</a:t>
            </a:r>
            <a:endParaRPr lang="ja-JP" altLang="en-US" sz="1600" dirty="0"/>
          </a:p>
        </p:txBody>
      </p:sp>
      <p:grpSp>
        <p:nvGrpSpPr>
          <p:cNvPr id="2" name="グループ化 1"/>
          <p:cNvGrpSpPr/>
          <p:nvPr/>
        </p:nvGrpSpPr>
        <p:grpSpPr>
          <a:xfrm>
            <a:off x="2421359" y="1406959"/>
            <a:ext cx="8158700" cy="4180641"/>
            <a:chOff x="3866688" y="4228570"/>
            <a:chExt cx="5222181" cy="2675923"/>
          </a:xfrm>
        </p:grpSpPr>
        <p:sp>
          <p:nvSpPr>
            <p:cNvPr id="51" name="スライド番号プレースホルダー 4"/>
            <p:cNvSpPr txBox="1">
              <a:spLocks/>
            </p:cNvSpPr>
            <p:nvPr/>
          </p:nvSpPr>
          <p:spPr>
            <a:xfrm>
              <a:off x="6955269" y="6452087"/>
              <a:ext cx="2133600" cy="365125"/>
            </a:xfrm>
            <a:prstGeom prst="rect">
              <a:avLst/>
            </a:prstGeom>
          </p:spPr>
          <p:txBody>
            <a:bodyPr anchor="b" anchorCtr="0"/>
            <a:lstStyle>
              <a:defPPr>
                <a:defRPr lang="ja-JP"/>
              </a:defPPr>
              <a:lvl1pPr marL="0" algn="r" defTabSz="914400" rtl="0" eaLnBrk="1" latinLnBrk="0" hangingPunct="1">
                <a:defRPr kumimoji="1" sz="18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endParaRPr lang="ja-JP" altLang="en-US" dirty="0"/>
            </a:p>
          </p:txBody>
        </p:sp>
        <p:sp>
          <p:nvSpPr>
            <p:cNvPr id="52" name="直角三角形 51"/>
            <p:cNvSpPr/>
            <p:nvPr/>
          </p:nvSpPr>
          <p:spPr>
            <a:xfrm>
              <a:off x="3866688" y="5551429"/>
              <a:ext cx="776856" cy="648702"/>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直角三角形 52"/>
            <p:cNvSpPr/>
            <p:nvPr/>
          </p:nvSpPr>
          <p:spPr>
            <a:xfrm>
              <a:off x="3866688" y="5166693"/>
              <a:ext cx="776856" cy="1341993"/>
            </a:xfrm>
            <a:prstGeom prst="rtTriangle">
              <a:avLst/>
            </a:prstGeom>
          </p:spPr>
          <p:txBody>
            <a:bodyPr wrap="square" rtlCol="0" anchor="ctr">
              <a:spAutoFit/>
            </a:bodyPr>
            <a:lstStyle/>
            <a:p>
              <a:pPr algn="ctr">
                <a:lnSpc>
                  <a:spcPts val="2800"/>
                </a:lnSpc>
              </a:pP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4" name="グループ化 53"/>
            <p:cNvGrpSpPr/>
            <p:nvPr/>
          </p:nvGrpSpPr>
          <p:grpSpPr>
            <a:xfrm>
              <a:off x="6973722" y="4228570"/>
              <a:ext cx="1556965" cy="2437422"/>
              <a:chOff x="4009352" y="1274135"/>
              <a:chExt cx="3389854" cy="5176218"/>
            </a:xfrm>
          </p:grpSpPr>
          <p:pic>
            <p:nvPicPr>
              <p:cNvPr id="55" name="図 54"/>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009352" y="1274135"/>
                <a:ext cx="3389854" cy="4993058"/>
              </a:xfrm>
              <a:prstGeom prst="rect">
                <a:avLst/>
              </a:prstGeom>
            </p:spPr>
          </p:pic>
          <p:cxnSp>
            <p:nvCxnSpPr>
              <p:cNvPr id="56" name="直線コネクタ 55"/>
              <p:cNvCxnSpPr>
                <a:stCxn id="65" idx="2"/>
              </p:cNvCxnSpPr>
              <p:nvPr/>
            </p:nvCxnSpPr>
            <p:spPr>
              <a:xfrm flipV="1">
                <a:off x="4463463" y="1313715"/>
                <a:ext cx="2057009" cy="817307"/>
              </a:xfrm>
              <a:prstGeom prst="line">
                <a:avLst/>
              </a:prstGeom>
              <a:ln w="539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5076791" y="3003063"/>
                <a:ext cx="162761" cy="173359"/>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4"/>
              <p:cNvSpPr txBox="1"/>
              <p:nvPr/>
            </p:nvSpPr>
            <p:spPr>
              <a:xfrm>
                <a:off x="4329486" y="3994649"/>
                <a:ext cx="995083" cy="247978"/>
              </a:xfrm>
              <a:prstGeom prst="rect">
                <a:avLst/>
              </a:prstGeom>
              <a:solidFill>
                <a:schemeClr val="bg1"/>
              </a:solidFill>
              <a:ln w="12700">
                <a:solidFill>
                  <a:srgbClr val="FF00FF"/>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600" b="1" dirty="0">
                    <a:solidFill>
                      <a:srgbClr val="000000"/>
                    </a:solidFill>
                    <a:latin typeface="Meiryo UI" panose="020B0604030504040204" pitchFamily="50" charset="-128"/>
                    <a:ea typeface="Meiryo UI" panose="020B0604030504040204" pitchFamily="50" charset="-128"/>
                    <a:cs typeface="Times New Roman"/>
                  </a:rPr>
                  <a:t>＜中之島＞</a:t>
                </a:r>
                <a:endParaRPr lang="ja-JP" altLang="en-US" sz="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59" name="テキスト ボックス 54"/>
              <p:cNvSpPr txBox="1"/>
              <p:nvPr/>
            </p:nvSpPr>
            <p:spPr>
              <a:xfrm>
                <a:off x="4682256" y="3494202"/>
                <a:ext cx="2053736" cy="2153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大阪駅</a:t>
                </a:r>
                <a:endParaRPr lang="ja-JP" altLang="en-US" sz="4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4"/>
              <p:cNvSpPr txBox="1"/>
              <p:nvPr/>
            </p:nvSpPr>
            <p:spPr>
              <a:xfrm>
                <a:off x="5655784" y="4136545"/>
                <a:ext cx="597747"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中之島駅</a:t>
                </a:r>
              </a:p>
            </p:txBody>
          </p:sp>
          <p:sp>
            <p:nvSpPr>
              <p:cNvPr id="61" name="テキスト ボックス 54"/>
              <p:cNvSpPr txBox="1"/>
              <p:nvPr/>
            </p:nvSpPr>
            <p:spPr>
              <a:xfrm>
                <a:off x="5858985" y="4801928"/>
                <a:ext cx="597747" cy="1571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西本町駅</a:t>
                </a:r>
              </a:p>
            </p:txBody>
          </p:sp>
          <p:sp>
            <p:nvSpPr>
              <p:cNvPr id="62" name="テキスト ボックス 54"/>
              <p:cNvSpPr txBox="1"/>
              <p:nvPr/>
            </p:nvSpPr>
            <p:spPr>
              <a:xfrm>
                <a:off x="6224598" y="5932559"/>
                <a:ext cx="843880"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南海新難波駅</a:t>
                </a:r>
              </a:p>
            </p:txBody>
          </p:sp>
          <p:sp>
            <p:nvSpPr>
              <p:cNvPr id="63" name="テキスト ボックス 54"/>
              <p:cNvSpPr txBox="1"/>
              <p:nvPr/>
            </p:nvSpPr>
            <p:spPr>
              <a:xfrm>
                <a:off x="5175510" y="5971041"/>
                <a:ext cx="632910" cy="13838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en-US" altLang="ja-JP"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JR</a:t>
                </a: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難波駅</a:t>
                </a:r>
              </a:p>
            </p:txBody>
          </p:sp>
          <p:sp>
            <p:nvSpPr>
              <p:cNvPr id="64" name="テキスト ボックス 63"/>
              <p:cNvSpPr txBox="1"/>
              <p:nvPr/>
            </p:nvSpPr>
            <p:spPr>
              <a:xfrm>
                <a:off x="5500518" y="6267645"/>
                <a:ext cx="1111085" cy="182708"/>
              </a:xfrm>
              <a:prstGeom prst="rect">
                <a:avLst/>
              </a:prstGeom>
              <a:solidFill>
                <a:schemeClr val="bg1"/>
              </a:solidFill>
              <a:ln w="25400">
                <a:solidFill>
                  <a:schemeClr val="tx2"/>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至 関西国際空港</a:t>
                </a:r>
              </a:p>
            </p:txBody>
          </p:sp>
          <p:sp>
            <p:nvSpPr>
              <p:cNvPr id="65" name="フリーフォーム 64"/>
              <p:cNvSpPr/>
              <p:nvPr/>
            </p:nvSpPr>
            <p:spPr>
              <a:xfrm>
                <a:off x="4044820" y="2078304"/>
                <a:ext cx="418643" cy="63172"/>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539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sp>
            <p:nvSpPr>
              <p:cNvPr id="66" name="テキスト ボックス 54"/>
              <p:cNvSpPr txBox="1"/>
              <p:nvPr/>
            </p:nvSpPr>
            <p:spPr>
              <a:xfrm rot="20341222">
                <a:off x="4475935" y="1643283"/>
                <a:ext cx="1160335" cy="21534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東海道・山陽新幹線</a:t>
                </a:r>
              </a:p>
            </p:txBody>
          </p:sp>
          <p:sp>
            <p:nvSpPr>
              <p:cNvPr id="67" name="フリーフォーム 66"/>
              <p:cNvSpPr/>
              <p:nvPr/>
            </p:nvSpPr>
            <p:spPr>
              <a:xfrm rot="21480000">
                <a:off x="4136264" y="2121955"/>
                <a:ext cx="316455" cy="17581"/>
              </a:xfrm>
              <a:custGeom>
                <a:avLst/>
                <a:gdLst>
                  <a:gd name="connsiteX0" fmla="*/ 0 w 428625"/>
                  <a:gd name="connsiteY0" fmla="*/ 0 h 64678"/>
                  <a:gd name="connsiteX1" fmla="*/ 155575 w 428625"/>
                  <a:gd name="connsiteY1" fmla="*/ 60325 h 64678"/>
                  <a:gd name="connsiteX2" fmla="*/ 428625 w 428625"/>
                  <a:gd name="connsiteY2" fmla="*/ 53975 h 64678"/>
                </a:gdLst>
                <a:ahLst/>
                <a:cxnLst>
                  <a:cxn ang="0">
                    <a:pos x="connsiteX0" y="connsiteY0"/>
                  </a:cxn>
                  <a:cxn ang="0">
                    <a:pos x="connsiteX1" y="connsiteY1"/>
                  </a:cxn>
                  <a:cxn ang="0">
                    <a:pos x="connsiteX2" y="connsiteY2"/>
                  </a:cxn>
                </a:cxnLst>
                <a:rect l="l" t="t" r="r" b="b"/>
                <a:pathLst>
                  <a:path w="428625" h="64678">
                    <a:moveTo>
                      <a:pt x="0" y="0"/>
                    </a:moveTo>
                    <a:cubicBezTo>
                      <a:pt x="42069" y="25664"/>
                      <a:pt x="84138" y="51329"/>
                      <a:pt x="155575" y="60325"/>
                    </a:cubicBezTo>
                    <a:cubicBezTo>
                      <a:pt x="227012" y="69321"/>
                      <a:pt x="357717" y="62971"/>
                      <a:pt x="428625" y="53975"/>
                    </a:cubicBezTo>
                  </a:path>
                </a:pathLst>
              </a:custGeom>
              <a:noFill/>
              <a:ln w="4762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58" dirty="0">
                  <a:solidFill>
                    <a:prstClr val="white"/>
                  </a:solidFill>
                  <a:latin typeface="Meiryo UI" panose="020B0604030504040204" pitchFamily="50" charset="-128"/>
                  <a:ea typeface="Meiryo UI" panose="020B0604030504040204" pitchFamily="50" charset="-128"/>
                </a:endParaRPr>
              </a:p>
            </p:txBody>
          </p:sp>
          <p:cxnSp>
            <p:nvCxnSpPr>
              <p:cNvPr id="68" name="直線コネクタ 67"/>
              <p:cNvCxnSpPr/>
              <p:nvPr/>
            </p:nvCxnSpPr>
            <p:spPr>
              <a:xfrm flipV="1">
                <a:off x="4432315" y="1336727"/>
                <a:ext cx="2057009" cy="81730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ボックス 54"/>
              <p:cNvSpPr txBox="1"/>
              <p:nvPr/>
            </p:nvSpPr>
            <p:spPr>
              <a:xfrm>
                <a:off x="5997918" y="1369984"/>
                <a:ext cx="597748" cy="215347"/>
              </a:xfrm>
              <a:prstGeom prst="rect">
                <a:avLst/>
              </a:prstGeom>
              <a:solidFill>
                <a:schemeClr val="bg1"/>
              </a:solidFill>
              <a:ln w="25400">
                <a:solidFill>
                  <a:schemeClr val="accent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pPr algn="ctr"/>
                <a:r>
                  <a:rPr lang="ja-JP" altLang="en-US" sz="400" b="1"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新大阪駅</a:t>
                </a:r>
              </a:p>
            </p:txBody>
          </p:sp>
        </p:grpSp>
        <p:pic>
          <p:nvPicPr>
            <p:cNvPr id="70" name="図 69"/>
            <p:cNvPicPr>
              <a:picLocks noChangeAspect="1"/>
            </p:cNvPicPr>
            <p:nvPr/>
          </p:nvPicPr>
          <p:blipFill>
            <a:blip r:embed="rId4"/>
            <a:stretch>
              <a:fillRect/>
            </a:stretch>
          </p:blipFill>
          <p:spPr>
            <a:xfrm>
              <a:off x="4087505" y="4356830"/>
              <a:ext cx="2485554" cy="2344451"/>
            </a:xfrm>
            <a:prstGeom prst="rect">
              <a:avLst/>
            </a:prstGeom>
          </p:spPr>
        </p:pic>
        <p:sp>
          <p:nvSpPr>
            <p:cNvPr id="71" name="図形 70"/>
            <p:cNvSpPr/>
            <p:nvPr/>
          </p:nvSpPr>
          <p:spPr>
            <a:xfrm rot="12180000" flipH="1">
              <a:off x="5935057" y="5339534"/>
              <a:ext cx="1612768" cy="1260251"/>
            </a:xfrm>
            <a:prstGeom prst="swooshArrow">
              <a:avLst>
                <a:gd name="adj1" fmla="val 10451"/>
                <a:gd name="adj2" fmla="val 24166"/>
              </a:avLst>
            </a:prstGeom>
            <a:scene3d>
              <a:camera prst="orthographicFront">
                <a:rot lat="10800000" lon="0" rev="0"/>
              </a:camera>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正方形/長方形 71"/>
            <p:cNvSpPr/>
            <p:nvPr/>
          </p:nvSpPr>
          <p:spPr>
            <a:xfrm>
              <a:off x="5737335" y="5357627"/>
              <a:ext cx="794316" cy="347080"/>
            </a:xfrm>
            <a:prstGeom prst="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00" dirty="0">
                  <a:solidFill>
                    <a:schemeClr val="tx1"/>
                  </a:solidFill>
                </a:rPr>
                <a:t>大阪中之島</a:t>
              </a:r>
              <a:r>
                <a:rPr kumimoji="1" lang="ja-JP" altLang="en-US" sz="600" dirty="0" smtClean="0">
                  <a:solidFill>
                    <a:schemeClr val="tx1"/>
                  </a:solidFill>
                </a:rPr>
                <a:t>美術館</a:t>
              </a:r>
              <a:endParaRPr lang="en-US" altLang="ja-JP" sz="600" strike="dblStrike" dirty="0" smtClean="0">
                <a:solidFill>
                  <a:schemeClr val="tx1"/>
                </a:solidFill>
              </a:endParaRPr>
            </a:p>
            <a:p>
              <a:pPr algn="ctr"/>
              <a:r>
                <a:rPr kumimoji="1" lang="en-US" altLang="ja-JP" sz="600" dirty="0" smtClean="0">
                  <a:solidFill>
                    <a:schemeClr val="tx1"/>
                  </a:solidFill>
                </a:rPr>
                <a:t>2022</a:t>
              </a:r>
              <a:r>
                <a:rPr kumimoji="1" lang="ja-JP" altLang="en-US" sz="600" dirty="0" smtClean="0">
                  <a:solidFill>
                    <a:schemeClr val="tx1"/>
                  </a:solidFill>
                </a:rPr>
                <a:t>年</a:t>
              </a:r>
              <a:r>
                <a:rPr kumimoji="1" lang="en-US" altLang="ja-JP" sz="600" dirty="0" smtClean="0">
                  <a:solidFill>
                    <a:schemeClr val="tx1"/>
                  </a:solidFill>
                </a:rPr>
                <a:t>2</a:t>
              </a:r>
              <a:r>
                <a:rPr kumimoji="1" lang="ja-JP" altLang="en-US" sz="600" dirty="0" smtClean="0">
                  <a:solidFill>
                    <a:schemeClr val="tx1"/>
                  </a:solidFill>
                </a:rPr>
                <a:t>月開館</a:t>
              </a:r>
              <a:endParaRPr kumimoji="1" lang="ja-JP" altLang="en-US" sz="600" dirty="0">
                <a:solidFill>
                  <a:schemeClr val="tx1"/>
                </a:solidFill>
              </a:endParaRPr>
            </a:p>
          </p:txBody>
        </p:sp>
        <p:sp>
          <p:nvSpPr>
            <p:cNvPr id="73" name="正方形/長方形 72"/>
            <p:cNvSpPr/>
            <p:nvPr/>
          </p:nvSpPr>
          <p:spPr>
            <a:xfrm>
              <a:off x="4073199" y="4358078"/>
              <a:ext cx="1950902" cy="392956"/>
            </a:xfrm>
            <a:prstGeom prst="rect">
              <a:avLst/>
            </a:prstGeom>
            <a:solidFill>
              <a:schemeClr val="bg1"/>
            </a:solid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未来医療国際拠点開業予定地</a:t>
              </a:r>
              <a:endParaRPr lang="en-US" altLang="ja-JP" sz="1050" dirty="0">
                <a:solidFill>
                  <a:schemeClr val="tx1"/>
                </a:solidFill>
              </a:endParaRPr>
            </a:p>
            <a:p>
              <a:pPr algn="ctr"/>
              <a:r>
                <a:rPr lang="ja-JP" altLang="en-US" sz="1050" dirty="0">
                  <a:solidFill>
                    <a:schemeClr val="tx1"/>
                  </a:solidFill>
                </a:rPr>
                <a:t>約</a:t>
              </a:r>
              <a:r>
                <a:rPr lang="en-US" altLang="ja-JP" sz="1050" dirty="0">
                  <a:solidFill>
                    <a:schemeClr val="tx1"/>
                  </a:solidFill>
                </a:rPr>
                <a:t>8,600</a:t>
              </a:r>
              <a:r>
                <a:rPr lang="ja-JP" altLang="en-US" sz="1050" dirty="0">
                  <a:solidFill>
                    <a:schemeClr val="tx1"/>
                  </a:solidFill>
                </a:rPr>
                <a:t>㎡</a:t>
              </a:r>
              <a:endParaRPr lang="en-US" altLang="ja-JP" sz="1050" dirty="0">
                <a:solidFill>
                  <a:schemeClr val="tx1"/>
                </a:solidFill>
              </a:endParaRPr>
            </a:p>
          </p:txBody>
        </p:sp>
        <p:sp>
          <p:nvSpPr>
            <p:cNvPr id="74" name="テキスト ボックス 54"/>
            <p:cNvSpPr txBox="1"/>
            <p:nvPr/>
          </p:nvSpPr>
          <p:spPr>
            <a:xfrm>
              <a:off x="6762151" y="6633849"/>
              <a:ext cx="1877871" cy="2706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5162" tIns="44655" rIns="35162" bIns="44655" numCol="1" spcCol="0" rtlCol="0" fromWordArt="0" anchor="ctr" anchorCtr="0" forceAA="0" compatLnSpc="1">
              <a:prstTxWarp prst="textNoShape">
                <a:avLst/>
              </a:prstTxWarp>
              <a:noAutofit/>
            </a:bodyPr>
            <a:lstStyle/>
            <a:p>
              <a:endParaRPr lang="en-US" altLang="ja-JP" sz="900" b="1" strike="dbl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9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lang="en-US" altLang="ja-JP" sz="900" b="1"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楕円 74"/>
            <p:cNvSpPr/>
            <p:nvPr/>
          </p:nvSpPr>
          <p:spPr>
            <a:xfrm rot="19810677">
              <a:off x="4358269" y="5591494"/>
              <a:ext cx="323612" cy="1182660"/>
            </a:xfrm>
            <a:prstGeom prst="ellipse">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700" dirty="0">
                  <a:solidFill>
                    <a:schemeClr val="tx1"/>
                  </a:solidFill>
                  <a:latin typeface="Meiryo UI" panose="020B0604030504040204" pitchFamily="50" charset="-128"/>
                  <a:ea typeface="Meiryo UI" panose="020B0604030504040204" pitchFamily="50" charset="-128"/>
                </a:rPr>
                <a:t>（仮称）中之島駅</a:t>
              </a:r>
            </a:p>
          </p:txBody>
        </p:sp>
      </p:grpSp>
      <p:pic>
        <p:nvPicPr>
          <p:cNvPr id="76" name="図 75"/>
          <p:cNvPicPr/>
          <p:nvPr/>
        </p:nvPicPr>
        <p:blipFill>
          <a:blip r:embed="rId5" cstate="print">
            <a:extLst>
              <a:ext uri="{28A0092B-C50C-407E-A947-70E740481C1C}">
                <a14:useLocalDpi xmlns:a14="http://schemas.microsoft.com/office/drawing/2010/main" val="0"/>
              </a:ext>
            </a:extLst>
          </a:blip>
          <a:stretch>
            <a:fillRect/>
          </a:stretch>
        </p:blipFill>
        <p:spPr bwMode="auto">
          <a:xfrm>
            <a:off x="141280" y="2571704"/>
            <a:ext cx="2549219" cy="1610553"/>
          </a:xfrm>
          <a:prstGeom prst="rect">
            <a:avLst/>
          </a:prstGeom>
          <a:noFill/>
          <a:ln w="38100">
            <a:noFill/>
          </a:ln>
        </p:spPr>
      </p:pic>
      <p:sp>
        <p:nvSpPr>
          <p:cNvPr id="36" name="正方形/長方形 35">
            <a:extLst>
              <a:ext uri="{FF2B5EF4-FFF2-40B4-BE49-F238E27FC236}">
                <a16:creationId xmlns:a16="http://schemas.microsoft.com/office/drawing/2014/main" id="{3A74E7E1-F32A-4B9A-9627-6EFB20007F8C}"/>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3057621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イノベーションの創出環境の整備</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P8</a:t>
            </a:r>
            <a:endParaRPr kumimoji="1" lang="ja-JP" altLang="en-US" dirty="0"/>
          </a:p>
        </p:txBody>
      </p:sp>
      <p:sp>
        <p:nvSpPr>
          <p:cNvPr id="15" name="正方形/長方形 14"/>
          <p:cNvSpPr/>
          <p:nvPr/>
        </p:nvSpPr>
        <p:spPr>
          <a:xfrm>
            <a:off x="265846" y="510589"/>
            <a:ext cx="8424733"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rPr>
              <a:t>●新たに大阪でスタートアップ・エコシステム構築に取り組むなど、イノベーションの創出環境の整備が加速。</a:t>
            </a:r>
          </a:p>
        </p:txBody>
      </p:sp>
      <p:pic>
        <p:nvPicPr>
          <p:cNvPr id="11" name="図 10"/>
          <p:cNvPicPr>
            <a:picLocks noChangeAspect="1"/>
          </p:cNvPicPr>
          <p:nvPr/>
        </p:nvPicPr>
        <p:blipFill>
          <a:blip r:embed="rId2"/>
          <a:stretch>
            <a:fillRect/>
          </a:stretch>
        </p:blipFill>
        <p:spPr>
          <a:xfrm>
            <a:off x="870857" y="1201178"/>
            <a:ext cx="8221979" cy="4636916"/>
          </a:xfrm>
          <a:prstGeom prst="rect">
            <a:avLst/>
          </a:prstGeom>
        </p:spPr>
      </p:pic>
      <p:sp>
        <p:nvSpPr>
          <p:cNvPr id="12" name="テキスト ボックス 11"/>
          <p:cNvSpPr txBox="1"/>
          <p:nvPr/>
        </p:nvSpPr>
        <p:spPr>
          <a:xfrm>
            <a:off x="1117599" y="5813597"/>
            <a:ext cx="8221999" cy="276999"/>
          </a:xfrm>
          <a:prstGeom prst="rect">
            <a:avLst/>
          </a:prstGeom>
          <a:noFill/>
        </p:spPr>
        <p:txBody>
          <a:bodyPr wrap="square" rtlCol="0">
            <a:spAutoFit/>
          </a:bodyPr>
          <a:lstStyle/>
          <a:p>
            <a:r>
              <a:rPr lang="ja-JP" altLang="en-US" sz="1200" dirty="0">
                <a:latin typeface="+mn-ea"/>
                <a:cs typeface="Meiryo UI" panose="020B0604030504040204" pitchFamily="50" charset="-128"/>
              </a:rPr>
              <a:t>出典：世界に伍するスタートアップ・エコシステム拠点形成計画（大阪スタートアップ・エコシステムコンソーシアム）より作成</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14</a:t>
            </a:fld>
            <a:endParaRPr lang="ja-JP" altLang="en-US" sz="1600" dirty="0"/>
          </a:p>
        </p:txBody>
      </p:sp>
      <p:sp>
        <p:nvSpPr>
          <p:cNvPr id="13" name="正方形/長方形 12">
            <a:extLst>
              <a:ext uri="{FF2B5EF4-FFF2-40B4-BE49-F238E27FC236}">
                <a16:creationId xmlns:a16="http://schemas.microsoft.com/office/drawing/2014/main" id="{3A74E7E1-F32A-4B9A-9627-6EFB20007F8C}"/>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2178655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②社会・くらし</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15</a:t>
            </a:fld>
            <a:endParaRPr lang="ja-JP" altLang="en-US" sz="1600" dirty="0"/>
          </a:p>
        </p:txBody>
      </p:sp>
    </p:spTree>
    <p:extLst>
      <p:ext uri="{BB962C8B-B14F-4D97-AF65-F5344CB8AC3E}">
        <p14:creationId xmlns:p14="http://schemas.microsoft.com/office/powerpoint/2010/main" val="1121531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ext uri="{D42A27DB-BD31-4B8C-83A1-F6EECF244321}">
                <p14:modId xmlns:p14="http://schemas.microsoft.com/office/powerpoint/2010/main" val="3870249157"/>
              </p:ext>
            </p:extLst>
          </p:nvPr>
        </p:nvGraphicFramePr>
        <p:xfrm>
          <a:off x="212756" y="3265807"/>
          <a:ext cx="9036000" cy="2823404"/>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272946547"/>
                    </a:ext>
                  </a:extLst>
                </a:gridCol>
                <a:gridCol w="972000">
                  <a:extLst>
                    <a:ext uri="{9D8B030D-6E8A-4147-A177-3AD203B41FA5}">
                      <a16:colId xmlns:a16="http://schemas.microsoft.com/office/drawing/2014/main" val="2010125438"/>
                    </a:ext>
                  </a:extLst>
                </a:gridCol>
                <a:gridCol w="972000">
                  <a:extLst>
                    <a:ext uri="{9D8B030D-6E8A-4147-A177-3AD203B41FA5}">
                      <a16:colId xmlns:a16="http://schemas.microsoft.com/office/drawing/2014/main" val="410612921"/>
                    </a:ext>
                  </a:extLst>
                </a:gridCol>
                <a:gridCol w="972000">
                  <a:extLst>
                    <a:ext uri="{9D8B030D-6E8A-4147-A177-3AD203B41FA5}">
                      <a16:colId xmlns:a16="http://schemas.microsoft.com/office/drawing/2014/main" val="3568855522"/>
                    </a:ext>
                  </a:extLst>
                </a:gridCol>
              </a:tblGrid>
              <a:tr h="162734">
                <a:tc>
                  <a:txBody>
                    <a:bodyPr/>
                    <a:lstStyle/>
                    <a:p>
                      <a:pPr algn="ctr">
                        <a:lnSpc>
                          <a:spcPts val="1000"/>
                        </a:lnSpc>
                      </a:pPr>
                      <a:r>
                        <a:rPr lang="ja-JP" sz="900" kern="0" dirty="0">
                          <a:solidFill>
                            <a:schemeClr val="tx1"/>
                          </a:solidFill>
                          <a:effectLst/>
                          <a:latin typeface="Meiryo UI" panose="020B0604030504040204" pitchFamily="50" charset="-128"/>
                          <a:ea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tc>
                  <a:txBody>
                    <a:bodyPr/>
                    <a:lstStyle/>
                    <a:p>
                      <a:pPr marL="0" marR="0" lvl="0" indent="0" algn="ctr" defTabSz="742950" rtl="0" eaLnBrk="1" fontAlgn="ctr" latinLnBrk="0" hangingPunct="1">
                        <a:lnSpc>
                          <a:spcPts val="1000"/>
                        </a:lnSpc>
                        <a:spcBef>
                          <a:spcPts val="0"/>
                        </a:spcBef>
                        <a:spcAft>
                          <a:spcPts val="0"/>
                        </a:spcAft>
                        <a:buClrTx/>
                        <a:buSzTx/>
                        <a:buFontTx/>
                        <a:buNone/>
                        <a:tabLst/>
                        <a:defRPr/>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522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533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565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566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586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576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582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588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東京都</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576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350</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r>
                        <a:rPr lang="en-US" altLang="ja-JP" sz="900" kern="100" dirty="0">
                          <a:solidFill>
                            <a:schemeClr val="tx1"/>
                          </a:solidFill>
                          <a:effectLst/>
                          <a:latin typeface="Meiryo UI" panose="020B0604030504040204" pitchFamily="50" charset="-128"/>
                          <a:ea typeface="Meiryo UI" panose="020B0604030504040204" pitchFamily="50" charset="-128"/>
                        </a:rPr>
                        <a:t/>
                      </a:r>
                      <a:br>
                        <a:rPr lang="en-US" altLang="ja-JP" sz="900" kern="100" dirty="0">
                          <a:solidFill>
                            <a:schemeClr val="tx1"/>
                          </a:solidFill>
                          <a:effectLst/>
                          <a:latin typeface="Meiryo UI" panose="020B0604030504040204" pitchFamily="50" charset="-128"/>
                          <a:ea typeface="Meiryo UI" panose="020B0604030504040204" pitchFamily="50" charset="-128"/>
                        </a:rPr>
                      </a:b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369</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384</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375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382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383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366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2"/>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336</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静岡県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341</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extLst>
                  <a:ext uri="{0D108BD9-81ED-4DB2-BD59-A6C34878D82A}">
                    <a16:rowId xmlns:a16="http://schemas.microsoft.com/office/drawing/2014/main" val="10003"/>
                  </a:ext>
                </a:extLst>
              </a:tr>
              <a:tr h="252000">
                <a:tc>
                  <a:txBody>
                    <a:bodyPr/>
                    <a:lstStyle/>
                    <a:p>
                      <a:pPr algn="ctr" fontAlgn="ctr">
                        <a:lnSpc>
                          <a:spcPts val="1000"/>
                        </a:lnSpc>
                      </a:pPr>
                      <a:r>
                        <a:rPr lang="en-US" sz="900" kern="1200" dirty="0">
                          <a:solidFill>
                            <a:schemeClr val="tx1"/>
                          </a:solidFill>
                          <a:effectLst/>
                          <a:latin typeface="Meiryo UI" panose="020B0604030504040204" pitchFamily="50" charset="-128"/>
                          <a:ea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330</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334</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静岡県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345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335</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333399"/>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300</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323</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福井県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333</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6</a:t>
                      </a: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296</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栃木県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294</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307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323</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335</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6"/>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7</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294</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r>
                        <a:rPr lang="ja-JP" altLang="en-US" sz="900" kern="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290</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303</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307</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321</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321</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332</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8</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茨城県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291</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287</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302</a:t>
                      </a:r>
                      <a:r>
                        <a:rPr lang="ja-JP" altLang="en-US" sz="900" kern="0" dirty="0" smtClean="0">
                          <a:solidFill>
                            <a:schemeClr val="tx1"/>
                          </a:solidFill>
                          <a:effectLst/>
                          <a:latin typeface="Meiryo UI" panose="020B0604030504040204" pitchFamily="50" charset="-128"/>
                          <a:ea typeface="Meiryo UI" panose="020B0604030504040204" pitchFamily="50" charset="-128"/>
                        </a:rPr>
                        <a:t>万円</a:t>
                      </a:r>
                      <a:r>
                        <a:rPr lang="ja-JP" altLang="en-US" sz="900" kern="0" dirty="0">
                          <a:solidFill>
                            <a:schemeClr val="tx1"/>
                          </a:solidFill>
                          <a:effectLst/>
                          <a:latin typeface="Meiryo UI" panose="020B0604030504040204" pitchFamily="50" charset="-128"/>
                          <a:ea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広島県</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0" dirty="0" smtClean="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305</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319</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群馬県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332</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群馬県</a:t>
                      </a:r>
                      <a:r>
                        <a:rPr lang="en-US" altLang="ja-JP" sz="900" kern="100" dirty="0" smtClean="0">
                          <a:solidFill>
                            <a:schemeClr val="tx1"/>
                          </a:solidFill>
                          <a:effectLst/>
                          <a:latin typeface="Meiryo UI" panose="020B0604030504040204" pitchFamily="50" charset="-128"/>
                          <a:ea typeface="Meiryo UI" panose="020B0604030504040204" pitchFamily="50" charset="-128"/>
                        </a:rPr>
                        <a:t/>
                      </a:r>
                      <a:br>
                        <a:rPr lang="en-US" altLang="ja-JP" sz="900" kern="100" dirty="0" smtClean="0">
                          <a:solidFill>
                            <a:schemeClr val="tx1"/>
                          </a:solidFill>
                          <a:effectLst/>
                          <a:latin typeface="Meiryo UI" panose="020B0604030504040204" pitchFamily="50" charset="-128"/>
                          <a:ea typeface="Meiryo UI" panose="020B0604030504040204" pitchFamily="50" charset="-128"/>
                        </a:rPr>
                      </a:b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329</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8"/>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9</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rPr>
                        <a:t>福井府</a:t>
                      </a:r>
                      <a:endParaRPr lang="en-US" altLang="ja-JP" sz="900" kern="0" dirty="0">
                        <a:solidFill>
                          <a:schemeClr val="tx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rPr>
                        <a:t>290</a:t>
                      </a:r>
                      <a:r>
                        <a:rPr lang="ja-JP" altLang="en-US" sz="900" kern="0" dirty="0" smtClean="0">
                          <a:solidFill>
                            <a:schemeClr val="tx1"/>
                          </a:solidFill>
                          <a:effectLst/>
                          <a:latin typeface="Meiryo UI" panose="020B0604030504040204" pitchFamily="50" charset="-128"/>
                          <a:ea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286</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滋賀県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299</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神奈川県</a:t>
                      </a:r>
                      <a:endParaRPr kumimoji="1" lang="en-US" altLang="ja-JP"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ctr" latinLnBrk="0" hangingPunct="1">
                        <a:lnSpc>
                          <a:spcPts val="1000"/>
                        </a:lnSpc>
                        <a:spcBef>
                          <a:spcPts val="0"/>
                        </a:spcBef>
                        <a:spcAft>
                          <a:spcPts val="0"/>
                        </a:spcAft>
                        <a:buClrTx/>
                        <a:buSzTx/>
                        <a:buFontTx/>
                        <a:buNone/>
                        <a:tabLst/>
                        <a:defRPr/>
                      </a:pPr>
                      <a:r>
                        <a:rPr kumimoji="1" lang="ja-JP" altLang="en-US" sz="9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9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304</a:t>
                      </a:r>
                      <a:r>
                        <a:rPr kumimoji="1" lang="ja-JP" altLang="en-US" sz="900" b="0" i="0" u="none" strike="noStrike" kern="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万円</a:t>
                      </a:r>
                      <a:r>
                        <a:rPr kumimoji="1" lang="ja-JP" altLang="en-US" sz="900" b="0" i="0" u="none" strike="noStrike" kern="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ja-JP" altLang="ja-JP" sz="900" b="0" i="0" u="none" strike="noStrike" kern="1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茨城県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rPr>
                        <a:t>311</a:t>
                      </a:r>
                      <a:r>
                        <a:rPr lang="ja-JP" altLang="en-US" sz="900" kern="100" dirty="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富山県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313</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328</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329</a:t>
                      </a:r>
                      <a:r>
                        <a:rPr lang="ja-JP" altLang="en-US" sz="900" kern="100" dirty="0" smtClean="0">
                          <a:solidFill>
                            <a:schemeClr val="tx1"/>
                          </a:solidFill>
                          <a:effectLst/>
                          <a:latin typeface="Meiryo UI" panose="020B0604030504040204" pitchFamily="50" charset="-128"/>
                          <a:ea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rPr>
                        <a:t>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山口県</a:t>
                      </a:r>
                      <a:endParaRPr lang="en-US" altLang="ja-JP" sz="900" kern="100" dirty="0" smtClean="0">
                        <a:solidFill>
                          <a:schemeClr val="tx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tx1"/>
                          </a:solidFill>
                          <a:effectLst/>
                          <a:latin typeface="Meiryo UI" panose="020B0604030504040204" pitchFamily="50" charset="-128"/>
                          <a:ea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rPr>
                        <a:t>325</a:t>
                      </a:r>
                      <a:r>
                        <a:rPr lang="ja-JP" altLang="en-US" sz="900" kern="100" dirty="0" smtClean="0">
                          <a:solidFill>
                            <a:schemeClr val="tx1"/>
                          </a:solidFill>
                          <a:effectLst/>
                          <a:latin typeface="Meiryo UI" panose="020B0604030504040204" pitchFamily="50" charset="-128"/>
                          <a:ea typeface="Meiryo UI" panose="020B0604030504040204" pitchFamily="50" charset="-128"/>
                        </a:rPr>
                        <a:t>万円）</a:t>
                      </a:r>
                      <a:endParaRPr lang="ja-JP" altLang="ja-JP" sz="900" kern="100" dirty="0">
                        <a:solidFill>
                          <a:schemeClr val="tx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009"/>
                  </a:ext>
                </a:extLst>
              </a:tr>
              <a:tr h="252000">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rPr>
                        <a:t>10</a:t>
                      </a:r>
                      <a:r>
                        <a:rPr lang="ja-JP" altLang="en-US" sz="900" kern="100" dirty="0">
                          <a:solidFill>
                            <a:schemeClr val="tx1"/>
                          </a:solidFill>
                          <a:effectLst/>
                          <a:latin typeface="Meiryo UI" panose="020B0604030504040204" pitchFamily="50" charset="-128"/>
                          <a:ea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endParaRPr>
                    </a:p>
                  </a:txBody>
                  <a:tcPr marL="10320" marR="10320" marT="10321"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⑬大阪府</a:t>
                      </a:r>
                      <a:endParaRPr lang="en-US" altLang="ja-JP" sz="900" kern="0" dirty="0" smtClean="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a:t>
                      </a:r>
                      <a:r>
                        <a:rPr lang="en-US" altLang="ja-JP" sz="900" kern="0" dirty="0" smtClean="0">
                          <a:solidFill>
                            <a:schemeClr val="bg1"/>
                          </a:solidFill>
                          <a:effectLst/>
                          <a:latin typeface="Meiryo UI" panose="020B0604030504040204" pitchFamily="50" charset="-128"/>
                          <a:ea typeface="Meiryo UI" panose="020B0604030504040204" pitchFamily="50" charset="-128"/>
                        </a:rPr>
                        <a:t>280</a:t>
                      </a:r>
                      <a:r>
                        <a:rPr lang="ja-JP" altLang="en-US" sz="900" kern="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⑯大阪府</a:t>
                      </a:r>
                      <a:endParaRPr lang="en-US" altLang="ja-JP" sz="900" kern="0" dirty="0" smtClean="0">
                        <a:solidFill>
                          <a:schemeClr val="bg1"/>
                        </a:solidFill>
                        <a:effectLst/>
                        <a:latin typeface="Meiryo UI" panose="020B0604030504040204" pitchFamily="50" charset="-128"/>
                        <a:ea typeface="Meiryo UI" panose="020B0604030504040204" pitchFamily="50" charset="-128"/>
                      </a:endParaRPr>
                    </a:p>
                    <a:p>
                      <a:pPr algn="ctr" fontAlgn="ctr">
                        <a:lnSpc>
                          <a:spcPts val="1000"/>
                        </a:lnSpc>
                      </a:pPr>
                      <a:r>
                        <a:rPr lang="ja-JP" altLang="en-US" sz="900" kern="0" dirty="0" smtClean="0">
                          <a:solidFill>
                            <a:schemeClr val="bg1"/>
                          </a:solidFill>
                          <a:effectLst/>
                          <a:latin typeface="Meiryo UI" panose="020B0604030504040204" pitchFamily="50" charset="-128"/>
                          <a:ea typeface="Meiryo UI" panose="020B0604030504040204" pitchFamily="50" charset="-128"/>
                        </a:rPr>
                        <a:t>（</a:t>
                      </a:r>
                      <a:r>
                        <a:rPr lang="en-US" altLang="ja-JP" sz="900" kern="0" dirty="0" smtClean="0">
                          <a:solidFill>
                            <a:schemeClr val="bg1"/>
                          </a:solidFill>
                          <a:effectLst/>
                          <a:latin typeface="Meiryo UI" panose="020B0604030504040204" pitchFamily="50" charset="-128"/>
                          <a:ea typeface="Meiryo UI" panose="020B0604030504040204" pitchFamily="50" charset="-128"/>
                        </a:rPr>
                        <a:t>276</a:t>
                      </a:r>
                      <a:r>
                        <a:rPr lang="ja-JP" altLang="en-US" sz="900" kern="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smtClean="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282</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⑱</a:t>
                      </a: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284</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r>
                        <a:rPr lang="ja-JP" altLang="en-US" sz="900" kern="100" dirty="0">
                          <a:solidFill>
                            <a:schemeClr val="bg1"/>
                          </a:solidFill>
                          <a:effectLst/>
                          <a:latin typeface="Meiryo UI" panose="020B0604030504040204" pitchFamily="50" charset="-128"/>
                          <a:ea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⑲</a:t>
                      </a: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295</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r>
                        <a:rPr lang="ja-JP" altLang="en-US" sz="900" kern="100" dirty="0">
                          <a:solidFill>
                            <a:schemeClr val="bg1"/>
                          </a:solidFill>
                          <a:effectLst/>
                          <a:latin typeface="Meiryo UI" panose="020B0604030504040204" pitchFamily="50" charset="-128"/>
                          <a:ea typeface="Meiryo UI" panose="020B0604030504040204" pitchFamily="50" charset="-128"/>
                        </a:rPr>
                        <a:t>）</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㉑</a:t>
                      </a: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294</a:t>
                      </a:r>
                      <a:r>
                        <a:rPr lang="ja-JP" altLang="en-US" sz="900" kern="100" dirty="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⑰</a:t>
                      </a:r>
                      <a:r>
                        <a:rPr lang="ja-JP" altLang="en-US" sz="900" kern="100" dirty="0" smtClean="0">
                          <a:solidFill>
                            <a:schemeClr val="bg1"/>
                          </a:solidFill>
                          <a:effectLst/>
                          <a:latin typeface="Meiryo UI" panose="020B0604030504040204" pitchFamily="50" charset="-128"/>
                          <a:ea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305</a:t>
                      </a:r>
                      <a:r>
                        <a:rPr lang="ja-JP" altLang="en-US" sz="900" kern="100" dirty="0" smtClean="0">
                          <a:solidFill>
                            <a:schemeClr val="bg1"/>
                          </a:solidFill>
                          <a:effectLst/>
                          <a:latin typeface="Meiryo UI" panose="020B0604030504040204" pitchFamily="50" charset="-128"/>
                          <a:ea typeface="Meiryo UI" panose="020B0604030504040204" pitchFamily="50" charset="-128"/>
                        </a:rPr>
                        <a:t>万</a:t>
                      </a:r>
                      <a:r>
                        <a:rPr lang="ja-JP" altLang="en-US" sz="900" kern="100" dirty="0">
                          <a:solidFill>
                            <a:schemeClr val="bg1"/>
                          </a:solidFill>
                          <a:effectLst/>
                          <a:latin typeface="Meiryo UI" panose="020B0604030504040204" pitchFamily="50" charset="-128"/>
                          <a:ea typeface="Meiryo UI" panose="020B0604030504040204" pitchFamily="50" charset="-128"/>
                        </a:rPr>
                        <a:t>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⑲大阪府</a:t>
                      </a:r>
                      <a:endParaRPr lang="en-US" altLang="ja-JP" sz="900" kern="100" dirty="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306</a:t>
                      </a:r>
                      <a:r>
                        <a:rPr lang="ja-JP" altLang="en-US" sz="900" kern="100" dirty="0" smtClean="0">
                          <a:solidFill>
                            <a:schemeClr val="bg1"/>
                          </a:solidFill>
                          <a:effectLst/>
                          <a:latin typeface="Meiryo UI" panose="020B0604030504040204" pitchFamily="50" charset="-128"/>
                          <a:ea typeface="Meiryo UI" panose="020B0604030504040204" pitchFamily="50" charset="-128"/>
                        </a:rPr>
                        <a:t>万</a:t>
                      </a:r>
                      <a:r>
                        <a:rPr lang="ja-JP" altLang="en-US" sz="900" kern="100" dirty="0">
                          <a:solidFill>
                            <a:schemeClr val="bg1"/>
                          </a:solidFill>
                          <a:effectLst/>
                          <a:latin typeface="Meiryo UI" panose="020B0604030504040204" pitchFamily="50" charset="-128"/>
                          <a:ea typeface="Meiryo UI" panose="020B0604030504040204" pitchFamily="50" charset="-128"/>
                        </a:rPr>
                        <a:t>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tc>
                  <a:txBody>
                    <a:bodyPr/>
                    <a:lstStyle/>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⑯大阪府</a:t>
                      </a:r>
                      <a:endParaRPr lang="en-US" altLang="ja-JP" sz="900" kern="100" dirty="0" smtClean="0">
                        <a:solidFill>
                          <a:schemeClr val="bg1"/>
                        </a:solidFill>
                        <a:effectLst/>
                        <a:latin typeface="Meiryo UI" panose="020B0604030504040204" pitchFamily="50" charset="-128"/>
                        <a:ea typeface="Meiryo UI" panose="020B0604030504040204" pitchFamily="50" charset="-128"/>
                      </a:endParaRPr>
                    </a:p>
                    <a:p>
                      <a:pPr marL="0" marR="0" indent="0" algn="ctr" defTabSz="914400" rtl="0" eaLnBrk="1" fontAlgn="ctr" latinLnBrk="0" hangingPunct="1">
                        <a:lnSpc>
                          <a:spcPts val="1000"/>
                        </a:lnSpc>
                        <a:spcBef>
                          <a:spcPts val="0"/>
                        </a:spcBef>
                        <a:spcAft>
                          <a:spcPts val="0"/>
                        </a:spcAft>
                        <a:buClrTx/>
                        <a:buSzTx/>
                        <a:buFontTx/>
                        <a:buNone/>
                        <a:tabLst/>
                        <a:defRPr/>
                      </a:pPr>
                      <a:r>
                        <a:rPr lang="ja-JP" altLang="en-US" sz="900" kern="100" dirty="0" smtClean="0">
                          <a:solidFill>
                            <a:schemeClr val="bg1"/>
                          </a:solidFill>
                          <a:effectLst/>
                          <a:latin typeface="Meiryo UI" panose="020B0604030504040204" pitchFamily="50" charset="-128"/>
                          <a:ea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rPr>
                        <a:t>306</a:t>
                      </a:r>
                      <a:r>
                        <a:rPr lang="ja-JP" altLang="en-US" sz="900" kern="100" dirty="0" smtClean="0">
                          <a:solidFill>
                            <a:schemeClr val="bg1"/>
                          </a:solidFill>
                          <a:effectLst/>
                          <a:latin typeface="Meiryo UI" panose="020B0604030504040204" pitchFamily="50" charset="-128"/>
                          <a:ea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endParaRPr>
                    </a:p>
                  </a:txBody>
                  <a:tcPr marL="9526" marR="9526" marT="9527"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070A97"/>
                    </a:solidFill>
                  </a:tcPr>
                </a:tc>
                <a:extLst>
                  <a:ext uri="{0D108BD9-81ED-4DB2-BD59-A6C34878D82A}">
                    <a16:rowId xmlns:a16="http://schemas.microsoft.com/office/drawing/2014/main" val="3442376559"/>
                  </a:ext>
                </a:extLst>
              </a:tr>
            </a:tbl>
          </a:graphicData>
        </a:graphic>
      </p:graphicFrame>
      <p:sp>
        <p:nvSpPr>
          <p:cNvPr id="9" name="正方形/長方形 8"/>
          <p:cNvSpPr/>
          <p:nvPr/>
        </p:nvSpPr>
        <p:spPr>
          <a:xfrm>
            <a:off x="6763681" y="969371"/>
            <a:ext cx="3096000" cy="253916"/>
          </a:xfrm>
          <a:prstGeom prst="rect">
            <a:avLst/>
          </a:prstGeom>
        </p:spPr>
        <p:txBody>
          <a:bodyPr wrap="square">
            <a:spAutoFit/>
          </a:bodyPr>
          <a:lstStyle/>
          <a:p>
            <a:pPr marL="192611" indent="-192611"/>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出典：内閣府</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令和元年度</a:t>
            </a:r>
            <a:r>
              <a:rPr lang="ja-JP" altLang="en-US" sz="1050" dirty="0">
                <a:latin typeface="Meiryo UI" panose="020B0604030504040204" pitchFamily="50" charset="-128"/>
                <a:ea typeface="Meiryo UI" panose="020B0604030504040204" pitchFamily="50" charset="-128"/>
              </a:rPr>
              <a:t>県民経済計算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」より作成</a:t>
            </a:r>
          </a:p>
        </p:txBody>
      </p:sp>
      <p:sp>
        <p:nvSpPr>
          <p:cNvPr id="17" name="テキスト ボックス 16"/>
          <p:cNvSpPr txBox="1"/>
          <p:nvPr/>
        </p:nvSpPr>
        <p:spPr>
          <a:xfrm>
            <a:off x="77457" y="2996208"/>
            <a:ext cx="7828293"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○一人あたりの県民所得</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企業所得、財産所得、雇用者報酬の合計</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である県民</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所得を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、県の総人口</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で割ったもの）</a:t>
            </a:r>
          </a:p>
        </p:txBody>
      </p:sp>
      <p:sp>
        <p:nvSpPr>
          <p:cNvPr id="19" name="テキスト ボックス 18"/>
          <p:cNvSpPr txBox="1"/>
          <p:nvPr/>
        </p:nvSpPr>
        <p:spPr>
          <a:xfrm>
            <a:off x="77458" y="948580"/>
            <a:ext cx="4641516"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○一人あたりの雇用者報酬</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595660930"/>
              </p:ext>
            </p:extLst>
          </p:nvPr>
        </p:nvGraphicFramePr>
        <p:xfrm>
          <a:off x="212757" y="1229085"/>
          <a:ext cx="9036000" cy="1809427"/>
        </p:xfrm>
        <a:graphic>
          <a:graphicData uri="http://schemas.openxmlformats.org/drawingml/2006/table">
            <a:tbl>
              <a:tblPr/>
              <a:tblGrid>
                <a:gridCol w="288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6"/>
                    </a:ext>
                  </a:extLst>
                </a:gridCol>
                <a:gridCol w="972000">
                  <a:extLst>
                    <a:ext uri="{9D8B030D-6E8A-4147-A177-3AD203B41FA5}">
                      <a16:colId xmlns:a16="http://schemas.microsoft.com/office/drawing/2014/main" val="20007"/>
                    </a:ext>
                  </a:extLst>
                </a:gridCol>
                <a:gridCol w="972000">
                  <a:extLst>
                    <a:ext uri="{9D8B030D-6E8A-4147-A177-3AD203B41FA5}">
                      <a16:colId xmlns:a16="http://schemas.microsoft.com/office/drawing/2014/main" val="20008"/>
                    </a:ext>
                  </a:extLst>
                </a:gridCol>
                <a:gridCol w="972000">
                  <a:extLst>
                    <a:ext uri="{9D8B030D-6E8A-4147-A177-3AD203B41FA5}">
                      <a16:colId xmlns:a16="http://schemas.microsoft.com/office/drawing/2014/main" val="20009"/>
                    </a:ext>
                  </a:extLst>
                </a:gridCol>
                <a:gridCol w="972000">
                  <a:extLst>
                    <a:ext uri="{9D8B030D-6E8A-4147-A177-3AD203B41FA5}">
                      <a16:colId xmlns:a16="http://schemas.microsoft.com/office/drawing/2014/main" val="20010"/>
                    </a:ext>
                  </a:extLst>
                </a:gridCol>
                <a:gridCol w="972000">
                  <a:extLst>
                    <a:ext uri="{9D8B030D-6E8A-4147-A177-3AD203B41FA5}">
                      <a16:colId xmlns:a16="http://schemas.microsoft.com/office/drawing/2014/main" val="2227052641"/>
                    </a:ext>
                  </a:extLst>
                </a:gridCol>
                <a:gridCol w="972000">
                  <a:extLst>
                    <a:ext uri="{9D8B030D-6E8A-4147-A177-3AD203B41FA5}">
                      <a16:colId xmlns:a16="http://schemas.microsoft.com/office/drawing/2014/main" val="2356692449"/>
                    </a:ext>
                  </a:extLst>
                </a:gridCol>
                <a:gridCol w="972000">
                  <a:extLst>
                    <a:ext uri="{9D8B030D-6E8A-4147-A177-3AD203B41FA5}">
                      <a16:colId xmlns:a16="http://schemas.microsoft.com/office/drawing/2014/main" val="233310063"/>
                    </a:ext>
                  </a:extLst>
                </a:gridCol>
                <a:gridCol w="972000">
                  <a:extLst>
                    <a:ext uri="{9D8B030D-6E8A-4147-A177-3AD203B41FA5}">
                      <a16:colId xmlns:a16="http://schemas.microsoft.com/office/drawing/2014/main" val="923463173"/>
                    </a:ext>
                  </a:extLst>
                </a:gridCol>
              </a:tblGrid>
              <a:tr h="215535">
                <a:tc>
                  <a:txBody>
                    <a:bodyPr/>
                    <a:lstStyle/>
                    <a:p>
                      <a:pPr algn="ctr">
                        <a:lnSpc>
                          <a:spcPts val="1000"/>
                        </a:lnSpc>
                        <a:spcAft>
                          <a:spcPts val="0"/>
                        </a:spcAft>
                      </a:pPr>
                      <a:r>
                        <a:rPr 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順位</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(H23)</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(H25)</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(H26)</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(H27)</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2016(H28)</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2017(H29)</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2018(H30)</a:t>
                      </a: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tc>
                  <a:txBody>
                    <a:bodyPr/>
                    <a:lstStyle/>
                    <a:p>
                      <a:pPr algn="ctr" fontAlgn="ctr">
                        <a:lnSpc>
                          <a:spcPts val="1000"/>
                        </a:lnSpc>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2019</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R1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8"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CCCCCC"/>
                    </a:solidFill>
                  </a:tcPr>
                </a:tc>
                <a:extLst>
                  <a:ext uri="{0D108BD9-81ED-4DB2-BD59-A6C34878D82A}">
                    <a16:rowId xmlns:a16="http://schemas.microsoft.com/office/drawing/2014/main" val="10000"/>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(552</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(553</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555</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567</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581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東京都</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571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1"/>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sz="900"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神奈川県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2"/>
                  </a:ext>
                </a:extLst>
              </a:tr>
              <a:tr h="252000">
                <a:tc>
                  <a:txBody>
                    <a:bodyPr/>
                    <a:lstStyle/>
                    <a:p>
                      <a:pPr algn="ctr" fontAlgn="ctr">
                        <a:lnSpc>
                          <a:spcPts val="1000"/>
                        </a:lnSpc>
                        <a:spcAft>
                          <a:spcPts val="0"/>
                        </a:spcAft>
                      </a:pPr>
                      <a:r>
                        <a:rPr lang="en-US" sz="900" kern="12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sz="900"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(479</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484</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千葉県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507</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525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3"/>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486</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北海道</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512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0004"/>
                  </a:ext>
                </a:extLst>
              </a:tr>
              <a:tr h="252000">
                <a:tc>
                  <a:txBody>
                    <a:bodyPr/>
                    <a:lstStyle/>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472</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476</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大阪府</a:t>
                      </a:r>
                      <a:endPar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pP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477</a:t>
                      </a:r>
                      <a:r>
                        <a:rPr lang="ja-JP" altLang="en-US" sz="900"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奈良県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485</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兵庫県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491</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広島県</a:t>
                      </a:r>
                      <a:endParaRPr lang="en-US" alt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504</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r>
                        <a:rPr lang="ja-JP" altLang="en-US"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愛知県</a:t>
                      </a:r>
                      <a:endPar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lnSpc>
                          <a:spcPts val="1000"/>
                        </a:lnSpc>
                        <a:spcAft>
                          <a:spcPts val="0"/>
                        </a:spcAft>
                      </a:pP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508</a:t>
                      </a:r>
                      <a:r>
                        <a:rPr lang="ja-JP" altLang="en-US" sz="9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万円）</a:t>
                      </a: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extLst>
                  <a:ext uri="{0D108BD9-81ED-4DB2-BD59-A6C34878D82A}">
                    <a16:rowId xmlns:a16="http://schemas.microsoft.com/office/drawing/2014/main" val="1955890889"/>
                  </a:ext>
                </a:extLst>
              </a:tr>
              <a:tr h="252000">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320" marR="10320" marT="10326"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27"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gn="ctr" fontAlgn="ctr">
                        <a:lnSpc>
                          <a:spcPts val="1000"/>
                        </a:lnSpc>
                        <a:spcAft>
                          <a:spcPts val="0"/>
                        </a:spcAft>
                      </a:pPr>
                      <a:endParaRPr lang="ja-JP" sz="9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noFill/>
                  </a:tcPr>
                </a:tc>
                <a:tc>
                  <a:txBody>
                    <a:bodyPr/>
                    <a:lstStyle/>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⑧　大阪府</a:t>
                      </a: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488</a:t>
                      </a: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⑧　大阪府</a:t>
                      </a: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495</a:t>
                      </a: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tc>
                  <a:txBody>
                    <a:bodyPr/>
                    <a:lstStyle/>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⑨　大阪府</a:t>
                      </a:r>
                      <a:endPar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488</a:t>
                      </a: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万円）</a:t>
                      </a:r>
                    </a:p>
                  </a:txBody>
                  <a:tcPr marL="9526" marR="9526" marT="9532" marB="0" anchor="ctr">
                    <a:lnL w="12700" cap="flat" cmpd="sng" algn="ctr">
                      <a:solidFill>
                        <a:srgbClr val="333399"/>
                      </a:solidFill>
                      <a:prstDash val="solid"/>
                      <a:round/>
                      <a:headEnd type="none" w="med" len="med"/>
                      <a:tailEnd type="none" w="med" len="med"/>
                    </a:lnL>
                    <a:lnR w="12700" cap="flat" cmpd="sng" algn="ctr">
                      <a:solidFill>
                        <a:srgbClr val="333399"/>
                      </a:solidFill>
                      <a:prstDash val="solid"/>
                      <a:round/>
                      <a:headEnd type="none" w="med" len="med"/>
                      <a:tailEnd type="none" w="med" len="med"/>
                    </a:lnR>
                    <a:lnT w="12700" cap="flat" cmpd="sng" algn="ctr">
                      <a:solidFill>
                        <a:srgbClr val="333399"/>
                      </a:solidFill>
                      <a:prstDash val="solid"/>
                      <a:round/>
                      <a:headEnd type="none" w="med" len="med"/>
                      <a:tailEnd type="none" w="med" len="med"/>
                    </a:lnT>
                    <a:lnB w="12700" cap="flat" cmpd="sng" algn="ctr">
                      <a:solidFill>
                        <a:srgbClr val="333399"/>
                      </a:solidFill>
                      <a:prstDash val="solid"/>
                      <a:round/>
                      <a:headEnd type="none" w="med" len="med"/>
                      <a:tailEnd type="none" w="med" len="med"/>
                    </a:lnB>
                    <a:solidFill>
                      <a:srgbClr val="070A97"/>
                    </a:solidFill>
                  </a:tcPr>
                </a:tc>
                <a:extLst>
                  <a:ext uri="{0D108BD9-81ED-4DB2-BD59-A6C34878D82A}">
                    <a16:rowId xmlns:a16="http://schemas.microsoft.com/office/drawing/2014/main" val="1213975270"/>
                  </a:ext>
                </a:extLst>
              </a:tr>
            </a:tbl>
          </a:graphicData>
        </a:graphic>
      </p:graphicFrame>
      <p:sp>
        <p:nvSpPr>
          <p:cNvPr id="20" name="正方形/長方形 19"/>
          <p:cNvSpPr/>
          <p:nvPr/>
        </p:nvSpPr>
        <p:spPr>
          <a:xfrm>
            <a:off x="252000" y="445407"/>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●大阪府の一人あたりの雇用者報酬は全国的に高い位置をキープ。</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●一方で、一人あたりの府民所得をみると、金額は増加傾向にあるものの、</a:t>
            </a:r>
            <a:r>
              <a:rPr kumimoji="1" lang="ja-JP" altLang="en-US" sz="1400" dirty="0" smtClean="0">
                <a:solidFill>
                  <a:schemeClr val="tx1"/>
                </a:solidFill>
                <a:latin typeface="Meiryo UI" panose="020B0604030504040204" pitchFamily="50" charset="-128"/>
                <a:ea typeface="Meiryo UI" panose="020B0604030504040204" pitchFamily="50" charset="-128"/>
              </a:rPr>
              <a:t>全国</a:t>
            </a:r>
            <a:r>
              <a:rPr kumimoji="1" lang="en-US" altLang="ja-JP" sz="1400" dirty="0" smtClean="0">
                <a:solidFill>
                  <a:schemeClr val="tx1"/>
                </a:solidFill>
                <a:latin typeface="Meiryo UI" panose="020B0604030504040204" pitchFamily="50" charset="-128"/>
                <a:ea typeface="Meiryo UI" panose="020B0604030504040204" pitchFamily="50" charset="-128"/>
              </a:rPr>
              <a:t>13</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21</a:t>
            </a:r>
            <a:r>
              <a:rPr kumimoji="1" lang="ja-JP" altLang="en-US" sz="1400" dirty="0" smtClean="0">
                <a:solidFill>
                  <a:schemeClr val="tx1"/>
                </a:solidFill>
                <a:latin typeface="Meiryo UI" panose="020B0604030504040204" pitchFamily="50" charset="-128"/>
                <a:ea typeface="Meiryo UI" panose="020B0604030504040204" pitchFamily="50" charset="-128"/>
              </a:rPr>
              <a:t>位</a:t>
            </a:r>
            <a:r>
              <a:rPr kumimoji="1" lang="ja-JP" altLang="en-US" sz="1400" dirty="0">
                <a:solidFill>
                  <a:schemeClr val="tx1"/>
                </a:solidFill>
                <a:latin typeface="Meiryo UI" panose="020B0604030504040204" pitchFamily="50" charset="-128"/>
                <a:ea typeface="Meiryo UI" panose="020B0604030504040204" pitchFamily="50" charset="-128"/>
              </a:rPr>
              <a:t>で推移。</a:t>
            </a:r>
          </a:p>
        </p:txBody>
      </p:sp>
      <p:sp>
        <p:nvSpPr>
          <p:cNvPr id="26" name="正方形/長方形 2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一人あたりの雇用者報酬・府民所得</a:t>
            </a:r>
          </a:p>
        </p:txBody>
      </p:sp>
      <p:sp>
        <p:nvSpPr>
          <p:cNvPr id="28" name="ホームベース 2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9" name="ホームベース 2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16</a:t>
            </a:fld>
            <a:endParaRPr lang="ja-JP" altLang="en-US" sz="1600" dirty="0"/>
          </a:p>
        </p:txBody>
      </p:sp>
    </p:spTree>
    <p:extLst>
      <p:ext uri="{BB962C8B-B14F-4D97-AF65-F5344CB8AC3E}">
        <p14:creationId xmlns:p14="http://schemas.microsoft.com/office/powerpoint/2010/main" val="252839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46341385"/>
              </p:ext>
            </p:extLst>
          </p:nvPr>
        </p:nvGraphicFramePr>
        <p:xfrm>
          <a:off x="281861" y="1624013"/>
          <a:ext cx="9108000" cy="2486025"/>
        </p:xfrm>
        <a:graphic>
          <a:graphicData uri="http://schemas.openxmlformats.org/drawingml/2006/table">
            <a:tbl>
              <a:tblPr>
                <a:tableStyleId>{5C22544A-7EE6-4342-B048-85BDC9FD1C3A}</a:tableStyleId>
              </a:tblPr>
              <a:tblGrid>
                <a:gridCol w="900000">
                  <a:extLst>
                    <a:ext uri="{9D8B030D-6E8A-4147-A177-3AD203B41FA5}">
                      <a16:colId xmlns:a16="http://schemas.microsoft.com/office/drawing/2014/main" val="2754251406"/>
                    </a:ext>
                  </a:extLst>
                </a:gridCol>
                <a:gridCol w="1476000">
                  <a:extLst>
                    <a:ext uri="{9D8B030D-6E8A-4147-A177-3AD203B41FA5}">
                      <a16:colId xmlns:a16="http://schemas.microsoft.com/office/drawing/2014/main" val="3076302968"/>
                    </a:ext>
                  </a:extLst>
                </a:gridCol>
                <a:gridCol w="2160000">
                  <a:extLst>
                    <a:ext uri="{9D8B030D-6E8A-4147-A177-3AD203B41FA5}">
                      <a16:colId xmlns:a16="http://schemas.microsoft.com/office/drawing/2014/main" val="2816960275"/>
                    </a:ext>
                  </a:extLst>
                </a:gridCol>
                <a:gridCol w="1512000">
                  <a:extLst>
                    <a:ext uri="{9D8B030D-6E8A-4147-A177-3AD203B41FA5}">
                      <a16:colId xmlns:a16="http://schemas.microsoft.com/office/drawing/2014/main" val="1981833837"/>
                    </a:ext>
                  </a:extLst>
                </a:gridCol>
                <a:gridCol w="1512000">
                  <a:extLst>
                    <a:ext uri="{9D8B030D-6E8A-4147-A177-3AD203B41FA5}">
                      <a16:colId xmlns:a16="http://schemas.microsoft.com/office/drawing/2014/main" val="1159491934"/>
                    </a:ext>
                  </a:extLst>
                </a:gridCol>
                <a:gridCol w="1548000">
                  <a:extLst>
                    <a:ext uri="{9D8B030D-6E8A-4147-A177-3AD203B41FA5}">
                      <a16:colId xmlns:a16="http://schemas.microsoft.com/office/drawing/2014/main" val="4281491513"/>
                    </a:ext>
                  </a:extLst>
                </a:gridCol>
              </a:tblGrid>
              <a:tr h="497205">
                <a:tc rowSpan="2">
                  <a:txBody>
                    <a:bodyPr/>
                    <a:lstStyle/>
                    <a:p>
                      <a:pPr algn="ctr" fontAlgn="ctr"/>
                      <a:r>
                        <a:rPr lang="ja-JP" altLang="en-US" sz="1400" u="none" strike="noStrike" dirty="0">
                          <a:effectLst/>
                          <a:latin typeface="+mn-ea"/>
                          <a:ea typeface="+mn-ea"/>
                        </a:rPr>
                        <a:t>　</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3">
                  <a:txBody>
                    <a:bodyPr/>
                    <a:lstStyle/>
                    <a:p>
                      <a:pPr algn="ctr" fontAlgn="ctr"/>
                      <a:r>
                        <a:rPr lang="en-US" altLang="ja-JP" sz="1400" u="none" strike="noStrike" dirty="0" smtClean="0">
                          <a:effectLst/>
                          <a:latin typeface="+mn-ea"/>
                          <a:ea typeface="+mn-ea"/>
                        </a:rPr>
                        <a:t>2021</a:t>
                      </a:r>
                      <a:r>
                        <a:rPr lang="ja-JP" altLang="en-US" sz="1400" u="none" strike="noStrike" dirty="0" smtClean="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400" u="none" strike="noStrike" dirty="0">
                          <a:effectLst/>
                          <a:latin typeface="+mn-ea"/>
                          <a:ea typeface="+mn-ea"/>
                        </a:rPr>
                        <a:t>2045</a:t>
                      </a:r>
                      <a:r>
                        <a:rPr lang="ja-JP" altLang="en-US" sz="1400" u="none" strike="noStrike" dirty="0">
                          <a:effectLst/>
                          <a:latin typeface="+mn-ea"/>
                          <a:ea typeface="+mn-ea"/>
                        </a:rPr>
                        <a:t>年</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400" u="none" strike="noStrike" dirty="0">
                          <a:effectLst/>
                          <a:latin typeface="+mn-ea"/>
                          <a:ea typeface="+mn-ea"/>
                        </a:rPr>
                        <a:t>高齢化率の伸び</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8164340"/>
                  </a:ext>
                </a:extLst>
              </a:tr>
              <a:tr h="497205">
                <a:tc vMerge="1">
                  <a:txBody>
                    <a:bodyPr/>
                    <a:lstStyle/>
                    <a:p>
                      <a:endParaRPr kumimoji="1" lang="ja-JP" altLang="en-US"/>
                    </a:p>
                  </a:txBody>
                  <a:tcPr/>
                </a:tc>
                <a:tc>
                  <a:txBody>
                    <a:bodyPr/>
                    <a:lstStyle/>
                    <a:p>
                      <a:pPr algn="ctr" fontAlgn="ctr"/>
                      <a:r>
                        <a:rPr lang="ja-JP" altLang="en-US" sz="1400" u="none" strike="noStrike" dirty="0">
                          <a:effectLst/>
                          <a:latin typeface="+mn-ea"/>
                          <a:ea typeface="+mn-ea"/>
                        </a:rPr>
                        <a:t>総人口（千人）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400" u="none" strike="noStrike" dirty="0">
                          <a:effectLst/>
                          <a:latin typeface="+mn-ea"/>
                          <a:ea typeface="+mn-ea"/>
                        </a:rPr>
                        <a:t>65</a:t>
                      </a:r>
                      <a:r>
                        <a:rPr lang="ja-JP" altLang="en-US" sz="1400" u="none" strike="noStrike" dirty="0">
                          <a:effectLst/>
                          <a:latin typeface="+mn-ea"/>
                          <a:ea typeface="+mn-ea"/>
                        </a:rPr>
                        <a:t>歳以上人口（千人）</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400" u="none" strike="noStrike" dirty="0">
                          <a:effectLst/>
                          <a:latin typeface="+mn-ea"/>
                          <a:ea typeface="+mn-ea"/>
                        </a:rPr>
                        <a:t>高齢化率（％）</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ctr" fontAlgn="ctr"/>
                      <a:endParaRPr lang="ja-JP" altLang="en-US" sz="1400" b="0" i="0" u="none" strike="noStrike" dirty="0">
                        <a:solidFill>
                          <a:srgbClr val="333333"/>
                        </a:solidFill>
                        <a:effectLst/>
                        <a:latin typeface="Arial" panose="020B0604020202020204" pitchFamily="34" charset="0"/>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67153087"/>
                  </a:ext>
                </a:extLst>
              </a:tr>
              <a:tr h="497205">
                <a:tc>
                  <a:txBody>
                    <a:bodyPr/>
                    <a:lstStyle/>
                    <a:p>
                      <a:pPr algn="ctr" fontAlgn="ctr"/>
                      <a:r>
                        <a:rPr lang="ja-JP" altLang="en-US" sz="1400" u="none" strike="noStrike" dirty="0">
                          <a:effectLst/>
                          <a:latin typeface="+mn-ea"/>
                          <a:ea typeface="+mn-ea"/>
                        </a:rPr>
                        <a:t>東京都</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chemeClr val="dk1"/>
                          </a:solidFill>
                          <a:effectLst/>
                          <a:latin typeface="+mn-ea"/>
                          <a:ea typeface="+mn-ea"/>
                        </a:rPr>
                        <a:t>14,010</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3,202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22.9</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a:effectLst/>
                          <a:latin typeface="+mn-ea"/>
                          <a:ea typeface="+mn-ea"/>
                        </a:rPr>
                        <a:t>30.7</a:t>
                      </a:r>
                      <a:endParaRPr lang="en-US" altLang="ja-JP" sz="1400" b="0" i="0" u="none" strike="noStrike">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7.8</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7696080"/>
                  </a:ext>
                </a:extLst>
              </a:tr>
              <a:tr h="497205">
                <a:tc>
                  <a:txBody>
                    <a:bodyPr/>
                    <a:lstStyle/>
                    <a:p>
                      <a:pPr algn="ctr" fontAlgn="ctr"/>
                      <a:r>
                        <a:rPr lang="ja-JP" altLang="en-US" sz="1400" u="none" strike="noStrike" dirty="0">
                          <a:effectLst/>
                          <a:latin typeface="+mn-ea"/>
                          <a:ea typeface="+mn-ea"/>
                        </a:rPr>
                        <a:t>愛知県</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7,517</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1,918</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25.5</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a:effectLst/>
                          <a:latin typeface="+mn-ea"/>
                          <a:ea typeface="+mn-ea"/>
                        </a:rPr>
                        <a:t>33.1</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b="0" i="0" u="none" strike="noStrike" dirty="0" smtClean="0">
                          <a:solidFill>
                            <a:schemeClr val="dk1"/>
                          </a:solidFill>
                          <a:effectLst/>
                          <a:latin typeface="+mn-ea"/>
                          <a:ea typeface="+mn-ea"/>
                        </a:rPr>
                        <a:t>7.6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2774057"/>
                  </a:ext>
                </a:extLst>
              </a:tr>
              <a:tr h="497205">
                <a:tc>
                  <a:txBody>
                    <a:bodyPr/>
                    <a:lstStyle/>
                    <a:p>
                      <a:pPr algn="ctr" fontAlgn="ctr"/>
                      <a:r>
                        <a:rPr lang="ja-JP" altLang="en-US" sz="1400" u="none" strike="noStrike" dirty="0">
                          <a:effectLst/>
                          <a:latin typeface="+mn-ea"/>
                          <a:ea typeface="+mn-ea"/>
                        </a:rPr>
                        <a:t>大阪府</a:t>
                      </a:r>
                      <a:endParaRPr lang="ja-JP" altLang="en-US"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8,806</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2,442</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27.7</a:t>
                      </a:r>
                      <a:endParaRPr lang="en-US" altLang="ja-JP" sz="1400" b="0" i="0" u="none" strike="noStrike" dirty="0">
                        <a:solidFill>
                          <a:srgbClr val="333333"/>
                        </a:solidFill>
                        <a:effectLst/>
                        <a:latin typeface="+mn-ea"/>
                        <a:ea typeface="+mn-ea"/>
                      </a:endParaRP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1600" b="1" u="none" strike="noStrike" dirty="0">
                          <a:effectLst/>
                          <a:latin typeface="+mn-ea"/>
                          <a:ea typeface="+mn-ea"/>
                        </a:rPr>
                        <a:t>36.2</a:t>
                      </a:r>
                      <a:endParaRPr lang="en-US" altLang="ja-JP" sz="1600" b="1"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ctr"/>
                      <a:r>
                        <a:rPr lang="en-US" altLang="ja-JP" sz="1400" u="none" strike="noStrike" dirty="0" smtClean="0">
                          <a:effectLst/>
                          <a:latin typeface="+mn-ea"/>
                          <a:ea typeface="+mn-ea"/>
                        </a:rPr>
                        <a:t>8.5</a:t>
                      </a:r>
                      <a:endParaRPr lang="en-US" altLang="ja-JP" sz="1400" b="0" i="0" u="none" strike="noStrike" dirty="0">
                        <a:solidFill>
                          <a:srgbClr val="333333"/>
                        </a:solidFill>
                        <a:effectLst/>
                        <a:latin typeface="+mn-ea"/>
                        <a:ea typeface="+mn-ea"/>
                      </a:endParaRPr>
                    </a:p>
                  </a:txBody>
                  <a:tcPr marL="9525" marR="9525" marT="9525"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5797160"/>
                  </a:ext>
                </a:extLst>
              </a:tr>
            </a:tbl>
          </a:graphicData>
        </a:graphic>
      </p:graphicFrame>
      <p:sp>
        <p:nvSpPr>
          <p:cNvPr id="5" name="正方形/長方形 4"/>
          <p:cNvSpPr/>
          <p:nvPr/>
        </p:nvSpPr>
        <p:spPr>
          <a:xfrm>
            <a:off x="252000" y="540000"/>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i="1" dirty="0">
                <a:solidFill>
                  <a:schemeClr val="tx1"/>
                </a:solidFill>
              </a:rPr>
              <a:t>●大阪は他の大都市に比べて、早いスピードで高齢化が進展。</a:t>
            </a:r>
          </a:p>
        </p:txBody>
      </p:sp>
      <p:sp>
        <p:nvSpPr>
          <p:cNvPr id="6" name="正方形/長方形 5"/>
          <p:cNvSpPr/>
          <p:nvPr/>
        </p:nvSpPr>
        <p:spPr>
          <a:xfrm>
            <a:off x="1714501" y="4223048"/>
            <a:ext cx="7956000" cy="430887"/>
          </a:xfrm>
          <a:prstGeom prst="rect">
            <a:avLst/>
          </a:prstGeom>
        </p:spPr>
        <p:txBody>
          <a:bodyPr wrap="square">
            <a:spAutoFit/>
          </a:bodyPr>
          <a:lstStyle/>
          <a:p>
            <a:r>
              <a:rPr lang="ja-JP" altLang="en-US" sz="1100" dirty="0"/>
              <a:t>資料：</a:t>
            </a:r>
            <a:r>
              <a:rPr lang="ja-JP" altLang="en-US" sz="1100" dirty="0" smtClean="0"/>
              <a:t>令和</a:t>
            </a:r>
            <a:r>
              <a:rPr lang="en-US" altLang="ja-JP" sz="1100" dirty="0" smtClean="0"/>
              <a:t>4</a:t>
            </a:r>
            <a:r>
              <a:rPr lang="ja-JP" altLang="en-US" sz="1100" dirty="0" smtClean="0"/>
              <a:t>年版</a:t>
            </a:r>
            <a:r>
              <a:rPr lang="ja-JP" altLang="en-US" sz="1100" dirty="0"/>
              <a:t>高齢社会白書</a:t>
            </a:r>
            <a:endParaRPr lang="en-US" altLang="ja-JP" sz="1100" dirty="0"/>
          </a:p>
          <a:p>
            <a:r>
              <a:rPr lang="ja-JP" altLang="en-US" sz="1100" dirty="0"/>
              <a:t>　　　　　</a:t>
            </a:r>
            <a:r>
              <a:rPr lang="en-US" altLang="ja-JP" sz="1100" dirty="0"/>
              <a:t>2019</a:t>
            </a:r>
            <a:r>
              <a:rPr lang="ja-JP" altLang="en-US" sz="1100" dirty="0"/>
              <a:t>年は総務省「人口推計」、</a:t>
            </a:r>
            <a:r>
              <a:rPr lang="en-US" altLang="ja-JP" sz="1100" dirty="0"/>
              <a:t>2045</a:t>
            </a:r>
            <a:r>
              <a:rPr lang="ja-JP" altLang="en-US" sz="1100" dirty="0"/>
              <a:t>年は国立社会保障・人口問題研究所「日本の地域別将来推計人口（平成</a:t>
            </a:r>
            <a:r>
              <a:rPr lang="en-US" altLang="ja-JP" sz="1100" dirty="0"/>
              <a:t>30</a:t>
            </a:r>
            <a:r>
              <a:rPr lang="ja-JP" altLang="en-US" sz="1100" dirty="0"/>
              <a:t>年推計）」</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高齢化率の予測</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17</a:t>
            </a:fld>
            <a:endParaRPr lang="ja-JP" altLang="en-US" sz="1600" dirty="0"/>
          </a:p>
        </p:txBody>
      </p:sp>
    </p:spTree>
    <p:extLst>
      <p:ext uri="{BB962C8B-B14F-4D97-AF65-F5344CB8AC3E}">
        <p14:creationId xmlns:p14="http://schemas.microsoft.com/office/powerpoint/2010/main" val="236996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1999"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●大阪府では、全国や他の都市（神奈川、愛知）に比べ</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歳以上の高齢者の単独世帯が多い。</a:t>
            </a:r>
          </a:p>
        </p:txBody>
      </p:sp>
      <p:sp>
        <p:nvSpPr>
          <p:cNvPr id="14" name="テキスト ボックス 13">
            <a:extLst>
              <a:ext uri="{FF2B5EF4-FFF2-40B4-BE49-F238E27FC236}">
                <a16:creationId xmlns:a16="http://schemas.microsoft.com/office/drawing/2014/main" id="{178AA22E-FCB1-45B3-87A6-15F3CBAFE844}"/>
              </a:ext>
            </a:extLst>
          </p:cNvPr>
          <p:cNvSpPr txBox="1"/>
          <p:nvPr/>
        </p:nvSpPr>
        <p:spPr>
          <a:xfrm>
            <a:off x="774685" y="5641187"/>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graphicFrame>
        <p:nvGraphicFramePr>
          <p:cNvPr id="2" name="表 1"/>
          <p:cNvGraphicFramePr>
            <a:graphicFrameLocks noGrp="1"/>
          </p:cNvGraphicFramePr>
          <p:nvPr/>
        </p:nvGraphicFramePr>
        <p:xfrm>
          <a:off x="774685" y="3661105"/>
          <a:ext cx="8356630" cy="1701840"/>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3928948355"/>
                    </a:ext>
                  </a:extLst>
                </a:gridCol>
                <a:gridCol w="1392115">
                  <a:extLst>
                    <a:ext uri="{9D8B030D-6E8A-4147-A177-3AD203B41FA5}">
                      <a16:colId xmlns:a16="http://schemas.microsoft.com/office/drawing/2014/main" val="1504585983"/>
                    </a:ext>
                  </a:extLst>
                </a:gridCol>
                <a:gridCol w="1393100">
                  <a:extLst>
                    <a:ext uri="{9D8B030D-6E8A-4147-A177-3AD203B41FA5}">
                      <a16:colId xmlns:a16="http://schemas.microsoft.com/office/drawing/2014/main" val="4172693925"/>
                    </a:ext>
                  </a:extLst>
                </a:gridCol>
                <a:gridCol w="1393100">
                  <a:extLst>
                    <a:ext uri="{9D8B030D-6E8A-4147-A177-3AD203B41FA5}">
                      <a16:colId xmlns:a16="http://schemas.microsoft.com/office/drawing/2014/main" val="3086846628"/>
                    </a:ext>
                  </a:extLst>
                </a:gridCol>
                <a:gridCol w="1393100">
                  <a:extLst>
                    <a:ext uri="{9D8B030D-6E8A-4147-A177-3AD203B41FA5}">
                      <a16:colId xmlns:a16="http://schemas.microsoft.com/office/drawing/2014/main" val="543441147"/>
                    </a:ext>
                  </a:extLst>
                </a:gridCol>
                <a:gridCol w="1393100">
                  <a:extLst>
                    <a:ext uri="{9D8B030D-6E8A-4147-A177-3AD203B41FA5}">
                      <a16:colId xmlns:a16="http://schemas.microsoft.com/office/drawing/2014/main" val="2333346429"/>
                    </a:ext>
                  </a:extLst>
                </a:gridCol>
              </a:tblGrid>
              <a:tr h="283640">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一人親と子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2402036"/>
                  </a:ext>
                </a:extLst>
              </a:tr>
              <a:tr h="283640">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29.6</a:t>
                      </a:r>
                    </a:p>
                  </a:txBody>
                  <a:tcPr marL="68580" marR="68580" marT="0" marB="0" anchor="ctr"/>
                </a:tc>
                <a:tc>
                  <a:txBody>
                    <a:bodyPr/>
                    <a:lstStyle/>
                    <a:p>
                      <a:pPr algn="ctr">
                        <a:spcAft>
                          <a:spcPts val="0"/>
                        </a:spcAft>
                      </a:pPr>
                      <a:r>
                        <a:rPr lang="en-US" altLang="ja-JP" sz="1800" kern="100" dirty="0">
                          <a:effectLst/>
                          <a:latin typeface="+mn-ea"/>
                          <a:ea typeface="+mn-ea"/>
                          <a:cs typeface="+mn-cs"/>
                        </a:rPr>
                        <a:t>30.2</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13.6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11.5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15.1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283640">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38.1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28.1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13.6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12.2</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mn-cs"/>
                        </a:rPr>
                        <a:t>8.0</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283640">
                <a:tc>
                  <a:txBody>
                    <a:bodyPr/>
                    <a:lstStyle/>
                    <a:p>
                      <a:pPr algn="ctr">
                        <a:spcAft>
                          <a:spcPts val="0"/>
                        </a:spcAft>
                      </a:pPr>
                      <a:r>
                        <a:rPr lang="ja-JP" altLang="en-US" sz="1800" kern="100" dirty="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15.3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12.0</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9.7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283640">
                <a:tc>
                  <a:txBody>
                    <a:bodyPr/>
                    <a:lstStyle/>
                    <a:p>
                      <a:pPr algn="ctr">
                        <a:spcAft>
                          <a:spcPts val="0"/>
                        </a:spcAft>
                      </a:pPr>
                      <a:r>
                        <a:rPr lang="ja-JP" altLang="en-US" sz="1800" kern="100" dirty="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27.0</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11.0</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283640">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b="1" kern="100" dirty="0">
                          <a:effectLst/>
                          <a:latin typeface="+mn-ea"/>
                          <a:ea typeface="+mn-ea"/>
                          <a:cs typeface="+mn-cs"/>
                        </a:rPr>
                        <a:t>36.2</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b="1" kern="100" dirty="0">
                          <a:effectLst/>
                          <a:latin typeface="+mn-ea"/>
                          <a:ea typeface="+mn-ea"/>
                          <a:cs typeface="+mn-cs"/>
                        </a:rPr>
                        <a:t>30.3</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b="1" kern="100" dirty="0">
                          <a:effectLst/>
                          <a:latin typeface="+mn-ea"/>
                          <a:ea typeface="+mn-ea"/>
                          <a:cs typeface="+mn-cs"/>
                        </a:rPr>
                        <a:t>13.0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b="1" kern="100" dirty="0">
                          <a:effectLst/>
                          <a:latin typeface="+mn-ea"/>
                          <a:ea typeface="+mn-ea"/>
                          <a:cs typeface="+mn-cs"/>
                        </a:rPr>
                        <a:t>11.8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b="1" kern="100" dirty="0">
                          <a:effectLst/>
                          <a:latin typeface="+mn-ea"/>
                          <a:ea typeface="+mn-ea"/>
                          <a:cs typeface="+mn-cs"/>
                        </a:rPr>
                        <a:t>8.7</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3" name="角丸四角形 2"/>
          <p:cNvSpPr/>
          <p:nvPr/>
        </p:nvSpPr>
        <p:spPr>
          <a:xfrm>
            <a:off x="684533" y="5048092"/>
            <a:ext cx="2886570" cy="314853"/>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178AA22E-FCB1-45B3-87A6-15F3CBAFE844}"/>
              </a:ext>
            </a:extLst>
          </p:cNvPr>
          <p:cNvSpPr txBox="1"/>
          <p:nvPr/>
        </p:nvSpPr>
        <p:spPr>
          <a:xfrm>
            <a:off x="8275818" y="845042"/>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人口動態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独居老人世帯の比較</a:t>
            </a:r>
            <a:r>
              <a:rPr lang="en-US" altLang="ja-JP" b="1" dirty="0">
                <a:solidFill>
                  <a:schemeClr val="bg1"/>
                </a:solidFill>
                <a:latin typeface="Meiryo UI" panose="020B0604030504040204" pitchFamily="50" charset="-128"/>
                <a:ea typeface="Meiryo UI" panose="020B0604030504040204" pitchFamily="50" charset="-128"/>
              </a:rPr>
              <a:t>】</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18</a:t>
            </a:fld>
            <a:endParaRPr lang="ja-JP" altLang="en-US" sz="1600" dirty="0"/>
          </a:p>
        </p:txBody>
      </p:sp>
      <p:graphicFrame>
        <p:nvGraphicFramePr>
          <p:cNvPr id="4" name="表 3">
            <a:extLst>
              <a:ext uri="{FF2B5EF4-FFF2-40B4-BE49-F238E27FC236}">
                <a16:creationId xmlns:a16="http://schemas.microsoft.com/office/drawing/2014/main" id="{43688016-FF11-45D9-8C3F-6E8E65341D44}"/>
              </a:ext>
            </a:extLst>
          </p:cNvPr>
          <p:cNvGraphicFramePr>
            <a:graphicFrameLocks noGrp="1"/>
          </p:cNvGraphicFramePr>
          <p:nvPr/>
        </p:nvGraphicFramePr>
        <p:xfrm>
          <a:off x="774685" y="1118631"/>
          <a:ext cx="8356630" cy="1809672"/>
        </p:xfrm>
        <a:graphic>
          <a:graphicData uri="http://schemas.openxmlformats.org/drawingml/2006/table">
            <a:tbl>
              <a:tblPr firstRow="1" firstCol="1" bandRow="1">
                <a:tableStyleId>{5C22544A-7EE6-4342-B048-85BDC9FD1C3A}</a:tableStyleId>
              </a:tblPr>
              <a:tblGrid>
                <a:gridCol w="1392115">
                  <a:extLst>
                    <a:ext uri="{9D8B030D-6E8A-4147-A177-3AD203B41FA5}">
                      <a16:colId xmlns:a16="http://schemas.microsoft.com/office/drawing/2014/main" val="1337008564"/>
                    </a:ext>
                  </a:extLst>
                </a:gridCol>
                <a:gridCol w="1392115">
                  <a:extLst>
                    <a:ext uri="{9D8B030D-6E8A-4147-A177-3AD203B41FA5}">
                      <a16:colId xmlns:a16="http://schemas.microsoft.com/office/drawing/2014/main" val="3332137753"/>
                    </a:ext>
                  </a:extLst>
                </a:gridCol>
                <a:gridCol w="1393100">
                  <a:extLst>
                    <a:ext uri="{9D8B030D-6E8A-4147-A177-3AD203B41FA5}">
                      <a16:colId xmlns:a16="http://schemas.microsoft.com/office/drawing/2014/main" val="3519972163"/>
                    </a:ext>
                  </a:extLst>
                </a:gridCol>
                <a:gridCol w="1393100">
                  <a:extLst>
                    <a:ext uri="{9D8B030D-6E8A-4147-A177-3AD203B41FA5}">
                      <a16:colId xmlns:a16="http://schemas.microsoft.com/office/drawing/2014/main" val="329964498"/>
                    </a:ext>
                  </a:extLst>
                </a:gridCol>
                <a:gridCol w="1393100">
                  <a:extLst>
                    <a:ext uri="{9D8B030D-6E8A-4147-A177-3AD203B41FA5}">
                      <a16:colId xmlns:a16="http://schemas.microsoft.com/office/drawing/2014/main" val="878912022"/>
                    </a:ext>
                  </a:extLst>
                </a:gridCol>
                <a:gridCol w="1393100">
                  <a:extLst>
                    <a:ext uri="{9D8B030D-6E8A-4147-A177-3AD203B41FA5}">
                      <a16:colId xmlns:a16="http://schemas.microsoft.com/office/drawing/2014/main" val="1498148235"/>
                    </a:ext>
                  </a:extLst>
                </a:gridCol>
              </a:tblGrid>
              <a:tr h="301612">
                <a:tc>
                  <a:txBody>
                    <a:bodyPr/>
                    <a:lstStyle/>
                    <a:p>
                      <a:pPr algn="ctr">
                        <a:spcAft>
                          <a:spcPts val="0"/>
                        </a:spcAft>
                      </a:pPr>
                      <a:r>
                        <a:rPr lang="en-US" sz="1800" kern="100" dirty="0">
                          <a:effectLst/>
                          <a:latin typeface="+mn-ea"/>
                          <a:ea typeface="+mn-ea"/>
                        </a:rPr>
                        <a:t> </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単独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夫婦のみ</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dirty="0">
                          <a:effectLst/>
                          <a:latin typeface="+mn-ea"/>
                          <a:ea typeface="+mn-ea"/>
                        </a:rPr>
                        <a:t>夫婦と子</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一人親と子</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sz="1800" kern="100">
                          <a:effectLst/>
                          <a:latin typeface="+mn-ea"/>
                          <a:ea typeface="+mn-ea"/>
                        </a:rPr>
                        <a:t>その他</a:t>
                      </a:r>
                      <a:endParaRPr lang="ja-JP" sz="1800" kern="10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151943629"/>
                  </a:ext>
                </a:extLst>
              </a:tr>
              <a:tr h="301612">
                <a:tc>
                  <a:txBody>
                    <a:bodyPr/>
                    <a:lstStyle/>
                    <a:p>
                      <a:pPr algn="ctr">
                        <a:spcAft>
                          <a:spcPts val="0"/>
                        </a:spcAft>
                      </a:pPr>
                      <a:r>
                        <a:rPr lang="ja-JP" sz="1800" kern="100" dirty="0">
                          <a:effectLst/>
                          <a:latin typeface="+mn-ea"/>
                          <a:ea typeface="+mn-ea"/>
                        </a:rPr>
                        <a:t>全国</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32.6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a:effectLst/>
                          <a:latin typeface="+mn-ea"/>
                          <a:ea typeface="+mn-ea"/>
                        </a:rPr>
                        <a:t>32.7</a:t>
                      </a:r>
                      <a:endParaRPr lang="ja-JP" sz="1800" kern="10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14.9</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8.7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11.1</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83981046"/>
                  </a:ext>
                </a:extLst>
              </a:tr>
              <a:tr h="301612">
                <a:tc>
                  <a:txBody>
                    <a:bodyPr/>
                    <a:lstStyle/>
                    <a:p>
                      <a:pPr algn="ctr">
                        <a:spcAft>
                          <a:spcPts val="0"/>
                        </a:spcAft>
                      </a:pPr>
                      <a:r>
                        <a:rPr lang="ja-JP" sz="1800" kern="100" dirty="0">
                          <a:effectLst/>
                          <a:latin typeface="+mn-ea"/>
                          <a:ea typeface="+mn-ea"/>
                        </a:rPr>
                        <a:t>東京</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40.8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29.1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14.8</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9.7</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mn-ea"/>
                          <a:ea typeface="+mn-ea"/>
                        </a:rPr>
                        <a:t>5.6</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40040127"/>
                  </a:ext>
                </a:extLst>
              </a:tr>
              <a:tr h="301612">
                <a:tc>
                  <a:txBody>
                    <a:bodyPr/>
                    <a:lstStyle/>
                    <a:p>
                      <a:pPr algn="ctr">
                        <a:spcAft>
                          <a:spcPts val="0"/>
                        </a:spcAft>
                      </a:pPr>
                      <a:r>
                        <a:rPr lang="ja-JP" altLang="en-US" sz="1800" kern="100" dirty="0">
                          <a:effectLst/>
                          <a:latin typeface="+mn-ea"/>
                          <a:ea typeface="+mn-ea"/>
                          <a:cs typeface="Times New Roman" panose="02020603050405020304" pitchFamily="18" charset="0"/>
                        </a:rPr>
                        <a:t>神奈川</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32.3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34.5</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17.3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9.3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6.7</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812919012"/>
                  </a:ext>
                </a:extLst>
              </a:tr>
              <a:tr h="301612">
                <a:tc>
                  <a:txBody>
                    <a:bodyPr/>
                    <a:lstStyle/>
                    <a:p>
                      <a:pPr algn="ctr">
                        <a:spcAft>
                          <a:spcPts val="0"/>
                        </a:spcAft>
                      </a:pPr>
                      <a:r>
                        <a:rPr lang="ja-JP" altLang="en-US" sz="1800" kern="100" dirty="0">
                          <a:effectLst/>
                          <a:latin typeface="+mn-ea"/>
                          <a:ea typeface="+mn-ea"/>
                          <a:cs typeface="Times New Roman" panose="02020603050405020304" pitchFamily="18" charset="0"/>
                        </a:rPr>
                        <a:t>愛知</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30.1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34.1</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16.3</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7.6</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800" kern="100" dirty="0">
                          <a:effectLst/>
                          <a:latin typeface="+mn-ea"/>
                          <a:ea typeface="+mn-ea"/>
                          <a:cs typeface="Times New Roman" panose="02020603050405020304" pitchFamily="18" charset="0"/>
                        </a:rPr>
                        <a:t>11.8</a:t>
                      </a:r>
                      <a:endParaRPr lang="ja-JP" sz="18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4037357502"/>
                  </a:ext>
                </a:extLst>
              </a:tr>
              <a:tr h="301612">
                <a:tc>
                  <a:txBody>
                    <a:bodyPr/>
                    <a:lstStyle/>
                    <a:p>
                      <a:pPr algn="ctr">
                        <a:spcAft>
                          <a:spcPts val="0"/>
                        </a:spcAft>
                      </a:pPr>
                      <a:r>
                        <a:rPr lang="ja-JP" sz="1800" kern="100" dirty="0">
                          <a:effectLst/>
                          <a:latin typeface="+mn-ea"/>
                          <a:ea typeface="+mn-ea"/>
                        </a:rPr>
                        <a:t>大阪</a:t>
                      </a: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39.0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32.0</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14.1</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8.8</a:t>
                      </a:r>
                      <a:endParaRPr lang="ja-JP" sz="18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sz="1800" b="1" kern="100" dirty="0">
                          <a:effectLst/>
                          <a:latin typeface="+mn-ea"/>
                          <a:ea typeface="+mn-ea"/>
                        </a:rPr>
                        <a:t>6.1</a:t>
                      </a:r>
                      <a:endParaRPr lang="ja-JP" sz="18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903106698"/>
                  </a:ext>
                </a:extLst>
              </a:tr>
            </a:tbl>
          </a:graphicData>
        </a:graphic>
      </p:graphicFrame>
      <p:sp>
        <p:nvSpPr>
          <p:cNvPr id="15" name="テキスト ボックス 14">
            <a:extLst>
              <a:ext uri="{FF2B5EF4-FFF2-40B4-BE49-F238E27FC236}">
                <a16:creationId xmlns:a16="http://schemas.microsoft.com/office/drawing/2014/main" id="{8B07AD24-3EF8-46B7-9395-4F58AA9C1710}"/>
              </a:ext>
            </a:extLst>
          </p:cNvPr>
          <p:cNvSpPr txBox="1"/>
          <p:nvPr/>
        </p:nvSpPr>
        <p:spPr>
          <a:xfrm>
            <a:off x="8275818" y="3407189"/>
            <a:ext cx="1029610" cy="253916"/>
          </a:xfrm>
          <a:prstGeom prst="rect">
            <a:avLst/>
          </a:prstGeom>
          <a:noFill/>
        </p:spPr>
        <p:txBody>
          <a:bodyPr wrap="square" rtlCol="0">
            <a:spAutoFit/>
          </a:bodyPr>
          <a:lstStyle/>
          <a:p>
            <a:pPr lvl="0">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（単位：％）</a:t>
            </a:r>
          </a:p>
        </p:txBody>
      </p:sp>
      <p:sp>
        <p:nvSpPr>
          <p:cNvPr id="16" name="テキスト ボックス 15">
            <a:extLst>
              <a:ext uri="{FF2B5EF4-FFF2-40B4-BE49-F238E27FC236}">
                <a16:creationId xmlns:a16="http://schemas.microsoft.com/office/drawing/2014/main" id="{B6A77F0B-6326-4942-BB33-B0632C2D484A}"/>
              </a:ext>
            </a:extLst>
          </p:cNvPr>
          <p:cNvSpPr txBox="1"/>
          <p:nvPr/>
        </p:nvSpPr>
        <p:spPr>
          <a:xfrm>
            <a:off x="684533" y="3407189"/>
            <a:ext cx="1029610" cy="253916"/>
          </a:xfrm>
          <a:prstGeom prst="rect">
            <a:avLst/>
          </a:prstGeom>
          <a:noFill/>
        </p:spPr>
        <p:txBody>
          <a:bodyPr wrap="square" rtlCol="0">
            <a:spAutoFit/>
          </a:bodyPr>
          <a:lstStyle/>
          <a:p>
            <a:pPr lvl="0">
              <a:defRPr/>
            </a:pPr>
            <a:r>
              <a:rPr kumimoji="1" lang="en-US" altLang="ja-JP" sz="1050" dirty="0">
                <a:solidFill>
                  <a:prstClr val="black"/>
                </a:solidFill>
                <a:latin typeface="Meiryo UI" panose="020B0604030504040204" pitchFamily="50" charset="-128"/>
                <a:ea typeface="Meiryo UI" panose="020B0604030504040204" pitchFamily="50" charset="-128"/>
              </a:rPr>
              <a:t>〈</a:t>
            </a:r>
            <a:r>
              <a:rPr kumimoji="1" lang="ja-JP" altLang="en-US" sz="1050" dirty="0">
                <a:solidFill>
                  <a:prstClr val="black"/>
                </a:solidFill>
                <a:latin typeface="Meiryo UI" panose="020B0604030504040204" pitchFamily="50" charset="-128"/>
                <a:ea typeface="Meiryo UI" panose="020B0604030504040204" pitchFamily="50" charset="-128"/>
              </a:rPr>
              <a:t>参考</a:t>
            </a:r>
            <a:r>
              <a:rPr kumimoji="1" lang="en-US" altLang="ja-JP" sz="1050" dirty="0">
                <a:solidFill>
                  <a:prstClr val="black"/>
                </a:solidFill>
                <a:latin typeface="Meiryo UI" panose="020B0604030504040204" pitchFamily="50" charset="-128"/>
                <a:ea typeface="Meiryo UI" panose="020B0604030504040204" pitchFamily="50" charset="-128"/>
              </a:rPr>
              <a:t>〉</a:t>
            </a:r>
            <a:endPar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032CAE3C-BD97-46DA-939D-1857D342E509}"/>
              </a:ext>
            </a:extLst>
          </p:cNvPr>
          <p:cNvSpPr txBox="1"/>
          <p:nvPr/>
        </p:nvSpPr>
        <p:spPr>
          <a:xfrm>
            <a:off x="774684" y="2966477"/>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Tree>
    <p:extLst>
      <p:ext uri="{BB962C8B-B14F-4D97-AF65-F5344CB8AC3E}">
        <p14:creationId xmlns:p14="http://schemas.microsoft.com/office/powerpoint/2010/main" val="76648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11808" y="473175"/>
            <a:ext cx="4385123" cy="445507"/>
          </a:xfrm>
          <a:prstGeom prst="rect">
            <a:avLst/>
          </a:prstGeom>
          <a:noFill/>
        </p:spPr>
        <p:txBody>
          <a:bodyPr wrap="square" rtlCol="0">
            <a:spAutoFit/>
          </a:bodyPr>
          <a:lstStyle/>
          <a:p>
            <a:pPr algn="ctr"/>
            <a:r>
              <a:rPr kumimoji="1" lang="ja-JP" altLang="en-US" sz="2295" b="1" u="sng" dirty="0">
                <a:latin typeface="+mn-ea"/>
              </a:rPr>
              <a:t>目　　次</a:t>
            </a:r>
          </a:p>
        </p:txBody>
      </p:sp>
      <p:sp>
        <p:nvSpPr>
          <p:cNvPr id="4" name="テキスト ボックス 3"/>
          <p:cNvSpPr txBox="1"/>
          <p:nvPr/>
        </p:nvSpPr>
        <p:spPr>
          <a:xfrm>
            <a:off x="1798743" y="1052179"/>
            <a:ext cx="4311771" cy="2917722"/>
          </a:xfrm>
          <a:prstGeom prst="rect">
            <a:avLst/>
          </a:prstGeom>
          <a:noFill/>
          <a:ln>
            <a:noFill/>
          </a:ln>
        </p:spPr>
        <p:txBody>
          <a:bodyPr wrap="square" rtlCol="0">
            <a:spAutoFit/>
          </a:bodyPr>
          <a:lstStyle/>
          <a:p>
            <a:pPr>
              <a:lnSpc>
                <a:spcPct val="150000"/>
              </a:lnSpc>
            </a:pPr>
            <a:r>
              <a:rPr kumimoji="1" lang="ja-JP" altLang="en-US" sz="1530" b="1" dirty="0">
                <a:latin typeface="+mn-ea"/>
              </a:rPr>
              <a:t>新型コロナウイルスの感染拡大による影響分析</a:t>
            </a:r>
            <a:endParaRPr kumimoji="1" lang="en-US" altLang="ja-JP" sz="1530" b="1" dirty="0">
              <a:latin typeface="+mn-ea"/>
            </a:endParaRPr>
          </a:p>
          <a:p>
            <a:pPr>
              <a:lnSpc>
                <a:spcPct val="150000"/>
              </a:lnSpc>
            </a:pPr>
            <a:r>
              <a:rPr kumimoji="1" lang="ja-JP" altLang="en-US" sz="1530" b="1" dirty="0">
                <a:latin typeface="+mn-ea"/>
              </a:rPr>
              <a:t>（１）コロナ以前の大阪</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（２）コロナによる影響と新たな潮流</a:t>
            </a:r>
            <a:endParaRPr kumimoji="1" lang="en-US" altLang="ja-JP" sz="1530" b="1" dirty="0">
              <a:latin typeface="+mn-ea"/>
            </a:endParaRPr>
          </a:p>
          <a:p>
            <a:pPr>
              <a:lnSpc>
                <a:spcPct val="150000"/>
              </a:lnSpc>
            </a:pPr>
            <a:r>
              <a:rPr kumimoji="1" lang="ja-JP" altLang="en-US" sz="1530" b="1" dirty="0">
                <a:latin typeface="+mn-ea"/>
              </a:rPr>
              <a:t>　　　　①経済（産業・雇用）</a:t>
            </a:r>
            <a:endParaRPr kumimoji="1" lang="en-US" altLang="ja-JP" sz="1530" b="1" dirty="0">
              <a:latin typeface="+mn-ea"/>
            </a:endParaRPr>
          </a:p>
          <a:p>
            <a:pPr>
              <a:lnSpc>
                <a:spcPct val="150000"/>
              </a:lnSpc>
            </a:pPr>
            <a:r>
              <a:rPr kumimoji="1" lang="ja-JP" altLang="en-US" sz="1530" b="1" dirty="0">
                <a:latin typeface="+mn-ea"/>
              </a:rPr>
              <a:t>　　　　②社会・くらし</a:t>
            </a:r>
            <a:endParaRPr kumimoji="1" lang="en-US" altLang="ja-JP" sz="1530" b="1" dirty="0">
              <a:latin typeface="+mn-ea"/>
            </a:endParaRPr>
          </a:p>
          <a:p>
            <a:pPr>
              <a:lnSpc>
                <a:spcPct val="150000"/>
              </a:lnSpc>
            </a:pPr>
            <a:r>
              <a:rPr kumimoji="1" lang="ja-JP" altLang="en-US" sz="1530" b="1" dirty="0">
                <a:latin typeface="+mn-ea"/>
              </a:rPr>
              <a:t>　　　　③東京一極集中リスク</a:t>
            </a:r>
          </a:p>
        </p:txBody>
      </p:sp>
      <p:sp>
        <p:nvSpPr>
          <p:cNvPr id="5" name="テキスト ボックス 4"/>
          <p:cNvSpPr txBox="1"/>
          <p:nvPr/>
        </p:nvSpPr>
        <p:spPr>
          <a:xfrm>
            <a:off x="7385615" y="1052179"/>
            <a:ext cx="1541457"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Ｐ２</a:t>
            </a: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15</a:t>
            </a:r>
          </a:p>
          <a:p>
            <a:pPr>
              <a:lnSpc>
                <a:spcPct val="150000"/>
              </a:lnSpc>
            </a:pPr>
            <a:endParaRPr kumimoji="1" lang="en-US" altLang="ja-JP" sz="1530" b="1" dirty="0">
              <a:latin typeface="+mn-ea"/>
            </a:endParaRPr>
          </a:p>
          <a:p>
            <a:pPr>
              <a:lnSpc>
                <a:spcPct val="150000"/>
              </a:lnSpc>
            </a:pPr>
            <a:r>
              <a:rPr kumimoji="1" lang="ja-JP" altLang="en-US" sz="1530" b="1" dirty="0">
                <a:latin typeface="+mn-ea"/>
              </a:rPr>
              <a:t>Ｐ</a:t>
            </a:r>
            <a:r>
              <a:rPr kumimoji="1" lang="en-US" altLang="ja-JP" sz="1530" b="1" dirty="0">
                <a:latin typeface="+mn-ea"/>
              </a:rPr>
              <a:t>27</a:t>
            </a:r>
          </a:p>
          <a:p>
            <a:pPr>
              <a:lnSpc>
                <a:spcPct val="150000"/>
              </a:lnSpc>
            </a:pPr>
            <a:r>
              <a:rPr kumimoji="1" lang="ja-JP" altLang="en-US" sz="1530" b="1" dirty="0">
                <a:latin typeface="+mn-ea"/>
              </a:rPr>
              <a:t>Ｐ</a:t>
            </a:r>
            <a:r>
              <a:rPr kumimoji="1" lang="en-US" altLang="ja-JP" sz="1530" b="1" dirty="0">
                <a:latin typeface="+mn-ea"/>
              </a:rPr>
              <a:t>53</a:t>
            </a:r>
          </a:p>
          <a:p>
            <a:pPr>
              <a:lnSpc>
                <a:spcPct val="150000"/>
              </a:lnSpc>
            </a:pPr>
            <a:r>
              <a:rPr kumimoji="1" lang="ja-JP" altLang="en-US" sz="1530" b="1" dirty="0">
                <a:latin typeface="+mn-ea"/>
              </a:rPr>
              <a:t>Ｐ</a:t>
            </a:r>
            <a:r>
              <a:rPr kumimoji="1" lang="en-US" altLang="ja-JP" sz="1530" b="1" dirty="0">
                <a:latin typeface="+mn-ea"/>
              </a:rPr>
              <a:t>62</a:t>
            </a:r>
          </a:p>
        </p:txBody>
      </p:sp>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1</a:t>
            </a:fld>
            <a:endParaRPr lang="ja-JP" altLang="en-US" sz="1600" dirty="0"/>
          </a:p>
        </p:txBody>
      </p:sp>
      <p:sp>
        <p:nvSpPr>
          <p:cNvPr id="9" name="テキスト ボックス 8"/>
          <p:cNvSpPr txBox="1"/>
          <p:nvPr/>
        </p:nvSpPr>
        <p:spPr>
          <a:xfrm>
            <a:off x="4688115" y="1052179"/>
            <a:ext cx="2508816" cy="2917722"/>
          </a:xfrm>
          <a:prstGeom prst="rect">
            <a:avLst/>
          </a:prstGeom>
          <a:noFill/>
          <a:ln>
            <a:noFill/>
          </a:ln>
        </p:spPr>
        <p:txBody>
          <a:bodyPr wrap="square" rtlCol="0">
            <a:spAutoFit/>
          </a:bodyPr>
          <a:lstStyle/>
          <a:p>
            <a:pPr>
              <a:lnSpc>
                <a:spcPct val="150000"/>
              </a:lnSpc>
            </a:pP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a:p>
            <a:pPr>
              <a:lnSpc>
                <a:spcPct val="150000"/>
              </a:lnSpc>
            </a:pPr>
            <a:r>
              <a:rPr kumimoji="1" lang="ja-JP" altLang="en-US" sz="1530" b="1" dirty="0">
                <a:latin typeface="+mn-ea"/>
              </a:rPr>
              <a:t>・・・・・・・・・・・・・・・・・・・・・・</a:t>
            </a:r>
            <a:endParaRPr kumimoji="1" lang="en-US" altLang="ja-JP" sz="1530" b="1" dirty="0">
              <a:latin typeface="+mn-ea"/>
            </a:endParaRPr>
          </a:p>
        </p:txBody>
      </p:sp>
    </p:spTree>
    <p:extLst>
      <p:ext uri="{BB962C8B-B14F-4D97-AF65-F5344CB8AC3E}">
        <p14:creationId xmlns:p14="http://schemas.microsoft.com/office/powerpoint/2010/main" val="3345726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8491478"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●平均寿命と健康寿命についても</a:t>
            </a:r>
            <a:r>
              <a:rPr kumimoji="1" lang="ja-JP" altLang="en-US" sz="1400" dirty="0" smtClean="0">
                <a:solidFill>
                  <a:schemeClr val="tx1"/>
                </a:solidFill>
                <a:latin typeface="Meiryo UI" panose="020B0604030504040204" pitchFamily="50" charset="-128"/>
                <a:ea typeface="Meiryo UI" panose="020B0604030504040204" pitchFamily="50" charset="-128"/>
              </a:rPr>
              <a:t>、全国と比較して低い</a:t>
            </a:r>
            <a:r>
              <a:rPr kumimoji="1" lang="ja-JP" altLang="en-US" sz="1400" dirty="0">
                <a:solidFill>
                  <a:schemeClr val="tx1"/>
                </a:solidFill>
                <a:latin typeface="Meiryo UI" panose="020B0604030504040204" pitchFamily="50" charset="-128"/>
                <a:ea typeface="Meiryo UI" panose="020B0604030504040204" pitchFamily="50" charset="-128"/>
              </a:rPr>
              <a:t>状況。</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391886" y="-6223"/>
            <a:ext cx="9514114" cy="402223"/>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平均寿命・健康寿命</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1" name="ホームベース 20"/>
          <p:cNvSpPr/>
          <p:nvPr/>
        </p:nvSpPr>
        <p:spPr>
          <a:xfrm>
            <a:off x="0" y="0"/>
            <a:ext cx="2836506"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0" name="スライド番号プレースホルダー 2"/>
          <p:cNvSpPr>
            <a:spLocks noGrp="1"/>
          </p:cNvSpPr>
          <p:nvPr>
            <p:ph type="sldNum" sz="quarter" idx="12"/>
          </p:nvPr>
        </p:nvSpPr>
        <p:spPr>
          <a:xfrm>
            <a:off x="9224965" y="5675044"/>
            <a:ext cx="561023" cy="325823"/>
          </a:xfrm>
        </p:spPr>
        <p:txBody>
          <a:bodyPr/>
          <a:lstStyle/>
          <a:p>
            <a:pPr>
              <a:defRPr/>
            </a:pPr>
            <a:r>
              <a:rPr lang="en-US" altLang="ja-JP" sz="1600" dirty="0" smtClean="0"/>
              <a:t>19</a:t>
            </a:r>
          </a:p>
        </p:txBody>
      </p:sp>
      <p:sp>
        <p:nvSpPr>
          <p:cNvPr id="8" name="正方形/長方形 7">
            <a:extLst>
              <a:ext uri="{FF2B5EF4-FFF2-40B4-BE49-F238E27FC236}">
                <a16:creationId xmlns:a16="http://schemas.microsoft.com/office/drawing/2014/main" id="{28BE37E3-025F-44E6-A711-7A97CF5A44B5}"/>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418" y="916362"/>
            <a:ext cx="8151058" cy="5084505"/>
          </a:xfrm>
          <a:prstGeom prst="rect">
            <a:avLst/>
          </a:prstGeom>
        </p:spPr>
      </p:pic>
    </p:spTree>
    <p:extLst>
      <p:ext uri="{BB962C8B-B14F-4D97-AF65-F5344CB8AC3E}">
        <p14:creationId xmlns:p14="http://schemas.microsoft.com/office/powerpoint/2010/main" val="11468525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 y="-85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人口動態（府内各地域の状況）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11" name="図 10"/>
          <p:cNvPicPr>
            <a:picLocks noChangeAspect="1"/>
          </p:cNvPicPr>
          <p:nvPr/>
        </p:nvPicPr>
        <p:blipFill>
          <a:blip r:embed="rId3"/>
          <a:stretch>
            <a:fillRect/>
          </a:stretch>
        </p:blipFill>
        <p:spPr>
          <a:xfrm>
            <a:off x="908626" y="814819"/>
            <a:ext cx="8617472" cy="4302580"/>
          </a:xfrm>
          <a:prstGeom prst="rect">
            <a:avLst/>
          </a:prstGeom>
        </p:spPr>
      </p:pic>
      <p:sp>
        <p:nvSpPr>
          <p:cNvPr id="12" name="テキスト ボックス 11">
            <a:extLst>
              <a:ext uri="{FF2B5EF4-FFF2-40B4-BE49-F238E27FC236}">
                <a16:creationId xmlns:a16="http://schemas.microsoft.com/office/drawing/2014/main" id="{178AA22E-FCB1-45B3-87A6-15F3CBAFE844}"/>
              </a:ext>
            </a:extLst>
          </p:cNvPr>
          <p:cNvSpPr txBox="1"/>
          <p:nvPr/>
        </p:nvSpPr>
        <p:spPr>
          <a:xfrm>
            <a:off x="379901" y="4911405"/>
            <a:ext cx="9146197" cy="461665"/>
          </a:xfrm>
          <a:prstGeom prst="rect">
            <a:avLst/>
          </a:prstGeom>
          <a:noFill/>
        </p:spPr>
        <p:txBody>
          <a:bodyPr wrap="square" rtlCol="0">
            <a:spAutoFit/>
          </a:bodyPr>
          <a:lstStyle/>
          <a:p>
            <a:pPr lvl="0">
              <a:defRPr/>
            </a:pPr>
            <a:r>
              <a:rPr kumimoji="1" lang="ja-JP" altLang="en-US" sz="1200" dirty="0">
                <a:solidFill>
                  <a:prstClr val="black"/>
                </a:solidFill>
                <a:latin typeface="+mn-ea"/>
              </a:rPr>
              <a:t>出典：</a:t>
            </a:r>
            <a:r>
              <a:rPr kumimoji="1" lang="en-US" altLang="ja-JP" sz="1200" dirty="0">
                <a:solidFill>
                  <a:prstClr val="black"/>
                </a:solidFill>
                <a:latin typeface="+mn-ea"/>
              </a:rPr>
              <a:t>2015</a:t>
            </a:r>
            <a:r>
              <a:rPr kumimoji="1" lang="ja-JP" altLang="en-US" sz="1200" dirty="0">
                <a:solidFill>
                  <a:prstClr val="black"/>
                </a:solidFill>
                <a:latin typeface="+mn-ea"/>
              </a:rPr>
              <a:t>年までは総務省 「国勢調査」</a:t>
            </a:r>
            <a:endParaRPr kumimoji="1" lang="en-US" altLang="ja-JP" sz="1200" dirty="0">
              <a:solidFill>
                <a:prstClr val="black"/>
              </a:solidFill>
              <a:latin typeface="+mn-ea"/>
            </a:endParaRPr>
          </a:p>
          <a:p>
            <a:pPr marL="457200" lvl="0" indent="-457200">
              <a:defRPr/>
            </a:pPr>
            <a:r>
              <a:rPr lang="ja-JP" altLang="en-US" sz="1200" dirty="0">
                <a:solidFill>
                  <a:prstClr val="black"/>
                </a:solidFill>
                <a:latin typeface="+mn-ea"/>
              </a:rPr>
              <a:t>　　   </a:t>
            </a:r>
            <a:r>
              <a:rPr kumimoji="1" lang="en-US" altLang="ja-JP" sz="1200" dirty="0">
                <a:solidFill>
                  <a:prstClr val="black"/>
                </a:solidFill>
                <a:latin typeface="+mn-ea"/>
              </a:rPr>
              <a:t>2020</a:t>
            </a:r>
            <a:r>
              <a:rPr kumimoji="1" lang="ja-JP" altLang="en-US" sz="1200" dirty="0">
                <a:solidFill>
                  <a:prstClr val="black"/>
                </a:solidFill>
                <a:latin typeface="+mn-ea"/>
              </a:rPr>
              <a:t>年以降</a:t>
            </a:r>
            <a:r>
              <a:rPr lang="ja-JP" altLang="en-US" sz="1200" dirty="0">
                <a:solidFill>
                  <a:prstClr val="black"/>
                </a:solidFill>
                <a:latin typeface="+mn-ea"/>
              </a:rPr>
              <a:t>は「大阪府の将来推計人口について（</a:t>
            </a:r>
            <a:r>
              <a:rPr lang="en-US" altLang="ja-JP" sz="1200" dirty="0">
                <a:solidFill>
                  <a:prstClr val="black"/>
                </a:solidFill>
                <a:latin typeface="+mn-ea"/>
              </a:rPr>
              <a:t>2018</a:t>
            </a:r>
            <a:r>
              <a:rPr lang="ja-JP" altLang="en-US" sz="1200" dirty="0">
                <a:solidFill>
                  <a:prstClr val="black"/>
                </a:solidFill>
                <a:latin typeface="+mn-ea"/>
              </a:rPr>
              <a:t>年</a:t>
            </a:r>
            <a:r>
              <a:rPr lang="en-US" altLang="ja-JP" sz="1200" dirty="0">
                <a:solidFill>
                  <a:prstClr val="black"/>
                </a:solidFill>
                <a:latin typeface="+mn-ea"/>
              </a:rPr>
              <a:t>8</a:t>
            </a:r>
            <a:r>
              <a:rPr lang="ja-JP" altLang="en-US" sz="1200" dirty="0">
                <a:solidFill>
                  <a:prstClr val="black"/>
                </a:solidFill>
                <a:latin typeface="+mn-ea"/>
              </a:rPr>
              <a:t>月）」における大阪府の人口推計（ケース２）に基づき大阪府企画室推計</a:t>
            </a:r>
            <a:endParaRPr kumimoji="1" lang="ja-JP" altLang="en-US" sz="1200" dirty="0">
              <a:solidFill>
                <a:prstClr val="black"/>
              </a:solidFill>
              <a:latin typeface="+mn-ea"/>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20</a:t>
            </a:fld>
            <a:endParaRPr lang="ja-JP" altLang="en-US" sz="1600" dirty="0"/>
          </a:p>
        </p:txBody>
      </p:sp>
      <p:sp>
        <p:nvSpPr>
          <p:cNvPr id="10" name="正方形/長方形 9">
            <a:extLst>
              <a:ext uri="{FF2B5EF4-FFF2-40B4-BE49-F238E27FC236}">
                <a16:creationId xmlns:a16="http://schemas.microsoft.com/office/drawing/2014/main" id="{4ABEB5F0-634D-4617-98A9-B5B734F3C718}"/>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552720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10727" y="1601130"/>
            <a:ext cx="8684547" cy="4468579"/>
          </a:xfrm>
          <a:prstGeom prst="rect">
            <a:avLst/>
          </a:prstGeom>
        </p:spPr>
      </p:pic>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21</a:t>
            </a:fld>
            <a:endParaRPr lang="ja-JP" altLang="en-US" sz="1600" dirty="0"/>
          </a:p>
        </p:txBody>
      </p:sp>
      <p:sp>
        <p:nvSpPr>
          <p:cNvPr id="13" name="正方形/長方形 4"/>
          <p:cNvSpPr>
            <a:spLocks noChangeArrowheads="1"/>
          </p:cNvSpPr>
          <p:nvPr/>
        </p:nvSpPr>
        <p:spPr bwMode="auto">
          <a:xfrm>
            <a:off x="6392140" y="1330760"/>
            <a:ext cx="3420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2" name="正方形/長方形 1"/>
          <p:cNvSpPr/>
          <p:nvPr/>
        </p:nvSpPr>
        <p:spPr>
          <a:xfrm>
            <a:off x="2476500" y="5322158"/>
            <a:ext cx="4953000" cy="392415"/>
          </a:xfrm>
          <a:prstGeom prst="rect">
            <a:avLst/>
          </a:prstGeom>
        </p:spPr>
        <p:txBody>
          <a:bodyPr>
            <a:spAutoFit/>
          </a:bodyPr>
          <a:lstStyle/>
          <a:p>
            <a:endParaRPr lang="ja-JP" altLang="en-US" sz="1950" dirty="0"/>
          </a:p>
        </p:txBody>
      </p:sp>
      <p:sp>
        <p:nvSpPr>
          <p:cNvPr id="18" name="正方形/長方形 17"/>
          <p:cNvSpPr/>
          <p:nvPr/>
        </p:nvSpPr>
        <p:spPr>
          <a:xfrm>
            <a:off x="252001" y="539999"/>
            <a:ext cx="9432000" cy="828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の圏域別転入出状況をみると、全体で</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6,539</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の転入超過。</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●一方で、対東京圏（東京都、神奈川県、埼玉県、千葉県）では多くの年齢層で転出超過となっている。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indent="-182563">
              <a:lnSpc>
                <a:spcPts val="2000"/>
              </a:lnSpc>
            </a:pP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特に、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代の東京圏への転出者が多い。</a:t>
            </a:r>
          </a:p>
        </p:txBody>
      </p:sp>
      <p:sp>
        <p:nvSpPr>
          <p:cNvPr id="16" name="正方形/長方形 10"/>
          <p:cNvSpPr>
            <a:spLocks noChangeArrowheads="1"/>
          </p:cNvSpPr>
          <p:nvPr/>
        </p:nvSpPr>
        <p:spPr bwMode="auto">
          <a:xfrm>
            <a:off x="467630" y="1566445"/>
            <a:ext cx="1092121" cy="25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lgn="r"/>
            <a:r>
              <a:rPr lang="ja-JP" altLang="en-US"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（男女計）</a:t>
            </a:r>
          </a:p>
        </p:txBody>
      </p:sp>
      <p:sp>
        <p:nvSpPr>
          <p:cNvPr id="19" name="正方形/長方形 18"/>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大阪府の年齢階層別転入出の状況</a:t>
            </a:r>
          </a:p>
        </p:txBody>
      </p:sp>
      <p:sp>
        <p:nvSpPr>
          <p:cNvPr id="21" name="ホームベース 2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22" name="ホームベース 21"/>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Tree>
    <p:extLst>
      <p:ext uri="{BB962C8B-B14F-4D97-AF65-F5344CB8AC3E}">
        <p14:creationId xmlns:p14="http://schemas.microsoft.com/office/powerpoint/2010/main" val="35317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432000" cy="28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4776" indent="-164776">
              <a:lnSpc>
                <a:spcPts val="2000"/>
              </a:lnSpc>
            </a:pPr>
            <a:r>
              <a:rPr kumimoji="1" lang="ja-JP" altLang="en-US" sz="1400" dirty="0">
                <a:solidFill>
                  <a:schemeClr val="tx1"/>
                </a:solidFill>
                <a:latin typeface="+mn-ea"/>
              </a:rPr>
              <a:t>●年代別に比較すると、</a:t>
            </a:r>
            <a:r>
              <a:rPr kumimoji="1" lang="en-US" altLang="ja-JP" sz="1400" dirty="0">
                <a:solidFill>
                  <a:schemeClr val="tx1"/>
                </a:solidFill>
                <a:latin typeface="+mn-ea"/>
              </a:rPr>
              <a:t>20</a:t>
            </a:r>
            <a:r>
              <a:rPr kumimoji="1" lang="ja-JP" altLang="en-US" sz="1400" dirty="0">
                <a:solidFill>
                  <a:schemeClr val="tx1"/>
                </a:solidFill>
                <a:latin typeface="+mn-ea"/>
              </a:rPr>
              <a:t>代の女性の大阪への転入が多い。</a:t>
            </a:r>
          </a:p>
        </p:txBody>
      </p:sp>
      <p:sp>
        <p:nvSpPr>
          <p:cNvPr id="8" name="正方形/長方形 4"/>
          <p:cNvSpPr>
            <a:spLocks noChangeArrowheads="1"/>
          </p:cNvSpPr>
          <p:nvPr/>
        </p:nvSpPr>
        <p:spPr bwMode="auto">
          <a:xfrm>
            <a:off x="5391230" y="5768038"/>
            <a:ext cx="42065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出典：総務省「住民基本台帳人口移動報告」より作成</a:t>
            </a:r>
          </a:p>
        </p:txBody>
      </p:sp>
      <p:sp>
        <p:nvSpPr>
          <p:cNvPr id="12" name="正方形/長方形 11"/>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年代別　大阪府への転入人口（女性）</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graphicFrame>
        <p:nvGraphicFramePr>
          <p:cNvPr id="10" name="グラフ 9"/>
          <p:cNvGraphicFramePr>
            <a:graphicFrameLocks/>
          </p:cNvGraphicFramePr>
          <p:nvPr>
            <p:extLst>
              <p:ext uri="{D42A27DB-BD31-4B8C-83A1-F6EECF244321}">
                <p14:modId xmlns:p14="http://schemas.microsoft.com/office/powerpoint/2010/main" val="3881554598"/>
              </p:ext>
            </p:extLst>
          </p:nvPr>
        </p:nvGraphicFramePr>
        <p:xfrm>
          <a:off x="557212" y="887542"/>
          <a:ext cx="8791575" cy="4882243"/>
        </p:xfrm>
        <a:graphic>
          <a:graphicData uri="http://schemas.openxmlformats.org/drawingml/2006/chart">
            <c:chart xmlns:c="http://schemas.openxmlformats.org/drawingml/2006/chart" xmlns:r="http://schemas.openxmlformats.org/officeDocument/2006/relationships" r:id="rId3"/>
          </a:graphicData>
        </a:graphic>
      </p:graphicFrame>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22</a:t>
            </a:fld>
            <a:endParaRPr lang="ja-JP" altLang="en-US" sz="1600" dirty="0"/>
          </a:p>
        </p:txBody>
      </p:sp>
    </p:spTree>
    <p:extLst>
      <p:ext uri="{BB962C8B-B14F-4D97-AF65-F5344CB8AC3E}">
        <p14:creationId xmlns:p14="http://schemas.microsoft.com/office/powerpoint/2010/main" val="208538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23518" y="5124791"/>
            <a:ext cx="7292051" cy="1031051"/>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は、各教科の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区分と</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区分の正答率の平均値</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年度は実施</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せず</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82563" indent="-182563" defTabSz="914400">
              <a:tabLst>
                <a:tab pos="92075" algn="l"/>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文部科学省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学力・学習状況</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調査」</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defTabSz="914400">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　</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時点文部科学省「</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公立高等学校・中等教育学校（後期課程）における英語教育実施状況調査」</a:t>
            </a:r>
          </a:p>
          <a:p>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nvPr>
        </p:nvGraphicFramePr>
        <p:xfrm>
          <a:off x="57876" y="1659954"/>
          <a:ext cx="9785987" cy="3355515"/>
        </p:xfrm>
        <a:graphic>
          <a:graphicData uri="http://schemas.openxmlformats.org/drawingml/2006/table">
            <a:tbl>
              <a:tblPr firstRow="1" bandRow="1">
                <a:tableStyleId>{5940675A-B579-460E-94D1-54222C63F5DA}</a:tableStyleId>
              </a:tblPr>
              <a:tblGrid>
                <a:gridCol w="802767">
                  <a:extLst>
                    <a:ext uri="{9D8B030D-6E8A-4147-A177-3AD203B41FA5}">
                      <a16:colId xmlns:a16="http://schemas.microsoft.com/office/drawing/2014/main" val="20000"/>
                    </a:ext>
                  </a:extLst>
                </a:gridCol>
                <a:gridCol w="243724">
                  <a:extLst>
                    <a:ext uri="{9D8B030D-6E8A-4147-A177-3AD203B41FA5}">
                      <a16:colId xmlns:a16="http://schemas.microsoft.com/office/drawing/2014/main" val="20001"/>
                    </a:ext>
                  </a:extLst>
                </a:gridCol>
                <a:gridCol w="793794">
                  <a:extLst>
                    <a:ext uri="{9D8B030D-6E8A-4147-A177-3AD203B41FA5}">
                      <a16:colId xmlns:a16="http://schemas.microsoft.com/office/drawing/2014/main" val="316872930"/>
                    </a:ext>
                  </a:extLst>
                </a:gridCol>
                <a:gridCol w="747590">
                  <a:extLst>
                    <a:ext uri="{9D8B030D-6E8A-4147-A177-3AD203B41FA5}">
                      <a16:colId xmlns:a16="http://schemas.microsoft.com/office/drawing/2014/main" val="20002"/>
                    </a:ext>
                  </a:extLst>
                </a:gridCol>
                <a:gridCol w="747590">
                  <a:extLst>
                    <a:ext uri="{9D8B030D-6E8A-4147-A177-3AD203B41FA5}">
                      <a16:colId xmlns:a16="http://schemas.microsoft.com/office/drawing/2014/main" val="20003"/>
                    </a:ext>
                  </a:extLst>
                </a:gridCol>
                <a:gridCol w="747590">
                  <a:extLst>
                    <a:ext uri="{9D8B030D-6E8A-4147-A177-3AD203B41FA5}">
                      <a16:colId xmlns:a16="http://schemas.microsoft.com/office/drawing/2014/main" val="20004"/>
                    </a:ext>
                  </a:extLst>
                </a:gridCol>
                <a:gridCol w="747590">
                  <a:extLst>
                    <a:ext uri="{9D8B030D-6E8A-4147-A177-3AD203B41FA5}">
                      <a16:colId xmlns:a16="http://schemas.microsoft.com/office/drawing/2014/main" val="20005"/>
                    </a:ext>
                  </a:extLst>
                </a:gridCol>
                <a:gridCol w="747590">
                  <a:extLst>
                    <a:ext uri="{9D8B030D-6E8A-4147-A177-3AD203B41FA5}">
                      <a16:colId xmlns:a16="http://schemas.microsoft.com/office/drawing/2014/main" val="20006"/>
                    </a:ext>
                  </a:extLst>
                </a:gridCol>
                <a:gridCol w="747590">
                  <a:extLst>
                    <a:ext uri="{9D8B030D-6E8A-4147-A177-3AD203B41FA5}">
                      <a16:colId xmlns:a16="http://schemas.microsoft.com/office/drawing/2014/main" val="20007"/>
                    </a:ext>
                  </a:extLst>
                </a:gridCol>
                <a:gridCol w="747590">
                  <a:extLst>
                    <a:ext uri="{9D8B030D-6E8A-4147-A177-3AD203B41FA5}">
                      <a16:colId xmlns:a16="http://schemas.microsoft.com/office/drawing/2014/main" val="20008"/>
                    </a:ext>
                  </a:extLst>
                </a:gridCol>
                <a:gridCol w="747590">
                  <a:extLst>
                    <a:ext uri="{9D8B030D-6E8A-4147-A177-3AD203B41FA5}">
                      <a16:colId xmlns:a16="http://schemas.microsoft.com/office/drawing/2014/main" val="20009"/>
                    </a:ext>
                  </a:extLst>
                </a:gridCol>
                <a:gridCol w="747590">
                  <a:extLst>
                    <a:ext uri="{9D8B030D-6E8A-4147-A177-3AD203B41FA5}">
                      <a16:colId xmlns:a16="http://schemas.microsoft.com/office/drawing/2014/main" val="4066871404"/>
                    </a:ext>
                  </a:extLst>
                </a:gridCol>
                <a:gridCol w="737450">
                  <a:extLst>
                    <a:ext uri="{9D8B030D-6E8A-4147-A177-3AD203B41FA5}">
                      <a16:colId xmlns:a16="http://schemas.microsoft.com/office/drawing/2014/main" val="1033465106"/>
                    </a:ext>
                  </a:extLst>
                </a:gridCol>
                <a:gridCol w="479942">
                  <a:extLst>
                    <a:ext uri="{9D8B030D-6E8A-4147-A177-3AD203B41FA5}">
                      <a16:colId xmlns:a16="http://schemas.microsoft.com/office/drawing/2014/main" val="20010"/>
                    </a:ext>
                  </a:extLst>
                </a:gridCol>
              </a:tblGrid>
              <a:tr h="524402">
                <a:tc gridSpan="3">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指　　標　</a:t>
                      </a:r>
                    </a:p>
                  </a:txBody>
                  <a:tcPr anchor="ctr">
                    <a:solidFill>
                      <a:schemeClr val="accent5">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H25)</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H31)</a:t>
                      </a:r>
                    </a:p>
                    <a:p>
                      <a:pPr algn="ct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endPar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R3</a:t>
                      </a:r>
                      <a:r>
                        <a:rPr kumimoji="1" lang="ja-JP" altLang="en-US" sz="9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solidFill>
                      <a:schemeClr val="accent5">
                        <a:lumMod val="60000"/>
                        <a:lumOff val="40000"/>
                      </a:schemeClr>
                    </a:solidFill>
                  </a:tcPr>
                </a:tc>
                <a:tc>
                  <a:txBody>
                    <a:bodyPr/>
                    <a:lstStyle/>
                    <a:p>
                      <a:pPr algn="ct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R4</a:t>
                      </a:r>
                      <a:r>
                        <a:rPr kumimoji="1" lang="ja-JP" altLang="en-US"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5">
                        <a:lumMod val="60000"/>
                        <a:lumOff val="40000"/>
                      </a:schemeClr>
                    </a:solidFill>
                  </a:tcPr>
                </a:tc>
                <a:tc>
                  <a:txBody>
                    <a:bodyPr/>
                    <a:lstStyle/>
                    <a:p>
                      <a:pPr algn="ctr"/>
                      <a:r>
                        <a:rPr kumimoji="1" lang="ja-JP" altLang="en-US" sz="10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　　典</a:t>
                      </a:r>
                    </a:p>
                  </a:txBody>
                  <a:tcPr anchor="ctr">
                    <a:solidFill>
                      <a:schemeClr val="accent5">
                        <a:lumMod val="60000"/>
                        <a:lumOff val="40000"/>
                      </a:schemeClr>
                    </a:solidFill>
                  </a:tcPr>
                </a:tc>
                <a:extLst>
                  <a:ext uri="{0D108BD9-81ED-4DB2-BD59-A6C34878D82A}">
                    <a16:rowId xmlns:a16="http://schemas.microsoft.com/office/drawing/2014/main" val="10000"/>
                  </a:ext>
                </a:extLst>
              </a:tr>
              <a:tr h="489573">
                <a:tc rowSpan="4">
                  <a:txBody>
                    <a:bodyPr/>
                    <a:lstStyle/>
                    <a:p>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学力調査結果</a:t>
                      </a: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正答率</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54.6</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[56.1</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[65.4</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[62.7</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[64.7</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[65.6</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rowSpan="4">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1"/>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66.8</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59.5</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[60.1</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[62.4</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[62.3</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[57.5</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[66.6</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62.6</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383989553"/>
                  </a:ext>
                </a:extLst>
              </a:tr>
              <a:tr h="489573">
                <a:tc vMerge="1">
                  <a:txBody>
                    <a:bodyPr/>
                    <a:lstStyle/>
                    <a:p>
                      <a:endParaRPr kumimoji="1" lang="ja-JP" altLang="en-US" sz="1200" dirty="0">
                        <a:latin typeface="HGPｺﾞｼｯｸE" pitchFamily="50" charset="-128"/>
                        <a:ea typeface="HGPｺﾞｼｯｸE" pitchFamily="50" charset="-128"/>
                      </a:endParaRPr>
                    </a:p>
                  </a:txBody>
                  <a:tcPr/>
                </a:tc>
                <a:tc rowSpan="2">
                  <a:txBody>
                    <a:bodyPr/>
                    <a:lstStyle/>
                    <a:p>
                      <a:pPr algn="ctr"/>
                      <a:r>
                        <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国語　</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[71.9</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69.6</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[71.1</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67.1</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[68.7</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[64.6</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[69.0</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B w="12700" cap="flat" cmpd="sng" algn="ctr">
                      <a:solidFill>
                        <a:schemeClr val="tx1"/>
                      </a:solidFill>
                      <a:prstDash val="solid"/>
                      <a:round/>
                      <a:headEnd type="none" w="med" len="med"/>
                      <a:tailEnd type="none" w="med" len="med"/>
                    </a:lnB>
                  </a:tcPr>
                </a:tc>
                <a:tc vMerge="1">
                  <a:txBody>
                    <a:bodyPr/>
                    <a:lstStyle/>
                    <a:p>
                      <a:pPr marL="182563" marR="0" indent="-182563" algn="l" defTabSz="914400" rtl="0" eaLnBrk="1" fontAlgn="auto" latinLnBrk="0" hangingPunct="1">
                        <a:lnSpc>
                          <a:spcPct val="100000"/>
                        </a:lnSpc>
                        <a:spcBef>
                          <a:spcPts val="0"/>
                        </a:spcBef>
                        <a:spcAft>
                          <a:spcPts val="0"/>
                        </a:spcAft>
                        <a:buClrTx/>
                        <a:buSzTx/>
                        <a:buFontTx/>
                        <a:buNone/>
                        <a:tabLst>
                          <a:tab pos="92075" algn="l"/>
                        </a:tabLst>
                        <a:defRPr/>
                      </a:pPr>
                      <a:endPar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a16="http://schemas.microsoft.com/office/drawing/2014/main" val="10002"/>
                  </a:ext>
                </a:extLst>
              </a:tr>
              <a:tr h="489573">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[52.6</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[63.6</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52.9</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52.4</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55.0</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[56.4</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55.5</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[56.5</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58.3</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[59.8</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55.5</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[57.2</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50.7</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[51.4</a:t>
                      </a:r>
                      <a:r>
                        <a:rPr kumimoji="1" lang="ja-JP" altLang="en-US"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anchor="ctr">
                    <a:lnT w="12700" cap="flat" cmpd="sng" algn="ctr">
                      <a:solidFill>
                        <a:schemeClr val="tx1"/>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4133807946"/>
                  </a:ext>
                </a:extLst>
              </a:tr>
              <a:tr h="8728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大阪府の公立高校</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 </a:t>
                      </a:r>
                      <a:endPar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は全国</a:t>
                      </a:r>
                    </a:p>
                  </a:txBody>
                  <a:tcPr anchor="ctr">
                    <a:lnB w="28575"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[31.9</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tc>
                  <a:txBody>
                    <a:bodyPr/>
                    <a:lstStyle/>
                    <a:p>
                      <a:pPr marL="182563" indent="-182563" algn="ctr">
                        <a:tabLst>
                          <a:tab pos="92075" algn="l"/>
                        </a:tabLst>
                      </a:pPr>
                      <a:r>
                        <a:rPr kumimoji="1" lang="en-US" altLang="ja-JP" sz="1000" b="0" i="0" u="none" strike="no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[34.3</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35.0</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[36.4</a:t>
                      </a: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37.1%</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[39.3%]</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40.4%</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[40.2%]</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43.7%</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[43.6%]</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ja-JP" altLang="en-US"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00" b="0" i="0" u="non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48.2%</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[46.1%]</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50.8%</a:t>
                      </a:r>
                    </a:p>
                    <a:p>
                      <a:pPr marL="182563" marR="0" indent="-182563" algn="ctr" defTabSz="914400" rtl="0" eaLnBrk="1" fontAlgn="auto" latinLnBrk="0" hangingPunct="1">
                        <a:lnSpc>
                          <a:spcPct val="100000"/>
                        </a:lnSpc>
                        <a:spcBef>
                          <a:spcPts val="0"/>
                        </a:spcBef>
                        <a:spcAft>
                          <a:spcPts val="0"/>
                        </a:spcAft>
                        <a:buClrTx/>
                        <a:buSzTx/>
                        <a:buFontTx/>
                        <a:buNone/>
                        <a:tabLst>
                          <a:tab pos="92075" algn="l"/>
                        </a:tabLst>
                        <a:defRPr/>
                      </a:pPr>
                      <a:r>
                        <a:rPr kumimoji="1" lang="en-US" altLang="ja-JP" sz="1000" b="0" i="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[48.7%]</a:t>
                      </a:r>
                    </a:p>
                  </a:txBody>
                  <a:tcPr marL="91436" marR="91436" marT="45701" marB="45701" anchor="ctr">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正方形/長方形 11"/>
          <p:cNvSpPr/>
          <p:nvPr/>
        </p:nvSpPr>
        <p:spPr>
          <a:xfrm>
            <a:off x="123518" y="470549"/>
            <a:ext cx="9662468" cy="1080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2022(R4)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の学力調査結果（正答率）は、</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小学校国語</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％、算数が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％。中学校国語が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数学</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小学校</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、中学校ともに全国平均を下回っている。</a:t>
            </a:r>
          </a:p>
          <a:p>
            <a:pPr>
              <a:lnSpc>
                <a:spcPts val="2000"/>
              </a:lnSpc>
              <a:spcBef>
                <a:spcPts val="400"/>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2022(R4)</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の大阪府の公立高校</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年生の英検準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級以上相当の英語力を有する割合</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50.8</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前年比</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の増加。</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2010(H22)</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年度以降</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、向上がみられ、全国の水準を上回っている。</a:t>
            </a:r>
          </a:p>
        </p:txBody>
      </p:sp>
      <p:sp>
        <p:nvSpPr>
          <p:cNvPr id="13" name="正方形/長方形 12"/>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小中学校の</a:t>
            </a:r>
            <a:r>
              <a:rPr kumimoji="1" lang="zh-TW" altLang="en-US" b="1" dirty="0">
                <a:solidFill>
                  <a:schemeClr val="bg1"/>
                </a:solidFill>
                <a:latin typeface="+mn-ea"/>
              </a:rPr>
              <a:t>学力調査結果</a:t>
            </a:r>
            <a:r>
              <a:rPr kumimoji="1" lang="ja-JP" altLang="en-US" b="1" dirty="0">
                <a:solidFill>
                  <a:schemeClr val="bg1"/>
                </a:solidFill>
                <a:latin typeface="+mn-ea"/>
              </a:rPr>
              <a:t>等</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6" name="ホームベース 15"/>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23</a:t>
            </a:fld>
            <a:endParaRPr lang="ja-JP" altLang="en-US" sz="1600" dirty="0"/>
          </a:p>
        </p:txBody>
      </p:sp>
    </p:spTree>
    <p:extLst>
      <p:ext uri="{BB962C8B-B14F-4D97-AF65-F5344CB8AC3E}">
        <p14:creationId xmlns:p14="http://schemas.microsoft.com/office/powerpoint/2010/main" val="11626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24</a:t>
            </a:fld>
            <a:endParaRPr lang="ja-JP" altLang="en-US" sz="1600" dirty="0"/>
          </a:p>
        </p:txBody>
      </p:sp>
      <p:sp>
        <p:nvSpPr>
          <p:cNvPr id="6" name="テキスト ボックス 5">
            <a:extLst>
              <a:ext uri="{FF2B5EF4-FFF2-40B4-BE49-F238E27FC236}">
                <a16:creationId xmlns:a16="http://schemas.microsoft.com/office/drawing/2014/main" id="{34CF59F8-A367-4EC1-83BF-5D400B8A4CCC}"/>
              </a:ext>
            </a:extLst>
          </p:cNvPr>
          <p:cNvSpPr txBox="1"/>
          <p:nvPr/>
        </p:nvSpPr>
        <p:spPr>
          <a:xfrm>
            <a:off x="3651504" y="5885449"/>
            <a:ext cx="5117223" cy="230832"/>
          </a:xfrm>
          <a:prstGeom prst="rect">
            <a:avLst/>
          </a:prstGeom>
          <a:noFill/>
          <a:ln>
            <a:noFill/>
          </a:ln>
        </p:spPr>
        <p:txBody>
          <a:bodyPr wrap="square" rtlCol="0">
            <a:spAutoFit/>
          </a:bodyPr>
          <a:lstStyle/>
          <a:p>
            <a:pPr marL="217984" indent="-217984" algn="r"/>
            <a:r>
              <a:rPr lang="ja-JP" altLang="en-US" sz="900" dirty="0">
                <a:latin typeface="+mn-ea"/>
              </a:rPr>
              <a:t>出典：「</a:t>
            </a:r>
            <a:r>
              <a:rPr lang="ja-JP" altLang="en-US" sz="900" dirty="0" smtClean="0">
                <a:latin typeface="+mn-ea"/>
              </a:rPr>
              <a:t>令和</a:t>
            </a:r>
            <a:r>
              <a:rPr lang="en-US" altLang="ja-JP" sz="900" dirty="0">
                <a:latin typeface="+mn-ea"/>
              </a:rPr>
              <a:t>3</a:t>
            </a:r>
            <a:r>
              <a:rPr lang="ja-JP" altLang="en-US" sz="900" dirty="0" smtClean="0">
                <a:latin typeface="+mn-ea"/>
              </a:rPr>
              <a:t>年度</a:t>
            </a:r>
            <a:r>
              <a:rPr lang="ja-JP" altLang="en-US" sz="900" dirty="0">
                <a:latin typeface="+mn-ea"/>
              </a:rPr>
              <a:t>学校における教育の情報化の実態等に関する調査結果」（文科省）</a:t>
            </a:r>
            <a:endParaRPr lang="en-US" altLang="ja-JP" sz="900" dirty="0">
              <a:latin typeface="+mn-ea"/>
            </a:endParaRPr>
          </a:p>
        </p:txBody>
      </p:sp>
      <p:sp>
        <p:nvSpPr>
          <p:cNvPr id="20" name="正方形/長方形 19"/>
          <p:cNvSpPr/>
          <p:nvPr/>
        </p:nvSpPr>
        <p:spPr>
          <a:xfrm>
            <a:off x="252000" y="540001"/>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●府内の公立学校（小学校、中学校、義務教育学校、高等学校、中等教育学校及び特別支援学校）における学校のＩＣＴ化については、多くの項目で全国平均を上回っている状況。</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2880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学校におけるＩＣＴ化の導入状況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P9</a:t>
            </a:r>
            <a:endParaRPr kumimoji="1" lang="ja-JP" altLang="en-US" dirty="0"/>
          </a:p>
        </p:txBody>
      </p:sp>
      <p:sp>
        <p:nvSpPr>
          <p:cNvPr id="13" name="ホームベース 1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205" y="1248800"/>
            <a:ext cx="7811590" cy="4467849"/>
          </a:xfrm>
          <a:prstGeom prst="rect">
            <a:avLst/>
          </a:prstGeom>
        </p:spPr>
      </p:pic>
    </p:spTree>
    <p:extLst>
      <p:ext uri="{BB962C8B-B14F-4D97-AF65-F5344CB8AC3E}">
        <p14:creationId xmlns:p14="http://schemas.microsoft.com/office/powerpoint/2010/main" val="2390417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1" y="0"/>
            <a:ext cx="9905999"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鉄道ネットワークの充実・機能強化</a:t>
            </a:r>
          </a:p>
        </p:txBody>
      </p:sp>
      <p:sp>
        <p:nvSpPr>
          <p:cNvPr id="24" name="ホームベース 23"/>
          <p:cNvSpPr/>
          <p:nvPr/>
        </p:nvSpPr>
        <p:spPr>
          <a:xfrm>
            <a:off x="0" y="0"/>
            <a:ext cx="388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6" name="正方形/長方形 5"/>
          <p:cNvSpPr/>
          <p:nvPr/>
        </p:nvSpPr>
        <p:spPr>
          <a:xfrm>
            <a:off x="1358719" y="5591381"/>
            <a:ext cx="7841986" cy="493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中之島、西本町、南海新難波の駅名は仮称</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「うめきた（大阪）地下駅」は、うめきた</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期地区で整備される新駅の呼称で、現在の大阪駅の一部として開業予定</a:t>
            </a:r>
          </a:p>
        </p:txBody>
      </p:sp>
      <p:sp>
        <p:nvSpPr>
          <p:cNvPr id="8" name="正方形/長方形 7"/>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●なにわ筋線などの鉄道ネットワークの充実・機能強化を推進。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25</a:t>
            </a:fld>
            <a:endParaRPr lang="ja-JP" altLang="en-US" sz="1600" dirty="0"/>
          </a:p>
        </p:txBody>
      </p:sp>
      <p:pic>
        <p:nvPicPr>
          <p:cNvPr id="4" name="図 3"/>
          <p:cNvPicPr>
            <a:picLocks noChangeAspect="1"/>
          </p:cNvPicPr>
          <p:nvPr/>
        </p:nvPicPr>
        <p:blipFill>
          <a:blip r:embed="rId2"/>
          <a:stretch>
            <a:fillRect/>
          </a:stretch>
        </p:blipFill>
        <p:spPr>
          <a:xfrm>
            <a:off x="2295525" y="850107"/>
            <a:ext cx="5314950" cy="4741274"/>
          </a:xfrm>
          <a:prstGeom prst="rect">
            <a:avLst/>
          </a:prstGeom>
        </p:spPr>
      </p:pic>
    </p:spTree>
    <p:extLst>
      <p:ext uri="{BB962C8B-B14F-4D97-AF65-F5344CB8AC3E}">
        <p14:creationId xmlns:p14="http://schemas.microsoft.com/office/powerpoint/2010/main" val="1177851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983849" y="0"/>
            <a:ext cx="8922151" cy="396000"/>
          </a:xfrm>
          <a:prstGeom prst="rect">
            <a:avLst/>
          </a:prstGeom>
          <a:solidFill>
            <a:srgbClr val="4F81BD"/>
          </a:solidFill>
        </p:spPr>
        <p:txBody>
          <a:bodyPr vert="horz" lIns="403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健活１０</a:t>
            </a:r>
          </a:p>
        </p:txBody>
      </p:sp>
      <p:sp>
        <p:nvSpPr>
          <p:cNvPr id="24" name="ホームベース 23"/>
          <p:cNvSpPr/>
          <p:nvPr/>
        </p:nvSpPr>
        <p:spPr>
          <a:xfrm>
            <a:off x="0" y="0"/>
            <a:ext cx="4676172"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経済・くらしの向上に向けた主な取組み</a:t>
            </a:r>
          </a:p>
        </p:txBody>
      </p:sp>
      <p:sp>
        <p:nvSpPr>
          <p:cNvPr id="25" name="ホームベース 24"/>
          <p:cNvSpPr/>
          <p:nvPr/>
        </p:nvSpPr>
        <p:spPr>
          <a:xfrm flipH="1">
            <a:off x="8356922" y="0"/>
            <a:ext cx="1549078"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P10</a:t>
            </a:r>
            <a:endParaRPr kumimoji="1" lang="ja-JP" altLang="en-US" dirty="0"/>
          </a:p>
        </p:txBody>
      </p:sp>
      <p:sp>
        <p:nvSpPr>
          <p:cNvPr id="8" name="正方形/長方形 7"/>
          <p:cNvSpPr/>
          <p:nvPr/>
        </p:nvSpPr>
        <p:spPr>
          <a:xfrm>
            <a:off x="252000" y="540000"/>
            <a:ext cx="835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●「健活</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」などの健康づくりの取組みを通じて、健康寿命の延伸を推進。</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r>
              <a:rPr lang="en-US" altLang="ja-JP" sz="1600" dirty="0" smtClean="0"/>
              <a:t>26</a:t>
            </a:r>
          </a:p>
        </p:txBody>
      </p:sp>
      <p:pic>
        <p:nvPicPr>
          <p:cNvPr id="9" name="図 8"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00" y="1377389"/>
            <a:ext cx="9400200" cy="3838596"/>
          </a:xfrm>
          <a:prstGeom prst="rect">
            <a:avLst/>
          </a:prstGeom>
        </p:spPr>
      </p:pic>
    </p:spTree>
    <p:extLst>
      <p:ext uri="{BB962C8B-B14F-4D97-AF65-F5344CB8AC3E}">
        <p14:creationId xmlns:p14="http://schemas.microsoft.com/office/powerpoint/2010/main" val="4042107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➀経済（産業・雇用）</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27</a:t>
            </a:fld>
            <a:endParaRPr lang="ja-JP" altLang="en-US" sz="1600" dirty="0"/>
          </a:p>
        </p:txBody>
      </p:sp>
    </p:spTree>
    <p:extLst>
      <p:ext uri="{BB962C8B-B14F-4D97-AF65-F5344CB8AC3E}">
        <p14:creationId xmlns:p14="http://schemas.microsoft.com/office/powerpoint/2010/main" val="150389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●民間シンクタンクの試算では、関西の</a:t>
            </a:r>
            <a:r>
              <a:rPr kumimoji="1" lang="en-US" altLang="ja-JP" sz="1400" dirty="0" smtClean="0">
                <a:solidFill>
                  <a:schemeClr val="tx1"/>
                </a:solidFill>
                <a:latin typeface="Meiryo UI" panose="020B0604030504040204" pitchFamily="50" charset="-128"/>
                <a:ea typeface="Meiryo UI" panose="020B0604030504040204" pitchFamily="50" charset="-128"/>
              </a:rPr>
              <a:t>2023</a:t>
            </a:r>
            <a:r>
              <a:rPr kumimoji="1" lang="ja-JP" altLang="en-US" sz="1400" dirty="0" smtClean="0">
                <a:solidFill>
                  <a:schemeClr val="tx1"/>
                </a:solidFill>
                <a:latin typeface="Meiryo UI" panose="020B0604030504040204" pitchFamily="50" charset="-128"/>
                <a:ea typeface="Meiryo UI" panose="020B0604030504040204" pitchFamily="50" charset="-128"/>
              </a:rPr>
              <a:t>年度</a:t>
            </a:r>
            <a:r>
              <a:rPr kumimoji="1" lang="ja-JP" altLang="en-US" sz="1400" dirty="0">
                <a:solidFill>
                  <a:schemeClr val="tx1"/>
                </a:solidFill>
                <a:latin typeface="Meiryo UI" panose="020B0604030504040204" pitchFamily="50" charset="-128"/>
                <a:ea typeface="Meiryo UI" panose="020B0604030504040204" pitchFamily="50" charset="-128"/>
              </a:rPr>
              <a:t>成長率を</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2024</a:t>
            </a:r>
            <a:r>
              <a:rPr kumimoji="1" lang="ja-JP" altLang="en-US" sz="1400" dirty="0" smtClean="0">
                <a:solidFill>
                  <a:schemeClr val="tx1"/>
                </a:solidFill>
                <a:latin typeface="Meiryo UI" panose="020B0604030504040204" pitchFamily="50" charset="-128"/>
                <a:ea typeface="Meiryo UI" panose="020B0604030504040204" pitchFamily="50" charset="-128"/>
              </a:rPr>
              <a:t>年度</a:t>
            </a:r>
            <a:r>
              <a:rPr kumimoji="1" lang="ja-JP" altLang="en-US" sz="1400" dirty="0">
                <a:solidFill>
                  <a:schemeClr val="tx1"/>
                </a:solidFill>
                <a:latin typeface="Meiryo UI" panose="020B0604030504040204" pitchFamily="50" charset="-128"/>
                <a:ea typeface="Meiryo UI" panose="020B0604030504040204" pitchFamily="50" charset="-128"/>
              </a:rPr>
              <a:t>成長率を</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1.6</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と予測。</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年度は回復に転じるが、</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年度の落ち込みに比べると小幅な回復にとどまる見込み。</a:t>
            </a: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関西経済予測（実質</a:t>
            </a:r>
            <a:r>
              <a:rPr lang="en-US" altLang="ja-JP" b="1" dirty="0">
                <a:solidFill>
                  <a:schemeClr val="bg1"/>
                </a:solidFill>
                <a:latin typeface="Meiryo UI" panose="020B0604030504040204" pitchFamily="50" charset="-128"/>
                <a:ea typeface="Meiryo UI" panose="020B0604030504040204" pitchFamily="50" charset="-128"/>
              </a:rPr>
              <a:t>GRP</a:t>
            </a:r>
            <a:r>
              <a:rPr lang="ja-JP" altLang="en-US" b="1" dirty="0">
                <a:solidFill>
                  <a:schemeClr val="bg1"/>
                </a:solidFill>
                <a:latin typeface="Meiryo UI" panose="020B0604030504040204" pitchFamily="50" charset="-128"/>
                <a:ea typeface="Meiryo UI" panose="020B0604030504040204" pitchFamily="50" charset="-128"/>
              </a:rPr>
              <a:t>成長率と寄与度）</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テキスト ボックス 18"/>
          <p:cNvSpPr txBox="1"/>
          <p:nvPr/>
        </p:nvSpPr>
        <p:spPr>
          <a:xfrm>
            <a:off x="4217074" y="5560954"/>
            <a:ext cx="4585549" cy="276999"/>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出典：</a:t>
            </a:r>
            <a:r>
              <a:rPr kumimoji="1" lang="en-US" altLang="ja-JP" sz="1200" b="0" i="0" u="none" strike="noStrike" kern="1200" cap="none" spc="0" normalizeH="0" baseline="0" noProof="0" dirty="0">
                <a:ln>
                  <a:noFill/>
                </a:ln>
                <a:solidFill>
                  <a:prstClr val="black"/>
                </a:solidFill>
                <a:effectLst/>
                <a:uLnTx/>
                <a:uFillTx/>
                <a:latin typeface="+mn-ea"/>
              </a:rPr>
              <a:t>APIR</a:t>
            </a:r>
            <a:r>
              <a:rPr kumimoji="1" lang="ja-JP" altLang="en-US" sz="1200" b="0" i="0" u="none" strike="noStrike" kern="1200" cap="none" spc="0" normalizeH="0" baseline="0" noProof="0" dirty="0">
                <a:ln>
                  <a:noFill/>
                </a:ln>
                <a:solidFill>
                  <a:prstClr val="black"/>
                </a:solidFill>
                <a:effectLst/>
                <a:uLnTx/>
                <a:uFillTx/>
                <a:latin typeface="+mn-ea"/>
              </a:rPr>
              <a:t>「</a:t>
            </a:r>
            <a:r>
              <a:rPr kumimoji="1" lang="ja-JP" altLang="en-US" sz="1200" dirty="0">
                <a:solidFill>
                  <a:prstClr val="black"/>
                </a:solidFill>
                <a:latin typeface="+mn-ea"/>
              </a:rPr>
              <a:t>関西経済の現況と予測</a:t>
            </a:r>
            <a:r>
              <a:rPr kumimoji="1" lang="en-US" altLang="ja-JP" sz="1200" dirty="0" smtClean="0">
                <a:solidFill>
                  <a:prstClr val="black"/>
                </a:solidFill>
                <a:latin typeface="+mn-ea"/>
              </a:rPr>
              <a:t>No.63</a:t>
            </a:r>
            <a:r>
              <a:rPr kumimoji="1" lang="ja-JP" altLang="en-US" sz="1200" dirty="0" smtClean="0">
                <a:solidFill>
                  <a:prstClr val="black"/>
                </a:solidFill>
                <a:latin typeface="+mn-ea"/>
              </a:rPr>
              <a:t>」</a:t>
            </a:r>
            <a:r>
              <a:rPr kumimoji="1" lang="ja-JP" altLang="en-US" sz="1200" dirty="0">
                <a:solidFill>
                  <a:prstClr val="black"/>
                </a:solidFill>
                <a:latin typeface="+mn-ea"/>
              </a:rPr>
              <a:t>（</a:t>
            </a:r>
            <a:r>
              <a:rPr kumimoji="1" lang="en-US" altLang="ja-JP" sz="1200" dirty="0" smtClean="0">
                <a:solidFill>
                  <a:prstClr val="black"/>
                </a:solidFill>
                <a:latin typeface="+mn-ea"/>
              </a:rPr>
              <a:t>2023.2.28</a:t>
            </a:r>
            <a:r>
              <a:rPr kumimoji="1" lang="ja-JP" altLang="en-US" sz="1200" dirty="0" smtClean="0">
                <a:solidFill>
                  <a:prstClr val="black"/>
                </a:solidFill>
                <a:latin typeface="+mn-ea"/>
              </a:rPr>
              <a:t>公表</a:t>
            </a:r>
            <a:r>
              <a:rPr kumimoji="1" lang="ja-JP" altLang="en-US" sz="1200" dirty="0">
                <a:solidFill>
                  <a:prstClr val="black"/>
                </a:solidFill>
                <a:latin typeface="+mn-ea"/>
              </a:rPr>
              <a:t>）</a:t>
            </a:r>
            <a:endParaRPr kumimoji="1" lang="ja-JP" altLang="en-US" sz="1200" b="0" i="0" u="none" strike="noStrike" kern="1200" cap="none" spc="0" normalizeH="0" baseline="0" noProof="0" dirty="0">
              <a:ln>
                <a:noFill/>
              </a:ln>
              <a:solidFill>
                <a:prstClr val="black"/>
              </a:solidFill>
              <a:effectLst/>
              <a:uLnTx/>
              <a:uFillTx/>
              <a:latin typeface="+mn-ea"/>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28</a:t>
            </a:fld>
            <a:endParaRPr lang="ja-JP" altLang="en-US" sz="1600"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5162" y="1224000"/>
            <a:ext cx="6355676" cy="4014965"/>
          </a:xfrm>
          <a:prstGeom prst="rect">
            <a:avLst/>
          </a:prstGeom>
        </p:spPr>
      </p:pic>
    </p:spTree>
    <p:extLst>
      <p:ext uri="{BB962C8B-B14F-4D97-AF65-F5344CB8AC3E}">
        <p14:creationId xmlns:p14="http://schemas.microsoft.com/office/powerpoint/2010/main" val="1143268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3200" b="1" dirty="0">
                <a:solidFill>
                  <a:schemeClr val="bg1"/>
                </a:solidFill>
                <a:latin typeface="+mn-ea"/>
                <a:cs typeface="+mj-cs"/>
              </a:rPr>
              <a:t>（１）コロナ以前の大阪　➀経済（産業・雇用）</a:t>
            </a:r>
          </a:p>
        </p:txBody>
      </p:sp>
      <p:sp>
        <p:nvSpPr>
          <p:cNvPr id="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a:t>
            </a:fld>
            <a:endParaRPr lang="ja-JP" altLang="en-US" sz="1600" dirty="0"/>
          </a:p>
        </p:txBody>
      </p:sp>
    </p:spTree>
    <p:extLst>
      <p:ext uri="{BB962C8B-B14F-4D97-AF65-F5344CB8AC3E}">
        <p14:creationId xmlns:p14="http://schemas.microsoft.com/office/powerpoint/2010/main" val="3158420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●訪日外客数は、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月以降、</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smtClean="0">
                <a:solidFill>
                  <a:schemeClr val="tx1"/>
                </a:solidFill>
                <a:latin typeface="Meiryo UI" panose="020B0604030504040204" pitchFamily="50" charset="-128"/>
                <a:ea typeface="Meiryo UI" panose="020B0604030504040204" pitchFamily="50" charset="-128"/>
              </a:rPr>
              <a:t>割超減となったが、</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年度より回復に転じている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訪日外客数の推移</a:t>
            </a: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0" name="テキスト ボックス 9"/>
          <p:cNvSpPr txBox="1"/>
          <p:nvPr/>
        </p:nvSpPr>
        <p:spPr>
          <a:xfrm>
            <a:off x="4522330" y="5197837"/>
            <a:ext cx="6078043"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）及び観光庁「訪日外客統計」を基に推計</a:t>
            </a:r>
            <a:endParaRPr kumimoji="1" lang="en-US" altLang="ja-JP" sz="1200" dirty="0">
              <a:latin typeface="+mn-ea"/>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29</a:t>
            </a:fld>
            <a:endParaRPr lang="ja-JP" altLang="en-US" sz="1600" dirty="0"/>
          </a:p>
        </p:txBody>
      </p:sp>
      <p:graphicFrame>
        <p:nvGraphicFramePr>
          <p:cNvPr id="9" name="グラフ 8">
            <a:extLst>
              <a:ext uri="{FF2B5EF4-FFF2-40B4-BE49-F238E27FC236}">
                <a16:creationId xmlns:a16="http://schemas.microsoft.com/office/drawing/2014/main" id="{00000000-0008-0000-0000-000021000000}"/>
              </a:ext>
            </a:extLst>
          </p:cNvPr>
          <p:cNvGraphicFramePr>
            <a:graphicFrameLocks/>
          </p:cNvGraphicFramePr>
          <p:nvPr>
            <p:extLst>
              <p:ext uri="{D42A27DB-BD31-4B8C-83A1-F6EECF244321}">
                <p14:modId xmlns:p14="http://schemas.microsoft.com/office/powerpoint/2010/main" val="1581413101"/>
              </p:ext>
            </p:extLst>
          </p:nvPr>
        </p:nvGraphicFramePr>
        <p:xfrm>
          <a:off x="402907" y="1228411"/>
          <a:ext cx="9100186" cy="40462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487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61305" y="608579"/>
            <a:ext cx="8583390" cy="86359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年度においては「教育等」、「小売業」など対面サービスが中心となる業種では</a:t>
            </a:r>
            <a:r>
              <a:rPr kumimoji="1" lang="en-US" altLang="ja-JP" sz="1400" dirty="0" smtClean="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割から</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割の企業が「減少」と厳しい見通しとなっている</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pPr>
            <a:r>
              <a:rPr kumimoji="1" lang="ja-JP" altLang="en-US" sz="1400" dirty="0" smtClean="0">
                <a:solidFill>
                  <a:schemeClr val="tx1"/>
                </a:solidFill>
                <a:latin typeface="Meiryo UI" panose="020B0604030504040204" pitchFamily="50" charset="-128"/>
                <a:ea typeface="Meiryo UI" panose="020B0604030504040204" pitchFamily="50" charset="-128"/>
              </a:rPr>
              <a:t>●一方、「観光、レジャー等」および「環境、エネルギー等」では</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割弱の企業が「増加」と明るい見通しを持つ</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府内企業における売上の減少（業種別の状況）</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ホームベース 1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30</a:t>
            </a:fld>
            <a:endParaRPr lang="ja-JP" altLang="en-US" sz="1600" dirty="0"/>
          </a:p>
        </p:txBody>
      </p:sp>
      <p:sp>
        <p:nvSpPr>
          <p:cNvPr id="24" name="テキスト ボックス 23">
            <a:extLst>
              <a:ext uri="{FF2B5EF4-FFF2-40B4-BE49-F238E27FC236}">
                <a16:creationId xmlns:a16="http://schemas.microsoft.com/office/drawing/2014/main" id="{34CF59F8-A367-4EC1-83BF-5D400B8A4CCC}"/>
              </a:ext>
            </a:extLst>
          </p:cNvPr>
          <p:cNvSpPr txBox="1"/>
          <p:nvPr/>
        </p:nvSpPr>
        <p:spPr>
          <a:xfrm>
            <a:off x="2803523" y="5773390"/>
            <a:ext cx="634047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年度大阪府内企業経営実態調査」</a:t>
            </a:r>
            <a:r>
              <a:rPr lang="ja-JP" altLang="en-US" sz="1200" dirty="0"/>
              <a:t>（</a:t>
            </a:r>
            <a:r>
              <a:rPr lang="en-US" altLang="ja-JP" sz="1200" dirty="0" smtClean="0"/>
              <a:t>2022.11.1</a:t>
            </a:r>
            <a:r>
              <a:rPr lang="ja-JP" altLang="en-US" sz="1200" dirty="0" smtClean="0"/>
              <a:t>公表</a:t>
            </a:r>
            <a:r>
              <a:rPr lang="ja-JP" altLang="en-US" sz="1200" dirty="0"/>
              <a:t>）</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09337"/>
            <a:ext cx="9906000" cy="4034010"/>
          </a:xfrm>
          <a:prstGeom prst="rect">
            <a:avLst/>
          </a:prstGeom>
        </p:spPr>
      </p:pic>
    </p:spTree>
    <p:extLst>
      <p:ext uri="{BB962C8B-B14F-4D97-AF65-F5344CB8AC3E}">
        <p14:creationId xmlns:p14="http://schemas.microsoft.com/office/powerpoint/2010/main" val="970954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descr="画面の領域"/>
          <p:cNvPicPr>
            <a:picLocks noChangeAspect="1"/>
          </p:cNvPicPr>
          <p:nvPr/>
        </p:nvPicPr>
        <p:blipFill rotWithShape="1">
          <a:blip r:embed="rId3">
            <a:extLst>
              <a:ext uri="{28A0092B-C50C-407E-A947-70E740481C1C}">
                <a14:useLocalDpi xmlns:a14="http://schemas.microsoft.com/office/drawing/2010/main" val="0"/>
              </a:ext>
            </a:extLst>
          </a:blip>
          <a:srcRect t="34725"/>
          <a:stretch/>
        </p:blipFill>
        <p:spPr>
          <a:xfrm>
            <a:off x="1098741" y="4233299"/>
            <a:ext cx="3420000" cy="1774265"/>
          </a:xfrm>
          <a:prstGeom prst="rect">
            <a:avLst/>
          </a:prstGeom>
        </p:spPr>
      </p:pic>
      <p:pic>
        <p:nvPicPr>
          <p:cNvPr id="25" name="図 24" descr="画面の領域"/>
          <p:cNvPicPr>
            <a:picLocks noChangeAspect="1"/>
          </p:cNvPicPr>
          <p:nvPr/>
        </p:nvPicPr>
        <p:blipFill rotWithShape="1">
          <a:blip r:embed="rId4">
            <a:extLst>
              <a:ext uri="{28A0092B-C50C-407E-A947-70E740481C1C}">
                <a14:useLocalDpi xmlns:a14="http://schemas.microsoft.com/office/drawing/2010/main" val="0"/>
              </a:ext>
            </a:extLst>
          </a:blip>
          <a:srcRect t="30564"/>
          <a:stretch/>
        </p:blipFill>
        <p:spPr>
          <a:xfrm>
            <a:off x="1098741" y="2024450"/>
            <a:ext cx="3420000" cy="1691373"/>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5321" y="1555896"/>
            <a:ext cx="4296837" cy="4319853"/>
          </a:xfrm>
          <a:prstGeom prst="rect">
            <a:avLst/>
          </a:prstGeom>
        </p:spPr>
      </p:pic>
      <p:sp>
        <p:nvSpPr>
          <p:cNvPr id="6" name="テキスト ボックス 5">
            <a:extLst>
              <a:ext uri="{FF2B5EF4-FFF2-40B4-BE49-F238E27FC236}">
                <a16:creationId xmlns:a16="http://schemas.microsoft.com/office/drawing/2014/main" id="{34CF59F8-A367-4EC1-83BF-5D400B8A4CCC}"/>
              </a:ext>
            </a:extLst>
          </p:cNvPr>
          <p:cNvSpPr txBox="1"/>
          <p:nvPr/>
        </p:nvSpPr>
        <p:spPr>
          <a:xfrm>
            <a:off x="4953000" y="5837953"/>
            <a:ext cx="5006448" cy="230832"/>
          </a:xfrm>
          <a:prstGeom prst="rect">
            <a:avLst/>
          </a:prstGeom>
          <a:noFill/>
          <a:ln>
            <a:noFill/>
          </a:ln>
        </p:spPr>
        <p:txBody>
          <a:bodyPr wrap="square" rtlCol="0">
            <a:spAutoFit/>
          </a:bodyPr>
          <a:lstStyle/>
          <a:p>
            <a:pPr marL="217984" indent="-217984"/>
            <a:r>
              <a:rPr lang="ja-JP" altLang="en-US" sz="900" dirty="0">
                <a:latin typeface="+mn-ea"/>
              </a:rPr>
              <a:t>出典：</a:t>
            </a:r>
            <a:r>
              <a:rPr lang="en-US" altLang="ja-JP" sz="900" dirty="0">
                <a:latin typeface="+mn-ea"/>
              </a:rPr>
              <a:t>DBJ</a:t>
            </a:r>
            <a:r>
              <a:rPr lang="ja-JP" altLang="en-US" sz="900" dirty="0">
                <a:latin typeface="+mn-ea"/>
              </a:rPr>
              <a:t>・</a:t>
            </a:r>
            <a:r>
              <a:rPr lang="en-US" altLang="ja-JP" sz="900" dirty="0">
                <a:latin typeface="+mn-ea"/>
              </a:rPr>
              <a:t>JTBF </a:t>
            </a:r>
            <a:r>
              <a:rPr lang="ja-JP" altLang="en-US" sz="900" dirty="0">
                <a:latin typeface="+mn-ea"/>
              </a:rPr>
              <a:t>アジア・欧米豪 訪日外国人旅行者の</a:t>
            </a:r>
            <a:r>
              <a:rPr lang="ja-JP" altLang="en-US" sz="900" dirty="0" smtClean="0">
                <a:latin typeface="+mn-ea"/>
              </a:rPr>
              <a:t>意向調査（</a:t>
            </a:r>
            <a:r>
              <a:rPr lang="en-US" altLang="ja-JP" sz="900" dirty="0" smtClean="0">
                <a:latin typeface="+mn-ea"/>
              </a:rPr>
              <a:t>2022.10.26</a:t>
            </a:r>
            <a:r>
              <a:rPr lang="ja-JP" altLang="en-US" sz="900" dirty="0" smtClean="0">
                <a:latin typeface="+mn-ea"/>
              </a:rPr>
              <a:t>公表）</a:t>
            </a:r>
            <a:endParaRPr lang="en-US" altLang="ja-JP" sz="900" dirty="0" smtClean="0">
              <a:latin typeface="+mn-ea"/>
            </a:endParaRPr>
          </a:p>
        </p:txBody>
      </p:sp>
      <p:sp>
        <p:nvSpPr>
          <p:cNvPr id="20" name="正方形/長方形 19"/>
          <p:cNvSpPr/>
          <p:nvPr/>
        </p:nvSpPr>
        <p:spPr>
          <a:xfrm>
            <a:off x="251999" y="539999"/>
            <a:ext cx="9432000" cy="8928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●海外観光旅行先としての日本人気は引き続き高く、</a:t>
            </a:r>
            <a:r>
              <a:rPr kumimoji="1" lang="ja-JP" altLang="en-US" sz="1400" dirty="0" smtClean="0">
                <a:solidFill>
                  <a:schemeClr val="tx1"/>
                </a:solidFill>
                <a:latin typeface="Meiryo UI" panose="020B0604030504040204" pitchFamily="50" charset="-128"/>
                <a:ea typeface="Meiryo UI" panose="020B0604030504040204" pitchFamily="50" charset="-128"/>
              </a:rPr>
              <a:t>アジアにおいて第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回</a:t>
            </a:r>
            <a:r>
              <a:rPr kumimoji="1" lang="ja-JP" altLang="en-US" sz="1400" dirty="0">
                <a:solidFill>
                  <a:schemeClr val="tx1"/>
                </a:solidFill>
                <a:latin typeface="Meiryo UI" panose="020B0604030504040204" pitchFamily="50" charset="-128"/>
                <a:ea typeface="Meiryo UI" panose="020B0604030504040204" pitchFamily="50" charset="-128"/>
              </a:rPr>
              <a:t>調査に引き続きトップ</a:t>
            </a:r>
            <a:r>
              <a:rPr kumimoji="1" lang="ja-JP" altLang="en-US" sz="1400" dirty="0" smtClean="0">
                <a:solidFill>
                  <a:schemeClr val="tx1"/>
                </a:solidFill>
                <a:latin typeface="Meiryo UI" panose="020B0604030504040204" pitchFamily="50" charset="-128"/>
                <a:ea typeface="Meiryo UI" panose="020B0604030504040204" pitchFamily="50" charset="-128"/>
              </a:rPr>
              <a:t>。特</a:t>
            </a:r>
            <a:r>
              <a:rPr kumimoji="1" lang="ja-JP" altLang="en-US" sz="1400" dirty="0">
                <a:solidFill>
                  <a:schemeClr val="tx1"/>
                </a:solidFill>
                <a:latin typeface="Meiryo UI" panose="020B0604030504040204" pitchFamily="50" charset="-128"/>
                <a:ea typeface="Meiryo UI" panose="020B0604030504040204" pitchFamily="50" charset="-128"/>
              </a:rPr>
              <a:t>にアジアにおいて、群を抜いており、</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位の韓国とは</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ポイント以上の差がある。（</a:t>
            </a:r>
            <a:r>
              <a:rPr kumimoji="1" lang="en-US" altLang="ja-JP" sz="1400" dirty="0" smtClean="0">
                <a:solidFill>
                  <a:schemeClr val="tx1"/>
                </a:solidFill>
                <a:latin typeface="Meiryo UI" panose="020B0604030504040204" pitchFamily="50" charset="-128"/>
                <a:ea typeface="Meiryo UI" panose="020B0604030504040204" pitchFamily="50" charset="-128"/>
              </a:rPr>
              <a:t>6</a:t>
            </a:r>
            <a:r>
              <a:rPr kumimoji="1" lang="ja-JP" altLang="en-US" sz="1400" dirty="0" smtClean="0">
                <a:solidFill>
                  <a:schemeClr val="tx1"/>
                </a:solidFill>
                <a:latin typeface="Meiryo UI" panose="020B0604030504040204" pitchFamily="50" charset="-128"/>
                <a:ea typeface="Meiryo UI" panose="020B0604030504040204" pitchFamily="50" charset="-128"/>
              </a:rPr>
              <a:t>４％）</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400" dirty="0" smtClean="0">
                <a:solidFill>
                  <a:schemeClr val="tx1"/>
                </a:solidFill>
                <a:latin typeface="Meiryo UI" panose="020B0604030504040204" pitchFamily="50" charset="-128"/>
                <a:ea typeface="Meiryo UI" panose="020B0604030504040204" pitchFamily="50" charset="-128"/>
              </a:rPr>
              <a:t>一方、欧米豪においてはアメリカに次いで</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位となった。（２９％）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smtClean="0">
                <a:solidFill>
                  <a:schemeClr val="tx1"/>
                </a:solidFill>
                <a:latin typeface="Meiryo UI" panose="020B0604030504040204" pitchFamily="50" charset="-128"/>
                <a:ea typeface="Meiryo UI" panose="020B0604030504040204" pitchFamily="50" charset="-128"/>
              </a:rPr>
              <a:t>●体験したいことは、「自然や風景の見物」、「桜の鑑賞」、「伝統的日本料理」等が上位に入っている。</a:t>
            </a:r>
            <a:endParaRPr kumimoji="1" lang="ja-JP" altLang="en-US" sz="1400" b="1" dirty="0">
              <a:solidFill>
                <a:schemeClr val="tx1"/>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新型コロナ終息後に観光旅行したい国・地域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P12</a:t>
            </a:r>
            <a:endParaRPr kumimoji="1" lang="ja-JP" altLang="en-US" dirty="0"/>
          </a:p>
        </p:txBody>
      </p:sp>
      <p:sp>
        <p:nvSpPr>
          <p:cNvPr id="19" name="ホームベース 18"/>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31</a:t>
            </a:fld>
            <a:endParaRPr lang="ja-JP" altLang="en-US" sz="1600" dirty="0"/>
          </a:p>
        </p:txBody>
      </p:sp>
      <p:sp>
        <p:nvSpPr>
          <p:cNvPr id="16" name="角丸四角形 15"/>
          <p:cNvSpPr/>
          <p:nvPr/>
        </p:nvSpPr>
        <p:spPr>
          <a:xfrm>
            <a:off x="5345320" y="2350714"/>
            <a:ext cx="4296837" cy="703751"/>
          </a:xfrm>
          <a:prstGeom prst="roundRect">
            <a:avLst>
              <a:gd name="adj" fmla="val 4634"/>
            </a:avLst>
          </a:pr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pic>
        <p:nvPicPr>
          <p:cNvPr id="5" name="図 4" descr="画面の領域"/>
          <p:cNvPicPr>
            <a:picLocks noChangeAspect="1"/>
          </p:cNvPicPr>
          <p:nvPr/>
        </p:nvPicPr>
        <p:blipFill rotWithShape="1">
          <a:blip r:embed="rId4">
            <a:extLst>
              <a:ext uri="{28A0092B-C50C-407E-A947-70E740481C1C}">
                <a14:useLocalDpi xmlns:a14="http://schemas.microsoft.com/office/drawing/2010/main" val="0"/>
              </a:ext>
            </a:extLst>
          </a:blip>
          <a:srcRect b="86114"/>
          <a:stretch/>
        </p:blipFill>
        <p:spPr>
          <a:xfrm>
            <a:off x="468741" y="1523961"/>
            <a:ext cx="4680000" cy="483502"/>
          </a:xfrm>
          <a:prstGeom prst="rect">
            <a:avLst/>
          </a:prstGeom>
        </p:spPr>
      </p:pic>
      <p:pic>
        <p:nvPicPr>
          <p:cNvPr id="7" name="図 6" descr="画面の領域"/>
          <p:cNvPicPr>
            <a:picLocks noChangeAspect="1"/>
          </p:cNvPicPr>
          <p:nvPr/>
        </p:nvPicPr>
        <p:blipFill rotWithShape="1">
          <a:blip r:embed="rId3">
            <a:extLst>
              <a:ext uri="{28A0092B-C50C-407E-A947-70E740481C1C}">
                <a14:useLocalDpi xmlns:a14="http://schemas.microsoft.com/office/drawing/2010/main" val="0"/>
              </a:ext>
            </a:extLst>
          </a:blip>
          <a:srcRect t="135" r="6124" b="85182"/>
          <a:stretch/>
        </p:blipFill>
        <p:spPr>
          <a:xfrm>
            <a:off x="577161" y="3737610"/>
            <a:ext cx="4292019" cy="520403"/>
          </a:xfrm>
          <a:prstGeom prst="rect">
            <a:avLst/>
          </a:prstGeom>
        </p:spPr>
      </p:pic>
    </p:spTree>
    <p:extLst>
      <p:ext uri="{BB962C8B-B14F-4D97-AF65-F5344CB8AC3E}">
        <p14:creationId xmlns:p14="http://schemas.microsoft.com/office/powerpoint/2010/main" val="1478656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グラフ 17">
            <a:extLst>
              <a:ext uri="{FF2B5EF4-FFF2-40B4-BE49-F238E27FC236}">
                <a16:creationId xmlns:a16="http://schemas.microsoft.com/office/drawing/2014/main" id="{00000000-0008-0000-0000-000030000000}"/>
              </a:ext>
            </a:extLst>
          </p:cNvPr>
          <p:cNvGraphicFramePr>
            <a:graphicFrameLocks/>
          </p:cNvGraphicFramePr>
          <p:nvPr>
            <p:extLst>
              <p:ext uri="{D42A27DB-BD31-4B8C-83A1-F6EECF244321}">
                <p14:modId xmlns:p14="http://schemas.microsoft.com/office/powerpoint/2010/main" val="1561610234"/>
              </p:ext>
            </p:extLst>
          </p:nvPr>
        </p:nvGraphicFramePr>
        <p:xfrm>
          <a:off x="90012" y="1259998"/>
          <a:ext cx="9695973" cy="4800341"/>
        </p:xfrm>
        <a:graphic>
          <a:graphicData uri="http://schemas.openxmlformats.org/drawingml/2006/chart">
            <c:chart xmlns:c="http://schemas.openxmlformats.org/drawingml/2006/chart" xmlns:r="http://schemas.openxmlformats.org/officeDocument/2006/relationships" r:id="rId3"/>
          </a:graphicData>
        </a:graphic>
      </p:graphicFrame>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個人消費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１世帯当たり消費支出額</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txBox="1">
            <a:spLocks/>
          </p:cNvSpPr>
          <p:nvPr/>
        </p:nvSpPr>
        <p:spPr>
          <a:xfrm>
            <a:off x="9224963" y="5675042"/>
            <a:ext cx="561023" cy="325823"/>
          </a:xfrm>
          <a:prstGeom prst="rect">
            <a:avLst/>
          </a:prstGeom>
          <a:solidFill>
            <a:schemeClr val="lt1"/>
          </a:solidFill>
          <a:ln w="12700" cap="flat" cmpd="sng" algn="ctr">
            <a:solidFill>
              <a:schemeClr val="accent1"/>
            </a:solidFill>
            <a:prstDash val="solid"/>
            <a:miter lim="800000"/>
          </a:ln>
          <a:effectLst/>
        </p:spPr>
        <p:txBody>
          <a:bodyPr vert="horz" lIns="91440" tIns="45720" rIns="91440" bIns="45720" rtlCol="0" anchor="ctr"/>
          <a:lstStyle>
            <a:defPPr>
              <a:defRPr lang="en-US"/>
            </a:defPPr>
            <a:lvl1pPr marL="0" algn="ctr" defTabSz="457200" rtl="0" eaLnBrk="1" latinLnBrk="0" hangingPunct="1">
              <a:defRPr sz="105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4AC9B83D-17C3-4F2E-B0BA-D155CD364A7C}" type="slidenum">
              <a:rPr lang="ja-JP" altLang="en-US" sz="1600" smtClean="0"/>
              <a:pPr>
                <a:defRPr/>
              </a:pPr>
              <a:t>32</a:t>
            </a:fld>
            <a:endParaRPr lang="ja-JP" altLang="en-US" sz="1600" dirty="0"/>
          </a:p>
        </p:txBody>
      </p:sp>
      <p:sp>
        <p:nvSpPr>
          <p:cNvPr id="9" name="正方形/長方形 8"/>
          <p:cNvSpPr/>
          <p:nvPr/>
        </p:nvSpPr>
        <p:spPr>
          <a:xfrm>
            <a:off x="252001" y="539999"/>
            <a:ext cx="9432000" cy="576000"/>
          </a:xfrm>
          <a:prstGeom prst="rect">
            <a:avLst/>
          </a:prstGeom>
          <a:solidFill>
            <a:schemeClr val="accent1">
              <a:lumMod val="20000"/>
              <a:lumOff val="80000"/>
            </a:schemeClr>
          </a:solidFill>
          <a:ln w="12700">
            <a:noFill/>
            <a:prstDash val="sysDash"/>
          </a:ln>
        </p:spPr>
        <p:style>
          <a:lnRef idx="2">
            <a:schemeClr val="accent6"/>
          </a:lnRef>
          <a:fillRef idx="1">
            <a:schemeClr val="lt1"/>
          </a:fillRef>
          <a:effectRef idx="0">
            <a:schemeClr val="accent6"/>
          </a:effectRef>
          <a:fontRef idx="minor">
            <a:schemeClr val="dk1"/>
          </a:fontRef>
        </p:style>
        <p:txBody>
          <a:bodyPr lIns="72000" tIns="0" rIns="0" bIns="0" rtlCol="0" anchor="t" anchorCtr="0"/>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●１世帯当たり消費支出額の推移をみると、大阪市は、全国よりも概ね支出額が下回っている。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●新型コロナウイルスの感染拡大以降、緊急事態宣言等の影響により、対</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年同月比マイナスとなる月が多い傾向。</a:t>
            </a:r>
          </a:p>
        </p:txBody>
      </p:sp>
      <p:sp>
        <p:nvSpPr>
          <p:cNvPr id="16" name="テキスト ボックス 15"/>
          <p:cNvSpPr txBox="1"/>
          <p:nvPr/>
        </p:nvSpPr>
        <p:spPr>
          <a:xfrm>
            <a:off x="5863973" y="5798729"/>
            <a:ext cx="3360990" cy="261610"/>
          </a:xfrm>
          <a:prstGeom prst="rect">
            <a:avLst/>
          </a:prstGeom>
          <a:noFill/>
        </p:spPr>
        <p:txBody>
          <a:bodyPr wrap="square" rtlCol="0">
            <a:spAutoFit/>
          </a:bodyPr>
          <a:lstStyle/>
          <a:p>
            <a:pPr algn="ctr"/>
            <a:r>
              <a:rPr kumimoji="1" lang="ja-JP" altLang="en-US" sz="1100" dirty="0"/>
              <a:t>出典：総務省 「家計調査」（</a:t>
            </a:r>
            <a:r>
              <a:rPr kumimoji="1" lang="en-US" altLang="ja-JP" sz="1100" dirty="0" smtClean="0"/>
              <a:t>2023.5.9</a:t>
            </a:r>
            <a:r>
              <a:rPr kumimoji="1" lang="ja-JP" altLang="en-US" sz="1100" dirty="0" smtClean="0"/>
              <a:t>公表</a:t>
            </a:r>
            <a:r>
              <a:rPr kumimoji="1" lang="ja-JP" altLang="en-US" sz="1100" dirty="0"/>
              <a:t>）</a:t>
            </a:r>
          </a:p>
        </p:txBody>
      </p:sp>
    </p:spTree>
    <p:extLst>
      <p:ext uri="{BB962C8B-B14F-4D97-AF65-F5344CB8AC3E}">
        <p14:creationId xmlns:p14="http://schemas.microsoft.com/office/powerpoint/2010/main" val="26570119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グラフ 22"/>
          <p:cNvGraphicFramePr>
            <a:graphicFrameLocks/>
          </p:cNvGraphicFramePr>
          <p:nvPr>
            <p:extLst>
              <p:ext uri="{D42A27DB-BD31-4B8C-83A1-F6EECF244321}">
                <p14:modId xmlns:p14="http://schemas.microsoft.com/office/powerpoint/2010/main" val="4199042799"/>
              </p:ext>
            </p:extLst>
          </p:nvPr>
        </p:nvGraphicFramePr>
        <p:xfrm>
          <a:off x="4744856" y="1136022"/>
          <a:ext cx="5251801" cy="4574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グラフ 21"/>
          <p:cNvGraphicFramePr>
            <a:graphicFrameLocks/>
          </p:cNvGraphicFramePr>
          <p:nvPr>
            <p:extLst>
              <p:ext uri="{D42A27DB-BD31-4B8C-83A1-F6EECF244321}">
                <p14:modId xmlns:p14="http://schemas.microsoft.com/office/powerpoint/2010/main" val="3251835363"/>
              </p:ext>
            </p:extLst>
          </p:nvPr>
        </p:nvGraphicFramePr>
        <p:xfrm>
          <a:off x="0" y="995770"/>
          <a:ext cx="4951239" cy="4644000"/>
        </p:xfrm>
        <a:graphic>
          <a:graphicData uri="http://schemas.openxmlformats.org/drawingml/2006/chart">
            <c:chart xmlns:c="http://schemas.openxmlformats.org/drawingml/2006/chart" xmlns:r="http://schemas.openxmlformats.org/officeDocument/2006/relationships" r:id="rId4"/>
          </a:graphicData>
        </a:graphic>
      </p:graphicFrame>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33</a:t>
            </a:fld>
            <a:endParaRPr lang="ja-JP" altLang="en-US" sz="1600" dirty="0"/>
          </a:p>
        </p:txBody>
      </p:sp>
      <p:sp>
        <p:nvSpPr>
          <p:cNvPr id="13" name="正方形/長方形 12"/>
          <p:cNvSpPr/>
          <p:nvPr/>
        </p:nvSpPr>
        <p:spPr>
          <a:xfrm>
            <a:off x="251999" y="540000"/>
            <a:ext cx="9432000" cy="31177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●家計消費のうち、全国・大阪ともに、「教養娯楽」、「被服・履物」、「交通・通信」が概ね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4" name="正方形/長方形 23"/>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個人消費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用途別家計消費</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27" name="ホームベース 2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28" name="ホームベース 2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p:cNvSpPr txBox="1"/>
          <p:nvPr/>
        </p:nvSpPr>
        <p:spPr>
          <a:xfrm>
            <a:off x="5863973" y="5675042"/>
            <a:ext cx="3360990" cy="261610"/>
          </a:xfrm>
          <a:prstGeom prst="rect">
            <a:avLst/>
          </a:prstGeom>
          <a:noFill/>
        </p:spPr>
        <p:txBody>
          <a:bodyPr wrap="square" rtlCol="0">
            <a:spAutoFit/>
          </a:bodyPr>
          <a:lstStyle/>
          <a:p>
            <a:pPr algn="ctr"/>
            <a:r>
              <a:rPr kumimoji="1" lang="ja-JP" altLang="en-US" sz="1100" dirty="0"/>
              <a:t>出典：総務省 「家計調査」（</a:t>
            </a:r>
            <a:r>
              <a:rPr kumimoji="1" lang="en-US" altLang="ja-JP" sz="1100" dirty="0" smtClean="0"/>
              <a:t>2023.4</a:t>
            </a:r>
            <a:r>
              <a:rPr kumimoji="1" lang="ja-JP" altLang="en-US" sz="1100" dirty="0" smtClean="0"/>
              <a:t>月公表</a:t>
            </a:r>
            <a:r>
              <a:rPr kumimoji="1" lang="ja-JP" altLang="en-US" sz="1100" dirty="0"/>
              <a:t>）</a:t>
            </a:r>
          </a:p>
        </p:txBody>
      </p:sp>
      <p:sp>
        <p:nvSpPr>
          <p:cNvPr id="10" name="四角形吹き出し 9"/>
          <p:cNvSpPr/>
          <p:nvPr/>
        </p:nvSpPr>
        <p:spPr>
          <a:xfrm>
            <a:off x="296724" y="3622014"/>
            <a:ext cx="720000" cy="182089"/>
          </a:xfrm>
          <a:prstGeom prst="wedgeRectCallout">
            <a:avLst>
              <a:gd name="adj1" fmla="val 6974"/>
              <a:gd name="adj2" fmla="val 15457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
        <p:nvSpPr>
          <p:cNvPr id="11" name="四角形吹き出し 10"/>
          <p:cNvSpPr/>
          <p:nvPr/>
        </p:nvSpPr>
        <p:spPr>
          <a:xfrm>
            <a:off x="965375" y="3812778"/>
            <a:ext cx="718244" cy="290239"/>
          </a:xfrm>
          <a:prstGeom prst="wedgeRectCallout">
            <a:avLst>
              <a:gd name="adj1" fmla="val 17000"/>
              <a:gd name="adj2" fmla="val -898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消費</a:t>
            </a:r>
            <a:r>
              <a:rPr kumimoji="1" lang="ja-JP" altLang="en-US" sz="1050" dirty="0" smtClean="0">
                <a:solidFill>
                  <a:schemeClr val="tx1"/>
                </a:solidFill>
                <a:latin typeface="Meiryo UI" panose="020B0604030504040204" pitchFamily="50" charset="-128"/>
                <a:ea typeface="Meiryo UI" panose="020B0604030504040204" pitchFamily="50" charset="-128"/>
              </a:rPr>
              <a:t>支出</a:t>
            </a:r>
            <a:endParaRPr kumimoji="1" lang="en-US" altLang="ja-JP" sz="105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1050" dirty="0" smtClean="0">
                <a:solidFill>
                  <a:schemeClr val="tx1"/>
                </a:solidFill>
                <a:latin typeface="Meiryo UI" panose="020B0604030504040204" pitchFamily="50" charset="-128"/>
                <a:ea typeface="Meiryo UI" panose="020B0604030504040204" pitchFamily="50" charset="-128"/>
              </a:rPr>
              <a:t>全体</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14" name="四角形吹き出し 13"/>
          <p:cNvSpPr/>
          <p:nvPr/>
        </p:nvSpPr>
        <p:spPr>
          <a:xfrm>
            <a:off x="1683619" y="4859843"/>
            <a:ext cx="792000" cy="182097"/>
          </a:xfrm>
          <a:prstGeom prst="wedgeRectCallout">
            <a:avLst>
              <a:gd name="adj1" fmla="val -57103"/>
              <a:gd name="adj2" fmla="val -1532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15" name="四角形吹き出し 14"/>
          <p:cNvSpPr/>
          <p:nvPr/>
        </p:nvSpPr>
        <p:spPr>
          <a:xfrm>
            <a:off x="3228265" y="1725182"/>
            <a:ext cx="763945" cy="223569"/>
          </a:xfrm>
          <a:prstGeom prst="wedgeRectCallout">
            <a:avLst>
              <a:gd name="adj1" fmla="val -23306"/>
              <a:gd name="adj2" fmla="val 1189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保健医療</a:t>
            </a:r>
          </a:p>
        </p:txBody>
      </p:sp>
      <p:sp>
        <p:nvSpPr>
          <p:cNvPr id="16" name="四角形吹き出し 15"/>
          <p:cNvSpPr/>
          <p:nvPr/>
        </p:nvSpPr>
        <p:spPr>
          <a:xfrm>
            <a:off x="2016000" y="2286867"/>
            <a:ext cx="792000" cy="180000"/>
          </a:xfrm>
          <a:prstGeom prst="wedgeRectCallout">
            <a:avLst>
              <a:gd name="adj1" fmla="val -19308"/>
              <a:gd name="adj2" fmla="val 1028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7" name="四角形吹き出し 16"/>
          <p:cNvSpPr/>
          <p:nvPr/>
        </p:nvSpPr>
        <p:spPr>
          <a:xfrm>
            <a:off x="782724" y="2756798"/>
            <a:ext cx="468000" cy="164463"/>
          </a:xfrm>
          <a:prstGeom prst="wedgeRectCallout">
            <a:avLst>
              <a:gd name="adj1" fmla="val -13677"/>
              <a:gd name="adj2" fmla="val 1212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18" name="四角形吹き出し 17"/>
          <p:cNvSpPr/>
          <p:nvPr/>
        </p:nvSpPr>
        <p:spPr>
          <a:xfrm>
            <a:off x="7193681" y="2886049"/>
            <a:ext cx="804398" cy="226265"/>
          </a:xfrm>
          <a:prstGeom prst="wedgeRectCallout">
            <a:avLst>
              <a:gd name="adj1" fmla="val 59643"/>
              <a:gd name="adj2" fmla="val 1126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交通・通信</a:t>
            </a:r>
          </a:p>
        </p:txBody>
      </p:sp>
      <p:sp>
        <p:nvSpPr>
          <p:cNvPr id="19" name="四角形吹き出し 18"/>
          <p:cNvSpPr/>
          <p:nvPr/>
        </p:nvSpPr>
        <p:spPr>
          <a:xfrm>
            <a:off x="7319469" y="4545469"/>
            <a:ext cx="907223" cy="188873"/>
          </a:xfrm>
          <a:prstGeom prst="wedgeRectCallout">
            <a:avLst>
              <a:gd name="adj1" fmla="val -49593"/>
              <a:gd name="adj2" fmla="val -11383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被服・履物</a:t>
            </a:r>
          </a:p>
        </p:txBody>
      </p:sp>
      <p:sp>
        <p:nvSpPr>
          <p:cNvPr id="20" name="四角形吹き出し 19"/>
          <p:cNvSpPr/>
          <p:nvPr/>
        </p:nvSpPr>
        <p:spPr>
          <a:xfrm>
            <a:off x="5680400" y="3191719"/>
            <a:ext cx="678348" cy="164463"/>
          </a:xfrm>
          <a:prstGeom prst="wedgeRectCallout">
            <a:avLst>
              <a:gd name="adj1" fmla="val -43736"/>
              <a:gd name="adj2" fmla="val 1273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dirty="0">
                <a:solidFill>
                  <a:schemeClr val="tx1"/>
                </a:solidFill>
                <a:latin typeface="Meiryo UI" panose="020B0604030504040204" pitchFamily="50" charset="-128"/>
                <a:ea typeface="Meiryo UI" panose="020B0604030504040204" pitchFamily="50" charset="-128"/>
              </a:rPr>
              <a:t>食料</a:t>
            </a:r>
          </a:p>
        </p:txBody>
      </p:sp>
      <p:sp>
        <p:nvSpPr>
          <p:cNvPr id="21" name="四角形吹き出し 20"/>
          <p:cNvSpPr/>
          <p:nvPr/>
        </p:nvSpPr>
        <p:spPr>
          <a:xfrm>
            <a:off x="5328640" y="4639906"/>
            <a:ext cx="961196" cy="182089"/>
          </a:xfrm>
          <a:prstGeom prst="wedgeRectCallout">
            <a:avLst>
              <a:gd name="adj1" fmla="val -29733"/>
              <a:gd name="adj2" fmla="val -16734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教養娯楽</a:t>
            </a:r>
          </a:p>
        </p:txBody>
      </p:sp>
    </p:spTree>
    <p:extLst>
      <p:ext uri="{BB962C8B-B14F-4D97-AF65-F5344CB8AC3E}">
        <p14:creationId xmlns:p14="http://schemas.microsoft.com/office/powerpoint/2010/main" val="3053069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999" y="540001"/>
            <a:ext cx="9432000" cy="7100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r>
              <a:rPr kumimoji="1" lang="ja-JP" altLang="en-US" sz="1400" dirty="0" smtClean="0">
                <a:solidFill>
                  <a:schemeClr val="tx1"/>
                </a:solidFill>
                <a:latin typeface="Meiryo UI" panose="020B0604030504040204" pitchFamily="50" charset="-128"/>
                <a:ea typeface="Meiryo UI" panose="020B0604030504040204" pitchFamily="50" charset="-128"/>
              </a:rPr>
              <a:t>●</a:t>
            </a:r>
            <a:r>
              <a:rPr lang="ja-JP" altLang="en-US" sz="1400" dirty="0">
                <a:solidFill>
                  <a:sysClr val="windowText" lastClr="000000"/>
                </a:solidFill>
              </a:rPr>
              <a:t>「農・林・水産</a:t>
            </a:r>
            <a:r>
              <a:rPr lang="ja-JP" altLang="en-US" sz="1400" dirty="0" smtClean="0">
                <a:solidFill>
                  <a:sysClr val="windowText" lastClr="000000"/>
                </a:solidFill>
              </a:rPr>
              <a:t>」と</a:t>
            </a:r>
            <a:r>
              <a:rPr lang="ja-JP" altLang="en-US" sz="1400" dirty="0">
                <a:solidFill>
                  <a:sysClr val="windowText" lastClr="000000"/>
                </a:solidFill>
              </a:rPr>
              <a:t>「自動車・同部品小売」がトップとなり、</a:t>
            </a:r>
            <a:r>
              <a:rPr lang="en-US" altLang="ja-JP" sz="1400" dirty="0">
                <a:solidFill>
                  <a:sysClr val="windowText" lastClr="000000"/>
                </a:solidFill>
              </a:rPr>
              <a:t>4 </a:t>
            </a:r>
            <a:r>
              <a:rPr lang="ja-JP" altLang="en-US" sz="1400" dirty="0">
                <a:solidFill>
                  <a:sysClr val="windowText" lastClr="000000"/>
                </a:solidFill>
              </a:rPr>
              <a:t>社に</a:t>
            </a:r>
            <a:r>
              <a:rPr lang="en-US" altLang="ja-JP" sz="1400" dirty="0" smtClean="0">
                <a:solidFill>
                  <a:sysClr val="windowText" lastClr="000000"/>
                </a:solidFill>
              </a:rPr>
              <a:t>1</a:t>
            </a:r>
            <a:r>
              <a:rPr lang="ja-JP" altLang="en-US" sz="1400" dirty="0" smtClean="0">
                <a:solidFill>
                  <a:sysClr val="windowText" lastClr="000000"/>
                </a:solidFill>
              </a:rPr>
              <a:t>社</a:t>
            </a:r>
            <a:r>
              <a:rPr lang="ja-JP" altLang="en-US" sz="1400" dirty="0">
                <a:solidFill>
                  <a:sysClr val="windowText" lastClr="000000"/>
                </a:solidFill>
              </a:rPr>
              <a:t>が好影響を受けている</a:t>
            </a:r>
            <a:r>
              <a:rPr lang="ja-JP" altLang="en-US" sz="1400" dirty="0" smtClean="0">
                <a:solidFill>
                  <a:sysClr val="windowText" lastClr="000000"/>
                </a:solidFill>
              </a:rPr>
              <a:t>。</a:t>
            </a:r>
            <a:endParaRPr lang="en-US" altLang="ja-JP" sz="1400" dirty="0" smtClean="0">
              <a:solidFill>
                <a:sysClr val="windowText" lastClr="000000"/>
              </a:solidFill>
            </a:endParaRPr>
          </a:p>
          <a:p>
            <a:r>
              <a:rPr kumimoji="1" lang="ja-JP" altLang="en-US" sz="1400" dirty="0">
                <a:solidFill>
                  <a:schemeClr val="tx1"/>
                </a:solidFill>
                <a:latin typeface="Meiryo UI" panose="020B0604030504040204" pitchFamily="50" charset="-128"/>
                <a:ea typeface="Meiryo UI" panose="020B0604030504040204" pitchFamily="50" charset="-128"/>
              </a:rPr>
              <a:t>●</a:t>
            </a:r>
            <a:r>
              <a:rPr lang="ja-JP" altLang="en-US" sz="1400" dirty="0" smtClean="0">
                <a:solidFill>
                  <a:sysClr val="windowText" lastClr="000000"/>
                </a:solidFill>
              </a:rPr>
              <a:t>突出して</a:t>
            </a:r>
            <a:r>
              <a:rPr lang="en-US" altLang="ja-JP" sz="1400" dirty="0">
                <a:solidFill>
                  <a:sysClr val="windowText" lastClr="000000"/>
                </a:solidFill>
              </a:rPr>
              <a:t>『</a:t>
            </a:r>
            <a:r>
              <a:rPr lang="ja-JP" altLang="en-US" sz="1400" dirty="0" smtClean="0">
                <a:solidFill>
                  <a:sysClr val="windowText" lastClr="000000"/>
                </a:solidFill>
              </a:rPr>
              <a:t>プラスの</a:t>
            </a:r>
            <a:r>
              <a:rPr lang="ja-JP" altLang="en-US" sz="1400" dirty="0">
                <a:solidFill>
                  <a:sysClr val="windowText" lastClr="000000"/>
                </a:solidFill>
              </a:rPr>
              <a:t>影響</a:t>
            </a:r>
            <a:r>
              <a:rPr lang="en-US" altLang="ja-JP" sz="1400" dirty="0">
                <a:solidFill>
                  <a:sysClr val="windowText" lastClr="000000"/>
                </a:solidFill>
              </a:rPr>
              <a:t>』</a:t>
            </a:r>
            <a:r>
              <a:rPr lang="ja-JP" altLang="en-US" sz="1400" dirty="0">
                <a:solidFill>
                  <a:sysClr val="windowText" lastClr="000000"/>
                </a:solidFill>
              </a:rPr>
              <a:t>を受けている業種はなく、全業種のなか</a:t>
            </a:r>
            <a:r>
              <a:rPr lang="ja-JP" altLang="en-US" sz="1400" dirty="0" smtClean="0">
                <a:solidFill>
                  <a:sysClr val="windowText" lastClr="000000"/>
                </a:solidFill>
              </a:rPr>
              <a:t>でも巣ごもり</a:t>
            </a:r>
            <a:r>
              <a:rPr lang="ja-JP" altLang="en-US" sz="1400" dirty="0">
                <a:solidFill>
                  <a:sysClr val="windowText" lastClr="000000"/>
                </a:solidFill>
              </a:rPr>
              <a:t>需要や感染対策の商材・サービスを</a:t>
            </a:r>
            <a:r>
              <a:rPr lang="ja-JP" altLang="en-US" sz="1400" dirty="0" smtClean="0">
                <a:solidFill>
                  <a:sysClr val="windowText" lastClr="000000"/>
                </a:solidFill>
              </a:rPr>
              <a:t>取り込めた</a:t>
            </a:r>
            <a:r>
              <a:rPr lang="ja-JP" altLang="en-US" sz="1400" dirty="0">
                <a:solidFill>
                  <a:sysClr val="windowText" lastClr="000000"/>
                </a:solidFill>
              </a:rPr>
              <a:t>一部の企業がプラスの恩恵を享受できている。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1742728" y="1486492"/>
            <a:ext cx="6576806" cy="307777"/>
          </a:xfrm>
          <a:prstGeom prst="rect">
            <a:avLst/>
          </a:prstGeom>
        </p:spPr>
        <p:txBody>
          <a:bodyPr wrap="square">
            <a:spAutoFit/>
          </a:bodyPr>
          <a:lstStyle/>
          <a:p>
            <a:r>
              <a:rPr lang="ja-JP" altLang="en-US" sz="1400" b="1" dirty="0"/>
              <a:t>■ 業績に「プラスの影響がある」と見込む企業（近畿企業）の割合  ～上位</a:t>
            </a:r>
            <a:r>
              <a:rPr lang="en-US" altLang="ja-JP" sz="1400" b="1" dirty="0"/>
              <a:t>10</a:t>
            </a:r>
            <a:r>
              <a:rPr lang="ja-JP" altLang="en-US" sz="1400" b="1" dirty="0"/>
              <a:t>業種～</a:t>
            </a:r>
            <a:endParaRPr lang="en-US" altLang="ja-JP" sz="1400" b="1" dirty="0"/>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4532269" y="5907942"/>
            <a:ext cx="4923940" cy="230832"/>
          </a:xfrm>
          <a:prstGeom prst="rect">
            <a:avLst/>
          </a:prstGeom>
          <a:noFill/>
          <a:ln>
            <a:noFill/>
          </a:ln>
        </p:spPr>
        <p:txBody>
          <a:bodyPr wrap="square" rtlCol="0">
            <a:spAutoFit/>
          </a:bodyPr>
          <a:lstStyle/>
          <a:p>
            <a:pPr marL="217984" indent="-217984"/>
            <a:r>
              <a:rPr lang="ja-JP" altLang="en-US" sz="900" dirty="0"/>
              <a:t>出典：帝国データバンク 「新型コロナウイルス感染症に対する近畿企業の意識調査（</a:t>
            </a:r>
            <a:r>
              <a:rPr lang="en-US" altLang="ja-JP" sz="900" dirty="0"/>
              <a:t>2021</a:t>
            </a:r>
            <a:r>
              <a:rPr lang="ja-JP" altLang="en-US" sz="900" dirty="0" smtClean="0"/>
              <a:t>年</a:t>
            </a:r>
            <a:r>
              <a:rPr lang="en-US" altLang="ja-JP" sz="900" dirty="0"/>
              <a:t>10</a:t>
            </a:r>
            <a:r>
              <a:rPr lang="ja-JP" altLang="en-US" sz="900" dirty="0" smtClean="0"/>
              <a:t>月</a:t>
            </a:r>
            <a:r>
              <a:rPr lang="ja-JP" altLang="en-US" sz="900" dirty="0"/>
              <a:t>）」</a:t>
            </a:r>
            <a:endParaRPr lang="en-US" altLang="ja-JP" sz="900" dirty="0"/>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業種別の影響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近畿企業の意識調査</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　　    　　　　</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64715" y="5582119"/>
            <a:ext cx="561023" cy="325823"/>
          </a:xfrm>
        </p:spPr>
        <p:txBody>
          <a:bodyPr/>
          <a:lstStyle/>
          <a:p>
            <a:pPr>
              <a:defRPr/>
            </a:pPr>
            <a:fld id="{4AC9B83D-17C3-4F2E-B0BA-D155CD364A7C}" type="slidenum">
              <a:rPr lang="ja-JP" altLang="en-US" sz="1600" smtClean="0"/>
              <a:pPr>
                <a:defRPr/>
              </a:pPr>
              <a:t>34</a:t>
            </a:fld>
            <a:endParaRPr lang="ja-JP" altLang="en-US" sz="1600" dirty="0"/>
          </a:p>
        </p:txBody>
      </p:sp>
      <p:pic>
        <p:nvPicPr>
          <p:cNvPr id="2" name="図 1"/>
          <p:cNvPicPr>
            <a:picLocks noChangeAspect="1"/>
          </p:cNvPicPr>
          <p:nvPr/>
        </p:nvPicPr>
        <p:blipFill>
          <a:blip r:embed="rId3"/>
          <a:stretch>
            <a:fillRect/>
          </a:stretch>
        </p:blipFill>
        <p:spPr>
          <a:xfrm>
            <a:off x="1958419" y="1893617"/>
            <a:ext cx="5989162" cy="3781425"/>
          </a:xfrm>
          <a:prstGeom prst="rect">
            <a:avLst/>
          </a:prstGeom>
        </p:spPr>
      </p:pic>
    </p:spTree>
    <p:extLst>
      <p:ext uri="{BB962C8B-B14F-4D97-AF65-F5344CB8AC3E}">
        <p14:creationId xmlns:p14="http://schemas.microsoft.com/office/powerpoint/2010/main" val="3512722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a:extLst>
              <a:ext uri="{FF2B5EF4-FFF2-40B4-BE49-F238E27FC236}">
                <a16:creationId xmlns:a16="http://schemas.microsoft.com/office/drawing/2014/main" id="{00000000-0008-0000-0000-00002E000000}"/>
              </a:ext>
            </a:extLst>
          </p:cNvPr>
          <p:cNvGraphicFramePr>
            <a:graphicFrameLocks/>
          </p:cNvGraphicFramePr>
          <p:nvPr>
            <p:extLst>
              <p:ext uri="{D42A27DB-BD31-4B8C-83A1-F6EECF244321}">
                <p14:modId xmlns:p14="http://schemas.microsoft.com/office/powerpoint/2010/main" val="3658305102"/>
              </p:ext>
            </p:extLst>
          </p:nvPr>
        </p:nvGraphicFramePr>
        <p:xfrm>
          <a:off x="0" y="1259999"/>
          <a:ext cx="9684000" cy="4638995"/>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●近畿圏の輸出額は持ち直し傾向が続いており、</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月以降、概ね</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年同月比プラスで推移。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●中国への輸出額は、輸出総額を上回ってプラス推移している。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輸出入 </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輸出</a:t>
            </a:r>
            <a:r>
              <a:rPr lang="en-US" altLang="ja-JP" b="1" dirty="0">
                <a:solidFill>
                  <a:schemeClr val="bg1"/>
                </a:solidFill>
                <a:latin typeface="Meiryo UI" panose="020B0604030504040204" pitchFamily="50" charset="-128"/>
                <a:ea typeface="Meiryo UI" panose="020B0604030504040204" pitchFamily="50" charset="-128"/>
              </a:rPr>
              <a:t>】</a:t>
            </a:r>
          </a:p>
        </p:txBody>
      </p:sp>
      <p:sp>
        <p:nvSpPr>
          <p:cNvPr id="11" name="ホームベース 10"/>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2" name="ホームベース 11"/>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35</a:t>
            </a:fld>
            <a:endParaRPr lang="ja-JP" altLang="en-US" sz="1600" dirty="0"/>
          </a:p>
        </p:txBody>
      </p:sp>
      <p:sp>
        <p:nvSpPr>
          <p:cNvPr id="6" name="テキスト ボックス 5"/>
          <p:cNvSpPr txBox="1"/>
          <p:nvPr/>
        </p:nvSpPr>
        <p:spPr>
          <a:xfrm>
            <a:off x="5717451" y="5739255"/>
            <a:ext cx="3601914" cy="261610"/>
          </a:xfrm>
          <a:prstGeom prst="rect">
            <a:avLst/>
          </a:prstGeom>
          <a:noFill/>
        </p:spPr>
        <p:txBody>
          <a:bodyPr wrap="square" rtlCol="0">
            <a:spAutoFit/>
          </a:bodyPr>
          <a:lstStyle/>
          <a:p>
            <a:pPr algn="ctr"/>
            <a:r>
              <a:rPr kumimoji="1" lang="ja-JP" altLang="en-US" sz="1100" dirty="0"/>
              <a:t>出典：大阪税関 「近畿圏貿易概況」（</a:t>
            </a:r>
            <a:r>
              <a:rPr kumimoji="1" lang="en-US" altLang="ja-JP" sz="1100" dirty="0" smtClean="0"/>
              <a:t>2023.4.20</a:t>
            </a:r>
            <a:r>
              <a:rPr kumimoji="1" lang="ja-JP" altLang="en-US" sz="1100" dirty="0" smtClean="0"/>
              <a:t>公表</a:t>
            </a:r>
            <a:r>
              <a:rPr kumimoji="1" lang="ja-JP" altLang="en-US" sz="1100" dirty="0"/>
              <a:t>）</a:t>
            </a:r>
          </a:p>
        </p:txBody>
      </p:sp>
    </p:spTree>
    <p:extLst>
      <p:ext uri="{BB962C8B-B14F-4D97-AF65-F5344CB8AC3E}">
        <p14:creationId xmlns:p14="http://schemas.microsoft.com/office/powerpoint/2010/main" val="2599051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グラフ 13"/>
          <p:cNvGraphicFramePr>
            <a:graphicFrameLocks/>
          </p:cNvGraphicFramePr>
          <p:nvPr>
            <p:extLst>
              <p:ext uri="{D42A27DB-BD31-4B8C-83A1-F6EECF244321}">
                <p14:modId xmlns:p14="http://schemas.microsoft.com/office/powerpoint/2010/main" val="2064483984"/>
              </p:ext>
            </p:extLst>
          </p:nvPr>
        </p:nvGraphicFramePr>
        <p:xfrm>
          <a:off x="252000" y="1080125"/>
          <a:ext cx="9456258" cy="4746054"/>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●近畿圏の品目別輸出額の推移を見ると、輸出品目シェアの高い半導体等電子部品やプラスチックは</a:t>
            </a:r>
            <a:r>
              <a:rPr kumimoji="1" lang="en-US" altLang="ja-JP" sz="1400" dirty="0">
                <a:solidFill>
                  <a:sysClr val="windowText" lastClr="000000"/>
                </a:solidFill>
                <a:latin typeface="Meiryo UI" panose="020B0604030504040204" pitchFamily="50" charset="-128"/>
                <a:ea typeface="Meiryo UI" panose="020B0604030504040204" pitchFamily="50" charset="-128"/>
              </a:rPr>
              <a:t>2019</a:t>
            </a:r>
            <a:r>
              <a:rPr kumimoji="1" lang="ja-JP" altLang="en-US" sz="1400" dirty="0">
                <a:solidFill>
                  <a:sysClr val="windowText" lastClr="000000"/>
                </a:solidFill>
                <a:latin typeface="Meiryo UI" panose="020B0604030504040204" pitchFamily="50" charset="-128"/>
                <a:ea typeface="Meiryo UI" panose="020B0604030504040204" pitchFamily="50" charset="-128"/>
              </a:rPr>
              <a:t>年同月比プラスで推移。　</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ysClr val="windowText" lastClr="000000"/>
                </a:solidFill>
                <a:latin typeface="Meiryo UI" panose="020B0604030504040204" pitchFamily="50" charset="-128"/>
                <a:ea typeface="Meiryo UI" panose="020B0604030504040204" pitchFamily="50" charset="-128"/>
              </a:rPr>
              <a:t>　 マイナスで推移していた鉄鋼についても、</a:t>
            </a:r>
            <a:r>
              <a:rPr kumimoji="1" lang="en-US" altLang="ja-JP" sz="1400" dirty="0">
                <a:solidFill>
                  <a:sysClr val="windowText" lastClr="000000"/>
                </a:solidFill>
                <a:latin typeface="Meiryo UI" panose="020B0604030504040204" pitchFamily="50" charset="-128"/>
                <a:ea typeface="Meiryo UI" panose="020B0604030504040204" pitchFamily="50" charset="-128"/>
              </a:rPr>
              <a:t>2021</a:t>
            </a:r>
            <a:r>
              <a:rPr kumimoji="1" lang="ja-JP" altLang="en-US" sz="1400" dirty="0">
                <a:solidFill>
                  <a:sysClr val="windowText" lastClr="000000"/>
                </a:solidFill>
                <a:latin typeface="Meiryo UI" panose="020B0604030504040204" pitchFamily="50" charset="-128"/>
                <a:ea typeface="Meiryo UI" panose="020B0604030504040204" pitchFamily="50" charset="-128"/>
              </a:rPr>
              <a:t>年</a:t>
            </a:r>
            <a:r>
              <a:rPr kumimoji="1" lang="en-US" altLang="ja-JP" sz="1400" dirty="0">
                <a:solidFill>
                  <a:sysClr val="windowText" lastClr="000000"/>
                </a:solidFill>
                <a:latin typeface="Meiryo UI" panose="020B0604030504040204" pitchFamily="50" charset="-128"/>
                <a:ea typeface="Meiryo UI" panose="020B0604030504040204" pitchFamily="50" charset="-128"/>
              </a:rPr>
              <a:t>8</a:t>
            </a:r>
            <a:r>
              <a:rPr kumimoji="1" lang="ja-JP" altLang="en-US" sz="1400" dirty="0">
                <a:solidFill>
                  <a:sysClr val="windowText" lastClr="000000"/>
                </a:solidFill>
                <a:latin typeface="Meiryo UI" panose="020B0604030504040204" pitchFamily="50" charset="-128"/>
                <a:ea typeface="Meiryo UI" panose="020B0604030504040204" pitchFamily="50" charset="-128"/>
              </a:rPr>
              <a:t>月以降はプラスに転じている。</a:t>
            </a:r>
            <a:endParaRPr kumimoji="1" lang="en-US" altLang="ja-JP" sz="1400" dirty="0">
              <a:solidFill>
                <a:sysClr val="windowText" lastClr="00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輸出入 </a:t>
            </a:r>
            <a:r>
              <a:rPr lang="en-US" altLang="zh-TW" b="1" dirty="0">
                <a:solidFill>
                  <a:schemeClr val="bg1"/>
                </a:solidFill>
                <a:latin typeface="Meiryo UI" panose="020B0604030504040204" pitchFamily="50" charset="-128"/>
                <a:ea typeface="Meiryo UI" panose="020B0604030504040204" pitchFamily="50" charset="-128"/>
              </a:rPr>
              <a:t>【</a:t>
            </a:r>
            <a:r>
              <a:rPr lang="zh-TW" altLang="en-US" b="1" dirty="0">
                <a:solidFill>
                  <a:schemeClr val="bg1"/>
                </a:solidFill>
                <a:latin typeface="Meiryo UI" panose="020B0604030504040204" pitchFamily="50" charset="-128"/>
                <a:ea typeface="Meiryo UI" panose="020B0604030504040204" pitchFamily="50" charset="-128"/>
              </a:rPr>
              <a:t>品目別輸出額</a:t>
            </a:r>
            <a:r>
              <a:rPr lang="en-US" altLang="zh-TW" b="1" dirty="0">
                <a:solidFill>
                  <a:schemeClr val="bg1"/>
                </a:solidFill>
                <a:latin typeface="Meiryo UI" panose="020B0604030504040204" pitchFamily="50" charset="-128"/>
                <a:ea typeface="Meiryo UI" panose="020B0604030504040204" pitchFamily="50" charset="-128"/>
              </a:rPr>
              <a:t>】</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36</a:t>
            </a:fld>
            <a:endParaRPr lang="ja-JP" altLang="en-US" sz="1600" dirty="0"/>
          </a:p>
        </p:txBody>
      </p:sp>
      <p:sp>
        <p:nvSpPr>
          <p:cNvPr id="10" name="テキスト ボックス 9"/>
          <p:cNvSpPr txBox="1"/>
          <p:nvPr/>
        </p:nvSpPr>
        <p:spPr>
          <a:xfrm>
            <a:off x="5598791" y="5826179"/>
            <a:ext cx="3601914" cy="261610"/>
          </a:xfrm>
          <a:prstGeom prst="rect">
            <a:avLst/>
          </a:prstGeom>
          <a:noFill/>
        </p:spPr>
        <p:txBody>
          <a:bodyPr wrap="square" rtlCol="0">
            <a:spAutoFit/>
          </a:bodyPr>
          <a:lstStyle/>
          <a:p>
            <a:pPr algn="ctr"/>
            <a:r>
              <a:rPr kumimoji="1" lang="ja-JP" altLang="en-US" sz="1100" dirty="0"/>
              <a:t>出典：大阪税関 「近畿圏貿易概況」（</a:t>
            </a:r>
            <a:r>
              <a:rPr kumimoji="1" lang="en-US" altLang="ja-JP" sz="1100" dirty="0"/>
              <a:t>2021.10.1</a:t>
            </a:r>
            <a:r>
              <a:rPr kumimoji="1" lang="ja-JP" altLang="en-US" sz="1100" dirty="0"/>
              <a:t>公表）</a:t>
            </a:r>
          </a:p>
        </p:txBody>
      </p:sp>
    </p:spTree>
    <p:extLst>
      <p:ext uri="{BB962C8B-B14F-4D97-AF65-F5344CB8AC3E}">
        <p14:creationId xmlns:p14="http://schemas.microsoft.com/office/powerpoint/2010/main" val="551454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9432000" cy="90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●コロナ禍の影響の中、</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年度は府内企業の６割超が売上高</a:t>
            </a:r>
            <a:r>
              <a:rPr kumimoji="1" lang="ja-JP" altLang="en-US" sz="1400" dirty="0" smtClean="0">
                <a:solidFill>
                  <a:schemeClr val="tx1"/>
                </a:solidFill>
                <a:latin typeface="Meiryo UI" panose="020B0604030504040204" pitchFamily="50" charset="-128"/>
                <a:ea typeface="Meiryo UI" panose="020B0604030504040204" pitchFamily="50" charset="-128"/>
              </a:rPr>
              <a:t>減少、</a:t>
            </a:r>
            <a:r>
              <a:rPr kumimoji="1" lang="en-US" altLang="ja-JP" sz="1400" dirty="0" smtClean="0">
                <a:solidFill>
                  <a:schemeClr val="tx1"/>
                </a:solidFill>
                <a:latin typeface="Meiryo UI" panose="020B0604030504040204" pitchFamily="50" charset="-128"/>
                <a:ea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rPr>
              <a:t>年度はやや持ち直すも過半数の企業は低水準</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●企業規模別では、小規模事業者の半数近く</a:t>
            </a:r>
            <a:r>
              <a:rPr kumimoji="1" lang="ja-JP" altLang="en-US" sz="1400" dirty="0" smtClean="0">
                <a:solidFill>
                  <a:schemeClr val="tx1"/>
                </a:solidFill>
                <a:latin typeface="Meiryo UI" panose="020B0604030504040204" pitchFamily="50" charset="-128"/>
                <a:ea typeface="Meiryo UI" panose="020B0604030504040204" pitchFamily="50" charset="-128"/>
              </a:rPr>
              <a:t>が</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以上減少しており、規模が小さいほど落ち込みが</a:t>
            </a:r>
            <a:r>
              <a:rPr kumimoji="1" lang="ja-JP" altLang="en-US" sz="1400" dirty="0" smtClean="0">
                <a:solidFill>
                  <a:schemeClr val="tx1"/>
                </a:solidFill>
                <a:latin typeface="Meiryo UI" panose="020B0604030504040204" pitchFamily="50" charset="-128"/>
                <a:ea typeface="Meiryo UI" panose="020B0604030504040204" pitchFamily="50" charset="-128"/>
              </a:rPr>
              <a:t>大きく、回復も遅れている。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●販売先別では、Ｂ</a:t>
            </a:r>
            <a:r>
              <a:rPr kumimoji="1" lang="en-US" altLang="ja-JP" sz="1400" dirty="0">
                <a:solidFill>
                  <a:schemeClr val="tx1"/>
                </a:solidFill>
                <a:latin typeface="Meiryo UI" panose="020B0604030504040204" pitchFamily="50" charset="-128"/>
                <a:ea typeface="Meiryo UI" panose="020B0604030504040204" pitchFamily="50" charset="-128"/>
              </a:rPr>
              <a:t>to</a:t>
            </a:r>
            <a:r>
              <a:rPr kumimoji="1" lang="ja-JP" altLang="en-US" sz="1400" dirty="0">
                <a:solidFill>
                  <a:schemeClr val="tx1"/>
                </a:solidFill>
                <a:latin typeface="Meiryo UI" panose="020B0604030504040204" pitchFamily="50" charset="-128"/>
                <a:ea typeface="Meiryo UI" panose="020B0604030504040204" pitchFamily="50" charset="-128"/>
              </a:rPr>
              <a:t>Ｃの</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割超</a:t>
            </a:r>
            <a:r>
              <a:rPr kumimoji="1" lang="ja-JP" altLang="en-US" sz="1400" dirty="0" smtClean="0">
                <a:solidFill>
                  <a:schemeClr val="tx1"/>
                </a:solidFill>
                <a:latin typeface="Meiryo UI" panose="020B0604030504040204" pitchFamily="50" charset="-128"/>
                <a:ea typeface="Meiryo UI" panose="020B0604030504040204" pitchFamily="50" charset="-128"/>
              </a:rPr>
              <a:t>で</a:t>
            </a:r>
            <a:r>
              <a:rPr kumimoji="1" lang="en-US" altLang="ja-JP" sz="1400" dirty="0" smtClean="0">
                <a:solidFill>
                  <a:schemeClr val="tx1"/>
                </a:solidFill>
                <a:latin typeface="Meiryo UI" panose="020B0604030504040204" pitchFamily="50" charset="-128"/>
                <a:ea typeface="Meiryo UI" panose="020B0604030504040204" pitchFamily="50" charset="-128"/>
              </a:rPr>
              <a:t>20</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以上減少しており、Ｂ</a:t>
            </a:r>
            <a:r>
              <a:rPr kumimoji="1" lang="en-US" altLang="ja-JP" sz="1400" dirty="0">
                <a:solidFill>
                  <a:schemeClr val="tx1"/>
                </a:solidFill>
                <a:latin typeface="Meiryo UI" panose="020B0604030504040204" pitchFamily="50" charset="-128"/>
                <a:ea typeface="Meiryo UI" panose="020B0604030504040204" pitchFamily="50" charset="-128"/>
              </a:rPr>
              <a:t>to</a:t>
            </a:r>
            <a:r>
              <a:rPr kumimoji="1" lang="ja-JP" altLang="en-US" sz="1400" dirty="0">
                <a:solidFill>
                  <a:schemeClr val="tx1"/>
                </a:solidFill>
                <a:latin typeface="Meiryo UI" panose="020B0604030504040204" pitchFamily="50" charset="-128"/>
                <a:ea typeface="Meiryo UI" panose="020B0604030504040204" pitchFamily="50" charset="-128"/>
              </a:rPr>
              <a:t>Ｂよりも落ち込みが</a:t>
            </a:r>
            <a:r>
              <a:rPr kumimoji="1" lang="ja-JP" altLang="en-US" sz="1400" dirty="0" smtClean="0">
                <a:solidFill>
                  <a:schemeClr val="tx1"/>
                </a:solidFill>
                <a:latin typeface="Meiryo UI" panose="020B0604030504040204" pitchFamily="50" charset="-128"/>
                <a:ea typeface="Meiryo UI" panose="020B0604030504040204" pitchFamily="50" charset="-128"/>
              </a:rPr>
              <a:t>大きく、回復も遅れている。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府内企業における売上の減少</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37</a:t>
            </a:fld>
            <a:endParaRPr lang="ja-JP" altLang="en-US" sz="1600"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a:t>
            </a:r>
            <a:r>
              <a:rPr lang="ja-JP" altLang="en-US" sz="1200" dirty="0"/>
              <a:t>調査」（</a:t>
            </a:r>
            <a:r>
              <a:rPr lang="en-US" altLang="ja-JP" sz="1200" dirty="0" smtClean="0"/>
              <a:t>2022.11.1</a:t>
            </a:r>
            <a:r>
              <a:rPr lang="ja-JP" altLang="en-US" sz="1200" dirty="0" smtClean="0"/>
              <a:t>公表</a:t>
            </a:r>
            <a:r>
              <a:rPr lang="ja-JP" altLang="en-US" sz="1200" dirty="0"/>
              <a:t>）</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75" y="1584000"/>
            <a:ext cx="9850225" cy="1619476"/>
          </a:xfrm>
          <a:prstGeom prst="rect">
            <a:avLst/>
          </a:prstGeom>
        </p:spPr>
      </p:pic>
      <p:pic>
        <p:nvPicPr>
          <p:cNvPr id="4" name="図 3"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338" y="3239386"/>
            <a:ext cx="4972744" cy="2534004"/>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54640" y="3239386"/>
            <a:ext cx="4334480" cy="2210108"/>
          </a:xfrm>
          <a:prstGeom prst="rect">
            <a:avLst/>
          </a:prstGeom>
        </p:spPr>
      </p:pic>
    </p:spTree>
    <p:extLst>
      <p:ext uri="{BB962C8B-B14F-4D97-AF65-F5344CB8AC3E}">
        <p14:creationId xmlns:p14="http://schemas.microsoft.com/office/powerpoint/2010/main" val="370119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38</a:t>
            </a:fld>
            <a:endParaRPr lang="ja-JP" altLang="en-US" sz="1600" dirty="0"/>
          </a:p>
        </p:txBody>
      </p:sp>
      <p:sp>
        <p:nvSpPr>
          <p:cNvPr id="20" name="正方形/長方形 19"/>
          <p:cNvSpPr/>
          <p:nvPr/>
        </p:nvSpPr>
        <p:spPr>
          <a:xfrm>
            <a:off x="252000" y="540001"/>
            <a:ext cx="9432000" cy="88797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月に府内企業を対象とした実態調査では、「後継者を探しているが見つかっていない」企業が</a:t>
            </a:r>
            <a:r>
              <a:rPr kumimoji="1" lang="en-US" altLang="ja-JP" sz="1400" dirty="0" smtClean="0">
                <a:solidFill>
                  <a:schemeClr val="tx1"/>
                </a:solidFill>
                <a:latin typeface="Meiryo UI" panose="020B0604030504040204" pitchFamily="50" charset="-128"/>
                <a:ea typeface="Meiryo UI" panose="020B0604030504040204" pitchFamily="50" charset="-128"/>
              </a:rPr>
              <a:t>6.1%</a:t>
            </a:r>
            <a:r>
              <a:rPr kumimoji="1" lang="ja-JP" altLang="en-US" sz="1400" dirty="0">
                <a:solidFill>
                  <a:schemeClr val="tx1"/>
                </a:solidFill>
                <a:latin typeface="Meiryo UI" panose="020B0604030504040204" pitchFamily="50" charset="-128"/>
                <a:ea typeface="Meiryo UI" panose="020B0604030504040204" pitchFamily="50" charset="-128"/>
              </a:rPr>
              <a:t>で、「まだ考えていない」企業</a:t>
            </a:r>
            <a:r>
              <a:rPr kumimoji="1" lang="ja-JP" altLang="en-US" sz="1400" dirty="0" smtClean="0">
                <a:solidFill>
                  <a:schemeClr val="tx1"/>
                </a:solidFill>
                <a:latin typeface="Meiryo UI" panose="020B0604030504040204" pitchFamily="50" charset="-128"/>
                <a:ea typeface="Meiryo UI" panose="020B0604030504040204" pitchFamily="50" charset="-128"/>
              </a:rPr>
              <a:t>が</a:t>
            </a:r>
            <a:r>
              <a:rPr kumimoji="1" lang="en-US" altLang="ja-JP" sz="1400" dirty="0">
                <a:solidFill>
                  <a:schemeClr val="tx1"/>
                </a:solidFill>
                <a:latin typeface="Meiryo UI" panose="020B0604030504040204" pitchFamily="50" charset="-128"/>
                <a:ea typeface="Meiryo UI" panose="020B0604030504040204" pitchFamily="50" charset="-128"/>
              </a:rPr>
              <a:t>39.0</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err="1">
                <a:solidFill>
                  <a:schemeClr val="tx1"/>
                </a:solidFill>
                <a:latin typeface="Meiryo UI" panose="020B0604030504040204" pitchFamily="50" charset="-128"/>
                <a:ea typeface="Meiryo UI" panose="020B0604030504040204" pitchFamily="50" charset="-128"/>
              </a:rPr>
              <a:t>。</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●廃業を予定する企業のうち、</a:t>
            </a:r>
            <a:r>
              <a:rPr kumimoji="1" lang="ja-JP" altLang="en-US" sz="1400" dirty="0" smtClean="0">
                <a:solidFill>
                  <a:schemeClr val="tx1"/>
                </a:solidFill>
                <a:latin typeface="Meiryo UI" panose="020B0604030504040204" pitchFamily="50" charset="-128"/>
                <a:ea typeface="Meiryo UI" panose="020B0604030504040204" pitchFamily="50" charset="-128"/>
              </a:rPr>
              <a:t>約</a:t>
            </a:r>
            <a:r>
              <a:rPr kumimoji="1" lang="en-US" altLang="ja-JP" sz="1400" dirty="0" smtClean="0">
                <a:solidFill>
                  <a:schemeClr val="tx1"/>
                </a:solidFill>
                <a:latin typeface="Meiryo UI" panose="020B0604030504040204" pitchFamily="50" charset="-128"/>
                <a:ea typeface="Meiryo UI" panose="020B0604030504040204" pitchFamily="50" charset="-128"/>
              </a:rPr>
              <a:t>7</a:t>
            </a:r>
            <a:r>
              <a:rPr kumimoji="1" lang="ja-JP" altLang="en-US" sz="1400" dirty="0">
                <a:solidFill>
                  <a:schemeClr val="tx1"/>
                </a:solidFill>
                <a:latin typeface="Meiryo UI" panose="020B0604030504040204" pitchFamily="50" charset="-128"/>
                <a:ea typeface="Meiryo UI" panose="020B0604030504040204" pitchFamily="50" charset="-128"/>
              </a:rPr>
              <a:t>割がもともと自分の代で廃業することを</a:t>
            </a:r>
            <a:r>
              <a:rPr kumimoji="1" lang="ja-JP" altLang="en-US" sz="1400" dirty="0" smtClean="0">
                <a:solidFill>
                  <a:schemeClr val="tx1"/>
                </a:solidFill>
                <a:latin typeface="Meiryo UI" panose="020B0604030504040204" pitchFamily="50" charset="-128"/>
                <a:ea typeface="Meiryo UI" panose="020B0604030504040204" pitchFamily="50" charset="-128"/>
              </a:rPr>
              <a:t>想定。</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府内企業における後継者不足の状況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P13</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a:t>
            </a:r>
            <a:r>
              <a:rPr lang="ja-JP" altLang="en-US" sz="1200" dirty="0"/>
              <a:t>調査」（</a:t>
            </a:r>
            <a:r>
              <a:rPr lang="en-US" altLang="ja-JP" sz="1200" dirty="0" smtClean="0"/>
              <a:t>2022.11.1</a:t>
            </a:r>
            <a:r>
              <a:rPr lang="ja-JP" altLang="en-US" sz="1200" dirty="0" smtClean="0"/>
              <a:t>公表</a:t>
            </a:r>
            <a:r>
              <a:rPr lang="ja-JP" altLang="en-US" sz="1200" dirty="0"/>
              <a:t>）</a:t>
            </a:r>
          </a:p>
        </p:txBody>
      </p:sp>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809" y="1638257"/>
            <a:ext cx="9002381" cy="1962424"/>
          </a:xfrm>
          <a:prstGeom prst="rect">
            <a:avLst/>
          </a:prstGeom>
        </p:spPr>
      </p:pic>
      <p:sp>
        <p:nvSpPr>
          <p:cNvPr id="5" name="正方形/長方形 4"/>
          <p:cNvSpPr/>
          <p:nvPr/>
        </p:nvSpPr>
        <p:spPr>
          <a:xfrm>
            <a:off x="1725930" y="3131820"/>
            <a:ext cx="560340" cy="4688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7669" y="3876464"/>
            <a:ext cx="6360660" cy="1621143"/>
          </a:xfrm>
          <a:prstGeom prst="rect">
            <a:avLst/>
          </a:prstGeom>
        </p:spPr>
      </p:pic>
    </p:spTree>
    <p:extLst>
      <p:ext uri="{BB962C8B-B14F-4D97-AF65-F5344CB8AC3E}">
        <p14:creationId xmlns:p14="http://schemas.microsoft.com/office/powerpoint/2010/main" val="332994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455" y="1642015"/>
            <a:ext cx="8480612" cy="725904"/>
          </a:xfrm>
          <a:prstGeom prst="rect">
            <a:avLst/>
          </a:prstGeom>
          <a:noFill/>
          <a:ln>
            <a:solidFill>
              <a:schemeClr val="accent1"/>
            </a:solidFill>
          </a:ln>
        </p:spPr>
        <p:txBody>
          <a:bodyPr wrap="square" rtlCol="0">
            <a:spAutoFit/>
          </a:bodyPr>
          <a:lstStyle/>
          <a:p>
            <a:r>
              <a:rPr lang="ja-JP" altLang="en-US" sz="1517" b="1" dirty="0">
                <a:latin typeface="Meiryo UI" panose="020B0604030504040204" pitchFamily="50" charset="-128"/>
                <a:ea typeface="Meiryo UI" panose="020B0604030504040204" pitchFamily="50" charset="-128"/>
                <a:cs typeface="Meiryo UI" panose="020B0604030504040204" pitchFamily="50" charset="-128"/>
              </a:rPr>
              <a:t>特化係数</a:t>
            </a:r>
            <a:endParaRPr lang="en-US" altLang="ja-JP" sz="1517"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ある業種において、全国の製造品出荷額等の構成比に対する、各都道府県の当該業種の製造品出荷額等の構成比の比率。</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この数値が</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を超えると、当該業種の構成比がその都道府県において相対的に高く、特化していることを示す。</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0"/>
          <p:cNvSpPr>
            <a:spLocks noChangeArrowheads="1"/>
          </p:cNvSpPr>
          <p:nvPr/>
        </p:nvSpPr>
        <p:spPr bwMode="auto">
          <a:xfrm>
            <a:off x="216806" y="5723866"/>
            <a:ext cx="7248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92611" indent="-192611"/>
            <a:r>
              <a:rPr lang="ja-JP"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全国主要都府県の製造品出荷額等の特化係数（従業者</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人以上）出典：大阪府「なにわの経済データ’</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cs typeface="+mj-cs"/>
              </a:rPr>
              <a:t>大阪の産業構造（製造業出荷額等の特化係数）</a:t>
            </a:r>
          </a:p>
        </p:txBody>
      </p:sp>
      <p:sp>
        <p:nvSpPr>
          <p:cNvPr id="14" name="正方形/長方形 13"/>
          <p:cNvSpPr/>
          <p:nvPr/>
        </p:nvSpPr>
        <p:spPr>
          <a:xfrm>
            <a:off x="252000" y="540000"/>
            <a:ext cx="9432000"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●出荷額等で全国の生産力を相対的に上回っている大阪府内の業種は</a:t>
            </a:r>
            <a:r>
              <a:rPr kumimoji="1" lang="en-US" altLang="ja-JP" sz="1400" dirty="0">
                <a:solidFill>
                  <a:schemeClr val="tx1"/>
                </a:solidFill>
                <a:latin typeface="Meiryo UI" panose="020B0604030504040204" pitchFamily="50" charset="-128"/>
                <a:ea typeface="Meiryo UI" panose="020B0604030504040204" pitchFamily="50" charset="-128"/>
              </a:rPr>
              <a:t>13</a:t>
            </a:r>
            <a:r>
              <a:rPr kumimoji="1" lang="ja-JP" altLang="en-US" sz="1400" dirty="0">
                <a:solidFill>
                  <a:schemeClr val="tx1"/>
                </a:solidFill>
                <a:latin typeface="Meiryo UI" panose="020B0604030504040204" pitchFamily="50" charset="-128"/>
                <a:ea typeface="Meiryo UI" panose="020B0604030504040204" pitchFamily="50" charset="-128"/>
              </a:rPr>
              <a:t>業種ある。</a:t>
            </a:r>
          </a:p>
          <a:p>
            <a:pPr marL="182563" indent="-182563">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●他の都府県に比べ特化係数で２を超える突出した業種はなく、各業種がバランスよく集積していることが、大阪府内製造業の特徴といえる。</a:t>
            </a:r>
          </a:p>
          <a:p>
            <a:pPr marL="182563" indent="-182563">
              <a:lnSpc>
                <a:spcPts val="2000"/>
              </a:lnSpc>
              <a:spcBef>
                <a:spcPts val="400"/>
              </a:spcBef>
            </a:pP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7" name="ホームベース 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a:t>
            </a:fld>
            <a:endParaRPr lang="ja-JP" altLang="en-US" sz="1600" dirty="0"/>
          </a:p>
        </p:txBody>
      </p:sp>
      <p:pic>
        <p:nvPicPr>
          <p:cNvPr id="16" name="図 15"/>
          <p:cNvPicPr/>
          <p:nvPr/>
        </p:nvPicPr>
        <p:blipFill>
          <a:blip r:embed="rId3">
            <a:extLst>
              <a:ext uri="{28A0092B-C50C-407E-A947-70E740481C1C}">
                <a14:useLocalDpi xmlns:a14="http://schemas.microsoft.com/office/drawing/2010/main" val="0"/>
              </a:ext>
            </a:extLst>
          </a:blip>
          <a:srcRect/>
          <a:stretch>
            <a:fillRect/>
          </a:stretch>
        </p:blipFill>
        <p:spPr bwMode="auto">
          <a:xfrm>
            <a:off x="115747" y="2751218"/>
            <a:ext cx="3130285" cy="2720458"/>
          </a:xfrm>
          <a:prstGeom prst="rect">
            <a:avLst/>
          </a:prstGeom>
          <a:noFill/>
          <a:ln>
            <a:solidFill>
              <a:schemeClr val="tx1"/>
            </a:solidFill>
          </a:ln>
        </p:spPr>
      </p:pic>
      <p:pic>
        <p:nvPicPr>
          <p:cNvPr id="17" name="図 16"/>
          <p:cNvPicPr/>
          <p:nvPr/>
        </p:nvPicPr>
        <p:blipFill>
          <a:blip r:embed="rId4">
            <a:extLst>
              <a:ext uri="{28A0092B-C50C-407E-A947-70E740481C1C}">
                <a14:useLocalDpi xmlns:a14="http://schemas.microsoft.com/office/drawing/2010/main" val="0"/>
              </a:ext>
            </a:extLst>
          </a:blip>
          <a:srcRect/>
          <a:stretch>
            <a:fillRect/>
          </a:stretch>
        </p:blipFill>
        <p:spPr bwMode="auto">
          <a:xfrm>
            <a:off x="3362518" y="2751218"/>
            <a:ext cx="3180964" cy="2720458"/>
          </a:xfrm>
          <a:prstGeom prst="rect">
            <a:avLst/>
          </a:prstGeom>
          <a:noFill/>
          <a:ln>
            <a:solidFill>
              <a:schemeClr val="tx1"/>
            </a:solidFill>
          </a:ln>
        </p:spPr>
      </p:pic>
      <p:pic>
        <p:nvPicPr>
          <p:cNvPr id="3" name="図 2"/>
          <p:cNvPicPr>
            <a:picLocks noChangeAspect="1"/>
          </p:cNvPicPr>
          <p:nvPr/>
        </p:nvPicPr>
        <p:blipFill>
          <a:blip r:embed="rId5"/>
          <a:stretch>
            <a:fillRect/>
          </a:stretch>
        </p:blipFill>
        <p:spPr>
          <a:xfrm>
            <a:off x="6659968" y="2751218"/>
            <a:ext cx="3116904" cy="2720458"/>
          </a:xfrm>
          <a:prstGeom prst="rect">
            <a:avLst/>
          </a:prstGeom>
        </p:spPr>
      </p:pic>
    </p:spTree>
    <p:extLst>
      <p:ext uri="{BB962C8B-B14F-4D97-AF65-F5344CB8AC3E}">
        <p14:creationId xmlns:p14="http://schemas.microsoft.com/office/powerpoint/2010/main" val="2263435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32000" cy="9474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a:lnSpc>
                <a:spcPts val="2000"/>
              </a:lnSpc>
            </a:pPr>
            <a:r>
              <a:rPr kumimoji="1" lang="ja-JP" altLang="en-US" sz="1400" dirty="0">
                <a:solidFill>
                  <a:schemeClr val="tx1"/>
                </a:solidFill>
              </a:rPr>
              <a:t>●完全失業率は</a:t>
            </a:r>
            <a:r>
              <a:rPr kumimoji="1" lang="en-US" altLang="ja-JP" sz="1400" dirty="0">
                <a:solidFill>
                  <a:schemeClr val="tx1"/>
                </a:solidFill>
              </a:rPr>
              <a:t>2020</a:t>
            </a:r>
            <a:r>
              <a:rPr kumimoji="1" lang="ja-JP" altLang="en-US" sz="1400" dirty="0">
                <a:solidFill>
                  <a:schemeClr val="tx1"/>
                </a:solidFill>
              </a:rPr>
              <a:t>年</a:t>
            </a:r>
            <a:r>
              <a:rPr kumimoji="1" lang="en-US" altLang="ja-JP" sz="1400" dirty="0">
                <a:solidFill>
                  <a:schemeClr val="tx1"/>
                </a:solidFill>
              </a:rPr>
              <a:t>1-3</a:t>
            </a:r>
            <a:r>
              <a:rPr kumimoji="1" lang="ja-JP" altLang="en-US" sz="1400" dirty="0">
                <a:solidFill>
                  <a:schemeClr val="tx1"/>
                </a:solidFill>
              </a:rPr>
              <a:t>月期以降、全国的に悪化し、</a:t>
            </a:r>
            <a:r>
              <a:rPr kumimoji="1" lang="en-US" altLang="ja-JP" sz="1400" dirty="0">
                <a:solidFill>
                  <a:schemeClr val="tx1"/>
                </a:solidFill>
              </a:rPr>
              <a:t>2021</a:t>
            </a:r>
            <a:r>
              <a:rPr kumimoji="1" lang="ja-JP" altLang="en-US" sz="1400" dirty="0">
                <a:solidFill>
                  <a:schemeClr val="tx1"/>
                </a:solidFill>
              </a:rPr>
              <a:t>年に入った後も高い水準で推移。</a:t>
            </a:r>
            <a:endParaRPr kumimoji="1" lang="en-US" altLang="ja-JP" sz="1400" dirty="0">
              <a:solidFill>
                <a:schemeClr val="tx1"/>
              </a:solidFill>
            </a:endParaRPr>
          </a:p>
          <a:p>
            <a:pPr>
              <a:lnSpc>
                <a:spcPts val="2000"/>
              </a:lnSpc>
            </a:pPr>
            <a:r>
              <a:rPr kumimoji="1" lang="ja-JP" altLang="en-US" sz="1400" dirty="0">
                <a:solidFill>
                  <a:schemeClr val="tx1"/>
                </a:solidFill>
              </a:rPr>
              <a:t>●勤め先や事業都合による離職率は、新型コロナの感染拡大以降、高い水準で推移。</a:t>
            </a:r>
            <a:endParaRPr kumimoji="1" lang="en-US" altLang="ja-JP" sz="1400" dirty="0">
              <a:solidFill>
                <a:schemeClr val="tx1"/>
              </a:solidFill>
            </a:endParaRPr>
          </a:p>
          <a:p>
            <a:pPr>
              <a:lnSpc>
                <a:spcPts val="2000"/>
              </a:lnSpc>
              <a:spcBef>
                <a:spcPts val="400"/>
              </a:spcBef>
            </a:pPr>
            <a:r>
              <a:rPr kumimoji="1" lang="ja-JP" altLang="en-US" sz="1400" dirty="0">
                <a:solidFill>
                  <a:schemeClr val="tx1"/>
                </a:solidFill>
              </a:rPr>
              <a:t>　</a:t>
            </a:r>
            <a:r>
              <a:rPr kumimoji="1" lang="ja-JP" altLang="en-US" sz="1400" dirty="0" smtClean="0">
                <a:solidFill>
                  <a:schemeClr val="tx1"/>
                </a:solidFill>
              </a:rPr>
              <a:t>（</a:t>
            </a:r>
            <a:r>
              <a:rPr kumimoji="1" lang="en-US" altLang="ja-JP" sz="1400" dirty="0">
                <a:solidFill>
                  <a:schemeClr val="tx1"/>
                </a:solidFill>
              </a:rPr>
              <a:t>2</a:t>
            </a:r>
            <a:r>
              <a:rPr kumimoji="1" lang="ja-JP" altLang="en-US" sz="1400" dirty="0" smtClean="0">
                <a:solidFill>
                  <a:schemeClr val="tx1"/>
                </a:solidFill>
              </a:rPr>
              <a:t>月</a:t>
            </a:r>
            <a:r>
              <a:rPr kumimoji="1" lang="en-US" altLang="ja-JP" sz="1400" dirty="0">
                <a:solidFill>
                  <a:schemeClr val="tx1"/>
                </a:solidFill>
              </a:rPr>
              <a:t>:</a:t>
            </a:r>
            <a:r>
              <a:rPr kumimoji="1" lang="ja-JP" altLang="en-US" sz="1400" dirty="0">
                <a:solidFill>
                  <a:schemeClr val="tx1"/>
                </a:solidFill>
              </a:rPr>
              <a:t>失業者数</a:t>
            </a:r>
            <a:r>
              <a:rPr kumimoji="1" lang="en-US" altLang="ja-JP" sz="1400" dirty="0" smtClean="0">
                <a:solidFill>
                  <a:schemeClr val="tx1"/>
                </a:solidFill>
              </a:rPr>
              <a:t>174</a:t>
            </a:r>
            <a:r>
              <a:rPr kumimoji="1" lang="ja-JP" altLang="en-US" sz="1400" dirty="0" smtClean="0">
                <a:solidFill>
                  <a:schemeClr val="tx1"/>
                </a:solidFill>
              </a:rPr>
              <a:t>万人 </a:t>
            </a:r>
            <a:r>
              <a:rPr kumimoji="1" lang="ja-JP" altLang="en-US" sz="1400" dirty="0">
                <a:solidFill>
                  <a:schemeClr val="tx1"/>
                </a:solidFill>
              </a:rPr>
              <a:t>うち勤め先や事業都合による失業者数</a:t>
            </a:r>
            <a:r>
              <a:rPr kumimoji="1" lang="en-US" altLang="ja-JP" sz="1400" dirty="0" smtClean="0">
                <a:solidFill>
                  <a:schemeClr val="tx1"/>
                </a:solidFill>
              </a:rPr>
              <a:t>26</a:t>
            </a:r>
            <a:r>
              <a:rPr kumimoji="1" lang="ja-JP" altLang="en-US" sz="1400" dirty="0" smtClean="0">
                <a:solidFill>
                  <a:schemeClr val="tx1"/>
                </a:solidFill>
              </a:rPr>
              <a:t>万人</a:t>
            </a:r>
            <a:r>
              <a:rPr kumimoji="1" lang="ja-JP" altLang="en-US" sz="1400" dirty="0">
                <a:solidFill>
                  <a:schemeClr val="tx1"/>
                </a:solidFill>
              </a:rPr>
              <a:t>）</a:t>
            </a:r>
          </a:p>
        </p:txBody>
      </p:sp>
      <p:sp>
        <p:nvSpPr>
          <p:cNvPr id="16" name="正方形/長方形 15"/>
          <p:cNvSpPr/>
          <p:nvPr/>
        </p:nvSpPr>
        <p:spPr>
          <a:xfrm>
            <a:off x="7310079" y="5768166"/>
            <a:ext cx="1890626" cy="253916"/>
          </a:xfrm>
          <a:prstGeom prst="rect">
            <a:avLst/>
          </a:prstGeom>
        </p:spPr>
        <p:txBody>
          <a:bodyPr wrap="square">
            <a:spAutoFit/>
          </a:bodyPr>
          <a:lstStyle/>
          <a:p>
            <a:r>
              <a:rPr lang="ja-JP" altLang="en-US" sz="1050" dirty="0"/>
              <a:t>出典：総務省 「労働力調査」</a:t>
            </a:r>
          </a:p>
        </p:txBody>
      </p:sp>
      <p:graphicFrame>
        <p:nvGraphicFramePr>
          <p:cNvPr id="7" name="グラフ 6"/>
          <p:cNvGraphicFramePr/>
          <p:nvPr>
            <p:extLst>
              <p:ext uri="{D42A27DB-BD31-4B8C-83A1-F6EECF244321}">
                <p14:modId xmlns:p14="http://schemas.microsoft.com/office/powerpoint/2010/main" val="641763633"/>
              </p:ext>
            </p:extLst>
          </p:nvPr>
        </p:nvGraphicFramePr>
        <p:xfrm>
          <a:off x="116272" y="1717146"/>
          <a:ext cx="5306727" cy="4402667"/>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吹き出し 18"/>
          <p:cNvSpPr/>
          <p:nvPr/>
        </p:nvSpPr>
        <p:spPr>
          <a:xfrm>
            <a:off x="1622142" y="2362918"/>
            <a:ext cx="682581" cy="225725"/>
          </a:xfrm>
          <a:prstGeom prst="wedgeRectCallout">
            <a:avLst>
              <a:gd name="adj1" fmla="val 45769"/>
              <a:gd name="adj2" fmla="val 113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9" name="四角形吹き出し 8"/>
          <p:cNvSpPr/>
          <p:nvPr/>
        </p:nvSpPr>
        <p:spPr>
          <a:xfrm>
            <a:off x="4072254" y="4563464"/>
            <a:ext cx="601554" cy="220751"/>
          </a:xfrm>
          <a:prstGeom prst="wedgeRectCallout">
            <a:avLst>
              <a:gd name="adj1" fmla="val 62317"/>
              <a:gd name="adj2" fmla="val -108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東京</a:t>
            </a:r>
          </a:p>
        </p:txBody>
      </p:sp>
      <p:sp>
        <p:nvSpPr>
          <p:cNvPr id="11" name="四角形吹き出し 10"/>
          <p:cNvSpPr/>
          <p:nvPr/>
        </p:nvSpPr>
        <p:spPr>
          <a:xfrm>
            <a:off x="2126248" y="4673840"/>
            <a:ext cx="601554" cy="220751"/>
          </a:xfrm>
          <a:prstGeom prst="wedgeRectCallout">
            <a:avLst>
              <a:gd name="adj1" fmla="val -37322"/>
              <a:gd name="adj2" fmla="val -2045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zh-TW" altLang="en-US" b="1" dirty="0">
                <a:solidFill>
                  <a:schemeClr val="bg1"/>
                </a:solidFill>
                <a:latin typeface="Meiryo UI" panose="020B0604030504040204" pitchFamily="50" charset="-128"/>
                <a:ea typeface="Meiryo UI" panose="020B0604030504040204" pitchFamily="50" charset="-128"/>
              </a:rPr>
              <a:t>完全失業率</a:t>
            </a:r>
            <a:r>
              <a:rPr lang="ja-JP" altLang="en-US" b="1" dirty="0">
                <a:solidFill>
                  <a:schemeClr val="bg1"/>
                </a:solidFill>
                <a:latin typeface="Meiryo UI" panose="020B0604030504040204" pitchFamily="50" charset="-128"/>
                <a:ea typeface="Meiryo UI" panose="020B0604030504040204" pitchFamily="50" charset="-128"/>
              </a:rPr>
              <a:t>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39</a:t>
            </a:fld>
            <a:endParaRPr lang="ja-JP" altLang="en-US" sz="1600" dirty="0"/>
          </a:p>
        </p:txBody>
      </p:sp>
      <p:graphicFrame>
        <p:nvGraphicFramePr>
          <p:cNvPr id="17" name="グラフ 16"/>
          <p:cNvGraphicFramePr>
            <a:graphicFrameLocks/>
          </p:cNvGraphicFramePr>
          <p:nvPr>
            <p:extLst>
              <p:ext uri="{D42A27DB-BD31-4B8C-83A1-F6EECF244321}">
                <p14:modId xmlns:p14="http://schemas.microsoft.com/office/powerpoint/2010/main" val="2969582251"/>
              </p:ext>
            </p:extLst>
          </p:nvPr>
        </p:nvGraphicFramePr>
        <p:xfrm>
          <a:off x="5245634" y="1717146"/>
          <a:ext cx="4670931" cy="40510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148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a:graphicFrameLocks/>
          </p:cNvGraphicFramePr>
          <p:nvPr>
            <p:extLst>
              <p:ext uri="{D42A27DB-BD31-4B8C-83A1-F6EECF244321}">
                <p14:modId xmlns:p14="http://schemas.microsoft.com/office/powerpoint/2010/main" val="4242399736"/>
              </p:ext>
            </p:extLst>
          </p:nvPr>
        </p:nvGraphicFramePr>
        <p:xfrm>
          <a:off x="252000" y="1080000"/>
          <a:ext cx="9432000" cy="4686295"/>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52000" y="540000"/>
            <a:ext cx="9432000" cy="39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a:lnSpc>
                <a:spcPts val="2000"/>
              </a:lnSpc>
            </a:pPr>
            <a:r>
              <a:rPr kumimoji="1" lang="ja-JP" altLang="en-US" sz="1400" dirty="0">
                <a:solidFill>
                  <a:schemeClr val="tx1"/>
                </a:solidFill>
              </a:rPr>
              <a:t>●有効求人倍率は、コロナの感染拡大以降、コロナ前を下回る水準で引き続き</a:t>
            </a:r>
            <a:r>
              <a:rPr kumimoji="1" lang="ja-JP" altLang="en-US" sz="1400" dirty="0" smtClean="0">
                <a:solidFill>
                  <a:schemeClr val="tx1"/>
                </a:solidFill>
              </a:rPr>
              <a:t>推移しているが</a:t>
            </a:r>
            <a:r>
              <a:rPr kumimoji="1" lang="en-US" altLang="ja-JP" sz="1400" dirty="0" smtClean="0">
                <a:solidFill>
                  <a:schemeClr val="tx1"/>
                </a:solidFill>
              </a:rPr>
              <a:t>2022</a:t>
            </a:r>
            <a:r>
              <a:rPr kumimoji="1" lang="ja-JP" altLang="en-US" sz="1400" dirty="0" smtClean="0">
                <a:solidFill>
                  <a:schemeClr val="tx1"/>
                </a:solidFill>
              </a:rPr>
              <a:t>年度は回復傾向</a:t>
            </a:r>
            <a:endParaRPr kumimoji="1" lang="ja-JP" altLang="en-US" sz="1400" dirty="0">
              <a:solidFill>
                <a:schemeClr val="tx1"/>
              </a:solidFill>
            </a:endParaRPr>
          </a:p>
        </p:txBody>
      </p:sp>
      <p:sp>
        <p:nvSpPr>
          <p:cNvPr id="18" name="正方形/長方形 1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有効求人倍率の推移</a:t>
            </a:r>
            <a:endParaRPr lang="en-US" altLang="zh-TW" b="1" dirty="0">
              <a:solidFill>
                <a:schemeClr val="bg1"/>
              </a:solidFill>
              <a:latin typeface="Meiryo UI" panose="020B0604030504040204" pitchFamily="50" charset="-128"/>
              <a:ea typeface="Meiryo UI" panose="020B0604030504040204" pitchFamily="50" charset="-128"/>
            </a:endParaRPr>
          </a:p>
        </p:txBody>
      </p:sp>
      <p:sp>
        <p:nvSpPr>
          <p:cNvPr id="22" name="ホームベース 2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3" name="ホームベース 2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4" name="正方形/長方形 23"/>
          <p:cNvSpPr/>
          <p:nvPr/>
        </p:nvSpPr>
        <p:spPr>
          <a:xfrm>
            <a:off x="6280031" y="5834731"/>
            <a:ext cx="2920674" cy="276999"/>
          </a:xfrm>
          <a:prstGeom prst="rect">
            <a:avLst/>
          </a:prstGeom>
        </p:spPr>
        <p:txBody>
          <a:bodyPr wrap="square">
            <a:spAutoFit/>
          </a:bodyPr>
          <a:lstStyle/>
          <a:p>
            <a:pPr marL="248923" indent="-248923">
              <a:defRPr/>
            </a:pPr>
            <a:r>
              <a:rPr lang="ja-JP" altLang="en-US" sz="1200" dirty="0">
                <a:solidFill>
                  <a:prstClr val="black"/>
                </a:solidFill>
                <a:latin typeface="+mn-ea"/>
                <a:cs typeface="Meiryo UI" panose="020B0604030504040204" pitchFamily="50" charset="-128"/>
              </a:rPr>
              <a:t>出典：厚生労働省 「一般職業紹介状況」</a:t>
            </a:r>
            <a:r>
              <a:rPr lang="en-US" altLang="ja-JP" sz="1200" dirty="0">
                <a:solidFill>
                  <a:prstClr val="black"/>
                </a:solidFill>
                <a:latin typeface="+mn-ea"/>
                <a:cs typeface="Meiryo UI" panose="020B0604030504040204" pitchFamily="50" charset="-128"/>
              </a:rPr>
              <a:t> </a:t>
            </a:r>
            <a:endParaRPr lang="ja-JP" altLang="en-US" sz="1200" dirty="0">
              <a:solidFill>
                <a:prstClr val="black"/>
              </a:solidFill>
              <a:latin typeface="+mn-ea"/>
              <a:cs typeface="Meiryo UI" panose="020B0604030504040204" pitchFamily="50" charset="-128"/>
            </a:endParaRP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40</a:t>
            </a:fld>
            <a:endParaRPr lang="ja-JP" altLang="en-US" sz="1600" dirty="0"/>
          </a:p>
        </p:txBody>
      </p:sp>
      <p:sp>
        <p:nvSpPr>
          <p:cNvPr id="21" name="四角形吹き出し 20"/>
          <p:cNvSpPr/>
          <p:nvPr/>
        </p:nvSpPr>
        <p:spPr>
          <a:xfrm>
            <a:off x="2208175" y="1841570"/>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東京</a:t>
            </a:r>
          </a:p>
        </p:txBody>
      </p:sp>
      <p:sp>
        <p:nvSpPr>
          <p:cNvPr id="25" name="四角形吹き出し 24"/>
          <p:cNvSpPr/>
          <p:nvPr/>
        </p:nvSpPr>
        <p:spPr>
          <a:xfrm>
            <a:off x="1206000" y="3880325"/>
            <a:ext cx="850006" cy="214959"/>
          </a:xfrm>
          <a:prstGeom prst="wedgeRectCallout">
            <a:avLst>
              <a:gd name="adj1" fmla="val 57576"/>
              <a:gd name="adj2" fmla="val -1201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全国平均</a:t>
            </a:r>
          </a:p>
        </p:txBody>
      </p:sp>
      <p:sp>
        <p:nvSpPr>
          <p:cNvPr id="12" name="四角形吹き出し 11"/>
          <p:cNvSpPr/>
          <p:nvPr/>
        </p:nvSpPr>
        <p:spPr>
          <a:xfrm>
            <a:off x="864709" y="1977464"/>
            <a:ext cx="682581" cy="237060"/>
          </a:xfrm>
          <a:prstGeom prst="wedgeRectCallout">
            <a:avLst>
              <a:gd name="adj1" fmla="val -63304"/>
              <a:gd name="adj2" fmla="val 101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tx1"/>
                </a:solidFill>
              </a:rPr>
              <a:t>大阪</a:t>
            </a:r>
          </a:p>
        </p:txBody>
      </p:sp>
    </p:spTree>
    <p:extLst>
      <p:ext uri="{BB962C8B-B14F-4D97-AF65-F5344CB8AC3E}">
        <p14:creationId xmlns:p14="http://schemas.microsoft.com/office/powerpoint/2010/main" val="10410023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グラフ 14"/>
          <p:cNvGraphicFramePr>
            <a:graphicFrameLocks/>
          </p:cNvGraphicFramePr>
          <p:nvPr>
            <p:extLst>
              <p:ext uri="{D42A27DB-BD31-4B8C-83A1-F6EECF244321}">
                <p14:modId xmlns:p14="http://schemas.microsoft.com/office/powerpoint/2010/main" val="711886067"/>
              </p:ext>
            </p:extLst>
          </p:nvPr>
        </p:nvGraphicFramePr>
        <p:xfrm>
          <a:off x="1506868" y="979557"/>
          <a:ext cx="6924675" cy="2962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1158558321"/>
              </p:ext>
            </p:extLst>
          </p:nvPr>
        </p:nvGraphicFramePr>
        <p:xfrm>
          <a:off x="1506868" y="3587539"/>
          <a:ext cx="6988542" cy="2757764"/>
        </p:xfrm>
        <a:graphic>
          <a:graphicData uri="http://schemas.openxmlformats.org/drawingml/2006/chart">
            <c:chart xmlns:c="http://schemas.openxmlformats.org/drawingml/2006/chart" xmlns:r="http://schemas.openxmlformats.org/officeDocument/2006/relationships" r:id="rId4"/>
          </a:graphicData>
        </a:graphic>
      </p:graphicFrame>
      <p:sp>
        <p:nvSpPr>
          <p:cNvPr id="31" name="正方形/長方形 30"/>
          <p:cNvSpPr/>
          <p:nvPr/>
        </p:nvSpPr>
        <p:spPr>
          <a:xfrm>
            <a:off x="251999" y="539999"/>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●コロナショック直後は、若者（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歳）、高齢者（</a:t>
            </a:r>
            <a:r>
              <a:rPr kumimoji="1" lang="en-US" altLang="ja-JP" sz="1400" dirty="0">
                <a:solidFill>
                  <a:schemeClr val="tx1"/>
                </a:solidFill>
                <a:latin typeface="Meiryo UI" panose="020B0604030504040204" pitchFamily="50" charset="-128"/>
                <a:ea typeface="Meiryo UI" panose="020B0604030504040204" pitchFamily="50" charset="-128"/>
              </a:rPr>
              <a:t>65</a:t>
            </a:r>
            <a:r>
              <a:rPr kumimoji="1" lang="ja-JP" altLang="en-US" sz="1400" dirty="0">
                <a:solidFill>
                  <a:schemeClr val="tx1"/>
                </a:solidFill>
                <a:latin typeface="Meiryo UI" panose="020B0604030504040204" pitchFamily="50" charset="-128"/>
                <a:ea typeface="Meiryo UI" panose="020B0604030504040204" pitchFamily="50" charset="-128"/>
              </a:rPr>
              <a:t>歳以上）、女性の就業者の減少が大きかった。</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●若者（</a:t>
            </a:r>
            <a:r>
              <a:rPr kumimoji="1" lang="en-US" altLang="ja-JP" sz="1400" dirty="0">
                <a:solidFill>
                  <a:schemeClr val="tx1"/>
                </a:solidFill>
                <a:latin typeface="Meiryo UI" panose="020B0604030504040204" pitchFamily="50" charset="-128"/>
                <a:ea typeface="Meiryo UI" panose="020B0604030504040204" pitchFamily="50" charset="-128"/>
              </a:rPr>
              <a:t>15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24</a:t>
            </a:r>
            <a:r>
              <a:rPr kumimoji="1" lang="ja-JP" altLang="en-US" sz="1400" dirty="0">
                <a:solidFill>
                  <a:schemeClr val="tx1"/>
                </a:solidFill>
                <a:latin typeface="Meiryo UI" panose="020B0604030504040204" pitchFamily="50" charset="-128"/>
                <a:ea typeface="Meiryo UI" panose="020B0604030504040204" pitchFamily="50" charset="-128"/>
              </a:rPr>
              <a:t>歳）や現役世代（</a:t>
            </a:r>
            <a:r>
              <a:rPr kumimoji="1" lang="en-US" altLang="ja-JP" sz="1400" dirty="0">
                <a:solidFill>
                  <a:schemeClr val="tx1"/>
                </a:solidFill>
                <a:latin typeface="Meiryo UI" panose="020B0604030504040204" pitchFamily="50" charset="-128"/>
                <a:ea typeface="Meiryo UI" panose="020B0604030504040204" pitchFamily="50" charset="-128"/>
              </a:rPr>
              <a:t>35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44</a:t>
            </a:r>
            <a:r>
              <a:rPr kumimoji="1" lang="ja-JP" altLang="en-US" sz="1400" dirty="0">
                <a:solidFill>
                  <a:schemeClr val="tx1"/>
                </a:solidFill>
                <a:latin typeface="Meiryo UI" panose="020B0604030504040204" pitchFamily="50" charset="-128"/>
                <a:ea typeface="Meiryo UI" panose="020B0604030504040204" pitchFamily="50" charset="-128"/>
              </a:rPr>
              <a:t>歳）、また男性の就業者の減少傾向が続く。</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cxnSp>
        <p:nvCxnSpPr>
          <p:cNvPr id="5" name="直線コネクタ 4"/>
          <p:cNvCxnSpPr/>
          <p:nvPr/>
        </p:nvCxnSpPr>
        <p:spPr>
          <a:xfrm>
            <a:off x="478056" y="3635595"/>
            <a:ext cx="8882512" cy="0"/>
          </a:xfrm>
          <a:prstGeom prst="line">
            <a:avLst/>
          </a:prstGeom>
          <a:ln w="3175"/>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0" y="5814242"/>
            <a:ext cx="1695577" cy="229615"/>
          </a:xfrm>
          <a:prstGeom prst="rect">
            <a:avLst/>
          </a:prstGeom>
          <a:noFill/>
        </p:spPr>
        <p:txBody>
          <a:bodyPr wrap="square" rtlCol="0">
            <a:spAutoFit/>
          </a:bodyPr>
          <a:lstStyle/>
          <a:p>
            <a:pPr algn="r"/>
            <a:r>
              <a:rPr kumimoji="1" lang="ja-JP" altLang="en-US" sz="892" dirty="0"/>
              <a:t>出典：総務省「労働力調査」</a:t>
            </a:r>
          </a:p>
        </p:txBody>
      </p:sp>
      <p:sp>
        <p:nvSpPr>
          <p:cNvPr id="34" name="テキスト ボックス 33"/>
          <p:cNvSpPr txBox="1"/>
          <p:nvPr/>
        </p:nvSpPr>
        <p:spPr>
          <a:xfrm>
            <a:off x="7559024" y="1251487"/>
            <a:ext cx="1693567" cy="230832"/>
          </a:xfrm>
          <a:prstGeom prst="rect">
            <a:avLst/>
          </a:prstGeom>
          <a:noFill/>
        </p:spPr>
        <p:txBody>
          <a:bodyPr wrap="square" rtlCol="0">
            <a:spAutoFit/>
          </a:bodyPr>
          <a:lstStyle/>
          <a:p>
            <a:r>
              <a:rPr kumimoji="1" lang="en-US" altLang="ja-JP" sz="900" dirty="0"/>
              <a:t>※2017</a:t>
            </a:r>
            <a:r>
              <a:rPr kumimoji="1" lang="ja-JP" altLang="en-US" sz="900" dirty="0"/>
              <a:t>年１月～</a:t>
            </a:r>
            <a:r>
              <a:rPr kumimoji="1" lang="en-US" altLang="ja-JP" sz="900" dirty="0" smtClean="0"/>
              <a:t>2023</a:t>
            </a:r>
            <a:r>
              <a:rPr kumimoji="1" lang="ja-JP" altLang="en-US" sz="900" dirty="0" smtClean="0"/>
              <a:t>年</a:t>
            </a:r>
            <a:r>
              <a:rPr kumimoji="1" lang="en-US" altLang="ja-JP" sz="900" dirty="0"/>
              <a:t>3</a:t>
            </a:r>
            <a:r>
              <a:rPr kumimoji="1" lang="ja-JP" altLang="en-US" sz="900" dirty="0"/>
              <a:t>月</a:t>
            </a:r>
          </a:p>
        </p:txBody>
      </p:sp>
      <p:sp>
        <p:nvSpPr>
          <p:cNvPr id="19" name="正方形/長方形 18"/>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eiryo UI" panose="020B0604030504040204" pitchFamily="50" charset="-128"/>
                <a:ea typeface="Meiryo UI" panose="020B0604030504040204" pitchFamily="50" charset="-128"/>
              </a:rPr>
              <a:t>就業者数の減少 　　　　</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23" name="ホームベース 2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24" name="ホームベース 2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41</a:t>
            </a:fld>
            <a:endParaRPr lang="ja-JP" altLang="en-US" sz="1600" dirty="0"/>
          </a:p>
        </p:txBody>
      </p:sp>
      <p:grpSp>
        <p:nvGrpSpPr>
          <p:cNvPr id="22" name="グループ化 21"/>
          <p:cNvGrpSpPr/>
          <p:nvPr/>
        </p:nvGrpSpPr>
        <p:grpSpPr>
          <a:xfrm>
            <a:off x="4537073" y="1679474"/>
            <a:ext cx="900091" cy="3636000"/>
            <a:chOff x="8393012" y="1851949"/>
            <a:chExt cx="900091" cy="3854712"/>
          </a:xfrm>
        </p:grpSpPr>
        <p:cxnSp>
          <p:nvCxnSpPr>
            <p:cNvPr id="10" name="直線コネクタ 9"/>
            <p:cNvCxnSpPr/>
            <p:nvPr/>
          </p:nvCxnSpPr>
          <p:spPr>
            <a:xfrm>
              <a:off x="9098031" y="1851949"/>
              <a:ext cx="0" cy="385471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8393012" y="3802624"/>
              <a:ext cx="900091" cy="246221"/>
            </a:xfrm>
            <a:prstGeom prst="rect">
              <a:avLst/>
            </a:prstGeom>
            <a:solidFill>
              <a:schemeClr val="bg1"/>
            </a:solidFill>
            <a:ln w="28575">
              <a:solidFill>
                <a:srgbClr val="FF0000"/>
              </a:solidFill>
            </a:ln>
          </p:spPr>
          <p:txBody>
            <a:bodyPr wrap="square" rtlCol="0">
              <a:spAutoFit/>
            </a:bodyPr>
            <a:lstStyle/>
            <a:p>
              <a:pPr algn="ctr"/>
              <a:r>
                <a:rPr kumimoji="1" lang="ja-JP" altLang="en-US" sz="1000" dirty="0"/>
                <a:t>コロナショック</a:t>
              </a:r>
            </a:p>
          </p:txBody>
        </p:sp>
      </p:grpSp>
    </p:spTree>
    <p:extLst>
      <p:ext uri="{BB962C8B-B14F-4D97-AF65-F5344CB8AC3E}">
        <p14:creationId xmlns:p14="http://schemas.microsoft.com/office/powerpoint/2010/main" val="36608191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1999" y="540000"/>
            <a:ext cx="9432000" cy="576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n-ea"/>
              </a:rPr>
              <a:t>●</a:t>
            </a:r>
            <a:r>
              <a:rPr kumimoji="1" lang="ja-JP" altLang="en-US" sz="1400" dirty="0">
                <a:solidFill>
                  <a:schemeClr val="tx1"/>
                </a:solidFill>
                <a:latin typeface="Meiryo UI" panose="020B0604030504040204" pitchFamily="50" charset="-128"/>
                <a:ea typeface="Meiryo UI" panose="020B0604030504040204" pitchFamily="50" charset="-128"/>
              </a:rPr>
              <a:t>非正規労働者の減少が続いており、</a:t>
            </a:r>
            <a:r>
              <a:rPr kumimoji="1" lang="en-US" altLang="ja-JP" sz="1400" dirty="0" smtClean="0">
                <a:solidFill>
                  <a:schemeClr val="tx1"/>
                </a:solidFill>
                <a:latin typeface="Meiryo UI" panose="020B0604030504040204" pitchFamily="50" charset="-128"/>
                <a:ea typeface="Meiryo UI" panose="020B0604030504040204" pitchFamily="50" charset="-128"/>
              </a:rPr>
              <a:t>2023</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月は</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ja-JP" altLang="en-US" sz="1400" dirty="0" smtClean="0">
                <a:solidFill>
                  <a:schemeClr val="tx1"/>
                </a:solidFill>
                <a:latin typeface="Meiryo UI" panose="020B0604030504040204" pitchFamily="50" charset="-128"/>
                <a:ea typeface="Meiryo UI" panose="020B0604030504040204" pitchFamily="50" charset="-128"/>
              </a:rPr>
              <a:t>同月比</a:t>
            </a:r>
            <a:r>
              <a:rPr kumimoji="1" lang="en-US" altLang="ja-JP" sz="1400" dirty="0">
                <a:solidFill>
                  <a:schemeClr val="tx1"/>
                </a:solidFill>
                <a:latin typeface="Meiryo UI" panose="020B0604030504040204" pitchFamily="50" charset="-128"/>
                <a:ea typeface="Meiryo UI" panose="020B0604030504040204" pitchFamily="50" charset="-128"/>
              </a:rPr>
              <a:t>74</a:t>
            </a:r>
            <a:r>
              <a:rPr kumimoji="1" lang="ja-JP" altLang="en-US" sz="1400" dirty="0" smtClean="0">
                <a:solidFill>
                  <a:schemeClr val="tx1"/>
                </a:solidFill>
                <a:latin typeface="Meiryo UI" panose="020B0604030504040204" pitchFamily="50" charset="-128"/>
                <a:ea typeface="Meiryo UI" panose="020B0604030504040204" pitchFamily="50" charset="-128"/>
              </a:rPr>
              <a:t>万人</a:t>
            </a:r>
            <a:r>
              <a:rPr kumimoji="1" lang="ja-JP" altLang="en-US" sz="1400" dirty="0">
                <a:solidFill>
                  <a:schemeClr val="tx1"/>
                </a:solidFill>
                <a:latin typeface="Meiryo UI" panose="020B0604030504040204" pitchFamily="50" charset="-128"/>
                <a:ea typeface="Meiryo UI" panose="020B0604030504040204" pitchFamily="50" charset="-128"/>
              </a:rPr>
              <a:t>減少。</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n-ea"/>
              </a:rPr>
              <a:t>●業種別では、「宿泊・飲食サービス</a:t>
            </a:r>
            <a:r>
              <a:rPr kumimoji="1" lang="ja-JP" altLang="en-US" sz="1400" dirty="0" smtClean="0">
                <a:solidFill>
                  <a:schemeClr val="tx1"/>
                </a:solidFill>
                <a:latin typeface="+mn-ea"/>
              </a:rPr>
              <a:t>」や「製造」に</a:t>
            </a:r>
            <a:r>
              <a:rPr kumimoji="1" lang="ja-JP" altLang="en-US" sz="1400" dirty="0">
                <a:solidFill>
                  <a:schemeClr val="tx1"/>
                </a:solidFill>
                <a:latin typeface="+mn-ea"/>
              </a:rPr>
              <a:t>非正規雇用が増加する一方、「医療・福祉」では減少。</a:t>
            </a:r>
            <a:endParaRPr kumimoji="1" lang="en-US" altLang="ja-JP" sz="1400" dirty="0">
              <a:solidFill>
                <a:schemeClr val="tx1"/>
              </a:solidFill>
              <a:latin typeface="+mn-ea"/>
            </a:endParaRPr>
          </a:p>
        </p:txBody>
      </p:sp>
      <p:sp>
        <p:nvSpPr>
          <p:cNvPr id="9" name="正方形/長方形 8"/>
          <p:cNvSpPr/>
          <p:nvPr/>
        </p:nvSpPr>
        <p:spPr>
          <a:xfrm>
            <a:off x="70515" y="5765886"/>
            <a:ext cx="1820069" cy="246221"/>
          </a:xfrm>
          <a:prstGeom prst="rect">
            <a:avLst/>
          </a:prstGeom>
        </p:spPr>
        <p:txBody>
          <a:bodyPr wrap="square">
            <a:spAutoFit/>
          </a:bodyPr>
          <a:lstStyle/>
          <a:p>
            <a:r>
              <a:rPr lang="ja-JP" altLang="en-US" sz="1000" dirty="0"/>
              <a:t>出典：総務省  「労働力調査」</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正規・非正規別　就業者数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42</a:t>
            </a:fld>
            <a:endParaRPr lang="ja-JP" altLang="en-US" sz="1600" dirty="0"/>
          </a:p>
        </p:txBody>
      </p:sp>
      <p:graphicFrame>
        <p:nvGraphicFramePr>
          <p:cNvPr id="15" name="グラフ 14"/>
          <p:cNvGraphicFramePr/>
          <p:nvPr>
            <p:extLst>
              <p:ext uri="{D42A27DB-BD31-4B8C-83A1-F6EECF244321}">
                <p14:modId xmlns:p14="http://schemas.microsoft.com/office/powerpoint/2010/main" val="2085118644"/>
              </p:ext>
            </p:extLst>
          </p:nvPr>
        </p:nvGraphicFramePr>
        <p:xfrm>
          <a:off x="4889500" y="1390383"/>
          <a:ext cx="4957220" cy="4825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a:graphicFrameLocks/>
          </p:cNvGraphicFramePr>
          <p:nvPr>
            <p:extLst>
              <p:ext uri="{D42A27DB-BD31-4B8C-83A1-F6EECF244321}">
                <p14:modId xmlns:p14="http://schemas.microsoft.com/office/powerpoint/2010/main" val="2861935710"/>
              </p:ext>
            </p:extLst>
          </p:nvPr>
        </p:nvGraphicFramePr>
        <p:xfrm>
          <a:off x="70515" y="1390383"/>
          <a:ext cx="4941738" cy="4505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76701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252000" y="540000"/>
            <a:ext cx="9432000" cy="540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defTabSz="416275">
              <a:lnSpc>
                <a:spcPts val="2000"/>
              </a:lnSpc>
              <a:spcBef>
                <a:spcPts val="400"/>
              </a:spcBef>
            </a:pPr>
            <a:r>
              <a:rPr lang="ja-JP" altLang="en-US" sz="1400" dirty="0">
                <a:solidFill>
                  <a:prstClr val="black"/>
                </a:solidFill>
                <a:latin typeface="Arial"/>
                <a:ea typeface="Meiryo UI"/>
              </a:rPr>
              <a:t>●「介護サービス職」や「建設・採掘職」は依然として人手不足の状況である一方、「一般事務員」「運搬・清掃等職」等は</a:t>
            </a:r>
            <a:endParaRPr lang="en-US" altLang="ja-JP" sz="1400" dirty="0">
              <a:solidFill>
                <a:prstClr val="black"/>
              </a:solidFill>
              <a:latin typeface="Arial"/>
              <a:ea typeface="Meiryo UI"/>
            </a:endParaRPr>
          </a:p>
          <a:p>
            <a:pPr defTabSz="416275">
              <a:lnSpc>
                <a:spcPts val="2000"/>
              </a:lnSpc>
            </a:pPr>
            <a:r>
              <a:rPr lang="ja-JP" altLang="en-US" sz="1400" dirty="0">
                <a:solidFill>
                  <a:prstClr val="black"/>
                </a:solidFill>
                <a:latin typeface="Arial"/>
                <a:ea typeface="Meiryo UI"/>
              </a:rPr>
              <a:t> 　人手過剰な状況で、雇用のミスマッチが起きている様子がうかがえる。</a:t>
            </a:r>
            <a:endParaRPr lang="en-US" altLang="ja-JP" sz="1400" dirty="0">
              <a:solidFill>
                <a:prstClr val="black"/>
              </a:solidFill>
              <a:latin typeface="Arial"/>
              <a:ea typeface="Meiryo UI"/>
            </a:endParaRPr>
          </a:p>
        </p:txBody>
      </p:sp>
      <p:sp>
        <p:nvSpPr>
          <p:cNvPr id="6" name="正方形/長方形 5"/>
          <p:cNvSpPr/>
          <p:nvPr/>
        </p:nvSpPr>
        <p:spPr>
          <a:xfrm>
            <a:off x="5964032" y="5761440"/>
            <a:ext cx="2771800" cy="239425"/>
          </a:xfrm>
          <a:prstGeom prst="rect">
            <a:avLst/>
          </a:prstGeom>
        </p:spPr>
        <p:txBody>
          <a:bodyPr wrap="square">
            <a:spAutoFit/>
          </a:bodyPr>
          <a:lstStyle/>
          <a:p>
            <a:pPr defTabSz="416275"/>
            <a:r>
              <a:rPr lang="ja-JP" altLang="en-US" sz="956" dirty="0">
                <a:solidFill>
                  <a:prstClr val="black"/>
                </a:solidFill>
                <a:latin typeface="Arial"/>
                <a:ea typeface="Meiryo UI"/>
              </a:rPr>
              <a:t>出典：大阪労働局 「職種別有効求人倍率」</a:t>
            </a:r>
          </a:p>
        </p:txBody>
      </p:sp>
      <p:sp>
        <p:nvSpPr>
          <p:cNvPr id="14" name="テキスト ボックス 2"/>
          <p:cNvSpPr txBox="1"/>
          <p:nvPr/>
        </p:nvSpPr>
        <p:spPr>
          <a:xfrm>
            <a:off x="246930" y="1603034"/>
            <a:ext cx="681459" cy="24237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416275"/>
            <a:r>
              <a:rPr lang="ja-JP" altLang="en-US" sz="975" dirty="0">
                <a:solidFill>
                  <a:prstClr val="black"/>
                </a:solidFill>
                <a:latin typeface="Meiryo UI" panose="020B0604030504040204" pitchFamily="50" charset="-128"/>
                <a:ea typeface="Meiryo UI" panose="020B0604030504040204" pitchFamily="50" charset="-128"/>
              </a:rPr>
              <a:t>（倍）</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職種別有効求人倍率</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P14</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43</a:t>
            </a:fld>
            <a:endParaRPr lang="ja-JP" altLang="en-US" sz="1600" dirty="0"/>
          </a:p>
        </p:txBody>
      </p:sp>
      <p:graphicFrame>
        <p:nvGraphicFramePr>
          <p:cNvPr id="11" name="グラフ 10"/>
          <p:cNvGraphicFramePr/>
          <p:nvPr>
            <p:extLst>
              <p:ext uri="{D42A27DB-BD31-4B8C-83A1-F6EECF244321}">
                <p14:modId xmlns:p14="http://schemas.microsoft.com/office/powerpoint/2010/main" val="3847463631"/>
              </p:ext>
            </p:extLst>
          </p:nvPr>
        </p:nvGraphicFramePr>
        <p:xfrm>
          <a:off x="285458" y="1209126"/>
          <a:ext cx="9335084" cy="4757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9010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40000"/>
            <a:ext cx="9432000" cy="564257"/>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●外出を伴わないＥＣ消費は、</a:t>
            </a:r>
            <a:r>
              <a:rPr lang="en-US" altLang="ja-JP" sz="1400" dirty="0"/>
              <a:t>2021</a:t>
            </a:r>
            <a:r>
              <a:rPr lang="ja-JP" altLang="en-US" sz="1400" dirty="0"/>
              <a:t>年に入った後も、若年世帯から高齢世帯まで、万遍なく増加が続く。</a:t>
            </a:r>
            <a:endParaRPr lang="en-US" altLang="ja-JP" sz="1400" dirty="0"/>
          </a:p>
          <a:p>
            <a:pPr marL="217984" indent="-217984">
              <a:lnSpc>
                <a:spcPts val="2000"/>
              </a:lnSpc>
              <a:spcBef>
                <a:spcPts val="400"/>
              </a:spcBef>
            </a:pPr>
            <a:r>
              <a:rPr lang="ja-JP" altLang="en-US" sz="1400" dirty="0"/>
              <a:t>●緊急事態宣言後の感染症対応の動きとして、高齢世帯においても</a:t>
            </a:r>
            <a:r>
              <a:rPr lang="en-US" altLang="ja-JP" sz="1400" dirty="0"/>
              <a:t>EC </a:t>
            </a:r>
            <a:r>
              <a:rPr lang="ja-JP" altLang="en-US" sz="1400" dirty="0"/>
              <a:t>消費が普及していることが確認できる。</a:t>
            </a:r>
            <a:endParaRPr lang="en-US" altLang="ja-JP" sz="1400" b="1" u="sng" dirty="0"/>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5933129" y="5726471"/>
            <a:ext cx="3972871" cy="267446"/>
          </a:xfrm>
          <a:prstGeom prst="rect">
            <a:avLst/>
          </a:prstGeom>
          <a:noFill/>
          <a:ln>
            <a:noFill/>
          </a:ln>
        </p:spPr>
        <p:txBody>
          <a:bodyPr wrap="square" rtlCol="0">
            <a:spAutoFit/>
          </a:bodyPr>
          <a:lstStyle/>
          <a:p>
            <a:pPr marL="217984" indent="-217984"/>
            <a:r>
              <a:rPr lang="ja-JP" altLang="en-US" sz="1138" dirty="0"/>
              <a:t>出典：</a:t>
            </a:r>
            <a:r>
              <a:rPr lang="zh-TW" altLang="en-US" sz="1138" dirty="0" smtClean="0"/>
              <a:t>令和</a:t>
            </a:r>
            <a:r>
              <a:rPr lang="en-US" altLang="zh-TW" sz="1138" dirty="0" smtClean="0"/>
              <a:t>3</a:t>
            </a:r>
            <a:r>
              <a:rPr lang="zh-TW" altLang="en-US" sz="1138" dirty="0" smtClean="0"/>
              <a:t>年度</a:t>
            </a:r>
            <a:r>
              <a:rPr lang="zh-TW" altLang="en-US" sz="1138" dirty="0"/>
              <a:t>　年次経済財政報告</a:t>
            </a:r>
            <a:r>
              <a:rPr lang="ja-JP" altLang="en-US" sz="1138" dirty="0"/>
              <a:t>（内閣府）</a:t>
            </a:r>
            <a:endParaRPr lang="en-US" altLang="ja-JP" sz="1138"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巣ごもり消費・</a:t>
            </a:r>
            <a:r>
              <a:rPr kumimoji="1" lang="en-US" altLang="ja-JP" b="1" dirty="0">
                <a:solidFill>
                  <a:schemeClr val="bg1"/>
                </a:solidFill>
                <a:latin typeface="+mn-ea"/>
              </a:rPr>
              <a:t>EC</a:t>
            </a:r>
            <a:r>
              <a:rPr kumimoji="1" lang="ja-JP" altLang="en-US" b="1" dirty="0">
                <a:solidFill>
                  <a:schemeClr val="bg1"/>
                </a:solidFill>
                <a:latin typeface="+mn-ea"/>
              </a:rPr>
              <a:t>取引</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44</a:t>
            </a:fld>
            <a:endParaRPr lang="ja-JP" altLang="en-US" sz="1600" dirty="0"/>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t="10120"/>
          <a:stretch/>
        </p:blipFill>
        <p:spPr>
          <a:xfrm>
            <a:off x="989599" y="1687155"/>
            <a:ext cx="7926803" cy="3971998"/>
          </a:xfrm>
          <a:prstGeom prst="rect">
            <a:avLst/>
          </a:prstGeom>
        </p:spPr>
      </p:pic>
      <p:pic>
        <p:nvPicPr>
          <p:cNvPr id="16" name="図 15"/>
          <p:cNvPicPr>
            <a:picLocks noChangeAspect="1"/>
          </p:cNvPicPr>
          <p:nvPr/>
        </p:nvPicPr>
        <p:blipFill rotWithShape="1">
          <a:blip r:embed="rId2" cstate="email">
            <a:extLst>
              <a:ext uri="{28A0092B-C50C-407E-A947-70E740481C1C}">
                <a14:useLocalDpi xmlns:a14="http://schemas.microsoft.com/office/drawing/2010/main"/>
              </a:ext>
            </a:extLst>
          </a:blip>
          <a:srcRect l="19382" r="8733" b="91311"/>
          <a:stretch/>
        </p:blipFill>
        <p:spPr>
          <a:xfrm>
            <a:off x="2103498" y="1210754"/>
            <a:ext cx="5414211" cy="364812"/>
          </a:xfrm>
          <a:prstGeom prst="rect">
            <a:avLst/>
          </a:prstGeom>
        </p:spPr>
      </p:pic>
    </p:spTree>
    <p:extLst>
      <p:ext uri="{BB962C8B-B14F-4D97-AF65-F5344CB8AC3E}">
        <p14:creationId xmlns:p14="http://schemas.microsoft.com/office/powerpoint/2010/main" val="3835826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34CF59F8-A367-4EC1-83BF-5D400B8A4CCC}"/>
              </a:ext>
            </a:extLst>
          </p:cNvPr>
          <p:cNvSpPr txBox="1"/>
          <p:nvPr/>
        </p:nvSpPr>
        <p:spPr>
          <a:xfrm>
            <a:off x="252000" y="540000"/>
            <a:ext cx="9432000" cy="769441"/>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kumimoji="1" lang="ja-JP" altLang="en-US" sz="1400" dirty="0">
                <a:latin typeface="+mn-ea"/>
              </a:rPr>
              <a:t>●</a:t>
            </a:r>
            <a:r>
              <a:rPr kumimoji="1" lang="en-US" altLang="ja-JP" sz="1400" dirty="0">
                <a:latin typeface="+mn-ea"/>
              </a:rPr>
              <a:t>2020</a:t>
            </a:r>
            <a:r>
              <a:rPr kumimoji="1" lang="ja-JP" altLang="en-US" sz="1400" dirty="0">
                <a:latin typeface="+mn-ea"/>
              </a:rPr>
              <a:t>年の日本の越境 </a:t>
            </a:r>
            <a:r>
              <a:rPr kumimoji="1" lang="en-US" altLang="ja-JP" sz="1400" dirty="0" err="1">
                <a:latin typeface="+mn-ea"/>
              </a:rPr>
              <a:t>BtoC</a:t>
            </a:r>
            <a:r>
              <a:rPr kumimoji="1" lang="en-US" altLang="ja-JP" sz="1400" dirty="0">
                <a:latin typeface="+mn-ea"/>
              </a:rPr>
              <a:t>-EC</a:t>
            </a:r>
            <a:r>
              <a:rPr kumimoji="1" lang="ja-JP" altLang="en-US" sz="1400" dirty="0">
                <a:latin typeface="+mn-ea"/>
              </a:rPr>
              <a:t>（米国・中国）の総市場規模の推計は </a:t>
            </a:r>
            <a:r>
              <a:rPr kumimoji="1" lang="en-US" altLang="ja-JP" sz="1400" dirty="0">
                <a:latin typeface="+mn-ea"/>
              </a:rPr>
              <a:t>3,416 </a:t>
            </a:r>
            <a:r>
              <a:rPr kumimoji="1" lang="ja-JP" altLang="en-US" sz="1400" dirty="0">
                <a:latin typeface="+mn-ea"/>
              </a:rPr>
              <a:t>億円。このうち、米国経由の市場規模は </a:t>
            </a:r>
            <a:r>
              <a:rPr kumimoji="1" lang="en-US" altLang="ja-JP" sz="1400" dirty="0">
                <a:latin typeface="+mn-ea"/>
              </a:rPr>
              <a:t>3,076 </a:t>
            </a:r>
            <a:r>
              <a:rPr kumimoji="1" lang="ja-JP" altLang="en-US" sz="1400" dirty="0">
                <a:latin typeface="+mn-ea"/>
              </a:rPr>
              <a:t>億円、中国経由の市場規模は </a:t>
            </a:r>
            <a:r>
              <a:rPr kumimoji="1" lang="en-US" altLang="ja-JP" sz="1400" dirty="0">
                <a:latin typeface="+mn-ea"/>
              </a:rPr>
              <a:t>340 </a:t>
            </a:r>
            <a:r>
              <a:rPr kumimoji="1" lang="ja-JP" altLang="en-US" sz="1400" dirty="0">
                <a:latin typeface="+mn-ea"/>
              </a:rPr>
              <a:t>億円であった。</a:t>
            </a:r>
          </a:p>
          <a:p>
            <a:pPr marL="217984" indent="-217984">
              <a:lnSpc>
                <a:spcPts val="2000"/>
              </a:lnSpc>
            </a:pPr>
            <a:r>
              <a:rPr lang="ja-JP" altLang="en-US" sz="1400" dirty="0">
                <a:latin typeface="+mn-ea"/>
              </a:rPr>
              <a:t>●世界の越境 </a:t>
            </a:r>
            <a:r>
              <a:rPr lang="en-US" altLang="ja-JP" sz="1400" dirty="0">
                <a:latin typeface="+mn-ea"/>
              </a:rPr>
              <a:t>EC </a:t>
            </a:r>
            <a:r>
              <a:rPr lang="ja-JP" altLang="en-US" sz="1400" dirty="0">
                <a:latin typeface="+mn-ea"/>
              </a:rPr>
              <a:t>市場について、</a:t>
            </a:r>
            <a:r>
              <a:rPr lang="en-US" altLang="ja-JP" sz="1400" dirty="0">
                <a:latin typeface="+mn-ea"/>
              </a:rPr>
              <a:t>2026 </a:t>
            </a:r>
            <a:r>
              <a:rPr lang="ja-JP" altLang="en-US" sz="1400" dirty="0">
                <a:latin typeface="+mn-ea"/>
              </a:rPr>
              <a:t>年には </a:t>
            </a:r>
            <a:r>
              <a:rPr lang="en-US" altLang="ja-JP" sz="1400" dirty="0">
                <a:latin typeface="+mn-ea"/>
              </a:rPr>
              <a:t>4 </a:t>
            </a:r>
            <a:r>
              <a:rPr lang="ja-JP" altLang="en-US" sz="1400" dirty="0">
                <a:latin typeface="+mn-ea"/>
              </a:rPr>
              <a:t>兆 </a:t>
            </a:r>
            <a:r>
              <a:rPr lang="en-US" altLang="ja-JP" sz="1400" dirty="0">
                <a:latin typeface="+mn-ea"/>
              </a:rPr>
              <a:t>8,200 </a:t>
            </a:r>
            <a:r>
              <a:rPr lang="ja-JP" altLang="en-US" sz="1400" dirty="0">
                <a:latin typeface="+mn-ea"/>
              </a:rPr>
              <a:t>億 </a:t>
            </a:r>
            <a:r>
              <a:rPr lang="en-US" altLang="ja-JP" sz="1400" dirty="0">
                <a:latin typeface="+mn-ea"/>
              </a:rPr>
              <a:t>US </a:t>
            </a:r>
            <a:r>
              <a:rPr lang="ja-JP" altLang="en-US" sz="1400" dirty="0">
                <a:latin typeface="+mn-ea"/>
              </a:rPr>
              <a:t>ドルにまで拡大すると予測されている</a:t>
            </a:r>
            <a:r>
              <a:rPr kumimoji="1" lang="ja-JP" altLang="en-US" sz="1400" dirty="0">
                <a:latin typeface="+mn-ea"/>
              </a:rPr>
              <a:t>。</a:t>
            </a:r>
            <a:endParaRPr kumimoji="1" lang="en-US" altLang="ja-JP" sz="1400" dirty="0">
              <a:latin typeface="+mn-ea"/>
            </a:endParaRPr>
          </a:p>
        </p:txBody>
      </p:sp>
      <p:sp>
        <p:nvSpPr>
          <p:cNvPr id="10" name="テキスト ボックス 9">
            <a:extLst>
              <a:ext uri="{FF2B5EF4-FFF2-40B4-BE49-F238E27FC236}">
                <a16:creationId xmlns:a16="http://schemas.microsoft.com/office/drawing/2014/main" id="{34CF59F8-A367-4EC1-83BF-5D400B8A4CCC}"/>
              </a:ext>
            </a:extLst>
          </p:cNvPr>
          <p:cNvSpPr txBox="1"/>
          <p:nvPr/>
        </p:nvSpPr>
        <p:spPr>
          <a:xfrm>
            <a:off x="3760803" y="5835822"/>
            <a:ext cx="7197693" cy="246221"/>
          </a:xfrm>
          <a:prstGeom prst="rect">
            <a:avLst/>
          </a:prstGeom>
          <a:noFill/>
          <a:ln>
            <a:noFill/>
          </a:ln>
        </p:spPr>
        <p:txBody>
          <a:bodyPr wrap="square" rtlCol="0">
            <a:spAutoFit/>
          </a:bodyPr>
          <a:lstStyle/>
          <a:p>
            <a:pPr marL="217984" indent="-217984"/>
            <a:r>
              <a:rPr lang="ja-JP" altLang="en-US" sz="1000" dirty="0"/>
              <a:t>出典：経済産業省 「令和２年度</a:t>
            </a:r>
            <a:r>
              <a:rPr lang="zh-TW" altLang="en-US" sz="1000" dirty="0"/>
              <a:t>産業経済研究委託事業</a:t>
            </a:r>
            <a:r>
              <a:rPr lang="ja-JP" altLang="en-US" sz="1000" dirty="0"/>
              <a:t>（電子商取引に関する市場調査）報告書」</a:t>
            </a:r>
            <a:endParaRPr lang="en-US" altLang="ja-JP" sz="1050" dirty="0"/>
          </a:p>
        </p:txBody>
      </p:sp>
      <p:sp>
        <p:nvSpPr>
          <p:cNvPr id="21" name="正方形/長方形 20"/>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非接触型サービスの増加 </a:t>
            </a:r>
            <a:r>
              <a:rPr kumimoji="1" lang="en-US" altLang="ja-JP" b="1" dirty="0">
                <a:solidFill>
                  <a:schemeClr val="bg1"/>
                </a:solidFill>
                <a:latin typeface="+mn-ea"/>
              </a:rPr>
              <a:t>【</a:t>
            </a:r>
            <a:r>
              <a:rPr kumimoji="1" lang="ja-JP" altLang="en-US" b="1" dirty="0">
                <a:solidFill>
                  <a:schemeClr val="bg1"/>
                </a:solidFill>
                <a:latin typeface="+mn-ea"/>
              </a:rPr>
              <a:t>越境</a:t>
            </a:r>
            <a:r>
              <a:rPr kumimoji="1" lang="en-US" altLang="ja-JP" b="1" dirty="0">
                <a:solidFill>
                  <a:schemeClr val="bg1"/>
                </a:solidFill>
                <a:latin typeface="+mn-ea"/>
              </a:rPr>
              <a:t>EC】</a:t>
            </a:r>
          </a:p>
        </p:txBody>
      </p:sp>
      <p:sp>
        <p:nvSpPr>
          <p:cNvPr id="23" name="ホームベース 2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24" name="ホームベース 2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2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45</a:t>
            </a:fld>
            <a:endParaRPr lang="ja-JP" altLang="en-US" sz="1600" dirty="0"/>
          </a:p>
        </p:txBody>
      </p:sp>
      <p:grpSp>
        <p:nvGrpSpPr>
          <p:cNvPr id="8" name="グループ化 7"/>
          <p:cNvGrpSpPr/>
          <p:nvPr/>
        </p:nvGrpSpPr>
        <p:grpSpPr>
          <a:xfrm>
            <a:off x="5490410" y="1593710"/>
            <a:ext cx="4415590" cy="3503338"/>
            <a:chOff x="216748" y="1554365"/>
            <a:chExt cx="4415590" cy="3503338"/>
          </a:xfrm>
        </p:grpSpPr>
        <p:pic>
          <p:nvPicPr>
            <p:cNvPr id="4" name="図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6748" y="2457132"/>
              <a:ext cx="4415590" cy="2600571"/>
            </a:xfrm>
            <a:prstGeom prst="rect">
              <a:avLst/>
            </a:prstGeom>
          </p:spPr>
        </p:pic>
        <p:pic>
          <p:nvPicPr>
            <p:cNvPr id="26" name="図 2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797" y="1554365"/>
              <a:ext cx="3477492" cy="245207"/>
            </a:xfrm>
            <a:prstGeom prst="rect">
              <a:avLst/>
            </a:prstGeom>
          </p:spPr>
        </p:pic>
      </p:grpSp>
      <p:grpSp>
        <p:nvGrpSpPr>
          <p:cNvPr id="7" name="グループ化 6"/>
          <p:cNvGrpSpPr/>
          <p:nvPr/>
        </p:nvGrpSpPr>
        <p:grpSpPr>
          <a:xfrm>
            <a:off x="252000" y="1558045"/>
            <a:ext cx="4897868" cy="4361571"/>
            <a:chOff x="4786132" y="1497885"/>
            <a:chExt cx="4897868" cy="4361571"/>
          </a:xfrm>
        </p:grpSpPr>
        <p:pic>
          <p:nvPicPr>
            <p:cNvPr id="3" name="図 2"/>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871016" y="1839792"/>
              <a:ext cx="4520700" cy="4019664"/>
            </a:xfrm>
            <a:prstGeom prst="rect">
              <a:avLst/>
            </a:prstGeom>
          </p:spPr>
        </p:pic>
        <p:pic>
          <p:nvPicPr>
            <p:cNvPr id="6" name="図 5"/>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786132" y="1497885"/>
              <a:ext cx="4897868" cy="304080"/>
            </a:xfrm>
            <a:prstGeom prst="rect">
              <a:avLst/>
            </a:prstGeom>
          </p:spPr>
        </p:pic>
      </p:grpSp>
    </p:spTree>
    <p:extLst>
      <p:ext uri="{BB962C8B-B14F-4D97-AF65-F5344CB8AC3E}">
        <p14:creationId xmlns:p14="http://schemas.microsoft.com/office/powerpoint/2010/main" val="3731765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00" y="1258811"/>
            <a:ext cx="9374328" cy="4179636"/>
          </a:xfrm>
          <a:prstGeom prst="rect">
            <a:avLst/>
          </a:prstGeom>
        </p:spPr>
      </p:pic>
      <p:sp>
        <p:nvSpPr>
          <p:cNvPr id="20" name="正方形/長方形 19"/>
          <p:cNvSpPr/>
          <p:nvPr/>
        </p:nvSpPr>
        <p:spPr>
          <a:xfrm>
            <a:off x="237000" y="526102"/>
            <a:ext cx="9432000" cy="33953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●府内企業において、オンライン販売は国内向けで</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割超、海外向けで</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割未満が導入している状況。</a:t>
            </a:r>
          </a:p>
        </p:txBody>
      </p:sp>
      <p:sp>
        <p:nvSpPr>
          <p:cNvPr id="9" name="角丸四角形 8"/>
          <p:cNvSpPr/>
          <p:nvPr/>
        </p:nvSpPr>
        <p:spPr>
          <a:xfrm>
            <a:off x="4057650" y="2834639"/>
            <a:ext cx="1051560" cy="217169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府内企業におけるＥＣ販売の導入状況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46</a:t>
            </a:fld>
            <a:endParaRPr lang="ja-JP" altLang="en-US" sz="1600" dirty="0"/>
          </a:p>
        </p:txBody>
      </p:sp>
      <p:sp>
        <p:nvSpPr>
          <p:cNvPr id="16" name="角丸四角形 15"/>
          <p:cNvSpPr/>
          <p:nvPr/>
        </p:nvSpPr>
        <p:spPr>
          <a:xfrm>
            <a:off x="5208738" y="3060180"/>
            <a:ext cx="986322" cy="1946159"/>
          </a:xfrm>
          <a:prstGeom prst="roundRect">
            <a:avLst>
              <a:gd name="adj" fmla="val 4634"/>
            </a:avLst>
          </a:prstGeom>
          <a:noFill/>
          <a:ln w="317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a:p>
        </p:txBody>
      </p:sp>
      <p:sp>
        <p:nvSpPr>
          <p:cNvPr id="12" name="テキスト ボックス 11">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a:t>
            </a:r>
            <a:r>
              <a:rPr lang="ja-JP" altLang="en-US" sz="1200" dirty="0"/>
              <a:t>調査」（</a:t>
            </a:r>
            <a:r>
              <a:rPr lang="en-US" altLang="ja-JP" sz="1200" dirty="0" smtClean="0"/>
              <a:t>2022.11.1</a:t>
            </a:r>
            <a:r>
              <a:rPr lang="ja-JP" altLang="en-US" sz="1200" dirty="0" smtClean="0"/>
              <a:t>公表</a:t>
            </a:r>
            <a:r>
              <a:rPr lang="ja-JP" altLang="en-US" sz="1200" dirty="0"/>
              <a:t>）</a:t>
            </a:r>
          </a:p>
        </p:txBody>
      </p:sp>
    </p:spTree>
    <p:extLst>
      <p:ext uri="{BB962C8B-B14F-4D97-AF65-F5344CB8AC3E}">
        <p14:creationId xmlns:p14="http://schemas.microsoft.com/office/powerpoint/2010/main" val="186965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8"/>
            <a:ext cx="9432000" cy="68727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●府内企業のテレワーク実施率は、</a:t>
            </a:r>
            <a:r>
              <a:rPr kumimoji="1" lang="en-US" altLang="ja-JP" sz="1400" dirty="0" smtClean="0">
                <a:solidFill>
                  <a:schemeClr val="tx1"/>
                </a:solidFill>
                <a:latin typeface="Meiryo UI" panose="020B0604030504040204" pitchFamily="50" charset="-128"/>
                <a:ea typeface="Meiryo UI" panose="020B0604030504040204" pitchFamily="50" charset="-128"/>
              </a:rPr>
              <a:t>202</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調査</a:t>
            </a:r>
            <a:r>
              <a:rPr kumimoji="1" lang="ja-JP" altLang="en-US" sz="1400" dirty="0" smtClean="0">
                <a:solidFill>
                  <a:schemeClr val="tx1"/>
                </a:solidFill>
                <a:latin typeface="Meiryo UI" panose="020B0604030504040204" pitchFamily="50" charset="-128"/>
                <a:ea typeface="Meiryo UI" panose="020B0604030504040204" pitchFamily="50" charset="-128"/>
              </a:rPr>
              <a:t>時において約</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割</a:t>
            </a:r>
            <a:r>
              <a:rPr kumimoji="1" lang="ja-JP" altLang="en-US" sz="1400" dirty="0">
                <a:solidFill>
                  <a:schemeClr val="tx1"/>
                </a:solidFill>
                <a:latin typeface="Meiryo UI" panose="020B0604030504040204" pitchFamily="50" charset="-128"/>
                <a:ea typeface="Meiryo UI" panose="020B0604030504040204" pitchFamily="50" charset="-128"/>
              </a:rPr>
              <a:t>程度。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●企業規模別で</a:t>
            </a:r>
            <a:r>
              <a:rPr kumimoji="1" lang="ja-JP" altLang="en-US" sz="1400" dirty="0" smtClean="0">
                <a:solidFill>
                  <a:schemeClr val="tx1"/>
                </a:solidFill>
                <a:latin typeface="Meiryo UI" panose="020B0604030504040204" pitchFamily="50" charset="-128"/>
                <a:ea typeface="Meiryo UI" panose="020B0604030504040204" pitchFamily="50" charset="-128"/>
              </a:rPr>
              <a:t>見て大企業（約</a:t>
            </a:r>
            <a:r>
              <a:rPr kumimoji="1" lang="en-US" altLang="ja-JP" sz="1400" dirty="0">
                <a:solidFill>
                  <a:schemeClr val="tx1"/>
                </a:solidFill>
                <a:latin typeface="Meiryo UI" panose="020B0604030504040204" pitchFamily="50" charset="-128"/>
                <a:ea typeface="Meiryo UI" panose="020B0604030504040204" pitchFamily="50" charset="-128"/>
              </a:rPr>
              <a:t>7</a:t>
            </a:r>
            <a:r>
              <a:rPr kumimoji="1" lang="ja-JP" altLang="en-US" sz="1400" dirty="0" smtClean="0">
                <a:solidFill>
                  <a:schemeClr val="tx1"/>
                </a:solidFill>
                <a:latin typeface="Meiryo UI" panose="020B0604030504040204" pitchFamily="50" charset="-128"/>
                <a:ea typeface="Meiryo UI" panose="020B0604030504040204" pitchFamily="50" charset="-128"/>
              </a:rPr>
              <a:t>割）と</a:t>
            </a:r>
            <a:r>
              <a:rPr kumimoji="1" lang="ja-JP" altLang="en-US" sz="1400" dirty="0">
                <a:solidFill>
                  <a:schemeClr val="tx1"/>
                </a:solidFill>
                <a:latin typeface="Meiryo UI" panose="020B0604030504040204" pitchFamily="50" charset="-128"/>
                <a:ea typeface="Meiryo UI" panose="020B0604030504040204" pitchFamily="50" charset="-128"/>
              </a:rPr>
              <a:t>中小</a:t>
            </a:r>
            <a:r>
              <a:rPr kumimoji="1" lang="ja-JP" altLang="en-US" sz="1400" dirty="0" smtClean="0">
                <a:solidFill>
                  <a:schemeClr val="tx1"/>
                </a:solidFill>
                <a:latin typeface="Meiryo UI" panose="020B0604030504040204" pitchFamily="50" charset="-128"/>
                <a:ea typeface="Meiryo UI" panose="020B0604030504040204" pitchFamily="50" charset="-128"/>
              </a:rPr>
              <a:t>企業（約</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割）では</a:t>
            </a:r>
            <a:r>
              <a:rPr kumimoji="1" lang="ja-JP" altLang="en-US" sz="1400" dirty="0">
                <a:solidFill>
                  <a:schemeClr val="tx1"/>
                </a:solidFill>
                <a:latin typeface="Meiryo UI" panose="020B0604030504040204" pitchFamily="50" charset="-128"/>
                <a:ea typeface="Meiryo UI" panose="020B0604030504040204" pitchFamily="50" charset="-128"/>
              </a:rPr>
              <a:t>、依然として大きな開きがある。</a:t>
            </a:r>
          </a:p>
        </p:txBody>
      </p:sp>
      <p:sp>
        <p:nvSpPr>
          <p:cNvPr id="13" name="正方形/長方形 12"/>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府内企業におけるテレワーク導入状況</a:t>
            </a:r>
          </a:p>
        </p:txBody>
      </p:sp>
      <p:sp>
        <p:nvSpPr>
          <p:cNvPr id="14" name="ホームベース 13"/>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5" name="ホームベース 14"/>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P15</a:t>
            </a:r>
            <a:endParaRPr kumimoji="1" lang="ja-JP" altLang="en-US" dirty="0"/>
          </a:p>
        </p:txBody>
      </p:sp>
      <p:sp>
        <p:nvSpPr>
          <p:cNvPr id="19" name="テキスト ボックス 18"/>
          <p:cNvSpPr txBox="1"/>
          <p:nvPr/>
        </p:nvSpPr>
        <p:spPr>
          <a:xfrm>
            <a:off x="0" y="1453618"/>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n-ea"/>
              </a:rPr>
              <a:t>府内企業のテレワーク導入状況</a:t>
            </a:r>
          </a:p>
        </p:txBody>
      </p:sp>
      <p:sp>
        <p:nvSpPr>
          <p:cNvPr id="22" name="テキスト ボックス 21"/>
          <p:cNvSpPr txBox="1"/>
          <p:nvPr/>
        </p:nvSpPr>
        <p:spPr>
          <a:xfrm>
            <a:off x="5081814" y="1453618"/>
            <a:ext cx="4602186" cy="338554"/>
          </a:xfrm>
          <a:prstGeom prst="rect">
            <a:avLst/>
          </a:prstGeom>
          <a:noFill/>
        </p:spPr>
        <p:txBody>
          <a:bodyPr wrap="square" rtlCol="0">
            <a:spAutoFit/>
          </a:bodyPr>
          <a:lstStyle/>
          <a:p>
            <a:pPr lvl="0" algn="ctr">
              <a:defRPr/>
            </a:pPr>
            <a:r>
              <a:rPr kumimoji="1" lang="ja-JP" altLang="en-US" sz="1600" dirty="0">
                <a:solidFill>
                  <a:prstClr val="black"/>
                </a:solidFill>
                <a:latin typeface="+mn-ea"/>
              </a:rPr>
              <a:t>オンラインで</a:t>
            </a:r>
            <a:r>
              <a:rPr kumimoji="1" lang="ja-JP" altLang="en-US" sz="1600" dirty="0" smtClean="0">
                <a:solidFill>
                  <a:prstClr val="black"/>
                </a:solidFill>
                <a:latin typeface="+mn-ea"/>
              </a:rPr>
              <a:t>の</a:t>
            </a:r>
            <a:r>
              <a:rPr kumimoji="1" lang="ja-JP" altLang="en-US" sz="1600" dirty="0" smtClean="0">
                <a:latin typeface="+mn-ea"/>
              </a:rPr>
              <a:t>社内会議</a:t>
            </a:r>
            <a:r>
              <a:rPr kumimoji="1" lang="ja-JP" altLang="en-US" sz="1600" dirty="0">
                <a:latin typeface="+mn-ea"/>
              </a:rPr>
              <a:t>・</a:t>
            </a:r>
            <a:r>
              <a:rPr kumimoji="1" lang="ja-JP" altLang="en-US" sz="1600" dirty="0" smtClean="0">
                <a:latin typeface="+mn-ea"/>
              </a:rPr>
              <a:t>研修</a:t>
            </a:r>
            <a:endParaRPr kumimoji="1" lang="ja-JP" altLang="en-US" sz="1600" b="0" i="0" u="none" strike="noStrike" kern="1200" cap="none" spc="0" normalizeH="0" baseline="0" noProof="0" dirty="0">
              <a:ln>
                <a:noFill/>
              </a:ln>
              <a:effectLst/>
              <a:uLnTx/>
              <a:uFillTx/>
              <a:latin typeface="+mn-ea"/>
            </a:endParaRPr>
          </a:p>
        </p:txBody>
      </p:sp>
      <p:sp>
        <p:nvSpPr>
          <p:cNvPr id="2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47</a:t>
            </a:fld>
            <a:endParaRPr lang="ja-JP" altLang="en-US" sz="1600"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2192" y="2320918"/>
            <a:ext cx="4553282" cy="2522847"/>
          </a:xfrm>
          <a:prstGeom prst="rect">
            <a:avLst/>
          </a:prstGeom>
        </p:spPr>
      </p:pic>
      <p:sp>
        <p:nvSpPr>
          <p:cNvPr id="12" name="テキスト ボックス 11">
            <a:extLst>
              <a:ext uri="{FF2B5EF4-FFF2-40B4-BE49-F238E27FC236}">
                <a16:creationId xmlns:a16="http://schemas.microsoft.com/office/drawing/2014/main" id="{34CF59F8-A367-4EC1-83BF-5D400B8A4CCC}"/>
              </a:ext>
            </a:extLst>
          </p:cNvPr>
          <p:cNvSpPr txBox="1"/>
          <p:nvPr/>
        </p:nvSpPr>
        <p:spPr>
          <a:xfrm>
            <a:off x="251999" y="5699453"/>
            <a:ext cx="5035011"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a:t>
            </a:r>
            <a:r>
              <a:rPr lang="ja-JP" altLang="en-US" sz="1200" dirty="0"/>
              <a:t>調査」（</a:t>
            </a:r>
            <a:r>
              <a:rPr lang="en-US" altLang="ja-JP" sz="1200" dirty="0" smtClean="0"/>
              <a:t>2022.11.1</a:t>
            </a:r>
            <a:r>
              <a:rPr lang="ja-JP" altLang="en-US" sz="1200" dirty="0" smtClean="0"/>
              <a:t>公表</a:t>
            </a:r>
            <a:r>
              <a:rPr lang="ja-JP" altLang="en-US" sz="1200" dirty="0"/>
              <a:t>）</a:t>
            </a:r>
          </a:p>
        </p:txBody>
      </p:sp>
      <p:pic>
        <p:nvPicPr>
          <p:cNvPr id="3" name="図 2"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700" y="1877036"/>
            <a:ext cx="3935660" cy="3785309"/>
          </a:xfrm>
          <a:prstGeom prst="rect">
            <a:avLst/>
          </a:prstGeom>
        </p:spPr>
      </p:pic>
      <p:sp>
        <p:nvSpPr>
          <p:cNvPr id="16" name="テキスト ボックス 15">
            <a:extLst>
              <a:ext uri="{FF2B5EF4-FFF2-40B4-BE49-F238E27FC236}">
                <a16:creationId xmlns:a16="http://schemas.microsoft.com/office/drawing/2014/main" id="{34CF59F8-A367-4EC1-83BF-5D400B8A4CCC}"/>
              </a:ext>
            </a:extLst>
          </p:cNvPr>
          <p:cNvSpPr txBox="1"/>
          <p:nvPr/>
        </p:nvSpPr>
        <p:spPr>
          <a:xfrm>
            <a:off x="4812249" y="5095512"/>
            <a:ext cx="5035011" cy="461665"/>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「新型コロナウイルス感染症に関する府内企業の実態</a:t>
            </a:r>
            <a:r>
              <a:rPr lang="ja-JP" altLang="en-US" sz="1200" dirty="0"/>
              <a:t>調査」（</a:t>
            </a:r>
            <a:r>
              <a:rPr lang="en-US" altLang="ja-JP" sz="1200" dirty="0" smtClean="0"/>
              <a:t>2020.8.31</a:t>
            </a:r>
            <a:r>
              <a:rPr lang="ja-JP" altLang="en-US" sz="1200" dirty="0" smtClean="0"/>
              <a:t>公表</a:t>
            </a:r>
            <a:r>
              <a:rPr lang="ja-JP" altLang="en-US" sz="1200" dirty="0"/>
              <a:t>）</a:t>
            </a:r>
          </a:p>
        </p:txBody>
      </p:sp>
    </p:spTree>
    <p:extLst>
      <p:ext uri="{BB962C8B-B14F-4D97-AF65-F5344CB8AC3E}">
        <p14:creationId xmlns:p14="http://schemas.microsoft.com/office/powerpoint/2010/main" val="31627717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34CF59F8-A367-4EC1-83BF-5D400B8A4CCC}"/>
              </a:ext>
            </a:extLst>
          </p:cNvPr>
          <p:cNvSpPr txBox="1"/>
          <p:nvPr/>
        </p:nvSpPr>
        <p:spPr>
          <a:xfrm>
            <a:off x="252000" y="539999"/>
            <a:ext cx="9432000" cy="540000"/>
          </a:xfrm>
          <a:prstGeom prst="rect">
            <a:avLst/>
          </a:prstGeom>
          <a:solidFill>
            <a:schemeClr val="accent1">
              <a:lumMod val="20000"/>
              <a:lumOff val="80000"/>
            </a:schemeClr>
          </a:solidFill>
          <a:ln>
            <a:noFill/>
          </a:ln>
        </p:spPr>
        <p:txBody>
          <a:bodyPr wrap="square" lIns="72000" tIns="0" rIns="0" bIns="0" rtlCol="0">
            <a:spAutoFit/>
          </a:bodyPr>
          <a:lstStyle/>
          <a:p>
            <a:pPr marL="217984" indent="-217984">
              <a:lnSpc>
                <a:spcPts val="2000"/>
              </a:lnSpc>
            </a:pPr>
            <a:r>
              <a:rPr lang="ja-JP" altLang="en-US" sz="1400" dirty="0"/>
              <a:t>●健康意識の高まりや、新たな生活様式の推奨、</a:t>
            </a:r>
            <a:r>
              <a:rPr lang="en-US" altLang="ja-JP" sz="1400" dirty="0"/>
              <a:t>DX</a:t>
            </a:r>
            <a:r>
              <a:rPr lang="ja-JP" altLang="en-US" sz="1400" dirty="0"/>
              <a:t>の加速などを受け、健康・医療産業やデジタル関連産業は、</a:t>
            </a:r>
            <a:endParaRPr lang="en-US" altLang="ja-JP" sz="1400" dirty="0"/>
          </a:p>
          <a:p>
            <a:pPr marL="217984" indent="-217984">
              <a:lnSpc>
                <a:spcPts val="2000"/>
              </a:lnSpc>
            </a:pPr>
            <a:r>
              <a:rPr lang="ja-JP" altLang="en-US" sz="1400" dirty="0"/>
              <a:t>　 コロナ禍においても業績が安定。</a:t>
            </a:r>
            <a:endParaRPr lang="en-US" altLang="ja-JP" sz="1400" u="sng" dirty="0"/>
          </a:p>
        </p:txBody>
      </p:sp>
      <p:sp>
        <p:nvSpPr>
          <p:cNvPr id="8" name="正方形/長方形 7"/>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業種別の影響 </a:t>
            </a:r>
            <a:r>
              <a:rPr kumimoji="1" lang="en-US" altLang="ja-JP" b="1" dirty="0">
                <a:solidFill>
                  <a:schemeClr val="bg1"/>
                </a:solidFill>
                <a:latin typeface="+mn-ea"/>
              </a:rPr>
              <a:t>【</a:t>
            </a:r>
            <a:r>
              <a:rPr kumimoji="1" lang="ja-JP" altLang="en-US" b="1" dirty="0">
                <a:solidFill>
                  <a:schemeClr val="bg1"/>
                </a:solidFill>
                <a:latin typeface="+mn-ea"/>
              </a:rPr>
              <a:t>売上比較</a:t>
            </a:r>
            <a:r>
              <a:rPr kumimoji="1" lang="en-US" altLang="ja-JP" b="1" dirty="0">
                <a:solidFill>
                  <a:schemeClr val="bg1"/>
                </a:solidFill>
                <a:latin typeface="+mn-ea"/>
              </a:rPr>
              <a:t>】</a:t>
            </a:r>
            <a:endParaRPr kumimoji="1" lang="ja-JP" altLang="en-US" b="1" dirty="0">
              <a:solidFill>
                <a:schemeClr val="bg1"/>
              </a:solidFill>
              <a:latin typeface="+mn-ea"/>
            </a:endParaRPr>
          </a:p>
        </p:txBody>
      </p:sp>
      <p:sp>
        <p:nvSpPr>
          <p:cNvPr id="13" name="ホームベース 12"/>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4" name="ホームベース 13"/>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48</a:t>
            </a:fld>
            <a:endParaRPr lang="ja-JP" altLang="en-US" sz="1600" dirty="0"/>
          </a:p>
        </p:txBody>
      </p:sp>
      <p:sp>
        <p:nvSpPr>
          <p:cNvPr id="17" name="テキスト ボックス 16">
            <a:extLst>
              <a:ext uri="{FF2B5EF4-FFF2-40B4-BE49-F238E27FC236}">
                <a16:creationId xmlns:a16="http://schemas.microsoft.com/office/drawing/2014/main" id="{34CF59F8-A367-4EC1-83BF-5D400B8A4CCC}"/>
              </a:ext>
            </a:extLst>
          </p:cNvPr>
          <p:cNvSpPr txBox="1"/>
          <p:nvPr/>
        </p:nvSpPr>
        <p:spPr>
          <a:xfrm>
            <a:off x="2803523" y="5773390"/>
            <a:ext cx="6306188" cy="276999"/>
          </a:xfrm>
          <a:prstGeom prst="rect">
            <a:avLst/>
          </a:prstGeom>
          <a:noFill/>
          <a:ln>
            <a:noFill/>
          </a:ln>
        </p:spPr>
        <p:txBody>
          <a:bodyPr wrap="square" rtlCol="0">
            <a:spAutoFit/>
          </a:bodyPr>
          <a:lstStyle/>
          <a:p>
            <a:pPr algn="r"/>
            <a:r>
              <a:rPr kumimoji="1" lang="ja-JP" altLang="en-US" sz="1200" dirty="0">
                <a:latin typeface="+mn-ea"/>
              </a:rPr>
              <a:t>出典：大阪府</a:t>
            </a:r>
            <a:r>
              <a:rPr lang="ja-JP" altLang="en-US" sz="1200" dirty="0" smtClean="0"/>
              <a:t>「</a:t>
            </a:r>
            <a:r>
              <a:rPr lang="en-US" altLang="ja-JP" sz="1200" dirty="0" smtClean="0"/>
              <a:t>2022</a:t>
            </a:r>
            <a:r>
              <a:rPr lang="ja-JP" altLang="en-US" sz="1200" dirty="0" smtClean="0"/>
              <a:t>年度大阪府内企業経営実態</a:t>
            </a:r>
            <a:r>
              <a:rPr lang="ja-JP" altLang="en-US" sz="1200" dirty="0"/>
              <a:t>調査」（</a:t>
            </a:r>
            <a:r>
              <a:rPr lang="en-US" altLang="ja-JP" sz="1200" dirty="0" smtClean="0"/>
              <a:t>2022.11.1</a:t>
            </a:r>
            <a:r>
              <a:rPr lang="ja-JP" altLang="en-US" sz="1200" dirty="0" smtClean="0"/>
              <a:t>公表</a:t>
            </a:r>
            <a:r>
              <a:rPr lang="ja-JP" altLang="en-US" sz="1200" dirty="0"/>
              <a:t>）</a:t>
            </a:r>
          </a:p>
        </p:txBody>
      </p:sp>
      <p:pic>
        <p:nvPicPr>
          <p:cNvPr id="4" name="図 3"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1" y="1440455"/>
            <a:ext cx="9840698" cy="3972479"/>
          </a:xfrm>
          <a:prstGeom prst="rect">
            <a:avLst/>
          </a:prstGeom>
        </p:spPr>
      </p:pic>
      <p:sp>
        <p:nvSpPr>
          <p:cNvPr id="5" name="正方形/長方形 4"/>
          <p:cNvSpPr/>
          <p:nvPr/>
        </p:nvSpPr>
        <p:spPr>
          <a:xfrm>
            <a:off x="8961120" y="5200650"/>
            <a:ext cx="78867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58098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2"/>
          <p:cNvSpPr>
            <a:spLocks noGrp="1"/>
          </p:cNvSpPr>
          <p:nvPr>
            <p:ph type="sldNum" sz="quarter" idx="12"/>
          </p:nvPr>
        </p:nvSpPr>
        <p:spPr>
          <a:xfrm>
            <a:off x="9290304" y="5675042"/>
            <a:ext cx="511426" cy="325823"/>
          </a:xfrm>
        </p:spPr>
        <p:txBody>
          <a:bodyPr/>
          <a:lstStyle/>
          <a:p>
            <a:pPr>
              <a:defRPr/>
            </a:pPr>
            <a:fld id="{4AC9B83D-17C3-4F2E-B0BA-D155CD364A7C}" type="slidenum">
              <a:rPr lang="ja-JP" altLang="en-US" sz="1600" smtClean="0"/>
              <a:pPr>
                <a:defRPr/>
              </a:pPr>
              <a:t>4</a:t>
            </a:fld>
            <a:endParaRPr lang="ja-JP" altLang="en-US" sz="1600" dirty="0"/>
          </a:p>
        </p:txBody>
      </p:sp>
      <p:sp>
        <p:nvSpPr>
          <p:cNvPr id="10" name="正方形/長方形 9"/>
          <p:cNvSpPr/>
          <p:nvPr/>
        </p:nvSpPr>
        <p:spPr>
          <a:xfrm>
            <a:off x="116463" y="1421725"/>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○近畿圏の地域別輸出入通関額</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（単位：億円）</a:t>
            </a:r>
            <a:endPar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16463" y="3974620"/>
            <a:ext cx="4624685" cy="325795"/>
          </a:xfrm>
          <a:prstGeom prst="rect">
            <a:avLst/>
          </a:prstGeom>
        </p:spPr>
        <p:txBody>
          <a:bodyPr wrap="square">
            <a:spAutoFit/>
          </a:bodyPr>
          <a:lstStyle/>
          <a:p>
            <a:pPr marL="192611" indent="-192611"/>
            <a:r>
              <a:rPr lang="ja-JP" altLang="en-US" sz="1517"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○近畿圏の輸出入に占めるアジアの割合</a:t>
            </a:r>
            <a:r>
              <a:rPr lang="en-US" altLang="ja-JP" sz="1083"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正方形/長方形 14"/>
          <p:cNvSpPr/>
          <p:nvPr/>
        </p:nvSpPr>
        <p:spPr>
          <a:xfrm>
            <a:off x="252000" y="540001"/>
            <a:ext cx="9432000" cy="6799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の近畿圏の輸出入通関額は、 </a:t>
            </a:r>
            <a:r>
              <a:rPr kumimoji="1" lang="en-US" altLang="ja-JP" sz="1400" dirty="0">
                <a:solidFill>
                  <a:schemeClr val="tx1"/>
                </a:solidFill>
                <a:latin typeface="Meiryo UI" panose="020B0604030504040204" pitchFamily="50" charset="-128"/>
                <a:ea typeface="Meiryo UI" panose="020B0604030504040204" pitchFamily="50" charset="-128"/>
              </a:rPr>
              <a:t>42</a:t>
            </a:r>
            <a:r>
              <a:rPr kumimoji="1" lang="ja-JP" altLang="en-US" sz="1400" dirty="0" smtClean="0">
                <a:solidFill>
                  <a:schemeClr val="tx1"/>
                </a:solidFill>
                <a:latin typeface="Meiryo UI" panose="020B0604030504040204" pitchFamily="50" charset="-128"/>
                <a:ea typeface="Meiryo UI" panose="020B0604030504040204" pitchFamily="50" charset="-128"/>
              </a:rPr>
              <a:t>兆</a:t>
            </a:r>
            <a:r>
              <a:rPr kumimoji="1" lang="en-US" altLang="ja-JP" sz="1400" dirty="0">
                <a:solidFill>
                  <a:schemeClr val="tx1"/>
                </a:solidFill>
                <a:latin typeface="Meiryo UI" panose="020B0604030504040204" pitchFamily="50" charset="-128"/>
                <a:ea typeface="Meiryo UI" panose="020B0604030504040204" pitchFamily="50" charset="-128"/>
              </a:rPr>
              <a:t>4352</a:t>
            </a:r>
            <a:r>
              <a:rPr kumimoji="1" lang="ja-JP" altLang="en-US" sz="1400" dirty="0" smtClean="0">
                <a:solidFill>
                  <a:schemeClr val="tx1"/>
                </a:solidFill>
                <a:latin typeface="Meiryo UI" panose="020B0604030504040204" pitchFamily="50" charset="-128"/>
                <a:ea typeface="Meiryo UI" panose="020B0604030504040204" pitchFamily="50" charset="-128"/>
              </a:rPr>
              <a:t>億円</a:t>
            </a:r>
            <a:r>
              <a:rPr kumimoji="1" lang="ja-JP" altLang="en-US" sz="1400" dirty="0">
                <a:solidFill>
                  <a:schemeClr val="tx1"/>
                </a:solidFill>
                <a:latin typeface="Meiryo UI" panose="020B0604030504040204" pitchFamily="50" charset="-128"/>
                <a:ea typeface="Meiryo UI" panose="020B0604030504040204" pitchFamily="50" charset="-128"/>
              </a:rPr>
              <a:t>で</a:t>
            </a:r>
            <a:r>
              <a:rPr kumimoji="1" lang="ja-JP" altLang="en-US" sz="1400" dirty="0" smtClean="0">
                <a:solidFill>
                  <a:schemeClr val="tx1"/>
                </a:solidFill>
                <a:latin typeface="Meiryo UI" panose="020B0604030504040204" pitchFamily="50" charset="-128"/>
                <a:ea typeface="Meiryo UI" panose="020B0604030504040204" pitchFamily="50" charset="-128"/>
              </a:rPr>
              <a:t>前年比</a:t>
            </a:r>
            <a:r>
              <a:rPr kumimoji="1" lang="en-US" altLang="ja-JP" sz="1400" dirty="0" smtClean="0">
                <a:solidFill>
                  <a:schemeClr val="tx1"/>
                </a:solidFill>
                <a:latin typeface="Meiryo UI" panose="020B0604030504040204" pitchFamily="50" charset="-128"/>
                <a:ea typeface="Meiryo UI" panose="020B0604030504040204" pitchFamily="50" charset="-128"/>
              </a:rPr>
              <a:t>24.5</a:t>
            </a:r>
            <a:r>
              <a:rPr kumimoji="1" lang="ja-JP" altLang="en-US"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●近畿圏は、アジア地域との地理的経済的つながりが強く、輸出入に占めるアジアの割合が総額の約</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割。</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近畿圏の貿易動向</a:t>
            </a:r>
            <a:endParaRPr kumimoji="1" lang="ja-JP" altLang="en-US" b="1" dirty="0">
              <a:solidFill>
                <a:schemeClr val="bg1"/>
              </a:solidFill>
              <a:latin typeface="+mn-ea"/>
              <a:cs typeface="+mj-cs"/>
            </a:endParaRP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正方形/長方形 18"/>
          <p:cNvSpPr/>
          <p:nvPr/>
        </p:nvSpPr>
        <p:spPr>
          <a:xfrm>
            <a:off x="5026910" y="1209747"/>
            <a:ext cx="4759076" cy="276999"/>
          </a:xfrm>
          <a:prstGeom prst="rect">
            <a:avLst/>
          </a:prstGeom>
        </p:spPr>
        <p:txBody>
          <a:bodyPr wrap="square">
            <a:spAutoFit/>
          </a:bodyPr>
          <a:lstStyle/>
          <a:p>
            <a:pPr marL="192611" indent="-192611"/>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出典：大阪税関「貿易統計」等より作成（</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データは確々報値）</a:t>
            </a:r>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graphicFrame>
        <p:nvGraphicFramePr>
          <p:cNvPr id="4" name="表 3"/>
          <p:cNvGraphicFramePr>
            <a:graphicFrameLocks noGrp="1"/>
          </p:cNvGraphicFramePr>
          <p:nvPr>
            <p:extLst>
              <p:ext uri="{D42A27DB-BD31-4B8C-83A1-F6EECF244321}">
                <p14:modId xmlns:p14="http://schemas.microsoft.com/office/powerpoint/2010/main" val="2817153374"/>
              </p:ext>
            </p:extLst>
          </p:nvPr>
        </p:nvGraphicFramePr>
        <p:xfrm>
          <a:off x="252000" y="1812760"/>
          <a:ext cx="9368911" cy="2161860"/>
        </p:xfrm>
        <a:graphic>
          <a:graphicData uri="http://schemas.openxmlformats.org/drawingml/2006/table">
            <a:tbl>
              <a:tblPr/>
              <a:tblGrid>
                <a:gridCol w="230777">
                  <a:extLst>
                    <a:ext uri="{9D8B030D-6E8A-4147-A177-3AD203B41FA5}">
                      <a16:colId xmlns:a16="http://schemas.microsoft.com/office/drawing/2014/main" val="3071673687"/>
                    </a:ext>
                  </a:extLst>
                </a:gridCol>
                <a:gridCol w="418554">
                  <a:extLst>
                    <a:ext uri="{9D8B030D-6E8A-4147-A177-3AD203B41FA5}">
                      <a16:colId xmlns:a16="http://schemas.microsoft.com/office/drawing/2014/main" val="2049792850"/>
                    </a:ext>
                  </a:extLst>
                </a:gridCol>
                <a:gridCol w="649331">
                  <a:extLst>
                    <a:ext uri="{9D8B030D-6E8A-4147-A177-3AD203B41FA5}">
                      <a16:colId xmlns:a16="http://schemas.microsoft.com/office/drawing/2014/main" val="2398992689"/>
                    </a:ext>
                  </a:extLst>
                </a:gridCol>
                <a:gridCol w="733659">
                  <a:extLst>
                    <a:ext uri="{9D8B030D-6E8A-4147-A177-3AD203B41FA5}">
                      <a16:colId xmlns:a16="http://schemas.microsoft.com/office/drawing/2014/main" val="329141253"/>
                    </a:ext>
                  </a:extLst>
                </a:gridCol>
                <a:gridCol w="733659">
                  <a:extLst>
                    <a:ext uri="{9D8B030D-6E8A-4147-A177-3AD203B41FA5}">
                      <a16:colId xmlns:a16="http://schemas.microsoft.com/office/drawing/2014/main" val="4280520170"/>
                    </a:ext>
                  </a:extLst>
                </a:gridCol>
                <a:gridCol w="733659">
                  <a:extLst>
                    <a:ext uri="{9D8B030D-6E8A-4147-A177-3AD203B41FA5}">
                      <a16:colId xmlns:a16="http://schemas.microsoft.com/office/drawing/2014/main" val="1481020030"/>
                    </a:ext>
                  </a:extLst>
                </a:gridCol>
                <a:gridCol w="733659">
                  <a:extLst>
                    <a:ext uri="{9D8B030D-6E8A-4147-A177-3AD203B41FA5}">
                      <a16:colId xmlns:a16="http://schemas.microsoft.com/office/drawing/2014/main" val="3149690437"/>
                    </a:ext>
                  </a:extLst>
                </a:gridCol>
                <a:gridCol w="733659">
                  <a:extLst>
                    <a:ext uri="{9D8B030D-6E8A-4147-A177-3AD203B41FA5}">
                      <a16:colId xmlns:a16="http://schemas.microsoft.com/office/drawing/2014/main" val="197067799"/>
                    </a:ext>
                  </a:extLst>
                </a:gridCol>
                <a:gridCol w="733659">
                  <a:extLst>
                    <a:ext uri="{9D8B030D-6E8A-4147-A177-3AD203B41FA5}">
                      <a16:colId xmlns:a16="http://schemas.microsoft.com/office/drawing/2014/main" val="4064060393"/>
                    </a:ext>
                  </a:extLst>
                </a:gridCol>
                <a:gridCol w="733659">
                  <a:extLst>
                    <a:ext uri="{9D8B030D-6E8A-4147-A177-3AD203B41FA5}">
                      <a16:colId xmlns:a16="http://schemas.microsoft.com/office/drawing/2014/main" val="2405273742"/>
                    </a:ext>
                  </a:extLst>
                </a:gridCol>
                <a:gridCol w="733659">
                  <a:extLst>
                    <a:ext uri="{9D8B030D-6E8A-4147-A177-3AD203B41FA5}">
                      <a16:colId xmlns:a16="http://schemas.microsoft.com/office/drawing/2014/main" val="4275278194"/>
                    </a:ext>
                  </a:extLst>
                </a:gridCol>
                <a:gridCol w="733659">
                  <a:extLst>
                    <a:ext uri="{9D8B030D-6E8A-4147-A177-3AD203B41FA5}">
                      <a16:colId xmlns:a16="http://schemas.microsoft.com/office/drawing/2014/main" val="3682025385"/>
                    </a:ext>
                  </a:extLst>
                </a:gridCol>
                <a:gridCol w="733659">
                  <a:extLst>
                    <a:ext uri="{9D8B030D-6E8A-4147-A177-3AD203B41FA5}">
                      <a16:colId xmlns:a16="http://schemas.microsoft.com/office/drawing/2014/main" val="3572171422"/>
                    </a:ext>
                  </a:extLst>
                </a:gridCol>
                <a:gridCol w="733659">
                  <a:extLst>
                    <a:ext uri="{9D8B030D-6E8A-4147-A177-3AD203B41FA5}">
                      <a16:colId xmlns:a16="http://schemas.microsoft.com/office/drawing/2014/main" val="1559220105"/>
                    </a:ext>
                  </a:extLst>
                </a:gridCol>
              </a:tblGrid>
              <a:tr h="216186">
                <a:tc gridSpan="3">
                  <a:txBody>
                    <a:bodyPr/>
                    <a:lstStyle/>
                    <a:p>
                      <a:pPr algn="ctr"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　</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2018</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2020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2021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2022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02417"/>
                  </a:ext>
                </a:extLst>
              </a:tr>
              <a:tr h="216186">
                <a:tc gridSpan="3">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アジア</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167,436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186,048</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195,827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196,723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177,280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196,885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201,523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190,122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182,520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216,191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253,613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01554836"/>
                  </a:ext>
                </a:extLst>
              </a:tr>
              <a:tr h="216186">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　</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gridSpan="2">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中国</a:t>
                      </a: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endParaRP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74,844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83,814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88,433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87,489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79,334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90,906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92,776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84,910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84,449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98,811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113,776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18772307"/>
                  </a:ext>
                </a:extLst>
              </a:tr>
              <a:tr h="216186">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　</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gridSpan="2">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韓国</a:t>
                      </a: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ja-JP" altLang="en-US" sz="1300" b="0" i="0" u="none" strike="noStrike">
                        <a:solidFill>
                          <a:srgbClr val="000000"/>
                        </a:solidFill>
                        <a:effectLst/>
                        <a:latin typeface="Meiryo UI" panose="020B0604030504040204" pitchFamily="50" charset="-128"/>
                        <a:ea typeface="Meiryo UI" panose="020B0604030504040204" pitchFamily="50" charset="-128"/>
                      </a:endParaRP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17,236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19,452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19,311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18,315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16,715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18,742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19,349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17,075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16,060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19,109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22,289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20399857"/>
                  </a:ext>
                </a:extLst>
              </a:tr>
              <a:tr h="216186">
                <a:tc>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　</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gridSpan="2">
                  <a:txBody>
                    <a:bodyPr/>
                    <a:lstStyle/>
                    <a:p>
                      <a:pPr algn="l" fontAlgn="ctr"/>
                      <a:r>
                        <a:rPr lang="en-US" sz="1300" b="0" i="0" u="none" strike="noStrike">
                          <a:solidFill>
                            <a:srgbClr val="000000"/>
                          </a:solidFill>
                          <a:effectLst/>
                          <a:latin typeface="Meiryo UI" panose="020B0604030504040204" pitchFamily="50" charset="-128"/>
                          <a:ea typeface="Meiryo UI" panose="020B0604030504040204" pitchFamily="50" charset="-128"/>
                        </a:rPr>
                        <a:t>ＡＳＥＡＮ</a:t>
                      </a: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fontAlgn="ctr"/>
                      <a:endParaRPr lang="en-US" sz="1300" b="0" i="0" u="none" strike="noStrike">
                        <a:solidFill>
                          <a:srgbClr val="000000"/>
                        </a:solidFill>
                        <a:effectLst/>
                        <a:latin typeface="Meiryo UI" panose="020B0604030504040204" pitchFamily="50" charset="-128"/>
                        <a:ea typeface="Meiryo UI" panose="020B0604030504040204" pitchFamily="50" charset="-128"/>
                      </a:endParaRPr>
                    </a:p>
                  </a:txBody>
                  <a:tcPr marL="7711" marR="7711" marT="7711"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44,493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48,242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50,416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49,563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43,457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47,313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50,818</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49,699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44,397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52,755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67,056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79758525"/>
                  </a:ext>
                </a:extLst>
              </a:tr>
              <a:tr h="216186">
                <a:tc gridSpan="3">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北米</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27,485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30,241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33,859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37,240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33,313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38,291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40,955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40,177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35,441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42,362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54,523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96418548"/>
                  </a:ext>
                </a:extLst>
              </a:tr>
              <a:tr h="216186">
                <a:tc gridSpan="3">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西欧</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28,380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31,277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33,017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33,770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31,345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35,922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38,406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38,214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35,233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43,094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50,961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17805729"/>
                  </a:ext>
                </a:extLst>
              </a:tr>
              <a:tr h="216186">
                <a:tc gridSpan="2">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その他</a:t>
                      </a:r>
                    </a:p>
                  </a:txBody>
                  <a:tcPr marL="7711" marR="7711" marT="771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300" b="0" i="0" u="none" strike="noStrike">
                          <a:solidFill>
                            <a:srgbClr val="000000"/>
                          </a:solidFill>
                          <a:effectLst/>
                          <a:latin typeface="Meiryo UI" panose="020B0604030504040204" pitchFamily="50" charset="-128"/>
                          <a:ea typeface="Meiryo UI" panose="020B0604030504040204" pitchFamily="50" charset="-128"/>
                        </a:rPr>
                        <a:t>　</a:t>
                      </a:r>
                    </a:p>
                  </a:txBody>
                  <a:tcPr marL="7711" marR="7711" marT="7711"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47,931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51,342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57,032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44,845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36,873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41,591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44,940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41,324</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31,780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39,243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65,256</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4821"/>
                  </a:ext>
                </a:extLst>
              </a:tr>
              <a:tr h="216186">
                <a:tc gridSpan="3">
                  <a:txBody>
                    <a:bodyPr/>
                    <a:lstStyle/>
                    <a:p>
                      <a:pPr algn="l" fontAlgn="ctr"/>
                      <a:r>
                        <a:rPr lang="ja-JP" altLang="en-US" sz="1300" b="0" i="0" u="none" strike="noStrike" dirty="0">
                          <a:solidFill>
                            <a:srgbClr val="000000"/>
                          </a:solidFill>
                          <a:effectLst/>
                          <a:latin typeface="Meiryo UI" panose="020B0604030504040204" pitchFamily="50" charset="-128"/>
                          <a:ea typeface="Meiryo UI" panose="020B0604030504040204" pitchFamily="50" charset="-128"/>
                        </a:rPr>
                        <a:t>総額</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271,143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298,910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319,735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312,578</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278,810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312,690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325,825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309,838</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284,975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a:solidFill>
                            <a:srgbClr val="000000"/>
                          </a:solidFill>
                          <a:effectLst/>
                          <a:latin typeface="Meiryo UI" panose="020B0604030504040204" pitchFamily="50" charset="-128"/>
                          <a:ea typeface="Meiryo UI" panose="020B0604030504040204" pitchFamily="50" charset="-128"/>
                        </a:rPr>
                        <a:t>340,891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tc>
                  <a:txBody>
                    <a:bodyPr/>
                    <a:lstStyle/>
                    <a:p>
                      <a:pPr algn="r" fontAlgn="ctr"/>
                      <a:r>
                        <a:rPr lang="en-US" altLang="ja-JP" sz="1300" b="0" i="0" u="none" strike="noStrike" dirty="0">
                          <a:solidFill>
                            <a:srgbClr val="000000"/>
                          </a:solidFill>
                          <a:effectLst/>
                          <a:latin typeface="Meiryo UI" panose="020B0604030504040204" pitchFamily="50" charset="-128"/>
                          <a:ea typeface="Meiryo UI" panose="020B0604030504040204" pitchFamily="50" charset="-128"/>
                        </a:rPr>
                        <a:t>424,352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88818518"/>
                  </a:ext>
                </a:extLst>
              </a:tr>
              <a:tr h="216186">
                <a:tc gridSpan="3">
                  <a:txBody>
                    <a:bodyPr/>
                    <a:lstStyle/>
                    <a:p>
                      <a:pPr algn="l" fontAlgn="ctr"/>
                      <a:r>
                        <a:rPr lang="zh-CN" altLang="en-US" sz="1300" b="0" i="0" u="none" strike="noStrike">
                          <a:solidFill>
                            <a:srgbClr val="000000"/>
                          </a:solidFill>
                          <a:effectLst/>
                          <a:latin typeface="Meiryo UI" panose="020B0604030504040204" pitchFamily="50" charset="-128"/>
                          <a:ea typeface="Meiryo UI" panose="020B0604030504040204" pitchFamily="50" charset="-128"/>
                        </a:rPr>
                        <a:t>（参考）全国</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1,344,362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1,510,293</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1,590,021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1,540,195</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1,360,777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1,536,657</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1,641,821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1,555,312</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1,364,100</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1,678,521</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2,163,159</a:t>
                      </a:r>
                    </a:p>
                  </a:txBody>
                  <a:tcPr marL="7711" marR="7711" marT="7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2107683"/>
                  </a:ext>
                </a:extLst>
              </a:tr>
            </a:tbl>
          </a:graphicData>
        </a:graphic>
      </p:graphicFrame>
      <p:graphicFrame>
        <p:nvGraphicFramePr>
          <p:cNvPr id="21" name="グラフ 20"/>
          <p:cNvGraphicFramePr>
            <a:graphicFrameLocks/>
          </p:cNvGraphicFramePr>
          <p:nvPr>
            <p:extLst>
              <p:ext uri="{D42A27DB-BD31-4B8C-83A1-F6EECF244321}">
                <p14:modId xmlns:p14="http://schemas.microsoft.com/office/powerpoint/2010/main" val="1689855132"/>
              </p:ext>
            </p:extLst>
          </p:nvPr>
        </p:nvGraphicFramePr>
        <p:xfrm>
          <a:off x="247833" y="4300415"/>
          <a:ext cx="9290304" cy="1749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2809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spcAft>
                <a:spcPts val="600"/>
              </a:spcAft>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COVID-19</a:t>
            </a:r>
            <a:r>
              <a:rPr kumimoji="1" lang="ja-JP" altLang="en-US" sz="1400" dirty="0">
                <a:solidFill>
                  <a:schemeClr val="tx1"/>
                </a:solidFill>
                <a:latin typeface="Meiryo UI" panose="020B0604030504040204" pitchFamily="50" charset="-128"/>
                <a:ea typeface="Meiryo UI" panose="020B0604030504040204" pitchFamily="50" charset="-128"/>
              </a:rPr>
              <a:t>環境下では、遠隔対応、非接触対応のデジタル化での新規事業開発に期待が寄せられている。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718521" y="5519962"/>
            <a:ext cx="8786953" cy="261610"/>
          </a:xfrm>
          <a:prstGeom prst="rect">
            <a:avLst/>
          </a:prstGeom>
          <a:noFill/>
        </p:spPr>
        <p:txBody>
          <a:bodyPr wrap="square" rtlCol="0">
            <a:spAutoFit/>
          </a:bodyPr>
          <a:lstStyle/>
          <a:p>
            <a:r>
              <a:rPr kumimoji="1" lang="ja-JP" altLang="en-US" sz="1100" dirty="0">
                <a:latin typeface="+mn-ea"/>
              </a:rPr>
              <a:t>出典：デロイト トーマツ ベンチャーサポート株式会社 「</a:t>
            </a:r>
            <a:r>
              <a:rPr lang="en-US" altLang="ja-JP" sz="1100" dirty="0">
                <a:latin typeface="+mn-ea"/>
              </a:rPr>
              <a:t>With</a:t>
            </a:r>
            <a:r>
              <a:rPr lang="ja-JP" altLang="en-US" sz="1100" dirty="0">
                <a:latin typeface="+mn-ea"/>
              </a:rPr>
              <a:t>コロナ時代のイノベーション戦略～大企業等</a:t>
            </a:r>
            <a:r>
              <a:rPr lang="en-US" altLang="ja-JP" sz="1100" dirty="0">
                <a:latin typeface="+mn-ea"/>
              </a:rPr>
              <a:t>300</a:t>
            </a:r>
            <a:r>
              <a:rPr lang="ja-JP" altLang="en-US" sz="1100" dirty="0">
                <a:latin typeface="+mn-ea"/>
              </a:rPr>
              <a:t>名緊急アンケート結果から考える～」</a:t>
            </a:r>
            <a:endParaRPr kumimoji="1" lang="en-US" altLang="ja-JP" sz="1100" dirty="0">
              <a:latin typeface="+mn-ea"/>
            </a:endParaRPr>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056446" y="1496570"/>
            <a:ext cx="7352383" cy="3876375"/>
          </a:xfrm>
          <a:prstGeom prst="rect">
            <a:avLst/>
          </a:prstGeom>
        </p:spPr>
      </p:pic>
      <p:sp>
        <p:nvSpPr>
          <p:cNvPr id="14" name="正方形/長方形 13"/>
          <p:cNvSpPr/>
          <p:nvPr/>
        </p:nvSpPr>
        <p:spPr>
          <a:xfrm>
            <a:off x="3273820" y="1130097"/>
            <a:ext cx="2644380" cy="366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r>
              <a:rPr kumimoji="1" lang="ja-JP" altLang="en-US" sz="1400" b="1" dirty="0">
                <a:solidFill>
                  <a:schemeClr val="tx1"/>
                </a:solidFill>
                <a:latin typeface="Meiryo UI" panose="020B0604030504040204" pitchFamily="50" charset="-128"/>
                <a:ea typeface="Meiryo UI" panose="020B0604030504040204" pitchFamily="50" charset="-128"/>
              </a:rPr>
              <a:t>今後新規事業開発が増加する領域</a:t>
            </a:r>
            <a:endParaRPr kumimoji="1" lang="en-US" altLang="ja-JP" sz="1400" b="1" u="sng"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2081427" y="1643587"/>
            <a:ext cx="5678273" cy="5169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60363" indent="-360363" algn="ctr"/>
            <a:endParaRPr kumimoji="1" lang="en-US" altLang="ja-JP" sz="900" b="1" u="sng" dirty="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sp>
        <p:nvSpPr>
          <p:cNvPr id="15"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49</a:t>
            </a:fld>
            <a:endParaRPr lang="ja-JP" altLang="en-US" sz="1600" dirty="0"/>
          </a:p>
        </p:txBody>
      </p:sp>
      <p:sp>
        <p:nvSpPr>
          <p:cNvPr id="18" name="テキスト ボックス 17"/>
          <p:cNvSpPr txBox="1"/>
          <p:nvPr/>
        </p:nvSpPr>
        <p:spPr>
          <a:xfrm>
            <a:off x="897950" y="5746949"/>
            <a:ext cx="3040066"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調査期間：</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日</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103239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●コロナ以前からの世界的な高齢化の急速な進展の影響もあり、健康・医療・介護関連産業の市場は、</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今後拡大の見込み。</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成長産業育成とイノベーションの促進 </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P16</a:t>
            </a:r>
            <a:endParaRPr kumimoji="1" lang="ja-JP" altLang="en-US"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90" y="1632217"/>
            <a:ext cx="4022480" cy="3670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図 16"/>
          <p:cNvPicPr>
            <a:picLocks noChangeAspect="1"/>
          </p:cNvPicPr>
          <p:nvPr/>
        </p:nvPicPr>
        <p:blipFill>
          <a:blip r:embed="rId4"/>
          <a:stretch>
            <a:fillRect/>
          </a:stretch>
        </p:blipFill>
        <p:spPr>
          <a:xfrm>
            <a:off x="4307630" y="1827398"/>
            <a:ext cx="5595386" cy="3389502"/>
          </a:xfrm>
          <a:prstGeom prst="rect">
            <a:avLst/>
          </a:prstGeom>
        </p:spPr>
      </p:pic>
      <p:sp>
        <p:nvSpPr>
          <p:cNvPr id="18" name="正方形/長方形 17"/>
          <p:cNvSpPr/>
          <p:nvPr/>
        </p:nvSpPr>
        <p:spPr>
          <a:xfrm>
            <a:off x="3923998" y="5270559"/>
            <a:ext cx="5861987" cy="353687"/>
          </a:xfrm>
          <a:prstGeom prst="rect">
            <a:avLst/>
          </a:prstGeom>
          <a:noFill/>
        </p:spPr>
        <p:txBody>
          <a:bodyPr wrap="square">
            <a:spAutoFit/>
          </a:bodyPr>
          <a:lstStyle/>
          <a:p>
            <a:pPr marL="306367" indent="-306367">
              <a:lnSpc>
                <a:spcPts val="2412"/>
              </a:lnSpc>
              <a:defRPr/>
            </a:pPr>
            <a:r>
              <a:rPr kumimoji="1" lang="ja-JP" altLang="en-US" sz="1200" dirty="0">
                <a:solidFill>
                  <a:prstClr val="black"/>
                </a:solidFill>
                <a:latin typeface="+mn-ea"/>
                <a:cs typeface="Meiryo UI" panose="020B0604030504040204" pitchFamily="50" charset="-128"/>
              </a:rPr>
              <a:t>出典：</a:t>
            </a:r>
            <a:r>
              <a:rPr kumimoji="1" lang="ja-JP" altLang="en-US" sz="1050" dirty="0">
                <a:solidFill>
                  <a:prstClr val="black"/>
                </a:solidFill>
                <a:latin typeface="+mn-ea"/>
                <a:cs typeface="Meiryo UI" panose="020B0604030504040204" pitchFamily="50" charset="-128"/>
              </a:rPr>
              <a:t>デロイト・トーマツ 「ライフサイエンス・ヘルスケア 第</a:t>
            </a:r>
            <a:r>
              <a:rPr kumimoji="1" lang="en-US" altLang="ja-JP" sz="1050" dirty="0">
                <a:solidFill>
                  <a:prstClr val="black"/>
                </a:solidFill>
                <a:latin typeface="+mn-ea"/>
                <a:cs typeface="Meiryo UI" panose="020B0604030504040204" pitchFamily="50" charset="-128"/>
              </a:rPr>
              <a:t>5</a:t>
            </a:r>
            <a:r>
              <a:rPr kumimoji="1" lang="ja-JP" altLang="en-US" sz="1050" dirty="0">
                <a:solidFill>
                  <a:prstClr val="black"/>
                </a:solidFill>
                <a:latin typeface="+mn-ea"/>
                <a:cs typeface="Meiryo UI" panose="020B0604030504040204" pitchFamily="50" charset="-128"/>
              </a:rPr>
              <a:t>回 国内介護市場の動向について</a:t>
            </a:r>
            <a:r>
              <a:rPr kumimoji="1" lang="ja-JP" altLang="en-US" sz="1050" dirty="0" smtClean="0">
                <a:solidFill>
                  <a:prstClr val="black"/>
                </a:solidFill>
                <a:latin typeface="+mn-ea"/>
                <a:cs typeface="Meiryo UI" panose="020B0604030504040204" pitchFamily="50" charset="-128"/>
              </a:rPr>
              <a:t>」</a:t>
            </a:r>
            <a:r>
              <a:rPr kumimoji="1" lang="ja-JP" altLang="en-US" sz="1050" dirty="0" smtClean="0">
                <a:latin typeface="+mn-ea"/>
                <a:cs typeface="Meiryo UI" panose="020B0604030504040204" pitchFamily="50" charset="-128"/>
              </a:rPr>
              <a:t>（</a:t>
            </a:r>
            <a:r>
              <a:rPr kumimoji="1" lang="en-US" altLang="ja-JP" sz="1050" dirty="0" smtClean="0">
                <a:latin typeface="+mn-ea"/>
                <a:cs typeface="Meiryo UI" panose="020B0604030504040204" pitchFamily="50" charset="-128"/>
              </a:rPr>
              <a:t>2017</a:t>
            </a:r>
            <a:r>
              <a:rPr kumimoji="1" lang="ja-JP" altLang="en-US" sz="1050" dirty="0" smtClean="0">
                <a:latin typeface="+mn-ea"/>
                <a:cs typeface="Meiryo UI" panose="020B0604030504040204" pitchFamily="50" charset="-128"/>
              </a:rPr>
              <a:t>年）</a:t>
            </a:r>
            <a:endParaRPr kumimoji="1" lang="ja-JP" altLang="en-US" sz="1050" dirty="0">
              <a:latin typeface="+mn-ea"/>
              <a:cs typeface="Meiryo UI" panose="020B0604030504040204" pitchFamily="50" charset="-128"/>
            </a:endParaRPr>
          </a:p>
        </p:txBody>
      </p:sp>
      <p:sp>
        <p:nvSpPr>
          <p:cNvPr id="19" name="テキスト ボックス 18"/>
          <p:cNvSpPr txBox="1"/>
          <p:nvPr/>
        </p:nvSpPr>
        <p:spPr>
          <a:xfrm>
            <a:off x="4728030" y="1378860"/>
            <a:ext cx="4602186"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mn-ea"/>
              </a:rPr>
              <a:t>国内介護市場規模予測</a:t>
            </a:r>
            <a:endParaRPr kumimoji="1" lang="ja-JP" altLang="en-US" sz="1600" b="0" i="0" u="none" strike="noStrike" kern="1200" cap="none" spc="0" normalizeH="0" baseline="0" noProof="0" dirty="0">
              <a:ln>
                <a:noFill/>
              </a:ln>
              <a:solidFill>
                <a:prstClr val="black"/>
              </a:solidFill>
              <a:effectLst/>
              <a:uLnTx/>
              <a:uFillTx/>
              <a:latin typeface="+mn-ea"/>
            </a:endParaRPr>
          </a:p>
        </p:txBody>
      </p:sp>
      <p:sp>
        <p:nvSpPr>
          <p:cNvPr id="20" name="正方形/長方形 19"/>
          <p:cNvSpPr/>
          <p:nvPr/>
        </p:nvSpPr>
        <p:spPr>
          <a:xfrm>
            <a:off x="599591" y="1378860"/>
            <a:ext cx="3057247" cy="338554"/>
          </a:xfrm>
          <a:prstGeom prst="rect">
            <a:avLst/>
          </a:prstGeom>
        </p:spPr>
        <p:txBody>
          <a:bodyPr wrap="none">
            <a:spAutoFit/>
          </a:bodyPr>
          <a:lstStyle/>
          <a:p>
            <a:r>
              <a:rPr kumimoji="0" lang="ja-JP" altLang="en-US" sz="1600" kern="0" dirty="0">
                <a:solidFill>
                  <a:srgbClr val="000000"/>
                </a:solidFill>
                <a:latin typeface="+mn-ea"/>
                <a:cs typeface="Meiryo UI" panose="020B0604030504040204" pitchFamily="50" charset="-128"/>
              </a:rPr>
              <a:t>関西の健康医療関連産業の拡大</a:t>
            </a:r>
            <a:endParaRPr lang="ja-JP" altLang="en-US" sz="1600" dirty="0">
              <a:latin typeface="+mn-ea"/>
              <a:cs typeface="Meiryo UI" panose="020B0604030504040204" pitchFamily="50" charset="-128"/>
            </a:endParaRPr>
          </a:p>
        </p:txBody>
      </p:sp>
      <p:sp>
        <p:nvSpPr>
          <p:cNvPr id="21" name="正方形/長方形 20"/>
          <p:cNvSpPr/>
          <p:nvPr/>
        </p:nvSpPr>
        <p:spPr>
          <a:xfrm>
            <a:off x="4747" y="5359808"/>
            <a:ext cx="382628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出典：一般財団法人アジア太平洋研究所作成資料</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50</a:t>
            </a:fld>
            <a:endParaRPr lang="ja-JP" altLang="en-US" sz="1600" dirty="0"/>
          </a:p>
        </p:txBody>
      </p:sp>
    </p:spTree>
    <p:extLst>
      <p:ext uri="{BB962C8B-B14F-4D97-AF65-F5344CB8AC3E}">
        <p14:creationId xmlns:p14="http://schemas.microsoft.com/office/powerpoint/2010/main" val="368681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1"/>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●大阪は「天下の台所」と呼ばれた商業都市であり、世界で初めて先物取引を行うなど、民間の自主的な活動や</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独創的なアイデアで発展してきた都市であるが、国際金融センター指数では</a:t>
            </a:r>
            <a:r>
              <a:rPr kumimoji="1" lang="en-US" altLang="ja-JP" sz="1400" dirty="0" smtClean="0">
                <a:solidFill>
                  <a:schemeClr val="tx1"/>
                </a:solidFill>
                <a:latin typeface="Meiryo UI" panose="020B0604030504040204" pitchFamily="50" charset="-128"/>
                <a:ea typeface="Meiryo UI" panose="020B0604030504040204" pitchFamily="50" charset="-128"/>
              </a:rPr>
              <a:t>38</a:t>
            </a:r>
            <a:r>
              <a:rPr kumimoji="1" lang="ja-JP" altLang="en-US" sz="1400" dirty="0" smtClean="0">
                <a:solidFill>
                  <a:schemeClr val="tx1"/>
                </a:solidFill>
                <a:latin typeface="Meiryo UI" panose="020B0604030504040204" pitchFamily="50" charset="-128"/>
                <a:ea typeface="Meiryo UI" panose="020B0604030504040204" pitchFamily="50" charset="-128"/>
              </a:rPr>
              <a:t>位</a:t>
            </a:r>
            <a:r>
              <a:rPr kumimoji="1" lang="ja-JP" altLang="en-US" sz="1400" dirty="0">
                <a:solidFill>
                  <a:schemeClr val="tx1"/>
                </a:solidFill>
                <a:latin typeface="Meiryo UI" panose="020B0604030504040204" pitchFamily="50" charset="-128"/>
                <a:ea typeface="Meiryo UI" panose="020B0604030504040204" pitchFamily="50" charset="-128"/>
              </a:rPr>
              <a:t>と低迷。</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国際金融センター指数の推移</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graphicFrame>
        <p:nvGraphicFramePr>
          <p:cNvPr id="24" name="表 23"/>
          <p:cNvGraphicFramePr>
            <a:graphicFrameLocks noGrp="1"/>
          </p:cNvGraphicFramePr>
          <p:nvPr>
            <p:extLst>
              <p:ext uri="{D42A27DB-BD31-4B8C-83A1-F6EECF244321}">
                <p14:modId xmlns:p14="http://schemas.microsoft.com/office/powerpoint/2010/main" val="652214886"/>
              </p:ext>
            </p:extLst>
          </p:nvPr>
        </p:nvGraphicFramePr>
        <p:xfrm>
          <a:off x="251996" y="1714502"/>
          <a:ext cx="9306530" cy="4032002"/>
        </p:xfrm>
        <a:graphic>
          <a:graphicData uri="http://schemas.openxmlformats.org/drawingml/2006/table">
            <a:tbl>
              <a:tblPr firstRow="1" bandRow="1">
                <a:tableStyleId>{5940675A-B579-460E-94D1-54222C63F5DA}</a:tableStyleId>
              </a:tblPr>
              <a:tblGrid>
                <a:gridCol w="600422">
                  <a:extLst>
                    <a:ext uri="{9D8B030D-6E8A-4147-A177-3AD203B41FA5}">
                      <a16:colId xmlns:a16="http://schemas.microsoft.com/office/drawing/2014/main" val="3328768580"/>
                    </a:ext>
                  </a:extLst>
                </a:gridCol>
                <a:gridCol w="1451018">
                  <a:extLst>
                    <a:ext uri="{9D8B030D-6E8A-4147-A177-3AD203B41FA5}">
                      <a16:colId xmlns:a16="http://schemas.microsoft.com/office/drawing/2014/main" val="438710236"/>
                    </a:ext>
                  </a:extLst>
                </a:gridCol>
                <a:gridCol w="1451018">
                  <a:extLst>
                    <a:ext uri="{9D8B030D-6E8A-4147-A177-3AD203B41FA5}">
                      <a16:colId xmlns:a16="http://schemas.microsoft.com/office/drawing/2014/main" val="2807464932"/>
                    </a:ext>
                  </a:extLst>
                </a:gridCol>
                <a:gridCol w="1451018">
                  <a:extLst>
                    <a:ext uri="{9D8B030D-6E8A-4147-A177-3AD203B41FA5}">
                      <a16:colId xmlns:a16="http://schemas.microsoft.com/office/drawing/2014/main" val="2141303298"/>
                    </a:ext>
                  </a:extLst>
                </a:gridCol>
                <a:gridCol w="1451018">
                  <a:extLst>
                    <a:ext uri="{9D8B030D-6E8A-4147-A177-3AD203B41FA5}">
                      <a16:colId xmlns:a16="http://schemas.microsoft.com/office/drawing/2014/main" val="365167965"/>
                    </a:ext>
                  </a:extLst>
                </a:gridCol>
                <a:gridCol w="1451018">
                  <a:extLst>
                    <a:ext uri="{9D8B030D-6E8A-4147-A177-3AD203B41FA5}">
                      <a16:colId xmlns:a16="http://schemas.microsoft.com/office/drawing/2014/main" val="3841521906"/>
                    </a:ext>
                  </a:extLst>
                </a:gridCol>
                <a:gridCol w="1451018">
                  <a:extLst>
                    <a:ext uri="{9D8B030D-6E8A-4147-A177-3AD203B41FA5}">
                      <a16:colId xmlns:a16="http://schemas.microsoft.com/office/drawing/2014/main" val="2259191734"/>
                    </a:ext>
                  </a:extLst>
                </a:gridCol>
              </a:tblGrid>
              <a:tr h="365983">
                <a:tc>
                  <a:txBody>
                    <a:bodyPr/>
                    <a:lstStyle/>
                    <a:p>
                      <a:pPr algn="ctr"/>
                      <a:endParaRPr lang="ja-JP" sz="1400" b="1" kern="100">
                        <a:effectLst/>
                        <a:latin typeface="+mn-ea"/>
                        <a:ea typeface="+mn-ea"/>
                      </a:endParaRPr>
                    </a:p>
                  </a:txBody>
                  <a:tcPr marL="36195" marR="36195" marT="9525" marB="0" anchor="ctr">
                    <a:solidFill>
                      <a:schemeClr val="bg1">
                        <a:lumMod val="85000"/>
                      </a:schemeClr>
                    </a:solidFill>
                  </a:tcPr>
                </a:tc>
                <a:tc>
                  <a:txBody>
                    <a:bodyPr/>
                    <a:lstStyle/>
                    <a:p>
                      <a:pPr algn="ctr">
                        <a:lnSpc>
                          <a:spcPts val="1500"/>
                        </a:lnSpc>
                        <a:spcAft>
                          <a:spcPts val="0"/>
                        </a:spcAft>
                      </a:pPr>
                      <a:r>
                        <a:rPr lang="en-US" sz="1400" b="1" kern="1200" dirty="0">
                          <a:effectLst/>
                          <a:latin typeface="+mn-ea"/>
                          <a:ea typeface="+mn-ea"/>
                        </a:rPr>
                        <a:t>2020</a:t>
                      </a:r>
                      <a:r>
                        <a:rPr lang="ja-JP" sz="1400" b="1" kern="1200" dirty="0">
                          <a:effectLst/>
                          <a:latin typeface="+mn-ea"/>
                          <a:ea typeface="+mn-ea"/>
                        </a:rPr>
                        <a:t>年</a:t>
                      </a:r>
                      <a:r>
                        <a:rPr lang="en-US" sz="1400" b="1" kern="1200" dirty="0">
                          <a:effectLst/>
                          <a:latin typeface="+mn-ea"/>
                          <a:ea typeface="+mn-ea"/>
                        </a:rPr>
                        <a:t>9</a:t>
                      </a:r>
                      <a:r>
                        <a:rPr lang="ja-JP" sz="1400" b="1" kern="1200" dirty="0">
                          <a:effectLst/>
                          <a:latin typeface="+mn-ea"/>
                          <a:ea typeface="+mn-ea"/>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2021</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9</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algn="ctr">
                        <a:lnSpc>
                          <a:spcPts val="1500"/>
                        </a:lnSpc>
                        <a:spcAft>
                          <a:spcPts val="0"/>
                        </a:spcAft>
                      </a:pPr>
                      <a:r>
                        <a:rPr lang="en-US" altLang="ja-JP" sz="1400" b="1" kern="100" dirty="0">
                          <a:effectLst/>
                          <a:latin typeface="+mn-ea"/>
                          <a:ea typeface="+mn-ea"/>
                          <a:cs typeface="Times New Roman" panose="02020603050405020304" pitchFamily="18" charset="0"/>
                        </a:rPr>
                        <a:t>2022</a:t>
                      </a:r>
                      <a:r>
                        <a:rPr lang="ja-JP" altLang="en-US" sz="1400" b="1" kern="100" dirty="0">
                          <a:effectLst/>
                          <a:latin typeface="+mn-ea"/>
                          <a:ea typeface="+mn-ea"/>
                          <a:cs typeface="Times New Roman" panose="02020603050405020304" pitchFamily="18" charset="0"/>
                        </a:rPr>
                        <a:t>年</a:t>
                      </a:r>
                      <a:r>
                        <a:rPr lang="en-US" altLang="ja-JP" sz="1400" b="1" kern="100" dirty="0">
                          <a:effectLst/>
                          <a:latin typeface="+mn-ea"/>
                          <a:ea typeface="+mn-ea"/>
                          <a:cs typeface="Times New Roman" panose="02020603050405020304" pitchFamily="18" charset="0"/>
                        </a:rPr>
                        <a:t>3</a:t>
                      </a:r>
                      <a:r>
                        <a:rPr lang="ja-JP" altLang="en-US" sz="1400" b="1" kern="100" dirty="0">
                          <a:effectLst/>
                          <a:latin typeface="+mn-ea"/>
                          <a:ea typeface="+mn-ea"/>
                          <a:cs typeface="Times New Roman" panose="02020603050405020304" pitchFamily="18" charset="0"/>
                        </a:rPr>
                        <a:t>月</a:t>
                      </a:r>
                      <a:endParaRPr lang="ja-JP" sz="1400" b="1" kern="100" dirty="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400" b="1" kern="100" dirty="0" smtClean="0">
                          <a:effectLst/>
                          <a:latin typeface="+mn-ea"/>
                          <a:ea typeface="+mn-ea"/>
                          <a:cs typeface="Times New Roman" panose="02020603050405020304" pitchFamily="18" charset="0"/>
                        </a:rPr>
                        <a:t>2022</a:t>
                      </a:r>
                      <a:r>
                        <a:rPr lang="ja-JP" altLang="en-US" sz="1400" b="1" kern="100" dirty="0" smtClean="0">
                          <a:effectLst/>
                          <a:latin typeface="+mn-ea"/>
                          <a:ea typeface="+mn-ea"/>
                          <a:cs typeface="Times New Roman" panose="02020603050405020304" pitchFamily="18" charset="0"/>
                        </a:rPr>
                        <a:t>年</a:t>
                      </a:r>
                      <a:r>
                        <a:rPr lang="en-US" altLang="ja-JP" sz="1400" b="1" kern="100" dirty="0" smtClean="0">
                          <a:effectLst/>
                          <a:latin typeface="+mn-ea"/>
                          <a:ea typeface="+mn-ea"/>
                          <a:cs typeface="Times New Roman" panose="02020603050405020304" pitchFamily="18" charset="0"/>
                        </a:rPr>
                        <a:t>9</a:t>
                      </a:r>
                      <a:r>
                        <a:rPr lang="ja-JP" altLang="en-US" sz="1400" b="1" kern="100" dirty="0" smtClean="0">
                          <a:effectLst/>
                          <a:latin typeface="+mn-ea"/>
                          <a:ea typeface="+mn-ea"/>
                          <a:cs typeface="Times New Roman" panose="02020603050405020304" pitchFamily="18" charset="0"/>
                        </a:rPr>
                        <a:t>月</a:t>
                      </a:r>
                      <a:endParaRPr lang="ja-JP" altLang="ja-JP" sz="1400" b="1" kern="100" dirty="0" smtClean="0">
                        <a:effectLst/>
                        <a:latin typeface="+mn-ea"/>
                        <a:ea typeface="+mn-ea"/>
                        <a:cs typeface="Times New Roman" panose="02020603050405020304" pitchFamily="18" charset="0"/>
                      </a:endParaRPr>
                    </a:p>
                  </a:txBody>
                  <a:tcPr marL="0" marR="0" marT="0" marB="0" anchor="ctr">
                    <a:solidFill>
                      <a:schemeClr val="bg1">
                        <a:lumMod val="85000"/>
                      </a:schemeClr>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en-US" altLang="ja-JP" sz="1400" b="1" kern="100" dirty="0" smtClean="0">
                          <a:effectLst/>
                          <a:latin typeface="+mn-ea"/>
                          <a:ea typeface="+mn-ea"/>
                          <a:cs typeface="Times New Roman" panose="02020603050405020304" pitchFamily="18" charset="0"/>
                        </a:rPr>
                        <a:t>2023</a:t>
                      </a:r>
                      <a:r>
                        <a:rPr lang="ja-JP" altLang="en-US" sz="1400" b="1" kern="100" dirty="0" smtClean="0">
                          <a:effectLst/>
                          <a:latin typeface="+mn-ea"/>
                          <a:ea typeface="+mn-ea"/>
                          <a:cs typeface="Times New Roman" panose="02020603050405020304" pitchFamily="18" charset="0"/>
                        </a:rPr>
                        <a:t>年</a:t>
                      </a:r>
                      <a:r>
                        <a:rPr lang="en-US" altLang="ja-JP" sz="1400" b="1" kern="100" dirty="0" smtClean="0">
                          <a:effectLst/>
                          <a:latin typeface="+mn-ea"/>
                          <a:ea typeface="+mn-ea"/>
                          <a:cs typeface="Times New Roman" panose="02020603050405020304" pitchFamily="18" charset="0"/>
                        </a:rPr>
                        <a:t>3</a:t>
                      </a:r>
                      <a:r>
                        <a:rPr lang="ja-JP" altLang="en-US" sz="1400" b="1" kern="100" dirty="0" smtClean="0">
                          <a:effectLst/>
                          <a:latin typeface="+mn-ea"/>
                          <a:ea typeface="+mn-ea"/>
                          <a:cs typeface="Times New Roman" panose="02020603050405020304" pitchFamily="18" charset="0"/>
                        </a:rPr>
                        <a:t>月</a:t>
                      </a:r>
                      <a:endParaRPr lang="ja-JP" altLang="ja-JP" sz="1400" b="1" kern="100" dirty="0" smtClean="0">
                        <a:effectLst/>
                        <a:latin typeface="+mn-ea"/>
                        <a:ea typeface="+mn-ea"/>
                        <a:cs typeface="Times New Roman" panose="02020603050405020304" pitchFamily="18" charset="0"/>
                      </a:endParaRPr>
                    </a:p>
                  </a:txBody>
                  <a:tcPr marL="0" marR="0" marT="0" marB="0" anchor="ctr">
                    <a:solidFill>
                      <a:schemeClr val="bg1">
                        <a:lumMod val="85000"/>
                      </a:schemeClr>
                    </a:solidFill>
                  </a:tcPr>
                </a:tc>
                <a:extLst>
                  <a:ext uri="{0D108BD9-81ED-4DB2-BD59-A6C34878D82A}">
                    <a16:rowId xmlns:a16="http://schemas.microsoft.com/office/drawing/2014/main" val="2619274455"/>
                  </a:ext>
                </a:extLst>
              </a:tr>
              <a:tr h="328451">
                <a:tc>
                  <a:txBody>
                    <a:bodyPr/>
                    <a:lstStyle/>
                    <a:p>
                      <a:pPr algn="ctr">
                        <a:lnSpc>
                          <a:spcPts val="1500"/>
                        </a:lnSpc>
                        <a:spcAft>
                          <a:spcPts val="0"/>
                        </a:spcAft>
                      </a:pPr>
                      <a:r>
                        <a:rPr lang="ja-JP" sz="1400" kern="1200">
                          <a:effectLst/>
                          <a:latin typeface="+mn-ea"/>
                          <a:ea typeface="+mn-ea"/>
                        </a:rPr>
                        <a:t>１位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ニューヨーク</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ニューヨーク</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144483914"/>
                  </a:ext>
                </a:extLst>
              </a:tr>
              <a:tr h="328451">
                <a:tc>
                  <a:txBody>
                    <a:bodyPr/>
                    <a:lstStyle/>
                    <a:p>
                      <a:pPr algn="ctr">
                        <a:lnSpc>
                          <a:spcPts val="1500"/>
                        </a:lnSpc>
                        <a:spcAft>
                          <a:spcPts val="0"/>
                        </a:spcAft>
                      </a:pPr>
                      <a:r>
                        <a:rPr lang="ja-JP" sz="1400" kern="1200">
                          <a:effectLst/>
                          <a:latin typeface="+mn-ea"/>
                          <a:ea typeface="+mn-ea"/>
                        </a:rPr>
                        <a:t>２位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sz="1400" b="1" kern="1200" dirty="0">
                          <a:effectLst/>
                          <a:latin typeface="+mn-ea"/>
                          <a:ea typeface="+mn-ea"/>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ロンドン</a:t>
                      </a:r>
                      <a:endParaRPr lang="ja-JP" sz="1400" b="1"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ロンドン</a:t>
                      </a:r>
                      <a:endParaRPr lang="ja-JP" sz="1400" b="1"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4062349156"/>
                  </a:ext>
                </a:extLst>
              </a:tr>
              <a:tr h="328451">
                <a:tc>
                  <a:txBody>
                    <a:bodyPr/>
                    <a:lstStyle/>
                    <a:p>
                      <a:pPr algn="ctr">
                        <a:lnSpc>
                          <a:spcPts val="1500"/>
                        </a:lnSpc>
                        <a:spcAft>
                          <a:spcPts val="0"/>
                        </a:spcAft>
                      </a:pPr>
                      <a:r>
                        <a:rPr lang="ja-JP" sz="1400" kern="1200">
                          <a:effectLst/>
                          <a:latin typeface="+mn-ea"/>
                          <a:ea typeface="+mn-ea"/>
                        </a:rPr>
                        <a:t>３位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sz="1400" b="0" kern="1200" dirty="0">
                          <a:effectLst/>
                          <a:latin typeface="+mn-ea"/>
                          <a:ea typeface="+mn-ea"/>
                        </a:rPr>
                        <a:t>上海</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0"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1662262433"/>
                  </a:ext>
                </a:extLst>
              </a:tr>
              <a:tr h="328451">
                <a:tc>
                  <a:txBody>
                    <a:bodyPr/>
                    <a:lstStyle/>
                    <a:p>
                      <a:pPr algn="ctr">
                        <a:lnSpc>
                          <a:spcPts val="1500"/>
                        </a:lnSpc>
                        <a:spcAft>
                          <a:spcPts val="0"/>
                        </a:spcAft>
                      </a:pPr>
                      <a:r>
                        <a:rPr lang="ja-JP" sz="1400" kern="1200">
                          <a:effectLst/>
                          <a:latin typeface="+mn-ea"/>
                          <a:ea typeface="+mn-ea"/>
                        </a:rPr>
                        <a:t>４位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上海</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香港</a:t>
                      </a:r>
                      <a:endParaRPr lang="ja-JP" alt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1" kern="100" dirty="0" smtClean="0">
                          <a:effectLst/>
                          <a:latin typeface="+mn-ea"/>
                          <a:ea typeface="+mn-ea"/>
                          <a:cs typeface="Times New Roman" panose="02020603050405020304" pitchFamily="18" charset="0"/>
                        </a:rPr>
                        <a:t>香港</a:t>
                      </a:r>
                      <a:endParaRPr lang="ja-JP" altLang="ja-JP" sz="1400" b="1" kern="100" dirty="0">
                        <a:effectLst/>
                        <a:latin typeface="+mn-ea"/>
                        <a:ea typeface="+mn-ea"/>
                        <a:cs typeface="Times New Roman" panose="02020603050405020304" pitchFamily="18" charset="0"/>
                      </a:endParaRPr>
                    </a:p>
                  </a:txBody>
                  <a:tcPr marL="0" marR="0" marT="0" marB="0" anchor="ctr">
                    <a:solidFill>
                      <a:srgbClr val="FFC000"/>
                    </a:solidFill>
                  </a:tcPr>
                </a:tc>
                <a:extLst>
                  <a:ext uri="{0D108BD9-81ED-4DB2-BD59-A6C34878D82A}">
                    <a16:rowId xmlns:a16="http://schemas.microsoft.com/office/drawing/2014/main" val="805550542"/>
                  </a:ext>
                </a:extLst>
              </a:tr>
              <a:tr h="328451">
                <a:tc>
                  <a:txBody>
                    <a:bodyPr/>
                    <a:lstStyle/>
                    <a:p>
                      <a:pPr algn="ctr">
                        <a:lnSpc>
                          <a:spcPts val="1500"/>
                        </a:lnSpc>
                        <a:spcAft>
                          <a:spcPts val="0"/>
                        </a:spcAft>
                      </a:pPr>
                      <a:r>
                        <a:rPr lang="ja-JP" sz="1400" kern="1200">
                          <a:effectLst/>
                          <a:latin typeface="+mn-ea"/>
                          <a:ea typeface="+mn-ea"/>
                        </a:rPr>
                        <a:t>５位</a:t>
                      </a:r>
                      <a:endParaRPr lang="ja-JP" sz="1400" kern="10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effectLst/>
                          <a:latin typeface="+mn-ea"/>
                          <a:ea typeface="+mn-ea"/>
                        </a:rPr>
                        <a:t>香港</a:t>
                      </a:r>
                      <a:endParaRPr lang="ja-JP" sz="1400" b="1" kern="100" dirty="0">
                        <a:effectLst/>
                        <a:latin typeface="+mn-ea"/>
                        <a:ea typeface="+mn-ea"/>
                        <a:cs typeface="Times New Roman" panose="02020603050405020304" pitchFamily="18" charset="0"/>
                      </a:endParaRPr>
                    </a:p>
                  </a:txBody>
                  <a:tcPr marL="0" marR="0" marT="0" marB="0" anchor="ctr">
                    <a:solidFill>
                      <a:srgbClr val="FFC00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kern="100" dirty="0">
                          <a:effectLst/>
                          <a:latin typeface="+mn-ea"/>
                          <a:ea typeface="+mn-ea"/>
                          <a:cs typeface="Times New Roman" panose="02020603050405020304" pitchFamily="18" charset="0"/>
                        </a:rPr>
                        <a:t>サンフランシスコ</a:t>
                      </a:r>
                      <a:endParaRPr lang="ja-JP" alt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ロサンゼルス</a:t>
                      </a:r>
                      <a:endParaRPr lang="ja-JP" altLang="ja-JP" sz="1400" kern="100" dirty="0">
                        <a:effectLst/>
                        <a:latin typeface="+mn-ea"/>
                        <a:ea typeface="+mn-ea"/>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smtClean="0">
                          <a:effectLst/>
                          <a:latin typeface="+mn-ea"/>
                          <a:ea typeface="+mn-ea"/>
                          <a:cs typeface="Times New Roman" panose="02020603050405020304" pitchFamily="18" charset="0"/>
                        </a:rPr>
                        <a:t>サンフランシスコ</a:t>
                      </a:r>
                      <a:endParaRPr lang="ja-JP" altLang="ja-JP" sz="1400" b="0" kern="100" dirty="0">
                        <a:effectLst/>
                        <a:latin typeface="+mn-ea"/>
                        <a:ea typeface="+mn-ea"/>
                        <a:cs typeface="Times New Roman" panose="02020603050405020304" pitchFamily="18" charset="0"/>
                      </a:endParaRPr>
                    </a:p>
                  </a:txBody>
                  <a:tcPr marL="0" marR="0" marT="0" marB="0" anchor="ctr">
                    <a:solidFill>
                      <a:schemeClr val="bg1"/>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kern="100" dirty="0" smtClean="0">
                          <a:effectLst/>
                          <a:latin typeface="+mn-ea"/>
                          <a:ea typeface="+mn-ea"/>
                          <a:cs typeface="Times New Roman" panose="02020603050405020304" pitchFamily="18" charset="0"/>
                        </a:rPr>
                        <a:t>サンフランシスコ</a:t>
                      </a:r>
                      <a:endParaRPr lang="ja-JP" altLang="ja-JP" sz="140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981283209"/>
                  </a:ext>
                </a:extLst>
              </a:tr>
              <a:tr h="328451">
                <a:tc>
                  <a:txBody>
                    <a:bodyPr/>
                    <a:lstStyle/>
                    <a:p>
                      <a:pPr algn="ctr">
                        <a:lnSpc>
                          <a:spcPts val="1500"/>
                        </a:lnSpc>
                        <a:spcAft>
                          <a:spcPts val="0"/>
                        </a:spcAft>
                      </a:pPr>
                      <a:r>
                        <a:rPr lang="ja-JP" sz="1400" kern="1200" dirty="0">
                          <a:effectLst/>
                          <a:latin typeface="+mn-ea"/>
                          <a:ea typeface="+mn-ea"/>
                        </a:rPr>
                        <a:t>６位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0" kern="1200" dirty="0">
                          <a:effectLst/>
                          <a:latin typeface="+mn-ea"/>
                          <a:ea typeface="+mn-ea"/>
                        </a:rPr>
                        <a:t>シンガポール</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0" kern="1200" dirty="0">
                          <a:effectLst/>
                          <a:latin typeface="+mn-ea"/>
                          <a:ea typeface="+mn-ea"/>
                        </a:rPr>
                        <a:t>上海</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シンガポール</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上海</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751463587"/>
                  </a:ext>
                </a:extLst>
              </a:tr>
              <a:tr h="32845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7</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北京</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1" kern="100" dirty="0">
                          <a:effectLst/>
                          <a:latin typeface="+mn-ea"/>
                          <a:ea typeface="+mn-ea"/>
                          <a:cs typeface="Times New Roman" panose="02020603050405020304" pitchFamily="18" charset="0"/>
                        </a:rPr>
                        <a:t>東京</a:t>
                      </a:r>
                      <a:endParaRPr 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サンフランシスコ</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ロサンゼルス</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上海</a:t>
                      </a:r>
                      <a:endParaRPr lang="ja-JP" sz="1400" b="0" kern="100" dirty="0">
                        <a:effectLst/>
                        <a:latin typeface="+mn-ea"/>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3535750441"/>
                  </a:ext>
                </a:extLst>
              </a:tr>
              <a:tr h="324624">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8</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kern="100" dirty="0">
                          <a:effectLst/>
                          <a:latin typeface="+mn-ea"/>
                          <a:ea typeface="+mn-ea"/>
                          <a:cs typeface="Times New Roman" panose="02020603050405020304" pitchFamily="18" charset="0"/>
                        </a:rPr>
                        <a:t>サンフランシスコ</a:t>
                      </a:r>
                      <a:endParaRPr lang="ja-JP" sz="140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深圳</a:t>
                      </a:r>
                      <a:endParaRPr lang="ja-JP" altLang="ja-JP" sz="1400" b="0" kern="100" dirty="0">
                        <a:effectLst/>
                        <a:latin typeface="+mn-ea"/>
                        <a:ea typeface="+mn-ea"/>
                        <a:cs typeface="Times New Roman" panose="02020603050405020304" pitchFamily="18" charset="0"/>
                      </a:endParaRPr>
                    </a:p>
                  </a:txBody>
                  <a:tcPr marL="0" marR="0" marT="0" marB="0" anchor="ctr">
                    <a:no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smtClean="0">
                          <a:effectLst/>
                          <a:latin typeface="+mn-ea"/>
                          <a:ea typeface="+mn-ea"/>
                          <a:cs typeface="Times New Roman" panose="02020603050405020304" pitchFamily="18" charset="0"/>
                        </a:rPr>
                        <a:t>北京</a:t>
                      </a:r>
                      <a:endParaRPr lang="ja-JP" altLang="ja-JP" sz="1400" b="0" kern="100" dirty="0">
                        <a:effectLst/>
                        <a:latin typeface="+mn-ea"/>
                        <a:ea typeface="+mn-ea"/>
                        <a:cs typeface="Times New Roman" panose="02020603050405020304" pitchFamily="18" charset="0"/>
                      </a:endParaRPr>
                    </a:p>
                  </a:txBody>
                  <a:tcPr marL="0" marR="0" marT="0" marB="0" anchor="ct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smtClean="0">
                          <a:effectLst/>
                          <a:latin typeface="+mn-ea"/>
                          <a:ea typeface="+mn-ea"/>
                          <a:cs typeface="Times New Roman" panose="02020603050405020304" pitchFamily="18" charset="0"/>
                        </a:rPr>
                        <a:t>シカゴ</a:t>
                      </a:r>
                      <a:endParaRPr lang="ja-JP" alt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343373762"/>
                  </a:ext>
                </a:extLst>
              </a:tr>
              <a:tr h="32845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9</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フランクフルト</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algn="ctr">
                        <a:lnSpc>
                          <a:spcPts val="1500"/>
                        </a:lnSpc>
                        <a:spcAft>
                          <a:spcPts val="0"/>
                        </a:spcAft>
                      </a:pPr>
                      <a:r>
                        <a:rPr lang="ja-JP" altLang="ja-JP" sz="1400" b="1" kern="1200" dirty="0">
                          <a:effectLst/>
                          <a:latin typeface="+mn-ea"/>
                          <a:ea typeface="+mn-ea"/>
                        </a:rPr>
                        <a:t>東京</a:t>
                      </a:r>
                      <a:endParaRPr lang="ja-JP" altLang="ja-JP" sz="1400" b="1" kern="100" dirty="0">
                        <a:effectLst/>
                        <a:latin typeface="+mn-ea"/>
                        <a:ea typeface="+mn-ea"/>
                        <a:cs typeface="Times New Roman" panose="02020603050405020304" pitchFamily="18" charset="0"/>
                      </a:endParaRPr>
                    </a:p>
                  </a:txBody>
                  <a:tcPr marL="0" marR="0" marT="0" marB="0" anchor="ctr">
                    <a:solidFill>
                      <a:srgbClr val="92D050"/>
                    </a:solidFill>
                  </a:tcPr>
                </a:tc>
                <a:tc>
                  <a:txBody>
                    <a:bodyPr/>
                    <a:lstStyle/>
                    <a:p>
                      <a:pPr marL="0" marR="0" lvl="0" indent="0" algn="ctr" defTabSz="742950" rtl="0" eaLnBrk="1" fontAlgn="auto" latinLnBrk="0" hangingPunct="1">
                        <a:lnSpc>
                          <a:spcPts val="1500"/>
                        </a:lnSpc>
                        <a:spcBef>
                          <a:spcPts val="0"/>
                        </a:spcBef>
                        <a:spcAft>
                          <a:spcPts val="0"/>
                        </a:spcAft>
                        <a:buClrTx/>
                        <a:buSzTx/>
                        <a:buFontTx/>
                        <a:buNone/>
                        <a:tabLst/>
                        <a:defRPr/>
                      </a:pPr>
                      <a:r>
                        <a:rPr lang="ja-JP" altLang="en-US" sz="1400" b="0" kern="100" dirty="0" smtClean="0">
                          <a:effectLst/>
                          <a:latin typeface="+mn-ea"/>
                          <a:ea typeface="+mn-ea"/>
                          <a:cs typeface="Times New Roman" panose="02020603050405020304" pitchFamily="18" charset="0"/>
                        </a:rPr>
                        <a:t>深圳</a:t>
                      </a:r>
                      <a:endParaRPr lang="ja-JP" altLang="ja-JP" sz="1400" b="0" kern="100" dirty="0" smtClean="0">
                        <a:effectLst/>
                        <a:latin typeface="+mn-ea"/>
                        <a:ea typeface="+mn-ea"/>
                        <a:cs typeface="Times New Roman" panose="02020603050405020304" pitchFamily="18" charset="0"/>
                      </a:endParaRPr>
                    </a:p>
                  </a:txBody>
                  <a:tcPr marL="0" marR="0" marT="0" marB="0" anchor="ctr">
                    <a:solidFill>
                      <a:schemeClr val="bg1"/>
                    </a:solidFill>
                  </a:tcP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ボストン</a:t>
                      </a:r>
                      <a:endParaRPr lang="ja-JP" altLang="ja-JP" sz="1400" b="0" kern="100" dirty="0">
                        <a:effectLst/>
                        <a:latin typeface="+mn-ea"/>
                        <a:ea typeface="+mn-ea"/>
                        <a:cs typeface="Times New Roman" panose="02020603050405020304" pitchFamily="18" charset="0"/>
                      </a:endParaRPr>
                    </a:p>
                  </a:txBody>
                  <a:tcPr marL="0" marR="0" marT="0" marB="0" anchor="ctr">
                    <a:solidFill>
                      <a:schemeClr val="bg1"/>
                    </a:solidFill>
                  </a:tcPr>
                </a:tc>
                <a:extLst>
                  <a:ext uri="{0D108BD9-81ED-4DB2-BD59-A6C34878D82A}">
                    <a16:rowId xmlns:a16="http://schemas.microsoft.com/office/drawing/2014/main" val="3919482248"/>
                  </a:ext>
                </a:extLst>
              </a:tr>
              <a:tr h="328451">
                <a:tc>
                  <a:txBody>
                    <a:bodyPr/>
                    <a:lstStyle/>
                    <a:p>
                      <a:pPr algn="ctr">
                        <a:lnSpc>
                          <a:spcPts val="1500"/>
                        </a:lnSpc>
                        <a:spcAft>
                          <a:spcPts val="0"/>
                        </a:spcAft>
                      </a:pPr>
                      <a:r>
                        <a:rPr lang="en-US" altLang="ja-JP" sz="1400" kern="100" dirty="0">
                          <a:effectLst/>
                          <a:latin typeface="+mn-ea"/>
                          <a:ea typeface="+mn-ea"/>
                          <a:cs typeface="Times New Roman" panose="02020603050405020304" pitchFamily="18" charset="0"/>
                        </a:rPr>
                        <a:t>10</a:t>
                      </a:r>
                      <a:r>
                        <a:rPr lang="ja-JP" altLang="en-US" sz="1400" kern="100" dirty="0">
                          <a:effectLst/>
                          <a:latin typeface="+mn-ea"/>
                          <a:ea typeface="+mn-ea"/>
                          <a:cs typeface="Times New Roman" panose="02020603050405020304" pitchFamily="18" charset="0"/>
                        </a:rPr>
                        <a:t>位</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チューリッヒ</a:t>
                      </a:r>
                      <a:endParaRPr lang="ja-JP" sz="1400" b="0" kern="100" dirty="0">
                        <a:effectLst/>
                        <a:latin typeface="+mn-ea"/>
                        <a:ea typeface="+mn-ea"/>
                        <a:cs typeface="Times New Roman" panose="02020603050405020304" pitchFamily="18" charset="0"/>
                      </a:endParaRPr>
                    </a:p>
                  </a:txBody>
                  <a:tcPr marL="0" marR="0" marT="0" marB="0" anchor="ctr">
                    <a:noFill/>
                  </a:tcP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パリ</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a:effectLst/>
                          <a:latin typeface="+mn-ea"/>
                          <a:ea typeface="+mn-ea"/>
                          <a:cs typeface="Times New Roman" panose="02020603050405020304" pitchFamily="18" charset="0"/>
                        </a:rPr>
                        <a:t>深圳</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パリ</a:t>
                      </a:r>
                      <a:endParaRPr lang="ja-JP" sz="1400" b="0" kern="100" dirty="0">
                        <a:effectLst/>
                        <a:latin typeface="+mn-ea"/>
                        <a:ea typeface="+mn-ea"/>
                        <a:cs typeface="Times New Roman" panose="02020603050405020304" pitchFamily="18" charset="0"/>
                      </a:endParaRPr>
                    </a:p>
                  </a:txBody>
                  <a:tcPr marL="0" marR="0" marT="0" marB="0" anchor="ctr"/>
                </a:tc>
                <a:tc>
                  <a:txBody>
                    <a:bodyPr/>
                    <a:lstStyle/>
                    <a:p>
                      <a:pPr algn="ctr">
                        <a:lnSpc>
                          <a:spcPts val="1500"/>
                        </a:lnSpc>
                        <a:spcAft>
                          <a:spcPts val="0"/>
                        </a:spcAft>
                      </a:pPr>
                      <a:r>
                        <a:rPr lang="ja-JP" altLang="en-US" sz="1400" b="0" kern="100" dirty="0" smtClean="0">
                          <a:effectLst/>
                          <a:latin typeface="+mn-ea"/>
                          <a:ea typeface="+mn-ea"/>
                          <a:cs typeface="Times New Roman" panose="02020603050405020304" pitchFamily="18" charset="0"/>
                        </a:rPr>
                        <a:t>ソウル</a:t>
                      </a:r>
                      <a:endParaRPr lang="ja-JP" sz="1400" b="0" kern="100" dirty="0">
                        <a:effectLst/>
                        <a:latin typeface="+mn-ea"/>
                        <a:ea typeface="+mn-ea"/>
                        <a:cs typeface="Times New Roman" panose="02020603050405020304" pitchFamily="18" charset="0"/>
                      </a:endParaRPr>
                    </a:p>
                  </a:txBody>
                  <a:tcPr marL="0" marR="0" marT="0" marB="0" anchor="ctr"/>
                </a:tc>
                <a:extLst>
                  <a:ext uri="{0D108BD9-81ED-4DB2-BD59-A6C34878D82A}">
                    <a16:rowId xmlns:a16="http://schemas.microsoft.com/office/drawing/2014/main" val="1549256531"/>
                  </a:ext>
                </a:extLst>
              </a:tr>
              <a:tr h="385336">
                <a:tc>
                  <a:txBody>
                    <a:bodyPr/>
                    <a:lstStyle/>
                    <a:p>
                      <a:pPr algn="ctr">
                        <a:lnSpc>
                          <a:spcPts val="1500"/>
                        </a:lnSpc>
                        <a:spcAft>
                          <a:spcPts val="0"/>
                        </a:spcAft>
                      </a:pPr>
                      <a:r>
                        <a:rPr lang="ja-JP" sz="1400" kern="1200" dirty="0">
                          <a:effectLst/>
                          <a:latin typeface="+mn-ea"/>
                          <a:ea typeface="+mn-ea"/>
                        </a:rPr>
                        <a:t>～</a:t>
                      </a:r>
                      <a:endParaRPr lang="ja-JP" sz="1400" kern="100" dirty="0">
                        <a:effectLst/>
                        <a:latin typeface="+mn-ea"/>
                        <a:ea typeface="+mn-ea"/>
                        <a:cs typeface="Times New Roman" panose="02020603050405020304" pitchFamily="18" charset="0"/>
                      </a:endParaRPr>
                    </a:p>
                  </a:txBody>
                  <a:tcPr marL="36195" marR="36195" marT="9525" marB="0" anchor="ctr"/>
                </a:tc>
                <a:tc>
                  <a:txBody>
                    <a:bodyPr/>
                    <a:lstStyle/>
                    <a:p>
                      <a:pPr algn="ctr">
                        <a:lnSpc>
                          <a:spcPts val="1500"/>
                        </a:lnSpc>
                        <a:spcAft>
                          <a:spcPts val="0"/>
                        </a:spcAft>
                      </a:pPr>
                      <a:r>
                        <a:rPr lang="ja-JP" sz="1400" b="1" kern="1200" dirty="0">
                          <a:solidFill>
                            <a:schemeClr val="bg1"/>
                          </a:solidFill>
                          <a:effectLst/>
                          <a:latin typeface="+mn-ea"/>
                          <a:ea typeface="+mn-ea"/>
                        </a:rPr>
                        <a:t>大阪（</a:t>
                      </a:r>
                      <a:r>
                        <a:rPr lang="en-US" sz="1400" b="1" kern="1200" dirty="0">
                          <a:solidFill>
                            <a:schemeClr val="bg1"/>
                          </a:solidFill>
                          <a:effectLst/>
                          <a:latin typeface="+mn-ea"/>
                          <a:ea typeface="+mn-ea"/>
                        </a:rPr>
                        <a:t>39</a:t>
                      </a:r>
                      <a:r>
                        <a:rPr 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32</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46</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ja-JP" sz="1400" b="1" kern="1200" dirty="0">
                          <a:solidFill>
                            <a:schemeClr val="bg1"/>
                          </a:solidFill>
                          <a:effectLst/>
                          <a:latin typeface="+mn-ea"/>
                          <a:ea typeface="+mn-ea"/>
                        </a:rPr>
                        <a:t>大阪（</a:t>
                      </a:r>
                      <a:r>
                        <a:rPr lang="en-US" altLang="ja-JP" sz="1400" b="1" kern="1200" dirty="0">
                          <a:solidFill>
                            <a:schemeClr val="bg1"/>
                          </a:solidFill>
                          <a:effectLst/>
                          <a:latin typeface="+mn-ea"/>
                          <a:ea typeface="+mn-ea"/>
                        </a:rPr>
                        <a:t>34</a:t>
                      </a:r>
                      <a:r>
                        <a:rPr lang="ja-JP" altLang="ja-JP" sz="1400" b="1" kern="1200" dirty="0">
                          <a:solidFill>
                            <a:schemeClr val="bg1"/>
                          </a:solidFill>
                          <a:effectLst/>
                          <a:latin typeface="+mn-ea"/>
                          <a:ea typeface="+mn-ea"/>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400" b="1" kern="100" dirty="0" smtClean="0">
                          <a:solidFill>
                            <a:schemeClr val="bg1"/>
                          </a:solidFill>
                          <a:effectLst/>
                          <a:latin typeface="+mn-ea"/>
                          <a:ea typeface="+mn-ea"/>
                          <a:cs typeface="Times New Roman" panose="02020603050405020304" pitchFamily="18" charset="0"/>
                        </a:rPr>
                        <a:t>東京（</a:t>
                      </a:r>
                      <a:r>
                        <a:rPr lang="en-US" altLang="ja-JP" sz="1400" b="1" kern="100" dirty="0" smtClean="0">
                          <a:solidFill>
                            <a:schemeClr val="bg1"/>
                          </a:solidFill>
                          <a:effectLst/>
                          <a:latin typeface="+mn-ea"/>
                          <a:ea typeface="+mn-ea"/>
                          <a:cs typeface="Times New Roman" panose="02020603050405020304" pitchFamily="18" charset="0"/>
                        </a:rPr>
                        <a:t>16</a:t>
                      </a:r>
                      <a:r>
                        <a:rPr lang="ja-JP" altLang="en-US" sz="1400" b="1" kern="100" dirty="0" smtClean="0">
                          <a:solidFill>
                            <a:schemeClr val="bg1"/>
                          </a:solidFill>
                          <a:effectLst/>
                          <a:latin typeface="+mn-ea"/>
                          <a:ea typeface="+mn-ea"/>
                          <a:cs typeface="Times New Roman" panose="02020603050405020304" pitchFamily="18" charset="0"/>
                        </a:rPr>
                        <a:t>位）</a:t>
                      </a:r>
                      <a:endParaRPr lang="en-US" altLang="ja-JP" sz="1400" b="1" kern="100" dirty="0" smtClean="0">
                        <a:solidFill>
                          <a:schemeClr val="bg1"/>
                        </a:solidFill>
                        <a:effectLst/>
                        <a:latin typeface="+mn-ea"/>
                        <a:ea typeface="+mn-ea"/>
                        <a:cs typeface="Times New Roman" panose="02020603050405020304" pitchFamily="18" charset="0"/>
                      </a:endParaRPr>
                    </a:p>
                    <a:p>
                      <a:pPr algn="ctr">
                        <a:lnSpc>
                          <a:spcPts val="1500"/>
                        </a:lnSpc>
                        <a:spcAft>
                          <a:spcPts val="0"/>
                        </a:spcAft>
                      </a:pPr>
                      <a:r>
                        <a:rPr lang="ja-JP" altLang="en-US" sz="1400" b="1" kern="100" dirty="0" smtClean="0">
                          <a:solidFill>
                            <a:schemeClr val="bg1"/>
                          </a:solidFill>
                          <a:effectLst/>
                          <a:latin typeface="+mn-ea"/>
                          <a:ea typeface="+mn-ea"/>
                          <a:cs typeface="Times New Roman" panose="02020603050405020304" pitchFamily="18" charset="0"/>
                        </a:rPr>
                        <a:t>大阪（</a:t>
                      </a:r>
                      <a:r>
                        <a:rPr lang="en-US" altLang="ja-JP" sz="1400" b="1" kern="100" dirty="0" smtClean="0">
                          <a:solidFill>
                            <a:schemeClr val="bg1"/>
                          </a:solidFill>
                          <a:effectLst/>
                          <a:latin typeface="+mn-ea"/>
                          <a:ea typeface="+mn-ea"/>
                          <a:cs typeface="Times New Roman" panose="02020603050405020304" pitchFamily="18" charset="0"/>
                        </a:rPr>
                        <a:t>37</a:t>
                      </a:r>
                      <a:r>
                        <a:rPr lang="ja-JP" altLang="en-US" sz="1400" b="1" kern="100" dirty="0" smtClean="0">
                          <a:solidFill>
                            <a:schemeClr val="bg1"/>
                          </a:solidFill>
                          <a:effectLst/>
                          <a:latin typeface="+mn-ea"/>
                          <a:ea typeface="+mn-ea"/>
                          <a:cs typeface="Times New Roman" panose="02020603050405020304" pitchFamily="18" charset="0"/>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tc>
                  <a:txBody>
                    <a:bodyPr/>
                    <a:lstStyle/>
                    <a:p>
                      <a:pPr algn="ctr">
                        <a:lnSpc>
                          <a:spcPts val="1500"/>
                        </a:lnSpc>
                        <a:spcAft>
                          <a:spcPts val="0"/>
                        </a:spcAft>
                      </a:pPr>
                      <a:r>
                        <a:rPr lang="ja-JP" altLang="en-US" sz="1400" b="1" kern="100" dirty="0" smtClean="0">
                          <a:solidFill>
                            <a:schemeClr val="bg1"/>
                          </a:solidFill>
                          <a:effectLst/>
                          <a:latin typeface="+mn-ea"/>
                          <a:ea typeface="+mn-ea"/>
                          <a:cs typeface="Times New Roman" panose="02020603050405020304" pitchFamily="18" charset="0"/>
                        </a:rPr>
                        <a:t>東京（</a:t>
                      </a:r>
                      <a:r>
                        <a:rPr lang="en-US" altLang="ja-JP" sz="1400" b="1" kern="100" dirty="0" smtClean="0">
                          <a:solidFill>
                            <a:schemeClr val="bg1"/>
                          </a:solidFill>
                          <a:effectLst/>
                          <a:latin typeface="+mn-ea"/>
                          <a:ea typeface="+mn-ea"/>
                          <a:cs typeface="Times New Roman" panose="02020603050405020304" pitchFamily="18" charset="0"/>
                        </a:rPr>
                        <a:t>21</a:t>
                      </a:r>
                      <a:r>
                        <a:rPr lang="ja-JP" altLang="en-US" sz="1400" b="1" kern="100" dirty="0" smtClean="0">
                          <a:solidFill>
                            <a:schemeClr val="bg1"/>
                          </a:solidFill>
                          <a:effectLst/>
                          <a:latin typeface="+mn-ea"/>
                          <a:ea typeface="+mn-ea"/>
                          <a:cs typeface="Times New Roman" panose="02020603050405020304" pitchFamily="18" charset="0"/>
                        </a:rPr>
                        <a:t>位）</a:t>
                      </a:r>
                      <a:endParaRPr lang="en-US" altLang="ja-JP" sz="1400" b="1" kern="100" dirty="0" smtClean="0">
                        <a:solidFill>
                          <a:schemeClr val="bg1"/>
                        </a:solidFill>
                        <a:effectLst/>
                        <a:latin typeface="+mn-ea"/>
                        <a:ea typeface="+mn-ea"/>
                        <a:cs typeface="Times New Roman" panose="02020603050405020304" pitchFamily="18" charset="0"/>
                      </a:endParaRPr>
                    </a:p>
                    <a:p>
                      <a:pPr algn="ctr">
                        <a:lnSpc>
                          <a:spcPts val="1500"/>
                        </a:lnSpc>
                        <a:spcAft>
                          <a:spcPts val="0"/>
                        </a:spcAft>
                      </a:pPr>
                      <a:r>
                        <a:rPr lang="ja-JP" altLang="en-US" sz="1400" b="1" kern="100" dirty="0" smtClean="0">
                          <a:solidFill>
                            <a:schemeClr val="bg1"/>
                          </a:solidFill>
                          <a:effectLst/>
                          <a:latin typeface="+mn-ea"/>
                          <a:ea typeface="+mn-ea"/>
                          <a:cs typeface="Times New Roman" panose="02020603050405020304" pitchFamily="18" charset="0"/>
                        </a:rPr>
                        <a:t>大阪（</a:t>
                      </a:r>
                      <a:r>
                        <a:rPr lang="en-US" altLang="ja-JP" sz="1400" b="1" kern="100" dirty="0" smtClean="0">
                          <a:solidFill>
                            <a:schemeClr val="bg1"/>
                          </a:solidFill>
                          <a:effectLst/>
                          <a:latin typeface="+mn-ea"/>
                          <a:ea typeface="+mn-ea"/>
                          <a:cs typeface="Times New Roman" panose="02020603050405020304" pitchFamily="18" charset="0"/>
                        </a:rPr>
                        <a:t>38</a:t>
                      </a:r>
                      <a:r>
                        <a:rPr lang="ja-JP" altLang="en-US" sz="1400" b="1" kern="100" dirty="0" smtClean="0">
                          <a:solidFill>
                            <a:schemeClr val="bg1"/>
                          </a:solidFill>
                          <a:effectLst/>
                          <a:latin typeface="+mn-ea"/>
                          <a:ea typeface="+mn-ea"/>
                          <a:cs typeface="Times New Roman" panose="02020603050405020304" pitchFamily="18" charset="0"/>
                        </a:rPr>
                        <a:t>位）</a:t>
                      </a:r>
                      <a:endParaRPr lang="ja-JP" sz="1400" b="1" kern="100" dirty="0">
                        <a:solidFill>
                          <a:schemeClr val="bg1"/>
                        </a:solidFill>
                        <a:effectLst/>
                        <a:latin typeface="+mn-ea"/>
                        <a:ea typeface="+mn-ea"/>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4156494486"/>
                  </a:ext>
                </a:extLst>
              </a:tr>
            </a:tbl>
          </a:graphicData>
        </a:graphic>
      </p:graphicFrame>
      <p:sp>
        <p:nvSpPr>
          <p:cNvPr id="25" name="テキスト ボックス 24"/>
          <p:cNvSpPr txBox="1"/>
          <p:nvPr/>
        </p:nvSpPr>
        <p:spPr>
          <a:xfrm>
            <a:off x="1903600" y="1345168"/>
            <a:ext cx="5687480" cy="369332"/>
          </a:xfrm>
          <a:prstGeom prst="rect">
            <a:avLst/>
          </a:prstGeom>
          <a:noFill/>
        </p:spPr>
        <p:txBody>
          <a:bodyPr wrap="square" rtlCol="0">
            <a:spAutoFit/>
          </a:bodyPr>
          <a:lstStyle/>
          <a:p>
            <a:pPr algn="ctr" defTabSz="1277924">
              <a:buClr>
                <a:srgbClr val="000000"/>
              </a:buClr>
              <a:buSzPct val="100000"/>
              <a:defRPr/>
            </a:pPr>
            <a:r>
              <a:rPr lang="ja-JP" altLang="en-US" b="1" dirty="0">
                <a:latin typeface="游ゴシック" panose="020B0400000000000000" pitchFamily="50" charset="-128"/>
                <a:ea typeface="游ゴシック" panose="020B0400000000000000" pitchFamily="50" charset="-128"/>
                <a:cs typeface="Meiryo UI" panose="020B0604030504040204" pitchFamily="50" charset="-128"/>
              </a:rPr>
              <a:t>国際金融センター指数の推移</a:t>
            </a:r>
            <a:endParaRPr lang="ja-JP" altLang="en-US" b="1" dirty="0">
              <a:latin typeface="+mn-ea"/>
              <a:cs typeface="Meiryo UI" panose="020B0604030504040204" pitchFamily="50" charset="-128"/>
            </a:endParaRPr>
          </a:p>
        </p:txBody>
      </p:sp>
      <p:sp>
        <p:nvSpPr>
          <p:cNvPr id="26" name="Rectangle 1"/>
          <p:cNvSpPr>
            <a:spLocks noChangeArrowheads="1"/>
          </p:cNvSpPr>
          <p:nvPr/>
        </p:nvSpPr>
        <p:spPr bwMode="auto">
          <a:xfrm>
            <a:off x="6444341" y="5862365"/>
            <a:ext cx="30933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01638" defTabSz="914400" rtl="0" eaLnBrk="0" fontAlgn="base" latinLnBrk="0" hangingPunct="0">
              <a:lnSpc>
                <a:spcPct val="100000"/>
              </a:lnSpc>
              <a:spcBef>
                <a:spcPct val="0"/>
              </a:spcBef>
              <a:spcAft>
                <a:spcPct val="0"/>
              </a:spcAft>
              <a:buClrTx/>
              <a:buSzTx/>
              <a:buFontTx/>
              <a:buNone/>
              <a:tabLst/>
            </a:pPr>
            <a:r>
              <a:rPr kumimoji="0" lang="en-US" altLang="ja-JP"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2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出典：</a:t>
            </a:r>
            <a:r>
              <a:rPr kumimoji="0" lang="ja-JP"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英シンクタンク</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Z/Yen</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調査</a:t>
            </a:r>
            <a:endParaRPr kumimoji="0" lang="ja-JP" altLang="en-US" sz="120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51</a:t>
            </a:fld>
            <a:endParaRPr lang="ja-JP" altLang="en-US" sz="1600" dirty="0"/>
          </a:p>
        </p:txBody>
      </p:sp>
    </p:spTree>
    <p:extLst>
      <p:ext uri="{BB962C8B-B14F-4D97-AF65-F5344CB8AC3E}">
        <p14:creationId xmlns:p14="http://schemas.microsoft.com/office/powerpoint/2010/main" val="1518761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1999"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●グローバル期間投資家に対するアンケート調査によると、</a:t>
            </a:r>
            <a:r>
              <a:rPr kumimoji="1" lang="en-US" altLang="ja-JP" sz="1400" dirty="0">
                <a:solidFill>
                  <a:schemeClr val="tx1"/>
                </a:solidFill>
                <a:latin typeface="Meiryo UI" panose="020B0604030504040204" pitchFamily="50" charset="-128"/>
                <a:ea typeface="Meiryo UI" panose="020B0604030504040204" pitchFamily="50" charset="-128"/>
              </a:rPr>
              <a:t>55</a:t>
            </a:r>
            <a:r>
              <a:rPr kumimoji="1" lang="ja-JP" altLang="en-US" sz="1400" dirty="0">
                <a:solidFill>
                  <a:schemeClr val="tx1"/>
                </a:solidFill>
                <a:latin typeface="Meiryo UI" panose="020B0604030504040204" pitchFamily="50" charset="-128"/>
                <a:ea typeface="Meiryo UI" panose="020B0604030504040204" pitchFamily="50" charset="-128"/>
              </a:rPr>
              <a:t>％の機関投資家が、感染拡大は</a:t>
            </a:r>
            <a:r>
              <a:rPr kumimoji="1" lang="en-US" altLang="ja-JP" sz="1400" dirty="0">
                <a:solidFill>
                  <a:schemeClr val="tx1"/>
                </a:solidFill>
                <a:latin typeface="Meiryo UI" panose="020B0604030504040204" pitchFamily="50" charset="-128"/>
                <a:ea typeface="Meiryo UI" panose="020B0604030504040204" pitchFamily="50" charset="-128"/>
              </a:rPr>
              <a:t>ESG</a:t>
            </a:r>
            <a:r>
              <a:rPr kumimoji="1" lang="ja-JP" altLang="en-US" sz="1400" dirty="0">
                <a:solidFill>
                  <a:schemeClr val="tx1"/>
                </a:solidFill>
                <a:latin typeface="Meiryo UI" panose="020B0604030504040204" pitchFamily="50" charset="-128"/>
                <a:ea typeface="Meiryo UI" panose="020B0604030504040204" pitchFamily="50" charset="-128"/>
              </a:rPr>
              <a:t>投資にポジティブな影響を与えると回答。</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新型コロナウイルス感染症が</a:t>
            </a:r>
            <a:r>
              <a:rPr kumimoji="1" lang="en-US" altLang="ja-JP" b="1" dirty="0">
                <a:solidFill>
                  <a:schemeClr val="bg1"/>
                </a:solidFill>
                <a:latin typeface="+mn-ea"/>
              </a:rPr>
              <a:t>ESG</a:t>
            </a:r>
            <a:r>
              <a:rPr kumimoji="1" lang="ja-JP" altLang="en-US" b="1" dirty="0">
                <a:solidFill>
                  <a:schemeClr val="bg1"/>
                </a:solidFill>
                <a:latin typeface="+mn-ea"/>
              </a:rPr>
              <a:t>投資に及ぼす影響</a:t>
            </a:r>
          </a:p>
        </p:txBody>
      </p:sp>
      <p:sp>
        <p:nvSpPr>
          <p:cNvPr id="12" name="ホームベース 11"/>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P17</a:t>
            </a:r>
            <a:endParaRPr kumimoji="1" lang="ja-JP" altLang="en-US" dirty="0"/>
          </a:p>
        </p:txBody>
      </p:sp>
      <p:pic>
        <p:nvPicPr>
          <p:cNvPr id="14" name="図 1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09471" y="1292640"/>
            <a:ext cx="7020024" cy="3835901"/>
          </a:xfrm>
          <a:prstGeom prst="rect">
            <a:avLst/>
          </a:prstGeom>
        </p:spPr>
      </p:pic>
      <p:pic>
        <p:nvPicPr>
          <p:cNvPr id="16" name="図 15"/>
          <p:cNvPicPr>
            <a:picLocks noChangeAspect="1"/>
          </p:cNvPicPr>
          <p:nvPr/>
        </p:nvPicPr>
        <p:blipFill>
          <a:blip r:embed="rId3"/>
          <a:stretch>
            <a:fillRect/>
          </a:stretch>
        </p:blipFill>
        <p:spPr>
          <a:xfrm>
            <a:off x="668486" y="5197925"/>
            <a:ext cx="9108000" cy="461804"/>
          </a:xfrm>
          <a:prstGeom prst="rect">
            <a:avLst/>
          </a:prstGeom>
        </p:spPr>
      </p:pic>
      <p:sp>
        <p:nvSpPr>
          <p:cNvPr id="23" name="正方形/長方形 22"/>
          <p:cNvSpPr/>
          <p:nvPr/>
        </p:nvSpPr>
        <p:spPr>
          <a:xfrm>
            <a:off x="6300248" y="5780727"/>
            <a:ext cx="2860957" cy="276999"/>
          </a:xfrm>
          <a:prstGeom prst="rect">
            <a:avLst/>
          </a:prstGeom>
        </p:spPr>
        <p:txBody>
          <a:bodyPr wrap="square">
            <a:spAutoFit/>
          </a:bodyPr>
          <a:lstStyle/>
          <a:p>
            <a:pPr marL="177800" indent="-177800"/>
            <a:r>
              <a:rPr lang="ja-JP" altLang="en-US" sz="1200" dirty="0">
                <a:latin typeface="+mn-ea"/>
                <a:cs typeface="Meiryo UI" panose="020B0604030504040204" pitchFamily="50" charset="-128"/>
              </a:rPr>
              <a:t>　出典：成長戦略会議（第２回）資料</a:t>
            </a: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52</a:t>
            </a:fld>
            <a:endParaRPr lang="ja-JP" altLang="en-US" sz="1600" dirty="0"/>
          </a:p>
        </p:txBody>
      </p:sp>
    </p:spTree>
    <p:extLst>
      <p:ext uri="{BB962C8B-B14F-4D97-AF65-F5344CB8AC3E}">
        <p14:creationId xmlns:p14="http://schemas.microsoft.com/office/powerpoint/2010/main" val="172207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②社会・くらし</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53</a:t>
            </a:fld>
            <a:endParaRPr lang="ja-JP" altLang="en-US" sz="1600" dirty="0"/>
          </a:p>
        </p:txBody>
      </p:sp>
    </p:spTree>
    <p:extLst>
      <p:ext uri="{BB962C8B-B14F-4D97-AF65-F5344CB8AC3E}">
        <p14:creationId xmlns:p14="http://schemas.microsoft.com/office/powerpoint/2010/main" val="35794772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lvl="0" indent="-180975">
              <a:lnSpc>
                <a:spcPts val="2000"/>
              </a:lnSpc>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●全国・大阪とも、</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年後半以降は、</a:t>
            </a:r>
            <a:r>
              <a:rPr kumimoji="1" lang="ja-JP" altLang="en-US" sz="1400" dirty="0">
                <a:solidFill>
                  <a:prstClr val="black"/>
                </a:solidFill>
                <a:latin typeface="Meiryo UI" panose="020B0604030504040204" pitchFamily="50" charset="-128"/>
                <a:ea typeface="Meiryo UI" panose="020B0604030504040204" pitchFamily="50" charset="-128"/>
              </a:rPr>
              <a:t>前年同月比</a:t>
            </a:r>
            <a:r>
              <a:rPr kumimoji="1" lang="ja-JP" altLang="en-US" sz="1400" dirty="0" smtClean="0">
                <a:solidFill>
                  <a:prstClr val="black"/>
                </a:solidFill>
                <a:latin typeface="Meiryo UI" panose="020B0604030504040204" pitchFamily="50" charset="-128"/>
                <a:ea typeface="Meiryo UI" panose="020B0604030504040204" pitchFamily="50" charset="-128"/>
              </a:rPr>
              <a:t>で上昇傾向。</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名目賃金指数（規模５人以上、調査産業計）</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テキスト ボックス 13"/>
          <p:cNvSpPr txBox="1"/>
          <p:nvPr/>
        </p:nvSpPr>
        <p:spPr>
          <a:xfrm>
            <a:off x="3713403" y="5842814"/>
            <a:ext cx="5905159" cy="276999"/>
          </a:xfrm>
          <a:prstGeom prst="rect">
            <a:avLst/>
          </a:prstGeom>
          <a:noFill/>
        </p:spPr>
        <p:txBody>
          <a:bodyPr wrap="square" rtlCol="0">
            <a:spAutoFit/>
          </a:bodyPr>
          <a:lstStyle/>
          <a:p>
            <a:r>
              <a:rPr kumimoji="1" lang="ja-JP" altLang="en-US" sz="1200" dirty="0">
                <a:latin typeface="+mn-ea"/>
              </a:rPr>
              <a:t>出典：大阪産業経済リサーチ＆デザインセンター 「大阪経済の情勢（</a:t>
            </a:r>
            <a:r>
              <a:rPr kumimoji="1" lang="en-US" altLang="ja-JP" sz="1200" dirty="0" smtClean="0">
                <a:latin typeface="+mn-ea"/>
              </a:rPr>
              <a:t>2023</a:t>
            </a:r>
            <a:r>
              <a:rPr kumimoji="1" lang="ja-JP" altLang="en-US" sz="1200" dirty="0" smtClean="0">
                <a:latin typeface="+mn-ea"/>
              </a:rPr>
              <a:t>年</a:t>
            </a:r>
            <a:r>
              <a:rPr kumimoji="1" lang="en-US" altLang="ja-JP" sz="1200" dirty="0">
                <a:latin typeface="+mn-ea"/>
              </a:rPr>
              <a:t>4</a:t>
            </a:r>
            <a:r>
              <a:rPr kumimoji="1" lang="ja-JP" altLang="en-US" sz="1200" dirty="0" smtClean="0">
                <a:latin typeface="+mn-ea"/>
              </a:rPr>
              <a:t>月</a:t>
            </a:r>
            <a:r>
              <a:rPr kumimoji="1" lang="ja-JP" altLang="en-US" sz="1200" dirty="0">
                <a:latin typeface="+mn-ea"/>
              </a:rPr>
              <a:t>）」</a:t>
            </a:r>
            <a:endParaRPr kumimoji="1" lang="en-US" altLang="zh-TW" sz="1200" dirty="0">
              <a:latin typeface="+mn-ea"/>
            </a:endParaRPr>
          </a:p>
        </p:txBody>
      </p:sp>
      <p:sp>
        <p:nvSpPr>
          <p:cNvPr id="16" name="正方形/長方形 15"/>
          <p:cNvSpPr/>
          <p:nvPr/>
        </p:nvSpPr>
        <p:spPr>
          <a:xfrm>
            <a:off x="1352705" y="5349688"/>
            <a:ext cx="7848000" cy="400110"/>
          </a:xfrm>
          <a:prstGeom prst="rect">
            <a:avLst/>
          </a:prstGeom>
        </p:spPr>
        <p:txBody>
          <a:bodyPr wrap="square">
            <a:spAutoFit/>
          </a:bodyPr>
          <a:lstStyle/>
          <a:p>
            <a:pPr indent="342900" algn="just">
              <a:lnSpc>
                <a:spcPts val="1200"/>
              </a:lnSpc>
              <a:spcAft>
                <a:spcPts val="0"/>
              </a:spcAft>
            </a:pPr>
            <a:r>
              <a:rPr lang="ja-JP" altLang="ja-JP" sz="1100" kern="100" dirty="0">
                <a:solidFill>
                  <a:srgbClr val="000000"/>
                </a:solidFill>
                <a:latin typeface="+mn-ea"/>
                <a:cs typeface="HGPｺﾞｼｯｸE" panose="020B0900000000000000" pitchFamily="50" charset="-128"/>
              </a:rPr>
              <a:t>（資料）大阪府統計課「大阪の賃金、労働時間及び雇用の動き」、厚生労働省「毎月勤労統計調査」</a:t>
            </a:r>
            <a:endParaRPr lang="ja-JP" altLang="ja-JP" sz="1100" kern="100" dirty="0">
              <a:latin typeface="+mn-ea"/>
              <a:cs typeface="Century" panose="02040604050505020304" pitchFamily="18" charset="0"/>
            </a:endParaRPr>
          </a:p>
          <a:p>
            <a:pPr marL="400050" algn="just">
              <a:lnSpc>
                <a:spcPts val="1200"/>
              </a:lnSpc>
              <a:spcAft>
                <a:spcPts val="0"/>
              </a:spcAft>
            </a:pPr>
            <a:r>
              <a:rPr lang="ja-JP" altLang="ja-JP" sz="1100" kern="100" dirty="0">
                <a:solidFill>
                  <a:srgbClr val="000000"/>
                </a:solidFill>
                <a:latin typeface="+mn-ea"/>
                <a:cs typeface="HGPｺﾞｼｯｸE" panose="020B0900000000000000" pitchFamily="50" charset="-128"/>
              </a:rPr>
              <a:t>※事業所規模５人以上、前年同月比は名目賃金指数（</a:t>
            </a:r>
            <a:r>
              <a:rPr lang="en-US" altLang="ja-JP" sz="1100" kern="100" dirty="0">
                <a:solidFill>
                  <a:srgbClr val="000000"/>
                </a:solidFill>
                <a:latin typeface="+mn-ea"/>
                <a:cs typeface="HGPｺﾞｼｯｸE" panose="020B0900000000000000" pitchFamily="50" charset="-128"/>
              </a:rPr>
              <a:t>2015</a:t>
            </a:r>
            <a:r>
              <a:rPr lang="ja-JP" altLang="ja-JP" sz="1100" kern="100" dirty="0">
                <a:solidFill>
                  <a:srgbClr val="000000"/>
                </a:solidFill>
                <a:latin typeface="+mn-ea"/>
                <a:cs typeface="HGPｺﾞｼｯｸE" panose="020B0900000000000000" pitchFamily="50" charset="-128"/>
              </a:rPr>
              <a:t>年＝</a:t>
            </a:r>
            <a:r>
              <a:rPr lang="en-US" altLang="ja-JP" sz="1100" kern="100" dirty="0">
                <a:solidFill>
                  <a:srgbClr val="000000"/>
                </a:solidFill>
                <a:latin typeface="+mn-ea"/>
                <a:cs typeface="HGPｺﾞｼｯｸE" panose="020B0900000000000000" pitchFamily="50" charset="-128"/>
              </a:rPr>
              <a:t>100</a:t>
            </a:r>
            <a:r>
              <a:rPr lang="ja-JP" altLang="ja-JP" sz="1100" kern="100" dirty="0">
                <a:solidFill>
                  <a:srgbClr val="000000"/>
                </a:solidFill>
                <a:latin typeface="+mn-ea"/>
                <a:cs typeface="HGPｺﾞｼｯｸE" panose="020B0900000000000000" pitchFamily="50" charset="-128"/>
              </a:rPr>
              <a:t>）による。</a:t>
            </a:r>
            <a:endParaRPr lang="ja-JP" altLang="ja-JP" sz="1100" kern="100" dirty="0">
              <a:latin typeface="+mn-ea"/>
              <a:cs typeface="Century" panose="02040604050505020304" pitchFamily="18" charset="0"/>
            </a:endParaRPr>
          </a:p>
        </p:txBody>
      </p:sp>
      <p:sp>
        <p:nvSpPr>
          <p:cNvPr id="11"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54</a:t>
            </a:fld>
            <a:endParaRPr lang="ja-JP" altLang="en-US" sz="1600" dirty="0"/>
          </a:p>
        </p:txBody>
      </p:sp>
      <p:pic>
        <p:nvPicPr>
          <p:cNvPr id="3" name="図 2"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76" y="1341361"/>
            <a:ext cx="8938049" cy="3787552"/>
          </a:xfrm>
          <a:prstGeom prst="rect">
            <a:avLst/>
          </a:prstGeom>
        </p:spPr>
      </p:pic>
    </p:spTree>
    <p:extLst>
      <p:ext uri="{BB962C8B-B14F-4D97-AF65-F5344CB8AC3E}">
        <p14:creationId xmlns:p14="http://schemas.microsoft.com/office/powerpoint/2010/main" val="183881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52000" y="540000"/>
            <a:ext cx="9432000" cy="5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marR="0" lvl="0" indent="-180975" algn="l" defTabSz="457200" rtl="0" eaLnBrk="1" fontAlgn="auto" latinLnBrk="0" hangingPunct="1">
              <a:lnSpc>
                <a:spcPts val="2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生活保護申請件数は、</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9</a:t>
            </a:r>
            <a:r>
              <a:rPr kumimoji="1" lang="ja-JP" altLang="en-US" sz="1400" dirty="0">
                <a:solidFill>
                  <a:schemeClr val="tx1"/>
                </a:solidFill>
                <a:latin typeface="Meiryo UI" panose="020B0604030504040204" pitchFamily="50" charset="-128"/>
                <a:ea typeface="Meiryo UI" panose="020B0604030504040204" pitchFamily="50" charset="-128"/>
              </a:rPr>
              <a:t>月以降、再び増加傾向になり、</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年比増加で推移。</a:t>
            </a:r>
            <a:endParaRPr kumimoji="1" lang="en-US" altLang="ja-JP"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180975" marR="0" lvl="0" indent="-180975" algn="l" defTabSz="457200" rtl="0" eaLnBrk="1" fontAlgn="auto" latinLnBrk="0" hangingPunct="1">
              <a:lnSpc>
                <a:spcPts val="2000"/>
              </a:lnSpc>
              <a:spcBef>
                <a:spcPts val="40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●大阪市の</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生活保護の利用を始めた世帯は、</a:t>
            </a:r>
            <a:r>
              <a:rPr kumimoji="1" lang="ja-JP" altLang="en-US" sz="1400" noProof="0" dirty="0">
                <a:solidFill>
                  <a:schemeClr val="tx1"/>
                </a:solidFill>
                <a:latin typeface="Meiryo UI" panose="020B0604030504040204" pitchFamily="50" charset="-128"/>
                <a:ea typeface="Meiryo UI" panose="020B0604030504040204" pitchFamily="50" charset="-128"/>
              </a:rPr>
              <a:t>前年同月比プラスで推移</a:t>
            </a:r>
            <a:r>
              <a:rPr kumimoji="1" lang="ja-JP" altLang="en-US" sz="1400" i="0"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endParaRPr kumimoji="1" lang="en-US" altLang="ja-JP" sz="1400" b="1" i="0" u="none" strike="noStrike" kern="1200" cap="none" spc="0" normalizeH="0" baseline="0" noProof="0" dirty="0">
              <a:ln>
                <a:noFill/>
              </a:ln>
              <a:solidFill>
                <a:schemeClr val="tx1"/>
              </a:solidFill>
              <a:effectLst/>
              <a:uLnTx/>
              <a:uFillTx/>
              <a:latin typeface="ＭＳ 明朝" panose="02020609040205080304" pitchFamily="17" charset="-128"/>
              <a:ea typeface="ＭＳ 明朝" panose="02020609040205080304" pitchFamily="17" charset="-128"/>
            </a:endParaRPr>
          </a:p>
        </p:txBody>
      </p:sp>
      <p:sp>
        <p:nvSpPr>
          <p:cNvPr id="8" name="テキスト ボックス 7">
            <a:extLst>
              <a:ext uri="{FF2B5EF4-FFF2-40B4-BE49-F238E27FC236}">
                <a16:creationId xmlns:a16="http://schemas.microsoft.com/office/drawing/2014/main" id="{34CF59F8-A367-4EC1-83BF-5D400B8A4CCC}"/>
              </a:ext>
            </a:extLst>
          </p:cNvPr>
          <p:cNvSpPr txBox="1"/>
          <p:nvPr/>
        </p:nvSpPr>
        <p:spPr>
          <a:xfrm>
            <a:off x="7326541" y="5777077"/>
            <a:ext cx="2176713" cy="230832"/>
          </a:xfrm>
          <a:prstGeom prst="rect">
            <a:avLst/>
          </a:prstGeom>
          <a:noFill/>
          <a:ln>
            <a:noFill/>
          </a:ln>
        </p:spPr>
        <p:txBody>
          <a:bodyPr wrap="square" rtlCol="0">
            <a:spAutoFit/>
          </a:bodyPr>
          <a:lstStyle/>
          <a:p>
            <a:pPr marL="217984" marR="0" lvl="0" indent="-217984"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Meiryo UI"/>
                <a:ea typeface="Meiryo UI"/>
                <a:cs typeface="+mn-cs"/>
              </a:rPr>
              <a:t>出典：厚生労働省 「被保護者調査」</a:t>
            </a:r>
            <a:endParaRPr kumimoji="0"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正方形/長方形 11"/>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生活保護申請件数</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15" name="ホームベース 14"/>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55</a:t>
            </a:fld>
            <a:endParaRPr lang="ja-JP" altLang="en-US" sz="1600" dirty="0"/>
          </a:p>
        </p:txBody>
      </p:sp>
      <p:graphicFrame>
        <p:nvGraphicFramePr>
          <p:cNvPr id="16" name="グラフ 15"/>
          <p:cNvGraphicFramePr/>
          <p:nvPr>
            <p:extLst>
              <p:ext uri="{D42A27DB-BD31-4B8C-83A1-F6EECF244321}">
                <p14:modId xmlns:p14="http://schemas.microsoft.com/office/powerpoint/2010/main" val="2811769356"/>
              </p:ext>
            </p:extLst>
          </p:nvPr>
        </p:nvGraphicFramePr>
        <p:xfrm>
          <a:off x="18455" y="1383105"/>
          <a:ext cx="4977774" cy="4730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グラフ 10"/>
          <p:cNvGraphicFramePr>
            <a:graphicFrameLocks/>
          </p:cNvGraphicFramePr>
          <p:nvPr>
            <p:extLst>
              <p:ext uri="{D42A27DB-BD31-4B8C-83A1-F6EECF244321}">
                <p14:modId xmlns:p14="http://schemas.microsoft.com/office/powerpoint/2010/main" val="4190843946"/>
              </p:ext>
            </p:extLst>
          </p:nvPr>
        </p:nvGraphicFramePr>
        <p:xfrm>
          <a:off x="4860610" y="1383105"/>
          <a:ext cx="5045390" cy="4393972"/>
        </p:xfrm>
        <a:graphic>
          <a:graphicData uri="http://schemas.openxmlformats.org/drawingml/2006/chart">
            <c:chart xmlns:c="http://schemas.openxmlformats.org/drawingml/2006/chart" xmlns:r="http://schemas.openxmlformats.org/officeDocument/2006/relationships" r:id="rId4"/>
          </a:graphicData>
        </a:graphic>
      </p:graphicFrame>
      <p:sp>
        <p:nvSpPr>
          <p:cNvPr id="2" name="角丸四角形 1"/>
          <p:cNvSpPr/>
          <p:nvPr/>
        </p:nvSpPr>
        <p:spPr>
          <a:xfrm>
            <a:off x="7951808" y="2476981"/>
            <a:ext cx="775503" cy="3253796"/>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372296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●コロナ禍により運動不足やストレス等を</a:t>
            </a:r>
            <a:r>
              <a:rPr kumimoji="1" lang="ja-JP" altLang="en-US" sz="1400" dirty="0" smtClean="0">
                <a:solidFill>
                  <a:schemeClr val="tx1"/>
                </a:solidFill>
                <a:latin typeface="Meiryo UI" panose="020B0604030504040204" pitchFamily="50" charset="-128"/>
                <a:ea typeface="Meiryo UI" panose="020B0604030504040204" pitchFamily="50" charset="-128"/>
              </a:rPr>
              <a:t>感じるシニアは</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年の調査より減少したものの一定数存在。</a:t>
            </a:r>
          </a:p>
        </p:txBody>
      </p:sp>
      <p:sp>
        <p:nvSpPr>
          <p:cNvPr id="6" name="正方形/長方形 5"/>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運動不足やストレスを</a:t>
            </a:r>
            <a:r>
              <a:rPr kumimoji="1" lang="ja-JP" altLang="en-US" b="1" dirty="0" smtClean="0">
                <a:solidFill>
                  <a:schemeClr val="bg1"/>
                </a:solidFill>
              </a:rPr>
              <a:t>感じるシニア</a:t>
            </a:r>
            <a:endParaRPr kumimoji="1" lang="ja-JP" altLang="en-US" b="1" dirty="0">
              <a:solidFill>
                <a:schemeClr val="bg1"/>
              </a:solidFill>
            </a:endParaRPr>
          </a:p>
        </p:txBody>
      </p:sp>
      <p:sp>
        <p:nvSpPr>
          <p:cNvPr id="7" name="ホームベース 6"/>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P18</a:t>
            </a:r>
            <a:endParaRPr kumimoji="1" lang="ja-JP" altLang="en-US" dirty="0"/>
          </a:p>
        </p:txBody>
      </p:sp>
      <p:sp>
        <p:nvSpPr>
          <p:cNvPr id="8" name="ホームベース 7"/>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テキスト ボックス 9"/>
          <p:cNvSpPr txBox="1"/>
          <p:nvPr/>
        </p:nvSpPr>
        <p:spPr>
          <a:xfrm>
            <a:off x="7761003" y="4008508"/>
            <a:ext cx="2122630" cy="1200329"/>
          </a:xfrm>
          <a:prstGeom prst="rect">
            <a:avLst/>
          </a:prstGeom>
          <a:noFill/>
        </p:spPr>
        <p:txBody>
          <a:bodyPr wrap="square" rtlCol="0">
            <a:spAutoFit/>
          </a:bodyPr>
          <a:lstStyle/>
          <a:p>
            <a:r>
              <a:rPr kumimoji="1" lang="ja-JP" altLang="en-US" sz="1200" dirty="0">
                <a:latin typeface="+mn-ea"/>
              </a:rPr>
              <a:t>出典：シニアライフ総研</a:t>
            </a:r>
            <a:endParaRPr kumimoji="1" lang="en-US" altLang="ja-JP" sz="1200" dirty="0">
              <a:latin typeface="+mn-ea"/>
            </a:endParaRPr>
          </a:p>
          <a:p>
            <a:r>
              <a:rPr kumimoji="1" lang="ja-JP" altLang="en-US" sz="1200" dirty="0">
                <a:latin typeface="+mn-ea"/>
              </a:rPr>
              <a:t>「第</a:t>
            </a:r>
            <a:r>
              <a:rPr kumimoji="1" lang="en-US" altLang="ja-JP" sz="1200" dirty="0">
                <a:latin typeface="+mn-ea"/>
              </a:rPr>
              <a:t>2</a:t>
            </a:r>
            <a:r>
              <a:rPr kumimoji="1" lang="ja-JP" altLang="en-US" sz="1200" dirty="0">
                <a:latin typeface="+mn-ea"/>
              </a:rPr>
              <a:t>回　コロナ禍シニアの行動</a:t>
            </a:r>
            <a:endParaRPr kumimoji="1" lang="en-US" altLang="ja-JP" sz="1200" dirty="0">
              <a:latin typeface="+mn-ea"/>
            </a:endParaRPr>
          </a:p>
          <a:p>
            <a:r>
              <a:rPr kumimoji="1" lang="ja-JP" altLang="en-US" sz="1200" dirty="0">
                <a:latin typeface="+mn-ea"/>
              </a:rPr>
              <a:t>　変化調査」（</a:t>
            </a:r>
            <a:r>
              <a:rPr kumimoji="1" lang="en-US" altLang="ja-JP" sz="1200" dirty="0">
                <a:latin typeface="+mn-ea"/>
              </a:rPr>
              <a:t>2021.4</a:t>
            </a:r>
            <a:r>
              <a:rPr kumimoji="1" lang="ja-JP" altLang="en-US" sz="1200" dirty="0">
                <a:latin typeface="+mn-ea"/>
              </a:rPr>
              <a:t>）</a:t>
            </a:r>
            <a:endParaRPr kumimoji="1" lang="en-US" altLang="ja-JP" sz="1200" dirty="0">
              <a:latin typeface="+mn-ea"/>
            </a:endParaRPr>
          </a:p>
          <a:p>
            <a:r>
              <a:rPr kumimoji="1" lang="en-US" altLang="ja-JP" sz="1200" dirty="0">
                <a:latin typeface="+mn-ea"/>
              </a:rPr>
              <a:t>※</a:t>
            </a:r>
            <a:r>
              <a:rPr kumimoji="1" lang="ja-JP" altLang="en-US" sz="1200" dirty="0">
                <a:latin typeface="+mn-ea"/>
              </a:rPr>
              <a:t>調査対象者：介護サポートなどを必要としない健康な高齢者（年齢</a:t>
            </a:r>
            <a:r>
              <a:rPr kumimoji="1" lang="en-US" altLang="ja-JP" sz="1200" dirty="0">
                <a:latin typeface="+mn-ea"/>
              </a:rPr>
              <a:t>55</a:t>
            </a:r>
            <a:r>
              <a:rPr kumimoji="1" lang="ja-JP" altLang="en-US" sz="1200" dirty="0">
                <a:latin typeface="+mn-ea"/>
              </a:rPr>
              <a:t>～</a:t>
            </a:r>
            <a:r>
              <a:rPr kumimoji="1" lang="en-US" altLang="ja-JP" sz="1200" dirty="0">
                <a:latin typeface="+mn-ea"/>
              </a:rPr>
              <a:t>88</a:t>
            </a:r>
            <a:r>
              <a:rPr kumimoji="1" lang="ja-JP" altLang="en-US" sz="1200" dirty="0">
                <a:latin typeface="+mn-ea"/>
              </a:rPr>
              <a:t>歳）</a:t>
            </a: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56</a:t>
            </a:fld>
            <a:endParaRPr lang="ja-JP" altLang="en-US" sz="1600" dirty="0"/>
          </a:p>
        </p:txBody>
      </p:sp>
      <p:pic>
        <p:nvPicPr>
          <p:cNvPr id="2" name="図 1"/>
          <p:cNvPicPr>
            <a:picLocks noChangeAspect="1"/>
          </p:cNvPicPr>
          <p:nvPr/>
        </p:nvPicPr>
        <p:blipFill>
          <a:blip r:embed="rId2"/>
          <a:stretch>
            <a:fillRect/>
          </a:stretch>
        </p:blipFill>
        <p:spPr>
          <a:xfrm>
            <a:off x="1575961" y="835557"/>
            <a:ext cx="6070759" cy="5291813"/>
          </a:xfrm>
          <a:prstGeom prst="rect">
            <a:avLst/>
          </a:prstGeom>
        </p:spPr>
      </p:pic>
      <p:sp>
        <p:nvSpPr>
          <p:cNvPr id="13" name="角丸四角形 12"/>
          <p:cNvSpPr/>
          <p:nvPr/>
        </p:nvSpPr>
        <p:spPr>
          <a:xfrm>
            <a:off x="1673579" y="2561831"/>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15" name="角丸四角形 12">
            <a:extLst>
              <a:ext uri="{FF2B5EF4-FFF2-40B4-BE49-F238E27FC236}">
                <a16:creationId xmlns:a16="http://schemas.microsoft.com/office/drawing/2014/main" id="{45252DFE-0580-4243-9F50-99996AA27267}"/>
              </a:ext>
            </a:extLst>
          </p:cNvPr>
          <p:cNvSpPr/>
          <p:nvPr/>
        </p:nvSpPr>
        <p:spPr>
          <a:xfrm>
            <a:off x="1652167" y="2956055"/>
            <a:ext cx="5898560" cy="195989"/>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Tree>
    <p:extLst>
      <p:ext uri="{BB962C8B-B14F-4D97-AF65-F5344CB8AC3E}">
        <p14:creationId xmlns:p14="http://schemas.microsoft.com/office/powerpoint/2010/main" val="2269847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2000" y="539999"/>
            <a:ext cx="9432000"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●小学生、中学生のオンライン教育の受講率は、東京都と地方圏で大きく差があるものの、いずれも半数にとどまる。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61502" indent="-161502">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6</a:t>
            </a:r>
            <a:r>
              <a:rPr kumimoji="1" lang="ja-JP" altLang="en-US" sz="1400" dirty="0">
                <a:solidFill>
                  <a:schemeClr val="tx1"/>
                </a:solidFill>
                <a:latin typeface="Meiryo UI" panose="020B0604030504040204" pitchFamily="50" charset="-128"/>
                <a:ea typeface="Meiryo UI" panose="020B0604030504040204" pitchFamily="50" charset="-128"/>
              </a:rPr>
              <a:t>月に急速に普及した後、減少したが、</a:t>
            </a:r>
            <a:r>
              <a:rPr kumimoji="1" lang="en-US" altLang="ja-JP" sz="1400" dirty="0">
                <a:solidFill>
                  <a:schemeClr val="tx1"/>
                </a:solidFill>
                <a:latin typeface="Meiryo UI" panose="020B0604030504040204" pitchFamily="50" charset="-128"/>
                <a:ea typeface="Meiryo UI" panose="020B0604030504040204" pitchFamily="50" charset="-128"/>
              </a:rPr>
              <a:t>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ja-JP" altLang="en-US" sz="1400" dirty="0">
                <a:solidFill>
                  <a:schemeClr val="tx1"/>
                </a:solidFill>
                <a:latin typeface="Meiryo UI" panose="020B0604030504040204" pitchFamily="50" charset="-128"/>
                <a:ea typeface="Meiryo UI" panose="020B0604030504040204" pitchFamily="50" charset="-128"/>
              </a:rPr>
              <a:t>月では増加に転じている。</a:t>
            </a:r>
          </a:p>
        </p:txBody>
      </p:sp>
      <p:sp>
        <p:nvSpPr>
          <p:cNvPr id="10" name="テキスト ボックス 9"/>
          <p:cNvSpPr txBox="1"/>
          <p:nvPr/>
        </p:nvSpPr>
        <p:spPr>
          <a:xfrm>
            <a:off x="2412000" y="5837953"/>
            <a:ext cx="6937891" cy="253916"/>
          </a:xfrm>
          <a:prstGeom prst="rect">
            <a:avLst/>
          </a:prstGeom>
          <a:noFill/>
        </p:spPr>
        <p:txBody>
          <a:bodyPr wrap="square" rtlCol="0">
            <a:spAutoFit/>
          </a:bodyPr>
          <a:lstStyle/>
          <a:p>
            <a:r>
              <a:rPr kumimoji="1" lang="ja-JP" altLang="en-US" sz="1050" dirty="0">
                <a:latin typeface="+mn-ea"/>
              </a:rPr>
              <a:t>出典：内閣府 「第</a:t>
            </a:r>
            <a:r>
              <a:rPr kumimoji="1" lang="en-US" altLang="ja-JP" sz="1050" dirty="0">
                <a:latin typeface="+mn-ea"/>
              </a:rPr>
              <a:t>3</a:t>
            </a:r>
            <a:r>
              <a:rPr kumimoji="1" lang="ja-JP" altLang="en-US" sz="1050" dirty="0">
                <a:latin typeface="+mn-ea"/>
              </a:rPr>
              <a:t>回　新型コロナウイルス感染症の影響下における生活意識・行動の変化に関する調査」（</a:t>
            </a:r>
            <a:r>
              <a:rPr kumimoji="1" lang="en-US" altLang="ja-JP" sz="1050" dirty="0">
                <a:latin typeface="+mn-ea"/>
              </a:rPr>
              <a:t>2021</a:t>
            </a:r>
            <a:r>
              <a:rPr kumimoji="1" lang="ja-JP" altLang="en-US" sz="1050" dirty="0">
                <a:latin typeface="+mn-ea"/>
              </a:rPr>
              <a:t>年</a:t>
            </a:r>
            <a:r>
              <a:rPr kumimoji="1" lang="en-US" altLang="ja-JP" sz="1050" dirty="0">
                <a:latin typeface="+mn-ea"/>
              </a:rPr>
              <a:t>6</a:t>
            </a:r>
            <a:r>
              <a:rPr kumimoji="1" lang="ja-JP" altLang="en-US" sz="1050" dirty="0">
                <a:latin typeface="+mn-ea"/>
              </a:rPr>
              <a:t>月）</a:t>
            </a:r>
            <a:endParaRPr kumimoji="1" lang="ja-JP" altLang="en-US" sz="1100" dirty="0">
              <a:latin typeface="+mn-ea"/>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3" name="ホームベース 12"/>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57</a:t>
            </a:fld>
            <a:endParaRPr lang="ja-JP" altLang="en-US" sz="1600" dirty="0"/>
          </a:p>
        </p:txBody>
      </p:sp>
      <p:pic>
        <p:nvPicPr>
          <p:cNvPr id="2" name="図 1"/>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182" y="1314491"/>
            <a:ext cx="8825636" cy="4279096"/>
          </a:xfrm>
          <a:prstGeom prst="rect">
            <a:avLst/>
          </a:prstGeom>
        </p:spPr>
      </p:pic>
    </p:spTree>
    <p:extLst>
      <p:ext uri="{BB962C8B-B14F-4D97-AF65-F5344CB8AC3E}">
        <p14:creationId xmlns:p14="http://schemas.microsoft.com/office/powerpoint/2010/main" val="25904965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52000" y="539997"/>
            <a:ext cx="9282144" cy="38659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ctr" anchorCtr="0"/>
          <a:lstStyle/>
          <a:p>
            <a:pPr marL="161502" indent="-161502">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●小学４</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６年生の </a:t>
            </a:r>
            <a:r>
              <a:rPr kumimoji="1" lang="en-US" altLang="ja-JP" sz="1400" dirty="0">
                <a:solidFill>
                  <a:schemeClr val="tx1"/>
                </a:solidFill>
                <a:latin typeface="Meiryo UI" panose="020B0604030504040204" pitchFamily="50" charset="-128"/>
                <a:ea typeface="Meiryo UI" panose="020B0604030504040204" pitchFamily="50" charset="-128"/>
              </a:rPr>
              <a:t>10</a:t>
            </a:r>
            <a:r>
              <a:rPr kumimoji="1" lang="ja-JP" altLang="en-US" sz="1400" dirty="0">
                <a:solidFill>
                  <a:schemeClr val="tx1"/>
                </a:solidFill>
                <a:latin typeface="Meiryo UI" panose="020B0604030504040204" pitchFamily="50" charset="-128"/>
                <a:ea typeface="Meiryo UI" panose="020B0604030504040204" pitchFamily="50" charset="-128"/>
              </a:rPr>
              <a:t>％、中学生の </a:t>
            </a:r>
            <a:r>
              <a:rPr kumimoji="1" lang="en-US" altLang="ja-JP" sz="1400" dirty="0">
                <a:solidFill>
                  <a:schemeClr val="tx1"/>
                </a:solidFill>
                <a:latin typeface="Meiryo UI" panose="020B0604030504040204" pitchFamily="50" charset="-128"/>
                <a:ea typeface="Meiryo UI" panose="020B0604030504040204" pitchFamily="50" charset="-128"/>
              </a:rPr>
              <a:t>22</a:t>
            </a:r>
            <a:r>
              <a:rPr kumimoji="1" lang="ja-JP" altLang="en-US" sz="1400" dirty="0">
                <a:solidFill>
                  <a:schemeClr val="tx1"/>
                </a:solidFill>
                <a:latin typeface="Meiryo UI" panose="020B0604030504040204" pitchFamily="50" charset="-128"/>
                <a:ea typeface="Meiryo UI" panose="020B0604030504040204" pitchFamily="50" charset="-128"/>
              </a:rPr>
              <a:t>％、高校生の </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％に、中等度以上のうつ症状があった。（</a:t>
            </a:r>
            <a:r>
              <a:rPr kumimoji="1" lang="en-US" altLang="ja-JP" sz="1400" dirty="0">
                <a:solidFill>
                  <a:schemeClr val="tx1"/>
                </a:solidFill>
                <a:latin typeface="Meiryo UI" panose="020B0604030504040204" pitchFamily="50" charset="-128"/>
                <a:ea typeface="Meiryo UI" panose="020B0604030504040204" pitchFamily="50" charset="-128"/>
              </a:rPr>
              <a:t>2021</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12</a:t>
            </a:r>
            <a:r>
              <a:rPr kumimoji="1" lang="ja-JP" altLang="en-US" sz="1400" dirty="0">
                <a:solidFill>
                  <a:schemeClr val="tx1"/>
                </a:solidFill>
                <a:latin typeface="Meiryo UI" panose="020B0604030504040204" pitchFamily="50" charset="-128"/>
                <a:ea typeface="Meiryo UI" panose="020B0604030504040204" pitchFamily="50" charset="-128"/>
              </a:rPr>
              <a:t>月実施）</a:t>
            </a:r>
          </a:p>
        </p:txBody>
      </p:sp>
      <p:sp>
        <p:nvSpPr>
          <p:cNvPr id="8" name="正方形/長方形 7"/>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新型コロナウイルスによる子どもへの影響　　    　　　　</a:t>
            </a:r>
          </a:p>
        </p:txBody>
      </p:sp>
      <p:sp>
        <p:nvSpPr>
          <p:cNvPr id="9" name="ホームベース 8"/>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P19</a:t>
            </a:r>
            <a:endParaRPr kumimoji="1" lang="ja-JP" altLang="en-US" dirty="0"/>
          </a:p>
        </p:txBody>
      </p:sp>
      <p:sp>
        <p:nvSpPr>
          <p:cNvPr id="10" name="ホームベース 9"/>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3"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58</a:t>
            </a:fld>
            <a:endParaRPr lang="ja-JP" altLang="en-US" sz="1600" dirty="0"/>
          </a:p>
        </p:txBody>
      </p:sp>
      <p:sp>
        <p:nvSpPr>
          <p:cNvPr id="14" name="テキスト ボックス 13">
            <a:extLst>
              <a:ext uri="{FF2B5EF4-FFF2-40B4-BE49-F238E27FC236}">
                <a16:creationId xmlns:a16="http://schemas.microsoft.com/office/drawing/2014/main" id="{34CF59F8-A367-4EC1-83BF-5D400B8A4CCC}"/>
              </a:ext>
            </a:extLst>
          </p:cNvPr>
          <p:cNvSpPr txBox="1"/>
          <p:nvPr/>
        </p:nvSpPr>
        <p:spPr>
          <a:xfrm>
            <a:off x="0" y="5807364"/>
            <a:ext cx="6190367" cy="276999"/>
          </a:xfrm>
          <a:prstGeom prst="rect">
            <a:avLst/>
          </a:prstGeom>
          <a:noFill/>
          <a:ln>
            <a:noFill/>
          </a:ln>
        </p:spPr>
        <p:txBody>
          <a:bodyPr wrap="square" rtlCol="0">
            <a:spAutoFit/>
          </a:bodyPr>
          <a:lstStyle/>
          <a:p>
            <a:pPr marL="217984" indent="-217984"/>
            <a:r>
              <a:rPr lang="ja-JP" altLang="en-US" sz="1200" dirty="0">
                <a:latin typeface="+mn-ea"/>
              </a:rPr>
              <a:t>出典：国立成育医療研究センター「コロナ</a:t>
            </a:r>
            <a:r>
              <a:rPr lang="en-US" altLang="ja-JP" sz="1200" dirty="0">
                <a:latin typeface="+mn-ea"/>
              </a:rPr>
              <a:t>×</a:t>
            </a:r>
            <a:r>
              <a:rPr lang="ja-JP" altLang="en-US" sz="1200" dirty="0">
                <a:latin typeface="+mn-ea"/>
              </a:rPr>
              <a:t>こどもアンケート第</a:t>
            </a:r>
            <a:r>
              <a:rPr lang="en-US" altLang="ja-JP" sz="1200" dirty="0">
                <a:latin typeface="+mn-ea"/>
              </a:rPr>
              <a:t>7</a:t>
            </a:r>
            <a:r>
              <a:rPr lang="ja-JP" altLang="en-US" sz="1200" dirty="0">
                <a:latin typeface="+mn-ea"/>
              </a:rPr>
              <a:t>回調査」（</a:t>
            </a:r>
            <a:r>
              <a:rPr lang="en-US" altLang="ja-JP" sz="1200" dirty="0">
                <a:latin typeface="+mn-ea"/>
              </a:rPr>
              <a:t>2022</a:t>
            </a:r>
            <a:r>
              <a:rPr lang="ja-JP" altLang="en-US" sz="1200" dirty="0">
                <a:latin typeface="+mn-ea"/>
              </a:rPr>
              <a:t>年</a:t>
            </a:r>
            <a:r>
              <a:rPr lang="en-US" altLang="ja-JP" sz="1200" dirty="0">
                <a:latin typeface="+mn-ea"/>
              </a:rPr>
              <a:t>3</a:t>
            </a:r>
            <a:r>
              <a:rPr lang="ja-JP" altLang="en-US" sz="1200" dirty="0">
                <a:latin typeface="+mn-ea"/>
              </a:rPr>
              <a:t>月）</a:t>
            </a:r>
            <a:endParaRPr lang="en-US" altLang="ja-JP" sz="1200" dirty="0">
              <a:latin typeface="+mn-ea"/>
            </a:endParaRPr>
          </a:p>
        </p:txBody>
      </p:sp>
      <p:sp>
        <p:nvSpPr>
          <p:cNvPr id="16" name="テキスト ボックス 15">
            <a:extLst>
              <a:ext uri="{FF2B5EF4-FFF2-40B4-BE49-F238E27FC236}">
                <a16:creationId xmlns:a16="http://schemas.microsoft.com/office/drawing/2014/main" id="{34CF59F8-A367-4EC1-83BF-5D400B8A4CCC}"/>
              </a:ext>
            </a:extLst>
          </p:cNvPr>
          <p:cNvSpPr txBox="1"/>
          <p:nvPr/>
        </p:nvSpPr>
        <p:spPr>
          <a:xfrm>
            <a:off x="252000" y="1070589"/>
            <a:ext cx="3158696" cy="400110"/>
          </a:xfrm>
          <a:prstGeom prst="rect">
            <a:avLst/>
          </a:prstGeom>
          <a:noFill/>
          <a:ln>
            <a:noFill/>
          </a:ln>
        </p:spPr>
        <p:txBody>
          <a:bodyPr wrap="square" rtlCol="0">
            <a:spAutoFit/>
          </a:bodyPr>
          <a:lstStyle/>
          <a:p>
            <a:pPr marL="217984" indent="-217984" algn="ctr"/>
            <a:r>
              <a:rPr lang="ja-JP" altLang="en-US" sz="2000" u="sng" dirty="0">
                <a:latin typeface="+mn-ea"/>
              </a:rPr>
              <a:t>新型コロナによるストレス反応</a:t>
            </a:r>
            <a:endParaRPr lang="en-US" altLang="ja-JP" sz="2000" u="sng" dirty="0">
              <a:latin typeface="+mn-ea"/>
            </a:endParaRPr>
          </a:p>
        </p:txBody>
      </p:sp>
      <p:pic>
        <p:nvPicPr>
          <p:cNvPr id="2" name="図 1"/>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413974" y="1363010"/>
            <a:ext cx="7078053" cy="4312032"/>
          </a:xfrm>
          <a:prstGeom prst="rect">
            <a:avLst/>
          </a:prstGeom>
        </p:spPr>
      </p:pic>
    </p:spTree>
    <p:extLst>
      <p:ext uri="{BB962C8B-B14F-4D97-AF65-F5344CB8AC3E}">
        <p14:creationId xmlns:p14="http://schemas.microsoft.com/office/powerpoint/2010/main" val="3742453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52000" y="540000"/>
            <a:ext cx="8476364"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●大阪経済は、成長戦略策定以降（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）、バランスの取れた産業構造を土台に、輸出額の増加や</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インバウンドの増勢などにより、実質経済成長率については順調に回復。</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実質経済成長率の推移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29" name="テキスト ボックス 28"/>
          <p:cNvSpPr txBox="1"/>
          <p:nvPr/>
        </p:nvSpPr>
        <p:spPr>
          <a:xfrm>
            <a:off x="2432200" y="5739255"/>
            <a:ext cx="6792763"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n-ea"/>
              </a:rPr>
              <a:t>出典：内閣府「国民経済計算」、各</a:t>
            </a:r>
            <a:r>
              <a:rPr kumimoji="1" lang="ja-JP" altLang="en-US" sz="1100" dirty="0">
                <a:solidFill>
                  <a:prstClr val="black"/>
                </a:solidFill>
                <a:latin typeface="+mn-ea"/>
              </a:rPr>
              <a:t>都</a:t>
            </a:r>
            <a:r>
              <a:rPr kumimoji="1" lang="ja-JP" altLang="en-US" sz="1100" b="0" i="0" u="none" strike="noStrike" kern="1200" cap="none" spc="0" normalizeH="0" baseline="0" noProof="0" dirty="0">
                <a:ln>
                  <a:noFill/>
                </a:ln>
                <a:solidFill>
                  <a:prstClr val="black"/>
                </a:solidFill>
                <a:effectLst/>
                <a:uLnTx/>
                <a:uFillTx/>
                <a:latin typeface="+mn-ea"/>
              </a:rPr>
              <a:t>府県「県民経済計算」より</a:t>
            </a:r>
            <a:r>
              <a:rPr kumimoji="1" lang="ja-JP" altLang="en-US" sz="1100" b="0" i="0" u="none" strike="noStrike" kern="1200" cap="none" spc="0" normalizeH="0" baseline="0" noProof="0" dirty="0" smtClean="0">
                <a:ln>
                  <a:noFill/>
                </a:ln>
                <a:solidFill>
                  <a:prstClr val="black"/>
                </a:solidFill>
                <a:effectLst/>
                <a:uLnTx/>
                <a:uFillTx/>
                <a:latin typeface="+mn-ea"/>
              </a:rPr>
              <a:t>大阪府成長戦略局作成</a:t>
            </a:r>
            <a:endParaRPr kumimoji="1" lang="ja-JP" altLang="en-US" sz="1100" b="0" i="0" u="none" strike="noStrike" kern="1200" cap="none" spc="0" normalizeH="0" baseline="0" noProof="0" dirty="0">
              <a:ln>
                <a:noFill/>
              </a:ln>
              <a:solidFill>
                <a:prstClr val="black"/>
              </a:solidFill>
              <a:effectLst/>
              <a:uLnTx/>
              <a:uFillTx/>
              <a:latin typeface="+mn-ea"/>
            </a:endParaRP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a:t>
            </a:fld>
            <a:endParaRPr lang="ja-JP" altLang="en-US" sz="1600" dirty="0"/>
          </a:p>
        </p:txBody>
      </p:sp>
      <p:sp>
        <p:nvSpPr>
          <p:cNvPr id="2" name="テキスト ボックス 1"/>
          <p:cNvSpPr txBox="1"/>
          <p:nvPr/>
        </p:nvSpPr>
        <p:spPr>
          <a:xfrm>
            <a:off x="839529" y="1185589"/>
            <a:ext cx="3013143" cy="307777"/>
          </a:xfrm>
          <a:prstGeom prst="rect">
            <a:avLst/>
          </a:prstGeom>
          <a:noFill/>
        </p:spPr>
        <p:txBody>
          <a:bodyPr wrap="square" rtlCol="0">
            <a:spAutoFit/>
          </a:bodyPr>
          <a:lstStyle/>
          <a:p>
            <a:r>
              <a:rPr kumimoji="1" lang="ja-JP" altLang="en-US" sz="1400" dirty="0"/>
              <a:t>○実質経済成長率の都市間比較</a:t>
            </a:r>
          </a:p>
        </p:txBody>
      </p:sp>
      <p:grpSp>
        <p:nvGrpSpPr>
          <p:cNvPr id="12" name="グループ化 11"/>
          <p:cNvGrpSpPr/>
          <p:nvPr/>
        </p:nvGrpSpPr>
        <p:grpSpPr>
          <a:xfrm>
            <a:off x="1042712" y="1598955"/>
            <a:ext cx="7823496" cy="4023102"/>
            <a:chOff x="1257399" y="1707139"/>
            <a:chExt cx="5619919" cy="4023102"/>
          </a:xfrm>
        </p:grpSpPr>
        <p:grpSp>
          <p:nvGrpSpPr>
            <p:cNvPr id="13" name="グループ化 12"/>
            <p:cNvGrpSpPr/>
            <p:nvPr/>
          </p:nvGrpSpPr>
          <p:grpSpPr>
            <a:xfrm>
              <a:off x="1257399" y="1707139"/>
              <a:ext cx="5619919" cy="4023102"/>
              <a:chOff x="863896" y="622705"/>
              <a:chExt cx="7114888" cy="4604550"/>
            </a:xfrm>
          </p:grpSpPr>
          <p:graphicFrame>
            <p:nvGraphicFramePr>
              <p:cNvPr id="19" name="グラフ 18"/>
              <p:cNvGraphicFramePr>
                <a:graphicFrameLocks/>
              </p:cNvGraphicFramePr>
              <p:nvPr>
                <p:extLst>
                  <p:ext uri="{D42A27DB-BD31-4B8C-83A1-F6EECF244321}">
                    <p14:modId xmlns:p14="http://schemas.microsoft.com/office/powerpoint/2010/main" val="2513065823"/>
                  </p:ext>
                </p:extLst>
              </p:nvPr>
            </p:nvGraphicFramePr>
            <p:xfrm>
              <a:off x="863896" y="622705"/>
              <a:ext cx="7114888" cy="4604550"/>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6244657" y="4828847"/>
                <a:ext cx="104358"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grpSp>
        <p:sp>
          <p:nvSpPr>
            <p:cNvPr id="15" name="テキスト ボックス 14"/>
            <p:cNvSpPr txBox="1"/>
            <p:nvPr/>
          </p:nvSpPr>
          <p:spPr>
            <a:xfrm>
              <a:off x="2538020" y="1783426"/>
              <a:ext cx="67852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2008</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p>
          </p:txBody>
        </p:sp>
        <p:sp>
          <p:nvSpPr>
            <p:cNvPr id="16" name="テキスト ボックス 15"/>
            <p:cNvSpPr txBox="1"/>
            <p:nvPr/>
          </p:nvSpPr>
          <p:spPr>
            <a:xfrm>
              <a:off x="2615673" y="2127240"/>
              <a:ext cx="492443" cy="613881"/>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リーマン</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eiryo UI" panose="020B0604030504040204" pitchFamily="50" charset="-128"/>
                </a:rPr>
                <a:t>ショック</a:t>
              </a:r>
            </a:p>
          </p:txBody>
        </p:sp>
        <p:sp>
          <p:nvSpPr>
            <p:cNvPr id="17" name="テキスト ボックス 16"/>
            <p:cNvSpPr txBox="1"/>
            <p:nvPr/>
          </p:nvSpPr>
          <p:spPr>
            <a:xfrm>
              <a:off x="4497167" y="3090372"/>
              <a:ext cx="2225605" cy="261610"/>
            </a:xfrm>
            <a:prstGeom prst="rect">
              <a:avLst/>
            </a:prstGeom>
            <a:noFill/>
          </p:spPr>
          <p:txBody>
            <a:bodyPr wrap="square" rtlCol="0">
              <a:spAutoFit/>
            </a:bodyPr>
            <a:lstStyle/>
            <a:p>
              <a:r>
                <a:rPr kumimoji="1" lang="en-US" altLang="ja-JP" sz="1100" b="1" dirty="0">
                  <a:latin typeface="Meiryo UI" panose="020B0604030504040204" pitchFamily="50" charset="-128"/>
                  <a:ea typeface="Meiryo UI" panose="020B0604030504040204" pitchFamily="50" charset="-128"/>
                </a:rPr>
                <a:t>【2010</a:t>
              </a:r>
              <a:r>
                <a:rPr kumimoji="1" lang="ja-JP" altLang="en-US" sz="1100" b="1" dirty="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2019</a:t>
              </a:r>
              <a:r>
                <a:rPr kumimoji="1" lang="ja-JP" altLang="en-US" sz="1100" b="1" dirty="0" smtClean="0">
                  <a:latin typeface="Meiryo UI" panose="020B0604030504040204" pitchFamily="50" charset="-128"/>
                  <a:ea typeface="Meiryo UI" panose="020B0604030504040204" pitchFamily="50" charset="-128"/>
                </a:rPr>
                <a:t>平均</a:t>
              </a:r>
              <a:r>
                <a:rPr kumimoji="1" lang="en-US" altLang="ja-JP" sz="1100" b="1" dirty="0">
                  <a:latin typeface="Meiryo UI" panose="020B0604030504040204" pitchFamily="50" charset="-128"/>
                  <a:ea typeface="Meiryo UI" panose="020B0604030504040204" pitchFamily="50" charset="-128"/>
                </a:rPr>
                <a:t>】</a:t>
              </a:r>
              <a:r>
                <a:rPr kumimoji="1" lang="en-US" altLang="ja-JP" sz="1100" b="1" dirty="0" smtClean="0">
                  <a:latin typeface="Meiryo UI" panose="020B0604030504040204" pitchFamily="50" charset="-128"/>
                  <a:ea typeface="Meiryo UI" panose="020B0604030504040204" pitchFamily="50" charset="-128"/>
                </a:rPr>
                <a:t>0.81%</a:t>
              </a:r>
              <a:endParaRPr kumimoji="1" lang="ja-JP" altLang="en-US" sz="1100" b="1" dirty="0">
                <a:latin typeface="Meiryo UI" panose="020B0604030504040204" pitchFamily="50" charset="-128"/>
                <a:ea typeface="Meiryo UI" panose="020B0604030504040204" pitchFamily="50" charset="-128"/>
              </a:endParaRPr>
            </a:p>
          </p:txBody>
        </p:sp>
      </p:grpSp>
      <p:sp>
        <p:nvSpPr>
          <p:cNvPr id="22" name="正方形/長方形 21">
            <a:extLst>
              <a:ext uri="{FF2B5EF4-FFF2-40B4-BE49-F238E27FC236}">
                <a16:creationId xmlns:a16="http://schemas.microsoft.com/office/drawing/2014/main" id="{DDEBF65A-043C-4CC2-851D-60AB39C407CF}"/>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19549927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32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「感染症拡大前よりも、家事・育児時間が増加」した割合は、感染拡大直後の</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en-US" altLang="ja-JP" sz="1400" dirty="0" smtClean="0">
                <a:solidFill>
                  <a:schemeClr val="tx1"/>
                </a:solidFill>
                <a:latin typeface="Meiryo UI" panose="020B0604030504040204" pitchFamily="50" charset="-128"/>
                <a:ea typeface="Meiryo UI" panose="020B0604030504040204" pitchFamily="50" charset="-128"/>
              </a:rPr>
              <a:t>5</a:t>
            </a:r>
            <a:r>
              <a:rPr kumimoji="1" lang="ja-JP" altLang="en-US" sz="1400" dirty="0" smtClean="0">
                <a:solidFill>
                  <a:schemeClr val="tx1"/>
                </a:solidFill>
                <a:latin typeface="Meiryo UI" panose="020B0604030504040204" pitchFamily="50" charset="-128"/>
                <a:ea typeface="Meiryo UI" panose="020B0604030504040204" pitchFamily="50" charset="-128"/>
              </a:rPr>
              <a:t>月</a:t>
            </a:r>
            <a:r>
              <a:rPr kumimoji="1" lang="ja-JP" altLang="en-US" sz="1400" dirty="0">
                <a:solidFill>
                  <a:schemeClr val="tx1"/>
                </a:solidFill>
                <a:latin typeface="Meiryo UI" panose="020B0604030504040204" pitchFamily="50" charset="-128"/>
                <a:ea typeface="Meiryo UI" panose="020B0604030504040204" pitchFamily="50" charset="-128"/>
              </a:rPr>
              <a:t>に比べ、男女ともに増加傾向。</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ワークライフバランスへの意識の変化</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P20</a:t>
            </a:r>
            <a:endParaRPr kumimoji="1" lang="ja-JP" altLang="en-US" dirty="0"/>
          </a:p>
        </p:txBody>
      </p:sp>
      <p:sp>
        <p:nvSpPr>
          <p:cNvPr id="14" name="テキスト ボックス 13"/>
          <p:cNvSpPr txBox="1"/>
          <p:nvPr/>
        </p:nvSpPr>
        <p:spPr>
          <a:xfrm>
            <a:off x="1785410" y="5899924"/>
            <a:ext cx="8172000" cy="253916"/>
          </a:xfrm>
          <a:prstGeom prst="rect">
            <a:avLst/>
          </a:prstGeom>
          <a:noFill/>
        </p:spPr>
        <p:txBody>
          <a:bodyPr wrap="square" rtlCol="0">
            <a:spAutoFit/>
          </a:bodyPr>
          <a:lstStyle/>
          <a:p>
            <a:r>
              <a:rPr lang="ja-JP" altLang="en-US" sz="1050" dirty="0">
                <a:latin typeface="+mn-ea"/>
              </a:rPr>
              <a:t>出典：内閣府 「</a:t>
            </a:r>
            <a:r>
              <a:rPr lang="ja-JP" altLang="en-US" sz="1050" dirty="0" smtClean="0">
                <a:latin typeface="+mn-ea"/>
              </a:rPr>
              <a:t>第</a:t>
            </a:r>
            <a:r>
              <a:rPr lang="en-US" altLang="ja-JP" sz="1050" dirty="0">
                <a:latin typeface="+mn-ea"/>
              </a:rPr>
              <a:t>6</a:t>
            </a:r>
            <a:r>
              <a:rPr lang="ja-JP" altLang="en-US" sz="1050" dirty="0" smtClean="0">
                <a:latin typeface="+mn-ea"/>
              </a:rPr>
              <a:t>回</a:t>
            </a:r>
            <a:r>
              <a:rPr lang="ja-JP" altLang="en-US" sz="1050" dirty="0">
                <a:latin typeface="+mn-ea"/>
              </a:rPr>
              <a:t>　新型コロナウイルス感染症の影響下における 生活意識・行動の変化に関する調査」</a:t>
            </a:r>
            <a:r>
              <a:rPr lang="ja-JP" altLang="en-US" sz="1050" dirty="0"/>
              <a:t>（</a:t>
            </a:r>
            <a:r>
              <a:rPr lang="en-US" altLang="ja-JP" sz="1050" dirty="0" smtClean="0"/>
              <a:t>2023</a:t>
            </a:r>
            <a:r>
              <a:rPr lang="ja-JP" altLang="en-US" sz="1050" dirty="0" smtClean="0"/>
              <a:t>年</a:t>
            </a:r>
            <a:r>
              <a:rPr lang="en-US" altLang="ja-JP" sz="1050" dirty="0"/>
              <a:t>4</a:t>
            </a:r>
            <a:r>
              <a:rPr lang="ja-JP" altLang="en-US" sz="1050" dirty="0" smtClean="0"/>
              <a:t>月</a:t>
            </a:r>
            <a:r>
              <a:rPr lang="ja-JP" altLang="en-US" sz="1050" dirty="0"/>
              <a:t>公表）</a:t>
            </a:r>
          </a:p>
        </p:txBody>
      </p:sp>
      <p:sp>
        <p:nvSpPr>
          <p:cNvPr id="4" name="正方形/長方形 3"/>
          <p:cNvSpPr/>
          <p:nvPr/>
        </p:nvSpPr>
        <p:spPr>
          <a:xfrm>
            <a:off x="2460972" y="973466"/>
            <a:ext cx="4984057" cy="369332"/>
          </a:xfrm>
          <a:prstGeom prst="rect">
            <a:avLst/>
          </a:prstGeom>
        </p:spPr>
        <p:txBody>
          <a:bodyPr wrap="none">
            <a:spAutoFit/>
          </a:bodyPr>
          <a:lstStyle/>
          <a:p>
            <a:r>
              <a:rPr lang="ja-JP" altLang="en-US" dirty="0"/>
              <a:t>家事・育児時間の変化（</a:t>
            </a:r>
            <a:r>
              <a:rPr lang="en-US" altLang="ja-JP" dirty="0"/>
              <a:t>18</a:t>
            </a:r>
            <a:r>
              <a:rPr lang="ja-JP" altLang="en-US" dirty="0"/>
              <a:t>歳未満の子を持つ親）</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59</a:t>
            </a:fld>
            <a:endParaRPr lang="ja-JP" altLang="en-US" sz="1600" dirty="0"/>
          </a:p>
        </p:txBody>
      </p:sp>
      <p:pic>
        <p:nvPicPr>
          <p:cNvPr id="2" name="図 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52" y="1414809"/>
            <a:ext cx="8077495" cy="4473141"/>
          </a:xfrm>
          <a:prstGeom prst="rect">
            <a:avLst/>
          </a:prstGeom>
        </p:spPr>
      </p:pic>
      <p:pic>
        <p:nvPicPr>
          <p:cNvPr id="16" name="図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42431" y="1291389"/>
            <a:ext cx="3549316" cy="219411"/>
          </a:xfrm>
          <a:prstGeom prst="rect">
            <a:avLst/>
          </a:prstGeom>
        </p:spPr>
      </p:pic>
    </p:spTree>
    <p:extLst>
      <p:ext uri="{BB962C8B-B14F-4D97-AF65-F5344CB8AC3E}">
        <p14:creationId xmlns:p14="http://schemas.microsoft.com/office/powerpoint/2010/main" val="37325139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54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外出自粛等の影響により、高齢者を中心として健康への影響等の懸念が生じる一方で、感染防止を契機とした日常生活における健康意識の高まりが見られる。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P21</a:t>
            </a:r>
            <a:endParaRPr kumimoji="1" lang="ja-JP" altLang="en-US" dirty="0"/>
          </a:p>
        </p:txBody>
      </p:sp>
      <p:sp>
        <p:nvSpPr>
          <p:cNvPr id="18" name="テキスト ボックス 17"/>
          <p:cNvSpPr txBox="1"/>
          <p:nvPr/>
        </p:nvSpPr>
        <p:spPr>
          <a:xfrm>
            <a:off x="3409952" y="5823820"/>
            <a:ext cx="6496048" cy="276999"/>
          </a:xfrm>
          <a:prstGeom prst="rect">
            <a:avLst/>
          </a:prstGeom>
          <a:noFill/>
        </p:spPr>
        <p:txBody>
          <a:bodyPr wrap="square" rtlCol="0">
            <a:spAutoFit/>
          </a:bodyPr>
          <a:lstStyle/>
          <a:p>
            <a:r>
              <a:rPr kumimoji="1" lang="ja-JP" altLang="en-US" sz="1200" dirty="0">
                <a:latin typeface="+mn-ea"/>
              </a:rPr>
              <a:t>出典：大阪府</a:t>
            </a:r>
            <a:r>
              <a:rPr kumimoji="1" lang="zh-TW" altLang="en-US" sz="1200" dirty="0">
                <a:latin typeface="+mn-ea"/>
              </a:rPr>
              <a:t> </a:t>
            </a:r>
            <a:r>
              <a:rPr kumimoji="1" lang="ja-JP" altLang="en-US" sz="1200" dirty="0">
                <a:latin typeface="+mn-ea"/>
              </a:rPr>
              <a:t>「新型コロナウイルス感染症の影響に関する府民アンケート」（</a:t>
            </a:r>
            <a:r>
              <a:rPr kumimoji="1" lang="en-US" altLang="ja-JP" sz="1200" dirty="0">
                <a:latin typeface="+mn-ea"/>
              </a:rPr>
              <a:t>2020</a:t>
            </a:r>
            <a:r>
              <a:rPr kumimoji="1" lang="ja-JP" altLang="en-US" sz="1200" dirty="0">
                <a:latin typeface="+mn-ea"/>
              </a:rPr>
              <a:t>年</a:t>
            </a:r>
            <a:r>
              <a:rPr kumimoji="1" lang="en-US" altLang="ja-JP" sz="1200" dirty="0">
                <a:latin typeface="+mn-ea"/>
              </a:rPr>
              <a:t>10</a:t>
            </a:r>
            <a:r>
              <a:rPr kumimoji="1" lang="ja-JP" altLang="en-US" sz="1200" dirty="0">
                <a:latin typeface="+mn-ea"/>
              </a:rPr>
              <a:t>月）</a:t>
            </a:r>
            <a:endParaRPr kumimoji="1" lang="en-US" altLang="ja-JP" sz="1200" dirty="0">
              <a:latin typeface="+mn-ea"/>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60</a:t>
            </a:fld>
            <a:endParaRPr lang="ja-JP" altLang="en-US" sz="1600" dirty="0"/>
          </a:p>
        </p:txBody>
      </p:sp>
      <p:pic>
        <p:nvPicPr>
          <p:cNvPr id="3" name="図 2">
            <a:extLst>
              <a:ext uri="{FF2B5EF4-FFF2-40B4-BE49-F238E27FC236}">
                <a16:creationId xmlns:a16="http://schemas.microsoft.com/office/drawing/2014/main" id="{86A3EE79-3351-4F03-B9C8-CCE154804D55}"/>
              </a:ext>
            </a:extLst>
          </p:cNvPr>
          <p:cNvPicPr>
            <a:picLocks noChangeAspect="1"/>
          </p:cNvPicPr>
          <p:nvPr/>
        </p:nvPicPr>
        <p:blipFill>
          <a:blip r:embed="rId2"/>
          <a:stretch>
            <a:fillRect/>
          </a:stretch>
        </p:blipFill>
        <p:spPr>
          <a:xfrm>
            <a:off x="710141" y="1768041"/>
            <a:ext cx="7857795" cy="4045817"/>
          </a:xfrm>
          <a:prstGeom prst="rect">
            <a:avLst/>
          </a:prstGeom>
        </p:spPr>
      </p:pic>
      <p:sp>
        <p:nvSpPr>
          <p:cNvPr id="19" name="角丸四角形 18"/>
          <p:cNvSpPr/>
          <p:nvPr/>
        </p:nvSpPr>
        <p:spPr>
          <a:xfrm>
            <a:off x="844673" y="1672344"/>
            <a:ext cx="421892" cy="3435871"/>
          </a:xfrm>
          <a:prstGeom prst="roundRect">
            <a:avLst>
              <a:gd name="adj" fmla="val 463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6" dirty="0"/>
          </a:p>
        </p:txBody>
      </p:sp>
      <p:sp>
        <p:nvSpPr>
          <p:cNvPr id="20" name="テキスト ボックス 19"/>
          <p:cNvSpPr txBox="1"/>
          <p:nvPr/>
        </p:nvSpPr>
        <p:spPr>
          <a:xfrm>
            <a:off x="1338063" y="1174950"/>
            <a:ext cx="6685893"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コロナの感染拡大の前後で興味関心が高まったものや</a:t>
            </a:r>
            <a:r>
              <a:rPr kumimoji="1" lang="ja-JP" altLang="en-US" sz="1600" dirty="0">
                <a:latin typeface="+mn-ea"/>
              </a:rPr>
              <a:t>不安を感じていること</a:t>
            </a:r>
            <a:endParaRPr kumimoji="1" lang="ja-JP" altLang="en-US" sz="1600" b="0" i="0" u="none" strike="noStrike" kern="1200" cap="none" spc="0" normalizeH="0" baseline="0" noProof="0" dirty="0">
              <a:ln>
                <a:noFill/>
              </a:ln>
              <a:effectLst/>
              <a:uLnTx/>
              <a:uFillTx/>
              <a:latin typeface="+mn-ea"/>
            </a:endParaRPr>
          </a:p>
        </p:txBody>
      </p:sp>
      <p:sp>
        <p:nvSpPr>
          <p:cNvPr id="15" name="テキスト ボックス 14">
            <a:extLst>
              <a:ext uri="{FF2B5EF4-FFF2-40B4-BE49-F238E27FC236}">
                <a16:creationId xmlns:a16="http://schemas.microsoft.com/office/drawing/2014/main" id="{36A46AC1-40E5-4771-A2D5-C291B3A9DC11}"/>
              </a:ext>
            </a:extLst>
          </p:cNvPr>
          <p:cNvSpPr txBox="1"/>
          <p:nvPr/>
        </p:nvSpPr>
        <p:spPr>
          <a:xfrm>
            <a:off x="7677378" y="1513504"/>
            <a:ext cx="1098330" cy="461665"/>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ea"/>
              </a:rPr>
              <a:t>複数回答</a:t>
            </a:r>
            <a:endParaRPr kumimoji="1" lang="en-US" altLang="ja-JP" sz="1200" b="0" i="0" u="none" strike="noStrike" kern="1200" cap="none" spc="0" normalizeH="0" baseline="0" noProof="0" dirty="0">
              <a:ln>
                <a:noFill/>
              </a:ln>
              <a:solidFill>
                <a:prstClr val="black"/>
              </a:solidFill>
              <a:effectLst/>
              <a:uLnTx/>
              <a:uFillTx/>
              <a:latin typeface="+mn-ea"/>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dirty="0">
                <a:solidFill>
                  <a:prstClr val="black"/>
                </a:solidFill>
                <a:latin typeface="+mn-ea"/>
              </a:rPr>
              <a:t>（％）</a:t>
            </a:r>
            <a:endParaRPr kumimoji="1" lang="ja-JP" altLang="en-US" sz="1200" b="0" i="0" u="none" strike="noStrike" kern="1200" cap="none" spc="0" normalizeH="0" baseline="0" noProof="0" dirty="0">
              <a:ln>
                <a:noFill/>
              </a:ln>
              <a:solidFill>
                <a:prstClr val="black"/>
              </a:solidFill>
              <a:effectLst/>
              <a:uLnTx/>
              <a:uFillTx/>
              <a:latin typeface="+mn-ea"/>
            </a:endParaRPr>
          </a:p>
        </p:txBody>
      </p:sp>
    </p:spTree>
    <p:extLst>
      <p:ext uri="{BB962C8B-B14F-4D97-AF65-F5344CB8AC3E}">
        <p14:creationId xmlns:p14="http://schemas.microsoft.com/office/powerpoint/2010/main" val="36398901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39999"/>
            <a:ext cx="9432000" cy="64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コロナの感染拡大防止としてテレワークが進展するなど、自宅近くで過ごす時間が増えている。</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また、公園や道路など３密を回避できる場所の利用が増加しており、身近な憩いの空間の重要性が再認識されている。</a:t>
            </a: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健康意識の高まり</a:t>
            </a: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P22</a:t>
            </a:r>
            <a:endParaRPr kumimoji="1" lang="ja-JP" altLang="en-US" dirty="0"/>
          </a:p>
        </p:txBody>
      </p:sp>
      <p:sp>
        <p:nvSpPr>
          <p:cNvPr id="15" name="テキスト ボックス 14"/>
          <p:cNvSpPr txBox="1"/>
          <p:nvPr/>
        </p:nvSpPr>
        <p:spPr>
          <a:xfrm>
            <a:off x="2718064" y="5570394"/>
            <a:ext cx="6886757" cy="538609"/>
          </a:xfrm>
          <a:prstGeom prst="rect">
            <a:avLst/>
          </a:prstGeom>
          <a:noFill/>
        </p:spPr>
        <p:txBody>
          <a:bodyPr wrap="square" rtlCol="0">
            <a:spAutoFit/>
          </a:bodyPr>
          <a:lstStyle/>
          <a:p>
            <a:pPr>
              <a:spcBef>
                <a:spcPts val="600"/>
              </a:spcBef>
            </a:pPr>
            <a:r>
              <a:rPr lang="ja-JP" altLang="en-US" sz="1200" dirty="0">
                <a:latin typeface="+mn-ea"/>
              </a:rPr>
              <a:t>出典：国交省・日立東大ラボ「新型コロナ生活行動調査」　～</a:t>
            </a:r>
            <a:r>
              <a:rPr lang="en-US" altLang="ja-JP" sz="1200" dirty="0">
                <a:latin typeface="+mn-ea"/>
              </a:rPr>
              <a:t>WEB</a:t>
            </a:r>
            <a:r>
              <a:rPr lang="ja-JP" altLang="en-US" sz="1200" dirty="0">
                <a:latin typeface="+mn-ea"/>
              </a:rPr>
              <a:t>調査会社モニターへのアンケート調査 </a:t>
            </a:r>
            <a:endParaRPr lang="en-US" altLang="ja-JP" sz="1200" dirty="0">
              <a:latin typeface="+mn-ea"/>
            </a:endParaRPr>
          </a:p>
          <a:p>
            <a:pPr>
              <a:spcBef>
                <a:spcPts val="600"/>
              </a:spcBef>
            </a:pPr>
            <a:r>
              <a:rPr lang="ja-JP" altLang="en-US" sz="1200" dirty="0">
                <a:latin typeface="+mn-ea"/>
              </a:rPr>
              <a:t>　　　　</a:t>
            </a:r>
            <a:r>
              <a:rPr lang="en-US" altLang="ja-JP" sz="1200" dirty="0">
                <a:latin typeface="+mn-ea"/>
              </a:rPr>
              <a:t>(</a:t>
            </a:r>
            <a:r>
              <a:rPr lang="ja-JP" altLang="en-US" sz="1200" dirty="0">
                <a:latin typeface="+mn-ea"/>
              </a:rPr>
              <a:t>調査期間：</a:t>
            </a:r>
            <a:r>
              <a:rPr lang="ja-JP" altLang="en-US" sz="1200" dirty="0" smtClean="0">
                <a:latin typeface="+mn-ea"/>
              </a:rPr>
              <a:t>令和</a:t>
            </a:r>
            <a:r>
              <a:rPr lang="en-US" altLang="ja-JP" sz="1200" dirty="0">
                <a:latin typeface="+mn-ea"/>
              </a:rPr>
              <a:t>3</a:t>
            </a:r>
            <a:r>
              <a:rPr lang="ja-JP" altLang="en-US" sz="1200" dirty="0" smtClean="0">
                <a:latin typeface="+mn-ea"/>
              </a:rPr>
              <a:t>年</a:t>
            </a:r>
            <a:r>
              <a:rPr lang="en-US" altLang="ja-JP" sz="1200" dirty="0">
                <a:latin typeface="+mn-ea"/>
              </a:rPr>
              <a:t>12</a:t>
            </a:r>
            <a:r>
              <a:rPr lang="ja-JP" altLang="en-US" sz="1200" dirty="0" smtClean="0">
                <a:latin typeface="+mn-ea"/>
              </a:rPr>
              <a:t>月～令和</a:t>
            </a:r>
            <a:r>
              <a:rPr lang="en-US" altLang="ja-JP" sz="1200" dirty="0" smtClean="0">
                <a:latin typeface="+mn-ea"/>
              </a:rPr>
              <a:t>4</a:t>
            </a:r>
            <a:r>
              <a:rPr lang="ja-JP" altLang="en-US" sz="1200" dirty="0" smtClean="0">
                <a:latin typeface="+mn-ea"/>
              </a:rPr>
              <a:t>年</a:t>
            </a:r>
            <a:r>
              <a:rPr lang="en-US" altLang="ja-JP" sz="1200" dirty="0" smtClean="0">
                <a:latin typeface="+mn-ea"/>
              </a:rPr>
              <a:t>3</a:t>
            </a:r>
            <a:r>
              <a:rPr lang="ja-JP" altLang="en-US" sz="1200" dirty="0" smtClean="0">
                <a:latin typeface="+mn-ea"/>
              </a:rPr>
              <a:t>月</a:t>
            </a:r>
            <a:r>
              <a:rPr lang="ja-JP" altLang="en-US" sz="1200" dirty="0">
                <a:latin typeface="+mn-ea"/>
              </a:rPr>
              <a:t>　回収サンプル</a:t>
            </a:r>
            <a:r>
              <a:rPr lang="ja-JP" altLang="en-US" sz="1200" dirty="0" smtClean="0">
                <a:latin typeface="+mn-ea"/>
              </a:rPr>
              <a:t>：約</a:t>
            </a:r>
            <a:r>
              <a:rPr lang="en-US" altLang="ja-JP" sz="1200" dirty="0" smtClean="0">
                <a:latin typeface="+mn-ea"/>
              </a:rPr>
              <a:t>13,000)</a:t>
            </a:r>
            <a:endParaRPr lang="en-US" altLang="ja-JP" sz="1200" dirty="0">
              <a:latin typeface="+mn-ea"/>
            </a:endParaRPr>
          </a:p>
        </p:txBody>
      </p:sp>
      <p:sp>
        <p:nvSpPr>
          <p:cNvPr id="21" name="テキスト ボックス 20"/>
          <p:cNvSpPr txBox="1"/>
          <p:nvPr/>
        </p:nvSpPr>
        <p:spPr>
          <a:xfrm>
            <a:off x="2667361" y="1378421"/>
            <a:ext cx="5320939" cy="374461"/>
          </a:xfrm>
          <a:prstGeom prst="rect">
            <a:avLst/>
          </a:prstGeom>
          <a:noFill/>
        </p:spPr>
        <p:txBody>
          <a:bodyPr wrap="square" rtlCol="0">
            <a:spAutoFit/>
          </a:bodyPr>
          <a:lstStyle/>
          <a:p>
            <a:pPr>
              <a:lnSpc>
                <a:spcPts val="2200"/>
              </a:lnSpc>
            </a:pPr>
            <a:r>
              <a:rPr lang="en-US" altLang="ja-JP" sz="1600" dirty="0">
                <a:latin typeface="+mn-ea"/>
              </a:rPr>
              <a:t>【</a:t>
            </a:r>
            <a:r>
              <a:rPr lang="ja-JP" altLang="en-US" sz="1600" dirty="0">
                <a:latin typeface="+mn-ea"/>
              </a:rPr>
              <a:t>都市空間に対する意識（充実してほしい空間）</a:t>
            </a:r>
            <a:r>
              <a:rPr lang="en-US" altLang="ja-JP" sz="1600" dirty="0">
                <a:latin typeface="+mn-ea"/>
              </a:rPr>
              <a:t>】</a:t>
            </a:r>
            <a:endParaRPr kumimoji="1" lang="ja-JP" altLang="en-US" sz="1600" dirty="0">
              <a:latin typeface="+mn-ea"/>
            </a:endParaRP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61</a:t>
            </a:fld>
            <a:endParaRPr lang="ja-JP" altLang="en-US" sz="1600" dirty="0"/>
          </a:p>
        </p:txBody>
      </p:sp>
      <p:pic>
        <p:nvPicPr>
          <p:cNvPr id="2" name="図 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505" y="1943304"/>
            <a:ext cx="7544991" cy="3303107"/>
          </a:xfrm>
          <a:prstGeom prst="rect">
            <a:avLst/>
          </a:prstGeom>
        </p:spPr>
      </p:pic>
    </p:spTree>
    <p:extLst>
      <p:ext uri="{BB962C8B-B14F-4D97-AF65-F5344CB8AC3E}">
        <p14:creationId xmlns:p14="http://schemas.microsoft.com/office/powerpoint/2010/main" val="4467375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1" y="2209794"/>
            <a:ext cx="9905999" cy="900000"/>
          </a:xfrm>
          <a:prstGeom prst="rect">
            <a:avLst/>
          </a:prstGeom>
          <a:solidFill>
            <a:srgbClr val="002060"/>
          </a:solidFill>
        </p:spPr>
        <p:txBody>
          <a:bodyPr vert="horz" lIns="74296" tIns="37148" rIns="74296" bIns="37148" rtlCol="0" anchor="ctr">
            <a:noAutofit/>
          </a:bodyPr>
          <a:lstStyle/>
          <a:p>
            <a:pPr algn="ctr" defTabSz="832550">
              <a:lnSpc>
                <a:spcPct val="90000"/>
              </a:lnSpc>
              <a:spcBef>
                <a:spcPct val="0"/>
              </a:spcBef>
            </a:pPr>
            <a:r>
              <a:rPr kumimoji="1" lang="ja-JP" altLang="en-US" sz="2800" b="1" dirty="0">
                <a:solidFill>
                  <a:schemeClr val="bg1"/>
                </a:solidFill>
                <a:latin typeface="+mn-ea"/>
                <a:cs typeface="+mj-cs"/>
              </a:rPr>
              <a:t>（２）コロナによる影響と新たな潮流　③東京一極集中リスク</a:t>
            </a:r>
          </a:p>
        </p:txBody>
      </p:sp>
      <p:sp>
        <p:nvSpPr>
          <p:cNvPr id="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62</a:t>
            </a:fld>
            <a:endParaRPr lang="ja-JP" altLang="en-US" sz="1600" dirty="0"/>
          </a:p>
        </p:txBody>
      </p:sp>
    </p:spTree>
    <p:extLst>
      <p:ext uri="{BB962C8B-B14F-4D97-AF65-F5344CB8AC3E}">
        <p14:creationId xmlns:p14="http://schemas.microsoft.com/office/powerpoint/2010/main" val="7167686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ext uri="{D42A27DB-BD31-4B8C-83A1-F6EECF244321}">
                <p14:modId xmlns:p14="http://schemas.microsoft.com/office/powerpoint/2010/main" val="1077231511"/>
              </p:ext>
            </p:extLst>
          </p:nvPr>
        </p:nvGraphicFramePr>
        <p:xfrm>
          <a:off x="252000" y="1530842"/>
          <a:ext cx="9396000" cy="3816000"/>
        </p:xfrm>
        <a:graphic>
          <a:graphicData uri="http://schemas.openxmlformats.org/drawingml/2006/table">
            <a:tbl>
              <a:tblPr firstRow="1" firstCol="1" bandRow="1">
                <a:tableStyleId>{5C22544A-7EE6-4342-B048-85BDC9FD1C3A}</a:tableStyleId>
              </a:tblPr>
              <a:tblGrid>
                <a:gridCol w="756000">
                  <a:extLst>
                    <a:ext uri="{9D8B030D-6E8A-4147-A177-3AD203B41FA5}">
                      <a16:colId xmlns:a16="http://schemas.microsoft.com/office/drawing/2014/main" val="3928948355"/>
                    </a:ext>
                  </a:extLst>
                </a:gridCol>
                <a:gridCol w="1260000">
                  <a:extLst>
                    <a:ext uri="{9D8B030D-6E8A-4147-A177-3AD203B41FA5}">
                      <a16:colId xmlns:a16="http://schemas.microsoft.com/office/drawing/2014/main" val="1504585983"/>
                    </a:ext>
                  </a:extLst>
                </a:gridCol>
                <a:gridCol w="936000">
                  <a:extLst>
                    <a:ext uri="{9D8B030D-6E8A-4147-A177-3AD203B41FA5}">
                      <a16:colId xmlns:a16="http://schemas.microsoft.com/office/drawing/2014/main" val="4172693925"/>
                    </a:ext>
                  </a:extLst>
                </a:gridCol>
                <a:gridCol w="936000">
                  <a:extLst>
                    <a:ext uri="{9D8B030D-6E8A-4147-A177-3AD203B41FA5}">
                      <a16:colId xmlns:a16="http://schemas.microsoft.com/office/drawing/2014/main" val="4184999256"/>
                    </a:ext>
                  </a:extLst>
                </a:gridCol>
                <a:gridCol w="1584000">
                  <a:extLst>
                    <a:ext uri="{9D8B030D-6E8A-4147-A177-3AD203B41FA5}">
                      <a16:colId xmlns:a16="http://schemas.microsoft.com/office/drawing/2014/main" val="3086846628"/>
                    </a:ext>
                  </a:extLst>
                </a:gridCol>
                <a:gridCol w="864000">
                  <a:extLst>
                    <a:ext uri="{9D8B030D-6E8A-4147-A177-3AD203B41FA5}">
                      <a16:colId xmlns:a16="http://schemas.microsoft.com/office/drawing/2014/main" val="543441147"/>
                    </a:ext>
                  </a:extLst>
                </a:gridCol>
                <a:gridCol w="936000">
                  <a:extLst>
                    <a:ext uri="{9D8B030D-6E8A-4147-A177-3AD203B41FA5}">
                      <a16:colId xmlns:a16="http://schemas.microsoft.com/office/drawing/2014/main" val="610371725"/>
                    </a:ext>
                  </a:extLst>
                </a:gridCol>
                <a:gridCol w="1188000">
                  <a:extLst>
                    <a:ext uri="{9D8B030D-6E8A-4147-A177-3AD203B41FA5}">
                      <a16:colId xmlns:a16="http://schemas.microsoft.com/office/drawing/2014/main" val="1989293916"/>
                    </a:ext>
                  </a:extLst>
                </a:gridCol>
                <a:gridCol w="936000">
                  <a:extLst>
                    <a:ext uri="{9D8B030D-6E8A-4147-A177-3AD203B41FA5}">
                      <a16:colId xmlns:a16="http://schemas.microsoft.com/office/drawing/2014/main" val="2163445536"/>
                    </a:ext>
                  </a:extLst>
                </a:gridCol>
              </a:tblGrid>
              <a:tr h="468000">
                <a:tc rowSpan="2">
                  <a:txBody>
                    <a:bodyPr/>
                    <a:lstStyle/>
                    <a:p>
                      <a:pPr algn="ctr">
                        <a:spcAft>
                          <a:spcPts val="0"/>
                        </a:spcAft>
                      </a:pPr>
                      <a:r>
                        <a:rPr lang="en-US" sz="1600" kern="100" dirty="0">
                          <a:solidFill>
                            <a:srgbClr val="FFFFFF"/>
                          </a:solidFill>
                          <a:effectLst/>
                          <a:latin typeface="+mn-ea"/>
                          <a:ea typeface="+mn-ea"/>
                        </a:rPr>
                        <a:t> </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mn-cs"/>
                        </a:rPr>
                        <a:t>面積</a:t>
                      </a:r>
                      <a:endParaRPr lang="en-US" altLang="ja-JP" sz="1600" u="sng" kern="100" dirty="0">
                        <a:solidFill>
                          <a:srgbClr val="FFFFFF"/>
                        </a:solidFill>
                        <a:effectLst/>
                        <a:latin typeface="+mn-ea"/>
                        <a:ea typeface="+mn-ea"/>
                        <a:cs typeface="+mn-cs"/>
                      </a:endParaRPr>
                    </a:p>
                    <a:p>
                      <a:pPr algn="ctr">
                        <a:spcBef>
                          <a:spcPts val="600"/>
                        </a:spcBef>
                        <a:spcAft>
                          <a:spcPts val="0"/>
                        </a:spcAft>
                      </a:pPr>
                      <a:r>
                        <a:rPr lang="en-US" altLang="ja-JP" sz="1200" kern="100" dirty="0">
                          <a:solidFill>
                            <a:srgbClr val="FFFFFF"/>
                          </a:solidFill>
                          <a:effectLst/>
                          <a:latin typeface="+mn-ea"/>
                          <a:ea typeface="+mn-ea"/>
                          <a:cs typeface="+mn-cs"/>
                        </a:rPr>
                        <a:t>(km</a:t>
                      </a:r>
                      <a:r>
                        <a:rPr lang="en-US" altLang="ja-JP" sz="1200" kern="100" baseline="30000" dirty="0">
                          <a:solidFill>
                            <a:srgbClr val="FFFFFF"/>
                          </a:solidFill>
                          <a:effectLst/>
                          <a:latin typeface="+mn-ea"/>
                          <a:ea typeface="+mn-ea"/>
                          <a:cs typeface="+mn-cs"/>
                        </a:rPr>
                        <a:t>2</a:t>
                      </a:r>
                      <a:r>
                        <a:rPr lang="en-US" altLang="ja-JP" sz="12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rPr>
                        <a:t>人口</a:t>
                      </a:r>
                      <a:endParaRPr lang="en-US" altLang="ja-JP" sz="1600" u="sng" kern="100" dirty="0">
                        <a:solidFill>
                          <a:srgbClr val="FFFFFF"/>
                        </a:solidFill>
                        <a:effectLst/>
                        <a:latin typeface="+mn-ea"/>
                        <a:ea typeface="+mn-ea"/>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600" u="sng" kern="100" dirty="0">
                          <a:solidFill>
                            <a:srgbClr val="FFFFFF"/>
                          </a:solidFill>
                          <a:effectLst/>
                          <a:latin typeface="+mn-ea"/>
                          <a:ea typeface="+mn-ea"/>
                          <a:cs typeface="Times New Roman" panose="02020603050405020304" pitchFamily="18" charset="0"/>
                        </a:rPr>
                        <a:t>人口密度</a:t>
                      </a:r>
                      <a:endParaRPr lang="en-US" altLang="ja-JP" sz="1600" u="sng" kern="100" dirty="0">
                        <a:solidFill>
                          <a:srgbClr val="FFFFFF"/>
                        </a:solidFill>
                        <a:effectLst/>
                        <a:latin typeface="+mn-ea"/>
                        <a:ea typeface="+mn-ea"/>
                        <a:cs typeface="Times New Roman" panose="02020603050405020304" pitchFamily="18" charset="0"/>
                      </a:endParaRPr>
                    </a:p>
                    <a:p>
                      <a:pPr algn="ctr">
                        <a:spcBef>
                          <a:spcPts val="600"/>
                        </a:spcBef>
                        <a:spcAft>
                          <a:spcPts val="0"/>
                        </a:spcAft>
                      </a:pPr>
                      <a:r>
                        <a:rPr lang="ja-JP" altLang="en-US" sz="1200" kern="100" dirty="0">
                          <a:solidFill>
                            <a:srgbClr val="FFFFFF"/>
                          </a:solidFill>
                          <a:effectLst/>
                          <a:latin typeface="+mn-ea"/>
                          <a:ea typeface="+mn-ea"/>
                          <a:cs typeface="Times New Roman" panose="02020603050405020304" pitchFamily="18" charset="0"/>
                        </a:rPr>
                        <a:t>（人</a:t>
                      </a:r>
                      <a:r>
                        <a:rPr lang="en-US" altLang="ja-JP" sz="1200" kern="100" dirty="0">
                          <a:solidFill>
                            <a:srgbClr val="FFFFFF"/>
                          </a:solidFill>
                          <a:effectLst/>
                          <a:latin typeface="+mn-ea"/>
                          <a:ea typeface="+mn-ea"/>
                          <a:cs typeface="Times New Roman" panose="02020603050405020304" pitchFamily="18" charset="0"/>
                        </a:rPr>
                        <a:t>/km</a:t>
                      </a:r>
                      <a:r>
                        <a:rPr lang="en-US" altLang="ja-JP" sz="1200" kern="100" baseline="30000" dirty="0">
                          <a:solidFill>
                            <a:srgbClr val="FFFFFF"/>
                          </a:solidFill>
                          <a:effectLst/>
                          <a:latin typeface="+mn-ea"/>
                          <a:ea typeface="+mn-ea"/>
                          <a:cs typeface="Times New Roman" panose="02020603050405020304" pitchFamily="18" charset="0"/>
                        </a:rPr>
                        <a:t>2</a:t>
                      </a:r>
                      <a:r>
                        <a:rPr lang="ja-JP" altLang="en-US" sz="1200" kern="100" dirty="0">
                          <a:solidFill>
                            <a:srgbClr val="FFFFFF"/>
                          </a:solidFill>
                          <a:effectLst/>
                          <a:latin typeface="+mn-ea"/>
                          <a:ea typeface="+mn-ea"/>
                          <a:cs typeface="Times New Roman" panose="02020603050405020304" pitchFamily="18" charset="0"/>
                        </a:rPr>
                        <a:t>）</a:t>
                      </a:r>
                      <a:endParaRPr lang="ja-JP" sz="1200" kern="100" dirty="0">
                        <a:solidFill>
                          <a:srgbClr val="FFFFFF"/>
                        </a:solidFill>
                        <a:effectLst/>
                        <a:latin typeface="+mn-ea"/>
                        <a:ea typeface="+mn-ea"/>
                        <a:cs typeface="Times New Roman" panose="02020603050405020304" pitchFamily="18" charset="0"/>
                      </a:endParaRPr>
                    </a:p>
                  </a:txBody>
                  <a:tcPr marL="68580" marR="68580" marT="0" marB="0" anchor="ctr">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cs typeface="+mn-cs"/>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r>
                        <a:rPr lang="ja-JP" altLang="en-US" sz="1600" kern="100" dirty="0">
                          <a:solidFill>
                            <a:srgbClr val="FFFFFF"/>
                          </a:solidFill>
                          <a:effectLst/>
                          <a:latin typeface="+mn-ea"/>
                          <a:ea typeface="+mn-ea"/>
                          <a:cs typeface="Times New Roman" panose="02020603050405020304" pitchFamily="18" charset="0"/>
                        </a:rPr>
                        <a:t>順位</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600" kern="100" dirty="0">
                          <a:solidFill>
                            <a:srgbClr val="FFFFFF"/>
                          </a:solidFill>
                          <a:effectLst/>
                          <a:latin typeface="+mn-ea"/>
                          <a:ea typeface="+mn-ea"/>
                        </a:rPr>
                        <a:t>割合</a:t>
                      </a:r>
                      <a:endParaRPr 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vMerge="1">
                  <a:txBody>
                    <a:bodyPr/>
                    <a:lstStyle/>
                    <a:p>
                      <a:endParaRPr kumimoji="1" lang="ja-JP" altLang="en-US"/>
                    </a:p>
                  </a:txBody>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ja-JP" altLang="en-US" sz="1600" kern="100" dirty="0">
                          <a:solidFill>
                            <a:srgbClr val="FFFFFF"/>
                          </a:solidFill>
                          <a:effectLst/>
                          <a:latin typeface="+mn-ea"/>
                          <a:ea typeface="+mn-ea"/>
                          <a:cs typeface="Times New Roman" panose="02020603050405020304" pitchFamily="18" charset="0"/>
                        </a:rPr>
                        <a:t>順位</a:t>
                      </a:r>
                      <a:endParaRPr lang="ja-JP" altLang="ja-JP" sz="16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C9BD5"/>
                    </a:solidFill>
                  </a:tcPr>
                </a:tc>
                <a:extLst>
                  <a:ext uri="{0D108BD9-81ED-4DB2-BD59-A6C34878D82A}">
                    <a16:rowId xmlns:a16="http://schemas.microsoft.com/office/drawing/2014/main" val="182402036"/>
                  </a:ext>
                </a:extLst>
              </a:tr>
              <a:tr h="576000">
                <a:tc>
                  <a:txBody>
                    <a:bodyPr/>
                    <a:lstStyle/>
                    <a:p>
                      <a:pPr algn="ctr">
                        <a:spcAft>
                          <a:spcPts val="0"/>
                        </a:spcAft>
                      </a:pPr>
                      <a:r>
                        <a:rPr lang="ja-JP" sz="1600" kern="100" dirty="0">
                          <a:effectLst/>
                          <a:latin typeface="+mn-ea"/>
                          <a:ea typeface="+mn-ea"/>
                        </a:rPr>
                        <a:t>全国</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377,976</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sz="1600" kern="100" dirty="0">
                          <a:effectLst/>
                          <a:latin typeface="+mn-ea"/>
                          <a:ea typeface="+mn-ea"/>
                        </a:rPr>
                        <a:t>126,146,099</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600" kern="100" dirty="0">
                          <a:effectLst/>
                          <a:latin typeface="+mn-ea"/>
                          <a:ea typeface="+mn-ea"/>
                          <a:cs typeface="Times New Roman" panose="02020603050405020304" pitchFamily="18" charset="0"/>
                        </a:rPr>
                        <a:t>―</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600" kern="100" dirty="0">
                          <a:effectLst/>
                          <a:latin typeface="+mn-ea"/>
                          <a:ea typeface="+mn-ea"/>
                          <a:cs typeface="Times New Roman" panose="02020603050405020304" pitchFamily="18" charset="0"/>
                        </a:rPr>
                        <a:t>338</a:t>
                      </a:r>
                      <a:endParaRPr lang="ja-JP" sz="16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600" kern="100" dirty="0">
                          <a:effectLst/>
                          <a:latin typeface="+mn-ea"/>
                          <a:ea typeface="+mn-ea"/>
                          <a:cs typeface="Times New Roman" panose="02020603050405020304" pitchFamily="18" charset="0"/>
                        </a:rPr>
                        <a:t>―</a:t>
                      </a:r>
                      <a:endParaRPr lang="ja-JP" alt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2306261897"/>
                  </a:ext>
                </a:extLst>
              </a:tr>
              <a:tr h="576000">
                <a:tc>
                  <a:txBody>
                    <a:bodyPr/>
                    <a:lstStyle/>
                    <a:p>
                      <a:pPr algn="ctr">
                        <a:spcAft>
                          <a:spcPts val="0"/>
                        </a:spcAft>
                      </a:pPr>
                      <a:r>
                        <a:rPr lang="ja-JP" sz="1600" b="1" kern="100" dirty="0">
                          <a:effectLst/>
                          <a:latin typeface="+mn-ea"/>
                          <a:ea typeface="+mn-ea"/>
                        </a:rPr>
                        <a:t>東京</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mn-cs"/>
                        </a:rPr>
                        <a:t>2,194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mn-cs"/>
                        </a:rPr>
                        <a:t>0.58%</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45</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1" kern="100" dirty="0">
                          <a:effectLst/>
                          <a:latin typeface="+mn-ea"/>
                          <a:ea typeface="+mn-ea"/>
                        </a:rPr>
                        <a:t>14,047,594</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11.1%</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1" kern="100" dirty="0">
                          <a:effectLst/>
                          <a:latin typeface="+mn-ea"/>
                          <a:ea typeface="+mn-ea"/>
                          <a:cs typeface="Times New Roman" panose="02020603050405020304" pitchFamily="18" charset="0"/>
                        </a:rPr>
                        <a:t>6,403</a:t>
                      </a:r>
                      <a:endParaRPr lang="ja-JP" sz="16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1" kern="100" dirty="0">
                          <a:effectLst/>
                          <a:latin typeface="+mn-ea"/>
                          <a:ea typeface="+mn-ea"/>
                          <a:cs typeface="Times New Roman" panose="02020603050405020304" pitchFamily="18" charset="0"/>
                        </a:rPr>
                        <a:t>1</a:t>
                      </a:r>
                      <a:r>
                        <a:rPr lang="ja-JP" altLang="en-US" sz="1600" b="1" kern="100" dirty="0">
                          <a:effectLst/>
                          <a:latin typeface="+mn-ea"/>
                          <a:ea typeface="+mn-ea"/>
                          <a:cs typeface="Times New Roman" panose="02020603050405020304" pitchFamily="18" charset="0"/>
                        </a:rPr>
                        <a:t>位</a:t>
                      </a:r>
                      <a:endParaRPr lang="ja-JP" sz="16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神奈川</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2,416</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0.64%</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9,237,337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3,823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576000">
                <a:tc>
                  <a:txBody>
                    <a:bodyPr/>
                    <a:lstStyle/>
                    <a:p>
                      <a:pPr algn="ctr">
                        <a:spcAft>
                          <a:spcPts val="0"/>
                        </a:spcAft>
                      </a:pPr>
                      <a:r>
                        <a:rPr lang="ja-JP" altLang="en-US" sz="1600" kern="100" dirty="0">
                          <a:effectLst/>
                          <a:latin typeface="+mn-ea"/>
                          <a:ea typeface="+mn-ea"/>
                          <a:cs typeface="Times New Roman" panose="02020603050405020304" pitchFamily="18" charset="0"/>
                        </a:rPr>
                        <a:t>愛知</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5,173</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1.37%</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27</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7,542,415</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6.0%</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4</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kern="100" dirty="0">
                          <a:effectLst/>
                          <a:latin typeface="+mn-ea"/>
                          <a:ea typeface="+mn-ea"/>
                          <a:cs typeface="Times New Roman" panose="02020603050405020304" pitchFamily="18" charset="0"/>
                        </a:rPr>
                        <a:t>1,458</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kern="100" dirty="0">
                          <a:effectLst/>
                          <a:latin typeface="+mn-ea"/>
                          <a:ea typeface="+mn-ea"/>
                          <a:cs typeface="Times New Roman" panose="02020603050405020304" pitchFamily="18" charset="0"/>
                        </a:rPr>
                        <a:t>5</a:t>
                      </a:r>
                      <a:r>
                        <a:rPr lang="ja-JP" altLang="en-US" sz="1600" kern="100" dirty="0">
                          <a:effectLst/>
                          <a:latin typeface="+mn-ea"/>
                          <a:ea typeface="+mn-ea"/>
                          <a:cs typeface="Times New Roman" panose="02020603050405020304" pitchFamily="18" charset="0"/>
                        </a:rPr>
                        <a:t>位</a:t>
                      </a:r>
                      <a:endParaRPr lang="ja-JP" sz="16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576000">
                <a:tc>
                  <a:txBody>
                    <a:bodyPr/>
                    <a:lstStyle/>
                    <a:p>
                      <a:pPr algn="ctr">
                        <a:spcAft>
                          <a:spcPts val="0"/>
                        </a:spcAft>
                      </a:pPr>
                      <a:r>
                        <a:rPr lang="ja-JP" sz="1600" kern="100" dirty="0">
                          <a:effectLst/>
                          <a:latin typeface="+mn-ea"/>
                          <a:ea typeface="+mn-ea"/>
                        </a:rPr>
                        <a:t>大阪</a:t>
                      </a:r>
                      <a:endParaRPr lang="ja-JP" sz="16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rPr>
                        <a:t>1,905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mn-cs"/>
                        </a:rPr>
                        <a:t>0.50%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46</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sz="1600" b="0" kern="100" dirty="0">
                          <a:effectLst/>
                          <a:latin typeface="+mn-ea"/>
                          <a:ea typeface="+mn-ea"/>
                        </a:rPr>
                        <a:t>8,837,685</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7.0%</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3</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600" b="0" kern="100" dirty="0">
                          <a:effectLst/>
                          <a:latin typeface="+mn-ea"/>
                          <a:ea typeface="+mn-ea"/>
                          <a:cs typeface="Times New Roman" panose="02020603050405020304" pitchFamily="18" charset="0"/>
                        </a:rPr>
                        <a:t>4,638</a:t>
                      </a:r>
                      <a:endParaRPr lang="ja-JP" sz="16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600" b="0" kern="100" dirty="0">
                          <a:effectLst/>
                          <a:latin typeface="+mn-ea"/>
                          <a:ea typeface="+mn-ea"/>
                          <a:cs typeface="Times New Roman" panose="02020603050405020304" pitchFamily="18" charset="0"/>
                        </a:rPr>
                        <a:t>2</a:t>
                      </a:r>
                      <a:r>
                        <a:rPr lang="ja-JP" altLang="en-US" sz="1600" kern="100" dirty="0">
                          <a:effectLst/>
                          <a:latin typeface="+mn-ea"/>
                          <a:ea typeface="+mn-ea"/>
                          <a:cs typeface="Times New Roman" panose="02020603050405020304" pitchFamily="18" charset="0"/>
                        </a:rPr>
                        <a:t>位</a:t>
                      </a:r>
                      <a:endParaRPr lang="ja-JP" sz="16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2" name="テキスト ボックス 11">
            <a:extLst>
              <a:ext uri="{FF2B5EF4-FFF2-40B4-BE49-F238E27FC236}">
                <a16:creationId xmlns:a16="http://schemas.microsoft.com/office/drawing/2014/main" id="{178AA22E-FCB1-45B3-87A6-15F3CBAFE844}"/>
              </a:ext>
            </a:extLst>
          </p:cNvPr>
          <p:cNvSpPr txBox="1"/>
          <p:nvPr/>
        </p:nvSpPr>
        <p:spPr>
          <a:xfrm>
            <a:off x="6749375" y="5829825"/>
            <a:ext cx="2934625" cy="246221"/>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出典：総務省</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国勢調査」（</a:t>
            </a:r>
            <a:r>
              <a:rPr kumimoji="1" lang="en-US" altLang="ja-JP" sz="1000" dirty="0">
                <a:solidFill>
                  <a:prstClr val="black"/>
                </a:solidFill>
                <a:latin typeface="Meiryo UI" panose="020B0604030504040204" pitchFamily="50" charset="-128"/>
                <a:ea typeface="Meiryo UI" panose="020B0604030504040204" pitchFamily="50" charset="-128"/>
              </a:rPr>
              <a:t>2021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1000" dirty="0">
                <a:solidFill>
                  <a:prstClr val="black"/>
                </a:solidFill>
                <a:latin typeface="Meiryo UI" panose="020B0604030504040204" pitchFamily="50" charset="-128"/>
                <a:ea typeface="Meiryo UI" panose="020B0604030504040204" pitchFamily="50" charset="-128"/>
              </a:rPr>
              <a:t>11</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p>
        </p:txBody>
      </p:sp>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東京に人口が一極集中。（日本全土の</a:t>
            </a:r>
            <a:r>
              <a:rPr kumimoji="1" lang="en-US" altLang="ja-JP" sz="1400" dirty="0">
                <a:solidFill>
                  <a:schemeClr val="tx1"/>
                </a:solidFill>
                <a:latin typeface="Meiryo UI" panose="020B0604030504040204" pitchFamily="50" charset="-128"/>
                <a:ea typeface="Meiryo UI" panose="020B0604030504040204" pitchFamily="50" charset="-128"/>
              </a:rPr>
              <a:t>0.58%</a:t>
            </a:r>
            <a:r>
              <a:rPr kumimoji="1" lang="ja-JP" altLang="en-US" sz="1400" dirty="0">
                <a:solidFill>
                  <a:schemeClr val="tx1"/>
                </a:solidFill>
                <a:latin typeface="Meiryo UI" panose="020B0604030504040204" pitchFamily="50" charset="-128"/>
                <a:ea typeface="Meiryo UI" panose="020B0604030504040204" pitchFamily="50" charset="-128"/>
              </a:rPr>
              <a:t>の面積に、全人口の約</a:t>
            </a:r>
            <a:r>
              <a:rPr kumimoji="1" lang="en-US" altLang="ja-JP" sz="1400" dirty="0">
                <a:solidFill>
                  <a:schemeClr val="tx1"/>
                </a:solidFill>
                <a:latin typeface="Meiryo UI" panose="020B0604030504040204" pitchFamily="50" charset="-128"/>
                <a:ea typeface="Meiryo UI" panose="020B0604030504040204" pitchFamily="50" charset="-128"/>
              </a:rPr>
              <a:t>11%</a:t>
            </a:r>
            <a:r>
              <a:rPr kumimoji="1" lang="ja-JP" altLang="en-US" sz="1400" dirty="0">
                <a:solidFill>
                  <a:schemeClr val="tx1"/>
                </a:solidFill>
                <a:latin typeface="Meiryo UI" panose="020B0604030504040204" pitchFamily="50" charset="-128"/>
                <a:ea typeface="Meiryo UI" panose="020B0604030504040204" pitchFamily="50" charset="-128"/>
              </a:rPr>
              <a:t>が集中）</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東京への一極集中（面積・人口）</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63</a:t>
            </a:fld>
            <a:endParaRPr lang="ja-JP" altLang="en-US" sz="1600" dirty="0"/>
          </a:p>
        </p:txBody>
      </p:sp>
    </p:spTree>
    <p:extLst>
      <p:ext uri="{BB962C8B-B14F-4D97-AF65-F5344CB8AC3E}">
        <p14:creationId xmlns:p14="http://schemas.microsoft.com/office/powerpoint/2010/main" val="1708459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39999"/>
            <a:ext cx="9391872" cy="82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日本は、他の先進国に比べ、政治・経済・人口が過度に東京に一極集中。</a:t>
            </a:r>
          </a:p>
          <a:p>
            <a:pPr marL="180975" indent="-180975">
              <a:lnSpc>
                <a:spcPts val="2000"/>
              </a:lnSpc>
              <a:spcBef>
                <a:spcPts val="400"/>
              </a:spcBef>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こうした中、人口が過密する東京において、コロナが感染拡大したことにより、あらためて、危機事象発生時における東京一極集中のリスクが顕在化。</a:t>
            </a:r>
          </a:p>
        </p:txBody>
      </p:sp>
      <p:sp>
        <p:nvSpPr>
          <p:cNvPr id="11" name="正方形/長方形 10"/>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東京への一極集中（</a:t>
            </a:r>
            <a:r>
              <a:rPr kumimoji="1" lang="en-US" altLang="ja-JP" b="1" dirty="0">
                <a:solidFill>
                  <a:schemeClr val="bg1"/>
                </a:solidFill>
              </a:rPr>
              <a:t>GDP</a:t>
            </a:r>
            <a:r>
              <a:rPr kumimoji="1" lang="ja-JP" altLang="en-US" b="1" dirty="0">
                <a:solidFill>
                  <a:schemeClr val="bg1"/>
                </a:solidFill>
              </a:rPr>
              <a:t>・政治機能等の集中度）</a:t>
            </a:r>
          </a:p>
        </p:txBody>
      </p:sp>
      <p:sp>
        <p:nvSpPr>
          <p:cNvPr id="13" name="ホームベース 12"/>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6" name="ホームベース 15"/>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32" name="テキスト ボックス 31">
            <a:extLst>
              <a:ext uri="{FF2B5EF4-FFF2-40B4-BE49-F238E27FC236}">
                <a16:creationId xmlns:a16="http://schemas.microsoft.com/office/drawing/2014/main" id="{34CF59F8-A367-4EC1-83BF-5D400B8A4CCC}"/>
              </a:ext>
            </a:extLst>
          </p:cNvPr>
          <p:cNvSpPr txBox="1"/>
          <p:nvPr/>
        </p:nvSpPr>
        <p:spPr>
          <a:xfrm>
            <a:off x="5434617" y="5748006"/>
            <a:ext cx="3516878" cy="323165"/>
          </a:xfrm>
          <a:prstGeom prst="rect">
            <a:avLst/>
          </a:prstGeom>
          <a:noFill/>
          <a:ln>
            <a:noFill/>
          </a:ln>
        </p:spPr>
        <p:txBody>
          <a:bodyPr wrap="square" tIns="0" bIns="0" rtlCol="0">
            <a:spAutoFit/>
          </a:bodyPr>
          <a:lstStyle/>
          <a:p>
            <a:pPr marL="217984" indent="-217984"/>
            <a:r>
              <a:rPr lang="ja-JP" altLang="en-US" sz="1050" dirty="0"/>
              <a:t>　</a:t>
            </a:r>
            <a:r>
              <a:rPr lang="en-US" altLang="ja-JP" sz="1050" dirty="0"/>
              <a:t>※</a:t>
            </a:r>
            <a:r>
              <a:rPr lang="ja-JP" altLang="en-US" sz="1050" dirty="0"/>
              <a:t>出典：第２回「副首都ビジョン」のバージョンアップに向けた意見交換会　参考資料６　（</a:t>
            </a:r>
            <a:r>
              <a:rPr lang="en-US" altLang="ja-JP" sz="1050" dirty="0"/>
              <a:t>2022</a:t>
            </a:r>
            <a:r>
              <a:rPr lang="ja-JP" altLang="en-US" sz="1050" dirty="0"/>
              <a:t>年</a:t>
            </a:r>
            <a:r>
              <a:rPr lang="en-US" altLang="ja-JP" sz="1050" dirty="0"/>
              <a:t>1</a:t>
            </a:r>
            <a:r>
              <a:rPr lang="ja-JP" altLang="en-US" sz="1050" dirty="0"/>
              <a:t>月）</a:t>
            </a:r>
          </a:p>
        </p:txBody>
      </p:sp>
      <p:sp>
        <p:nvSpPr>
          <p:cNvPr id="37"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64</a:t>
            </a:fld>
            <a:endParaRPr lang="ja-JP" altLang="en-US" sz="1600" dirty="0"/>
          </a:p>
        </p:txBody>
      </p:sp>
      <p:pic>
        <p:nvPicPr>
          <p:cNvPr id="36" name="table"/>
          <p:cNvPicPr>
            <a:picLocks noChangeAspect="1"/>
          </p:cNvPicPr>
          <p:nvPr/>
        </p:nvPicPr>
        <p:blipFill>
          <a:blip r:embed="rId2"/>
          <a:stretch>
            <a:fillRect/>
          </a:stretch>
        </p:blipFill>
        <p:spPr>
          <a:xfrm>
            <a:off x="1093157" y="1449567"/>
            <a:ext cx="7719687" cy="4197267"/>
          </a:xfrm>
          <a:prstGeom prst="rect">
            <a:avLst/>
          </a:prstGeom>
        </p:spPr>
      </p:pic>
      <p:sp>
        <p:nvSpPr>
          <p:cNvPr id="39" name="テキスト ボックス 4"/>
          <p:cNvSpPr txBox="1"/>
          <p:nvPr/>
        </p:nvSpPr>
        <p:spPr>
          <a:xfrm>
            <a:off x="0" y="5652999"/>
            <a:ext cx="4988866" cy="2539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50" dirty="0"/>
              <a:t>※</a:t>
            </a:r>
            <a:r>
              <a:rPr kumimoji="1" lang="ja-JP" altLang="en-US" sz="1050" dirty="0"/>
              <a:t>　空港は旅客数、港湾はコンテナ貨物量がトップの施設がある都市（いずれも</a:t>
            </a:r>
            <a:r>
              <a:rPr kumimoji="1" lang="en-US" altLang="ja-JP" sz="1050" dirty="0"/>
              <a:t>2014</a:t>
            </a:r>
            <a:r>
              <a:rPr kumimoji="1" lang="ja-JP" altLang="en-US" sz="1050" dirty="0"/>
              <a:t>年）</a:t>
            </a:r>
          </a:p>
        </p:txBody>
      </p:sp>
      <p:sp>
        <p:nvSpPr>
          <p:cNvPr id="40" name="テキスト ボックス 2"/>
          <p:cNvSpPr txBox="1"/>
          <p:nvPr/>
        </p:nvSpPr>
        <p:spPr>
          <a:xfrm>
            <a:off x="0" y="5913079"/>
            <a:ext cx="1712328" cy="253916"/>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050" dirty="0">
                <a:latin typeface="Meiryo UI" pitchFamily="50" charset="-128"/>
                <a:ea typeface="Meiryo UI" pitchFamily="50" charset="-128"/>
                <a:cs typeface="Meiryo UI" pitchFamily="50" charset="-128"/>
              </a:rPr>
              <a:t>※</a:t>
            </a:r>
            <a:r>
              <a:rPr kumimoji="1" lang="ja-JP" altLang="en-US" sz="1050" dirty="0">
                <a:latin typeface="Meiryo UI" pitchFamily="50" charset="-128"/>
                <a:ea typeface="Meiryo UI" pitchFamily="50" charset="-128"/>
                <a:cs typeface="Meiryo UI" pitchFamily="50" charset="-128"/>
              </a:rPr>
              <a:t>　網掛け部分は首都以外</a:t>
            </a:r>
          </a:p>
        </p:txBody>
      </p:sp>
    </p:spTree>
    <p:extLst>
      <p:ext uri="{BB962C8B-B14F-4D97-AF65-F5344CB8AC3E}">
        <p14:creationId xmlns:p14="http://schemas.microsoft.com/office/powerpoint/2010/main" val="3422997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他都市に比べて東京のコロナ関連企業倒産件数が多い。</a:t>
            </a: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274482806"/>
              </p:ext>
            </p:extLst>
          </p:nvPr>
        </p:nvGraphicFramePr>
        <p:xfrm>
          <a:off x="7220173" y="1710052"/>
          <a:ext cx="2484000" cy="3276000"/>
        </p:xfrm>
        <a:graphic>
          <a:graphicData uri="http://schemas.openxmlformats.org/drawingml/2006/table">
            <a:tbl>
              <a:tblPr firstRow="1" firstCol="1" bandRow="1">
                <a:tableStyleId>{5C22544A-7EE6-4342-B048-85BDC9FD1C3A}</a:tableStyleId>
              </a:tblPr>
              <a:tblGrid>
                <a:gridCol w="684000">
                  <a:extLst>
                    <a:ext uri="{9D8B030D-6E8A-4147-A177-3AD203B41FA5}">
                      <a16:colId xmlns:a16="http://schemas.microsoft.com/office/drawing/2014/main" val="3928948355"/>
                    </a:ext>
                  </a:extLst>
                </a:gridCol>
                <a:gridCol w="936000">
                  <a:extLst>
                    <a:ext uri="{9D8B030D-6E8A-4147-A177-3AD203B41FA5}">
                      <a16:colId xmlns:a16="http://schemas.microsoft.com/office/drawing/2014/main" val="1504585983"/>
                    </a:ext>
                  </a:extLst>
                </a:gridCol>
                <a:gridCol w="864000">
                  <a:extLst>
                    <a:ext uri="{9D8B030D-6E8A-4147-A177-3AD203B41FA5}">
                      <a16:colId xmlns:a16="http://schemas.microsoft.com/office/drawing/2014/main" val="4172693925"/>
                    </a:ext>
                  </a:extLst>
                </a:gridCol>
              </a:tblGrid>
              <a:tr h="468000">
                <a:tc rowSpan="2">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rowSpan="2">
                  <a:txBody>
                    <a:bodyPr/>
                    <a:lstStyle/>
                    <a:p>
                      <a:pPr algn="ctr">
                        <a:spcAft>
                          <a:spcPts val="0"/>
                        </a:spcAft>
                      </a:pPr>
                      <a:r>
                        <a:rPr lang="ja-JP" altLang="en-US" sz="1400" kern="100" dirty="0">
                          <a:solidFill>
                            <a:srgbClr val="FFFFFF"/>
                          </a:solidFill>
                          <a:effectLst/>
                          <a:latin typeface="+mn-ea"/>
                          <a:ea typeface="+mn-ea"/>
                          <a:cs typeface="+mn-cs"/>
                        </a:rPr>
                        <a:t>コロナ関連</a:t>
                      </a:r>
                      <a:endParaRPr lang="en-US" altLang="ja-JP" sz="1400" kern="100" dirty="0">
                        <a:solidFill>
                          <a:srgbClr val="FFFFFF"/>
                        </a:solidFill>
                        <a:effectLst/>
                        <a:latin typeface="+mn-ea"/>
                        <a:ea typeface="+mn-ea"/>
                        <a:cs typeface="+mn-cs"/>
                      </a:endParaRPr>
                    </a:p>
                    <a:p>
                      <a:pPr algn="ctr">
                        <a:spcAft>
                          <a:spcPts val="0"/>
                        </a:spcAft>
                      </a:pPr>
                      <a:r>
                        <a:rPr lang="ja-JP" altLang="en-US" sz="1400" kern="100" dirty="0">
                          <a:solidFill>
                            <a:srgbClr val="FFFFFF"/>
                          </a:solidFill>
                          <a:effectLst/>
                          <a:latin typeface="+mn-ea"/>
                          <a:ea typeface="+mn-ea"/>
                          <a:cs typeface="+mn-cs"/>
                        </a:rPr>
                        <a:t>企業倒産</a:t>
                      </a:r>
                      <a:endParaRPr lang="en-US" altLang="ja-JP" sz="1400" kern="100" dirty="0">
                        <a:solidFill>
                          <a:srgbClr val="FFFFFF"/>
                        </a:solidFill>
                        <a:effectLst/>
                        <a:latin typeface="+mn-ea"/>
                        <a:ea typeface="+mn-ea"/>
                        <a:cs typeface="+mn-cs"/>
                      </a:endParaRPr>
                    </a:p>
                    <a:p>
                      <a:pPr algn="ctr">
                        <a:spcBef>
                          <a:spcPts val="600"/>
                        </a:spcBef>
                        <a:spcAft>
                          <a:spcPts val="0"/>
                        </a:spcAft>
                      </a:pPr>
                      <a:r>
                        <a:rPr lang="en-US" altLang="ja-JP" sz="1100" kern="100" dirty="0">
                          <a:solidFill>
                            <a:srgbClr val="FFFFFF"/>
                          </a:solidFill>
                          <a:effectLst/>
                          <a:latin typeface="+mn-ea"/>
                          <a:ea typeface="+mn-ea"/>
                          <a:cs typeface="+mn-cs"/>
                        </a:rPr>
                        <a:t>(</a:t>
                      </a:r>
                      <a:r>
                        <a:rPr lang="ja-JP" altLang="en-US" sz="1100" kern="100" dirty="0">
                          <a:solidFill>
                            <a:srgbClr val="FFFFFF"/>
                          </a:solidFill>
                          <a:effectLst/>
                          <a:latin typeface="+mn-ea"/>
                          <a:ea typeface="+mn-ea"/>
                          <a:cs typeface="+mn-cs"/>
                        </a:rPr>
                        <a:t>件</a:t>
                      </a:r>
                      <a:r>
                        <a:rPr lang="en-US" altLang="ja-JP" sz="1100" kern="100" dirty="0">
                          <a:solidFill>
                            <a:srgbClr val="FFFFFF"/>
                          </a:solidFill>
                          <a:effectLst/>
                          <a:latin typeface="+mn-ea"/>
                          <a:ea typeface="+mn-ea"/>
                          <a:cs typeface="+mn-cs"/>
                        </a:rPr>
                        <a:t>)</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rgbClr val="5C9BD5"/>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solidFill>
                      <a:srgbClr val="5C9BD5"/>
                    </a:solidFill>
                  </a:tcPr>
                </a:tc>
                <a:tc vMerge="1">
                  <a:txBody>
                    <a:bodyPr/>
                    <a:lstStyle/>
                    <a:p>
                      <a:pPr algn="ctr">
                        <a:spcAft>
                          <a:spcPts val="0"/>
                        </a:spcAft>
                      </a:pPr>
                      <a:endParaRPr lang="ja-JP" sz="18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a:solidFill>
                            <a:srgbClr val="FFFFFF"/>
                          </a:solidFill>
                          <a:effectLst/>
                          <a:latin typeface="+mn-ea"/>
                          <a:ea typeface="+mn-ea"/>
                          <a:cs typeface="+mn-cs"/>
                        </a:rPr>
                        <a:t>割合</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182402036"/>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smtClean="0">
                          <a:effectLst/>
                          <a:latin typeface="+mn-ea"/>
                          <a:ea typeface="+mn-ea"/>
                          <a:cs typeface="Times New Roman" panose="02020603050405020304" pitchFamily="18" charset="0"/>
                        </a:rPr>
                        <a:t>5727</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ctr">
                        <a:spcAft>
                          <a:spcPts val="0"/>
                        </a:spcAft>
                      </a:pPr>
                      <a:r>
                        <a:rPr lang="en-US" altLang="ja-JP" sz="1400" kern="100" dirty="0">
                          <a:effectLst/>
                          <a:latin typeface="+mn-ea"/>
                          <a:ea typeface="+mn-ea"/>
                          <a:cs typeface="Times New Roman" panose="02020603050405020304" pitchFamily="18" charset="0"/>
                        </a:rPr>
                        <a:t>―</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1" kern="100" dirty="0" smtClean="0">
                          <a:effectLst/>
                          <a:latin typeface="+mn-ea"/>
                          <a:ea typeface="+mn-ea"/>
                          <a:cs typeface="+mn-cs"/>
                        </a:rPr>
                        <a:t>986</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1" kern="100" dirty="0" smtClean="0">
                          <a:effectLst/>
                          <a:latin typeface="+mn-ea"/>
                          <a:ea typeface="+mn-ea"/>
                          <a:cs typeface="+mn-cs"/>
                        </a:rPr>
                        <a:t>17.2%</a:t>
                      </a:r>
                      <a:endParaRPr lang="ja-JP" sz="1400" b="1"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神奈川</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smtClean="0">
                          <a:effectLst/>
                          <a:latin typeface="+mn-ea"/>
                          <a:ea typeface="+mn-ea"/>
                          <a:cs typeface="Times New Roman" panose="02020603050405020304" pitchFamily="18" charset="0"/>
                        </a:rPr>
                        <a:t>321</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smtClean="0">
                          <a:effectLst/>
                          <a:latin typeface="+mn-ea"/>
                          <a:ea typeface="+mn-ea"/>
                          <a:cs typeface="Times New Roman" panose="02020603050405020304" pitchFamily="18" charset="0"/>
                        </a:rPr>
                        <a:t>5.6%</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66095217"/>
                  </a:ext>
                </a:extLst>
              </a:tr>
              <a:tr h="468000">
                <a:tc>
                  <a:txBody>
                    <a:bodyPr/>
                    <a:lstStyle/>
                    <a:p>
                      <a:pPr algn="ctr">
                        <a:spcAft>
                          <a:spcPts val="0"/>
                        </a:spcAft>
                      </a:pPr>
                      <a:r>
                        <a:rPr lang="ja-JP" altLang="en-US" sz="1400" kern="100" dirty="0">
                          <a:effectLst/>
                          <a:latin typeface="+mn-ea"/>
                          <a:ea typeface="+mn-ea"/>
                          <a:cs typeface="Times New Roman" panose="02020603050405020304" pitchFamily="18" charset="0"/>
                        </a:rPr>
                        <a:t>愛知</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kern="100" dirty="0" smtClean="0">
                          <a:effectLst/>
                          <a:latin typeface="+mn-ea"/>
                          <a:ea typeface="+mn-ea"/>
                          <a:cs typeface="Times New Roman" panose="02020603050405020304" pitchFamily="18" charset="0"/>
                        </a:rPr>
                        <a:t>229</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kern="100" dirty="0" smtClean="0">
                          <a:effectLst/>
                          <a:latin typeface="+mn-ea"/>
                          <a:ea typeface="+mn-ea"/>
                          <a:cs typeface="Times New Roman" panose="02020603050405020304" pitchFamily="18" charset="0"/>
                        </a:rPr>
                        <a:t>4.0%</a:t>
                      </a:r>
                      <a:endParaRPr lang="ja-JP" sz="140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883911042"/>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cs typeface="+mn-cs"/>
                        </a:rPr>
                        <a:t>604</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ctr">
                        <a:spcAft>
                          <a:spcPts val="0"/>
                        </a:spcAft>
                      </a:pPr>
                      <a:r>
                        <a:rPr lang="en-US" altLang="ja-JP" sz="1400" b="0" kern="100" dirty="0" smtClean="0">
                          <a:effectLst/>
                          <a:latin typeface="+mn-ea"/>
                          <a:ea typeface="+mn-ea"/>
                          <a:cs typeface="+mn-cs"/>
                        </a:rPr>
                        <a:t>10.5%</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3" name="テキスト ボックス 12">
            <a:extLst>
              <a:ext uri="{FF2B5EF4-FFF2-40B4-BE49-F238E27FC236}">
                <a16:creationId xmlns:a16="http://schemas.microsoft.com/office/drawing/2014/main" id="{178AA22E-FCB1-45B3-87A6-15F3CBAFE844}"/>
              </a:ext>
            </a:extLst>
          </p:cNvPr>
          <p:cNvSpPr txBox="1"/>
          <p:nvPr/>
        </p:nvSpPr>
        <p:spPr>
          <a:xfrm>
            <a:off x="3419342" y="5828738"/>
            <a:ext cx="5805621" cy="254336"/>
          </a:xfrm>
          <a:prstGeom prst="rect">
            <a:avLst/>
          </a:prstGeom>
          <a:noFill/>
        </p:spPr>
        <p:txBody>
          <a:bodyPr wrap="square" rtlCol="0">
            <a:spAutoFit/>
          </a:bodyPr>
          <a:lstStyle/>
          <a:p>
            <a:pPr lvl="0">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ja-JP" altLang="en-US" sz="1000" dirty="0">
                <a:solidFill>
                  <a:prstClr val="black"/>
                </a:solidFill>
                <a:latin typeface="Meiryo UI" panose="020B0604030504040204" pitchFamily="50" charset="-128"/>
                <a:ea typeface="Meiryo UI" panose="020B0604030504040204" pitchFamily="50" charset="-128"/>
              </a:rPr>
              <a:t>帝国データバンク「新型コロナウイルス関連倒産」動向調査 ＜</a:t>
            </a:r>
            <a:r>
              <a:rPr kumimoji="1" lang="en-US" altLang="ja-JP" sz="1000" dirty="0" smtClean="0">
                <a:solidFill>
                  <a:prstClr val="black"/>
                </a:solidFill>
                <a:latin typeface="Meiryo UI" panose="020B0604030504040204" pitchFamily="50" charset="-128"/>
                <a:ea typeface="Meiryo UI" panose="020B0604030504040204" pitchFamily="50" charset="-128"/>
              </a:rPr>
              <a:t>2023</a:t>
            </a:r>
            <a:r>
              <a:rPr kumimoji="1" lang="ja-JP" altLang="en-US" sz="1000" dirty="0" smtClean="0">
                <a:solidFill>
                  <a:prstClr val="black"/>
                </a:solidFill>
                <a:latin typeface="Meiryo UI" panose="020B0604030504040204" pitchFamily="50" charset="-128"/>
                <a:ea typeface="Meiryo UI" panose="020B0604030504040204" pitchFamily="50" charset="-128"/>
              </a:rPr>
              <a:t>年</a:t>
            </a:r>
            <a:r>
              <a:rPr kumimoji="1" lang="en-US" altLang="ja-JP" sz="1000" dirty="0" smtClean="0">
                <a:solidFill>
                  <a:prstClr val="black"/>
                </a:solidFill>
                <a:latin typeface="Meiryo UI" panose="020B0604030504040204" pitchFamily="50" charset="-128"/>
                <a:ea typeface="Meiryo UI" panose="020B0604030504040204" pitchFamily="50" charset="-128"/>
              </a:rPr>
              <a:t>5</a:t>
            </a:r>
            <a:r>
              <a:rPr kumimoji="1" lang="zh-TW" altLang="en-US" sz="1000" dirty="0" smtClean="0">
                <a:solidFill>
                  <a:prstClr val="black"/>
                </a:solidFill>
                <a:latin typeface="Meiryo UI" panose="020B0604030504040204" pitchFamily="50" charset="-128"/>
                <a:ea typeface="Meiryo UI" panose="020B0604030504040204" pitchFamily="50" charset="-128"/>
              </a:rPr>
              <a:t>月</a:t>
            </a:r>
            <a:r>
              <a:rPr kumimoji="1" lang="en-US" altLang="ja-JP" sz="1000" dirty="0">
                <a:solidFill>
                  <a:prstClr val="black"/>
                </a:solidFill>
                <a:latin typeface="Meiryo UI" panose="020B0604030504040204" pitchFamily="50" charset="-128"/>
                <a:ea typeface="Meiryo UI" panose="020B0604030504040204" pitchFamily="50" charset="-128"/>
              </a:rPr>
              <a:t>9</a:t>
            </a:r>
            <a:r>
              <a:rPr kumimoji="1" lang="zh-TW" altLang="en-US" sz="1000" dirty="0" smtClean="0">
                <a:solidFill>
                  <a:prstClr val="black"/>
                </a:solidFill>
                <a:latin typeface="Meiryo UI" panose="020B0604030504040204" pitchFamily="50" charset="-128"/>
                <a:ea typeface="Meiryo UI" panose="020B0604030504040204" pitchFamily="50" charset="-128"/>
              </a:rPr>
              <a:t>日</a:t>
            </a:r>
            <a:r>
              <a:rPr kumimoji="1" lang="en-US" altLang="zh-TW" sz="1000" dirty="0">
                <a:solidFill>
                  <a:prstClr val="black"/>
                </a:solidFill>
                <a:latin typeface="Meiryo UI" panose="020B0604030504040204" pitchFamily="50" charset="-128"/>
                <a:ea typeface="Meiryo UI" panose="020B0604030504040204" pitchFamily="50" charset="-128"/>
              </a:rPr>
              <a:t>16</a:t>
            </a:r>
            <a:r>
              <a:rPr kumimoji="1" lang="zh-TW" altLang="en-US" sz="1000" dirty="0">
                <a:solidFill>
                  <a:prstClr val="black"/>
                </a:solidFill>
                <a:latin typeface="Meiryo UI" panose="020B0604030504040204" pitchFamily="50" charset="-128"/>
                <a:ea typeface="Meiryo UI" panose="020B0604030504040204" pitchFamily="50" charset="-128"/>
              </a:rPr>
              <a:t>時現在判明分</a:t>
            </a:r>
            <a:r>
              <a:rPr kumimoji="1" lang="ja-JP" altLang="en-US" sz="1000" dirty="0">
                <a:solidFill>
                  <a:prstClr val="black"/>
                </a:solidFill>
                <a:latin typeface="Meiryo UI" panose="020B0604030504040204" pitchFamily="50" charset="-128"/>
                <a:ea typeface="Meiryo UI" panose="020B0604030504040204" pitchFamily="50" charset="-128"/>
              </a:rPr>
              <a:t>＞</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正方形/長方形 9"/>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kumimoji="1" lang="ja-JP" altLang="en-US" b="1" dirty="0">
                <a:solidFill>
                  <a:schemeClr val="bg1"/>
                </a:solidFill>
              </a:rPr>
              <a:t>新型コロナウイルス関連倒産件数</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14" name="ホームベース 13"/>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6"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65</a:t>
            </a:fld>
            <a:endParaRPr lang="ja-JP" altLang="en-US" sz="1600" dirty="0"/>
          </a:p>
        </p:txBody>
      </p:sp>
      <p:pic>
        <p:nvPicPr>
          <p:cNvPr id="3" name="図 2" descr="画面の領域"/>
          <p:cNvPicPr>
            <a:picLocks noChangeAspect="1"/>
          </p:cNvPicPr>
          <p:nvPr/>
        </p:nvPicPr>
        <p:blipFill rotWithShape="1">
          <a:blip r:embed="rId2">
            <a:extLst>
              <a:ext uri="{28A0092B-C50C-407E-A947-70E740481C1C}">
                <a14:useLocalDpi xmlns:a14="http://schemas.microsoft.com/office/drawing/2010/main" val="0"/>
              </a:ext>
            </a:extLst>
          </a:blip>
          <a:srcRect t="1768" b="-1"/>
          <a:stretch/>
        </p:blipFill>
        <p:spPr>
          <a:xfrm>
            <a:off x="358538" y="1710052"/>
            <a:ext cx="6590902" cy="3630995"/>
          </a:xfrm>
          <a:prstGeom prst="rect">
            <a:avLst/>
          </a:prstGeom>
        </p:spPr>
      </p:pic>
    </p:spTree>
    <p:extLst>
      <p:ext uri="{BB962C8B-B14F-4D97-AF65-F5344CB8AC3E}">
        <p14:creationId xmlns:p14="http://schemas.microsoft.com/office/powerpoint/2010/main" val="42936047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●消費支出額は、全国、大阪市とも概ねコロナ前の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年同月比マイナスで推移。</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家計消費の減少</a:t>
            </a:r>
          </a:p>
        </p:txBody>
      </p:sp>
      <p:sp>
        <p:nvSpPr>
          <p:cNvPr id="6" name="ホームベース 5"/>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7" name="ホームベース 6"/>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1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66</a:t>
            </a:fld>
            <a:endParaRPr lang="ja-JP" altLang="en-US" sz="1600" dirty="0"/>
          </a:p>
        </p:txBody>
      </p:sp>
      <p:sp>
        <p:nvSpPr>
          <p:cNvPr id="9" name="テキスト ボックス 8"/>
          <p:cNvSpPr txBox="1"/>
          <p:nvPr/>
        </p:nvSpPr>
        <p:spPr>
          <a:xfrm>
            <a:off x="6858285" y="5799326"/>
            <a:ext cx="2652699" cy="261610"/>
          </a:xfrm>
          <a:prstGeom prst="rect">
            <a:avLst/>
          </a:prstGeom>
          <a:noFill/>
        </p:spPr>
        <p:txBody>
          <a:bodyPr wrap="square" rtlCol="0">
            <a:spAutoFit/>
          </a:bodyPr>
          <a:lstStyle/>
          <a:p>
            <a:pPr algn="ctr"/>
            <a:r>
              <a:rPr kumimoji="1" lang="ja-JP" altLang="en-US" sz="1100" dirty="0"/>
              <a:t>出典：総務省 「家計調査」</a:t>
            </a:r>
            <a:endParaRPr kumimoji="1" lang="en-US" altLang="ja-JP" sz="1100" dirty="0"/>
          </a:p>
        </p:txBody>
      </p:sp>
      <p:graphicFrame>
        <p:nvGraphicFramePr>
          <p:cNvPr id="12" name="グラフ 11"/>
          <p:cNvGraphicFramePr>
            <a:graphicFrameLocks/>
          </p:cNvGraphicFramePr>
          <p:nvPr>
            <p:extLst>
              <p:ext uri="{D42A27DB-BD31-4B8C-83A1-F6EECF244321}">
                <p14:modId xmlns:p14="http://schemas.microsoft.com/office/powerpoint/2010/main" val="4212205301"/>
              </p:ext>
            </p:extLst>
          </p:nvPr>
        </p:nvGraphicFramePr>
        <p:xfrm>
          <a:off x="237000" y="828000"/>
          <a:ext cx="9432000" cy="54603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191083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●コロナ後に悪化した完全失業率は、改善の兆し。</a:t>
            </a:r>
            <a:endParaRPr kumimoji="1" lang="en-US" altLang="ja-JP" sz="1400"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u="sng" dirty="0">
              <a:solidFill>
                <a:schemeClr val="tx1"/>
              </a:solidFill>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29537931"/>
              </p:ext>
            </p:extLst>
          </p:nvPr>
        </p:nvGraphicFramePr>
        <p:xfrm>
          <a:off x="5652000" y="2113112"/>
          <a:ext cx="4032000" cy="2232000"/>
        </p:xfrm>
        <a:graphic>
          <a:graphicData uri="http://schemas.openxmlformats.org/drawingml/2006/table">
            <a:tbl>
              <a:tblPr firstRow="1" firstCol="1" bandRow="1">
                <a:tableStyleId>{5C22544A-7EE6-4342-B048-85BDC9FD1C3A}</a:tableStyleId>
              </a:tblPr>
              <a:tblGrid>
                <a:gridCol w="792000">
                  <a:extLst>
                    <a:ext uri="{9D8B030D-6E8A-4147-A177-3AD203B41FA5}">
                      <a16:colId xmlns:a16="http://schemas.microsoft.com/office/drawing/2014/main" val="3928948355"/>
                    </a:ext>
                  </a:extLst>
                </a:gridCol>
                <a:gridCol w="1080000">
                  <a:extLst>
                    <a:ext uri="{9D8B030D-6E8A-4147-A177-3AD203B41FA5}">
                      <a16:colId xmlns:a16="http://schemas.microsoft.com/office/drawing/2014/main" val="1504585983"/>
                    </a:ext>
                  </a:extLst>
                </a:gridCol>
                <a:gridCol w="1080000">
                  <a:extLst>
                    <a:ext uri="{9D8B030D-6E8A-4147-A177-3AD203B41FA5}">
                      <a16:colId xmlns:a16="http://schemas.microsoft.com/office/drawing/2014/main" val="1907157400"/>
                    </a:ext>
                  </a:extLst>
                </a:gridCol>
                <a:gridCol w="1080000">
                  <a:extLst>
                    <a:ext uri="{9D8B030D-6E8A-4147-A177-3AD203B41FA5}">
                      <a16:colId xmlns:a16="http://schemas.microsoft.com/office/drawing/2014/main" val="711072891"/>
                    </a:ext>
                  </a:extLst>
                </a:gridCol>
              </a:tblGrid>
              <a:tr h="360000">
                <a:tc>
                  <a:txBody>
                    <a:bodyPr/>
                    <a:lstStyle/>
                    <a:p>
                      <a:pPr algn="ctr">
                        <a:spcAft>
                          <a:spcPts val="0"/>
                        </a:spcAft>
                      </a:pP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5C9BD5"/>
                    </a:solidFill>
                  </a:tcPr>
                </a:tc>
                <a:tc gridSpan="3">
                  <a:txBody>
                    <a:bodyPr/>
                    <a:lstStyle/>
                    <a:p>
                      <a:pPr algn="l">
                        <a:spcBef>
                          <a:spcPts val="600"/>
                        </a:spcBef>
                        <a:spcAft>
                          <a:spcPts val="0"/>
                        </a:spcAft>
                      </a:pPr>
                      <a:r>
                        <a:rPr lang="ja-JP" altLang="en-US" sz="1100" kern="100" dirty="0">
                          <a:solidFill>
                            <a:srgbClr val="FFFFFF"/>
                          </a:solidFill>
                          <a:effectLst/>
                          <a:latin typeface="+mn-ea"/>
                          <a:ea typeface="+mn-ea"/>
                          <a:cs typeface="+mn-cs"/>
                        </a:rPr>
                        <a:t>　完全失業率の悪化（</a:t>
                      </a: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年同期増減）</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tc hMerge="1">
                  <a:txBody>
                    <a:bodyPr/>
                    <a:lstStyle/>
                    <a:p>
                      <a:pPr algn="ctr">
                        <a:spcBef>
                          <a:spcPts val="600"/>
                        </a:spcBef>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3633222121"/>
                  </a:ext>
                </a:extLst>
              </a:tr>
              <a:tr h="468000">
                <a:tc>
                  <a:txBody>
                    <a:bodyPr/>
                    <a:lstStyle/>
                    <a:p>
                      <a:pPr algn="ctr">
                        <a:spcAft>
                          <a:spcPts val="0"/>
                        </a:spcAft>
                      </a:pPr>
                      <a:r>
                        <a:rPr lang="en-US" sz="1400" kern="100" dirty="0">
                          <a:solidFill>
                            <a:srgbClr val="FFFFFF"/>
                          </a:solidFill>
                          <a:effectLst/>
                          <a:latin typeface="+mn-ea"/>
                          <a:ea typeface="+mn-ea"/>
                        </a:rPr>
                        <a:t> </a:t>
                      </a:r>
                      <a:endParaRPr lang="ja-JP" sz="1400" kern="100" dirty="0">
                        <a:solidFill>
                          <a:srgbClr val="FFFFFF"/>
                        </a:solidFill>
                        <a:effectLst/>
                        <a:latin typeface="+mn-ea"/>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spcAft>
                          <a:spcPts val="0"/>
                        </a:spcAft>
                      </a:pP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a:solidFill>
                            <a:srgbClr val="FFFFFF"/>
                          </a:solidFill>
                          <a:effectLst/>
                          <a:latin typeface="+mn-ea"/>
                          <a:ea typeface="+mn-ea"/>
                          <a:cs typeface="+mn-cs"/>
                        </a:rPr>
                        <a:t>2019</a:t>
                      </a:r>
                      <a:r>
                        <a:rPr lang="ja-JP" altLang="en-US" sz="1100" kern="100" dirty="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tc>
                  <a:txBody>
                    <a:bodyPr/>
                    <a:lstStyle/>
                    <a:p>
                      <a:pPr algn="ctr">
                        <a:lnSpc>
                          <a:spcPts val="1200"/>
                        </a:lnSpc>
                        <a:spcBef>
                          <a:spcPts val="600"/>
                        </a:spcBef>
                        <a:spcAft>
                          <a:spcPts val="0"/>
                        </a:spcAft>
                      </a:pPr>
                      <a:r>
                        <a:rPr lang="en-US" altLang="ja-JP" sz="1100" kern="100" dirty="0" smtClean="0">
                          <a:solidFill>
                            <a:srgbClr val="FFFFFF"/>
                          </a:solidFill>
                          <a:effectLst/>
                          <a:latin typeface="+mn-ea"/>
                          <a:ea typeface="+mn-ea"/>
                          <a:cs typeface="+mn-cs"/>
                        </a:rPr>
                        <a:t>2022</a:t>
                      </a:r>
                      <a:r>
                        <a:rPr lang="ja-JP" altLang="en-US" sz="1100" kern="100" dirty="0" smtClean="0">
                          <a:solidFill>
                            <a:srgbClr val="FFFFFF"/>
                          </a:solidFill>
                          <a:effectLst/>
                          <a:latin typeface="+mn-ea"/>
                          <a:ea typeface="+mn-ea"/>
                          <a:cs typeface="+mn-cs"/>
                        </a:rPr>
                        <a:t>年</a:t>
                      </a:r>
                      <a:endParaRPr lang="en-US" altLang="ja-JP" sz="1100" kern="100" dirty="0">
                        <a:solidFill>
                          <a:srgbClr val="FFFFFF"/>
                        </a:solidFill>
                        <a:effectLst/>
                        <a:latin typeface="+mn-ea"/>
                        <a:ea typeface="+mn-ea"/>
                        <a:cs typeface="+mn-cs"/>
                      </a:endParaRPr>
                    </a:p>
                    <a:p>
                      <a:pPr algn="ctr">
                        <a:lnSpc>
                          <a:spcPts val="1200"/>
                        </a:lnSpc>
                        <a:spcBef>
                          <a:spcPts val="600"/>
                        </a:spcBef>
                        <a:spcAft>
                          <a:spcPts val="0"/>
                        </a:spcAft>
                      </a:pPr>
                      <a:r>
                        <a:rPr lang="en-US" altLang="ja-JP" sz="1100" kern="100" dirty="0">
                          <a:solidFill>
                            <a:srgbClr val="FFFFFF"/>
                          </a:solidFill>
                          <a:effectLst/>
                          <a:latin typeface="+mn-ea"/>
                          <a:ea typeface="+mn-ea"/>
                          <a:cs typeface="+mn-cs"/>
                        </a:rPr>
                        <a:t>10-12</a:t>
                      </a:r>
                      <a:r>
                        <a:rPr lang="ja-JP" altLang="en-US" sz="1100" kern="100" dirty="0">
                          <a:solidFill>
                            <a:srgbClr val="FFFFFF"/>
                          </a:solidFill>
                          <a:effectLst/>
                          <a:latin typeface="+mn-ea"/>
                          <a:ea typeface="+mn-ea"/>
                          <a:cs typeface="+mn-cs"/>
                        </a:rPr>
                        <a:t>月期</a:t>
                      </a:r>
                      <a:endParaRPr lang="en-US" altLang="ja-JP" sz="1100" kern="100" dirty="0">
                        <a:solidFill>
                          <a:srgbClr val="FFFFFF"/>
                        </a:solidFill>
                        <a:effectLst/>
                        <a:latin typeface="+mn-ea"/>
                        <a:ea typeface="+mn-ea"/>
                        <a:cs typeface="+mn-cs"/>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rgbClr val="5C9BD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C9BD5"/>
                    </a:solidFill>
                  </a:tcPr>
                </a:tc>
                <a:extLst>
                  <a:ext uri="{0D108BD9-81ED-4DB2-BD59-A6C34878D82A}">
                    <a16:rowId xmlns:a16="http://schemas.microsoft.com/office/drawing/2014/main" val="4114823844"/>
                  </a:ext>
                </a:extLst>
              </a:tr>
              <a:tr h="468000">
                <a:tc>
                  <a:txBody>
                    <a:bodyPr/>
                    <a:lstStyle/>
                    <a:p>
                      <a:pPr algn="ctr">
                        <a:spcAft>
                          <a:spcPts val="0"/>
                        </a:spcAft>
                      </a:pPr>
                      <a:r>
                        <a:rPr lang="ja-JP" sz="1400" kern="100" dirty="0">
                          <a:effectLst/>
                          <a:latin typeface="+mn-ea"/>
                          <a:ea typeface="+mn-ea"/>
                        </a:rPr>
                        <a:t>全国</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ja-JP" altLang="en-US" sz="1400" kern="100" dirty="0">
                          <a:effectLst/>
                          <a:latin typeface="+mn-ea"/>
                          <a:ea typeface="+mn-ea"/>
                          <a:cs typeface="Times New Roman" panose="02020603050405020304" pitchFamily="18" charset="0"/>
                        </a:rPr>
                        <a:t>＋</a:t>
                      </a:r>
                      <a:r>
                        <a:rPr lang="en-US" altLang="ja-JP" sz="1400" kern="100" dirty="0" smtClean="0">
                          <a:effectLst/>
                          <a:latin typeface="+mn-ea"/>
                          <a:ea typeface="+mn-ea"/>
                          <a:cs typeface="Times New Roman" panose="02020603050405020304" pitchFamily="18" charset="0"/>
                        </a:rPr>
                        <a:t>0.2%</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a:effectLst/>
                          <a:latin typeface="+mn-ea"/>
                          <a:ea typeface="+mn-ea"/>
                          <a:cs typeface="Times New Roman" panose="02020603050405020304" pitchFamily="18" charset="0"/>
                        </a:rPr>
                        <a:t>2.2%</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tc>
                  <a:txBody>
                    <a:bodyPr/>
                    <a:lstStyle/>
                    <a:p>
                      <a:pPr algn="r">
                        <a:spcAft>
                          <a:spcPts val="0"/>
                        </a:spcAft>
                      </a:pPr>
                      <a:r>
                        <a:rPr lang="en-US" altLang="ja-JP" sz="1400" kern="100" dirty="0" smtClean="0">
                          <a:effectLst/>
                          <a:latin typeface="+mn-ea"/>
                          <a:ea typeface="+mn-ea"/>
                          <a:cs typeface="Times New Roman" panose="02020603050405020304" pitchFamily="18" charset="0"/>
                        </a:rPr>
                        <a:t>2.4%</a:t>
                      </a:r>
                      <a:endParaRPr lang="ja-JP" sz="1400" kern="100" dirty="0">
                        <a:effectLst/>
                        <a:latin typeface="+mn-ea"/>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06261897"/>
                  </a:ext>
                </a:extLst>
              </a:tr>
              <a:tr h="468000">
                <a:tc>
                  <a:txBody>
                    <a:bodyPr/>
                    <a:lstStyle/>
                    <a:p>
                      <a:pPr algn="ctr">
                        <a:spcAft>
                          <a:spcPts val="0"/>
                        </a:spcAft>
                      </a:pPr>
                      <a:r>
                        <a:rPr lang="ja-JP" sz="1400" b="1" kern="100" dirty="0">
                          <a:effectLst/>
                          <a:latin typeface="+mn-ea"/>
                          <a:ea typeface="+mn-ea"/>
                        </a:rPr>
                        <a:t>東京</a:t>
                      </a:r>
                      <a:endParaRPr lang="ja-JP" sz="1400" b="1"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±0%</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2.4%</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195652348"/>
                  </a:ext>
                </a:extLst>
              </a:tr>
              <a:tr h="468000">
                <a:tc>
                  <a:txBody>
                    <a:bodyPr/>
                    <a:lstStyle/>
                    <a:p>
                      <a:pPr algn="ctr">
                        <a:spcAft>
                          <a:spcPts val="0"/>
                        </a:spcAft>
                      </a:pPr>
                      <a:r>
                        <a:rPr lang="ja-JP" sz="1400" kern="100" dirty="0">
                          <a:effectLst/>
                          <a:latin typeface="+mn-ea"/>
                          <a:ea typeface="+mn-ea"/>
                        </a:rPr>
                        <a:t>大阪</a:t>
                      </a:r>
                      <a:endParaRPr lang="ja-JP" sz="140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cs typeface="Times New Roman" panose="02020603050405020304" pitchFamily="18" charset="0"/>
                        </a:rPr>
                        <a:t>±0</a:t>
                      </a:r>
                      <a:r>
                        <a:rPr lang="en-US" altLang="ja-JP" sz="1400" kern="100" dirty="0" smtClean="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a:effectLst/>
                          <a:latin typeface="+mn-ea"/>
                          <a:ea typeface="+mn-ea"/>
                          <a:cs typeface="Times New Roman" panose="02020603050405020304" pitchFamily="18" charset="0"/>
                        </a:rPr>
                        <a:t>2.8</a:t>
                      </a:r>
                      <a:r>
                        <a:rPr lang="en-US" altLang="ja-JP" sz="1400" kern="100" dirty="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tc>
                  <a:txBody>
                    <a:bodyPr/>
                    <a:lstStyle/>
                    <a:p>
                      <a:pPr algn="r">
                        <a:spcAft>
                          <a:spcPts val="0"/>
                        </a:spcAft>
                      </a:pPr>
                      <a:r>
                        <a:rPr lang="en-US" altLang="ja-JP" sz="1400" b="0" kern="100" dirty="0" smtClean="0">
                          <a:effectLst/>
                          <a:latin typeface="+mn-ea"/>
                          <a:ea typeface="+mn-ea"/>
                          <a:cs typeface="Times New Roman" panose="02020603050405020304" pitchFamily="18" charset="0"/>
                        </a:rPr>
                        <a:t>2.8</a:t>
                      </a:r>
                      <a:r>
                        <a:rPr lang="en-US" altLang="ja-JP" sz="1400" kern="100" dirty="0" smtClean="0">
                          <a:effectLst/>
                          <a:latin typeface="+mn-ea"/>
                          <a:ea typeface="+mn-ea"/>
                          <a:cs typeface="Times New Roman" panose="02020603050405020304" pitchFamily="18" charset="0"/>
                        </a:rPr>
                        <a:t>%</a:t>
                      </a:r>
                      <a:endParaRPr lang="ja-JP" sz="1400" b="0" kern="100" dirty="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1574662897"/>
                  </a:ext>
                </a:extLst>
              </a:tr>
            </a:tbl>
          </a:graphicData>
        </a:graphic>
      </p:graphicFrame>
      <p:sp>
        <p:nvSpPr>
          <p:cNvPr id="19" name="正方形/長方形 18"/>
          <p:cNvSpPr/>
          <p:nvPr/>
        </p:nvSpPr>
        <p:spPr>
          <a:xfrm>
            <a:off x="7206058" y="5707148"/>
            <a:ext cx="2299416" cy="261610"/>
          </a:xfrm>
          <a:prstGeom prst="rect">
            <a:avLst/>
          </a:prstGeom>
        </p:spPr>
        <p:txBody>
          <a:bodyPr wrap="square">
            <a:spAutoFit/>
          </a:bodyPr>
          <a:lstStyle/>
          <a:p>
            <a:r>
              <a:rPr lang="ja-JP" altLang="en-US" sz="1050" dirty="0"/>
              <a:t>出典：総務省 「労働力調査」</a:t>
            </a:r>
          </a:p>
        </p:txBody>
      </p:sp>
      <p:sp>
        <p:nvSpPr>
          <p:cNvPr id="17" name="正方形/長方形 16"/>
          <p:cNvSpPr/>
          <p:nvPr/>
        </p:nvSpPr>
        <p:spPr>
          <a:xfrm>
            <a:off x="1" y="0"/>
            <a:ext cx="9905999" cy="396000"/>
          </a:xfrm>
          <a:prstGeom prst="rect">
            <a:avLst/>
          </a:prstGeom>
          <a:solidFill>
            <a:srgbClr val="4F81BD"/>
          </a:solidFill>
        </p:spPr>
        <p:txBody>
          <a:bodyPr vert="horz" lIns="2592000" tIns="37148" rIns="0" bIns="37148" rtlCol="0" anchor="ctr">
            <a:noAutofit/>
          </a:bodyPr>
          <a:lstStyle/>
          <a:p>
            <a:r>
              <a:rPr lang="ja-JP" altLang="en-US" b="1" dirty="0">
                <a:solidFill>
                  <a:schemeClr val="bg1"/>
                </a:solidFill>
                <a:latin typeface="+mn-ea"/>
              </a:rPr>
              <a:t>失業率の悪化</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P23</a:t>
            </a:r>
            <a:endParaRPr kumimoji="1" lang="ja-JP" altLang="en-US" dirty="0"/>
          </a:p>
        </p:txBody>
      </p:sp>
      <p:sp>
        <p:nvSpPr>
          <p:cNvPr id="21" name="ホームベース 20"/>
          <p:cNvSpPr/>
          <p:nvPr/>
        </p:nvSpPr>
        <p:spPr>
          <a:xfrm>
            <a:off x="0" y="0"/>
            <a:ext cx="2412000"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新型コロナによる影響</a:t>
            </a:r>
          </a:p>
        </p:txBody>
      </p:sp>
      <p:sp>
        <p:nvSpPr>
          <p:cNvPr id="2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67</a:t>
            </a:fld>
            <a:endParaRPr lang="ja-JP" altLang="en-US" sz="1600" dirty="0"/>
          </a:p>
        </p:txBody>
      </p:sp>
      <p:graphicFrame>
        <p:nvGraphicFramePr>
          <p:cNvPr id="16" name="グラフ 15"/>
          <p:cNvGraphicFramePr/>
          <p:nvPr>
            <p:extLst>
              <p:ext uri="{D42A27DB-BD31-4B8C-83A1-F6EECF244321}">
                <p14:modId xmlns:p14="http://schemas.microsoft.com/office/powerpoint/2010/main" val="2199522816"/>
              </p:ext>
            </p:extLst>
          </p:nvPr>
        </p:nvGraphicFramePr>
        <p:xfrm>
          <a:off x="252000" y="1272375"/>
          <a:ext cx="5306727" cy="4402667"/>
        </p:xfrm>
        <a:graphic>
          <a:graphicData uri="http://schemas.openxmlformats.org/drawingml/2006/chart">
            <c:chart xmlns:c="http://schemas.openxmlformats.org/drawingml/2006/chart" xmlns:r="http://schemas.openxmlformats.org/officeDocument/2006/relationships" r:id="rId2"/>
          </a:graphicData>
        </a:graphic>
      </p:graphicFrame>
      <p:sp>
        <p:nvSpPr>
          <p:cNvPr id="23" name="四角形吹き出し 22"/>
          <p:cNvSpPr/>
          <p:nvPr/>
        </p:nvSpPr>
        <p:spPr>
          <a:xfrm>
            <a:off x="1757870" y="1918147"/>
            <a:ext cx="682581" cy="225725"/>
          </a:xfrm>
          <a:prstGeom prst="wedgeRectCallout">
            <a:avLst>
              <a:gd name="adj1" fmla="val 45769"/>
              <a:gd name="adj2" fmla="val 11344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u="sng" dirty="0">
                <a:solidFill>
                  <a:schemeClr val="tx1"/>
                </a:solidFill>
              </a:rPr>
              <a:t>大阪</a:t>
            </a:r>
          </a:p>
        </p:txBody>
      </p:sp>
      <p:sp>
        <p:nvSpPr>
          <p:cNvPr id="24" name="四角形吹き出し 23"/>
          <p:cNvSpPr/>
          <p:nvPr/>
        </p:nvSpPr>
        <p:spPr>
          <a:xfrm>
            <a:off x="4207982" y="4118693"/>
            <a:ext cx="601554" cy="220751"/>
          </a:xfrm>
          <a:prstGeom prst="wedgeRectCallout">
            <a:avLst>
              <a:gd name="adj1" fmla="val 62317"/>
              <a:gd name="adj2" fmla="val -108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東京</a:t>
            </a:r>
          </a:p>
        </p:txBody>
      </p:sp>
      <p:sp>
        <p:nvSpPr>
          <p:cNvPr id="25" name="四角形吹き出し 24"/>
          <p:cNvSpPr/>
          <p:nvPr/>
        </p:nvSpPr>
        <p:spPr>
          <a:xfrm>
            <a:off x="2261976" y="4229069"/>
            <a:ext cx="601554" cy="220751"/>
          </a:xfrm>
          <a:prstGeom prst="wedgeRectCallout">
            <a:avLst>
              <a:gd name="adj1" fmla="val -37322"/>
              <a:gd name="adj2" fmla="val -2045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rPr>
              <a:t>全国</a:t>
            </a:r>
          </a:p>
        </p:txBody>
      </p:sp>
    </p:spTree>
    <p:extLst>
      <p:ext uri="{BB962C8B-B14F-4D97-AF65-F5344CB8AC3E}">
        <p14:creationId xmlns:p14="http://schemas.microsoft.com/office/powerpoint/2010/main" val="3038642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39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東京都における</a:t>
            </a:r>
            <a:r>
              <a:rPr kumimoji="1" lang="en-US" altLang="ja-JP" sz="1400" dirty="0" smtClean="0">
                <a:solidFill>
                  <a:schemeClr val="tx1"/>
                </a:solidFill>
                <a:latin typeface="Meiryo UI" panose="020B0604030504040204" pitchFamily="50" charset="-128"/>
                <a:ea typeface="Meiryo UI" panose="020B0604030504040204" pitchFamily="50" charset="-128"/>
              </a:rPr>
              <a:t>2022</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の転入超過数は</a:t>
            </a:r>
            <a:r>
              <a:rPr kumimoji="1" lang="ja-JP" altLang="en-US" sz="1400" dirty="0" smtClean="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38</a:t>
            </a:r>
            <a:r>
              <a:rPr kumimoji="1" lang="en-US" altLang="ja-JP" sz="1400" dirty="0" smtClean="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名、</a:t>
            </a:r>
            <a:r>
              <a:rPr kumimoji="1" lang="en-US" altLang="ja-JP" sz="1400" dirty="0" smtClean="0">
                <a:solidFill>
                  <a:schemeClr val="tx1"/>
                </a:solidFill>
                <a:latin typeface="Meiryo UI" panose="020B0604030504040204" pitchFamily="50" charset="-128"/>
                <a:ea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は</a:t>
            </a:r>
            <a:r>
              <a:rPr kumimoji="1" lang="ja-JP" altLang="en-US" sz="1400" dirty="0" smtClean="0">
                <a:solidFill>
                  <a:schemeClr val="tx1"/>
                </a:solidFill>
                <a:latin typeface="Meiryo UI" panose="020B0604030504040204" pitchFamily="50" charset="-128"/>
                <a:ea typeface="Meiryo UI" panose="020B0604030504040204" pitchFamily="50" charset="-128"/>
              </a:rPr>
              <a:t>約</a:t>
            </a:r>
            <a:r>
              <a:rPr kumimoji="1" lang="en-US" altLang="ja-JP" sz="1400" dirty="0">
                <a:solidFill>
                  <a:schemeClr val="tx1"/>
                </a:solidFill>
                <a:latin typeface="Meiryo UI" panose="020B0604030504040204" pitchFamily="50" charset="-128"/>
                <a:ea typeface="Meiryo UI" panose="020B0604030504040204" pitchFamily="50" charset="-128"/>
              </a:rPr>
              <a:t>5</a:t>
            </a:r>
            <a:r>
              <a:rPr kumimoji="1" lang="en-US" altLang="ja-JP" sz="1400" dirty="0" smtClean="0">
                <a:solidFill>
                  <a:schemeClr val="tx1"/>
                </a:solidFill>
                <a:latin typeface="Meiryo UI" panose="020B0604030504040204" pitchFamily="50" charset="-128"/>
                <a:ea typeface="Meiryo UI" panose="020B0604030504040204" pitchFamily="50" charset="-128"/>
              </a:rPr>
              <a:t>,000</a:t>
            </a:r>
            <a:r>
              <a:rPr kumimoji="1" lang="ja-JP" altLang="en-US" sz="1400" dirty="0">
                <a:solidFill>
                  <a:schemeClr val="tx1"/>
                </a:solidFill>
                <a:latin typeface="Meiryo UI" panose="020B0604030504040204" pitchFamily="50" charset="-128"/>
                <a:ea typeface="Meiryo UI" panose="020B0604030504040204" pitchFamily="50" charset="-128"/>
              </a:rPr>
              <a:t>名で、</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年の約</a:t>
            </a:r>
            <a:r>
              <a:rPr kumimoji="1" lang="en-US" altLang="ja-JP" sz="1400" dirty="0">
                <a:solidFill>
                  <a:schemeClr val="tx1"/>
                </a:solidFill>
                <a:latin typeface="Meiryo UI" panose="020B0604030504040204" pitchFamily="50" charset="-128"/>
                <a:ea typeface="Meiryo UI" panose="020B0604030504040204" pitchFamily="50" charset="-128"/>
              </a:rPr>
              <a:t>83,000</a:t>
            </a:r>
            <a:r>
              <a:rPr kumimoji="1" lang="ja-JP" altLang="en-US" sz="1400" dirty="0">
                <a:solidFill>
                  <a:schemeClr val="tx1"/>
                </a:solidFill>
                <a:latin typeface="Meiryo UI" panose="020B0604030504040204" pitchFamily="50" charset="-128"/>
                <a:ea typeface="Meiryo UI" panose="020B0604030504040204" pitchFamily="50" charset="-128"/>
              </a:rPr>
              <a:t>名から大きく減少。</a:t>
            </a:r>
            <a:endParaRPr kumimoji="1" lang="en-US" altLang="ja-JP" sz="1400" b="1" u="sng" dirty="0">
              <a:solidFill>
                <a:schemeClr val="tx1"/>
              </a:solidFill>
              <a:latin typeface="Meiryo UI" panose="020B0604030504040204" pitchFamily="50" charset="-128"/>
              <a:ea typeface="Meiryo UI" panose="020B0604030504040204" pitchFamily="50" charset="-128"/>
            </a:endParaRPr>
          </a:p>
          <a:p>
            <a:pPr marL="180975" indent="-180975">
              <a:lnSpc>
                <a:spcPts val="2000"/>
              </a:lnSpc>
            </a:pP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5" name="テキスト ボックス 14"/>
          <p:cNvSpPr txBox="1"/>
          <p:nvPr/>
        </p:nvSpPr>
        <p:spPr>
          <a:xfrm>
            <a:off x="4953000" y="5814573"/>
            <a:ext cx="4244147" cy="253916"/>
          </a:xfrm>
          <a:prstGeom prst="rect">
            <a:avLst/>
          </a:prstGeom>
          <a:noFill/>
        </p:spPr>
        <p:txBody>
          <a:bodyPr wrap="square" rtlCol="0">
            <a:spAutoFit/>
          </a:bodyPr>
          <a:lstStyle/>
          <a:p>
            <a:pPr algn="r"/>
            <a:r>
              <a:rPr kumimoji="1" lang="ja-JP" altLang="en-US" sz="1050" dirty="0">
                <a:latin typeface="+mn-ea"/>
              </a:rPr>
              <a:t>出典：総務省「住民基本台帳人口移動報告」より大阪府企画室が作成</a:t>
            </a:r>
          </a:p>
        </p:txBody>
      </p:sp>
      <p:sp>
        <p:nvSpPr>
          <p:cNvPr id="20"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68</a:t>
            </a:fld>
            <a:endParaRPr lang="ja-JP" altLang="en-US" sz="1600" dirty="0"/>
          </a:p>
        </p:txBody>
      </p:sp>
      <p:graphicFrame>
        <p:nvGraphicFramePr>
          <p:cNvPr id="17" name="グラフ 16"/>
          <p:cNvGraphicFramePr>
            <a:graphicFrameLocks/>
          </p:cNvGraphicFramePr>
          <p:nvPr>
            <p:extLst>
              <p:ext uri="{D42A27DB-BD31-4B8C-83A1-F6EECF244321}">
                <p14:modId xmlns:p14="http://schemas.microsoft.com/office/powerpoint/2010/main" val="3873355996"/>
              </p:ext>
            </p:extLst>
          </p:nvPr>
        </p:nvGraphicFramePr>
        <p:xfrm>
          <a:off x="532435" y="1277747"/>
          <a:ext cx="8866208" cy="4323601"/>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p:cNvSpPr txBox="1"/>
          <p:nvPr/>
        </p:nvSpPr>
        <p:spPr>
          <a:xfrm>
            <a:off x="470070" y="1608881"/>
            <a:ext cx="607859" cy="261610"/>
          </a:xfrm>
          <a:prstGeom prst="rect">
            <a:avLst/>
          </a:prstGeom>
          <a:noFill/>
        </p:spPr>
        <p:txBody>
          <a:bodyPr wrap="none" rtlCol="0">
            <a:spAutoFit/>
          </a:bodyPr>
          <a:lstStyle/>
          <a:p>
            <a:r>
              <a:rPr kumimoji="1" lang="ja-JP" altLang="en-US" sz="1050" dirty="0"/>
              <a:t>（人）</a:t>
            </a:r>
          </a:p>
        </p:txBody>
      </p:sp>
    </p:spTree>
    <p:extLst>
      <p:ext uri="{BB962C8B-B14F-4D97-AF65-F5344CB8AC3E}">
        <p14:creationId xmlns:p14="http://schemas.microsoft.com/office/powerpoint/2010/main" val="1569922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1388592776"/>
              </p:ext>
            </p:extLst>
          </p:nvPr>
        </p:nvGraphicFramePr>
        <p:xfrm>
          <a:off x="4992400" y="1694332"/>
          <a:ext cx="4664614" cy="2739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グラフ 27"/>
          <p:cNvGraphicFramePr>
            <a:graphicFrameLocks/>
          </p:cNvGraphicFramePr>
          <p:nvPr>
            <p:extLst>
              <p:ext uri="{D42A27DB-BD31-4B8C-83A1-F6EECF244321}">
                <p14:modId xmlns:p14="http://schemas.microsoft.com/office/powerpoint/2010/main" val="1419267234"/>
              </p:ext>
            </p:extLst>
          </p:nvPr>
        </p:nvGraphicFramePr>
        <p:xfrm>
          <a:off x="212881" y="1778523"/>
          <a:ext cx="4779519" cy="2676522"/>
        </p:xfrm>
        <a:graphic>
          <a:graphicData uri="http://schemas.openxmlformats.org/drawingml/2006/chart">
            <c:chart xmlns:c="http://schemas.openxmlformats.org/drawingml/2006/chart" xmlns:r="http://schemas.openxmlformats.org/officeDocument/2006/relationships" r:id="rId4"/>
          </a:graphicData>
        </a:graphic>
      </p:graphicFrame>
      <p:sp>
        <p:nvSpPr>
          <p:cNvPr id="14" name="正方形/長方形 13"/>
          <p:cNvSpPr/>
          <p:nvPr/>
        </p:nvSpPr>
        <p:spPr>
          <a:xfrm>
            <a:off x="252000" y="540000"/>
            <a:ext cx="9432000" cy="28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●大阪における景気動向指数（ＣＩ）の伸び率は（</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en-US" altLang="ja-JP" sz="1400" dirty="0" smtClean="0">
                <a:solidFill>
                  <a:schemeClr val="tx1"/>
                </a:solidFill>
                <a:latin typeface="Meiryo UI" panose="020B0604030504040204" pitchFamily="50" charset="-128"/>
                <a:ea typeface="Meiryo UI" panose="020B0604030504040204" pitchFamily="50" charset="-128"/>
              </a:rPr>
              <a:t>2023</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）は、全国を上回る伸び。</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420" y="4551015"/>
            <a:ext cx="4910523" cy="46166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出典：全国「景気動向指数」</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内閣府</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　都道府県「主要経済指標」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ラベルの数値は各年１月時点</a:t>
            </a:r>
          </a:p>
        </p:txBody>
      </p:sp>
      <p:sp>
        <p:nvSpPr>
          <p:cNvPr id="13" name="テキスト ボックス 12">
            <a:extLst>
              <a:ext uri="{FF2B5EF4-FFF2-40B4-BE49-F238E27FC236}">
                <a16:creationId xmlns:a16="http://schemas.microsoft.com/office/drawing/2014/main" id="{34CF59F8-A367-4EC1-83BF-5D400B8A4CCC}"/>
              </a:ext>
            </a:extLst>
          </p:cNvPr>
          <p:cNvSpPr txBox="1"/>
          <p:nvPr/>
        </p:nvSpPr>
        <p:spPr>
          <a:xfrm>
            <a:off x="1023292" y="1400339"/>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大阪府</a:t>
            </a:r>
            <a:r>
              <a:rPr lang="en-US" altLang="ja-JP" sz="1400" b="1" dirty="0">
                <a:latin typeface="+mn-ea"/>
              </a:rPr>
              <a:t>】</a:t>
            </a:r>
          </a:p>
        </p:txBody>
      </p:sp>
      <p:sp>
        <p:nvSpPr>
          <p:cNvPr id="15" name="テキスト ボックス 14">
            <a:extLst>
              <a:ext uri="{FF2B5EF4-FFF2-40B4-BE49-F238E27FC236}">
                <a16:creationId xmlns:a16="http://schemas.microsoft.com/office/drawing/2014/main" id="{34CF59F8-A367-4EC1-83BF-5D400B8A4CCC}"/>
              </a:ext>
            </a:extLst>
          </p:cNvPr>
          <p:cNvSpPr txBox="1"/>
          <p:nvPr/>
        </p:nvSpPr>
        <p:spPr>
          <a:xfrm>
            <a:off x="5791234" y="1504042"/>
            <a:ext cx="3158696" cy="307777"/>
          </a:xfrm>
          <a:prstGeom prst="rect">
            <a:avLst/>
          </a:prstGeom>
          <a:noFill/>
          <a:ln>
            <a:noFill/>
          </a:ln>
        </p:spPr>
        <p:txBody>
          <a:bodyPr wrap="square" rtlCol="0">
            <a:spAutoFit/>
          </a:bodyPr>
          <a:lstStyle/>
          <a:p>
            <a:pPr marL="217984" indent="-217984" algn="ctr"/>
            <a:r>
              <a:rPr lang="en-US" altLang="ja-JP" sz="1400" b="1" dirty="0">
                <a:latin typeface="+mn-ea"/>
              </a:rPr>
              <a:t>【</a:t>
            </a:r>
            <a:r>
              <a:rPr lang="ja-JP" altLang="en-US" sz="1400" b="1" dirty="0">
                <a:latin typeface="+mn-ea"/>
              </a:rPr>
              <a:t>全国</a:t>
            </a:r>
            <a:r>
              <a:rPr lang="en-US" altLang="ja-JP" sz="1400" b="1" dirty="0">
                <a:latin typeface="+mn-ea"/>
              </a:rPr>
              <a:t>】</a:t>
            </a:r>
          </a:p>
        </p:txBody>
      </p:sp>
      <p:sp>
        <p:nvSpPr>
          <p:cNvPr id="21" name="正方形/長方形 20"/>
          <p:cNvSpPr/>
          <p:nvPr/>
        </p:nvSpPr>
        <p:spPr>
          <a:xfrm>
            <a:off x="6895065" y="3372115"/>
            <a:ext cx="1734936" cy="260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rPr>
              <a:t>8.4</a:t>
            </a:r>
            <a:r>
              <a:rPr kumimoji="1" lang="ja-JP" altLang="en-US" sz="14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400" b="1" dirty="0">
                <a:solidFill>
                  <a:schemeClr val="tx1"/>
                </a:solidFill>
                <a:latin typeface="Meiryo UI" panose="020B0604030504040204" pitchFamily="50" charset="-128"/>
                <a:ea typeface="Meiryo UI" panose="020B0604030504040204" pitchFamily="50" charset="-128"/>
              </a:rPr>
              <a:t>）</a:t>
            </a:r>
          </a:p>
        </p:txBody>
      </p:sp>
      <p:sp>
        <p:nvSpPr>
          <p:cNvPr id="18" name="正方形/長方形 17"/>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景気動向指数（ＣＩ）の推移</a:t>
            </a:r>
          </a:p>
        </p:txBody>
      </p:sp>
      <p:sp>
        <p:nvSpPr>
          <p:cNvPr id="20" name="ホームベース 19"/>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7" name="ホームベース 26"/>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9"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a:t>
            </a:fld>
            <a:endParaRPr lang="ja-JP" altLang="en-US" sz="1600" dirty="0"/>
          </a:p>
        </p:txBody>
      </p:sp>
      <p:cxnSp>
        <p:nvCxnSpPr>
          <p:cNvPr id="3" name="直線矢印コネクタ 2"/>
          <p:cNvCxnSpPr/>
          <p:nvPr/>
        </p:nvCxnSpPr>
        <p:spPr>
          <a:xfrm flipV="1">
            <a:off x="5516386" y="2880239"/>
            <a:ext cx="3970432" cy="4730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直線矢印コネクタ 31"/>
          <p:cNvCxnSpPr/>
          <p:nvPr/>
        </p:nvCxnSpPr>
        <p:spPr>
          <a:xfrm flipV="1">
            <a:off x="607575" y="3100064"/>
            <a:ext cx="3970432" cy="4730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正方形/長方形 15"/>
          <p:cNvSpPr/>
          <p:nvPr/>
        </p:nvSpPr>
        <p:spPr>
          <a:xfrm>
            <a:off x="1764478" y="3442595"/>
            <a:ext cx="1816440" cy="269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a:t>
            </a:r>
            <a:r>
              <a:rPr kumimoji="1" lang="en-US" altLang="ja-JP" sz="1400" b="1" dirty="0" smtClean="0">
                <a:solidFill>
                  <a:schemeClr val="tx1"/>
                </a:solidFill>
                <a:latin typeface="Meiryo UI" panose="020B0604030504040204" pitchFamily="50" charset="-128"/>
                <a:ea typeface="Meiryo UI" panose="020B0604030504040204" pitchFamily="50" charset="-128"/>
              </a:rPr>
              <a:t>15.5</a:t>
            </a:r>
            <a:r>
              <a:rPr kumimoji="1" lang="ja-JP" altLang="en-US" sz="1400" b="1" dirty="0" smtClean="0">
                <a:solidFill>
                  <a:schemeClr val="tx1"/>
                </a:solidFill>
                <a:latin typeface="Meiryo UI" panose="020B0604030504040204" pitchFamily="50" charset="-128"/>
                <a:ea typeface="Meiryo UI" panose="020B0604030504040204" pitchFamily="50" charset="-128"/>
              </a:rPr>
              <a:t>ポイント</a:t>
            </a:r>
            <a:r>
              <a:rPr kumimoji="1" lang="ja-JP" altLang="en-US" sz="1400" b="1" dirty="0">
                <a:solidFill>
                  <a:schemeClr val="tx1"/>
                </a:solidFill>
                <a:latin typeface="Meiryo UI" panose="020B0604030504040204" pitchFamily="50" charset="-128"/>
                <a:ea typeface="Meiryo UI" panose="020B0604030504040204" pitchFamily="50" charset="-128"/>
              </a:rPr>
              <a:t>）</a:t>
            </a:r>
          </a:p>
        </p:txBody>
      </p:sp>
      <p:sp>
        <p:nvSpPr>
          <p:cNvPr id="17" name="正方形/長方形 16"/>
          <p:cNvSpPr/>
          <p:nvPr/>
        </p:nvSpPr>
        <p:spPr>
          <a:xfrm>
            <a:off x="1807128" y="3679504"/>
            <a:ext cx="2270258" cy="2797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a:solidFill>
                  <a:schemeClr val="tx1"/>
                </a:solidFill>
                <a:latin typeface="Meiryo UI" panose="020B0604030504040204" pitchFamily="50" charset="-128"/>
                <a:ea typeface="Meiryo UI" panose="020B0604030504040204" pitchFamily="50" charset="-128"/>
              </a:rPr>
              <a:t>※</a:t>
            </a:r>
            <a:r>
              <a:rPr kumimoji="1" lang="ja-JP" altLang="en-US" sz="1400" b="1" dirty="0">
                <a:solidFill>
                  <a:schemeClr val="tx1"/>
                </a:solidFill>
                <a:latin typeface="Meiryo UI" panose="020B0604030504040204" pitchFamily="50" charset="-128"/>
                <a:ea typeface="Meiryo UI" panose="020B0604030504040204" pitchFamily="50" charset="-128"/>
              </a:rPr>
              <a:t>全国を上回る伸び</a:t>
            </a:r>
          </a:p>
        </p:txBody>
      </p:sp>
      <p:sp>
        <p:nvSpPr>
          <p:cNvPr id="24" name="楕円 23"/>
          <p:cNvSpPr/>
          <p:nvPr/>
        </p:nvSpPr>
        <p:spPr>
          <a:xfrm>
            <a:off x="401067" y="3179172"/>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4570291" y="2708355"/>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5356851" y="2964435"/>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9230920" y="2277525"/>
            <a:ext cx="380602" cy="274655"/>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4150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52000" y="540000"/>
            <a:ext cx="9432000" cy="3197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lstStyle/>
          <a:p>
            <a:pPr marL="180975" indent="-180975">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●東京圏、東京都</a:t>
            </a:r>
            <a:r>
              <a:rPr kumimoji="1" lang="en-US" altLang="ja-JP" sz="1400" dirty="0">
                <a:solidFill>
                  <a:schemeClr val="tx1"/>
                </a:solidFill>
                <a:latin typeface="Meiryo UI" panose="020B0604030504040204" pitchFamily="50" charset="-128"/>
                <a:ea typeface="Meiryo UI" panose="020B0604030504040204" pitchFamily="50" charset="-128"/>
              </a:rPr>
              <a:t>23</a:t>
            </a:r>
            <a:r>
              <a:rPr kumimoji="1" lang="ja-JP" altLang="en-US" sz="1400" dirty="0">
                <a:solidFill>
                  <a:schemeClr val="tx1"/>
                </a:solidFill>
                <a:latin typeface="Meiryo UI" panose="020B0604030504040204" pitchFamily="50" charset="-128"/>
                <a:ea typeface="Meiryo UI" panose="020B0604030504040204" pitchFamily="50" charset="-128"/>
              </a:rPr>
              <a:t>区居住者の地方移住への関心は、新型コロナの感染拡大以降、増加傾向にある。</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1" y="0"/>
            <a:ext cx="9905999" cy="396000"/>
          </a:xfrm>
          <a:prstGeom prst="rect">
            <a:avLst/>
          </a:prstGeom>
          <a:solidFill>
            <a:srgbClr val="4F81BD"/>
          </a:solidFill>
        </p:spPr>
        <p:txBody>
          <a:bodyPr vert="horz" lIns="1692000" tIns="37148" rIns="0" bIns="37148" rtlCol="0" anchor="ctr">
            <a:noAutofit/>
          </a:bodyPr>
          <a:lstStyle/>
          <a:p>
            <a:r>
              <a:rPr lang="ja-JP" altLang="en-US" b="1" dirty="0">
                <a:solidFill>
                  <a:schemeClr val="bg1"/>
                </a:solidFill>
                <a:latin typeface="+mn-ea"/>
              </a:rPr>
              <a:t>地方移住への関心の高まり</a:t>
            </a:r>
            <a:r>
              <a:rPr lang="en-US" altLang="ja-JP" b="1" dirty="0">
                <a:solidFill>
                  <a:schemeClr val="bg1"/>
                </a:solidFill>
                <a:latin typeface="+mn-ea"/>
              </a:rPr>
              <a:t> 【</a:t>
            </a:r>
            <a:r>
              <a:rPr lang="ja-JP" altLang="en-US" b="1" dirty="0">
                <a:solidFill>
                  <a:schemeClr val="bg1"/>
                </a:solidFill>
                <a:latin typeface="+mn-ea"/>
              </a:rPr>
              <a:t>地方移住への関心増</a:t>
            </a:r>
            <a:r>
              <a:rPr lang="en-US" altLang="ja-JP" b="1" dirty="0">
                <a:solidFill>
                  <a:schemeClr val="bg1"/>
                </a:solidFill>
                <a:latin typeface="+mn-ea"/>
              </a:rPr>
              <a:t>】</a:t>
            </a:r>
            <a:endParaRPr lang="ja-JP" altLang="en-US" b="1" dirty="0">
              <a:solidFill>
                <a:schemeClr val="bg1"/>
              </a:solidFill>
              <a:latin typeface="+mn-ea"/>
            </a:endParaRPr>
          </a:p>
        </p:txBody>
      </p:sp>
      <p:sp>
        <p:nvSpPr>
          <p:cNvPr id="11" name="ホームベース 10"/>
          <p:cNvSpPr/>
          <p:nvPr/>
        </p:nvSpPr>
        <p:spPr>
          <a:xfrm>
            <a:off x="0" y="0"/>
            <a:ext cx="154800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新たな潮流</a:t>
            </a:r>
          </a:p>
        </p:txBody>
      </p:sp>
      <p:sp>
        <p:nvSpPr>
          <p:cNvPr id="12" name="ホームベース 11"/>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P24</a:t>
            </a:r>
            <a:endParaRPr kumimoji="1" lang="ja-JP" altLang="en-US" dirty="0"/>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69</a:t>
            </a:fld>
            <a:endParaRPr lang="ja-JP" altLang="en-US" sz="1600" dirty="0"/>
          </a:p>
        </p:txBody>
      </p:sp>
      <p:sp>
        <p:nvSpPr>
          <p:cNvPr id="15" name="テキスト ボックス 14"/>
          <p:cNvSpPr txBox="1"/>
          <p:nvPr/>
        </p:nvSpPr>
        <p:spPr>
          <a:xfrm>
            <a:off x="2449881" y="5837953"/>
            <a:ext cx="6689017" cy="253916"/>
          </a:xfrm>
          <a:prstGeom prst="rect">
            <a:avLst/>
          </a:prstGeom>
          <a:noFill/>
        </p:spPr>
        <p:txBody>
          <a:bodyPr wrap="square" rtlCol="0">
            <a:spAutoFit/>
          </a:bodyPr>
          <a:lstStyle/>
          <a:p>
            <a:r>
              <a:rPr lang="ja-JP" altLang="en-US" sz="1050" dirty="0">
                <a:latin typeface="+mn-ea"/>
              </a:rPr>
              <a:t>出典：内閣府 「新型コロナウイルス感染症の影響下における 生活意識・行動の変化に関する調査」</a:t>
            </a:r>
            <a:r>
              <a:rPr lang="ja-JP" altLang="en-US" sz="1050" dirty="0"/>
              <a:t>（</a:t>
            </a:r>
            <a:r>
              <a:rPr lang="en-US" altLang="ja-JP" sz="1050" dirty="0" smtClean="0"/>
              <a:t>2023.4.19</a:t>
            </a:r>
            <a:r>
              <a:rPr lang="ja-JP" altLang="en-US" sz="1050" dirty="0" smtClean="0"/>
              <a:t>公表</a:t>
            </a:r>
            <a:r>
              <a:rPr lang="ja-JP" altLang="en-US" sz="1050" dirty="0"/>
              <a:t>）</a:t>
            </a:r>
          </a:p>
        </p:txBody>
      </p:sp>
      <p:sp>
        <p:nvSpPr>
          <p:cNvPr id="16" name="テキスト ボックス 15"/>
          <p:cNvSpPr txBox="1"/>
          <p:nvPr/>
        </p:nvSpPr>
        <p:spPr>
          <a:xfrm>
            <a:off x="3371679" y="919590"/>
            <a:ext cx="3162642" cy="338554"/>
          </a:xfrm>
          <a:prstGeom prst="rect">
            <a:avLst/>
          </a:prstGeom>
          <a:solidFill>
            <a:schemeClr val="bg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effectLst/>
                <a:uLnTx/>
                <a:uFillTx/>
                <a:latin typeface="+mn-ea"/>
              </a:rPr>
              <a:t>地方移住への関心について</a:t>
            </a:r>
          </a:p>
        </p:txBody>
      </p:sp>
      <p:pic>
        <p:nvPicPr>
          <p:cNvPr id="2" name="図 1"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1863" y="1258144"/>
            <a:ext cx="6792273" cy="4620270"/>
          </a:xfrm>
          <a:prstGeom prst="rect">
            <a:avLst/>
          </a:prstGeom>
        </p:spPr>
      </p:pic>
    </p:spTree>
    <p:extLst>
      <p:ext uri="{BB962C8B-B14F-4D97-AF65-F5344CB8AC3E}">
        <p14:creationId xmlns:p14="http://schemas.microsoft.com/office/powerpoint/2010/main" val="2553891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237000" y="540000"/>
            <a:ext cx="8468693" cy="9416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●インバウンドについては、</a:t>
            </a:r>
            <a:r>
              <a:rPr kumimoji="1" lang="en-US" altLang="ja-JP" sz="1400" dirty="0">
                <a:solidFill>
                  <a:schemeClr val="tx1"/>
                </a:solidFill>
                <a:latin typeface="Meiryo UI" panose="020B0604030504040204" pitchFamily="50" charset="-128"/>
                <a:ea typeface="Meiryo UI" panose="020B0604030504040204" pitchFamily="50" charset="-128"/>
              </a:rPr>
              <a:t>2015</a:t>
            </a:r>
            <a:r>
              <a:rPr kumimoji="1" lang="ja-JP" altLang="en-US" sz="1400" dirty="0">
                <a:solidFill>
                  <a:schemeClr val="tx1"/>
                </a:solidFill>
                <a:latin typeface="Meiryo UI" panose="020B0604030504040204" pitchFamily="50" charset="-128"/>
                <a:ea typeface="Meiryo UI" panose="020B0604030504040204" pitchFamily="50" charset="-128"/>
              </a:rPr>
              <a:t>年を境に飛躍的に増加。</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●また、</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年には過去最高の</a:t>
            </a:r>
            <a:r>
              <a:rPr kumimoji="1" lang="en-US" altLang="ja-JP" sz="1400" dirty="0">
                <a:solidFill>
                  <a:schemeClr val="tx1"/>
                </a:solidFill>
                <a:latin typeface="Meiryo UI" panose="020B0604030504040204" pitchFamily="50" charset="-128"/>
                <a:ea typeface="Meiryo UI" panose="020B0604030504040204" pitchFamily="50" charset="-128"/>
              </a:rPr>
              <a:t>1,231</a:t>
            </a:r>
            <a:r>
              <a:rPr kumimoji="1" lang="ja-JP" altLang="en-US" sz="1400" dirty="0">
                <a:solidFill>
                  <a:schemeClr val="tx1"/>
                </a:solidFill>
                <a:latin typeface="Meiryo UI" panose="020B0604030504040204" pitchFamily="50" charset="-128"/>
                <a:ea typeface="Meiryo UI" panose="020B0604030504040204" pitchFamily="50" charset="-128"/>
              </a:rPr>
              <a:t>万人となり、成長戦略策定以降（</a:t>
            </a:r>
            <a:r>
              <a:rPr kumimoji="1" lang="en-US" altLang="ja-JP" sz="1400" dirty="0">
                <a:solidFill>
                  <a:schemeClr val="tx1"/>
                </a:solidFill>
                <a:latin typeface="Meiryo UI" panose="020B0604030504040204" pitchFamily="50" charset="-128"/>
                <a:ea typeface="Meiryo UI" panose="020B0604030504040204" pitchFamily="50" charset="-128"/>
              </a:rPr>
              <a:t>2010</a:t>
            </a:r>
            <a:r>
              <a:rPr kumimoji="1" lang="ja-JP" altLang="en-US" sz="1400" dirty="0">
                <a:solidFill>
                  <a:schemeClr val="tx1"/>
                </a:solidFill>
                <a:latin typeface="Meiryo UI" panose="020B0604030504040204" pitchFamily="50" charset="-128"/>
                <a:ea typeface="Meiryo UI" panose="020B0604030504040204" pitchFamily="50" charset="-128"/>
              </a:rPr>
              <a:t>年</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 、約５倍に増加</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2020</a:t>
            </a:r>
            <a:r>
              <a:rPr kumimoji="1" lang="ja-JP" altLang="en-US" sz="1400" dirty="0">
                <a:solidFill>
                  <a:schemeClr val="tx1"/>
                </a:solidFill>
                <a:latin typeface="Meiryo UI" panose="020B0604030504040204" pitchFamily="50" charset="-128"/>
                <a:ea typeface="Meiryo UI" panose="020B0604030504040204" pitchFamily="50" charset="-128"/>
              </a:rPr>
              <a:t>年は新型コロナウイルス感染症拡大の影響にデータ不足ため推計行わず。</a:t>
            </a:r>
          </a:p>
        </p:txBody>
      </p:sp>
      <p:sp>
        <p:nvSpPr>
          <p:cNvPr id="16" name="正方形/長方形 15"/>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来阪外国人旅行者数の推移</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23" name="ホームベース 22"/>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pic>
        <p:nvPicPr>
          <p:cNvPr id="21" name="図 20"/>
          <p:cNvPicPr>
            <a:picLocks noChangeAspect="1"/>
          </p:cNvPicPr>
          <p:nvPr/>
        </p:nvPicPr>
        <p:blipFill>
          <a:blip r:embed="rId3"/>
          <a:stretch>
            <a:fillRect/>
          </a:stretch>
        </p:blipFill>
        <p:spPr>
          <a:xfrm>
            <a:off x="801496" y="1724923"/>
            <a:ext cx="8312485" cy="3950118"/>
          </a:xfrm>
          <a:prstGeom prst="rect">
            <a:avLst/>
          </a:prstGeom>
        </p:spPr>
      </p:pic>
      <p:sp>
        <p:nvSpPr>
          <p:cNvPr id="22" name="テキスト ボックス 21"/>
          <p:cNvSpPr txBox="1"/>
          <p:nvPr/>
        </p:nvSpPr>
        <p:spPr>
          <a:xfrm>
            <a:off x="1670921" y="5792433"/>
            <a:ext cx="7443060" cy="276999"/>
          </a:xfrm>
          <a:prstGeom prst="rect">
            <a:avLst/>
          </a:prstGeom>
          <a:noFill/>
        </p:spPr>
        <p:txBody>
          <a:bodyPr wrap="square" rtlCol="0">
            <a:spAutoFit/>
          </a:bodyPr>
          <a:lstStyle/>
          <a:p>
            <a:r>
              <a:rPr kumimoji="1" lang="ja-JP" altLang="en-US" sz="1200" dirty="0">
                <a:latin typeface="+mn-ea"/>
              </a:rPr>
              <a:t>出典：日本政府観光局（</a:t>
            </a:r>
            <a:r>
              <a:rPr kumimoji="1" lang="en-US" altLang="ja-JP" sz="1200" dirty="0">
                <a:latin typeface="+mn-ea"/>
              </a:rPr>
              <a:t>JNTO</a:t>
            </a:r>
            <a:r>
              <a:rPr kumimoji="1" lang="ja-JP" altLang="en-US" sz="1200" dirty="0">
                <a:latin typeface="+mn-ea"/>
              </a:rPr>
              <a:t>）</a:t>
            </a:r>
            <a:r>
              <a:rPr kumimoji="1" lang="zh-TW" altLang="en-US" sz="1200" dirty="0">
                <a:latin typeface="+mn-ea"/>
              </a:rPr>
              <a:t>「訪日外客統計」</a:t>
            </a:r>
            <a:r>
              <a:rPr kumimoji="1" lang="ja-JP" altLang="en-US" sz="1200" dirty="0">
                <a:latin typeface="+mn-ea"/>
              </a:rPr>
              <a:t>及び観光庁「訪日外国人消費動向調査」を基に推計</a:t>
            </a:r>
            <a:endParaRPr kumimoji="1" lang="en-US" altLang="ja-JP" sz="1200" dirty="0">
              <a:latin typeface="+mn-ea"/>
            </a:endParaRPr>
          </a:p>
        </p:txBody>
      </p:sp>
      <p:sp>
        <p:nvSpPr>
          <p:cNvPr id="25" name="右矢印 24"/>
          <p:cNvSpPr/>
          <p:nvPr/>
        </p:nvSpPr>
        <p:spPr>
          <a:xfrm rot="20156746">
            <a:off x="3888201" y="2437735"/>
            <a:ext cx="3763643" cy="322729"/>
          </a:xfrm>
          <a:prstGeom prst="rightArrow">
            <a:avLst/>
          </a:prstGeom>
          <a:solidFill>
            <a:srgbClr val="0574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49839" y="1481608"/>
            <a:ext cx="1095888" cy="338554"/>
          </a:xfrm>
          <a:prstGeom prst="rect">
            <a:avLst/>
          </a:prstGeom>
          <a:noFill/>
        </p:spPr>
        <p:txBody>
          <a:bodyPr wrap="square" rtlCol="0">
            <a:spAutoFit/>
          </a:bodyPr>
          <a:lstStyle/>
          <a:p>
            <a:r>
              <a:rPr kumimoji="1" lang="ja-JP" altLang="en-US" sz="1600" dirty="0">
                <a:latin typeface="+mn-ea"/>
              </a:rPr>
              <a:t>（万人）</a:t>
            </a:r>
            <a:endParaRPr kumimoji="1" lang="en-US" altLang="ja-JP" sz="1600" dirty="0">
              <a:latin typeface="+mn-ea"/>
            </a:endParaRPr>
          </a:p>
        </p:txBody>
      </p:sp>
      <p:sp>
        <p:nvSpPr>
          <p:cNvPr id="12"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7</a:t>
            </a:fld>
            <a:endParaRPr lang="ja-JP" altLang="en-US" sz="1600" dirty="0"/>
          </a:p>
        </p:txBody>
      </p:sp>
      <p:sp>
        <p:nvSpPr>
          <p:cNvPr id="14" name="正方形/長方形 13">
            <a:extLst>
              <a:ext uri="{FF2B5EF4-FFF2-40B4-BE49-F238E27FC236}">
                <a16:creationId xmlns:a16="http://schemas.microsoft.com/office/drawing/2014/main" id="{31C3C71B-B843-475A-8457-3C08A2CD3DE6}"/>
              </a:ext>
            </a:extLst>
          </p:cNvPr>
          <p:cNvSpPr/>
          <p:nvPr/>
        </p:nvSpPr>
        <p:spPr>
          <a:xfrm>
            <a:off x="8877300" y="557747"/>
            <a:ext cx="908686" cy="502714"/>
          </a:xfrm>
          <a:prstGeom prst="rect">
            <a:avLst/>
          </a:prstGeom>
          <a:noFill/>
          <a:ln w="793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UD デジタル 教科書体 N-R" panose="02020400000000000000" pitchFamily="17" charset="-128"/>
                <a:ea typeface="UD デジタル 教科書体 N-R" panose="02020400000000000000" pitchFamily="17" charset="-128"/>
              </a:rPr>
              <a:t>再掲</a:t>
            </a:r>
          </a:p>
        </p:txBody>
      </p:sp>
    </p:spTree>
    <p:extLst>
      <p:ext uri="{BB962C8B-B14F-4D97-AF65-F5344CB8AC3E}">
        <p14:creationId xmlns:p14="http://schemas.microsoft.com/office/powerpoint/2010/main" val="3161061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16463" y="1711753"/>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○関西国際空港における外国人入国者数内訳の推移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出典：法務省「出入国管理統計表」より作成</a:t>
            </a:r>
          </a:p>
        </p:txBody>
      </p:sp>
      <p:sp>
        <p:nvSpPr>
          <p:cNvPr id="34" name="正方形/長方形 33"/>
          <p:cNvSpPr/>
          <p:nvPr/>
        </p:nvSpPr>
        <p:spPr>
          <a:xfrm>
            <a:off x="116463" y="4090859"/>
            <a:ext cx="9595066" cy="325795"/>
          </a:xfrm>
          <a:prstGeom prst="rect">
            <a:avLst/>
          </a:prstGeom>
        </p:spPr>
        <p:txBody>
          <a:bodyPr wrap="square">
            <a:spAutoFit/>
          </a:bodyPr>
          <a:lstStyle/>
          <a:p>
            <a:pPr marL="192611" indent="-192611"/>
            <a:r>
              <a:rPr lang="ja-JP" altLang="en-US" sz="1517" dirty="0">
                <a:latin typeface="Meiryo UI" panose="020B0604030504040204" pitchFamily="50" charset="-128"/>
                <a:ea typeface="Meiryo UI" panose="020B0604030504040204" pitchFamily="50" charset="-128"/>
                <a:cs typeface="Meiryo UI" panose="020B0604030504040204" pitchFamily="50" charset="-128"/>
              </a:rPr>
              <a:t>○関西国際空港の国際線</a:t>
            </a:r>
            <a:r>
              <a:rPr lang="en-US" altLang="ja-JP" sz="1517" dirty="0">
                <a:latin typeface="Meiryo UI" panose="020B0604030504040204" pitchFamily="50" charset="-128"/>
                <a:ea typeface="Meiryo UI" panose="020B0604030504040204" pitchFamily="50" charset="-128"/>
                <a:cs typeface="Meiryo UI" panose="020B0604030504040204" pitchFamily="50" charset="-128"/>
              </a:rPr>
              <a:t>LCC</a:t>
            </a:r>
            <a:r>
              <a:rPr lang="ja-JP" altLang="en-US" sz="1517" dirty="0">
                <a:latin typeface="Meiryo UI" panose="020B0604030504040204" pitchFamily="50" charset="-128"/>
                <a:ea typeface="Meiryo UI" panose="020B0604030504040204" pitchFamily="50" charset="-128"/>
                <a:cs typeface="Meiryo UI" panose="020B0604030504040204" pitchFamily="50" charset="-128"/>
              </a:rPr>
              <a:t>便数の推移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出典：関西エアポート株式会社「関西エアポート“</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TODAY</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2019.3.26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）より作成</a:t>
            </a:r>
            <a:endParaRPr lang="en-US" altLang="ja-JP" sz="151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54" y="1977361"/>
            <a:ext cx="780087" cy="290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83" dirty="0">
                <a:solidFill>
                  <a:schemeClr val="tx1"/>
                </a:solidFill>
              </a:rPr>
              <a:t>（万人）</a:t>
            </a:r>
          </a:p>
        </p:txBody>
      </p:sp>
      <p:graphicFrame>
        <p:nvGraphicFramePr>
          <p:cNvPr id="12" name="グラフ 11"/>
          <p:cNvGraphicFramePr>
            <a:graphicFrameLocks/>
          </p:cNvGraphicFramePr>
          <p:nvPr/>
        </p:nvGraphicFramePr>
        <p:xfrm>
          <a:off x="0" y="4336621"/>
          <a:ext cx="9789537" cy="1785416"/>
        </p:xfrm>
        <a:graphic>
          <a:graphicData uri="http://schemas.openxmlformats.org/drawingml/2006/chart">
            <c:chart xmlns:c="http://schemas.openxmlformats.org/drawingml/2006/chart" xmlns:r="http://schemas.openxmlformats.org/officeDocument/2006/relationships" r:id="rId3"/>
          </a:graphicData>
        </a:graphic>
      </p:graphicFrame>
      <p:sp>
        <p:nvSpPr>
          <p:cNvPr id="13" name="正方形/長方形 12"/>
          <p:cNvSpPr/>
          <p:nvPr/>
        </p:nvSpPr>
        <p:spPr>
          <a:xfrm>
            <a:off x="252000" y="540000"/>
            <a:ext cx="9432000" cy="1080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0" rIns="0" bIns="0" rtlCol="0" anchor="t"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●新型コロナウイルス感染症の影響を受ける前の</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年は、関西国際空港での外国人入国者数が、アジアを中心として、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過去最高の</a:t>
            </a:r>
            <a:r>
              <a:rPr kumimoji="1" lang="en-US" altLang="ja-JP" sz="1400" dirty="0">
                <a:solidFill>
                  <a:schemeClr val="tx1"/>
                </a:solidFill>
                <a:latin typeface="Meiryo UI" panose="020B0604030504040204" pitchFamily="50" charset="-128"/>
                <a:ea typeface="Meiryo UI" panose="020B0604030504040204" pitchFamily="50" charset="-128"/>
              </a:rPr>
              <a:t>838</a:t>
            </a:r>
            <a:r>
              <a:rPr kumimoji="1" lang="ja-JP" altLang="en-US" sz="1400" dirty="0">
                <a:solidFill>
                  <a:schemeClr val="tx1"/>
                </a:solidFill>
                <a:latin typeface="Meiryo UI" panose="020B0604030504040204" pitchFamily="50" charset="-128"/>
                <a:ea typeface="Meiryo UI" panose="020B0604030504040204" pitchFamily="50" charset="-128"/>
              </a:rPr>
              <a:t>万人を記録。しかし</a:t>
            </a:r>
            <a:r>
              <a:rPr kumimoji="1" lang="en-US" altLang="ja-JP" sz="1400" dirty="0" smtClean="0">
                <a:solidFill>
                  <a:schemeClr val="tx1"/>
                </a:solidFill>
                <a:latin typeface="Meiryo UI" panose="020B0604030504040204" pitchFamily="50" charset="-128"/>
                <a:ea typeface="Meiryo UI" panose="020B0604030504040204" pitchFamily="50" charset="-128"/>
              </a:rPr>
              <a:t>2021</a:t>
            </a:r>
            <a:r>
              <a:rPr kumimoji="1" lang="ja-JP" altLang="en-US" sz="1400" dirty="0" smtClean="0">
                <a:solidFill>
                  <a:schemeClr val="tx1"/>
                </a:solidFill>
                <a:latin typeface="Meiryo UI" panose="020B0604030504040204" pitchFamily="50" charset="-128"/>
                <a:ea typeface="Meiryo UI" panose="020B0604030504040204" pitchFamily="50" charset="-128"/>
              </a:rPr>
              <a:t>年</a:t>
            </a:r>
            <a:r>
              <a:rPr kumimoji="1" lang="ja-JP" altLang="en-US" sz="1400" dirty="0">
                <a:solidFill>
                  <a:schemeClr val="tx1"/>
                </a:solidFill>
                <a:latin typeface="Meiryo UI" panose="020B0604030504040204" pitchFamily="50" charset="-128"/>
                <a:ea typeface="Meiryo UI" panose="020B0604030504040204" pitchFamily="50" charset="-128"/>
              </a:rPr>
              <a:t>は新型コロナウイルスの影響により入国者</a:t>
            </a:r>
            <a:r>
              <a:rPr kumimoji="1" lang="ja-JP" altLang="en-US" sz="1400" dirty="0" smtClean="0">
                <a:solidFill>
                  <a:schemeClr val="tx1"/>
                </a:solidFill>
                <a:latin typeface="Meiryo UI" panose="020B0604030504040204" pitchFamily="50" charset="-128"/>
                <a:ea typeface="Meiryo UI" panose="020B0604030504040204" pitchFamily="50" charset="-128"/>
              </a:rPr>
              <a:t>が</a:t>
            </a:r>
            <a:r>
              <a:rPr kumimoji="1" lang="en-US" altLang="ja-JP" sz="1400" dirty="0">
                <a:solidFill>
                  <a:schemeClr val="tx1"/>
                </a:solidFill>
                <a:latin typeface="Meiryo UI" panose="020B0604030504040204" pitchFamily="50" charset="-128"/>
                <a:ea typeface="Meiryo UI" panose="020B0604030504040204" pitchFamily="50" charset="-128"/>
              </a:rPr>
              <a:t>4</a:t>
            </a:r>
            <a:r>
              <a:rPr kumimoji="1" lang="ja-JP" altLang="en-US" sz="1400" dirty="0" smtClean="0">
                <a:solidFill>
                  <a:schemeClr val="tx1"/>
                </a:solidFill>
                <a:latin typeface="Meiryo UI" panose="020B0604030504040204" pitchFamily="50" charset="-128"/>
                <a:ea typeface="Meiryo UI" panose="020B0604030504040204" pitchFamily="50" charset="-128"/>
              </a:rPr>
              <a:t>万人</a:t>
            </a:r>
            <a:r>
              <a:rPr kumimoji="1" lang="ja-JP" altLang="en-US" sz="1400" dirty="0">
                <a:solidFill>
                  <a:schemeClr val="tx1"/>
                </a:solidFill>
                <a:latin typeface="Meiryo UI" panose="020B0604030504040204" pitchFamily="50" charset="-128"/>
                <a:ea typeface="Meiryo UI" panose="020B0604030504040204" pitchFamily="50" charset="-128"/>
              </a:rPr>
              <a:t>に激減。</a:t>
            </a:r>
          </a:p>
          <a:p>
            <a:pPr>
              <a:lnSpc>
                <a:spcPts val="2000"/>
              </a:lnSpc>
              <a:spcBef>
                <a:spcPts val="400"/>
              </a:spcBef>
            </a:pPr>
            <a:r>
              <a:rPr kumimoji="1" lang="ja-JP" altLang="en-US" sz="1400" dirty="0">
                <a:solidFill>
                  <a:schemeClr val="tx1"/>
                </a:solidFill>
                <a:latin typeface="Meiryo UI" panose="020B0604030504040204" pitchFamily="50" charset="-128"/>
                <a:ea typeface="Meiryo UI" panose="020B0604030504040204" pitchFamily="50" charset="-128"/>
              </a:rPr>
              <a:t>●背景には、中国・東南アジア方面をはじめとする新規路線の就航や増便等が考えられる。特に、国際線</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就航便数が、</a:t>
            </a:r>
            <a:endParaRPr kumimoji="1" lang="en-US" altLang="ja-JP" sz="1400" dirty="0">
              <a:solidFill>
                <a:schemeClr val="tx1"/>
              </a:solidFill>
              <a:latin typeface="Meiryo UI" panose="020B0604030504040204" pitchFamily="50" charset="-128"/>
              <a:ea typeface="Meiryo UI" panose="020B0604030504040204" pitchFamily="50" charset="-128"/>
            </a:endParaRPr>
          </a:p>
          <a:p>
            <a:pPr>
              <a:lnSpc>
                <a:spcPts val="2000"/>
              </a:lnSpc>
            </a:pP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en-US" altLang="ja-JP" sz="1400" dirty="0">
                <a:solidFill>
                  <a:schemeClr val="tx1"/>
                </a:solidFill>
                <a:latin typeface="Meiryo UI" panose="020B0604030504040204" pitchFamily="50" charset="-128"/>
                <a:ea typeface="Meiryo UI" panose="020B0604030504040204" pitchFamily="50" charset="-128"/>
              </a:rPr>
              <a:t>2019</a:t>
            </a:r>
            <a:r>
              <a:rPr kumimoji="1" lang="ja-JP" altLang="en-US" sz="1400" dirty="0">
                <a:solidFill>
                  <a:schemeClr val="tx1"/>
                </a:solidFill>
                <a:latin typeface="Meiryo UI" panose="020B0604030504040204" pitchFamily="50" charset="-128"/>
                <a:ea typeface="Meiryo UI" panose="020B0604030504040204" pitchFamily="50" charset="-128"/>
              </a:rPr>
              <a:t>年夏計画において、</a:t>
            </a:r>
            <a:r>
              <a:rPr kumimoji="1" lang="en-US" altLang="ja-JP" sz="1400" dirty="0">
                <a:solidFill>
                  <a:schemeClr val="tx1"/>
                </a:solidFill>
                <a:latin typeface="Meiryo UI" panose="020B0604030504040204" pitchFamily="50" charset="-128"/>
                <a:ea typeface="Meiryo UI" panose="020B0604030504040204" pitchFamily="50" charset="-128"/>
              </a:rPr>
              <a:t>536</a:t>
            </a:r>
            <a:r>
              <a:rPr kumimoji="1" lang="ja-JP" altLang="en-US" sz="1400" dirty="0">
                <a:solidFill>
                  <a:schemeClr val="tx1"/>
                </a:solidFill>
                <a:latin typeface="Meiryo UI" panose="020B0604030504040204" pitchFamily="50" charset="-128"/>
                <a:ea typeface="Meiryo UI" panose="020B0604030504040204" pitchFamily="50" charset="-128"/>
              </a:rPr>
              <a:t>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週と過去最高を更新し、日本有数の</a:t>
            </a:r>
            <a:r>
              <a:rPr kumimoji="1" lang="en-US" altLang="ja-JP" sz="1400" dirty="0">
                <a:solidFill>
                  <a:schemeClr val="tx1"/>
                </a:solidFill>
                <a:latin typeface="Meiryo UI" panose="020B0604030504040204" pitchFamily="50" charset="-128"/>
                <a:ea typeface="Meiryo UI" panose="020B0604030504040204" pitchFamily="50" charset="-128"/>
              </a:rPr>
              <a:t>LCC</a:t>
            </a:r>
            <a:r>
              <a:rPr kumimoji="1" lang="ja-JP" altLang="en-US" sz="1400" dirty="0">
                <a:solidFill>
                  <a:schemeClr val="tx1"/>
                </a:solidFill>
                <a:latin typeface="Meiryo UI" panose="020B0604030504040204" pitchFamily="50" charset="-128"/>
                <a:ea typeface="Meiryo UI" panose="020B0604030504040204" pitchFamily="50" charset="-128"/>
              </a:rPr>
              <a:t>拠点として機能している。（</a:t>
            </a:r>
            <a:r>
              <a:rPr kumimoji="1" lang="en-US" altLang="ja-JP" sz="1400" dirty="0">
                <a:solidFill>
                  <a:schemeClr val="tx1"/>
                </a:solidFill>
                <a:latin typeface="Meiryo UI" panose="020B0604030504040204" pitchFamily="50" charset="-128"/>
                <a:ea typeface="Meiryo UI" panose="020B0604030504040204" pitchFamily="50" charset="-128"/>
              </a:rPr>
              <a:t>20</a:t>
            </a:r>
            <a:r>
              <a:rPr kumimoji="1" lang="ja-JP" altLang="en-US" sz="1400" dirty="0">
                <a:solidFill>
                  <a:schemeClr val="tx1"/>
                </a:solidFill>
                <a:latin typeface="Meiryo UI" panose="020B0604030504040204" pitchFamily="50" charset="-128"/>
                <a:ea typeface="Meiryo UI" panose="020B0604030504040204" pitchFamily="50" charset="-128"/>
              </a:rPr>
              <a:t>社、</a:t>
            </a:r>
            <a:r>
              <a:rPr kumimoji="1" lang="en-US" altLang="ja-JP" sz="1400" dirty="0">
                <a:solidFill>
                  <a:schemeClr val="tx1"/>
                </a:solidFill>
                <a:latin typeface="Meiryo UI" panose="020B0604030504040204" pitchFamily="50" charset="-128"/>
                <a:ea typeface="Meiryo UI" panose="020B0604030504040204" pitchFamily="50" charset="-128"/>
              </a:rPr>
              <a:t>28</a:t>
            </a:r>
            <a:r>
              <a:rPr kumimoji="1" lang="ja-JP" altLang="en-US" sz="1400" dirty="0">
                <a:solidFill>
                  <a:schemeClr val="tx1"/>
                </a:solidFill>
                <a:latin typeface="Meiryo UI" panose="020B0604030504040204" pitchFamily="50" charset="-128"/>
                <a:ea typeface="Meiryo UI" panose="020B0604030504040204" pitchFamily="50" charset="-128"/>
              </a:rPr>
              <a:t>都市）</a:t>
            </a:r>
          </a:p>
        </p:txBody>
      </p:sp>
      <p:sp>
        <p:nvSpPr>
          <p:cNvPr id="11" name="正方形/長方形 10"/>
          <p:cNvSpPr/>
          <p:nvPr/>
        </p:nvSpPr>
        <p:spPr>
          <a:xfrm>
            <a:off x="1" y="0"/>
            <a:ext cx="9905999" cy="396000"/>
          </a:xfrm>
          <a:prstGeom prst="rect">
            <a:avLst/>
          </a:prstGeom>
          <a:solidFill>
            <a:srgbClr val="4F81BD"/>
          </a:solidFill>
        </p:spPr>
        <p:txBody>
          <a:bodyPr vert="horz" lIns="2880000" tIns="37148" rIns="0" bIns="37148" rtlCol="0" anchor="ctr">
            <a:noAutofit/>
          </a:bodyPr>
          <a:lstStyle/>
          <a:p>
            <a:pPr defTabSz="832550">
              <a:lnSpc>
                <a:spcPct val="90000"/>
              </a:lnSpc>
              <a:spcBef>
                <a:spcPct val="0"/>
              </a:spcBef>
            </a:pPr>
            <a:r>
              <a:rPr kumimoji="1" lang="ja-JP" altLang="en-US" b="1" dirty="0">
                <a:solidFill>
                  <a:schemeClr val="bg1"/>
                </a:solidFill>
                <a:latin typeface="+mn-ea"/>
              </a:rPr>
              <a:t>関西国際空港における外国人入国者数内訳の推移　</a:t>
            </a:r>
          </a:p>
        </p:txBody>
      </p:sp>
      <p:sp>
        <p:nvSpPr>
          <p:cNvPr id="18" name="ホームベース 17"/>
          <p:cNvSpPr/>
          <p:nvPr/>
        </p:nvSpPr>
        <p:spPr>
          <a:xfrm flipH="1">
            <a:off x="8495410" y="0"/>
            <a:ext cx="1410590" cy="39600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戦略　</a:t>
            </a:r>
            <a:r>
              <a:rPr kumimoji="1" lang="en-US" altLang="ja-JP" b="1" dirty="0">
                <a:solidFill>
                  <a:schemeClr val="bg1"/>
                </a:solidFill>
                <a:latin typeface="+mn-ea"/>
              </a:rPr>
              <a:t>P7</a:t>
            </a:r>
            <a:endParaRPr kumimoji="1" lang="ja-JP" altLang="en-US" dirty="0"/>
          </a:p>
        </p:txBody>
      </p:sp>
      <p:sp>
        <p:nvSpPr>
          <p:cNvPr id="19" name="ホームベース 18"/>
          <p:cNvSpPr/>
          <p:nvPr/>
        </p:nvSpPr>
        <p:spPr>
          <a:xfrm>
            <a:off x="0" y="0"/>
            <a:ext cx="2672698" cy="396000"/>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n-ea"/>
              </a:rPr>
              <a:t>コロナ以前の大阪の状況</a:t>
            </a:r>
            <a:endParaRPr kumimoji="1" lang="ja-JP" altLang="en-US" dirty="0">
              <a:solidFill>
                <a:schemeClr val="tx1"/>
              </a:solidFill>
            </a:endParaRPr>
          </a:p>
        </p:txBody>
      </p:sp>
      <p:sp>
        <p:nvSpPr>
          <p:cNvPr id="14" name="スライド番号プレースホルダー 2"/>
          <p:cNvSpPr>
            <a:spLocks noGrp="1"/>
          </p:cNvSpPr>
          <p:nvPr>
            <p:ph type="sldNum" sz="quarter" idx="12"/>
          </p:nvPr>
        </p:nvSpPr>
        <p:spPr>
          <a:xfrm>
            <a:off x="9224963" y="5675042"/>
            <a:ext cx="561023" cy="325823"/>
          </a:xfrm>
        </p:spPr>
        <p:txBody>
          <a:bodyPr/>
          <a:lstStyle/>
          <a:p>
            <a:pPr>
              <a:defRPr/>
            </a:pPr>
            <a:fld id="{4AC9B83D-17C3-4F2E-B0BA-D155CD364A7C}" type="slidenum">
              <a:rPr lang="ja-JP" altLang="en-US" sz="1600" smtClean="0"/>
              <a:pPr>
                <a:defRPr/>
              </a:pPr>
              <a:t>8</a:t>
            </a:fld>
            <a:endParaRPr lang="ja-JP" altLang="en-US" sz="1600" dirty="0"/>
          </a:p>
        </p:txBody>
      </p:sp>
      <p:graphicFrame>
        <p:nvGraphicFramePr>
          <p:cNvPr id="15" name="グラフ 14"/>
          <p:cNvGraphicFramePr>
            <a:graphicFrameLocks/>
          </p:cNvGraphicFramePr>
          <p:nvPr>
            <p:extLst>
              <p:ext uri="{D42A27DB-BD31-4B8C-83A1-F6EECF244321}">
                <p14:modId xmlns:p14="http://schemas.microsoft.com/office/powerpoint/2010/main" val="4237606326"/>
              </p:ext>
            </p:extLst>
          </p:nvPr>
        </p:nvGraphicFramePr>
        <p:xfrm>
          <a:off x="252000" y="2037548"/>
          <a:ext cx="9432000" cy="19621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97612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BB770C368B765E46BE919C214144B2E2" ma:contentTypeVersion="1" ma:contentTypeDescription="新しいドキュメントを作成します。" ma:contentTypeScope="" ma:versionID="6a5da44fce56f37dc91bc8098a570e6d">
  <xsd:schema xmlns:xsd="http://www.w3.org/2001/XMLSchema" xmlns:xs="http://www.w3.org/2001/XMLSchema" xmlns:p="http://schemas.microsoft.com/office/2006/metadata/properties" xmlns:ns2="47fb511e-9e3f-4fe2-815f-1aea2ba5b868" targetNamespace="http://schemas.microsoft.com/office/2006/metadata/properties" ma:root="true" ma:fieldsID="5a3b9aebf57980225241d796f49a8cd9" ns2:_="">
    <xsd:import namespace="47fb511e-9e3f-4fe2-815f-1aea2ba5b8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fb511e-9e3f-4fe2-815f-1aea2ba5b868"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33D334-6C83-4496-9CAB-8AF16729616D}">
  <ds:schemaRefs>
    <ds:schemaRef ds:uri="http://schemas.microsoft.com/sharepoint/v3/contenttype/forms"/>
  </ds:schemaRefs>
</ds:datastoreItem>
</file>

<file path=customXml/itemProps2.xml><?xml version="1.0" encoding="utf-8"?>
<ds:datastoreItem xmlns:ds="http://schemas.openxmlformats.org/officeDocument/2006/customXml" ds:itemID="{16FB91D5-A18A-4330-B439-52EED3BE3DD4}">
  <ds:schemaRefs>
    <ds:schemaRef ds:uri="http://schemas.microsoft.com/office/2006/metadata/properties"/>
    <ds:schemaRef ds:uri="http://purl.org/dc/elements/1.1/"/>
    <ds:schemaRef ds:uri="47fb511e-9e3f-4fe2-815f-1aea2ba5b868"/>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91329ACE-3E7B-4228-8805-961D449AA4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fb511e-9e3f-4fe2-815f-1aea2ba5b8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8541</Words>
  <Application>Microsoft Office PowerPoint</Application>
  <PresentationFormat>ユーザー設定</PresentationFormat>
  <Paragraphs>1602</Paragraphs>
  <Slides>70</Slides>
  <Notes>43</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70</vt:i4>
      </vt:variant>
    </vt:vector>
  </HeadingPairs>
  <TitlesOfParts>
    <vt:vector size="80" baseType="lpstr">
      <vt:lpstr>HGPｺﾞｼｯｸE</vt:lpstr>
      <vt:lpstr>Meiryo UI</vt:lpstr>
      <vt:lpstr>ＭＳ Ｐゴシック</vt:lpstr>
      <vt:lpstr>ＭＳ 明朝</vt:lpstr>
      <vt:lpstr>UD デジタル 教科書体 N-R</vt:lpstr>
      <vt:lpstr>游ゴシック</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2020-12-24T01:16:08Z</dcterms:created>
  <dcterms:modified xsi:type="dcterms:W3CDTF">2023-07-27T08:58:38Z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0x010100BB770C368B765E46BE919C214144B2E2</vt:lpwstr>
  </property>
</Properties>
</file>