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6"/>
  </p:notesMasterIdLst>
  <p:sldIdLst>
    <p:sldId id="256" r:id="rId2"/>
    <p:sldId id="509" r:id="rId3"/>
    <p:sldId id="277" r:id="rId4"/>
    <p:sldId id="508" r:id="rId5"/>
    <p:sldId id="311" r:id="rId6"/>
    <p:sldId id="453" r:id="rId7"/>
    <p:sldId id="323" r:id="rId8"/>
    <p:sldId id="339" r:id="rId9"/>
    <p:sldId id="319" r:id="rId10"/>
    <p:sldId id="316" r:id="rId11"/>
    <p:sldId id="310" r:id="rId12"/>
    <p:sldId id="450" r:id="rId13"/>
    <p:sldId id="502" r:id="rId14"/>
    <p:sldId id="461" r:id="rId15"/>
    <p:sldId id="505" r:id="rId16"/>
    <p:sldId id="463" r:id="rId17"/>
    <p:sldId id="464" r:id="rId18"/>
    <p:sldId id="466" r:id="rId19"/>
    <p:sldId id="467" r:id="rId20"/>
    <p:sldId id="470" r:id="rId21"/>
    <p:sldId id="506" r:id="rId22"/>
    <p:sldId id="471" r:id="rId23"/>
    <p:sldId id="503" r:id="rId24"/>
    <p:sldId id="473" r:id="rId25"/>
    <p:sldId id="474" r:id="rId26"/>
    <p:sldId id="476" r:id="rId27"/>
    <p:sldId id="507" r:id="rId28"/>
    <p:sldId id="478" r:id="rId29"/>
    <p:sldId id="480" r:id="rId30"/>
    <p:sldId id="481" r:id="rId31"/>
    <p:sldId id="377" r:id="rId32"/>
    <p:sldId id="454" r:id="rId33"/>
    <p:sldId id="452" r:id="rId34"/>
    <p:sldId id="411" r:id="rId35"/>
    <p:sldId id="412" r:id="rId36"/>
    <p:sldId id="320" r:id="rId37"/>
    <p:sldId id="346" r:id="rId38"/>
    <p:sldId id="487" r:id="rId39"/>
    <p:sldId id="496" r:id="rId40"/>
    <p:sldId id="497" r:id="rId41"/>
    <p:sldId id="498" r:id="rId42"/>
    <p:sldId id="499" r:id="rId43"/>
    <p:sldId id="500" r:id="rId44"/>
    <p:sldId id="501" r:id="rId4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4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FF"/>
    <a:srgbClr val="3A7AC7"/>
    <a:srgbClr val="0070C0"/>
    <a:srgbClr val="C00000"/>
    <a:srgbClr val="92D050"/>
    <a:srgbClr val="FFC000"/>
    <a:srgbClr val="FFE699"/>
    <a:srgbClr val="E7E6E6"/>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9731" autoAdjust="0"/>
    <p:restoredTop sz="86866" autoAdjust="0"/>
  </p:normalViewPr>
  <p:slideViewPr>
    <p:cSldViewPr snapToGrid="0">
      <p:cViewPr varScale="1">
        <p:scale>
          <a:sx n="65" d="100"/>
          <a:sy n="65" d="100"/>
        </p:scale>
        <p:origin x="1302" y="60"/>
      </p:cViewPr>
      <p:guideLst>
        <p:guide orient="horz" pos="2160"/>
        <p:guide pos="3840"/>
      </p:guideLst>
    </p:cSldViewPr>
  </p:slideViewPr>
  <p:notesTextViewPr>
    <p:cViewPr>
      <p:scale>
        <a:sx n="66" d="100"/>
        <a:sy n="66" d="100"/>
      </p:scale>
      <p:origin x="0" y="0"/>
    </p:cViewPr>
  </p:notesTextViewPr>
  <p:notesViewPr>
    <p:cSldViewPr snapToGrid="0">
      <p:cViewPr varScale="1">
        <p:scale>
          <a:sx n="70" d="100"/>
          <a:sy n="70" d="100"/>
        </p:scale>
        <p:origin x="319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px-fs2\o-koho\&#22823;&#38442;&#24195;&#22577;\01_&#31038;&#38263;&#38306;&#20418;&#65288;&#35611;&#28436;&#12539;&#25384;&#25334;&#31561;&#65289;\FIA\&#12459;&#12486;&#12468;&#12522;&#12540;&#21029;&#21462;&#24341;&#39640;&#12398;&#25512;&#31227;\&#9733;FIA%20global%20future%20&amp;%20Option%20volume%20by%20category.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ja-JP" sz="1050" b="0">
                <a:latin typeface="Arial" panose="020B0604020202020204" pitchFamily="34" charset="0"/>
                <a:ea typeface="メイリオ" panose="020B0604030504040204" pitchFamily="50" charset="-128"/>
                <a:cs typeface="Arial" panose="020B0604020202020204" pitchFamily="34" charset="0"/>
              </a:defRPr>
            </a:pPr>
            <a:r>
              <a:rPr kumimoji="1" lang="en-US" altLang="ja-JP" sz="1050" b="0" i="0" baseline="0" dirty="0">
                <a:effectLst/>
                <a:latin typeface="Arial" panose="020B0604020202020204" pitchFamily="34" charset="0"/>
                <a:ea typeface="メイリオ" panose="020B0604030504040204" pitchFamily="50" charset="-128"/>
                <a:cs typeface="Arial" panose="020B0604020202020204" pitchFamily="34" charset="0"/>
              </a:rPr>
              <a:t>Volume of Exchange-Traded Derivatives by Asset Class</a:t>
            </a:r>
            <a:endParaRPr lang="ja-JP" altLang="ja-JP" sz="1050" b="0" dirty="0">
              <a:effectLst/>
              <a:latin typeface="Arial" panose="020B0604020202020204" pitchFamily="34" charset="0"/>
              <a:ea typeface="メイリオ" panose="020B0604030504040204" pitchFamily="50" charset="-128"/>
              <a:cs typeface="Arial" panose="020B0604020202020204" pitchFamily="34" charset="0"/>
            </a:endParaRPr>
          </a:p>
        </c:rich>
      </c:tx>
      <c:layout>
        <c:manualLayout>
          <c:xMode val="edge"/>
          <c:yMode val="edge"/>
          <c:x val="0.20682598928499701"/>
          <c:y val="1.4350920304555899E-2"/>
        </c:manualLayout>
      </c:layout>
      <c:overlay val="0"/>
    </c:title>
    <c:autoTitleDeleted val="0"/>
    <c:plotArea>
      <c:layout>
        <c:manualLayout>
          <c:layoutTarget val="inner"/>
          <c:xMode val="edge"/>
          <c:yMode val="edge"/>
          <c:x val="0.112488461175034"/>
          <c:y val="9.4026310570876306E-2"/>
          <c:w val="0.89923967099249003"/>
          <c:h val="0.82123664583036504"/>
        </c:manualLayout>
      </c:layout>
      <c:barChart>
        <c:barDir val="col"/>
        <c:grouping val="stacked"/>
        <c:varyColors val="0"/>
        <c:ser>
          <c:idx val="5"/>
          <c:order val="0"/>
          <c:tx>
            <c:strRef>
              <c:f>データ!$B$1</c:f>
              <c:strCache>
                <c:ptCount val="1"/>
                <c:pt idx="0">
                  <c:v>株価指数</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データ!$B$2:$B$21</c:f>
              <c:numCache>
                <c:formatCode>#,##0_);[Red]\(#,##0\)</c:formatCode>
                <c:ptCount val="20"/>
                <c:pt idx="0">
                  <c:v>1498150000</c:v>
                </c:pt>
                <c:pt idx="1">
                  <c:v>2791180000</c:v>
                </c:pt>
                <c:pt idx="2">
                  <c:v>3960870000</c:v>
                </c:pt>
                <c:pt idx="3">
                  <c:v>3799400000</c:v>
                </c:pt>
                <c:pt idx="4">
                  <c:v>4080330000</c:v>
                </c:pt>
                <c:pt idx="5">
                  <c:v>4454222902</c:v>
                </c:pt>
                <c:pt idx="6">
                  <c:v>5499833555</c:v>
                </c:pt>
                <c:pt idx="7">
                  <c:v>6488621284</c:v>
                </c:pt>
                <c:pt idx="8">
                  <c:v>7449846538</c:v>
                </c:pt>
                <c:pt idx="9">
                  <c:v>8664986804</c:v>
                </c:pt>
                <c:pt idx="10">
                  <c:v>10228716966</c:v>
                </c:pt>
                <c:pt idx="11">
                  <c:v>7464351381</c:v>
                </c:pt>
                <c:pt idx="12">
                  <c:v>6830177458</c:v>
                </c:pt>
                <c:pt idx="13">
                  <c:v>7339406137</c:v>
                </c:pt>
                <c:pt idx="14">
                  <c:v>8339938815</c:v>
                </c:pt>
                <c:pt idx="15">
                  <c:v>7117924279</c:v>
                </c:pt>
                <c:pt idx="16">
                  <c:v>7515908716</c:v>
                </c:pt>
                <c:pt idx="17">
                  <c:v>9982559310</c:v>
                </c:pt>
                <c:pt idx="18">
                  <c:v>12460888338</c:v>
                </c:pt>
                <c:pt idx="19">
                  <c:v>18609021646</c:v>
                </c:pt>
              </c:numCache>
            </c:numRef>
          </c:val>
          <c:extLst>
            <c:ext xmlns:c16="http://schemas.microsoft.com/office/drawing/2014/chart" uri="{C3380CC4-5D6E-409C-BE32-E72D297353CC}">
              <c16:uniqueId val="{00000000-FE45-4A0C-BA93-FFC055536DAB}"/>
            </c:ext>
          </c:extLst>
        </c:ser>
        <c:ser>
          <c:idx val="4"/>
          <c:order val="1"/>
          <c:tx>
            <c:strRef>
              <c:f>データ!$C$1</c:f>
              <c:strCache>
                <c:ptCount val="1"/>
                <c:pt idx="0">
                  <c:v>個別証券</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データ!$C$2:$C$21</c:f>
              <c:numCache>
                <c:formatCode>#,##0_);[Red]\(#,##0\)</c:formatCode>
                <c:ptCount val="20"/>
                <c:pt idx="0">
                  <c:v>1179010000</c:v>
                </c:pt>
                <c:pt idx="1">
                  <c:v>1354700000</c:v>
                </c:pt>
                <c:pt idx="2">
                  <c:v>1558520000</c:v>
                </c:pt>
                <c:pt idx="3">
                  <c:v>1996660000</c:v>
                </c:pt>
                <c:pt idx="4">
                  <c:v>2356870000</c:v>
                </c:pt>
                <c:pt idx="5">
                  <c:v>2876486897</c:v>
                </c:pt>
                <c:pt idx="6">
                  <c:v>4400437854</c:v>
                </c:pt>
                <c:pt idx="7">
                  <c:v>5511194380</c:v>
                </c:pt>
                <c:pt idx="8">
                  <c:v>4520849065</c:v>
                </c:pt>
                <c:pt idx="9">
                  <c:v>5046629020</c:v>
                </c:pt>
                <c:pt idx="10">
                  <c:v>5296596675</c:v>
                </c:pt>
                <c:pt idx="11">
                  <c:v>5054049740</c:v>
                </c:pt>
                <c:pt idx="12">
                  <c:v>4946500754</c:v>
                </c:pt>
                <c:pt idx="13">
                  <c:v>4943659298</c:v>
                </c:pt>
                <c:pt idx="14">
                  <c:v>4944753556</c:v>
                </c:pt>
                <c:pt idx="15">
                  <c:v>4557835036</c:v>
                </c:pt>
                <c:pt idx="16">
                  <c:v>4754164789</c:v>
                </c:pt>
                <c:pt idx="17">
                  <c:v>5787981798</c:v>
                </c:pt>
                <c:pt idx="18">
                  <c:v>6099212729</c:v>
                </c:pt>
                <c:pt idx="19">
                  <c:v>9897318982</c:v>
                </c:pt>
              </c:numCache>
            </c:numRef>
          </c:val>
          <c:extLst>
            <c:ext xmlns:c16="http://schemas.microsoft.com/office/drawing/2014/chart" uri="{C3380CC4-5D6E-409C-BE32-E72D297353CC}">
              <c16:uniqueId val="{00000001-FE45-4A0C-BA93-FFC055536DAB}"/>
            </c:ext>
          </c:extLst>
        </c:ser>
        <c:ser>
          <c:idx val="3"/>
          <c:order val="2"/>
          <c:tx>
            <c:strRef>
              <c:f>データ!$D$1</c:f>
              <c:strCache>
                <c:ptCount val="1"/>
                <c:pt idx="0">
                  <c:v>金利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データ!$D$2:$D$21</c:f>
              <c:numCache>
                <c:formatCode>#,##0_);[Red]\(#,##0\)</c:formatCode>
                <c:ptCount val="20"/>
                <c:pt idx="0">
                  <c:v>1233560000</c:v>
                </c:pt>
                <c:pt idx="1">
                  <c:v>1478440000</c:v>
                </c:pt>
                <c:pt idx="2">
                  <c:v>1881270000</c:v>
                </c:pt>
                <c:pt idx="3">
                  <c:v>2271250000</c:v>
                </c:pt>
                <c:pt idx="4">
                  <c:v>2536770000</c:v>
                </c:pt>
                <c:pt idx="5">
                  <c:v>3193410504</c:v>
                </c:pt>
                <c:pt idx="6">
                  <c:v>3745176350</c:v>
                </c:pt>
                <c:pt idx="7">
                  <c:v>3204838617</c:v>
                </c:pt>
                <c:pt idx="8">
                  <c:v>2464092298</c:v>
                </c:pt>
                <c:pt idx="9">
                  <c:v>3196005638</c:v>
                </c:pt>
                <c:pt idx="10">
                  <c:v>3455673679</c:v>
                </c:pt>
                <c:pt idx="11">
                  <c:v>2892935562</c:v>
                </c:pt>
                <c:pt idx="12">
                  <c:v>3344450251</c:v>
                </c:pt>
                <c:pt idx="13">
                  <c:v>3300300084</c:v>
                </c:pt>
                <c:pt idx="14">
                  <c:v>3263181266</c:v>
                </c:pt>
                <c:pt idx="15">
                  <c:v>3519100552</c:v>
                </c:pt>
                <c:pt idx="16">
                  <c:v>3967995313</c:v>
                </c:pt>
                <c:pt idx="17">
                  <c:v>4554195669</c:v>
                </c:pt>
                <c:pt idx="18">
                  <c:v>4771985821</c:v>
                </c:pt>
                <c:pt idx="19">
                  <c:v>4151838110</c:v>
                </c:pt>
              </c:numCache>
            </c:numRef>
          </c:val>
          <c:extLst>
            <c:ext xmlns:c16="http://schemas.microsoft.com/office/drawing/2014/chart" uri="{C3380CC4-5D6E-409C-BE32-E72D297353CC}">
              <c16:uniqueId val="{00000002-FE45-4A0C-BA93-FFC055536DAB}"/>
            </c:ext>
          </c:extLst>
        </c:ser>
        <c:ser>
          <c:idx val="2"/>
          <c:order val="3"/>
          <c:tx>
            <c:strRef>
              <c:f>データ!$E$1</c:f>
              <c:strCache>
                <c:ptCount val="1"/>
                <c:pt idx="0">
                  <c:v>通貨</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データ!$E$2:$E$21</c:f>
              <c:numCache>
                <c:formatCode>#,##0_);[Red]\(#,##0\)</c:formatCode>
                <c:ptCount val="20"/>
                <c:pt idx="0">
                  <c:v>55380000</c:v>
                </c:pt>
                <c:pt idx="1">
                  <c:v>60560000</c:v>
                </c:pt>
                <c:pt idx="2">
                  <c:v>77850000</c:v>
                </c:pt>
                <c:pt idx="3">
                  <c:v>105380000</c:v>
                </c:pt>
                <c:pt idx="4">
                  <c:v>167190000</c:v>
                </c:pt>
                <c:pt idx="5">
                  <c:v>240053180</c:v>
                </c:pt>
                <c:pt idx="6">
                  <c:v>459752816</c:v>
                </c:pt>
                <c:pt idx="7">
                  <c:v>597481714</c:v>
                </c:pt>
                <c:pt idx="8">
                  <c:v>990872926</c:v>
                </c:pt>
                <c:pt idx="9">
                  <c:v>2525981511</c:v>
                </c:pt>
                <c:pt idx="10">
                  <c:v>3147464132</c:v>
                </c:pt>
                <c:pt idx="11">
                  <c:v>2434557602</c:v>
                </c:pt>
                <c:pt idx="12">
                  <c:v>2497275021</c:v>
                </c:pt>
                <c:pt idx="13">
                  <c:v>2122783609</c:v>
                </c:pt>
                <c:pt idx="14">
                  <c:v>2785081607</c:v>
                </c:pt>
                <c:pt idx="15">
                  <c:v>3073420689</c:v>
                </c:pt>
                <c:pt idx="16">
                  <c:v>2984103494</c:v>
                </c:pt>
                <c:pt idx="17">
                  <c:v>3928907250</c:v>
                </c:pt>
                <c:pt idx="18">
                  <c:v>3938596707</c:v>
                </c:pt>
                <c:pt idx="19">
                  <c:v>4523688389</c:v>
                </c:pt>
              </c:numCache>
            </c:numRef>
          </c:val>
          <c:extLst>
            <c:ext xmlns:c16="http://schemas.microsoft.com/office/drawing/2014/chart" uri="{C3380CC4-5D6E-409C-BE32-E72D297353CC}">
              <c16:uniqueId val="{00000003-FE45-4A0C-BA93-FFC055536DAB}"/>
            </c:ext>
          </c:extLst>
        </c:ser>
        <c:ser>
          <c:idx val="0"/>
          <c:order val="4"/>
          <c:tx>
            <c:strRef>
              <c:f>データ!$F$1</c:f>
              <c:strCache>
                <c:ptCount val="1"/>
                <c:pt idx="0">
                  <c:v>エネルギー</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データ!$F$2:$F$21</c:f>
              <c:numCache>
                <c:formatCode>#,##0_);[Red]\(#,##0\)</c:formatCode>
                <c:ptCount val="20"/>
                <c:pt idx="0">
                  <c:v>166900000</c:v>
                </c:pt>
                <c:pt idx="1">
                  <c:v>209370000</c:v>
                </c:pt>
                <c:pt idx="2">
                  <c:v>217560000</c:v>
                </c:pt>
                <c:pt idx="3">
                  <c:v>243460000</c:v>
                </c:pt>
                <c:pt idx="4">
                  <c:v>280130000</c:v>
                </c:pt>
                <c:pt idx="5">
                  <c:v>385965150</c:v>
                </c:pt>
                <c:pt idx="6">
                  <c:v>496770566</c:v>
                </c:pt>
                <c:pt idx="7">
                  <c:v>580952996</c:v>
                </c:pt>
                <c:pt idx="8">
                  <c:v>657653860</c:v>
                </c:pt>
                <c:pt idx="9">
                  <c:v>723618042</c:v>
                </c:pt>
                <c:pt idx="10">
                  <c:v>813511365</c:v>
                </c:pt>
                <c:pt idx="11">
                  <c:v>900680624</c:v>
                </c:pt>
                <c:pt idx="12">
                  <c:v>1311008765</c:v>
                </c:pt>
                <c:pt idx="13">
                  <c:v>1160869956</c:v>
                </c:pt>
                <c:pt idx="14">
                  <c:v>1410908886</c:v>
                </c:pt>
                <c:pt idx="15">
                  <c:v>2214163491</c:v>
                </c:pt>
                <c:pt idx="16">
                  <c:v>2171206765</c:v>
                </c:pt>
                <c:pt idx="17">
                  <c:v>2237728622</c:v>
                </c:pt>
                <c:pt idx="18">
                  <c:v>2542348018</c:v>
                </c:pt>
                <c:pt idx="19">
                  <c:v>3152479136</c:v>
                </c:pt>
              </c:numCache>
            </c:numRef>
          </c:val>
          <c:extLst>
            <c:ext xmlns:c16="http://schemas.microsoft.com/office/drawing/2014/chart" uri="{C3380CC4-5D6E-409C-BE32-E72D297353CC}">
              <c16:uniqueId val="{00000004-FE45-4A0C-BA93-FFC055536DAB}"/>
            </c:ext>
          </c:extLst>
        </c:ser>
        <c:ser>
          <c:idx val="7"/>
          <c:order val="5"/>
          <c:tx>
            <c:strRef>
              <c:f>データ!$J$1</c:f>
              <c:strCache>
                <c:ptCount val="1"/>
                <c:pt idx="0">
                  <c:v>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データ!$J$2:$J$21</c:f>
              <c:numCache>
                <c:formatCode>#,##0_);[Red]\(#,##0\)</c:formatCode>
                <c:ptCount val="20"/>
                <c:pt idx="0">
                  <c:v>39140000</c:v>
                </c:pt>
                <c:pt idx="1">
                  <c:v>51260000</c:v>
                </c:pt>
                <c:pt idx="2">
                  <c:v>64460000</c:v>
                </c:pt>
                <c:pt idx="3">
                  <c:v>60560000</c:v>
                </c:pt>
                <c:pt idx="4">
                  <c:v>55340000</c:v>
                </c:pt>
                <c:pt idx="5">
                  <c:v>102298908</c:v>
                </c:pt>
                <c:pt idx="6">
                  <c:v>150976113</c:v>
                </c:pt>
                <c:pt idx="7">
                  <c:v>157443026</c:v>
                </c:pt>
                <c:pt idx="8">
                  <c:v>151451722</c:v>
                </c:pt>
                <c:pt idx="9">
                  <c:v>174946553</c:v>
                </c:pt>
                <c:pt idx="10">
                  <c:v>342134687</c:v>
                </c:pt>
                <c:pt idx="11">
                  <c:v>319434323</c:v>
                </c:pt>
                <c:pt idx="12">
                  <c:v>433708193</c:v>
                </c:pt>
                <c:pt idx="13">
                  <c:v>371064966</c:v>
                </c:pt>
                <c:pt idx="14">
                  <c:v>316685335</c:v>
                </c:pt>
                <c:pt idx="15">
                  <c:v>312137035</c:v>
                </c:pt>
                <c:pt idx="16">
                  <c:v>281823613</c:v>
                </c:pt>
                <c:pt idx="17">
                  <c:v>317927192</c:v>
                </c:pt>
                <c:pt idx="18">
                  <c:v>582292397</c:v>
                </c:pt>
                <c:pt idx="19">
                  <c:v>983139556</c:v>
                </c:pt>
              </c:numCache>
            </c:numRef>
          </c:val>
          <c:extLst>
            <c:ext xmlns:c16="http://schemas.microsoft.com/office/drawing/2014/chart" uri="{C3380CC4-5D6E-409C-BE32-E72D297353CC}">
              <c16:uniqueId val="{00000005-FE45-4A0C-BA93-FFC055536DAB}"/>
            </c:ext>
          </c:extLst>
        </c:ser>
        <c:ser>
          <c:idx val="1"/>
          <c:order val="6"/>
          <c:tx>
            <c:strRef>
              <c:f>データ!$H$1</c:f>
              <c:strCache>
                <c:ptCount val="1"/>
                <c:pt idx="0">
                  <c:v>非貴金属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データ!$H$2:$H$21</c:f>
              <c:numCache>
                <c:formatCode>#,##0_);[Red]\(#,##0\)</c:formatCode>
                <c:ptCount val="20"/>
                <c:pt idx="0">
                  <c:v>70150000</c:v>
                </c:pt>
                <c:pt idx="1">
                  <c:v>71570000</c:v>
                </c:pt>
                <c:pt idx="2">
                  <c:v>90390000</c:v>
                </c:pt>
                <c:pt idx="3">
                  <c:v>105230000</c:v>
                </c:pt>
                <c:pt idx="4">
                  <c:v>98000000</c:v>
                </c:pt>
                <c:pt idx="5">
                  <c:v>116383437</c:v>
                </c:pt>
                <c:pt idx="6">
                  <c:v>106859969</c:v>
                </c:pt>
                <c:pt idx="7">
                  <c:v>198715383</c:v>
                </c:pt>
                <c:pt idx="8">
                  <c:v>462823525</c:v>
                </c:pt>
                <c:pt idx="9">
                  <c:v>643646141</c:v>
                </c:pt>
                <c:pt idx="10">
                  <c:v>435115597</c:v>
                </c:pt>
                <c:pt idx="11">
                  <c:v>554253753</c:v>
                </c:pt>
                <c:pt idx="12">
                  <c:v>646353626</c:v>
                </c:pt>
                <c:pt idx="13">
                  <c:v>872626126</c:v>
                </c:pt>
                <c:pt idx="14">
                  <c:v>1280935517</c:v>
                </c:pt>
                <c:pt idx="15">
                  <c:v>1877347635</c:v>
                </c:pt>
                <c:pt idx="16">
                  <c:v>1740499534</c:v>
                </c:pt>
                <c:pt idx="17">
                  <c:v>1523423150</c:v>
                </c:pt>
                <c:pt idx="18">
                  <c:v>1439730644</c:v>
                </c:pt>
                <c:pt idx="19">
                  <c:v>1433275953</c:v>
                </c:pt>
              </c:numCache>
            </c:numRef>
          </c:val>
          <c:extLst>
            <c:ext xmlns:c16="http://schemas.microsoft.com/office/drawing/2014/chart" uri="{C3380CC4-5D6E-409C-BE32-E72D297353CC}">
              <c16:uniqueId val="{00000006-FE45-4A0C-BA93-FFC055536DAB}"/>
            </c:ext>
          </c:extLst>
        </c:ser>
        <c:ser>
          <c:idx val="8"/>
          <c:order val="7"/>
          <c:tx>
            <c:strRef>
              <c:f>データ!$G$1</c:f>
              <c:strCache>
                <c:ptCount val="1"/>
                <c:pt idx="0">
                  <c:v>農産物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データ!$G$2:$G$21</c:f>
              <c:numCache>
                <c:formatCode>#,##0_);[Red]\(#,##0\)</c:formatCode>
                <c:ptCount val="20"/>
                <c:pt idx="0">
                  <c:v>139400000</c:v>
                </c:pt>
                <c:pt idx="1">
                  <c:v>199390000</c:v>
                </c:pt>
                <c:pt idx="2">
                  <c:v>261150000</c:v>
                </c:pt>
                <c:pt idx="3">
                  <c:v>301910000</c:v>
                </c:pt>
                <c:pt idx="4">
                  <c:v>378900000</c:v>
                </c:pt>
                <c:pt idx="5">
                  <c:v>489031853</c:v>
                </c:pt>
                <c:pt idx="6">
                  <c:v>640683907</c:v>
                </c:pt>
                <c:pt idx="7">
                  <c:v>897633132</c:v>
                </c:pt>
                <c:pt idx="8">
                  <c:v>927839377</c:v>
                </c:pt>
                <c:pt idx="9">
                  <c:v>1305504989</c:v>
                </c:pt>
                <c:pt idx="10">
                  <c:v>996805471</c:v>
                </c:pt>
                <c:pt idx="11">
                  <c:v>1254451535</c:v>
                </c:pt>
                <c:pt idx="12">
                  <c:v>1211465802</c:v>
                </c:pt>
                <c:pt idx="13">
                  <c:v>1388095447</c:v>
                </c:pt>
                <c:pt idx="14">
                  <c:v>1639886712</c:v>
                </c:pt>
                <c:pt idx="15">
                  <c:v>1932074899</c:v>
                </c:pt>
                <c:pt idx="16">
                  <c:v>1306068499</c:v>
                </c:pt>
                <c:pt idx="17">
                  <c:v>1487755387</c:v>
                </c:pt>
                <c:pt idx="18">
                  <c:v>1767719357</c:v>
                </c:pt>
                <c:pt idx="19">
                  <c:v>2569466044</c:v>
                </c:pt>
              </c:numCache>
            </c:numRef>
          </c:val>
          <c:extLst>
            <c:ext xmlns:c16="http://schemas.microsoft.com/office/drawing/2014/chart" uri="{C3380CC4-5D6E-409C-BE32-E72D297353CC}">
              <c16:uniqueId val="{00000007-FE45-4A0C-BA93-FFC055536DAB}"/>
            </c:ext>
          </c:extLst>
        </c:ser>
        <c:ser>
          <c:idx val="9"/>
          <c:order val="8"/>
          <c:tx>
            <c:strRef>
              <c:f>データ!$I$1</c:f>
              <c:strCache>
                <c:ptCount val="1"/>
                <c:pt idx="0">
                  <c:v>その他</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データ!$I$2:$I$21</c:f>
              <c:numCache>
                <c:formatCode>#,##0_);[Red]\(#,##0\)</c:formatCode>
                <c:ptCount val="20"/>
                <c:pt idx="0">
                  <c:v>750000</c:v>
                </c:pt>
                <c:pt idx="1">
                  <c:v>800000</c:v>
                </c:pt>
                <c:pt idx="2">
                  <c:v>660000</c:v>
                </c:pt>
                <c:pt idx="3">
                  <c:v>860000</c:v>
                </c:pt>
                <c:pt idx="4">
                  <c:v>2590000</c:v>
                </c:pt>
                <c:pt idx="5">
                  <c:v>4360194</c:v>
                </c:pt>
                <c:pt idx="6">
                  <c:v>26140974</c:v>
                </c:pt>
                <c:pt idx="7">
                  <c:v>44896671</c:v>
                </c:pt>
                <c:pt idx="8">
                  <c:v>114469433</c:v>
                </c:pt>
                <c:pt idx="9">
                  <c:v>137657192</c:v>
                </c:pt>
                <c:pt idx="10">
                  <c:v>230305531</c:v>
                </c:pt>
                <c:pt idx="11">
                  <c:v>253203391</c:v>
                </c:pt>
                <c:pt idx="12">
                  <c:v>345924587</c:v>
                </c:pt>
                <c:pt idx="13">
                  <c:v>354372337</c:v>
                </c:pt>
                <c:pt idx="14">
                  <c:v>819711258</c:v>
                </c:pt>
                <c:pt idx="15">
                  <c:v>616015068</c:v>
                </c:pt>
                <c:pt idx="16">
                  <c:v>479809831</c:v>
                </c:pt>
                <c:pt idx="17">
                  <c:v>489018266</c:v>
                </c:pt>
                <c:pt idx="18">
                  <c:v>889168670</c:v>
                </c:pt>
                <c:pt idx="19">
                  <c:v>1447264077</c:v>
                </c:pt>
              </c:numCache>
            </c:numRef>
          </c:val>
          <c:extLst>
            <c:ext xmlns:c16="http://schemas.microsoft.com/office/drawing/2014/chart" uri="{C3380CC4-5D6E-409C-BE32-E72D297353CC}">
              <c16:uniqueId val="{00000008-FE45-4A0C-BA93-FFC055536DAB}"/>
            </c:ext>
          </c:extLst>
        </c:ser>
        <c:dLbls>
          <c:showLegendKey val="0"/>
          <c:showVal val="0"/>
          <c:showCatName val="0"/>
          <c:showSerName val="0"/>
          <c:showPercent val="0"/>
          <c:showBubbleSize val="0"/>
        </c:dLbls>
        <c:gapWidth val="150"/>
        <c:overlap val="100"/>
        <c:axId val="-738294560"/>
        <c:axId val="-738294016"/>
      </c:barChart>
      <c:catAx>
        <c:axId val="-738294560"/>
        <c:scaling>
          <c:orientation val="minMax"/>
        </c:scaling>
        <c:delete val="0"/>
        <c:axPos val="b"/>
        <c:numFmt formatCode="General" sourceLinked="1"/>
        <c:majorTickMark val="out"/>
        <c:minorTickMark val="none"/>
        <c:tickLblPos val="nextTo"/>
        <c:txPr>
          <a:bodyPr/>
          <a:lstStyle/>
          <a:p>
            <a:pPr>
              <a:defRPr lang="ja-JP" sz="1100"/>
            </a:pPr>
            <a:endParaRPr lang="ja-JP"/>
          </a:p>
        </c:txPr>
        <c:crossAx val="-738294016"/>
        <c:crosses val="autoZero"/>
        <c:auto val="1"/>
        <c:lblAlgn val="ctr"/>
        <c:lblOffset val="100"/>
        <c:noMultiLvlLbl val="0"/>
      </c:catAx>
      <c:valAx>
        <c:axId val="-738294016"/>
        <c:scaling>
          <c:orientation val="minMax"/>
          <c:min val="0"/>
        </c:scaling>
        <c:delete val="0"/>
        <c:axPos val="l"/>
        <c:majorGridlines/>
        <c:numFmt formatCode="#,##0_);[Red]\(#,##0\)" sourceLinked="0"/>
        <c:majorTickMark val="out"/>
        <c:minorTickMark val="none"/>
        <c:tickLblPos val="nextTo"/>
        <c:txPr>
          <a:bodyPr/>
          <a:lstStyle/>
          <a:p>
            <a:pPr>
              <a:defRPr lang="ja-JP" sz="1200"/>
            </a:pPr>
            <a:endParaRPr lang="ja-JP"/>
          </a:p>
        </c:txPr>
        <c:crossAx val="-738294560"/>
        <c:crosses val="autoZero"/>
        <c:crossBetween val="between"/>
        <c:dispUnits>
          <c:builtInUnit val="millions"/>
        </c:dispUnits>
      </c:valAx>
    </c:plotArea>
    <c:legend>
      <c:legendPos val="r"/>
      <c:legendEntry>
        <c:idx val="2"/>
        <c:txPr>
          <a:bodyPr/>
          <a:lstStyle/>
          <a:p>
            <a:pPr>
              <a:defRPr sz="900"/>
            </a:pPr>
            <a:endParaRPr lang="ja-JP"/>
          </a:p>
        </c:txPr>
      </c:legendEntry>
      <c:layout>
        <c:manualLayout>
          <c:xMode val="edge"/>
          <c:yMode val="edge"/>
          <c:x val="0.122048423087826"/>
          <c:y val="0.10144879956502099"/>
          <c:w val="0.166394943995813"/>
          <c:h val="0.48078374464299001"/>
        </c:manualLayout>
      </c:layout>
      <c:overlay val="0"/>
      <c:spPr>
        <a:solidFill>
          <a:sysClr val="window" lastClr="FFFFFF"/>
        </a:solidFill>
        <a:ln>
          <a:solidFill>
            <a:schemeClr val="bg1">
              <a:lumMod val="50000"/>
            </a:schemeClr>
          </a:solidFill>
        </a:ln>
      </c:spPr>
      <c:txPr>
        <a:bodyPr/>
        <a:lstStyle/>
        <a:p>
          <a:pPr>
            <a:defRPr lang="ja-JP" sz="9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0.0014</cdr:x>
      <cdr:y>0.01384</cdr:y>
    </cdr:from>
    <cdr:to>
      <cdr:x>0.14063</cdr:x>
      <cdr:y>0.06073</cdr:y>
    </cdr:to>
    <cdr:sp macro="" textlink="">
      <cdr:nvSpPr>
        <cdr:cNvPr id="2" name="テキスト ボックス 1"/>
        <cdr:cNvSpPr txBox="1"/>
      </cdr:nvSpPr>
      <cdr:spPr>
        <a:xfrm xmlns:a="http://schemas.openxmlformats.org/drawingml/2006/main">
          <a:off x="7250" y="36749"/>
          <a:ext cx="721403" cy="124473"/>
        </a:xfrm>
        <a:prstGeom xmlns:a="http://schemas.openxmlformats.org/drawingml/2006/main" prst="rect">
          <a:avLst/>
        </a:prstGeom>
      </cdr:spPr>
      <cdr:txBody>
        <a:bodyPr xmlns:a="http://schemas.openxmlformats.org/drawingml/2006/main" vertOverflow="clip" wrap="square" lIns="0" tIns="0" rIns="0" rtlCol="0"/>
        <a:lstStyle xmlns:a="http://schemas.openxmlformats.org/drawingml/2006/main"/>
        <a:p xmlns:a="http://schemas.openxmlformats.org/drawingml/2006/main">
          <a:r>
            <a:rPr lang="en-US" altLang="ja-JP" sz="800" dirty="0">
              <a:latin typeface="Arial" panose="020B0604020202020204" pitchFamily="34" charset="0"/>
              <a:cs typeface="Arial" panose="020B0604020202020204" pitchFamily="34" charset="0"/>
            </a:rPr>
            <a:t>(JPY millions)</a:t>
          </a:r>
          <a:endParaRPr lang="ja-JP" altLang="en-US" sz="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0.66096</cdr:x>
      <cdr:y>0.23937</cdr:y>
    </cdr:from>
    <cdr:to>
      <cdr:x>0.77691</cdr:x>
      <cdr:y>0.48315</cdr:y>
    </cdr:to>
    <cdr:sp macro="" textlink="">
      <cdr:nvSpPr>
        <cdr:cNvPr id="5" name="テキスト ボックス 4"/>
        <cdr:cNvSpPr txBox="1"/>
      </cdr:nvSpPr>
      <cdr:spPr>
        <a:xfrm xmlns:a="http://schemas.openxmlformats.org/drawingml/2006/main">
          <a:off x="5238750" y="914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2022/5/18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a:t>
            </a:fld>
            <a:endParaRPr kumimoji="1" lang="ja-JP" altLang="en-US"/>
          </a:p>
        </p:txBody>
      </p:sp>
    </p:spTree>
    <p:extLst>
      <p:ext uri="{BB962C8B-B14F-4D97-AF65-F5344CB8AC3E}">
        <p14:creationId xmlns:p14="http://schemas.microsoft.com/office/powerpoint/2010/main" val="2429994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11</a:t>
            </a:fld>
            <a:endParaRPr lang="ja-JP" altLang="en-US" dirty="0">
              <a:solidFill>
                <a:srgbClr val="2D2E2D"/>
              </a:solidFill>
            </a:endParaRPr>
          </a:p>
        </p:txBody>
      </p:sp>
    </p:spTree>
    <p:extLst>
      <p:ext uri="{BB962C8B-B14F-4D97-AF65-F5344CB8AC3E}">
        <p14:creationId xmlns:p14="http://schemas.microsoft.com/office/powerpoint/2010/main" val="199490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12</a:t>
            </a:fld>
            <a:endParaRPr kumimoji="1" lang="ja-JP" altLang="en-US"/>
          </a:p>
        </p:txBody>
      </p:sp>
    </p:spTree>
    <p:extLst>
      <p:ext uri="{BB962C8B-B14F-4D97-AF65-F5344CB8AC3E}">
        <p14:creationId xmlns:p14="http://schemas.microsoft.com/office/powerpoint/2010/main" val="307610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13</a:t>
            </a:fld>
            <a:endParaRPr kumimoji="1" lang="ja-JP" altLang="en-US"/>
          </a:p>
        </p:txBody>
      </p:sp>
    </p:spTree>
    <p:extLst>
      <p:ext uri="{BB962C8B-B14F-4D97-AF65-F5344CB8AC3E}">
        <p14:creationId xmlns:p14="http://schemas.microsoft.com/office/powerpoint/2010/main" val="268291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14</a:t>
            </a:fld>
            <a:endParaRPr kumimoji="1" lang="ja-JP" altLang="en-US"/>
          </a:p>
        </p:txBody>
      </p:sp>
    </p:spTree>
    <p:extLst>
      <p:ext uri="{BB962C8B-B14F-4D97-AF65-F5344CB8AC3E}">
        <p14:creationId xmlns:p14="http://schemas.microsoft.com/office/powerpoint/2010/main" val="411854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15</a:t>
            </a:fld>
            <a:endParaRPr kumimoji="1" lang="ja-JP" altLang="en-US"/>
          </a:p>
        </p:txBody>
      </p:sp>
    </p:spTree>
    <p:extLst>
      <p:ext uri="{BB962C8B-B14F-4D97-AF65-F5344CB8AC3E}">
        <p14:creationId xmlns:p14="http://schemas.microsoft.com/office/powerpoint/2010/main" val="219268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16</a:t>
            </a:fld>
            <a:endParaRPr kumimoji="1" lang="ja-JP" altLang="en-US"/>
          </a:p>
        </p:txBody>
      </p:sp>
    </p:spTree>
    <p:extLst>
      <p:ext uri="{BB962C8B-B14F-4D97-AF65-F5344CB8AC3E}">
        <p14:creationId xmlns:p14="http://schemas.microsoft.com/office/powerpoint/2010/main" val="264222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17</a:t>
            </a:fld>
            <a:endParaRPr kumimoji="1" lang="ja-JP" altLang="en-US"/>
          </a:p>
        </p:txBody>
      </p:sp>
    </p:spTree>
    <p:extLst>
      <p:ext uri="{BB962C8B-B14F-4D97-AF65-F5344CB8AC3E}">
        <p14:creationId xmlns:p14="http://schemas.microsoft.com/office/powerpoint/2010/main" val="18018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18</a:t>
            </a:fld>
            <a:endParaRPr kumimoji="1" lang="ja-JP" altLang="en-US"/>
          </a:p>
        </p:txBody>
      </p:sp>
    </p:spTree>
    <p:extLst>
      <p:ext uri="{BB962C8B-B14F-4D97-AF65-F5344CB8AC3E}">
        <p14:creationId xmlns:p14="http://schemas.microsoft.com/office/powerpoint/2010/main" val="428287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19</a:t>
            </a:fld>
            <a:endParaRPr kumimoji="1" lang="ja-JP" altLang="en-US"/>
          </a:p>
        </p:txBody>
      </p:sp>
    </p:spTree>
    <p:extLst>
      <p:ext uri="{BB962C8B-B14F-4D97-AF65-F5344CB8AC3E}">
        <p14:creationId xmlns:p14="http://schemas.microsoft.com/office/powerpoint/2010/main" val="153727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20</a:t>
            </a:fld>
            <a:endParaRPr kumimoji="1" lang="ja-JP" altLang="en-US"/>
          </a:p>
        </p:txBody>
      </p:sp>
    </p:spTree>
    <p:extLst>
      <p:ext uri="{BB962C8B-B14F-4D97-AF65-F5344CB8AC3E}">
        <p14:creationId xmlns:p14="http://schemas.microsoft.com/office/powerpoint/2010/main" val="373136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3</a:t>
            </a:fld>
            <a:endParaRPr kumimoji="1" lang="ja-JP" altLang="en-US"/>
          </a:p>
        </p:txBody>
      </p:sp>
    </p:spTree>
    <p:extLst>
      <p:ext uri="{BB962C8B-B14F-4D97-AF65-F5344CB8AC3E}">
        <p14:creationId xmlns:p14="http://schemas.microsoft.com/office/powerpoint/2010/main" val="376180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21</a:t>
            </a:fld>
            <a:endParaRPr kumimoji="1" lang="ja-JP" altLang="en-US"/>
          </a:p>
        </p:txBody>
      </p:sp>
    </p:spTree>
    <p:extLst>
      <p:ext uri="{BB962C8B-B14F-4D97-AF65-F5344CB8AC3E}">
        <p14:creationId xmlns:p14="http://schemas.microsoft.com/office/powerpoint/2010/main" val="4293870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22</a:t>
            </a:fld>
            <a:endParaRPr kumimoji="1" lang="ja-JP" altLang="en-US"/>
          </a:p>
        </p:txBody>
      </p:sp>
    </p:spTree>
    <p:extLst>
      <p:ext uri="{BB962C8B-B14F-4D97-AF65-F5344CB8AC3E}">
        <p14:creationId xmlns:p14="http://schemas.microsoft.com/office/powerpoint/2010/main" val="4124530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23</a:t>
            </a:fld>
            <a:endParaRPr kumimoji="1" lang="ja-JP" altLang="en-US"/>
          </a:p>
        </p:txBody>
      </p:sp>
    </p:spTree>
    <p:extLst>
      <p:ext uri="{BB962C8B-B14F-4D97-AF65-F5344CB8AC3E}">
        <p14:creationId xmlns:p14="http://schemas.microsoft.com/office/powerpoint/2010/main" val="2448168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24</a:t>
            </a:fld>
            <a:endParaRPr kumimoji="1" lang="ja-JP" altLang="en-US"/>
          </a:p>
        </p:txBody>
      </p:sp>
    </p:spTree>
    <p:extLst>
      <p:ext uri="{BB962C8B-B14F-4D97-AF65-F5344CB8AC3E}">
        <p14:creationId xmlns:p14="http://schemas.microsoft.com/office/powerpoint/2010/main" val="1847875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25</a:t>
            </a:fld>
            <a:endParaRPr kumimoji="1" lang="ja-JP" altLang="en-US"/>
          </a:p>
        </p:txBody>
      </p:sp>
    </p:spTree>
    <p:extLst>
      <p:ext uri="{BB962C8B-B14F-4D97-AF65-F5344CB8AC3E}">
        <p14:creationId xmlns:p14="http://schemas.microsoft.com/office/powerpoint/2010/main" val="2027958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26</a:t>
            </a:fld>
            <a:endParaRPr kumimoji="1" lang="ja-JP" altLang="en-US"/>
          </a:p>
        </p:txBody>
      </p:sp>
    </p:spTree>
    <p:extLst>
      <p:ext uri="{BB962C8B-B14F-4D97-AF65-F5344CB8AC3E}">
        <p14:creationId xmlns:p14="http://schemas.microsoft.com/office/powerpoint/2010/main" val="555753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27</a:t>
            </a:fld>
            <a:endParaRPr kumimoji="1" lang="ja-JP" altLang="en-US"/>
          </a:p>
        </p:txBody>
      </p:sp>
    </p:spTree>
    <p:extLst>
      <p:ext uri="{BB962C8B-B14F-4D97-AF65-F5344CB8AC3E}">
        <p14:creationId xmlns:p14="http://schemas.microsoft.com/office/powerpoint/2010/main" val="3207612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28</a:t>
            </a:fld>
            <a:endParaRPr kumimoji="1" lang="ja-JP" altLang="en-US"/>
          </a:p>
        </p:txBody>
      </p:sp>
    </p:spTree>
    <p:extLst>
      <p:ext uri="{BB962C8B-B14F-4D97-AF65-F5344CB8AC3E}">
        <p14:creationId xmlns:p14="http://schemas.microsoft.com/office/powerpoint/2010/main" val="270407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29</a:t>
            </a:fld>
            <a:endParaRPr kumimoji="1" lang="ja-JP" altLang="en-US"/>
          </a:p>
        </p:txBody>
      </p:sp>
    </p:spTree>
    <p:extLst>
      <p:ext uri="{BB962C8B-B14F-4D97-AF65-F5344CB8AC3E}">
        <p14:creationId xmlns:p14="http://schemas.microsoft.com/office/powerpoint/2010/main" val="452914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30</a:t>
            </a:fld>
            <a:endParaRPr kumimoji="1" lang="ja-JP" altLang="en-US"/>
          </a:p>
        </p:txBody>
      </p:sp>
    </p:spTree>
    <p:extLst>
      <p:ext uri="{BB962C8B-B14F-4D97-AF65-F5344CB8AC3E}">
        <p14:creationId xmlns:p14="http://schemas.microsoft.com/office/powerpoint/2010/main" val="361254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4</a:t>
            </a:fld>
            <a:endParaRPr kumimoji="1" lang="ja-JP" altLang="en-US"/>
          </a:p>
        </p:txBody>
      </p:sp>
    </p:spTree>
    <p:extLst>
      <p:ext uri="{BB962C8B-B14F-4D97-AF65-F5344CB8AC3E}">
        <p14:creationId xmlns:p14="http://schemas.microsoft.com/office/powerpoint/2010/main" val="3373839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31</a:t>
            </a:fld>
            <a:endParaRPr lang="ja-JP" altLang="en-US" dirty="0">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32</a:t>
            </a:fld>
            <a:endParaRPr lang="ja-JP" altLang="en-US" dirty="0">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dirty="0">
              <a:solidFill>
                <a:srgbClr val="2D2E2D"/>
              </a:solidFill>
            </a:endParaRPr>
          </a:p>
        </p:txBody>
      </p:sp>
    </p:spTree>
    <p:extLst>
      <p:ext uri="{BB962C8B-B14F-4D97-AF65-F5344CB8AC3E}">
        <p14:creationId xmlns:p14="http://schemas.microsoft.com/office/powerpoint/2010/main" val="530035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dirty="0">
              <a:solidFill>
                <a:srgbClr val="2D2E2D"/>
              </a:solidFill>
            </a:endParaRPr>
          </a:p>
        </p:txBody>
      </p:sp>
    </p:spTree>
    <p:extLst>
      <p:ext uri="{BB962C8B-B14F-4D97-AF65-F5344CB8AC3E}">
        <p14:creationId xmlns:p14="http://schemas.microsoft.com/office/powerpoint/2010/main" val="768916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dirty="0">
              <a:solidFill>
                <a:srgbClr val="2D2E2D"/>
              </a:solidFill>
            </a:endParaRPr>
          </a:p>
        </p:txBody>
      </p:sp>
    </p:spTree>
    <p:extLst>
      <p:ext uri="{BB962C8B-B14F-4D97-AF65-F5344CB8AC3E}">
        <p14:creationId xmlns:p14="http://schemas.microsoft.com/office/powerpoint/2010/main" val="1661093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36</a:t>
            </a:fld>
            <a:endParaRPr kumimoji="1" lang="ja-JP" altLang="en-US"/>
          </a:p>
        </p:txBody>
      </p:sp>
    </p:spTree>
    <p:extLst>
      <p:ext uri="{BB962C8B-B14F-4D97-AF65-F5344CB8AC3E}">
        <p14:creationId xmlns:p14="http://schemas.microsoft.com/office/powerpoint/2010/main" val="1014661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37</a:t>
            </a:fld>
            <a:endParaRPr lang="ja-JP" altLang="en-US" dirty="0">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38</a:t>
            </a:fld>
            <a:endParaRPr kumimoji="1" lang="ja-JP" altLang="en-US"/>
          </a:p>
        </p:txBody>
      </p:sp>
    </p:spTree>
    <p:extLst>
      <p:ext uri="{BB962C8B-B14F-4D97-AF65-F5344CB8AC3E}">
        <p14:creationId xmlns:p14="http://schemas.microsoft.com/office/powerpoint/2010/main" val="3878013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39</a:t>
            </a:fld>
            <a:endParaRPr kumimoji="1" lang="ja-JP" altLang="en-US"/>
          </a:p>
        </p:txBody>
      </p:sp>
    </p:spTree>
    <p:extLst>
      <p:ext uri="{BB962C8B-B14F-4D97-AF65-F5344CB8AC3E}">
        <p14:creationId xmlns:p14="http://schemas.microsoft.com/office/powerpoint/2010/main" val="2725708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40</a:t>
            </a:fld>
            <a:endParaRPr kumimoji="1" lang="ja-JP" altLang="en-US"/>
          </a:p>
        </p:txBody>
      </p:sp>
    </p:spTree>
    <p:extLst>
      <p:ext uri="{BB962C8B-B14F-4D97-AF65-F5344CB8AC3E}">
        <p14:creationId xmlns:p14="http://schemas.microsoft.com/office/powerpoint/2010/main" val="188562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5</a:t>
            </a:fld>
            <a:endParaRPr kumimoji="1" lang="ja-JP" altLang="en-US"/>
          </a:p>
        </p:txBody>
      </p:sp>
    </p:spTree>
    <p:extLst>
      <p:ext uri="{BB962C8B-B14F-4D97-AF65-F5344CB8AC3E}">
        <p14:creationId xmlns:p14="http://schemas.microsoft.com/office/powerpoint/2010/main" val="4153384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41</a:t>
            </a:fld>
            <a:endParaRPr kumimoji="1" lang="ja-JP" altLang="en-US"/>
          </a:p>
        </p:txBody>
      </p:sp>
    </p:spTree>
    <p:extLst>
      <p:ext uri="{BB962C8B-B14F-4D97-AF65-F5344CB8AC3E}">
        <p14:creationId xmlns:p14="http://schemas.microsoft.com/office/powerpoint/2010/main" val="2920649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42</a:t>
            </a:fld>
            <a:endParaRPr kumimoji="1" lang="ja-JP" altLang="en-US"/>
          </a:p>
        </p:txBody>
      </p:sp>
    </p:spTree>
    <p:extLst>
      <p:ext uri="{BB962C8B-B14F-4D97-AF65-F5344CB8AC3E}">
        <p14:creationId xmlns:p14="http://schemas.microsoft.com/office/powerpoint/2010/main" val="500637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43</a:t>
            </a:fld>
            <a:endParaRPr kumimoji="1" lang="ja-JP" altLang="en-US"/>
          </a:p>
        </p:txBody>
      </p:sp>
    </p:spTree>
    <p:extLst>
      <p:ext uri="{BB962C8B-B14F-4D97-AF65-F5344CB8AC3E}">
        <p14:creationId xmlns:p14="http://schemas.microsoft.com/office/powerpoint/2010/main" val="1598086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44</a:t>
            </a:fld>
            <a:endParaRPr kumimoji="1" lang="ja-JP" altLang="en-US"/>
          </a:p>
        </p:txBody>
      </p:sp>
    </p:spTree>
    <p:extLst>
      <p:ext uri="{BB962C8B-B14F-4D97-AF65-F5344CB8AC3E}">
        <p14:creationId xmlns:p14="http://schemas.microsoft.com/office/powerpoint/2010/main" val="416858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6</a:t>
            </a:fld>
            <a:endParaRPr kumimoji="1" lang="ja-JP" altLang="en-US"/>
          </a:p>
        </p:txBody>
      </p:sp>
    </p:spTree>
    <p:extLst>
      <p:ext uri="{BB962C8B-B14F-4D97-AF65-F5344CB8AC3E}">
        <p14:creationId xmlns:p14="http://schemas.microsoft.com/office/powerpoint/2010/main" val="298836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7</a:t>
            </a:fld>
            <a:endParaRPr kumimoji="1" lang="ja-JP" altLang="en-US"/>
          </a:p>
        </p:txBody>
      </p:sp>
    </p:spTree>
    <p:extLst>
      <p:ext uri="{BB962C8B-B14F-4D97-AF65-F5344CB8AC3E}">
        <p14:creationId xmlns:p14="http://schemas.microsoft.com/office/powerpoint/2010/main" val="425669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8</a:t>
            </a:fld>
            <a:endParaRPr kumimoji="1" lang="ja-JP" altLang="en-US"/>
          </a:p>
        </p:txBody>
      </p:sp>
    </p:spTree>
    <p:extLst>
      <p:ext uri="{BB962C8B-B14F-4D97-AF65-F5344CB8AC3E}">
        <p14:creationId xmlns:p14="http://schemas.microsoft.com/office/powerpoint/2010/main" val="418030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31A743-B267-4F88-9F80-B852F463C00D}" type="slidenum">
              <a:rPr kumimoji="1" lang="ja-JP" altLang="en-US" smtClean="0"/>
              <a:t>9</a:t>
            </a:fld>
            <a:endParaRPr kumimoji="1" lang="ja-JP" altLang="en-US"/>
          </a:p>
        </p:txBody>
      </p:sp>
    </p:spTree>
    <p:extLst>
      <p:ext uri="{BB962C8B-B14F-4D97-AF65-F5344CB8AC3E}">
        <p14:creationId xmlns:p14="http://schemas.microsoft.com/office/powerpoint/2010/main" val="144367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10</a:t>
            </a:fld>
            <a:endParaRPr lang="ja-JP" altLang="en-US" dirty="0">
              <a:solidFill>
                <a:srgbClr val="2D2E2D"/>
              </a:solidFill>
            </a:endParaRPr>
          </a:p>
        </p:txBody>
      </p:sp>
    </p:spTree>
    <p:extLst>
      <p:ext uri="{BB962C8B-B14F-4D97-AF65-F5344CB8AC3E}">
        <p14:creationId xmlns:p14="http://schemas.microsoft.com/office/powerpoint/2010/main" val="414268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2022/5/18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2022/5/18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2022/5/18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2022/5/18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2022/5/18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2022/5/18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2022/5/18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2022/5/18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1832" y="1986436"/>
            <a:ext cx="10003809" cy="1635681"/>
          </a:xfrm>
        </p:spPr>
        <p:txBody>
          <a:bodyPr anchor="ctr">
            <a:normAutofit/>
          </a:bodyPr>
          <a:lstStyle/>
          <a:p>
            <a:r>
              <a:rPr lang="en-US" altLang="ja-JP" sz="5400" dirty="0">
                <a:latin typeface="Arial" panose="020B0604020202020204" pitchFamily="34" charset="0"/>
                <a:ea typeface="UD デジタル 教科書体 NK-R" panose="02020400000000000000" pitchFamily="18" charset="-128"/>
                <a:cs typeface="Arial" panose="020B0604020202020204" pitchFamily="34" charset="0"/>
              </a:rPr>
              <a:t>Global Financial City OSAKA Strategy</a:t>
            </a:r>
            <a:endParaRPr kumimoji="1" lang="ja-JP" altLang="en-US" sz="54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4" name="直線コネクタ 3"/>
          <p:cNvCxnSpPr>
            <a:cxnSpLocks/>
          </p:cNvCxnSpPr>
          <p:nvPr/>
        </p:nvCxnSpPr>
        <p:spPr>
          <a:xfrm>
            <a:off x="1238712" y="3622118"/>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664191" y="3602038"/>
            <a:ext cx="10619694" cy="1655762"/>
          </a:xfrm>
        </p:spPr>
        <p:txBody>
          <a:bodyPr>
            <a:normAutofit lnSpcReduction="10000"/>
          </a:bodyPr>
          <a:lstStyle/>
          <a:p>
            <a:endParaRPr lang="en-US" altLang="ja-JP" dirty="0">
              <a:latin typeface="Arial" panose="020B0604020202020204" pitchFamily="34" charset="0"/>
              <a:ea typeface="UD デジタル 教科書体 NK-R" panose="02020400000000000000" pitchFamily="18" charset="-128"/>
              <a:cs typeface="Arial" panose="020B0604020202020204" pitchFamily="34" charset="0"/>
            </a:endParaRPr>
          </a:p>
          <a:p>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March 25, 2022</a:t>
            </a:r>
            <a:endParaRPr lang="ja-JP" altLang="en-US" dirty="0">
              <a:latin typeface="Arial" panose="020B0604020202020204" pitchFamily="34" charset="0"/>
              <a:cs typeface="Arial" panose="020B0604020202020204" pitchFamily="34" charset="0"/>
            </a:endParaRPr>
          </a:p>
          <a:p>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General Meeting of the Global Financial City OSAKA </a:t>
            </a:r>
          </a:p>
          <a:p>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Promotion Committee</a:t>
            </a:r>
          </a:p>
        </p:txBody>
      </p:sp>
    </p:spTree>
    <p:extLst>
      <p:ext uri="{BB962C8B-B14F-4D97-AF65-F5344CB8AC3E}">
        <p14:creationId xmlns:p14="http://schemas.microsoft.com/office/powerpoint/2010/main" val="1626203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432847" y="135523"/>
            <a:ext cx="11462994" cy="63735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Arial" panose="020B0604020202020204" pitchFamily="34" charset="0"/>
                <a:ea typeface="UD デジタル 教科書体 NK-R" panose="02020400000000000000" pitchFamily="18" charset="-128"/>
                <a:cs typeface="Arial" panose="020B0604020202020204" pitchFamily="34" charset="0"/>
              </a:rPr>
              <a:t>II Image of the Global Financial City Osaka Aims to Be</a:t>
            </a:r>
          </a:p>
        </p:txBody>
      </p:sp>
      <p:cxnSp>
        <p:nvCxnSpPr>
          <p:cNvPr id="33" name="直線コネクタ 32"/>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2"/>
          <p:cNvSpPr txBox="1">
            <a:spLocks/>
          </p:cNvSpPr>
          <p:nvPr/>
        </p:nvSpPr>
        <p:spPr>
          <a:xfrm>
            <a:off x="730964" y="1896803"/>
            <a:ext cx="10655300"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800" b="1" dirty="0">
                <a:latin typeface="Arial"/>
                <a:cs typeface="Arial"/>
              </a:rPr>
              <a:t>Global city that develops by leveraging finance, attracting the energy of Asia and the world</a:t>
            </a:r>
            <a:r>
              <a:rPr lang="ja-JP" altLang="ja-JP" sz="1800" b="1" dirty="0">
                <a:latin typeface="Arial"/>
                <a:cs typeface="Arial"/>
              </a:rPr>
              <a:t> </a:t>
            </a:r>
            <a:endParaRPr lang="en-US" altLang="ja-JP" sz="1800" b="1" dirty="0">
              <a:latin typeface="Arial"/>
              <a:ea typeface="UD デジタル 教科書体 NK-R" panose="02020400000000000000" pitchFamily="18" charset="-128"/>
              <a:cs typeface="Arial"/>
            </a:endParaRPr>
          </a:p>
        </p:txBody>
      </p:sp>
      <p:sp>
        <p:nvSpPr>
          <p:cNvPr id="13" name="テキスト ボックス 7"/>
          <p:cNvSpPr txBox="1">
            <a:spLocks noChangeArrowheads="1"/>
          </p:cNvSpPr>
          <p:nvPr/>
        </p:nvSpPr>
        <p:spPr bwMode="auto">
          <a:xfrm>
            <a:off x="349250" y="2927865"/>
            <a:ext cx="11493500" cy="3523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en-US" altLang="ja-JP" sz="1800" dirty="0"/>
              <a:t>By increasing international awareness of Osaka-Kansai through large global projects such as the Osaka-Kansai</a:t>
            </a:r>
            <a:r>
              <a:rPr lang="ja-JP" altLang="en-US" sz="1800" dirty="0"/>
              <a:t> </a:t>
            </a:r>
            <a:r>
              <a:rPr lang="en-US" altLang="ja-JP" sz="1800" dirty="0"/>
              <a:t>Expo 2025, Umekita Phase 2, Nakanoshima international hub for advanced healthcare, IR, etc., we will attract talent and investments from Japan and abroad to create an ecosystem that financially supports the growth of start-ups while also bringing in financial institutions and FinTech companies. Additionally, to reduce investment risk in Japan, which is known to have many natural disasters, we will improve financial resilience and move forward with the creation of a structure in which Osaka can take a complementary role. We will also work towards improving the financial literacy of the residents of Osaka and revitalize investments.</a:t>
            </a:r>
            <a:endParaRPr lang="ja-JP" altLang="ja-JP" sz="1800" dirty="0"/>
          </a:p>
          <a:p>
            <a:pPr eaLnBrk="1" hangingPunct="1">
              <a:spcBef>
                <a:spcPct val="0"/>
              </a:spcBef>
              <a:spcAft>
                <a:spcPts val="400"/>
              </a:spcAft>
              <a:buNone/>
            </a:pPr>
            <a:endParaRPr lang="en-US" altLang="ja-JP" sz="1800" dirty="0">
              <a:latin typeface="Arial" panose="020B0604020202020204" pitchFamily="34" charset="0"/>
              <a:ea typeface="UD デジタル 教科書体 NK-R" panose="02020400000000000000" pitchFamily="18" charset="-128"/>
              <a:cs typeface="Arial" panose="020B0604020202020204" pitchFamily="34" charset="0"/>
            </a:endParaRPr>
          </a:p>
          <a:p>
            <a:pPr>
              <a:buNone/>
            </a:pPr>
            <a:r>
              <a:rPr lang="en-US" altLang="ja-JP" sz="1800" dirty="0"/>
              <a:t>The results will be increased attention to the investment attractiveness of Osaka-Kansai, a revitalization of the economy due to the circulation of capital to corporations, and a creation of an economy that is strong against disasters. Furthermore, an improvement in financial literacy will foster an investment mindset, thereby potentially increasing the assets of the residents of Osaka.</a:t>
            </a:r>
            <a:endParaRPr lang="ja-JP" altLang="ja-JP" sz="1800" dirty="0"/>
          </a:p>
        </p:txBody>
      </p:sp>
      <p:sp>
        <p:nvSpPr>
          <p:cNvPr id="10" name="正方形/長方形 9"/>
          <p:cNvSpPr/>
          <p:nvPr/>
        </p:nvSpPr>
        <p:spPr>
          <a:xfrm>
            <a:off x="768000" y="946932"/>
            <a:ext cx="10656000" cy="923330"/>
          </a:xfrm>
          <a:prstGeom prst="rect">
            <a:avLst/>
          </a:prstGeom>
        </p:spPr>
        <p:txBody>
          <a:bodyPr wrap="square">
            <a:spAutoFit/>
          </a:bodyPr>
          <a:lstStyle/>
          <a:p>
            <a:r>
              <a:rPr lang="en-US" altLang="ja-JP" b="1" u="sng" dirty="0">
                <a:latin typeface="Arial" panose="020B0604020202020204" pitchFamily="34" charset="0"/>
                <a:ea typeface="UD デジタル 教科書体 NK-R" panose="02020400000000000000" pitchFamily="18" charset="-128"/>
                <a:cs typeface="Arial" panose="020B0604020202020204" pitchFamily="34" charset="0"/>
              </a:rPr>
              <a:t>Given the key points to becoming a global finance city (Asia/Global and differentiation/complementarity), we have identified two images of a global financial city to work towards.</a:t>
            </a: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10</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4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8" name="コンテンツ プレースホルダー 2"/>
          <p:cNvSpPr txBox="1">
            <a:spLocks/>
          </p:cNvSpPr>
          <p:nvPr/>
        </p:nvSpPr>
        <p:spPr>
          <a:xfrm>
            <a:off x="627181" y="938029"/>
            <a:ext cx="10877881"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8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 which challenges the world with pioneering initiatives</a:t>
            </a:r>
          </a:p>
        </p:txBody>
      </p:sp>
      <p:sp>
        <p:nvSpPr>
          <p:cNvPr id="9" name="テキスト ボックス 7"/>
          <p:cNvSpPr txBox="1">
            <a:spLocks noChangeArrowheads="1"/>
          </p:cNvSpPr>
          <p:nvPr/>
        </p:nvSpPr>
        <p:spPr bwMode="auto">
          <a:xfrm>
            <a:off x="627181" y="2073380"/>
            <a:ext cx="10877882" cy="2692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buNone/>
            </a:pPr>
            <a:r>
              <a:rPr lang="en-US" altLang="ja-JP" sz="1800" dirty="0"/>
              <a:t>As Japan’s hub city for derivatives transactions, Osaka will develop cutting-edge financial products, and as an advanced </a:t>
            </a:r>
            <a:r>
              <a:rPr lang="en-US" altLang="ja-JP" sz="1800" dirty="0" smtClean="0"/>
              <a:t>SDGs </a:t>
            </a:r>
            <a:r>
              <a:rPr lang="en-US" altLang="ja-JP" sz="1800" dirty="0"/>
              <a:t>city, it will roll out pioneering initiatives in sustainable finance and promote SDGs from a financial perspective. Furthermore, with the use of FinTech technology, it will create new financial services through innovative testing and implementation of social projects in the financial field.</a:t>
            </a:r>
            <a:endParaRPr lang="ja-JP" altLang="ja-JP" sz="1800" dirty="0"/>
          </a:p>
          <a:p>
            <a:pPr eaLnBrk="1" hangingPunct="1">
              <a:spcBef>
                <a:spcPct val="0"/>
              </a:spcBef>
              <a:spcAft>
                <a:spcPts val="400"/>
              </a:spcAft>
              <a:buNone/>
            </a:pPr>
            <a:endParaRPr lang="en-US" altLang="ja-JP" sz="1800" dirty="0">
              <a:latin typeface="Arial" panose="020B0604020202020204" pitchFamily="34" charset="0"/>
              <a:ea typeface="UD デジタル 教科書体 NK-R" panose="02020400000000000000" pitchFamily="18" charset="-128"/>
              <a:cs typeface="Arial" panose="020B0604020202020204" pitchFamily="34" charset="0"/>
            </a:endParaRPr>
          </a:p>
          <a:p>
            <a:pPr>
              <a:buNone/>
            </a:pPr>
            <a:r>
              <a:rPr lang="en-US" altLang="ja-JP" sz="1800" dirty="0"/>
              <a:t>As a result, Osaka’s attractiveness as an innovative derivatives hub in Asia will improve while also contributing financially to the shared global objective of resolving social challenges, namely carbon neutrality. We can also expect improved lifestyle convenience for the residents of Osaka as a result of the spread of new financial services.</a:t>
            </a:r>
            <a:endParaRPr lang="ja-JP" altLang="ja-JP" sz="1800" dirty="0"/>
          </a:p>
        </p:txBody>
      </p:sp>
      <p:sp>
        <p:nvSpPr>
          <p:cNvPr id="7"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11</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a:spLocks noGrp="1"/>
          </p:cNvSpPr>
          <p:nvPr>
            <p:ph type="title"/>
          </p:nvPr>
        </p:nvSpPr>
        <p:spPr>
          <a:xfrm>
            <a:off x="627182" y="961710"/>
            <a:ext cx="11150836" cy="5600725"/>
          </a:xfrm>
        </p:spPr>
        <p:txBody>
          <a:bodyPr anchor="t" anchorCtr="0">
            <a:noAutofit/>
          </a:bodyPr>
          <a:lstStyle/>
          <a:p>
            <a:r>
              <a:rPr lang="en-US" altLang="ja-JP" sz="1800" dirty="0">
                <a:latin typeface="Arial" panose="020B0604020202020204" pitchFamily="34" charset="0"/>
                <a:cs typeface="Arial" panose="020B0604020202020204" pitchFamily="34" charset="0"/>
              </a:rPr>
              <a:t>To become a global financial city, initiatives must present a clear conceptual story based on the objectives and intent of the key points identified in formulating the strategy, as well as the image of the city Osaka aims to be.</a:t>
            </a:r>
            <a:r>
              <a:rPr lang="ja-JP" altLang="ja-JP" sz="1800" dirty="0">
                <a:latin typeface="Arial" panose="020B0604020202020204" pitchFamily="34" charset="0"/>
                <a:cs typeface="Arial" panose="020B0604020202020204" pitchFamily="34" charset="0"/>
              </a:rPr>
              <a:t/>
            </a:r>
            <a:br>
              <a:rPr lang="ja-JP"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t/>
            </a:r>
            <a:b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br>
            <a: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t>To that end, we first constructed pillars of the initiatives for each image of the city Osaka aims to be.</a:t>
            </a:r>
            <a:b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br>
            <a: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t/>
            </a:r>
            <a:b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br>
            <a:r>
              <a:rPr lang="en-US" altLang="ja-JP" sz="1800" dirty="0">
                <a:latin typeface="Arial" panose="020B0604020202020204" pitchFamily="34" charset="0"/>
                <a:cs typeface="Arial" panose="020B0604020202020204" pitchFamily="34" charset="0"/>
              </a:rPr>
              <a:t>Following this, we studied the details of the active discussions held to date by the promotion committee and the working groups regarding the initiatives for the realization of a global financial city and arranged specific initiatives for each initiative pillar.</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Specific initiatives will be proactively implemented by each party in order of priority, from the highest down, and these initiatives were compiled into an action plan.</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The initiatives take into consideration the following key points:</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 [Digitalization], which has a high degree of affinity for financial services such as FinTech and will be the </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  impetus for new growth, and</a:t>
            </a:r>
            <a:br>
              <a:rPr lang="en-US" altLang="ja-JP" sz="1800" dirty="0">
                <a:latin typeface="Arial" panose="020B0604020202020204" pitchFamily="34" charset="0"/>
                <a:cs typeface="Arial" panose="020B0604020202020204" pitchFamily="34" charset="0"/>
              </a:rPr>
            </a:br>
            <a:r>
              <a:rPr lang="en-US" altLang="ja-JP" sz="1800" dirty="0">
                <a:latin typeface="Arial" panose="020B0604020202020204" pitchFamily="34" charset="0"/>
                <a:cs typeface="Arial" panose="020B0604020202020204" pitchFamily="34" charset="0"/>
              </a:rPr>
              <a:t>· [Broader Kansai Region], whereby the strengths, history, and culture of each area in Kansai are leveraged.</a:t>
            </a:r>
            <a: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t/>
            </a:r>
            <a:br>
              <a:rPr lang="en-US" altLang="ja-JP" sz="1800" dirty="0">
                <a:latin typeface="Arial" panose="020B0604020202020204" pitchFamily="34" charset="0"/>
                <a:ea typeface="UD デジタル 教科書体 NK-R" panose="02020400000000000000" pitchFamily="18" charset="-128"/>
                <a:cs typeface="Arial" panose="020B0604020202020204" pitchFamily="34" charset="0"/>
              </a:rPr>
            </a:br>
            <a:r>
              <a:rPr lang="en-US" altLang="ja-JP" sz="1800" kern="100" dirty="0">
                <a:latin typeface="Arial" panose="020B0604020202020204" pitchFamily="34" charset="0"/>
                <a:ea typeface="UD デジタル 教科書体 NK-R" panose="02020400000000000000" pitchFamily="18" charset="-128"/>
                <a:cs typeface="Arial" panose="020B0604020202020204" pitchFamily="34" charset="0"/>
              </a:rPr>
              <a:t/>
            </a:r>
            <a:br>
              <a:rPr lang="en-US" altLang="ja-JP" sz="1800" kern="100" dirty="0">
                <a:latin typeface="Arial" panose="020B0604020202020204" pitchFamily="34" charset="0"/>
                <a:ea typeface="UD デジタル 教科書体 NK-R" panose="02020400000000000000" pitchFamily="18" charset="-128"/>
                <a:cs typeface="Arial" panose="020B0604020202020204" pitchFamily="34" charset="0"/>
              </a:rPr>
            </a:br>
            <a:r>
              <a:rPr lang="en-US" altLang="ja-JP" sz="1800" kern="100" dirty="0">
                <a:latin typeface="Arial" panose="020B0604020202020204" pitchFamily="34" charset="0"/>
                <a:ea typeface="UD デジタル 教科書体 NK-R" panose="02020400000000000000" pitchFamily="18" charset="-128"/>
                <a:cs typeface="Arial" panose="020B0604020202020204" pitchFamily="34" charset="0"/>
              </a:rPr>
              <a:t>We will conduct a review of the progress made on these initiatives as well as consider ideas and add implementable initiatives that were discussed by the promotion committee and working groups. The action plan will be updated every fiscal year based on a careful examination of what is necessary to realize a global financial city such as the needs of companies, etc</a:t>
            </a:r>
            <a:r>
              <a:rPr lang="en-US" altLang="ja-JP" sz="1800" kern="100" dirty="0" smtClean="0">
                <a:latin typeface="Arial" panose="020B0604020202020204" pitchFamily="34" charset="0"/>
                <a:ea typeface="UD デジタル 教科書体 NK-R" panose="02020400000000000000" pitchFamily="18" charset="-128"/>
                <a:cs typeface="Arial" panose="020B0604020202020204" pitchFamily="34" charset="0"/>
              </a:rPr>
              <a:t>.</a:t>
            </a:r>
            <a:endParaRPr kumimoji="1" lang="ja-JP" altLang="en-US" sz="18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12</a:t>
            </a:fld>
            <a:endParaRPr kumimoji="1" lang="ja-JP" altLang="en-US" dirty="0">
              <a:latin typeface="Arial" panose="020B0604020202020204" pitchFamily="34" charset="0"/>
              <a:cs typeface="Arial" panose="020B0604020202020204" pitchFamily="34" charset="0"/>
            </a:endParaRPr>
          </a:p>
        </p:txBody>
      </p:sp>
      <p:sp>
        <p:nvSpPr>
          <p:cNvPr id="21" name="タイトル 1"/>
          <p:cNvSpPr txBox="1">
            <a:spLocks/>
          </p:cNvSpPr>
          <p:nvPr/>
        </p:nvSpPr>
        <p:spPr>
          <a:xfrm>
            <a:off x="627182" y="135524"/>
            <a:ext cx="11537989" cy="61081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III Pillars of the Initiatives &amp; Specific Initiatives </a:t>
            </a:r>
            <a:endParaRPr lang="ja-JP" altLang="en-US" sz="40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24" name="直線コネクタ 23"/>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37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72898" y="1175387"/>
            <a:ext cx="5709653" cy="3919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dirty="0">
              <a:solidFill>
                <a:prstClr val="white"/>
              </a:solidFill>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Fr</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ont</a:t>
            </a:r>
            <a:r>
              <a:rPr lang="en-US" altLang="ja-JP" sz="200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running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city in finance</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9" name="正方形/長方形 38"/>
          <p:cNvSpPr/>
          <p:nvPr/>
        </p:nvSpPr>
        <p:spPr>
          <a:xfrm>
            <a:off x="617444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4" name="正方形/長方形 13"/>
          <p:cNvSpPr/>
          <p:nvPr/>
        </p:nvSpPr>
        <p:spPr>
          <a:xfrm>
            <a:off x="299111" y="1175387"/>
            <a:ext cx="5800380" cy="3919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ts val="1700"/>
              </a:lnSpc>
              <a:spcBef>
                <a:spcPts val="0"/>
              </a:spcBef>
              <a:spcAft>
                <a:spcPts val="0"/>
              </a:spcAft>
              <a:buClrTx/>
              <a:buSzTx/>
              <a:buFontTx/>
              <a:buNone/>
              <a:tabLst/>
              <a:defRPr/>
            </a:pPr>
            <a:endPar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noProof="0" dirty="0" smtClean="0">
                <a:solidFill>
                  <a:prstClr val="white"/>
                </a:solidFill>
                <a:latin typeface="Arial" panose="020B0604020202020204" pitchFamily="34" charset="0"/>
                <a:ea typeface="游ゴシック" panose="020B0400000000000000" pitchFamily="50" charset="-128"/>
                <a:cs typeface="Arial" panose="020B0604020202020204" pitchFamily="34" charset="0"/>
              </a:rPr>
              <a:t>G</a:t>
            </a:r>
            <a:r>
              <a:rPr kumimoji="1" lang="en-US" altLang="ja-JP" sz="2000" b="0" i="0" u="none" strike="noStrike" kern="1200" cap="none" spc="0" normalizeH="0" baseline="0" noProof="0" dirty="0" smtClean="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lobal </a:t>
            </a: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city that develops by leveraging finance</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9" name="正方形/長方形 18"/>
          <p:cNvSpPr/>
          <p:nvPr/>
        </p:nvSpPr>
        <p:spPr>
          <a:xfrm>
            <a:off x="29911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 name="テキスト ボックス 21"/>
          <p:cNvSpPr txBox="1"/>
          <p:nvPr/>
        </p:nvSpPr>
        <p:spPr>
          <a:xfrm>
            <a:off x="451849" y="1950548"/>
            <a:ext cx="5458757" cy="260071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342900" marR="0" lvl="0" indent="-342900" algn="l" defTabSz="914400" rtl="0" eaLnBrk="1" fontAlgn="auto" latinLnBrk="0" hangingPunct="1">
              <a:lnSpc>
                <a:spcPts val="1800"/>
              </a:lnSpc>
              <a:spcAft>
                <a:spcPts val="0"/>
              </a:spcAft>
              <a:buClrTx/>
              <a:buSzTx/>
              <a:buFont typeface="+mj-lt"/>
              <a:buAutoNum type="arabicPeriod"/>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Promote financial initiatives for attractive community development</a:t>
            </a:r>
          </a:p>
          <a:p>
            <a:pPr marR="0" lvl="0" algn="l" defTabSz="914400" rtl="0" eaLnBrk="1" fontAlgn="auto" latinLnBrk="0" hangingPunct="1">
              <a:lnSpc>
                <a:spcPts val="1800"/>
              </a:lnSpc>
              <a:spcAft>
                <a:spcPts val="0"/>
              </a:spcAft>
              <a:buClrTx/>
              <a:buSzTx/>
              <a:tabLst/>
              <a:defRPr/>
            </a:pP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342900" marR="0" lvl="0" indent="-342900" algn="l" defTabSz="914400" rtl="0" eaLnBrk="1" fontAlgn="auto" latinLnBrk="0" hangingPunct="1">
              <a:lnSpc>
                <a:spcPts val="1800"/>
              </a:lnSpc>
              <a:spcAft>
                <a:spcPts val="0"/>
              </a:spcAft>
              <a:buClrTx/>
              <a:buSzTx/>
              <a:buFont typeface="+mj-lt"/>
              <a:buAutoNum type="arabicPeriod" startAt="2"/>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Encourage diversity in financing to revitalize start-ups and local communities</a:t>
            </a:r>
          </a:p>
          <a:p>
            <a:pPr marR="0" lvl="0" algn="l" defTabSz="914400" rtl="0" eaLnBrk="1" fontAlgn="auto" latinLnBrk="0" hangingPunct="1">
              <a:lnSpc>
                <a:spcPts val="1800"/>
              </a:lnSpc>
              <a:spcAft>
                <a:spcPts val="0"/>
              </a:spcAft>
              <a:buClrTx/>
              <a:buSzTx/>
              <a:tabLst/>
              <a:defRPr/>
            </a:pP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342900" marR="0" lvl="0" indent="-342900" algn="l" defTabSz="914400" rtl="0" eaLnBrk="1" fontAlgn="auto" latinLnBrk="0" hangingPunct="1">
              <a:lnSpc>
                <a:spcPts val="1800"/>
              </a:lnSpc>
              <a:spcAft>
                <a:spcPts val="0"/>
              </a:spcAft>
              <a:buClrTx/>
              <a:buSzTx/>
              <a:buFont typeface="+mj-lt"/>
              <a:buAutoNum type="arabicPeriod" startAt="3"/>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Strengthen hub functions to improve resilience</a:t>
            </a:r>
          </a:p>
          <a:p>
            <a:pPr marR="0" lvl="0" algn="l" defTabSz="914400" rtl="0" eaLnBrk="1" fontAlgn="auto" latinLnBrk="0" hangingPunct="1">
              <a:lnSpc>
                <a:spcPts val="1800"/>
              </a:lnSpc>
              <a:spcAft>
                <a:spcPts val="0"/>
              </a:spcAft>
              <a:buClrTx/>
              <a:buSzTx/>
              <a:tabLst/>
              <a:defRPr/>
            </a:pPr>
            <a:endPar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342900" marR="0" lvl="0" indent="-342900" algn="l" defTabSz="914400" rtl="0" eaLnBrk="1" fontAlgn="auto" latinLnBrk="0" hangingPunct="1">
              <a:lnSpc>
                <a:spcPts val="1800"/>
              </a:lnSpc>
              <a:spcAft>
                <a:spcPts val="0"/>
              </a:spcAft>
              <a:buClrTx/>
              <a:buSzTx/>
              <a:buFont typeface="+mj-lt"/>
              <a:buAutoNum type="arabicPeriod" startAt="4"/>
              <a:tabLst/>
              <a:defRPr/>
            </a:pPr>
            <a:r>
              <a:rPr kumimoji="1" lang="en-US" altLang="ja-JP" sz="16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Revitalize domestic financial markets</a:t>
            </a:r>
          </a:p>
          <a:p>
            <a:pPr lvl="0">
              <a:defRPr/>
            </a:pPr>
            <a:endParaRPr lang="ja-JP" altLang="en-US" sz="1400" dirty="0">
              <a:solidFill>
                <a:prstClr val="black"/>
              </a:solidFill>
              <a:latin typeface="Arial" panose="020B0604020202020204" pitchFamily="34" charset="0"/>
              <a:cs typeface="Arial" panose="020B0604020202020204" pitchFamily="34" charset="0"/>
            </a:endParaRPr>
          </a:p>
        </p:txBody>
      </p:sp>
      <p:sp>
        <p:nvSpPr>
          <p:cNvPr id="41" name="正方形/長方形 40"/>
          <p:cNvSpPr/>
          <p:nvPr/>
        </p:nvSpPr>
        <p:spPr>
          <a:xfrm>
            <a:off x="6367592" y="1950548"/>
            <a:ext cx="5234941" cy="2882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defRPr/>
            </a:pPr>
            <a:r>
              <a:rPr lang="en-US" altLang="ja-JP" sz="1600" dirty="0">
                <a:solidFill>
                  <a:prstClr val="black"/>
                </a:solidFill>
                <a:latin typeface="Arial" panose="020B0604020202020204" pitchFamily="34" charset="0"/>
                <a:cs typeface="Arial" panose="020B0604020202020204" pitchFamily="34" charset="0"/>
              </a:rPr>
              <a:t>Create cutting-edge, innovative financial products and markets</a:t>
            </a:r>
          </a:p>
          <a:p>
            <a:pPr lvl="0">
              <a:defRPr/>
            </a:pPr>
            <a:endParaRPr lang="en-US" altLang="ja-JP" sz="1600"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startAt="2"/>
              <a:defRPr/>
            </a:pPr>
            <a:r>
              <a:rPr lang="en-US" altLang="ja-JP" sz="1600" dirty="0">
                <a:solidFill>
                  <a:prstClr val="black"/>
                </a:solidFill>
                <a:latin typeface="Arial" panose="020B0604020202020204" pitchFamily="34" charset="0"/>
                <a:cs typeface="Arial" panose="020B0604020202020204" pitchFamily="34" charset="0"/>
              </a:rPr>
              <a:t>Implement initiatives for an advanced city in sustainable finance</a:t>
            </a:r>
          </a:p>
          <a:p>
            <a:pPr lvl="0">
              <a:defRPr/>
            </a:pPr>
            <a:endParaRPr lang="en-US" altLang="ja-JP" sz="1600"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startAt="3"/>
              <a:defRPr/>
            </a:pPr>
            <a:r>
              <a:rPr lang="en-US" altLang="ja-JP" sz="1600" dirty="0">
                <a:solidFill>
                  <a:prstClr val="black"/>
                </a:solidFill>
                <a:latin typeface="Arial" panose="020B0604020202020204" pitchFamily="34" charset="0"/>
                <a:cs typeface="Arial" panose="020B0604020202020204" pitchFamily="34" charset="0"/>
              </a:rPr>
              <a:t>Encourage a review of regulations related to financial services</a:t>
            </a:r>
          </a:p>
          <a:p>
            <a:pPr lvl="0">
              <a:defRPr/>
            </a:pPr>
            <a:endParaRPr lang="en-US" altLang="ja-JP" sz="1600"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startAt="4"/>
              <a:defRPr/>
            </a:pPr>
            <a:r>
              <a:rPr lang="en-US" altLang="ja-JP" sz="1600" dirty="0">
                <a:solidFill>
                  <a:prstClr val="black"/>
                </a:solidFill>
                <a:latin typeface="Arial" panose="020B0604020202020204" pitchFamily="34" charset="0"/>
                <a:cs typeface="Arial" panose="020B0604020202020204" pitchFamily="34" charset="0"/>
              </a:rPr>
              <a:t>Nurture highly skilled professionals in the field of finance</a:t>
            </a:r>
          </a:p>
        </p:txBody>
      </p:sp>
      <p:sp>
        <p:nvSpPr>
          <p:cNvPr id="40" name="正方形/長方形 39"/>
          <p:cNvSpPr/>
          <p:nvPr/>
        </p:nvSpPr>
        <p:spPr>
          <a:xfrm>
            <a:off x="328402" y="5174296"/>
            <a:ext cx="11554149" cy="1509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0" name="タイトル 1"/>
          <p:cNvSpPr txBox="1">
            <a:spLocks/>
          </p:cNvSpPr>
          <p:nvPr/>
        </p:nvSpPr>
        <p:spPr>
          <a:xfrm>
            <a:off x="299111" y="43079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Pillars of the Initiatives</a:t>
            </a:r>
            <a:endParaRPr lang="ja-JP" altLang="en-US" sz="2400" b="1"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6"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13</a:t>
            </a:fld>
            <a:endParaRPr kumimoji="1" lang="ja-JP" altLang="en-US" dirty="0">
              <a:latin typeface="Arial" panose="020B0604020202020204" pitchFamily="34" charset="0"/>
              <a:cs typeface="Arial" panose="020B0604020202020204" pitchFamily="34" charset="0"/>
            </a:endParaRPr>
          </a:p>
        </p:txBody>
      </p:sp>
      <p:cxnSp>
        <p:nvCxnSpPr>
          <p:cNvPr id="3" name="直線コネクタ 2"/>
          <p:cNvCxnSpPr/>
          <p:nvPr/>
        </p:nvCxnSpPr>
        <p:spPr>
          <a:xfrm>
            <a:off x="328402" y="866430"/>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graphicFrame>
        <p:nvGraphicFramePr>
          <p:cNvPr id="4" name="表 4">
            <a:extLst>
              <a:ext uri="{FF2B5EF4-FFF2-40B4-BE49-F238E27FC236}">
                <a16:creationId xmlns:a16="http://schemas.microsoft.com/office/drawing/2014/main" id="{4968B982-EBD5-ACA9-DAA6-BE8953D431A0}"/>
              </a:ext>
            </a:extLst>
          </p:cNvPr>
          <p:cNvGraphicFramePr>
            <a:graphicFrameLocks noGrp="1"/>
          </p:cNvGraphicFramePr>
          <p:nvPr>
            <p:extLst>
              <p:ext uri="{D42A27DB-BD31-4B8C-83A1-F6EECF244321}">
                <p14:modId xmlns:p14="http://schemas.microsoft.com/office/powerpoint/2010/main" val="2304303428"/>
              </p:ext>
            </p:extLst>
          </p:nvPr>
        </p:nvGraphicFramePr>
        <p:xfrm>
          <a:off x="533369" y="5174296"/>
          <a:ext cx="11349182" cy="1509533"/>
        </p:xfrm>
        <a:graphic>
          <a:graphicData uri="http://schemas.openxmlformats.org/drawingml/2006/table">
            <a:tbl>
              <a:tblPr firstRow="1" bandRow="1">
                <a:tableStyleId>{5C22544A-7EE6-4342-B048-85BDC9FD1C3A}</a:tableStyleId>
              </a:tblPr>
              <a:tblGrid>
                <a:gridCol w="5095906">
                  <a:extLst>
                    <a:ext uri="{9D8B030D-6E8A-4147-A177-3AD203B41FA5}">
                      <a16:colId xmlns:a16="http://schemas.microsoft.com/office/drawing/2014/main" val="2257019065"/>
                    </a:ext>
                  </a:extLst>
                </a:gridCol>
                <a:gridCol w="6253276">
                  <a:extLst>
                    <a:ext uri="{9D8B030D-6E8A-4147-A177-3AD203B41FA5}">
                      <a16:colId xmlns:a16="http://schemas.microsoft.com/office/drawing/2014/main" val="512175558"/>
                    </a:ext>
                  </a:extLst>
                </a:gridCol>
              </a:tblGrid>
              <a:tr h="20526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solidFill>
                          <a:latin typeface="Arial" panose="020B0604020202020204" pitchFamily="34" charset="0"/>
                          <a:ea typeface="+mn-ea"/>
                          <a:cs typeface="Arial" panose="020B0604020202020204" pitchFamily="34" charset="0"/>
                        </a:rPr>
                        <a:t>[Shared Initiatives to Realize the Two Images of the City Osaka Aims to Be]</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extLst>
                  <a:ext uri="{0D108BD9-81ED-4DB2-BD59-A6C34878D82A}">
                    <a16:rowId xmlns:a16="http://schemas.microsoft.com/office/drawing/2014/main" val="253263519"/>
                  </a:ext>
                </a:extLst>
              </a:tr>
              <a:tr h="324113">
                <a:tc>
                  <a:txBody>
                    <a:bodyPr/>
                    <a:lstStyle/>
                    <a:p>
                      <a:pPr marL="228600" indent="-228600">
                        <a:buAutoNum type="arabicPeriod"/>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attractive living conditions for foreign nationals</a:t>
                      </a:r>
                      <a:r>
                        <a:rPr lang="ja-JP" altLang="en-US" sz="1400" dirty="0">
                          <a:solidFill>
                            <a:prstClr val="black"/>
                          </a:solidFill>
                          <a:latin typeface="Arial" panose="020B0604020202020204" pitchFamily="34" charset="0"/>
                          <a:ea typeface="+mn-ea"/>
                          <a:cs typeface="Arial" panose="020B0604020202020204" pitchFamily="34" charset="0"/>
                        </a:rPr>
                        <a:t> </a:t>
                      </a:r>
                      <a:endParaRPr lang="en-US" altLang="ja-JP" sz="1400" dirty="0">
                        <a:solidFill>
                          <a:prstClr val="black"/>
                        </a:solidFill>
                        <a:latin typeface="Arial" panose="020B0604020202020204" pitchFamily="34" charset="0"/>
                        <a:ea typeface="+mn-ea"/>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altLang="ja-JP" sz="1400" dirty="0">
                          <a:latin typeface="Arial" panose="020B0604020202020204" pitchFamily="34" charset="0"/>
                          <a:cs typeface="Arial" panose="020B0604020202020204" pitchFamily="34" charset="0"/>
                        </a:rPr>
                        <a:t>Create a business environment that attracts companies and people from within Japan and abroad</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1549706"/>
                  </a:ext>
                </a:extLst>
              </a:tr>
              <a:tr h="185453">
                <a:tc>
                  <a:txBody>
                    <a:bodyPr/>
                    <a:lstStyle/>
                    <a:p>
                      <a:pPr marL="228600" indent="-228600">
                        <a:buFont typeface="+mj-lt"/>
                        <a:buAutoNum type="arabicPeriod" startAt="3"/>
                      </a:pPr>
                      <a:r>
                        <a:rPr lang="en-US" altLang="ja-JP" sz="1400" dirty="0">
                          <a:latin typeface="Arial" panose="020B0604020202020204" pitchFamily="34" charset="0"/>
                          <a:cs typeface="Arial" panose="020B0604020202020204" pitchFamily="34" charset="0"/>
                        </a:rPr>
                        <a:t>Disseminate information and conduct</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promotion</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activities</a:t>
                      </a:r>
                      <a:endParaRPr kumimoji="1"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Collaborate with overseas entities </a:t>
                      </a:r>
                      <a:endParaRPr kumimoji="1"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0510272"/>
                  </a:ext>
                </a:extLst>
              </a:tr>
              <a:tr h="409613">
                <a:tc gridSpan="2">
                  <a:txBody>
                    <a:bodyPr/>
                    <a:lstStyle/>
                    <a:p>
                      <a:pPr marL="228600" indent="-228600">
                        <a:buFont typeface="+mj-lt"/>
                        <a:buAutoNum type="arabicPeriod" startAt="5"/>
                      </a:pPr>
                      <a:r>
                        <a:rPr lang="en-US" altLang="ja-JP" sz="1400" dirty="0">
                          <a:latin typeface="Arial" panose="020B0604020202020204" pitchFamily="34" charset="0"/>
                          <a:cs typeface="Arial" panose="020B0604020202020204" pitchFamily="34" charset="0"/>
                        </a:rPr>
                        <a:t>Undertake innovative and impactful initiatives with Osaka City and Prefecture</a:t>
                      </a:r>
                      <a:endParaRPr kumimoji="1" lang="ja-JP" altLang="en-US" sz="1400" dirty="0"/>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400" dirty="0"/>
                    </a:p>
                  </a:txBody>
                  <a:tcPr/>
                </a:tc>
                <a:extLst>
                  <a:ext uri="{0D108BD9-81ED-4DB2-BD59-A6C34878D82A}">
                    <a16:rowId xmlns:a16="http://schemas.microsoft.com/office/drawing/2014/main" val="819634502"/>
                  </a:ext>
                </a:extLst>
              </a:tr>
            </a:tbl>
          </a:graphicData>
        </a:graphic>
      </p:graphicFrame>
    </p:spTree>
    <p:extLst>
      <p:ext uri="{BB962C8B-B14F-4D97-AF65-F5344CB8AC3E}">
        <p14:creationId xmlns:p14="http://schemas.microsoft.com/office/powerpoint/2010/main" val="2923666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5864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800" b="1" dirty="0">
                <a:latin typeface="Arial"/>
                <a:ea typeface="UD デジタル 教科書体 NK-R" panose="02020400000000000000" pitchFamily="18" charset="-128"/>
                <a:cs typeface="Arial"/>
              </a:rPr>
              <a:t>G</a:t>
            </a:r>
            <a:r>
              <a:rPr lang="en-US" altLang="ja-JP" sz="1800" b="1" dirty="0">
                <a:latin typeface="Arial"/>
                <a:cs typeface="Arial"/>
              </a:rPr>
              <a:t>lobal city that develops by leveraging finance, attracting the energy of Asia and the world</a:t>
            </a:r>
            <a:endParaRPr lang="en-US" altLang="ja-JP" sz="1800" b="1" dirty="0">
              <a:latin typeface="Arial"/>
              <a:ea typeface="UD デジタル 教科書体 NK-R" panose="02020400000000000000" pitchFamily="18" charset="-128"/>
              <a:cs typeface="Arial"/>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Arial" panose="020B0604020202020204" pitchFamily="34" charset="0"/>
                <a:ea typeface="游ゴシック" panose="020B0400000000000000" pitchFamily="50" charset="-128"/>
                <a:cs typeface="Arial" panose="020B0604020202020204" pitchFamily="34" charset="0"/>
              </a:rPr>
              <a:pPr>
                <a:defRPr/>
              </a:pPr>
              <a:t>14</a:t>
            </a:fld>
            <a:endParaRPr lang="ja-JP" altLang="en-US" dirty="0">
              <a:solidFill>
                <a:prstClr val="black">
                  <a:tint val="75000"/>
                </a:prstClr>
              </a:solidFill>
              <a:latin typeface="Arial" panose="020B0604020202020204" pitchFamily="34" charset="0"/>
              <a:ea typeface="游ゴシック" panose="020B0400000000000000" pitchFamily="50" charset="-128"/>
              <a:cs typeface="Arial" panose="020B0604020202020204" pitchFamily="34" charset="0"/>
            </a:endParaRPr>
          </a:p>
        </p:txBody>
      </p:sp>
      <p:sp>
        <p:nvSpPr>
          <p:cNvPr id="22" name="角丸四角形 21"/>
          <p:cNvSpPr/>
          <p:nvPr/>
        </p:nvSpPr>
        <p:spPr>
          <a:xfrm>
            <a:off x="395111" y="1243153"/>
            <a:ext cx="5529440"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24" name="テキスト ボックス 23"/>
          <p:cNvSpPr txBox="1"/>
          <p:nvPr/>
        </p:nvSpPr>
        <p:spPr bwMode="white">
          <a:xfrm>
            <a:off x="336273" y="1265981"/>
            <a:ext cx="5973959" cy="292388"/>
          </a:xfrm>
          <a:prstGeom prst="rect">
            <a:avLst/>
          </a:prstGeom>
          <a:noFill/>
        </p:spPr>
        <p:txBody>
          <a:bodyPr wrap="square" rtlCol="0">
            <a:spAutoFit/>
          </a:bodyPr>
          <a:lstStyle/>
          <a:p>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(1) Promote financial initiatives for attractive community development</a:t>
            </a:r>
            <a:r>
              <a:rPr lang="ja-JP" altLang="en-US"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 </a:t>
            </a:r>
          </a:p>
        </p:txBody>
      </p:sp>
      <p:sp>
        <p:nvSpPr>
          <p:cNvPr id="25" name="テキスト ボックス 24"/>
          <p:cNvSpPr txBox="1"/>
          <p:nvPr/>
        </p:nvSpPr>
        <p:spPr bwMode="white">
          <a:xfrm>
            <a:off x="705834" y="4209492"/>
            <a:ext cx="3759949" cy="290208"/>
          </a:xfrm>
          <a:prstGeom prst="rect">
            <a:avLst/>
          </a:prstGeom>
          <a:noFill/>
        </p:spPr>
        <p:txBody>
          <a:bodyPr wrap="square" rtlCol="0">
            <a:spAutoFit/>
          </a:bodyPr>
          <a:lstStyle/>
          <a:p>
            <a:pPr algn="ctr"/>
            <a:r>
              <a:rPr lang="ja-JP" altLang="en-US" sz="1286" b="1" dirty="0">
                <a:solidFill>
                  <a:schemeClr val="bg1"/>
                </a:solidFill>
                <a:latin typeface="Arial" panose="020B0604020202020204" pitchFamily="34" charset="0"/>
                <a:cs typeface="Arial" panose="020B0604020202020204" pitchFamily="34" charset="0"/>
              </a:rPr>
              <a:t>②国内外の観光需要の取り込みの強化</a:t>
            </a:r>
          </a:p>
        </p:txBody>
      </p:sp>
      <p:sp>
        <p:nvSpPr>
          <p:cNvPr id="26" name="テキスト ボックス 25"/>
          <p:cNvSpPr txBox="1">
            <a:spLocks noChangeArrowheads="1"/>
          </p:cNvSpPr>
          <p:nvPr/>
        </p:nvSpPr>
        <p:spPr bwMode="auto">
          <a:xfrm>
            <a:off x="360254" y="1609626"/>
            <a:ext cx="5667329"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defTabSz="914400" eaLnBrk="1" fontAlgn="auto" hangingPunct="1">
              <a:spcBef>
                <a:spcPts val="0"/>
              </a:spcBef>
              <a:spcAft>
                <a:spcPts val="0"/>
              </a:spcAft>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Create a system for capital to flow from Japan and abroad into testing and implementation of social projects, triggered by the Expo</a:t>
            </a:r>
          </a:p>
        </p:txBody>
      </p:sp>
      <p:sp>
        <p:nvSpPr>
          <p:cNvPr id="27" name="フリーフォーム 26"/>
          <p:cNvSpPr/>
          <p:nvPr/>
        </p:nvSpPr>
        <p:spPr>
          <a:xfrm>
            <a:off x="419100" y="2022037"/>
            <a:ext cx="5658295" cy="3703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00025"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Support demonstration experiments as a “test site for future society”</a:t>
            </a:r>
          </a:p>
          <a:p>
            <a:pPr marL="285750" lvl="1" indent="-200025"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Investments by funds related to the theme of the Expo</a:t>
            </a:r>
          </a:p>
        </p:txBody>
      </p:sp>
      <p:sp>
        <p:nvSpPr>
          <p:cNvPr id="28" name="テキスト ボックス 27"/>
          <p:cNvSpPr txBox="1">
            <a:spLocks noChangeArrowheads="1"/>
          </p:cNvSpPr>
          <p:nvPr/>
        </p:nvSpPr>
        <p:spPr bwMode="auto">
          <a:xfrm>
            <a:off x="360254" y="2420377"/>
            <a:ext cx="5469370"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Issue and spread a local digital currency and digital ID that lead to development in focus regions, even post-Expo</a:t>
            </a:r>
          </a:p>
        </p:txBody>
      </p:sp>
      <p:sp>
        <p:nvSpPr>
          <p:cNvPr id="32" name="フリーフォーム 31"/>
          <p:cNvSpPr/>
          <p:nvPr/>
        </p:nvSpPr>
        <p:spPr>
          <a:xfrm>
            <a:off x="406400" y="2840251"/>
            <a:ext cx="5670993"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00025"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Consider issuance of a local digital currency originating from Osaka or utilization of personal data, etc., as part of the Expo legacy</a:t>
            </a:r>
          </a:p>
        </p:txBody>
      </p:sp>
      <p:sp>
        <p:nvSpPr>
          <p:cNvPr id="33" name="角丸四角形 32"/>
          <p:cNvSpPr/>
          <p:nvPr/>
        </p:nvSpPr>
        <p:spPr>
          <a:xfrm>
            <a:off x="395112" y="3301527"/>
            <a:ext cx="5523088" cy="39706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34" name="テキスト ボックス 33"/>
          <p:cNvSpPr txBox="1"/>
          <p:nvPr/>
        </p:nvSpPr>
        <p:spPr bwMode="white">
          <a:xfrm>
            <a:off x="409223" y="3292318"/>
            <a:ext cx="5494426" cy="455766"/>
          </a:xfrm>
          <a:prstGeom prst="rect">
            <a:avLst/>
          </a:prstGeom>
          <a:noFill/>
        </p:spPr>
        <p:txBody>
          <a:bodyPr wrap="square" rtlCol="0">
            <a:spAutoFit/>
          </a:bodyPr>
          <a:lstStyle/>
          <a:p>
            <a:pPr>
              <a:lnSpc>
                <a:spcPct val="90000"/>
              </a:lnSpc>
            </a:pPr>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(2) Encourage diversity in financing to revitalize start-ups and local communities</a:t>
            </a:r>
          </a:p>
        </p:txBody>
      </p:sp>
      <p:sp>
        <p:nvSpPr>
          <p:cNvPr id="35" name="テキスト ボックス 34"/>
          <p:cNvSpPr txBox="1">
            <a:spLocks noChangeArrowheads="1"/>
          </p:cNvSpPr>
          <p:nvPr/>
        </p:nvSpPr>
        <p:spPr bwMode="auto">
          <a:xfrm>
            <a:off x="423753" y="3717088"/>
            <a:ext cx="5608747"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66700" indent="-2667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attract financial institutions and FinTech companies</a:t>
            </a:r>
          </a:p>
        </p:txBody>
      </p:sp>
      <p:sp>
        <p:nvSpPr>
          <p:cNvPr id="36" name="フリーフォーム 35"/>
          <p:cNvSpPr/>
          <p:nvPr/>
        </p:nvSpPr>
        <p:spPr>
          <a:xfrm>
            <a:off x="406400" y="3994582"/>
            <a:ext cx="5590060"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Implement strategic activities such as promotions to attract companies</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Establish incentives to attract companies</a:t>
            </a:r>
          </a:p>
          <a:p>
            <a:pPr marL="0" lvl="1" defTabSz="533400">
              <a:spcBef>
                <a:spcPct val="0"/>
              </a:spcBef>
              <a:spcAft>
                <a:spcPct val="20000"/>
              </a:spcAft>
            </a:pPr>
            <a:endParaRPr lang="ja-JP" altLang="en-US"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7" name="テキスト ボックス 36"/>
          <p:cNvSpPr txBox="1">
            <a:spLocks noChangeArrowheads="1"/>
          </p:cNvSpPr>
          <p:nvPr/>
        </p:nvSpPr>
        <p:spPr bwMode="auto">
          <a:xfrm>
            <a:off x="423754" y="4380760"/>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Support promotion of further investments in start-ups</a:t>
            </a:r>
          </a:p>
        </p:txBody>
      </p:sp>
      <p:sp>
        <p:nvSpPr>
          <p:cNvPr id="38" name="フリーフォーム 37"/>
          <p:cNvSpPr/>
          <p:nvPr/>
        </p:nvSpPr>
        <p:spPr>
          <a:xfrm>
            <a:off x="406400" y="4655461"/>
            <a:ext cx="5715000" cy="1800985"/>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Create opportunities for start ups, companies, venture capitalists (VCs), etc. to connect with each other</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Establish and expand information platforms related to startups and support measures, and hold events to promote them domestically and internationally</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Promote use of the “regulatory sandbox framework” (support demonstration experiments of financial services, etc.)</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Form and operate venture funds specializing in specific themes through cooperation of the public and private sectors</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Urge the government to ease regulations on tax and other restrictions (extend open innovation tax incentives and the angel tax system)</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Support IPOs</a:t>
            </a:r>
          </a:p>
        </p:txBody>
      </p:sp>
      <p:sp>
        <p:nvSpPr>
          <p:cNvPr id="39" name="テキスト ボックス 38"/>
          <p:cNvSpPr txBox="1">
            <a:spLocks noChangeArrowheads="1"/>
          </p:cNvSpPr>
          <p:nvPr/>
        </p:nvSpPr>
        <p:spPr bwMode="auto">
          <a:xfrm>
            <a:off x="6269394" y="1374992"/>
            <a:ext cx="5400495"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3"/>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promote financing using STO</a:t>
            </a:r>
            <a:r>
              <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and other new methods</a:t>
            </a:r>
          </a:p>
        </p:txBody>
      </p:sp>
      <p:sp>
        <p:nvSpPr>
          <p:cNvPr id="40" name="フリーフォーム 39"/>
          <p:cNvSpPr/>
          <p:nvPr/>
        </p:nvSpPr>
        <p:spPr>
          <a:xfrm>
            <a:off x="6385628" y="1798140"/>
            <a:ext cx="5513794" cy="31565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Generalize the use of ST for corporate bonds and other products</a:t>
            </a:r>
          </a:p>
        </p:txBody>
      </p:sp>
      <p:sp>
        <p:nvSpPr>
          <p:cNvPr id="41" name="角丸四角形 40"/>
          <p:cNvSpPr/>
          <p:nvPr/>
        </p:nvSpPr>
        <p:spPr>
          <a:xfrm>
            <a:off x="6215085" y="2141327"/>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42" name="テキスト ボックス 41"/>
          <p:cNvSpPr txBox="1"/>
          <p:nvPr/>
        </p:nvSpPr>
        <p:spPr bwMode="white">
          <a:xfrm>
            <a:off x="6260200" y="2178266"/>
            <a:ext cx="5469371" cy="292388"/>
          </a:xfrm>
          <a:prstGeom prst="rect">
            <a:avLst/>
          </a:prstGeom>
          <a:noFill/>
        </p:spPr>
        <p:txBody>
          <a:bodyPr wrap="square" rtlCol="0">
            <a:spAutoFit/>
          </a:bodyPr>
          <a:lstStyle/>
          <a:p>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(3) Strengthen hub functions to improve resilience</a:t>
            </a:r>
          </a:p>
        </p:txBody>
      </p:sp>
      <p:sp>
        <p:nvSpPr>
          <p:cNvPr id="43" name="角丸四角形 42"/>
          <p:cNvSpPr/>
          <p:nvPr/>
        </p:nvSpPr>
        <p:spPr>
          <a:xfrm>
            <a:off x="6260200" y="4412489"/>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44" name="テキスト ボックス 43"/>
          <p:cNvSpPr txBox="1"/>
          <p:nvPr/>
        </p:nvSpPr>
        <p:spPr bwMode="white">
          <a:xfrm>
            <a:off x="6260200" y="4449428"/>
            <a:ext cx="5500797" cy="292388"/>
          </a:xfrm>
          <a:prstGeom prst="rect">
            <a:avLst/>
          </a:prstGeom>
          <a:noFill/>
        </p:spPr>
        <p:txBody>
          <a:bodyPr wrap="square" rtlCol="0">
            <a:spAutoFit/>
          </a:bodyPr>
          <a:lstStyle/>
          <a:p>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(4) Revitalize domestic financial markets</a:t>
            </a:r>
            <a:endParaRPr lang="ja-JP" altLang="en-US"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5" name="テキスト ボックス 44"/>
          <p:cNvSpPr txBox="1">
            <a:spLocks noChangeArrowheads="1"/>
          </p:cNvSpPr>
          <p:nvPr/>
        </p:nvSpPr>
        <p:spPr bwMode="auto">
          <a:xfrm>
            <a:off x="6269394" y="2548821"/>
            <a:ext cx="560907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Establish BCP and dual operation sites for financial institutions, expand functions, and provide support</a:t>
            </a:r>
          </a:p>
        </p:txBody>
      </p:sp>
      <p:sp>
        <p:nvSpPr>
          <p:cNvPr id="46" name="フリーフォーム 45"/>
          <p:cNvSpPr/>
          <p:nvPr/>
        </p:nvSpPr>
        <p:spPr>
          <a:xfrm>
            <a:off x="6385628" y="2961017"/>
            <a:ext cx="5626455" cy="769875"/>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Conduct fact-finding surveys, etc. on resilience functions at financial institutions</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Disseminate information regarding preferential treatments for dual operation response such as financing, insurance, etc.</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Implement initiatives that improve the social value of dual operation sites</a:t>
            </a:r>
          </a:p>
        </p:txBody>
      </p:sp>
      <p:sp>
        <p:nvSpPr>
          <p:cNvPr id="47" name="テキスト ボックス 46"/>
          <p:cNvSpPr txBox="1">
            <a:spLocks noChangeArrowheads="1"/>
          </p:cNvSpPr>
          <p:nvPr/>
        </p:nvSpPr>
        <p:spPr bwMode="auto">
          <a:xfrm>
            <a:off x="6269394" y="3693997"/>
            <a:ext cx="5164571"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gather data centers and middle/back office</a:t>
            </a:r>
          </a:p>
        </p:txBody>
      </p:sp>
      <p:sp>
        <p:nvSpPr>
          <p:cNvPr id="48" name="フリーフォーム 47"/>
          <p:cNvSpPr/>
          <p:nvPr/>
        </p:nvSpPr>
        <p:spPr>
          <a:xfrm>
            <a:off x="6385628" y="3935823"/>
            <a:ext cx="5413469"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Conduct fact-finding surveys, etc. on resilience functions at financial institutions (repeated)</a:t>
            </a:r>
          </a:p>
        </p:txBody>
      </p:sp>
      <p:sp>
        <p:nvSpPr>
          <p:cNvPr id="49" name="テキスト ボックス 48"/>
          <p:cNvSpPr txBox="1">
            <a:spLocks noChangeArrowheads="1"/>
          </p:cNvSpPr>
          <p:nvPr/>
        </p:nvSpPr>
        <p:spPr bwMode="auto">
          <a:xfrm>
            <a:off x="6328153" y="4840459"/>
            <a:ext cx="5803555"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Encourage the expansion of the scope of aggregated profit/loss for income taxes on financial products (to include derivative transactions)</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50" name="テキスト ボックス 49"/>
          <p:cNvSpPr txBox="1">
            <a:spLocks noChangeArrowheads="1"/>
          </p:cNvSpPr>
          <p:nvPr/>
        </p:nvSpPr>
        <p:spPr bwMode="auto">
          <a:xfrm>
            <a:off x="6328153" y="5324268"/>
            <a:ext cx="5819089"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that lead to fostering an investment mindset that nurtures assets from a long-term perspective and improving financial literacy</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51" name="フリーフォーム 50"/>
          <p:cNvSpPr/>
          <p:nvPr/>
        </p:nvSpPr>
        <p:spPr>
          <a:xfrm>
            <a:off x="6429875" y="5748911"/>
            <a:ext cx="5578681"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Implement financial literacy education by establishing and operating a consortium that brings together universities, etc. with corporations</a:t>
            </a:r>
          </a:p>
        </p:txBody>
      </p:sp>
      <p:cxnSp>
        <p:nvCxnSpPr>
          <p:cNvPr id="52" name="直線コネクタ 51"/>
          <p:cNvCxnSpPr/>
          <p:nvPr/>
        </p:nvCxnSpPr>
        <p:spPr>
          <a:xfrm>
            <a:off x="6091084" y="10618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10050072"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Arial" panose="020B0604020202020204" pitchFamily="34" charset="0"/>
                <a:ea typeface="UD デジタル 教科書体 NK-R" panose="02020400000000000000" pitchFamily="18" charset="-128"/>
                <a:cs typeface="Arial" panose="020B0604020202020204" pitchFamily="34" charset="0"/>
              </a:rPr>
              <a:t>Specific Initiatives Currently Being Implemented or Considered (Action Plan)</a:t>
            </a:r>
            <a:endParaRPr lang="ja-JP" altLang="en-US" sz="2000" b="1"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01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50631655"/>
              </p:ext>
            </p:extLst>
          </p:nvPr>
        </p:nvGraphicFramePr>
        <p:xfrm>
          <a:off x="755152" y="1389756"/>
          <a:ext cx="10994409" cy="2549434"/>
        </p:xfrm>
        <a:graphic>
          <a:graphicData uri="http://schemas.openxmlformats.org/drawingml/2006/table">
            <a:tbl>
              <a:tblPr firstRow="1" bandRow="1">
                <a:tableStyleId>{5C22544A-7EE6-4342-B048-85BDC9FD1C3A}</a:tableStyleId>
              </a:tblPr>
              <a:tblGrid>
                <a:gridCol w="3043303">
                  <a:extLst>
                    <a:ext uri="{9D8B030D-6E8A-4147-A177-3AD203B41FA5}">
                      <a16:colId xmlns:a16="http://schemas.microsoft.com/office/drawing/2014/main" val="1775291035"/>
                    </a:ext>
                  </a:extLst>
                </a:gridCol>
                <a:gridCol w="4179454">
                  <a:extLst>
                    <a:ext uri="{9D8B030D-6E8A-4147-A177-3AD203B41FA5}">
                      <a16:colId xmlns:a16="http://schemas.microsoft.com/office/drawing/2014/main" val="2051220517"/>
                    </a:ext>
                  </a:extLst>
                </a:gridCol>
                <a:gridCol w="1628953">
                  <a:extLst>
                    <a:ext uri="{9D8B030D-6E8A-4147-A177-3AD203B41FA5}">
                      <a16:colId xmlns:a16="http://schemas.microsoft.com/office/drawing/2014/main" val="3213052032"/>
                    </a:ext>
                  </a:extLst>
                </a:gridCol>
                <a:gridCol w="861113">
                  <a:extLst>
                    <a:ext uri="{9D8B030D-6E8A-4147-A177-3AD203B41FA5}">
                      <a16:colId xmlns:a16="http://schemas.microsoft.com/office/drawing/2014/main" val="3192314782"/>
                    </a:ext>
                  </a:extLst>
                </a:gridCol>
                <a:gridCol w="1281586">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64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Provision</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of</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support for demonstration experiments as a “test site for future society”</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Use the Expo as a “test site for future society” and provide support to companies using the regulatory sandbox framework to conduct demonstration experiments by offering subsidies and disseminating information on the website, etc. domestically and internationally.</a:t>
                      </a:r>
                      <a:endPar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extLst>
                  <a:ext uri="{0D108BD9-81ED-4DB2-BD59-A6C34878D82A}">
                    <a16:rowId xmlns:a16="http://schemas.microsoft.com/office/drawing/2014/main" val="130034657"/>
                  </a:ext>
                </a:extLst>
              </a:tr>
              <a:tr h="827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Investments by funds related to the theme of the Expo</a:t>
                      </a: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Facilitate financing of companies that use the opportunity of the Expo to create innovation and new business models by creating new Expo funds and using private sector funds.</a:t>
                      </a:r>
                    </a:p>
                  </a:txBody>
                  <a:tcPr/>
                </a:tc>
                <a:tc>
                  <a:txBody>
                    <a:bodyPr/>
                    <a:lstStyle/>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457200" y="1062305"/>
            <a:ext cx="11417300"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en-US" altLang="ja-JP" sz="1500" kern="0" dirty="0">
                <a:latin typeface="Arial" panose="020B0604020202020204" pitchFamily="34" charset="0"/>
                <a:ea typeface="Meiryo UI" pitchFamily="50" charset="-128"/>
                <a:cs typeface="Arial" panose="020B0604020202020204" pitchFamily="34" charset="0"/>
              </a:rPr>
              <a:t>1. Create a system for capital to flow from Japan and abroad into testing and implementation of social projects, triggered by the Expo</a:t>
            </a:r>
          </a:p>
        </p:txBody>
      </p:sp>
      <p:sp>
        <p:nvSpPr>
          <p:cNvPr id="10" name="正方形/長方形 9"/>
          <p:cNvSpPr/>
          <p:nvPr/>
        </p:nvSpPr>
        <p:spPr>
          <a:xfrm>
            <a:off x="299530" y="185878"/>
            <a:ext cx="7812949" cy="451714"/>
          </a:xfrm>
          <a:prstGeom prst="rect">
            <a:avLst/>
          </a:prstGeom>
          <a:noFill/>
          <a:ln w="12700" cap="flat" cmpd="sng" algn="ctr">
            <a:noFill/>
            <a:prstDash val="solid"/>
          </a:ln>
          <a:effectLst/>
        </p:spPr>
        <p:txBody>
          <a:bodyPr rtlCol="0" anchor="ctr"/>
          <a:lstStyle/>
          <a:p>
            <a:pPr lvl="0"/>
            <a:r>
              <a:rPr kumimoji="0" lang="en-US" altLang="ja-JP" sz="1800" b="1" i="0" u="none" strike="noStrike" kern="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Arial" panose="020B0604020202020204" pitchFamily="34" charset="0"/>
              </a:rPr>
              <a:t>(1) </a:t>
            </a:r>
            <a:r>
              <a:rPr lang="en-US" altLang="ja-JP" b="1" kern="0" dirty="0">
                <a:solidFill>
                  <a:srgbClr val="000000"/>
                </a:solidFill>
                <a:latin typeface="Arial" panose="020B0604020202020204" pitchFamily="34" charset="0"/>
                <a:ea typeface="Meiryo UI" pitchFamily="50" charset="-128"/>
                <a:cs typeface="Arial" panose="020B0604020202020204" pitchFamily="34" charset="0"/>
              </a:rPr>
              <a:t>Promote financial initiatives for attractive community development</a:t>
            </a:r>
            <a:endParaRPr kumimoji="0" lang="ja-JP" altLang="en-US" sz="1400" b="1" i="0" u="none" strike="noStrike" kern="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Arial" panose="020B0604020202020204" pitchFamily="34" charset="0"/>
            </a:endParaRPr>
          </a:p>
        </p:txBody>
      </p:sp>
      <p:sp>
        <p:nvSpPr>
          <p:cNvPr id="2" name="右矢印 1"/>
          <p:cNvSpPr/>
          <p:nvPr/>
        </p:nvSpPr>
        <p:spPr>
          <a:xfrm>
            <a:off x="9630987" y="238274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右矢印 11"/>
          <p:cNvSpPr/>
          <p:nvPr/>
        </p:nvSpPr>
        <p:spPr>
          <a:xfrm>
            <a:off x="9617340" y="322358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nvGrpSpPr>
          <p:cNvPr id="4" name="グループ化 3"/>
          <p:cNvGrpSpPr/>
          <p:nvPr/>
        </p:nvGrpSpPr>
        <p:grpSpPr>
          <a:xfrm>
            <a:off x="1251266" y="2756335"/>
            <a:ext cx="1567217" cy="204718"/>
            <a:chOff x="1323836" y="3862315"/>
            <a:chExt cx="1567217" cy="204718"/>
          </a:xfrm>
        </p:grpSpPr>
        <p:sp>
          <p:nvSpPr>
            <p:cNvPr id="3" name="角丸四角形 2"/>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9" name="角丸四角形 8"/>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grpSp>
      <p:sp>
        <p:nvSpPr>
          <p:cNvPr id="14" name="角丸四角形 13"/>
          <p:cNvSpPr/>
          <p:nvPr/>
        </p:nvSpPr>
        <p:spPr>
          <a:xfrm>
            <a:off x="1251266" y="357064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Arial" panose="020B0604020202020204" pitchFamily="34" charset="0"/>
                <a:ea typeface="游ゴシック" panose="020B0400000000000000" pitchFamily="50" charset="-128"/>
                <a:cs typeface="Arial" panose="020B0604020202020204" pitchFamily="34" charset="0"/>
              </a:rPr>
              <a:pPr>
                <a:defRPr/>
              </a:pPr>
              <a:t>15</a:t>
            </a:fld>
            <a:endParaRPr lang="ja-JP" altLang="en-US" dirty="0">
              <a:solidFill>
                <a:prstClr val="black">
                  <a:tint val="75000"/>
                </a:prstClr>
              </a:solidFill>
              <a:latin typeface="Arial" panose="020B0604020202020204" pitchFamily="34" charset="0"/>
              <a:ea typeface="游ゴシック" panose="020B0400000000000000" pitchFamily="50" charset="-128"/>
              <a:cs typeface="Arial" panose="020B0604020202020204" pitchFamily="34" charset="0"/>
            </a:endParaRPr>
          </a:p>
        </p:txBody>
      </p:sp>
      <p:sp>
        <p:nvSpPr>
          <p:cNvPr id="13" name="テキスト ボックス 12"/>
          <p:cNvSpPr txBox="1"/>
          <p:nvPr/>
        </p:nvSpPr>
        <p:spPr>
          <a:xfrm>
            <a:off x="9652263" y="221474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3" name="テキスト ボックス 22"/>
          <p:cNvSpPr txBox="1"/>
          <p:nvPr/>
        </p:nvSpPr>
        <p:spPr>
          <a:xfrm>
            <a:off x="9647568" y="3113164"/>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6" name="スライド番号プレースホルダー 5"/>
          <p:cNvSpPr txBox="1">
            <a:spLocks/>
          </p:cNvSpPr>
          <p:nvPr/>
        </p:nvSpPr>
        <p:spPr>
          <a:xfrm>
            <a:off x="8538030" y="5744187"/>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033E0FB-58FA-46C2-AEF5-ADFD2CAB7292}" type="slidenum">
              <a:rPr lang="ja-JP" altLang="en-US" smtClean="0">
                <a:latin typeface="Arial" panose="020B0604020202020204" pitchFamily="34" charset="0"/>
                <a:cs typeface="Arial" panose="020B0604020202020204" pitchFamily="34" charset="0"/>
              </a:rPr>
              <a:pPr/>
              <a:t>15</a:t>
            </a:fld>
            <a:endParaRPr lang="ja-JP" altLang="en-US">
              <a:latin typeface="Arial" panose="020B0604020202020204" pitchFamily="34" charset="0"/>
              <a:cs typeface="Arial" panose="020B0604020202020204" pitchFamily="34" charset="0"/>
            </a:endParaRPr>
          </a:p>
        </p:txBody>
      </p:sp>
      <p:graphicFrame>
        <p:nvGraphicFramePr>
          <p:cNvPr id="17" name="コンテンツ プレースホルダー 6"/>
          <p:cNvGraphicFramePr>
            <a:graphicFrameLocks/>
          </p:cNvGraphicFramePr>
          <p:nvPr>
            <p:extLst>
              <p:ext uri="{D42A27DB-BD31-4B8C-83A1-F6EECF244321}">
                <p14:modId xmlns:p14="http://schemas.microsoft.com/office/powerpoint/2010/main" val="160181488"/>
              </p:ext>
            </p:extLst>
          </p:nvPr>
        </p:nvGraphicFramePr>
        <p:xfrm>
          <a:off x="765630" y="4512166"/>
          <a:ext cx="10994409" cy="1716615"/>
        </p:xfrm>
        <a:graphic>
          <a:graphicData uri="http://schemas.openxmlformats.org/drawingml/2006/table">
            <a:tbl>
              <a:tblPr firstRow="1" bandRow="1">
                <a:tableStyleId>{5C22544A-7EE6-4342-B048-85BDC9FD1C3A}</a:tableStyleId>
              </a:tblPr>
              <a:tblGrid>
                <a:gridCol w="3032825">
                  <a:extLst>
                    <a:ext uri="{9D8B030D-6E8A-4147-A177-3AD203B41FA5}">
                      <a16:colId xmlns:a16="http://schemas.microsoft.com/office/drawing/2014/main" val="1775291035"/>
                    </a:ext>
                  </a:extLst>
                </a:gridCol>
                <a:gridCol w="4179454">
                  <a:extLst>
                    <a:ext uri="{9D8B030D-6E8A-4147-A177-3AD203B41FA5}">
                      <a16:colId xmlns:a16="http://schemas.microsoft.com/office/drawing/2014/main" val="2051220517"/>
                    </a:ext>
                  </a:extLst>
                </a:gridCol>
                <a:gridCol w="1639431">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100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Consideration of issuing a local digital currency originating from Osaka or utilization of personal data, etc., as part of the Expo legacy</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Consider initiatives that utilize data from the</a:t>
                      </a:r>
                    </a:p>
                    <a:p>
                      <a:r>
                        <a:rPr kumimoji="1" lang="en-US" altLang="ja-JP" sz="1200" dirty="0">
                          <a:latin typeface="Arial" panose="020B0604020202020204" pitchFamily="34" charset="0"/>
                          <a:ea typeface="Meiryo UI" panose="020B0604030504040204" pitchFamily="50" charset="-128"/>
                          <a:cs typeface="Arial" panose="020B0604020202020204" pitchFamily="34" charset="0"/>
                        </a:rPr>
                        <a:t>local digital currency and digital ID that are used post-Expo.</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8" name="テキスト ボックス 17"/>
          <p:cNvSpPr txBox="1">
            <a:spLocks noChangeArrowheads="1"/>
          </p:cNvSpPr>
          <p:nvPr/>
        </p:nvSpPr>
        <p:spPr bwMode="auto">
          <a:xfrm>
            <a:off x="457200" y="4213046"/>
            <a:ext cx="11429195"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a:t>
            </a:r>
            <a:r>
              <a:rPr lang="ja-JP" altLang="en-US" sz="1500" kern="0" dirty="0">
                <a:latin typeface="Arial" panose="020B0604020202020204" pitchFamily="34" charset="0"/>
                <a:ea typeface="Meiryo UI" pitchFamily="50" charset="-128"/>
                <a:cs typeface="Arial" panose="020B0604020202020204" pitchFamily="34" charset="0"/>
              </a:rPr>
              <a:t> </a:t>
            </a:r>
            <a:r>
              <a:rPr lang="en-US" altLang="ja-JP" sz="1500" kern="0" dirty="0">
                <a:latin typeface="Arial" panose="020B0604020202020204" pitchFamily="34" charset="0"/>
                <a:ea typeface="Meiryo UI" pitchFamily="50" charset="-128"/>
                <a:cs typeface="Arial" panose="020B0604020202020204" pitchFamily="34" charset="0"/>
              </a:rPr>
              <a:t>Issue and spread a local digital currency and digital ID that lead to development in focus regions, even post-Expo</a:t>
            </a:r>
          </a:p>
        </p:txBody>
      </p:sp>
      <p:sp>
        <p:nvSpPr>
          <p:cNvPr id="19" name="角丸四角形 18"/>
          <p:cNvSpPr/>
          <p:nvPr/>
        </p:nvSpPr>
        <p:spPr>
          <a:xfrm>
            <a:off x="1243188" y="60160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grpSp>
        <p:nvGrpSpPr>
          <p:cNvPr id="20" name="グループ化 19"/>
          <p:cNvGrpSpPr/>
          <p:nvPr/>
        </p:nvGrpSpPr>
        <p:grpSpPr>
          <a:xfrm>
            <a:off x="9630987" y="5551184"/>
            <a:ext cx="2129053" cy="600502"/>
            <a:chOff x="9703557" y="4053385"/>
            <a:chExt cx="2129053" cy="600502"/>
          </a:xfrm>
        </p:grpSpPr>
        <p:sp>
          <p:nvSpPr>
            <p:cNvPr id="22" name="正方形/長方形 2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右矢印 23"/>
            <p:cNvSpPr/>
            <p:nvPr/>
          </p:nvSpPr>
          <p:spPr>
            <a:xfrm>
              <a:off x="10563356" y="4053385"/>
              <a:ext cx="126925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25" name="テキスト ボックス 24"/>
          <p:cNvSpPr txBox="1"/>
          <p:nvPr/>
        </p:nvSpPr>
        <p:spPr>
          <a:xfrm>
            <a:off x="10584926" y="5377254"/>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6" name="テキスト ボックス 25"/>
          <p:cNvSpPr txBox="1"/>
          <p:nvPr/>
        </p:nvSpPr>
        <p:spPr>
          <a:xfrm>
            <a:off x="9742820" y="5365709"/>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6" name="正方形/長方形 5"/>
          <p:cNvSpPr/>
          <p:nvPr/>
        </p:nvSpPr>
        <p:spPr>
          <a:xfrm>
            <a:off x="8091314" y="165101"/>
            <a:ext cx="3651953" cy="784830"/>
          </a:xfrm>
          <a:prstGeom prst="rect">
            <a:avLst/>
          </a:prstGeom>
        </p:spPr>
        <p:style>
          <a:lnRef idx="2">
            <a:schemeClr val="accent1"/>
          </a:lnRef>
          <a:fillRef idx="1">
            <a:schemeClr val="lt1"/>
          </a:fillRef>
          <a:effectRef idx="0">
            <a:schemeClr val="accent1"/>
          </a:effectRef>
          <a:fontRef idx="minor">
            <a:schemeClr val="dk1"/>
          </a:fontRef>
        </p:style>
        <p:txBody>
          <a:bodyPr wrap="square" lIns="36000" rIns="36000">
            <a:spAutoFit/>
          </a:bodyPr>
          <a:lstStyle/>
          <a:p>
            <a:r>
              <a:rPr lang="en-US" altLang="ja-JP" sz="900" dirty="0">
                <a:latin typeface="Arial" panose="020B0604020202020204" pitchFamily="34" charset="0"/>
                <a:cs typeface="Arial" panose="020B0604020202020204" pitchFamily="34" charset="0"/>
              </a:rPr>
              <a:t>Specific initiatives are categorized into the following three approaches:</a:t>
            </a:r>
          </a:p>
          <a:p>
            <a:pPr marL="85725" indent="-85725">
              <a:buFont typeface="Arial" panose="020B0604020202020204" pitchFamily="34" charset="0"/>
              <a:buChar char="•"/>
            </a:pPr>
            <a:r>
              <a:rPr lang="en-US" altLang="ja-JP" sz="900" dirty="0">
                <a:latin typeface="Arial" panose="020B0604020202020204" pitchFamily="34" charset="0"/>
                <a:cs typeface="Arial" panose="020B0604020202020204" pitchFamily="34" charset="0"/>
              </a:rPr>
              <a:t>“Invite” funds, talent, companies to Osaka from within and outside of Japan</a:t>
            </a:r>
          </a:p>
          <a:p>
            <a:pPr marL="85725" indent="-85725">
              <a:buFont typeface="Arial" panose="020B0604020202020204" pitchFamily="34" charset="0"/>
              <a:buChar char="•"/>
            </a:pPr>
            <a:r>
              <a:rPr lang="en-US" altLang="ja-JP" sz="900" dirty="0">
                <a:latin typeface="Arial" panose="020B0604020202020204" pitchFamily="34" charset="0"/>
                <a:cs typeface="Arial" panose="020B0604020202020204" pitchFamily="34" charset="0"/>
              </a:rPr>
              <a:t>“Nurture” to enhance its own appeal</a:t>
            </a:r>
          </a:p>
          <a:p>
            <a:pPr marL="85725" indent="-85725">
              <a:buFont typeface="Arial" panose="020B0604020202020204" pitchFamily="34" charset="0"/>
              <a:buChar char="•"/>
            </a:pPr>
            <a:r>
              <a:rPr lang="en-US" altLang="ja-JP" sz="900" dirty="0">
                <a:latin typeface="Arial" panose="020B0604020202020204" pitchFamily="34" charset="0"/>
                <a:cs typeface="Arial" panose="020B0604020202020204" pitchFamily="34" charset="0"/>
              </a:rPr>
              <a:t>“Support” by providing a foundation to “invite” and “nurture” </a:t>
            </a:r>
            <a:endParaRPr lang="ja-JP" altLang="en-US" sz="900" dirty="0">
              <a:latin typeface="Arial" panose="020B0604020202020204" pitchFamily="34" charset="0"/>
              <a:cs typeface="Arial" panose="020B0604020202020204" pitchFamily="34" charset="0"/>
            </a:endParaRPr>
          </a:p>
        </p:txBody>
      </p:sp>
      <p:sp>
        <p:nvSpPr>
          <p:cNvPr id="5" name="テキスト ボックス 4"/>
          <p:cNvSpPr txBox="1"/>
          <p:nvPr/>
        </p:nvSpPr>
        <p:spPr>
          <a:xfrm>
            <a:off x="9220200" y="-15240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3921275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043328659"/>
              </p:ext>
            </p:extLst>
          </p:nvPr>
        </p:nvGraphicFramePr>
        <p:xfrm>
          <a:off x="765630" y="1039886"/>
          <a:ext cx="10994409" cy="259632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3999197">
                  <a:extLst>
                    <a:ext uri="{9D8B030D-6E8A-4147-A177-3AD203B41FA5}">
                      <a16:colId xmlns:a16="http://schemas.microsoft.com/office/drawing/2014/main" val="2051220517"/>
                    </a:ext>
                  </a:extLst>
                </a:gridCol>
                <a:gridCol w="1650976">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295193">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89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Implementation</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of strategic activities such as promotions to attract companies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Implement consistent invitation activities from identifying companies by promotion activities at events for overseas investors, marketing entry surveys, etc. to individualized communication and accompanied support.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 Osaka City</a:t>
                      </a:r>
                    </a:p>
                  </a:txBody>
                  <a:tcP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extLst>
                  <a:ext uri="{0D108BD9-81ED-4DB2-BD59-A6C34878D82A}">
                    <a16:rowId xmlns:a16="http://schemas.microsoft.com/office/drawing/2014/main" val="130034657"/>
                  </a:ext>
                </a:extLst>
              </a:tr>
              <a:tr h="86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Establishment of incentives to attract companies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Establish a subsidy system such as for office rent incurred by foreign financial institutions, etc. conducting preliminary research to establish a hub and for necessary start-up costs, etc. incurred immediately after establishing a business.</a:t>
                      </a:r>
                      <a:endParaRPr kumimoji="1" lang="en-US" altLang="zh-TW"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4460" y="706380"/>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Implement</a:t>
            </a:r>
            <a:r>
              <a:rPr lang="ja-JP" altLang="en-US" sz="1500" kern="0" dirty="0">
                <a:latin typeface="Arial" panose="020B0604020202020204" pitchFamily="34" charset="0"/>
                <a:ea typeface="Meiryo UI" pitchFamily="50" charset="-128"/>
                <a:cs typeface="Arial" panose="020B0604020202020204" pitchFamily="34" charset="0"/>
              </a:rPr>
              <a:t> </a:t>
            </a:r>
            <a:r>
              <a:rPr lang="en-US" altLang="ja-JP" sz="1500" kern="0" dirty="0">
                <a:latin typeface="Arial" panose="020B0604020202020204" pitchFamily="34" charset="0"/>
                <a:ea typeface="Meiryo UI" pitchFamily="50" charset="-128"/>
                <a:cs typeface="Arial" panose="020B0604020202020204" pitchFamily="34" charset="0"/>
              </a:rPr>
              <a:t>initiatives to attract financial institutions and FinTech companies</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0" name="正方形/長方形 9"/>
          <p:cNvSpPr/>
          <p:nvPr/>
        </p:nvSpPr>
        <p:spPr>
          <a:xfrm>
            <a:off x="492398" y="162602"/>
            <a:ext cx="10124323"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(2) Encourage diversity in financing to </a:t>
            </a:r>
            <a:r>
              <a:rPr lang="en-US" altLang="ja-JP" sz="1800" b="1" kern="0" dirty="0">
                <a:latin typeface="Arial" panose="020B0604020202020204" pitchFamily="34" charset="0"/>
                <a:ea typeface="Meiryo UI" pitchFamily="50" charset="-128"/>
                <a:cs typeface="Arial" panose="020B0604020202020204" pitchFamily="34" charset="0"/>
              </a:rPr>
              <a:t>revitalize start-ups and local communities</a:t>
            </a:r>
            <a:endParaRPr kumimoji="0" lang="ja-JP" altLang="en-US" b="1"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2" name="右矢印 1"/>
          <p:cNvSpPr/>
          <p:nvPr/>
        </p:nvSpPr>
        <p:spPr>
          <a:xfrm>
            <a:off x="9617339" y="2049940"/>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右矢印 11"/>
          <p:cNvSpPr/>
          <p:nvPr/>
        </p:nvSpPr>
        <p:spPr>
          <a:xfrm>
            <a:off x="9617340" y="29357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1" name="角丸四角形 10"/>
          <p:cNvSpPr/>
          <p:nvPr/>
        </p:nvSpPr>
        <p:spPr>
          <a:xfrm>
            <a:off x="1272766" y="233580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16" name="角丸四角形 15"/>
          <p:cNvSpPr/>
          <p:nvPr/>
        </p:nvSpPr>
        <p:spPr>
          <a:xfrm>
            <a:off x="1272766" y="31613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5" name="テキスト ボックス 14"/>
          <p:cNvSpPr txBox="1"/>
          <p:nvPr/>
        </p:nvSpPr>
        <p:spPr>
          <a:xfrm>
            <a:off x="9663127" y="275552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8" name="テキスト ボックス 17"/>
          <p:cNvSpPr txBox="1"/>
          <p:nvPr/>
        </p:nvSpPr>
        <p:spPr>
          <a:xfrm>
            <a:off x="9663128" y="1868303"/>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2076887979"/>
              </p:ext>
            </p:extLst>
          </p:nvPr>
        </p:nvGraphicFramePr>
        <p:xfrm>
          <a:off x="765630" y="4050521"/>
          <a:ext cx="10994409" cy="2501707"/>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3999197">
                  <a:extLst>
                    <a:ext uri="{9D8B030D-6E8A-4147-A177-3AD203B41FA5}">
                      <a16:colId xmlns:a16="http://schemas.microsoft.com/office/drawing/2014/main" val="2051220517"/>
                    </a:ext>
                  </a:extLst>
                </a:gridCol>
                <a:gridCol w="1650976">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276667">
                <a:tc row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94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Creation of opportunities for start-ups, companies, venture capitalists (VCs), etc. to connect with each other</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Create opportunities for start-up companies and VCs to connect with each other by organizing acceleration programs, pitch events, etc. and inviting VCs from Japan and abroad.</a:t>
                      </a:r>
                      <a:endParaRPr kumimoji="1" lang="en-US" altLang="ja-JP"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32308226"/>
                  </a:ext>
                </a:extLst>
              </a:tr>
              <a:tr h="988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Establishment and expansion of information platforms related to start-ups and support measures, and domestic and international promotion by holding events, etc.</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Move forward with establishing/growing comprehensive information platforms regarding start-ups based in Osaka and support measures while organizing events to promote the investment attractiveness of start-ups based in Osaka domestically and internationally.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9258951"/>
                  </a:ext>
                </a:extLst>
              </a:tr>
            </a:tbl>
          </a:graphicData>
        </a:graphic>
      </p:graphicFrame>
      <p:sp>
        <p:nvSpPr>
          <p:cNvPr id="47" name="テキスト ボックス 46"/>
          <p:cNvSpPr txBox="1">
            <a:spLocks noChangeArrowheads="1"/>
          </p:cNvSpPr>
          <p:nvPr/>
        </p:nvSpPr>
        <p:spPr bwMode="auto">
          <a:xfrm>
            <a:off x="764460" y="3712038"/>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 Support promotion of further investments in start-ups</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48" name="右矢印 47"/>
          <p:cNvSpPr/>
          <p:nvPr/>
        </p:nvSpPr>
        <p:spPr>
          <a:xfrm>
            <a:off x="9630987" y="4982938"/>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9" name="右矢印 48"/>
          <p:cNvSpPr/>
          <p:nvPr/>
        </p:nvSpPr>
        <p:spPr>
          <a:xfrm>
            <a:off x="9617340" y="5934533"/>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nvGrpSpPr>
          <p:cNvPr id="50" name="グループ化 49"/>
          <p:cNvGrpSpPr/>
          <p:nvPr/>
        </p:nvGrpSpPr>
        <p:grpSpPr>
          <a:xfrm>
            <a:off x="1251266" y="5303903"/>
            <a:ext cx="1567217" cy="204718"/>
            <a:chOff x="1323836" y="3862315"/>
            <a:chExt cx="1567217" cy="204718"/>
          </a:xfrm>
        </p:grpSpPr>
        <p:sp>
          <p:nvSpPr>
            <p:cNvPr id="51" name="角丸四角形 50"/>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52" name="角丸四角形 51"/>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grpSp>
      <p:grpSp>
        <p:nvGrpSpPr>
          <p:cNvPr id="53" name="グループ化 52"/>
          <p:cNvGrpSpPr/>
          <p:nvPr/>
        </p:nvGrpSpPr>
        <p:grpSpPr>
          <a:xfrm>
            <a:off x="1251266" y="6330317"/>
            <a:ext cx="1567217" cy="204718"/>
            <a:chOff x="1323836" y="3862315"/>
            <a:chExt cx="1567217" cy="204718"/>
          </a:xfrm>
        </p:grpSpPr>
        <p:sp>
          <p:nvSpPr>
            <p:cNvPr id="54" name="角丸四角形 53"/>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55" name="角丸四角形 54"/>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grpSp>
      <p:sp>
        <p:nvSpPr>
          <p:cNvPr id="56" name="テキスト ボックス 55"/>
          <p:cNvSpPr txBox="1"/>
          <p:nvPr/>
        </p:nvSpPr>
        <p:spPr>
          <a:xfrm>
            <a:off x="9663128" y="483067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57" name="テキスト ボックス 56"/>
          <p:cNvSpPr txBox="1"/>
          <p:nvPr/>
        </p:nvSpPr>
        <p:spPr>
          <a:xfrm>
            <a:off x="9654658" y="5796131"/>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594951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940010517"/>
              </p:ext>
            </p:extLst>
          </p:nvPr>
        </p:nvGraphicFramePr>
        <p:xfrm>
          <a:off x="448130" y="301779"/>
          <a:ext cx="11299369" cy="4119083"/>
        </p:xfrm>
        <a:graphic>
          <a:graphicData uri="http://schemas.openxmlformats.org/drawingml/2006/table">
            <a:tbl>
              <a:tblPr firstRow="1" bandRow="1">
                <a:tableStyleId>{5C22544A-7EE6-4342-B048-85BDC9FD1C3A}</a:tableStyleId>
              </a:tblPr>
              <a:tblGrid>
                <a:gridCol w="3141866">
                  <a:extLst>
                    <a:ext uri="{9D8B030D-6E8A-4147-A177-3AD203B41FA5}">
                      <a16:colId xmlns:a16="http://schemas.microsoft.com/office/drawing/2014/main" val="1775291035"/>
                    </a:ext>
                  </a:extLst>
                </a:gridCol>
                <a:gridCol w="4322104">
                  <a:extLst>
                    <a:ext uri="{9D8B030D-6E8A-4147-A177-3AD203B41FA5}">
                      <a16:colId xmlns:a16="http://schemas.microsoft.com/office/drawing/2014/main" val="2051220517"/>
                    </a:ext>
                  </a:extLst>
                </a:gridCol>
                <a:gridCol w="1633266">
                  <a:extLst>
                    <a:ext uri="{9D8B030D-6E8A-4147-A177-3AD203B41FA5}">
                      <a16:colId xmlns:a16="http://schemas.microsoft.com/office/drawing/2014/main" val="3213052032"/>
                    </a:ext>
                  </a:extLst>
                </a:gridCol>
                <a:gridCol w="884019">
                  <a:extLst>
                    <a:ext uri="{9D8B030D-6E8A-4147-A177-3AD203B41FA5}">
                      <a16:colId xmlns:a16="http://schemas.microsoft.com/office/drawing/2014/main" val="3192314782"/>
                    </a:ext>
                  </a:extLst>
                </a:gridCol>
                <a:gridCol w="1318114">
                  <a:extLst>
                    <a:ext uri="{9D8B030D-6E8A-4147-A177-3AD203B41FA5}">
                      <a16:colId xmlns:a16="http://schemas.microsoft.com/office/drawing/2014/main" val="3553168558"/>
                    </a:ext>
                  </a:extLst>
                </a:gridCol>
              </a:tblGrid>
              <a:tr h="298729">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388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43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Promotion</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of use of the “regulatory sandbox framework” (support for demonstration experiments of financial services, etc.)</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Identify companies using the “regulatory sandbox framework” and subsidize preliminary investigations, consulting expenses, etc. necessary for demonstration experiments.</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7116511"/>
                  </a:ext>
                </a:extLst>
              </a:tr>
              <a:tr h="843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Formation and operation of venture funds specializing in specific themes through cooperation of the public and private sectors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Consider the formation of venture funds specializing in industries with strengths in Osaka and the operation of existing funds in public and private sectors to facilitate smoother financing by considering.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15146533"/>
                  </a:ext>
                </a:extLst>
              </a:tr>
              <a:tr h="985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Urging the government to ease regulations on tax and other restrictions (extend open innovation tax incentives and the angel tax system)</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Encourage the government to improve the tax system, such as creating open innovation tax incentives, widening the eligibility of the angel tax system,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p>
                      <a:pPr algn="l"/>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91876007"/>
                  </a:ext>
                </a:extLst>
              </a:tr>
              <a:tr h="745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Support</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for IPOs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Promote IPOs of start-ups by establishing consulting services, organizing seminars with public and private sectors, providing individualized support,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Exchanges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73221611"/>
                  </a:ext>
                </a:extLst>
              </a:tr>
            </a:tbl>
          </a:graphicData>
        </a:graphic>
      </p:graphicFrame>
      <p:sp>
        <p:nvSpPr>
          <p:cNvPr id="21" name="角丸四角形 20"/>
          <p:cNvSpPr/>
          <p:nvPr/>
        </p:nvSpPr>
        <p:spPr>
          <a:xfrm>
            <a:off x="1416366" y="160634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23" name="正方形/長方形 22"/>
          <p:cNvSpPr/>
          <p:nvPr/>
        </p:nvSpPr>
        <p:spPr>
          <a:xfrm>
            <a:off x="11832609" y="568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2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8" name="テキスト ボックス 27"/>
          <p:cNvSpPr txBox="1"/>
          <p:nvPr/>
        </p:nvSpPr>
        <p:spPr>
          <a:xfrm>
            <a:off x="9465809" y="1183407"/>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9" name="右矢印 28"/>
          <p:cNvSpPr/>
          <p:nvPr/>
        </p:nvSpPr>
        <p:spPr>
          <a:xfrm>
            <a:off x="9553840" y="3820493"/>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0" name="テキスト ボックス 29"/>
          <p:cNvSpPr txBox="1"/>
          <p:nvPr/>
        </p:nvSpPr>
        <p:spPr>
          <a:xfrm>
            <a:off x="9654658" y="3694204"/>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31" name="角丸四角形 30"/>
          <p:cNvSpPr/>
          <p:nvPr/>
        </p:nvSpPr>
        <p:spPr>
          <a:xfrm>
            <a:off x="2086282" y="413829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32" name="角丸四角形 31"/>
          <p:cNvSpPr/>
          <p:nvPr/>
        </p:nvSpPr>
        <p:spPr>
          <a:xfrm>
            <a:off x="2818712" y="336414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3" name="角丸四角形 32"/>
          <p:cNvSpPr/>
          <p:nvPr/>
        </p:nvSpPr>
        <p:spPr>
          <a:xfrm>
            <a:off x="2086282" y="246772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34" name="右矢印 33"/>
          <p:cNvSpPr/>
          <p:nvPr/>
        </p:nvSpPr>
        <p:spPr>
          <a:xfrm>
            <a:off x="9567487" y="216447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5" name="テキスト ボックス 34"/>
          <p:cNvSpPr txBox="1"/>
          <p:nvPr/>
        </p:nvSpPr>
        <p:spPr>
          <a:xfrm>
            <a:off x="9668305" y="2033309"/>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36" name="右矢印 35"/>
          <p:cNvSpPr/>
          <p:nvPr/>
        </p:nvSpPr>
        <p:spPr>
          <a:xfrm>
            <a:off x="9567487" y="303939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7" name="テキスト ボックス 36"/>
          <p:cNvSpPr txBox="1"/>
          <p:nvPr/>
        </p:nvSpPr>
        <p:spPr>
          <a:xfrm>
            <a:off x="9668305" y="2902642"/>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38" name="グループ化 37"/>
          <p:cNvGrpSpPr/>
          <p:nvPr/>
        </p:nvGrpSpPr>
        <p:grpSpPr>
          <a:xfrm>
            <a:off x="9580187" y="1316539"/>
            <a:ext cx="2141753" cy="600502"/>
            <a:chOff x="9690857" y="4053385"/>
            <a:chExt cx="2141753" cy="600502"/>
          </a:xfrm>
        </p:grpSpPr>
        <p:sp>
          <p:nvSpPr>
            <p:cNvPr id="39" name="正方形/長方形 38"/>
            <p:cNvSpPr/>
            <p:nvPr/>
          </p:nvSpPr>
          <p:spPr>
            <a:xfrm>
              <a:off x="96908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0" name="右矢印 39"/>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41" name="テキスト ボックス 40"/>
          <p:cNvSpPr txBox="1"/>
          <p:nvPr/>
        </p:nvSpPr>
        <p:spPr>
          <a:xfrm>
            <a:off x="10002076" y="1184697"/>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49" name="コンテンツ プレースホルダー 6"/>
          <p:cNvGraphicFramePr>
            <a:graphicFrameLocks/>
          </p:cNvGraphicFramePr>
          <p:nvPr>
            <p:extLst>
              <p:ext uri="{D42A27DB-BD31-4B8C-83A1-F6EECF244321}">
                <p14:modId xmlns:p14="http://schemas.microsoft.com/office/powerpoint/2010/main" val="826817455"/>
              </p:ext>
            </p:extLst>
          </p:nvPr>
        </p:nvGraphicFramePr>
        <p:xfrm>
          <a:off x="444500" y="4955819"/>
          <a:ext cx="11301025" cy="1701633"/>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1775291035"/>
                    </a:ext>
                  </a:extLst>
                </a:gridCol>
                <a:gridCol w="4330700">
                  <a:extLst>
                    <a:ext uri="{9D8B030D-6E8A-4147-A177-3AD203B41FA5}">
                      <a16:colId xmlns:a16="http://schemas.microsoft.com/office/drawing/2014/main" val="2051220517"/>
                    </a:ext>
                  </a:extLst>
                </a:gridCol>
                <a:gridCol w="1630970">
                  <a:extLst>
                    <a:ext uri="{9D8B030D-6E8A-4147-A177-3AD203B41FA5}">
                      <a16:colId xmlns:a16="http://schemas.microsoft.com/office/drawing/2014/main" val="3213052032"/>
                    </a:ext>
                  </a:extLst>
                </a:gridCol>
                <a:gridCol w="879486">
                  <a:extLst>
                    <a:ext uri="{9D8B030D-6E8A-4147-A177-3AD203B41FA5}">
                      <a16:colId xmlns:a16="http://schemas.microsoft.com/office/drawing/2014/main" val="3192314782"/>
                    </a:ext>
                  </a:extLst>
                </a:gridCol>
                <a:gridCol w="1322969">
                  <a:extLst>
                    <a:ext uri="{9D8B030D-6E8A-4147-A177-3AD203B41FA5}">
                      <a16:colId xmlns:a16="http://schemas.microsoft.com/office/drawing/2014/main" val="3553168558"/>
                    </a:ext>
                  </a:extLst>
                </a:gridCol>
              </a:tblGrid>
              <a:tr h="280682">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Generalization of the use of ST for corporate bonds and other products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Issue/circulate large numbers of publicly offered corporate bonds and other products that use ST so as to generalize its use and diversify financing methods. Consider offering products utilizing ST on the Osaka Digital Exchange (ODX).</a:t>
                      </a:r>
                      <a:endParaRPr kumimoji="1" lang="en-US" altLang="ja-JP"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Exchanges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0" name="テキスト ボックス 49"/>
          <p:cNvSpPr txBox="1">
            <a:spLocks noChangeArrowheads="1"/>
          </p:cNvSpPr>
          <p:nvPr/>
        </p:nvSpPr>
        <p:spPr bwMode="auto">
          <a:xfrm>
            <a:off x="459660" y="4479043"/>
            <a:ext cx="11129139" cy="507831"/>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3. Implement initiatives to promote financing using STO*and other new methods</a:t>
            </a:r>
            <a:r>
              <a:rPr lang="ja-JP" altLang="en-US" sz="1500" kern="0" dirty="0">
                <a:latin typeface="Arial" panose="020B0604020202020204" pitchFamily="34" charset="0"/>
                <a:ea typeface="Meiryo UI" pitchFamily="50" charset="-128"/>
                <a:cs typeface="Arial" panose="020B0604020202020204" pitchFamily="34" charset="0"/>
              </a:rPr>
              <a:t/>
            </a:r>
            <a:br>
              <a:rPr lang="ja-JP" altLang="en-US" sz="1500" kern="0" dirty="0">
                <a:latin typeface="Arial" panose="020B0604020202020204" pitchFamily="34" charset="0"/>
                <a:ea typeface="Meiryo UI" pitchFamily="50" charset="-128"/>
                <a:cs typeface="Arial" panose="020B0604020202020204" pitchFamily="34" charset="0"/>
              </a:rPr>
            </a:br>
            <a:r>
              <a:rPr lang="ja-JP" altLang="en-US" sz="1100" kern="0" dirty="0">
                <a:latin typeface="Arial" panose="020B0604020202020204" pitchFamily="34" charset="0"/>
                <a:ea typeface="Meiryo UI" pitchFamily="50" charset="-128"/>
                <a:cs typeface="Arial" panose="020B0604020202020204" pitchFamily="34" charset="0"/>
              </a:rPr>
              <a:t>　</a:t>
            </a:r>
            <a:r>
              <a:rPr lang="en-US" altLang="en-US" sz="1100" kern="0" dirty="0">
                <a:latin typeface="Arial" panose="020B0604020202020204" pitchFamily="34" charset="0"/>
                <a:ea typeface="Meiryo UI" pitchFamily="50" charset="-128"/>
                <a:cs typeface="Arial" panose="020B0604020202020204" pitchFamily="34" charset="0"/>
              </a:rPr>
              <a:t>  </a:t>
            </a:r>
            <a:r>
              <a:rPr lang="ja-JP" altLang="en-US" sz="1200" kern="0" dirty="0">
                <a:latin typeface="Arial" panose="020B0604020202020204" pitchFamily="34" charset="0"/>
                <a:ea typeface="Meiryo UI" pitchFamily="50" charset="-128"/>
                <a:cs typeface="Arial" panose="020B0604020202020204" pitchFamily="34" charset="0"/>
              </a:rPr>
              <a:t>*</a:t>
            </a:r>
            <a:r>
              <a:rPr lang="en-US" altLang="ja-JP" sz="1200" kern="0" dirty="0">
                <a:latin typeface="Arial" panose="020B0604020202020204" pitchFamily="34" charset="0"/>
                <a:ea typeface="Meiryo UI" pitchFamily="50" charset="-128"/>
                <a:cs typeface="Arial" panose="020B0604020202020204" pitchFamily="34" charset="0"/>
              </a:rPr>
              <a:t>STO: Financing scheme using security tokens (ST), which are securities issued using electronic methods such as blockchain technology</a:t>
            </a:r>
            <a:endParaRPr lang="ja-JP" altLang="en-US" sz="1200" kern="0" dirty="0">
              <a:latin typeface="Arial" panose="020B0604020202020204" pitchFamily="34" charset="0"/>
              <a:ea typeface="Meiryo UI" pitchFamily="50" charset="-128"/>
              <a:cs typeface="Arial" panose="020B0604020202020204" pitchFamily="34" charset="0"/>
            </a:endParaRPr>
          </a:p>
        </p:txBody>
      </p:sp>
      <p:sp>
        <p:nvSpPr>
          <p:cNvPr id="51" name="右矢印 50"/>
          <p:cNvSpPr/>
          <p:nvPr/>
        </p:nvSpPr>
        <p:spPr>
          <a:xfrm>
            <a:off x="9563100" y="6051549"/>
            <a:ext cx="218242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2" name="角丸四角形 51"/>
          <p:cNvSpPr/>
          <p:nvPr/>
        </p:nvSpPr>
        <p:spPr>
          <a:xfrm>
            <a:off x="2124382" y="63502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53" name="テキスト ボックス 52"/>
          <p:cNvSpPr txBox="1"/>
          <p:nvPr/>
        </p:nvSpPr>
        <p:spPr>
          <a:xfrm>
            <a:off x="9654658" y="582512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634931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319977203"/>
              </p:ext>
            </p:extLst>
          </p:nvPr>
        </p:nvGraphicFramePr>
        <p:xfrm>
          <a:off x="368300" y="869533"/>
          <a:ext cx="11377225" cy="3670663"/>
        </p:xfrm>
        <a:graphic>
          <a:graphicData uri="http://schemas.openxmlformats.org/drawingml/2006/table">
            <a:tbl>
              <a:tblPr firstRow="1" bandRow="1">
                <a:tableStyleId>{5C22544A-7EE6-4342-B048-85BDC9FD1C3A}</a:tableStyleId>
              </a:tblPr>
              <a:tblGrid>
                <a:gridCol w="2870200">
                  <a:extLst>
                    <a:ext uri="{9D8B030D-6E8A-4147-A177-3AD203B41FA5}">
                      <a16:colId xmlns:a16="http://schemas.microsoft.com/office/drawing/2014/main" val="1775291035"/>
                    </a:ext>
                  </a:extLst>
                </a:gridCol>
                <a:gridCol w="4724400">
                  <a:extLst>
                    <a:ext uri="{9D8B030D-6E8A-4147-A177-3AD203B41FA5}">
                      <a16:colId xmlns:a16="http://schemas.microsoft.com/office/drawing/2014/main" val="2051220517"/>
                    </a:ext>
                  </a:extLst>
                </a:gridCol>
                <a:gridCol w="1638300">
                  <a:extLst>
                    <a:ext uri="{9D8B030D-6E8A-4147-A177-3AD203B41FA5}">
                      <a16:colId xmlns:a16="http://schemas.microsoft.com/office/drawing/2014/main" val="3213052032"/>
                    </a:ext>
                  </a:extLst>
                </a:gridCol>
                <a:gridCol w="812436">
                  <a:extLst>
                    <a:ext uri="{9D8B030D-6E8A-4147-A177-3AD203B41FA5}">
                      <a16:colId xmlns:a16="http://schemas.microsoft.com/office/drawing/2014/main" val="3192314782"/>
                    </a:ext>
                  </a:extLst>
                </a:gridCol>
                <a:gridCol w="1331889">
                  <a:extLst>
                    <a:ext uri="{9D8B030D-6E8A-4147-A177-3AD203B41FA5}">
                      <a16:colId xmlns:a16="http://schemas.microsoft.com/office/drawing/2014/main" val="3553168558"/>
                    </a:ext>
                  </a:extLst>
                </a:gridCol>
              </a:tblGrid>
              <a:tr h="295193">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3398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1006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Conducting fact-finding surveys, etc. on resilience functions at financial institutions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Investigate the current status of dual operation and establishment of data centers and middle/back offices at financial institutions, etc., as well as necessary support measures including relaxation of the floor area ratio. Share information regarding status of implementation of dual operation sites to promote initiatives at financial institutions, etc.</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Dissemination of information regarding preferential treatments for dual operation response such as financing and insurance, etc. </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Assess and certify business continuity capabilities of corporations with dual operation sites. Release information on the website, etc. regarding initiatives that receive favorable treatment such as financing.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15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15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957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Implementation of initiatives that improve the social value of dual operation sites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Consider approaches that are effective in improving social value such as verifying the merits of introducing dual operation sites from an ESG perspective and urging financial agencies, self-regulating industrial organizations, etc. to recommend dual operations.</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a:r>
                        <a:rPr kumimoji="1" lang="en-US" altLang="ja-JP" sz="115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150" dirty="0">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endParaRPr kumimoji="1" lang="en-US" altLang="ja-JP" sz="12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15" name="テキスト ボックス 14"/>
          <p:cNvSpPr txBox="1">
            <a:spLocks noChangeArrowheads="1"/>
          </p:cNvSpPr>
          <p:nvPr/>
        </p:nvSpPr>
        <p:spPr bwMode="auto">
          <a:xfrm>
            <a:off x="698500" y="546706"/>
            <a:ext cx="1118239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Establish BCP and dual operation sites for financial institutions, expand functions, and provide support</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6" name="正方形/長方形 15"/>
          <p:cNvSpPr/>
          <p:nvPr/>
        </p:nvSpPr>
        <p:spPr>
          <a:xfrm>
            <a:off x="368300" y="177595"/>
            <a:ext cx="10248421" cy="451714"/>
          </a:xfrm>
          <a:prstGeom prst="rect">
            <a:avLst/>
          </a:prstGeom>
          <a:noFill/>
          <a:ln w="12700" cap="flat" cmpd="sng" algn="ctr">
            <a:noFill/>
            <a:prstDash val="solid"/>
          </a:ln>
          <a:effectLst/>
        </p:spPr>
        <p:txBody>
          <a:bodyPr rtlCol="0" anchor="ctr"/>
          <a:lstStyle/>
          <a:p>
            <a:pPr lvl="0"/>
            <a:r>
              <a:rPr kumimoji="0" lang="en-US" altLang="ja-JP" sz="1800" b="1" kern="0" dirty="0">
                <a:solidFill>
                  <a:prstClr val="black"/>
                </a:solidFill>
                <a:latin typeface="Arial" panose="020B0604020202020204" pitchFamily="34" charset="0"/>
                <a:ea typeface="Meiryo UI" panose="020B0604030504040204" pitchFamily="50" charset="-128"/>
                <a:cs typeface="Arial" panose="020B0604020202020204" pitchFamily="34" charset="0"/>
              </a:rPr>
              <a:t>(3) </a:t>
            </a:r>
            <a:r>
              <a:rPr lang="en-US" altLang="ja-JP" sz="1800" b="1" kern="0" dirty="0">
                <a:latin typeface="Arial" panose="020B0604020202020204" pitchFamily="34" charset="0"/>
                <a:ea typeface="Meiryo UI" pitchFamily="50" charset="-128"/>
                <a:cs typeface="Arial" panose="020B0604020202020204" pitchFamily="34" charset="0"/>
              </a:rPr>
              <a:t>Strengthen hub functions to improve resilience</a:t>
            </a:r>
            <a:endParaRPr kumimoji="0" lang="ja-JP" altLang="en-US" b="1"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17" name="角丸四角形 16"/>
          <p:cNvSpPr/>
          <p:nvPr/>
        </p:nvSpPr>
        <p:spPr>
          <a:xfrm>
            <a:off x="2398328" y="222086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8" name="角丸四角形 17"/>
          <p:cNvSpPr/>
          <p:nvPr/>
        </p:nvSpPr>
        <p:spPr>
          <a:xfrm>
            <a:off x="2398328" y="335871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9" name="角丸四角形 18"/>
          <p:cNvSpPr/>
          <p:nvPr/>
        </p:nvSpPr>
        <p:spPr>
          <a:xfrm>
            <a:off x="2398328" y="404160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9525518" y="1753432"/>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1" name="テキスト ボックス 20"/>
          <p:cNvSpPr txBox="1"/>
          <p:nvPr/>
        </p:nvSpPr>
        <p:spPr>
          <a:xfrm>
            <a:off x="10663431" y="2786973"/>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2" name="テキスト ボックス 21"/>
          <p:cNvSpPr txBox="1"/>
          <p:nvPr/>
        </p:nvSpPr>
        <p:spPr>
          <a:xfrm>
            <a:off x="9671596" y="2786972"/>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3" name="テキスト ボックス 22"/>
          <p:cNvSpPr txBox="1"/>
          <p:nvPr/>
        </p:nvSpPr>
        <p:spPr>
          <a:xfrm>
            <a:off x="10663431" y="3686858"/>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4" name="テキスト ボックス 23"/>
          <p:cNvSpPr txBox="1"/>
          <p:nvPr/>
        </p:nvSpPr>
        <p:spPr>
          <a:xfrm>
            <a:off x="9671596" y="3695324"/>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25" name="グループ化 24"/>
          <p:cNvGrpSpPr/>
          <p:nvPr/>
        </p:nvGrpSpPr>
        <p:grpSpPr>
          <a:xfrm>
            <a:off x="9619939" y="381754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7" name="右矢印 26"/>
            <p:cNvSpPr/>
            <p:nvPr/>
          </p:nvSpPr>
          <p:spPr>
            <a:xfrm>
              <a:off x="10478850" y="4053385"/>
              <a:ext cx="135376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nvGrpSpPr>
          <p:cNvPr id="28" name="グループ化 27"/>
          <p:cNvGrpSpPr/>
          <p:nvPr/>
        </p:nvGrpSpPr>
        <p:grpSpPr>
          <a:xfrm>
            <a:off x="9619939" y="2864632"/>
            <a:ext cx="2129053" cy="600502"/>
            <a:chOff x="9703557" y="4053385"/>
            <a:chExt cx="2129053" cy="600502"/>
          </a:xfrm>
        </p:grpSpPr>
        <p:sp>
          <p:nvSpPr>
            <p:cNvPr id="29" name="正方形/長方形 2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0" name="右矢印 29"/>
            <p:cNvSpPr/>
            <p:nvPr/>
          </p:nvSpPr>
          <p:spPr>
            <a:xfrm>
              <a:off x="10478850" y="4053385"/>
              <a:ext cx="135376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nvGrpSpPr>
          <p:cNvPr id="31" name="グループ化 30"/>
          <p:cNvGrpSpPr/>
          <p:nvPr/>
        </p:nvGrpSpPr>
        <p:grpSpPr>
          <a:xfrm>
            <a:off x="9619939" y="1947229"/>
            <a:ext cx="2129053" cy="600502"/>
            <a:chOff x="9703557" y="4053385"/>
            <a:chExt cx="2129053" cy="600502"/>
          </a:xfrm>
        </p:grpSpPr>
        <p:sp>
          <p:nvSpPr>
            <p:cNvPr id="32" name="正方形/長方形 3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3" name="右矢印 32"/>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34" name="テキスト ボックス 33"/>
          <p:cNvSpPr txBox="1"/>
          <p:nvPr/>
        </p:nvSpPr>
        <p:spPr>
          <a:xfrm>
            <a:off x="10048561" y="1753432"/>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1090756835"/>
              </p:ext>
            </p:extLst>
          </p:nvPr>
        </p:nvGraphicFramePr>
        <p:xfrm>
          <a:off x="368300" y="4976276"/>
          <a:ext cx="11372259" cy="1722120"/>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val="1775291035"/>
                    </a:ext>
                  </a:extLst>
                </a:gridCol>
                <a:gridCol w="4826000">
                  <a:extLst>
                    <a:ext uri="{9D8B030D-6E8A-4147-A177-3AD203B41FA5}">
                      <a16:colId xmlns:a16="http://schemas.microsoft.com/office/drawing/2014/main" val="2051220517"/>
                    </a:ext>
                  </a:extLst>
                </a:gridCol>
                <a:gridCol w="1562100">
                  <a:extLst>
                    <a:ext uri="{9D8B030D-6E8A-4147-A177-3AD203B41FA5}">
                      <a16:colId xmlns:a16="http://schemas.microsoft.com/office/drawing/2014/main" val="3213052032"/>
                    </a:ext>
                  </a:extLst>
                </a:gridCol>
                <a:gridCol w="813187">
                  <a:extLst>
                    <a:ext uri="{9D8B030D-6E8A-4147-A177-3AD203B41FA5}">
                      <a16:colId xmlns:a16="http://schemas.microsoft.com/office/drawing/2014/main" val="3192314782"/>
                    </a:ext>
                  </a:extLst>
                </a:gridCol>
                <a:gridCol w="1326172">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Ini</a:t>
                      </a:r>
                      <a:r>
                        <a:rPr kumimoji="1" lang="en-US" altLang="ja-JP" sz="1400" dirty="0">
                          <a:latin typeface="Arial" panose="020B0604020202020204" pitchFamily="34" charset="0"/>
                          <a:ea typeface="Meiryo UI" panose="020B0604030504040204" pitchFamily="50" charset="-128"/>
                          <a:cs typeface="Arial" panose="020B0604020202020204" pitchFamily="34" charset="0"/>
                        </a:rPr>
                        <a:t>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631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Conducting fact-finding surveys, etc. on resilience functions at financial institutions (repeated)</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Investigate the current status of dual operation and establishment of data centers and middle/back offices at financial institutions, etc., as well as necessary support measures including relaxation of the floor area ratio. Share information regarding status of implementation of dual operation sites to promote initiatives at financial institutions, etc.</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609600" y="4477680"/>
            <a:ext cx="1123911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 Implement</a:t>
            </a:r>
            <a:r>
              <a:rPr lang="ja-JP" altLang="en-US" sz="1500" kern="0" dirty="0">
                <a:latin typeface="Arial" panose="020B0604020202020204" pitchFamily="34" charset="0"/>
                <a:ea typeface="Meiryo UI" pitchFamily="50" charset="-128"/>
                <a:cs typeface="Arial" panose="020B0604020202020204" pitchFamily="34" charset="0"/>
              </a:rPr>
              <a:t> </a:t>
            </a:r>
            <a:r>
              <a:rPr lang="en-US" altLang="ja-JP" sz="1500" kern="0" dirty="0">
                <a:latin typeface="Arial" panose="020B0604020202020204" pitchFamily="34" charset="0"/>
                <a:ea typeface="Meiryo UI" pitchFamily="50" charset="-128"/>
                <a:cs typeface="Arial" panose="020B0604020202020204" pitchFamily="34" charset="0"/>
              </a:rPr>
              <a:t>initiatives to gather data centers and middle/back office*</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37" name="角丸四角形 36"/>
          <p:cNvSpPr/>
          <p:nvPr/>
        </p:nvSpPr>
        <p:spPr>
          <a:xfrm>
            <a:off x="2411028" y="628968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9558493" y="5856837"/>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39" name="グループ化 38"/>
          <p:cNvGrpSpPr/>
          <p:nvPr/>
        </p:nvGrpSpPr>
        <p:grpSpPr>
          <a:xfrm>
            <a:off x="9600459" y="6064528"/>
            <a:ext cx="2129053" cy="600502"/>
            <a:chOff x="9703557" y="4053385"/>
            <a:chExt cx="2129053" cy="600502"/>
          </a:xfrm>
        </p:grpSpPr>
        <p:sp>
          <p:nvSpPr>
            <p:cNvPr id="40" name="正方形/長方形 39"/>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1" name="右矢印 40"/>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42" name="テキスト ボックス 41"/>
          <p:cNvSpPr txBox="1"/>
          <p:nvPr/>
        </p:nvSpPr>
        <p:spPr>
          <a:xfrm>
            <a:off x="10080570" y="5854129"/>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 name="正方形/長方形 1"/>
          <p:cNvSpPr/>
          <p:nvPr/>
        </p:nvSpPr>
        <p:spPr>
          <a:xfrm>
            <a:off x="812800" y="4723740"/>
            <a:ext cx="11315699" cy="254557"/>
          </a:xfrm>
          <a:prstGeom prst="rect">
            <a:avLst/>
          </a:prstGeom>
        </p:spPr>
        <p:txBody>
          <a:bodyPr wrap="square">
            <a:spAutoFit/>
          </a:bodyPr>
          <a:lstStyle/>
          <a:p>
            <a:pPr>
              <a:lnSpc>
                <a:spcPct val="90000"/>
              </a:lnSpc>
            </a:pPr>
            <a:r>
              <a:rPr lang="en-US" altLang="ja-JP" sz="1150" dirty="0">
                <a:latin typeface="Arial" panose="020B0604020202020204" pitchFamily="34" charset="0"/>
                <a:ea typeface="UD デジタル 教科書体 NK-R" panose="02020400000000000000" pitchFamily="18" charset="-128"/>
                <a:cs typeface="Arial" panose="020B0604020202020204" pitchFamily="34" charset="0"/>
              </a:rPr>
              <a:t>* Middle office is an intermediary for the front office such as sales, and the back office. Back office is primarily administrative such as finance, legal, sales administration, etc.</a:t>
            </a:r>
            <a:endParaRPr lang="ja-JP" altLang="en-US" sz="1150"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61059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aphicFrame>
        <p:nvGraphicFramePr>
          <p:cNvPr id="35" name="コンテンツ プレースホルダー 6"/>
          <p:cNvGraphicFramePr>
            <a:graphicFrameLocks noGrp="1"/>
          </p:cNvGraphicFramePr>
          <p:nvPr>
            <p:ph idx="1"/>
            <p:extLst>
              <p:ext uri="{D42A27DB-BD31-4B8C-83A1-F6EECF244321}">
                <p14:modId xmlns:p14="http://schemas.microsoft.com/office/powerpoint/2010/main" val="798171486"/>
              </p:ext>
            </p:extLst>
          </p:nvPr>
        </p:nvGraphicFramePr>
        <p:xfrm>
          <a:off x="689430" y="1358219"/>
          <a:ext cx="10994409" cy="182948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3983033">
                  <a:extLst>
                    <a:ext uri="{9D8B030D-6E8A-4147-A177-3AD203B41FA5}">
                      <a16:colId xmlns:a16="http://schemas.microsoft.com/office/drawing/2014/main" val="2051220517"/>
                    </a:ext>
                  </a:extLst>
                </a:gridCol>
                <a:gridCol w="1667140">
                  <a:extLst>
                    <a:ext uri="{9D8B030D-6E8A-4147-A177-3AD203B41FA5}">
                      <a16:colId xmlns:a16="http://schemas.microsoft.com/office/drawing/2014/main" val="3213052032"/>
                    </a:ext>
                  </a:extLst>
                </a:gridCol>
                <a:gridCol w="850635">
                  <a:extLst>
                    <a:ext uri="{9D8B030D-6E8A-4147-A177-3AD203B41FA5}">
                      <a16:colId xmlns:a16="http://schemas.microsoft.com/office/drawing/2014/main" val="3192314782"/>
                    </a:ext>
                  </a:extLst>
                </a:gridCol>
                <a:gridCol w="1292064">
                  <a:extLst>
                    <a:ext uri="{9D8B030D-6E8A-4147-A177-3AD203B41FA5}">
                      <a16:colId xmlns:a16="http://schemas.microsoft.com/office/drawing/2014/main" val="3553168558"/>
                    </a:ext>
                  </a:extLst>
                </a:gridCol>
              </a:tblGrid>
              <a:tr h="378545">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6867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9822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Encouraging the expansion, etc. of the scope of aggregated profit/loss for income taxes on financial products (to include derivative transaction)</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Coordinate with private organizations, etc. to request the government to include derivative transactions in the scope of aggregated profit/loss for income taxes on financial products.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9" name="テキスト ボックス 48"/>
          <p:cNvSpPr txBox="1">
            <a:spLocks noChangeArrowheads="1"/>
          </p:cNvSpPr>
          <p:nvPr/>
        </p:nvSpPr>
        <p:spPr bwMode="auto">
          <a:xfrm>
            <a:off x="675561" y="755329"/>
            <a:ext cx="10944940" cy="553998"/>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42900" indent="-342900" eaLnBrk="1" hangingPunct="1">
              <a:spcBef>
                <a:spcPts val="0"/>
              </a:spcBef>
              <a:buFont typeface="+mj-lt"/>
              <a:buAutoNum type="arabicPeriod"/>
              <a:defRPr/>
            </a:pPr>
            <a:r>
              <a:rPr lang="en-US" altLang="ja-JP" sz="1500" kern="0" dirty="0">
                <a:latin typeface="Arial" panose="020B0604020202020204" pitchFamily="34" charset="0"/>
                <a:ea typeface="Meiryo UI" pitchFamily="50" charset="-128"/>
                <a:cs typeface="Arial" panose="020B0604020202020204" pitchFamily="34" charset="0"/>
              </a:rPr>
              <a:t>Encourage the expansion of the scope of aggregated profit/loss for income taxes on financial products (to include derivative transactions)</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50" name="正方形/長方形 49"/>
          <p:cNvSpPr/>
          <p:nvPr/>
        </p:nvSpPr>
        <p:spPr>
          <a:xfrm>
            <a:off x="492398" y="224526"/>
            <a:ext cx="10124323"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(4) </a:t>
            </a:r>
            <a:r>
              <a:rPr kumimoji="0" lang="en-US" altLang="ja-JP" sz="1800" b="1" i="0" u="none" strike="noStrike" kern="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Arial" panose="020B0604020202020204" pitchFamily="34" charset="0"/>
              </a:rPr>
              <a:t>Revitalize domestic financial markets</a:t>
            </a:r>
            <a:endParaRPr kumimoji="0" lang="ja-JP" altLang="en-US" b="1"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1" name="コンテンツ プレースホルダー 6"/>
          <p:cNvGraphicFramePr>
            <a:graphicFrameLocks/>
          </p:cNvGraphicFramePr>
          <p:nvPr>
            <p:extLst>
              <p:ext uri="{D42A27DB-BD31-4B8C-83A1-F6EECF244321}">
                <p14:modId xmlns:p14="http://schemas.microsoft.com/office/powerpoint/2010/main" val="1305574398"/>
              </p:ext>
            </p:extLst>
          </p:nvPr>
        </p:nvGraphicFramePr>
        <p:xfrm>
          <a:off x="676730" y="3930993"/>
          <a:ext cx="10994409" cy="19050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3983033">
                  <a:extLst>
                    <a:ext uri="{9D8B030D-6E8A-4147-A177-3AD203B41FA5}">
                      <a16:colId xmlns:a16="http://schemas.microsoft.com/office/drawing/2014/main" val="2051220517"/>
                    </a:ext>
                  </a:extLst>
                </a:gridCol>
                <a:gridCol w="1667140">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944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Implementation of financial literacy education by establishing and operating a consortium that brings together universities, etc. with corporations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Conduct an investigation into the current status of financial literacy education at universities, etc. and consider a structure for systematic and continuous financial literacy education through a consortium.</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Universities,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Exchanges,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p>
                  </a:txBody>
                  <a:tcPr/>
                </a:tc>
                <a:tc>
                  <a:txBody>
                    <a:bodyPr/>
                    <a:lstStyle/>
                    <a:p>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2" name="テキスト ボックス 51"/>
          <p:cNvSpPr txBox="1">
            <a:spLocks noChangeArrowheads="1"/>
          </p:cNvSpPr>
          <p:nvPr/>
        </p:nvSpPr>
        <p:spPr bwMode="auto">
          <a:xfrm>
            <a:off x="675559" y="3315104"/>
            <a:ext cx="11129139" cy="553998"/>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42900" indent="-342900" eaLnBrk="1" hangingPunct="1">
              <a:spcBef>
                <a:spcPts val="0"/>
              </a:spcBef>
              <a:buFont typeface="+mj-lt"/>
              <a:buAutoNum type="arabicPeriod" startAt="2"/>
              <a:defRPr/>
            </a:pPr>
            <a:r>
              <a:rPr lang="en-US" altLang="ja-JP" sz="1500" kern="0" dirty="0">
                <a:latin typeface="Arial" panose="020B0604020202020204" pitchFamily="34" charset="0"/>
                <a:ea typeface="Meiryo UI" pitchFamily="50" charset="-128"/>
                <a:cs typeface="Arial" panose="020B0604020202020204" pitchFamily="34" charset="0"/>
              </a:rPr>
              <a:t>Implement initiatives that lead to fostering an investment mindset that nurtures assets from a long-term perspective and improving financial literacy</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53" name="角丸四角形 52"/>
          <p:cNvSpPr/>
          <p:nvPr/>
        </p:nvSpPr>
        <p:spPr>
          <a:xfrm>
            <a:off x="2279017" y="537617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54" name="角丸四角形 53"/>
          <p:cNvSpPr/>
          <p:nvPr/>
        </p:nvSpPr>
        <p:spPr>
          <a:xfrm>
            <a:off x="3036847" y="28444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55" name="テキスト ボックス 54"/>
          <p:cNvSpPr txBox="1"/>
          <p:nvPr/>
        </p:nvSpPr>
        <p:spPr>
          <a:xfrm>
            <a:off x="9590174" y="2222319"/>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10492883" y="4696671"/>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57" name="テキスト ボックス 56"/>
          <p:cNvSpPr txBox="1"/>
          <p:nvPr/>
        </p:nvSpPr>
        <p:spPr>
          <a:xfrm>
            <a:off x="9625192" y="4696671"/>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58" name="グループ化 57"/>
          <p:cNvGrpSpPr/>
          <p:nvPr/>
        </p:nvGrpSpPr>
        <p:grpSpPr>
          <a:xfrm>
            <a:off x="9567487" y="4854197"/>
            <a:ext cx="2129053" cy="600502"/>
            <a:chOff x="9703557" y="4053385"/>
            <a:chExt cx="2129053" cy="600502"/>
          </a:xfrm>
        </p:grpSpPr>
        <p:sp>
          <p:nvSpPr>
            <p:cNvPr id="59" name="正方形/長方形 5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60" name="右矢印 59"/>
            <p:cNvSpPr/>
            <p:nvPr/>
          </p:nvSpPr>
          <p:spPr>
            <a:xfrm>
              <a:off x="10569462" y="4053385"/>
              <a:ext cx="126314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61" name="右矢印 60"/>
          <p:cNvSpPr/>
          <p:nvPr/>
        </p:nvSpPr>
        <p:spPr>
          <a:xfrm>
            <a:off x="9573966" y="2380959"/>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944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800" b="1" dirty="0">
                <a:latin typeface="Arial" panose="020B0604020202020204" pitchFamily="34" charset="0"/>
                <a:ea typeface="UD デジタル 教科書体 NK-R" panose="02020400000000000000" pitchFamily="18" charset="-128"/>
                <a:cs typeface="Arial" panose="020B0604020202020204" pitchFamily="34" charset="0"/>
              </a:rPr>
              <a:t>Front</a:t>
            </a:r>
            <a:r>
              <a:rPr lang="ja-JP" altLang="ja-JP" sz="1800" b="1"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800" b="1" dirty="0">
                <a:latin typeface="Arial" panose="020B0604020202020204" pitchFamily="34" charset="0"/>
                <a:ea typeface="UD デジタル 教科書体 NK-R" panose="02020400000000000000" pitchFamily="18" charset="-128"/>
                <a:cs typeface="Arial" panose="020B0604020202020204" pitchFamily="34" charset="0"/>
              </a:rPr>
              <a:t>running City in finance, which challenges the world with pioneering initiatives</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23"/>
          <p:cNvSpPr/>
          <p:nvPr/>
        </p:nvSpPr>
        <p:spPr>
          <a:xfrm>
            <a:off x="310396" y="782251"/>
            <a:ext cx="5614155" cy="31671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25" name="テキスト ボックス 24"/>
          <p:cNvSpPr txBox="1"/>
          <p:nvPr/>
        </p:nvSpPr>
        <p:spPr bwMode="white">
          <a:xfrm>
            <a:off x="330200" y="799079"/>
            <a:ext cx="5585015" cy="523220"/>
          </a:xfrm>
          <a:prstGeom prst="rect">
            <a:avLst/>
          </a:prstGeom>
          <a:noFill/>
        </p:spPr>
        <p:txBody>
          <a:bodyPr wrap="square" rtlCol="0">
            <a:spAutoFit/>
          </a:bodyPr>
          <a:lstStyle/>
          <a:p>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(1) Create cutting-edge, innovative financial products and markets</a:t>
            </a:r>
            <a:r>
              <a:rPr lang="ja-JP" altLang="en-US"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 </a:t>
            </a:r>
          </a:p>
        </p:txBody>
      </p:sp>
      <p:sp>
        <p:nvSpPr>
          <p:cNvPr id="27" name="テキスト ボックス 26"/>
          <p:cNvSpPr txBox="1">
            <a:spLocks noChangeArrowheads="1"/>
          </p:cNvSpPr>
          <p:nvPr/>
        </p:nvSpPr>
        <p:spPr bwMode="auto">
          <a:xfrm>
            <a:off x="304800" y="1119066"/>
            <a:ext cx="6578600" cy="26930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15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Develop innovative product groups to become the leading derivatives market in Asia</a:t>
            </a:r>
            <a:r>
              <a:rPr lang="ja-JP" altLang="en-US" sz="115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p>
        </p:txBody>
      </p:sp>
      <p:sp>
        <p:nvSpPr>
          <p:cNvPr id="28" name="フリーフォーム 27"/>
          <p:cNvSpPr/>
          <p:nvPr/>
        </p:nvSpPr>
        <p:spPr>
          <a:xfrm>
            <a:off x="393700" y="1353480"/>
            <a:ext cx="5778787" cy="36102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Consider new commodity futures</a:t>
            </a:r>
          </a:p>
        </p:txBody>
      </p:sp>
      <p:sp>
        <p:nvSpPr>
          <p:cNvPr id="29" name="テキスト ボックス 28"/>
          <p:cNvSpPr txBox="1">
            <a:spLocks noChangeArrowheads="1"/>
          </p:cNvSpPr>
          <p:nvPr/>
        </p:nvSpPr>
        <p:spPr bwMode="auto">
          <a:xfrm>
            <a:off x="304800" y="2212427"/>
            <a:ext cx="5657642" cy="44627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3"/>
              <a:defRPr/>
            </a:pPr>
            <a:r>
              <a:rPr lang="en-US" altLang="ja-JP" sz="115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create green-related derivative products and markets considered promising in the future</a:t>
            </a:r>
          </a:p>
        </p:txBody>
      </p:sp>
      <p:sp>
        <p:nvSpPr>
          <p:cNvPr id="30" name="フリーフォーム 29"/>
          <p:cNvSpPr/>
          <p:nvPr/>
        </p:nvSpPr>
        <p:spPr>
          <a:xfrm>
            <a:off x="431801" y="2622776"/>
            <a:ext cx="5569238"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Urge to expand the range of derivative products that are subject to the Financial Instruments and Exchange Act</a:t>
            </a:r>
          </a:p>
        </p:txBody>
      </p:sp>
      <p:sp>
        <p:nvSpPr>
          <p:cNvPr id="31" name="角丸四角形 30"/>
          <p:cNvSpPr/>
          <p:nvPr/>
        </p:nvSpPr>
        <p:spPr>
          <a:xfrm>
            <a:off x="304800" y="3015234"/>
            <a:ext cx="5610415"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32" name="テキスト ボックス 31"/>
          <p:cNvSpPr txBox="1"/>
          <p:nvPr/>
        </p:nvSpPr>
        <p:spPr bwMode="white">
          <a:xfrm>
            <a:off x="317500" y="3054313"/>
            <a:ext cx="6032500" cy="292388"/>
          </a:xfrm>
          <a:prstGeom prst="rect">
            <a:avLst/>
          </a:prstGeom>
          <a:noFill/>
        </p:spPr>
        <p:txBody>
          <a:bodyPr wrap="square" rtlCol="0">
            <a:spAutoFit/>
          </a:bodyPr>
          <a:lstStyle/>
          <a:p>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(2) Implement initiatives for an advanced city in sustainable finance</a:t>
            </a:r>
            <a:endParaRPr lang="ja-JP" altLang="en-US"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3" name="テキスト ボックス 32"/>
          <p:cNvSpPr txBox="1">
            <a:spLocks noChangeArrowheads="1"/>
          </p:cNvSpPr>
          <p:nvPr/>
        </p:nvSpPr>
        <p:spPr bwMode="auto">
          <a:xfrm>
            <a:off x="304800" y="3400658"/>
            <a:ext cx="474071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a:t>
            </a:r>
            <a:r>
              <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r>
              <a:rPr lang="ja-JP"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f</a:t>
            </a: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inancial initiatives for decarbonization</a:t>
            </a:r>
          </a:p>
        </p:txBody>
      </p:sp>
      <p:sp>
        <p:nvSpPr>
          <p:cNvPr id="34" name="フリーフォーム 33"/>
          <p:cNvSpPr/>
          <p:nvPr/>
        </p:nvSpPr>
        <p:spPr>
          <a:xfrm>
            <a:off x="393700" y="3609890"/>
            <a:ext cx="5559315" cy="90788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Green bond issuances by the government</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Support companies that undertake initiatives towards decarbonization by providing ESG financing such as low interest financing, etc.</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Raise public awareness regarding preferential interest rate treatments, etc. for companies that take on ESG initiatives</a:t>
            </a:r>
            <a:endParaRPr lang="ja-JP" altLang="en-US"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p>
            <a:pPr marL="0" lvl="1" defTabSz="533400">
              <a:spcBef>
                <a:spcPct val="0"/>
              </a:spcBef>
              <a:spcAft>
                <a:spcPct val="20000"/>
              </a:spcAft>
            </a:pPr>
            <a:endParaRPr lang="ja-JP" altLang="en-US"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5" name="テキスト ボックス 34"/>
          <p:cNvSpPr txBox="1">
            <a:spLocks noChangeArrowheads="1"/>
          </p:cNvSpPr>
          <p:nvPr/>
        </p:nvSpPr>
        <p:spPr bwMode="auto">
          <a:xfrm>
            <a:off x="317500" y="4454146"/>
            <a:ext cx="5905500"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Promote issuance of </a:t>
            </a:r>
            <a:r>
              <a:rPr lang="en-US" altLang="ja-JP" sz="1200" kern="0" dirty="0" smtClean="0">
                <a:solidFill>
                  <a:schemeClr val="accent5">
                    <a:lumMod val="50000"/>
                  </a:schemeClr>
                </a:solidFill>
                <a:latin typeface="Arial" panose="020B0604020202020204" pitchFamily="34" charset="0"/>
                <a:ea typeface="Meiryo UI" pitchFamily="50" charset="-128"/>
                <a:cs typeface="Arial" panose="020B0604020202020204" pitchFamily="34" charset="0"/>
              </a:rPr>
              <a:t>SDGs </a:t>
            </a: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bonds by companies (social bonds, green bonds, etc.)</a:t>
            </a:r>
          </a:p>
        </p:txBody>
      </p:sp>
      <p:sp>
        <p:nvSpPr>
          <p:cNvPr id="36" name="フリーフォーム 35"/>
          <p:cNvSpPr/>
          <p:nvPr/>
        </p:nvSpPr>
        <p:spPr>
          <a:xfrm>
            <a:off x="393700" y="4794645"/>
            <a:ext cx="5647761" cy="79034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Support issuances of </a:t>
            </a:r>
            <a:r>
              <a:rPr lang="en-US" altLang="ja-JP" sz="1100" dirty="0" smtClean="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SDGs </a:t>
            </a: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bonds by organizing workshops, etc.</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Support </a:t>
            </a:r>
            <a:r>
              <a:rPr lang="en-US" altLang="ja-JP" sz="1100" dirty="0" smtClean="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SDGs-themed </a:t>
            </a: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issuances by proactively accepting ESG bonds and assets under management</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Disseminate information globally regarding </a:t>
            </a:r>
            <a:r>
              <a:rPr lang="en-US" altLang="ja-JP" sz="1100" dirty="0" smtClean="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SDGs </a:t>
            </a: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projects</a:t>
            </a:r>
          </a:p>
        </p:txBody>
      </p:sp>
      <p:sp>
        <p:nvSpPr>
          <p:cNvPr id="37" name="テキスト ボックス 36"/>
          <p:cNvSpPr txBox="1">
            <a:spLocks noChangeArrowheads="1"/>
          </p:cNvSpPr>
          <p:nvPr/>
        </p:nvSpPr>
        <p:spPr bwMode="auto">
          <a:xfrm>
            <a:off x="317500" y="5553850"/>
            <a:ext cx="596842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3"/>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Consider a certification and labeling system based on international standards</a:t>
            </a:r>
            <a:r>
              <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endPar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38" name="フリーフォーム 37"/>
          <p:cNvSpPr/>
          <p:nvPr/>
        </p:nvSpPr>
        <p:spPr>
          <a:xfrm>
            <a:off x="419101" y="5788908"/>
            <a:ext cx="5702299" cy="21184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Consider creating a system of certification and labeling associated with added value initiatives such as enhanced monitoring post-issuance</a:t>
            </a:r>
          </a:p>
        </p:txBody>
      </p:sp>
      <p:sp>
        <p:nvSpPr>
          <p:cNvPr id="39" name="角丸四角形 38"/>
          <p:cNvSpPr/>
          <p:nvPr/>
        </p:nvSpPr>
        <p:spPr>
          <a:xfrm>
            <a:off x="6248727" y="81482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40" name="テキスト ボックス 39"/>
          <p:cNvSpPr txBox="1"/>
          <p:nvPr/>
        </p:nvSpPr>
        <p:spPr bwMode="white">
          <a:xfrm>
            <a:off x="6192985" y="807339"/>
            <a:ext cx="5918200" cy="307777"/>
          </a:xfrm>
          <a:prstGeom prst="rect">
            <a:avLst/>
          </a:prstGeom>
          <a:noFill/>
        </p:spPr>
        <p:txBody>
          <a:bodyPr wrap="square" rtlCol="0">
            <a:spAutoFit/>
          </a:bodyPr>
          <a:lstStyle/>
          <a:p>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(3) Encourage a review of regulations related to financial services</a:t>
            </a:r>
            <a:endParaRPr lang="ja-JP" altLang="en-US"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1" name="角丸四角形 40"/>
          <p:cNvSpPr/>
          <p:nvPr/>
        </p:nvSpPr>
        <p:spPr>
          <a:xfrm>
            <a:off x="6304444" y="300435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42" name="テキスト ボックス 41"/>
          <p:cNvSpPr txBox="1"/>
          <p:nvPr/>
        </p:nvSpPr>
        <p:spPr bwMode="white">
          <a:xfrm>
            <a:off x="6273801" y="3030727"/>
            <a:ext cx="5500797" cy="307777"/>
          </a:xfrm>
          <a:prstGeom prst="rect">
            <a:avLst/>
          </a:prstGeom>
          <a:noFill/>
        </p:spPr>
        <p:txBody>
          <a:bodyPr wrap="square" rtlCol="0">
            <a:spAutoFit/>
          </a:bodyPr>
          <a:lstStyle/>
          <a:p>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(4) Nurture highly skilled professionals in the field of finance</a:t>
            </a:r>
            <a:endParaRPr lang="ja-JP" altLang="en-US"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3" name="テキスト ボックス 42"/>
          <p:cNvSpPr txBox="1">
            <a:spLocks noChangeArrowheads="1"/>
          </p:cNvSpPr>
          <p:nvPr/>
        </p:nvSpPr>
        <p:spPr bwMode="auto">
          <a:xfrm>
            <a:off x="6273802" y="1189356"/>
            <a:ext cx="5681582" cy="42780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lnSpc>
                <a:spcPct val="90000"/>
              </a:lnSpc>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Re-examine regulations using the National Strategic Special Zones and the regulatory sandbox framework, etc.</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44" name="フリーフォーム 43"/>
          <p:cNvSpPr/>
          <p:nvPr/>
        </p:nvSpPr>
        <p:spPr>
          <a:xfrm>
            <a:off x="6358960" y="1600811"/>
            <a:ext cx="5482670" cy="78523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Utilize National Strategic Special Zones related to residence status, etc.</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Promote use of the “regulatory sandbox framework” (support demonstration experiments of financial services, etc.) (repeated)</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Consider local tax incentives</a:t>
            </a:r>
            <a:endParaRPr lang="ja-JP" altLang="en-US"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5" name="フリーフォーム 44"/>
          <p:cNvSpPr/>
          <p:nvPr/>
        </p:nvSpPr>
        <p:spPr>
          <a:xfrm>
            <a:off x="6406044" y="3546508"/>
            <a:ext cx="5379555"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Provide education in finance, entrepreneurship, and technology at universities and in higher education</a:t>
            </a:r>
          </a:p>
        </p:txBody>
      </p:sp>
      <p:sp>
        <p:nvSpPr>
          <p:cNvPr id="46" name="テキスト ボックス 45"/>
          <p:cNvSpPr txBox="1">
            <a:spLocks noChangeArrowheads="1"/>
          </p:cNvSpPr>
          <p:nvPr/>
        </p:nvSpPr>
        <p:spPr bwMode="auto">
          <a:xfrm>
            <a:off x="317500" y="6132626"/>
            <a:ext cx="5775633" cy="42780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lnSpc>
                <a:spcPct val="90000"/>
              </a:lnSpc>
              <a:spcBef>
                <a:spcPts val="0"/>
              </a:spcBef>
              <a:buFont typeface="+mj-lt"/>
              <a:buAutoNum type="arabicPeriod" startAt="4"/>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create green-related derivative products and markets considered promising in the future (repeated)</a:t>
            </a:r>
          </a:p>
        </p:txBody>
      </p:sp>
      <p:sp>
        <p:nvSpPr>
          <p:cNvPr id="47" name="フリーフォーム 46"/>
          <p:cNvSpPr/>
          <p:nvPr/>
        </p:nvSpPr>
        <p:spPr>
          <a:xfrm>
            <a:off x="419101" y="6497858"/>
            <a:ext cx="5797924" cy="40247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Urge to expand the range of derivatives products that are subject to the Financial Instruments and Exchange Act (repeated)</a:t>
            </a:r>
          </a:p>
        </p:txBody>
      </p:sp>
      <p:sp>
        <p:nvSpPr>
          <p:cNvPr id="48" name="テキスト ボックス 47"/>
          <p:cNvSpPr txBox="1">
            <a:spLocks noChangeArrowheads="1"/>
          </p:cNvSpPr>
          <p:nvPr/>
        </p:nvSpPr>
        <p:spPr bwMode="auto">
          <a:xfrm>
            <a:off x="6239391" y="2350826"/>
            <a:ext cx="568158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Promote the expansion of the scope of aggregated profit/loss for income taxes on financial products (to include derivative transactions) (repeated)</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a:spLocks noChangeArrowheads="1"/>
          </p:cNvSpPr>
          <p:nvPr/>
        </p:nvSpPr>
        <p:spPr bwMode="auto">
          <a:xfrm>
            <a:off x="304800" y="1534350"/>
            <a:ext cx="6616700"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promote financing using STO and other new </a:t>
            </a:r>
            <a:r>
              <a:rPr lang="en-US" altLang="ja-JP" sz="1200" kern="0" dirty="0" smtClean="0">
                <a:solidFill>
                  <a:schemeClr val="accent5">
                    <a:lumMod val="50000"/>
                  </a:schemeClr>
                </a:solidFill>
                <a:latin typeface="Arial" panose="020B0604020202020204" pitchFamily="34" charset="0"/>
                <a:ea typeface="Meiryo UI" pitchFamily="50" charset="-128"/>
                <a:cs typeface="Arial" panose="020B0604020202020204" pitchFamily="34" charset="0"/>
              </a:rPr>
              <a:t>methods</a:t>
            </a:r>
          </a:p>
          <a:p>
            <a:pPr eaLnBrk="1" hangingPunct="1">
              <a:spcBef>
                <a:spcPts val="0"/>
              </a:spcBef>
              <a:buNone/>
              <a:defRPr/>
            </a:pPr>
            <a:r>
              <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r>
              <a:rPr lang="ja-JP" altLang="en-US" sz="1200" kern="0" dirty="0" smtClean="0">
                <a:solidFill>
                  <a:schemeClr val="accent5">
                    <a:lumMod val="50000"/>
                  </a:schemeClr>
                </a:solidFill>
                <a:latin typeface="Arial" panose="020B0604020202020204" pitchFamily="34" charset="0"/>
                <a:ea typeface="Meiryo UI" pitchFamily="50" charset="-128"/>
                <a:cs typeface="Arial" panose="020B0604020202020204" pitchFamily="34" charset="0"/>
              </a:rPr>
              <a:t>　</a:t>
            </a:r>
            <a:r>
              <a:rPr lang="en-US" altLang="ja-JP" sz="1200" kern="0" dirty="0" smtClean="0">
                <a:solidFill>
                  <a:schemeClr val="accent5">
                    <a:lumMod val="50000"/>
                  </a:schemeClr>
                </a:solidFill>
                <a:latin typeface="Arial" panose="020B0604020202020204" pitchFamily="34" charset="0"/>
                <a:ea typeface="Meiryo UI" pitchFamily="50" charset="-128"/>
                <a:cs typeface="Arial" panose="020B0604020202020204" pitchFamily="34" charset="0"/>
              </a:rPr>
              <a:t> </a:t>
            </a: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(repeated)</a:t>
            </a:r>
            <a:r>
              <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endPar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51" name="フリーフォーム 50"/>
          <p:cNvSpPr/>
          <p:nvPr/>
        </p:nvSpPr>
        <p:spPr>
          <a:xfrm>
            <a:off x="381001" y="1964203"/>
            <a:ext cx="5848724" cy="16939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Generalize the use of ST for corporate bonds and other products (repeated)</a:t>
            </a:r>
          </a:p>
        </p:txBody>
      </p:sp>
    </p:spTree>
    <p:extLst>
      <p:ext uri="{BB962C8B-B14F-4D97-AF65-F5344CB8AC3E}">
        <p14:creationId xmlns:p14="http://schemas.microsoft.com/office/powerpoint/2010/main" val="891377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744980" y="672347"/>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Develop innovative product groups to become the leading derivatives market in Asia</a:t>
            </a:r>
            <a:r>
              <a:rPr lang="ja-JP" altLang="en-US" sz="1500" kern="0" dirty="0">
                <a:latin typeface="Arial" panose="020B0604020202020204" pitchFamily="34" charset="0"/>
                <a:ea typeface="Meiryo UI" pitchFamily="50" charset="-128"/>
                <a:cs typeface="Arial" panose="020B0604020202020204" pitchFamily="34" charset="0"/>
              </a:rPr>
              <a:t>　　　　 　</a:t>
            </a:r>
          </a:p>
        </p:txBody>
      </p:sp>
      <p:sp>
        <p:nvSpPr>
          <p:cNvPr id="10" name="正方形/長方形 9"/>
          <p:cNvSpPr/>
          <p:nvPr/>
        </p:nvSpPr>
        <p:spPr>
          <a:xfrm>
            <a:off x="492398" y="206613"/>
            <a:ext cx="10124323" cy="451714"/>
          </a:xfrm>
          <a:prstGeom prst="rect">
            <a:avLst/>
          </a:prstGeom>
          <a:noFill/>
          <a:ln w="12700" cap="flat" cmpd="sng" algn="ctr">
            <a:noFill/>
            <a:prstDash val="solid"/>
          </a:ln>
          <a:effectLst/>
        </p:spPr>
        <p:txBody>
          <a:bodyPr rtlCol="0" anchor="ctr"/>
          <a:lstStyle/>
          <a:p>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en-US" altLang="ja-JP" b="1" dirty="0">
                <a:latin typeface="Arial" panose="020B0604020202020204" pitchFamily="34" charset="0"/>
                <a:cs typeface="Arial" panose="020B0604020202020204" pitchFamily="34" charset="0"/>
              </a:rPr>
              <a:t>Create cutting-edge, innovative financial products and markets</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1787540365"/>
              </p:ext>
            </p:extLst>
          </p:nvPr>
        </p:nvGraphicFramePr>
        <p:xfrm>
          <a:off x="759256" y="5043368"/>
          <a:ext cx="10927044" cy="1603454"/>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174123">
                  <a:extLst>
                    <a:ext uri="{9D8B030D-6E8A-4147-A177-3AD203B41FA5}">
                      <a16:colId xmlns:a16="http://schemas.microsoft.com/office/drawing/2014/main" val="2051220517"/>
                    </a:ext>
                  </a:extLst>
                </a:gridCol>
                <a:gridCol w="1441430">
                  <a:extLst>
                    <a:ext uri="{9D8B030D-6E8A-4147-A177-3AD203B41FA5}">
                      <a16:colId xmlns:a16="http://schemas.microsoft.com/office/drawing/2014/main" val="3213052032"/>
                    </a:ext>
                  </a:extLst>
                </a:gridCol>
                <a:gridCol w="854095">
                  <a:extLst>
                    <a:ext uri="{9D8B030D-6E8A-4147-A177-3AD203B41FA5}">
                      <a16:colId xmlns:a16="http://schemas.microsoft.com/office/drawing/2014/main" val="3192314782"/>
                    </a:ext>
                  </a:extLst>
                </a:gridCol>
                <a:gridCol w="1275475">
                  <a:extLst>
                    <a:ext uri="{9D8B030D-6E8A-4147-A177-3AD203B41FA5}">
                      <a16:colId xmlns:a16="http://schemas.microsoft.com/office/drawing/2014/main" val="3553168558"/>
                    </a:ext>
                  </a:extLst>
                </a:gridCol>
              </a:tblGrid>
              <a:tr h="384254">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10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Urging to expand the range of derivatives products that are subject to the Financial Instruments and Exchange Act</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With regards to derivative products that are subject to the Financial Instruments and Exchange Act, request the government to expand to include energy related products</a:t>
                      </a:r>
                      <a:r>
                        <a:rPr lang="ja-JP"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ja-JP"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tc.</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Exchanges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4980" y="4714419"/>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3. Implement initiatives to create green-related derivative products and markets considered promising in the future</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city</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 in finance</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2" name="角丸四角形 11"/>
          <p:cNvSpPr/>
          <p:nvPr/>
        </p:nvSpPr>
        <p:spPr>
          <a:xfrm>
            <a:off x="2991610" y="635175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10571837" y="5852821"/>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6" name="テキスト ボックス 15"/>
          <p:cNvSpPr txBox="1"/>
          <p:nvPr/>
        </p:nvSpPr>
        <p:spPr>
          <a:xfrm>
            <a:off x="9598280" y="5852821"/>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17" name="グループ化 16"/>
          <p:cNvGrpSpPr/>
          <p:nvPr/>
        </p:nvGrpSpPr>
        <p:grpSpPr>
          <a:xfrm>
            <a:off x="9569951" y="5988811"/>
            <a:ext cx="2117258" cy="600502"/>
            <a:chOff x="9703557" y="4053385"/>
            <a:chExt cx="2117258"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 name="右矢印 18"/>
            <p:cNvSpPr/>
            <p:nvPr/>
          </p:nvSpPr>
          <p:spPr>
            <a:xfrm>
              <a:off x="10560815" y="4053385"/>
              <a:ext cx="12600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aphicFrame>
        <p:nvGraphicFramePr>
          <p:cNvPr id="20" name="コンテンツ プレースホルダー 6"/>
          <p:cNvGraphicFramePr>
            <a:graphicFrameLocks/>
          </p:cNvGraphicFramePr>
          <p:nvPr>
            <p:extLst>
              <p:ext uri="{D42A27DB-BD31-4B8C-83A1-F6EECF244321}">
                <p14:modId xmlns:p14="http://schemas.microsoft.com/office/powerpoint/2010/main" val="791138015"/>
              </p:ext>
            </p:extLst>
          </p:nvPr>
        </p:nvGraphicFramePr>
        <p:xfrm>
          <a:off x="759256" y="1009650"/>
          <a:ext cx="10927044" cy="1416493"/>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136023">
                  <a:extLst>
                    <a:ext uri="{9D8B030D-6E8A-4147-A177-3AD203B41FA5}">
                      <a16:colId xmlns:a16="http://schemas.microsoft.com/office/drawing/2014/main" val="2051220517"/>
                    </a:ext>
                  </a:extLst>
                </a:gridCol>
                <a:gridCol w="1479530">
                  <a:extLst>
                    <a:ext uri="{9D8B030D-6E8A-4147-A177-3AD203B41FA5}">
                      <a16:colId xmlns:a16="http://schemas.microsoft.com/office/drawing/2014/main" val="3213052032"/>
                    </a:ext>
                  </a:extLst>
                </a:gridCol>
                <a:gridCol w="854095">
                  <a:extLst>
                    <a:ext uri="{9D8B030D-6E8A-4147-A177-3AD203B41FA5}">
                      <a16:colId xmlns:a16="http://schemas.microsoft.com/office/drawing/2014/main" val="3192314782"/>
                    </a:ext>
                  </a:extLst>
                </a:gridCol>
                <a:gridCol w="1275475">
                  <a:extLst>
                    <a:ext uri="{9D8B030D-6E8A-4147-A177-3AD203B41FA5}">
                      <a16:colId xmlns:a16="http://schemas.microsoft.com/office/drawing/2014/main" val="3553168558"/>
                    </a:ext>
                  </a:extLst>
                </a:gridCol>
              </a:tblGrid>
              <a:tr h="241687">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15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Consideration of new commodity futures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Gather understanding of corporate needs. Consider possibilities for trading of new commodity futures.</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Exchanges,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1" name="右矢印 20"/>
          <p:cNvSpPr/>
          <p:nvPr/>
        </p:nvSpPr>
        <p:spPr>
          <a:xfrm>
            <a:off x="9569951" y="1825643"/>
            <a:ext cx="2116349" cy="600502"/>
          </a:xfrm>
          <a:prstGeom prst="rightArrow">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2" name="テキスト ボックス 21"/>
          <p:cNvSpPr txBox="1"/>
          <p:nvPr/>
        </p:nvSpPr>
        <p:spPr>
          <a:xfrm>
            <a:off x="9598280" y="1717036"/>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3" name="角丸四角形 22"/>
          <p:cNvSpPr/>
          <p:nvPr/>
        </p:nvSpPr>
        <p:spPr>
          <a:xfrm>
            <a:off x="1346986" y="20954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1536444822"/>
              </p:ext>
            </p:extLst>
          </p:nvPr>
        </p:nvGraphicFramePr>
        <p:xfrm>
          <a:off x="751116" y="2863492"/>
          <a:ext cx="10994409" cy="170163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162647">
                  <a:extLst>
                    <a:ext uri="{9D8B030D-6E8A-4147-A177-3AD203B41FA5}">
                      <a16:colId xmlns:a16="http://schemas.microsoft.com/office/drawing/2014/main" val="2051220517"/>
                    </a:ext>
                  </a:extLst>
                </a:gridCol>
                <a:gridCol w="1487526">
                  <a:extLst>
                    <a:ext uri="{9D8B030D-6E8A-4147-A177-3AD203B41FA5}">
                      <a16:colId xmlns:a16="http://schemas.microsoft.com/office/drawing/2014/main" val="3213052032"/>
                    </a:ext>
                  </a:extLst>
                </a:gridCol>
                <a:gridCol w="855624">
                  <a:extLst>
                    <a:ext uri="{9D8B030D-6E8A-4147-A177-3AD203B41FA5}">
                      <a16:colId xmlns:a16="http://schemas.microsoft.com/office/drawing/2014/main" val="3192314782"/>
                    </a:ext>
                  </a:extLst>
                </a:gridCol>
                <a:gridCol w="1287075">
                  <a:extLst>
                    <a:ext uri="{9D8B030D-6E8A-4147-A177-3AD203B41FA5}">
                      <a16:colId xmlns:a16="http://schemas.microsoft.com/office/drawing/2014/main" val="3553168558"/>
                    </a:ext>
                  </a:extLst>
                </a:gridCol>
              </a:tblGrid>
              <a:tr h="280682">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Generalization of the use of ST for corporate bonds and other products (repeated)</a:t>
                      </a:r>
                      <a:endParaRPr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Issue/circulate large numbers of publicly offered corporate bonds and other products that use ST so as to generalize its use and diversify financing methods. Consider offering products utilizing ST on the Osaka Digital Exchange (ODX).</a:t>
                      </a:r>
                      <a:endParaRPr kumimoji="1" lang="en-US" altLang="ja-JP"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Exchanges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36" name="テキスト ボックス 35"/>
          <p:cNvSpPr txBox="1">
            <a:spLocks noChangeArrowheads="1"/>
          </p:cNvSpPr>
          <p:nvPr/>
        </p:nvSpPr>
        <p:spPr bwMode="auto">
          <a:xfrm>
            <a:off x="744980" y="2527320"/>
            <a:ext cx="11129139" cy="307777"/>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400" kern="0" dirty="0">
                <a:latin typeface="Arial" panose="020B0604020202020204" pitchFamily="34" charset="0"/>
                <a:ea typeface="Meiryo UI" pitchFamily="50" charset="-128"/>
                <a:cs typeface="Arial" panose="020B0604020202020204" pitchFamily="34" charset="0"/>
              </a:rPr>
              <a:t>2. Initiatives to promote financing using STO and other new methods (repeated)</a:t>
            </a:r>
            <a:endParaRPr lang="ja-JP" altLang="en-US" sz="1100" kern="0" dirty="0">
              <a:latin typeface="Arial" panose="020B0604020202020204" pitchFamily="34" charset="0"/>
              <a:ea typeface="Meiryo UI" pitchFamily="50" charset="-128"/>
              <a:cs typeface="Arial" panose="020B0604020202020204" pitchFamily="34" charset="0"/>
            </a:endParaRPr>
          </a:p>
        </p:txBody>
      </p:sp>
      <p:sp>
        <p:nvSpPr>
          <p:cNvPr id="37" name="右矢印 36"/>
          <p:cNvSpPr/>
          <p:nvPr/>
        </p:nvSpPr>
        <p:spPr>
          <a:xfrm>
            <a:off x="9602826" y="396790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8" name="角丸四角形 37"/>
          <p:cNvSpPr/>
          <p:nvPr/>
        </p:nvSpPr>
        <p:spPr>
          <a:xfrm>
            <a:off x="2033832" y="422938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39" name="テキスト ボックス 38"/>
          <p:cNvSpPr txBox="1"/>
          <p:nvPr/>
        </p:nvSpPr>
        <p:spPr>
          <a:xfrm>
            <a:off x="9598280" y="3779933"/>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473576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コンテンツ プレースホルダー 6"/>
          <p:cNvGraphicFramePr>
            <a:graphicFrameLocks noGrp="1"/>
          </p:cNvGraphicFramePr>
          <p:nvPr>
            <p:ph idx="1"/>
            <p:extLst>
              <p:ext uri="{D42A27DB-BD31-4B8C-83A1-F6EECF244321}">
                <p14:modId xmlns:p14="http://schemas.microsoft.com/office/powerpoint/2010/main" val="2548050636"/>
              </p:ext>
            </p:extLst>
          </p:nvPr>
        </p:nvGraphicFramePr>
        <p:xfrm>
          <a:off x="546100" y="966615"/>
          <a:ext cx="11199425" cy="3530554"/>
        </p:xfrm>
        <a:graphic>
          <a:graphicData uri="http://schemas.openxmlformats.org/drawingml/2006/table">
            <a:tbl>
              <a:tblPr firstRow="1" bandRow="1">
                <a:tableStyleId>{5C22544A-7EE6-4342-B048-85BDC9FD1C3A}</a:tableStyleId>
              </a:tblPr>
              <a:tblGrid>
                <a:gridCol w="3073400">
                  <a:extLst>
                    <a:ext uri="{9D8B030D-6E8A-4147-A177-3AD203B41FA5}">
                      <a16:colId xmlns:a16="http://schemas.microsoft.com/office/drawing/2014/main" val="1775291035"/>
                    </a:ext>
                  </a:extLst>
                </a:gridCol>
                <a:gridCol w="4267200">
                  <a:extLst>
                    <a:ext uri="{9D8B030D-6E8A-4147-A177-3AD203B41FA5}">
                      <a16:colId xmlns:a16="http://schemas.microsoft.com/office/drawing/2014/main" val="2051220517"/>
                    </a:ext>
                  </a:extLst>
                </a:gridCol>
                <a:gridCol w="1625600">
                  <a:extLst>
                    <a:ext uri="{9D8B030D-6E8A-4147-A177-3AD203B41FA5}">
                      <a16:colId xmlns:a16="http://schemas.microsoft.com/office/drawing/2014/main" val="3213052032"/>
                    </a:ext>
                  </a:extLst>
                </a:gridCol>
                <a:gridCol w="931852">
                  <a:extLst>
                    <a:ext uri="{9D8B030D-6E8A-4147-A177-3AD203B41FA5}">
                      <a16:colId xmlns:a16="http://schemas.microsoft.com/office/drawing/2014/main" val="3192314782"/>
                    </a:ext>
                  </a:extLst>
                </a:gridCol>
                <a:gridCol w="1301373">
                  <a:extLst>
                    <a:ext uri="{9D8B030D-6E8A-4147-A177-3AD203B41FA5}">
                      <a16:colId xmlns:a16="http://schemas.microsoft.com/office/drawing/2014/main" val="3553168558"/>
                    </a:ext>
                  </a:extLst>
                </a:gridCol>
              </a:tblGrid>
              <a:tr h="121022">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95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05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Issuance of green bonds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 by the government</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By taking the initiative and issuing green bonds, the Osaka prefecture and city can accumulate knowledge and support issuances by private sector corporations.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04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Provision of support for companies that undertake initiatives towards decarbonization by providing ESG financing such as low interest financing</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For businesses that promise to practice decarbonization management according to prefectural regulations, coordinate with regional financial institutions to provide information regarding ESG financial products and services for their capital requirements to install equipment, restructure business,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3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Raising public awareness regarding preferential interest rate treatments, etc. for companies that take on ESG initiatives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Disseminate information via the website, etc. regarding preferential treatment for financing of ESG initiatives.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baseline="0" dirty="0">
                          <a:latin typeface="Arial" panose="020B0604020202020204" pitchFamily="34" charset="0"/>
                          <a:ea typeface="Meiryo UI" panose="020B0604030504040204" pitchFamily="50" charset="-128"/>
                          <a:cs typeface="Arial" panose="020B0604020202020204" pitchFamily="34" charset="0"/>
                        </a:rPr>
                        <a:t>Business Community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8" name="テキスト ボックス 7"/>
          <p:cNvSpPr txBox="1">
            <a:spLocks noChangeArrowheads="1"/>
          </p:cNvSpPr>
          <p:nvPr/>
        </p:nvSpPr>
        <p:spPr bwMode="auto">
          <a:xfrm>
            <a:off x="764460" y="630059"/>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Implement financial initiatives for decarbonization</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0" name="正方形/長方形 9"/>
          <p:cNvSpPr/>
          <p:nvPr/>
        </p:nvSpPr>
        <p:spPr>
          <a:xfrm>
            <a:off x="492398" y="184784"/>
            <a:ext cx="10124323" cy="451714"/>
          </a:xfrm>
          <a:prstGeom prst="rect">
            <a:avLst/>
          </a:prstGeom>
          <a:noFill/>
          <a:ln w="12700" cap="flat" cmpd="sng" algn="ctr">
            <a:noFill/>
            <a:prstDash val="solid"/>
          </a:ln>
          <a:effectLst/>
        </p:spPr>
        <p:txBody>
          <a:bodyPr rtlCol="0" anchor="ctr"/>
          <a:lstStyle/>
          <a:p>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(2) </a:t>
            </a:r>
            <a:r>
              <a:rPr lang="en-US" altLang="ja-JP" b="1" dirty="0">
                <a:latin typeface="Arial" panose="020B0604020202020204" pitchFamily="34" charset="0"/>
                <a:cs typeface="Arial" panose="020B0604020202020204" pitchFamily="34" charset="0"/>
              </a:rPr>
              <a:t>Implement initiatives for an advanced city in sustainable finance</a:t>
            </a:r>
          </a:p>
        </p:txBody>
      </p:sp>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city</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5" name="角丸四角形 14"/>
          <p:cNvSpPr/>
          <p:nvPr/>
        </p:nvSpPr>
        <p:spPr>
          <a:xfrm>
            <a:off x="2823798" y="3347644"/>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grpSp>
        <p:nvGrpSpPr>
          <p:cNvPr id="16" name="グループ化 15"/>
          <p:cNvGrpSpPr/>
          <p:nvPr/>
        </p:nvGrpSpPr>
        <p:grpSpPr>
          <a:xfrm>
            <a:off x="1292892" y="2149969"/>
            <a:ext cx="1551677" cy="204718"/>
            <a:chOff x="1323836" y="3862315"/>
            <a:chExt cx="1567217" cy="204718"/>
          </a:xfrm>
        </p:grpSpPr>
        <p:sp>
          <p:nvSpPr>
            <p:cNvPr id="17" name="角丸四角形 16"/>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18" name="角丸四角形 17"/>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grpSp>
      <p:sp>
        <p:nvSpPr>
          <p:cNvPr id="23" name="角丸四角形 22"/>
          <p:cNvSpPr/>
          <p:nvPr/>
        </p:nvSpPr>
        <p:spPr>
          <a:xfrm>
            <a:off x="2823798" y="423462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 name="右矢印 1"/>
          <p:cNvSpPr/>
          <p:nvPr/>
        </p:nvSpPr>
        <p:spPr>
          <a:xfrm>
            <a:off x="9532478" y="2815764"/>
            <a:ext cx="212145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右矢印 11"/>
          <p:cNvSpPr/>
          <p:nvPr/>
        </p:nvSpPr>
        <p:spPr>
          <a:xfrm>
            <a:off x="9532478" y="3858138"/>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テキスト ボックス 25"/>
          <p:cNvSpPr txBox="1"/>
          <p:nvPr/>
        </p:nvSpPr>
        <p:spPr>
          <a:xfrm>
            <a:off x="9634071" y="2621644"/>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7" name="テキスト ボックス 26"/>
          <p:cNvSpPr txBox="1"/>
          <p:nvPr/>
        </p:nvSpPr>
        <p:spPr>
          <a:xfrm>
            <a:off x="9621371" y="3722180"/>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9" name="テキスト ボックス 18"/>
          <p:cNvSpPr txBox="1"/>
          <p:nvPr/>
        </p:nvSpPr>
        <p:spPr>
          <a:xfrm>
            <a:off x="10143448" y="1757208"/>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22" name="グループ化 21"/>
          <p:cNvGrpSpPr/>
          <p:nvPr/>
        </p:nvGrpSpPr>
        <p:grpSpPr>
          <a:xfrm>
            <a:off x="9537579" y="1895456"/>
            <a:ext cx="2129053" cy="600502"/>
            <a:chOff x="9703557" y="4053385"/>
            <a:chExt cx="2129053" cy="600502"/>
          </a:xfrm>
        </p:grpSpPr>
        <p:sp>
          <p:nvSpPr>
            <p:cNvPr id="28" name="正方形/長方形 2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9" name="右矢印 28"/>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30" name="テキスト ボックス 29"/>
          <p:cNvSpPr txBox="1"/>
          <p:nvPr/>
        </p:nvSpPr>
        <p:spPr>
          <a:xfrm>
            <a:off x="9534587" y="1757208"/>
            <a:ext cx="671979" cy="430887"/>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p>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42" name="コンテンツ プレースホルダー 6"/>
          <p:cNvGraphicFramePr>
            <a:graphicFrameLocks/>
          </p:cNvGraphicFramePr>
          <p:nvPr>
            <p:extLst>
              <p:ext uri="{D42A27DB-BD31-4B8C-83A1-F6EECF244321}">
                <p14:modId xmlns:p14="http://schemas.microsoft.com/office/powerpoint/2010/main" val="293561268"/>
              </p:ext>
            </p:extLst>
          </p:nvPr>
        </p:nvGraphicFramePr>
        <p:xfrm>
          <a:off x="549730" y="4762335"/>
          <a:ext cx="10994409" cy="1585125"/>
        </p:xfrm>
        <a:graphic>
          <a:graphicData uri="http://schemas.openxmlformats.org/drawingml/2006/table">
            <a:tbl>
              <a:tblPr firstRow="1" bandRow="1">
                <a:tableStyleId>{5C22544A-7EE6-4342-B048-85BDC9FD1C3A}</a:tableStyleId>
              </a:tblPr>
              <a:tblGrid>
                <a:gridCol w="3044370">
                  <a:extLst>
                    <a:ext uri="{9D8B030D-6E8A-4147-A177-3AD203B41FA5}">
                      <a16:colId xmlns:a16="http://schemas.microsoft.com/office/drawing/2014/main" val="1775291035"/>
                    </a:ext>
                  </a:extLst>
                </a:gridCol>
                <a:gridCol w="4295775">
                  <a:extLst>
                    <a:ext uri="{9D8B030D-6E8A-4147-A177-3AD203B41FA5}">
                      <a16:colId xmlns:a16="http://schemas.microsoft.com/office/drawing/2014/main" val="2051220517"/>
                    </a:ext>
                  </a:extLst>
                </a:gridCol>
                <a:gridCol w="1622425">
                  <a:extLst>
                    <a:ext uri="{9D8B030D-6E8A-4147-A177-3AD203B41FA5}">
                      <a16:colId xmlns:a16="http://schemas.microsoft.com/office/drawing/2014/main" val="3213052032"/>
                    </a:ext>
                  </a:extLst>
                </a:gridCol>
                <a:gridCol w="758825">
                  <a:extLst>
                    <a:ext uri="{9D8B030D-6E8A-4147-A177-3AD203B41FA5}">
                      <a16:colId xmlns:a16="http://schemas.microsoft.com/office/drawing/2014/main" val="3192314782"/>
                    </a:ext>
                  </a:extLst>
                </a:gridCol>
                <a:gridCol w="1273014">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6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Support of issuances of </a:t>
                      </a:r>
                      <a:r>
                        <a:rPr lang="en-US" altLang="ja-JP" sz="12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SDGs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bonds by organizing workshops, etc.</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fontAlgn="ct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Support private sector companies to issue </a:t>
                      </a:r>
                      <a:r>
                        <a:rPr lang="en-US" altLang="ja-JP" sz="12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SDGs </a:t>
                      </a: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bonds by organizing workshops, etc. that teach specific methods and knowledge on obtaining certification.</a:t>
                      </a:r>
                      <a:endPar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3" name="テキスト ボックス 42"/>
          <p:cNvSpPr txBox="1">
            <a:spLocks noChangeArrowheads="1"/>
          </p:cNvSpPr>
          <p:nvPr/>
        </p:nvSpPr>
        <p:spPr bwMode="auto">
          <a:xfrm>
            <a:off x="764460" y="4453818"/>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 Promote issuance of </a:t>
            </a:r>
            <a:r>
              <a:rPr lang="en-US" altLang="ja-JP" sz="1500" kern="0" dirty="0" smtClean="0">
                <a:latin typeface="Arial" panose="020B0604020202020204" pitchFamily="34" charset="0"/>
                <a:ea typeface="Meiryo UI" pitchFamily="50" charset="-128"/>
                <a:cs typeface="Arial" panose="020B0604020202020204" pitchFamily="34" charset="0"/>
              </a:rPr>
              <a:t>SDGs </a:t>
            </a:r>
            <a:r>
              <a:rPr lang="en-US" altLang="ja-JP" sz="1500" kern="0" dirty="0">
                <a:latin typeface="Arial" panose="020B0604020202020204" pitchFamily="34" charset="0"/>
                <a:ea typeface="Meiryo UI" pitchFamily="50" charset="-128"/>
                <a:cs typeface="Arial" panose="020B0604020202020204" pitchFamily="34" charset="0"/>
              </a:rPr>
              <a:t>bonds by companies (social bonds, green bonds, etc.)</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48" name="角丸四角形 47"/>
          <p:cNvSpPr/>
          <p:nvPr/>
        </p:nvSpPr>
        <p:spPr>
          <a:xfrm>
            <a:off x="2117408" y="59743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grpSp>
        <p:nvGrpSpPr>
          <p:cNvPr id="51" name="グループ化 50"/>
          <p:cNvGrpSpPr/>
          <p:nvPr/>
        </p:nvGrpSpPr>
        <p:grpSpPr>
          <a:xfrm>
            <a:off x="9537700" y="5756690"/>
            <a:ext cx="2017323" cy="600502"/>
            <a:chOff x="9703557" y="4053385"/>
            <a:chExt cx="2129053" cy="600502"/>
          </a:xfrm>
        </p:grpSpPr>
        <p:sp>
          <p:nvSpPr>
            <p:cNvPr id="52" name="正方形/長方形 5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3" name="右矢印 52"/>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54" name="テキスト ボックス 53"/>
          <p:cNvSpPr txBox="1"/>
          <p:nvPr/>
        </p:nvSpPr>
        <p:spPr>
          <a:xfrm>
            <a:off x="10002368" y="5592537"/>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55" name="テキスト ボックス 54"/>
          <p:cNvSpPr txBox="1"/>
          <p:nvPr/>
        </p:nvSpPr>
        <p:spPr>
          <a:xfrm>
            <a:off x="9423462" y="5592537"/>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22332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951002822"/>
              </p:ext>
            </p:extLst>
          </p:nvPr>
        </p:nvGraphicFramePr>
        <p:xfrm>
          <a:off x="482600" y="562488"/>
          <a:ext cx="11277439" cy="2190872"/>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1775291035"/>
                    </a:ext>
                  </a:extLst>
                </a:gridCol>
                <a:gridCol w="4114800">
                  <a:extLst>
                    <a:ext uri="{9D8B030D-6E8A-4147-A177-3AD203B41FA5}">
                      <a16:colId xmlns:a16="http://schemas.microsoft.com/office/drawing/2014/main" val="2051220517"/>
                    </a:ext>
                  </a:extLst>
                </a:gridCol>
                <a:gridCol w="1650080">
                  <a:extLst>
                    <a:ext uri="{9D8B030D-6E8A-4147-A177-3AD203B41FA5}">
                      <a16:colId xmlns:a16="http://schemas.microsoft.com/office/drawing/2014/main" val="3213052032"/>
                    </a:ext>
                  </a:extLst>
                </a:gridCol>
                <a:gridCol w="882303">
                  <a:extLst>
                    <a:ext uri="{9D8B030D-6E8A-4147-A177-3AD203B41FA5}">
                      <a16:colId xmlns:a16="http://schemas.microsoft.com/office/drawing/2014/main" val="3192314782"/>
                    </a:ext>
                  </a:extLst>
                </a:gridCol>
                <a:gridCol w="1315556">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Init</a:t>
                      </a:r>
                      <a:r>
                        <a:rPr kumimoji="1" lang="en-US" altLang="ja-JP" sz="1400" dirty="0">
                          <a:latin typeface="Arial" panose="020B0604020202020204" pitchFamily="34" charset="0"/>
                          <a:ea typeface="Meiryo UI" panose="020B0604030504040204" pitchFamily="50" charset="-128"/>
                          <a:cs typeface="Arial" panose="020B0604020202020204" pitchFamily="34" charset="0"/>
                        </a:rPr>
                        <a: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826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651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Support</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of </a:t>
                      </a:r>
                      <a:r>
                        <a:rPr lang="en-US" altLang="ja-JP" sz="12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SDGs-themed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issuances by proactively accepting ESG bonds and assets under management</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fontAlgn="ct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Carry out financing, accept/sell ESG bonds, etc. that contribute to green finance/sustainability for institutional investors and securities firms.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722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Dissemination of information globally regarding </a:t>
                      </a:r>
                      <a:r>
                        <a:rPr lang="en-US" altLang="ja-JP" sz="1200" dirty="0" smtClean="0">
                          <a:solidFill>
                            <a:schemeClr val="tx1"/>
                          </a:solidFill>
                          <a:latin typeface="Arial" panose="020B0604020202020204" pitchFamily="34" charset="0"/>
                          <a:ea typeface="Meiryo UI" panose="020B0604030504040204" pitchFamily="50" charset="-128"/>
                          <a:cs typeface="Arial" panose="020B0604020202020204" pitchFamily="34" charset="0"/>
                        </a:rPr>
                        <a:t>SDGs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projects</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algn="l" fontAlgn="ctr">
                        <a:lnSpc>
                          <a:spcPct val="100000"/>
                        </a:lnSpc>
                      </a:pPr>
                      <a:r>
                        <a:rPr lang="en-US" altLang="zh-TW"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Disseminate information overseas via the website, etc. regarding initiatives of businesses registered under the </a:t>
                      </a:r>
                      <a:r>
                        <a:rPr lang="en-US" altLang="zh-TW" sz="12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SDGs </a:t>
                      </a:r>
                      <a:r>
                        <a:rPr lang="en-US" altLang="zh-TW"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action charter.</a:t>
                      </a:r>
                      <a:endPar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8326997"/>
                  </a:ext>
                </a:extLst>
              </a:tr>
            </a:tbl>
          </a:graphicData>
        </a:graphic>
      </p:graphicFrame>
      <p:sp>
        <p:nvSpPr>
          <p:cNvPr id="2" name="右矢印 1"/>
          <p:cNvSpPr/>
          <p:nvPr/>
        </p:nvSpPr>
        <p:spPr>
          <a:xfrm>
            <a:off x="9588217" y="1356838"/>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右矢印 11"/>
          <p:cNvSpPr/>
          <p:nvPr/>
        </p:nvSpPr>
        <p:spPr>
          <a:xfrm>
            <a:off x="9575517" y="21519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4" name="角丸四角形 13"/>
          <p:cNvSpPr/>
          <p:nvPr/>
        </p:nvSpPr>
        <p:spPr>
          <a:xfrm>
            <a:off x="2295427" y="173747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19" name="角丸四角形 18"/>
          <p:cNvSpPr/>
          <p:nvPr/>
        </p:nvSpPr>
        <p:spPr>
          <a:xfrm>
            <a:off x="3027857" y="24580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5" name="正方形/長方形 14"/>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city</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6"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8" name="テキスト ボックス 17"/>
          <p:cNvSpPr txBox="1"/>
          <p:nvPr/>
        </p:nvSpPr>
        <p:spPr>
          <a:xfrm>
            <a:off x="9569995" y="128481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0" name="テキスト ボックス 19"/>
          <p:cNvSpPr txBox="1"/>
          <p:nvPr/>
        </p:nvSpPr>
        <p:spPr>
          <a:xfrm>
            <a:off x="9595395" y="2033322"/>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7" name="コンテンツ プレースホルダー 6"/>
          <p:cNvGraphicFramePr>
            <a:graphicFrameLocks/>
          </p:cNvGraphicFramePr>
          <p:nvPr>
            <p:extLst>
              <p:ext uri="{D42A27DB-BD31-4B8C-83A1-F6EECF244321}">
                <p14:modId xmlns:p14="http://schemas.microsoft.com/office/powerpoint/2010/main" val="978928056"/>
              </p:ext>
            </p:extLst>
          </p:nvPr>
        </p:nvGraphicFramePr>
        <p:xfrm>
          <a:off x="482600" y="3106308"/>
          <a:ext cx="11277439" cy="1846692"/>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1775291035"/>
                    </a:ext>
                  </a:extLst>
                </a:gridCol>
                <a:gridCol w="4114800">
                  <a:extLst>
                    <a:ext uri="{9D8B030D-6E8A-4147-A177-3AD203B41FA5}">
                      <a16:colId xmlns:a16="http://schemas.microsoft.com/office/drawing/2014/main" val="2051220517"/>
                    </a:ext>
                  </a:extLst>
                </a:gridCol>
                <a:gridCol w="1714500">
                  <a:extLst>
                    <a:ext uri="{9D8B030D-6E8A-4147-A177-3AD203B41FA5}">
                      <a16:colId xmlns:a16="http://schemas.microsoft.com/office/drawing/2014/main" val="3213052032"/>
                    </a:ext>
                  </a:extLst>
                </a:gridCol>
                <a:gridCol w="808113">
                  <a:extLst>
                    <a:ext uri="{9D8B030D-6E8A-4147-A177-3AD203B41FA5}">
                      <a16:colId xmlns:a16="http://schemas.microsoft.com/office/drawing/2014/main" val="3192314782"/>
                    </a:ext>
                  </a:extLst>
                </a:gridCol>
                <a:gridCol w="1325326">
                  <a:extLst>
                    <a:ext uri="{9D8B030D-6E8A-4147-A177-3AD203B41FA5}">
                      <a16:colId xmlns:a16="http://schemas.microsoft.com/office/drawing/2014/main" val="3553168558"/>
                    </a:ext>
                  </a:extLst>
                </a:gridCol>
              </a:tblGrid>
              <a:tr h="36796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5556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1023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Consideration of creating a system of certification and labeling associated with added value initiatives such as enhanced monitoring post-issuance</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Research and consider a certification and labeling system that is based on international standards while also accounting for added value that is uniquely Kansai.</a:t>
                      </a:r>
                    </a:p>
                  </a:txBody>
                  <a:tcPr/>
                </a:tc>
                <a:tc>
                  <a:txBody>
                    <a:bodyPr/>
                    <a:lstStyle/>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8" name="テキスト ボックス 27"/>
          <p:cNvSpPr txBox="1">
            <a:spLocks noChangeArrowheads="1"/>
          </p:cNvSpPr>
          <p:nvPr/>
        </p:nvSpPr>
        <p:spPr bwMode="auto">
          <a:xfrm>
            <a:off x="520700" y="2791413"/>
            <a:ext cx="1137289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3. Consider a certification and labeling system based on international standards</a:t>
            </a:r>
            <a:r>
              <a:rPr lang="ja-JP" altLang="en-US" sz="1500" kern="0" dirty="0">
                <a:latin typeface="Arial" panose="020B0604020202020204" pitchFamily="34" charset="0"/>
                <a:ea typeface="Meiryo UI" pitchFamily="50" charset="-128"/>
                <a:cs typeface="Arial" panose="020B0604020202020204" pitchFamily="34" charset="0"/>
              </a:rPr>
              <a:t>　 　</a:t>
            </a:r>
          </a:p>
        </p:txBody>
      </p:sp>
      <p:sp>
        <p:nvSpPr>
          <p:cNvPr id="29" name="角丸四角形 28"/>
          <p:cNvSpPr/>
          <p:nvPr/>
        </p:nvSpPr>
        <p:spPr>
          <a:xfrm>
            <a:off x="1359906" y="471236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30" name="テキスト ボックス 29"/>
          <p:cNvSpPr txBox="1"/>
          <p:nvPr/>
        </p:nvSpPr>
        <p:spPr>
          <a:xfrm>
            <a:off x="10623517" y="4100358"/>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31" name="テキスト ボックス 30"/>
          <p:cNvSpPr txBox="1"/>
          <p:nvPr/>
        </p:nvSpPr>
        <p:spPr>
          <a:xfrm>
            <a:off x="9671595" y="4100358"/>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32" name="グループ化 31"/>
          <p:cNvGrpSpPr/>
          <p:nvPr/>
        </p:nvGrpSpPr>
        <p:grpSpPr>
          <a:xfrm>
            <a:off x="9652000" y="4257652"/>
            <a:ext cx="2108040" cy="600502"/>
            <a:chOff x="9703557" y="4053385"/>
            <a:chExt cx="2129054" cy="600502"/>
          </a:xfrm>
        </p:grpSpPr>
        <p:sp>
          <p:nvSpPr>
            <p:cNvPr id="33" name="正方形/長方形 32"/>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4" name="右矢印 33"/>
            <p:cNvSpPr/>
            <p:nvPr/>
          </p:nvSpPr>
          <p:spPr>
            <a:xfrm>
              <a:off x="10498012" y="4053385"/>
              <a:ext cx="13345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aphicFrame>
        <p:nvGraphicFramePr>
          <p:cNvPr id="35" name="コンテンツ プレースホルダー 6"/>
          <p:cNvGraphicFramePr>
            <a:graphicFrameLocks/>
          </p:cNvGraphicFramePr>
          <p:nvPr>
            <p:extLst>
              <p:ext uri="{D42A27DB-BD31-4B8C-83A1-F6EECF244321}">
                <p14:modId xmlns:p14="http://schemas.microsoft.com/office/powerpoint/2010/main" val="3479087527"/>
              </p:ext>
            </p:extLst>
          </p:nvPr>
        </p:nvGraphicFramePr>
        <p:xfrm>
          <a:off x="482600" y="5262155"/>
          <a:ext cx="11277439" cy="1539240"/>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1775291035"/>
                    </a:ext>
                  </a:extLst>
                </a:gridCol>
                <a:gridCol w="4114800">
                  <a:extLst>
                    <a:ext uri="{9D8B030D-6E8A-4147-A177-3AD203B41FA5}">
                      <a16:colId xmlns:a16="http://schemas.microsoft.com/office/drawing/2014/main" val="2051220517"/>
                    </a:ext>
                  </a:extLst>
                </a:gridCol>
                <a:gridCol w="1727200">
                  <a:extLst>
                    <a:ext uri="{9D8B030D-6E8A-4147-A177-3AD203B41FA5}">
                      <a16:colId xmlns:a16="http://schemas.microsoft.com/office/drawing/2014/main" val="3213052032"/>
                    </a:ext>
                  </a:extLst>
                </a:gridCol>
                <a:gridCol w="805183">
                  <a:extLst>
                    <a:ext uri="{9D8B030D-6E8A-4147-A177-3AD203B41FA5}">
                      <a16:colId xmlns:a16="http://schemas.microsoft.com/office/drawing/2014/main" val="3192314782"/>
                    </a:ext>
                  </a:extLst>
                </a:gridCol>
                <a:gridCol w="1315556">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67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Urging to expand the range of derivatives products that are subject to the Financial Instruments and Exchange Act (repeated)</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With regard to derivative products that are subject to the Financial Instruments and Exchange Act, request the government to expand to include energy related products, etc.</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Exchanges,</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Others,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495300" y="4942076"/>
            <a:ext cx="1139829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4. Implement initiatives to create green-related derivative products and markets considered promising in the future (repeated)</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37" name="角丸四角形 36"/>
          <p:cNvSpPr/>
          <p:nvPr/>
        </p:nvSpPr>
        <p:spPr>
          <a:xfrm>
            <a:off x="3027857" y="65764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10623517" y="6029346"/>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39" name="テキスト ボックス 38"/>
          <p:cNvSpPr txBox="1"/>
          <p:nvPr/>
        </p:nvSpPr>
        <p:spPr>
          <a:xfrm>
            <a:off x="9671595" y="6029346"/>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40" name="グループ化 39"/>
          <p:cNvGrpSpPr/>
          <p:nvPr/>
        </p:nvGrpSpPr>
        <p:grpSpPr>
          <a:xfrm>
            <a:off x="9677400" y="6152719"/>
            <a:ext cx="2070100" cy="600502"/>
            <a:chOff x="9703557" y="4053385"/>
            <a:chExt cx="2129053" cy="600502"/>
          </a:xfrm>
        </p:grpSpPr>
        <p:sp>
          <p:nvSpPr>
            <p:cNvPr id="41" name="正方形/長方形 40"/>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2" name="右矢印 41"/>
            <p:cNvSpPr/>
            <p:nvPr/>
          </p:nvSpPr>
          <p:spPr>
            <a:xfrm>
              <a:off x="10486448" y="4053385"/>
              <a:ext cx="134616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3870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city</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aphicFrame>
        <p:nvGraphicFramePr>
          <p:cNvPr id="32" name="コンテンツ プレースホルダー 6"/>
          <p:cNvGraphicFramePr>
            <a:graphicFrameLocks noGrp="1"/>
          </p:cNvGraphicFramePr>
          <p:nvPr>
            <p:ph idx="1"/>
            <p:extLst>
              <p:ext uri="{D42A27DB-BD31-4B8C-83A1-F6EECF244321}">
                <p14:modId xmlns:p14="http://schemas.microsoft.com/office/powerpoint/2010/main" val="3038768163"/>
              </p:ext>
            </p:extLst>
          </p:nvPr>
        </p:nvGraphicFramePr>
        <p:xfrm>
          <a:off x="444500" y="1140411"/>
          <a:ext cx="11315539" cy="3343747"/>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1775291035"/>
                    </a:ext>
                  </a:extLst>
                </a:gridCol>
                <a:gridCol w="4316039">
                  <a:extLst>
                    <a:ext uri="{9D8B030D-6E8A-4147-A177-3AD203B41FA5}">
                      <a16:colId xmlns:a16="http://schemas.microsoft.com/office/drawing/2014/main" val="2051220517"/>
                    </a:ext>
                  </a:extLst>
                </a:gridCol>
                <a:gridCol w="1640261">
                  <a:extLst>
                    <a:ext uri="{9D8B030D-6E8A-4147-A177-3AD203B41FA5}">
                      <a16:colId xmlns:a16="http://schemas.microsoft.com/office/drawing/2014/main" val="3213052032"/>
                    </a:ext>
                  </a:extLst>
                </a:gridCol>
                <a:gridCol w="820345">
                  <a:extLst>
                    <a:ext uri="{9D8B030D-6E8A-4147-A177-3AD203B41FA5}">
                      <a16:colId xmlns:a16="http://schemas.microsoft.com/office/drawing/2014/main" val="3192314782"/>
                    </a:ext>
                  </a:extLst>
                </a:gridCol>
                <a:gridCol w="1300394">
                  <a:extLst>
                    <a:ext uri="{9D8B030D-6E8A-4147-A177-3AD203B41FA5}">
                      <a16:colId xmlns:a16="http://schemas.microsoft.com/office/drawing/2014/main" val="3553168558"/>
                    </a:ext>
                  </a:extLst>
                </a:gridCol>
              </a:tblGrid>
              <a:tr h="33929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55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99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Utilization of National Strategic Special Zones related to residence status, etc.</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Attract highly skilled professionals in the finance field by using the National Strategic Special Zones,</a:t>
                      </a:r>
                      <a:r>
                        <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as they relate to the point-based system for residence status of highly skilled professionals.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72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Promotio</a:t>
                      </a:r>
                      <a:r>
                        <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n </a:t>
                      </a: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of use of the “regulatory sandbox framework” (support demonstration experiments of financial services, etc.) </a:t>
                      </a: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(repeated)</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Identify companies using the “regulatory sandbox framework” and subsidize preliminary investigations, consulting expenses, etc. necessary for demonstration experiments.</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Consideration of local tax incentives</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In addition to the proposal to the government for bold tax benefits, etc., consider local tax (corporate prefectural residents’ tax, etc.) incentives for foreign financial companies.</a:t>
                      </a:r>
                      <a:endParaRPr lang="en-US" altLang="ja-JP" sz="1200" b="0" i="0" u="none" strike="noStrike" dirty="0">
                        <a:solidFill>
                          <a:schemeClr val="tx1"/>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83351278"/>
                  </a:ext>
                </a:extLst>
              </a:tr>
            </a:tbl>
          </a:graphicData>
        </a:graphic>
      </p:graphicFrame>
      <p:sp>
        <p:nvSpPr>
          <p:cNvPr id="33" name="テキスト ボックス 32"/>
          <p:cNvSpPr txBox="1">
            <a:spLocks noChangeArrowheads="1"/>
          </p:cNvSpPr>
          <p:nvPr/>
        </p:nvSpPr>
        <p:spPr bwMode="auto">
          <a:xfrm>
            <a:off x="558800" y="494694"/>
            <a:ext cx="11341173" cy="692497"/>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42900" indent="-342900" eaLnBrk="1" hangingPunct="1">
              <a:spcBef>
                <a:spcPts val="0"/>
              </a:spcBef>
              <a:buFont typeface="+mj-lt"/>
              <a:buAutoNum type="arabicPeriod"/>
              <a:defRPr/>
            </a:pPr>
            <a:r>
              <a:rPr lang="en-US" altLang="ja-JP" sz="1500" kern="0" dirty="0">
                <a:latin typeface="Arial" panose="020B0604020202020204" pitchFamily="34" charset="0"/>
                <a:ea typeface="Meiryo UI" pitchFamily="50" charset="-128"/>
                <a:cs typeface="Arial" panose="020B0604020202020204" pitchFamily="34" charset="0"/>
              </a:rPr>
              <a:t>Re-examine regulations using the National Strategic Special Zones and the regulatory sandbox framework*, etc.</a:t>
            </a:r>
            <a:endParaRPr lang="ja-JP" altLang="en-US" sz="1500" kern="0" dirty="0">
              <a:latin typeface="Arial" panose="020B0604020202020204" pitchFamily="34" charset="0"/>
              <a:ea typeface="Meiryo UI" pitchFamily="50" charset="-128"/>
              <a:cs typeface="Arial" panose="020B0604020202020204" pitchFamily="34" charset="0"/>
            </a:endParaRPr>
          </a:p>
          <a:p>
            <a:pPr marL="361950" indent="-361950" eaLnBrk="1" hangingPunct="1">
              <a:spcBef>
                <a:spcPts val="0"/>
              </a:spcBef>
              <a:buNone/>
              <a:defRPr/>
            </a:pPr>
            <a:r>
              <a:rPr lang="ja-JP" altLang="en-US" sz="1050" kern="0" dirty="0">
                <a:latin typeface="Arial" panose="020B0604020202020204" pitchFamily="34" charset="0"/>
                <a:ea typeface="Meiryo UI" pitchFamily="50" charset="-128"/>
                <a:cs typeface="Arial" panose="020B0604020202020204" pitchFamily="34" charset="0"/>
              </a:rPr>
              <a:t>　　</a:t>
            </a:r>
            <a:r>
              <a:rPr lang="en-US" altLang="en-US" sz="1200" kern="0" dirty="0">
                <a:latin typeface="Arial" panose="020B0604020202020204" pitchFamily="34" charset="0"/>
                <a:ea typeface="Meiryo UI" pitchFamily="50" charset="-128"/>
                <a:cs typeface="Arial" panose="020B0604020202020204" pitchFamily="34" charset="0"/>
              </a:rPr>
              <a:t>  </a:t>
            </a:r>
            <a:r>
              <a:rPr lang="en-US" altLang="ja-JP" sz="1200" kern="0" dirty="0">
                <a:latin typeface="Arial" panose="020B0604020202020204" pitchFamily="34" charset="0"/>
                <a:ea typeface="Meiryo UI" pitchFamily="50" charset="-128"/>
                <a:cs typeface="Arial" panose="020B0604020202020204" pitchFamily="34" charset="0"/>
              </a:rPr>
              <a:t>* Regulatory Sandbox framework: a framework that enables new technologies and business models to be tested for social implementation and uses the information and data obtained to re-examine regulations</a:t>
            </a:r>
            <a:endParaRPr lang="ja-JP" altLang="en-US" sz="1200" kern="0" dirty="0">
              <a:latin typeface="Arial" panose="020B0604020202020204" pitchFamily="34" charset="0"/>
              <a:ea typeface="Meiryo UI" pitchFamily="50" charset="-128"/>
              <a:cs typeface="Arial" panose="020B0604020202020204" pitchFamily="34" charset="0"/>
            </a:endParaRPr>
          </a:p>
        </p:txBody>
      </p:sp>
      <p:sp>
        <p:nvSpPr>
          <p:cNvPr id="34" name="正方形/長方形 33"/>
          <p:cNvSpPr/>
          <p:nvPr/>
        </p:nvSpPr>
        <p:spPr>
          <a:xfrm>
            <a:off x="228600" y="192338"/>
            <a:ext cx="10388121" cy="451714"/>
          </a:xfrm>
          <a:prstGeom prst="rect">
            <a:avLst/>
          </a:prstGeom>
          <a:noFill/>
          <a:ln w="12700" cap="flat" cmpd="sng" algn="ctr">
            <a:noFill/>
            <a:prstDash val="solid"/>
          </a:ln>
          <a:effectLst/>
        </p:spPr>
        <p:txBody>
          <a:bodyPr rtlCol="0" anchor="ctr"/>
          <a:lstStyle/>
          <a:p>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(3) </a:t>
            </a:r>
            <a:r>
              <a:rPr lang="en-US" altLang="ja-JP" b="1" dirty="0">
                <a:latin typeface="Arial" panose="020B0604020202020204" pitchFamily="34" charset="0"/>
                <a:cs typeface="Arial" panose="020B0604020202020204" pitchFamily="34" charset="0"/>
              </a:rPr>
              <a:t>Encourage a review of regulations related to financial services</a:t>
            </a:r>
          </a:p>
        </p:txBody>
      </p:sp>
      <p:sp>
        <p:nvSpPr>
          <p:cNvPr id="35" name="角丸四角形 34"/>
          <p:cNvSpPr/>
          <p:nvPr/>
        </p:nvSpPr>
        <p:spPr>
          <a:xfrm>
            <a:off x="2938955" y="241715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6" name="角丸四角形 35"/>
          <p:cNvSpPr/>
          <p:nvPr/>
        </p:nvSpPr>
        <p:spPr>
          <a:xfrm>
            <a:off x="1403666" y="241821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Attract</a:t>
            </a:r>
            <a:endParaRPr kumimoji="1" lang="ja-JP" altLang="en-US" sz="1000" dirty="0">
              <a:latin typeface="Arial" panose="020B0604020202020204" pitchFamily="34" charset="0"/>
              <a:cs typeface="Arial" panose="020B0604020202020204" pitchFamily="34" charset="0"/>
            </a:endParaRPr>
          </a:p>
        </p:txBody>
      </p:sp>
      <p:sp>
        <p:nvSpPr>
          <p:cNvPr id="37" name="角丸四角形 36"/>
          <p:cNvSpPr/>
          <p:nvPr/>
        </p:nvSpPr>
        <p:spPr>
          <a:xfrm>
            <a:off x="1403666" y="337098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Attract</a:t>
            </a:r>
            <a:endParaRPr kumimoji="1" lang="ja-JP" altLang="en-US" sz="1000" dirty="0">
              <a:latin typeface="Arial" panose="020B0604020202020204" pitchFamily="34" charset="0"/>
              <a:cs typeface="Arial" panose="020B0604020202020204" pitchFamily="34" charset="0"/>
            </a:endParaRPr>
          </a:p>
        </p:txBody>
      </p:sp>
      <p:sp>
        <p:nvSpPr>
          <p:cNvPr id="38" name="角丸四角形 37"/>
          <p:cNvSpPr/>
          <p:nvPr/>
        </p:nvSpPr>
        <p:spPr>
          <a:xfrm>
            <a:off x="2938955" y="417843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9" name="テキスト ボックス 38"/>
          <p:cNvSpPr txBox="1"/>
          <p:nvPr/>
        </p:nvSpPr>
        <p:spPr>
          <a:xfrm>
            <a:off x="9611805" y="1962283"/>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40" name="右矢印 39"/>
          <p:cNvSpPr/>
          <p:nvPr/>
        </p:nvSpPr>
        <p:spPr>
          <a:xfrm>
            <a:off x="9659478" y="2114573"/>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1" name="テキスト ボックス 40"/>
          <p:cNvSpPr txBox="1"/>
          <p:nvPr/>
        </p:nvSpPr>
        <p:spPr>
          <a:xfrm>
            <a:off x="10623516" y="3724106"/>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42" name="テキスト ボックス 41"/>
          <p:cNvSpPr txBox="1"/>
          <p:nvPr/>
        </p:nvSpPr>
        <p:spPr>
          <a:xfrm>
            <a:off x="9764205" y="3724106"/>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43" name="グループ化 42"/>
          <p:cNvGrpSpPr/>
          <p:nvPr/>
        </p:nvGrpSpPr>
        <p:grpSpPr>
          <a:xfrm>
            <a:off x="9656386" y="3899508"/>
            <a:ext cx="2129053" cy="600502"/>
            <a:chOff x="9703557" y="4053385"/>
            <a:chExt cx="2129053" cy="600502"/>
          </a:xfrm>
        </p:grpSpPr>
        <p:sp>
          <p:nvSpPr>
            <p:cNvPr id="44" name="正方形/長方形 43"/>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5" name="右矢印 44"/>
            <p:cNvSpPr/>
            <p:nvPr/>
          </p:nvSpPr>
          <p:spPr>
            <a:xfrm>
              <a:off x="10502194" y="4053385"/>
              <a:ext cx="133041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47" name="テキスト ボックス 46"/>
          <p:cNvSpPr txBox="1"/>
          <p:nvPr/>
        </p:nvSpPr>
        <p:spPr>
          <a:xfrm>
            <a:off x="9553594" y="2824219"/>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48" name="グループ化 47"/>
          <p:cNvGrpSpPr/>
          <p:nvPr/>
        </p:nvGrpSpPr>
        <p:grpSpPr>
          <a:xfrm>
            <a:off x="9669086" y="2985106"/>
            <a:ext cx="2129053" cy="600502"/>
            <a:chOff x="9703557" y="4053385"/>
            <a:chExt cx="2129053" cy="600502"/>
          </a:xfrm>
        </p:grpSpPr>
        <p:sp>
          <p:nvSpPr>
            <p:cNvPr id="49" name="正方形/長方形 4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0" name="右矢印 49"/>
            <p:cNvSpPr/>
            <p:nvPr/>
          </p:nvSpPr>
          <p:spPr>
            <a:xfrm>
              <a:off x="10226505" y="4053385"/>
              <a:ext cx="160610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51" name="テキスト ボックス 50"/>
          <p:cNvSpPr txBox="1"/>
          <p:nvPr/>
        </p:nvSpPr>
        <p:spPr>
          <a:xfrm>
            <a:off x="10152025" y="2824219"/>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31" name="コンテンツ プレースホルダー 6"/>
          <p:cNvGraphicFramePr>
            <a:graphicFrameLocks/>
          </p:cNvGraphicFramePr>
          <p:nvPr>
            <p:extLst>
              <p:ext uri="{D42A27DB-BD31-4B8C-83A1-F6EECF244321}">
                <p14:modId xmlns:p14="http://schemas.microsoft.com/office/powerpoint/2010/main" val="3608389657"/>
              </p:ext>
            </p:extLst>
          </p:nvPr>
        </p:nvGraphicFramePr>
        <p:xfrm>
          <a:off x="444500" y="4991140"/>
          <a:ext cx="11315537" cy="1539240"/>
        </p:xfrm>
        <a:graphic>
          <a:graphicData uri="http://schemas.openxmlformats.org/drawingml/2006/table">
            <a:tbl>
              <a:tblPr firstRow="1" bandRow="1">
                <a:tableStyleId>{5C22544A-7EE6-4342-B048-85BDC9FD1C3A}</a:tableStyleId>
              </a:tblPr>
              <a:tblGrid>
                <a:gridCol w="3263900">
                  <a:extLst>
                    <a:ext uri="{9D8B030D-6E8A-4147-A177-3AD203B41FA5}">
                      <a16:colId xmlns:a16="http://schemas.microsoft.com/office/drawing/2014/main" val="1775291035"/>
                    </a:ext>
                  </a:extLst>
                </a:gridCol>
                <a:gridCol w="4300444">
                  <a:extLst>
                    <a:ext uri="{9D8B030D-6E8A-4147-A177-3AD203B41FA5}">
                      <a16:colId xmlns:a16="http://schemas.microsoft.com/office/drawing/2014/main" val="2051220517"/>
                    </a:ext>
                  </a:extLst>
                </a:gridCol>
                <a:gridCol w="1630456">
                  <a:extLst>
                    <a:ext uri="{9D8B030D-6E8A-4147-A177-3AD203B41FA5}">
                      <a16:colId xmlns:a16="http://schemas.microsoft.com/office/drawing/2014/main" val="3213052032"/>
                    </a:ext>
                  </a:extLst>
                </a:gridCol>
                <a:gridCol w="830149">
                  <a:extLst>
                    <a:ext uri="{9D8B030D-6E8A-4147-A177-3AD203B41FA5}">
                      <a16:colId xmlns:a16="http://schemas.microsoft.com/office/drawing/2014/main" val="3192314782"/>
                    </a:ext>
                  </a:extLst>
                </a:gridCol>
                <a:gridCol w="1290588">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Encouraging the expansion, etc. of the scope of aggregated profit/loss for income taxes on financial products (to include derivative transaction)</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Coordinate with private organizations, etc. to request the government to include derivative transactions in the scope of aggregated profit/loss for income taxes on financial products.</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6" name="テキスト ボックス 45"/>
          <p:cNvSpPr txBox="1">
            <a:spLocks noChangeArrowheads="1"/>
          </p:cNvSpPr>
          <p:nvPr/>
        </p:nvSpPr>
        <p:spPr bwMode="auto">
          <a:xfrm>
            <a:off x="520700" y="4475572"/>
            <a:ext cx="11360423" cy="553998"/>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42900" indent="-342900" eaLnBrk="1" hangingPunct="1">
              <a:spcBef>
                <a:spcPts val="0"/>
              </a:spcBef>
              <a:buFont typeface="+mj-lt"/>
              <a:buAutoNum type="arabicPeriod" startAt="2"/>
              <a:defRPr/>
            </a:pPr>
            <a:r>
              <a:rPr lang="en-US" altLang="ja-JP" sz="1500" kern="0" dirty="0">
                <a:latin typeface="Arial" panose="020B0604020202020204" pitchFamily="34" charset="0"/>
                <a:ea typeface="Meiryo UI" pitchFamily="50" charset="-128"/>
                <a:cs typeface="Arial" panose="020B0604020202020204" pitchFamily="34" charset="0"/>
              </a:rPr>
              <a:t>Promote the expansion of the scope of aggregated profit/loss for income taxes on financial products (to include derivative transactions) (repeated)</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52" name="テキスト ボックス 51"/>
          <p:cNvSpPr txBox="1"/>
          <p:nvPr/>
        </p:nvSpPr>
        <p:spPr>
          <a:xfrm>
            <a:off x="9611805" y="584301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53" name="角丸四角形 52"/>
          <p:cNvSpPr/>
          <p:nvPr/>
        </p:nvSpPr>
        <p:spPr>
          <a:xfrm>
            <a:off x="2938955" y="62915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54" name="右矢印 53"/>
          <p:cNvSpPr/>
          <p:nvPr/>
        </p:nvSpPr>
        <p:spPr>
          <a:xfrm>
            <a:off x="9638582" y="6013801"/>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15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city</a:t>
            </a:r>
            <a:r>
              <a:rPr lang="ja-JP" altLang="en-US" sz="9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2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aphicFrame>
        <p:nvGraphicFramePr>
          <p:cNvPr id="34" name="コンテンツ プレースホルダー 6"/>
          <p:cNvGraphicFramePr>
            <a:graphicFrameLocks noGrp="1"/>
          </p:cNvGraphicFramePr>
          <p:nvPr>
            <p:ph idx="1"/>
            <p:extLst>
              <p:ext uri="{D42A27DB-BD31-4B8C-83A1-F6EECF244321}">
                <p14:modId xmlns:p14="http://schemas.microsoft.com/office/powerpoint/2010/main" val="529018981"/>
              </p:ext>
            </p:extLst>
          </p:nvPr>
        </p:nvGraphicFramePr>
        <p:xfrm>
          <a:off x="765630" y="743603"/>
          <a:ext cx="10994409" cy="208788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33833">
                  <a:extLst>
                    <a:ext uri="{9D8B030D-6E8A-4147-A177-3AD203B41FA5}">
                      <a16:colId xmlns:a16="http://schemas.microsoft.com/office/drawing/2014/main" val="2051220517"/>
                    </a:ext>
                  </a:extLst>
                </a:gridCol>
                <a:gridCol w="1616340">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1027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Provision of education in finance, entrepreneurship, and technology at universities and in higher education</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Consider</a:t>
                      </a:r>
                      <a:r>
                        <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kumimoji="1" lang="ja-JP"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o</a:t>
                      </a:r>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ffering practical programs such as practical lectures at universities that invite industry professionals from fields such as economics, management and finance, and provide internships to relevant industries, etc. to nurture finance and entrepreneurial personnel, data analysts, and programming personnel that can participate in a wide range of fields.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Universities,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51" name="正方形/長方形 50"/>
          <p:cNvSpPr/>
          <p:nvPr/>
        </p:nvSpPr>
        <p:spPr>
          <a:xfrm>
            <a:off x="492398" y="207315"/>
            <a:ext cx="10124323" cy="451714"/>
          </a:xfrm>
          <a:prstGeom prst="rect">
            <a:avLst/>
          </a:prstGeom>
          <a:noFill/>
          <a:ln w="12700" cap="flat" cmpd="sng" algn="ctr">
            <a:noFill/>
            <a:prstDash val="solid"/>
          </a:ln>
          <a:effectLst/>
        </p:spPr>
        <p:txBody>
          <a:bodyPr rtlCol="0" anchor="ctr"/>
          <a:lstStyle/>
          <a:p>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(4) </a:t>
            </a:r>
            <a:r>
              <a:rPr lang="en-US" altLang="ja-JP" b="1" dirty="0">
                <a:latin typeface="Arial" panose="020B0604020202020204" pitchFamily="34" charset="0"/>
                <a:cs typeface="Arial" panose="020B0604020202020204" pitchFamily="34" charset="0"/>
              </a:rPr>
              <a:t>Nurture highly skilled professionals in the field of finance</a:t>
            </a:r>
            <a:endParaRPr lang="en-US" altLang="ja-JP" sz="1400" b="1" kern="0" dirty="0">
              <a:latin typeface="Arial" panose="020B0604020202020204" pitchFamily="34" charset="0"/>
              <a:ea typeface="Meiryo UI" pitchFamily="50" charset="-128"/>
              <a:cs typeface="Arial" panose="020B0604020202020204" pitchFamily="34" charset="0"/>
            </a:endParaRPr>
          </a:p>
        </p:txBody>
      </p:sp>
      <p:sp>
        <p:nvSpPr>
          <p:cNvPr id="52" name="角丸四角形 51"/>
          <p:cNvSpPr/>
          <p:nvPr/>
        </p:nvSpPr>
        <p:spPr>
          <a:xfrm>
            <a:off x="2287694" y="223252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53" name="テキスト ボックス 52"/>
          <p:cNvSpPr txBox="1"/>
          <p:nvPr/>
        </p:nvSpPr>
        <p:spPr>
          <a:xfrm>
            <a:off x="10611420" y="169331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54" name="テキスト ボックス 53"/>
          <p:cNvSpPr txBox="1"/>
          <p:nvPr/>
        </p:nvSpPr>
        <p:spPr>
          <a:xfrm>
            <a:off x="9727853" y="1693315"/>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55" name="グループ化 54"/>
          <p:cNvGrpSpPr/>
          <p:nvPr/>
        </p:nvGrpSpPr>
        <p:grpSpPr>
          <a:xfrm>
            <a:off x="9643686" y="1927519"/>
            <a:ext cx="2129053" cy="600502"/>
            <a:chOff x="9703557" y="4053385"/>
            <a:chExt cx="2129053" cy="600502"/>
          </a:xfrm>
        </p:grpSpPr>
        <p:sp>
          <p:nvSpPr>
            <p:cNvPr id="56" name="正方形/長方形 5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7" name="右矢印 56"/>
            <p:cNvSpPr/>
            <p:nvPr/>
          </p:nvSpPr>
          <p:spPr>
            <a:xfrm>
              <a:off x="10532272" y="4053385"/>
              <a:ext cx="130033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06269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800" b="1" dirty="0">
                <a:solidFill>
                  <a:prstClr val="black"/>
                </a:solidFill>
                <a:latin typeface="Arial" panose="020B0604020202020204" pitchFamily="34" charset="0"/>
                <a:ea typeface="+mn-ea"/>
                <a:cs typeface="Arial" panose="020B0604020202020204" pitchFamily="34" charset="0"/>
              </a:rPr>
              <a:t>Shared Initiatives to Realize the Two Images of the City Osaka Aims to Be</a:t>
            </a:r>
            <a:endParaRPr lang="en-US" altLang="ja-JP" sz="1800" b="1"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kumimoji="1"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1" name="角丸四角形 30"/>
          <p:cNvSpPr/>
          <p:nvPr/>
        </p:nvSpPr>
        <p:spPr>
          <a:xfrm>
            <a:off x="423754"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32" name="テキスト ボックス 31"/>
          <p:cNvSpPr txBox="1"/>
          <p:nvPr/>
        </p:nvSpPr>
        <p:spPr bwMode="white">
          <a:xfrm>
            <a:off x="417402" y="1124199"/>
            <a:ext cx="5500797" cy="307777"/>
          </a:xfrm>
          <a:prstGeom prst="rect">
            <a:avLst/>
          </a:prstGeom>
          <a:noFill/>
        </p:spPr>
        <p:txBody>
          <a:bodyPr wrap="square" rtlCol="0" anchor="ctr" anchorCtr="0">
            <a:spAutoFit/>
          </a:bodyPr>
          <a:lstStyle/>
          <a:p>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(1) Establish attractive living conditions for foreign nationals</a:t>
            </a:r>
          </a:p>
        </p:txBody>
      </p:sp>
      <p:sp>
        <p:nvSpPr>
          <p:cNvPr id="33" name="テキスト ボックス 32"/>
          <p:cNvSpPr txBox="1"/>
          <p:nvPr/>
        </p:nvSpPr>
        <p:spPr bwMode="white">
          <a:xfrm>
            <a:off x="705834" y="4650717"/>
            <a:ext cx="3759949" cy="290208"/>
          </a:xfrm>
          <a:prstGeom prst="rect">
            <a:avLst/>
          </a:prstGeom>
          <a:noFill/>
        </p:spPr>
        <p:txBody>
          <a:bodyPr wrap="square" rtlCol="0">
            <a:spAutoFit/>
          </a:bodyPr>
          <a:lstStyle/>
          <a:p>
            <a:pPr algn="ctr"/>
            <a:r>
              <a:rPr lang="ja-JP" altLang="en-US" sz="1286" b="1" dirty="0">
                <a:solidFill>
                  <a:schemeClr val="bg1"/>
                </a:solidFill>
                <a:latin typeface="Arial" panose="020B0604020202020204" pitchFamily="34" charset="0"/>
                <a:cs typeface="Arial" panose="020B0604020202020204" pitchFamily="34" charset="0"/>
              </a:rPr>
              <a:t>②国内外の観光需要の取り込みの強化</a:t>
            </a:r>
          </a:p>
        </p:txBody>
      </p:sp>
      <p:sp>
        <p:nvSpPr>
          <p:cNvPr id="34" name="テキスト ボックス 33"/>
          <p:cNvSpPr txBox="1">
            <a:spLocks noChangeArrowheads="1"/>
          </p:cNvSpPr>
          <p:nvPr/>
        </p:nvSpPr>
        <p:spPr bwMode="auto">
          <a:xfrm>
            <a:off x="417402" y="1533952"/>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Provide an environment for education, healthcare, etc.</a:t>
            </a:r>
          </a:p>
        </p:txBody>
      </p:sp>
      <p:sp>
        <p:nvSpPr>
          <p:cNvPr id="35" name="フリーフォーム 34"/>
          <p:cNvSpPr/>
          <p:nvPr/>
        </p:nvSpPr>
        <p:spPr>
          <a:xfrm>
            <a:off x="489743" y="1780747"/>
            <a:ext cx="5557183" cy="58674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Conduct investigations into the current state of international schools and drive environmental improvements</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Establish a structure to accommodate foreign patients</a:t>
            </a:r>
          </a:p>
        </p:txBody>
      </p:sp>
      <p:sp>
        <p:nvSpPr>
          <p:cNvPr id="36" name="テキスト ボックス 35"/>
          <p:cNvSpPr txBox="1">
            <a:spLocks noChangeArrowheads="1"/>
          </p:cNvSpPr>
          <p:nvPr/>
        </p:nvSpPr>
        <p:spPr bwMode="auto">
          <a:xfrm>
            <a:off x="417402" y="2407910"/>
            <a:ext cx="5469370"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Transmit information via a multilingual website, etc. and establish a one-stop assistance service in English</a:t>
            </a:r>
            <a:r>
              <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　　　 　</a:t>
            </a:r>
            <a:endPar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37" name="フリーフォーム 36"/>
          <p:cNvSpPr/>
          <p:nvPr/>
        </p:nvSpPr>
        <p:spPr>
          <a:xfrm>
            <a:off x="514699" y="2829299"/>
            <a:ext cx="5532227" cy="76474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Transmit information via a multilingual website, etc. and establish a one-stop assistance service in English</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Coordinate with the government to provide support for administrative procedures such as registering financial licenses, etc.</a:t>
            </a:r>
          </a:p>
        </p:txBody>
      </p:sp>
      <p:sp>
        <p:nvSpPr>
          <p:cNvPr id="38" name="角丸四角形 37"/>
          <p:cNvSpPr/>
          <p:nvPr/>
        </p:nvSpPr>
        <p:spPr>
          <a:xfrm>
            <a:off x="417402" y="3640673"/>
            <a:ext cx="5500797" cy="43830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39" name="テキスト ボックス 38"/>
          <p:cNvSpPr txBox="1"/>
          <p:nvPr/>
        </p:nvSpPr>
        <p:spPr bwMode="white">
          <a:xfrm>
            <a:off x="417402" y="3617917"/>
            <a:ext cx="5500797" cy="483722"/>
          </a:xfrm>
          <a:prstGeom prst="rect">
            <a:avLst/>
          </a:prstGeom>
          <a:noFill/>
        </p:spPr>
        <p:txBody>
          <a:bodyPr wrap="square" rtlCol="0" anchor="ctr" anchorCtr="0">
            <a:spAutoFit/>
          </a:bodyPr>
          <a:lstStyle/>
          <a:p>
            <a:pPr>
              <a:lnSpc>
                <a:spcPct val="90000"/>
              </a:lnSpc>
            </a:pPr>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(2) Create a business environment that attracts companies and </a:t>
            </a:r>
            <a:b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br>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      people from within Japan and abroad</a:t>
            </a:r>
          </a:p>
        </p:txBody>
      </p:sp>
      <p:sp>
        <p:nvSpPr>
          <p:cNvPr id="40" name="テキスト ボックス 39"/>
          <p:cNvSpPr txBox="1">
            <a:spLocks noChangeArrowheads="1"/>
          </p:cNvSpPr>
          <p:nvPr/>
        </p:nvSpPr>
        <p:spPr bwMode="auto">
          <a:xfrm>
            <a:off x="417402" y="4102750"/>
            <a:ext cx="5532226"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Implement initiatives to promote the acceptance of highly skilled foreign professionals, etc.</a:t>
            </a:r>
          </a:p>
        </p:txBody>
      </p:sp>
      <p:sp>
        <p:nvSpPr>
          <p:cNvPr id="41" name="フリーフォーム 40"/>
          <p:cNvSpPr/>
          <p:nvPr/>
        </p:nvSpPr>
        <p:spPr>
          <a:xfrm>
            <a:off x="521099" y="4501404"/>
            <a:ext cx="5397099" cy="103213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Facilitate business startup activities of </a:t>
            </a:r>
            <a:r>
              <a:rPr lang="en-US" altLang="ja-JP" sz="1100" dirty="0" smtClean="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foreign </a:t>
            </a: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students by utilizing the National Strategic Special Zones</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Coordinate with the government to provide support for administrative procedures such as registering financial licenses, etc. (repeated)</a:t>
            </a:r>
          </a:p>
          <a:p>
            <a:pPr marL="285750" lvl="1" indent="-285750" defTabSz="533400">
              <a:spcBef>
                <a:spcPct val="0"/>
              </a:spcBef>
              <a:spcAft>
                <a:spcPts val="2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Utilize National Strategic Special Zones related to residence status, etc. (repeated)</a:t>
            </a:r>
          </a:p>
        </p:txBody>
      </p:sp>
      <p:sp>
        <p:nvSpPr>
          <p:cNvPr id="42" name="テキスト ボックス 41"/>
          <p:cNvSpPr txBox="1">
            <a:spLocks noChangeArrowheads="1"/>
          </p:cNvSpPr>
          <p:nvPr/>
        </p:nvSpPr>
        <p:spPr bwMode="auto">
          <a:xfrm>
            <a:off x="417402" y="5580166"/>
            <a:ext cx="5557183" cy="646331"/>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Disseminate information as the place for arbitration and hearings for international disputes by coordinating with the Japan International Dispute Resolution Center (Osaka)</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43" name="角丸四角形 42"/>
          <p:cNvSpPr/>
          <p:nvPr/>
        </p:nvSpPr>
        <p:spPr>
          <a:xfrm>
            <a:off x="6311578" y="1128791"/>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44" name="テキスト ボックス 43"/>
          <p:cNvSpPr txBox="1"/>
          <p:nvPr/>
        </p:nvSpPr>
        <p:spPr bwMode="white">
          <a:xfrm>
            <a:off x="6304444" y="1151520"/>
            <a:ext cx="5469371" cy="307777"/>
          </a:xfrm>
          <a:prstGeom prst="rect">
            <a:avLst/>
          </a:prstGeom>
          <a:noFill/>
        </p:spPr>
        <p:txBody>
          <a:bodyPr wrap="square" rtlCol="0" anchor="ctr" anchorCtr="0">
            <a:spAutoFit/>
          </a:bodyPr>
          <a:lstStyle/>
          <a:p>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(3) Disseminate information and conduct promotion activities</a:t>
            </a:r>
          </a:p>
        </p:txBody>
      </p:sp>
      <p:sp>
        <p:nvSpPr>
          <p:cNvPr id="45" name="角丸四角形 44"/>
          <p:cNvSpPr/>
          <p:nvPr/>
        </p:nvSpPr>
        <p:spPr>
          <a:xfrm>
            <a:off x="6304444" y="297514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46" name="テキスト ボックス 45"/>
          <p:cNvSpPr txBox="1"/>
          <p:nvPr/>
        </p:nvSpPr>
        <p:spPr bwMode="white">
          <a:xfrm>
            <a:off x="6304444" y="2997872"/>
            <a:ext cx="5500797" cy="307777"/>
          </a:xfrm>
          <a:prstGeom prst="rect">
            <a:avLst/>
          </a:prstGeom>
          <a:noFill/>
        </p:spPr>
        <p:txBody>
          <a:bodyPr wrap="square" rtlCol="0" anchor="ctr" anchorCtr="0">
            <a:spAutoFit/>
          </a:bodyPr>
          <a:lstStyle/>
          <a:p>
            <a:r>
              <a:rPr lang="en-US" altLang="ja-JP" sz="14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(4) Collaborate with overseas entities </a:t>
            </a:r>
          </a:p>
        </p:txBody>
      </p:sp>
      <p:sp>
        <p:nvSpPr>
          <p:cNvPr id="47" name="テキスト ボックス 46"/>
          <p:cNvSpPr txBox="1">
            <a:spLocks noChangeArrowheads="1"/>
          </p:cNvSpPr>
          <p:nvPr/>
        </p:nvSpPr>
        <p:spPr bwMode="auto">
          <a:xfrm>
            <a:off x="6379860" y="1592224"/>
            <a:ext cx="568158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Conduct PR activities via diplomatic missions, government agencies, local government offices, and private sector network</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
        <p:nvSpPr>
          <p:cNvPr id="48" name="テキスト ボックス 47"/>
          <p:cNvSpPr txBox="1">
            <a:spLocks noChangeArrowheads="1"/>
          </p:cNvSpPr>
          <p:nvPr/>
        </p:nvSpPr>
        <p:spPr bwMode="auto">
          <a:xfrm>
            <a:off x="6379860" y="2065734"/>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Transmit information via a multilingual website, etc. (repeated)</a:t>
            </a:r>
          </a:p>
        </p:txBody>
      </p:sp>
      <p:sp>
        <p:nvSpPr>
          <p:cNvPr id="49" name="テキスト ボックス 48"/>
          <p:cNvSpPr txBox="1">
            <a:spLocks noChangeArrowheads="1"/>
          </p:cNvSpPr>
          <p:nvPr/>
        </p:nvSpPr>
        <p:spPr bwMode="auto">
          <a:xfrm>
            <a:off x="6379860" y="2398247"/>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3"/>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Provide support to companies to disseminate information in English</a:t>
            </a:r>
          </a:p>
        </p:txBody>
      </p:sp>
      <p:sp>
        <p:nvSpPr>
          <p:cNvPr id="50" name="角丸四角形 49"/>
          <p:cNvSpPr/>
          <p:nvPr/>
        </p:nvSpPr>
        <p:spPr>
          <a:xfrm>
            <a:off x="6304444" y="4059672"/>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latin typeface="Arial" panose="020B0604020202020204" pitchFamily="34" charset="0"/>
              <a:cs typeface="Arial" panose="020B0604020202020204" pitchFamily="34" charset="0"/>
            </a:endParaRPr>
          </a:p>
        </p:txBody>
      </p:sp>
      <p:sp>
        <p:nvSpPr>
          <p:cNvPr id="51" name="テキスト ボックス 50"/>
          <p:cNvSpPr txBox="1"/>
          <p:nvPr/>
        </p:nvSpPr>
        <p:spPr bwMode="white">
          <a:xfrm>
            <a:off x="6281354" y="4008405"/>
            <a:ext cx="5598920" cy="455766"/>
          </a:xfrm>
          <a:prstGeom prst="rect">
            <a:avLst/>
          </a:prstGeom>
          <a:noFill/>
        </p:spPr>
        <p:txBody>
          <a:bodyPr wrap="square" rtlCol="0" anchor="ctr" anchorCtr="0">
            <a:spAutoFit/>
          </a:bodyPr>
          <a:lstStyle/>
          <a:p>
            <a:pPr>
              <a:lnSpc>
                <a:spcPct val="90000"/>
              </a:lnSpc>
            </a:pPr>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(5) Osaka City and Prefecture to implement innovative and impactful </a:t>
            </a:r>
            <a:b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br>
            <a:r>
              <a:rPr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      initiatives</a:t>
            </a:r>
          </a:p>
        </p:txBody>
      </p:sp>
      <p:sp>
        <p:nvSpPr>
          <p:cNvPr id="52" name="フリーフォーム 51"/>
          <p:cNvSpPr/>
          <p:nvPr/>
        </p:nvSpPr>
        <p:spPr>
          <a:xfrm>
            <a:off x="6436421" y="3434178"/>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Execute MOUs with overseas financial cities</a:t>
            </a:r>
          </a:p>
        </p:txBody>
      </p:sp>
      <p:sp>
        <p:nvSpPr>
          <p:cNvPr id="53" name="テキスト ボックス 52"/>
          <p:cNvSpPr txBox="1">
            <a:spLocks noChangeArrowheads="1"/>
          </p:cNvSpPr>
          <p:nvPr/>
        </p:nvSpPr>
        <p:spPr bwMode="auto">
          <a:xfrm>
            <a:off x="6379860" y="4611040"/>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Establish a one-stop assistance service in English (repeated)</a:t>
            </a:r>
          </a:p>
        </p:txBody>
      </p:sp>
      <p:sp>
        <p:nvSpPr>
          <p:cNvPr id="54" name="テキスト ボックス 53"/>
          <p:cNvSpPr txBox="1">
            <a:spLocks noChangeArrowheads="1"/>
          </p:cNvSpPr>
          <p:nvPr/>
        </p:nvSpPr>
        <p:spPr bwMode="auto">
          <a:xfrm>
            <a:off x="6379860" y="5000661"/>
            <a:ext cx="568158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228600" indent="-228600" eaLnBrk="1" hangingPunct="1">
              <a:spcBef>
                <a:spcPts val="0"/>
              </a:spcBef>
              <a:buFont typeface="+mj-lt"/>
              <a:buAutoNum type="arabicPeriod" startAt="2"/>
              <a:defRPr/>
            </a:pPr>
            <a:r>
              <a:rPr lang="en-US" altLang="ja-JP"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rPr>
              <a:t>Nurture employees that are financially literate and possess financial knowledge</a:t>
            </a:r>
            <a:endParaRPr lang="ja-JP" altLang="en-US" sz="1200" kern="0" dirty="0">
              <a:solidFill>
                <a:schemeClr val="accent5">
                  <a:lumMod val="50000"/>
                </a:schemeClr>
              </a:solidFill>
              <a:latin typeface="Arial" panose="020B0604020202020204" pitchFamily="34" charset="0"/>
              <a:ea typeface="Meiryo UI" pitchFamily="50" charset="-128"/>
              <a:cs typeface="Arial" panose="020B0604020202020204" pitchFamily="34" charset="0"/>
            </a:endParaRPr>
          </a:p>
        </p:txBody>
      </p:sp>
    </p:spTree>
    <p:extLst>
      <p:ext uri="{BB962C8B-B14F-4D97-AF65-F5344CB8AC3E}">
        <p14:creationId xmlns:p14="http://schemas.microsoft.com/office/powerpoint/2010/main" val="4201089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830707065"/>
              </p:ext>
            </p:extLst>
          </p:nvPr>
        </p:nvGraphicFramePr>
        <p:xfrm>
          <a:off x="764460" y="995649"/>
          <a:ext cx="10994409" cy="254508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169335">
                  <a:extLst>
                    <a:ext uri="{9D8B030D-6E8A-4147-A177-3AD203B41FA5}">
                      <a16:colId xmlns:a16="http://schemas.microsoft.com/office/drawing/2014/main" val="2051220517"/>
                    </a:ext>
                  </a:extLst>
                </a:gridCol>
                <a:gridCol w="1480838">
                  <a:extLst>
                    <a:ext uri="{9D8B030D-6E8A-4147-A177-3AD203B41FA5}">
                      <a16:colId xmlns:a16="http://schemas.microsoft.com/office/drawing/2014/main" val="3213052032"/>
                    </a:ext>
                  </a:extLst>
                </a:gridCol>
                <a:gridCol w="861330">
                  <a:extLst>
                    <a:ext uri="{9D8B030D-6E8A-4147-A177-3AD203B41FA5}">
                      <a16:colId xmlns:a16="http://schemas.microsoft.com/office/drawing/2014/main" val="3192314782"/>
                    </a:ext>
                  </a:extLst>
                </a:gridCol>
                <a:gridCol w="128136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61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Conducting investigations into the current state of international schools and drive environmental improvements</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Promote improvements to the education environment for children of professionals who work at foreign financial companies by researching the current state of international schools and promoting the disclosure of information based on this investigation.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Establishment of a structure to accept foreign patients</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Develop a structure to accommodate foreign patients by establishing and operating a call center for remote medicine equipped with multilingual interpretation and establishing a one-stop consultation service.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5630" y="658148"/>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Provide an environment for education, healthcare, etc.</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0" name="正方形/長方形 9"/>
          <p:cNvSpPr/>
          <p:nvPr/>
        </p:nvSpPr>
        <p:spPr>
          <a:xfrm>
            <a:off x="492398" y="207082"/>
            <a:ext cx="10124323"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(1) Establish attractive living conditions for foreign nationals</a:t>
            </a:r>
            <a:endParaRPr kumimoji="0" lang="ja-JP" altLang="en-US" sz="1400" b="1"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2" name="右矢印 1"/>
          <p:cNvSpPr/>
          <p:nvPr/>
        </p:nvSpPr>
        <p:spPr>
          <a:xfrm>
            <a:off x="9616170" y="284615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4" name="角丸四角形 13"/>
          <p:cNvSpPr/>
          <p:nvPr/>
        </p:nvSpPr>
        <p:spPr>
          <a:xfrm>
            <a:off x="3099365" y="23116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9" name="角丸四角形 18"/>
          <p:cNvSpPr/>
          <p:nvPr/>
        </p:nvSpPr>
        <p:spPr>
          <a:xfrm>
            <a:off x="3099365" y="307741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6" name="テキスト ボックス 15"/>
          <p:cNvSpPr txBox="1"/>
          <p:nvPr/>
        </p:nvSpPr>
        <p:spPr>
          <a:xfrm>
            <a:off x="9589805" y="1858458"/>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17" name="グループ化 16"/>
          <p:cNvGrpSpPr/>
          <p:nvPr/>
        </p:nvGrpSpPr>
        <p:grpSpPr>
          <a:xfrm>
            <a:off x="9630986" y="2019075"/>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0" name="右矢印 19"/>
            <p:cNvSpPr/>
            <p:nvPr/>
          </p:nvSpPr>
          <p:spPr>
            <a:xfrm>
              <a:off x="10212858" y="4053385"/>
              <a:ext cx="16197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21" name="テキスト ボックス 20"/>
          <p:cNvSpPr txBox="1"/>
          <p:nvPr/>
        </p:nvSpPr>
        <p:spPr>
          <a:xfrm>
            <a:off x="9610974" y="2714366"/>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1775379776"/>
              </p:ext>
            </p:extLst>
          </p:nvPr>
        </p:nvGraphicFramePr>
        <p:xfrm>
          <a:off x="765630" y="3972014"/>
          <a:ext cx="10994409" cy="237109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196445">
                  <a:extLst>
                    <a:ext uri="{9D8B030D-6E8A-4147-A177-3AD203B41FA5}">
                      <a16:colId xmlns:a16="http://schemas.microsoft.com/office/drawing/2014/main" val="2051220517"/>
                    </a:ext>
                  </a:extLst>
                </a:gridCol>
                <a:gridCol w="1453728">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3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Transmitting information via a multilingual website, etc. and establish a one-stop assistance service in English</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Disseminate information via the “Global Financial City Osaka” website and operate the “Osaka Global Finance One-Stop Support Center.”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7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Coordinating with the government to provide support for administrative procedures such as registering financial licenses, etc.</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Support entry of overseas financial companies by creating our original manual on financial license registration procedures, which includes an introduction into the investment attractiveness of Osaka,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23" name="テキスト ボックス 22"/>
          <p:cNvSpPr txBox="1">
            <a:spLocks noChangeArrowheads="1"/>
          </p:cNvSpPr>
          <p:nvPr/>
        </p:nvSpPr>
        <p:spPr bwMode="auto">
          <a:xfrm>
            <a:off x="765630" y="3619063"/>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 Transmit information via a multilingual website, etc. and establish a one-stop assistance service in English</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24" name="右矢印 23"/>
          <p:cNvSpPr/>
          <p:nvPr/>
        </p:nvSpPr>
        <p:spPr>
          <a:xfrm>
            <a:off x="9621512" y="4960118"/>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右矢印 24"/>
          <p:cNvSpPr/>
          <p:nvPr/>
        </p:nvSpPr>
        <p:spPr>
          <a:xfrm>
            <a:off x="9617339" y="5742846"/>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角丸四角形 25"/>
          <p:cNvSpPr/>
          <p:nvPr/>
        </p:nvSpPr>
        <p:spPr>
          <a:xfrm>
            <a:off x="3100535" y="609897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7" name="角丸四角形 26"/>
          <p:cNvSpPr/>
          <p:nvPr/>
        </p:nvSpPr>
        <p:spPr>
          <a:xfrm>
            <a:off x="3100535" y="522287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8" name="テキスト ボックス 27"/>
          <p:cNvSpPr txBox="1"/>
          <p:nvPr/>
        </p:nvSpPr>
        <p:spPr>
          <a:xfrm>
            <a:off x="9610974" y="563899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9" name="テキスト ボックス 28"/>
          <p:cNvSpPr txBox="1"/>
          <p:nvPr/>
        </p:nvSpPr>
        <p:spPr>
          <a:xfrm>
            <a:off x="9610974" y="4816974"/>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30" name="テキスト ボックス 29"/>
          <p:cNvSpPr txBox="1"/>
          <p:nvPr/>
        </p:nvSpPr>
        <p:spPr>
          <a:xfrm>
            <a:off x="10163145" y="1858458"/>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92596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224757124"/>
              </p:ext>
            </p:extLst>
          </p:nvPr>
        </p:nvGraphicFramePr>
        <p:xfrm>
          <a:off x="584200" y="996584"/>
          <a:ext cx="11175839" cy="3356438"/>
        </p:xfrm>
        <a:graphic>
          <a:graphicData uri="http://schemas.openxmlformats.org/drawingml/2006/table">
            <a:tbl>
              <a:tblPr firstRow="1" bandRow="1">
                <a:tableStyleId>{5C22544A-7EE6-4342-B048-85BDC9FD1C3A}</a:tableStyleId>
              </a:tblPr>
              <a:tblGrid>
                <a:gridCol w="3403600">
                  <a:extLst>
                    <a:ext uri="{9D8B030D-6E8A-4147-A177-3AD203B41FA5}">
                      <a16:colId xmlns:a16="http://schemas.microsoft.com/office/drawing/2014/main" val="1775291035"/>
                    </a:ext>
                  </a:extLst>
                </a:gridCol>
                <a:gridCol w="4068552">
                  <a:extLst>
                    <a:ext uri="{9D8B030D-6E8A-4147-A177-3AD203B41FA5}">
                      <a16:colId xmlns:a16="http://schemas.microsoft.com/office/drawing/2014/main" val="2051220517"/>
                    </a:ext>
                  </a:extLst>
                </a:gridCol>
                <a:gridCol w="1525629">
                  <a:extLst>
                    <a:ext uri="{9D8B030D-6E8A-4147-A177-3AD203B41FA5}">
                      <a16:colId xmlns:a16="http://schemas.microsoft.com/office/drawing/2014/main" val="3213052032"/>
                    </a:ext>
                  </a:extLst>
                </a:gridCol>
                <a:gridCol w="884037">
                  <a:extLst>
                    <a:ext uri="{9D8B030D-6E8A-4147-A177-3AD203B41FA5}">
                      <a16:colId xmlns:a16="http://schemas.microsoft.com/office/drawing/2014/main" val="3192314782"/>
                    </a:ext>
                  </a:extLst>
                </a:gridCol>
                <a:gridCol w="1294021">
                  <a:extLst>
                    <a:ext uri="{9D8B030D-6E8A-4147-A177-3AD203B41FA5}">
                      <a16:colId xmlns:a16="http://schemas.microsoft.com/office/drawing/2014/main" val="3553168558"/>
                    </a:ext>
                  </a:extLst>
                </a:gridCol>
              </a:tblGrid>
              <a:tr h="179078">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92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6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Facilitating business startup activities of foreign </a:t>
                      </a:r>
                      <a:r>
                        <a:rPr lang="en-US" altLang="ja-JP" sz="12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 </a:t>
                      </a: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students by utilizing the National Strategic Special Zones</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By utilizing the National Strategic Special Zones that provide resident status exceptions, encourage foreign </a:t>
                      </a:r>
                      <a:r>
                        <a:rPr lang="en-US" altLang="ja-JP" sz="12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students </a:t>
                      </a: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to start a business in Kansai.</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94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Coordinating with the government to provide support for administrative procedures such as registering financial licenses, etc. (repeated)</a:t>
                      </a:r>
                      <a:endParaRPr lang="ja-JP" altLang="en-US"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Support entry of overseas financial companies by creating our original manual on financial license registration procedures which includes an introduction into the investment attractiveness of Osaka,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94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Utilization of National Strategic Special Zones related to residence status, etc. (repeated)</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Attract highly skilled professionals in the finance field by using the National Strategic Special Zones, as they relate to the point-based system for residence status of highly skilled professionals.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36834199"/>
                  </a:ext>
                </a:extLst>
              </a:tr>
            </a:tbl>
          </a:graphicData>
        </a:graphic>
      </p:graphicFrame>
      <p:sp>
        <p:nvSpPr>
          <p:cNvPr id="8" name="テキスト ボックス 7"/>
          <p:cNvSpPr txBox="1">
            <a:spLocks noChangeArrowheads="1"/>
          </p:cNvSpPr>
          <p:nvPr/>
        </p:nvSpPr>
        <p:spPr bwMode="auto">
          <a:xfrm>
            <a:off x="660400" y="667574"/>
            <a:ext cx="1123436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42900" indent="-342900" eaLnBrk="1" hangingPunct="1">
              <a:spcBef>
                <a:spcPts val="0"/>
              </a:spcBef>
              <a:buFont typeface="+mj-lt"/>
              <a:buAutoNum type="arabicPeriod"/>
              <a:defRPr/>
            </a:pPr>
            <a:r>
              <a:rPr lang="en-US" altLang="ja-JP" sz="1500" kern="0" dirty="0">
                <a:latin typeface="Arial" panose="020B0604020202020204" pitchFamily="34" charset="0"/>
                <a:ea typeface="Meiryo UI" pitchFamily="50" charset="-128"/>
                <a:cs typeface="Arial" panose="020B0604020202020204" pitchFamily="34" charset="0"/>
              </a:rPr>
              <a:t>Implement</a:t>
            </a:r>
            <a:r>
              <a:rPr lang="ja-JP" altLang="en-US" sz="1500" kern="0" dirty="0">
                <a:latin typeface="Arial" panose="020B0604020202020204" pitchFamily="34" charset="0"/>
                <a:ea typeface="Meiryo UI" pitchFamily="50" charset="-128"/>
                <a:cs typeface="Arial" panose="020B0604020202020204" pitchFamily="34" charset="0"/>
              </a:rPr>
              <a:t> </a:t>
            </a:r>
            <a:r>
              <a:rPr lang="en-US" altLang="ja-JP" sz="1500" kern="0" dirty="0">
                <a:latin typeface="Arial" panose="020B0604020202020204" pitchFamily="34" charset="0"/>
                <a:ea typeface="Meiryo UI" pitchFamily="50" charset="-128"/>
                <a:cs typeface="Arial" panose="020B0604020202020204" pitchFamily="34" charset="0"/>
              </a:rPr>
              <a:t>initiatives to promote the acceptance of highly skilled foreign professionals, etc.</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0" name="正方形/長方形 9"/>
          <p:cNvSpPr/>
          <p:nvPr/>
        </p:nvSpPr>
        <p:spPr>
          <a:xfrm>
            <a:off x="292100" y="207081"/>
            <a:ext cx="11540508"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(2) Create a business environment that attracts companies and people from within Japan and abroad</a:t>
            </a:r>
            <a:endParaRPr kumimoji="0" lang="ja-JP" altLang="en-US" b="1"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2" name="右矢印 1"/>
          <p:cNvSpPr/>
          <p:nvPr/>
        </p:nvSpPr>
        <p:spPr>
          <a:xfrm>
            <a:off x="9617339" y="1911531"/>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右矢印 8"/>
          <p:cNvSpPr/>
          <p:nvPr/>
        </p:nvSpPr>
        <p:spPr>
          <a:xfrm>
            <a:off x="9617339" y="3738415"/>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1" name="右矢印 10"/>
          <p:cNvSpPr/>
          <p:nvPr/>
        </p:nvSpPr>
        <p:spPr>
          <a:xfrm>
            <a:off x="9617339" y="2838120"/>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9" name="角丸四角形 28"/>
          <p:cNvSpPr/>
          <p:nvPr/>
        </p:nvSpPr>
        <p:spPr>
          <a:xfrm>
            <a:off x="3100497" y="315722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0" name="角丸四角形 29"/>
          <p:cNvSpPr/>
          <p:nvPr/>
        </p:nvSpPr>
        <p:spPr>
          <a:xfrm>
            <a:off x="3100497" y="224518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1" name="角丸四角形 30"/>
          <p:cNvSpPr/>
          <p:nvPr/>
        </p:nvSpPr>
        <p:spPr>
          <a:xfrm>
            <a:off x="3100497" y="40288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6" name="テキスト ボックス 15"/>
          <p:cNvSpPr txBox="1"/>
          <p:nvPr/>
        </p:nvSpPr>
        <p:spPr>
          <a:xfrm>
            <a:off x="9612494" y="2687453"/>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7" name="テキスト ボックス 16"/>
          <p:cNvSpPr txBox="1"/>
          <p:nvPr/>
        </p:nvSpPr>
        <p:spPr>
          <a:xfrm>
            <a:off x="9625194" y="1771216"/>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8" name="テキスト ボックス 17"/>
          <p:cNvSpPr txBox="1"/>
          <p:nvPr/>
        </p:nvSpPr>
        <p:spPr>
          <a:xfrm>
            <a:off x="9625194" y="3595273"/>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6907464"/>
              </p:ext>
            </p:extLst>
          </p:nvPr>
        </p:nvGraphicFramePr>
        <p:xfrm>
          <a:off x="584200" y="4944464"/>
          <a:ext cx="11175839" cy="1739336"/>
        </p:xfrm>
        <a:graphic>
          <a:graphicData uri="http://schemas.openxmlformats.org/drawingml/2006/table">
            <a:tbl>
              <a:tblPr firstRow="1" bandRow="1">
                <a:tableStyleId>{5C22544A-7EE6-4342-B048-85BDC9FD1C3A}</a:tableStyleId>
              </a:tblPr>
              <a:tblGrid>
                <a:gridCol w="3441700">
                  <a:extLst>
                    <a:ext uri="{9D8B030D-6E8A-4147-A177-3AD203B41FA5}">
                      <a16:colId xmlns:a16="http://schemas.microsoft.com/office/drawing/2014/main" val="1775291035"/>
                    </a:ext>
                  </a:extLst>
                </a:gridCol>
                <a:gridCol w="4059200">
                  <a:extLst>
                    <a:ext uri="{9D8B030D-6E8A-4147-A177-3AD203B41FA5}">
                      <a16:colId xmlns:a16="http://schemas.microsoft.com/office/drawing/2014/main" val="2051220517"/>
                    </a:ext>
                  </a:extLst>
                </a:gridCol>
                <a:gridCol w="1496882">
                  <a:extLst>
                    <a:ext uri="{9D8B030D-6E8A-4147-A177-3AD203B41FA5}">
                      <a16:colId xmlns:a16="http://schemas.microsoft.com/office/drawing/2014/main" val="3213052032"/>
                    </a:ext>
                  </a:extLst>
                </a:gridCol>
                <a:gridCol w="874354">
                  <a:extLst>
                    <a:ext uri="{9D8B030D-6E8A-4147-A177-3AD203B41FA5}">
                      <a16:colId xmlns:a16="http://schemas.microsoft.com/office/drawing/2014/main" val="3192314782"/>
                    </a:ext>
                  </a:extLst>
                </a:gridCol>
                <a:gridCol w="1303703">
                  <a:extLst>
                    <a:ext uri="{9D8B030D-6E8A-4147-A177-3AD203B41FA5}">
                      <a16:colId xmlns:a16="http://schemas.microsoft.com/office/drawing/2014/main" val="3553168558"/>
                    </a:ext>
                  </a:extLst>
                </a:gridCol>
              </a:tblGrid>
              <a:tr h="292192">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37984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1038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Disseminating</a:t>
                      </a:r>
                      <a:r>
                        <a:rPr lang="ja-JP" altLang="en-US" sz="1200" kern="0" dirty="0">
                          <a:latin typeface="Arial" panose="020B0604020202020204" pitchFamily="34" charset="0"/>
                          <a:ea typeface="Meiryo UI" pitchFamily="50" charset="-128"/>
                          <a:cs typeface="Arial" panose="020B0604020202020204" pitchFamily="34" charset="0"/>
                        </a:rPr>
                        <a:t> </a:t>
                      </a:r>
                      <a:r>
                        <a:rPr lang="en-US" altLang="ja-JP" sz="1200" kern="0" dirty="0">
                          <a:latin typeface="Arial" panose="020B0604020202020204" pitchFamily="34" charset="0"/>
                          <a:ea typeface="Meiryo UI" pitchFamily="50" charset="-128"/>
                          <a:cs typeface="Arial" panose="020B0604020202020204" pitchFamily="34" charset="0"/>
                        </a:rPr>
                        <a:t>information about the place for arbitration and hearings for international disputes by coordinating with the Japan International Dispute Resolution Center (Osaka)</a:t>
                      </a:r>
                      <a:endPar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Provide information at events, etc. regarding the business environment in which the Japan International Dispute Resolution Center (Osaka) can be used as the place for arbitration and hearings for international disputes.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テキスト ボックス 19"/>
          <p:cNvSpPr txBox="1">
            <a:spLocks noChangeArrowheads="1"/>
          </p:cNvSpPr>
          <p:nvPr/>
        </p:nvSpPr>
        <p:spPr bwMode="auto">
          <a:xfrm>
            <a:off x="660400" y="4434850"/>
            <a:ext cx="11234369" cy="553998"/>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42900" indent="-342900" eaLnBrk="1" hangingPunct="1">
              <a:spcBef>
                <a:spcPts val="0"/>
              </a:spcBef>
              <a:buFont typeface="+mj-lt"/>
              <a:buAutoNum type="arabicPeriod" startAt="2"/>
              <a:defRPr/>
            </a:pPr>
            <a:r>
              <a:rPr lang="en-US" altLang="ja-JP" sz="1500" kern="0" dirty="0">
                <a:latin typeface="Arial" panose="020B0604020202020204" pitchFamily="34" charset="0"/>
                <a:ea typeface="Meiryo UI" pitchFamily="50" charset="-128"/>
                <a:cs typeface="Arial" panose="020B0604020202020204" pitchFamily="34" charset="0"/>
              </a:rPr>
              <a:t>Disseminate</a:t>
            </a:r>
            <a:r>
              <a:rPr lang="ja-JP" altLang="en-US" sz="1500" kern="0" dirty="0">
                <a:latin typeface="Arial" panose="020B0604020202020204" pitchFamily="34" charset="0"/>
                <a:ea typeface="Meiryo UI" pitchFamily="50" charset="-128"/>
                <a:cs typeface="Arial" panose="020B0604020202020204" pitchFamily="34" charset="0"/>
              </a:rPr>
              <a:t> </a:t>
            </a:r>
            <a:r>
              <a:rPr lang="en-US" altLang="ja-JP" sz="1500" kern="0" dirty="0">
                <a:latin typeface="Arial" panose="020B0604020202020204" pitchFamily="34" charset="0"/>
                <a:ea typeface="Meiryo UI" pitchFamily="50" charset="-128"/>
                <a:cs typeface="Arial" panose="020B0604020202020204" pitchFamily="34" charset="0"/>
              </a:rPr>
              <a:t>information about the place for arbitration and hearings for international disputes by coordinating with the Japan International Dispute Resolution Center (Osaka)</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21" name="右矢印 20"/>
          <p:cNvSpPr/>
          <p:nvPr/>
        </p:nvSpPr>
        <p:spPr>
          <a:xfrm>
            <a:off x="9617340" y="597221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2" name="角丸四角形 21"/>
          <p:cNvSpPr/>
          <p:nvPr/>
        </p:nvSpPr>
        <p:spPr>
          <a:xfrm>
            <a:off x="3100497" y="645592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9625194" y="5825712"/>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827610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631761531"/>
              </p:ext>
            </p:extLst>
          </p:nvPr>
        </p:nvGraphicFramePr>
        <p:xfrm>
          <a:off x="765630" y="1042618"/>
          <a:ext cx="10994409" cy="170688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97333">
                  <a:extLst>
                    <a:ext uri="{9D8B030D-6E8A-4147-A177-3AD203B41FA5}">
                      <a16:colId xmlns:a16="http://schemas.microsoft.com/office/drawing/2014/main" val="2051220517"/>
                    </a:ext>
                  </a:extLst>
                </a:gridCol>
                <a:gridCol w="1552840">
                  <a:extLst>
                    <a:ext uri="{9D8B030D-6E8A-4147-A177-3AD203B41FA5}">
                      <a16:colId xmlns:a16="http://schemas.microsoft.com/office/drawing/2014/main" val="3213052032"/>
                    </a:ext>
                  </a:extLst>
                </a:gridCol>
                <a:gridCol w="831585">
                  <a:extLst>
                    <a:ext uri="{9D8B030D-6E8A-4147-A177-3AD203B41FA5}">
                      <a16:colId xmlns:a16="http://schemas.microsoft.com/office/drawing/2014/main" val="3192314782"/>
                    </a:ext>
                  </a:extLst>
                </a:gridCol>
                <a:gridCol w="1311114">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922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Conducting PR activities via diplomatic missions, government agencies, local government offices, and private sector networks</a:t>
                      </a:r>
                      <a:endPar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Conduct PR activities via diplomatic missions such as the consulate-general in Kansai, connections through the Osaka business partner cities, and by utilizing private sector networks.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Private Sector,</a:t>
                      </a:r>
                    </a:p>
                    <a:p>
                      <a:pPr algn="l"/>
                      <a:r>
                        <a:rPr kumimoji="1" lang="en-US" altLang="ja-JP" sz="115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15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8" name="テキスト ボックス 7"/>
          <p:cNvSpPr txBox="1">
            <a:spLocks noChangeArrowheads="1"/>
          </p:cNvSpPr>
          <p:nvPr/>
        </p:nvSpPr>
        <p:spPr bwMode="auto">
          <a:xfrm>
            <a:off x="756320" y="700902"/>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Conduct PR activities via diplomatic missions, government agencies, local government offices, and private sector network</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0" name="正方形/長方形 9"/>
          <p:cNvSpPr/>
          <p:nvPr/>
        </p:nvSpPr>
        <p:spPr>
          <a:xfrm>
            <a:off x="492398" y="207080"/>
            <a:ext cx="10124323"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(3) Disseminate information and conduct promotion activities</a:t>
            </a:r>
            <a:endParaRPr kumimoji="0" lang="ja-JP" altLang="en-US" b="1"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2" name="右矢印 1"/>
          <p:cNvSpPr/>
          <p:nvPr/>
        </p:nvSpPr>
        <p:spPr>
          <a:xfrm>
            <a:off x="9617340" y="208142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313283917"/>
              </p:ext>
            </p:extLst>
          </p:nvPr>
        </p:nvGraphicFramePr>
        <p:xfrm>
          <a:off x="765630" y="3207845"/>
          <a:ext cx="10994409" cy="151280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97333">
                  <a:extLst>
                    <a:ext uri="{9D8B030D-6E8A-4147-A177-3AD203B41FA5}">
                      <a16:colId xmlns:a16="http://schemas.microsoft.com/office/drawing/2014/main" val="2051220517"/>
                    </a:ext>
                  </a:extLst>
                </a:gridCol>
                <a:gridCol w="1552840">
                  <a:extLst>
                    <a:ext uri="{9D8B030D-6E8A-4147-A177-3AD203B41FA5}">
                      <a16:colId xmlns:a16="http://schemas.microsoft.com/office/drawing/2014/main" val="3213052032"/>
                    </a:ext>
                  </a:extLst>
                </a:gridCol>
                <a:gridCol w="850635">
                  <a:extLst>
                    <a:ext uri="{9D8B030D-6E8A-4147-A177-3AD203B41FA5}">
                      <a16:colId xmlns:a16="http://schemas.microsoft.com/office/drawing/2014/main" val="3192314782"/>
                    </a:ext>
                  </a:extLst>
                </a:gridCol>
                <a:gridCol w="1292064">
                  <a:extLst>
                    <a:ext uri="{9D8B030D-6E8A-4147-A177-3AD203B41FA5}">
                      <a16:colId xmlns:a16="http://schemas.microsoft.com/office/drawing/2014/main" val="3553168558"/>
                    </a:ext>
                  </a:extLst>
                </a:gridCol>
              </a:tblGrid>
              <a:tr h="320040">
                <a:tc row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2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96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Transmitting information via a multilingual website, etc</a:t>
                      </a:r>
                      <a:r>
                        <a:rPr lang="en-US" altLang="ja-JP" sz="1200" kern="0" dirty="0" smtClean="0">
                          <a:latin typeface="Arial" panose="020B0604020202020204" pitchFamily="34" charset="0"/>
                          <a:ea typeface="Meiryo UI" pitchFamily="50" charset="-128"/>
                          <a:cs typeface="Arial" panose="020B0604020202020204" pitchFamily="34" charset="0"/>
                        </a:rPr>
                        <a:t>.</a:t>
                      </a:r>
                      <a:r>
                        <a:rPr lang="en-US" altLang="ja-JP" sz="12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rPr>
                        <a:t> (repeated)</a:t>
                      </a:r>
                      <a:endParaRPr lang="ja-JP" altLang="en-US" sz="1200" b="0" i="0" u="none" strike="noStrike" dirty="0" smtClean="0">
                        <a:solidFill>
                          <a:srgbClr val="000000"/>
                        </a:solidFill>
                        <a:effectLst/>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Disseminate information via the “Global Financial City Osaka” website and SNS sites.</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5343" y="2882890"/>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 Transmit information via a multilingual website, etc. (repeated)</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12" name="右矢印 11"/>
          <p:cNvSpPr/>
          <p:nvPr/>
        </p:nvSpPr>
        <p:spPr>
          <a:xfrm>
            <a:off x="9630040" y="4114826"/>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1" name="角丸四角形 20"/>
          <p:cNvSpPr/>
          <p:nvPr/>
        </p:nvSpPr>
        <p:spPr>
          <a:xfrm>
            <a:off x="3118653" y="238511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2" name="角丸四角形 21"/>
          <p:cNvSpPr/>
          <p:nvPr/>
        </p:nvSpPr>
        <p:spPr>
          <a:xfrm>
            <a:off x="3118653" y="44054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ja-JP" sz="800" b="1" dirty="0">
                <a:latin typeface="Arial" panose="020B0604020202020204" pitchFamily="34" charset="0"/>
                <a:ea typeface="UD デジタル 教科書体 NK-R" panose="02020400000000000000" pitchFamily="18" charset="-128"/>
                <a:cs typeface="Arial" panose="020B0604020202020204" pitchFamily="34" charset="0"/>
              </a:rPr>
              <a:t>G</a:t>
            </a: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6" name="テキスト ボックス 15"/>
          <p:cNvSpPr txBox="1"/>
          <p:nvPr/>
        </p:nvSpPr>
        <p:spPr>
          <a:xfrm>
            <a:off x="9590725" y="1954029"/>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17" name="テキスト ボックス 16"/>
          <p:cNvSpPr txBox="1"/>
          <p:nvPr/>
        </p:nvSpPr>
        <p:spPr>
          <a:xfrm>
            <a:off x="9603425" y="4010257"/>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18" name="コンテンツ プレースホルダー 6"/>
          <p:cNvGraphicFramePr>
            <a:graphicFrameLocks/>
          </p:cNvGraphicFramePr>
          <p:nvPr>
            <p:extLst>
              <p:ext uri="{D42A27DB-BD31-4B8C-83A1-F6EECF244321}">
                <p14:modId xmlns:p14="http://schemas.microsoft.com/office/powerpoint/2010/main" val="1554153679"/>
              </p:ext>
            </p:extLst>
          </p:nvPr>
        </p:nvGraphicFramePr>
        <p:xfrm>
          <a:off x="765630" y="5204322"/>
          <a:ext cx="10994409" cy="149280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97333">
                  <a:extLst>
                    <a:ext uri="{9D8B030D-6E8A-4147-A177-3AD203B41FA5}">
                      <a16:colId xmlns:a16="http://schemas.microsoft.com/office/drawing/2014/main" val="2051220517"/>
                    </a:ext>
                  </a:extLst>
                </a:gridCol>
                <a:gridCol w="1552840">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7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Provision of support for companies to disseminate information in English</a:t>
                      </a:r>
                      <a:endPar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Support private sector businesses to convey information in English to attract investments, etc. from abroad.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9" name="テキスト ボックス 18"/>
          <p:cNvSpPr txBox="1">
            <a:spLocks noChangeArrowheads="1"/>
          </p:cNvSpPr>
          <p:nvPr/>
        </p:nvSpPr>
        <p:spPr bwMode="auto">
          <a:xfrm>
            <a:off x="764460" y="4870227"/>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3. Provide support to companies to disseminate information in English</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20" name="角丸四角形 19"/>
          <p:cNvSpPr/>
          <p:nvPr/>
        </p:nvSpPr>
        <p:spPr>
          <a:xfrm>
            <a:off x="3118653" y="638302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10500751" y="5945729"/>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24" name="テキスト ボックス 23"/>
          <p:cNvSpPr txBox="1"/>
          <p:nvPr/>
        </p:nvSpPr>
        <p:spPr>
          <a:xfrm>
            <a:off x="9651050" y="5945729"/>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25" name="グループ化 24"/>
          <p:cNvGrpSpPr/>
          <p:nvPr/>
        </p:nvGrpSpPr>
        <p:grpSpPr>
          <a:xfrm>
            <a:off x="9630986" y="6061530"/>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7" name="右矢印 26"/>
            <p:cNvSpPr/>
            <p:nvPr/>
          </p:nvSpPr>
          <p:spPr>
            <a:xfrm>
              <a:off x="10573322" y="4053385"/>
              <a:ext cx="125928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1307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8216"/>
            <a:ext cx="10515600" cy="834501"/>
          </a:xfrm>
        </p:spPr>
        <p:txBody>
          <a:bodyPr>
            <a:normAutofit/>
          </a:body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Table of Contents</a:t>
            </a:r>
            <a:endParaRPr kumimoji="1" lang="ja-JP" altLang="en-US" sz="40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79174" y="1083859"/>
            <a:ext cx="8514522" cy="4909036"/>
          </a:xfrm>
          <a:prstGeom prst="rect">
            <a:avLst/>
          </a:prstGeom>
          <a:noFill/>
        </p:spPr>
        <p:txBody>
          <a:bodyPr wrap="square" rtlCol="0">
            <a:spAutoFit/>
          </a:bodyPr>
          <a:lstStyle/>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I     Compiling the Strategy</a:t>
            </a:r>
          </a:p>
          <a:p>
            <a:pPr marL="1073150" indent="-357188">
              <a:spcAft>
                <a:spcPts val="600"/>
              </a:spcAft>
              <a:buFont typeface="+mj-lt"/>
              <a:buAutoNum type="arabicPeriod"/>
              <a:tabLst>
                <a:tab pos="984250" algn="l"/>
              </a:tabLs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Strategy Formulation Objectives</a:t>
            </a:r>
          </a:p>
          <a:p>
            <a:pPr marL="1073150" indent="-357188">
              <a:spcAft>
                <a:spcPts val="600"/>
              </a:spcAft>
              <a:buFont typeface="+mj-lt"/>
              <a:buAutoNum type="arabicPeriod"/>
              <a:tabLst>
                <a:tab pos="984250" algn="l"/>
              </a:tabLs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Global Trends &amp; Conditions in Japan and the Current State of Osaka</a:t>
            </a:r>
          </a:p>
          <a:p>
            <a:pPr marL="1073150" indent="-357188">
              <a:spcAft>
                <a:spcPts val="600"/>
              </a:spcAft>
              <a:buFont typeface="+mj-lt"/>
              <a:buAutoNum type="arabicPeriod"/>
              <a:tabLst>
                <a:tab pos="984250" algn="l"/>
              </a:tabLs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Key Points in Formulating Strategy</a:t>
            </a:r>
          </a:p>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II     Image of the Global Financial City Osaka Aims to Be</a:t>
            </a:r>
          </a:p>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III    Pillars of the Initiatives &amp; Specific Initiatives </a:t>
            </a:r>
          </a:p>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IV   Strategy Implementation Period and Strategy Goals</a:t>
            </a:r>
          </a:p>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V    Promotion System</a:t>
            </a:r>
          </a:p>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VI   Conclusion</a:t>
            </a:r>
          </a:p>
          <a:p>
            <a:pPr>
              <a:spcAft>
                <a:spcPts val="600"/>
              </a:spcAft>
            </a:pP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References</a:t>
            </a:r>
            <a:endParaRPr lang="en-US" altLang="ja-JP" sz="2800" b="1"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a:t>
            </a:fld>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8866581" y="1528499"/>
            <a:ext cx="2711322" cy="4401205"/>
          </a:xfrm>
          <a:prstGeom prst="rect">
            <a:avLst/>
          </a:prstGeom>
          <a:noFill/>
        </p:spPr>
        <p:txBody>
          <a:bodyPr wrap="square" rtlCol="0">
            <a:spAutoFit/>
          </a:bodyPr>
          <a:lstStyle/>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5</a:t>
            </a: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6</a:t>
            </a:r>
          </a:p>
          <a:p>
            <a:endParaRPr lang="en-US" altLang="ja-JP" sz="2800" b="1" dirty="0">
              <a:latin typeface="Arial"/>
              <a:ea typeface="UD デジタル 教科書体 NK-R" panose="02020400000000000000" pitchFamily="18" charset="-128"/>
              <a:cs typeface="Arial"/>
            </a:endParaRP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9</a:t>
            </a: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10</a:t>
            </a: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12</a:t>
            </a: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31</a:t>
            </a: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34</a:t>
            </a:r>
            <a:endParaRPr lang="en-US" altLang="ja-JP" sz="2800" dirty="0">
              <a:latin typeface="Arial"/>
              <a:ea typeface="UD デジタル 教科書体 NK-R" panose="02020400000000000000" pitchFamily="18" charset="-128"/>
              <a:cs typeface="Arial"/>
            </a:endParaRP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35</a:t>
            </a:r>
          </a:p>
          <a:p>
            <a:r>
              <a:rPr lang="en-US" altLang="en-US" sz="2800" b="1" dirty="0">
                <a:latin typeface="Arial"/>
                <a:ea typeface="UD デジタル 教科書体 NK-R" panose="02020400000000000000" pitchFamily="18" charset="-128"/>
                <a:cs typeface="Arial"/>
              </a:rPr>
              <a:t>·········</a:t>
            </a:r>
            <a:r>
              <a:rPr lang="en-US" altLang="ja-JP" sz="2800" b="1" dirty="0">
                <a:latin typeface="Arial"/>
                <a:ea typeface="UD デジタル 教科書体 NK-R" panose="02020400000000000000" pitchFamily="18" charset="-128"/>
                <a:cs typeface="Arial"/>
              </a:rPr>
              <a:t>· 36</a:t>
            </a:r>
          </a:p>
        </p:txBody>
      </p:sp>
    </p:spTree>
    <p:extLst>
      <p:ext uri="{BB962C8B-B14F-4D97-AF65-F5344CB8AC3E}">
        <p14:creationId xmlns:p14="http://schemas.microsoft.com/office/powerpoint/2010/main" val="4248340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900" b="1"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lang="ja-JP" altLang="en-US" sz="900" dirty="0">
              <a:latin typeface="Arial" panose="020B0604020202020204" pitchFamily="34" charset="0"/>
              <a:ea typeface="Meiryo UI" panose="020B0604030504040204" pitchFamily="50" charset="-128"/>
              <a:cs typeface="Arial" panose="020B0604020202020204" pitchFamily="34" charset="0"/>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800" b="1"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794603749"/>
              </p:ext>
            </p:extLst>
          </p:nvPr>
        </p:nvGraphicFramePr>
        <p:xfrm>
          <a:off x="765630" y="647071"/>
          <a:ext cx="10994409" cy="148327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33833">
                  <a:extLst>
                    <a:ext uri="{9D8B030D-6E8A-4147-A177-3AD203B41FA5}">
                      <a16:colId xmlns:a16="http://schemas.microsoft.com/office/drawing/2014/main" val="2051220517"/>
                    </a:ext>
                  </a:extLst>
                </a:gridCol>
                <a:gridCol w="1616340">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6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Execution of MOUs with overseas financial cities</a:t>
                      </a:r>
                      <a:endParaRPr lang="ja-JP" altLang="en-US" sz="1200" kern="0" dirty="0">
                        <a:latin typeface="Arial" panose="020B0604020202020204" pitchFamily="34" charset="0"/>
                        <a:ea typeface="Meiryo UI" pitchFamily="50" charset="-128"/>
                        <a:cs typeface="Arial" panose="020B0604020202020204" pitchFamily="34" charset="0"/>
                      </a:endParaRPr>
                    </a:p>
                  </a:txBody>
                  <a:tcPr/>
                </a:tc>
                <a:tc>
                  <a:txBody>
                    <a:bodyPr/>
                    <a:lstStyle/>
                    <a:p>
                      <a:r>
                        <a:rPr kumimoji="1"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Establish a partnership agreement (MOU) regarding initiatives for a global financial city with cities that can provide an effective partnership.</a:t>
                      </a:r>
                      <a:endParaRPr kumimoji="1"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p>
                      <a:pPr algn="l"/>
                      <a:r>
                        <a:rPr kumimoji="1" lang="en-US" altLang="ja-JP" sz="1200" dirty="0">
                          <a:latin typeface="Arial" panose="020B0604020202020204" pitchFamily="34" charset="0"/>
                          <a:ea typeface="Meiryo UI" panose="020B0604030504040204" pitchFamily="50" charset="-128"/>
                          <a:cs typeface="Arial" panose="020B0604020202020204" pitchFamily="34" charset="0"/>
                        </a:rPr>
                        <a:t>Business Community</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正方形/長方形 19"/>
          <p:cNvSpPr/>
          <p:nvPr/>
        </p:nvSpPr>
        <p:spPr>
          <a:xfrm>
            <a:off x="492398" y="206849"/>
            <a:ext cx="10124323"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(4) Collaborate with overseas entities </a:t>
            </a:r>
          </a:p>
        </p:txBody>
      </p:sp>
      <p:grpSp>
        <p:nvGrpSpPr>
          <p:cNvPr id="21" name="グループ化 20"/>
          <p:cNvGrpSpPr/>
          <p:nvPr/>
        </p:nvGrpSpPr>
        <p:grpSpPr>
          <a:xfrm>
            <a:off x="1455982" y="1854850"/>
            <a:ext cx="2402004" cy="204717"/>
            <a:chOff x="1323836" y="3862316"/>
            <a:chExt cx="2402004" cy="204717"/>
          </a:xfrm>
        </p:grpSpPr>
        <p:sp>
          <p:nvSpPr>
            <p:cNvPr id="22" name="角丸四角形 21"/>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Invite</a:t>
              </a:r>
              <a:endParaRPr kumimoji="1" lang="ja-JP" altLang="en-US" sz="1000" dirty="0">
                <a:latin typeface="Arial" panose="020B0604020202020204" pitchFamily="34" charset="0"/>
                <a:cs typeface="Arial" panose="020B0604020202020204" pitchFamily="34" charset="0"/>
              </a:endParaRPr>
            </a:p>
          </p:txBody>
        </p:sp>
        <p:sp>
          <p:nvSpPr>
            <p:cNvPr id="23" name="角丸四角形 22"/>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grpSp>
      <p:sp>
        <p:nvSpPr>
          <p:cNvPr id="24" name="テキスト ボックス 23"/>
          <p:cNvSpPr txBox="1"/>
          <p:nvPr/>
        </p:nvSpPr>
        <p:spPr>
          <a:xfrm>
            <a:off x="10626119" y="1434671"/>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pSp>
        <p:nvGrpSpPr>
          <p:cNvPr id="25" name="グループ化 24"/>
          <p:cNvGrpSpPr/>
          <p:nvPr/>
        </p:nvGrpSpPr>
        <p:grpSpPr>
          <a:xfrm>
            <a:off x="9630986" y="153238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7" name="右矢印 26"/>
            <p:cNvSpPr/>
            <p:nvPr/>
          </p:nvSpPr>
          <p:spPr>
            <a:xfrm>
              <a:off x="10576802" y="4053385"/>
              <a:ext cx="125580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28" name="テキスト ボックス 27"/>
          <p:cNvSpPr txBox="1"/>
          <p:nvPr/>
        </p:nvSpPr>
        <p:spPr>
          <a:xfrm>
            <a:off x="9727688" y="1434671"/>
            <a:ext cx="671979"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Review</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9" name="コンテンツ プレースホルダー 6"/>
          <p:cNvGraphicFramePr>
            <a:graphicFrameLocks noGrp="1"/>
          </p:cNvGraphicFramePr>
          <p:nvPr>
            <p:ph idx="1"/>
            <p:extLst>
              <p:ext uri="{D42A27DB-BD31-4B8C-83A1-F6EECF244321}">
                <p14:modId xmlns:p14="http://schemas.microsoft.com/office/powerpoint/2010/main" val="3576538874"/>
              </p:ext>
            </p:extLst>
          </p:nvPr>
        </p:nvGraphicFramePr>
        <p:xfrm>
          <a:off x="765630" y="3038945"/>
          <a:ext cx="10994409" cy="1589867"/>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71933">
                  <a:extLst>
                    <a:ext uri="{9D8B030D-6E8A-4147-A177-3AD203B41FA5}">
                      <a16:colId xmlns:a16="http://schemas.microsoft.com/office/drawing/2014/main" val="2051220517"/>
                    </a:ext>
                  </a:extLst>
                </a:gridCol>
                <a:gridCol w="1578240">
                  <a:extLst>
                    <a:ext uri="{9D8B030D-6E8A-4147-A177-3AD203B41FA5}">
                      <a16:colId xmlns:a16="http://schemas.microsoft.com/office/drawing/2014/main" val="3213052032"/>
                    </a:ext>
                  </a:extLst>
                </a:gridCol>
                <a:gridCol w="850635">
                  <a:extLst>
                    <a:ext uri="{9D8B030D-6E8A-4147-A177-3AD203B41FA5}">
                      <a16:colId xmlns:a16="http://schemas.microsoft.com/office/drawing/2014/main" val="3192314782"/>
                    </a:ext>
                  </a:extLst>
                </a:gridCol>
                <a:gridCol w="1292064">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87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0" dirty="0">
                          <a:latin typeface="Arial" panose="020B0604020202020204" pitchFamily="34" charset="0"/>
                          <a:ea typeface="Meiryo UI" pitchFamily="50" charset="-128"/>
                          <a:cs typeface="Arial" panose="020B0604020202020204" pitchFamily="34" charset="0"/>
                        </a:rPr>
                        <a:t>Coordinating with the Financial Services Agency to establish a one-stop assistance service in English to provide support for various procedures (repeated)</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O</a:t>
                      </a:r>
                      <a:r>
                        <a:rPr lang="en-US" altLang="ja-JP" sz="1200" b="0" i="0" u="none" strike="noStrike" dirty="0">
                          <a:solidFill>
                            <a:srgbClr val="000000"/>
                          </a:solidFill>
                          <a:effectLst/>
                          <a:latin typeface="Arial" panose="020B0604020202020204" pitchFamily="34" charset="0"/>
                          <a:ea typeface="Meiryo UI" panose="020B0604030504040204" pitchFamily="50" charset="-128"/>
                          <a:cs typeface="Arial" panose="020B0604020202020204" pitchFamily="34" charset="0"/>
                        </a:rPr>
                        <a:t>perate the “Osaka Global Finance One-Stop Support Center.”</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p>
                      <a:endParaRPr kumimoji="1" lang="en-US" altLang="ja-JP" sz="1200" dirty="0">
                        <a:latin typeface="Arial" panose="020B0604020202020204" pitchFamily="34" charset="0"/>
                        <a:ea typeface="Meiryo UI" panose="020B0604030504040204" pitchFamily="50" charset="-128"/>
                        <a:cs typeface="Arial" panose="020B0604020202020204" pitchFamily="34" charset="0"/>
                      </a:endParaRPr>
                    </a:p>
                    <a:p>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0" name="テキスト ボックス 29"/>
          <p:cNvSpPr txBox="1">
            <a:spLocks noChangeArrowheads="1"/>
          </p:cNvSpPr>
          <p:nvPr/>
        </p:nvSpPr>
        <p:spPr bwMode="auto">
          <a:xfrm>
            <a:off x="764460" y="2698319"/>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1. Establish a one-stop assistance service in English (repeated)</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31" name="正方形/長方形 30"/>
          <p:cNvSpPr/>
          <p:nvPr/>
        </p:nvSpPr>
        <p:spPr>
          <a:xfrm>
            <a:off x="492398" y="2256872"/>
            <a:ext cx="10124323" cy="451714"/>
          </a:xfrm>
          <a:prstGeom prst="rect">
            <a:avLst/>
          </a:prstGeom>
          <a:noFill/>
          <a:ln w="12700" cap="flat" cmpd="sng" algn="ctr">
            <a:noFill/>
            <a:prstDash val="solid"/>
          </a:ln>
          <a:effectLst/>
        </p:spPr>
        <p:txBody>
          <a:bodyPr rtlCol="0" anchor="ctr"/>
          <a:lstStyle/>
          <a:p>
            <a:pPr lvl="0"/>
            <a:r>
              <a:rPr kumimoji="0" lang="en-US" altLang="ja-JP" b="1" kern="0" dirty="0">
                <a:solidFill>
                  <a:prstClr val="black"/>
                </a:solidFill>
                <a:latin typeface="Arial" panose="020B0604020202020204" pitchFamily="34" charset="0"/>
                <a:ea typeface="Meiryo UI" panose="020B0604030504040204" pitchFamily="50" charset="-128"/>
                <a:cs typeface="Arial" panose="020B0604020202020204" pitchFamily="34" charset="0"/>
              </a:rPr>
              <a:t>(5) Innovative and impactful initiatives with Osaka City and Prefecture</a:t>
            </a:r>
          </a:p>
        </p:txBody>
      </p:sp>
      <p:sp>
        <p:nvSpPr>
          <p:cNvPr id="32" name="右矢印 31"/>
          <p:cNvSpPr/>
          <p:nvPr/>
        </p:nvSpPr>
        <p:spPr>
          <a:xfrm>
            <a:off x="9644635" y="4020635"/>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aphicFrame>
        <p:nvGraphicFramePr>
          <p:cNvPr id="33" name="コンテンツ プレースホルダー 6"/>
          <p:cNvGraphicFramePr>
            <a:graphicFrameLocks/>
          </p:cNvGraphicFramePr>
          <p:nvPr>
            <p:extLst>
              <p:ext uri="{D42A27DB-BD31-4B8C-83A1-F6EECF244321}">
                <p14:modId xmlns:p14="http://schemas.microsoft.com/office/powerpoint/2010/main" val="1225183175"/>
              </p:ext>
            </p:extLst>
          </p:nvPr>
        </p:nvGraphicFramePr>
        <p:xfrm>
          <a:off x="765630" y="5140627"/>
          <a:ext cx="10994409" cy="147268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084633">
                  <a:extLst>
                    <a:ext uri="{9D8B030D-6E8A-4147-A177-3AD203B41FA5}">
                      <a16:colId xmlns:a16="http://schemas.microsoft.com/office/drawing/2014/main" val="2051220517"/>
                    </a:ext>
                  </a:extLst>
                </a:gridCol>
                <a:gridCol w="1565540">
                  <a:extLst>
                    <a:ext uri="{9D8B030D-6E8A-4147-A177-3AD203B41FA5}">
                      <a16:colId xmlns:a16="http://schemas.microsoft.com/office/drawing/2014/main" val="3213052032"/>
                    </a:ext>
                  </a:extLst>
                </a:gridCol>
                <a:gridCol w="860160">
                  <a:extLst>
                    <a:ext uri="{9D8B030D-6E8A-4147-A177-3AD203B41FA5}">
                      <a16:colId xmlns:a16="http://schemas.microsoft.com/office/drawing/2014/main" val="3192314782"/>
                    </a:ext>
                  </a:extLst>
                </a:gridCol>
                <a:gridCol w="1282539">
                  <a:extLst>
                    <a:ext uri="{9D8B030D-6E8A-4147-A177-3AD203B41FA5}">
                      <a16:colId xmlns:a16="http://schemas.microsoft.com/office/drawing/2014/main" val="3553168558"/>
                    </a:ext>
                  </a:extLst>
                </a:gridCol>
              </a:tblGrid>
              <a:tr h="320040">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Policy Name</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Summary</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row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Ownership</a:t>
                      </a: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nchor="ctr"/>
                </a:tc>
                <a:tc gridSpan="2">
                  <a:txBody>
                    <a:bodyPr/>
                    <a:lstStyle/>
                    <a:p>
                      <a:pPr algn="ctr"/>
                      <a:r>
                        <a:rPr kumimoji="1" lang="en-US" altLang="ja-JP" sz="1400" dirty="0">
                          <a:latin typeface="Arial" panose="020B0604020202020204" pitchFamily="34" charset="0"/>
                          <a:ea typeface="Meiryo UI" panose="020B0604030504040204" pitchFamily="50" charset="-128"/>
                          <a:cs typeface="Arial" panose="020B0604020202020204" pitchFamily="34" charset="0"/>
                        </a:rPr>
                        <a:t>Initiatives by Phase</a:t>
                      </a: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100" dirty="0">
                          <a:latin typeface="Arial" panose="020B0604020202020204" pitchFamily="34" charset="0"/>
                          <a:ea typeface="Meiryo UI" panose="020B0604030504040204" pitchFamily="50" charset="-128"/>
                          <a:cs typeface="Arial" panose="020B0604020202020204" pitchFamily="34" charset="0"/>
                        </a:rPr>
                        <a:t>FY2022</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a:txBody>
                  <a:tcPr anchor="ctr"/>
                </a:tc>
                <a:tc>
                  <a:txBody>
                    <a:bodyPr/>
                    <a:lstStyle/>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Active Stage Phase 1</a:t>
                      </a:r>
                    </a:p>
                    <a:p>
                      <a:pPr algn="ctr"/>
                      <a:r>
                        <a:rPr kumimoji="1" lang="en-US" altLang="ja-JP" sz="1000" dirty="0">
                          <a:latin typeface="Arial" panose="020B0604020202020204" pitchFamily="34" charset="0"/>
                          <a:ea typeface="Meiryo UI" panose="020B0604030504040204" pitchFamily="50" charset="-128"/>
                          <a:cs typeface="Arial" panose="020B0604020202020204" pitchFamily="34" charset="0"/>
                        </a:rPr>
                        <a:t>(until FY2025)</a:t>
                      </a:r>
                      <a:endParaRPr kumimoji="1" lang="ja-JP" altLang="en-US" sz="1000" dirty="0">
                        <a:latin typeface="Arial" panose="020B0604020202020204" pitchFamily="34" charset="0"/>
                        <a:ea typeface="Meiryo UI" panose="020B0604030504040204" pitchFamily="50" charset="-128"/>
                        <a:cs typeface="Arial" panose="020B0604020202020204" pitchFamily="34" charset="0"/>
                      </a:endParaRPr>
                    </a:p>
                  </a:txBody>
                  <a:tcPr marL="0" marR="0" anchor="ctr"/>
                </a:tc>
                <a:extLst>
                  <a:ext uri="{0D108BD9-81ED-4DB2-BD59-A6C34878D82A}">
                    <a16:rowId xmlns:a16="http://schemas.microsoft.com/office/drawing/2014/main" val="2564328363"/>
                  </a:ext>
                </a:extLst>
              </a:tr>
              <a:tr h="756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Arial" panose="020B0604020202020204" pitchFamily="34" charset="0"/>
                          <a:ea typeface="Meiryo UI" panose="020B0604030504040204" pitchFamily="50" charset="-128"/>
                          <a:cs typeface="Arial" panose="020B0604020202020204" pitchFamily="34" charset="0"/>
                        </a:rPr>
                        <a:t>Nurturing employees that are financially literate and possess financial knowledge</a:t>
                      </a:r>
                      <a:endParaRPr lang="ja-JP" altLang="en-US" sz="1200"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r>
                        <a:rPr kumimoji="1" lang="en-US" altLang="ja-JP" sz="1200" dirty="0">
                          <a:latin typeface="Arial" panose="020B0604020202020204" pitchFamily="34" charset="0"/>
                          <a:ea typeface="Meiryo UI" panose="020B0604030504040204" pitchFamily="50" charset="-128"/>
                          <a:cs typeface="Arial" panose="020B0604020202020204" pitchFamily="34" charset="0"/>
                        </a:rPr>
                        <a:t>Improve the financial literacy and financial knowledge of prefectural and city employees by conducting training, etc.</a:t>
                      </a:r>
                      <a:endParaRPr kumimoji="1" lang="ja-JP" altLang="en-US" sz="1200" dirty="0">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Prefecture,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panose="020B0604020202020204" pitchFamily="34" charset="0"/>
                          <a:ea typeface="Meiryo UI" panose="020B0604030504040204" pitchFamily="50" charset="-128"/>
                          <a:cs typeface="Arial" panose="020B0604020202020204" pitchFamily="34" charset="0"/>
                        </a:rPr>
                        <a:t>Osaka City</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4" name="テキスト ボックス 33"/>
          <p:cNvSpPr txBox="1">
            <a:spLocks noChangeArrowheads="1"/>
          </p:cNvSpPr>
          <p:nvPr/>
        </p:nvSpPr>
        <p:spPr bwMode="auto">
          <a:xfrm>
            <a:off x="764460" y="4810870"/>
            <a:ext cx="11129139" cy="3231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en-US" altLang="ja-JP" sz="1500" kern="0" dirty="0">
                <a:latin typeface="Arial" panose="020B0604020202020204" pitchFamily="34" charset="0"/>
                <a:ea typeface="Meiryo UI" pitchFamily="50" charset="-128"/>
                <a:cs typeface="Arial" panose="020B0604020202020204" pitchFamily="34" charset="0"/>
              </a:rPr>
              <a:t>2. Nurture employees that are financially literate and possess financial knowledge</a:t>
            </a:r>
            <a:endParaRPr lang="ja-JP" altLang="en-US" sz="1500" kern="0" dirty="0">
              <a:latin typeface="Arial" panose="020B0604020202020204" pitchFamily="34" charset="0"/>
              <a:ea typeface="Meiryo UI" pitchFamily="50" charset="-128"/>
              <a:cs typeface="Arial" panose="020B0604020202020204" pitchFamily="34" charset="0"/>
            </a:endParaRPr>
          </a:p>
        </p:txBody>
      </p:sp>
      <p:sp>
        <p:nvSpPr>
          <p:cNvPr id="35" name="角丸四角形 34"/>
          <p:cNvSpPr/>
          <p:nvPr/>
        </p:nvSpPr>
        <p:spPr>
          <a:xfrm>
            <a:off x="2189013" y="63729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latin typeface="Arial" panose="020B0604020202020204" pitchFamily="34" charset="0"/>
                <a:cs typeface="Arial" panose="020B0604020202020204" pitchFamily="34" charset="0"/>
              </a:rPr>
              <a:t>Nurture</a:t>
            </a:r>
            <a:endParaRPr kumimoji="1" lang="ja-JP" altLang="en-US" sz="1000" dirty="0">
              <a:latin typeface="Arial" panose="020B0604020202020204" pitchFamily="34" charset="0"/>
              <a:cs typeface="Arial" panose="020B0604020202020204" pitchFamily="34" charset="0"/>
            </a:endParaRPr>
          </a:p>
        </p:txBody>
      </p:sp>
      <p:sp>
        <p:nvSpPr>
          <p:cNvPr id="36" name="角丸四角形 35"/>
          <p:cNvSpPr/>
          <p:nvPr/>
        </p:nvSpPr>
        <p:spPr>
          <a:xfrm>
            <a:off x="3114183" y="43612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latin typeface="Arial" panose="020B0604020202020204" pitchFamily="34" charset="0"/>
                <a:cs typeface="Arial" panose="020B0604020202020204" pitchFamily="34" charset="0"/>
              </a:rPr>
              <a:t>Support</a:t>
            </a:r>
            <a:endParaRPr kumimoji="1" lang="ja-JP" altLang="en-US" sz="10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9661013" y="3882264"/>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
        <p:nvSpPr>
          <p:cNvPr id="39" name="右矢印 38"/>
          <p:cNvSpPr/>
          <p:nvPr/>
        </p:nvSpPr>
        <p:spPr>
          <a:xfrm>
            <a:off x="9644635" y="6009245"/>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0" name="テキスト ボックス 39"/>
          <p:cNvSpPr txBox="1"/>
          <p:nvPr/>
        </p:nvSpPr>
        <p:spPr>
          <a:xfrm>
            <a:off x="9661013" y="5928595"/>
            <a:ext cx="843218" cy="261610"/>
          </a:xfrm>
          <a:prstGeom prst="rect">
            <a:avLst/>
          </a:prstGeom>
          <a:noFill/>
        </p:spPr>
        <p:txBody>
          <a:bodyPr wrap="none" rtlCol="0">
            <a:spAutoFit/>
          </a:bodyPr>
          <a:lstStyle/>
          <a:p>
            <a:r>
              <a:rPr lang="en-US" altLang="ja-JP" sz="1100" dirty="0">
                <a:latin typeface="Arial" panose="020B0604020202020204" pitchFamily="34" charset="0"/>
                <a:ea typeface="Meiryo UI" panose="020B0604030504040204" pitchFamily="50" charset="-128"/>
                <a:cs typeface="Arial" panose="020B0604020202020204" pitchFamily="34" charset="0"/>
              </a:rPr>
              <a:t>Implement</a:t>
            </a:r>
            <a:endParaRPr kumimoji="1" lang="ja-JP" altLang="en-US" sz="11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60684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31</a:t>
            </a:fld>
            <a:endParaRPr kumimoji="1" lang="ja-JP" altLang="en-US" dirty="0">
              <a:latin typeface="Arial" panose="020B0604020202020204" pitchFamily="34" charset="0"/>
              <a:cs typeface="Arial" panose="020B0604020202020204" pitchFamily="34" charset="0"/>
            </a:endParaRPr>
          </a:p>
        </p:txBody>
      </p:sp>
      <p:sp>
        <p:nvSpPr>
          <p:cNvPr id="37" name="タイトル 1"/>
          <p:cNvSpPr txBox="1">
            <a:spLocks/>
          </p:cNvSpPr>
          <p:nvPr/>
        </p:nvSpPr>
        <p:spPr>
          <a:xfrm>
            <a:off x="627182" y="139350"/>
            <a:ext cx="11438922" cy="65590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a:latin typeface="Arial" panose="020B0604020202020204" pitchFamily="34" charset="0"/>
                <a:ea typeface="UD デジタル 教科書体 NK-R" panose="02020400000000000000" pitchFamily="18" charset="-128"/>
                <a:cs typeface="Arial" panose="020B0604020202020204" pitchFamily="34" charset="0"/>
              </a:rPr>
              <a:t>IV Strategy Implementation Period and Strategy Goals</a:t>
            </a:r>
            <a:endParaRPr lang="ja-JP" altLang="en-US" sz="36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38" name="直線コネクタ 37"/>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96103"/>
            <a:ext cx="10850585" cy="4278094"/>
          </a:xfrm>
          <a:prstGeom prst="rect">
            <a:avLst/>
          </a:prstGeom>
        </p:spPr>
        <p:txBody>
          <a:bodyPr wrap="square">
            <a:spAutoFit/>
          </a:bodyPr>
          <a:lstStyle/>
          <a:p>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Global</a:t>
            </a:r>
            <a:r>
              <a:rPr lang="ja-JP" altLang="en-US" sz="1600" kern="1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financial</a:t>
            </a:r>
            <a:r>
              <a:rPr lang="ja-JP" altLang="en-US" sz="1600" kern="1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cities around the world have the background of a long financial history; therefore, becoming a global financial city requires initiatives over the long-term.</a:t>
            </a:r>
          </a:p>
          <a:p>
            <a:endPar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endParaRPr>
          </a:p>
          <a:p>
            <a:r>
              <a:rPr lang="en-US" altLang="ja-JP" sz="1600" dirty="0"/>
              <a:t>Consequently, the </a:t>
            </a:r>
            <a:r>
              <a:rPr lang="en-US" altLang="ja-JP" sz="1600" b="1" u="sng" dirty="0"/>
              <a:t>period up to fiscal year 2025, the year of the Osaka-Kansai Expo, will be for building a foundation for the realization of a global financial city (Active Stage Phase 1)</a:t>
            </a:r>
            <a:r>
              <a:rPr lang="en-US" altLang="ja-JP" sz="1600" dirty="0"/>
              <a:t>. </a:t>
            </a:r>
            <a:r>
              <a:rPr lang="en-US" altLang="ja-JP" sz="1600" dirty="0">
                <a:latin typeface="Arial" panose="020B0604020202020204" pitchFamily="34" charset="0"/>
                <a:cs typeface="Arial" panose="020B0604020202020204" pitchFamily="34" charset="0"/>
              </a:rPr>
              <a:t>During this period, we will share with Asia and the world, the business appeal of Osaka-Kansai, our living conditions, etc. so as to improve Osaka’s presence. We will focus on gathering start-ups that will be the target of investments while also working to attract talent, companies, and capital. These will lead to the growth of the Osaka-Kansai economy.</a:t>
            </a:r>
            <a:endParaRPr lang="ja-JP" altLang="ja-JP" sz="1600" dirty="0">
              <a:latin typeface="Arial" panose="020B0604020202020204" pitchFamily="34" charset="0"/>
              <a:cs typeface="Arial" panose="020B0604020202020204" pitchFamily="34" charset="0"/>
            </a:endParaRPr>
          </a:p>
          <a:p>
            <a:endPar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endParaRPr>
          </a:p>
          <a:p>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Following this will be the </a:t>
            </a:r>
            <a:r>
              <a:rPr lang="en-US" altLang="ja-JP" sz="1600" b="1" u="sng" kern="100" dirty="0">
                <a:latin typeface="Arial" panose="020B0604020202020204" pitchFamily="34" charset="0"/>
                <a:ea typeface="UD デジタル 教科書体 NK-R" panose="02020400000000000000" pitchFamily="18" charset="-128"/>
                <a:cs typeface="Arial" panose="020B0604020202020204" pitchFamily="34" charset="0"/>
              </a:rPr>
              <a:t>period until fiscal year 2030, the target year for </a:t>
            </a:r>
            <a:r>
              <a:rPr lang="en-US" altLang="ja-JP" sz="1600" b="1" u="sng" kern="100" dirty="0" smtClean="0">
                <a:latin typeface="Arial" panose="020B0604020202020204" pitchFamily="34" charset="0"/>
                <a:ea typeface="UD デジタル 教科書体 NK-R" panose="02020400000000000000" pitchFamily="18" charset="-128"/>
                <a:cs typeface="Arial" panose="020B0604020202020204" pitchFamily="34" charset="0"/>
              </a:rPr>
              <a:t>SDGs </a:t>
            </a:r>
            <a:r>
              <a:rPr lang="en-US" altLang="ja-JP" sz="1600" b="1" u="sng" kern="100" dirty="0">
                <a:latin typeface="Arial" panose="020B0604020202020204" pitchFamily="34" charset="0"/>
                <a:ea typeface="UD デジタル 教科書体 NK-R" panose="02020400000000000000" pitchFamily="18" charset="-128"/>
                <a:cs typeface="Arial" panose="020B0604020202020204" pitchFamily="34" charset="0"/>
              </a:rPr>
              <a:t>goal achievement (Active Stage Phase 2)</a:t>
            </a: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 This period will be for deepening the initiatives as well as promoting their implementation from a financial standpoint, showing the world our presence as a global financial city as an advanced </a:t>
            </a:r>
            <a:r>
              <a:rPr lang="en-US" altLang="ja-JP" sz="1600" kern="100" dirty="0" smtClean="0">
                <a:latin typeface="Arial" panose="020B0604020202020204" pitchFamily="34" charset="0"/>
                <a:ea typeface="UD デジタル 教科書体 NK-R" panose="02020400000000000000" pitchFamily="18" charset="-128"/>
                <a:cs typeface="Arial" panose="020B0604020202020204" pitchFamily="34" charset="0"/>
              </a:rPr>
              <a:t>SDGs </a:t>
            </a: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city.</a:t>
            </a:r>
          </a:p>
          <a:p>
            <a:endPar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endParaRPr>
          </a:p>
          <a:p>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Finally, </a:t>
            </a:r>
            <a:r>
              <a:rPr lang="en-US" altLang="ja-JP" sz="1600" b="1" u="sng" kern="100" dirty="0">
                <a:latin typeface="Arial" panose="020B0604020202020204" pitchFamily="34" charset="0"/>
                <a:ea typeface="UD デジタル 教科書体 NK-R" panose="02020400000000000000" pitchFamily="18" charset="-128"/>
                <a:cs typeface="Arial" panose="020B0604020202020204" pitchFamily="34" charset="0"/>
              </a:rPr>
              <a:t>fiscal year 2050, the year the world aims to achieve carbon neutrality, will be the year we achieve the image of a city we aim to be</a:t>
            </a: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 Osaka will elevate its status as a city, create new financial products and markets and develop innovative financial products to continuously attract investment from within Japan and abroad, and by doing so, establish its position as a cutting-edge global financial city.</a:t>
            </a:r>
            <a:endParaRPr lang="ja-JP" altLang="en-US" sz="1600" kern="1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0" name="テキスト ボックス 39"/>
          <p:cNvSpPr txBox="1"/>
          <p:nvPr/>
        </p:nvSpPr>
        <p:spPr>
          <a:xfrm>
            <a:off x="627181" y="975046"/>
            <a:ext cx="7731627" cy="523220"/>
          </a:xfrm>
          <a:prstGeom prst="rect">
            <a:avLst/>
          </a:prstGeom>
          <a:noFill/>
        </p:spPr>
        <p:txBody>
          <a:bodyPr wrap="square" rtlCol="0">
            <a:spAutoFit/>
          </a:bodyPr>
          <a:lstStyle/>
          <a:p>
            <a:r>
              <a:rPr lang="en-US" altLang="ja-JP" sz="2800" b="1" dirty="0">
                <a:latin typeface="Arial" panose="020B0604020202020204" pitchFamily="34" charset="0"/>
                <a:ea typeface="UD デジタル 教科書体 NK-R" panose="02020400000000000000" pitchFamily="18" charset="-128"/>
                <a:cs typeface="Arial" panose="020B0604020202020204" pitchFamily="34" charset="0"/>
              </a:rPr>
              <a:t>1.</a:t>
            </a:r>
            <a:r>
              <a:rPr lang="ja-JP" altLang="en-US" sz="28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2800" b="1" dirty="0">
                <a:latin typeface="Arial" panose="020B0604020202020204" pitchFamily="34" charset="0"/>
                <a:ea typeface="UD デジタル 教科書体 NK-R" panose="02020400000000000000" pitchFamily="18" charset="-128"/>
                <a:cs typeface="Arial" panose="020B0604020202020204" pitchFamily="34" charset="0"/>
              </a:rPr>
              <a:t>Strategy Implementation Period</a:t>
            </a:r>
            <a:endParaRPr kumimoji="1" lang="ja-JP" altLang="en-US" sz="2800" b="1"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32</a:t>
            </a:fld>
            <a:endParaRPr kumimoji="1" lang="ja-JP" altLang="en-US" dirty="0">
              <a:latin typeface="Arial" panose="020B0604020202020204" pitchFamily="34" charset="0"/>
              <a:cs typeface="Arial" panose="020B0604020202020204" pitchFamily="34" charset="0"/>
            </a:endParaRPr>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gridSpan="2">
                  <a:txBody>
                    <a:bodyPr/>
                    <a:lstStyle/>
                    <a:p>
                      <a:endParaRPr kumimoji="1" lang="ja-JP" altLang="en-US" dirty="0"/>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dirty="0">
                <a:latin typeface="Arial" panose="020B0604020202020204" pitchFamily="34" charset="0"/>
                <a:cs typeface="Arial" panose="020B0604020202020204" pitchFamily="34" charset="0"/>
              </a:rPr>
              <a:t>2022</a:t>
            </a:r>
            <a:endParaRPr kumimoji="1" lang="ja-JP" altLang="en-US" sz="1890" dirty="0">
              <a:latin typeface="Arial" panose="020B0604020202020204" pitchFamily="34" charset="0"/>
              <a:cs typeface="Arial" panose="020B0604020202020204" pitchFamily="34" charset="0"/>
            </a:endParaRPr>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dirty="0">
                <a:latin typeface="Arial" panose="020B0604020202020204" pitchFamily="34" charset="0"/>
                <a:cs typeface="Arial" panose="020B0604020202020204" pitchFamily="34" charset="0"/>
              </a:rPr>
              <a:t>2025</a:t>
            </a:r>
            <a:endParaRPr kumimoji="1" lang="ja-JP" altLang="en-US" sz="1890" dirty="0">
              <a:latin typeface="Arial" panose="020B0604020202020204" pitchFamily="34" charset="0"/>
              <a:cs typeface="Arial" panose="020B0604020202020204" pitchFamily="34" charset="0"/>
            </a:endParaRPr>
          </a:p>
        </p:txBody>
      </p:sp>
      <p:sp>
        <p:nvSpPr>
          <p:cNvPr id="43" name="正方形/長方形 42"/>
          <p:cNvSpPr/>
          <p:nvPr/>
        </p:nvSpPr>
        <p:spPr>
          <a:xfrm>
            <a:off x="444500" y="1927325"/>
            <a:ext cx="2171700" cy="853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solidFill>
                  <a:schemeClr val="tx1"/>
                </a:solidFill>
                <a:latin typeface="Arial" panose="020B0604020202020204" pitchFamily="34" charset="0"/>
                <a:cs typeface="Arial" panose="020B0604020202020204" pitchFamily="34" charset="0"/>
              </a:rPr>
              <a:t>Strategy Formulation for</a:t>
            </a:r>
            <a:endParaRPr kumimoji="1" lang="ja-JP" altLang="en-US" sz="1400" b="1" dirty="0">
              <a:solidFill>
                <a:schemeClr val="tx1"/>
              </a:solidFill>
              <a:latin typeface="Arial" panose="020B0604020202020204" pitchFamily="34" charset="0"/>
              <a:cs typeface="Arial" panose="020B0604020202020204" pitchFamily="34" charset="0"/>
            </a:endParaRPr>
          </a:p>
          <a:p>
            <a:pPr algn="ctr"/>
            <a:r>
              <a:rPr lang="en-US" altLang="ja-JP" sz="1400" b="1" dirty="0">
                <a:solidFill>
                  <a:schemeClr val="tx1"/>
                </a:solidFill>
                <a:latin typeface="Arial" panose="020B0604020202020204" pitchFamily="34" charset="0"/>
                <a:cs typeface="Arial" panose="020B0604020202020204" pitchFamily="34" charset="0"/>
              </a:rPr>
              <a:t>Global Financial City </a:t>
            </a:r>
            <a:r>
              <a:rPr kumimoji="1" lang="en-US" altLang="ja-JP" sz="1400" b="1" dirty="0">
                <a:solidFill>
                  <a:schemeClr val="tx1"/>
                </a:solidFill>
                <a:latin typeface="Arial" panose="020B0604020202020204" pitchFamily="34" charset="0"/>
                <a:cs typeface="Arial" panose="020B0604020202020204" pitchFamily="34" charset="0"/>
              </a:rPr>
              <a:t>OSAKA</a:t>
            </a:r>
            <a:endParaRPr kumimoji="1" lang="ja-JP" altLang="en-US" sz="1400" b="1" dirty="0">
              <a:solidFill>
                <a:schemeClr val="tx1"/>
              </a:solidFill>
              <a:latin typeface="Arial" panose="020B0604020202020204" pitchFamily="34" charset="0"/>
              <a:cs typeface="Arial" panose="020B0604020202020204" pitchFamily="34" charset="0"/>
            </a:endParaRPr>
          </a:p>
        </p:txBody>
      </p:sp>
      <p:sp>
        <p:nvSpPr>
          <p:cNvPr id="44" name="正方形/長方形 43"/>
          <p:cNvSpPr/>
          <p:nvPr/>
        </p:nvSpPr>
        <p:spPr>
          <a:xfrm>
            <a:off x="3367069" y="2051217"/>
            <a:ext cx="177996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b="1" dirty="0">
                <a:solidFill>
                  <a:schemeClr val="tx1"/>
                </a:solidFill>
                <a:latin typeface="Arial" panose="020B0604020202020204" pitchFamily="34" charset="0"/>
                <a:cs typeface="Arial" panose="020B0604020202020204" pitchFamily="34" charset="0"/>
              </a:rPr>
              <a:t>Short Term Goals</a:t>
            </a:r>
          </a:p>
          <a:p>
            <a:pPr algn="ctr"/>
            <a:r>
              <a:rPr lang="en-US" altLang="ja-JP" sz="1400" b="1" dirty="0">
                <a:solidFill>
                  <a:schemeClr val="tx1"/>
                </a:solidFill>
                <a:latin typeface="Arial" panose="020B0604020202020204" pitchFamily="34" charset="0"/>
                <a:cs typeface="Arial" panose="020B0604020202020204" pitchFamily="34" charset="0"/>
              </a:rPr>
              <a:t>Osaka-Kansai</a:t>
            </a:r>
          </a:p>
          <a:p>
            <a:pPr algn="ctr"/>
            <a:r>
              <a:rPr lang="en-US" altLang="ja-JP" sz="1400" b="1" dirty="0">
                <a:solidFill>
                  <a:schemeClr val="tx1"/>
                </a:solidFill>
                <a:latin typeface="Arial" panose="020B0604020202020204" pitchFamily="34" charset="0"/>
                <a:cs typeface="Arial" panose="020B0604020202020204" pitchFamily="34" charset="0"/>
              </a:rPr>
              <a:t>Expo</a:t>
            </a:r>
            <a:endParaRPr kumimoji="1" lang="ja-JP" altLang="en-US" sz="1400" b="1" dirty="0">
              <a:solidFill>
                <a:schemeClr val="tx1"/>
              </a:solidFill>
              <a:latin typeface="Arial" panose="020B0604020202020204" pitchFamily="34" charset="0"/>
              <a:cs typeface="Arial" panose="020B0604020202020204" pitchFamily="34" charset="0"/>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dirty="0">
                <a:latin typeface="Arial" panose="020B0604020202020204" pitchFamily="34" charset="0"/>
                <a:cs typeface="Arial" panose="020B0604020202020204" pitchFamily="34" charset="0"/>
              </a:rPr>
              <a:t>2050</a:t>
            </a:r>
            <a:endParaRPr kumimoji="1" lang="ja-JP" altLang="en-US" sz="1890" dirty="0">
              <a:latin typeface="Arial" panose="020B0604020202020204" pitchFamily="34" charset="0"/>
              <a:cs typeface="Arial" panose="020B0604020202020204" pitchFamily="34" charset="0"/>
            </a:endParaRPr>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dirty="0">
                <a:latin typeface="Arial" panose="020B0604020202020204" pitchFamily="34" charset="0"/>
                <a:cs typeface="Arial" panose="020B0604020202020204" pitchFamily="34" charset="0"/>
              </a:rPr>
              <a:t>2030</a:t>
            </a:r>
            <a:endParaRPr kumimoji="1" lang="ja-JP" altLang="en-US" sz="1890" dirty="0">
              <a:latin typeface="Arial" panose="020B0604020202020204" pitchFamily="34" charset="0"/>
              <a:cs typeface="Arial" panose="020B0604020202020204" pitchFamily="34" charset="0"/>
            </a:endParaRPr>
          </a:p>
        </p:txBody>
      </p:sp>
      <p:sp>
        <p:nvSpPr>
          <p:cNvPr id="49" name="正方形/長方形 48"/>
          <p:cNvSpPr/>
          <p:nvPr/>
        </p:nvSpPr>
        <p:spPr>
          <a:xfrm>
            <a:off x="6870700" y="2060149"/>
            <a:ext cx="1283627"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en-US" altLang="ja-JP" sz="1400" b="1" dirty="0">
                <a:solidFill>
                  <a:schemeClr val="tx1"/>
                </a:solidFill>
                <a:latin typeface="Arial" panose="020B0604020202020204" pitchFamily="34" charset="0"/>
                <a:cs typeface="Arial" panose="020B0604020202020204" pitchFamily="34" charset="0"/>
              </a:rPr>
              <a:t>Medium Term Goals</a:t>
            </a:r>
            <a:endParaRPr kumimoji="1" lang="ja-JP" altLang="en-US" sz="1400" b="1" dirty="0">
              <a:solidFill>
                <a:schemeClr val="tx1"/>
              </a:solidFill>
              <a:latin typeface="Arial" panose="020B0604020202020204" pitchFamily="34" charset="0"/>
              <a:cs typeface="Arial" panose="020B0604020202020204" pitchFamily="34" charset="0"/>
            </a:endParaRPr>
          </a:p>
        </p:txBody>
      </p:sp>
      <p:sp>
        <p:nvSpPr>
          <p:cNvPr id="51" name="ホームベース 50"/>
          <p:cNvSpPr/>
          <p:nvPr/>
        </p:nvSpPr>
        <p:spPr>
          <a:xfrm>
            <a:off x="428612" y="2966132"/>
            <a:ext cx="3974034" cy="1483695"/>
          </a:xfrm>
          <a:prstGeom prst="homePlate">
            <a:avLst>
              <a:gd name="adj" fmla="val 138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lstStyle/>
          <a:p>
            <a:pPr algn="ctr"/>
            <a:r>
              <a:rPr lang="en-US" altLang="ja-JP" b="1" dirty="0">
                <a:solidFill>
                  <a:schemeClr val="tx1"/>
                </a:solidFill>
                <a:latin typeface="Arial" panose="020B0604020202020204" pitchFamily="34" charset="0"/>
                <a:cs typeface="Arial" panose="020B0604020202020204" pitchFamily="34" charset="0"/>
              </a:rPr>
              <a:t>Start-Up Phase/</a:t>
            </a:r>
          </a:p>
          <a:p>
            <a:pPr algn="ctr">
              <a:spcAft>
                <a:spcPts val="600"/>
              </a:spcAft>
            </a:pPr>
            <a:r>
              <a:rPr lang="en-US" altLang="ja-JP" b="1" dirty="0">
                <a:solidFill>
                  <a:schemeClr val="tx1"/>
                </a:solidFill>
                <a:latin typeface="Arial" panose="020B0604020202020204" pitchFamily="34" charset="0"/>
                <a:cs typeface="Arial" panose="020B0604020202020204" pitchFamily="34" charset="0"/>
              </a:rPr>
              <a:t>Active Stage Phase 1</a:t>
            </a:r>
            <a:endParaRPr kumimoji="1" lang="en-US" altLang="ja-JP" b="1" dirty="0">
              <a:solidFill>
                <a:schemeClr val="tx1"/>
              </a:solidFill>
              <a:latin typeface="Arial" panose="020B0604020202020204" pitchFamily="34" charset="0"/>
              <a:cs typeface="Arial" panose="020B0604020202020204" pitchFamily="34" charset="0"/>
            </a:endParaRPr>
          </a:p>
          <a:p>
            <a:pPr marL="263525" lvl="0" indent="-179388">
              <a:buFont typeface="Arial" panose="020B0604020202020204" pitchFamily="34" charset="0"/>
              <a:buChar char="•"/>
            </a:pPr>
            <a:r>
              <a:rPr lang="en-US" altLang="ja-JP" sz="1100" b="1" kern="100" dirty="0">
                <a:solidFill>
                  <a:schemeClr val="tx1"/>
                </a:solidFill>
                <a:latin typeface="Arial" panose="020B0604020202020204" pitchFamily="34" charset="0"/>
                <a:cs typeface="Arial" panose="020B0604020202020204" pitchFamily="34" charset="0"/>
              </a:rPr>
              <a:t>Share with Asia and the world, the business appeal of Osaka-Kansai, our living conditions, etc.</a:t>
            </a:r>
          </a:p>
          <a:p>
            <a:pPr marL="263525" lvl="0" indent="-179388">
              <a:buFont typeface="Arial" panose="020B0604020202020204" pitchFamily="34" charset="0"/>
              <a:buChar char="•"/>
            </a:pPr>
            <a:r>
              <a:rPr lang="en-US" altLang="ja-JP" sz="1100" b="1" kern="100" dirty="0">
                <a:solidFill>
                  <a:schemeClr val="tx1"/>
                </a:solidFill>
                <a:latin typeface="Arial" panose="020B0604020202020204" pitchFamily="34" charset="0"/>
                <a:cs typeface="Arial" panose="020B0604020202020204" pitchFamily="34" charset="0"/>
              </a:rPr>
              <a:t>Gather start-ups that will be the target of investments while also working to attract talent, companies, and capital</a:t>
            </a:r>
            <a:endParaRPr kumimoji="1" lang="ja-JP" altLang="en-US" sz="1100" b="1" dirty="0">
              <a:solidFill>
                <a:schemeClr val="tx1"/>
              </a:solidFill>
              <a:latin typeface="Arial" panose="020B0604020202020204" pitchFamily="34" charset="0"/>
              <a:cs typeface="Arial" panose="020B0604020202020204" pitchFamily="34" charset="0"/>
            </a:endParaRPr>
          </a:p>
        </p:txBody>
      </p:sp>
      <p:sp>
        <p:nvSpPr>
          <p:cNvPr id="52" name="ホームベース 51"/>
          <p:cNvSpPr/>
          <p:nvPr/>
        </p:nvSpPr>
        <p:spPr>
          <a:xfrm>
            <a:off x="4614663" y="2988080"/>
            <a:ext cx="2893720" cy="1461747"/>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lstStyle/>
          <a:p>
            <a:pPr algn="ctr"/>
            <a:r>
              <a:rPr kumimoji="1" lang="en-US" altLang="ja-JP" b="1" dirty="0">
                <a:solidFill>
                  <a:schemeClr val="tx1"/>
                </a:solidFill>
                <a:latin typeface="Arial" panose="020B0604020202020204" pitchFamily="34" charset="0"/>
                <a:cs typeface="Arial" panose="020B0604020202020204" pitchFamily="34" charset="0"/>
              </a:rPr>
              <a:t>Active Stage </a:t>
            </a:r>
          </a:p>
          <a:p>
            <a:pPr algn="ctr">
              <a:spcAft>
                <a:spcPts val="600"/>
              </a:spcAft>
            </a:pPr>
            <a:r>
              <a:rPr kumimoji="1" lang="en-US" altLang="ja-JP" b="1" dirty="0">
                <a:solidFill>
                  <a:schemeClr val="tx1"/>
                </a:solidFill>
                <a:latin typeface="Arial" panose="020B0604020202020204" pitchFamily="34" charset="0"/>
                <a:cs typeface="Arial" panose="020B0604020202020204" pitchFamily="34" charset="0"/>
              </a:rPr>
              <a:t>Phase 2</a:t>
            </a:r>
            <a:endParaRPr lang="en-US" altLang="ja-JP" sz="1200" b="1" dirty="0">
              <a:solidFill>
                <a:schemeClr val="tx1"/>
              </a:solidFill>
              <a:latin typeface="Arial" panose="020B0604020202020204" pitchFamily="34" charset="0"/>
              <a:cs typeface="Arial" panose="020B0604020202020204" pitchFamily="34" charset="0"/>
            </a:endParaRPr>
          </a:p>
          <a:p>
            <a:pPr marL="263525" indent="-179388">
              <a:buFont typeface="Arial" panose="020B0604020202020204" pitchFamily="34" charset="0"/>
              <a:buChar char="•"/>
            </a:pPr>
            <a:r>
              <a:rPr lang="en-US" altLang="ja-JP" sz="1100" b="1" dirty="0">
                <a:solidFill>
                  <a:schemeClr val="tx1"/>
                </a:solidFill>
                <a:latin typeface="Arial" panose="020B0604020202020204" pitchFamily="34" charset="0"/>
                <a:cs typeface="Arial" panose="020B0604020202020204" pitchFamily="34" charset="0"/>
              </a:rPr>
              <a:t>Dive deep into the initiatives</a:t>
            </a:r>
          </a:p>
          <a:p>
            <a:pPr marL="263525" indent="-179388">
              <a:buFont typeface="Arial" panose="020B0604020202020204" pitchFamily="34" charset="0"/>
              <a:buChar char="•"/>
            </a:pPr>
            <a:r>
              <a:rPr lang="en-US" altLang="ja-JP" sz="1100" b="1" kern="100" dirty="0">
                <a:solidFill>
                  <a:schemeClr val="tx1"/>
                </a:solidFill>
                <a:latin typeface="Arial" panose="020B0604020202020204" pitchFamily="34" charset="0"/>
                <a:cs typeface="Arial" panose="020B0604020202020204" pitchFamily="34" charset="0"/>
              </a:rPr>
              <a:t>As an advanced </a:t>
            </a:r>
            <a:r>
              <a:rPr lang="en-US" altLang="ja-JP" sz="1100" b="1" kern="100" dirty="0" smtClean="0">
                <a:solidFill>
                  <a:schemeClr val="tx1"/>
                </a:solidFill>
                <a:latin typeface="Arial" panose="020B0604020202020204" pitchFamily="34" charset="0"/>
                <a:cs typeface="Arial" panose="020B0604020202020204" pitchFamily="34" charset="0"/>
              </a:rPr>
              <a:t>SDGs </a:t>
            </a:r>
            <a:r>
              <a:rPr lang="en-US" altLang="ja-JP" sz="1100" b="1" kern="100" dirty="0">
                <a:solidFill>
                  <a:schemeClr val="tx1"/>
                </a:solidFill>
                <a:latin typeface="Arial" panose="020B0604020202020204" pitchFamily="34" charset="0"/>
                <a:cs typeface="Arial" panose="020B0604020202020204" pitchFamily="34" charset="0"/>
              </a:rPr>
              <a:t>city, promote its implementation from a financial standpoint</a:t>
            </a: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altLang="ja-JP" sz="1200" b="1" kern="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a:t>
            </a:r>
            <a:r>
              <a:rPr lang="en-US" altLang="ja-JP" sz="1200" b="1" kern="100" dirty="0">
                <a:latin typeface="Arial" panose="020B0604020202020204" pitchFamily="34" charset="0"/>
                <a:ea typeface="UD デジタル 教科書体 NK-R" panose="02020400000000000000" pitchFamily="18" charset="-128"/>
                <a:cs typeface="Arial" panose="020B0604020202020204" pitchFamily="34" charset="0"/>
              </a:rPr>
              <a:t>mprove Osaka’s presence, leading to growth of the Osaka-Kansai economy</a:t>
            </a:r>
            <a:endParaRPr lang="ja-JP" altLang="en-US" sz="1200" b="1" kern="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Arial" panose="020B0604020202020204" pitchFamily="34" charset="0"/>
                <a:ea typeface="UD デジタル 教科書体 NK-R" panose="02020400000000000000" pitchFamily="18" charset="-128"/>
                <a:cs typeface="Arial" panose="020B0604020202020204" pitchFamily="34" charset="0"/>
              </a:rPr>
              <a:t>Strategy Implementation Period (Illustration)</a:t>
            </a:r>
            <a:endParaRPr lang="ja-JP" altLang="en-US" sz="28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1" name="角丸四角形 20"/>
          <p:cNvSpPr/>
          <p:nvPr/>
        </p:nvSpPr>
        <p:spPr>
          <a:xfrm>
            <a:off x="6756400" y="5003719"/>
            <a:ext cx="1605887"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altLang="ja-JP" sz="1200" b="1" kern="100" dirty="0">
                <a:latin typeface="Arial" panose="020B0604020202020204" pitchFamily="34" charset="0"/>
                <a:ea typeface="UD デジタル 教科書体 NK-R" panose="02020400000000000000" pitchFamily="18" charset="-128"/>
                <a:cs typeface="Arial" panose="020B0604020202020204" pitchFamily="34" charset="0"/>
              </a:rPr>
              <a:t>Show the world our presence as a global financial city</a:t>
            </a:r>
            <a:endParaRPr lang="ja-JP" altLang="en-US" sz="1200" b="1" kern="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 name="正方形/長方形 1"/>
          <p:cNvSpPr/>
          <p:nvPr/>
        </p:nvSpPr>
        <p:spPr>
          <a:xfrm>
            <a:off x="321555" y="2865305"/>
            <a:ext cx="4186051"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 name="テキスト ボックス 2"/>
          <p:cNvSpPr txBox="1"/>
          <p:nvPr/>
        </p:nvSpPr>
        <p:spPr>
          <a:xfrm>
            <a:off x="701952" y="4534040"/>
            <a:ext cx="2865706" cy="307777"/>
          </a:xfrm>
          <a:prstGeom prst="rect">
            <a:avLst/>
          </a:prstGeom>
          <a:solidFill>
            <a:schemeClr val="bg1"/>
          </a:solidFill>
          <a:ln w="28575">
            <a:solidFill>
              <a:srgbClr val="FF0000"/>
            </a:solidFill>
          </a:ln>
        </p:spPr>
        <p:txBody>
          <a:bodyPr wrap="square" rtlCol="0">
            <a:spAutoFit/>
          </a:bodyPr>
          <a:lstStyle/>
          <a:p>
            <a:pPr algn="ctr"/>
            <a:r>
              <a:rPr lang="en-US" altLang="ja-JP" sz="1400" b="1" dirty="0">
                <a:latin typeface="Arial" panose="020B0604020202020204" pitchFamily="34" charset="0"/>
                <a:cs typeface="Arial" panose="020B0604020202020204" pitchFamily="34" charset="0"/>
              </a:rPr>
              <a:t>Currently setting strategy goals</a:t>
            </a:r>
            <a:endParaRPr kumimoji="1" lang="ja-JP" altLang="en-US" sz="1400" b="1" dirty="0">
              <a:latin typeface="Arial" panose="020B0604020202020204" pitchFamily="34" charset="0"/>
              <a:cs typeface="Arial" panose="020B0604020202020204" pitchFamily="34" charset="0"/>
            </a:endParaRPr>
          </a:p>
        </p:txBody>
      </p:sp>
      <p:sp>
        <p:nvSpPr>
          <p:cNvPr id="24" name="ホームベース 23"/>
          <p:cNvSpPr/>
          <p:nvPr/>
        </p:nvSpPr>
        <p:spPr>
          <a:xfrm>
            <a:off x="7577880" y="2988655"/>
            <a:ext cx="2290223" cy="1461172"/>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nchorCtr="0"/>
          <a:lstStyle/>
          <a:p>
            <a:pPr lvl="0"/>
            <a:r>
              <a:rPr lang="en-US" altLang="ja-JP" sz="1200" b="1" dirty="0">
                <a:solidFill>
                  <a:schemeClr val="tx1"/>
                </a:solidFill>
                <a:latin typeface="Arial" panose="020B0604020202020204" pitchFamily="34" charset="0"/>
                <a:cs typeface="Arial" panose="020B0604020202020204" pitchFamily="34" charset="0"/>
              </a:rPr>
              <a:t>Create new financial products and markets and develop innovative financial products</a:t>
            </a:r>
            <a:endParaRPr kumimoji="1" lang="ja-JP" altLang="en-US" sz="2000" b="1" dirty="0">
              <a:solidFill>
                <a:schemeClr val="tx1"/>
              </a:solidFill>
              <a:latin typeface="Arial" panose="020B0604020202020204" pitchFamily="34" charset="0"/>
              <a:cs typeface="Arial" panose="020B0604020202020204" pitchFamily="34" charset="0"/>
            </a:endParaRPr>
          </a:p>
        </p:txBody>
      </p:sp>
      <p:sp>
        <p:nvSpPr>
          <p:cNvPr id="25" name="正方形/長方形 24"/>
          <p:cNvSpPr/>
          <p:nvPr/>
        </p:nvSpPr>
        <p:spPr>
          <a:xfrm>
            <a:off x="100497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en-US" altLang="ja-JP" sz="1400" b="1" dirty="0">
                <a:solidFill>
                  <a:schemeClr val="tx1"/>
                </a:solidFill>
                <a:latin typeface="Arial" panose="020B0604020202020204" pitchFamily="34" charset="0"/>
                <a:cs typeface="Arial" panose="020B0604020202020204" pitchFamily="34" charset="0"/>
              </a:rPr>
              <a:t>Strategy Target Year</a:t>
            </a: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en-US" altLang="ja-JP" sz="1200" b="1" kern="100" dirty="0">
                  <a:latin typeface="Arial" panose="020B0604020202020204" pitchFamily="34" charset="0"/>
                  <a:ea typeface="UD デジタル 教科書体 NK-R" panose="02020400000000000000" pitchFamily="18" charset="-128"/>
                  <a:cs typeface="Arial" panose="020B0604020202020204" pitchFamily="34" charset="0"/>
                </a:rPr>
                <a:t>Establish position as a cutting-edge global financial city</a:t>
              </a:r>
              <a:endParaRPr lang="ja-JP" altLang="en-US" sz="12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6" name="角丸四角形 25"/>
            <p:cNvSpPr/>
            <p:nvPr/>
          </p:nvSpPr>
          <p:spPr>
            <a:xfrm>
              <a:off x="10715224" y="2852165"/>
              <a:ext cx="1212111" cy="53178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en-US" altLang="ja-JP" sz="12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p>
          </p:txBody>
        </p:sp>
        <p:sp>
          <p:nvSpPr>
            <p:cNvPr id="27" name="角丸四角形 26"/>
            <p:cNvSpPr/>
            <p:nvPr/>
          </p:nvSpPr>
          <p:spPr>
            <a:xfrm>
              <a:off x="10726690" y="343417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en-US" altLang="ja-JP" sz="12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lang="ja-JP" altLang="en-US" sz="12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7" name="大かっこ 6"/>
          <p:cNvSpPr/>
          <p:nvPr/>
        </p:nvSpPr>
        <p:spPr>
          <a:xfrm>
            <a:off x="3591611" y="2256527"/>
            <a:ext cx="1347168" cy="40805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35326" y="918315"/>
            <a:ext cx="11052727" cy="861774"/>
          </a:xfrm>
          <a:prstGeom prst="rect">
            <a:avLst/>
          </a:prstGeom>
        </p:spPr>
        <p:txBody>
          <a:bodyPr wrap="square">
            <a:spAutoFit/>
          </a:bodyPr>
          <a:lstStyle/>
          <a:p>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To move forward with our strategy, we have set strategic goals that utilize KPIs as our goals to achieve by FY2025, the end of our active stage phase 1</a:t>
            </a:r>
          </a:p>
          <a:p>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(Goals for FY2026 and beyond will be considered at a later date)</a:t>
            </a: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33</a:t>
            </a:fld>
            <a:endParaRPr kumimoji="1" lang="ja-JP" altLang="en-US" dirty="0">
              <a:latin typeface="Arial" panose="020B0604020202020204" pitchFamily="34" charset="0"/>
              <a:cs typeface="Arial" panose="020B0604020202020204" pitchFamily="34" charset="0"/>
            </a:endParaRPr>
          </a:p>
        </p:txBody>
      </p:sp>
      <p:sp>
        <p:nvSpPr>
          <p:cNvPr id="4" name="正方形/長方形 3"/>
          <p:cNvSpPr/>
          <p:nvPr/>
        </p:nvSpPr>
        <p:spPr>
          <a:xfrm>
            <a:off x="975595" y="1829790"/>
            <a:ext cx="3241564"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713045" y="1829790"/>
            <a:ext cx="3378413"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200" dirty="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8175858" y="1826697"/>
            <a:ext cx="3404875" cy="1194433"/>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chemeClr val="tx1"/>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4710973" y="1953901"/>
            <a:ext cx="3365710"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b="1" dirty="0">
                <a:latin typeface="Arial" panose="020B0604020202020204" pitchFamily="34" charset="0"/>
                <a:cs typeface="Arial" panose="020B0604020202020204" pitchFamily="34" charset="0"/>
              </a:rPr>
              <a:t>Number of foreign financial companies </a:t>
            </a:r>
            <a:r>
              <a:rPr lang="en-US" altLang="ja-JP" sz="1200" dirty="0">
                <a:latin typeface="Arial" panose="020B0604020202020204" pitchFamily="34" charset="0"/>
                <a:cs typeface="Arial" panose="020B0604020202020204" pitchFamily="34" charset="0"/>
              </a:rPr>
              <a:t>(including FinTech), </a:t>
            </a:r>
            <a:r>
              <a:rPr lang="en-US" altLang="ja-JP" sz="1600" b="1" dirty="0">
                <a:latin typeface="Arial" panose="020B0604020202020204" pitchFamily="34" charset="0"/>
                <a:cs typeface="Arial" panose="020B0604020202020204" pitchFamily="34" charset="0"/>
              </a:rPr>
              <a:t>investors, etc. recruited</a:t>
            </a:r>
            <a:endParaRPr lang="ja-JP" altLang="en-US" sz="1600" b="1" dirty="0">
              <a:latin typeface="Arial" panose="020B0604020202020204" pitchFamily="34" charset="0"/>
              <a:cs typeface="Arial" panose="020B0604020202020204" pitchFamily="34" charset="0"/>
            </a:endParaRPr>
          </a:p>
        </p:txBody>
      </p:sp>
      <p:sp>
        <p:nvSpPr>
          <p:cNvPr id="15" name="テキスト ボックス 14"/>
          <p:cNvSpPr txBox="1"/>
          <p:nvPr/>
        </p:nvSpPr>
        <p:spPr>
          <a:xfrm>
            <a:off x="945727" y="1953901"/>
            <a:ext cx="3292064" cy="830997"/>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b="1" dirty="0">
                <a:latin typeface="Arial" panose="020B0604020202020204" pitchFamily="34" charset="0"/>
                <a:cs typeface="Arial" panose="020B0604020202020204" pitchFamily="34" charset="0"/>
              </a:rPr>
              <a:t>Number of consultations at the Osaka Global Finance One-Stop Support Center</a:t>
            </a:r>
            <a:endParaRPr lang="ja-JP" altLang="en-US" sz="1600" b="1" dirty="0">
              <a:latin typeface="Arial" panose="020B0604020202020204" pitchFamily="34" charset="0"/>
              <a:cs typeface="Arial" panose="020B0604020202020204" pitchFamily="34" charset="0"/>
            </a:endParaRPr>
          </a:p>
        </p:txBody>
      </p:sp>
      <p:sp>
        <p:nvSpPr>
          <p:cNvPr id="16" name="テキスト ボックス 15"/>
          <p:cNvSpPr txBox="1"/>
          <p:nvPr/>
        </p:nvSpPr>
        <p:spPr>
          <a:xfrm>
            <a:off x="8188392" y="1953901"/>
            <a:ext cx="3404875" cy="1169551"/>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b="1" dirty="0">
                <a:latin typeface="Arial" panose="020B0604020202020204" pitchFamily="34" charset="0"/>
                <a:cs typeface="Arial" panose="020B0604020202020204" pitchFamily="34" charset="0"/>
              </a:rPr>
              <a:t>Number of unicorns, start-ups, university-launched ventures created</a:t>
            </a:r>
            <a:endParaRPr lang="ja-JP" altLang="en-US" sz="1600" b="1" dirty="0">
              <a:latin typeface="Arial" panose="020B0604020202020204" pitchFamily="34" charset="0"/>
              <a:cs typeface="Arial" panose="020B0604020202020204" pitchFamily="34" charset="0"/>
            </a:endParaRPr>
          </a:p>
          <a:p>
            <a:pPr marL="358775" indent="-87313">
              <a:buFont typeface="Arial" panose="020B0604020202020204" pitchFamily="34" charset="0"/>
              <a:buChar char="*"/>
            </a:pPr>
            <a:r>
              <a:rPr lang="en-US" altLang="ja-JP" sz="1100" dirty="0">
                <a:latin typeface="Arial" panose="020B0604020202020204" pitchFamily="34" charset="0"/>
                <a:cs typeface="Arial" panose="020B0604020202020204" pitchFamily="34" charset="0"/>
              </a:rPr>
              <a:t>KPIs for startup ecosystem global hub city (up to FY2024)</a:t>
            </a:r>
            <a:endParaRPr lang="ja-JP" altLang="en-US" sz="1100" dirty="0">
              <a:latin typeface="Arial" panose="020B0604020202020204" pitchFamily="34" charset="0"/>
              <a:cs typeface="Arial" panose="020B0604020202020204" pitchFamily="34" charset="0"/>
            </a:endParaRPr>
          </a:p>
        </p:txBody>
      </p:sp>
      <p:sp>
        <p:nvSpPr>
          <p:cNvPr id="13" name="テキスト ボックス 12"/>
          <p:cNvSpPr txBox="1"/>
          <p:nvPr/>
        </p:nvSpPr>
        <p:spPr>
          <a:xfrm>
            <a:off x="4689215" y="1795065"/>
            <a:ext cx="1290738" cy="253916"/>
          </a:xfrm>
          <a:prstGeom prst="rect">
            <a:avLst/>
          </a:prstGeom>
          <a:noFill/>
        </p:spPr>
        <p:txBody>
          <a:bodyPr wrap="none" rtlCol="0">
            <a:spAutoFit/>
          </a:bodyPr>
          <a:lstStyle/>
          <a:p>
            <a:r>
              <a:rPr kumimoji="1" lang="en-US" altLang="ja-JP" sz="1050" b="1" dirty="0">
                <a:latin typeface="Arial" panose="020B0604020202020204" pitchFamily="34" charset="0"/>
                <a:cs typeface="Arial" panose="020B0604020202020204" pitchFamily="34" charset="0"/>
              </a:rPr>
              <a:t>Outcome Goal 01</a:t>
            </a:r>
            <a:endParaRPr kumimoji="1" lang="ja-JP" altLang="en-US" sz="1050" b="1" dirty="0">
              <a:latin typeface="Arial" panose="020B0604020202020204" pitchFamily="34" charset="0"/>
              <a:cs typeface="Arial" panose="020B0604020202020204" pitchFamily="34" charset="0"/>
            </a:endParaRPr>
          </a:p>
        </p:txBody>
      </p:sp>
      <p:sp>
        <p:nvSpPr>
          <p:cNvPr id="18" name="テキスト ボックス 17"/>
          <p:cNvSpPr txBox="1"/>
          <p:nvPr/>
        </p:nvSpPr>
        <p:spPr>
          <a:xfrm>
            <a:off x="8162495" y="1795065"/>
            <a:ext cx="1290738" cy="253916"/>
          </a:xfrm>
          <a:prstGeom prst="rect">
            <a:avLst/>
          </a:prstGeom>
          <a:noFill/>
        </p:spPr>
        <p:txBody>
          <a:bodyPr wrap="none" rtlCol="0">
            <a:spAutoFit/>
          </a:bodyPr>
          <a:lstStyle/>
          <a:p>
            <a:r>
              <a:rPr kumimoji="1" lang="en-US" altLang="ja-JP" sz="1050" b="1" dirty="0">
                <a:latin typeface="Arial" panose="020B0604020202020204" pitchFamily="34" charset="0"/>
                <a:cs typeface="Arial" panose="020B0604020202020204" pitchFamily="34" charset="0"/>
              </a:rPr>
              <a:t>Outcome Goal 02</a:t>
            </a:r>
            <a:endParaRPr kumimoji="1" lang="ja-JP" altLang="en-US" sz="1050" b="1" dirty="0">
              <a:latin typeface="Arial" panose="020B0604020202020204" pitchFamily="34" charset="0"/>
              <a:cs typeface="Arial" panose="020B0604020202020204" pitchFamily="34" charset="0"/>
            </a:endParaRPr>
          </a:p>
        </p:txBody>
      </p:sp>
      <p:sp>
        <p:nvSpPr>
          <p:cNvPr id="19" name="テキスト ボックス 18"/>
          <p:cNvSpPr txBox="1"/>
          <p:nvPr/>
        </p:nvSpPr>
        <p:spPr>
          <a:xfrm>
            <a:off x="961080" y="1795065"/>
            <a:ext cx="958917" cy="253916"/>
          </a:xfrm>
          <a:prstGeom prst="rect">
            <a:avLst/>
          </a:prstGeom>
          <a:noFill/>
        </p:spPr>
        <p:txBody>
          <a:bodyPr wrap="none" rtlCol="0">
            <a:spAutoFit/>
          </a:bodyPr>
          <a:lstStyle/>
          <a:p>
            <a:r>
              <a:rPr kumimoji="1" lang="en-US" altLang="ja-JP" sz="1050" b="1" dirty="0">
                <a:latin typeface="Arial" panose="020B0604020202020204" pitchFamily="34" charset="0"/>
                <a:cs typeface="Arial" panose="020B0604020202020204" pitchFamily="34" charset="0"/>
              </a:rPr>
              <a:t>Output Goal</a:t>
            </a:r>
            <a:endParaRPr kumimoji="1" lang="ja-JP" altLang="en-US" sz="1050" b="1" dirty="0">
              <a:latin typeface="Arial" panose="020B0604020202020204" pitchFamily="34" charset="0"/>
              <a:cs typeface="Arial" panose="020B0604020202020204" pitchFamily="34" charset="0"/>
            </a:endParaRPr>
          </a:p>
        </p:txBody>
      </p:sp>
      <p:sp>
        <p:nvSpPr>
          <p:cNvPr id="20" name="正方形/長方形 19"/>
          <p:cNvSpPr/>
          <p:nvPr/>
        </p:nvSpPr>
        <p:spPr>
          <a:xfrm>
            <a:off x="961080" y="4002985"/>
            <a:ext cx="10601220" cy="23224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latin typeface="Arial" panose="020B0604020202020204" pitchFamily="34" charset="0"/>
              <a:cs typeface="Arial" panose="020B0604020202020204" pitchFamily="34" charset="0"/>
            </a:endParaRPr>
          </a:p>
        </p:txBody>
      </p:sp>
      <p:sp>
        <p:nvSpPr>
          <p:cNvPr id="21" name="テキスト ボックス 20"/>
          <p:cNvSpPr txBox="1"/>
          <p:nvPr/>
        </p:nvSpPr>
        <p:spPr>
          <a:xfrm>
            <a:off x="975594" y="4053546"/>
            <a:ext cx="5157181" cy="253916"/>
          </a:xfrm>
          <a:prstGeom prst="rect">
            <a:avLst/>
          </a:prstGeom>
          <a:noFill/>
        </p:spPr>
        <p:txBody>
          <a:bodyPr wrap="none" rtlCol="0">
            <a:spAutoFit/>
          </a:bodyPr>
          <a:lstStyle/>
          <a:p>
            <a:r>
              <a:rPr kumimoji="1" lang="en-US" altLang="ja-JP" sz="1050" b="1" dirty="0">
                <a:latin typeface="Arial" panose="020B0604020202020204" pitchFamily="34" charset="0"/>
                <a:cs typeface="Arial" panose="020B0604020202020204" pitchFamily="34" charset="0"/>
              </a:rPr>
              <a:t>Reference Index</a:t>
            </a:r>
            <a:r>
              <a:rPr kumimoji="1" lang="en-US" altLang="ja-JP" sz="1050" dirty="0">
                <a:latin typeface="Arial" panose="020B0604020202020204" pitchFamily="34" charset="0"/>
                <a:cs typeface="Arial" panose="020B0604020202020204" pitchFamily="34" charset="0"/>
              </a:rPr>
              <a:t> (used to understand domestic and global trends and movements)</a:t>
            </a:r>
            <a:endParaRPr kumimoji="1" lang="ja-JP" altLang="en-US" sz="1050" dirty="0">
              <a:latin typeface="Arial" panose="020B0604020202020204" pitchFamily="34" charset="0"/>
              <a:cs typeface="Arial" panose="020B0604020202020204" pitchFamily="34" charset="0"/>
            </a:endParaRPr>
          </a:p>
        </p:txBody>
      </p:sp>
      <p:sp>
        <p:nvSpPr>
          <p:cNvPr id="22" name="テキスト ボックス 21"/>
          <p:cNvSpPr txBox="1"/>
          <p:nvPr/>
        </p:nvSpPr>
        <p:spPr>
          <a:xfrm>
            <a:off x="1004623" y="4381674"/>
            <a:ext cx="5111568" cy="1815882"/>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GFCI Ranking</a:t>
            </a:r>
            <a:r>
              <a:rPr lang="en-US" altLang="ja-JP" sz="1200" kern="100" dirty="0">
                <a:latin typeface="Arial" panose="020B0604020202020204" pitchFamily="34" charset="0"/>
                <a:ea typeface="UD デジタル 教科書体 NK-R" panose="02020400000000000000" pitchFamily="18" charset="-128"/>
                <a:cs typeface="Arial" panose="020B0604020202020204" pitchFamily="34" charset="0"/>
              </a:rPr>
              <a:t> (*1)</a:t>
            </a:r>
          </a:p>
          <a:p>
            <a:pPr marL="355600"/>
            <a:r>
              <a:rPr lang="en-US" altLang="ja-JP" sz="1200" kern="100" dirty="0">
                <a:latin typeface="Arial" panose="020B0604020202020204" pitchFamily="34" charset="0"/>
                <a:ea typeface="UD デジタル 教科書体 NK-R" panose="02020400000000000000" pitchFamily="18" charset="-128"/>
                <a:cs typeface="Arial" panose="020B0604020202020204" pitchFamily="34" charset="0"/>
              </a:rPr>
              <a:t>*1 Ranking of “The Global Financial Centres Index” by</a:t>
            </a:r>
            <a:r>
              <a:rPr lang="ja-JP" altLang="en-US" sz="1200" kern="1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200" kern="100" dirty="0">
                <a:latin typeface="Arial" panose="020B0604020202020204" pitchFamily="34" charset="0"/>
                <a:ea typeface="UD デジタル 教科書体 NK-R" panose="02020400000000000000" pitchFamily="18" charset="-128"/>
                <a:cs typeface="Arial" panose="020B0604020202020204" pitchFamily="34" charset="0"/>
              </a:rPr>
              <a:t>Z/Yen</a:t>
            </a:r>
          </a:p>
          <a:p>
            <a:pPr marL="285750" indent="-285750">
              <a:buFont typeface="Wingdings" panose="05000000000000000000" pitchFamily="2" charset="2"/>
              <a:buChar char="Ø"/>
            </a:pPr>
            <a:endParaRPr lang="en-US" altLang="ja-JP" sz="2000" kern="100" dirty="0">
              <a:latin typeface="Arial" panose="020B0604020202020204" pitchFamily="34" charset="0"/>
              <a:ea typeface="UD デジタル 教科書体 NK-R" panose="02020400000000000000" pitchFamily="18" charset="-128"/>
              <a:cs typeface="Arial" panose="020B0604020202020204" pitchFamily="34" charset="0"/>
            </a:endParaRPr>
          </a:p>
          <a:p>
            <a:pPr marL="285750" indent="-285750">
              <a:buFont typeface="Wingdings" panose="05000000000000000000" pitchFamily="2" charset="2"/>
              <a:buChar char="Ø"/>
            </a:pP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Global Power City Index (</a:t>
            </a:r>
            <a:r>
              <a:rPr lang="en-US" altLang="en-US" sz="1600" kern="100" dirty="0">
                <a:latin typeface="Arial" panose="020B0604020202020204" pitchFamily="34" charset="0"/>
                <a:ea typeface="UD デジタル 教科書体 NK-R" panose="02020400000000000000" pitchFamily="18" charset="-128"/>
                <a:cs typeface="Arial" panose="020B0604020202020204" pitchFamily="34" charset="0"/>
              </a:rPr>
              <a:t>GPCI</a:t>
            </a:r>
            <a:r>
              <a:rPr lang="en-US" altLang="ja-JP" sz="1600" kern="100" dirty="0">
                <a:latin typeface="Arial" panose="020B0604020202020204" pitchFamily="34" charset="0"/>
                <a:ea typeface="UD デジタル 教科書体 NK-R" panose="02020400000000000000" pitchFamily="18" charset="-128"/>
                <a:cs typeface="Arial" panose="020B0604020202020204" pitchFamily="34" charset="0"/>
              </a:rPr>
              <a:t>) Ranking</a:t>
            </a:r>
            <a:r>
              <a:rPr lang="ja-JP" altLang="en-US" sz="1200" kern="1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200" kern="100" dirty="0">
                <a:latin typeface="Arial" panose="020B0604020202020204" pitchFamily="34" charset="0"/>
                <a:ea typeface="UD デジタル 教科書体 NK-R" panose="02020400000000000000" pitchFamily="18" charset="-128"/>
                <a:cs typeface="Arial" panose="020B0604020202020204" pitchFamily="34" charset="0"/>
              </a:rPr>
              <a:t>(*2)</a:t>
            </a:r>
          </a:p>
          <a:p>
            <a:pPr marL="442913" indent="-179388"/>
            <a:r>
              <a:rPr lang="en-US" altLang="ja-JP" sz="1200" kern="100" dirty="0">
                <a:latin typeface="Arial" panose="020B0604020202020204" pitchFamily="34" charset="0"/>
                <a:ea typeface="UD デジタル 教科書体 NK-R" panose="02020400000000000000" pitchFamily="18" charset="-128"/>
                <a:cs typeface="Arial" panose="020B0604020202020204" pitchFamily="34" charset="0"/>
              </a:rPr>
              <a:t>*2 Ranking by The Mori Memorial Foundation of the comprehensive power of major cities of the world, based on a multidimensional valuation in six areas—economy, research &amp; development, cultural interaction, livability, environment, and accessibility</a:t>
            </a:r>
            <a:endParaRPr lang="en-US" altLang="ja-JP" sz="5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3" name="テキスト ボックス 22"/>
          <p:cNvSpPr txBox="1"/>
          <p:nvPr/>
        </p:nvSpPr>
        <p:spPr>
          <a:xfrm>
            <a:off x="6139401" y="4137991"/>
            <a:ext cx="5422632" cy="2010807"/>
          </a:xfrm>
          <a:prstGeom prst="rect">
            <a:avLst/>
          </a:prstGeom>
          <a:noFill/>
        </p:spPr>
        <p:txBody>
          <a:bodyPr wrap="square" rtlCol="0">
            <a:spAutoFit/>
          </a:bodyPr>
          <a:lstStyle/>
          <a:p>
            <a:pPr marL="285750" indent="-285750">
              <a:buFont typeface="Wingdings" panose="05000000000000000000" pitchFamily="2" charset="2"/>
              <a:buChar char="Ø"/>
            </a:pPr>
            <a:endParaRPr lang="en-US" altLang="ja-JP" sz="1200" kern="100" dirty="0">
              <a:latin typeface="Arial" panose="020B0604020202020204" pitchFamily="34" charset="0"/>
              <a:ea typeface="UD デジタル 教科書体 NK-R" panose="02020400000000000000" pitchFamily="18" charset="-128"/>
              <a:cs typeface="Arial" panose="020B0604020202020204" pitchFamily="34" charset="0"/>
            </a:endParaRPr>
          </a:p>
          <a:p>
            <a:pPr marL="285750" lvl="0" indent="-285750">
              <a:spcAft>
                <a:spcPts val="400"/>
              </a:spcAft>
              <a:buFont typeface="Wingdings" panose="05000000000000000000" pitchFamily="2" charset="2"/>
              <a:buChar char="Ø"/>
              <a:defRPr/>
            </a:pPr>
            <a:r>
              <a:rPr lang="en-US" altLang="ja-JP" sz="1400" dirty="0">
                <a:latin typeface="Arial" panose="020B0604020202020204" pitchFamily="34" charset="0"/>
                <a:ea typeface="UD デジタル 教科書体 NK-R" panose="02020400000000000000" pitchFamily="18" charset="-128"/>
                <a:cs typeface="Arial" panose="020B0604020202020204" pitchFamily="34" charset="0"/>
              </a:rPr>
              <a:t>Number of new derivative products developed</a:t>
            </a:r>
          </a:p>
          <a:p>
            <a:pPr marL="285750" indent="-285750">
              <a:spcAft>
                <a:spcPts val="400"/>
              </a:spcAft>
              <a:buFont typeface="Wingdings" panose="05000000000000000000" pitchFamily="2" charset="2"/>
              <a:buChar char="Ø"/>
              <a:defRPr/>
            </a:pPr>
            <a:r>
              <a:rPr lang="en-US" altLang="ja-JP" sz="1400" dirty="0">
                <a:latin typeface="Arial" panose="020B0604020202020204" pitchFamily="34" charset="0"/>
                <a:ea typeface="UD デジタル 教科書体 NK-R" panose="02020400000000000000" pitchFamily="18" charset="-128"/>
                <a:cs typeface="Arial" panose="020B0604020202020204" pitchFamily="34" charset="0"/>
              </a:rPr>
              <a:t>Number of products using ST issued</a:t>
            </a:r>
            <a:endParaRPr lang="en-US" altLang="ja-JP" sz="1400" kern="100" dirty="0">
              <a:latin typeface="Arial" panose="020B0604020202020204" pitchFamily="34" charset="0"/>
              <a:ea typeface="UD デジタル 教科書体 NK-R" panose="02020400000000000000" pitchFamily="18" charset="-128"/>
              <a:cs typeface="Arial" panose="020B0604020202020204" pitchFamily="34" charset="0"/>
            </a:endParaRPr>
          </a:p>
          <a:p>
            <a:pPr marL="285750" indent="-285750">
              <a:spcAft>
                <a:spcPts val="400"/>
              </a:spcAft>
              <a:buFont typeface="Wingdings" panose="05000000000000000000" pitchFamily="2" charset="2"/>
              <a:buChar char="Ø"/>
              <a:defRPr/>
            </a:pPr>
            <a:r>
              <a:rPr lang="en-US" altLang="ja-JP" sz="1400" dirty="0">
                <a:latin typeface="Arial" panose="020B0604020202020204" pitchFamily="34" charset="0"/>
                <a:ea typeface="UD デジタル 教科書体 NK-R" panose="02020400000000000000" pitchFamily="18" charset="-128"/>
                <a:cs typeface="Arial" panose="020B0604020202020204" pitchFamily="34" charset="0"/>
              </a:rPr>
              <a:t>Value of green bonds issued through a domestic public offering</a:t>
            </a:r>
          </a:p>
          <a:p>
            <a:pPr marL="285750" indent="-285750">
              <a:buFont typeface="Wingdings" panose="05000000000000000000" pitchFamily="2" charset="2"/>
              <a:buChar char="Ø"/>
              <a:defRPr/>
            </a:pPr>
            <a:endParaRPr lang="en-US" altLang="ja-JP" sz="1200" dirty="0">
              <a:latin typeface="Arial" panose="020B0604020202020204" pitchFamily="34" charset="0"/>
              <a:ea typeface="UD デジタル 教科書体 NK-R" panose="02020400000000000000" pitchFamily="18" charset="-128"/>
              <a:cs typeface="Arial" panose="020B0604020202020204" pitchFamily="34" charset="0"/>
            </a:endParaRPr>
          </a:p>
          <a:p>
            <a:pPr marL="285750" indent="-285750">
              <a:spcAft>
                <a:spcPts val="400"/>
              </a:spcAft>
              <a:buFont typeface="Wingdings" panose="05000000000000000000" pitchFamily="2" charset="2"/>
              <a:buChar char="Ø"/>
              <a:defRPr/>
            </a:pPr>
            <a:r>
              <a:rPr lang="en-US" altLang="ja-JP" sz="1400" kern="100" dirty="0">
                <a:latin typeface="Arial" panose="020B0604020202020204" pitchFamily="34" charset="0"/>
                <a:ea typeface="UD デジタル 教科書体 NK-R" panose="02020400000000000000" pitchFamily="18" charset="-128"/>
                <a:cs typeface="Arial" panose="020B0604020202020204" pitchFamily="34" charset="0"/>
              </a:rPr>
              <a:t>Proportion of cashless settlements in the prefecture</a:t>
            </a:r>
          </a:p>
          <a:p>
            <a:pPr marL="285750" indent="-285750">
              <a:spcAft>
                <a:spcPts val="400"/>
              </a:spcAft>
              <a:buFont typeface="Wingdings" panose="05000000000000000000" pitchFamily="2" charset="2"/>
              <a:buChar char="Ø"/>
              <a:defRPr/>
            </a:pPr>
            <a:r>
              <a:rPr lang="en-US" altLang="ja-JP" sz="1400" kern="100" dirty="0">
                <a:latin typeface="Arial" panose="020B0604020202020204" pitchFamily="34" charset="0"/>
                <a:ea typeface="UD デジタル 教科書体 NK-R" panose="02020400000000000000" pitchFamily="18" charset="-128"/>
                <a:cs typeface="Arial" panose="020B0604020202020204" pitchFamily="34" charset="0"/>
              </a:rPr>
              <a:t>Rate of improvement of prefectural residents’ financial literacy</a:t>
            </a:r>
          </a:p>
          <a:p>
            <a:pPr marL="285750" indent="-285750">
              <a:spcAft>
                <a:spcPts val="400"/>
              </a:spcAft>
              <a:buFont typeface="Wingdings" panose="05000000000000000000" pitchFamily="2" charset="2"/>
              <a:buChar char="Ø"/>
              <a:defRPr/>
            </a:pPr>
            <a:r>
              <a:rPr lang="en-US" altLang="ja-JP" sz="1400" dirty="0">
                <a:latin typeface="Arial" panose="020B0604020202020204" pitchFamily="34" charset="0"/>
                <a:ea typeface="UD デジタル 教科書体 NK-R" panose="02020400000000000000" pitchFamily="18" charset="-128"/>
                <a:cs typeface="Arial" panose="020B0604020202020204" pitchFamily="34" charset="0"/>
              </a:rPr>
              <a:t>Level of interest of prefectural residents in green finance</a:t>
            </a:r>
            <a:endParaRPr lang="ja-JP" altLang="en-US" sz="14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17" name="直線コネクタ 16"/>
          <p:cNvCxnSpPr/>
          <p:nvPr/>
        </p:nvCxnSpPr>
        <p:spPr>
          <a:xfrm>
            <a:off x="6126946" y="4003033"/>
            <a:ext cx="12722" cy="229495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二等辺三角形 4"/>
          <p:cNvSpPr/>
          <p:nvPr/>
        </p:nvSpPr>
        <p:spPr>
          <a:xfrm rot="10800000">
            <a:off x="2483269"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正方形/長方形 25"/>
          <p:cNvSpPr/>
          <p:nvPr/>
        </p:nvSpPr>
        <p:spPr>
          <a:xfrm>
            <a:off x="975594" y="3054247"/>
            <a:ext cx="3241564" cy="72626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latin typeface="Arial" panose="020B0604020202020204" pitchFamily="34" charset="0"/>
              <a:cs typeface="Arial" panose="020B0604020202020204" pitchFamily="34" charset="0"/>
            </a:endParaRPr>
          </a:p>
        </p:txBody>
      </p:sp>
      <p:sp>
        <p:nvSpPr>
          <p:cNvPr id="29" name="正方形/長方形 28"/>
          <p:cNvSpPr/>
          <p:nvPr/>
        </p:nvSpPr>
        <p:spPr>
          <a:xfrm>
            <a:off x="4702446" y="3054247"/>
            <a:ext cx="3389012"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latin typeface="Arial" panose="020B0604020202020204" pitchFamily="34" charset="0"/>
              <a:cs typeface="Arial" panose="020B0604020202020204" pitchFamily="34" charset="0"/>
            </a:endParaRPr>
          </a:p>
        </p:txBody>
      </p:sp>
      <p:sp>
        <p:nvSpPr>
          <p:cNvPr id="30" name="正方形/長方形 29"/>
          <p:cNvSpPr/>
          <p:nvPr/>
        </p:nvSpPr>
        <p:spPr>
          <a:xfrm>
            <a:off x="8175859" y="3054246"/>
            <a:ext cx="3404875"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latin typeface="Arial" panose="020B0604020202020204" pitchFamily="34" charset="0"/>
              <a:cs typeface="Arial" panose="020B0604020202020204" pitchFamily="34" charset="0"/>
            </a:endParaRPr>
          </a:p>
        </p:txBody>
      </p:sp>
      <p:sp>
        <p:nvSpPr>
          <p:cNvPr id="31" name="二等辺三角形 30"/>
          <p:cNvSpPr/>
          <p:nvPr/>
        </p:nvSpPr>
        <p:spPr>
          <a:xfrm rot="10800000">
            <a:off x="6280124" y="3073307"/>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4" name="二等辺三角形 33"/>
          <p:cNvSpPr/>
          <p:nvPr/>
        </p:nvSpPr>
        <p:spPr>
          <a:xfrm rot="10800000">
            <a:off x="9697658"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7" name="テキスト ボックス 6"/>
          <p:cNvSpPr txBox="1"/>
          <p:nvPr/>
        </p:nvSpPr>
        <p:spPr>
          <a:xfrm>
            <a:off x="4741401" y="3126444"/>
            <a:ext cx="3271383" cy="584775"/>
          </a:xfrm>
          <a:prstGeom prst="rect">
            <a:avLst/>
          </a:prstGeom>
          <a:noFill/>
        </p:spPr>
        <p:txBody>
          <a:bodyPr wrap="square" rtlCol="0">
            <a:spAutoFit/>
          </a:bodyPr>
          <a:lstStyle/>
          <a:p>
            <a:pPr algn="ctr"/>
            <a:r>
              <a:rPr kumimoji="1" lang="en-US" altLang="ja-JP" sz="1600" b="1" dirty="0">
                <a:latin typeface="Arial" panose="020B0604020202020204" pitchFamily="34" charset="0"/>
                <a:cs typeface="Arial" panose="020B0604020202020204" pitchFamily="34" charset="0"/>
              </a:rPr>
              <a:t>Recruit 30 companies </a:t>
            </a:r>
          </a:p>
          <a:p>
            <a:pPr algn="ctr"/>
            <a:r>
              <a:rPr kumimoji="1" lang="en-US" altLang="ja-JP" sz="1600" b="1" dirty="0">
                <a:latin typeface="Arial" panose="020B0604020202020204" pitchFamily="34" charset="0"/>
                <a:cs typeface="Arial" panose="020B0604020202020204" pitchFamily="34" charset="0"/>
              </a:rPr>
              <a:t>by FY20</a:t>
            </a:r>
            <a:r>
              <a:rPr lang="en-US" altLang="ja-JP" sz="1600" b="1" dirty="0">
                <a:latin typeface="Arial" panose="020B0604020202020204" pitchFamily="34" charset="0"/>
                <a:cs typeface="Arial" panose="020B0604020202020204" pitchFamily="34" charset="0"/>
              </a:rPr>
              <a:t>25</a:t>
            </a:r>
            <a:endParaRPr kumimoji="1" lang="ja-JP" altLang="en-US" sz="1600" b="1" dirty="0">
              <a:latin typeface="Arial" panose="020B0604020202020204" pitchFamily="34" charset="0"/>
              <a:cs typeface="Arial" panose="020B0604020202020204" pitchFamily="34" charset="0"/>
            </a:endParaRPr>
          </a:p>
        </p:txBody>
      </p:sp>
      <p:sp>
        <p:nvSpPr>
          <p:cNvPr id="35" name="テキスト ボックス 34"/>
          <p:cNvSpPr txBox="1"/>
          <p:nvPr/>
        </p:nvSpPr>
        <p:spPr>
          <a:xfrm>
            <a:off x="8188392" y="3086018"/>
            <a:ext cx="3363153" cy="734047"/>
          </a:xfrm>
          <a:prstGeom prst="rect">
            <a:avLst/>
          </a:prstGeom>
          <a:noFill/>
        </p:spPr>
        <p:txBody>
          <a:bodyPr wrap="square" rtlCol="0">
            <a:spAutoFit/>
          </a:bodyPr>
          <a:lstStyle/>
          <a:p>
            <a:pPr algn="ctr">
              <a:lnSpc>
                <a:spcPct val="90000"/>
              </a:lnSpc>
            </a:pPr>
            <a:r>
              <a:rPr kumimoji="1" lang="en-US" altLang="ja-JP" sz="1400" b="1" dirty="0">
                <a:latin typeface="Arial" panose="020B0604020202020204" pitchFamily="34" charset="0"/>
                <a:cs typeface="Arial" panose="020B0604020202020204" pitchFamily="34" charset="0"/>
              </a:rPr>
              <a:t>Generate 3 unicorn companies and 300 start-ups </a:t>
            </a:r>
            <a:r>
              <a:rPr kumimoji="1" lang="en-US" altLang="ja-JP" sz="1000" b="1" dirty="0">
                <a:latin typeface="Arial" panose="020B0604020202020204" pitchFamily="34" charset="0"/>
                <a:cs typeface="Arial" panose="020B0604020202020204" pitchFamily="34" charset="0"/>
              </a:rPr>
              <a:t>(of which 100 are companies launched at universities)</a:t>
            </a:r>
            <a:r>
              <a:rPr kumimoji="1" lang="en-US" altLang="ja-JP" b="1" dirty="0">
                <a:latin typeface="Arial" panose="020B0604020202020204" pitchFamily="34" charset="0"/>
                <a:cs typeface="Arial" panose="020B0604020202020204" pitchFamily="34" charset="0"/>
              </a:rPr>
              <a:t> </a:t>
            </a:r>
            <a:r>
              <a:rPr kumimoji="1" lang="en-US" altLang="ja-JP" sz="1400" b="1" dirty="0">
                <a:latin typeface="Arial" panose="020B0604020202020204" pitchFamily="34" charset="0"/>
                <a:cs typeface="Arial" panose="020B0604020202020204" pitchFamily="34" charset="0"/>
              </a:rPr>
              <a:t>by FY20</a:t>
            </a:r>
            <a:r>
              <a:rPr lang="en-US" altLang="ja-JP" sz="1400" b="1" dirty="0">
                <a:latin typeface="Arial" panose="020B0604020202020204" pitchFamily="34" charset="0"/>
                <a:cs typeface="Arial" panose="020B0604020202020204" pitchFamily="34" charset="0"/>
              </a:rPr>
              <a:t>24</a:t>
            </a:r>
            <a:endParaRPr kumimoji="1" lang="ja-JP" altLang="en-US" sz="1400" b="1" dirty="0">
              <a:latin typeface="Arial" panose="020B0604020202020204" pitchFamily="34" charset="0"/>
              <a:cs typeface="Arial" panose="020B0604020202020204" pitchFamily="34" charset="0"/>
            </a:endParaRPr>
          </a:p>
        </p:txBody>
      </p:sp>
      <p:sp>
        <p:nvSpPr>
          <p:cNvPr id="36" name="テキスト ボックス 35"/>
          <p:cNvSpPr txBox="1"/>
          <p:nvPr/>
        </p:nvSpPr>
        <p:spPr>
          <a:xfrm>
            <a:off x="962369" y="3126444"/>
            <a:ext cx="3241564" cy="584775"/>
          </a:xfrm>
          <a:prstGeom prst="rect">
            <a:avLst/>
          </a:prstGeom>
          <a:noFill/>
        </p:spPr>
        <p:txBody>
          <a:bodyPr wrap="square" rtlCol="0" anchor="ctr" anchorCtr="0">
            <a:spAutoFit/>
          </a:bodyPr>
          <a:lstStyle/>
          <a:p>
            <a:pPr algn="ctr"/>
            <a:r>
              <a:rPr kumimoji="1" lang="en-US" altLang="ja-JP" sz="1600" b="1" dirty="0">
                <a:latin typeface="Arial" panose="020B0604020202020204" pitchFamily="34" charset="0"/>
                <a:cs typeface="Arial" panose="020B0604020202020204" pitchFamily="34" charset="0"/>
              </a:rPr>
              <a:t>Achieve an average of 100 companies per year by FY2025</a:t>
            </a:r>
            <a:endParaRPr lang="en-US" altLang="ja-JP" sz="1200" dirty="0">
              <a:latin typeface="Arial" panose="020B0604020202020204" pitchFamily="34" charset="0"/>
              <a:cs typeface="Arial" panose="020B0604020202020204" pitchFamily="34" charset="0"/>
            </a:endParaRPr>
          </a:p>
        </p:txBody>
      </p:sp>
      <p:sp>
        <p:nvSpPr>
          <p:cNvPr id="32" name="テキスト ボックス 31"/>
          <p:cNvSpPr txBox="1"/>
          <p:nvPr/>
        </p:nvSpPr>
        <p:spPr>
          <a:xfrm>
            <a:off x="702377" y="396299"/>
            <a:ext cx="4627398" cy="523220"/>
          </a:xfrm>
          <a:prstGeom prst="rect">
            <a:avLst/>
          </a:prstGeom>
          <a:noFill/>
        </p:spPr>
        <p:txBody>
          <a:bodyPr wrap="square" rtlCol="0">
            <a:spAutoFit/>
          </a:bodyPr>
          <a:lstStyle/>
          <a:p>
            <a:r>
              <a:rPr lang="en-US" altLang="ja-JP" sz="2800" b="1" dirty="0">
                <a:latin typeface="Arial" panose="020B0604020202020204" pitchFamily="34" charset="0"/>
                <a:ea typeface="UD デジタル 教科書体 NK-R" panose="02020400000000000000" pitchFamily="18" charset="-128"/>
                <a:cs typeface="Arial" panose="020B0604020202020204" pitchFamily="34" charset="0"/>
              </a:rPr>
              <a:t>2. Strategy Goals</a:t>
            </a:r>
            <a:endParaRPr kumimoji="1" lang="ja-JP" altLang="en-US" sz="2800" b="1"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3" name="直線コネクタ 2"/>
          <p:cNvCxnSpPr/>
          <p:nvPr/>
        </p:nvCxnSpPr>
        <p:spPr>
          <a:xfrm>
            <a:off x="6139668" y="5201307"/>
            <a:ext cx="5422632" cy="12879"/>
          </a:xfrm>
          <a:prstGeom prst="line">
            <a:avLst/>
          </a:prstGeom>
        </p:spPr>
        <p:style>
          <a:lnRef idx="1">
            <a:schemeClr val="accent2"/>
          </a:lnRef>
          <a:fillRef idx="0">
            <a:schemeClr val="accent2"/>
          </a:fillRef>
          <a:effectRef idx="0">
            <a:schemeClr val="accent2"/>
          </a:effectRef>
          <a:fontRef idx="minor">
            <a:schemeClr val="tx1"/>
          </a:fontRef>
        </p:style>
      </p:cxnSp>
      <p:sp>
        <p:nvSpPr>
          <p:cNvPr id="8" name="右矢印 7"/>
          <p:cNvSpPr/>
          <p:nvPr/>
        </p:nvSpPr>
        <p:spPr>
          <a:xfrm>
            <a:off x="4240610" y="2606680"/>
            <a:ext cx="459017" cy="9416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9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200" y="197698"/>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34</a:t>
            </a:fld>
            <a:endParaRPr kumimoji="1" lang="ja-JP" altLang="en-US" dirty="0">
              <a:latin typeface="Arial" panose="020B0604020202020204" pitchFamily="34" charset="0"/>
              <a:cs typeface="Arial" panose="020B0604020202020204" pitchFamily="34" charset="0"/>
            </a:endParaRPr>
          </a:p>
        </p:txBody>
      </p:sp>
      <p:sp>
        <p:nvSpPr>
          <p:cNvPr id="2" name="テキスト ボックス 1"/>
          <p:cNvSpPr txBox="1"/>
          <p:nvPr/>
        </p:nvSpPr>
        <p:spPr>
          <a:xfrm>
            <a:off x="627182" y="1115228"/>
            <a:ext cx="10918824" cy="2862322"/>
          </a:xfrm>
          <a:prstGeom prst="rect">
            <a:avLst/>
          </a:prstGeom>
          <a:noFill/>
        </p:spPr>
        <p:txBody>
          <a:bodyPr wrap="square" rtlCol="0">
            <a:spAutoFit/>
          </a:bodyPr>
          <a:lstStyle/>
          <a:p>
            <a:r>
              <a:rPr lang="en-US" altLang="ja-JP" sz="2000" dirty="0">
                <a:latin typeface="Arial"/>
                <a:cs typeface="Arial"/>
              </a:rPr>
              <a:t>Initiatives for the realization of a global financial city are expected to span the long term and make progress in a continuous yet powerful manner. It is not only the administration that should bear the necessary responsibility, but rather, an all-Osaka structure must first be created.</a:t>
            </a:r>
          </a:p>
          <a:p>
            <a:endParaRPr lang="ja-JP" altLang="ja-JP" sz="2000" dirty="0">
              <a:latin typeface="Arial"/>
              <a:cs typeface="Arial"/>
            </a:endParaRPr>
          </a:p>
          <a:p>
            <a:r>
              <a:rPr lang="en-US" altLang="ja-JP" sz="2000" dirty="0">
                <a:latin typeface="Arial"/>
                <a:cs typeface="Arial"/>
              </a:rPr>
              <a:t>To that end, a new structure to promote the strategy from FY 2023 will be created, the strategic direction will be determined in the first half of the next fiscal year, and preparations will take place with the administration, the business community, and the private sector working together.</a:t>
            </a:r>
            <a:endParaRPr lang="ja-JP" altLang="ja-JP" sz="2000" dirty="0">
              <a:latin typeface="Arial"/>
              <a:cs typeface="Arial"/>
            </a:endParaRPr>
          </a:p>
          <a:p>
            <a:endParaRPr lang="en-US" altLang="ja-JP" sz="2000" dirty="0">
              <a:latin typeface="Arial"/>
              <a:cs typeface="Arial"/>
            </a:endParaRPr>
          </a:p>
          <a:p>
            <a:r>
              <a:rPr lang="en-US" altLang="ja-JP" sz="2000" dirty="0">
                <a:latin typeface="Arial"/>
                <a:cs typeface="Arial"/>
              </a:rPr>
              <a:t>At the same time, we will consider coordinating with the various cities in the Kansai region.</a:t>
            </a:r>
            <a:endParaRPr lang="ja-JP" altLang="ja-JP" sz="2000" dirty="0">
              <a:latin typeface="Arial"/>
              <a:cs typeface="Arial"/>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627182" y="81471"/>
            <a:ext cx="11537989" cy="61081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V Promotion System</a:t>
            </a:r>
            <a:endParaRPr lang="ja-JP" altLang="en-US" sz="4000"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260570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35</a:t>
            </a:fld>
            <a:endParaRPr kumimoji="1" lang="ja-JP" altLang="en-US" dirty="0">
              <a:latin typeface="Arial" panose="020B0604020202020204" pitchFamily="34" charset="0"/>
              <a:cs typeface="Arial" panose="020B0604020202020204" pitchFamily="34" charset="0"/>
            </a:endParaRPr>
          </a:p>
        </p:txBody>
      </p:sp>
      <p:sp>
        <p:nvSpPr>
          <p:cNvPr id="6" name="テキスト ボックス 5"/>
          <p:cNvSpPr txBox="1"/>
          <p:nvPr/>
        </p:nvSpPr>
        <p:spPr>
          <a:xfrm>
            <a:off x="627183" y="1105259"/>
            <a:ext cx="11068948" cy="4708981"/>
          </a:xfrm>
          <a:prstGeom prst="rect">
            <a:avLst/>
          </a:prstGeom>
          <a:noFill/>
        </p:spPr>
        <p:txBody>
          <a:bodyPr wrap="square" rtlCol="0">
            <a:spAutoFit/>
          </a:bodyPr>
          <a:lstStyle/>
          <a:p>
            <a:r>
              <a:rPr lang="en-US" altLang="ja-JP" sz="2000" dirty="0">
                <a:latin typeface="Arial"/>
                <a:cs typeface="Arial"/>
              </a:rPr>
              <a:t>The strategy in this document was formulated to serve as a compass for the realization of a Global Financial City Osaka based on the expertise of the promotion committee members, observers, and advisors.</a:t>
            </a:r>
          </a:p>
          <a:p>
            <a:endParaRPr lang="ja-JP" altLang="ja-JP" sz="2000" dirty="0">
              <a:latin typeface="Arial"/>
              <a:cs typeface="Arial"/>
            </a:endParaRPr>
          </a:p>
          <a:p>
            <a:r>
              <a:rPr lang="en-US" altLang="ja-JP" sz="2000" dirty="0">
                <a:latin typeface="Arial"/>
                <a:cs typeface="Arial"/>
              </a:rPr>
              <a:t>To become a global financial city, the administration, business community, private sector businesses, etc. must have joint ownership of the philosophy of this strategy, work together closely, and fulfill their respective roles.</a:t>
            </a:r>
          </a:p>
          <a:p>
            <a:endParaRPr lang="ja-JP" altLang="ja-JP" sz="2000" dirty="0">
              <a:latin typeface="Arial"/>
              <a:cs typeface="Arial"/>
            </a:endParaRPr>
          </a:p>
          <a:p>
            <a:r>
              <a:rPr lang="en-US" altLang="ja-JP" sz="2000" dirty="0">
                <a:latin typeface="Arial"/>
                <a:cs typeface="Arial"/>
              </a:rPr>
              <a:t>Furthermore, to implement initiatives, we will aim to work with the national government and make requests for the necessary easing of regulations, tax measures, etc.</a:t>
            </a:r>
          </a:p>
          <a:p>
            <a:endParaRPr lang="ja-JP" altLang="ja-JP" sz="2000" dirty="0">
              <a:latin typeface="Arial"/>
              <a:cs typeface="Arial"/>
            </a:endParaRPr>
          </a:p>
          <a:p>
            <a:r>
              <a:rPr lang="en-US" altLang="ja-JP" sz="2000" dirty="0">
                <a:latin typeface="Arial"/>
                <a:cs typeface="Arial"/>
              </a:rPr>
              <a:t>Action plans will be updated every fiscal year upon a review of the state of progress of specific initiatives, while the strategy will be revised in FY2025—the end of the active stage phase 1—based on the achievement status of the strategic goals, the socio-economic situation, etc. at that time.</a:t>
            </a:r>
            <a:endParaRPr lang="ja-JP" altLang="ja-JP" sz="2000" dirty="0">
              <a:latin typeface="Arial"/>
              <a:cs typeface="Arial"/>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627182" y="115645"/>
            <a:ext cx="11537989" cy="61081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VI Conclusion</a:t>
            </a:r>
            <a:endParaRPr lang="ja-JP" altLang="en-US" sz="4000"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41897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809427122"/>
              </p:ext>
            </p:extLst>
          </p:nvPr>
        </p:nvGraphicFramePr>
        <p:xfrm>
          <a:off x="279401" y="679305"/>
          <a:ext cx="11633199" cy="5566755"/>
        </p:xfrm>
        <a:graphic>
          <a:graphicData uri="http://schemas.openxmlformats.org/drawingml/2006/table">
            <a:tbl>
              <a:tblPr firstRow="1" bandRow="1">
                <a:tableStyleId>{5C22544A-7EE6-4342-B048-85BDC9FD1C3A}</a:tableStyleId>
              </a:tblPr>
              <a:tblGrid>
                <a:gridCol w="7835899">
                  <a:extLst>
                    <a:ext uri="{9D8B030D-6E8A-4147-A177-3AD203B41FA5}">
                      <a16:colId xmlns:a16="http://schemas.microsoft.com/office/drawing/2014/main" val="184446745"/>
                    </a:ext>
                  </a:extLst>
                </a:gridCol>
                <a:gridCol w="3797300">
                  <a:extLst>
                    <a:ext uri="{9D8B030D-6E8A-4147-A177-3AD203B41FA5}">
                      <a16:colId xmlns:a16="http://schemas.microsoft.com/office/drawing/2014/main" val="1778674380"/>
                    </a:ext>
                  </a:extLst>
                </a:gridCol>
              </a:tblGrid>
              <a:tr h="349395">
                <a:tc>
                  <a:txBody>
                    <a:bodyPr/>
                    <a:lstStyle/>
                    <a:p>
                      <a:pPr algn="ctr">
                        <a:lnSpc>
                          <a:spcPct val="100000"/>
                        </a:lnSpc>
                      </a:pPr>
                      <a:r>
                        <a:rPr kumimoji="1" lang="en-US" altLang="ja-JP" sz="1400" b="1" dirty="0">
                          <a:solidFill>
                            <a:schemeClr val="tx1"/>
                          </a:solidFill>
                          <a:latin typeface="Arial" panose="020B0604020202020204" pitchFamily="34" charset="0"/>
                          <a:ea typeface="Meiryo UI" panose="020B0604030504040204" pitchFamily="50" charset="-128"/>
                          <a:cs typeface="Arial" panose="020B0604020202020204" pitchFamily="34" charset="0"/>
                        </a:rPr>
                        <a:t>Strength</a:t>
                      </a:r>
                      <a:endParaRPr kumimoji="1" lang="ja-JP" altLang="en-US" sz="1200" b="0" dirty="0">
                        <a:solidFill>
                          <a:srgbClr val="FF0000"/>
                        </a:solidFill>
                        <a:latin typeface="Arial" panose="020B0604020202020204" pitchFamily="34" charset="0"/>
                        <a:ea typeface="Meiryo UI" panose="020B0604030504040204" pitchFamily="50" charset="-128"/>
                        <a:cs typeface="Arial" panose="020B0604020202020204" pitchFamily="34" charset="0"/>
                      </a:endParaRPr>
                    </a:p>
                  </a:txBody>
                  <a:tcPr marT="36000" marB="36000" anchor="ctr">
                    <a:solidFill>
                      <a:schemeClr val="accent5">
                        <a:lumMod val="60000"/>
                        <a:lumOff val="40000"/>
                      </a:schemeClr>
                    </a:solidFill>
                  </a:tcPr>
                </a:tc>
                <a:tc>
                  <a:txBody>
                    <a:bodyPr/>
                    <a:lstStyle/>
                    <a:p>
                      <a:pPr algn="ctr">
                        <a:lnSpc>
                          <a:spcPct val="100000"/>
                        </a:lnSpc>
                      </a:pPr>
                      <a:r>
                        <a:rPr kumimoji="1" lang="en-US" altLang="ja-JP" sz="1400" b="1" dirty="0">
                          <a:solidFill>
                            <a:schemeClr val="tx1"/>
                          </a:solidFill>
                          <a:latin typeface="Arial" panose="020B0604020202020204" pitchFamily="34" charset="0"/>
                          <a:ea typeface="Meiryo UI" panose="020B0604030504040204" pitchFamily="50" charset="-128"/>
                          <a:cs typeface="Arial" panose="020B0604020202020204" pitchFamily="34" charset="0"/>
                        </a:rPr>
                        <a:t>Challenges</a:t>
                      </a:r>
                      <a:endParaRPr kumimoji="1" lang="ja-JP" altLang="en-US" sz="1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[Business environment]</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rPr>
                        <a:t>Political stability, public order (security)</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Sites</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for the creation of new innovation, including Phase 2 of Umekita and the Nakanoshima international hub for advanced health care</a:t>
                      </a:r>
                      <a:endPar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Accumulation </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of global companies, including firms in the life sciences field</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Accumulation </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of industries, including resilient small/medium-sized suppliers that support large companies</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rPr>
                        <a:t>Economic revitalization</a:t>
                      </a:r>
                      <a:r>
                        <a:rPr kumimoji="1" lang="en-US" altLang="ja-JP" sz="1000" b="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via inbound tourists</a:t>
                      </a:r>
                      <a:endPar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r>
                        <a:rPr kumimoji="1" lang="en-US" altLang="ja-JP" sz="1000" b="1" kern="1200" dirty="0">
                          <a:solidFill>
                            <a:schemeClr val="dk1"/>
                          </a:solidFill>
                          <a:effectLst/>
                          <a:latin typeface="+mn-lt"/>
                          <a:ea typeface="+mn-ea"/>
                          <a:cs typeface="+mn-cs"/>
                        </a:rPr>
                        <a:t>[Human capital]</a:t>
                      </a:r>
                      <a:endParaRPr kumimoji="1" lang="ja-JP" altLang="ja-JP" sz="1000" kern="1200" dirty="0">
                        <a:solidFill>
                          <a:schemeClr val="dk1"/>
                        </a:solidFill>
                        <a:effectLst/>
                        <a:latin typeface="+mn-lt"/>
                        <a:ea typeface="+mn-ea"/>
                        <a:cs typeface="+mn-cs"/>
                      </a:endParaRPr>
                    </a:p>
                    <a:p>
                      <a:pPr marL="64800" lvl="0" indent="-64800">
                        <a:buFont typeface="Arial"/>
                        <a:buChar char="•"/>
                      </a:pPr>
                      <a:r>
                        <a:rPr kumimoji="1" lang="en-US" altLang="ja-JP" sz="1000" kern="1200" dirty="0">
                          <a:solidFill>
                            <a:schemeClr val="dk1"/>
                          </a:solidFill>
                          <a:effectLst/>
                          <a:latin typeface="Arial" panose="020B0604020202020204" pitchFamily="34" charset="0"/>
                          <a:ea typeface="+mn-ea"/>
                          <a:cs typeface="Arial" panose="020B0604020202020204" pitchFamily="34" charset="0"/>
                        </a:rPr>
                        <a:t>Gathering of higher education facilities and R&amp;D institutions in the Kansai area</a:t>
                      </a:r>
                      <a:endParaRPr kumimoji="1" lang="ja-JP" altLang="ja-JP" sz="1000" kern="1200" dirty="0">
                        <a:solidFill>
                          <a:schemeClr val="dk1"/>
                        </a:solidFill>
                        <a:effectLst/>
                        <a:latin typeface="Arial" panose="020B0604020202020204" pitchFamily="34" charset="0"/>
                        <a:ea typeface="+mn-ea"/>
                        <a:cs typeface="Arial" panose="020B0604020202020204" pitchFamily="34" charset="0"/>
                      </a:endParaRPr>
                    </a:p>
                    <a:p>
                      <a:pPr marL="64800" lvl="0" indent="-64800">
                        <a:buFont typeface="Arial"/>
                        <a:buChar char="•"/>
                      </a:pPr>
                      <a:r>
                        <a:rPr kumimoji="1" lang="en-US" altLang="ja-JP" sz="1000" kern="1200" dirty="0">
                          <a:solidFill>
                            <a:schemeClr val="dk1"/>
                          </a:solidFill>
                          <a:effectLst/>
                          <a:latin typeface="Arial" panose="020B0604020202020204" pitchFamily="34" charset="0"/>
                          <a:ea typeface="+mn-ea"/>
                          <a:cs typeface="Arial" panose="020B0604020202020204" pitchFamily="34" charset="0"/>
                        </a:rPr>
                        <a:t>”Yatte minahare” (just give it a try) spirit, disposition of the people of Osaka</a:t>
                      </a:r>
                      <a:endParaRPr kumimoji="1" lang="ja-JP" altLang="ja-JP" sz="1000" kern="1200" dirty="0">
                        <a:solidFill>
                          <a:schemeClr val="dk1"/>
                        </a:solidFill>
                        <a:effectLst/>
                        <a:latin typeface="Arial" panose="020B0604020202020204" pitchFamily="34" charset="0"/>
                        <a:ea typeface="+mn-ea"/>
                        <a:cs typeface="Arial" panose="020B0604020202020204" pitchFamily="34" charset="0"/>
                      </a:endParaRPr>
                    </a:p>
                    <a:p>
                      <a:pPr marL="64800" lvl="0" indent="-64800">
                        <a:buFont typeface="Arial"/>
                        <a:buChar char="•"/>
                      </a:pPr>
                      <a:r>
                        <a:rPr kumimoji="1" lang="en-US" altLang="ja-JP" sz="1000" kern="1200" dirty="0">
                          <a:solidFill>
                            <a:schemeClr val="dk1"/>
                          </a:solidFill>
                          <a:effectLst/>
                          <a:latin typeface="Arial" panose="020B0604020202020204" pitchFamily="34" charset="0"/>
                          <a:ea typeface="+mn-ea"/>
                          <a:cs typeface="Arial" panose="020B0604020202020204" pitchFamily="34" charset="0"/>
                        </a:rPr>
                        <a:t>An attractive city that is easy to live in, including its food culture</a:t>
                      </a:r>
                      <a:endParaRPr kumimoji="1" lang="ja-JP" altLang="ja-JP" sz="1000" kern="1200" dirty="0">
                        <a:solidFill>
                          <a:schemeClr val="dk1"/>
                        </a:solidFill>
                        <a:effectLst/>
                        <a:latin typeface="Arial" panose="020B0604020202020204" pitchFamily="34" charset="0"/>
                        <a:ea typeface="+mn-ea"/>
                        <a:cs typeface="Arial" panose="020B0604020202020204" pitchFamily="34" charset="0"/>
                      </a:endParaRPr>
                    </a:p>
                    <a:p>
                      <a:pPr algn="l">
                        <a:lnSpc>
                          <a:spcPct val="100000"/>
                        </a:lnSpc>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[Infrastructure]</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Established</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t</a:t>
                      </a: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ransportation</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infrastructure, including its railway network, international ports, and three Kansai-area airports</a:t>
                      </a:r>
                      <a:endPar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smtClean="0">
                          <a:solidFill>
                            <a:schemeClr val="tx1"/>
                          </a:solidFill>
                          <a:latin typeface="Arial" panose="020B0604020202020204" pitchFamily="34" charset="0"/>
                          <a:ea typeface="Meiryo UI" panose="020B0604030504040204" pitchFamily="50" charset="-128"/>
                          <a:cs typeface="Arial" panose="020B0604020202020204" pitchFamily="34" charset="0"/>
                        </a:rPr>
                        <a:t>Affordable </a:t>
                      </a:r>
                      <a:r>
                        <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rPr>
                        <a:t>real estate</a:t>
                      </a:r>
                      <a:r>
                        <a:rPr kumimoji="1" lang="ja-JP" altLang="en-US" sz="1000" b="1" dirty="0">
                          <a:solidFill>
                            <a:schemeClr val="tx1"/>
                          </a:solidFill>
                          <a:latin typeface="Arial" panose="020B0604020202020204" pitchFamily="34" charset="0"/>
                          <a:ea typeface="Meiryo UI" panose="020B0604030504040204" pitchFamily="50" charset="-128"/>
                          <a:cs typeface="Arial" panose="020B0604020202020204" pitchFamily="34" charset="0"/>
                        </a:rPr>
                        <a:t>　　　</a:t>
                      </a:r>
                      <a:endPar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Population size</a:t>
                      </a:r>
                    </a:p>
                    <a:p>
                      <a:pPr algn="l">
                        <a:lnSpc>
                          <a:spcPct val="100000"/>
                        </a:lnSpc>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[Financial sector]</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Two securities exchanges, installation of new PTS</a:t>
                      </a:r>
                      <a:r>
                        <a:rPr kumimoji="1" lang="ja-JP" altLang="en-US" sz="1000" dirty="0">
                          <a:solidFill>
                            <a:schemeClr val="tx1"/>
                          </a:solidFill>
                          <a:latin typeface="Arial" panose="020B0604020202020204" pitchFamily="34" charset="0"/>
                          <a:ea typeface="Meiryo UI" panose="020B0604030504040204" pitchFamily="50" charset="-128"/>
                          <a:cs typeface="Arial" panose="020B0604020202020204" pitchFamily="34" charset="0"/>
                        </a:rPr>
                        <a:t>　</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rPr>
                        <a:t>Abundant individual financial assets</a:t>
                      </a:r>
                      <a:endParaRPr kumimoji="1" lang="en-US" altLang="ja-JP" sz="1000" b="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[Reputation]</a:t>
                      </a: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Birthplace of derivatives</a:t>
                      </a:r>
                      <a:endParaRPr kumimoji="1" lang="en-US" altLang="ja-JP" sz="1000" b="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rPr>
                        <a:t>Kansai area as a whole is valued as an</a:t>
                      </a:r>
                      <a:r>
                        <a:rPr kumimoji="1" lang="en-US" altLang="ja-JP" sz="1000" b="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appealing tourist destination</a:t>
                      </a:r>
                      <a:endPar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Proximity to Asia</a:t>
                      </a:r>
                      <a:endParaRPr kumimoji="1" lang="en-US" altLang="ja-JP" sz="1000" b="0" dirty="0">
                        <a:solidFill>
                          <a:srgbClr val="FF0000"/>
                        </a:solidFill>
                        <a:latin typeface="Arial" panose="020B0604020202020204" pitchFamily="34" charset="0"/>
                        <a:ea typeface="Meiryo UI" panose="020B0604030504040204" pitchFamily="50" charset="-128"/>
                        <a:cs typeface="Arial" panose="020B0604020202020204" pitchFamily="34" charset="0"/>
                      </a:endParaRPr>
                    </a:p>
                  </a:txBody>
                  <a:tcPr marL="72000" marR="72000" marT="72000" marB="72000">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[Business environment]</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Corporate HQs, capital, information etc. centralized in</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/outflow to Tokyo</a:t>
                      </a:r>
                      <a:r>
                        <a:rPr kumimoji="1" lang="ja-JP" altLang="en-US" sz="1000" dirty="0">
                          <a:solidFill>
                            <a:schemeClr val="tx1"/>
                          </a:solidFill>
                          <a:latin typeface="Arial" panose="020B0604020202020204" pitchFamily="34" charset="0"/>
                          <a:ea typeface="Meiryo UI" panose="020B0604030504040204" pitchFamily="50" charset="-128"/>
                          <a:cs typeface="Arial" panose="020B0604020202020204" pitchFamily="34" charset="0"/>
                        </a:rPr>
                        <a:t>　</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Lack of start-ups that are</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investment targets</a:t>
                      </a:r>
                      <a:endParaRPr kumimoji="1" lang="en-US" altLang="ja-JP" sz="10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Lack of a</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finance support system for growth process from companies</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l">
                        <a:lnSpc>
                          <a:spcPct val="100000"/>
                        </a:lnSpc>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[Human</a:t>
                      </a:r>
                      <a:r>
                        <a:rPr kumimoji="1" lang="en-US" altLang="ja-JP" sz="1000" b="1" baseline="0" dirty="0">
                          <a:solidFill>
                            <a:schemeClr val="tx1"/>
                          </a:solidFill>
                          <a:latin typeface="Arial" panose="020B0604020202020204" pitchFamily="34" charset="0"/>
                          <a:ea typeface="Meiryo UI" panose="020B0604030504040204" pitchFamily="50" charset="-128"/>
                          <a:cs typeface="Arial" panose="020B0604020202020204" pitchFamily="34" charset="0"/>
                        </a:rPr>
                        <a:t> capital</a:t>
                      </a: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Lack of skilled</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financial and technological personnel</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5725" indent="-85725" algn="l">
                        <a:lnSpc>
                          <a:spcPct val="100000"/>
                        </a:lnSpc>
                        <a:buFont typeface="Arial" panose="020B0604020202020204" pitchFamily="34" charset="0"/>
                        <a:buChar cha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Lack of ratings agencies, lawyers and</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specialized institutions and personnel related to the finance</a:t>
                      </a:r>
                      <a:r>
                        <a:rPr kumimoji="1" lang="en-US" altLang="ja-JP" sz="1000" baseline="0" dirty="0">
                          <a:solidFill>
                            <a:schemeClr val="tx1"/>
                          </a:solidFill>
                          <a:latin typeface="Arial" panose="020B0604020202020204" pitchFamily="34" charset="0"/>
                          <a:ea typeface="Meiryo UI" panose="020B0604030504040204" pitchFamily="50" charset="-128"/>
                          <a:cs typeface="Arial" panose="020B0604020202020204" pitchFamily="34" charset="0"/>
                        </a:rPr>
                        <a:t> industry</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l">
                        <a:lnSpc>
                          <a:spcPct val="100000"/>
                        </a:lnSpc>
                      </a:pP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algn="l">
                        <a:lnSpc>
                          <a:spcPct val="100000"/>
                        </a:lnSpc>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[Financial sector]</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rPr>
                        <a:t>Lack of FinTech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Arial" panose="020B0604020202020204" pitchFamily="34" charset="0"/>
                          <a:ea typeface="Meiryo UI" panose="020B0604030504040204" pitchFamily="50" charset="-128"/>
                          <a:cs typeface="Arial" panose="020B0604020202020204" pitchFamily="34" charset="0"/>
                        </a:rPr>
                        <a:t>　　　</a:t>
                      </a:r>
                      <a:endParaRPr kumimoji="1" lang="en-US" altLang="ja-JP" sz="10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Meiryo UI" panose="020B0604030504040204" pitchFamily="50" charset="-128"/>
                          <a:cs typeface="Arial" panose="020B0604020202020204" pitchFamily="34" charset="0"/>
                        </a:rPr>
                        <a:t>[Reputation]</a:t>
                      </a:r>
                      <a:endParaRPr kumimoji="1" lang="ja-JP" altLang="en-US" sz="1000" b="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b="0" dirty="0">
                          <a:solidFill>
                            <a:schemeClr val="tx1"/>
                          </a:solidFill>
                          <a:latin typeface="Arial" panose="020B0604020202020204" pitchFamily="34" charset="0"/>
                          <a:ea typeface="Meiryo UI" panose="020B0604030504040204" pitchFamily="50" charset="-128"/>
                          <a:cs typeface="Arial" panose="020B0604020202020204" pitchFamily="34" charset="0"/>
                        </a:rPr>
                        <a:t>Low ranking as a </a:t>
                      </a:r>
                      <a:r>
                        <a:rPr kumimoji="1" lang="en-US" altLang="ja-JP" sz="900" b="0" dirty="0">
                          <a:solidFill>
                            <a:schemeClr val="tx1"/>
                          </a:solidFill>
                          <a:latin typeface="Arial" panose="020B0604020202020204" pitchFamily="34" charset="0"/>
                          <a:ea typeface="Meiryo UI" panose="020B0604030504040204" pitchFamily="50" charset="-128"/>
                          <a:cs typeface="Arial" panose="020B0604020202020204" pitchFamily="34" charset="0"/>
                        </a:rPr>
                        <a:t>global finance city, lack of external appeal</a:t>
                      </a:r>
                    </a:p>
                  </a:txBody>
                  <a:tcPr marL="72000" marR="72000" marT="72000" marB="72000">
                    <a:solidFill>
                      <a:schemeClr val="accent5">
                        <a:lumMod val="40000"/>
                        <a:lumOff val="60000"/>
                      </a:schemeClr>
                    </a:solidFill>
                  </a:tcPr>
                </a:tc>
                <a:extLst>
                  <a:ext uri="{0D108BD9-81ED-4DB2-BD59-A6C34878D82A}">
                    <a16:rowId xmlns:a16="http://schemas.microsoft.com/office/drawing/2014/main" val="4275169856"/>
                  </a:ext>
                </a:extLst>
              </a:tr>
              <a:tr h="325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Arial" panose="020B0604020202020204" pitchFamily="34" charset="0"/>
                          <a:ea typeface="Meiryo UI" panose="020B0604030504040204" pitchFamily="50" charset="-128"/>
                          <a:cs typeface="Arial" panose="020B0604020202020204" pitchFamily="34" charset="0"/>
                        </a:rPr>
                        <a:t>Opportunity</a:t>
                      </a:r>
                      <a:endParaRPr kumimoji="1" lang="en-US" altLang="ja-JP" sz="14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txBody>
                  <a:tcPr marL="72000" marR="72000" marT="72000" marB="72000">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Arial" panose="020B0604020202020204" pitchFamily="34" charset="0"/>
                          <a:ea typeface="Meiryo UI" panose="020B0604030504040204" pitchFamily="50" charset="-128"/>
                          <a:cs typeface="Arial" panose="020B0604020202020204" pitchFamily="34" charset="0"/>
                        </a:rPr>
                        <a:t>Threat</a:t>
                      </a:r>
                      <a:endParaRPr kumimoji="1" lang="en-US" altLang="ja-JP" sz="14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txBody>
                  <a:tcPr marL="72000" marR="72000" marT="72000" marB="72000">
                    <a:solidFill>
                      <a:schemeClr val="bg1">
                        <a:lumMod val="85000"/>
                      </a:schemeClr>
                    </a:solidFill>
                  </a:tcPr>
                </a:tc>
                <a:extLst>
                  <a:ext uri="{0D108BD9-81ED-4DB2-BD59-A6C34878D82A}">
                    <a16:rowId xmlns:a16="http://schemas.microsoft.com/office/drawing/2014/main" val="1218139397"/>
                  </a:ext>
                </a:extLst>
              </a:tr>
              <a:tr h="1166092">
                <a:tc>
                  <a:txBody>
                    <a:bodyPr/>
                    <a:lstStyle/>
                    <a:p>
                      <a:pPr marL="64800" lvl="0" indent="-64800">
                        <a:buFont typeface="Arial"/>
                        <a:buChar char="•"/>
                      </a:pPr>
                      <a:r>
                        <a:rPr kumimoji="1" lang="en-US" altLang="ja-JP" sz="1000" b="0" kern="1200" dirty="0">
                          <a:solidFill>
                            <a:schemeClr val="dk1"/>
                          </a:solidFill>
                          <a:effectLst/>
                          <a:latin typeface="Arial"/>
                          <a:ea typeface="+mn-ea"/>
                          <a:cs typeface="Arial"/>
                        </a:rPr>
                        <a:t>Impact of the Osaka-Kansai Expo 2025</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Big projects such as Phase 2 of Umekita, IR, etc.</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Designated as a “global site/city” in the startup ecosystem</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Rising momentum to reduce the overconcentration in Tokyo from a BCP perspective</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Development of digitalization and the culture of remote operations</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Opportunities for capital investment to boost resilience such as data centers, etc.</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Acceleration of global ESG investment flow</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Expansion of financial services using FinTech</a:t>
                      </a:r>
                      <a:endParaRPr kumimoji="1" lang="ja-JP" altLang="ja-JP" sz="1000" b="0" kern="1200" dirty="0">
                        <a:solidFill>
                          <a:schemeClr val="dk1"/>
                        </a:solidFill>
                        <a:effectLst/>
                        <a:latin typeface="Arial"/>
                        <a:ea typeface="+mn-ea"/>
                        <a:cs typeface="Arial"/>
                      </a:endParaRPr>
                    </a:p>
                  </a:txBody>
                  <a:tcPr marL="72000" marR="72000" marT="72000" marB="72000">
                    <a:solidFill>
                      <a:schemeClr val="accent6">
                        <a:lumMod val="40000"/>
                        <a:lumOff val="60000"/>
                      </a:schemeClr>
                    </a:solidFill>
                  </a:tcPr>
                </a:tc>
                <a:tc>
                  <a:txBody>
                    <a:bodyPr/>
                    <a:lstStyle/>
                    <a:p>
                      <a:pPr marL="64800" lvl="0" indent="-64800">
                        <a:buFont typeface="Arial"/>
                        <a:buChar char="•"/>
                      </a:pPr>
                      <a:r>
                        <a:rPr kumimoji="1" lang="en-US" altLang="ja-JP" sz="1000" b="0" kern="1200" dirty="0">
                          <a:solidFill>
                            <a:schemeClr val="dk1"/>
                          </a:solidFill>
                          <a:effectLst/>
                          <a:latin typeface="Arial"/>
                          <a:ea typeface="+mn-ea"/>
                          <a:cs typeface="Arial"/>
                        </a:rPr>
                        <a:t>Regulations, tax system</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Difficulty and complexity of various procedures at the time of starting business in Japan</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Risk of natural disasters, climate change, and terrorism</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Uneven distribution of data center sites</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Wealthy clients being secured in advanced finance cities overseas</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Few opportunities for procuring capital by unlisted companies</a:t>
                      </a:r>
                      <a:endParaRPr kumimoji="1" lang="ja-JP" altLang="ja-JP" sz="1000" b="0" kern="1200" dirty="0">
                        <a:solidFill>
                          <a:schemeClr val="dk1"/>
                        </a:solidFill>
                        <a:effectLst/>
                        <a:latin typeface="Arial"/>
                        <a:ea typeface="+mn-ea"/>
                        <a:cs typeface="Arial"/>
                      </a:endParaRPr>
                    </a:p>
                    <a:p>
                      <a:pPr marL="64800" lvl="0" indent="-64800">
                        <a:buFont typeface="Arial"/>
                        <a:buChar char="•"/>
                      </a:pPr>
                      <a:r>
                        <a:rPr kumimoji="1" lang="en-US" altLang="ja-JP" sz="1000" b="0" kern="1200" dirty="0">
                          <a:solidFill>
                            <a:schemeClr val="dk1"/>
                          </a:solidFill>
                          <a:effectLst/>
                          <a:latin typeface="Arial"/>
                          <a:ea typeface="+mn-ea"/>
                          <a:cs typeface="Arial"/>
                        </a:rPr>
                        <a:t>Low liquidity of equities</a:t>
                      </a:r>
                      <a:endParaRPr kumimoji="1" lang="ja-JP" altLang="ja-JP" sz="1000" b="0" kern="1200" dirty="0">
                        <a:solidFill>
                          <a:schemeClr val="dk1"/>
                        </a:solidFill>
                        <a:effectLst/>
                        <a:latin typeface="Arial"/>
                        <a:ea typeface="+mn-ea"/>
                        <a:cs typeface="Arial"/>
                      </a:endParaRPr>
                    </a:p>
                  </a:txBody>
                  <a:tcPr marL="72000" marR="72000" marT="72000" marB="72000">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7" name="正方形/長方形 6"/>
          <p:cNvSpPr/>
          <p:nvPr/>
        </p:nvSpPr>
        <p:spPr>
          <a:xfrm>
            <a:off x="317500" y="6229816"/>
            <a:ext cx="11569700" cy="430887"/>
          </a:xfrm>
          <a:prstGeom prst="rect">
            <a:avLst/>
          </a:prstGeom>
        </p:spPr>
        <p:txBody>
          <a:bodyPr wrap="square">
            <a:spAutoFit/>
          </a:bodyPr>
          <a:lstStyle/>
          <a:p>
            <a:r>
              <a:rPr lang="en-US" altLang="ja-JP" sz="1100" dirty="0">
                <a:latin typeface="Arial" panose="020B0604020202020204" pitchFamily="34" charset="0"/>
                <a:ea typeface="UD デジタル 教科書体 NK-R" panose="02020400000000000000" pitchFamily="18" charset="-128"/>
                <a:cs typeface="Arial" panose="020B0604020202020204" pitchFamily="34" charset="0"/>
              </a:rPr>
              <a:t>*The strengths and challenges categorized into five fields (business environment, human capital, infrastructure, financial sector development and reputation) are the evaluation criteria set in the Global Financial Centres Index</a:t>
            </a:r>
            <a:r>
              <a:rPr lang="en-US" altLang="en-US" sz="11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100" dirty="0">
                <a:latin typeface="Arial" panose="020B0604020202020204" pitchFamily="34" charset="0"/>
                <a:ea typeface="UD デジタル 教科書体 NK-R" panose="02020400000000000000" pitchFamily="18" charset="-128"/>
                <a:cs typeface="Arial" panose="020B0604020202020204" pitchFamily="34" charset="0"/>
              </a:rPr>
              <a:t>GFCI</a:t>
            </a:r>
            <a:r>
              <a:rPr lang="en-US" altLang="en-US" sz="1100"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100" dirty="0">
                <a:latin typeface="Arial" panose="020B0604020202020204" pitchFamily="34" charset="0"/>
                <a:ea typeface="UD デジタル 教科書体 NK-R" panose="02020400000000000000" pitchFamily="18" charset="-128"/>
                <a:cs typeface="Arial" panose="020B0604020202020204" pitchFamily="34" charset="0"/>
              </a:rPr>
              <a:t>, which is announced annually by a public-sector think tank.</a:t>
            </a:r>
            <a:endParaRPr lang="ja-JP" altLang="en-US" sz="11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9434849" y="6488782"/>
            <a:ext cx="2743200" cy="365125"/>
          </a:xfrm>
        </p:spPr>
        <p:txBody>
          <a:bodyPr/>
          <a:lstStyle/>
          <a:p>
            <a:fld id="{4CFCB8D1-E384-4ABF-9F79-4EB3205F8B48}" type="slidenum">
              <a:rPr kumimoji="1" lang="ja-JP" altLang="en-US" smtClean="0"/>
              <a:t>36</a:t>
            </a:fld>
            <a:endParaRPr kumimoji="1" lang="ja-JP" altLang="en-US" dirty="0"/>
          </a:p>
        </p:txBody>
      </p:sp>
      <p:sp>
        <p:nvSpPr>
          <p:cNvPr id="10" name="タイトル 1"/>
          <p:cNvSpPr txBox="1">
            <a:spLocks/>
          </p:cNvSpPr>
          <p:nvPr/>
        </p:nvSpPr>
        <p:spPr>
          <a:xfrm>
            <a:off x="2232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UD デジタル 教科書体 NK-R" panose="02020400000000000000" pitchFamily="18" charset="-128"/>
                <a:cs typeface="Arial" panose="020B0604020202020204" pitchFamily="34" charset="0"/>
              </a:rPr>
              <a:t>[Reference 1] Environmental Analysis</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2376697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ja-JP" sz="2800" dirty="0">
                <a:solidFill>
                  <a:prstClr val="black"/>
                </a:solidFill>
                <a:latin typeface="Arial" panose="020B0604020202020204" pitchFamily="34" charset="0"/>
                <a:ea typeface="UD デジタル 教科書体 NK-R" panose="02020400000000000000" pitchFamily="18" charset="-128"/>
                <a:cs typeface="Arial" panose="020B0604020202020204" pitchFamily="34" charset="0"/>
              </a:rPr>
              <a:t>[Reference 2] Review of Important Points</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 name="角丸四角形 2"/>
          <p:cNvSpPr/>
          <p:nvPr/>
        </p:nvSpPr>
        <p:spPr>
          <a:xfrm>
            <a:off x="292126" y="569728"/>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en-US" altLang="ja-JP" b="1" dirty="0">
                <a:solidFill>
                  <a:schemeClr val="tx1"/>
                </a:solidFill>
                <a:latin typeface="Arial" panose="020B0604020202020204" pitchFamily="34" charset="0"/>
                <a:cs typeface="Arial" panose="020B0604020202020204" pitchFamily="34" charset="0"/>
              </a:rPr>
              <a:t>Key Points of the Overall Strategy (Why)</a:t>
            </a:r>
            <a:endParaRPr lang="ja-JP" altLang="en-US" b="1" dirty="0">
              <a:solidFill>
                <a:schemeClr val="tx1"/>
              </a:solidFill>
              <a:latin typeface="Arial" panose="020B0604020202020204" pitchFamily="34" charset="0"/>
              <a:cs typeface="Arial" panose="020B0604020202020204" pitchFamily="34" charset="0"/>
            </a:endParaRPr>
          </a:p>
        </p:txBody>
      </p:sp>
      <p:sp>
        <p:nvSpPr>
          <p:cNvPr id="22" name="角丸四角形 21"/>
          <p:cNvSpPr/>
          <p:nvPr/>
        </p:nvSpPr>
        <p:spPr>
          <a:xfrm>
            <a:off x="292126" y="2014112"/>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en-US" altLang="ja-JP" b="1" dirty="0">
                <a:solidFill>
                  <a:schemeClr val="tx1"/>
                </a:solidFill>
                <a:latin typeface="Arial" panose="020B0604020202020204" pitchFamily="34" charset="0"/>
                <a:cs typeface="Arial" panose="020B0604020202020204" pitchFamily="34" charset="0"/>
              </a:rPr>
              <a:t>Key Points for Specific Initiatives (How)</a:t>
            </a:r>
            <a:endParaRPr lang="ja-JP" altLang="en-US" b="1" dirty="0">
              <a:solidFill>
                <a:schemeClr val="tx1"/>
              </a:solidFill>
              <a:latin typeface="Arial" panose="020B0604020202020204" pitchFamily="34" charset="0"/>
              <a:cs typeface="Arial" panose="020B0604020202020204" pitchFamily="34" charset="0"/>
            </a:endParaRPr>
          </a:p>
        </p:txBody>
      </p:sp>
      <p:sp>
        <p:nvSpPr>
          <p:cNvPr id="26" name="角丸四角形 25"/>
          <p:cNvSpPr/>
          <p:nvPr/>
        </p:nvSpPr>
        <p:spPr>
          <a:xfrm>
            <a:off x="292126" y="1272806"/>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spcBef>
                <a:spcPct val="0"/>
              </a:spcBef>
            </a:pPr>
            <a:r>
              <a:rPr lang="en-US" altLang="ja-JP" b="1" dirty="0">
                <a:solidFill>
                  <a:schemeClr val="tx1"/>
                </a:solidFill>
                <a:latin typeface="Arial" panose="020B0604020202020204" pitchFamily="34" charset="0"/>
                <a:cs typeface="Arial" panose="020B0604020202020204" pitchFamily="34" charset="0"/>
              </a:rPr>
              <a:t>Key Points to Become the Image of the City </a:t>
            </a:r>
          </a:p>
          <a:p>
            <a:pPr lvl="0" defTabSz="889000">
              <a:spcBef>
                <a:spcPct val="0"/>
              </a:spcBef>
            </a:pPr>
            <a:r>
              <a:rPr lang="en-US" altLang="ja-JP" b="1" dirty="0">
                <a:solidFill>
                  <a:schemeClr val="tx1"/>
                </a:solidFill>
                <a:latin typeface="Arial" panose="020B0604020202020204" pitchFamily="34" charset="0"/>
                <a:cs typeface="Arial" panose="020B0604020202020204" pitchFamily="34" charset="0"/>
              </a:rPr>
              <a:t>Osaka Aims to Be (What) </a:t>
            </a:r>
          </a:p>
        </p:txBody>
      </p:sp>
      <p:cxnSp>
        <p:nvCxnSpPr>
          <p:cNvPr id="9" name="直線コネクタ 8"/>
          <p:cNvCxnSpPr/>
          <p:nvPr/>
        </p:nvCxnSpPr>
        <p:spPr>
          <a:xfrm flipV="1">
            <a:off x="6723443" y="1193045"/>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28067" y="1187528"/>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38083" y="1176909"/>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6723443" y="1969733"/>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839750" y="1866726"/>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728067" y="1964216"/>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38083" y="1953597"/>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721429" y="1866726"/>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728067" y="1673884"/>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736069" y="1663265"/>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279399" y="2588077"/>
            <a:ext cx="11684001" cy="41703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1" u="sng" dirty="0">
                <a:solidFill>
                  <a:prstClr val="black"/>
                </a:solidFill>
                <a:latin typeface="Arial" panose="020B0604020202020204" pitchFamily="34" charset="0"/>
                <a:ea typeface="游ゴシック" panose="020B0400000000000000" pitchFamily="50" charset="-128"/>
                <a:cs typeface="Arial" panose="020B0604020202020204" pitchFamily="34" charset="0"/>
              </a:rPr>
              <a:t>Key Points of the Overall Strategy</a:t>
            </a:r>
            <a:endParaRPr kumimoji="1" lang="en-US" altLang="ja-JP" sz="1400" b="1" i="0" u="sng"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Regional Development</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179388">
              <a:defRPr/>
            </a:pPr>
            <a:r>
              <a:rPr lang="en-US" altLang="ja-JP" sz="1100" dirty="0">
                <a:solidFill>
                  <a:prstClr val="black"/>
                </a:solidFill>
                <a:latin typeface="Arial" panose="020B0604020202020204" pitchFamily="34" charset="0"/>
                <a:ea typeface="游ゴシック" panose="020B0400000000000000" pitchFamily="50" charset="-128"/>
                <a:cs typeface="Arial" panose="020B0604020202020204" pitchFamily="34" charset="0"/>
              </a:rPr>
              <a:t>As a </a:t>
            </a:r>
            <a:r>
              <a:rPr lang="en-US" altLang="ja-JP" sz="1100" b="1" dirty="0">
                <a:solidFill>
                  <a:prstClr val="black"/>
                </a:solidFill>
                <a:latin typeface="Arial" panose="020B0604020202020204" pitchFamily="34" charset="0"/>
                <a:ea typeface="游ゴシック" panose="020B0400000000000000" pitchFamily="50" charset="-128"/>
                <a:cs typeface="Arial" panose="020B0604020202020204" pitchFamily="34" charset="0"/>
              </a:rPr>
              <a:t>“lubricant” for economic activity</a:t>
            </a:r>
            <a:r>
              <a:rPr lang="en-US" altLang="ja-JP" sz="1100" dirty="0">
                <a:solidFill>
                  <a:prstClr val="black"/>
                </a:solidFill>
                <a:latin typeface="Arial" panose="020B0604020202020204" pitchFamily="34" charset="0"/>
                <a:ea typeface="游ゴシック" panose="020B0400000000000000" pitchFamily="50" charset="-128"/>
                <a:cs typeface="Arial" panose="020B0604020202020204" pitchFamily="34" charset="0"/>
              </a:rPr>
              <a:t>, we utilize the power of finance that directly connects to local communities and economic activity to contribute to </a:t>
            </a:r>
            <a:r>
              <a:rPr lang="en-US" altLang="ja-JP" sz="1100" b="1" dirty="0">
                <a:solidFill>
                  <a:prstClr val="black"/>
                </a:solidFill>
                <a:latin typeface="Arial" panose="020B0604020202020204" pitchFamily="34" charset="0"/>
                <a:ea typeface="游ゴシック" panose="020B0400000000000000" pitchFamily="50" charset="-128"/>
                <a:cs typeface="Arial" panose="020B0604020202020204" pitchFamily="34" charset="0"/>
              </a:rPr>
              <a:t>regional growth and development </a:t>
            </a:r>
            <a:r>
              <a:rPr lang="en-US" altLang="ja-JP" sz="1100" dirty="0">
                <a:solidFill>
                  <a:prstClr val="black"/>
                </a:solidFill>
                <a:latin typeface="Arial" panose="020B0604020202020204" pitchFamily="34" charset="0"/>
                <a:ea typeface="游ゴシック" panose="020B0400000000000000" pitchFamily="50" charset="-128"/>
                <a:cs typeface="Arial" panose="020B0604020202020204" pitchFamily="34" charset="0"/>
              </a:rPr>
              <a:t>and consequently </a:t>
            </a:r>
            <a:r>
              <a:rPr lang="en-US" altLang="ja-JP" sz="1100" b="1" dirty="0">
                <a:solidFill>
                  <a:prstClr val="black"/>
                </a:solidFill>
                <a:latin typeface="Arial" panose="020B0604020202020204" pitchFamily="34" charset="0"/>
                <a:ea typeface="游ゴシック" panose="020B0400000000000000" pitchFamily="50" charset="-128"/>
                <a:cs typeface="Arial" panose="020B0604020202020204" pitchFamily="34" charset="0"/>
              </a:rPr>
              <a:t>the benefit and happiness of local residents.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SDGs</a:t>
            </a:r>
          </a:p>
          <a:p>
            <a:pPr marL="179388" marR="0" lvl="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Each </a:t>
            </a:r>
            <a:r>
              <a:rPr lang="en-US" altLang="ja-JP" sz="1100" b="1" dirty="0">
                <a:solidFill>
                  <a:prstClr val="black"/>
                </a:solidFill>
                <a:latin typeface="Arial" panose="020B0604020202020204" pitchFamily="34" charset="0"/>
                <a:ea typeface="游ゴシック" panose="020B0400000000000000" pitchFamily="50" charset="-128"/>
                <a:cs typeface="Arial" panose="020B0604020202020204" pitchFamily="34" charset="0"/>
              </a:rPr>
              <a:t>individual initiative to make Osaka a global financial city also contributes to the achievement of SDGs.</a:t>
            </a:r>
            <a:endParaRPr kumimoji="1" lang="en-US" altLang="ja-JP" sz="120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Key Points to Become the Image of the City Osaka Aims to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Asia/Global</a:t>
            </a:r>
            <a:endParaRPr kumimoji="1" lang="en-US" altLang="ja-JP" sz="1200" b="1"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Arial" panose="020B0604020202020204" pitchFamily="34" charset="0"/>
            </a:endParaRPr>
          </a:p>
          <a:p>
            <a:pPr marL="179388" marR="0" lvl="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Businesses, including finance, are expanding globally and transcending international boundaries. Osaka must always maintain awareness of the world to be internationally competitive while also </a:t>
            </a:r>
            <a:r>
              <a:rPr kumimoji="1" lang="en-US" altLang="ja-JP" sz="11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working together with the other cities to become the hub for Asia and the world </a:t>
            </a:r>
            <a:r>
              <a:rPr lang="en-US" altLang="ja-JP" sz="1100" b="1" dirty="0">
                <a:solidFill>
                  <a:prstClr val="black"/>
                </a:solidFill>
                <a:latin typeface="Arial" panose="020B0604020202020204" pitchFamily="34" charset="0"/>
                <a:ea typeface="游ゴシック" panose="020B0400000000000000" pitchFamily="50" charset="-128"/>
                <a:cs typeface="Arial" panose="020B0604020202020204" pitchFamily="34" charset="0"/>
              </a:rPr>
              <a:t>so as to</a:t>
            </a:r>
            <a:r>
              <a:rPr kumimoji="1" lang="en-US" altLang="ja-JP" sz="11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gather talent, capital, and information to create synergistic benefits</a:t>
            </a: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200" b="1" i="0" u="sng"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Differentiation/Complementarity</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180000"/>
            <a:r>
              <a:rPr lang="en-US" altLang="ja-JP" sz="1100" dirty="0">
                <a:latin typeface="Arial" panose="020B0604020202020204" pitchFamily="34" charset="0"/>
                <a:cs typeface="Arial" panose="020B0604020202020204" pitchFamily="34" charset="0"/>
              </a:rPr>
              <a:t>For Osaka-Kansai to be selected, Osaka must leverage its strengths and the opportunities that arise and </a:t>
            </a:r>
            <a:r>
              <a:rPr lang="en-US" altLang="ja-JP" sz="1100" b="1" dirty="0">
                <a:latin typeface="Arial" panose="020B0604020202020204" pitchFamily="34" charset="0"/>
                <a:cs typeface="Arial" panose="020B0604020202020204" pitchFamily="34" charset="0"/>
              </a:rPr>
              <a:t>differentiate with innovative and cutting-edge initiatives </a:t>
            </a:r>
            <a:r>
              <a:rPr lang="en-US" altLang="ja-JP" sz="1100" dirty="0">
                <a:latin typeface="Arial" panose="020B0604020202020204" pitchFamily="34" charset="0"/>
                <a:cs typeface="Arial" panose="020B0604020202020204" pitchFamily="34" charset="0"/>
              </a:rPr>
              <a:t>while at the same time, </a:t>
            </a:r>
            <a:r>
              <a:rPr lang="en-US" altLang="ja-JP" sz="1100" b="1" dirty="0">
                <a:latin typeface="Arial" panose="020B0604020202020204" pitchFamily="34" charset="0"/>
                <a:cs typeface="Arial" panose="020B0604020202020204" pitchFamily="34" charset="0"/>
              </a:rPr>
              <a:t>playing a complementary role to raise Japan’s international position through increased resilience.</a:t>
            </a:r>
            <a:endParaRPr lang="ja-JP" altLang="ja-JP"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sng"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Key Points for Specific Initiatives</a:t>
            </a:r>
          </a:p>
          <a:p>
            <a:r>
              <a:rPr lang="ja-JP" altLang="ja-JP" sz="1200" b="1" dirty="0">
                <a:latin typeface="Arial" panose="020B0604020202020204" pitchFamily="34" charset="0"/>
                <a:cs typeface="Arial" panose="020B0604020202020204" pitchFamily="34" charset="0"/>
              </a:rPr>
              <a:t>◆</a:t>
            </a:r>
            <a:r>
              <a:rPr lang="en-US" altLang="ja-JP" sz="1200" b="1" dirty="0">
                <a:latin typeface="Arial" panose="020B0604020202020204" pitchFamily="34" charset="0"/>
                <a:cs typeface="Arial" panose="020B0604020202020204" pitchFamily="34" charset="0"/>
              </a:rPr>
              <a:t>Clear Conceptual Story</a:t>
            </a:r>
            <a:endParaRPr lang="en-US" altLang="ja-JP" sz="1200" dirty="0">
              <a:latin typeface="Arial" panose="020B0604020202020204" pitchFamily="34" charset="0"/>
              <a:cs typeface="Arial" panose="020B0604020202020204" pitchFamily="34" charset="0"/>
            </a:endParaRPr>
          </a:p>
          <a:p>
            <a:pPr marL="180000"/>
            <a:r>
              <a:rPr lang="en-US" altLang="ja-JP" sz="1200" b="1" dirty="0">
                <a:latin typeface="Arial" panose="020B0604020202020204" pitchFamily="34" charset="0"/>
                <a:cs typeface="Arial" panose="020B0604020202020204" pitchFamily="34" charset="0"/>
              </a:rPr>
              <a:t>We share the image of the city Osaka aims to become</a:t>
            </a:r>
            <a:r>
              <a:rPr lang="en-US" altLang="ja-JP" sz="1200" dirty="0">
                <a:latin typeface="Arial" panose="020B0604020202020204" pitchFamily="34" charset="0"/>
                <a:cs typeface="Arial" panose="020B0604020202020204" pitchFamily="34" charset="0"/>
              </a:rPr>
              <a:t> and </a:t>
            </a:r>
            <a:r>
              <a:rPr lang="en-US" altLang="ja-JP" sz="1200" b="1" dirty="0">
                <a:latin typeface="Arial" panose="020B0604020202020204" pitchFamily="34" charset="0"/>
                <a:cs typeface="Arial" panose="020B0604020202020204" pitchFamily="34" charset="0"/>
              </a:rPr>
              <a:t>present a clear conceptual story </a:t>
            </a:r>
            <a:r>
              <a:rPr lang="en-US" altLang="ja-JP" sz="1200" dirty="0">
                <a:latin typeface="Arial" panose="020B0604020202020204" pitchFamily="34" charset="0"/>
                <a:cs typeface="Arial" panose="020B0604020202020204" pitchFamily="34" charset="0"/>
              </a:rPr>
              <a:t>of the initiatives for the realization of this image.</a:t>
            </a:r>
            <a:endParaRPr lang="ja-JP" altLang="ja-JP" sz="1200" dirty="0">
              <a:latin typeface="Arial" panose="020B0604020202020204" pitchFamily="34" charset="0"/>
              <a:cs typeface="Arial" panose="020B0604020202020204" pitchFamily="34" charset="0"/>
            </a:endParaRPr>
          </a:p>
          <a:p>
            <a:r>
              <a:rPr lang="ja-JP" altLang="ja-JP" sz="1200" b="1" dirty="0">
                <a:latin typeface="Arial" panose="020B0604020202020204" pitchFamily="34" charset="0"/>
                <a:cs typeface="Arial" panose="020B0604020202020204" pitchFamily="34" charset="0"/>
              </a:rPr>
              <a:t>◆</a:t>
            </a:r>
            <a:r>
              <a:rPr lang="en-US" altLang="ja-JP" sz="1200" b="1" dirty="0">
                <a:latin typeface="Arial" panose="020B0604020202020204" pitchFamily="34" charset="0"/>
                <a:cs typeface="Arial" panose="020B0604020202020204" pitchFamily="34" charset="0"/>
              </a:rPr>
              <a:t>Digitalization</a:t>
            </a:r>
            <a:endParaRPr lang="en-US" altLang="ja-JP" sz="1200" dirty="0">
              <a:latin typeface="Arial" panose="020B0604020202020204" pitchFamily="34" charset="0"/>
              <a:cs typeface="Arial" panose="020B0604020202020204" pitchFamily="34" charset="0"/>
            </a:endParaRPr>
          </a:p>
          <a:p>
            <a:pPr marL="180000"/>
            <a:r>
              <a:rPr lang="en-US" altLang="ja-JP" sz="1200" b="1" dirty="0">
                <a:latin typeface="Arial" panose="020B0604020202020204" pitchFamily="34" charset="0"/>
                <a:cs typeface="Arial" panose="020B0604020202020204" pitchFamily="34" charset="0"/>
              </a:rPr>
              <a:t>Given the global trend towards digitalization</a:t>
            </a:r>
            <a:r>
              <a:rPr lang="en-US" altLang="ja-JP" sz="1200" dirty="0">
                <a:latin typeface="Arial" panose="020B0604020202020204" pitchFamily="34" charset="0"/>
                <a:cs typeface="Arial" panose="020B0604020202020204" pitchFamily="34" charset="0"/>
              </a:rPr>
              <a:t> and its particularly high degree of affinity for the field of finance</a:t>
            </a:r>
            <a:r>
              <a:rPr lang="en-US" altLang="ja-JP" sz="1200" b="1" dirty="0">
                <a:latin typeface="Arial" panose="020B0604020202020204" pitchFamily="34" charset="0"/>
                <a:cs typeface="Arial" panose="020B0604020202020204" pitchFamily="34" charset="0"/>
              </a:rPr>
              <a:t>, we incorporate new technology such as FinTech.</a:t>
            </a:r>
            <a:endParaRPr lang="ja-JP" altLang="ja-JP" sz="1200" dirty="0">
              <a:latin typeface="Arial" panose="020B0604020202020204" pitchFamily="34" charset="0"/>
              <a:cs typeface="Arial" panose="020B0604020202020204" pitchFamily="34" charset="0"/>
            </a:endParaRPr>
          </a:p>
          <a:p>
            <a:r>
              <a:rPr lang="ja-JP" altLang="ja-JP" sz="1200" b="1" dirty="0">
                <a:latin typeface="Arial" panose="020B0604020202020204" pitchFamily="34" charset="0"/>
                <a:cs typeface="Arial" panose="020B0604020202020204" pitchFamily="34" charset="0"/>
              </a:rPr>
              <a:t>◆</a:t>
            </a:r>
            <a:r>
              <a:rPr lang="en-US" altLang="ja-JP" sz="1200" b="1" dirty="0">
                <a:latin typeface="Arial" panose="020B0604020202020204" pitchFamily="34" charset="0"/>
                <a:cs typeface="Arial" panose="020B0604020202020204" pitchFamily="34" charset="0"/>
              </a:rPr>
              <a:t>Broader Kansai Region</a:t>
            </a:r>
            <a:endParaRPr lang="en-US" altLang="ja-JP" sz="1200" dirty="0">
              <a:latin typeface="Arial" panose="020B0604020202020204" pitchFamily="34" charset="0"/>
              <a:cs typeface="Arial" panose="020B0604020202020204" pitchFamily="34" charset="0"/>
            </a:endParaRPr>
          </a:p>
          <a:p>
            <a:pPr marL="180000"/>
            <a:r>
              <a:rPr lang="en-US" altLang="ja-JP" sz="1200" dirty="0">
                <a:latin typeface="Arial" panose="020B0604020202020204" pitchFamily="34" charset="0"/>
                <a:cs typeface="Arial" panose="020B0604020202020204" pitchFamily="34" charset="0"/>
              </a:rPr>
              <a:t>With a gathering of cities that possess varying characteristics, we leverage the diversity of Kansai to </a:t>
            </a:r>
            <a:r>
              <a:rPr lang="en-US" altLang="ja-JP" sz="1200" b="1" dirty="0">
                <a:latin typeface="Arial" panose="020B0604020202020204" pitchFamily="34" charset="0"/>
                <a:cs typeface="Arial" panose="020B0604020202020204" pitchFamily="34" charset="0"/>
              </a:rPr>
              <a:t>demonstrate its comprehensive strength and make its </a:t>
            </a:r>
            <a:br>
              <a:rPr lang="en-US" altLang="ja-JP" sz="1200" b="1" dirty="0">
                <a:latin typeface="Arial" panose="020B0604020202020204" pitchFamily="34" charset="0"/>
                <a:cs typeface="Arial" panose="020B0604020202020204" pitchFamily="34" charset="0"/>
              </a:rPr>
            </a:br>
            <a:r>
              <a:rPr lang="en-US" altLang="ja-JP" sz="1200" b="1" dirty="0">
                <a:latin typeface="Arial" panose="020B0604020202020204" pitchFamily="34" charset="0"/>
                <a:cs typeface="Arial" panose="020B0604020202020204" pitchFamily="34" charset="0"/>
              </a:rPr>
              <a:t>international presence known.</a:t>
            </a:r>
            <a:endParaRPr lang="ja-JP" altLang="ja-JP" sz="1200" dirty="0">
              <a:latin typeface="Arial" panose="020B0604020202020204" pitchFamily="34" charset="0"/>
              <a:cs typeface="Arial" panose="020B0604020202020204" pitchFamily="34" charset="0"/>
            </a:endParaRPr>
          </a:p>
        </p:txBody>
      </p:sp>
      <p:cxnSp>
        <p:nvCxnSpPr>
          <p:cNvPr id="30" name="直線コネクタ 29"/>
          <p:cNvCxnSpPr/>
          <p:nvPr/>
        </p:nvCxnSpPr>
        <p:spPr>
          <a:xfrm>
            <a:off x="7840295" y="1100254"/>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722741" y="1100254"/>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729379" y="907412"/>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8737381" y="896793"/>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968813" y="206220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Arial" panose="020B0604020202020204" pitchFamily="34" charset="0"/>
                <a:cs typeface="Arial" panose="020B0604020202020204" pitchFamily="34" charset="0"/>
              </a:rPr>
              <a:t>Broader Kansai Region</a:t>
            </a:r>
            <a:endParaRPr kumimoji="1" lang="ja-JP" altLang="en-US" sz="1400" b="1" dirty="0">
              <a:latin typeface="Arial" panose="020B0604020202020204" pitchFamily="34" charset="0"/>
              <a:cs typeface="Arial" panose="020B0604020202020204" pitchFamily="34" charset="0"/>
            </a:endParaRPr>
          </a:p>
        </p:txBody>
      </p:sp>
      <p:sp>
        <p:nvSpPr>
          <p:cNvPr id="33" name="正方形/長方形 32"/>
          <p:cNvSpPr/>
          <p:nvPr/>
        </p:nvSpPr>
        <p:spPr>
          <a:xfrm>
            <a:off x="5550084" y="2061534"/>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Arial" panose="020B0604020202020204" pitchFamily="34" charset="0"/>
                <a:cs typeface="Arial" panose="020B0604020202020204" pitchFamily="34" charset="0"/>
              </a:rPr>
              <a:t>Digitalization</a:t>
            </a:r>
            <a:endParaRPr kumimoji="1" lang="ja-JP" altLang="en-US" sz="1400" b="1" dirty="0">
              <a:latin typeface="Arial" panose="020B0604020202020204" pitchFamily="34" charset="0"/>
              <a:cs typeface="Arial" panose="020B0604020202020204" pitchFamily="34" charset="0"/>
            </a:endParaRPr>
          </a:p>
        </p:txBody>
      </p:sp>
      <p:sp>
        <p:nvSpPr>
          <p:cNvPr id="27" name="正方形/長方形 26"/>
          <p:cNvSpPr/>
          <p:nvPr/>
        </p:nvSpPr>
        <p:spPr>
          <a:xfrm>
            <a:off x="7968813"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Arial" panose="020B0604020202020204" pitchFamily="34" charset="0"/>
                <a:cs typeface="Arial" panose="020B0604020202020204" pitchFamily="34" charset="0"/>
              </a:rPr>
              <a:t>Differentiation/Complementarity</a:t>
            </a:r>
            <a:endParaRPr kumimoji="1" lang="ja-JP" altLang="en-US" sz="1400" b="1" dirty="0">
              <a:latin typeface="Arial" panose="020B0604020202020204" pitchFamily="34" charset="0"/>
              <a:cs typeface="Arial" panose="020B0604020202020204" pitchFamily="34" charset="0"/>
            </a:endParaRPr>
          </a:p>
        </p:txBody>
      </p:sp>
      <p:sp>
        <p:nvSpPr>
          <p:cNvPr id="28" name="正方形/長方形 27"/>
          <p:cNvSpPr/>
          <p:nvPr/>
        </p:nvSpPr>
        <p:spPr>
          <a:xfrm>
            <a:off x="5550084" y="1313666"/>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Arial" panose="020B0604020202020204" pitchFamily="34" charset="0"/>
                <a:cs typeface="Arial" panose="020B0604020202020204" pitchFamily="34" charset="0"/>
              </a:rPr>
              <a:t>Asia/Global</a:t>
            </a:r>
            <a:endParaRPr kumimoji="1" lang="ja-JP" altLang="en-US" sz="1400" b="1" dirty="0">
              <a:solidFill>
                <a:schemeClr val="bg1"/>
              </a:solidFill>
              <a:latin typeface="Arial" panose="020B0604020202020204" pitchFamily="34" charset="0"/>
              <a:cs typeface="Arial" panose="020B0604020202020204" pitchFamily="34" charset="0"/>
            </a:endParaRPr>
          </a:p>
        </p:txBody>
      </p:sp>
      <p:sp>
        <p:nvSpPr>
          <p:cNvPr id="25" name="正方形/長方形 24"/>
          <p:cNvSpPr/>
          <p:nvPr/>
        </p:nvSpPr>
        <p:spPr>
          <a:xfrm>
            <a:off x="7968813" y="593757"/>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Arial" panose="020B0604020202020204" pitchFamily="34" charset="0"/>
                <a:cs typeface="Arial" panose="020B0604020202020204" pitchFamily="34" charset="0"/>
              </a:rPr>
              <a:t>SDGs</a:t>
            </a:r>
            <a:endParaRPr kumimoji="1" lang="ja-JP" altLang="en-US" sz="1400" b="1" dirty="0">
              <a:solidFill>
                <a:schemeClr val="bg1"/>
              </a:solidFill>
              <a:latin typeface="Arial" panose="020B0604020202020204" pitchFamily="34" charset="0"/>
              <a:cs typeface="Arial" panose="020B0604020202020204" pitchFamily="34" charset="0"/>
            </a:endParaRPr>
          </a:p>
        </p:txBody>
      </p:sp>
      <p:sp>
        <p:nvSpPr>
          <p:cNvPr id="29" name="正方形/長方形 28"/>
          <p:cNvSpPr/>
          <p:nvPr/>
        </p:nvSpPr>
        <p:spPr>
          <a:xfrm>
            <a:off x="5550084" y="593757"/>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Arial" panose="020B0604020202020204" pitchFamily="34" charset="0"/>
                <a:cs typeface="Arial" panose="020B0604020202020204" pitchFamily="34" charset="0"/>
              </a:rPr>
              <a:t>Regional Development</a:t>
            </a:r>
            <a:endParaRPr kumimoji="1" lang="ja-JP" alt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56117" y="3202051"/>
            <a:ext cx="5544000" cy="90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Arial" panose="020B0604020202020204" pitchFamily="34" charset="0"/>
                <a:ea typeface="UD デジタル 教科書体 NK-R" panose="02020400000000000000" pitchFamily="18" charset="-128"/>
                <a:cs typeface="Arial" panose="020B0604020202020204" pitchFamily="34" charset="0"/>
              </a:rPr>
              <a:t>[Reference 3] Results Expected from Realization of Strategy (Illustration)</a:t>
            </a:r>
            <a:endPar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endParaRPr>
          </a:p>
          <a:p>
            <a:r>
              <a:rPr lang="en-US" altLang="ja-JP" sz="2000" b="1" dirty="0">
                <a:latin typeface="Arial" panose="020B0604020202020204" pitchFamily="34" charset="0"/>
                <a:ea typeface="UD デジタル 教科書体 NK-R" panose="02020400000000000000" pitchFamily="18" charset="-128"/>
                <a:cs typeface="Arial" panose="020B0604020202020204" pitchFamily="34" charset="0"/>
              </a:rPr>
              <a:t>1-1 Enhanced investment attractiveness and revitalization of Osaka-Kansai economy</a:t>
            </a:r>
            <a:endParaRPr lang="ja-JP" altLang="en-US" sz="2000" b="1"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2" name="テキスト ボックス 21"/>
          <p:cNvSpPr txBox="1"/>
          <p:nvPr/>
        </p:nvSpPr>
        <p:spPr>
          <a:xfrm>
            <a:off x="303848" y="4664418"/>
            <a:ext cx="1556019"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Expected Results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38</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05292" y="-1156986"/>
            <a:ext cx="1755974" cy="5771447"/>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216178" y="696202"/>
            <a:ext cx="1720354" cy="5757069"/>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197555" y="4558352"/>
            <a:ext cx="5771446"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テキスト ボックス 27"/>
          <p:cNvSpPr txBox="1"/>
          <p:nvPr/>
        </p:nvSpPr>
        <p:spPr>
          <a:xfrm>
            <a:off x="303848" y="897829"/>
            <a:ext cx="1469917"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Current Situation</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303850" y="1087939"/>
            <a:ext cx="5779450"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In the bio-tech, medical, and healthcare industries in which Osaka has its strength, the total value of funds and number of funds are increasing.</a:t>
            </a:r>
          </a:p>
          <a:p>
            <a:pPr marL="285750" indent="-285750">
              <a:buFont typeface="Wingdings" panose="05000000000000000000" pitchFamily="2" charset="2"/>
              <a:buChar char="Ø"/>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While the amount of financing for start-up companies located in Osaka prefecture has increased over the past ten years, the difference when compared to Tokyo is also increasing.</a:t>
            </a:r>
          </a:p>
        </p:txBody>
      </p:sp>
      <p:sp>
        <p:nvSpPr>
          <p:cNvPr id="39" name="正方形/長方形 38"/>
          <p:cNvSpPr/>
          <p:nvPr/>
        </p:nvSpPr>
        <p:spPr>
          <a:xfrm>
            <a:off x="6075196" y="4416778"/>
            <a:ext cx="5267878" cy="2554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Arial" panose="020B0604020202020204" pitchFamily="34" charset="0"/>
                <a:ea typeface="Meiryo UI" panose="020B0604030504040204" pitchFamily="50" charset="-128"/>
                <a:cs typeface="Arial" panose="020B0604020202020204" pitchFamily="34" charset="0"/>
              </a:rPr>
              <a:t> </a:t>
            </a:r>
            <a:r>
              <a:rPr lang="ja-JP" altLang="en-US" sz="1200" b="1" dirty="0" smtClean="0">
                <a:latin typeface="Arial" panose="020B0604020202020204" pitchFamily="34" charset="0"/>
                <a:ea typeface="Meiryo UI" panose="020B0604030504040204" pitchFamily="50" charset="-128"/>
                <a:cs typeface="Arial" panose="020B0604020202020204" pitchFamily="34" charset="0"/>
              </a:rPr>
              <a:t>■ </a:t>
            </a:r>
            <a:r>
              <a:rPr lang="en-US" altLang="ja-JP" sz="1200" b="1" dirty="0">
                <a:latin typeface="Arial" panose="020B0604020202020204" pitchFamily="34" charset="0"/>
                <a:ea typeface="Meiryo UI" panose="020B0604030504040204" pitchFamily="50" charset="-128"/>
                <a:cs typeface="Arial" panose="020B0604020202020204" pitchFamily="34" charset="0"/>
              </a:rPr>
              <a:t>Changes in Financing for Domestic Start-Ups by Region</a:t>
            </a:r>
            <a:endParaRPr lang="ja-JP" altLang="en-US" sz="1100" b="1" dirty="0">
              <a:latin typeface="Arial" panose="020B0604020202020204" pitchFamily="34" charset="0"/>
              <a:cs typeface="Arial" panose="020B0604020202020204" pitchFamily="34" charset="0"/>
            </a:endParaRPr>
          </a:p>
        </p:txBody>
      </p:sp>
      <p:sp>
        <p:nvSpPr>
          <p:cNvPr id="40" name="正方形/長方形 39"/>
          <p:cNvSpPr/>
          <p:nvPr/>
        </p:nvSpPr>
        <p:spPr>
          <a:xfrm>
            <a:off x="6075196" y="812645"/>
            <a:ext cx="5443704" cy="3063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smtClean="0">
                <a:latin typeface="Arial" panose="020B0604020202020204" pitchFamily="34" charset="0"/>
                <a:ea typeface="Meiryo UI" panose="020B0604030504040204" pitchFamily="50" charset="-128"/>
                <a:cs typeface="Arial" panose="020B0604020202020204" pitchFamily="34" charset="0"/>
              </a:rPr>
              <a:t> ■ </a:t>
            </a:r>
            <a:r>
              <a:rPr lang="en-US" altLang="ja-JP" sz="1200" b="1" dirty="0">
                <a:latin typeface="Arial" panose="020B0604020202020204" pitchFamily="34" charset="0"/>
                <a:ea typeface="Meiryo UI" panose="020B0604030504040204" pitchFamily="50" charset="-128"/>
                <a:cs typeface="Arial" panose="020B0604020202020204" pitchFamily="34" charset="0"/>
              </a:rPr>
              <a:t>Value and Number of Bio-tech, Medical, Healthcare </a:t>
            </a:r>
            <a:r>
              <a:rPr lang="en-US" altLang="ja-JP" sz="1200" b="1" dirty="0" smtClean="0">
                <a:latin typeface="Arial" panose="020B0604020202020204" pitchFamily="34" charset="0"/>
                <a:ea typeface="Meiryo UI" panose="020B0604030504040204" pitchFamily="50" charset="-128"/>
                <a:cs typeface="Arial" panose="020B0604020202020204" pitchFamily="34" charset="0"/>
              </a:rPr>
              <a:t>Funds Established</a:t>
            </a:r>
            <a:endParaRPr lang="ja-JP" altLang="en-US" sz="1200" b="1" dirty="0">
              <a:latin typeface="Arial" panose="020B0604020202020204" pitchFamily="34" charset="0"/>
              <a:cs typeface="Arial" panose="020B0604020202020204" pitchFamily="34" charset="0"/>
            </a:endParaRPr>
          </a:p>
        </p:txBody>
      </p:sp>
      <p:pic>
        <p:nvPicPr>
          <p:cNvPr id="41" name="図 40"/>
          <p:cNvPicPr>
            <a:picLocks noChangeAspect="1"/>
          </p:cNvPicPr>
          <p:nvPr/>
        </p:nvPicPr>
        <p:blipFill rotWithShape="1">
          <a:blip r:embed="rId3"/>
          <a:srcRect l="15404" t="36095" r="79570" b="35836"/>
          <a:stretch/>
        </p:blipFill>
        <p:spPr>
          <a:xfrm>
            <a:off x="6352269" y="4717600"/>
            <a:ext cx="468085" cy="1470001"/>
          </a:xfrm>
          <a:prstGeom prst="rect">
            <a:avLst/>
          </a:prstGeom>
          <a:ln>
            <a:solidFill>
              <a:schemeClr val="bg1">
                <a:lumMod val="65000"/>
              </a:schemeClr>
            </a:solidFill>
          </a:ln>
        </p:spPr>
      </p:pic>
      <p:sp>
        <p:nvSpPr>
          <p:cNvPr id="10" name="正方形/長方形 9"/>
          <p:cNvSpPr/>
          <p:nvPr/>
        </p:nvSpPr>
        <p:spPr>
          <a:xfrm>
            <a:off x="303850" y="4910967"/>
            <a:ext cx="5665150" cy="1569660"/>
          </a:xfrm>
          <a:prstGeom prst="rect">
            <a:avLst/>
          </a:prstGeom>
        </p:spPr>
        <p:txBody>
          <a:bodyPr wrap="square">
            <a:spAutoFit/>
          </a:bodyPr>
          <a:lstStyle/>
          <a:p>
            <a:pPr marL="171450" lvl="0" indent="-171450">
              <a:buFont typeface="Wingdings" charset="2"/>
              <a:buChar char="p"/>
            </a:pPr>
            <a:r>
              <a:rPr lang="en-US" altLang="ja-JP" sz="1200" dirty="0">
                <a:latin typeface="Arial"/>
                <a:cs typeface="Arial"/>
              </a:rPr>
              <a:t>The Expo will enable a trial run of the “test site for future society” for social implementation, creating innovation centered around the industries in which Osaka has its strengths. This in turn will form an ecosystem that financially supports the growth of start-ups.</a:t>
            </a:r>
          </a:p>
          <a:p>
            <a:pPr marL="171450" lvl="0" indent="-171450">
              <a:buFont typeface="Wingdings" charset="2"/>
              <a:buChar char="p"/>
            </a:pPr>
            <a:r>
              <a:rPr lang="en-US" altLang="ja-JP" sz="1200" dirty="0">
                <a:latin typeface="Arial"/>
                <a:cs typeface="Arial"/>
              </a:rPr>
              <a:t>Investment attractiveness will increase due to the growth and development of the Osaka-Kansai economy.</a:t>
            </a:r>
          </a:p>
          <a:p>
            <a:pPr marL="171450" lvl="0" indent="-171450">
              <a:buFont typeface="Wingdings" charset="2"/>
              <a:buChar char="p"/>
            </a:pPr>
            <a:r>
              <a:rPr lang="en-US" altLang="ja-JP" sz="1200" dirty="0">
                <a:latin typeface="Arial"/>
                <a:cs typeface="Arial"/>
              </a:rPr>
              <a:t>With support by the administration for foreign financial companies, business in Osaka is solidly on track.</a:t>
            </a:r>
            <a:endParaRPr lang="ja-JP" altLang="ja-JP" sz="1200" dirty="0">
              <a:latin typeface="Arial"/>
              <a:cs typeface="Arial"/>
            </a:endParaRPr>
          </a:p>
        </p:txBody>
      </p:sp>
      <p:sp>
        <p:nvSpPr>
          <p:cNvPr id="2" name="正方形/長方形 1"/>
          <p:cNvSpPr/>
          <p:nvPr/>
        </p:nvSpPr>
        <p:spPr>
          <a:xfrm>
            <a:off x="211667" y="3165042"/>
            <a:ext cx="5714999" cy="977191"/>
          </a:xfrm>
          <a:prstGeom prst="rect">
            <a:avLst/>
          </a:prstGeom>
          <a:noFill/>
        </p:spPr>
        <p:txBody>
          <a:bodyPr wrap="square">
            <a:spAutoFit/>
          </a:bodyPr>
          <a:lstStyle/>
          <a:p>
            <a:r>
              <a:rPr lang="en-US" altLang="ja-JP" sz="1150" dirty="0">
                <a:latin typeface="Arial"/>
                <a:cs typeface="Arial"/>
              </a:rPr>
              <a:t>By increasing international awareness of Osaka and Kansai through major projects such as the Osaka-Kansai Expo 2025, Umekita Phase 2, Nakanoshima international hub for advanced healthcare, etc., we will attract talent and investments from Japan and abroad to create an ecosystem that financially supports the growth of start-ups while also bringing in financial institutions and FinTech companies.</a:t>
            </a:r>
            <a:endParaRPr lang="ja-JP" altLang="ja-JP" sz="1150" dirty="0">
              <a:latin typeface="Arial"/>
              <a:cs typeface="Arial"/>
            </a:endParaRPr>
          </a:p>
        </p:txBody>
      </p:sp>
      <p:sp>
        <p:nvSpPr>
          <p:cNvPr id="3" name="テキスト ボックス 2"/>
          <p:cNvSpPr txBox="1"/>
          <p:nvPr/>
        </p:nvSpPr>
        <p:spPr>
          <a:xfrm>
            <a:off x="303563" y="2906002"/>
            <a:ext cx="3443897"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G</a:t>
            </a:r>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lobal city that develops by leveraging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pic>
        <p:nvPicPr>
          <p:cNvPr id="4" name="図 3"/>
          <p:cNvPicPr>
            <a:picLocks noChangeAspect="1"/>
          </p:cNvPicPr>
          <p:nvPr/>
        </p:nvPicPr>
        <p:blipFill rotWithShape="1">
          <a:blip r:embed="rId4"/>
          <a:srcRect l="17145" t="33126" r="18316" b="33332"/>
          <a:stretch/>
        </p:blipFill>
        <p:spPr>
          <a:xfrm>
            <a:off x="6138333" y="4704754"/>
            <a:ext cx="5717640" cy="1660422"/>
          </a:xfrm>
          <a:prstGeom prst="rect">
            <a:avLst/>
          </a:prstGeom>
          <a:ln>
            <a:solidFill>
              <a:schemeClr val="tx1"/>
            </a:solidFill>
          </a:ln>
        </p:spPr>
      </p:pic>
      <p:sp>
        <p:nvSpPr>
          <p:cNvPr id="5" name="正方形/長方形 4"/>
          <p:cNvSpPr/>
          <p:nvPr/>
        </p:nvSpPr>
        <p:spPr>
          <a:xfrm>
            <a:off x="6053666" y="6323497"/>
            <a:ext cx="5799667" cy="578876"/>
          </a:xfrm>
          <a:prstGeom prst="rect">
            <a:avLst/>
          </a:prstGeom>
        </p:spPr>
        <p:txBody>
          <a:bodyPr wrap="square">
            <a:spAutoFit/>
          </a:bodyPr>
          <a:lstStyle/>
          <a:p>
            <a:pPr>
              <a:lnSpc>
                <a:spcPct val="90000"/>
              </a:lnSpc>
            </a:pPr>
            <a:r>
              <a:rPr lang="en-US" altLang="ja-JP" sz="700" dirty="0"/>
              <a:t>Note 1) Values for each year are figures as of the reference date.</a:t>
            </a:r>
            <a:endParaRPr lang="ja-JP" altLang="ja-JP" sz="700" dirty="0"/>
          </a:p>
          <a:p>
            <a:pPr>
              <a:lnSpc>
                <a:spcPct val="90000"/>
              </a:lnSpc>
            </a:pPr>
            <a:r>
              <a:rPr lang="en-US" altLang="ja-JP" sz="700" dirty="0"/>
              <a:t>Note 2) Due to data characteristics, values including past data are subject to changes with additional research. Impact is greater for deals that are small in value, and in particular, more recent.</a:t>
            </a:r>
            <a:endParaRPr lang="ja-JP" altLang="ja-JP" sz="700" dirty="0"/>
          </a:p>
          <a:p>
            <a:pPr>
              <a:lnSpc>
                <a:spcPct val="90000"/>
              </a:lnSpc>
            </a:pPr>
            <a:r>
              <a:rPr lang="en-US" altLang="ja-JP" sz="700" dirty="0"/>
              <a:t>Note 3) Other represents the sum of the prefectures not listed above.</a:t>
            </a:r>
            <a:endParaRPr lang="ja-JP" altLang="ja-JP" sz="700" dirty="0"/>
          </a:p>
          <a:p>
            <a:pPr>
              <a:lnSpc>
                <a:spcPct val="90000"/>
              </a:lnSpc>
            </a:pPr>
            <a:r>
              <a:rPr lang="en-US" altLang="ja-JP" sz="700" dirty="0"/>
              <a:t>Source) INITIAL (as of January 25, 2022)</a:t>
            </a:r>
            <a:endParaRPr lang="ja-JP" altLang="ja-JP" sz="700" dirty="0"/>
          </a:p>
        </p:txBody>
      </p:sp>
      <p:pic>
        <p:nvPicPr>
          <p:cNvPr id="6" name="図 5"/>
          <p:cNvPicPr>
            <a:picLocks noChangeAspect="1"/>
          </p:cNvPicPr>
          <p:nvPr/>
        </p:nvPicPr>
        <p:blipFill rotWithShape="1">
          <a:blip r:embed="rId5"/>
          <a:srcRect l="12518" t="27952" r="36823" b="26389"/>
          <a:stretch/>
        </p:blipFill>
        <p:spPr>
          <a:xfrm>
            <a:off x="6116966" y="1155451"/>
            <a:ext cx="4885696" cy="2475796"/>
          </a:xfrm>
          <a:prstGeom prst="rect">
            <a:avLst/>
          </a:prstGeom>
          <a:ln>
            <a:solidFill>
              <a:schemeClr val="tx1"/>
            </a:solidFill>
          </a:ln>
        </p:spPr>
      </p:pic>
      <p:sp>
        <p:nvSpPr>
          <p:cNvPr id="7" name="正方形/長方形 6"/>
          <p:cNvSpPr/>
          <p:nvPr/>
        </p:nvSpPr>
        <p:spPr>
          <a:xfrm>
            <a:off x="6025444" y="3640101"/>
            <a:ext cx="6166556" cy="821379"/>
          </a:xfrm>
          <a:prstGeom prst="rect">
            <a:avLst/>
          </a:prstGeom>
        </p:spPr>
        <p:txBody>
          <a:bodyPr wrap="square">
            <a:spAutoFit/>
          </a:bodyPr>
          <a:lstStyle/>
          <a:p>
            <a:pPr>
              <a:lnSpc>
                <a:spcPct val="90000"/>
              </a:lnSpc>
            </a:pPr>
            <a:r>
              <a:rPr lang="en-US" altLang="ja-JP" sz="750" dirty="0">
                <a:latin typeface="Arial"/>
                <a:cs typeface="Arial"/>
              </a:rPr>
              <a:t>Note 1) Of the funds investing or planning to invest in primarily domestic start-ups, those that have alluded to the industries of their investment target have been aggregated. Those that could not be confirmed to be invested in Japan are not included.</a:t>
            </a:r>
            <a:endParaRPr lang="ja-JP" altLang="ja-JP" sz="750" dirty="0">
              <a:latin typeface="Arial"/>
              <a:cs typeface="Arial"/>
            </a:endParaRPr>
          </a:p>
          <a:p>
            <a:pPr>
              <a:lnSpc>
                <a:spcPct val="90000"/>
              </a:lnSpc>
            </a:pPr>
            <a:r>
              <a:rPr lang="en-US" altLang="ja-JP" sz="750" dirty="0">
                <a:latin typeface="Arial"/>
                <a:cs typeface="Arial"/>
              </a:rPr>
              <a:t>Note 2) As the preferred industry types may have multiple preferences; total fund value and number of funds established may have duplicates.</a:t>
            </a:r>
            <a:endParaRPr lang="ja-JP" altLang="ja-JP" sz="750" dirty="0">
              <a:latin typeface="Arial"/>
              <a:cs typeface="Arial"/>
            </a:endParaRPr>
          </a:p>
          <a:p>
            <a:pPr>
              <a:lnSpc>
                <a:spcPct val="90000"/>
              </a:lnSpc>
            </a:pPr>
            <a:r>
              <a:rPr lang="en-US" altLang="ja-JP" sz="750" dirty="0">
                <a:latin typeface="Arial"/>
                <a:cs typeface="Arial"/>
              </a:rPr>
              <a:t>Note 3) Number of funds with values unknown: 2016: 2, 2017: 0, 2018: 0, 2019: 1, 2020: 0, 2021: 5</a:t>
            </a:r>
            <a:endParaRPr lang="ja-JP" altLang="ja-JP" sz="750" dirty="0">
              <a:latin typeface="Arial"/>
              <a:cs typeface="Arial"/>
            </a:endParaRPr>
          </a:p>
          <a:p>
            <a:pPr>
              <a:lnSpc>
                <a:spcPct val="90000"/>
              </a:lnSpc>
            </a:pPr>
            <a:r>
              <a:rPr lang="en-US" altLang="ja-JP" sz="750" dirty="0">
                <a:latin typeface="Arial"/>
                <a:cs typeface="Arial"/>
              </a:rPr>
              <a:t>Note 4) Values for each year are figures as of the reference date.</a:t>
            </a:r>
            <a:endParaRPr lang="ja-JP" altLang="ja-JP" sz="750" dirty="0">
              <a:latin typeface="Arial"/>
              <a:cs typeface="Arial"/>
            </a:endParaRPr>
          </a:p>
          <a:p>
            <a:pPr>
              <a:lnSpc>
                <a:spcPct val="90000"/>
              </a:lnSpc>
            </a:pPr>
            <a:r>
              <a:rPr lang="en-US" altLang="ja-JP" sz="750" dirty="0">
                <a:latin typeface="Arial"/>
                <a:cs typeface="Arial"/>
              </a:rPr>
              <a:t>Note 5) Due to data characteristics, values, including past data are subject to changes with additional research.</a:t>
            </a:r>
            <a:endParaRPr lang="ja-JP" altLang="ja-JP" sz="750" dirty="0">
              <a:latin typeface="Arial"/>
              <a:cs typeface="Arial"/>
            </a:endParaRPr>
          </a:p>
          <a:p>
            <a:pPr>
              <a:lnSpc>
                <a:spcPct val="90000"/>
              </a:lnSpc>
            </a:pPr>
            <a:r>
              <a:rPr lang="en-US" altLang="ja-JP" sz="750" dirty="0">
                <a:latin typeface="Arial"/>
                <a:cs typeface="Arial"/>
              </a:rPr>
              <a:t>Source) INITIAL (As of January 30, 2022)</a:t>
            </a:r>
            <a:endParaRPr lang="ja-JP" altLang="ja-JP" sz="750" dirty="0">
              <a:latin typeface="Arial"/>
              <a:cs typeface="Arial"/>
            </a:endParaRPr>
          </a:p>
        </p:txBody>
      </p:sp>
      <p:sp>
        <p:nvSpPr>
          <p:cNvPr id="21" name="テキスト ボックス 20"/>
          <p:cNvSpPr txBox="1"/>
          <p:nvPr/>
        </p:nvSpPr>
        <p:spPr>
          <a:xfrm>
            <a:off x="303848" y="2716355"/>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D068DD0C-C29D-7182-9298-602F6045B4FD}"/>
              </a:ext>
            </a:extLst>
          </p:cNvPr>
          <p:cNvSpPr txBox="1"/>
          <p:nvPr/>
        </p:nvSpPr>
        <p:spPr>
          <a:xfrm>
            <a:off x="6165647" y="1202500"/>
            <a:ext cx="731160" cy="165036"/>
          </a:xfrm>
          <a:prstGeom prst="rect">
            <a:avLst/>
          </a:prstGeom>
          <a:solidFill>
            <a:schemeClr val="bg1"/>
          </a:solidFill>
        </p:spPr>
        <p:txBody>
          <a:bodyPr wrap="square" lIns="36000" tIns="36000" rIns="36000" bIns="36000" rtlCol="0">
            <a:spAutoFit/>
          </a:bodyPr>
          <a:lstStyle/>
          <a:p>
            <a:r>
              <a:rPr lang="en-US" altLang="ja-JP" sz="600" dirty="0">
                <a:solidFill>
                  <a:schemeClr val="bg1">
                    <a:lumMod val="50000"/>
                  </a:schemeClr>
                </a:solidFill>
                <a:latin typeface="Arial" panose="020B0604020202020204" pitchFamily="34" charset="0"/>
                <a:cs typeface="Arial" panose="020B0604020202020204" pitchFamily="34" charset="0"/>
              </a:rPr>
              <a:t>(</a:t>
            </a:r>
            <a:r>
              <a:rPr kumimoji="1" lang="en-US" altLang="ja-JP" sz="600" dirty="0">
                <a:solidFill>
                  <a:schemeClr val="bg1">
                    <a:lumMod val="50000"/>
                  </a:schemeClr>
                </a:solidFill>
                <a:latin typeface="Arial" panose="020B0604020202020204" pitchFamily="34" charset="0"/>
                <a:cs typeface="Arial" panose="020B0604020202020204" pitchFamily="34" charset="0"/>
              </a:rPr>
              <a:t>JPY 100 million)</a:t>
            </a:r>
            <a:endParaRPr kumimoji="1" lang="ja-JP" altLang="en-US" sz="600" dirty="0">
              <a:solidFill>
                <a:schemeClr val="bg1">
                  <a:lumMod val="50000"/>
                </a:schemeClr>
              </a:solidFill>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981C2ACA-AE32-862C-612D-803D7C27F5E7}"/>
              </a:ext>
            </a:extLst>
          </p:cNvPr>
          <p:cNvSpPr txBox="1"/>
          <p:nvPr/>
        </p:nvSpPr>
        <p:spPr>
          <a:xfrm>
            <a:off x="7431414" y="1158658"/>
            <a:ext cx="794660" cy="257369"/>
          </a:xfrm>
          <a:prstGeom prst="rect">
            <a:avLst/>
          </a:prstGeom>
          <a:solidFill>
            <a:schemeClr val="bg1"/>
          </a:solidFill>
        </p:spPr>
        <p:txBody>
          <a:bodyPr wrap="square" lIns="36000" tIns="36000" rIns="36000" bIns="36000" rtlCol="0">
            <a:spAutoFit/>
          </a:bodyPr>
          <a:lstStyle/>
          <a:p>
            <a:r>
              <a:rPr kumimoji="1" lang="en-US" altLang="ja-JP" sz="600" dirty="0">
                <a:latin typeface="Arial" panose="020B0604020202020204" pitchFamily="34" charset="0"/>
                <a:cs typeface="Arial" panose="020B0604020202020204" pitchFamily="34" charset="0"/>
              </a:rPr>
              <a:t>Total Fund Value</a:t>
            </a:r>
          </a:p>
          <a:p>
            <a:r>
              <a:rPr lang="en-US" altLang="ja-JP" sz="600" dirty="0">
                <a:latin typeface="Arial" panose="020B0604020202020204" pitchFamily="34" charset="0"/>
                <a:cs typeface="Arial" panose="020B0604020202020204" pitchFamily="34" charset="0"/>
              </a:rPr>
              <a:t>[</a:t>
            </a:r>
            <a:r>
              <a:rPr kumimoji="1" lang="en-US" altLang="ja-JP" sz="600" dirty="0">
                <a:latin typeface="Arial" panose="020B0604020202020204" pitchFamily="34" charset="0"/>
                <a:cs typeface="Arial" panose="020B0604020202020204" pitchFamily="34" charset="0"/>
              </a:rPr>
              <a:t>left axis</a:t>
            </a:r>
            <a:r>
              <a:rPr lang="en-US" altLang="ja-JP" sz="600" dirty="0">
                <a:latin typeface="Arial" panose="020B0604020202020204" pitchFamily="34" charset="0"/>
                <a:cs typeface="Arial" panose="020B0604020202020204" pitchFamily="34" charset="0"/>
              </a:rPr>
              <a:t>]</a:t>
            </a:r>
            <a:endParaRPr kumimoji="1" lang="ja-JP" altLang="en-US" sz="6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D4C5CFC9-C40D-EB57-2EE1-1E2A66B7A5F0}"/>
              </a:ext>
            </a:extLst>
          </p:cNvPr>
          <p:cNvSpPr txBox="1"/>
          <p:nvPr/>
        </p:nvSpPr>
        <p:spPr>
          <a:xfrm>
            <a:off x="8378852" y="1178688"/>
            <a:ext cx="1580769" cy="184666"/>
          </a:xfrm>
          <a:prstGeom prst="rect">
            <a:avLst/>
          </a:prstGeom>
          <a:solidFill>
            <a:schemeClr val="bg1"/>
          </a:solidFill>
        </p:spPr>
        <p:txBody>
          <a:bodyPr wrap="square" lIns="0" tIns="0" rIns="0" bIns="0" rtlCol="0">
            <a:spAutoFit/>
          </a:bodyPr>
          <a:lstStyle/>
          <a:p>
            <a:r>
              <a:rPr kumimoji="1" lang="en-US" altLang="ja-JP" sz="600" dirty="0">
                <a:latin typeface="Arial" panose="020B0604020202020204" pitchFamily="34" charset="0"/>
                <a:cs typeface="Arial" panose="020B0604020202020204" pitchFamily="34" charset="0"/>
              </a:rPr>
              <a:t>Number Established</a:t>
            </a:r>
          </a:p>
          <a:p>
            <a:r>
              <a:rPr lang="en-US" altLang="ja-JP" sz="600" dirty="0">
                <a:latin typeface="Arial" panose="020B0604020202020204" pitchFamily="34" charset="0"/>
                <a:cs typeface="Arial" panose="020B0604020202020204" pitchFamily="34" charset="0"/>
              </a:rPr>
              <a:t>(includes funds of unknown value) </a:t>
            </a:r>
            <a:r>
              <a:rPr kumimoji="1" lang="en-US" altLang="ja-JP" sz="600" dirty="0">
                <a:latin typeface="Arial" panose="020B0604020202020204" pitchFamily="34" charset="0"/>
                <a:cs typeface="Arial" panose="020B0604020202020204" pitchFamily="34" charset="0"/>
              </a:rPr>
              <a:t>[right axis</a:t>
            </a:r>
            <a:r>
              <a:rPr lang="en-US" altLang="ja-JP" sz="600" dirty="0">
                <a:latin typeface="Arial" panose="020B0604020202020204" pitchFamily="34" charset="0"/>
                <a:cs typeface="Arial" panose="020B0604020202020204" pitchFamily="34" charset="0"/>
              </a:rPr>
              <a:t>]</a:t>
            </a:r>
            <a:endParaRPr kumimoji="1" lang="ja-JP" altLang="en-US" sz="600"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AE714870-A84B-FC03-EFFB-331578C11E0C}"/>
              </a:ext>
            </a:extLst>
          </p:cNvPr>
          <p:cNvSpPr txBox="1"/>
          <p:nvPr/>
        </p:nvSpPr>
        <p:spPr>
          <a:xfrm>
            <a:off x="10295490" y="1178688"/>
            <a:ext cx="693060" cy="165036"/>
          </a:xfrm>
          <a:prstGeom prst="rect">
            <a:avLst/>
          </a:prstGeom>
          <a:solidFill>
            <a:schemeClr val="bg1"/>
          </a:solidFill>
        </p:spPr>
        <p:txBody>
          <a:bodyPr wrap="square" lIns="36000" tIns="36000" rIns="0" bIns="36000" rtlCol="0">
            <a:spAutoFit/>
          </a:bodyPr>
          <a:lstStyle/>
          <a:p>
            <a:r>
              <a:rPr kumimoji="1" lang="en-US" altLang="ja-JP" sz="600" dirty="0">
                <a:solidFill>
                  <a:schemeClr val="bg1">
                    <a:lumMod val="50000"/>
                  </a:schemeClr>
                </a:solidFill>
                <a:latin typeface="Arial" panose="020B0604020202020204" pitchFamily="34" charset="0"/>
                <a:cs typeface="Arial" panose="020B0604020202020204" pitchFamily="34" charset="0"/>
              </a:rPr>
              <a:t>(Number of Funds)</a:t>
            </a:r>
            <a:endParaRPr kumimoji="1" lang="ja-JP" altLang="en-US" sz="600" dirty="0">
              <a:solidFill>
                <a:schemeClr val="bg1">
                  <a:lumMod val="50000"/>
                </a:schemeClr>
              </a:solidFill>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FA4D884A-2F2B-FBBF-1EAF-13A833CD5A4D}"/>
              </a:ext>
            </a:extLst>
          </p:cNvPr>
          <p:cNvSpPr txBox="1"/>
          <p:nvPr/>
        </p:nvSpPr>
        <p:spPr>
          <a:xfrm>
            <a:off x="6168825" y="4716668"/>
            <a:ext cx="727981" cy="165036"/>
          </a:xfrm>
          <a:prstGeom prst="rect">
            <a:avLst/>
          </a:prstGeom>
          <a:solidFill>
            <a:schemeClr val="bg1"/>
          </a:solidFill>
        </p:spPr>
        <p:txBody>
          <a:bodyPr wrap="square" lIns="36000" tIns="36000" rIns="36000" bIns="36000" rtlCol="0">
            <a:spAutoFit/>
          </a:bodyPr>
          <a:lstStyle/>
          <a:p>
            <a:r>
              <a:rPr kumimoji="1" lang="en-US" altLang="ja-JP" sz="600" dirty="0">
                <a:latin typeface="Arial" panose="020B0604020202020204" pitchFamily="34" charset="0"/>
                <a:cs typeface="Arial" panose="020B0604020202020204" pitchFamily="34" charset="0"/>
              </a:rPr>
              <a:t>(JPY 100 million)</a:t>
            </a:r>
            <a:endParaRPr kumimoji="1" lang="ja-JP" altLang="en-US" sz="600"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E55F0B63-DB2A-4116-E5D6-84C9134A084D}"/>
              </a:ext>
            </a:extLst>
          </p:cNvPr>
          <p:cNvSpPr txBox="1"/>
          <p:nvPr/>
        </p:nvSpPr>
        <p:spPr>
          <a:xfrm>
            <a:off x="6182831" y="4942826"/>
            <a:ext cx="668570" cy="180425"/>
          </a:xfrm>
          <a:prstGeom prst="rect">
            <a:avLst/>
          </a:prstGeom>
          <a:solidFill>
            <a:schemeClr val="bg1"/>
          </a:solidFill>
        </p:spPr>
        <p:txBody>
          <a:bodyPr wrap="square" lIns="36000" tIns="36000" rIns="36000" bIns="36000" rtlCol="0">
            <a:spAutoFit/>
          </a:bodyPr>
          <a:lstStyle/>
          <a:p>
            <a:r>
              <a:rPr lang="en-US" altLang="ja-JP" sz="700" dirty="0">
                <a:latin typeface="Arial" panose="020B0604020202020204" pitchFamily="34" charset="0"/>
                <a:cs typeface="Arial" panose="020B0604020202020204" pitchFamily="34" charset="0"/>
              </a:rPr>
              <a:t>Tokyo</a:t>
            </a:r>
            <a:endParaRPr kumimoji="1" lang="ja-JP" altLang="en-US" sz="700" dirty="0">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1A88D51D-6992-BC21-8736-540394A276EA}"/>
              </a:ext>
            </a:extLst>
          </p:cNvPr>
          <p:cNvSpPr txBox="1"/>
          <p:nvPr/>
        </p:nvSpPr>
        <p:spPr>
          <a:xfrm>
            <a:off x="6182831" y="5177776"/>
            <a:ext cx="668570" cy="180425"/>
          </a:xfrm>
          <a:prstGeom prst="rect">
            <a:avLst/>
          </a:prstGeom>
          <a:solidFill>
            <a:schemeClr val="bg1"/>
          </a:solidFill>
        </p:spPr>
        <p:txBody>
          <a:bodyPr wrap="square" lIns="36000" tIns="36000" rIns="36000" bIns="36000" rtlCol="0">
            <a:spAutoFit/>
          </a:bodyPr>
          <a:lstStyle/>
          <a:p>
            <a:r>
              <a:rPr lang="en-US" altLang="ja-JP" sz="700" dirty="0">
                <a:latin typeface="Arial" panose="020B0604020202020204" pitchFamily="34" charset="0"/>
                <a:cs typeface="Arial" panose="020B0604020202020204" pitchFamily="34" charset="0"/>
              </a:rPr>
              <a:t>Kanagawa</a:t>
            </a:r>
            <a:endParaRPr kumimoji="1" lang="ja-JP" altLang="en-US" sz="700" dirty="0">
              <a:latin typeface="Arial" panose="020B0604020202020204" pitchFamily="34" charset="0"/>
              <a:cs typeface="Arial" panose="020B0604020202020204" pitchFamily="34" charset="0"/>
            </a:endParaRPr>
          </a:p>
        </p:txBody>
      </p:sp>
      <p:sp>
        <p:nvSpPr>
          <p:cNvPr id="36" name="テキスト ボックス 35">
            <a:extLst>
              <a:ext uri="{FF2B5EF4-FFF2-40B4-BE49-F238E27FC236}">
                <a16:creationId xmlns:a16="http://schemas.microsoft.com/office/drawing/2014/main" id="{85DB8C90-55F2-D007-7D05-6BA0FD05960C}"/>
              </a:ext>
            </a:extLst>
          </p:cNvPr>
          <p:cNvSpPr txBox="1"/>
          <p:nvPr/>
        </p:nvSpPr>
        <p:spPr>
          <a:xfrm>
            <a:off x="6182831" y="5419406"/>
            <a:ext cx="668570" cy="180425"/>
          </a:xfrm>
          <a:prstGeom prst="rect">
            <a:avLst/>
          </a:prstGeom>
          <a:solidFill>
            <a:schemeClr val="bg1"/>
          </a:solidFill>
        </p:spPr>
        <p:txBody>
          <a:bodyPr wrap="square" lIns="36000" tIns="36000" rIns="36000" bIns="36000" rtlCol="0">
            <a:spAutoFit/>
          </a:bodyPr>
          <a:lstStyle/>
          <a:p>
            <a:r>
              <a:rPr lang="en-US" altLang="ja-JP" sz="700" dirty="0">
                <a:latin typeface="Arial" panose="020B0604020202020204" pitchFamily="34" charset="0"/>
                <a:cs typeface="Arial" panose="020B0604020202020204" pitchFamily="34" charset="0"/>
              </a:rPr>
              <a:t>Kyoto</a:t>
            </a:r>
            <a:endParaRPr kumimoji="1" lang="ja-JP" altLang="en-US" sz="700"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59479783-5D99-E236-760B-6134C4635B2A}"/>
              </a:ext>
            </a:extLst>
          </p:cNvPr>
          <p:cNvSpPr txBox="1"/>
          <p:nvPr/>
        </p:nvSpPr>
        <p:spPr>
          <a:xfrm>
            <a:off x="6182831" y="5669309"/>
            <a:ext cx="668570" cy="180425"/>
          </a:xfrm>
          <a:prstGeom prst="rect">
            <a:avLst/>
          </a:prstGeom>
          <a:solidFill>
            <a:schemeClr val="bg1"/>
          </a:solidFill>
        </p:spPr>
        <p:txBody>
          <a:bodyPr wrap="square" lIns="36000" tIns="36000" rIns="36000" bIns="36000" rtlCol="0">
            <a:spAutoFit/>
          </a:bodyPr>
          <a:lstStyle/>
          <a:p>
            <a:r>
              <a:rPr lang="en-US" altLang="ja-JP" sz="700" dirty="0">
                <a:latin typeface="Arial" panose="020B0604020202020204" pitchFamily="34" charset="0"/>
                <a:cs typeface="Arial" panose="020B0604020202020204" pitchFamily="34" charset="0"/>
              </a:rPr>
              <a:t>Yamagata</a:t>
            </a:r>
            <a:endParaRPr kumimoji="1" lang="ja-JP" altLang="en-US" sz="700" dirty="0">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6D5E8919-6A2F-DC2C-3F18-316513B533BD}"/>
              </a:ext>
            </a:extLst>
          </p:cNvPr>
          <p:cNvSpPr txBox="1"/>
          <p:nvPr/>
        </p:nvSpPr>
        <p:spPr>
          <a:xfrm>
            <a:off x="6182831" y="5896028"/>
            <a:ext cx="668570" cy="180425"/>
          </a:xfrm>
          <a:prstGeom prst="rect">
            <a:avLst/>
          </a:prstGeom>
          <a:solidFill>
            <a:schemeClr val="bg1"/>
          </a:solidFill>
        </p:spPr>
        <p:txBody>
          <a:bodyPr wrap="square" lIns="36000" tIns="36000" rIns="36000" bIns="36000" rtlCol="0">
            <a:spAutoFit/>
          </a:bodyPr>
          <a:lstStyle/>
          <a:p>
            <a:r>
              <a:rPr lang="en-US" altLang="ja-JP" sz="700" dirty="0">
                <a:latin typeface="Arial" panose="020B0604020202020204" pitchFamily="34" charset="0"/>
                <a:cs typeface="Arial" panose="020B0604020202020204" pitchFamily="34" charset="0"/>
              </a:rPr>
              <a:t>Fukuoka</a:t>
            </a:r>
            <a:endParaRPr kumimoji="1" lang="ja-JP" altLang="en-US" sz="700"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6EFA62E6-7426-B608-AB8E-57BCD8180439}"/>
              </a:ext>
            </a:extLst>
          </p:cNvPr>
          <p:cNvSpPr txBox="1"/>
          <p:nvPr/>
        </p:nvSpPr>
        <p:spPr>
          <a:xfrm>
            <a:off x="6182831" y="6150113"/>
            <a:ext cx="668570" cy="180425"/>
          </a:xfrm>
          <a:prstGeom prst="rect">
            <a:avLst/>
          </a:prstGeom>
          <a:solidFill>
            <a:schemeClr val="bg1"/>
          </a:solidFill>
        </p:spPr>
        <p:txBody>
          <a:bodyPr wrap="square" lIns="36000" tIns="36000" rIns="36000" bIns="36000" rtlCol="0">
            <a:spAutoFit/>
          </a:bodyPr>
          <a:lstStyle/>
          <a:p>
            <a:r>
              <a:rPr lang="en-US" altLang="ja-JP" sz="700" dirty="0">
                <a:latin typeface="Arial" panose="020B0604020202020204" pitchFamily="34" charset="0"/>
                <a:cs typeface="Arial" panose="020B0604020202020204" pitchFamily="34" charset="0"/>
              </a:rPr>
              <a:t>Osaka</a:t>
            </a:r>
            <a:endParaRPr kumimoji="1" lang="ja-JP" altLang="en-US" sz="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152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584602"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Expected Results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39</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テキスト ボックス 27"/>
          <p:cNvSpPr txBox="1"/>
          <p:nvPr/>
        </p:nvSpPr>
        <p:spPr>
          <a:xfrm>
            <a:off x="508149" y="897829"/>
            <a:ext cx="1385250"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Current Situation</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519750" y="1126769"/>
            <a:ext cx="5503679" cy="138840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buFont typeface="Wingdings" charset="2"/>
              <a:buChar char="Ø"/>
            </a:pPr>
            <a:r>
              <a:rPr lang="en-US" altLang="ja-JP" sz="1200" dirty="0">
                <a:latin typeface="Arial"/>
                <a:cs typeface="Arial"/>
              </a:rPr>
              <a:t>The volume of global derivatives trading has approximately doubled compared to ten years ago. In addition to stocks and interest-related futures and options, which have been the focus thus far, commodities-related transactions are also increasing.</a:t>
            </a:r>
          </a:p>
          <a:p>
            <a:pPr marL="171450" lvl="0" indent="-171450">
              <a:buFont typeface="Wingdings" charset="2"/>
              <a:buChar char="Ø"/>
            </a:pPr>
            <a:r>
              <a:rPr lang="en-US" altLang="ja-JP" sz="1200" dirty="0">
                <a:latin typeface="Arial"/>
                <a:cs typeface="Arial"/>
              </a:rPr>
              <a:t>On the other hand, while the volume of derivatives transactions in Japan is increasing, it is still small compared to the western countries and China, remaining at the same level as Singapore.</a:t>
            </a:r>
            <a:endParaRPr lang="ja-JP" altLang="ja-JP" sz="1200" dirty="0">
              <a:latin typeface="Arial"/>
              <a:cs typeface="Arial"/>
            </a:endParaRPr>
          </a:p>
        </p:txBody>
      </p:sp>
      <p:sp>
        <p:nvSpPr>
          <p:cNvPr id="10" name="正方形/長方形 9"/>
          <p:cNvSpPr/>
          <p:nvPr/>
        </p:nvSpPr>
        <p:spPr>
          <a:xfrm>
            <a:off x="531352" y="5189065"/>
            <a:ext cx="5503679" cy="1015663"/>
          </a:xfrm>
          <a:prstGeom prst="rect">
            <a:avLst/>
          </a:prstGeom>
        </p:spPr>
        <p:txBody>
          <a:bodyPr wrap="square">
            <a:spAutoFit/>
          </a:bodyPr>
          <a:lstStyle/>
          <a:p>
            <a:pPr marL="171450" indent="-171450">
              <a:buFont typeface="Wingdings" panose="05000000000000000000" pitchFamily="2" charset="2"/>
              <a:buChar char="p"/>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In addition to its history as the birthplace of futures, being the innovative derivatives hub in Asia will increase investment attractiveness.</a:t>
            </a:r>
            <a:endParaRPr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a:p>
            <a:pPr marL="171450" indent="-171450">
              <a:buFont typeface="Wingdings" panose="05000000000000000000" pitchFamily="2" charset="2"/>
              <a:buChar char="p"/>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Many cutting-edge financial products with a sense of locality will be developed, bringing in investors and foreign companies from around the world.</a:t>
            </a:r>
            <a:endParaRPr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000" b="1" dirty="0">
                <a:latin typeface="Arial" panose="020B0604020202020204" pitchFamily="34" charset="0"/>
                <a:ea typeface="UD デジタル 教科書体 NK-R" panose="02020400000000000000" pitchFamily="18" charset="-128"/>
                <a:cs typeface="Arial" panose="020B0604020202020204" pitchFamily="34" charset="0"/>
              </a:rPr>
              <a:t>1-2 Enhanced investment attractiveness and revitalization of Osaka-Kansai economy</a:t>
            </a:r>
            <a:endParaRPr lang="ja-JP" altLang="en-US" sz="2000" b="1" dirty="0">
              <a:latin typeface="Arial" panose="020B0604020202020204" pitchFamily="34" charset="0"/>
              <a:ea typeface="UD デジタル 教科書体 NK-R" panose="02020400000000000000" pitchFamily="18" charset="-128"/>
              <a:cs typeface="Arial" panose="020B0604020202020204" pitchFamily="34" charset="0"/>
            </a:endParaRPr>
          </a:p>
        </p:txBody>
      </p:sp>
      <p:grpSp>
        <p:nvGrpSpPr>
          <p:cNvPr id="23" name="グループ化 22"/>
          <p:cNvGrpSpPr/>
          <p:nvPr/>
        </p:nvGrpSpPr>
        <p:grpSpPr>
          <a:xfrm>
            <a:off x="6647542" y="779159"/>
            <a:ext cx="5181520" cy="2654882"/>
            <a:chOff x="898449" y="2323577"/>
            <a:chExt cx="5503160" cy="2833994"/>
          </a:xfrm>
        </p:grpSpPr>
        <p:graphicFrame>
          <p:nvGraphicFramePr>
            <p:cNvPr id="24" name="グラフ 23">
              <a:extLst>
                <a:ext uri="{FF2B5EF4-FFF2-40B4-BE49-F238E27FC236}">
                  <a16:creationId xmlns:a16="http://schemas.microsoft.com/office/drawing/2014/main" id="{A2D98174-1560-4848-9103-D5956A54C626}"/>
                </a:ext>
              </a:extLst>
            </p:cNvPr>
            <p:cNvGraphicFramePr>
              <a:graphicFrameLocks/>
            </p:cNvGraphicFramePr>
            <p:nvPr>
              <p:extLst>
                <p:ext uri="{D42A27DB-BD31-4B8C-83A1-F6EECF244321}">
                  <p14:modId xmlns:p14="http://schemas.microsoft.com/office/powerpoint/2010/main" val="1840860531"/>
                </p:ext>
              </p:extLst>
            </p:nvPr>
          </p:nvGraphicFramePr>
          <p:xfrm>
            <a:off x="898449" y="2323577"/>
            <a:ext cx="5503160" cy="2833994"/>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直線矢印コネクタ 26"/>
            <p:cNvCxnSpPr/>
            <p:nvPr/>
          </p:nvCxnSpPr>
          <p:spPr>
            <a:xfrm flipV="1">
              <a:off x="3780430" y="2634018"/>
              <a:ext cx="2320119" cy="10235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809312" y="2554722"/>
              <a:ext cx="1040573" cy="295687"/>
            </a:xfrm>
            <a:prstGeom prst="rect">
              <a:avLst/>
            </a:prstGeom>
            <a:noFill/>
          </p:spPr>
          <p:txBody>
            <a:bodyPr wrap="none" rtlCol="0">
              <a:spAutoFit/>
            </a:bodyPr>
            <a:lstStyle/>
            <a:p>
              <a:r>
                <a:rPr kumimoji="1" lang="en-US" altLang="ja-JP" sz="1200" b="1" dirty="0">
                  <a:latin typeface="Arial" panose="020B0604020202020204" pitchFamily="34" charset="0"/>
                  <a:cs typeface="Arial" panose="020B0604020202020204" pitchFamily="34" charset="0"/>
                </a:rPr>
                <a:t>Approx. 2x</a:t>
              </a:r>
              <a:endParaRPr kumimoji="1" lang="ja-JP" altLang="en-US" sz="1200" b="1" dirty="0">
                <a:latin typeface="Arial" panose="020B0604020202020204" pitchFamily="34" charset="0"/>
                <a:cs typeface="Arial" panose="020B0604020202020204" pitchFamily="34" charset="0"/>
              </a:endParaRPr>
            </a:p>
          </p:txBody>
        </p:sp>
      </p:grpSp>
      <p:sp>
        <p:nvSpPr>
          <p:cNvPr id="30" name="テキスト ボックス 29">
            <a:extLst>
              <a:ext uri="{FF2B5EF4-FFF2-40B4-BE49-F238E27FC236}">
                <a16:creationId xmlns:a16="http://schemas.microsoft.com/office/drawing/2014/main" id="{E9947750-E7DC-44B4-B02E-CF02961324B9}"/>
              </a:ext>
            </a:extLst>
          </p:cNvPr>
          <p:cNvSpPr txBox="1"/>
          <p:nvPr/>
        </p:nvSpPr>
        <p:spPr>
          <a:xfrm>
            <a:off x="8210550" y="3395666"/>
            <a:ext cx="3749140" cy="238848"/>
          </a:xfrm>
          <a:prstGeom prst="rect">
            <a:avLst/>
          </a:prstGeom>
          <a:noFill/>
        </p:spPr>
        <p:txBody>
          <a:bodyPr wrap="square" rtlCol="0">
            <a:spAutoFit/>
          </a:bodyPr>
          <a:lstStyle/>
          <a:p>
            <a:pPr algn="r"/>
            <a:r>
              <a:rPr lang="en-US" altLang="ja-JP" sz="900" dirty="0">
                <a:solidFill>
                  <a:prstClr val="black"/>
                </a:solidFill>
                <a:latin typeface="Arial" panose="020B0604020202020204" pitchFamily="34" charset="0"/>
                <a:cs typeface="Arial" panose="020B0604020202020204" pitchFamily="34" charset="0"/>
              </a:rPr>
              <a:t>(Source) Materials provided by Japan Exchange Group Inc.</a:t>
            </a:r>
            <a:endParaRPr lang="ja-JP" altLang="en-US" sz="900" dirty="0">
              <a:solidFill>
                <a:prstClr val="black"/>
              </a:solidFill>
              <a:latin typeface="Arial" panose="020B0604020202020204" pitchFamily="34" charset="0"/>
              <a:cs typeface="Arial" panose="020B0604020202020204" pitchFamily="34" charset="0"/>
            </a:endParaRP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4"/>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423055"/>
            </a:xfrm>
            <a:prstGeom prst="rect">
              <a:avLst/>
            </a:prstGeom>
            <a:solidFill>
              <a:schemeClr val="bg1"/>
            </a:solidFill>
            <a:ln>
              <a:solidFill>
                <a:schemeClr val="tx1"/>
              </a:solidFill>
            </a:ln>
          </p:spPr>
          <p:txBody>
            <a:bodyPr wrap="square" rtlCol="0">
              <a:spAutoFit/>
            </a:bodyPr>
            <a:lstStyle/>
            <a:p>
              <a:pPr algn="ctr"/>
              <a:r>
                <a:rPr kumimoji="1" lang="en-US" altLang="ja-JP" sz="900" dirty="0">
                  <a:latin typeface="Arial" panose="020B0604020202020204" pitchFamily="34" charset="0"/>
                  <a:cs typeface="Arial" panose="020B0604020202020204" pitchFamily="34" charset="0"/>
                </a:rPr>
                <a:t>CME (US)</a:t>
              </a:r>
              <a:endParaRPr kumimoji="1" lang="ja-JP" altLang="en-US" sz="700" dirty="0">
                <a:latin typeface="Arial" panose="020B0604020202020204" pitchFamily="34" charset="0"/>
                <a:cs typeface="Arial" panose="020B0604020202020204" pitchFamily="34" charset="0"/>
              </a:endParaRPr>
            </a:p>
          </p:txBody>
        </p:sp>
        <p:sp>
          <p:nvSpPr>
            <p:cNvPr id="37" name="テキスト ボックス 36"/>
            <p:cNvSpPr txBox="1"/>
            <p:nvPr/>
          </p:nvSpPr>
          <p:spPr>
            <a:xfrm>
              <a:off x="11468063" y="3613423"/>
              <a:ext cx="765513" cy="423055"/>
            </a:xfrm>
            <a:prstGeom prst="rect">
              <a:avLst/>
            </a:prstGeom>
            <a:solidFill>
              <a:schemeClr val="bg1"/>
            </a:solidFill>
            <a:ln>
              <a:solidFill>
                <a:schemeClr val="tx1"/>
              </a:solidFill>
            </a:ln>
          </p:spPr>
          <p:txBody>
            <a:bodyPr wrap="square" rtlCol="0">
              <a:spAutoFit/>
            </a:bodyPr>
            <a:lstStyle/>
            <a:p>
              <a:pPr algn="ctr"/>
              <a:r>
                <a:rPr kumimoji="1" lang="en-US" altLang="ja-JP" sz="900" dirty="0">
                  <a:latin typeface="Arial" panose="020B0604020202020204" pitchFamily="34" charset="0"/>
                  <a:cs typeface="Arial" panose="020B0604020202020204" pitchFamily="34" charset="0"/>
                </a:rPr>
                <a:t>CBOE (US)</a:t>
              </a:r>
              <a:endParaRPr kumimoji="1" lang="ja-JP" altLang="en-US" sz="700" dirty="0">
                <a:latin typeface="Arial" panose="020B0604020202020204" pitchFamily="34" charset="0"/>
                <a:cs typeface="Arial" panose="020B0604020202020204" pitchFamily="34" charset="0"/>
              </a:endParaRPr>
            </a:p>
          </p:txBody>
        </p:sp>
        <p:sp>
          <p:nvSpPr>
            <p:cNvPr id="42" name="テキスト ボックス 41"/>
            <p:cNvSpPr txBox="1"/>
            <p:nvPr/>
          </p:nvSpPr>
          <p:spPr>
            <a:xfrm>
              <a:off x="11494037" y="4736135"/>
              <a:ext cx="613220" cy="264409"/>
            </a:xfrm>
            <a:prstGeom prst="rect">
              <a:avLst/>
            </a:prstGeom>
            <a:solidFill>
              <a:schemeClr val="bg1"/>
            </a:solidFill>
            <a:ln>
              <a:solidFill>
                <a:schemeClr val="tx1"/>
              </a:solidFill>
            </a:ln>
          </p:spPr>
          <p:txBody>
            <a:bodyPr wrap="square" rtlCol="0">
              <a:spAutoFit/>
            </a:bodyPr>
            <a:lstStyle/>
            <a:p>
              <a:pPr algn="ctr"/>
              <a:r>
                <a:rPr kumimoji="1" lang="en-US" altLang="ja-JP" sz="900" dirty="0">
                  <a:latin typeface="Arial" panose="020B0604020202020204" pitchFamily="34" charset="0"/>
                  <a:cs typeface="Arial" panose="020B0604020202020204" pitchFamily="34" charset="0"/>
                </a:rPr>
                <a:t>JPX</a:t>
              </a:r>
              <a:endParaRPr kumimoji="1" lang="ja-JP" altLang="en-US" sz="700" dirty="0">
                <a:latin typeface="Arial" panose="020B0604020202020204" pitchFamily="34" charset="0"/>
                <a:cs typeface="Arial" panose="020B0604020202020204" pitchFamily="34" charset="0"/>
              </a:endParaRPr>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89991"/>
            <a:ext cx="2285872" cy="230832"/>
          </a:xfrm>
          <a:prstGeom prst="rect">
            <a:avLst/>
          </a:prstGeom>
          <a:noFill/>
        </p:spPr>
        <p:txBody>
          <a:bodyPr wrap="square" rtlCol="0">
            <a:spAutoFit/>
          </a:bodyPr>
          <a:lstStyle/>
          <a:p>
            <a:pPr algn="r"/>
            <a:r>
              <a:rPr lang="en-US" altLang="ja-JP" sz="900" dirty="0">
                <a:solidFill>
                  <a:prstClr val="black"/>
                </a:solidFill>
                <a:latin typeface="Arial" panose="020B0604020202020204" pitchFamily="34" charset="0"/>
                <a:cs typeface="Arial" panose="020B0604020202020204" pitchFamily="34" charset="0"/>
              </a:rPr>
              <a:t>(Source) </a:t>
            </a:r>
            <a:r>
              <a:rPr lang="en-US" altLang="ja-JP" sz="900" dirty="0">
                <a:latin typeface="Arial" panose="020B0604020202020204" pitchFamily="34" charset="0"/>
                <a:cs typeface="Arial" panose="020B0604020202020204" pitchFamily="34" charset="0"/>
              </a:rPr>
              <a:t>Annual Volume Survey, FIA</a:t>
            </a:r>
            <a:endParaRPr lang="ja-JP" altLang="en-US" sz="900" dirty="0">
              <a:solidFill>
                <a:prstClr val="black"/>
              </a:solidFill>
              <a:latin typeface="Arial" panose="020B0604020202020204" pitchFamily="34" charset="0"/>
              <a:cs typeface="Arial" panose="020B0604020202020204" pitchFamily="34" charset="0"/>
            </a:endParaRPr>
          </a:p>
        </p:txBody>
      </p:sp>
      <p:sp>
        <p:nvSpPr>
          <p:cNvPr id="2" name="正方形/長方形 1"/>
          <p:cNvSpPr/>
          <p:nvPr/>
        </p:nvSpPr>
        <p:spPr>
          <a:xfrm>
            <a:off x="606228" y="3579332"/>
            <a:ext cx="5361301" cy="461665"/>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As Japan’s hub city for derivatives transactions, the city will develop cutting-edge and innovative financial products that hold promise for the future.</a:t>
            </a:r>
          </a:p>
        </p:txBody>
      </p:sp>
      <p:sp>
        <p:nvSpPr>
          <p:cNvPr id="36" name="テキスト ボックス 35"/>
          <p:cNvSpPr txBox="1"/>
          <p:nvPr/>
        </p:nvSpPr>
        <p:spPr>
          <a:xfrm>
            <a:off x="508149" y="3105246"/>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2" name="テキスト ボックス 31"/>
          <p:cNvSpPr txBox="1"/>
          <p:nvPr/>
        </p:nvSpPr>
        <p:spPr>
          <a:xfrm>
            <a:off x="536397" y="3289514"/>
            <a:ext cx="2203247"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[Front-running</a:t>
            </a:r>
            <a:r>
              <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City in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5" name="正方形/長方形 4">
            <a:extLst>
              <a:ext uri="{FF2B5EF4-FFF2-40B4-BE49-F238E27FC236}">
                <a16:creationId xmlns:a16="http://schemas.microsoft.com/office/drawing/2014/main" id="{F4776870-D171-08A0-018F-982314018C66}"/>
              </a:ext>
            </a:extLst>
          </p:cNvPr>
          <p:cNvSpPr/>
          <p:nvPr/>
        </p:nvSpPr>
        <p:spPr>
          <a:xfrm>
            <a:off x="7489144" y="1049232"/>
            <a:ext cx="1051606" cy="12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27AE893C-C3E6-64A3-60D1-7409610EE5C1}"/>
              </a:ext>
            </a:extLst>
          </p:cNvPr>
          <p:cNvGrpSpPr/>
          <p:nvPr/>
        </p:nvGrpSpPr>
        <p:grpSpPr>
          <a:xfrm>
            <a:off x="7292294" y="1044469"/>
            <a:ext cx="1437342" cy="1277302"/>
            <a:chOff x="7292294" y="1044469"/>
            <a:chExt cx="1437342" cy="1277302"/>
          </a:xfrm>
        </p:grpSpPr>
        <p:grpSp>
          <p:nvGrpSpPr>
            <p:cNvPr id="7" name="グループ化 6">
              <a:extLst>
                <a:ext uri="{FF2B5EF4-FFF2-40B4-BE49-F238E27FC236}">
                  <a16:creationId xmlns:a16="http://schemas.microsoft.com/office/drawing/2014/main" id="{A4014197-2C49-B818-44F7-AA7B4AEB6084}"/>
                </a:ext>
              </a:extLst>
            </p:cNvPr>
            <p:cNvGrpSpPr/>
            <p:nvPr/>
          </p:nvGrpSpPr>
          <p:grpSpPr>
            <a:xfrm>
              <a:off x="7522544" y="1055582"/>
              <a:ext cx="1207092" cy="1258252"/>
              <a:chOff x="7528894" y="1055582"/>
              <a:chExt cx="1207092" cy="1258252"/>
            </a:xfrm>
          </p:grpSpPr>
          <p:sp>
            <p:nvSpPr>
              <p:cNvPr id="3" name="テキスト ボックス 2">
                <a:extLst>
                  <a:ext uri="{FF2B5EF4-FFF2-40B4-BE49-F238E27FC236}">
                    <a16:creationId xmlns:a16="http://schemas.microsoft.com/office/drawing/2014/main" id="{E200282E-F25D-ECCD-810E-E7B013C3DBE1}"/>
                  </a:ext>
                </a:extLst>
              </p:cNvPr>
              <p:cNvSpPr txBox="1"/>
              <p:nvPr/>
            </p:nvSpPr>
            <p:spPr>
              <a:xfrm>
                <a:off x="7528894" y="1055582"/>
                <a:ext cx="42422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Other</a:t>
                </a:r>
                <a:endParaRPr kumimoji="1" lang="ja-JP" altLang="en-US" sz="800" dirty="0">
                  <a:latin typeface="Arial" panose="020B0604020202020204" pitchFamily="34" charset="0"/>
                  <a:cs typeface="Arial" panose="020B0604020202020204" pitchFamily="34" charset="0"/>
                </a:endParaRPr>
              </a:p>
            </p:txBody>
          </p:sp>
          <p:sp>
            <p:nvSpPr>
              <p:cNvPr id="38" name="テキスト ボックス 37">
                <a:extLst>
                  <a:ext uri="{FF2B5EF4-FFF2-40B4-BE49-F238E27FC236}">
                    <a16:creationId xmlns:a16="http://schemas.microsoft.com/office/drawing/2014/main" id="{6CDC0238-7A0C-FAC5-A398-96DC1DC37B1E}"/>
                  </a:ext>
                </a:extLst>
              </p:cNvPr>
              <p:cNvSpPr txBox="1"/>
              <p:nvPr/>
            </p:nvSpPr>
            <p:spPr>
              <a:xfrm>
                <a:off x="7528894" y="1197475"/>
                <a:ext cx="113420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Agricultural Products</a:t>
                </a:r>
                <a:endParaRPr kumimoji="1" lang="ja-JP" altLang="en-US" sz="800"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E9552B67-D20C-883E-1A64-49A5C1036025}"/>
                  </a:ext>
                </a:extLst>
              </p:cNvPr>
              <p:cNvSpPr txBox="1"/>
              <p:nvPr/>
            </p:nvSpPr>
            <p:spPr>
              <a:xfrm>
                <a:off x="7528894" y="1339368"/>
                <a:ext cx="1207092" cy="123111"/>
              </a:xfrm>
              <a:prstGeom prst="rect">
                <a:avLst/>
              </a:prstGeom>
              <a:solidFill>
                <a:schemeClr val="bg1"/>
              </a:solidFill>
            </p:spPr>
            <p:txBody>
              <a:bodyPr wrap="square" lIns="0" tIns="0" rIns="0" bIns="0" rtlCol="0">
                <a:spAutoFit/>
              </a:bodyPr>
              <a:lstStyle/>
              <a:p>
                <a:r>
                  <a:rPr lang="en-US" altLang="ja-JP" sz="800" dirty="0">
                    <a:latin typeface="Arial" panose="020B0604020202020204" pitchFamily="34" charset="0"/>
                    <a:cs typeface="Arial" panose="020B0604020202020204" pitchFamily="34" charset="0"/>
                  </a:rPr>
                  <a:t>Non-Precious Metals</a:t>
                </a:r>
                <a:endParaRPr kumimoji="1" lang="ja-JP" altLang="en-US" sz="800"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5DD06936-18AD-C79E-2B1D-3A1F34F059A0}"/>
                  </a:ext>
                </a:extLst>
              </p:cNvPr>
              <p:cNvSpPr txBox="1"/>
              <p:nvPr/>
            </p:nvSpPr>
            <p:spPr>
              <a:xfrm>
                <a:off x="7528894" y="1481261"/>
                <a:ext cx="96397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Precious Metals</a:t>
                </a:r>
                <a:endParaRPr kumimoji="1" lang="ja-JP" altLang="en-US" sz="8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F84B5EBC-6924-C35D-BB43-3CCC744A0BD0}"/>
                  </a:ext>
                </a:extLst>
              </p:cNvPr>
              <p:cNvSpPr txBox="1"/>
              <p:nvPr/>
            </p:nvSpPr>
            <p:spPr>
              <a:xfrm>
                <a:off x="7528894" y="1623154"/>
                <a:ext cx="58932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Energy</a:t>
                </a:r>
                <a:endParaRPr kumimoji="1" lang="ja-JP" altLang="en-US" sz="800"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B9166B0A-1D92-87F0-1666-844E870B1EBE}"/>
                  </a:ext>
                </a:extLst>
              </p:cNvPr>
              <p:cNvSpPr txBox="1"/>
              <p:nvPr/>
            </p:nvSpPr>
            <p:spPr>
              <a:xfrm>
                <a:off x="7528894" y="1765047"/>
                <a:ext cx="58932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Currency</a:t>
                </a:r>
                <a:endParaRPr kumimoji="1" lang="ja-JP" altLang="en-US" sz="800" dirty="0">
                  <a:latin typeface="Arial" panose="020B0604020202020204" pitchFamily="34" charset="0"/>
                  <a:cs typeface="Arial" panose="020B0604020202020204" pitchFamily="34" charset="0"/>
                </a:endParaRPr>
              </a:p>
            </p:txBody>
          </p:sp>
          <p:sp>
            <p:nvSpPr>
              <p:cNvPr id="45" name="テキスト ボックス 44">
                <a:extLst>
                  <a:ext uri="{FF2B5EF4-FFF2-40B4-BE49-F238E27FC236}">
                    <a16:creationId xmlns:a16="http://schemas.microsoft.com/office/drawing/2014/main" id="{D40B8C28-01DE-32D7-01CB-3F59B7ECACEF}"/>
                  </a:ext>
                </a:extLst>
              </p:cNvPr>
              <p:cNvSpPr txBox="1"/>
              <p:nvPr/>
            </p:nvSpPr>
            <p:spPr>
              <a:xfrm>
                <a:off x="7528894" y="1906940"/>
                <a:ext cx="58932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Interest</a:t>
                </a:r>
                <a:endParaRPr kumimoji="1" lang="ja-JP" altLang="en-US" sz="800" dirty="0">
                  <a:latin typeface="Arial" panose="020B0604020202020204" pitchFamily="34" charset="0"/>
                  <a:cs typeface="Arial" panose="020B0604020202020204" pitchFamily="34" charset="0"/>
                </a:endParaRPr>
              </a:p>
            </p:txBody>
          </p:sp>
          <p:sp>
            <p:nvSpPr>
              <p:cNvPr id="46" name="テキスト ボックス 45">
                <a:extLst>
                  <a:ext uri="{FF2B5EF4-FFF2-40B4-BE49-F238E27FC236}">
                    <a16:creationId xmlns:a16="http://schemas.microsoft.com/office/drawing/2014/main" id="{0B884283-0196-1368-6D17-5C4A109AA512}"/>
                  </a:ext>
                </a:extLst>
              </p:cNvPr>
              <p:cNvSpPr txBox="1"/>
              <p:nvPr/>
            </p:nvSpPr>
            <p:spPr>
              <a:xfrm>
                <a:off x="7528894" y="2048833"/>
                <a:ext cx="81157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Single Shares</a:t>
                </a:r>
                <a:endParaRPr kumimoji="1" lang="ja-JP" altLang="en-US" sz="800" dirty="0">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1603144C-3DD9-B236-E6D9-0DC3FEC35289}"/>
                  </a:ext>
                </a:extLst>
              </p:cNvPr>
              <p:cNvSpPr txBox="1"/>
              <p:nvPr/>
            </p:nvSpPr>
            <p:spPr>
              <a:xfrm>
                <a:off x="7528894" y="2190723"/>
                <a:ext cx="811578"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Stock Price Index</a:t>
                </a:r>
                <a:endParaRPr kumimoji="1" lang="ja-JP" altLang="en-US" sz="800" dirty="0">
                  <a:latin typeface="Arial" panose="020B0604020202020204" pitchFamily="34" charset="0"/>
                  <a:cs typeface="Arial" panose="020B0604020202020204" pitchFamily="34" charset="0"/>
                </a:endParaRPr>
              </a:p>
            </p:txBody>
          </p:sp>
        </p:grpSp>
        <p:sp>
          <p:nvSpPr>
            <p:cNvPr id="48" name="正方形/長方形 47">
              <a:extLst>
                <a:ext uri="{FF2B5EF4-FFF2-40B4-BE49-F238E27FC236}">
                  <a16:creationId xmlns:a16="http://schemas.microsoft.com/office/drawing/2014/main" id="{12D98F94-8E32-CD8E-953B-A9EA74FF6F25}"/>
                </a:ext>
              </a:extLst>
            </p:cNvPr>
            <p:cNvSpPr/>
            <p:nvPr/>
          </p:nvSpPr>
          <p:spPr>
            <a:xfrm>
              <a:off x="7292294" y="1044469"/>
              <a:ext cx="1261156" cy="1277302"/>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E28B4C0B-F9DB-549B-6A9B-E7B943D079A5}"/>
              </a:ext>
            </a:extLst>
          </p:cNvPr>
          <p:cNvSpPr txBox="1"/>
          <p:nvPr/>
        </p:nvSpPr>
        <p:spPr>
          <a:xfrm>
            <a:off x="7531157" y="3634514"/>
            <a:ext cx="3090016" cy="215444"/>
          </a:xfrm>
          <a:prstGeom prst="rect">
            <a:avLst/>
          </a:prstGeom>
          <a:solidFill>
            <a:schemeClr val="bg1"/>
          </a:solidFill>
        </p:spPr>
        <p:txBody>
          <a:bodyPr wrap="square" rtlCol="0">
            <a:spAutoFit/>
          </a:bodyPr>
          <a:lstStyle/>
          <a:p>
            <a:pPr algn="ctr"/>
            <a:r>
              <a:rPr kumimoji="1" lang="en-US" altLang="ja-JP" sz="800" dirty="0">
                <a:latin typeface="Arial" panose="020B0604020202020204" pitchFamily="34" charset="0"/>
                <a:cs typeface="Arial" panose="020B0604020202020204" pitchFamily="34" charset="0"/>
              </a:rPr>
              <a:t>Changes in Derivatives Trading Volume</a:t>
            </a:r>
            <a:endParaRPr kumimoji="1" lang="ja-JP" altLang="en-US" sz="800" dirty="0">
              <a:latin typeface="Arial" panose="020B0604020202020204" pitchFamily="34" charset="0"/>
              <a:cs typeface="Arial" panose="020B0604020202020204" pitchFamily="34" charset="0"/>
            </a:endParaRPr>
          </a:p>
        </p:txBody>
      </p:sp>
      <p:sp>
        <p:nvSpPr>
          <p:cNvPr id="49" name="テキスト ボックス 48">
            <a:extLst>
              <a:ext uri="{FF2B5EF4-FFF2-40B4-BE49-F238E27FC236}">
                <a16:creationId xmlns:a16="http://schemas.microsoft.com/office/drawing/2014/main" id="{1BE3ACF1-146C-6A64-0BAA-1A4DD5D67848}"/>
              </a:ext>
            </a:extLst>
          </p:cNvPr>
          <p:cNvSpPr txBox="1"/>
          <p:nvPr/>
        </p:nvSpPr>
        <p:spPr>
          <a:xfrm>
            <a:off x="6496690" y="3649903"/>
            <a:ext cx="879469" cy="184666"/>
          </a:xfrm>
          <a:prstGeom prst="rect">
            <a:avLst/>
          </a:prstGeom>
          <a:solidFill>
            <a:schemeClr val="bg1"/>
          </a:solidFill>
        </p:spPr>
        <p:txBody>
          <a:bodyPr wrap="square" rtlCol="0">
            <a:spAutoFit/>
          </a:bodyPr>
          <a:lstStyle/>
          <a:p>
            <a:pPr algn="ctr"/>
            <a:r>
              <a:rPr kumimoji="1" lang="en-US" altLang="ja-JP" sz="600" dirty="0">
                <a:latin typeface="Arial" panose="020B0604020202020204" pitchFamily="34" charset="0"/>
                <a:cs typeface="Arial" panose="020B0604020202020204" pitchFamily="34" charset="0"/>
              </a:rPr>
              <a:t>(million contracts)</a:t>
            </a:r>
            <a:endParaRPr kumimoji="1" lang="ja-JP" altLang="en-US" sz="600" dirty="0">
              <a:latin typeface="Arial" panose="020B0604020202020204" pitchFamily="34" charset="0"/>
              <a:cs typeface="Arial" panose="020B0604020202020204" pitchFamily="34" charset="0"/>
            </a:endParaRPr>
          </a:p>
        </p:txBody>
      </p:sp>
      <p:sp>
        <p:nvSpPr>
          <p:cNvPr id="50" name="テキスト ボックス 49">
            <a:extLst>
              <a:ext uri="{FF2B5EF4-FFF2-40B4-BE49-F238E27FC236}">
                <a16:creationId xmlns:a16="http://schemas.microsoft.com/office/drawing/2014/main" id="{AC771323-4D25-51A3-8591-C76546E0D326}"/>
              </a:ext>
            </a:extLst>
          </p:cNvPr>
          <p:cNvSpPr txBox="1"/>
          <p:nvPr/>
        </p:nvSpPr>
        <p:spPr>
          <a:xfrm>
            <a:off x="7101840" y="6389077"/>
            <a:ext cx="388954" cy="165036"/>
          </a:xfrm>
          <a:prstGeom prst="rect">
            <a:avLst/>
          </a:prstGeom>
          <a:solidFill>
            <a:schemeClr val="bg1"/>
          </a:solidFill>
        </p:spPr>
        <p:txBody>
          <a:bodyPr wrap="square" lIns="0" tIns="36000" rIns="0" bIns="36000" rtlCol="0">
            <a:spAutoFit/>
          </a:bodyPr>
          <a:lstStyle/>
          <a:p>
            <a:pPr algn="ctr"/>
            <a:r>
              <a:rPr kumimoji="1" lang="en-US" altLang="ja-JP" sz="600" dirty="0">
                <a:latin typeface="Arial" panose="020B0604020202020204" pitchFamily="34" charset="0"/>
                <a:cs typeface="Arial" panose="020B0604020202020204" pitchFamily="34" charset="0"/>
              </a:rPr>
              <a:t>JPX Group</a:t>
            </a:r>
            <a:endParaRPr kumimoji="1" lang="ja-JP" altLang="en-US" sz="600" dirty="0">
              <a:latin typeface="Arial" panose="020B0604020202020204" pitchFamily="34" charset="0"/>
              <a:cs typeface="Arial" panose="020B0604020202020204" pitchFamily="34" charset="0"/>
            </a:endParaRPr>
          </a:p>
        </p:txBody>
      </p:sp>
      <p:sp>
        <p:nvSpPr>
          <p:cNvPr id="51" name="テキスト ボックス 50">
            <a:extLst>
              <a:ext uri="{FF2B5EF4-FFF2-40B4-BE49-F238E27FC236}">
                <a16:creationId xmlns:a16="http://schemas.microsoft.com/office/drawing/2014/main" id="{A5382474-05F8-9839-863F-5220A77790CE}"/>
              </a:ext>
            </a:extLst>
          </p:cNvPr>
          <p:cNvSpPr txBox="1"/>
          <p:nvPr/>
        </p:nvSpPr>
        <p:spPr>
          <a:xfrm>
            <a:off x="7683222" y="6389077"/>
            <a:ext cx="618277" cy="165036"/>
          </a:xfrm>
          <a:prstGeom prst="rect">
            <a:avLst/>
          </a:prstGeom>
          <a:solidFill>
            <a:schemeClr val="bg1"/>
          </a:solidFill>
        </p:spPr>
        <p:txBody>
          <a:bodyPr wrap="square" lIns="0" tIns="36000" rIns="0" bIns="36000" rtlCol="0">
            <a:spAutoFit/>
          </a:bodyPr>
          <a:lstStyle/>
          <a:p>
            <a:pPr algn="ctr"/>
            <a:r>
              <a:rPr kumimoji="1" lang="en-US" altLang="ja-JP" sz="600" dirty="0">
                <a:latin typeface="Arial" panose="020B0604020202020204" pitchFamily="34" charset="0"/>
                <a:cs typeface="Arial" panose="020B0604020202020204" pitchFamily="34" charset="0"/>
              </a:rPr>
              <a:t>CME Group (US)</a:t>
            </a:r>
            <a:endParaRPr kumimoji="1" lang="ja-JP" altLang="en-US" sz="600" dirty="0">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BB5CD680-062A-397E-F142-B5E093E145F4}"/>
              </a:ext>
            </a:extLst>
          </p:cNvPr>
          <p:cNvSpPr txBox="1"/>
          <p:nvPr/>
        </p:nvSpPr>
        <p:spPr>
          <a:xfrm>
            <a:off x="8493927" y="6389077"/>
            <a:ext cx="401079" cy="165036"/>
          </a:xfrm>
          <a:prstGeom prst="rect">
            <a:avLst/>
          </a:prstGeom>
          <a:solidFill>
            <a:schemeClr val="bg1"/>
          </a:solidFill>
        </p:spPr>
        <p:txBody>
          <a:bodyPr wrap="square" lIns="0" tIns="36000" rIns="0" bIns="36000" rtlCol="0">
            <a:spAutoFit/>
          </a:bodyPr>
          <a:lstStyle/>
          <a:p>
            <a:pPr algn="ctr"/>
            <a:r>
              <a:rPr kumimoji="1" lang="en-US" altLang="ja-JP" sz="600" dirty="0">
                <a:latin typeface="Arial" panose="020B0604020202020204" pitchFamily="34" charset="0"/>
                <a:cs typeface="Arial" panose="020B0604020202020204" pitchFamily="34" charset="0"/>
              </a:rPr>
              <a:t>CBOE (US)</a:t>
            </a:r>
            <a:endParaRPr kumimoji="1" lang="ja-JP" altLang="en-US" sz="600" dirty="0">
              <a:latin typeface="Arial" panose="020B0604020202020204" pitchFamily="34" charset="0"/>
              <a:cs typeface="Arial" panose="020B0604020202020204" pitchFamily="34" charset="0"/>
            </a:endParaRPr>
          </a:p>
        </p:txBody>
      </p:sp>
      <p:sp>
        <p:nvSpPr>
          <p:cNvPr id="53" name="テキスト ボックス 52">
            <a:extLst>
              <a:ext uri="{FF2B5EF4-FFF2-40B4-BE49-F238E27FC236}">
                <a16:creationId xmlns:a16="http://schemas.microsoft.com/office/drawing/2014/main" id="{3E41F334-54B3-603D-30C7-1FC75EDCB272}"/>
              </a:ext>
            </a:extLst>
          </p:cNvPr>
          <p:cNvSpPr txBox="1"/>
          <p:nvPr/>
        </p:nvSpPr>
        <p:spPr>
          <a:xfrm>
            <a:off x="9030284" y="6379262"/>
            <a:ext cx="401079" cy="184666"/>
          </a:xfrm>
          <a:prstGeom prst="rect">
            <a:avLst/>
          </a:prstGeom>
          <a:solidFill>
            <a:schemeClr val="bg1"/>
          </a:solidFill>
        </p:spPr>
        <p:txBody>
          <a:bodyPr wrap="square" lIns="0" tIns="0" rIns="0" bIns="0" rtlCol="0">
            <a:spAutoFit/>
          </a:bodyPr>
          <a:lstStyle/>
          <a:p>
            <a:pPr algn="ctr"/>
            <a:r>
              <a:rPr kumimoji="1" lang="en-US" altLang="ja-JP" sz="600" dirty="0">
                <a:latin typeface="Arial" panose="020B0604020202020204" pitchFamily="34" charset="0"/>
                <a:cs typeface="Arial" panose="020B0604020202020204" pitchFamily="34" charset="0"/>
              </a:rPr>
              <a:t>Eurex (Germany)</a:t>
            </a:r>
            <a:endParaRPr kumimoji="1" lang="ja-JP" altLang="en-US" sz="600" dirty="0">
              <a:latin typeface="Arial" panose="020B0604020202020204" pitchFamily="34" charset="0"/>
              <a:cs typeface="Arial" panose="020B0604020202020204" pitchFamily="34" charset="0"/>
            </a:endParaRPr>
          </a:p>
        </p:txBody>
      </p:sp>
      <p:sp>
        <p:nvSpPr>
          <p:cNvPr id="54" name="テキスト ボックス 53">
            <a:extLst>
              <a:ext uri="{FF2B5EF4-FFF2-40B4-BE49-F238E27FC236}">
                <a16:creationId xmlns:a16="http://schemas.microsoft.com/office/drawing/2014/main" id="{27EE7C47-60F5-DF4E-C75D-1739F8AB9B9B}"/>
              </a:ext>
            </a:extLst>
          </p:cNvPr>
          <p:cNvSpPr txBox="1"/>
          <p:nvPr/>
        </p:nvSpPr>
        <p:spPr>
          <a:xfrm>
            <a:off x="9600140" y="6377546"/>
            <a:ext cx="523678" cy="276999"/>
          </a:xfrm>
          <a:prstGeom prst="rect">
            <a:avLst/>
          </a:prstGeom>
          <a:solidFill>
            <a:schemeClr val="bg1"/>
          </a:solidFill>
        </p:spPr>
        <p:txBody>
          <a:bodyPr wrap="square" lIns="0" tIns="0" rIns="0" bIns="0" rtlCol="0">
            <a:spAutoFit/>
          </a:bodyPr>
          <a:lstStyle/>
          <a:p>
            <a:r>
              <a:rPr kumimoji="1" lang="en-US" altLang="ja-JP" sz="600" dirty="0">
                <a:latin typeface="Arial" panose="020B0604020202020204" pitchFamily="34" charset="0"/>
                <a:cs typeface="Arial" panose="020B0604020202020204" pitchFamily="34" charset="0"/>
              </a:rPr>
              <a:t>Shanghai </a:t>
            </a:r>
          </a:p>
          <a:p>
            <a:r>
              <a:rPr kumimoji="1" lang="en-US" altLang="ja-JP" sz="600" dirty="0">
                <a:latin typeface="Arial" panose="020B0604020202020204" pitchFamily="34" charset="0"/>
                <a:cs typeface="Arial" panose="020B0604020202020204" pitchFamily="34" charset="0"/>
              </a:rPr>
              <a:t>Futures Exchange</a:t>
            </a:r>
            <a:endParaRPr kumimoji="1" lang="ja-JP" altLang="en-US" sz="600" dirty="0">
              <a:latin typeface="Arial" panose="020B0604020202020204" pitchFamily="34" charset="0"/>
              <a:cs typeface="Arial" panose="020B0604020202020204" pitchFamily="34" charset="0"/>
            </a:endParaRPr>
          </a:p>
        </p:txBody>
      </p:sp>
      <p:sp>
        <p:nvSpPr>
          <p:cNvPr id="55" name="テキスト ボックス 54">
            <a:extLst>
              <a:ext uri="{FF2B5EF4-FFF2-40B4-BE49-F238E27FC236}">
                <a16:creationId xmlns:a16="http://schemas.microsoft.com/office/drawing/2014/main" id="{93E71936-4511-58DD-4C5E-79787CFD26C5}"/>
              </a:ext>
            </a:extLst>
          </p:cNvPr>
          <p:cNvSpPr txBox="1"/>
          <p:nvPr/>
        </p:nvSpPr>
        <p:spPr>
          <a:xfrm>
            <a:off x="10302911" y="6417362"/>
            <a:ext cx="828639" cy="92333"/>
          </a:xfrm>
          <a:prstGeom prst="rect">
            <a:avLst/>
          </a:prstGeom>
          <a:solidFill>
            <a:schemeClr val="bg1"/>
          </a:solidFill>
        </p:spPr>
        <p:txBody>
          <a:bodyPr wrap="square" lIns="0" tIns="0" rIns="0" bIns="0" rtlCol="0">
            <a:spAutoFit/>
          </a:bodyPr>
          <a:lstStyle/>
          <a:p>
            <a:r>
              <a:rPr kumimoji="1" lang="en-US" altLang="ja-JP" sz="600" dirty="0">
                <a:latin typeface="Arial" panose="020B0604020202020204" pitchFamily="34" charset="0"/>
                <a:cs typeface="Arial" panose="020B0604020202020204" pitchFamily="34" charset="0"/>
              </a:rPr>
              <a:t>SGX Group</a:t>
            </a:r>
            <a:endParaRPr kumimoji="1" lang="ja-JP" altLang="en-US"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448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a:cxnSpLocks/>
          </p:cNvCxnSpPr>
          <p:nvPr/>
        </p:nvCxnSpPr>
        <p:spPr>
          <a:xfrm>
            <a:off x="207816" y="665740"/>
            <a:ext cx="11742884"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207816" y="16000"/>
            <a:ext cx="10515600" cy="64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Summary</a:t>
            </a:r>
            <a:endParaRPr lang="ja-JP" altLang="en-US" sz="18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4</a:t>
            </a:fld>
            <a:endParaRPr kumimoji="1" lang="ja-JP" altLang="en-US" dirty="0">
              <a:latin typeface="Arial" panose="020B0604020202020204" pitchFamily="34" charset="0"/>
              <a:cs typeface="Arial" panose="020B0604020202020204" pitchFamily="34" charset="0"/>
            </a:endParaRPr>
          </a:p>
        </p:txBody>
      </p:sp>
      <p:sp>
        <p:nvSpPr>
          <p:cNvPr id="9" name="コンテンツ プレースホルダー 2"/>
          <p:cNvSpPr>
            <a:spLocks noGrp="1"/>
          </p:cNvSpPr>
          <p:nvPr/>
        </p:nvSpPr>
        <p:spPr>
          <a:xfrm>
            <a:off x="207816" y="778450"/>
            <a:ext cx="11742884" cy="66020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5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500" b="1" dirty="0">
                <a:latin typeface="Arial" panose="020B0604020202020204" pitchFamily="34" charset="0"/>
                <a:ea typeface="UD デジタル 教科書体 NK-R" panose="02020400000000000000" pitchFamily="18" charset="-128"/>
                <a:cs typeface="Arial" panose="020B0604020202020204" pitchFamily="34" charset="0"/>
              </a:rPr>
              <a:t>Strategy Formulation Objectives (P5)</a:t>
            </a:r>
          </a:p>
          <a:p>
            <a:pPr marL="0" indent="0">
              <a:lnSpc>
                <a:spcPct val="100000"/>
              </a:lnSpc>
              <a:spcBef>
                <a:spcPts val="0"/>
              </a:spcBef>
              <a:buNone/>
            </a:pPr>
            <a:r>
              <a:rPr lang="en-US" altLang="ja-JP" sz="1300" dirty="0">
                <a:latin typeface="Arial" panose="020B0604020202020204" pitchFamily="34" charset="0"/>
                <a:ea typeface="UD デジタル 教科書体 NK-R" panose="02020400000000000000" pitchFamily="18" charset="-128"/>
                <a:cs typeface="Arial" panose="020B0604020202020204" pitchFamily="34" charset="0"/>
              </a:rPr>
              <a:t>We aim to strengthen financial functions referred to as “the blood of the economy”</a:t>
            </a:r>
            <a:r>
              <a:rPr lang="ja-JP" altLang="en-US" sz="13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300" dirty="0">
                <a:latin typeface="Arial" panose="020B0604020202020204" pitchFamily="34" charset="0"/>
                <a:ea typeface="UD デジタル 教科書体 NK-R" panose="02020400000000000000" pitchFamily="18" charset="-128"/>
                <a:cs typeface="Arial" panose="020B0604020202020204" pitchFamily="34" charset="0"/>
              </a:rPr>
              <a:t>and</a:t>
            </a:r>
            <a:r>
              <a:rPr lang="ja-JP" altLang="en-US" sz="13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300" dirty="0">
                <a:latin typeface="Arial" panose="020B0604020202020204" pitchFamily="34" charset="0"/>
                <a:ea typeface="UD デジタル 教科書体 NK-R" panose="02020400000000000000" pitchFamily="18" charset="-128"/>
                <a:cs typeface="Arial" panose="020B0604020202020204" pitchFamily="34" charset="0"/>
              </a:rPr>
              <a:t>create a global financial city that is unique and functional and will be a new pillar of growth towards the revitalization of the Osaka-Kansai economy in the post-Covid era.</a:t>
            </a:r>
          </a:p>
        </p:txBody>
      </p:sp>
      <p:sp>
        <p:nvSpPr>
          <p:cNvPr id="10" name="コンテンツ プレースホルダー 2"/>
          <p:cNvSpPr>
            <a:spLocks noGrp="1"/>
          </p:cNvSpPr>
          <p:nvPr/>
        </p:nvSpPr>
        <p:spPr>
          <a:xfrm>
            <a:off x="6361544" y="2124361"/>
            <a:ext cx="5589155" cy="101975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5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500" b="1" dirty="0">
                <a:latin typeface="Arial" panose="020B0604020202020204" pitchFamily="34" charset="0"/>
                <a:ea typeface="UD デジタル 教科書体 NK-R" panose="02020400000000000000" pitchFamily="18" charset="-128"/>
                <a:cs typeface="Arial" panose="020B0604020202020204" pitchFamily="34" charset="0"/>
              </a:rPr>
              <a:t>Implementation Period (P31)</a:t>
            </a:r>
          </a:p>
          <a:p>
            <a:pPr marL="263525" indent="-179388">
              <a:lnSpc>
                <a:spcPct val="100000"/>
              </a:lnSpc>
              <a:spcBef>
                <a:spcPts val="0"/>
              </a:spcBef>
              <a:buFont typeface="+mj-lt"/>
              <a:buAutoNum type="arabicPeriod"/>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Short Term (Active Stage Phase 1): FY 2025 (until the Osaka-Kansai Expo)</a:t>
            </a:r>
          </a:p>
          <a:p>
            <a:pPr marL="263525" indent="-179388">
              <a:lnSpc>
                <a:spcPct val="100000"/>
              </a:lnSpc>
              <a:spcBef>
                <a:spcPts val="0"/>
              </a:spcBef>
              <a:buFont typeface="+mj-lt"/>
              <a:buAutoNum type="arabicPeriod"/>
            </a:pPr>
            <a:r>
              <a:rPr lang="en-US" altLang="ja-JP" sz="1150" dirty="0">
                <a:latin typeface="Arial" panose="020B0604020202020204" pitchFamily="34" charset="0"/>
                <a:ea typeface="UD デジタル 教科書体 NK-R" panose="02020400000000000000" pitchFamily="18" charset="-128"/>
                <a:cs typeface="Arial" panose="020B0604020202020204" pitchFamily="34" charset="0"/>
              </a:rPr>
              <a:t>Medium Term (Active Stage Phase 2): FY 2030 (SDGs achievement target year)</a:t>
            </a:r>
          </a:p>
          <a:p>
            <a:pPr marL="263525" indent="-179388">
              <a:lnSpc>
                <a:spcPct val="100000"/>
              </a:lnSpc>
              <a:spcBef>
                <a:spcPts val="0"/>
              </a:spcBef>
              <a:buFont typeface="+mj-lt"/>
              <a:buAutoNum type="arabicPeriod"/>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Long Term: FY 2050 (Carbon neutrality target year)</a:t>
            </a:r>
          </a:p>
        </p:txBody>
      </p:sp>
      <p:sp>
        <p:nvSpPr>
          <p:cNvPr id="11" name="コンテンツ プレースホルダー 2"/>
          <p:cNvSpPr>
            <a:spLocks noGrp="1"/>
          </p:cNvSpPr>
          <p:nvPr/>
        </p:nvSpPr>
        <p:spPr>
          <a:xfrm>
            <a:off x="207816" y="1477816"/>
            <a:ext cx="11742883" cy="588818"/>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kumimoji="1" lang="ja-JP" altLang="en-US" sz="1500" b="1"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500" b="1" dirty="0">
                <a:latin typeface="Arial" panose="020B0604020202020204" pitchFamily="34" charset="0"/>
                <a:ea typeface="UD デジタル 教科書体 NK-R" panose="02020400000000000000" pitchFamily="18" charset="-128"/>
                <a:cs typeface="Arial" panose="020B0604020202020204" pitchFamily="34" charset="0"/>
              </a:rPr>
              <a:t>Image of the City Osaka Aims to Be (P10, P11)</a:t>
            </a:r>
            <a:endParaRPr lang="en-US" altLang="ja-JP" sz="1500" b="1" dirty="0">
              <a:latin typeface="Arial" panose="020B0604020202020204" pitchFamily="34" charset="0"/>
              <a:ea typeface="UD デジタル 教科書体 NK-R" panose="02020400000000000000" pitchFamily="18" charset="-128"/>
              <a:cs typeface="Arial" panose="020B0604020202020204" pitchFamily="34" charset="0"/>
            </a:endParaRPr>
          </a:p>
          <a:p>
            <a:pPr marL="86400" indent="-86400">
              <a:spcBef>
                <a:spcPts val="0"/>
              </a:spcBef>
              <a:buSzPct val="80000"/>
            </a:pPr>
            <a:r>
              <a:rPr lang="en-US" altLang="ja-JP" sz="1200" dirty="0">
                <a:latin typeface="Arial" panose="020B0604020202020204" pitchFamily="34" charset="0"/>
                <a:cs typeface="Arial" panose="020B0604020202020204" pitchFamily="34" charset="0"/>
              </a:rPr>
              <a:t>Global city that develops by leveraging finance, attracting the energy of Asia and the world</a:t>
            </a:r>
            <a:r>
              <a:rPr lang="ja-JP" altLang="ja-JP" sz="1200" dirty="0">
                <a:latin typeface="Arial" panose="020B0604020202020204" pitchFamily="34" charset="0"/>
                <a:cs typeface="Arial" panose="020B0604020202020204" pitchFamily="34" charset="0"/>
              </a:rPr>
              <a:t> </a:t>
            </a:r>
            <a:r>
              <a:rPr lang="en-US" altLang="ja-JP" sz="1200" dirty="0">
                <a:latin typeface="Arial" panose="020B0604020202020204" pitchFamily="34" charset="0"/>
                <a:cs typeface="Arial" panose="020B0604020202020204" pitchFamily="34" charset="0"/>
              </a:rPr>
              <a:t> </a:t>
            </a:r>
            <a:r>
              <a:rPr lang="en-US" altLang="en-US" sz="12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Front-running city in finance, which challenges the world with innovative initiatives</a:t>
            </a:r>
          </a:p>
        </p:txBody>
      </p:sp>
      <p:sp>
        <p:nvSpPr>
          <p:cNvPr id="12" name="コンテンツ プレースホルダー 2"/>
          <p:cNvSpPr>
            <a:spLocks noGrp="1"/>
          </p:cNvSpPr>
          <p:nvPr/>
        </p:nvSpPr>
        <p:spPr>
          <a:xfrm>
            <a:off x="6361543" y="3201841"/>
            <a:ext cx="5589155" cy="1881907"/>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500" b="1" dirty="0">
                <a:latin typeface=""/>
                <a:ea typeface="UD デジタル 教科書体 NK-R" panose="02020400000000000000" pitchFamily="18" charset="-128"/>
                <a:cs typeface=""/>
              </a:rPr>
              <a:t>◆ </a:t>
            </a:r>
            <a:r>
              <a:rPr lang="en-US" altLang="ja-JP" sz="1500" b="1" dirty="0">
                <a:latin typeface=""/>
                <a:ea typeface="UD デジタル 教科書体 NK-R" panose="02020400000000000000" pitchFamily="18" charset="-128"/>
                <a:cs typeface=""/>
              </a:rPr>
              <a:t>Strategy Goals (P33)</a:t>
            </a:r>
          </a:p>
          <a:p>
            <a:pPr marL="0" indent="0">
              <a:lnSpc>
                <a:spcPct val="100000"/>
              </a:lnSpc>
              <a:spcBef>
                <a:spcPts val="0"/>
              </a:spcBef>
              <a:buNone/>
            </a:pPr>
            <a:r>
              <a:rPr lang="en-US" altLang="ja-JP" sz="1200" dirty="0">
                <a:latin typeface=""/>
                <a:ea typeface="UD デジタル 教科書体 NK-R" panose="02020400000000000000" pitchFamily="18" charset="-128"/>
                <a:cs typeface=""/>
              </a:rPr>
              <a:t>[Output Goal]</a:t>
            </a:r>
          </a:p>
          <a:p>
            <a:pPr marL="118800" indent="-108000">
              <a:lnSpc>
                <a:spcPct val="100000"/>
              </a:lnSpc>
              <a:spcBef>
                <a:spcPts val="0"/>
              </a:spcBef>
            </a:pPr>
            <a:r>
              <a:rPr lang="en-US" altLang="ja-JP" sz="1150" dirty="0">
                <a:latin typeface=""/>
                <a:ea typeface="UD デジタル 教科書体 NK-R" panose="02020400000000000000" pitchFamily="18" charset="-128"/>
                <a:cs typeface=""/>
              </a:rPr>
              <a:t>Number of consultations at the Osaka Global Finance One-Stop Support Center:</a:t>
            </a:r>
            <a:br>
              <a:rPr lang="en-US" altLang="ja-JP" sz="1150" dirty="0">
                <a:latin typeface=""/>
                <a:ea typeface="UD デジタル 教科書体 NK-R" panose="02020400000000000000" pitchFamily="18" charset="-128"/>
                <a:cs typeface=""/>
              </a:rPr>
            </a:br>
            <a:r>
              <a:rPr lang="en-US" altLang="ja-JP" sz="1200" dirty="0">
                <a:latin typeface=""/>
                <a:ea typeface="UD デジタル 教科書体 NK-R" panose="02020400000000000000" pitchFamily="18" charset="-128"/>
                <a:cs typeface=""/>
              </a:rPr>
              <a:t>Achieve an average of 10 companies per year by FY2025</a:t>
            </a:r>
          </a:p>
          <a:p>
            <a:pPr marL="0" indent="0">
              <a:lnSpc>
                <a:spcPct val="100000"/>
              </a:lnSpc>
              <a:spcBef>
                <a:spcPts val="0"/>
              </a:spcBef>
              <a:buNone/>
            </a:pPr>
            <a:r>
              <a:rPr lang="en-US" altLang="ja-JP" sz="1200" dirty="0">
                <a:latin typeface=""/>
                <a:ea typeface="UD デジタル 教科書体 NK-R" panose="02020400000000000000" pitchFamily="18" charset="-128"/>
                <a:cs typeface=""/>
              </a:rPr>
              <a:t>[Outcome Goals]</a:t>
            </a:r>
          </a:p>
          <a:p>
            <a:pPr marL="122400" indent="-86400">
              <a:lnSpc>
                <a:spcPct val="100000"/>
              </a:lnSpc>
              <a:spcBef>
                <a:spcPts val="0"/>
              </a:spcBef>
            </a:pPr>
            <a:r>
              <a:rPr lang="en-US" altLang="ja-JP" sz="1200" dirty="0">
                <a:latin typeface=""/>
                <a:cs typeface=""/>
              </a:rPr>
              <a:t>Recruitment of foreign financial companies (including FinTech), investors, etc.: Recruit 30 companies by FY2025</a:t>
            </a:r>
          </a:p>
          <a:p>
            <a:pPr marL="122400" indent="-86400">
              <a:lnSpc>
                <a:spcPct val="100000"/>
              </a:lnSpc>
              <a:spcBef>
                <a:spcPts val="0"/>
              </a:spcBef>
            </a:pPr>
            <a:r>
              <a:rPr lang="en-US" altLang="ja-JP" sz="1200" dirty="0">
                <a:latin typeface=""/>
                <a:cs typeface=""/>
              </a:rPr>
              <a:t>Creation of unicorns, start-ups, university-launched ventures: </a:t>
            </a:r>
            <a:br>
              <a:rPr lang="en-US" altLang="ja-JP" sz="1200" dirty="0">
                <a:latin typeface=""/>
                <a:cs typeface=""/>
              </a:rPr>
            </a:br>
            <a:r>
              <a:rPr lang="en-US" altLang="ja-JP" sz="1200" dirty="0">
                <a:latin typeface=""/>
                <a:cs typeface=""/>
              </a:rPr>
              <a:t>Generate three unicorn companies and 300 start-ups by FY2024</a:t>
            </a:r>
            <a:endParaRPr lang="ja-JP" altLang="ja-JP" sz="1200" dirty="0">
              <a:latin typeface=""/>
              <a:cs typeface=""/>
            </a:endParaRPr>
          </a:p>
        </p:txBody>
      </p:sp>
      <p:sp>
        <p:nvSpPr>
          <p:cNvPr id="13" name="コンテンツ プレースホルダー 2"/>
          <p:cNvSpPr>
            <a:spLocks noGrp="1"/>
          </p:cNvSpPr>
          <p:nvPr/>
        </p:nvSpPr>
        <p:spPr>
          <a:xfrm>
            <a:off x="207818" y="2124361"/>
            <a:ext cx="6068519" cy="4634861"/>
          </a:xfrm>
          <a:prstGeom prst="rect">
            <a:avLst/>
          </a:prstGeom>
          <a:ln/>
        </p:spPr>
        <p:style>
          <a:lnRef idx="1">
            <a:schemeClr val="accent6"/>
          </a:lnRef>
          <a:fillRef idx="2">
            <a:schemeClr val="accent6"/>
          </a:fillRef>
          <a:effectRef idx="1">
            <a:schemeClr val="accent6"/>
          </a:effectRef>
          <a:fontRef idx="minor">
            <a:schemeClr val="dk1"/>
          </a:fontRef>
        </p:style>
        <p:txBody>
          <a:bodyPr vert="horz" lIns="3600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5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500" b="1" dirty="0">
                <a:latin typeface="Arial" panose="020B0604020202020204" pitchFamily="34" charset="0"/>
                <a:ea typeface="UD デジタル 教科書体 NK-R" panose="02020400000000000000" pitchFamily="18" charset="-128"/>
                <a:cs typeface="Arial" panose="020B0604020202020204" pitchFamily="34" charset="0"/>
              </a:rPr>
              <a:t>Pillars of the Initiatives and Specific Initiatives (P12–)</a:t>
            </a:r>
          </a:p>
          <a:p>
            <a:pPr marL="0" indent="0">
              <a:spcBef>
                <a:spcPts val="600"/>
              </a:spcBef>
              <a:buNone/>
            </a:pPr>
            <a:r>
              <a:rPr lang="en-US" altLang="ja-JP" sz="1400" b="1" u="sng"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p>
          <a:p>
            <a:pPr marL="263525" marR="0" lvl="0" indent="-179388" algn="l" defTabSz="914400" rtl="0" eaLnBrk="1" fontAlgn="auto" latinLnBrk="0" hangingPunct="1">
              <a:spcBef>
                <a:spcPts val="0"/>
              </a:spcBef>
              <a:buClrTx/>
              <a:buSzTx/>
              <a:buFont typeface="+mj-lt"/>
              <a:buAutoNum type="arabicPeriod"/>
              <a:tabLst/>
              <a:defRPr/>
            </a:pPr>
            <a:r>
              <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Promote financial initiatives for attractive community development</a:t>
            </a:r>
          </a:p>
          <a:p>
            <a:pPr marL="263525" marR="0" lvl="0" indent="-179388" algn="l" defTabSz="914400" rtl="0" eaLnBrk="1" fontAlgn="auto" latinLnBrk="0" hangingPunct="1">
              <a:spcBef>
                <a:spcPts val="0"/>
              </a:spcBef>
              <a:buClrTx/>
              <a:buSzTx/>
              <a:buFont typeface="+mj-lt"/>
              <a:buAutoNum type="arabicPeriod"/>
              <a:tabLst/>
              <a:defRPr/>
            </a:pPr>
            <a:r>
              <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Encourage diversity in financing to revitalize start-ups and local communities</a:t>
            </a:r>
          </a:p>
          <a:p>
            <a:pPr marL="263525" indent="-179388">
              <a:spcBef>
                <a:spcPts val="0"/>
              </a:spcBef>
              <a:buFont typeface="+mj-lt"/>
              <a:buAutoNum type="arabicPeriod"/>
              <a:defRPr/>
            </a:pPr>
            <a:r>
              <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Strengthen hub functions to improve resilience</a:t>
            </a:r>
          </a:p>
          <a:p>
            <a:pPr marL="263525" indent="-179388">
              <a:spcBef>
                <a:spcPts val="0"/>
              </a:spcBef>
              <a:buFont typeface="+mj-lt"/>
              <a:buAutoNum type="arabicPeriod"/>
              <a:defRPr/>
            </a:pPr>
            <a:r>
              <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Revitalize domestic financial markets</a:t>
            </a:r>
            <a:endParaRPr lang="en-US" altLang="ja-JP" sz="13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en-US" altLang="ja-JP" sz="1400" b="1" u="sng" dirty="0">
                <a:latin typeface="Arial" panose="020B0604020202020204" pitchFamily="34" charset="0"/>
                <a:ea typeface="UD デジタル 教科書体 NK-R" panose="02020400000000000000" pitchFamily="18" charset="-128"/>
                <a:cs typeface="Arial" panose="020B0604020202020204" pitchFamily="34" charset="0"/>
              </a:rPr>
              <a:t>Front-running city in finance</a:t>
            </a:r>
            <a:endParaRPr lang="ja-JP" altLang="en-US" sz="1400" b="1" u="sng" dirty="0">
              <a:latin typeface="Arial" panose="020B0604020202020204" pitchFamily="34" charset="0"/>
              <a:ea typeface="UD デジタル 教科書体 NK-R" panose="02020400000000000000" pitchFamily="18" charset="-128"/>
              <a:cs typeface="Arial" panose="020B0604020202020204" pitchFamily="34" charset="0"/>
            </a:endParaRPr>
          </a:p>
          <a:p>
            <a:pPr marL="263525" lvl="0" indent="-179388">
              <a:spcBef>
                <a:spcPts val="0"/>
              </a:spcBef>
              <a:buFont typeface="+mj-lt"/>
              <a:buAutoNum type="arabicPeriod"/>
              <a:defRPr/>
            </a:pPr>
            <a:r>
              <a:rPr lang="en-US" altLang="ja-JP" sz="1300" dirty="0">
                <a:solidFill>
                  <a:prstClr val="black"/>
                </a:solidFill>
                <a:latin typeface="Arial" panose="020B0604020202020204" pitchFamily="34" charset="0"/>
                <a:cs typeface="Arial" panose="020B0604020202020204" pitchFamily="34" charset="0"/>
              </a:rPr>
              <a:t>Create cutting-edge, innovative financial products and markets</a:t>
            </a:r>
          </a:p>
          <a:p>
            <a:pPr marL="263525" lvl="0" indent="-179388">
              <a:spcBef>
                <a:spcPts val="0"/>
              </a:spcBef>
              <a:buFont typeface="+mj-lt"/>
              <a:buAutoNum type="arabicPeriod"/>
              <a:defRPr/>
            </a:pPr>
            <a:r>
              <a:rPr lang="en-US" altLang="ja-JP" sz="1300" dirty="0">
                <a:solidFill>
                  <a:prstClr val="black"/>
                </a:solidFill>
                <a:latin typeface="Arial" panose="020B0604020202020204" pitchFamily="34" charset="0"/>
                <a:cs typeface="Arial" panose="020B0604020202020204" pitchFamily="34" charset="0"/>
              </a:rPr>
              <a:t>Implement initiatives for an advanced city in sustainable finance</a:t>
            </a:r>
          </a:p>
          <a:p>
            <a:pPr marL="263525" lvl="0" indent="-179388">
              <a:spcBef>
                <a:spcPts val="0"/>
              </a:spcBef>
              <a:buFont typeface="+mj-lt"/>
              <a:buAutoNum type="arabicPeriod"/>
              <a:defRPr/>
            </a:pPr>
            <a:r>
              <a:rPr lang="en-US" altLang="ja-JP" sz="1300" dirty="0">
                <a:solidFill>
                  <a:prstClr val="black"/>
                </a:solidFill>
                <a:latin typeface="Arial" panose="020B0604020202020204" pitchFamily="34" charset="0"/>
                <a:cs typeface="Arial" panose="020B0604020202020204" pitchFamily="34" charset="0"/>
              </a:rPr>
              <a:t>Encourage a review of regulations related to financial services</a:t>
            </a:r>
          </a:p>
          <a:p>
            <a:pPr marL="263525" lvl="0" indent="-179388">
              <a:spcBef>
                <a:spcPts val="0"/>
              </a:spcBef>
              <a:buFont typeface="+mj-lt"/>
              <a:buAutoNum type="arabicPeriod"/>
              <a:defRPr/>
            </a:pPr>
            <a:r>
              <a:rPr lang="en-US" altLang="ja-JP" sz="1300" dirty="0">
                <a:solidFill>
                  <a:prstClr val="black"/>
                </a:solidFill>
                <a:latin typeface="Arial" panose="020B0604020202020204" pitchFamily="34" charset="0"/>
                <a:cs typeface="Arial" panose="020B0604020202020204" pitchFamily="34" charset="0"/>
              </a:rPr>
              <a:t>Nurture highly skilled professionals in the field of finance</a:t>
            </a:r>
          </a:p>
          <a:p>
            <a:pPr marL="0" indent="0">
              <a:spcBef>
                <a:spcPts val="600"/>
              </a:spcBef>
              <a:buNone/>
            </a:pPr>
            <a:r>
              <a:rPr lang="en-US" altLang="ja-JP" sz="1300" b="1" u="sng" dirty="0">
                <a:latin typeface="Arial" panose="020B0604020202020204" pitchFamily="34" charset="0"/>
                <a:ea typeface="UD デジタル 教科書体 NK-R" panose="02020400000000000000" pitchFamily="18" charset="-128"/>
                <a:cs typeface="Arial" panose="020B0604020202020204" pitchFamily="34" charset="0"/>
              </a:rPr>
              <a:t>Shared initiatives to realize the two images of the city Osaka aims to be</a:t>
            </a:r>
          </a:p>
          <a:p>
            <a:pPr marL="263525" indent="-179388">
              <a:spcBef>
                <a:spcPts val="0"/>
              </a:spcBef>
              <a:buFont typeface="+mj-lt"/>
              <a:buAutoNum type="arabicPeriod"/>
            </a:pPr>
            <a:r>
              <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Establish attractive living conditions for foreign nationals</a:t>
            </a:r>
          </a:p>
          <a:p>
            <a:pPr marL="263525" indent="-179388">
              <a:spcBef>
                <a:spcPts val="0"/>
              </a:spcBef>
              <a:buFont typeface="+mj-lt"/>
              <a:buAutoNum type="arabicPeriod"/>
            </a:pPr>
            <a:r>
              <a:rPr lang="en-US" altLang="ja-JP" sz="1300" dirty="0">
                <a:latin typeface="Arial" panose="020B0604020202020204" pitchFamily="34" charset="0"/>
                <a:cs typeface="Arial" panose="020B0604020202020204" pitchFamily="34" charset="0"/>
              </a:rPr>
              <a:t>Create a business environment that attracts companies and people from within Japan and abroad</a:t>
            </a:r>
          </a:p>
          <a:p>
            <a:pPr marL="263525" indent="-179388">
              <a:spcBef>
                <a:spcPts val="0"/>
              </a:spcBef>
              <a:buFont typeface="+mj-lt"/>
              <a:buAutoNum type="arabicPeriod"/>
            </a:pPr>
            <a:r>
              <a:rPr lang="en-US" altLang="ja-JP" sz="1300" dirty="0">
                <a:latin typeface="Arial" panose="020B0604020202020204" pitchFamily="34" charset="0"/>
                <a:cs typeface="Arial" panose="020B0604020202020204" pitchFamily="34" charset="0"/>
              </a:rPr>
              <a:t>Disseminate information and conduct promotion activities</a:t>
            </a:r>
            <a:endParaRPr kumimoji="1" lang="ja-JP" altLang="en-US" sz="1300" dirty="0">
              <a:latin typeface="Arial" panose="020B0604020202020204" pitchFamily="34" charset="0"/>
              <a:cs typeface="Arial" panose="020B0604020202020204" pitchFamily="34" charset="0"/>
            </a:endParaRPr>
          </a:p>
          <a:p>
            <a:pPr marL="263525" indent="-179388">
              <a:spcBef>
                <a:spcPts val="0"/>
              </a:spcBef>
              <a:buFont typeface="+mj-lt"/>
              <a:buAutoNum type="arabicPeriod"/>
            </a:pPr>
            <a:r>
              <a:rPr kumimoji="1" lang="en-US" altLang="ja-JP"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Collaborate with overseas entities </a:t>
            </a:r>
            <a:endParaRPr kumimoji="1" lang="ja-JP" altLang="en-US" sz="1300" dirty="0">
              <a:latin typeface="Arial" panose="020B0604020202020204" pitchFamily="34" charset="0"/>
              <a:cs typeface="Arial" panose="020B0604020202020204" pitchFamily="34" charset="0"/>
            </a:endParaRPr>
          </a:p>
          <a:p>
            <a:pPr marL="263525" indent="-179388">
              <a:spcBef>
                <a:spcPts val="0"/>
              </a:spcBef>
              <a:spcAft>
                <a:spcPts val="600"/>
              </a:spcAft>
              <a:buFont typeface="+mj-lt"/>
              <a:buAutoNum type="arabicPeriod"/>
            </a:pPr>
            <a:r>
              <a:rPr lang="en-US" altLang="ja-JP" sz="1300" dirty="0">
                <a:latin typeface="Arial" panose="020B0604020202020204" pitchFamily="34" charset="0"/>
                <a:cs typeface="Arial" panose="020B0604020202020204" pitchFamily="34" charset="0"/>
              </a:rPr>
              <a:t>Osaka City and Prefecture to implement innovative and impactful initiatives</a:t>
            </a:r>
          </a:p>
          <a:p>
            <a:pPr indent="-144463">
              <a:spcBef>
                <a:spcPts val="0"/>
              </a:spcBef>
            </a:pPr>
            <a:r>
              <a:rPr lang="en-US" altLang="ja-JP" sz="1300" dirty="0">
                <a:latin typeface="Arial"/>
                <a:cs typeface="Arial"/>
              </a:rPr>
              <a:t>Each party will proactively implement specific initiatives in order of priority, from the highest down, and we have compiled such initiatives as the action plan. These initiatives will be reviewed, including the progress, carefully examined, taking account of companies needs, etc., and will be updated every fiscal year.</a:t>
            </a:r>
            <a:endParaRPr lang="ja-JP" altLang="ja-JP" sz="1300" dirty="0">
              <a:latin typeface="Arial"/>
              <a:cs typeface="Arial"/>
            </a:endParaRPr>
          </a:p>
        </p:txBody>
      </p:sp>
      <p:sp>
        <p:nvSpPr>
          <p:cNvPr id="14" name="コンテンツ プレースホルダー 2"/>
          <p:cNvSpPr>
            <a:spLocks noGrp="1"/>
          </p:cNvSpPr>
          <p:nvPr/>
        </p:nvSpPr>
        <p:spPr>
          <a:xfrm>
            <a:off x="6361544" y="5115965"/>
            <a:ext cx="5601855" cy="164745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ja-JP" altLang="en-US" sz="15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500" b="1" dirty="0">
                <a:latin typeface="Arial" panose="020B0604020202020204" pitchFamily="34" charset="0"/>
                <a:ea typeface="UD デジタル 教科書体 NK-R" panose="02020400000000000000" pitchFamily="18" charset="-128"/>
                <a:cs typeface="Arial" panose="020B0604020202020204" pitchFamily="34" charset="0"/>
              </a:rPr>
              <a:t>Promotion System, etc. (P34, P35)</a:t>
            </a:r>
          </a:p>
          <a:p>
            <a:pPr marL="122400" lvl="0" indent="-122400">
              <a:spcBef>
                <a:spcPts val="0"/>
              </a:spcBef>
            </a:pPr>
            <a:r>
              <a:rPr lang="en-US" altLang="ja-JP" sz="1200" dirty="0">
                <a:latin typeface="Arial"/>
                <a:cs typeface="Arial"/>
              </a:rPr>
              <a:t>In order to create a new structure to promote strategy from FY 2023, the strategic direction will be determined in the first half of the next fiscal year, and preparations will take place with the government, business community, and private sector working together.</a:t>
            </a:r>
          </a:p>
          <a:p>
            <a:pPr marL="122400" lvl="0" indent="-122400"/>
            <a:r>
              <a:rPr lang="en-US" altLang="ja-JP" sz="1200" dirty="0">
                <a:latin typeface="Arial"/>
                <a:cs typeface="Arial"/>
              </a:rPr>
              <a:t>The strategy is planned to be revised at the end of Active Stage Phase 1 in FY2025, based on the achievement status of the strategic goals, the socio-economic situation, etc. at that time.</a:t>
            </a:r>
            <a:endParaRPr lang="ja-JP" altLang="ja-JP" sz="1200" dirty="0">
              <a:latin typeface="Arial"/>
              <a:cs typeface="Arial"/>
            </a:endParaRPr>
          </a:p>
        </p:txBody>
      </p:sp>
    </p:spTree>
    <p:extLst>
      <p:ext uri="{BB962C8B-B14F-4D97-AF65-F5344CB8AC3E}">
        <p14:creationId xmlns:p14="http://schemas.microsoft.com/office/powerpoint/2010/main" val="3705218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462" y="4892970"/>
            <a:ext cx="1639537"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Expected Results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40</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3008" y="-852505"/>
            <a:ext cx="2097168"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525910" y="1129072"/>
            <a:ext cx="1491360"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519751" y="4762042"/>
            <a:ext cx="5503678" cy="1903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テキスト ボックス 27"/>
          <p:cNvSpPr txBox="1"/>
          <p:nvPr/>
        </p:nvSpPr>
        <p:spPr>
          <a:xfrm>
            <a:off x="519462" y="907256"/>
            <a:ext cx="1639249"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Current Situation</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519750" y="120197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buFont typeface="Wingdings" charset="2"/>
              <a:buChar char="Ø"/>
            </a:pPr>
            <a:r>
              <a:rPr lang="en-US" altLang="ja-JP" sz="1200" dirty="0"/>
              <a:t>From 2016 to 2020, the world’s ESG market has grown 1.5 times. The issuance of social bonds and sustainable bonds (other than green bonds) has also increased significantly.</a:t>
            </a:r>
            <a:endParaRPr lang="ja-JP" altLang="ja-JP" sz="1200" dirty="0"/>
          </a:p>
          <a:p>
            <a:pPr marL="171450" lvl="0" indent="-171450">
              <a:buFont typeface="Wingdings" charset="2"/>
              <a:buChar char="Ø"/>
            </a:pPr>
            <a:r>
              <a:rPr lang="en-US" altLang="ja-JP" sz="1200" dirty="0"/>
              <a:t>While Japan’s ESG market has grown, its market share still remains at 8%.</a:t>
            </a:r>
            <a:endParaRPr lang="ja-JP" altLang="ja-JP" sz="1200" dirty="0"/>
          </a:p>
        </p:txBody>
      </p:sp>
      <p:sp>
        <p:nvSpPr>
          <p:cNvPr id="10" name="正方形/長方形 9"/>
          <p:cNvSpPr/>
          <p:nvPr/>
        </p:nvSpPr>
        <p:spPr>
          <a:xfrm>
            <a:off x="519750" y="5210078"/>
            <a:ext cx="5503679" cy="646331"/>
          </a:xfrm>
          <a:prstGeom prst="rect">
            <a:avLst/>
          </a:prstGeom>
        </p:spPr>
        <p:txBody>
          <a:bodyPr wrap="square">
            <a:spAutoFit/>
          </a:bodyPr>
          <a:lstStyle/>
          <a:p>
            <a:pPr marL="171450" indent="-171450">
              <a:buFont typeface="Wingdings" panose="05000000000000000000" pitchFamily="2" charset="2"/>
              <a:buChar char="p"/>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Investments in green bonds, etc., will be accelerated, and the innovative initiatives in sustainable finance will establish the city’s positioning as an advanced </a:t>
            </a:r>
            <a:r>
              <a:rPr lang="en-US" altLang="ja-JP" sz="1200" dirty="0" smtClean="0">
                <a:latin typeface="Arial" panose="020B0604020202020204" pitchFamily="34" charset="0"/>
                <a:ea typeface="UD デジタル 教科書体 NK-R" panose="02020400000000000000" pitchFamily="18" charset="-128"/>
                <a:cs typeface="Arial" panose="020B0604020202020204" pitchFamily="34" charset="0"/>
              </a:rPr>
              <a:t>SDGs </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city.</a:t>
            </a:r>
            <a:endParaRPr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2"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2 Promote SDGs from a Financial Perspective</a:t>
            </a:r>
            <a:endParaRPr lang="ja-JP" altLang="en-US" sz="2400" b="1"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6" name="正方形/長方形 35"/>
          <p:cNvSpPr/>
          <p:nvPr/>
        </p:nvSpPr>
        <p:spPr>
          <a:xfrm>
            <a:off x="8606367" y="3601032"/>
            <a:ext cx="3341923" cy="246221"/>
          </a:xfrm>
          <a:prstGeom prst="rect">
            <a:avLst/>
          </a:prstGeom>
        </p:spPr>
        <p:txBody>
          <a:bodyPr wrap="square">
            <a:spAutoFit/>
          </a:bodyPr>
          <a:lstStyle/>
          <a:p>
            <a:pPr marL="177800" indent="-177800"/>
            <a:r>
              <a:rPr lang="ja-JP" altLang="en-US" sz="10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000" dirty="0">
                <a:latin typeface="Arial" panose="020B0604020202020204" pitchFamily="34" charset="0"/>
                <a:ea typeface="UD デジタル 教科書体 NK-R" panose="02020400000000000000" pitchFamily="18" charset="-128"/>
                <a:cs typeface="Arial" panose="020B0604020202020204" pitchFamily="34" charset="0"/>
              </a:rPr>
              <a:t>Source: Global Sustainable Investment Review 2020</a:t>
            </a:r>
            <a:endParaRPr lang="ja-JP" altLang="en-US" sz="10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8" name="正方形/長方形 37"/>
          <p:cNvSpPr/>
          <p:nvPr/>
        </p:nvSpPr>
        <p:spPr>
          <a:xfrm>
            <a:off x="6695408" y="3822373"/>
            <a:ext cx="3727012" cy="3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&lt;Value of Sustainable Securities Issued&gt;</a:t>
            </a:r>
            <a:endParaRPr lang="ja-JP" altLang="en-US" sz="11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pic>
        <p:nvPicPr>
          <p:cNvPr id="39" name="図 38"/>
          <p:cNvPicPr/>
          <p:nvPr/>
        </p:nvPicPr>
        <p:blipFill>
          <a:blip r:embed="rId3">
            <a:extLst>
              <a:ext uri="{28A0092B-C50C-407E-A947-70E740481C1C}">
                <a14:useLocalDpi xmlns:a14="http://schemas.microsoft.com/office/drawing/2010/main" val="0"/>
              </a:ext>
            </a:extLst>
          </a:blip>
          <a:srcRect/>
          <a:stretch>
            <a:fillRect/>
          </a:stretch>
        </p:blipFill>
        <p:spPr bwMode="auto">
          <a:xfrm>
            <a:off x="6744082" y="4135705"/>
            <a:ext cx="3473975" cy="2591046"/>
          </a:xfrm>
          <a:prstGeom prst="rect">
            <a:avLst/>
          </a:prstGeom>
          <a:solidFill>
            <a:srgbClr val="9DC3E6"/>
          </a:solidFill>
          <a:ln>
            <a:noFill/>
          </a:ln>
        </p:spPr>
      </p:pic>
      <p:grpSp>
        <p:nvGrpSpPr>
          <p:cNvPr id="40" name="グループ化 39"/>
          <p:cNvGrpSpPr/>
          <p:nvPr/>
        </p:nvGrpSpPr>
        <p:grpSpPr>
          <a:xfrm>
            <a:off x="6574355" y="1037465"/>
            <a:ext cx="5373936" cy="2508091"/>
            <a:chOff x="1247612" y="2442328"/>
            <a:chExt cx="5373936" cy="2508091"/>
          </a:xfrm>
        </p:grpSpPr>
        <p:pic>
          <p:nvPicPr>
            <p:cNvPr id="41" name="図 40"/>
            <p:cNvPicPr>
              <a:picLocks noChangeAspect="1"/>
            </p:cNvPicPr>
            <p:nvPr/>
          </p:nvPicPr>
          <p:blipFill>
            <a:blip r:embed="rId4"/>
            <a:stretch>
              <a:fillRect/>
            </a:stretch>
          </p:blipFill>
          <p:spPr>
            <a:xfrm>
              <a:off x="1247612" y="2442328"/>
              <a:ext cx="5373936" cy="2278743"/>
            </a:xfrm>
            <a:prstGeom prst="rect">
              <a:avLst/>
            </a:prstGeom>
          </p:spPr>
        </p:pic>
        <p:sp>
          <p:nvSpPr>
            <p:cNvPr id="44" name="テキスト ボックス 43"/>
            <p:cNvSpPr txBox="1"/>
            <p:nvPr/>
          </p:nvSpPr>
          <p:spPr>
            <a:xfrm>
              <a:off x="4819454" y="4673420"/>
              <a:ext cx="1107996" cy="276999"/>
            </a:xfrm>
            <a:prstGeom prst="rect">
              <a:avLst/>
            </a:prstGeom>
            <a:noFill/>
          </p:spPr>
          <p:txBody>
            <a:bodyPr wrap="none" rtlCol="0">
              <a:spAutoFit/>
            </a:bodyPr>
            <a:lstStyle/>
            <a:p>
              <a:r>
                <a:rPr kumimoji="1" lang="en-US" altLang="ja-JP" sz="1200" b="1" dirty="0">
                  <a:latin typeface="Arial" panose="020B0604020202020204" pitchFamily="34" charset="0"/>
                  <a:cs typeface="Arial" panose="020B0604020202020204" pitchFamily="34" charset="0"/>
                </a:rPr>
                <a:t>Approx. </a:t>
              </a:r>
              <a:r>
                <a:rPr lang="en-US" altLang="ja-JP" sz="1200" b="1" dirty="0">
                  <a:latin typeface="Arial" panose="020B0604020202020204" pitchFamily="34" charset="0"/>
                  <a:cs typeface="Arial" panose="020B0604020202020204" pitchFamily="34" charset="0"/>
                </a:rPr>
                <a:t>1.5x</a:t>
              </a:r>
              <a:endParaRPr kumimoji="1" lang="ja-JP" altLang="en-US" sz="1200" b="1" dirty="0">
                <a:latin typeface="Arial" panose="020B0604020202020204" pitchFamily="34" charset="0"/>
                <a:cs typeface="Arial" panose="020B0604020202020204" pitchFamily="34" charset="0"/>
              </a:endParaRPr>
            </a:p>
          </p:txBody>
        </p:sp>
        <p:cxnSp>
          <p:nvCxnSpPr>
            <p:cNvPr id="45" name="直線コネクタ 44"/>
            <p:cNvCxnSpPr/>
            <p:nvPr/>
          </p:nvCxnSpPr>
          <p:spPr>
            <a:xfrm>
              <a:off x="4355228" y="466833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55228" y="4937717"/>
              <a:ext cx="19450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6300289" y="4668338"/>
              <a:ext cx="0" cy="27699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8368568" y="6679091"/>
            <a:ext cx="2208692" cy="216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Source: Climate Bonds Initiative</a:t>
            </a:r>
            <a:endParaRPr lang="ja-JP" altLang="en-US" sz="10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 name="正方形/長方形 1"/>
          <p:cNvSpPr/>
          <p:nvPr/>
        </p:nvSpPr>
        <p:spPr>
          <a:xfrm>
            <a:off x="572126" y="3687461"/>
            <a:ext cx="5396248" cy="646331"/>
          </a:xfrm>
          <a:prstGeom prst="rect">
            <a:avLst/>
          </a:prstGeom>
          <a:solidFill>
            <a:schemeClr val="bg1">
              <a:lumMod val="85000"/>
            </a:schemeClr>
          </a:solidFill>
        </p:spPr>
        <p:txBody>
          <a:bodyPr wrap="square">
            <a:spAutoFit/>
          </a:bodyPr>
          <a:lstStyle/>
          <a:p>
            <a:r>
              <a:rPr lang="en-US" altLang="ja-JP" sz="1200" dirty="0"/>
              <a:t>Promote SDGs from a financial perspective through innovative sustainable finance initiatives such as those aimed at decarbonization and issuances of </a:t>
            </a:r>
            <a:r>
              <a:rPr lang="en-US" altLang="ja-JP" sz="1200" dirty="0" smtClean="0"/>
              <a:t>SDGs </a:t>
            </a:r>
            <a:r>
              <a:rPr lang="en-US" altLang="ja-JP" sz="1200" dirty="0"/>
              <a:t>bonds.</a:t>
            </a:r>
            <a:endParaRPr lang="ja-JP" altLang="ja-JP" sz="1200" dirty="0"/>
          </a:p>
        </p:txBody>
      </p:sp>
      <p:sp>
        <p:nvSpPr>
          <p:cNvPr id="29" name="テキスト ボックス 28"/>
          <p:cNvSpPr txBox="1"/>
          <p:nvPr/>
        </p:nvSpPr>
        <p:spPr>
          <a:xfrm>
            <a:off x="519462" y="3173057"/>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24" name="テキスト ボックス 23"/>
          <p:cNvSpPr txBox="1"/>
          <p:nvPr/>
        </p:nvSpPr>
        <p:spPr>
          <a:xfrm>
            <a:off x="519463" y="3367360"/>
            <a:ext cx="2203247" cy="276999"/>
          </a:xfrm>
          <a:prstGeom prst="rect">
            <a:avLst/>
          </a:prstGeom>
          <a:noFill/>
        </p:spPr>
        <p:txBody>
          <a:bodyPr wrap="none" rtlCol="0">
            <a:spAutoFit/>
          </a:bodyPr>
          <a:lstStyle/>
          <a:p>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[Front-running</a:t>
            </a:r>
            <a:r>
              <a:rPr lang="ja-JP" altLang="en-US" sz="12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City in finance]</a:t>
            </a:r>
            <a:endParaRPr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2F88C3A6-FBCD-7A47-1984-2003BCF3ED5F}"/>
              </a:ext>
            </a:extLst>
          </p:cNvPr>
          <p:cNvSpPr txBox="1"/>
          <p:nvPr/>
        </p:nvSpPr>
        <p:spPr>
          <a:xfrm>
            <a:off x="6497601" y="978886"/>
            <a:ext cx="5291285" cy="307777"/>
          </a:xfrm>
          <a:prstGeom prst="rect">
            <a:avLst/>
          </a:prstGeom>
          <a:solidFill>
            <a:schemeClr val="bg1"/>
          </a:solidFill>
        </p:spPr>
        <p:txBody>
          <a:bodyPr wrap="square" rtlCol="0">
            <a:spAutoFit/>
          </a:bodyPr>
          <a:lstStyle/>
          <a:p>
            <a:pPr algn="ctr"/>
            <a:r>
              <a:rPr kumimoji="1" lang="en-US" altLang="ja-JP" sz="1400" dirty="0">
                <a:latin typeface="Arial" panose="020B0604020202020204" pitchFamily="34" charset="0"/>
                <a:cs typeface="Arial" panose="020B0604020202020204" pitchFamily="34" charset="0"/>
              </a:rPr>
              <a:t>Snapshot of Global Sustainable Investing Assets (USD billions) </a:t>
            </a:r>
            <a:endParaRPr kumimoji="1" lang="ja-JP" altLang="en-US" sz="14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395C5040-9FAB-9244-0A7E-6FDC6C5670CD}"/>
              </a:ext>
            </a:extLst>
          </p:cNvPr>
          <p:cNvSpPr txBox="1"/>
          <p:nvPr/>
        </p:nvSpPr>
        <p:spPr>
          <a:xfrm>
            <a:off x="7153481" y="4199062"/>
            <a:ext cx="893234" cy="138499"/>
          </a:xfrm>
          <a:prstGeom prst="rect">
            <a:avLst/>
          </a:prstGeom>
          <a:solidFill>
            <a:schemeClr val="bg1"/>
          </a:solidFill>
        </p:spPr>
        <p:txBody>
          <a:bodyPr wrap="square" lIns="0" tIns="0" rIns="0" bIns="0" rtlCol="0">
            <a:spAutoFit/>
          </a:bodyPr>
          <a:lstStyle/>
          <a:p>
            <a:r>
              <a:rPr kumimoji="1" lang="en-US" altLang="ja-JP" sz="900" dirty="0">
                <a:latin typeface="Arial" panose="020B0604020202020204" pitchFamily="34" charset="0"/>
                <a:cs typeface="Arial" panose="020B0604020202020204" pitchFamily="34" charset="0"/>
              </a:rPr>
              <a:t>(USD billions)</a:t>
            </a:r>
            <a:endParaRPr kumimoji="1" lang="ja-JP" altLang="en-US" sz="9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8AD53C62-D478-C18E-4013-0ACD11179F50}"/>
              </a:ext>
            </a:extLst>
          </p:cNvPr>
          <p:cNvSpPr txBox="1"/>
          <p:nvPr/>
        </p:nvSpPr>
        <p:spPr>
          <a:xfrm>
            <a:off x="7428647" y="4701764"/>
            <a:ext cx="893234" cy="138499"/>
          </a:xfrm>
          <a:prstGeom prst="rect">
            <a:avLst/>
          </a:prstGeom>
          <a:solidFill>
            <a:schemeClr val="bg1"/>
          </a:solidFill>
        </p:spPr>
        <p:txBody>
          <a:bodyPr wrap="square" lIns="0" tIns="0" rIns="0" bIns="0" rtlCol="0">
            <a:spAutoFit/>
          </a:bodyPr>
          <a:lstStyle/>
          <a:p>
            <a:r>
              <a:rPr kumimoji="1" lang="en-US" altLang="ja-JP" sz="900" dirty="0">
                <a:latin typeface="Arial" panose="020B0604020202020204" pitchFamily="34" charset="0"/>
                <a:cs typeface="Arial" panose="020B0604020202020204" pitchFamily="34" charset="0"/>
              </a:rPr>
              <a:t>Green Bonds</a:t>
            </a:r>
            <a:endParaRPr kumimoji="1" lang="ja-JP" altLang="en-US" sz="9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A1DB7EB6-FF28-74F0-430D-86107A281C69}"/>
              </a:ext>
            </a:extLst>
          </p:cNvPr>
          <p:cNvSpPr txBox="1"/>
          <p:nvPr/>
        </p:nvSpPr>
        <p:spPr>
          <a:xfrm>
            <a:off x="7428647" y="4877582"/>
            <a:ext cx="982986" cy="138499"/>
          </a:xfrm>
          <a:prstGeom prst="rect">
            <a:avLst/>
          </a:prstGeom>
          <a:solidFill>
            <a:schemeClr val="bg1"/>
          </a:solidFill>
        </p:spPr>
        <p:txBody>
          <a:bodyPr wrap="square" lIns="0" tIns="0" rIns="0" bIns="0" rtlCol="0">
            <a:spAutoFit/>
          </a:bodyPr>
          <a:lstStyle/>
          <a:p>
            <a:r>
              <a:rPr kumimoji="1" lang="en-US" altLang="ja-JP" sz="900" dirty="0">
                <a:latin typeface="Arial" panose="020B0604020202020204" pitchFamily="34" charset="0"/>
                <a:cs typeface="Arial" panose="020B0604020202020204" pitchFamily="34" charset="0"/>
              </a:rPr>
              <a:t>Sustainable Bonds</a:t>
            </a:r>
            <a:endParaRPr kumimoji="1" lang="ja-JP" altLang="en-US" sz="9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6E62D49D-7731-F0F5-D3BC-A25071C04452}"/>
              </a:ext>
            </a:extLst>
          </p:cNvPr>
          <p:cNvSpPr txBox="1"/>
          <p:nvPr/>
        </p:nvSpPr>
        <p:spPr>
          <a:xfrm>
            <a:off x="8548910" y="4701764"/>
            <a:ext cx="785590" cy="138499"/>
          </a:xfrm>
          <a:prstGeom prst="rect">
            <a:avLst/>
          </a:prstGeom>
          <a:solidFill>
            <a:schemeClr val="bg1"/>
          </a:solidFill>
        </p:spPr>
        <p:txBody>
          <a:bodyPr wrap="square" lIns="0" tIns="0" rIns="0" bIns="0" rtlCol="0">
            <a:spAutoFit/>
          </a:bodyPr>
          <a:lstStyle/>
          <a:p>
            <a:r>
              <a:rPr kumimoji="1" lang="en-US" altLang="ja-JP" sz="900" dirty="0">
                <a:latin typeface="Arial" panose="020B0604020202020204" pitchFamily="34" charset="0"/>
                <a:cs typeface="Arial" panose="020B0604020202020204" pitchFamily="34" charset="0"/>
              </a:rPr>
              <a:t>Social Bonds</a:t>
            </a:r>
            <a:endParaRPr kumimoji="1" lang="ja-JP" altLang="en-US" sz="900" dirty="0">
              <a:latin typeface="Arial" panose="020B0604020202020204" pitchFamily="34" charset="0"/>
              <a:cs typeface="Arial" panose="020B0604020202020204" pitchFamily="34" charset="0"/>
            </a:endParaRPr>
          </a:p>
        </p:txBody>
      </p:sp>
      <p:sp>
        <p:nvSpPr>
          <p:cNvPr id="34" name="テキスト ボックス 33">
            <a:extLst>
              <a:ext uri="{FF2B5EF4-FFF2-40B4-BE49-F238E27FC236}">
                <a16:creationId xmlns:a16="http://schemas.microsoft.com/office/drawing/2014/main" id="{67F7A310-F358-12FD-1A04-1DFB7ADBA00E}"/>
              </a:ext>
            </a:extLst>
          </p:cNvPr>
          <p:cNvSpPr txBox="1"/>
          <p:nvPr/>
        </p:nvSpPr>
        <p:spPr>
          <a:xfrm>
            <a:off x="9941432" y="6547104"/>
            <a:ext cx="268159" cy="138499"/>
          </a:xfrm>
          <a:prstGeom prst="rect">
            <a:avLst/>
          </a:prstGeom>
          <a:solidFill>
            <a:schemeClr val="bg1"/>
          </a:solidFill>
        </p:spPr>
        <p:txBody>
          <a:bodyPr wrap="square" lIns="0" tIns="0" rIns="0" bIns="0" rtlCol="0">
            <a:spAutoFit/>
          </a:bodyPr>
          <a:lstStyle/>
          <a:p>
            <a:r>
              <a:rPr kumimoji="1" lang="en-US" altLang="ja-JP" sz="900" dirty="0">
                <a:latin typeface="Arial" panose="020B0604020202020204" pitchFamily="34" charset="0"/>
                <a:cs typeface="Arial" panose="020B0604020202020204" pitchFamily="34" charset="0"/>
              </a:rPr>
              <a:t>Year</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067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4" y="5007500"/>
            <a:ext cx="2057105"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Expected Results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41</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73194" y="-1055554"/>
            <a:ext cx="2015282" cy="5827891"/>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323150" y="1000901"/>
            <a:ext cx="1915366" cy="5827889"/>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366888" y="4931522"/>
            <a:ext cx="5827889"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テキスト ボックス 27"/>
          <p:cNvSpPr txBox="1"/>
          <p:nvPr/>
        </p:nvSpPr>
        <p:spPr>
          <a:xfrm>
            <a:off x="519749" y="888402"/>
            <a:ext cx="1419117"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Current Situation</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519750" y="1216308"/>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buFont typeface="Wingdings" charset="2"/>
              <a:buChar char="Ø"/>
            </a:pPr>
            <a:r>
              <a:rPr lang="en-US" altLang="ja-JP" sz="1200" dirty="0">
                <a:latin typeface="Arial"/>
                <a:cs typeface="Arial"/>
              </a:rPr>
              <a:t>Compared to other advanced nations, Japan’s politics, economy, and population are overconcentrated in one place in Tokyo.</a:t>
            </a:r>
          </a:p>
          <a:p>
            <a:pPr marL="171450" lvl="0" indent="-171450">
              <a:buFont typeface="Wingdings" charset="2"/>
              <a:buChar char="Ø"/>
            </a:pPr>
            <a:r>
              <a:rPr lang="en-US" altLang="ja-JP" sz="1200" dirty="0">
                <a:latin typeface="Arial"/>
                <a:cs typeface="Arial"/>
              </a:rPr>
              <a:t>The risks of overconcentration in Tokyo during times of crisis became apparent during the Covid-19 pandemic.</a:t>
            </a:r>
          </a:p>
          <a:p>
            <a:pPr marL="171450" lvl="0" indent="-171450">
              <a:buFont typeface="Wingdings" charset="2"/>
              <a:buChar char="Ø"/>
            </a:pPr>
            <a:r>
              <a:rPr lang="en-US" altLang="ja-JP" sz="1200" dirty="0">
                <a:latin typeface="Arial"/>
                <a:cs typeface="Arial"/>
              </a:rPr>
              <a:t>Furthermore, a systems failure at the Tokyo Exchange in October 2020 caused a loss of three trillion yen in trading opportunities.</a:t>
            </a:r>
            <a:endParaRPr lang="ja-JP" altLang="ja-JP" sz="1200" dirty="0">
              <a:latin typeface="Arial"/>
              <a:cs typeface="Arial"/>
            </a:endParaRPr>
          </a:p>
        </p:txBody>
      </p:sp>
      <p:sp>
        <p:nvSpPr>
          <p:cNvPr id="10" name="正方形/長方形 9"/>
          <p:cNvSpPr/>
          <p:nvPr/>
        </p:nvSpPr>
        <p:spPr>
          <a:xfrm>
            <a:off x="519750" y="5323202"/>
            <a:ext cx="5503679" cy="461665"/>
          </a:xfrm>
          <a:prstGeom prst="rect">
            <a:avLst/>
          </a:prstGeom>
        </p:spPr>
        <p:txBody>
          <a:bodyPr wrap="square">
            <a:spAutoFit/>
          </a:bodyPr>
          <a:lstStyle/>
          <a:p>
            <a:pPr marL="171450" indent="-171450">
              <a:buFont typeface="Wingdings" panose="05000000000000000000" pitchFamily="2" charset="2"/>
              <a:buChar char="p"/>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Data centers and middle/back offices will gather in Osaka, thereby creating a resilient city for financial functions in Japan.</a:t>
            </a:r>
            <a:endParaRPr lang="ja-JP" altLang="en-US" sz="105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3 Realization of an Economy that is Strong Against Disasters</a:t>
            </a:r>
            <a:endParaRPr lang="ja-JP" altLang="en-US" sz="2400" b="1" dirty="0">
              <a:latin typeface="Arial" panose="020B0604020202020204" pitchFamily="34" charset="0"/>
              <a:ea typeface="UD デジタル 教科書体 NK-R" panose="02020400000000000000" pitchFamily="18" charset="-128"/>
              <a:cs typeface="Arial" panose="020B0604020202020204" pitchFamily="34" charset="0"/>
            </a:endParaRPr>
          </a:p>
        </p:txBody>
      </p:sp>
      <p:grpSp>
        <p:nvGrpSpPr>
          <p:cNvPr id="30" name="グループ化 29"/>
          <p:cNvGrpSpPr/>
          <p:nvPr/>
        </p:nvGrpSpPr>
        <p:grpSpPr>
          <a:xfrm>
            <a:off x="6245366" y="1279946"/>
            <a:ext cx="5103825" cy="2133554"/>
            <a:chOff x="888610" y="2403393"/>
            <a:chExt cx="5506716" cy="2366357"/>
          </a:xfrm>
        </p:grpSpPr>
        <p:pic>
          <p:nvPicPr>
            <p:cNvPr id="33" name="図 32"/>
            <p:cNvPicPr>
              <a:picLocks noChangeAspect="1"/>
            </p:cNvPicPr>
            <p:nvPr/>
          </p:nvPicPr>
          <p:blipFill rotWithShape="1">
            <a:blip r:embed="rId3"/>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Arial" panose="020B0604020202020204" pitchFamily="34" charset="0"/>
                  <a:ea typeface="Meiryo UI" panose="020B0604030504040204" pitchFamily="50" charset="-128"/>
                  <a:cs typeface="Arial" panose="020B0604020202020204" pitchFamily="34" charset="0"/>
                </a:rPr>
                <a:t>Japan</a:t>
              </a:r>
              <a:endParaRPr kumimoji="1" lang="ja-JP" altLang="en-US" sz="1100" b="1" dirty="0">
                <a:latin typeface="Arial" panose="020B0604020202020204" pitchFamily="34" charset="0"/>
                <a:ea typeface="Meiryo UI" panose="020B0604030504040204" pitchFamily="50" charset="-128"/>
                <a:cs typeface="Arial" panose="020B0604020202020204" pitchFamily="34" charset="0"/>
              </a:endParaRP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Arial" panose="020B0604020202020204" pitchFamily="34" charset="0"/>
                  <a:ea typeface="Meiryo UI" panose="020B0604030504040204" pitchFamily="50" charset="-128"/>
                  <a:cs typeface="Arial" panose="020B0604020202020204" pitchFamily="34" charset="0"/>
                </a:rPr>
                <a:t>United States</a:t>
              </a:r>
              <a:endParaRPr kumimoji="1" lang="ja-JP" altLang="en-US" sz="1100" b="1" dirty="0">
                <a:latin typeface="Arial" panose="020B0604020202020204" pitchFamily="34" charset="0"/>
                <a:ea typeface="Meiryo UI" panose="020B0604030504040204" pitchFamily="50" charset="-128"/>
                <a:cs typeface="Arial" panose="020B0604020202020204" pitchFamily="34" charset="0"/>
              </a:endParaRP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Arial" panose="020B0604020202020204" pitchFamily="34" charset="0"/>
                  <a:ea typeface="Meiryo UI" panose="020B0604030504040204" pitchFamily="50" charset="-128"/>
                  <a:cs typeface="Arial" panose="020B0604020202020204" pitchFamily="34" charset="0"/>
                </a:rPr>
                <a:t>Germany</a:t>
              </a:r>
              <a:endParaRPr kumimoji="1" lang="ja-JP" altLang="en-US" sz="1100" b="1" dirty="0">
                <a:latin typeface="Arial" panose="020B0604020202020204" pitchFamily="34" charset="0"/>
                <a:ea typeface="Meiryo UI" panose="020B0604030504040204" pitchFamily="50" charset="-128"/>
                <a:cs typeface="Arial" panose="020B0604020202020204" pitchFamily="34" charset="0"/>
              </a:endParaRPr>
            </a:p>
          </p:txBody>
        </p:sp>
        <p:sp>
          <p:nvSpPr>
            <p:cNvPr id="42" name="テキスト ボックス 41"/>
            <p:cNvSpPr txBox="1"/>
            <p:nvPr/>
          </p:nvSpPr>
          <p:spPr>
            <a:xfrm>
              <a:off x="1760315" y="2949973"/>
              <a:ext cx="869183" cy="341360"/>
            </a:xfrm>
            <a:prstGeom prst="rect">
              <a:avLst/>
            </a:prstGeom>
            <a:noFill/>
          </p:spPr>
          <p:txBody>
            <a:bodyPr wrap="square" rtlCol="0">
              <a:spAutoFit/>
            </a:bodyPr>
            <a:lstStyle/>
            <a:p>
              <a:r>
                <a:rPr kumimoji="1" lang="en-US" altLang="ja-JP" sz="1400" u="sng" dirty="0">
                  <a:solidFill>
                    <a:schemeClr val="bg1"/>
                  </a:solidFill>
                  <a:latin typeface="Arial" panose="020B0604020202020204" pitchFamily="34" charset="0"/>
                  <a:cs typeface="Arial" panose="020B0604020202020204" pitchFamily="34" charset="0"/>
                </a:rPr>
                <a:t>19.6%</a:t>
              </a:r>
            </a:p>
          </p:txBody>
        </p:sp>
        <p:sp>
          <p:nvSpPr>
            <p:cNvPr id="43" name="テキスト ボックス 42"/>
            <p:cNvSpPr txBox="1"/>
            <p:nvPr/>
          </p:nvSpPr>
          <p:spPr>
            <a:xfrm>
              <a:off x="3387457" y="2773285"/>
              <a:ext cx="582697" cy="281622"/>
            </a:xfrm>
            <a:prstGeom prst="rect">
              <a:avLst/>
            </a:prstGeom>
            <a:noFill/>
          </p:spPr>
          <p:txBody>
            <a:bodyPr wrap="square" rtlCol="0">
              <a:spAutoFit/>
            </a:bodyPr>
            <a:lstStyle/>
            <a:p>
              <a:r>
                <a:rPr kumimoji="1" lang="en-US" altLang="ja-JP" sz="1050" b="1" u="sng" dirty="0">
                  <a:solidFill>
                    <a:schemeClr val="bg1"/>
                  </a:solidFill>
                  <a:latin typeface="Arial" panose="020B0604020202020204" pitchFamily="34" charset="0"/>
                  <a:cs typeface="Arial" panose="020B0604020202020204" pitchFamily="34" charset="0"/>
                </a:rPr>
                <a:t>8.1%</a:t>
              </a:r>
            </a:p>
          </p:txBody>
        </p:sp>
        <p:sp>
          <p:nvSpPr>
            <p:cNvPr id="49" name="テキスト ボックス 48"/>
            <p:cNvSpPr txBox="1"/>
            <p:nvPr/>
          </p:nvSpPr>
          <p:spPr>
            <a:xfrm>
              <a:off x="5168945" y="2858881"/>
              <a:ext cx="679636" cy="281622"/>
            </a:xfrm>
            <a:prstGeom prst="rect">
              <a:avLst/>
            </a:prstGeom>
            <a:noFill/>
          </p:spPr>
          <p:txBody>
            <a:bodyPr wrap="square" rtlCol="0">
              <a:spAutoFit/>
            </a:bodyPr>
            <a:lstStyle/>
            <a:p>
              <a:r>
                <a:rPr kumimoji="1" lang="en-US" altLang="ja-JP" sz="1050" b="1" u="sng" dirty="0">
                  <a:solidFill>
                    <a:schemeClr val="bg1"/>
                  </a:solidFill>
                  <a:latin typeface="Arial" panose="020B0604020202020204" pitchFamily="34" charset="0"/>
                  <a:cs typeface="Arial" panose="020B0604020202020204" pitchFamily="34" charset="0"/>
                </a:rPr>
                <a:t>12.5%</a:t>
              </a:r>
            </a:p>
          </p:txBody>
        </p:sp>
        <p:sp>
          <p:nvSpPr>
            <p:cNvPr id="50" name="テキスト ボックス 49"/>
            <p:cNvSpPr txBox="1"/>
            <p:nvPr/>
          </p:nvSpPr>
          <p:spPr>
            <a:xfrm>
              <a:off x="2087260" y="3282201"/>
              <a:ext cx="869183" cy="290156"/>
            </a:xfrm>
            <a:prstGeom prst="rect">
              <a:avLst/>
            </a:prstGeom>
            <a:noFill/>
          </p:spPr>
          <p:txBody>
            <a:bodyPr wrap="square" rtlCol="0">
              <a:spAutoFit/>
            </a:bodyPr>
            <a:lstStyle/>
            <a:p>
              <a:r>
                <a:rPr kumimoji="1" lang="en-US" altLang="ja-JP" sz="1100" dirty="0">
                  <a:latin typeface="Arial" panose="020B0604020202020204" pitchFamily="34" charset="0"/>
                  <a:cs typeface="Arial" panose="020B0604020202020204" pitchFamily="34" charset="0"/>
                </a:rPr>
                <a:t>7.2%</a:t>
              </a:r>
            </a:p>
          </p:txBody>
        </p:sp>
        <p:sp>
          <p:nvSpPr>
            <p:cNvPr id="51" name="テキスト ボックス 50"/>
            <p:cNvSpPr txBox="1"/>
            <p:nvPr/>
          </p:nvSpPr>
          <p:spPr>
            <a:xfrm>
              <a:off x="3868284" y="2771871"/>
              <a:ext cx="644128" cy="281622"/>
            </a:xfrm>
            <a:prstGeom prst="rect">
              <a:avLst/>
            </a:prstGeom>
            <a:noFill/>
          </p:spPr>
          <p:txBody>
            <a:bodyPr wrap="square" rtlCol="0">
              <a:spAutoFit/>
            </a:bodyPr>
            <a:lstStyle/>
            <a:p>
              <a:r>
                <a:rPr kumimoji="1" lang="en-US" altLang="ja-JP" sz="1050" dirty="0">
                  <a:latin typeface="Arial" panose="020B0604020202020204" pitchFamily="34" charset="0"/>
                  <a:cs typeface="Arial" panose="020B0604020202020204" pitchFamily="34" charset="0"/>
                </a:rPr>
                <a:t>4.9%</a:t>
              </a:r>
            </a:p>
          </p:txBody>
        </p:sp>
        <p:sp>
          <p:nvSpPr>
            <p:cNvPr id="52" name="テキスト ボックス 51"/>
            <p:cNvSpPr txBox="1"/>
            <p:nvPr/>
          </p:nvSpPr>
          <p:spPr>
            <a:xfrm>
              <a:off x="5763035" y="2922893"/>
              <a:ext cx="632291" cy="281622"/>
            </a:xfrm>
            <a:prstGeom prst="rect">
              <a:avLst/>
            </a:prstGeom>
            <a:noFill/>
          </p:spPr>
          <p:txBody>
            <a:bodyPr wrap="square" rtlCol="0">
              <a:spAutoFit/>
            </a:bodyPr>
            <a:lstStyle/>
            <a:p>
              <a:r>
                <a:rPr kumimoji="1" lang="en-US" altLang="ja-JP" sz="1050" dirty="0">
                  <a:latin typeface="Arial" panose="020B0604020202020204" pitchFamily="34" charset="0"/>
                  <a:cs typeface="Arial" panose="020B0604020202020204" pitchFamily="34" charset="0"/>
                </a:rPr>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1200" b="1" dirty="0">
                <a:solidFill>
                  <a:schemeClr val="bg1"/>
                </a:solidFill>
                <a:latin typeface="Arial" panose="020B0604020202020204" pitchFamily="34" charset="0"/>
                <a:ea typeface="Meiryo UI" panose="020B0604030504040204" pitchFamily="50" charset="-128"/>
                <a:cs typeface="Arial" panose="020B0604020202020204" pitchFamily="34" charset="0"/>
              </a:rPr>
              <a:t>GDP Comparisons of Major Global Cities</a:t>
            </a:r>
            <a:endParaRPr kumimoji="1" lang="ja-JP" altLang="en-US" sz="1200" b="1"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4" name="表 53"/>
          <p:cNvGraphicFramePr>
            <a:graphicFrameLocks noGrp="1"/>
          </p:cNvGraphicFramePr>
          <p:nvPr>
            <p:extLst>
              <p:ext uri="{D42A27DB-BD31-4B8C-83A1-F6EECF244321}">
                <p14:modId xmlns:p14="http://schemas.microsoft.com/office/powerpoint/2010/main" val="168731896"/>
              </p:ext>
            </p:extLst>
          </p:nvPr>
        </p:nvGraphicFramePr>
        <p:xfrm>
          <a:off x="6380930" y="3172150"/>
          <a:ext cx="5127466" cy="924360"/>
        </p:xfrm>
        <a:graphic>
          <a:graphicData uri="http://schemas.openxmlformats.org/drawingml/2006/table">
            <a:tbl>
              <a:tblPr firstRow="1" bandRow="1">
                <a:tableStyleId>{5940675A-B579-460E-94D1-54222C63F5DA}</a:tableStyleId>
              </a:tblPr>
              <a:tblGrid>
                <a:gridCol w="2427790">
                  <a:extLst>
                    <a:ext uri="{9D8B030D-6E8A-4147-A177-3AD203B41FA5}">
                      <a16:colId xmlns:a16="http://schemas.microsoft.com/office/drawing/2014/main" val="3505604759"/>
                    </a:ext>
                  </a:extLst>
                </a:gridCol>
                <a:gridCol w="894080">
                  <a:extLst>
                    <a:ext uri="{9D8B030D-6E8A-4147-A177-3AD203B41FA5}">
                      <a16:colId xmlns:a16="http://schemas.microsoft.com/office/drawing/2014/main" val="1560884482"/>
                    </a:ext>
                  </a:extLst>
                </a:gridCol>
                <a:gridCol w="949960">
                  <a:extLst>
                    <a:ext uri="{9D8B030D-6E8A-4147-A177-3AD203B41FA5}">
                      <a16:colId xmlns:a16="http://schemas.microsoft.com/office/drawing/2014/main" val="4207018923"/>
                    </a:ext>
                  </a:extLst>
                </a:gridCol>
                <a:gridCol w="855636">
                  <a:extLst>
                    <a:ext uri="{9D8B030D-6E8A-4147-A177-3AD203B41FA5}">
                      <a16:colId xmlns:a16="http://schemas.microsoft.com/office/drawing/2014/main" val="1998994896"/>
                    </a:ext>
                  </a:extLst>
                </a:gridCol>
              </a:tblGrid>
              <a:tr h="247518">
                <a:tc>
                  <a:txBody>
                    <a:bodyPr/>
                    <a:lstStyle/>
                    <a:p>
                      <a:endParaRPr kumimoji="1" lang="ja-JP" altLang="en-US" sz="1050" b="1" dirty="0">
                        <a:latin typeface="Arial" panose="020B0604020202020204" pitchFamily="34" charset="0"/>
                        <a:cs typeface="Arial" panose="020B0604020202020204" pitchFamily="34" charset="0"/>
                      </a:endParaRPr>
                    </a:p>
                  </a:txBody>
                  <a:tcPr/>
                </a:tc>
                <a:tc>
                  <a:txBody>
                    <a:bodyPr/>
                    <a:lstStyle/>
                    <a:p>
                      <a:pPr algn="ctr"/>
                      <a:r>
                        <a:rPr kumimoji="1" lang="en-US" altLang="ja-JP" sz="1050" b="1" dirty="0">
                          <a:solidFill>
                            <a:schemeClr val="tx1"/>
                          </a:solidFill>
                          <a:latin typeface="Arial" panose="020B0604020202020204" pitchFamily="34" charset="0"/>
                          <a:cs typeface="Arial" panose="020B0604020202020204" pitchFamily="34" charset="0"/>
                        </a:rPr>
                        <a:t>Japan</a:t>
                      </a:r>
                      <a:endParaRPr kumimoji="1" lang="ja-JP" altLang="en-US" sz="1050" b="1"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pPr algn="ctr"/>
                      <a:r>
                        <a:rPr kumimoji="1" lang="en-US" altLang="ja-JP" sz="1050" b="1" dirty="0">
                          <a:latin typeface="Arial" panose="020B0604020202020204" pitchFamily="34" charset="0"/>
                          <a:cs typeface="Arial" panose="020B0604020202020204" pitchFamily="34" charset="0"/>
                        </a:rPr>
                        <a:t>United States</a:t>
                      </a:r>
                      <a:endParaRPr kumimoji="1" lang="ja-JP" altLang="en-US" sz="1050" b="1" dirty="0">
                        <a:latin typeface="Arial" panose="020B0604020202020204" pitchFamily="34" charset="0"/>
                        <a:cs typeface="Arial" panose="020B0604020202020204" pitchFamily="34" charset="0"/>
                      </a:endParaRPr>
                    </a:p>
                  </a:txBody>
                  <a:tcPr marL="36000" marR="36000">
                    <a:solidFill>
                      <a:schemeClr val="accent1">
                        <a:lumMod val="60000"/>
                        <a:lumOff val="40000"/>
                      </a:schemeClr>
                    </a:solidFill>
                  </a:tcPr>
                </a:tc>
                <a:tc>
                  <a:txBody>
                    <a:bodyPr/>
                    <a:lstStyle/>
                    <a:p>
                      <a:pPr algn="ctr"/>
                      <a:r>
                        <a:rPr kumimoji="1" lang="en-US" altLang="ja-JP" sz="1050" b="1" dirty="0">
                          <a:latin typeface="Arial" panose="020B0604020202020204" pitchFamily="34" charset="0"/>
                          <a:cs typeface="Arial" panose="020B0604020202020204" pitchFamily="34" charset="0"/>
                        </a:rPr>
                        <a:t>Germany</a:t>
                      </a:r>
                      <a:endParaRPr kumimoji="1" lang="ja-JP" altLang="en-US" sz="105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pPr>
                        <a:lnSpc>
                          <a:spcPct val="100000"/>
                        </a:lnSpc>
                      </a:pPr>
                      <a:r>
                        <a:rPr kumimoji="1" lang="en-US" altLang="ja-JP" sz="900" b="1" kern="0" baseline="0" dirty="0">
                          <a:latin typeface="Arial" panose="020B0604020202020204" pitchFamily="34" charset="0"/>
                          <a:cs typeface="Arial" panose="020B0604020202020204" pitchFamily="34" charset="0"/>
                        </a:rPr>
                        <a:t>Percentage of economic overconcentration</a:t>
                      </a:r>
                    </a:p>
                    <a:p>
                      <a:r>
                        <a:rPr kumimoji="1" lang="en-US" altLang="ja-JP" sz="800" b="0" kern="0" baseline="0" dirty="0">
                          <a:latin typeface="Arial" panose="020B0604020202020204" pitchFamily="34" charset="0"/>
                          <a:cs typeface="Arial" panose="020B0604020202020204" pitchFamily="34" charset="0"/>
                        </a:rPr>
                        <a:t>(Primate city GDP as a percentage of GDP)</a:t>
                      </a:r>
                      <a:endParaRPr kumimoji="1" lang="ja-JP" altLang="en-US" sz="800" b="0" spc="-100" baseline="0" dirty="0">
                        <a:latin typeface="Arial" panose="020B0604020202020204" pitchFamily="34" charset="0"/>
                        <a:cs typeface="Arial" panose="020B0604020202020204" pitchFamily="34" charset="0"/>
                      </a:endParaRPr>
                    </a:p>
                  </a:txBody>
                  <a:tcPr marL="36000" marR="36000" anchor="ctr"/>
                </a:tc>
                <a:tc>
                  <a:txBody>
                    <a:bodyPr/>
                    <a:lstStyle/>
                    <a:p>
                      <a:pPr algn="ctr"/>
                      <a:r>
                        <a:rPr kumimoji="1" lang="en-US" altLang="ja-JP" sz="1050" b="1" dirty="0">
                          <a:solidFill>
                            <a:schemeClr val="tx1"/>
                          </a:solidFill>
                          <a:latin typeface="Arial" panose="020B0604020202020204" pitchFamily="34" charset="0"/>
                          <a:cs typeface="Arial" panose="020B0604020202020204" pitchFamily="34" charset="0"/>
                        </a:rPr>
                        <a:t>19.6%</a:t>
                      </a:r>
                      <a:endParaRPr kumimoji="1" lang="ja-JP" altLang="en-US" sz="105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sz="1050" dirty="0">
                          <a:latin typeface="Arial" panose="020B0604020202020204" pitchFamily="34" charset="0"/>
                          <a:cs typeface="Arial" panose="020B0604020202020204" pitchFamily="34" charset="0"/>
                        </a:rPr>
                        <a:t>8.1%</a:t>
                      </a:r>
                      <a:endParaRPr kumimoji="1" lang="ja-JP" altLang="en-US" sz="1050" dirty="0">
                        <a:latin typeface="Arial" panose="020B0604020202020204" pitchFamily="34" charset="0"/>
                        <a:cs typeface="Arial" panose="020B0604020202020204" pitchFamily="34" charset="0"/>
                      </a:endParaRPr>
                    </a:p>
                  </a:txBody>
                  <a:tcPr anchor="ctr"/>
                </a:tc>
                <a:tc>
                  <a:txBody>
                    <a:bodyPr/>
                    <a:lstStyle/>
                    <a:p>
                      <a:pPr algn="ctr"/>
                      <a:r>
                        <a:rPr kumimoji="1" lang="en-US" altLang="ja-JP" sz="1050" dirty="0">
                          <a:latin typeface="Arial" panose="020B0604020202020204" pitchFamily="34" charset="0"/>
                          <a:cs typeface="Arial" panose="020B0604020202020204" pitchFamily="34" charset="0"/>
                        </a:rPr>
                        <a:t>12.5%</a:t>
                      </a:r>
                      <a:endParaRPr kumimoji="1" lang="ja-JP"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83039706"/>
                  </a:ext>
                </a:extLst>
              </a:tr>
              <a:tr h="272270">
                <a:tc>
                  <a:txBody>
                    <a:bodyPr/>
                    <a:lstStyle/>
                    <a:p>
                      <a:r>
                        <a:rPr kumimoji="1" lang="en-US" altLang="ja-JP" sz="900" b="1" dirty="0">
                          <a:latin typeface="Arial" panose="020B0604020202020204" pitchFamily="34" charset="0"/>
                          <a:cs typeface="Arial" panose="020B0604020202020204" pitchFamily="34" charset="0"/>
                        </a:rPr>
                        <a:t>Ratio of primate city to secondary city</a:t>
                      </a:r>
                      <a:endParaRPr kumimoji="1" lang="ja-JP" altLang="en-US" sz="1050" b="1" dirty="0">
                        <a:latin typeface="Arial" panose="020B0604020202020204" pitchFamily="34" charset="0"/>
                        <a:cs typeface="Arial" panose="020B0604020202020204" pitchFamily="34" charset="0"/>
                      </a:endParaRPr>
                    </a:p>
                  </a:txBody>
                  <a:tcPr marL="36000" marR="36000" anchor="ctr"/>
                </a:tc>
                <a:tc>
                  <a:txBody>
                    <a:bodyPr/>
                    <a:lstStyle/>
                    <a:p>
                      <a:pPr algn="ctr"/>
                      <a:r>
                        <a:rPr kumimoji="1" lang="en-US" altLang="ja-JP" sz="1050" b="1" dirty="0">
                          <a:solidFill>
                            <a:schemeClr val="tx1"/>
                          </a:solidFill>
                          <a:latin typeface="Arial" panose="020B0604020202020204" pitchFamily="34" charset="0"/>
                          <a:cs typeface="Arial" panose="020B0604020202020204" pitchFamily="34" charset="0"/>
                        </a:rPr>
                        <a:t>3 : 1</a:t>
                      </a:r>
                      <a:endParaRPr kumimoji="1" lang="ja-JP" altLang="en-US" sz="105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kumimoji="1" lang="en-US" altLang="ja-JP" sz="1050" dirty="0">
                          <a:latin typeface="Arial" panose="020B0604020202020204" pitchFamily="34" charset="0"/>
                          <a:cs typeface="Arial" panose="020B0604020202020204" pitchFamily="34" charset="0"/>
                        </a:rPr>
                        <a:t>2  :1</a:t>
                      </a:r>
                      <a:endParaRPr kumimoji="1" lang="ja-JP" altLang="en-US" sz="1050" dirty="0">
                        <a:latin typeface="Arial" panose="020B0604020202020204" pitchFamily="34" charset="0"/>
                        <a:cs typeface="Arial" panose="020B0604020202020204" pitchFamily="34" charset="0"/>
                      </a:endParaRPr>
                    </a:p>
                  </a:txBody>
                  <a:tcPr anchor="ctr"/>
                </a:tc>
                <a:tc>
                  <a:txBody>
                    <a:bodyPr/>
                    <a:lstStyle/>
                    <a:p>
                      <a:pPr algn="ctr"/>
                      <a:r>
                        <a:rPr kumimoji="1" lang="en-US" altLang="ja-JP" sz="1050" dirty="0">
                          <a:latin typeface="Arial" panose="020B0604020202020204" pitchFamily="34" charset="0"/>
                          <a:cs typeface="Arial" panose="020B0604020202020204" pitchFamily="34" charset="0"/>
                        </a:rPr>
                        <a:t>2 : 1</a:t>
                      </a:r>
                      <a:endParaRPr kumimoji="1" lang="ja-JP" altLang="en-US" sz="105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627088023"/>
                  </a:ext>
                </a:extLst>
              </a:tr>
            </a:tbl>
          </a:graphicData>
        </a:graphic>
      </p:graphicFrame>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27906"/>
            <a:ext cx="5127466" cy="369332"/>
          </a:xfrm>
          <a:prstGeom prst="rect">
            <a:avLst/>
          </a:prstGeom>
          <a:noFill/>
          <a:ln>
            <a:noFill/>
          </a:ln>
        </p:spPr>
        <p:txBody>
          <a:bodyPr wrap="square" lIns="0" rIns="0" rtlCol="0">
            <a:spAutoFit/>
          </a:bodyPr>
          <a:lstStyle/>
          <a:p>
            <a:pPr marL="182563" indent="-182563"/>
            <a:r>
              <a:rPr lang="ja-JP" altLang="en-US" sz="900" dirty="0">
                <a:latin typeface="Arial" panose="020B0604020202020204" pitchFamily="34" charset="0"/>
                <a:cs typeface="Arial" panose="020B0604020202020204" pitchFamily="34" charset="0"/>
              </a:rPr>
              <a:t>　</a:t>
            </a:r>
            <a:r>
              <a:rPr lang="en-US" altLang="ja-JP" sz="900" dirty="0">
                <a:latin typeface="Arial" panose="020B0604020202020204" pitchFamily="34" charset="0"/>
                <a:cs typeface="Arial" panose="020B0604020202020204" pitchFamily="34" charset="0"/>
              </a:rPr>
              <a:t>* Data are published figures by the OECD for US and Germany at the country level and The Brookings Institution for city figures</a:t>
            </a:r>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8" y="4088626"/>
            <a:ext cx="4181451" cy="230832"/>
          </a:xfrm>
          <a:prstGeom prst="rect">
            <a:avLst/>
          </a:prstGeom>
          <a:noFill/>
          <a:ln>
            <a:noFill/>
          </a:ln>
        </p:spPr>
        <p:txBody>
          <a:bodyPr wrap="square" lIns="0" rIns="0" rtlCol="0">
            <a:spAutoFit/>
          </a:bodyPr>
          <a:lstStyle/>
          <a:p>
            <a:pPr marL="217984" indent="-217984"/>
            <a:r>
              <a:rPr lang="ja-JP" altLang="en-US" sz="900" dirty="0">
                <a:latin typeface="Arial" panose="020B0604020202020204" pitchFamily="34" charset="0"/>
                <a:cs typeface="Arial" panose="020B0604020202020204" pitchFamily="34" charset="0"/>
              </a:rPr>
              <a:t>　</a:t>
            </a:r>
            <a:r>
              <a:rPr lang="en-US" altLang="ja-JP" sz="900" dirty="0">
                <a:latin typeface="Arial" panose="020B0604020202020204" pitchFamily="34" charset="0"/>
                <a:cs typeface="Arial" panose="020B0604020202020204" pitchFamily="34" charset="0"/>
              </a:rPr>
              <a:t>* GDP referenced gross prefectural product</a:t>
            </a:r>
          </a:p>
        </p:txBody>
      </p:sp>
      <p:sp>
        <p:nvSpPr>
          <p:cNvPr id="58" name="正方形/長方形 57"/>
          <p:cNvSpPr/>
          <p:nvPr/>
        </p:nvSpPr>
        <p:spPr>
          <a:xfrm>
            <a:off x="6400189" y="4593716"/>
            <a:ext cx="5370896" cy="395942"/>
          </a:xfrm>
          <a:prstGeom prst="rect">
            <a:avLst/>
          </a:prstGeom>
        </p:spPr>
        <p:txBody>
          <a:bodyPr wrap="square">
            <a:spAutoFit/>
          </a:bodyPr>
          <a:lstStyle/>
          <a:p>
            <a:pPr>
              <a:lnSpc>
                <a:spcPts val="2500"/>
              </a:lnSpc>
              <a:spcAft>
                <a:spcPts val="0"/>
              </a:spcAft>
            </a:pPr>
            <a:r>
              <a:rPr kumimoji="1" lang="ja-JP" altLang="en-US" sz="1600" b="1" spc="-150" dirty="0">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600" b="1" dirty="0">
                <a:latin typeface="Arial" panose="020B0604020202020204" pitchFamily="34" charset="0"/>
                <a:ea typeface="UD デジタル 教科書体 NK-B" panose="02020700000000000000" pitchFamily="18" charset="-128"/>
                <a:cs typeface="Arial" panose="020B0604020202020204" pitchFamily="34" charset="0"/>
              </a:rPr>
              <a:t>Harmful Effects of Overconcentration in Tokyo</a:t>
            </a:r>
          </a:p>
        </p:txBody>
      </p:sp>
      <p:sp>
        <p:nvSpPr>
          <p:cNvPr id="59" name="正方形/長方形 58"/>
          <p:cNvSpPr/>
          <p:nvPr/>
        </p:nvSpPr>
        <p:spPr>
          <a:xfrm>
            <a:off x="6584531" y="4989712"/>
            <a:ext cx="5289021" cy="1308050"/>
          </a:xfrm>
          <a:prstGeom prst="rect">
            <a:avLst/>
          </a:prstGeom>
        </p:spPr>
        <p:txBody>
          <a:bodyPr wrap="square">
            <a:spAutoFit/>
          </a:bodyPr>
          <a:lstStyle/>
          <a:p>
            <a:pPr marL="179388" indent="-179388">
              <a:spcAft>
                <a:spcPts val="600"/>
              </a:spcAft>
              <a:buFont typeface="Arial" panose="020B0604020202020204" pitchFamily="34" charset="0"/>
              <a:buChar char="•"/>
            </a:pPr>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Maximum estimated damage in the case of a Tokyo inland earthquake</a:t>
            </a:r>
            <a:endParaRPr lang="en-US" altLang="ja-JP" sz="1400" dirty="0">
              <a:latin typeface="Arial" panose="020B0604020202020204" pitchFamily="34" charset="0"/>
              <a:ea typeface="UD デジタル 教科書体 NK-R" panose="02020400000000000000" pitchFamily="18" charset="-128"/>
              <a:cs typeface="Arial" panose="020B0604020202020204" pitchFamily="34" charset="0"/>
            </a:endParaRPr>
          </a:p>
          <a:p>
            <a:pPr>
              <a:spcAft>
                <a:spcPts val="600"/>
              </a:spcAft>
            </a:pPr>
            <a:r>
              <a:rPr kumimoji="1" lang="ja-JP" altLang="en-US" sz="1400" spc="-150" dirty="0">
                <a:latin typeface="Arial" panose="020B0604020202020204" pitchFamily="34" charset="0"/>
                <a:ea typeface="UD デジタル 教科書体 NK-R" panose="02020400000000000000" pitchFamily="18" charset="-128"/>
                <a:cs typeface="Arial" panose="020B0604020202020204" pitchFamily="34" charset="0"/>
              </a:rPr>
              <a:t>　　➡　</a:t>
            </a:r>
            <a:r>
              <a:rPr lang="en-US" altLang="ja-JP" sz="1200" b="1" u="sng" dirty="0">
                <a:latin typeface="Arial" panose="020B0604020202020204" pitchFamily="34" charset="0"/>
                <a:ea typeface="UD デジタル 教科書体 NK-B" panose="02020700000000000000" pitchFamily="18" charset="-128"/>
                <a:cs typeface="Arial" panose="020B0604020202020204" pitchFamily="34" charset="0"/>
              </a:rPr>
              <a:t>A</a:t>
            </a:r>
            <a:r>
              <a:rPr kumimoji="1" lang="en-US" altLang="ja-JP" sz="1200" b="1" u="sng" dirty="0">
                <a:latin typeface="Arial" panose="020B0604020202020204" pitchFamily="34" charset="0"/>
                <a:ea typeface="UD デジタル 教科書体 NK-B" panose="02020700000000000000" pitchFamily="18" charset="-128"/>
                <a:cs typeface="Arial" panose="020B0604020202020204" pitchFamily="34" charset="0"/>
              </a:rPr>
              <a:t>pproximately 95 trillion yen</a:t>
            </a:r>
            <a:endParaRPr kumimoji="1" lang="en-US" altLang="ja-JP" sz="1400" b="1" u="sng" dirty="0">
              <a:latin typeface="Arial" panose="020B0604020202020204" pitchFamily="34" charset="0"/>
              <a:ea typeface="UD デジタル 教科書体 NK-B" panose="02020700000000000000" pitchFamily="18" charset="-128"/>
              <a:cs typeface="Arial" panose="020B0604020202020204" pitchFamily="34" charset="0"/>
            </a:endParaRPr>
          </a:p>
          <a:p>
            <a:pPr marL="179388" indent="-179388">
              <a:spcAft>
                <a:spcPts val="600"/>
              </a:spcAft>
              <a:buFont typeface="Arial" panose="020B0604020202020204" pitchFamily="34" charset="0"/>
              <a:buChar char="•"/>
              <a:tabLst>
                <a:tab pos="179388" algn="l"/>
              </a:tabLst>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Natural hazard risk index</a:t>
            </a:r>
            <a:r>
              <a:rPr lang="ja-JP" altLang="en-US" sz="12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of</a:t>
            </a:r>
            <a:r>
              <a:rPr lang="ja-JP" altLang="en-US" sz="12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the world’s major cities</a:t>
            </a:r>
            <a:endParaRPr kumimoji="1" lang="en-US" altLang="ja-JP" sz="1400" spc="-150" dirty="0">
              <a:latin typeface="Arial" panose="020B0604020202020204" pitchFamily="34" charset="0"/>
              <a:ea typeface="UD デジタル 教科書体 NK-R" panose="02020400000000000000" pitchFamily="18" charset="-128"/>
              <a:cs typeface="Arial" panose="020B0604020202020204" pitchFamily="34" charset="0"/>
            </a:endParaRPr>
          </a:p>
          <a:p>
            <a:pPr marL="361950" indent="-361950">
              <a:spcAft>
                <a:spcPts val="600"/>
              </a:spcAft>
            </a:pPr>
            <a:r>
              <a:rPr kumimoji="1" lang="ja-JP" altLang="en-US" sz="1400" spc="-150" dirty="0">
                <a:latin typeface="Arial" panose="020B0604020202020204" pitchFamily="34" charset="0"/>
                <a:ea typeface="UD デジタル 教科書体 NK-R" panose="02020400000000000000" pitchFamily="18" charset="-128"/>
                <a:cs typeface="Arial" panose="020B0604020202020204" pitchFamily="34" charset="0"/>
              </a:rPr>
              <a:t>　　➡　</a:t>
            </a:r>
            <a:r>
              <a:rPr kumimoji="1" lang="en-US" altLang="ja-JP" sz="1200" b="1" u="sng" dirty="0">
                <a:latin typeface="Arial" panose="020B0604020202020204" pitchFamily="34" charset="0"/>
                <a:ea typeface="UD デジタル 教科書体 NK-R" panose="02020400000000000000" pitchFamily="18" charset="-128"/>
                <a:cs typeface="Arial" panose="020B0604020202020204" pitchFamily="34" charset="0"/>
              </a:rPr>
              <a:t>Tokyo/Yokohama ranked as the worst amongst the 50 major cities of the world</a:t>
            </a:r>
            <a:endParaRPr kumimoji="1" lang="ja-JP" altLang="en-US" sz="1050" b="1" u="sng"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60" name="正方形/長方形 59"/>
          <p:cNvSpPr/>
          <p:nvPr/>
        </p:nvSpPr>
        <p:spPr>
          <a:xfrm>
            <a:off x="6379799" y="4604684"/>
            <a:ext cx="5493753" cy="21758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Arial" panose="020B0604020202020204" pitchFamily="34" charset="0"/>
              <a:cs typeface="Arial" panose="020B0604020202020204" pitchFamily="34" charset="0"/>
            </a:endParaRPr>
          </a:p>
        </p:txBody>
      </p:sp>
      <p:sp>
        <p:nvSpPr>
          <p:cNvPr id="61" name="テキスト ボックス 60"/>
          <p:cNvSpPr txBox="1"/>
          <p:nvPr/>
        </p:nvSpPr>
        <p:spPr>
          <a:xfrm>
            <a:off x="6616700" y="6310960"/>
            <a:ext cx="5256853" cy="468333"/>
          </a:xfrm>
          <a:prstGeom prst="rect">
            <a:avLst/>
          </a:prstGeom>
          <a:noFill/>
        </p:spPr>
        <p:txBody>
          <a:bodyPr wrap="square" rtlCol="0">
            <a:spAutoFit/>
          </a:bodyPr>
          <a:lstStyle/>
          <a:p>
            <a:pPr marL="447675" indent="-447675">
              <a:lnSpc>
                <a:spcPts val="1000"/>
              </a:lnSpc>
            </a:pPr>
            <a:r>
              <a:rPr lang="en-US" altLang="ja-JP" sz="800" b="0" i="0" dirty="0">
                <a:effectLst/>
                <a:latin typeface="Arial" panose="020B0604020202020204" pitchFamily="34" charset="0"/>
                <a:ea typeface="UD デジタル 教科書体 NK-R" panose="02020400000000000000" pitchFamily="18" charset="-128"/>
                <a:cs typeface="Arial" panose="020B0604020202020204" pitchFamily="34" charset="0"/>
              </a:rPr>
              <a:t>Source: </a:t>
            </a:r>
            <a:r>
              <a:rPr lang="en-US" altLang="ja-JP" sz="800" b="0" i="0" dirty="0">
                <a:effectLst/>
                <a:latin typeface="Arial" panose="020B0604020202020204" pitchFamily="34" charset="0"/>
              </a:rPr>
              <a:t>Central Disaster Management Council- Committee for Policy Planning on Disaster Management</a:t>
            </a:r>
            <a:endParaRPr lang="en-US" altLang="ja-JP" sz="800" dirty="0">
              <a:latin typeface="Arial" panose="020B0604020202020204" pitchFamily="34" charset="0"/>
              <a:ea typeface="UD デジタル 教科書体 NK-R" panose="02020400000000000000" pitchFamily="18" charset="-128"/>
              <a:cs typeface="Arial" panose="020B0604020202020204" pitchFamily="34" charset="0"/>
            </a:endParaRPr>
          </a:p>
          <a:p>
            <a:pPr marL="358775">
              <a:lnSpc>
                <a:spcPts val="1000"/>
              </a:lnSpc>
            </a:pPr>
            <a:r>
              <a:rPr lang="en-US" altLang="ja-JP" sz="800" b="0" i="0" dirty="0">
                <a:effectLst/>
                <a:latin typeface="Arial" panose="020B0604020202020204" pitchFamily="34" charset="0"/>
              </a:rPr>
              <a:t> Working Group on Countermeasures Against Tokyo Inland Earthquake</a:t>
            </a:r>
            <a:r>
              <a:rPr lang="ja-JP" altLang="en-US" sz="800" dirty="0">
                <a:latin typeface="Arial" panose="020B0604020202020204" pitchFamily="34" charset="0"/>
              </a:rPr>
              <a:t> </a:t>
            </a:r>
            <a:r>
              <a:rPr lang="en-US" altLang="ja-JP" sz="800" dirty="0">
                <a:latin typeface="Arial" panose="020B0604020202020204" pitchFamily="34" charset="0"/>
              </a:rPr>
              <a:t>“Final Report” (2013)</a:t>
            </a:r>
            <a:r>
              <a:rPr kumimoji="1" lang="en-US" altLang="zh-TW" sz="800" dirty="0">
                <a:latin typeface="Arial" panose="020B0604020202020204" pitchFamily="34" charset="0"/>
                <a:ea typeface="UD デジタル 教科書体 NK-R" panose="02020400000000000000" pitchFamily="18" charset="-128"/>
                <a:cs typeface="Arial" panose="020B0604020202020204" pitchFamily="34" charset="0"/>
              </a:rPr>
              <a:t> </a:t>
            </a:r>
          </a:p>
          <a:p>
            <a:pPr marL="358775">
              <a:lnSpc>
                <a:spcPts val="1000"/>
              </a:lnSpc>
            </a:pPr>
            <a:r>
              <a:rPr kumimoji="1" lang="en-US" altLang="ja-JP" sz="800" dirty="0">
                <a:latin typeface="Arial" panose="020B0604020202020204" pitchFamily="34" charset="0"/>
                <a:ea typeface="UD デジタル 教科書体 NK-R" panose="02020400000000000000" pitchFamily="18" charset="-128"/>
                <a:cs typeface="Arial" panose="020B0604020202020204" pitchFamily="34" charset="0"/>
              </a:rPr>
              <a:t> Munich Reinsurance Group Annual Report (March 2003)</a:t>
            </a:r>
            <a:endParaRPr kumimoji="1" lang="ja-JP" altLang="en-US" sz="8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 name="正方形/長方形 1"/>
          <p:cNvSpPr/>
          <p:nvPr/>
        </p:nvSpPr>
        <p:spPr>
          <a:xfrm>
            <a:off x="409222" y="3477160"/>
            <a:ext cx="5757334" cy="1015663"/>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To reduce investment risk resulting from the many natural disasters that take place in Japan as well as from systems failures, a structure in which Osaka can take a complementary role will be created. This includes initiatives such as financial institutions establishing BCP and dual operation hubs and expanding their functions, as well as gathering data centers, middle and back offices.</a:t>
            </a:r>
          </a:p>
        </p:txBody>
      </p:sp>
      <p:sp>
        <p:nvSpPr>
          <p:cNvPr id="38" name="テキスト ボックス 37"/>
          <p:cNvSpPr txBox="1"/>
          <p:nvPr/>
        </p:nvSpPr>
        <p:spPr>
          <a:xfrm>
            <a:off x="519750" y="2973259"/>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6" name="テキスト ボックス 35"/>
          <p:cNvSpPr txBox="1"/>
          <p:nvPr/>
        </p:nvSpPr>
        <p:spPr>
          <a:xfrm>
            <a:off x="519463" y="3191601"/>
            <a:ext cx="3443897"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grpSp>
        <p:nvGrpSpPr>
          <p:cNvPr id="5" name="グループ化 4">
            <a:extLst>
              <a:ext uri="{FF2B5EF4-FFF2-40B4-BE49-F238E27FC236}">
                <a16:creationId xmlns:a16="http://schemas.microsoft.com/office/drawing/2014/main" id="{7114ECEF-9EDC-0253-8481-2DD0ECC6ACDB}"/>
              </a:ext>
            </a:extLst>
          </p:cNvPr>
          <p:cNvGrpSpPr/>
          <p:nvPr/>
        </p:nvGrpSpPr>
        <p:grpSpPr>
          <a:xfrm>
            <a:off x="6584531" y="2906623"/>
            <a:ext cx="4369165" cy="250295"/>
            <a:chOff x="6584531" y="2906623"/>
            <a:chExt cx="4369165" cy="250295"/>
          </a:xfrm>
        </p:grpSpPr>
        <p:sp>
          <p:nvSpPr>
            <p:cNvPr id="3" name="テキスト ボックス 2">
              <a:extLst>
                <a:ext uri="{FF2B5EF4-FFF2-40B4-BE49-F238E27FC236}">
                  <a16:creationId xmlns:a16="http://schemas.microsoft.com/office/drawing/2014/main" id="{B1EBCDF3-DAEB-5DAD-0934-11BCE3E34A33}"/>
                </a:ext>
              </a:extLst>
            </p:cNvPr>
            <p:cNvSpPr txBox="1"/>
            <p:nvPr/>
          </p:nvSpPr>
          <p:spPr>
            <a:xfrm>
              <a:off x="6584531" y="2906623"/>
              <a:ext cx="304189"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Tokyo</a:t>
              </a:r>
              <a:endParaRPr kumimoji="1" lang="ja-JP" altLang="en-US" sz="800"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9DD158B3-A881-91A4-FE11-293EE5B44260}"/>
                </a:ext>
              </a:extLst>
            </p:cNvPr>
            <p:cNvSpPr txBox="1"/>
            <p:nvPr/>
          </p:nvSpPr>
          <p:spPr>
            <a:xfrm>
              <a:off x="7011893" y="2906623"/>
              <a:ext cx="304189"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Osaka</a:t>
              </a:r>
              <a:endParaRPr kumimoji="1" lang="ja-JP" altLang="en-US" sz="800" dirty="0">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99085C8B-223A-0D13-C333-9A2AECD179EB}"/>
                </a:ext>
              </a:extLst>
            </p:cNvPr>
            <p:cNvSpPr txBox="1"/>
            <p:nvPr/>
          </p:nvSpPr>
          <p:spPr>
            <a:xfrm>
              <a:off x="7445242" y="2906623"/>
              <a:ext cx="304189"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Other</a:t>
              </a:r>
              <a:endParaRPr kumimoji="1" lang="ja-JP" altLang="en-US" sz="8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662EDEDC-C073-4DBD-4BE4-C4339C6AAFB1}"/>
                </a:ext>
              </a:extLst>
            </p:cNvPr>
            <p:cNvSpPr txBox="1"/>
            <p:nvPr/>
          </p:nvSpPr>
          <p:spPr>
            <a:xfrm>
              <a:off x="8084719" y="2911645"/>
              <a:ext cx="471589"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New York</a:t>
              </a:r>
              <a:endParaRPr kumimoji="1" lang="ja-JP" altLang="en-US" sz="800"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0C58D90E-A434-39DC-D984-6CC29A33A013}"/>
                </a:ext>
              </a:extLst>
            </p:cNvPr>
            <p:cNvSpPr txBox="1"/>
            <p:nvPr/>
          </p:nvSpPr>
          <p:spPr>
            <a:xfrm>
              <a:off x="8781895" y="2911645"/>
              <a:ext cx="597001" cy="123111"/>
            </a:xfrm>
            <a:prstGeom prst="rect">
              <a:avLst/>
            </a:prstGeom>
            <a:solidFill>
              <a:schemeClr val="bg1"/>
            </a:solidFill>
          </p:spPr>
          <p:txBody>
            <a:bodyPr wrap="square" lIns="0" tIns="0" rIns="0" bIns="0" rtlCol="0">
              <a:spAutoFit/>
            </a:bodyPr>
            <a:lstStyle/>
            <a:p>
              <a:r>
                <a:rPr lang="en-US" altLang="ja-JP" sz="800" dirty="0">
                  <a:latin typeface="Arial" panose="020B0604020202020204" pitchFamily="34" charset="0"/>
                  <a:cs typeface="Arial" panose="020B0604020202020204" pitchFamily="34" charset="0"/>
                </a:rPr>
                <a:t>Los Angeles</a:t>
              </a:r>
              <a:endParaRPr kumimoji="1" lang="ja-JP" altLang="en-US" sz="800" dirty="0">
                <a:latin typeface="Arial" panose="020B0604020202020204" pitchFamily="34" charset="0"/>
                <a:cs typeface="Arial" panose="020B0604020202020204" pitchFamily="34" charset="0"/>
              </a:endParaRPr>
            </a:p>
          </p:txBody>
        </p:sp>
        <p:sp>
          <p:nvSpPr>
            <p:cNvPr id="46" name="テキスト ボックス 45">
              <a:extLst>
                <a:ext uri="{FF2B5EF4-FFF2-40B4-BE49-F238E27FC236}">
                  <a16:creationId xmlns:a16="http://schemas.microsoft.com/office/drawing/2014/main" id="{0112E6E5-E682-70F8-F039-35407F7CFE01}"/>
                </a:ext>
              </a:extLst>
            </p:cNvPr>
            <p:cNvSpPr txBox="1"/>
            <p:nvPr/>
          </p:nvSpPr>
          <p:spPr>
            <a:xfrm>
              <a:off x="8084719" y="3033807"/>
              <a:ext cx="304189" cy="123111"/>
            </a:xfrm>
            <a:prstGeom prst="rect">
              <a:avLst/>
            </a:prstGeom>
            <a:solidFill>
              <a:schemeClr val="bg1"/>
            </a:solidFill>
          </p:spPr>
          <p:txBody>
            <a:bodyPr wrap="square" lIns="0" tIns="0" rIns="0" bIns="0" rtlCol="0">
              <a:spAutoFit/>
            </a:bodyPr>
            <a:lstStyle/>
            <a:p>
              <a:r>
                <a:rPr kumimoji="1" lang="en-US" altLang="ja-JP" sz="800" dirty="0">
                  <a:latin typeface="Arial" panose="020B0604020202020204" pitchFamily="34" charset="0"/>
                  <a:cs typeface="Arial" panose="020B0604020202020204" pitchFamily="34" charset="0"/>
                </a:rPr>
                <a:t>Other</a:t>
              </a:r>
              <a:endParaRPr kumimoji="1" lang="ja-JP" altLang="en-US" sz="800" dirty="0">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D291C14A-62A6-4AC1-D0D0-A8B04A7DA17E}"/>
                </a:ext>
              </a:extLst>
            </p:cNvPr>
            <p:cNvSpPr txBox="1"/>
            <p:nvPr/>
          </p:nvSpPr>
          <p:spPr>
            <a:xfrm>
              <a:off x="10356695" y="2927289"/>
              <a:ext cx="597001" cy="123111"/>
            </a:xfrm>
            <a:prstGeom prst="rect">
              <a:avLst/>
            </a:prstGeom>
            <a:solidFill>
              <a:schemeClr val="bg1"/>
            </a:solidFill>
          </p:spPr>
          <p:txBody>
            <a:bodyPr wrap="square" lIns="0" tIns="0" rIns="0" bIns="0" rtlCol="0">
              <a:spAutoFit/>
            </a:bodyPr>
            <a:lstStyle/>
            <a:p>
              <a:r>
                <a:rPr lang="en-US" altLang="ja-JP" sz="800" dirty="0">
                  <a:latin typeface="Arial" panose="020B0604020202020204" pitchFamily="34" charset="0"/>
                  <a:cs typeface="Arial" panose="020B0604020202020204" pitchFamily="34" charset="0"/>
                </a:rPr>
                <a:t>Frankfurt</a:t>
              </a:r>
              <a:endParaRPr kumimoji="1" lang="ja-JP" altLang="en-US" sz="800" dirty="0">
                <a:latin typeface="Arial" panose="020B0604020202020204" pitchFamily="34" charset="0"/>
                <a:cs typeface="Arial" panose="020B0604020202020204" pitchFamily="34" charset="0"/>
              </a:endParaRPr>
            </a:p>
          </p:txBody>
        </p:sp>
        <p:sp>
          <p:nvSpPr>
            <p:cNvPr id="48" name="テキスト ボックス 47">
              <a:extLst>
                <a:ext uri="{FF2B5EF4-FFF2-40B4-BE49-F238E27FC236}">
                  <a16:creationId xmlns:a16="http://schemas.microsoft.com/office/drawing/2014/main" id="{FFA4428F-3F95-5309-BA7E-7DE9C1A6994F}"/>
                </a:ext>
              </a:extLst>
            </p:cNvPr>
            <p:cNvSpPr txBox="1"/>
            <p:nvPr/>
          </p:nvSpPr>
          <p:spPr>
            <a:xfrm>
              <a:off x="9575430" y="2930846"/>
              <a:ext cx="689085" cy="107722"/>
            </a:xfrm>
            <a:prstGeom prst="rect">
              <a:avLst/>
            </a:prstGeom>
            <a:solidFill>
              <a:schemeClr val="bg1"/>
            </a:solidFill>
          </p:spPr>
          <p:txBody>
            <a:bodyPr wrap="square" lIns="0" tIns="0" rIns="0" bIns="0" rtlCol="0">
              <a:spAutoFit/>
            </a:bodyPr>
            <a:lstStyle/>
            <a:p>
              <a:r>
                <a:rPr lang="en-US" altLang="ja-JP" sz="700" dirty="0">
                  <a:latin typeface="Arial" panose="020B0604020202020204" pitchFamily="34" charset="0"/>
                  <a:cs typeface="Arial" panose="020B0604020202020204" pitchFamily="34" charset="0"/>
                </a:rPr>
                <a:t>Koln-Dusseldorf</a:t>
              </a:r>
              <a:endParaRPr kumimoji="1" lang="ja-JP" altLang="en-US" sz="700" dirty="0">
                <a:latin typeface="Arial" panose="020B0604020202020204" pitchFamily="34" charset="0"/>
                <a:cs typeface="Arial" panose="020B0604020202020204" pitchFamily="34" charset="0"/>
              </a:endParaRPr>
            </a:p>
          </p:txBody>
        </p:sp>
        <p:sp>
          <p:nvSpPr>
            <p:cNvPr id="62" name="テキスト ボックス 61">
              <a:extLst>
                <a:ext uri="{FF2B5EF4-FFF2-40B4-BE49-F238E27FC236}">
                  <a16:creationId xmlns:a16="http://schemas.microsoft.com/office/drawing/2014/main" id="{31A319C7-5C9C-EA46-D6A2-02DC06B5C11D}"/>
                </a:ext>
              </a:extLst>
            </p:cNvPr>
            <p:cNvSpPr txBox="1"/>
            <p:nvPr/>
          </p:nvSpPr>
          <p:spPr>
            <a:xfrm>
              <a:off x="9575430" y="3028719"/>
              <a:ext cx="304189" cy="107722"/>
            </a:xfrm>
            <a:prstGeom prst="rect">
              <a:avLst/>
            </a:prstGeom>
            <a:solidFill>
              <a:schemeClr val="bg1"/>
            </a:solidFill>
          </p:spPr>
          <p:txBody>
            <a:bodyPr wrap="square" lIns="0" tIns="0" rIns="0" bIns="0" rtlCol="0">
              <a:spAutoFit/>
            </a:bodyPr>
            <a:lstStyle/>
            <a:p>
              <a:r>
                <a:rPr kumimoji="1" lang="en-US" altLang="ja-JP" sz="700" dirty="0">
                  <a:latin typeface="Arial" panose="020B0604020202020204" pitchFamily="34" charset="0"/>
                  <a:cs typeface="Arial" panose="020B0604020202020204" pitchFamily="34" charset="0"/>
                </a:rPr>
                <a:t>Other</a:t>
              </a:r>
              <a:endParaRPr kumimoji="1" lang="ja-JP" altLang="en-US" sz="700" dirty="0">
                <a:latin typeface="Arial" panose="020B0604020202020204" pitchFamily="34" charset="0"/>
                <a:cs typeface="Arial" panose="020B0604020202020204" pitchFamily="34" charset="0"/>
              </a:endParaRPr>
            </a:p>
          </p:txBody>
        </p:sp>
      </p:grpSp>
      <p:sp>
        <p:nvSpPr>
          <p:cNvPr id="55" name="角丸四角形 54"/>
          <p:cNvSpPr/>
          <p:nvPr/>
        </p:nvSpPr>
        <p:spPr>
          <a:xfrm>
            <a:off x="8797278" y="3160401"/>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477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49" y="4563396"/>
            <a:ext cx="1952517"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Expected Results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42</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381036" y="731790"/>
            <a:ext cx="1781108"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テキスト ボックス 27"/>
          <p:cNvSpPr txBox="1"/>
          <p:nvPr/>
        </p:nvSpPr>
        <p:spPr>
          <a:xfrm>
            <a:off x="519749" y="860121"/>
            <a:ext cx="1774717"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Current Situation</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buFont typeface="Wingdings" charset="2"/>
              <a:buChar char="Ø"/>
            </a:pPr>
            <a:r>
              <a:rPr lang="en-US" altLang="ja-JP" sz="1200" dirty="0">
                <a:latin typeface="Arial"/>
                <a:cs typeface="Arial"/>
              </a:rPr>
              <a:t>One example of deepening financial services utilizing FinTech is the recent trend in embedded finance (financial services that are unbundled from the financial function), which is connecting “information systems that support lifestyles and corporate activities” with “systems that support financial services”, thereby creating new services.</a:t>
            </a:r>
            <a:endParaRPr lang="ja-JP" altLang="ja-JP" sz="1200" dirty="0">
              <a:latin typeface="Arial"/>
              <a:cs typeface="Arial"/>
            </a:endParaRPr>
          </a:p>
        </p:txBody>
      </p:sp>
      <p:sp>
        <p:nvSpPr>
          <p:cNvPr id="10" name="正方形/長方形 9"/>
          <p:cNvSpPr/>
          <p:nvPr/>
        </p:nvSpPr>
        <p:spPr>
          <a:xfrm>
            <a:off x="572126" y="5036447"/>
            <a:ext cx="5503679" cy="1384995"/>
          </a:xfrm>
          <a:prstGeom prst="rect">
            <a:avLst/>
          </a:prstGeom>
        </p:spPr>
        <p:txBody>
          <a:bodyPr wrap="square">
            <a:spAutoFit/>
          </a:bodyPr>
          <a:lstStyle/>
          <a:p>
            <a:pPr marL="171450" lvl="0" indent="-171450">
              <a:buFont typeface="Wingdings" charset="2"/>
              <a:buChar char="p"/>
            </a:pPr>
            <a:r>
              <a:rPr lang="en-US" altLang="ja-JP" sz="1200" dirty="0">
                <a:latin typeface="Arial"/>
                <a:cs typeface="Arial"/>
              </a:rPr>
              <a:t>The Expo will enable innovative testing and implementation of financial social projects, moving digitalization further forward.</a:t>
            </a:r>
          </a:p>
          <a:p>
            <a:pPr marL="171450" lvl="0" indent="-171450">
              <a:buFont typeface="Wingdings" charset="2"/>
              <a:buChar char="p"/>
            </a:pPr>
            <a:r>
              <a:rPr lang="en-US" altLang="ja-JP" sz="1200" dirty="0">
                <a:latin typeface="Arial"/>
                <a:cs typeface="Arial"/>
              </a:rPr>
              <a:t>With financial services being provided to general businesses, FinTech companies that utilize them will gain prominence, and with financial and non-financial services utilizing these progressive technologies, cashless settlements, etc. will make progress, thereby improving the lifestyle convenience of Osaka residents.</a:t>
            </a:r>
            <a:endParaRPr lang="ja-JP" altLang="ja-JP" sz="1200" dirty="0">
              <a:latin typeface="Arial"/>
              <a:cs typeface="Arial"/>
            </a:endParaRP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4 Improve Lifestyle Convenience by Utilizing New Financial Technology</a:t>
            </a:r>
            <a:endParaRPr lang="ja-JP" altLang="en-US" sz="2400" b="1" dirty="0">
              <a:latin typeface="Arial" panose="020B0604020202020204" pitchFamily="34" charset="0"/>
              <a:ea typeface="UD デジタル 教科書体 NK-R" panose="02020400000000000000" pitchFamily="18" charset="-128"/>
              <a:cs typeface="Arial" panose="020B0604020202020204" pitchFamily="34" charset="0"/>
            </a:endParaRPr>
          </a:p>
        </p:txBody>
      </p:sp>
      <p:pic>
        <p:nvPicPr>
          <p:cNvPr id="38" name="Picture 4" descr="https://media.ohmae.ac.jp/wbbtp/wp-content/uploads/2021/03/3feeed6375f5e2b064c6acd3374b479f.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279"/>
          <a:stretch/>
        </p:blipFill>
        <p:spPr bwMode="auto">
          <a:xfrm>
            <a:off x="6196652" y="902027"/>
            <a:ext cx="5606659" cy="3604534"/>
          </a:xfrm>
          <a:prstGeom prst="rect">
            <a:avLst/>
          </a:prstGeom>
          <a:solidFill>
            <a:srgbClr val="E7E6E6"/>
          </a:solidFill>
          <a:ln>
            <a:solidFill>
              <a:schemeClr val="bg1">
                <a:lumMod val="65000"/>
              </a:schemeClr>
            </a:solidFill>
          </a:ln>
        </p:spPr>
      </p:pic>
      <p:sp>
        <p:nvSpPr>
          <p:cNvPr id="2" name="正方形/長方形 1"/>
          <p:cNvSpPr/>
          <p:nvPr/>
        </p:nvSpPr>
        <p:spPr>
          <a:xfrm>
            <a:off x="572126" y="3170303"/>
            <a:ext cx="5396247" cy="830997"/>
          </a:xfrm>
          <a:prstGeom prst="rect">
            <a:avLst/>
          </a:prstGeom>
          <a:solidFill>
            <a:schemeClr val="bg1">
              <a:lumMod val="85000"/>
            </a:schemeClr>
          </a:solidFill>
        </p:spPr>
        <p:txBody>
          <a:bodyPr wrap="square">
            <a:spAutoFit/>
          </a:bodyPr>
          <a:lstStyle/>
          <a:p>
            <a:r>
              <a:rPr lang="en-US" altLang="ja-JP" sz="1200" dirty="0">
                <a:latin typeface="Arial"/>
                <a:cs typeface="Arial"/>
              </a:rPr>
              <a:t>Create new financial services through innovative testing and implementation of social projects in the financial field such as issuing a local digital currency and digital ID that lead to development in focus regions even post-Expo, utilizing FinTech in settlements, insurance, etc.</a:t>
            </a:r>
            <a:endParaRPr lang="ja-JP" altLang="ja-JP" sz="1200" dirty="0">
              <a:latin typeface="Arial"/>
              <a:cs typeface="Arial"/>
            </a:endParaRPr>
          </a:p>
        </p:txBody>
      </p:sp>
      <p:sp>
        <p:nvSpPr>
          <p:cNvPr id="17" name="テキスト ボックス 16"/>
          <p:cNvSpPr txBox="1"/>
          <p:nvPr/>
        </p:nvSpPr>
        <p:spPr>
          <a:xfrm>
            <a:off x="519749" y="2624048"/>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p:cNvSpPr txBox="1"/>
          <p:nvPr/>
        </p:nvSpPr>
        <p:spPr>
          <a:xfrm>
            <a:off x="519463" y="2867139"/>
            <a:ext cx="3443897"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G</a:t>
            </a:r>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lobal city that develops by leveraging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6" name="テキスト ボックス 15"/>
          <p:cNvSpPr txBox="1"/>
          <p:nvPr/>
        </p:nvSpPr>
        <p:spPr>
          <a:xfrm>
            <a:off x="3888928" y="2867135"/>
            <a:ext cx="2169058"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F</a:t>
            </a:r>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ront-running city in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88241305-86CD-187F-398D-3D748E5A2DC0}"/>
              </a:ext>
            </a:extLst>
          </p:cNvPr>
          <p:cNvSpPr txBox="1"/>
          <p:nvPr/>
        </p:nvSpPr>
        <p:spPr>
          <a:xfrm>
            <a:off x="6573520" y="1010076"/>
            <a:ext cx="2280920" cy="349702"/>
          </a:xfrm>
          <a:prstGeom prst="rect">
            <a:avLst/>
          </a:prstGeom>
          <a:solidFill>
            <a:srgbClr val="E7E6E6"/>
          </a:solidFill>
        </p:spPr>
        <p:txBody>
          <a:bodyPr wrap="square" lIns="36000" tIns="36000" rIns="36000" bIns="36000" rtlCol="0">
            <a:spAutoFit/>
          </a:bodyPr>
          <a:lstStyle/>
          <a:p>
            <a:pPr algn="ctr"/>
            <a:r>
              <a:rPr lang="en-US" altLang="ja-JP" sz="900" dirty="0">
                <a:latin typeface="Arial" panose="020B0604020202020204" pitchFamily="34" charset="0"/>
                <a:cs typeface="Arial" panose="020B0604020202020204" pitchFamily="34" charset="0"/>
              </a:rPr>
              <a:t>Global Embedded Finance Market Scale</a:t>
            </a:r>
          </a:p>
          <a:p>
            <a:pPr algn="ctr"/>
            <a:r>
              <a:rPr kumimoji="1" lang="en-US" altLang="ja-JP" sz="900" dirty="0">
                <a:latin typeface="Arial" panose="020B0604020202020204" pitchFamily="34" charset="0"/>
                <a:cs typeface="Arial" panose="020B0604020202020204" pitchFamily="34" charset="0"/>
              </a:rPr>
              <a:t>(USD </a:t>
            </a:r>
            <a:r>
              <a:rPr lang="en-US" altLang="ja-JP" sz="900" dirty="0">
                <a:latin typeface="Arial" panose="020B0604020202020204" pitchFamily="34" charset="0"/>
                <a:cs typeface="Arial" panose="020B0604020202020204" pitchFamily="34" charset="0"/>
              </a:rPr>
              <a:t>trillions)</a:t>
            </a:r>
            <a:endParaRPr kumimoji="1" lang="ja-JP" altLang="en-US" sz="9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1C55B259-9747-4BC3-8DD8-0D401268B7CB}"/>
              </a:ext>
            </a:extLst>
          </p:cNvPr>
          <p:cNvSpPr txBox="1"/>
          <p:nvPr/>
        </p:nvSpPr>
        <p:spPr>
          <a:xfrm>
            <a:off x="9113520" y="1010076"/>
            <a:ext cx="2280920" cy="349702"/>
          </a:xfrm>
          <a:prstGeom prst="rect">
            <a:avLst/>
          </a:prstGeom>
          <a:solidFill>
            <a:srgbClr val="E7E6E6"/>
          </a:solidFill>
        </p:spPr>
        <p:txBody>
          <a:bodyPr wrap="square" lIns="36000" tIns="36000" rIns="36000" bIns="36000" rtlCol="0">
            <a:spAutoFit/>
          </a:bodyPr>
          <a:lstStyle/>
          <a:p>
            <a:pPr algn="ctr"/>
            <a:r>
              <a:rPr lang="en-US" altLang="ja-JP" sz="900" dirty="0">
                <a:latin typeface="Arial" panose="020B0604020202020204" pitchFamily="34" charset="0"/>
                <a:cs typeface="Arial" panose="020B0604020202020204" pitchFamily="34" charset="0"/>
              </a:rPr>
              <a:t>US Embedded Finance Market Scale</a:t>
            </a:r>
          </a:p>
          <a:p>
            <a:pPr algn="ctr"/>
            <a:r>
              <a:rPr kumimoji="1" lang="en-US" altLang="ja-JP" sz="900" dirty="0">
                <a:latin typeface="Arial" panose="020B0604020202020204" pitchFamily="34" charset="0"/>
                <a:cs typeface="Arial" panose="020B0604020202020204" pitchFamily="34" charset="0"/>
              </a:rPr>
              <a:t>(USD </a:t>
            </a:r>
            <a:r>
              <a:rPr lang="en-US" altLang="ja-JP" sz="900" dirty="0">
                <a:latin typeface="Arial" panose="020B0604020202020204" pitchFamily="34" charset="0"/>
                <a:cs typeface="Arial" panose="020B0604020202020204" pitchFamily="34" charset="0"/>
              </a:rPr>
              <a:t>billions)</a:t>
            </a:r>
            <a:endParaRPr kumimoji="1" lang="ja-JP" altLang="en-US" sz="9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7D4E19F2-A107-119C-7DDA-C352CBCE4A93}"/>
              </a:ext>
            </a:extLst>
          </p:cNvPr>
          <p:cNvSpPr txBox="1"/>
          <p:nvPr/>
        </p:nvSpPr>
        <p:spPr>
          <a:xfrm>
            <a:off x="6924040" y="2884180"/>
            <a:ext cx="563880" cy="1062000"/>
          </a:xfrm>
          <a:prstGeom prst="rect">
            <a:avLst/>
          </a:prstGeom>
          <a:solidFill>
            <a:srgbClr val="FFE699"/>
          </a:solidFill>
        </p:spPr>
        <p:txBody>
          <a:bodyPr wrap="square" lIns="36000" tIns="36000" rIns="36000" bIns="36000" rtlCol="0" anchor="ctr" anchorCtr="0">
            <a:noAutofit/>
          </a:bodyPr>
          <a:lstStyle/>
          <a:p>
            <a:pPr algn="ctr"/>
            <a:r>
              <a:rPr lang="en-US" altLang="ja-JP" sz="800" dirty="0">
                <a:latin typeface="Arial" panose="020B0604020202020204" pitchFamily="34" charset="0"/>
                <a:cs typeface="Arial" panose="020B0604020202020204" pitchFamily="34" charset="0"/>
              </a:rPr>
              <a:t>Market Value of Top 30 Global Financial Institutions</a:t>
            </a:r>
            <a:endParaRPr kumimoji="1" lang="ja-JP" altLang="en-US" sz="800" dirty="0">
              <a:latin typeface="Arial" panose="020B0604020202020204" pitchFamily="34" charset="0"/>
              <a:cs typeface="Arial" panose="020B0604020202020204" pitchFamily="34" charset="0"/>
            </a:endParaRPr>
          </a:p>
        </p:txBody>
      </p:sp>
      <p:sp>
        <p:nvSpPr>
          <p:cNvPr id="23" name="テキスト ボックス 22">
            <a:extLst>
              <a:ext uri="{FF2B5EF4-FFF2-40B4-BE49-F238E27FC236}">
                <a16:creationId xmlns:a16="http://schemas.microsoft.com/office/drawing/2014/main" id="{993CFF4A-4B4D-652D-4031-B100BCFE029D}"/>
              </a:ext>
            </a:extLst>
          </p:cNvPr>
          <p:cNvSpPr txBox="1"/>
          <p:nvPr/>
        </p:nvSpPr>
        <p:spPr>
          <a:xfrm>
            <a:off x="7933368" y="1822180"/>
            <a:ext cx="563880" cy="2124000"/>
          </a:xfrm>
          <a:prstGeom prst="rect">
            <a:avLst/>
          </a:prstGeom>
          <a:solidFill>
            <a:srgbClr val="FFC000"/>
          </a:solidFill>
        </p:spPr>
        <p:txBody>
          <a:bodyPr wrap="square" lIns="0" tIns="36000" rIns="0" bIns="36000" rtlCol="0" anchor="ctr" anchorCtr="0">
            <a:noAutofit/>
          </a:bodyPr>
          <a:lstStyle/>
          <a:p>
            <a:pPr algn="ctr"/>
            <a:r>
              <a:rPr lang="en-US" altLang="ja-JP" sz="800" dirty="0">
                <a:latin typeface="Arial" panose="020B0604020202020204" pitchFamily="34" charset="0"/>
                <a:cs typeface="Arial" panose="020B0604020202020204" pitchFamily="34" charset="0"/>
              </a:rPr>
              <a:t>Market Scale Available for Acquisition</a:t>
            </a:r>
            <a:endParaRPr kumimoji="1" lang="ja-JP" altLang="en-US" sz="800" dirty="0">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7FB56A3D-AF2E-A1D9-7E15-AD322461B3D9}"/>
              </a:ext>
            </a:extLst>
          </p:cNvPr>
          <p:cNvSpPr txBox="1"/>
          <p:nvPr/>
        </p:nvSpPr>
        <p:spPr>
          <a:xfrm>
            <a:off x="9442291" y="1837420"/>
            <a:ext cx="343544" cy="195814"/>
          </a:xfrm>
          <a:prstGeom prst="rect">
            <a:avLst/>
          </a:prstGeom>
          <a:solidFill>
            <a:schemeClr val="bg1"/>
          </a:solidFill>
        </p:spPr>
        <p:txBody>
          <a:bodyPr wrap="square" lIns="36000" tIns="36000" rIns="36000" bIns="36000" rtlCol="0">
            <a:spAutoFit/>
          </a:bodyPr>
          <a:lstStyle/>
          <a:p>
            <a:pPr algn="ctr"/>
            <a:r>
              <a:rPr lang="en-US" altLang="ja-JP" sz="800" dirty="0">
                <a:latin typeface="Arial" panose="020B0604020202020204" pitchFamily="34" charset="0"/>
                <a:cs typeface="Arial" panose="020B0604020202020204" pitchFamily="34" charset="0"/>
              </a:rPr>
              <a:t>2020</a:t>
            </a:r>
            <a:endParaRPr kumimoji="1" lang="ja-JP" altLang="en-US" sz="8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DF6F8091-B13B-4230-78ED-660E38840149}"/>
              </a:ext>
            </a:extLst>
          </p:cNvPr>
          <p:cNvSpPr txBox="1"/>
          <p:nvPr/>
        </p:nvSpPr>
        <p:spPr>
          <a:xfrm>
            <a:off x="9943815" y="1837420"/>
            <a:ext cx="343544" cy="195814"/>
          </a:xfrm>
          <a:prstGeom prst="rect">
            <a:avLst/>
          </a:prstGeom>
          <a:solidFill>
            <a:schemeClr val="bg1"/>
          </a:solidFill>
        </p:spPr>
        <p:txBody>
          <a:bodyPr wrap="square" lIns="36000" tIns="36000" rIns="36000" bIns="36000" rtlCol="0">
            <a:spAutoFit/>
          </a:bodyPr>
          <a:lstStyle/>
          <a:p>
            <a:pPr algn="ctr"/>
            <a:r>
              <a:rPr lang="en-US" altLang="ja-JP" sz="800" dirty="0">
                <a:latin typeface="Arial" panose="020B0604020202020204" pitchFamily="34" charset="0"/>
                <a:cs typeface="Arial" panose="020B0604020202020204" pitchFamily="34" charset="0"/>
              </a:rPr>
              <a:t>2025</a:t>
            </a:r>
            <a:endParaRPr kumimoji="1" lang="ja-JP" altLang="en-US" sz="800"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6A9E7C78-E9C6-0006-8ED4-E112075AEBB5}"/>
              </a:ext>
            </a:extLst>
          </p:cNvPr>
          <p:cNvSpPr txBox="1"/>
          <p:nvPr/>
        </p:nvSpPr>
        <p:spPr>
          <a:xfrm>
            <a:off x="10145729" y="3986063"/>
            <a:ext cx="536443" cy="265866"/>
          </a:xfrm>
          <a:prstGeom prst="rect">
            <a:avLst/>
          </a:prstGeom>
          <a:solidFill>
            <a:schemeClr val="bg1"/>
          </a:solidFill>
        </p:spPr>
        <p:txBody>
          <a:bodyPr wrap="square" lIns="0" tIns="36000" rIns="0" bIns="36000" rtlCol="0" anchor="ctr" anchorCtr="0">
            <a:noAutofit/>
          </a:bodyPr>
          <a:lstStyle/>
          <a:p>
            <a:pPr algn="ctr"/>
            <a:r>
              <a:rPr lang="en-US" altLang="ja-JP" sz="800" dirty="0">
                <a:latin typeface="Arial" panose="020B0604020202020204" pitchFamily="34" charset="0"/>
                <a:cs typeface="Arial" panose="020B0604020202020204" pitchFamily="34" charset="0"/>
              </a:rPr>
              <a:t>Insurance</a:t>
            </a:r>
            <a:endParaRPr kumimoji="1" lang="ja-JP" altLang="en-US" sz="800"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1597A104-1AB4-0B2E-B3B7-36B6D359DA9C}"/>
              </a:ext>
            </a:extLst>
          </p:cNvPr>
          <p:cNvSpPr txBox="1"/>
          <p:nvPr/>
        </p:nvSpPr>
        <p:spPr>
          <a:xfrm>
            <a:off x="9629968" y="3959534"/>
            <a:ext cx="536443" cy="318924"/>
          </a:xfrm>
          <a:prstGeom prst="rect">
            <a:avLst/>
          </a:prstGeom>
          <a:solidFill>
            <a:schemeClr val="bg1"/>
          </a:solidFill>
        </p:spPr>
        <p:txBody>
          <a:bodyPr wrap="square" lIns="0" tIns="36000" rIns="0" bIns="36000" rtlCol="0">
            <a:spAutoFit/>
          </a:bodyPr>
          <a:lstStyle/>
          <a:p>
            <a:pPr algn="ctr"/>
            <a:r>
              <a:rPr lang="en-US" altLang="ja-JP" sz="800" dirty="0">
                <a:latin typeface="Arial" panose="020B0604020202020204" pitchFamily="34" charset="0"/>
                <a:cs typeface="Arial" panose="020B0604020202020204" pitchFamily="34" charset="0"/>
              </a:rPr>
              <a:t>Consumer Finance</a:t>
            </a:r>
            <a:endParaRPr kumimoji="1" lang="ja-JP" altLang="en-US" sz="8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2A089DC0-6A2F-57AE-02DB-C755BA546E43}"/>
              </a:ext>
            </a:extLst>
          </p:cNvPr>
          <p:cNvSpPr txBox="1"/>
          <p:nvPr/>
        </p:nvSpPr>
        <p:spPr>
          <a:xfrm>
            <a:off x="9035541" y="3959534"/>
            <a:ext cx="630349" cy="318924"/>
          </a:xfrm>
          <a:prstGeom prst="rect">
            <a:avLst/>
          </a:prstGeom>
          <a:solidFill>
            <a:schemeClr val="bg1"/>
          </a:solidFill>
        </p:spPr>
        <p:txBody>
          <a:bodyPr wrap="square" lIns="0" tIns="36000" rIns="0" bIns="36000" rtlCol="0">
            <a:spAutoFit/>
          </a:bodyPr>
          <a:lstStyle/>
          <a:p>
            <a:pPr algn="ctr"/>
            <a:r>
              <a:rPr lang="en-US" altLang="ja-JP" sz="800" dirty="0">
                <a:latin typeface="Arial" panose="020B0604020202020204" pitchFamily="34" charset="0"/>
                <a:cs typeface="Arial" panose="020B0604020202020204" pitchFamily="34" charset="0"/>
              </a:rPr>
              <a:t>Asset Management</a:t>
            </a:r>
            <a:endParaRPr kumimoji="1" lang="ja-JP" altLang="en-US" sz="8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2BE8F0E1-8166-FB21-49C4-45AB6E5C1968}"/>
              </a:ext>
            </a:extLst>
          </p:cNvPr>
          <p:cNvSpPr txBox="1"/>
          <p:nvPr/>
        </p:nvSpPr>
        <p:spPr>
          <a:xfrm>
            <a:off x="7032648" y="3969069"/>
            <a:ext cx="343544" cy="195814"/>
          </a:xfrm>
          <a:prstGeom prst="rect">
            <a:avLst/>
          </a:prstGeom>
          <a:solidFill>
            <a:schemeClr val="bg1"/>
          </a:solidFill>
        </p:spPr>
        <p:txBody>
          <a:bodyPr wrap="square" lIns="36000" tIns="36000" rIns="36000" bIns="36000" rtlCol="0">
            <a:spAutoFit/>
          </a:bodyPr>
          <a:lstStyle/>
          <a:p>
            <a:pPr algn="ctr"/>
            <a:r>
              <a:rPr lang="en-US" altLang="ja-JP" sz="800" dirty="0">
                <a:latin typeface="Arial" panose="020B0604020202020204" pitchFamily="34" charset="0"/>
                <a:cs typeface="Arial" panose="020B0604020202020204" pitchFamily="34" charset="0"/>
              </a:rPr>
              <a:t>2020</a:t>
            </a:r>
            <a:endParaRPr kumimoji="1" lang="ja-JP" altLang="en-US" sz="800" dirty="0">
              <a:latin typeface="Arial" panose="020B0604020202020204" pitchFamily="34" charset="0"/>
              <a:cs typeface="Arial" panose="020B0604020202020204" pitchFamily="34" charset="0"/>
            </a:endParaRPr>
          </a:p>
        </p:txBody>
      </p:sp>
      <p:sp>
        <p:nvSpPr>
          <p:cNvPr id="35" name="テキスト ボックス 34">
            <a:extLst>
              <a:ext uri="{FF2B5EF4-FFF2-40B4-BE49-F238E27FC236}">
                <a16:creationId xmlns:a16="http://schemas.microsoft.com/office/drawing/2014/main" id="{47B26806-A805-4726-BB49-FD9EE7253A10}"/>
              </a:ext>
            </a:extLst>
          </p:cNvPr>
          <p:cNvSpPr txBox="1"/>
          <p:nvPr/>
        </p:nvSpPr>
        <p:spPr>
          <a:xfrm>
            <a:off x="8026023" y="3969069"/>
            <a:ext cx="343544" cy="195814"/>
          </a:xfrm>
          <a:prstGeom prst="rect">
            <a:avLst/>
          </a:prstGeom>
          <a:solidFill>
            <a:schemeClr val="bg1"/>
          </a:solidFill>
        </p:spPr>
        <p:txBody>
          <a:bodyPr wrap="square" lIns="36000" tIns="36000" rIns="36000" bIns="36000" rtlCol="0">
            <a:spAutoFit/>
          </a:bodyPr>
          <a:lstStyle/>
          <a:p>
            <a:pPr algn="ctr"/>
            <a:r>
              <a:rPr lang="en-US" altLang="ja-JP" sz="800" dirty="0">
                <a:latin typeface="Arial" panose="020B0604020202020204" pitchFamily="34" charset="0"/>
                <a:cs typeface="Arial" panose="020B0604020202020204" pitchFamily="34" charset="0"/>
              </a:rPr>
              <a:t>2030</a:t>
            </a:r>
            <a:endParaRPr kumimoji="1" lang="ja-JP" altLang="en-US" sz="800" dirty="0">
              <a:latin typeface="Arial" panose="020B0604020202020204" pitchFamily="34" charset="0"/>
              <a:cs typeface="Arial" panose="020B0604020202020204" pitchFamily="34" charset="0"/>
            </a:endParaRPr>
          </a:p>
        </p:txBody>
      </p:sp>
      <p:sp>
        <p:nvSpPr>
          <p:cNvPr id="37" name="テキスト ボックス 36">
            <a:extLst>
              <a:ext uri="{FF2B5EF4-FFF2-40B4-BE49-F238E27FC236}">
                <a16:creationId xmlns:a16="http://schemas.microsoft.com/office/drawing/2014/main" id="{B7A9653C-409C-69CD-D818-6CC1CC3A90FA}"/>
              </a:ext>
            </a:extLst>
          </p:cNvPr>
          <p:cNvSpPr txBox="1"/>
          <p:nvPr/>
        </p:nvSpPr>
        <p:spPr>
          <a:xfrm>
            <a:off x="10679558" y="3968962"/>
            <a:ext cx="541162" cy="300069"/>
          </a:xfrm>
          <a:prstGeom prst="rect">
            <a:avLst/>
          </a:prstGeom>
          <a:solidFill>
            <a:schemeClr val="bg1"/>
          </a:solidFill>
        </p:spPr>
        <p:txBody>
          <a:bodyPr wrap="square" lIns="0" tIns="36000" rIns="0" bIns="36000" rtlCol="0" anchor="ctr" anchorCtr="0">
            <a:noAutofit/>
          </a:bodyPr>
          <a:lstStyle/>
          <a:p>
            <a:pPr algn="ctr"/>
            <a:r>
              <a:rPr lang="en-US" altLang="ja-JP" sz="800" dirty="0">
                <a:latin typeface="Arial" panose="020B0604020202020204" pitchFamily="34" charset="0"/>
                <a:cs typeface="Arial" panose="020B0604020202020204" pitchFamily="34" charset="0"/>
              </a:rPr>
              <a:t>Settlements</a:t>
            </a:r>
            <a:endParaRPr kumimoji="1" lang="ja-JP" altLang="en-US" sz="800" dirty="0">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653891F0-DB26-36E6-EA59-F05772EC3CC2}"/>
              </a:ext>
            </a:extLst>
          </p:cNvPr>
          <p:cNvSpPr txBox="1"/>
          <p:nvPr/>
        </p:nvSpPr>
        <p:spPr>
          <a:xfrm>
            <a:off x="6230780" y="4277116"/>
            <a:ext cx="3241281" cy="195814"/>
          </a:xfrm>
          <a:prstGeom prst="rect">
            <a:avLst/>
          </a:prstGeom>
          <a:solidFill>
            <a:schemeClr val="bg1"/>
          </a:solidFill>
        </p:spPr>
        <p:txBody>
          <a:bodyPr wrap="square" lIns="0" tIns="36000" rIns="0" bIns="36000" rtlCol="0">
            <a:spAutoFit/>
          </a:bodyPr>
          <a:lstStyle/>
          <a:p>
            <a:r>
              <a:rPr kumimoji="1" lang="en-US" altLang="ja-JP" sz="800" dirty="0">
                <a:latin typeface="Arial" panose="020B0604020202020204" pitchFamily="34" charset="0"/>
                <a:cs typeface="Arial" panose="020B0604020202020204" pitchFamily="34" charset="0"/>
              </a:rPr>
              <a:t>Reference materials</a:t>
            </a:r>
            <a:r>
              <a:rPr lang="en-US" altLang="ja-JP" sz="800" dirty="0">
                <a:latin typeface="Arial" panose="020B0604020202020204" pitchFamily="34" charset="0"/>
                <a:cs typeface="Arial" panose="020B0604020202020204" pitchFamily="34" charset="0"/>
              </a:rPr>
              <a:t>: Lightyear Capital, Insider Intelligence, eMarketer </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634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16227" t="17882" r="17887" b="9722"/>
          <a:stretch/>
        </p:blipFill>
        <p:spPr>
          <a:xfrm>
            <a:off x="6862992" y="4366690"/>
            <a:ext cx="3969310" cy="2452152"/>
          </a:xfrm>
          <a:prstGeom prst="rect">
            <a:avLst/>
          </a:prstGeom>
        </p:spPr>
      </p:pic>
      <p:sp>
        <p:nvSpPr>
          <p:cNvPr id="22" name="テキスト ボックス 21"/>
          <p:cNvSpPr txBox="1"/>
          <p:nvPr/>
        </p:nvSpPr>
        <p:spPr>
          <a:xfrm>
            <a:off x="519749" y="4923195"/>
            <a:ext cx="1698518"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Expected Results</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43</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テキスト ボックス 27"/>
          <p:cNvSpPr txBox="1"/>
          <p:nvPr/>
        </p:nvSpPr>
        <p:spPr>
          <a:xfrm>
            <a:off x="519749" y="860121"/>
            <a:ext cx="1495317"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Current Situation</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buFont typeface="Wingdings" charset="2"/>
              <a:buChar char="Ø"/>
            </a:pPr>
            <a:r>
              <a:rPr lang="en-US" altLang="ja-JP" sz="1200" dirty="0">
                <a:latin typeface="Arial"/>
                <a:cs typeface="Arial"/>
              </a:rPr>
              <a:t>More than half of Japan’s household financial assets is comprised of currency and deposits; the proportion of investment trusts, equity, etc. is low compared to the US and Europe.</a:t>
            </a:r>
            <a:endParaRPr lang="ja-JP" altLang="ja-JP" sz="1200" dirty="0">
              <a:latin typeface="Arial"/>
              <a:cs typeface="Arial"/>
            </a:endParaRPr>
          </a:p>
          <a:p>
            <a:pPr marL="171450" lvl="0" indent="-171450">
              <a:buFont typeface="Wingdings" charset="2"/>
              <a:buChar char="Ø"/>
            </a:pPr>
            <a:r>
              <a:rPr lang="en-US" altLang="ja-JP" sz="1200" dirty="0">
                <a:latin typeface="Arial"/>
                <a:cs typeface="Arial"/>
              </a:rPr>
              <a:t>US and UK’s financial asset trends show that household financial assets at a macro level have increased 3 times and 2.3 times, respectively.</a:t>
            </a:r>
            <a:endParaRPr lang="ja-JP" altLang="ja-JP" sz="1200" dirty="0">
              <a:latin typeface="Arial"/>
              <a:cs typeface="Arial"/>
            </a:endParaRPr>
          </a:p>
          <a:p>
            <a:pPr marL="171450" lvl="0" indent="-171450">
              <a:buFont typeface="Wingdings" charset="2"/>
              <a:buChar char="Ø"/>
            </a:pPr>
            <a:r>
              <a:rPr lang="en-US" altLang="ja-JP" sz="1200" dirty="0">
                <a:latin typeface="Arial"/>
                <a:cs typeface="Arial"/>
              </a:rPr>
              <a:t>On the other hand, growth in Japan’s financial assets has remained at 1.4 times; investment returns are also at a low level.</a:t>
            </a:r>
            <a:endParaRPr lang="ja-JP" altLang="ja-JP" sz="1200" dirty="0">
              <a:latin typeface="Arial"/>
              <a:cs typeface="Arial"/>
            </a:endParaRPr>
          </a:p>
        </p:txBody>
      </p:sp>
      <p:sp>
        <p:nvSpPr>
          <p:cNvPr id="10" name="正方形/長方形 9"/>
          <p:cNvSpPr/>
          <p:nvPr/>
        </p:nvSpPr>
        <p:spPr>
          <a:xfrm>
            <a:off x="519750" y="5441509"/>
            <a:ext cx="5503679" cy="461665"/>
          </a:xfrm>
          <a:prstGeom prst="rect">
            <a:avLst/>
          </a:prstGeom>
        </p:spPr>
        <p:txBody>
          <a:bodyPr wrap="square">
            <a:spAutoFit/>
          </a:bodyPr>
          <a:lstStyle/>
          <a:p>
            <a:pPr marL="171450" indent="-171450">
              <a:buFont typeface="Wingdings" panose="05000000000000000000" pitchFamily="2" charset="2"/>
              <a:buChar char="p"/>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Improving investment mindset based on correct knowledge will revitalize investments and change the composition of financial assets for individuals.</a:t>
            </a:r>
            <a:endParaRPr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5 Increased Assets by Fostering Investment Mindset</a:t>
            </a:r>
            <a:endParaRPr lang="ja-JP" altLang="en-US" sz="2400" b="1"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6" name="正方形/長方形 15"/>
          <p:cNvSpPr/>
          <p:nvPr/>
        </p:nvSpPr>
        <p:spPr>
          <a:xfrm>
            <a:off x="6210300" y="835373"/>
            <a:ext cx="5753100" cy="282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r>
              <a:rPr lang="ja-JP" altLang="en-US" sz="1200" b="1" dirty="0">
                <a:latin typeface="Arial" panose="020B0604020202020204" pitchFamily="34" charset="0"/>
                <a:ea typeface="Meiryo UI" panose="020B0604030504040204" pitchFamily="50" charset="-128"/>
                <a:cs typeface="Arial" panose="020B0604020202020204" pitchFamily="34" charset="0"/>
              </a:rPr>
              <a:t>　■ </a:t>
            </a:r>
            <a:r>
              <a:rPr lang="en-US" altLang="ja-JP" sz="1200" b="1" dirty="0">
                <a:latin typeface="Arial" panose="020B0604020202020204" pitchFamily="34" charset="0"/>
                <a:ea typeface="Meiryo UI" panose="020B0604030504040204" pitchFamily="50" charset="-128"/>
                <a:cs typeface="Arial" panose="020B0604020202020204" pitchFamily="34" charset="0"/>
              </a:rPr>
              <a:t>Comparison of Financial Assets Held by Households in US-Japan-Europe</a:t>
            </a:r>
            <a:endParaRPr lang="ja-JP" altLang="en-US" sz="1200" b="1" dirty="0">
              <a:latin typeface="Arial" panose="020B0604020202020204" pitchFamily="34" charset="0"/>
              <a:cs typeface="Arial" panose="020B0604020202020204" pitchFamily="34" charset="0"/>
            </a:endParaRPr>
          </a:p>
        </p:txBody>
      </p:sp>
      <p:sp>
        <p:nvSpPr>
          <p:cNvPr id="29" name="正方形/長方形 28"/>
          <p:cNvSpPr/>
          <p:nvPr/>
        </p:nvSpPr>
        <p:spPr>
          <a:xfrm>
            <a:off x="6210300" y="4071537"/>
            <a:ext cx="5753099" cy="2845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100" b="1" dirty="0">
                <a:latin typeface="Arial" panose="020B0604020202020204" pitchFamily="34" charset="0"/>
                <a:ea typeface="Meiryo UI" panose="020B0604030504040204" pitchFamily="50" charset="-128"/>
                <a:cs typeface="Arial" panose="020B0604020202020204" pitchFamily="34" charset="0"/>
              </a:rPr>
              <a:t>　■ </a:t>
            </a:r>
            <a:r>
              <a:rPr lang="en-US" altLang="ja-JP" sz="1100" b="1" dirty="0">
                <a:latin typeface="Arial" panose="020B0604020202020204" pitchFamily="34" charset="0"/>
                <a:ea typeface="Meiryo UI" panose="020B0604030504040204" pitchFamily="50" charset="-128"/>
                <a:cs typeface="Arial" panose="020B0604020202020204" pitchFamily="34" charset="0"/>
              </a:rPr>
              <a:t>Trends in Financial Assets Held by Households (US-Japan-Europe Comparison)</a:t>
            </a:r>
            <a:endParaRPr lang="ja-JP" altLang="en-US" sz="1100" b="1" dirty="0">
              <a:latin typeface="Arial" panose="020B0604020202020204" pitchFamily="34" charset="0"/>
              <a:cs typeface="Arial" panose="020B0604020202020204" pitchFamily="34" charset="0"/>
            </a:endParaRPr>
          </a:p>
        </p:txBody>
      </p:sp>
      <p:sp>
        <p:nvSpPr>
          <p:cNvPr id="2" name="正方形/長方形 1"/>
          <p:cNvSpPr/>
          <p:nvPr/>
        </p:nvSpPr>
        <p:spPr>
          <a:xfrm>
            <a:off x="572126" y="3925392"/>
            <a:ext cx="5396247" cy="461665"/>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Expand opportunities for financial literacy education at seminars for Osaka residents and at schools.</a:t>
            </a:r>
          </a:p>
        </p:txBody>
      </p:sp>
      <p:sp>
        <p:nvSpPr>
          <p:cNvPr id="33" name="テキスト ボックス 32"/>
          <p:cNvSpPr txBox="1"/>
          <p:nvPr/>
        </p:nvSpPr>
        <p:spPr>
          <a:xfrm>
            <a:off x="519749" y="3421613"/>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26" name="テキスト ボックス 25"/>
          <p:cNvSpPr txBox="1"/>
          <p:nvPr/>
        </p:nvSpPr>
        <p:spPr>
          <a:xfrm>
            <a:off x="519463" y="3631161"/>
            <a:ext cx="3443897"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5" name="正方形/長方形 14"/>
          <p:cNvSpPr/>
          <p:nvPr/>
        </p:nvSpPr>
        <p:spPr>
          <a:xfrm>
            <a:off x="6261100" y="3797136"/>
            <a:ext cx="5930900" cy="315984"/>
          </a:xfrm>
          <a:prstGeom prst="rect">
            <a:avLst/>
          </a:prstGeom>
        </p:spPr>
        <p:txBody>
          <a:bodyPr wrap="square">
            <a:spAutoFit/>
          </a:bodyPr>
          <a:lstStyle/>
          <a:p>
            <a:pPr>
              <a:lnSpc>
                <a:spcPct val="90000"/>
              </a:lnSpc>
            </a:pPr>
            <a:r>
              <a:rPr lang="en-US" altLang="ja-JP" sz="800" dirty="0">
                <a:latin typeface="Arial"/>
                <a:cs typeface="Arial"/>
              </a:rPr>
              <a:t>Source: “Flow of Funds—Overview of Japan, the United States, and the Euro area,” August 29, 2021, Research and Statistics Department, Bank of Japan</a:t>
            </a:r>
            <a:endParaRPr lang="ja-JP" altLang="ja-JP" sz="800" dirty="0">
              <a:latin typeface="Arial"/>
              <a:cs typeface="Arial"/>
            </a:endParaRPr>
          </a:p>
        </p:txBody>
      </p:sp>
      <p:sp>
        <p:nvSpPr>
          <p:cNvPr id="5" name="テキスト ボックス 4"/>
          <p:cNvSpPr txBox="1"/>
          <p:nvPr/>
        </p:nvSpPr>
        <p:spPr>
          <a:xfrm>
            <a:off x="10765431" y="1374438"/>
            <a:ext cx="1003801" cy="215444"/>
          </a:xfrm>
          <a:prstGeom prst="rect">
            <a:avLst/>
          </a:prstGeom>
          <a:solidFill>
            <a:schemeClr val="bg1"/>
          </a:solidFill>
        </p:spPr>
        <p:txBody>
          <a:bodyPr wrap="none" rtlCol="0">
            <a:spAutoFit/>
          </a:bodyPr>
          <a:lstStyle/>
          <a:p>
            <a:r>
              <a:rPr lang="en-US" altLang="ja-JP" sz="800" dirty="0">
                <a:latin typeface="Arial" panose="020B0604020202020204" pitchFamily="34" charset="0"/>
                <a:cs typeface="Arial" panose="020B0604020202020204" pitchFamily="34" charset="0"/>
              </a:rPr>
              <a:t>(</a:t>
            </a:r>
            <a:r>
              <a:rPr kumimoji="1" lang="en-US" altLang="ja-JP" sz="800" dirty="0">
                <a:latin typeface="Arial" panose="020B0604020202020204" pitchFamily="34" charset="0"/>
                <a:cs typeface="Arial" panose="020B0604020202020204" pitchFamily="34" charset="0"/>
              </a:rPr>
              <a:t>1,946 trillion yen)</a:t>
            </a:r>
            <a:endParaRPr kumimoji="1" lang="ja-JP" altLang="en-US" sz="800" dirty="0">
              <a:latin typeface="Arial" panose="020B0604020202020204" pitchFamily="34" charset="0"/>
              <a:cs typeface="Arial" panose="020B0604020202020204" pitchFamily="34" charset="0"/>
            </a:endParaRPr>
          </a:p>
        </p:txBody>
      </p:sp>
      <p:sp>
        <p:nvSpPr>
          <p:cNvPr id="27" name="テキスト ボックス 26"/>
          <p:cNvSpPr txBox="1"/>
          <p:nvPr/>
        </p:nvSpPr>
        <p:spPr>
          <a:xfrm>
            <a:off x="10765431" y="2140793"/>
            <a:ext cx="1140056" cy="215444"/>
          </a:xfrm>
          <a:prstGeom prst="rect">
            <a:avLst/>
          </a:prstGeom>
          <a:solidFill>
            <a:schemeClr val="bg1"/>
          </a:solidFill>
        </p:spPr>
        <p:txBody>
          <a:bodyPr wrap="none" rtlCol="0">
            <a:spAutoFit/>
          </a:bodyPr>
          <a:lstStyle/>
          <a:p>
            <a:r>
              <a:rPr kumimoji="1" lang="en-US" altLang="ja-JP" sz="800" dirty="0">
                <a:latin typeface="Arial" panose="020B0604020202020204" pitchFamily="34" charset="0"/>
                <a:cs typeface="Arial" panose="020B0604020202020204" pitchFamily="34" charset="0"/>
              </a:rPr>
              <a:t>(109.6 trillion dollars)</a:t>
            </a:r>
            <a:endParaRPr kumimoji="1" lang="ja-JP" altLang="en-US" sz="800" dirty="0">
              <a:latin typeface="Arial" panose="020B0604020202020204" pitchFamily="34" charset="0"/>
              <a:cs typeface="Arial" panose="020B0604020202020204" pitchFamily="34" charset="0"/>
            </a:endParaRPr>
          </a:p>
        </p:txBody>
      </p:sp>
      <p:sp>
        <p:nvSpPr>
          <p:cNvPr id="32" name="テキスト ボックス 31"/>
          <p:cNvSpPr txBox="1"/>
          <p:nvPr/>
        </p:nvSpPr>
        <p:spPr>
          <a:xfrm>
            <a:off x="10765431" y="2887668"/>
            <a:ext cx="1037463" cy="215444"/>
          </a:xfrm>
          <a:prstGeom prst="rect">
            <a:avLst/>
          </a:prstGeom>
          <a:solidFill>
            <a:schemeClr val="bg1"/>
          </a:solidFill>
        </p:spPr>
        <p:txBody>
          <a:bodyPr wrap="none" rtlCol="0">
            <a:spAutoFit/>
          </a:bodyPr>
          <a:lstStyle/>
          <a:p>
            <a:r>
              <a:rPr lang="en-US" altLang="ja-JP" sz="800" dirty="0">
                <a:latin typeface="Arial" panose="020B0604020202020204" pitchFamily="34" charset="0"/>
                <a:cs typeface="Arial" panose="020B0604020202020204" pitchFamily="34" charset="0"/>
              </a:rPr>
              <a:t>(27.6 trillion euros)</a:t>
            </a:r>
            <a:endParaRPr kumimoji="1" lang="ja-JP" altLang="en-US" sz="800" dirty="0">
              <a:latin typeface="Arial" panose="020B0604020202020204" pitchFamily="34" charset="0"/>
              <a:cs typeface="Arial" panose="020B0604020202020204" pitchFamily="34" charset="0"/>
            </a:endParaRPr>
          </a:p>
        </p:txBody>
      </p:sp>
      <p:pic>
        <p:nvPicPr>
          <p:cNvPr id="11" name="図 10">
            <a:extLst>
              <a:ext uri="{FF2B5EF4-FFF2-40B4-BE49-F238E27FC236}">
                <a16:creationId xmlns:a16="http://schemas.microsoft.com/office/drawing/2014/main" id="{C21F90B4-D411-AAEE-4691-40A3A9B540D2}"/>
              </a:ext>
            </a:extLst>
          </p:cNvPr>
          <p:cNvPicPr>
            <a:picLocks noChangeAspect="1"/>
          </p:cNvPicPr>
          <p:nvPr/>
        </p:nvPicPr>
        <p:blipFill rotWithShape="1">
          <a:blip r:embed="rId4"/>
          <a:srcRect l="2044" t="2268" r="14254" b="7071"/>
          <a:stretch/>
        </p:blipFill>
        <p:spPr>
          <a:xfrm>
            <a:off x="6419850" y="1113373"/>
            <a:ext cx="4406900" cy="2427862"/>
          </a:xfrm>
          <a:prstGeom prst="rect">
            <a:avLst/>
          </a:prstGeom>
        </p:spPr>
      </p:pic>
      <p:sp>
        <p:nvSpPr>
          <p:cNvPr id="24" name="正方形/長方形 23"/>
          <p:cNvSpPr/>
          <p:nvPr/>
        </p:nvSpPr>
        <p:spPr>
          <a:xfrm>
            <a:off x="9004300" y="1309625"/>
            <a:ext cx="622301"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Arial" panose="020B0604020202020204" pitchFamily="34" charset="0"/>
              <a:cs typeface="Arial" panose="020B0604020202020204" pitchFamily="34" charset="0"/>
            </a:endParaRPr>
          </a:p>
        </p:txBody>
      </p:sp>
      <p:sp>
        <p:nvSpPr>
          <p:cNvPr id="23" name="正方形/長方形 22"/>
          <p:cNvSpPr/>
          <p:nvPr/>
        </p:nvSpPr>
        <p:spPr>
          <a:xfrm>
            <a:off x="7448550" y="2063580"/>
            <a:ext cx="2120901"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Arial" panose="020B0604020202020204" pitchFamily="34" charset="0"/>
              <a:cs typeface="Arial" panose="020B0604020202020204" pitchFamily="34" charset="0"/>
            </a:endParaRPr>
          </a:p>
        </p:txBody>
      </p:sp>
      <p:sp>
        <p:nvSpPr>
          <p:cNvPr id="21" name="正方形/長方形 20"/>
          <p:cNvSpPr/>
          <p:nvPr/>
        </p:nvSpPr>
        <p:spPr>
          <a:xfrm>
            <a:off x="8248650" y="2806364"/>
            <a:ext cx="1149351"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Arial" panose="020B0604020202020204" pitchFamily="34" charset="0"/>
              <a:cs typeface="Arial" panose="020B0604020202020204" pitchFamily="34" charset="0"/>
            </a:endParaRPr>
          </a:p>
        </p:txBody>
      </p:sp>
      <p:pic>
        <p:nvPicPr>
          <p:cNvPr id="34" name="図 33">
            <a:extLst>
              <a:ext uri="{FF2B5EF4-FFF2-40B4-BE49-F238E27FC236}">
                <a16:creationId xmlns:a16="http://schemas.microsoft.com/office/drawing/2014/main" id="{84DA9468-AB13-9F19-1A74-6E33BB917AA6}"/>
              </a:ext>
            </a:extLst>
          </p:cNvPr>
          <p:cNvPicPr>
            <a:picLocks noChangeAspect="1"/>
          </p:cNvPicPr>
          <p:nvPr/>
        </p:nvPicPr>
        <p:blipFill>
          <a:blip r:embed="rId5"/>
          <a:stretch>
            <a:fillRect/>
          </a:stretch>
        </p:blipFill>
        <p:spPr>
          <a:xfrm>
            <a:off x="7877506" y="3495668"/>
            <a:ext cx="1940281" cy="176848"/>
          </a:xfrm>
          <a:prstGeom prst="rect">
            <a:avLst/>
          </a:prstGeom>
        </p:spPr>
      </p:pic>
      <p:sp>
        <p:nvSpPr>
          <p:cNvPr id="35" name="正方形/長方形 34">
            <a:extLst>
              <a:ext uri="{FF2B5EF4-FFF2-40B4-BE49-F238E27FC236}">
                <a16:creationId xmlns:a16="http://schemas.microsoft.com/office/drawing/2014/main" id="{87300FEB-2EAC-832E-CECB-34755AA95A8B}"/>
              </a:ext>
            </a:extLst>
          </p:cNvPr>
          <p:cNvSpPr/>
          <p:nvPr/>
        </p:nvSpPr>
        <p:spPr>
          <a:xfrm>
            <a:off x="6210300" y="3568700"/>
            <a:ext cx="5981700" cy="315984"/>
          </a:xfrm>
          <a:prstGeom prst="rect">
            <a:avLst/>
          </a:prstGeom>
        </p:spPr>
        <p:txBody>
          <a:bodyPr wrap="square">
            <a:spAutoFit/>
          </a:bodyPr>
          <a:lstStyle/>
          <a:p>
            <a:pPr marL="64800" indent="-64800">
              <a:lnSpc>
                <a:spcPct val="90000"/>
              </a:lnSpc>
              <a:buFont typeface="Lucida Grande"/>
              <a:buChar char="*"/>
            </a:pPr>
            <a:r>
              <a:rPr lang="en-US" altLang="ja-JP" sz="800" dirty="0">
                <a:latin typeface="Arial"/>
                <a:cs typeface="Arial"/>
              </a:rPr>
              <a:t>“Others” is the residual after deducting “currency and deposits,” “debt securities,” “investment trusts,” “equity,” and “insurance, pension and standardized guarantees” from total financial assets.</a:t>
            </a:r>
            <a:endParaRPr lang="ja-JP" altLang="ja-JP" sz="800" dirty="0">
              <a:latin typeface="Arial"/>
              <a:cs typeface="Arial"/>
            </a:endParaRPr>
          </a:p>
        </p:txBody>
      </p:sp>
      <p:grpSp>
        <p:nvGrpSpPr>
          <p:cNvPr id="41" name="グループ化 40">
            <a:extLst>
              <a:ext uri="{FF2B5EF4-FFF2-40B4-BE49-F238E27FC236}">
                <a16:creationId xmlns:a16="http://schemas.microsoft.com/office/drawing/2014/main" id="{0DE45416-C21B-6F23-1963-F1001F01146C}"/>
              </a:ext>
            </a:extLst>
          </p:cNvPr>
          <p:cNvGrpSpPr/>
          <p:nvPr/>
        </p:nvGrpSpPr>
        <p:grpSpPr>
          <a:xfrm>
            <a:off x="7448550" y="4398464"/>
            <a:ext cx="3054370" cy="202217"/>
            <a:chOff x="7448550" y="4398464"/>
            <a:chExt cx="3054370" cy="202217"/>
          </a:xfrm>
        </p:grpSpPr>
        <p:sp>
          <p:nvSpPr>
            <p:cNvPr id="36" name="正方形/長方形 35">
              <a:extLst>
                <a:ext uri="{FF2B5EF4-FFF2-40B4-BE49-F238E27FC236}">
                  <a16:creationId xmlns:a16="http://schemas.microsoft.com/office/drawing/2014/main" id="{5A03217E-52AE-EE83-C2DE-1A07762D6259}"/>
                </a:ext>
              </a:extLst>
            </p:cNvPr>
            <p:cNvSpPr/>
            <p:nvPr/>
          </p:nvSpPr>
          <p:spPr>
            <a:xfrm>
              <a:off x="7448550" y="4416015"/>
              <a:ext cx="482600" cy="184666"/>
            </a:xfrm>
            <a:prstGeom prst="rect">
              <a:avLst/>
            </a:prstGeom>
            <a:solidFill>
              <a:srgbClr val="92D050"/>
            </a:solidFill>
          </p:spPr>
          <p:txBody>
            <a:bodyPr wrap="square" lIns="0" tIns="0" rIns="0" bIns="0">
              <a:spAutoFit/>
            </a:bodyPr>
            <a:lstStyle/>
            <a:p>
              <a:pPr algn="ctr"/>
              <a:r>
                <a:rPr lang="en-US" altLang="ja-JP" sz="1200" b="1" dirty="0">
                  <a:solidFill>
                    <a:schemeClr val="bg1"/>
                  </a:solidFill>
                  <a:latin typeface="Arial" panose="020B0604020202020204" pitchFamily="34" charset="0"/>
                  <a:cs typeface="Arial" panose="020B0604020202020204" pitchFamily="34" charset="0"/>
                </a:rPr>
                <a:t>US</a:t>
              </a:r>
              <a:endParaRPr lang="ja-JP" altLang="en-US" sz="1200" b="1" dirty="0">
                <a:solidFill>
                  <a:schemeClr val="bg1"/>
                </a:solidFill>
                <a:latin typeface="Arial" panose="020B0604020202020204" pitchFamily="34" charset="0"/>
                <a:cs typeface="Arial" panose="020B0604020202020204" pitchFamily="34" charset="0"/>
              </a:endParaRPr>
            </a:p>
          </p:txBody>
        </p:sp>
        <p:sp>
          <p:nvSpPr>
            <p:cNvPr id="38" name="正方形/長方形 37">
              <a:extLst>
                <a:ext uri="{FF2B5EF4-FFF2-40B4-BE49-F238E27FC236}">
                  <a16:creationId xmlns:a16="http://schemas.microsoft.com/office/drawing/2014/main" id="{CD832472-C85A-DE48-544E-EDE08861E058}"/>
                </a:ext>
              </a:extLst>
            </p:cNvPr>
            <p:cNvSpPr/>
            <p:nvPr/>
          </p:nvSpPr>
          <p:spPr>
            <a:xfrm>
              <a:off x="8738963" y="4405337"/>
              <a:ext cx="482599" cy="184666"/>
            </a:xfrm>
            <a:prstGeom prst="rect">
              <a:avLst/>
            </a:prstGeom>
            <a:solidFill>
              <a:srgbClr val="C00000"/>
            </a:solidFill>
          </p:spPr>
          <p:txBody>
            <a:bodyPr wrap="square" lIns="0" tIns="0" rIns="0" bIns="0">
              <a:spAutoFit/>
            </a:bodyPr>
            <a:lstStyle/>
            <a:p>
              <a:pPr algn="ctr"/>
              <a:r>
                <a:rPr lang="en-US" altLang="ja-JP" sz="1200" b="1" dirty="0">
                  <a:solidFill>
                    <a:schemeClr val="bg1"/>
                  </a:solidFill>
                  <a:latin typeface="Arial" panose="020B0604020202020204" pitchFamily="34" charset="0"/>
                  <a:cs typeface="Arial" panose="020B0604020202020204" pitchFamily="34" charset="0"/>
                </a:rPr>
                <a:t>UK</a:t>
              </a:r>
              <a:endParaRPr lang="ja-JP" altLang="en-US" sz="1200" b="1" dirty="0">
                <a:solidFill>
                  <a:schemeClr val="bg1"/>
                </a:solidFill>
                <a:latin typeface="Arial" panose="020B0604020202020204" pitchFamily="34" charset="0"/>
                <a:cs typeface="Arial" panose="020B0604020202020204" pitchFamily="34" charset="0"/>
              </a:endParaRPr>
            </a:p>
          </p:txBody>
        </p:sp>
        <p:sp>
          <p:nvSpPr>
            <p:cNvPr id="39" name="正方形/長方形 38">
              <a:extLst>
                <a:ext uri="{FF2B5EF4-FFF2-40B4-BE49-F238E27FC236}">
                  <a16:creationId xmlns:a16="http://schemas.microsoft.com/office/drawing/2014/main" id="{B075BBF1-5253-F8DC-A1C7-E32DE50081A7}"/>
                </a:ext>
              </a:extLst>
            </p:cNvPr>
            <p:cNvSpPr/>
            <p:nvPr/>
          </p:nvSpPr>
          <p:spPr>
            <a:xfrm>
              <a:off x="10013320" y="4398464"/>
              <a:ext cx="489600" cy="198000"/>
            </a:xfrm>
            <a:prstGeom prst="rect">
              <a:avLst/>
            </a:prstGeom>
            <a:solidFill>
              <a:srgbClr val="0070C0"/>
            </a:solidFill>
          </p:spPr>
          <p:txBody>
            <a:bodyPr wrap="square" lIns="0" tIns="0" rIns="0" bIns="0">
              <a:spAutoFit/>
            </a:bodyPr>
            <a:lstStyle/>
            <a:p>
              <a:pPr algn="ctr"/>
              <a:r>
                <a:rPr lang="en-US" altLang="ja-JP" sz="1200" b="1" dirty="0">
                  <a:solidFill>
                    <a:schemeClr val="bg1"/>
                  </a:solidFill>
                  <a:latin typeface="Arial" panose="020B0604020202020204" pitchFamily="34" charset="0"/>
                  <a:cs typeface="Arial" panose="020B0604020202020204" pitchFamily="34" charset="0"/>
                </a:rPr>
                <a:t>Japan</a:t>
              </a:r>
              <a:endParaRPr lang="ja-JP" altLang="en-US" sz="1200" b="1" dirty="0">
                <a:solidFill>
                  <a:schemeClr val="bg1"/>
                </a:solidFill>
                <a:latin typeface="Arial" panose="020B0604020202020204" pitchFamily="34" charset="0"/>
                <a:cs typeface="Arial" panose="020B0604020202020204" pitchFamily="34" charset="0"/>
              </a:endParaRPr>
            </a:p>
          </p:txBody>
        </p:sp>
      </p:grpSp>
      <p:grpSp>
        <p:nvGrpSpPr>
          <p:cNvPr id="60" name="グループ化 59">
            <a:extLst>
              <a:ext uri="{FF2B5EF4-FFF2-40B4-BE49-F238E27FC236}">
                <a16:creationId xmlns:a16="http://schemas.microsoft.com/office/drawing/2014/main" id="{841942A5-BFA6-96FA-A066-7D6C52FE5434}"/>
              </a:ext>
            </a:extLst>
          </p:cNvPr>
          <p:cNvGrpSpPr/>
          <p:nvPr/>
        </p:nvGrpSpPr>
        <p:grpSpPr>
          <a:xfrm>
            <a:off x="7114858" y="4713493"/>
            <a:ext cx="3832969" cy="1826481"/>
            <a:chOff x="7114858" y="4713493"/>
            <a:chExt cx="3832969" cy="1826481"/>
          </a:xfrm>
        </p:grpSpPr>
        <p:sp>
          <p:nvSpPr>
            <p:cNvPr id="40" name="正方形/長方形 39">
              <a:extLst>
                <a:ext uri="{FF2B5EF4-FFF2-40B4-BE49-F238E27FC236}">
                  <a16:creationId xmlns:a16="http://schemas.microsoft.com/office/drawing/2014/main" id="{494BD89D-37A3-85ED-66FD-3277D5DE1E1D}"/>
                </a:ext>
              </a:extLst>
            </p:cNvPr>
            <p:cNvSpPr/>
            <p:nvPr/>
          </p:nvSpPr>
          <p:spPr>
            <a:xfrm>
              <a:off x="7114858" y="4713493"/>
              <a:ext cx="763903" cy="246221"/>
            </a:xfrm>
            <a:prstGeom prst="rect">
              <a:avLst/>
            </a:prstGeom>
            <a:solidFill>
              <a:srgbClr val="3A7AC7"/>
            </a:solidFill>
          </p:spPr>
          <p:txBody>
            <a:bodyPr wrap="square" lIns="0" tIns="0" rIns="0" bIns="0">
              <a:spAutoFit/>
            </a:bodyPr>
            <a:lstStyle/>
            <a:p>
              <a:pPr algn="ctr"/>
              <a:r>
                <a:rPr lang="en-US" altLang="ja-JP" sz="800" b="1" dirty="0">
                  <a:solidFill>
                    <a:schemeClr val="bg1"/>
                  </a:solidFill>
                  <a:latin typeface="Arial" panose="020B0604020202020204" pitchFamily="34" charset="0"/>
                  <a:cs typeface="Arial" panose="020B0604020202020204" pitchFamily="34" charset="0"/>
                </a:rPr>
                <a:t>10,816 trillion yen</a:t>
              </a:r>
              <a:endParaRPr lang="ja-JP" altLang="en-US" sz="800" b="1" dirty="0">
                <a:solidFill>
                  <a:schemeClr val="bg1"/>
                </a:solidFill>
                <a:latin typeface="Arial" panose="020B0604020202020204" pitchFamily="34" charset="0"/>
                <a:cs typeface="Arial" panose="020B0604020202020204" pitchFamily="34" charset="0"/>
              </a:endParaRPr>
            </a:p>
          </p:txBody>
        </p:sp>
        <p:sp>
          <p:nvSpPr>
            <p:cNvPr id="42" name="正方形/長方形 41">
              <a:extLst>
                <a:ext uri="{FF2B5EF4-FFF2-40B4-BE49-F238E27FC236}">
                  <a16:creationId xmlns:a16="http://schemas.microsoft.com/office/drawing/2014/main" id="{7EF9AF75-0E1D-5C65-64F7-B45222383E1D}"/>
                </a:ext>
              </a:extLst>
            </p:cNvPr>
            <p:cNvSpPr/>
            <p:nvPr/>
          </p:nvSpPr>
          <p:spPr>
            <a:xfrm>
              <a:off x="8655050" y="5017154"/>
              <a:ext cx="763903" cy="246221"/>
            </a:xfrm>
            <a:prstGeom prst="rect">
              <a:avLst/>
            </a:prstGeom>
            <a:solidFill>
              <a:srgbClr val="3A7AC7"/>
            </a:solidFill>
          </p:spPr>
          <p:txBody>
            <a:bodyPr wrap="square" lIns="0" tIns="0" rIns="0" bIns="0">
              <a:spAutoFit/>
            </a:bodyPr>
            <a:lstStyle/>
            <a:p>
              <a:pPr algn="ctr"/>
              <a:r>
                <a:rPr lang="en-US" altLang="ja-JP" sz="800" b="1" dirty="0">
                  <a:solidFill>
                    <a:schemeClr val="bg1"/>
                  </a:solidFill>
                  <a:latin typeface="Arial" panose="020B0604020202020204" pitchFamily="34" charset="0"/>
                  <a:cs typeface="Arial" panose="020B0604020202020204" pitchFamily="34" charset="0"/>
                </a:rPr>
                <a:t>1,060 trillion yen</a:t>
              </a:r>
              <a:endParaRPr lang="ja-JP" altLang="en-US" sz="800" b="1" dirty="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CB5B2411-45B9-8CCF-3CE7-EA56C5376812}"/>
                </a:ext>
              </a:extLst>
            </p:cNvPr>
            <p:cNvSpPr/>
            <p:nvPr/>
          </p:nvSpPr>
          <p:spPr>
            <a:xfrm>
              <a:off x="10080271" y="5508794"/>
              <a:ext cx="763903" cy="246221"/>
            </a:xfrm>
            <a:prstGeom prst="rect">
              <a:avLst/>
            </a:prstGeom>
            <a:solidFill>
              <a:srgbClr val="3A7AC7"/>
            </a:solidFill>
          </p:spPr>
          <p:txBody>
            <a:bodyPr wrap="square" lIns="0" tIns="0" rIns="0" bIns="0">
              <a:spAutoFit/>
            </a:bodyPr>
            <a:lstStyle/>
            <a:p>
              <a:pPr algn="ctr"/>
              <a:r>
                <a:rPr lang="en-US" altLang="ja-JP" sz="800" b="1" dirty="0">
                  <a:solidFill>
                    <a:schemeClr val="bg1"/>
                  </a:solidFill>
                  <a:latin typeface="Arial" panose="020B0604020202020204" pitchFamily="34" charset="0"/>
                  <a:cs typeface="Arial" panose="020B0604020202020204" pitchFamily="34" charset="0"/>
                </a:rPr>
                <a:t>1,933 trillion yen</a:t>
              </a:r>
              <a:endParaRPr lang="ja-JP" altLang="en-US" sz="800" b="1" dirty="0">
                <a:solidFill>
                  <a:schemeClr val="bg1"/>
                </a:solidFill>
                <a:latin typeface="Arial" panose="020B0604020202020204" pitchFamily="34" charset="0"/>
                <a:cs typeface="Arial" panose="020B0604020202020204" pitchFamily="34" charset="0"/>
              </a:endParaRPr>
            </a:p>
          </p:txBody>
        </p:sp>
        <p:sp>
          <p:nvSpPr>
            <p:cNvPr id="44" name="正方形/長方形 43">
              <a:extLst>
                <a:ext uri="{FF2B5EF4-FFF2-40B4-BE49-F238E27FC236}">
                  <a16:creationId xmlns:a16="http://schemas.microsoft.com/office/drawing/2014/main" id="{82496A25-9122-1080-0E56-06CFE10C50D6}"/>
                </a:ext>
              </a:extLst>
            </p:cNvPr>
            <p:cNvSpPr/>
            <p:nvPr/>
          </p:nvSpPr>
          <p:spPr>
            <a:xfrm>
              <a:off x="7574187" y="4976850"/>
              <a:ext cx="482600" cy="153888"/>
            </a:xfrm>
            <a:prstGeom prst="rect">
              <a:avLst/>
            </a:prstGeom>
            <a:solidFill>
              <a:schemeClr val="bg1"/>
            </a:solidFill>
          </p:spPr>
          <p:txBody>
            <a:bodyPr wrap="square" lIns="0" tIns="0" rIns="0" bIns="0">
              <a:spAutoFit/>
            </a:bodyPr>
            <a:lstStyle/>
            <a:p>
              <a:pPr algn="ctr"/>
              <a:r>
                <a:rPr lang="en-US" altLang="ja-JP" sz="1000" b="1" dirty="0">
                  <a:latin typeface="Arial" panose="020B0604020202020204" pitchFamily="34" charset="0"/>
                  <a:cs typeface="Arial" panose="020B0604020202020204" pitchFamily="34" charset="0"/>
                </a:rPr>
                <a:t>3.0x</a:t>
              </a:r>
              <a:endParaRPr lang="ja-JP" altLang="en-US" sz="1000" b="1" dirty="0">
                <a:latin typeface="Arial" panose="020B0604020202020204" pitchFamily="34" charset="0"/>
                <a:cs typeface="Arial" panose="020B0604020202020204" pitchFamily="34" charset="0"/>
              </a:endParaRPr>
            </a:p>
          </p:txBody>
        </p:sp>
        <p:sp>
          <p:nvSpPr>
            <p:cNvPr id="45" name="正方形/長方形 44">
              <a:extLst>
                <a:ext uri="{FF2B5EF4-FFF2-40B4-BE49-F238E27FC236}">
                  <a16:creationId xmlns:a16="http://schemas.microsoft.com/office/drawing/2014/main" id="{2705162F-417A-B4C9-32F9-58699E90BC64}"/>
                </a:ext>
              </a:extLst>
            </p:cNvPr>
            <p:cNvSpPr/>
            <p:nvPr/>
          </p:nvSpPr>
          <p:spPr>
            <a:xfrm>
              <a:off x="7937042" y="5362545"/>
              <a:ext cx="368758" cy="153888"/>
            </a:xfrm>
            <a:prstGeom prst="rect">
              <a:avLst/>
            </a:prstGeom>
            <a:solidFill>
              <a:schemeClr val="bg1"/>
            </a:solidFill>
          </p:spPr>
          <p:txBody>
            <a:bodyPr wrap="square" lIns="0" tIns="0" rIns="0" bIns="0">
              <a:spAutoFit/>
            </a:bodyPr>
            <a:lstStyle/>
            <a:p>
              <a:pPr algn="ctr"/>
              <a:r>
                <a:rPr lang="en-US" altLang="ja-JP" sz="1000" b="1" dirty="0">
                  <a:latin typeface="Arial" panose="020B0604020202020204" pitchFamily="34" charset="0"/>
                  <a:cs typeface="Arial" panose="020B0604020202020204" pitchFamily="34" charset="0"/>
                </a:rPr>
                <a:t>2.3x</a:t>
              </a:r>
              <a:endParaRPr lang="ja-JP" altLang="en-US" sz="1000" b="1" dirty="0">
                <a:latin typeface="Arial" panose="020B0604020202020204" pitchFamily="34" charset="0"/>
                <a:cs typeface="Arial" panose="020B0604020202020204" pitchFamily="34" charset="0"/>
              </a:endParaRPr>
            </a:p>
          </p:txBody>
        </p:sp>
        <p:sp>
          <p:nvSpPr>
            <p:cNvPr id="46" name="正方形/長方形 45">
              <a:extLst>
                <a:ext uri="{FF2B5EF4-FFF2-40B4-BE49-F238E27FC236}">
                  <a16:creationId xmlns:a16="http://schemas.microsoft.com/office/drawing/2014/main" id="{7881BADE-A205-B4C4-D981-FEB8CD0ED51F}"/>
                </a:ext>
              </a:extLst>
            </p:cNvPr>
            <p:cNvSpPr/>
            <p:nvPr/>
          </p:nvSpPr>
          <p:spPr>
            <a:xfrm>
              <a:off x="8970510" y="5357605"/>
              <a:ext cx="368758" cy="153888"/>
            </a:xfrm>
            <a:prstGeom prst="rect">
              <a:avLst/>
            </a:prstGeom>
            <a:solidFill>
              <a:schemeClr val="bg1"/>
            </a:solidFill>
          </p:spPr>
          <p:txBody>
            <a:bodyPr wrap="square" lIns="0" tIns="0" rIns="0" bIns="0">
              <a:spAutoFit/>
            </a:bodyPr>
            <a:lstStyle/>
            <a:p>
              <a:pPr algn="ctr"/>
              <a:r>
                <a:rPr lang="en-US" altLang="ja-JP" sz="1000" b="1" dirty="0">
                  <a:latin typeface="Arial" panose="020B0604020202020204" pitchFamily="34" charset="0"/>
                  <a:cs typeface="Arial" panose="020B0604020202020204" pitchFamily="34" charset="0"/>
                </a:rPr>
                <a:t>2.3x</a:t>
              </a:r>
              <a:endParaRPr lang="ja-JP" altLang="en-US" sz="1000" b="1" dirty="0">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2C5511E0-53C0-CC8D-F516-3DAEEF553B59}"/>
                </a:ext>
              </a:extLst>
            </p:cNvPr>
            <p:cNvSpPr/>
            <p:nvPr/>
          </p:nvSpPr>
          <p:spPr>
            <a:xfrm>
              <a:off x="9170922" y="5721757"/>
              <a:ext cx="368758" cy="153888"/>
            </a:xfrm>
            <a:prstGeom prst="rect">
              <a:avLst/>
            </a:prstGeom>
            <a:solidFill>
              <a:schemeClr val="bg1"/>
            </a:solidFill>
          </p:spPr>
          <p:txBody>
            <a:bodyPr wrap="square" lIns="0" tIns="0" rIns="0" bIns="0">
              <a:spAutoFit/>
            </a:bodyPr>
            <a:lstStyle/>
            <a:p>
              <a:pPr algn="ctr"/>
              <a:r>
                <a:rPr lang="en-US" altLang="ja-JP" sz="1000" b="1" dirty="0">
                  <a:latin typeface="Arial" panose="020B0604020202020204" pitchFamily="34" charset="0"/>
                  <a:cs typeface="Arial" panose="020B0604020202020204" pitchFamily="34" charset="0"/>
                </a:rPr>
                <a:t>1.6x</a:t>
              </a:r>
              <a:endParaRPr lang="ja-JP" altLang="en-US" sz="1000" b="1" dirty="0">
                <a:latin typeface="Arial" panose="020B0604020202020204" pitchFamily="34" charset="0"/>
                <a:cs typeface="Arial" panose="020B0604020202020204" pitchFamily="34" charset="0"/>
              </a:endParaRPr>
            </a:p>
          </p:txBody>
        </p:sp>
        <p:sp>
          <p:nvSpPr>
            <p:cNvPr id="48" name="正方形/長方形 47">
              <a:extLst>
                <a:ext uri="{FF2B5EF4-FFF2-40B4-BE49-F238E27FC236}">
                  <a16:creationId xmlns:a16="http://schemas.microsoft.com/office/drawing/2014/main" id="{9A98ADAA-C03F-35F9-39DC-75266524E9FA}"/>
                </a:ext>
              </a:extLst>
            </p:cNvPr>
            <p:cNvSpPr/>
            <p:nvPr/>
          </p:nvSpPr>
          <p:spPr>
            <a:xfrm>
              <a:off x="10284206" y="5826230"/>
              <a:ext cx="368758" cy="153888"/>
            </a:xfrm>
            <a:prstGeom prst="rect">
              <a:avLst/>
            </a:prstGeom>
            <a:solidFill>
              <a:schemeClr val="bg1"/>
            </a:solidFill>
          </p:spPr>
          <p:txBody>
            <a:bodyPr wrap="square" lIns="0" tIns="0" rIns="0" bIns="0">
              <a:spAutoFit/>
            </a:bodyPr>
            <a:lstStyle/>
            <a:p>
              <a:pPr algn="ctr"/>
              <a:r>
                <a:rPr lang="en-US" altLang="ja-JP" sz="1000" b="1" dirty="0">
                  <a:latin typeface="Arial" panose="020B0604020202020204" pitchFamily="34" charset="0"/>
                  <a:cs typeface="Arial" panose="020B0604020202020204" pitchFamily="34" charset="0"/>
                </a:rPr>
                <a:t>1.4x</a:t>
              </a:r>
              <a:endParaRPr lang="ja-JP" altLang="en-US" sz="1000" b="1" dirty="0">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F22635F7-B7CB-526B-7E78-86138953E668}"/>
                </a:ext>
              </a:extLst>
            </p:cNvPr>
            <p:cNvSpPr/>
            <p:nvPr/>
          </p:nvSpPr>
          <p:spPr>
            <a:xfrm>
              <a:off x="10502920" y="6051333"/>
              <a:ext cx="368758" cy="153888"/>
            </a:xfrm>
            <a:prstGeom prst="rect">
              <a:avLst/>
            </a:prstGeom>
            <a:solidFill>
              <a:schemeClr val="bg1"/>
            </a:solidFill>
          </p:spPr>
          <p:txBody>
            <a:bodyPr wrap="square" lIns="0" tIns="0" rIns="0" bIns="0">
              <a:spAutoFit/>
            </a:bodyPr>
            <a:lstStyle/>
            <a:p>
              <a:pPr algn="ctr"/>
              <a:r>
                <a:rPr lang="en-US" altLang="ja-JP" sz="1000" b="1" dirty="0">
                  <a:latin typeface="Arial" panose="020B0604020202020204" pitchFamily="34" charset="0"/>
                  <a:cs typeface="Arial" panose="020B0604020202020204" pitchFamily="34" charset="0"/>
                </a:rPr>
                <a:t>1.1x</a:t>
              </a:r>
              <a:endParaRPr lang="ja-JP" altLang="en-US" sz="1000" b="1" dirty="0">
                <a:latin typeface="Arial" panose="020B0604020202020204" pitchFamily="34" charset="0"/>
                <a:cs typeface="Arial" panose="020B0604020202020204" pitchFamily="34" charset="0"/>
              </a:endParaRPr>
            </a:p>
          </p:txBody>
        </p:sp>
        <p:sp>
          <p:nvSpPr>
            <p:cNvPr id="50" name="正方形/長方形 49">
              <a:extLst>
                <a:ext uri="{FF2B5EF4-FFF2-40B4-BE49-F238E27FC236}">
                  <a16:creationId xmlns:a16="http://schemas.microsoft.com/office/drawing/2014/main" id="{0753AD12-9B5A-CDBA-AF70-A17FF4CA3D58}"/>
                </a:ext>
              </a:extLst>
            </p:cNvPr>
            <p:cNvSpPr/>
            <p:nvPr/>
          </p:nvSpPr>
          <p:spPr>
            <a:xfrm>
              <a:off x="8271305" y="5581086"/>
              <a:ext cx="703990" cy="245144"/>
            </a:xfrm>
            <a:prstGeom prst="rect">
              <a:avLst/>
            </a:prstGeom>
            <a:solidFill>
              <a:srgbClr val="33CC33"/>
            </a:solidFill>
          </p:spPr>
          <p:txBody>
            <a:bodyPr wrap="square" lIns="0" tIns="0" rIns="0" bIns="0" anchor="ctr" anchorCtr="0">
              <a:noAutofit/>
            </a:bodyPr>
            <a:lstStyle/>
            <a:p>
              <a:pPr algn="ctr"/>
              <a:r>
                <a:rPr lang="en-US" altLang="ja-JP" sz="600" b="1" dirty="0">
                  <a:solidFill>
                    <a:schemeClr val="bg1"/>
                  </a:solidFill>
                  <a:latin typeface="Arial" panose="020B0604020202020204" pitchFamily="34" charset="0"/>
                  <a:cs typeface="Arial" panose="020B0604020202020204" pitchFamily="34" charset="0"/>
                </a:rPr>
                <a:t>Due to investment returns</a:t>
              </a:r>
              <a:endParaRPr lang="ja-JP" altLang="en-US" sz="600" b="1" dirty="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614FF03E-D309-616B-CBD6-3AC596C2065D}"/>
                </a:ext>
              </a:extLst>
            </p:cNvPr>
            <p:cNvSpPr/>
            <p:nvPr/>
          </p:nvSpPr>
          <p:spPr>
            <a:xfrm>
              <a:off x="7156341" y="6345134"/>
              <a:ext cx="1198674" cy="117896"/>
            </a:xfrm>
            <a:prstGeom prst="rect">
              <a:avLst/>
            </a:prstGeom>
            <a:solidFill>
              <a:schemeClr val="bg1"/>
            </a:solidFill>
          </p:spPr>
          <p:txBody>
            <a:bodyPr wrap="square" lIns="0" tIns="0" rIns="0" bIns="0" anchor="ctr" anchorCtr="0">
              <a:noAutofit/>
            </a:bodyPr>
            <a:lstStyle/>
            <a:p>
              <a:pPr>
                <a:spcAft>
                  <a:spcPts val="100"/>
                </a:spcAft>
              </a:pPr>
              <a:r>
                <a:rPr lang="en-US" altLang="ja-JP" sz="400" dirty="0">
                  <a:latin typeface="Arial" panose="020B0604020202020204" pitchFamily="34" charset="0"/>
                  <a:cs typeface="Arial" panose="020B0604020202020204" pitchFamily="34" charset="0"/>
                </a:rPr>
                <a:t>Household financial assets from investment returns</a:t>
              </a:r>
            </a:p>
            <a:p>
              <a:pPr>
                <a:spcAft>
                  <a:spcPts val="100"/>
                </a:spcAft>
              </a:pPr>
              <a:r>
                <a:rPr lang="en-US" altLang="ja-JP" sz="400" dirty="0">
                  <a:latin typeface="Arial" panose="020B0604020202020204" pitchFamily="34" charset="0"/>
                  <a:cs typeface="Arial" panose="020B0604020202020204" pitchFamily="34" charset="0"/>
                </a:rPr>
                <a:t>Household financial assets</a:t>
              </a:r>
              <a:endParaRPr lang="ja-JP" altLang="en-US" sz="400" dirty="0">
                <a:latin typeface="Arial" panose="020B0604020202020204" pitchFamily="34" charset="0"/>
                <a:cs typeface="Arial" panose="020B0604020202020204" pitchFamily="34" charset="0"/>
              </a:endParaRPr>
            </a:p>
          </p:txBody>
        </p:sp>
        <p:sp>
          <p:nvSpPr>
            <p:cNvPr id="54" name="正方形/長方形 53">
              <a:extLst>
                <a:ext uri="{FF2B5EF4-FFF2-40B4-BE49-F238E27FC236}">
                  <a16:creationId xmlns:a16="http://schemas.microsoft.com/office/drawing/2014/main" id="{03C1210E-C1FF-2880-40C2-0F0454AD1BCF}"/>
                </a:ext>
              </a:extLst>
            </p:cNvPr>
            <p:cNvSpPr/>
            <p:nvPr/>
          </p:nvSpPr>
          <p:spPr>
            <a:xfrm>
              <a:off x="8456716" y="6332885"/>
              <a:ext cx="1198674" cy="153888"/>
            </a:xfrm>
            <a:prstGeom prst="rect">
              <a:avLst/>
            </a:prstGeom>
            <a:solidFill>
              <a:schemeClr val="bg1"/>
            </a:solidFill>
          </p:spPr>
          <p:txBody>
            <a:bodyPr wrap="square" lIns="0" tIns="0" rIns="0" bIns="0" anchor="ctr" anchorCtr="0">
              <a:noAutofit/>
            </a:bodyPr>
            <a:lstStyle/>
            <a:p>
              <a:pPr>
                <a:spcAft>
                  <a:spcPts val="100"/>
                </a:spcAft>
              </a:pPr>
              <a:r>
                <a:rPr lang="en-US" altLang="ja-JP" sz="400" dirty="0">
                  <a:latin typeface="Arial" panose="020B0604020202020204" pitchFamily="34" charset="0"/>
                  <a:cs typeface="Arial" panose="020B0604020202020204" pitchFamily="34" charset="0"/>
                </a:rPr>
                <a:t>Household financial assets from investment returns</a:t>
              </a:r>
            </a:p>
            <a:p>
              <a:pPr>
                <a:spcAft>
                  <a:spcPts val="300"/>
                </a:spcAft>
              </a:pPr>
              <a:r>
                <a:rPr lang="en-US" altLang="ja-JP" sz="400" dirty="0">
                  <a:latin typeface="Arial" panose="020B0604020202020204" pitchFamily="34" charset="0"/>
                  <a:cs typeface="Arial" panose="020B0604020202020204" pitchFamily="34" charset="0"/>
                </a:rPr>
                <a:t>Household financial assets</a:t>
              </a:r>
              <a:endParaRPr lang="ja-JP" altLang="en-US" sz="400" dirty="0">
                <a:latin typeface="Arial" panose="020B0604020202020204" pitchFamily="34" charset="0"/>
                <a:cs typeface="Arial" panose="020B0604020202020204" pitchFamily="34" charset="0"/>
              </a:endParaRPr>
            </a:p>
          </p:txBody>
        </p:sp>
        <p:sp>
          <p:nvSpPr>
            <p:cNvPr id="55" name="正方形/長方形 54">
              <a:extLst>
                <a:ext uri="{FF2B5EF4-FFF2-40B4-BE49-F238E27FC236}">
                  <a16:creationId xmlns:a16="http://schemas.microsoft.com/office/drawing/2014/main" id="{5DD0A95B-BD8F-82C0-76D0-5A4A6BADE23B}"/>
                </a:ext>
              </a:extLst>
            </p:cNvPr>
            <p:cNvSpPr/>
            <p:nvPr/>
          </p:nvSpPr>
          <p:spPr>
            <a:xfrm>
              <a:off x="9749153" y="6328122"/>
              <a:ext cx="1198674" cy="153888"/>
            </a:xfrm>
            <a:prstGeom prst="rect">
              <a:avLst/>
            </a:prstGeom>
            <a:solidFill>
              <a:schemeClr val="bg1"/>
            </a:solidFill>
          </p:spPr>
          <p:txBody>
            <a:bodyPr wrap="square" lIns="0" tIns="0" rIns="0" bIns="0" anchor="ctr" anchorCtr="0">
              <a:noAutofit/>
            </a:bodyPr>
            <a:lstStyle/>
            <a:p>
              <a:pPr>
                <a:spcAft>
                  <a:spcPts val="100"/>
                </a:spcAft>
              </a:pPr>
              <a:r>
                <a:rPr lang="en-US" altLang="ja-JP" sz="400" dirty="0">
                  <a:latin typeface="Arial" panose="020B0604020202020204" pitchFamily="34" charset="0"/>
                  <a:cs typeface="Arial" panose="020B0604020202020204" pitchFamily="34" charset="0"/>
                </a:rPr>
                <a:t>Household financial assets from investment returns</a:t>
              </a:r>
            </a:p>
            <a:p>
              <a:pPr>
                <a:spcAft>
                  <a:spcPts val="300"/>
                </a:spcAft>
              </a:pPr>
              <a:r>
                <a:rPr lang="en-US" altLang="ja-JP" sz="400" dirty="0">
                  <a:latin typeface="Arial" panose="020B0604020202020204" pitchFamily="34" charset="0"/>
                  <a:cs typeface="Arial" panose="020B0604020202020204" pitchFamily="34" charset="0"/>
                </a:rPr>
                <a:t>Household financial assets</a:t>
              </a:r>
              <a:endParaRPr lang="ja-JP" altLang="en-US" sz="400" dirty="0">
                <a:latin typeface="Arial" panose="020B0604020202020204" pitchFamily="34" charset="0"/>
                <a:cs typeface="Arial" panose="020B0604020202020204" pitchFamily="34" charset="0"/>
              </a:endParaRPr>
            </a:p>
          </p:txBody>
        </p:sp>
        <p:sp>
          <p:nvSpPr>
            <p:cNvPr id="56" name="正方形/長方形 55">
              <a:extLst>
                <a:ext uri="{FF2B5EF4-FFF2-40B4-BE49-F238E27FC236}">
                  <a16:creationId xmlns:a16="http://schemas.microsoft.com/office/drawing/2014/main" id="{690344B3-83E3-CA92-9026-D2BC0157DEF1}"/>
                </a:ext>
              </a:extLst>
            </p:cNvPr>
            <p:cNvSpPr/>
            <p:nvPr/>
          </p:nvSpPr>
          <p:spPr>
            <a:xfrm>
              <a:off x="10613282" y="6386086"/>
              <a:ext cx="218760" cy="153888"/>
            </a:xfrm>
            <a:prstGeom prst="rect">
              <a:avLst/>
            </a:prstGeom>
            <a:solidFill>
              <a:schemeClr val="bg1"/>
            </a:solidFill>
          </p:spPr>
          <p:txBody>
            <a:bodyPr wrap="square" lIns="0" tIns="0" rIns="0" bIns="0" anchor="ctr" anchorCtr="0">
              <a:noAutofit/>
            </a:bodyPr>
            <a:lstStyle/>
            <a:p>
              <a:pPr>
                <a:spcAft>
                  <a:spcPts val="100"/>
                </a:spcAft>
              </a:pPr>
              <a:r>
                <a:rPr lang="en-US" altLang="ja-JP" sz="600" b="1" dirty="0">
                  <a:latin typeface="Arial" panose="020B0604020202020204" pitchFamily="34" charset="0"/>
                  <a:cs typeface="Arial" panose="020B0604020202020204" pitchFamily="34" charset="0"/>
                </a:rPr>
                <a:t>(Year)</a:t>
              </a:r>
              <a:endParaRPr lang="ja-JP" altLang="en-US" sz="600" b="1" dirty="0">
                <a:latin typeface="Arial" panose="020B0604020202020204" pitchFamily="34" charset="0"/>
                <a:cs typeface="Arial" panose="020B0604020202020204" pitchFamily="34" charset="0"/>
              </a:endParaRPr>
            </a:p>
          </p:txBody>
        </p:sp>
      </p:grpSp>
      <p:sp>
        <p:nvSpPr>
          <p:cNvPr id="59" name="角丸四角形 29">
            <a:extLst>
              <a:ext uri="{FF2B5EF4-FFF2-40B4-BE49-F238E27FC236}">
                <a16:creationId xmlns:a16="http://schemas.microsoft.com/office/drawing/2014/main" id="{E4B549AE-B2CE-191A-97CE-D3B69CA9AC4E}"/>
              </a:ext>
            </a:extLst>
          </p:cNvPr>
          <p:cNvSpPr/>
          <p:nvPr/>
        </p:nvSpPr>
        <p:spPr>
          <a:xfrm>
            <a:off x="6108700" y="6493988"/>
            <a:ext cx="5727700" cy="3386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nSpc>
                <a:spcPct val="90000"/>
              </a:lnSpc>
            </a:pPr>
            <a:r>
              <a:rPr lang="en-US" altLang="ja-JP" sz="600" dirty="0">
                <a:solidFill>
                  <a:schemeClr val="tx1"/>
                </a:solidFill>
                <a:latin typeface="Arial" panose="020B0604020202020204" pitchFamily="34" charset="0"/>
                <a:ea typeface="メイリオ" panose="020B0604030504040204" pitchFamily="50" charset="-128"/>
                <a:cs typeface="Arial" panose="020B0604020202020204" pitchFamily="34" charset="0"/>
              </a:rPr>
              <a:t>(Note) The above growth in assets due to investment returns are calculated based on fluctuations in asset prices and do not include interest and dividends received.</a:t>
            </a:r>
          </a:p>
          <a:p>
            <a:pPr>
              <a:lnSpc>
                <a:spcPct val="90000"/>
              </a:lnSpc>
            </a:pPr>
            <a:r>
              <a:rPr lang="en-US" altLang="ja-JP" sz="600" dirty="0">
                <a:solidFill>
                  <a:schemeClr val="tx1"/>
                </a:solidFill>
                <a:latin typeface="Arial" panose="020B0604020202020204" pitchFamily="34" charset="0"/>
                <a:ea typeface="メイリオ" panose="020B0604030504040204" pitchFamily="50" charset="-128"/>
                <a:cs typeface="Arial" panose="020B0604020202020204" pitchFamily="34" charset="0"/>
              </a:rPr>
              <a:t>(Note) Calculated based on exchange rates as of the end of December 2020 (USD 1 = JPY 103.24, GBP 1 = JPY 141.16)</a:t>
            </a:r>
          </a:p>
          <a:p>
            <a:pPr>
              <a:lnSpc>
                <a:spcPct val="90000"/>
              </a:lnSpc>
            </a:pPr>
            <a:r>
              <a:rPr lang="en-US" altLang="ja-JP" sz="600" dirty="0">
                <a:solidFill>
                  <a:schemeClr val="tx1"/>
                </a:solidFill>
                <a:latin typeface="Arial" panose="020B0604020202020204" pitchFamily="34" charset="0"/>
                <a:ea typeface="メイリオ" panose="020B0604030504040204" pitchFamily="50" charset="-128"/>
                <a:cs typeface="Arial" panose="020B0604020202020204" pitchFamily="34" charset="0"/>
              </a:rPr>
              <a:t>(Reference Materials) Created by the FSA based on information from the FRB, BOE, and Bank of Japan</a:t>
            </a:r>
          </a:p>
          <a:p>
            <a:pPr>
              <a:lnSpc>
                <a:spcPct val="90000"/>
              </a:lnSpc>
            </a:pPr>
            <a:endParaRPr lang="en-US" altLang="ja-JP" sz="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0" name="角丸四角形 29"/>
          <p:cNvSpPr/>
          <p:nvPr/>
        </p:nvSpPr>
        <p:spPr>
          <a:xfrm>
            <a:off x="9855891" y="6684637"/>
            <a:ext cx="1809750" cy="1326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r>
              <a:rPr lang="en-US" altLang="ja-JP" sz="800" dirty="0">
                <a:solidFill>
                  <a:schemeClr val="tx1"/>
                </a:solidFill>
                <a:latin typeface="Arial" panose="020B0604020202020204" pitchFamily="34" charset="0"/>
                <a:ea typeface="メイリオ" panose="020B0604030504040204" pitchFamily="50" charset="-128"/>
                <a:cs typeface="Arial" panose="020B0604020202020204" pitchFamily="34" charset="0"/>
              </a:rPr>
              <a:t>Source: Ministry of Finance materials</a:t>
            </a:r>
          </a:p>
        </p:txBody>
      </p:sp>
    </p:spTree>
    <p:extLst>
      <p:ext uri="{BB962C8B-B14F-4D97-AF65-F5344CB8AC3E}">
        <p14:creationId xmlns:p14="http://schemas.microsoft.com/office/powerpoint/2010/main" val="3714157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27182" y="3440972"/>
            <a:ext cx="5328000" cy="7652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47343" y="4796677"/>
            <a:ext cx="1554834"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E</a:t>
            </a:r>
            <a:r>
              <a:rPr lang="en-US" altLang="ja-JP" sz="1000" b="1" dirty="0">
                <a:latin typeface="Arial" panose="020B0604020202020204" pitchFamily="34" charset="0"/>
                <a:ea typeface="メイリオ" panose="020B0604030504040204" pitchFamily="50" charset="-128"/>
                <a:cs typeface="Arial" panose="020B0604020202020204" pitchFamily="34" charset="0"/>
              </a:rPr>
              <a:t>xpected</a:t>
            </a:r>
            <a:r>
              <a:rPr lang="ja-JP" altLang="en-US" sz="1000" b="1" dirty="0">
                <a:latin typeface="Arial" panose="020B0604020202020204" pitchFamily="34" charset="0"/>
                <a:ea typeface="メイリオ" panose="020B0604030504040204" pitchFamily="50" charset="-128"/>
                <a:cs typeface="Arial" panose="020B0604020202020204" pitchFamily="34" charset="0"/>
              </a:rPr>
              <a:t> </a:t>
            </a:r>
            <a:r>
              <a:rPr lang="en-US" altLang="ja-JP" sz="1000" b="1" dirty="0">
                <a:latin typeface="Arial" panose="020B0604020202020204" pitchFamily="34" charset="0"/>
                <a:ea typeface="メイリオ" panose="020B0604030504040204" pitchFamily="50" charset="-128"/>
                <a:cs typeface="Arial" panose="020B0604020202020204" pitchFamily="34" charset="0"/>
              </a:rPr>
              <a:t>Results</a:t>
            </a:r>
            <a:endParaRPr kumimoji="1" lang="en-US" altLang="ja-JP"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44</a:t>
            </a:fld>
            <a:endParaRPr kumimoji="1" lang="ja-JP" altLang="en-US" dirty="0">
              <a:latin typeface="Arial" panose="020B0604020202020204" pitchFamily="34" charset="0"/>
              <a:cs typeface="Arial" panose="020B0604020202020204" pitchFamily="34" charset="0"/>
            </a:endParaRPr>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en-US" altLang="ja-JP" sz="1000" b="1" dirty="0">
                <a:latin typeface="Arial" panose="020B0604020202020204" pitchFamily="34" charset="0"/>
                <a:ea typeface="メイリオ" panose="020B0604030504040204" pitchFamily="50" charset="-128"/>
                <a:cs typeface="Arial" panose="020B0604020202020204" pitchFamily="34" charset="0"/>
              </a:rPr>
              <a:t>Goal of Initiatives</a:t>
            </a:r>
            <a:endParaRPr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28" name="テキスト ボックス 27"/>
          <p:cNvSpPr txBox="1"/>
          <p:nvPr/>
        </p:nvSpPr>
        <p:spPr>
          <a:xfrm>
            <a:off x="519750" y="897829"/>
            <a:ext cx="806130" cy="246221"/>
          </a:xfrm>
          <a:prstGeom prst="rect">
            <a:avLst/>
          </a:prstGeom>
          <a:noFill/>
        </p:spPr>
        <p:txBody>
          <a:bodyPr wrap="square" rtlCol="0">
            <a:spAutoFit/>
          </a:bodyPr>
          <a:lstStyle/>
          <a:p>
            <a:r>
              <a:rPr kumimoji="1" lang="en-US" altLang="ja-JP" sz="1000" b="1" dirty="0">
                <a:latin typeface="Arial" panose="020B0604020202020204" pitchFamily="34" charset="0"/>
                <a:ea typeface="メイリオ" panose="020B0604030504040204" pitchFamily="50" charset="-128"/>
                <a:cs typeface="Arial" panose="020B0604020202020204" pitchFamily="34" charset="0"/>
              </a:rPr>
              <a:t>Current</a:t>
            </a:r>
            <a:endParaRPr kumimoji="1" lang="ja-JP" altLang="en-US" sz="1000" b="1" dirty="0">
              <a:latin typeface="Arial" panose="020B0604020202020204" pitchFamily="34" charset="0"/>
              <a:ea typeface="メイリオ" panose="020B0604030504040204" pitchFamily="50" charset="-128"/>
              <a:cs typeface="Arial" panose="020B0604020202020204" pitchFamily="34" charset="0"/>
            </a:endParaRPr>
          </a:p>
        </p:txBody>
      </p:sp>
      <p:sp>
        <p:nvSpPr>
          <p:cNvPr id="31" name="正方形/長方形 30"/>
          <p:cNvSpPr/>
          <p:nvPr/>
        </p:nvSpPr>
        <p:spPr>
          <a:xfrm>
            <a:off x="519750" y="1241458"/>
            <a:ext cx="5503679" cy="82560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Ø"/>
            </a:pPr>
            <a:r>
              <a:rPr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Osaka was ranked as the second most liveable city in the world (The Economist’s The Global Liveability, 2021) and was particularly valued for its stability and healthcare.</a:t>
            </a:r>
            <a:endParaRPr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0" name="正方形/長方形 9"/>
          <p:cNvSpPr/>
          <p:nvPr/>
        </p:nvSpPr>
        <p:spPr>
          <a:xfrm>
            <a:off x="535366" y="5176244"/>
            <a:ext cx="5503679" cy="1200329"/>
          </a:xfrm>
          <a:prstGeom prst="rect">
            <a:avLst/>
          </a:prstGeom>
        </p:spPr>
        <p:txBody>
          <a:bodyPr wrap="square">
            <a:spAutoFit/>
          </a:bodyPr>
          <a:lstStyle/>
          <a:p>
            <a:pPr marL="171450" lvl="0" indent="-171450">
              <a:buFont typeface="Wingdings" charset="2"/>
              <a:buChar char="p"/>
            </a:pPr>
            <a:r>
              <a:rPr lang="en-US" altLang="ja-JP" sz="1200" dirty="0">
                <a:latin typeface="Arial"/>
                <a:cs typeface="Arial"/>
              </a:rPr>
              <a:t>With the development of international schools, provision of multi-language services, etc., living conditions will be in place for Osaka residents and foreign nationals, making it a city that is even more comfortable to live in.</a:t>
            </a:r>
            <a:endParaRPr lang="ja-JP" altLang="ja-JP" sz="1200" dirty="0">
              <a:latin typeface="Arial"/>
              <a:cs typeface="Arial"/>
            </a:endParaRPr>
          </a:p>
          <a:p>
            <a:pPr marL="171450" lvl="0" indent="-171450">
              <a:buFont typeface="Wingdings" charset="2"/>
              <a:buChar char="p"/>
            </a:pPr>
            <a:r>
              <a:rPr lang="en-US" altLang="ja-JP" sz="1200" dirty="0">
                <a:latin typeface="Arial"/>
                <a:cs typeface="Arial"/>
              </a:rPr>
              <a:t>With </a:t>
            </a:r>
            <a:r>
              <a:rPr lang="en-US" altLang="ja-JP" sz="1200" dirty="0" smtClean="0">
                <a:latin typeface="Arial"/>
                <a:cs typeface="Arial"/>
              </a:rPr>
              <a:t>pleasant </a:t>
            </a:r>
            <a:r>
              <a:rPr lang="en-US" altLang="ja-JP" sz="1200" dirty="0">
                <a:latin typeface="Arial"/>
                <a:cs typeface="Arial"/>
              </a:rPr>
              <a:t>living conditions and investment attractiveness, foreign financial companies such as FinTech companies, investors, etc. will gather in the city.</a:t>
            </a:r>
            <a:endParaRPr lang="ja-JP" altLang="ja-JP" sz="1200" dirty="0">
              <a:latin typeface="Arial"/>
              <a:cs typeface="Arial"/>
            </a:endParaRP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6 Enhance the Status of Osaka-Kansai</a:t>
            </a:r>
            <a:r>
              <a:rPr lang="en-US" altLang="en-US" sz="2400" b="1"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2400" b="1" dirty="0">
                <a:latin typeface="Arial" panose="020B0604020202020204" pitchFamily="34" charset="0"/>
                <a:ea typeface="UD デジタル 教科書体 NK-R" panose="02020400000000000000" pitchFamily="18" charset="-128"/>
                <a:cs typeface="Arial" panose="020B0604020202020204" pitchFamily="34" charset="0"/>
              </a:rPr>
              <a:t>as a Global Financial City</a:t>
            </a:r>
            <a:endParaRPr lang="ja-JP" altLang="en-US" sz="2400" b="1" dirty="0">
              <a:latin typeface="Arial" panose="020B0604020202020204" pitchFamily="34" charset="0"/>
              <a:ea typeface="UD デジタル 教科書体 NK-R" panose="02020400000000000000" pitchFamily="18" charset="-128"/>
              <a:cs typeface="Arial" panose="020B0604020202020204" pitchFamily="34" charset="0"/>
            </a:endParaRPr>
          </a:p>
        </p:txBody>
      </p:sp>
      <p:pic>
        <p:nvPicPr>
          <p:cNvPr id="35" name="図 34">
            <a:extLst>
              <a:ext uri="{FF2B5EF4-FFF2-40B4-BE49-F238E27FC236}">
                <a16:creationId xmlns:a16="http://schemas.microsoft.com/office/drawing/2014/main" id="{90FDE8B5-B0CC-4D9E-A6B3-CAA37D16425C}"/>
              </a:ext>
            </a:extLst>
          </p:cNvPr>
          <p:cNvPicPr>
            <a:picLocks noChangeAspect="1"/>
          </p:cNvPicPr>
          <p:nvPr/>
        </p:nvPicPr>
        <p:blipFill rotWithShape="1">
          <a:blip r:embed="rId3"/>
          <a:srcRect l="21906" t="25295" r="53809" b="29725"/>
          <a:stretch/>
        </p:blipFill>
        <p:spPr>
          <a:xfrm>
            <a:off x="6612145" y="2071919"/>
            <a:ext cx="1891656" cy="2504892"/>
          </a:xfrm>
          <a:prstGeom prst="rect">
            <a:avLst/>
          </a:prstGeom>
        </p:spPr>
      </p:pic>
      <p:sp>
        <p:nvSpPr>
          <p:cNvPr id="36" name="テキスト ボックス 35">
            <a:extLst>
              <a:ext uri="{FF2B5EF4-FFF2-40B4-BE49-F238E27FC236}">
                <a16:creationId xmlns:a16="http://schemas.microsoft.com/office/drawing/2014/main" id="{094F4281-E725-4BED-BB5E-3F19324238C9}"/>
              </a:ext>
            </a:extLst>
          </p:cNvPr>
          <p:cNvSpPr txBox="1"/>
          <p:nvPr/>
        </p:nvSpPr>
        <p:spPr>
          <a:xfrm>
            <a:off x="6343447" y="1293535"/>
            <a:ext cx="5530105" cy="276999"/>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a:solidFill>
                  <a:schemeClr val="bg1"/>
                </a:solidFill>
                <a:latin typeface="Arial" panose="020B0604020202020204" pitchFamily="34" charset="0"/>
                <a:ea typeface="Meiryo UI" panose="020B0604030504040204" pitchFamily="50" charset="-128"/>
                <a:cs typeface="Arial" panose="020B0604020202020204" pitchFamily="34" charset="0"/>
              </a:rPr>
              <a:t>Ten of the Most Liveable Cities in the World</a:t>
            </a:r>
          </a:p>
        </p:txBody>
      </p:sp>
      <p:pic>
        <p:nvPicPr>
          <p:cNvPr id="37" name="図 36">
            <a:extLst>
              <a:ext uri="{FF2B5EF4-FFF2-40B4-BE49-F238E27FC236}">
                <a16:creationId xmlns:a16="http://schemas.microsoft.com/office/drawing/2014/main" id="{04594773-8F00-42D0-AD5D-FCBE68625416}"/>
              </a:ext>
            </a:extLst>
          </p:cNvPr>
          <p:cNvPicPr>
            <a:picLocks noChangeAspect="1"/>
          </p:cNvPicPr>
          <p:nvPr/>
        </p:nvPicPr>
        <p:blipFill rotWithShape="1">
          <a:blip r:embed="rId4"/>
          <a:srcRect l="39405" t="29831" r="23095" b="15327"/>
          <a:stretch/>
        </p:blipFill>
        <p:spPr>
          <a:xfrm>
            <a:off x="8772498" y="2163339"/>
            <a:ext cx="2716278" cy="2504892"/>
          </a:xfrm>
          <a:prstGeom prst="rect">
            <a:avLst/>
          </a:prstGeom>
        </p:spPr>
      </p:pic>
      <p:sp>
        <p:nvSpPr>
          <p:cNvPr id="38" name="正方形/長方形 37">
            <a:extLst>
              <a:ext uri="{FF2B5EF4-FFF2-40B4-BE49-F238E27FC236}">
                <a16:creationId xmlns:a16="http://schemas.microsoft.com/office/drawing/2014/main" id="{F7E6FEA9-20AD-40E7-BCCF-8E55B0DB35D7}"/>
              </a:ext>
            </a:extLst>
          </p:cNvPr>
          <p:cNvSpPr/>
          <p:nvPr/>
        </p:nvSpPr>
        <p:spPr>
          <a:xfrm>
            <a:off x="6343448" y="1278136"/>
            <a:ext cx="5530104" cy="377821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0F760953-DA76-47F5-8C9E-D4536F373108}"/>
              </a:ext>
            </a:extLst>
          </p:cNvPr>
          <p:cNvSpPr txBox="1"/>
          <p:nvPr/>
        </p:nvSpPr>
        <p:spPr>
          <a:xfrm>
            <a:off x="9822730" y="5176244"/>
            <a:ext cx="2084527" cy="230832"/>
          </a:xfrm>
          <a:prstGeom prst="rect">
            <a:avLst/>
          </a:prstGeom>
          <a:noFill/>
        </p:spPr>
        <p:txBody>
          <a:bodyPr wrap="square" rtlCol="0">
            <a:spAutoFit/>
          </a:bodyPr>
          <a:lstStyle/>
          <a:p>
            <a:r>
              <a:rPr lang="en-US" altLang="ja-JP" sz="900" dirty="0">
                <a:solidFill>
                  <a:prstClr val="black"/>
                </a:solidFill>
                <a:latin typeface="Arial" panose="020B0604020202020204" pitchFamily="34" charset="0"/>
                <a:cs typeface="Arial" panose="020B0604020202020204" pitchFamily="34" charset="0"/>
              </a:rPr>
              <a:t>Source: Materials created by O-BIC</a:t>
            </a:r>
            <a:endParaRPr lang="ja-JP" altLang="en-US" sz="900" dirty="0">
              <a:solidFill>
                <a:prstClr val="black"/>
              </a:solidFill>
              <a:latin typeface="Arial" panose="020B0604020202020204" pitchFamily="34" charset="0"/>
              <a:cs typeface="Arial" panose="020B0604020202020204" pitchFamily="34" charset="0"/>
            </a:endParaRPr>
          </a:p>
        </p:txBody>
      </p:sp>
      <p:sp>
        <p:nvSpPr>
          <p:cNvPr id="2" name="正方形/長方形 1"/>
          <p:cNvSpPr/>
          <p:nvPr/>
        </p:nvSpPr>
        <p:spPr>
          <a:xfrm>
            <a:off x="596027" y="3420123"/>
            <a:ext cx="5396248" cy="830997"/>
          </a:xfrm>
          <a:prstGeom prst="rect">
            <a:avLst/>
          </a:prstGeom>
          <a:noFill/>
        </p:spPr>
        <p:txBody>
          <a:bodyPr wrap="square">
            <a:spAutoFit/>
          </a:bodyPr>
          <a:lstStyle/>
          <a:p>
            <a:r>
              <a:rPr lang="en-US" altLang="ja-JP" sz="1200" dirty="0">
                <a:latin typeface="Arial"/>
                <a:cs typeface="Arial"/>
              </a:rPr>
              <a:t>Promote initiatives to invite highly skilled foreign professionals by establishing living conditions such as education/medical facilities, etc. as well as utilizing special provisions for resident status while also transmitting the investment attractiveness of Osaka.</a:t>
            </a:r>
            <a:endParaRPr lang="ja-JP" altLang="ja-JP" sz="1200" dirty="0">
              <a:latin typeface="Arial"/>
              <a:cs typeface="Arial"/>
            </a:endParaRPr>
          </a:p>
        </p:txBody>
      </p:sp>
      <p:sp>
        <p:nvSpPr>
          <p:cNvPr id="24" name="テキスト ボックス 23">
            <a:extLst>
              <a:ext uri="{FF2B5EF4-FFF2-40B4-BE49-F238E27FC236}">
                <a16:creationId xmlns:a16="http://schemas.microsoft.com/office/drawing/2014/main" id="{436C3B30-A317-1485-D1BF-250278D9D0D6}"/>
              </a:ext>
            </a:extLst>
          </p:cNvPr>
          <p:cNvSpPr txBox="1"/>
          <p:nvPr/>
        </p:nvSpPr>
        <p:spPr>
          <a:xfrm>
            <a:off x="519463" y="3168797"/>
            <a:ext cx="3443897"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[Global city that develops by leveraging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8E2E1D4F-DEA7-193F-3135-783966C86B99}"/>
              </a:ext>
            </a:extLst>
          </p:cNvPr>
          <p:cNvSpPr txBox="1"/>
          <p:nvPr/>
        </p:nvSpPr>
        <p:spPr>
          <a:xfrm>
            <a:off x="3935108" y="3168793"/>
            <a:ext cx="2169058" cy="276999"/>
          </a:xfrm>
          <a:prstGeom prst="rect">
            <a:avLst/>
          </a:prstGeom>
          <a:noFill/>
        </p:spPr>
        <p:txBody>
          <a:bodyPr wrap="none" rtlCol="0">
            <a:spAutoFit/>
          </a:bodyPr>
          <a:lstStyle/>
          <a:p>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200" dirty="0">
                <a:latin typeface="Arial" panose="020B0604020202020204" pitchFamily="34" charset="0"/>
                <a:ea typeface="UD デジタル 教科書体 NK-R" panose="02020400000000000000" pitchFamily="18" charset="-128"/>
                <a:cs typeface="Arial" panose="020B0604020202020204" pitchFamily="34" charset="0"/>
              </a:rPr>
              <a:t>F</a:t>
            </a:r>
            <a:r>
              <a:rPr kumimoji="1" lang="en-US" altLang="ja-JP" sz="1200" dirty="0">
                <a:latin typeface="Arial" panose="020B0604020202020204" pitchFamily="34" charset="0"/>
                <a:ea typeface="UD デジタル 教科書体 NK-R" panose="02020400000000000000" pitchFamily="18" charset="-128"/>
                <a:cs typeface="Arial" panose="020B0604020202020204" pitchFamily="34" charset="0"/>
              </a:rPr>
              <a:t>ront-running city in finance]</a:t>
            </a:r>
            <a:endParaRPr kumimoji="1" lang="ja-JP" altLang="en-US" sz="1200"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953508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31715"/>
            <a:ext cx="9955697" cy="647680"/>
          </a:xfrm>
        </p:spPr>
        <p:txBody>
          <a:bodyPr>
            <a:normAutofit/>
          </a:bodyPr>
          <a:lstStyle/>
          <a:p>
            <a:r>
              <a:rPr lang="en-US" altLang="ja-JP" sz="3600" dirty="0">
                <a:latin typeface="Arial" panose="020B0604020202020204" pitchFamily="34" charset="0"/>
                <a:ea typeface="UD デジタル 教科書体 NK-R" panose="02020400000000000000" pitchFamily="18" charset="-128"/>
                <a:cs typeface="Arial" panose="020B0604020202020204" pitchFamily="34" charset="0"/>
              </a:rPr>
              <a:t>I - 1. Strategy Formulation Objectives</a:t>
            </a:r>
            <a:endParaRPr kumimoji="1" lang="ja-JP" altLang="en-US" sz="36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5</a:t>
            </a:fld>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838199" y="1089252"/>
            <a:ext cx="11092068" cy="5078313"/>
          </a:xfrm>
          <a:prstGeom prst="rect">
            <a:avLst/>
          </a:prstGeom>
        </p:spPr>
        <p:txBody>
          <a:bodyPr wrap="square">
            <a:spAutoFit/>
          </a:bodyPr>
          <a:lstStyle/>
          <a:p>
            <a:r>
              <a:rPr lang="en-US" altLang="ja-JP" dirty="0">
                <a:latin typeface="Arial"/>
                <a:cs typeface="Arial"/>
              </a:rPr>
              <a:t>Given that Japan will proceed at full speed to realize a global financial city, including tax reforms and regulatory compliance owing to substantial changes in the global financial situation, several financial cities with international competitiveness will be required to enhance Japan’s growth potential while taking account of the formation of multiple global financial centers in the US and the UK. </a:t>
            </a:r>
          </a:p>
          <a:p>
            <a:endParaRPr lang="en-US" altLang="ja-JP" dirty="0">
              <a:latin typeface="Arial"/>
              <a:cs typeface="Arial"/>
            </a:endParaRPr>
          </a:p>
          <a:p>
            <a:r>
              <a:rPr lang="en-US" altLang="ja-JP" dirty="0">
                <a:latin typeface="Arial"/>
                <a:cs typeface="Arial"/>
              </a:rPr>
              <a:t>Making Osaka a global financial city is a key initiative for strengthening Japan’s resilience in the financial front to handle critical events when they occur.</a:t>
            </a:r>
          </a:p>
          <a:p>
            <a:endParaRPr lang="en-US" altLang="ja-JP" dirty="0">
              <a:latin typeface="Arial"/>
              <a:cs typeface="Arial"/>
            </a:endParaRPr>
          </a:p>
          <a:p>
            <a:r>
              <a:rPr lang="en-US" altLang="ja-JP" dirty="0">
                <a:latin typeface="Arial"/>
                <a:cs typeface="Arial"/>
              </a:rPr>
              <a:t>Furthermore, to strengthen financial functions, which can be called “the blood of the economy,” this will contribute to the realization of the region’s vision that seeks to achieve growth and development of the Osaka-Kansai economy in the post-Covid era. This in turn will lead to benefit and happiness for the residents of the prefecture and serves not only as a pillar for new growth in the Osaka-Kansai region but also contributes to the economic development of Japan as a whole.</a:t>
            </a:r>
          </a:p>
          <a:p>
            <a:endParaRPr lang="en-US" altLang="ja-JP" dirty="0">
              <a:latin typeface="Arial"/>
              <a:cs typeface="Arial"/>
            </a:endParaRPr>
          </a:p>
          <a:p>
            <a:r>
              <a:rPr lang="en-US" altLang="ja-JP" dirty="0">
                <a:latin typeface="Arial"/>
                <a:cs typeface="Arial"/>
              </a:rPr>
              <a:t>Based on this, to formulate this strategy, we aim to create a proprietarily unique and</a:t>
            </a:r>
            <a:endParaRPr lang="ja-JP" altLang="ja-JP" dirty="0">
              <a:latin typeface="Arial"/>
              <a:cs typeface="Arial"/>
            </a:endParaRPr>
          </a:p>
          <a:p>
            <a:r>
              <a:rPr lang="en-US" altLang="ja-JP" dirty="0">
                <a:latin typeface="Arial"/>
                <a:cs typeface="Arial"/>
              </a:rPr>
              <a:t>functional global financial city by contributing to the further rapid growth of Osaka,</a:t>
            </a:r>
            <a:endParaRPr lang="ja-JP" altLang="ja-JP" dirty="0">
              <a:latin typeface="Arial"/>
              <a:cs typeface="Arial"/>
            </a:endParaRPr>
          </a:p>
          <a:p>
            <a:r>
              <a:rPr lang="en-US" altLang="ja-JP" dirty="0">
                <a:latin typeface="Arial"/>
                <a:cs typeface="Arial"/>
              </a:rPr>
              <a:t>which is one of Japan’s two leading economic centers, of which one is in East Japan and one in West Japan.</a:t>
            </a:r>
            <a:endParaRPr lang="ja-JP" altLang="ja-JP" dirty="0">
              <a:latin typeface="Arial"/>
              <a:cs typeface="Arial"/>
            </a:endParaRPr>
          </a:p>
        </p:txBody>
      </p:sp>
    </p:spTree>
    <p:extLst>
      <p:ext uri="{BB962C8B-B14F-4D97-AF65-F5344CB8AC3E}">
        <p14:creationId xmlns:p14="http://schemas.microsoft.com/office/powerpoint/2010/main" val="289135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91676"/>
            <a:ext cx="10999304" cy="706433"/>
          </a:xfrm>
        </p:spPr>
        <p:txBody>
          <a:bodyPr>
            <a:normAutofit fontScale="90000"/>
          </a:bodyPr>
          <a:lstStyle/>
          <a:p>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I - 2. Global Trends and Conditions in Japan</a:t>
            </a:r>
            <a:endParaRPr kumimoji="1" lang="ja-JP" altLang="en-US"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6</a:t>
            </a:fld>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838200" y="1157974"/>
            <a:ext cx="6426395" cy="2862322"/>
          </a:xfrm>
          <a:prstGeom prst="rect">
            <a:avLst/>
          </a:prstGeom>
        </p:spPr>
        <p:txBody>
          <a:bodyPr wrap="square">
            <a:spAutoFit/>
          </a:bodyPr>
          <a:lstStyle/>
          <a:p>
            <a:r>
              <a:rPr lang="en-US" altLang="ja-JP" sz="2000" dirty="0">
                <a:latin typeface="Arial"/>
                <a:cs typeface="Arial"/>
              </a:rPr>
              <a:t>It goes without saying that major financial institutions</a:t>
            </a:r>
            <a:r>
              <a:rPr lang="ja-JP" altLang="en-US" sz="2000" dirty="0">
                <a:latin typeface="Arial"/>
                <a:cs typeface="Arial"/>
              </a:rPr>
              <a:t> </a:t>
            </a:r>
            <a:r>
              <a:rPr lang="en-US" altLang="ja-JP" sz="2000" dirty="0">
                <a:latin typeface="Arial"/>
                <a:cs typeface="Arial"/>
              </a:rPr>
              <a:t>set up their bases in global financial sites; but in recent years, FinTech company clusters have become a new component of these sites, transforming them into hubs for diverse financial entities.</a:t>
            </a:r>
          </a:p>
          <a:p>
            <a:r>
              <a:rPr lang="en-US" altLang="ja-JP" sz="2000" dirty="0">
                <a:latin typeface="Arial"/>
                <a:cs typeface="Arial"/>
              </a:rPr>
              <a:t>Additionally, there is a trend for financial institutions, investors, and others to gather in these sites where there are business opportunities (investment targets) and customers (asset holders).</a:t>
            </a:r>
            <a:endParaRPr lang="ja-JP" altLang="ja-JP" sz="2000" dirty="0">
              <a:latin typeface="Arial"/>
              <a:cs typeface="Arial"/>
            </a:endParaRPr>
          </a:p>
        </p:txBody>
      </p:sp>
      <p:sp>
        <p:nvSpPr>
          <p:cNvPr id="10" name="正方形/長方形 9">
            <a:extLst>
              <a:ext uri="{FF2B5EF4-FFF2-40B4-BE49-F238E27FC236}">
                <a16:creationId xmlns:a16="http://schemas.microsoft.com/office/drawing/2014/main" id="{C6069A4C-E1CE-42A3-B605-497ADBE84ED4}"/>
              </a:ext>
            </a:extLst>
          </p:cNvPr>
          <p:cNvSpPr/>
          <p:nvPr/>
        </p:nvSpPr>
        <p:spPr>
          <a:xfrm>
            <a:off x="7832035" y="870971"/>
            <a:ext cx="3828060" cy="319639"/>
          </a:xfrm>
          <a:prstGeom prst="rect">
            <a:avLst/>
          </a:prstGeom>
        </p:spPr>
        <p:txBody>
          <a:bodyPr wrap="square">
            <a:spAutoFit/>
          </a:bodyPr>
          <a:lstStyle/>
          <a:p>
            <a:pPr algn="ctr"/>
            <a:r>
              <a:rPr lang="en-US" altLang="ja-JP" sz="1477" dirty="0">
                <a:solidFill>
                  <a:srgbClr val="000000"/>
                </a:solidFill>
                <a:latin typeface="Arial" panose="020B0604020202020204" pitchFamily="34" charset="0"/>
                <a:ea typeface="UD デジタル 教科書体 NK-R" panose="02020400000000000000" pitchFamily="18" charset="-128"/>
                <a:cs typeface="Arial" panose="020B0604020202020204" pitchFamily="34" charset="0"/>
              </a:rPr>
              <a:t>[Global FinTech Ranking (2021)]</a:t>
            </a:r>
            <a:endParaRPr lang="ja-JP" altLang="en-US" sz="1477" dirty="0">
              <a:solidFill>
                <a:srgbClr val="000000"/>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3" name="正方形/長方形 12">
            <a:extLst>
              <a:ext uri="{FF2B5EF4-FFF2-40B4-BE49-F238E27FC236}">
                <a16:creationId xmlns:a16="http://schemas.microsoft.com/office/drawing/2014/main" id="{C6069A4C-E1CE-42A3-B605-497ADBE84ED4}"/>
              </a:ext>
            </a:extLst>
          </p:cNvPr>
          <p:cNvSpPr/>
          <p:nvPr/>
        </p:nvSpPr>
        <p:spPr>
          <a:xfrm>
            <a:off x="825499" y="4200558"/>
            <a:ext cx="6439095" cy="461665"/>
          </a:xfrm>
          <a:prstGeom prst="rect">
            <a:avLst/>
          </a:prstGeom>
        </p:spPr>
        <p:txBody>
          <a:bodyPr wrap="square">
            <a:spAutoFit/>
          </a:bodyPr>
          <a:lstStyle/>
          <a:p>
            <a:pPr marL="171450" lvl="0" indent="-171450">
              <a:buFont typeface="Lucida Grande"/>
              <a:buChar char="*"/>
            </a:pPr>
            <a:r>
              <a:rPr lang="en-US" altLang="ja-JP" sz="1200" dirty="0">
                <a:latin typeface="Arial"/>
                <a:cs typeface="Arial"/>
              </a:rPr>
              <a:t>FinTech is a combination of the words finance and technology and refers to new financial products and services that were born from the tie up of financial services and technology.</a:t>
            </a:r>
            <a:endParaRPr lang="ja-JP" altLang="ja-JP" sz="1200" dirty="0">
              <a:latin typeface="Arial"/>
              <a:cs typeface="Arial"/>
            </a:endParaRPr>
          </a:p>
        </p:txBody>
      </p:sp>
      <p:graphicFrame>
        <p:nvGraphicFramePr>
          <p:cNvPr id="5" name="表 6">
            <a:extLst>
              <a:ext uri="{FF2B5EF4-FFF2-40B4-BE49-F238E27FC236}">
                <a16:creationId xmlns:a16="http://schemas.microsoft.com/office/drawing/2014/main" id="{3F0C1F70-8D50-5B48-B5C8-C561E443084C}"/>
              </a:ext>
            </a:extLst>
          </p:cNvPr>
          <p:cNvGraphicFramePr>
            <a:graphicFrameLocks noGrp="1"/>
          </p:cNvGraphicFramePr>
          <p:nvPr>
            <p:extLst>
              <p:ext uri="{D42A27DB-BD31-4B8C-83A1-F6EECF244321}">
                <p14:modId xmlns:p14="http://schemas.microsoft.com/office/powerpoint/2010/main" val="633190599"/>
              </p:ext>
            </p:extLst>
          </p:nvPr>
        </p:nvGraphicFramePr>
        <p:xfrm>
          <a:off x="7832035" y="1146411"/>
          <a:ext cx="3828060" cy="5250960"/>
        </p:xfrm>
        <a:graphic>
          <a:graphicData uri="http://schemas.openxmlformats.org/drawingml/2006/table">
            <a:tbl>
              <a:tblPr firstRow="1" bandRow="1">
                <a:tableStyleId>{7DF18680-E054-41AD-8BC1-D1AEF772440D}</a:tableStyleId>
              </a:tblPr>
              <a:tblGrid>
                <a:gridCol w="735495">
                  <a:extLst>
                    <a:ext uri="{9D8B030D-6E8A-4147-A177-3AD203B41FA5}">
                      <a16:colId xmlns:a16="http://schemas.microsoft.com/office/drawing/2014/main" val="2918516350"/>
                    </a:ext>
                  </a:extLst>
                </a:gridCol>
                <a:gridCol w="775253">
                  <a:extLst>
                    <a:ext uri="{9D8B030D-6E8A-4147-A177-3AD203B41FA5}">
                      <a16:colId xmlns:a16="http://schemas.microsoft.com/office/drawing/2014/main" val="3483863439"/>
                    </a:ext>
                  </a:extLst>
                </a:gridCol>
                <a:gridCol w="1074920">
                  <a:extLst>
                    <a:ext uri="{9D8B030D-6E8A-4147-A177-3AD203B41FA5}">
                      <a16:colId xmlns:a16="http://schemas.microsoft.com/office/drawing/2014/main" val="978654170"/>
                    </a:ext>
                  </a:extLst>
                </a:gridCol>
                <a:gridCol w="1242392">
                  <a:extLst>
                    <a:ext uri="{9D8B030D-6E8A-4147-A177-3AD203B41FA5}">
                      <a16:colId xmlns:a16="http://schemas.microsoft.com/office/drawing/2014/main" val="598396070"/>
                    </a:ext>
                  </a:extLst>
                </a:gridCol>
              </a:tblGrid>
              <a:tr h="187589">
                <a:tc>
                  <a:txBody>
                    <a:bodyPr/>
                    <a:lstStyle/>
                    <a:p>
                      <a:pPr algn="ctr"/>
                      <a:r>
                        <a:rPr kumimoji="1" lang="en-US" altLang="ja-JP" sz="900" dirty="0">
                          <a:latin typeface="Arial" panose="020B0604020202020204" pitchFamily="34" charset="0"/>
                          <a:cs typeface="Arial" panose="020B0604020202020204" pitchFamily="34" charset="0"/>
                        </a:rPr>
                        <a:t>Ranking</a:t>
                      </a:r>
                      <a:endParaRPr kumimoji="1" lang="ja-JP" altLang="en-US" sz="900" dirty="0">
                        <a:latin typeface="Arial" panose="020B0604020202020204" pitchFamily="34" charset="0"/>
                        <a:cs typeface="Arial" panose="020B0604020202020204" pitchFamily="34" charset="0"/>
                      </a:endParaRPr>
                    </a:p>
                  </a:txBody>
                  <a:tcPr marT="32400" marB="32400" anchor="ctr">
                    <a:solidFill>
                      <a:srgbClr val="000099"/>
                    </a:solidFill>
                  </a:tcPr>
                </a:tc>
                <a:tc>
                  <a:txBody>
                    <a:bodyPr/>
                    <a:lstStyle/>
                    <a:p>
                      <a:pPr algn="ctr"/>
                      <a:r>
                        <a:rPr kumimoji="1" lang="en-US" altLang="ja-JP" sz="900" dirty="0">
                          <a:latin typeface="Arial" panose="020B0604020202020204" pitchFamily="34" charset="0"/>
                          <a:cs typeface="Arial" panose="020B0604020202020204" pitchFamily="34" charset="0"/>
                        </a:rPr>
                        <a:t>Change</a:t>
                      </a:r>
                      <a:endParaRPr kumimoji="1" lang="ja-JP" altLang="en-US" sz="900" dirty="0">
                        <a:latin typeface="Arial" panose="020B0604020202020204" pitchFamily="34" charset="0"/>
                        <a:cs typeface="Arial" panose="020B0604020202020204" pitchFamily="34" charset="0"/>
                      </a:endParaRPr>
                    </a:p>
                  </a:txBody>
                  <a:tcPr marT="32400" marB="32400" anchor="ctr">
                    <a:solidFill>
                      <a:srgbClr val="000099"/>
                    </a:solidFill>
                  </a:tcPr>
                </a:tc>
                <a:tc>
                  <a:txBody>
                    <a:bodyPr/>
                    <a:lstStyle/>
                    <a:p>
                      <a:pPr algn="ctr"/>
                      <a:r>
                        <a:rPr kumimoji="1" lang="en-US" altLang="ja-JP" sz="900" dirty="0">
                          <a:latin typeface="Arial" panose="020B0604020202020204" pitchFamily="34" charset="0"/>
                          <a:cs typeface="Arial" panose="020B0604020202020204" pitchFamily="34" charset="0"/>
                        </a:rPr>
                        <a:t>City</a:t>
                      </a:r>
                      <a:endParaRPr kumimoji="1" lang="ja-JP" altLang="en-US" sz="900" dirty="0">
                        <a:latin typeface="Arial" panose="020B0604020202020204" pitchFamily="34" charset="0"/>
                        <a:cs typeface="Arial" panose="020B0604020202020204" pitchFamily="34" charset="0"/>
                      </a:endParaRPr>
                    </a:p>
                  </a:txBody>
                  <a:tcPr marT="32400" marB="32400" anchor="ctr">
                    <a:solidFill>
                      <a:srgbClr val="000099"/>
                    </a:solidFill>
                  </a:tcPr>
                </a:tc>
                <a:tc>
                  <a:txBody>
                    <a:bodyPr/>
                    <a:lstStyle/>
                    <a:p>
                      <a:pPr algn="ctr"/>
                      <a:r>
                        <a:rPr kumimoji="1" lang="en-US" altLang="ja-JP" sz="900" dirty="0">
                          <a:latin typeface="Arial" panose="020B0604020202020204" pitchFamily="34" charset="0"/>
                          <a:cs typeface="Arial" panose="020B0604020202020204" pitchFamily="34" charset="0"/>
                        </a:rPr>
                        <a:t>Country</a:t>
                      </a:r>
                      <a:endParaRPr kumimoji="1" lang="ja-JP" altLang="en-US" sz="900" dirty="0">
                        <a:latin typeface="Arial" panose="020B0604020202020204" pitchFamily="34" charset="0"/>
                        <a:cs typeface="Arial" panose="020B0604020202020204" pitchFamily="34" charset="0"/>
                      </a:endParaRPr>
                    </a:p>
                  </a:txBody>
                  <a:tcPr marT="32400" marB="32400" anchor="ctr">
                    <a:solidFill>
                      <a:srgbClr val="000099"/>
                    </a:solidFill>
                  </a:tcPr>
                </a:tc>
                <a:extLst>
                  <a:ext uri="{0D108BD9-81ED-4DB2-BD59-A6C34878D82A}">
                    <a16:rowId xmlns:a16="http://schemas.microsoft.com/office/drawing/2014/main" val="2984282964"/>
                  </a:ext>
                </a:extLst>
              </a:tr>
              <a:tr h="187589">
                <a:tc>
                  <a:txBody>
                    <a:bodyPr/>
                    <a:lstStyle/>
                    <a:p>
                      <a:pPr marL="0" algn="ctr"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1</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algn="l"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±0</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432000" marR="36000" marT="32400" marB="32400" anchor="b">
                    <a:solidFill>
                      <a:schemeClr val="accent1">
                        <a:lumMod val="20000"/>
                        <a:lumOff val="80000"/>
                      </a:schemeClr>
                    </a:solidFill>
                  </a:tcPr>
                </a:tc>
                <a:tc>
                  <a:txBody>
                    <a:bodyPr/>
                    <a:lstStyle/>
                    <a:p>
                      <a:pPr marL="0" algn="l"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San Francisco</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algn="l"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United States</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3862291919"/>
                  </a:ext>
                </a:extLst>
              </a:tr>
              <a:tr h="187589">
                <a:tc>
                  <a:txBody>
                    <a:bodyPr/>
                    <a:lstStyle/>
                    <a:p>
                      <a:pPr algn="ctr"/>
                      <a:r>
                        <a:rPr kumimoji="1" lang="en-US" altLang="ja-JP" sz="900" dirty="0">
                          <a:latin typeface="Arial" panose="020B0604020202020204" pitchFamily="34" charset="0"/>
                          <a:cs typeface="Arial" panose="020B0604020202020204" pitchFamily="34" charset="0"/>
                        </a:rPr>
                        <a:t>2</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±0</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432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London</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United Kingdom</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1097860550"/>
                  </a:ext>
                </a:extLst>
              </a:tr>
              <a:tr h="187589">
                <a:tc>
                  <a:txBody>
                    <a:bodyPr/>
                    <a:lstStyle/>
                    <a:p>
                      <a:pPr algn="ctr"/>
                      <a:r>
                        <a:rPr kumimoji="1" lang="en-US" altLang="ja-JP" sz="900" dirty="0">
                          <a:latin typeface="Arial" panose="020B0604020202020204" pitchFamily="34" charset="0"/>
                          <a:cs typeface="Arial" panose="020B0604020202020204" pitchFamily="34" charset="0"/>
                        </a:rPr>
                        <a:t>3</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±0</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432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New York</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3214961262"/>
                  </a:ext>
                </a:extLst>
              </a:tr>
              <a:tr h="187589">
                <a:tc>
                  <a:txBody>
                    <a:bodyPr/>
                    <a:lstStyle/>
                    <a:p>
                      <a:pPr algn="ctr"/>
                      <a:r>
                        <a:rPr kumimoji="1" lang="en-US" altLang="ja-JP" sz="900" dirty="0">
                          <a:latin typeface="Arial" panose="020B0604020202020204" pitchFamily="34" charset="0"/>
                          <a:cs typeface="Arial" panose="020B0604020202020204" pitchFamily="34" charset="0"/>
                        </a:rPr>
                        <a:t>4</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+1</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Sao Paolo</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Brazil</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887683950"/>
                  </a:ext>
                </a:extLst>
              </a:tr>
              <a:tr h="187589">
                <a:tc>
                  <a:txBody>
                    <a:bodyPr/>
                    <a:lstStyle/>
                    <a:p>
                      <a:pPr marL="0" algn="ctr"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5</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algn="l"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+13</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pPr marL="0" algn="l"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Tel Aviv</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algn="l" defTabSz="914400" rtl="0" eaLnBrk="1" latinLnBrk="0" hangingPunct="1"/>
                      <a:r>
                        <a:rPr kumimoji="1" lang="en-US" altLang="ja-JP" sz="900" kern="1200" dirty="0">
                          <a:solidFill>
                            <a:schemeClr val="dk1"/>
                          </a:solidFill>
                          <a:latin typeface="Arial" panose="020B0604020202020204" pitchFamily="34" charset="0"/>
                          <a:ea typeface="+mn-ea"/>
                          <a:cs typeface="Arial" panose="020B0604020202020204" pitchFamily="34" charset="0"/>
                        </a:rPr>
                        <a:t>Israel</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3833265560"/>
                  </a:ext>
                </a:extLst>
              </a:tr>
              <a:tr h="187589">
                <a:tc>
                  <a:txBody>
                    <a:bodyPr/>
                    <a:lstStyle/>
                    <a:p>
                      <a:pPr algn="ctr"/>
                      <a:r>
                        <a:rPr kumimoji="1" lang="en-US" altLang="ja-JP" sz="900" dirty="0">
                          <a:latin typeface="Arial" panose="020B0604020202020204" pitchFamily="34" charset="0"/>
                          <a:cs typeface="Arial" panose="020B0604020202020204" pitchFamily="34" charset="0"/>
                        </a:rPr>
                        <a:t>6</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+3</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Berlin</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Germany</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3427255984"/>
                  </a:ext>
                </a:extLst>
              </a:tr>
              <a:tr h="187589">
                <a:tc>
                  <a:txBody>
                    <a:bodyPr/>
                    <a:lstStyle/>
                    <a:p>
                      <a:pPr algn="ctr"/>
                      <a:r>
                        <a:rPr kumimoji="1" lang="en-US" altLang="ja-JP" sz="900" dirty="0">
                          <a:latin typeface="Arial" panose="020B0604020202020204" pitchFamily="34" charset="0"/>
                          <a:cs typeface="Arial" panose="020B0604020202020204" pitchFamily="34" charset="0"/>
                        </a:rPr>
                        <a:t>7</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+1</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Boston</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2371275305"/>
                  </a:ext>
                </a:extLst>
              </a:tr>
              <a:tr h="187589">
                <a:tc>
                  <a:txBody>
                    <a:bodyPr/>
                    <a:lstStyle/>
                    <a:p>
                      <a:pPr algn="ctr"/>
                      <a:r>
                        <a:rPr kumimoji="1" lang="en-US" altLang="ja-JP" sz="900" dirty="0">
                          <a:latin typeface="Arial" panose="020B0604020202020204" pitchFamily="34" charset="0"/>
                          <a:cs typeface="Arial" panose="020B0604020202020204" pitchFamily="34" charset="0"/>
                        </a:rPr>
                        <a:t>8</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Los Angeles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3689812947"/>
                  </a:ext>
                </a:extLst>
              </a:tr>
              <a:tr h="187589">
                <a:tc>
                  <a:txBody>
                    <a:bodyPr/>
                    <a:lstStyle/>
                    <a:p>
                      <a:pPr algn="ctr"/>
                      <a:r>
                        <a:rPr kumimoji="1" lang="en-US" altLang="ja-JP" sz="900" dirty="0">
                          <a:latin typeface="Arial" panose="020B0604020202020204" pitchFamily="34" charset="0"/>
                          <a:cs typeface="Arial" panose="020B0604020202020204" pitchFamily="34" charset="0"/>
                        </a:rPr>
                        <a:t>9</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Hong Kong</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China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1356700764"/>
                  </a:ext>
                </a:extLst>
              </a:tr>
              <a:tr h="187589">
                <a:tc>
                  <a:txBody>
                    <a:bodyPr/>
                    <a:lstStyle/>
                    <a:p>
                      <a:pPr algn="ctr"/>
                      <a:r>
                        <a:rPr kumimoji="1" lang="en-US" altLang="ja-JP" sz="900" dirty="0">
                          <a:latin typeface="Arial" panose="020B0604020202020204" pitchFamily="34" charset="0"/>
                          <a:cs typeface="Arial" panose="020B0604020202020204" pitchFamily="34" charset="0"/>
                        </a:rPr>
                        <a:t>10</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-6</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Singapore</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Singapore</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3094683548"/>
                  </a:ext>
                </a:extLst>
              </a:tr>
              <a:tr h="187589">
                <a:tc>
                  <a:txBody>
                    <a:bodyPr/>
                    <a:lstStyle/>
                    <a:p>
                      <a:pPr algn="ctr"/>
                      <a:r>
                        <a:rPr kumimoji="1" lang="en-US" altLang="ja-JP" sz="900" dirty="0">
                          <a:latin typeface="Arial" panose="020B0604020202020204" pitchFamily="34" charset="0"/>
                          <a:cs typeface="Arial" panose="020B0604020202020204" pitchFamily="34" charset="0"/>
                        </a:rPr>
                        <a:t>11</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Sydney</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Australia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64044786"/>
                  </a:ext>
                </a:extLst>
              </a:tr>
              <a:tr h="187589">
                <a:tc>
                  <a:txBody>
                    <a:bodyPr/>
                    <a:lstStyle/>
                    <a:p>
                      <a:pPr algn="ctr"/>
                      <a:r>
                        <a:rPr kumimoji="1" lang="en-US" altLang="ja-JP" sz="900" dirty="0">
                          <a:latin typeface="Arial" panose="020B0604020202020204" pitchFamily="34" charset="0"/>
                          <a:cs typeface="Arial" panose="020B0604020202020204" pitchFamily="34" charset="0"/>
                        </a:rPr>
                        <a:t>12</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+12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Amsterdam</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The Netherlands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2507439018"/>
                  </a:ext>
                </a:extLst>
              </a:tr>
              <a:tr h="187589">
                <a:tc>
                  <a:txBody>
                    <a:bodyPr/>
                    <a:lstStyle/>
                    <a:p>
                      <a:pPr algn="ctr"/>
                      <a:r>
                        <a:rPr kumimoji="1" lang="en-US" altLang="ja-JP" sz="900" dirty="0">
                          <a:latin typeface="Arial" panose="020B0604020202020204" pitchFamily="34" charset="0"/>
                          <a:cs typeface="Arial" panose="020B0604020202020204" pitchFamily="34" charset="0"/>
                        </a:rPr>
                        <a:t>13</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+3</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New Delhi</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India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3551304249"/>
                  </a:ext>
                </a:extLst>
              </a:tr>
              <a:tr h="187589">
                <a:tc>
                  <a:txBody>
                    <a:bodyPr/>
                    <a:lstStyle/>
                    <a:p>
                      <a:pPr algn="ctr"/>
                      <a:r>
                        <a:rPr kumimoji="1" lang="en-US" altLang="ja-JP" sz="900" dirty="0">
                          <a:latin typeface="Arial" panose="020B0604020202020204" pitchFamily="34" charset="0"/>
                          <a:cs typeface="Arial" panose="020B0604020202020204" pitchFamily="34" charset="0"/>
                        </a:rPr>
                        <a:t>14</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+21</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Stockholm</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Sweden</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903068843"/>
                  </a:ext>
                </a:extLst>
              </a:tr>
              <a:tr h="187589">
                <a:tc>
                  <a:txBody>
                    <a:bodyPr/>
                    <a:lstStyle/>
                    <a:p>
                      <a:pPr algn="ctr"/>
                      <a:r>
                        <a:rPr kumimoji="1" lang="en-US" altLang="ja-JP" sz="900" dirty="0">
                          <a:latin typeface="Arial" panose="020B0604020202020204" pitchFamily="34" charset="0"/>
                          <a:cs typeface="Arial" panose="020B0604020202020204" pitchFamily="34" charset="0"/>
                        </a:rPr>
                        <a:t>15</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+4</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Atlanta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4003454871"/>
                  </a:ext>
                </a:extLst>
              </a:tr>
              <a:tr h="187589">
                <a:tc>
                  <a:txBody>
                    <a:bodyPr/>
                    <a:lstStyle/>
                    <a:p>
                      <a:pPr algn="ctr"/>
                      <a:r>
                        <a:rPr kumimoji="1" lang="en-US" altLang="ja-JP" sz="900" dirty="0">
                          <a:latin typeface="Arial" panose="020B0604020202020204" pitchFamily="34" charset="0"/>
                          <a:cs typeface="Arial" panose="020B0604020202020204" pitchFamily="34" charset="0"/>
                        </a:rPr>
                        <a:t>16</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+28</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San Diego</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3013980499"/>
                  </a:ext>
                </a:extLst>
              </a:tr>
              <a:tr h="187589">
                <a:tc>
                  <a:txBody>
                    <a:bodyPr/>
                    <a:lstStyle/>
                    <a:p>
                      <a:pPr algn="ctr"/>
                      <a:r>
                        <a:rPr kumimoji="1" lang="en-US" altLang="ja-JP" sz="900" dirty="0">
                          <a:latin typeface="Arial" panose="020B0604020202020204" pitchFamily="34" charset="0"/>
                          <a:cs typeface="Arial" panose="020B0604020202020204" pitchFamily="34" charset="0"/>
                        </a:rPr>
                        <a:t>17</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+6</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Beijing</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China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2719158867"/>
                  </a:ext>
                </a:extLst>
              </a:tr>
              <a:tr h="187589">
                <a:tc>
                  <a:txBody>
                    <a:bodyPr/>
                    <a:lstStyle/>
                    <a:p>
                      <a:pPr algn="ctr"/>
                      <a:r>
                        <a:rPr kumimoji="1" lang="en-US" altLang="ja-JP" sz="900" dirty="0">
                          <a:latin typeface="Arial" panose="020B0604020202020204" pitchFamily="34" charset="0"/>
                          <a:cs typeface="Arial" panose="020B0604020202020204" pitchFamily="34" charset="0"/>
                        </a:rPr>
                        <a:t>18</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+12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Moscow</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Russia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3096583725"/>
                  </a:ext>
                </a:extLst>
              </a:tr>
              <a:tr h="187589">
                <a:tc>
                  <a:txBody>
                    <a:bodyPr/>
                    <a:lstStyle/>
                    <a:p>
                      <a:pPr algn="ctr"/>
                      <a:r>
                        <a:rPr kumimoji="1" lang="en-US" altLang="ja-JP" sz="900" dirty="0">
                          <a:latin typeface="Arial" panose="020B0604020202020204" pitchFamily="34" charset="0"/>
                          <a:cs typeface="Arial" panose="020B0604020202020204" pitchFamily="34" charset="0"/>
                        </a:rPr>
                        <a:t>19</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Tokyo</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Japan</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3860403686"/>
                  </a:ext>
                </a:extLst>
              </a:tr>
              <a:tr h="187589">
                <a:tc>
                  <a:txBody>
                    <a:bodyPr/>
                    <a:lstStyle/>
                    <a:p>
                      <a:pPr algn="ctr"/>
                      <a:r>
                        <a:rPr kumimoji="1" lang="en-US" altLang="ja-JP" sz="900" dirty="0">
                          <a:latin typeface="Arial" panose="020B0604020202020204" pitchFamily="34" charset="0"/>
                          <a:cs typeface="Arial" panose="020B0604020202020204" pitchFamily="34" charset="0"/>
                        </a:rPr>
                        <a:t>20</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-13</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Bangalore</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India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2848016595"/>
                  </a:ext>
                </a:extLst>
              </a:tr>
              <a:tr h="187589">
                <a:tc>
                  <a:txBody>
                    <a:bodyPr/>
                    <a:lstStyle/>
                    <a:p>
                      <a:pPr algn="ctr"/>
                      <a:r>
                        <a:rPr kumimoji="1" lang="en-US" altLang="ja-JP" sz="900" dirty="0">
                          <a:latin typeface="Arial" panose="020B0604020202020204" pitchFamily="34" charset="0"/>
                          <a:cs typeface="Arial" panose="020B0604020202020204" pitchFamily="34" charset="0"/>
                        </a:rPr>
                        <a:t>21</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Arial" panose="020B0604020202020204" pitchFamily="34" charset="0"/>
                          <a:cs typeface="Arial" panose="020B0604020202020204" pitchFamily="34" charset="0"/>
                        </a:rPr>
                        <a:t>-7</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Chicago</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581885322"/>
                  </a:ext>
                </a:extLst>
              </a:tr>
              <a:tr h="187589">
                <a:tc>
                  <a:txBody>
                    <a:bodyPr/>
                    <a:lstStyle/>
                    <a:p>
                      <a:pPr algn="ctr"/>
                      <a:r>
                        <a:rPr kumimoji="1" lang="en-US" altLang="ja-JP" sz="900" dirty="0">
                          <a:latin typeface="Arial" panose="020B0604020202020204" pitchFamily="34" charset="0"/>
                          <a:cs typeface="Arial" panose="020B0604020202020204" pitchFamily="34" charset="0"/>
                        </a:rPr>
                        <a:t>22</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mn-ea"/>
                          <a:cs typeface="Arial" panose="020B0604020202020204" pitchFamily="34" charset="0"/>
                        </a:rPr>
                        <a:t>±0</a:t>
                      </a:r>
                      <a:endParaRPr kumimoji="1" lang="ja-JP" altLang="en-US" sz="900" kern="1200" dirty="0">
                        <a:solidFill>
                          <a:schemeClr val="dk1"/>
                        </a:solidFill>
                        <a:latin typeface="Arial" panose="020B0604020202020204" pitchFamily="34" charset="0"/>
                        <a:ea typeface="+mn-ea"/>
                        <a:cs typeface="Arial" panose="020B0604020202020204" pitchFamily="34" charset="0"/>
                      </a:endParaRPr>
                    </a:p>
                  </a:txBody>
                  <a:tcPr marL="432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Seattle</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United States</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693932460"/>
                  </a:ext>
                </a:extLst>
              </a:tr>
              <a:tr h="187589">
                <a:tc>
                  <a:txBody>
                    <a:bodyPr/>
                    <a:lstStyle/>
                    <a:p>
                      <a:pPr algn="ctr"/>
                      <a:r>
                        <a:rPr kumimoji="1" lang="en-US" altLang="ja-JP" sz="900" dirty="0">
                          <a:latin typeface="Arial" panose="020B0604020202020204" pitchFamily="34" charset="0"/>
                          <a:cs typeface="Arial" panose="020B0604020202020204" pitchFamily="34" charset="0"/>
                        </a:rPr>
                        <a:t>23</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-13</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Mumbai</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India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817386330"/>
                  </a:ext>
                </a:extLst>
              </a:tr>
              <a:tr h="187589">
                <a:tc>
                  <a:txBody>
                    <a:bodyPr/>
                    <a:lstStyle/>
                    <a:p>
                      <a:pPr algn="ctr"/>
                      <a:r>
                        <a:rPr kumimoji="1" lang="en-US" altLang="ja-JP" sz="900" dirty="0">
                          <a:latin typeface="Arial" panose="020B0604020202020204" pitchFamily="34" charset="0"/>
                          <a:cs typeface="Arial" panose="020B0604020202020204" pitchFamily="34" charset="0"/>
                        </a:rPr>
                        <a:t>24</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pPr algn="l"/>
                      <a:r>
                        <a:rPr kumimoji="1" lang="en-US" altLang="ja-JP" sz="900" dirty="0">
                          <a:latin typeface="Arial" panose="020B0604020202020204" pitchFamily="34" charset="0"/>
                          <a:cs typeface="Arial" panose="020B0604020202020204" pitchFamily="34" charset="0"/>
                        </a:rPr>
                        <a:t>+62</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Hangzhou</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tc>
                  <a:txBody>
                    <a:bodyPr/>
                    <a:lstStyle/>
                    <a:p>
                      <a:r>
                        <a:rPr kumimoji="1" lang="en-US" altLang="ja-JP" sz="900" dirty="0">
                          <a:latin typeface="Arial" panose="020B0604020202020204" pitchFamily="34" charset="0"/>
                          <a:cs typeface="Arial" panose="020B0604020202020204" pitchFamily="34" charset="0"/>
                        </a:rPr>
                        <a:t>China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bg1"/>
                    </a:solidFill>
                  </a:tcPr>
                </a:tc>
                <a:extLst>
                  <a:ext uri="{0D108BD9-81ED-4DB2-BD59-A6C34878D82A}">
                    <a16:rowId xmlns:a16="http://schemas.microsoft.com/office/drawing/2014/main" val="1301017973"/>
                  </a:ext>
                </a:extLst>
              </a:tr>
              <a:tr h="187589">
                <a:tc>
                  <a:txBody>
                    <a:bodyPr/>
                    <a:lstStyle/>
                    <a:p>
                      <a:pPr algn="ctr"/>
                      <a:r>
                        <a:rPr kumimoji="1" lang="en-US" altLang="ja-JP" sz="900" dirty="0">
                          <a:latin typeface="Arial" panose="020B0604020202020204" pitchFamily="34" charset="0"/>
                          <a:cs typeface="Arial" panose="020B0604020202020204" pitchFamily="34" charset="0"/>
                        </a:rPr>
                        <a:t>25</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pPr algn="l"/>
                      <a:r>
                        <a:rPr kumimoji="1" lang="en-US" altLang="ja-JP" sz="900" dirty="0">
                          <a:latin typeface="Arial" panose="020B0604020202020204" pitchFamily="34" charset="0"/>
                          <a:cs typeface="Arial" panose="020B0604020202020204" pitchFamily="34" charset="0"/>
                        </a:rPr>
                        <a:t>+7</a:t>
                      </a:r>
                      <a:endParaRPr kumimoji="1" lang="ja-JP" altLang="en-US" sz="900" dirty="0">
                        <a:latin typeface="Arial" panose="020B0604020202020204" pitchFamily="34" charset="0"/>
                        <a:cs typeface="Arial" panose="020B0604020202020204" pitchFamily="34" charset="0"/>
                      </a:endParaRPr>
                    </a:p>
                  </a:txBody>
                  <a:tcPr marL="468000" marR="36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Melbourne</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tc>
                  <a:txBody>
                    <a:bodyPr/>
                    <a:lstStyle/>
                    <a:p>
                      <a:r>
                        <a:rPr kumimoji="1" lang="en-US" altLang="ja-JP" sz="900" dirty="0">
                          <a:latin typeface="Arial" panose="020B0604020202020204" pitchFamily="34" charset="0"/>
                          <a:cs typeface="Arial" panose="020B0604020202020204" pitchFamily="34" charset="0"/>
                        </a:rPr>
                        <a:t>Australia</a:t>
                      </a:r>
                      <a:endParaRPr kumimoji="1" lang="ja-JP" altLang="en-US" sz="900" dirty="0">
                        <a:latin typeface="Arial" panose="020B0604020202020204" pitchFamily="34" charset="0"/>
                        <a:cs typeface="Arial" panose="020B0604020202020204" pitchFamily="34" charset="0"/>
                      </a:endParaRPr>
                    </a:p>
                  </a:txBody>
                  <a:tcPr marL="72000" marR="72000" marT="32400" marB="32400" anchor="ctr">
                    <a:solidFill>
                      <a:schemeClr val="accent1">
                        <a:lumMod val="20000"/>
                        <a:lumOff val="80000"/>
                      </a:schemeClr>
                    </a:solidFill>
                  </a:tcPr>
                </a:tc>
                <a:extLst>
                  <a:ext uri="{0D108BD9-81ED-4DB2-BD59-A6C34878D82A}">
                    <a16:rowId xmlns:a16="http://schemas.microsoft.com/office/drawing/2014/main" val="2118737276"/>
                  </a:ext>
                </a:extLst>
              </a:tr>
            </a:tbl>
          </a:graphicData>
        </a:graphic>
      </p:graphicFrame>
      <p:grpSp>
        <p:nvGrpSpPr>
          <p:cNvPr id="38" name="グループ化 37">
            <a:extLst>
              <a:ext uri="{FF2B5EF4-FFF2-40B4-BE49-F238E27FC236}">
                <a16:creationId xmlns:a16="http://schemas.microsoft.com/office/drawing/2014/main" id="{051E2DE2-6971-2B2D-DCB0-86EF5062D39A}"/>
              </a:ext>
            </a:extLst>
          </p:cNvPr>
          <p:cNvGrpSpPr/>
          <p:nvPr/>
        </p:nvGrpSpPr>
        <p:grpSpPr>
          <a:xfrm>
            <a:off x="8734903" y="1394023"/>
            <a:ext cx="124176" cy="4955431"/>
            <a:chOff x="8734903" y="1394023"/>
            <a:chExt cx="124176" cy="4955431"/>
          </a:xfrm>
        </p:grpSpPr>
        <p:sp>
          <p:nvSpPr>
            <p:cNvPr id="7" name="二等辺三角形 6">
              <a:extLst>
                <a:ext uri="{FF2B5EF4-FFF2-40B4-BE49-F238E27FC236}">
                  <a16:creationId xmlns:a16="http://schemas.microsoft.com/office/drawing/2014/main" id="{F67023C3-691E-7841-3C8E-2618105800CA}"/>
                </a:ext>
              </a:extLst>
            </p:cNvPr>
            <p:cNvSpPr/>
            <p:nvPr/>
          </p:nvSpPr>
          <p:spPr>
            <a:xfrm rot="5400000">
              <a:off x="8734903" y="1407223"/>
              <a:ext cx="124176" cy="977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1" name="二等辺三角形 10">
              <a:extLst>
                <a:ext uri="{FF2B5EF4-FFF2-40B4-BE49-F238E27FC236}">
                  <a16:creationId xmlns:a16="http://schemas.microsoft.com/office/drawing/2014/main" id="{5DBB9B14-EE0F-5C55-5EFD-6295F8F9E617}"/>
                </a:ext>
              </a:extLst>
            </p:cNvPr>
            <p:cNvSpPr/>
            <p:nvPr/>
          </p:nvSpPr>
          <p:spPr>
            <a:xfrm rot="5400000">
              <a:off x="8734903" y="1618787"/>
              <a:ext cx="124176" cy="977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二等辺三角形 11">
              <a:extLst>
                <a:ext uri="{FF2B5EF4-FFF2-40B4-BE49-F238E27FC236}">
                  <a16:creationId xmlns:a16="http://schemas.microsoft.com/office/drawing/2014/main" id="{3C87F370-53F6-1B1E-C49D-E1ED617E4DEA}"/>
                </a:ext>
              </a:extLst>
            </p:cNvPr>
            <p:cNvSpPr/>
            <p:nvPr/>
          </p:nvSpPr>
          <p:spPr>
            <a:xfrm rot="5400000">
              <a:off x="8734903" y="1820412"/>
              <a:ext cx="124176" cy="977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5" name="二等辺三角形 14">
              <a:extLst>
                <a:ext uri="{FF2B5EF4-FFF2-40B4-BE49-F238E27FC236}">
                  <a16:creationId xmlns:a16="http://schemas.microsoft.com/office/drawing/2014/main" id="{55168145-058F-E7A5-5977-64A22D0E28E3}"/>
                </a:ext>
              </a:extLst>
            </p:cNvPr>
            <p:cNvSpPr/>
            <p:nvPr/>
          </p:nvSpPr>
          <p:spPr>
            <a:xfrm rot="5400000">
              <a:off x="8734903" y="5663098"/>
              <a:ext cx="124176" cy="9777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6" name="二等辺三角形 15">
              <a:extLst>
                <a:ext uri="{FF2B5EF4-FFF2-40B4-BE49-F238E27FC236}">
                  <a16:creationId xmlns:a16="http://schemas.microsoft.com/office/drawing/2014/main" id="{6A643491-2855-1304-95C9-34C89BDC09D2}"/>
                </a:ext>
              </a:extLst>
            </p:cNvPr>
            <p:cNvSpPr/>
            <p:nvPr/>
          </p:nvSpPr>
          <p:spPr>
            <a:xfrm>
              <a:off x="8734903" y="2008837"/>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7" name="二等辺三角形 16">
              <a:extLst>
                <a:ext uri="{FF2B5EF4-FFF2-40B4-BE49-F238E27FC236}">
                  <a16:creationId xmlns:a16="http://schemas.microsoft.com/office/drawing/2014/main" id="{740C36CC-2F79-B154-FF60-BEDA98A57021}"/>
                </a:ext>
              </a:extLst>
            </p:cNvPr>
            <p:cNvSpPr/>
            <p:nvPr/>
          </p:nvSpPr>
          <p:spPr>
            <a:xfrm>
              <a:off x="8734903" y="2203940"/>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8" name="二等辺三角形 17">
              <a:extLst>
                <a:ext uri="{FF2B5EF4-FFF2-40B4-BE49-F238E27FC236}">
                  <a16:creationId xmlns:a16="http://schemas.microsoft.com/office/drawing/2014/main" id="{676C5EC3-693D-DAEA-3C54-F3A077EE6A0B}"/>
                </a:ext>
              </a:extLst>
            </p:cNvPr>
            <p:cNvSpPr/>
            <p:nvPr/>
          </p:nvSpPr>
          <p:spPr>
            <a:xfrm>
              <a:off x="8734903" y="2418921"/>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 name="二等辺三角形 18">
              <a:extLst>
                <a:ext uri="{FF2B5EF4-FFF2-40B4-BE49-F238E27FC236}">
                  <a16:creationId xmlns:a16="http://schemas.microsoft.com/office/drawing/2014/main" id="{446B2179-48B5-9328-261E-E5CFB8BF4BF8}"/>
                </a:ext>
              </a:extLst>
            </p:cNvPr>
            <p:cNvSpPr/>
            <p:nvPr/>
          </p:nvSpPr>
          <p:spPr>
            <a:xfrm>
              <a:off x="8734903" y="2604085"/>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0" name="二等辺三角形 19">
              <a:extLst>
                <a:ext uri="{FF2B5EF4-FFF2-40B4-BE49-F238E27FC236}">
                  <a16:creationId xmlns:a16="http://schemas.microsoft.com/office/drawing/2014/main" id="{02DA9C20-430F-0F36-1B9E-8921B8233EC9}"/>
                </a:ext>
              </a:extLst>
            </p:cNvPr>
            <p:cNvSpPr/>
            <p:nvPr/>
          </p:nvSpPr>
          <p:spPr>
            <a:xfrm>
              <a:off x="8734903" y="3014169"/>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1" name="二等辺三角形 20">
              <a:extLst>
                <a:ext uri="{FF2B5EF4-FFF2-40B4-BE49-F238E27FC236}">
                  <a16:creationId xmlns:a16="http://schemas.microsoft.com/office/drawing/2014/main" id="{20F062B4-FBDE-7718-8DC3-C8035BE5EF0F}"/>
                </a:ext>
              </a:extLst>
            </p:cNvPr>
            <p:cNvSpPr/>
            <p:nvPr/>
          </p:nvSpPr>
          <p:spPr>
            <a:xfrm>
              <a:off x="8734903" y="3424253"/>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2" name="二等辺三角形 21">
              <a:extLst>
                <a:ext uri="{FF2B5EF4-FFF2-40B4-BE49-F238E27FC236}">
                  <a16:creationId xmlns:a16="http://schemas.microsoft.com/office/drawing/2014/main" id="{08E3A7A8-7AD7-9265-AE65-50AE17AFB4F5}"/>
                </a:ext>
              </a:extLst>
            </p:cNvPr>
            <p:cNvSpPr/>
            <p:nvPr/>
          </p:nvSpPr>
          <p:spPr>
            <a:xfrm>
              <a:off x="8734903" y="3629295"/>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 name="二等辺三角形 22">
              <a:extLst>
                <a:ext uri="{FF2B5EF4-FFF2-40B4-BE49-F238E27FC236}">
                  <a16:creationId xmlns:a16="http://schemas.microsoft.com/office/drawing/2014/main" id="{D24C266B-0AB5-7CD3-55D1-D7FF58D77546}"/>
                </a:ext>
              </a:extLst>
            </p:cNvPr>
            <p:cNvSpPr/>
            <p:nvPr/>
          </p:nvSpPr>
          <p:spPr>
            <a:xfrm>
              <a:off x="8734903" y="3814459"/>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二等辺三角形 23">
              <a:extLst>
                <a:ext uri="{FF2B5EF4-FFF2-40B4-BE49-F238E27FC236}">
                  <a16:creationId xmlns:a16="http://schemas.microsoft.com/office/drawing/2014/main" id="{E341F701-48A2-7723-4616-B9BC9F3B1393}"/>
                </a:ext>
              </a:extLst>
            </p:cNvPr>
            <p:cNvSpPr/>
            <p:nvPr/>
          </p:nvSpPr>
          <p:spPr>
            <a:xfrm>
              <a:off x="8734903" y="4039379"/>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二等辺三角形 24">
              <a:extLst>
                <a:ext uri="{FF2B5EF4-FFF2-40B4-BE49-F238E27FC236}">
                  <a16:creationId xmlns:a16="http://schemas.microsoft.com/office/drawing/2014/main" id="{52678CA2-8330-EDF1-6A26-C8499A9E7A1E}"/>
                </a:ext>
              </a:extLst>
            </p:cNvPr>
            <p:cNvSpPr/>
            <p:nvPr/>
          </p:nvSpPr>
          <p:spPr>
            <a:xfrm>
              <a:off x="8734903" y="4234482"/>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二等辺三角形 25">
              <a:extLst>
                <a:ext uri="{FF2B5EF4-FFF2-40B4-BE49-F238E27FC236}">
                  <a16:creationId xmlns:a16="http://schemas.microsoft.com/office/drawing/2014/main" id="{A83C1B4D-3789-840B-4E32-2FC83947B24F}"/>
                </a:ext>
              </a:extLst>
            </p:cNvPr>
            <p:cNvSpPr/>
            <p:nvPr/>
          </p:nvSpPr>
          <p:spPr>
            <a:xfrm>
              <a:off x="8734903" y="4429585"/>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7" name="二等辺三角形 26">
              <a:extLst>
                <a:ext uri="{FF2B5EF4-FFF2-40B4-BE49-F238E27FC236}">
                  <a16:creationId xmlns:a16="http://schemas.microsoft.com/office/drawing/2014/main" id="{4007EE83-6265-50D1-4BA4-EB33D23F4743}"/>
                </a:ext>
              </a:extLst>
            </p:cNvPr>
            <p:cNvSpPr/>
            <p:nvPr/>
          </p:nvSpPr>
          <p:spPr>
            <a:xfrm>
              <a:off x="8734903" y="4634627"/>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二等辺三角形 27">
              <a:extLst>
                <a:ext uri="{FF2B5EF4-FFF2-40B4-BE49-F238E27FC236}">
                  <a16:creationId xmlns:a16="http://schemas.microsoft.com/office/drawing/2014/main" id="{DCC01641-3F06-38CB-9FA8-66FFFDCD38FD}"/>
                </a:ext>
              </a:extLst>
            </p:cNvPr>
            <p:cNvSpPr/>
            <p:nvPr/>
          </p:nvSpPr>
          <p:spPr>
            <a:xfrm>
              <a:off x="8734903" y="6066504"/>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9" name="二等辺三角形 28">
              <a:extLst>
                <a:ext uri="{FF2B5EF4-FFF2-40B4-BE49-F238E27FC236}">
                  <a16:creationId xmlns:a16="http://schemas.microsoft.com/office/drawing/2014/main" id="{B4FF5048-D621-7F94-E370-507D53524089}"/>
                </a:ext>
              </a:extLst>
            </p:cNvPr>
            <p:cNvSpPr/>
            <p:nvPr/>
          </p:nvSpPr>
          <p:spPr>
            <a:xfrm>
              <a:off x="8734903" y="6251678"/>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0" name="二等辺三角形 29">
              <a:extLst>
                <a:ext uri="{FF2B5EF4-FFF2-40B4-BE49-F238E27FC236}">
                  <a16:creationId xmlns:a16="http://schemas.microsoft.com/office/drawing/2014/main" id="{B8136039-4FF9-B820-A33F-C7C0820C58A2}"/>
                </a:ext>
              </a:extLst>
            </p:cNvPr>
            <p:cNvSpPr/>
            <p:nvPr/>
          </p:nvSpPr>
          <p:spPr>
            <a:xfrm>
              <a:off x="8734903" y="4839669"/>
              <a:ext cx="124176" cy="9777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1" name="二等辺三角形 30">
              <a:extLst>
                <a:ext uri="{FF2B5EF4-FFF2-40B4-BE49-F238E27FC236}">
                  <a16:creationId xmlns:a16="http://schemas.microsoft.com/office/drawing/2014/main" id="{8A19849E-F037-3699-AC4B-FDF4A71DC3E3}"/>
                </a:ext>
              </a:extLst>
            </p:cNvPr>
            <p:cNvSpPr/>
            <p:nvPr/>
          </p:nvSpPr>
          <p:spPr>
            <a:xfrm rot="10800000">
              <a:off x="8734903" y="2829005"/>
              <a:ext cx="124176" cy="9777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2" name="二等辺三角形 31">
              <a:extLst>
                <a:ext uri="{FF2B5EF4-FFF2-40B4-BE49-F238E27FC236}">
                  <a16:creationId xmlns:a16="http://schemas.microsoft.com/office/drawing/2014/main" id="{EA03E2F0-E025-4227-62CC-E9660C9A8BFD}"/>
                </a:ext>
              </a:extLst>
            </p:cNvPr>
            <p:cNvSpPr/>
            <p:nvPr/>
          </p:nvSpPr>
          <p:spPr>
            <a:xfrm rot="10800000">
              <a:off x="8734903" y="3229150"/>
              <a:ext cx="124176" cy="9777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3" name="二等辺三角形 32">
              <a:extLst>
                <a:ext uri="{FF2B5EF4-FFF2-40B4-BE49-F238E27FC236}">
                  <a16:creationId xmlns:a16="http://schemas.microsoft.com/office/drawing/2014/main" id="{AD259B3C-9634-3EE0-7E7B-A792E85B19C3}"/>
                </a:ext>
              </a:extLst>
            </p:cNvPr>
            <p:cNvSpPr/>
            <p:nvPr/>
          </p:nvSpPr>
          <p:spPr>
            <a:xfrm rot="10800000">
              <a:off x="8734903" y="5054650"/>
              <a:ext cx="124176" cy="9777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4" name="二等辺三角形 33">
              <a:extLst>
                <a:ext uri="{FF2B5EF4-FFF2-40B4-BE49-F238E27FC236}">
                  <a16:creationId xmlns:a16="http://schemas.microsoft.com/office/drawing/2014/main" id="{211DF785-61EA-1EEB-F528-0F4D2F6AE362}"/>
                </a:ext>
              </a:extLst>
            </p:cNvPr>
            <p:cNvSpPr/>
            <p:nvPr/>
          </p:nvSpPr>
          <p:spPr>
            <a:xfrm rot="10800000">
              <a:off x="8734903" y="5249753"/>
              <a:ext cx="124176" cy="9777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5" name="二等辺三角形 34">
              <a:extLst>
                <a:ext uri="{FF2B5EF4-FFF2-40B4-BE49-F238E27FC236}">
                  <a16:creationId xmlns:a16="http://schemas.microsoft.com/office/drawing/2014/main" id="{31500714-06C5-09F9-6221-BB8ADE6CF5B2}"/>
                </a:ext>
              </a:extLst>
            </p:cNvPr>
            <p:cNvSpPr/>
            <p:nvPr/>
          </p:nvSpPr>
          <p:spPr>
            <a:xfrm rot="10800000">
              <a:off x="8734903" y="5444856"/>
              <a:ext cx="124176" cy="9777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6" name="二等辺三角形 35">
              <a:extLst>
                <a:ext uri="{FF2B5EF4-FFF2-40B4-BE49-F238E27FC236}">
                  <a16:creationId xmlns:a16="http://schemas.microsoft.com/office/drawing/2014/main" id="{0AD547F2-70E0-D674-4035-D4A9955BB231}"/>
                </a:ext>
              </a:extLst>
            </p:cNvPr>
            <p:cNvSpPr/>
            <p:nvPr/>
          </p:nvSpPr>
          <p:spPr>
            <a:xfrm rot="10800000">
              <a:off x="8734903" y="5851523"/>
              <a:ext cx="124176" cy="9777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37" name="正方形/長方形 36">
            <a:extLst>
              <a:ext uri="{FF2B5EF4-FFF2-40B4-BE49-F238E27FC236}">
                <a16:creationId xmlns:a16="http://schemas.microsoft.com/office/drawing/2014/main" id="{726F6B20-BFFF-B1BA-38FD-97368BF3308A}"/>
              </a:ext>
            </a:extLst>
          </p:cNvPr>
          <p:cNvSpPr/>
          <p:nvPr/>
        </p:nvSpPr>
        <p:spPr>
          <a:xfrm>
            <a:off x="7752522" y="6436852"/>
            <a:ext cx="3687417" cy="400110"/>
          </a:xfrm>
          <a:prstGeom prst="rect">
            <a:avLst/>
          </a:prstGeom>
        </p:spPr>
        <p:txBody>
          <a:bodyPr wrap="square">
            <a:spAutoFit/>
          </a:bodyPr>
          <a:lstStyle/>
          <a:p>
            <a:r>
              <a:rPr lang="en-US" altLang="ja-JP" sz="1000" dirty="0">
                <a:latin typeface="Arial" panose="020B0604020202020204" pitchFamily="34" charset="0"/>
                <a:cs typeface="Arial" panose="020B0604020202020204" pitchFamily="34" charset="0"/>
              </a:rPr>
              <a:t>Source: Compiled by KPMG based on data on findexable (https://findexable.com/gfi-download)</a:t>
            </a:r>
            <a:endParaRPr lang="ja-JP" altLang="en-US" sz="10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E3DAF4ED-E309-DDEF-1A1B-7E2E90402C85}"/>
              </a:ext>
            </a:extLst>
          </p:cNvPr>
          <p:cNvSpPr/>
          <p:nvPr/>
        </p:nvSpPr>
        <p:spPr>
          <a:xfrm>
            <a:off x="7853256" y="4987295"/>
            <a:ext cx="3806839" cy="20460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119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7</a:t>
            </a:fld>
            <a:endParaRPr kumimoji="1" lang="ja-JP" altLang="en-US" dirty="0">
              <a:latin typeface="Arial" panose="020B0604020202020204" pitchFamily="34" charset="0"/>
              <a:cs typeface="Arial" panose="020B0604020202020204" pitchFamily="34" charset="0"/>
            </a:endParaRPr>
          </a:p>
        </p:txBody>
      </p:sp>
      <p:sp>
        <p:nvSpPr>
          <p:cNvPr id="6" name="正方形/長方形 5"/>
          <p:cNvSpPr/>
          <p:nvPr/>
        </p:nvSpPr>
        <p:spPr>
          <a:xfrm>
            <a:off x="109362" y="306488"/>
            <a:ext cx="11973277" cy="6278644"/>
          </a:xfrm>
          <a:prstGeom prst="rect">
            <a:avLst/>
          </a:prstGeom>
        </p:spPr>
        <p:txBody>
          <a:bodyPr wrap="square">
            <a:spAutoFit/>
          </a:bodyPr>
          <a:lstStyle/>
          <a:p>
            <a:pPr lvl="0"/>
            <a:r>
              <a:rPr lang="en-US" altLang="ja-JP" dirty="0">
                <a:latin typeface="Arial"/>
                <a:cs typeface="Arial"/>
              </a:rPr>
              <a:t>In addition, the global environment for the financial industry is undergoing a transformation; investment management companies are growing immensely in size, and the number of investment funds, etc. is also increasing.</a:t>
            </a:r>
            <a:endParaRPr lang="ja-JP" altLang="ja-JP" dirty="0">
              <a:latin typeface="Arial"/>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8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8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1600" dirty="0">
              <a:latin typeface="Arial"/>
              <a:ea typeface="UD デジタル 教科書体 NK-R" panose="02020400000000000000" pitchFamily="18" charset="-128"/>
              <a:cs typeface="Arial"/>
            </a:endParaRPr>
          </a:p>
          <a:p>
            <a:endParaRPr lang="en-US" altLang="ja-JP" sz="600" dirty="0">
              <a:latin typeface="Arial"/>
              <a:ea typeface="UD デジタル 教科書体 NK-R" panose="02020400000000000000" pitchFamily="18" charset="-128"/>
              <a:cs typeface="Arial"/>
            </a:endParaRPr>
          </a:p>
          <a:p>
            <a:r>
              <a:rPr lang="en-US" altLang="ja-JP" sz="1600" dirty="0">
                <a:latin typeface="Arial"/>
                <a:ea typeface="UD デジタル 教科書体 NK-R" panose="02020400000000000000" pitchFamily="18" charset="-128"/>
                <a:cs typeface="Arial"/>
              </a:rPr>
              <a:t>Changes have been taking place in recent years, which have impacted the business environment in global financial cities. These changes include the strengthening of ties with China as a result of the enactment of Hong Kong’s national security law and the Greater Bay Area scheme, as well as changes to the political situation such as the UK’s exit from the EU.</a:t>
            </a:r>
          </a:p>
          <a:p>
            <a:endParaRPr lang="en-US" altLang="ja-JP" sz="800" dirty="0">
              <a:latin typeface="Arial"/>
              <a:ea typeface="UD デジタル 教科書体 NK-R" panose="02020400000000000000" pitchFamily="18" charset="-128"/>
              <a:cs typeface="Arial"/>
            </a:endParaRPr>
          </a:p>
          <a:p>
            <a:r>
              <a:rPr lang="en-US" altLang="ja-JP" sz="1600" dirty="0">
                <a:latin typeface="Arial"/>
                <a:ea typeface="UD デジタル 教科書体 NK-R" panose="02020400000000000000" pitchFamily="18" charset="-128"/>
                <a:cs typeface="Arial"/>
              </a:rPr>
              <a:t>We are also seeing a shift in the way companies think, towards one which considers the benefits to diverse stakeholders such as employees, business partners, customers, local communities, and shareholders. Furthermore, there is also an increase in sustainable finance for the achievement of SDGs.</a:t>
            </a:r>
          </a:p>
        </p:txBody>
      </p:sp>
      <p:sp>
        <p:nvSpPr>
          <p:cNvPr id="7" name="正方形/長方形 6"/>
          <p:cNvSpPr/>
          <p:nvPr/>
        </p:nvSpPr>
        <p:spPr>
          <a:xfrm>
            <a:off x="6269599" y="943924"/>
            <a:ext cx="4957235"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[Major Private Equity Funds* of Each Country]</a:t>
            </a:r>
            <a:endParaRPr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0" name="正方形/長方形 9"/>
          <p:cNvSpPr/>
          <p:nvPr/>
        </p:nvSpPr>
        <p:spPr>
          <a:xfrm>
            <a:off x="395683" y="4281726"/>
            <a:ext cx="4794384" cy="461665"/>
          </a:xfrm>
          <a:prstGeom prst="rect">
            <a:avLst/>
          </a:prstGeom>
        </p:spPr>
        <p:txBody>
          <a:bodyPr wrap="square">
            <a:spAutoFit/>
          </a:bodyPr>
          <a:lstStyle/>
          <a:p>
            <a:r>
              <a:rPr lang="en-US" altLang="ja-JP" sz="800" dirty="0">
                <a:latin typeface="Arial" panose="020B0604020202020204" pitchFamily="34" charset="0"/>
                <a:ea typeface="UD デジタル 教科書体 NK-R" panose="02020400000000000000" pitchFamily="18" charset="-128"/>
                <a:cs typeface="Arial" panose="020B0604020202020204" pitchFamily="34" charset="0"/>
              </a:rPr>
              <a:t>Source: “FSA Year in Review (administrative year 2019)”</a:t>
            </a:r>
            <a:r>
              <a:rPr lang="ja-JP" altLang="en-US" sz="8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800" dirty="0">
                <a:latin typeface="Arial" panose="020B0604020202020204" pitchFamily="34" charset="0"/>
                <a:ea typeface="UD デジタル 教科書体 NK-R" panose="02020400000000000000" pitchFamily="18" charset="-128"/>
                <a:cs typeface="Arial" panose="020B0604020202020204" pitchFamily="34" charset="0"/>
              </a:rPr>
              <a:t>FSA, Japan,</a:t>
            </a:r>
            <a:r>
              <a:rPr lang="ja-JP" altLang="en-US" sz="8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800" dirty="0">
                <a:latin typeface="Arial" panose="020B0604020202020204" pitchFamily="34" charset="0"/>
                <a:ea typeface="UD デジタル 教科書体 NK-R" panose="02020400000000000000" pitchFamily="18" charset="-128"/>
                <a:cs typeface="Arial" panose="020B0604020202020204" pitchFamily="34" charset="0"/>
              </a:rPr>
              <a:t>“Evolution Revolution Reports” IAA, U.S, “Singapore Asset Management Survey” MAS, Singapore, “Asset and Wealth Management Activities Survey” and “Fund Management Activities Survey”</a:t>
            </a:r>
            <a:r>
              <a:rPr lang="ja-JP" altLang="en-US" sz="80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800" dirty="0">
                <a:latin typeface="Arial" panose="020B0604020202020204" pitchFamily="34" charset="0"/>
                <a:ea typeface="UD デジタル 教科書体 NK-R" panose="02020400000000000000" pitchFamily="18" charset="-128"/>
                <a:cs typeface="Arial" panose="020B0604020202020204" pitchFamily="34" charset="0"/>
              </a:rPr>
              <a:t>SEC, Hong Kong, </a:t>
            </a:r>
            <a:endParaRPr lang="ja-JP" altLang="en-US" sz="8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 name="正方形/長方形 1"/>
          <p:cNvSpPr/>
          <p:nvPr/>
        </p:nvSpPr>
        <p:spPr>
          <a:xfrm>
            <a:off x="9010650" y="3244850"/>
            <a:ext cx="34925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9" name="正方形/長方形 8"/>
          <p:cNvSpPr/>
          <p:nvPr/>
        </p:nvSpPr>
        <p:spPr>
          <a:xfrm>
            <a:off x="9451976" y="3244850"/>
            <a:ext cx="485774"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1" name="正方形/長方形 10"/>
          <p:cNvSpPr/>
          <p:nvPr/>
        </p:nvSpPr>
        <p:spPr>
          <a:xfrm>
            <a:off x="8305799" y="3594100"/>
            <a:ext cx="1181101"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2" name="正方形/長方形 11"/>
          <p:cNvSpPr/>
          <p:nvPr/>
        </p:nvSpPr>
        <p:spPr>
          <a:xfrm>
            <a:off x="5668236" y="4224784"/>
            <a:ext cx="5742446"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800" indent="-100800">
              <a:buFont typeface="Lucida Grande"/>
              <a:buChar char="*"/>
            </a:pPr>
            <a:r>
              <a:rPr lang="en-US" altLang="ja-JP" sz="10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 fund whose objective is to purchase unlisted shares and obtain capital gains by taking the shares public or selling to a third party</a:t>
            </a:r>
            <a:endParaRPr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grpSp>
        <p:nvGrpSpPr>
          <p:cNvPr id="19" name="グループ化 18">
            <a:extLst>
              <a:ext uri="{FF2B5EF4-FFF2-40B4-BE49-F238E27FC236}">
                <a16:creationId xmlns:a16="http://schemas.microsoft.com/office/drawing/2014/main" id="{B320A027-9455-15C2-00E6-EFAC887D6D52}"/>
              </a:ext>
            </a:extLst>
          </p:cNvPr>
          <p:cNvGrpSpPr/>
          <p:nvPr/>
        </p:nvGrpSpPr>
        <p:grpSpPr>
          <a:xfrm>
            <a:off x="553571" y="994042"/>
            <a:ext cx="4256418" cy="3301587"/>
            <a:chOff x="553571" y="1078711"/>
            <a:chExt cx="4256418" cy="3301587"/>
          </a:xfrm>
        </p:grpSpPr>
        <p:pic>
          <p:nvPicPr>
            <p:cNvPr id="8" name="図 7"/>
            <p:cNvPicPr>
              <a:picLocks noChangeAspect="1"/>
            </p:cNvPicPr>
            <p:nvPr/>
          </p:nvPicPr>
          <p:blipFill rotWithShape="1">
            <a:blip r:embed="rId3"/>
            <a:srcRect l="50880" t="23834" r="18811" b="31354"/>
            <a:stretch/>
          </p:blipFill>
          <p:spPr>
            <a:xfrm>
              <a:off x="838200" y="1078711"/>
              <a:ext cx="3971789" cy="3301587"/>
            </a:xfrm>
            <a:prstGeom prst="rect">
              <a:avLst/>
            </a:prstGeom>
          </p:spPr>
        </p:pic>
        <p:sp>
          <p:nvSpPr>
            <p:cNvPr id="14" name="正方形/長方形 13">
              <a:extLst>
                <a:ext uri="{FF2B5EF4-FFF2-40B4-BE49-F238E27FC236}">
                  <a16:creationId xmlns:a16="http://schemas.microsoft.com/office/drawing/2014/main" id="{D5E2093C-2D87-F300-2277-B54E7C2D1AC4}"/>
                </a:ext>
              </a:extLst>
            </p:cNvPr>
            <p:cNvSpPr/>
            <p:nvPr/>
          </p:nvSpPr>
          <p:spPr>
            <a:xfrm>
              <a:off x="553571" y="1206038"/>
              <a:ext cx="615773" cy="271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Companies</a:t>
              </a:r>
              <a:endParaRPr lang="ja-JP" altLang="en-US"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 name="四角形: 角を丸くする 3">
              <a:extLst>
                <a:ext uri="{FF2B5EF4-FFF2-40B4-BE49-F238E27FC236}">
                  <a16:creationId xmlns:a16="http://schemas.microsoft.com/office/drawing/2014/main" id="{91752B99-B97C-824C-5EAE-0CB88C29A8FC}"/>
                </a:ext>
              </a:extLst>
            </p:cNvPr>
            <p:cNvSpPr/>
            <p:nvPr/>
          </p:nvSpPr>
          <p:spPr>
            <a:xfrm>
              <a:off x="1132936" y="1120716"/>
              <a:ext cx="3611916" cy="278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Arial" panose="020B0604020202020204" pitchFamily="34" charset="0"/>
                  <a:cs typeface="Arial" panose="020B0604020202020204" pitchFamily="34" charset="0"/>
                </a:rPr>
                <a:t>Trends of Investment Management Companies</a:t>
              </a:r>
              <a:endParaRPr kumimoji="1" lang="ja-JP" altLang="en-US" sz="1200" b="1"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B445F3E1-8E41-6810-F981-976B83F03822}"/>
                </a:ext>
              </a:extLst>
            </p:cNvPr>
            <p:cNvSpPr/>
            <p:nvPr/>
          </p:nvSpPr>
          <p:spPr>
            <a:xfrm>
              <a:off x="1668086" y="4155961"/>
              <a:ext cx="270781" cy="178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US</a:t>
              </a:r>
              <a:endParaRPr lang="ja-JP" altLang="en-US"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6" name="正方形/長方形 15">
              <a:extLst>
                <a:ext uri="{FF2B5EF4-FFF2-40B4-BE49-F238E27FC236}">
                  <a16:creationId xmlns:a16="http://schemas.microsoft.com/office/drawing/2014/main" id="{4A387AFF-C041-F7CF-C981-579D3BA0F82A}"/>
                </a:ext>
              </a:extLst>
            </p:cNvPr>
            <p:cNvSpPr/>
            <p:nvPr/>
          </p:nvSpPr>
          <p:spPr>
            <a:xfrm>
              <a:off x="2269220" y="4155961"/>
              <a:ext cx="508000" cy="17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Japan</a:t>
              </a:r>
              <a:endParaRPr lang="ja-JP" altLang="en-US"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7" name="正方形/長方形 16">
              <a:extLst>
                <a:ext uri="{FF2B5EF4-FFF2-40B4-BE49-F238E27FC236}">
                  <a16:creationId xmlns:a16="http://schemas.microsoft.com/office/drawing/2014/main" id="{DE80E5DC-0540-4DD4-A8A1-EDCB9F7875AF}"/>
                </a:ext>
              </a:extLst>
            </p:cNvPr>
            <p:cNvSpPr/>
            <p:nvPr/>
          </p:nvSpPr>
          <p:spPr>
            <a:xfrm>
              <a:off x="3031603" y="4155961"/>
              <a:ext cx="659863" cy="17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Singapore</a:t>
              </a:r>
              <a:endParaRPr lang="ja-JP" altLang="en-US"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8" name="正方形/長方形 17">
              <a:extLst>
                <a:ext uri="{FF2B5EF4-FFF2-40B4-BE49-F238E27FC236}">
                  <a16:creationId xmlns:a16="http://schemas.microsoft.com/office/drawing/2014/main" id="{9AE6E695-9EBE-9FB2-C06A-F5D6580D90C5}"/>
                </a:ext>
              </a:extLst>
            </p:cNvPr>
            <p:cNvSpPr/>
            <p:nvPr/>
          </p:nvSpPr>
          <p:spPr>
            <a:xfrm>
              <a:off x="4150126" y="4155961"/>
              <a:ext cx="659863" cy="171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altLang="ja-JP"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Hong Kong</a:t>
              </a:r>
              <a:endParaRPr lang="ja-JP" altLang="en-US" sz="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grpSp>
      <p:grpSp>
        <p:nvGrpSpPr>
          <p:cNvPr id="48" name="グループ化 47">
            <a:extLst>
              <a:ext uri="{FF2B5EF4-FFF2-40B4-BE49-F238E27FC236}">
                <a16:creationId xmlns:a16="http://schemas.microsoft.com/office/drawing/2014/main" id="{19C07F37-BC91-C864-FB01-39F5977BE529}"/>
              </a:ext>
            </a:extLst>
          </p:cNvPr>
          <p:cNvGrpSpPr/>
          <p:nvPr/>
        </p:nvGrpSpPr>
        <p:grpSpPr>
          <a:xfrm>
            <a:off x="4974720" y="1265527"/>
            <a:ext cx="6657940" cy="2909817"/>
            <a:chOff x="4974720" y="1350196"/>
            <a:chExt cx="6657940" cy="2909817"/>
          </a:xfrm>
        </p:grpSpPr>
        <p:pic>
          <p:nvPicPr>
            <p:cNvPr id="5" name="図 4"/>
            <p:cNvPicPr>
              <a:picLocks noChangeAspect="1"/>
            </p:cNvPicPr>
            <p:nvPr/>
          </p:nvPicPr>
          <p:blipFill rotWithShape="1">
            <a:blip r:embed="rId4"/>
            <a:srcRect l="3358" t="19611" r="10629" b="11614"/>
            <a:stretch/>
          </p:blipFill>
          <p:spPr>
            <a:xfrm>
              <a:off x="5107176" y="1350196"/>
              <a:ext cx="6472685" cy="2909817"/>
            </a:xfrm>
            <a:prstGeom prst="rect">
              <a:avLst/>
            </a:prstGeom>
          </p:spPr>
        </p:pic>
        <p:grpSp>
          <p:nvGrpSpPr>
            <p:cNvPr id="38" name="グループ化 37">
              <a:extLst>
                <a:ext uri="{FF2B5EF4-FFF2-40B4-BE49-F238E27FC236}">
                  <a16:creationId xmlns:a16="http://schemas.microsoft.com/office/drawing/2014/main" id="{09A1607B-4863-CAF4-C8BD-09B38E6B3478}"/>
                </a:ext>
              </a:extLst>
            </p:cNvPr>
            <p:cNvGrpSpPr/>
            <p:nvPr/>
          </p:nvGrpSpPr>
          <p:grpSpPr>
            <a:xfrm>
              <a:off x="4974720" y="1360413"/>
              <a:ext cx="6657940" cy="2836162"/>
              <a:chOff x="4974720" y="1360413"/>
              <a:chExt cx="6657940" cy="2836162"/>
            </a:xfrm>
          </p:grpSpPr>
          <p:sp>
            <p:nvSpPr>
              <p:cNvPr id="20" name="正方形/長方形 19">
                <a:extLst>
                  <a:ext uri="{FF2B5EF4-FFF2-40B4-BE49-F238E27FC236}">
                    <a16:creationId xmlns:a16="http://schemas.microsoft.com/office/drawing/2014/main" id="{1408CE91-7B17-E71B-1893-1356088B67E2}"/>
                  </a:ext>
                </a:extLst>
              </p:cNvPr>
              <p:cNvSpPr/>
              <p:nvPr/>
            </p:nvSpPr>
            <p:spPr>
              <a:xfrm>
                <a:off x="9406021" y="1370922"/>
                <a:ext cx="652380" cy="237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Avg Deal Size</a:t>
                </a:r>
                <a:endParaRPr lang="ja-JP" altLang="en-US"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1" name="正方形/長方形 20">
                <a:extLst>
                  <a:ext uri="{FF2B5EF4-FFF2-40B4-BE49-F238E27FC236}">
                    <a16:creationId xmlns:a16="http://schemas.microsoft.com/office/drawing/2014/main" id="{0676AE36-7008-2C72-E6C6-A4B1F2B6B4DD}"/>
                  </a:ext>
                </a:extLst>
              </p:cNvPr>
              <p:cNvSpPr/>
              <p:nvPr/>
            </p:nvSpPr>
            <p:spPr>
              <a:xfrm>
                <a:off x="10271950" y="1403136"/>
                <a:ext cx="243363" cy="98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US</a:t>
                </a:r>
              </a:p>
            </p:txBody>
          </p:sp>
          <p:sp>
            <p:nvSpPr>
              <p:cNvPr id="23" name="正方形/長方形 22">
                <a:extLst>
                  <a:ext uri="{FF2B5EF4-FFF2-40B4-BE49-F238E27FC236}">
                    <a16:creationId xmlns:a16="http://schemas.microsoft.com/office/drawing/2014/main" id="{B24F7435-004B-9DD7-7DA1-45F85BAF26D8}"/>
                  </a:ext>
                </a:extLst>
              </p:cNvPr>
              <p:cNvSpPr/>
              <p:nvPr/>
            </p:nvSpPr>
            <p:spPr>
              <a:xfrm>
                <a:off x="10271950" y="1521671"/>
                <a:ext cx="237440" cy="112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UK</a:t>
                </a:r>
              </a:p>
            </p:txBody>
          </p:sp>
          <p:sp>
            <p:nvSpPr>
              <p:cNvPr id="24" name="正方形/長方形 23">
                <a:extLst>
                  <a:ext uri="{FF2B5EF4-FFF2-40B4-BE49-F238E27FC236}">
                    <a16:creationId xmlns:a16="http://schemas.microsoft.com/office/drawing/2014/main" id="{EAD983BC-841E-1D59-CE53-686FC243FDD2}"/>
                  </a:ext>
                </a:extLst>
              </p:cNvPr>
              <p:cNvSpPr/>
              <p:nvPr/>
            </p:nvSpPr>
            <p:spPr>
              <a:xfrm>
                <a:off x="10697120" y="1386201"/>
                <a:ext cx="351599" cy="107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France</a:t>
                </a:r>
              </a:p>
            </p:txBody>
          </p:sp>
          <p:sp>
            <p:nvSpPr>
              <p:cNvPr id="25" name="正方形/長方形 24">
                <a:extLst>
                  <a:ext uri="{FF2B5EF4-FFF2-40B4-BE49-F238E27FC236}">
                    <a16:creationId xmlns:a16="http://schemas.microsoft.com/office/drawing/2014/main" id="{1A4114B8-8344-3030-E71D-494634CB904E}"/>
                  </a:ext>
                </a:extLst>
              </p:cNvPr>
              <p:cNvSpPr/>
              <p:nvPr/>
            </p:nvSpPr>
            <p:spPr>
              <a:xfrm>
                <a:off x="10680044" y="1501713"/>
                <a:ext cx="429914" cy="173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Germany</a:t>
                </a:r>
              </a:p>
            </p:txBody>
          </p:sp>
          <p:sp>
            <p:nvSpPr>
              <p:cNvPr id="26" name="正方形/長方形 25">
                <a:extLst>
                  <a:ext uri="{FF2B5EF4-FFF2-40B4-BE49-F238E27FC236}">
                    <a16:creationId xmlns:a16="http://schemas.microsoft.com/office/drawing/2014/main" id="{21DD251B-2A99-E016-F28D-EE119AA1333D}"/>
                  </a:ext>
                </a:extLst>
              </p:cNvPr>
              <p:cNvSpPr/>
              <p:nvPr/>
            </p:nvSpPr>
            <p:spPr>
              <a:xfrm>
                <a:off x="11232215" y="1408212"/>
                <a:ext cx="334946" cy="9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7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Japan</a:t>
                </a:r>
              </a:p>
            </p:txBody>
          </p:sp>
          <p:sp>
            <p:nvSpPr>
              <p:cNvPr id="27" name="正方形/長方形 26">
                <a:extLst>
                  <a:ext uri="{FF2B5EF4-FFF2-40B4-BE49-F238E27FC236}">
                    <a16:creationId xmlns:a16="http://schemas.microsoft.com/office/drawing/2014/main" id="{72B8963F-9600-7F8F-160C-D894622D0767}"/>
                  </a:ext>
                </a:extLst>
              </p:cNvPr>
              <p:cNvSpPr/>
              <p:nvPr/>
            </p:nvSpPr>
            <p:spPr>
              <a:xfrm>
                <a:off x="11072735" y="1360413"/>
                <a:ext cx="429914" cy="190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8" name="正方形/長方形 27">
                <a:extLst>
                  <a:ext uri="{FF2B5EF4-FFF2-40B4-BE49-F238E27FC236}">
                    <a16:creationId xmlns:a16="http://schemas.microsoft.com/office/drawing/2014/main" id="{137818F7-F558-D858-C4E5-4F11232184C8}"/>
                  </a:ext>
                </a:extLst>
              </p:cNvPr>
              <p:cNvSpPr/>
              <p:nvPr/>
            </p:nvSpPr>
            <p:spPr>
              <a:xfrm>
                <a:off x="9013189" y="3237230"/>
                <a:ext cx="349251" cy="13208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solidFill>
                    <a:latin typeface="Arial" panose="020B0604020202020204" pitchFamily="34" charset="0"/>
                    <a:cs typeface="Arial" panose="020B0604020202020204" pitchFamily="34" charset="0"/>
                  </a:rPr>
                  <a:t>Unison</a:t>
                </a:r>
                <a:endParaRPr kumimoji="1" lang="ja-JP" altLang="en-US" sz="800" dirty="0">
                  <a:solidFill>
                    <a:schemeClr val="tx1"/>
                  </a:solidFill>
                  <a:latin typeface="Arial" panose="020B0604020202020204" pitchFamily="34" charset="0"/>
                  <a:cs typeface="Arial" panose="020B0604020202020204" pitchFamily="34" charset="0"/>
                </a:endParaRPr>
              </a:p>
            </p:txBody>
          </p:sp>
          <p:sp>
            <p:nvSpPr>
              <p:cNvPr id="29" name="正方形/長方形 28">
                <a:extLst>
                  <a:ext uri="{FF2B5EF4-FFF2-40B4-BE49-F238E27FC236}">
                    <a16:creationId xmlns:a16="http://schemas.microsoft.com/office/drawing/2014/main" id="{E2F56EE0-439F-98F9-DF31-6AADB6725190}"/>
                  </a:ext>
                </a:extLst>
              </p:cNvPr>
              <p:cNvSpPr/>
              <p:nvPr/>
            </p:nvSpPr>
            <p:spPr>
              <a:xfrm>
                <a:off x="9446896" y="3252470"/>
                <a:ext cx="494027" cy="114300"/>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solidFill>
                    <a:latin typeface="Arial" panose="020B0604020202020204" pitchFamily="34" charset="0"/>
                    <a:cs typeface="Arial" panose="020B0604020202020204" pitchFamily="34" charset="0"/>
                  </a:rPr>
                  <a:t>Integral</a:t>
                </a:r>
                <a:endParaRPr kumimoji="1" lang="ja-JP" altLang="en-US" sz="800" dirty="0">
                  <a:solidFill>
                    <a:schemeClr val="tx1"/>
                  </a:solidFill>
                  <a:latin typeface="Arial" panose="020B0604020202020204" pitchFamily="34" charset="0"/>
                  <a:cs typeface="Arial" panose="020B0604020202020204" pitchFamily="34" charset="0"/>
                </a:endParaRPr>
              </a:p>
            </p:txBody>
          </p:sp>
          <p:sp>
            <p:nvSpPr>
              <p:cNvPr id="30" name="正方形/長方形 29">
                <a:extLst>
                  <a:ext uri="{FF2B5EF4-FFF2-40B4-BE49-F238E27FC236}">
                    <a16:creationId xmlns:a16="http://schemas.microsoft.com/office/drawing/2014/main" id="{EF7AA996-15E9-3F3B-8895-B65519770DC4}"/>
                  </a:ext>
                </a:extLst>
              </p:cNvPr>
              <p:cNvSpPr/>
              <p:nvPr/>
            </p:nvSpPr>
            <p:spPr>
              <a:xfrm>
                <a:off x="8305799" y="3583938"/>
                <a:ext cx="1181101" cy="123281"/>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00" dirty="0">
                    <a:solidFill>
                      <a:schemeClr val="tx1"/>
                    </a:solidFill>
                    <a:latin typeface="Arial" panose="020B0604020202020204" pitchFamily="34" charset="0"/>
                    <a:cs typeface="Arial" panose="020B0604020202020204" pitchFamily="34" charset="0"/>
                  </a:rPr>
                  <a:t>Polaris Capital Group</a:t>
                </a:r>
                <a:endParaRPr kumimoji="1" lang="ja-JP" altLang="en-US" sz="800" dirty="0">
                  <a:solidFill>
                    <a:schemeClr val="tx1"/>
                  </a:solidFill>
                  <a:latin typeface="Arial" panose="020B0604020202020204" pitchFamily="34" charset="0"/>
                  <a:cs typeface="Arial" panose="020B0604020202020204" pitchFamily="34" charset="0"/>
                </a:endParaRPr>
              </a:p>
            </p:txBody>
          </p:sp>
          <p:sp>
            <p:nvSpPr>
              <p:cNvPr id="31" name="正方形/長方形 30">
                <a:extLst>
                  <a:ext uri="{FF2B5EF4-FFF2-40B4-BE49-F238E27FC236}">
                    <a16:creationId xmlns:a16="http://schemas.microsoft.com/office/drawing/2014/main" id="{CA77E5D0-ADCF-B822-A16A-F3B0BDFFDF3E}"/>
                  </a:ext>
                </a:extLst>
              </p:cNvPr>
              <p:cNvSpPr/>
              <p:nvPr/>
            </p:nvSpPr>
            <p:spPr>
              <a:xfrm>
                <a:off x="6066352" y="1644753"/>
                <a:ext cx="2429940" cy="173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Scale Expansion/Globalization/Decentralization</a:t>
                </a:r>
                <a:endParaRPr lang="ja-JP" altLang="en-US"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2" name="正方形/長方形 31">
                <a:extLst>
                  <a:ext uri="{FF2B5EF4-FFF2-40B4-BE49-F238E27FC236}">
                    <a16:creationId xmlns:a16="http://schemas.microsoft.com/office/drawing/2014/main" id="{9C8B089D-5D50-C1C2-80D2-768D96E535AC}"/>
                  </a:ext>
                </a:extLst>
              </p:cNvPr>
              <p:cNvSpPr/>
              <p:nvPr/>
            </p:nvSpPr>
            <p:spPr>
              <a:xfrm>
                <a:off x="8591424" y="1679892"/>
                <a:ext cx="2705359" cy="1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Scale Expansion/Globalization/Industry Concentration</a:t>
                </a:r>
                <a:endParaRPr lang="ja-JP" altLang="en-US"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3" name="正方形/長方形 32">
                <a:extLst>
                  <a:ext uri="{FF2B5EF4-FFF2-40B4-BE49-F238E27FC236}">
                    <a16:creationId xmlns:a16="http://schemas.microsoft.com/office/drawing/2014/main" id="{476E81F4-C2AB-57C6-3472-3B1187E7E226}"/>
                  </a:ext>
                </a:extLst>
              </p:cNvPr>
              <p:cNvSpPr/>
              <p:nvPr/>
            </p:nvSpPr>
            <p:spPr>
              <a:xfrm>
                <a:off x="8305799" y="3087314"/>
                <a:ext cx="1498483" cy="1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Small Scale/ Domestic Focus</a:t>
                </a:r>
                <a:endParaRPr lang="ja-JP" altLang="en-US"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4" name="正方形/長方形 33">
                <a:extLst>
                  <a:ext uri="{FF2B5EF4-FFF2-40B4-BE49-F238E27FC236}">
                    <a16:creationId xmlns:a16="http://schemas.microsoft.com/office/drawing/2014/main" id="{ED76D84A-DE0F-E2F3-A608-6BC1C76998FD}"/>
                  </a:ext>
                </a:extLst>
              </p:cNvPr>
              <p:cNvSpPr/>
              <p:nvPr/>
            </p:nvSpPr>
            <p:spPr>
              <a:xfrm>
                <a:off x="10090765" y="2954504"/>
                <a:ext cx="1541895" cy="256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Scale Expansion/ Domestic Focus/Industry Concentration</a:t>
                </a:r>
                <a:endParaRPr lang="ja-JP" altLang="en-US" sz="8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5" name="正方形/長方形 34">
                <a:extLst>
                  <a:ext uri="{FF2B5EF4-FFF2-40B4-BE49-F238E27FC236}">
                    <a16:creationId xmlns:a16="http://schemas.microsoft.com/office/drawing/2014/main" id="{010AC2FA-A430-44F1-5C16-431CD1F86800}"/>
                  </a:ext>
                </a:extLst>
              </p:cNvPr>
              <p:cNvSpPr/>
              <p:nvPr/>
            </p:nvSpPr>
            <p:spPr>
              <a:xfrm>
                <a:off x="4974720" y="1530968"/>
                <a:ext cx="1108596" cy="250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7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Foreign Investment as a Proportion of All Deals (%)</a:t>
                </a:r>
                <a:endParaRPr lang="ja-JP" altLang="en-US" sz="7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7" name="正方形/長方形 36">
                <a:extLst>
                  <a:ext uri="{FF2B5EF4-FFF2-40B4-BE49-F238E27FC236}">
                    <a16:creationId xmlns:a16="http://schemas.microsoft.com/office/drawing/2014/main" id="{3EB2A682-3D4F-A232-BF05-DA58ED6B61D3}"/>
                  </a:ext>
                </a:extLst>
              </p:cNvPr>
              <p:cNvSpPr/>
              <p:nvPr/>
            </p:nvSpPr>
            <p:spPr>
              <a:xfrm>
                <a:off x="10390670" y="3946044"/>
                <a:ext cx="1108596" cy="250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sz="7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Industry Concentration of Investments (%)</a:t>
                </a:r>
                <a:endParaRPr lang="ja-JP" altLang="en-US" sz="7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grpSp>
      </p:grpSp>
      <p:sp>
        <p:nvSpPr>
          <p:cNvPr id="47" name="正方形/長方形 46">
            <a:extLst>
              <a:ext uri="{FF2B5EF4-FFF2-40B4-BE49-F238E27FC236}">
                <a16:creationId xmlns:a16="http://schemas.microsoft.com/office/drawing/2014/main" id="{877FA4DA-2194-E79C-0B95-068E377050C7}"/>
              </a:ext>
            </a:extLst>
          </p:cNvPr>
          <p:cNvSpPr/>
          <p:nvPr/>
        </p:nvSpPr>
        <p:spPr>
          <a:xfrm>
            <a:off x="5202397" y="3909442"/>
            <a:ext cx="4395893" cy="338554"/>
          </a:xfrm>
          <a:prstGeom prst="rect">
            <a:avLst/>
          </a:prstGeom>
          <a:solidFill>
            <a:schemeClr val="bg1"/>
          </a:solidFill>
        </p:spPr>
        <p:txBody>
          <a:bodyPr wrap="square">
            <a:spAutoFit/>
          </a:bodyPr>
          <a:lstStyle/>
          <a:p>
            <a:r>
              <a:rPr lang="en-US" altLang="ja-JP" sz="800" dirty="0">
                <a:latin typeface="Arial" panose="020B0604020202020204" pitchFamily="34" charset="0"/>
                <a:ea typeface="UD デジタル 教科書体 NK-R" panose="02020400000000000000" pitchFamily="18" charset="-128"/>
                <a:cs typeface="Arial" panose="020B0604020202020204" pitchFamily="34" charset="0"/>
              </a:rPr>
              <a:t>Source: Appendix of the Interim Report by the Study Group for Risk Capital Supply for the Fourth Industrial Revolution, Ministry of Economy, Trade and Industry (2017)</a:t>
            </a:r>
            <a:endParaRPr lang="ja-JP" altLang="en-US" sz="800"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22041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1200"/>
            <a:ext cx="10515600" cy="695202"/>
          </a:xfrm>
        </p:spPr>
        <p:txBody>
          <a:bodyPr>
            <a:normAutofit/>
          </a:body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I - 2. Current State of Osaka</a:t>
            </a:r>
            <a:endParaRPr kumimoji="1" lang="ja-JP" altLang="en-US" sz="4000" dirty="0">
              <a:latin typeface="Arial" panose="020B0604020202020204" pitchFamily="34" charset="0"/>
              <a:ea typeface="UD デジタル 教科書体 NK-R" panose="02020400000000000000" pitchFamily="18" charset="-128"/>
              <a:cs typeface="Arial" panose="020B0604020202020204" pitchFamily="34" charset="0"/>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8</a:t>
            </a:fld>
            <a:endParaRPr kumimoji="1" lang="ja-JP" altLang="en-US" dirty="0">
              <a:latin typeface="Arial" panose="020B0604020202020204" pitchFamily="34" charset="0"/>
              <a:cs typeface="Arial" panose="020B0604020202020204" pitchFamily="34" charset="0"/>
            </a:endParaRPr>
          </a:p>
        </p:txBody>
      </p:sp>
      <p:sp>
        <p:nvSpPr>
          <p:cNvPr id="8" name="正方形/長方形 7"/>
          <p:cNvSpPr/>
          <p:nvPr/>
        </p:nvSpPr>
        <p:spPr>
          <a:xfrm>
            <a:off x="469900" y="885333"/>
            <a:ext cx="11264900" cy="1200329"/>
          </a:xfrm>
          <a:prstGeom prst="rect">
            <a:avLst/>
          </a:prstGeom>
        </p:spPr>
        <p:txBody>
          <a:bodyPr wrap="square">
            <a:spAutoFit/>
          </a:bodyPr>
          <a:lstStyle/>
          <a:p>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In the March 2022 ranking of global financial centers, Tokyo was ranked ninth and Osaka came in 34th. Osaka is considered a “local” global financial center and is currently thought to lack the financial support structure</a:t>
            </a:r>
            <a:r>
              <a:rPr lang="ja-JP" altLang="en-US"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for</a:t>
            </a:r>
            <a:r>
              <a:rPr lang="ja-JP" altLang="en-US"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targets of investments such as start-ups and is also lagging in attracting foreign financial institutions and FinTech companies.</a:t>
            </a:r>
            <a:endParaRPr lang="ja-JP" altLang="en-US"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10" name="正方形/長方形 9"/>
          <p:cNvSpPr/>
          <p:nvPr/>
        </p:nvSpPr>
        <p:spPr>
          <a:xfrm>
            <a:off x="9147182" y="5640396"/>
            <a:ext cx="2743200" cy="400110"/>
          </a:xfrm>
          <a:prstGeom prst="rect">
            <a:avLst/>
          </a:prstGeom>
        </p:spPr>
        <p:txBody>
          <a:bodyPr wrap="square">
            <a:spAutoFit/>
          </a:bodyPr>
          <a:lstStyle/>
          <a:p>
            <a:r>
              <a:rPr lang="en-US" altLang="ja-JP" sz="1000" dirty="0">
                <a:latin typeface="Arial" panose="020B0604020202020204" pitchFamily="34" charset="0"/>
                <a:cs typeface="Arial" panose="020B0604020202020204" pitchFamily="34" charset="0"/>
              </a:rPr>
              <a:t>Source: Compiled based on Z/Yen Research, a UK think</a:t>
            </a:r>
            <a:r>
              <a:rPr lang="ja-JP" altLang="en-US" sz="1000" dirty="0">
                <a:latin typeface="Arial" panose="020B0604020202020204" pitchFamily="34" charset="0"/>
                <a:cs typeface="Arial" panose="020B0604020202020204" pitchFamily="34" charset="0"/>
              </a:rPr>
              <a:t> </a:t>
            </a:r>
            <a:r>
              <a:rPr lang="en-US" altLang="ja-JP" sz="1000" dirty="0">
                <a:latin typeface="Arial" panose="020B0604020202020204" pitchFamily="34" charset="0"/>
                <a:cs typeface="Arial" panose="020B0604020202020204" pitchFamily="34" charset="0"/>
              </a:rPr>
              <a:t>tank</a:t>
            </a:r>
            <a:endParaRPr lang="ja-JP" altLang="en-US" sz="1000" dirty="0">
              <a:latin typeface="Arial" panose="020B0604020202020204" pitchFamily="34" charset="0"/>
              <a:cs typeface="Arial" panose="020B0604020202020204" pitchFamily="34" charset="0"/>
            </a:endParaRPr>
          </a:p>
        </p:txBody>
      </p:sp>
      <p:sp>
        <p:nvSpPr>
          <p:cNvPr id="6" name="テキスト ボックス 5"/>
          <p:cNvSpPr txBox="1"/>
          <p:nvPr/>
        </p:nvSpPr>
        <p:spPr>
          <a:xfrm>
            <a:off x="9001862" y="1939730"/>
            <a:ext cx="2818400" cy="307777"/>
          </a:xfrm>
          <a:prstGeom prst="rect">
            <a:avLst/>
          </a:prstGeom>
          <a:noFill/>
        </p:spPr>
        <p:txBody>
          <a:bodyPr wrap="none" rtlCol="0">
            <a:spAutoFit/>
          </a:bodyPr>
          <a:lstStyle/>
          <a:p>
            <a:r>
              <a:rPr lang="en-US" altLang="ja-JP" sz="1400" b="1" dirty="0">
                <a:latin typeface="Arial" panose="020B0604020202020204" pitchFamily="34" charset="0"/>
                <a:cs typeface="Arial" panose="020B0604020202020204" pitchFamily="34" charset="0"/>
              </a:rPr>
              <a:t>[Asia Pacific Region Rankings]</a:t>
            </a:r>
            <a:endParaRPr kumimoji="1" lang="ja-JP" altLang="en-US" sz="1400" b="1" dirty="0">
              <a:latin typeface="Arial" panose="020B0604020202020204" pitchFamily="34" charset="0"/>
              <a:cs typeface="Arial" panose="020B0604020202020204" pitchFamily="34" charset="0"/>
            </a:endParaRPr>
          </a:p>
        </p:txBody>
      </p:sp>
      <p:sp>
        <p:nvSpPr>
          <p:cNvPr id="9" name="テキスト ボックス 8"/>
          <p:cNvSpPr txBox="1"/>
          <p:nvPr/>
        </p:nvSpPr>
        <p:spPr>
          <a:xfrm>
            <a:off x="5272397" y="1939730"/>
            <a:ext cx="3692674" cy="307777"/>
          </a:xfrm>
          <a:prstGeom prst="rect">
            <a:avLst/>
          </a:prstGeom>
          <a:noFill/>
        </p:spPr>
        <p:txBody>
          <a:bodyPr wrap="square" rtlCol="0">
            <a:spAutoFit/>
          </a:bodyPr>
          <a:lstStyle/>
          <a:p>
            <a:pPr algn="ctr"/>
            <a:r>
              <a:rPr lang="en-US" altLang="ja-JP" sz="1400" b="1" dirty="0">
                <a:latin typeface="Arial" panose="020B0604020202020204" pitchFamily="34" charset="0"/>
                <a:ea typeface="UD デジタル 教科書体 NK-R" panose="02020400000000000000" pitchFamily="18" charset="-128"/>
                <a:cs typeface="Arial" panose="020B0604020202020204" pitchFamily="34" charset="0"/>
              </a:rPr>
              <a:t>[Ranking of Global Financial Centers]</a:t>
            </a:r>
          </a:p>
        </p:txBody>
      </p:sp>
      <p:sp>
        <p:nvSpPr>
          <p:cNvPr id="11" name="テキスト ボックス 10"/>
          <p:cNvSpPr txBox="1"/>
          <p:nvPr/>
        </p:nvSpPr>
        <p:spPr>
          <a:xfrm>
            <a:off x="444500" y="2126449"/>
            <a:ext cx="4826000" cy="4579715"/>
          </a:xfrm>
          <a:prstGeom prst="rect">
            <a:avLst/>
          </a:prstGeom>
          <a:noFill/>
        </p:spPr>
        <p:txBody>
          <a:bodyPr wrap="square" rtlCol="0">
            <a:spAutoFit/>
          </a:bodyPr>
          <a:lstStyle/>
          <a:p>
            <a:pPr>
              <a:lnSpc>
                <a:spcPct val="90000"/>
              </a:lnSpc>
            </a:pPr>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On the other hand, from a business perspective, there is a concentration of the life sciences industry, and with the creation of a new hub of innovation such as Umekita Phase 2 and the international hub for advanced healthcare in Nakanoshima, as well as the Expo 2025 Osaka, Kansai, Japan, business opportunities are increasing in a variety of fields.</a:t>
            </a:r>
          </a:p>
          <a:p>
            <a:pPr>
              <a:lnSpc>
                <a:spcPct val="90000"/>
              </a:lnSpc>
            </a:pPr>
            <a:endParaRPr lang="en-US" altLang="ja-JP" dirty="0">
              <a:latin typeface="Arial" panose="020B0604020202020204" pitchFamily="34" charset="0"/>
              <a:ea typeface="UD デジタル 教科書体 NK-R" panose="02020400000000000000" pitchFamily="18" charset="-128"/>
              <a:cs typeface="Arial" panose="020B0604020202020204" pitchFamily="34" charset="0"/>
            </a:endParaRPr>
          </a:p>
          <a:p>
            <a:pPr>
              <a:lnSpc>
                <a:spcPct val="90000"/>
              </a:lnSpc>
            </a:pPr>
            <a:r>
              <a:rPr lang="en-US" altLang="ja-JP" dirty="0">
                <a:latin typeface="Arial" panose="020B0604020202020204" pitchFamily="34" charset="0"/>
                <a:cs typeface="Arial" panose="020B0604020202020204" pitchFamily="34" charset="0"/>
              </a:rPr>
              <a:t>In addition to having an established infrastructure with its international airports and ports and an abundant railway network, higher education and research institutions are also concentrated in the Osaka-Kansai area.</a:t>
            </a:r>
            <a:endParaRPr lang="ja-JP" altLang="ja-JP" dirty="0">
              <a:latin typeface="Arial" panose="020B0604020202020204" pitchFamily="34" charset="0"/>
              <a:cs typeface="Arial" panose="020B0604020202020204" pitchFamily="34" charset="0"/>
            </a:endParaRPr>
          </a:p>
          <a:p>
            <a:pPr>
              <a:lnSpc>
                <a:spcPct val="90000"/>
              </a:lnSpc>
            </a:pPr>
            <a:r>
              <a:rPr lang="en-US" altLang="ja-JP" dirty="0">
                <a:latin typeface="Arial" panose="020B0604020202020204" pitchFamily="34" charset="0"/>
                <a:cs typeface="Arial" panose="020B0604020202020204" pitchFamily="34" charset="0"/>
              </a:rPr>
              <a:t>Financially, it is also the birthplace of derivatives and </a:t>
            </a:r>
            <a:r>
              <a:rPr lang="en-US" altLang="ja-JP" dirty="0">
                <a:latin typeface="Arial" panose="020B0604020202020204" pitchFamily="34" charset="0"/>
                <a:ea typeface="UD デジタル 教科書体 NK-R" panose="02020400000000000000" pitchFamily="18" charset="-128"/>
                <a:cs typeface="Arial" panose="020B0604020202020204" pitchFamily="34" charset="0"/>
              </a:rPr>
              <a:t>possesses two stock exchanges.</a:t>
            </a:r>
          </a:p>
        </p:txBody>
      </p:sp>
      <p:graphicFrame>
        <p:nvGraphicFramePr>
          <p:cNvPr id="13" name="表 12"/>
          <p:cNvGraphicFramePr>
            <a:graphicFrameLocks noGrp="1"/>
          </p:cNvGraphicFramePr>
          <p:nvPr>
            <p:extLst>
              <p:ext uri="{D42A27DB-BD31-4B8C-83A1-F6EECF244321}">
                <p14:modId xmlns:p14="http://schemas.microsoft.com/office/powerpoint/2010/main" val="1711664095"/>
              </p:ext>
            </p:extLst>
          </p:nvPr>
        </p:nvGraphicFramePr>
        <p:xfrm>
          <a:off x="5335955" y="2306499"/>
          <a:ext cx="3616358" cy="4228347"/>
        </p:xfrm>
        <a:graphic>
          <a:graphicData uri="http://schemas.openxmlformats.org/drawingml/2006/table">
            <a:tbl>
              <a:tblPr firstRow="1" bandRow="1">
                <a:tableStyleId>{5940675A-B579-460E-94D1-54222C63F5DA}</a:tableStyleId>
              </a:tblPr>
              <a:tblGrid>
                <a:gridCol w="510054">
                  <a:extLst>
                    <a:ext uri="{9D8B030D-6E8A-4147-A177-3AD203B41FA5}">
                      <a16:colId xmlns:a16="http://schemas.microsoft.com/office/drawing/2014/main" val="3328768580"/>
                    </a:ext>
                  </a:extLst>
                </a:gridCol>
                <a:gridCol w="1553152">
                  <a:extLst>
                    <a:ext uri="{9D8B030D-6E8A-4147-A177-3AD203B41FA5}">
                      <a16:colId xmlns:a16="http://schemas.microsoft.com/office/drawing/2014/main" val="1683974059"/>
                    </a:ext>
                  </a:extLst>
                </a:gridCol>
                <a:gridCol w="1553152">
                  <a:extLst>
                    <a:ext uri="{9D8B030D-6E8A-4147-A177-3AD203B41FA5}">
                      <a16:colId xmlns:a16="http://schemas.microsoft.com/office/drawing/2014/main" val="1669422548"/>
                    </a:ext>
                  </a:extLst>
                </a:gridCol>
              </a:tblGrid>
              <a:tr h="206349">
                <a:tc>
                  <a:txBody>
                    <a:bodyPr/>
                    <a:lstStyle/>
                    <a:p>
                      <a:pPr algn="ctr"/>
                      <a:endParaRPr lang="ja-JP" sz="1300" b="1" kern="100" dirty="0">
                        <a:effectLst/>
                        <a:latin typeface="Meiryo UI" panose="020B0604030504040204" pitchFamily="50" charset="-128"/>
                        <a:ea typeface="Meiryo UI" panose="020B0604030504040204" pitchFamily="50" charset="-128"/>
                      </a:endParaRPr>
                    </a:p>
                  </a:txBody>
                  <a:tcPr marL="33411" marR="33411" marT="8792"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September 2021</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March 2022</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619274455"/>
                  </a:ext>
                </a:extLst>
              </a:tr>
              <a:tr h="236555">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1</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New York</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New York</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236555">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2</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London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London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236555">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3</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Hong Kong</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Hong Kong</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236555">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4</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Singapore</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Shanghai</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236555">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5</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San Francisco</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US" alt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Los Angeles</a:t>
                      </a:r>
                      <a:endParaRPr lang="ja-JP" alt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236555">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6</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Shanghai</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Singapore</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7</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Los Angeles</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en-US" alt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San Francisco</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535750441"/>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8</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Beijing</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Beijing</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9</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Tokyo</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Tokyo</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10</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Paris</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Shenzhen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11</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Chicago</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Paris</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27373426"/>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12</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Boston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Seoul</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282001"/>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13</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Seoul</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Chicago</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833277352"/>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14</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Frankfurt</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Boston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5514578"/>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15</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Washington 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Washington 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095183079"/>
                  </a:ext>
                </a:extLst>
              </a:tr>
              <a:tr h="236555">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16</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Shenzhen</a:t>
                      </a:r>
                      <a:endParaRPr lang="ja-JP" alt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Frankfurt</a:t>
                      </a:r>
                      <a:endParaRPr lang="ja-JP" alt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98203750"/>
                  </a:ext>
                </a:extLst>
              </a:tr>
              <a:tr h="236555">
                <a:tc>
                  <a:txBody>
                    <a:bodyPr/>
                    <a:lstStyle/>
                    <a:p>
                      <a:pPr algn="ctr">
                        <a:lnSpc>
                          <a:spcPts val="1500"/>
                        </a:lnSpc>
                        <a:spcAft>
                          <a:spcPts val="0"/>
                        </a:spcAft>
                      </a:pPr>
                      <a:r>
                        <a:rPr lang="en-US" altLang="ja-JP" sz="1300" kern="1200" dirty="0">
                          <a:effectLst/>
                          <a:latin typeface="Meiryo UI" panose="020B0604030504040204" pitchFamily="50" charset="-128"/>
                          <a:ea typeface="Meiryo UI" panose="020B0604030504040204" pitchFamily="50" charset="-128"/>
                          <a:cs typeface="+mn-cs"/>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Osaka (46th)</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Osaka</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(34th)</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738653141"/>
              </p:ext>
            </p:extLst>
          </p:nvPr>
        </p:nvGraphicFramePr>
        <p:xfrm>
          <a:off x="9206613" y="2306499"/>
          <a:ext cx="2358098" cy="3111899"/>
        </p:xfrm>
        <a:graphic>
          <a:graphicData uri="http://schemas.openxmlformats.org/drawingml/2006/table">
            <a:tbl>
              <a:tblPr firstRow="1" bandRow="1">
                <a:tableStyleId>{5940675A-B579-460E-94D1-54222C63F5DA}</a:tableStyleId>
              </a:tblPr>
              <a:tblGrid>
                <a:gridCol w="582956">
                  <a:extLst>
                    <a:ext uri="{9D8B030D-6E8A-4147-A177-3AD203B41FA5}">
                      <a16:colId xmlns:a16="http://schemas.microsoft.com/office/drawing/2014/main" val="7365441"/>
                    </a:ext>
                  </a:extLst>
                </a:gridCol>
                <a:gridCol w="1775142">
                  <a:extLst>
                    <a:ext uri="{9D8B030D-6E8A-4147-A177-3AD203B41FA5}">
                      <a16:colId xmlns:a16="http://schemas.microsoft.com/office/drawing/2014/main" val="1456638940"/>
                    </a:ext>
                  </a:extLst>
                </a:gridCol>
              </a:tblGrid>
              <a:tr h="228645">
                <a:tc>
                  <a:txBody>
                    <a:bodyPr/>
                    <a:lstStyle/>
                    <a:p>
                      <a:pPr algn="ctr"/>
                      <a:endParaRPr lang="ja-JP" sz="1300" b="1" kern="100" dirty="0">
                        <a:effectLst/>
                        <a:latin typeface="Meiryo UI" panose="020B0604030504040204" pitchFamily="50" charset="-128"/>
                        <a:ea typeface="Meiryo UI" panose="020B0604030504040204" pitchFamily="50" charset="-128"/>
                      </a:endParaRPr>
                    </a:p>
                  </a:txBody>
                  <a:tcPr marL="33411" marR="33411" marT="8792"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March 2022</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122465086"/>
                  </a:ext>
                </a:extLst>
              </a:tr>
              <a:tr h="262114">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1</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Hong Kong</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41739801"/>
                  </a:ext>
                </a:extLst>
              </a:tr>
              <a:tr h="262114">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2</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Shanghai</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836043791"/>
                  </a:ext>
                </a:extLst>
              </a:tr>
              <a:tr h="262114">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3</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Singapore</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303963855"/>
                  </a:ext>
                </a:extLst>
              </a:tr>
              <a:tr h="262114">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4</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Beijing</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309810069"/>
                  </a:ext>
                </a:extLst>
              </a:tr>
              <a:tr h="262114">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5</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Tokyo</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749808410"/>
                  </a:ext>
                </a:extLst>
              </a:tr>
              <a:tr h="262114">
                <a:tc>
                  <a:txBody>
                    <a:bodyPr/>
                    <a:lstStyle/>
                    <a:p>
                      <a:pPr algn="ctr">
                        <a:lnSpc>
                          <a:spcPts val="1500"/>
                        </a:lnSpc>
                        <a:spcAft>
                          <a:spcPts val="0"/>
                        </a:spcAft>
                      </a:pPr>
                      <a:r>
                        <a:rPr lang="en-US" altLang="ja-JP" sz="1300" kern="1200" dirty="0">
                          <a:effectLst/>
                          <a:latin typeface="Arial"/>
                          <a:ea typeface="Meiryo UI" panose="020B0604030504040204" pitchFamily="50" charset="-128"/>
                          <a:cs typeface="Arial"/>
                        </a:rPr>
                        <a:t>6</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Shenzhen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97604852"/>
                  </a:ext>
                </a:extLst>
              </a:tr>
              <a:tr h="262114">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7</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Seoul</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622333489"/>
                  </a:ext>
                </a:extLst>
              </a:tr>
              <a:tr h="262114">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8</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Sydney</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00060053"/>
                  </a:ext>
                </a:extLst>
              </a:tr>
              <a:tr h="262114">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9</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Guangzhou</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610322565"/>
                  </a:ext>
                </a:extLst>
              </a:tr>
              <a:tr h="262114">
                <a:tc>
                  <a:txBody>
                    <a:bodyPr/>
                    <a:lstStyle/>
                    <a:p>
                      <a:pPr algn="ctr">
                        <a:lnSpc>
                          <a:spcPts val="1500"/>
                        </a:lnSpc>
                        <a:spcAft>
                          <a:spcPts val="0"/>
                        </a:spcAft>
                      </a:pPr>
                      <a:r>
                        <a:rPr lang="en-US" altLang="ja-JP" sz="1300" kern="100" dirty="0">
                          <a:effectLst/>
                          <a:latin typeface="Arial"/>
                          <a:ea typeface="Meiryo UI" panose="020B0604030504040204" pitchFamily="50" charset="-128"/>
                          <a:cs typeface="Arial"/>
                        </a:rPr>
                        <a:t>10</a:t>
                      </a:r>
                      <a:endParaRPr lang="ja-JP" sz="1300" kern="100" dirty="0">
                        <a:effectLst/>
                        <a:latin typeface="Arial"/>
                        <a:ea typeface="Meiryo UI" panose="020B0604030504040204" pitchFamily="50" charset="-128"/>
                        <a:cs typeface="Arial"/>
                      </a:endParaRPr>
                    </a:p>
                  </a:txBody>
                  <a:tcPr marL="33411" marR="33411" marT="8792" marB="0" anchor="ct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Busan</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34513300"/>
                  </a:ext>
                </a:extLst>
              </a:tr>
              <a:tr h="262114">
                <a:tc>
                  <a:txBody>
                    <a:bodyPr/>
                    <a:lstStyle/>
                    <a:p>
                      <a:pPr algn="ctr">
                        <a:lnSpc>
                          <a:spcPts val="1500"/>
                        </a:lnSpc>
                        <a:spcAft>
                          <a:spcPts val="0"/>
                        </a:spcAft>
                      </a:pPr>
                      <a:r>
                        <a:rPr lang="en-US" altLang="ja-JP" sz="1300" kern="1200" dirty="0">
                          <a:effectLst/>
                          <a:latin typeface="Meiryo UI" panose="020B0604030504040204" pitchFamily="50" charset="-128"/>
                          <a:ea typeface="Meiryo UI" panose="020B0604030504040204" pitchFamily="50" charset="-128"/>
                          <a:cs typeface="+mn-cs"/>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Osaka (12th)</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766297841"/>
                  </a:ext>
                </a:extLst>
              </a:tr>
            </a:tbl>
          </a:graphicData>
        </a:graphic>
      </p:graphicFrame>
    </p:spTree>
    <p:extLst>
      <p:ext uri="{BB962C8B-B14F-4D97-AF65-F5344CB8AC3E}">
        <p14:creationId xmlns:p14="http://schemas.microsoft.com/office/powerpoint/2010/main" val="104495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latin typeface="Arial" panose="020B0604020202020204" pitchFamily="34" charset="0"/>
                <a:cs typeface="Arial" panose="020B0604020202020204" pitchFamily="34" charset="0"/>
              </a:rPr>
              <a:t>9</a:t>
            </a:fld>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6" name="正方形/長方形 5"/>
          <p:cNvSpPr/>
          <p:nvPr/>
        </p:nvSpPr>
        <p:spPr>
          <a:xfrm>
            <a:off x="374650" y="891425"/>
            <a:ext cx="11442700" cy="5632312"/>
          </a:xfrm>
          <a:prstGeom prst="rect">
            <a:avLst/>
          </a:prstGeom>
        </p:spPr>
        <p:txBody>
          <a:bodyPr wrap="square">
            <a:spAutoFit/>
          </a:bodyPr>
          <a:lstStyle/>
          <a:p>
            <a:r>
              <a:rPr lang="en-US" altLang="ja-JP" sz="1600" b="1" dirty="0">
                <a:latin typeface="Arial"/>
                <a:ea typeface="UD デジタル 教科書体 NK-R" panose="02020400000000000000" pitchFamily="18" charset="-128"/>
                <a:cs typeface="Arial"/>
              </a:rPr>
              <a:t>&lt;Key Points of the Overall Strategy&gt;</a:t>
            </a:r>
            <a:r>
              <a:rPr lang="ja-JP" altLang="en-US" sz="1600" dirty="0">
                <a:latin typeface="Arial"/>
                <a:ea typeface="UD デジタル 教科書体 NK-R" panose="02020400000000000000" pitchFamily="18" charset="-128"/>
                <a:cs typeface="Arial"/>
              </a:rPr>
              <a:t>　</a:t>
            </a:r>
            <a:endParaRPr lang="en-US" altLang="ja-JP" sz="1600" dirty="0">
              <a:latin typeface="Arial"/>
              <a:ea typeface="UD デジタル 教科書体 NK-R" panose="02020400000000000000" pitchFamily="18" charset="-128"/>
              <a:cs typeface="Arial"/>
            </a:endParaRPr>
          </a:p>
          <a:p>
            <a:r>
              <a:rPr lang="en-US" altLang="ja-JP" sz="1600" dirty="0">
                <a:latin typeface="Arial"/>
                <a:cs typeface="Arial"/>
              </a:rPr>
              <a:t>When formulating the strategy, we first consider global trends, conditions in Japan, and the current state of Osaka to identify the key points of the overall strategy.</a:t>
            </a:r>
            <a:endParaRPr lang="ja-JP" altLang="ja-JP" sz="1600" dirty="0">
              <a:latin typeface="Arial"/>
              <a:cs typeface="Arial"/>
            </a:endParaRPr>
          </a:p>
          <a:p>
            <a:r>
              <a:rPr lang="en-US" altLang="ja-JP" sz="1600" dirty="0">
                <a:latin typeface="Arial"/>
                <a:cs typeface="Arial"/>
              </a:rPr>
              <a:t>In a global financial city, the financial functions or “blood of the economy” are strengthened and thereby contribute to the realization of the vision and strategy for a region that seeks economic development. This in turn should lead to benefit and happiness for the residents of Osaka; therefore, the first key point for the strategy is </a:t>
            </a:r>
            <a:r>
              <a:rPr lang="en-US" altLang="ja-JP" sz="1600" b="1" dirty="0">
                <a:latin typeface="Arial"/>
                <a:cs typeface="Arial"/>
              </a:rPr>
              <a:t>[Regional Development]</a:t>
            </a:r>
            <a:r>
              <a:rPr lang="en-US" altLang="ja-JP" sz="1600" dirty="0">
                <a:latin typeface="Arial"/>
                <a:cs typeface="Arial"/>
              </a:rPr>
              <a:t>.</a:t>
            </a:r>
            <a:endParaRPr lang="ja-JP" altLang="ja-JP" sz="1600" dirty="0">
              <a:latin typeface="Arial"/>
              <a:cs typeface="Arial"/>
            </a:endParaRPr>
          </a:p>
          <a:p>
            <a:endParaRPr lang="en-US" altLang="ja-JP" sz="800" dirty="0">
              <a:latin typeface="Arial"/>
              <a:ea typeface="UD デジタル 教科書体 NK-R" panose="02020400000000000000" pitchFamily="18" charset="-128"/>
              <a:cs typeface="Arial"/>
            </a:endParaRPr>
          </a:p>
          <a:p>
            <a:r>
              <a:rPr lang="en-US" altLang="ja-JP" sz="1600" dirty="0">
                <a:latin typeface="Arial"/>
                <a:cs typeface="Arial"/>
              </a:rPr>
              <a:t>A global financial city should contribute to the achievement of SDGs (Sustainable Development Goals); therefore, initiatives including those implemented by individual parties should contribute to a common global objective to realize a sustainable and better society. For this reason, the second key point is </a:t>
            </a:r>
            <a:r>
              <a:rPr lang="en-US" altLang="ja-JP" sz="1600" b="1" dirty="0">
                <a:latin typeface="Arial"/>
                <a:cs typeface="Arial"/>
              </a:rPr>
              <a:t>[SDGs]</a:t>
            </a:r>
            <a:r>
              <a:rPr lang="en-US" altLang="ja-JP" sz="1600" dirty="0">
                <a:latin typeface="Arial"/>
                <a:cs typeface="Arial"/>
              </a:rPr>
              <a:t>.</a:t>
            </a:r>
            <a:endParaRPr lang="ja-JP" altLang="ja-JP" sz="1600" dirty="0">
              <a:latin typeface="Arial"/>
              <a:cs typeface="Arial"/>
            </a:endParaRPr>
          </a:p>
          <a:p>
            <a:endParaRPr lang="en-US" altLang="ja-JP" sz="800" dirty="0">
              <a:latin typeface="Arial"/>
              <a:ea typeface="UD デジタル 教科書体 NK-R" panose="02020400000000000000" pitchFamily="18" charset="-128"/>
              <a:cs typeface="Arial"/>
            </a:endParaRPr>
          </a:p>
          <a:p>
            <a:r>
              <a:rPr lang="en-US" altLang="ja-JP" sz="1600" b="1" dirty="0">
                <a:latin typeface="Arial"/>
                <a:cs typeface="Arial"/>
              </a:rPr>
              <a:t>&lt;Key Points to Realize the Image of the City Osaka Aims to Be&gt;</a:t>
            </a:r>
            <a:endParaRPr lang="ja-JP" altLang="ja-JP" sz="1600" dirty="0">
              <a:latin typeface="Arial"/>
              <a:cs typeface="Arial"/>
            </a:endParaRPr>
          </a:p>
          <a:p>
            <a:r>
              <a:rPr lang="en-US" altLang="ja-JP" sz="1600" dirty="0">
                <a:latin typeface="Arial"/>
                <a:cs typeface="Arial"/>
              </a:rPr>
              <a:t>With the two key points of the overall strategy in mind, the following will bring Osaka towards the image of the global financial city it aims to become. </a:t>
            </a:r>
            <a:endParaRPr lang="ja-JP" altLang="ja-JP" sz="1600" dirty="0">
              <a:latin typeface="Arial"/>
              <a:cs typeface="Arial"/>
            </a:endParaRPr>
          </a:p>
          <a:p>
            <a:endParaRPr lang="en-US" altLang="ja-JP" sz="1600" dirty="0">
              <a:latin typeface="Arial"/>
              <a:ea typeface="UD デジタル 教科書体 NK-R" panose="02020400000000000000" pitchFamily="18" charset="-128"/>
              <a:cs typeface="Arial"/>
            </a:endParaRPr>
          </a:p>
          <a:p>
            <a:r>
              <a:rPr lang="en-US" altLang="ja-JP" sz="1600" dirty="0">
                <a:latin typeface="Arial"/>
                <a:cs typeface="Arial"/>
              </a:rPr>
              <a:t>First, Osaka must leverage its strengths and the opportunities that arise while always maintaining global awareness. It should seek to create synergy particularly through cooperation with its geographical neighbors in Asia, which are experiencing remarkable growth, and gather talent, capital, and information by becoming the hub for Asia and the world. Therefore, the first key point is </a:t>
            </a:r>
            <a:r>
              <a:rPr lang="en-US" altLang="ja-JP" sz="1600" b="1" dirty="0">
                <a:latin typeface="Arial"/>
                <a:cs typeface="Arial"/>
              </a:rPr>
              <a:t>[Asia/Global]</a:t>
            </a:r>
            <a:r>
              <a:rPr lang="en-US" altLang="ja-JP" sz="1600" dirty="0">
                <a:latin typeface="Arial"/>
                <a:cs typeface="Arial"/>
              </a:rPr>
              <a:t>.</a:t>
            </a:r>
            <a:endParaRPr lang="ja-JP" altLang="ja-JP" sz="1600" dirty="0">
              <a:latin typeface="Arial"/>
              <a:cs typeface="Arial"/>
            </a:endParaRPr>
          </a:p>
          <a:p>
            <a:endParaRPr lang="en-US" altLang="ja-JP" sz="800" dirty="0">
              <a:latin typeface="Arial"/>
              <a:ea typeface="UD デジタル 教科書体 NK-R" panose="02020400000000000000" pitchFamily="18" charset="-128"/>
              <a:cs typeface="Arial"/>
            </a:endParaRPr>
          </a:p>
          <a:p>
            <a:r>
              <a:rPr lang="en-US" altLang="ja-JP" sz="1600" dirty="0">
                <a:latin typeface="Arial"/>
                <a:cs typeface="Arial"/>
              </a:rPr>
              <a:t>Secondly, given competition between the global cities, for Osaka-Kansai to be selected from amongst the cities of the world, it must be equipped with unique individuality and functionality that come from cutting-edge initiatives that leverage Osaka’s characteristics. At the same time, it is important that Osaka plays its role to reduce the risk of domestic overconcentration and increase Japan’s resilience. For these reasons, the second key point is </a:t>
            </a:r>
            <a:r>
              <a:rPr lang="en-US" altLang="ja-JP" sz="1600" b="1" dirty="0">
                <a:latin typeface="Arial"/>
                <a:cs typeface="Arial"/>
              </a:rPr>
              <a:t>[Differentiation/Complementarity]</a:t>
            </a:r>
            <a:r>
              <a:rPr lang="en-US" altLang="ja-JP" sz="1600" dirty="0">
                <a:latin typeface="Arial"/>
                <a:cs typeface="Arial"/>
              </a:rPr>
              <a:t>.</a:t>
            </a:r>
            <a:endParaRPr lang="ja-JP" altLang="ja-JP" sz="1600" dirty="0">
              <a:latin typeface="Arial"/>
              <a:cs typeface="Arial"/>
            </a:endParaRPr>
          </a:p>
        </p:txBody>
      </p:sp>
      <p:sp>
        <p:nvSpPr>
          <p:cNvPr id="7" name="タイトル 1"/>
          <p:cNvSpPr>
            <a:spLocks noGrp="1"/>
          </p:cNvSpPr>
          <p:nvPr>
            <p:ph type="title"/>
          </p:nvPr>
        </p:nvSpPr>
        <p:spPr>
          <a:xfrm>
            <a:off x="716438" y="124422"/>
            <a:ext cx="10789762" cy="673970"/>
          </a:xfrm>
        </p:spPr>
        <p:txBody>
          <a:bodyPr>
            <a:noAutofit/>
          </a:bodyPr>
          <a:lstStyle/>
          <a:p>
            <a:r>
              <a:rPr lang="en-US" altLang="ja-JP" sz="4000" dirty="0">
                <a:latin typeface="Arial" panose="020B0604020202020204" pitchFamily="34" charset="0"/>
                <a:ea typeface="UD デジタル 教科書体 NK-R" panose="02020400000000000000" pitchFamily="18" charset="-128"/>
                <a:cs typeface="Arial" panose="020B0604020202020204" pitchFamily="34" charset="0"/>
              </a:rPr>
              <a:t>I - 3. Key Points in Formulating Strategy</a:t>
            </a:r>
            <a:endParaRPr lang="ja-JP" altLang="en-US" sz="4000" dirty="0">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288163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12042</Words>
  <Application>Microsoft Office PowerPoint</Application>
  <PresentationFormat>ワイド画面</PresentationFormat>
  <Paragraphs>1560</Paragraphs>
  <Slides>44</Slides>
  <Notes>43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44</vt:i4>
      </vt:variant>
    </vt:vector>
  </HeadingPairs>
  <TitlesOfParts>
    <vt:vector size="57" baseType="lpstr">
      <vt:lpstr>Lucida Grande</vt:lpstr>
      <vt:lpstr>Meiryo UI</vt:lpstr>
      <vt:lpstr>ＭＳ Ｐゴシック</vt:lpstr>
      <vt:lpstr>UD デジタル 教科書体 NK-B</vt:lpstr>
      <vt:lpstr>UD デジタル 教科書体 NK-R</vt:lpstr>
      <vt:lpstr>メイリオ</vt:lpstr>
      <vt:lpstr>游ゴシック</vt:lpstr>
      <vt:lpstr>游ゴシック Light</vt:lpstr>
      <vt:lpstr>Arial</vt:lpstr>
      <vt:lpstr>Calibri</vt:lpstr>
      <vt:lpstr>Times New Roman</vt:lpstr>
      <vt:lpstr>Wingdings</vt:lpstr>
      <vt:lpstr>Office テーマ</vt:lpstr>
      <vt:lpstr>Global Financial City OSAKA Strategy</vt:lpstr>
      <vt:lpstr>PowerPoint プレゼンテーション</vt:lpstr>
      <vt:lpstr>Table of Contents</vt:lpstr>
      <vt:lpstr>PowerPoint プレゼンテーション</vt:lpstr>
      <vt:lpstr>I - 1. Strategy Formulation Objectives</vt:lpstr>
      <vt:lpstr>I - 2. Global Trends and Conditions in Japan</vt:lpstr>
      <vt:lpstr>PowerPoint プレゼンテーション</vt:lpstr>
      <vt:lpstr>I - 2. Current State of Osaka</vt:lpstr>
      <vt:lpstr>I - 3. Key Points in Formulating Strategy</vt:lpstr>
      <vt:lpstr>PowerPoint プレゼンテーション</vt:lpstr>
      <vt:lpstr>PowerPoint プレゼンテーション</vt:lpstr>
      <vt:lpstr>To become a global financial city, initiatives must present a clear conceptual story based on the objectives and intent of the key points identified in formulating the strategy, as well as the image of the city Osaka aims to be.  To that end, we first constructed pillars of the initiatives for each image of the city Osaka aims to be.  Following this, we studied the details of the active discussions held to date by the promotion committee and the working groups regarding the initiatives for the realization of a global financial city and arranged specific initiatives for each initiative pillar.  Specific initiatives will be proactively implemented by each party in order of priority, from the highest down, and these initiatives were compiled into an action plan.  The initiatives take into consideration the following key points: · [Digitalization], which has a high degree of affinity for financial services such as FinTech and will be the    impetus for new growth, and · [Broader Kansai Region], whereby the strengths, history, and culture of each area in Kansai are leveraged.  We will conduct a review of the progress made on these initiatives as well as consider ideas and add implementable initiatives that were discussed by the promotion committee and working groups. The action plan will be updated every fiscal year based on a careful examination of what is necessary to realize a global financial city such as the needs of companies, etc.</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2022-05-18T08:12:11Z</dcterms:modified>
</cp:coreProperties>
</file>