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56" r:id="rId2"/>
    <p:sldId id="257" r:id="rId3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EF836"/>
    <a:srgbClr val="C9FA7A"/>
    <a:srgbClr val="BCE292"/>
    <a:srgbClr val="FCA904"/>
    <a:srgbClr val="FFFF81"/>
    <a:srgbClr val="FFFF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9613" autoAdjust="0"/>
    <p:restoredTop sz="94660"/>
  </p:normalViewPr>
  <p:slideViewPr>
    <p:cSldViewPr snapToGrid="0">
      <p:cViewPr>
        <p:scale>
          <a:sx n="66" d="100"/>
          <a:sy n="66" d="100"/>
        </p:scale>
        <p:origin x="2286" y="-6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10.250.18.22\disk1\&#12481;&#12540;&#12512;&#12469;&#12452;&#12488;&#12487;&#12540;&#12479;&#36939;&#29992;&#38283;&#22987;210405\01_&#30456;&#35527;\&#9670;&#30456;&#35527;&#38306;&#20418;&#9670;&#9670;\006&#28040;&#36027;&#29983;&#27963;&#12475;&#12531;&#12479;&#12540;&#30456;&#35527;&#27010;&#35201;\R4&#30456;&#35527;&#27010;&#35201;&#65288;R3&#23455;&#32318;&#65289;\&#27010;&#35201;&#29256;&#65288;&#12497;&#12527;&#12509;&#65289;\&#65288;&#20316;&#26989;&#29992;&#65289;(&#24220;&#20869;&#29256;)&#20196;&#21644;3&#24180;&#24230;&#30456;&#35527;&#27010;&#35201;&#20316;&#25104;&#29992;&#12487;&#12540;&#12479;&#12505;&#12540;&#12473;%20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defRPr>
            </a:pPr>
            <a:r>
              <a:rPr lang="ja-JP" b="1" dirty="0"/>
              <a:t>内職・副業に関する相談件数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0.17376032615975479"/>
          <c:y val="0.19544089417613209"/>
          <c:w val="0.78692738285387531"/>
          <c:h val="0.74828031430718067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表9!$D$38</c:f>
              <c:strCache>
                <c:ptCount val="1"/>
                <c:pt idx="0">
                  <c:v>令和2年度</c:v>
                </c:pt>
              </c:strCache>
            </c:strRef>
          </c:tx>
          <c:spPr>
            <a:pattFill prst="ltHorz">
              <a:fgClr>
                <a:schemeClr val="bg1"/>
              </a:fgClr>
              <a:bgClr>
                <a:srgbClr val="00B0F0"/>
              </a:bgClr>
            </a:pattFill>
            <a:ln w="15875">
              <a:solidFill>
                <a:srgbClr val="00B0F0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-3.3307945859638744E-3"/>
                  <c:y val="-9.9502526541515469E-3"/>
                </c:manualLayout>
              </c:layout>
              <c:tx>
                <c:rich>
                  <a:bodyPr/>
                  <a:lstStyle/>
                  <a:p>
                    <a:fld id="{83535B69-46C8-4C2D-8876-A7EC876A5EDA}" type="VALUE">
                      <a:rPr lang="en-US" altLang="ja-JP" sz="1200" b="1"/>
                      <a:pPr/>
                      <a:t>[値]</a:t>
                    </a:fld>
                    <a:endParaRPr lang="ja-JP" alt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1242-4355-9209-89CF6BE1564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  <a:cs typeface="+mn-cs"/>
                  </a:defRPr>
                </a:pPr>
                <a:endParaRPr lang="ja-JP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表9!$B$39</c:f>
              <c:strCache>
                <c:ptCount val="1"/>
                <c:pt idx="0">
                  <c:v>内職・副業</c:v>
                </c:pt>
              </c:strCache>
            </c:strRef>
          </c:cat>
          <c:val>
            <c:numRef>
              <c:f>表9!$D$39</c:f>
              <c:numCache>
                <c:formatCode>#,##0_ </c:formatCode>
                <c:ptCount val="1"/>
                <c:pt idx="0">
                  <c:v>540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975-4370-AD2A-D36B0FC8B380}"/>
            </c:ext>
          </c:extLst>
        </c:ser>
        <c:ser>
          <c:idx val="2"/>
          <c:order val="2"/>
          <c:tx>
            <c:strRef>
              <c:f>表9!$E$38</c:f>
              <c:strCache>
                <c:ptCount val="1"/>
              </c:strCache>
            </c:strRef>
          </c:tx>
          <c:spPr>
            <a:pattFill prst="ltHorz">
              <a:fgClr>
                <a:schemeClr val="bg1"/>
              </a:fgClr>
              <a:bgClr>
                <a:srgbClr val="F23C3C"/>
              </a:bgClr>
            </a:pattFill>
            <a:ln w="12700">
              <a:solidFill>
                <a:srgbClr val="F23C3C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  <a:cs typeface="+mn-cs"/>
                  </a:defRPr>
                </a:pPr>
                <a:endParaRPr lang="ja-JP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表9!$B$39</c:f>
              <c:strCache>
                <c:ptCount val="1"/>
                <c:pt idx="0">
                  <c:v>内職・副業</c:v>
                </c:pt>
              </c:strCache>
            </c:strRef>
          </c:cat>
          <c:val>
            <c:numRef>
              <c:f>表9!$E$39</c:f>
              <c:numCache>
                <c:formatCode>#,##0_ 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1-0975-4370-AD2A-D36B0FC8B380}"/>
            </c:ext>
          </c:extLst>
        </c:ser>
        <c:ser>
          <c:idx val="3"/>
          <c:order val="3"/>
          <c:tx>
            <c:strRef>
              <c:f>表9!$F$38</c:f>
              <c:strCache>
                <c:ptCount val="1"/>
                <c:pt idx="0">
                  <c:v>令和3年度</c:v>
                </c:pt>
              </c:strCache>
            </c:strRef>
          </c:tx>
          <c:spPr>
            <a:pattFill prst="ltHorz">
              <a:fgClr>
                <a:schemeClr val="bg1"/>
              </a:fgClr>
              <a:bgClr>
                <a:srgbClr val="00B0F0"/>
              </a:bgClr>
            </a:pattFill>
            <a:ln w="15875">
              <a:solidFill>
                <a:srgbClr val="00B0F0"/>
              </a:solidFill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fld id="{6D713BD1-0F7A-463E-A4A7-6BF876ED155A}" type="VALUE">
                      <a:rPr lang="en-US" altLang="ja-JP" sz="1200" b="1"/>
                      <a:pPr/>
                      <a:t>[値]</a:t>
                    </a:fld>
                    <a:endParaRPr lang="ja-JP" alt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D7BA-483B-8873-B55D02E28C9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  <a:cs typeface="+mn-cs"/>
                  </a:defRPr>
                </a:pPr>
                <a:endParaRPr lang="ja-JP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表9!$B$39</c:f>
              <c:strCache>
                <c:ptCount val="1"/>
                <c:pt idx="0">
                  <c:v>内職・副業</c:v>
                </c:pt>
              </c:strCache>
            </c:strRef>
          </c:cat>
          <c:val>
            <c:numRef>
              <c:f>表9!$F$39</c:f>
              <c:numCache>
                <c:formatCode>#,##0_ </c:formatCode>
                <c:ptCount val="1"/>
                <c:pt idx="0">
                  <c:v>987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975-4370-AD2A-D36B0FC8B38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683167184"/>
        <c:axId val="683170928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表9!$C$38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defRPr>
                      </a:pPr>
                      <a:endParaRPr lang="ja-JP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表9!$B$39</c15:sqref>
                        </c15:formulaRef>
                      </c:ext>
                    </c:extLst>
                    <c:strCache>
                      <c:ptCount val="1"/>
                      <c:pt idx="0">
                        <c:v>内職・副業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表9!$C$39</c15:sqref>
                        </c15:formulaRef>
                      </c:ext>
                    </c:extLst>
                    <c:numCache>
                      <c:formatCode>General</c:formatCode>
                      <c:ptCount val="1"/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3-0975-4370-AD2A-D36B0FC8B380}"/>
                  </c:ext>
                </c:extLst>
              </c15:ser>
            </c15:filteredBarSeries>
          </c:ext>
        </c:extLst>
      </c:barChart>
      <c:catAx>
        <c:axId val="68316718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683170928"/>
        <c:crosses val="autoZero"/>
        <c:auto val="1"/>
        <c:lblAlgn val="ctr"/>
        <c:lblOffset val="100"/>
        <c:noMultiLvlLbl val="0"/>
      </c:catAx>
      <c:valAx>
        <c:axId val="6831709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 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defRPr>
            </a:pPr>
            <a:endParaRPr lang="ja-JP"/>
          </a:p>
        </c:txPr>
        <c:crossAx val="6831671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aseline="0">
          <a:solidFill>
            <a:schemeClr val="tx1"/>
          </a:solidFill>
          <a:latin typeface="BIZ UDPゴシック" panose="020B0400000000000000" pitchFamily="50" charset="-128"/>
          <a:ea typeface="BIZ UDPゴシック" panose="020B0400000000000000" pitchFamily="50" charset="-128"/>
        </a:defRPr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E2D7A-22E4-4DD6-BF05-26B4E527BA71}" type="datetimeFigureOut">
              <a:rPr kumimoji="1" lang="ja-JP" altLang="en-US" smtClean="0"/>
              <a:t>2022/11/29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2CAEC-05F4-48B6-B89A-0499618E79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8841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 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E2D7A-22E4-4DD6-BF05-26B4E527BA71}" type="datetimeFigureOut">
              <a:rPr kumimoji="1" lang="ja-JP" altLang="en-US" smtClean="0"/>
              <a:t>2022/11/29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2CAEC-05F4-48B6-B89A-0499618E79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865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 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E2D7A-22E4-4DD6-BF05-26B4E527BA71}" type="datetimeFigureOut">
              <a:rPr kumimoji="1" lang="ja-JP" altLang="en-US" smtClean="0"/>
              <a:t>2022/11/29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2CAEC-05F4-48B6-B89A-0499618E79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9597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E2D7A-22E4-4DD6-BF05-26B4E527BA71}" type="datetimeFigureOut">
              <a:rPr kumimoji="1" lang="ja-JP" altLang="en-US" smtClean="0"/>
              <a:t>2022/11/29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2CAEC-05F4-48B6-B89A-0499618E79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6543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E2D7A-22E4-4DD6-BF05-26B4E527BA71}" type="datetimeFigureOut">
              <a:rPr kumimoji="1" lang="ja-JP" altLang="en-US" smtClean="0"/>
              <a:t>2022/11/29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2CAEC-05F4-48B6-B89A-0499618E79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2785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E2D7A-22E4-4DD6-BF05-26B4E527BA71}" type="datetimeFigureOut">
              <a:rPr kumimoji="1" lang="ja-JP" altLang="en-US" smtClean="0"/>
              <a:t>2022/11/29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2CAEC-05F4-48B6-B89A-0499618E79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6375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E2D7A-22E4-4DD6-BF05-26B4E527BA71}" type="datetimeFigureOut">
              <a:rPr kumimoji="1" lang="ja-JP" altLang="en-US" smtClean="0"/>
              <a:t>2022/11/29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2CAEC-05F4-48B6-B89A-0499618E79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8637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E2D7A-22E4-4DD6-BF05-26B4E527BA71}" type="datetimeFigureOut">
              <a:rPr kumimoji="1" lang="ja-JP" altLang="en-US" smtClean="0"/>
              <a:t>2022/11/29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2CAEC-05F4-48B6-B89A-0499618E79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0885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E2D7A-22E4-4DD6-BF05-26B4E527BA71}" type="datetimeFigureOut">
              <a:rPr kumimoji="1" lang="ja-JP" altLang="en-US" smtClean="0"/>
              <a:t>2022/11/29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2CAEC-05F4-48B6-B89A-0499618E79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9957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 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E2D7A-22E4-4DD6-BF05-26B4E527BA71}" type="datetimeFigureOut">
              <a:rPr kumimoji="1" lang="ja-JP" altLang="en-US" smtClean="0"/>
              <a:t>2022/11/29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2CAEC-05F4-48B6-B89A-0499618E79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6039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E2D7A-22E4-4DD6-BF05-26B4E527BA71}" type="datetimeFigureOut">
              <a:rPr kumimoji="1" lang="ja-JP" altLang="en-US" smtClean="0"/>
              <a:t>2022/11/29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2CAEC-05F4-48B6-B89A-0499618E79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0388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DE2D7A-22E4-4DD6-BF05-26B4E527BA71}" type="datetimeFigureOut">
              <a:rPr kumimoji="1" lang="ja-JP" altLang="en-US" smtClean="0"/>
              <a:t>2022/11/29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22CAEC-05F4-48B6-B89A-0499618E79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5774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hyperlink" Target="https://www.city.osaka.lg.jp/lnet/" TargetMode="External"/><Relationship Id="rId7" Type="http://schemas.openxmlformats.org/officeDocument/2006/relationships/image" Target="../media/image7.jpeg"/><Relationship Id="rId12" Type="http://schemas.openxmlformats.org/officeDocument/2006/relationships/image" Target="../media/image11.png"/><Relationship Id="rId2" Type="http://schemas.openxmlformats.org/officeDocument/2006/relationships/hyperlink" Target="https://www.pref.osaka.lg.jp/shouhi/" TargetMode="Externa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.xml"/><Relationship Id="rId11" Type="http://schemas.openxmlformats.org/officeDocument/2006/relationships/hyperlink" Target="https://osaka-shouhi.jp/" TargetMode="External"/><Relationship Id="rId5" Type="http://schemas.openxmlformats.org/officeDocument/2006/relationships/image" Target="../media/image6.jpeg"/><Relationship Id="rId10" Type="http://schemas.openxmlformats.org/officeDocument/2006/relationships/image" Target="../media/image10.png"/><Relationship Id="rId4" Type="http://schemas.openxmlformats.org/officeDocument/2006/relationships/image" Target="../media/image5.png"/><Relationship Id="rId9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テキスト ボックス 8"/>
          <p:cNvSpPr txBox="1"/>
          <p:nvPr/>
        </p:nvSpPr>
        <p:spPr>
          <a:xfrm>
            <a:off x="-2495" y="0"/>
            <a:ext cx="7562170" cy="205420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14" name="正方形/長方形 13"/>
          <p:cNvSpPr/>
          <p:nvPr/>
        </p:nvSpPr>
        <p:spPr>
          <a:xfrm>
            <a:off x="0" y="0"/>
            <a:ext cx="7559675" cy="10691813"/>
          </a:xfrm>
          <a:prstGeom prst="rect">
            <a:avLst/>
          </a:prstGeom>
          <a:noFill/>
          <a:ln w="889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5" name="図 10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16" y="142731"/>
            <a:ext cx="4914314" cy="1771794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横巻き 5"/>
          <p:cNvSpPr/>
          <p:nvPr/>
        </p:nvSpPr>
        <p:spPr>
          <a:xfrm>
            <a:off x="530564" y="2088493"/>
            <a:ext cx="6477000" cy="925830"/>
          </a:xfrm>
          <a:prstGeom prst="horizontalScroll">
            <a:avLst>
              <a:gd name="adj" fmla="val 15475"/>
            </a:avLst>
          </a:prstGeom>
          <a:solidFill>
            <a:srgbClr val="00B0F0"/>
          </a:solidFill>
          <a:ln w="190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7" name="テキスト ボックス 56"/>
          <p:cNvSpPr txBox="1"/>
          <p:nvPr/>
        </p:nvSpPr>
        <p:spPr>
          <a:xfrm>
            <a:off x="611526" y="2327570"/>
            <a:ext cx="6334125" cy="447675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square" lIns="74295" tIns="8890" rIns="74295" bIns="88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sz="2400" kern="10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Century" panose="02040604050505020304" pitchFamily="18" charset="0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令和</a:t>
            </a:r>
            <a:r>
              <a:rPr lang="ja-JP" altLang="en-US" sz="2400" kern="10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Century" panose="02040604050505020304" pitchFamily="18" charset="0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３</a:t>
            </a:r>
            <a:r>
              <a:rPr lang="ja-JP" sz="2400" kern="10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Century" panose="02040604050505020304" pitchFamily="18" charset="0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年度</a:t>
            </a:r>
            <a:r>
              <a:rPr lang="ja-JP" sz="2400" kern="100" dirty="0">
                <a:ln>
                  <a:noFill/>
                </a:ln>
                <a:solidFill>
                  <a:srgbClr val="FFFFFF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Century" panose="02040604050505020304" pitchFamily="18" charset="0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　大阪府内の消費生活相談の概要</a:t>
            </a:r>
            <a:endParaRPr 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8" name="フローチャート: 処理 7"/>
          <p:cNvSpPr/>
          <p:nvPr/>
        </p:nvSpPr>
        <p:spPr>
          <a:xfrm>
            <a:off x="206714" y="3063239"/>
            <a:ext cx="7143750" cy="2757487"/>
          </a:xfrm>
          <a:prstGeom prst="flowChartProcess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ts val="2100"/>
              </a:lnSpc>
              <a:spcAft>
                <a:spcPts val="0"/>
              </a:spcAft>
            </a:pPr>
            <a:r>
              <a:rPr lang="en-US" sz="1400" kern="100" dirty="0">
                <a:solidFill>
                  <a:srgbClr val="000000"/>
                </a:solidFill>
                <a:effectLst/>
                <a:latin typeface="Segoe UI Symbol" panose="020B0502040204020203" pitchFamily="34" charset="0"/>
                <a:ea typeface="BIZ UDPゴシック" panose="020B0400000000000000" pitchFamily="50" charset="-128"/>
                <a:cs typeface="Segoe UI Symbol" panose="020B0502040204020203" pitchFamily="34" charset="0"/>
              </a:rPr>
              <a:t>☑</a:t>
            </a:r>
            <a:r>
              <a:rPr lang="ja-JP" sz="1400" kern="100" dirty="0">
                <a:solidFill>
                  <a:srgbClr val="000000"/>
                </a:solidFill>
                <a:effectLst/>
                <a:ea typeface="BIZ UDPゴシック" panose="020B0400000000000000" pitchFamily="50" charset="-128"/>
                <a:cs typeface="BIZ UDPゴシック" panose="020B0400000000000000" pitchFamily="50" charset="-128"/>
              </a:rPr>
              <a:t>　</a:t>
            </a:r>
            <a:r>
              <a:rPr lang="ja-JP" sz="1400" u="sng" kern="100" dirty="0">
                <a:solidFill>
                  <a:srgbClr val="00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相談件数　</a:t>
            </a:r>
            <a:r>
              <a:rPr lang="en-US" sz="1400" u="sng" kern="100" dirty="0" smtClean="0">
                <a:solidFill>
                  <a:srgbClr val="00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70,794</a:t>
            </a:r>
            <a:r>
              <a:rPr lang="ja-JP" sz="1400" u="sng" kern="100" dirty="0">
                <a:solidFill>
                  <a:srgbClr val="00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件　（前年度</a:t>
            </a:r>
            <a:r>
              <a:rPr lang="ja-JP" sz="1400" u="sng" kern="100" dirty="0" smtClean="0">
                <a:solidFill>
                  <a:srgbClr val="00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から</a:t>
            </a:r>
            <a:r>
              <a:rPr lang="en-US" altLang="ja-JP" sz="1400" u="sng" kern="100" dirty="0" smtClean="0">
                <a:solidFill>
                  <a:srgbClr val="00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7</a:t>
            </a:r>
            <a:r>
              <a:rPr lang="en-US" sz="1400" u="sng" kern="100" dirty="0" smtClean="0">
                <a:solidFill>
                  <a:srgbClr val="00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,880</a:t>
            </a:r>
            <a:r>
              <a:rPr lang="ja-JP" sz="1400" u="sng" kern="100" dirty="0" smtClean="0">
                <a:solidFill>
                  <a:srgbClr val="00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件</a:t>
            </a:r>
            <a:r>
              <a:rPr lang="ja-JP" altLang="en-US" sz="1400" u="sng" kern="100" dirty="0" smtClean="0">
                <a:solidFill>
                  <a:srgbClr val="00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減少</a:t>
            </a:r>
            <a:r>
              <a:rPr lang="ja-JP" sz="1400" u="sng" kern="100" dirty="0" smtClean="0">
                <a:solidFill>
                  <a:srgbClr val="00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）</a:t>
            </a:r>
            <a:endParaRPr lang="ja-JP" sz="1050" kern="100" dirty="0">
              <a:effectLst/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 indent="266700" algn="just">
              <a:lnSpc>
                <a:spcPts val="2100"/>
              </a:lnSpc>
              <a:spcAft>
                <a:spcPts val="0"/>
              </a:spcAft>
            </a:pPr>
            <a:r>
              <a:rPr lang="ja-JP" sz="1400" kern="100" dirty="0">
                <a:solidFill>
                  <a:srgbClr val="00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（うち</a:t>
            </a:r>
            <a:r>
              <a:rPr lang="ja-JP" sz="1400" kern="100" dirty="0" smtClean="0">
                <a:solidFill>
                  <a:srgbClr val="00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大阪市</a:t>
            </a:r>
            <a:r>
              <a:rPr lang="en-US" altLang="ja-JP" sz="1400" kern="100" dirty="0" smtClean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18</a:t>
            </a:r>
            <a:r>
              <a:rPr lang="en-US" sz="1400" kern="100" dirty="0" smtClean="0">
                <a:solidFill>
                  <a:srgbClr val="00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,871</a:t>
            </a:r>
            <a:r>
              <a:rPr lang="ja-JP" sz="1400" kern="100" dirty="0" smtClean="0">
                <a:solidFill>
                  <a:srgbClr val="00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件</a:t>
            </a:r>
            <a:r>
              <a:rPr lang="ja-JP" sz="1400" kern="100" dirty="0">
                <a:solidFill>
                  <a:srgbClr val="00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　前年度</a:t>
            </a:r>
            <a:r>
              <a:rPr lang="ja-JP" sz="1400" kern="100" dirty="0" smtClean="0">
                <a:solidFill>
                  <a:srgbClr val="00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から</a:t>
            </a:r>
            <a:r>
              <a:rPr lang="en-US" altLang="ja-JP" sz="1400" kern="100" dirty="0" smtClean="0">
                <a:solidFill>
                  <a:srgbClr val="00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1,986</a:t>
            </a:r>
            <a:r>
              <a:rPr lang="ja-JP" sz="1400" kern="100" dirty="0" smtClean="0">
                <a:solidFill>
                  <a:srgbClr val="00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件</a:t>
            </a:r>
            <a:r>
              <a:rPr lang="ja-JP" sz="1400" kern="100" dirty="0">
                <a:solidFill>
                  <a:srgbClr val="00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減少）</a:t>
            </a:r>
            <a:endParaRPr lang="ja-JP" sz="1050" kern="100" dirty="0">
              <a:effectLst/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2100"/>
              </a:lnSpc>
              <a:spcAft>
                <a:spcPts val="0"/>
              </a:spcAft>
            </a:pPr>
            <a:r>
              <a:rPr lang="en-US" sz="1400" kern="100" dirty="0">
                <a:solidFill>
                  <a:srgbClr val="00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Segoe UI Symbol" panose="020B0502040204020203" pitchFamily="34" charset="0"/>
              </a:rPr>
              <a:t>☑</a:t>
            </a:r>
            <a:r>
              <a:rPr lang="ja-JP" sz="1400" kern="100" dirty="0">
                <a:solidFill>
                  <a:srgbClr val="00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BIZ UDPゴシック" panose="020B0400000000000000" pitchFamily="50" charset="-128"/>
              </a:rPr>
              <a:t>　</a:t>
            </a:r>
            <a:r>
              <a:rPr lang="en-US" sz="1400" kern="100" dirty="0">
                <a:solidFill>
                  <a:srgbClr val="00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30</a:t>
            </a:r>
            <a:r>
              <a:rPr lang="ja-JP" sz="1400" kern="100" dirty="0">
                <a:solidFill>
                  <a:srgbClr val="00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歳未満の</a:t>
            </a:r>
            <a:r>
              <a:rPr lang="ja-JP" sz="1400" kern="100" dirty="0">
                <a:solidFill>
                  <a:srgbClr val="FF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若者の</a:t>
            </a:r>
            <a:r>
              <a:rPr lang="ja-JP" sz="1400" kern="100" dirty="0" smtClean="0">
                <a:solidFill>
                  <a:srgbClr val="FF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相談</a:t>
            </a:r>
            <a:r>
              <a:rPr lang="ja-JP" altLang="en-US" sz="1400" kern="100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件数は</a:t>
            </a:r>
            <a:r>
              <a:rPr lang="ja-JP" sz="1400" kern="100" dirty="0" smtClean="0">
                <a:solidFill>
                  <a:srgbClr val="FF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、</a:t>
            </a:r>
            <a:r>
              <a:rPr lang="en-US" altLang="ja-JP" sz="1400" kern="100" dirty="0" smtClean="0">
                <a:solidFill>
                  <a:srgbClr val="FF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8,601</a:t>
            </a:r>
            <a:r>
              <a:rPr lang="ja-JP" sz="1400" kern="100" dirty="0" smtClean="0">
                <a:solidFill>
                  <a:srgbClr val="FF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件</a:t>
            </a:r>
            <a:r>
              <a:rPr lang="ja-JP" altLang="en-US" sz="1400" kern="100" dirty="0" smtClean="0">
                <a:solidFill>
                  <a:schemeClr val="tx1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で</a:t>
            </a:r>
            <a:r>
              <a:rPr lang="ja-JP" altLang="en-US" sz="1400" kern="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前</a:t>
            </a:r>
            <a:r>
              <a:rPr lang="ja-JP" sz="1400" kern="100" dirty="0" smtClean="0">
                <a:solidFill>
                  <a:schemeClr val="tx1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年度から</a:t>
            </a:r>
            <a:r>
              <a:rPr lang="en-US" altLang="ja-JP" sz="1400" kern="1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1,020</a:t>
            </a:r>
            <a:r>
              <a:rPr lang="ja-JP" sz="1400" kern="100" dirty="0" smtClean="0">
                <a:solidFill>
                  <a:schemeClr val="tx1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件</a:t>
            </a:r>
            <a:r>
              <a:rPr lang="ja-JP" altLang="en-US" sz="1400" kern="100" dirty="0" smtClean="0">
                <a:solidFill>
                  <a:schemeClr val="tx1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減少しましたが、</a:t>
            </a:r>
            <a:endParaRPr lang="en-US" altLang="ja-JP" sz="1400" kern="100" dirty="0" smtClean="0">
              <a:solidFill>
                <a:schemeClr val="tx1"/>
              </a:solidFill>
              <a:effectLst/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2100"/>
              </a:lnSpc>
              <a:spcAft>
                <a:spcPts val="0"/>
              </a:spcAft>
            </a:pPr>
            <a:r>
              <a:rPr lang="ja-JP" altLang="en-US" sz="1400" kern="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1400" kern="1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　 </a:t>
            </a:r>
            <a:r>
              <a:rPr lang="ja-JP" altLang="en-US" sz="1400" kern="100" dirty="0" smtClean="0">
                <a:solidFill>
                  <a:schemeClr val="tx1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相談全体に占める割合は</a:t>
            </a:r>
            <a:r>
              <a:rPr lang="ja-JP" altLang="en-US" sz="1400" kern="100" dirty="0" smtClean="0">
                <a:solidFill>
                  <a:srgbClr val="FF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横ばい傾向</a:t>
            </a:r>
            <a:endParaRPr lang="ja-JP" sz="1050" kern="100" dirty="0">
              <a:effectLst/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2100"/>
              </a:lnSpc>
              <a:spcAft>
                <a:spcPts val="0"/>
              </a:spcAft>
            </a:pPr>
            <a:r>
              <a:rPr lang="en-US" sz="1400" kern="100" dirty="0">
                <a:solidFill>
                  <a:srgbClr val="00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Segoe UI Symbol" panose="020B0502040204020203" pitchFamily="34" charset="0"/>
              </a:rPr>
              <a:t>☑</a:t>
            </a:r>
            <a:r>
              <a:rPr lang="ja-JP" sz="1400" kern="100" dirty="0">
                <a:solidFill>
                  <a:srgbClr val="00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BIZ UDPゴシック" panose="020B0400000000000000" pitchFamily="50" charset="-128"/>
              </a:rPr>
              <a:t>　</a:t>
            </a:r>
            <a:r>
              <a:rPr lang="en-US" sz="1400" kern="100" dirty="0">
                <a:solidFill>
                  <a:srgbClr val="00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65</a:t>
            </a:r>
            <a:r>
              <a:rPr lang="ja-JP" sz="1400" kern="100" dirty="0">
                <a:solidFill>
                  <a:srgbClr val="00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歳以上の</a:t>
            </a:r>
            <a:r>
              <a:rPr lang="ja-JP" sz="1400" kern="100" dirty="0">
                <a:solidFill>
                  <a:srgbClr val="FF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高齢者の相談件数</a:t>
            </a:r>
            <a:r>
              <a:rPr lang="ja-JP" sz="1400" kern="100" dirty="0" smtClean="0">
                <a:solidFill>
                  <a:srgbClr val="FF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は</a:t>
            </a:r>
            <a:r>
              <a:rPr lang="en-US" sz="1400" kern="100" dirty="0" smtClean="0">
                <a:solidFill>
                  <a:srgbClr val="FF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19,744</a:t>
            </a:r>
            <a:r>
              <a:rPr lang="ja-JP" sz="1400" kern="100" dirty="0" smtClean="0">
                <a:solidFill>
                  <a:srgbClr val="FF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件</a:t>
            </a:r>
            <a:r>
              <a:rPr lang="ja-JP" sz="1400" kern="100" dirty="0">
                <a:solidFill>
                  <a:srgbClr val="00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で</a:t>
            </a:r>
            <a:r>
              <a:rPr lang="ja-JP" sz="1400" kern="100" dirty="0">
                <a:solidFill>
                  <a:srgbClr val="FF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相談全体の</a:t>
            </a:r>
            <a:r>
              <a:rPr lang="ja-JP" sz="1400" kern="100" dirty="0" smtClean="0">
                <a:solidFill>
                  <a:srgbClr val="FF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２</a:t>
            </a:r>
            <a:r>
              <a:rPr lang="ja-JP" altLang="en-US" sz="1400" kern="100" dirty="0" smtClean="0">
                <a:solidFill>
                  <a:srgbClr val="FF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７</a:t>
            </a:r>
            <a:r>
              <a:rPr lang="ja-JP" sz="1400" kern="100" dirty="0" smtClean="0">
                <a:solidFill>
                  <a:srgbClr val="FF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．９％</a:t>
            </a:r>
            <a:r>
              <a:rPr lang="ja-JP" sz="1400" kern="100" dirty="0">
                <a:solidFill>
                  <a:srgbClr val="00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を占めました</a:t>
            </a:r>
            <a:endParaRPr lang="ja-JP" sz="1050" kern="100" dirty="0">
              <a:effectLst/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 marL="266700" indent="-266700" algn="just">
              <a:lnSpc>
                <a:spcPts val="2100"/>
              </a:lnSpc>
              <a:spcAft>
                <a:spcPts val="0"/>
              </a:spcAft>
            </a:pPr>
            <a:r>
              <a:rPr lang="en-US" sz="1400" kern="100" dirty="0">
                <a:solidFill>
                  <a:srgbClr val="00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Segoe UI Symbol" panose="020B0502040204020203" pitchFamily="34" charset="0"/>
              </a:rPr>
              <a:t>☑</a:t>
            </a:r>
            <a:r>
              <a:rPr lang="ja-JP" sz="1400" kern="100" dirty="0">
                <a:solidFill>
                  <a:srgbClr val="00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BIZ UDPゴシック" panose="020B0400000000000000" pitchFamily="50" charset="-128"/>
              </a:rPr>
              <a:t>　</a:t>
            </a:r>
            <a:r>
              <a:rPr lang="ja-JP" sz="1400" kern="100" dirty="0">
                <a:solidFill>
                  <a:srgbClr val="FF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どの年代でも</a:t>
            </a:r>
            <a:r>
              <a:rPr lang="ja-JP" sz="1400" kern="100" dirty="0">
                <a:solidFill>
                  <a:srgbClr val="00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、商品・役務別の相談件数では</a:t>
            </a:r>
            <a:r>
              <a:rPr lang="ja-JP" sz="1400" kern="100" dirty="0" smtClean="0">
                <a:solidFill>
                  <a:srgbClr val="FF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「</a:t>
            </a:r>
            <a:r>
              <a:rPr lang="ja-JP" altLang="en-US" sz="1400" kern="100" dirty="0" smtClean="0">
                <a:solidFill>
                  <a:srgbClr val="FF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化粧品</a:t>
            </a:r>
            <a:r>
              <a:rPr lang="ja-JP" sz="1400" kern="100" dirty="0" smtClean="0">
                <a:solidFill>
                  <a:srgbClr val="FF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」</a:t>
            </a:r>
            <a:r>
              <a:rPr lang="ja-JP" sz="1400" kern="100" dirty="0">
                <a:solidFill>
                  <a:srgbClr val="FF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や</a:t>
            </a:r>
            <a:r>
              <a:rPr lang="ja-JP" sz="1400" kern="100" dirty="0" smtClean="0">
                <a:solidFill>
                  <a:srgbClr val="FF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「</a:t>
            </a:r>
            <a:r>
              <a:rPr lang="ja-JP" altLang="en-US" sz="1400" kern="100" dirty="0" smtClean="0">
                <a:solidFill>
                  <a:srgbClr val="FF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健康食品</a:t>
            </a:r>
            <a:r>
              <a:rPr lang="ja-JP" sz="1400" kern="100" dirty="0" smtClean="0">
                <a:solidFill>
                  <a:srgbClr val="FF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」</a:t>
            </a:r>
            <a:r>
              <a:rPr lang="ja-JP" sz="1400" kern="100" dirty="0">
                <a:solidFill>
                  <a:srgbClr val="00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に関する相談が</a:t>
            </a:r>
            <a:r>
              <a:rPr lang="en-US" sz="1400" kern="100" dirty="0">
                <a:solidFill>
                  <a:srgbClr val="00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/>
            </a:r>
            <a:br>
              <a:rPr lang="en-US" sz="1400" kern="100" dirty="0">
                <a:solidFill>
                  <a:srgbClr val="00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</a:br>
            <a:r>
              <a:rPr lang="ja-JP" sz="1400" kern="100" dirty="0">
                <a:solidFill>
                  <a:srgbClr val="00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多く、</a:t>
            </a:r>
            <a:r>
              <a:rPr lang="ja-JP" sz="1400" kern="100" dirty="0">
                <a:solidFill>
                  <a:srgbClr val="FF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「定期購入トラブル」</a:t>
            </a:r>
            <a:r>
              <a:rPr lang="ja-JP" sz="1000" kern="100" dirty="0">
                <a:solidFill>
                  <a:srgbClr val="00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（</a:t>
            </a:r>
            <a:r>
              <a:rPr lang="en-US" sz="1000" kern="100" dirty="0">
                <a:solidFill>
                  <a:srgbClr val="00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※</a:t>
            </a:r>
            <a:r>
              <a:rPr lang="ja-JP" sz="1000" kern="100" dirty="0">
                <a:solidFill>
                  <a:srgbClr val="00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）</a:t>
            </a:r>
            <a:r>
              <a:rPr lang="ja-JP" sz="1400" kern="100" dirty="0">
                <a:solidFill>
                  <a:srgbClr val="FF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が原因</a:t>
            </a:r>
            <a:r>
              <a:rPr lang="ja-JP" sz="1400" kern="100" dirty="0">
                <a:solidFill>
                  <a:srgbClr val="00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です</a:t>
            </a:r>
            <a:endParaRPr lang="ja-JP" sz="1050" kern="100" dirty="0">
              <a:effectLst/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 marL="266700" indent="-266700" algn="just">
              <a:lnSpc>
                <a:spcPts val="1900"/>
              </a:lnSpc>
              <a:spcAft>
                <a:spcPts val="0"/>
              </a:spcAft>
            </a:pPr>
            <a:r>
              <a:rPr lang="en-US" sz="1400" kern="100" dirty="0">
                <a:solidFill>
                  <a:srgbClr val="00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Segoe UI Symbol" panose="020B0502040204020203" pitchFamily="34" charset="0"/>
              </a:rPr>
              <a:t>☑</a:t>
            </a:r>
            <a:r>
              <a:rPr lang="ja-JP" sz="1400" kern="100" dirty="0">
                <a:solidFill>
                  <a:srgbClr val="00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Segoe UI Symbol" panose="020B0502040204020203" pitchFamily="34" charset="0"/>
              </a:rPr>
              <a:t>　新型コロナウイルス感染症関連の相談件数</a:t>
            </a:r>
            <a:r>
              <a:rPr lang="ja-JP" sz="1400" kern="100" dirty="0" smtClean="0">
                <a:solidFill>
                  <a:srgbClr val="00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Segoe UI Symbol" panose="020B0502040204020203" pitchFamily="34" charset="0"/>
              </a:rPr>
              <a:t>は</a:t>
            </a:r>
            <a:r>
              <a:rPr lang="en-US" altLang="ja-JP" sz="1400" kern="100" dirty="0" smtClean="0">
                <a:solidFill>
                  <a:srgbClr val="00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Segoe UI Symbol" panose="020B0502040204020203" pitchFamily="34" charset="0"/>
              </a:rPr>
              <a:t>2,844</a:t>
            </a:r>
            <a:r>
              <a:rPr lang="ja-JP" sz="1400" kern="100" dirty="0" smtClean="0">
                <a:solidFill>
                  <a:srgbClr val="00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Segoe UI Symbol" panose="020B0502040204020203" pitchFamily="34" charset="0"/>
              </a:rPr>
              <a:t>件</a:t>
            </a:r>
            <a:r>
              <a:rPr lang="ja-JP" sz="1400" kern="100" dirty="0">
                <a:solidFill>
                  <a:srgbClr val="00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Segoe UI Symbol" panose="020B0502040204020203" pitchFamily="34" charset="0"/>
              </a:rPr>
              <a:t>で</a:t>
            </a:r>
            <a:r>
              <a:rPr lang="ja-JP" sz="1400" kern="100" dirty="0" smtClean="0">
                <a:solidFill>
                  <a:srgbClr val="00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Segoe UI Symbol" panose="020B0502040204020203" pitchFamily="34" charset="0"/>
              </a:rPr>
              <a:t>、</a:t>
            </a:r>
            <a:r>
              <a:rPr lang="ja-JP" altLang="en-US" sz="1400" kern="100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Segoe UI Symbol" panose="020B0502040204020203" pitchFamily="34" charset="0"/>
              </a:rPr>
              <a:t>前</a:t>
            </a:r>
            <a:r>
              <a:rPr lang="ja-JP" altLang="en-US" sz="1400" kern="100" dirty="0" smtClean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Segoe UI Symbol" panose="020B0502040204020203" pitchFamily="34" charset="0"/>
              </a:rPr>
              <a:t>年度から</a:t>
            </a:r>
            <a:r>
              <a:rPr lang="en-US" altLang="ja-JP" sz="1400" kern="100" dirty="0" smtClean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Segoe UI Symbol" panose="020B0502040204020203" pitchFamily="34" charset="0"/>
              </a:rPr>
              <a:t>4,562</a:t>
            </a:r>
            <a:r>
              <a:rPr lang="ja-JP" altLang="en-US" sz="1400" kern="100" dirty="0" smtClean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Segoe UI Symbol" panose="020B0502040204020203" pitchFamily="34" charset="0"/>
              </a:rPr>
              <a:t>件減少</a:t>
            </a:r>
            <a:endParaRPr lang="ja-JP" sz="1050" kern="100" dirty="0">
              <a:effectLst/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 marL="266700" indent="-266700" algn="just">
              <a:lnSpc>
                <a:spcPts val="1700"/>
              </a:lnSpc>
              <a:spcAft>
                <a:spcPts val="0"/>
              </a:spcAft>
            </a:pPr>
            <a:r>
              <a:rPr lang="ja-JP" sz="1400" kern="100" dirty="0">
                <a:solidFill>
                  <a:srgbClr val="00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Segoe UI Symbol" panose="020B0502040204020203" pitchFamily="34" charset="0"/>
              </a:rPr>
              <a:t>　</a:t>
            </a:r>
            <a:r>
              <a:rPr lang="ja-JP" sz="800" kern="100" dirty="0">
                <a:solidFill>
                  <a:srgbClr val="00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Segoe UI Symbol" panose="020B0502040204020203" pitchFamily="34" charset="0"/>
              </a:rPr>
              <a:t>　</a:t>
            </a:r>
            <a:r>
              <a:rPr lang="ja-JP" sz="1000" kern="100" dirty="0">
                <a:solidFill>
                  <a:srgbClr val="00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（</a:t>
            </a:r>
            <a:r>
              <a:rPr lang="en-US" sz="1000" kern="100" dirty="0">
                <a:solidFill>
                  <a:srgbClr val="00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※</a:t>
            </a:r>
            <a:r>
              <a:rPr lang="ja-JP" sz="1000" kern="100" dirty="0">
                <a:solidFill>
                  <a:srgbClr val="00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）定期購入トラブルと</a:t>
            </a:r>
            <a:r>
              <a:rPr lang="ja-JP" sz="1000" kern="100" dirty="0" smtClean="0">
                <a:solidFill>
                  <a:srgbClr val="00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は</a:t>
            </a:r>
            <a:r>
              <a:rPr lang="ja-JP" altLang="en-US" sz="1000" kern="100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・・・</a:t>
            </a:r>
            <a:r>
              <a:rPr lang="ja-JP" sz="1000" kern="100" dirty="0" smtClean="0">
                <a:solidFill>
                  <a:srgbClr val="00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「</a:t>
            </a:r>
            <a:r>
              <a:rPr lang="ja-JP" sz="1000" kern="100" dirty="0">
                <a:solidFill>
                  <a:srgbClr val="00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『お試し〇〇円』や『初回限定無料』など、通常より低価格で購入できると表示しながらも</a:t>
            </a:r>
            <a:r>
              <a:rPr lang="en-US" sz="1000" kern="100" dirty="0">
                <a:solidFill>
                  <a:srgbClr val="00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/>
            </a:r>
            <a:br>
              <a:rPr lang="en-US" sz="1000" kern="100" dirty="0">
                <a:solidFill>
                  <a:srgbClr val="00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</a:br>
            <a:r>
              <a:rPr lang="ja-JP" sz="1000" kern="100" dirty="0">
                <a:solidFill>
                  <a:srgbClr val="00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Segoe UI Symbol" panose="020B0502040204020203" pitchFamily="34" charset="0"/>
              </a:rPr>
              <a:t>　　　　　　　　　　　　　　　　　　</a:t>
            </a:r>
            <a:r>
              <a:rPr lang="ja-JP" altLang="en-US" sz="1000" kern="100" dirty="0" smtClean="0">
                <a:solidFill>
                  <a:srgbClr val="00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Segoe UI Symbol" panose="020B0502040204020203" pitchFamily="34" charset="0"/>
              </a:rPr>
              <a:t>　　</a:t>
            </a:r>
            <a:r>
              <a:rPr lang="ja-JP" sz="1000" kern="100" dirty="0" smtClean="0">
                <a:solidFill>
                  <a:srgbClr val="00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Segoe UI Symbol" panose="020B0502040204020203" pitchFamily="34" charset="0"/>
              </a:rPr>
              <a:t>実際</a:t>
            </a:r>
            <a:r>
              <a:rPr lang="ja-JP" sz="1000" kern="100" dirty="0">
                <a:solidFill>
                  <a:srgbClr val="00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Segoe UI Symbol" panose="020B0502040204020203" pitchFamily="34" charset="0"/>
              </a:rPr>
              <a:t>は複数回の購入が条件である定期購入だった」というようなトラブルのこと</a:t>
            </a:r>
            <a:endParaRPr lang="ja-JP" sz="1050" kern="100" dirty="0">
              <a:effectLst/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10" name="フローチャート: 処理 9"/>
          <p:cNvSpPr/>
          <p:nvPr/>
        </p:nvSpPr>
        <p:spPr>
          <a:xfrm>
            <a:off x="208618" y="5928360"/>
            <a:ext cx="7141845" cy="4594860"/>
          </a:xfrm>
          <a:prstGeom prst="flowChartProcess">
            <a:avLst/>
          </a:prstGeom>
          <a:ln w="19050"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>
              <a:spcAft>
                <a:spcPts val="0"/>
              </a:spcAft>
            </a:pPr>
            <a:r>
              <a:rPr lang="en-US" sz="1050" kern="100" dirty="0">
                <a:solidFill>
                  <a:srgbClr val="000000"/>
                </a:solidFill>
                <a:effectLst/>
                <a:latin typeface="HGP創英角ｺﾞｼｯｸUB" panose="020B0900000000000000" pitchFamily="50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 </a:t>
            </a:r>
            <a:endParaRPr lang="ja-JP" sz="1050" kern="100" dirty="0">
              <a:effectLst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l">
              <a:spcAft>
                <a:spcPts val="0"/>
              </a:spcAft>
            </a:pPr>
            <a:r>
              <a:rPr lang="en-US" sz="1050" kern="100" dirty="0">
                <a:solidFill>
                  <a:srgbClr val="000000"/>
                </a:solidFill>
                <a:effectLst/>
                <a:latin typeface="HGP創英角ｺﾞｼｯｸUB" panose="020B0900000000000000" pitchFamily="50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 </a:t>
            </a:r>
            <a:endParaRPr lang="ja-JP" sz="1050" kern="100" dirty="0">
              <a:effectLst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l">
              <a:spcAft>
                <a:spcPts val="0"/>
              </a:spcAft>
            </a:pPr>
            <a:r>
              <a:rPr lang="en-US" sz="1050" kern="100" dirty="0">
                <a:solidFill>
                  <a:srgbClr val="000000"/>
                </a:solidFill>
                <a:effectLst/>
                <a:latin typeface="HGP創英角ｺﾞｼｯｸUB" panose="020B0900000000000000" pitchFamily="50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 </a:t>
            </a:r>
            <a:endParaRPr lang="ja-JP" sz="1050" kern="100" dirty="0">
              <a:effectLst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l">
              <a:spcAft>
                <a:spcPts val="0"/>
              </a:spcAft>
            </a:pPr>
            <a:r>
              <a:rPr lang="en-US" sz="1050" kern="100" dirty="0">
                <a:solidFill>
                  <a:srgbClr val="000000"/>
                </a:solidFill>
                <a:effectLst/>
                <a:latin typeface="HGP創英角ｺﾞｼｯｸUB" panose="020B0900000000000000" pitchFamily="50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 </a:t>
            </a:r>
            <a:endParaRPr lang="ja-JP" sz="1050" kern="100" dirty="0">
              <a:effectLst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l">
              <a:spcAft>
                <a:spcPts val="0"/>
              </a:spcAft>
            </a:pPr>
            <a:r>
              <a:rPr lang="en-US" sz="1050" kern="100" dirty="0">
                <a:solidFill>
                  <a:srgbClr val="000000"/>
                </a:solidFill>
                <a:effectLst/>
                <a:latin typeface="HGP創英角ｺﾞｼｯｸUB" panose="020B0900000000000000" pitchFamily="50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 </a:t>
            </a:r>
            <a:endParaRPr lang="ja-JP" sz="1050" kern="100" dirty="0">
              <a:effectLst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indent="5734050" algn="l">
              <a:spcAft>
                <a:spcPts val="0"/>
              </a:spcAft>
            </a:pPr>
            <a:r>
              <a:rPr lang="en-US" sz="1050" kern="100" dirty="0">
                <a:solidFill>
                  <a:srgbClr val="000000"/>
                </a:solidFill>
                <a:effectLst/>
                <a:latin typeface="HGP創英角ｺﾞｼｯｸUB" panose="020B0900000000000000" pitchFamily="50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 </a:t>
            </a:r>
            <a:endParaRPr lang="ja-JP" sz="1050" kern="100" dirty="0">
              <a:effectLst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11" name="円/楕円 1"/>
          <p:cNvSpPr/>
          <p:nvPr/>
        </p:nvSpPr>
        <p:spPr>
          <a:xfrm>
            <a:off x="5421630" y="673993"/>
            <a:ext cx="1162050" cy="1143645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en-US" sz="1600" kern="100">
                <a:solidFill>
                  <a:srgbClr val="FFFFFF"/>
                </a:solidFill>
                <a:effectLst/>
                <a:ea typeface="ＭＳ 明朝" panose="02020609040205080304" pitchFamily="17" charset="-128"/>
                <a:cs typeface="Times New Roman" panose="02020603050405020304" pitchFamily="18" charset="0"/>
              </a:rPr>
              <a:t> </a:t>
            </a:r>
            <a:endParaRPr lang="ja-JP" sz="1050" kern="100">
              <a:effectLst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12" name="フローチャート: 処理 11"/>
          <p:cNvSpPr/>
          <p:nvPr/>
        </p:nvSpPr>
        <p:spPr>
          <a:xfrm>
            <a:off x="5482590" y="928347"/>
            <a:ext cx="1108710" cy="619125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en-US" sz="2200" kern="100" dirty="0" smtClean="0">
                <a:ln w="9525" cap="rnd" cmpd="sng" algn="ctr">
                  <a:solidFill>
                    <a:srgbClr val="FFFFFF"/>
                  </a:solidFill>
                  <a:prstDash val="solid"/>
                  <a:bevel/>
                </a:ln>
                <a:solidFill>
                  <a:srgbClr val="FFFFFF"/>
                </a:solidFill>
                <a:effectLst/>
                <a:ea typeface="ＭＳ 明朝" panose="02020609040205080304" pitchFamily="17" charset="-128"/>
                <a:cs typeface="Times New Roman" panose="02020603050405020304" pitchFamily="18" charset="0"/>
              </a:rPr>
              <a:t>Vol.107</a:t>
            </a:r>
            <a:endParaRPr lang="ja-JP" sz="1050" kern="100" dirty="0">
              <a:effectLst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13" name="フローチャート: 処理 12"/>
          <p:cNvSpPr/>
          <p:nvPr/>
        </p:nvSpPr>
        <p:spPr bwMode="hidden">
          <a:xfrm>
            <a:off x="6170979" y="93956"/>
            <a:ext cx="1295400" cy="495300"/>
          </a:xfrm>
          <a:prstGeom prst="flowChartProcess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1100" kern="100" dirty="0" smtClean="0">
                <a:solidFill>
                  <a:srgbClr val="000000"/>
                </a:solidFill>
                <a:effectLst/>
                <a:latin typeface="BIZ UDPゴシック" panose="020B0400000000000000" pitchFamily="50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2022</a:t>
            </a:r>
            <a:r>
              <a:rPr lang="ja-JP" sz="1100" kern="100" dirty="0" smtClean="0">
                <a:solidFill>
                  <a:srgbClr val="000000"/>
                </a:solidFill>
                <a:effectLst/>
                <a:ea typeface="BIZ UDPゴシック" panose="020B0400000000000000" pitchFamily="50" charset="-128"/>
                <a:cs typeface="Times New Roman" panose="02020603050405020304" pitchFamily="18" charset="0"/>
              </a:rPr>
              <a:t>年</a:t>
            </a:r>
            <a:r>
              <a:rPr lang="ja-JP" altLang="en-US" sz="1100" kern="100" dirty="0" smtClean="0">
                <a:solidFill>
                  <a:srgbClr val="000000"/>
                </a:solidFill>
                <a:effectLst/>
                <a:ea typeface="BIZ UDPゴシック" panose="020B0400000000000000" pitchFamily="50" charset="-128"/>
                <a:cs typeface="Times New Roman" panose="02020603050405020304" pitchFamily="18" charset="0"/>
              </a:rPr>
              <a:t>８</a:t>
            </a:r>
            <a:r>
              <a:rPr lang="ja-JP" sz="1100" kern="100" dirty="0" smtClean="0">
                <a:solidFill>
                  <a:srgbClr val="000000"/>
                </a:solidFill>
                <a:effectLst/>
                <a:ea typeface="BIZ UDPゴシック" panose="020B0400000000000000" pitchFamily="50" charset="-128"/>
                <a:cs typeface="Times New Roman" panose="02020603050405020304" pitchFamily="18" charset="0"/>
              </a:rPr>
              <a:t>月</a:t>
            </a:r>
            <a:endParaRPr lang="ja-JP" sz="1050" kern="100" dirty="0">
              <a:effectLst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17" name="角丸四角形吹き出し 16"/>
          <p:cNvSpPr/>
          <p:nvPr/>
        </p:nvSpPr>
        <p:spPr>
          <a:xfrm>
            <a:off x="2023131" y="7231952"/>
            <a:ext cx="5215869" cy="822388"/>
          </a:xfrm>
          <a:prstGeom prst="wedgeRoundRectCallout">
            <a:avLst>
              <a:gd name="adj1" fmla="val -56249"/>
              <a:gd name="adj2" fmla="val 8163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ja-JP" altLang="en-US" sz="1200" dirty="0" smtClean="0">
                <a:solidFill>
                  <a:schemeClr val="tx1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宅配業者から</a:t>
            </a:r>
            <a:r>
              <a:rPr lang="en-US" altLang="ja-JP" sz="1200" dirty="0" smtClean="0">
                <a:solidFill>
                  <a:schemeClr val="tx1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SMS</a:t>
            </a:r>
            <a:r>
              <a:rPr lang="ja-JP" altLang="en-US" sz="1200" dirty="0" smtClean="0">
                <a:solidFill>
                  <a:schemeClr val="tx1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で不在通知が届いた。</a:t>
            </a:r>
            <a:r>
              <a:rPr lang="en-US" altLang="ja-JP" sz="1200" dirty="0" smtClean="0">
                <a:solidFill>
                  <a:schemeClr val="tx1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SMS</a:t>
            </a:r>
            <a:r>
              <a:rPr lang="ja-JP" altLang="en-US" sz="1200" dirty="0" smtClean="0">
                <a:solidFill>
                  <a:schemeClr val="tx1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に記載されていた</a:t>
            </a:r>
            <a:r>
              <a:rPr lang="en-US" altLang="ja-JP" sz="1200" dirty="0" smtClean="0">
                <a:solidFill>
                  <a:schemeClr val="tx1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URL</a:t>
            </a:r>
            <a:r>
              <a:rPr lang="ja-JP" altLang="en-US" sz="1200" dirty="0" smtClean="0">
                <a:solidFill>
                  <a:schemeClr val="tx1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に</a:t>
            </a:r>
            <a:endParaRPr lang="en-US" altLang="ja-JP" sz="1200" dirty="0" smtClean="0">
              <a:solidFill>
                <a:schemeClr val="tx1"/>
              </a:solidFill>
              <a:effectLst/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ja-JP" altLang="en-US" sz="1200" dirty="0" smtClean="0">
                <a:solidFill>
                  <a:schemeClr val="tx1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アクセスし、携帯電話番号等の個人情報を入力した。その後、家に不在票が入っていなかったので、偽の</a:t>
            </a:r>
            <a:r>
              <a:rPr lang="en-US" altLang="ja-JP" sz="1200" dirty="0" smtClean="0">
                <a:solidFill>
                  <a:schemeClr val="tx1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SMS</a:t>
            </a:r>
            <a:r>
              <a:rPr lang="ja-JP" altLang="en-US" sz="1200" dirty="0" smtClean="0">
                <a:solidFill>
                  <a:schemeClr val="tx1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と気づいた。</a:t>
            </a:r>
            <a:endParaRPr lang="ja-JP" sz="1200" dirty="0">
              <a:solidFill>
                <a:schemeClr val="tx1"/>
              </a:solidFill>
              <a:effectLst/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18" name="角丸四角形 17"/>
          <p:cNvSpPr/>
          <p:nvPr/>
        </p:nvSpPr>
        <p:spPr>
          <a:xfrm>
            <a:off x="2262480" y="7033653"/>
            <a:ext cx="1190625" cy="320410"/>
          </a:xfrm>
          <a:prstGeom prst="roundRect">
            <a:avLst/>
          </a:prstGeom>
          <a:solidFill>
            <a:srgbClr val="00B0F0"/>
          </a:solidFill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sz="1400" b="1" kern="100" dirty="0">
                <a:effectLst/>
                <a:ea typeface="BIZ UDPゴシック" panose="020B0400000000000000" pitchFamily="50" charset="-128"/>
                <a:cs typeface="Times New Roman" panose="02020603050405020304" pitchFamily="18" charset="0"/>
              </a:rPr>
              <a:t>相談事例</a:t>
            </a:r>
            <a:endParaRPr lang="ja-JP" sz="1050" kern="100" dirty="0">
              <a:effectLst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19" name="角丸四角形吹き出し 18"/>
          <p:cNvSpPr/>
          <p:nvPr/>
        </p:nvSpPr>
        <p:spPr>
          <a:xfrm>
            <a:off x="344804" y="8339835"/>
            <a:ext cx="5891221" cy="2092282"/>
          </a:xfrm>
          <a:prstGeom prst="wedgeRoundRectCallout">
            <a:avLst>
              <a:gd name="adj1" fmla="val 54331"/>
              <a:gd name="adj2" fmla="val 18138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85750" indent="-285750">
              <a:spcAft>
                <a:spcPts val="0"/>
              </a:spcAft>
              <a:buFont typeface="Wingdings" panose="05000000000000000000" pitchFamily="2" charset="2"/>
              <a:buChar char="l"/>
            </a:pPr>
            <a:r>
              <a:rPr lang="ja-JP" altLang="en-US" sz="1300" dirty="0" smtClean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身に覚えのない料金を請求するＳＭＳは、不特定の電話番号に対して</a:t>
            </a:r>
            <a:endParaRPr lang="en-US" altLang="ja-JP" sz="1300" dirty="0" smtClean="0">
              <a:solidFill>
                <a:srgbClr val="00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altLang="ja-JP" sz="1300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 </a:t>
            </a:r>
            <a:r>
              <a:rPr lang="en-US" altLang="ja-JP" sz="1300" dirty="0" smtClean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    </a:t>
            </a:r>
            <a:r>
              <a:rPr lang="ja-JP" altLang="en-US" sz="1300" dirty="0" smtClean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無作為に送信されている可能性があります。実在する事業者名を名乗る</a:t>
            </a:r>
            <a:endParaRPr lang="en-US" altLang="ja-JP" sz="1300" dirty="0" smtClean="0">
              <a:solidFill>
                <a:srgbClr val="00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altLang="ja-JP" sz="1300" dirty="0" smtClean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     </a:t>
            </a:r>
            <a:r>
              <a:rPr lang="ja-JP" altLang="en-US" sz="1300" dirty="0" smtClean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場合もあり、相手方に連絡を取ると、根拠のない請求をされたり、</a:t>
            </a:r>
            <a:endParaRPr lang="en-US" altLang="ja-JP" sz="1300" dirty="0" smtClean="0">
              <a:solidFill>
                <a:srgbClr val="00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altLang="ja-JP" sz="1300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 </a:t>
            </a:r>
            <a:r>
              <a:rPr lang="en-US" altLang="ja-JP" sz="1300" dirty="0" smtClean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    </a:t>
            </a:r>
            <a:r>
              <a:rPr lang="ja-JP" altLang="en-US" sz="1300" dirty="0" smtClean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個人情報を相手に聞き出されたりする可能性があります。</a:t>
            </a:r>
            <a:endParaRPr lang="en-US" altLang="ja-JP" sz="1300" dirty="0" smtClean="0">
              <a:solidFill>
                <a:srgbClr val="00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ja-JP" altLang="en-US" sz="1300" b="1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1300" b="1" dirty="0" smtClean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　 </a:t>
            </a:r>
            <a:r>
              <a:rPr lang="ja-JP" altLang="en-US" sz="1300" b="1" u="sng" dirty="0" smtClean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身に覚えのないＳＭＳは無視しましょう。</a:t>
            </a:r>
            <a:r>
              <a:rPr lang="en-US" sz="1300" b="1" dirty="0" smtClean="0">
                <a:solidFill>
                  <a:srgbClr val="00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 </a:t>
            </a:r>
            <a:endParaRPr lang="en-US" sz="1100" dirty="0" smtClean="0"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 marL="285750" indent="-285750">
              <a:spcAft>
                <a:spcPts val="0"/>
              </a:spcAft>
              <a:buFont typeface="Wingdings" panose="05000000000000000000" pitchFamily="2" charset="2"/>
              <a:buChar char="l"/>
            </a:pPr>
            <a:r>
              <a:rPr lang="ja-JP" altLang="en-US" sz="13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身に覚えのないＳＭＳ内からフィッシングサイトに誘導される可能性</a:t>
            </a:r>
            <a:r>
              <a:rPr lang="ja-JP" altLang="en-US" sz="13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が</a:t>
            </a:r>
            <a:endParaRPr lang="en-US" altLang="ja-JP" sz="1300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altLang="ja-JP" sz="13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 </a:t>
            </a:r>
            <a:r>
              <a:rPr lang="en-US" altLang="ja-JP" sz="13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    </a:t>
            </a:r>
            <a:r>
              <a:rPr lang="ja-JP" altLang="en-US" sz="13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あります</a:t>
            </a:r>
            <a:r>
              <a:rPr lang="ja-JP" altLang="en-US" sz="13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。</a:t>
            </a:r>
            <a:r>
              <a:rPr lang="ja-JP" altLang="en-US" sz="1300" b="1" u="sng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記載</a:t>
            </a:r>
            <a:r>
              <a:rPr lang="ja-JP" altLang="en-US" sz="1300" b="1" u="sng" dirty="0" smtClean="0">
                <a:solidFill>
                  <a:srgbClr val="FF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されている</a:t>
            </a:r>
            <a:r>
              <a:rPr lang="en-US" altLang="ja-JP" sz="1300" b="1" u="sng" dirty="0" smtClean="0">
                <a:solidFill>
                  <a:srgbClr val="FF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URL</a:t>
            </a:r>
            <a:r>
              <a:rPr lang="ja-JP" altLang="en-US" sz="1300" b="1" u="sng" dirty="0" smtClean="0">
                <a:solidFill>
                  <a:srgbClr val="FF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に安易にアクセスしないようにしましょう。</a:t>
            </a:r>
            <a:endParaRPr lang="en-US" altLang="ja-JP" sz="1300" b="1" u="sng" dirty="0" smtClean="0">
              <a:solidFill>
                <a:srgbClr val="FF0000"/>
              </a:solidFill>
              <a:effectLst/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 marL="285750" indent="-285750">
              <a:spcAft>
                <a:spcPts val="0"/>
              </a:spcAft>
              <a:buFont typeface="Wingdings" panose="05000000000000000000" pitchFamily="2" charset="2"/>
              <a:buChar char="l"/>
            </a:pPr>
            <a:r>
              <a:rPr lang="ja-JP" altLang="en-US" sz="13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アクセスして</a:t>
            </a:r>
            <a:r>
              <a:rPr lang="ja-JP" altLang="en-US" sz="13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しまって</a:t>
            </a:r>
            <a:r>
              <a:rPr lang="ja-JP" altLang="en-US" sz="13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も、</a:t>
            </a:r>
            <a:r>
              <a:rPr lang="ja-JP" altLang="en-US" sz="1300" b="1" u="sng" dirty="0" smtClean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提供元不明のアプリのインストール、</a:t>
            </a:r>
            <a:endParaRPr lang="en-US" altLang="ja-JP" sz="1300" b="1" u="sng" dirty="0" smtClean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ja-JP" altLang="en-US" sz="1300" b="1" dirty="0" smtClean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     </a:t>
            </a:r>
            <a:r>
              <a:rPr lang="en-US" altLang="ja-JP" sz="1300" b="1" u="sng" dirty="0" smtClean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ID</a:t>
            </a:r>
            <a:r>
              <a:rPr lang="ja-JP" altLang="en-US" sz="1300" b="1" u="sng" dirty="0" smtClean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・パスワードなどの個人情報の入力をしないようにしましょう。</a:t>
            </a:r>
            <a:endParaRPr lang="en-US" altLang="ja-JP" sz="1300" b="1" u="sng" dirty="0" smtClean="0">
              <a:solidFill>
                <a:srgbClr val="FF0000"/>
              </a:solidFill>
              <a:effectLst/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20" name="角丸四角形 19"/>
          <p:cNvSpPr/>
          <p:nvPr/>
        </p:nvSpPr>
        <p:spPr>
          <a:xfrm>
            <a:off x="725833" y="8096884"/>
            <a:ext cx="1190625" cy="361315"/>
          </a:xfrm>
          <a:prstGeom prst="roundRect">
            <a:avLst/>
          </a:prstGeom>
          <a:solidFill>
            <a:srgbClr val="00B0F0"/>
          </a:solidFill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sz="1400" b="1" kern="100" dirty="0">
                <a:effectLst/>
                <a:ea typeface="BIZ UDPゴシック" panose="020B0400000000000000" pitchFamily="50" charset="-128"/>
                <a:cs typeface="Times New Roman" panose="02020603050405020304" pitchFamily="18" charset="0"/>
              </a:rPr>
              <a:t>アドバイス</a:t>
            </a:r>
            <a:endParaRPr lang="ja-JP" sz="1050" kern="100" dirty="0">
              <a:effectLst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pic>
        <p:nvPicPr>
          <p:cNvPr id="1028" name="Picture 4" descr="パスワードを忘れた人のイラスト（スマホ）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600"/>
          <a:stretch/>
        </p:blipFill>
        <p:spPr bwMode="auto">
          <a:xfrm>
            <a:off x="388599" y="6732520"/>
            <a:ext cx="1538802" cy="1381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4.bp.blogspot.com/-w28GEx3_N-c/WASJRBDHo1I/AAAAAAAA_B0/DK820EOiWcwHx4qh0rvDtJ2J5wcIgD38gCLcB/s800/pose_douzo_annai_businesswoman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50377"/>
          <a:stretch/>
        </p:blipFill>
        <p:spPr bwMode="auto">
          <a:xfrm>
            <a:off x="5833280" y="9055015"/>
            <a:ext cx="1854883" cy="1468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爆発 2 14"/>
          <p:cNvSpPr/>
          <p:nvPr/>
        </p:nvSpPr>
        <p:spPr>
          <a:xfrm rot="282699">
            <a:off x="1132224" y="5790344"/>
            <a:ext cx="5292725" cy="1325245"/>
          </a:xfrm>
          <a:prstGeom prst="irregularSeal2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16" name="テキスト ボックス 67"/>
          <p:cNvSpPr txBox="1"/>
          <p:nvPr/>
        </p:nvSpPr>
        <p:spPr>
          <a:xfrm>
            <a:off x="1321146" y="6221224"/>
            <a:ext cx="4914879" cy="650053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square" lIns="74295" tIns="8890" rIns="74295" bIns="88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altLang="en-US" sz="2200" kern="10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Century" panose="02040604050505020304" pitchFamily="18" charset="0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利用した覚えのない請求</a:t>
            </a:r>
            <a:r>
              <a:rPr lang="ja-JP" sz="2200" kern="10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Century" panose="02040604050505020304" pitchFamily="18" charset="0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が突然</a:t>
            </a:r>
            <a:r>
              <a:rPr lang="ja-JP" altLang="en-US" sz="2200" kern="10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Century" panose="02040604050505020304" pitchFamily="18" charset="0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来たら</a:t>
            </a:r>
            <a:r>
              <a:rPr lang="ja-JP" sz="2200" kern="10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Century" panose="02040604050505020304" pitchFamily="18" charset="0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？</a:t>
            </a:r>
            <a:endParaRPr lang="en-US" altLang="ja-JP" sz="2200" kern="100" dirty="0" smtClean="0">
              <a:ln>
                <a:noFill/>
              </a:ln>
              <a:solidFill>
                <a:srgbClr val="000000"/>
              </a:solidFill>
              <a:effectLst>
                <a:outerShdw blurRad="38100" dist="19050" dir="2700000" algn="tl">
                  <a:schemeClr val="dk1">
                    <a:alpha val="40000"/>
                  </a:schemeClr>
                </a:outerShdw>
              </a:effectLst>
              <a:latin typeface="Century" panose="02040604050505020304" pitchFamily="18" charset="0"/>
              <a:ea typeface="HGP創英角ｺﾞｼｯｸUB" panose="020B0900000000000000" pitchFamily="50" charset="-128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ja-JP" altLang="en-US" sz="1400" kern="100" dirty="0" smtClean="0">
                <a:effectLst/>
                <a:latin typeface="HG創英角ｺﾞｼｯｸUB" panose="020B0909000000000000" pitchFamily="49" charset="-128"/>
                <a:ea typeface="HG創英角ｺﾞｼｯｸUB" panose="020B0909000000000000" pitchFamily="49" charset="-128"/>
                <a:cs typeface="Times New Roman" panose="02020603050405020304" pitchFamily="18" charset="0"/>
              </a:rPr>
              <a:t>フィッシング詐欺や架空請求にご注意！</a:t>
            </a:r>
            <a:endParaRPr lang="ja-JP" sz="1400" kern="100" dirty="0">
              <a:effectLst/>
              <a:latin typeface="HG創英角ｺﾞｼｯｸUB" panose="020B0909000000000000" pitchFamily="49" charset="-128"/>
              <a:ea typeface="HG創英角ｺﾞｼｯｸUB" panose="020B0909000000000000" pitchFamily="49" charset="-128"/>
              <a:cs typeface="Times New Roman" panose="02020603050405020304" pitchFamily="18" charset="0"/>
            </a:endParaRPr>
          </a:p>
        </p:txBody>
      </p:sp>
      <p:pic>
        <p:nvPicPr>
          <p:cNvPr id="1038" name="Picture 14" descr="https://2.bp.blogspot.com/-WYh-3V7KvzY/XG4GiGwwRaI/AAAAAAABRro/iowULtI2-8IE0G1xPH6cVbdCFq7Zx8dygCLcBGAs/s800/factcheck_man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319" y="5955273"/>
            <a:ext cx="1319220" cy="11971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6" name="テキスト ボックス 17"/>
          <p:cNvSpPr txBox="1"/>
          <p:nvPr/>
        </p:nvSpPr>
        <p:spPr bwMode="white">
          <a:xfrm>
            <a:off x="2526847" y="254794"/>
            <a:ext cx="2276475" cy="314325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sz="1100" kern="100" dirty="0">
                <a:effectLst/>
                <a:latin typeface="Century" panose="02040604050505020304" pitchFamily="18" charset="0"/>
                <a:ea typeface="BIZ UDPゴシック" panose="020B0400000000000000" pitchFamily="50" charset="-128"/>
                <a:cs typeface="Times New Roman" panose="02020603050405020304" pitchFamily="18" charset="0"/>
              </a:rPr>
              <a:t>大阪府・大阪市　消費生活情報</a:t>
            </a:r>
            <a:endParaRPr 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4229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正方形/長方形 62"/>
          <p:cNvSpPr/>
          <p:nvPr/>
        </p:nvSpPr>
        <p:spPr>
          <a:xfrm>
            <a:off x="0" y="0"/>
            <a:ext cx="7559675" cy="10691813"/>
          </a:xfrm>
          <a:prstGeom prst="rect">
            <a:avLst/>
          </a:prstGeom>
          <a:noFill/>
          <a:ln w="889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" name="テキスト ボックス 42"/>
          <p:cNvSpPr txBox="1"/>
          <p:nvPr/>
        </p:nvSpPr>
        <p:spPr>
          <a:xfrm>
            <a:off x="247964" y="9346108"/>
            <a:ext cx="7063740" cy="1174012"/>
          </a:xfrm>
          <a:prstGeom prst="rect">
            <a:avLst/>
          </a:prstGeom>
          <a:solidFill>
            <a:schemeClr val="lt1"/>
          </a:solidFill>
          <a:ln w="22225" cmpd="sng">
            <a:solidFill>
              <a:schemeClr val="tx2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sz="1300" b="1" u="sng" kern="100" dirty="0" smtClean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大阪府</a:t>
            </a:r>
            <a:r>
              <a:rPr lang="ja-JP" sz="1300" b="1" u="sng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消費生活</a:t>
            </a:r>
            <a:r>
              <a:rPr lang="ja-JP" sz="1300" b="1" u="sng" kern="100" dirty="0" smtClean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センタ</a:t>
            </a:r>
            <a:r>
              <a:rPr lang="ja-JP" altLang="en-US" sz="1300" b="1" u="sng" kern="100" dirty="0" smtClean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ー</a:t>
            </a:r>
            <a:r>
              <a:rPr lang="ja-JP" altLang="en-US" sz="1400" b="1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　 </a:t>
            </a:r>
            <a:r>
              <a:rPr lang="ja-JP" altLang="en-US" sz="1200" b="1" kern="100" dirty="0" smtClean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☎</a:t>
            </a:r>
            <a:r>
              <a:rPr lang="en-US" altLang="ja-JP" sz="1200" b="1" kern="100" dirty="0" smtClean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06-6616-0888</a:t>
            </a:r>
            <a:endParaRPr lang="en-US" altLang="ja-JP" sz="1200" kern="100" dirty="0"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altLang="en-US" sz="1200" b="1" kern="100" dirty="0" smtClean="0">
                <a:solidFill>
                  <a:srgbClr val="C0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　</a:t>
            </a:r>
            <a:r>
              <a:rPr lang="ja-JP" sz="1200" b="1" kern="100" dirty="0" smtClean="0">
                <a:solidFill>
                  <a:srgbClr val="C0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ホームページ：</a:t>
            </a:r>
            <a:r>
              <a:rPr lang="en-US" sz="1200" b="1" u="sng" kern="100" dirty="0" smtClean="0">
                <a:solidFill>
                  <a:srgbClr val="0563C1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  <a:hlinkClick r:id="rId2"/>
              </a:rPr>
              <a:t>https://www.pref.osaka.lg.jp/shouhi/</a:t>
            </a:r>
            <a:endParaRPr lang="en-US" sz="1200" kern="100" dirty="0"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en-US" altLang="ja-JP" sz="1300" b="1" u="sng" kern="100" dirty="0" smtClean="0">
              <a:effectLst/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 algn="just"/>
            <a:r>
              <a:rPr lang="ja-JP" sz="1300" b="1" u="sng" kern="100" dirty="0" smtClean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大阪市消費者センター</a:t>
            </a:r>
            <a:r>
              <a:rPr lang="ja-JP" altLang="en-US" sz="1300" b="1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1300" b="1" kern="100" dirty="0" smtClean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　　</a:t>
            </a:r>
            <a:r>
              <a:rPr lang="ja-JP" altLang="en-US" sz="1200" b="1" kern="100" dirty="0" smtClean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☎</a:t>
            </a:r>
            <a:r>
              <a:rPr lang="en-US" altLang="ja-JP" sz="1200" b="1" kern="100" dirty="0" smtClean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06-6614-0999</a:t>
            </a:r>
            <a:endParaRPr lang="en-US" altLang="ja-JP" sz="1200" kern="100" dirty="0"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en-US" sz="1200" b="1" kern="100" dirty="0">
                <a:solidFill>
                  <a:srgbClr val="C0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　</a:t>
            </a:r>
            <a:r>
              <a:rPr lang="ja-JP" sz="1200" b="1" kern="100" dirty="0" smtClean="0">
                <a:solidFill>
                  <a:srgbClr val="C0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ホームページ：</a:t>
            </a:r>
            <a:r>
              <a:rPr lang="en-US" sz="1200" b="1" u="sng" kern="100" dirty="0" smtClean="0">
                <a:solidFill>
                  <a:srgbClr val="0563C1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  <a:hlinkClick r:id="rId3"/>
              </a:rPr>
              <a:t>https://www.city.osaka.lg.jp/lnet/</a:t>
            </a:r>
            <a:endParaRPr lang="en-US" sz="1200" b="1" u="sng" kern="100" dirty="0" smtClean="0">
              <a:solidFill>
                <a:srgbClr val="0563C1"/>
              </a:solidFill>
              <a:effectLst/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</p:txBody>
      </p:sp>
      <p:pic>
        <p:nvPicPr>
          <p:cNvPr id="66" name="図 65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4123" y="9433686"/>
            <a:ext cx="996315" cy="998855"/>
          </a:xfrm>
          <a:prstGeom prst="rect">
            <a:avLst/>
          </a:prstGeom>
        </p:spPr>
      </p:pic>
      <p:pic>
        <p:nvPicPr>
          <p:cNvPr id="75" name="図 7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0439" y="9460423"/>
            <a:ext cx="1511903" cy="946787"/>
          </a:xfrm>
          <a:prstGeom prst="rect">
            <a:avLst/>
          </a:prstGeom>
        </p:spPr>
      </p:pic>
      <p:sp>
        <p:nvSpPr>
          <p:cNvPr id="76" name="角丸四角形 75"/>
          <p:cNvSpPr/>
          <p:nvPr/>
        </p:nvSpPr>
        <p:spPr>
          <a:xfrm>
            <a:off x="2316745" y="8232988"/>
            <a:ext cx="2234437" cy="1014339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7" name="テキスト ボックス 76"/>
          <p:cNvSpPr txBox="1"/>
          <p:nvPr/>
        </p:nvSpPr>
        <p:spPr>
          <a:xfrm>
            <a:off x="2344623" y="8335386"/>
            <a:ext cx="19780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sz="12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「笑い</a:t>
            </a:r>
            <a:r>
              <a:rPr lang="en-US" altLang="ja-JP" sz="12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DE</a:t>
            </a:r>
            <a:r>
              <a:rPr lang="ja-JP" altLang="ja-JP" sz="12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学ぶ</a:t>
            </a:r>
            <a:endParaRPr lang="en-US" altLang="ja-JP" sz="1200" b="1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ja-JP" sz="12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消費者トラブル</a:t>
            </a:r>
            <a:endParaRPr lang="en-US" altLang="ja-JP" sz="1200" b="1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en-US" altLang="ja-JP" sz="12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HS</a:t>
            </a:r>
            <a:r>
              <a:rPr lang="ja-JP" altLang="ja-JP" sz="12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編</a:t>
            </a:r>
            <a:r>
              <a:rPr lang="ja-JP" altLang="ja-JP" sz="12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」</a:t>
            </a:r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公開</a:t>
            </a:r>
            <a:r>
              <a:rPr lang="ja-JP" altLang="ja-JP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中！</a:t>
            </a:r>
            <a:endParaRPr lang="en-US" altLang="ja-JP" sz="12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詳しくはこちら→</a:t>
            </a:r>
            <a:endParaRPr lang="ja-JP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78" name="テキスト ボックス 77"/>
          <p:cNvSpPr txBox="1"/>
          <p:nvPr/>
        </p:nvSpPr>
        <p:spPr>
          <a:xfrm>
            <a:off x="3725346" y="9035878"/>
            <a:ext cx="70700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大阪府</a:t>
            </a:r>
            <a:r>
              <a:rPr kumimoji="1" lang="en-US" altLang="ja-JP" sz="9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HP</a:t>
            </a:r>
            <a:endParaRPr kumimoji="1" lang="ja-JP" altLang="en-US" sz="9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3" name="フローチャート: 処理 32"/>
          <p:cNvSpPr/>
          <p:nvPr/>
        </p:nvSpPr>
        <p:spPr>
          <a:xfrm>
            <a:off x="247964" y="449580"/>
            <a:ext cx="7063740" cy="6602107"/>
          </a:xfrm>
          <a:prstGeom prst="flowChartProcess">
            <a:avLst/>
          </a:prstGeom>
          <a:solidFill>
            <a:sysClr val="window" lastClr="FFFFFF"/>
          </a:solidFill>
          <a:ln w="19050" cap="flat" cmpd="sng" algn="ctr">
            <a:solidFill>
              <a:schemeClr val="tx2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en-US" sz="1050" kern="100" dirty="0">
                <a:solidFill>
                  <a:srgbClr val="000000"/>
                </a:solidFill>
                <a:effectLst/>
                <a:latin typeface="HGP創英角ｺﾞｼｯｸUB" panose="020B0900000000000000" pitchFamily="50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 </a:t>
            </a:r>
            <a:endParaRPr 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34" name="テキスト ボックス 188"/>
          <p:cNvSpPr txBox="1"/>
          <p:nvPr/>
        </p:nvSpPr>
        <p:spPr>
          <a:xfrm>
            <a:off x="247964" y="7134457"/>
            <a:ext cx="7063740" cy="993238"/>
          </a:xfrm>
          <a:prstGeom prst="rect">
            <a:avLst/>
          </a:prstGeom>
          <a:solidFill>
            <a:schemeClr val="lt1"/>
          </a:solidFill>
          <a:ln w="19050">
            <a:solidFill>
              <a:schemeClr val="tx2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sz="900" b="1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○首長メッセージ</a:t>
            </a:r>
            <a:endParaRPr lang="ja-JP" sz="1050" kern="100" dirty="0">
              <a:effectLst/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altLang="en-US" sz="1050" kern="100" dirty="0" smtClean="0">
                <a:effectLst/>
                <a:latin typeface="Century" panose="02040604050505020304" pitchFamily="18" charset="0"/>
                <a:ea typeface="HGP創英ﾌﾟﾚｾﾞﾝｽEB" panose="02020800000000000000" pitchFamily="18" charset="-128"/>
                <a:cs typeface="Times New Roman" panose="02020603050405020304" pitchFamily="18" charset="0"/>
              </a:rPr>
              <a:t>　</a:t>
            </a:r>
            <a:r>
              <a:rPr lang="ja-JP" sz="1050" kern="100" dirty="0" smtClean="0">
                <a:effectLst/>
                <a:latin typeface="Century" panose="02040604050505020304" pitchFamily="18" charset="0"/>
                <a:ea typeface="HGP創英ﾌﾟﾚｾﾞﾝｽEB" panose="02020800000000000000" pitchFamily="18" charset="-128"/>
                <a:cs typeface="Times New Roman" panose="02020603050405020304" pitchFamily="18" charset="0"/>
              </a:rPr>
              <a:t>私たち</a:t>
            </a:r>
            <a:r>
              <a:rPr lang="ja-JP" sz="1050" kern="100" dirty="0">
                <a:effectLst/>
                <a:latin typeface="Century" panose="02040604050505020304" pitchFamily="18" charset="0"/>
                <a:ea typeface="HGP創英ﾌﾟﾚｾﾞﾝｽEB" panose="02020800000000000000" pitchFamily="18" charset="-128"/>
                <a:cs typeface="Times New Roman" panose="02020603050405020304" pitchFamily="18" charset="0"/>
              </a:rPr>
              <a:t>は府民の皆様の安全・安心な消費生活の実現を図るため</a:t>
            </a:r>
            <a:r>
              <a:rPr lang="ja-JP" sz="1050" kern="100" dirty="0" smtClean="0">
                <a:effectLst/>
                <a:latin typeface="Century" panose="02040604050505020304" pitchFamily="18" charset="0"/>
                <a:ea typeface="HGP創英ﾌﾟﾚｾﾞﾝｽEB" panose="02020800000000000000" pitchFamily="18" charset="-128"/>
                <a:cs typeface="Times New Roman" panose="02020603050405020304" pitchFamily="18" charset="0"/>
              </a:rPr>
              <a:t>、将来</a:t>
            </a:r>
            <a:r>
              <a:rPr lang="ja-JP" sz="1050" kern="100" dirty="0">
                <a:effectLst/>
                <a:latin typeface="Century" panose="02040604050505020304" pitchFamily="18" charset="0"/>
                <a:ea typeface="HGP創英ﾌﾟﾚｾﾞﾝｽEB" panose="02020800000000000000" pitchFamily="18" charset="-128"/>
                <a:cs typeface="Times New Roman" panose="02020603050405020304" pitchFamily="18" charset="0"/>
              </a:rPr>
              <a:t>にわたって、消費者行政に全力で取り組みます。</a:t>
            </a:r>
            <a:endParaRPr 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>
              <a:lnSpc>
                <a:spcPts val="1200"/>
              </a:lnSpc>
              <a:spcAft>
                <a:spcPts val="0"/>
              </a:spcAft>
            </a:pPr>
            <a:r>
              <a:rPr lang="ja-JP" sz="900" kern="100" dirty="0">
                <a:effectLst/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大阪府知事、大阪市長、堺市長、岸和田市長、豊中市長、池田市長</a:t>
            </a:r>
            <a:r>
              <a:rPr lang="ja-JP" sz="900" kern="100" dirty="0" smtClean="0">
                <a:effectLst/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、吹田</a:t>
            </a:r>
            <a:r>
              <a:rPr lang="ja-JP" sz="900" kern="100" dirty="0">
                <a:effectLst/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市長、泉大津市長、高槻市長、貝塚市長、守口市長</a:t>
            </a:r>
            <a:r>
              <a:rPr lang="ja-JP" sz="900" kern="100" dirty="0" smtClean="0">
                <a:effectLst/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、</a:t>
            </a:r>
            <a:endParaRPr lang="en-US" altLang="ja-JP" sz="900" kern="100" dirty="0" smtClean="0">
              <a:effectLst/>
              <a:latin typeface="Century" panose="02040604050505020304" pitchFamily="18" charset="0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algn="just">
              <a:lnSpc>
                <a:spcPts val="1200"/>
              </a:lnSpc>
              <a:spcAft>
                <a:spcPts val="0"/>
              </a:spcAft>
            </a:pPr>
            <a:r>
              <a:rPr lang="ja-JP" sz="900" kern="100" dirty="0" smtClean="0">
                <a:effectLst/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枚方</a:t>
            </a:r>
            <a:r>
              <a:rPr lang="ja-JP" sz="900" kern="100" dirty="0">
                <a:effectLst/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市長</a:t>
            </a:r>
            <a:r>
              <a:rPr lang="ja-JP" sz="900" kern="100" dirty="0" smtClean="0">
                <a:effectLst/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、茨木</a:t>
            </a:r>
            <a:r>
              <a:rPr lang="ja-JP" sz="900" kern="100" dirty="0">
                <a:effectLst/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市長、八尾市長、泉佐野市長、富田林市長、寝屋川市長、河内長野市長、松原市長、大東市長、和泉市長、箕面市長、柏原市長、羽曳野市長</a:t>
            </a:r>
            <a:r>
              <a:rPr lang="ja-JP" sz="900" kern="100" dirty="0" smtClean="0">
                <a:effectLst/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、門真</a:t>
            </a:r>
            <a:r>
              <a:rPr lang="ja-JP" sz="900" kern="100" dirty="0">
                <a:effectLst/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市長、摂津市長、高石市長、藤井寺市長、東大阪市長、泉南市長</a:t>
            </a:r>
            <a:r>
              <a:rPr lang="ja-JP" sz="900" kern="100" dirty="0" smtClean="0">
                <a:effectLst/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、四條畷</a:t>
            </a:r>
            <a:r>
              <a:rPr lang="ja-JP" sz="900" kern="100" dirty="0">
                <a:effectLst/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市長、交野市長</a:t>
            </a:r>
            <a:r>
              <a:rPr lang="ja-JP" sz="900" kern="100" dirty="0" smtClean="0">
                <a:effectLst/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、大阪狭山</a:t>
            </a:r>
            <a:r>
              <a:rPr lang="ja-JP" sz="900" kern="100" dirty="0">
                <a:effectLst/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市長、阪南市長、島本町長、豊能町長</a:t>
            </a:r>
            <a:r>
              <a:rPr lang="ja-JP" sz="900" kern="100" dirty="0" smtClean="0">
                <a:effectLst/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、</a:t>
            </a:r>
            <a:r>
              <a:rPr lang="ja-JP" altLang="en-US" sz="900" kern="100" dirty="0" smtClean="0">
                <a:effectLst/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能勢町長、</a:t>
            </a:r>
            <a:r>
              <a:rPr lang="ja-JP" sz="900" kern="100" dirty="0" smtClean="0">
                <a:effectLst/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忠岡</a:t>
            </a:r>
            <a:r>
              <a:rPr lang="ja-JP" sz="900" kern="100" dirty="0">
                <a:effectLst/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町長、熊取町長、田尻町長、岬町長、太子町長、河南町長、千早赤阪村長</a:t>
            </a:r>
            <a:endParaRPr 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grpSp>
        <p:nvGrpSpPr>
          <p:cNvPr id="35" name="グループ化 34"/>
          <p:cNvGrpSpPr/>
          <p:nvPr/>
        </p:nvGrpSpPr>
        <p:grpSpPr>
          <a:xfrm>
            <a:off x="4467762" y="8236846"/>
            <a:ext cx="3021676" cy="1017905"/>
            <a:chOff x="223076" y="374876"/>
            <a:chExt cx="2739213" cy="607218"/>
          </a:xfrm>
          <a:solidFill>
            <a:srgbClr val="00B0F0"/>
          </a:solidFill>
        </p:grpSpPr>
        <p:sp>
          <p:nvSpPr>
            <p:cNvPr id="36" name="角丸四角形 35"/>
            <p:cNvSpPr/>
            <p:nvPr/>
          </p:nvSpPr>
          <p:spPr>
            <a:xfrm>
              <a:off x="368710" y="374876"/>
              <a:ext cx="2436770" cy="607218"/>
            </a:xfrm>
            <a:prstGeom prst="roundRect">
              <a:avLst/>
            </a:prstGeom>
            <a:grpFill/>
            <a:ln w="190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/>
            </a:p>
          </p:txBody>
        </p:sp>
        <p:sp>
          <p:nvSpPr>
            <p:cNvPr id="37" name="フローチャート: 処理 36"/>
            <p:cNvSpPr/>
            <p:nvPr/>
          </p:nvSpPr>
          <p:spPr>
            <a:xfrm>
              <a:off x="223076" y="385533"/>
              <a:ext cx="2739213" cy="295986"/>
            </a:xfrm>
            <a:prstGeom prst="flowChartProcess">
              <a:avLst/>
            </a:prstGeom>
            <a:noFill/>
            <a:ln w="28575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ts val="1500"/>
                </a:lnSpc>
                <a:spcAft>
                  <a:spcPts val="0"/>
                </a:spcAft>
              </a:pPr>
              <a:r>
                <a:rPr lang="ja-JP" sz="1400" kern="100" dirty="0">
                  <a:solidFill>
                    <a:srgbClr val="FFFFFF"/>
                  </a:solidFill>
                  <a:effectLst/>
                  <a:latin typeface="BIZ UDPゴシック" panose="020B0400000000000000" pitchFamily="50" charset="-128"/>
                  <a:ea typeface="BIZ UDPゴシック" panose="020B0400000000000000" pitchFamily="50" charset="-128"/>
                  <a:cs typeface="Times New Roman" panose="02020603050405020304" pitchFamily="18" charset="0"/>
                </a:rPr>
                <a:t>被害にあっても、あきらめないで</a:t>
              </a:r>
              <a:endParaRPr lang="ja-JP" sz="1050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endParaRPr>
            </a:p>
            <a:p>
              <a:pPr algn="ctr">
                <a:lnSpc>
                  <a:spcPts val="1500"/>
                </a:lnSpc>
                <a:spcAft>
                  <a:spcPts val="0"/>
                </a:spcAft>
              </a:pPr>
              <a:r>
                <a:rPr lang="ja-JP" sz="1400" kern="100" dirty="0">
                  <a:solidFill>
                    <a:srgbClr val="FFFFFF"/>
                  </a:solidFill>
                  <a:effectLst/>
                  <a:latin typeface="BIZ UDPゴシック" panose="020B0400000000000000" pitchFamily="50" charset="-128"/>
                  <a:ea typeface="BIZ UDPゴシック" panose="020B0400000000000000" pitchFamily="50" charset="-128"/>
                  <a:cs typeface="Times New Roman" panose="02020603050405020304" pitchFamily="18" charset="0"/>
                </a:rPr>
                <a:t>消費者ホットライン</a:t>
              </a:r>
              <a:endParaRPr lang="ja-JP" sz="1050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endParaRPr>
            </a:p>
          </p:txBody>
        </p:sp>
      </p:grpSp>
      <p:sp>
        <p:nvSpPr>
          <p:cNvPr id="38" name="フローチャート: 処理 37"/>
          <p:cNvSpPr/>
          <p:nvPr/>
        </p:nvSpPr>
        <p:spPr>
          <a:xfrm>
            <a:off x="4594535" y="8583521"/>
            <a:ext cx="2867025" cy="683895"/>
          </a:xfrm>
          <a:prstGeom prst="flowChartProcess">
            <a:avLst/>
          </a:prstGeom>
          <a:noFill/>
          <a:ln w="28575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sz="2200" b="1" kern="100" dirty="0">
                <a:solidFill>
                  <a:srgbClr val="FFFF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☎１８８（いやや！）</a:t>
            </a:r>
            <a:endParaRPr lang="ja-JP" sz="1050" kern="100" dirty="0">
              <a:effectLst/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ja-JP" sz="1200" kern="100" dirty="0">
                <a:solidFill>
                  <a:srgbClr val="FFFFFF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※局番なし</a:t>
            </a:r>
            <a:endParaRPr lang="ja-JP" sz="1050" kern="100" dirty="0">
              <a:effectLst/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</p:txBody>
      </p:sp>
      <p:graphicFrame>
        <p:nvGraphicFramePr>
          <p:cNvPr id="17" name="グラフ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77880678"/>
              </p:ext>
            </p:extLst>
          </p:nvPr>
        </p:nvGraphicFramePr>
        <p:xfrm>
          <a:off x="3781899" y="1147673"/>
          <a:ext cx="3553596" cy="24822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8" name="角丸四角形 17"/>
          <p:cNvSpPr/>
          <p:nvPr/>
        </p:nvSpPr>
        <p:spPr>
          <a:xfrm>
            <a:off x="1058805" y="203834"/>
            <a:ext cx="5442058" cy="476250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altLang="en-US" sz="2000" kern="100" dirty="0" smtClean="0"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内職・副業</a:t>
            </a:r>
            <a:r>
              <a:rPr lang="ja-JP" sz="2000" kern="100" smtClean="0"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等の</a:t>
            </a:r>
            <a:r>
              <a:rPr lang="ja-JP" altLang="en-US" sz="2000" kern="100"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「</a:t>
            </a:r>
            <a:r>
              <a:rPr lang="ja-JP" altLang="en-US" sz="2000" kern="100" smtClean="0"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もうけ話</a:t>
            </a:r>
            <a:r>
              <a:rPr lang="ja-JP" sz="2000" kern="100" smtClean="0"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トラブル</a:t>
            </a:r>
            <a:r>
              <a:rPr lang="ja-JP" altLang="en-US" sz="2000" kern="100" smtClean="0"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」</a:t>
            </a:r>
            <a:r>
              <a:rPr lang="ja-JP" sz="2000" kern="100" smtClean="0"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が</a:t>
            </a:r>
            <a:r>
              <a:rPr lang="ja-JP" sz="2000" kern="100" dirty="0" smtClean="0"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増加中</a:t>
            </a:r>
            <a:r>
              <a:rPr lang="ja-JP" altLang="en-US" sz="2000" kern="100" dirty="0" smtClean="0"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！</a:t>
            </a:r>
            <a:endParaRPr lang="ja-JP" sz="1050" kern="100" dirty="0">
              <a:effectLst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4825933" y="3474158"/>
            <a:ext cx="8636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令和</a:t>
            </a:r>
            <a:r>
              <a:rPr kumimoji="1" lang="ja-JP" altLang="en-US" sz="9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２</a:t>
            </a:r>
            <a:r>
              <a:rPr kumimoji="1" lang="ja-JP" altLang="en-US" sz="9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年度</a:t>
            </a:r>
            <a:endParaRPr kumimoji="1" lang="ja-JP" altLang="en-US" sz="9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6066885" y="3464019"/>
            <a:ext cx="8636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令和３年度</a:t>
            </a:r>
            <a:endParaRPr kumimoji="1" lang="ja-JP" altLang="en-US" sz="9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0" name="爆発 2 19"/>
          <p:cNvSpPr/>
          <p:nvPr/>
        </p:nvSpPr>
        <p:spPr>
          <a:xfrm rot="516959">
            <a:off x="5160624" y="2686487"/>
            <a:ext cx="1366590" cy="802434"/>
          </a:xfrm>
          <a:prstGeom prst="irregularSeal2">
            <a:avLst/>
          </a:prstGeom>
          <a:solidFill>
            <a:srgbClr val="FCA904"/>
          </a:solidFill>
          <a:ln>
            <a:solidFill>
              <a:srgbClr val="FCA90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393983" y="2822408"/>
            <a:ext cx="8149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447</a:t>
            </a:r>
            <a:r>
              <a:rPr kumimoji="1" lang="ja-JP" altLang="en-US" sz="14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件</a:t>
            </a:r>
            <a:endParaRPr kumimoji="1" lang="en-US" altLang="ja-JP" sz="1400" b="1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kumimoji="1" lang="ja-JP" altLang="en-US" sz="14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増加</a:t>
            </a:r>
            <a:endParaRPr kumimoji="1" lang="ja-JP" altLang="en-US" sz="14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2" name="コンテンツ プレースホルダー 2"/>
          <p:cNvSpPr>
            <a:spLocks noGrp="1"/>
          </p:cNvSpPr>
          <p:nvPr/>
        </p:nvSpPr>
        <p:spPr>
          <a:xfrm>
            <a:off x="253677" y="748864"/>
            <a:ext cx="7058025" cy="352345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</a:pPr>
            <a:r>
              <a:rPr lang="ja-JP" sz="1800" kern="1200" dirty="0" smtClean="0">
                <a:solidFill>
                  <a:srgbClr val="FF0000"/>
                </a:solidFill>
                <a:effectLst/>
                <a:latin typeface="ＭＳ Ｐゴシック" panose="020B0600070205080204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「</a:t>
            </a:r>
            <a:r>
              <a:rPr lang="ja-JP" altLang="en-US" sz="1800" kern="1200" dirty="0" smtClean="0">
                <a:solidFill>
                  <a:srgbClr val="FF0000"/>
                </a:solidFill>
                <a:effectLst/>
                <a:latin typeface="ＭＳ Ｐゴシック" panose="020B0600070205080204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内職・副業</a:t>
            </a:r>
            <a:r>
              <a:rPr lang="ja-JP" sz="1800" kern="1200" dirty="0" smtClean="0">
                <a:solidFill>
                  <a:srgbClr val="FF0000"/>
                </a:solidFill>
                <a:effectLst/>
                <a:latin typeface="ＭＳ Ｐゴシック" panose="020B0600070205080204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」</a:t>
            </a:r>
            <a:r>
              <a:rPr lang="ja-JP" sz="1800" kern="1200" dirty="0">
                <a:solidFill>
                  <a:srgbClr val="FF0000"/>
                </a:solidFill>
                <a:effectLst/>
                <a:latin typeface="ＭＳ Ｐゴシック" panose="020B0600070205080204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に関する相談件数</a:t>
            </a:r>
            <a:r>
              <a:rPr lang="ja-JP" sz="1800" kern="1200" dirty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　</a:t>
            </a:r>
            <a:r>
              <a:rPr lang="en-US" sz="1800" u="sng" kern="1200" dirty="0" smtClean="0">
                <a:solidFill>
                  <a:srgbClr val="FF0000"/>
                </a:solidFill>
                <a:effectLst/>
                <a:latin typeface="HGP創英角ｺﾞｼｯｸUB" panose="020B0900000000000000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9</a:t>
            </a:r>
            <a:r>
              <a:rPr lang="en-US" u="sng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8</a:t>
            </a:r>
            <a:r>
              <a:rPr lang="en-US" altLang="ja-JP" sz="1800" u="sng" kern="1200" dirty="0" smtClean="0">
                <a:solidFill>
                  <a:srgbClr val="FF0000"/>
                </a:solidFill>
                <a:effectLst/>
                <a:latin typeface="HGP創英角ｺﾞｼｯｸUB" panose="020B0900000000000000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7</a:t>
            </a:r>
            <a:r>
              <a:rPr lang="ja-JP" sz="1800" u="sng" kern="1200" dirty="0" smtClean="0">
                <a:solidFill>
                  <a:srgbClr val="FF0000"/>
                </a:solidFill>
                <a:effectLst/>
                <a:latin typeface="ＭＳ Ｐゴシック" panose="020B0600070205080204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件</a:t>
            </a:r>
            <a:r>
              <a:rPr lang="ja-JP" sz="1800" kern="1200" dirty="0">
                <a:solidFill>
                  <a:srgbClr val="FF0000"/>
                </a:solidFill>
                <a:effectLst/>
                <a:latin typeface="ＭＳ Ｐゴシック" panose="020B0600070205080204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　</a:t>
            </a:r>
            <a:r>
              <a:rPr lang="ja-JP" sz="1800" kern="1200" dirty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（うち</a:t>
            </a:r>
            <a:r>
              <a:rPr lang="ja-JP" sz="1800" kern="1200" dirty="0" smtClean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大阪市</a:t>
            </a:r>
            <a:r>
              <a:rPr lang="en-US" altLang="ja-JP" dirty="0" smtClean="0">
                <a:solidFill>
                  <a:srgbClr val="00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320</a:t>
            </a:r>
            <a:r>
              <a:rPr lang="ja-JP" sz="1800" kern="1200" dirty="0" smtClean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件</a:t>
            </a:r>
            <a:r>
              <a:rPr lang="ja-JP" sz="1800" kern="1200" dirty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）</a:t>
            </a:r>
            <a:endParaRPr lang="ja-JP" sz="1200" dirty="0"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389538" y="1458819"/>
            <a:ext cx="3368570" cy="229564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11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数日前、</a:t>
            </a:r>
            <a:r>
              <a:rPr lang="en-US" altLang="ja-JP" sz="11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SNS</a:t>
            </a:r>
            <a:r>
              <a:rPr lang="ja-JP" altLang="en-US" sz="11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の友人から</a:t>
            </a:r>
            <a:r>
              <a:rPr lang="en-US" altLang="ja-JP" sz="11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SNS</a:t>
            </a:r>
            <a:r>
              <a:rPr lang="ja-JP" altLang="en-US" sz="11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でお金を儲ける方法があると</a:t>
            </a:r>
            <a:r>
              <a:rPr lang="en-US" altLang="ja-JP" sz="11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SNS</a:t>
            </a:r>
            <a:r>
              <a:rPr lang="ja-JP" altLang="en-US" sz="11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のグループに誘われた。７万円払えば、グループに入って、リーダーからお金を儲ける方法</a:t>
            </a:r>
            <a:r>
              <a:rPr lang="ja-JP" altLang="en-US" sz="1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を</a:t>
            </a:r>
            <a:r>
              <a:rPr lang="ja-JP" altLang="en-US" sz="11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教えてもらえるし、自分が勧誘してきた人がグループに加入すれば６</a:t>
            </a:r>
            <a:r>
              <a:rPr lang="en-US" altLang="ja-JP" sz="11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,</a:t>
            </a:r>
            <a:r>
              <a:rPr lang="ja-JP" altLang="en-US" sz="11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０００円がもらえると言われた。</a:t>
            </a:r>
            <a:endParaRPr lang="en-US" altLang="ja-JP" sz="1100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1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最初は</a:t>
            </a:r>
            <a:r>
              <a:rPr lang="en-US" altLang="ja-JP" sz="11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SNS</a:t>
            </a:r>
            <a:r>
              <a:rPr lang="ja-JP" altLang="en-US" sz="11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で勧誘されていたが、あとから</a:t>
            </a:r>
            <a:r>
              <a:rPr lang="en-US" altLang="ja-JP" sz="11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SNS</a:t>
            </a:r>
            <a:r>
              <a:rPr lang="ja-JP" altLang="en-US" sz="11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</a:t>
            </a:r>
            <a:endParaRPr lang="en-US" altLang="ja-JP" sz="1100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1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無料通話機能で１時間勧誘された。断り切れずに</a:t>
            </a:r>
            <a:endParaRPr lang="en-US" altLang="ja-JP" sz="1100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1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承諾し、キャッシュカードのデビット機能で</a:t>
            </a:r>
            <a:endParaRPr lang="en-US" altLang="ja-JP" sz="1100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1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支払った。契約後、業者から届いたメールに</a:t>
            </a:r>
            <a:endParaRPr lang="en-US" altLang="ja-JP" sz="1100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1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８日間返金保証とあったので返金を申し出た。</a:t>
            </a:r>
            <a:endParaRPr lang="en-US" altLang="ja-JP" sz="1100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1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決済のキャンセル処理を受け付けたと</a:t>
            </a:r>
            <a:endParaRPr lang="en-US" altLang="ja-JP" sz="1100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1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メールは届いたが、今後どうしたらよいか。</a:t>
            </a:r>
            <a:endParaRPr lang="ja-JP" altLang="en-US" sz="11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5" name="角丸四角形 24"/>
          <p:cNvSpPr/>
          <p:nvPr/>
        </p:nvSpPr>
        <p:spPr>
          <a:xfrm>
            <a:off x="501306" y="1190465"/>
            <a:ext cx="1181100" cy="320154"/>
          </a:xfrm>
          <a:prstGeom prst="roundRect">
            <a:avLst/>
          </a:prstGeom>
          <a:solidFill>
            <a:srgbClr val="00B0F0"/>
          </a:solidFill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sz="1400" b="1" kern="100" dirty="0">
                <a:solidFill>
                  <a:srgbClr val="FFFFFF"/>
                </a:solidFill>
                <a:effectLst/>
                <a:ea typeface="BIZ UDPゴシック" panose="020B0400000000000000" pitchFamily="50" charset="-128"/>
                <a:cs typeface="Times New Roman" panose="02020603050405020304" pitchFamily="18" charset="0"/>
              </a:rPr>
              <a:t>相談事例</a:t>
            </a:r>
            <a:endParaRPr lang="ja-JP" sz="1050" kern="100" dirty="0">
              <a:effectLst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3654072" y="8335385"/>
            <a:ext cx="813690" cy="736411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5" name="図 14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9447" y="8354912"/>
            <a:ext cx="764557" cy="698386"/>
          </a:xfrm>
          <a:prstGeom prst="rect">
            <a:avLst/>
          </a:prstGeom>
        </p:spPr>
      </p:pic>
      <p:sp>
        <p:nvSpPr>
          <p:cNvPr id="32" name="テキスト ボックス 27"/>
          <p:cNvSpPr txBox="1"/>
          <p:nvPr/>
        </p:nvSpPr>
        <p:spPr>
          <a:xfrm>
            <a:off x="349249" y="3997685"/>
            <a:ext cx="5717636" cy="2955565"/>
          </a:xfrm>
          <a:prstGeom prst="roundRect">
            <a:avLst/>
          </a:prstGeom>
          <a:solidFill>
            <a:srgbClr val="FFFFAB"/>
          </a:solidFill>
          <a:ln w="12700">
            <a:solidFill>
              <a:srgbClr val="FFFF8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>
              <a:spcAft>
                <a:spcPts val="0"/>
              </a:spcAft>
            </a:pPr>
            <a:endParaRPr lang="en-US" altLang="ja-JP" sz="200" b="1" kern="100" dirty="0" smtClean="0">
              <a:solidFill>
                <a:srgbClr val="000000"/>
              </a:solidFill>
              <a:effectLst/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 algn="l">
              <a:spcAft>
                <a:spcPts val="0"/>
              </a:spcAft>
            </a:pPr>
            <a:r>
              <a:rPr lang="ja-JP" sz="1200" b="1" kern="100" dirty="0" smtClean="0">
                <a:solidFill>
                  <a:srgbClr val="00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●</a:t>
            </a:r>
            <a:r>
              <a:rPr lang="ja-JP" altLang="en-US" sz="1200" b="1" kern="100" dirty="0" smtClean="0">
                <a:solidFill>
                  <a:srgbClr val="00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簡単に儲かる</a:t>
            </a:r>
            <a:r>
              <a:rPr lang="ja-JP" altLang="en-US" sz="1200" b="1" kern="100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よう</a:t>
            </a:r>
            <a:r>
              <a:rPr lang="ja-JP" altLang="en-US" sz="1200" b="1" kern="100" dirty="0" smtClean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なうまい話はありません！</a:t>
            </a:r>
            <a:endParaRPr lang="ja-JP" sz="1050" kern="100" dirty="0">
              <a:effectLst/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 marL="279400" indent="-279400"/>
            <a:r>
              <a:rPr lang="ja-JP" sz="1100" b="1" kern="100" dirty="0" smtClean="0">
                <a:solidFill>
                  <a:srgbClr val="00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　</a:t>
            </a:r>
            <a:r>
              <a:rPr lang="ja-JP" sz="1100" kern="100" dirty="0" smtClean="0">
                <a:solidFill>
                  <a:srgbClr val="00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1100" kern="100" dirty="0" smtClean="0">
                <a:solidFill>
                  <a:srgbClr val="00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・</a:t>
            </a:r>
            <a:r>
              <a:rPr lang="ja-JP" altLang="en-US" sz="1100" kern="100" dirty="0" smtClean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「簡単に儲かる」などのインターネット上の情報や広告を</a:t>
            </a:r>
            <a:endParaRPr lang="en-US" altLang="ja-JP" sz="1100" kern="100" dirty="0" smtClean="0">
              <a:solidFill>
                <a:srgbClr val="00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 marL="279400" indent="-279400"/>
            <a:r>
              <a:rPr lang="en-US" altLang="ja-JP" sz="1100" kern="100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 </a:t>
            </a:r>
            <a:r>
              <a:rPr lang="en-US" altLang="ja-JP" sz="1100" kern="100" dirty="0" smtClean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     </a:t>
            </a:r>
            <a:r>
              <a:rPr lang="ja-JP" altLang="en-US" sz="1100" kern="100" dirty="0" smtClean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鵜呑みにしないようにしましょう。</a:t>
            </a:r>
            <a:endParaRPr lang="en-US" altLang="ja-JP" sz="1100" kern="100" dirty="0" smtClean="0">
              <a:solidFill>
                <a:srgbClr val="000000"/>
              </a:solidFill>
              <a:effectLst/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 marL="279400" indent="-279400"/>
            <a:r>
              <a:rPr lang="ja-JP" altLang="en-US" sz="1100" kern="100" dirty="0" smtClean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　　</a:t>
            </a:r>
            <a:r>
              <a:rPr lang="ja-JP" sz="1100" kern="100" dirty="0" smtClean="0">
                <a:solidFill>
                  <a:srgbClr val="00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・</a:t>
            </a:r>
            <a:r>
              <a:rPr lang="en-US" sz="1100" kern="100" dirty="0" smtClean="0">
                <a:solidFill>
                  <a:srgbClr val="00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 </a:t>
            </a:r>
            <a:r>
              <a:rPr lang="ja-JP" altLang="en-US" sz="1100" kern="100" dirty="0" smtClean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友人・知人からの誘いでも安易に信じないようにしましょう。</a:t>
            </a:r>
            <a:endParaRPr lang="en-US" altLang="ja-JP" sz="1100" kern="100" dirty="0" smtClean="0">
              <a:solidFill>
                <a:srgbClr val="00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 marL="279400" indent="-279400"/>
            <a:endParaRPr lang="ja-JP" sz="700" kern="100" dirty="0" smtClean="0">
              <a:effectLst/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 algn="l">
              <a:spcAft>
                <a:spcPts val="0"/>
              </a:spcAft>
            </a:pPr>
            <a:r>
              <a:rPr lang="ja-JP" sz="1200" b="1" kern="100" dirty="0" smtClean="0">
                <a:solidFill>
                  <a:srgbClr val="00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●</a:t>
            </a:r>
            <a:r>
              <a:rPr lang="ja-JP" altLang="en-US" sz="1200" b="1" kern="100" dirty="0" smtClean="0">
                <a:solidFill>
                  <a:srgbClr val="00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お金を要求されたら要注意！</a:t>
            </a:r>
            <a:endParaRPr lang="ja-JP" sz="1050" kern="100" dirty="0">
              <a:effectLst/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 marL="279400" indent="-279400">
              <a:lnSpc>
                <a:spcPts val="1600"/>
              </a:lnSpc>
            </a:pPr>
            <a:r>
              <a:rPr lang="ja-JP" sz="1100" b="1" kern="100" dirty="0" smtClean="0">
                <a:solidFill>
                  <a:srgbClr val="00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　</a:t>
            </a:r>
            <a:r>
              <a:rPr lang="ja-JP" sz="1100" kern="100" dirty="0" smtClean="0">
                <a:solidFill>
                  <a:srgbClr val="00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　・</a:t>
            </a:r>
            <a:r>
              <a:rPr lang="ja-JP" altLang="en-US" sz="1100" kern="100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お金を支払ったとたん相手方と連絡が取れなくなることもあり</a:t>
            </a:r>
            <a:r>
              <a:rPr lang="ja-JP" altLang="en-US" sz="1100" kern="100" dirty="0" smtClean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、</a:t>
            </a:r>
            <a:endParaRPr lang="en-US" altLang="ja-JP" sz="1100" kern="100" dirty="0" smtClean="0">
              <a:solidFill>
                <a:srgbClr val="00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 marL="279400" indent="-279400">
              <a:lnSpc>
                <a:spcPts val="1600"/>
              </a:lnSpc>
            </a:pPr>
            <a:r>
              <a:rPr lang="en-US" altLang="ja-JP" sz="1100" kern="100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 </a:t>
            </a:r>
            <a:r>
              <a:rPr lang="en-US" altLang="ja-JP" sz="1100" kern="100" dirty="0" smtClean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     </a:t>
            </a:r>
            <a:r>
              <a:rPr lang="ja-JP" altLang="en-US" sz="1100" kern="100" dirty="0" smtClean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被害の回復が困難になります。</a:t>
            </a:r>
            <a:endParaRPr lang="en-US" altLang="ja-JP" sz="1100" kern="100" dirty="0" smtClean="0">
              <a:solidFill>
                <a:srgbClr val="00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 marL="279400" indent="-279400">
              <a:lnSpc>
                <a:spcPts val="1600"/>
              </a:lnSpc>
            </a:pPr>
            <a:r>
              <a:rPr lang="ja-JP" altLang="en-US" sz="1100" kern="100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　　・借金をしてまで契約すべきものかよく考えましょう</a:t>
            </a:r>
            <a:r>
              <a:rPr lang="ja-JP" altLang="en-US" sz="1100" kern="100" dirty="0" smtClean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。クレジットカード</a:t>
            </a:r>
            <a:r>
              <a:rPr lang="ja-JP" altLang="en-US" sz="1100" kern="100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決済</a:t>
            </a:r>
            <a:r>
              <a:rPr lang="ja-JP" altLang="en-US" sz="1100" kern="100" dirty="0" smtClean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や</a:t>
            </a:r>
            <a:endParaRPr lang="en-US" altLang="ja-JP" sz="1100" kern="100" dirty="0">
              <a:solidFill>
                <a:srgbClr val="00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 marL="279400" indent="-279400">
              <a:lnSpc>
                <a:spcPts val="1600"/>
              </a:lnSpc>
            </a:pPr>
            <a:r>
              <a:rPr lang="en-US" altLang="ja-JP" sz="1100" kern="100" dirty="0" smtClean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      </a:t>
            </a:r>
            <a:r>
              <a:rPr lang="ja-JP" altLang="en-US" sz="1100" kern="100" dirty="0" smtClean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消費者</a:t>
            </a:r>
            <a:r>
              <a:rPr lang="ja-JP" altLang="en-US" sz="1100" kern="100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金融での借金を勧められた場合は</a:t>
            </a:r>
            <a:r>
              <a:rPr lang="ja-JP" altLang="en-US" sz="1100" kern="100" dirty="0" smtClean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、「</a:t>
            </a:r>
            <a:r>
              <a:rPr lang="ja-JP" altLang="en-US" sz="1100" kern="100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契約</a:t>
            </a:r>
            <a:r>
              <a:rPr lang="ja-JP" altLang="en-US" sz="1100" kern="100" dirty="0" smtClean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しない」</a:t>
            </a:r>
            <a:r>
              <a:rPr lang="ja-JP" altLang="en-US" sz="1100" kern="100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とはっきり断りましょう</a:t>
            </a:r>
            <a:r>
              <a:rPr lang="ja-JP" altLang="en-US" sz="1100" kern="100" dirty="0" smtClean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。</a:t>
            </a:r>
            <a:endParaRPr lang="en-US" altLang="ja-JP" sz="1100" kern="100" dirty="0" smtClean="0">
              <a:solidFill>
                <a:srgbClr val="00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 marL="279400" indent="-279400"/>
            <a:endParaRPr lang="en-US" altLang="ja-JP" sz="700" kern="100" dirty="0" smtClean="0">
              <a:solidFill>
                <a:srgbClr val="00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r>
              <a:rPr lang="ja-JP" altLang="ja-JP" sz="1200" b="1" kern="100" dirty="0" smtClean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●</a:t>
            </a:r>
            <a:r>
              <a:rPr lang="ja-JP" altLang="en-US" sz="1200" b="1" kern="100" dirty="0" smtClean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トラブルに備え、記録を残しておきましょう！</a:t>
            </a:r>
            <a:endParaRPr lang="ja-JP" altLang="ja-JP" sz="1050" kern="100" dirty="0"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 marL="279400" indent="-279400">
              <a:lnSpc>
                <a:spcPts val="1600"/>
              </a:lnSpc>
            </a:pPr>
            <a:r>
              <a:rPr lang="ja-JP" altLang="ja-JP" sz="1100" b="1" kern="100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　</a:t>
            </a:r>
            <a:r>
              <a:rPr lang="ja-JP" altLang="ja-JP" sz="1100" kern="100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　</a:t>
            </a:r>
            <a:r>
              <a:rPr lang="ja-JP" altLang="ja-JP" sz="1100" kern="100" dirty="0" smtClean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・</a:t>
            </a:r>
            <a:r>
              <a:rPr lang="ja-JP" altLang="en-US" sz="1100" kern="100" dirty="0" smtClean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契約前に契約条件、契約内容をしっかり確認しましょう。</a:t>
            </a:r>
            <a:endParaRPr lang="en-US" altLang="ja-JP" sz="1100" kern="100" dirty="0" smtClean="0">
              <a:solidFill>
                <a:srgbClr val="00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 marL="279400" indent="-279400">
              <a:lnSpc>
                <a:spcPts val="1600"/>
              </a:lnSpc>
            </a:pPr>
            <a:r>
              <a:rPr lang="ja-JP" altLang="en-US" sz="1100" kern="100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1100" kern="100" dirty="0" smtClean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　・トラブルに備えて、</a:t>
            </a:r>
            <a:r>
              <a:rPr lang="en-US" altLang="ja-JP" sz="1100" kern="100" dirty="0" smtClean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SNS</a:t>
            </a:r>
            <a:r>
              <a:rPr lang="ja-JP" altLang="en-US" sz="1100" kern="100" dirty="0" smtClean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等での相手とのやりとりは消さずに、</a:t>
            </a:r>
            <a:endParaRPr lang="en-US" altLang="ja-JP" sz="1100" kern="100" dirty="0">
              <a:solidFill>
                <a:srgbClr val="00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 marL="279400" indent="-279400">
              <a:lnSpc>
                <a:spcPts val="1600"/>
              </a:lnSpc>
            </a:pPr>
            <a:r>
              <a:rPr lang="en-US" altLang="ja-JP" sz="1100" kern="100" dirty="0" smtClean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      </a:t>
            </a:r>
            <a:r>
              <a:rPr lang="ja-JP" altLang="en-US" sz="1100" kern="100" dirty="0" smtClean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スクリーンショットを取るなどして、記録を残しておきましょう。</a:t>
            </a:r>
            <a:endParaRPr lang="en-US" altLang="ja-JP" sz="1100" kern="100" dirty="0">
              <a:solidFill>
                <a:srgbClr val="00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 marL="279400" indent="-279400">
              <a:lnSpc>
                <a:spcPts val="1600"/>
              </a:lnSpc>
            </a:pPr>
            <a:endParaRPr lang="ja-JP" altLang="en-US" sz="1100" kern="100" dirty="0" smtClean="0">
              <a:solidFill>
                <a:srgbClr val="000000"/>
              </a:solidFill>
              <a:latin typeface="Century" panose="02040604050505020304" pitchFamily="18" charset="0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 marL="279400" indent="-279400" algn="l">
              <a:lnSpc>
                <a:spcPts val="1600"/>
              </a:lnSpc>
              <a:spcAft>
                <a:spcPts val="0"/>
              </a:spcAft>
            </a:pPr>
            <a:endParaRPr 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870952" y="1378747"/>
            <a:ext cx="49244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（件数）</a:t>
            </a:r>
            <a:endParaRPr kumimoji="1" lang="ja-JP" altLang="en-US" sz="8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pic>
        <p:nvPicPr>
          <p:cNvPr id="2052" name="Picture 4" descr="何が何だかわからない人のイラスト（女性）"/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196"/>
          <a:stretch/>
        </p:blipFill>
        <p:spPr bwMode="auto">
          <a:xfrm>
            <a:off x="3055065" y="2833030"/>
            <a:ext cx="1159389" cy="9553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角丸四角形 25"/>
          <p:cNvSpPr/>
          <p:nvPr/>
        </p:nvSpPr>
        <p:spPr>
          <a:xfrm>
            <a:off x="501306" y="3853242"/>
            <a:ext cx="1213194" cy="320154"/>
          </a:xfrm>
          <a:prstGeom prst="roundRect">
            <a:avLst/>
          </a:prstGeom>
          <a:solidFill>
            <a:srgbClr val="00B0F0"/>
          </a:solidFill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sz="1400" b="1" kern="100" dirty="0">
                <a:solidFill>
                  <a:srgbClr val="FFFFFF"/>
                </a:solidFill>
                <a:effectLst/>
                <a:ea typeface="BIZ UDPゴシック" panose="020B0400000000000000" pitchFamily="50" charset="-128"/>
                <a:cs typeface="Times New Roman" panose="02020603050405020304" pitchFamily="18" charset="0"/>
              </a:rPr>
              <a:t>アドバイス</a:t>
            </a:r>
            <a:endParaRPr lang="ja-JP" sz="1050" kern="100" dirty="0">
              <a:effectLst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30" name="角丸四角形吹き出し 29"/>
          <p:cNvSpPr/>
          <p:nvPr/>
        </p:nvSpPr>
        <p:spPr>
          <a:xfrm>
            <a:off x="5425806" y="4371968"/>
            <a:ext cx="1817275" cy="906577"/>
          </a:xfrm>
          <a:prstGeom prst="wedgeRoundRectCallout">
            <a:avLst>
              <a:gd name="adj1" fmla="val -5335"/>
              <a:gd name="adj2" fmla="val 67664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0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不安になったとき、</a:t>
            </a:r>
            <a:endParaRPr lang="en-US" altLang="ja-JP" sz="1000" b="1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lang="ja-JP" altLang="ja-JP" sz="10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トラブル</a:t>
            </a:r>
            <a:r>
              <a:rPr lang="ja-JP" altLang="ja-JP" sz="10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に</a:t>
            </a:r>
            <a:r>
              <a:rPr lang="ja-JP" altLang="ja-JP" sz="10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なった</a:t>
            </a:r>
            <a:r>
              <a:rPr lang="ja-JP" altLang="en-US" sz="10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ときは、</a:t>
            </a:r>
            <a:endParaRPr lang="ja-JP" altLang="ja-JP" sz="10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lang="ja-JP" altLang="ja-JP" sz="10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お住まいの市町村の</a:t>
            </a:r>
            <a:r>
              <a:rPr lang="en-US" altLang="ja-JP" sz="10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/>
            </a:r>
            <a:br>
              <a:rPr lang="en-US" altLang="ja-JP" sz="10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lang="ja-JP" altLang="ja-JP" sz="10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消費生活センターに</a:t>
            </a:r>
            <a:r>
              <a:rPr lang="en-US" altLang="ja-JP" sz="10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/>
            </a:r>
            <a:br>
              <a:rPr lang="en-US" altLang="ja-JP" sz="10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lang="ja-JP" altLang="ja-JP" sz="10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ご相談</a:t>
            </a:r>
            <a:r>
              <a:rPr lang="ja-JP" altLang="ja-JP" sz="10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ください</a:t>
            </a:r>
            <a:r>
              <a:rPr lang="ja-JP" altLang="en-US" sz="10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。</a:t>
            </a:r>
            <a:endParaRPr lang="en-US" altLang="ja-JP" sz="1000" b="1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pic>
        <p:nvPicPr>
          <p:cNvPr id="28" name="図 27" descr="スーツを着ている人のイラスト&#10;&#10;自動的に生成された説明"/>
          <p:cNvPicPr/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51" r="16768" b="49867"/>
          <a:stretch/>
        </p:blipFill>
        <p:spPr bwMode="auto">
          <a:xfrm>
            <a:off x="5517198" y="5367968"/>
            <a:ext cx="1659890" cy="168402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054" name="Picture 6" descr="https://3.bp.blogspot.com/-6eBXTVJE9cE/VCkbuPcpBsI/AAAAAAAAnLs/KAxnbl0J0RQ/s800/yajirushi01_yuruyaka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573328">
            <a:off x="5379664" y="2111976"/>
            <a:ext cx="818601" cy="6299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" name="角丸四角形 38"/>
          <p:cNvSpPr/>
          <p:nvPr/>
        </p:nvSpPr>
        <p:spPr>
          <a:xfrm>
            <a:off x="247964" y="8232988"/>
            <a:ext cx="1994853" cy="1014339"/>
          </a:xfrm>
          <a:prstGeom prst="roundRect">
            <a:avLst/>
          </a:prstGeom>
          <a:solidFill>
            <a:srgbClr val="C9FA7A"/>
          </a:solidFill>
          <a:ln w="190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38592" y="8410130"/>
            <a:ext cx="13235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シニア向け</a:t>
            </a:r>
            <a:endParaRPr kumimoji="1" lang="en-US" altLang="ja-JP" sz="1200" b="1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2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消費生活情報</a:t>
            </a:r>
            <a:endParaRPr kumimoji="1" lang="en-US" altLang="ja-JP" sz="1200" b="1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2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サイト</a:t>
            </a:r>
            <a:r>
              <a:rPr kumimoji="1" lang="ja-JP" altLang="en-US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はこちら→</a:t>
            </a:r>
            <a:endParaRPr kumimoji="1" lang="ja-JP" altLang="en-US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1" name="正方形/長方形 40"/>
          <p:cNvSpPr/>
          <p:nvPr/>
        </p:nvSpPr>
        <p:spPr>
          <a:xfrm>
            <a:off x="1447566" y="8344034"/>
            <a:ext cx="734872" cy="734113"/>
          </a:xfrm>
          <a:prstGeom prst="rect">
            <a:avLst/>
          </a:prstGeom>
          <a:solidFill>
            <a:srgbClr val="AEF8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6" name="図 5">
            <a:hlinkClick r:id="rId11"/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475602" y="8373309"/>
            <a:ext cx="673534" cy="673534"/>
          </a:xfrm>
          <a:prstGeom prst="rect">
            <a:avLst/>
          </a:prstGeom>
        </p:spPr>
      </p:pic>
      <p:sp>
        <p:nvSpPr>
          <p:cNvPr id="42" name="テキスト ボックス 41"/>
          <p:cNvSpPr txBox="1"/>
          <p:nvPr/>
        </p:nvSpPr>
        <p:spPr>
          <a:xfrm>
            <a:off x="1461855" y="9023919"/>
            <a:ext cx="70700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大阪府</a:t>
            </a:r>
            <a:r>
              <a:rPr kumimoji="1" lang="en-US" altLang="ja-JP" sz="9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HP</a:t>
            </a:r>
            <a:endParaRPr kumimoji="1" lang="ja-JP" altLang="en-US" sz="9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23589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1071</Words>
  <Application>Microsoft Office PowerPoint</Application>
  <PresentationFormat>ユーザー設定</PresentationFormat>
  <Paragraphs>96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9" baseType="lpstr">
      <vt:lpstr>BIZ UDPゴシック</vt:lpstr>
      <vt:lpstr>HGP創英ﾌﾟﾚｾﾞﾝｽEB</vt:lpstr>
      <vt:lpstr>HGP創英角ｺﾞｼｯｸUB</vt:lpstr>
      <vt:lpstr>HG創英角ｺﾞｼｯｸUB</vt:lpstr>
      <vt:lpstr>ＭＳ Ｐゴシック</vt:lpstr>
      <vt:lpstr>ＭＳ ゴシック</vt:lpstr>
      <vt:lpstr>ＭＳ 明朝</vt:lpstr>
      <vt:lpstr>游ゴシック</vt:lpstr>
      <vt:lpstr>游ゴシック Light</vt:lpstr>
      <vt:lpstr>Arial</vt:lpstr>
      <vt:lpstr>Calibri</vt:lpstr>
      <vt:lpstr>Calibri Light</vt:lpstr>
      <vt:lpstr>Century</vt:lpstr>
      <vt:lpstr>Segoe UI Symbol</vt:lpstr>
      <vt:lpstr>Times New Roman</vt:lpstr>
      <vt:lpstr>Wingdings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2022-05-12T07:52:14Z</dcterms:created>
  <dcterms:modified xsi:type="dcterms:W3CDTF">2022-11-29T04:01:09Z</dcterms:modified>
</cp:coreProperties>
</file>