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12801600" cy="9601200" type="A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湯原　麻衣子" initials="湯原　麻衣子" lastIdx="1" clrIdx="0">
    <p:extLst>
      <p:ext uri="{19B8F6BF-5375-455C-9EA6-DF929625EA0E}">
        <p15:presenceInfo xmlns:p15="http://schemas.microsoft.com/office/powerpoint/2012/main" userId="S::YuharaMai@lan.pref.osaka.jp::65ab7d5a-3d58-45ed-962d-68334533574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1" d="100"/>
          <a:sy n="51" d="100"/>
        </p:scale>
        <p:origin x="128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51F7F56-E4DC-43A7-81CB-F47F27FC4700}" type="datetimeFigureOut">
              <a:rPr kumimoji="1" lang="ja-JP" altLang="en-US" smtClean="0"/>
              <a:t>2022/3/11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C7140-8FBA-4801-96B6-CDDB569C4F15}" type="slidenum">
              <a:rPr kumimoji="1" lang="ja-JP" altLang="en-US" smtClean="0"/>
              <a:t>‹#›</a:t>
            </a:fld>
            <a:endParaRPr kumimoji="1" lang="ja-JP" altLang="en-US"/>
          </a:p>
        </p:txBody>
      </p:sp>
    </p:spTree>
    <p:extLst>
      <p:ext uri="{BB962C8B-B14F-4D97-AF65-F5344CB8AC3E}">
        <p14:creationId xmlns:p14="http://schemas.microsoft.com/office/powerpoint/2010/main" val="3823806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51F7F56-E4DC-43A7-81CB-F47F27FC4700}" type="datetimeFigureOut">
              <a:rPr kumimoji="1" lang="ja-JP" altLang="en-US" smtClean="0"/>
              <a:t>2022/3/11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C7140-8FBA-4801-96B6-CDDB569C4F15}" type="slidenum">
              <a:rPr kumimoji="1" lang="ja-JP" altLang="en-US" smtClean="0"/>
              <a:t>‹#›</a:t>
            </a:fld>
            <a:endParaRPr kumimoji="1" lang="ja-JP" altLang="en-US"/>
          </a:p>
        </p:txBody>
      </p:sp>
    </p:spTree>
    <p:extLst>
      <p:ext uri="{BB962C8B-B14F-4D97-AF65-F5344CB8AC3E}">
        <p14:creationId xmlns:p14="http://schemas.microsoft.com/office/powerpoint/2010/main" val="4162965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51F7F56-E4DC-43A7-81CB-F47F27FC4700}" type="datetimeFigureOut">
              <a:rPr kumimoji="1" lang="ja-JP" altLang="en-US" smtClean="0"/>
              <a:t>2022/3/11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C7140-8FBA-4801-96B6-CDDB569C4F15}" type="slidenum">
              <a:rPr kumimoji="1" lang="ja-JP" altLang="en-US" smtClean="0"/>
              <a:t>‹#›</a:t>
            </a:fld>
            <a:endParaRPr kumimoji="1" lang="ja-JP" altLang="en-US"/>
          </a:p>
        </p:txBody>
      </p:sp>
    </p:spTree>
    <p:extLst>
      <p:ext uri="{BB962C8B-B14F-4D97-AF65-F5344CB8AC3E}">
        <p14:creationId xmlns:p14="http://schemas.microsoft.com/office/powerpoint/2010/main" val="371264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51F7F56-E4DC-43A7-81CB-F47F27FC4700}" type="datetimeFigureOut">
              <a:rPr kumimoji="1" lang="ja-JP" altLang="en-US" smtClean="0"/>
              <a:t>2022/3/11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C7140-8FBA-4801-96B6-CDDB569C4F15}" type="slidenum">
              <a:rPr kumimoji="1" lang="ja-JP" altLang="en-US" smtClean="0"/>
              <a:t>‹#›</a:t>
            </a:fld>
            <a:endParaRPr kumimoji="1" lang="ja-JP" altLang="en-US"/>
          </a:p>
        </p:txBody>
      </p:sp>
    </p:spTree>
    <p:extLst>
      <p:ext uri="{BB962C8B-B14F-4D97-AF65-F5344CB8AC3E}">
        <p14:creationId xmlns:p14="http://schemas.microsoft.com/office/powerpoint/2010/main" val="3697044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51F7F56-E4DC-43A7-81CB-F47F27FC4700}" type="datetimeFigureOut">
              <a:rPr kumimoji="1" lang="ja-JP" altLang="en-US" smtClean="0"/>
              <a:t>2022/3/11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C7140-8FBA-4801-96B6-CDDB569C4F15}" type="slidenum">
              <a:rPr kumimoji="1" lang="ja-JP" altLang="en-US" smtClean="0"/>
              <a:t>‹#›</a:t>
            </a:fld>
            <a:endParaRPr kumimoji="1" lang="ja-JP" altLang="en-US"/>
          </a:p>
        </p:txBody>
      </p:sp>
    </p:spTree>
    <p:extLst>
      <p:ext uri="{BB962C8B-B14F-4D97-AF65-F5344CB8AC3E}">
        <p14:creationId xmlns:p14="http://schemas.microsoft.com/office/powerpoint/2010/main" val="2237891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51F7F56-E4DC-43A7-81CB-F47F27FC4700}" type="datetimeFigureOut">
              <a:rPr kumimoji="1" lang="ja-JP" altLang="en-US" smtClean="0"/>
              <a:t>2022/3/11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C7140-8FBA-4801-96B6-CDDB569C4F15}" type="slidenum">
              <a:rPr kumimoji="1" lang="ja-JP" altLang="en-US" smtClean="0"/>
              <a:t>‹#›</a:t>
            </a:fld>
            <a:endParaRPr kumimoji="1" lang="ja-JP" altLang="en-US"/>
          </a:p>
        </p:txBody>
      </p:sp>
    </p:spTree>
    <p:extLst>
      <p:ext uri="{BB962C8B-B14F-4D97-AF65-F5344CB8AC3E}">
        <p14:creationId xmlns:p14="http://schemas.microsoft.com/office/powerpoint/2010/main" val="3050713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51F7F56-E4DC-43A7-81CB-F47F27FC4700}" type="datetimeFigureOut">
              <a:rPr kumimoji="1" lang="ja-JP" altLang="en-US" smtClean="0"/>
              <a:t>2022/3/11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AAC7140-8FBA-4801-96B6-CDDB569C4F15}" type="slidenum">
              <a:rPr kumimoji="1" lang="ja-JP" altLang="en-US" smtClean="0"/>
              <a:t>‹#›</a:t>
            </a:fld>
            <a:endParaRPr kumimoji="1" lang="ja-JP" altLang="en-US"/>
          </a:p>
        </p:txBody>
      </p:sp>
    </p:spTree>
    <p:extLst>
      <p:ext uri="{BB962C8B-B14F-4D97-AF65-F5344CB8AC3E}">
        <p14:creationId xmlns:p14="http://schemas.microsoft.com/office/powerpoint/2010/main" val="2070663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51F7F56-E4DC-43A7-81CB-F47F27FC4700}" type="datetimeFigureOut">
              <a:rPr kumimoji="1" lang="ja-JP" altLang="en-US" smtClean="0"/>
              <a:t>2022/3/11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AAC7140-8FBA-4801-96B6-CDDB569C4F15}" type="slidenum">
              <a:rPr kumimoji="1" lang="ja-JP" altLang="en-US" smtClean="0"/>
              <a:t>‹#›</a:t>
            </a:fld>
            <a:endParaRPr kumimoji="1" lang="ja-JP" altLang="en-US"/>
          </a:p>
        </p:txBody>
      </p:sp>
    </p:spTree>
    <p:extLst>
      <p:ext uri="{BB962C8B-B14F-4D97-AF65-F5344CB8AC3E}">
        <p14:creationId xmlns:p14="http://schemas.microsoft.com/office/powerpoint/2010/main" val="3240665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1F7F56-E4DC-43A7-81CB-F47F27FC4700}" type="datetimeFigureOut">
              <a:rPr kumimoji="1" lang="ja-JP" altLang="en-US" smtClean="0"/>
              <a:t>2022/3/11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AAC7140-8FBA-4801-96B6-CDDB569C4F15}" type="slidenum">
              <a:rPr kumimoji="1" lang="ja-JP" altLang="en-US" smtClean="0"/>
              <a:t>‹#›</a:t>
            </a:fld>
            <a:endParaRPr kumimoji="1" lang="ja-JP" altLang="en-US"/>
          </a:p>
        </p:txBody>
      </p:sp>
    </p:spTree>
    <p:extLst>
      <p:ext uri="{BB962C8B-B14F-4D97-AF65-F5344CB8AC3E}">
        <p14:creationId xmlns:p14="http://schemas.microsoft.com/office/powerpoint/2010/main" val="1843279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51F7F56-E4DC-43A7-81CB-F47F27FC4700}" type="datetimeFigureOut">
              <a:rPr kumimoji="1" lang="ja-JP" altLang="en-US" smtClean="0"/>
              <a:t>2022/3/11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C7140-8FBA-4801-96B6-CDDB569C4F15}" type="slidenum">
              <a:rPr kumimoji="1" lang="ja-JP" altLang="en-US" smtClean="0"/>
              <a:t>‹#›</a:t>
            </a:fld>
            <a:endParaRPr kumimoji="1" lang="ja-JP" altLang="en-US"/>
          </a:p>
        </p:txBody>
      </p:sp>
    </p:spTree>
    <p:extLst>
      <p:ext uri="{BB962C8B-B14F-4D97-AF65-F5344CB8AC3E}">
        <p14:creationId xmlns:p14="http://schemas.microsoft.com/office/powerpoint/2010/main" val="221302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51F7F56-E4DC-43A7-81CB-F47F27FC4700}" type="datetimeFigureOut">
              <a:rPr kumimoji="1" lang="ja-JP" altLang="en-US" smtClean="0"/>
              <a:t>2022/3/11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C7140-8FBA-4801-96B6-CDDB569C4F15}" type="slidenum">
              <a:rPr kumimoji="1" lang="ja-JP" altLang="en-US" smtClean="0"/>
              <a:t>‹#›</a:t>
            </a:fld>
            <a:endParaRPr kumimoji="1" lang="ja-JP" altLang="en-US"/>
          </a:p>
        </p:txBody>
      </p:sp>
    </p:spTree>
    <p:extLst>
      <p:ext uri="{BB962C8B-B14F-4D97-AF65-F5344CB8AC3E}">
        <p14:creationId xmlns:p14="http://schemas.microsoft.com/office/powerpoint/2010/main" val="4082145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851F7F56-E4DC-43A7-81CB-F47F27FC4700}" type="datetimeFigureOut">
              <a:rPr kumimoji="1" lang="ja-JP" altLang="en-US" smtClean="0"/>
              <a:t>2022/3/11</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8AAC7140-8FBA-4801-96B6-CDDB569C4F15}" type="slidenum">
              <a:rPr kumimoji="1" lang="ja-JP" altLang="en-US" smtClean="0"/>
              <a:t>‹#›</a:t>
            </a:fld>
            <a:endParaRPr kumimoji="1" lang="ja-JP" altLang="en-US"/>
          </a:p>
        </p:txBody>
      </p:sp>
    </p:spTree>
    <p:extLst>
      <p:ext uri="{BB962C8B-B14F-4D97-AF65-F5344CB8AC3E}">
        <p14:creationId xmlns:p14="http://schemas.microsoft.com/office/powerpoint/2010/main" val="428007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正方形/長方形 315">
            <a:extLst>
              <a:ext uri="{FF2B5EF4-FFF2-40B4-BE49-F238E27FC236}">
                <a16:creationId xmlns:a16="http://schemas.microsoft.com/office/drawing/2014/main" id="{504BAB3C-6BFB-44CC-8D13-0964C1DC7AFD}"/>
              </a:ext>
            </a:extLst>
          </p:cNvPr>
          <p:cNvSpPr/>
          <p:nvPr/>
        </p:nvSpPr>
        <p:spPr>
          <a:xfrm>
            <a:off x="87085" y="7338836"/>
            <a:ext cx="4614924" cy="197973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44000" rIns="91440" bIns="45720" numCol="1" spcCol="0" rtlCol="0" fromWordArt="0" anchor="t" anchorCtr="0" forceAA="0" compatLnSpc="1">
            <a:prstTxWarp prst="textNoShape">
              <a:avLst/>
            </a:prstTxWarp>
            <a:noAutofit/>
          </a:bodyPr>
          <a:lstStyle/>
          <a:p>
            <a:pPr algn="l"/>
            <a:r>
              <a:rPr lang="ja-JP" sz="12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登録記念物の登録</a:t>
            </a:r>
            <a:r>
              <a:rPr lang="ja-JP"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a:t>
            </a:r>
            <a:r>
              <a:rPr lang="en-US" altLang="ja-JP"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en-US"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年度の登録を目指す</a:t>
            </a:r>
            <a:r>
              <a:rPr lang="ja-JP"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82563" indent="-68263" algn="just">
              <a:lnSpc>
                <a:spcPts val="1900"/>
              </a:lnSpc>
              <a:spcBef>
                <a:spcPts val="600"/>
              </a:spcBef>
            </a:pPr>
            <a:r>
              <a:rPr lang="ja-JP" altLang="en-US" sz="1100" kern="100" dirty="0">
                <a:solidFill>
                  <a:srgbClr val="000000"/>
                </a:solidFill>
                <a:ea typeface="Meiryo UI" panose="020B0604030504040204" pitchFamily="50" charset="-128"/>
                <a:cs typeface="Times New Roman" panose="02020603050405020304" pitchFamily="18" charset="0"/>
              </a:rPr>
              <a:t>〇スケジュール（予定）</a:t>
            </a:r>
            <a:endParaRPr lang="en-US" altLang="ja-JP" sz="1100" kern="100" dirty="0">
              <a:solidFill>
                <a:schemeClr val="tx1"/>
              </a:solidFill>
              <a:ea typeface="Meiryo UI" panose="020B0604030504040204" pitchFamily="50" charset="-128"/>
              <a:cs typeface="Times New Roman" panose="02020603050405020304" pitchFamily="18" charset="0"/>
            </a:endParaRPr>
          </a:p>
          <a:p>
            <a:pPr marL="182563" indent="-68263" algn="just"/>
            <a:r>
              <a:rPr lang="ja-JP" altLang="en-US" sz="1100" kern="100" dirty="0">
                <a:solidFill>
                  <a:schemeClr val="tx1"/>
                </a:solidFill>
                <a:ea typeface="Meiryo UI" panose="020B0604030504040204" pitchFamily="50" charset="-128"/>
                <a:cs typeface="Times New Roman" panose="02020603050405020304" pitchFamily="18" charset="0"/>
              </a:rPr>
              <a:t>　</a:t>
            </a:r>
            <a:r>
              <a:rPr lang="en-US" altLang="ja-JP" sz="1100" kern="100" dirty="0">
                <a:solidFill>
                  <a:schemeClr val="tx1"/>
                </a:solidFill>
                <a:ea typeface="Meiryo UI" panose="020B0604030504040204" pitchFamily="50" charset="-128"/>
                <a:cs typeface="Times New Roman" panose="02020603050405020304" pitchFamily="18" charset="0"/>
              </a:rPr>
              <a:t>2022</a:t>
            </a:r>
            <a:r>
              <a:rPr lang="ja-JP" altLang="en-US" sz="1100" kern="100" dirty="0">
                <a:solidFill>
                  <a:schemeClr val="tx1"/>
                </a:solidFill>
                <a:ea typeface="Meiryo UI" panose="020B0604030504040204" pitchFamily="50" charset="-128"/>
                <a:cs typeface="Times New Roman" panose="02020603050405020304" pitchFamily="18" charset="0"/>
              </a:rPr>
              <a:t>年度　　　： </a:t>
            </a:r>
            <a:r>
              <a:rPr lang="ja-JP" altLang="en-US" sz="1100" kern="100" dirty="0" smtClean="0">
                <a:solidFill>
                  <a:schemeClr val="tx1"/>
                </a:solidFill>
                <a:ea typeface="Meiryo UI" panose="020B0604030504040204" pitchFamily="50" charset="-128"/>
                <a:cs typeface="Times New Roman" panose="02020603050405020304" pitchFamily="18" charset="0"/>
              </a:rPr>
              <a:t>調整</a:t>
            </a:r>
            <a:r>
              <a:rPr lang="ja-JP" altLang="en-US" sz="1100" kern="100" dirty="0">
                <a:solidFill>
                  <a:schemeClr val="tx1"/>
                </a:solidFill>
                <a:ea typeface="Meiryo UI" panose="020B0604030504040204" pitchFamily="50" charset="-128"/>
                <a:cs typeface="Times New Roman" panose="02020603050405020304" pitchFamily="18" charset="0"/>
              </a:rPr>
              <a:t>・</a:t>
            </a:r>
            <a:r>
              <a:rPr lang="ja-JP" altLang="en-US" sz="1100" kern="100" dirty="0" smtClean="0">
                <a:solidFill>
                  <a:schemeClr val="tx1"/>
                </a:solidFill>
                <a:ea typeface="Meiryo UI" panose="020B0604030504040204" pitchFamily="50" charset="-128"/>
                <a:cs typeface="Times New Roman" panose="02020603050405020304" pitchFamily="18" charset="0"/>
              </a:rPr>
              <a:t>協議（文化</a:t>
            </a:r>
            <a:r>
              <a:rPr lang="ja-JP" altLang="en-US" sz="1100" kern="100" dirty="0">
                <a:solidFill>
                  <a:schemeClr val="tx1"/>
                </a:solidFill>
                <a:ea typeface="Meiryo UI" panose="020B0604030504040204" pitchFamily="50" charset="-128"/>
                <a:cs typeface="Times New Roman" panose="02020603050405020304" pitchFamily="18" charset="0"/>
              </a:rPr>
              <a:t>財</a:t>
            </a:r>
            <a:r>
              <a:rPr lang="ja-JP" altLang="en-US" sz="1100" kern="100" dirty="0" smtClean="0">
                <a:solidFill>
                  <a:schemeClr val="tx1"/>
                </a:solidFill>
                <a:ea typeface="Meiryo UI" panose="020B0604030504040204" pitchFamily="50" charset="-128"/>
                <a:cs typeface="Times New Roman" panose="02020603050405020304" pitchFamily="18" charset="0"/>
              </a:rPr>
              <a:t>保護課／文化庁）</a:t>
            </a:r>
            <a:endParaRPr lang="ja-JP" altLang="en-US" sz="1100" kern="100" dirty="0">
              <a:solidFill>
                <a:schemeClr val="tx1"/>
              </a:solidFill>
              <a:ea typeface="Meiryo UI" panose="020B0604030504040204" pitchFamily="50" charset="-128"/>
              <a:cs typeface="Times New Roman" panose="02020603050405020304" pitchFamily="18" charset="0"/>
            </a:endParaRPr>
          </a:p>
          <a:p>
            <a:pPr marL="182563" indent="-68263" algn="just"/>
            <a:r>
              <a:rPr lang="ja-JP" altLang="en-US" sz="1100" kern="100" dirty="0">
                <a:solidFill>
                  <a:srgbClr val="000000"/>
                </a:solidFill>
                <a:ea typeface="Meiryo UI" panose="020B0604030504040204" pitchFamily="50" charset="-128"/>
                <a:cs typeface="Times New Roman" panose="02020603050405020304" pitchFamily="18" charset="0"/>
              </a:rPr>
              <a:t>   （令和</a:t>
            </a:r>
            <a:r>
              <a:rPr lang="en-US" altLang="ja-JP" sz="1100" kern="100" dirty="0">
                <a:solidFill>
                  <a:srgbClr val="000000"/>
                </a:solidFill>
                <a:ea typeface="Meiryo UI" panose="020B0604030504040204" pitchFamily="50" charset="-128"/>
                <a:cs typeface="Times New Roman" panose="02020603050405020304" pitchFamily="18" charset="0"/>
              </a:rPr>
              <a:t>4</a:t>
            </a:r>
            <a:r>
              <a:rPr lang="ja-JP" altLang="en-US" sz="1100" kern="100" dirty="0">
                <a:solidFill>
                  <a:srgbClr val="000000"/>
                </a:solidFill>
                <a:ea typeface="Meiryo UI" panose="020B0604030504040204" pitchFamily="50" charset="-128"/>
                <a:cs typeface="Times New Roman" panose="02020603050405020304" pitchFamily="18" charset="0"/>
              </a:rPr>
              <a:t>年度）　登録対象とする主要構成要素の一覧及び図面作成など</a:t>
            </a:r>
          </a:p>
          <a:p>
            <a:pPr marL="182563" indent="-68263" algn="just">
              <a:spcBef>
                <a:spcPts val="600"/>
              </a:spcBef>
            </a:pPr>
            <a:r>
              <a:rPr lang="ja-JP" altLang="en-US" sz="1100" kern="100" dirty="0">
                <a:solidFill>
                  <a:srgbClr val="000000"/>
                </a:solidFill>
                <a:ea typeface="Meiryo UI" panose="020B0604030504040204" pitchFamily="50" charset="-128"/>
                <a:cs typeface="Times New Roman" panose="02020603050405020304" pitchFamily="18" charset="0"/>
              </a:rPr>
              <a:t>　</a:t>
            </a:r>
            <a:r>
              <a:rPr lang="en-US" altLang="ja-JP" sz="1100" kern="100" dirty="0">
                <a:solidFill>
                  <a:srgbClr val="000000"/>
                </a:solidFill>
                <a:ea typeface="Meiryo UI" panose="020B0604030504040204" pitchFamily="50" charset="-128"/>
                <a:cs typeface="Times New Roman" panose="02020603050405020304" pitchFamily="18" charset="0"/>
              </a:rPr>
              <a:t>2023</a:t>
            </a:r>
            <a:r>
              <a:rPr lang="ja-JP" altLang="en-US" sz="1100" kern="100" dirty="0">
                <a:solidFill>
                  <a:srgbClr val="000000"/>
                </a:solidFill>
                <a:ea typeface="Meiryo UI" panose="020B0604030504040204" pitchFamily="50" charset="-128"/>
                <a:cs typeface="Times New Roman" panose="02020603050405020304" pitchFamily="18" charset="0"/>
              </a:rPr>
              <a:t>年度　　　： 意見具申　　⇒　文化審議会　 ⇒　登録</a:t>
            </a:r>
          </a:p>
          <a:p>
            <a:pPr marL="182563" indent="-68263" algn="just"/>
            <a:r>
              <a:rPr lang="ja-JP" altLang="en-US" sz="1100" kern="100" dirty="0">
                <a:solidFill>
                  <a:srgbClr val="000000"/>
                </a:solidFill>
                <a:ea typeface="Meiryo UI" panose="020B0604030504040204" pitchFamily="50" charset="-128"/>
                <a:cs typeface="Times New Roman" panose="02020603050405020304" pitchFamily="18" charset="0"/>
              </a:rPr>
              <a:t>　（令和</a:t>
            </a:r>
            <a:r>
              <a:rPr lang="en-US" altLang="ja-JP" sz="1100" kern="100" dirty="0">
                <a:solidFill>
                  <a:srgbClr val="000000"/>
                </a:solidFill>
                <a:ea typeface="Meiryo UI" panose="020B0604030504040204" pitchFamily="50" charset="-128"/>
                <a:cs typeface="Times New Roman" panose="02020603050405020304" pitchFamily="18" charset="0"/>
              </a:rPr>
              <a:t>5</a:t>
            </a:r>
            <a:r>
              <a:rPr lang="ja-JP" altLang="en-US" sz="1100" kern="100" dirty="0">
                <a:solidFill>
                  <a:srgbClr val="000000"/>
                </a:solidFill>
                <a:ea typeface="Meiryo UI" panose="020B0604030504040204" pitchFamily="50" charset="-128"/>
                <a:cs typeface="Times New Roman" panose="02020603050405020304" pitchFamily="18" charset="0"/>
              </a:rPr>
              <a:t>年度）　　 </a:t>
            </a:r>
            <a:r>
              <a:rPr lang="en-US" altLang="ja-JP" sz="1100" kern="100" dirty="0">
                <a:solidFill>
                  <a:srgbClr val="000000"/>
                </a:solidFill>
                <a:ea typeface="Meiryo UI" panose="020B0604030504040204" pitchFamily="50" charset="-128"/>
                <a:cs typeface="Times New Roman" panose="02020603050405020304" pitchFamily="18" charset="0"/>
              </a:rPr>
              <a:t>【7</a:t>
            </a:r>
            <a:r>
              <a:rPr lang="ja-JP" altLang="en-US" sz="1100" kern="100" dirty="0">
                <a:solidFill>
                  <a:srgbClr val="000000"/>
                </a:solidFill>
                <a:ea typeface="Meiryo UI" panose="020B0604030504040204" pitchFamily="50" charset="-128"/>
                <a:cs typeface="Times New Roman" panose="02020603050405020304" pitchFamily="18" charset="0"/>
              </a:rPr>
              <a:t>月</a:t>
            </a:r>
            <a:r>
              <a:rPr lang="en-US" altLang="ja-JP" sz="1100" kern="100" dirty="0">
                <a:solidFill>
                  <a:srgbClr val="000000"/>
                </a:solidFill>
                <a:ea typeface="Meiryo UI" panose="020B0604030504040204" pitchFamily="50" charset="-128"/>
                <a:cs typeface="Times New Roman" panose="02020603050405020304" pitchFamily="18" charset="0"/>
              </a:rPr>
              <a:t>】</a:t>
            </a:r>
            <a:r>
              <a:rPr lang="ja-JP" altLang="en-US" sz="1100" kern="100" dirty="0">
                <a:solidFill>
                  <a:srgbClr val="000000"/>
                </a:solidFill>
                <a:ea typeface="Meiryo UI" panose="020B0604030504040204" pitchFamily="50" charset="-128"/>
                <a:cs typeface="Times New Roman" panose="02020603050405020304" pitchFamily="18" charset="0"/>
              </a:rPr>
              <a:t>　　　　　　</a:t>
            </a:r>
            <a:r>
              <a:rPr lang="en-US" altLang="ja-JP" sz="1100" kern="100" dirty="0">
                <a:solidFill>
                  <a:srgbClr val="000000"/>
                </a:solidFill>
                <a:ea typeface="Meiryo UI" panose="020B0604030504040204" pitchFamily="50" charset="-128"/>
                <a:cs typeface="Times New Roman" panose="02020603050405020304" pitchFamily="18" charset="0"/>
              </a:rPr>
              <a:t>【10~11</a:t>
            </a:r>
            <a:r>
              <a:rPr lang="ja-JP" altLang="en-US" sz="1100" kern="100" dirty="0">
                <a:solidFill>
                  <a:srgbClr val="000000"/>
                </a:solidFill>
                <a:ea typeface="Meiryo UI" panose="020B0604030504040204" pitchFamily="50" charset="-128"/>
                <a:cs typeface="Times New Roman" panose="02020603050405020304" pitchFamily="18" charset="0"/>
              </a:rPr>
              <a:t>月</a:t>
            </a:r>
            <a:r>
              <a:rPr lang="en-US" altLang="ja-JP" sz="1100" kern="100" dirty="0">
                <a:solidFill>
                  <a:srgbClr val="000000"/>
                </a:solidFill>
                <a:ea typeface="Meiryo UI" panose="020B0604030504040204" pitchFamily="50" charset="-128"/>
                <a:cs typeface="Times New Roman" panose="02020603050405020304" pitchFamily="18" charset="0"/>
              </a:rPr>
              <a:t>】 </a:t>
            </a:r>
            <a:r>
              <a:rPr lang="ja-JP" altLang="en-US" sz="1100" kern="100" dirty="0">
                <a:solidFill>
                  <a:srgbClr val="000000"/>
                </a:solidFill>
                <a:ea typeface="Meiryo UI" panose="020B0604030504040204" pitchFamily="50" charset="-128"/>
                <a:cs typeface="Times New Roman" panose="02020603050405020304" pitchFamily="18" charset="0"/>
              </a:rPr>
              <a:t>　　  　</a:t>
            </a:r>
            <a:r>
              <a:rPr lang="en-US" altLang="ja-JP" sz="1100" kern="100" dirty="0">
                <a:solidFill>
                  <a:srgbClr val="000000"/>
                </a:solidFill>
                <a:ea typeface="Meiryo UI" panose="020B0604030504040204" pitchFamily="50" charset="-128"/>
                <a:cs typeface="Times New Roman" panose="02020603050405020304" pitchFamily="18" charset="0"/>
              </a:rPr>
              <a:t>【2</a:t>
            </a:r>
            <a:r>
              <a:rPr lang="ja-JP" altLang="en-US" sz="1100" kern="100" dirty="0">
                <a:solidFill>
                  <a:srgbClr val="000000"/>
                </a:solidFill>
                <a:ea typeface="Meiryo UI" panose="020B0604030504040204" pitchFamily="50" charset="-128"/>
                <a:cs typeface="Times New Roman" panose="02020603050405020304" pitchFamily="18" charset="0"/>
              </a:rPr>
              <a:t>月</a:t>
            </a:r>
            <a:r>
              <a:rPr lang="en-US" altLang="ja-JP" sz="1100" kern="100" dirty="0">
                <a:solidFill>
                  <a:srgbClr val="000000"/>
                </a:solidFill>
                <a:ea typeface="Meiryo UI" panose="020B0604030504040204" pitchFamily="50" charset="-128"/>
                <a:cs typeface="Times New Roman" panose="02020603050405020304" pitchFamily="18" charset="0"/>
              </a:rPr>
              <a:t>】 </a:t>
            </a:r>
          </a:p>
          <a:p>
            <a:pPr marL="182563" indent="-68263" algn="just"/>
            <a:endParaRPr lang="en-US" altLang="ja-JP" sz="1100" kern="100" dirty="0">
              <a:solidFill>
                <a:srgbClr val="000000"/>
              </a:solidFill>
              <a:ea typeface="Meiryo UI" panose="020B0604030504040204" pitchFamily="50" charset="-128"/>
              <a:cs typeface="Times New Roman" panose="02020603050405020304" pitchFamily="18" charset="0"/>
            </a:endParaRPr>
          </a:p>
          <a:p>
            <a:pPr marL="182563" indent="-68263" algn="just"/>
            <a:r>
              <a:rPr lang="ja-JP" altLang="en-US" sz="1100" kern="100" dirty="0">
                <a:solidFill>
                  <a:srgbClr val="000000"/>
                </a:solidFill>
                <a:ea typeface="Meiryo UI" panose="020B0604030504040204" pitchFamily="50" charset="-128"/>
                <a:cs typeface="Times New Roman" panose="02020603050405020304" pitchFamily="18" charset="0"/>
              </a:rPr>
              <a:t>○今後の方向性</a:t>
            </a:r>
            <a:endParaRPr lang="ja-JP" sz="1100" kern="100" dirty="0">
              <a:effectLst/>
              <a:ea typeface="ＭＳ 明朝" panose="02020609040205080304" pitchFamily="17" charset="-128"/>
              <a:cs typeface="Times New Roman" panose="02020603050405020304" pitchFamily="18" charset="0"/>
            </a:endParaRPr>
          </a:p>
          <a:p>
            <a:pPr algn="just"/>
            <a:r>
              <a:rPr lang="en-US" sz="11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a:p>
            <a:pPr algn="just"/>
            <a:r>
              <a:rPr lang="en-US" sz="11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a:p>
            <a:pPr algn="just"/>
            <a:r>
              <a:rPr lang="en-US" sz="11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a:p>
            <a:pPr algn="just"/>
            <a:r>
              <a:rPr lang="en-US" sz="11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p:txBody>
      </p:sp>
      <p:sp>
        <p:nvSpPr>
          <p:cNvPr id="58" name="四角形: 角を丸くする 57">
            <a:extLst>
              <a:ext uri="{FF2B5EF4-FFF2-40B4-BE49-F238E27FC236}">
                <a16:creationId xmlns:a16="http://schemas.microsoft.com/office/drawing/2014/main" id="{05349817-CBD6-431C-B860-F6FAB770D86F}"/>
              </a:ext>
            </a:extLst>
          </p:cNvPr>
          <p:cNvSpPr/>
          <p:nvPr/>
        </p:nvSpPr>
        <p:spPr>
          <a:xfrm>
            <a:off x="8778756" y="5704528"/>
            <a:ext cx="3719834" cy="2539255"/>
          </a:xfrm>
          <a:prstGeom prst="roundRect">
            <a:avLst>
              <a:gd name="adj" fmla="val 7413"/>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四角形: 角を丸くする 18">
            <a:extLst>
              <a:ext uri="{FF2B5EF4-FFF2-40B4-BE49-F238E27FC236}">
                <a16:creationId xmlns:a16="http://schemas.microsoft.com/office/drawing/2014/main" id="{5704BDFD-FDD3-4D92-A6C8-8B013B46939F}"/>
              </a:ext>
            </a:extLst>
          </p:cNvPr>
          <p:cNvSpPr/>
          <p:nvPr/>
        </p:nvSpPr>
        <p:spPr>
          <a:xfrm>
            <a:off x="5016885" y="5733878"/>
            <a:ext cx="3719834" cy="2522380"/>
          </a:xfrm>
          <a:prstGeom prst="roundRect">
            <a:avLst>
              <a:gd name="adj" fmla="val 7413"/>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42" name="グループ化 341">
            <a:extLst>
              <a:ext uri="{FF2B5EF4-FFF2-40B4-BE49-F238E27FC236}">
                <a16:creationId xmlns:a16="http://schemas.microsoft.com/office/drawing/2014/main" id="{DD26B8C5-F463-4499-8674-0D25475256C9}"/>
              </a:ext>
            </a:extLst>
          </p:cNvPr>
          <p:cNvGrpSpPr/>
          <p:nvPr/>
        </p:nvGrpSpPr>
        <p:grpSpPr>
          <a:xfrm>
            <a:off x="87087" y="4912720"/>
            <a:ext cx="12626531" cy="4588332"/>
            <a:chOff x="87087" y="4806417"/>
            <a:chExt cx="12626531" cy="4694634"/>
          </a:xfrm>
        </p:grpSpPr>
        <p:cxnSp>
          <p:nvCxnSpPr>
            <p:cNvPr id="322" name="直線コネクタ 321">
              <a:extLst>
                <a:ext uri="{FF2B5EF4-FFF2-40B4-BE49-F238E27FC236}">
                  <a16:creationId xmlns:a16="http://schemas.microsoft.com/office/drawing/2014/main" id="{45342E24-2858-427A-B902-2C6E47E302F0}"/>
                </a:ext>
              </a:extLst>
            </p:cNvPr>
            <p:cNvCxnSpPr>
              <a:cxnSpLocks/>
            </p:cNvCxnSpPr>
            <p:nvPr/>
          </p:nvCxnSpPr>
          <p:spPr>
            <a:xfrm flipH="1">
              <a:off x="87087" y="9501051"/>
              <a:ext cx="12626531" cy="0"/>
            </a:xfrm>
            <a:prstGeom prst="line">
              <a:avLst/>
            </a:prstGeom>
          </p:spPr>
          <p:style>
            <a:lnRef idx="1">
              <a:schemeClr val="dk1"/>
            </a:lnRef>
            <a:fillRef idx="0">
              <a:schemeClr val="dk1"/>
            </a:fillRef>
            <a:effectRef idx="0">
              <a:schemeClr val="dk1"/>
            </a:effectRef>
            <a:fontRef idx="minor">
              <a:schemeClr val="tx1"/>
            </a:fontRef>
          </p:style>
        </p:cxnSp>
        <p:cxnSp>
          <p:nvCxnSpPr>
            <p:cNvPr id="329" name="直線コネクタ 328">
              <a:extLst>
                <a:ext uri="{FF2B5EF4-FFF2-40B4-BE49-F238E27FC236}">
                  <a16:creationId xmlns:a16="http://schemas.microsoft.com/office/drawing/2014/main" id="{74B63423-79F0-4028-8C1E-521281F07E23}"/>
                </a:ext>
              </a:extLst>
            </p:cNvPr>
            <p:cNvCxnSpPr>
              <a:cxnSpLocks/>
            </p:cNvCxnSpPr>
            <p:nvPr/>
          </p:nvCxnSpPr>
          <p:spPr>
            <a:xfrm flipH="1">
              <a:off x="12713618" y="4806417"/>
              <a:ext cx="0" cy="4694634"/>
            </a:xfrm>
            <a:prstGeom prst="line">
              <a:avLst/>
            </a:prstGeom>
          </p:spPr>
          <p:style>
            <a:lnRef idx="1">
              <a:schemeClr val="dk1"/>
            </a:lnRef>
            <a:fillRef idx="0">
              <a:schemeClr val="dk1"/>
            </a:fillRef>
            <a:effectRef idx="0">
              <a:schemeClr val="dk1"/>
            </a:effectRef>
            <a:fontRef idx="minor">
              <a:schemeClr val="tx1"/>
            </a:fontRef>
          </p:style>
        </p:cxnSp>
        <p:cxnSp>
          <p:nvCxnSpPr>
            <p:cNvPr id="331" name="直線コネクタ 330">
              <a:extLst>
                <a:ext uri="{FF2B5EF4-FFF2-40B4-BE49-F238E27FC236}">
                  <a16:creationId xmlns:a16="http://schemas.microsoft.com/office/drawing/2014/main" id="{750D1C98-0832-489E-B038-582760836AD5}"/>
                </a:ext>
              </a:extLst>
            </p:cNvPr>
            <p:cNvCxnSpPr>
              <a:cxnSpLocks/>
            </p:cNvCxnSpPr>
            <p:nvPr/>
          </p:nvCxnSpPr>
          <p:spPr>
            <a:xfrm flipH="1">
              <a:off x="4702009" y="4806417"/>
              <a:ext cx="8011608" cy="0"/>
            </a:xfrm>
            <a:prstGeom prst="line">
              <a:avLst/>
            </a:prstGeom>
          </p:spPr>
          <p:style>
            <a:lnRef idx="1">
              <a:schemeClr val="dk1"/>
            </a:lnRef>
            <a:fillRef idx="0">
              <a:schemeClr val="dk1"/>
            </a:fillRef>
            <a:effectRef idx="0">
              <a:schemeClr val="dk1"/>
            </a:effectRef>
            <a:fontRef idx="minor">
              <a:schemeClr val="tx1"/>
            </a:fontRef>
          </p:style>
        </p:cxnSp>
        <p:cxnSp>
          <p:nvCxnSpPr>
            <p:cNvPr id="335" name="直線コネクタ 334">
              <a:extLst>
                <a:ext uri="{FF2B5EF4-FFF2-40B4-BE49-F238E27FC236}">
                  <a16:creationId xmlns:a16="http://schemas.microsoft.com/office/drawing/2014/main" id="{97C7617B-3A06-4A35-AD3F-2B91B00157B5}"/>
                </a:ext>
              </a:extLst>
            </p:cNvPr>
            <p:cNvCxnSpPr>
              <a:cxnSpLocks/>
            </p:cNvCxnSpPr>
            <p:nvPr/>
          </p:nvCxnSpPr>
          <p:spPr>
            <a:xfrm>
              <a:off x="100336" y="7323309"/>
              <a:ext cx="4601673" cy="0"/>
            </a:xfrm>
            <a:prstGeom prst="line">
              <a:avLst/>
            </a:prstGeom>
          </p:spPr>
          <p:style>
            <a:lnRef idx="1">
              <a:schemeClr val="dk1"/>
            </a:lnRef>
            <a:fillRef idx="0">
              <a:schemeClr val="dk1"/>
            </a:fillRef>
            <a:effectRef idx="0">
              <a:schemeClr val="dk1"/>
            </a:effectRef>
            <a:fontRef idx="minor">
              <a:schemeClr val="tx1"/>
            </a:fontRef>
          </p:style>
        </p:cxnSp>
      </p:grpSp>
      <p:sp>
        <p:nvSpPr>
          <p:cNvPr id="4" name="正方形/長方形 3">
            <a:extLst>
              <a:ext uri="{FF2B5EF4-FFF2-40B4-BE49-F238E27FC236}">
                <a16:creationId xmlns:a16="http://schemas.microsoft.com/office/drawing/2014/main" id="{7A51BEF8-9488-45B4-B513-597AF06D05D7}"/>
              </a:ext>
            </a:extLst>
          </p:cNvPr>
          <p:cNvSpPr/>
          <p:nvPr/>
        </p:nvSpPr>
        <p:spPr>
          <a:xfrm>
            <a:off x="1" y="0"/>
            <a:ext cx="12801600" cy="37147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600"/>
              </a:lnSpc>
            </a:pPr>
            <a:r>
              <a:rPr lang="ja-JP" sz="1400" b="1" kern="100" dirty="0">
                <a:effectLst/>
                <a:ea typeface="HG丸ｺﾞｼｯｸM-PRO" panose="020F0600000000000000" pitchFamily="50" charset="-128"/>
                <a:cs typeface="Times New Roman" panose="02020603050405020304" pitchFamily="18" charset="0"/>
              </a:rPr>
              <a:t>日本</a:t>
            </a:r>
            <a:r>
              <a:rPr lang="ja-JP" sz="1400" b="1" kern="100" dirty="0" smtClean="0">
                <a:effectLst/>
                <a:ea typeface="HG丸ｺﾞｼｯｸM-PRO" panose="020F0600000000000000" pitchFamily="50" charset="-128"/>
                <a:cs typeface="Times New Roman" panose="02020603050405020304" pitchFamily="18" charset="0"/>
              </a:rPr>
              <a:t>庭園</a:t>
            </a:r>
            <a:r>
              <a:rPr lang="ja-JP" altLang="en-US" sz="1400" b="1" kern="100" dirty="0" smtClean="0">
                <a:effectLst/>
                <a:ea typeface="HG丸ｺﾞｼｯｸM-PRO" panose="020F0600000000000000" pitchFamily="50" charset="-128"/>
                <a:cs typeface="Times New Roman" panose="02020603050405020304" pitchFamily="18" charset="0"/>
              </a:rPr>
              <a:t>の</a:t>
            </a:r>
            <a:r>
              <a:rPr lang="ja-JP" altLang="en-US" sz="1400" b="1" kern="100" dirty="0">
                <a:ea typeface="HG丸ｺﾞｼｯｸM-PRO" panose="020F0600000000000000" pitchFamily="50" charset="-128"/>
                <a:cs typeface="Times New Roman" panose="02020603050405020304" pitchFamily="18" charset="0"/>
              </a:rPr>
              <a:t>更</a:t>
            </a:r>
            <a:r>
              <a:rPr lang="ja-JP" altLang="en-US" sz="1400" b="1" kern="100" dirty="0" smtClean="0">
                <a:ea typeface="HG丸ｺﾞｼｯｸM-PRO" panose="020F0600000000000000" pitchFamily="50" charset="-128"/>
                <a:cs typeface="Times New Roman" panose="02020603050405020304" pitchFamily="18" charset="0"/>
              </a:rPr>
              <a:t>なる魅力</a:t>
            </a:r>
            <a:r>
              <a:rPr lang="ja-JP" altLang="en-US" sz="1400" b="1" kern="100" dirty="0">
                <a:ea typeface="HG丸ｺﾞｼｯｸM-PRO" panose="020F0600000000000000" pitchFamily="50" charset="-128"/>
                <a:cs typeface="Times New Roman" panose="02020603050405020304" pitchFamily="18" charset="0"/>
              </a:rPr>
              <a:t>づくり</a:t>
            </a:r>
            <a:r>
              <a:rPr lang="ja-JP" altLang="en-US" sz="1400" b="1" kern="100" dirty="0" smtClean="0">
                <a:ea typeface="HG丸ｺﾞｼｯｸM-PRO" panose="020F0600000000000000" pitchFamily="50" charset="-128"/>
                <a:cs typeface="Times New Roman" panose="02020603050405020304" pitchFamily="18" charset="0"/>
              </a:rPr>
              <a:t>について</a:t>
            </a:r>
            <a:endParaRPr lang="ja-JP" sz="1050" kern="100" dirty="0">
              <a:effectLst/>
              <a:ea typeface="ＭＳ 明朝" panose="02020609040205080304" pitchFamily="17" charset="-128"/>
              <a:cs typeface="Times New Roman" panose="02020603050405020304" pitchFamily="18" charset="0"/>
            </a:endParaRPr>
          </a:p>
        </p:txBody>
      </p:sp>
      <p:grpSp>
        <p:nvGrpSpPr>
          <p:cNvPr id="306" name="グループ化 305">
            <a:extLst>
              <a:ext uri="{FF2B5EF4-FFF2-40B4-BE49-F238E27FC236}">
                <a16:creationId xmlns:a16="http://schemas.microsoft.com/office/drawing/2014/main" id="{32D59258-5A8E-4824-9E8F-B4D004391623}"/>
              </a:ext>
            </a:extLst>
          </p:cNvPr>
          <p:cNvGrpSpPr/>
          <p:nvPr/>
        </p:nvGrpSpPr>
        <p:grpSpPr>
          <a:xfrm>
            <a:off x="1" y="460724"/>
            <a:ext cx="4504749" cy="4073144"/>
            <a:chOff x="115755" y="486851"/>
            <a:chExt cx="4504749" cy="4073144"/>
          </a:xfrm>
        </p:grpSpPr>
        <p:sp>
          <p:nvSpPr>
            <p:cNvPr id="5" name="正方形/長方形 4">
              <a:extLst>
                <a:ext uri="{FF2B5EF4-FFF2-40B4-BE49-F238E27FC236}">
                  <a16:creationId xmlns:a16="http://schemas.microsoft.com/office/drawing/2014/main" id="{0FF8BEB5-1FAB-45EC-86C4-E6DB538F474E}"/>
                </a:ext>
              </a:extLst>
            </p:cNvPr>
            <p:cNvSpPr/>
            <p:nvPr/>
          </p:nvSpPr>
          <p:spPr>
            <a:xfrm>
              <a:off x="469889" y="488066"/>
              <a:ext cx="4150615" cy="4071929"/>
            </a:xfrm>
            <a:prstGeom prst="rect">
              <a:avLst/>
            </a:prstGeom>
            <a:noFill/>
            <a:ln w="12700" cap="flat" cmpd="sng" algn="ctr">
              <a:solidFill>
                <a:schemeClr val="tx1"/>
              </a:solidFill>
              <a:prstDash val="solid"/>
            </a:ln>
            <a:effectLst/>
          </p:spPr>
          <p:txBody>
            <a:bodyPr rot="0" spcFirstLastPara="0" vert="horz" wrap="square" lIns="91440" tIns="72000" rIns="91440" bIns="0" numCol="1" spcCol="0" rtlCol="0" fromWordArt="0" anchor="t" anchorCtr="0" forceAA="0" compatLnSpc="1">
              <a:prstTxWarp prst="textNoShape">
                <a:avLst/>
              </a:prstTxWarp>
              <a:noAutofit/>
            </a:bodyPr>
            <a:lstStyle/>
            <a:p>
              <a:pPr algn="just"/>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sz="1200" b="1" kern="100" dirty="0">
                  <a:effectLst/>
                  <a:latin typeface="Century" panose="02040604050505020304" pitchFamily="18" charset="0"/>
                  <a:ea typeface="HG丸ｺﾞｼｯｸM-PRO" panose="020F0600000000000000" pitchFamily="50" charset="-128"/>
                  <a:cs typeface="Times New Roman" panose="02020603050405020304" pitchFamily="18" charset="0"/>
                </a:rPr>
                <a:t>日本万国博覧会記念公園の活性化に向けた将来ビジョン</a:t>
              </a:r>
              <a:r>
                <a:rPr lang="ja-JP" altLang="en-US" sz="1200" b="1" kern="100" dirty="0">
                  <a:effectLst/>
                  <a:latin typeface="Century" panose="02040604050505020304" pitchFamily="18" charset="0"/>
                  <a:ea typeface="HG丸ｺﾞｼｯｸM-PRO" panose="020F0600000000000000" pitchFamily="50" charset="-128"/>
                  <a:cs typeface="Times New Roman" panose="02020603050405020304" pitchFamily="18" charset="0"/>
                </a:rPr>
                <a:t>　　</a:t>
              </a:r>
              <a:endParaRPr lang="en-US" altLang="ja-JP" sz="1200" b="1" kern="100" dirty="0">
                <a:effectLst/>
                <a:latin typeface="Century" panose="02040604050505020304" pitchFamily="18" charset="0"/>
                <a:ea typeface="HG丸ｺﾞｼｯｸM-PRO" panose="020F0600000000000000" pitchFamily="50" charset="-128"/>
                <a:cs typeface="Times New Roman" panose="02020603050405020304" pitchFamily="18" charset="0"/>
              </a:endParaRPr>
            </a:p>
            <a:p>
              <a:pPr indent="87313" algn="just"/>
              <a:r>
                <a:rPr lang="ja-JP" sz="1200" kern="100" dirty="0">
                  <a:effectLst/>
                  <a:ea typeface="HG丸ｺﾞｼｯｸM-PRO" panose="020F0600000000000000" pitchFamily="50" charset="-128"/>
                  <a:cs typeface="Times New Roman" panose="02020603050405020304" pitchFamily="18" charset="0"/>
                </a:rPr>
                <a:t>（</a:t>
              </a:r>
              <a:r>
                <a:rPr lang="en-US" sz="1200" kern="100" dirty="0">
                  <a:effectLst/>
                  <a:ea typeface="HG丸ｺﾞｼｯｸM-PRO" panose="020F0600000000000000" pitchFamily="50" charset="-128"/>
                  <a:cs typeface="Times New Roman" panose="02020603050405020304" pitchFamily="18" charset="0"/>
                </a:rPr>
                <a:t>2015.11</a:t>
              </a:r>
              <a:r>
                <a:rPr lang="ja-JP" sz="1200" kern="100" dirty="0">
                  <a:effectLst/>
                  <a:ea typeface="HG丸ｺﾞｼｯｸM-PRO" panose="020F0600000000000000" pitchFamily="50" charset="-128"/>
                  <a:cs typeface="Times New Roman" panose="02020603050405020304" pitchFamily="18" charset="0"/>
                </a:rPr>
                <a:t>）</a:t>
              </a:r>
              <a:endParaRPr lang="ja-JP" sz="1050" kern="100" dirty="0">
                <a:effectLst/>
                <a:ea typeface="ＭＳ 明朝" panose="02020609040205080304" pitchFamily="17" charset="-128"/>
                <a:cs typeface="Times New Roman" panose="02020603050405020304" pitchFamily="18" charset="0"/>
              </a:endParaRPr>
            </a:p>
            <a:p>
              <a:pPr algn="just">
                <a:lnSpc>
                  <a:spcPts val="600"/>
                </a:lnSpc>
              </a:pPr>
              <a:r>
                <a:rPr lang="en-US" sz="11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（基本方針３）</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緑の中で人々が憩い活動し自然の美に感動する公園</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600"/>
                </a:lnSpc>
              </a:pPr>
              <a:r>
                <a:rPr lang="en-US" sz="11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○日本の文化と美を体感できる質の高い日本庭園の整備</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・日本庭園の魅力を維持、向上させるための質の高い管理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lnSpc>
                  <a:spcPts val="1500"/>
                </a:lnSpc>
              </a:pPr>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・見所となる美しい景観や園内の快適性の向上など日本庭園の新たな魅力を創出</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lnSpc>
                  <a:spcPts val="1500"/>
                </a:lnSpc>
              </a:pPr>
              <a:r>
                <a:rPr lang="ja-JP" sz="1100" kern="100" dirty="0" smtClean="0">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1100" kern="100" dirty="0" smtClean="0">
                  <a:effectLst/>
                  <a:latin typeface="Century" panose="02040604050505020304" pitchFamily="18" charset="0"/>
                  <a:ea typeface="HG丸ｺﾞｼｯｸM-PRO" panose="020F0600000000000000" pitchFamily="50" charset="-128"/>
                  <a:cs typeface="Times New Roman" panose="02020603050405020304" pitchFamily="18" charset="0"/>
                </a:rPr>
                <a:t>４</a:t>
              </a:r>
              <a:r>
                <a:rPr lang="ja-JP" sz="1100" kern="100" dirty="0" smtClean="0">
                  <a:effectLst/>
                  <a:latin typeface="Century" panose="02040604050505020304" pitchFamily="18" charset="0"/>
                  <a:ea typeface="HG丸ｺﾞｼｯｸM-PRO" panose="020F0600000000000000" pitchFamily="50" charset="-128"/>
                  <a:cs typeface="Times New Roman" panose="02020603050405020304" pitchFamily="18" charset="0"/>
                </a:rPr>
                <a:t>つ</a:t>
              </a:r>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の時代（上代、中世、近世、現代）の作庭技術と考え方を示し、特に景観の優れた見所「八景」を設定</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lnSpc>
                  <a:spcPts val="1500"/>
                </a:lnSpc>
              </a:pPr>
              <a:r>
                <a:rPr lang="en-US" sz="11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lnSpc>
                  <a:spcPts val="1500"/>
                </a:lnSpc>
              </a:pPr>
              <a:r>
                <a:rPr lang="en-US" sz="11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r>
                <a:rPr lang="en-US" sz="11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r>
                <a:rPr lang="en-US" sz="11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r>
                <a:rPr lang="en-US" sz="11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r>
                <a:rPr lang="en-US" sz="11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　　　　　　　　　　　　　　</a:t>
              </a:r>
            </a:p>
          </p:txBody>
        </p:sp>
        <p:sp>
          <p:nvSpPr>
            <p:cNvPr id="6" name="正方形/長方形 5">
              <a:extLst>
                <a:ext uri="{FF2B5EF4-FFF2-40B4-BE49-F238E27FC236}">
                  <a16:creationId xmlns:a16="http://schemas.microsoft.com/office/drawing/2014/main" id="{A7001F8B-C818-40CB-BC52-387153D95783}"/>
                </a:ext>
              </a:extLst>
            </p:cNvPr>
            <p:cNvSpPr/>
            <p:nvPr/>
          </p:nvSpPr>
          <p:spPr>
            <a:xfrm>
              <a:off x="115755" y="486851"/>
              <a:ext cx="344609" cy="4073144"/>
            </a:xfrm>
            <a:prstGeom prst="rect">
              <a:avLst/>
            </a:prstGeom>
            <a:solidFill>
              <a:schemeClr val="accent1"/>
            </a:solidFill>
            <a:ln w="25400" cap="flat" cmpd="sng" algn="ctr">
              <a:solidFill>
                <a:schemeClr val="accent1"/>
              </a:solidFill>
              <a:prstDash val="solid"/>
            </a:ln>
            <a:effectLst/>
          </p:spPr>
          <p:txBody>
            <a:bodyPr rot="0" spcFirstLastPara="0" vert="eaVert" wrap="square" lIns="91440" tIns="45720" rIns="91440" bIns="45720" numCol="1" spcCol="0" rtlCol="0" fromWordArt="0" anchor="ctr" anchorCtr="0" forceAA="0" compatLnSpc="1">
              <a:prstTxWarp prst="textNoShape">
                <a:avLst/>
              </a:prstTxWarp>
              <a:noAutofit/>
            </a:bodyPr>
            <a:lstStyle/>
            <a:p>
              <a:pPr algn="ctr"/>
              <a:r>
                <a:rPr lang="ja-JP" sz="1200" b="1" kern="100" dirty="0">
                  <a:solidFill>
                    <a:srgbClr val="FFFFFF"/>
                  </a:solidFill>
                  <a:effectLst/>
                  <a:latin typeface="Century" panose="02040604050505020304" pitchFamily="18" charset="0"/>
                  <a:ea typeface="HG丸ｺﾞｼｯｸM-PRO" panose="020F0600000000000000" pitchFamily="50" charset="-128"/>
                  <a:cs typeface="Times New Roman" panose="02020603050405020304" pitchFamily="18" charset="0"/>
                </a:rPr>
                <a:t>上　位　計　画</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nvGrpSpPr>
            <p:cNvPr id="7" name="グループ化 6">
              <a:extLst>
                <a:ext uri="{FF2B5EF4-FFF2-40B4-BE49-F238E27FC236}">
                  <a16:creationId xmlns:a16="http://schemas.microsoft.com/office/drawing/2014/main" id="{8789D5D6-34AD-487B-AD9C-347D35B91E95}"/>
                </a:ext>
              </a:extLst>
            </p:cNvPr>
            <p:cNvGrpSpPr/>
            <p:nvPr/>
          </p:nvGrpSpPr>
          <p:grpSpPr>
            <a:xfrm>
              <a:off x="758864" y="2799131"/>
              <a:ext cx="3581400" cy="1598930"/>
              <a:chOff x="-30224" y="221782"/>
              <a:chExt cx="3581400" cy="1598930"/>
            </a:xfrm>
          </p:grpSpPr>
          <p:pic>
            <p:nvPicPr>
              <p:cNvPr id="8" name="図 7">
                <a:extLst>
                  <a:ext uri="{FF2B5EF4-FFF2-40B4-BE49-F238E27FC236}">
                    <a16:creationId xmlns:a16="http://schemas.microsoft.com/office/drawing/2014/main" id="{E6DAA8A0-2E62-4C1A-8FFB-5F18DD729B34}"/>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817626" y="221782"/>
                <a:ext cx="1733550" cy="1339850"/>
              </a:xfrm>
              <a:prstGeom prst="rect">
                <a:avLst/>
              </a:prstGeom>
              <a:noFill/>
              <a:ln>
                <a:noFill/>
              </a:ln>
            </p:spPr>
          </p:pic>
          <p:pic>
            <p:nvPicPr>
              <p:cNvPr id="9" name="図 8">
                <a:extLst>
                  <a:ext uri="{FF2B5EF4-FFF2-40B4-BE49-F238E27FC236}">
                    <a16:creationId xmlns:a16="http://schemas.microsoft.com/office/drawing/2014/main" id="{8E53B95A-68F1-45F4-8185-5EA4658422F2}"/>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0224" y="221782"/>
                <a:ext cx="1724025" cy="1339850"/>
              </a:xfrm>
              <a:prstGeom prst="rect">
                <a:avLst/>
              </a:prstGeom>
              <a:noFill/>
              <a:ln>
                <a:noFill/>
              </a:ln>
            </p:spPr>
          </p:pic>
          <p:sp>
            <p:nvSpPr>
              <p:cNvPr id="10" name="正方形/長方形 9">
                <a:extLst>
                  <a:ext uri="{FF2B5EF4-FFF2-40B4-BE49-F238E27FC236}">
                    <a16:creationId xmlns:a16="http://schemas.microsoft.com/office/drawing/2014/main" id="{6764B245-5871-4886-9074-2AF1EB314C56}"/>
                  </a:ext>
                </a:extLst>
              </p:cNvPr>
              <p:cNvSpPr/>
              <p:nvPr/>
            </p:nvSpPr>
            <p:spPr>
              <a:xfrm>
                <a:off x="-30224" y="1564807"/>
                <a:ext cx="1724025" cy="2559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pPr>
                <a:r>
                  <a:rPr lang="ja-JP" sz="1000" kern="100" dirty="0">
                    <a:solidFill>
                      <a:srgbClr val="000000"/>
                    </a:solidFill>
                    <a:effectLst/>
                    <a:ea typeface="HG丸ｺﾞｼｯｸM-PRO" panose="020F0600000000000000" pitchFamily="50" charset="-128"/>
                    <a:cs typeface="Times New Roman" panose="02020603050405020304" pitchFamily="18" charset="0"/>
                  </a:rPr>
                  <a:t>【八景：心字池】</a:t>
                </a:r>
                <a:endParaRPr lang="ja-JP" sz="1000" kern="100" dirty="0">
                  <a:effectLst/>
                  <a:ea typeface="ＭＳ 明朝" panose="02020609040205080304" pitchFamily="17" charset="-128"/>
                  <a:cs typeface="Times New Roman" panose="02020603050405020304" pitchFamily="18" charset="0"/>
                </a:endParaRPr>
              </a:p>
            </p:txBody>
          </p:sp>
          <p:sp>
            <p:nvSpPr>
              <p:cNvPr id="11" name="正方形/長方形 10">
                <a:extLst>
                  <a:ext uri="{FF2B5EF4-FFF2-40B4-BE49-F238E27FC236}">
                    <a16:creationId xmlns:a16="http://schemas.microsoft.com/office/drawing/2014/main" id="{DB2D819E-46CC-4424-9549-9DB8E1257FD9}"/>
                  </a:ext>
                </a:extLst>
              </p:cNvPr>
              <p:cNvSpPr/>
              <p:nvPr/>
            </p:nvSpPr>
            <p:spPr>
              <a:xfrm>
                <a:off x="1817626" y="1564807"/>
                <a:ext cx="1724025" cy="255905"/>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pPr>
                <a:r>
                  <a:rPr lang="ja-JP" sz="1000" kern="10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【八景：松の洲浜】</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p:txBody>
          </p:sp>
        </p:grpSp>
      </p:grpSp>
      <p:grpSp>
        <p:nvGrpSpPr>
          <p:cNvPr id="12" name="グループ化 11">
            <a:extLst>
              <a:ext uri="{FF2B5EF4-FFF2-40B4-BE49-F238E27FC236}">
                <a16:creationId xmlns:a16="http://schemas.microsoft.com/office/drawing/2014/main" id="{25B89478-329D-486D-8F78-2827A3C7014B}"/>
              </a:ext>
            </a:extLst>
          </p:cNvPr>
          <p:cNvGrpSpPr/>
          <p:nvPr/>
        </p:nvGrpSpPr>
        <p:grpSpPr>
          <a:xfrm>
            <a:off x="4542681" y="463306"/>
            <a:ext cx="4738301" cy="4072846"/>
            <a:chOff x="8710" y="959042"/>
            <a:chExt cx="4692885" cy="4072846"/>
          </a:xfrm>
        </p:grpSpPr>
        <p:sp>
          <p:nvSpPr>
            <p:cNvPr id="13" name="正方形/長方形 12">
              <a:extLst>
                <a:ext uri="{FF2B5EF4-FFF2-40B4-BE49-F238E27FC236}">
                  <a16:creationId xmlns:a16="http://schemas.microsoft.com/office/drawing/2014/main" id="{E9DE894B-E439-49EA-AFE7-2682DB5DF0E0}"/>
                </a:ext>
              </a:extLst>
            </p:cNvPr>
            <p:cNvSpPr/>
            <p:nvPr/>
          </p:nvSpPr>
          <p:spPr>
            <a:xfrm>
              <a:off x="749003" y="2725420"/>
              <a:ext cx="3952592" cy="2306468"/>
            </a:xfrm>
            <a:prstGeom prst="rect">
              <a:avLst/>
            </a:prstGeom>
            <a:noFill/>
            <a:ln w="12700" cap="flat" cmpd="sng" algn="ctr">
              <a:solidFill>
                <a:sysClr val="windowText" lastClr="000000"/>
              </a:solidFill>
              <a:prstDash val="solid"/>
            </a:ln>
            <a:effectLst/>
          </p:spPr>
          <p:txBody>
            <a:bodyPr rot="0" spcFirstLastPara="0" vert="horz" wrap="square" lIns="91440" tIns="144000" rIns="91440" bIns="45720" numCol="1" spcCol="0" rtlCol="0" fromWordArt="0" anchor="t" anchorCtr="0" forceAA="0" compatLnSpc="1">
              <a:prstTxWarp prst="textNoShape">
                <a:avLst/>
              </a:prstTxWarp>
              <a:noAutofit/>
            </a:bodyPr>
            <a:lstStyle/>
            <a:p>
              <a:r>
                <a:rPr lang="ja-JP" sz="1200" b="1" kern="100" dirty="0">
                  <a:effectLst/>
                  <a:latin typeface="Century" panose="02040604050505020304" pitchFamily="18" charset="0"/>
                  <a:ea typeface="HG丸ｺﾞｼｯｸM-PRO" panose="020F0600000000000000" pitchFamily="50" charset="-128"/>
                  <a:cs typeface="Times New Roman" panose="02020603050405020304" pitchFamily="18" charset="0"/>
                </a:rPr>
                <a:t>◆日本庭園景観整備方針</a:t>
              </a: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a:t>
              </a:r>
              <a:r>
                <a:rPr lang="en-US" sz="1200" kern="100" dirty="0">
                  <a:effectLst/>
                  <a:latin typeface="Calibri" panose="020F0502020204030204" pitchFamily="34" charset="0"/>
                  <a:ea typeface="HG丸ｺﾞｼｯｸM-PRO" panose="020F0600000000000000" pitchFamily="50" charset="-128"/>
                  <a:cs typeface="Calibri" panose="020F0502020204030204" pitchFamily="34" charset="0"/>
                </a:rPr>
                <a:t>2019.3</a:t>
              </a:r>
              <a:r>
                <a:rPr lang="ja-JP" altLang="en-US" sz="1200" kern="100" dirty="0">
                  <a:latin typeface="Calibri" panose="020F0502020204030204" pitchFamily="34" charset="0"/>
                  <a:ea typeface="HG丸ｺﾞｼｯｸM-PRO" panose="020F0600000000000000" pitchFamily="50" charset="-128"/>
                  <a:cs typeface="Calibri" panose="020F0502020204030204" pitchFamily="34" charset="0"/>
                </a:rPr>
                <a:t>　</a:t>
              </a:r>
              <a:r>
                <a:rPr lang="en-US" altLang="ja-JP" sz="1100" kern="100" dirty="0">
                  <a:latin typeface="Calibri" panose="020F0502020204030204" pitchFamily="34" charset="0"/>
                  <a:ea typeface="HG丸ｺﾞｼｯｸM-PRO" panose="020F0600000000000000" pitchFamily="50" charset="-128"/>
                  <a:cs typeface="Calibri" panose="020F0502020204030204" pitchFamily="34" charset="0"/>
                </a:rPr>
                <a:t>※5</a:t>
              </a:r>
              <a:r>
                <a:rPr lang="ja-JP" altLang="en-US" sz="1100" kern="100" dirty="0">
                  <a:latin typeface="Calibri" panose="020F0502020204030204" pitchFamily="34" charset="0"/>
                  <a:ea typeface="HG丸ｺﾞｼｯｸM-PRO" panose="020F0600000000000000" pitchFamily="50" charset="-128"/>
                  <a:cs typeface="Calibri" panose="020F0502020204030204" pitchFamily="34" charset="0"/>
                </a:rPr>
                <a:t>ヶ年毎に作成</a:t>
              </a: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l">
                <a:spcBef>
                  <a:spcPts val="600"/>
                </a:spcBef>
              </a:pPr>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sz="1050" kern="100" dirty="0">
                  <a:effectLst/>
                  <a:latin typeface="Century" panose="02040604050505020304" pitchFamily="18" charset="0"/>
                  <a:ea typeface="HG丸ｺﾞｼｯｸM-PRO" panose="020F0600000000000000" pitchFamily="50" charset="-128"/>
                  <a:cs typeface="Times New Roman" panose="02020603050405020304" pitchFamily="18" charset="0"/>
                </a:rPr>
                <a:t>前計画（第３次計画）の段階でおよその骨格景観をつくってきたものの、</a:t>
              </a:r>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台風の影響により甚大な被害を受けたことから、影響箇所を中心に作庭当初の設計意図と比較し、作庭当初の見所回復を長期的（優先的）な目標として設定</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133350" algn="l"/>
              <a:r>
                <a:rPr lang="ja-JP" sz="1050" kern="100" dirty="0">
                  <a:effectLst/>
                  <a:latin typeface="Century" panose="02040604050505020304" pitchFamily="18" charset="0"/>
                  <a:ea typeface="HG丸ｺﾞｼｯｸM-PRO" panose="020F0600000000000000" pitchFamily="50" charset="-128"/>
                  <a:cs typeface="Times New Roman" panose="02020603050405020304" pitchFamily="18" charset="0"/>
                </a:rPr>
                <a:t>・主要景観・見所ポイントを</a:t>
              </a:r>
              <a:r>
                <a:rPr lang="en-US" sz="1050" kern="100" dirty="0">
                  <a:effectLst/>
                  <a:latin typeface="Century" panose="02040604050505020304" pitchFamily="18" charset="0"/>
                  <a:ea typeface="HG丸ｺﾞｼｯｸM-PRO" panose="020F0600000000000000" pitchFamily="50" charset="-128"/>
                  <a:cs typeface="Times New Roman" panose="02020603050405020304" pitchFamily="18" charset="0"/>
                </a:rPr>
                <a:t>16</a:t>
              </a:r>
              <a:r>
                <a:rPr lang="ja-JP" sz="1050" kern="100" dirty="0">
                  <a:effectLst/>
                  <a:latin typeface="Century" panose="02040604050505020304" pitchFamily="18" charset="0"/>
                  <a:ea typeface="HG丸ｺﾞｼｯｸM-PRO" panose="020F0600000000000000" pitchFamily="50" charset="-128"/>
                  <a:cs typeface="Times New Roman" panose="02020603050405020304" pitchFamily="18" charset="0"/>
                </a:rPr>
                <a:t>景・</a:t>
              </a:r>
              <a:r>
                <a:rPr lang="en-US" sz="1050" kern="100" dirty="0">
                  <a:effectLst/>
                  <a:latin typeface="Century" panose="02040604050505020304" pitchFamily="18" charset="0"/>
                  <a:ea typeface="HG丸ｺﾞｼｯｸM-PRO" panose="020F0600000000000000" pitchFamily="50" charset="-128"/>
                  <a:cs typeface="Times New Roman" panose="02020603050405020304" pitchFamily="18" charset="0"/>
                </a:rPr>
                <a:t>58</a:t>
              </a:r>
              <a:r>
                <a:rPr lang="ja-JP" sz="1050" kern="100" dirty="0">
                  <a:effectLst/>
                  <a:latin typeface="Century" panose="02040604050505020304" pitchFamily="18" charset="0"/>
                  <a:ea typeface="HG丸ｺﾞｼｯｸM-PRO" panose="020F0600000000000000" pitchFamily="50" charset="-128"/>
                  <a:cs typeface="Times New Roman" panose="02020603050405020304" pitchFamily="18" charset="0"/>
                </a:rPr>
                <a:t>視点場で管理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133350" algn="l"/>
              <a:r>
                <a:rPr lang="en-US" sz="105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133350" algn="l"/>
              <a:r>
                <a:rPr lang="en-US" sz="105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133350" algn="l"/>
              <a:r>
                <a:rPr lang="en-US" sz="105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133350" algn="l"/>
              <a:r>
                <a:rPr lang="en-US" sz="105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4" name="正方形/長方形 13">
              <a:extLst>
                <a:ext uri="{FF2B5EF4-FFF2-40B4-BE49-F238E27FC236}">
                  <a16:creationId xmlns:a16="http://schemas.microsoft.com/office/drawing/2014/main" id="{B067D952-991D-4A29-9296-359BBA6CE1E9}"/>
                </a:ext>
              </a:extLst>
            </p:cNvPr>
            <p:cNvSpPr/>
            <p:nvPr/>
          </p:nvSpPr>
          <p:spPr>
            <a:xfrm>
              <a:off x="8710" y="959920"/>
              <a:ext cx="371475" cy="406968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p>
              <a:pPr algn="ctr"/>
              <a:r>
                <a:rPr lang="ja-JP" sz="1200" kern="100" dirty="0">
                  <a:effectLst/>
                  <a:ea typeface="HG丸ｺﾞｼｯｸM-PRO" panose="020F0600000000000000" pitchFamily="50" charset="-128"/>
                  <a:cs typeface="Times New Roman" panose="02020603050405020304" pitchFamily="18" charset="0"/>
                </a:rPr>
                <a:t>庭園整備の基本方針</a:t>
              </a:r>
              <a:endParaRPr lang="ja-JP" sz="1200" kern="100" dirty="0">
                <a:effectLst/>
                <a:ea typeface="ＭＳ 明朝" panose="02020609040205080304" pitchFamily="17" charset="-128"/>
                <a:cs typeface="Times New Roman" panose="02020603050405020304" pitchFamily="18" charset="0"/>
              </a:endParaRPr>
            </a:p>
          </p:txBody>
        </p:sp>
        <p:sp>
          <p:nvSpPr>
            <p:cNvPr id="15" name="正方形/長方形 14">
              <a:extLst>
                <a:ext uri="{FF2B5EF4-FFF2-40B4-BE49-F238E27FC236}">
                  <a16:creationId xmlns:a16="http://schemas.microsoft.com/office/drawing/2014/main" id="{C9CEA958-3B21-4954-B899-A02B00108BC5}"/>
                </a:ext>
              </a:extLst>
            </p:cNvPr>
            <p:cNvSpPr/>
            <p:nvPr/>
          </p:nvSpPr>
          <p:spPr>
            <a:xfrm>
              <a:off x="381000" y="2725420"/>
              <a:ext cx="377528" cy="2306467"/>
            </a:xfrm>
            <a:prstGeom prst="rect">
              <a:avLst/>
            </a:prstGeom>
            <a:solidFill>
              <a:srgbClr val="FFFF00"/>
            </a:solidFill>
            <a:ln w="12700" cap="flat" cmpd="sng" algn="ctr">
              <a:solidFill>
                <a:schemeClr val="tx1"/>
              </a:solidFill>
              <a:prstDash val="solid"/>
            </a:ln>
            <a:effectLst/>
          </p:spPr>
          <p:txBody>
            <a:bodyPr rot="0" spcFirstLastPara="0" vert="eaVert" wrap="square" lIns="91440" tIns="45720" rIns="91440" bIns="45720" numCol="1" spcCol="0" rtlCol="0" fromWordArt="0" anchor="ctr" anchorCtr="0" forceAA="0" compatLnSpc="1">
              <a:prstTxWarp prst="textNoShape">
                <a:avLst/>
              </a:prstTxWarp>
              <a:noAutofit/>
            </a:bodyPr>
            <a:lstStyle/>
            <a:p>
              <a:pPr algn="ctr"/>
              <a:r>
                <a:rPr lang="ja-JP" altLang="en-US" sz="1200" kern="100" dirty="0">
                  <a:latin typeface="Century" panose="02040604050505020304" pitchFamily="18" charset="0"/>
                  <a:ea typeface="HG丸ｺﾞｼｯｸM-PRO" panose="020F0600000000000000" pitchFamily="50" charset="-128"/>
                  <a:cs typeface="Times New Roman" panose="02020603050405020304" pitchFamily="18" charset="0"/>
                </a:rPr>
                <a:t>植栽管理</a:t>
              </a: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計画</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nvGrpSpPr>
            <p:cNvPr id="16" name="グループ化 15">
              <a:extLst>
                <a:ext uri="{FF2B5EF4-FFF2-40B4-BE49-F238E27FC236}">
                  <a16:creationId xmlns:a16="http://schemas.microsoft.com/office/drawing/2014/main" id="{B59E837D-6145-48C9-AC81-DDDF78FA6954}"/>
                </a:ext>
              </a:extLst>
            </p:cNvPr>
            <p:cNvGrpSpPr/>
            <p:nvPr/>
          </p:nvGrpSpPr>
          <p:grpSpPr>
            <a:xfrm>
              <a:off x="381000" y="959042"/>
              <a:ext cx="4320595" cy="1766378"/>
              <a:chOff x="314325" y="959042"/>
              <a:chExt cx="3924299" cy="1766378"/>
            </a:xfrm>
          </p:grpSpPr>
          <p:sp>
            <p:nvSpPr>
              <p:cNvPr id="17" name="正方形/長方形 16">
                <a:extLst>
                  <a:ext uri="{FF2B5EF4-FFF2-40B4-BE49-F238E27FC236}">
                    <a16:creationId xmlns:a16="http://schemas.microsoft.com/office/drawing/2014/main" id="{90A80408-C58B-4308-BB45-9D08F2A6D379}"/>
                  </a:ext>
                </a:extLst>
              </p:cNvPr>
              <p:cNvSpPr/>
              <p:nvPr/>
            </p:nvSpPr>
            <p:spPr>
              <a:xfrm>
                <a:off x="657225" y="959042"/>
                <a:ext cx="3581399" cy="176637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44000" rIns="91440" bIns="45720" numCol="1" spcCol="0" rtlCol="0" fromWordArt="0" anchor="t" anchorCtr="0" forceAA="0" compatLnSpc="1">
                <a:prstTxWarp prst="textNoShape">
                  <a:avLst/>
                </a:prstTxWarp>
                <a:noAutofit/>
              </a:bodyPr>
              <a:lstStyle/>
              <a:p>
                <a:pPr algn="l"/>
                <a:r>
                  <a:rPr lang="ja-JP" sz="1200" kern="100" dirty="0">
                    <a:solidFill>
                      <a:srgbClr val="000000"/>
                    </a:solidFill>
                    <a:effectLst/>
                    <a:ea typeface="HG丸ｺﾞｼｯｸM-PRO" panose="020F0600000000000000" pitchFamily="50" charset="-128"/>
                    <a:cs typeface="Times New Roman" panose="02020603050405020304" pitchFamily="18" charset="0"/>
                  </a:rPr>
                  <a:t>◆</a:t>
                </a:r>
                <a:r>
                  <a:rPr lang="ja-JP" sz="1200" b="1" kern="100" dirty="0">
                    <a:solidFill>
                      <a:srgbClr val="000000"/>
                    </a:solidFill>
                    <a:effectLst/>
                    <a:ea typeface="HG丸ｺﾞｼｯｸM-PRO" panose="020F0600000000000000" pitchFamily="50" charset="-128"/>
                    <a:cs typeface="Times New Roman" panose="02020603050405020304" pitchFamily="18" charset="0"/>
                  </a:rPr>
                  <a:t>日本庭園改修基本計画</a:t>
                </a:r>
                <a:r>
                  <a:rPr lang="ja-JP" sz="1200" kern="100" dirty="0">
                    <a:solidFill>
                      <a:srgbClr val="000000"/>
                    </a:solidFill>
                    <a:effectLst/>
                    <a:ea typeface="HG丸ｺﾞｼｯｸM-PRO" panose="020F0600000000000000" pitchFamily="50" charset="-128"/>
                    <a:cs typeface="Times New Roman" panose="02020603050405020304" pitchFamily="18" charset="0"/>
                  </a:rPr>
                  <a:t>（</a:t>
                </a:r>
                <a:r>
                  <a:rPr lang="en-US" sz="1200" kern="100" dirty="0">
                    <a:solidFill>
                      <a:srgbClr val="000000"/>
                    </a:solidFill>
                    <a:effectLst/>
                    <a:ea typeface="HG丸ｺﾞｼｯｸM-PRO" panose="020F0600000000000000" pitchFamily="50" charset="-128"/>
                    <a:cs typeface="Times New Roman" panose="02020603050405020304" pitchFamily="18" charset="0"/>
                  </a:rPr>
                  <a:t>2016.3</a:t>
                </a:r>
                <a:r>
                  <a:rPr lang="ja-JP" sz="1200" kern="100" dirty="0">
                    <a:solidFill>
                      <a:srgbClr val="000000"/>
                    </a:solidFill>
                    <a:effectLst/>
                    <a:ea typeface="HG丸ｺﾞｼｯｸM-PRO" panose="020F0600000000000000" pitchFamily="50" charset="-128"/>
                    <a:cs typeface="Times New Roman" panose="02020603050405020304" pitchFamily="18" charset="0"/>
                  </a:rPr>
                  <a:t>）</a:t>
                </a:r>
                <a:endParaRPr lang="ja-JP" sz="1050" kern="100" dirty="0">
                  <a:effectLst/>
                  <a:ea typeface="ＭＳ 明朝" panose="02020609040205080304" pitchFamily="17" charset="-128"/>
                  <a:cs typeface="Times New Roman" panose="02020603050405020304" pitchFamily="18" charset="0"/>
                </a:endParaRPr>
              </a:p>
              <a:p>
                <a:pPr algn="just">
                  <a:spcBef>
                    <a:spcPts val="600"/>
                  </a:spcBef>
                </a:pPr>
                <a:r>
                  <a:rPr lang="ja-JP" sz="1100" kern="100" dirty="0">
                    <a:solidFill>
                      <a:srgbClr val="000000"/>
                    </a:solidFill>
                    <a:effectLst/>
                    <a:ea typeface="HG丸ｺﾞｼｯｸM-PRO" panose="020F0600000000000000" pitchFamily="50" charset="-128"/>
                    <a:cs typeface="Times New Roman" panose="02020603050405020304" pitchFamily="18" charset="0"/>
                  </a:rPr>
                  <a:t>（基本方針）</a:t>
                </a:r>
                <a:endParaRPr lang="ja-JP" sz="1050" kern="100" dirty="0">
                  <a:effectLst/>
                  <a:ea typeface="ＭＳ 明朝" panose="02020609040205080304" pitchFamily="17" charset="-128"/>
                  <a:cs typeface="Times New Roman" panose="02020603050405020304" pitchFamily="18" charset="0"/>
                </a:endParaRPr>
              </a:p>
              <a:p>
                <a:pPr indent="139700" algn="just"/>
                <a:r>
                  <a:rPr lang="ja-JP" sz="1100" kern="100" dirty="0">
                    <a:solidFill>
                      <a:srgbClr val="000000"/>
                    </a:solidFill>
                    <a:effectLst/>
                    <a:ea typeface="HG丸ｺﾞｼｯｸM-PRO" panose="020F0600000000000000" pitchFamily="50" charset="-128"/>
                    <a:cs typeface="Times New Roman" panose="02020603050405020304" pitchFamily="18" charset="0"/>
                  </a:rPr>
                  <a:t>・園路のバリアフリー化　</a:t>
                </a:r>
                <a:endParaRPr lang="ja-JP" sz="1050" kern="100" dirty="0">
                  <a:effectLst/>
                  <a:ea typeface="ＭＳ 明朝" panose="02020609040205080304" pitchFamily="17" charset="-128"/>
                  <a:cs typeface="Times New Roman" panose="02020603050405020304" pitchFamily="18" charset="0"/>
                </a:endParaRPr>
              </a:p>
              <a:p>
                <a:pPr indent="139700" algn="just"/>
                <a:r>
                  <a:rPr lang="ja-JP" sz="1100" kern="100" dirty="0">
                    <a:solidFill>
                      <a:srgbClr val="000000"/>
                    </a:solidFill>
                    <a:effectLst/>
                    <a:ea typeface="HG丸ｺﾞｼｯｸM-PRO" panose="020F0600000000000000" pitchFamily="50" charset="-128"/>
                    <a:cs typeface="Times New Roman" panose="02020603050405020304" pitchFamily="18" charset="0"/>
                  </a:rPr>
                  <a:t>・サインのユニバーサルデザイン化</a:t>
                </a:r>
                <a:endParaRPr lang="ja-JP" sz="1050" kern="100" dirty="0">
                  <a:effectLst/>
                  <a:ea typeface="ＭＳ 明朝" panose="02020609040205080304" pitchFamily="17" charset="-128"/>
                  <a:cs typeface="Times New Roman" panose="02020603050405020304" pitchFamily="18" charset="0"/>
                </a:endParaRPr>
              </a:p>
              <a:p>
                <a:pPr indent="139700" algn="just"/>
                <a:r>
                  <a:rPr lang="ja-JP" sz="1100" kern="100" dirty="0">
                    <a:solidFill>
                      <a:srgbClr val="000000"/>
                    </a:solidFill>
                    <a:effectLst/>
                    <a:ea typeface="HG丸ｺﾞｼｯｸM-PRO" panose="020F0600000000000000" pitchFamily="50" charset="-128"/>
                    <a:cs typeface="Times New Roman" panose="02020603050405020304" pitchFamily="18" charset="0"/>
                  </a:rPr>
                  <a:t>・ソフト展開による新たな魅力付け</a:t>
                </a:r>
                <a:endParaRPr lang="ja-JP" sz="1050" kern="100" dirty="0">
                  <a:effectLst/>
                  <a:ea typeface="ＭＳ 明朝" panose="02020609040205080304" pitchFamily="17" charset="-128"/>
                  <a:cs typeface="Times New Roman" panose="02020603050405020304" pitchFamily="18" charset="0"/>
                </a:endParaRPr>
              </a:p>
              <a:p>
                <a:pPr algn="just">
                  <a:spcBef>
                    <a:spcPts val="600"/>
                  </a:spcBef>
                </a:pPr>
                <a:r>
                  <a:rPr lang="ja-JP" sz="1100" kern="100" dirty="0">
                    <a:solidFill>
                      <a:srgbClr val="000000"/>
                    </a:solidFill>
                    <a:effectLst/>
                    <a:ea typeface="HG丸ｺﾞｼｯｸM-PRO" panose="020F0600000000000000" pitchFamily="50" charset="-128"/>
                    <a:cs typeface="Times New Roman" panose="02020603050405020304" pitchFamily="18" charset="0"/>
                  </a:rPr>
                  <a:t>○庭園全体の施設の整備方針を策定</a:t>
                </a:r>
                <a:endParaRPr lang="ja-JP" sz="1050" kern="100" dirty="0">
                  <a:effectLst/>
                  <a:ea typeface="ＭＳ 明朝" panose="02020609040205080304" pitchFamily="17" charset="-128"/>
                  <a:cs typeface="Times New Roman" panose="02020603050405020304" pitchFamily="18" charset="0"/>
                </a:endParaRPr>
              </a:p>
              <a:p>
                <a:pPr algn="just"/>
                <a:r>
                  <a:rPr lang="ja-JP" sz="1100" kern="100" dirty="0">
                    <a:solidFill>
                      <a:srgbClr val="000000"/>
                    </a:solidFill>
                    <a:effectLst/>
                    <a:ea typeface="HG丸ｺﾞｼｯｸM-PRO" panose="020F0600000000000000" pitchFamily="50" charset="-128"/>
                    <a:cs typeface="Times New Roman" panose="02020603050405020304" pitchFamily="18" charset="0"/>
                  </a:rPr>
                  <a:t>○八景別に施設整備を含む整備方針</a:t>
                </a:r>
                <a:r>
                  <a:rPr lang="ja-JP" sz="1100" kern="100" dirty="0" smtClean="0">
                    <a:solidFill>
                      <a:srgbClr val="000000"/>
                    </a:solidFill>
                    <a:effectLst/>
                    <a:ea typeface="HG丸ｺﾞｼｯｸM-PRO" panose="020F0600000000000000" pitchFamily="50" charset="-128"/>
                    <a:cs typeface="Times New Roman" panose="02020603050405020304" pitchFamily="18" charset="0"/>
                  </a:rPr>
                  <a:t>を</a:t>
                </a:r>
                <a:endParaRPr lang="en-US" altLang="ja-JP" sz="1100" kern="100" dirty="0" smtClean="0">
                  <a:solidFill>
                    <a:srgbClr val="000000"/>
                  </a:solidFill>
                  <a:effectLst/>
                  <a:ea typeface="HG丸ｺﾞｼｯｸM-PRO" panose="020F0600000000000000" pitchFamily="50" charset="-128"/>
                  <a:cs typeface="Times New Roman" panose="02020603050405020304" pitchFamily="18" charset="0"/>
                </a:endParaRPr>
              </a:p>
              <a:p>
                <a:pPr algn="just"/>
                <a:r>
                  <a:rPr lang="ja-JP" altLang="en-US" sz="1100" kern="100" dirty="0">
                    <a:solidFill>
                      <a:srgbClr val="000000"/>
                    </a:solidFill>
                    <a:ea typeface="HG丸ｺﾞｼｯｸM-PRO" panose="020F0600000000000000" pitchFamily="50" charset="-128"/>
                    <a:cs typeface="Times New Roman" panose="02020603050405020304" pitchFamily="18" charset="0"/>
                  </a:rPr>
                  <a:t>　</a:t>
                </a:r>
                <a:r>
                  <a:rPr lang="ja-JP" sz="1100" kern="100" dirty="0" smtClean="0">
                    <a:solidFill>
                      <a:srgbClr val="000000"/>
                    </a:solidFill>
                    <a:effectLst/>
                    <a:ea typeface="HG丸ｺﾞｼｯｸM-PRO" panose="020F0600000000000000" pitchFamily="50" charset="-128"/>
                    <a:cs typeface="Times New Roman" panose="02020603050405020304" pitchFamily="18" charset="0"/>
                  </a:rPr>
                  <a:t>策定</a:t>
                </a:r>
                <a:endParaRPr lang="ja-JP" sz="1050" kern="100" dirty="0">
                  <a:effectLst/>
                  <a:ea typeface="ＭＳ 明朝" panose="02020609040205080304" pitchFamily="17" charset="-128"/>
                  <a:cs typeface="Times New Roman" panose="02020603050405020304" pitchFamily="18" charset="0"/>
                </a:endParaRPr>
              </a:p>
            </p:txBody>
          </p:sp>
          <p:sp>
            <p:nvSpPr>
              <p:cNvPr id="18" name="正方形/長方形 17">
                <a:extLst>
                  <a:ext uri="{FF2B5EF4-FFF2-40B4-BE49-F238E27FC236}">
                    <a16:creationId xmlns:a16="http://schemas.microsoft.com/office/drawing/2014/main" id="{45F43429-24A4-4F78-8B46-49295A1F04E9}"/>
                  </a:ext>
                </a:extLst>
              </p:cNvPr>
              <p:cNvSpPr/>
              <p:nvPr/>
            </p:nvSpPr>
            <p:spPr>
              <a:xfrm>
                <a:off x="314325" y="959920"/>
                <a:ext cx="342900" cy="1765500"/>
              </a:xfrm>
              <a:prstGeom prst="rect">
                <a:avLst/>
              </a:prstGeom>
              <a:solidFill>
                <a:srgbClr val="FFFF00"/>
              </a:solidFill>
              <a:ln w="12700" cap="flat" cmpd="sng" algn="ctr">
                <a:solidFill>
                  <a:schemeClr val="tx1"/>
                </a:solidFill>
                <a:prstDash val="solid"/>
              </a:ln>
              <a:effectLst/>
            </p:spPr>
            <p:txBody>
              <a:bodyPr rot="0" spcFirstLastPara="0" vert="eaVert" wrap="square" lIns="91440" tIns="45720" rIns="91440" bIns="45720" numCol="1" spcCol="0" rtlCol="0" fromWordArt="0" anchor="ctr" anchorCtr="0" forceAA="0" compatLnSpc="1">
                <a:prstTxWarp prst="textNoShape">
                  <a:avLst/>
                </a:prstTxWarp>
                <a:noAutofit/>
              </a:bodyPr>
              <a:lstStyle/>
              <a:p>
                <a:pPr algn="ct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庭園改修計画</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grpSp>
      <p:grpSp>
        <p:nvGrpSpPr>
          <p:cNvPr id="20" name="グループ化 19">
            <a:extLst>
              <a:ext uri="{FF2B5EF4-FFF2-40B4-BE49-F238E27FC236}">
                <a16:creationId xmlns:a16="http://schemas.microsoft.com/office/drawing/2014/main" id="{7C0BC60B-C901-4641-A519-B3EA16F8719F}"/>
              </a:ext>
            </a:extLst>
          </p:cNvPr>
          <p:cNvGrpSpPr/>
          <p:nvPr/>
        </p:nvGrpSpPr>
        <p:grpSpPr>
          <a:xfrm>
            <a:off x="7834965" y="787487"/>
            <a:ext cx="1564334" cy="1143059"/>
            <a:chOff x="-165364" y="0"/>
            <a:chExt cx="2277792" cy="1559689"/>
          </a:xfrm>
        </p:grpSpPr>
        <p:pic>
          <p:nvPicPr>
            <p:cNvPr id="21" name="図 20">
              <a:extLst>
                <a:ext uri="{FF2B5EF4-FFF2-40B4-BE49-F238E27FC236}">
                  <a16:creationId xmlns:a16="http://schemas.microsoft.com/office/drawing/2014/main" id="{96DFED7F-9916-4D2A-9E6E-B10AB11376AC}"/>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bwMode="auto">
            <a:xfrm>
              <a:off x="0" y="0"/>
              <a:ext cx="1819275" cy="1266825"/>
            </a:xfrm>
            <a:prstGeom prst="rect">
              <a:avLst/>
            </a:prstGeom>
            <a:noFill/>
            <a:ln>
              <a:noFill/>
            </a:ln>
            <a:extLst>
              <a:ext uri="{53640926-AAD7-44D8-BBD7-CCE9431645EC}">
                <a14:shadowObscured xmlns:a14="http://schemas.microsoft.com/office/drawing/2010/main"/>
              </a:ext>
            </a:extLst>
          </p:spPr>
        </p:pic>
        <p:sp>
          <p:nvSpPr>
            <p:cNvPr id="22" name="正方形/長方形 21">
              <a:extLst>
                <a:ext uri="{FF2B5EF4-FFF2-40B4-BE49-F238E27FC236}">
                  <a16:creationId xmlns:a16="http://schemas.microsoft.com/office/drawing/2014/main" id="{30201BF1-2FCD-41AB-AE11-4F600CDF4D61}"/>
                </a:ext>
              </a:extLst>
            </p:cNvPr>
            <p:cNvSpPr/>
            <p:nvPr/>
          </p:nvSpPr>
          <p:spPr>
            <a:xfrm>
              <a:off x="-165364" y="1104091"/>
              <a:ext cx="2277792" cy="455598"/>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pPr>
              <a:r>
                <a:rPr 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【松の洲浜改修イメージ】</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sp>
        <p:nvSpPr>
          <p:cNvPr id="305" name="正方形/長方形 304">
            <a:extLst>
              <a:ext uri="{FF2B5EF4-FFF2-40B4-BE49-F238E27FC236}">
                <a16:creationId xmlns:a16="http://schemas.microsoft.com/office/drawing/2014/main" id="{DC597505-C16D-48DF-9CE0-5DF2ACD1E22C}"/>
              </a:ext>
            </a:extLst>
          </p:cNvPr>
          <p:cNvSpPr/>
          <p:nvPr/>
        </p:nvSpPr>
        <p:spPr>
          <a:xfrm>
            <a:off x="9318924" y="456210"/>
            <a:ext cx="3394693" cy="4081545"/>
          </a:xfrm>
          <a:prstGeom prst="rect">
            <a:avLst/>
          </a:prstGeom>
          <a:noFill/>
          <a:ln w="12700" cap="flat" cmpd="sng" algn="ctr">
            <a:solidFill>
              <a:schemeClr val="tx1"/>
            </a:solidFill>
            <a:prstDash val="dash"/>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500"/>
              </a:lnSpc>
            </a:pPr>
            <a:r>
              <a:rPr lang="ja-JP" altLang="ja-JP" sz="1200" kern="100" dirty="0">
                <a:solidFill>
                  <a:srgbClr val="000000"/>
                </a:solidFill>
                <a:ea typeface="HG丸ｺﾞｼｯｸM-PRO" panose="020F0600000000000000" pitchFamily="50" charset="-128"/>
                <a:cs typeface="Times New Roman" panose="02020603050405020304" pitchFamily="18" charset="0"/>
              </a:rPr>
              <a:t>◆ </a:t>
            </a:r>
            <a:r>
              <a:rPr lang="en-US" altLang="ja-JP" sz="1400" b="1" kern="100" dirty="0">
                <a:effectLst/>
                <a:latin typeface="Calibri" panose="020F0502020204030204" pitchFamily="34" charset="0"/>
                <a:ea typeface="HG丸ｺﾞｼｯｸM-PRO" panose="020F0600000000000000" pitchFamily="50" charset="-128"/>
                <a:cs typeface="Calibri" panose="020F0502020204030204" pitchFamily="34" charset="0"/>
              </a:rPr>
              <a:t>50</a:t>
            </a:r>
            <a:r>
              <a:rPr lang="ja-JP" sz="1200" b="1" kern="100" dirty="0">
                <a:effectLst/>
                <a:latin typeface="Century" panose="02040604050505020304" pitchFamily="18" charset="0"/>
                <a:ea typeface="HG丸ｺﾞｼｯｸM-PRO" panose="020F0600000000000000" pitchFamily="50" charset="-128"/>
                <a:cs typeface="Times New Roman" panose="02020603050405020304" pitchFamily="18" charset="0"/>
              </a:rPr>
              <a:t>年経過を契機とした検証</a:t>
            </a:r>
            <a:r>
              <a:rPr lang="ja-JP" altLang="en-US" sz="1200" kern="100" dirty="0">
                <a:effectLst/>
                <a:ea typeface="HG丸ｺﾞｼｯｸM-PRO" panose="020F0600000000000000" pitchFamily="50" charset="-128"/>
                <a:cs typeface="Times New Roman" panose="02020603050405020304" pitchFamily="18" charset="0"/>
              </a:rPr>
              <a:t>（</a:t>
            </a:r>
            <a:r>
              <a:rPr lang="en-US" altLang="ja-JP" sz="1200" kern="100" dirty="0">
                <a:effectLst/>
                <a:ea typeface="HG丸ｺﾞｼｯｸM-PRO" panose="020F0600000000000000" pitchFamily="50" charset="-128"/>
                <a:cs typeface="Times New Roman" panose="02020603050405020304" pitchFamily="18" charset="0"/>
              </a:rPr>
              <a:t>2020 </a:t>
            </a:r>
            <a:r>
              <a:rPr lang="ja-JP" altLang="en-US" sz="1200" kern="100" dirty="0">
                <a:effectLst/>
                <a:ea typeface="HG丸ｺﾞｼｯｸM-PRO" panose="020F0600000000000000" pitchFamily="50" charset="-128"/>
                <a:cs typeface="Times New Roman" panose="02020603050405020304" pitchFamily="18" charset="0"/>
              </a:rPr>
              <a:t>年度）</a:t>
            </a:r>
            <a:endParaRPr lang="en-US" altLang="ja-JP" sz="1200" kern="100" dirty="0">
              <a:effectLst/>
              <a:ea typeface="HG丸ｺﾞｼｯｸM-PRO" panose="020F0600000000000000" pitchFamily="50" charset="-128"/>
              <a:cs typeface="Times New Roman" panose="02020603050405020304" pitchFamily="18" charset="0"/>
            </a:endParaRPr>
          </a:p>
          <a:p>
            <a:pPr>
              <a:lnSpc>
                <a:spcPts val="1500"/>
              </a:lnSpc>
              <a:spcBef>
                <a:spcPts val="600"/>
              </a:spcBef>
            </a:pPr>
            <a:r>
              <a:rPr lang="ja-JP" altLang="en-US" sz="1100" b="1" dirty="0" smtClean="0">
                <a:latin typeface="Meiryo UI" panose="020B0604030504040204" pitchFamily="50" charset="-128"/>
                <a:ea typeface="Meiryo UI" panose="020B0604030504040204" pitchFamily="50" charset="-128"/>
                <a:cs typeface="Times New Roman" panose="02020603050405020304" pitchFamily="18" charset="0"/>
              </a:rPr>
              <a:t>〇</a:t>
            </a:r>
            <a:r>
              <a:rPr lang="ja-JP" altLang="en-US" sz="1100" b="1" u="sng" kern="100" dirty="0">
                <a:latin typeface="Meiryo UI" panose="020B0604030504040204" pitchFamily="50" charset="-128"/>
                <a:ea typeface="Meiryo UI" panose="020B0604030504040204" pitchFamily="50" charset="-128"/>
                <a:cs typeface="Times New Roman" panose="02020603050405020304" pitchFamily="18" charset="0"/>
              </a:rPr>
              <a:t>検証の視点</a:t>
            </a:r>
            <a:endParaRPr lang="ja-JP" altLang="ja-JP" sz="1100" b="1" u="sng"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①文化財登録による効果・制限　</a:t>
            </a:r>
            <a:endParaRPr lang="en-US" altLang="ja-JP" sz="11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②「現在」と「作庭意図</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当初」の景観の整合性　など</a:t>
            </a:r>
            <a:endParaRPr lang="en-US" altLang="ja-JP" sz="11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spcBef>
                <a:spcPts val="600"/>
              </a:spcBef>
            </a:pPr>
            <a:r>
              <a:rPr lang="ja-JP" altLang="en-US" sz="1100" dirty="0">
                <a:latin typeface="Meiryo UI" panose="020B0604030504040204" pitchFamily="50" charset="-128"/>
                <a:ea typeface="Meiryo UI" panose="020B0604030504040204" pitchFamily="50" charset="-128"/>
                <a:cs typeface="Times New Roman" panose="02020603050405020304" pitchFamily="18" charset="0"/>
              </a:rPr>
              <a:t>〇</a:t>
            </a:r>
            <a:r>
              <a:rPr lang="ja-JP" altLang="en-US" sz="1100" b="1" u="sng" kern="100" dirty="0">
                <a:latin typeface="Meiryo UI" panose="020B0604030504040204" pitchFamily="50" charset="-128"/>
                <a:ea typeface="Meiryo UI" panose="020B0604030504040204" pitchFamily="50" charset="-128"/>
                <a:cs typeface="Times New Roman" panose="02020603050405020304" pitchFamily="18" charset="0"/>
              </a:rPr>
              <a:t>検証結果</a:t>
            </a:r>
            <a:endParaRPr lang="ja-JP" altLang="en-US" sz="1100" u="sng"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①メリット</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「保存」「活用」の意識向上、「認知度」の向上</a:t>
            </a:r>
            <a:endParaRPr lang="en-US" altLang="ja-JP" sz="11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デメリット</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改修等の制限、事前の届け出が必要　　　　　</a:t>
            </a:r>
            <a:endParaRPr lang="en-US" altLang="ja-JP" sz="11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②「周辺</a:t>
            </a:r>
            <a:r>
              <a:rPr lang="ja-JP" altLang="en-US" sz="1100" dirty="0" smtClean="0">
                <a:latin typeface="Meiryo UI" panose="020B0604030504040204" pitchFamily="50" charset="-128"/>
                <a:ea typeface="Meiryo UI" panose="020B0604030504040204" pitchFamily="50" charset="-128"/>
                <a:cs typeface="ＭＳ Ｐゴシック" panose="020B0600070205080204" pitchFamily="50" charset="-128"/>
              </a:rPr>
              <a:t>建築物の増加」</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や「樹木の生長」、</a:t>
            </a:r>
            <a:endParaRPr lang="en-US" altLang="ja-JP" sz="11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「施設の老朽化」などによる眺望・景観バランスの変化</a:t>
            </a:r>
          </a:p>
          <a:p>
            <a:pPr>
              <a:lnSpc>
                <a:spcPts val="1500"/>
              </a:lnSpc>
              <a:spcBef>
                <a:spcPts val="600"/>
              </a:spcBef>
            </a:pPr>
            <a:r>
              <a:rPr lang="zh-TW" altLang="en-US" sz="1100" dirty="0">
                <a:latin typeface="Meiryo UI" panose="020B0604030504040204" pitchFamily="50" charset="-128"/>
                <a:ea typeface="Meiryo UI" panose="020B0604030504040204" pitchFamily="50" charset="-128"/>
                <a:cs typeface="ＭＳ Ｐゴシック" panose="020B0600070205080204" pitchFamily="50" charset="-128"/>
              </a:rPr>
              <a:t>〇</a:t>
            </a:r>
            <a:r>
              <a:rPr lang="ja-JP" altLang="en-US" sz="1100" b="1" u="sng" dirty="0">
                <a:latin typeface="Meiryo UI" panose="020B0604030504040204" pitchFamily="50" charset="-128"/>
                <a:ea typeface="Meiryo UI" panose="020B0604030504040204" pitchFamily="50" charset="-128"/>
                <a:cs typeface="ＭＳ Ｐゴシック" panose="020B0600070205080204" pitchFamily="50" charset="-128"/>
              </a:rPr>
              <a:t>対応方針</a:t>
            </a:r>
            <a:endParaRPr lang="zh-TW" altLang="en-US" sz="1100" u="sng"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①登録記念物への登録</a:t>
            </a:r>
          </a:p>
          <a:p>
            <a:pPr>
              <a:lnSpc>
                <a:spcPts val="1500"/>
              </a:lnSpc>
            </a:pP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②</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ハード</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現状デザインの維持・継承</a:t>
            </a:r>
            <a:endParaRPr lang="en-US" altLang="ja-JP" sz="11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植栽</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眺望・景観回復に向けた植栽管理</a:t>
            </a:r>
          </a:p>
          <a:p>
            <a:pPr>
              <a:lnSpc>
                <a:spcPts val="1500"/>
              </a:lnSpc>
            </a:pP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ソフト</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特色を活かしたイベント、プロモーションの実施</a:t>
            </a:r>
          </a:p>
          <a:p>
            <a:pPr>
              <a:lnSpc>
                <a:spcPts val="1500"/>
              </a:lnSpc>
              <a:spcBef>
                <a:spcPts val="600"/>
              </a:spcBef>
            </a:pPr>
            <a:r>
              <a:rPr lang="zh-TW" altLang="en-US" sz="1100" dirty="0">
                <a:latin typeface="Meiryo UI" panose="020B0604030504040204" pitchFamily="50" charset="-128"/>
                <a:ea typeface="Meiryo UI" panose="020B0604030504040204" pitchFamily="50" charset="-128"/>
                <a:cs typeface="ＭＳ Ｐゴシック" panose="020B0600070205080204" pitchFamily="50" charset="-128"/>
              </a:rPr>
              <a:t>〇</a:t>
            </a:r>
            <a:r>
              <a:rPr lang="ja-JP" altLang="en-US" sz="1100" b="1" u="sng" dirty="0">
                <a:latin typeface="Meiryo UI" panose="020B0604030504040204" pitchFamily="50" charset="-128"/>
                <a:ea typeface="Meiryo UI" panose="020B0604030504040204" pitchFamily="50" charset="-128"/>
                <a:cs typeface="ＭＳ Ｐゴシック" panose="020B0600070205080204" pitchFamily="50" charset="-128"/>
              </a:rPr>
              <a:t>委員意見</a:t>
            </a:r>
            <a:endParaRPr lang="zh-TW" altLang="en-US" sz="1100" u="sng"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その時々の運営管理の考え方によって施設改修が行わ　　</a:t>
            </a:r>
            <a:endParaRPr lang="en-US" altLang="ja-JP" sz="11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れてきた経過があり、</a:t>
            </a:r>
            <a:r>
              <a:rPr lang="ja-JP" altLang="en-US" sz="1100" u="sng" dirty="0">
                <a:latin typeface="Meiryo UI" panose="020B0604030504040204" pitchFamily="50" charset="-128"/>
                <a:ea typeface="Meiryo UI" panose="020B0604030504040204" pitchFamily="50" charset="-128"/>
                <a:cs typeface="ＭＳ Ｐゴシック" panose="020B0600070205080204" pitchFamily="50" charset="-128"/>
              </a:rPr>
              <a:t>揺れ動くことのない軸としても文化財</a:t>
            </a:r>
            <a:endParaRPr lang="en-US" altLang="ja-JP" sz="1100" u="sng" dirty="0">
              <a:latin typeface="Meiryo UI" panose="020B0604030504040204" pitchFamily="50" charset="-128"/>
              <a:ea typeface="Meiryo UI" panose="020B0604030504040204" pitchFamily="50" charset="-128"/>
              <a:cs typeface="ＭＳ Ｐゴシック" panose="020B0600070205080204" pitchFamily="50" charset="-128"/>
            </a:endParaRPr>
          </a:p>
          <a:p>
            <a:pPr marL="85725" indent="-85725">
              <a:lnSpc>
                <a:spcPts val="1500"/>
              </a:lnSpc>
            </a:pP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100" u="sng" dirty="0">
                <a:latin typeface="Meiryo UI" panose="020B0604030504040204" pitchFamily="50" charset="-128"/>
                <a:ea typeface="Meiryo UI" panose="020B0604030504040204" pitchFamily="50" charset="-128"/>
                <a:cs typeface="ＭＳ Ｐゴシック" panose="020B0600070205080204" pitchFamily="50" charset="-128"/>
              </a:rPr>
              <a:t>登録は有効</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。今後は、</a:t>
            </a:r>
            <a:r>
              <a:rPr lang="ja-JP" altLang="en-US" sz="1100" u="sng" dirty="0">
                <a:latin typeface="Meiryo UI" panose="020B0604030504040204" pitchFamily="50" charset="-128"/>
                <a:ea typeface="Meiryo UI" panose="020B0604030504040204" pitchFamily="50" charset="-128"/>
                <a:cs typeface="ＭＳ Ｐゴシック" panose="020B0600070205080204" pitchFamily="50" charset="-128"/>
              </a:rPr>
              <a:t>「保全」と「活用」の両輪で</a:t>
            </a:r>
            <a:r>
              <a:rPr lang="ja-JP" altLang="en-US" sz="1100" u="sng" dirty="0" smtClean="0">
                <a:latin typeface="Meiryo UI" panose="020B0604030504040204" pitchFamily="50" charset="-128"/>
                <a:ea typeface="Meiryo UI" panose="020B0604030504040204" pitchFamily="50" charset="-128"/>
                <a:cs typeface="ＭＳ Ｐゴシック" panose="020B0600070205080204" pitchFamily="50" charset="-128"/>
              </a:rPr>
              <a:t>バランスをとりながら</a:t>
            </a:r>
            <a:r>
              <a:rPr lang="ja-JP" altLang="en-US" sz="1100" u="sng" dirty="0">
                <a:latin typeface="Meiryo UI" panose="020B0604030504040204" pitchFamily="50" charset="-128"/>
                <a:ea typeface="Meiryo UI" panose="020B0604030504040204" pitchFamily="50" charset="-128"/>
                <a:cs typeface="ＭＳ Ｐゴシック" panose="020B0600070205080204" pitchFamily="50" charset="-128"/>
              </a:rPr>
              <a:t>進めていくことが大事</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a:t>
            </a: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　　　　　　　　　　　　　　</a:t>
            </a:r>
          </a:p>
        </p:txBody>
      </p:sp>
      <p:pic>
        <p:nvPicPr>
          <p:cNvPr id="307" name="図 306">
            <a:extLst>
              <a:ext uri="{FF2B5EF4-FFF2-40B4-BE49-F238E27FC236}">
                <a16:creationId xmlns:a16="http://schemas.microsoft.com/office/drawing/2014/main" id="{C4A4EB1A-5F14-42A4-9CD0-178449887A29}"/>
              </a:ext>
            </a:extLst>
          </p:cNvPr>
          <p:cNvPicPr>
            <a:picLocks noChangeAspect="1"/>
          </p:cNvPicPr>
          <p:nvPr/>
        </p:nvPicPr>
        <p:blipFill>
          <a:blip r:embed="rId5"/>
          <a:stretch>
            <a:fillRect/>
          </a:stretch>
        </p:blipFill>
        <p:spPr>
          <a:xfrm>
            <a:off x="6137601" y="3610443"/>
            <a:ext cx="2343477" cy="647790"/>
          </a:xfrm>
          <a:prstGeom prst="rect">
            <a:avLst/>
          </a:prstGeom>
        </p:spPr>
      </p:pic>
      <p:sp>
        <p:nvSpPr>
          <p:cNvPr id="308" name="正方形/長方形 307">
            <a:extLst>
              <a:ext uri="{FF2B5EF4-FFF2-40B4-BE49-F238E27FC236}">
                <a16:creationId xmlns:a16="http://schemas.microsoft.com/office/drawing/2014/main" id="{379189D4-5845-4D40-800E-B18AB20F788C}"/>
              </a:ext>
            </a:extLst>
          </p:cNvPr>
          <p:cNvSpPr/>
          <p:nvPr/>
        </p:nvSpPr>
        <p:spPr>
          <a:xfrm>
            <a:off x="6382384" y="4148805"/>
            <a:ext cx="1885950" cy="342900"/>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pPr>
            <a:r>
              <a:rPr 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16</a:t>
            </a:r>
            <a:r>
              <a:rPr 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景・</a:t>
            </a:r>
            <a:r>
              <a:rPr 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58</a:t>
            </a:r>
            <a:r>
              <a:rPr 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視点場一覧図】</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09" name="正方形/長方形 308">
            <a:extLst>
              <a:ext uri="{FF2B5EF4-FFF2-40B4-BE49-F238E27FC236}">
                <a16:creationId xmlns:a16="http://schemas.microsoft.com/office/drawing/2014/main" id="{ECC653C4-1ACF-4DAC-8896-34A7E6E7C595}"/>
              </a:ext>
            </a:extLst>
          </p:cNvPr>
          <p:cNvSpPr/>
          <p:nvPr/>
        </p:nvSpPr>
        <p:spPr>
          <a:xfrm>
            <a:off x="4832790" y="5341122"/>
            <a:ext cx="7792148" cy="295121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44000" rIns="91440" bIns="45720" numCol="1" spcCol="0" rtlCol="0" fromWordArt="0" anchor="t" anchorCtr="0" forceAA="0" compatLnSpc="1">
            <a:prstTxWarp prst="textNoShape">
              <a:avLst/>
            </a:prstTxWarp>
            <a:noAutofit/>
          </a:bodyPr>
          <a:lstStyle/>
          <a:p>
            <a:pPr algn="l"/>
            <a:r>
              <a:rPr lang="ja-JP" sz="12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200" b="1"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日本庭園アクションプラン</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2023.3</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策定予定</a:t>
            </a:r>
            <a:r>
              <a:rPr 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11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p:txBody>
      </p:sp>
      <p:sp>
        <p:nvSpPr>
          <p:cNvPr id="311" name="テキスト ボックス 2">
            <a:extLst>
              <a:ext uri="{FF2B5EF4-FFF2-40B4-BE49-F238E27FC236}">
                <a16:creationId xmlns:a16="http://schemas.microsoft.com/office/drawing/2014/main" id="{A75BEDA6-7472-48FD-9052-ACA7EEDB4D0B}"/>
              </a:ext>
            </a:extLst>
          </p:cNvPr>
          <p:cNvSpPr txBox="1"/>
          <p:nvPr/>
        </p:nvSpPr>
        <p:spPr>
          <a:xfrm>
            <a:off x="4989870" y="5733878"/>
            <a:ext cx="4200198" cy="156206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noAutofit/>
          </a:bodyPr>
          <a:lstStyle/>
          <a:p>
            <a:pPr>
              <a:lnSpc>
                <a:spcPts val="1500"/>
              </a:lnSpc>
            </a:pPr>
            <a:r>
              <a:rPr lang="ja-JP" altLang="en-US" sz="1200" dirty="0">
                <a:latin typeface="ＭＳ Ｐゴシック" panose="020B0600070205080204" pitchFamily="50" charset="-128"/>
                <a:ea typeface="Meiryo UI" panose="020B0604030504040204" pitchFamily="50" charset="-128"/>
                <a:cs typeface="Times New Roman" panose="02020603050405020304" pitchFamily="18" charset="0"/>
              </a:rPr>
              <a:t>〇</a:t>
            </a:r>
            <a:r>
              <a:rPr lang="ja-JP" altLang="en-US" sz="1200" dirty="0" smtClean="0">
                <a:effectLst/>
                <a:latin typeface="ＭＳ Ｐゴシック" panose="020B0600070205080204" pitchFamily="50" charset="-128"/>
                <a:ea typeface="Meiryo UI" panose="020B0604030504040204" pitchFamily="50" charset="-128"/>
                <a:cs typeface="Times New Roman" panose="02020603050405020304" pitchFamily="18" charset="0"/>
              </a:rPr>
              <a:t>保存</a:t>
            </a:r>
            <a:r>
              <a:rPr lang="ja-JP" altLang="en-US" sz="1200" dirty="0">
                <a:latin typeface="ＭＳ Ｐゴシック" panose="020B0600070205080204" pitchFamily="50" charset="-128"/>
                <a:ea typeface="Meiryo UI" panose="020B0604030504040204" pitchFamily="50" charset="-128"/>
                <a:cs typeface="Times New Roman" panose="02020603050405020304" pitchFamily="18" charset="0"/>
              </a:rPr>
              <a:t>活用</a:t>
            </a:r>
            <a:r>
              <a:rPr lang="ja-JP" altLang="en-US" sz="1200" dirty="0" smtClean="0">
                <a:effectLst/>
                <a:latin typeface="ＭＳ Ｐゴシック" panose="020B0600070205080204" pitchFamily="50" charset="-128"/>
                <a:ea typeface="Meiryo UI" panose="020B0604030504040204" pitchFamily="50" charset="-128"/>
                <a:cs typeface="Times New Roman" panose="02020603050405020304" pitchFamily="18" charset="0"/>
              </a:rPr>
              <a:t>計画</a:t>
            </a:r>
            <a:r>
              <a:rPr lang="en-US" altLang="ja-JP" sz="1200" dirty="0">
                <a:effectLst/>
                <a:latin typeface="ＭＳ Ｐゴシック" panose="020B0600070205080204" pitchFamily="50" charset="-128"/>
                <a:ea typeface="Meiryo UI" panose="020B0604030504040204" pitchFamily="50" charset="-128"/>
                <a:cs typeface="Times New Roman" panose="02020603050405020304" pitchFamily="18" charset="0"/>
              </a:rPr>
              <a:t>(</a:t>
            </a:r>
            <a:r>
              <a:rPr lang="ja-JP" altLang="en-US" sz="1200" dirty="0">
                <a:effectLst/>
                <a:latin typeface="ＭＳ Ｐゴシック" panose="020B0600070205080204" pitchFamily="50" charset="-128"/>
                <a:ea typeface="Meiryo UI" panose="020B0604030504040204" pitchFamily="50" charset="-128"/>
                <a:cs typeface="Times New Roman" panose="02020603050405020304" pitchFamily="18" charset="0"/>
              </a:rPr>
              <a:t>案</a:t>
            </a:r>
            <a:r>
              <a:rPr lang="en-US" altLang="ja-JP" sz="1200" dirty="0">
                <a:effectLst/>
                <a:latin typeface="ＭＳ Ｐゴシック" panose="020B0600070205080204" pitchFamily="50" charset="-128"/>
                <a:ea typeface="Meiryo UI" panose="020B0604030504040204" pitchFamily="50" charset="-128"/>
                <a:cs typeface="Times New Roman" panose="02020603050405020304" pitchFamily="18" charset="0"/>
              </a:rPr>
              <a:t>)</a:t>
            </a:r>
            <a:r>
              <a:rPr lang="ja-JP" altLang="en-US" sz="1200" dirty="0">
                <a:effectLst/>
                <a:latin typeface="ＭＳ Ｐゴシック" panose="020B0600070205080204" pitchFamily="50" charset="-128"/>
                <a:ea typeface="Meiryo UI" panose="020B0604030504040204" pitchFamily="50" charset="-128"/>
                <a:cs typeface="Times New Roman" panose="02020603050405020304" pitchFamily="18" charset="0"/>
              </a:rPr>
              <a:t>の</a:t>
            </a:r>
            <a:r>
              <a:rPr lang="ja-JP" altLang="en-US" sz="1200" dirty="0" smtClean="0">
                <a:effectLst/>
                <a:latin typeface="ＭＳ Ｐゴシック" panose="020B0600070205080204" pitchFamily="50" charset="-128"/>
                <a:ea typeface="Meiryo UI" panose="020B0604030504040204" pitchFamily="50" charset="-128"/>
                <a:cs typeface="Times New Roman" panose="02020603050405020304" pitchFamily="18" charset="0"/>
              </a:rPr>
              <a:t>策定</a:t>
            </a:r>
            <a:endParaRPr lang="en-US" altLang="ja-JP" sz="1200" dirty="0" smtClean="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200" dirty="0" smtClean="0">
                <a:latin typeface="Meiryo UI" panose="020B0604030504040204" pitchFamily="50" charset="-128"/>
                <a:ea typeface="Meiryo UI" panose="020B0604030504040204" pitchFamily="50" charset="-128"/>
                <a:cs typeface="ＭＳ Ｐゴシック" panose="020B0600070205080204" pitchFamily="50" charset="-128"/>
              </a:rPr>
              <a:t>保存管理方針</a:t>
            </a:r>
            <a:endParaRPr lang="ja-JP" altLang="en-US" sz="12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　　・整備の基本的考え方</a:t>
            </a:r>
            <a:endParaRPr lang="en-US"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　　（保存・修復、魅力向上など）</a:t>
            </a:r>
            <a:endParaRPr lang="en-US"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200" dirty="0">
                <a:effectLst/>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・活用の基本的考え方　</a:t>
            </a:r>
            <a:endParaRPr lang="en-US"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　　（特色を活かしたイベント、プロモーション　など）</a:t>
            </a:r>
            <a:endParaRPr lang="en-US"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314" name="右矢印 38">
            <a:extLst>
              <a:ext uri="{FF2B5EF4-FFF2-40B4-BE49-F238E27FC236}">
                <a16:creationId xmlns:a16="http://schemas.microsoft.com/office/drawing/2014/main" id="{00F252FF-BCA5-4DF3-A7F2-FF9E4373F2ED}"/>
              </a:ext>
            </a:extLst>
          </p:cNvPr>
          <p:cNvSpPr/>
          <p:nvPr/>
        </p:nvSpPr>
        <p:spPr>
          <a:xfrm rot="5400000">
            <a:off x="7155345" y="3323869"/>
            <a:ext cx="290195" cy="2847975"/>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15" name="正方形/長方形 314">
            <a:extLst>
              <a:ext uri="{FF2B5EF4-FFF2-40B4-BE49-F238E27FC236}">
                <a16:creationId xmlns:a16="http://schemas.microsoft.com/office/drawing/2014/main" id="{F176D2C4-52F9-49E7-9AA2-CA8E89A20FCC}"/>
              </a:ext>
            </a:extLst>
          </p:cNvPr>
          <p:cNvSpPr/>
          <p:nvPr/>
        </p:nvSpPr>
        <p:spPr>
          <a:xfrm>
            <a:off x="4828356" y="8331414"/>
            <a:ext cx="7792148" cy="110303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44000" rIns="91440" bIns="45720" numCol="1" spcCol="0" rtlCol="0" fromWordArt="0" anchor="t" anchorCtr="0" forceAA="0" compatLnSpc="1">
            <a:prstTxWarp prst="textNoShape">
              <a:avLst/>
            </a:prstTxWarp>
            <a:noAutofit/>
          </a:bodyPr>
          <a:lstStyle/>
          <a:p>
            <a:r>
              <a:rPr lang="ja-JP" sz="12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zh-TW" altLang="en-US" sz="1200" b="1"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日本庭園景観整備方針</a:t>
            </a:r>
            <a:r>
              <a:rPr lang="zh-TW"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zh-TW"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20</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24</a:t>
            </a:r>
            <a:r>
              <a:rPr lang="en-US" altLang="zh-TW"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.3</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策定予定</a:t>
            </a:r>
            <a:r>
              <a:rPr lang="zh-TW"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en-US" sz="1200" kern="100" dirty="0" smtClean="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200" kern="100" dirty="0" smtClean="0">
              <a:effectLst/>
              <a:ea typeface="ＭＳ 明朝" panose="02020609040205080304" pitchFamily="17" charset="-128"/>
              <a:cs typeface="Times New Roman" panose="02020603050405020304" pitchFamily="18" charset="0"/>
            </a:endParaRPr>
          </a:p>
          <a:p>
            <a:pPr algn="just"/>
            <a:r>
              <a:rPr lang="en-US" sz="11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a:p>
            <a:pPr algn="just"/>
            <a:r>
              <a:rPr lang="en-US" sz="11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a:p>
            <a:pPr algn="just"/>
            <a:r>
              <a:rPr lang="en-US" sz="11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p:txBody>
      </p:sp>
      <p:sp>
        <p:nvSpPr>
          <p:cNvPr id="318" name="正方形/長方形 317">
            <a:extLst>
              <a:ext uri="{FF2B5EF4-FFF2-40B4-BE49-F238E27FC236}">
                <a16:creationId xmlns:a16="http://schemas.microsoft.com/office/drawing/2014/main" id="{E0B222F5-4983-4F51-8D14-51D671E5AAFC}"/>
              </a:ext>
            </a:extLst>
          </p:cNvPr>
          <p:cNvSpPr/>
          <p:nvPr/>
        </p:nvSpPr>
        <p:spPr>
          <a:xfrm>
            <a:off x="87084" y="4912719"/>
            <a:ext cx="4476573" cy="2397005"/>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44000" rIns="91440" bIns="45720" numCol="1" spcCol="0" rtlCol="0" fromWordArt="0" anchor="t" anchorCtr="0" forceAA="0" compatLnSpc="1">
            <a:prstTxWarp prst="textNoShape">
              <a:avLst/>
            </a:prstTxWarp>
            <a:noAutofit/>
          </a:bodyPr>
          <a:lstStyle/>
          <a:p>
            <a:pPr marL="182563" indent="-182563" algn="just">
              <a:lnSpc>
                <a:spcPts val="1900"/>
              </a:lnSpc>
            </a:pPr>
            <a:r>
              <a:rPr lang="ja-JP" altLang="en-US" sz="120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200" b="1" kern="100" dirty="0">
                <a:solidFill>
                  <a:schemeClr val="tx1"/>
                </a:solidFill>
                <a:latin typeface="Century" panose="02040604050505020304" pitchFamily="18" charset="0"/>
                <a:ea typeface="HG丸ｺﾞｼｯｸM-PRO" panose="020F0600000000000000" pitchFamily="50" charset="-128"/>
                <a:cs typeface="Times New Roman" panose="02020603050405020304" pitchFamily="18" charset="0"/>
              </a:rPr>
              <a:t>日本庭園アクションプラン作成等のための</a:t>
            </a:r>
            <a:r>
              <a:rPr lang="ja-JP" altLang="en-US" sz="1200" b="1" kern="100" dirty="0" smtClean="0">
                <a:solidFill>
                  <a:schemeClr val="tx1"/>
                </a:solidFill>
                <a:latin typeface="Century" panose="02040604050505020304" pitchFamily="18" charset="0"/>
                <a:ea typeface="HG丸ｺﾞｼｯｸM-PRO" panose="020F0600000000000000" pitchFamily="50" charset="-128"/>
                <a:cs typeface="Times New Roman" panose="02020603050405020304" pitchFamily="18" charset="0"/>
              </a:rPr>
              <a:t>基礎検討</a:t>
            </a:r>
            <a:endParaRPr lang="en-US" altLang="ja-JP" sz="1200" b="1" kern="100" dirty="0">
              <a:solidFill>
                <a:schemeClr val="tx1"/>
              </a:solidFill>
              <a:latin typeface="Century" panose="02040604050505020304" pitchFamily="18" charset="0"/>
              <a:ea typeface="HG丸ｺﾞｼｯｸM-PRO" panose="020F0600000000000000" pitchFamily="50" charset="-128"/>
              <a:cs typeface="Times New Roman" panose="02020603050405020304" pitchFamily="18" charset="0"/>
            </a:endParaRPr>
          </a:p>
          <a:p>
            <a:pPr marL="182563" indent="-182563" algn="just">
              <a:lnSpc>
                <a:spcPts val="1900"/>
              </a:lnSpc>
            </a:pPr>
            <a:r>
              <a:rPr lang="ja-JP" altLang="en-US" sz="11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100" kern="100" dirty="0">
                <a:solidFill>
                  <a:schemeClr val="tx1"/>
                </a:solidFill>
                <a:ea typeface="HG丸ｺﾞｼｯｸM-PRO" panose="020F0600000000000000" pitchFamily="50" charset="-128"/>
                <a:cs typeface="Times New Roman" panose="02020603050405020304" pitchFamily="18" charset="0"/>
              </a:rPr>
              <a:t>（</a:t>
            </a:r>
            <a:r>
              <a:rPr lang="en-US" altLang="ja-JP" sz="1100" kern="100" dirty="0">
                <a:solidFill>
                  <a:schemeClr val="tx1"/>
                </a:solidFill>
                <a:ea typeface="HG丸ｺﾞｼｯｸM-PRO" panose="020F0600000000000000" pitchFamily="50" charset="-128"/>
                <a:cs typeface="Times New Roman" panose="02020603050405020304" pitchFamily="18" charset="0"/>
              </a:rPr>
              <a:t>2021 </a:t>
            </a:r>
            <a:r>
              <a:rPr lang="ja-JP" altLang="en-US" sz="1100" kern="100" dirty="0">
                <a:solidFill>
                  <a:schemeClr val="tx1"/>
                </a:solidFill>
                <a:ea typeface="HG丸ｺﾞｼｯｸM-PRO" panose="020F0600000000000000" pitchFamily="50" charset="-128"/>
                <a:cs typeface="Times New Roman" panose="02020603050405020304" pitchFamily="18" charset="0"/>
              </a:rPr>
              <a:t>年度）</a:t>
            </a:r>
            <a:endParaRPr lang="en-US" altLang="ja-JP" sz="1100" kern="100" dirty="0">
              <a:solidFill>
                <a:schemeClr val="tx1"/>
              </a:solidFill>
              <a:ea typeface="HG丸ｺﾞｼｯｸM-PRO" panose="020F0600000000000000" pitchFamily="50" charset="-128"/>
              <a:cs typeface="Times New Roman" panose="02020603050405020304" pitchFamily="18" charset="0"/>
            </a:endParaRPr>
          </a:p>
          <a:p>
            <a:pPr marL="182563" indent="-182563" algn="just">
              <a:lnSpc>
                <a:spcPts val="1900"/>
              </a:lnSpc>
              <a:spcBef>
                <a:spcPts val="600"/>
              </a:spcBef>
            </a:pPr>
            <a:r>
              <a:rPr lang="ja-JP" altLang="en-US" sz="1200" b="1" kern="100" dirty="0">
                <a:solidFill>
                  <a:schemeClr val="tx1"/>
                </a:solidFill>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1200" kern="100" dirty="0">
                <a:solidFill>
                  <a:srgbClr val="000000"/>
                </a:solidFill>
                <a:ea typeface="Meiryo UI" panose="020B0604030504040204" pitchFamily="50" charset="-128"/>
                <a:cs typeface="Times New Roman" panose="02020603050405020304" pitchFamily="18" charset="0"/>
              </a:rPr>
              <a:t>○登録記念物への登録に向けた整理</a:t>
            </a:r>
            <a:endParaRPr lang="en-US" altLang="ja-JP" sz="1200" kern="100" dirty="0">
              <a:solidFill>
                <a:srgbClr val="000000"/>
              </a:solidFill>
              <a:ea typeface="Meiryo UI" panose="020B0604030504040204" pitchFamily="50" charset="-128"/>
              <a:cs typeface="Times New Roman" panose="02020603050405020304" pitchFamily="18" charset="0"/>
            </a:endParaRPr>
          </a:p>
          <a:p>
            <a:pPr marL="182563" indent="-182563" algn="just">
              <a:lnSpc>
                <a:spcPts val="1900"/>
              </a:lnSpc>
            </a:pPr>
            <a:r>
              <a:rPr lang="ja-JP" altLang="en-US" sz="1200" kern="100" dirty="0">
                <a:solidFill>
                  <a:srgbClr val="000000"/>
                </a:solidFill>
                <a:ea typeface="Meiryo UI" panose="020B0604030504040204" pitchFamily="50" charset="-128"/>
                <a:cs typeface="Times New Roman" panose="02020603050405020304" pitchFamily="18" charset="0"/>
              </a:rPr>
              <a:t>　　　・本質的価値の整理　</a:t>
            </a:r>
            <a:endParaRPr lang="en-US" altLang="ja-JP" sz="1200" kern="100" dirty="0">
              <a:solidFill>
                <a:srgbClr val="000000"/>
              </a:solidFill>
              <a:ea typeface="Meiryo UI" panose="020B0604030504040204" pitchFamily="50" charset="-128"/>
              <a:cs typeface="Times New Roman" panose="02020603050405020304" pitchFamily="18" charset="0"/>
            </a:endParaRPr>
          </a:p>
          <a:p>
            <a:pPr marL="182563" indent="-182563" algn="just">
              <a:lnSpc>
                <a:spcPts val="1900"/>
              </a:lnSpc>
            </a:pPr>
            <a:r>
              <a:rPr lang="ja-JP" altLang="en-US" sz="1200" kern="100" dirty="0">
                <a:solidFill>
                  <a:srgbClr val="000000"/>
                </a:solidFill>
                <a:ea typeface="Meiryo UI" panose="020B0604030504040204" pitchFamily="50" charset="-128"/>
                <a:cs typeface="Times New Roman" panose="02020603050405020304" pitchFamily="18" charset="0"/>
              </a:rPr>
              <a:t>　　　・本質的価値を構成</a:t>
            </a:r>
            <a:r>
              <a:rPr lang="ja-JP" altLang="en-US" sz="1200" kern="100" dirty="0" smtClean="0">
                <a:solidFill>
                  <a:srgbClr val="000000"/>
                </a:solidFill>
                <a:ea typeface="Meiryo UI" panose="020B0604030504040204" pitchFamily="50" charset="-128"/>
                <a:cs typeface="Times New Roman" panose="02020603050405020304" pitchFamily="18" charset="0"/>
              </a:rPr>
              <a:t>する要素</a:t>
            </a:r>
            <a:r>
              <a:rPr lang="ja-JP" altLang="en-US" sz="1200" kern="100" dirty="0">
                <a:solidFill>
                  <a:srgbClr val="000000"/>
                </a:solidFill>
                <a:ea typeface="Meiryo UI" panose="020B0604030504040204" pitchFamily="50" charset="-128"/>
                <a:cs typeface="Times New Roman" panose="02020603050405020304" pitchFamily="18" charset="0"/>
              </a:rPr>
              <a:t>の抽出</a:t>
            </a:r>
            <a:endParaRPr lang="en-US" altLang="ja-JP" sz="1200" kern="100" dirty="0">
              <a:solidFill>
                <a:srgbClr val="000000"/>
              </a:solidFill>
              <a:ea typeface="Meiryo UI" panose="020B0604030504040204" pitchFamily="50" charset="-128"/>
              <a:cs typeface="Times New Roman" panose="02020603050405020304" pitchFamily="18" charset="0"/>
            </a:endParaRPr>
          </a:p>
          <a:p>
            <a:pPr marL="182563" indent="-182563" algn="just">
              <a:lnSpc>
                <a:spcPts val="1900"/>
              </a:lnSpc>
            </a:pPr>
            <a:r>
              <a:rPr lang="ja-JP" altLang="en-US" sz="1200" kern="100" dirty="0">
                <a:solidFill>
                  <a:srgbClr val="000000"/>
                </a:solidFill>
                <a:ea typeface="Meiryo UI" panose="020B0604030504040204" pitchFamily="50" charset="-128"/>
                <a:cs typeface="Times New Roman" panose="02020603050405020304" pitchFamily="18" charset="0"/>
              </a:rPr>
              <a:t>　　　・登録対象</a:t>
            </a:r>
            <a:r>
              <a:rPr lang="ja-JP" altLang="en-US" sz="1200" kern="100">
                <a:solidFill>
                  <a:srgbClr val="000000"/>
                </a:solidFill>
                <a:ea typeface="Meiryo UI" panose="020B0604030504040204" pitchFamily="50" charset="-128"/>
                <a:cs typeface="Times New Roman" panose="02020603050405020304" pitchFamily="18" charset="0"/>
              </a:rPr>
              <a:t>と</a:t>
            </a:r>
            <a:r>
              <a:rPr lang="ja-JP" altLang="en-US" sz="1200" kern="100" smtClean="0">
                <a:solidFill>
                  <a:srgbClr val="000000"/>
                </a:solidFill>
                <a:ea typeface="Meiryo UI" panose="020B0604030504040204" pitchFamily="50" charset="-128"/>
                <a:cs typeface="Times New Roman" panose="02020603050405020304" pitchFamily="18" charset="0"/>
              </a:rPr>
              <a:t>する構成</a:t>
            </a:r>
            <a:r>
              <a:rPr lang="ja-JP" altLang="en-US" sz="1200" kern="100" dirty="0">
                <a:solidFill>
                  <a:srgbClr val="000000"/>
                </a:solidFill>
                <a:ea typeface="Meiryo UI" panose="020B0604030504040204" pitchFamily="50" charset="-128"/>
                <a:cs typeface="Times New Roman" panose="02020603050405020304" pitchFamily="18" charset="0"/>
              </a:rPr>
              <a:t>要素の特定　など</a:t>
            </a:r>
            <a:endParaRPr lang="en-US" altLang="ja-JP" sz="1200" kern="100" dirty="0">
              <a:solidFill>
                <a:srgbClr val="000000"/>
              </a:solidFill>
              <a:ea typeface="Meiryo UI" panose="020B0604030504040204" pitchFamily="50" charset="-128"/>
              <a:cs typeface="Times New Roman" panose="02020603050405020304" pitchFamily="18" charset="0"/>
            </a:endParaRPr>
          </a:p>
          <a:p>
            <a:pPr marL="182563" indent="-68263" algn="just">
              <a:lnSpc>
                <a:spcPts val="1900"/>
              </a:lnSpc>
            </a:pPr>
            <a:r>
              <a:rPr lang="ja-JP" altLang="en-US" sz="1200" kern="100" dirty="0">
                <a:solidFill>
                  <a:srgbClr val="000000"/>
                </a:solidFill>
                <a:ea typeface="Meiryo UI" panose="020B0604030504040204" pitchFamily="50" charset="-128"/>
                <a:cs typeface="Times New Roman" panose="02020603050405020304" pitchFamily="18" charset="0"/>
              </a:rPr>
              <a:t>○バリアフリーの課題と対応策の検討</a:t>
            </a:r>
            <a:endParaRPr lang="en-US" altLang="ja-JP" sz="1200" kern="100" dirty="0">
              <a:solidFill>
                <a:srgbClr val="000000"/>
              </a:solidFill>
              <a:ea typeface="Meiryo UI" panose="020B0604030504040204" pitchFamily="50" charset="-128"/>
              <a:cs typeface="Times New Roman" panose="02020603050405020304" pitchFamily="18" charset="0"/>
            </a:endParaRPr>
          </a:p>
          <a:p>
            <a:pPr marL="182563" indent="-68263" algn="just">
              <a:lnSpc>
                <a:spcPts val="1900"/>
              </a:lnSpc>
            </a:pPr>
            <a:r>
              <a:rPr lang="ja-JP" altLang="en-US" sz="1200" kern="100" dirty="0">
                <a:solidFill>
                  <a:srgbClr val="000000"/>
                </a:solidFill>
                <a:effectLst/>
                <a:ea typeface="Meiryo UI" panose="020B0604030504040204" pitchFamily="50" charset="-128"/>
                <a:cs typeface="Times New Roman" panose="02020603050405020304" pitchFamily="18" charset="0"/>
              </a:rPr>
              <a:t>　　・基本的視点</a:t>
            </a:r>
            <a:r>
              <a:rPr lang="ja-JP" altLang="en-US" sz="1200" kern="100" dirty="0" smtClean="0">
                <a:solidFill>
                  <a:srgbClr val="000000"/>
                </a:solidFill>
                <a:effectLst/>
                <a:ea typeface="Meiryo UI" panose="020B0604030504040204" pitchFamily="50" charset="-128"/>
                <a:cs typeface="Times New Roman" panose="02020603050405020304" pitchFamily="18" charset="0"/>
              </a:rPr>
              <a:t>及び</a:t>
            </a:r>
            <a:r>
              <a:rPr lang="ja-JP" altLang="en-US" sz="1200" kern="100" dirty="0">
                <a:solidFill>
                  <a:srgbClr val="000000"/>
                </a:solidFill>
                <a:ea typeface="Meiryo UI" panose="020B0604030504040204" pitchFamily="50" charset="-128"/>
                <a:cs typeface="Times New Roman" panose="02020603050405020304" pitchFamily="18" charset="0"/>
              </a:rPr>
              <a:t>対応</a:t>
            </a:r>
            <a:r>
              <a:rPr lang="ja-JP" altLang="en-US" sz="1200" kern="100" dirty="0" smtClean="0">
                <a:solidFill>
                  <a:srgbClr val="000000"/>
                </a:solidFill>
                <a:ea typeface="Meiryo UI" panose="020B0604030504040204" pitchFamily="50" charset="-128"/>
                <a:cs typeface="Times New Roman" panose="02020603050405020304" pitchFamily="18" charset="0"/>
              </a:rPr>
              <a:t>箇所の</a:t>
            </a:r>
            <a:r>
              <a:rPr lang="ja-JP" altLang="en-US" sz="1200" kern="100" dirty="0" smtClean="0">
                <a:solidFill>
                  <a:srgbClr val="000000"/>
                </a:solidFill>
                <a:effectLst/>
                <a:ea typeface="Meiryo UI" panose="020B0604030504040204" pitchFamily="50" charset="-128"/>
                <a:cs typeface="Times New Roman" panose="02020603050405020304" pitchFamily="18" charset="0"/>
              </a:rPr>
              <a:t>抽出</a:t>
            </a:r>
            <a:endParaRPr lang="en-US" altLang="ja-JP" sz="1200" kern="100" dirty="0">
              <a:solidFill>
                <a:srgbClr val="000000"/>
              </a:solidFill>
              <a:effectLst/>
              <a:ea typeface="Meiryo UI" panose="020B0604030504040204" pitchFamily="50" charset="-128"/>
              <a:cs typeface="Times New Roman" panose="02020603050405020304" pitchFamily="18" charset="0"/>
            </a:endParaRPr>
          </a:p>
          <a:p>
            <a:pPr marL="182563" indent="-68263" algn="just">
              <a:lnSpc>
                <a:spcPts val="1900"/>
              </a:lnSpc>
            </a:pPr>
            <a:r>
              <a:rPr lang="ja-JP" altLang="en-US" sz="1200" kern="100" dirty="0">
                <a:solidFill>
                  <a:srgbClr val="000000"/>
                </a:solidFill>
                <a:ea typeface="Meiryo UI" panose="020B0604030504040204" pitchFamily="50" charset="-128"/>
                <a:cs typeface="Times New Roman" panose="02020603050405020304" pitchFamily="18" charset="0"/>
              </a:rPr>
              <a:t>　　・対応策の検討　など</a:t>
            </a:r>
            <a:endParaRPr lang="ja-JP" sz="1050" kern="100" dirty="0">
              <a:effectLst/>
              <a:ea typeface="ＭＳ 明朝" panose="02020609040205080304" pitchFamily="17" charset="-128"/>
              <a:cs typeface="Times New Roman" panose="02020603050405020304" pitchFamily="18" charset="0"/>
            </a:endParaRPr>
          </a:p>
        </p:txBody>
      </p:sp>
      <p:cxnSp>
        <p:nvCxnSpPr>
          <p:cNvPr id="327" name="直線コネクタ 326">
            <a:extLst>
              <a:ext uri="{FF2B5EF4-FFF2-40B4-BE49-F238E27FC236}">
                <a16:creationId xmlns:a16="http://schemas.microsoft.com/office/drawing/2014/main" id="{1F6F8254-9B11-4095-9675-49BB2C31441B}"/>
              </a:ext>
            </a:extLst>
          </p:cNvPr>
          <p:cNvCxnSpPr/>
          <p:nvPr/>
        </p:nvCxnSpPr>
        <p:spPr>
          <a:xfrm>
            <a:off x="12713618" y="4167585"/>
            <a:ext cx="0" cy="8018"/>
          </a:xfrm>
          <a:prstGeom prst="line">
            <a:avLst/>
          </a:prstGeom>
        </p:spPr>
        <p:style>
          <a:lnRef idx="1">
            <a:schemeClr val="accent1"/>
          </a:lnRef>
          <a:fillRef idx="0">
            <a:schemeClr val="accent1"/>
          </a:fillRef>
          <a:effectRef idx="0">
            <a:schemeClr val="accent1"/>
          </a:effectRef>
          <a:fontRef idx="minor">
            <a:schemeClr val="tx1"/>
          </a:fontRef>
        </p:style>
      </p:cxnSp>
      <p:grpSp>
        <p:nvGrpSpPr>
          <p:cNvPr id="23" name="グループ化 22"/>
          <p:cNvGrpSpPr/>
          <p:nvPr/>
        </p:nvGrpSpPr>
        <p:grpSpPr>
          <a:xfrm>
            <a:off x="302691" y="9087804"/>
            <a:ext cx="4436986" cy="333882"/>
            <a:chOff x="383177" y="8604629"/>
            <a:chExt cx="4436986" cy="333882"/>
          </a:xfrm>
        </p:grpSpPr>
        <p:grpSp>
          <p:nvGrpSpPr>
            <p:cNvPr id="41" name="グループ化 40"/>
            <p:cNvGrpSpPr/>
            <p:nvPr/>
          </p:nvGrpSpPr>
          <p:grpSpPr>
            <a:xfrm>
              <a:off x="383177" y="8604629"/>
              <a:ext cx="4436986" cy="324000"/>
              <a:chOff x="104775" y="119705"/>
              <a:chExt cx="4436986" cy="324266"/>
            </a:xfrm>
          </p:grpSpPr>
          <p:sp>
            <p:nvSpPr>
              <p:cNvPr id="43" name="テキスト ボックス 12"/>
              <p:cNvSpPr txBox="1"/>
              <p:nvPr/>
            </p:nvSpPr>
            <p:spPr>
              <a:xfrm>
                <a:off x="104775" y="155735"/>
                <a:ext cx="1524000" cy="252207"/>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登録記念物への登録</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4" name="下矢印 43"/>
              <p:cNvSpPr/>
              <p:nvPr/>
            </p:nvSpPr>
            <p:spPr>
              <a:xfrm rot="16200000">
                <a:off x="1600884" y="209838"/>
                <a:ext cx="324266" cy="144000"/>
              </a:xfrm>
              <a:prstGeom prst="downArrow">
                <a:avLst>
                  <a:gd name="adj1" fmla="val 50000"/>
                  <a:gd name="adj2" fmla="val 54894"/>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5" name="テキスト ボックス 24"/>
              <p:cNvSpPr txBox="1"/>
              <p:nvPr/>
            </p:nvSpPr>
            <p:spPr>
              <a:xfrm>
                <a:off x="1896617" y="155735"/>
                <a:ext cx="1083673" cy="252207"/>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1050" kern="100" dirty="0">
                    <a:effectLst/>
                    <a:latin typeface="游明朝" panose="02020400000000000000" pitchFamily="18" charset="-128"/>
                    <a:ea typeface="Meiryo UI" panose="020B0604030504040204" pitchFamily="50" charset="-128"/>
                    <a:cs typeface="Times New Roman" panose="02020603050405020304" pitchFamily="18" charset="0"/>
                  </a:rPr>
                  <a:t>名勝への指定</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6" name="テキスト ボックス 27"/>
              <p:cNvSpPr txBox="1"/>
              <p:nvPr/>
            </p:nvSpPr>
            <p:spPr>
              <a:xfrm>
                <a:off x="3246402" y="155735"/>
                <a:ext cx="1295359" cy="252207"/>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1050" kern="100">
                    <a:effectLst/>
                    <a:latin typeface="游明朝" panose="02020400000000000000" pitchFamily="18" charset="-128"/>
                    <a:ea typeface="Meiryo UI" panose="020B0604030504040204" pitchFamily="50" charset="-128"/>
                    <a:cs typeface="Times New Roman" panose="02020603050405020304" pitchFamily="18" charset="0"/>
                  </a:rPr>
                  <a:t>特別名勝への指定</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grpSp>
        <p:sp>
          <p:nvSpPr>
            <p:cNvPr id="51" name="下矢印 50"/>
            <p:cNvSpPr/>
            <p:nvPr/>
          </p:nvSpPr>
          <p:spPr>
            <a:xfrm rot="16200000">
              <a:off x="3230292" y="8704511"/>
              <a:ext cx="324000" cy="144000"/>
            </a:xfrm>
            <a:prstGeom prst="downArrow">
              <a:avLst>
                <a:gd name="adj1" fmla="val 50000"/>
                <a:gd name="adj2" fmla="val 54894"/>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55" name="テキスト ボックス 2">
            <a:extLst>
              <a:ext uri="{FF2B5EF4-FFF2-40B4-BE49-F238E27FC236}">
                <a16:creationId xmlns:a16="http://schemas.microsoft.com/office/drawing/2014/main" id="{A75BEDA6-7472-48FD-9052-ACA7EEDB4D0B}"/>
              </a:ext>
            </a:extLst>
          </p:cNvPr>
          <p:cNvSpPr txBox="1"/>
          <p:nvPr/>
        </p:nvSpPr>
        <p:spPr>
          <a:xfrm>
            <a:off x="4989870" y="8759115"/>
            <a:ext cx="3915931" cy="63739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noAutofit/>
          </a:bodyPr>
          <a:lstStyle/>
          <a:p>
            <a:pPr>
              <a:lnSpc>
                <a:spcPts val="1500"/>
              </a:lnSpc>
            </a:pPr>
            <a:r>
              <a:rPr lang="ja-JP" altLang="en-US" sz="1200" dirty="0">
                <a:solidFill>
                  <a:schemeClr val="tx1"/>
                </a:solidFill>
                <a:latin typeface="ＭＳ Ｐゴシック" panose="020B0600070205080204" pitchFamily="50" charset="-128"/>
                <a:ea typeface="Meiryo UI" panose="020B0604030504040204" pitchFamily="50" charset="-128"/>
                <a:cs typeface="Times New Roman" panose="02020603050405020304" pitchFamily="18" charset="0"/>
              </a:rPr>
              <a:t>〇</a:t>
            </a:r>
            <a:r>
              <a:rPr lang="ja-JP" altLang="en-US" sz="12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眺望・景観回復に向けた植栽管理</a:t>
            </a:r>
          </a:p>
          <a:p>
            <a:pPr>
              <a:lnSpc>
                <a:spcPts val="1500"/>
              </a:lnSpc>
            </a:pPr>
            <a:r>
              <a:rPr lang="ja-JP" altLang="en-US" sz="12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剪定・</a:t>
            </a:r>
            <a:r>
              <a:rPr lang="ja-JP" altLang="en-US" sz="1100" dirty="0" smtClean="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間引き（心字池・遠見の松周辺など）</a:t>
            </a:r>
            <a:endParaRPr lang="en-US" altLang="ja-JP" sz="11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・周辺建築物の遮蔽検討 　・生育不良木</a:t>
            </a:r>
            <a:r>
              <a:rPr lang="ja-JP" altLang="en-US" sz="1100" dirty="0" smtClean="0">
                <a:latin typeface="Meiryo UI" panose="020B0604030504040204" pitchFamily="50" charset="-128"/>
                <a:ea typeface="Meiryo UI" panose="020B0604030504040204" pitchFamily="50" charset="-128"/>
                <a:cs typeface="ＭＳ Ｐゴシック" panose="020B0600070205080204" pitchFamily="50" charset="-128"/>
              </a:rPr>
              <a:t>の樹勢回復、植</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替など</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cxnSp>
        <p:nvCxnSpPr>
          <p:cNvPr id="29" name="直線コネクタ 28">
            <a:extLst>
              <a:ext uri="{FF2B5EF4-FFF2-40B4-BE49-F238E27FC236}">
                <a16:creationId xmlns:a16="http://schemas.microsoft.com/office/drawing/2014/main" id="{A8844536-6A6F-43FA-A179-0229DA847749}"/>
              </a:ext>
            </a:extLst>
          </p:cNvPr>
          <p:cNvCxnSpPr/>
          <p:nvPr/>
        </p:nvCxnSpPr>
        <p:spPr>
          <a:xfrm>
            <a:off x="4702009" y="4912720"/>
            <a:ext cx="0" cy="2459900"/>
          </a:xfrm>
          <a:prstGeom prst="line">
            <a:avLst/>
          </a:prstGeom>
        </p:spPr>
        <p:style>
          <a:lnRef idx="1">
            <a:schemeClr val="dk1"/>
          </a:lnRef>
          <a:fillRef idx="0">
            <a:schemeClr val="dk1"/>
          </a:fillRef>
          <a:effectRef idx="0">
            <a:schemeClr val="dk1"/>
          </a:effectRef>
          <a:fontRef idx="minor">
            <a:schemeClr val="tx1"/>
          </a:fontRef>
        </p:style>
      </p:cxnSp>
      <p:cxnSp>
        <p:nvCxnSpPr>
          <p:cNvPr id="31" name="直線コネクタ 30">
            <a:extLst>
              <a:ext uri="{FF2B5EF4-FFF2-40B4-BE49-F238E27FC236}">
                <a16:creationId xmlns:a16="http://schemas.microsoft.com/office/drawing/2014/main" id="{CA7F783C-6FAA-427E-B1D7-4CCF14A498CD}"/>
              </a:ext>
            </a:extLst>
          </p:cNvPr>
          <p:cNvCxnSpPr/>
          <p:nvPr/>
        </p:nvCxnSpPr>
        <p:spPr>
          <a:xfrm>
            <a:off x="87084" y="7372620"/>
            <a:ext cx="0" cy="2127631"/>
          </a:xfrm>
          <a:prstGeom prst="line">
            <a:avLst/>
          </a:prstGeom>
        </p:spPr>
        <p:style>
          <a:lnRef idx="1">
            <a:schemeClr val="dk1"/>
          </a:lnRef>
          <a:fillRef idx="0">
            <a:schemeClr val="dk1"/>
          </a:fillRef>
          <a:effectRef idx="0">
            <a:schemeClr val="dk1"/>
          </a:effectRef>
          <a:fontRef idx="minor">
            <a:schemeClr val="tx1"/>
          </a:fontRef>
        </p:style>
      </p:cxnSp>
      <p:sp>
        <p:nvSpPr>
          <p:cNvPr id="34" name="テキスト ボックス 33">
            <a:extLst>
              <a:ext uri="{FF2B5EF4-FFF2-40B4-BE49-F238E27FC236}">
                <a16:creationId xmlns:a16="http://schemas.microsoft.com/office/drawing/2014/main" id="{4CEE5F37-BB0D-4234-8A3B-95F1194978DB}"/>
              </a:ext>
            </a:extLst>
          </p:cNvPr>
          <p:cNvSpPr txBox="1"/>
          <p:nvPr/>
        </p:nvSpPr>
        <p:spPr>
          <a:xfrm>
            <a:off x="7474954" y="7684858"/>
            <a:ext cx="1499108" cy="430887"/>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紅葉まつり</a:t>
            </a:r>
            <a:r>
              <a:rPr kumimoji="1" lang="ja-JP" altLang="en-US" sz="1100" dirty="0" smtClean="0">
                <a:latin typeface="Meiryo UI" panose="020B0604030504040204" pitchFamily="50" charset="-128"/>
                <a:ea typeface="Meiryo UI" panose="020B0604030504040204" pitchFamily="50" charset="-128"/>
              </a:rPr>
              <a:t>ライトアップ</a:t>
            </a:r>
            <a:endParaRPr kumimoji="1" lang="en-US" altLang="ja-JP" sz="1100" dirty="0" smtClean="0">
              <a:latin typeface="Meiryo UI" panose="020B0604030504040204" pitchFamily="50" charset="-128"/>
              <a:ea typeface="Meiryo UI" panose="020B0604030504040204" pitchFamily="50" charset="-128"/>
            </a:endParaRPr>
          </a:p>
          <a:p>
            <a:r>
              <a:rPr kumimoji="1" lang="en-US" altLang="ja-JP" sz="1100" dirty="0" smtClean="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2021.11)</a:t>
            </a:r>
            <a:endParaRPr kumimoji="1" lang="ja-JP" altLang="en-US" sz="1100" dirty="0">
              <a:latin typeface="Meiryo UI" panose="020B0604030504040204" pitchFamily="50" charset="-128"/>
              <a:ea typeface="Meiryo UI" panose="020B0604030504040204" pitchFamily="50" charset="-128"/>
            </a:endParaRPr>
          </a:p>
        </p:txBody>
      </p:sp>
      <p:sp>
        <p:nvSpPr>
          <p:cNvPr id="64" name="テキスト ボックス 2">
            <a:extLst>
              <a:ext uri="{FF2B5EF4-FFF2-40B4-BE49-F238E27FC236}">
                <a16:creationId xmlns:a16="http://schemas.microsoft.com/office/drawing/2014/main" id="{FBD74F26-D275-4865-8B7E-01A0AFD487DC}"/>
              </a:ext>
            </a:extLst>
          </p:cNvPr>
          <p:cNvSpPr txBox="1"/>
          <p:nvPr/>
        </p:nvSpPr>
        <p:spPr>
          <a:xfrm>
            <a:off x="8842274" y="5718191"/>
            <a:ext cx="3822963" cy="15117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noAutofit/>
          </a:bodyPr>
          <a:lstStyle/>
          <a:p>
            <a:pPr>
              <a:lnSpc>
                <a:spcPts val="1500"/>
              </a:lnSpc>
            </a:pPr>
            <a:r>
              <a:rPr lang="ja-JP" altLang="en-US" sz="1200" dirty="0">
                <a:latin typeface="ＭＳ Ｐゴシック" panose="020B0600070205080204" pitchFamily="50" charset="-128"/>
                <a:ea typeface="Meiryo UI" panose="020B0604030504040204" pitchFamily="50" charset="-128"/>
                <a:cs typeface="Times New Roman" panose="02020603050405020304" pitchFamily="18" charset="0"/>
              </a:rPr>
              <a:t>〇施設改修計画</a:t>
            </a:r>
            <a:endParaRPr lang="ja-JP" altLang="en-US" sz="11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　・老朽化施設改修</a:t>
            </a:r>
            <a:endParaRPr lang="en-US"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　　　⇒模型</a:t>
            </a:r>
            <a:r>
              <a:rPr lang="ja-JP" altLang="en-US" sz="12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茶室門</a:t>
            </a:r>
            <a:r>
              <a:rPr lang="ja-JP" altLang="en-US" sz="12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休憩所、石積花壇、池護岸、</a:t>
            </a:r>
            <a:endParaRPr lang="en-US"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　　　　 舗装</a:t>
            </a:r>
            <a:r>
              <a:rPr lang="en-US" altLang="ja-JP" sz="120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石張、アスファルトなど</a:t>
            </a:r>
            <a:r>
              <a:rPr lang="en-US" altLang="ja-JP" sz="120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　など</a:t>
            </a:r>
            <a:endParaRPr lang="en-US"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200" dirty="0" smtClean="0">
                <a:latin typeface="Meiryo UI" panose="020B0604030504040204" pitchFamily="50" charset="-128"/>
                <a:ea typeface="Meiryo UI" panose="020B0604030504040204" pitchFamily="50" charset="-128"/>
                <a:cs typeface="ＭＳ Ｐゴシック" panose="020B0600070205080204" pitchFamily="50" charset="-128"/>
              </a:rPr>
              <a:t>バリアフリー</a:t>
            </a: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改修</a:t>
            </a:r>
            <a:endParaRPr lang="en-US"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200" dirty="0">
                <a:effectLst/>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　⇒段差、舗装改修など　</a:t>
            </a:r>
            <a:endParaRPr lang="en-US"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p:txBody>
      </p:sp>
      <p:pic>
        <p:nvPicPr>
          <p:cNvPr id="42" name="図 41">
            <a:extLst>
              <a:ext uri="{FF2B5EF4-FFF2-40B4-BE49-F238E27FC236}">
                <a16:creationId xmlns:a16="http://schemas.microsoft.com/office/drawing/2014/main" id="{B17D9612-9A90-4A6F-AC34-C357DAFB4FFA}"/>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rot="5400000">
            <a:off x="11390897" y="7115469"/>
            <a:ext cx="878270" cy="1162396"/>
          </a:xfrm>
          <a:prstGeom prst="rect">
            <a:avLst/>
          </a:prstGeom>
        </p:spPr>
      </p:pic>
      <p:pic>
        <p:nvPicPr>
          <p:cNvPr id="50" name="図 49" descr="屋外, 座る, テーブル, 草 が含まれている画像&#10;&#10;自動的に生成された説明">
            <a:extLst>
              <a:ext uri="{FF2B5EF4-FFF2-40B4-BE49-F238E27FC236}">
                <a16:creationId xmlns:a16="http://schemas.microsoft.com/office/drawing/2014/main" id="{23D72884-0EBD-4A9B-8D7E-54D5739094AF}"/>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8962253" y="7144398"/>
            <a:ext cx="1301839" cy="890963"/>
          </a:xfrm>
          <a:prstGeom prst="rect">
            <a:avLst/>
          </a:prstGeom>
        </p:spPr>
      </p:pic>
      <p:pic>
        <p:nvPicPr>
          <p:cNvPr id="53" name="図 52">
            <a:extLst>
              <a:ext uri="{FF2B5EF4-FFF2-40B4-BE49-F238E27FC236}">
                <a16:creationId xmlns:a16="http://schemas.microsoft.com/office/drawing/2014/main" id="{4FC82597-FA0D-41C3-8319-3BD336B3A6C7}"/>
              </a:ext>
            </a:extLst>
          </p:cNvPr>
          <p:cNvPicPr>
            <a:picLocks noChangeAspect="1"/>
          </p:cNvPicPr>
          <p:nvPr/>
        </p:nvPicPr>
        <p:blipFill rotWithShape="1">
          <a:blip r:embed="rId8" cstate="email">
            <a:extLst>
              <a:ext uri="{28A0092B-C50C-407E-A947-70E740481C1C}">
                <a14:useLocalDpi xmlns:a14="http://schemas.microsoft.com/office/drawing/2010/main"/>
              </a:ext>
            </a:extLst>
          </a:blip>
          <a:srcRect t="-713" r="-789"/>
          <a:stretch/>
        </p:blipFill>
        <p:spPr>
          <a:xfrm>
            <a:off x="10197996" y="6932104"/>
            <a:ext cx="1281818" cy="904582"/>
          </a:xfrm>
          <a:prstGeom prst="rect">
            <a:avLst/>
          </a:prstGeom>
        </p:spPr>
      </p:pic>
      <p:pic>
        <p:nvPicPr>
          <p:cNvPr id="56" name="図 55">
            <a:extLst>
              <a:ext uri="{FF2B5EF4-FFF2-40B4-BE49-F238E27FC236}">
                <a16:creationId xmlns:a16="http://schemas.microsoft.com/office/drawing/2014/main" id="{88CA8A65-8192-4802-8665-938CF12DB9A0}"/>
              </a:ext>
            </a:extLst>
          </p:cNvPr>
          <p:cNvPicPr>
            <a:picLocks noChangeAspect="1"/>
          </p:cNvPicPr>
          <p:nvPr/>
        </p:nvPicPr>
        <p:blipFill rotWithShape="1">
          <a:blip r:embed="rId9" cstate="email">
            <a:extLst>
              <a:ext uri="{28A0092B-C50C-407E-A947-70E740481C1C}">
                <a14:useLocalDpi xmlns:a14="http://schemas.microsoft.com/office/drawing/2010/main"/>
              </a:ext>
            </a:extLst>
          </a:blip>
          <a:srcRect/>
          <a:stretch/>
        </p:blipFill>
        <p:spPr>
          <a:xfrm>
            <a:off x="5149223" y="6996691"/>
            <a:ext cx="2369043" cy="1052289"/>
          </a:xfrm>
          <a:prstGeom prst="rect">
            <a:avLst/>
          </a:prstGeom>
        </p:spPr>
      </p:pic>
      <p:sp>
        <p:nvSpPr>
          <p:cNvPr id="79" name="テキスト ボックス 2">
            <a:extLst>
              <a:ext uri="{FF2B5EF4-FFF2-40B4-BE49-F238E27FC236}">
                <a16:creationId xmlns:a16="http://schemas.microsoft.com/office/drawing/2014/main" id="{60CD455A-1808-41E5-97A4-A20C0A5A0D5E}"/>
              </a:ext>
            </a:extLst>
          </p:cNvPr>
          <p:cNvSpPr txBox="1"/>
          <p:nvPr/>
        </p:nvSpPr>
        <p:spPr>
          <a:xfrm>
            <a:off x="8707813" y="8778081"/>
            <a:ext cx="3494054" cy="63739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noAutofit/>
          </a:bodyPr>
          <a:lstStyle/>
          <a:p>
            <a:pPr>
              <a:lnSpc>
                <a:spcPts val="1500"/>
              </a:lnSpc>
            </a:pPr>
            <a:r>
              <a:rPr lang="ja-JP" altLang="en-US" sz="1200" dirty="0">
                <a:latin typeface="ＭＳ Ｐゴシック" panose="020B0600070205080204" pitchFamily="50" charset="-128"/>
                <a:ea typeface="Meiryo UI" panose="020B0604030504040204" pitchFamily="50" charset="-128"/>
                <a:cs typeface="Times New Roman" panose="02020603050405020304" pitchFamily="18" charset="0"/>
              </a:rPr>
              <a:t>〇災害等への対策を踏まえた植栽管理</a:t>
            </a:r>
            <a:endParaRPr lang="ja-JP" altLang="en-US" sz="12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2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・風倒防止のための外周林の切り下げ　</a:t>
            </a:r>
            <a:r>
              <a:rPr lang="ja-JP" altLang="en-US" sz="1100" dirty="0">
                <a:latin typeface="ＭＳ Ｐゴシック" panose="020B0600070205080204" pitchFamily="50" charset="-128"/>
                <a:ea typeface="Meiryo UI" panose="020B0604030504040204" pitchFamily="50" charset="-128"/>
                <a:cs typeface="Times New Roman" panose="02020603050405020304" pitchFamily="18" charset="0"/>
              </a:rPr>
              <a:t>など</a:t>
            </a:r>
            <a:endParaRPr lang="ja-JP" sz="11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pic>
        <p:nvPicPr>
          <p:cNvPr id="57" name="図 56"/>
          <p:cNvPicPr/>
          <p:nvPr/>
        </p:nvPicPr>
        <p:blipFill rotWithShape="1">
          <a:blip r:embed="rId10" cstate="email">
            <a:extLst>
              <a:ext uri="{28A0092B-C50C-407E-A947-70E740481C1C}">
                <a14:useLocalDpi xmlns:a14="http://schemas.microsoft.com/office/drawing/2010/main"/>
              </a:ext>
            </a:extLst>
          </a:blip>
          <a:srcRect/>
          <a:stretch/>
        </p:blipFill>
        <p:spPr bwMode="auto">
          <a:xfrm>
            <a:off x="11419795" y="8523646"/>
            <a:ext cx="1112666" cy="820869"/>
          </a:xfrm>
          <a:prstGeom prst="rect">
            <a:avLst/>
          </a:prstGeom>
          <a:ln w="12700" cap="flat" cmpd="sng" algn="ctr">
            <a:noFill/>
            <a:prstDash val="solid"/>
            <a:round/>
            <a:headEnd type="none" w="med" len="med"/>
            <a:tailEnd type="none" w="med" len="med"/>
          </a:ln>
          <a:extLst>
            <a:ext uri="{53640926-AAD7-44D8-BBD7-CCE9431645EC}">
              <a14:shadowObscured xmlns:a14="http://schemas.microsoft.com/office/drawing/2010/main"/>
            </a:ext>
          </a:extLst>
        </p:spPr>
      </p:pic>
      <p:sp>
        <p:nvSpPr>
          <p:cNvPr id="3" name="テキスト ボックス 2"/>
          <p:cNvSpPr txBox="1"/>
          <p:nvPr/>
        </p:nvSpPr>
        <p:spPr>
          <a:xfrm>
            <a:off x="4861230" y="5024758"/>
            <a:ext cx="7451476" cy="492443"/>
          </a:xfrm>
          <a:prstGeom prst="rect">
            <a:avLst/>
          </a:prstGeom>
          <a:noFill/>
        </p:spPr>
        <p:txBody>
          <a:bodyPr wrap="square" lIns="0" tIns="0" rIns="0" bIns="0"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歴史的・文化的価値の維持・継承を念頭に置いた計画策定</a:t>
            </a:r>
          </a:p>
          <a:p>
            <a:r>
              <a:rPr kumimoji="1" lang="ja-JP" altLang="en-US" dirty="0"/>
              <a:t>　</a:t>
            </a:r>
          </a:p>
        </p:txBody>
      </p:sp>
      <p:sp>
        <p:nvSpPr>
          <p:cNvPr id="59" name="テキスト ボックス 19"/>
          <p:cNvSpPr txBox="1"/>
          <p:nvPr/>
        </p:nvSpPr>
        <p:spPr>
          <a:xfrm>
            <a:off x="11789692" y="72669"/>
            <a:ext cx="923925" cy="23812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200"/>
              </a:lnSpc>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資料</a:t>
            </a: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ja-JP" sz="1050" kern="100" dirty="0" err="1" smtClean="0">
                <a:effectLst/>
                <a:latin typeface="Meiryo UI" panose="020B0604030504040204" pitchFamily="50" charset="-128"/>
                <a:ea typeface="Meiryo UI" panose="020B0604030504040204" pitchFamily="50" charset="-128"/>
                <a:cs typeface="Times New Roman" panose="02020603050405020304" pitchFamily="18" charset="0"/>
              </a:rPr>
              <a:t>ー</a:t>
            </a:r>
            <a:r>
              <a:rPr lang="en-US" altLang="ja-JP"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1</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 name="左右矢印 1"/>
          <p:cNvSpPr/>
          <p:nvPr/>
        </p:nvSpPr>
        <p:spPr>
          <a:xfrm>
            <a:off x="8608581" y="6831008"/>
            <a:ext cx="340349" cy="202191"/>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4844193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1089</TotalTime>
  <Words>1044</Words>
  <Application>Microsoft Office PowerPoint</Application>
  <PresentationFormat>A3 297x420 mm</PresentationFormat>
  <Paragraphs>111</Paragraphs>
  <Slides>1</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vt:i4>
      </vt:variant>
    </vt:vector>
  </HeadingPairs>
  <TitlesOfParts>
    <vt:vector size="14" baseType="lpstr">
      <vt:lpstr>HG丸ｺﾞｼｯｸM-PRO</vt:lpstr>
      <vt:lpstr>Meiryo UI</vt:lpstr>
      <vt:lpstr>ＭＳ Ｐゴシック</vt:lpstr>
      <vt:lpstr>ＭＳ 明朝</vt:lpstr>
      <vt:lpstr>游ゴシック</vt:lpstr>
      <vt:lpstr>游ゴシック Light</vt:lpstr>
      <vt:lpstr>游明朝</vt:lpstr>
      <vt:lpstr>Arial</vt:lpstr>
      <vt:lpstr>Calibri</vt:lpstr>
      <vt:lpstr>Calibri Light</vt:lpstr>
      <vt:lpstr>Century</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待谷　朋江</dc:creator>
  <cp:lastModifiedBy>待谷　朋江</cp:lastModifiedBy>
  <cp:revision>105</cp:revision>
  <cp:lastPrinted>2021-12-20T00:55:19Z</cp:lastPrinted>
  <dcterms:created xsi:type="dcterms:W3CDTF">2021-11-08T01:24:01Z</dcterms:created>
  <dcterms:modified xsi:type="dcterms:W3CDTF">2022-03-11T07:59:23Z</dcterms:modified>
</cp:coreProperties>
</file>