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75" r:id="rId2"/>
    <p:sldId id="276" r:id="rId3"/>
    <p:sldId id="273" r:id="rId4"/>
    <p:sldId id="277" r:id="rId5"/>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a:srgbClr val="5DFC24"/>
    <a:srgbClr val="E54B1B"/>
    <a:srgbClr val="FFFF99"/>
    <a:srgbClr val="FFFF66"/>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3" tIns="45716" rIns="91433" bIns="45716" rtlCol="0"/>
          <a:lstStyle>
            <a:lvl1pPr algn="r">
              <a:defRPr sz="1200"/>
            </a:lvl1pPr>
          </a:lstStyle>
          <a:p>
            <a:fld id="{0CC79B56-3F93-49B8-BF5B-E2942DFEBC41}" type="datetimeFigureOut">
              <a:rPr kumimoji="1" lang="ja-JP" altLang="en-US" smtClean="0"/>
              <a:t>2021/7/8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3" tIns="45716" rIns="91433" bIns="45716" rtlCol="0" anchor="b"/>
          <a:lstStyle>
            <a:lvl1pPr algn="r">
              <a:defRPr sz="1200"/>
            </a:lvl1pPr>
          </a:lstStyle>
          <a:p>
            <a:fld id="{5BFB98CA-D6EC-4BA5-A9B2-86EEAB6615F3}" type="slidenum">
              <a:rPr kumimoji="1" lang="ja-JP" altLang="en-US" smtClean="0"/>
              <a:t>‹#›</a:t>
            </a:fld>
            <a:endParaRPr kumimoji="1" lang="ja-JP" altLang="en-US"/>
          </a:p>
        </p:txBody>
      </p:sp>
    </p:spTree>
    <p:extLst>
      <p:ext uri="{BB962C8B-B14F-4D97-AF65-F5344CB8AC3E}">
        <p14:creationId xmlns:p14="http://schemas.microsoft.com/office/powerpoint/2010/main" val="12395190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152E4AF-155F-49D0-A19A-79C25145625E}" type="datetimeFigureOut">
              <a:rPr kumimoji="1" lang="ja-JP" altLang="en-US" smtClean="0"/>
              <a:t>2021/7/8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4268587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152E4AF-155F-49D0-A19A-79C25145625E}" type="datetimeFigureOut">
              <a:rPr kumimoji="1" lang="ja-JP" altLang="en-US" smtClean="0"/>
              <a:t>2021/7/8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741764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152E4AF-155F-49D0-A19A-79C25145625E}" type="datetimeFigureOut">
              <a:rPr kumimoji="1" lang="ja-JP" altLang="en-US" smtClean="0"/>
              <a:t>2021/7/8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532088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152E4AF-155F-49D0-A19A-79C25145625E}" type="datetimeFigureOut">
              <a:rPr kumimoji="1" lang="ja-JP" altLang="en-US" smtClean="0"/>
              <a:t>2021/7/8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4169515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152E4AF-155F-49D0-A19A-79C25145625E}" type="datetimeFigureOut">
              <a:rPr kumimoji="1" lang="ja-JP" altLang="en-US" smtClean="0"/>
              <a:t>2021/7/8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1662566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152E4AF-155F-49D0-A19A-79C25145625E}" type="datetimeFigureOut">
              <a:rPr kumimoji="1" lang="ja-JP" altLang="en-US" smtClean="0"/>
              <a:t>2021/7/8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883752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152E4AF-155F-49D0-A19A-79C25145625E}" type="datetimeFigureOut">
              <a:rPr kumimoji="1" lang="ja-JP" altLang="en-US" smtClean="0"/>
              <a:t>2021/7/8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1089656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152E4AF-155F-49D0-A19A-79C25145625E}" type="datetimeFigureOut">
              <a:rPr kumimoji="1" lang="ja-JP" altLang="en-US" smtClean="0"/>
              <a:t>2021/7/8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775666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152E4AF-155F-49D0-A19A-79C25145625E}" type="datetimeFigureOut">
              <a:rPr kumimoji="1" lang="ja-JP" altLang="en-US" smtClean="0"/>
              <a:t>2021/7/8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889477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152E4AF-155F-49D0-A19A-79C25145625E}" type="datetimeFigureOut">
              <a:rPr kumimoji="1" lang="ja-JP" altLang="en-US" smtClean="0"/>
              <a:t>2021/7/8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239326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152E4AF-155F-49D0-A19A-79C25145625E}" type="datetimeFigureOut">
              <a:rPr kumimoji="1" lang="ja-JP" altLang="en-US" smtClean="0"/>
              <a:t>2021/7/8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812753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52E4AF-155F-49D0-A19A-79C25145625E}" type="datetimeFigureOut">
              <a:rPr kumimoji="1" lang="ja-JP" altLang="en-US" smtClean="0"/>
              <a:t>2021/7/8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418583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7390192" y="3919420"/>
            <a:ext cx="3708400" cy="274370"/>
          </a:xfrm>
          <a:prstGeom prst="rect">
            <a:avLst/>
          </a:prstGeom>
          <a:noFill/>
        </p:spPr>
        <p:txBody>
          <a:bodyPr wrap="square" rtlCol="0">
            <a:spAutoFit/>
          </a:bodyPr>
          <a:lstStyle/>
          <a:p>
            <a:pPr eaLnBrk="0" fontAlgn="base" hangingPunct="0">
              <a:lnSpc>
                <a:spcPts val="1600"/>
              </a:lnSpc>
              <a:spcBef>
                <a:spcPct val="0"/>
              </a:spcBef>
              <a:spcAft>
                <a:spcPct val="0"/>
              </a:spcAft>
            </a:pPr>
            <a:endParaRPr kumimoji="0" lang="ja-JP" altLang="ja-JP" sz="1300" dirty="0">
              <a:latin typeface="MS UI Gothic" panose="020B0600070205080204" pitchFamily="34" charset="-128"/>
              <a:ea typeface="MS UI Gothic" panose="020B0600070205080204" pitchFamily="34" charset="-128"/>
            </a:endParaRPr>
          </a:p>
        </p:txBody>
      </p:sp>
      <p:sp>
        <p:nvSpPr>
          <p:cNvPr id="5" name="テキスト ボックス 4">
            <a:extLst>
              <a:ext uri="{FF2B5EF4-FFF2-40B4-BE49-F238E27FC236}">
                <a16:creationId xmlns:a16="http://schemas.microsoft.com/office/drawing/2014/main" id="{FDC29D16-D09C-1146-8A61-416CEF349416}"/>
              </a:ext>
            </a:extLst>
          </p:cNvPr>
          <p:cNvSpPr txBox="1"/>
          <p:nvPr/>
        </p:nvSpPr>
        <p:spPr>
          <a:xfrm>
            <a:off x="4427" y="679183"/>
            <a:ext cx="11750722" cy="461665"/>
          </a:xfrm>
          <a:prstGeom prst="rect">
            <a:avLst/>
          </a:prstGeom>
          <a:noFill/>
        </p:spPr>
        <p:txBody>
          <a:bodyPr wrap="square" rtlCol="0">
            <a:spAutoFit/>
          </a:bodyPr>
          <a:lstStyle/>
          <a:p>
            <a:r>
              <a:rPr lang="ja-JP" altLang="en-US" sz="2400" b="1" dirty="0"/>
              <a:t>■現存する治療薬による治療体系の構築</a:t>
            </a:r>
            <a:endParaRPr lang="en-US" altLang="ja-JP" sz="2400" b="1" dirty="0">
              <a:solidFill>
                <a:srgbClr val="FF0000"/>
              </a:solidFill>
            </a:endParaRPr>
          </a:p>
        </p:txBody>
      </p:sp>
      <p:sp>
        <p:nvSpPr>
          <p:cNvPr id="8" name="テキスト ボックス 7">
            <a:extLst>
              <a:ext uri="{FF2B5EF4-FFF2-40B4-BE49-F238E27FC236}">
                <a16:creationId xmlns:a16="http://schemas.microsoft.com/office/drawing/2014/main" id="{932E02D1-B132-BE4D-97AA-CE5827339239}"/>
              </a:ext>
            </a:extLst>
          </p:cNvPr>
          <p:cNvSpPr txBox="1"/>
          <p:nvPr/>
        </p:nvSpPr>
        <p:spPr>
          <a:xfrm>
            <a:off x="3609761" y="1197006"/>
            <a:ext cx="3780431" cy="400110"/>
          </a:xfrm>
          <a:prstGeom prst="rect">
            <a:avLst/>
          </a:prstGeom>
          <a:solidFill>
            <a:srgbClr val="CCFFCC">
              <a:alpha val="29000"/>
            </a:srgbClr>
          </a:solidFill>
          <a:ln>
            <a:solidFill>
              <a:schemeClr val="accent1"/>
            </a:solidFill>
          </a:ln>
        </p:spPr>
        <p:txBody>
          <a:bodyPr wrap="square" rtlCol="0">
            <a:spAutoFit/>
          </a:bodyPr>
          <a:lstStyle/>
          <a:p>
            <a:pPr algn="ctr"/>
            <a:r>
              <a:rPr lang="ja-JP" altLang="en-US" sz="2000" b="1" dirty="0"/>
              <a:t>新型コロナウイルス感染患者</a:t>
            </a:r>
          </a:p>
        </p:txBody>
      </p:sp>
      <p:sp>
        <p:nvSpPr>
          <p:cNvPr id="11" name="テキスト ボックス 10">
            <a:extLst>
              <a:ext uri="{FF2B5EF4-FFF2-40B4-BE49-F238E27FC236}">
                <a16:creationId xmlns:a16="http://schemas.microsoft.com/office/drawing/2014/main" id="{6721C3DE-79A0-F249-B5EA-ACF3056A07FA}"/>
              </a:ext>
            </a:extLst>
          </p:cNvPr>
          <p:cNvSpPr txBox="1"/>
          <p:nvPr/>
        </p:nvSpPr>
        <p:spPr>
          <a:xfrm>
            <a:off x="2034814" y="2196962"/>
            <a:ext cx="7468425" cy="1077218"/>
          </a:xfrm>
          <a:prstGeom prst="rect">
            <a:avLst/>
          </a:prstGeom>
          <a:solidFill>
            <a:srgbClr val="CCFFCC">
              <a:alpha val="29000"/>
            </a:srgbClr>
          </a:solidFill>
          <a:ln>
            <a:solidFill>
              <a:schemeClr val="accent1"/>
            </a:solidFill>
          </a:ln>
        </p:spPr>
        <p:txBody>
          <a:bodyPr wrap="square" rtlCol="0">
            <a:spAutoFit/>
          </a:bodyPr>
          <a:lstStyle/>
          <a:p>
            <a:r>
              <a:rPr lang="ja-JP" altLang="en-US" sz="1600" b="1" dirty="0"/>
              <a:t>一般的な治療　・軽　症；オルベスコ、イベルメクチン</a:t>
            </a:r>
            <a:endParaRPr lang="en-US" altLang="ja-JP" sz="1600" b="1" dirty="0"/>
          </a:p>
          <a:p>
            <a:r>
              <a:rPr lang="ja-JP" altLang="en-US" sz="1600" b="1" dirty="0"/>
              <a:t>　　　に加え、・中等症；オルベスコ、プラケニル</a:t>
            </a:r>
            <a:endParaRPr lang="en-US" altLang="ja-JP" sz="1600" b="1" dirty="0"/>
          </a:p>
          <a:p>
            <a:r>
              <a:rPr lang="ja-JP" altLang="en-US" sz="1600" b="1" dirty="0"/>
              <a:t>　　　　　　　・重　症；アビガン、カレトラ、（＋アクテムラ）</a:t>
            </a:r>
            <a:endParaRPr lang="en-US" altLang="ja-JP" sz="1600" b="1" dirty="0"/>
          </a:p>
          <a:p>
            <a:r>
              <a:rPr lang="ja-JP" altLang="en-US" sz="1600" b="1" dirty="0"/>
              <a:t>　　　　　　　・重　篤；抗ウイルス作用薬＋アクテムラ</a:t>
            </a:r>
            <a:endParaRPr lang="en-US" altLang="ja-JP" sz="1600" b="1" dirty="0"/>
          </a:p>
        </p:txBody>
      </p:sp>
      <p:cxnSp>
        <p:nvCxnSpPr>
          <p:cNvPr id="15" name="直線矢印コネクタ 14">
            <a:extLst>
              <a:ext uri="{FF2B5EF4-FFF2-40B4-BE49-F238E27FC236}">
                <a16:creationId xmlns:a16="http://schemas.microsoft.com/office/drawing/2014/main" id="{6E43C177-99FC-094C-A282-FADF054ACA81}"/>
              </a:ext>
            </a:extLst>
          </p:cNvPr>
          <p:cNvCxnSpPr>
            <a:cxnSpLocks/>
          </p:cNvCxnSpPr>
          <p:nvPr/>
        </p:nvCxnSpPr>
        <p:spPr>
          <a:xfrm>
            <a:off x="4461520" y="1576217"/>
            <a:ext cx="1298" cy="620745"/>
          </a:xfrm>
          <a:prstGeom prst="straightConnector1">
            <a:avLst/>
          </a:prstGeom>
          <a:ln w="22225">
            <a:tailEnd type="triangle" w="lg" len="med"/>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50D95C26-A6CA-E74E-B52B-48C9E88C54CD}"/>
              </a:ext>
            </a:extLst>
          </p:cNvPr>
          <p:cNvSpPr txBox="1"/>
          <p:nvPr/>
        </p:nvSpPr>
        <p:spPr>
          <a:xfrm>
            <a:off x="4573110" y="1762316"/>
            <a:ext cx="4377247" cy="369332"/>
          </a:xfrm>
          <a:prstGeom prst="rect">
            <a:avLst/>
          </a:prstGeom>
          <a:noFill/>
        </p:spPr>
        <p:txBody>
          <a:bodyPr wrap="square" rtlCol="0">
            <a:spAutoFit/>
          </a:bodyPr>
          <a:lstStyle/>
          <a:p>
            <a:r>
              <a:rPr lang="ja-JP" altLang="en-US" b="1" dirty="0"/>
              <a:t>重症度判断、重症化リスクの見極め</a:t>
            </a:r>
            <a:endParaRPr lang="en-US" altLang="ja-JP" b="1" dirty="0"/>
          </a:p>
        </p:txBody>
      </p:sp>
      <p:sp>
        <p:nvSpPr>
          <p:cNvPr id="16" name="テキスト ボックス 15"/>
          <p:cNvSpPr txBox="1"/>
          <p:nvPr/>
        </p:nvSpPr>
        <p:spPr>
          <a:xfrm>
            <a:off x="4255" y="0"/>
            <a:ext cx="12179237" cy="523220"/>
          </a:xfrm>
          <a:prstGeom prst="rect">
            <a:avLst/>
          </a:prstGeom>
          <a:solidFill>
            <a:srgbClr val="00B050"/>
          </a:solidFill>
          <a:ln>
            <a:noFill/>
          </a:ln>
        </p:spPr>
        <p:txBody>
          <a:bodyPr wrap="square" rtlCol="0">
            <a:spAutoFit/>
          </a:bodyPr>
          <a:lstStyle/>
          <a:p>
            <a:pPr algn="ctr"/>
            <a:r>
              <a:rPr lang="ja-JP" altLang="en-US" sz="2800" b="1" dirty="0">
                <a:solidFill>
                  <a:schemeClr val="bg1"/>
                </a:solidFill>
                <a:latin typeface="UD デジタル 教科書体 NK-B" panose="02020700000000000000" pitchFamily="18" charset="-128"/>
                <a:ea typeface="UD デジタル 教科書体 NK-B" panose="02020700000000000000" pitchFamily="18" charset="-128"/>
              </a:rPr>
              <a:t>大阪はびきの医療センターにおける新型コロナウイルスへの取組み</a:t>
            </a:r>
          </a:p>
        </p:txBody>
      </p:sp>
      <p:sp>
        <p:nvSpPr>
          <p:cNvPr id="7" name="正方形/長方形 6"/>
          <p:cNvSpPr/>
          <p:nvPr/>
        </p:nvSpPr>
        <p:spPr>
          <a:xfrm>
            <a:off x="42785" y="3552729"/>
            <a:ext cx="11377439" cy="2539157"/>
          </a:xfrm>
          <a:prstGeom prst="rect">
            <a:avLst/>
          </a:prstGeom>
        </p:spPr>
        <p:txBody>
          <a:bodyPr wrap="square">
            <a:spAutoFit/>
          </a:bodyPr>
          <a:lstStyle/>
          <a:p>
            <a:r>
              <a:rPr lang="ja-JP" altLang="en-US" sz="2400" b="1" dirty="0"/>
              <a:t>■診療現場における治療薬の有効性、安全性の評価</a:t>
            </a:r>
            <a:endParaRPr lang="en-US" altLang="ja-JP" sz="2400" b="1" dirty="0">
              <a:solidFill>
                <a:srgbClr val="FF0000"/>
              </a:solidFill>
            </a:endParaRPr>
          </a:p>
          <a:p>
            <a:pPr>
              <a:lnSpc>
                <a:spcPct val="150000"/>
              </a:lnSpc>
            </a:pPr>
            <a:r>
              <a:rPr lang="ja-JP" altLang="en-US" b="1" dirty="0"/>
              <a:t>　１</a:t>
            </a:r>
            <a:r>
              <a:rPr lang="en-US" altLang="ja-JP" b="1" dirty="0"/>
              <a:t>.  </a:t>
            </a:r>
            <a:r>
              <a:rPr lang="ja-JP" altLang="en-US" b="1" dirty="0"/>
              <a:t>大阪発の</a:t>
            </a:r>
            <a:r>
              <a:rPr lang="en-US" altLang="ja-JP" b="1" dirty="0"/>
              <a:t>IL-6</a:t>
            </a:r>
            <a:r>
              <a:rPr lang="ja-JP" altLang="en-US" b="1" dirty="0"/>
              <a:t>阻害薬アクテムラによる新型コロナウイルス感染症の重症化抑制</a:t>
            </a:r>
            <a:endParaRPr lang="en-US" altLang="ja-JP" b="1" dirty="0"/>
          </a:p>
          <a:p>
            <a:pPr>
              <a:lnSpc>
                <a:spcPct val="150000"/>
              </a:lnSpc>
            </a:pPr>
            <a:r>
              <a:rPr lang="ja-JP" altLang="en-US" b="1" dirty="0"/>
              <a:t>　　　⇒　現在まで</a:t>
            </a:r>
            <a:r>
              <a:rPr lang="en-US" altLang="ja-JP" b="1" dirty="0"/>
              <a:t>13</a:t>
            </a:r>
            <a:r>
              <a:rPr lang="ja-JP" altLang="en-US" b="1" dirty="0"/>
              <a:t>例の症例研究で良好な結果を得ている。</a:t>
            </a:r>
            <a:endParaRPr lang="en-US" altLang="ja-JP" b="1" dirty="0"/>
          </a:p>
          <a:p>
            <a:pPr>
              <a:lnSpc>
                <a:spcPct val="150000"/>
              </a:lnSpc>
            </a:pPr>
            <a:r>
              <a:rPr lang="ja-JP" altLang="en-US" b="1" dirty="0"/>
              <a:t>　２．イベルメクチンの抗新型コロナウイルスの効果</a:t>
            </a:r>
            <a:endParaRPr lang="en-US" altLang="ja-JP" b="1" dirty="0"/>
          </a:p>
          <a:p>
            <a:pPr>
              <a:lnSpc>
                <a:spcPct val="150000"/>
              </a:lnSpc>
            </a:pPr>
            <a:r>
              <a:rPr lang="ja-JP" altLang="en-US" b="1" dirty="0"/>
              <a:t>　</a:t>
            </a:r>
            <a:r>
              <a:rPr lang="ja-JP" altLang="en-US" b="1" u="sng" dirty="0">
                <a:solidFill>
                  <a:srgbClr val="FF0000"/>
                </a:solidFill>
              </a:rPr>
              <a:t>３</a:t>
            </a:r>
            <a:r>
              <a:rPr lang="en-US" altLang="ja-JP" b="1" u="sng" dirty="0">
                <a:solidFill>
                  <a:srgbClr val="FF0000"/>
                </a:solidFill>
              </a:rPr>
              <a:t>.  </a:t>
            </a:r>
            <a:r>
              <a:rPr lang="ja-JP" altLang="en-US" b="1" u="sng" dirty="0">
                <a:solidFill>
                  <a:srgbClr val="FF0000"/>
                </a:solidFill>
              </a:rPr>
              <a:t>既存薬剤による重症化抑制効果</a:t>
            </a:r>
            <a:endParaRPr lang="en-US" altLang="ja-JP" b="1" u="sng" dirty="0">
              <a:solidFill>
                <a:srgbClr val="FF0000"/>
              </a:solidFill>
            </a:endParaRPr>
          </a:p>
          <a:p>
            <a:pPr>
              <a:lnSpc>
                <a:spcPct val="150000"/>
              </a:lnSpc>
            </a:pPr>
            <a:r>
              <a:rPr lang="en-US" altLang="ja-JP" b="1" dirty="0">
                <a:solidFill>
                  <a:srgbClr val="FF0000"/>
                </a:solidFill>
              </a:rPr>
              <a:t>      </a:t>
            </a:r>
            <a:r>
              <a:rPr lang="ja-JP" altLang="en-US" b="1" dirty="0">
                <a:solidFill>
                  <a:srgbClr val="FF0000"/>
                </a:solidFill>
              </a:rPr>
              <a:t>　</a:t>
            </a:r>
            <a:r>
              <a:rPr lang="en-US" altLang="ja-JP" b="1" dirty="0">
                <a:solidFill>
                  <a:srgbClr val="FF0000"/>
                </a:solidFill>
              </a:rPr>
              <a:t>   </a:t>
            </a:r>
            <a:r>
              <a:rPr lang="ja-JP" altLang="en-US" b="1" dirty="0">
                <a:solidFill>
                  <a:srgbClr val="FF0000"/>
                </a:solidFill>
              </a:rPr>
              <a:t> 　「宿泊療養におけるポビドンヨード含嗽の重症化抑制にかかる観察研究」</a:t>
            </a:r>
            <a:endParaRPr lang="en-US" altLang="ja-JP" b="1" dirty="0">
              <a:solidFill>
                <a:srgbClr val="FF0000"/>
              </a:solidFill>
            </a:endParaRPr>
          </a:p>
        </p:txBody>
      </p:sp>
      <p:sp>
        <p:nvSpPr>
          <p:cNvPr id="3" name="右矢印 2"/>
          <p:cNvSpPr/>
          <p:nvPr/>
        </p:nvSpPr>
        <p:spPr>
          <a:xfrm>
            <a:off x="840258" y="5672426"/>
            <a:ext cx="469557" cy="3037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391367" y="6208978"/>
            <a:ext cx="11433873" cy="1061829"/>
          </a:xfrm>
          <a:prstGeom prst="rect">
            <a:avLst/>
          </a:prstGeom>
          <a:noFill/>
        </p:spPr>
        <p:txBody>
          <a:bodyPr wrap="square" rtlCol="0">
            <a:spAutoFit/>
          </a:bodyPr>
          <a:lstStyle/>
          <a:p>
            <a:pPr eaLnBrk="0" fontAlgn="base" hangingPunct="0">
              <a:lnSpc>
                <a:spcPct val="150000"/>
              </a:lnSpc>
              <a:spcBef>
                <a:spcPct val="0"/>
              </a:spcBef>
              <a:spcAft>
                <a:spcPct val="0"/>
              </a:spcAft>
            </a:pPr>
            <a:r>
              <a:rPr kumimoji="0" lang="en-US" altLang="ja-JP" sz="1400" b="1" dirty="0">
                <a:latin typeface="MS UI Gothic" panose="020B0600070205080204" pitchFamily="34" charset="-128"/>
                <a:ea typeface="MS UI Gothic" panose="020B0600070205080204" pitchFamily="34" charset="-128"/>
                <a:cs typeface="ＭＳ Ｐゴシック" panose="020B0600070205080204" pitchFamily="34" charset="-128"/>
              </a:rPr>
              <a:t>※</a:t>
            </a:r>
            <a:r>
              <a:rPr kumimoji="0" lang="ja-JP" altLang="en-US" sz="1400" b="1" dirty="0">
                <a:latin typeface="MS UI Gothic" panose="020B0600070205080204" pitchFamily="34" charset="-128"/>
                <a:ea typeface="MS UI Gothic" panose="020B0600070205080204" pitchFamily="34" charset="-128"/>
                <a:cs typeface="ＭＳ Ｐゴシック" panose="020B0600070205080204" pitchFamily="34" charset="-128"/>
              </a:rPr>
              <a:t>　</a:t>
            </a:r>
            <a:r>
              <a:rPr kumimoji="0" lang="ja-JP" altLang="ja-JP" sz="1400" b="1" dirty="0">
                <a:latin typeface="MS UI Gothic" panose="020B0600070205080204" pitchFamily="34" charset="-128"/>
                <a:ea typeface="MS UI Gothic" panose="020B0600070205080204" pitchFamily="34" charset="-128"/>
                <a:cs typeface="ＭＳ Ｐゴシック" panose="020B0600070205080204" pitchFamily="34" charset="-128"/>
              </a:rPr>
              <a:t>IL-6</a:t>
            </a:r>
            <a:r>
              <a:rPr kumimoji="0" lang="en-US" altLang="ja-JP" sz="1400" b="1" dirty="0">
                <a:latin typeface="MS UI Gothic" panose="020B0600070205080204" pitchFamily="34" charset="-128"/>
                <a:ea typeface="MS UI Gothic" panose="020B0600070205080204" pitchFamily="34" charset="-128"/>
                <a:cs typeface="ＭＳ Ｐゴシック" panose="020B0600070205080204" pitchFamily="34" charset="-128"/>
              </a:rPr>
              <a:t> </a:t>
            </a:r>
            <a:r>
              <a:rPr kumimoji="0" lang="ja-JP" altLang="en-US" sz="1400" dirty="0">
                <a:latin typeface="MS UI Gothic" panose="020B0600070205080204" pitchFamily="34" charset="-128"/>
                <a:ea typeface="MS UI Gothic" panose="020B0600070205080204" pitchFamily="34" charset="-128"/>
                <a:cs typeface="ＭＳ Ｐゴシック" panose="020B0600070205080204" pitchFamily="34" charset="-128"/>
              </a:rPr>
              <a:t>：</a:t>
            </a:r>
            <a:r>
              <a:rPr kumimoji="0" lang="ja-JP" altLang="ja-JP" sz="1400" dirty="0">
                <a:latin typeface="MS UI Gothic" panose="020B0600070205080204" pitchFamily="34" charset="-128"/>
                <a:ea typeface="MS UI Gothic" panose="020B0600070205080204" pitchFamily="34" charset="-128"/>
                <a:cs typeface="ＭＳ Ｐゴシック" panose="020B0600070205080204" pitchFamily="34" charset="-128"/>
              </a:rPr>
              <a:t>大阪はびきの医療センターの結核患者さんの研究過程で胸水の精製から発見されたサイトカイン</a:t>
            </a:r>
            <a:endParaRPr kumimoji="0" lang="en-US" altLang="ja-JP" sz="1400" dirty="0">
              <a:latin typeface="MS UI Gothic" panose="020B0600070205080204" pitchFamily="34" charset="-128"/>
              <a:ea typeface="MS UI Gothic" panose="020B0600070205080204" pitchFamily="34" charset="-128"/>
              <a:cs typeface="ＭＳ Ｐゴシック" panose="020B0600070205080204" pitchFamily="34" charset="-128"/>
            </a:endParaRPr>
          </a:p>
          <a:p>
            <a:pPr eaLnBrk="0" fontAlgn="base" hangingPunct="0">
              <a:lnSpc>
                <a:spcPct val="150000"/>
              </a:lnSpc>
              <a:spcBef>
                <a:spcPct val="0"/>
              </a:spcBef>
              <a:spcAft>
                <a:spcPct val="0"/>
              </a:spcAft>
            </a:pPr>
            <a:r>
              <a:rPr kumimoji="0" lang="en-US" altLang="ja-JP" sz="1400" b="1" dirty="0">
                <a:latin typeface="MS UI Gothic" panose="020B0600070205080204" pitchFamily="34" charset="-128"/>
                <a:ea typeface="MS UI Gothic" panose="020B0600070205080204" pitchFamily="34" charset="-128"/>
                <a:cs typeface="ＭＳ Ｐゴシック" panose="020B0600070205080204" pitchFamily="34" charset="-128"/>
              </a:rPr>
              <a:t>※</a:t>
            </a:r>
            <a:r>
              <a:rPr kumimoji="0" lang="ja-JP" altLang="en-US" sz="1400" b="1" dirty="0">
                <a:latin typeface="MS UI Gothic" panose="020B0600070205080204" pitchFamily="34" charset="-128"/>
                <a:ea typeface="MS UI Gothic" panose="020B0600070205080204" pitchFamily="34" charset="-128"/>
                <a:cs typeface="ＭＳ Ｐゴシック" panose="020B0600070205080204" pitchFamily="34" charset="-128"/>
              </a:rPr>
              <a:t>　</a:t>
            </a:r>
            <a:r>
              <a:rPr kumimoji="0" lang="ja-JP" altLang="ja-JP" sz="1400" b="1" dirty="0">
                <a:latin typeface="MS UI Gothic" panose="020B0600070205080204" pitchFamily="34" charset="-128"/>
                <a:ea typeface="MS UI Gothic" panose="020B0600070205080204" pitchFamily="34" charset="-128"/>
                <a:cs typeface="ＭＳ Ｐゴシック" panose="020B0600070205080204" pitchFamily="34" charset="-128"/>
              </a:rPr>
              <a:t>アクテムラ</a:t>
            </a:r>
            <a:r>
              <a:rPr kumimoji="0" lang="en-US" altLang="ja-JP" sz="1400" b="1" dirty="0">
                <a:latin typeface="MS UI Gothic" panose="020B0600070205080204" pitchFamily="34" charset="-128"/>
                <a:ea typeface="MS UI Gothic" panose="020B0600070205080204" pitchFamily="34" charset="-128"/>
                <a:cs typeface="ＭＳ Ｐゴシック" panose="020B0600070205080204" pitchFamily="34" charset="-128"/>
              </a:rPr>
              <a:t> </a:t>
            </a:r>
            <a:r>
              <a:rPr kumimoji="0" lang="ja-JP" altLang="en-US" sz="1400" b="1" dirty="0">
                <a:latin typeface="MS UI Gothic" panose="020B0600070205080204" pitchFamily="34" charset="-128"/>
                <a:ea typeface="MS UI Gothic" panose="020B0600070205080204" pitchFamily="34" charset="-128"/>
                <a:cs typeface="ＭＳ Ｐゴシック" panose="020B0600070205080204" pitchFamily="34" charset="-128"/>
              </a:rPr>
              <a:t>：</a:t>
            </a:r>
            <a:r>
              <a:rPr kumimoji="0" lang="ja-JP" altLang="ja-JP" sz="1400" dirty="0">
                <a:latin typeface="MS UI Gothic" panose="020B0600070205080204" pitchFamily="34" charset="-128"/>
                <a:ea typeface="MS UI Gothic" panose="020B0600070205080204" pitchFamily="34" charset="-128"/>
                <a:cs typeface="ＭＳ Ｐゴシック" panose="020B0600070205080204" pitchFamily="34" charset="-128"/>
              </a:rPr>
              <a:t>世界初のIL-6阻害薬</a:t>
            </a:r>
            <a:r>
              <a:rPr kumimoji="0" lang="ja-JP" altLang="en-US" sz="1400" dirty="0">
                <a:latin typeface="MS UI Gothic" panose="020B0600070205080204" pitchFamily="34" charset="-128"/>
                <a:ea typeface="MS UI Gothic" panose="020B0600070205080204" pitchFamily="34" charset="-128"/>
                <a:cs typeface="ＭＳ Ｐゴシック" panose="020B0600070205080204" pitchFamily="34" charset="-128"/>
              </a:rPr>
              <a:t>であり、</a:t>
            </a:r>
            <a:r>
              <a:rPr kumimoji="0" lang="ja-JP" altLang="ja-JP" sz="1400" dirty="0">
                <a:latin typeface="MS UI Gothic" panose="020B0600070205080204" pitchFamily="34" charset="-128"/>
                <a:ea typeface="MS UI Gothic" panose="020B0600070205080204" pitchFamily="34" charset="-128"/>
                <a:cs typeface="ＭＳ Ｐゴシック" panose="020B0600070205080204" pitchFamily="34" charset="-128"/>
              </a:rPr>
              <a:t>大阪大学と企業との共同研究</a:t>
            </a:r>
            <a:r>
              <a:rPr kumimoji="0" lang="ja-JP" altLang="en-US" sz="1400" dirty="0">
                <a:latin typeface="MS UI Gothic" panose="020B0600070205080204" pitchFamily="34" charset="-128"/>
                <a:ea typeface="MS UI Gothic" panose="020B0600070205080204" pitchFamily="34" charset="-128"/>
                <a:cs typeface="ＭＳ Ｐゴシック" panose="020B0600070205080204" pitchFamily="34" charset="-128"/>
              </a:rPr>
              <a:t>で</a:t>
            </a:r>
            <a:r>
              <a:rPr kumimoji="0" lang="ja-JP" altLang="ja-JP" sz="1400" dirty="0">
                <a:latin typeface="MS UI Gothic" panose="020B0600070205080204" pitchFamily="34" charset="-128"/>
                <a:ea typeface="MS UI Gothic" panose="020B0600070205080204" pitchFamily="34" charset="-128"/>
                <a:cs typeface="ＭＳ Ｐゴシック" panose="020B0600070205080204" pitchFamily="34" charset="-128"/>
              </a:rPr>
              <a:t>開発された薬剤</a:t>
            </a:r>
            <a:endParaRPr kumimoji="0" lang="ja-JP" altLang="ja-JP" sz="1400" dirty="0">
              <a:latin typeface="MS UI Gothic" panose="020B0600070205080204" pitchFamily="34" charset="-128"/>
              <a:ea typeface="MS UI Gothic" panose="020B0600070205080204" pitchFamily="34" charset="-128"/>
            </a:endParaRPr>
          </a:p>
          <a:p>
            <a:pPr>
              <a:lnSpc>
                <a:spcPct val="150000"/>
              </a:lnSpc>
            </a:pPr>
            <a:endParaRPr kumimoji="1" lang="ja-JP" altLang="en-US" sz="1400" dirty="0"/>
          </a:p>
        </p:txBody>
      </p:sp>
    </p:spTree>
    <p:extLst>
      <p:ext uri="{BB962C8B-B14F-4D97-AF65-F5344CB8AC3E}">
        <p14:creationId xmlns:p14="http://schemas.microsoft.com/office/powerpoint/2010/main" val="3721157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4255" y="0"/>
            <a:ext cx="12179237" cy="954107"/>
          </a:xfrm>
          <a:prstGeom prst="rect">
            <a:avLst/>
          </a:prstGeom>
          <a:solidFill>
            <a:srgbClr val="00B050"/>
          </a:solidFill>
          <a:ln>
            <a:noFill/>
          </a:ln>
        </p:spPr>
        <p:txBody>
          <a:bodyPr wrap="square" rtlCol="0">
            <a:spAutoFit/>
          </a:bodyPr>
          <a:lstStyle/>
          <a:p>
            <a:pPr algn="ctr"/>
            <a:r>
              <a:rPr lang="ja-JP" altLang="en-US" sz="2800" b="1" dirty="0">
                <a:solidFill>
                  <a:schemeClr val="bg1"/>
                </a:solidFill>
                <a:latin typeface="UD デジタル 教科書体 NK-B" panose="02020700000000000000" pitchFamily="18" charset="-128"/>
                <a:ea typeface="UD デジタル 教科書体 NK-B" panose="02020700000000000000" pitchFamily="18" charset="-128"/>
              </a:rPr>
              <a:t>「ポビドンヨードによるうがい」の新型コロナ軽症患者への活用について</a:t>
            </a:r>
            <a:endParaRPr lang="en-US" altLang="ja-JP" sz="2800" b="1" dirty="0">
              <a:solidFill>
                <a:schemeClr val="bg1"/>
              </a:solidFill>
              <a:latin typeface="UD デジタル 教科書体 NK-B" panose="02020700000000000000" pitchFamily="18" charset="-128"/>
              <a:ea typeface="UD デジタル 教科書体 NK-B" panose="02020700000000000000" pitchFamily="18" charset="-128"/>
            </a:endParaRPr>
          </a:p>
          <a:p>
            <a:pPr algn="ctr"/>
            <a:r>
              <a:rPr lang="ja-JP" altLang="en-US" sz="2800" b="1" dirty="0">
                <a:solidFill>
                  <a:schemeClr val="bg1"/>
                </a:solidFill>
                <a:latin typeface="UD デジタル 教科書体 NK-B" panose="02020700000000000000" pitchFamily="18" charset="-128"/>
                <a:ea typeface="UD デジタル 教科書体 NK-B" panose="02020700000000000000" pitchFamily="18" charset="-128"/>
              </a:rPr>
              <a:t>～ 大阪はびきの医療センターでの研究成果 ～</a:t>
            </a:r>
            <a:endParaRPr lang="en-US" altLang="ja-JP" sz="2800" b="1"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7" name="正方形/長方形 16"/>
          <p:cNvSpPr/>
          <p:nvPr/>
        </p:nvSpPr>
        <p:spPr>
          <a:xfrm>
            <a:off x="0" y="966917"/>
            <a:ext cx="12183492" cy="1533788"/>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44" lvl="0" indent="-285744">
              <a:buFont typeface="Wingdings" panose="05000000000000000000" pitchFamily="2" charset="2"/>
              <a:buChar char="u"/>
            </a:pPr>
            <a:r>
              <a:rPr lang="ja-JP" altLang="en-US" sz="2000" b="1" dirty="0">
                <a:solidFill>
                  <a:schemeClr val="tx1"/>
                </a:solidFill>
              </a:rPr>
              <a:t>府の宿泊療養施設の療養患者（４１名）を対象として実施（大阪府・市が研究に協力）</a:t>
            </a:r>
            <a:endParaRPr lang="en-US" altLang="ja-JP" sz="2000" b="1" dirty="0">
              <a:solidFill>
                <a:schemeClr val="tx1"/>
              </a:solidFill>
            </a:endParaRPr>
          </a:p>
          <a:p>
            <a:pPr marL="285744" lvl="0" indent="-285744">
              <a:buFont typeface="Wingdings" panose="05000000000000000000" pitchFamily="2" charset="2"/>
              <a:buChar char="u"/>
            </a:pPr>
            <a:r>
              <a:rPr lang="ja-JP" altLang="en-US" sz="2000" b="1" dirty="0">
                <a:solidFill>
                  <a:schemeClr val="tx1"/>
                </a:solidFill>
              </a:rPr>
              <a:t>１日４回　</a:t>
            </a:r>
            <a:r>
              <a:rPr lang="ja-JP" altLang="en-US" sz="2000" b="1" dirty="0" smtClean="0">
                <a:solidFill>
                  <a:schemeClr val="tx1"/>
                </a:solidFill>
              </a:rPr>
              <a:t>ポ</a:t>
            </a:r>
            <a:r>
              <a:rPr lang="ja-JP" altLang="en-US" sz="2000" b="1" dirty="0">
                <a:solidFill>
                  <a:schemeClr val="tx1"/>
                </a:solidFill>
              </a:rPr>
              <a:t>ビ</a:t>
            </a:r>
            <a:r>
              <a:rPr lang="ja-JP" altLang="en-US" sz="2000" b="1" dirty="0" smtClean="0">
                <a:solidFill>
                  <a:schemeClr val="tx1"/>
                </a:solidFill>
              </a:rPr>
              <a:t>ドンヨード</a:t>
            </a:r>
            <a:r>
              <a:rPr lang="ja-JP" altLang="en-US" sz="2000" b="1" dirty="0">
                <a:solidFill>
                  <a:schemeClr val="tx1"/>
                </a:solidFill>
              </a:rPr>
              <a:t>によるうがいを実施（起床時・昼食前・夕食前・就寝前）</a:t>
            </a:r>
            <a:endParaRPr lang="en-US" altLang="ja-JP" sz="2000" b="1" dirty="0">
              <a:solidFill>
                <a:schemeClr val="tx1"/>
              </a:solidFill>
            </a:endParaRPr>
          </a:p>
          <a:p>
            <a:pPr marL="285744" indent="-285744">
              <a:buFont typeface="Wingdings" panose="05000000000000000000" pitchFamily="2" charset="2"/>
              <a:buChar char="u"/>
            </a:pPr>
            <a:r>
              <a:rPr lang="ja-JP" altLang="en-US" sz="2000" b="1" dirty="0">
                <a:solidFill>
                  <a:schemeClr val="tx1"/>
                </a:solidFill>
              </a:rPr>
              <a:t>入所中、毎日、唾液検体を採取し</a:t>
            </a:r>
            <a:r>
              <a:rPr lang="en-US" altLang="ja-JP" sz="2000" b="1" dirty="0">
                <a:solidFill>
                  <a:schemeClr val="tx1"/>
                </a:solidFill>
              </a:rPr>
              <a:t>PCR</a:t>
            </a:r>
            <a:r>
              <a:rPr lang="ja-JP" altLang="en-US" sz="2000" b="1" dirty="0">
                <a:solidFill>
                  <a:schemeClr val="tx1"/>
                </a:solidFill>
              </a:rPr>
              <a:t>検査を実施</a:t>
            </a:r>
            <a:endParaRPr lang="en-US" altLang="ja-JP" sz="2000" b="1" dirty="0">
              <a:solidFill>
                <a:schemeClr val="tx1"/>
              </a:solidFill>
            </a:endParaRPr>
          </a:p>
          <a:p>
            <a:pPr marL="285744" indent="-285744">
              <a:buFont typeface="Wingdings" panose="05000000000000000000" pitchFamily="2" charset="2"/>
              <a:buChar char="u"/>
            </a:pPr>
            <a:r>
              <a:rPr lang="ja-JP" altLang="en-US" sz="2000" b="1" dirty="0">
                <a:solidFill>
                  <a:schemeClr val="tx1"/>
                </a:solidFill>
              </a:rPr>
              <a:t>その結果、「ポビドンヨード含嗽で宿泊療養者の唾液ウイルス陽性頻度は低下する」とされた。</a:t>
            </a:r>
            <a:endParaRPr lang="en-US" altLang="ja-JP" sz="2000" b="1" dirty="0">
              <a:solidFill>
                <a:schemeClr val="tx1"/>
              </a:solidFill>
            </a:endParaRPr>
          </a:p>
        </p:txBody>
      </p:sp>
      <p:sp>
        <p:nvSpPr>
          <p:cNvPr id="12" name="テキスト ボックス 11">
            <a:extLst>
              <a:ext uri="{FF2B5EF4-FFF2-40B4-BE49-F238E27FC236}">
                <a16:creationId xmlns:a16="http://schemas.microsoft.com/office/drawing/2014/main" id="{ED97684E-9386-4040-A811-ED34947C4D59}"/>
              </a:ext>
            </a:extLst>
          </p:cNvPr>
          <p:cNvSpPr txBox="1"/>
          <p:nvPr/>
        </p:nvSpPr>
        <p:spPr>
          <a:xfrm>
            <a:off x="8353348" y="6368128"/>
            <a:ext cx="3005951" cy="261610"/>
          </a:xfrm>
          <a:prstGeom prst="rect">
            <a:avLst/>
          </a:prstGeom>
          <a:noFill/>
        </p:spPr>
        <p:txBody>
          <a:bodyPr wrap="none" rtlCol="0">
            <a:spAutoFit/>
          </a:bodyPr>
          <a:lstStyle/>
          <a:p>
            <a:r>
              <a:rPr lang="ja-JP" altLang="en-US" sz="1100" smtClean="0"/>
              <a:t>大阪はびきの</a:t>
            </a:r>
            <a:r>
              <a:rPr lang="ja-JP" altLang="en-US" sz="1100" dirty="0" smtClean="0"/>
              <a:t>医療センター作成資料より抜粋</a:t>
            </a:r>
            <a:endParaRPr lang="ja-JP" altLang="en-US" sz="1100" dirty="0"/>
          </a:p>
        </p:txBody>
      </p:sp>
      <p:sp>
        <p:nvSpPr>
          <p:cNvPr id="2" name="正方形/長方形 1">
            <a:extLst>
              <a:ext uri="{FF2B5EF4-FFF2-40B4-BE49-F238E27FC236}">
                <a16:creationId xmlns:a16="http://schemas.microsoft.com/office/drawing/2014/main" id="{12CB21A6-EB4F-493B-9D98-8DC817735944}"/>
              </a:ext>
            </a:extLst>
          </p:cNvPr>
          <p:cNvSpPr/>
          <p:nvPr/>
        </p:nvSpPr>
        <p:spPr>
          <a:xfrm>
            <a:off x="9431677" y="5804899"/>
            <a:ext cx="1171253" cy="3706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図 6">
            <a:extLst>
              <a:ext uri="{FF2B5EF4-FFF2-40B4-BE49-F238E27FC236}">
                <a16:creationId xmlns:a16="http://schemas.microsoft.com/office/drawing/2014/main" id="{07DA2F1E-36BB-45D8-9D5D-DEA264DC10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821" y="3042192"/>
            <a:ext cx="10095850" cy="3325936"/>
          </a:xfrm>
          <a:prstGeom prst="rect">
            <a:avLst/>
          </a:prstGeom>
        </p:spPr>
      </p:pic>
      <p:sp>
        <p:nvSpPr>
          <p:cNvPr id="3" name="コンテンツ プレースホルダー 2">
            <a:extLst>
              <a:ext uri="{FF2B5EF4-FFF2-40B4-BE49-F238E27FC236}">
                <a16:creationId xmlns:a16="http://schemas.microsoft.com/office/drawing/2014/main" id="{97697405-A668-48F6-9C9B-95787E04F3B2}"/>
              </a:ext>
            </a:extLst>
          </p:cNvPr>
          <p:cNvSpPr>
            <a:spLocks noGrp="1"/>
          </p:cNvSpPr>
          <p:nvPr>
            <p:ph idx="1"/>
          </p:nvPr>
        </p:nvSpPr>
        <p:spPr>
          <a:xfrm>
            <a:off x="341193" y="2736856"/>
            <a:ext cx="11723427" cy="3923257"/>
          </a:xfrm>
        </p:spPr>
        <p:txBody>
          <a:bodyPr>
            <a:noAutofit/>
          </a:bodyPr>
          <a:lstStyle/>
          <a:p>
            <a:pPr marL="0" indent="0">
              <a:lnSpc>
                <a:spcPct val="100000"/>
              </a:lnSpc>
              <a:buNone/>
            </a:pPr>
            <a:r>
              <a:rPr lang="en-US" altLang="ja-JP" sz="24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2400" kern="100" dirty="0">
                <a:latin typeface="ＭＳ ゴシック" panose="020B0609070205080204" pitchFamily="49" charset="-128"/>
                <a:ea typeface="ＭＳ ゴシック" panose="020B0609070205080204" pitchFamily="49" charset="-128"/>
                <a:cs typeface="Times New Roman" panose="02020603050405020304" pitchFamily="18" charset="0"/>
              </a:rPr>
              <a:t>結果</a:t>
            </a:r>
            <a:r>
              <a:rPr lang="en-US" altLang="ja-JP" sz="24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p>
          <a:p>
            <a:pPr marL="0" indent="0">
              <a:lnSpc>
                <a:spcPct val="100000"/>
              </a:lnSpc>
              <a:buNone/>
            </a:pPr>
            <a:endParaRPr lang="en-US" altLang="ja-JP" sz="24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0" indent="0">
              <a:lnSpc>
                <a:spcPct val="100000"/>
              </a:lnSpc>
              <a:buNone/>
            </a:pPr>
            <a:endParaRPr lang="en-US" altLang="ja-JP" sz="24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0" indent="0">
              <a:lnSpc>
                <a:spcPct val="100000"/>
              </a:lnSpc>
              <a:buNone/>
            </a:pPr>
            <a:r>
              <a:rPr lang="ja-JP" altLang="en-US" sz="24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en-US" altLang="ja-JP" sz="24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0" indent="0">
              <a:lnSpc>
                <a:spcPct val="100000"/>
              </a:lnSpc>
              <a:buNone/>
            </a:pPr>
            <a:endParaRPr lang="en-US" altLang="ja-JP" sz="24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0" indent="0">
              <a:lnSpc>
                <a:spcPct val="100000"/>
              </a:lnSpc>
              <a:buNone/>
            </a:pPr>
            <a:r>
              <a:rPr lang="ja-JP" altLang="en-US" sz="24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en-US" altLang="ja-JP" sz="2400" b="1" u="sng"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223064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63033" y="1853515"/>
            <a:ext cx="5853674" cy="4740500"/>
          </a:xfrm>
          <a:prstGeom prst="rect">
            <a:avLst/>
          </a:prstGeom>
        </p:spPr>
        <p:style>
          <a:lnRef idx="1">
            <a:schemeClr val="accent1"/>
          </a:lnRef>
          <a:fillRef idx="2">
            <a:schemeClr val="accent1"/>
          </a:fillRef>
          <a:effectRef idx="1">
            <a:schemeClr val="accent1"/>
          </a:effectRef>
          <a:fontRef idx="minor">
            <a:schemeClr val="dk1"/>
          </a:fontRef>
        </p:style>
        <p:txBody>
          <a:bodyPr rtlCol="0" anchor="t" anchorCtr="0"/>
          <a:lstStyle/>
          <a:p>
            <a:pPr>
              <a:lnSpc>
                <a:spcPct val="150000"/>
              </a:lnSpc>
            </a:pPr>
            <a:r>
              <a:rPr kumimoji="1" lang="ja-JP" altLang="en-US" sz="2400" dirty="0">
                <a:latin typeface="UD デジタル 教科書体 NK-B" panose="02020700000000000000" pitchFamily="18" charset="-128"/>
                <a:ea typeface="UD デジタル 教科書体 NK-B" panose="02020700000000000000" pitchFamily="18" charset="-128"/>
              </a:rPr>
              <a:t>○　宿泊療養施設の療養患者の同意</a:t>
            </a:r>
            <a:r>
              <a:rPr kumimoji="1" lang="ja-JP" altLang="en-US" sz="2400" dirty="0" smtClean="0">
                <a:latin typeface="UD デジタル 教科書体 NK-B" panose="02020700000000000000" pitchFamily="18" charset="-128"/>
                <a:ea typeface="UD デジタル 教科書体 NK-B" panose="02020700000000000000" pitchFamily="18" charset="-128"/>
              </a:rPr>
              <a:t>を得て</a:t>
            </a:r>
            <a:r>
              <a:rPr kumimoji="1" lang="ja-JP" altLang="en-US" sz="2400" dirty="0">
                <a:latin typeface="UD デジタル 教科書体 NK-B" panose="02020700000000000000" pitchFamily="18" charset="-128"/>
                <a:ea typeface="UD デジタル 教科書体 NK-B" panose="02020700000000000000" pitchFamily="18" charset="-128"/>
              </a:rPr>
              <a:t>、</a:t>
            </a:r>
            <a:endParaRPr kumimoji="1" lang="en-US" altLang="ja-JP" sz="2400" dirty="0">
              <a:latin typeface="UD デジタル 教科書体 NK-B" panose="02020700000000000000" pitchFamily="18" charset="-128"/>
              <a:ea typeface="UD デジタル 教科書体 NK-B" panose="02020700000000000000" pitchFamily="18" charset="-128"/>
            </a:endParaRPr>
          </a:p>
          <a:p>
            <a:pPr>
              <a:lnSpc>
                <a:spcPct val="150000"/>
              </a:lnSpc>
            </a:pPr>
            <a:r>
              <a:rPr lang="ja-JP" altLang="en-US" sz="2400" dirty="0">
                <a:latin typeface="UD デジタル 教科書体 NK-B" panose="02020700000000000000" pitchFamily="18" charset="-128"/>
                <a:ea typeface="UD デジタル 教科書体 NK-B" panose="02020700000000000000" pitchFamily="18" charset="-128"/>
              </a:rPr>
              <a:t>　大阪はびきの医療センターに</a:t>
            </a:r>
            <a:r>
              <a:rPr lang="ja-JP" altLang="en-US" sz="2400" dirty="0" smtClean="0">
                <a:latin typeface="UD デジタル 教科書体 NK-B" panose="02020700000000000000" pitchFamily="18" charset="-128"/>
                <a:ea typeface="UD デジタル 教科書体 NK-B" panose="02020700000000000000" pitchFamily="18" charset="-128"/>
              </a:rPr>
              <a:t>よる</a:t>
            </a:r>
            <a:endParaRPr lang="en-US" altLang="ja-JP" sz="2400" dirty="0" smtClean="0">
              <a:latin typeface="UD デジタル 教科書体 NK-B" panose="02020700000000000000" pitchFamily="18" charset="-128"/>
              <a:ea typeface="UD デジタル 教科書体 NK-B" panose="02020700000000000000" pitchFamily="18" charset="-128"/>
            </a:endParaRPr>
          </a:p>
          <a:p>
            <a:pPr>
              <a:lnSpc>
                <a:spcPct val="150000"/>
              </a:lnSpc>
            </a:pPr>
            <a:r>
              <a:rPr lang="ja-JP" altLang="en-US" sz="2400" dirty="0" smtClean="0">
                <a:latin typeface="UD デジタル 教科書体 NK-B" panose="02020700000000000000" pitchFamily="18" charset="-128"/>
                <a:ea typeface="UD デジタル 教科書体 NK-B" panose="02020700000000000000" pitchFamily="18" charset="-128"/>
              </a:rPr>
              <a:t>　重症化予防</a:t>
            </a:r>
            <a:r>
              <a:rPr lang="ja-JP" altLang="en-US" sz="2400" dirty="0">
                <a:latin typeface="UD デジタル 教科書体 NK-B" panose="02020700000000000000" pitchFamily="18" charset="-128"/>
                <a:ea typeface="UD デジタル 教科書体 NK-B" panose="02020700000000000000" pitchFamily="18" charset="-128"/>
              </a:rPr>
              <a:t>効果の検証</a:t>
            </a:r>
            <a:r>
              <a:rPr lang="ja-JP" altLang="en-US" sz="2400" dirty="0" smtClean="0">
                <a:latin typeface="UD デジタル 教科書体 NK-B" panose="02020700000000000000" pitchFamily="18" charset="-128"/>
                <a:ea typeface="UD デジタル 教科書体 NK-B" panose="02020700000000000000" pitchFamily="18" charset="-128"/>
              </a:rPr>
              <a:t>研究</a:t>
            </a:r>
            <a:endParaRPr lang="en-US" altLang="ja-JP" sz="2400" dirty="0" smtClean="0">
              <a:latin typeface="UD デジタル 教科書体 NK-B" panose="02020700000000000000" pitchFamily="18" charset="-128"/>
              <a:ea typeface="UD デジタル 教科書体 NK-B" panose="02020700000000000000" pitchFamily="18" charset="-128"/>
            </a:endParaRPr>
          </a:p>
          <a:p>
            <a:pPr>
              <a:lnSpc>
                <a:spcPct val="150000"/>
              </a:lnSpc>
            </a:pPr>
            <a:r>
              <a:rPr lang="ja-JP" altLang="en-US" sz="2400" dirty="0" smtClean="0">
                <a:latin typeface="UD デジタル 教科書体 NK-B" panose="02020700000000000000" pitchFamily="18" charset="-128"/>
                <a:ea typeface="UD デジタル 教科書体 NK-B" panose="02020700000000000000" pitchFamily="18" charset="-128"/>
              </a:rPr>
              <a:t>　（</a:t>
            </a:r>
            <a:r>
              <a:rPr lang="ja-JP" altLang="en-US" sz="2400" dirty="0">
                <a:latin typeface="UD デジタル 教科書体 NK-B" panose="02020700000000000000" pitchFamily="18" charset="-128"/>
                <a:ea typeface="UD デジタル 教科書体 NK-B" panose="02020700000000000000" pitchFamily="18" charset="-128"/>
              </a:rPr>
              <a:t>有効性</a:t>
            </a:r>
            <a:r>
              <a:rPr lang="ja-JP" altLang="en-US" sz="2400" dirty="0" smtClean="0">
                <a:latin typeface="UD デジタル 教科書体 NK-B" panose="02020700000000000000" pitchFamily="18" charset="-128"/>
                <a:ea typeface="UD デジタル 教科書体 NK-B" panose="02020700000000000000" pitchFamily="18" charset="-128"/>
              </a:rPr>
              <a:t>・安全性</a:t>
            </a:r>
            <a:r>
              <a:rPr lang="ja-JP" altLang="en-US" sz="2400" dirty="0">
                <a:latin typeface="UD デジタル 教科書体 NK-B" panose="02020700000000000000" pitchFamily="18" charset="-128"/>
                <a:ea typeface="UD デジタル 教科書体 NK-B" panose="02020700000000000000" pitchFamily="18" charset="-128"/>
              </a:rPr>
              <a:t>）</a:t>
            </a:r>
            <a:r>
              <a:rPr lang="ja-JP" altLang="en-US" sz="2400" dirty="0" smtClean="0">
                <a:latin typeface="UD デジタル 教科書体 NK-B" panose="02020700000000000000" pitchFamily="18" charset="-128"/>
                <a:ea typeface="UD デジタル 教科書体 NK-B" panose="02020700000000000000" pitchFamily="18" charset="-128"/>
              </a:rPr>
              <a:t>に全面的</a:t>
            </a:r>
            <a:r>
              <a:rPr lang="ja-JP" altLang="en-US" sz="2400" dirty="0">
                <a:latin typeface="UD デジタル 教科書体 NK-B" panose="02020700000000000000" pitchFamily="18" charset="-128"/>
                <a:ea typeface="UD デジタル 教科書体 NK-B" panose="02020700000000000000" pitchFamily="18" charset="-128"/>
              </a:rPr>
              <a:t>に協力</a:t>
            </a:r>
            <a:endParaRPr lang="en-US" altLang="ja-JP" sz="2400" dirty="0">
              <a:latin typeface="UD デジタル 教科書体 NK-B" panose="02020700000000000000" pitchFamily="18" charset="-128"/>
              <a:ea typeface="UD デジタル 教科書体 NK-B" panose="02020700000000000000" pitchFamily="18" charset="-128"/>
            </a:endParaRPr>
          </a:p>
          <a:p>
            <a:pPr>
              <a:lnSpc>
                <a:spcPct val="150000"/>
              </a:lnSpc>
            </a:pPr>
            <a:r>
              <a:rPr lang="ja-JP" altLang="en-US" sz="2000" dirty="0">
                <a:latin typeface="UD デジタル 教科書体 NK-B" panose="02020700000000000000" pitchFamily="18" charset="-128"/>
                <a:ea typeface="UD デジタル 教科書体 NK-B" panose="02020700000000000000" pitchFamily="18" charset="-128"/>
              </a:rPr>
              <a:t>　</a:t>
            </a:r>
            <a:endParaRPr lang="en-US" altLang="ja-JP" sz="2000" dirty="0">
              <a:latin typeface="UD デジタル 教科書体 NK-B" panose="02020700000000000000" pitchFamily="18" charset="-128"/>
              <a:ea typeface="UD デジタル 教科書体 NK-B" panose="02020700000000000000" pitchFamily="18" charset="-128"/>
            </a:endParaRPr>
          </a:p>
          <a:p>
            <a:pPr>
              <a:lnSpc>
                <a:spcPct val="150000"/>
              </a:lnSpc>
            </a:pPr>
            <a:r>
              <a:rPr lang="ja-JP" altLang="en-US" sz="2000" dirty="0">
                <a:latin typeface="UD デジタル 教科書体 NK-B" panose="02020700000000000000" pitchFamily="18" charset="-128"/>
                <a:ea typeface="UD デジタル 教科書体 NK-B" panose="02020700000000000000" pitchFamily="18" charset="-128"/>
              </a:rPr>
              <a:t>　</a:t>
            </a:r>
            <a:r>
              <a:rPr lang="ja-JP" altLang="en-US" sz="2400" dirty="0">
                <a:latin typeface="UD デジタル 教科書体 NK-B" panose="02020700000000000000" pitchFamily="18" charset="-128"/>
                <a:ea typeface="UD デジタル 教科書体 NK-B" panose="02020700000000000000" pitchFamily="18" charset="-128"/>
              </a:rPr>
              <a:t>・対象：宿泊療養患者</a:t>
            </a:r>
            <a:endParaRPr lang="en-US" altLang="ja-JP" sz="2400" dirty="0">
              <a:latin typeface="UD デジタル 教科書体 NK-B" panose="02020700000000000000" pitchFamily="18" charset="-128"/>
              <a:ea typeface="UD デジタル 教科書体 NK-B" panose="02020700000000000000" pitchFamily="18" charset="-128"/>
            </a:endParaRPr>
          </a:p>
          <a:p>
            <a:endParaRPr lang="en-US" altLang="ja-JP" dirty="0">
              <a:latin typeface="UD デジタル 教科書体 NK-B" panose="02020700000000000000" pitchFamily="18" charset="-128"/>
              <a:ea typeface="UD デジタル 教科書体 NK-B" panose="02020700000000000000" pitchFamily="18" charset="-128"/>
            </a:endParaRPr>
          </a:p>
          <a:p>
            <a:r>
              <a:rPr kumimoji="1" lang="ja-JP" altLang="en-US" sz="1600" b="1" dirty="0">
                <a:latin typeface="UD デジタル 教科書体 NK-B" panose="02020700000000000000" pitchFamily="18" charset="-128"/>
                <a:ea typeface="UD デジタル 教科書体 NK-B" panose="02020700000000000000" pitchFamily="18" charset="-128"/>
              </a:rPr>
              <a:t>　</a:t>
            </a:r>
            <a:r>
              <a:rPr kumimoji="1" lang="ja-JP" altLang="en-US" b="1" dirty="0">
                <a:latin typeface="UD デジタル 教科書体 NK-B" panose="02020700000000000000" pitchFamily="18" charset="-128"/>
                <a:ea typeface="UD デジタル 教科書体 NK-B" panose="02020700000000000000" pitchFamily="18" charset="-128"/>
              </a:rPr>
              <a:t>　</a:t>
            </a:r>
            <a:endParaRPr kumimoji="1" lang="en-US" altLang="ja-JP" b="1" dirty="0">
              <a:latin typeface="UD デジタル 教科書体 NK-B" panose="02020700000000000000" pitchFamily="18" charset="-128"/>
              <a:ea typeface="UD デジタル 教科書体 NK-B" panose="02020700000000000000" pitchFamily="18" charset="-128"/>
            </a:endParaRPr>
          </a:p>
          <a:p>
            <a:r>
              <a:rPr lang="ja-JP" altLang="en-US" b="1" dirty="0">
                <a:latin typeface="UD デジタル 教科書体 NK-B" panose="02020700000000000000" pitchFamily="18" charset="-128"/>
                <a:ea typeface="UD デジタル 教科書体 NK-B" panose="02020700000000000000" pitchFamily="18" charset="-128"/>
              </a:rPr>
              <a:t>　　</a:t>
            </a:r>
            <a:r>
              <a:rPr kumimoji="1" lang="en-US" altLang="ja-JP" b="1" dirty="0">
                <a:latin typeface="UD デジタル 教科書体 NK-B" panose="02020700000000000000" pitchFamily="18" charset="-128"/>
                <a:ea typeface="UD デジタル 教科書体 NK-B" panose="02020700000000000000" pitchFamily="18" charset="-128"/>
              </a:rPr>
              <a:t>※</a:t>
            </a:r>
            <a:r>
              <a:rPr kumimoji="1" lang="ja-JP" altLang="en-US" b="1" dirty="0">
                <a:latin typeface="UD デジタル 教科書体 NK-B" panose="02020700000000000000" pitchFamily="18" charset="-128"/>
                <a:ea typeface="UD デジタル 教科書体 NK-B" panose="02020700000000000000" pitchFamily="18" charset="-128"/>
              </a:rPr>
              <a:t>大阪はびきの医療センターの倫理委員会審査を経る</a:t>
            </a:r>
            <a:endParaRPr kumimoji="1" lang="en-US" altLang="ja-JP" b="1" dirty="0">
              <a:latin typeface="UD デジタル 教科書体 NK-B" panose="02020700000000000000" pitchFamily="18" charset="-128"/>
              <a:ea typeface="UD デジタル 教科書体 NK-B" panose="02020700000000000000" pitchFamily="18" charset="-128"/>
            </a:endParaRPr>
          </a:p>
          <a:p>
            <a:endParaRPr lang="en-US" altLang="ja-JP" dirty="0"/>
          </a:p>
          <a:p>
            <a:r>
              <a:rPr lang="ja-JP" altLang="en-US" dirty="0"/>
              <a:t>　</a:t>
            </a:r>
            <a:r>
              <a:rPr kumimoji="1" lang="ja-JP" altLang="en-US" sz="1600" dirty="0"/>
              <a:t>　</a:t>
            </a:r>
          </a:p>
        </p:txBody>
      </p:sp>
      <p:sp>
        <p:nvSpPr>
          <p:cNvPr id="15" name="テキスト ボックス 14"/>
          <p:cNvSpPr txBox="1"/>
          <p:nvPr/>
        </p:nvSpPr>
        <p:spPr>
          <a:xfrm>
            <a:off x="4255" y="0"/>
            <a:ext cx="12179237" cy="954107"/>
          </a:xfrm>
          <a:prstGeom prst="rect">
            <a:avLst/>
          </a:prstGeom>
          <a:solidFill>
            <a:srgbClr val="00B050"/>
          </a:solidFill>
          <a:ln>
            <a:noFill/>
          </a:ln>
        </p:spPr>
        <p:txBody>
          <a:bodyPr wrap="square" rtlCol="0">
            <a:spAutoFit/>
          </a:bodyPr>
          <a:lstStyle/>
          <a:p>
            <a:pPr algn="ctr"/>
            <a:r>
              <a:rPr lang="ja-JP" altLang="en-US" sz="2800" b="1" dirty="0">
                <a:solidFill>
                  <a:schemeClr val="bg1"/>
                </a:solidFill>
                <a:latin typeface="UD デジタル 教科書体 NK-B" panose="02020700000000000000" pitchFamily="18" charset="-128"/>
                <a:ea typeface="UD デジタル 教科書体 NK-B" panose="02020700000000000000" pitchFamily="18" charset="-128"/>
              </a:rPr>
              <a:t>「ポビドンヨードによるうがい」の新型コロナ軽症患者への活用について</a:t>
            </a:r>
            <a:endParaRPr lang="en-US" altLang="ja-JP" sz="2800" b="1" dirty="0">
              <a:solidFill>
                <a:schemeClr val="bg1"/>
              </a:solidFill>
              <a:latin typeface="UD デジタル 教科書体 NK-B" panose="02020700000000000000" pitchFamily="18" charset="-128"/>
              <a:ea typeface="UD デジタル 教科書体 NK-B" panose="02020700000000000000" pitchFamily="18" charset="-128"/>
            </a:endParaRPr>
          </a:p>
          <a:p>
            <a:pPr algn="ctr"/>
            <a:r>
              <a:rPr lang="ja-JP" altLang="en-US" sz="2800" b="1" dirty="0">
                <a:solidFill>
                  <a:schemeClr val="bg1"/>
                </a:solidFill>
                <a:latin typeface="UD デジタル 教科書体 NK-B" panose="02020700000000000000" pitchFamily="18" charset="-128"/>
                <a:ea typeface="UD デジタル 教科書体 NK-B" panose="02020700000000000000" pitchFamily="18" charset="-128"/>
              </a:rPr>
              <a:t>～　今後の展開　～</a:t>
            </a:r>
            <a:endParaRPr lang="en-US" altLang="ja-JP" sz="2800" b="1"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2" name="角丸四角形 1"/>
          <p:cNvSpPr/>
          <p:nvPr/>
        </p:nvSpPr>
        <p:spPr>
          <a:xfrm>
            <a:off x="63032" y="1099751"/>
            <a:ext cx="5917640" cy="6054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600" b="1" dirty="0">
                <a:latin typeface="UD デジタル 教科書体 NK-B" panose="02020700000000000000" pitchFamily="18" charset="-128"/>
                <a:ea typeface="UD デジタル 教科書体 NK-B" panose="02020700000000000000" pitchFamily="18" charset="-128"/>
              </a:rPr>
              <a:t>①　宿泊療養</a:t>
            </a:r>
            <a:r>
              <a:rPr kumimoji="1" lang="ja-JP" altLang="en-US" sz="2600" b="1" dirty="0">
                <a:solidFill>
                  <a:schemeClr val="bg1"/>
                </a:solidFill>
                <a:latin typeface="UD デジタル 教科書体 NK-B" panose="02020700000000000000" pitchFamily="18" charset="-128"/>
                <a:ea typeface="UD デジタル 教科書体 NK-B" panose="02020700000000000000" pitchFamily="18" charset="-128"/>
              </a:rPr>
              <a:t>施設での臨床研究の拡大</a:t>
            </a:r>
            <a:endParaRPr kumimoji="1" lang="ja-JP" altLang="en-US" sz="2600" b="1" strike="dblStrike"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26" name="角丸四角形 25"/>
          <p:cNvSpPr/>
          <p:nvPr/>
        </p:nvSpPr>
        <p:spPr>
          <a:xfrm>
            <a:off x="6054810" y="1099751"/>
            <a:ext cx="6128682" cy="60548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2600" b="1" dirty="0">
                <a:latin typeface="UD デジタル 教科書体 NK-B" panose="02020700000000000000" pitchFamily="18" charset="-128"/>
                <a:ea typeface="UD デジタル 教科書体 NK-B" panose="02020700000000000000" pitchFamily="18" charset="-128"/>
              </a:rPr>
              <a:t>②　患者受入れ医療機関等への情報提供</a:t>
            </a:r>
          </a:p>
        </p:txBody>
      </p:sp>
      <p:sp>
        <p:nvSpPr>
          <p:cNvPr id="29" name="正方形/長方形 28"/>
          <p:cNvSpPr/>
          <p:nvPr/>
        </p:nvSpPr>
        <p:spPr>
          <a:xfrm>
            <a:off x="6054810" y="1853515"/>
            <a:ext cx="6038880" cy="4740500"/>
          </a:xfrm>
          <a:prstGeom prst="rect">
            <a:avLst/>
          </a:prstGeom>
        </p:spPr>
        <p:style>
          <a:lnRef idx="1">
            <a:schemeClr val="accent2"/>
          </a:lnRef>
          <a:fillRef idx="2">
            <a:schemeClr val="accent2"/>
          </a:fillRef>
          <a:effectRef idx="1">
            <a:schemeClr val="accent2"/>
          </a:effectRef>
          <a:fontRef idx="minor">
            <a:schemeClr val="dk1"/>
          </a:fontRef>
        </p:style>
        <p:txBody>
          <a:bodyPr rtlCol="0" anchor="t" anchorCtr="0"/>
          <a:lstStyle/>
          <a:p>
            <a:pPr>
              <a:lnSpc>
                <a:spcPct val="150000"/>
              </a:lnSpc>
            </a:pPr>
            <a:r>
              <a:rPr kumimoji="1" lang="ja-JP" altLang="en-US" sz="2400" dirty="0">
                <a:latin typeface="UD デジタル 教科書体 NK-B" panose="02020700000000000000" pitchFamily="18" charset="-128"/>
                <a:ea typeface="UD デジタル 教科書体 NK-B" panose="02020700000000000000" pitchFamily="18" charset="-128"/>
              </a:rPr>
              <a:t>○　軽症者（高齢者や基礎疾患のある方）の</a:t>
            </a:r>
            <a:endParaRPr kumimoji="1" lang="en-US" altLang="ja-JP" sz="2400" dirty="0">
              <a:latin typeface="UD デジタル 教科書体 NK-B" panose="02020700000000000000" pitchFamily="18" charset="-128"/>
              <a:ea typeface="UD デジタル 教科書体 NK-B" panose="02020700000000000000" pitchFamily="18" charset="-128"/>
            </a:endParaRPr>
          </a:p>
          <a:p>
            <a:pPr>
              <a:lnSpc>
                <a:spcPct val="150000"/>
              </a:lnSpc>
            </a:pPr>
            <a:r>
              <a:rPr lang="ja-JP" altLang="en-US" sz="2400" dirty="0">
                <a:latin typeface="UD デジタル 教科書体 NK-B" panose="02020700000000000000" pitchFamily="18" charset="-128"/>
                <a:ea typeface="UD デジタル 教科書体 NK-B" panose="02020700000000000000" pitchFamily="18" charset="-128"/>
              </a:rPr>
              <a:t>　　</a:t>
            </a:r>
            <a:r>
              <a:rPr kumimoji="1" lang="ja-JP" altLang="en-US" sz="2400" dirty="0">
                <a:latin typeface="UD デジタル 教科書体 NK-B" panose="02020700000000000000" pitchFamily="18" charset="-128"/>
                <a:ea typeface="UD デジタル 教科書体 NK-B" panose="02020700000000000000" pitchFamily="18" charset="-128"/>
              </a:rPr>
              <a:t>重症化予防への活用を視野に、患者受入</a:t>
            </a:r>
            <a:endParaRPr kumimoji="1" lang="en-US" altLang="ja-JP" sz="2400" dirty="0">
              <a:latin typeface="UD デジタル 教科書体 NK-B" panose="02020700000000000000" pitchFamily="18" charset="-128"/>
              <a:ea typeface="UD デジタル 教科書体 NK-B" panose="02020700000000000000" pitchFamily="18" charset="-128"/>
            </a:endParaRPr>
          </a:p>
          <a:p>
            <a:pPr>
              <a:lnSpc>
                <a:spcPct val="150000"/>
              </a:lnSpc>
            </a:pPr>
            <a:r>
              <a:rPr lang="ja-JP" altLang="en-US" sz="2400" dirty="0">
                <a:latin typeface="UD デジタル 教科書体 NK-B" panose="02020700000000000000" pitchFamily="18" charset="-128"/>
                <a:ea typeface="UD デジタル 教科書体 NK-B" panose="02020700000000000000" pitchFamily="18" charset="-128"/>
              </a:rPr>
              <a:t>　　</a:t>
            </a:r>
            <a:r>
              <a:rPr kumimoji="1" lang="ja-JP" altLang="en-US" sz="2400" dirty="0" err="1">
                <a:latin typeface="UD デジタル 教科書体 NK-B" panose="02020700000000000000" pitchFamily="18" charset="-128"/>
                <a:ea typeface="UD デジタル 教科書体 NK-B" panose="02020700000000000000" pitchFamily="18" charset="-128"/>
              </a:rPr>
              <a:t>れ</a:t>
            </a:r>
            <a:r>
              <a:rPr kumimoji="1" lang="ja-JP" altLang="en-US" sz="2400" dirty="0">
                <a:latin typeface="UD デジタル 教科書体 NK-B" panose="02020700000000000000" pitchFamily="18" charset="-128"/>
                <a:ea typeface="UD デジタル 教科書体 NK-B" panose="02020700000000000000" pitchFamily="18" charset="-128"/>
              </a:rPr>
              <a:t>医療機関に研究成果を情報提供</a:t>
            </a:r>
            <a:endParaRPr kumimoji="1" lang="en-US" altLang="ja-JP" sz="2400" dirty="0">
              <a:latin typeface="UD デジタル 教科書体 NK-B" panose="02020700000000000000" pitchFamily="18" charset="-128"/>
              <a:ea typeface="UD デジタル 教科書体 NK-B" panose="02020700000000000000" pitchFamily="18" charset="-128"/>
            </a:endParaRPr>
          </a:p>
          <a:p>
            <a:endParaRPr lang="en-US" altLang="ja-JP" sz="2400" dirty="0">
              <a:latin typeface="UD デジタル 教科書体 NK-B" panose="02020700000000000000" pitchFamily="18" charset="-128"/>
              <a:ea typeface="UD デジタル 教科書体 NK-B" panose="02020700000000000000" pitchFamily="18" charset="-128"/>
            </a:endParaRPr>
          </a:p>
          <a:p>
            <a:r>
              <a:rPr kumimoji="1" lang="ja-JP" altLang="en-US" sz="2400" dirty="0">
                <a:latin typeface="UD デジタル 教科書体 NK-B" panose="02020700000000000000" pitchFamily="18" charset="-128"/>
                <a:ea typeface="UD デジタル 教科書体 NK-B" panose="02020700000000000000" pitchFamily="18" charset="-128"/>
              </a:rPr>
              <a:t>　　</a:t>
            </a:r>
            <a:r>
              <a:rPr kumimoji="1" lang="en-US" altLang="ja-JP" sz="2400" b="1" dirty="0">
                <a:latin typeface="UD デジタル 教科書体 NK-B" panose="02020700000000000000" pitchFamily="18" charset="-128"/>
                <a:ea typeface="UD デジタル 教科書体 NK-B" panose="02020700000000000000" pitchFamily="18" charset="-128"/>
              </a:rPr>
              <a:t>※</a:t>
            </a:r>
            <a:r>
              <a:rPr kumimoji="1" lang="ja-JP" altLang="en-US" sz="2400" b="1" dirty="0">
                <a:latin typeface="UD デジタル 教科書体 NK-B" panose="02020700000000000000" pitchFamily="18" charset="-128"/>
                <a:ea typeface="UD デジタル 教科書体 NK-B" panose="02020700000000000000" pitchFamily="18" charset="-128"/>
              </a:rPr>
              <a:t>　処方の必要性は、各医療機関の主治医</a:t>
            </a:r>
            <a:endParaRPr kumimoji="1" lang="en-US" altLang="ja-JP" sz="2400" b="1" dirty="0">
              <a:latin typeface="UD デジタル 教科書体 NK-B" panose="02020700000000000000" pitchFamily="18" charset="-128"/>
              <a:ea typeface="UD デジタル 教科書体 NK-B" panose="02020700000000000000" pitchFamily="18" charset="-128"/>
            </a:endParaRPr>
          </a:p>
          <a:p>
            <a:r>
              <a:rPr lang="ja-JP" altLang="en-US" sz="2400" b="1" dirty="0">
                <a:latin typeface="UD デジタル 教科書体 NK-B" panose="02020700000000000000" pitchFamily="18" charset="-128"/>
                <a:ea typeface="UD デジタル 教科書体 NK-B" panose="02020700000000000000" pitchFamily="18" charset="-128"/>
              </a:rPr>
              <a:t>　　　　 </a:t>
            </a:r>
            <a:r>
              <a:rPr kumimoji="1" lang="ja-JP" altLang="en-US" sz="2400" b="1" dirty="0">
                <a:latin typeface="UD デジタル 教科書体 NK-B" panose="02020700000000000000" pitchFamily="18" charset="-128"/>
                <a:ea typeface="UD デジタル 教科書体 NK-B" panose="02020700000000000000" pitchFamily="18" charset="-128"/>
              </a:rPr>
              <a:t>において判断</a:t>
            </a:r>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16610" y="3047369"/>
            <a:ext cx="1577263" cy="1773862"/>
          </a:xfrm>
          <a:prstGeom prst="rect">
            <a:avLst/>
          </a:prstGeom>
          <a:ln>
            <a:noFill/>
          </a:ln>
        </p:spPr>
      </p:pic>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48602" y="4653805"/>
            <a:ext cx="2090647" cy="1651611"/>
          </a:xfrm>
          <a:prstGeom prst="rect">
            <a:avLst/>
          </a:prstGeom>
        </p:spPr>
      </p:pic>
    </p:spTree>
    <p:extLst>
      <p:ext uri="{BB962C8B-B14F-4D97-AF65-F5344CB8AC3E}">
        <p14:creationId xmlns:p14="http://schemas.microsoft.com/office/powerpoint/2010/main" val="1058330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4255" y="0"/>
            <a:ext cx="12179237" cy="1200329"/>
          </a:xfrm>
          <a:prstGeom prst="rect">
            <a:avLst/>
          </a:prstGeom>
          <a:solidFill>
            <a:srgbClr val="00B050"/>
          </a:solidFill>
          <a:ln>
            <a:noFill/>
          </a:ln>
        </p:spPr>
        <p:txBody>
          <a:bodyPr wrap="square" rtlCol="0">
            <a:spAutoFit/>
          </a:bodyPr>
          <a:lstStyle/>
          <a:p>
            <a:pPr algn="ctr"/>
            <a:r>
              <a:rPr lang="ja-JP" altLang="en-US" sz="4400" b="1" dirty="0">
                <a:solidFill>
                  <a:schemeClr val="bg1"/>
                </a:solidFill>
                <a:latin typeface="UD デジタル 教科書体 NK-B" panose="02020700000000000000" pitchFamily="18" charset="-128"/>
                <a:ea typeface="UD デジタル 教科書体 NK-B" panose="02020700000000000000" pitchFamily="18" charset="-128"/>
              </a:rPr>
              <a:t>府民のみなさんへのお願い</a:t>
            </a:r>
            <a:endParaRPr lang="en-US" altLang="ja-JP" sz="4400" b="1" dirty="0">
              <a:solidFill>
                <a:schemeClr val="bg1"/>
              </a:solidFill>
              <a:latin typeface="UD デジタル 教科書体 NK-B" panose="02020700000000000000" pitchFamily="18" charset="-128"/>
              <a:ea typeface="UD デジタル 教科書体 NK-B" panose="02020700000000000000" pitchFamily="18" charset="-128"/>
            </a:endParaRPr>
          </a:p>
          <a:p>
            <a:pPr algn="ctr"/>
            <a:r>
              <a:rPr lang="ja-JP" altLang="en-US" sz="2800" b="1" dirty="0">
                <a:solidFill>
                  <a:schemeClr val="bg1"/>
                </a:solidFill>
                <a:latin typeface="UD デジタル 教科書体 NK-B" panose="02020700000000000000" pitchFamily="18" charset="-128"/>
                <a:ea typeface="UD デジタル 教科書体 NK-B" panose="02020700000000000000" pitchFamily="18" charset="-128"/>
              </a:rPr>
              <a:t>～　ポビドンヨードうがい薬を使ったうがいの励行　～</a:t>
            </a:r>
          </a:p>
        </p:txBody>
      </p:sp>
      <p:sp>
        <p:nvSpPr>
          <p:cNvPr id="6" name="角丸四角形 5"/>
          <p:cNvSpPr/>
          <p:nvPr/>
        </p:nvSpPr>
        <p:spPr>
          <a:xfrm>
            <a:off x="181164" y="2844943"/>
            <a:ext cx="11825416" cy="3515439"/>
          </a:xfrm>
          <a:prstGeom prst="roundRect">
            <a:avLst>
              <a:gd name="adj" fmla="val 6190"/>
            </a:avLst>
          </a:prstGeom>
        </p:spPr>
        <p:style>
          <a:lnRef idx="1">
            <a:schemeClr val="accent2"/>
          </a:lnRef>
          <a:fillRef idx="2">
            <a:schemeClr val="accent2"/>
          </a:fillRef>
          <a:effectRef idx="1">
            <a:schemeClr val="accent2"/>
          </a:effectRef>
          <a:fontRef idx="minor">
            <a:schemeClr val="dk1"/>
          </a:fontRef>
        </p:style>
        <p:txBody>
          <a:bodyPr rtlCol="0" anchor="t" anchorCtr="0">
            <a:normAutofit/>
          </a:bodyPr>
          <a:lstStyle/>
          <a:p>
            <a:pPr>
              <a:lnSpc>
                <a:spcPct val="200000"/>
              </a:lnSpc>
            </a:pPr>
            <a:r>
              <a:rPr kumimoji="1" lang="ja-JP" altLang="en-US" sz="3600" dirty="0">
                <a:solidFill>
                  <a:schemeClr val="tx1"/>
                </a:solidFill>
              </a:rPr>
              <a:t>①　発熱など風邪に似た症状のある方及びその同居家族</a:t>
            </a:r>
            <a:endParaRPr kumimoji="1" lang="en-US" altLang="ja-JP" sz="3600" dirty="0">
              <a:solidFill>
                <a:schemeClr val="tx1"/>
              </a:solidFill>
            </a:endParaRPr>
          </a:p>
          <a:p>
            <a:pPr>
              <a:lnSpc>
                <a:spcPct val="200000"/>
              </a:lnSpc>
            </a:pPr>
            <a:r>
              <a:rPr lang="ja-JP" altLang="en-US" sz="3600" dirty="0"/>
              <a:t>②</a:t>
            </a:r>
            <a:r>
              <a:rPr lang="ja-JP" altLang="en-US" sz="3600"/>
              <a:t>　</a:t>
            </a:r>
            <a:r>
              <a:rPr lang="ja-JP" altLang="en-US" sz="3600" smtClean="0"/>
              <a:t>接待</a:t>
            </a:r>
            <a:r>
              <a:rPr lang="ja-JP" altLang="en-US" sz="3600" dirty="0"/>
              <a:t>を伴う飲食店の従業員の方</a:t>
            </a:r>
            <a:endParaRPr lang="en-US" altLang="ja-JP" sz="3600" dirty="0"/>
          </a:p>
          <a:p>
            <a:pPr>
              <a:lnSpc>
                <a:spcPct val="200000"/>
              </a:lnSpc>
            </a:pPr>
            <a:r>
              <a:rPr lang="ja-JP" altLang="en-US" sz="3600" dirty="0"/>
              <a:t>③　医療</a:t>
            </a:r>
            <a:r>
              <a:rPr lang="ja-JP" altLang="en-US" sz="3600" dirty="0" smtClean="0"/>
              <a:t>従事者や介護従事者の方</a:t>
            </a:r>
            <a:endParaRPr lang="ja-JP" altLang="en-US" sz="3600" dirty="0"/>
          </a:p>
        </p:txBody>
      </p:sp>
      <p:sp>
        <p:nvSpPr>
          <p:cNvPr id="7" name="角丸四角形 6"/>
          <p:cNvSpPr/>
          <p:nvPr/>
        </p:nvSpPr>
        <p:spPr>
          <a:xfrm>
            <a:off x="181165" y="1383957"/>
            <a:ext cx="11825416" cy="1283563"/>
          </a:xfrm>
          <a:prstGeom prst="roundRect">
            <a:avLst>
              <a:gd name="adj" fmla="val 8161"/>
            </a:avLst>
          </a:prstGeom>
        </p:spPr>
        <p:style>
          <a:lnRef idx="1">
            <a:schemeClr val="accent1"/>
          </a:lnRef>
          <a:fillRef idx="2">
            <a:schemeClr val="accent1"/>
          </a:fillRef>
          <a:effectRef idx="1">
            <a:schemeClr val="accent1"/>
          </a:effectRef>
          <a:fontRef idx="minor">
            <a:schemeClr val="dk1"/>
          </a:fontRef>
        </p:style>
        <p:txBody>
          <a:bodyPr rtlCol="0" anchor="ctr"/>
          <a:lstStyle/>
          <a:p>
            <a:pPr algn="ctr">
              <a:lnSpc>
                <a:spcPct val="150000"/>
              </a:lnSpc>
            </a:pPr>
            <a:r>
              <a:rPr lang="ja-JP" altLang="en-US" sz="2600" b="1" dirty="0">
                <a:solidFill>
                  <a:prstClr val="black"/>
                </a:solidFill>
              </a:rPr>
              <a:t>♦次に該当するみなさんは、</a:t>
            </a:r>
            <a:r>
              <a:rPr lang="ja-JP" altLang="en-US" sz="2600" b="1" dirty="0" smtClean="0">
                <a:solidFill>
                  <a:schemeClr val="tx1"/>
                </a:solidFill>
              </a:rPr>
              <a:t>ポビドンヨード</a:t>
            </a:r>
            <a:r>
              <a:rPr lang="ja-JP" altLang="en-US" sz="2600" b="1" dirty="0">
                <a:solidFill>
                  <a:schemeClr val="tx1"/>
                </a:solidFill>
              </a:rPr>
              <a:t>うがい薬による</a:t>
            </a:r>
            <a:r>
              <a:rPr lang="ja-JP" altLang="en-US" sz="2600" b="1" dirty="0">
                <a:solidFill>
                  <a:prstClr val="black"/>
                </a:solidFill>
              </a:rPr>
              <a:t>うがいを励行してください（当面、</a:t>
            </a:r>
            <a:r>
              <a:rPr lang="en-US" altLang="ja-JP" sz="2600" b="1" dirty="0">
                <a:solidFill>
                  <a:prstClr val="black"/>
                </a:solidFill>
              </a:rPr>
              <a:t>8</a:t>
            </a:r>
            <a:r>
              <a:rPr lang="ja-JP" altLang="en-US" sz="2600" b="1" dirty="0">
                <a:solidFill>
                  <a:prstClr val="black"/>
                </a:solidFill>
              </a:rPr>
              <a:t>月</a:t>
            </a:r>
            <a:r>
              <a:rPr lang="en-US" altLang="ja-JP" sz="2600" b="1" dirty="0">
                <a:solidFill>
                  <a:prstClr val="black"/>
                </a:solidFill>
              </a:rPr>
              <a:t>20</a:t>
            </a:r>
            <a:r>
              <a:rPr lang="ja-JP" altLang="en-US" sz="2600" b="1" dirty="0">
                <a:solidFill>
                  <a:prstClr val="black"/>
                </a:solidFill>
              </a:rPr>
              <a:t>日までを</a:t>
            </a:r>
            <a:r>
              <a:rPr lang="ja-JP" altLang="en-US" sz="2600" b="1" dirty="0" smtClean="0">
                <a:solidFill>
                  <a:prstClr val="black"/>
                </a:solidFill>
              </a:rPr>
              <a:t>強化期間と</a:t>
            </a:r>
            <a:r>
              <a:rPr lang="ja-JP" altLang="en-US" sz="2600" b="1" dirty="0">
                <a:solidFill>
                  <a:prstClr val="black"/>
                </a:solidFill>
              </a:rPr>
              <a:t>して取り組む）。</a:t>
            </a:r>
            <a:endParaRPr lang="en-US" altLang="ja-JP" sz="2600" b="1" dirty="0">
              <a:solidFill>
                <a:prstClr val="black"/>
              </a:solidFill>
            </a:endParaRPr>
          </a:p>
        </p:txBody>
      </p:sp>
    </p:spTree>
    <p:extLst>
      <p:ext uri="{BB962C8B-B14F-4D97-AF65-F5344CB8AC3E}">
        <p14:creationId xmlns:p14="http://schemas.microsoft.com/office/powerpoint/2010/main" val="367901345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4124</TotalTime>
  <Words>604</Words>
  <Application>Microsoft Office PowerPoint</Application>
  <PresentationFormat>ワイド画面</PresentationFormat>
  <Paragraphs>56</Paragraphs>
  <Slides>4</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vt:i4>
      </vt:variant>
    </vt:vector>
  </HeadingPairs>
  <TitlesOfParts>
    <vt:vector size="14" baseType="lpstr">
      <vt:lpstr>ＭＳ Ｐゴシック</vt:lpstr>
      <vt:lpstr>MS UI Gothic</vt:lpstr>
      <vt:lpstr>ＭＳ ゴシック</vt:lpstr>
      <vt:lpstr>UD デジタル 教科書体 NK-B</vt:lpstr>
      <vt:lpstr>游ゴシック</vt:lpstr>
      <vt:lpstr>游ゴシック Light</vt:lpstr>
      <vt:lpstr>Arial</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野崎　健二</dc:creator>
  <cp:lastModifiedBy>田中　百恵</cp:lastModifiedBy>
  <cp:revision>311</cp:revision>
  <cp:lastPrinted>2020-08-03T12:18:27Z</cp:lastPrinted>
  <dcterms:created xsi:type="dcterms:W3CDTF">2019-04-25T08:31:09Z</dcterms:created>
  <dcterms:modified xsi:type="dcterms:W3CDTF">2021-07-08T10:22:20Z</dcterms:modified>
</cp:coreProperties>
</file>