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E62"/>
    <a:srgbClr val="24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Objects="1">
      <p:cViewPr varScale="1">
        <p:scale>
          <a:sx n="49" d="100"/>
          <a:sy n="49" d="100"/>
        </p:scale>
        <p:origin x="225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3FF25-8259-44F3-AE9C-053A41423DE8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5614-4AA0-46E6-9554-5B2C4F32C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5614-4AA0-46E6-9554-5B2C4F32C5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3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3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9309-EA0B-8448-BCF2-D9208125FFC9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506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80" indent="-237380" algn="l" defTabSz="316506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97816" algn="l" defTabSz="316506" rtl="0" eaLnBrk="1" latinLnBrk="0" hangingPunct="1">
        <a:spcBef>
          <a:spcPct val="20000"/>
        </a:spcBef>
        <a:buFont typeface="Arial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316506" rtl="0" eaLnBrk="1" latinLnBrk="0" hangingPunct="1">
        <a:spcBef>
          <a:spcPct val="20000"/>
        </a:spcBef>
        <a:buFont typeface="Arial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316506" rtl="0" eaLnBrk="1" latinLnBrk="0" hangingPunct="1">
        <a:spcBef>
          <a:spcPct val="20000"/>
        </a:spcBef>
        <a:buFont typeface="Arial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316506" rtl="0" eaLnBrk="1" latinLnBrk="0" hangingPunct="1">
        <a:spcBef>
          <a:spcPct val="20000"/>
        </a:spcBef>
        <a:buFont typeface="Arial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ホームベース 17"/>
          <p:cNvSpPr/>
          <p:nvPr/>
        </p:nvSpPr>
        <p:spPr>
          <a:xfrm rot="5400000">
            <a:off x="2748442" y="-2756958"/>
            <a:ext cx="1361116" cy="6858000"/>
          </a:xfrm>
          <a:prstGeom prst="homePlate">
            <a:avLst>
              <a:gd name="adj" fmla="val 2279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6093296" y="34157"/>
            <a:ext cx="575896" cy="276999"/>
            <a:chOff x="5949448" y="115178"/>
            <a:chExt cx="575896" cy="27699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949448" y="115178"/>
              <a:ext cx="575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 smtClean="0">
                  <a:solidFill>
                    <a:sysClr val="windowText" lastClr="000000"/>
                  </a:solidFill>
                </a:rPr>
                <a:t>別紙</a:t>
              </a:r>
              <a:endParaRPr kumimoji="1" lang="ja-JP" altLang="en-US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949448" y="161908"/>
              <a:ext cx="575896" cy="183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1116183" y="2000979"/>
            <a:ext cx="4725574" cy="520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大阪スマートシティパートナーズフォーラムの参画促進及び府内市町村における社会課題の解決に向けた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支援。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9173" y="2880981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915749" y="2964247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548680" y="3012689"/>
            <a:ext cx="576064" cy="576064"/>
            <a:chOff x="548680" y="3012689"/>
            <a:chExt cx="576064" cy="576064"/>
          </a:xfrm>
        </p:grpSpPr>
        <p:sp>
          <p:nvSpPr>
            <p:cNvPr id="16" name="楕円 15"/>
            <p:cNvSpPr/>
            <p:nvPr/>
          </p:nvSpPr>
          <p:spPr>
            <a:xfrm>
              <a:off x="548680" y="3012689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84530" y="3069888"/>
              <a:ext cx="4796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01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93" name="正方形/長方形 92"/>
          <p:cNvSpPr/>
          <p:nvPr/>
        </p:nvSpPr>
        <p:spPr>
          <a:xfrm>
            <a:off x="1176552" y="3115827"/>
            <a:ext cx="10458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公民共同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743532" y="2782922"/>
            <a:ext cx="162945" cy="162945"/>
            <a:chOff x="747700" y="2737779"/>
            <a:chExt cx="162945" cy="162945"/>
          </a:xfrm>
        </p:grpSpPr>
        <p:cxnSp>
          <p:nvCxnSpPr>
            <p:cNvPr id="32" name="直線コネクタ 31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グループ化 102"/>
          <p:cNvGrpSpPr/>
          <p:nvPr/>
        </p:nvGrpSpPr>
        <p:grpSpPr>
          <a:xfrm flipV="1">
            <a:off x="748636" y="4682654"/>
            <a:ext cx="162945" cy="162945"/>
            <a:chOff x="747700" y="2737779"/>
            <a:chExt cx="162945" cy="162945"/>
          </a:xfrm>
        </p:grpSpPr>
        <p:cxnSp>
          <p:nvCxnSpPr>
            <p:cNvPr id="104" name="直線コネクタ 103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グループ化 125"/>
          <p:cNvGrpSpPr/>
          <p:nvPr/>
        </p:nvGrpSpPr>
        <p:grpSpPr>
          <a:xfrm rot="16200000" flipV="1">
            <a:off x="5947355" y="4701033"/>
            <a:ext cx="162945" cy="162945"/>
            <a:chOff x="747700" y="2737779"/>
            <a:chExt cx="162945" cy="162945"/>
          </a:xfrm>
        </p:grpSpPr>
        <p:cxnSp>
          <p:nvCxnSpPr>
            <p:cNvPr id="127" name="直線コネクタ 126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正方形/長方形 128"/>
          <p:cNvSpPr/>
          <p:nvPr/>
        </p:nvSpPr>
        <p:spPr>
          <a:xfrm>
            <a:off x="2408776" y="3095488"/>
            <a:ext cx="260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大阪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スマートシティパートナーズ</a:t>
            </a:r>
            <a:endParaRPr lang="en-US" altLang="ja-JP" sz="1100" dirty="0" smtClean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10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フォーラム参画企業募集へ</a:t>
            </a:r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の協力</a:t>
            </a:r>
          </a:p>
        </p:txBody>
      </p:sp>
      <p:sp>
        <p:nvSpPr>
          <p:cNvPr id="130" name="正方形/長方形 129"/>
          <p:cNvSpPr/>
          <p:nvPr/>
        </p:nvSpPr>
        <p:spPr>
          <a:xfrm>
            <a:off x="1193002" y="3580249"/>
            <a:ext cx="373786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+mn-ea"/>
              </a:rPr>
              <a:t>パートナー企業に対して、８月設立予定の大阪スマートシティパートナーズフォーラムへの参画を促し、スマートシティ戦略の実現に向けた公民共同を推進</a:t>
            </a:r>
            <a:r>
              <a:rPr lang="ja-JP" altLang="en-US" sz="1100" dirty="0" smtClean="0">
                <a:latin typeface="+mn-ea"/>
              </a:rPr>
              <a:t>。</a:t>
            </a:r>
            <a:r>
              <a:rPr lang="ja-JP" altLang="en-US" sz="1100" dirty="0">
                <a:latin typeface="+mn-ea"/>
              </a:rPr>
              <a:t>　また、パートナーズフォーラムでのアイデアソンの開催などにより、大阪のスマートシティ推進の機運醸成を図る。</a:t>
            </a:r>
          </a:p>
        </p:txBody>
      </p:sp>
      <p:sp>
        <p:nvSpPr>
          <p:cNvPr id="36" name="二等辺三角形 35"/>
          <p:cNvSpPr/>
          <p:nvPr/>
        </p:nvSpPr>
        <p:spPr>
          <a:xfrm rot="5400000">
            <a:off x="2230041" y="3219890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268760" y="3584848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正方形/長方形 175"/>
          <p:cNvSpPr/>
          <p:nvPr/>
        </p:nvSpPr>
        <p:spPr>
          <a:xfrm>
            <a:off x="818627" y="5256962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905203" y="5340228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/>
          <p:cNvGrpSpPr/>
          <p:nvPr/>
        </p:nvGrpSpPr>
        <p:grpSpPr>
          <a:xfrm>
            <a:off x="538134" y="5388670"/>
            <a:ext cx="576064" cy="576064"/>
            <a:chOff x="538134" y="5388670"/>
            <a:chExt cx="576064" cy="576064"/>
          </a:xfrm>
        </p:grpSpPr>
        <p:sp>
          <p:nvSpPr>
            <p:cNvPr id="178" name="楕円 177"/>
            <p:cNvSpPr/>
            <p:nvPr/>
          </p:nvSpPr>
          <p:spPr>
            <a:xfrm>
              <a:off x="538134" y="5388670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573984" y="5445869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02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180" name="正方形/長方形 179"/>
          <p:cNvSpPr/>
          <p:nvPr/>
        </p:nvSpPr>
        <p:spPr>
          <a:xfrm>
            <a:off x="1166006" y="5535105"/>
            <a:ext cx="1449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社会課題の解決</a:t>
            </a:r>
          </a:p>
        </p:txBody>
      </p:sp>
      <p:grpSp>
        <p:nvGrpSpPr>
          <p:cNvPr id="181" name="グループ化 180"/>
          <p:cNvGrpSpPr/>
          <p:nvPr/>
        </p:nvGrpSpPr>
        <p:grpSpPr>
          <a:xfrm>
            <a:off x="732986" y="5158903"/>
            <a:ext cx="162945" cy="162945"/>
            <a:chOff x="747700" y="2737779"/>
            <a:chExt cx="162945" cy="162945"/>
          </a:xfrm>
        </p:grpSpPr>
        <p:cxnSp>
          <p:nvCxnSpPr>
            <p:cNvPr id="195" name="直線コネクタ 194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グループ化 181"/>
          <p:cNvGrpSpPr/>
          <p:nvPr/>
        </p:nvGrpSpPr>
        <p:grpSpPr>
          <a:xfrm rot="5400000">
            <a:off x="5931705" y="5177282"/>
            <a:ext cx="162945" cy="162945"/>
            <a:chOff x="747700" y="2737779"/>
            <a:chExt cx="162945" cy="162945"/>
          </a:xfrm>
        </p:grpSpPr>
        <p:cxnSp>
          <p:nvCxnSpPr>
            <p:cNvPr id="193" name="直線コネクタ 192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グループ化 182"/>
          <p:cNvGrpSpPr/>
          <p:nvPr/>
        </p:nvGrpSpPr>
        <p:grpSpPr>
          <a:xfrm flipV="1">
            <a:off x="738090" y="7058635"/>
            <a:ext cx="162945" cy="162945"/>
            <a:chOff x="747700" y="2737779"/>
            <a:chExt cx="162945" cy="162945"/>
          </a:xfrm>
        </p:grpSpPr>
        <p:cxnSp>
          <p:nvCxnSpPr>
            <p:cNvPr id="191" name="直線コネクタ 19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グループ化 183"/>
          <p:cNvGrpSpPr/>
          <p:nvPr/>
        </p:nvGrpSpPr>
        <p:grpSpPr>
          <a:xfrm rot="16200000" flipV="1">
            <a:off x="5936809" y="7077014"/>
            <a:ext cx="162945" cy="162945"/>
            <a:chOff x="747700" y="2737779"/>
            <a:chExt cx="162945" cy="162945"/>
          </a:xfrm>
        </p:grpSpPr>
        <p:cxnSp>
          <p:nvCxnSpPr>
            <p:cNvPr id="189" name="直線コネクタ 188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正方形/長方形 184"/>
          <p:cNvSpPr/>
          <p:nvPr/>
        </p:nvSpPr>
        <p:spPr>
          <a:xfrm>
            <a:off x="2690059" y="5495114"/>
            <a:ext cx="29711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スタートアップ支援を通じた府内市町村における社会課題の解決</a:t>
            </a:r>
          </a:p>
        </p:txBody>
      </p:sp>
      <p:sp>
        <p:nvSpPr>
          <p:cNvPr id="186" name="正方形/長方形 185"/>
          <p:cNvSpPr/>
          <p:nvPr/>
        </p:nvSpPr>
        <p:spPr>
          <a:xfrm>
            <a:off x="1182455" y="6057488"/>
            <a:ext cx="459098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+mn-ea"/>
              </a:rPr>
              <a:t>少子高齢化や買い物弱者、ポストコロナ社会への対応などの地域における社会課題の解決に</a:t>
            </a:r>
            <a:r>
              <a:rPr lang="ja-JP" altLang="en-US" sz="1100">
                <a:latin typeface="+mn-ea"/>
              </a:rPr>
              <a:t>向けた</a:t>
            </a:r>
            <a:r>
              <a:rPr lang="ja-JP" altLang="en-US" sz="1100" smtClean="0">
                <a:latin typeface="+mn-ea"/>
              </a:rPr>
              <a:t>取組を</a:t>
            </a:r>
            <a:r>
              <a:rPr lang="ja-JP" altLang="en-US" sz="1100" dirty="0">
                <a:latin typeface="+mn-ea"/>
              </a:rPr>
              <a:t>推進するため、府内市町村における社会課題の解決に向けた実証実験の実施。</a:t>
            </a:r>
          </a:p>
        </p:txBody>
      </p:sp>
      <p:sp>
        <p:nvSpPr>
          <p:cNvPr id="187" name="二等辺三角形 186"/>
          <p:cNvSpPr/>
          <p:nvPr/>
        </p:nvSpPr>
        <p:spPr>
          <a:xfrm rot="5400000">
            <a:off x="2542964" y="5638428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8" name="直線コネクタ 187"/>
          <p:cNvCxnSpPr/>
          <p:nvPr/>
        </p:nvCxnSpPr>
        <p:spPr>
          <a:xfrm>
            <a:off x="1258214" y="5960829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正方形/長方形 197"/>
          <p:cNvSpPr/>
          <p:nvPr/>
        </p:nvSpPr>
        <p:spPr>
          <a:xfrm>
            <a:off x="813523" y="7718538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900099" y="7801804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/>
          <p:cNvGrpSpPr/>
          <p:nvPr/>
        </p:nvGrpSpPr>
        <p:grpSpPr>
          <a:xfrm>
            <a:off x="533030" y="7850246"/>
            <a:ext cx="576064" cy="576064"/>
            <a:chOff x="533030" y="7850246"/>
            <a:chExt cx="576064" cy="576064"/>
          </a:xfrm>
        </p:grpSpPr>
        <p:sp>
          <p:nvSpPr>
            <p:cNvPr id="200" name="楕円 199"/>
            <p:cNvSpPr/>
            <p:nvPr/>
          </p:nvSpPr>
          <p:spPr>
            <a:xfrm>
              <a:off x="533030" y="7850246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568880" y="7907445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 smtClean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03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202" name="正方形/長方形 201"/>
          <p:cNvSpPr/>
          <p:nvPr/>
        </p:nvSpPr>
        <p:spPr>
          <a:xfrm>
            <a:off x="1160901" y="7973513"/>
            <a:ext cx="14328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情報共有</a:t>
            </a:r>
          </a:p>
        </p:txBody>
      </p:sp>
      <p:grpSp>
        <p:nvGrpSpPr>
          <p:cNvPr id="203" name="グループ化 202"/>
          <p:cNvGrpSpPr/>
          <p:nvPr/>
        </p:nvGrpSpPr>
        <p:grpSpPr>
          <a:xfrm>
            <a:off x="727882" y="7620479"/>
            <a:ext cx="162945" cy="162945"/>
            <a:chOff x="747700" y="2737779"/>
            <a:chExt cx="162945" cy="162945"/>
          </a:xfrm>
        </p:grpSpPr>
        <p:cxnSp>
          <p:nvCxnSpPr>
            <p:cNvPr id="217" name="直線コネクタ 216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グループ化 204"/>
          <p:cNvGrpSpPr/>
          <p:nvPr/>
        </p:nvGrpSpPr>
        <p:grpSpPr>
          <a:xfrm flipV="1">
            <a:off x="732986" y="9520211"/>
            <a:ext cx="162945" cy="162945"/>
            <a:chOff x="747700" y="2737779"/>
            <a:chExt cx="162945" cy="162945"/>
          </a:xfrm>
        </p:grpSpPr>
        <p:cxnSp>
          <p:nvCxnSpPr>
            <p:cNvPr id="213" name="直線コネクタ 212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グループ化 205"/>
          <p:cNvGrpSpPr/>
          <p:nvPr/>
        </p:nvGrpSpPr>
        <p:grpSpPr>
          <a:xfrm rot="16200000" flipV="1">
            <a:off x="5931705" y="9538590"/>
            <a:ext cx="162945" cy="162945"/>
            <a:chOff x="747700" y="2737779"/>
            <a:chExt cx="162945" cy="162945"/>
          </a:xfrm>
        </p:grpSpPr>
        <p:cxnSp>
          <p:nvCxnSpPr>
            <p:cNvPr id="211" name="直線コネクタ 21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正方形/長方形 206"/>
          <p:cNvSpPr/>
          <p:nvPr/>
        </p:nvSpPr>
        <p:spPr>
          <a:xfrm>
            <a:off x="2699421" y="7956690"/>
            <a:ext cx="29618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海外におけるスマートシティ関連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の</a:t>
            </a:r>
            <a:endParaRPr lang="en-US" altLang="ja-JP" sz="1100" dirty="0" smtClean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優良</a:t>
            </a:r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事例の情報共有</a:t>
            </a:r>
          </a:p>
        </p:txBody>
      </p:sp>
      <p:sp>
        <p:nvSpPr>
          <p:cNvPr id="208" name="正方形/長方形 207"/>
          <p:cNvSpPr/>
          <p:nvPr/>
        </p:nvSpPr>
        <p:spPr>
          <a:xfrm>
            <a:off x="1177351" y="8403283"/>
            <a:ext cx="4590983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100" dirty="0">
                <a:latin typeface="+mn-ea"/>
              </a:rPr>
              <a:t>海外拠点でのスマートシティ関連の優良事例について、</a:t>
            </a:r>
            <a:r>
              <a:rPr lang="ja-JP" altLang="en-US" sz="1100" dirty="0" smtClean="0">
                <a:latin typeface="+mn-ea"/>
              </a:rPr>
              <a:t>大阪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 smtClean="0">
                <a:latin typeface="+mn-ea"/>
              </a:rPr>
              <a:t>スマートシティパートナーズフォーラム</a:t>
            </a:r>
            <a:r>
              <a:rPr lang="ja-JP" altLang="en-US" sz="1100" dirty="0">
                <a:latin typeface="+mn-ea"/>
              </a:rPr>
              <a:t>でのワークショップ等</a:t>
            </a:r>
            <a:r>
              <a:rPr lang="ja-JP" altLang="en-US" sz="1100" dirty="0" smtClean="0">
                <a:latin typeface="+mn-ea"/>
              </a:rPr>
              <a:t>を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 smtClean="0">
                <a:latin typeface="+mn-ea"/>
              </a:rPr>
              <a:t>通じた</a:t>
            </a:r>
            <a:r>
              <a:rPr lang="ja-JP" altLang="en-US" sz="1100" dirty="0">
                <a:latin typeface="+mn-ea"/>
              </a:rPr>
              <a:t>情報共有</a:t>
            </a:r>
            <a:r>
              <a:rPr lang="ja-JP" altLang="en-US" sz="1100" dirty="0" smtClean="0">
                <a:latin typeface="+mn-ea"/>
              </a:rPr>
              <a:t>。また</a:t>
            </a:r>
            <a:r>
              <a:rPr lang="ja-JP" altLang="en-US" sz="1100" dirty="0">
                <a:latin typeface="+mn-ea"/>
              </a:rPr>
              <a:t>、海外における公開可能な実績を大阪府へ紹介し、社会実装</a:t>
            </a:r>
            <a:r>
              <a:rPr lang="ja-JP" altLang="en-US" sz="1100" dirty="0" smtClean="0">
                <a:latin typeface="+mn-ea"/>
              </a:rPr>
              <a:t>に向けた取組の</a:t>
            </a:r>
            <a:r>
              <a:rPr lang="ja-JP" altLang="en-US" sz="1100" dirty="0">
                <a:latin typeface="+mn-ea"/>
              </a:rPr>
              <a:t>推進を図る。</a:t>
            </a:r>
          </a:p>
        </p:txBody>
      </p:sp>
      <p:sp>
        <p:nvSpPr>
          <p:cNvPr id="209" name="二等辺三角形 208"/>
          <p:cNvSpPr/>
          <p:nvPr/>
        </p:nvSpPr>
        <p:spPr>
          <a:xfrm rot="5400000">
            <a:off x="2549654" y="8082905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0" name="直線コネクタ 209"/>
          <p:cNvCxnSpPr/>
          <p:nvPr/>
        </p:nvCxnSpPr>
        <p:spPr>
          <a:xfrm>
            <a:off x="1253110" y="8422405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0" name="図 2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4" y="466029"/>
            <a:ext cx="2620967" cy="324852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1133516" y="1524310"/>
            <a:ext cx="4590968" cy="320000"/>
            <a:chOff x="1116198" y="1771779"/>
            <a:chExt cx="4590968" cy="320000"/>
          </a:xfrm>
        </p:grpSpPr>
        <p:sp>
          <p:nvSpPr>
            <p:cNvPr id="83" name="六角形 82"/>
            <p:cNvSpPr/>
            <p:nvPr/>
          </p:nvSpPr>
          <p:spPr>
            <a:xfrm>
              <a:off x="1790026" y="1780050"/>
              <a:ext cx="3277948" cy="311729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54"/>
            <p:cNvSpPr txBox="1"/>
            <p:nvPr/>
          </p:nvSpPr>
          <p:spPr>
            <a:xfrm>
              <a:off x="1944453" y="1771779"/>
              <a:ext cx="2969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1400" dirty="0"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事業連携協定の具体的な実施事項</a:t>
              </a:r>
            </a:p>
          </p:txBody>
        </p:sp>
        <p:cxnSp>
          <p:nvCxnSpPr>
            <p:cNvPr id="85" name="直線コネクタ 84"/>
            <p:cNvCxnSpPr/>
            <p:nvPr/>
          </p:nvCxnSpPr>
          <p:spPr>
            <a:xfrm>
              <a:off x="5194564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1116198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正方形/長方形 86"/>
          <p:cNvSpPr/>
          <p:nvPr/>
        </p:nvSpPr>
        <p:spPr>
          <a:xfrm>
            <a:off x="5511521" y="2977794"/>
            <a:ext cx="936104" cy="1392834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4949511" y="4293895"/>
            <a:ext cx="1080679" cy="767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9" name="図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8079" y="2875710"/>
            <a:ext cx="1412776" cy="142219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90" name="図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60" y="200155"/>
            <a:ext cx="691065" cy="778748"/>
          </a:xfrm>
          <a:prstGeom prst="rect">
            <a:avLst/>
          </a:prstGeom>
        </p:spPr>
      </p:pic>
      <p:cxnSp>
        <p:nvCxnSpPr>
          <p:cNvPr id="91" name="直線コネクタ 90"/>
          <p:cNvCxnSpPr/>
          <p:nvPr/>
        </p:nvCxnSpPr>
        <p:spPr>
          <a:xfrm>
            <a:off x="3413350" y="344488"/>
            <a:ext cx="0" cy="4903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/>
          <p:cNvSpPr/>
          <p:nvPr/>
        </p:nvSpPr>
        <p:spPr>
          <a:xfrm>
            <a:off x="5475408" y="7716207"/>
            <a:ext cx="936104" cy="1035925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4930189" y="8654115"/>
            <a:ext cx="1082989" cy="9801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0865" y="7716208"/>
            <a:ext cx="1404000" cy="93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33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Segoe UI Semibold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2020-07-20T07:10:27Z</dcterms:created>
  <dcterms:modified xsi:type="dcterms:W3CDTF">2020-07-20T07:10:31Z</dcterms:modified>
</cp:coreProperties>
</file>