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3" r:id="rId2"/>
  </p:sldIdLst>
  <p:sldSz cx="9144000" cy="6858000" type="screen4x3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E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F18E3-E664-452F-9CC7-045811BC4597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ED005-3D5B-44B2-B07A-18CF17D0C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138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08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38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44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92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4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24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6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10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0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63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1704-87BA-4AB7-9546-16D4671518F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D9EB-F8C3-445B-9008-A17A50FE7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4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0668" y="24455"/>
            <a:ext cx="9144000" cy="9613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「大阪の人・関西の人 いらっしゃい！」キャンペーン</a:t>
            </a:r>
            <a:endParaRPr kumimoji="1"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事業スキーム</a:t>
            </a:r>
            <a:endParaRPr kumimoji="1"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09691" y="3341098"/>
            <a:ext cx="3632750" cy="1861439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B3604A90-83ED-4D9E-9583-4A537EA09405}"/>
              </a:ext>
            </a:extLst>
          </p:cNvPr>
          <p:cNvCxnSpPr>
            <a:cxnSpLocks/>
          </p:cNvCxnSpPr>
          <p:nvPr/>
        </p:nvCxnSpPr>
        <p:spPr>
          <a:xfrm flipH="1">
            <a:off x="844037" y="4101928"/>
            <a:ext cx="18907" cy="1585907"/>
          </a:xfrm>
          <a:prstGeom prst="straightConnector1">
            <a:avLst/>
          </a:prstGeom>
          <a:noFill/>
          <a:ln w="34925" cap="flat" cmpd="sng" algn="ctr">
            <a:solidFill>
              <a:sysClr val="windowText" lastClr="000000"/>
            </a:solidFill>
            <a:prstDash val="solid"/>
            <a:headEnd type="none"/>
            <a:tailEnd type="triangle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12D5DE-E03F-4F72-BBED-FE59C2F4FBA7}"/>
              </a:ext>
            </a:extLst>
          </p:cNvPr>
          <p:cNvSpPr txBox="1"/>
          <p:nvPr/>
        </p:nvSpPr>
        <p:spPr>
          <a:xfrm>
            <a:off x="992087" y="4634941"/>
            <a:ext cx="1433368" cy="307777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defTabSz="742950"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②チェックイン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4464D1-2EBB-431C-A79C-DD4933042FB0}"/>
              </a:ext>
            </a:extLst>
          </p:cNvPr>
          <p:cNvSpPr txBox="1"/>
          <p:nvPr/>
        </p:nvSpPr>
        <p:spPr>
          <a:xfrm>
            <a:off x="3416577" y="4050680"/>
            <a:ext cx="1670078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 defTabSz="742950">
              <a:defRPr/>
            </a:pPr>
            <a:r>
              <a:rPr kumimoji="1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④申込み・ポイント還元</a:t>
            </a:r>
            <a:endParaRPr kumimoji="1"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742950">
              <a:defRPr/>
            </a:pPr>
            <a:r>
              <a:rPr kumimoji="1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2,500</a:t>
            </a:r>
            <a:r>
              <a:rPr kumimoji="1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endParaRPr kumimoji="1"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C197C321-3345-4727-BAF7-AFDEBF278A2F}"/>
              </a:ext>
            </a:extLst>
          </p:cNvPr>
          <p:cNvCxnSpPr>
            <a:cxnSpLocks/>
          </p:cNvCxnSpPr>
          <p:nvPr/>
        </p:nvCxnSpPr>
        <p:spPr>
          <a:xfrm flipV="1">
            <a:off x="4137679" y="2218549"/>
            <a:ext cx="2758845" cy="5667"/>
          </a:xfrm>
          <a:prstGeom prst="straightConnector1">
            <a:avLst/>
          </a:prstGeom>
          <a:noFill/>
          <a:ln w="34925" cap="flat" cmpd="sng" algn="ctr">
            <a:solidFill>
              <a:sysClr val="windowText" lastClr="000000"/>
            </a:solidFill>
            <a:prstDash val="solid"/>
            <a:headEnd type="none"/>
            <a:tailEnd type="triangle"/>
          </a:ln>
          <a:effectLst/>
        </p:spPr>
      </p:cxnSp>
      <p:sp>
        <p:nvSpPr>
          <p:cNvPr id="11" name="四角形: 角を丸くする 25">
            <a:extLst>
              <a:ext uri="{FF2B5EF4-FFF2-40B4-BE49-F238E27FC236}">
                <a16:creationId xmlns:a16="http://schemas.microsoft.com/office/drawing/2014/main" id="{71BBD06E-25D3-42F6-A2E0-53B40E632D53}"/>
              </a:ext>
            </a:extLst>
          </p:cNvPr>
          <p:cNvSpPr/>
          <p:nvPr/>
        </p:nvSpPr>
        <p:spPr>
          <a:xfrm>
            <a:off x="303718" y="5907107"/>
            <a:ext cx="8376858" cy="906936"/>
          </a:xfrm>
          <a:prstGeom prst="round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宿泊施設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四角形: 角を丸くする 41">
            <a:extLst>
              <a:ext uri="{FF2B5EF4-FFF2-40B4-BE49-F238E27FC236}">
                <a16:creationId xmlns:a16="http://schemas.microsoft.com/office/drawing/2014/main" id="{8ED2E6F4-77EA-4201-AC04-A8BB58038D72}"/>
              </a:ext>
            </a:extLst>
          </p:cNvPr>
          <p:cNvSpPr/>
          <p:nvPr/>
        </p:nvSpPr>
        <p:spPr>
          <a:xfrm>
            <a:off x="7038807" y="1841152"/>
            <a:ext cx="1869441" cy="760460"/>
          </a:xfrm>
          <a:prstGeom prst="round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飲食店、土産店、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観光施設等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64F9367-1F72-49B8-92CA-06AF8ACE9508}"/>
              </a:ext>
            </a:extLst>
          </p:cNvPr>
          <p:cNvCxnSpPr>
            <a:cxnSpLocks/>
          </p:cNvCxnSpPr>
          <p:nvPr/>
        </p:nvCxnSpPr>
        <p:spPr>
          <a:xfrm>
            <a:off x="856176" y="2715906"/>
            <a:ext cx="752" cy="844185"/>
          </a:xfrm>
          <a:prstGeom prst="straightConnector1">
            <a:avLst/>
          </a:prstGeom>
          <a:noFill/>
          <a:ln w="34925" cap="flat" cmpd="sng" algn="ctr">
            <a:solidFill>
              <a:sysClr val="windowText" lastClr="000000"/>
            </a:solidFill>
            <a:prstDash val="solid"/>
            <a:headEnd type="none"/>
            <a:tailEnd type="triangle"/>
          </a:ln>
          <a:effectLst/>
        </p:spPr>
      </p:cxnSp>
      <p:sp>
        <p:nvSpPr>
          <p:cNvPr id="14" name="四角形: 角を丸くする 99">
            <a:extLst>
              <a:ext uri="{FF2B5EF4-FFF2-40B4-BE49-F238E27FC236}">
                <a16:creationId xmlns:a16="http://schemas.microsoft.com/office/drawing/2014/main" id="{6D69A564-E1C9-4F8A-9F48-06E391E2AE4F}"/>
              </a:ext>
            </a:extLst>
          </p:cNvPr>
          <p:cNvSpPr/>
          <p:nvPr/>
        </p:nvSpPr>
        <p:spPr>
          <a:xfrm>
            <a:off x="568574" y="3643871"/>
            <a:ext cx="1704646" cy="396540"/>
          </a:xfrm>
          <a:prstGeom prst="round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専用申込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サイト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15873" y="1691928"/>
            <a:ext cx="3579523" cy="9145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利用者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大阪府のほか、滋賀県、京都府、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兵庫県、奈良県、和歌山県に在住の方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B12D5DE-E03F-4F72-BBED-FE59C2F4FBA7}"/>
              </a:ext>
            </a:extLst>
          </p:cNvPr>
          <p:cNvSpPr txBox="1"/>
          <p:nvPr/>
        </p:nvSpPr>
        <p:spPr>
          <a:xfrm>
            <a:off x="887880" y="2940472"/>
            <a:ext cx="1621229" cy="307777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defTabSz="742950"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①対象プラン予約</a:t>
            </a:r>
            <a:endParaRPr kumimoji="1"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197C321-3345-4727-BAF7-AFDEBF278A2F}"/>
              </a:ext>
            </a:extLst>
          </p:cNvPr>
          <p:cNvCxnSpPr>
            <a:cxnSpLocks/>
          </p:cNvCxnSpPr>
          <p:nvPr/>
        </p:nvCxnSpPr>
        <p:spPr>
          <a:xfrm flipV="1">
            <a:off x="2533558" y="2791946"/>
            <a:ext cx="8907" cy="2895889"/>
          </a:xfrm>
          <a:prstGeom prst="straightConnector1">
            <a:avLst/>
          </a:prstGeom>
          <a:noFill/>
          <a:ln w="34925" cap="flat" cmpd="sng" algn="ctr">
            <a:solidFill>
              <a:sysClr val="windowText" lastClr="000000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A64F9367-1F72-49B8-92CA-06AF8ACE9508}"/>
              </a:ext>
            </a:extLst>
          </p:cNvPr>
          <p:cNvCxnSpPr>
            <a:cxnSpLocks/>
          </p:cNvCxnSpPr>
          <p:nvPr/>
        </p:nvCxnSpPr>
        <p:spPr>
          <a:xfrm flipH="1">
            <a:off x="2334373" y="2773469"/>
            <a:ext cx="13059" cy="2968984"/>
          </a:xfrm>
          <a:prstGeom prst="straightConnector1">
            <a:avLst/>
          </a:prstGeom>
          <a:noFill/>
          <a:ln w="34925" cap="flat" cmpd="sng" algn="ctr">
            <a:solidFill>
              <a:sysClr val="windowText" lastClr="000000"/>
            </a:solidFill>
            <a:prstDash val="solid"/>
            <a:headEnd type="none"/>
            <a:tailEnd type="triangle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14907" y="1119536"/>
            <a:ext cx="8063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000" b="1" dirty="0" smtClean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〇事業スキーム　＜チェックイン時にポイント還元・即時利用可＞</a:t>
            </a:r>
            <a:endParaRPr kumimoji="1" lang="ja-JP" altLang="en-US" sz="2000" b="1" dirty="0">
              <a:ln w="9525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12D5DE-E03F-4F72-BBED-FE59C2F4FBA7}"/>
              </a:ext>
            </a:extLst>
          </p:cNvPr>
          <p:cNvSpPr txBox="1"/>
          <p:nvPr/>
        </p:nvSpPr>
        <p:spPr>
          <a:xfrm>
            <a:off x="2591363" y="2890187"/>
            <a:ext cx="384721" cy="3070275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defTabSz="742950">
              <a:defRPr/>
            </a:pP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③チェックイン時にＱＲコード配付</a:t>
            </a:r>
            <a:endParaRPr kumimoji="1"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BE96DBD-7E58-42B0-9D49-68D391BD7868}"/>
              </a:ext>
            </a:extLst>
          </p:cNvPr>
          <p:cNvGrpSpPr/>
          <p:nvPr/>
        </p:nvGrpSpPr>
        <p:grpSpPr>
          <a:xfrm rot="5400000" flipV="1">
            <a:off x="3842563" y="2358276"/>
            <a:ext cx="1104182" cy="1738648"/>
            <a:chOff x="1094536" y="3726528"/>
            <a:chExt cx="6411462" cy="630482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CBE4A092-B2F3-4655-8344-08362842BC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59203" y="3726528"/>
              <a:ext cx="0" cy="630482"/>
            </a:xfrm>
            <a:prstGeom prst="straightConnector1">
              <a:avLst/>
            </a:prstGeom>
            <a:noFill/>
            <a:ln w="3492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894C2CBD-240C-4175-B0AE-874F27D142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4536" y="3735444"/>
              <a:ext cx="6411462" cy="0"/>
            </a:xfrm>
            <a:prstGeom prst="straightConnector1">
              <a:avLst/>
            </a:prstGeom>
            <a:noFill/>
            <a:ln w="34925" cap="flat" cmpd="sng" algn="ctr">
              <a:solidFill>
                <a:sysClr val="windowText" lastClr="000000"/>
              </a:solidFill>
              <a:prstDash val="solid"/>
              <a:headEnd type="none"/>
              <a:tailEnd type="triangle"/>
            </a:ln>
            <a:effectLst/>
          </p:spPr>
        </p:cxn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0634A4A-0CD4-40DC-A215-802F59919A91}"/>
              </a:ext>
            </a:extLst>
          </p:cNvPr>
          <p:cNvSpPr txBox="1"/>
          <p:nvPr/>
        </p:nvSpPr>
        <p:spPr>
          <a:xfrm>
            <a:off x="3929982" y="1908919"/>
            <a:ext cx="3159454" cy="307777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 defTabSz="742950"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ポイント利用（即時利用可）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82AE50E-95B8-4C46-8A3D-4E82BF7C905D}"/>
              </a:ext>
            </a:extLst>
          </p:cNvPr>
          <p:cNvSpPr/>
          <p:nvPr/>
        </p:nvSpPr>
        <p:spPr>
          <a:xfrm>
            <a:off x="6424193" y="3636380"/>
            <a:ext cx="2260528" cy="734357"/>
          </a:xfrm>
          <a:prstGeom prst="rect">
            <a:avLst/>
          </a:prstGeom>
          <a:noFill/>
          <a:ln w="38100" cap="flat" cmpd="sng" algn="ctr">
            <a:solidFill>
              <a:srgbClr val="4F81BD">
                <a:shade val="50000"/>
              </a:srgbClr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キャッシュレス事業者</a:t>
            </a:r>
            <a:endParaRPr kumimoji="1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54464D1-2EBB-431C-A79C-DD4933042FB0}"/>
              </a:ext>
            </a:extLst>
          </p:cNvPr>
          <p:cNvSpPr txBox="1"/>
          <p:nvPr/>
        </p:nvSpPr>
        <p:spPr>
          <a:xfrm>
            <a:off x="6540868" y="3137998"/>
            <a:ext cx="1329035" cy="307777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>
            <a:spAutoFit/>
          </a:bodyPr>
          <a:lstStyle/>
          <a:p>
            <a:pPr algn="ctr" defTabSz="742950">
              <a:defRPr/>
            </a:pP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事業関係者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B12D5DE-E03F-4F72-BBED-FE59C2F4FBA7}"/>
              </a:ext>
            </a:extLst>
          </p:cNvPr>
          <p:cNvSpPr txBox="1"/>
          <p:nvPr/>
        </p:nvSpPr>
        <p:spPr>
          <a:xfrm>
            <a:off x="5468207" y="3363929"/>
            <a:ext cx="1621229" cy="106952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defTabSz="742950"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・大阪府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42950">
              <a:defRPr/>
            </a:pPr>
            <a:endParaRPr kumimoji="1"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42950"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・大阪市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42950">
              <a:defRPr/>
            </a:pPr>
            <a:endParaRPr kumimoji="1" lang="en-US" altLang="ja-JP" sz="1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42950"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・観光局</a:t>
            </a:r>
            <a:endParaRPr kumimoji="1"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3171541" y="2656351"/>
            <a:ext cx="2122199" cy="1336039"/>
            <a:chOff x="3608011" y="4905288"/>
            <a:chExt cx="1368000" cy="1116000"/>
          </a:xfrm>
        </p:grpSpPr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894C2CBD-240C-4175-B0AE-874F27D142F4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050506" y="5463288"/>
              <a:ext cx="1116000" cy="0"/>
            </a:xfrm>
            <a:prstGeom prst="straightConnector1">
              <a:avLst/>
            </a:prstGeom>
            <a:noFill/>
            <a:ln w="3492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cxnSp>
          <p:nvCxnSpPr>
            <p:cNvPr id="36" name="直線矢印コネクタ 35">
              <a:extLst>
                <a:ext uri="{FF2B5EF4-FFF2-40B4-BE49-F238E27FC236}">
                  <a16:creationId xmlns:a16="http://schemas.microsoft.com/office/drawing/2014/main" id="{CBE4A092-B2F3-4655-8344-08362842BCF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92011" y="5331263"/>
              <a:ext cx="0" cy="1368000"/>
            </a:xfrm>
            <a:prstGeom prst="straightConnector1">
              <a:avLst/>
            </a:prstGeom>
            <a:noFill/>
            <a:ln w="34925" cap="flat" cmpd="sng" algn="ctr">
              <a:solidFill>
                <a:sysClr val="windowText" lastClr="000000"/>
              </a:solidFill>
              <a:prstDash val="solid"/>
              <a:headEnd type="triangle"/>
              <a:tailEnd type="none"/>
            </a:ln>
            <a:effectLst/>
          </p:spPr>
        </p:cxn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9A19DB0-8EF4-4F49-99F3-812E8278DF52}"/>
              </a:ext>
            </a:extLst>
          </p:cNvPr>
          <p:cNvSpPr txBox="1"/>
          <p:nvPr/>
        </p:nvSpPr>
        <p:spPr>
          <a:xfrm>
            <a:off x="3868690" y="6045631"/>
            <a:ext cx="458305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wrap="square" rtlCol="0" anchor="ctr">
            <a:spAutoFit/>
          </a:bodyPr>
          <a:lstStyle/>
          <a:p>
            <a:pPr defTabSz="742950">
              <a:defRPr/>
            </a:pPr>
            <a:r>
              <a:rPr lang="ja-JP" altLang="en-US" sz="12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・宿泊事</a:t>
            </a:r>
            <a:r>
              <a:rPr lang="ja-JP" altLang="en-US" sz="12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業者による</a:t>
            </a:r>
            <a:r>
              <a:rPr lang="ja-JP" altLang="en-US" sz="12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特典付き宿泊割引プラン</a:t>
            </a:r>
            <a:r>
              <a:rPr lang="ja-JP" altLang="en-US" sz="12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2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endParaRPr lang="en-US" altLang="ja-JP" sz="1200" b="1" u="sng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42950">
              <a:defRPr/>
            </a:pPr>
            <a:r>
              <a:rPr lang="ja-JP" altLang="en-US" sz="12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・宿泊人数・住所の確認、ポイント還元申込書（</a:t>
            </a:r>
            <a:r>
              <a:rPr lang="en-US" altLang="ja-JP" sz="12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2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コード）の配付</a:t>
            </a:r>
            <a:endParaRPr lang="en-US" altLang="ja-JP" sz="1200" b="1" u="sng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42950">
              <a:defRPr/>
            </a:pPr>
            <a:r>
              <a:rPr lang="ja-JP" altLang="en-US" sz="12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・利用者の宿泊データの提供　・コロナ対応を行うこと</a:t>
            </a:r>
            <a:endParaRPr lang="en-US" altLang="ja-JP" sz="1200" b="1" u="sng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B12D5DE-E03F-4F72-BBED-FE59C2F4FBA7}"/>
              </a:ext>
            </a:extLst>
          </p:cNvPr>
          <p:cNvSpPr txBox="1"/>
          <p:nvPr/>
        </p:nvSpPr>
        <p:spPr>
          <a:xfrm>
            <a:off x="5935119" y="4556385"/>
            <a:ext cx="2973129" cy="523220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defTabSz="742950">
              <a:defRPr/>
            </a:pPr>
            <a:r>
              <a:rPr kumimoji="1"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できる電子マネー等については、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42950">
              <a:defRPr/>
            </a:pPr>
            <a:r>
              <a:rPr kumimoji="1" lang="ja-JP" altLang="en-US" sz="1400" b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特設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サイトでご確認ください。</a:t>
            </a:r>
            <a:endParaRPr kumimoji="1"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楕円 56"/>
          <p:cNvSpPr/>
          <p:nvPr/>
        </p:nvSpPr>
        <p:spPr>
          <a:xfrm>
            <a:off x="3732441" y="3233069"/>
            <a:ext cx="1561299" cy="4202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即時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還元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6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2074</TotalTime>
  <Words>167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積　翔太</dc:creator>
  <cp:lastModifiedBy>戸村　竜也</cp:lastModifiedBy>
  <cp:revision>76</cp:revision>
  <cp:lastPrinted>2020-06-15T07:37:18Z</cp:lastPrinted>
  <dcterms:created xsi:type="dcterms:W3CDTF">2020-06-10T12:51:41Z</dcterms:created>
  <dcterms:modified xsi:type="dcterms:W3CDTF">2020-06-17T11:04:52Z</dcterms:modified>
</cp:coreProperties>
</file>