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0" r:id="rId5"/>
    <p:sldId id="267" r:id="rId6"/>
    <p:sldId id="264" r:id="rId7"/>
    <p:sldId id="272" r:id="rId8"/>
    <p:sldId id="271" r:id="rId9"/>
    <p:sldId id="273" r:id="rId10"/>
    <p:sldId id="274" r:id="rId11"/>
  </p:sldIdLst>
  <p:sldSz cx="12192000" cy="6858000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30284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F1423-5716-49C5-BA0B-68D6AF06BD5A}" type="datetimeFigureOut">
              <a:rPr kumimoji="1" lang="ja-JP" altLang="en-US" smtClean="0"/>
              <a:t>2020/5/22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30284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32B63-51E7-4026-98EE-C7D0E28CF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1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75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F41210-A18D-445A-8CD9-DCFCDC22D5BF}" type="datetimeFigureOut">
              <a:rPr kumimoji="1" lang="ja-JP" altLang="en-US" smtClean="0"/>
              <a:t>2020/5/22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463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75" y="3276600"/>
            <a:ext cx="7951788" cy="2679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5888"/>
            <a:ext cx="4306888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75" y="6465888"/>
            <a:ext cx="430847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222559-0A6E-4584-B16C-C189605712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407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222559-0A6E-4584-B16C-C189605712E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191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22559-0A6E-4584-B16C-C189605712EA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456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950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11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15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824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68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2020/5/22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40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2020/5/22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67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2020/5/22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16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2020/5/22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18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2020/5/22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73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2020/5/22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48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BB047-88D8-4DB2-90C2-79679C7788C9}" type="datetimeFigureOut">
              <a:rPr kumimoji="1" lang="ja-JP" altLang="en-US" smtClean="0"/>
              <a:t>2020/5/22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613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99245" y="127335"/>
            <a:ext cx="11528898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b="1" dirty="0"/>
              <a:t>Osaka Prefecture’s efforts to prevent the spread of infections</a:t>
            </a:r>
            <a:r>
              <a:rPr lang="ja-JP" altLang="en-US" sz="2400" b="1" dirty="0"/>
              <a:t>（</a:t>
            </a:r>
            <a:r>
              <a:rPr lang="en-US" altLang="ja-JP" sz="2400" b="1" dirty="0"/>
              <a:t>Outline</a:t>
            </a:r>
            <a:r>
              <a:rPr lang="ja-JP" altLang="en-US" sz="2400" b="1" dirty="0"/>
              <a:t>）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7052" y="584668"/>
            <a:ext cx="12054948" cy="627864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ja-JP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① </a:t>
            </a:r>
            <a:r>
              <a:rPr lang="en-US" altLang="ja-JP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Area    :   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All parts of Osaka Prefecture</a:t>
            </a:r>
          </a:p>
          <a:p>
            <a:pPr>
              <a:lnSpc>
                <a:spcPts val="3000"/>
              </a:lnSpc>
            </a:pP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ja-JP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② </a:t>
            </a:r>
            <a:r>
              <a:rPr lang="en-US" altLang="ja-JP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Period :   </a:t>
            </a:r>
            <a:r>
              <a:rPr lang="en-US" altLang="ja-JP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From May 23 to 29, 2020</a:t>
            </a:r>
            <a:r>
              <a:rPr lang="ja-JP" altLang="en-US" sz="2000" b="1" dirty="0"/>
              <a:t>　</a:t>
            </a:r>
            <a:endParaRPr lang="en-US" altLang="ja-JP" sz="2000" b="1" dirty="0"/>
          </a:p>
          <a:p>
            <a:pPr>
              <a:lnSpc>
                <a:spcPts val="3000"/>
              </a:lnSpc>
            </a:pPr>
            <a:r>
              <a:rPr lang="ja-JP" altLang="en-US" sz="2000" b="1" dirty="0"/>
              <a:t>   </a:t>
            </a:r>
            <a:r>
              <a:rPr lang="ja-JP" altLang="en-US" sz="2000" b="1" dirty="0" smtClean="0"/>
              <a:t>③ </a:t>
            </a:r>
            <a:r>
              <a:rPr lang="en-US" altLang="ja-JP" sz="2000" b="1" dirty="0" smtClean="0"/>
              <a:t>Details</a:t>
            </a:r>
            <a:r>
              <a:rPr lang="en-US" altLang="ja-JP" sz="2000" b="1" dirty="0"/>
              <a:t>:</a:t>
            </a:r>
            <a:r>
              <a:rPr lang="ja-JP" altLang="en-US" sz="2000" b="1" dirty="0"/>
              <a:t> </a:t>
            </a:r>
            <a:r>
              <a:rPr lang="en-US" altLang="ja-JP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altLang="ja-JP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 to the lifting of the designation as a prefecture under the State of </a:t>
            </a:r>
            <a:r>
              <a:rPr lang="en-US" altLang="ja-JP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Emergency Declaration,</a:t>
            </a:r>
          </a:p>
          <a:p>
            <a:r>
              <a:rPr lang="en-US" altLang="ja-JP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  <a:r>
              <a:rPr lang="en-US" altLang="ja-JP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emergency measures that have been implemented up to now are </a:t>
            </a:r>
            <a:r>
              <a:rPr lang="en-US" altLang="ja-JP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lifted.</a:t>
            </a:r>
            <a:endParaRPr lang="ja-JP" altLang="ja-JP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However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, since infections have still been confirmed in the prefecture and there are no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established</a:t>
            </a: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treatments or vaccines, Osaka residents and business operators are requested to take appropriate </a:t>
            </a:r>
            <a:endParaRPr lang="en-US" altLang="ja-JP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infection prevention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measures and to register at/effectively use the “Osaka coronavirus tracking system.” </a:t>
            </a:r>
            <a:endParaRPr lang="en-US" altLang="ja-JP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In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addition, the following cooperation is requested:</a:t>
            </a:r>
            <a:endParaRPr lang="ja-JP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3000"/>
              </a:lnSpc>
            </a:pPr>
            <a:r>
              <a:rPr lang="ja-JP" altLang="en-US" sz="2000" b="1" dirty="0"/>
              <a:t>　　</a:t>
            </a:r>
            <a:r>
              <a:rPr lang="ja-JP" altLang="en-US" sz="2000" b="1" dirty="0" smtClean="0"/>
              <a:t>●</a:t>
            </a:r>
            <a:r>
              <a:rPr lang="en-US" altLang="ja-JP" sz="2000" b="1" u="sng" dirty="0" smtClean="0"/>
              <a:t>Outings</a:t>
            </a:r>
            <a:r>
              <a:rPr lang="en-US" altLang="ja-JP" sz="1600" dirty="0"/>
              <a:t>(Article24, Clause 9 of the Act</a:t>
            </a:r>
            <a:r>
              <a:rPr lang="ja-JP" altLang="en-US" sz="1600" dirty="0"/>
              <a:t>）</a:t>
            </a:r>
          </a:p>
          <a:p>
            <a:r>
              <a:rPr lang="ja-JP" altLang="en-US" sz="2000" dirty="0"/>
              <a:t>　　　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Osaka residents are requested to continue practicing “New Lifestyle” to prevent spread of infections.</a:t>
            </a:r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　　  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Cooperation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for the following is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also requested:</a:t>
            </a:r>
            <a:endParaRPr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dirty="0"/>
              <a:t>　　　　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Avoid going to facilities where clusters occurred before, such as eateries with hospitality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services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and Three Cs.</a:t>
            </a:r>
            <a:endParaRPr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600" dirty="0"/>
              <a:t>　　　　 </a:t>
            </a:r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Refrain from traveling across prefectures, such as non-essential or non-urgent trips for leisure activities</a:t>
            </a:r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　　　　</a:t>
            </a:r>
            <a:r>
              <a:rPr lang="ja-JP" altLang="en-US" sz="1600" dirty="0"/>
              <a:t>　　</a:t>
            </a:r>
            <a:r>
              <a:rPr lang="ja-JP" altLang="en-US" dirty="0"/>
              <a:t>　　　</a:t>
            </a:r>
            <a:endParaRPr lang="en-US" altLang="ja-JP" sz="2000" b="1" dirty="0"/>
          </a:p>
          <a:p>
            <a:pPr>
              <a:lnSpc>
                <a:spcPts val="3000"/>
              </a:lnSpc>
            </a:pPr>
            <a:r>
              <a:rPr lang="ja-JP" altLang="en-US" sz="2000" b="1" dirty="0"/>
              <a:t>　　●</a:t>
            </a:r>
            <a:r>
              <a:rPr lang="en-US" altLang="ja-JP" sz="2000" b="1" u="sng" dirty="0"/>
              <a:t>Holding </a:t>
            </a:r>
            <a:r>
              <a:rPr lang="en-US" altLang="ja-JP" sz="2000" b="1" u="sng" dirty="0" smtClean="0"/>
              <a:t>events</a:t>
            </a:r>
            <a:r>
              <a:rPr lang="en-US" altLang="ja-JP" sz="1600" dirty="0"/>
              <a:t>(Article24, Clause 9 of the Act</a:t>
            </a:r>
            <a:r>
              <a:rPr lang="ja-JP" altLang="en-US" sz="1600" dirty="0"/>
              <a:t>）</a:t>
            </a:r>
          </a:p>
          <a:p>
            <a:r>
              <a:rPr lang="ja-JP" altLang="en-US" sz="2000" b="1" dirty="0"/>
              <a:t>　　  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Organizers are requested to hold events at a reduced scale until the Declaration is lifted nationwide. </a:t>
            </a:r>
          </a:p>
          <a:p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　　　 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Even after lifting of nationwide Declaration, organizers are to be requested to refrain from holding large and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nationwide</a:t>
            </a:r>
          </a:p>
          <a:p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scale events if risk countermeasures are NOT taken. </a:t>
            </a:r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　　</a:t>
            </a:r>
            <a:endParaRPr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3000"/>
              </a:lnSpc>
            </a:pPr>
            <a:r>
              <a:rPr lang="en-US" altLang="ja-JP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ja-JP" altLang="en-US" sz="2000" b="1" dirty="0"/>
              <a:t>●</a:t>
            </a:r>
            <a:r>
              <a:rPr lang="en-US" altLang="ja-JP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Facility use</a:t>
            </a:r>
          </a:p>
          <a:p>
            <a:r>
              <a:rPr lang="ja-JP" altLang="en-US" sz="2000" b="1" dirty="0"/>
              <a:t>　　</a:t>
            </a:r>
            <a:r>
              <a:rPr lang="ja-JP" altLang="en-US" sz="2000" b="1" dirty="0" smtClean="0"/>
              <a:t>  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Restrictions, etc. are requested to facilities where clusters occurred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nationally(Article24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, Clause 9 of the Act</a:t>
            </a:r>
            <a:r>
              <a:rPr lang="ja-JP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endParaRPr lang="en-US" altLang="ja-JP" sz="1600" dirty="0" smtClean="0"/>
          </a:p>
          <a:p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　　　 </a:t>
            </a:r>
            <a:r>
              <a:rPr lang="ja-JP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Restriction requests to facilities other than above ones are to be lifted.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0975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1400" smtClean="0"/>
              <a:t>1</a:t>
            </a:fld>
            <a:endParaRPr kumimoji="1" lang="ja-JP" altLang="en-US" sz="1400" dirty="0"/>
          </a:p>
        </p:txBody>
      </p:sp>
      <p:sp>
        <p:nvSpPr>
          <p:cNvPr id="4" name="正方形/長方形 3"/>
          <p:cNvSpPr/>
          <p:nvPr/>
        </p:nvSpPr>
        <p:spPr>
          <a:xfrm>
            <a:off x="1769424" y="1425039"/>
            <a:ext cx="10331531" cy="60564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275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10</a:t>
            </a:fld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0310" y="959025"/>
            <a:ext cx="9007163" cy="5772426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31289" y="128648"/>
            <a:ext cx="11787671" cy="800219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b="1" dirty="0"/>
              <a:t>Example of practicing "New Lifestyle“</a:t>
            </a:r>
          </a:p>
          <a:p>
            <a:r>
              <a:rPr lang="ja-JP" altLang="en-US" sz="1400" b="1" dirty="0"/>
              <a:t>（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extracted from the Expert Meeting on the Novel Coronavirus Disease Control “Analysis of the Response to the Novel Coronavirus (COVID-19)</a:t>
            </a:r>
          </a:p>
          <a:p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    and Recommendations” (May 4, 2020)</a:t>
            </a:r>
            <a:r>
              <a:rPr lang="ja-JP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ja-JP" altLang="en-US" sz="1400" b="1" dirty="0"/>
              <a:t>　</a:t>
            </a:r>
            <a:endParaRPr kumimoji="1" lang="ja-JP" altLang="en-US" sz="1400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557D67A-4065-45EA-A774-493C496A5AD0}"/>
              </a:ext>
            </a:extLst>
          </p:cNvPr>
          <p:cNvSpPr txBox="1"/>
          <p:nvPr/>
        </p:nvSpPr>
        <p:spPr>
          <a:xfrm>
            <a:off x="10118015" y="128648"/>
            <a:ext cx="2073985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latin typeface="Arial" panose="020B0604020202020204" pitchFamily="34" charset="0"/>
                <a:cs typeface="Arial" panose="020B0604020202020204" pitchFamily="34" charset="0"/>
              </a:rPr>
              <a:t>【Attached sheet】</a:t>
            </a:r>
            <a:r>
              <a:rPr lang="ja-JP" altLang="en-US" b="1" dirty="0"/>
              <a:t>　　　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3715115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99246" y="283335"/>
            <a:ext cx="486879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72000">
              <a:spcBef>
                <a:spcPts val="600"/>
              </a:spcBef>
            </a:pPr>
            <a:r>
              <a:rPr lang="en-US" altLang="ja-JP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Outings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Article24, Clause 9 of the Act</a:t>
            </a:r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endParaRPr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9243" y="954163"/>
            <a:ext cx="11681138" cy="1015663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sz="2000" u="sng" dirty="0">
                <a:latin typeface="Arial" panose="020B0604020202020204" pitchFamily="34" charset="0"/>
                <a:cs typeface="Arial" panose="020B0604020202020204" pitchFamily="34" charset="0"/>
              </a:rPr>
              <a:t>Osaka residents are requested to continue practicing “New Lifestyle” to prevent spread of infections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ja-JP" altLang="en-US" sz="2000" b="1" dirty="0"/>
              <a:t>　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Above all, cooperation for the following is emphasized:</a:t>
            </a:r>
            <a:endParaRPr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kumimoji="1" lang="en-US" altLang="ja-JP" sz="2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9243" y="1852807"/>
            <a:ext cx="11500833" cy="188256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altLang="ja-JP" b="1" dirty="0"/>
              <a:t>【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Cooperation details</a:t>
            </a:r>
            <a:r>
              <a:rPr lang="en-US" altLang="ja-JP" b="1" dirty="0"/>
              <a:t>】</a:t>
            </a:r>
          </a:p>
          <a:p>
            <a:pPr>
              <a:lnSpc>
                <a:spcPts val="1000"/>
              </a:lnSpc>
            </a:pPr>
            <a:endParaRPr lang="en-US" altLang="ja-JP" b="1" dirty="0"/>
          </a:p>
          <a:p>
            <a:r>
              <a:rPr lang="ja-JP" altLang="en-US" b="1" dirty="0"/>
              <a:t>　１．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Avoid going to facilities where clusters occurred before, such as eateries with hospitality services</a:t>
            </a: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          and Three Cs.</a:t>
            </a:r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b="1" dirty="0"/>
          </a:p>
          <a:p>
            <a:r>
              <a:rPr lang="ja-JP" altLang="en-US" b="1" dirty="0"/>
              <a:t>　２．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Refrain from traveling across prefectures, such as non-essential or non-urgent trips for leisure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　　　</a:t>
            </a:r>
            <a:r>
              <a:rPr lang="ja-JP" altLang="en-US" dirty="0"/>
              <a:t>　　　　　</a:t>
            </a:r>
            <a:endParaRPr lang="en-US" altLang="ja-JP" b="1" dirty="0"/>
          </a:p>
          <a:p>
            <a:endParaRPr lang="en-US" altLang="ja-JP" b="1" u="sng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517163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1400" smtClean="0"/>
              <a:t>2</a:t>
            </a:fld>
            <a:endParaRPr kumimoji="1" lang="ja-JP" altLang="en-US" sz="1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9244" y="4148641"/>
            <a:ext cx="11500833" cy="22544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  Examples of practicing “New Lifestyle” </a:t>
            </a:r>
          </a:p>
          <a:p>
            <a:pPr>
              <a:lnSpc>
                <a:spcPts val="2500"/>
              </a:lnSpc>
            </a:pP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①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Keeping social distance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Keep possibly 2 meters between persons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500"/>
              </a:lnSpc>
            </a:pP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　  ②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Wearing a mask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Wear a mask even if you have no symptoms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500"/>
              </a:lnSpc>
            </a:pP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　  ③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Washing hands (Wash your hands and face upon coming home.  Wash your hands carefully using</a:t>
            </a:r>
          </a:p>
          <a:p>
            <a:pPr>
              <a:lnSpc>
                <a:spcPts val="2500"/>
              </a:lnSpc>
            </a:pP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  　　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soap and water for about 30 seconds)</a:t>
            </a:r>
          </a:p>
          <a:p>
            <a:pPr>
              <a:lnSpc>
                <a:spcPts val="2500"/>
              </a:lnSpc>
            </a:pP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　  ④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Practicing measures such as teleworking as much as possible</a:t>
            </a:r>
            <a:endParaRPr lang="en-US" altLang="ja-JP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500"/>
              </a:lnSpc>
            </a:pPr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　  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⑤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Registering at the “Osaka coronavirus tracking system” and using it effectively, etc.</a:t>
            </a:r>
            <a:r>
              <a:rPr lang="ja-JP" altLang="en-US" b="1" dirty="0">
                <a:latin typeface="+mn-ea"/>
              </a:rPr>
              <a:t>　</a:t>
            </a:r>
            <a:endParaRPr lang="en-US" altLang="ja-JP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19262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99247" y="283336"/>
            <a:ext cx="6240703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72000">
              <a:spcBef>
                <a:spcPts val="600"/>
              </a:spcBef>
            </a:pPr>
            <a:r>
              <a:rPr lang="en-US" altLang="ja-JP" sz="2400" b="1" dirty="0"/>
              <a:t>Holding </a:t>
            </a:r>
            <a:r>
              <a:rPr lang="en-US" altLang="ja-JP" sz="2400" b="1" dirty="0" smtClean="0"/>
              <a:t>events 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(Article24, Clause 9 of the Act</a:t>
            </a:r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endParaRPr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9245" y="1101739"/>
            <a:ext cx="11697752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sz="2000" u="sng" dirty="0">
                <a:latin typeface="Arial" panose="020B0604020202020204" pitchFamily="34" charset="0"/>
                <a:cs typeface="Arial" panose="020B0604020202020204" pitchFamily="34" charset="0"/>
              </a:rPr>
              <a:t>Organizers are requested to hold events at a reduced scale until the Declaration is </a:t>
            </a:r>
            <a:r>
              <a:rPr lang="en-US" altLang="ja-JP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lifted nationwide</a:t>
            </a:r>
            <a:r>
              <a:rPr lang="en-US" altLang="ja-JP" sz="2000" u="sng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1" lang="en-US" altLang="ja-JP" sz="2000" b="1" u="sng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26988" y="1755847"/>
            <a:ext cx="8393063" cy="14773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b="1" dirty="0"/>
              <a:t>【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Cooperation request details</a:t>
            </a:r>
            <a:r>
              <a:rPr lang="en-US" altLang="ja-JP" b="1" dirty="0"/>
              <a:t>】</a:t>
            </a:r>
            <a:endParaRPr kumimoji="1" lang="en-US" altLang="ja-JP" dirty="0"/>
          </a:p>
          <a:p>
            <a:r>
              <a:rPr lang="ja-JP" altLang="en-US" dirty="0"/>
              <a:t>　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○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Scale of the event:</a:t>
            </a: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　　・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Indoor: 100 persons or less and limit the number of participants up to the </a:t>
            </a: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          half of its capacity</a:t>
            </a: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　　・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Outdoor: 200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persons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less,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keep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enough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distance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353797" y="6307885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1400" smtClean="0"/>
              <a:t>3</a:t>
            </a:fld>
            <a:endParaRPr kumimoji="1" lang="ja-JP" altLang="en-US" sz="1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9245" y="4984446"/>
            <a:ext cx="11500833" cy="1323439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※When holding events, introduction of the Osaka coronavirus tracking system is requested in order </a:t>
            </a:r>
            <a:endParaRPr lang="en-US" altLang="ja-JP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to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prepare for the occurrence of infections.</a:t>
            </a:r>
          </a:p>
          <a:p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※It is being considered to request to refrain from holding events if appropriate infection prevention </a:t>
            </a:r>
            <a:endParaRPr lang="en-US" altLang="ja-JP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measures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or risk countermeasures are NOT taken or prepared. </a:t>
            </a:r>
            <a:endParaRPr kumimoji="1" lang="ja-JP" alt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69329" y="3614841"/>
            <a:ext cx="11500833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After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lifting of nationwide Declaration, organizers are to be requested to refrain from holding large and nationwide scale events if risk countermeasures are NOT taken. </a:t>
            </a:r>
            <a:endParaRPr kumimoji="1" lang="en-US" altLang="ja-JP" sz="2000" b="1" u="sng" dirty="0"/>
          </a:p>
        </p:txBody>
      </p:sp>
    </p:spTree>
    <p:extLst>
      <p:ext uri="{BB962C8B-B14F-4D97-AF65-F5344CB8AC3E}">
        <p14:creationId xmlns:p14="http://schemas.microsoft.com/office/powerpoint/2010/main" val="3900906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65294" y="979140"/>
            <a:ext cx="11460658" cy="5695976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pPr>
              <a:lnSpc>
                <a:spcPts val="2300"/>
              </a:lnSpc>
            </a:pPr>
            <a:r>
              <a:rPr lang="en-US" altLang="ja-JP" b="1" dirty="0"/>
              <a:t>【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Details</a:t>
            </a:r>
            <a:r>
              <a:rPr lang="en-US" altLang="ja-JP" b="1" dirty="0"/>
              <a:t>】</a:t>
            </a:r>
            <a:r>
              <a:rPr lang="ja-JP" altLang="en-US" dirty="0"/>
              <a:t>　　</a:t>
            </a:r>
            <a:endParaRPr lang="en-US" altLang="ja-JP" dirty="0"/>
          </a:p>
          <a:p>
            <a:pPr>
              <a:lnSpc>
                <a:spcPts val="3000"/>
              </a:lnSpc>
            </a:pPr>
            <a:r>
              <a:rPr lang="ja-JP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    １</a:t>
            </a:r>
            <a:r>
              <a:rPr lang="en-US" altLang="ja-JP" sz="16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ja-JP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Facilities NOT requested to close </a:t>
            </a:r>
            <a:r>
              <a:rPr lang="en-US" altLang="ja-JP" sz="1600" b="1" dirty="0">
                <a:latin typeface="Arial" panose="020B0604020202020204" pitchFamily="34" charset="0"/>
                <a:cs typeface="Arial" panose="020B0604020202020204" pitchFamily="34" charset="0"/>
              </a:rPr>
              <a:t>【Facilities essential for social lives, social welfare facilities, etc.】 </a:t>
            </a:r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　　　  </a:t>
            </a:r>
            <a:endParaRPr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200"/>
              </a:lnSpc>
            </a:pP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ja-JP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⇒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Requested to take appropriate infection prevention measures </a:t>
            </a:r>
            <a:r>
              <a:rPr lang="ja-JP" altLang="en-US" sz="1600" b="1" dirty="0">
                <a:solidFill>
                  <a:srgbClr val="FF0000"/>
                </a:solidFill>
              </a:rPr>
              <a:t>　</a:t>
            </a:r>
            <a:endParaRPr lang="en-US" altLang="ja-JP" sz="1600" b="1" dirty="0" smtClean="0">
              <a:solidFill>
                <a:srgbClr val="FF0000"/>
              </a:solidFill>
            </a:endParaRPr>
          </a:p>
          <a:p>
            <a:pPr>
              <a:lnSpc>
                <a:spcPts val="2200"/>
              </a:lnSpc>
            </a:pPr>
            <a:r>
              <a:rPr lang="en-US" altLang="ja-JP" sz="1600" dirty="0">
                <a:solidFill>
                  <a:srgbClr val="FF0000"/>
                </a:solidFill>
              </a:rPr>
              <a:t> </a:t>
            </a:r>
            <a:r>
              <a:rPr lang="en-US" altLang="ja-JP" sz="1600" dirty="0" smtClean="0">
                <a:solidFill>
                  <a:srgbClr val="FF0000"/>
                </a:solidFill>
              </a:rPr>
              <a:t>                 </a:t>
            </a:r>
            <a:r>
              <a:rPr lang="en-US" altLang="ja-JP" sz="1600" u="sng" dirty="0" smtClean="0"/>
              <a:t>Lift </a:t>
            </a:r>
            <a:r>
              <a:rPr lang="en-US" altLang="ja-JP" sz="1600" u="sng" dirty="0"/>
              <a:t>the business hour restriction request to meal service </a:t>
            </a:r>
            <a:r>
              <a:rPr lang="en-US" altLang="ja-JP" sz="1600" u="sng" dirty="0" smtClean="0"/>
              <a:t>facilities</a:t>
            </a:r>
            <a:endParaRPr lang="en-US" altLang="ja-JP" sz="1600" u="sng" dirty="0"/>
          </a:p>
          <a:p>
            <a:pPr>
              <a:lnSpc>
                <a:spcPts val="3000"/>
              </a:lnSpc>
            </a:pPr>
            <a:r>
              <a:rPr lang="ja-JP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ja-JP" alt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ja-JP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２　</a:t>
            </a:r>
            <a:r>
              <a:rPr lang="en-US" altLang="ja-JP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Facilities requested to close based on the Act </a:t>
            </a:r>
          </a:p>
          <a:p>
            <a:pPr>
              <a:lnSpc>
                <a:spcPts val="2300"/>
              </a:lnSpc>
            </a:pPr>
            <a:r>
              <a:rPr lang="ja-JP" altLang="en-US" sz="1600" b="1" dirty="0"/>
              <a:t>　　　</a:t>
            </a:r>
            <a:r>
              <a:rPr lang="ja-JP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・</a:t>
            </a:r>
            <a:r>
              <a:rPr lang="en-US" altLang="ja-JP" sz="1600" u="sng" dirty="0">
                <a:latin typeface="Arial" panose="020B0604020202020204" pitchFamily="34" charset="0"/>
                <a:cs typeface="Arial" panose="020B0604020202020204" pitchFamily="34" charset="0"/>
              </a:rPr>
              <a:t>Facilities where clusters occurred nationally </a:t>
            </a:r>
            <a:endParaRPr lang="en-US" altLang="ja-JP" sz="1600" u="sng" dirty="0"/>
          </a:p>
          <a:p>
            <a:pPr>
              <a:lnSpc>
                <a:spcPts val="2300"/>
              </a:lnSpc>
            </a:pPr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　　 </a:t>
            </a:r>
            <a:r>
              <a:rPr lang="ja-JP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⇒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Facility use restrictions request</a:t>
            </a:r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Article 24, Clause 9 of the Act </a:t>
            </a:r>
            <a:r>
              <a:rPr lang="ja-JP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endParaRPr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3000"/>
              </a:lnSpc>
            </a:pPr>
            <a:r>
              <a:rPr lang="ja-JP" alt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３．</a:t>
            </a:r>
            <a:r>
              <a:rPr lang="en-US" altLang="ja-JP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Facilities to be asked cooperation not based on the Act</a:t>
            </a:r>
            <a:endParaRPr lang="en-US" altLang="ja-JP" sz="1600" b="1" u="sng" dirty="0" smtClean="0"/>
          </a:p>
          <a:p>
            <a:r>
              <a:rPr lang="ja-JP" altLang="en-US" sz="1600" b="1" dirty="0"/>
              <a:t>　</a:t>
            </a:r>
            <a:r>
              <a:rPr lang="ja-JP" altLang="en-US" sz="1600" b="1" dirty="0" smtClean="0"/>
              <a:t>    </a:t>
            </a:r>
            <a:r>
              <a:rPr lang="en-US" altLang="ja-JP" sz="1600" b="1" dirty="0" smtClean="0"/>
              <a:t>(</a:t>
            </a:r>
            <a:r>
              <a:rPr lang="ja-JP" altLang="en-US" sz="1600" b="1" dirty="0" smtClean="0"/>
              <a:t>１</a:t>
            </a:r>
            <a:r>
              <a:rPr lang="en-US" altLang="ja-JP" sz="1600" b="1" dirty="0" smtClean="0"/>
              <a:t>)</a:t>
            </a:r>
            <a:r>
              <a:rPr lang="en-US" altLang="ja-JP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Facilities </a:t>
            </a:r>
            <a:r>
              <a:rPr lang="en-US" altLang="ja-JP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to which the closure request is to be lifted on May 23</a:t>
            </a:r>
          </a:p>
          <a:p>
            <a:r>
              <a:rPr lang="ja-JP" altLang="en-US" sz="1600" b="1" dirty="0"/>
              <a:t>　　　</a:t>
            </a:r>
            <a:r>
              <a:rPr lang="ja-JP" altLang="en-US" sz="1600" dirty="0" smtClean="0"/>
              <a:t>・</a:t>
            </a:r>
            <a:r>
              <a:rPr lang="en-US" altLang="ja-JP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Facilities </a:t>
            </a:r>
            <a:r>
              <a:rPr lang="en-US" altLang="ja-JP" sz="1600" u="sng" dirty="0">
                <a:latin typeface="Arial" panose="020B0604020202020204" pitchFamily="34" charset="0"/>
                <a:cs typeface="Arial" panose="020B0604020202020204" pitchFamily="34" charset="0"/>
              </a:rPr>
              <a:t>that are similar to those where clusters occurred nationally</a:t>
            </a:r>
            <a:endParaRPr lang="en-US" altLang="ja-JP" sz="1600" u="sng" dirty="0"/>
          </a:p>
          <a:p>
            <a:r>
              <a:rPr lang="ja-JP" altLang="en-US" sz="1600" dirty="0"/>
              <a:t> 　　　　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Closure request is to be lifted on the premise that they comply with the guidelines made by industry groups, etc.</a:t>
            </a:r>
          </a:p>
          <a:p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based on the authorities’ knowledge. </a:t>
            </a:r>
          </a:p>
          <a:p>
            <a:r>
              <a:rPr lang="ja-JP" altLang="en-US" sz="1600" dirty="0"/>
              <a:t>　　　・</a:t>
            </a:r>
            <a:r>
              <a:rPr lang="en-US" altLang="ja-JP" sz="1600" u="sng" dirty="0">
                <a:latin typeface="Arial" panose="020B0604020202020204" pitchFamily="34" charset="0"/>
                <a:cs typeface="Arial" panose="020B0604020202020204" pitchFamily="34" charset="0"/>
              </a:rPr>
              <a:t>Among the facility categories where clusters occurred nationally, large-scale ones, meeting/exhibition halls, and</a:t>
            </a:r>
          </a:p>
          <a:p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en-US" altLang="ja-JP" sz="1600" u="sng" dirty="0">
                <a:latin typeface="Arial" panose="020B0604020202020204" pitchFamily="34" charset="0"/>
                <a:cs typeface="Arial" panose="020B0604020202020204" pitchFamily="34" charset="0"/>
              </a:rPr>
              <a:t>education facilities</a:t>
            </a:r>
            <a:endParaRPr lang="ja-JP" altLang="en-US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600" dirty="0"/>
              <a:t>　　　 　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Comply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with the guidelines made by industry groups, etc. based on the authorities’ knowledge and take thorough</a:t>
            </a:r>
          </a:p>
          <a:p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               infection prevention measures</a:t>
            </a:r>
          </a:p>
          <a:p>
            <a:r>
              <a:rPr lang="ja-JP" altLang="en-US" sz="1600" dirty="0"/>
              <a:t>　　　　⇒</a:t>
            </a:r>
            <a:r>
              <a:rPr lang="en-US" altLang="ja-JP" sz="1600" kern="100" dirty="0">
                <a:latin typeface="Arial" panose="020B0604020202020204" pitchFamily="34" charset="0"/>
                <a:cs typeface="Arial" panose="020B0604020202020204" pitchFamily="34" charset="0"/>
              </a:rPr>
              <a:t>Facilities used by many and unspecified people are requested to introduce Osaka coronavirus tracking system.</a:t>
            </a:r>
          </a:p>
          <a:p>
            <a:pPr>
              <a:lnSpc>
                <a:spcPts val="2500"/>
              </a:lnSpc>
            </a:pPr>
            <a:r>
              <a:rPr lang="ja-JP" altLang="en-US" sz="1600" b="1" dirty="0"/>
              <a:t>　 </a:t>
            </a:r>
            <a:r>
              <a:rPr lang="ja-JP" altLang="en-US" sz="1600" b="1" dirty="0" smtClean="0"/>
              <a:t>    </a:t>
            </a:r>
            <a:r>
              <a:rPr lang="en-US" altLang="ja-JP" sz="1600" b="1" dirty="0" smtClean="0"/>
              <a:t>(</a:t>
            </a:r>
            <a:r>
              <a:rPr lang="ja-JP" altLang="en-US" sz="1600" b="1" dirty="0"/>
              <a:t>２</a:t>
            </a:r>
            <a:r>
              <a:rPr lang="en-US" altLang="ja-JP" sz="1600" b="1" dirty="0"/>
              <a:t>)</a:t>
            </a:r>
            <a:r>
              <a:rPr lang="en-US" altLang="ja-JP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Facilities to which the closure request has been lifted since </a:t>
            </a:r>
            <a:r>
              <a:rPr lang="en-US" altLang="ja-JP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May16</a:t>
            </a:r>
            <a:endParaRPr lang="en-US" altLang="ja-JP" sz="1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600" b="1" dirty="0"/>
              <a:t>      </a:t>
            </a:r>
            <a:r>
              <a:rPr lang="en-US" altLang="ja-JP" sz="1600" b="1" dirty="0" smtClean="0"/>
              <a:t>        </a:t>
            </a:r>
            <a:r>
              <a:rPr lang="ja-JP" altLang="en-US" sz="1400" dirty="0"/>
              <a:t>⇒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Comply 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with the guidelines according to the business type and take thorough infection prevention measures</a:t>
            </a:r>
            <a:endParaRPr lang="en-US" altLang="ja-JP" sz="1400" dirty="0"/>
          </a:p>
          <a:p>
            <a:r>
              <a:rPr lang="en-US" altLang="ja-JP" sz="1400" dirty="0"/>
              <a:t>        </a:t>
            </a:r>
            <a:r>
              <a:rPr lang="en-US" altLang="ja-JP" sz="1400" dirty="0" smtClean="0"/>
              <a:t>        </a:t>
            </a:r>
            <a:r>
              <a:rPr lang="ja-JP" altLang="en-US" sz="1400" dirty="0"/>
              <a:t>⇒</a:t>
            </a:r>
            <a:r>
              <a:rPr lang="en-US" altLang="ja-JP" sz="1400" kern="100" dirty="0">
                <a:latin typeface="Arial" panose="020B0604020202020204" pitchFamily="34" charset="0"/>
                <a:cs typeface="Arial" panose="020B0604020202020204" pitchFamily="34" charset="0"/>
              </a:rPr>
              <a:t> Facilities used by many and unspecified people are requested to introduce Osaka coronavirus tracking system</a:t>
            </a:r>
            <a:endParaRPr lang="en-US" altLang="ja-JP" sz="1400" u="sng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9247" y="43500"/>
            <a:ext cx="4377469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Facility use restriction</a:t>
            </a:r>
            <a:r>
              <a:rPr lang="ja-JP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　　　　</a:t>
            </a:r>
            <a:endParaRPr kumimoji="1" lang="ja-JP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10986868" y="6309991"/>
            <a:ext cx="1205132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1400" smtClean="0"/>
              <a:t>4</a:t>
            </a:fld>
            <a:endParaRPr kumimoji="1" lang="ja-JP" altLang="en-US" sz="1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99246" y="519808"/>
            <a:ext cx="11792754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The following is requested to managers of facilities used by many people </a:t>
            </a:r>
            <a:endParaRPr lang="en-US" altLang="ja-JP" sz="1600" b="1" u="sng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936501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テキスト ボックス 19"/>
          <p:cNvSpPr txBox="1"/>
          <p:nvPr/>
        </p:nvSpPr>
        <p:spPr>
          <a:xfrm>
            <a:off x="120465" y="75878"/>
            <a:ext cx="5276726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　　  </a:t>
            </a:r>
            <a:r>
              <a:rPr lang="en-US" altLang="ja-JP" sz="2400" b="1" dirty="0"/>
              <a:t>Details of the measures</a:t>
            </a:r>
            <a:endParaRPr lang="ja-JP" altLang="en-US" sz="2400" b="1" dirty="0"/>
          </a:p>
        </p:txBody>
      </p:sp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070998"/>
              </p:ext>
            </p:extLst>
          </p:nvPr>
        </p:nvGraphicFramePr>
        <p:xfrm>
          <a:off x="144780" y="1139092"/>
          <a:ext cx="11931991" cy="3866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3731">
                  <a:extLst>
                    <a:ext uri="{9D8B030D-6E8A-4147-A177-3AD203B41FA5}">
                      <a16:colId xmlns:a16="http://schemas.microsoft.com/office/drawing/2014/main" val="3642093723"/>
                    </a:ext>
                  </a:extLst>
                </a:gridCol>
                <a:gridCol w="9558260">
                  <a:extLst>
                    <a:ext uri="{9D8B030D-6E8A-4147-A177-3AD203B41FA5}">
                      <a16:colId xmlns:a16="http://schemas.microsoft.com/office/drawing/2014/main" val="942760574"/>
                    </a:ext>
                  </a:extLst>
                </a:gridCol>
              </a:tblGrid>
              <a:tr h="32696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Categories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Facilities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2154771"/>
                  </a:ext>
                </a:extLst>
              </a:tr>
              <a:tr h="3112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Medical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institutions</a:t>
                      </a:r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hospitals,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clinics, pharmacies, etc.</a:t>
                      </a:r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382844"/>
                  </a:ext>
                </a:extLst>
              </a:tr>
              <a:tr h="505311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Daily necessities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stores</a:t>
                      </a:r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wholesale markets, grocery stores/corners, daily necessities corners at department stores and supermarkets, convenience stores, etc.</a:t>
                      </a:r>
                      <a:endParaRPr kumimoji="1" lang="ja-JP" altLang="en-US" sz="1400" u="sng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740317"/>
                  </a:ext>
                </a:extLst>
              </a:tr>
              <a:tr h="7133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Meal service facilities</a:t>
                      </a:r>
                      <a:endParaRPr kumimoji="1" lang="ja-JP" altLang="en-US" sz="1400" b="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Restaurants (including pubs), restaurants with amusement services, cafés, etc. (including delivery/take-out services)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u="none" dirty="0" smtClean="0"/>
                        <a:t>※</a:t>
                      </a:r>
                      <a:r>
                        <a:rPr kumimoji="1" lang="en-US" altLang="ja-JP" sz="1400" b="0" u="sng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Business hour </a:t>
                      </a:r>
                      <a:r>
                        <a:rPr kumimoji="1" lang="en-US" altLang="ja-JP" sz="1400" b="0" u="sng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restriction </a:t>
                      </a:r>
                      <a:r>
                        <a:rPr kumimoji="1" lang="en-US" altLang="ja-JP" sz="1400" b="0" u="sng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request is lifted</a:t>
                      </a:r>
                      <a:endParaRPr kumimoji="1" lang="en-US" altLang="ja-JP" sz="1400" b="0" u="sng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u="none" dirty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kumimoji="1" lang="en-US" altLang="ja-JP" sz="1400" b="0" u="sng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Introduction of </a:t>
                      </a:r>
                      <a:r>
                        <a:rPr lang="en-US" altLang="ja-JP" sz="1400" b="0" u="sng" kern="1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Osaka </a:t>
                      </a:r>
                      <a:r>
                        <a:rPr lang="en-US" altLang="ja-JP" sz="1400" b="0" u="sng" kern="1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coronavirus tracking </a:t>
                      </a:r>
                      <a:r>
                        <a:rPr lang="en-US" altLang="ja-JP" sz="1400" b="0" u="sng" kern="1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system is requested</a:t>
                      </a:r>
                      <a:endParaRPr kumimoji="1" lang="ja-JP" altLang="en-US" sz="1400" b="0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8469798"/>
                  </a:ext>
                </a:extLst>
              </a:tr>
              <a:tr h="3112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Housing, lodging facilities</a:t>
                      </a:r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hotels and inns, apartment houses, boarding houses, etc.</a:t>
                      </a:r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601600"/>
                  </a:ext>
                </a:extLst>
              </a:tr>
              <a:tr h="3112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Transportation</a:t>
                      </a:r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buses,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taxies, rent-a-cars, 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railways, ships, aircraft, logistics services(delivery service),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etc.</a:t>
                      </a:r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8289635"/>
                  </a:ext>
                </a:extLst>
              </a:tr>
              <a:tr h="3112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Factories</a:t>
                      </a:r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factories,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working places, etc.</a:t>
                      </a:r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053046"/>
                  </a:ext>
                </a:extLst>
              </a:tr>
              <a:tr h="3101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Financial institutions,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public offices</a:t>
                      </a:r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banks, stock markets, 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brokerage firms, insurance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companies, public offices, etc.</a:t>
                      </a:r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952755"/>
                  </a:ext>
                </a:extLst>
              </a:tr>
              <a:tr h="297242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Others</a:t>
                      </a:r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news organizations, funeral halls, public bathhouses, pawn shops, veterinary clinics, barbers/hair salons, laundries,  waste treatment-related companies, etc.</a:t>
                      </a:r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7351625"/>
                  </a:ext>
                </a:extLst>
              </a:tr>
            </a:tbl>
          </a:graphicData>
        </a:graphic>
      </p:graphicFrame>
      <p:sp>
        <p:nvSpPr>
          <p:cNvPr id="22" name="テキスト ボックス 21"/>
          <p:cNvSpPr txBox="1"/>
          <p:nvPr/>
        </p:nvSpPr>
        <p:spPr>
          <a:xfrm>
            <a:off x="38690" y="5397807"/>
            <a:ext cx="3786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（２）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Social welfare facilities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</a:p>
        </p:txBody>
      </p:sp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586981"/>
              </p:ext>
            </p:extLst>
          </p:nvPr>
        </p:nvGraphicFramePr>
        <p:xfrm>
          <a:off x="131616" y="5727220"/>
          <a:ext cx="11956306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7753">
                  <a:extLst>
                    <a:ext uri="{9D8B030D-6E8A-4147-A177-3AD203B41FA5}">
                      <a16:colId xmlns:a16="http://schemas.microsoft.com/office/drawing/2014/main" val="3881408904"/>
                    </a:ext>
                  </a:extLst>
                </a:gridCol>
                <a:gridCol w="9888553">
                  <a:extLst>
                    <a:ext uri="{9D8B030D-6E8A-4147-A177-3AD203B41FA5}">
                      <a16:colId xmlns:a16="http://schemas.microsoft.com/office/drawing/2014/main" val="3040870154"/>
                    </a:ext>
                  </a:extLst>
                </a:gridCol>
              </a:tblGrid>
              <a:tr h="29907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Categories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Facilities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030565"/>
                  </a:ext>
                </a:extLst>
              </a:tr>
              <a:tr h="330799"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 welfare</a:t>
                      </a:r>
                      <a:r>
                        <a:rPr kumimoji="1" lang="en-US" altLang="ja-JP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facilities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nurseries, after-school nurseries, long-term care facilities,</a:t>
                      </a:r>
                      <a:r>
                        <a:rPr kumimoji="1" lang="en-US" altLang="ja-JP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other facilities related to these welfare services, facilities providing health and medical services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1220658"/>
                  </a:ext>
                </a:extLst>
              </a:tr>
            </a:tbl>
          </a:graphicData>
        </a:graphic>
      </p:graphicFrame>
      <p:sp>
        <p:nvSpPr>
          <p:cNvPr id="2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344722" y="658066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1400" smtClean="0"/>
              <a:t>5</a:t>
            </a:fld>
            <a:endParaRPr kumimoji="1" lang="ja-JP" altLang="en-US" sz="14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20465" y="814244"/>
            <a:ext cx="7336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（１）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Facilities essential for social lives</a:t>
            </a:r>
            <a:endParaRPr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20465" y="546672"/>
            <a:ext cx="11022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kumimoji="1"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kumimoji="1" lang="en-US" altLang="ja-JP" b="1" u="sng" dirty="0">
                <a:latin typeface="Arial" panose="020B0604020202020204" pitchFamily="34" charset="0"/>
                <a:cs typeface="Arial" panose="020B0604020202020204" pitchFamily="34" charset="0"/>
              </a:rPr>
              <a:t>Facilities NOT requested to close </a:t>
            </a:r>
            <a:r>
              <a:rPr kumimoji="1"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※Requested to take appropriate infection prevention</a:t>
            </a:r>
            <a:endParaRPr kumimoji="1"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385878" y="5073071"/>
            <a:ext cx="112117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※(“Facilities essential for social lives” are determined based on the “Basic response policies for the novel coronavirus control” revised on May 14, 2020)</a:t>
            </a:r>
            <a:endParaRPr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410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19661" y="139320"/>
            <a:ext cx="11431885" cy="885252"/>
          </a:xfrm>
          <a:prstGeom prst="rect">
            <a:avLst/>
          </a:prstGeom>
          <a:ln w="19050">
            <a:noFill/>
          </a:ln>
        </p:spPr>
        <p:txBody>
          <a:bodyPr wrap="square">
            <a:noAutofit/>
          </a:bodyPr>
          <a:lstStyle/>
          <a:p>
            <a:pPr>
              <a:lnSpc>
                <a:spcPts val="2800"/>
              </a:lnSpc>
            </a:pPr>
            <a:r>
              <a:rPr lang="ja-JP" altLang="en-US" b="1" dirty="0"/>
              <a:t>２．</a:t>
            </a:r>
            <a:r>
              <a:rPr lang="en-US" altLang="ja-JP" b="1" u="sng" dirty="0">
                <a:latin typeface="Arial" panose="020B0604020202020204" pitchFamily="34" charset="0"/>
                <a:cs typeface="Arial" panose="020B0604020202020204" pitchFamily="34" charset="0"/>
              </a:rPr>
              <a:t> Facilities requested to close based on the Act</a:t>
            </a:r>
          </a:p>
          <a:p>
            <a:pPr>
              <a:lnSpc>
                <a:spcPts val="2800"/>
              </a:lnSpc>
            </a:pPr>
            <a:r>
              <a:rPr lang="ja-JP" altLang="en-US" b="1" dirty="0"/>
              <a:t>　 </a:t>
            </a:r>
            <a:r>
              <a:rPr lang="ja-JP" altLang="en-US" dirty="0" smtClean="0"/>
              <a:t>・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Facilities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where clusters occurred nationally</a:t>
            </a:r>
            <a:endParaRPr lang="en-US" altLang="ja-JP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1400" smtClean="0"/>
              <a:t>6</a:t>
            </a:fld>
            <a:endParaRPr kumimoji="1" lang="ja-JP" altLang="en-US" sz="1400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416327"/>
              </p:ext>
            </p:extLst>
          </p:nvPr>
        </p:nvGraphicFramePr>
        <p:xfrm>
          <a:off x="700644" y="915418"/>
          <a:ext cx="11213852" cy="198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1288">
                  <a:extLst>
                    <a:ext uri="{9D8B030D-6E8A-4147-A177-3AD203B41FA5}">
                      <a16:colId xmlns:a16="http://schemas.microsoft.com/office/drawing/2014/main" val="499874542"/>
                    </a:ext>
                  </a:extLst>
                </a:gridCol>
                <a:gridCol w="6739333">
                  <a:extLst>
                    <a:ext uri="{9D8B030D-6E8A-4147-A177-3AD203B41FA5}">
                      <a16:colId xmlns:a16="http://schemas.microsoft.com/office/drawing/2014/main" val="3166808478"/>
                    </a:ext>
                  </a:extLst>
                </a:gridCol>
                <a:gridCol w="3073231">
                  <a:extLst>
                    <a:ext uri="{9D8B030D-6E8A-4147-A177-3AD203B41FA5}">
                      <a16:colId xmlns:a16="http://schemas.microsoft.com/office/drawing/2014/main" val="3128533242"/>
                    </a:ext>
                  </a:extLst>
                </a:gridCol>
              </a:tblGrid>
              <a:tr h="40052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Categories</a:t>
                      </a:r>
                      <a:endParaRPr kumimoji="1" lang="ja-JP" alt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Facilities</a:t>
                      </a:r>
                      <a:endParaRPr lang="ja-JP" sz="1800" kern="10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Request details</a:t>
                      </a:r>
                      <a:endParaRPr lang="ja-JP" sz="1800" kern="10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72000" marB="72000" anchor="ctr"/>
                </a:tc>
                <a:extLst>
                  <a:ext uri="{0D108BD9-81ED-4DB2-BD59-A6C34878D82A}">
                    <a16:rowId xmlns:a16="http://schemas.microsoft.com/office/drawing/2014/main" val="120363734"/>
                  </a:ext>
                </a:extLst>
              </a:tr>
              <a:tr h="712847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Entertainment</a:t>
                      </a:r>
                      <a:r>
                        <a:rPr kumimoji="1" lang="en-US" altLang="ja-JP" sz="14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facilities</a:t>
                      </a:r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72000" marB="720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600" b="0" u="none" kern="100" dirty="0">
                          <a:effectLst/>
                        </a:rPr>
                        <a:t>eateries with hospitality services such as cabarets, night clubs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600" b="0" u="none" kern="100" dirty="0">
                          <a:effectLst/>
                        </a:rPr>
                        <a:t>Snacks, bars, pubs, karaoke boxes, and music clubs</a:t>
                      </a:r>
                    </a:p>
                  </a:txBody>
                  <a:tcPr marL="72000" marR="72000" marT="72000" marB="72000"/>
                </a:tc>
                <a:tc rowSpan="2"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en-US" altLang="ja-JP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Request for facility use restrictions</a:t>
                      </a:r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en-US" altLang="ja-JP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(Article24, Clause 9 of the Act</a:t>
                      </a:r>
                      <a:r>
                        <a:rPr kumimoji="1" lang="ja-JP" altLang="en-US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）</a:t>
                      </a:r>
                      <a:endParaRPr kumimoji="1" lang="en-US" altLang="ja-JP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1800" b="0" kern="100" dirty="0">
                        <a:effectLst/>
                      </a:endParaRPr>
                    </a:p>
                  </a:txBody>
                  <a:tcPr marL="72000" marR="72000" marT="72000" marB="72000"/>
                </a:tc>
                <a:extLst>
                  <a:ext uri="{0D108BD9-81ED-4DB2-BD59-A6C34878D82A}">
                    <a16:rowId xmlns:a16="http://schemas.microsoft.com/office/drawing/2014/main" val="3955076658"/>
                  </a:ext>
                </a:extLst>
              </a:tr>
              <a:tr h="761912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Sports/amusement facilities</a:t>
                      </a:r>
                      <a:endParaRPr kumimoji="1" lang="ja-JP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72000" marB="720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600" b="0" u="none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sporting clubs</a:t>
                      </a:r>
                      <a:endParaRPr lang="ja-JP" sz="1600" b="0" u="none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3885630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19660" y="3176049"/>
            <a:ext cx="115948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３</a:t>
            </a:r>
            <a:r>
              <a:rPr lang="en-US" altLang="ja-JP" b="1" dirty="0"/>
              <a:t>(</a:t>
            </a:r>
            <a:r>
              <a:rPr lang="ja-JP" altLang="en-US" b="1" dirty="0"/>
              <a:t>１</a:t>
            </a:r>
            <a:r>
              <a:rPr lang="en-US" altLang="ja-JP" b="1" dirty="0"/>
              <a:t>)</a:t>
            </a:r>
            <a:r>
              <a:rPr lang="ja-JP" altLang="en-US" b="1" dirty="0"/>
              <a:t>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Facilities requested for cooperation in taking infection prevention measures NOT based on the Act</a:t>
            </a: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altLang="ja-JP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ja-JP" b="1" u="sng" dirty="0">
                <a:latin typeface="Arial" panose="020B0604020202020204" pitchFamily="34" charset="0"/>
                <a:cs typeface="Arial" panose="020B0604020202020204" pitchFamily="34" charset="0"/>
              </a:rPr>
              <a:t>Facilities to which the closure request is to be lifted on May 23 </a:t>
            </a:r>
            <a:r>
              <a:rPr lang="ja-JP" altLang="en-US" b="1" u="sng" dirty="0" smtClean="0"/>
              <a:t>）</a:t>
            </a:r>
            <a:endParaRPr lang="en-US" altLang="ja-JP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b="1" dirty="0"/>
              <a:t>　</a:t>
            </a:r>
            <a:r>
              <a:rPr lang="ja-JP" altLang="en-US" b="1" dirty="0" smtClean="0"/>
              <a:t>  </a:t>
            </a:r>
            <a:r>
              <a:rPr lang="ja-JP" altLang="en-US" dirty="0"/>
              <a:t>・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Facilities that are similar to those where clusters occurred nationally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017774"/>
              </p:ext>
            </p:extLst>
          </p:nvPr>
        </p:nvGraphicFramePr>
        <p:xfrm>
          <a:off x="700644" y="4106205"/>
          <a:ext cx="11213854" cy="2505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2541">
                  <a:extLst>
                    <a:ext uri="{9D8B030D-6E8A-4147-A177-3AD203B41FA5}">
                      <a16:colId xmlns:a16="http://schemas.microsoft.com/office/drawing/2014/main" val="499874542"/>
                    </a:ext>
                  </a:extLst>
                </a:gridCol>
                <a:gridCol w="3736319">
                  <a:extLst>
                    <a:ext uri="{9D8B030D-6E8A-4147-A177-3AD203B41FA5}">
                      <a16:colId xmlns:a16="http://schemas.microsoft.com/office/drawing/2014/main" val="3166808478"/>
                    </a:ext>
                  </a:extLst>
                </a:gridCol>
                <a:gridCol w="6004994">
                  <a:extLst>
                    <a:ext uri="{9D8B030D-6E8A-4147-A177-3AD203B41FA5}">
                      <a16:colId xmlns:a16="http://schemas.microsoft.com/office/drawing/2014/main" val="3128533242"/>
                    </a:ext>
                  </a:extLst>
                </a:gridCol>
              </a:tblGrid>
              <a:tr h="39332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Categories</a:t>
                      </a:r>
                      <a:endParaRPr kumimoji="1" lang="ja-JP" alt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Facilities</a:t>
                      </a:r>
                      <a:endParaRPr lang="ja-JP" sz="1800" kern="10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Request details</a:t>
                      </a:r>
                      <a:endParaRPr lang="ja-JP" sz="1800" kern="10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72000" marB="72000" anchor="ctr"/>
                </a:tc>
                <a:extLst>
                  <a:ext uri="{0D108BD9-81ED-4DB2-BD59-A6C34878D82A}">
                    <a16:rowId xmlns:a16="http://schemas.microsoft.com/office/drawing/2014/main" val="120363734"/>
                  </a:ext>
                </a:extLst>
              </a:tr>
              <a:tr h="787343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Entertainment</a:t>
                      </a:r>
                      <a:r>
                        <a:rPr kumimoji="1" lang="en-US" altLang="ja-JP" sz="14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facilities</a:t>
                      </a:r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72000" marB="7200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400" b="0" u="none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dance halls</a:t>
                      </a:r>
                      <a:endParaRPr lang="en-US" altLang="ja-JP" sz="1400" b="0" u="none" kern="1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400" b="0" u="none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adult entertainment facilities</a:t>
                      </a:r>
                      <a:endParaRPr lang="ja-JP" sz="1400" b="0" u="none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72000" marB="7200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r>
                        <a:rPr lang="ja-JP" altLang="en-US" sz="1400" b="0" dirty="0" smtClean="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lang="en-US" altLang="ja-JP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Closure </a:t>
                      </a:r>
                      <a:r>
                        <a:rPr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request is to be lifted on the premise that they comply with the guidelines made by industry groups, etc. based on the authorities’ knowledge.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kumimoji="1" lang="en-US" altLang="ja-JP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Facilities used by many and unspecified people are requested to introduce Osaka coronavirus tracking 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system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⇒ </a:t>
                      </a:r>
                      <a:r>
                        <a:rPr kumimoji="1" lang="en-US" altLang="ja-JP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Hereafter facility use restrictions might be requested to the facilities where clusters occur based on the Article 24, Clause 9 of the Act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400" b="0" u="none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72000" marB="72000"/>
                </a:tc>
                <a:extLst>
                  <a:ext uri="{0D108BD9-81ED-4DB2-BD59-A6C34878D82A}">
                    <a16:rowId xmlns:a16="http://schemas.microsoft.com/office/drawing/2014/main" val="3955076658"/>
                  </a:ext>
                </a:extLst>
              </a:tr>
              <a:tr h="988289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Sports/amusement facilities</a:t>
                      </a:r>
                      <a:endParaRPr kumimoji="1" lang="ja-JP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72000" marB="7200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400" b="0" u="none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gymnasiums, indoor swimming pools</a:t>
                      </a:r>
                      <a:r>
                        <a:rPr lang="en-US" altLang="ja-JP" sz="1400" b="0" u="none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ja-JP" altLang="en-US" sz="1400" b="0" u="none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ja-JP" sz="1400" b="0" u="none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bowling alleys, skating rinks, indoor sports facilities (except sporting clubs)</a:t>
                      </a:r>
                      <a:endParaRPr lang="ja-JP" sz="1400" b="0" u="none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38856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736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1400" smtClean="0"/>
              <a:t>7</a:t>
            </a:fld>
            <a:endParaRPr kumimoji="1" lang="ja-JP" altLang="en-US" sz="1400" dirty="0"/>
          </a:p>
        </p:txBody>
      </p:sp>
      <p:sp>
        <p:nvSpPr>
          <p:cNvPr id="6" name="正方形/長方形 5"/>
          <p:cNvSpPr/>
          <p:nvPr/>
        </p:nvSpPr>
        <p:spPr>
          <a:xfrm>
            <a:off x="407401" y="136490"/>
            <a:ext cx="116572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en-US" b="1" dirty="0"/>
              <a:t>・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Large-scale facilities(with floor areas of over 1,000</a:t>
            </a:r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㎡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) among those where clusters occurred nationally, </a:t>
            </a:r>
            <a:endParaRPr lang="en-US" altLang="ja-JP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  meeting/exhibition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facilities, and education facilities</a:t>
            </a:r>
            <a:endParaRPr lang="en-US" altLang="ja-JP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256221"/>
              </p:ext>
            </p:extLst>
          </p:nvPr>
        </p:nvGraphicFramePr>
        <p:xfrm>
          <a:off x="759655" y="939614"/>
          <a:ext cx="11146864" cy="5073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0619">
                  <a:extLst>
                    <a:ext uri="{9D8B030D-6E8A-4147-A177-3AD203B41FA5}">
                      <a16:colId xmlns:a16="http://schemas.microsoft.com/office/drawing/2014/main" val="3895554389"/>
                    </a:ext>
                  </a:extLst>
                </a:gridCol>
                <a:gridCol w="3830514">
                  <a:extLst>
                    <a:ext uri="{9D8B030D-6E8A-4147-A177-3AD203B41FA5}">
                      <a16:colId xmlns:a16="http://schemas.microsoft.com/office/drawing/2014/main" val="460337300"/>
                    </a:ext>
                  </a:extLst>
                </a:gridCol>
                <a:gridCol w="3845731">
                  <a:extLst>
                    <a:ext uri="{9D8B030D-6E8A-4147-A177-3AD203B41FA5}">
                      <a16:colId xmlns:a16="http://schemas.microsoft.com/office/drawing/2014/main" val="2705780679"/>
                    </a:ext>
                  </a:extLst>
                </a:gridCol>
              </a:tblGrid>
              <a:tr h="32647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Categories</a:t>
                      </a:r>
                      <a:endParaRPr kumimoji="1" lang="ja-JP" alt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Facilities</a:t>
                      </a:r>
                      <a:endParaRPr lang="ja-JP" sz="1800" kern="10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Request details</a:t>
                      </a:r>
                      <a:endParaRPr lang="ja-JP" sz="1800" kern="10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72000" marB="72000" anchor="ctr"/>
                </a:tc>
                <a:extLst>
                  <a:ext uri="{0D108BD9-81ED-4DB2-BD59-A6C34878D82A}">
                    <a16:rowId xmlns:a16="http://schemas.microsoft.com/office/drawing/2014/main" val="256764962"/>
                  </a:ext>
                </a:extLst>
              </a:tr>
              <a:tr h="12132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Entertainment facilities</a:t>
                      </a:r>
                      <a:endParaRPr kumimoji="1" lang="ja-JP" altLang="en-US" sz="18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en-US" altLang="ja-JP" sz="16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facilities with floor areas of over 1000</a:t>
                      </a:r>
                      <a:r>
                        <a:rPr kumimoji="1" lang="ja-JP" altLang="en-US" sz="16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㎡ </a:t>
                      </a:r>
                      <a:r>
                        <a:rPr kumimoji="1" lang="en-US" altLang="ja-JP" sz="16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other than those where  clusters occurred)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72000" marB="7200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600" b="0" kern="1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private movie theaters, Internet cafés, manga cafés, shooting saloons, horse parlors, ticket counters for bike race outside the stadium, etc.</a:t>
                      </a:r>
                      <a:endParaRPr lang="ja-JP" altLang="ja-JP" sz="1600" b="0" kern="10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72000" marB="72000"/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・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Request cooperation in complying with guidelines made by industry groups, etc. based on the authorities’ knowledge.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・</a:t>
                      </a:r>
                      <a:r>
                        <a:rPr lang="en-US" altLang="ja-JP" sz="1600" b="0" u="none" kern="1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Facilities used by many and unspecified people are requested to introduce Osaka coronavirus tracking system.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⇒</a:t>
                      </a:r>
                      <a:r>
                        <a:rPr kumimoji="1" lang="en-US" altLang="ja-JP" sz="16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Hereafter facility use restrictions might be requested to the facilities where clusters occur, based on the Article 24, Clause 9 of the Act </a:t>
                      </a:r>
                      <a:endParaRPr lang="en-US" altLang="ja-JP" sz="1600" b="0" u="none" kern="10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72000" marB="72000"/>
                </a:tc>
                <a:extLst>
                  <a:ext uri="{0D108BD9-81ED-4DB2-BD59-A6C34878D82A}">
                    <a16:rowId xmlns:a16="http://schemas.microsoft.com/office/drawing/2014/main" val="1984576094"/>
                  </a:ext>
                </a:extLst>
              </a:tr>
              <a:tr h="1480898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Sports/amusement facilities</a:t>
                      </a:r>
                      <a:endParaRPr kumimoji="1" lang="ja-JP" alt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600" u="none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en-US" altLang="ja-JP" sz="1600" b="0" i="0" u="none" strike="noStrike" kern="1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facilities with floor areas of over 1000</a:t>
                      </a:r>
                      <a:r>
                        <a:rPr kumimoji="1" lang="ja-JP" altLang="en-US" sz="1600" b="0" i="0" u="none" strike="noStrike" kern="1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㎡</a:t>
                      </a:r>
                      <a:r>
                        <a:rPr kumimoji="1" lang="en-US" altLang="ja-JP" sz="1600" b="0" i="0" u="none" strike="noStrike" kern="1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other than those where  clusters occurred)</a:t>
                      </a:r>
                      <a:endParaRPr kumimoji="1" lang="ja-JP" altLang="en-US" sz="1600" b="0" i="0" u="none" strike="noStrike" kern="1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72000" marB="7200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600" kern="1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mah-jongg game parlors</a:t>
                      </a:r>
                      <a:r>
                        <a:rPr lang="en-US" altLang="ja-JP" sz="1600" b="0" kern="1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altLang="ja-JP" sz="1600" kern="1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pachinko parlors, game centers, theme parks, amusement parks, outdoor swimming facilities, etc.</a:t>
                      </a:r>
                      <a:endParaRPr lang="ja-JP" altLang="ja-JP" sz="1600" b="0" kern="10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72000" marB="72000"/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800" b="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/>
                </a:tc>
                <a:extLst>
                  <a:ext uri="{0D108BD9-81ED-4DB2-BD59-A6C34878D82A}">
                    <a16:rowId xmlns:a16="http://schemas.microsoft.com/office/drawing/2014/main" val="1562597082"/>
                  </a:ext>
                </a:extLst>
              </a:tr>
              <a:tr h="87954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600" u="none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Meeting/exhibition</a:t>
                      </a:r>
                      <a:r>
                        <a:rPr lang="en-US" altLang="ja-JP" sz="1600" u="none" kern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ja-JP" sz="1600" u="none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facilities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600" u="none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（</a:t>
                      </a:r>
                      <a:r>
                        <a:rPr lang="en-US" altLang="ja-JP" sz="1600" u="none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except rental meeting rooms</a:t>
                      </a:r>
                      <a:r>
                        <a:rPr lang="ja-JP" sz="1600" u="none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）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72000" marB="7200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600" kern="1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meeting rooms, auditoriums, exhibition halls,  </a:t>
                      </a:r>
                      <a:r>
                        <a:rPr lang="en-US" altLang="ja-JP" sz="1600" b="0" kern="1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multipurpose </a:t>
                      </a:r>
                      <a:r>
                        <a:rPr lang="en-US" altLang="ja-JP" sz="1600" kern="1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halls, cultural halls</a:t>
                      </a:r>
                      <a:endParaRPr lang="ja-JP" sz="1600" kern="10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72000" marB="72000"/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800" b="1" u="none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72000" marB="72000"/>
                </a:tc>
                <a:extLst>
                  <a:ext uri="{0D108BD9-81ED-4DB2-BD59-A6C34878D82A}">
                    <a16:rowId xmlns:a16="http://schemas.microsoft.com/office/drawing/2014/main" val="1242457830"/>
                  </a:ext>
                </a:extLst>
              </a:tr>
              <a:tr h="10813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1" lang="en-US" altLang="ja-JP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Education</a:t>
                      </a:r>
                      <a:r>
                        <a:rPr kumimoji="1" lang="en-US" altLang="ja-JP" sz="16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facilities</a:t>
                      </a:r>
                      <a:endParaRPr lang="ja-JP" sz="1600" b="0" u="none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72000" marB="7200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600" b="0" kern="1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schools</a:t>
                      </a:r>
                      <a:r>
                        <a:rPr lang="ja-JP" sz="1600" b="0" kern="1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（</a:t>
                      </a:r>
                      <a:r>
                        <a:rPr lang="en-US" altLang="ja-JP" sz="1600" b="0" kern="1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except universities, etc.</a:t>
                      </a:r>
                      <a:r>
                        <a:rPr lang="ja-JP" sz="1600" b="0" kern="1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）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endParaRPr lang="ja-JP" sz="1600" b="0" kern="10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72000" marB="72000"/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800" b="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/>
                </a:tc>
                <a:extLst>
                  <a:ext uri="{0D108BD9-81ED-4DB2-BD59-A6C34878D82A}">
                    <a16:rowId xmlns:a16="http://schemas.microsoft.com/office/drawing/2014/main" val="2880276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679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8</a:t>
            </a:fld>
            <a:endParaRPr kumimoji="1" lang="ja-JP" altLang="en-US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880927"/>
              </p:ext>
            </p:extLst>
          </p:nvPr>
        </p:nvGraphicFramePr>
        <p:xfrm>
          <a:off x="534062" y="854559"/>
          <a:ext cx="11180036" cy="5959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9804">
                  <a:extLst>
                    <a:ext uri="{9D8B030D-6E8A-4147-A177-3AD203B41FA5}">
                      <a16:colId xmlns:a16="http://schemas.microsoft.com/office/drawing/2014/main" val="1026215953"/>
                    </a:ext>
                  </a:extLst>
                </a:gridCol>
                <a:gridCol w="4051495">
                  <a:extLst>
                    <a:ext uri="{9D8B030D-6E8A-4147-A177-3AD203B41FA5}">
                      <a16:colId xmlns:a16="http://schemas.microsoft.com/office/drawing/2014/main" val="1612625830"/>
                    </a:ext>
                  </a:extLst>
                </a:gridCol>
                <a:gridCol w="3428737">
                  <a:extLst>
                    <a:ext uri="{9D8B030D-6E8A-4147-A177-3AD203B41FA5}">
                      <a16:colId xmlns:a16="http://schemas.microsoft.com/office/drawing/2014/main" val="745340790"/>
                    </a:ext>
                  </a:extLst>
                </a:gridCol>
              </a:tblGrid>
              <a:tr h="41415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Categories</a:t>
                      </a:r>
                      <a:endParaRPr kumimoji="1" lang="ja-JP" alt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851" marR="618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kern="1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Facilities</a:t>
                      </a:r>
                      <a:endParaRPr lang="ja-JP" sz="1800" kern="10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1851" marR="618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kern="1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Request details</a:t>
                      </a:r>
                      <a:endParaRPr lang="ja-JP" sz="1800" kern="10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1851" marR="61851" marT="0" marB="0"/>
                </a:tc>
                <a:extLst>
                  <a:ext uri="{0D108BD9-81ED-4DB2-BD59-A6C34878D82A}">
                    <a16:rowId xmlns:a16="http://schemas.microsoft.com/office/drawing/2014/main" val="1240504550"/>
                  </a:ext>
                </a:extLst>
              </a:tr>
              <a:tr h="3206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600" u="none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Theaters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1851" marR="6185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600" kern="1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theaters, movie theaters, variety theaters, etc.</a:t>
                      </a:r>
                      <a:endParaRPr lang="ja-JP" sz="1600" kern="10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1851" marR="61851" marT="0" marB="0"/>
                </a:tc>
                <a:tc rowSpan="8">
                  <a:txBody>
                    <a:bodyPr/>
                    <a:lstStyle/>
                    <a:p>
                      <a:pPr algn="l">
                        <a:lnSpc>
                          <a:spcPts val="2300"/>
                        </a:lnSpc>
                      </a:pPr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・</a:t>
                      </a:r>
                      <a:r>
                        <a:rPr lang="en-US" altLang="ja-JP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en-US" altLang="ja-JP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equest cooperation in complying with guidelines made by industry groups, etc. based on the authorities’ knowledge.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600" b="0" u="none" kern="1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・</a:t>
                      </a:r>
                      <a:r>
                        <a:rPr lang="en-US" altLang="ja-JP" sz="1600" b="0" u="none" kern="1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Facilities used by many and unspecified people are requested to introduce Osaka coronavirus tracking system.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dirty="0" smtClean="0"/>
                        <a:t>⇒</a:t>
                      </a:r>
                      <a:r>
                        <a:rPr kumimoji="1" lang="en-US" altLang="ja-JP" sz="16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Hereafter facility use restrictions might be requested to the facilities where clusters occur, based on the Article 24, Clause 9 of the Act </a:t>
                      </a:r>
                      <a:endParaRPr kumimoji="1" lang="en-US" altLang="ja-JP" sz="16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1851" marR="61851" marT="0" marB="0"/>
                </a:tc>
                <a:extLst>
                  <a:ext uri="{0D108BD9-81ED-4DB2-BD59-A6C34878D82A}">
                    <a16:rowId xmlns:a16="http://schemas.microsoft.com/office/drawing/2014/main" val="2337997607"/>
                  </a:ext>
                </a:extLst>
              </a:tr>
              <a:tr h="3206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600" u="none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Meeting/exhibition facilities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1851" marR="6185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600" kern="1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rental meeting rooms</a:t>
                      </a:r>
                      <a:endParaRPr lang="ja-JP" sz="1600" kern="10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1851" marR="61851" marT="0" marB="0"/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851" marR="61851" marT="0" marB="0"/>
                </a:tc>
                <a:extLst>
                  <a:ext uri="{0D108BD9-81ED-4DB2-BD59-A6C34878D82A}">
                    <a16:rowId xmlns:a16="http://schemas.microsoft.com/office/drawing/2014/main" val="3103362831"/>
                  </a:ext>
                </a:extLst>
              </a:tr>
              <a:tr h="6413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600" u="none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Universities/tutoring schools, etc.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1851" marR="6185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600" kern="1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education facilities such as universities, special training schools, miscellaneous schools, etc., driving schools, tutoring schools, etc.</a:t>
                      </a:r>
                      <a:endParaRPr lang="ja-JP" sz="1600" kern="10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1851" marR="61851" marT="0" marB="0"/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851" marR="61851" marT="0" marB="0"/>
                </a:tc>
                <a:extLst>
                  <a:ext uri="{0D108BD9-81ED-4DB2-BD59-A6C34878D82A}">
                    <a16:rowId xmlns:a16="http://schemas.microsoft.com/office/drawing/2014/main" val="1921033877"/>
                  </a:ext>
                </a:extLst>
              </a:tr>
              <a:tr h="3206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600" u="none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Museums, etc.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1851" marR="6185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600" kern="1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museums, art museums, libraries, etc.</a:t>
                      </a:r>
                      <a:endParaRPr lang="ja-JP" sz="1600" kern="10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1851" marR="61851" marT="0" marB="0"/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851" marR="61851" marT="0" marB="0"/>
                </a:tc>
                <a:extLst>
                  <a:ext uri="{0D108BD9-81ED-4DB2-BD59-A6C34878D82A}">
                    <a16:rowId xmlns:a16="http://schemas.microsoft.com/office/drawing/2014/main" val="4164575725"/>
                  </a:ext>
                </a:extLst>
              </a:tr>
              <a:tr h="6413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600" u="none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Hotels and inns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1851" marR="6185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600" kern="1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hotels, inns (meeting spaces ONLY)</a:t>
                      </a:r>
                      <a:endParaRPr lang="ja-JP" sz="1600" kern="10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1851" marR="61851" marT="0" marB="0"/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851" marR="61851" marT="0" marB="0"/>
                </a:tc>
                <a:extLst>
                  <a:ext uri="{0D108BD9-81ED-4DB2-BD59-A6C34878D82A}">
                    <a16:rowId xmlns:a16="http://schemas.microsoft.com/office/drawing/2014/main" val="3886828980"/>
                  </a:ext>
                </a:extLst>
              </a:tr>
              <a:tr h="9619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600" u="none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Commercial facilities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1851" marR="6185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600" kern="1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stores other than daily necessities retailers</a:t>
                      </a:r>
                      <a:endParaRPr lang="ja-JP" sz="1600" kern="10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600" kern="1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stores offering services NOT essential in daily lives</a:t>
                      </a:r>
                      <a:endParaRPr lang="ja-JP" sz="1600" kern="10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1851" marR="61851" marT="0" marB="0"/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851" marR="61851" marT="0" marB="0"/>
                </a:tc>
                <a:extLst>
                  <a:ext uri="{0D108BD9-81ED-4DB2-BD59-A6C34878D82A}">
                    <a16:rowId xmlns:a16="http://schemas.microsoft.com/office/drawing/2014/main" val="16471252"/>
                  </a:ext>
                </a:extLst>
              </a:tr>
              <a:tr h="8907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600" u="none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Entertainment facilities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u="none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（</a:t>
                      </a:r>
                      <a:r>
                        <a:rPr lang="en-US" altLang="ja-JP" sz="1400" u="none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with floor areas of 1000</a:t>
                      </a:r>
                      <a:r>
                        <a:rPr lang="ja-JP" altLang="en-US" sz="1400" u="none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㎡ </a:t>
                      </a:r>
                      <a:r>
                        <a:rPr lang="en-US" altLang="ja-JP" sz="1400" u="none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 under,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400" u="none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other than those where a cluster occurred)</a:t>
                      </a:r>
                    </a:p>
                  </a:txBody>
                  <a:tcPr marL="61851" marR="6185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600" kern="1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private movie theaters, Internet cafés,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600" kern="1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manga cafés, shooting saloons, etc.</a:t>
                      </a:r>
                      <a:endParaRPr lang="ja-JP" sz="1600" kern="10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1851" marR="61851" marT="0" marB="0"/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851" marR="61851" marT="0" marB="0"/>
                </a:tc>
                <a:extLst>
                  <a:ext uri="{0D108BD9-81ED-4DB2-BD59-A6C34878D82A}">
                    <a16:rowId xmlns:a16="http://schemas.microsoft.com/office/drawing/2014/main" val="524993605"/>
                  </a:ext>
                </a:extLst>
              </a:tr>
              <a:tr h="94726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600" u="none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Sports/amusement facilities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u="none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（</a:t>
                      </a:r>
                      <a:r>
                        <a:rPr lang="en-US" altLang="ja-JP" sz="1400" u="none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with floor areas of 1000</a:t>
                      </a:r>
                      <a:r>
                        <a:rPr lang="ja-JP" altLang="en-US" sz="1400" u="none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㎡ </a:t>
                      </a:r>
                      <a:r>
                        <a:rPr lang="en-US" altLang="ja-JP" sz="1400" u="none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 under,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400" u="none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other than those where a cluster occurred)</a:t>
                      </a:r>
                    </a:p>
                  </a:txBody>
                  <a:tcPr marL="61851" marR="6185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600" kern="1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mah-jong game parlors, pachinko parlors, game centers, outdoor swimming facilities, etc.</a:t>
                      </a:r>
                      <a:endParaRPr lang="ja-JP" sz="1600" kern="10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1851" marR="61851" marT="0" marB="0"/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851" marR="61851" marT="0" marB="0"/>
                </a:tc>
                <a:extLst>
                  <a:ext uri="{0D108BD9-81ED-4DB2-BD59-A6C34878D82A}">
                    <a16:rowId xmlns:a16="http://schemas.microsoft.com/office/drawing/2014/main" val="238292969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282213" y="165139"/>
            <a:ext cx="11431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３（２）</a:t>
            </a:r>
            <a:r>
              <a:rPr lang="en-US" altLang="ja-JP" b="1" dirty="0"/>
              <a:t>Facilities to be asked cooperation not based on the Act</a:t>
            </a:r>
          </a:p>
          <a:p>
            <a:r>
              <a:rPr lang="en-US" altLang="ja-JP" b="1" dirty="0"/>
              <a:t>            </a:t>
            </a:r>
            <a:r>
              <a:rPr lang="ja-JP" altLang="en-US" b="1" u="sng" dirty="0" smtClean="0"/>
              <a:t>（</a:t>
            </a:r>
            <a:r>
              <a:rPr lang="en-US" altLang="ja-JP" b="1" u="sng" dirty="0" smtClean="0"/>
              <a:t>Facilities </a:t>
            </a:r>
            <a:r>
              <a:rPr lang="en-US" altLang="ja-JP" b="1" u="sng" dirty="0"/>
              <a:t>to which the closure request has been lifted since </a:t>
            </a:r>
            <a:r>
              <a:rPr lang="en-US" altLang="ja-JP" b="1" u="sng" dirty="0" smtClean="0"/>
              <a:t>May16</a:t>
            </a:r>
            <a:r>
              <a:rPr lang="ja-JP" altLang="en-US" b="1" u="sng" dirty="0" smtClean="0"/>
              <a:t>）</a:t>
            </a:r>
            <a:r>
              <a:rPr lang="ja-JP" altLang="en-US" b="1" dirty="0"/>
              <a:t>　</a:t>
            </a:r>
            <a:endParaRPr lang="en-US" altLang="ja-JP" b="1" dirty="0"/>
          </a:p>
        </p:txBody>
      </p:sp>
    </p:spTree>
    <p:extLst>
      <p:ext uri="{BB962C8B-B14F-4D97-AF65-F5344CB8AC3E}">
        <p14:creationId xmlns:p14="http://schemas.microsoft.com/office/powerpoint/2010/main" val="1497950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1289" y="128648"/>
            <a:ext cx="11787671" cy="800219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b="1" dirty="0"/>
              <a:t>Example of practicing "New Lifestyle“</a:t>
            </a:r>
          </a:p>
          <a:p>
            <a:r>
              <a:rPr lang="ja-JP" altLang="en-US" sz="1400" b="1" dirty="0"/>
              <a:t>（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extracted from the Expert Meeting on the Novel Coronavirus Disease Control “Analysis of the Response to the Novel Coronavirus (COVID-19)</a:t>
            </a:r>
          </a:p>
          <a:p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    and Recommendations” (May 4, 2020)</a:t>
            </a:r>
            <a:r>
              <a:rPr lang="ja-JP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ja-JP" altLang="en-US" sz="1400" b="1" dirty="0"/>
              <a:t>　</a:t>
            </a:r>
            <a:endParaRPr kumimoji="1" lang="ja-JP" altLang="en-US" sz="1400" b="1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4230" y="927195"/>
            <a:ext cx="7923785" cy="5930805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557D67A-4065-45EA-A774-493C496A5AD0}"/>
              </a:ext>
            </a:extLst>
          </p:cNvPr>
          <p:cNvSpPr txBox="1"/>
          <p:nvPr/>
        </p:nvSpPr>
        <p:spPr>
          <a:xfrm>
            <a:off x="10118015" y="128648"/>
            <a:ext cx="2073985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latin typeface="Arial" panose="020B0604020202020204" pitchFamily="34" charset="0"/>
                <a:cs typeface="Arial" panose="020B0604020202020204" pitchFamily="34" charset="0"/>
              </a:rPr>
              <a:t>【Attached sheet】</a:t>
            </a:r>
            <a:r>
              <a:rPr lang="ja-JP" altLang="en-US" b="1" dirty="0"/>
              <a:t>　　　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4137147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</TotalTime>
  <Words>1193</Words>
  <PresentationFormat>ワイド画面</PresentationFormat>
  <Paragraphs>198</Paragraphs>
  <Slides>10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游ゴシック</vt:lpstr>
      <vt:lpstr>游ゴシック Light</vt:lpstr>
      <vt:lpstr>Arial</vt:lpstr>
      <vt:lpstr>Times New Roman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2020-05-22T07:49:52Z</cp:lastPrinted>
  <dcterms:created xsi:type="dcterms:W3CDTF">2020-05-20T11:17:35Z</dcterms:created>
  <dcterms:modified xsi:type="dcterms:W3CDTF">2020-05-22T09:17:33Z</dcterms:modified>
</cp:coreProperties>
</file>