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768" r:id="rId2"/>
    <p:sldId id="766" r:id="rId3"/>
    <p:sldId id="767" r:id="rId4"/>
    <p:sldId id="778" r:id="rId5"/>
    <p:sldId id="779" r:id="rId6"/>
    <p:sldId id="781" r:id="rId7"/>
    <p:sldId id="782" r:id="rId8"/>
    <p:sldId id="788" r:id="rId9"/>
    <p:sldId id="789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537" autoAdjust="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5" cy="391318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9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99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371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7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4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1" y="664338"/>
            <a:ext cx="12186960" cy="618797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-4371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新規陽性者数と入院・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療養者数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（４月</a:t>
            </a:r>
            <a:r>
              <a:rPr lang="en-US" altLang="ja-JP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１－３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2431" y="657308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2124" y="5867045"/>
            <a:ext cx="305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患者受入医療機関等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治療継続を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ている数を含む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8508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入院・療養状況（４月</a:t>
            </a:r>
            <a:r>
              <a:rPr lang="en-US" altLang="ja-JP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日時点）</a:t>
            </a:r>
            <a:endParaRPr kumimoji="1" lang="ja-JP" altLang="en-US" sz="2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3795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33473"/>
              </p:ext>
            </p:extLst>
          </p:nvPr>
        </p:nvGraphicFramePr>
        <p:xfrm>
          <a:off x="285716" y="643288"/>
          <a:ext cx="11637583" cy="6116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169">
                  <a:extLst>
                    <a:ext uri="{9D8B030D-6E8A-4147-A177-3AD203B41FA5}">
                      <a16:colId xmlns:a16="http://schemas.microsoft.com/office/drawing/2014/main" val="4214479889"/>
                    </a:ext>
                  </a:extLst>
                </a:gridCol>
                <a:gridCol w="2445390">
                  <a:extLst>
                    <a:ext uri="{9D8B030D-6E8A-4147-A177-3AD203B41FA5}">
                      <a16:colId xmlns:a16="http://schemas.microsoft.com/office/drawing/2014/main" val="2827451945"/>
                    </a:ext>
                  </a:extLst>
                </a:gridCol>
                <a:gridCol w="2591648">
                  <a:extLst>
                    <a:ext uri="{9D8B030D-6E8A-4147-A177-3AD203B41FA5}">
                      <a16:colId xmlns:a16="http://schemas.microsoft.com/office/drawing/2014/main" val="3330282666"/>
                    </a:ext>
                  </a:extLst>
                </a:gridCol>
                <a:gridCol w="2666158">
                  <a:extLst>
                    <a:ext uri="{9D8B030D-6E8A-4147-A177-3AD203B41FA5}">
                      <a16:colId xmlns:a16="http://schemas.microsoft.com/office/drawing/2014/main" val="2446586581"/>
                    </a:ext>
                  </a:extLst>
                </a:gridCol>
                <a:gridCol w="2356218">
                  <a:extLst>
                    <a:ext uri="{9D8B030D-6E8A-4147-A177-3AD203B41FA5}">
                      <a16:colId xmlns:a16="http://schemas.microsoft.com/office/drawing/2014/main" val="2405967172"/>
                    </a:ext>
                  </a:extLst>
                </a:gridCol>
              </a:tblGrid>
              <a:tr h="3184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重症病床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軽症中等症病床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宿泊療養施設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943038"/>
                  </a:ext>
                </a:extLst>
              </a:tr>
              <a:tr h="36822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</a:rPr>
                        <a:t>計画</a:t>
                      </a:r>
                      <a:endParaRPr lang="en-US" altLang="ja-JP" sz="1400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フェーズ１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７５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033225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フェーズ２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１１０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０００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６００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493742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フェーズ３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１５０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２００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61412"/>
                  </a:ext>
                </a:extLst>
              </a:tr>
              <a:tr h="339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フェーズ４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１８０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５００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595924"/>
                  </a:ext>
                </a:extLst>
              </a:tr>
              <a:tr h="3164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フェーズ４</a:t>
                      </a:r>
                      <a:r>
                        <a:rPr lang="en-US" altLang="ja-JP" sz="1400" kern="100" dirty="0" smtClean="0">
                          <a:effectLst/>
                        </a:rPr>
                        <a:t>-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２２１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4773646"/>
                  </a:ext>
                </a:extLst>
              </a:tr>
              <a:tr h="911592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数等</a:t>
                      </a:r>
                      <a:endParaRPr lang="ja-JP" sz="1400" kern="1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確保数２２７床</a:t>
                      </a:r>
                      <a:r>
                        <a:rPr lang="en-US" altLang="ja-JP" sz="1400" kern="100" baseline="30000" dirty="0" smtClean="0">
                          <a:effectLst/>
                          <a:latin typeface="+mn-lt"/>
                        </a:rPr>
                        <a:t>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病床確保計画の確保病床数（</a:t>
                      </a:r>
                      <a:r>
                        <a:rPr lang="en-US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224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床）を</a:t>
                      </a:r>
                      <a:endParaRPr lang="en-US" altLang="ja-JP" sz="10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上回って確保した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病床数を</a:t>
                      </a: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大阪モデルの重症病床使用率は、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病床確保計画の確保病床数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224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床で算出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確保数１</a:t>
                      </a:r>
                      <a:r>
                        <a:rPr lang="en-US" altLang="ja-JP" sz="1400" kern="100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７８１床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ja-JP" sz="1400" kern="100" dirty="0" smtClean="0">
                          <a:effectLst/>
                        </a:rPr>
                        <a:t>，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789386"/>
                  </a:ext>
                </a:extLst>
              </a:tr>
              <a:tr h="111911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（別途、自宅療養　５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４０４人）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２１３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r>
                        <a:rPr lang="en-US" altLang="ja-JP" sz="1400" kern="100" dirty="0" smtClean="0">
                          <a:effectLst/>
                        </a:rPr>
                        <a:t>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上記の他、対応可能な軽症中等症患者受</a:t>
                      </a:r>
                      <a:endParaRPr lang="en-US" altLang="ja-JP" sz="105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入医療機関等において、治療継続をして</a:t>
                      </a:r>
                      <a:r>
                        <a:rPr lang="ja-JP" altLang="en-US" sz="105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い</a:t>
                      </a:r>
                      <a:endParaRPr lang="en-US" altLang="ja-JP" sz="105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en-US" sz="105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る</a:t>
                      </a: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重症者数２０人</a:t>
                      </a:r>
                      <a:endParaRPr lang="en-US" altLang="ja-JP" sz="105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（計　重症者数　２３３人）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１２５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r>
                        <a:rPr lang="en-US" altLang="ja-JP" sz="1400" kern="100" dirty="0" smtClean="0">
                          <a:effectLst/>
                        </a:rPr>
                        <a:t>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　</a:t>
                      </a:r>
                      <a:r>
                        <a:rPr lang="en-US" alt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左記２０人を含む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７９０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0586094"/>
                  </a:ext>
                </a:extLst>
              </a:tr>
              <a:tr h="86246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（使用率：入院・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sz="1400" kern="100" dirty="0">
                          <a:effectLst/>
                          <a:latin typeface="+mn-lt"/>
                        </a:rPr>
                        <a:t>確保病床・室数）</a:t>
                      </a:r>
                      <a:endParaRPr lang="ja-JP" sz="14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９３．８％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２１３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２２７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en-US" altLang="ja-JP" sz="1400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６３．２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１２５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７８１）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３２．７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７９０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8953785"/>
                  </a:ext>
                </a:extLst>
              </a:tr>
              <a:tr h="124300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率：入院・療養者数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実運用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病床・室数）</a:t>
                      </a:r>
                      <a:endParaRPr lang="ja-JP" altLang="ja-JP" sz="1400" kern="100" dirty="0" smtClean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９３．８％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（２１３／２２７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6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うち、大阪コロナ重症センター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（１６／１６）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６７．２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１２５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６７３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３２．７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７９０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４１６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557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5895833" y="659317"/>
            <a:ext cx="6296167" cy="135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</a:t>
            </a:r>
            <a:r>
              <a:rPr lang="en-US" altLang="ja-JP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日現在</a:t>
            </a:r>
            <a:r>
              <a:rPr lang="ja-JP" altLang="en-US" sz="173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67.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26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1,673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入院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1,125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小児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・精神患者用病床等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床含んで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おり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、一般患者に限ると病床利用率はより高く</a:t>
            </a:r>
            <a:r>
              <a:rPr lang="ja-JP" altLang="en-US" sz="1137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</a:t>
            </a:r>
            <a:endParaRPr lang="en-US" altLang="ja-JP" sz="113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ている。</a:t>
            </a:r>
            <a:endParaRPr lang="en-US" altLang="ja-JP" sz="113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左記２０人を含む</a:t>
            </a:r>
            <a:endParaRPr lang="ja-JP" altLang="en-US" sz="113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186678" y="392397"/>
            <a:ext cx="4514975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重症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5803318" y="406406"/>
            <a:ext cx="5017082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軽症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中等症病床運用状況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9280" y="732404"/>
            <a:ext cx="58294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</a:t>
            </a:r>
            <a:r>
              <a:rPr lang="en-US" altLang="ja-JP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93.8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2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227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51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1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51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病床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確保計画の確保病床数（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を上回って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２上記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の他、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対応可能な軽症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中等症患者受入医療機関等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治療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継続をしている重症者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（計　重症者数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２３３人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08088"/>
            <a:ext cx="2743200" cy="365125"/>
          </a:xfrm>
        </p:spPr>
        <p:txBody>
          <a:bodyPr/>
          <a:lstStyle/>
          <a:p>
            <a:fld id="{F451F7C5-434F-488D-9CC2-63C640BFA45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0" y="2603"/>
            <a:ext cx="12192000" cy="436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新型コロナウイルス感染症患者受入病床の確保・運用状況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6" y="2159708"/>
            <a:ext cx="11991871" cy="471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80104" y="4983162"/>
            <a:ext cx="360637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-1" y="0"/>
            <a:ext cx="12192001" cy="4707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新規陽性者数と重症者数の推移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4146" y="6223619"/>
            <a:ext cx="305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重症者数は、対応可能な軽症中等症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機関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等において、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治療継続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している数を含む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6" y="470789"/>
            <a:ext cx="11473666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58434"/>
            <a:ext cx="11979678" cy="6175783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11938984" y="772709"/>
            <a:ext cx="307777" cy="501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" y="1"/>
            <a:ext cx="12192000" cy="55843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重症者数と</a:t>
            </a:r>
            <a:r>
              <a:rPr lang="en-US" altLang="ja-JP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60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歳以上の陽性者数の推移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039580" y="28103"/>
            <a:ext cx="305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軽症中等症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患者受入医療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等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において、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治療継続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している数を含む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143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角丸四角形 212"/>
          <p:cNvSpPr/>
          <p:nvPr/>
        </p:nvSpPr>
        <p:spPr>
          <a:xfrm>
            <a:off x="10437278" y="2094804"/>
            <a:ext cx="1464091" cy="606081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2" name="角丸四角形 221"/>
          <p:cNvSpPr/>
          <p:nvPr/>
        </p:nvSpPr>
        <p:spPr>
          <a:xfrm>
            <a:off x="10502557" y="4517424"/>
            <a:ext cx="1425102" cy="616769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7442388" y="3412647"/>
            <a:ext cx="1831442" cy="773998"/>
          </a:xfrm>
          <a:prstGeom prst="roundRect">
            <a:avLst/>
          </a:prstGeom>
          <a:solidFill>
            <a:srgbClr val="FF99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774" y="2538262"/>
            <a:ext cx="1283586" cy="78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陽性患者</a:t>
            </a: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36,065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420183" y="2244307"/>
            <a:ext cx="703270" cy="728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405874" y="2984458"/>
            <a:ext cx="642635" cy="79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857789" y="1540125"/>
            <a:ext cx="172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自宅・宿泊療養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459324" y="1951059"/>
            <a:ext cx="167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93311" y="1079238"/>
            <a:ext cx="113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療養解除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5370224" y="1323751"/>
            <a:ext cx="672019" cy="26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04730" y="217934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軽症・調査中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996619" y="1910229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無症状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17457" y="3368486"/>
            <a:ext cx="14465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297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H="1" flipV="1">
            <a:off x="6368912" y="2282108"/>
            <a:ext cx="241458" cy="21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5787283" y="2655398"/>
            <a:ext cx="1758290" cy="47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重症化　</a:t>
            </a: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851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596726" y="3810401"/>
            <a:ext cx="3822977" cy="3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7419703" y="3447200"/>
            <a:ext cx="1933765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1,148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 flipH="1">
            <a:off x="3592118" y="2123561"/>
            <a:ext cx="2156753" cy="1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endCxn id="222" idx="1"/>
          </p:cNvCxnSpPr>
          <p:nvPr/>
        </p:nvCxnSpPr>
        <p:spPr>
          <a:xfrm>
            <a:off x="9270821" y="3834301"/>
            <a:ext cx="1231736" cy="991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10460893" y="3827962"/>
            <a:ext cx="14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退院・解除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902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04" name="直線コネクタ 103"/>
          <p:cNvCxnSpPr>
            <a:stCxn id="72" idx="3"/>
            <a:endCxn id="217" idx="1"/>
          </p:cNvCxnSpPr>
          <p:nvPr/>
        </p:nvCxnSpPr>
        <p:spPr>
          <a:xfrm>
            <a:off x="9270821" y="3818497"/>
            <a:ext cx="1173365" cy="308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10502557" y="4620443"/>
            <a:ext cx="156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229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12" name="直線コネクタ 111"/>
          <p:cNvCxnSpPr>
            <a:stCxn id="82" idx="1"/>
            <a:endCxn id="72" idx="3"/>
          </p:cNvCxnSpPr>
          <p:nvPr/>
        </p:nvCxnSpPr>
        <p:spPr>
          <a:xfrm flipH="1">
            <a:off x="9270821" y="3390129"/>
            <a:ext cx="1168931" cy="428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10422874" y="3038864"/>
            <a:ext cx="1555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軽症中等症：</a:t>
            </a:r>
            <a:r>
              <a:rPr lang="en-US" altLang="ja-JP" sz="110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重症：</a:t>
            </a:r>
            <a:r>
              <a:rPr lang="en-US" altLang="ja-JP" sz="11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27" name="直線コネクタ 126"/>
          <p:cNvCxnSpPr>
            <a:stCxn id="213" idx="1"/>
            <a:endCxn id="42" idx="3"/>
          </p:cNvCxnSpPr>
          <p:nvPr/>
        </p:nvCxnSpPr>
        <p:spPr>
          <a:xfrm flipH="1" flipV="1">
            <a:off x="9195098" y="2096954"/>
            <a:ext cx="1242180" cy="30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 flipV="1">
            <a:off x="9195098" y="2105567"/>
            <a:ext cx="334579" cy="51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10458868" y="1590903"/>
            <a:ext cx="143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退院・解除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0460893" y="2202273"/>
            <a:ext cx="178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　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704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5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079243" y="2592374"/>
            <a:ext cx="117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57" name="直線コネクタ 156"/>
          <p:cNvCxnSpPr>
            <a:stCxn id="42" idx="3"/>
            <a:endCxn id="212" idx="1"/>
          </p:cNvCxnSpPr>
          <p:nvPr/>
        </p:nvCxnSpPr>
        <p:spPr>
          <a:xfrm flipV="1">
            <a:off x="9195098" y="1778341"/>
            <a:ext cx="1243608" cy="31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 flipV="1">
            <a:off x="7138881" y="3216428"/>
            <a:ext cx="280823" cy="323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角丸四角形 211"/>
          <p:cNvSpPr/>
          <p:nvPr/>
        </p:nvSpPr>
        <p:spPr>
          <a:xfrm>
            <a:off x="10438706" y="1493220"/>
            <a:ext cx="1461236" cy="57024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7" name="角丸四角形 216"/>
          <p:cNvSpPr/>
          <p:nvPr/>
        </p:nvSpPr>
        <p:spPr>
          <a:xfrm>
            <a:off x="10444186" y="3758663"/>
            <a:ext cx="1479269" cy="7372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27" name="直線コネクタ 226"/>
          <p:cNvCxnSpPr/>
          <p:nvPr/>
        </p:nvCxnSpPr>
        <p:spPr>
          <a:xfrm flipH="1" flipV="1">
            <a:off x="5370224" y="1843394"/>
            <a:ext cx="411939" cy="119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角丸四角形 207"/>
          <p:cNvSpPr/>
          <p:nvPr/>
        </p:nvSpPr>
        <p:spPr>
          <a:xfrm>
            <a:off x="5764219" y="2515214"/>
            <a:ext cx="1845105" cy="6820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41" name="直線コネクタ 240"/>
          <p:cNvCxnSpPr/>
          <p:nvPr/>
        </p:nvCxnSpPr>
        <p:spPr>
          <a:xfrm flipV="1">
            <a:off x="3584304" y="1876874"/>
            <a:ext cx="884661" cy="24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角丸四角形 245"/>
          <p:cNvSpPr/>
          <p:nvPr/>
        </p:nvSpPr>
        <p:spPr>
          <a:xfrm>
            <a:off x="2117457" y="1801817"/>
            <a:ext cx="1449231" cy="9554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318522" y="1626182"/>
            <a:ext cx="1079142" cy="276999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診断時の症状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7" name="角丸四角形 246"/>
          <p:cNvSpPr/>
          <p:nvPr/>
        </p:nvSpPr>
        <p:spPr>
          <a:xfrm>
            <a:off x="2062818" y="3358414"/>
            <a:ext cx="1533908" cy="74126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2311804" y="3172803"/>
            <a:ext cx="10791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診断時の症状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896854" y="2095822"/>
            <a:ext cx="1072905" cy="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7941387" y="1913276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入院療養等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969759" y="1743095"/>
            <a:ext cx="1225339" cy="707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99525" y="2480590"/>
            <a:ext cx="1207615" cy="84033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576570" y="4172412"/>
            <a:ext cx="1620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重症率：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3.2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％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690060" y="3236003"/>
            <a:ext cx="289557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重症の定義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『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重症病床における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ICU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入室、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人工呼吸器装着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ECMO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使用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』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のいずれかとした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6629" y="540092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重症及び死亡例の経過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439752" y="3033508"/>
            <a:ext cx="1459141" cy="71324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198895" y="5298159"/>
            <a:ext cx="1956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933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368461" y="5621636"/>
            <a:ext cx="1624163" cy="369332"/>
          </a:xfrm>
          <a:prstGeom prst="rect">
            <a:avLst/>
          </a:prstGeom>
          <a:ln w="41275" cmpd="sng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率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:2.6%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-14948" y="2086"/>
            <a:ext cx="12192000" cy="436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【</a:t>
            </a:r>
            <a:r>
              <a:rPr lang="ja-JP" altLang="en-US" sz="2400" b="1" dirty="0" smtClean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第三</a:t>
            </a:r>
            <a:r>
              <a:rPr lang="ja-JP" altLang="en-US" sz="2400" b="1" dirty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波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】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重症及び死亡事例のまとめ（令和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年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4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月</a:t>
            </a:r>
            <a:r>
              <a:rPr lang="en-US" altLang="ja-JP" sz="2400" b="1" dirty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日時点）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742" y="64486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62D5CB-8769-475A-9BC8-A2F17E2F558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8030141" y="4782602"/>
            <a:ext cx="2094627" cy="614984"/>
          </a:xfrm>
          <a:prstGeom prst="wedgeRoundRectCallout">
            <a:avLst>
              <a:gd name="adj1" fmla="val 44881"/>
              <a:gd name="adj2" fmla="val -8859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55973" y="4819350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重症から死亡：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229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（死亡の割合：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19.9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％）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61246" y="462174"/>
            <a:ext cx="3134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死亡率：新規陽性者に占める死亡者の割合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7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角丸四角形 212"/>
          <p:cNvSpPr/>
          <p:nvPr/>
        </p:nvSpPr>
        <p:spPr>
          <a:xfrm>
            <a:off x="10437278" y="2094804"/>
            <a:ext cx="1464091" cy="606081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2" name="角丸四角形 221"/>
          <p:cNvSpPr/>
          <p:nvPr/>
        </p:nvSpPr>
        <p:spPr>
          <a:xfrm>
            <a:off x="10502557" y="4517424"/>
            <a:ext cx="1425102" cy="616769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7442388" y="3412647"/>
            <a:ext cx="1831442" cy="773998"/>
          </a:xfrm>
          <a:prstGeom prst="roundRect">
            <a:avLst/>
          </a:prstGeom>
          <a:solidFill>
            <a:srgbClr val="FF99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774" y="2538262"/>
            <a:ext cx="1283586" cy="787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陽性患者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14,924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420183" y="2244307"/>
            <a:ext cx="703270" cy="728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405874" y="2984458"/>
            <a:ext cx="642635" cy="79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857789" y="1540125"/>
            <a:ext cx="172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自宅・宿泊療養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459324" y="1951059"/>
            <a:ext cx="167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93311" y="1079238"/>
            <a:ext cx="113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療養解除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5370224" y="1323751"/>
            <a:ext cx="672019" cy="26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04730" y="217934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軽症・調査中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996619" y="1910229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無症状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17457" y="3472585"/>
            <a:ext cx="14465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H="1" flipV="1">
            <a:off x="6368912" y="2282108"/>
            <a:ext cx="241458" cy="21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5807626" y="2666676"/>
            <a:ext cx="1758290" cy="47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重症化　</a:t>
            </a: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596726" y="3810401"/>
            <a:ext cx="3822977" cy="3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7419703" y="3447200"/>
            <a:ext cx="1933765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367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 flipH="1">
            <a:off x="3592118" y="2123561"/>
            <a:ext cx="2156753" cy="1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endCxn id="222" idx="1"/>
          </p:cNvCxnSpPr>
          <p:nvPr/>
        </p:nvCxnSpPr>
        <p:spPr>
          <a:xfrm>
            <a:off x="9270821" y="3834301"/>
            <a:ext cx="1231736" cy="991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10460893" y="3827962"/>
            <a:ext cx="14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退院・解除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04" name="直線コネクタ 103"/>
          <p:cNvCxnSpPr>
            <a:stCxn id="72" idx="3"/>
            <a:endCxn id="217" idx="1"/>
          </p:cNvCxnSpPr>
          <p:nvPr/>
        </p:nvCxnSpPr>
        <p:spPr>
          <a:xfrm>
            <a:off x="9270821" y="3818497"/>
            <a:ext cx="1173365" cy="308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10592666" y="4659858"/>
            <a:ext cx="12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lang="en-US" altLang="ja-JP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12" name="直線コネクタ 111"/>
          <p:cNvCxnSpPr>
            <a:stCxn id="82" idx="1"/>
            <a:endCxn id="72" idx="3"/>
          </p:cNvCxnSpPr>
          <p:nvPr/>
        </p:nvCxnSpPr>
        <p:spPr>
          <a:xfrm flipH="1">
            <a:off x="9270821" y="3390129"/>
            <a:ext cx="1168931" cy="428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10422874" y="3038864"/>
            <a:ext cx="1555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軽症中等症：</a:t>
            </a:r>
            <a:r>
              <a:rPr lang="en-US" altLang="ja-JP" sz="110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115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27" name="直線コネクタ 126"/>
          <p:cNvCxnSpPr>
            <a:stCxn id="213" idx="1"/>
            <a:endCxn id="42" idx="3"/>
          </p:cNvCxnSpPr>
          <p:nvPr/>
        </p:nvCxnSpPr>
        <p:spPr>
          <a:xfrm flipH="1" flipV="1">
            <a:off x="9195098" y="2096954"/>
            <a:ext cx="1242180" cy="30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 flipV="1">
            <a:off x="9195098" y="2105567"/>
            <a:ext cx="334579" cy="51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10458868" y="1590903"/>
            <a:ext cx="143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退院・解除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0460893" y="2202273"/>
            <a:ext cx="178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60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800" b="0" i="0" u="none" strike="noStrike" kern="1200" cap="none" spc="0" normalizeH="0" baseline="5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079243" y="2592374"/>
            <a:ext cx="117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57" name="直線コネクタ 156"/>
          <p:cNvCxnSpPr>
            <a:stCxn id="42" idx="3"/>
            <a:endCxn id="212" idx="1"/>
          </p:cNvCxnSpPr>
          <p:nvPr/>
        </p:nvCxnSpPr>
        <p:spPr>
          <a:xfrm flipV="1">
            <a:off x="9195098" y="1778341"/>
            <a:ext cx="1243608" cy="31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 flipV="1">
            <a:off x="7138881" y="3216428"/>
            <a:ext cx="280823" cy="323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角丸四角形 211"/>
          <p:cNvSpPr/>
          <p:nvPr/>
        </p:nvSpPr>
        <p:spPr>
          <a:xfrm>
            <a:off x="10438706" y="1493220"/>
            <a:ext cx="1461236" cy="57024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7" name="角丸四角形 216"/>
          <p:cNvSpPr/>
          <p:nvPr/>
        </p:nvSpPr>
        <p:spPr>
          <a:xfrm>
            <a:off x="10444186" y="3758663"/>
            <a:ext cx="1479269" cy="7372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27" name="直線コネクタ 226"/>
          <p:cNvCxnSpPr/>
          <p:nvPr/>
        </p:nvCxnSpPr>
        <p:spPr>
          <a:xfrm flipH="1" flipV="1">
            <a:off x="5370224" y="1843394"/>
            <a:ext cx="411939" cy="119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角丸四角形 207"/>
          <p:cNvSpPr/>
          <p:nvPr/>
        </p:nvSpPr>
        <p:spPr>
          <a:xfrm>
            <a:off x="5764219" y="2515214"/>
            <a:ext cx="1845105" cy="6820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41" name="直線コネクタ 240"/>
          <p:cNvCxnSpPr/>
          <p:nvPr/>
        </p:nvCxnSpPr>
        <p:spPr>
          <a:xfrm flipV="1">
            <a:off x="3584304" y="1876874"/>
            <a:ext cx="884661" cy="24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角丸四角形 245"/>
          <p:cNvSpPr/>
          <p:nvPr/>
        </p:nvSpPr>
        <p:spPr>
          <a:xfrm>
            <a:off x="2117457" y="1801817"/>
            <a:ext cx="1449231" cy="9554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318522" y="1626182"/>
            <a:ext cx="1079142" cy="276999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診断時の症状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7" name="角丸四角形 246"/>
          <p:cNvSpPr/>
          <p:nvPr/>
        </p:nvSpPr>
        <p:spPr>
          <a:xfrm>
            <a:off x="2065216" y="3409698"/>
            <a:ext cx="1533908" cy="74126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2324095" y="3249668"/>
            <a:ext cx="10791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診断時の症状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896854" y="2095822"/>
            <a:ext cx="1072905" cy="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7941387" y="1913276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入院療養等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969759" y="1743095"/>
            <a:ext cx="1225339" cy="707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99525" y="2480590"/>
            <a:ext cx="1207615" cy="84033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576570" y="4172412"/>
            <a:ext cx="1620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重症率：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％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690060" y="3236003"/>
            <a:ext cx="289557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重症の定義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『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重症病床における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ICU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入室、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人工呼吸器装着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ECMO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使用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』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のいずれかとした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6629" y="540092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重症及び死亡例の経過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439752" y="3033508"/>
            <a:ext cx="1459141" cy="71324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198895" y="5298159"/>
            <a:ext cx="1956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368461" y="5621636"/>
            <a:ext cx="1624163" cy="369332"/>
          </a:xfrm>
          <a:prstGeom prst="rect">
            <a:avLst/>
          </a:prstGeom>
          <a:ln w="41275" cmpd="sng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率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: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.4%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-14948" y="2086"/>
            <a:ext cx="12192000" cy="436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【</a:t>
            </a:r>
            <a:r>
              <a:rPr lang="ja-JP" altLang="en-US" sz="2400" b="1" dirty="0" smtClean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第四波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】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重症及び死亡事例のまとめ（令和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年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4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月</a:t>
            </a:r>
            <a:r>
              <a:rPr lang="en-US" altLang="ja-JP" sz="2400" b="1" dirty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日時点）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742" y="64486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62D5CB-8769-475A-9BC8-A2F17E2F558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6629" y="4774862"/>
            <a:ext cx="3736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全国と大阪府の陽性者数と死亡者数（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率）の比較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8030141" y="4782602"/>
            <a:ext cx="2094627" cy="614984"/>
          </a:xfrm>
          <a:prstGeom prst="wedgeRoundRectCallout">
            <a:avLst>
              <a:gd name="adj1" fmla="val 44881"/>
              <a:gd name="adj2" fmla="val -8859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88033" y="4819350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重症から死亡：</a:t>
            </a:r>
            <a:r>
              <a:rPr lang="en-US" altLang="ja-JP" sz="1400" b="1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（死亡の割合：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1.4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％）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61246" y="462174"/>
            <a:ext cx="3134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死亡率：新規陽性者に占める死亡者の割合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2" y="4904157"/>
            <a:ext cx="7742268" cy="1870507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384146" y="6223619"/>
            <a:ext cx="305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機関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等において、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治療継続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している数を含む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554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737" y="4560242"/>
            <a:ext cx="12077223" cy="164606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500490" y="6312915"/>
            <a:ext cx="2671509" cy="396671"/>
          </a:xfrm>
        </p:spPr>
        <p:txBody>
          <a:bodyPr/>
          <a:lstStyle/>
          <a:p>
            <a:fld id="{F216AE56-EAD3-4706-B860-3EC2C2952B4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337802" y="783720"/>
            <a:ext cx="3744815" cy="5510675"/>
          </a:xfrm>
          <a:prstGeom prst="rect">
            <a:avLst/>
          </a:prstGeom>
          <a:noFill/>
          <a:ln w="50800">
            <a:solidFill>
              <a:srgbClr val="FFB2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34177" y="0"/>
            <a:ext cx="12192000" cy="3841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第四波の特徴　療養状況</a:t>
            </a: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重症者のまとめ（令和</a:t>
            </a: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sz="2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2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日時点）</a:t>
            </a:r>
            <a:endParaRPr lang="ja-JP" altLang="en-US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55887" y="767267"/>
            <a:ext cx="248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第四波（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20440" y="797605"/>
            <a:ext cx="3744815" cy="5491993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9016823" y="773126"/>
            <a:ext cx="248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再掲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変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異株陽性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33963" y="3132642"/>
            <a:ext cx="380905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■重症者の割合</a:t>
            </a:r>
            <a:endParaRPr kumimoji="1" lang="en-US" altLang="ja-JP" sz="1000" b="1" dirty="0" smtClean="0"/>
          </a:p>
          <a:p>
            <a:r>
              <a:rPr lang="ja-JP" altLang="en-US" sz="1000" dirty="0"/>
              <a:t>➀</a:t>
            </a:r>
            <a:r>
              <a:rPr kumimoji="1" lang="en-US" altLang="ja-JP" sz="1000" dirty="0" smtClean="0"/>
              <a:t>40</a:t>
            </a:r>
            <a:r>
              <a:rPr kumimoji="1" lang="ja-JP" altLang="en-US" sz="1000" dirty="0" smtClean="0"/>
              <a:t>代以上の陽性者に占める重症者の割合：</a:t>
            </a:r>
            <a:r>
              <a:rPr lang="en-US" altLang="ja-JP" sz="1000" dirty="0"/>
              <a:t>4.9</a:t>
            </a:r>
            <a:r>
              <a:rPr kumimoji="1" lang="en-US" altLang="ja-JP" sz="1000" dirty="0" smtClean="0"/>
              <a:t>%(</a:t>
            </a:r>
            <a:r>
              <a:rPr lang="en-US" altLang="ja-JP" sz="1000" dirty="0"/>
              <a:t>351</a:t>
            </a:r>
            <a:r>
              <a:rPr kumimoji="1" lang="en-US" altLang="ja-JP" sz="1000" dirty="0" smtClean="0"/>
              <a:t>/7,190)</a:t>
            </a:r>
          </a:p>
          <a:p>
            <a:r>
              <a:rPr lang="ja-JP" altLang="en-US" sz="1000" dirty="0" smtClean="0"/>
              <a:t>➁</a:t>
            </a:r>
            <a:r>
              <a:rPr lang="en-US" altLang="ja-JP" sz="1000" dirty="0" smtClean="0"/>
              <a:t>60</a:t>
            </a:r>
            <a:r>
              <a:rPr lang="ja-JP" altLang="en-US" sz="1000" dirty="0" smtClean="0"/>
              <a:t>代</a:t>
            </a:r>
            <a:r>
              <a:rPr lang="ja-JP" altLang="en-US" sz="1000" dirty="0"/>
              <a:t>以上</a:t>
            </a:r>
            <a:r>
              <a:rPr lang="ja-JP" altLang="en-US" sz="1000" dirty="0" smtClean="0"/>
              <a:t>の陽性者に占める重症者の割合：</a:t>
            </a:r>
            <a:r>
              <a:rPr lang="en-US" altLang="ja-JP" sz="1000" dirty="0" smtClean="0"/>
              <a:t>8.1%(</a:t>
            </a:r>
            <a:r>
              <a:rPr lang="en-US" altLang="ja-JP" sz="1000" dirty="0"/>
              <a:t>244</a:t>
            </a:r>
            <a:r>
              <a:rPr lang="en-US" altLang="ja-JP" sz="1000" dirty="0" smtClean="0"/>
              <a:t>/3,021)</a:t>
            </a:r>
            <a:endParaRPr kumimoji="1" lang="en-US" altLang="ja-JP" sz="1000" dirty="0" smtClean="0"/>
          </a:p>
          <a:p>
            <a:r>
              <a:rPr lang="ja-JP" altLang="en-US" sz="1000" dirty="0"/>
              <a:t>③</a:t>
            </a:r>
            <a:r>
              <a:rPr lang="ja-JP" altLang="en-US" sz="1000" dirty="0" smtClean="0"/>
              <a:t>全陽性者数に占める重症者の割合：</a:t>
            </a:r>
            <a:r>
              <a:rPr lang="en-US" altLang="ja-JP" sz="1000" dirty="0" smtClean="0"/>
              <a:t>2.5%(</a:t>
            </a:r>
            <a:r>
              <a:rPr lang="en-US" altLang="ja-JP" sz="1000" dirty="0"/>
              <a:t>367</a:t>
            </a:r>
            <a:r>
              <a:rPr lang="en-US" altLang="ja-JP" sz="1000" dirty="0" smtClean="0"/>
              <a:t>/14,924)</a:t>
            </a:r>
          </a:p>
          <a:p>
            <a:r>
              <a:rPr lang="en-US" altLang="ja-JP" sz="1000" dirty="0"/>
              <a:t>【</a:t>
            </a:r>
            <a:r>
              <a:rPr lang="ja-JP" altLang="en-US" sz="1000" dirty="0"/>
              <a:t>再掲</a:t>
            </a:r>
            <a:r>
              <a:rPr lang="en-US" altLang="ja-JP" sz="1000" dirty="0"/>
              <a:t>】3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日から</a:t>
            </a:r>
            <a:r>
              <a:rPr lang="en-US" altLang="ja-JP" sz="1000" dirty="0"/>
              <a:t>3</a:t>
            </a:r>
            <a:r>
              <a:rPr lang="ja-JP" altLang="en-US" sz="1000" dirty="0"/>
              <a:t>月</a:t>
            </a:r>
            <a:r>
              <a:rPr lang="en-US" altLang="ja-JP" sz="1000" dirty="0"/>
              <a:t>14</a:t>
            </a:r>
            <a:r>
              <a:rPr lang="ja-JP" altLang="en-US" sz="1000" dirty="0"/>
              <a:t>日</a:t>
            </a:r>
          </a:p>
          <a:p>
            <a:r>
              <a:rPr lang="ja-JP" altLang="en-US" sz="1000" dirty="0"/>
              <a:t> ①</a:t>
            </a:r>
            <a:r>
              <a:rPr lang="en-US" altLang="ja-JP" sz="1000" dirty="0"/>
              <a:t>5.0</a:t>
            </a:r>
            <a:r>
              <a:rPr lang="ja-JP" altLang="en-US" sz="1000" dirty="0"/>
              <a:t>％</a:t>
            </a:r>
            <a:r>
              <a:rPr lang="en-US" altLang="ja-JP" sz="1000" dirty="0"/>
              <a:t>(36/717)</a:t>
            </a:r>
            <a:r>
              <a:rPr lang="ja-JP" altLang="en-US" sz="1000" dirty="0" err="1"/>
              <a:t>、</a:t>
            </a:r>
            <a:r>
              <a:rPr lang="ja-JP" altLang="en-US" sz="1000" dirty="0"/>
              <a:t>②</a:t>
            </a:r>
            <a:r>
              <a:rPr lang="en-US" altLang="ja-JP" sz="1000" dirty="0"/>
              <a:t>6.9</a:t>
            </a:r>
            <a:r>
              <a:rPr lang="ja-JP" altLang="en-US" sz="1000" dirty="0"/>
              <a:t>％</a:t>
            </a:r>
            <a:r>
              <a:rPr lang="en-US" altLang="ja-JP" sz="1000" dirty="0"/>
              <a:t>(27/394)</a:t>
            </a:r>
            <a:r>
              <a:rPr lang="ja-JP" altLang="en-US" sz="1000" dirty="0" err="1"/>
              <a:t>、</a:t>
            </a:r>
            <a:r>
              <a:rPr lang="ja-JP" altLang="en-US" sz="1000" dirty="0"/>
              <a:t>③</a:t>
            </a:r>
            <a:r>
              <a:rPr lang="en-US" altLang="ja-JP" sz="1000" dirty="0"/>
              <a:t>3.0</a:t>
            </a:r>
            <a:r>
              <a:rPr lang="ja-JP" altLang="en-US" sz="1000" dirty="0"/>
              <a:t>％</a:t>
            </a:r>
            <a:r>
              <a:rPr lang="en-US" altLang="ja-JP" sz="1000" dirty="0"/>
              <a:t>(36/1184)</a:t>
            </a:r>
          </a:p>
          <a:p>
            <a:r>
              <a:rPr lang="en-US" altLang="ja-JP" sz="1000" dirty="0"/>
              <a:t>【</a:t>
            </a:r>
            <a:r>
              <a:rPr lang="ja-JP" altLang="en-US" sz="1000" dirty="0"/>
              <a:t>再掲</a:t>
            </a:r>
            <a:r>
              <a:rPr lang="en-US" altLang="ja-JP" sz="1000" dirty="0"/>
              <a:t>】3</a:t>
            </a:r>
            <a:r>
              <a:rPr lang="ja-JP" altLang="en-US" sz="1000" dirty="0"/>
              <a:t>月</a:t>
            </a:r>
            <a:r>
              <a:rPr lang="en-US" altLang="ja-JP" sz="1000" dirty="0"/>
              <a:t>15</a:t>
            </a:r>
            <a:r>
              <a:rPr lang="ja-JP" altLang="en-US" sz="1000" dirty="0"/>
              <a:t>日から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月</a:t>
            </a:r>
            <a:r>
              <a:rPr lang="en-US" altLang="ja-JP" sz="1000" dirty="0" smtClean="0"/>
              <a:t>13</a:t>
            </a:r>
            <a:r>
              <a:rPr lang="ja-JP" altLang="en-US" sz="1000" dirty="0" smtClean="0"/>
              <a:t>日</a:t>
            </a:r>
            <a:endParaRPr lang="ja-JP" altLang="en-US" sz="1000" dirty="0"/>
          </a:p>
          <a:p>
            <a:r>
              <a:rPr lang="ja-JP" altLang="en-US" sz="1000" dirty="0"/>
              <a:t> </a:t>
            </a:r>
            <a:r>
              <a:rPr lang="ja-JP" altLang="en-US" sz="1000" dirty="0" smtClean="0"/>
              <a:t>①</a:t>
            </a:r>
            <a:r>
              <a:rPr lang="en-US" altLang="ja-JP" sz="1000" dirty="0"/>
              <a:t>4.9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(315/6473)</a:t>
            </a:r>
            <a:r>
              <a:rPr lang="ja-JP" altLang="en-US" sz="1000" dirty="0" err="1"/>
              <a:t>、</a:t>
            </a:r>
            <a:r>
              <a:rPr lang="ja-JP" altLang="en-US" sz="1000" dirty="0" smtClean="0"/>
              <a:t>②</a:t>
            </a:r>
            <a:r>
              <a:rPr lang="en-US" altLang="ja-JP" sz="1000" dirty="0"/>
              <a:t>8.3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(217/2627)</a:t>
            </a:r>
            <a:r>
              <a:rPr lang="ja-JP" altLang="en-US" sz="1000" dirty="0" err="1"/>
              <a:t>、</a:t>
            </a:r>
            <a:r>
              <a:rPr lang="ja-JP" altLang="en-US" sz="1000" dirty="0"/>
              <a:t>③</a:t>
            </a:r>
            <a:r>
              <a:rPr lang="en-US" altLang="ja-JP" sz="1000" dirty="0"/>
              <a:t>2.4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(331/13740)</a:t>
            </a:r>
          </a:p>
          <a:p>
            <a:r>
              <a:rPr lang="ja-JP" altLang="en-US" sz="1000" b="1" dirty="0" smtClean="0"/>
              <a:t>■発症から重症化するまでの日数</a:t>
            </a:r>
            <a:endParaRPr lang="en-US" altLang="ja-JP" sz="1000" b="1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（全体）平均</a:t>
            </a:r>
            <a:r>
              <a:rPr lang="en-US" altLang="ja-JP" sz="1000" dirty="0" smtClean="0"/>
              <a:t>±</a:t>
            </a:r>
            <a:r>
              <a:rPr lang="ja-JP" altLang="en-US" sz="1000" dirty="0" smtClean="0"/>
              <a:t>標準偏差：</a:t>
            </a:r>
            <a:r>
              <a:rPr lang="en-US" altLang="ja-JP" sz="1000" dirty="0" smtClean="0"/>
              <a:t>7.26±3.88</a:t>
            </a:r>
            <a:r>
              <a:rPr lang="ja-JP" altLang="en-US" sz="1000" dirty="0" err="1" smtClean="0"/>
              <a:t>、</a:t>
            </a:r>
            <a:r>
              <a:rPr lang="ja-JP" altLang="en-US" sz="1000" dirty="0" smtClean="0"/>
              <a:t>中央値：</a:t>
            </a:r>
            <a:r>
              <a:rPr lang="en-US" altLang="ja-JP" sz="1000" dirty="0" smtClean="0"/>
              <a:t>7</a:t>
            </a:r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60</a:t>
            </a:r>
            <a:r>
              <a:rPr lang="ja-JP" altLang="en-US" sz="1000" dirty="0" smtClean="0"/>
              <a:t>代</a:t>
            </a:r>
            <a:r>
              <a:rPr lang="ja-JP" altLang="en-US" sz="1000" dirty="0"/>
              <a:t>以上</a:t>
            </a:r>
            <a:r>
              <a:rPr lang="ja-JP" altLang="en-US" sz="1000" dirty="0" smtClean="0"/>
              <a:t>）平均</a:t>
            </a:r>
            <a:r>
              <a:rPr lang="en-US" altLang="ja-JP" sz="1000" dirty="0" smtClean="0"/>
              <a:t>±</a:t>
            </a:r>
            <a:r>
              <a:rPr lang="ja-JP" altLang="en-US" sz="1000" dirty="0" smtClean="0"/>
              <a:t>標準偏差：</a:t>
            </a:r>
            <a:r>
              <a:rPr lang="en-US" altLang="ja-JP" sz="1000" dirty="0" smtClean="0"/>
              <a:t>7.20±4.18</a:t>
            </a:r>
            <a:r>
              <a:rPr lang="ja-JP" altLang="en-US" sz="1000" dirty="0" err="1" smtClean="0"/>
              <a:t>、</a:t>
            </a:r>
            <a:r>
              <a:rPr lang="ja-JP" altLang="en-US" sz="1000" dirty="0" smtClean="0"/>
              <a:t>中央値：</a:t>
            </a:r>
            <a:r>
              <a:rPr lang="en-US" altLang="ja-JP" sz="1000" dirty="0" smtClean="0"/>
              <a:t>7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33963" y="6094340"/>
            <a:ext cx="20008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60.7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の割合：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66.5%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298738" y="3498601"/>
            <a:ext cx="36247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■重症者の割合</a:t>
            </a:r>
            <a:endParaRPr kumimoji="1" lang="en-US" altLang="ja-JP" sz="1000" b="1" dirty="0" smtClean="0"/>
          </a:p>
          <a:p>
            <a:r>
              <a:rPr lang="ja-JP" altLang="en-US" sz="1000" dirty="0"/>
              <a:t>①</a:t>
            </a:r>
            <a:r>
              <a:rPr kumimoji="1" lang="en-US" altLang="ja-JP" sz="1000" dirty="0" smtClean="0"/>
              <a:t>40</a:t>
            </a:r>
            <a:r>
              <a:rPr kumimoji="1" lang="ja-JP" altLang="en-US" sz="1000" dirty="0" smtClean="0"/>
              <a:t>代以上の陽性者に占める重症者の割合：</a:t>
            </a:r>
            <a:r>
              <a:rPr lang="en-US" altLang="ja-JP" sz="1000" dirty="0"/>
              <a:t>10.7</a:t>
            </a:r>
            <a:r>
              <a:rPr kumimoji="1" lang="en-US" altLang="ja-JP" sz="1000" dirty="0" smtClean="0"/>
              <a:t>%(</a:t>
            </a:r>
            <a:r>
              <a:rPr lang="en-US" altLang="ja-JP" sz="1000" dirty="0"/>
              <a:t>89</a:t>
            </a:r>
            <a:r>
              <a:rPr kumimoji="1" lang="en-US" altLang="ja-JP" sz="1000" dirty="0" smtClean="0"/>
              <a:t>/830)</a:t>
            </a:r>
          </a:p>
          <a:p>
            <a:r>
              <a:rPr lang="ja-JP" altLang="en-US" sz="1000" dirty="0"/>
              <a:t>➁</a:t>
            </a:r>
            <a:r>
              <a:rPr lang="en-US" altLang="ja-JP" sz="1000" dirty="0" smtClean="0"/>
              <a:t>60</a:t>
            </a:r>
            <a:r>
              <a:rPr lang="ja-JP" altLang="en-US" sz="1000" dirty="0" smtClean="0"/>
              <a:t>代</a:t>
            </a:r>
            <a:r>
              <a:rPr lang="ja-JP" altLang="en-US" sz="1000" dirty="0"/>
              <a:t>以上</a:t>
            </a:r>
            <a:r>
              <a:rPr lang="ja-JP" altLang="en-US" sz="1000" dirty="0" smtClean="0"/>
              <a:t>の陽性者に占める重症者の割合：</a:t>
            </a:r>
            <a:r>
              <a:rPr lang="en-US" altLang="ja-JP" sz="1000" dirty="0" smtClean="0"/>
              <a:t>18.6%(</a:t>
            </a:r>
            <a:r>
              <a:rPr lang="en-US" altLang="ja-JP" sz="1000" dirty="0"/>
              <a:t>59</a:t>
            </a:r>
            <a:r>
              <a:rPr lang="en-US" altLang="ja-JP" sz="1000" dirty="0" smtClean="0"/>
              <a:t>/317)</a:t>
            </a:r>
            <a:endParaRPr kumimoji="1" lang="en-US" altLang="ja-JP" sz="1000" dirty="0" smtClean="0"/>
          </a:p>
          <a:p>
            <a:r>
              <a:rPr lang="ja-JP" altLang="en-US" sz="1000" dirty="0"/>
              <a:t>③</a:t>
            </a:r>
            <a:r>
              <a:rPr lang="ja-JP" altLang="en-US" sz="1000" dirty="0" smtClean="0"/>
              <a:t>全陽性者数に占める重症者の割合：</a:t>
            </a:r>
            <a:r>
              <a:rPr lang="en-US" altLang="ja-JP" sz="1000" dirty="0" smtClean="0"/>
              <a:t>4.9%</a:t>
            </a:r>
            <a:r>
              <a:rPr lang="ja-JP" altLang="en-US" sz="1000" dirty="0" smtClean="0"/>
              <a:t>：</a:t>
            </a:r>
            <a:r>
              <a:rPr lang="en-US" altLang="ja-JP" sz="1000" dirty="0" smtClean="0"/>
              <a:t>95/1,937)</a:t>
            </a:r>
            <a:endParaRPr kumimoji="1" lang="en-US" altLang="ja-JP" sz="1000" dirty="0"/>
          </a:p>
          <a:p>
            <a:r>
              <a:rPr lang="ja-JP" altLang="en-US" sz="1000" b="1" dirty="0"/>
              <a:t>■</a:t>
            </a:r>
            <a:r>
              <a:rPr lang="ja-JP" altLang="en-US" sz="1000" b="1" dirty="0" smtClean="0"/>
              <a:t>発症から重症化するまでの日数</a:t>
            </a:r>
            <a:endParaRPr lang="en-US" altLang="ja-JP" sz="1000" b="1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（全体）平均</a:t>
            </a:r>
            <a:r>
              <a:rPr lang="en-US" altLang="ja-JP" sz="1000" dirty="0" smtClean="0"/>
              <a:t>±</a:t>
            </a:r>
            <a:r>
              <a:rPr lang="ja-JP" altLang="en-US" sz="1000" dirty="0" smtClean="0"/>
              <a:t>標準偏差：</a:t>
            </a:r>
            <a:r>
              <a:rPr lang="en-US" altLang="ja-JP" sz="1000" dirty="0" smtClean="0"/>
              <a:t>6.64±3.65</a:t>
            </a:r>
            <a:r>
              <a:rPr lang="ja-JP" altLang="en-US" sz="1000" dirty="0" err="1" smtClean="0"/>
              <a:t>、</a:t>
            </a:r>
            <a:r>
              <a:rPr lang="ja-JP" altLang="en-US" sz="1000" dirty="0" smtClean="0"/>
              <a:t>中央値：</a:t>
            </a:r>
            <a:r>
              <a:rPr lang="en-US" altLang="ja-JP" sz="1000" dirty="0"/>
              <a:t>6.5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60</a:t>
            </a:r>
            <a:r>
              <a:rPr lang="ja-JP" altLang="en-US" sz="1000" dirty="0" smtClean="0"/>
              <a:t>代</a:t>
            </a:r>
            <a:r>
              <a:rPr lang="ja-JP" altLang="en-US" sz="1000" dirty="0"/>
              <a:t>以上</a:t>
            </a:r>
            <a:r>
              <a:rPr lang="ja-JP" altLang="en-US" sz="1000" dirty="0" smtClean="0"/>
              <a:t>）平均</a:t>
            </a:r>
            <a:r>
              <a:rPr lang="en-US" altLang="ja-JP" sz="1000" dirty="0" smtClean="0"/>
              <a:t>±</a:t>
            </a:r>
            <a:r>
              <a:rPr lang="ja-JP" altLang="en-US" sz="1000" dirty="0" smtClean="0"/>
              <a:t>標準偏差：</a:t>
            </a:r>
            <a:r>
              <a:rPr lang="en-US" altLang="ja-JP" sz="1000" dirty="0" smtClean="0"/>
              <a:t>6.58±4.11</a:t>
            </a:r>
            <a:r>
              <a:rPr lang="ja-JP" altLang="en-US" sz="1000" dirty="0" err="1" smtClean="0"/>
              <a:t>、</a:t>
            </a:r>
            <a:r>
              <a:rPr lang="ja-JP" altLang="en-US" sz="1000" dirty="0" smtClean="0"/>
              <a:t>中央値：</a:t>
            </a:r>
            <a:r>
              <a:rPr lang="en-US" altLang="ja-JP" sz="1000" dirty="0"/>
              <a:t>6</a:t>
            </a:r>
            <a:endParaRPr lang="en-US" altLang="ja-JP" sz="10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97735" y="6076977"/>
            <a:ext cx="191270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の割合：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62.1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93487" y="779508"/>
            <a:ext cx="3828194" cy="5514888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801155" y="779363"/>
            <a:ext cx="3182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2/28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7816" y="3359364"/>
            <a:ext cx="406874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■重症者の割合</a:t>
            </a:r>
            <a:endParaRPr kumimoji="1" lang="en-US" altLang="ja-JP" sz="1000" b="1" dirty="0" smtClean="0"/>
          </a:p>
          <a:p>
            <a:r>
              <a:rPr lang="ja-JP" altLang="en-US" sz="1000" dirty="0" smtClean="0"/>
              <a:t>➀</a:t>
            </a:r>
            <a:r>
              <a:rPr kumimoji="1" lang="en-US" altLang="ja-JP" sz="1000" dirty="0" smtClean="0"/>
              <a:t>40</a:t>
            </a:r>
            <a:r>
              <a:rPr kumimoji="1" lang="ja-JP" altLang="en-US" sz="1000" dirty="0" smtClean="0"/>
              <a:t>代以上の陽性者に占める重症者の割合：</a:t>
            </a:r>
            <a:r>
              <a:rPr lang="en-US" altLang="ja-JP" sz="1000" dirty="0" smtClean="0"/>
              <a:t>5.5</a:t>
            </a:r>
            <a:r>
              <a:rPr kumimoji="1" lang="en-US" altLang="ja-JP" sz="1000" dirty="0" smtClean="0"/>
              <a:t>% (</a:t>
            </a:r>
            <a:r>
              <a:rPr lang="en-US" altLang="ja-JP" sz="1000" dirty="0" smtClean="0"/>
              <a:t>1,131</a:t>
            </a:r>
            <a:r>
              <a:rPr kumimoji="1" lang="en-US" altLang="ja-JP" sz="1000" dirty="0" smtClean="0"/>
              <a:t>/20,628)</a:t>
            </a:r>
          </a:p>
          <a:p>
            <a:r>
              <a:rPr lang="ja-JP" altLang="en-US" sz="1000" dirty="0" smtClean="0"/>
              <a:t>➁</a:t>
            </a:r>
            <a:r>
              <a:rPr lang="en-US" altLang="ja-JP" sz="1000" dirty="0" smtClean="0"/>
              <a:t>60</a:t>
            </a:r>
            <a:r>
              <a:rPr lang="ja-JP" altLang="en-US" sz="1000" dirty="0" smtClean="0"/>
              <a:t>代</a:t>
            </a:r>
            <a:r>
              <a:rPr lang="ja-JP" altLang="en-US" sz="1000" dirty="0"/>
              <a:t>以上</a:t>
            </a:r>
            <a:r>
              <a:rPr lang="ja-JP" altLang="en-US" sz="1000" dirty="0" smtClean="0"/>
              <a:t>の陽性者に占める重症者の割合：</a:t>
            </a:r>
            <a:r>
              <a:rPr lang="en-US" altLang="ja-JP" sz="1000" dirty="0" smtClean="0"/>
              <a:t>8.8%(947/10,783)</a:t>
            </a:r>
            <a:endParaRPr kumimoji="1" lang="en-US" altLang="ja-JP" sz="1000" dirty="0" smtClean="0"/>
          </a:p>
          <a:p>
            <a:r>
              <a:rPr lang="ja-JP" altLang="en-US" sz="1000" dirty="0"/>
              <a:t>③</a:t>
            </a:r>
            <a:r>
              <a:rPr lang="ja-JP" altLang="en-US" sz="1000" dirty="0" smtClean="0"/>
              <a:t>全陽性者数に占める重症者の割合：</a:t>
            </a:r>
            <a:r>
              <a:rPr lang="en-US" altLang="ja-JP" sz="1000" dirty="0" smtClean="0"/>
              <a:t>3.2%(1,148/36,065)</a:t>
            </a:r>
          </a:p>
          <a:p>
            <a:r>
              <a:rPr kumimoji="1" lang="ja-JP" altLang="en-US" sz="1000" b="1" dirty="0" smtClean="0"/>
              <a:t>■発症から重症化するまでの日数</a:t>
            </a:r>
            <a:endParaRPr kumimoji="1" lang="en-US" altLang="ja-JP" sz="1000" b="1" dirty="0" smtClean="0"/>
          </a:p>
          <a:p>
            <a:r>
              <a:rPr lang="ja-JP" altLang="en-US" sz="1000" dirty="0" smtClean="0"/>
              <a:t>　（</a:t>
            </a:r>
            <a:r>
              <a:rPr lang="ja-JP" altLang="en-US" sz="1000" dirty="0"/>
              <a:t>全体）平均</a:t>
            </a:r>
            <a:r>
              <a:rPr lang="en-US" altLang="ja-JP" sz="1000" dirty="0"/>
              <a:t>±</a:t>
            </a:r>
            <a:r>
              <a:rPr lang="ja-JP" altLang="en-US" sz="1000" dirty="0"/>
              <a:t>標準偏差</a:t>
            </a:r>
            <a:r>
              <a:rPr lang="ja-JP" altLang="en-US" sz="1000" dirty="0" smtClean="0"/>
              <a:t>：</a:t>
            </a:r>
            <a:r>
              <a:rPr lang="en-US" altLang="ja-JP" sz="1000" dirty="0" smtClean="0"/>
              <a:t>7.86±4.72</a:t>
            </a:r>
            <a:r>
              <a:rPr lang="ja-JP" altLang="en-US" sz="1000" dirty="0" err="1" smtClean="0"/>
              <a:t>、</a:t>
            </a:r>
            <a:r>
              <a:rPr lang="ja-JP" altLang="en-US" sz="1000" dirty="0"/>
              <a:t>中央値：</a:t>
            </a:r>
            <a:r>
              <a:rPr lang="en-US" altLang="ja-JP" sz="1000" dirty="0"/>
              <a:t>8</a:t>
            </a:r>
          </a:p>
          <a:p>
            <a:r>
              <a:rPr lang="ja-JP" altLang="en-US" sz="1000" dirty="0"/>
              <a:t>　（</a:t>
            </a:r>
            <a:r>
              <a:rPr lang="en-US" altLang="ja-JP" sz="1000" dirty="0"/>
              <a:t>60</a:t>
            </a:r>
            <a:r>
              <a:rPr lang="ja-JP" altLang="en-US" sz="1000" dirty="0"/>
              <a:t>代以上）平均</a:t>
            </a:r>
            <a:r>
              <a:rPr lang="en-US" altLang="ja-JP" sz="1000" dirty="0"/>
              <a:t>±</a:t>
            </a:r>
            <a:r>
              <a:rPr lang="ja-JP" altLang="en-US" sz="1000" dirty="0"/>
              <a:t>標準偏差：</a:t>
            </a:r>
            <a:r>
              <a:rPr lang="en-US" altLang="ja-JP" sz="1000" dirty="0" smtClean="0"/>
              <a:t>7.83±4.84</a:t>
            </a:r>
            <a:r>
              <a:rPr lang="ja-JP" altLang="en-US" sz="1000" dirty="0" err="1" smtClean="0"/>
              <a:t>、</a:t>
            </a:r>
            <a:r>
              <a:rPr lang="ja-JP" altLang="en-US" sz="1000" dirty="0"/>
              <a:t>中央値：</a:t>
            </a:r>
            <a:r>
              <a:rPr lang="en-US" altLang="ja-JP" sz="1000" dirty="0" smtClean="0"/>
              <a:t>8</a:t>
            </a:r>
            <a:endParaRPr lang="en-US" altLang="ja-JP" sz="1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1785" y="6076977"/>
            <a:ext cx="20008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66.1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の割合：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82.5%</a:t>
            </a: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61" y="1122091"/>
            <a:ext cx="2726334" cy="2243392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543" y="1094273"/>
            <a:ext cx="2474369" cy="207833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0078" y="1122091"/>
            <a:ext cx="2620041" cy="2200688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8249684" y="6312915"/>
            <a:ext cx="353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機関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等において、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治療継続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している数を含む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2776" y="4872010"/>
            <a:ext cx="1231499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554668" y="6457583"/>
            <a:ext cx="2671509" cy="396671"/>
          </a:xfrm>
        </p:spPr>
        <p:txBody>
          <a:bodyPr/>
          <a:lstStyle/>
          <a:p>
            <a:fld id="{F216AE56-EAD3-4706-B860-3EC2C2952B4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4177" y="0"/>
            <a:ext cx="12192000" cy="3841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第四波の特徴　療養状況</a:t>
            </a: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重症者のまとめ（令和</a:t>
            </a:r>
            <a:r>
              <a:rPr lang="en-US" altLang="ja-JP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sz="2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2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2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日時点）</a:t>
            </a:r>
            <a:endParaRPr lang="ja-JP" altLang="en-US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/>
          </p:nvPr>
        </p:nvGraphicFramePr>
        <p:xfrm>
          <a:off x="34177" y="1832779"/>
          <a:ext cx="11890411" cy="423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527">
                  <a:extLst>
                    <a:ext uri="{9D8B030D-6E8A-4147-A177-3AD203B41FA5}">
                      <a16:colId xmlns:a16="http://schemas.microsoft.com/office/drawing/2014/main" val="4214479889"/>
                    </a:ext>
                  </a:extLst>
                </a:gridCol>
                <a:gridCol w="2161811">
                  <a:extLst>
                    <a:ext uri="{9D8B030D-6E8A-4147-A177-3AD203B41FA5}">
                      <a16:colId xmlns:a16="http://schemas.microsoft.com/office/drawing/2014/main" val="2827451945"/>
                    </a:ext>
                  </a:extLst>
                </a:gridCol>
                <a:gridCol w="2177981">
                  <a:extLst>
                    <a:ext uri="{9D8B030D-6E8A-4147-A177-3AD203B41FA5}">
                      <a16:colId xmlns:a16="http://schemas.microsoft.com/office/drawing/2014/main" val="3330282666"/>
                    </a:ext>
                  </a:extLst>
                </a:gridCol>
                <a:gridCol w="2110364">
                  <a:extLst>
                    <a:ext uri="{9D8B030D-6E8A-4147-A177-3AD203B41FA5}">
                      <a16:colId xmlns:a16="http://schemas.microsoft.com/office/drawing/2014/main" val="2446586581"/>
                    </a:ext>
                  </a:extLst>
                </a:gridCol>
                <a:gridCol w="2110364">
                  <a:extLst>
                    <a:ext uri="{9D8B030D-6E8A-4147-A177-3AD203B41FA5}">
                      <a16:colId xmlns:a16="http://schemas.microsoft.com/office/drawing/2014/main" val="2405967172"/>
                    </a:ext>
                  </a:extLst>
                </a:gridCol>
                <a:gridCol w="2110364">
                  <a:extLst>
                    <a:ext uri="{9D8B030D-6E8A-4147-A177-3AD203B41FA5}">
                      <a16:colId xmlns:a16="http://schemas.microsoft.com/office/drawing/2014/main" val="3396816035"/>
                    </a:ext>
                  </a:extLst>
                </a:gridCol>
              </a:tblGrid>
              <a:tr h="3184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第三波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第四波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（前半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3/1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3/14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第四波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(3/15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4/13)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再掲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変異株陽性者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943038"/>
                  </a:ext>
                </a:extLst>
              </a:tr>
              <a:tr h="65251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重症者の割合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代以上の陽性者に占める重症者の割合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５．５％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５．０％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４．９％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１０．７％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033225"/>
                  </a:ext>
                </a:extLst>
              </a:tr>
              <a:tr h="6330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60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代以上の陽性者に占める重症者の割合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８．８％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６．９％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８．３％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１８．６％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493742"/>
                  </a:ext>
                </a:extLst>
              </a:tr>
              <a:tr h="7174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全陽性者に占める重症者の割合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３．２％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３．０％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２．４％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４．９％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61412"/>
                  </a:ext>
                </a:extLst>
              </a:tr>
              <a:tr h="601797">
                <a:tc row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発症から重症化するまでの日数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（中央値）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全体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８日</a:t>
                      </a:r>
                      <a:endParaRPr lang="ja-JP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７日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６．５日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789386"/>
                  </a:ext>
                </a:extLst>
              </a:tr>
              <a:tr h="6017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代以上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８日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７日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６日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2138766"/>
                  </a:ext>
                </a:extLst>
              </a:tr>
              <a:tr h="601797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重症者数に占める５０代以下の割合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１７．５％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３３．５％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３７．９％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491870"/>
                  </a:ext>
                </a:extLst>
              </a:tr>
            </a:tbl>
          </a:graphicData>
        </a:graphic>
      </p:graphicFrame>
      <p:sp>
        <p:nvSpPr>
          <p:cNvPr id="2" name="角丸四角形 1"/>
          <p:cNvSpPr/>
          <p:nvPr/>
        </p:nvSpPr>
        <p:spPr>
          <a:xfrm>
            <a:off x="5613009" y="4248443"/>
            <a:ext cx="6311579" cy="118168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9833317" y="2278967"/>
            <a:ext cx="2091272" cy="59084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7650541" y="2869806"/>
            <a:ext cx="2182775" cy="69866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613009" y="5458622"/>
            <a:ext cx="6311579" cy="60928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9833317" y="2869805"/>
            <a:ext cx="2091272" cy="69866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9833316" y="3557503"/>
            <a:ext cx="2091272" cy="69866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-22321" y="381223"/>
            <a:ext cx="12198446" cy="13390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第四波は第三波と比べ、発症から重症化するまでの日数が７日と１日短く、変異株陽性者についてはさらに短</a:t>
            </a:r>
            <a:endParaRPr lang="en-US" altLang="ja-JP" sz="20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い（６日）。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変異株陽性者は、現時点では、母数の少なさ等から、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従来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株との単純比較は困難であるが、重症化率は、従来</a:t>
            </a:r>
            <a:endParaRPr lang="en-US" altLang="ja-JP" sz="20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株と比べて高い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傾向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3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8626</TotalTime>
  <Words>1615</Words>
  <Application>Microsoft Office PowerPoint</Application>
  <PresentationFormat>ワイド画面</PresentationFormat>
  <Paragraphs>251</Paragraphs>
  <Slides>9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HGPｺﾞｼｯｸE</vt:lpstr>
      <vt:lpstr>Meiryo UI</vt:lpstr>
      <vt:lpstr>UD デジタル 教科書体 NK-B</vt:lpstr>
      <vt:lpstr>UD デジタル 教科書体 NP-B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1</cp:revision>
  <cp:lastPrinted>2021-04-13T17:01:34Z</cp:lastPrinted>
  <dcterms:created xsi:type="dcterms:W3CDTF">2020-08-11T02:27:27Z</dcterms:created>
  <dcterms:modified xsi:type="dcterms:W3CDTF">2021-04-14T08:20:10Z</dcterms:modified>
</cp:coreProperties>
</file>