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095" r:id="rId2"/>
    <p:sldId id="1096" r:id="rId3"/>
    <p:sldId id="1047" r:id="rId4"/>
    <p:sldId id="1103" r:id="rId5"/>
    <p:sldId id="1104" r:id="rId6"/>
    <p:sldId id="1105" r:id="rId7"/>
    <p:sldId id="1097" r:id="rId8"/>
    <p:sldId id="1106" r:id="rId9"/>
    <p:sldId id="1107" r:id="rId10"/>
    <p:sldId id="1108" r:id="rId11"/>
    <p:sldId id="1109" r:id="rId12"/>
    <p:sldId id="1119" r:id="rId13"/>
    <p:sldId id="1120" r:id="rId14"/>
    <p:sldId id="1110" r:id="rId15"/>
    <p:sldId id="1111" r:id="rId16"/>
    <p:sldId id="1112" r:id="rId17"/>
    <p:sldId id="1113" r:id="rId18"/>
    <p:sldId id="1127" r:id="rId19"/>
    <p:sldId id="1114" r:id="rId20"/>
    <p:sldId id="1115" r:id="rId21"/>
    <p:sldId id="1116" r:id="rId22"/>
    <p:sldId id="1121" r:id="rId23"/>
    <p:sldId id="1122" r:id="rId24"/>
    <p:sldId id="1123" r:id="rId25"/>
    <p:sldId id="1124" r:id="rId26"/>
    <p:sldId id="1125" r:id="rId27"/>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101" autoAdjust="0"/>
  </p:normalViewPr>
  <p:slideViewPr>
    <p:cSldViewPr snapToGrid="0">
      <p:cViewPr varScale="1">
        <p:scale>
          <a:sx n="68" d="100"/>
          <a:sy n="68" d="100"/>
        </p:scale>
        <p:origin x="7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656" cy="502456"/>
          </a:xfrm>
          <a:prstGeom prst="rect">
            <a:avLst/>
          </a:prstGeom>
        </p:spPr>
        <p:txBody>
          <a:bodyPr vert="horz" lIns="92302" tIns="46151" rIns="92302" bIns="4615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01902" y="1"/>
            <a:ext cx="2984656" cy="502456"/>
          </a:xfrm>
          <a:prstGeom prst="rect">
            <a:avLst/>
          </a:prstGeom>
        </p:spPr>
        <p:txBody>
          <a:bodyPr vert="horz" lIns="92302" tIns="46151" rIns="92302" bIns="46151" rtlCol="0"/>
          <a:lstStyle>
            <a:lvl1pPr algn="r">
              <a:defRPr sz="1200"/>
            </a:lvl1pPr>
          </a:lstStyle>
          <a:p>
            <a:fld id="{D64E24C0-EAE7-42C3-A2C6-11E03F4A7047}" type="datetimeFigureOut">
              <a:rPr kumimoji="1" lang="ja-JP" altLang="en-US" smtClean="0"/>
              <a:t>2021/4/14</a:t>
            </a:fld>
            <a:endParaRPr kumimoji="1" lang="ja-JP" altLang="en-US" dirty="0"/>
          </a:p>
        </p:txBody>
      </p:sp>
      <p:sp>
        <p:nvSpPr>
          <p:cNvPr id="4" name="スライド イメージ プレースホルダー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302" tIns="46151" rIns="92302" bIns="46151" rtlCol="0" anchor="ctr"/>
          <a:lstStyle/>
          <a:p>
            <a:endParaRPr lang="ja-JP" altLang="en-US" dirty="0"/>
          </a:p>
        </p:txBody>
      </p:sp>
      <p:sp>
        <p:nvSpPr>
          <p:cNvPr id="5" name="ノート プレースホルダー 4"/>
          <p:cNvSpPr>
            <a:spLocks noGrp="1"/>
          </p:cNvSpPr>
          <p:nvPr>
            <p:ph type="body" sz="quarter" idx="3"/>
          </p:nvPr>
        </p:nvSpPr>
        <p:spPr>
          <a:xfrm>
            <a:off x="689139" y="4821338"/>
            <a:ext cx="5509888" cy="3944437"/>
          </a:xfrm>
          <a:prstGeom prst="rect">
            <a:avLst/>
          </a:prstGeom>
        </p:spPr>
        <p:txBody>
          <a:bodyPr vert="horz" lIns="92302" tIns="46151" rIns="92302" bIns="4615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516258"/>
            <a:ext cx="2984656" cy="502456"/>
          </a:xfrm>
          <a:prstGeom prst="rect">
            <a:avLst/>
          </a:prstGeom>
        </p:spPr>
        <p:txBody>
          <a:bodyPr vert="horz" lIns="92302" tIns="46151" rIns="92302" bIns="4615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901902" y="9516258"/>
            <a:ext cx="2984656" cy="502456"/>
          </a:xfrm>
          <a:prstGeom prst="rect">
            <a:avLst/>
          </a:prstGeom>
        </p:spPr>
        <p:txBody>
          <a:bodyPr vert="horz" lIns="92302" tIns="46151" rIns="92302" bIns="46151"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102159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14</a:t>
            </a:fld>
            <a:endParaRPr kumimoji="1" lang="ja-JP" altLang="en-US"/>
          </a:p>
        </p:txBody>
      </p:sp>
    </p:spTree>
    <p:extLst>
      <p:ext uri="{BB962C8B-B14F-4D97-AF65-F5344CB8AC3E}">
        <p14:creationId xmlns:p14="http://schemas.microsoft.com/office/powerpoint/2010/main" val="245779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dirty="0"/>
          </a:p>
        </p:txBody>
      </p:sp>
    </p:spTree>
    <p:extLst>
      <p:ext uri="{BB962C8B-B14F-4D97-AF65-F5344CB8AC3E}">
        <p14:creationId xmlns:p14="http://schemas.microsoft.com/office/powerpoint/2010/main" val="222298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a:p>
        </p:txBody>
      </p:sp>
    </p:spTree>
    <p:extLst>
      <p:ext uri="{BB962C8B-B14F-4D97-AF65-F5344CB8AC3E}">
        <p14:creationId xmlns:p14="http://schemas.microsoft.com/office/powerpoint/2010/main" val="347580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24</a:t>
            </a:fld>
            <a:endParaRPr kumimoji="1" lang="ja-JP" altLang="en-US"/>
          </a:p>
        </p:txBody>
      </p:sp>
    </p:spTree>
    <p:extLst>
      <p:ext uri="{BB962C8B-B14F-4D97-AF65-F5344CB8AC3E}">
        <p14:creationId xmlns:p14="http://schemas.microsoft.com/office/powerpoint/2010/main" val="283965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281447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134774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72279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199865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7</a:t>
            </a:fld>
            <a:endParaRPr kumimoji="1" lang="ja-JP" altLang="en-US" dirty="0"/>
          </a:p>
        </p:txBody>
      </p:sp>
    </p:spTree>
    <p:extLst>
      <p:ext uri="{BB962C8B-B14F-4D97-AF65-F5344CB8AC3E}">
        <p14:creationId xmlns:p14="http://schemas.microsoft.com/office/powerpoint/2010/main" val="29783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119774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11</a:t>
            </a:fld>
            <a:endParaRPr kumimoji="1" lang="ja-JP" altLang="en-US" dirty="0"/>
          </a:p>
        </p:txBody>
      </p:sp>
    </p:spTree>
    <p:extLst>
      <p:ext uri="{BB962C8B-B14F-4D97-AF65-F5344CB8AC3E}">
        <p14:creationId xmlns:p14="http://schemas.microsoft.com/office/powerpoint/2010/main" val="227117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12</a:t>
            </a:fld>
            <a:endParaRPr kumimoji="1" lang="ja-JP" altLang="en-US" dirty="0"/>
          </a:p>
        </p:txBody>
      </p:sp>
    </p:spTree>
    <p:extLst>
      <p:ext uri="{BB962C8B-B14F-4D97-AF65-F5344CB8AC3E}">
        <p14:creationId xmlns:p14="http://schemas.microsoft.com/office/powerpoint/2010/main" val="370866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2021/4/14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2021/4/14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2021/4/14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2021/4/14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2021/4/14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2021/4/14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2021/4/14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2021/4/14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2021/4/14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2021/4/14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2021/4/14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2021/4/14</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1664" y="496594"/>
            <a:ext cx="12168671" cy="420660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21723" y="6479446"/>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816005" y="452324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128692"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209091"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3375845" y="4530605"/>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3652436" y="4522279"/>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2833468" y="4523241"/>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4982259" y="4503055"/>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5338947" y="4503055"/>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4076932" y="4513550"/>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4498370" y="4513550"/>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5581715" y="4503055"/>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a:t>
            </a:r>
            <a:r>
              <a:rPr lang="ja-JP" altLang="en-US" sz="800" smtClean="0">
                <a:solidFill>
                  <a:prstClr val="black"/>
                </a:solidFill>
                <a:latin typeface="Meiryo UI" panose="020B0604030504040204" pitchFamily="50" charset="-128"/>
                <a:ea typeface="Meiryo UI" panose="020B0604030504040204" pitchFamily="50" charset="-128"/>
              </a:rPr>
              <a:t>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6715881" y="4522279"/>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6343615" y="4522279"/>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5958629" y="4503050"/>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8851739" y="4530610"/>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8569994" y="4549839"/>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 name="角丸四角形 2"/>
          <p:cNvSpPr/>
          <p:nvPr/>
        </p:nvSpPr>
        <p:spPr>
          <a:xfrm>
            <a:off x="4003395"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8" name="角丸四角形 27"/>
          <p:cNvSpPr/>
          <p:nvPr/>
        </p:nvSpPr>
        <p:spPr>
          <a:xfrm>
            <a:off x="5548624"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9" name="角丸四角形 28"/>
          <p:cNvSpPr/>
          <p:nvPr/>
        </p:nvSpPr>
        <p:spPr>
          <a:xfrm>
            <a:off x="9465568" y="6385275"/>
            <a:ext cx="350128" cy="322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30" name="角丸四角形 29"/>
          <p:cNvSpPr/>
          <p:nvPr/>
        </p:nvSpPr>
        <p:spPr>
          <a:xfrm>
            <a:off x="6405231"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20</a:t>
            </a:r>
            <a:r>
              <a:rPr kumimoji="1" lang="ja-JP" altLang="en-US" sz="900" b="1" dirty="0" smtClean="0"/>
              <a:t>時</a:t>
            </a:r>
            <a:endParaRPr kumimoji="1" lang="ja-JP" altLang="en-US" sz="900" b="1" dirty="0"/>
          </a:p>
        </p:txBody>
      </p:sp>
      <p:sp>
        <p:nvSpPr>
          <p:cNvPr id="31" name="テキスト ボックス 1"/>
          <p:cNvSpPr txBox="1"/>
          <p:nvPr/>
        </p:nvSpPr>
        <p:spPr>
          <a:xfrm>
            <a:off x="10230645" y="4530609"/>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10338388" y="4530608"/>
            <a:ext cx="41834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9780106" y="6007669"/>
            <a:ext cx="389903" cy="321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38" name="テキスト ボックス 1"/>
          <p:cNvSpPr txBox="1"/>
          <p:nvPr/>
        </p:nvSpPr>
        <p:spPr>
          <a:xfrm>
            <a:off x="10867684" y="4530607"/>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a:solidFill>
                  <a:prstClr val="black"/>
                </a:solidFill>
                <a:latin typeface="Meiryo UI" panose="020B0604030504040204" pitchFamily="50" charset="-128"/>
                <a:ea typeface="Meiryo UI" panose="020B0604030504040204" pitchFamily="50" charset="-128"/>
              </a:rPr>
              <a:t>５</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a:t>
            </a:r>
            <a:endParaRPr lang="en-US" altLang="ja-JP" sz="8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10618366" y="5448348"/>
            <a:ext cx="404167" cy="1259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市内</a:t>
            </a:r>
            <a:r>
              <a:rPr kumimoji="1" lang="en-US" altLang="ja-JP" sz="900" b="1" dirty="0" smtClean="0"/>
              <a:t>20</a:t>
            </a:r>
          </a:p>
          <a:p>
            <a:pPr algn="ctr"/>
            <a:r>
              <a:rPr kumimoji="1" lang="ja-JP" altLang="en-US" sz="900" b="1" dirty="0" smtClean="0"/>
              <a:t>時</a:t>
            </a:r>
            <a:endParaRPr kumimoji="1" lang="en-US" altLang="ja-JP" sz="900" b="1" dirty="0" smtClean="0"/>
          </a:p>
          <a:p>
            <a:pPr algn="ctr"/>
            <a:r>
              <a:rPr lang="ja-JP" altLang="en-US" sz="900" b="1" dirty="0" smtClean="0"/>
              <a:t>・市外</a:t>
            </a:r>
            <a:r>
              <a:rPr lang="en-US" altLang="ja-JP" sz="900" b="1" dirty="0" smtClean="0"/>
              <a:t>21</a:t>
            </a:r>
            <a:r>
              <a:rPr lang="ja-JP" altLang="en-US" sz="900" b="1" dirty="0" smtClean="0"/>
              <a:t>時</a:t>
            </a:r>
            <a:endParaRPr kumimoji="1" lang="ja-JP" altLang="en-US" sz="900" b="1" dirty="0"/>
          </a:p>
        </p:txBody>
      </p:sp>
      <p:sp>
        <p:nvSpPr>
          <p:cNvPr id="34" name="テキスト ボックス 1"/>
          <p:cNvSpPr txBox="1"/>
          <p:nvPr/>
        </p:nvSpPr>
        <p:spPr>
          <a:xfrm>
            <a:off x="10991145" y="4530606"/>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赤信号点灯（医療非常事態宣言）</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9" name="テキスト ボックス 1"/>
          <p:cNvSpPr txBox="1"/>
          <p:nvPr/>
        </p:nvSpPr>
        <p:spPr>
          <a:xfrm>
            <a:off x="11213009" y="4530606"/>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月８日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a:t>
            </a:r>
            <a:r>
              <a:rPr lang="ja-JP" altLang="en-US" sz="800" dirty="0">
                <a:latin typeface="Meiryo UI" panose="020B0604030504040204" pitchFamily="50" charset="-128"/>
                <a:ea typeface="Meiryo UI" panose="020B0604030504040204" pitchFamily="50" charset="-128"/>
              </a:rPr>
              <a:t>域</a:t>
            </a:r>
            <a:r>
              <a:rPr lang="ja-JP" altLang="en-US" sz="800" dirty="0" smtClean="0">
                <a:latin typeface="Meiryo UI" panose="020B0604030504040204" pitchFamily="50" charset="-128"/>
                <a:ea typeface="Meiryo UI" panose="020B0604030504040204" pitchFamily="50" charset="-128"/>
              </a:rPr>
              <a:t>における不要不急の外出移動</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自粛</a:t>
            </a:r>
            <a:r>
              <a:rPr lang="ja-JP" altLang="en-US" sz="800" dirty="0">
                <a:latin typeface="Meiryo UI" panose="020B0604030504040204" pitchFamily="50" charset="-128"/>
                <a:ea typeface="Meiryo UI" panose="020B0604030504040204" pitchFamily="50" charset="-128"/>
              </a:rPr>
              <a:t>要請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11353138" y="4526081"/>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月９日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週末の外出移動自粛要請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599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329501" y="1523530"/>
            <a:ext cx="5669771" cy="520033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smtClean="0"/>
              <a:t>60,260</a:t>
            </a:r>
            <a:r>
              <a:rPr lang="ja-JP" altLang="en-US" sz="1600" dirty="0" smtClean="0"/>
              <a:t>事例</a:t>
            </a:r>
            <a:r>
              <a:rPr lang="ja-JP" altLang="en-US" sz="1600" dirty="0"/>
              <a:t>の状況）</a:t>
            </a:r>
          </a:p>
        </p:txBody>
      </p:sp>
      <p:sp>
        <p:nvSpPr>
          <p:cNvPr id="16" name="テキスト ボックス 15"/>
          <p:cNvSpPr txBox="1"/>
          <p:nvPr/>
        </p:nvSpPr>
        <p:spPr>
          <a:xfrm>
            <a:off x="5613387" y="2202100"/>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09576" y="422090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割弱と引き続き高く、実数でも急増。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
          <p:cNvSpPr txBox="1"/>
          <p:nvPr/>
        </p:nvSpPr>
        <p:spPr>
          <a:xfrm rot="19029553">
            <a:off x="4862860" y="5756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9029553">
            <a:off x="11137440" y="570830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0" name="テキスト ボックス 19"/>
          <p:cNvSpPr txBox="1"/>
          <p:nvPr/>
        </p:nvSpPr>
        <p:spPr>
          <a:xfrm>
            <a:off x="9615399" y="1873153"/>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3" name="図 2"/>
          <p:cNvPicPr>
            <a:picLocks noChangeAspect="1"/>
          </p:cNvPicPr>
          <p:nvPr/>
        </p:nvPicPr>
        <p:blipFill>
          <a:blip r:embed="rId3"/>
          <a:stretch>
            <a:fillRect/>
          </a:stretch>
        </p:blipFill>
        <p:spPr>
          <a:xfrm>
            <a:off x="157720" y="1524010"/>
            <a:ext cx="5462489" cy="5200339"/>
          </a:xfrm>
          <a:prstGeom prst="rect">
            <a:avLst/>
          </a:prstGeom>
        </p:spPr>
      </p:pic>
    </p:spTree>
    <p:extLst>
      <p:ext uri="{BB962C8B-B14F-4D97-AF65-F5344CB8AC3E}">
        <p14:creationId xmlns:p14="http://schemas.microsoft.com/office/powerpoint/2010/main" val="300343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5842" y="1489755"/>
            <a:ext cx="287566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第三波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日～</a:t>
            </a: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28</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9" name="正方形/長方形 8"/>
          <p:cNvSpPr/>
          <p:nvPr/>
        </p:nvSpPr>
        <p:spPr>
          <a:xfrm>
            <a:off x="6221956" y="1489755"/>
            <a:ext cx="2866413" cy="646331"/>
          </a:xfrm>
          <a:prstGeom prst="rect">
            <a:avLst/>
          </a:prstGeom>
          <a:noFill/>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第四波②</a:t>
            </a:r>
            <a:endParaRPr lang="en-US" altLang="ja-JP" b="1" dirty="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15</a:t>
            </a:r>
            <a:r>
              <a:rPr lang="ja-JP" altLang="en-US" b="1" dirty="0" smtClean="0">
                <a:latin typeface="Meiryo UI" panose="020B0604030504040204" pitchFamily="50" charset="-128"/>
                <a:ea typeface="Meiryo UI" panose="020B0604030504040204" pitchFamily="50" charset="-128"/>
              </a:rPr>
              <a:t>日～</a:t>
            </a:r>
            <a:r>
              <a:rPr lang="en-US" altLang="ja-JP" b="1" dirty="0">
                <a:latin typeface="Meiryo UI" panose="020B0604030504040204" pitchFamily="50" charset="-128"/>
                <a:ea typeface="Meiryo UI" panose="020B0604030504040204" pitchFamily="50" charset="-128"/>
              </a:rPr>
              <a:t>4</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13</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366599" y="1489755"/>
            <a:ext cx="2660446" cy="646331"/>
          </a:xfrm>
          <a:prstGeom prst="rect">
            <a:avLst/>
          </a:prstGeom>
          <a:noFill/>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第四波①</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日～</a:t>
            </a:r>
            <a:r>
              <a:rPr lang="en-US" altLang="ja-JP" b="1" dirty="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14</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9256579" y="1628254"/>
            <a:ext cx="2813004" cy="369332"/>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変異株陽性者</a:t>
            </a:r>
            <a:endParaRPr lang="en-US" altLang="ja-JP"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75470" y="5424553"/>
            <a:ext cx="2875669" cy="646331"/>
          </a:xfrm>
          <a:prstGeom prst="rect">
            <a:avLst/>
          </a:prstGeom>
          <a:solidFill>
            <a:schemeClr val="accent1">
              <a:lumMod val="60000"/>
              <a:lumOff val="40000"/>
            </a:schemeClr>
          </a:solidFill>
        </p:spPr>
        <p:txBody>
          <a:bodyPr wrap="square" rtlCol="0">
            <a:spAutoFit/>
          </a:bodyPr>
          <a:lstStyle/>
          <a:p>
            <a:pPr algn="ctr"/>
            <a:r>
              <a:rPr lang="en-US" altLang="ja-JP" sz="1600" dirty="0" smtClean="0"/>
              <a:t>30</a:t>
            </a:r>
            <a:r>
              <a:rPr kumimoji="1" lang="ja-JP" altLang="en-US" sz="1600" dirty="0" smtClean="0"/>
              <a:t>代</a:t>
            </a:r>
            <a:r>
              <a:rPr lang="ja-JP" altLang="en-US" sz="1600" dirty="0"/>
              <a:t>以下</a:t>
            </a:r>
            <a:r>
              <a:rPr kumimoji="1" lang="ja-JP" altLang="en-US" sz="1600" dirty="0" smtClean="0"/>
              <a:t>割合</a:t>
            </a:r>
            <a:r>
              <a:rPr lang="ja-JP" altLang="en-US" sz="1600" dirty="0"/>
              <a:t>　</a:t>
            </a:r>
            <a:r>
              <a:rPr lang="en-US" altLang="ja-JP" sz="2000" dirty="0" smtClean="0"/>
              <a:t>45.6</a:t>
            </a:r>
            <a:r>
              <a:rPr lang="ja-JP" altLang="en-US" sz="2000" dirty="0" smtClean="0"/>
              <a:t>％</a:t>
            </a:r>
            <a:endParaRPr lang="en-US" altLang="ja-JP" sz="2000" dirty="0" smtClean="0"/>
          </a:p>
          <a:p>
            <a:pPr algn="ctr"/>
            <a:r>
              <a:rPr kumimoji="1" lang="ja-JP" altLang="en-US" sz="1600" dirty="0" smtClean="0"/>
              <a:t>（うち、</a:t>
            </a:r>
            <a:r>
              <a:rPr lang="en-US" altLang="ja-JP" sz="1600" dirty="0" smtClean="0"/>
              <a:t>20</a:t>
            </a:r>
            <a:r>
              <a:rPr kumimoji="1" lang="ja-JP" altLang="en-US" sz="1600" dirty="0" smtClean="0"/>
              <a:t>代</a:t>
            </a:r>
            <a:r>
              <a:rPr lang="ja-JP" altLang="en-US" sz="1600" dirty="0"/>
              <a:t>以下</a:t>
            </a:r>
            <a:r>
              <a:rPr kumimoji="1" lang="ja-JP" altLang="en-US" sz="1600" dirty="0" smtClean="0"/>
              <a:t>　</a:t>
            </a:r>
            <a:r>
              <a:rPr lang="en-US" altLang="ja-JP" sz="1600" dirty="0" smtClean="0"/>
              <a:t>32</a:t>
            </a:r>
            <a:r>
              <a:rPr kumimoji="1" lang="en-US" altLang="ja-JP" sz="1600" dirty="0" smtClean="0"/>
              <a:t>.2</a:t>
            </a:r>
            <a:r>
              <a:rPr kumimoji="1" lang="ja-JP" altLang="en-US" sz="1600" dirty="0" smtClean="0"/>
              <a:t>％）</a:t>
            </a:r>
            <a:endParaRPr kumimoji="1" lang="ja-JP" altLang="en-US" sz="1600" dirty="0"/>
          </a:p>
        </p:txBody>
      </p:sp>
      <p:sp>
        <p:nvSpPr>
          <p:cNvPr id="11" name="正方形/長方形 10"/>
          <p:cNvSpPr/>
          <p:nvPr/>
        </p:nvSpPr>
        <p:spPr>
          <a:xfrm>
            <a:off x="0" y="-20170"/>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UD デジタル 教科書体 NK-B" panose="02020700000000000000" pitchFamily="18" charset="-128"/>
                <a:ea typeface="UD デジタル 教科書体 NK-B" panose="02020700000000000000" pitchFamily="18" charset="-128"/>
              </a:rPr>
              <a:t>年代別新規陽性者の割合</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FC024533-669C-48B1-82E7-C27042384F7F}"/>
              </a:ext>
            </a:extLst>
          </p:cNvPr>
          <p:cNvSpPr/>
          <p:nvPr/>
        </p:nvSpPr>
        <p:spPr>
          <a:xfrm>
            <a:off x="0" y="477561"/>
            <a:ext cx="12192000" cy="7250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　第三波と異なり、第四波（３月中旬以降）は、</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代以下の割合が急増し、５割を超過。 </a:t>
            </a:r>
            <a:endPar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変異株陽性者の年齢構成は、</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代以下</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の</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割合が６割弱と高い。なお、変異株陽性者は、従来に比べ、１０歳未満の割合が大きい。</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3263615" y="5434375"/>
            <a:ext cx="2866414" cy="646331"/>
          </a:xfrm>
          <a:prstGeom prst="rect">
            <a:avLst/>
          </a:prstGeom>
          <a:solidFill>
            <a:schemeClr val="accent1">
              <a:lumMod val="60000"/>
              <a:lumOff val="40000"/>
            </a:schemeClr>
          </a:solidFill>
        </p:spPr>
        <p:txBody>
          <a:bodyPr wrap="square" rtlCol="0">
            <a:spAutoFit/>
          </a:bodyPr>
          <a:lstStyle/>
          <a:p>
            <a:pPr algn="ctr"/>
            <a:r>
              <a:rPr lang="en-US" altLang="ja-JP" sz="1600" dirty="0" smtClean="0"/>
              <a:t>30</a:t>
            </a:r>
            <a:r>
              <a:rPr kumimoji="1" lang="ja-JP" altLang="en-US" sz="1600" dirty="0" smtClean="0"/>
              <a:t>代</a:t>
            </a:r>
            <a:r>
              <a:rPr lang="ja-JP" altLang="en-US" sz="1600" dirty="0"/>
              <a:t>以下</a:t>
            </a:r>
            <a:r>
              <a:rPr kumimoji="1" lang="ja-JP" altLang="en-US" sz="1600" dirty="0" smtClean="0"/>
              <a:t>割合</a:t>
            </a:r>
            <a:r>
              <a:rPr lang="ja-JP" altLang="en-US" sz="1600" dirty="0"/>
              <a:t>　</a:t>
            </a:r>
            <a:r>
              <a:rPr lang="en-US" altLang="ja-JP" sz="2000" dirty="0" smtClean="0"/>
              <a:t>39.4</a:t>
            </a:r>
            <a:r>
              <a:rPr lang="ja-JP" altLang="en-US" sz="2000" dirty="0" smtClean="0"/>
              <a:t>％</a:t>
            </a:r>
            <a:endParaRPr lang="en-US" altLang="ja-JP" sz="2000" dirty="0" smtClean="0"/>
          </a:p>
          <a:p>
            <a:pPr algn="ctr"/>
            <a:r>
              <a:rPr kumimoji="1" lang="ja-JP" altLang="en-US" sz="1600" dirty="0" smtClean="0"/>
              <a:t>（うち、</a:t>
            </a:r>
            <a:r>
              <a:rPr kumimoji="1" lang="en-US" altLang="ja-JP" sz="1600" dirty="0" smtClean="0"/>
              <a:t>20</a:t>
            </a:r>
            <a:r>
              <a:rPr kumimoji="1" lang="ja-JP" altLang="en-US" sz="1600" dirty="0" smtClean="0"/>
              <a:t>代以下　</a:t>
            </a:r>
            <a:r>
              <a:rPr lang="en-US" altLang="ja-JP" sz="1600" dirty="0" smtClean="0"/>
              <a:t>25.3</a:t>
            </a:r>
            <a:r>
              <a:rPr kumimoji="1" lang="ja-JP" altLang="en-US" sz="1600" dirty="0" smtClean="0"/>
              <a:t>％）</a:t>
            </a:r>
            <a:endParaRPr kumimoji="1" lang="ja-JP" altLang="en-US" sz="1600" dirty="0"/>
          </a:p>
        </p:txBody>
      </p:sp>
      <p:sp>
        <p:nvSpPr>
          <p:cNvPr id="27" name="テキスト ボックス 26"/>
          <p:cNvSpPr txBox="1"/>
          <p:nvPr/>
        </p:nvSpPr>
        <p:spPr>
          <a:xfrm>
            <a:off x="6221956" y="5434375"/>
            <a:ext cx="2866414" cy="646331"/>
          </a:xfrm>
          <a:prstGeom prst="rect">
            <a:avLst/>
          </a:prstGeom>
          <a:solidFill>
            <a:schemeClr val="accent1">
              <a:lumMod val="60000"/>
              <a:lumOff val="40000"/>
            </a:schemeClr>
          </a:solidFill>
        </p:spPr>
        <p:txBody>
          <a:bodyPr wrap="square" rtlCol="0">
            <a:spAutoFit/>
          </a:bodyPr>
          <a:lstStyle/>
          <a:p>
            <a:pPr algn="ctr"/>
            <a:r>
              <a:rPr lang="en-US" altLang="ja-JP" sz="1600" dirty="0" smtClean="0"/>
              <a:t>30</a:t>
            </a:r>
            <a:r>
              <a:rPr kumimoji="1" lang="ja-JP" altLang="en-US" sz="1600" dirty="0" smtClean="0"/>
              <a:t>代</a:t>
            </a:r>
            <a:r>
              <a:rPr lang="ja-JP" altLang="en-US" sz="1600" dirty="0"/>
              <a:t>以下</a:t>
            </a:r>
            <a:r>
              <a:rPr kumimoji="1" lang="ja-JP" altLang="en-US" sz="1600" dirty="0" smtClean="0"/>
              <a:t>割合</a:t>
            </a:r>
            <a:r>
              <a:rPr lang="ja-JP" altLang="en-US" sz="1600" dirty="0"/>
              <a:t>　</a:t>
            </a:r>
            <a:r>
              <a:rPr lang="en-US" altLang="ja-JP" sz="2000" dirty="0" smtClean="0"/>
              <a:t>52.9</a:t>
            </a:r>
            <a:r>
              <a:rPr lang="ja-JP" altLang="en-US" sz="2000" dirty="0" smtClean="0"/>
              <a:t>％</a:t>
            </a:r>
            <a:endParaRPr lang="en-US" altLang="ja-JP" sz="2000" dirty="0" smtClean="0"/>
          </a:p>
          <a:p>
            <a:pPr algn="ctr"/>
            <a:r>
              <a:rPr kumimoji="1" lang="ja-JP" altLang="en-US" sz="1600" dirty="0" smtClean="0"/>
              <a:t>（うち、</a:t>
            </a:r>
            <a:r>
              <a:rPr kumimoji="1" lang="en-US" altLang="ja-JP" sz="1600" dirty="0" smtClean="0"/>
              <a:t>20</a:t>
            </a:r>
            <a:r>
              <a:rPr kumimoji="1" lang="ja-JP" altLang="en-US" sz="1600" dirty="0" smtClean="0"/>
              <a:t>代以下　</a:t>
            </a:r>
            <a:r>
              <a:rPr lang="en-US" altLang="ja-JP" sz="1600" dirty="0" smtClean="0"/>
              <a:t>39.0</a:t>
            </a:r>
            <a:r>
              <a:rPr kumimoji="1" lang="ja-JP" altLang="en-US" sz="1600" dirty="0" smtClean="0"/>
              <a:t>％）</a:t>
            </a:r>
            <a:endParaRPr kumimoji="1" lang="ja-JP" altLang="en-US" sz="1600" dirty="0"/>
          </a:p>
        </p:txBody>
      </p:sp>
      <p:sp>
        <p:nvSpPr>
          <p:cNvPr id="28" name="テキスト ボックス 27"/>
          <p:cNvSpPr txBox="1"/>
          <p:nvPr/>
        </p:nvSpPr>
        <p:spPr>
          <a:xfrm>
            <a:off x="9200846" y="5439375"/>
            <a:ext cx="2866414" cy="646331"/>
          </a:xfrm>
          <a:prstGeom prst="rect">
            <a:avLst/>
          </a:prstGeom>
          <a:solidFill>
            <a:schemeClr val="accent1">
              <a:lumMod val="60000"/>
              <a:lumOff val="40000"/>
            </a:schemeClr>
          </a:solidFill>
        </p:spPr>
        <p:txBody>
          <a:bodyPr wrap="square" rtlCol="0">
            <a:spAutoFit/>
          </a:bodyPr>
          <a:lstStyle/>
          <a:p>
            <a:pPr algn="ctr"/>
            <a:r>
              <a:rPr lang="en-US" altLang="ja-JP" sz="1600" dirty="0" smtClean="0"/>
              <a:t>30</a:t>
            </a:r>
            <a:r>
              <a:rPr kumimoji="1" lang="ja-JP" altLang="en-US" sz="1600" dirty="0" smtClean="0"/>
              <a:t>代</a:t>
            </a:r>
            <a:r>
              <a:rPr lang="ja-JP" altLang="en-US" sz="1600" dirty="0"/>
              <a:t>以下</a:t>
            </a:r>
            <a:r>
              <a:rPr kumimoji="1" lang="ja-JP" altLang="en-US" sz="1600" dirty="0" smtClean="0"/>
              <a:t>割合</a:t>
            </a:r>
            <a:r>
              <a:rPr lang="ja-JP" altLang="en-US" sz="1600" dirty="0"/>
              <a:t>　</a:t>
            </a:r>
            <a:r>
              <a:rPr lang="en-US" altLang="ja-JP" sz="2000" dirty="0" smtClean="0"/>
              <a:t>57.2</a:t>
            </a:r>
            <a:r>
              <a:rPr lang="ja-JP" altLang="en-US" sz="2000" dirty="0" smtClean="0"/>
              <a:t>％</a:t>
            </a:r>
            <a:endParaRPr lang="en-US" altLang="ja-JP" sz="2000" dirty="0" smtClean="0"/>
          </a:p>
          <a:p>
            <a:pPr algn="ctr"/>
            <a:r>
              <a:rPr kumimoji="1" lang="ja-JP" altLang="en-US" sz="1600" dirty="0" smtClean="0"/>
              <a:t>（うち、</a:t>
            </a:r>
            <a:r>
              <a:rPr kumimoji="1" lang="en-US" altLang="ja-JP" sz="1600" dirty="0" smtClean="0"/>
              <a:t>20</a:t>
            </a:r>
            <a:r>
              <a:rPr kumimoji="1" lang="ja-JP" altLang="en-US" sz="1600" dirty="0" smtClean="0"/>
              <a:t>代以下　</a:t>
            </a:r>
            <a:r>
              <a:rPr lang="en-US" altLang="ja-JP" sz="1600" dirty="0" smtClean="0"/>
              <a:t>44.6</a:t>
            </a:r>
            <a:r>
              <a:rPr kumimoji="1" lang="ja-JP" altLang="en-US" sz="1600" dirty="0" smtClean="0"/>
              <a:t>％）</a:t>
            </a:r>
            <a:endParaRPr kumimoji="1" lang="ja-JP" altLang="en-US" sz="1600" dirty="0"/>
          </a:p>
        </p:txBody>
      </p:sp>
      <p:sp>
        <p:nvSpPr>
          <p:cNvPr id="2" name="スライド番号プレースホルダー 1"/>
          <p:cNvSpPr>
            <a:spLocks noGrp="1"/>
          </p:cNvSpPr>
          <p:nvPr>
            <p:ph type="sldNum" sz="quarter" idx="12"/>
          </p:nvPr>
        </p:nvSpPr>
        <p:spPr>
          <a:xfrm>
            <a:off x="9256579" y="6373763"/>
            <a:ext cx="2743200" cy="365125"/>
          </a:xfrm>
        </p:spPr>
        <p:txBody>
          <a:bodyPr/>
          <a:lstStyle/>
          <a:p>
            <a:fld id="{F216AE56-EAD3-4706-B860-3EC2C2952B40}" type="slidenum">
              <a:rPr kumimoji="1" lang="ja-JP" altLang="en-US" smtClean="0"/>
              <a:t>11</a:t>
            </a:fld>
            <a:endParaRPr kumimoji="1" lang="ja-JP" altLang="en-US" dirty="0"/>
          </a:p>
        </p:txBody>
      </p:sp>
      <p:pic>
        <p:nvPicPr>
          <p:cNvPr id="3" name="図 2"/>
          <p:cNvPicPr>
            <a:picLocks noChangeAspect="1"/>
          </p:cNvPicPr>
          <p:nvPr/>
        </p:nvPicPr>
        <p:blipFill>
          <a:blip r:embed="rId3"/>
          <a:stretch>
            <a:fillRect/>
          </a:stretch>
        </p:blipFill>
        <p:spPr>
          <a:xfrm>
            <a:off x="-456578" y="2362876"/>
            <a:ext cx="4200508" cy="2834886"/>
          </a:xfrm>
          <a:prstGeom prst="rect">
            <a:avLst/>
          </a:prstGeom>
        </p:spPr>
      </p:pic>
      <p:pic>
        <p:nvPicPr>
          <p:cNvPr id="4" name="図 3"/>
          <p:cNvPicPr>
            <a:picLocks noChangeAspect="1"/>
          </p:cNvPicPr>
          <p:nvPr/>
        </p:nvPicPr>
        <p:blipFill>
          <a:blip r:embed="rId4"/>
          <a:stretch>
            <a:fillRect/>
          </a:stretch>
        </p:blipFill>
        <p:spPr>
          <a:xfrm>
            <a:off x="2566085" y="2357803"/>
            <a:ext cx="4261473" cy="2877561"/>
          </a:xfrm>
          <a:prstGeom prst="rect">
            <a:avLst/>
          </a:prstGeom>
        </p:spPr>
      </p:pic>
      <p:pic>
        <p:nvPicPr>
          <p:cNvPr id="5" name="図 4"/>
          <p:cNvPicPr>
            <a:picLocks noChangeAspect="1"/>
          </p:cNvPicPr>
          <p:nvPr/>
        </p:nvPicPr>
        <p:blipFill>
          <a:blip r:embed="rId5"/>
          <a:stretch>
            <a:fillRect/>
          </a:stretch>
        </p:blipFill>
        <p:spPr>
          <a:xfrm>
            <a:off x="5515589" y="2307985"/>
            <a:ext cx="4334632" cy="2926334"/>
          </a:xfrm>
          <a:prstGeom prst="rect">
            <a:avLst/>
          </a:prstGeom>
        </p:spPr>
      </p:pic>
      <p:pic>
        <p:nvPicPr>
          <p:cNvPr id="6" name="図 5"/>
          <p:cNvPicPr>
            <a:picLocks noChangeAspect="1"/>
          </p:cNvPicPr>
          <p:nvPr/>
        </p:nvPicPr>
        <p:blipFill>
          <a:blip r:embed="rId6"/>
          <a:stretch>
            <a:fillRect/>
          </a:stretch>
        </p:blipFill>
        <p:spPr>
          <a:xfrm>
            <a:off x="8599217" y="2311055"/>
            <a:ext cx="4346825" cy="2938527"/>
          </a:xfrm>
          <a:prstGeom prst="rect">
            <a:avLst/>
          </a:prstGeom>
        </p:spPr>
      </p:pic>
    </p:spTree>
    <p:extLst>
      <p:ext uri="{BB962C8B-B14F-4D97-AF65-F5344CB8AC3E}">
        <p14:creationId xmlns:p14="http://schemas.microsoft.com/office/powerpoint/2010/main" val="318514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4765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小・中・高・大学生等の感染状況</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12</a:t>
            </a:fld>
            <a:endParaRPr kumimoji="1" lang="ja-JP" altLang="en-US" dirty="0"/>
          </a:p>
        </p:txBody>
      </p:sp>
      <p:sp>
        <p:nvSpPr>
          <p:cNvPr id="8" name="正方形/長方形 7"/>
          <p:cNvSpPr/>
          <p:nvPr/>
        </p:nvSpPr>
        <p:spPr>
          <a:xfrm>
            <a:off x="8555697" y="6488383"/>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a:solidFill>
                  <a:schemeClr val="tx1"/>
                </a:solidFill>
                <a:latin typeface="+mn-ea"/>
              </a:rPr>
              <a:t>分類</a:t>
            </a:r>
            <a:r>
              <a:rPr lang="ja-JP" altLang="en-US" sz="900" dirty="0" smtClean="0">
                <a:solidFill>
                  <a:schemeClr val="tx1"/>
                </a:solidFill>
                <a:latin typeface="+mn-ea"/>
              </a:rPr>
              <a:t>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7" name="正方形/長方形 6">
            <a:extLst>
              <a:ext uri="{FF2B5EF4-FFF2-40B4-BE49-F238E27FC236}">
                <a16:creationId xmlns:a16="http://schemas.microsoft.com/office/drawing/2014/main" id="{FC024533-669C-48B1-82E7-C27042384F7F}"/>
              </a:ext>
            </a:extLst>
          </p:cNvPr>
          <p:cNvSpPr/>
          <p:nvPr/>
        </p:nvSpPr>
        <p:spPr>
          <a:xfrm>
            <a:off x="0" y="533405"/>
            <a:ext cx="12192000" cy="5468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３月中旬より、大学生を中心に学生の陽性者が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増加し、春休み終了後も一定規模で発生。</a:t>
            </a:r>
            <a:endPar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188464" y="1372037"/>
            <a:ext cx="11815072" cy="5279594"/>
          </a:xfrm>
          <a:prstGeom prst="rect">
            <a:avLst/>
          </a:prstGeom>
        </p:spPr>
      </p:pic>
    </p:spTree>
    <p:extLst>
      <p:ext uri="{BB962C8B-B14F-4D97-AF65-F5344CB8AC3E}">
        <p14:creationId xmlns:p14="http://schemas.microsoft.com/office/powerpoint/2010/main" val="2174401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小</a:t>
            </a:r>
            <a:r>
              <a:rPr lang="ja-JP" altLang="en-US" sz="2400" b="1" dirty="0">
                <a:latin typeface="UD デジタル 教科書体 NP-B" panose="02020700000000000000" pitchFamily="18" charset="-128"/>
                <a:ea typeface="UD デジタル 教科書体 NP-B" panose="02020700000000000000" pitchFamily="18" charset="-128"/>
              </a:rPr>
              <a:t>・中・高・大学生</a:t>
            </a:r>
            <a:r>
              <a:rPr lang="ja-JP" altLang="en-US" sz="2400" b="1" dirty="0" smtClean="0">
                <a:latin typeface="UD デジタル 教科書体 NP-B" panose="02020700000000000000" pitchFamily="18" charset="-128"/>
                <a:ea typeface="UD デジタル 教科書体 NP-B" panose="02020700000000000000" pitchFamily="18" charset="-128"/>
              </a:rPr>
              <a:t>等の感染経路</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13</a:t>
            </a:fld>
            <a:endParaRPr kumimoji="1" lang="ja-JP" altLang="en-US" dirty="0"/>
          </a:p>
        </p:txBody>
      </p:sp>
      <p:sp>
        <p:nvSpPr>
          <p:cNvPr id="8" name="正方形/長方形 7"/>
          <p:cNvSpPr/>
          <p:nvPr/>
        </p:nvSpPr>
        <p:spPr>
          <a:xfrm>
            <a:off x="8728928" y="6531503"/>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a:solidFill>
                  <a:schemeClr val="tx1"/>
                </a:solidFill>
                <a:latin typeface="+mn-ea"/>
              </a:rPr>
              <a:t>分類</a:t>
            </a:r>
            <a:r>
              <a:rPr lang="ja-JP" altLang="en-US" sz="900" dirty="0" smtClean="0">
                <a:solidFill>
                  <a:schemeClr val="tx1"/>
                </a:solidFill>
                <a:latin typeface="+mn-ea"/>
              </a:rPr>
              <a:t>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0" name="正方形/長方形 9">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smtClean="0">
                <a:solidFill>
                  <a:schemeClr val="tx1"/>
                </a:solidFill>
                <a:latin typeface="UD デジタル 教科書体 NK-B" panose="02020700000000000000" pitchFamily="18" charset="-128"/>
                <a:ea typeface="UD デジタル 教科書体 NK-B" panose="02020700000000000000" pitchFamily="18" charset="-128"/>
              </a:rPr>
              <a:t>校種別いずれも、３月後半以降、</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家庭内感染以外での濃厚接触者や感染経路不明の割合が増加</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4" name="直線コネクタ 3"/>
          <p:cNvCxnSpPr/>
          <p:nvPr/>
        </p:nvCxnSpPr>
        <p:spPr>
          <a:xfrm>
            <a:off x="2515671" y="1285461"/>
            <a:ext cx="0" cy="4500000"/>
          </a:xfrm>
          <a:prstGeom prst="line">
            <a:avLst/>
          </a:prstGeom>
          <a:ln w="28575"/>
        </p:spPr>
        <p:style>
          <a:lnRef idx="1">
            <a:schemeClr val="dk1"/>
          </a:lnRef>
          <a:fillRef idx="0">
            <a:schemeClr val="dk1"/>
          </a:fillRef>
          <a:effectRef idx="0">
            <a:schemeClr val="dk1"/>
          </a:effectRef>
          <a:fontRef idx="minor">
            <a:schemeClr val="tx1"/>
          </a:fontRef>
        </p:style>
      </p:cxnSp>
      <p:sp>
        <p:nvSpPr>
          <p:cNvPr id="19" name="テキスト ボックス 1"/>
          <p:cNvSpPr txBox="1"/>
          <p:nvPr/>
        </p:nvSpPr>
        <p:spPr>
          <a:xfrm>
            <a:off x="8567225" y="1024969"/>
            <a:ext cx="3529889" cy="3046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t>第四波①：</a:t>
            </a:r>
            <a:r>
              <a:rPr lang="en-US" altLang="ja-JP" sz="1200" dirty="0" smtClean="0"/>
              <a:t>3/1</a:t>
            </a:r>
            <a:r>
              <a:rPr lang="ja-JP" altLang="en-US" sz="1200" dirty="0" smtClean="0"/>
              <a:t>～</a:t>
            </a:r>
            <a:r>
              <a:rPr lang="en-US" altLang="ja-JP" sz="1200" dirty="0" smtClean="0"/>
              <a:t>3</a:t>
            </a:r>
            <a:r>
              <a:rPr lang="en-US" altLang="ja-JP" sz="1200" dirty="0"/>
              <a:t>/</a:t>
            </a:r>
            <a:r>
              <a:rPr lang="en-US" altLang="ja-JP" sz="1200" dirty="0" smtClean="0"/>
              <a:t>14</a:t>
            </a:r>
            <a:r>
              <a:rPr lang="ja-JP" altLang="en-US" sz="1200" dirty="0" smtClean="0"/>
              <a:t>　　</a:t>
            </a:r>
            <a:r>
              <a:rPr lang="ja-JP" altLang="en-US" sz="1200" dirty="0"/>
              <a:t>第四波②：</a:t>
            </a:r>
            <a:r>
              <a:rPr lang="en-US" altLang="ja-JP" sz="1200" dirty="0" smtClean="0"/>
              <a:t>3/15</a:t>
            </a:r>
            <a:r>
              <a:rPr lang="ja-JP" altLang="en-US" sz="1200" dirty="0" smtClean="0"/>
              <a:t>～</a:t>
            </a:r>
            <a:r>
              <a:rPr lang="en-US" altLang="ja-JP" sz="1200" dirty="0" smtClean="0"/>
              <a:t>4/13</a:t>
            </a:r>
            <a:endParaRPr lang="ja-JP" altLang="en-US" sz="1200" dirty="0"/>
          </a:p>
        </p:txBody>
      </p:sp>
      <p:cxnSp>
        <p:nvCxnSpPr>
          <p:cNvPr id="20" name="直線コネクタ 19"/>
          <p:cNvCxnSpPr/>
          <p:nvPr/>
        </p:nvCxnSpPr>
        <p:spPr>
          <a:xfrm>
            <a:off x="4384329" y="1285461"/>
            <a:ext cx="0" cy="450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6241265" y="1285461"/>
            <a:ext cx="0" cy="450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8041930" y="1285461"/>
            <a:ext cx="0" cy="450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9912933" y="1285461"/>
            <a:ext cx="0" cy="4500000"/>
          </a:xfrm>
          <a:prstGeom prst="line">
            <a:avLst/>
          </a:prstGeom>
          <a:ln w="28575"/>
        </p:spPr>
        <p:style>
          <a:lnRef idx="1">
            <a:schemeClr val="dk1"/>
          </a:lnRef>
          <a:fillRef idx="0">
            <a:schemeClr val="dk1"/>
          </a:fillRef>
          <a:effectRef idx="0">
            <a:schemeClr val="dk1"/>
          </a:effectRef>
          <a:fontRef idx="minor">
            <a:schemeClr val="tx1"/>
          </a:fontRef>
        </p:style>
      </p:cxnSp>
      <p:pic>
        <p:nvPicPr>
          <p:cNvPr id="3" name="図 2"/>
          <p:cNvPicPr>
            <a:picLocks noChangeAspect="1"/>
          </p:cNvPicPr>
          <p:nvPr/>
        </p:nvPicPr>
        <p:blipFill>
          <a:blip r:embed="rId2"/>
          <a:stretch>
            <a:fillRect/>
          </a:stretch>
        </p:blipFill>
        <p:spPr>
          <a:xfrm>
            <a:off x="170174" y="1133476"/>
            <a:ext cx="11851651" cy="5474682"/>
          </a:xfrm>
          <a:prstGeom prst="rect">
            <a:avLst/>
          </a:prstGeom>
        </p:spPr>
      </p:pic>
    </p:spTree>
    <p:extLst>
      <p:ext uri="{BB962C8B-B14F-4D97-AF65-F5344CB8AC3E}">
        <p14:creationId xmlns:p14="http://schemas.microsoft.com/office/powerpoint/2010/main" val="219594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14</a:t>
            </a:fld>
            <a:endParaRPr kumimoji="1" lang="ja-JP" altLang="en-US" dirty="0"/>
          </a:p>
        </p:txBody>
      </p:sp>
      <p:sp>
        <p:nvSpPr>
          <p:cNvPr id="16" name="テキスト ボックス 15"/>
          <p:cNvSpPr txBox="1"/>
          <p:nvPr/>
        </p:nvSpPr>
        <p:spPr>
          <a:xfrm>
            <a:off x="5778336" y="4310715"/>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大阪市内居住者・市街居住者の割合に大きな変化はないが、実数はともに急増。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正方形/長方形 21"/>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a:t>13</a:t>
            </a:r>
            <a:r>
              <a:rPr lang="ja-JP" altLang="en-US" sz="1600" dirty="0"/>
              <a:t>日までに判明した</a:t>
            </a:r>
            <a:r>
              <a:rPr lang="en-US" altLang="ja-JP" sz="1600" dirty="0"/>
              <a:t>60,260</a:t>
            </a:r>
            <a:r>
              <a:rPr lang="ja-JP" altLang="en-US" sz="1600" dirty="0" smtClean="0"/>
              <a:t>事例</a:t>
            </a:r>
            <a:r>
              <a:rPr lang="ja-JP" altLang="en-US" sz="1600" dirty="0"/>
              <a:t>の状況）</a:t>
            </a:r>
          </a:p>
        </p:txBody>
      </p:sp>
      <p:sp>
        <p:nvSpPr>
          <p:cNvPr id="13" name="テキスト ボックス 1"/>
          <p:cNvSpPr txBox="1"/>
          <p:nvPr/>
        </p:nvSpPr>
        <p:spPr>
          <a:xfrm rot="19029553">
            <a:off x="5031358" y="568490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4" name="テキスト ボックス 1"/>
          <p:cNvSpPr txBox="1"/>
          <p:nvPr/>
        </p:nvSpPr>
        <p:spPr>
          <a:xfrm rot="19029553">
            <a:off x="10968313" y="566507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8" name="テキスト ボックス 17"/>
          <p:cNvSpPr txBox="1"/>
          <p:nvPr/>
        </p:nvSpPr>
        <p:spPr>
          <a:xfrm>
            <a:off x="9592812" y="1784833"/>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2" name="図 1"/>
          <p:cNvPicPr>
            <a:picLocks noChangeAspect="1"/>
          </p:cNvPicPr>
          <p:nvPr/>
        </p:nvPicPr>
        <p:blipFill>
          <a:blip r:embed="rId3"/>
          <a:stretch>
            <a:fillRect/>
          </a:stretch>
        </p:blipFill>
        <p:spPr>
          <a:xfrm>
            <a:off x="139046" y="1405411"/>
            <a:ext cx="5639289" cy="5334462"/>
          </a:xfrm>
          <a:prstGeom prst="rect">
            <a:avLst/>
          </a:prstGeom>
        </p:spPr>
      </p:pic>
      <p:pic>
        <p:nvPicPr>
          <p:cNvPr id="4" name="図 3"/>
          <p:cNvPicPr>
            <a:picLocks noChangeAspect="1"/>
          </p:cNvPicPr>
          <p:nvPr/>
        </p:nvPicPr>
        <p:blipFill>
          <a:blip r:embed="rId4"/>
          <a:stretch>
            <a:fillRect/>
          </a:stretch>
        </p:blipFill>
        <p:spPr>
          <a:xfrm>
            <a:off x="6185828" y="1405411"/>
            <a:ext cx="5785605" cy="5334462"/>
          </a:xfrm>
          <a:prstGeom prst="rect">
            <a:avLst/>
          </a:prstGeom>
        </p:spPr>
      </p:pic>
    </p:spTree>
    <p:extLst>
      <p:ext uri="{BB962C8B-B14F-4D97-AF65-F5344CB8AC3E}">
        <p14:creationId xmlns:p14="http://schemas.microsoft.com/office/powerpoint/2010/main" val="157457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8091" y="1209836"/>
            <a:ext cx="11735817" cy="5529551"/>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15</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975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週間で、大阪市内居住者は約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7.</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倍、大阪市外居住者は約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倍と急増し、いずれも１月の緊急事態宣言発出直後</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の最大人数を大きく上回っている。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27402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16</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は、市内外・各年代で</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5376" y="1157000"/>
            <a:ext cx="5858764" cy="2719052"/>
          </a:xfrm>
          <a:prstGeom prst="rect">
            <a:avLst/>
          </a:prstGeom>
        </p:spPr>
      </p:pic>
      <p:pic>
        <p:nvPicPr>
          <p:cNvPr id="3" name="図 2"/>
          <p:cNvPicPr>
            <a:picLocks noChangeAspect="1"/>
          </p:cNvPicPr>
          <p:nvPr/>
        </p:nvPicPr>
        <p:blipFill>
          <a:blip r:embed="rId3"/>
          <a:stretch>
            <a:fillRect/>
          </a:stretch>
        </p:blipFill>
        <p:spPr>
          <a:xfrm>
            <a:off x="5878656" y="1157000"/>
            <a:ext cx="6218459" cy="2719052"/>
          </a:xfrm>
          <a:prstGeom prst="rect">
            <a:avLst/>
          </a:prstGeom>
        </p:spPr>
      </p:pic>
      <p:pic>
        <p:nvPicPr>
          <p:cNvPr id="4" name="図 3"/>
          <p:cNvPicPr>
            <a:picLocks noChangeAspect="1"/>
          </p:cNvPicPr>
          <p:nvPr/>
        </p:nvPicPr>
        <p:blipFill>
          <a:blip r:embed="rId4"/>
          <a:stretch>
            <a:fillRect/>
          </a:stretch>
        </p:blipFill>
        <p:spPr>
          <a:xfrm>
            <a:off x="26996" y="3875814"/>
            <a:ext cx="5858764" cy="2999492"/>
          </a:xfrm>
          <a:prstGeom prst="rect">
            <a:avLst/>
          </a:prstGeom>
        </p:spPr>
      </p:pic>
      <p:pic>
        <p:nvPicPr>
          <p:cNvPr id="6" name="図 5"/>
          <p:cNvPicPr>
            <a:picLocks noChangeAspect="1"/>
          </p:cNvPicPr>
          <p:nvPr/>
        </p:nvPicPr>
        <p:blipFill>
          <a:blip r:embed="rId5"/>
          <a:stretch>
            <a:fillRect/>
          </a:stretch>
        </p:blipFill>
        <p:spPr>
          <a:xfrm>
            <a:off x="5878655" y="3875814"/>
            <a:ext cx="6218459" cy="2999492"/>
          </a:xfrm>
          <a:prstGeom prst="rect">
            <a:avLst/>
          </a:prstGeom>
        </p:spPr>
      </p:pic>
    </p:spTree>
    <p:extLst>
      <p:ext uri="{BB962C8B-B14F-4D97-AF65-F5344CB8AC3E}">
        <p14:creationId xmlns:p14="http://schemas.microsoft.com/office/powerpoint/2010/main" val="103502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、市内外ともに急増。</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97016" y="1154423"/>
            <a:ext cx="5998984" cy="2743438"/>
          </a:xfrm>
          <a:prstGeom prst="rect">
            <a:avLst/>
          </a:prstGeom>
        </p:spPr>
      </p:pic>
    </p:spTree>
    <p:extLst>
      <p:ext uri="{BB962C8B-B14F-4D97-AF65-F5344CB8AC3E}">
        <p14:creationId xmlns:p14="http://schemas.microsoft.com/office/powerpoint/2010/main" val="278632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保健所</a:t>
            </a:r>
            <a:r>
              <a:rPr lang="ja-JP" altLang="en-US" sz="2400" b="1" dirty="0">
                <a:latin typeface="UD デジタル 教科書体 NP-B" panose="02020700000000000000" pitchFamily="18" charset="-128"/>
                <a:ea typeface="UD デジタル 教科書体 NP-B" panose="02020700000000000000" pitchFamily="18" charset="-128"/>
              </a:rPr>
              <a:t>管内別陽性者</a:t>
            </a:r>
            <a:r>
              <a:rPr lang="ja-JP" altLang="en-US" sz="2400" b="1" dirty="0" smtClean="0">
                <a:latin typeface="UD デジタル 教科書体 NP-B" panose="02020700000000000000" pitchFamily="18" charset="-128"/>
                <a:ea typeface="UD デジタル 教科書体 NP-B" panose="02020700000000000000" pitchFamily="18" charset="-128"/>
              </a:rPr>
              <a:t>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4</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smtClean="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日から</a:t>
            </a:r>
            <a:r>
              <a:rPr lang="en-US" altLang="ja-JP" sz="2000" b="1" dirty="0" smtClean="0">
                <a:latin typeface="UD デジタル 教科書体 NP-B" panose="02020700000000000000" pitchFamily="18" charset="-128"/>
                <a:ea typeface="UD デジタル 教科書体 NP-B" panose="02020700000000000000" pitchFamily="18" charset="-128"/>
              </a:rPr>
              <a:t>13</a:t>
            </a:r>
            <a:r>
              <a:rPr lang="ja-JP" altLang="en-US" sz="2000" b="1" dirty="0" smtClean="0">
                <a:latin typeface="UD デジタル 教科書体 NP-B" panose="02020700000000000000" pitchFamily="18" charset="-128"/>
                <a:ea typeface="UD デジタル 教科書体 NP-B" panose="02020700000000000000" pitchFamily="18" charset="-128"/>
              </a:rPr>
              <a:t>日）</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18</a:t>
            </a:fld>
            <a:endParaRPr kumimoji="1" lang="ja-JP" altLang="en-US" dirty="0"/>
          </a:p>
        </p:txBody>
      </p:sp>
      <p:sp>
        <p:nvSpPr>
          <p:cNvPr id="8" name="テキスト ボックス 1"/>
          <p:cNvSpPr txBox="1"/>
          <p:nvPr/>
        </p:nvSpPr>
        <p:spPr>
          <a:xfrm>
            <a:off x="6053796"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池田市・箕面市・豊能町・</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能勢町</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6642295"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茨木</a:t>
            </a:r>
            <a:r>
              <a:rPr kumimoji="1" lang="ja-JP" altLang="en-US" sz="800" dirty="0" smtClean="0">
                <a:latin typeface="Meiryo UI" panose="020B0604030504040204" pitchFamily="50" charset="-128"/>
                <a:ea typeface="Meiryo UI" panose="020B0604030504040204" pitchFamily="50" charset="-128"/>
              </a:rPr>
              <a:t>市・摂津市・島本町</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7251771"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smtClean="0">
                <a:latin typeface="Meiryo UI" panose="020B0604030504040204" pitchFamily="50" charset="-128"/>
                <a:ea typeface="Meiryo UI" panose="020B0604030504040204" pitchFamily="50" charset="-128"/>
              </a:rPr>
              <a:t>守口市</a:t>
            </a:r>
            <a:r>
              <a:rPr kumimoji="1" lang="ja-JP" altLang="en-US" sz="800" dirty="0" smtClean="0">
                <a:latin typeface="Meiryo UI" panose="020B0604030504040204" pitchFamily="50" charset="-128"/>
                <a:ea typeface="Meiryo UI" panose="020B0604030504040204" pitchFamily="50" charset="-128"/>
              </a:rPr>
              <a:t>・門真市</a:t>
            </a:r>
            <a:endParaRPr kumimoji="1" lang="en-US" altLang="ja-JP" sz="800" dirty="0" smtClean="0">
              <a:latin typeface="Meiryo UI" panose="020B0604030504040204" pitchFamily="50" charset="-128"/>
              <a:ea typeface="Meiryo UI" panose="020B0604030504040204" pitchFamily="50" charset="-128"/>
            </a:endParaRPr>
          </a:p>
        </p:txBody>
      </p:sp>
      <p:sp>
        <p:nvSpPr>
          <p:cNvPr id="11" name="テキスト ボックス 1"/>
          <p:cNvSpPr txBox="1"/>
          <p:nvPr/>
        </p:nvSpPr>
        <p:spPr>
          <a:xfrm>
            <a:off x="7850758"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大東市</a:t>
            </a:r>
            <a:r>
              <a:rPr kumimoji="1" lang="ja-JP" altLang="en-US" sz="800" dirty="0" smtClean="0">
                <a:latin typeface="Meiryo UI" panose="020B0604030504040204" pitchFamily="50" charset="-128"/>
                <a:ea typeface="Meiryo UI" panose="020B0604030504040204" pitchFamily="50" charset="-128"/>
              </a:rPr>
              <a:t>・四條畷市・交野市</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8452089"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松原</a:t>
            </a:r>
            <a:r>
              <a:rPr kumimoji="1" lang="ja-JP" altLang="en-US" sz="800" dirty="0" smtClean="0">
                <a:latin typeface="Meiryo UI" panose="020B0604030504040204" pitchFamily="50" charset="-128"/>
                <a:ea typeface="Meiryo UI" panose="020B0604030504040204" pitchFamily="50" charset="-128"/>
              </a:rPr>
              <a:t>市・羽曳野市・柏原市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・藤井寺市</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9053420" y="5459060"/>
            <a:ext cx="411434"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富田林市</a:t>
            </a:r>
            <a:r>
              <a:rPr kumimoji="1" lang="ja-JP" altLang="en-US" sz="800" dirty="0" smtClean="0">
                <a:latin typeface="Meiryo UI" panose="020B0604030504040204" pitchFamily="50" charset="-128"/>
                <a:ea typeface="Meiryo UI" panose="020B0604030504040204" pitchFamily="50" charset="-128"/>
              </a:rPr>
              <a:t>・河内長野市・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大阪狭山市・太子町・</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smtClean="0">
                <a:latin typeface="Meiryo UI" panose="020B0604030504040204" pitchFamily="50" charset="-128"/>
                <a:ea typeface="Meiryo UI" panose="020B0604030504040204" pitchFamily="50" charset="-128"/>
              </a:rPr>
              <a:t>河南町・千早赤阪村</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9641074"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泉大津市・和泉市・高石市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・忠岡町</a:t>
            </a:r>
            <a:endParaRPr kumimoji="1" lang="en-US" altLang="ja-JP" sz="800" dirty="0" smtClean="0">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10243133"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岸和田市・貝塚市</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0852277"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泉佐野市</a:t>
            </a:r>
            <a:r>
              <a:rPr kumimoji="1" lang="ja-JP" altLang="en-US" sz="800" dirty="0" smtClean="0">
                <a:latin typeface="Meiryo UI" panose="020B0604030504040204" pitchFamily="50" charset="-128"/>
                <a:ea typeface="Meiryo UI" panose="020B0604030504040204" pitchFamily="50" charset="-128"/>
              </a:rPr>
              <a:t>・泉南市・阪南市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・熊取町・田尻町・岬町</a:t>
            </a:r>
            <a:endParaRPr kumimoji="1" lang="en-US" altLang="ja-JP" sz="8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225043" y="714601"/>
            <a:ext cx="11741914" cy="5529551"/>
          </a:xfrm>
          <a:prstGeom prst="rect">
            <a:avLst/>
          </a:prstGeom>
        </p:spPr>
      </p:pic>
    </p:spTree>
    <p:extLst>
      <p:ext uri="{BB962C8B-B14F-4D97-AF65-F5344CB8AC3E}">
        <p14:creationId xmlns:p14="http://schemas.microsoft.com/office/powerpoint/2010/main" val="1144168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0050" y="1562985"/>
            <a:ext cx="5572227" cy="5194242"/>
          </a:xfrm>
          <a:prstGeom prst="rect">
            <a:avLst/>
          </a:prstGeom>
        </p:spPr>
      </p:pic>
      <p:sp>
        <p:nvSpPr>
          <p:cNvPr id="24" name="正方形/長方形 23">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日間で、感染経路不明の割合が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割強まで増加し</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実数でも感染経路不明者数</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急増。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19</a:t>
            </a:fld>
            <a:endParaRPr kumimoji="1" lang="ja-JP" altLang="en-US" dirty="0"/>
          </a:p>
        </p:txBody>
      </p:sp>
      <p:sp>
        <p:nvSpPr>
          <p:cNvPr id="16" name="テキスト ボックス 15"/>
          <p:cNvSpPr txBox="1"/>
          <p:nvPr/>
        </p:nvSpPr>
        <p:spPr>
          <a:xfrm>
            <a:off x="5564339"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64339"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5" name="正方形/長方形 14"/>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smtClean="0"/>
              <a:t>60,260</a:t>
            </a:r>
            <a:r>
              <a:rPr lang="ja-JP" altLang="en-US" sz="1600" dirty="0" smtClean="0"/>
              <a:t>事例</a:t>
            </a:r>
            <a:r>
              <a:rPr lang="ja-JP" altLang="en-US" sz="1600" dirty="0"/>
              <a:t>の状況）</a:t>
            </a:r>
          </a:p>
        </p:txBody>
      </p:sp>
      <p:sp>
        <p:nvSpPr>
          <p:cNvPr id="13" name="テキスト ボックス 1"/>
          <p:cNvSpPr txBox="1"/>
          <p:nvPr/>
        </p:nvSpPr>
        <p:spPr>
          <a:xfrm rot="19029553">
            <a:off x="4783218" y="566507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4" name="テキスト ボックス 1"/>
          <p:cNvSpPr txBox="1"/>
          <p:nvPr/>
        </p:nvSpPr>
        <p:spPr>
          <a:xfrm rot="19029553">
            <a:off x="11024583" y="568389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9" name="テキスト ボックス 18"/>
          <p:cNvSpPr txBox="1"/>
          <p:nvPr/>
        </p:nvSpPr>
        <p:spPr>
          <a:xfrm>
            <a:off x="9837642" y="1661743"/>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4" name="図 3"/>
          <p:cNvPicPr>
            <a:picLocks noChangeAspect="1"/>
          </p:cNvPicPr>
          <p:nvPr/>
        </p:nvPicPr>
        <p:blipFill>
          <a:blip r:embed="rId3"/>
          <a:stretch>
            <a:fillRect/>
          </a:stretch>
        </p:blipFill>
        <p:spPr>
          <a:xfrm>
            <a:off x="5966530" y="1562985"/>
            <a:ext cx="5944115" cy="5194242"/>
          </a:xfrm>
          <a:prstGeom prst="rect">
            <a:avLst/>
          </a:prstGeom>
        </p:spPr>
      </p:pic>
    </p:spTree>
    <p:extLst>
      <p:ext uri="{BB962C8B-B14F-4D97-AF65-F5344CB8AC3E}">
        <p14:creationId xmlns:p14="http://schemas.microsoft.com/office/powerpoint/2010/main" val="1140227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3845" y="1444283"/>
            <a:ext cx="11857748" cy="541371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3" name="右矢印 32"/>
          <p:cNvSpPr/>
          <p:nvPr/>
        </p:nvSpPr>
        <p:spPr>
          <a:xfrm rot="16697231">
            <a:off x="7474893" y="3103016"/>
            <a:ext cx="1204963" cy="2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29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第四波は、３週間以上にわたり、第三波を大きく上回る速度・規模で急拡大。</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直近１週間</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の新規陽性者数一日平均約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898</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10379652" y="3257040"/>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a:latin typeface="Meiryo UI" panose="020B0604030504040204" pitchFamily="50" charset="-128"/>
                <a:ea typeface="Meiryo UI" panose="020B0604030504040204" pitchFamily="50" charset="-128"/>
                <a:cs typeface="Microsoft Himalaya" panose="01010100010101010101" pitchFamily="2" charset="0"/>
              </a:rPr>
              <a:t>1</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.9</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3" name="右矢印 62"/>
          <p:cNvSpPr/>
          <p:nvPr/>
        </p:nvSpPr>
        <p:spPr>
          <a:xfrm rot="17886350">
            <a:off x="1997134" y="4079677"/>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850808" y="1104104"/>
            <a:ext cx="343451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３月１日以降を「第四波」と総称して分析</a:t>
            </a:r>
            <a:endParaRPr kumimoji="1" lang="en-US" altLang="ja-JP" sz="1400" dirty="0" smtClean="0">
              <a:latin typeface="Meiryo UI" panose="020B0604030504040204" pitchFamily="50" charset="-128"/>
              <a:ea typeface="Meiryo UI" panose="020B0604030504040204" pitchFamily="50" charset="-128"/>
            </a:endParaRPr>
          </a:p>
        </p:txBody>
      </p:sp>
      <p:sp>
        <p:nvSpPr>
          <p:cNvPr id="17" name="テキスト ボックス 28"/>
          <p:cNvSpPr txBox="1"/>
          <p:nvPr/>
        </p:nvSpPr>
        <p:spPr>
          <a:xfrm>
            <a:off x="10611625" y="1975986"/>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５</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右矢印 17"/>
          <p:cNvSpPr/>
          <p:nvPr/>
        </p:nvSpPr>
        <p:spPr>
          <a:xfrm rot="16752518">
            <a:off x="10791947" y="1978991"/>
            <a:ext cx="1146155" cy="2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テキスト ボックス 24"/>
          <p:cNvSpPr txBox="1"/>
          <p:nvPr/>
        </p:nvSpPr>
        <p:spPr>
          <a:xfrm>
            <a:off x="5460010" y="3526683"/>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1.4</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3" name="テキスト ボックス 28"/>
          <p:cNvSpPr txBox="1"/>
          <p:nvPr/>
        </p:nvSpPr>
        <p:spPr>
          <a:xfrm>
            <a:off x="7327463" y="2912887"/>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1.9</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5" name="テキスト ボックス 24"/>
          <p:cNvSpPr txBox="1"/>
          <p:nvPr/>
        </p:nvSpPr>
        <p:spPr>
          <a:xfrm>
            <a:off x="5079805" y="4055629"/>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6" name="テキスト ボックス 24"/>
          <p:cNvSpPr txBox="1"/>
          <p:nvPr/>
        </p:nvSpPr>
        <p:spPr>
          <a:xfrm>
            <a:off x="1405412" y="3888317"/>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1.5</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8" name="テキスト ボックス 24"/>
          <p:cNvSpPr txBox="1"/>
          <p:nvPr/>
        </p:nvSpPr>
        <p:spPr>
          <a:xfrm>
            <a:off x="1126358" y="4366004"/>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1.9</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右矢印 29"/>
          <p:cNvSpPr/>
          <p:nvPr/>
        </p:nvSpPr>
        <p:spPr>
          <a:xfrm rot="17886350">
            <a:off x="1629491" y="4466631"/>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7077340">
            <a:off x="10883591" y="3265377"/>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097523" y="4097999"/>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2.3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右矢印 21"/>
          <p:cNvSpPr/>
          <p:nvPr/>
        </p:nvSpPr>
        <p:spPr>
          <a:xfrm rot="17077340">
            <a:off x="10601462" y="4106336"/>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7886350">
            <a:off x="6085904" y="3685527"/>
            <a:ext cx="527136" cy="255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9" name="右矢印 28"/>
          <p:cNvSpPr/>
          <p:nvPr/>
        </p:nvSpPr>
        <p:spPr>
          <a:xfrm rot="17886350">
            <a:off x="5725603" y="4191797"/>
            <a:ext cx="527136" cy="255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535358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08956" y="1102418"/>
            <a:ext cx="5462489" cy="5755123"/>
          </a:xfrm>
          <a:prstGeom prst="rect">
            <a:avLst/>
          </a:prstGeom>
        </p:spPr>
      </p:pic>
      <p:pic>
        <p:nvPicPr>
          <p:cNvPr id="4" name="図 3"/>
          <p:cNvPicPr>
            <a:picLocks noChangeAspect="1"/>
          </p:cNvPicPr>
          <p:nvPr/>
        </p:nvPicPr>
        <p:blipFill>
          <a:blip r:embed="rId3"/>
          <a:stretch>
            <a:fillRect/>
          </a:stretch>
        </p:blipFill>
        <p:spPr>
          <a:xfrm>
            <a:off x="6096000" y="1086554"/>
            <a:ext cx="5492972" cy="575512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20</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65388"/>
            <a:ext cx="12192000" cy="521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日間における感染経路不明割合は、</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市内居住者が</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割弱</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と依然高く、市外居住者も増加し、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割を超過。</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1"/>
          <p:cNvSpPr txBox="1"/>
          <p:nvPr/>
        </p:nvSpPr>
        <p:spPr>
          <a:xfrm rot="19029553">
            <a:off x="4785382" y="572421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3" name="テキスト ボックス 1"/>
          <p:cNvSpPr txBox="1"/>
          <p:nvPr/>
        </p:nvSpPr>
        <p:spPr>
          <a:xfrm rot="19029553">
            <a:off x="10726373" y="576578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144234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クラスター発生状況における感染経路（第四波）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21</a:t>
            </a:fld>
            <a:endParaRPr kumimoji="1" lang="ja-JP" altLang="en-US" dirty="0"/>
          </a:p>
        </p:txBody>
      </p:sp>
      <p:sp>
        <p:nvSpPr>
          <p:cNvPr id="6" name="正方形/長方形 5"/>
          <p:cNvSpPr/>
          <p:nvPr/>
        </p:nvSpPr>
        <p:spPr>
          <a:xfrm>
            <a:off x="6652841" y="622681"/>
            <a:ext cx="5538696" cy="338554"/>
          </a:xfrm>
          <a:prstGeom prst="rect">
            <a:avLst/>
          </a:prstGeom>
        </p:spPr>
        <p:txBody>
          <a:bodyPr wrap="none">
            <a:spAutoFit/>
          </a:bodyPr>
          <a:lstStyle/>
          <a:p>
            <a:r>
              <a:rPr lang="ja-JP" altLang="en-US" sz="1600" dirty="0"/>
              <a:t>（ </a:t>
            </a:r>
            <a:r>
              <a:rPr lang="en-US" altLang="ja-JP" sz="1600" dirty="0"/>
              <a:t>3</a:t>
            </a:r>
            <a:r>
              <a:rPr lang="ja-JP" altLang="en-US" sz="1600" dirty="0" smtClean="0"/>
              <a:t>月</a:t>
            </a:r>
            <a:r>
              <a:rPr lang="en-US" altLang="ja-JP" sz="1600" dirty="0"/>
              <a:t>1</a:t>
            </a:r>
            <a:r>
              <a:rPr lang="ja-JP" altLang="en-US" sz="1600" dirty="0" smtClean="0"/>
              <a:t>日以降</a:t>
            </a:r>
            <a:r>
              <a:rPr lang="en-US" altLang="ja-JP" sz="1600" dirty="0"/>
              <a:t>4</a:t>
            </a:r>
            <a:r>
              <a:rPr lang="ja-JP" altLang="en-US" sz="1600" dirty="0" smtClean="0"/>
              <a:t>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smtClean="0"/>
              <a:t>14,924</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nvPr>
        </p:nvGraphicFramePr>
        <p:xfrm>
          <a:off x="6790149" y="4829204"/>
          <a:ext cx="5264082" cy="1685677"/>
        </p:xfrm>
        <a:graphic>
          <a:graphicData uri="http://schemas.openxmlformats.org/drawingml/2006/table">
            <a:tbl>
              <a:tblPr firstRow="1" bandRow="1">
                <a:tableStyleId>{F5AB1C69-6EDB-4FF4-983F-18BD219EF322}</a:tableStyleId>
              </a:tblPr>
              <a:tblGrid>
                <a:gridCol w="651660">
                  <a:extLst>
                    <a:ext uri="{9D8B030D-6E8A-4147-A177-3AD203B41FA5}">
                      <a16:colId xmlns:a16="http://schemas.microsoft.com/office/drawing/2014/main" val="2210063772"/>
                    </a:ext>
                  </a:extLst>
                </a:gridCol>
                <a:gridCol w="602490">
                  <a:extLst>
                    <a:ext uri="{9D8B030D-6E8A-4147-A177-3AD203B41FA5}">
                      <a16:colId xmlns:a16="http://schemas.microsoft.com/office/drawing/2014/main" val="749325653"/>
                    </a:ext>
                  </a:extLst>
                </a:gridCol>
                <a:gridCol w="668322">
                  <a:extLst>
                    <a:ext uri="{9D8B030D-6E8A-4147-A177-3AD203B41FA5}">
                      <a16:colId xmlns:a16="http://schemas.microsoft.com/office/drawing/2014/main" val="2508332398"/>
                    </a:ext>
                  </a:extLst>
                </a:gridCol>
                <a:gridCol w="668322">
                  <a:extLst>
                    <a:ext uri="{9D8B030D-6E8A-4147-A177-3AD203B41FA5}">
                      <a16:colId xmlns:a16="http://schemas.microsoft.com/office/drawing/2014/main" val="3497716960"/>
                    </a:ext>
                  </a:extLst>
                </a:gridCol>
                <a:gridCol w="668322">
                  <a:extLst>
                    <a:ext uri="{9D8B030D-6E8A-4147-A177-3AD203B41FA5}">
                      <a16:colId xmlns:a16="http://schemas.microsoft.com/office/drawing/2014/main" val="4276844383"/>
                    </a:ext>
                  </a:extLst>
                </a:gridCol>
                <a:gridCol w="668322">
                  <a:extLst>
                    <a:ext uri="{9D8B030D-6E8A-4147-A177-3AD203B41FA5}">
                      <a16:colId xmlns:a16="http://schemas.microsoft.com/office/drawing/2014/main" val="3785991925"/>
                    </a:ext>
                  </a:extLst>
                </a:gridCol>
                <a:gridCol w="668322">
                  <a:extLst>
                    <a:ext uri="{9D8B030D-6E8A-4147-A177-3AD203B41FA5}">
                      <a16:colId xmlns:a16="http://schemas.microsoft.com/office/drawing/2014/main" val="163493318"/>
                    </a:ext>
                  </a:extLst>
                </a:gridCol>
                <a:gridCol w="668322">
                  <a:extLst>
                    <a:ext uri="{9D8B030D-6E8A-4147-A177-3AD203B41FA5}">
                      <a16:colId xmlns:a16="http://schemas.microsoft.com/office/drawing/2014/main" val="765642194"/>
                    </a:ext>
                  </a:extLst>
                </a:gridCol>
              </a:tblGrid>
              <a:tr h="504163">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家庭内感染</a:t>
                      </a:r>
                      <a:r>
                        <a:rPr kumimoji="1" lang="en-US" altLang="ja-JP" sz="900" b="0" dirty="0" smtClean="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第二波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第三波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第四波</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4/13</a:t>
                      </a:r>
                      <a:r>
                        <a:rPr kumimoji="1" lang="ja-JP" altLang="en-US" sz="600" dirty="0" smtClean="0">
                          <a:solidFill>
                            <a:schemeClr val="tx1"/>
                          </a:solidFill>
                          <a:latin typeface="Meiryo UI" panose="020B0604030504040204" pitchFamily="50" charset="-128"/>
                          <a:ea typeface="Meiryo UI" panose="020B0604030504040204" pitchFamily="50" charset="-128"/>
                        </a:rPr>
                        <a:t>まで）</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4.6</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0.6</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0.1</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15.5</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61.0</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7061982" y="4540949"/>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3"/>
          <a:stretch>
            <a:fillRect/>
          </a:stretch>
        </p:blipFill>
        <p:spPr>
          <a:xfrm>
            <a:off x="170943" y="961235"/>
            <a:ext cx="6602540" cy="5852667"/>
          </a:xfrm>
          <a:prstGeom prst="rect">
            <a:avLst/>
          </a:prstGeom>
        </p:spPr>
      </p:pic>
      <p:pic>
        <p:nvPicPr>
          <p:cNvPr id="7" name="図 6"/>
          <p:cNvPicPr>
            <a:picLocks noChangeAspect="1"/>
          </p:cNvPicPr>
          <p:nvPr/>
        </p:nvPicPr>
        <p:blipFill>
          <a:blip r:embed="rId4"/>
          <a:stretch>
            <a:fillRect/>
          </a:stretch>
        </p:blipFill>
        <p:spPr>
          <a:xfrm>
            <a:off x="6773483" y="965676"/>
            <a:ext cx="5054022" cy="3566469"/>
          </a:xfrm>
          <a:prstGeom prst="rect">
            <a:avLst/>
          </a:prstGeom>
        </p:spPr>
      </p:pic>
    </p:spTree>
    <p:extLst>
      <p:ext uri="{BB962C8B-B14F-4D97-AF65-F5344CB8AC3E}">
        <p14:creationId xmlns:p14="http://schemas.microsoft.com/office/powerpoint/2010/main" val="4259081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22</a:t>
            </a:fld>
            <a:endParaRPr kumimoji="1" lang="ja-JP" altLang="en-US" dirty="0"/>
          </a:p>
        </p:txBody>
      </p:sp>
      <p:sp>
        <p:nvSpPr>
          <p:cNvPr id="15" name="正方形/長方形 14"/>
          <p:cNvSpPr/>
          <p:nvPr/>
        </p:nvSpPr>
        <p:spPr>
          <a:xfrm>
            <a:off x="6706785" y="1053260"/>
            <a:ext cx="594906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以降４月</a:t>
            </a:r>
            <a:r>
              <a:rPr lang="en-US" altLang="ja-JP" sz="1600" dirty="0" smtClean="0"/>
              <a:t>13</a:t>
            </a:r>
            <a:r>
              <a:rPr lang="ja-JP" altLang="en-US" sz="1600" dirty="0" smtClean="0"/>
              <a:t>日までに</a:t>
            </a:r>
            <a:r>
              <a:rPr lang="ja-JP" altLang="en-US" sz="1600" dirty="0"/>
              <a:t>判明</a:t>
            </a:r>
            <a:r>
              <a:rPr lang="ja-JP" altLang="en-US" sz="1600" dirty="0" smtClean="0"/>
              <a:t>した</a:t>
            </a:r>
            <a:r>
              <a:rPr lang="en-US" altLang="ja-JP" sz="1600" dirty="0" smtClean="0"/>
              <a:t>62,046</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人数は、３月から増加傾向。</a:t>
            </a:r>
            <a:endParaRPr kumimoji="1" lang="en-US" altLang="ja-JP" b="1" dirty="0" smtClean="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9" name="テキスト ボックス 1"/>
          <p:cNvSpPr txBox="1"/>
          <p:nvPr/>
        </p:nvSpPr>
        <p:spPr>
          <a:xfrm rot="18857355">
            <a:off x="11017466" y="5679698"/>
            <a:ext cx="914415"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1" name="テキスト ボックス 1"/>
          <p:cNvSpPr txBox="1"/>
          <p:nvPr/>
        </p:nvSpPr>
        <p:spPr>
          <a:xfrm rot="18857355">
            <a:off x="4980297" y="5679697"/>
            <a:ext cx="914415"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3" name="テキスト ボックス 12"/>
          <p:cNvSpPr txBox="1"/>
          <p:nvPr/>
        </p:nvSpPr>
        <p:spPr>
          <a:xfrm>
            <a:off x="9912049" y="197467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3"/>
          <a:stretch>
            <a:fillRect/>
          </a:stretch>
        </p:blipFill>
        <p:spPr>
          <a:xfrm>
            <a:off x="40084" y="1355796"/>
            <a:ext cx="5877053" cy="5389331"/>
          </a:xfrm>
          <a:prstGeom prst="rect">
            <a:avLst/>
          </a:prstGeom>
        </p:spPr>
      </p:pic>
      <p:pic>
        <p:nvPicPr>
          <p:cNvPr id="4" name="図 3"/>
          <p:cNvPicPr>
            <a:picLocks noChangeAspect="1"/>
          </p:cNvPicPr>
          <p:nvPr/>
        </p:nvPicPr>
        <p:blipFill>
          <a:blip r:embed="rId4"/>
          <a:stretch>
            <a:fillRect/>
          </a:stretch>
        </p:blipFill>
        <p:spPr>
          <a:xfrm>
            <a:off x="5966667" y="1360897"/>
            <a:ext cx="5877053" cy="5401524"/>
          </a:xfrm>
          <a:prstGeom prst="rect">
            <a:avLst/>
          </a:prstGeom>
        </p:spPr>
      </p:pic>
    </p:spTree>
    <p:extLst>
      <p:ext uri="{BB962C8B-B14F-4D97-AF65-F5344CB8AC3E}">
        <p14:creationId xmlns:p14="http://schemas.microsoft.com/office/powerpoint/2010/main" val="81779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228076" y="1054756"/>
            <a:ext cx="5834378"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以降４月</a:t>
            </a:r>
            <a:r>
              <a:rPr lang="en-US" altLang="ja-JP" sz="1600" dirty="0" smtClean="0"/>
              <a:t>13</a:t>
            </a:r>
            <a:r>
              <a:rPr lang="ja-JP" altLang="en-US" sz="1600" dirty="0" smtClean="0"/>
              <a:t>日</a:t>
            </a:r>
            <a:r>
              <a:rPr lang="ja-JP" altLang="en-US" sz="1600" dirty="0"/>
              <a:t>までに判明</a:t>
            </a:r>
            <a:r>
              <a:rPr lang="ja-JP" altLang="en-US" sz="1600" dirty="0" smtClean="0"/>
              <a:t>した感染経路不明者</a:t>
            </a:r>
            <a:r>
              <a:rPr lang="en-US" altLang="ja-JP" sz="1600" dirty="0" smtClean="0"/>
              <a:t>33,654</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23</a:t>
            </a:fld>
            <a:endParaRPr kumimoji="1" lang="ja-JP" altLang="en-US" dirty="0"/>
          </a:p>
        </p:txBody>
      </p:sp>
      <p:sp>
        <p:nvSpPr>
          <p:cNvPr id="8" name="正方形/長方形 7"/>
          <p:cNvSpPr/>
          <p:nvPr/>
        </p:nvSpPr>
        <p:spPr>
          <a:xfrm>
            <a:off x="11853137" y="3807532"/>
            <a:ext cx="76710" cy="28800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9" name="テキスト ボックス 1"/>
          <p:cNvSpPr txBox="1"/>
          <p:nvPr/>
        </p:nvSpPr>
        <p:spPr>
          <a:xfrm rot="18857355">
            <a:off x="11252795" y="5400777"/>
            <a:ext cx="914415"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5353042" y="5400777"/>
            <a:ext cx="914415"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11" name="テキスト ボックス 10"/>
          <p:cNvSpPr txBox="1"/>
          <p:nvPr/>
        </p:nvSpPr>
        <p:spPr>
          <a:xfrm>
            <a:off x="10021192" y="1552812"/>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3"/>
          <a:stretch>
            <a:fillRect/>
          </a:stretch>
        </p:blipFill>
        <p:spPr>
          <a:xfrm>
            <a:off x="113053" y="1090350"/>
            <a:ext cx="6047756" cy="5486876"/>
          </a:xfrm>
          <a:prstGeom prst="rect">
            <a:avLst/>
          </a:prstGeom>
        </p:spPr>
      </p:pic>
    </p:spTree>
    <p:extLst>
      <p:ext uri="{BB962C8B-B14F-4D97-AF65-F5344CB8AC3E}">
        <p14:creationId xmlns:p14="http://schemas.microsoft.com/office/powerpoint/2010/main" val="3272803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24</a:t>
            </a:fld>
            <a:endParaRPr kumimoji="1" lang="ja-JP" altLang="en-US" dirty="0"/>
          </a:p>
        </p:txBody>
      </p:sp>
      <p:sp>
        <p:nvSpPr>
          <p:cNvPr id="19" name="正方形/長方形 18"/>
          <p:cNvSpPr/>
          <p:nvPr/>
        </p:nvSpPr>
        <p:spPr>
          <a:xfrm>
            <a:off x="6486187" y="1087616"/>
            <a:ext cx="553869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a:t>3,668</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は、３月より増加に転じていた</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321565" y="6205036"/>
            <a:ext cx="1885760" cy="230832"/>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①②③④⑤⑥⑦⑧⑨⑩⑪⑫⑬⑭</a:t>
            </a:r>
            <a:endParaRPr kumimoji="1" lang="ja-JP" altLang="en-US" sz="850" dirty="0">
              <a:solidFill>
                <a:schemeClr val="tx1">
                  <a:lumMod val="65000"/>
                  <a:lumOff val="35000"/>
                </a:schemeClr>
              </a:solidFill>
            </a:endParaRPr>
          </a:p>
        </p:txBody>
      </p:sp>
      <p:sp>
        <p:nvSpPr>
          <p:cNvPr id="21" name="テキスト ボックス 20"/>
          <p:cNvSpPr txBox="1"/>
          <p:nvPr/>
        </p:nvSpPr>
        <p:spPr>
          <a:xfrm>
            <a:off x="8539542" y="270619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3" name="テキスト ボックス 12"/>
          <p:cNvSpPr txBox="1"/>
          <p:nvPr/>
        </p:nvSpPr>
        <p:spPr>
          <a:xfrm>
            <a:off x="3646743" y="6205036"/>
            <a:ext cx="1885760" cy="230832"/>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a:t>
            </a:r>
            <a:r>
              <a:rPr lang="ja-JP" altLang="en-US" sz="850" dirty="0">
                <a:solidFill>
                  <a:schemeClr val="tx1">
                    <a:lumMod val="65000"/>
                    <a:lumOff val="35000"/>
                  </a:schemeClr>
                </a:solidFill>
              </a:rPr>
              <a:t>⑭</a:t>
            </a:r>
            <a:endParaRPr kumimoji="1" lang="ja-JP" altLang="en-US" sz="850" dirty="0">
              <a:solidFill>
                <a:schemeClr val="tx1">
                  <a:lumMod val="65000"/>
                  <a:lumOff val="35000"/>
                </a:schemeClr>
              </a:solidFill>
            </a:endParaRPr>
          </a:p>
        </p:txBody>
      </p:sp>
      <p:sp>
        <p:nvSpPr>
          <p:cNvPr id="14" name="テキスト ボックス 13"/>
          <p:cNvSpPr txBox="1"/>
          <p:nvPr/>
        </p:nvSpPr>
        <p:spPr>
          <a:xfrm>
            <a:off x="1958941" y="6210588"/>
            <a:ext cx="1885760" cy="230832"/>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①②③④⑤⑥⑦⑧⑨⑩⑪⑫⑬⑭</a:t>
            </a:r>
            <a:endParaRPr kumimoji="1" lang="ja-JP" altLang="en-US" sz="850" dirty="0">
              <a:solidFill>
                <a:schemeClr val="tx1">
                  <a:lumMod val="65000"/>
                  <a:lumOff val="35000"/>
                </a:schemeClr>
              </a:solidFill>
            </a:endParaRPr>
          </a:p>
        </p:txBody>
      </p:sp>
      <p:sp>
        <p:nvSpPr>
          <p:cNvPr id="15" name="テキスト ボックス 14"/>
          <p:cNvSpPr txBox="1"/>
          <p:nvPr/>
        </p:nvSpPr>
        <p:spPr>
          <a:xfrm>
            <a:off x="5317206" y="6204065"/>
            <a:ext cx="1885760" cy="223138"/>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①②③④⑤⑥⑦⑧⑨⑩⑪⑫⑬⑭</a:t>
            </a:r>
            <a:endParaRPr kumimoji="1" lang="ja-JP" altLang="en-US" sz="850" dirty="0">
              <a:solidFill>
                <a:schemeClr val="tx1">
                  <a:lumMod val="65000"/>
                  <a:lumOff val="35000"/>
                </a:schemeClr>
              </a:solidFill>
            </a:endParaRPr>
          </a:p>
        </p:txBody>
      </p:sp>
      <p:sp>
        <p:nvSpPr>
          <p:cNvPr id="17" name="テキスト ボックス 16"/>
          <p:cNvSpPr txBox="1"/>
          <p:nvPr/>
        </p:nvSpPr>
        <p:spPr>
          <a:xfrm>
            <a:off x="6979539" y="6205036"/>
            <a:ext cx="1885760" cy="230832"/>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a:t>
            </a:r>
            <a:r>
              <a:rPr lang="ja-JP" altLang="en-US" sz="850" dirty="0">
                <a:solidFill>
                  <a:schemeClr val="tx1">
                    <a:lumMod val="65000"/>
                    <a:lumOff val="35000"/>
                  </a:schemeClr>
                </a:solidFill>
              </a:rPr>
              <a:t>⑭</a:t>
            </a:r>
            <a:endParaRPr kumimoji="1" lang="ja-JP" altLang="en-US" sz="850" dirty="0">
              <a:solidFill>
                <a:schemeClr val="tx1">
                  <a:lumMod val="65000"/>
                  <a:lumOff val="35000"/>
                </a:schemeClr>
              </a:solidFill>
            </a:endParaRPr>
          </a:p>
        </p:txBody>
      </p:sp>
      <p:sp>
        <p:nvSpPr>
          <p:cNvPr id="18" name="テキスト ボックス 17"/>
          <p:cNvSpPr txBox="1"/>
          <p:nvPr/>
        </p:nvSpPr>
        <p:spPr>
          <a:xfrm>
            <a:off x="8637370" y="6208378"/>
            <a:ext cx="1893469" cy="223138"/>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a:t>
            </a:r>
            <a:r>
              <a:rPr lang="ja-JP" altLang="en-US" sz="850" dirty="0">
                <a:solidFill>
                  <a:schemeClr val="tx1">
                    <a:lumMod val="65000"/>
                    <a:lumOff val="35000"/>
                  </a:schemeClr>
                </a:solidFill>
              </a:rPr>
              <a:t>⑭</a:t>
            </a:r>
            <a:endParaRPr kumimoji="1" lang="ja-JP" altLang="en-US" sz="850" dirty="0">
              <a:solidFill>
                <a:schemeClr val="tx1">
                  <a:lumMod val="65000"/>
                  <a:lumOff val="35000"/>
                </a:schemeClr>
              </a:solidFill>
            </a:endParaRPr>
          </a:p>
        </p:txBody>
      </p:sp>
      <p:sp>
        <p:nvSpPr>
          <p:cNvPr id="20" name="テキスト ボックス 19"/>
          <p:cNvSpPr txBox="1"/>
          <p:nvPr/>
        </p:nvSpPr>
        <p:spPr>
          <a:xfrm>
            <a:off x="10316618" y="6211685"/>
            <a:ext cx="1885760" cy="230832"/>
          </a:xfrm>
          <a:prstGeom prst="rect">
            <a:avLst/>
          </a:prstGeom>
          <a:noFill/>
        </p:spPr>
        <p:txBody>
          <a:bodyPr wrap="square" rtlCol="0">
            <a:spAutoFit/>
          </a:bodyPr>
          <a:lstStyle/>
          <a:p>
            <a:r>
              <a:rPr kumimoji="1" lang="ja-JP" altLang="en-US" sz="850" dirty="0" smtClean="0">
                <a:solidFill>
                  <a:schemeClr val="tx1">
                    <a:lumMod val="65000"/>
                    <a:lumOff val="35000"/>
                  </a:schemeClr>
                </a:solidFill>
              </a:rPr>
              <a:t>①②③④⑤⑥⑦⑧⑨⑩⑪⑫⑬⑭</a:t>
            </a:r>
            <a:endParaRPr kumimoji="1" lang="ja-JP" altLang="en-US" sz="850" dirty="0">
              <a:solidFill>
                <a:schemeClr val="tx1">
                  <a:lumMod val="65000"/>
                  <a:lumOff val="35000"/>
                </a:schemeClr>
              </a:solidFill>
            </a:endParaRPr>
          </a:p>
        </p:txBody>
      </p:sp>
      <p:sp>
        <p:nvSpPr>
          <p:cNvPr id="22" name="テキスト ボックス 1"/>
          <p:cNvSpPr txBox="1"/>
          <p:nvPr/>
        </p:nvSpPr>
        <p:spPr>
          <a:xfrm>
            <a:off x="7503860" y="2853138"/>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3" name="正方形/長方形 22"/>
          <p:cNvSpPr/>
          <p:nvPr/>
        </p:nvSpPr>
        <p:spPr>
          <a:xfrm>
            <a:off x="3477296" y="5898524"/>
            <a:ext cx="90151" cy="7568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24" name="正方形/長方形 23"/>
          <p:cNvSpPr/>
          <p:nvPr/>
        </p:nvSpPr>
        <p:spPr>
          <a:xfrm>
            <a:off x="5149402" y="6041787"/>
            <a:ext cx="116792" cy="7193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25" name="正方形/長方形 24"/>
          <p:cNvSpPr/>
          <p:nvPr/>
        </p:nvSpPr>
        <p:spPr>
          <a:xfrm>
            <a:off x="6825603" y="6061655"/>
            <a:ext cx="81955" cy="7568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26" name="正方形/長方形 25"/>
          <p:cNvSpPr/>
          <p:nvPr/>
        </p:nvSpPr>
        <p:spPr>
          <a:xfrm>
            <a:off x="8482207" y="6106423"/>
            <a:ext cx="57335" cy="60027"/>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pic>
        <p:nvPicPr>
          <p:cNvPr id="3" name="図 2"/>
          <p:cNvPicPr>
            <a:picLocks noChangeAspect="1"/>
          </p:cNvPicPr>
          <p:nvPr/>
        </p:nvPicPr>
        <p:blipFill>
          <a:blip r:embed="rId3"/>
          <a:stretch>
            <a:fillRect/>
          </a:stretch>
        </p:blipFill>
        <p:spPr>
          <a:xfrm>
            <a:off x="26906" y="1453080"/>
            <a:ext cx="12138188" cy="5224725"/>
          </a:xfrm>
          <a:prstGeom prst="rect">
            <a:avLst/>
          </a:prstGeom>
        </p:spPr>
      </p:pic>
    </p:spTree>
    <p:extLst>
      <p:ext uri="{BB962C8B-B14F-4D97-AF65-F5344CB8AC3E}">
        <p14:creationId xmlns:p14="http://schemas.microsoft.com/office/powerpoint/2010/main" val="3654675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25</a:t>
            </a:fld>
            <a:endParaRPr kumimoji="1" lang="ja-JP" altLang="en-US" dirty="0"/>
          </a:p>
        </p:txBody>
      </p:sp>
      <p:sp>
        <p:nvSpPr>
          <p:cNvPr id="8" name="正方形/長方形 7"/>
          <p:cNvSpPr/>
          <p:nvPr/>
        </p:nvSpPr>
        <p:spPr>
          <a:xfrm>
            <a:off x="8449036" y="654699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68937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以降４月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a:t>3,668</a:t>
            </a:r>
            <a:r>
              <a:rPr lang="ja-JP" altLang="en-US" sz="1600" dirty="0" smtClean="0"/>
              <a:t>事例</a:t>
            </a:r>
            <a:r>
              <a:rPr lang="ja-JP" altLang="en-US" sz="1600" dirty="0"/>
              <a:t>の状況）</a:t>
            </a:r>
          </a:p>
        </p:txBody>
      </p:sp>
      <p:sp>
        <p:nvSpPr>
          <p:cNvPr id="14" name="テキスト ボックス 13"/>
          <p:cNvSpPr txBox="1"/>
          <p:nvPr/>
        </p:nvSpPr>
        <p:spPr>
          <a:xfrm>
            <a:off x="334851" y="5864136"/>
            <a:ext cx="209550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①②③④⑤⑥⑦⑧⑨⑩⑪⑫⑬⑭</a:t>
            </a:r>
            <a:endParaRPr kumimoji="1" lang="ja-JP" altLang="en-US" sz="1000" dirty="0">
              <a:solidFill>
                <a:schemeClr val="tx1">
                  <a:lumMod val="65000"/>
                  <a:lumOff val="35000"/>
                </a:schemeClr>
              </a:solidFill>
            </a:endParaRPr>
          </a:p>
        </p:txBody>
      </p:sp>
      <p:sp>
        <p:nvSpPr>
          <p:cNvPr id="16" name="テキスト ボックス 15"/>
          <p:cNvSpPr txBox="1"/>
          <p:nvPr/>
        </p:nvSpPr>
        <p:spPr>
          <a:xfrm>
            <a:off x="5189624" y="2309327"/>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1" name="テキスト ボックス 10"/>
          <p:cNvSpPr txBox="1"/>
          <p:nvPr/>
        </p:nvSpPr>
        <p:spPr>
          <a:xfrm>
            <a:off x="2252551" y="5863663"/>
            <a:ext cx="209550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①②③④⑤⑥⑦⑧⑨⑩⑪⑫⑬</a:t>
            </a:r>
            <a:r>
              <a:rPr lang="ja-JP" altLang="en-US" sz="1000" dirty="0">
                <a:solidFill>
                  <a:schemeClr val="tx1">
                    <a:lumMod val="65000"/>
                    <a:lumOff val="35000"/>
                  </a:schemeClr>
                </a:solidFill>
              </a:rPr>
              <a:t>⑭</a:t>
            </a:r>
            <a:endParaRPr kumimoji="1" lang="ja-JP" altLang="en-US" sz="1000" dirty="0">
              <a:solidFill>
                <a:schemeClr val="tx1">
                  <a:lumMod val="65000"/>
                  <a:lumOff val="35000"/>
                </a:schemeClr>
              </a:solidFill>
            </a:endParaRPr>
          </a:p>
        </p:txBody>
      </p:sp>
      <p:sp>
        <p:nvSpPr>
          <p:cNvPr id="12" name="テキスト ボックス 11"/>
          <p:cNvSpPr txBox="1"/>
          <p:nvPr/>
        </p:nvSpPr>
        <p:spPr>
          <a:xfrm>
            <a:off x="4195651" y="5863663"/>
            <a:ext cx="209550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①②③④⑤⑥⑦⑧⑨⑩⑪⑫⑬⑭</a:t>
            </a:r>
            <a:endParaRPr kumimoji="1" lang="ja-JP" altLang="en-US" sz="1000" dirty="0">
              <a:solidFill>
                <a:schemeClr val="tx1">
                  <a:lumMod val="65000"/>
                  <a:lumOff val="35000"/>
                </a:schemeClr>
              </a:solidFill>
            </a:endParaRPr>
          </a:p>
        </p:txBody>
      </p:sp>
      <p:sp>
        <p:nvSpPr>
          <p:cNvPr id="17" name="テキスト ボックス 16"/>
          <p:cNvSpPr txBox="1"/>
          <p:nvPr/>
        </p:nvSpPr>
        <p:spPr>
          <a:xfrm>
            <a:off x="6113351" y="5864794"/>
            <a:ext cx="209550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①②③④⑤⑥⑦⑧⑨⑩⑪⑫⑬⑭</a:t>
            </a:r>
            <a:endParaRPr kumimoji="1" lang="ja-JP" altLang="en-US" sz="1000" dirty="0">
              <a:solidFill>
                <a:schemeClr val="tx1">
                  <a:lumMod val="65000"/>
                  <a:lumOff val="35000"/>
                </a:schemeClr>
              </a:solidFill>
            </a:endParaRPr>
          </a:p>
        </p:txBody>
      </p:sp>
      <p:sp>
        <p:nvSpPr>
          <p:cNvPr id="18" name="テキスト ボックス 17"/>
          <p:cNvSpPr txBox="1"/>
          <p:nvPr/>
        </p:nvSpPr>
        <p:spPr>
          <a:xfrm>
            <a:off x="8060514" y="5870489"/>
            <a:ext cx="209550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①②③④⑤⑥⑦⑧⑨⑩⑪⑫⑬⑭</a:t>
            </a:r>
            <a:endParaRPr kumimoji="1" lang="ja-JP" altLang="en-US" sz="1000" dirty="0">
              <a:solidFill>
                <a:schemeClr val="tx1">
                  <a:lumMod val="65000"/>
                  <a:lumOff val="35000"/>
                </a:schemeClr>
              </a:solidFill>
            </a:endParaRPr>
          </a:p>
        </p:txBody>
      </p:sp>
      <p:sp>
        <p:nvSpPr>
          <p:cNvPr id="19" name="テキスト ボックス 18"/>
          <p:cNvSpPr txBox="1"/>
          <p:nvPr/>
        </p:nvSpPr>
        <p:spPr>
          <a:xfrm>
            <a:off x="9962017" y="5870489"/>
            <a:ext cx="2095500" cy="253916"/>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①②③④⑤⑥⑦⑧⑨⑩⑪⑫⑬⑭</a:t>
            </a:r>
            <a:endParaRPr kumimoji="1" lang="ja-JP" altLang="en-US" sz="1000" dirty="0">
              <a:solidFill>
                <a:schemeClr val="tx1">
                  <a:lumMod val="65000"/>
                  <a:lumOff val="35000"/>
                </a:schemeClr>
              </a:solidFill>
            </a:endParaRPr>
          </a:p>
        </p:txBody>
      </p:sp>
      <p:sp>
        <p:nvSpPr>
          <p:cNvPr id="15" name="テキスト ボックス 1"/>
          <p:cNvSpPr txBox="1"/>
          <p:nvPr/>
        </p:nvSpPr>
        <p:spPr>
          <a:xfrm>
            <a:off x="3826385" y="2430514"/>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4024312" y="5210175"/>
            <a:ext cx="90488" cy="2042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正方形/長方形 20"/>
          <p:cNvSpPr/>
          <p:nvPr/>
        </p:nvSpPr>
        <p:spPr>
          <a:xfrm>
            <a:off x="7885634" y="5373543"/>
            <a:ext cx="90488" cy="2042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正方形/長方形 21"/>
          <p:cNvSpPr/>
          <p:nvPr/>
        </p:nvSpPr>
        <p:spPr>
          <a:xfrm flipH="1" flipV="1">
            <a:off x="9802278" y="5735817"/>
            <a:ext cx="100762" cy="708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3" name="正方形/長方形 22"/>
          <p:cNvSpPr/>
          <p:nvPr/>
        </p:nvSpPr>
        <p:spPr>
          <a:xfrm>
            <a:off x="11722633" y="1803400"/>
            <a:ext cx="82031" cy="123694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pic>
        <p:nvPicPr>
          <p:cNvPr id="3" name="図 2"/>
          <p:cNvPicPr>
            <a:picLocks noChangeAspect="1"/>
          </p:cNvPicPr>
          <p:nvPr/>
        </p:nvPicPr>
        <p:blipFill>
          <a:blip r:embed="rId2"/>
          <a:stretch>
            <a:fillRect/>
          </a:stretch>
        </p:blipFill>
        <p:spPr>
          <a:xfrm>
            <a:off x="0" y="1672497"/>
            <a:ext cx="11930906" cy="4706520"/>
          </a:xfrm>
          <a:prstGeom prst="rect">
            <a:avLst/>
          </a:prstGeom>
        </p:spPr>
      </p:pic>
    </p:spTree>
    <p:extLst>
      <p:ext uri="{BB962C8B-B14F-4D97-AF65-F5344CB8AC3E}">
        <p14:creationId xmlns:p14="http://schemas.microsoft.com/office/powerpoint/2010/main" val="3113941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26</a:t>
            </a:fld>
            <a:endParaRPr kumimoji="1" lang="ja-JP" altLang="en-US"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721850"/>
            <a:ext cx="553869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4</a:t>
            </a:r>
            <a:r>
              <a:rPr lang="ja-JP" altLang="en-US" sz="1600" dirty="0" smtClean="0"/>
              <a:t>月</a:t>
            </a:r>
            <a:r>
              <a:rPr lang="en-US" altLang="ja-JP" sz="1600" dirty="0" smtClean="0"/>
              <a:t>13</a:t>
            </a:r>
            <a:r>
              <a:rPr lang="ja-JP" altLang="en-US" sz="1600" dirty="0" smtClean="0"/>
              <a:t>日</a:t>
            </a:r>
            <a:r>
              <a:rPr lang="ja-JP" altLang="en-US" sz="1600" dirty="0"/>
              <a:t>までに判明</a:t>
            </a:r>
            <a:r>
              <a:rPr lang="ja-JP" altLang="en-US" sz="1600" dirty="0" smtClean="0"/>
              <a:t>した</a:t>
            </a:r>
            <a:r>
              <a:rPr lang="en-US" altLang="ja-JP" sz="1600" dirty="0"/>
              <a:t>3,668</a:t>
            </a:r>
            <a:r>
              <a:rPr lang="ja-JP" altLang="en-US" sz="1600" dirty="0" smtClean="0"/>
              <a:t>事例の</a:t>
            </a:r>
            <a:r>
              <a:rPr lang="ja-JP" altLang="en-US" sz="1600" dirty="0"/>
              <a:t>状況）</a:t>
            </a:r>
          </a:p>
        </p:txBody>
      </p:sp>
      <p:sp>
        <p:nvSpPr>
          <p:cNvPr id="14" name="テキスト ボックス 13"/>
          <p:cNvSpPr txBox="1"/>
          <p:nvPr/>
        </p:nvSpPr>
        <p:spPr>
          <a:xfrm>
            <a:off x="777718" y="5946742"/>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      ⑭</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6586203" y="5946742"/>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⑬     ⑭</a:t>
            </a:r>
            <a:endParaRPr kumimoji="1" lang="ja-JP" altLang="en-US" sz="1100" dirty="0">
              <a:solidFill>
                <a:schemeClr val="tx1">
                  <a:lumMod val="65000"/>
                  <a:lumOff val="35000"/>
                </a:schemeClr>
              </a:solidFill>
            </a:endParaRPr>
          </a:p>
        </p:txBody>
      </p:sp>
      <p:sp>
        <p:nvSpPr>
          <p:cNvPr id="10" name="正方形/長方形 9"/>
          <p:cNvSpPr/>
          <p:nvPr/>
        </p:nvSpPr>
        <p:spPr>
          <a:xfrm>
            <a:off x="11429946" y="5200578"/>
            <a:ext cx="254053" cy="21364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 name="正方形/長方形 8"/>
          <p:cNvSpPr/>
          <p:nvPr/>
        </p:nvSpPr>
        <p:spPr>
          <a:xfrm>
            <a:off x="5660690" y="3810000"/>
            <a:ext cx="285760" cy="590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5" name="テキスト ボックス 1"/>
          <p:cNvSpPr txBox="1"/>
          <p:nvPr/>
        </p:nvSpPr>
        <p:spPr>
          <a:xfrm>
            <a:off x="8896719" y="2280145"/>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(10</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100064" y="1011356"/>
            <a:ext cx="11991871" cy="5694158"/>
          </a:xfrm>
          <a:prstGeom prst="rect">
            <a:avLst/>
          </a:prstGeom>
        </p:spPr>
      </p:pic>
    </p:spTree>
    <p:extLst>
      <p:ext uri="{BB962C8B-B14F-4D97-AF65-F5344CB8AC3E}">
        <p14:creationId xmlns:p14="http://schemas.microsoft.com/office/powerpoint/2010/main" val="194526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871856" y="1224808"/>
            <a:ext cx="6120914" cy="5633192"/>
          </a:xfrm>
          <a:prstGeom prst="rect">
            <a:avLst/>
          </a:prstGeom>
        </p:spPr>
      </p:pic>
      <p:pic>
        <p:nvPicPr>
          <p:cNvPr id="3" name="図 2"/>
          <p:cNvPicPr>
            <a:picLocks noChangeAspect="1"/>
          </p:cNvPicPr>
          <p:nvPr/>
        </p:nvPicPr>
        <p:blipFill>
          <a:blip r:embed="rId4"/>
          <a:stretch>
            <a:fillRect/>
          </a:stretch>
        </p:blipFill>
        <p:spPr>
          <a:xfrm>
            <a:off x="33320" y="1127237"/>
            <a:ext cx="5749026"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64942" y="6488668"/>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3</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感染拡大に伴い、陽性率が急上昇。</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09600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59493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7510" y="1229556"/>
            <a:ext cx="12046740" cy="5182049"/>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　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a:t>
            </a:r>
            <a:r>
              <a:rPr lang="ja-JP" altLang="en-US" sz="2000" b="1" dirty="0" smtClean="0">
                <a:latin typeface="UD デジタル 教科書体 NK-B" panose="02020700000000000000" pitchFamily="18" charset="-128"/>
                <a:ea typeface="UD デジタル 教科書体 NK-B" panose="02020700000000000000" pitchFamily="18" charset="-128"/>
              </a:rPr>
              <a:t>（緊急事態措置解除区域及びまん延防止等重点措置区域）</a:t>
            </a:r>
            <a:endParaRPr lang="ja-JP" altLang="en-US" sz="20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4</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451138" y="6559560"/>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68282"/>
            <a:ext cx="12192000" cy="7696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同日にまん延防止等重点措置適用区域となった宮城県は新規陽性者数が減少しているが、大阪府及び兵庫県は急増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とりわけ、大阪府の新規陽性者数は急増し、１月の緊急事態宣言下の東京の発生状況（最大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88.69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人）に近づきつつある。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2004449" y="1937528"/>
            <a:ext cx="7568419" cy="830997"/>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■緊急事態措置解除区域　　：以下宮城県を除く都道府県</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■まん延防止等重点措置区域：宮城県、大阪府、兵庫県（</a:t>
            </a:r>
            <a:r>
              <a:rPr lang="en-US" altLang="ja-JP" sz="1200" dirty="0" smtClean="0">
                <a:latin typeface="Meiryo UI" panose="020B0604030504040204" pitchFamily="50" charset="-128"/>
                <a:ea typeface="Meiryo UI" panose="020B0604030504040204" pitchFamily="50" charset="-128"/>
              </a:rPr>
              <a:t>4/5~5/5</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東京都</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4/12~</a:t>
            </a:r>
            <a:r>
              <a:rPr lang="ja-JP" altLang="en-US" sz="1200" dirty="0" smtClean="0">
                <a:latin typeface="Meiryo UI" panose="020B0604030504040204" pitchFamily="50" charset="-128"/>
                <a:ea typeface="Meiryo UI" panose="020B0604030504040204" pitchFamily="50" charset="-128"/>
              </a:rPr>
              <a:t>５</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京都府、沖縄県（</a:t>
            </a:r>
            <a:r>
              <a:rPr kumimoji="1" lang="en-US" altLang="ja-JP" sz="1200" dirty="0" smtClean="0">
                <a:latin typeface="Meiryo UI" panose="020B0604030504040204" pitchFamily="50" charset="-128"/>
                <a:ea typeface="Meiryo UI" panose="020B0604030504040204" pitchFamily="50" charset="-128"/>
              </a:rPr>
              <a:t>4/12~5/5</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10922585" y="2422533"/>
            <a:ext cx="942535" cy="3035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934943" y="2851242"/>
            <a:ext cx="942535" cy="3035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0931549" y="3254445"/>
            <a:ext cx="942535" cy="3035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0922586" y="3574342"/>
            <a:ext cx="942535" cy="3035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0922586" y="3910623"/>
            <a:ext cx="942535" cy="3035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0922586" y="4299094"/>
            <a:ext cx="942535" cy="30351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840480" y="6461509"/>
            <a:ext cx="613997" cy="33633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100"/>
          </a:p>
        </p:txBody>
      </p:sp>
      <p:sp>
        <p:nvSpPr>
          <p:cNvPr id="21" name="テキスト ボックス 45">
            <a:extLst>
              <a:ext uri="{FF2B5EF4-FFF2-40B4-BE49-F238E27FC236}">
                <a16:creationId xmlns:a16="http://schemas.microsoft.com/office/drawing/2014/main" id="{66C4A2BD-4252-419D-8A1B-0D8FC4F54FCC}"/>
              </a:ext>
            </a:extLst>
          </p:cNvPr>
          <p:cNvSpPr txBox="1"/>
          <p:nvPr/>
        </p:nvSpPr>
        <p:spPr>
          <a:xfrm>
            <a:off x="4569225" y="6505973"/>
            <a:ext cx="4209306" cy="2719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smtClean="0"/>
              <a:t>…</a:t>
            </a:r>
            <a:r>
              <a:rPr lang="ja-JP" altLang="en-US" sz="1100" dirty="0" smtClean="0"/>
              <a:t>まん延防止等重点措置区域</a:t>
            </a:r>
            <a:endParaRPr lang="ja-JP" altLang="en-US" sz="800" dirty="0"/>
          </a:p>
        </p:txBody>
      </p:sp>
    </p:spTree>
    <p:extLst>
      <p:ext uri="{BB962C8B-B14F-4D97-AF65-F5344CB8AC3E}">
        <p14:creationId xmlns:p14="http://schemas.microsoft.com/office/powerpoint/2010/main" val="166428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2959" y="559230"/>
            <a:ext cx="12022354" cy="5998984"/>
          </a:xfrm>
          <a:prstGeom prst="rect">
            <a:avLst/>
          </a:prstGeom>
        </p:spPr>
      </p:pic>
      <p:cxnSp>
        <p:nvCxnSpPr>
          <p:cNvPr id="18" name="直線コネクタ 17"/>
          <p:cNvCxnSpPr/>
          <p:nvPr/>
        </p:nvCxnSpPr>
        <p:spPr>
          <a:xfrm flipV="1">
            <a:off x="494446" y="5028710"/>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lang="ja-JP" altLang="en-US" sz="2800" b="1" dirty="0">
                <a:latin typeface="UD デジタル 教科書体 NK-B" panose="02020700000000000000" pitchFamily="18" charset="-128"/>
                <a:ea typeface="UD デジタル 教科書体 NK-B" panose="02020700000000000000" pitchFamily="18" charset="-128"/>
              </a:rPr>
              <a:t>週・人口</a:t>
            </a:r>
            <a:r>
              <a:rPr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r>
              <a:rPr lang="ja-JP" altLang="en-US" b="1" dirty="0">
                <a:latin typeface="UD デジタル 教科書体 NK-B" panose="02020700000000000000" pitchFamily="18" charset="-128"/>
                <a:ea typeface="UD デジタル 教科書体 NK-B" panose="02020700000000000000" pitchFamily="18" charset="-128"/>
              </a:rPr>
              <a:t>（緊急事態措置解除区域及びまん延防止等重点措置区域）</a:t>
            </a: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651554" y="6539726"/>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9" name="楕円 18"/>
          <p:cNvSpPr/>
          <p:nvPr/>
        </p:nvSpPr>
        <p:spPr>
          <a:xfrm>
            <a:off x="118382" y="4900198"/>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534357" y="4531453"/>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楕円 20"/>
          <p:cNvSpPr/>
          <p:nvPr/>
        </p:nvSpPr>
        <p:spPr>
          <a:xfrm>
            <a:off x="118382" y="4402419"/>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0216462" y="4002127"/>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テキスト ボックス 22"/>
          <p:cNvSpPr txBox="1"/>
          <p:nvPr/>
        </p:nvSpPr>
        <p:spPr>
          <a:xfrm>
            <a:off x="10216462" y="4602166"/>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
        <p:nvSpPr>
          <p:cNvPr id="2" name="テキスト ボックス 1"/>
          <p:cNvSpPr txBox="1"/>
          <p:nvPr/>
        </p:nvSpPr>
        <p:spPr>
          <a:xfrm>
            <a:off x="5185908" y="661244"/>
            <a:ext cx="7568419" cy="830997"/>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■緊急事態措置解除区域　　：以下宮城県を除く都道府県</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■まん延防止等重点措置区域：宮城県、大阪府、兵庫県（</a:t>
            </a:r>
            <a:r>
              <a:rPr lang="en-US" altLang="ja-JP" sz="1200" dirty="0" smtClean="0">
                <a:latin typeface="Meiryo UI" panose="020B0604030504040204" pitchFamily="50" charset="-128"/>
                <a:ea typeface="Meiryo UI" panose="020B0604030504040204" pitchFamily="50" charset="-128"/>
              </a:rPr>
              <a:t>4/5~5/5</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東京都</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4/12~</a:t>
            </a:r>
            <a:r>
              <a:rPr lang="ja-JP" altLang="en-US" sz="1200" dirty="0" smtClean="0">
                <a:latin typeface="Meiryo UI" panose="020B0604030504040204" pitchFamily="50" charset="-128"/>
                <a:ea typeface="Meiryo UI" panose="020B0604030504040204" pitchFamily="50" charset="-128"/>
              </a:rPr>
              <a:t>５</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京都府、沖縄県（</a:t>
            </a:r>
            <a:r>
              <a:rPr kumimoji="1" lang="en-US" altLang="ja-JP" sz="1200" dirty="0" smtClean="0">
                <a:latin typeface="Meiryo UI" panose="020B0604030504040204" pitchFamily="50" charset="-128"/>
                <a:ea typeface="Meiryo UI" panose="020B0604030504040204" pitchFamily="50" charset="-128"/>
              </a:rPr>
              <a:t>4/12~5/5</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717452" y="5795889"/>
            <a:ext cx="618979" cy="323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840479" y="5795888"/>
            <a:ext cx="618979" cy="323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1139560" y="5832689"/>
            <a:ext cx="618979" cy="323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8970118" y="5792628"/>
            <a:ext cx="618979" cy="323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941405" y="5808200"/>
            <a:ext cx="618979" cy="323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8025034" y="5832688"/>
            <a:ext cx="618979" cy="323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840480" y="6461509"/>
            <a:ext cx="613997" cy="33633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100"/>
          </a:p>
        </p:txBody>
      </p:sp>
      <p:sp>
        <p:nvSpPr>
          <p:cNvPr id="30" name="テキスト ボックス 45">
            <a:extLst>
              <a:ext uri="{FF2B5EF4-FFF2-40B4-BE49-F238E27FC236}">
                <a16:creationId xmlns:a16="http://schemas.microsoft.com/office/drawing/2014/main" id="{66C4A2BD-4252-419D-8A1B-0D8FC4F54FCC}"/>
              </a:ext>
            </a:extLst>
          </p:cNvPr>
          <p:cNvSpPr txBox="1"/>
          <p:nvPr/>
        </p:nvSpPr>
        <p:spPr>
          <a:xfrm>
            <a:off x="4569225" y="6505973"/>
            <a:ext cx="4209306" cy="2719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smtClean="0"/>
              <a:t>…</a:t>
            </a:r>
            <a:r>
              <a:rPr lang="ja-JP" altLang="en-US" sz="1100" dirty="0" smtClean="0"/>
              <a:t>まん延防止等重点措置区域</a:t>
            </a:r>
            <a:endParaRPr lang="ja-JP" altLang="en-US" sz="800" dirty="0"/>
          </a:p>
        </p:txBody>
      </p:sp>
    </p:spTree>
    <p:extLst>
      <p:ext uri="{BB962C8B-B14F-4D97-AF65-F5344CB8AC3E}">
        <p14:creationId xmlns:p14="http://schemas.microsoft.com/office/powerpoint/2010/main" val="191878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6</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5811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重症病床使用率が急増（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95</a:t>
            </a:r>
            <a:r>
              <a:rPr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％）。重症病床のひっ迫を受け、軽症中等症患者受入医療機関等において重症者を治療継</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続（</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4/13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3742006" y="6308209"/>
            <a:ext cx="7534918" cy="369332"/>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4/1  </a:t>
            </a:r>
            <a:r>
              <a:rPr lang="ja-JP" altLang="en-US" sz="900" dirty="0" smtClean="0">
                <a:latin typeface="Meiryo UI" panose="020B0604030504040204" pitchFamily="50" charset="-128"/>
                <a:ea typeface="Meiryo UI" panose="020B0604030504040204" pitchFamily="50" charset="-128"/>
              </a:rPr>
              <a:t>まん延防止等重点措置適用（</a:t>
            </a:r>
            <a:r>
              <a:rPr lang="en-US" altLang="ja-JP" sz="900" dirty="0" smtClean="0">
                <a:latin typeface="Meiryo UI" panose="020B0604030504040204" pitchFamily="50" charset="-128"/>
                <a:ea typeface="Meiryo UI" panose="020B0604030504040204" pitchFamily="50" charset="-128"/>
              </a:rPr>
              <a:t>4/5~</a:t>
            </a:r>
            <a:r>
              <a:rPr lang="ja-JP" altLang="en-US" sz="900" dirty="0" smtClean="0">
                <a:latin typeface="Meiryo UI" panose="020B0604030504040204" pitchFamily="50" charset="-128"/>
                <a:ea typeface="Meiryo UI" panose="020B0604030504040204" pitchFamily="50" charset="-128"/>
              </a:rPr>
              <a:t>）を受け、大阪市域の飲食店・遊興施設に対する時短要請（</a:t>
            </a:r>
            <a:r>
              <a:rPr lang="en-US" altLang="ja-JP" sz="900" dirty="0" smtClean="0">
                <a:latin typeface="Meiryo UI" panose="020B0604030504040204" pitchFamily="50" charset="-128"/>
                <a:ea typeface="Meiryo UI" panose="020B0604030504040204" pitchFamily="50" charset="-128"/>
              </a:rPr>
              <a:t>20</a:t>
            </a:r>
            <a:r>
              <a:rPr lang="ja-JP" altLang="en-US" sz="900" dirty="0" smtClean="0">
                <a:latin typeface="Meiryo UI" panose="020B0604030504040204" pitchFamily="50" charset="-128"/>
                <a:ea typeface="Meiryo UI" panose="020B0604030504040204" pitchFamily="50" charset="-128"/>
              </a:rPr>
              <a:t>時まで）を決定（第</a:t>
            </a:r>
            <a:r>
              <a:rPr lang="en-US" altLang="ja-JP" sz="900" dirty="0" smtClean="0">
                <a:latin typeface="Meiryo UI" panose="020B0604030504040204" pitchFamily="50" charset="-128"/>
                <a:ea typeface="Meiryo UI" panose="020B0604030504040204" pitchFamily="50" charset="-128"/>
              </a:rPr>
              <a:t>43</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4/7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大阪モデル赤信号点灯（医療非常事態宣言）、府域における不要不急の外出移動自粛要請等を決定（第</a:t>
            </a:r>
            <a:r>
              <a:rPr lang="en-US" altLang="ja-JP" sz="900" dirty="0" smtClean="0">
                <a:latin typeface="Meiryo UI" panose="020B0604030504040204" pitchFamily="50" charset="-128"/>
                <a:ea typeface="Meiryo UI" panose="020B0604030504040204" pitchFamily="50" charset="-128"/>
              </a:rPr>
              <a:t>44</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3761" y="5911712"/>
            <a:ext cx="888325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重症者数は、対応できる人材や設備が整っている軽症中等症患者受入医療機関等において、治療継続をしている</a:t>
            </a:r>
            <a:r>
              <a:rPr lang="ja-JP" altLang="en-US" sz="900" dirty="0" smtClean="0">
                <a:latin typeface="Meiryo UI" panose="020B0604030504040204" pitchFamily="50" charset="-128"/>
                <a:ea typeface="Meiryo UI" panose="020B0604030504040204" pitchFamily="50" charset="-128"/>
              </a:rPr>
              <a:t>重症者数を除いた数。</a:t>
            </a:r>
            <a:endParaRPr lang="en-US" altLang="ja-JP" sz="9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13761" y="1134874"/>
            <a:ext cx="11970387" cy="4776838"/>
          </a:xfrm>
          <a:prstGeom prst="rect">
            <a:avLst/>
          </a:prstGeom>
        </p:spPr>
      </p:pic>
    </p:spTree>
    <p:extLst>
      <p:ext uri="{BB962C8B-B14F-4D97-AF65-F5344CB8AC3E}">
        <p14:creationId xmlns:p14="http://schemas.microsoft.com/office/powerpoint/2010/main" val="308970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70174" y="863472"/>
            <a:ext cx="11851651" cy="5895343"/>
          </a:xfrm>
          <a:prstGeom prst="rect">
            <a:avLst/>
          </a:prstGeom>
        </p:spPr>
      </p:pic>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78806"/>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各年代で新規陽性者数移動平均が増加し続けて</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おり、鈍化の傾向が見られない。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7</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633723046"/>
              </p:ext>
            </p:extLst>
          </p:nvPr>
        </p:nvGraphicFramePr>
        <p:xfrm>
          <a:off x="1308293" y="1204777"/>
          <a:ext cx="6166338" cy="1854200"/>
        </p:xfrm>
        <a:graphic>
          <a:graphicData uri="http://schemas.openxmlformats.org/drawingml/2006/table">
            <a:tbl>
              <a:tblPr firstRow="1" bandRow="1">
                <a:tableStyleId>{5C22544A-7EE6-4342-B048-85BDC9FD1C3A}</a:tableStyleId>
              </a:tblPr>
              <a:tblGrid>
                <a:gridCol w="1012875">
                  <a:extLst>
                    <a:ext uri="{9D8B030D-6E8A-4147-A177-3AD203B41FA5}">
                      <a16:colId xmlns:a16="http://schemas.microsoft.com/office/drawing/2014/main" val="63534425"/>
                    </a:ext>
                  </a:extLst>
                </a:gridCol>
                <a:gridCol w="736209">
                  <a:extLst>
                    <a:ext uri="{9D8B030D-6E8A-4147-A177-3AD203B41FA5}">
                      <a16:colId xmlns:a16="http://schemas.microsoft.com/office/drawing/2014/main" val="492610282"/>
                    </a:ext>
                  </a:extLst>
                </a:gridCol>
                <a:gridCol w="736209">
                  <a:extLst>
                    <a:ext uri="{9D8B030D-6E8A-4147-A177-3AD203B41FA5}">
                      <a16:colId xmlns:a16="http://schemas.microsoft.com/office/drawing/2014/main" val="1977266294"/>
                    </a:ext>
                  </a:extLst>
                </a:gridCol>
                <a:gridCol w="736209">
                  <a:extLst>
                    <a:ext uri="{9D8B030D-6E8A-4147-A177-3AD203B41FA5}">
                      <a16:colId xmlns:a16="http://schemas.microsoft.com/office/drawing/2014/main" val="192041234"/>
                    </a:ext>
                  </a:extLst>
                </a:gridCol>
                <a:gridCol w="736209">
                  <a:extLst>
                    <a:ext uri="{9D8B030D-6E8A-4147-A177-3AD203B41FA5}">
                      <a16:colId xmlns:a16="http://schemas.microsoft.com/office/drawing/2014/main" val="1525728790"/>
                    </a:ext>
                  </a:extLst>
                </a:gridCol>
                <a:gridCol w="736209">
                  <a:extLst>
                    <a:ext uri="{9D8B030D-6E8A-4147-A177-3AD203B41FA5}">
                      <a16:colId xmlns:a16="http://schemas.microsoft.com/office/drawing/2014/main" val="27583018"/>
                    </a:ext>
                  </a:extLst>
                </a:gridCol>
                <a:gridCol w="736209">
                  <a:extLst>
                    <a:ext uri="{9D8B030D-6E8A-4147-A177-3AD203B41FA5}">
                      <a16:colId xmlns:a16="http://schemas.microsoft.com/office/drawing/2014/main" val="1182835881"/>
                    </a:ext>
                  </a:extLst>
                </a:gridCol>
                <a:gridCol w="736209">
                  <a:extLst>
                    <a:ext uri="{9D8B030D-6E8A-4147-A177-3AD203B41FA5}">
                      <a16:colId xmlns:a16="http://schemas.microsoft.com/office/drawing/2014/main" val="3537925725"/>
                    </a:ext>
                  </a:extLst>
                </a:gridCol>
              </a:tblGrid>
              <a:tr h="370840">
                <a:tc>
                  <a:txBody>
                    <a:bodyPr/>
                    <a:lstStyle/>
                    <a:p>
                      <a:pPr algn="ct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4/7</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4/8</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4/10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4/11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4/12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4/13</a:t>
                      </a:r>
                      <a:endParaRPr kumimoji="1" lang="ja-JP" altLang="en-US" sz="1200" dirty="0">
                        <a:latin typeface="+mn-ea"/>
                        <a:ea typeface="+mn-ea"/>
                      </a:endParaRPr>
                    </a:p>
                  </a:txBody>
                  <a:tcPr anchor="ctr"/>
                </a:tc>
                <a:extLst>
                  <a:ext uri="{0D108BD9-81ED-4DB2-BD59-A6C34878D82A}">
                    <a16:rowId xmlns:a16="http://schemas.microsoft.com/office/drawing/2014/main" val="2683331529"/>
                  </a:ext>
                </a:extLst>
              </a:tr>
              <a:tr h="370840">
                <a:tc>
                  <a:txBody>
                    <a:bodyPr/>
                    <a:lstStyle/>
                    <a:p>
                      <a:pPr algn="ctr"/>
                      <a:r>
                        <a:rPr kumimoji="1" lang="en-US" altLang="ja-JP" sz="1200" dirty="0" smtClean="0">
                          <a:latin typeface="+mn-ea"/>
                          <a:ea typeface="+mn-ea"/>
                        </a:rPr>
                        <a:t>10</a:t>
                      </a:r>
                      <a:r>
                        <a:rPr kumimoji="1" lang="ja-JP" altLang="en-US" sz="1200" dirty="0" smtClean="0">
                          <a:latin typeface="+mn-ea"/>
                          <a:ea typeface="+mn-ea"/>
                        </a:rPr>
                        <a:t>代</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1.07</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extLst>
                  <a:ext uri="{0D108BD9-81ED-4DB2-BD59-A6C34878D82A}">
                    <a16:rowId xmlns:a16="http://schemas.microsoft.com/office/drawing/2014/main" val="1522584421"/>
                  </a:ext>
                </a:extLst>
              </a:tr>
              <a:tr h="370840">
                <a:tc>
                  <a:txBody>
                    <a:bodyPr/>
                    <a:lstStyle/>
                    <a:p>
                      <a:pPr algn="ctr"/>
                      <a:r>
                        <a:rPr kumimoji="1" lang="en-US" altLang="ja-JP" sz="1200" dirty="0" smtClean="0">
                          <a:latin typeface="+mn-ea"/>
                          <a:ea typeface="+mn-ea"/>
                        </a:rPr>
                        <a:t>20</a:t>
                      </a:r>
                      <a:r>
                        <a:rPr kumimoji="1" lang="ja-JP" altLang="en-US" sz="1200" dirty="0" smtClean="0">
                          <a:latin typeface="+mn-ea"/>
                          <a:ea typeface="+mn-ea"/>
                        </a:rPr>
                        <a:t>～</a:t>
                      </a:r>
                      <a:r>
                        <a:rPr kumimoji="1" lang="en-US" altLang="ja-JP" sz="1200" dirty="0" smtClean="0">
                          <a:latin typeface="+mn-ea"/>
                          <a:ea typeface="+mn-ea"/>
                        </a:rPr>
                        <a:t>30</a:t>
                      </a:r>
                      <a:r>
                        <a:rPr kumimoji="1" lang="ja-JP" altLang="en-US" sz="1200" dirty="0" smtClean="0">
                          <a:latin typeface="+mn-ea"/>
                          <a:ea typeface="+mn-ea"/>
                        </a:rPr>
                        <a:t>代</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1.07</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1.07</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1.04</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1.03</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extLst>
                  <a:ext uri="{0D108BD9-81ED-4DB2-BD59-A6C34878D82A}">
                    <a16:rowId xmlns:a16="http://schemas.microsoft.com/office/drawing/2014/main" val="2795137320"/>
                  </a:ext>
                </a:extLst>
              </a:tr>
              <a:tr h="370840">
                <a:tc>
                  <a:txBody>
                    <a:bodyPr/>
                    <a:lstStyle/>
                    <a:p>
                      <a:pPr algn="ctr"/>
                      <a:r>
                        <a:rPr kumimoji="1" lang="en-US" altLang="ja-JP" sz="1200" dirty="0" smtClean="0">
                          <a:latin typeface="+mn-ea"/>
                          <a:ea typeface="+mn-ea"/>
                        </a:rPr>
                        <a:t>40</a:t>
                      </a:r>
                      <a:r>
                        <a:rPr kumimoji="1" lang="ja-JP" altLang="en-US" sz="1200" dirty="0" smtClean="0">
                          <a:latin typeface="+mn-ea"/>
                          <a:ea typeface="+mn-ea"/>
                        </a:rPr>
                        <a:t>～</a:t>
                      </a:r>
                      <a:r>
                        <a:rPr kumimoji="1" lang="en-US" altLang="ja-JP" sz="1200" dirty="0" smtClean="0">
                          <a:latin typeface="+mn-ea"/>
                          <a:ea typeface="+mn-ea"/>
                        </a:rPr>
                        <a:t>50</a:t>
                      </a:r>
                      <a:r>
                        <a:rPr kumimoji="1" lang="ja-JP" altLang="en-US" sz="1200" dirty="0" smtClean="0">
                          <a:latin typeface="+mn-ea"/>
                          <a:ea typeface="+mn-ea"/>
                        </a:rPr>
                        <a:t>代</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1.07</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1.04</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1.06</a:t>
                      </a:r>
                      <a:endParaRPr kumimoji="1" lang="ja-JP" altLang="en-US" sz="1200" dirty="0">
                        <a:latin typeface="+mn-ea"/>
                        <a:ea typeface="+mn-ea"/>
                      </a:endParaRPr>
                    </a:p>
                  </a:txBody>
                  <a:tcPr anchor="ctr"/>
                </a:tc>
                <a:extLst>
                  <a:ext uri="{0D108BD9-81ED-4DB2-BD59-A6C34878D82A}">
                    <a16:rowId xmlns:a16="http://schemas.microsoft.com/office/drawing/2014/main" val="1480316019"/>
                  </a:ext>
                </a:extLst>
              </a:tr>
              <a:tr h="370840">
                <a:tc>
                  <a:txBody>
                    <a:bodyPr/>
                    <a:lstStyle/>
                    <a:p>
                      <a:pPr algn="ctr"/>
                      <a:r>
                        <a:rPr kumimoji="1" lang="en-US" altLang="ja-JP" sz="1200" dirty="0" smtClean="0">
                          <a:latin typeface="+mn-ea"/>
                          <a:ea typeface="+mn-ea"/>
                        </a:rPr>
                        <a:t>60</a:t>
                      </a:r>
                      <a:r>
                        <a:rPr kumimoji="1" lang="ja-JP" altLang="en-US" sz="1200" dirty="0" smtClean="0">
                          <a:latin typeface="+mn-ea"/>
                          <a:ea typeface="+mn-ea"/>
                        </a:rPr>
                        <a:t>代以上</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1.06</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1.09</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1.02</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1.10</a:t>
                      </a:r>
                      <a:endParaRPr kumimoji="1" lang="ja-JP" altLang="en-US" sz="1200" dirty="0">
                        <a:latin typeface="+mn-ea"/>
                        <a:ea typeface="+mn-ea"/>
                      </a:endParaRPr>
                    </a:p>
                  </a:txBody>
                  <a:tcPr anchor="ctr"/>
                </a:tc>
                <a:extLst>
                  <a:ext uri="{0D108BD9-81ED-4DB2-BD59-A6C34878D82A}">
                    <a16:rowId xmlns:a16="http://schemas.microsoft.com/office/drawing/2014/main" val="887610305"/>
                  </a:ext>
                </a:extLst>
              </a:tr>
            </a:tbl>
          </a:graphicData>
        </a:graphic>
      </p:graphicFrame>
      <p:sp>
        <p:nvSpPr>
          <p:cNvPr id="5" name="テキスト ボックス 4"/>
          <p:cNvSpPr txBox="1"/>
          <p:nvPr/>
        </p:nvSpPr>
        <p:spPr>
          <a:xfrm>
            <a:off x="886263" y="864007"/>
            <a:ext cx="212422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＜前日比</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57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8</a:t>
            </a:fld>
            <a:endParaRPr kumimoji="1" lang="ja-JP" altLang="en-US" dirty="0"/>
          </a:p>
        </p:txBody>
      </p:sp>
      <p:sp>
        <p:nvSpPr>
          <p:cNvPr id="5" name="テキスト ボックス 4"/>
          <p:cNvSpPr txBox="1"/>
          <p:nvPr/>
        </p:nvSpPr>
        <p:spPr>
          <a:xfrm>
            <a:off x="10334389" y="6045114"/>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5918" y="421010"/>
            <a:ext cx="12197918" cy="5178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４月</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５</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日に、陽性率を除き、ステージ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の基準を上回り、各指標の数値は以後も急上昇。</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13761" y="5541987"/>
            <a:ext cx="8883259"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病床</a:t>
            </a:r>
            <a:r>
              <a:rPr lang="ja-JP" altLang="en-US" sz="900" dirty="0">
                <a:latin typeface="Meiryo UI" panose="020B0604030504040204" pitchFamily="50" charset="-128"/>
                <a:ea typeface="Meiryo UI" panose="020B0604030504040204" pitchFamily="50" charset="-128"/>
              </a:rPr>
              <a:t>確保計画に定める「最大確保病床</a:t>
            </a:r>
            <a:r>
              <a:rPr lang="ja-JP" altLang="en-US" sz="900" dirty="0" smtClean="0">
                <a:latin typeface="Meiryo UI" panose="020B0604030504040204" pitchFamily="50" charset="-128"/>
                <a:ea typeface="Meiryo UI" panose="020B0604030504040204" pitchFamily="50" charset="-128"/>
              </a:rPr>
              <a:t>」を</a:t>
            </a:r>
            <a:r>
              <a:rPr lang="ja-JP" altLang="en-US" sz="900" dirty="0">
                <a:latin typeface="Meiryo UI" panose="020B0604030504040204" pitchFamily="50" charset="-128"/>
                <a:ea typeface="Meiryo UI" panose="020B0604030504040204" pitchFamily="50" charset="-128"/>
              </a:rPr>
              <a:t>「現時点の確保病床」が上回る場合は、「現時点の確保病床数」に読み替える</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799471" y="6018342"/>
            <a:ext cx="7534918" cy="369332"/>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4/1  </a:t>
            </a:r>
            <a:r>
              <a:rPr lang="ja-JP" altLang="en-US" sz="900" dirty="0" smtClean="0">
                <a:latin typeface="Meiryo UI" panose="020B0604030504040204" pitchFamily="50" charset="-128"/>
                <a:ea typeface="Meiryo UI" panose="020B0604030504040204" pitchFamily="50" charset="-128"/>
              </a:rPr>
              <a:t>まん延防止等重点措置適用（</a:t>
            </a:r>
            <a:r>
              <a:rPr lang="en-US" altLang="ja-JP" sz="900" dirty="0" smtClean="0">
                <a:latin typeface="Meiryo UI" panose="020B0604030504040204" pitchFamily="50" charset="-128"/>
                <a:ea typeface="Meiryo UI" panose="020B0604030504040204" pitchFamily="50" charset="-128"/>
              </a:rPr>
              <a:t>4/5~</a:t>
            </a:r>
            <a:r>
              <a:rPr lang="ja-JP" altLang="en-US" sz="900" dirty="0" smtClean="0">
                <a:latin typeface="Meiryo UI" panose="020B0604030504040204" pitchFamily="50" charset="-128"/>
                <a:ea typeface="Meiryo UI" panose="020B0604030504040204" pitchFamily="50" charset="-128"/>
              </a:rPr>
              <a:t>）を受け、大阪市域の飲食店・遊興施設に対する時短要請（</a:t>
            </a:r>
            <a:r>
              <a:rPr lang="en-US" altLang="ja-JP" sz="900" dirty="0" smtClean="0">
                <a:latin typeface="Meiryo UI" panose="020B0604030504040204" pitchFamily="50" charset="-128"/>
                <a:ea typeface="Meiryo UI" panose="020B0604030504040204" pitchFamily="50" charset="-128"/>
              </a:rPr>
              <a:t>20</a:t>
            </a:r>
            <a:r>
              <a:rPr lang="ja-JP" altLang="en-US" sz="900" dirty="0" smtClean="0">
                <a:latin typeface="Meiryo UI" panose="020B0604030504040204" pitchFamily="50" charset="-128"/>
                <a:ea typeface="Meiryo UI" panose="020B0604030504040204" pitchFamily="50" charset="-128"/>
              </a:rPr>
              <a:t>時まで）を決定（第</a:t>
            </a:r>
            <a:r>
              <a:rPr lang="en-US" altLang="ja-JP" sz="900" dirty="0" smtClean="0">
                <a:latin typeface="Meiryo UI" panose="020B0604030504040204" pitchFamily="50" charset="-128"/>
                <a:ea typeface="Meiryo UI" panose="020B0604030504040204" pitchFamily="50" charset="-128"/>
              </a:rPr>
              <a:t>43</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4/7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大阪モデル赤信号点灯（医療非常事態宣言）、府域における不要不急の外出移動自粛要請等を決定（第</a:t>
            </a:r>
            <a:r>
              <a:rPr lang="en-US" altLang="ja-JP" sz="900" dirty="0" smtClean="0">
                <a:latin typeface="Meiryo UI" panose="020B0604030504040204" pitchFamily="50" charset="-128"/>
                <a:ea typeface="Meiryo UI" panose="020B0604030504040204" pitchFamily="50" charset="-128"/>
              </a:rPr>
              <a:t>44</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13761" y="1225468"/>
            <a:ext cx="12033583" cy="4233938"/>
          </a:xfrm>
          <a:prstGeom prst="rect">
            <a:avLst/>
          </a:prstGeom>
        </p:spPr>
      </p:pic>
      <p:sp>
        <p:nvSpPr>
          <p:cNvPr id="13" name="テキスト ボックス 12"/>
          <p:cNvSpPr txBox="1"/>
          <p:nvPr/>
        </p:nvSpPr>
        <p:spPr>
          <a:xfrm>
            <a:off x="113761" y="5746047"/>
            <a:ext cx="888325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重症者数は、対応できる人材や設備が整っている軽症中等症患者受入医療機関等において、治療継続をしている</a:t>
            </a:r>
            <a:r>
              <a:rPr lang="ja-JP" altLang="en-US" sz="900" dirty="0" smtClean="0">
                <a:latin typeface="Meiryo UI" panose="020B0604030504040204" pitchFamily="50" charset="-128"/>
                <a:ea typeface="Meiryo UI" panose="020B0604030504040204" pitchFamily="50" charset="-128"/>
              </a:rPr>
              <a:t>重症者数を含めた数。</a:t>
            </a:r>
            <a:endParaRPr lang="en-US" altLang="ja-JP" sz="9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556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1885" y="918634"/>
            <a:ext cx="11888230" cy="5718544"/>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３月中旬以降に感染したと推定される陽性者が急増。</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10975" y="1015279"/>
            <a:ext cx="757005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（３月</a:t>
            </a:r>
            <a:r>
              <a:rPr lang="ja-JP" altLang="en-US" sz="1400" dirty="0">
                <a:latin typeface="Meiryo UI" panose="020B0604030504040204" pitchFamily="50" charset="-128"/>
                <a:ea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rPr>
              <a:t>日以降４月</a:t>
            </a:r>
            <a:r>
              <a:rPr lang="en-US" altLang="ja-JP" sz="1400" dirty="0">
                <a:latin typeface="Meiryo UI" panose="020B0604030504040204" pitchFamily="50" charset="-128"/>
                <a:ea typeface="Meiryo UI" panose="020B0604030504040204" pitchFamily="50" charset="-128"/>
              </a:rPr>
              <a:t>13</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12,078</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2,846</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99668" y="3365027"/>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1161868" y="2441184"/>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第四波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推定感染日別陽性者数（４月</a:t>
            </a:r>
            <a:r>
              <a:rPr lang="en-US" altLang="ja-JP" sz="2400" b="1" dirty="0">
                <a:latin typeface="UD デジタル 教科書体 NP-B" panose="02020700000000000000" pitchFamily="18" charset="-128"/>
                <a:ea typeface="UD デジタル 教科書体 NP-B" panose="02020700000000000000" pitchFamily="18" charset="-128"/>
              </a:rPr>
              <a:t>13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0469" y="6611525"/>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9</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9664505" y="3013211"/>
            <a:ext cx="2232625" cy="36970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204377" y="1710226"/>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sp>
        <p:nvSpPr>
          <p:cNvPr id="2" name="下矢印 1"/>
          <p:cNvSpPr/>
          <p:nvPr/>
        </p:nvSpPr>
        <p:spPr>
          <a:xfrm>
            <a:off x="9881025" y="2431228"/>
            <a:ext cx="292427" cy="492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479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10464</TotalTime>
  <Words>3115</Words>
  <PresentationFormat>ワイド画面</PresentationFormat>
  <Paragraphs>393</Paragraphs>
  <Slides>26</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2021-04-14T05:36:16Z</cp:lastPrinted>
  <dcterms:created xsi:type="dcterms:W3CDTF">2020-08-11T02:27:27Z</dcterms:created>
  <dcterms:modified xsi:type="dcterms:W3CDTF">2021-04-14T07:31:03Z</dcterms:modified>
</cp:coreProperties>
</file>