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4" r:id="rId2"/>
    <p:sldId id="301" r:id="rId3"/>
    <p:sldId id="303" r:id="rId4"/>
    <p:sldId id="290" r:id="rId5"/>
    <p:sldId id="294" r:id="rId6"/>
    <p:sldId id="276" r:id="rId7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109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2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04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694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38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76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972824"/>
              </p:ext>
            </p:extLst>
          </p:nvPr>
        </p:nvGraphicFramePr>
        <p:xfrm>
          <a:off x="125099" y="915038"/>
          <a:ext cx="11943332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045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（４月１日～４月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881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区域　大阪府全域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lang="ja-JP" altLang="en-US" sz="1600" b="0" u="none" spc="-12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イエロー</a:t>
                      </a:r>
                      <a:r>
                        <a:rPr kumimoji="1" lang="ja-JP" altLang="en-US" sz="1600" b="0" i="0" u="none" strike="noStrike" kern="1200" cap="none" spc="-12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ステージの期間</a:t>
                      </a: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（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３月</a:t>
                      </a:r>
                      <a:r>
                        <a:rPr lang="en-US" altLang="ja-JP" sz="1600" b="0" u="none" spc="-1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日～３月</a:t>
                      </a:r>
                      <a:r>
                        <a:rPr lang="en-US" altLang="ja-JP" sz="1600" b="0" u="none" spc="-1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日）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実施内容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４人以下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１でのマスク会食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２の徹底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１　家族や乳幼児・子ども、高齢者・障がい者の介助者などは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　　　　　この限りでない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２　疾患等によりマスクの着用が困難な場合などはこの限りで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　　　　　ない　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</a:b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歓送迎会、謝恩会、宴会を伴う花見は控えること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首都圏（１都３県）との往来を自粛すること</a:t>
                      </a:r>
                      <a:endParaRPr kumimoji="1" lang="en-US" altLang="ja-JP" sz="1600" b="0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</a:t>
                      </a: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  </a:t>
                      </a:r>
                      <a:r>
                        <a:rPr lang="ja-JP" altLang="en-US" sz="1600" b="1" u="sng" spc="-12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イエロー</a:t>
                      </a:r>
                      <a:r>
                        <a:rPr kumimoji="1" lang="ja-JP" altLang="en-US" sz="1600" b="1" i="0" u="sng" strike="noStrike" kern="1200" cap="none" spc="-12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ステージの期間</a:t>
                      </a:r>
                      <a:r>
                        <a:rPr kumimoji="1" lang="ja-JP" altLang="en-US" sz="1600" b="1" i="0" u="sng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（４</a:t>
                      </a:r>
                      <a:r>
                        <a:rPr lang="ja-JP" altLang="en-US" sz="1600" b="1" u="sng" spc="-100" dirty="0" smtClean="0">
                          <a:solidFill>
                            <a:srgbClr val="FF0000"/>
                          </a:solidFill>
                        </a:rPr>
                        <a:t>月１日～４月</a:t>
                      </a:r>
                      <a:r>
                        <a:rPr lang="en-US" altLang="ja-JP" sz="1600" b="1" u="sng" spc="-1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lang="ja-JP" altLang="en-US" sz="1600" b="1" u="sng" spc="-100" dirty="0" smtClean="0">
                          <a:solidFill>
                            <a:srgbClr val="FF0000"/>
                          </a:solidFill>
                        </a:rPr>
                        <a:t>日。</a:t>
                      </a:r>
                      <a:endParaRPr lang="en-US" altLang="ja-JP" sz="1600" b="1" u="sng" spc="-1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spc="-100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spc="-100" dirty="0" smtClean="0">
                          <a:solidFill>
                            <a:srgbClr val="FF0000"/>
                          </a:solidFill>
                        </a:rPr>
                        <a:t>ただし、感染拡大の状況に応じて判断）</a:t>
                      </a:r>
                      <a:endParaRPr lang="en-US" altLang="ja-JP" sz="1600" b="1" u="sng" spc="-1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ts val="20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少しでも症状がある場合、早めに検査を受診すること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20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20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</a:t>
                      </a: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（略）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/>
                      </a:r>
                      <a:b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</a:b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</a:t>
                      </a: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歓送迎会、宴会を伴う花見は控えること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1" u="sng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 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（略）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25099" y="82424"/>
            <a:ext cx="10478473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イエローステージ（警戒）の対応方針に基づく要請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新旧対照表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58901" y="70018"/>
            <a:ext cx="14214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</a:t>
            </a: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7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046932"/>
              </p:ext>
            </p:extLst>
          </p:nvPr>
        </p:nvGraphicFramePr>
        <p:xfrm>
          <a:off x="180428" y="479693"/>
          <a:ext cx="11943332" cy="5700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（４月１日～４月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3469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主催者に対し、業種別ガイドラインの遵守を徹底するとともに、国の接触確認アプリ「ＣＯＣＯＡ」、大阪コロナ追跡システムの導入、又は名簿作成などの追跡対策の徹底を要請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全国的な移動を伴うイベント又は参加者が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全国的な感染拡大やイベントでのクラスターが発生し、国が業種別ガイドラインの見直しや収容率要件・人数上限の見直し等を行った場合には、国に準じて対応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イベント開催の要件は以下のとおり（適切な感染防止策が講じられることが前提）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略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)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1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83811"/>
              </p:ext>
            </p:extLst>
          </p:nvPr>
        </p:nvGraphicFramePr>
        <p:xfrm>
          <a:off x="218688" y="539654"/>
          <a:ext cx="11943332" cy="5700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（４月１日～４月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346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※1: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異なるグループ間では座席を１席空け、同一グループ（５人以内に限る）内では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座席間隔を設けなくともよい。すなわち、収容率は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％を超える場合がある。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※2: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「イベント中の食事を伴う催物」は、必要な感染防止策が担保され、イベント中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の発声がない場合に限り、「大声での歓声・声援等がないことを前提としうる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もの」と取り扱うことを可とする。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8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8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:(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略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ja-JP" altLang="en-US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</a:rPr>
                        <a:t>※2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:(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略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kumimoji="1" lang="ja-JP" altLang="en-US" sz="12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58" y="1086708"/>
            <a:ext cx="5754415" cy="137640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838" y="1097493"/>
            <a:ext cx="5696263" cy="273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8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802458"/>
              </p:ext>
            </p:extLst>
          </p:nvPr>
        </p:nvGraphicFramePr>
        <p:xfrm>
          <a:off x="180428" y="479693"/>
          <a:ext cx="11943332" cy="6190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（４月１日～４月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defRPr/>
                      </a:pPr>
                      <a:r>
                        <a:rPr lang="en-US" altLang="ja-JP" sz="1600" dirty="0" smtClean="0"/>
                        <a:t>※</a:t>
                      </a:r>
                      <a:r>
                        <a:rPr lang="ja-JP" altLang="en-US" sz="1600" dirty="0" smtClean="0"/>
                        <a:t>　遊興施設のうち、食品衛生法の飲食店営業許可を受けて</a:t>
                      </a:r>
                      <a:r>
                        <a:rPr lang="ja-JP" altLang="en-US" sz="1600" dirty="0" err="1" smtClean="0"/>
                        <a:t>い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</a:t>
                      </a:r>
                      <a:r>
                        <a:rPr lang="ja-JP" altLang="en-US" sz="1600" dirty="0" err="1" smtClean="0"/>
                        <a:t>る</a:t>
                      </a:r>
                      <a:r>
                        <a:rPr lang="ja-JP" altLang="en-US" sz="1600" dirty="0" smtClean="0"/>
                        <a:t>店舗は、特措法に基づく要請の対象。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ネットカフェ・マンガ喫茶等、宿泊を目的とした利用が相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当程度見込まれる施設は要請の対象外。</a:t>
                      </a:r>
                      <a:endParaRPr lang="en-US" altLang="ja-JP" sz="16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催物の開催制限に係る施設は、イベントの開催要件を守ること。（協力依頼）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defRPr/>
                      </a:pPr>
                      <a:r>
                        <a:rPr lang="en-US" altLang="ja-JP" sz="1600" dirty="0" smtClean="0"/>
                        <a:t>※</a:t>
                      </a:r>
                      <a:r>
                        <a:rPr lang="ja-JP" altLang="en-US" sz="1600" dirty="0" smtClean="0"/>
                        <a:t>　</a:t>
                      </a:r>
                      <a:r>
                        <a:rPr lang="en-US" altLang="ja-JP" sz="1600" dirty="0" smtClean="0"/>
                        <a:t>(</a:t>
                      </a:r>
                      <a:r>
                        <a:rPr lang="ja-JP" altLang="en-US" sz="1600" dirty="0" smtClean="0"/>
                        <a:t>略</a:t>
                      </a:r>
                      <a:r>
                        <a:rPr lang="en-US" altLang="ja-JP" sz="1600" dirty="0" smtClean="0"/>
                        <a:t>)</a:t>
                      </a:r>
                    </a:p>
                    <a:p>
                      <a:pPr>
                        <a:defRPr/>
                      </a:pP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72" y="1198001"/>
            <a:ext cx="5740799" cy="283319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3555" y="1198001"/>
            <a:ext cx="5606321" cy="283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418297"/>
              </p:ext>
            </p:extLst>
          </p:nvPr>
        </p:nvGraphicFramePr>
        <p:xfrm>
          <a:off x="98543" y="73494"/>
          <a:ext cx="11943332" cy="5700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（４月１日～４月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950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従業員等に対し、４人以下でのマスク会食の徹底を求める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従業員等に対し、歓送迎会、宴会を伴う花見を控えるよう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「出勤者数の７割削減」をめざすことも含め、テレワーク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をより推進すること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出勤が必要となる職場でも、ローテーション勤務、時差出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勤、自転車通勤などの取り組みを推進すること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職場における業種別ガイドラインの遵守を徹底すること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従業員等に対し、歓送迎会、宴会を伴う花見、研修時の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懇親会を控えるよう求めること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20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00304"/>
              </p:ext>
            </p:extLst>
          </p:nvPr>
        </p:nvGraphicFramePr>
        <p:xfrm>
          <a:off x="94918" y="282479"/>
          <a:ext cx="11943332" cy="4792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（４月１日～４月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3024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学生に対し、４人以下でのマスク会食の徹底を求めること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学生に対し、歓送迎会、謝恩会、宴会を伴う花見を控える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よう求めること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感染防止と面接授業・遠隔授業の効果的実施等により学修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機会を確保すること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部活動、課外活動、学生寮における感染防止策などについ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て、学生等に注意喚起を徹底すること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年度末に向けて行われる行事（卒業式等）は、人と人との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間隔を十分に確保する等、適切な開催方法を検討する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en-US" altLang="ja-JP" sz="1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学生に対し、歓送迎会、宴会を伴う花見を控えるよう求め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ること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年度当初に行われる行事（入学式等）は、人と人との間隔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を十分に確保する等、適切な開催方法を検討すること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4968</TotalTime>
  <Words>1176</Words>
  <Application>Microsoft Office PowerPoint</Application>
  <PresentationFormat>ワイド画面</PresentationFormat>
  <Paragraphs>214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淳也</dc:creator>
  <cp:lastModifiedBy>小原　朋子</cp:lastModifiedBy>
  <cp:revision>185</cp:revision>
  <cp:lastPrinted>2021-03-26T03:48:26Z</cp:lastPrinted>
  <dcterms:created xsi:type="dcterms:W3CDTF">2020-05-20T11:17:35Z</dcterms:created>
  <dcterms:modified xsi:type="dcterms:W3CDTF">2021-03-26T04:00:19Z</dcterms:modified>
</cp:coreProperties>
</file>