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6" r:id="rId3"/>
    <p:sldId id="320" r:id="rId4"/>
    <p:sldId id="313" r:id="rId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5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7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812657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ステージ（警戒）の対応方針に基づく要請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06494" y="65161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098" y="747790"/>
            <a:ext cx="12541718" cy="147732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lang="en-US" altLang="ja-JP" sz="2000" b="1" noProof="0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　要請期間　</a:t>
            </a:r>
            <a:r>
              <a:rPr lang="ja-JP" altLang="en-US" sz="2000" b="1" u="sng" spc="-12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ステージの期間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lang="ja-JP" altLang="en-US" sz="2000" b="1" u="sng" spc="-100" noProof="0" dirty="0" smtClean="0">
                <a:solidFill>
                  <a:srgbClr val="FF0000"/>
                </a:solidFill>
              </a:rPr>
              <a:t>４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月</a:t>
            </a:r>
            <a:r>
              <a:rPr lang="ja-JP" altLang="en-US" sz="2000" b="1" u="sng" spc="-100" dirty="0">
                <a:solidFill>
                  <a:srgbClr val="FF0000"/>
                </a:solidFill>
              </a:rPr>
              <a:t>１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日～４月</a:t>
            </a:r>
            <a:r>
              <a:rPr lang="en-US" altLang="ja-JP" sz="2000" b="1" u="sng" spc="-100" dirty="0">
                <a:solidFill>
                  <a:srgbClr val="FF0000"/>
                </a:solidFill>
              </a:rPr>
              <a:t>21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日。ただし、感染拡大の状況に応じて判断）</a:t>
            </a:r>
            <a:endParaRPr lang="en-US" altLang="ja-JP" sz="2000" b="1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　実施</a:t>
            </a:r>
            <a:r>
              <a:rPr lang="ja-JP" altLang="en-US" sz="2000" b="1" dirty="0" smtClean="0"/>
              <a:t>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ja-JP" altLang="en-US" sz="2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5510" y="2661614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20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95510" y="4038143"/>
            <a:ext cx="11387224" cy="8991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95510" y="5164578"/>
            <a:ext cx="121656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/>
              <a:t>歓送迎</a:t>
            </a:r>
            <a:r>
              <a:rPr lang="ja-JP" altLang="en-US" b="1" dirty="0" smtClean="0"/>
              <a:t>会、宴会を伴う花見は控えること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5510" y="4106294"/>
            <a:ext cx="12165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４人以下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１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で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のマスク会食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２</a:t>
            </a:r>
            <a:r>
              <a:rPr lang="ja-JP" altLang="en-US" b="1" dirty="0" smtClean="0">
                <a:latin typeface="游ゴシック" panose="020B0400000000000000" pitchFamily="50" charset="-128"/>
              </a:rPr>
              <a:t>の徹底</a:t>
            </a:r>
            <a:endParaRPr lang="en-US" altLang="ja-JP" b="1" dirty="0" smtClean="0">
              <a:latin typeface="游ゴシック" panose="020B0400000000000000" pitchFamily="50" charset="-128"/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latin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　　　</a:t>
            </a:r>
            <a:r>
              <a:rPr lang="en-US" altLang="ja-JP" sz="1200" b="1" dirty="0" smtClean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１</a:t>
            </a:r>
            <a:r>
              <a:rPr lang="ja-JP" altLang="en-US" sz="1200" b="1" dirty="0">
                <a:latin typeface="游ゴシック" panose="020B0400000000000000" pitchFamily="50" charset="-128"/>
              </a:rPr>
              <a:t>　家族や乳幼児・子ども、高齢者・</a:t>
            </a:r>
            <a:r>
              <a:rPr lang="ja-JP" altLang="en-US" sz="1200" b="1" dirty="0" err="1">
                <a:latin typeface="游ゴシック" panose="020B0400000000000000" pitchFamily="50" charset="-128"/>
              </a:rPr>
              <a:t>障がい</a:t>
            </a:r>
            <a:r>
              <a:rPr lang="ja-JP" altLang="en-US" sz="1200" b="1" dirty="0">
                <a:latin typeface="游ゴシック" panose="020B0400000000000000" pitchFamily="50" charset="-128"/>
              </a:rPr>
              <a:t>者の介助者などはこの限りで</a:t>
            </a:r>
            <a:r>
              <a:rPr lang="ja-JP" altLang="en-US" sz="1200" b="1" dirty="0" smtClean="0">
                <a:latin typeface="游ゴシック" panose="020B0400000000000000" pitchFamily="50" charset="-128"/>
              </a:rPr>
              <a:t>ない</a:t>
            </a:r>
            <a:endParaRPr lang="en-US" altLang="ja-JP" sz="1200" b="1" dirty="0" smtClean="0">
              <a:latin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1200" b="1" dirty="0" smtClean="0">
                <a:latin typeface="游ゴシック" panose="020B0400000000000000" pitchFamily="50" charset="-128"/>
              </a:rPr>
              <a:t>　　　　</a:t>
            </a:r>
            <a:r>
              <a:rPr lang="en-US" altLang="ja-JP" sz="1200" b="1" dirty="0" smtClean="0"/>
              <a:t>※</a:t>
            </a:r>
            <a:r>
              <a:rPr lang="ja-JP" altLang="en-US" sz="1200" b="1" dirty="0" smtClean="0"/>
              <a:t>２</a:t>
            </a:r>
            <a:r>
              <a:rPr lang="ja-JP" altLang="en-US" sz="1200" b="1" dirty="0"/>
              <a:t>　疾患等によりマスクの着用が困難な場合などはこの限りでない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95510" y="5146771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14559" y="204453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5510" y="6029264"/>
            <a:ext cx="121656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首都圏</a:t>
            </a:r>
            <a:r>
              <a:rPr lang="ja-JP" altLang="en-US" b="1" dirty="0"/>
              <a:t>（１都３県）との</a:t>
            </a:r>
            <a:r>
              <a:rPr lang="ja-JP" altLang="en-US" b="1" dirty="0" smtClean="0"/>
              <a:t>往来を自粛すること</a:t>
            </a:r>
            <a:endParaRPr lang="ja-JP" altLang="en-US" b="1" dirty="0"/>
          </a:p>
          <a:p>
            <a:pPr>
              <a:lnSpc>
                <a:spcPct val="15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5510" y="5991466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95510" y="5243476"/>
            <a:ext cx="121656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endParaRPr lang="ja-JP" altLang="en-US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5510" y="3204344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5510" y="3216591"/>
            <a:ext cx="64171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少し</a:t>
            </a:r>
            <a:r>
              <a:rPr lang="ja-JP" altLang="en-US" b="1" dirty="0">
                <a:solidFill>
                  <a:srgbClr val="FF0000"/>
                </a:solidFill>
              </a:rPr>
              <a:t>でも症状がある場合、早めに検査を受診すること　</a:t>
            </a:r>
          </a:p>
        </p:txBody>
      </p:sp>
    </p:spTree>
    <p:extLst>
      <p:ext uri="{BB962C8B-B14F-4D97-AF65-F5344CB8AC3E}">
        <p14:creationId xmlns:p14="http://schemas.microsoft.com/office/powerpoint/2010/main" val="3769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25348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3514" y="80645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206" y="640163"/>
            <a:ext cx="13289460" cy="2657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主催者に対し、業種別ガイドラインの遵守を徹底するとともに</a:t>
            </a:r>
            <a:r>
              <a:rPr lang="ja-JP" altLang="en-US" b="1" dirty="0" smtClean="0"/>
              <a:t>、国</a:t>
            </a:r>
            <a:r>
              <a:rPr lang="ja-JP" altLang="en-US" b="1" dirty="0"/>
              <a:t>の接触確認アプリ「ＣＯＣＯＡ」</a:t>
            </a:r>
            <a:r>
              <a:rPr lang="ja-JP" altLang="en-US" b="1" dirty="0" smtClean="0"/>
              <a:t>、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  大阪</a:t>
            </a:r>
            <a:r>
              <a:rPr lang="ja-JP" altLang="en-US" b="1" dirty="0"/>
              <a:t>コロナ追跡システムの導入</a:t>
            </a:r>
            <a:r>
              <a:rPr lang="ja-JP" altLang="en-US" b="1" dirty="0" smtClean="0"/>
              <a:t>、又</a:t>
            </a:r>
            <a:r>
              <a:rPr lang="ja-JP" altLang="en-US" b="1" dirty="0"/>
              <a:t>は名簿作成などの追跡対策の徹底を</a:t>
            </a:r>
            <a:r>
              <a:rPr lang="ja-JP" altLang="en-US" b="1" dirty="0" smtClean="0"/>
              <a:t>要請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全国的な移動を伴うイベント又は参加者が</a:t>
            </a:r>
            <a:r>
              <a:rPr lang="en-US" altLang="ja-JP" b="1" dirty="0"/>
              <a:t>1,000</a:t>
            </a:r>
            <a:r>
              <a:rPr lang="ja-JP" altLang="en-US" b="1" dirty="0"/>
              <a:t>人を超えるようなイベントを開催する際には、</a:t>
            </a:r>
            <a:endParaRPr lang="en-US" altLang="ja-JP" b="1" dirty="0"/>
          </a:p>
          <a:p>
            <a:pPr>
              <a:lnSpc>
                <a:spcPts val="2000"/>
              </a:lnSpc>
            </a:pPr>
            <a:r>
              <a:rPr lang="ja-JP" altLang="en-US" b="1" dirty="0"/>
              <a:t>　 そのイベントの開催要件等について、大阪府に事前に相談すること</a:t>
            </a:r>
            <a:endParaRPr lang="en-US" altLang="ja-JP" b="1" dirty="0"/>
          </a:p>
          <a:p>
            <a:pPr>
              <a:lnSpc>
                <a:spcPts val="2000"/>
              </a:lnSpc>
            </a:pPr>
            <a:endParaRPr lang="en-US" altLang="ja-JP" sz="1100" b="1" dirty="0"/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全国的な感染拡大やイベントでのクラスターが発生し、国が業種別ガイドラインの見直しや</a:t>
            </a:r>
            <a:endParaRPr lang="en-US" altLang="ja-JP" b="1" dirty="0"/>
          </a:p>
          <a:p>
            <a:pPr>
              <a:lnSpc>
                <a:spcPts val="2000"/>
              </a:lnSpc>
            </a:pPr>
            <a:r>
              <a:rPr lang="en-US" altLang="ja-JP" b="1" dirty="0"/>
              <a:t>     </a:t>
            </a:r>
            <a:r>
              <a:rPr lang="ja-JP" altLang="en-US" b="1" dirty="0"/>
              <a:t>収容率要件・人数上限の見直し等を行った場合には、国に準じて対応</a:t>
            </a:r>
            <a:endParaRPr lang="en-US" altLang="ja-JP" b="1" dirty="0"/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endParaRPr lang="en-US" altLang="ja-JP" b="1" dirty="0"/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イベント開催の要件は以下のとおり（適切な感染防止策が講じられることが前提</a:t>
            </a:r>
            <a:r>
              <a:rPr lang="ja-JP" altLang="en-US" b="1" dirty="0" smtClean="0"/>
              <a:t>）</a:t>
            </a:r>
            <a:endParaRPr lang="en-US" altLang="ja-JP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72788"/>
              </p:ext>
            </p:extLst>
          </p:nvPr>
        </p:nvGraphicFramePr>
        <p:xfrm>
          <a:off x="725637" y="3333770"/>
          <a:ext cx="10208937" cy="2669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827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4171425">
                  <a:extLst>
                    <a:ext uri="{9D8B030D-6E8A-4147-A177-3AD203B41FA5}">
                      <a16:colId xmlns:a16="http://schemas.microsoft.com/office/drawing/2014/main" val="4070352747"/>
                    </a:ext>
                  </a:extLst>
                </a:gridCol>
                <a:gridCol w="3302662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1915023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2990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901946">
                <a:tc rowSpan="2"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４月１日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から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４月</a:t>
                      </a:r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まで</a:t>
                      </a:r>
                      <a:endParaRPr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大声での歓声・声援等がないことを前提としうる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・クラシック音楽コンサート、演劇等、舞踊、伝統芸能、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芸能・演芸、公演・式典、展示会　　　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・飲食を伴うが発声がないもの（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大声での歓声・声援等が想定される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ロック、ポップコンサート、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スポーツイベント、公営競技、公演、ライブハウス・ナイトクラブでのイベント　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人以下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又は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収容定員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％以内（≦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のいずれか大きいほう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393503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（席がない場合は適切な間隔）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※1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（席がない場合は十分な間隔）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  <a:tr h="39350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４月</a:t>
                      </a:r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から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４月</a:t>
                      </a:r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まで</a:t>
                      </a:r>
                      <a:endParaRPr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４月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日までと同様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人以下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又は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収容定員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％以内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のいずれか大きいほう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837049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6757" y="6081546"/>
            <a:ext cx="11621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※1:</a:t>
            </a:r>
            <a:r>
              <a:rPr lang="ja-JP" altLang="en-US" sz="1100" dirty="0" smtClean="0"/>
              <a:t>異なるグループ間では座席を１席空け、同一グループ（５人以内に限る）内では座席間隔を設けなくともよい。すなわち、収容率は</a:t>
            </a:r>
            <a:r>
              <a:rPr lang="en-US" altLang="ja-JP" sz="1100" dirty="0" smtClean="0"/>
              <a:t>50</a:t>
            </a:r>
            <a:r>
              <a:rPr lang="ja-JP" altLang="en-US" sz="1100" dirty="0" smtClean="0"/>
              <a:t>％を超える場合がある。</a:t>
            </a:r>
            <a:endParaRPr kumimoji="1" lang="ja-JP" alt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6757" y="6343156"/>
            <a:ext cx="11621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ことを可とする。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6478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6212" y="111888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15446"/>
              </p:ext>
            </p:extLst>
          </p:nvPr>
        </p:nvGraphicFramePr>
        <p:xfrm>
          <a:off x="782748" y="641734"/>
          <a:ext cx="10975663" cy="4691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23">
                  <a:extLst>
                    <a:ext uri="{9D8B030D-6E8A-4147-A177-3AD203B41FA5}">
                      <a16:colId xmlns:a16="http://schemas.microsoft.com/office/drawing/2014/main" val="3530193740"/>
                    </a:ext>
                  </a:extLst>
                </a:gridCol>
                <a:gridCol w="1250859">
                  <a:extLst>
                    <a:ext uri="{9D8B030D-6E8A-4147-A177-3AD203B41FA5}">
                      <a16:colId xmlns:a16="http://schemas.microsoft.com/office/drawing/2014/main" val="3006936778"/>
                    </a:ext>
                  </a:extLst>
                </a:gridCol>
                <a:gridCol w="9271181">
                  <a:extLst>
                    <a:ext uri="{9D8B030D-6E8A-4147-A177-3AD203B41FA5}">
                      <a16:colId xmlns:a16="http://schemas.microsoft.com/office/drawing/2014/main" val="1771816938"/>
                    </a:ext>
                  </a:extLst>
                </a:gridCol>
              </a:tblGrid>
              <a:tr h="51736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区域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大阪府全域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60374"/>
                  </a:ext>
                </a:extLst>
              </a:tr>
              <a:tr h="51515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期間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４月１日～４月</a:t>
                      </a:r>
                      <a:r>
                        <a:rPr lang="en-US" altLang="ja-JP" sz="1800" b="1" u="none" spc="-1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446059"/>
                  </a:ext>
                </a:extLst>
              </a:tr>
              <a:tr h="164685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実施内容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対象施設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飲食店（居酒屋を含む）、喫茶店等（宅配・テークアウトサービスを除く）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※】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バー、カラオケボックス等で、食品衛生法の飲食店営業許可を受けている店舗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706027"/>
                  </a:ext>
                </a:extLst>
              </a:tr>
              <a:tr h="18784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要請内容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条第９項に基づく要請）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○営業時間短縮（５時～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時）を要請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　ただし、酒類の提供は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分まで</a:t>
                      </a:r>
                    </a:p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（協力依頼）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○業種別ガイドラインの遵守を徹底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○適切な換気のためＣＯ２センサーを設置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80014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911537" y="5628483"/>
            <a:ext cx="11698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遊興施設のうち、食品衛生法の飲食店営業許可を受けている店舗は、特措法に基づく要請の対象。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ネットカフェ・マンガ喫茶等、宿泊を目的とした利用が相当程度見込まれる施設は要請の対象外。</a:t>
            </a:r>
            <a:endParaRPr lang="en-US" altLang="ja-JP" sz="1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2748" y="6399276"/>
            <a:ext cx="13289460" cy="40671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/>
              <a:t>催物の開催制限に係る施設は、イベントの開催要件を守ること。（協力</a:t>
            </a:r>
            <a:r>
              <a:rPr lang="ja-JP" altLang="en-US" b="1" dirty="0" smtClean="0"/>
              <a:t>依頼）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5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12122" y="308723"/>
            <a:ext cx="12273567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ja-JP" altLang="en-US" sz="2400" b="1" u="sng" dirty="0" smtClean="0"/>
              <a:t>上記要請を踏まえ、各団体等に特にお願いしたい</a:t>
            </a:r>
            <a:r>
              <a:rPr lang="ja-JP" altLang="en-US" sz="2400" b="1" u="sng" dirty="0"/>
              <a:t>こと</a:t>
            </a:r>
            <a:r>
              <a:rPr lang="ja-JP" altLang="en-US" sz="2000" b="1" dirty="0"/>
              <a:t>（特措法第</a:t>
            </a:r>
            <a:r>
              <a:rPr lang="en-US" altLang="ja-JP" sz="2000" b="1" dirty="0"/>
              <a:t>24</a:t>
            </a:r>
            <a:r>
              <a:rPr lang="ja-JP" altLang="en-US" sz="2000" b="1" dirty="0"/>
              <a:t>条第９項に基づく）</a:t>
            </a:r>
          </a:p>
          <a:p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43" y="737360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＜経済界＞へのお願い　　　　</a:t>
            </a:r>
            <a:endParaRPr kumimoji="1"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33" y="1164990"/>
            <a:ext cx="12165612" cy="208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  <a:defRPr/>
            </a:pPr>
            <a:r>
              <a:rPr lang="ja-JP" altLang="en-US" b="1" dirty="0" smtClean="0"/>
              <a:t>○　従業員等に対し、４人以下でのマスク会食の徹底を求めること</a:t>
            </a:r>
            <a:endParaRPr lang="en-US" altLang="ja-JP" b="1" spc="-100" dirty="0" smtClean="0"/>
          </a:p>
          <a:p>
            <a:pPr>
              <a:lnSpc>
                <a:spcPts val="3100"/>
              </a:lnSpc>
              <a:defRPr/>
            </a:pPr>
            <a:r>
              <a:rPr lang="ja-JP" altLang="en-US" b="1" spc="-100" dirty="0"/>
              <a:t>○　</a:t>
            </a:r>
            <a:r>
              <a:rPr lang="ja-JP" altLang="en-US" b="1" spc="-100" dirty="0" smtClean="0"/>
              <a:t>従業員</a:t>
            </a:r>
            <a:r>
              <a:rPr lang="ja-JP" altLang="en-US" b="1" spc="-100" dirty="0"/>
              <a:t>等に対し</a:t>
            </a:r>
            <a:r>
              <a:rPr lang="ja-JP" altLang="en-US" b="1" spc="-100" dirty="0" smtClean="0"/>
              <a:t>、</a:t>
            </a:r>
            <a:r>
              <a:rPr lang="ja-JP" altLang="en-US" b="1" spc="-100" dirty="0"/>
              <a:t>歓送迎</a:t>
            </a:r>
            <a:r>
              <a:rPr lang="ja-JP" altLang="en-US" b="1" spc="-100" dirty="0" smtClean="0"/>
              <a:t>会、宴会を伴う花見、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研修時の懇親会</a:t>
            </a:r>
            <a:r>
              <a:rPr lang="ja-JP" altLang="en-US" b="1" spc="-100" dirty="0" smtClean="0"/>
              <a:t>を控えるよう求めること</a:t>
            </a:r>
            <a:endParaRPr lang="en-US" altLang="ja-JP" b="1" spc="-100" dirty="0" smtClean="0"/>
          </a:p>
          <a:p>
            <a:pPr>
              <a:lnSpc>
                <a:spcPts val="3100"/>
              </a:lnSpc>
              <a:defRPr/>
            </a:pPr>
            <a:r>
              <a:rPr lang="ja-JP" altLang="en-US" b="1" spc="-100" dirty="0" smtClean="0"/>
              <a:t>○　「出勤者数の７割削減」をめざすことも含め、テレワークをより推進すること</a:t>
            </a:r>
            <a:endParaRPr lang="en-US" altLang="ja-JP" b="1" spc="-100" dirty="0" smtClean="0"/>
          </a:p>
          <a:p>
            <a:pPr>
              <a:lnSpc>
                <a:spcPts val="31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　出勤が必要となる職場でも、ローテーション勤務、時差出勤、自転車通勤などの取り組みを推進すること</a:t>
            </a:r>
            <a:endParaRPr lang="en-US" altLang="ja-JP" b="1" spc="-100" dirty="0" smtClean="0"/>
          </a:p>
          <a:p>
            <a:pPr>
              <a:lnSpc>
                <a:spcPts val="3100"/>
              </a:lnSpc>
              <a:defRPr/>
            </a:pPr>
            <a:r>
              <a:rPr lang="ja-JP" altLang="en-US" b="1" spc="-100" dirty="0" smtClean="0"/>
              <a:t>○　職場における業種別ガイドラインの遵守を徹底すること</a:t>
            </a:r>
            <a:endParaRPr lang="en-US" altLang="ja-JP" b="1" spc="-1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0543" y="3959933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＜大学等＞へのお願い　　　　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710633" y="4540915"/>
            <a:ext cx="12165612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defRPr/>
            </a:pPr>
            <a:r>
              <a:rPr lang="ja-JP" altLang="en-US" b="1" dirty="0"/>
              <a:t>○　学生</a:t>
            </a:r>
            <a:r>
              <a:rPr lang="ja-JP" altLang="en-US" b="1" dirty="0" smtClean="0"/>
              <a:t>に</a:t>
            </a:r>
            <a:r>
              <a:rPr lang="ja-JP" altLang="en-US" b="1" dirty="0"/>
              <a:t>対し、４人</a:t>
            </a:r>
            <a:r>
              <a:rPr lang="ja-JP" altLang="en-US" b="1" dirty="0" smtClean="0"/>
              <a:t>以下での</a:t>
            </a:r>
            <a:r>
              <a:rPr lang="ja-JP" altLang="en-US" b="1" dirty="0"/>
              <a:t>マスク会食の徹底を求めること</a:t>
            </a:r>
            <a:endParaRPr lang="en-US" altLang="ja-JP" b="1" spc="-100" dirty="0"/>
          </a:p>
          <a:p>
            <a:pPr>
              <a:lnSpc>
                <a:spcPts val="3200"/>
              </a:lnSpc>
              <a:defRPr/>
            </a:pPr>
            <a:r>
              <a:rPr lang="ja-JP" altLang="en-US" b="1" spc="-100" dirty="0"/>
              <a:t>○　学生</a:t>
            </a:r>
            <a:r>
              <a:rPr lang="ja-JP" altLang="en-US" b="1" spc="-100" dirty="0" smtClean="0"/>
              <a:t>に</a:t>
            </a:r>
            <a:r>
              <a:rPr lang="ja-JP" altLang="en-US" b="1" spc="-100" dirty="0"/>
              <a:t>対し</a:t>
            </a:r>
            <a:r>
              <a:rPr lang="ja-JP" altLang="en-US" b="1" spc="-100" dirty="0" smtClean="0"/>
              <a:t>、</a:t>
            </a:r>
            <a:r>
              <a:rPr lang="ja-JP" altLang="en-US" b="1" spc="-100" dirty="0"/>
              <a:t>歓送迎</a:t>
            </a:r>
            <a:r>
              <a:rPr lang="ja-JP" altLang="en-US" b="1" spc="-100" dirty="0" smtClean="0"/>
              <a:t>会、宴会を</a:t>
            </a:r>
            <a:r>
              <a:rPr lang="ja-JP" altLang="en-US" b="1" spc="-100" dirty="0"/>
              <a:t>伴う花見を控えるよう求めること</a:t>
            </a:r>
            <a:endParaRPr lang="en-US" altLang="ja-JP" b="1" spc="-100" dirty="0"/>
          </a:p>
          <a:p>
            <a:pPr>
              <a:lnSpc>
                <a:spcPts val="32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spc="-80" dirty="0" smtClean="0"/>
              <a:t>感染防止と面接授業・遠隔授業の効果的実施等により学修機会を確保すること</a:t>
            </a:r>
            <a:endParaRPr lang="en-US" altLang="ja-JP" b="1" spc="-80" dirty="0" smtClean="0"/>
          </a:p>
          <a:p>
            <a:pPr>
              <a:lnSpc>
                <a:spcPts val="32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30" dirty="0" smtClean="0"/>
              <a:t>部活動、課外活動、学生寮における感染防止策などについて、学生等に注意喚起を徹底すること</a:t>
            </a:r>
            <a:endParaRPr lang="en-US" altLang="ja-JP" b="1" spc="-100" dirty="0"/>
          </a:p>
          <a:p>
            <a:pPr>
              <a:lnSpc>
                <a:spcPts val="32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年度当初に</a:t>
            </a:r>
            <a:r>
              <a:rPr lang="ja-JP" altLang="en-US" b="1" spc="-200" dirty="0" smtClean="0">
                <a:solidFill>
                  <a:srgbClr val="FF0000"/>
                </a:solidFill>
              </a:rPr>
              <a:t>行われる行事（入学式等）</a:t>
            </a:r>
            <a:r>
              <a:rPr lang="ja-JP" altLang="en-US" b="1" spc="-200" dirty="0" smtClean="0"/>
              <a:t>は、人と人との間隔を十分に確保する等、適切な開催方法を検討すること</a:t>
            </a:r>
            <a:endParaRPr lang="en-US" altLang="ja-JP" b="1" spc="-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710633" y="4540915"/>
            <a:ext cx="11369750" cy="21058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56006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92707" y="1166280"/>
            <a:ext cx="11275142" cy="21980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10303</TotalTime>
  <Words>1094</Words>
  <Application>Microsoft Office PowerPoint</Application>
  <PresentationFormat>ワイド画面</PresentationFormat>
  <Paragraphs>109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小原　朋子</cp:lastModifiedBy>
  <cp:revision>455</cp:revision>
  <cp:lastPrinted>2021-03-26T01:22:56Z</cp:lastPrinted>
  <dcterms:created xsi:type="dcterms:W3CDTF">2020-05-20T11:17:35Z</dcterms:created>
  <dcterms:modified xsi:type="dcterms:W3CDTF">2021-03-26T02:57:26Z</dcterms:modified>
</cp:coreProperties>
</file>