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004" r:id="rId2"/>
    <p:sldId id="1005" r:id="rId3"/>
    <p:sldId id="1031" r:id="rId4"/>
    <p:sldId id="1006" r:id="rId5"/>
    <p:sldId id="1030" r:id="rId6"/>
    <p:sldId id="1007" r:id="rId7"/>
    <p:sldId id="1009" r:id="rId8"/>
    <p:sldId id="1008" r:id="rId9"/>
    <p:sldId id="1010" r:id="rId10"/>
    <p:sldId id="1011" r:id="rId11"/>
    <p:sldId id="1012" r:id="rId12"/>
    <p:sldId id="1013" r:id="rId13"/>
    <p:sldId id="1014" r:id="rId14"/>
    <p:sldId id="1015" r:id="rId15"/>
    <p:sldId id="1016" r:id="rId16"/>
    <p:sldId id="1017" r:id="rId17"/>
    <p:sldId id="1018" r:id="rId18"/>
    <p:sldId id="1019" r:id="rId19"/>
    <p:sldId id="1028" r:id="rId20"/>
    <p:sldId id="1022" r:id="rId21"/>
    <p:sldId id="1023" r:id="rId22"/>
    <p:sldId id="1024" r:id="rId23"/>
    <p:sldId id="1025" r:id="rId24"/>
    <p:sldId id="1026" r:id="rId25"/>
    <p:sldId id="1021" r:id="rId26"/>
    <p:sldId id="990" r:id="rId27"/>
    <p:sldId id="918" r:id="rId2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CC"/>
    <a:srgbClr val="33CC33"/>
    <a:srgbClr val="99FF99"/>
    <a:srgbClr val="FF9999"/>
    <a:srgbClr val="FF6699"/>
    <a:srgbClr val="E7EDEF"/>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2101" autoAdjust="0"/>
  </p:normalViewPr>
  <p:slideViewPr>
    <p:cSldViewPr snapToGrid="0">
      <p:cViewPr varScale="1">
        <p:scale>
          <a:sx n="68" d="100"/>
          <a:sy n="68" d="100"/>
        </p:scale>
        <p:origin x="70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D64E24C0-EAE7-42C3-A2C6-11E03F4A7047}" type="datetimeFigureOut">
              <a:rPr kumimoji="1" lang="ja-JP" altLang="en-US" smtClean="0"/>
              <a:t>2021/3/26</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135537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25</a:t>
            </a:fld>
            <a:endParaRPr kumimoji="1" lang="ja-JP" altLang="en-US"/>
          </a:p>
        </p:txBody>
      </p:sp>
    </p:spTree>
    <p:extLst>
      <p:ext uri="{BB962C8B-B14F-4D97-AF65-F5344CB8AC3E}">
        <p14:creationId xmlns:p14="http://schemas.microsoft.com/office/powerpoint/2010/main" val="278504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27</a:t>
            </a:fld>
            <a:endParaRPr kumimoji="1" lang="ja-JP" altLang="en-US" dirty="0"/>
          </a:p>
        </p:txBody>
      </p:sp>
    </p:spTree>
    <p:extLst>
      <p:ext uri="{BB962C8B-B14F-4D97-AF65-F5344CB8AC3E}">
        <p14:creationId xmlns:p14="http://schemas.microsoft.com/office/powerpoint/2010/main" val="87407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419578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4</a:t>
            </a:fld>
            <a:endParaRPr kumimoji="1" lang="ja-JP" altLang="en-US"/>
          </a:p>
        </p:txBody>
      </p:sp>
    </p:spTree>
    <p:extLst>
      <p:ext uri="{BB962C8B-B14F-4D97-AF65-F5344CB8AC3E}">
        <p14:creationId xmlns:p14="http://schemas.microsoft.com/office/powerpoint/2010/main" val="143425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5</a:t>
            </a:fld>
            <a:endParaRPr kumimoji="1" lang="ja-JP" altLang="en-US"/>
          </a:p>
        </p:txBody>
      </p:sp>
    </p:spTree>
    <p:extLst>
      <p:ext uri="{BB962C8B-B14F-4D97-AF65-F5344CB8AC3E}">
        <p14:creationId xmlns:p14="http://schemas.microsoft.com/office/powerpoint/2010/main" val="361440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9</a:t>
            </a:fld>
            <a:endParaRPr kumimoji="1" lang="ja-JP" altLang="en-US"/>
          </a:p>
        </p:txBody>
      </p:sp>
    </p:spTree>
    <p:extLst>
      <p:ext uri="{BB962C8B-B14F-4D97-AF65-F5344CB8AC3E}">
        <p14:creationId xmlns:p14="http://schemas.microsoft.com/office/powerpoint/2010/main" val="263048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11</a:t>
            </a:fld>
            <a:endParaRPr kumimoji="1" lang="ja-JP" altLang="en-US"/>
          </a:p>
        </p:txBody>
      </p:sp>
    </p:spTree>
    <p:extLst>
      <p:ext uri="{BB962C8B-B14F-4D97-AF65-F5344CB8AC3E}">
        <p14:creationId xmlns:p14="http://schemas.microsoft.com/office/powerpoint/2010/main" val="94613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19</a:t>
            </a:fld>
            <a:endParaRPr kumimoji="1" lang="ja-JP" altLang="en-US" dirty="0"/>
          </a:p>
        </p:txBody>
      </p:sp>
    </p:spTree>
    <p:extLst>
      <p:ext uri="{BB962C8B-B14F-4D97-AF65-F5344CB8AC3E}">
        <p14:creationId xmlns:p14="http://schemas.microsoft.com/office/powerpoint/2010/main" val="271342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a:p>
        </p:txBody>
      </p:sp>
    </p:spTree>
    <p:extLst>
      <p:ext uri="{BB962C8B-B14F-4D97-AF65-F5344CB8AC3E}">
        <p14:creationId xmlns:p14="http://schemas.microsoft.com/office/powerpoint/2010/main" val="252786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22</a:t>
            </a:fld>
            <a:endParaRPr kumimoji="1" lang="ja-JP" altLang="en-US"/>
          </a:p>
        </p:txBody>
      </p:sp>
    </p:spTree>
    <p:extLst>
      <p:ext uri="{BB962C8B-B14F-4D97-AF65-F5344CB8AC3E}">
        <p14:creationId xmlns:p14="http://schemas.microsoft.com/office/powerpoint/2010/main" val="23814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F6AEA-C57F-4253-AF8A-4C7A4E9E56A6}" type="datetime1">
              <a:rPr kumimoji="1" lang="ja-JP" altLang="en-US" smtClean="0"/>
              <a:t>2021/3/26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2CBD7A-3384-4496-A91D-33ED503807F7}" type="datetime1">
              <a:rPr kumimoji="1" lang="ja-JP" altLang="en-US" smtClean="0"/>
              <a:t>2021/3/26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F48686-5AF0-45B6-9C4A-43713CBA700A}" type="datetime1">
              <a:rPr kumimoji="1" lang="ja-JP" altLang="en-US" smtClean="0"/>
              <a:t>2021/3/26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88021E-7A53-4D9A-982F-E52823197B86}" type="datetime1">
              <a:rPr kumimoji="1" lang="ja-JP" altLang="en-US" smtClean="0"/>
              <a:t>2021/3/26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3CAEBB-A78B-45A1-AB95-D3CAE05622F7}" type="datetime1">
              <a:rPr kumimoji="1" lang="ja-JP" altLang="en-US" smtClean="0"/>
              <a:t>2021/3/26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0C4CC1-70EB-4748-9A31-AAC811DF1489}" type="datetime1">
              <a:rPr kumimoji="1" lang="ja-JP" altLang="en-US" smtClean="0"/>
              <a:t>2021/3/26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671B0-D69F-4E34-B645-94728C92FC8F}" type="datetime1">
              <a:rPr kumimoji="1" lang="ja-JP" altLang="en-US" smtClean="0"/>
              <a:t>2021/3/26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11E82D-C5F8-4745-AE8B-C0FE716C2426}" type="datetime1">
              <a:rPr kumimoji="1" lang="ja-JP" altLang="en-US" smtClean="0"/>
              <a:t>2021/3/26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9B415-6CDA-4C7A-8A55-07593CADA509}" type="datetime1">
              <a:rPr kumimoji="1" lang="ja-JP" altLang="en-US" smtClean="0"/>
              <a:t>2021/3/26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99E9F1-2E00-4CE1-B1C7-12D0C1BB434E}" type="datetime1">
              <a:rPr kumimoji="1" lang="ja-JP" altLang="en-US" smtClean="0"/>
              <a:t>2021/3/26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1FAB-ADC6-4F5C-89EB-CB8837270A8F}" type="datetime1">
              <a:rPr kumimoji="1" lang="ja-JP" altLang="en-US" smtClean="0"/>
              <a:t>2021/3/26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126D-AFD1-4CF5-A6DB-E805AE891B25}" type="datetime1">
              <a:rPr kumimoji="1" lang="ja-JP" altLang="en-US" smtClean="0"/>
              <a:t>2021/3/26</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43486" y="649601"/>
            <a:ext cx="11845555" cy="3755461"/>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816005" y="452324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092596"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2259255"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3514072" y="4531568"/>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　</a:t>
            </a:r>
            <a:r>
              <a:rPr lang="ja-JP" altLang="en-US" sz="800" dirty="0" smtClean="0">
                <a:latin typeface="Meiryo UI" panose="020B0604030504040204" pitchFamily="50" charset="-128"/>
                <a:ea typeface="Meiryo UI" panose="020B0604030504040204" pitchFamily="50" charset="-128"/>
              </a:rPr>
              <a:t>イエローステージ２移行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月５日）</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3790663" y="4523242"/>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2959636" y="4523241"/>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5120486" y="4504018"/>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a:t>
            </a:r>
            <a:r>
              <a:rPr lang="ja-JP" altLang="en-US" sz="800" dirty="0">
                <a:latin typeface="Meiryo UI" panose="020B0604030504040204" pitchFamily="50" charset="-128"/>
                <a:ea typeface="Meiryo UI" panose="020B0604030504040204" pitchFamily="50" charset="-128"/>
              </a:rPr>
              <a:t>点灯</a:t>
            </a:r>
            <a:r>
              <a:rPr lang="ja-JP" altLang="en-US" sz="800" dirty="0" smtClean="0">
                <a:latin typeface="Meiryo UI" panose="020B0604030504040204" pitchFamily="50" charset="-128"/>
                <a:ea typeface="Meiryo UI" panose="020B0604030504040204" pitchFamily="50" charset="-128"/>
              </a:rPr>
              <a:t>（医療非常事態宣言）</a:t>
            </a:r>
          </a:p>
        </p:txBody>
      </p:sp>
      <p:sp>
        <p:nvSpPr>
          <p:cNvPr id="20" name="テキスト ボックス 1"/>
          <p:cNvSpPr txBox="1"/>
          <p:nvPr/>
        </p:nvSpPr>
        <p:spPr>
          <a:xfrm>
            <a:off x="5477174" y="4504018"/>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　レッドステージ１移行</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rPr>
              <a:t>12</a:t>
            </a:r>
            <a:r>
              <a:rPr lang="ja-JP" altLang="en-US" sz="800" dirty="0" smtClean="0">
                <a:solidFill>
                  <a:prstClr val="black"/>
                </a:solidFill>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15</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4215159" y="4514513"/>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4636597" y="4514513"/>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5719942" y="4504018"/>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a:t>
            </a:r>
            <a:r>
              <a:rPr lang="ja-JP" altLang="en-US" sz="800" smtClean="0">
                <a:solidFill>
                  <a:prstClr val="black"/>
                </a:solidFill>
                <a:latin typeface="Meiryo UI" panose="020B0604030504040204" pitchFamily="50" charset="-128"/>
                <a:ea typeface="Meiryo UI" panose="020B0604030504040204" pitchFamily="50" charset="-128"/>
              </a:rPr>
              <a:t>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1"/>
          <p:cNvSpPr txBox="1"/>
          <p:nvPr/>
        </p:nvSpPr>
        <p:spPr>
          <a:xfrm>
            <a:off x="7157313" y="4523241"/>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6774057" y="4523241"/>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6096856" y="450401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全ての国・地域からの外国人入国拒否</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
        <p:nvSpPr>
          <p:cNvPr id="23" name="テキスト ボックス 1"/>
          <p:cNvSpPr txBox="1"/>
          <p:nvPr/>
        </p:nvSpPr>
        <p:spPr>
          <a:xfrm>
            <a:off x="9981655" y="4504013"/>
            <a:ext cx="11634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黄信号点灯（医療非常事態宣言解除）</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府民へ</a:t>
            </a:r>
            <a:r>
              <a:rPr lang="ja-JP" altLang="en-US" sz="800" dirty="0">
                <a:solidFill>
                  <a:prstClr val="black"/>
                </a:solidFill>
                <a:latin typeface="Meiryo UI" panose="020B0604030504040204" pitchFamily="50" charset="-128"/>
                <a:ea typeface="Meiryo UI" panose="020B0604030504040204" pitchFamily="50" charset="-128"/>
              </a:rPr>
              <a:t>の</a:t>
            </a:r>
            <a:r>
              <a:rPr lang="ja-JP" altLang="en-US" sz="800" dirty="0" smtClean="0">
                <a:solidFill>
                  <a:prstClr val="black"/>
                </a:solidFill>
                <a:latin typeface="Meiryo UI" panose="020B0604030504040204" pitchFamily="50" charset="-128"/>
                <a:ea typeface="Meiryo UI" panose="020B0604030504040204" pitchFamily="50" charset="-128"/>
              </a:rPr>
              <a:t>不要不急の外出自粛要請（～</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首都圏への往来自粛要請（</a:t>
            </a:r>
            <a:r>
              <a:rPr lang="en-US" altLang="ja-JP" sz="800" dirty="0" smtClean="0">
                <a:solidFill>
                  <a:prstClr val="black"/>
                </a:solidFill>
                <a:latin typeface="Meiryo UI" panose="020B0604030504040204" pitchFamily="50" charset="-128"/>
                <a:ea typeface="Meiryo UI" panose="020B0604030504040204" pitchFamily="50" charset="-128"/>
              </a:rPr>
              <a:t>22</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smtClean="0">
              <a:solidFill>
                <a:prstClr val="black"/>
              </a:solidFill>
              <a:latin typeface="Meiryo UI" panose="020B0604030504040204" pitchFamily="50" charset="-128"/>
              <a:ea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9600211" y="4523241"/>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7" name="下矢印 26"/>
          <p:cNvSpPr/>
          <p:nvPr/>
        </p:nvSpPr>
        <p:spPr>
          <a:xfrm>
            <a:off x="4116634" y="1508719"/>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638535" y="853659"/>
            <a:ext cx="166754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11/27</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（大阪市北区・中央区）</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0" name="下矢印 29"/>
          <p:cNvSpPr/>
          <p:nvPr/>
        </p:nvSpPr>
        <p:spPr>
          <a:xfrm>
            <a:off x="4526179" y="1665962"/>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377196" y="834965"/>
            <a:ext cx="1010608"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12/3</a:t>
            </a: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赤信号点灯</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（医療非常事態宣言）</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2" name="下矢印 31"/>
          <p:cNvSpPr/>
          <p:nvPr/>
        </p:nvSpPr>
        <p:spPr>
          <a:xfrm>
            <a:off x="5387804" y="1598966"/>
            <a:ext cx="153935" cy="60212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434433" y="977801"/>
            <a:ext cx="140814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12/16</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4" name="下矢印 33"/>
          <p:cNvSpPr/>
          <p:nvPr/>
        </p:nvSpPr>
        <p:spPr>
          <a:xfrm>
            <a:off x="7223167" y="1022386"/>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7253568" y="588553"/>
            <a:ext cx="1584000" cy="648000"/>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1/14</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（大阪府全域）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9" name="下矢印 38"/>
          <p:cNvSpPr/>
          <p:nvPr/>
        </p:nvSpPr>
        <p:spPr>
          <a:xfrm>
            <a:off x="10220516" y="2966037"/>
            <a:ext cx="167934"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0220516" y="2324000"/>
            <a:ext cx="140411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3/1</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836590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982783" y="1520860"/>
            <a:ext cx="6041660" cy="520643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10</a:t>
            </a:fld>
            <a:endParaRPr kumimoji="1" lang="ja-JP" altLang="en-US" dirty="0"/>
          </a:p>
        </p:txBody>
      </p:sp>
      <p:sp>
        <p:nvSpPr>
          <p:cNvPr id="9" name="正方形/長方形 8"/>
          <p:cNvSpPr/>
          <p:nvPr/>
        </p:nvSpPr>
        <p:spPr>
          <a:xfrm>
            <a:off x="6593320" y="1113835"/>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3</a:t>
            </a:r>
            <a:r>
              <a:rPr lang="ja-JP" altLang="en-US" sz="1600" dirty="0" smtClean="0"/>
              <a:t>月</a:t>
            </a:r>
            <a:r>
              <a:rPr lang="en-US" altLang="ja-JP" sz="1600" dirty="0" smtClean="0"/>
              <a:t>25</a:t>
            </a:r>
            <a:r>
              <a:rPr lang="ja-JP" altLang="en-US" sz="1600" dirty="0" smtClean="0"/>
              <a:t>日</a:t>
            </a:r>
            <a:r>
              <a:rPr lang="ja-JP" altLang="en-US" sz="1600" dirty="0"/>
              <a:t>までに判明</a:t>
            </a:r>
            <a:r>
              <a:rPr lang="ja-JP" altLang="en-US" sz="1600" dirty="0" smtClean="0"/>
              <a:t>した</a:t>
            </a:r>
            <a:r>
              <a:rPr lang="en-US" altLang="ja-JP" sz="1600" dirty="0" smtClean="0"/>
              <a:t>48,162</a:t>
            </a:r>
            <a:r>
              <a:rPr lang="ja-JP" altLang="en-US" sz="1600" dirty="0" smtClean="0"/>
              <a:t>事例</a:t>
            </a:r>
            <a:r>
              <a:rPr lang="ja-JP" altLang="en-US" sz="1600" dirty="0"/>
              <a:t>の状況）</a:t>
            </a:r>
          </a:p>
        </p:txBody>
      </p:sp>
      <p:sp>
        <p:nvSpPr>
          <p:cNvPr id="16" name="テキスト ボックス 15"/>
          <p:cNvSpPr txBox="1"/>
          <p:nvPr/>
        </p:nvSpPr>
        <p:spPr>
          <a:xfrm>
            <a:off x="5613387" y="2202100"/>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13387" y="2544494"/>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3333563"/>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09576" y="4220900"/>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61636"/>
            <a:ext cx="12192000" cy="54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５</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代未満の割合が急増し、５割を</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超過</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。実数は、緊急事態措置解除以降、各年代で増加に転じている。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
          <p:cNvSpPr txBox="1"/>
          <p:nvPr/>
        </p:nvSpPr>
        <p:spPr>
          <a:xfrm rot="19029553">
            <a:off x="4862860" y="575606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
        <p:nvSpPr>
          <p:cNvPr id="15" name="テキスト ボックス 1"/>
          <p:cNvSpPr txBox="1"/>
          <p:nvPr/>
        </p:nvSpPr>
        <p:spPr>
          <a:xfrm rot="19029553">
            <a:off x="11025409" y="575606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
        <p:nvSpPr>
          <p:cNvPr id="22" name="テキスト ボックス 21"/>
          <p:cNvSpPr txBox="1"/>
          <p:nvPr/>
        </p:nvSpPr>
        <p:spPr>
          <a:xfrm>
            <a:off x="10118997" y="1384780"/>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pic>
        <p:nvPicPr>
          <p:cNvPr id="3" name="図 2"/>
          <p:cNvPicPr>
            <a:picLocks noChangeAspect="1"/>
          </p:cNvPicPr>
          <p:nvPr/>
        </p:nvPicPr>
        <p:blipFill>
          <a:blip r:embed="rId3"/>
          <a:stretch>
            <a:fillRect/>
          </a:stretch>
        </p:blipFill>
        <p:spPr>
          <a:xfrm>
            <a:off x="186557" y="1520860"/>
            <a:ext cx="5462489" cy="5206435"/>
          </a:xfrm>
          <a:prstGeom prst="rect">
            <a:avLst/>
          </a:prstGeom>
        </p:spPr>
      </p:pic>
    </p:spTree>
    <p:extLst>
      <p:ext uri="{BB962C8B-B14F-4D97-AF65-F5344CB8AC3E}">
        <p14:creationId xmlns:p14="http://schemas.microsoft.com/office/powerpoint/2010/main" val="1805748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12838" y="1411517"/>
            <a:ext cx="5724640" cy="532836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11</a:t>
            </a:fld>
            <a:endParaRPr kumimoji="1" lang="ja-JP" altLang="en-US" dirty="0"/>
          </a:p>
        </p:txBody>
      </p:sp>
      <p:sp>
        <p:nvSpPr>
          <p:cNvPr id="16" name="テキスト ボックス 15"/>
          <p:cNvSpPr txBox="1"/>
          <p:nvPr/>
        </p:nvSpPr>
        <p:spPr>
          <a:xfrm>
            <a:off x="5778336" y="4310715"/>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778336" y="3210666"/>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23" name="テキスト ボックス 22"/>
          <p:cNvSpPr txBox="1"/>
          <p:nvPr/>
        </p:nvSpPr>
        <p:spPr>
          <a:xfrm>
            <a:off x="10023967" y="1722471"/>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8" name="テキスト ボックス 1"/>
          <p:cNvSpPr txBox="1"/>
          <p:nvPr/>
        </p:nvSpPr>
        <p:spPr>
          <a:xfrm rot="19029553">
            <a:off x="5209939" y="568491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
        <p:nvSpPr>
          <p:cNvPr id="30" name="テキスト ボックス 1"/>
          <p:cNvSpPr txBox="1"/>
          <p:nvPr/>
        </p:nvSpPr>
        <p:spPr>
          <a:xfrm rot="19029553">
            <a:off x="11305939" y="565347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
        <p:nvSpPr>
          <p:cNvPr id="20" name="正方形/長方形 19"/>
          <p:cNvSpPr/>
          <p:nvPr/>
        </p:nvSpPr>
        <p:spPr>
          <a:xfrm>
            <a:off x="6593320" y="1072967"/>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3</a:t>
            </a:r>
            <a:r>
              <a:rPr lang="ja-JP" altLang="en-US" sz="1600" dirty="0" smtClean="0"/>
              <a:t>月</a:t>
            </a:r>
            <a:r>
              <a:rPr lang="en-US" altLang="ja-JP" sz="1600" dirty="0" smtClean="0"/>
              <a:t>25</a:t>
            </a:r>
            <a:r>
              <a:rPr lang="ja-JP" altLang="en-US" sz="1600" dirty="0" smtClean="0"/>
              <a:t>日</a:t>
            </a:r>
            <a:r>
              <a:rPr lang="ja-JP" altLang="en-US" sz="1600" dirty="0"/>
              <a:t>までに判明</a:t>
            </a:r>
            <a:r>
              <a:rPr lang="ja-JP" altLang="en-US" sz="1600" dirty="0" smtClean="0"/>
              <a:t>した</a:t>
            </a:r>
            <a:r>
              <a:rPr lang="en-US" altLang="ja-JP" sz="1600" dirty="0" smtClean="0"/>
              <a:t>48,162</a:t>
            </a:r>
            <a:r>
              <a:rPr lang="ja-JP" altLang="en-US" sz="1600" dirty="0" smtClean="0"/>
              <a:t>事例</a:t>
            </a:r>
            <a:r>
              <a:rPr lang="ja-JP" altLang="en-US" sz="1600" dirty="0"/>
              <a:t>の状況）</a:t>
            </a:r>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1636"/>
            <a:ext cx="12192000" cy="5113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直近５日間は、大阪市内居住者の割合・実数が再び増加。市外居住者も依然増加。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4"/>
          <a:stretch>
            <a:fillRect/>
          </a:stretch>
        </p:blipFill>
        <p:spPr>
          <a:xfrm>
            <a:off x="6282370" y="1411517"/>
            <a:ext cx="5718544" cy="5328366"/>
          </a:xfrm>
          <a:prstGeom prst="rect">
            <a:avLst/>
          </a:prstGeom>
        </p:spPr>
      </p:pic>
    </p:spTree>
    <p:extLst>
      <p:ext uri="{BB962C8B-B14F-4D97-AF65-F5344CB8AC3E}">
        <p14:creationId xmlns:p14="http://schemas.microsoft.com/office/powerpoint/2010/main" val="242213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発症日別新規陽性者数</a:t>
            </a:r>
            <a:r>
              <a:rPr lang="ja-JP" altLang="en-US" sz="2000" b="1" dirty="0" smtClean="0">
                <a:latin typeface="UD デジタル 教科書体 NP-B" panose="02020700000000000000" pitchFamily="18" charset="-128"/>
                <a:ea typeface="UD デジタル 教科書体 NP-B" panose="02020700000000000000" pitchFamily="18" charset="-128"/>
              </a:rPr>
              <a:t>（大阪市・市外　</a:t>
            </a:r>
            <a:r>
              <a:rPr lang="en-US" altLang="ja-JP" sz="2000" b="1" dirty="0" smtClean="0">
                <a:latin typeface="UD デジタル 教科書体 NP-B" panose="02020700000000000000" pitchFamily="18" charset="-128"/>
                <a:ea typeface="UD デジタル 教科書体 NP-B" panose="02020700000000000000" pitchFamily="18" charset="-128"/>
              </a:rPr>
              <a:t>7</a:t>
            </a:r>
            <a:r>
              <a:rPr lang="ja-JP" altLang="en-US" sz="2000" b="1" dirty="0" smtClean="0">
                <a:latin typeface="UD デジタル 教科書体 NP-B" panose="02020700000000000000" pitchFamily="18" charset="-128"/>
                <a:ea typeface="UD デジタル 教科書体 NP-B" panose="02020700000000000000" pitchFamily="18" charset="-128"/>
              </a:rPr>
              <a:t>日間移動平均）</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978231" y="59590"/>
            <a:ext cx="3108543" cy="461665"/>
          </a:xfrm>
          <a:prstGeom prst="rect">
            <a:avLst/>
          </a:prstGeom>
        </p:spPr>
        <p:txBody>
          <a:bodyPr wrap="none">
            <a:spAutoFit/>
          </a:bodyPr>
          <a:lstStyle/>
          <a:p>
            <a:r>
              <a:rPr lang="en-US" altLang="ja-JP" sz="1200" dirty="0" smtClean="0">
                <a:solidFill>
                  <a:schemeClr val="bg1"/>
                </a:solidFill>
                <a:latin typeface="+mn-ea"/>
              </a:rPr>
              <a:t>※</a:t>
            </a:r>
            <a:r>
              <a:rPr lang="ja-JP" altLang="en-US" sz="1200" dirty="0" smtClean="0">
                <a:solidFill>
                  <a:schemeClr val="bg1"/>
                </a:solidFill>
                <a:latin typeface="+mn-ea"/>
              </a:rPr>
              <a:t>市内外は居住地による</a:t>
            </a:r>
            <a:endParaRPr lang="en-US" altLang="ja-JP" sz="1200" dirty="0" smtClean="0">
              <a:solidFill>
                <a:schemeClr val="bg1"/>
              </a:solidFill>
              <a:latin typeface="+mn-ea"/>
            </a:endParaRPr>
          </a:p>
          <a:p>
            <a:r>
              <a:rPr lang="en-US" altLang="ja-JP" sz="1200" dirty="0" smtClean="0">
                <a:solidFill>
                  <a:schemeClr val="bg1"/>
                </a:solidFill>
                <a:latin typeface="+mn-ea"/>
              </a:rPr>
              <a:t>※</a:t>
            </a:r>
            <a:r>
              <a:rPr lang="ja-JP" altLang="en-US" sz="1200" dirty="0" smtClean="0">
                <a:solidFill>
                  <a:schemeClr val="bg1"/>
                </a:solidFill>
                <a:latin typeface="+mn-ea"/>
              </a:rPr>
              <a:t>発症日が調査中、不明、無症状等を除く</a:t>
            </a:r>
            <a:endParaRPr lang="en-US" altLang="ja-JP" sz="1200" dirty="0" smtClean="0">
              <a:solidFill>
                <a:schemeClr val="bg1"/>
              </a:solidFill>
              <a:latin typeface="+mn-ea"/>
            </a:endParaRPr>
          </a:p>
        </p:txBody>
      </p:sp>
      <p:sp>
        <p:nvSpPr>
          <p:cNvPr id="5" name="スライド番号プレースホルダー 1"/>
          <p:cNvSpPr>
            <a:spLocks noGrp="1"/>
          </p:cNvSpPr>
          <p:nvPr>
            <p:ph type="sldNum" sz="quarter" idx="12"/>
          </p:nvPr>
        </p:nvSpPr>
        <p:spPr>
          <a:xfrm>
            <a:off x="9448800" y="6459384"/>
            <a:ext cx="2743200" cy="340229"/>
          </a:xfrm>
        </p:spPr>
        <p:txBody>
          <a:bodyPr/>
          <a:lstStyle/>
          <a:p>
            <a:fld id="{0B62D5CB-8769-475A-9BC8-A2F17E2F558B}" type="slidenum">
              <a:rPr kumimoji="1" lang="ja-JP" altLang="en-US" smtClean="0"/>
              <a:t>12</a:t>
            </a:fld>
            <a:endParaRPr kumimoji="1" lang="ja-JP" altLang="en-US" dirty="0"/>
          </a:p>
        </p:txBody>
      </p:sp>
      <p:sp>
        <p:nvSpPr>
          <p:cNvPr id="9" name="正方形/長方形 8"/>
          <p:cNvSpPr/>
          <p:nvPr/>
        </p:nvSpPr>
        <p:spPr>
          <a:xfrm>
            <a:off x="10508566" y="3299848"/>
            <a:ext cx="1516092" cy="3334697"/>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594191" y="1789163"/>
            <a:ext cx="2193345" cy="60016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発症から陽性判明まで７日と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仮定すると、概ねこの期間は今後、</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新規陽性者の発生に伴い、増加。</a:t>
            </a:r>
            <a:endParaRPr lang="en-US" altLang="ja-JP" sz="1100" dirty="0" smtClean="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FC024533-669C-48B1-82E7-C27042384F7F}"/>
              </a:ext>
            </a:extLst>
          </p:cNvPr>
          <p:cNvSpPr/>
          <p:nvPr/>
        </p:nvSpPr>
        <p:spPr>
          <a:xfrm>
            <a:off x="0" y="571391"/>
            <a:ext cx="12192000" cy="5359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発症日別では、市外居住者は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月末以降、市内居住者は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月９日以降増加。</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23" name="直線矢印コネクタ 22"/>
          <p:cNvCxnSpPr/>
          <p:nvPr/>
        </p:nvCxnSpPr>
        <p:spPr>
          <a:xfrm flipH="1">
            <a:off x="10652345" y="2389327"/>
            <a:ext cx="2467" cy="84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下矢印 23"/>
          <p:cNvSpPr/>
          <p:nvPr/>
        </p:nvSpPr>
        <p:spPr>
          <a:xfrm>
            <a:off x="4635383" y="3624064"/>
            <a:ext cx="180000" cy="72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6822015" y="2779995"/>
            <a:ext cx="180000" cy="1908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588727" y="2332257"/>
            <a:ext cx="1457990"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7" name="下矢印 26"/>
          <p:cNvSpPr/>
          <p:nvPr/>
        </p:nvSpPr>
        <p:spPr>
          <a:xfrm>
            <a:off x="5475174" y="2796938"/>
            <a:ext cx="180000" cy="180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915266" y="2348772"/>
            <a:ext cx="1866032"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9" name="下矢印 28"/>
          <p:cNvSpPr/>
          <p:nvPr/>
        </p:nvSpPr>
        <p:spPr>
          <a:xfrm>
            <a:off x="6148072" y="3639591"/>
            <a:ext cx="180000" cy="1116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668272" y="3007120"/>
            <a:ext cx="117108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/26</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国で緊急事態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措置</a:t>
            </a:r>
            <a:r>
              <a:rPr lang="ja-JP" altLang="en-US" sz="1200" dirty="0" smtClean="0">
                <a:solidFill>
                  <a:srgbClr val="FF0000"/>
                </a:solidFill>
                <a:latin typeface="HGPｺﾞｼｯｸE" panose="020B0900000000000000" pitchFamily="50" charset="-128"/>
                <a:ea typeface="HGPｺﾞｼｯｸE" panose="020B0900000000000000" pitchFamily="50" charset="-128"/>
              </a:rPr>
              <a:t>解除決定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1" name="テキスト ボックス 30"/>
          <p:cNvSpPr txBox="1"/>
          <p:nvPr/>
        </p:nvSpPr>
        <p:spPr>
          <a:xfrm>
            <a:off x="3893615" y="3007120"/>
            <a:ext cx="1454166"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/19</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解除要請を決定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pic>
        <p:nvPicPr>
          <p:cNvPr id="2" name="図 1"/>
          <p:cNvPicPr>
            <a:picLocks noChangeAspect="1"/>
          </p:cNvPicPr>
          <p:nvPr/>
        </p:nvPicPr>
        <p:blipFill>
          <a:blip r:embed="rId2"/>
          <a:stretch>
            <a:fillRect/>
          </a:stretch>
        </p:blipFill>
        <p:spPr>
          <a:xfrm>
            <a:off x="154933" y="1209684"/>
            <a:ext cx="11882134" cy="5419814"/>
          </a:xfrm>
          <a:prstGeom prst="rect">
            <a:avLst/>
          </a:prstGeom>
        </p:spPr>
      </p:pic>
    </p:spTree>
    <p:extLst>
      <p:ext uri="{BB962C8B-B14F-4D97-AF65-F5344CB8AC3E}">
        <p14:creationId xmlns:p14="http://schemas.microsoft.com/office/powerpoint/2010/main" val="2023742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5254" y="1380229"/>
            <a:ext cx="12028451" cy="5364945"/>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1600" b="1" dirty="0">
                <a:latin typeface="UD デジタル 教科書体 NP-B" panose="02020700000000000000" pitchFamily="18" charset="-128"/>
                <a:ea typeface="UD デジタル 教科書体 NP-B" panose="02020700000000000000" pitchFamily="18" charset="-128"/>
              </a:rPr>
              <a:t>（人口</a:t>
            </a:r>
            <a:r>
              <a:rPr lang="en-US" altLang="ja-JP" sz="1600" b="1" dirty="0">
                <a:latin typeface="UD デジタル 教科書体 NP-B" panose="02020700000000000000" pitchFamily="18" charset="-128"/>
                <a:ea typeface="UD デジタル 教科書体 NP-B" panose="02020700000000000000" pitchFamily="18" charset="-128"/>
              </a:rPr>
              <a:t>10</a:t>
            </a:r>
            <a:r>
              <a:rPr lang="ja-JP" altLang="en-US" sz="1600" b="1" dirty="0">
                <a:latin typeface="UD デジタル 教科書体 NP-B" panose="02020700000000000000" pitchFamily="18" charset="-128"/>
                <a:ea typeface="UD デジタル 教科書体 NP-B" panose="02020700000000000000" pitchFamily="18" charset="-128"/>
              </a:rPr>
              <a:t>万人</a:t>
            </a:r>
            <a:r>
              <a:rPr lang="ja-JP" altLang="en-US" sz="1600" b="1" dirty="0" smtClean="0">
                <a:latin typeface="UD デジタル 教科書体 NP-B" panose="02020700000000000000" pitchFamily="18" charset="-128"/>
                <a:ea typeface="UD デジタル 教科書体 NP-B" panose="02020700000000000000" pitchFamily="18" charset="-128"/>
              </a:rPr>
              <a:t>あたり </a:t>
            </a:r>
            <a:r>
              <a:rPr lang="en-US" altLang="ja-JP" sz="1600" b="1" dirty="0" smtClean="0">
                <a:latin typeface="UD デジタル 教科書体 NP-B" panose="02020700000000000000" pitchFamily="18" charset="-128"/>
                <a:ea typeface="UD デジタル 教科書体 NP-B" panose="02020700000000000000" pitchFamily="18" charset="-128"/>
              </a:rPr>
              <a:t>7</a:t>
            </a:r>
            <a:r>
              <a:rPr lang="ja-JP" altLang="en-US" sz="1600" b="1" dirty="0" smtClean="0">
                <a:latin typeface="UD デジタル 教科書体 NP-B" panose="02020700000000000000" pitchFamily="18" charset="-128"/>
                <a:ea typeface="UD デジタル 教科書体 NP-B" panose="02020700000000000000" pitchFamily="18" charset="-128"/>
              </a:rPr>
              <a:t>日間移動平均 </a:t>
            </a:r>
            <a:r>
              <a:rPr lang="en-US" altLang="ja-JP" sz="1600" b="1" dirty="0" smtClean="0">
                <a:latin typeface="UD デジタル 教科書体 NP-B" panose="02020700000000000000" pitchFamily="18" charset="-128"/>
                <a:ea typeface="UD デジタル 教科書体 NP-B" panose="02020700000000000000" pitchFamily="18" charset="-128"/>
              </a:rPr>
              <a:t>1</a:t>
            </a:r>
            <a:r>
              <a:rPr lang="ja-JP" altLang="en-US" sz="1600" b="1" dirty="0" smtClean="0">
                <a:latin typeface="UD デジタル 教科書体 NP-B" panose="02020700000000000000" pitchFamily="18" charset="-128"/>
                <a:ea typeface="UD デジタル 教科書体 NP-B" panose="02020700000000000000" pitchFamily="18" charset="-128"/>
              </a:rPr>
              <a:t>日単位）</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80301" y="6522950"/>
            <a:ext cx="2743200" cy="365125"/>
          </a:xfrm>
        </p:spPr>
        <p:txBody>
          <a:bodyPr/>
          <a:lstStyle/>
          <a:p>
            <a:fld id="{0B62D5CB-8769-475A-9BC8-A2F17E2F558B}" type="slidenum">
              <a:rPr kumimoji="1" lang="ja-JP" altLang="en-US" smtClean="0"/>
              <a:t>13</a:t>
            </a:fld>
            <a:endParaRPr kumimoji="1" lang="ja-JP" altLang="en-US" dirty="0"/>
          </a:p>
        </p:txBody>
      </p:sp>
      <p:sp>
        <p:nvSpPr>
          <p:cNvPr id="18" name="正方形/長方形 17">
            <a:extLst>
              <a:ext uri="{FF2B5EF4-FFF2-40B4-BE49-F238E27FC236}">
                <a16:creationId xmlns:a16="http://schemas.microsoft.com/office/drawing/2014/main" id="{FC024533-669C-48B1-82E7-C27042384F7F}"/>
              </a:ext>
            </a:extLst>
          </p:cNvPr>
          <p:cNvSpPr/>
          <p:nvPr/>
        </p:nvSpPr>
        <p:spPr>
          <a:xfrm>
            <a:off x="0" y="574609"/>
            <a:ext cx="12192000" cy="6966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判明日別の人口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万人あたり新規陽性者数（７日間移動平均）では、市内居住者・市外居住者ともに増加。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（市内居住者は３月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日から約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週間で約２</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倍に増加、市外居住者は３月２日から約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週間で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倍以上に増加）</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正方形/長方形 20"/>
          <p:cNvSpPr/>
          <p:nvPr/>
        </p:nvSpPr>
        <p:spPr>
          <a:xfrm>
            <a:off x="6597748" y="3962265"/>
            <a:ext cx="5430311" cy="266162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上矢印 2"/>
          <p:cNvSpPr/>
          <p:nvPr/>
        </p:nvSpPr>
        <p:spPr>
          <a:xfrm>
            <a:off x="8978730" y="2566932"/>
            <a:ext cx="786263" cy="125975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t>前日増加比</a:t>
            </a:r>
            <a:endParaRPr kumimoji="1" lang="ja-JP" altLang="en-US" sz="1400" dirty="0"/>
          </a:p>
        </p:txBody>
      </p:sp>
      <p:sp>
        <p:nvSpPr>
          <p:cNvPr id="24" name="テキスト ボックス 23"/>
          <p:cNvSpPr txBox="1"/>
          <p:nvPr/>
        </p:nvSpPr>
        <p:spPr>
          <a:xfrm>
            <a:off x="5236582" y="1436501"/>
            <a:ext cx="2620416"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日以降　前日増加比</a:t>
            </a:r>
            <a:endParaRPr lang="en-US" altLang="ja-JP" sz="1400" dirty="0">
              <a:latin typeface="Meiryo UI" panose="020B0604030504040204" pitchFamily="50" charset="-128"/>
              <a:ea typeface="Meiryo UI" panose="020B0604030504040204" pitchFamily="50" charset="-128"/>
            </a:endParaRPr>
          </a:p>
        </p:txBody>
      </p:sp>
      <p:sp>
        <p:nvSpPr>
          <p:cNvPr id="22" name="下矢印 21"/>
          <p:cNvSpPr/>
          <p:nvPr/>
        </p:nvSpPr>
        <p:spPr>
          <a:xfrm>
            <a:off x="4396791" y="4418992"/>
            <a:ext cx="180000" cy="36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6583423" y="3574923"/>
            <a:ext cx="180000" cy="133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350135" y="3127185"/>
            <a:ext cx="1457990"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9" name="下矢印 28"/>
          <p:cNvSpPr/>
          <p:nvPr/>
        </p:nvSpPr>
        <p:spPr>
          <a:xfrm>
            <a:off x="5236582" y="3591866"/>
            <a:ext cx="180000" cy="1224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676674" y="3143700"/>
            <a:ext cx="1866032"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1" name="下矢印 30"/>
          <p:cNvSpPr/>
          <p:nvPr/>
        </p:nvSpPr>
        <p:spPr>
          <a:xfrm>
            <a:off x="5909480" y="4434519"/>
            <a:ext cx="180000" cy="504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429680" y="3802048"/>
            <a:ext cx="117108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/26</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国で緊急事態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措置</a:t>
            </a:r>
            <a:r>
              <a:rPr lang="ja-JP" altLang="en-US" sz="1200" dirty="0" smtClean="0">
                <a:solidFill>
                  <a:srgbClr val="FF0000"/>
                </a:solidFill>
                <a:latin typeface="HGPｺﾞｼｯｸE" panose="020B0900000000000000" pitchFamily="50" charset="-128"/>
                <a:ea typeface="HGPｺﾞｼｯｸE" panose="020B0900000000000000" pitchFamily="50" charset="-128"/>
              </a:rPr>
              <a:t>解除決定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3" name="テキスト ボックス 32"/>
          <p:cNvSpPr txBox="1"/>
          <p:nvPr/>
        </p:nvSpPr>
        <p:spPr>
          <a:xfrm>
            <a:off x="3655023" y="3802048"/>
            <a:ext cx="1454166"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/19</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解除要請を決定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pic>
        <p:nvPicPr>
          <p:cNvPr id="8" name="図 7"/>
          <p:cNvPicPr>
            <a:picLocks noChangeAspect="1"/>
          </p:cNvPicPr>
          <p:nvPr/>
        </p:nvPicPr>
        <p:blipFill>
          <a:blip r:embed="rId3"/>
          <a:stretch>
            <a:fillRect/>
          </a:stretch>
        </p:blipFill>
        <p:spPr>
          <a:xfrm>
            <a:off x="893096" y="1774070"/>
            <a:ext cx="11134963" cy="700219"/>
          </a:xfrm>
          <a:prstGeom prst="rect">
            <a:avLst/>
          </a:prstGeom>
        </p:spPr>
      </p:pic>
    </p:spTree>
    <p:extLst>
      <p:ext uri="{BB962C8B-B14F-4D97-AF65-F5344CB8AC3E}">
        <p14:creationId xmlns:p14="http://schemas.microsoft.com/office/powerpoint/2010/main" val="2674425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06753" y="1364096"/>
            <a:ext cx="11778493" cy="5395428"/>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1</a:t>
            </a:r>
            <a:r>
              <a:rPr lang="ja-JP" altLang="en-US" sz="2000" b="1" dirty="0" smtClean="0">
                <a:latin typeface="UD デジタル 教科書体 NP-B" panose="02020700000000000000" pitchFamily="18" charset="-128"/>
                <a:ea typeface="UD デジタル 教科書体 NP-B" panose="02020700000000000000" pitchFamily="18" charset="-128"/>
              </a:rPr>
              <a:t>週間単位）</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14</a:t>
            </a:fld>
            <a:endParaRPr kumimoji="1" lang="ja-JP" altLang="en-US" dirty="0"/>
          </a:p>
        </p:txBody>
      </p:sp>
      <p:sp>
        <p:nvSpPr>
          <p:cNvPr id="21" name="正方形/長方形 20">
            <a:extLst>
              <a:ext uri="{FF2B5EF4-FFF2-40B4-BE49-F238E27FC236}">
                <a16:creationId xmlns:a16="http://schemas.microsoft.com/office/drawing/2014/main" id="{FC024533-669C-48B1-82E7-C27042384F7F}"/>
              </a:ext>
            </a:extLst>
          </p:cNvPr>
          <p:cNvSpPr/>
          <p:nvPr/>
        </p:nvSpPr>
        <p:spPr>
          <a:xfrm>
            <a:off x="0" y="579751"/>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大阪市外居住者は、緊急事態措置解除以降、増加に転じた。</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大阪市内</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居住者は、２月下旬以降横ばいで推移していたが、直近１週間で急増。</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4" name="下矢印 23"/>
          <p:cNvSpPr/>
          <p:nvPr/>
        </p:nvSpPr>
        <p:spPr>
          <a:xfrm>
            <a:off x="8238483" y="2421144"/>
            <a:ext cx="180000" cy="177820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715615" y="1643334"/>
            <a:ext cx="2460448"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/19</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府、緊急事態措置解除要請を決定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en-US" altLang="ja-JP" sz="1200" dirty="0" smtClean="0">
                <a:solidFill>
                  <a:srgbClr val="FF0000"/>
                </a:solidFill>
                <a:latin typeface="HGPｺﾞｼｯｸE" panose="020B0900000000000000" pitchFamily="50" charset="-128"/>
                <a:ea typeface="HGPｺﾞｼｯｸE" panose="020B0900000000000000" pitchFamily="50" charset="-128"/>
              </a:rPr>
              <a:t>2/23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6" name="下矢印 25"/>
          <p:cNvSpPr/>
          <p:nvPr/>
        </p:nvSpPr>
        <p:spPr>
          <a:xfrm>
            <a:off x="9004482" y="3509949"/>
            <a:ext cx="180000" cy="1083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520415" y="2687436"/>
            <a:ext cx="2766283"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2/26</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r>
              <a:rPr lang="ja-JP" altLang="en-US" sz="1200" dirty="0">
                <a:solidFill>
                  <a:srgbClr val="FF0000"/>
                </a:solidFill>
                <a:latin typeface="HGPｺﾞｼｯｸE" panose="020B0900000000000000" pitchFamily="50" charset="-128"/>
                <a:ea typeface="HGPｺﾞｼｯｸE" panose="020B0900000000000000" pitchFamily="50" charset="-128"/>
              </a:rPr>
              <a:t>国で緊急事態措置解除</a:t>
            </a:r>
            <a:r>
              <a:rPr lang="ja-JP" altLang="en-US" sz="1200" dirty="0" smtClean="0">
                <a:solidFill>
                  <a:srgbClr val="FF0000"/>
                </a:solidFill>
                <a:latin typeface="HGPｺﾞｼｯｸE" panose="020B0900000000000000" pitchFamily="50" charset="-128"/>
                <a:ea typeface="HGPｺﾞｼｯｸE" panose="020B0900000000000000" pitchFamily="50" charset="-128"/>
              </a:rPr>
              <a:t>決定</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en-US" altLang="zh-TW" sz="1200" dirty="0">
                <a:solidFill>
                  <a:srgbClr val="FF0000"/>
                </a:solidFill>
                <a:latin typeface="HGPｺﾞｼｯｸE" panose="020B0900000000000000" pitchFamily="50" charset="-128"/>
                <a:ea typeface="HGPｺﾞｼｯｸE" panose="020B0900000000000000" pitchFamily="50" charset="-128"/>
              </a:rPr>
              <a:t>3/1</a:t>
            </a:r>
          </a:p>
          <a:p>
            <a:r>
              <a:rPr lang="zh-TW" altLang="en-US" sz="1200" dirty="0">
                <a:solidFill>
                  <a:srgbClr val="FF0000"/>
                </a:solidFill>
                <a:latin typeface="HGPｺﾞｼｯｸE" panose="020B0900000000000000" pitchFamily="50" charset="-128"/>
                <a:ea typeface="HGPｺﾞｼｯｸE" panose="020B0900000000000000" pitchFamily="50" charset="-128"/>
              </a:rPr>
              <a:t>緊急事態措置</a:t>
            </a:r>
            <a:r>
              <a:rPr lang="zh-TW" altLang="en-US" sz="1200" dirty="0" smtClean="0">
                <a:solidFill>
                  <a:srgbClr val="FF0000"/>
                </a:solidFill>
                <a:latin typeface="HGPｺﾞｼｯｸE" panose="020B0900000000000000" pitchFamily="50" charset="-128"/>
                <a:ea typeface="HGPｺﾞｼｯｸE" panose="020B0900000000000000" pitchFamily="50" charset="-128"/>
              </a:rPr>
              <a:t>解除</a:t>
            </a:r>
            <a:endParaRPr lang="zh-TW" altLang="en-US" sz="1200"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229598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510181"/>
            <a:ext cx="2743200" cy="365125"/>
          </a:xfrm>
        </p:spPr>
        <p:txBody>
          <a:bodyPr/>
          <a:lstStyle/>
          <a:p>
            <a:fld id="{0B62D5CB-8769-475A-9BC8-A2F17E2F558B}" type="slidenum">
              <a:rPr kumimoji="1" lang="ja-JP" altLang="en-US" smtClean="0"/>
              <a:t>15</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1" y="569593"/>
            <a:ext cx="12192000" cy="5874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は、市内外・各年代で大きく増加。特に</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代が多い。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25384" y="1156720"/>
            <a:ext cx="5858764" cy="2719052"/>
          </a:xfrm>
          <a:prstGeom prst="rect">
            <a:avLst/>
          </a:prstGeom>
        </p:spPr>
      </p:pic>
      <p:pic>
        <p:nvPicPr>
          <p:cNvPr id="3" name="図 2"/>
          <p:cNvPicPr>
            <a:picLocks noChangeAspect="1"/>
          </p:cNvPicPr>
          <p:nvPr/>
        </p:nvPicPr>
        <p:blipFill>
          <a:blip r:embed="rId3"/>
          <a:stretch>
            <a:fillRect/>
          </a:stretch>
        </p:blipFill>
        <p:spPr>
          <a:xfrm>
            <a:off x="5878656" y="1156720"/>
            <a:ext cx="6218459" cy="2719052"/>
          </a:xfrm>
          <a:prstGeom prst="rect">
            <a:avLst/>
          </a:prstGeom>
        </p:spPr>
      </p:pic>
      <p:pic>
        <p:nvPicPr>
          <p:cNvPr id="4" name="図 3"/>
          <p:cNvPicPr>
            <a:picLocks noChangeAspect="1"/>
          </p:cNvPicPr>
          <p:nvPr/>
        </p:nvPicPr>
        <p:blipFill>
          <a:blip r:embed="rId4"/>
          <a:stretch>
            <a:fillRect/>
          </a:stretch>
        </p:blipFill>
        <p:spPr>
          <a:xfrm>
            <a:off x="-1" y="3870701"/>
            <a:ext cx="5858764" cy="2987299"/>
          </a:xfrm>
          <a:prstGeom prst="rect">
            <a:avLst/>
          </a:prstGeom>
        </p:spPr>
      </p:pic>
      <p:pic>
        <p:nvPicPr>
          <p:cNvPr id="6" name="図 5"/>
          <p:cNvPicPr>
            <a:picLocks noChangeAspect="1"/>
          </p:cNvPicPr>
          <p:nvPr/>
        </p:nvPicPr>
        <p:blipFill>
          <a:blip r:embed="rId5"/>
          <a:stretch>
            <a:fillRect/>
          </a:stretch>
        </p:blipFill>
        <p:spPr>
          <a:xfrm>
            <a:off x="5856017" y="3870701"/>
            <a:ext cx="6218459" cy="2981202"/>
          </a:xfrm>
          <a:prstGeom prst="rect">
            <a:avLst/>
          </a:prstGeom>
        </p:spPr>
      </p:pic>
    </p:spTree>
    <p:extLst>
      <p:ext uri="{BB962C8B-B14F-4D97-AF65-F5344CB8AC3E}">
        <p14:creationId xmlns:p14="http://schemas.microsoft.com/office/powerpoint/2010/main" val="1516508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16</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32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代以上の人口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、市内が増加。市外はやや減少。</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42204" y="1153552"/>
            <a:ext cx="5974598" cy="2792210"/>
          </a:xfrm>
          <a:prstGeom prst="rect">
            <a:avLst/>
          </a:prstGeom>
        </p:spPr>
      </p:pic>
    </p:spTree>
    <p:extLst>
      <p:ext uri="{BB962C8B-B14F-4D97-AF65-F5344CB8AC3E}">
        <p14:creationId xmlns:p14="http://schemas.microsoft.com/office/powerpoint/2010/main" val="1901721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121516" y="1525644"/>
            <a:ext cx="5809992" cy="5194242"/>
          </a:xfrm>
          <a:prstGeom prst="rect">
            <a:avLst/>
          </a:prstGeom>
        </p:spPr>
      </p:pic>
      <p:pic>
        <p:nvPicPr>
          <p:cNvPr id="3" name="図 2"/>
          <p:cNvPicPr>
            <a:picLocks noChangeAspect="1"/>
          </p:cNvPicPr>
          <p:nvPr/>
        </p:nvPicPr>
        <p:blipFill>
          <a:blip r:embed="rId3"/>
          <a:stretch>
            <a:fillRect/>
          </a:stretch>
        </p:blipFill>
        <p:spPr>
          <a:xfrm>
            <a:off x="161615" y="1525644"/>
            <a:ext cx="5553937" cy="5200339"/>
          </a:xfrm>
          <a:prstGeom prst="rect">
            <a:avLst/>
          </a:prstGeom>
        </p:spPr>
      </p:pic>
      <p:sp>
        <p:nvSpPr>
          <p:cNvPr id="24" name="正方形/長方形 23">
            <a:extLst>
              <a:ext uri="{FF2B5EF4-FFF2-40B4-BE49-F238E27FC236}">
                <a16:creationId xmlns:a16="http://schemas.microsoft.com/office/drawing/2014/main" id="{FC024533-669C-48B1-82E7-C27042384F7F}"/>
              </a:ext>
            </a:extLst>
          </p:cNvPr>
          <p:cNvSpPr/>
          <p:nvPr/>
        </p:nvSpPr>
        <p:spPr>
          <a:xfrm>
            <a:off x="0" y="565389"/>
            <a:ext cx="12192000" cy="6527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直近</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5</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日間で感染経路不明の割合が</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6</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割弱まで増加し</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実数でも感染経路不明者数が直近</a:t>
            </a:r>
            <a:r>
              <a:rPr lang="en-US" altLang="ja-JP" sz="2000" b="1" dirty="0">
                <a:solidFill>
                  <a:schemeClr val="tx1"/>
                </a:solidFill>
                <a:latin typeface="UD デジタル 教科書体 NK-B" panose="02020700000000000000" pitchFamily="18" charset="-128"/>
                <a:ea typeface="UD デジタル 教科書体 NK-B" panose="02020700000000000000" pitchFamily="18" charset="-128"/>
              </a:rPr>
              <a:t>5</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で</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急増。</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17</a:t>
            </a:fld>
            <a:endParaRPr kumimoji="1" lang="ja-JP" altLang="en-US" dirty="0"/>
          </a:p>
        </p:txBody>
      </p:sp>
      <p:sp>
        <p:nvSpPr>
          <p:cNvPr id="16" name="テキスト ボックス 15"/>
          <p:cNvSpPr txBox="1"/>
          <p:nvPr/>
        </p:nvSpPr>
        <p:spPr>
          <a:xfrm>
            <a:off x="5564339" y="4277054"/>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64339" y="2749704"/>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2" name="正方形/長方形 11"/>
          <p:cNvSpPr/>
          <p:nvPr/>
        </p:nvSpPr>
        <p:spPr>
          <a:xfrm>
            <a:off x="6443205" y="1218098"/>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47,896</a:t>
            </a:r>
            <a:r>
              <a:rPr lang="ja-JP" altLang="en-US" sz="1600" dirty="0" smtClean="0"/>
              <a:t>事例</a:t>
            </a:r>
            <a:r>
              <a:rPr lang="ja-JP" altLang="en-US" sz="1600" dirty="0"/>
              <a:t>の状況）</a:t>
            </a:r>
          </a:p>
        </p:txBody>
      </p:sp>
      <p:sp>
        <p:nvSpPr>
          <p:cNvPr id="19" name="テキスト ボックス 18"/>
          <p:cNvSpPr txBox="1"/>
          <p:nvPr/>
        </p:nvSpPr>
        <p:spPr>
          <a:xfrm>
            <a:off x="10038258" y="1525644"/>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smtClean="0"/>
              <a:t>※</a:t>
            </a:r>
            <a:r>
              <a:rPr lang="ja-JP" altLang="en-US" sz="975" dirty="0" smtClean="0"/>
              <a:t>グラフは推定値で作成</a:t>
            </a:r>
            <a:endParaRPr lang="en-US" altLang="ja-JP" sz="975" dirty="0" smtClean="0"/>
          </a:p>
        </p:txBody>
      </p:sp>
      <p:sp>
        <p:nvSpPr>
          <p:cNvPr id="20" name="テキスト ボックス 1"/>
          <p:cNvSpPr txBox="1"/>
          <p:nvPr/>
        </p:nvSpPr>
        <p:spPr>
          <a:xfrm rot="18857355">
            <a:off x="11148487" y="562420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
        <p:nvSpPr>
          <p:cNvPr id="21" name="テキスト ボックス 1"/>
          <p:cNvSpPr txBox="1"/>
          <p:nvPr/>
        </p:nvSpPr>
        <p:spPr>
          <a:xfrm rot="18857355">
            <a:off x="4840538" y="565306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(5</a:t>
            </a:r>
            <a:r>
              <a:rPr lang="ja-JP" altLang="en-US" sz="900" dirty="0" smtClean="0"/>
              <a:t>日間</a:t>
            </a:r>
            <a:r>
              <a:rPr lang="en-US" altLang="ja-JP" sz="900" dirty="0" smtClean="0"/>
              <a:t>)</a:t>
            </a:r>
            <a:endParaRPr lang="ja-JP" altLang="en-US" sz="900" dirty="0"/>
          </a:p>
        </p:txBody>
      </p:sp>
    </p:spTree>
    <p:extLst>
      <p:ext uri="{BB962C8B-B14F-4D97-AF65-F5344CB8AC3E}">
        <p14:creationId xmlns:p14="http://schemas.microsoft.com/office/powerpoint/2010/main" val="3854824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167073" y="1204776"/>
            <a:ext cx="5444200" cy="5535648"/>
          </a:xfrm>
          <a:prstGeom prst="rect">
            <a:avLst/>
          </a:prstGeom>
        </p:spPr>
      </p:pic>
      <p:pic>
        <p:nvPicPr>
          <p:cNvPr id="3" name="図 2"/>
          <p:cNvPicPr>
            <a:picLocks noChangeAspect="1"/>
          </p:cNvPicPr>
          <p:nvPr/>
        </p:nvPicPr>
        <p:blipFill>
          <a:blip r:embed="rId3"/>
          <a:stretch>
            <a:fillRect/>
          </a:stretch>
        </p:blipFill>
        <p:spPr>
          <a:xfrm>
            <a:off x="157269" y="1220640"/>
            <a:ext cx="5462489" cy="553564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a:t>
            </a: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18</a:t>
            </a:fld>
            <a:endParaRPr kumimoji="1" lang="ja-JP" altLang="en-US" dirty="0"/>
          </a:p>
        </p:txBody>
      </p:sp>
      <p:sp>
        <p:nvSpPr>
          <p:cNvPr id="16" name="テキスト ボックス 15"/>
          <p:cNvSpPr txBox="1"/>
          <p:nvPr/>
        </p:nvSpPr>
        <p:spPr>
          <a:xfrm>
            <a:off x="5520349"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14875"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419438"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19438"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81252"/>
            <a:ext cx="12192000" cy="6235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直</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近</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5</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日間における感染経路不明割合は、</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市内居住者が</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7</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割弱と高い状況が継続。</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市外居住者も増加し、</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5</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割を超過。</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1"/>
          <p:cNvSpPr txBox="1"/>
          <p:nvPr/>
        </p:nvSpPr>
        <p:spPr>
          <a:xfrm rot="18857355">
            <a:off x="4744744" y="562576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
        <p:nvSpPr>
          <p:cNvPr id="23" name="テキスト ボックス 1"/>
          <p:cNvSpPr txBox="1"/>
          <p:nvPr/>
        </p:nvSpPr>
        <p:spPr>
          <a:xfrm rot="18857355">
            <a:off x="10739739" y="565716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Tree>
    <p:extLst>
      <p:ext uri="{BB962C8B-B14F-4D97-AF65-F5344CB8AC3E}">
        <p14:creationId xmlns:p14="http://schemas.microsoft.com/office/powerpoint/2010/main" val="2950145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感染経路（第三波）</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19</a:t>
            </a:fld>
            <a:endParaRPr kumimoji="1" lang="ja-JP" altLang="en-US" dirty="0"/>
          </a:p>
        </p:txBody>
      </p:sp>
      <p:sp>
        <p:nvSpPr>
          <p:cNvPr id="6" name="正方形/長方形 5"/>
          <p:cNvSpPr/>
          <p:nvPr/>
        </p:nvSpPr>
        <p:spPr>
          <a:xfrm>
            <a:off x="6287912" y="618886"/>
            <a:ext cx="5766322"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a:t>3</a:t>
            </a:r>
            <a:r>
              <a:rPr lang="ja-JP" altLang="en-US" sz="1600" dirty="0" smtClean="0"/>
              <a:t>月</a:t>
            </a:r>
            <a:r>
              <a:rPr lang="en-US" altLang="ja-JP" sz="1600" dirty="0" smtClean="0"/>
              <a:t>25</a:t>
            </a:r>
            <a:r>
              <a:rPr lang="ja-JP" altLang="en-US" sz="1600" dirty="0" smtClean="0"/>
              <a:t>日</a:t>
            </a:r>
            <a:r>
              <a:rPr lang="ja-JP" altLang="en-US" sz="1600" dirty="0"/>
              <a:t>までに判明</a:t>
            </a:r>
            <a:r>
              <a:rPr lang="ja-JP" altLang="en-US" sz="1600" dirty="0" smtClean="0"/>
              <a:t>した</a:t>
            </a:r>
            <a:r>
              <a:rPr lang="en-US" altLang="ja-JP" sz="1600" dirty="0" smtClean="0"/>
              <a:t>38,891</a:t>
            </a:r>
            <a:r>
              <a:rPr lang="ja-JP" altLang="en-US" sz="1600" dirty="0" smtClean="0"/>
              <a:t>事例</a:t>
            </a:r>
            <a:r>
              <a:rPr lang="ja-JP" altLang="en-US" sz="1600" dirty="0"/>
              <a:t>の状況）</a:t>
            </a:r>
          </a:p>
        </p:txBody>
      </p:sp>
      <p:graphicFrame>
        <p:nvGraphicFramePr>
          <p:cNvPr id="9" name="表 8"/>
          <p:cNvGraphicFramePr>
            <a:graphicFrameLocks noGrp="1"/>
          </p:cNvGraphicFramePr>
          <p:nvPr>
            <p:extLst/>
          </p:nvPr>
        </p:nvGraphicFramePr>
        <p:xfrm>
          <a:off x="7291618" y="4963074"/>
          <a:ext cx="4884539" cy="1685677"/>
        </p:xfrm>
        <a:graphic>
          <a:graphicData uri="http://schemas.openxmlformats.org/drawingml/2006/table">
            <a:tbl>
              <a:tblPr firstRow="1" bandRow="1">
                <a:tableStyleId>{F5AB1C69-6EDB-4FF4-983F-18BD219EF322}</a:tableStyleId>
              </a:tblPr>
              <a:tblGrid>
                <a:gridCol w="600357">
                  <a:extLst>
                    <a:ext uri="{9D8B030D-6E8A-4147-A177-3AD203B41FA5}">
                      <a16:colId xmlns:a16="http://schemas.microsoft.com/office/drawing/2014/main" val="2210063772"/>
                    </a:ext>
                  </a:extLst>
                </a:gridCol>
                <a:gridCol w="612026">
                  <a:extLst>
                    <a:ext uri="{9D8B030D-6E8A-4147-A177-3AD203B41FA5}">
                      <a16:colId xmlns:a16="http://schemas.microsoft.com/office/drawing/2014/main" val="749325653"/>
                    </a:ext>
                  </a:extLst>
                </a:gridCol>
                <a:gridCol w="612026">
                  <a:extLst>
                    <a:ext uri="{9D8B030D-6E8A-4147-A177-3AD203B41FA5}">
                      <a16:colId xmlns:a16="http://schemas.microsoft.com/office/drawing/2014/main" val="2508332398"/>
                    </a:ext>
                  </a:extLst>
                </a:gridCol>
                <a:gridCol w="612026">
                  <a:extLst>
                    <a:ext uri="{9D8B030D-6E8A-4147-A177-3AD203B41FA5}">
                      <a16:colId xmlns:a16="http://schemas.microsoft.com/office/drawing/2014/main" val="3497716960"/>
                    </a:ext>
                  </a:extLst>
                </a:gridCol>
                <a:gridCol w="612026">
                  <a:extLst>
                    <a:ext uri="{9D8B030D-6E8A-4147-A177-3AD203B41FA5}">
                      <a16:colId xmlns:a16="http://schemas.microsoft.com/office/drawing/2014/main" val="4276844383"/>
                    </a:ext>
                  </a:extLst>
                </a:gridCol>
                <a:gridCol w="612026">
                  <a:extLst>
                    <a:ext uri="{9D8B030D-6E8A-4147-A177-3AD203B41FA5}">
                      <a16:colId xmlns:a16="http://schemas.microsoft.com/office/drawing/2014/main" val="3785991925"/>
                    </a:ext>
                  </a:extLst>
                </a:gridCol>
                <a:gridCol w="612026">
                  <a:extLst>
                    <a:ext uri="{9D8B030D-6E8A-4147-A177-3AD203B41FA5}">
                      <a16:colId xmlns:a16="http://schemas.microsoft.com/office/drawing/2014/main" val="163493318"/>
                    </a:ext>
                  </a:extLst>
                </a:gridCol>
                <a:gridCol w="612026">
                  <a:extLst>
                    <a:ext uri="{9D8B030D-6E8A-4147-A177-3AD203B41FA5}">
                      <a16:colId xmlns:a16="http://schemas.microsoft.com/office/drawing/2014/main" val="765642194"/>
                    </a:ext>
                  </a:extLst>
                </a:gridCol>
              </a:tblGrid>
              <a:tr h="504163">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rPr>
                        <a:t>時点</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施設</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学校</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飲食店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その他</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濃厚接触者（家庭内感染）</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接触者</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リンク</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不明</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416449">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6/14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en-US" altLang="ja-JP" sz="900" dirty="0" smtClean="0">
                          <a:solidFill>
                            <a:schemeClr val="tx1"/>
                          </a:solidFill>
                          <a:latin typeface="Meiryo UI" panose="020B0604030504040204" pitchFamily="50" charset="-128"/>
                          <a:ea typeface="Meiryo UI" panose="020B0604030504040204" pitchFamily="50" charset="-128"/>
                        </a:rPr>
                        <a:t>10/9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7.7%</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60.0%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283302412"/>
                  </a:ext>
                </a:extLst>
              </a:tr>
              <a:tr h="416449">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10/10</a:t>
                      </a:r>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rPr>
                        <a:t>2/28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13.0%</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52.7%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20986">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10/10</a:t>
                      </a:r>
                      <a:r>
                        <a:rPr kumimoji="1" lang="ja-JP" altLang="en-US" sz="900" smtClean="0">
                          <a:solidFill>
                            <a:schemeClr val="tx1"/>
                          </a:solidFill>
                          <a:latin typeface="Meiryo UI" panose="020B0604030504040204" pitchFamily="50" charset="-128"/>
                          <a:ea typeface="Meiryo UI" panose="020B0604030504040204" pitchFamily="50" charset="-128"/>
                        </a:rPr>
                        <a:t>～</a:t>
                      </a:r>
                      <a:r>
                        <a:rPr kumimoji="1" lang="en-US" altLang="ja-JP" sz="900" smtClean="0">
                          <a:solidFill>
                            <a:schemeClr val="tx1"/>
                          </a:solidFill>
                          <a:latin typeface="Meiryo UI" panose="020B0604030504040204" pitchFamily="50" charset="-128"/>
                          <a:ea typeface="Meiryo UI" panose="020B0604030504040204" pitchFamily="50" charset="-128"/>
                        </a:rPr>
                        <a:t>3/25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12.9</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16.9</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14.6</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52.7</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 name="テキスト ボックス 2"/>
          <p:cNvSpPr txBox="1"/>
          <p:nvPr/>
        </p:nvSpPr>
        <p:spPr>
          <a:xfrm>
            <a:off x="7291616" y="4613615"/>
            <a:ext cx="2963732" cy="338554"/>
          </a:xfrm>
          <a:prstGeom prst="rect">
            <a:avLst/>
          </a:prstGeom>
          <a:noFill/>
        </p:spPr>
        <p:txBody>
          <a:bodyPr wrap="square" rtlCol="0">
            <a:spAutoFit/>
          </a:bodyPr>
          <a:lstStyle/>
          <a:p>
            <a:r>
              <a:rPr kumimoji="1" lang="ja-JP" altLang="en-US" sz="1600" dirty="0" smtClean="0"/>
              <a:t>＜全年代感染経路＞</a:t>
            </a:r>
            <a:endParaRPr kumimoji="1" lang="ja-JP" altLang="en-US" sz="1600" dirty="0"/>
          </a:p>
        </p:txBody>
      </p:sp>
      <p:pic>
        <p:nvPicPr>
          <p:cNvPr id="4" name="図 3"/>
          <p:cNvPicPr>
            <a:picLocks noChangeAspect="1"/>
          </p:cNvPicPr>
          <p:nvPr/>
        </p:nvPicPr>
        <p:blipFill>
          <a:blip r:embed="rId3"/>
          <a:stretch>
            <a:fillRect/>
          </a:stretch>
        </p:blipFill>
        <p:spPr>
          <a:xfrm>
            <a:off x="170871" y="997902"/>
            <a:ext cx="7120745" cy="5681964"/>
          </a:xfrm>
          <a:prstGeom prst="rect">
            <a:avLst/>
          </a:prstGeom>
        </p:spPr>
      </p:pic>
      <p:pic>
        <p:nvPicPr>
          <p:cNvPr id="12" name="図 11"/>
          <p:cNvPicPr>
            <a:picLocks noChangeAspect="1"/>
          </p:cNvPicPr>
          <p:nvPr/>
        </p:nvPicPr>
        <p:blipFill>
          <a:blip r:embed="rId4"/>
          <a:stretch>
            <a:fillRect/>
          </a:stretch>
        </p:blipFill>
        <p:spPr>
          <a:xfrm>
            <a:off x="6695386" y="934228"/>
            <a:ext cx="5358848" cy="3706689"/>
          </a:xfrm>
          <a:prstGeom prst="rect">
            <a:avLst/>
          </a:prstGeom>
        </p:spPr>
      </p:pic>
    </p:spTree>
    <p:extLst>
      <p:ext uri="{BB962C8B-B14F-4D97-AF65-F5344CB8AC3E}">
        <p14:creationId xmlns:p14="http://schemas.microsoft.com/office/powerpoint/2010/main" val="2362069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61029" y="1301995"/>
            <a:ext cx="11869941" cy="523691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UD デジタル 教科書体 NK-B" panose="02020700000000000000" pitchFamily="18" charset="-128"/>
                <a:ea typeface="UD デジタル 教科書体 NK-B" panose="02020700000000000000" pitchFamily="18" charset="-128"/>
              </a:rPr>
              <a:t>7</a:t>
            </a:r>
            <a:r>
              <a:rPr lang="ja-JP" altLang="en-US" sz="24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31" name="テキスト ボックス 30"/>
          <p:cNvSpPr txBox="1"/>
          <p:nvPr/>
        </p:nvSpPr>
        <p:spPr>
          <a:xfrm>
            <a:off x="9880513" y="2521924"/>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.63</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5" name="テキスト ボックス 14"/>
          <p:cNvSpPr txBox="1"/>
          <p:nvPr/>
        </p:nvSpPr>
        <p:spPr>
          <a:xfrm>
            <a:off x="10171602" y="3323657"/>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0.61</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3" name="右矢印 32"/>
          <p:cNvSpPr/>
          <p:nvPr/>
        </p:nvSpPr>
        <p:spPr>
          <a:xfrm rot="17886350">
            <a:off x="8491340" y="2269117"/>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8026387" y="1940598"/>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1.46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9" name="上矢印 38"/>
          <p:cNvSpPr/>
          <p:nvPr/>
        </p:nvSpPr>
        <p:spPr>
          <a:xfrm rot="8863398">
            <a:off x="9752862" y="2797716"/>
            <a:ext cx="349631"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9559002" y="1651396"/>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.76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3" name="上矢印 42"/>
          <p:cNvSpPr/>
          <p:nvPr/>
        </p:nvSpPr>
        <p:spPr>
          <a:xfrm rot="8863398">
            <a:off x="9451527" y="1914682"/>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5291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３月１日の緊急事態措置解除以降、新規陽性者数の増加が続いている。</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（直近１週間の一日</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平均約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172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上矢印 31"/>
          <p:cNvSpPr/>
          <p:nvPr/>
        </p:nvSpPr>
        <p:spPr>
          <a:xfrm rot="8863398">
            <a:off x="10048734" y="3554077"/>
            <a:ext cx="331770"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0351898" y="3894522"/>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.68</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p:cNvSpPr txBox="1"/>
          <p:nvPr/>
        </p:nvSpPr>
        <p:spPr>
          <a:xfrm>
            <a:off x="11199806" y="3633019"/>
            <a:ext cx="869439"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1.57</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8" name="上矢印 37"/>
          <p:cNvSpPr/>
          <p:nvPr/>
        </p:nvSpPr>
        <p:spPr>
          <a:xfrm rot="8863398">
            <a:off x="10307042" y="4128263"/>
            <a:ext cx="331770"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8418202">
            <a:off x="11359639" y="3887492"/>
            <a:ext cx="353242"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19034595">
            <a:off x="11153578" y="4367189"/>
            <a:ext cx="265303" cy="327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0686930" y="4155957"/>
            <a:ext cx="869439"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1.40</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18342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009350" y="1360897"/>
            <a:ext cx="5883150" cy="5401524"/>
          </a:xfrm>
          <a:prstGeom prst="rect">
            <a:avLst/>
          </a:prstGeom>
        </p:spPr>
      </p:pic>
      <p:pic>
        <p:nvPicPr>
          <p:cNvPr id="3" name="図 2"/>
          <p:cNvPicPr>
            <a:picLocks noChangeAspect="1"/>
          </p:cNvPicPr>
          <p:nvPr/>
        </p:nvPicPr>
        <p:blipFill>
          <a:blip r:embed="rId4"/>
          <a:stretch>
            <a:fillRect/>
          </a:stretch>
        </p:blipFill>
        <p:spPr>
          <a:xfrm>
            <a:off x="54640" y="1355796"/>
            <a:ext cx="5877053" cy="5389331"/>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20</a:t>
            </a:fld>
            <a:endParaRPr kumimoji="1" lang="ja-JP" altLang="en-US" dirty="0"/>
          </a:p>
        </p:txBody>
      </p:sp>
      <p:sp>
        <p:nvSpPr>
          <p:cNvPr id="15" name="正方形/長方形 14"/>
          <p:cNvSpPr/>
          <p:nvPr/>
        </p:nvSpPr>
        <p:spPr>
          <a:xfrm>
            <a:off x="6706785" y="1053260"/>
            <a:ext cx="5743880"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25</a:t>
            </a:r>
            <a:r>
              <a:rPr lang="ja-JP" altLang="en-US" sz="1600" dirty="0" smtClean="0"/>
              <a:t>日までに</a:t>
            </a:r>
            <a:r>
              <a:rPr lang="ja-JP" altLang="en-US" sz="1600" dirty="0"/>
              <a:t>判明</a:t>
            </a:r>
            <a:r>
              <a:rPr lang="ja-JP" altLang="en-US" sz="1600" dirty="0" smtClean="0"/>
              <a:t>した</a:t>
            </a:r>
            <a:r>
              <a:rPr lang="en-US" altLang="ja-JP" sz="1600" dirty="0"/>
              <a:t>48,162</a:t>
            </a:r>
            <a:r>
              <a:rPr lang="ja-JP" altLang="en-US" sz="1600" dirty="0" smtClean="0"/>
              <a:t>事例の</a:t>
            </a:r>
            <a:r>
              <a:rPr lang="ja-JP" altLang="en-US" sz="1600" dirty="0"/>
              <a:t>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・人数は、３月から増加。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9180281" y="6435924"/>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9" name="テキスト ボックス 1"/>
          <p:cNvSpPr txBox="1"/>
          <p:nvPr/>
        </p:nvSpPr>
        <p:spPr>
          <a:xfrm rot="18857355">
            <a:off x="5056679" y="5588238"/>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Tree>
    <p:extLst>
      <p:ext uri="{BB962C8B-B14F-4D97-AF65-F5344CB8AC3E}">
        <p14:creationId xmlns:p14="http://schemas.microsoft.com/office/powerpoint/2010/main" val="4040574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5561" y="1092719"/>
            <a:ext cx="6047756" cy="5486876"/>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2</a:t>
            </a:r>
            <a:r>
              <a:rPr lang="en-US" altLang="ja-JP" sz="1600" dirty="0"/>
              <a:t>5</a:t>
            </a:r>
            <a:r>
              <a:rPr lang="ja-JP" altLang="en-US" sz="1600" dirty="0" smtClean="0"/>
              <a:t>日</a:t>
            </a:r>
            <a:r>
              <a:rPr lang="ja-JP" altLang="en-US" sz="1600" dirty="0"/>
              <a:t>までに判明</a:t>
            </a:r>
            <a:r>
              <a:rPr lang="ja-JP" altLang="en-US" sz="1600" dirty="0" smtClean="0"/>
              <a:t>した感染経路不明者</a:t>
            </a:r>
            <a:r>
              <a:rPr lang="en-US" altLang="ja-JP" sz="1600" dirty="0"/>
              <a:t>26,038</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21</a:t>
            </a:fld>
            <a:endParaRPr kumimoji="1" lang="ja-JP" altLang="en-US" dirty="0"/>
          </a:p>
        </p:txBody>
      </p:sp>
      <p:sp>
        <p:nvSpPr>
          <p:cNvPr id="13" name="正方形/長方形 12"/>
          <p:cNvSpPr/>
          <p:nvPr/>
        </p:nvSpPr>
        <p:spPr>
          <a:xfrm>
            <a:off x="9348343" y="6195821"/>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8" name="テキスト ボックス 1"/>
          <p:cNvSpPr txBox="1"/>
          <p:nvPr/>
        </p:nvSpPr>
        <p:spPr>
          <a:xfrm rot="18857355">
            <a:off x="5398814" y="536171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
        <p:nvSpPr>
          <p:cNvPr id="9" name="テキスト ボックス 1"/>
          <p:cNvSpPr txBox="1"/>
          <p:nvPr/>
        </p:nvSpPr>
        <p:spPr>
          <a:xfrm rot="18857355">
            <a:off x="11316986" y="5489107"/>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5</a:t>
            </a:r>
            <a:r>
              <a:rPr lang="ja-JP" altLang="en-US" sz="900" dirty="0" smtClean="0"/>
              <a:t>日間</a:t>
            </a:r>
            <a:r>
              <a:rPr lang="en-US" altLang="ja-JP" sz="900" dirty="0" smtClean="0"/>
              <a:t>)</a:t>
            </a:r>
            <a:endParaRPr lang="ja-JP" altLang="en-US" sz="900" dirty="0"/>
          </a:p>
        </p:txBody>
      </p:sp>
      <p:sp>
        <p:nvSpPr>
          <p:cNvPr id="10" name="正方形/長方形 9"/>
          <p:cNvSpPr/>
          <p:nvPr/>
        </p:nvSpPr>
        <p:spPr>
          <a:xfrm>
            <a:off x="11858625" y="4600575"/>
            <a:ext cx="85726" cy="2592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pic>
        <p:nvPicPr>
          <p:cNvPr id="5" name="図 4"/>
          <p:cNvPicPr>
            <a:picLocks noChangeAspect="1"/>
          </p:cNvPicPr>
          <p:nvPr/>
        </p:nvPicPr>
        <p:blipFill>
          <a:blip r:embed="rId3"/>
          <a:stretch>
            <a:fillRect/>
          </a:stretch>
        </p:blipFill>
        <p:spPr>
          <a:xfrm>
            <a:off x="6226184" y="1092719"/>
            <a:ext cx="5834378" cy="5486876"/>
          </a:xfrm>
          <a:prstGeom prst="rect">
            <a:avLst/>
          </a:prstGeom>
        </p:spPr>
      </p:pic>
    </p:spTree>
    <p:extLst>
      <p:ext uri="{BB962C8B-B14F-4D97-AF65-F5344CB8AC3E}">
        <p14:creationId xmlns:p14="http://schemas.microsoft.com/office/powerpoint/2010/main" val="969919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22</a:t>
            </a:fld>
            <a:endParaRPr kumimoji="1" lang="ja-JP" altLang="en-US" dirty="0"/>
          </a:p>
        </p:txBody>
      </p:sp>
      <p:sp>
        <p:nvSpPr>
          <p:cNvPr id="19" name="正方形/長方形 18"/>
          <p:cNvSpPr/>
          <p:nvPr/>
        </p:nvSpPr>
        <p:spPr>
          <a:xfrm>
            <a:off x="6486187" y="1087616"/>
            <a:ext cx="5721438"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a:t>月</a:t>
            </a:r>
            <a:r>
              <a:rPr lang="en-US" altLang="ja-JP" sz="1600" dirty="0" smtClean="0"/>
              <a:t>25</a:t>
            </a:r>
            <a:r>
              <a:rPr lang="ja-JP" altLang="en-US" sz="1600" dirty="0" smtClean="0"/>
              <a:t>日</a:t>
            </a:r>
            <a:r>
              <a:rPr lang="ja-JP" altLang="en-US" sz="1600" dirty="0"/>
              <a:t>までに判明</a:t>
            </a:r>
            <a:r>
              <a:rPr lang="ja-JP" altLang="en-US" sz="1600" dirty="0" smtClean="0"/>
              <a:t>した</a:t>
            </a:r>
            <a:r>
              <a:rPr lang="en-US" altLang="ja-JP" sz="1600" dirty="0" smtClean="0"/>
              <a:t>3,057</a:t>
            </a:r>
            <a:r>
              <a:rPr lang="ja-JP" altLang="en-US" sz="1600" dirty="0" smtClean="0"/>
              <a:t>事例</a:t>
            </a:r>
            <a:r>
              <a:rPr lang="ja-JP" altLang="en-US" sz="1600" dirty="0"/>
              <a:t>の状況）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居酒屋・飲食店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は、３月より増加に転じている（直近５日間の人数は、２月下旬から３月上旬の２週間の人数と同水準）</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1"/>
          <p:cNvSpPr txBox="1"/>
          <p:nvPr/>
        </p:nvSpPr>
        <p:spPr>
          <a:xfrm>
            <a:off x="7790734" y="2885078"/>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(5</a:t>
            </a:r>
            <a:r>
              <a:rPr lang="ja-JP" altLang="en-US" sz="900" dirty="0" smtClean="0"/>
              <a:t>日間</a:t>
            </a:r>
            <a:r>
              <a:rPr lang="en-US" altLang="ja-JP" sz="900" dirty="0" smtClean="0"/>
              <a:t>)</a:t>
            </a:r>
            <a:endParaRPr lang="ja-JP" altLang="en-US" sz="900" dirty="0"/>
          </a:p>
        </p:txBody>
      </p:sp>
      <p:sp>
        <p:nvSpPr>
          <p:cNvPr id="11" name="正方形/長方形 10"/>
          <p:cNvSpPr/>
          <p:nvPr/>
        </p:nvSpPr>
        <p:spPr>
          <a:xfrm>
            <a:off x="8654922" y="6514557"/>
            <a:ext cx="3043562"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滞在先の分類は本人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 name="テキスト ボックス 1"/>
          <p:cNvSpPr txBox="1"/>
          <p:nvPr/>
        </p:nvSpPr>
        <p:spPr>
          <a:xfrm>
            <a:off x="445394"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1" name="テキスト ボックス 20"/>
          <p:cNvSpPr txBox="1"/>
          <p:nvPr/>
        </p:nvSpPr>
        <p:spPr>
          <a:xfrm>
            <a:off x="8418757" y="2807692"/>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23" name="正方形/長方形 22"/>
          <p:cNvSpPr/>
          <p:nvPr/>
        </p:nvSpPr>
        <p:spPr>
          <a:xfrm flipV="1">
            <a:off x="1943145" y="5036363"/>
            <a:ext cx="83775" cy="76009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3" name="テキスト ボックス 12"/>
          <p:cNvSpPr txBox="1"/>
          <p:nvPr/>
        </p:nvSpPr>
        <p:spPr>
          <a:xfrm>
            <a:off x="376961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4" name="テキスト ボックス 13"/>
          <p:cNvSpPr txBox="1"/>
          <p:nvPr/>
        </p:nvSpPr>
        <p:spPr>
          <a:xfrm>
            <a:off x="2102744"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5" name="テキスト ボックス 14"/>
          <p:cNvSpPr txBox="1"/>
          <p:nvPr/>
        </p:nvSpPr>
        <p:spPr>
          <a:xfrm>
            <a:off x="5436494"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7" name="テキスト ボックス 16"/>
          <p:cNvSpPr txBox="1"/>
          <p:nvPr/>
        </p:nvSpPr>
        <p:spPr>
          <a:xfrm>
            <a:off x="712241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8" name="テキスト ボックス 17"/>
          <p:cNvSpPr txBox="1"/>
          <p:nvPr/>
        </p:nvSpPr>
        <p:spPr>
          <a:xfrm>
            <a:off x="877976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0" name="テキスト ボックス 19"/>
          <p:cNvSpPr txBox="1"/>
          <p:nvPr/>
        </p:nvSpPr>
        <p:spPr>
          <a:xfrm>
            <a:off x="1041806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4" name="正方形/長方形 23"/>
          <p:cNvSpPr/>
          <p:nvPr/>
        </p:nvSpPr>
        <p:spPr>
          <a:xfrm flipV="1">
            <a:off x="3600450" y="6156055"/>
            <a:ext cx="81367" cy="3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8" name="正方形/長方形 27"/>
          <p:cNvSpPr/>
          <p:nvPr/>
        </p:nvSpPr>
        <p:spPr>
          <a:xfrm flipV="1">
            <a:off x="5261017" y="6156055"/>
            <a:ext cx="81367" cy="3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9" name="正方形/長方形 28"/>
          <p:cNvSpPr/>
          <p:nvPr/>
        </p:nvSpPr>
        <p:spPr>
          <a:xfrm flipV="1">
            <a:off x="11918992" y="5722765"/>
            <a:ext cx="82508" cy="309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2" name="正方形/長方形 21"/>
          <p:cNvSpPr/>
          <p:nvPr/>
        </p:nvSpPr>
        <p:spPr>
          <a:xfrm flipV="1">
            <a:off x="6921584" y="6156055"/>
            <a:ext cx="81367" cy="3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3"/>
          <a:stretch>
            <a:fillRect/>
          </a:stretch>
        </p:blipFill>
        <p:spPr>
          <a:xfrm>
            <a:off x="145476" y="1475370"/>
            <a:ext cx="12144285" cy="5224725"/>
          </a:xfrm>
          <a:prstGeom prst="rect">
            <a:avLst/>
          </a:prstGeom>
        </p:spPr>
      </p:pic>
    </p:spTree>
    <p:extLst>
      <p:ext uri="{BB962C8B-B14F-4D97-AF65-F5344CB8AC3E}">
        <p14:creationId xmlns:p14="http://schemas.microsoft.com/office/powerpoint/2010/main" val="3764703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23</a:t>
            </a:fld>
            <a:endParaRPr kumimoji="1" lang="ja-JP" altLang="en-US" dirty="0"/>
          </a:p>
        </p:txBody>
      </p:sp>
      <p:sp>
        <p:nvSpPr>
          <p:cNvPr id="8" name="正方形/長方形 7"/>
          <p:cNvSpPr/>
          <p:nvPr/>
        </p:nvSpPr>
        <p:spPr>
          <a:xfrm>
            <a:off x="8542645" y="640750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3" name="正方形/長方形 12"/>
          <p:cNvSpPr/>
          <p:nvPr/>
        </p:nvSpPr>
        <p:spPr>
          <a:xfrm>
            <a:off x="6486187" y="721850"/>
            <a:ext cx="5630067"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a:t>月</a:t>
            </a:r>
            <a:r>
              <a:rPr lang="en-US" altLang="ja-JP" sz="1600" dirty="0" smtClean="0"/>
              <a:t>25</a:t>
            </a:r>
            <a:r>
              <a:rPr lang="ja-JP" altLang="en-US" sz="1600" dirty="0" smtClean="0"/>
              <a:t>日</a:t>
            </a:r>
            <a:r>
              <a:rPr lang="ja-JP" altLang="en-US" sz="1600" dirty="0"/>
              <a:t>までに判明</a:t>
            </a:r>
            <a:r>
              <a:rPr lang="ja-JP" altLang="en-US" sz="1600" dirty="0" smtClean="0"/>
              <a:t>した</a:t>
            </a:r>
            <a:r>
              <a:rPr lang="en-US" altLang="ja-JP" sz="1600" dirty="0" smtClean="0"/>
              <a:t>3,057</a:t>
            </a:r>
            <a:r>
              <a:rPr lang="ja-JP" altLang="en-US" sz="1600" dirty="0" smtClean="0"/>
              <a:t>事例</a:t>
            </a:r>
            <a:r>
              <a:rPr lang="ja-JP" altLang="en-US" sz="1600" dirty="0"/>
              <a:t>の状況）</a:t>
            </a:r>
          </a:p>
        </p:txBody>
      </p:sp>
      <p:sp>
        <p:nvSpPr>
          <p:cNvPr id="14" name="テキスト ボックス 13"/>
          <p:cNvSpPr txBox="1"/>
          <p:nvPr/>
        </p:nvSpPr>
        <p:spPr>
          <a:xfrm>
            <a:off x="4750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5" name="テキスト ボックス 1"/>
          <p:cNvSpPr txBox="1"/>
          <p:nvPr/>
        </p:nvSpPr>
        <p:spPr>
          <a:xfrm>
            <a:off x="2610231" y="1744835"/>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(5</a:t>
            </a:r>
            <a:r>
              <a:rPr lang="ja-JP" altLang="en-US" sz="900" dirty="0" smtClean="0"/>
              <a:t>日間</a:t>
            </a:r>
            <a:r>
              <a:rPr lang="en-US" altLang="ja-JP" sz="900" dirty="0" smtClean="0"/>
              <a:t>)</a:t>
            </a:r>
            <a:endParaRPr lang="ja-JP" altLang="en-US" sz="900" dirty="0"/>
          </a:p>
        </p:txBody>
      </p:sp>
      <p:sp>
        <p:nvSpPr>
          <p:cNvPr id="16" name="テキスト ボックス 15"/>
          <p:cNvSpPr txBox="1"/>
          <p:nvPr/>
        </p:nvSpPr>
        <p:spPr>
          <a:xfrm>
            <a:off x="994424" y="1972779"/>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1" name="テキスト ボックス 10"/>
          <p:cNvSpPr txBox="1"/>
          <p:nvPr/>
        </p:nvSpPr>
        <p:spPr>
          <a:xfrm>
            <a:off x="24181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2" name="テキスト ボックス 11"/>
          <p:cNvSpPr txBox="1"/>
          <p:nvPr/>
        </p:nvSpPr>
        <p:spPr>
          <a:xfrm>
            <a:off x="43612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7" name="テキスト ボックス 16"/>
          <p:cNvSpPr txBox="1"/>
          <p:nvPr/>
        </p:nvSpPr>
        <p:spPr>
          <a:xfrm>
            <a:off x="6286081"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8" name="テキスト ボックス 17"/>
          <p:cNvSpPr txBox="1"/>
          <p:nvPr/>
        </p:nvSpPr>
        <p:spPr>
          <a:xfrm>
            <a:off x="8206151"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9" name="テキスト ボックス 18"/>
          <p:cNvSpPr txBox="1"/>
          <p:nvPr/>
        </p:nvSpPr>
        <p:spPr>
          <a:xfrm>
            <a:off x="10130984"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20" name="正方形/長方形 19"/>
          <p:cNvSpPr/>
          <p:nvPr/>
        </p:nvSpPr>
        <p:spPr>
          <a:xfrm flipV="1">
            <a:off x="11823700" y="4538661"/>
            <a:ext cx="87313" cy="81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3" name="正方形/長方形 22"/>
          <p:cNvSpPr/>
          <p:nvPr/>
        </p:nvSpPr>
        <p:spPr>
          <a:xfrm flipV="1">
            <a:off x="7978140" y="5151050"/>
            <a:ext cx="91440" cy="4344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9" name="正方形/長方形 28"/>
          <p:cNvSpPr/>
          <p:nvPr/>
        </p:nvSpPr>
        <p:spPr>
          <a:xfrm flipV="1">
            <a:off x="4128684" y="5570130"/>
            <a:ext cx="92796" cy="151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正方形/長方形 29"/>
          <p:cNvSpPr/>
          <p:nvPr/>
        </p:nvSpPr>
        <p:spPr>
          <a:xfrm flipV="1">
            <a:off x="2200824" y="5750048"/>
            <a:ext cx="84858" cy="3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正方形/長方形 20"/>
          <p:cNvSpPr/>
          <p:nvPr/>
        </p:nvSpPr>
        <p:spPr>
          <a:xfrm flipV="1">
            <a:off x="6055592" y="5570130"/>
            <a:ext cx="92796" cy="151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2" name="正方形/長方形 21"/>
          <p:cNvSpPr/>
          <p:nvPr/>
        </p:nvSpPr>
        <p:spPr>
          <a:xfrm flipV="1">
            <a:off x="9762721" y="5707680"/>
            <a:ext cx="84858" cy="72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2"/>
          <a:stretch>
            <a:fillRect/>
          </a:stretch>
        </p:blipFill>
        <p:spPr>
          <a:xfrm>
            <a:off x="172751" y="1060404"/>
            <a:ext cx="11930906" cy="5303980"/>
          </a:xfrm>
          <a:prstGeom prst="rect">
            <a:avLst/>
          </a:prstGeom>
        </p:spPr>
      </p:pic>
    </p:spTree>
    <p:extLst>
      <p:ext uri="{BB962C8B-B14F-4D97-AF65-F5344CB8AC3E}">
        <p14:creationId xmlns:p14="http://schemas.microsoft.com/office/powerpoint/2010/main" val="1939116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24</a:t>
            </a:fld>
            <a:endParaRPr kumimoji="1" lang="ja-JP" altLang="en-US" dirty="0"/>
          </a:p>
        </p:txBody>
      </p:sp>
      <p:sp>
        <p:nvSpPr>
          <p:cNvPr id="8" name="正方形/長方形 7"/>
          <p:cNvSpPr/>
          <p:nvPr/>
        </p:nvSpPr>
        <p:spPr>
          <a:xfrm>
            <a:off x="8597900" y="6407365"/>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2" name="正方形/長方形 11"/>
          <p:cNvSpPr/>
          <p:nvPr/>
        </p:nvSpPr>
        <p:spPr>
          <a:xfrm>
            <a:off x="6486187" y="721850"/>
            <a:ext cx="5630067"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25</a:t>
            </a:r>
            <a:r>
              <a:rPr lang="ja-JP" altLang="en-US" sz="1600" dirty="0" smtClean="0"/>
              <a:t>日</a:t>
            </a:r>
            <a:r>
              <a:rPr lang="ja-JP" altLang="en-US" sz="1600" dirty="0"/>
              <a:t>までに判明</a:t>
            </a:r>
            <a:r>
              <a:rPr lang="ja-JP" altLang="en-US" sz="1600" dirty="0" smtClean="0"/>
              <a:t>した</a:t>
            </a:r>
            <a:r>
              <a:rPr lang="en-US" altLang="ja-JP" sz="1600" dirty="0" smtClean="0"/>
              <a:t>3,057</a:t>
            </a:r>
            <a:r>
              <a:rPr lang="ja-JP" altLang="en-US" sz="1600" dirty="0" smtClean="0"/>
              <a:t>事例の</a:t>
            </a:r>
            <a:r>
              <a:rPr lang="ja-JP" altLang="en-US" sz="1600" dirty="0"/>
              <a:t>状況）</a:t>
            </a:r>
          </a:p>
        </p:txBody>
      </p:sp>
      <p:sp>
        <p:nvSpPr>
          <p:cNvPr id="14" name="テキスト ボックス 13"/>
          <p:cNvSpPr txBox="1"/>
          <p:nvPr/>
        </p:nvSpPr>
        <p:spPr>
          <a:xfrm>
            <a:off x="872984" y="5928666"/>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⑬</a:t>
            </a:r>
            <a:endParaRPr kumimoji="1" lang="ja-JP" altLang="en-US" sz="1100" dirty="0">
              <a:solidFill>
                <a:schemeClr val="tx1">
                  <a:lumMod val="65000"/>
                  <a:lumOff val="35000"/>
                </a:schemeClr>
              </a:solidFill>
            </a:endParaRPr>
          </a:p>
        </p:txBody>
      </p:sp>
      <p:sp>
        <p:nvSpPr>
          <p:cNvPr id="10" name="テキスト ボックス 1"/>
          <p:cNvSpPr txBox="1"/>
          <p:nvPr/>
        </p:nvSpPr>
        <p:spPr>
          <a:xfrm>
            <a:off x="8101994" y="1965235"/>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(5</a:t>
            </a:r>
            <a:r>
              <a:rPr lang="ja-JP" altLang="en-US" sz="900" dirty="0" smtClean="0"/>
              <a:t>日間</a:t>
            </a:r>
            <a:r>
              <a:rPr lang="en-US" altLang="ja-JP" sz="900" dirty="0" smtClean="0"/>
              <a:t>)</a:t>
            </a:r>
            <a:endParaRPr lang="ja-JP" altLang="en-US" sz="900" dirty="0"/>
          </a:p>
        </p:txBody>
      </p:sp>
      <p:sp>
        <p:nvSpPr>
          <p:cNvPr id="16" name="テキスト ボックス 15"/>
          <p:cNvSpPr txBox="1"/>
          <p:nvPr/>
        </p:nvSpPr>
        <p:spPr>
          <a:xfrm>
            <a:off x="6486187" y="2182324"/>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3" name="テキスト ボックス 12"/>
          <p:cNvSpPr txBox="1"/>
          <p:nvPr/>
        </p:nvSpPr>
        <p:spPr>
          <a:xfrm>
            <a:off x="6645987" y="5928666"/>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⑬</a:t>
            </a:r>
            <a:endParaRPr kumimoji="1" lang="ja-JP" altLang="en-US" sz="1100" dirty="0">
              <a:solidFill>
                <a:schemeClr val="tx1">
                  <a:lumMod val="65000"/>
                  <a:lumOff val="35000"/>
                </a:schemeClr>
              </a:solidFill>
            </a:endParaRPr>
          </a:p>
        </p:txBody>
      </p:sp>
      <p:sp>
        <p:nvSpPr>
          <p:cNvPr id="15" name="正方形/長方形 14"/>
          <p:cNvSpPr/>
          <p:nvPr/>
        </p:nvSpPr>
        <p:spPr>
          <a:xfrm flipV="1">
            <a:off x="5622878" y="5099050"/>
            <a:ext cx="300250" cy="52382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7" name="正方形/長方形 16"/>
          <p:cNvSpPr/>
          <p:nvPr/>
        </p:nvSpPr>
        <p:spPr>
          <a:xfrm flipV="1">
            <a:off x="11372599" y="4976028"/>
            <a:ext cx="296238" cy="58657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2"/>
          <a:stretch>
            <a:fillRect/>
          </a:stretch>
        </p:blipFill>
        <p:spPr>
          <a:xfrm>
            <a:off x="100064" y="1032097"/>
            <a:ext cx="11991871" cy="5694158"/>
          </a:xfrm>
          <a:prstGeom prst="rect">
            <a:avLst/>
          </a:prstGeom>
        </p:spPr>
      </p:pic>
    </p:spTree>
    <p:extLst>
      <p:ext uri="{BB962C8B-B14F-4D97-AF65-F5344CB8AC3E}">
        <p14:creationId xmlns:p14="http://schemas.microsoft.com/office/powerpoint/2010/main" val="4121636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0039" y="1468555"/>
            <a:ext cx="5816088" cy="4925995"/>
          </a:xfrm>
          <a:prstGeom prst="rect">
            <a:avLst/>
          </a:prstGeom>
        </p:spPr>
      </p:pic>
      <p:sp>
        <p:nvSpPr>
          <p:cNvPr id="27" name="正方形/長方形 26"/>
          <p:cNvSpPr/>
          <p:nvPr/>
        </p:nvSpPr>
        <p:spPr>
          <a:xfrm>
            <a:off x="9135049" y="639170"/>
            <a:ext cx="316500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138" b="1" dirty="0">
                <a:solidFill>
                  <a:schemeClr val="tx1"/>
                </a:solidFill>
                <a:latin typeface="UD デジタル 教科書体 NK-B" panose="02020700000000000000" pitchFamily="18" charset="-128"/>
                <a:ea typeface="UD デジタル 教科書体 NK-B" panose="02020700000000000000" pitchFamily="18" charset="-128"/>
              </a:rPr>
              <a:t>店の種別は、本人からの聞き取り情報による</a:t>
            </a:r>
            <a:endPar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6435946" y="1035833"/>
            <a:ext cx="3406926"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a:t>
            </a:r>
            <a:r>
              <a:rPr lang="ja-JP" altLang="en-US" sz="1600" b="1" dirty="0" smtClean="0">
                <a:latin typeface="UD デジタル 教科書体 NK-B" panose="02020700000000000000" pitchFamily="18" charset="-128"/>
                <a:ea typeface="UD デジタル 教科書体 NK-B" panose="02020700000000000000" pitchFamily="18" charset="-128"/>
              </a:rPr>
              <a:t>クラスター発生に関するエピソード</a:t>
            </a:r>
            <a:endParaRPr lang="en-US" altLang="ja-JP" sz="1600" b="1" dirty="0">
              <a:latin typeface="UD デジタル 教科書体 NK-B" panose="02020700000000000000" pitchFamily="18" charset="-128"/>
              <a:ea typeface="UD デジタル 教科書体 NK-B" panose="02020700000000000000" pitchFamily="18" charset="-128"/>
            </a:endParaRPr>
          </a:p>
        </p:txBody>
      </p:sp>
      <p:sp>
        <p:nvSpPr>
          <p:cNvPr id="59" name="正方形/長方形 58"/>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クラスター</a:t>
            </a:r>
            <a:r>
              <a:rPr lang="ja-JP" altLang="en-US" sz="2800" b="1" dirty="0">
                <a:latin typeface="UD デジタル 教科書体 NK-B" panose="02020700000000000000" pitchFamily="18" charset="-128"/>
                <a:ea typeface="UD デジタル 教科書体 NK-B" panose="02020700000000000000" pitchFamily="18" charset="-128"/>
              </a:rPr>
              <a:t>の発生</a:t>
            </a:r>
            <a:r>
              <a:rPr lang="ja-JP" altLang="en-US" sz="2800" b="1" dirty="0" smtClean="0">
                <a:latin typeface="UD デジタル 教科書体 NK-B" panose="02020700000000000000" pitchFamily="18" charset="-128"/>
                <a:ea typeface="UD デジタル 教科書体 NK-B" panose="02020700000000000000" pitchFamily="18" charset="-128"/>
              </a:rPr>
              <a:t>状況及びエピソード</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78" name="正方形/長方形 77"/>
          <p:cNvSpPr/>
          <p:nvPr/>
        </p:nvSpPr>
        <p:spPr>
          <a:xfrm>
            <a:off x="295504" y="1035833"/>
            <a:ext cx="2706099"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クラスターの発生状況</a:t>
            </a:r>
            <a:endParaRPr lang="en-US" altLang="ja-JP" sz="1600" b="1" dirty="0">
              <a:latin typeface="UD デジタル 教科書体 NK-B" panose="02020700000000000000" pitchFamily="18" charset="-128"/>
              <a:ea typeface="UD デジタル 教科書体 NK-B" panose="02020700000000000000" pitchFamily="18" charset="-128"/>
            </a:endParaRPr>
          </a:p>
        </p:txBody>
      </p:sp>
      <p:sp>
        <p:nvSpPr>
          <p:cNvPr id="79" name="テキスト ボックス 78"/>
          <p:cNvSpPr txBox="1"/>
          <p:nvPr/>
        </p:nvSpPr>
        <p:spPr>
          <a:xfrm>
            <a:off x="295504" y="1732868"/>
            <a:ext cx="583814" cy="251159"/>
          </a:xfrm>
          <a:prstGeom prst="rect">
            <a:avLst/>
          </a:prstGeom>
          <a:noFill/>
        </p:spPr>
        <p:txBody>
          <a:bodyPr wrap="none" rtlCol="0">
            <a:spAutoFit/>
          </a:bodyPr>
          <a:lstStyle/>
          <a:p>
            <a:r>
              <a:rPr lang="ja-JP" altLang="en-US" sz="1032" dirty="0"/>
              <a:t>［人］</a:t>
            </a:r>
          </a:p>
        </p:txBody>
      </p:sp>
      <p:sp>
        <p:nvSpPr>
          <p:cNvPr id="80" name="テキスト ボックス 79"/>
          <p:cNvSpPr txBox="1"/>
          <p:nvPr/>
        </p:nvSpPr>
        <p:spPr>
          <a:xfrm>
            <a:off x="334295" y="6444270"/>
            <a:ext cx="5334615" cy="242374"/>
          </a:xfrm>
          <a:prstGeom prst="rect">
            <a:avLst/>
          </a:prstGeom>
          <a:noFill/>
        </p:spPr>
        <p:txBody>
          <a:bodyPr wrap="square" rtlCol="0">
            <a:spAutoFit/>
          </a:bodyPr>
          <a:lstStyle/>
          <a:p>
            <a:r>
              <a:rPr lang="en-US" altLang="ja-JP" sz="975" dirty="0"/>
              <a:t>※</a:t>
            </a:r>
            <a:r>
              <a:rPr lang="ja-JP" altLang="en-US" sz="975" dirty="0"/>
              <a:t>全陽性者数</a:t>
            </a:r>
            <a:r>
              <a:rPr lang="ja-JP" altLang="en-US" sz="975" dirty="0" smtClean="0"/>
              <a:t>：</a:t>
            </a:r>
            <a:r>
              <a:rPr lang="en-US" altLang="ja-JP" sz="975" dirty="0" smtClean="0"/>
              <a:t>2/12-2/25</a:t>
            </a:r>
            <a:r>
              <a:rPr lang="ja-JP" altLang="en-US" sz="975" dirty="0"/>
              <a:t>　</a:t>
            </a:r>
            <a:r>
              <a:rPr lang="en-US" altLang="ja-JP" sz="975" dirty="0"/>
              <a:t>1,269</a:t>
            </a:r>
            <a:r>
              <a:rPr lang="ja-JP" altLang="en-US" sz="975" dirty="0" smtClean="0"/>
              <a:t>名</a:t>
            </a:r>
            <a:r>
              <a:rPr lang="ja-JP" altLang="en-US" sz="975" dirty="0"/>
              <a:t>　</a:t>
            </a:r>
            <a:r>
              <a:rPr lang="en-US" altLang="ja-JP" sz="975" dirty="0" smtClean="0"/>
              <a:t>2/26-3/11</a:t>
            </a:r>
            <a:r>
              <a:rPr lang="ja-JP" altLang="en-US" sz="975" dirty="0"/>
              <a:t>　</a:t>
            </a:r>
            <a:r>
              <a:rPr lang="en-US" altLang="ja-JP" sz="975" dirty="0"/>
              <a:t>1,061</a:t>
            </a:r>
            <a:r>
              <a:rPr lang="ja-JP" altLang="en-US" sz="975" dirty="0" smtClean="0"/>
              <a:t>名    </a:t>
            </a:r>
            <a:r>
              <a:rPr lang="en-US" altLang="ja-JP" sz="975" dirty="0" smtClean="0"/>
              <a:t>3/12-3/25  1,965</a:t>
            </a:r>
            <a:r>
              <a:rPr lang="ja-JP" altLang="en-US" sz="975" dirty="0" smtClean="0"/>
              <a:t>名</a:t>
            </a:r>
            <a:endParaRPr lang="en-US" altLang="ja-JP" sz="975" dirty="0"/>
          </a:p>
        </p:txBody>
      </p:sp>
      <p:sp>
        <p:nvSpPr>
          <p:cNvPr id="82" name="四角形吹き出し 81"/>
          <p:cNvSpPr/>
          <p:nvPr/>
        </p:nvSpPr>
        <p:spPr>
          <a:xfrm>
            <a:off x="4951862" y="3235923"/>
            <a:ext cx="797890" cy="321750"/>
          </a:xfrm>
          <a:prstGeom prst="wedgeRectCallout">
            <a:avLst>
              <a:gd name="adj1" fmla="val -95968"/>
              <a:gd name="adj2" fmla="val -15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4</a:t>
            </a:r>
            <a:r>
              <a:rPr lang="ja-JP" altLang="en-US" sz="1327" dirty="0" smtClean="0"/>
              <a:t>施設</a:t>
            </a:r>
            <a:endParaRPr lang="ja-JP" altLang="en-US" sz="1327" dirty="0"/>
          </a:p>
        </p:txBody>
      </p:sp>
      <p:sp>
        <p:nvSpPr>
          <p:cNvPr id="83" name="四角形吹き出し 82"/>
          <p:cNvSpPr/>
          <p:nvPr/>
        </p:nvSpPr>
        <p:spPr>
          <a:xfrm>
            <a:off x="4967055" y="2258558"/>
            <a:ext cx="797890" cy="321750"/>
          </a:xfrm>
          <a:prstGeom prst="wedgeRectCallout">
            <a:avLst>
              <a:gd name="adj1" fmla="val -94075"/>
              <a:gd name="adj2" fmla="val 144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4</a:t>
            </a:r>
            <a:r>
              <a:rPr lang="ja-JP" altLang="en-US" sz="1327" dirty="0" smtClean="0"/>
              <a:t>ヵ所</a:t>
            </a:r>
            <a:endParaRPr lang="ja-JP" altLang="en-US" sz="1327" dirty="0"/>
          </a:p>
        </p:txBody>
      </p:sp>
      <p:sp>
        <p:nvSpPr>
          <p:cNvPr id="84" name="テキスト ボックス 83"/>
          <p:cNvSpPr txBox="1"/>
          <p:nvPr/>
        </p:nvSpPr>
        <p:spPr>
          <a:xfrm>
            <a:off x="2467808" y="2237051"/>
            <a:ext cx="1031258" cy="492443"/>
          </a:xfrm>
          <a:prstGeom prst="rect">
            <a:avLst/>
          </a:prstGeom>
          <a:noFill/>
        </p:spPr>
        <p:txBody>
          <a:bodyPr wrap="square" rtlCol="0">
            <a:spAutoFit/>
          </a:bodyPr>
          <a:lstStyle/>
          <a:p>
            <a:pPr algn="ctr"/>
            <a:r>
              <a:rPr lang="en-US" altLang="ja-JP" sz="1300" b="1" dirty="0">
                <a:latin typeface="Meiryo UI" panose="020B0604030504040204" pitchFamily="50" charset="-128"/>
                <a:ea typeface="Meiryo UI" panose="020B0604030504040204" pitchFamily="50" charset="-128"/>
              </a:rPr>
              <a:t>18</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a:latin typeface="Meiryo UI" panose="020B0604030504040204" pitchFamily="50" charset="-128"/>
                <a:ea typeface="Meiryo UI" panose="020B0604030504040204" pitchFamily="50" charset="-128"/>
              </a:rPr>
              <a:t>251</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4013640" y="5335589"/>
            <a:ext cx="103125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87" name="テキスト ボックス 86"/>
          <p:cNvSpPr txBox="1"/>
          <p:nvPr/>
        </p:nvSpPr>
        <p:spPr>
          <a:xfrm>
            <a:off x="4142004" y="3491827"/>
            <a:ext cx="431940"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学校</a:t>
            </a:r>
            <a:endParaRPr lang="ja-JP" altLang="en-US" sz="975" dirty="0">
              <a:solidFill>
                <a:schemeClr val="tx1">
                  <a:lumMod val="75000"/>
                  <a:lumOff val="25000"/>
                </a:schemeClr>
              </a:solidFill>
              <a:latin typeface="+mn-ea"/>
            </a:endParaRPr>
          </a:p>
        </p:txBody>
      </p:sp>
      <p:sp>
        <p:nvSpPr>
          <p:cNvPr id="88" name="テキスト ボックス 87"/>
          <p:cNvSpPr txBox="1"/>
          <p:nvPr/>
        </p:nvSpPr>
        <p:spPr>
          <a:xfrm>
            <a:off x="5115298" y="2027534"/>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企業</a:t>
            </a:r>
            <a:r>
              <a:rPr lang="ja-JP" altLang="en-US" sz="975" dirty="0">
                <a:solidFill>
                  <a:schemeClr val="tx1">
                    <a:lumMod val="75000"/>
                    <a:lumOff val="25000"/>
                  </a:schemeClr>
                </a:solidFill>
                <a:latin typeface="+mn-ea"/>
              </a:rPr>
              <a:t>事業所</a:t>
            </a:r>
          </a:p>
        </p:txBody>
      </p:sp>
      <p:sp>
        <p:nvSpPr>
          <p:cNvPr id="89" name="テキスト ボックス 88"/>
          <p:cNvSpPr txBox="1"/>
          <p:nvPr/>
        </p:nvSpPr>
        <p:spPr>
          <a:xfrm>
            <a:off x="3813741" y="2087715"/>
            <a:ext cx="1031258" cy="492443"/>
          </a:xfrm>
          <a:prstGeom prst="rect">
            <a:avLst/>
          </a:prstGeom>
          <a:noFill/>
        </p:spPr>
        <p:txBody>
          <a:bodyPr wrap="square" rtlCol="0">
            <a:spAutoFit/>
          </a:bodyPr>
          <a:lstStyle/>
          <a:p>
            <a:pPr algn="ctr"/>
            <a:r>
              <a:rPr lang="en-US" altLang="ja-JP" sz="1300" b="1" dirty="0">
                <a:latin typeface="Meiryo UI" panose="020B0604030504040204" pitchFamily="50" charset="-128"/>
                <a:ea typeface="Meiryo UI" panose="020B0604030504040204" pitchFamily="50" charset="-128"/>
              </a:rPr>
              <a:t>24</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a:latin typeface="Meiryo UI" panose="020B0604030504040204" pitchFamily="50" charset="-128"/>
                <a:ea typeface="Meiryo UI" panose="020B0604030504040204" pitchFamily="50" charset="-128"/>
              </a:rPr>
              <a:t>258</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1207125" y="2993587"/>
            <a:ext cx="1031258" cy="492443"/>
          </a:xfrm>
          <a:prstGeom prst="rect">
            <a:avLst/>
          </a:prstGeom>
          <a:noFill/>
        </p:spPr>
        <p:txBody>
          <a:bodyPr wrap="square" rtlCol="0">
            <a:spAutoFit/>
          </a:bodyPr>
          <a:lstStyle/>
          <a:p>
            <a:pPr algn="ctr"/>
            <a:r>
              <a:rPr lang="en-US" altLang="ja-JP" sz="1300" b="1" dirty="0">
                <a:latin typeface="Meiryo UI" panose="020B0604030504040204" pitchFamily="50" charset="-128"/>
                <a:ea typeface="Meiryo UI" panose="020B0604030504040204" pitchFamily="50" charset="-128"/>
              </a:rPr>
              <a:t>17</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a:latin typeface="Meiryo UI" panose="020B0604030504040204" pitchFamily="50" charset="-128"/>
                <a:ea typeface="Meiryo UI" panose="020B0604030504040204" pitchFamily="50" charset="-128"/>
              </a:rPr>
              <a:t>177</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93" name="四角形吹き出し 92"/>
          <p:cNvSpPr/>
          <p:nvPr/>
        </p:nvSpPr>
        <p:spPr>
          <a:xfrm>
            <a:off x="2255940" y="5072819"/>
            <a:ext cx="572213" cy="247013"/>
          </a:xfrm>
          <a:prstGeom prst="wedgeRectCallout">
            <a:avLst>
              <a:gd name="adj1" fmla="val -43947"/>
              <a:gd name="adj2" fmla="val 6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4</a:t>
            </a:r>
            <a:r>
              <a:rPr lang="ja-JP" altLang="en-US" sz="975" dirty="0" smtClean="0"/>
              <a:t>施設</a:t>
            </a:r>
            <a:endParaRPr lang="ja-JP" altLang="en-US" sz="975" dirty="0"/>
          </a:p>
        </p:txBody>
      </p:sp>
      <p:sp>
        <p:nvSpPr>
          <p:cNvPr id="94" name="四角形吹き出し 93"/>
          <p:cNvSpPr/>
          <p:nvPr/>
        </p:nvSpPr>
        <p:spPr>
          <a:xfrm>
            <a:off x="2689243" y="4617448"/>
            <a:ext cx="624717" cy="247013"/>
          </a:xfrm>
          <a:prstGeom prst="wedgeRectCallout">
            <a:avLst>
              <a:gd name="adj1" fmla="val -45782"/>
              <a:gd name="adj2" fmla="val -17494"/>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9</a:t>
            </a:r>
            <a:r>
              <a:rPr lang="ja-JP" altLang="en-US" sz="975" dirty="0" smtClean="0"/>
              <a:t>施設</a:t>
            </a:r>
            <a:endParaRPr lang="ja-JP" altLang="en-US" sz="975" dirty="0"/>
          </a:p>
        </p:txBody>
      </p:sp>
      <p:sp>
        <p:nvSpPr>
          <p:cNvPr id="95" name="四角形吹き出し 94"/>
          <p:cNvSpPr/>
          <p:nvPr/>
        </p:nvSpPr>
        <p:spPr>
          <a:xfrm>
            <a:off x="814666" y="5145169"/>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3</a:t>
            </a:r>
            <a:r>
              <a:rPr lang="ja-JP" altLang="en-US" sz="975" dirty="0" smtClean="0"/>
              <a:t>施設</a:t>
            </a:r>
            <a:endParaRPr lang="ja-JP" altLang="en-US" sz="975" dirty="0"/>
          </a:p>
        </p:txBody>
      </p:sp>
      <p:sp>
        <p:nvSpPr>
          <p:cNvPr id="96" name="四角形吹き出し 95"/>
          <p:cNvSpPr/>
          <p:nvPr/>
        </p:nvSpPr>
        <p:spPr>
          <a:xfrm>
            <a:off x="768018" y="4395904"/>
            <a:ext cx="604163" cy="247013"/>
          </a:xfrm>
          <a:prstGeom prst="wedgeRectCallout">
            <a:avLst>
              <a:gd name="adj1" fmla="val 42673"/>
              <a:gd name="adj2" fmla="val -9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7</a:t>
            </a:r>
            <a:r>
              <a:rPr lang="ja-JP" altLang="en-US" sz="975" dirty="0" smtClean="0"/>
              <a:t>施設</a:t>
            </a:r>
            <a:endParaRPr lang="ja-JP" altLang="en-US" sz="975" dirty="0"/>
          </a:p>
        </p:txBody>
      </p:sp>
      <p:sp>
        <p:nvSpPr>
          <p:cNvPr id="97" name="テキスト ボックス 96"/>
          <p:cNvSpPr txBox="1"/>
          <p:nvPr/>
        </p:nvSpPr>
        <p:spPr>
          <a:xfrm>
            <a:off x="2639496" y="5389060"/>
            <a:ext cx="710218"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99" name="テキスト ボックス 98"/>
          <p:cNvSpPr txBox="1"/>
          <p:nvPr/>
        </p:nvSpPr>
        <p:spPr>
          <a:xfrm>
            <a:off x="2685986" y="3931553"/>
            <a:ext cx="890465" cy="542456"/>
          </a:xfrm>
          <a:prstGeom prst="rect">
            <a:avLst/>
          </a:prstGeom>
          <a:noFill/>
          <a:ln>
            <a:noFill/>
          </a:ln>
        </p:spPr>
        <p:txBody>
          <a:bodyPr wrap="square" rtlCol="0">
            <a:spAutoFit/>
          </a:bodyPr>
          <a:lstStyle/>
          <a:p>
            <a:r>
              <a:rPr lang="ja-JP" altLang="en-US" sz="975" dirty="0" smtClean="0">
                <a:solidFill>
                  <a:schemeClr val="tx1">
                    <a:lumMod val="75000"/>
                    <a:lumOff val="25000"/>
                  </a:schemeClr>
                </a:solidFill>
                <a:latin typeface="+mn-ea"/>
              </a:rPr>
              <a:t>高齢者・</a:t>
            </a:r>
            <a:endParaRPr lang="en-US" altLang="ja-JP" sz="975" dirty="0" smtClean="0">
              <a:solidFill>
                <a:schemeClr val="tx1">
                  <a:lumMod val="75000"/>
                  <a:lumOff val="25000"/>
                </a:schemeClr>
              </a:solidFill>
              <a:latin typeface="+mn-ea"/>
            </a:endParaRPr>
          </a:p>
          <a:p>
            <a:r>
              <a:rPr lang="ja-JP" altLang="en-US" sz="975" dirty="0" err="1" smtClean="0">
                <a:solidFill>
                  <a:schemeClr val="tx1">
                    <a:lumMod val="75000"/>
                    <a:lumOff val="25000"/>
                  </a:schemeClr>
                </a:solidFill>
                <a:latin typeface="+mn-ea"/>
              </a:rPr>
              <a:t>障がい</a:t>
            </a:r>
            <a:r>
              <a:rPr lang="ja-JP" altLang="en-US" sz="975" dirty="0" smtClean="0">
                <a:solidFill>
                  <a:schemeClr val="tx1">
                    <a:lumMod val="75000"/>
                    <a:lumOff val="25000"/>
                  </a:schemeClr>
                </a:solidFill>
                <a:latin typeface="+mn-ea"/>
              </a:rPr>
              <a:t>者</a:t>
            </a:r>
            <a:endParaRPr lang="en-US" altLang="ja-JP" sz="975" dirty="0" smtClean="0">
              <a:solidFill>
                <a:schemeClr val="tx1">
                  <a:lumMod val="75000"/>
                  <a:lumOff val="25000"/>
                </a:schemeClr>
              </a:solidFill>
              <a:latin typeface="+mn-ea"/>
            </a:endParaRPr>
          </a:p>
          <a:p>
            <a:r>
              <a:rPr lang="ja-JP" altLang="en-US" sz="975" dirty="0" smtClean="0">
                <a:solidFill>
                  <a:schemeClr val="tx1">
                    <a:lumMod val="75000"/>
                    <a:lumOff val="25000"/>
                  </a:schemeClr>
                </a:solidFill>
                <a:latin typeface="+mn-ea"/>
              </a:rPr>
              <a:t>施設</a:t>
            </a:r>
            <a:endParaRPr lang="ja-JP" altLang="en-US" sz="975" dirty="0">
              <a:solidFill>
                <a:schemeClr val="tx1">
                  <a:lumMod val="75000"/>
                  <a:lumOff val="25000"/>
                </a:schemeClr>
              </a:solidFill>
              <a:latin typeface="+mn-ea"/>
            </a:endParaRPr>
          </a:p>
        </p:txBody>
      </p:sp>
      <p:sp>
        <p:nvSpPr>
          <p:cNvPr id="100" name="テキスト ボックス 99"/>
          <p:cNvSpPr txBox="1"/>
          <p:nvPr/>
        </p:nvSpPr>
        <p:spPr>
          <a:xfrm>
            <a:off x="3343580" y="2761178"/>
            <a:ext cx="827196"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スポーツ</a:t>
            </a:r>
          </a:p>
        </p:txBody>
      </p:sp>
      <p:sp>
        <p:nvSpPr>
          <p:cNvPr id="101" name="四角形吹き出し 100"/>
          <p:cNvSpPr/>
          <p:nvPr/>
        </p:nvSpPr>
        <p:spPr>
          <a:xfrm>
            <a:off x="3368024" y="3413853"/>
            <a:ext cx="510869" cy="247013"/>
          </a:xfrm>
          <a:prstGeom prst="wedgeRectCallout">
            <a:avLst>
              <a:gd name="adj1" fmla="val -83737"/>
              <a:gd name="adj2" fmla="val -1162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1</a:t>
            </a:r>
            <a:r>
              <a:rPr lang="ja-JP" altLang="en-US" sz="975" dirty="0" smtClean="0"/>
              <a:t>施設</a:t>
            </a:r>
            <a:endParaRPr lang="ja-JP" altLang="en-US" sz="975" dirty="0"/>
          </a:p>
        </p:txBody>
      </p:sp>
      <p:sp>
        <p:nvSpPr>
          <p:cNvPr id="102" name="四角形吹き出し 101"/>
          <p:cNvSpPr/>
          <p:nvPr/>
        </p:nvSpPr>
        <p:spPr>
          <a:xfrm>
            <a:off x="2000505" y="3557599"/>
            <a:ext cx="510869" cy="247013"/>
          </a:xfrm>
          <a:prstGeom prst="wedgeRectCallout">
            <a:avLst>
              <a:gd name="adj1" fmla="val -96416"/>
              <a:gd name="adj2" fmla="val 62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3</a:t>
            </a:r>
            <a:r>
              <a:rPr lang="ja-JP" altLang="en-US" sz="975" dirty="0" smtClean="0"/>
              <a:t>ヵ所</a:t>
            </a:r>
            <a:endParaRPr lang="ja-JP" altLang="en-US" sz="975" dirty="0"/>
          </a:p>
        </p:txBody>
      </p:sp>
      <p:sp>
        <p:nvSpPr>
          <p:cNvPr id="103" name="テキスト ボックス 102"/>
          <p:cNvSpPr txBox="1"/>
          <p:nvPr/>
        </p:nvSpPr>
        <p:spPr>
          <a:xfrm>
            <a:off x="1957484" y="3351381"/>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企業</a:t>
            </a:r>
            <a:r>
              <a:rPr lang="ja-JP" altLang="en-US" sz="975" dirty="0">
                <a:solidFill>
                  <a:schemeClr val="tx1">
                    <a:lumMod val="75000"/>
                    <a:lumOff val="25000"/>
                  </a:schemeClr>
                </a:solidFill>
                <a:latin typeface="+mn-ea"/>
              </a:rPr>
              <a:t>事業所</a:t>
            </a:r>
          </a:p>
        </p:txBody>
      </p:sp>
      <p:sp>
        <p:nvSpPr>
          <p:cNvPr id="104" name="テキスト ボックス 103"/>
          <p:cNvSpPr txBox="1"/>
          <p:nvPr/>
        </p:nvSpPr>
        <p:spPr>
          <a:xfrm>
            <a:off x="1221793" y="5382906"/>
            <a:ext cx="710218"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105" name="テキスト ボックス 104"/>
          <p:cNvSpPr txBox="1"/>
          <p:nvPr/>
        </p:nvSpPr>
        <p:spPr>
          <a:xfrm>
            <a:off x="1943087" y="3989232"/>
            <a:ext cx="827196"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a:t>
            </a:r>
            <a:r>
              <a:rPr lang="ja-JP" altLang="en-US" sz="975" dirty="0" smtClean="0">
                <a:solidFill>
                  <a:schemeClr val="tx1">
                    <a:lumMod val="75000"/>
                    <a:lumOff val="25000"/>
                  </a:schemeClr>
                </a:solidFill>
                <a:latin typeface="+mn-ea"/>
              </a:rPr>
              <a:t>施設</a:t>
            </a:r>
            <a:endParaRPr lang="ja-JP" altLang="en-US" sz="975" dirty="0">
              <a:solidFill>
                <a:schemeClr val="tx1">
                  <a:lumMod val="75000"/>
                  <a:lumOff val="25000"/>
                </a:schemeClr>
              </a:solidFill>
              <a:latin typeface="+mn-ea"/>
            </a:endParaRPr>
          </a:p>
        </p:txBody>
      </p:sp>
      <p:sp>
        <p:nvSpPr>
          <p:cNvPr id="106" name="四角形吹き出し 105"/>
          <p:cNvSpPr/>
          <p:nvPr/>
        </p:nvSpPr>
        <p:spPr>
          <a:xfrm>
            <a:off x="2020464" y="4236247"/>
            <a:ext cx="510869" cy="247013"/>
          </a:xfrm>
          <a:prstGeom prst="wedgeRectCallout">
            <a:avLst>
              <a:gd name="adj1" fmla="val -91195"/>
              <a:gd name="adj2" fmla="val -853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3</a:t>
            </a:r>
            <a:r>
              <a:rPr lang="ja-JP" altLang="en-US" sz="975" dirty="0" smtClean="0"/>
              <a:t>施設</a:t>
            </a:r>
            <a:endParaRPr lang="ja-JP" altLang="en-US" sz="975" dirty="0"/>
          </a:p>
        </p:txBody>
      </p:sp>
      <p:sp>
        <p:nvSpPr>
          <p:cNvPr id="107" name="テキスト ボックス 106"/>
          <p:cNvSpPr txBox="1"/>
          <p:nvPr/>
        </p:nvSpPr>
        <p:spPr>
          <a:xfrm>
            <a:off x="832475" y="3047691"/>
            <a:ext cx="827196"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集合住宅</a:t>
            </a:r>
            <a:endParaRPr lang="ja-JP" altLang="en-US" sz="975" dirty="0">
              <a:solidFill>
                <a:schemeClr val="tx1">
                  <a:lumMod val="75000"/>
                  <a:lumOff val="25000"/>
                </a:schemeClr>
              </a:solidFill>
              <a:latin typeface="+mn-ea"/>
            </a:endParaRPr>
          </a:p>
        </p:txBody>
      </p:sp>
      <p:sp>
        <p:nvSpPr>
          <p:cNvPr id="108" name="四角形吹き出し 107"/>
          <p:cNvSpPr/>
          <p:nvPr/>
        </p:nvSpPr>
        <p:spPr>
          <a:xfrm>
            <a:off x="895558" y="3273614"/>
            <a:ext cx="510869" cy="247013"/>
          </a:xfrm>
          <a:prstGeom prst="wedgeRectCallout">
            <a:avLst>
              <a:gd name="adj1" fmla="val 18809"/>
              <a:gd name="adj2" fmla="val 1035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1</a:t>
            </a:r>
            <a:r>
              <a:rPr lang="ja-JP" altLang="en-US" sz="975" dirty="0"/>
              <a:t>件</a:t>
            </a:r>
          </a:p>
        </p:txBody>
      </p:sp>
      <p:sp>
        <p:nvSpPr>
          <p:cNvPr id="109" name="テキスト ボックス 108"/>
          <p:cNvSpPr txBox="1"/>
          <p:nvPr/>
        </p:nvSpPr>
        <p:spPr>
          <a:xfrm>
            <a:off x="1532180" y="2212750"/>
            <a:ext cx="992672"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飲食店・会食</a:t>
            </a:r>
            <a:endParaRPr lang="ja-JP" altLang="en-US" sz="975" dirty="0">
              <a:solidFill>
                <a:schemeClr val="tx1">
                  <a:lumMod val="75000"/>
                  <a:lumOff val="25000"/>
                </a:schemeClr>
              </a:solidFill>
              <a:latin typeface="+mn-ea"/>
            </a:endParaRPr>
          </a:p>
        </p:txBody>
      </p:sp>
      <p:sp>
        <p:nvSpPr>
          <p:cNvPr id="110" name="四角形吹き出し 109"/>
          <p:cNvSpPr/>
          <p:nvPr/>
        </p:nvSpPr>
        <p:spPr>
          <a:xfrm>
            <a:off x="1930326" y="2431409"/>
            <a:ext cx="510869" cy="247013"/>
          </a:xfrm>
          <a:prstGeom prst="wedgeRectCallout">
            <a:avLst>
              <a:gd name="adj1" fmla="val 103704"/>
              <a:gd name="adj2" fmla="val 93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smtClean="0"/>
              <a:t>店</a:t>
            </a:r>
            <a:endParaRPr lang="ja-JP" altLang="en-US" sz="975" dirty="0"/>
          </a:p>
        </p:txBody>
      </p:sp>
      <p:sp>
        <p:nvSpPr>
          <p:cNvPr id="113" name="四角形吹き出し 112"/>
          <p:cNvSpPr/>
          <p:nvPr/>
        </p:nvSpPr>
        <p:spPr>
          <a:xfrm>
            <a:off x="4469055" y="1728752"/>
            <a:ext cx="797890" cy="321750"/>
          </a:xfrm>
          <a:prstGeom prst="wedgeRectCallout">
            <a:avLst>
              <a:gd name="adj1" fmla="val -23881"/>
              <a:gd name="adj2" fmla="val 259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1</a:t>
            </a:r>
            <a:r>
              <a:rPr lang="ja-JP" altLang="en-US" sz="1327" dirty="0" smtClean="0"/>
              <a:t>店</a:t>
            </a:r>
            <a:endParaRPr lang="ja-JP" altLang="en-US" sz="1327" dirty="0"/>
          </a:p>
        </p:txBody>
      </p:sp>
      <p:sp>
        <p:nvSpPr>
          <p:cNvPr id="114" name="テキスト ボックス 113"/>
          <p:cNvSpPr txBox="1"/>
          <p:nvPr/>
        </p:nvSpPr>
        <p:spPr>
          <a:xfrm>
            <a:off x="4402270" y="1511935"/>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飲食店・会食</a:t>
            </a:r>
            <a:endParaRPr lang="ja-JP" altLang="en-US" sz="975" dirty="0">
              <a:solidFill>
                <a:schemeClr val="tx1">
                  <a:lumMod val="75000"/>
                  <a:lumOff val="25000"/>
                </a:schemeClr>
              </a:solidFill>
              <a:latin typeface="+mn-ea"/>
            </a:endParaRPr>
          </a:p>
        </p:txBody>
      </p:sp>
      <p:graphicFrame>
        <p:nvGraphicFramePr>
          <p:cNvPr id="115" name="表 114"/>
          <p:cNvGraphicFramePr>
            <a:graphicFrameLocks noGrp="1"/>
          </p:cNvGraphicFramePr>
          <p:nvPr>
            <p:extLst>
              <p:ext uri="{D42A27DB-BD31-4B8C-83A1-F6EECF244321}">
                <p14:modId xmlns:p14="http://schemas.microsoft.com/office/powerpoint/2010/main" val="886356679"/>
              </p:ext>
            </p:extLst>
          </p:nvPr>
        </p:nvGraphicFramePr>
        <p:xfrm>
          <a:off x="6516915" y="1393858"/>
          <a:ext cx="5354475" cy="4943520"/>
        </p:xfrm>
        <a:graphic>
          <a:graphicData uri="http://schemas.openxmlformats.org/drawingml/2006/table">
            <a:tbl>
              <a:tblPr firstRow="1" bandRow="1">
                <a:tableStyleId>{B301B821-A1FF-4177-AEE7-76D212191A09}</a:tableStyleId>
              </a:tblPr>
              <a:tblGrid>
                <a:gridCol w="559023">
                  <a:extLst>
                    <a:ext uri="{9D8B030D-6E8A-4147-A177-3AD203B41FA5}">
                      <a16:colId xmlns:a16="http://schemas.microsoft.com/office/drawing/2014/main" val="3651143055"/>
                    </a:ext>
                  </a:extLst>
                </a:gridCol>
                <a:gridCol w="2461762">
                  <a:extLst>
                    <a:ext uri="{9D8B030D-6E8A-4147-A177-3AD203B41FA5}">
                      <a16:colId xmlns:a16="http://schemas.microsoft.com/office/drawing/2014/main" val="304388316"/>
                    </a:ext>
                  </a:extLst>
                </a:gridCol>
                <a:gridCol w="2333690">
                  <a:extLst>
                    <a:ext uri="{9D8B030D-6E8A-4147-A177-3AD203B41FA5}">
                      <a16:colId xmlns:a16="http://schemas.microsoft.com/office/drawing/2014/main" val="1744490444"/>
                    </a:ext>
                  </a:extLst>
                </a:gridCol>
              </a:tblGrid>
              <a:tr h="612000">
                <a:tc>
                  <a:txBody>
                    <a:bodyPr/>
                    <a:lstStyle/>
                    <a:p>
                      <a:pPr algn="ctr"/>
                      <a:endParaRPr kumimoji="1" lang="ja-JP" altLang="en-US" sz="1050" dirty="0" smtClean="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t>クラスター発生に関するエピソード</a:t>
                      </a:r>
                      <a:endParaRPr kumimoji="1" lang="ja-JP" altLang="en-US" sz="105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t>リスク要因のキーワード</a:t>
                      </a:r>
                    </a:p>
                    <a:p>
                      <a:pPr algn="ctr"/>
                      <a:r>
                        <a:rPr kumimoji="1" lang="en-US" altLang="ja-JP" sz="800" dirty="0" smtClean="0"/>
                        <a:t>※</a:t>
                      </a:r>
                      <a:r>
                        <a:rPr kumimoji="1" lang="ja-JP" altLang="en-US" sz="800" dirty="0" smtClean="0"/>
                        <a:t>聞き取りの状況から推定されたもの</a:t>
                      </a:r>
                      <a:endParaRPr kumimoji="1" lang="en-US" altLang="ja-JP" sz="800" dirty="0" smtClean="0"/>
                    </a:p>
                    <a:p>
                      <a:pPr algn="ctr"/>
                      <a:r>
                        <a:rPr kumimoji="1" lang="ja-JP" altLang="en-US" sz="800" dirty="0" smtClean="0"/>
                        <a:t>　　（感染源として確定されたものではない）</a:t>
                      </a:r>
                      <a:endParaRPr kumimoji="1" lang="ja-JP" altLang="en-US" sz="8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51567094"/>
                  </a:ext>
                </a:extLst>
              </a:tr>
              <a:tr h="720000">
                <a:tc>
                  <a:txBody>
                    <a:bodyPr/>
                    <a:lstStyle/>
                    <a:p>
                      <a:pPr algn="ctr"/>
                      <a:r>
                        <a:rPr kumimoji="1" lang="ja-JP" altLang="en-US" sz="1050" dirty="0" smtClean="0"/>
                        <a:t>夜街</a:t>
                      </a:r>
                      <a:endParaRPr kumimoji="1" lang="en-US" altLang="ja-JP" sz="1050" dirty="0" smtClean="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・常連客のみに限定して開店</a:t>
                      </a:r>
                      <a:endParaRPr kumimoji="1" lang="en-US" altLang="ja-JP" sz="1050" dirty="0" smtClean="0"/>
                    </a:p>
                    <a:p>
                      <a:r>
                        <a:rPr kumimoji="1" lang="ja-JP" altLang="en-US" sz="1050" dirty="0" smtClean="0"/>
                        <a:t>・</a:t>
                      </a:r>
                      <a:r>
                        <a:rPr kumimoji="1" lang="ja-JP" altLang="en-US" sz="1050" smtClean="0"/>
                        <a:t>カラオケ設備の</a:t>
                      </a:r>
                      <a:r>
                        <a:rPr kumimoji="1" lang="ja-JP" altLang="en-US" sz="1050" dirty="0" smtClean="0"/>
                        <a:t>ある飲食店</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・換気不十分</a:t>
                      </a:r>
                      <a:endParaRPr kumimoji="1" lang="en-US" altLang="ja-JP"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・飲食をしながらの会話</a:t>
                      </a:r>
                    </a:p>
                    <a:p>
                      <a:r>
                        <a:rPr kumimoji="1" lang="ja-JP" altLang="en-US" sz="1050" dirty="0" smtClean="0"/>
                        <a:t>・長時間の発話</a:t>
                      </a:r>
                      <a:endParaRPr kumimoji="1" lang="ja-JP" altLang="en-US" sz="1050" dirty="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339002519"/>
                  </a:ext>
                </a:extLst>
              </a:tr>
              <a:tr h="720000">
                <a:tc>
                  <a:txBody>
                    <a:bodyPr/>
                    <a:lstStyle/>
                    <a:p>
                      <a:pPr algn="ctr"/>
                      <a:r>
                        <a:rPr kumimoji="1" lang="ja-JP" altLang="en-US" sz="1050" dirty="0" smtClean="0"/>
                        <a:t>会食</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・親しい人同士で会食（</a:t>
                      </a:r>
                      <a:r>
                        <a:rPr kumimoji="1" lang="en-US" altLang="ja-JP" sz="1050" dirty="0" smtClean="0"/>
                        <a:t>10</a:t>
                      </a:r>
                      <a:r>
                        <a:rPr kumimoji="1" lang="ja-JP" altLang="en-US" sz="1050" dirty="0" smtClean="0"/>
                        <a:t>人程度）</a:t>
                      </a:r>
                      <a:endParaRPr kumimoji="1" lang="en-US" altLang="ja-JP" sz="1050" dirty="0" smtClean="0"/>
                    </a:p>
                    <a:p>
                      <a:r>
                        <a:rPr kumimoji="1" lang="ja-JP" altLang="en-US" sz="1050" dirty="0" smtClean="0"/>
                        <a:t>・個室を貸切で利用</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・換気不十分</a:t>
                      </a:r>
                    </a:p>
                    <a:p>
                      <a:r>
                        <a:rPr kumimoji="1" lang="ja-JP" altLang="en-US" sz="1050" dirty="0" smtClean="0"/>
                        <a:t>・飲食をしながらの会話</a:t>
                      </a:r>
                    </a:p>
                    <a:p>
                      <a:r>
                        <a:rPr kumimoji="1" lang="ja-JP" altLang="en-US" sz="1050" dirty="0" smtClean="0"/>
                        <a:t>・マスク不着用</a:t>
                      </a:r>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2366769314"/>
                  </a:ext>
                </a:extLst>
              </a:tr>
              <a:tr h="720000">
                <a:tc>
                  <a:txBody>
                    <a:bodyPr/>
                    <a:lstStyle/>
                    <a:p>
                      <a:pPr algn="ctr"/>
                      <a:r>
                        <a:rPr kumimoji="1" lang="ja-JP" altLang="en-US" sz="1050" dirty="0" smtClean="0"/>
                        <a:t>企業</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・出張等で車に同乗</a:t>
                      </a:r>
                      <a:endParaRPr kumimoji="1" lang="en-US" altLang="ja-JP" sz="1050" dirty="0" smtClean="0"/>
                    </a:p>
                    <a:p>
                      <a:r>
                        <a:rPr kumimoji="1" lang="ja-JP" altLang="en-US" sz="1050" smtClean="0"/>
                        <a:t>・職場での</a:t>
                      </a:r>
                      <a:r>
                        <a:rPr kumimoji="1" lang="ja-JP" altLang="en-US" sz="1050" dirty="0" smtClean="0"/>
                        <a:t>電話による営業活動</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・マスク不着用</a:t>
                      </a:r>
                      <a:endParaRPr kumimoji="1" lang="en-US" altLang="ja-JP"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mtClean="0"/>
                        <a:t>・換気不十分</a:t>
                      </a:r>
                      <a:endParaRPr kumimoji="1" lang="en-US" altLang="ja-JP" sz="1050" dirty="0" smtClean="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994857753"/>
                  </a:ext>
                </a:extLst>
              </a:tr>
              <a:tr h="720000">
                <a:tc>
                  <a:txBody>
                    <a:bodyPr/>
                    <a:lstStyle/>
                    <a:p>
                      <a:pPr algn="ctr"/>
                      <a:r>
                        <a:rPr kumimoji="1" lang="ja-JP" altLang="en-US" sz="1050" dirty="0" smtClean="0"/>
                        <a:t>学校</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・部活動</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・マスク不着用</a:t>
                      </a:r>
                      <a:endParaRPr kumimoji="1" lang="en-US" altLang="ja-JP" sz="1050" dirty="0" smtClean="0"/>
                    </a:p>
                    <a:p>
                      <a:r>
                        <a:rPr kumimoji="1" lang="ja-JP" altLang="en-US" sz="1050" dirty="0" smtClean="0"/>
                        <a:t>・呼気があがる運動</a:t>
                      </a:r>
                      <a:endParaRPr kumimoji="1" lang="en-US" altLang="ja-JP" sz="1050" dirty="0" smtClean="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875617281"/>
                  </a:ext>
                </a:extLst>
              </a:tr>
              <a:tr h="720000">
                <a:tc>
                  <a:txBody>
                    <a:bodyPr/>
                    <a:lstStyle/>
                    <a:p>
                      <a:pPr algn="ctr"/>
                      <a:r>
                        <a:rPr kumimoji="1" lang="ja-JP" altLang="en-US" sz="1050" dirty="0" smtClean="0"/>
                        <a:t>余暇</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・趣味のチームスポーツ</a:t>
                      </a:r>
                      <a:endParaRPr kumimoji="1" lang="en-US" altLang="ja-JP" sz="1050" dirty="0" smtClean="0"/>
                    </a:p>
                    <a:p>
                      <a:r>
                        <a:rPr kumimoji="1" lang="ja-JP" altLang="en-US" sz="1050" dirty="0" smtClean="0"/>
                        <a:t>・</a:t>
                      </a:r>
                      <a:r>
                        <a:rPr kumimoji="1" lang="en-US" altLang="ja-JP" sz="1050" dirty="0" smtClean="0"/>
                        <a:t>1</a:t>
                      </a:r>
                      <a:r>
                        <a:rPr kumimoji="1" lang="ja-JP" altLang="en-US" sz="1050" dirty="0" smtClean="0"/>
                        <a:t>人が複数のチームに所属</a:t>
                      </a:r>
                      <a:endParaRPr kumimoji="1" lang="en-US" altLang="ja-JP" sz="1050" dirty="0" smtClean="0"/>
                    </a:p>
                    <a:p>
                      <a:r>
                        <a:rPr kumimoji="1" lang="ja-JP" altLang="en-US" sz="1050" dirty="0" smtClean="0"/>
                        <a:t>・メンバーから家族や職場に感染拡大</a:t>
                      </a:r>
                      <a:endParaRPr kumimoji="1" lang="en-US" altLang="ja-JP" sz="105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・マスク不着用</a:t>
                      </a:r>
                      <a:endParaRPr kumimoji="1" lang="en-US" altLang="ja-JP" sz="1050" dirty="0" smtClean="0"/>
                    </a:p>
                    <a:p>
                      <a:r>
                        <a:rPr kumimoji="1" lang="ja-JP" altLang="en-US" sz="1050" dirty="0" smtClean="0"/>
                        <a:t>・多人数の集まり</a:t>
                      </a:r>
                      <a:endParaRPr kumimoji="1" lang="ja-JP" altLang="en-US" sz="1050" dirty="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624398269"/>
                  </a:ext>
                </a:extLst>
              </a:tr>
              <a:tr h="720000">
                <a:tc>
                  <a:txBody>
                    <a:bodyPr/>
                    <a:lstStyle/>
                    <a:p>
                      <a:pPr algn="ctr"/>
                      <a:r>
                        <a:rPr kumimoji="1" lang="ja-JP" altLang="en-US" sz="1050" dirty="0" smtClean="0"/>
                        <a:t>医療機関</a:t>
                      </a:r>
                      <a:endParaRPr kumimoji="1" lang="en-US" altLang="ja-JP" sz="1050" dirty="0" smtClean="0"/>
                    </a:p>
                    <a:p>
                      <a:pPr algn="ctr"/>
                      <a:r>
                        <a:rPr kumimoji="1" lang="ja-JP" altLang="en-US" sz="1050" dirty="0" smtClean="0"/>
                        <a:t>・</a:t>
                      </a:r>
                      <a:endParaRPr kumimoji="1" lang="en-US" altLang="ja-JP" sz="1050" dirty="0" smtClean="0"/>
                    </a:p>
                    <a:p>
                      <a:pPr algn="ctr"/>
                      <a:r>
                        <a:rPr kumimoji="1" lang="ja-JP" altLang="en-US" sz="1050" dirty="0" smtClean="0"/>
                        <a:t>施設</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・複数の病棟で勤務する職員</a:t>
                      </a:r>
                      <a:endParaRPr kumimoji="1" lang="en-US" altLang="ja-JP" sz="1050" dirty="0" smtClean="0"/>
                    </a:p>
                    <a:p>
                      <a:r>
                        <a:rPr kumimoji="1" lang="ja-JP" altLang="en-US" sz="1050" dirty="0" smtClean="0"/>
                        <a:t>・複数施設の利用者</a:t>
                      </a:r>
                      <a:endParaRPr kumimoji="1" lang="en-US" altLang="ja-JP" sz="105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・接触者の増加</a:t>
                      </a:r>
                      <a:endParaRPr kumimoji="1" lang="en-US" altLang="ja-JP" sz="1050" dirty="0" smtClean="0"/>
                    </a:p>
                    <a:p>
                      <a:r>
                        <a:rPr kumimoji="1" lang="ja-JP" altLang="en-US" sz="1050" dirty="0" smtClean="0"/>
                        <a:t>・クラスターの連鎖</a:t>
                      </a:r>
                      <a:endParaRPr kumimoji="1" lang="ja-JP" altLang="en-US" sz="1050" dirty="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2196733845"/>
                  </a:ext>
                </a:extLst>
              </a:tr>
            </a:tbl>
          </a:graphicData>
        </a:graphic>
      </p:graphicFrame>
      <p:sp>
        <p:nvSpPr>
          <p:cNvPr id="45" name="テキスト ボックス 44"/>
          <p:cNvSpPr txBox="1"/>
          <p:nvPr/>
        </p:nvSpPr>
        <p:spPr>
          <a:xfrm>
            <a:off x="1271029" y="4578728"/>
            <a:ext cx="1154683" cy="542456"/>
          </a:xfrm>
          <a:prstGeom prst="rect">
            <a:avLst/>
          </a:prstGeom>
          <a:noFill/>
          <a:ln>
            <a:noFill/>
          </a:ln>
        </p:spPr>
        <p:txBody>
          <a:bodyPr wrap="square" rtlCol="0">
            <a:spAutoFit/>
          </a:bodyPr>
          <a:lstStyle/>
          <a:p>
            <a:r>
              <a:rPr lang="ja-JP" altLang="en-US" sz="975" dirty="0" smtClean="0">
                <a:solidFill>
                  <a:schemeClr val="tx1">
                    <a:lumMod val="75000"/>
                    <a:lumOff val="25000"/>
                  </a:schemeClr>
                </a:solidFill>
                <a:latin typeface="+mn-ea"/>
              </a:rPr>
              <a:t>高齢者・</a:t>
            </a:r>
            <a:endParaRPr lang="en-US" altLang="ja-JP" sz="975" dirty="0" smtClean="0">
              <a:solidFill>
                <a:schemeClr val="tx1">
                  <a:lumMod val="75000"/>
                  <a:lumOff val="25000"/>
                </a:schemeClr>
              </a:solidFill>
              <a:latin typeface="+mn-ea"/>
            </a:endParaRPr>
          </a:p>
          <a:p>
            <a:r>
              <a:rPr lang="ja-JP" altLang="en-US" sz="975" dirty="0" err="1" smtClean="0">
                <a:solidFill>
                  <a:schemeClr val="tx1">
                    <a:lumMod val="75000"/>
                    <a:lumOff val="25000"/>
                  </a:schemeClr>
                </a:solidFill>
                <a:latin typeface="+mn-ea"/>
              </a:rPr>
              <a:t>障がい</a:t>
            </a:r>
            <a:r>
              <a:rPr lang="ja-JP" altLang="en-US" sz="975" dirty="0" smtClean="0">
                <a:solidFill>
                  <a:schemeClr val="tx1">
                    <a:lumMod val="75000"/>
                    <a:lumOff val="25000"/>
                  </a:schemeClr>
                </a:solidFill>
                <a:latin typeface="+mn-ea"/>
              </a:rPr>
              <a:t>者</a:t>
            </a:r>
            <a:endParaRPr lang="en-US" altLang="ja-JP" sz="975" dirty="0" smtClean="0">
              <a:solidFill>
                <a:schemeClr val="tx1">
                  <a:lumMod val="75000"/>
                  <a:lumOff val="25000"/>
                </a:schemeClr>
              </a:solidFill>
              <a:latin typeface="+mn-ea"/>
            </a:endParaRPr>
          </a:p>
          <a:p>
            <a:r>
              <a:rPr lang="ja-JP" altLang="en-US" sz="975" dirty="0" smtClean="0">
                <a:solidFill>
                  <a:schemeClr val="tx1">
                    <a:lumMod val="75000"/>
                    <a:lumOff val="25000"/>
                  </a:schemeClr>
                </a:solidFill>
                <a:latin typeface="+mn-ea"/>
              </a:rPr>
              <a:t>施設</a:t>
            </a:r>
            <a:endParaRPr lang="ja-JP" altLang="en-US" sz="975" dirty="0">
              <a:solidFill>
                <a:schemeClr val="tx1">
                  <a:lumMod val="75000"/>
                  <a:lumOff val="25000"/>
                </a:schemeClr>
              </a:solidFill>
              <a:latin typeface="+mn-ea"/>
            </a:endParaRPr>
          </a:p>
        </p:txBody>
      </p:sp>
      <p:sp>
        <p:nvSpPr>
          <p:cNvPr id="47" name="テキスト ボックス 46"/>
          <p:cNvSpPr txBox="1"/>
          <p:nvPr/>
        </p:nvSpPr>
        <p:spPr>
          <a:xfrm>
            <a:off x="4084036" y="4155082"/>
            <a:ext cx="890465" cy="542456"/>
          </a:xfrm>
          <a:prstGeom prst="rect">
            <a:avLst/>
          </a:prstGeom>
          <a:noFill/>
          <a:ln>
            <a:noFill/>
          </a:ln>
        </p:spPr>
        <p:txBody>
          <a:bodyPr wrap="square" rtlCol="0">
            <a:spAutoFit/>
          </a:bodyPr>
          <a:lstStyle/>
          <a:p>
            <a:r>
              <a:rPr lang="ja-JP" altLang="en-US" sz="975" dirty="0" smtClean="0">
                <a:solidFill>
                  <a:schemeClr val="tx1">
                    <a:lumMod val="75000"/>
                    <a:lumOff val="25000"/>
                  </a:schemeClr>
                </a:solidFill>
                <a:latin typeface="+mn-ea"/>
              </a:rPr>
              <a:t>高齢者・</a:t>
            </a:r>
            <a:endParaRPr lang="en-US" altLang="ja-JP" sz="975" dirty="0" smtClean="0">
              <a:solidFill>
                <a:schemeClr val="tx1">
                  <a:lumMod val="75000"/>
                  <a:lumOff val="25000"/>
                </a:schemeClr>
              </a:solidFill>
              <a:latin typeface="+mn-ea"/>
            </a:endParaRPr>
          </a:p>
          <a:p>
            <a:r>
              <a:rPr lang="ja-JP" altLang="en-US" sz="975" dirty="0" err="1" smtClean="0">
                <a:solidFill>
                  <a:schemeClr val="tx1">
                    <a:lumMod val="75000"/>
                    <a:lumOff val="25000"/>
                  </a:schemeClr>
                </a:solidFill>
                <a:latin typeface="+mn-ea"/>
              </a:rPr>
              <a:t>障がい</a:t>
            </a:r>
            <a:r>
              <a:rPr lang="ja-JP" altLang="en-US" sz="975" dirty="0" smtClean="0">
                <a:solidFill>
                  <a:schemeClr val="tx1">
                    <a:lumMod val="75000"/>
                    <a:lumOff val="25000"/>
                  </a:schemeClr>
                </a:solidFill>
                <a:latin typeface="+mn-ea"/>
              </a:rPr>
              <a:t>者</a:t>
            </a:r>
            <a:endParaRPr lang="en-US" altLang="ja-JP" sz="975" dirty="0" smtClean="0">
              <a:solidFill>
                <a:schemeClr val="tx1">
                  <a:lumMod val="75000"/>
                  <a:lumOff val="25000"/>
                </a:schemeClr>
              </a:solidFill>
              <a:latin typeface="+mn-ea"/>
            </a:endParaRPr>
          </a:p>
          <a:p>
            <a:r>
              <a:rPr lang="ja-JP" altLang="en-US" sz="975" dirty="0" smtClean="0">
                <a:solidFill>
                  <a:schemeClr val="tx1">
                    <a:lumMod val="75000"/>
                    <a:lumOff val="25000"/>
                  </a:schemeClr>
                </a:solidFill>
                <a:latin typeface="+mn-ea"/>
              </a:rPr>
              <a:t>施設</a:t>
            </a:r>
            <a:endParaRPr lang="ja-JP" altLang="en-US" sz="975" dirty="0">
              <a:solidFill>
                <a:schemeClr val="tx1">
                  <a:lumMod val="75000"/>
                  <a:lumOff val="25000"/>
                </a:schemeClr>
              </a:solidFill>
              <a:latin typeface="+mn-ea"/>
            </a:endParaRPr>
          </a:p>
        </p:txBody>
      </p:sp>
      <p:sp>
        <p:nvSpPr>
          <p:cNvPr id="49" name="テキスト ボックス 48"/>
          <p:cNvSpPr txBox="1"/>
          <p:nvPr/>
        </p:nvSpPr>
        <p:spPr>
          <a:xfrm>
            <a:off x="3353177" y="3666927"/>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企業</a:t>
            </a:r>
            <a:r>
              <a:rPr lang="ja-JP" altLang="en-US" sz="975" dirty="0">
                <a:solidFill>
                  <a:schemeClr val="tx1">
                    <a:lumMod val="75000"/>
                    <a:lumOff val="25000"/>
                  </a:schemeClr>
                </a:solidFill>
                <a:latin typeface="+mn-ea"/>
              </a:rPr>
              <a:t>事業所</a:t>
            </a:r>
          </a:p>
        </p:txBody>
      </p:sp>
      <p:sp>
        <p:nvSpPr>
          <p:cNvPr id="50" name="四角形吹き出し 49"/>
          <p:cNvSpPr/>
          <p:nvPr/>
        </p:nvSpPr>
        <p:spPr>
          <a:xfrm>
            <a:off x="3368024" y="2994440"/>
            <a:ext cx="510869" cy="247013"/>
          </a:xfrm>
          <a:prstGeom prst="wedgeRectCallout">
            <a:avLst>
              <a:gd name="adj1" fmla="val -89330"/>
              <a:gd name="adj2" fmla="val -23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a:t>件</a:t>
            </a:r>
          </a:p>
        </p:txBody>
      </p:sp>
      <p:sp>
        <p:nvSpPr>
          <p:cNvPr id="51" name="四角形吹き出し 50"/>
          <p:cNvSpPr/>
          <p:nvPr/>
        </p:nvSpPr>
        <p:spPr>
          <a:xfrm>
            <a:off x="4967078" y="3999491"/>
            <a:ext cx="797890" cy="321750"/>
          </a:xfrm>
          <a:prstGeom prst="wedgeRectCallout">
            <a:avLst>
              <a:gd name="adj1" fmla="val -95968"/>
              <a:gd name="adj2" fmla="val -15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8</a:t>
            </a:r>
            <a:r>
              <a:rPr lang="ja-JP" altLang="en-US" sz="1327" dirty="0" smtClean="0"/>
              <a:t>施設</a:t>
            </a:r>
            <a:endParaRPr lang="ja-JP" altLang="en-US" sz="1327" dirty="0"/>
          </a:p>
        </p:txBody>
      </p:sp>
      <p:sp>
        <p:nvSpPr>
          <p:cNvPr id="53" name="四角形吹き出し 52"/>
          <p:cNvSpPr/>
          <p:nvPr/>
        </p:nvSpPr>
        <p:spPr>
          <a:xfrm>
            <a:off x="4968351" y="5067868"/>
            <a:ext cx="797890" cy="321750"/>
          </a:xfrm>
          <a:prstGeom prst="wedgeRectCallout">
            <a:avLst>
              <a:gd name="adj1" fmla="val -95968"/>
              <a:gd name="adj2" fmla="val -15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5</a:t>
            </a:r>
            <a:r>
              <a:rPr lang="ja-JP" altLang="en-US" sz="1327" dirty="0" smtClean="0"/>
              <a:t>施設</a:t>
            </a:r>
            <a:endParaRPr lang="ja-JP" altLang="en-US" sz="1327" dirty="0"/>
          </a:p>
        </p:txBody>
      </p:sp>
      <p:sp>
        <p:nvSpPr>
          <p:cNvPr id="54" name="テキスト ボックス 53"/>
          <p:cNvSpPr txBox="1"/>
          <p:nvPr/>
        </p:nvSpPr>
        <p:spPr>
          <a:xfrm>
            <a:off x="5138931" y="2624943"/>
            <a:ext cx="827196"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a:t>
            </a:r>
            <a:r>
              <a:rPr lang="ja-JP" altLang="en-US" sz="975" dirty="0" smtClean="0">
                <a:solidFill>
                  <a:schemeClr val="tx1">
                    <a:lumMod val="75000"/>
                    <a:lumOff val="25000"/>
                  </a:schemeClr>
                </a:solidFill>
                <a:latin typeface="+mn-ea"/>
              </a:rPr>
              <a:t>施設</a:t>
            </a:r>
            <a:endParaRPr lang="ja-JP" altLang="en-US" sz="975" dirty="0">
              <a:solidFill>
                <a:schemeClr val="tx1">
                  <a:lumMod val="75000"/>
                  <a:lumOff val="25000"/>
                </a:schemeClr>
              </a:solidFill>
              <a:latin typeface="+mn-ea"/>
            </a:endParaRPr>
          </a:p>
        </p:txBody>
      </p:sp>
      <p:sp>
        <p:nvSpPr>
          <p:cNvPr id="55" name="四角形吹き出し 54"/>
          <p:cNvSpPr/>
          <p:nvPr/>
        </p:nvSpPr>
        <p:spPr>
          <a:xfrm>
            <a:off x="4964555" y="2834578"/>
            <a:ext cx="797890" cy="321750"/>
          </a:xfrm>
          <a:prstGeom prst="wedgeRectCallout">
            <a:avLst>
              <a:gd name="adj1" fmla="val -90000"/>
              <a:gd name="adj2" fmla="val 41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2</a:t>
            </a:r>
            <a:r>
              <a:rPr lang="ja-JP" altLang="en-US" sz="1327" dirty="0" smtClean="0"/>
              <a:t>施設</a:t>
            </a:r>
            <a:endParaRPr lang="ja-JP" altLang="en-US" sz="1327" dirty="0"/>
          </a:p>
        </p:txBody>
      </p:sp>
    </p:spTree>
    <p:extLst>
      <p:ext uri="{BB962C8B-B14F-4D97-AF65-F5344CB8AC3E}">
        <p14:creationId xmlns:p14="http://schemas.microsoft.com/office/powerpoint/2010/main" val="389024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4" y="1130490"/>
          <a:ext cx="4858721" cy="1745302"/>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tblGrid>
              <a:tr h="40418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extLst>
                  <a:ext uri="{0D108BD9-81ED-4DB2-BD59-A6C34878D82A}">
                    <a16:rowId xmlns:a16="http://schemas.microsoft.com/office/drawing/2014/main" val="3281253019"/>
                  </a:ext>
                </a:extLst>
              </a:tr>
              <a:tr h="328549">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ライブ参加者</a:t>
                      </a:r>
                    </a:p>
                  </a:txBody>
                  <a:tcPr/>
                </a:tc>
                <a:tc>
                  <a:txBody>
                    <a:bodyPr/>
                    <a:lstStyle/>
                    <a:p>
                      <a:pPr algn="ctr"/>
                      <a:r>
                        <a:rPr kumimoji="1" lang="ja-JP" altLang="en-US" sz="1600" dirty="0"/>
                        <a:t>４施設</a:t>
                      </a:r>
                    </a:p>
                  </a:txBody>
                  <a:tcPr/>
                </a:tc>
                <a:tc>
                  <a:txBody>
                    <a:bodyPr/>
                    <a:lstStyle/>
                    <a:p>
                      <a:pPr algn="ctr"/>
                      <a:r>
                        <a:rPr kumimoji="1" lang="en-US" altLang="ja-JP" sz="1600" dirty="0"/>
                        <a:t>48</a:t>
                      </a:r>
                      <a:endParaRPr kumimoji="1" lang="ja-JP" altLang="en-US" sz="1600" dirty="0"/>
                    </a:p>
                  </a:txBody>
                  <a:tcPr/>
                </a:tc>
                <a:extLst>
                  <a:ext uri="{0D108BD9-81ED-4DB2-BD59-A6C34878D82A}">
                    <a16:rowId xmlns:a16="http://schemas.microsoft.com/office/drawing/2014/main" val="1701459504"/>
                  </a:ext>
                </a:extLst>
              </a:tr>
              <a:tr h="328549">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大学の関係者</a:t>
                      </a:r>
                    </a:p>
                  </a:txBody>
                  <a:tcPr/>
                </a:tc>
                <a:tc>
                  <a:txBody>
                    <a:bodyPr/>
                    <a:lstStyle/>
                    <a:p>
                      <a:pPr algn="ctr"/>
                      <a:r>
                        <a:rPr kumimoji="1" lang="ja-JP" altLang="en-US" sz="1600" dirty="0"/>
                        <a:t>１大学</a:t>
                      </a:r>
                    </a:p>
                  </a:txBody>
                  <a:tcPr/>
                </a:tc>
                <a:tc>
                  <a:txBody>
                    <a:bodyPr/>
                    <a:lstStyle/>
                    <a:p>
                      <a:pPr algn="ctr"/>
                      <a:r>
                        <a:rPr kumimoji="1" lang="ja-JP" altLang="en-US" sz="1600" dirty="0"/>
                        <a:t>８</a:t>
                      </a:r>
                    </a:p>
                  </a:txBody>
                  <a:tcPr/>
                </a:tc>
                <a:extLst>
                  <a:ext uri="{0D108BD9-81ED-4DB2-BD59-A6C34878D82A}">
                    <a16:rowId xmlns:a16="http://schemas.microsoft.com/office/drawing/2014/main" val="2287436891"/>
                  </a:ext>
                </a:extLst>
              </a:tr>
              <a:tr h="328549">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ja-JP" altLang="en-US" sz="1600" dirty="0"/>
                        <a:t>６</a:t>
                      </a:r>
                      <a:r>
                        <a:rPr kumimoji="1" lang="ja-JP" altLang="en-US" sz="1200" dirty="0"/>
                        <a:t>機関</a:t>
                      </a:r>
                    </a:p>
                  </a:txBody>
                  <a:tcPr/>
                </a:tc>
                <a:tc>
                  <a:txBody>
                    <a:bodyPr/>
                    <a:lstStyle/>
                    <a:p>
                      <a:pPr algn="ctr"/>
                      <a:r>
                        <a:rPr kumimoji="1" lang="en-US" altLang="ja-JP" sz="1600" dirty="0"/>
                        <a:t>284</a:t>
                      </a:r>
                      <a:endParaRPr kumimoji="1" lang="ja-JP" altLang="en-US" sz="1600" dirty="0"/>
                    </a:p>
                  </a:txBody>
                  <a:tcPr/>
                </a:tc>
                <a:extLst>
                  <a:ext uri="{0D108BD9-81ED-4DB2-BD59-A6C34878D82A}">
                    <a16:rowId xmlns:a16="http://schemas.microsoft.com/office/drawing/2014/main" val="3127832718"/>
                  </a:ext>
                </a:extLst>
              </a:tr>
              <a:tr h="328549">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340</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457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P-B" panose="02020700000000000000" pitchFamily="18" charset="-128"/>
                <a:ea typeface="UD デジタル 教科書体 NP-B" panose="02020700000000000000" pitchFamily="18" charset="-128"/>
              </a:rPr>
              <a:t>クラスターの発生</a:t>
            </a:r>
            <a:r>
              <a:rPr lang="ja-JP" altLang="en-US" sz="2400" b="1" dirty="0" smtClean="0">
                <a:latin typeface="UD デジタル 教科書体 NP-B" panose="02020700000000000000" pitchFamily="18" charset="-128"/>
                <a:ea typeface="UD デジタル 教科書体 NP-B" panose="02020700000000000000" pitchFamily="18" charset="-128"/>
              </a:rPr>
              <a:t>状況（３月</a:t>
            </a:r>
            <a:r>
              <a:rPr lang="en-US" altLang="ja-JP" sz="2400" b="1" dirty="0">
                <a:latin typeface="UD デジタル 教科書体 NP-B" panose="02020700000000000000" pitchFamily="18" charset="-128"/>
                <a:ea typeface="UD デジタル 教科書体 NP-B" panose="02020700000000000000" pitchFamily="18" charset="-128"/>
              </a:rPr>
              <a:t>25</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1003796" y="542568"/>
            <a:ext cx="3155176" cy="584775"/>
          </a:xfrm>
          <a:prstGeom prst="rect">
            <a:avLst/>
          </a:prstGeom>
          <a:noFill/>
        </p:spPr>
        <p:txBody>
          <a:bodyPr wrap="square" rtlCol="0">
            <a:spAutoFit/>
          </a:bodyPr>
          <a:lstStyle/>
          <a:p>
            <a:r>
              <a:rPr lang="ja-JP" altLang="en-US" sz="1600" dirty="0"/>
              <a:t>第一波のクラスターの発生状況</a:t>
            </a:r>
            <a:endParaRPr lang="en-US" altLang="ja-JP" sz="1600" dirty="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日まで）</a:t>
            </a:r>
          </a:p>
        </p:txBody>
      </p:sp>
      <p:sp>
        <p:nvSpPr>
          <p:cNvPr id="20" name="テキスト ボックス 19"/>
          <p:cNvSpPr txBox="1"/>
          <p:nvPr/>
        </p:nvSpPr>
        <p:spPr>
          <a:xfrm>
            <a:off x="7131441" y="542568"/>
            <a:ext cx="3314965" cy="584775"/>
          </a:xfrm>
          <a:prstGeom prst="rect">
            <a:avLst/>
          </a:prstGeom>
          <a:noFill/>
        </p:spPr>
        <p:txBody>
          <a:bodyPr wrap="square" rtlCol="0">
            <a:spAutoFit/>
          </a:bodyPr>
          <a:lstStyle/>
          <a:p>
            <a:r>
              <a:rPr lang="ja-JP" altLang="en-US" sz="1600" dirty="0"/>
              <a:t>第二波のクラスターの発生状況</a:t>
            </a:r>
            <a:endParaRPr lang="en-US" altLang="ja-JP" sz="1600" dirty="0"/>
          </a:p>
          <a:p>
            <a:r>
              <a:rPr lang="ja-JP" altLang="en-US" sz="1600" dirty="0"/>
              <a:t>（ </a:t>
            </a:r>
            <a:r>
              <a:rPr lang="en-US" altLang="ja-JP" sz="1600" dirty="0"/>
              <a:t>6</a:t>
            </a:r>
            <a:r>
              <a:rPr lang="ja-JP" altLang="en-US" sz="1600" dirty="0"/>
              <a:t>月</a:t>
            </a:r>
            <a:r>
              <a:rPr lang="en-US" altLang="ja-JP" sz="1600" dirty="0"/>
              <a:t>14</a:t>
            </a:r>
            <a:r>
              <a:rPr lang="ja-JP" altLang="en-US" sz="1600" dirty="0"/>
              <a:t>日以降</a:t>
            </a:r>
            <a:r>
              <a:rPr lang="en-US" altLang="ja-JP" sz="1600" dirty="0"/>
              <a:t>10</a:t>
            </a:r>
            <a:r>
              <a:rPr lang="ja-JP" altLang="en-US" sz="1600" dirty="0"/>
              <a:t>月</a:t>
            </a:r>
            <a:r>
              <a:rPr lang="en-US" altLang="ja-JP" sz="1600" dirty="0"/>
              <a:t>9</a:t>
            </a:r>
            <a:r>
              <a:rPr lang="ja-JP" altLang="en-US" sz="1600" dirty="0"/>
              <a:t>日まで）</a:t>
            </a:r>
            <a:endParaRPr kumimoji="1" lang="ja-JP" altLang="en-US" sz="1600" dirty="0"/>
          </a:p>
        </p:txBody>
      </p:sp>
      <p:sp>
        <p:nvSpPr>
          <p:cNvPr id="39" name="テキスト ボックス 38"/>
          <p:cNvSpPr txBox="1"/>
          <p:nvPr/>
        </p:nvSpPr>
        <p:spPr>
          <a:xfrm>
            <a:off x="6816211" y="3846596"/>
            <a:ext cx="3630195" cy="338554"/>
          </a:xfrm>
          <a:prstGeom prst="rect">
            <a:avLst/>
          </a:prstGeom>
          <a:noFill/>
        </p:spPr>
        <p:txBody>
          <a:bodyPr wrap="square" rtlCol="0">
            <a:spAutoFit/>
          </a:bodyPr>
          <a:lstStyle/>
          <a:p>
            <a:r>
              <a:rPr lang="ja-JP" altLang="en-US" sz="1600" dirty="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95999" y="1130490"/>
          <a:ext cx="5070621" cy="2420572"/>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691683">
                  <a:extLst>
                    <a:ext uri="{9D8B030D-6E8A-4147-A177-3AD203B41FA5}">
                      <a16:colId xmlns:a16="http://schemas.microsoft.com/office/drawing/2014/main" val="1060905580"/>
                    </a:ext>
                  </a:extLst>
                </a:gridCol>
                <a:gridCol w="1064526">
                  <a:extLst>
                    <a:ext uri="{9D8B030D-6E8A-4147-A177-3AD203B41FA5}">
                      <a16:colId xmlns:a16="http://schemas.microsoft.com/office/drawing/2014/main" val="3017506703"/>
                    </a:ext>
                  </a:extLst>
                </a:gridCol>
                <a:gridCol w="996286">
                  <a:extLst>
                    <a:ext uri="{9D8B030D-6E8A-4147-A177-3AD203B41FA5}">
                      <a16:colId xmlns:a16="http://schemas.microsoft.com/office/drawing/2014/main" val="1694481235"/>
                    </a:ext>
                  </a:extLst>
                </a:gridCol>
              </a:tblGrid>
              <a:tr h="40889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extLst>
                  <a:ext uri="{0D108BD9-81ED-4DB2-BD59-A6C34878D82A}">
                    <a16:rowId xmlns:a16="http://schemas.microsoft.com/office/drawing/2014/main" val="3281253019"/>
                  </a:ext>
                </a:extLst>
              </a:tr>
              <a:tr h="321273">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飲食店関連</a:t>
                      </a:r>
                    </a:p>
                  </a:txBody>
                  <a:tcPr/>
                </a:tc>
                <a:tc>
                  <a:txBody>
                    <a:bodyPr/>
                    <a:lstStyle/>
                    <a:p>
                      <a:pPr algn="ctr"/>
                      <a:r>
                        <a:rPr kumimoji="1" lang="ja-JP" altLang="en-US" sz="1600" dirty="0"/>
                        <a:t>５店</a:t>
                      </a:r>
                    </a:p>
                  </a:txBody>
                  <a:tcPr/>
                </a:tc>
                <a:tc>
                  <a:txBody>
                    <a:bodyPr/>
                    <a:lstStyle/>
                    <a:p>
                      <a:pPr algn="ctr"/>
                      <a:r>
                        <a:rPr kumimoji="1" lang="en-US" altLang="ja-JP" sz="1600" dirty="0"/>
                        <a:t>45</a:t>
                      </a:r>
                      <a:endParaRPr kumimoji="1" lang="ja-JP" altLang="en-US" sz="1600" dirty="0"/>
                    </a:p>
                  </a:txBody>
                  <a:tcPr/>
                </a:tc>
                <a:extLst>
                  <a:ext uri="{0D108BD9-81ED-4DB2-BD59-A6C34878D82A}">
                    <a16:rowId xmlns:a16="http://schemas.microsoft.com/office/drawing/2014/main" val="1701459504"/>
                  </a:ext>
                </a:extLst>
              </a:tr>
              <a:tr h="321273">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大学・学校関連</a:t>
                      </a:r>
                    </a:p>
                  </a:txBody>
                  <a:tcPr/>
                </a:tc>
                <a:tc>
                  <a:txBody>
                    <a:bodyPr/>
                    <a:lstStyle/>
                    <a:p>
                      <a:pPr algn="ctr"/>
                      <a:r>
                        <a:rPr kumimoji="1" lang="ja-JP" altLang="en-US" sz="1600" dirty="0"/>
                        <a:t>３校</a:t>
                      </a:r>
                    </a:p>
                  </a:txBody>
                  <a:tcPr/>
                </a:tc>
                <a:tc>
                  <a:txBody>
                    <a:bodyPr/>
                    <a:lstStyle/>
                    <a:p>
                      <a:pPr algn="ctr"/>
                      <a:r>
                        <a:rPr kumimoji="1" lang="en-US" altLang="ja-JP" sz="1600" dirty="0"/>
                        <a:t>48</a:t>
                      </a:r>
                      <a:endParaRPr kumimoji="1" lang="ja-JP" altLang="en-US" sz="1600" dirty="0"/>
                    </a:p>
                  </a:txBody>
                  <a:tcPr/>
                </a:tc>
                <a:extLst>
                  <a:ext uri="{0D108BD9-81ED-4DB2-BD59-A6C34878D82A}">
                    <a16:rowId xmlns:a16="http://schemas.microsoft.com/office/drawing/2014/main" val="2287436891"/>
                  </a:ext>
                </a:extLst>
              </a:tr>
              <a:tr h="321273">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en-US" altLang="ja-JP" sz="1600" dirty="0"/>
                        <a:t>10</a:t>
                      </a:r>
                      <a:r>
                        <a:rPr kumimoji="1" lang="ja-JP" altLang="en-US" sz="1200" dirty="0"/>
                        <a:t>機関</a:t>
                      </a:r>
                    </a:p>
                  </a:txBody>
                  <a:tcPr/>
                </a:tc>
                <a:tc>
                  <a:txBody>
                    <a:bodyPr/>
                    <a:lstStyle/>
                    <a:p>
                      <a:pPr algn="ctr"/>
                      <a:r>
                        <a:rPr kumimoji="1" lang="en-US" altLang="ja-JP" sz="1600" dirty="0"/>
                        <a:t>295</a:t>
                      </a:r>
                      <a:endParaRPr kumimoji="1" lang="ja-JP" altLang="en-US" sz="1600" dirty="0"/>
                    </a:p>
                  </a:txBody>
                  <a:tcPr/>
                </a:tc>
                <a:extLst>
                  <a:ext uri="{0D108BD9-81ED-4DB2-BD59-A6C34878D82A}">
                    <a16:rowId xmlns:a16="http://schemas.microsoft.com/office/drawing/2014/main" val="3127832718"/>
                  </a:ext>
                </a:extLst>
              </a:tr>
              <a:tr h="321273">
                <a:tc>
                  <a:txBody>
                    <a:bodyPr/>
                    <a:lstStyle/>
                    <a:p>
                      <a:pPr algn="ctr"/>
                      <a:r>
                        <a:rPr kumimoji="1" lang="ja-JP" altLang="en-US" sz="1600" dirty="0"/>
                        <a:t>４</a:t>
                      </a:r>
                    </a:p>
                  </a:txBody>
                  <a:tcP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a:t>23</a:t>
                      </a:r>
                      <a:r>
                        <a:rPr kumimoji="1" lang="ja-JP" altLang="en-US" sz="1600" dirty="0"/>
                        <a:t>施設</a:t>
                      </a:r>
                    </a:p>
                  </a:txBody>
                  <a:tcPr anchor="ctr"/>
                </a:tc>
                <a:tc>
                  <a:txBody>
                    <a:bodyPr/>
                    <a:lstStyle/>
                    <a:p>
                      <a:pPr algn="ctr"/>
                      <a:r>
                        <a:rPr kumimoji="1" lang="en-US" altLang="ja-JP" sz="1600" dirty="0"/>
                        <a:t>389</a:t>
                      </a:r>
                      <a:endParaRPr kumimoji="1" lang="ja-JP" altLang="en-US" sz="16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600" dirty="0"/>
                        <a:t>５</a:t>
                      </a:r>
                    </a:p>
                  </a:txBody>
                  <a:tcPr/>
                </a:tc>
                <a:tc>
                  <a:txBody>
                    <a:bodyPr/>
                    <a:lstStyle/>
                    <a:p>
                      <a:pPr algn="l"/>
                      <a:r>
                        <a:rPr kumimoji="1" lang="ja-JP" altLang="en-US" sz="1600" dirty="0"/>
                        <a:t>その他</a:t>
                      </a:r>
                    </a:p>
                  </a:txBody>
                  <a:tcPr/>
                </a:tc>
                <a:tc>
                  <a:txBody>
                    <a:bodyPr/>
                    <a:lstStyle/>
                    <a:p>
                      <a:pPr algn="ctr"/>
                      <a:r>
                        <a:rPr kumimoji="1" lang="en-US" altLang="ja-JP" sz="1600" dirty="0"/>
                        <a:t>4</a:t>
                      </a:r>
                      <a:r>
                        <a:rPr kumimoji="1" lang="ja-JP" altLang="en-US" sz="1600" dirty="0"/>
                        <a:t>件</a:t>
                      </a:r>
                    </a:p>
                  </a:txBody>
                  <a:tcPr/>
                </a:tc>
                <a:tc>
                  <a:txBody>
                    <a:bodyPr/>
                    <a:lstStyle/>
                    <a:p>
                      <a:pPr algn="ctr"/>
                      <a:r>
                        <a:rPr kumimoji="1" lang="en-US" altLang="ja-JP" sz="1600" dirty="0"/>
                        <a:t>63</a:t>
                      </a:r>
                      <a:endParaRPr kumimoji="1" lang="ja-JP" altLang="en-US" sz="1600" dirty="0"/>
                    </a:p>
                  </a:txBody>
                  <a:tcPr/>
                </a:tc>
                <a:extLst>
                  <a:ext uri="{0D108BD9-81ED-4DB2-BD59-A6C34878D82A}">
                    <a16:rowId xmlns:a16="http://schemas.microsoft.com/office/drawing/2014/main" val="1483617145"/>
                  </a:ext>
                </a:extLst>
              </a:tr>
              <a:tr h="321273">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840</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154471" y="3600375"/>
            <a:ext cx="3314965" cy="584775"/>
          </a:xfrm>
          <a:prstGeom prst="rect">
            <a:avLst/>
          </a:prstGeom>
          <a:noFill/>
        </p:spPr>
        <p:txBody>
          <a:bodyPr wrap="square" rtlCol="0">
            <a:spAutoFit/>
          </a:bodyPr>
          <a:lstStyle/>
          <a:p>
            <a:r>
              <a:rPr lang="ja-JP" altLang="en-US" sz="1600" dirty="0"/>
              <a:t>第三波のクラスターの発生状況</a:t>
            </a:r>
            <a:endParaRPr lang="en-US" altLang="ja-JP" sz="1600" dirty="0"/>
          </a:p>
          <a:p>
            <a:r>
              <a:rPr lang="ja-JP" altLang="en-US" sz="1600" dirty="0"/>
              <a:t>（ </a:t>
            </a:r>
            <a:r>
              <a:rPr lang="en-US" altLang="ja-JP" sz="1600" dirty="0"/>
              <a:t>10</a:t>
            </a:r>
            <a:r>
              <a:rPr lang="ja-JP" altLang="en-US" sz="1600" dirty="0"/>
              <a:t>月</a:t>
            </a:r>
            <a:r>
              <a:rPr lang="en-US" altLang="ja-JP" sz="1600" dirty="0"/>
              <a:t>10</a:t>
            </a:r>
            <a:r>
              <a:rPr lang="ja-JP" altLang="en-US" sz="1600" dirty="0"/>
              <a:t>日</a:t>
            </a:r>
            <a:r>
              <a:rPr lang="ja-JP" altLang="en-US" sz="1600" dirty="0" smtClean="0"/>
              <a:t>以降３月</a:t>
            </a:r>
            <a:r>
              <a:rPr lang="en-US" altLang="ja-JP" sz="1600" dirty="0"/>
              <a:t>25</a:t>
            </a:r>
            <a:r>
              <a:rPr lang="ja-JP" altLang="en-US" sz="1600" dirty="0" smtClean="0"/>
              <a:t>日</a:t>
            </a:r>
            <a:r>
              <a:rPr lang="ja-JP" altLang="en-US" sz="1600" dirty="0"/>
              <a:t>まで）</a:t>
            </a:r>
            <a:endParaRPr kumimoji="1" lang="ja-JP" altLang="en-US" sz="1600" dirty="0"/>
          </a:p>
        </p:txBody>
      </p:sp>
      <p:graphicFrame>
        <p:nvGraphicFramePr>
          <p:cNvPr id="14" name="表 13"/>
          <p:cNvGraphicFramePr>
            <a:graphicFrameLocks noGrp="1"/>
          </p:cNvGraphicFramePr>
          <p:nvPr>
            <p:extLst>
              <p:ext uri="{D42A27DB-BD31-4B8C-83A1-F6EECF244321}">
                <p14:modId xmlns:p14="http://schemas.microsoft.com/office/powerpoint/2010/main" val="2952106620"/>
              </p:ext>
            </p:extLst>
          </p:nvPr>
        </p:nvGraphicFramePr>
        <p:xfrm>
          <a:off x="152024" y="4240528"/>
          <a:ext cx="5319861" cy="2519329"/>
        </p:xfrm>
        <a:graphic>
          <a:graphicData uri="http://schemas.openxmlformats.org/drawingml/2006/table">
            <a:tbl>
              <a:tblPr firstRow="1" bandRow="1">
                <a:tableStyleId>{5C22544A-7EE6-4342-B048-85BDC9FD1C3A}</a:tableStyleId>
              </a:tblPr>
              <a:tblGrid>
                <a:gridCol w="359642">
                  <a:extLst>
                    <a:ext uri="{9D8B030D-6E8A-4147-A177-3AD203B41FA5}">
                      <a16:colId xmlns:a16="http://schemas.microsoft.com/office/drawing/2014/main" val="293234343"/>
                    </a:ext>
                  </a:extLst>
                </a:gridCol>
                <a:gridCol w="2822869">
                  <a:extLst>
                    <a:ext uri="{9D8B030D-6E8A-4147-A177-3AD203B41FA5}">
                      <a16:colId xmlns:a16="http://schemas.microsoft.com/office/drawing/2014/main" val="1060905580"/>
                    </a:ext>
                  </a:extLst>
                </a:gridCol>
                <a:gridCol w="1075847">
                  <a:extLst>
                    <a:ext uri="{9D8B030D-6E8A-4147-A177-3AD203B41FA5}">
                      <a16:colId xmlns:a16="http://schemas.microsoft.com/office/drawing/2014/main" val="3780754470"/>
                    </a:ext>
                  </a:extLst>
                </a:gridCol>
                <a:gridCol w="1061503">
                  <a:extLst>
                    <a:ext uri="{9D8B030D-6E8A-4147-A177-3AD203B41FA5}">
                      <a16:colId xmlns:a16="http://schemas.microsoft.com/office/drawing/2014/main" val="1694481235"/>
                    </a:ext>
                  </a:extLst>
                </a:gridCol>
              </a:tblGrid>
              <a:tr h="410289">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600" dirty="0"/>
                        <a:t>１</a:t>
                      </a:r>
                      <a:endParaRPr kumimoji="1" lang="en-US" altLang="ja-JP" sz="1600" dirty="0"/>
                    </a:p>
                  </a:txBody>
                  <a:tcPr anchor="ctr"/>
                </a:tc>
                <a:tc>
                  <a:txBody>
                    <a:bodyPr/>
                    <a:lstStyle/>
                    <a:p>
                      <a:pPr algn="l"/>
                      <a:r>
                        <a:rPr kumimoji="1" lang="ja-JP" altLang="en-US" sz="1600" dirty="0"/>
                        <a:t>飲食店関連</a:t>
                      </a:r>
                    </a:p>
                  </a:txBody>
                  <a:tcPr anchor="ctr"/>
                </a:tc>
                <a:tc>
                  <a:txBody>
                    <a:bodyPr/>
                    <a:lstStyle/>
                    <a:p>
                      <a:pPr algn="ctr"/>
                      <a:r>
                        <a:rPr kumimoji="1" lang="en-US" altLang="ja-JP" sz="1600" dirty="0" smtClean="0"/>
                        <a:t>10</a:t>
                      </a:r>
                      <a:r>
                        <a:rPr kumimoji="1" lang="ja-JP" altLang="en-US" sz="1600" dirty="0" smtClean="0"/>
                        <a:t>店</a:t>
                      </a:r>
                      <a:endParaRPr kumimoji="1" lang="ja-JP" altLang="en-US" sz="1600" dirty="0"/>
                    </a:p>
                  </a:txBody>
                  <a:tcPr anchor="ctr"/>
                </a:tc>
                <a:tc>
                  <a:txBody>
                    <a:bodyPr/>
                    <a:lstStyle/>
                    <a:p>
                      <a:pPr algn="ctr"/>
                      <a:r>
                        <a:rPr kumimoji="1" lang="en-US" altLang="ja-JP" sz="1600" dirty="0" smtClean="0"/>
                        <a:t>99</a:t>
                      </a:r>
                      <a:endParaRPr kumimoji="1" lang="ja-JP" altLang="en-US" sz="16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600" dirty="0"/>
                        <a:t>２</a:t>
                      </a:r>
                      <a:endParaRPr kumimoji="1" lang="en-US" altLang="ja-JP" sz="1600" dirty="0"/>
                    </a:p>
                  </a:txBody>
                  <a:tcPr anchor="ctr"/>
                </a:tc>
                <a:tc>
                  <a:txBody>
                    <a:bodyPr/>
                    <a:lstStyle/>
                    <a:p>
                      <a:pPr algn="l"/>
                      <a:r>
                        <a:rPr kumimoji="1" lang="ja-JP" altLang="en-US" sz="1600" dirty="0"/>
                        <a:t>大学・学校関連</a:t>
                      </a:r>
                    </a:p>
                  </a:txBody>
                  <a:tcPr anchor="ctr"/>
                </a:tc>
                <a:tc>
                  <a:txBody>
                    <a:bodyPr/>
                    <a:lstStyle/>
                    <a:p>
                      <a:pPr algn="ctr"/>
                      <a:r>
                        <a:rPr kumimoji="1" lang="en-US" altLang="ja-JP" sz="1600" dirty="0" smtClean="0"/>
                        <a:t>34</a:t>
                      </a:r>
                      <a:r>
                        <a:rPr kumimoji="1" lang="ja-JP" altLang="en-US" sz="1600" dirty="0" smtClean="0"/>
                        <a:t>校</a:t>
                      </a:r>
                      <a:endParaRPr kumimoji="1" lang="ja-JP" altLang="en-US" sz="1600" dirty="0"/>
                    </a:p>
                  </a:txBody>
                  <a:tcPr anchor="ctr"/>
                </a:tc>
                <a:tc>
                  <a:txBody>
                    <a:bodyPr/>
                    <a:lstStyle/>
                    <a:p>
                      <a:pPr algn="ctr"/>
                      <a:r>
                        <a:rPr kumimoji="1" lang="en-US" altLang="ja-JP" sz="1600" dirty="0" smtClean="0"/>
                        <a:t>483</a:t>
                      </a:r>
                      <a:endParaRPr kumimoji="1" lang="ja-JP" altLang="en-US" sz="16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600" dirty="0"/>
                        <a:t>３</a:t>
                      </a:r>
                    </a:p>
                  </a:txBody>
                  <a:tcPr anchor="ctr"/>
                </a:tc>
                <a:tc>
                  <a:txBody>
                    <a:bodyPr/>
                    <a:lstStyle/>
                    <a:p>
                      <a:pPr algn="l"/>
                      <a:r>
                        <a:rPr kumimoji="1" lang="ja-JP" altLang="en-US" sz="1600" dirty="0"/>
                        <a:t>医療機関関連</a:t>
                      </a:r>
                    </a:p>
                  </a:txBody>
                  <a:tcPr anchor="ctr"/>
                </a:tc>
                <a:tc>
                  <a:txBody>
                    <a:bodyPr/>
                    <a:lstStyle/>
                    <a:p>
                      <a:pPr algn="ctr"/>
                      <a:r>
                        <a:rPr kumimoji="1" lang="en-US" altLang="ja-JP" sz="1600" dirty="0" smtClean="0"/>
                        <a:t>70</a:t>
                      </a:r>
                      <a:r>
                        <a:rPr kumimoji="1" lang="ja-JP" altLang="en-US" sz="1200" dirty="0" smtClean="0"/>
                        <a:t>機関</a:t>
                      </a:r>
                      <a:endParaRPr kumimoji="1" lang="ja-JP" altLang="en-US" sz="1200" dirty="0"/>
                    </a:p>
                  </a:txBody>
                  <a:tcPr anchor="ctr"/>
                </a:tc>
                <a:tc>
                  <a:txBody>
                    <a:bodyPr/>
                    <a:lstStyle/>
                    <a:p>
                      <a:pPr algn="ctr"/>
                      <a:r>
                        <a:rPr kumimoji="1" lang="en-US" altLang="ja-JP" sz="1600" dirty="0" smtClean="0"/>
                        <a:t>2,197</a:t>
                      </a:r>
                      <a:endParaRPr kumimoji="1" lang="ja-JP" altLang="en-US" sz="16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600" dirty="0"/>
                        <a:t>４</a:t>
                      </a:r>
                    </a:p>
                  </a:txBody>
                  <a:tcPr anchor="ct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smtClean="0"/>
                        <a:t>152</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2,726</a:t>
                      </a:r>
                      <a:endParaRPr kumimoji="1" lang="ja-JP" altLang="en-US" sz="16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600" dirty="0"/>
                        <a:t>５</a:t>
                      </a:r>
                    </a:p>
                  </a:txBody>
                  <a:tcPr anchor="ctr"/>
                </a:tc>
                <a:tc>
                  <a:txBody>
                    <a:bodyPr/>
                    <a:lstStyle/>
                    <a:p>
                      <a:pPr algn="l"/>
                      <a:r>
                        <a:rPr kumimoji="1" lang="ja-JP" altLang="en-US" sz="1600" dirty="0"/>
                        <a:t>その他</a:t>
                      </a:r>
                    </a:p>
                  </a:txBody>
                  <a:tcPr anchor="ctr"/>
                </a:tc>
                <a:tc>
                  <a:txBody>
                    <a:bodyPr/>
                    <a:lstStyle/>
                    <a:p>
                      <a:pPr algn="ctr"/>
                      <a:r>
                        <a:rPr kumimoji="1" lang="en-US" altLang="ja-JP" sz="1600" dirty="0" smtClean="0"/>
                        <a:t>69</a:t>
                      </a:r>
                      <a:r>
                        <a:rPr kumimoji="1" lang="ja-JP" altLang="en-US" sz="1600" dirty="0" smtClean="0"/>
                        <a:t>件</a:t>
                      </a:r>
                      <a:endParaRPr kumimoji="1" lang="ja-JP" altLang="en-US" sz="1600" dirty="0"/>
                    </a:p>
                  </a:txBody>
                  <a:tcPr anchor="ctr"/>
                </a:tc>
                <a:tc>
                  <a:txBody>
                    <a:bodyPr/>
                    <a:lstStyle/>
                    <a:p>
                      <a:pPr algn="ctr"/>
                      <a:r>
                        <a:rPr kumimoji="1" lang="en-US" altLang="ja-JP" sz="1600" dirty="0" smtClean="0"/>
                        <a:t>668</a:t>
                      </a:r>
                      <a:endParaRPr kumimoji="1" lang="ja-JP" altLang="en-US" sz="16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600" dirty="0"/>
                        <a:t>計</a:t>
                      </a:r>
                    </a:p>
                  </a:txBody>
                  <a:tcPr anchor="ctr"/>
                </a:tc>
                <a:tc>
                  <a:txBody>
                    <a:bodyPr/>
                    <a:lstStyle/>
                    <a:p>
                      <a:pPr algn="l"/>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smtClean="0"/>
                        <a:t>6,173</a:t>
                      </a:r>
                      <a:endParaRPr kumimoji="1" lang="ja-JP" altLang="en-US" sz="16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856931703"/>
              </p:ext>
            </p:extLst>
          </p:nvPr>
        </p:nvGraphicFramePr>
        <p:xfrm>
          <a:off x="6095999" y="4240528"/>
          <a:ext cx="4571170" cy="1656080"/>
        </p:xfrm>
        <a:graphic>
          <a:graphicData uri="http://schemas.openxmlformats.org/drawingml/2006/table">
            <a:tbl>
              <a:tblPr firstRow="1" bandRow="1">
                <a:tableStyleId>{C083E6E3-FA7D-4D7B-A595-EF9225AFEA82}</a:tableStyleId>
              </a:tblPr>
              <a:tblGrid>
                <a:gridCol w="1931432">
                  <a:extLst>
                    <a:ext uri="{9D8B030D-6E8A-4147-A177-3AD203B41FA5}">
                      <a16:colId xmlns:a16="http://schemas.microsoft.com/office/drawing/2014/main" val="293234343"/>
                    </a:ext>
                  </a:extLst>
                </a:gridCol>
                <a:gridCol w="856102">
                  <a:extLst>
                    <a:ext uri="{9D8B030D-6E8A-4147-A177-3AD203B41FA5}">
                      <a16:colId xmlns:a16="http://schemas.microsoft.com/office/drawing/2014/main" val="1060905580"/>
                    </a:ext>
                  </a:extLst>
                </a:gridCol>
                <a:gridCol w="891818">
                  <a:extLst>
                    <a:ext uri="{9D8B030D-6E8A-4147-A177-3AD203B41FA5}">
                      <a16:colId xmlns:a16="http://schemas.microsoft.com/office/drawing/2014/main" val="1694481235"/>
                    </a:ext>
                  </a:extLst>
                </a:gridCol>
                <a:gridCol w="891818">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a:t>第一波</a:t>
                      </a:r>
                    </a:p>
                  </a:txBody>
                  <a:tcPr anchor="ctr"/>
                </a:tc>
                <a:tc>
                  <a:txBody>
                    <a:bodyPr/>
                    <a:lstStyle/>
                    <a:p>
                      <a:pPr algn="ctr"/>
                      <a:r>
                        <a:rPr kumimoji="1" lang="ja-JP" altLang="en-US" sz="1600" b="0" dirty="0"/>
                        <a:t>第二波</a:t>
                      </a:r>
                    </a:p>
                  </a:txBody>
                  <a:tcPr anchor="ctr"/>
                </a:tc>
                <a:tc>
                  <a:txBody>
                    <a:bodyPr/>
                    <a:lstStyle/>
                    <a:p>
                      <a:pPr algn="ctr"/>
                      <a:r>
                        <a:rPr kumimoji="1" lang="ja-JP" altLang="en-US" sz="1600" b="0" dirty="0"/>
                        <a:t>第三波</a:t>
                      </a:r>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a:t>クラスターにおける陽性者数</a:t>
                      </a:r>
                      <a:endParaRPr kumimoji="1" lang="en-US" altLang="ja-JP" sz="1600" dirty="0"/>
                    </a:p>
                  </a:txBody>
                  <a:tcPr anchor="ctr"/>
                </a:tc>
                <a:tc>
                  <a:txBody>
                    <a:bodyPr/>
                    <a:lstStyle/>
                    <a:p>
                      <a:pPr algn="ctr"/>
                      <a:r>
                        <a:rPr kumimoji="1" lang="en-US" altLang="ja-JP" sz="1600" dirty="0"/>
                        <a:t>340</a:t>
                      </a:r>
                      <a:endParaRPr kumimoji="1" lang="ja-JP" altLang="en-US" sz="1600" dirty="0"/>
                    </a:p>
                  </a:txBody>
                  <a:tcPr anchor="ctr"/>
                </a:tc>
                <a:tc>
                  <a:txBody>
                    <a:bodyPr/>
                    <a:lstStyle/>
                    <a:p>
                      <a:pPr algn="ctr"/>
                      <a:r>
                        <a:rPr kumimoji="1" lang="en-US" altLang="ja-JP" sz="1600" dirty="0"/>
                        <a:t>840</a:t>
                      </a:r>
                      <a:endParaRPr kumimoji="1" lang="ja-JP" altLang="en-US" sz="1600" dirty="0"/>
                    </a:p>
                  </a:txBody>
                  <a:tcPr anchor="ctr"/>
                </a:tc>
                <a:tc>
                  <a:txBody>
                    <a:bodyPr/>
                    <a:lstStyle/>
                    <a:p>
                      <a:pPr algn="ctr"/>
                      <a:r>
                        <a:rPr kumimoji="1" lang="en-US" altLang="ja-JP" sz="1600" dirty="0" smtClean="0"/>
                        <a:t>6,173</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a:t>全陽性者数</a:t>
                      </a:r>
                      <a:endParaRPr kumimoji="1" lang="en-US" altLang="ja-JP" sz="1600" dirty="0"/>
                    </a:p>
                  </a:txBody>
                  <a:tcPr anchor="ctr"/>
                </a:tc>
                <a:tc>
                  <a:txBody>
                    <a:bodyPr/>
                    <a:lstStyle/>
                    <a:p>
                      <a:pPr algn="ctr"/>
                      <a:r>
                        <a:rPr kumimoji="1" lang="en-US" altLang="ja-JP" sz="1600" dirty="0"/>
                        <a:t>1,786</a:t>
                      </a:r>
                      <a:endParaRPr kumimoji="1" lang="ja-JP" altLang="en-US" sz="1600" dirty="0"/>
                    </a:p>
                  </a:txBody>
                  <a:tcPr anchor="ctr"/>
                </a:tc>
                <a:tc>
                  <a:txBody>
                    <a:bodyPr/>
                    <a:lstStyle/>
                    <a:p>
                      <a:pPr algn="ctr"/>
                      <a:r>
                        <a:rPr kumimoji="1" lang="en-US" altLang="ja-JP" sz="1600" dirty="0"/>
                        <a:t>9,271</a:t>
                      </a:r>
                      <a:endParaRPr kumimoji="1" lang="ja-JP" altLang="en-US" sz="1600" dirty="0"/>
                    </a:p>
                  </a:txBody>
                  <a:tcPr anchor="ctr"/>
                </a:tc>
                <a:tc>
                  <a:txBody>
                    <a:bodyPr/>
                    <a:lstStyle/>
                    <a:p>
                      <a:pPr algn="ctr"/>
                      <a:r>
                        <a:rPr kumimoji="1" lang="en-US" altLang="ja-JP" sz="1600" dirty="0" smtClean="0"/>
                        <a:t>38,891</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a:t>割合</a:t>
                      </a:r>
                    </a:p>
                  </a:txBody>
                  <a:tcPr anchor="ctr"/>
                </a:tc>
                <a:tc>
                  <a:txBody>
                    <a:bodyPr/>
                    <a:lstStyle/>
                    <a:p>
                      <a:pPr algn="ctr"/>
                      <a:r>
                        <a:rPr kumimoji="1" lang="en-US" altLang="ja-JP" sz="1600" dirty="0"/>
                        <a:t>19.0</a:t>
                      </a:r>
                      <a:r>
                        <a:rPr kumimoji="1" lang="ja-JP" altLang="en-US" sz="1600" dirty="0"/>
                        <a:t>％</a:t>
                      </a:r>
                    </a:p>
                  </a:txBody>
                  <a:tcPr anchor="ctr"/>
                </a:tc>
                <a:tc>
                  <a:txBody>
                    <a:bodyPr/>
                    <a:lstStyle/>
                    <a:p>
                      <a:pPr algn="ctr"/>
                      <a:r>
                        <a:rPr kumimoji="1" lang="en-US" altLang="ja-JP" sz="1600" dirty="0"/>
                        <a:t>9.1</a:t>
                      </a:r>
                      <a:r>
                        <a:rPr kumimoji="1" lang="ja-JP" altLang="en-US" sz="1600" dirty="0"/>
                        <a:t>％</a:t>
                      </a:r>
                    </a:p>
                  </a:txBody>
                  <a:tcPr anchor="ctr"/>
                </a:tc>
                <a:tc>
                  <a:txBody>
                    <a:bodyPr/>
                    <a:lstStyle/>
                    <a:p>
                      <a:pPr algn="ctr"/>
                      <a:r>
                        <a:rPr kumimoji="1" lang="en-US" altLang="ja-JP" sz="1600" dirty="0" smtClean="0"/>
                        <a:t>15.9</a:t>
                      </a:r>
                      <a:r>
                        <a:rPr kumimoji="1" lang="ja-JP" altLang="en-US" sz="1600" dirty="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48800" y="6400647"/>
            <a:ext cx="2743200" cy="365125"/>
          </a:xfrm>
        </p:spPr>
        <p:txBody>
          <a:bodyPr/>
          <a:lstStyle/>
          <a:p>
            <a:fld id="{F216AE56-EAD3-4706-B860-3EC2C2952B40}" type="slidenum">
              <a:rPr kumimoji="1" lang="ja-JP" altLang="en-US" smtClean="0"/>
              <a:t>26</a:t>
            </a:fld>
            <a:endParaRPr kumimoji="1" lang="ja-JP" altLang="en-US" dirty="0"/>
          </a:p>
        </p:txBody>
      </p:sp>
    </p:spTree>
    <p:extLst>
      <p:ext uri="{BB962C8B-B14F-4D97-AF65-F5344CB8AC3E}">
        <p14:creationId xmlns:p14="http://schemas.microsoft.com/office/powerpoint/2010/main" val="712201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20170"/>
            <a:ext cx="12192000" cy="47064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UD デジタル 教科書体 NK-B" panose="02020700000000000000" pitchFamily="18" charset="-128"/>
                <a:ea typeface="UD デジタル 教科書体 NK-B" panose="02020700000000000000" pitchFamily="18" charset="-128"/>
              </a:rPr>
              <a:t>クラスターの発生状況</a:t>
            </a:r>
            <a:r>
              <a:rPr kumimoji="1" lang="ja-JP" altLang="en-US" sz="2400" smtClean="0">
                <a:latin typeface="UD デジタル 教科書体 NK-B" panose="02020700000000000000" pitchFamily="18" charset="-128"/>
                <a:ea typeface="UD デジタル 教科書体 NK-B" panose="02020700000000000000" pitchFamily="18" charset="-128"/>
              </a:rPr>
              <a:t>（</a:t>
            </a:r>
            <a:r>
              <a:rPr lang="ja-JP" altLang="en-US" sz="2400" smtClean="0">
                <a:latin typeface="UD デジタル 教科書体 NK-B" panose="02020700000000000000" pitchFamily="18" charset="-128"/>
                <a:ea typeface="UD デジタル 教科書体 NK-B" panose="02020700000000000000" pitchFamily="18" charset="-128"/>
              </a:rPr>
              <a:t>３</a:t>
            </a:r>
            <a:r>
              <a:rPr kumimoji="1" lang="ja-JP" altLang="en-US" sz="2400" smtClean="0">
                <a:latin typeface="UD デジタル 教科書体 NK-B" panose="02020700000000000000" pitchFamily="18" charset="-128"/>
                <a:ea typeface="UD デジタル 教科書体 NK-B" panose="02020700000000000000" pitchFamily="18" charset="-128"/>
              </a:rPr>
              <a:t>月</a:t>
            </a:r>
            <a:r>
              <a:rPr lang="ja-JP" altLang="en-US" sz="2400" smtClean="0">
                <a:latin typeface="UD デジタル 教科書体 NK-B" panose="02020700000000000000" pitchFamily="18" charset="-128"/>
                <a:ea typeface="UD デジタル 教科書体 NK-B" panose="02020700000000000000" pitchFamily="18" charset="-128"/>
              </a:rPr>
              <a:t>２</a:t>
            </a:r>
            <a:r>
              <a:rPr lang="ja-JP" altLang="en-US" sz="2400">
                <a:latin typeface="UD デジタル 教科書体 NK-B" panose="02020700000000000000" pitchFamily="18" charset="-128"/>
                <a:ea typeface="UD デジタル 教科書体 NK-B" panose="02020700000000000000" pitchFamily="18" charset="-128"/>
              </a:rPr>
              <a:t>５</a:t>
            </a:r>
            <a:r>
              <a:rPr kumimoji="1" lang="ja-JP" altLang="en-US" sz="2400" smtClean="0">
                <a:latin typeface="UD デジタル 教科書体 NK-B" panose="02020700000000000000" pitchFamily="18" charset="-128"/>
                <a:ea typeface="UD デジタル 教科書体 NK-B" panose="02020700000000000000" pitchFamily="18" charset="-128"/>
              </a:rPr>
              <a:t>日</a:t>
            </a:r>
            <a:r>
              <a:rPr kumimoji="1" lang="ja-JP" altLang="en-US" sz="2400" dirty="0" smtClean="0">
                <a:latin typeface="UD デジタル 教科書体 NK-B" panose="02020700000000000000" pitchFamily="18" charset="-128"/>
                <a:ea typeface="UD デジタル 教科書体 NK-B" panose="02020700000000000000" pitchFamily="18" charset="-128"/>
              </a:rPr>
              <a:t>時点）</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475256"/>
            <a:ext cx="2743200" cy="365125"/>
          </a:xfrm>
        </p:spPr>
        <p:txBody>
          <a:bodyPr/>
          <a:lstStyle/>
          <a:p>
            <a:fld id="{F216AE56-EAD3-4706-B860-3EC2C2952B40}" type="slidenum">
              <a:rPr kumimoji="1" lang="ja-JP" altLang="en-US" smtClean="0"/>
              <a:t>27</a:t>
            </a:fld>
            <a:endParaRPr kumimoji="1" lang="ja-JP" altLang="en-US" dirty="0"/>
          </a:p>
        </p:txBody>
      </p:sp>
      <p:sp>
        <p:nvSpPr>
          <p:cNvPr id="3" name="テキスト ボックス 2"/>
          <p:cNvSpPr txBox="1"/>
          <p:nvPr/>
        </p:nvSpPr>
        <p:spPr>
          <a:xfrm>
            <a:off x="-45074" y="950997"/>
            <a:ext cx="353943" cy="515526"/>
          </a:xfrm>
          <a:prstGeom prst="rect">
            <a:avLst/>
          </a:prstGeom>
          <a:noFill/>
        </p:spPr>
        <p:txBody>
          <a:bodyPr vert="eaVert" wrap="none" rtlCol="0">
            <a:spAutoFit/>
          </a:bodyPr>
          <a:lstStyle/>
          <a:p>
            <a:r>
              <a:rPr kumimoji="1" lang="ja-JP" altLang="en-US" sz="1100" dirty="0" smtClean="0">
                <a:latin typeface="Meiryo UI" panose="020B0604030504040204" pitchFamily="50" charset="-128"/>
                <a:ea typeface="Meiryo UI" panose="020B0604030504040204" pitchFamily="50" charset="-128"/>
              </a:rPr>
              <a:t>施設数</a:t>
            </a:r>
            <a:endParaRPr kumimoji="1" lang="ja-JP" altLang="en-US" sz="11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97285" y="869687"/>
            <a:ext cx="353943" cy="656590"/>
          </a:xfrm>
          <a:prstGeom prst="rect">
            <a:avLst/>
          </a:prstGeom>
          <a:noFill/>
        </p:spPr>
        <p:txBody>
          <a:bodyPr vert="eaVert" wrap="none" rtlCol="0">
            <a:spAutoFit/>
          </a:bodyPr>
          <a:lstStyle/>
          <a:p>
            <a:r>
              <a:rPr lang="ja-JP" altLang="en-US" sz="1100" dirty="0" smtClean="0">
                <a:latin typeface="Meiryo UI" panose="020B0604030504040204" pitchFamily="50" charset="-128"/>
                <a:ea typeface="Meiryo UI" panose="020B0604030504040204" pitchFamily="50" charset="-128"/>
              </a:rPr>
              <a:t>陽性</a:t>
            </a:r>
            <a:r>
              <a:rPr lang="ja-JP" altLang="en-US" sz="1100" dirty="0">
                <a:latin typeface="Meiryo UI" panose="020B0604030504040204" pitchFamily="50" charset="-128"/>
                <a:ea typeface="Meiryo UI" panose="020B0604030504040204" pitchFamily="50" charset="-128"/>
              </a:rPr>
              <a:t>者</a:t>
            </a:r>
            <a:r>
              <a:rPr kumimoji="1" lang="ja-JP" altLang="en-US" sz="1100" dirty="0" smtClean="0">
                <a:latin typeface="Meiryo UI" panose="020B0604030504040204" pitchFamily="50" charset="-128"/>
                <a:ea typeface="Meiryo UI" panose="020B0604030504040204" pitchFamily="50" charset="-128"/>
              </a:rPr>
              <a:t>数</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1784992" y="809933"/>
            <a:ext cx="353943" cy="1644040"/>
          </a:xfrm>
          <a:prstGeom prst="rect">
            <a:avLst/>
          </a:prstGeom>
          <a:noFill/>
        </p:spPr>
        <p:txBody>
          <a:bodyPr vert="eaVert" wrap="none" rtlCol="0">
            <a:spAutoFit/>
          </a:bodyPr>
          <a:lstStyle/>
          <a:p>
            <a:r>
              <a:rPr lang="ja-JP" altLang="en-US" sz="1100" dirty="0" smtClean="0">
                <a:latin typeface="Meiryo UI" panose="020B0604030504040204" pitchFamily="50" charset="-128"/>
                <a:ea typeface="Meiryo UI" panose="020B0604030504040204" pitchFamily="50" charset="-128"/>
              </a:rPr>
              <a:t>一施設あたりの陽性者数</a:t>
            </a:r>
            <a:endParaRPr kumimoji="1" lang="ja-JP" altLang="en-US" sz="11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85044" y="450477"/>
            <a:ext cx="5602710" cy="6316003"/>
          </a:xfrm>
          <a:prstGeom prst="rect">
            <a:avLst/>
          </a:prstGeom>
        </p:spPr>
      </p:pic>
      <p:pic>
        <p:nvPicPr>
          <p:cNvPr id="5" name="図 4"/>
          <p:cNvPicPr>
            <a:picLocks noChangeAspect="1"/>
          </p:cNvPicPr>
          <p:nvPr/>
        </p:nvPicPr>
        <p:blipFill>
          <a:blip r:embed="rId4"/>
          <a:stretch>
            <a:fillRect/>
          </a:stretch>
        </p:blipFill>
        <p:spPr>
          <a:xfrm>
            <a:off x="6256080" y="413897"/>
            <a:ext cx="5724640" cy="6352583"/>
          </a:xfrm>
          <a:prstGeom prst="rect">
            <a:avLst/>
          </a:prstGeom>
        </p:spPr>
      </p:pic>
    </p:spTree>
    <p:extLst>
      <p:ext uri="{BB962C8B-B14F-4D97-AF65-F5344CB8AC3E}">
        <p14:creationId xmlns:p14="http://schemas.microsoft.com/office/powerpoint/2010/main" val="274619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75820" y="444079"/>
            <a:ext cx="1105469"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第一波</a:t>
            </a:r>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147893" y="444079"/>
            <a:ext cx="1105469"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第二波</a:t>
            </a:r>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349512" y="444079"/>
            <a:ext cx="1105469"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第三波</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9354863" y="446127"/>
            <a:ext cx="1105469"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年末</a:t>
            </a:r>
            <a:r>
              <a:rPr lang="ja-JP" altLang="en-US" sz="1600" b="1" dirty="0">
                <a:latin typeface="Meiryo UI" panose="020B0604030504040204" pitchFamily="50" charset="-128"/>
                <a:ea typeface="Meiryo UI" panose="020B0604030504040204" pitchFamily="50" charset="-128"/>
              </a:rPr>
              <a:t>年始</a:t>
            </a:r>
            <a:endParaRPr kumimoji="1" lang="ja-JP" altLang="en-US" sz="16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0992594" y="444079"/>
            <a:ext cx="110546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現在</a:t>
            </a:r>
            <a:endParaRPr kumimoji="1" lang="ja-JP" altLang="en-US" sz="1600" b="1"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354863" y="6477501"/>
            <a:ext cx="2743200" cy="365125"/>
          </a:xfrm>
        </p:spPr>
        <p:txBody>
          <a:bodyPr/>
          <a:lstStyle/>
          <a:p>
            <a:fld id="{F216AE56-EAD3-4706-B860-3EC2C2952B40}" type="slidenum">
              <a:rPr kumimoji="1" lang="ja-JP" altLang="en-US" smtClean="0"/>
              <a:t>3</a:t>
            </a:fld>
            <a:endParaRPr kumimoji="1" lang="ja-JP" altLang="en-US" dirty="0"/>
          </a:p>
        </p:txBody>
      </p:sp>
      <p:sp>
        <p:nvSpPr>
          <p:cNvPr id="28" name="正方形/長方形 27"/>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UD デジタル 教科書体 NK-B" panose="02020700000000000000" pitchFamily="18" charset="-128"/>
                <a:ea typeface="UD デジタル 教科書体 NK-B" panose="02020700000000000000" pitchFamily="18" charset="-128"/>
              </a:rPr>
              <a:t>7</a:t>
            </a:r>
            <a:r>
              <a:rPr lang="ja-JP" altLang="en-US" sz="2400" dirty="0">
                <a:latin typeface="UD デジタル 教科書体 NK-B" panose="02020700000000000000" pitchFamily="18" charset="-128"/>
                <a:ea typeface="UD デジタル 教科書体 NK-B" panose="02020700000000000000" pitchFamily="18" charset="-128"/>
              </a:rPr>
              <a:t>日間陽性者数の推移と陽性者数増加時の前週増加比</a:t>
            </a:r>
          </a:p>
        </p:txBody>
      </p:sp>
      <p:pic>
        <p:nvPicPr>
          <p:cNvPr id="2" name="図 1"/>
          <p:cNvPicPr>
            <a:picLocks noChangeAspect="1"/>
          </p:cNvPicPr>
          <p:nvPr/>
        </p:nvPicPr>
        <p:blipFill>
          <a:blip r:embed="rId2"/>
          <a:stretch>
            <a:fillRect/>
          </a:stretch>
        </p:blipFill>
        <p:spPr>
          <a:xfrm>
            <a:off x="89682" y="672076"/>
            <a:ext cx="2926334" cy="1633870"/>
          </a:xfrm>
          <a:prstGeom prst="rect">
            <a:avLst/>
          </a:prstGeom>
        </p:spPr>
      </p:pic>
      <p:pic>
        <p:nvPicPr>
          <p:cNvPr id="3" name="図 2"/>
          <p:cNvPicPr>
            <a:picLocks noChangeAspect="1"/>
          </p:cNvPicPr>
          <p:nvPr/>
        </p:nvPicPr>
        <p:blipFill>
          <a:blip r:embed="rId3"/>
          <a:stretch>
            <a:fillRect/>
          </a:stretch>
        </p:blipFill>
        <p:spPr>
          <a:xfrm>
            <a:off x="3033884" y="672076"/>
            <a:ext cx="3621338" cy="1633870"/>
          </a:xfrm>
          <a:prstGeom prst="rect">
            <a:avLst/>
          </a:prstGeom>
        </p:spPr>
      </p:pic>
      <p:pic>
        <p:nvPicPr>
          <p:cNvPr id="4" name="図 3"/>
          <p:cNvPicPr>
            <a:picLocks noChangeAspect="1"/>
          </p:cNvPicPr>
          <p:nvPr/>
        </p:nvPicPr>
        <p:blipFill>
          <a:blip r:embed="rId4"/>
          <a:stretch>
            <a:fillRect/>
          </a:stretch>
        </p:blipFill>
        <p:spPr>
          <a:xfrm>
            <a:off x="6655222" y="672076"/>
            <a:ext cx="4224894" cy="1633870"/>
          </a:xfrm>
          <a:prstGeom prst="rect">
            <a:avLst/>
          </a:prstGeom>
        </p:spPr>
      </p:pic>
      <p:pic>
        <p:nvPicPr>
          <p:cNvPr id="7" name="図 6"/>
          <p:cNvPicPr>
            <a:picLocks noChangeAspect="1"/>
          </p:cNvPicPr>
          <p:nvPr/>
        </p:nvPicPr>
        <p:blipFill>
          <a:blip r:embed="rId5"/>
          <a:stretch>
            <a:fillRect/>
          </a:stretch>
        </p:blipFill>
        <p:spPr>
          <a:xfrm>
            <a:off x="10968232" y="782633"/>
            <a:ext cx="1231499" cy="1633870"/>
          </a:xfrm>
          <a:prstGeom prst="rect">
            <a:avLst/>
          </a:prstGeom>
        </p:spPr>
      </p:pic>
      <p:pic>
        <p:nvPicPr>
          <p:cNvPr id="8" name="図 7"/>
          <p:cNvPicPr>
            <a:picLocks noChangeAspect="1"/>
          </p:cNvPicPr>
          <p:nvPr/>
        </p:nvPicPr>
        <p:blipFill>
          <a:blip r:embed="rId6"/>
          <a:stretch>
            <a:fillRect/>
          </a:stretch>
        </p:blipFill>
        <p:spPr>
          <a:xfrm>
            <a:off x="89682" y="2425837"/>
            <a:ext cx="3078747" cy="4279763"/>
          </a:xfrm>
          <a:prstGeom prst="rect">
            <a:avLst/>
          </a:prstGeom>
        </p:spPr>
      </p:pic>
      <p:pic>
        <p:nvPicPr>
          <p:cNvPr id="9" name="図 8"/>
          <p:cNvPicPr>
            <a:picLocks noChangeAspect="1"/>
          </p:cNvPicPr>
          <p:nvPr/>
        </p:nvPicPr>
        <p:blipFill>
          <a:blip r:embed="rId7"/>
          <a:stretch>
            <a:fillRect/>
          </a:stretch>
        </p:blipFill>
        <p:spPr>
          <a:xfrm>
            <a:off x="3033884" y="2425837"/>
            <a:ext cx="3798137" cy="4279763"/>
          </a:xfrm>
          <a:prstGeom prst="rect">
            <a:avLst/>
          </a:prstGeom>
        </p:spPr>
      </p:pic>
      <p:pic>
        <p:nvPicPr>
          <p:cNvPr id="10" name="図 9"/>
          <p:cNvPicPr>
            <a:picLocks noChangeAspect="1"/>
          </p:cNvPicPr>
          <p:nvPr/>
        </p:nvPicPr>
        <p:blipFill>
          <a:blip r:embed="rId8"/>
          <a:stretch>
            <a:fillRect/>
          </a:stretch>
        </p:blipFill>
        <p:spPr>
          <a:xfrm>
            <a:off x="6650508" y="2425837"/>
            <a:ext cx="4322439" cy="4279763"/>
          </a:xfrm>
          <a:prstGeom prst="rect">
            <a:avLst/>
          </a:prstGeom>
        </p:spPr>
      </p:pic>
      <p:pic>
        <p:nvPicPr>
          <p:cNvPr id="11" name="図 10"/>
          <p:cNvPicPr>
            <a:picLocks noChangeAspect="1"/>
          </p:cNvPicPr>
          <p:nvPr/>
        </p:nvPicPr>
        <p:blipFill>
          <a:blip r:embed="rId9"/>
          <a:stretch>
            <a:fillRect/>
          </a:stretch>
        </p:blipFill>
        <p:spPr>
          <a:xfrm>
            <a:off x="10880116" y="2425837"/>
            <a:ext cx="1268078" cy="4279763"/>
          </a:xfrm>
          <a:prstGeom prst="rect">
            <a:avLst/>
          </a:prstGeom>
        </p:spPr>
      </p:pic>
    </p:spTree>
    <p:extLst>
      <p:ext uri="{BB962C8B-B14F-4D97-AF65-F5344CB8AC3E}">
        <p14:creationId xmlns:p14="http://schemas.microsoft.com/office/powerpoint/2010/main" val="203100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936985" y="1130410"/>
            <a:ext cx="6127011" cy="5395428"/>
          </a:xfrm>
          <a:prstGeom prst="rect">
            <a:avLst/>
          </a:prstGeom>
        </p:spPr>
      </p:pic>
      <p:pic>
        <p:nvPicPr>
          <p:cNvPr id="3" name="図 2"/>
          <p:cNvPicPr>
            <a:picLocks noChangeAspect="1"/>
          </p:cNvPicPr>
          <p:nvPr/>
        </p:nvPicPr>
        <p:blipFill>
          <a:blip r:embed="rId4"/>
          <a:stretch>
            <a:fillRect/>
          </a:stretch>
        </p:blipFill>
        <p:spPr>
          <a:xfrm>
            <a:off x="87721" y="1102976"/>
            <a:ext cx="5749026" cy="545029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12283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250874" y="6390764"/>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4</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陽性率は、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日以降低下していたが、直近１週間は増加傾向。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5936985" y="1380111"/>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289613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　</a:t>
            </a:r>
            <a:r>
              <a:rPr kumimoji="1" lang="ja-JP" altLang="en-US" sz="2400" b="1" dirty="0">
                <a:latin typeface="UD デジタル 教科書体 NK-B" panose="02020700000000000000" pitchFamily="18" charset="-128"/>
                <a:ea typeface="UD デジタル 教科書体 NK-B" panose="02020700000000000000" pitchFamily="18" charset="-128"/>
              </a:rPr>
              <a:t>週・人口</a:t>
            </a:r>
            <a:r>
              <a:rPr kumimoji="1" lang="en-US" altLang="ja-JP" sz="2400" b="1" dirty="0">
                <a:latin typeface="UD デジタル 教科書体 NK-B" panose="02020700000000000000" pitchFamily="18" charset="-128"/>
                <a:ea typeface="UD デジタル 教科書体 NK-B" panose="02020700000000000000" pitchFamily="18" charset="-128"/>
              </a:rPr>
              <a:t>10</a:t>
            </a:r>
            <a:r>
              <a:rPr lang="ja-JP" altLang="en-US" sz="2400" b="1" dirty="0">
                <a:latin typeface="UD デジタル 教科書体 NK-B" panose="02020700000000000000" pitchFamily="18" charset="-128"/>
                <a:ea typeface="UD デジタル 教科書体 NK-B" panose="02020700000000000000" pitchFamily="18" charset="-128"/>
              </a:rPr>
              <a:t>万人あたり新規</a:t>
            </a:r>
            <a:r>
              <a:rPr lang="ja-JP" altLang="en-US" sz="2400" b="1" dirty="0" smtClean="0">
                <a:latin typeface="UD デジタル 教科書体 NK-B" panose="02020700000000000000" pitchFamily="18" charset="-128"/>
                <a:ea typeface="UD デジタル 教科書体 NK-B" panose="02020700000000000000" pitchFamily="18" charset="-128"/>
              </a:rPr>
              <a:t>陽性者数（緊急事態措置解除区域・宮城県）</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5</a:t>
            </a:fld>
            <a:endParaRPr kumimoji="1" lang="ja-JP" altLang="en-US" dirty="0"/>
          </a:p>
        </p:txBody>
      </p:sp>
      <p:cxnSp>
        <p:nvCxnSpPr>
          <p:cNvPr id="3" name="直線コネクタ 2"/>
          <p:cNvCxnSpPr/>
          <p:nvPr/>
        </p:nvCxnSpPr>
        <p:spPr>
          <a:xfrm flipV="1">
            <a:off x="481755" y="4026815"/>
            <a:ext cx="11350746" cy="1939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楕円 1"/>
          <p:cNvSpPr/>
          <p:nvPr/>
        </p:nvSpPr>
        <p:spPr>
          <a:xfrm>
            <a:off x="156838" y="3899992"/>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478085" y="2790109"/>
            <a:ext cx="11360657" cy="1776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楕円 11"/>
          <p:cNvSpPr/>
          <p:nvPr/>
        </p:nvSpPr>
        <p:spPr>
          <a:xfrm>
            <a:off x="153788" y="2664574"/>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205775" y="2382446"/>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15" name="テキスト ボックス 14"/>
          <p:cNvSpPr txBox="1"/>
          <p:nvPr/>
        </p:nvSpPr>
        <p:spPr>
          <a:xfrm>
            <a:off x="11203277" y="3629004"/>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651554" y="6539726"/>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7" name="テキスト ボックス 6"/>
          <p:cNvSpPr txBox="1"/>
          <p:nvPr/>
        </p:nvSpPr>
        <p:spPr>
          <a:xfrm>
            <a:off x="745588" y="6163940"/>
            <a:ext cx="731520" cy="253916"/>
          </a:xfrm>
          <a:prstGeom prst="rect">
            <a:avLst/>
          </a:prstGeom>
          <a:noFill/>
        </p:spPr>
        <p:txBody>
          <a:bodyPr wrap="square" rtlCol="0">
            <a:spAutoFit/>
          </a:bodyPr>
          <a:lstStyle/>
          <a:p>
            <a:r>
              <a:rPr kumimoji="1" lang="ja-JP" altLang="en-US" sz="1000" dirty="0" smtClean="0"/>
              <a:t>（参考）</a:t>
            </a:r>
            <a:endParaRPr kumimoji="1" lang="ja-JP" altLang="en-US" sz="1000" dirty="0"/>
          </a:p>
        </p:txBody>
      </p:sp>
      <p:pic>
        <p:nvPicPr>
          <p:cNvPr id="8" name="図 7"/>
          <p:cNvPicPr>
            <a:picLocks noChangeAspect="1"/>
          </p:cNvPicPr>
          <p:nvPr/>
        </p:nvPicPr>
        <p:blipFill>
          <a:blip r:embed="rId3"/>
          <a:stretch>
            <a:fillRect/>
          </a:stretch>
        </p:blipFill>
        <p:spPr>
          <a:xfrm>
            <a:off x="153788" y="458396"/>
            <a:ext cx="11997968" cy="6212362"/>
          </a:xfrm>
          <a:prstGeom prst="rect">
            <a:avLst/>
          </a:prstGeom>
        </p:spPr>
      </p:pic>
    </p:spTree>
    <p:extLst>
      <p:ext uri="{BB962C8B-B14F-4D97-AF65-F5344CB8AC3E}">
        <p14:creationId xmlns:p14="http://schemas.microsoft.com/office/powerpoint/2010/main" val="139668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284677" y="6474974"/>
            <a:ext cx="2743200" cy="365125"/>
          </a:xfrm>
        </p:spPr>
        <p:txBody>
          <a:bodyPr/>
          <a:lstStyle/>
          <a:p>
            <a:fld id="{F216AE56-EAD3-4706-B860-3EC2C2952B40}" type="slidenum">
              <a:rPr kumimoji="1" lang="ja-JP" altLang="en-US" smtClean="0"/>
              <a:t>6</a:t>
            </a:fld>
            <a:endParaRPr kumimoji="1" lang="ja-JP" altLang="en-US" dirty="0"/>
          </a:p>
        </p:txBody>
      </p:sp>
      <p:sp>
        <p:nvSpPr>
          <p:cNvPr id="6" name="テキスト ボックス 5"/>
          <p:cNvSpPr txBox="1"/>
          <p:nvPr/>
        </p:nvSpPr>
        <p:spPr>
          <a:xfrm>
            <a:off x="5368387" y="6288204"/>
            <a:ext cx="5287890" cy="369332"/>
          </a:xfrm>
          <a:prstGeom prst="rect">
            <a:avLst/>
          </a:prstGeom>
          <a:noFill/>
          <a:ln>
            <a:solidFill>
              <a:schemeClr val="tx1"/>
            </a:solidFill>
            <a:prstDash val="sysDash"/>
          </a:ln>
        </p:spPr>
        <p:txBody>
          <a:bodyPr wrap="square" rtlCol="0">
            <a:spAutoFit/>
          </a:bodyPr>
          <a:lstStyle/>
          <a:p>
            <a:r>
              <a:rPr lang="en-US" altLang="ja-JP" sz="900" dirty="0" smtClean="0"/>
              <a:t>3/1 </a:t>
            </a:r>
            <a:r>
              <a:rPr lang="ja-JP" altLang="en-US" sz="900" dirty="0" smtClean="0"/>
              <a:t>　 緊急事態措置解除</a:t>
            </a:r>
            <a:endParaRPr lang="en-US" altLang="ja-JP" sz="900" dirty="0" smtClean="0"/>
          </a:p>
          <a:p>
            <a:r>
              <a:rPr lang="en-US" altLang="ja-JP" sz="900" dirty="0" smtClean="0"/>
              <a:t>3/18</a:t>
            </a:r>
            <a:r>
              <a:rPr lang="ja-JP" altLang="en-US" sz="900" dirty="0" smtClean="0"/>
              <a:t>　大阪市全域の飲食店・遊興施設営業時間短縮要請の延長を決定（第</a:t>
            </a:r>
            <a:r>
              <a:rPr lang="en-US" altLang="ja-JP" sz="900" dirty="0" smtClean="0"/>
              <a:t>40</a:t>
            </a:r>
            <a:r>
              <a:rPr lang="ja-JP" altLang="en-US" sz="900" dirty="0" smtClean="0"/>
              <a:t>回対策本部会議）</a:t>
            </a:r>
            <a:endParaRPr lang="en-US" altLang="ja-JP" sz="900" dirty="0" smtClean="0"/>
          </a:p>
        </p:txBody>
      </p:sp>
      <p:pic>
        <p:nvPicPr>
          <p:cNvPr id="5" name="図 4"/>
          <p:cNvPicPr>
            <a:picLocks noChangeAspect="1"/>
          </p:cNvPicPr>
          <p:nvPr/>
        </p:nvPicPr>
        <p:blipFill>
          <a:blip r:embed="rId2"/>
          <a:stretch>
            <a:fillRect/>
          </a:stretch>
        </p:blipFill>
        <p:spPr>
          <a:xfrm>
            <a:off x="70340" y="463213"/>
            <a:ext cx="11957537" cy="5642428"/>
          </a:xfrm>
          <a:prstGeom prst="rect">
            <a:avLst/>
          </a:prstGeom>
        </p:spPr>
      </p:pic>
    </p:spTree>
    <p:extLst>
      <p:ext uri="{BB962C8B-B14F-4D97-AF65-F5344CB8AC3E}">
        <p14:creationId xmlns:p14="http://schemas.microsoft.com/office/powerpoint/2010/main" val="263100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年代別新規陽性者数（７日間移動平均）の推移　（日別）</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7</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日に、感染拡大の</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兆候</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を探知する「見張り番指標」が、兆候探知の目安を満たした。</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21</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日以降も急増している。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1" name="表 10">
            <a:extLst>
              <a:ext uri="{FF2B5EF4-FFF2-40B4-BE49-F238E27FC236}">
                <a16:creationId xmlns:a16="http://schemas.microsoft.com/office/drawing/2014/main" id="{09308CD9-4BAD-479C-9E13-5CB06A14E58A}"/>
              </a:ext>
            </a:extLst>
          </p:cNvPr>
          <p:cNvGraphicFramePr>
            <a:graphicFrameLocks noGrp="1"/>
          </p:cNvGraphicFramePr>
          <p:nvPr>
            <p:extLst>
              <p:ext uri="{D42A27DB-BD31-4B8C-83A1-F6EECF244321}">
                <p14:modId xmlns:p14="http://schemas.microsoft.com/office/powerpoint/2010/main" val="2743915127"/>
              </p:ext>
            </p:extLst>
          </p:nvPr>
        </p:nvGraphicFramePr>
        <p:xfrm>
          <a:off x="88776" y="929998"/>
          <a:ext cx="11981307" cy="1421686"/>
        </p:xfrm>
        <a:graphic>
          <a:graphicData uri="http://schemas.openxmlformats.org/drawingml/2006/table">
            <a:tbl>
              <a:tblPr firstRow="1" bandRow="1">
                <a:tableStyleId>{5C22544A-7EE6-4342-B048-85BDC9FD1C3A}</a:tableStyleId>
              </a:tblPr>
              <a:tblGrid>
                <a:gridCol w="2836173">
                  <a:extLst>
                    <a:ext uri="{9D8B030D-6E8A-4147-A177-3AD203B41FA5}">
                      <a16:colId xmlns:a16="http://schemas.microsoft.com/office/drawing/2014/main" val="1612148102"/>
                    </a:ext>
                  </a:extLst>
                </a:gridCol>
                <a:gridCol w="1149991">
                  <a:extLst>
                    <a:ext uri="{9D8B030D-6E8A-4147-A177-3AD203B41FA5}">
                      <a16:colId xmlns:a16="http://schemas.microsoft.com/office/drawing/2014/main" val="1260858999"/>
                    </a:ext>
                  </a:extLst>
                </a:gridCol>
                <a:gridCol w="639214">
                  <a:extLst>
                    <a:ext uri="{9D8B030D-6E8A-4147-A177-3AD203B41FA5}">
                      <a16:colId xmlns:a16="http://schemas.microsoft.com/office/drawing/2014/main" val="3301350084"/>
                    </a:ext>
                  </a:extLst>
                </a:gridCol>
                <a:gridCol w="639214">
                  <a:extLst>
                    <a:ext uri="{9D8B030D-6E8A-4147-A177-3AD203B41FA5}">
                      <a16:colId xmlns:a16="http://schemas.microsoft.com/office/drawing/2014/main" val="3895880712"/>
                    </a:ext>
                  </a:extLst>
                </a:gridCol>
                <a:gridCol w="639214">
                  <a:extLst>
                    <a:ext uri="{9D8B030D-6E8A-4147-A177-3AD203B41FA5}">
                      <a16:colId xmlns:a16="http://schemas.microsoft.com/office/drawing/2014/main" val="476452388"/>
                    </a:ext>
                  </a:extLst>
                </a:gridCol>
                <a:gridCol w="639214">
                  <a:extLst>
                    <a:ext uri="{9D8B030D-6E8A-4147-A177-3AD203B41FA5}">
                      <a16:colId xmlns:a16="http://schemas.microsoft.com/office/drawing/2014/main" val="4116074997"/>
                    </a:ext>
                  </a:extLst>
                </a:gridCol>
                <a:gridCol w="639214">
                  <a:extLst>
                    <a:ext uri="{9D8B030D-6E8A-4147-A177-3AD203B41FA5}">
                      <a16:colId xmlns:a16="http://schemas.microsoft.com/office/drawing/2014/main" val="3292696571"/>
                    </a:ext>
                  </a:extLst>
                </a:gridCol>
                <a:gridCol w="639214">
                  <a:extLst>
                    <a:ext uri="{9D8B030D-6E8A-4147-A177-3AD203B41FA5}">
                      <a16:colId xmlns:a16="http://schemas.microsoft.com/office/drawing/2014/main" val="1921710344"/>
                    </a:ext>
                  </a:extLst>
                </a:gridCol>
                <a:gridCol w="639214">
                  <a:extLst>
                    <a:ext uri="{9D8B030D-6E8A-4147-A177-3AD203B41FA5}">
                      <a16:colId xmlns:a16="http://schemas.microsoft.com/office/drawing/2014/main" val="441042388"/>
                    </a:ext>
                  </a:extLst>
                </a:gridCol>
                <a:gridCol w="639214">
                  <a:extLst>
                    <a:ext uri="{9D8B030D-6E8A-4147-A177-3AD203B41FA5}">
                      <a16:colId xmlns:a16="http://schemas.microsoft.com/office/drawing/2014/main" val="2237016956"/>
                    </a:ext>
                  </a:extLst>
                </a:gridCol>
                <a:gridCol w="639214">
                  <a:extLst>
                    <a:ext uri="{9D8B030D-6E8A-4147-A177-3AD203B41FA5}">
                      <a16:colId xmlns:a16="http://schemas.microsoft.com/office/drawing/2014/main" val="914609836"/>
                    </a:ext>
                  </a:extLst>
                </a:gridCol>
                <a:gridCol w="639214">
                  <a:extLst>
                    <a:ext uri="{9D8B030D-6E8A-4147-A177-3AD203B41FA5}">
                      <a16:colId xmlns:a16="http://schemas.microsoft.com/office/drawing/2014/main" val="1693837682"/>
                    </a:ext>
                  </a:extLst>
                </a:gridCol>
                <a:gridCol w="639214">
                  <a:extLst>
                    <a:ext uri="{9D8B030D-6E8A-4147-A177-3AD203B41FA5}">
                      <a16:colId xmlns:a16="http://schemas.microsoft.com/office/drawing/2014/main" val="1316242673"/>
                    </a:ext>
                  </a:extLst>
                </a:gridCol>
                <a:gridCol w="963789">
                  <a:extLst>
                    <a:ext uri="{9D8B030D-6E8A-4147-A177-3AD203B41FA5}">
                      <a16:colId xmlns:a16="http://schemas.microsoft.com/office/drawing/2014/main" val="4250077893"/>
                    </a:ext>
                  </a:extLst>
                </a:gridCol>
              </a:tblGrid>
              <a:tr h="496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Meiryo UI" panose="020B0604030504040204" pitchFamily="50" charset="-128"/>
                          <a:ea typeface="Meiryo UI" panose="020B0604030504040204" pitchFamily="50" charset="-128"/>
                        </a:rPr>
                        <a:t>見張り番指標</a:t>
                      </a:r>
                      <a:endParaRPr kumimoji="1" lang="ja-JP" altLang="en-US" sz="1200" b="1" baseline="0" dirty="0">
                        <a:solidFill>
                          <a:schemeClr val="dk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1" u="none" dirty="0">
                          <a:solidFill>
                            <a:schemeClr val="lt1"/>
                          </a:solidFill>
                          <a:latin typeface="Meiryo UI" panose="020B0604030504040204" pitchFamily="50" charset="-128"/>
                          <a:ea typeface="Meiryo UI" panose="020B0604030504040204" pitchFamily="50" charset="-128"/>
                        </a:rPr>
                        <a:t>目安</a:t>
                      </a:r>
                      <a:endParaRPr kumimoji="1" lang="en-US" altLang="ja-JP" sz="1200" b="1"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u="none" kern="1200" dirty="0">
                          <a:solidFill>
                            <a:schemeClr val="bg1"/>
                          </a:solidFill>
                          <a:latin typeface="Meiryo UI" panose="020B0604030504040204" pitchFamily="50" charset="-128"/>
                          <a:ea typeface="Meiryo UI" panose="020B0604030504040204" pitchFamily="50" charset="-128"/>
                          <a:cs typeface="+mn-cs"/>
                        </a:rPr>
                        <a:t>3/15</a:t>
                      </a:r>
                    </a:p>
                  </a:txBody>
                  <a:tcPr anchor="ctr"/>
                </a:tc>
                <a:tc>
                  <a:txBody>
                    <a:bodyPr/>
                    <a:lstStyle/>
                    <a:p>
                      <a:pPr algn="ctr"/>
                      <a:r>
                        <a:rPr kumimoji="1" lang="en-US" altLang="ja-JP" sz="1200" b="1" u="none" kern="1200" dirty="0" smtClean="0">
                          <a:solidFill>
                            <a:schemeClr val="bg1"/>
                          </a:solidFill>
                          <a:latin typeface="Meiryo UI" panose="020B0604030504040204" pitchFamily="50" charset="-128"/>
                          <a:ea typeface="Meiryo UI" panose="020B0604030504040204" pitchFamily="50" charset="-128"/>
                          <a:cs typeface="+mn-cs"/>
                        </a:rPr>
                        <a:t>16</a:t>
                      </a:r>
                      <a:endParaRPr kumimoji="1" lang="en-US" altLang="ja-JP" sz="1200" b="1" u="none" kern="1200" dirty="0">
                        <a:solidFill>
                          <a:schemeClr val="bg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1200" b="1" u="none" kern="1200" dirty="0" smtClean="0">
                          <a:solidFill>
                            <a:schemeClr val="bg1"/>
                          </a:solidFill>
                          <a:latin typeface="Meiryo UI" panose="020B0604030504040204" pitchFamily="50" charset="-128"/>
                          <a:ea typeface="Meiryo UI" panose="020B0604030504040204" pitchFamily="50" charset="-128"/>
                          <a:cs typeface="+mn-cs"/>
                        </a:rPr>
                        <a:t>17</a:t>
                      </a:r>
                      <a:endParaRPr kumimoji="1" lang="en-US" altLang="ja-JP" sz="1200" b="1" u="none" kern="1200" dirty="0">
                        <a:solidFill>
                          <a:schemeClr val="bg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1200" b="1" u="none" kern="1200" dirty="0" smtClean="0">
                          <a:solidFill>
                            <a:schemeClr val="bg1"/>
                          </a:solidFill>
                          <a:latin typeface="Meiryo UI" panose="020B0604030504040204" pitchFamily="50" charset="-128"/>
                          <a:ea typeface="Meiryo UI" panose="020B0604030504040204" pitchFamily="50" charset="-128"/>
                          <a:cs typeface="+mn-cs"/>
                        </a:rPr>
                        <a:t>18</a:t>
                      </a:r>
                      <a:endParaRPr kumimoji="1" lang="en-US" altLang="ja-JP" sz="1200" b="1" u="none" kern="1200" dirty="0">
                        <a:solidFill>
                          <a:schemeClr val="bg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1200" b="1" u="none" kern="1200" dirty="0" smtClean="0">
                          <a:solidFill>
                            <a:schemeClr val="bg1"/>
                          </a:solidFill>
                          <a:latin typeface="Meiryo UI" panose="020B0604030504040204" pitchFamily="50" charset="-128"/>
                          <a:ea typeface="Meiryo UI" panose="020B0604030504040204" pitchFamily="50" charset="-128"/>
                          <a:cs typeface="+mn-cs"/>
                        </a:rPr>
                        <a:t>19</a:t>
                      </a:r>
                      <a:endParaRPr kumimoji="1" lang="en-US" altLang="ja-JP" sz="1200" b="1" u="none" kern="1200" dirty="0">
                        <a:solidFill>
                          <a:schemeClr val="bg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1200" b="1" u="none" kern="1200" dirty="0" smtClean="0">
                          <a:solidFill>
                            <a:schemeClr val="bg1"/>
                          </a:solidFill>
                          <a:latin typeface="Meiryo UI" panose="020B0604030504040204" pitchFamily="50" charset="-128"/>
                          <a:ea typeface="Meiryo UI" panose="020B0604030504040204" pitchFamily="50" charset="-128"/>
                          <a:cs typeface="+mn-cs"/>
                        </a:rPr>
                        <a:t>20</a:t>
                      </a:r>
                      <a:endParaRPr kumimoji="1" lang="en-US" altLang="ja-JP" sz="1200" b="1" u="none" kern="1200" dirty="0">
                        <a:solidFill>
                          <a:schemeClr val="bg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1200" b="1" u="none" dirty="0" smtClean="0">
                          <a:solidFill>
                            <a:schemeClr val="bg1"/>
                          </a:solidFill>
                          <a:latin typeface="Meiryo UI" panose="020B0604030504040204" pitchFamily="50" charset="-128"/>
                          <a:ea typeface="Meiryo UI" panose="020B0604030504040204" pitchFamily="50" charset="-128"/>
                        </a:rPr>
                        <a:t>21</a:t>
                      </a:r>
                      <a:endParaRPr kumimoji="1" lang="en-US" altLang="ja-JP" sz="1200" b="1" u="none" dirty="0">
                        <a:solidFill>
                          <a:schemeClr val="bg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u="none" dirty="0" smtClean="0">
                          <a:solidFill>
                            <a:schemeClr val="bg1"/>
                          </a:solidFill>
                          <a:latin typeface="Meiryo UI" panose="020B0604030504040204" pitchFamily="50" charset="-128"/>
                          <a:ea typeface="Meiryo UI" panose="020B0604030504040204" pitchFamily="50" charset="-128"/>
                        </a:rPr>
                        <a:t>22</a:t>
                      </a:r>
                      <a:endParaRPr kumimoji="1" lang="en-US" altLang="ja-JP" sz="1200" b="1" u="none" dirty="0">
                        <a:solidFill>
                          <a:schemeClr val="bg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u="none" dirty="0" smtClean="0">
                          <a:solidFill>
                            <a:schemeClr val="bg1"/>
                          </a:solidFill>
                          <a:latin typeface="Meiryo UI" panose="020B0604030504040204" pitchFamily="50" charset="-128"/>
                          <a:ea typeface="Meiryo UI" panose="020B0604030504040204" pitchFamily="50" charset="-128"/>
                        </a:rPr>
                        <a:t>23</a:t>
                      </a:r>
                      <a:endParaRPr kumimoji="1" lang="en-US" altLang="ja-JP" sz="1200" b="1" u="none" dirty="0">
                        <a:solidFill>
                          <a:schemeClr val="bg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u="none" dirty="0" smtClean="0">
                          <a:solidFill>
                            <a:schemeClr val="bg1"/>
                          </a:solidFill>
                          <a:latin typeface="Meiryo UI" panose="020B0604030504040204" pitchFamily="50" charset="-128"/>
                          <a:ea typeface="Meiryo UI" panose="020B0604030504040204" pitchFamily="50" charset="-128"/>
                        </a:rPr>
                        <a:t>24</a:t>
                      </a:r>
                      <a:endParaRPr kumimoji="1" lang="en-US" altLang="ja-JP" sz="1200" b="1" u="none" dirty="0">
                        <a:solidFill>
                          <a:schemeClr val="bg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u="none" dirty="0" smtClean="0">
                          <a:solidFill>
                            <a:schemeClr val="bg1"/>
                          </a:solidFill>
                          <a:latin typeface="Meiryo UI" panose="020B0604030504040204" pitchFamily="50" charset="-128"/>
                          <a:ea typeface="Meiryo UI" panose="020B0604030504040204" pitchFamily="50" charset="-128"/>
                        </a:rPr>
                        <a:t>25</a:t>
                      </a:r>
                      <a:endParaRPr kumimoji="1" lang="en-US" altLang="ja-JP" sz="1200" b="1" u="none" dirty="0">
                        <a:solidFill>
                          <a:schemeClr val="bg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1" u="none" dirty="0">
                          <a:solidFill>
                            <a:schemeClr val="bg1"/>
                          </a:solidFill>
                          <a:latin typeface="Meiryo UI" panose="020B0604030504040204" pitchFamily="50" charset="-128"/>
                          <a:ea typeface="Meiryo UI" panose="020B0604030504040204" pitchFamily="50" charset="-128"/>
                        </a:rPr>
                        <a:t>兆候の探知</a:t>
                      </a:r>
                      <a:endParaRPr kumimoji="1" lang="en-US" altLang="ja-JP" sz="1200" b="1" u="none"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38708478"/>
                  </a:ext>
                </a:extLst>
              </a:tr>
              <a:tr h="412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baseline="0" dirty="0">
                          <a:solidFill>
                            <a:schemeClr val="dk1"/>
                          </a:solidFill>
                          <a:latin typeface="Meiryo UI" panose="020B0604030504040204" pitchFamily="50" charset="-128"/>
                          <a:ea typeface="Meiryo UI" panose="020B0604030504040204" pitchFamily="50" charset="-128"/>
                        </a:rPr>
                        <a:t>20</a:t>
                      </a:r>
                      <a:r>
                        <a:rPr kumimoji="1" lang="ja-JP" altLang="en-US" sz="1200" b="0" baseline="0" dirty="0">
                          <a:solidFill>
                            <a:schemeClr val="dk1"/>
                          </a:solidFill>
                          <a:latin typeface="Meiryo UI" panose="020B0604030504040204" pitchFamily="50" charset="-128"/>
                          <a:ea typeface="Meiryo UI" panose="020B0604030504040204" pitchFamily="50" charset="-128"/>
                        </a:rPr>
                        <a:t>・</a:t>
                      </a:r>
                      <a:r>
                        <a:rPr kumimoji="1" lang="en-US" altLang="ja-JP" sz="1200" b="0" baseline="0" dirty="0">
                          <a:solidFill>
                            <a:schemeClr val="dk1"/>
                          </a:solidFill>
                          <a:latin typeface="Meiryo UI" panose="020B0604030504040204" pitchFamily="50" charset="-128"/>
                          <a:ea typeface="Meiryo UI" panose="020B0604030504040204" pitchFamily="50" charset="-128"/>
                        </a:rPr>
                        <a:t>30</a:t>
                      </a:r>
                      <a:r>
                        <a:rPr kumimoji="1" lang="ja-JP" altLang="en-US" sz="1200" b="0" baseline="0" dirty="0">
                          <a:solidFill>
                            <a:schemeClr val="dk1"/>
                          </a:solidFill>
                          <a:latin typeface="Meiryo UI" panose="020B0604030504040204" pitchFamily="50" charset="-128"/>
                          <a:ea typeface="Meiryo UI" panose="020B0604030504040204" pitchFamily="50" charset="-128"/>
                        </a:rPr>
                        <a:t>代新規陽性者数７日間移動平均</a:t>
                      </a:r>
                    </a:p>
                  </a:txBody>
                  <a:tcPr anchor="ctr"/>
                </a:tc>
                <a:tc>
                  <a:txBody>
                    <a:bodyPr/>
                    <a:lstStyle/>
                    <a:p>
                      <a:pPr algn="ctr"/>
                      <a:r>
                        <a:rPr kumimoji="1" lang="ja-JP" altLang="en-US" sz="1200" b="0" u="none" dirty="0">
                          <a:solidFill>
                            <a:schemeClr val="tx1"/>
                          </a:solidFill>
                          <a:latin typeface="Meiryo UI" panose="020B0604030504040204" pitchFamily="50" charset="-128"/>
                          <a:ea typeface="Meiryo UI" panose="020B0604030504040204" pitchFamily="50" charset="-128"/>
                        </a:rPr>
                        <a:t>概ね</a:t>
                      </a:r>
                      <a:r>
                        <a:rPr kumimoji="1" lang="en-US" altLang="ja-JP" sz="1200" b="0" u="none" dirty="0">
                          <a:solidFill>
                            <a:schemeClr val="tx1"/>
                          </a:solidFill>
                          <a:latin typeface="Meiryo UI" panose="020B0604030504040204" pitchFamily="50" charset="-128"/>
                          <a:ea typeface="Meiryo UI" panose="020B0604030504040204" pitchFamily="50" charset="-128"/>
                        </a:rPr>
                        <a:t>30</a:t>
                      </a:r>
                      <a:r>
                        <a:rPr kumimoji="1" lang="ja-JP" altLang="en-US" sz="1200" b="0" u="none" dirty="0">
                          <a:solidFill>
                            <a:schemeClr val="tx1"/>
                          </a:solidFill>
                          <a:latin typeface="Meiryo UI" panose="020B0604030504040204" pitchFamily="50" charset="-128"/>
                          <a:ea typeface="Meiryo UI" panose="020B0604030504040204" pitchFamily="50" charset="-128"/>
                        </a:rPr>
                        <a:t>人以上</a:t>
                      </a:r>
                    </a:p>
                  </a:txBody>
                  <a:tcPr anchor="ct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27.57</a:t>
                      </a:r>
                    </a:p>
                  </a:txBody>
                  <a:tcPr anchor="ct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26.86</a:t>
                      </a:r>
                    </a:p>
                  </a:txBody>
                  <a:tcPr anchor="ct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29.29</a:t>
                      </a:r>
                    </a:p>
                  </a:txBody>
                  <a:tcPr anchor="ct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33.29</a:t>
                      </a:r>
                    </a:p>
                  </a:txBody>
                  <a:tcPr anchor="ct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34.86</a:t>
                      </a:r>
                    </a:p>
                  </a:txBody>
                  <a:tcPr anchor="ct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38.71</a:t>
                      </a:r>
                    </a:p>
                  </a:txBody>
                  <a:tcPr anchor="ct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41.29</a:t>
                      </a:r>
                    </a:p>
                  </a:txBody>
                  <a:tcPr anchor="ctr"/>
                </a:tc>
                <a:tc>
                  <a:txBody>
                    <a:bodyPr/>
                    <a:lstStyle/>
                    <a:p>
                      <a:pPr algn="ctr"/>
                      <a:r>
                        <a:rPr kumimoji="1" lang="en-US" altLang="ja-JP" sz="1200" b="0" u="none" dirty="0" smtClean="0">
                          <a:solidFill>
                            <a:schemeClr val="tx1"/>
                          </a:solidFill>
                          <a:latin typeface="Meiryo UI" panose="020B0604030504040204" pitchFamily="50" charset="-128"/>
                          <a:ea typeface="Meiryo UI" panose="020B0604030504040204" pitchFamily="50" charset="-128"/>
                        </a:rPr>
                        <a:t>41.43</a:t>
                      </a:r>
                      <a:endParaRPr kumimoji="1" lang="en-US" altLang="ja-JP" sz="12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u="none" dirty="0" smtClean="0">
                          <a:solidFill>
                            <a:schemeClr val="tx1"/>
                          </a:solidFill>
                          <a:latin typeface="Meiryo UI" panose="020B0604030504040204" pitchFamily="50" charset="-128"/>
                          <a:ea typeface="Meiryo UI" panose="020B0604030504040204" pitchFamily="50" charset="-128"/>
                        </a:rPr>
                        <a:t>46.00</a:t>
                      </a:r>
                      <a:endParaRPr kumimoji="1" lang="en-US" altLang="ja-JP" sz="12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u="none" dirty="0" smtClean="0">
                          <a:solidFill>
                            <a:schemeClr val="tx1"/>
                          </a:solidFill>
                          <a:latin typeface="Meiryo UI" panose="020B0604030504040204" pitchFamily="50" charset="-128"/>
                          <a:ea typeface="Meiryo UI" panose="020B0604030504040204" pitchFamily="50" charset="-128"/>
                        </a:rPr>
                        <a:t>54.43</a:t>
                      </a:r>
                      <a:endParaRPr kumimoji="1" lang="en-US" altLang="ja-JP" sz="12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u="none" dirty="0" smtClean="0">
                          <a:solidFill>
                            <a:schemeClr val="tx1"/>
                          </a:solidFill>
                          <a:latin typeface="Meiryo UI" panose="020B0604030504040204" pitchFamily="50" charset="-128"/>
                          <a:ea typeface="Meiryo UI" panose="020B0604030504040204" pitchFamily="50" charset="-128"/>
                        </a:rPr>
                        <a:t>64.57</a:t>
                      </a:r>
                      <a:endParaRPr kumimoji="1" lang="en-US" altLang="ja-JP" sz="1200" b="0" u="none"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algn="l"/>
                      <a:r>
                        <a:rPr kumimoji="1" lang="ja-JP" altLang="en-US" sz="1200" b="0" u="none" dirty="0">
                          <a:solidFill>
                            <a:schemeClr val="tx1"/>
                          </a:solidFill>
                          <a:latin typeface="Meiryo UI" panose="020B0604030504040204" pitchFamily="50" charset="-128"/>
                          <a:ea typeface="Meiryo UI" panose="020B0604030504040204" pitchFamily="50" charset="-128"/>
                        </a:rPr>
                        <a:t>左記の全ての指標が目安を満たした場合</a:t>
                      </a:r>
                      <a:endParaRPr kumimoji="1" lang="en-US" altLang="ja-JP" sz="1200" b="0" u="non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44533653"/>
                  </a:ext>
                </a:extLst>
              </a:tr>
              <a:tr h="513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Meiryo UI" panose="020B0604030504040204" pitchFamily="50" charset="-128"/>
                          <a:ea typeface="Meiryo UI" panose="020B0604030504040204" pitchFamily="50" charset="-128"/>
                        </a:rPr>
                        <a:t>20</a:t>
                      </a:r>
                      <a:r>
                        <a:rPr kumimoji="1" lang="ja-JP" altLang="en-US" sz="1200" baseline="0" dirty="0">
                          <a:latin typeface="Meiryo UI" panose="020B0604030504040204" pitchFamily="50" charset="-128"/>
                          <a:ea typeface="Meiryo UI" panose="020B0604030504040204" pitchFamily="50" charset="-128"/>
                        </a:rPr>
                        <a:t>・</a:t>
                      </a:r>
                      <a:r>
                        <a:rPr kumimoji="1" lang="en-US" altLang="ja-JP" sz="1200" baseline="0" dirty="0">
                          <a:latin typeface="Meiryo UI" panose="020B0604030504040204" pitchFamily="50" charset="-128"/>
                          <a:ea typeface="Meiryo UI" panose="020B0604030504040204" pitchFamily="50" charset="-128"/>
                        </a:rPr>
                        <a:t>30</a:t>
                      </a:r>
                      <a:r>
                        <a:rPr kumimoji="1" lang="ja-JP" altLang="en-US" sz="1200" baseline="0" dirty="0">
                          <a:latin typeface="Meiryo UI" panose="020B0604030504040204" pitchFamily="50" charset="-128"/>
                          <a:ea typeface="Meiryo UI" panose="020B0604030504040204" pitchFamily="50" charset="-128"/>
                        </a:rPr>
                        <a:t>代新規陽性者数７日間移動平均前日比</a:t>
                      </a:r>
                      <a:endParaRPr kumimoji="1" lang="ja-JP" altLang="en-US" sz="1200" b="0" baseline="0" dirty="0">
                        <a:solidFill>
                          <a:schemeClr val="dk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u="none" dirty="0">
                          <a:latin typeface="Meiryo UI" panose="020B0604030504040204" pitchFamily="50" charset="-128"/>
                          <a:ea typeface="Meiryo UI" panose="020B0604030504040204" pitchFamily="50" charset="-128"/>
                        </a:rPr>
                        <a:t>4</a:t>
                      </a:r>
                      <a:r>
                        <a:rPr kumimoji="1" lang="ja-JP" altLang="en-US" sz="1200" u="none" dirty="0">
                          <a:latin typeface="Meiryo UI" panose="020B0604030504040204" pitchFamily="50" charset="-128"/>
                          <a:ea typeface="Meiryo UI" panose="020B0604030504040204" pitchFamily="50" charset="-128"/>
                        </a:rPr>
                        <a:t>日連続１を超過</a:t>
                      </a:r>
                      <a:endParaRPr kumimoji="1" lang="ja-JP" altLang="en-US" sz="12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1.06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0.97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1.09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1.14</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1.05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1.11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1.07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1.11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1.18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1.19</a:t>
                      </a:r>
                      <a:endParaRPr kumimoji="1" lang="ja-JP" altLang="en-US" sz="1200"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400" b="0" u="non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24745748"/>
                  </a:ext>
                </a:extLst>
              </a:tr>
            </a:tbl>
          </a:graphicData>
        </a:graphic>
      </p:graphicFrame>
      <p:sp>
        <p:nvSpPr>
          <p:cNvPr id="12" name="四角形: 角を丸くする 4">
            <a:extLst>
              <a:ext uri="{FF2B5EF4-FFF2-40B4-BE49-F238E27FC236}">
                <a16:creationId xmlns:a16="http://schemas.microsoft.com/office/drawing/2014/main" id="{369F13A0-F795-47CC-B1A4-D00E2DB15D8E}"/>
              </a:ext>
            </a:extLst>
          </p:cNvPr>
          <p:cNvSpPr/>
          <p:nvPr/>
        </p:nvSpPr>
        <p:spPr>
          <a:xfrm>
            <a:off x="7275045" y="929998"/>
            <a:ext cx="659133" cy="14216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221995" y="2533921"/>
            <a:ext cx="11748010" cy="4224894"/>
          </a:xfrm>
          <a:prstGeom prst="rect">
            <a:avLst/>
          </a:prstGeom>
        </p:spPr>
      </p:pic>
    </p:spTree>
    <p:extLst>
      <p:ext uri="{BB962C8B-B14F-4D97-AF65-F5344CB8AC3E}">
        <p14:creationId xmlns:p14="http://schemas.microsoft.com/office/powerpoint/2010/main" val="274683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8</a:t>
            </a:fld>
            <a:endParaRPr kumimoji="1" lang="ja-JP" altLang="en-US" dirty="0"/>
          </a:p>
        </p:txBody>
      </p:sp>
      <p:sp>
        <p:nvSpPr>
          <p:cNvPr id="5" name="テキスト ボックス 4"/>
          <p:cNvSpPr txBox="1"/>
          <p:nvPr/>
        </p:nvSpPr>
        <p:spPr>
          <a:xfrm>
            <a:off x="10334389" y="6045114"/>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5918" y="421010"/>
            <a:ext cx="12197918" cy="7673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３月</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日時点で、「重症病床確保病床数の占有率」「陽性率」「</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万人あたり新規報告数」を除き、ステージ</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の基準を</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上回っている</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392324" y="6476317"/>
            <a:ext cx="8883259" cy="230832"/>
          </a:xfrm>
          <a:prstGeom prst="rect">
            <a:avLst/>
          </a:prstGeom>
          <a:noFill/>
        </p:spPr>
        <p:txBody>
          <a:bodyPr wrap="square" rtlCol="0">
            <a:spAutoFit/>
          </a:bodyPr>
          <a:lstStyle/>
          <a:p>
            <a:r>
              <a:rPr lang="ja-JP" altLang="en-US" sz="900" dirty="0" smtClean="0"/>
              <a:t>病床</a:t>
            </a:r>
            <a:r>
              <a:rPr lang="ja-JP" altLang="en-US" sz="900" dirty="0"/>
              <a:t>確保計画に定める「最大確保病床</a:t>
            </a:r>
            <a:r>
              <a:rPr lang="ja-JP" altLang="en-US" sz="900" dirty="0" smtClean="0"/>
              <a:t>」を</a:t>
            </a:r>
            <a:r>
              <a:rPr lang="ja-JP" altLang="en-US" sz="900" dirty="0"/>
              <a:t>「現時点の確保病床」が上回る場合は、「現時点の確保病床数」に読み替える</a:t>
            </a:r>
            <a:r>
              <a:rPr lang="ja-JP" altLang="en-US" sz="900" dirty="0" smtClean="0"/>
              <a:t>。</a:t>
            </a:r>
            <a:endParaRPr lang="en-US" altLang="ja-JP" sz="900" dirty="0" smtClean="0"/>
          </a:p>
        </p:txBody>
      </p:sp>
      <p:sp>
        <p:nvSpPr>
          <p:cNvPr id="11" name="テキスト ボックス 10"/>
          <p:cNvSpPr txBox="1"/>
          <p:nvPr/>
        </p:nvSpPr>
        <p:spPr>
          <a:xfrm>
            <a:off x="3936396" y="6140794"/>
            <a:ext cx="5339187" cy="230832"/>
          </a:xfrm>
          <a:prstGeom prst="rect">
            <a:avLst/>
          </a:prstGeom>
          <a:noFill/>
          <a:ln>
            <a:solidFill>
              <a:schemeClr val="tx1"/>
            </a:solidFill>
            <a:prstDash val="sysDash"/>
          </a:ln>
        </p:spPr>
        <p:txBody>
          <a:bodyPr wrap="square" rtlCol="0">
            <a:spAutoFit/>
          </a:bodyPr>
          <a:lstStyle/>
          <a:p>
            <a:r>
              <a:rPr lang="en-US" altLang="ja-JP" sz="900" dirty="0" smtClean="0"/>
              <a:t>3/18</a:t>
            </a:r>
            <a:r>
              <a:rPr lang="ja-JP" altLang="en-US" sz="900" dirty="0" smtClean="0"/>
              <a:t>　大阪市全域の飲食店・遊興施設営業時間短縮要請の延長を決定（第</a:t>
            </a:r>
            <a:r>
              <a:rPr lang="en-US" altLang="ja-JP" sz="900" dirty="0" smtClean="0"/>
              <a:t>40</a:t>
            </a:r>
            <a:r>
              <a:rPr lang="ja-JP" altLang="en-US" sz="900" dirty="0" smtClean="0"/>
              <a:t>回対策本部会議）</a:t>
            </a:r>
            <a:endParaRPr lang="en-US" altLang="ja-JP" sz="900" dirty="0" smtClean="0"/>
          </a:p>
        </p:txBody>
      </p:sp>
      <p:pic>
        <p:nvPicPr>
          <p:cNvPr id="2" name="図 1"/>
          <p:cNvPicPr>
            <a:picLocks noChangeAspect="1"/>
          </p:cNvPicPr>
          <p:nvPr/>
        </p:nvPicPr>
        <p:blipFill>
          <a:blip r:embed="rId2"/>
          <a:stretch>
            <a:fillRect/>
          </a:stretch>
        </p:blipFill>
        <p:spPr>
          <a:xfrm>
            <a:off x="168812" y="1250236"/>
            <a:ext cx="11978532" cy="4834138"/>
          </a:xfrm>
          <a:prstGeom prst="rect">
            <a:avLst/>
          </a:prstGeom>
        </p:spPr>
      </p:pic>
    </p:spTree>
    <p:extLst>
      <p:ext uri="{BB962C8B-B14F-4D97-AF65-F5344CB8AC3E}">
        <p14:creationId xmlns:p14="http://schemas.microsoft.com/office/powerpoint/2010/main" val="50686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48836" y="3629726"/>
            <a:ext cx="11894327" cy="3109229"/>
          </a:xfrm>
          <a:prstGeom prst="rect">
            <a:avLst/>
          </a:prstGeom>
        </p:spPr>
      </p:pic>
      <p:pic>
        <p:nvPicPr>
          <p:cNvPr id="2" name="図 1"/>
          <p:cNvPicPr>
            <a:picLocks noChangeAspect="1"/>
          </p:cNvPicPr>
          <p:nvPr/>
        </p:nvPicPr>
        <p:blipFill>
          <a:blip r:embed="rId4"/>
          <a:stretch>
            <a:fillRect/>
          </a:stretch>
        </p:blipFill>
        <p:spPr>
          <a:xfrm>
            <a:off x="635451" y="1484740"/>
            <a:ext cx="6700085" cy="2718782"/>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87462"/>
            <a:ext cx="12192000" cy="53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緊急事態措置解除要請を決定した２月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19</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日頃から、推定感染日別陽性者数が増加。</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2310975" y="1015279"/>
            <a:ext cx="757005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a:t>
            </a:r>
            <a:r>
              <a:rPr lang="ja-JP" altLang="en-US" sz="1400" dirty="0" smtClean="0">
                <a:latin typeface="Meiryo UI" panose="020B0604030504040204" pitchFamily="50" charset="-128"/>
                <a:ea typeface="Meiryo UI" panose="020B0604030504040204" pitchFamily="50" charset="-128"/>
              </a:rPr>
              <a:t>以降</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32,144</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6,747</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99668" y="3365027"/>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7210976" y="1332415"/>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5119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推定感染日別陽性者数（</a:t>
            </a:r>
            <a:r>
              <a:rPr lang="en-US" altLang="ja-JP" sz="2400" b="1" dirty="0" smtClean="0">
                <a:latin typeface="UD デジタル 教科書体 NP-B" panose="02020700000000000000" pitchFamily="18" charset="-128"/>
                <a:ea typeface="UD デジタル 教科書体 NP-B" panose="02020700000000000000" pitchFamily="18" charset="-128"/>
              </a:rPr>
              <a:t>3</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25</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637422" y="6491251"/>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9</a:t>
            </a:fld>
            <a:endParaRPr lang="ja-JP" altLang="en-US" dirty="0">
              <a:solidFill>
                <a:prstClr val="black">
                  <a:tint val="75000"/>
                </a:prstClr>
              </a:solidFill>
              <a:latin typeface="游ゴシック" panose="020F0502020204030204"/>
            </a:endParaRPr>
          </a:p>
        </p:txBody>
      </p:sp>
      <p:sp>
        <p:nvSpPr>
          <p:cNvPr id="27" name="正方形/長方形 26"/>
          <p:cNvSpPr/>
          <p:nvPr/>
        </p:nvSpPr>
        <p:spPr>
          <a:xfrm>
            <a:off x="11289672" y="5416062"/>
            <a:ext cx="720000" cy="126601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633903" y="2140116"/>
            <a:ext cx="2400153" cy="738664"/>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概ねこの点線枠囲み期間は、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今後、新規陽性者の発生に伴い、増加。</a:t>
            </a:r>
            <a:endParaRPr lang="en-US" altLang="ja-JP" sz="1050" dirty="0" smtClean="0">
              <a:latin typeface="Meiryo UI" panose="020B0604030504040204" pitchFamily="50" charset="-128"/>
              <a:ea typeface="Meiryo UI" panose="020B0604030504040204" pitchFamily="50" charset="-128"/>
            </a:endParaRPr>
          </a:p>
        </p:txBody>
      </p:sp>
      <p:sp>
        <p:nvSpPr>
          <p:cNvPr id="33" name="下矢印 32"/>
          <p:cNvSpPr/>
          <p:nvPr/>
        </p:nvSpPr>
        <p:spPr>
          <a:xfrm>
            <a:off x="10601187" y="3868359"/>
            <a:ext cx="167934" cy="187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179112" y="3125958"/>
            <a:ext cx="1404117"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3/1</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cxnSp>
        <p:nvCxnSpPr>
          <p:cNvPr id="3" name="直線矢印コネクタ 2"/>
          <p:cNvCxnSpPr/>
          <p:nvPr/>
        </p:nvCxnSpPr>
        <p:spPr>
          <a:xfrm>
            <a:off x="11697236" y="2888139"/>
            <a:ext cx="21152" cy="2423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088044" y="1412997"/>
            <a:ext cx="1782067"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日以降拡大</a:t>
            </a:r>
            <a:endParaRPr lang="en-US" altLang="ja-JP"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9017391" y="4768947"/>
            <a:ext cx="3016666" cy="195180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9399490" flipH="1">
            <a:off x="2812914" y="2243751"/>
            <a:ext cx="72395" cy="936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rot="19706360">
            <a:off x="3451923" y="2451620"/>
            <a:ext cx="72000" cy="43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162324" y="1776645"/>
            <a:ext cx="696248" cy="707886"/>
          </a:xfrm>
          <a:prstGeom prst="rect">
            <a:avLst/>
          </a:prstGeom>
          <a:solidFill>
            <a:schemeClr val="accent2">
              <a:lumMod val="20000"/>
              <a:lumOff val="80000"/>
            </a:schemeClr>
          </a:solidFill>
        </p:spPr>
        <p:txBody>
          <a:bodyPr wrap="square" rtlCol="0">
            <a:spAutoFit/>
          </a:bodyPr>
          <a:lstStyle/>
          <a:p>
            <a:r>
              <a:rPr lang="en-US" altLang="ja-JP" sz="10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0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5" name="下矢印 34"/>
          <p:cNvSpPr/>
          <p:nvPr/>
        </p:nvSpPr>
        <p:spPr>
          <a:xfrm rot="1442871" flipH="1">
            <a:off x="4137611" y="2392149"/>
            <a:ext cx="72000" cy="684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141682" y="1799986"/>
            <a:ext cx="720000" cy="707886"/>
          </a:xfrm>
          <a:prstGeom prst="rect">
            <a:avLst/>
          </a:prstGeom>
          <a:solidFill>
            <a:schemeClr val="accent2">
              <a:lumMod val="20000"/>
              <a:lumOff val="80000"/>
            </a:schemeClr>
          </a:solidFill>
        </p:spPr>
        <p:txBody>
          <a:bodyPr wrap="square" rtlCol="0">
            <a:spAutoFit/>
          </a:bodyPr>
          <a:lstStyle/>
          <a:p>
            <a:r>
              <a:rPr lang="en-US" altLang="ja-JP" sz="10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000" dirty="0" smtClean="0">
                <a:solidFill>
                  <a:srgbClr val="FF0000"/>
                </a:solidFill>
                <a:latin typeface="HGPｺﾞｼｯｸE" panose="020B0900000000000000" pitchFamily="50" charset="-128"/>
                <a:ea typeface="HGPｺﾞｼｯｸE" panose="020B0900000000000000" pitchFamily="50" charset="-128"/>
              </a:rPr>
              <a:t>/26</a:t>
            </a:r>
          </a:p>
          <a:p>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国で緊急事態措置</a:t>
            </a:r>
            <a:r>
              <a:rPr lang="ja-JP" altLang="en-US" sz="1000" dirty="0" smtClean="0">
                <a:solidFill>
                  <a:srgbClr val="FF0000"/>
                </a:solidFill>
                <a:latin typeface="HGPｺﾞｼｯｸE" panose="020B0900000000000000" pitchFamily="50" charset="-128"/>
                <a:ea typeface="HGPｺﾞｼｯｸE" panose="020B0900000000000000" pitchFamily="50" charset="-128"/>
              </a:rPr>
              <a:t>解除決定</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7" name="正方形/長方形 36"/>
          <p:cNvSpPr/>
          <p:nvPr/>
        </p:nvSpPr>
        <p:spPr>
          <a:xfrm>
            <a:off x="5709122" y="2507328"/>
            <a:ext cx="1549680" cy="16821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p:cNvCxnSpPr/>
          <p:nvPr/>
        </p:nvCxnSpPr>
        <p:spPr>
          <a:xfrm flipH="1">
            <a:off x="7301007" y="2371050"/>
            <a:ext cx="2332896" cy="28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下矢印 41"/>
          <p:cNvSpPr/>
          <p:nvPr/>
        </p:nvSpPr>
        <p:spPr>
          <a:xfrm rot="2317453" flipH="1">
            <a:off x="4734105" y="1989895"/>
            <a:ext cx="72000" cy="115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018591" y="1788916"/>
            <a:ext cx="1008000" cy="553998"/>
          </a:xfrm>
          <a:prstGeom prst="rect">
            <a:avLst/>
          </a:prstGeom>
          <a:solidFill>
            <a:schemeClr val="accent2">
              <a:lumMod val="20000"/>
              <a:lumOff val="80000"/>
            </a:schemeClr>
          </a:solidFill>
        </p:spPr>
        <p:txBody>
          <a:bodyPr wrap="square" rtlCol="0">
            <a:spAutoFit/>
          </a:bodyPr>
          <a:lstStyle/>
          <a:p>
            <a:r>
              <a:rPr lang="en-US" altLang="ja-JP" sz="10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000" dirty="0" smtClean="0">
                <a:solidFill>
                  <a:srgbClr val="FF0000"/>
                </a:solidFill>
                <a:latin typeface="HGPｺﾞｼｯｸE" panose="020B0900000000000000" pitchFamily="50" charset="-128"/>
                <a:ea typeface="HGPｺﾞｼｯｸE" panose="020B0900000000000000" pitchFamily="50" charset="-128"/>
              </a:rPr>
              <a:t>/19</a:t>
            </a:r>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　府、緊急事態措置解除</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要請を決定</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8" name="テキスト ボックス 37"/>
          <p:cNvSpPr txBox="1"/>
          <p:nvPr/>
        </p:nvSpPr>
        <p:spPr>
          <a:xfrm>
            <a:off x="5033571" y="1812303"/>
            <a:ext cx="1210258" cy="400110"/>
          </a:xfrm>
          <a:prstGeom prst="rect">
            <a:avLst/>
          </a:prstGeom>
          <a:solidFill>
            <a:schemeClr val="accent2">
              <a:lumMod val="20000"/>
              <a:lumOff val="80000"/>
            </a:schemeClr>
          </a:solidFill>
        </p:spPr>
        <p:txBody>
          <a:bodyPr wrap="square" rtlCol="0">
            <a:spAutoFit/>
          </a:bodyPr>
          <a:lstStyle/>
          <a:p>
            <a:r>
              <a:rPr lang="en-US" altLang="ja-JP" sz="10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0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0" name="楕円 9"/>
          <p:cNvSpPr/>
          <p:nvPr/>
        </p:nvSpPr>
        <p:spPr>
          <a:xfrm rot="19826381">
            <a:off x="3189706" y="2932008"/>
            <a:ext cx="744991" cy="3112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rot="20046144">
            <a:off x="4135614" y="2703255"/>
            <a:ext cx="1446253" cy="393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7355999" y="2782226"/>
            <a:ext cx="2496890" cy="1910945"/>
            <a:chOff x="7239112" y="2810362"/>
            <a:chExt cx="2641913" cy="1910945"/>
          </a:xfrm>
        </p:grpSpPr>
        <p:sp>
          <p:nvSpPr>
            <p:cNvPr id="12" name="下矢印 11"/>
            <p:cNvSpPr/>
            <p:nvPr/>
          </p:nvSpPr>
          <p:spPr>
            <a:xfrm rot="5400000">
              <a:off x="8289393" y="1760081"/>
              <a:ext cx="541351" cy="2641913"/>
            </a:xfrm>
            <a:prstGeom prst="downArrow">
              <a:avLst>
                <a:gd name="adj1" fmla="val 4902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b="1" dirty="0" smtClean="0"/>
                <a:t>2</a:t>
              </a:r>
              <a:r>
                <a:rPr kumimoji="1" lang="ja-JP" altLang="en-US" b="1" dirty="0" smtClean="0"/>
                <a:t>月</a:t>
              </a:r>
              <a:r>
                <a:rPr kumimoji="1" lang="en-US" altLang="ja-JP" b="1" dirty="0" smtClean="0"/>
                <a:t>1</a:t>
              </a:r>
              <a:r>
                <a:rPr kumimoji="1" lang="ja-JP" altLang="en-US" b="1" dirty="0" smtClean="0"/>
                <a:t>日以降拡大</a:t>
              </a:r>
              <a:endParaRPr kumimoji="1" lang="ja-JP" altLang="en-US" b="1" dirty="0"/>
            </a:p>
          </p:txBody>
        </p:sp>
        <p:sp>
          <p:nvSpPr>
            <p:cNvPr id="49" name="正方形/長方形 48"/>
            <p:cNvSpPr/>
            <p:nvPr/>
          </p:nvSpPr>
          <p:spPr>
            <a:xfrm>
              <a:off x="9645687" y="3164996"/>
              <a:ext cx="235338" cy="155631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40308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9516</TotalTime>
  <Words>3169</Words>
  <Application>Microsoft Office PowerPoint</Application>
  <PresentationFormat>ワイド画面</PresentationFormat>
  <Paragraphs>565</Paragraphs>
  <Slides>27</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27</vt:i4>
      </vt:variant>
    </vt:vector>
  </HeadingPairs>
  <TitlesOfParts>
    <vt:vector size="37" baseType="lpstr">
      <vt:lpstr>HGPｺﾞｼｯｸE</vt: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國本　由衣</dc:creator>
  <cp:lastModifiedBy>川幡　尚亮</cp:lastModifiedBy>
  <cp:revision>508</cp:revision>
  <cp:lastPrinted>2021-03-24T10:05:09Z</cp:lastPrinted>
  <dcterms:created xsi:type="dcterms:W3CDTF">2020-08-11T02:27:27Z</dcterms:created>
  <dcterms:modified xsi:type="dcterms:W3CDTF">2021-03-26T04:27:57Z</dcterms:modified>
</cp:coreProperties>
</file>