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7" r:id="rId2"/>
    <p:sldId id="268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9999"/>
    <a:srgbClr val="FF9933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639" autoAdjust="0"/>
  </p:normalViewPr>
  <p:slideViewPr>
    <p:cSldViewPr snapToGrid="0">
      <p:cViewPr varScale="1">
        <p:scale>
          <a:sx n="69" d="100"/>
          <a:sy n="69" d="100"/>
        </p:scale>
        <p:origin x="7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B1B45-5C22-4CEE-8323-970FED29B128}" type="datetimeFigureOut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6C24B-3581-4302-A2F9-B8782FBC78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748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56C24B-3581-4302-A2F9-B8782FBC780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480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56C24B-3581-4302-A2F9-B8782FBC780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460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0BC2-6C0F-4DFC-90CE-CC6C5AA34635}" type="datetime1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231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2A0E-D0EF-4A58-BD75-56434BA56490}" type="datetime1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9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F144-5A6F-4C69-B57B-237BCEF89E4F}" type="datetime1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43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92968-3AAD-4639-AB6C-C1D89E312425}" type="datetime1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052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1A592-3928-49E4-A791-0BBF40EA1C5F}" type="datetime1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2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3302B-D854-45A5-B45C-06B33223A715}" type="datetime1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140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F1CA8-DB69-4CF6-A0D8-171507DF8EDC}" type="datetime1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513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D104-362C-4B9D-AA8F-04CECB899D86}" type="datetime1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0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ABACE-A5C8-41B9-811F-83831181E20E}" type="datetime1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930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C5529-7BAE-4920-B9A5-1B2B5C8DB297}" type="datetime1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818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994D-8268-44FE-97FA-730E4BED3EBF}" type="datetime1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97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79E30-17B9-4BDA-B8CC-3964B5C6232A}" type="datetime1">
              <a:rPr kumimoji="1" lang="ja-JP" altLang="en-US" smtClean="0"/>
              <a:t>2021/2/9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8D62C-51FD-4D41-806D-1D2DE4710F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29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-1844"/>
            <a:ext cx="12192000" cy="46828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感染状況と医療提供体制の状況について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660451"/>
            <a:ext cx="12496800" cy="51398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kumimoji="1" lang="en-US" altLang="ja-JP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（１）大阪府の発生動向</a:t>
            </a:r>
            <a:endParaRPr kumimoji="1" lang="en-US" altLang="ja-JP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○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日以降の緊急事態措置（府全域での時短要請や府民の外出自粛要請）により新規陽性者数は大きく減少し、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７日間の新規陽性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者数がピークを迎えた１月４日からの１週間と比較し、直近１週間は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0.33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倍にまで減少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i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 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直近１週間の人口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万人あたり新規陽性者数も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14.69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/8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）と大きく減少し、国の分科会指標のステージ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Ⅲ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の基準（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人）を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下回った。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（２）市内・市外居住者の発生動向（週・人口</a:t>
            </a:r>
            <a:r>
              <a:rPr lang="en-US" altLang="ja-JP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万人あたり）</a:t>
            </a:r>
            <a:endParaRPr lang="en-US" altLang="ja-JP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○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市内・市外ともに直近３週間で大きく減少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し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市内については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22.32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人とステージ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Ⅳ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の基準（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人）を下回り、市外は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13.24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人とステージ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Ⅲ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の基準（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人）も下回っている。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2/6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時点）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（３）夜の街関連等の発生動向</a:t>
            </a:r>
            <a:endParaRPr lang="en-US" altLang="ja-JP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○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新規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陽性者に占める夜の街の関係者及び滞在者の割合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は、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緊急事態宣言発出後、減少し、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特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に居酒屋・飲食店及びバーは大きく減少。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滞在エリア別では、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市内・市外ともに</a:t>
            </a:r>
            <a:r>
              <a:rPr lang="ja-JP" altLang="en-US" sz="1600" b="1" smtClean="0">
                <a:latin typeface="Meiryo UI" panose="020B0604030504040204" pitchFamily="50" charset="-128"/>
                <a:ea typeface="Meiryo UI" panose="020B0604030504040204" pitchFamily="50" charset="-128"/>
              </a:rPr>
              <a:t>減少。</a:t>
            </a:r>
            <a:r>
              <a:rPr lang="ja-JP" altLang="en-US" sz="160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2/6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時点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　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A396F46-6F5F-483F-BC68-432494F2ED7F}"/>
              </a:ext>
            </a:extLst>
          </p:cNvPr>
          <p:cNvSpPr txBox="1"/>
          <p:nvPr/>
        </p:nvSpPr>
        <p:spPr>
          <a:xfrm>
            <a:off x="10739438" y="55613"/>
            <a:ext cx="134822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</a:t>
            </a:r>
            <a:r>
              <a:rPr kumimoji="1" lang="ja-JP" altLang="en-US" sz="160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１－３</a:t>
            </a:r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44082" y="2260048"/>
            <a:ext cx="9903835" cy="144655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（参考　これまでの取組み）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11/27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～大阪市北区、中央区の接待を伴う飲食店、酒類の提供を行う飲食店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居酒屋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対する休業又は営業時間短縮の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要請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    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12/4  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～府民に対するできる限りの不要不急の外出自粛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要請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③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12/16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～大阪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市内の接待を伴う飲食店、酒類の提供を行う飲食店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居酒屋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対する休業又は営業時間短縮の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要請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              府民に対する不要不急の外出自粛要請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④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1/14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～大阪府全域の飲食店、遊興施設に対する営業時間短縮の要請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 府民に対する不要不急の外出自粛要請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367838" y="6492875"/>
            <a:ext cx="2743200" cy="365125"/>
          </a:xfrm>
        </p:spPr>
        <p:txBody>
          <a:bodyPr/>
          <a:lstStyle/>
          <a:p>
            <a:fld id="{9AE8D62C-51FD-4D41-806D-1D2DE4710F3C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100722" y="480200"/>
            <a:ext cx="2830067" cy="388029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＜新規陽性者の発生動向＞</a:t>
            </a:r>
          </a:p>
        </p:txBody>
      </p:sp>
    </p:spTree>
    <p:extLst>
      <p:ext uri="{BB962C8B-B14F-4D97-AF65-F5344CB8AC3E}">
        <p14:creationId xmlns:p14="http://schemas.microsoft.com/office/powerpoint/2010/main" val="442911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-1844"/>
            <a:ext cx="12192000" cy="46828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感染状況と医療提供体制の状況について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328288"/>
            <a:ext cx="1209501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重症病床使用率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は２月５日以降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％を下回り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依然ひっ迫しているものの改善傾向。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2/8 64.8%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（実運用率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68.9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％））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 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軽症中等症使用率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も２月３日以降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％を下回り、 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改善傾向。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2/8 57.1%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（実運用率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64.0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％））。</a:t>
            </a:r>
            <a:endParaRPr lang="ja-JP" altLang="en-US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宿泊療養施設部屋数使用率も大きく改善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2/8 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使用率・実運用率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19.6%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　直近１週間では新規陽性者数は大きく減少しているが、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代以上の高齢者は１日平均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名程度のペースで陽性が判明しており、新規陽性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者に占める割合も４割弱となってい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る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このことから、感染状況は収束に向かっているものの、医療提供体制は依然予断を許さない状況にあり、いったん感染拡大に転じれば、すぐに病床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 がひっ迫し、医療提供体制が限界を超える恐れがある。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9296695" y="6511636"/>
            <a:ext cx="2743200" cy="365125"/>
          </a:xfrm>
        </p:spPr>
        <p:txBody>
          <a:bodyPr/>
          <a:lstStyle/>
          <a:p>
            <a:fld id="{9AE8D62C-51FD-4D41-806D-1D2DE4710F3C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152104" y="577985"/>
            <a:ext cx="2830067" cy="388029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＜医療提供体制の状況＞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152104" y="3806465"/>
            <a:ext cx="11887790" cy="2580482"/>
          </a:xfrm>
          <a:prstGeom prst="roundRect">
            <a:avLst>
              <a:gd name="adj" fmla="val 12346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１月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日からの緊急事態措置の実施により、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新規陽性者数は大きく減少し、感染状況についてはステージ</a:t>
            </a:r>
            <a:r>
              <a:rPr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Ⅲ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を下回る状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況まで改善。重症病床及び軽症・中等症病床使用率は新規陽性者数減少に伴い改善傾向にはあるが、依然、ステージ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Ⅳ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基準を大きく上回った状態であり、医療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提供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体制のひっ迫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継続。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　再び感染拡大に転じれば、現在の医療提供体制の状況ではすぐに限界を超える恐れがあり、引き続き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感染抑制により、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医療提供体制のひっ迫を防ぐため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取組み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継続が必要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221379" y="3367907"/>
            <a:ext cx="2830067" cy="391125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今後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の対応方針につい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て</a:t>
            </a:r>
          </a:p>
        </p:txBody>
      </p:sp>
    </p:spTree>
    <p:extLst>
      <p:ext uri="{BB962C8B-B14F-4D97-AF65-F5344CB8AC3E}">
        <p14:creationId xmlns:p14="http://schemas.microsoft.com/office/powerpoint/2010/main" val="2481138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3500</TotalTime>
  <Words>783</Words>
  <Application>Microsoft Office PowerPoint</Application>
  <PresentationFormat>ワイド画面</PresentationFormat>
  <Paragraphs>53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Meiryo UI</vt:lpstr>
      <vt:lpstr>ＭＳ ゴシック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周藤　英</cp:lastModifiedBy>
  <cp:revision>46</cp:revision>
  <cp:lastPrinted>2021-01-12T01:54:43Z</cp:lastPrinted>
  <dcterms:created xsi:type="dcterms:W3CDTF">2020-07-15T08:05:42Z</dcterms:created>
  <dcterms:modified xsi:type="dcterms:W3CDTF">2021-02-09T06:05:41Z</dcterms:modified>
</cp:coreProperties>
</file>