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90" r:id="rId2"/>
    <p:sldId id="691" r:id="rId3"/>
    <p:sldId id="693" r:id="rId4"/>
    <p:sldId id="694" r:id="rId5"/>
    <p:sldId id="695" r:id="rId6"/>
    <p:sldId id="696" r:id="rId7"/>
    <p:sldId id="697" r:id="rId8"/>
    <p:sldId id="698" r:id="rId9"/>
    <p:sldId id="699" r:id="rId10"/>
    <p:sldId id="700" r:id="rId11"/>
    <p:sldId id="701" r:id="rId12"/>
    <p:sldId id="702" r:id="rId13"/>
  </p:sldIdLst>
  <p:sldSz cx="12192000" cy="6858000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5"/>
            <a:ext cx="5316870" cy="38494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7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98CA-D6EC-4BA5-A9B2-86EEAB6615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49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75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6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600374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１－２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5" y="637961"/>
            <a:ext cx="11943099" cy="27068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22" y="3326429"/>
            <a:ext cx="2981202" cy="33774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394" y="3317284"/>
            <a:ext cx="3048264" cy="33957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125" y="3317284"/>
            <a:ext cx="2993395" cy="34628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6927" y="3283859"/>
            <a:ext cx="2871465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12192001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新規陽性者数の推移と患者発生シミュレーション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6828" y="6394987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775" y="838742"/>
            <a:ext cx="12002252" cy="46166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日要請開始から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週間後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日時点の新規陽性者数の直近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日間平均）を起点に第二波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8/7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以降）と同じ減少率（前週比）で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いう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想定で試算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したシミュレーション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を実施。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8969892" y="2277786"/>
            <a:ext cx="547101" cy="434245"/>
          </a:xfrm>
          <a:prstGeom prst="downArrow">
            <a:avLst>
              <a:gd name="adj1" fmla="val 56753"/>
              <a:gd name="adj2" fmla="val 486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8969892" y="1844710"/>
            <a:ext cx="2535916" cy="49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1/14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要請開始から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週後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(1/28)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以降に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減少傾向となる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想定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で試算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5" y="1111949"/>
            <a:ext cx="11857748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1888" y="1"/>
            <a:ext cx="12286445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275" y="6461467"/>
            <a:ext cx="845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日以降は「大阪コロナ重症センター」が運用開始。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572820" y="2675382"/>
            <a:ext cx="1131399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" y="812105"/>
            <a:ext cx="12193057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2204557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6156" y="6495261"/>
            <a:ext cx="433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3" y="673076"/>
            <a:ext cx="11961389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50539"/>
              </p:ext>
            </p:extLst>
          </p:nvPr>
        </p:nvGraphicFramePr>
        <p:xfrm>
          <a:off x="285716" y="724958"/>
          <a:ext cx="11637583" cy="555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04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5214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確保計画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フェーズ３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０３６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フェーズ４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123826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確保数等</a:t>
                      </a: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※重症病床、軽症中等症病床について</a:t>
                      </a:r>
                      <a:r>
                        <a:rPr lang="ja-JP" sz="1400" kern="100" dirty="0" smtClean="0">
                          <a:effectLst/>
                        </a:rPr>
                        <a:t>、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en-US" sz="1400" kern="100" dirty="0" smtClean="0">
                          <a:effectLst/>
                        </a:rPr>
                        <a:t>11</a:t>
                      </a:r>
                      <a:r>
                        <a:rPr lang="ja-JP" sz="1400" kern="100" dirty="0">
                          <a:effectLst/>
                        </a:rPr>
                        <a:t>月</a:t>
                      </a:r>
                      <a:r>
                        <a:rPr lang="en-US" sz="1400" kern="100" dirty="0">
                          <a:effectLst/>
                        </a:rPr>
                        <a:t>19</a:t>
                      </a:r>
                      <a:r>
                        <a:rPr lang="ja-JP" sz="1400" kern="100" dirty="0">
                          <a:effectLst/>
                        </a:rPr>
                        <a:t>日からフェーズ</a:t>
                      </a:r>
                      <a:r>
                        <a:rPr lang="en-US" sz="1400" kern="100" dirty="0">
                          <a:effectLst/>
                        </a:rPr>
                        <a:t>4</a:t>
                      </a:r>
                      <a:r>
                        <a:rPr lang="ja-JP" sz="1400" kern="100" dirty="0">
                          <a:effectLst/>
                        </a:rPr>
                        <a:t>へ移行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</a:t>
                      </a:r>
                      <a:r>
                        <a:rPr lang="ja-JP" altLang="en-US" sz="1400" kern="100" smtClean="0">
                          <a:effectLst/>
                          <a:latin typeface="+mn-lt"/>
                        </a:rPr>
                        <a:t>数２３６床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確保数１，５６５床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3703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（別途、自宅療養　１，８０８人）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１８５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１，０１９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７８７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sz="1400" kern="100" dirty="0">
                          <a:effectLst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７８．４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１８５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２３６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６５．１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０１９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５６５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３２．６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７８７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８３．０％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（１８５／２２３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（１８／２８）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７６．０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０１９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３４１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３２．６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７８７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４１６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76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1,341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1,034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1,019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622860" y="1740929"/>
            <a:ext cx="1071912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92" dirty="0">
                <a:latin typeface="Meiryo UI" panose="020B0604030504040204" pitchFamily="50" charset="-128"/>
                <a:ea typeface="Meiryo UI" panose="020B0604030504040204" pitchFamily="50" charset="-128"/>
              </a:rPr>
              <a:t>床・人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83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223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185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"/>
          <p:cNvSpPr txBox="1"/>
          <p:nvPr/>
        </p:nvSpPr>
        <p:spPr>
          <a:xfrm>
            <a:off x="6611820" y="1617260"/>
            <a:ext cx="1071912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92" dirty="0">
                <a:latin typeface="Meiryo UI" panose="020B0604030504040204" pitchFamily="50" charset="-128"/>
                <a:ea typeface="Meiryo UI" panose="020B0604030504040204" pitchFamily="50" charset="-128"/>
              </a:rPr>
              <a:t>床・人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1" name="テキスト ボックス 1"/>
          <p:cNvSpPr txBox="1"/>
          <p:nvPr/>
        </p:nvSpPr>
        <p:spPr>
          <a:xfrm>
            <a:off x="5239208" y="2253142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1"/>
          <p:cNvSpPr txBox="1"/>
          <p:nvPr/>
        </p:nvSpPr>
        <p:spPr>
          <a:xfrm>
            <a:off x="5243855" y="2449965"/>
            <a:ext cx="1229475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病床運用率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(%)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1"/>
          <p:cNvSpPr txBox="1"/>
          <p:nvPr/>
        </p:nvSpPr>
        <p:spPr>
          <a:xfrm>
            <a:off x="5174082" y="2956184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入院患者数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5146278" y="2408309"/>
            <a:ext cx="152019" cy="10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146278" y="2633283"/>
            <a:ext cx="152020" cy="94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5146278" y="3080177"/>
            <a:ext cx="92930" cy="9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"/>
          <p:cNvSpPr txBox="1"/>
          <p:nvPr/>
        </p:nvSpPr>
        <p:spPr>
          <a:xfrm>
            <a:off x="11220830" y="2242868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1"/>
          <p:cNvSpPr txBox="1"/>
          <p:nvPr/>
        </p:nvSpPr>
        <p:spPr>
          <a:xfrm>
            <a:off x="11253934" y="2924657"/>
            <a:ext cx="1210615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病床運用率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(%)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"/>
          <p:cNvSpPr txBox="1"/>
          <p:nvPr/>
        </p:nvSpPr>
        <p:spPr>
          <a:xfrm>
            <a:off x="11253968" y="3108746"/>
            <a:ext cx="971170" cy="1719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入院患者数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11253934" y="2449965"/>
            <a:ext cx="200027" cy="86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 flipV="1">
            <a:off x="11280450" y="2857081"/>
            <a:ext cx="184550" cy="99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1289164" y="3292836"/>
            <a:ext cx="175836" cy="30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7" y="1950549"/>
            <a:ext cx="5645385" cy="49686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52" y="1740929"/>
            <a:ext cx="5840474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左右矢印 12"/>
          <p:cNvSpPr/>
          <p:nvPr/>
        </p:nvSpPr>
        <p:spPr>
          <a:xfrm>
            <a:off x="3009043" y="1458197"/>
            <a:ext cx="705349" cy="492784"/>
          </a:xfrm>
          <a:prstGeom prst="leftRightArrow">
            <a:avLst>
              <a:gd name="adj1" fmla="val 62643"/>
              <a:gd name="adj2" fmla="val 32739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-11300"/>
            <a:ext cx="12192000" cy="5254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陽性者の年齢区分と重症者数の推移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01770" y="913348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06944" y="913348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8/16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999900" y="1726840"/>
            <a:ext cx="3170490" cy="686027"/>
          </a:xfrm>
          <a:prstGeom prst="wedgeRoundRectCallout">
            <a:avLst>
              <a:gd name="adj1" fmla="val -61129"/>
              <a:gd name="adj2" fmla="val -3901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イエローステージ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移行後から約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週間後に重症患者数は最大値となった。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名増加した。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714392" y="1186649"/>
            <a:ext cx="0" cy="30568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034791" y="1573784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3009443" y="1198530"/>
            <a:ext cx="662" cy="36708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32447" y="696538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81036" y="677253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左右矢印 16"/>
          <p:cNvSpPr/>
          <p:nvPr/>
        </p:nvSpPr>
        <p:spPr>
          <a:xfrm>
            <a:off x="3602961" y="4667367"/>
            <a:ext cx="900220" cy="338461"/>
          </a:xfrm>
          <a:prstGeom prst="leftRightArrow">
            <a:avLst>
              <a:gd name="adj1" fmla="val 62643"/>
              <a:gd name="adj2" fmla="val 3482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テキスト ボックス 13"/>
          <p:cNvSpPr txBox="1"/>
          <p:nvPr/>
        </p:nvSpPr>
        <p:spPr>
          <a:xfrm>
            <a:off x="3663585" y="4705791"/>
            <a:ext cx="778971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4788805" y="4224143"/>
            <a:ext cx="2324605" cy="599536"/>
          </a:xfrm>
          <a:prstGeom prst="wedgeRoundRectCallout">
            <a:avLst>
              <a:gd name="adj1" fmla="val -65566"/>
              <a:gd name="adj2" fmla="val 491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名以上を推移した期間は約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日間続いた。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8828028" y="1174958"/>
            <a:ext cx="10632" cy="23527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568383" y="939945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/3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2" y="751094"/>
            <a:ext cx="1167485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938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経路の７割強は感染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651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8816" y="1555458"/>
            <a:ext cx="30588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938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149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1/2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34" y="4306337"/>
            <a:ext cx="5373084" cy="24505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06" y="4306337"/>
            <a:ext cx="5550031" cy="24505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240" y="2954781"/>
            <a:ext cx="1823797" cy="85205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31" y="3000696"/>
            <a:ext cx="1849441" cy="92756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65" y="1239672"/>
            <a:ext cx="4730906" cy="26032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006" y="1254590"/>
            <a:ext cx="47187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2940" y="565334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6764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3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7016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5.2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/>
              <a:t>923</a:t>
            </a:r>
            <a:r>
              <a:rPr kumimoji="1" lang="en-US" altLang="ja-JP" sz="800" dirty="0" smtClean="0"/>
              <a:t>/17,707)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8.4%</a:t>
            </a:r>
            <a:r>
              <a:rPr lang="en-US" altLang="ja-JP" sz="800" dirty="0" smtClean="0"/>
              <a:t>(</a:t>
            </a:r>
            <a:r>
              <a:rPr lang="en-US" altLang="ja-JP" sz="800" dirty="0"/>
              <a:t>765</a:t>
            </a:r>
            <a:r>
              <a:rPr lang="en-US" altLang="ja-JP" sz="800" dirty="0" smtClean="0"/>
              <a:t>/9,124)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3.0%</a:t>
            </a:r>
            <a:r>
              <a:rPr lang="en-US" altLang="ja-JP" sz="800" dirty="0" smtClean="0"/>
              <a:t>(</a:t>
            </a:r>
            <a:r>
              <a:rPr lang="en-US" altLang="ja-JP" sz="800" dirty="0"/>
              <a:t>938</a:t>
            </a:r>
            <a:r>
              <a:rPr lang="en-US" altLang="ja-JP" sz="800" dirty="0" smtClean="0"/>
              <a:t>/31,370)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3297" y="552348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65.7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81.6%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657" y="918549"/>
            <a:ext cx="2815685" cy="236501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6579" y="4031666"/>
            <a:ext cx="3450635" cy="203014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501" y="4069010"/>
            <a:ext cx="1950889" cy="21215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330" y="3978747"/>
            <a:ext cx="2792210" cy="216426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2960" y="3978747"/>
            <a:ext cx="2054530" cy="196917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6013" y="4116566"/>
            <a:ext cx="2438611" cy="218865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7024" y="3899925"/>
            <a:ext cx="1828959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403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31,370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257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681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938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261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34901" y="4635911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149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6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346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182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0893" y="2202273"/>
            <a:ext cx="17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502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5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入院療養等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39490" y="4244225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重症病床における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1/27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651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01721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2.1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重症及び死亡事例のまとめ（令和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7714" y="4406971"/>
            <a:ext cx="383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全国と大阪府の陽性者数と死亡者数（死亡率）の比較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107064" y="4872774"/>
            <a:ext cx="1990016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77965" y="4932655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重症から死亡：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149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（死亡率：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15.9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451758" y="6456965"/>
            <a:ext cx="10248869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第三波の死亡率は第二波を上回り、全国よりも高い。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67" y="4455647"/>
            <a:ext cx="7021714" cy="20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8.3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(87/1,054)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16</a:t>
            </a:r>
            <a:r>
              <a:rPr lang="en-US" altLang="ja-JP" sz="1050" dirty="0"/>
              <a:t>.</a:t>
            </a:r>
            <a:r>
              <a:rPr lang="en-US" altLang="ja-JP" sz="1050" dirty="0" smtClean="0"/>
              <a:t>6%</a:t>
            </a:r>
            <a:r>
              <a:rPr lang="en-US" altLang="ja-JP" sz="900" dirty="0" smtClean="0"/>
              <a:t>(81/489)</a:t>
            </a:r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4.9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 smtClean="0"/>
              <a:t>死亡者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3.5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(142/4,012)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7.6%</a:t>
            </a:r>
            <a:r>
              <a:rPr lang="en-US" altLang="ja-JP" sz="900" dirty="0" smtClean="0"/>
              <a:t>(138/1,805)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1.5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(142/9,271)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97.2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73.8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41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</a:t>
            </a:r>
            <a:r>
              <a:rPr lang="ja-JP" altLang="en-US" sz="1000" dirty="0"/>
              <a:t>死</a:t>
            </a:r>
            <a:r>
              <a:rPr lang="ja-JP" altLang="en-US" sz="1000" dirty="0" smtClean="0"/>
              <a:t>亡</a:t>
            </a:r>
            <a:r>
              <a:rPr lang="ja-JP" altLang="en-US" sz="1000" dirty="0"/>
              <a:t>者</a:t>
            </a:r>
            <a:r>
              <a:rPr kumimoji="1" lang="ja-JP" altLang="en-US" sz="1000" dirty="0" smtClean="0"/>
              <a:t>の割合：</a:t>
            </a:r>
            <a:r>
              <a:rPr lang="en-US" altLang="ja-JP" sz="1000" dirty="0" smtClean="0"/>
              <a:t>3.7</a:t>
            </a:r>
            <a:r>
              <a:rPr kumimoji="1" lang="en-US" altLang="ja-JP" sz="1000" dirty="0" smtClean="0"/>
              <a:t>%(</a:t>
            </a:r>
            <a:r>
              <a:rPr lang="en-US" altLang="ja-JP" sz="1000" dirty="0" smtClean="0"/>
              <a:t>650</a:t>
            </a:r>
            <a:r>
              <a:rPr kumimoji="1" lang="en-US" altLang="ja-JP" sz="1000" dirty="0" smtClean="0"/>
              <a:t>/17,707)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代以上の陽性者に占める死亡者の割合：</a:t>
            </a:r>
            <a:r>
              <a:rPr lang="en-US" altLang="ja-JP" sz="1000" dirty="0"/>
              <a:t>7</a:t>
            </a:r>
            <a:r>
              <a:rPr lang="en-US" altLang="ja-JP" sz="1000" dirty="0" smtClean="0"/>
              <a:t>.0%(</a:t>
            </a:r>
            <a:r>
              <a:rPr lang="en-US" altLang="ja-JP" sz="1000" dirty="0"/>
              <a:t>637</a:t>
            </a:r>
            <a:r>
              <a:rPr lang="en-US" altLang="ja-JP" sz="1000" dirty="0" smtClean="0"/>
              <a:t>/9,124)</a:t>
            </a:r>
            <a:endParaRPr kumimoji="1" lang="en-US" altLang="ja-JP" sz="1000" dirty="0" smtClean="0"/>
          </a:p>
          <a:p>
            <a:r>
              <a:rPr lang="ja-JP" altLang="en-US" sz="1000" dirty="0" smtClean="0"/>
              <a:t>全陽性者数に占める</a:t>
            </a:r>
            <a:r>
              <a:rPr lang="ja-JP" altLang="en-US" sz="1000" dirty="0"/>
              <a:t>死</a:t>
            </a:r>
            <a:r>
              <a:rPr lang="ja-JP" altLang="en-US" sz="1000" dirty="0" smtClean="0"/>
              <a:t>亡</a:t>
            </a:r>
            <a:r>
              <a:rPr lang="ja-JP" altLang="en-US" sz="1000" dirty="0"/>
              <a:t>者</a:t>
            </a:r>
            <a:r>
              <a:rPr lang="ja-JP" altLang="en-US" sz="1000" dirty="0" smtClean="0"/>
              <a:t>の割合：</a:t>
            </a:r>
            <a:r>
              <a:rPr lang="en-US" altLang="ja-JP" sz="1000" dirty="0"/>
              <a:t>2.1</a:t>
            </a:r>
            <a:r>
              <a:rPr lang="en-US" altLang="ja-JP" sz="1000" dirty="0" smtClean="0"/>
              <a:t>%</a:t>
            </a:r>
            <a:r>
              <a:rPr lang="ja-JP" altLang="en-US" sz="1000" dirty="0" smtClean="0"/>
              <a:t> </a:t>
            </a:r>
            <a:r>
              <a:rPr lang="en-US" altLang="ja-JP" sz="1000" dirty="0" smtClean="0"/>
              <a:t>(</a:t>
            </a:r>
            <a:r>
              <a:rPr lang="en-US" altLang="ja-JP" sz="1000" dirty="0"/>
              <a:t>651</a:t>
            </a:r>
            <a:r>
              <a:rPr lang="en-US" altLang="ja-JP" sz="1000" dirty="0" smtClean="0"/>
              <a:t>/31,370)</a:t>
            </a:r>
            <a:endParaRPr kumimoji="1" lang="ja-JP" altLang="en-US" sz="1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67366" y="4296203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78.1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97.8%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389585" y="6423195"/>
            <a:ext cx="11447987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第三波の死亡率は第二波を上回っている。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45" y="999212"/>
            <a:ext cx="3053646" cy="12930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57" y="2934656"/>
            <a:ext cx="2956816" cy="18960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44" y="4334037"/>
            <a:ext cx="2389839" cy="17375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328" y="2720447"/>
            <a:ext cx="2889754" cy="19143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652" y="4318795"/>
            <a:ext cx="2523963" cy="1767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9332" y="2737777"/>
            <a:ext cx="3115326" cy="19874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1954" y="4637594"/>
            <a:ext cx="2731245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" y="-28486"/>
            <a:ext cx="1219200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重症患者数の推移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8963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2" y="571352"/>
            <a:ext cx="11711431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1578</Words>
  <Application>Microsoft Office PowerPoint</Application>
  <PresentationFormat>ワイド画面</PresentationFormat>
  <Paragraphs>203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993</cp:revision>
  <cp:lastPrinted>2021-02-01T08:31:17Z</cp:lastPrinted>
  <dcterms:created xsi:type="dcterms:W3CDTF">2020-08-11T02:27:27Z</dcterms:created>
  <dcterms:modified xsi:type="dcterms:W3CDTF">2021-02-01T08:41:30Z</dcterms:modified>
</cp:coreProperties>
</file>