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7920038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森川　洋佑" initials="森川　洋佑" lastIdx="1" clrIdx="0">
    <p:extLst>
      <p:ext uri="{19B8F6BF-5375-455C-9EA6-DF929625EA0E}">
        <p15:presenceInfo xmlns:p15="http://schemas.microsoft.com/office/powerpoint/2012/main" userId="S-1-5-21-161959346-1900351369-444732941-867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107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B622-E8D3-4A0A-ABAB-158D56D19F8F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01988" y="850900"/>
            <a:ext cx="35353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AA562-8D59-4C22-AFD9-6EC8183D98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19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6173"/>
            <a:ext cx="1036320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854"/>
            <a:ext cx="914400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34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21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21669"/>
            <a:ext cx="2628900" cy="671186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21669"/>
            <a:ext cx="7734300" cy="671186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7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35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74512"/>
            <a:ext cx="10515600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300194"/>
            <a:ext cx="10515600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39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8344"/>
            <a:ext cx="5181600" cy="50251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2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21671"/>
            <a:ext cx="10515600" cy="153084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1510"/>
            <a:ext cx="515778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93014"/>
            <a:ext cx="5157787" cy="4255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41510"/>
            <a:ext cx="5183188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93014"/>
            <a:ext cx="5183188" cy="4255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52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19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40341"/>
            <a:ext cx="617220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2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8002"/>
            <a:ext cx="3932237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40341"/>
            <a:ext cx="617220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76011"/>
            <a:ext cx="3932237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1671"/>
            <a:ext cx="10515600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08344"/>
            <a:ext cx="10515600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3E38-949A-4651-B8E0-45B2F6999CB4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340703"/>
            <a:ext cx="41148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340703"/>
            <a:ext cx="2743200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35E2-3440-4899-8E6D-07FD0D595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4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kumimoji="1"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2874" y="490753"/>
            <a:ext cx="11887200" cy="6450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/>
              <a:t>G-MIS</a:t>
            </a:r>
            <a:r>
              <a:rPr lang="ja-JP" altLang="en-US" sz="2800" b="1" dirty="0"/>
              <a:t>の改修に伴う検査件数の集計・公表方法について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42874" y="1631503"/>
            <a:ext cx="11887201" cy="1049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600"/>
              </a:lnSpc>
            </a:pPr>
            <a:r>
              <a:rPr lang="ja-JP" altLang="en-US" sz="1700" dirty="0">
                <a:solidFill>
                  <a:schemeClr val="tx1"/>
                </a:solidFill>
              </a:rPr>
              <a:t>　○　</a:t>
            </a:r>
            <a:r>
              <a:rPr lang="en-US" altLang="ja-JP" sz="1700" dirty="0">
                <a:solidFill>
                  <a:schemeClr val="tx1"/>
                </a:solidFill>
              </a:rPr>
              <a:t>12</a:t>
            </a:r>
            <a:r>
              <a:rPr lang="ja-JP" altLang="en-US" sz="1700" dirty="0">
                <a:solidFill>
                  <a:schemeClr val="tx1"/>
                </a:solidFill>
              </a:rPr>
              <a:t>月</a:t>
            </a:r>
            <a:r>
              <a:rPr lang="en-US" altLang="ja-JP" sz="1700" dirty="0">
                <a:solidFill>
                  <a:schemeClr val="tx1"/>
                </a:solidFill>
              </a:rPr>
              <a:t>16</a:t>
            </a:r>
            <a:r>
              <a:rPr lang="ja-JP" altLang="en-US" sz="1700" dirty="0">
                <a:solidFill>
                  <a:schemeClr val="tx1"/>
                </a:solidFill>
              </a:rPr>
              <a:t>日より、府の検査件数は</a:t>
            </a:r>
            <a:r>
              <a:rPr lang="en-US" altLang="ja-JP" sz="1700" dirty="0">
                <a:solidFill>
                  <a:schemeClr val="tx1"/>
                </a:solidFill>
              </a:rPr>
              <a:t>G-MIS</a:t>
            </a:r>
            <a:r>
              <a:rPr lang="ja-JP" altLang="en-US" sz="1700" dirty="0">
                <a:solidFill>
                  <a:schemeClr val="tx1"/>
                </a:solidFill>
              </a:rPr>
              <a:t>（厚生労働省のシステム）を使用して集計・公表。</a:t>
            </a:r>
            <a:endParaRPr lang="en-US" altLang="ja-JP" sz="17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r>
              <a:rPr lang="ja-JP" altLang="en-US" sz="1700" dirty="0">
                <a:solidFill>
                  <a:schemeClr val="tx1"/>
                </a:solidFill>
              </a:rPr>
              <a:t>　○　厚生労働省が</a:t>
            </a:r>
            <a:r>
              <a:rPr lang="en-US" altLang="ja-JP" sz="1700" dirty="0">
                <a:solidFill>
                  <a:schemeClr val="tx1"/>
                </a:solidFill>
              </a:rPr>
              <a:t>G-MIS</a:t>
            </a:r>
            <a:r>
              <a:rPr lang="ja-JP" altLang="en-US" sz="1700" dirty="0">
                <a:solidFill>
                  <a:schemeClr val="tx1"/>
                </a:solidFill>
              </a:rPr>
              <a:t>の改修を予定しており、改修中は一時的にシステムが停止（</a:t>
            </a:r>
            <a:r>
              <a:rPr lang="en-US" altLang="ja-JP" sz="1700" dirty="0">
                <a:solidFill>
                  <a:schemeClr val="tx1"/>
                </a:solidFill>
              </a:rPr>
              <a:t>1</a:t>
            </a:r>
            <a:r>
              <a:rPr lang="ja-JP" altLang="en-US" sz="1700" dirty="0">
                <a:solidFill>
                  <a:schemeClr val="tx1"/>
                </a:solidFill>
              </a:rPr>
              <a:t>月</a:t>
            </a:r>
            <a:r>
              <a:rPr lang="en-US" altLang="ja-JP" sz="1700" dirty="0">
                <a:solidFill>
                  <a:schemeClr val="tx1"/>
                </a:solidFill>
              </a:rPr>
              <a:t>6</a:t>
            </a:r>
            <a:r>
              <a:rPr lang="ja-JP" altLang="en-US" sz="1700" dirty="0">
                <a:solidFill>
                  <a:schemeClr val="tx1"/>
                </a:solidFill>
              </a:rPr>
              <a:t>日・厚生労働省事務連絡）</a:t>
            </a:r>
            <a:endParaRPr lang="en-US" altLang="ja-JP" sz="17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r>
              <a:rPr lang="ja-JP" altLang="en-US" sz="1700" dirty="0">
                <a:solidFill>
                  <a:schemeClr val="tx1"/>
                </a:solidFill>
              </a:rPr>
              <a:t>　○　システム停止中は、通常どおりの検査件数の集計・公表は不可。</a:t>
            </a:r>
            <a:endParaRPr lang="en-US" altLang="ja-JP" sz="17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6058"/>
              </p:ext>
            </p:extLst>
          </p:nvPr>
        </p:nvGraphicFramePr>
        <p:xfrm>
          <a:off x="142875" y="4127912"/>
          <a:ext cx="11887201" cy="3660258"/>
        </p:xfrm>
        <a:graphic>
          <a:graphicData uri="http://schemas.openxmlformats.org/drawingml/2006/table">
            <a:tbl>
              <a:tblPr/>
              <a:tblGrid>
                <a:gridCol w="875478">
                  <a:extLst>
                    <a:ext uri="{9D8B030D-6E8A-4147-A177-3AD203B41FA5}">
                      <a16:colId xmlns:a16="http://schemas.microsoft.com/office/drawing/2014/main" val="2094142266"/>
                    </a:ext>
                  </a:extLst>
                </a:gridCol>
                <a:gridCol w="1618195">
                  <a:extLst>
                    <a:ext uri="{9D8B030D-6E8A-4147-A177-3AD203B41FA5}">
                      <a16:colId xmlns:a16="http://schemas.microsoft.com/office/drawing/2014/main" val="2460753983"/>
                    </a:ext>
                  </a:extLst>
                </a:gridCol>
                <a:gridCol w="1565588">
                  <a:extLst>
                    <a:ext uri="{9D8B030D-6E8A-4147-A177-3AD203B41FA5}">
                      <a16:colId xmlns:a16="http://schemas.microsoft.com/office/drawing/2014/main" val="2408258761"/>
                    </a:ext>
                  </a:extLst>
                </a:gridCol>
                <a:gridCol w="1407095">
                  <a:extLst>
                    <a:ext uri="{9D8B030D-6E8A-4147-A177-3AD203B41FA5}">
                      <a16:colId xmlns:a16="http://schemas.microsoft.com/office/drawing/2014/main" val="3347663428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3525485197"/>
                    </a:ext>
                  </a:extLst>
                </a:gridCol>
                <a:gridCol w="1624084">
                  <a:extLst>
                    <a:ext uri="{9D8B030D-6E8A-4147-A177-3AD203B41FA5}">
                      <a16:colId xmlns:a16="http://schemas.microsoft.com/office/drawing/2014/main" val="3763212891"/>
                    </a:ext>
                  </a:extLst>
                </a:gridCol>
                <a:gridCol w="1811806">
                  <a:extLst>
                    <a:ext uri="{9D8B030D-6E8A-4147-A177-3AD203B41FA5}">
                      <a16:colId xmlns:a16="http://schemas.microsoft.com/office/drawing/2014/main" val="947561729"/>
                    </a:ext>
                  </a:extLst>
                </a:gridCol>
                <a:gridCol w="1565588">
                  <a:extLst>
                    <a:ext uri="{9D8B030D-6E8A-4147-A177-3AD203B41FA5}">
                      <a16:colId xmlns:a16="http://schemas.microsoft.com/office/drawing/2014/main" val="3845878167"/>
                    </a:ext>
                  </a:extLst>
                </a:gridCol>
              </a:tblGrid>
              <a:tr h="564220">
                <a:tc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508" marR="3508" marT="350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通常時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日（金）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</a:t>
                      </a:r>
                      <a:r>
                        <a:rPr lang="ja-JP" alt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日（土）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  <a:r>
                        <a:rPr lang="ja-JP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日（日）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日（月）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</a:t>
                      </a:r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日（火）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日（水）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1380"/>
                  </a:ext>
                </a:extLst>
              </a:tr>
              <a:tr h="145294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報告方法</a:t>
                      </a: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検査実績を</a:t>
                      </a: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翌日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時〆　</a:t>
                      </a:r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G-MIS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入力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分まで</a:t>
                      </a:r>
                      <a:endParaRPr lang="en-US" altLang="ja-JP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通常どおり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報告なし</a:t>
                      </a: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午前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時以降</a:t>
                      </a:r>
                      <a:endParaRPr lang="en-US" altLang="ja-JP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通常どおり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/>
                      </a:r>
                      <a:b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i="0" u="wavyHeavy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システム停止日分</a:t>
                      </a:r>
                      <a:endParaRPr lang="en-US" altLang="ja-JP" sz="1200" b="1" i="0" u="wavyHeavy" strike="noStrike" baseline="0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1" i="0" u="wavyHeavy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の実績を併せて入力</a:t>
                      </a:r>
                      <a:endParaRPr lang="ja-JP" altLang="en-US" sz="1200" b="1" i="0" u="wavyHeavy" strike="noStrike" baseline="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通常どおり</a:t>
                      </a: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通常どおり</a:t>
                      </a: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331376"/>
                  </a:ext>
                </a:extLst>
              </a:tr>
              <a:tr h="16430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　表</a:t>
                      </a:r>
                      <a:endParaRPr lang="ja-JP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公表前日 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0:00~23:59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G-MIS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へ入力された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データを集計・公表</a:t>
                      </a:r>
                      <a:endParaRPr lang="ja-JP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508" marR="3508" marT="3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どおり</a:t>
                      </a: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 </a:t>
                      </a:r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0:00~23:59</a:t>
                      </a:r>
                    </a:p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に入力された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データを集計・公表</a:t>
                      </a:r>
                      <a:endParaRPr lang="ja-JP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検査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件数・陽性率の</a:t>
                      </a:r>
                      <a:r>
                        <a:rPr lang="ja-JP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公表なし</a:t>
                      </a: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システム停止期間分を含め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４日分 公表</a:t>
                      </a:r>
                      <a:endParaRPr lang="ja-JP" alt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15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日 </a:t>
                      </a:r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0:00~17:29 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及び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 fontAlgn="ctr"/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18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日 </a:t>
                      </a:r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8:00~23:59</a:t>
                      </a:r>
                    </a:p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に入力された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データを集計・公表</a:t>
                      </a: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通常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どおり</a:t>
                      </a: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19</a:t>
                      </a:r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日 </a:t>
                      </a:r>
                      <a:r>
                        <a:rPr lang="en-US" altLang="ja-JP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0:00~23:59</a:t>
                      </a:r>
                    </a:p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に入力された</a:t>
                      </a:r>
                      <a:endParaRPr lang="en-US" altLang="ja-JP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データを集計・公表</a:t>
                      </a:r>
                      <a:endParaRPr lang="ja-JP" alt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3508" marR="3508" marT="350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814599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-102787" y="3591320"/>
            <a:ext cx="3705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【</a:t>
            </a:r>
            <a:r>
              <a:rPr lang="ja-JP" altLang="en-US" sz="2000" b="1" dirty="0"/>
              <a:t>対応</a:t>
            </a:r>
            <a:r>
              <a:rPr lang="ja-JP" altLang="en-US" sz="2000" b="1" dirty="0" smtClean="0"/>
              <a:t>スケジュール</a:t>
            </a:r>
            <a:r>
              <a:rPr lang="en-US" altLang="ja-JP" sz="2000" b="1" dirty="0" smtClean="0"/>
              <a:t>】</a:t>
            </a:r>
            <a:endParaRPr lang="ja-JP" altLang="en-US" sz="2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18554" y="3014517"/>
            <a:ext cx="1214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【</a:t>
            </a:r>
            <a:r>
              <a:rPr lang="ja-JP" altLang="en-US" sz="2000" b="1" dirty="0"/>
              <a:t>システム停止期間</a:t>
            </a:r>
            <a:r>
              <a:rPr lang="en-US" altLang="ja-JP" sz="2000" b="1" dirty="0"/>
              <a:t>】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１月１５日（金）１７時３０分 ～１月１８日（月）７時５９分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の４日間</a:t>
            </a:r>
            <a:endParaRPr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561449" y="83958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17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267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阪上　彩子</dc:creator>
  <cp:lastModifiedBy>周藤　英</cp:lastModifiedBy>
  <cp:revision>29</cp:revision>
  <cp:lastPrinted>2021-01-11T10:14:59Z</cp:lastPrinted>
  <dcterms:created xsi:type="dcterms:W3CDTF">2021-01-08T03:07:53Z</dcterms:created>
  <dcterms:modified xsi:type="dcterms:W3CDTF">2021-01-12T04:34:47Z</dcterms:modified>
</cp:coreProperties>
</file>