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9144000" cy="6858000" type="screen4x3"/>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16DA210-FB5B-4158-B5E0-FEB733F419BA}" styleName="スタイル (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129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F382ED4A-25DB-46F0-8BB1-BBD4AE9EFAE5}" type="datetimeFigureOut">
              <a:rPr kumimoji="1" lang="ja-JP" altLang="en-US" smtClean="0"/>
              <a:t>2021/1/12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16DC8B3-C01D-4738-8A65-EE8D440CA5C8}" type="slidenum">
              <a:rPr kumimoji="1" lang="ja-JP" altLang="en-US" smtClean="0"/>
              <a:t>‹#›</a:t>
            </a:fld>
            <a:endParaRPr kumimoji="1" lang="ja-JP" altLang="en-US"/>
          </a:p>
        </p:txBody>
      </p:sp>
    </p:spTree>
    <p:extLst>
      <p:ext uri="{BB962C8B-B14F-4D97-AF65-F5344CB8AC3E}">
        <p14:creationId xmlns:p14="http://schemas.microsoft.com/office/powerpoint/2010/main" val="15686405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F382ED4A-25DB-46F0-8BB1-BBD4AE9EFAE5}" type="datetimeFigureOut">
              <a:rPr kumimoji="1" lang="ja-JP" altLang="en-US" smtClean="0"/>
              <a:t>2021/1/12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16DC8B3-C01D-4738-8A65-EE8D440CA5C8}" type="slidenum">
              <a:rPr kumimoji="1" lang="ja-JP" altLang="en-US" smtClean="0"/>
              <a:t>‹#›</a:t>
            </a:fld>
            <a:endParaRPr kumimoji="1" lang="ja-JP" altLang="en-US"/>
          </a:p>
        </p:txBody>
      </p:sp>
    </p:spTree>
    <p:extLst>
      <p:ext uri="{BB962C8B-B14F-4D97-AF65-F5344CB8AC3E}">
        <p14:creationId xmlns:p14="http://schemas.microsoft.com/office/powerpoint/2010/main" val="11072257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F382ED4A-25DB-46F0-8BB1-BBD4AE9EFAE5}" type="datetimeFigureOut">
              <a:rPr kumimoji="1" lang="ja-JP" altLang="en-US" smtClean="0"/>
              <a:t>2021/1/12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16DC8B3-C01D-4738-8A65-EE8D440CA5C8}" type="slidenum">
              <a:rPr kumimoji="1" lang="ja-JP" altLang="en-US" smtClean="0"/>
              <a:t>‹#›</a:t>
            </a:fld>
            <a:endParaRPr kumimoji="1" lang="ja-JP" altLang="en-US"/>
          </a:p>
        </p:txBody>
      </p:sp>
    </p:spTree>
    <p:extLst>
      <p:ext uri="{BB962C8B-B14F-4D97-AF65-F5344CB8AC3E}">
        <p14:creationId xmlns:p14="http://schemas.microsoft.com/office/powerpoint/2010/main" val="38741166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F382ED4A-25DB-46F0-8BB1-BBD4AE9EFAE5}" type="datetimeFigureOut">
              <a:rPr kumimoji="1" lang="ja-JP" altLang="en-US" smtClean="0"/>
              <a:t>2021/1/12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16DC8B3-C01D-4738-8A65-EE8D440CA5C8}" type="slidenum">
              <a:rPr kumimoji="1" lang="ja-JP" altLang="en-US" smtClean="0"/>
              <a:t>‹#›</a:t>
            </a:fld>
            <a:endParaRPr kumimoji="1" lang="ja-JP" altLang="en-US"/>
          </a:p>
        </p:txBody>
      </p:sp>
    </p:spTree>
    <p:extLst>
      <p:ext uri="{BB962C8B-B14F-4D97-AF65-F5344CB8AC3E}">
        <p14:creationId xmlns:p14="http://schemas.microsoft.com/office/powerpoint/2010/main" val="1730483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F382ED4A-25DB-46F0-8BB1-BBD4AE9EFAE5}" type="datetimeFigureOut">
              <a:rPr kumimoji="1" lang="ja-JP" altLang="en-US" smtClean="0"/>
              <a:t>2021/1/12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16DC8B3-C01D-4738-8A65-EE8D440CA5C8}" type="slidenum">
              <a:rPr kumimoji="1" lang="ja-JP" altLang="en-US" smtClean="0"/>
              <a:t>‹#›</a:t>
            </a:fld>
            <a:endParaRPr kumimoji="1" lang="ja-JP" altLang="en-US"/>
          </a:p>
        </p:txBody>
      </p:sp>
    </p:spTree>
    <p:extLst>
      <p:ext uri="{BB962C8B-B14F-4D97-AF65-F5344CB8AC3E}">
        <p14:creationId xmlns:p14="http://schemas.microsoft.com/office/powerpoint/2010/main" val="39994436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F382ED4A-25DB-46F0-8BB1-BBD4AE9EFAE5}" type="datetimeFigureOut">
              <a:rPr kumimoji="1" lang="ja-JP" altLang="en-US" smtClean="0"/>
              <a:t>2021/1/12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A16DC8B3-C01D-4738-8A65-EE8D440CA5C8}" type="slidenum">
              <a:rPr kumimoji="1" lang="ja-JP" altLang="en-US" smtClean="0"/>
              <a:t>‹#›</a:t>
            </a:fld>
            <a:endParaRPr kumimoji="1" lang="ja-JP" altLang="en-US"/>
          </a:p>
        </p:txBody>
      </p:sp>
    </p:spTree>
    <p:extLst>
      <p:ext uri="{BB962C8B-B14F-4D97-AF65-F5344CB8AC3E}">
        <p14:creationId xmlns:p14="http://schemas.microsoft.com/office/powerpoint/2010/main" val="27184712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F382ED4A-25DB-46F0-8BB1-BBD4AE9EFAE5}" type="datetimeFigureOut">
              <a:rPr kumimoji="1" lang="ja-JP" altLang="en-US" smtClean="0"/>
              <a:t>2021/1/12</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A16DC8B3-C01D-4738-8A65-EE8D440CA5C8}" type="slidenum">
              <a:rPr kumimoji="1" lang="ja-JP" altLang="en-US" smtClean="0"/>
              <a:t>‹#›</a:t>
            </a:fld>
            <a:endParaRPr kumimoji="1" lang="ja-JP" altLang="en-US"/>
          </a:p>
        </p:txBody>
      </p:sp>
    </p:spTree>
    <p:extLst>
      <p:ext uri="{BB962C8B-B14F-4D97-AF65-F5344CB8AC3E}">
        <p14:creationId xmlns:p14="http://schemas.microsoft.com/office/powerpoint/2010/main" val="19669827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F382ED4A-25DB-46F0-8BB1-BBD4AE9EFAE5}" type="datetimeFigureOut">
              <a:rPr kumimoji="1" lang="ja-JP" altLang="en-US" smtClean="0"/>
              <a:t>2021/1/12</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A16DC8B3-C01D-4738-8A65-EE8D440CA5C8}" type="slidenum">
              <a:rPr kumimoji="1" lang="ja-JP" altLang="en-US" smtClean="0"/>
              <a:t>‹#›</a:t>
            </a:fld>
            <a:endParaRPr kumimoji="1" lang="ja-JP" altLang="en-US"/>
          </a:p>
        </p:txBody>
      </p:sp>
    </p:spTree>
    <p:extLst>
      <p:ext uri="{BB962C8B-B14F-4D97-AF65-F5344CB8AC3E}">
        <p14:creationId xmlns:p14="http://schemas.microsoft.com/office/powerpoint/2010/main" val="16901317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382ED4A-25DB-46F0-8BB1-BBD4AE9EFAE5}" type="datetimeFigureOut">
              <a:rPr kumimoji="1" lang="ja-JP" altLang="en-US" smtClean="0"/>
              <a:t>2021/1/12</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A16DC8B3-C01D-4738-8A65-EE8D440CA5C8}" type="slidenum">
              <a:rPr kumimoji="1" lang="ja-JP" altLang="en-US" smtClean="0"/>
              <a:t>‹#›</a:t>
            </a:fld>
            <a:endParaRPr kumimoji="1" lang="ja-JP" altLang="en-US"/>
          </a:p>
        </p:txBody>
      </p:sp>
    </p:spTree>
    <p:extLst>
      <p:ext uri="{BB962C8B-B14F-4D97-AF65-F5344CB8AC3E}">
        <p14:creationId xmlns:p14="http://schemas.microsoft.com/office/powerpoint/2010/main" val="41523909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F382ED4A-25DB-46F0-8BB1-BBD4AE9EFAE5}" type="datetimeFigureOut">
              <a:rPr kumimoji="1" lang="ja-JP" altLang="en-US" smtClean="0"/>
              <a:t>2021/1/12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A16DC8B3-C01D-4738-8A65-EE8D440CA5C8}" type="slidenum">
              <a:rPr kumimoji="1" lang="ja-JP" altLang="en-US" smtClean="0"/>
              <a:t>‹#›</a:t>
            </a:fld>
            <a:endParaRPr kumimoji="1" lang="ja-JP" altLang="en-US"/>
          </a:p>
        </p:txBody>
      </p:sp>
    </p:spTree>
    <p:extLst>
      <p:ext uri="{BB962C8B-B14F-4D97-AF65-F5344CB8AC3E}">
        <p14:creationId xmlns:p14="http://schemas.microsoft.com/office/powerpoint/2010/main" val="17101415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F382ED4A-25DB-46F0-8BB1-BBD4AE9EFAE5}" type="datetimeFigureOut">
              <a:rPr kumimoji="1" lang="ja-JP" altLang="en-US" smtClean="0"/>
              <a:t>2021/1/12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A16DC8B3-C01D-4738-8A65-EE8D440CA5C8}" type="slidenum">
              <a:rPr kumimoji="1" lang="ja-JP" altLang="en-US" smtClean="0"/>
              <a:t>‹#›</a:t>
            </a:fld>
            <a:endParaRPr kumimoji="1" lang="ja-JP" altLang="en-US"/>
          </a:p>
        </p:txBody>
      </p:sp>
    </p:spTree>
    <p:extLst>
      <p:ext uri="{BB962C8B-B14F-4D97-AF65-F5344CB8AC3E}">
        <p14:creationId xmlns:p14="http://schemas.microsoft.com/office/powerpoint/2010/main" val="34785052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382ED4A-25DB-46F0-8BB1-BBD4AE9EFAE5}" type="datetimeFigureOut">
              <a:rPr kumimoji="1" lang="ja-JP" altLang="en-US" smtClean="0"/>
              <a:t>2021/1/12</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16DC8B3-C01D-4738-8A65-EE8D440CA5C8}" type="slidenum">
              <a:rPr kumimoji="1" lang="ja-JP" altLang="en-US" smtClean="0"/>
              <a:t>‹#›</a:t>
            </a:fld>
            <a:endParaRPr kumimoji="1" lang="ja-JP" altLang="en-US"/>
          </a:p>
        </p:txBody>
      </p:sp>
    </p:spTree>
    <p:extLst>
      <p:ext uri="{BB962C8B-B14F-4D97-AF65-F5344CB8AC3E}">
        <p14:creationId xmlns:p14="http://schemas.microsoft.com/office/powerpoint/2010/main" val="225728124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0" y="0"/>
            <a:ext cx="7392473" cy="39924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latin typeface="HGSｺﾞｼｯｸM" panose="020B0600000000000000" pitchFamily="50" charset="-128"/>
                <a:ea typeface="HGSｺﾞｼｯｸM" panose="020B0600000000000000" pitchFamily="50" charset="-128"/>
              </a:rPr>
              <a:t>府営住宅における新型コロナウイルス感染症への対応</a:t>
            </a:r>
            <a:r>
              <a:rPr kumimoji="1" lang="ja-JP" altLang="en-US" sz="1400" dirty="0" smtClean="0">
                <a:latin typeface="HGSｺﾞｼｯｸM" panose="020B0600000000000000" pitchFamily="50" charset="-128"/>
                <a:ea typeface="HGSｺﾞｼｯｸM" panose="020B0600000000000000" pitchFamily="50" charset="-128"/>
              </a:rPr>
              <a:t>（令和２年４月～）</a:t>
            </a:r>
            <a:endParaRPr kumimoji="1" lang="ja-JP" altLang="en-US" sz="1400" dirty="0">
              <a:latin typeface="HGSｺﾞｼｯｸM" panose="020B0600000000000000" pitchFamily="50" charset="-128"/>
              <a:ea typeface="HGSｺﾞｼｯｸM" panose="020B0600000000000000" pitchFamily="50" charset="-128"/>
            </a:endParaRPr>
          </a:p>
        </p:txBody>
      </p:sp>
      <p:sp>
        <p:nvSpPr>
          <p:cNvPr id="5" name="テキスト ボックス 4"/>
          <p:cNvSpPr txBox="1"/>
          <p:nvPr/>
        </p:nvSpPr>
        <p:spPr>
          <a:xfrm>
            <a:off x="7611415" y="12879"/>
            <a:ext cx="1481070" cy="369332"/>
          </a:xfrm>
          <a:prstGeom prst="rect">
            <a:avLst/>
          </a:prstGeom>
          <a:noFill/>
          <a:ln>
            <a:solidFill>
              <a:schemeClr val="accent1"/>
            </a:solidFill>
          </a:ln>
        </p:spPr>
        <p:txBody>
          <a:bodyPr wrap="square" rtlCol="0">
            <a:spAutoFit/>
          </a:bodyPr>
          <a:lstStyle/>
          <a:p>
            <a:pPr algn="ctr"/>
            <a:r>
              <a:rPr kumimoji="1" lang="ja-JP" altLang="en-US" dirty="0" smtClean="0">
                <a:latin typeface="HGSｺﾞｼｯｸM" panose="020B0600000000000000" pitchFamily="50" charset="-128"/>
                <a:ea typeface="HGSｺﾞｼｯｸM" panose="020B0600000000000000" pitchFamily="50" charset="-128"/>
              </a:rPr>
              <a:t>資料</a:t>
            </a:r>
            <a:r>
              <a:rPr kumimoji="1" lang="ja-JP" altLang="en-US" dirty="0" smtClean="0">
                <a:latin typeface="HGSｺﾞｼｯｸM" panose="020B0600000000000000" pitchFamily="50" charset="-128"/>
                <a:ea typeface="HGSｺﾞｼｯｸM" panose="020B0600000000000000" pitchFamily="50" charset="-128"/>
              </a:rPr>
              <a:t>３－１</a:t>
            </a:r>
            <a:endParaRPr kumimoji="1" lang="ja-JP" altLang="en-US" dirty="0">
              <a:latin typeface="HGSｺﾞｼｯｸM" panose="020B0600000000000000" pitchFamily="50" charset="-128"/>
              <a:ea typeface="HGSｺﾞｼｯｸM" panose="020B0600000000000000" pitchFamily="50" charset="-128"/>
            </a:endParaRPr>
          </a:p>
        </p:txBody>
      </p:sp>
      <p:sp>
        <p:nvSpPr>
          <p:cNvPr id="6" name="正方形/長方形 5"/>
          <p:cNvSpPr/>
          <p:nvPr/>
        </p:nvSpPr>
        <p:spPr>
          <a:xfrm>
            <a:off x="0" y="759854"/>
            <a:ext cx="9144000" cy="2669059"/>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600" dirty="0" smtClean="0">
                <a:solidFill>
                  <a:srgbClr val="0070C0"/>
                </a:solidFill>
                <a:latin typeface="HGSｺﾞｼｯｸM" panose="020B0600000000000000" pitchFamily="50" charset="-128"/>
                <a:ea typeface="HGSｺﾞｼｯｸM" panose="020B0600000000000000" pitchFamily="50" charset="-128"/>
              </a:rPr>
              <a:t>　</a:t>
            </a:r>
            <a:r>
              <a:rPr kumimoji="1" lang="ja-JP" altLang="en-US" sz="1600" dirty="0" smtClean="0">
                <a:solidFill>
                  <a:schemeClr val="tx1"/>
                </a:solidFill>
                <a:latin typeface="HGSｺﾞｼｯｸM" panose="020B0600000000000000" pitchFamily="50" charset="-128"/>
                <a:ea typeface="HGSｺﾞｼｯｸM" panose="020B0600000000000000" pitchFamily="50" charset="-128"/>
              </a:rPr>
              <a:t>新型</a:t>
            </a:r>
            <a:r>
              <a:rPr kumimoji="1" lang="ja-JP" altLang="en-US" sz="1600" dirty="0">
                <a:solidFill>
                  <a:schemeClr val="tx1"/>
                </a:solidFill>
                <a:latin typeface="HGSｺﾞｼｯｸM" panose="020B0600000000000000" pitchFamily="50" charset="-128"/>
                <a:ea typeface="HGSｺﾞｼｯｸM" panose="020B0600000000000000" pitchFamily="50" charset="-128"/>
              </a:rPr>
              <a:t>コロナウイルス感染症拡大の影響による解雇や雇い止めなどにより、住宅の退去を</a:t>
            </a:r>
            <a:r>
              <a:rPr kumimoji="1" lang="ja-JP" altLang="en-US" sz="1600" dirty="0" smtClean="0">
                <a:solidFill>
                  <a:schemeClr val="tx1"/>
                </a:solidFill>
                <a:latin typeface="HGSｺﾞｼｯｸM" panose="020B0600000000000000" pitchFamily="50" charset="-128"/>
                <a:ea typeface="HGSｺﾞｼｯｸM" panose="020B0600000000000000" pitchFamily="50" charset="-128"/>
              </a:rPr>
              <a:t>余儀なく　</a:t>
            </a:r>
            <a:endParaRPr kumimoji="1" lang="en-US" altLang="ja-JP" sz="1600" dirty="0" smtClean="0">
              <a:solidFill>
                <a:schemeClr val="tx1"/>
              </a:solidFill>
              <a:latin typeface="HGSｺﾞｼｯｸM" panose="020B0600000000000000" pitchFamily="50" charset="-128"/>
              <a:ea typeface="HGSｺﾞｼｯｸM" panose="020B0600000000000000" pitchFamily="50" charset="-128"/>
            </a:endParaRPr>
          </a:p>
          <a:p>
            <a:r>
              <a:rPr kumimoji="1" lang="ja-JP" altLang="en-US" sz="1600" dirty="0">
                <a:solidFill>
                  <a:schemeClr val="tx1"/>
                </a:solidFill>
                <a:latin typeface="HGSｺﾞｼｯｸM" panose="020B0600000000000000" pitchFamily="50" charset="-128"/>
                <a:ea typeface="HGSｺﾞｼｯｸM" panose="020B0600000000000000" pitchFamily="50" charset="-128"/>
              </a:rPr>
              <a:t>　</a:t>
            </a:r>
            <a:r>
              <a:rPr kumimoji="1" lang="ja-JP" altLang="en-US" sz="1600" dirty="0" smtClean="0">
                <a:solidFill>
                  <a:schemeClr val="tx1"/>
                </a:solidFill>
                <a:latin typeface="HGSｺﾞｼｯｸM" panose="020B0600000000000000" pitchFamily="50" charset="-128"/>
                <a:ea typeface="HGSｺﾞｼｯｸM" panose="020B0600000000000000" pitchFamily="50" charset="-128"/>
              </a:rPr>
              <a:t>される</a:t>
            </a:r>
            <a:r>
              <a:rPr kumimoji="1" lang="ja-JP" altLang="en-US" sz="1600" dirty="0">
                <a:solidFill>
                  <a:schemeClr val="tx1"/>
                </a:solidFill>
                <a:latin typeface="HGSｺﾞｼｯｸM" panose="020B0600000000000000" pitchFamily="50" charset="-128"/>
                <a:ea typeface="HGSｺﾞｼｯｸM" panose="020B0600000000000000" pitchFamily="50" charset="-128"/>
              </a:rPr>
              <a:t>方を対象に、当座の住居を確保できるよう、府営住宅を一時的に提供</a:t>
            </a:r>
          </a:p>
          <a:p>
            <a:r>
              <a:rPr kumimoji="1" lang="ja-JP" altLang="en-US" sz="1600" dirty="0" smtClean="0">
                <a:solidFill>
                  <a:schemeClr val="tx1"/>
                </a:solidFill>
                <a:latin typeface="HGSｺﾞｼｯｸM" panose="020B0600000000000000" pitchFamily="50" charset="-128"/>
                <a:ea typeface="HGSｺﾞｼｯｸM" panose="020B0600000000000000" pitchFamily="50" charset="-128"/>
              </a:rPr>
              <a:t>　</a:t>
            </a:r>
            <a:endParaRPr kumimoji="1" lang="en-US" altLang="ja-JP" sz="1600" dirty="0" smtClean="0">
              <a:solidFill>
                <a:schemeClr val="tx1"/>
              </a:solidFill>
              <a:latin typeface="HGSｺﾞｼｯｸM" panose="020B0600000000000000" pitchFamily="50" charset="-128"/>
              <a:ea typeface="HGSｺﾞｼｯｸM" panose="020B0600000000000000" pitchFamily="50" charset="-128"/>
            </a:endParaRPr>
          </a:p>
          <a:p>
            <a:r>
              <a:rPr kumimoji="1" lang="ja-JP" altLang="en-US" sz="1600" dirty="0">
                <a:solidFill>
                  <a:schemeClr val="tx1"/>
                </a:solidFill>
                <a:latin typeface="HGSｺﾞｼｯｸM" panose="020B0600000000000000" pitchFamily="50" charset="-128"/>
                <a:ea typeface="HGSｺﾞｼｯｸM" panose="020B0600000000000000" pitchFamily="50" charset="-128"/>
              </a:rPr>
              <a:t>　</a:t>
            </a:r>
            <a:r>
              <a:rPr kumimoji="1" lang="ja-JP" altLang="en-US" sz="1600" dirty="0" smtClean="0">
                <a:solidFill>
                  <a:schemeClr val="tx1"/>
                </a:solidFill>
                <a:latin typeface="HGSｺﾞｼｯｸM" panose="020B0600000000000000" pitchFamily="50" charset="-128"/>
                <a:ea typeface="HGSｺﾞｼｯｸM" panose="020B0600000000000000" pitchFamily="50" charset="-128"/>
              </a:rPr>
              <a:t>・　提供</a:t>
            </a:r>
            <a:r>
              <a:rPr kumimoji="1" lang="ja-JP" altLang="en-US" sz="1600" dirty="0">
                <a:solidFill>
                  <a:schemeClr val="tx1"/>
                </a:solidFill>
                <a:latin typeface="HGSｺﾞｼｯｸM" panose="020B0600000000000000" pitchFamily="50" charset="-128"/>
                <a:ea typeface="HGSｺﾞｼｯｸM" panose="020B0600000000000000" pitchFamily="50" charset="-128"/>
              </a:rPr>
              <a:t>戸数　</a:t>
            </a:r>
            <a:r>
              <a:rPr kumimoji="1" lang="ja-JP" altLang="en-US" sz="1600" dirty="0" smtClean="0">
                <a:solidFill>
                  <a:schemeClr val="tx1"/>
                </a:solidFill>
                <a:latin typeface="HGSｺﾞｼｯｸM" panose="020B0600000000000000" pitchFamily="50" charset="-128"/>
                <a:ea typeface="HGSｺﾞｼｯｸM" panose="020B0600000000000000" pitchFamily="50" charset="-128"/>
              </a:rPr>
              <a:t>１００戸</a:t>
            </a:r>
            <a:r>
              <a:rPr kumimoji="1" lang="ja-JP" altLang="en-US" sz="1600" dirty="0">
                <a:solidFill>
                  <a:schemeClr val="tx1"/>
                </a:solidFill>
                <a:latin typeface="HGSｺﾞｼｯｸM" panose="020B0600000000000000" pitchFamily="50" charset="-128"/>
                <a:ea typeface="HGSｺﾞｼｯｸM" panose="020B0600000000000000" pitchFamily="50" charset="-128"/>
              </a:rPr>
              <a:t>程度</a:t>
            </a:r>
            <a:r>
              <a:rPr kumimoji="1" lang="ja-JP" altLang="en-US" sz="1600" dirty="0" smtClean="0">
                <a:solidFill>
                  <a:schemeClr val="tx1"/>
                </a:solidFill>
                <a:latin typeface="HGSｺﾞｼｯｸM" panose="020B0600000000000000" pitchFamily="50" charset="-128"/>
                <a:ea typeface="HGSｺﾞｼｯｸM" panose="020B0600000000000000" pitchFamily="50" charset="-128"/>
              </a:rPr>
              <a:t>（３００戸</a:t>
            </a:r>
            <a:r>
              <a:rPr kumimoji="1" lang="ja-JP" altLang="en-US" sz="1600" dirty="0">
                <a:solidFill>
                  <a:schemeClr val="tx1"/>
                </a:solidFill>
                <a:latin typeface="HGSｺﾞｼｯｸM" panose="020B0600000000000000" pitchFamily="50" charset="-128"/>
                <a:ea typeface="HGSｺﾞｼｯｸM" panose="020B0600000000000000" pitchFamily="50" charset="-128"/>
              </a:rPr>
              <a:t>まで順次拡大予定）</a:t>
            </a:r>
          </a:p>
          <a:p>
            <a:r>
              <a:rPr kumimoji="1" lang="ja-JP" altLang="en-US" sz="1600" dirty="0" smtClean="0">
                <a:solidFill>
                  <a:schemeClr val="tx1"/>
                </a:solidFill>
                <a:latin typeface="HGSｺﾞｼｯｸM" panose="020B0600000000000000" pitchFamily="50" charset="-128"/>
                <a:ea typeface="HGSｺﾞｼｯｸM" panose="020B0600000000000000" pitchFamily="50" charset="-128"/>
              </a:rPr>
              <a:t>　・　入居期間　６か月</a:t>
            </a:r>
            <a:r>
              <a:rPr kumimoji="1" lang="ja-JP" altLang="en-US" sz="1600" dirty="0">
                <a:solidFill>
                  <a:schemeClr val="tx1"/>
                </a:solidFill>
                <a:latin typeface="HGSｺﾞｼｯｸM" panose="020B0600000000000000" pitchFamily="50" charset="-128"/>
                <a:ea typeface="HGSｺﾞｼｯｸM" panose="020B0600000000000000" pitchFamily="50" charset="-128"/>
              </a:rPr>
              <a:t>以内（最長で１年まで延長可）</a:t>
            </a:r>
          </a:p>
          <a:p>
            <a:r>
              <a:rPr kumimoji="1" lang="ja-JP" altLang="en-US" sz="1600" dirty="0" smtClean="0">
                <a:solidFill>
                  <a:schemeClr val="tx1"/>
                </a:solidFill>
                <a:latin typeface="HGSｺﾞｼｯｸM" panose="020B0600000000000000" pitchFamily="50" charset="-128"/>
                <a:ea typeface="HGSｺﾞｼｯｸM" panose="020B0600000000000000" pitchFamily="50" charset="-128"/>
              </a:rPr>
              <a:t>　・　使用料</a:t>
            </a:r>
            <a:r>
              <a:rPr kumimoji="1" lang="ja-JP" altLang="en-US" sz="1600" dirty="0">
                <a:solidFill>
                  <a:schemeClr val="tx1"/>
                </a:solidFill>
                <a:latin typeface="HGSｺﾞｼｯｸM" panose="020B0600000000000000" pitchFamily="50" charset="-128"/>
                <a:ea typeface="HGSｺﾞｼｯｸM" panose="020B0600000000000000" pitchFamily="50" charset="-128"/>
              </a:rPr>
              <a:t>　　</a:t>
            </a:r>
            <a:r>
              <a:rPr kumimoji="1" lang="ja-JP" altLang="en-US" sz="1600" dirty="0" smtClean="0">
                <a:solidFill>
                  <a:schemeClr val="tx1"/>
                </a:solidFill>
                <a:latin typeface="HGSｺﾞｼｯｸM" panose="020B0600000000000000" pitchFamily="50" charset="-128"/>
                <a:ea typeface="HGSｺﾞｼｯｸM" panose="020B0600000000000000" pitchFamily="50" charset="-128"/>
              </a:rPr>
              <a:t>４，０００円</a:t>
            </a:r>
            <a:r>
              <a:rPr kumimoji="1" lang="ja-JP" altLang="en-US" sz="1600" dirty="0">
                <a:solidFill>
                  <a:schemeClr val="tx1"/>
                </a:solidFill>
                <a:latin typeface="HGSｺﾞｼｯｸM" panose="020B0600000000000000" pitchFamily="50" charset="-128"/>
                <a:ea typeface="HGSｺﾞｼｯｸM" panose="020B0600000000000000" pitchFamily="50" charset="-128"/>
              </a:rPr>
              <a:t>／</a:t>
            </a:r>
            <a:r>
              <a:rPr kumimoji="1" lang="ja-JP" altLang="en-US" sz="1600" dirty="0" smtClean="0">
                <a:solidFill>
                  <a:schemeClr val="tx1"/>
                </a:solidFill>
                <a:latin typeface="HGSｺﾞｼｯｸM" panose="020B0600000000000000" pitchFamily="50" charset="-128"/>
                <a:ea typeface="HGSｺﾞｼｯｸM" panose="020B0600000000000000" pitchFamily="50" charset="-128"/>
              </a:rPr>
              <a:t>月（保証</a:t>
            </a:r>
            <a:r>
              <a:rPr kumimoji="1" lang="ja-JP" altLang="en-US" sz="1600" dirty="0">
                <a:solidFill>
                  <a:schemeClr val="tx1"/>
                </a:solidFill>
                <a:latin typeface="HGSｺﾞｼｯｸM" panose="020B0600000000000000" pitchFamily="50" charset="-128"/>
                <a:ea typeface="HGSｺﾞｼｯｸM" panose="020B0600000000000000" pitchFamily="50" charset="-128"/>
              </a:rPr>
              <a:t>金・共益費</a:t>
            </a:r>
            <a:r>
              <a:rPr kumimoji="1" lang="ja-JP" altLang="en-US" sz="1600" dirty="0" smtClean="0">
                <a:solidFill>
                  <a:schemeClr val="tx1"/>
                </a:solidFill>
                <a:latin typeface="HGSｺﾞｼｯｸM" panose="020B0600000000000000" pitchFamily="50" charset="-128"/>
                <a:ea typeface="HGSｺﾞｼｯｸM" panose="020B0600000000000000" pitchFamily="50" charset="-128"/>
              </a:rPr>
              <a:t>免除）</a:t>
            </a:r>
            <a:endParaRPr kumimoji="1" lang="en-US" altLang="ja-JP" sz="1600" dirty="0" smtClean="0">
              <a:solidFill>
                <a:schemeClr val="tx1"/>
              </a:solidFill>
              <a:latin typeface="HGSｺﾞｼｯｸM" panose="020B0600000000000000" pitchFamily="50" charset="-128"/>
              <a:ea typeface="HGSｺﾞｼｯｸM" panose="020B0600000000000000" pitchFamily="50" charset="-128"/>
            </a:endParaRPr>
          </a:p>
          <a:p>
            <a:endParaRPr kumimoji="1" lang="en-US" altLang="ja-JP" sz="1600" dirty="0">
              <a:solidFill>
                <a:schemeClr val="tx1"/>
              </a:solidFill>
              <a:latin typeface="HGSｺﾞｼｯｸM" panose="020B0600000000000000" pitchFamily="50" charset="-128"/>
              <a:ea typeface="HGSｺﾞｼｯｸM" panose="020B0600000000000000" pitchFamily="50" charset="-128"/>
            </a:endParaRPr>
          </a:p>
          <a:p>
            <a:r>
              <a:rPr kumimoji="1" lang="ja-JP" altLang="en-US" sz="1600" dirty="0" smtClean="0">
                <a:solidFill>
                  <a:schemeClr val="tx1"/>
                </a:solidFill>
                <a:latin typeface="HGSｺﾞｼｯｸM" panose="020B0600000000000000" pitchFamily="50" charset="-128"/>
                <a:ea typeface="HGSｺﾞｼｯｸM" panose="020B0600000000000000" pitchFamily="50" charset="-128"/>
              </a:rPr>
              <a:t>　　　</a:t>
            </a:r>
            <a:r>
              <a:rPr kumimoji="1" lang="en-US" altLang="ja-JP" sz="1600" dirty="0" smtClean="0">
                <a:solidFill>
                  <a:schemeClr val="tx1"/>
                </a:solidFill>
                <a:latin typeface="HGSｺﾞｼｯｸM" panose="020B0600000000000000" pitchFamily="50" charset="-128"/>
                <a:ea typeface="HGSｺﾞｼｯｸM" panose="020B0600000000000000" pitchFamily="50" charset="-128"/>
              </a:rPr>
              <a:t>※</a:t>
            </a:r>
            <a:r>
              <a:rPr kumimoji="1" lang="ja-JP" altLang="en-US" sz="1600" dirty="0" smtClean="0">
                <a:solidFill>
                  <a:schemeClr val="tx1"/>
                </a:solidFill>
                <a:latin typeface="HGSｺﾞｼｯｸM" panose="020B0600000000000000" pitchFamily="50" charset="-128"/>
                <a:ea typeface="HGSｺﾞｼｯｸM" panose="020B0600000000000000" pitchFamily="50" charset="-128"/>
              </a:rPr>
              <a:t>　相談件数・提供戸数　</a:t>
            </a:r>
            <a:endParaRPr kumimoji="1" lang="en-US" altLang="ja-JP" sz="1600" dirty="0" smtClean="0">
              <a:solidFill>
                <a:schemeClr val="tx1"/>
              </a:solidFill>
              <a:latin typeface="HGSｺﾞｼｯｸM" panose="020B0600000000000000" pitchFamily="50" charset="-128"/>
              <a:ea typeface="HGSｺﾞｼｯｸM" panose="020B0600000000000000" pitchFamily="50" charset="-128"/>
            </a:endParaRPr>
          </a:p>
          <a:p>
            <a:r>
              <a:rPr kumimoji="1" lang="ja-JP" altLang="en-US" sz="1600" dirty="0">
                <a:solidFill>
                  <a:schemeClr val="tx1"/>
                </a:solidFill>
                <a:latin typeface="HGSｺﾞｼｯｸM" panose="020B0600000000000000" pitchFamily="50" charset="-128"/>
                <a:ea typeface="HGSｺﾞｼｯｸM" panose="020B0600000000000000" pitchFamily="50" charset="-128"/>
              </a:rPr>
              <a:t>　</a:t>
            </a:r>
            <a:r>
              <a:rPr kumimoji="1" lang="ja-JP" altLang="en-US" sz="1600" dirty="0" smtClean="0">
                <a:solidFill>
                  <a:schemeClr val="tx1"/>
                </a:solidFill>
                <a:latin typeface="HGSｺﾞｼｯｸM" panose="020B0600000000000000" pitchFamily="50" charset="-128"/>
                <a:ea typeface="HGSｺﾞｼｯｸM" panose="020B0600000000000000" pitchFamily="50" charset="-128"/>
              </a:rPr>
              <a:t>　　　　相談件数　３１８件　　提供戸数　３３戸（現在入居中　２７戸）</a:t>
            </a:r>
            <a:endParaRPr kumimoji="1" lang="ja-JP" altLang="en-US" dirty="0">
              <a:solidFill>
                <a:schemeClr val="tx1"/>
              </a:solidFill>
            </a:endParaRPr>
          </a:p>
        </p:txBody>
      </p:sp>
      <p:sp>
        <p:nvSpPr>
          <p:cNvPr id="7" name="正方形/長方形 6"/>
          <p:cNvSpPr/>
          <p:nvPr/>
        </p:nvSpPr>
        <p:spPr>
          <a:xfrm>
            <a:off x="0" y="609019"/>
            <a:ext cx="2665927" cy="31826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smtClean="0">
                <a:latin typeface="HGSｺﾞｼｯｸM" panose="020B0600000000000000" pitchFamily="50" charset="-128"/>
                <a:ea typeface="HGSｺﾞｼｯｸM" panose="020B0600000000000000" pitchFamily="50" charset="-128"/>
              </a:rPr>
              <a:t>離職者等への住宅提供</a:t>
            </a:r>
            <a:endParaRPr kumimoji="1" lang="ja-JP" altLang="en-US" sz="1600" dirty="0">
              <a:latin typeface="HGSｺﾞｼｯｸM" panose="020B0600000000000000" pitchFamily="50" charset="-128"/>
              <a:ea typeface="HGSｺﾞｼｯｸM" panose="020B0600000000000000" pitchFamily="50" charset="-128"/>
            </a:endParaRPr>
          </a:p>
        </p:txBody>
      </p:sp>
      <p:sp>
        <p:nvSpPr>
          <p:cNvPr id="8" name="正方形/長方形 7"/>
          <p:cNvSpPr/>
          <p:nvPr/>
        </p:nvSpPr>
        <p:spPr>
          <a:xfrm>
            <a:off x="0" y="3670479"/>
            <a:ext cx="9144000" cy="3187522"/>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spcBef>
                <a:spcPts val="1200"/>
              </a:spcBef>
            </a:pPr>
            <a:r>
              <a:rPr kumimoji="1" lang="ja-JP" altLang="en-US" sz="1600" dirty="0" smtClean="0">
                <a:solidFill>
                  <a:schemeClr val="tx1"/>
                </a:solidFill>
                <a:latin typeface="HGSｺﾞｼｯｸM" panose="020B0600000000000000" pitchFamily="50" charset="-128"/>
                <a:ea typeface="HGSｺﾞｼｯｸM" panose="020B0600000000000000" pitchFamily="50" charset="-128"/>
              </a:rPr>
              <a:t>■</a:t>
            </a:r>
            <a:r>
              <a:rPr kumimoji="1" lang="ja-JP" altLang="en-US" sz="1600" dirty="0">
                <a:solidFill>
                  <a:schemeClr val="tx1"/>
                </a:solidFill>
                <a:latin typeface="HGSｺﾞｼｯｸM" panose="020B0600000000000000" pitchFamily="50" charset="-128"/>
                <a:ea typeface="HGSｺﾞｼｯｸM" panose="020B0600000000000000" pitchFamily="50" charset="-128"/>
              </a:rPr>
              <a:t>家賃の減免 </a:t>
            </a:r>
          </a:p>
          <a:p>
            <a:r>
              <a:rPr kumimoji="1" lang="ja-JP" altLang="en-US" sz="1600" dirty="0">
                <a:solidFill>
                  <a:schemeClr val="tx1"/>
                </a:solidFill>
                <a:latin typeface="HGSｺﾞｼｯｸM" panose="020B0600000000000000" pitchFamily="50" charset="-128"/>
                <a:ea typeface="HGSｺﾞｼｯｸM" panose="020B0600000000000000" pitchFamily="50" charset="-128"/>
              </a:rPr>
              <a:t>　</a:t>
            </a:r>
            <a:r>
              <a:rPr kumimoji="1" lang="ja-JP" altLang="en-US" sz="1600" dirty="0" smtClean="0">
                <a:solidFill>
                  <a:schemeClr val="tx1"/>
                </a:solidFill>
                <a:latin typeface="HGSｺﾞｼｯｸM" panose="020B0600000000000000" pitchFamily="50" charset="-128"/>
                <a:ea typeface="HGSｺﾞｼｯｸM" panose="020B0600000000000000" pitchFamily="50" charset="-128"/>
              </a:rPr>
              <a:t>解雇</a:t>
            </a:r>
            <a:r>
              <a:rPr kumimoji="1" lang="ja-JP" altLang="en-US" sz="1600" dirty="0">
                <a:solidFill>
                  <a:schemeClr val="tx1"/>
                </a:solidFill>
                <a:latin typeface="HGSｺﾞｼｯｸM" panose="020B0600000000000000" pitchFamily="50" charset="-128"/>
                <a:ea typeface="HGSｺﾞｼｯｸM" panose="020B0600000000000000" pitchFamily="50" charset="-128"/>
              </a:rPr>
              <a:t>・倒産・休業・休職等により、収入が著しく減少し、府の定める基準以下となった</a:t>
            </a:r>
            <a:r>
              <a:rPr kumimoji="1" lang="ja-JP" altLang="en-US" sz="1600" dirty="0" smtClean="0">
                <a:solidFill>
                  <a:schemeClr val="tx1"/>
                </a:solidFill>
                <a:latin typeface="HGSｺﾞｼｯｸM" panose="020B0600000000000000" pitchFamily="50" charset="-128"/>
                <a:ea typeface="HGSｺﾞｼｯｸM" panose="020B0600000000000000" pitchFamily="50" charset="-128"/>
              </a:rPr>
              <a:t>世帯を対</a:t>
            </a:r>
            <a:endParaRPr kumimoji="1" lang="en-US" altLang="ja-JP" sz="1600" dirty="0" smtClean="0">
              <a:solidFill>
                <a:schemeClr val="tx1"/>
              </a:solidFill>
              <a:latin typeface="HGSｺﾞｼｯｸM" panose="020B0600000000000000" pitchFamily="50" charset="-128"/>
              <a:ea typeface="HGSｺﾞｼｯｸM" panose="020B0600000000000000" pitchFamily="50" charset="-128"/>
            </a:endParaRPr>
          </a:p>
          <a:p>
            <a:r>
              <a:rPr kumimoji="1" lang="ja-JP" altLang="en-US" sz="1600" dirty="0" smtClean="0">
                <a:solidFill>
                  <a:schemeClr val="tx1"/>
                </a:solidFill>
                <a:latin typeface="HGSｺﾞｼｯｸM" panose="020B0600000000000000" pitchFamily="50" charset="-128"/>
                <a:ea typeface="HGSｺﾞｼｯｸM" panose="020B0600000000000000" pitchFamily="50" charset="-128"/>
              </a:rPr>
              <a:t>　象に基本家賃の２分の１を下限として家賃を減額（認定月収が</a:t>
            </a:r>
            <a:r>
              <a:rPr kumimoji="1" lang="en-US" altLang="ja-JP" sz="1600" dirty="0" smtClean="0">
                <a:solidFill>
                  <a:schemeClr val="tx1"/>
                </a:solidFill>
                <a:latin typeface="HGSｺﾞｼｯｸM" panose="020B0600000000000000" pitchFamily="50" charset="-128"/>
                <a:ea typeface="HGSｺﾞｼｯｸM" panose="020B0600000000000000" pitchFamily="50" charset="-128"/>
              </a:rPr>
              <a:t>104,000</a:t>
            </a:r>
            <a:r>
              <a:rPr kumimoji="1" lang="ja-JP" altLang="en-US" sz="1600" dirty="0" smtClean="0">
                <a:solidFill>
                  <a:schemeClr val="tx1"/>
                </a:solidFill>
                <a:latin typeface="HGSｺﾞｼｯｸM" panose="020B0600000000000000" pitchFamily="50" charset="-128"/>
                <a:ea typeface="HGSｺﾞｼｯｸM" panose="020B0600000000000000" pitchFamily="50" charset="-128"/>
              </a:rPr>
              <a:t>円以下の世帯が対象）</a:t>
            </a:r>
            <a:endParaRPr kumimoji="1" lang="en-US" altLang="ja-JP" sz="1600" dirty="0" smtClean="0">
              <a:solidFill>
                <a:schemeClr val="tx1"/>
              </a:solidFill>
              <a:latin typeface="HGSｺﾞｼｯｸM" panose="020B0600000000000000" pitchFamily="50" charset="-128"/>
              <a:ea typeface="HGSｺﾞｼｯｸM" panose="020B0600000000000000" pitchFamily="50" charset="-128"/>
            </a:endParaRPr>
          </a:p>
          <a:p>
            <a:r>
              <a:rPr kumimoji="1" lang="ja-JP" altLang="en-US" sz="1600" dirty="0" smtClean="0">
                <a:solidFill>
                  <a:schemeClr val="tx1"/>
                </a:solidFill>
                <a:latin typeface="HGSｺﾞｼｯｸM" panose="020B0600000000000000" pitchFamily="50" charset="-128"/>
                <a:ea typeface="HGSｺﾞｼｯｸM" panose="020B0600000000000000" pitchFamily="50" charset="-128"/>
              </a:rPr>
              <a:t>　　</a:t>
            </a:r>
            <a:endParaRPr kumimoji="1" lang="en-US" altLang="ja-JP" sz="1600" dirty="0" smtClean="0">
              <a:solidFill>
                <a:schemeClr val="tx1"/>
              </a:solidFill>
              <a:latin typeface="HGSｺﾞｼｯｸM" panose="020B0600000000000000" pitchFamily="50" charset="-128"/>
              <a:ea typeface="HGSｺﾞｼｯｸM" panose="020B0600000000000000" pitchFamily="50" charset="-128"/>
            </a:endParaRPr>
          </a:p>
          <a:p>
            <a:r>
              <a:rPr kumimoji="1" lang="ja-JP" altLang="en-US" sz="1600" dirty="0" smtClean="0">
                <a:solidFill>
                  <a:schemeClr val="tx1"/>
                </a:solidFill>
                <a:latin typeface="HGSｺﾞｼｯｸM" panose="020B0600000000000000" pitchFamily="50" charset="-128"/>
                <a:ea typeface="HGSｺﾞｼｯｸM" panose="020B0600000000000000" pitchFamily="50" charset="-128"/>
              </a:rPr>
              <a:t>■</a:t>
            </a:r>
            <a:r>
              <a:rPr kumimoji="1" lang="ja-JP" altLang="en-US" sz="1600" dirty="0">
                <a:solidFill>
                  <a:schemeClr val="tx1"/>
                </a:solidFill>
                <a:latin typeface="HGSｺﾞｼｯｸM" panose="020B0600000000000000" pitchFamily="50" charset="-128"/>
                <a:ea typeface="HGSｺﾞｼｯｸM" panose="020B0600000000000000" pitchFamily="50" charset="-128"/>
              </a:rPr>
              <a:t>収入の更正</a:t>
            </a:r>
          </a:p>
          <a:p>
            <a:r>
              <a:rPr kumimoji="1" lang="ja-JP" altLang="en-US" sz="1600" dirty="0">
                <a:solidFill>
                  <a:schemeClr val="tx1"/>
                </a:solidFill>
                <a:latin typeface="HGSｺﾞｼｯｸM" panose="020B0600000000000000" pitchFamily="50" charset="-128"/>
                <a:ea typeface="HGSｺﾞｼｯｸM" panose="020B0600000000000000" pitchFamily="50" charset="-128"/>
              </a:rPr>
              <a:t>　解雇・倒産・休業・休職等により、収入が著しく減少した</a:t>
            </a:r>
            <a:r>
              <a:rPr kumimoji="1" lang="ja-JP" altLang="en-US" sz="1600" dirty="0" smtClean="0">
                <a:solidFill>
                  <a:schemeClr val="tx1"/>
                </a:solidFill>
                <a:latin typeface="HGSｺﾞｼｯｸM" panose="020B0600000000000000" pitchFamily="50" charset="-128"/>
                <a:ea typeface="HGSｺﾞｼｯｸM" panose="020B0600000000000000" pitchFamily="50" charset="-128"/>
              </a:rPr>
              <a:t>世帯について、認定月収</a:t>
            </a:r>
            <a:r>
              <a:rPr kumimoji="1" lang="ja-JP" altLang="en-US" sz="1600" dirty="0">
                <a:solidFill>
                  <a:schemeClr val="tx1"/>
                </a:solidFill>
                <a:latin typeface="HGSｺﾞｼｯｸM" panose="020B0600000000000000" pitchFamily="50" charset="-128"/>
                <a:ea typeface="HGSｺﾞｼｯｸM" panose="020B0600000000000000" pitchFamily="50" charset="-128"/>
              </a:rPr>
              <a:t>を再計算</a:t>
            </a:r>
            <a:r>
              <a:rPr kumimoji="1" lang="ja-JP" altLang="en-US" sz="1600" dirty="0" smtClean="0">
                <a:solidFill>
                  <a:schemeClr val="tx1"/>
                </a:solidFill>
                <a:latin typeface="HGSｺﾞｼｯｸM" panose="020B0600000000000000" pitchFamily="50" charset="-128"/>
                <a:ea typeface="HGSｺﾞｼｯｸM" panose="020B0600000000000000" pitchFamily="50" charset="-128"/>
              </a:rPr>
              <a:t>し、</a:t>
            </a:r>
            <a:endParaRPr kumimoji="1" lang="en-US" altLang="ja-JP" sz="1600" dirty="0" smtClean="0">
              <a:solidFill>
                <a:schemeClr val="tx1"/>
              </a:solidFill>
              <a:latin typeface="HGSｺﾞｼｯｸM" panose="020B0600000000000000" pitchFamily="50" charset="-128"/>
              <a:ea typeface="HGSｺﾞｼｯｸM" panose="020B0600000000000000" pitchFamily="50" charset="-128"/>
            </a:endParaRPr>
          </a:p>
          <a:p>
            <a:r>
              <a:rPr kumimoji="1" lang="ja-JP" altLang="en-US" sz="1600" dirty="0">
                <a:solidFill>
                  <a:schemeClr val="tx1"/>
                </a:solidFill>
                <a:latin typeface="HGSｺﾞｼｯｸM" panose="020B0600000000000000" pitchFamily="50" charset="-128"/>
                <a:ea typeface="HGSｺﾞｼｯｸM" panose="020B0600000000000000" pitchFamily="50" charset="-128"/>
              </a:rPr>
              <a:t>　</a:t>
            </a:r>
            <a:r>
              <a:rPr kumimoji="1" lang="ja-JP" altLang="en-US" sz="1600" dirty="0" smtClean="0">
                <a:solidFill>
                  <a:schemeClr val="tx1"/>
                </a:solidFill>
                <a:latin typeface="HGSｺﾞｼｯｸM" panose="020B0600000000000000" pitchFamily="50" charset="-128"/>
                <a:ea typeface="HGSｺﾞｼｯｸM" panose="020B0600000000000000" pitchFamily="50" charset="-128"/>
              </a:rPr>
              <a:t>その</a:t>
            </a:r>
            <a:r>
              <a:rPr kumimoji="1" lang="ja-JP" altLang="en-US" sz="1600" dirty="0">
                <a:solidFill>
                  <a:schemeClr val="tx1"/>
                </a:solidFill>
                <a:latin typeface="HGSｺﾞｼｯｸM" panose="020B0600000000000000" pitchFamily="50" charset="-128"/>
                <a:ea typeface="HGSｺﾞｼｯｸM" panose="020B0600000000000000" pitchFamily="50" charset="-128"/>
              </a:rPr>
              <a:t>結果、収入分位が下がる場合</a:t>
            </a:r>
            <a:r>
              <a:rPr kumimoji="1" lang="ja-JP" altLang="en-US" sz="1600" dirty="0" smtClean="0">
                <a:solidFill>
                  <a:schemeClr val="tx1"/>
                </a:solidFill>
                <a:latin typeface="HGSｺﾞｼｯｸM" panose="020B0600000000000000" pitchFamily="50" charset="-128"/>
                <a:ea typeface="HGSｺﾞｼｯｸM" panose="020B0600000000000000" pitchFamily="50" charset="-128"/>
              </a:rPr>
              <a:t>に家賃</a:t>
            </a:r>
            <a:r>
              <a:rPr kumimoji="1" lang="ja-JP" altLang="en-US" sz="1600" dirty="0">
                <a:solidFill>
                  <a:schemeClr val="tx1"/>
                </a:solidFill>
                <a:latin typeface="HGSｺﾞｼｯｸM" panose="020B0600000000000000" pitchFamily="50" charset="-128"/>
                <a:ea typeface="HGSｺﾞｼｯｸM" panose="020B0600000000000000" pitchFamily="50" charset="-128"/>
              </a:rPr>
              <a:t>を</a:t>
            </a:r>
            <a:r>
              <a:rPr kumimoji="1" lang="ja-JP" altLang="en-US" sz="1600" dirty="0" smtClean="0">
                <a:solidFill>
                  <a:schemeClr val="tx1"/>
                </a:solidFill>
                <a:latin typeface="HGSｺﾞｼｯｸM" panose="020B0600000000000000" pitchFamily="50" charset="-128"/>
                <a:ea typeface="HGSｺﾞｼｯｸM" panose="020B0600000000000000" pitchFamily="50" charset="-128"/>
              </a:rPr>
              <a:t>減額</a:t>
            </a:r>
            <a:r>
              <a:rPr kumimoji="1" lang="ja-JP" altLang="en-US" sz="1600" dirty="0">
                <a:solidFill>
                  <a:schemeClr val="tx1"/>
                </a:solidFill>
                <a:latin typeface="HGSｺﾞｼｯｸM" panose="020B0600000000000000" pitchFamily="50" charset="-128"/>
                <a:ea typeface="HGSｺﾞｼｯｸM" panose="020B0600000000000000" pitchFamily="50" charset="-128"/>
              </a:rPr>
              <a:t>（認定月収が</a:t>
            </a:r>
            <a:r>
              <a:rPr kumimoji="1" lang="en-US" altLang="ja-JP" sz="1600" dirty="0">
                <a:solidFill>
                  <a:schemeClr val="tx1"/>
                </a:solidFill>
                <a:latin typeface="HGSｺﾞｼｯｸM" panose="020B0600000000000000" pitchFamily="50" charset="-128"/>
                <a:ea typeface="HGSｺﾞｼｯｸM" panose="020B0600000000000000" pitchFamily="50" charset="-128"/>
              </a:rPr>
              <a:t>104,000</a:t>
            </a:r>
            <a:r>
              <a:rPr kumimoji="1" lang="ja-JP" altLang="en-US" sz="1600" dirty="0" smtClean="0">
                <a:solidFill>
                  <a:schemeClr val="tx1"/>
                </a:solidFill>
                <a:latin typeface="HGSｺﾞｼｯｸM" panose="020B0600000000000000" pitchFamily="50" charset="-128"/>
                <a:ea typeface="HGSｺﾞｼｯｸM" panose="020B0600000000000000" pitchFamily="50" charset="-128"/>
              </a:rPr>
              <a:t>円を超える世帯</a:t>
            </a:r>
            <a:r>
              <a:rPr kumimoji="1" lang="ja-JP" altLang="en-US" sz="1600" dirty="0">
                <a:solidFill>
                  <a:schemeClr val="tx1"/>
                </a:solidFill>
                <a:latin typeface="HGSｺﾞｼｯｸM" panose="020B0600000000000000" pitchFamily="50" charset="-128"/>
                <a:ea typeface="HGSｺﾞｼｯｸM" panose="020B0600000000000000" pitchFamily="50" charset="-128"/>
              </a:rPr>
              <a:t>が対象</a:t>
            </a:r>
            <a:r>
              <a:rPr kumimoji="1" lang="ja-JP" altLang="en-US" sz="1600" dirty="0" smtClean="0">
                <a:solidFill>
                  <a:schemeClr val="tx1"/>
                </a:solidFill>
                <a:latin typeface="HGSｺﾞｼｯｸM" panose="020B0600000000000000" pitchFamily="50" charset="-128"/>
                <a:ea typeface="HGSｺﾞｼｯｸM" panose="020B0600000000000000" pitchFamily="50" charset="-128"/>
              </a:rPr>
              <a:t>）</a:t>
            </a:r>
            <a:endParaRPr kumimoji="1" lang="en-US" altLang="ja-JP" sz="1600" dirty="0" smtClean="0">
              <a:solidFill>
                <a:schemeClr val="tx1"/>
              </a:solidFill>
              <a:latin typeface="HGSｺﾞｼｯｸM" panose="020B0600000000000000" pitchFamily="50" charset="-128"/>
              <a:ea typeface="HGSｺﾞｼｯｸM" panose="020B0600000000000000" pitchFamily="50" charset="-128"/>
            </a:endParaRPr>
          </a:p>
          <a:p>
            <a:endParaRPr kumimoji="1" lang="en-US" altLang="ja-JP" sz="1600" dirty="0">
              <a:solidFill>
                <a:schemeClr val="tx1"/>
              </a:solidFill>
              <a:latin typeface="HGSｺﾞｼｯｸM" panose="020B0600000000000000" pitchFamily="50" charset="-128"/>
              <a:ea typeface="HGSｺﾞｼｯｸM" panose="020B0600000000000000" pitchFamily="50" charset="-128"/>
            </a:endParaRPr>
          </a:p>
          <a:p>
            <a:endParaRPr kumimoji="1" lang="en-US" altLang="ja-JP" sz="1600" dirty="0">
              <a:solidFill>
                <a:schemeClr val="tx1"/>
              </a:solidFill>
              <a:latin typeface="HGSｺﾞｼｯｸM" panose="020B0600000000000000" pitchFamily="50" charset="-128"/>
              <a:ea typeface="HGSｺﾞｼｯｸM" panose="020B0600000000000000" pitchFamily="50" charset="-128"/>
            </a:endParaRPr>
          </a:p>
          <a:p>
            <a:endParaRPr kumimoji="1" lang="en-US" altLang="ja-JP" sz="1600" dirty="0" smtClean="0">
              <a:solidFill>
                <a:schemeClr val="tx1"/>
              </a:solidFill>
              <a:latin typeface="HGSｺﾞｼｯｸM" panose="020B0600000000000000" pitchFamily="50" charset="-128"/>
              <a:ea typeface="HGSｺﾞｼｯｸM" panose="020B0600000000000000" pitchFamily="50" charset="-128"/>
            </a:endParaRPr>
          </a:p>
          <a:p>
            <a:r>
              <a:rPr kumimoji="1" lang="ja-JP" altLang="en-US" sz="1600" dirty="0">
                <a:solidFill>
                  <a:schemeClr val="tx1"/>
                </a:solidFill>
                <a:latin typeface="HGSｺﾞｼｯｸM" panose="020B0600000000000000" pitchFamily="50" charset="-128"/>
                <a:ea typeface="HGSｺﾞｼｯｸM" panose="020B0600000000000000" pitchFamily="50" charset="-128"/>
              </a:rPr>
              <a:t>　</a:t>
            </a:r>
            <a:r>
              <a:rPr kumimoji="1" lang="ja-JP" altLang="en-US" sz="1600" dirty="0" smtClean="0">
                <a:solidFill>
                  <a:schemeClr val="tx1"/>
                </a:solidFill>
                <a:latin typeface="HGSｺﾞｼｯｸM" panose="020B0600000000000000" pitchFamily="50" charset="-128"/>
                <a:ea typeface="HGSｺﾞｼｯｸM" panose="020B0600000000000000" pitchFamily="50" charset="-128"/>
              </a:rPr>
              <a:t>　</a:t>
            </a:r>
            <a:endParaRPr kumimoji="1" lang="ja-JP" altLang="en-US" dirty="0">
              <a:solidFill>
                <a:schemeClr val="tx1"/>
              </a:solidFill>
            </a:endParaRPr>
          </a:p>
        </p:txBody>
      </p:sp>
      <p:sp>
        <p:nvSpPr>
          <p:cNvPr id="9" name="正方形/長方形 8"/>
          <p:cNvSpPr/>
          <p:nvPr/>
        </p:nvSpPr>
        <p:spPr>
          <a:xfrm>
            <a:off x="0" y="3474260"/>
            <a:ext cx="3528811" cy="34830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smtClean="0">
                <a:latin typeface="HGSｺﾞｼｯｸM" panose="020B0600000000000000" pitchFamily="50" charset="-128"/>
                <a:ea typeface="HGSｺﾞｼｯｸM" panose="020B0600000000000000" pitchFamily="50" charset="-128"/>
              </a:rPr>
              <a:t>入居者の家賃減免・収入更正</a:t>
            </a:r>
            <a:endParaRPr kumimoji="1" lang="ja-JP" altLang="en-US" sz="1600" dirty="0">
              <a:latin typeface="HGSｺﾞｼｯｸM" panose="020B0600000000000000" pitchFamily="50" charset="-128"/>
              <a:ea typeface="HGSｺﾞｼｯｸM" panose="020B0600000000000000" pitchFamily="50" charset="-128"/>
            </a:endParaRPr>
          </a:p>
        </p:txBody>
      </p:sp>
      <p:graphicFrame>
        <p:nvGraphicFramePr>
          <p:cNvPr id="2" name="表 1"/>
          <p:cNvGraphicFramePr>
            <a:graphicFrameLocks noGrp="1"/>
          </p:cNvGraphicFramePr>
          <p:nvPr>
            <p:extLst>
              <p:ext uri="{D42A27DB-BD31-4B8C-83A1-F6EECF244321}">
                <p14:modId xmlns:p14="http://schemas.microsoft.com/office/powerpoint/2010/main" val="1171076802"/>
              </p:ext>
            </p:extLst>
          </p:nvPr>
        </p:nvGraphicFramePr>
        <p:xfrm>
          <a:off x="579548" y="5760721"/>
          <a:ext cx="5705341" cy="962052"/>
        </p:xfrm>
        <a:graphic>
          <a:graphicData uri="http://schemas.openxmlformats.org/drawingml/2006/table">
            <a:tbl>
              <a:tblPr firstRow="1" bandRow="1">
                <a:tableStyleId>{5940675A-B579-460E-94D1-54222C63F5DA}</a:tableStyleId>
              </a:tblPr>
              <a:tblGrid>
                <a:gridCol w="2825143">
                  <a:extLst>
                    <a:ext uri="{9D8B030D-6E8A-4147-A177-3AD203B41FA5}">
                      <a16:colId xmlns:a16="http://schemas.microsoft.com/office/drawing/2014/main" val="1104007502"/>
                    </a:ext>
                  </a:extLst>
                </a:gridCol>
                <a:gridCol w="1440099">
                  <a:extLst>
                    <a:ext uri="{9D8B030D-6E8A-4147-A177-3AD203B41FA5}">
                      <a16:colId xmlns:a16="http://schemas.microsoft.com/office/drawing/2014/main" val="1879890704"/>
                    </a:ext>
                  </a:extLst>
                </a:gridCol>
                <a:gridCol w="1440099">
                  <a:extLst>
                    <a:ext uri="{9D8B030D-6E8A-4147-A177-3AD203B41FA5}">
                      <a16:colId xmlns:a16="http://schemas.microsoft.com/office/drawing/2014/main" val="3233670514"/>
                    </a:ext>
                  </a:extLst>
                </a:gridCol>
              </a:tblGrid>
              <a:tr h="320684">
                <a:tc>
                  <a:txBody>
                    <a:bodyPr/>
                    <a:lstStyle/>
                    <a:p>
                      <a:endParaRPr kumimoji="1" lang="ja-JP" altLang="en-US" sz="1400" dirty="0">
                        <a:latin typeface="HGSｺﾞｼｯｸM" panose="020B0600000000000000" pitchFamily="50" charset="-128"/>
                        <a:ea typeface="HGSｺﾞｼｯｸM" panose="020B0600000000000000" pitchFamily="50" charset="-128"/>
                      </a:endParaRPr>
                    </a:p>
                  </a:txBody>
                  <a:tcPr/>
                </a:tc>
                <a:tc>
                  <a:txBody>
                    <a:bodyPr/>
                    <a:lstStyle/>
                    <a:p>
                      <a:pPr algn="ctr"/>
                      <a:r>
                        <a:rPr kumimoji="1" lang="ja-JP" altLang="en-US" sz="1400" dirty="0" smtClean="0"/>
                        <a:t>相談件数</a:t>
                      </a:r>
                      <a:endParaRPr kumimoji="1" lang="ja-JP" altLang="en-US" sz="1400" dirty="0">
                        <a:latin typeface="HGSｺﾞｼｯｸM" panose="020B0600000000000000" pitchFamily="50" charset="-128"/>
                        <a:ea typeface="HGSｺﾞｼｯｸM" panose="020B0600000000000000" pitchFamily="50" charset="-128"/>
                      </a:endParaRPr>
                    </a:p>
                  </a:txBody>
                  <a:tcPr/>
                </a:tc>
                <a:tc>
                  <a:txBody>
                    <a:bodyPr/>
                    <a:lstStyle/>
                    <a:p>
                      <a:pPr algn="ctr"/>
                      <a:r>
                        <a:rPr kumimoji="1" lang="ja-JP" altLang="en-US" sz="1400" dirty="0" smtClean="0"/>
                        <a:t>申請件数</a:t>
                      </a:r>
                      <a:endParaRPr kumimoji="1" lang="ja-JP" altLang="en-US" sz="1400" dirty="0">
                        <a:latin typeface="HGSｺﾞｼｯｸM" panose="020B0600000000000000" pitchFamily="50" charset="-128"/>
                        <a:ea typeface="HGSｺﾞｼｯｸM" panose="020B0600000000000000" pitchFamily="50" charset="-128"/>
                      </a:endParaRPr>
                    </a:p>
                  </a:txBody>
                  <a:tcPr/>
                </a:tc>
                <a:extLst>
                  <a:ext uri="{0D108BD9-81ED-4DB2-BD59-A6C34878D82A}">
                    <a16:rowId xmlns:a16="http://schemas.microsoft.com/office/drawing/2014/main" val="4000338023"/>
                  </a:ext>
                </a:extLst>
              </a:tr>
              <a:tr h="320684">
                <a:tc>
                  <a:txBody>
                    <a:bodyPr/>
                    <a:lstStyle/>
                    <a:p>
                      <a:pPr algn="ctr"/>
                      <a:r>
                        <a:rPr kumimoji="1" lang="ja-JP" altLang="en-US" sz="1400" dirty="0" smtClean="0"/>
                        <a:t>家　賃　減　免</a:t>
                      </a:r>
                      <a:endParaRPr kumimoji="1" lang="ja-JP" altLang="en-US" sz="1400" dirty="0">
                        <a:latin typeface="HGSｺﾞｼｯｸM" panose="020B0600000000000000" pitchFamily="50" charset="-128"/>
                        <a:ea typeface="HGSｺﾞｼｯｸM" panose="020B0600000000000000" pitchFamily="50" charset="-128"/>
                      </a:endParaRPr>
                    </a:p>
                  </a:txBody>
                  <a:tcPr/>
                </a:tc>
                <a:tc>
                  <a:txBody>
                    <a:bodyPr/>
                    <a:lstStyle/>
                    <a:p>
                      <a:pPr algn="r"/>
                      <a:r>
                        <a:rPr kumimoji="1" lang="ja-JP" altLang="en-US" sz="1400" dirty="0" smtClean="0"/>
                        <a:t>１，６３０</a:t>
                      </a:r>
                      <a:endParaRPr kumimoji="1" lang="ja-JP" altLang="en-US" sz="1400" dirty="0">
                        <a:latin typeface="HGSｺﾞｼｯｸM" panose="020B0600000000000000" pitchFamily="50" charset="-128"/>
                        <a:ea typeface="HGSｺﾞｼｯｸM" panose="020B0600000000000000" pitchFamily="50" charset="-128"/>
                      </a:endParaRPr>
                    </a:p>
                  </a:txBody>
                  <a:tcPr/>
                </a:tc>
                <a:tc>
                  <a:txBody>
                    <a:bodyPr/>
                    <a:lstStyle/>
                    <a:p>
                      <a:pPr algn="r"/>
                      <a:r>
                        <a:rPr kumimoji="1" lang="ja-JP" altLang="en-US" sz="1400" dirty="0" smtClean="0"/>
                        <a:t>３３４</a:t>
                      </a:r>
                      <a:endParaRPr kumimoji="1" lang="ja-JP" altLang="en-US" sz="1400" dirty="0">
                        <a:latin typeface="HGSｺﾞｼｯｸM" panose="020B0600000000000000" pitchFamily="50" charset="-128"/>
                        <a:ea typeface="HGSｺﾞｼｯｸM" panose="020B0600000000000000" pitchFamily="50" charset="-128"/>
                      </a:endParaRPr>
                    </a:p>
                  </a:txBody>
                  <a:tcPr/>
                </a:tc>
                <a:extLst>
                  <a:ext uri="{0D108BD9-81ED-4DB2-BD59-A6C34878D82A}">
                    <a16:rowId xmlns:a16="http://schemas.microsoft.com/office/drawing/2014/main" val="428176564"/>
                  </a:ext>
                </a:extLst>
              </a:tr>
              <a:tr h="320684">
                <a:tc>
                  <a:txBody>
                    <a:bodyPr/>
                    <a:lstStyle/>
                    <a:p>
                      <a:pPr algn="ctr"/>
                      <a:r>
                        <a:rPr kumimoji="1" lang="ja-JP" altLang="en-US" sz="1400" dirty="0" smtClean="0"/>
                        <a:t>収　入　更　正</a:t>
                      </a:r>
                      <a:endParaRPr kumimoji="1" lang="ja-JP" altLang="en-US" sz="1400" dirty="0">
                        <a:latin typeface="HGSｺﾞｼｯｸM" panose="020B0600000000000000" pitchFamily="50" charset="-128"/>
                        <a:ea typeface="HGSｺﾞｼｯｸM" panose="020B0600000000000000" pitchFamily="50" charset="-128"/>
                      </a:endParaRPr>
                    </a:p>
                  </a:txBody>
                  <a:tcPr/>
                </a:tc>
                <a:tc>
                  <a:txBody>
                    <a:bodyPr/>
                    <a:lstStyle/>
                    <a:p>
                      <a:pPr algn="r"/>
                      <a:r>
                        <a:rPr kumimoji="1" lang="ja-JP" altLang="en-US" sz="1400" dirty="0" smtClean="0"/>
                        <a:t>１，２２８</a:t>
                      </a:r>
                      <a:endParaRPr kumimoji="1" lang="ja-JP" altLang="en-US" sz="1400" dirty="0">
                        <a:latin typeface="HGSｺﾞｼｯｸM" panose="020B0600000000000000" pitchFamily="50" charset="-128"/>
                        <a:ea typeface="HGSｺﾞｼｯｸM" panose="020B0600000000000000" pitchFamily="50" charset="-128"/>
                      </a:endParaRPr>
                    </a:p>
                  </a:txBody>
                  <a:tcPr/>
                </a:tc>
                <a:tc>
                  <a:txBody>
                    <a:bodyPr/>
                    <a:lstStyle/>
                    <a:p>
                      <a:pPr algn="r"/>
                      <a:r>
                        <a:rPr kumimoji="1" lang="ja-JP" altLang="en-US" sz="1400" dirty="0" smtClean="0"/>
                        <a:t>４３３</a:t>
                      </a:r>
                      <a:endParaRPr kumimoji="1" lang="ja-JP" altLang="en-US" sz="1400" dirty="0">
                        <a:latin typeface="HGSｺﾞｼｯｸM" panose="020B0600000000000000" pitchFamily="50" charset="-128"/>
                        <a:ea typeface="HGSｺﾞｼｯｸM" panose="020B0600000000000000" pitchFamily="50" charset="-128"/>
                      </a:endParaRPr>
                    </a:p>
                  </a:txBody>
                  <a:tcPr/>
                </a:tc>
                <a:extLst>
                  <a:ext uri="{0D108BD9-81ED-4DB2-BD59-A6C34878D82A}">
                    <a16:rowId xmlns:a16="http://schemas.microsoft.com/office/drawing/2014/main" val="2374904693"/>
                  </a:ext>
                </a:extLst>
              </a:tr>
            </a:tbl>
          </a:graphicData>
        </a:graphic>
      </p:graphicFrame>
      <p:sp>
        <p:nvSpPr>
          <p:cNvPr id="3" name="テキスト ボックス 2"/>
          <p:cNvSpPr txBox="1"/>
          <p:nvPr/>
        </p:nvSpPr>
        <p:spPr>
          <a:xfrm>
            <a:off x="7018985" y="399245"/>
            <a:ext cx="2073499" cy="253916"/>
          </a:xfrm>
          <a:prstGeom prst="rect">
            <a:avLst/>
          </a:prstGeom>
          <a:noFill/>
        </p:spPr>
        <p:txBody>
          <a:bodyPr wrap="square" rtlCol="0">
            <a:spAutoFit/>
          </a:bodyPr>
          <a:lstStyle/>
          <a:p>
            <a:r>
              <a:rPr kumimoji="1" lang="ja-JP" altLang="en-US" sz="1050" dirty="0" smtClean="0">
                <a:latin typeface="HGSｺﾞｼｯｸM" panose="020B0600000000000000" pitchFamily="50" charset="-128"/>
                <a:ea typeface="HGSｺﾞｼｯｸM" panose="020B0600000000000000" pitchFamily="50" charset="-128"/>
              </a:rPr>
              <a:t>（令和２年１２月２８日現在）</a:t>
            </a:r>
            <a:endParaRPr kumimoji="1" lang="ja-JP" altLang="en-US" sz="1050" dirty="0">
              <a:latin typeface="HGSｺﾞｼｯｸM" panose="020B0600000000000000" pitchFamily="50" charset="-128"/>
              <a:ea typeface="HGSｺﾞｼｯｸM" panose="020B0600000000000000" pitchFamily="50" charset="-128"/>
            </a:endParaRPr>
          </a:p>
        </p:txBody>
      </p:sp>
    </p:spTree>
    <p:extLst>
      <p:ext uri="{BB962C8B-B14F-4D97-AF65-F5344CB8AC3E}">
        <p14:creationId xmlns:p14="http://schemas.microsoft.com/office/powerpoint/2010/main" val="2774167316"/>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78</TotalTime>
  <Words>302</Words>
  <Application>Microsoft Office PowerPoint</Application>
  <PresentationFormat>画面に合わせる (4:3)</PresentationFormat>
  <Paragraphs>33</Paragraphs>
  <Slides>1</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vt:i4>
      </vt:variant>
    </vt:vector>
  </HeadingPairs>
  <TitlesOfParts>
    <vt:vector size="8" baseType="lpstr">
      <vt:lpstr>HGSｺﾞｼｯｸM</vt:lpstr>
      <vt:lpstr>游ゴシック</vt:lpstr>
      <vt:lpstr>游ゴシック Light</vt:lpstr>
      <vt:lpstr>Arial</vt:lpstr>
      <vt:lpstr>Calibri</vt:lpstr>
      <vt:lpstr>Calibri Light</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山田　淳裕</dc:creator>
  <cp:lastModifiedBy>辻井　温子</cp:lastModifiedBy>
  <cp:revision>10</cp:revision>
  <cp:lastPrinted>2021-01-12T01:15:41Z</cp:lastPrinted>
  <dcterms:created xsi:type="dcterms:W3CDTF">2021-01-11T23:23:38Z</dcterms:created>
  <dcterms:modified xsi:type="dcterms:W3CDTF">2021-01-12T05:51:42Z</dcterms:modified>
</cp:coreProperties>
</file>