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直樹" initials="太田　直樹" lastIdx="0" clrIdx="0">
    <p:extLst>
      <p:ext uri="{19B8F6BF-5375-455C-9EA6-DF929625EA0E}">
        <p15:presenceInfo xmlns:p15="http://schemas.microsoft.com/office/powerpoint/2012/main" userId="S-1-5-21-161959346-1900351369-444732941-77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55753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79064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50336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4512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32890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5734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9168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30521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01413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15440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420582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16CC9-9CE3-469E-A17D-A7F9ADD14AEB}" type="datetimeFigureOut">
              <a:rPr kumimoji="1" lang="ja-JP" altLang="en-US" smtClean="0"/>
              <a:t>2021/1/12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70130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394883"/>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47139607"/>
              </p:ext>
            </p:extLst>
          </p:nvPr>
        </p:nvGraphicFramePr>
        <p:xfrm>
          <a:off x="429294" y="1148603"/>
          <a:ext cx="8302583" cy="3309203"/>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物資及び資材の備蓄等（法第</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・医薬品等を</a:t>
                      </a:r>
                      <a:r>
                        <a:rPr kumimoji="1" lang="ja-JP" altLang="en-US" sz="1400" b="1" dirty="0" smtClean="0">
                          <a:latin typeface="Meiryo UI" panose="020B0604030504040204" pitchFamily="50" charset="-128"/>
                          <a:ea typeface="Meiryo UI" panose="020B0604030504040204" pitchFamily="50" charset="-128"/>
                        </a:rPr>
                        <a:t>備蓄、整備、点検しなければならない</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・対策に必要な</a:t>
                      </a:r>
                      <a:r>
                        <a:rPr kumimoji="1" lang="ja-JP" altLang="en-US" sz="1400" b="1" dirty="0" smtClean="0">
                          <a:latin typeface="Meiryo UI" panose="020B0604030504040204" pitchFamily="50" charset="-128"/>
                          <a:ea typeface="Meiryo UI" panose="020B0604030504040204" pitchFamily="50" charset="-128"/>
                        </a:rPr>
                        <a:t>管理施設・設備を整備、点検しなければならない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都道府県対策本部の設置（法</a:t>
                      </a:r>
                      <a:r>
                        <a:rPr kumimoji="1" lang="en-US" altLang="ja-JP" sz="1400" dirty="0" smtClean="0">
                          <a:latin typeface="Meiryo UI" panose="020B0604030504040204" pitchFamily="50" charset="-128"/>
                          <a:ea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政府対策本部が設置されたときは、</a:t>
                      </a:r>
                      <a:r>
                        <a:rPr kumimoji="1" lang="ja-JP" altLang="en-US" sz="1400" b="1" dirty="0" smtClean="0">
                          <a:latin typeface="Meiryo UI" panose="020B0604030504040204" pitchFamily="50" charset="-128"/>
                          <a:ea typeface="Meiryo UI" panose="020B0604030504040204" pitchFamily="50" charset="-128"/>
                        </a:rPr>
                        <a:t>都道府県対策本部を設置しなければならない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37016199"/>
                  </a:ext>
                </a:extLst>
              </a:tr>
              <a:tr h="347563">
                <a:tc rowSpan="3">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都道府県対策本部長の権限（法第</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・府域の対策に関する</a:t>
                      </a:r>
                      <a:r>
                        <a:rPr kumimoji="1" lang="ja-JP" altLang="en-US" sz="1400" b="1" dirty="0" smtClean="0">
                          <a:latin typeface="Meiryo UI" panose="020B0604030504040204" pitchFamily="50" charset="-128"/>
                          <a:ea typeface="Meiryo UI" panose="020B0604030504040204" pitchFamily="50" charset="-128"/>
                        </a:rPr>
                        <a:t>総合調整</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6275770"/>
                  </a:ext>
                </a:extLst>
              </a:tr>
              <a:tr h="21894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総合調整を行うよう要請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smtClean="0">
                          <a:latin typeface="Meiryo UI" panose="020B0604030504040204" pitchFamily="50" charset="-128"/>
                          <a:ea typeface="Meiryo UI" panose="020B0604030504040204" pitchFamily="50" charset="-128"/>
                        </a:rPr>
                        <a:t>政府対策本部長</a:t>
                      </a:r>
                      <a:r>
                        <a:rPr kumimoji="1" lang="en-US" altLang="ja-JP" sz="1400" spc="-100" baseline="0" dirty="0" smtClean="0">
                          <a:latin typeface="Meiryo UI" panose="020B0604030504040204" pitchFamily="50" charset="-128"/>
                          <a:ea typeface="Meiryo UI" panose="020B0604030504040204" pitchFamily="50" charset="-128"/>
                        </a:rPr>
                        <a:t>(</a:t>
                      </a:r>
                      <a:r>
                        <a:rPr kumimoji="1" lang="ja-JP" altLang="en-US" sz="1400" spc="-100" baseline="0" dirty="0" smtClean="0">
                          <a:latin typeface="Meiryo UI" panose="020B0604030504040204" pitchFamily="50" charset="-128"/>
                          <a:ea typeface="Meiryo UI" panose="020B0604030504040204" pitchFamily="50" charset="-128"/>
                        </a:rPr>
                        <a:t>内閣総理大臣</a:t>
                      </a:r>
                      <a:r>
                        <a:rPr kumimoji="1" lang="en-US" altLang="ja-JP" sz="1400" spc="-100" baseline="0" dirty="0" smtClean="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99267447"/>
                  </a:ext>
                </a:extLst>
              </a:tr>
              <a:tr h="30050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必要な協力を要請</a:t>
                      </a:r>
                      <a:r>
                        <a:rPr kumimoji="1" lang="ja-JP" altLang="en-US" sz="1400" dirty="0" smtClean="0">
                          <a:latin typeface="Meiryo UI" panose="020B0604030504040204" pitchFamily="50" charset="-128"/>
                          <a:ea typeface="Meiryo UI" panose="020B0604030504040204" pitchFamily="50" charset="-128"/>
                        </a:rPr>
                        <a:t>できる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0" baseline="0" dirty="0" smtClean="0">
                          <a:latin typeface="Meiryo UI" panose="020B0604030504040204" pitchFamily="50" charset="-128"/>
                          <a:ea typeface="Meiryo UI" panose="020B0604030504040204" pitchFamily="50" charset="-128"/>
                        </a:rPr>
                        <a:t>公私の団体又は個人</a:t>
                      </a:r>
                    </a:p>
                  </a:txBody>
                  <a:tcPr/>
                </a:tc>
                <a:extLst>
                  <a:ext uri="{0D108BD9-81ED-4DB2-BD59-A6C34878D82A}">
                    <a16:rowId xmlns:a16="http://schemas.microsoft.com/office/drawing/2014/main" val="420887122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医療等の実施の要請（法第</a:t>
                      </a:r>
                      <a:r>
                        <a:rPr kumimoji="1" lang="en-US" altLang="ja-JP" sz="1400" dirty="0" smtClean="0">
                          <a:latin typeface="Meiryo UI" panose="020B0604030504040204" pitchFamily="50" charset="-128"/>
                          <a:ea typeface="Meiryo UI" panose="020B0604030504040204" pitchFamily="50" charset="-128"/>
                        </a:rPr>
                        <a:t>31</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①患者に対する</a:t>
                      </a:r>
                      <a:r>
                        <a:rPr kumimoji="1" lang="ja-JP" altLang="en-US" sz="1400" b="1" dirty="0" smtClean="0">
                          <a:latin typeface="Meiryo UI" panose="020B0604030504040204" pitchFamily="50" charset="-128"/>
                          <a:ea typeface="Meiryo UI" panose="020B0604030504040204" pitchFamily="50" charset="-128"/>
                        </a:rPr>
                        <a:t>医療を行うよう要請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②</a:t>
                      </a:r>
                      <a:r>
                        <a:rPr kumimoji="1" lang="ja-JP" altLang="en-US" sz="1400" b="1" dirty="0" smtClean="0">
                          <a:latin typeface="Meiryo UI" panose="020B0604030504040204" pitchFamily="50" charset="-128"/>
                          <a:ea typeface="Meiryo UI" panose="020B0604030504040204" pitchFamily="50" charset="-128"/>
                        </a:rPr>
                        <a:t>特定接種の実施に関し必要な要請</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③上記①②に応じないとき、</a:t>
                      </a:r>
                      <a:r>
                        <a:rPr kumimoji="1" lang="ja-JP" altLang="en-US" sz="1400" b="1" dirty="0" smtClean="0">
                          <a:latin typeface="Meiryo UI" panose="020B0604030504040204" pitchFamily="50" charset="-128"/>
                          <a:ea typeface="Meiryo UI" panose="020B0604030504040204" pitchFamily="50" charset="-128"/>
                        </a:rPr>
                        <a:t>指示</a:t>
                      </a:r>
                      <a:r>
                        <a:rPr kumimoji="1" lang="ja-JP" altLang="en-US" sz="1400" dirty="0" smtClean="0">
                          <a:latin typeface="Meiryo UI" panose="020B0604030504040204" pitchFamily="50" charset="-128"/>
                          <a:ea typeface="Meiryo UI" panose="020B0604030504040204" pitchFamily="50" charset="-128"/>
                        </a:rPr>
                        <a:t>できる</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①②③とも</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医療関係者</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4944356"/>
                  </a:ext>
                </a:extLst>
              </a:tr>
            </a:tbl>
          </a:graphicData>
        </a:graphic>
      </p:graphicFrame>
      <p:sp>
        <p:nvSpPr>
          <p:cNvPr id="7" name="テキスト ボックス 6"/>
          <p:cNvSpPr txBox="1"/>
          <p:nvPr/>
        </p:nvSpPr>
        <p:spPr>
          <a:xfrm>
            <a:off x="302654" y="810380"/>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緊急事態宣言の発出前</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654" y="4397277"/>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118604049"/>
              </p:ext>
            </p:extLst>
          </p:nvPr>
        </p:nvGraphicFramePr>
        <p:xfrm>
          <a:off x="429293" y="4766609"/>
          <a:ext cx="8302583" cy="20472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都道府県対策本部長の指示（法第</a:t>
                      </a:r>
                      <a:r>
                        <a:rPr kumimoji="1" lang="en-US" altLang="ja-JP" sz="1400" dirty="0" smtClean="0">
                          <a:latin typeface="Meiryo UI" panose="020B0604030504040204" pitchFamily="50" charset="-128"/>
                          <a:ea typeface="Meiryo UI" panose="020B0604030504040204" pitchFamily="50" charset="-128"/>
                        </a:rPr>
                        <a:t>33</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1" dirty="0" smtClean="0">
                          <a:latin typeface="Meiryo UI" panose="020B0604030504040204" pitchFamily="50" charset="-128"/>
                          <a:ea typeface="Meiryo UI" panose="020B0604030504040204" pitchFamily="50" charset="-128"/>
                        </a:rPr>
                        <a:t>総合調整に基づく措置が実施されない場合</a:t>
                      </a:r>
                      <a:r>
                        <a:rPr kumimoji="1" lang="ja-JP" altLang="en-US" sz="1400" dirty="0" smtClean="0">
                          <a:latin typeface="Meiryo UI" panose="020B0604030504040204" pitchFamily="50" charset="-128"/>
                          <a:ea typeface="Meiryo UI" panose="020B0604030504040204" pitchFamily="50" charset="-128"/>
                        </a:rPr>
                        <a:t>で、特に必要があると認める場合、</a:t>
                      </a:r>
                      <a:r>
                        <a:rPr kumimoji="1" lang="ja-JP" altLang="en-US" sz="1400" b="1" dirty="0" smtClean="0">
                          <a:latin typeface="Meiryo UI" panose="020B0604030504040204" pitchFamily="50" charset="-128"/>
                          <a:ea typeface="Meiryo UI" panose="020B0604030504040204" pitchFamily="50" charset="-128"/>
                        </a:rPr>
                        <a:t>必要な指示</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市町村長、</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指定公共機関</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（日銀、日本赤十字、医師会、医療・医薬品等製造販売、電気・ガス、輸送、通信事業者等）</a:t>
                      </a:r>
                      <a:r>
                        <a:rPr kumimoji="1" lang="ja-JP" altLang="en-US" sz="1400" spc="-70" baseline="0" dirty="0" smtClean="0">
                          <a:solidFill>
                            <a:schemeClr val="tx1"/>
                          </a:solidFill>
                          <a:latin typeface="Meiryo UI" panose="020B0604030504040204" pitchFamily="50" charset="-128"/>
                          <a:ea typeface="Meiryo UI" panose="020B0604030504040204" pitchFamily="50" charset="-128"/>
                        </a:rPr>
                        <a:t>、</a:t>
                      </a:r>
                      <a:endParaRPr kumimoji="1" lang="en-US" altLang="ja-JP" sz="1400" spc="-70" baseline="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指定地方公共機関</a:t>
                      </a:r>
                      <a:r>
                        <a:rPr kumimoji="1" lang="ja-JP" altLang="en-US" sz="1200" dirty="0" smtClean="0">
                          <a:solidFill>
                            <a:schemeClr val="tx1"/>
                          </a:solidFill>
                          <a:latin typeface="Meiryo UI" panose="020B0604030504040204" pitchFamily="50" charset="-128"/>
                          <a:ea typeface="Meiryo UI" panose="020B0604030504040204" pitchFamily="50" charset="-128"/>
                        </a:rPr>
                        <a:t>（府内の医療関係機関、医療機関、</a:t>
                      </a:r>
                      <a:r>
                        <a:rPr kumimoji="1" lang="zh-TW" altLang="en-US" sz="1200" dirty="0" smtClean="0">
                          <a:solidFill>
                            <a:schemeClr val="tx1"/>
                          </a:solidFill>
                          <a:latin typeface="Meiryo UI" panose="020B0604030504040204" pitchFamily="50" charset="-128"/>
                          <a:ea typeface="Meiryo UI" panose="020B0604030504040204" pitchFamily="50" charset="-128"/>
                        </a:rPr>
                        <a:t>医薬品等卸販売業者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ガス</a:t>
                      </a:r>
                      <a:r>
                        <a:rPr kumimoji="1" lang="zh-TW" altLang="en-US" sz="1200" dirty="0" smtClean="0">
                          <a:solidFill>
                            <a:schemeClr val="tx1"/>
                          </a:solidFill>
                          <a:latin typeface="Meiryo UI" panose="020B0604030504040204" pitchFamily="50" charset="-128"/>
                          <a:ea typeface="Meiryo UI" panose="020B0604030504040204" pitchFamily="50" charset="-128"/>
                        </a:rPr>
                        <a:t>事業者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rPr>
                        <a:t>貨物運送事業者</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等</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bl>
          </a:graphicData>
        </a:graphic>
      </p:graphicFrame>
      <p:sp>
        <p:nvSpPr>
          <p:cNvPr id="10" name="テキスト ボックス 9"/>
          <p:cNvSpPr txBox="1"/>
          <p:nvPr/>
        </p:nvSpPr>
        <p:spPr>
          <a:xfrm>
            <a:off x="7294268" y="50963"/>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t>資料１－５</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00586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147017"/>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12143618"/>
              </p:ext>
            </p:extLst>
          </p:nvPr>
        </p:nvGraphicFramePr>
        <p:xfrm>
          <a:off x="429294" y="839514"/>
          <a:ext cx="8302583" cy="5690928"/>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2498501">
                  <a:extLst>
                    <a:ext uri="{9D8B030D-6E8A-4147-A177-3AD203B41FA5}">
                      <a16:colId xmlns:a16="http://schemas.microsoft.com/office/drawing/2014/main" val="1251737896"/>
                    </a:ext>
                  </a:extLst>
                </a:gridCol>
                <a:gridCol w="1352284">
                  <a:extLst>
                    <a:ext uri="{9D8B030D-6E8A-4147-A177-3AD203B41FA5}">
                      <a16:colId xmlns:a16="http://schemas.microsoft.com/office/drawing/2014/main" val="1115702174"/>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rowSpan="3">
                  <a:txBody>
                    <a:bodyPr/>
                    <a:lstStyle/>
                    <a:p>
                      <a:r>
                        <a:rPr kumimoji="1" lang="ja-JP" altLang="en-US" sz="1400" dirty="0" smtClean="0">
                          <a:latin typeface="Meiryo UI" panose="020B0604030504040204" pitchFamily="50" charset="-128"/>
                          <a:ea typeface="Meiryo UI" panose="020B0604030504040204" pitchFamily="50" charset="-128"/>
                        </a:rPr>
                        <a:t>感染を防止するための協力要請等</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居宅から外出しないことの要請</a:t>
                      </a:r>
                      <a:r>
                        <a:rPr kumimoji="1" lang="ja-JP" altLang="en-US" sz="1400" dirty="0" smtClean="0">
                          <a:latin typeface="Meiryo UI" panose="020B0604030504040204" pitchFamily="50" charset="-128"/>
                          <a:ea typeface="Meiryo UI" panose="020B0604030504040204" pitchFamily="50" charset="-128"/>
                        </a:rPr>
                        <a:t>が可能</a:t>
                      </a:r>
                    </a:p>
                  </a:txBody>
                  <a:tcPr/>
                </a:tc>
                <a:tc hMerge="1">
                  <a:txBody>
                    <a:bodyPr/>
                    <a:lstStyle/>
                    <a:p>
                      <a:endParaRPr kumimoji="1" lang="ja-JP" altLang="en-US"/>
                    </a:p>
                  </a:txBody>
                  <a:tcPr/>
                </a:tc>
                <a:tc>
                  <a:txBody>
                    <a:bodyPr/>
                    <a:lstStyle/>
                    <a:p>
                      <a:r>
                        <a:rPr kumimoji="1" lang="ja-JP" altLang="en-US" sz="1400" dirty="0" smtClean="0">
                          <a:latin typeface="Meiryo UI" panose="020B0604030504040204" pitchFamily="50" charset="-128"/>
                          <a:ea typeface="Meiryo UI" panose="020B0604030504040204" pitchFamily="50" charset="-128"/>
                        </a:rPr>
                        <a:t>住民</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803417"/>
                  </a:ext>
                </a:extLst>
              </a:tr>
              <a:tr h="608214">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施設の使用（催物の開催）の</a:t>
                      </a:r>
                      <a:r>
                        <a:rPr kumimoji="1" lang="ja-JP" altLang="en-US" sz="1400" b="1" dirty="0" smtClean="0">
                          <a:solidFill>
                            <a:schemeClr val="tx1"/>
                          </a:solidFill>
                          <a:latin typeface="Meiryo UI" panose="020B0604030504040204" pitchFamily="50" charset="-128"/>
                          <a:ea typeface="Meiryo UI" panose="020B0604030504040204" pitchFamily="50" charset="-128"/>
                        </a:rPr>
                        <a:t>制限・停止の要請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⇒要請に応じないときで、知事が必要があると認めるときは、</a:t>
                      </a:r>
                      <a:r>
                        <a:rPr kumimoji="1" lang="ja-JP" altLang="en-US" sz="1400" b="1" dirty="0" smtClean="0">
                          <a:solidFill>
                            <a:schemeClr val="tx1"/>
                          </a:solidFill>
                          <a:latin typeface="Meiryo UI" panose="020B0604030504040204" pitchFamily="50" charset="-128"/>
                          <a:ea typeface="Meiryo UI" panose="020B0604030504040204" pitchFamily="50" charset="-128"/>
                        </a:rPr>
                        <a:t>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⇒知事が要請・指示をしたときは、その旨を</a:t>
                      </a:r>
                      <a:r>
                        <a:rPr kumimoji="1" lang="ja-JP" altLang="en-US" sz="1400" b="1" dirty="0" smtClean="0">
                          <a:solidFill>
                            <a:schemeClr val="tx1"/>
                          </a:solidFill>
                          <a:latin typeface="Meiryo UI" panose="020B0604030504040204" pitchFamily="50" charset="-128"/>
                          <a:ea typeface="Meiryo UI" panose="020B0604030504040204" pitchFamily="50" charset="-128"/>
                        </a:rPr>
                        <a:t>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（個別施設名を公表）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積極的に制限を行う施設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１</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学校、保育所、</a:t>
                      </a:r>
                      <a:r>
                        <a:rPr lang="ja-JP" altLang="en-US" sz="1400" b="1" dirty="0" smtClean="0">
                          <a:solidFill>
                            <a:schemeClr val="tx1"/>
                          </a:solidFill>
                          <a:effectLst/>
                          <a:latin typeface="Meiryo UI" panose="020B0604030504040204" pitchFamily="50" charset="-128"/>
                          <a:ea typeface="Meiryo UI" panose="020B0604030504040204" pitchFamily="50" charset="-128"/>
                        </a:rPr>
                        <a:t>介護施設</a:t>
                      </a:r>
                      <a:endParaRPr lang="en-US" altLang="ja-JP" sz="1400" b="1"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（感染リスクが高い施設）</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88265407"/>
                  </a:ext>
                </a:extLst>
              </a:tr>
              <a:tr h="238892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柔軟に対応する施設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２</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（協力要請→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使用制限要請）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１、２</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具体的な運用は、国によるガイドラインによる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建築物の床面積の合計が</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1,000</a:t>
                      </a: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㎡を超えるもの　</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200" spc="0" dirty="0" smtClean="0">
                          <a:solidFill>
                            <a:schemeClr val="tx1"/>
                          </a:solidFill>
                          <a:latin typeface="Meiryo UI" panose="020B0604030504040204" pitchFamily="50" charset="-128"/>
                          <a:ea typeface="Meiryo UI" panose="020B0604030504040204" pitchFamily="50" charset="-128"/>
                        </a:rPr>
                        <a:t>大学・専修学校・各種学校、　劇場・観覧場・映画館・演芸場、　集会場・公会堂、展示場、百貨店・マーケット、　ホテル・旅館、　体育館・水泳場・ボーリング場・遊技場、　博物館・美術館・図書館、　キャバレー・ナイトクラブ・ダンスホール、　理髪店・質屋・貸衣装屋、　自動車教習所・学習塾</a:t>
                      </a:r>
                      <a:endParaRPr kumimoji="1" lang="en-US" altLang="ja-JP" sz="14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400" b="0" spc="-100" baseline="0" dirty="0" smtClean="0">
                          <a:solidFill>
                            <a:schemeClr val="tx1"/>
                          </a:solidFill>
                          <a:latin typeface="Meiryo UI" panose="020B0604030504040204" pitchFamily="50" charset="-128"/>
                          <a:ea typeface="Meiryo UI" panose="020B0604030504040204" pitchFamily="50" charset="-128"/>
                        </a:rPr>
                        <a:t>※1,000</a:t>
                      </a:r>
                      <a:r>
                        <a:rPr kumimoji="1" lang="ja-JP" altLang="en-US" sz="1400" b="0" spc="-100" baseline="0" dirty="0" smtClean="0">
                          <a:solidFill>
                            <a:schemeClr val="tx1"/>
                          </a:solidFill>
                          <a:latin typeface="Meiryo UI" panose="020B0604030504040204" pitchFamily="50" charset="-128"/>
                          <a:ea typeface="Meiryo UI" panose="020B0604030504040204" pitchFamily="50" charset="-128"/>
                        </a:rPr>
                        <a:t>㎡未満でも、厚労大臣が定めるものを含む</a:t>
                      </a:r>
                      <a:endParaRPr kumimoji="1" lang="en-US" altLang="ja-JP" sz="1400" b="0" spc="-1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33951561"/>
                  </a:ext>
                </a:extLst>
              </a:tr>
              <a:tr h="370840">
                <a:tc rowSpan="2">
                  <a:txBody>
                    <a:bodyPr/>
                    <a:lstStyle/>
                    <a:p>
                      <a:r>
                        <a:rPr kumimoji="1" lang="ja-JP" altLang="en-US" sz="1400" dirty="0" smtClean="0">
                          <a:latin typeface="Meiryo UI" panose="020B0604030504040204" pitchFamily="50" charset="-128"/>
                          <a:ea typeface="Meiryo UI" panose="020B0604030504040204" pitchFamily="50" charset="-128"/>
                        </a:rPr>
                        <a:t>臨時医療施設開設</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48</a:t>
                      </a:r>
                      <a:r>
                        <a:rPr kumimoji="1" lang="ja-JP" altLang="en-US" sz="1400" dirty="0" smtClean="0">
                          <a:latin typeface="Meiryo UI" panose="020B0604030504040204" pitchFamily="50" charset="-128"/>
                          <a:ea typeface="Meiryo UI" panose="020B0604030504040204" pitchFamily="50" charset="-128"/>
                        </a:rPr>
                        <a:t>条、第</a:t>
                      </a:r>
                      <a:r>
                        <a:rPr kumimoji="1" lang="en-US" altLang="ja-JP" sz="1400" dirty="0" smtClean="0">
                          <a:latin typeface="Meiryo UI" panose="020B0604030504040204" pitchFamily="50" charset="-128"/>
                          <a:ea typeface="Meiryo UI" panose="020B0604030504040204" pitchFamily="50" charset="-128"/>
                        </a:rPr>
                        <a:t>49</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b="0" dirty="0" smtClean="0">
                          <a:latin typeface="Meiryo UI" panose="020B0604030504040204" pitchFamily="50" charset="-128"/>
                          <a:ea typeface="Meiryo UI" panose="020B0604030504040204" pitchFamily="50" charset="-128"/>
                        </a:rPr>
                        <a:t>医療機関が不足し、医療の提供に支障が生ずると認める場合は、</a:t>
                      </a:r>
                      <a:r>
                        <a:rPr kumimoji="1" lang="ja-JP" altLang="en-US" sz="1400" b="1" dirty="0" smtClean="0">
                          <a:latin typeface="Meiryo UI" panose="020B0604030504040204" pitchFamily="50" charset="-128"/>
                          <a:ea typeface="Meiryo UI" panose="020B0604030504040204" pitchFamily="50" charset="-128"/>
                        </a:rPr>
                        <a:t>臨時の医療施設において医療を提供しなければならない</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9196439"/>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dirty="0" smtClean="0">
                          <a:latin typeface="Meiryo UI" panose="020B0604030504040204" pitchFamily="50" charset="-128"/>
                          <a:ea typeface="Meiryo UI" panose="020B0604030504040204" pitchFamily="50" charset="-128"/>
                        </a:rPr>
                        <a:t>所有者及び占有者の</a:t>
                      </a:r>
                      <a:r>
                        <a:rPr kumimoji="1" lang="ja-JP" altLang="en-US" sz="1400" b="1" dirty="0" smtClean="0">
                          <a:latin typeface="Meiryo UI" panose="020B0604030504040204" pitchFamily="50" charset="-128"/>
                          <a:ea typeface="Meiryo UI" panose="020B0604030504040204" pitchFamily="50" charset="-128"/>
                        </a:rPr>
                        <a:t>同意を得て</a:t>
                      </a:r>
                      <a:r>
                        <a:rPr kumimoji="1" lang="ja-JP" altLang="en-US" sz="1400" dirty="0" smtClean="0">
                          <a:latin typeface="Meiryo UI" panose="020B0604030504040204" pitchFamily="50" charset="-128"/>
                          <a:ea typeface="Meiryo UI" panose="020B0604030504040204" pitchFamily="50" charset="-128"/>
                        </a:rPr>
                        <a:t>土地・家屋・物資の</a:t>
                      </a:r>
                      <a:r>
                        <a:rPr kumimoji="1" lang="ja-JP" altLang="en-US" sz="1400" b="1" dirty="0" smtClean="0">
                          <a:latin typeface="Meiryo UI" panose="020B0604030504040204" pitchFamily="50" charset="-128"/>
                          <a:ea typeface="Meiryo UI" panose="020B0604030504040204" pitchFamily="50" charset="-128"/>
                        </a:rPr>
                        <a:t>使用が可能</a:t>
                      </a: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r>
                        <a:rPr kumimoji="1" lang="ja-JP" altLang="en-US" sz="1400" dirty="0" smtClean="0">
                          <a:latin typeface="Meiryo UI" panose="020B0604030504040204" pitchFamily="50" charset="-128"/>
                          <a:ea typeface="Meiryo UI" panose="020B0604030504040204" pitchFamily="50" charset="-128"/>
                        </a:rPr>
                        <a:t>⇒所有者等が同意をしないとき（同意を求めることができないとき）で、知事が特に必要があると認めるときは、</a:t>
                      </a:r>
                      <a:r>
                        <a:rPr kumimoji="1" lang="ja-JP" altLang="en-US" sz="1400" b="1" dirty="0" smtClean="0">
                          <a:latin typeface="Meiryo UI" panose="020B0604030504040204" pitchFamily="50" charset="-128"/>
                          <a:ea typeface="Meiryo UI" panose="020B0604030504040204" pitchFamily="50" charset="-128"/>
                        </a:rPr>
                        <a:t>同意を得ないで使用が可能</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当該土地等の所有者及び占有者</a:t>
                      </a:r>
                    </a:p>
                  </a:txBody>
                  <a:tcPr anchor="ctr"/>
                </a:tc>
                <a:extLst>
                  <a:ext uri="{0D108BD9-81ED-4DB2-BD59-A6C34878D82A}">
                    <a16:rowId xmlns:a16="http://schemas.microsoft.com/office/drawing/2014/main" val="827354410"/>
                  </a:ext>
                </a:extLst>
              </a:tr>
            </a:tbl>
          </a:graphicData>
        </a:graphic>
      </p:graphicFrame>
      <p:sp>
        <p:nvSpPr>
          <p:cNvPr id="7" name="テキスト ボックス 6"/>
          <p:cNvSpPr txBox="1"/>
          <p:nvPr/>
        </p:nvSpPr>
        <p:spPr>
          <a:xfrm>
            <a:off x="173865" y="490591"/>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5349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4799" y="128789"/>
            <a:ext cx="8551572"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734024241"/>
              </p:ext>
            </p:extLst>
          </p:nvPr>
        </p:nvGraphicFramePr>
        <p:xfrm>
          <a:off x="429294" y="839514"/>
          <a:ext cx="8302583" cy="54000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物資及び資材の供給の要請（法第</a:t>
                      </a:r>
                      <a:r>
                        <a:rPr kumimoji="1" lang="en-US" altLang="ja-JP" sz="1400" dirty="0" smtClean="0">
                          <a:latin typeface="Meiryo UI" panose="020B0604030504040204" pitchFamily="50" charset="-128"/>
                          <a:ea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必要な物資又は資材の</a:t>
                      </a:r>
                      <a:r>
                        <a:rPr kumimoji="1" lang="ja-JP" altLang="en-US" sz="1400" b="1" dirty="0" smtClean="0">
                          <a:latin typeface="Meiryo UI" panose="020B0604030504040204" pitchFamily="50" charset="-128"/>
                          <a:ea typeface="Meiryo UI" panose="020B0604030504040204" pitchFamily="50" charset="-128"/>
                        </a:rPr>
                        <a:t>供給についての要請</a:t>
                      </a:r>
                      <a:r>
                        <a:rPr kumimoji="1" lang="ja-JP" altLang="en-US" sz="1400" dirty="0" smtClean="0">
                          <a:latin typeface="Meiryo UI" panose="020B0604030504040204" pitchFamily="50" charset="-128"/>
                          <a:ea typeface="Meiryo UI" panose="020B0604030504040204" pitchFamily="50" charset="-128"/>
                        </a:rPr>
                        <a:t>が可能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国の省庁、地方機関</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2368118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緊急物資の運送</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54</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必要な物資又は資材の</a:t>
                      </a:r>
                      <a:r>
                        <a:rPr kumimoji="1" lang="ja-JP" altLang="en-US" sz="1400" b="1" dirty="0" smtClean="0">
                          <a:solidFill>
                            <a:schemeClr val="tx1"/>
                          </a:solidFill>
                          <a:latin typeface="Meiryo UI" panose="020B0604030504040204" pitchFamily="50" charset="-128"/>
                          <a:ea typeface="Meiryo UI" panose="020B0604030504040204" pitchFamily="50" charset="-128"/>
                        </a:rPr>
                        <a:t>運送</a:t>
                      </a:r>
                      <a:r>
                        <a:rPr kumimoji="1" lang="ja-JP" altLang="en-US" sz="1400" b="0" dirty="0" smtClean="0">
                          <a:solidFill>
                            <a:schemeClr val="tx1"/>
                          </a:solidFill>
                          <a:latin typeface="Meiryo UI" panose="020B0604030504040204" pitchFamily="50" charset="-128"/>
                          <a:ea typeface="Meiryo UI" panose="020B0604030504040204" pitchFamily="50" charset="-128"/>
                        </a:rPr>
                        <a:t>、医薬品等の</a:t>
                      </a:r>
                      <a:r>
                        <a:rPr kumimoji="1" lang="ja-JP" altLang="en-US" sz="1400" b="1" dirty="0" smtClean="0">
                          <a:solidFill>
                            <a:schemeClr val="tx1"/>
                          </a:solidFill>
                          <a:latin typeface="Meiryo UI" panose="020B0604030504040204" pitchFamily="50" charset="-128"/>
                          <a:ea typeface="Meiryo UI" panose="020B0604030504040204" pitchFamily="50" charset="-128"/>
                        </a:rPr>
                        <a:t>配送についての要請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運送・配送の指示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鉄道事業者、運送事業者、医薬品等販売事業者等</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6817729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物資の売渡しの要請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特定物資（医薬品、食品等）について、</a:t>
                      </a:r>
                      <a:r>
                        <a:rPr kumimoji="1" lang="ja-JP" altLang="en-US" sz="1400" b="1" dirty="0" smtClean="0">
                          <a:solidFill>
                            <a:schemeClr val="tx1"/>
                          </a:solidFill>
                          <a:latin typeface="Meiryo UI" panose="020B0604030504040204" pitchFamily="50" charset="-128"/>
                          <a:ea typeface="Meiryo UI" panose="020B0604030504040204" pitchFamily="50" charset="-128"/>
                        </a:rPr>
                        <a:t>売渡しの要請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物資の収用</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⇒物資の</a:t>
                      </a:r>
                      <a:r>
                        <a:rPr kumimoji="1" lang="ja-JP" altLang="en-US" sz="1400" b="1" dirty="0" smtClean="0">
                          <a:solidFill>
                            <a:schemeClr val="tx1"/>
                          </a:solidFill>
                          <a:latin typeface="Meiryo UI" panose="020B0604030504040204" pitchFamily="50" charset="-128"/>
                          <a:ea typeface="Meiryo UI" panose="020B0604030504040204" pitchFamily="50" charset="-128"/>
                        </a:rPr>
                        <a:t>保管を命ずる</a:t>
                      </a:r>
                      <a:r>
                        <a:rPr kumimoji="1" lang="ja-JP" altLang="en-US" sz="1400" dirty="0" smtClean="0">
                          <a:solidFill>
                            <a:schemeClr val="tx1"/>
                          </a:solidFill>
                          <a:latin typeface="Meiryo UI" panose="020B0604030504040204" pitchFamily="50" charset="-128"/>
                          <a:ea typeface="Meiryo UI" panose="020B0604030504040204" pitchFamily="50" charset="-128"/>
                        </a:rPr>
                        <a:t>ことが可能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所有者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生産、販売、輸送等を行う者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299286"/>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埋葬及び火葬の特例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56</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埋葬または火葬が困難な場合、厚労大臣の定めるところにより、</a:t>
                      </a:r>
                      <a:r>
                        <a:rPr kumimoji="1" lang="ja-JP" altLang="en-US" sz="1400" b="1" dirty="0" smtClean="0">
                          <a:latin typeface="Meiryo UI" panose="020B0604030504040204" pitchFamily="50" charset="-128"/>
                          <a:ea typeface="Meiryo UI" panose="020B0604030504040204" pitchFamily="50" charset="-128"/>
                        </a:rPr>
                        <a:t>埋葬又は火葬を行わなければならない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132911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生活関連物資等の価格の安定</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59</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生活関連物資等の買占め及び売惜しみに対する</a:t>
                      </a:r>
                      <a:r>
                        <a:rPr kumimoji="1" lang="ja-JP" altLang="en-US" sz="1400" b="1" dirty="0" smtClean="0">
                          <a:latin typeface="Meiryo UI" panose="020B0604030504040204" pitchFamily="50" charset="-128"/>
                          <a:ea typeface="Meiryo UI" panose="020B0604030504040204" pitchFamily="50" charset="-128"/>
                        </a:rPr>
                        <a:t>調査、監視の措置を行わなければならない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377253650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立入検査</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72</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土地使用、物資収用、物資保管のために必要があるときは、</a:t>
                      </a:r>
                      <a:r>
                        <a:rPr kumimoji="1" lang="ja-JP" altLang="en-US" sz="1400" b="1" dirty="0" smtClean="0">
                          <a:latin typeface="Meiryo UI" panose="020B0604030504040204" pitchFamily="50" charset="-128"/>
                          <a:ea typeface="Meiryo UI" panose="020B0604030504040204" pitchFamily="50" charset="-128"/>
                        </a:rPr>
                        <a:t>立入り、検査させる</a:t>
                      </a:r>
                      <a:r>
                        <a:rPr kumimoji="1" lang="ja-JP" altLang="en-US" sz="1400" b="0" dirty="0" smtClean="0">
                          <a:latin typeface="Meiryo UI" panose="020B0604030504040204" pitchFamily="50" charset="-128"/>
                          <a:ea typeface="Meiryo UI" panose="020B0604030504040204" pitchFamily="50" charset="-128"/>
                        </a:rPr>
                        <a:t>ことが可能</a:t>
                      </a: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1564081588"/>
                  </a:ext>
                </a:extLst>
              </a:tr>
            </a:tbl>
          </a:graphicData>
        </a:graphic>
      </p:graphicFrame>
      <p:sp>
        <p:nvSpPr>
          <p:cNvPr id="6" name="テキスト ボックス 5"/>
          <p:cNvSpPr txBox="1"/>
          <p:nvPr/>
        </p:nvSpPr>
        <p:spPr>
          <a:xfrm>
            <a:off x="429294" y="484152"/>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0616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925</Words>
  <Application>Microsoft Office PowerPoint</Application>
  <PresentationFormat>画面に合わせる (4:3)</PresentationFormat>
  <Paragraphs>97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中川　亮</dc:creator>
  <cp:lastModifiedBy>松永　あかり</cp:lastModifiedBy>
  <cp:revision>3</cp:revision>
  <cp:lastPrinted>2020-04-01T12:23:05Z</cp:lastPrinted>
  <dcterms:created xsi:type="dcterms:W3CDTF">2020-03-30T09:45:53Z</dcterms:created>
  <dcterms:modified xsi:type="dcterms:W3CDTF">2021-01-12T07:19:08Z</dcterms:modified>
</cp:coreProperties>
</file>