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733" r:id="rId2"/>
    <p:sldId id="734" r:id="rId3"/>
    <p:sldId id="732" r:id="rId4"/>
    <p:sldId id="716" r:id="rId5"/>
    <p:sldId id="717" r:id="rId6"/>
    <p:sldId id="735" r:id="rId7"/>
    <p:sldId id="745" r:id="rId8"/>
    <p:sldId id="746" r:id="rId9"/>
    <p:sldId id="718" r:id="rId10"/>
    <p:sldId id="720" r:id="rId11"/>
    <p:sldId id="721" r:id="rId12"/>
    <p:sldId id="722" r:id="rId13"/>
    <p:sldId id="723" r:id="rId14"/>
    <p:sldId id="724" r:id="rId15"/>
    <p:sldId id="725" r:id="rId16"/>
    <p:sldId id="726" r:id="rId17"/>
    <p:sldId id="727" r:id="rId18"/>
    <p:sldId id="728" r:id="rId19"/>
    <p:sldId id="729" r:id="rId20"/>
    <p:sldId id="730" r:id="rId21"/>
    <p:sldId id="731" r:id="rId22"/>
    <p:sldId id="739" r:id="rId23"/>
    <p:sldId id="740" r:id="rId24"/>
    <p:sldId id="741" r:id="rId25"/>
    <p:sldId id="742" r:id="rId26"/>
    <p:sldId id="743" r:id="rId27"/>
    <p:sldId id="744" r:id="rId28"/>
    <p:sldId id="747" r:id="rId29"/>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周藤　英" initials="周藤　英" lastIdx="1" clrIdx="0">
    <p:extLst>
      <p:ext uri="{19B8F6BF-5375-455C-9EA6-DF929625EA0E}">
        <p15:presenceInfo xmlns:p15="http://schemas.microsoft.com/office/powerpoint/2012/main" userId="S-1-5-21-161959346-1900351369-444732941-1023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9999"/>
    <a:srgbClr val="E7EDEF"/>
    <a:srgbClr val="FF6600"/>
    <a:srgbClr val="FFB28B"/>
    <a:srgbClr val="99FF66"/>
    <a:srgbClr val="33CC33"/>
    <a:srgbClr val="CCFF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94434" autoAdjust="0"/>
  </p:normalViewPr>
  <p:slideViewPr>
    <p:cSldViewPr snapToGrid="0">
      <p:cViewPr varScale="1">
        <p:scale>
          <a:sx n="70" d="100"/>
          <a:sy n="70" d="100"/>
        </p:scale>
        <p:origin x="618" y="78"/>
      </p:cViewPr>
      <p:guideLst/>
    </p:cSldViewPr>
  </p:slideViewPr>
  <p:notesTextViewPr>
    <p:cViewPr>
      <p:scale>
        <a:sx n="1" d="1"/>
        <a:sy n="1" d="1"/>
      </p:scale>
      <p:origin x="0" y="0"/>
    </p:cViewPr>
  </p:notesTextViewPr>
  <p:notesViewPr>
    <p:cSldViewPr snapToGrid="0">
      <p:cViewPr varScale="1">
        <p:scale>
          <a:sx n="52" d="100"/>
          <a:sy n="52" d="100"/>
        </p:scale>
        <p:origin x="295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D64E24C0-EAE7-42C3-A2C6-11E03F4A7047}" type="datetimeFigureOut">
              <a:rPr kumimoji="1" lang="ja-JP" altLang="en-US" smtClean="0"/>
              <a:t>2021/1/12</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2F0EEB81-DB16-4A68-B055-8A38956DB515}" type="slidenum">
              <a:rPr kumimoji="1" lang="ja-JP" altLang="en-US" smtClean="0"/>
              <a:t>‹#›</a:t>
            </a:fld>
            <a:endParaRPr kumimoji="1" lang="ja-JP" altLang="en-US"/>
          </a:p>
        </p:txBody>
      </p:sp>
    </p:spTree>
    <p:extLst>
      <p:ext uri="{BB962C8B-B14F-4D97-AF65-F5344CB8AC3E}">
        <p14:creationId xmlns:p14="http://schemas.microsoft.com/office/powerpoint/2010/main" val="26732406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1</a:t>
            </a:fld>
            <a:endParaRPr kumimoji="1" lang="ja-JP" altLang="en-US"/>
          </a:p>
        </p:txBody>
      </p:sp>
    </p:spTree>
    <p:extLst>
      <p:ext uri="{BB962C8B-B14F-4D97-AF65-F5344CB8AC3E}">
        <p14:creationId xmlns:p14="http://schemas.microsoft.com/office/powerpoint/2010/main" val="2159597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2</a:t>
            </a:fld>
            <a:endParaRPr kumimoji="1" lang="ja-JP" altLang="en-US"/>
          </a:p>
        </p:txBody>
      </p:sp>
    </p:spTree>
    <p:extLst>
      <p:ext uri="{BB962C8B-B14F-4D97-AF65-F5344CB8AC3E}">
        <p14:creationId xmlns:p14="http://schemas.microsoft.com/office/powerpoint/2010/main" val="1194493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3</a:t>
            </a:fld>
            <a:endParaRPr kumimoji="1" lang="ja-JP" altLang="en-US"/>
          </a:p>
        </p:txBody>
      </p:sp>
    </p:spTree>
    <p:extLst>
      <p:ext uri="{BB962C8B-B14F-4D97-AF65-F5344CB8AC3E}">
        <p14:creationId xmlns:p14="http://schemas.microsoft.com/office/powerpoint/2010/main" val="378166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756C24B-3581-4302-A2F9-B8782FBC7802}" type="slidenum">
              <a:rPr kumimoji="1" lang="ja-JP" altLang="en-US" smtClean="0"/>
              <a:t>4</a:t>
            </a:fld>
            <a:endParaRPr kumimoji="1" lang="ja-JP" altLang="en-US"/>
          </a:p>
        </p:txBody>
      </p:sp>
    </p:spTree>
    <p:extLst>
      <p:ext uri="{BB962C8B-B14F-4D97-AF65-F5344CB8AC3E}">
        <p14:creationId xmlns:p14="http://schemas.microsoft.com/office/powerpoint/2010/main" val="2075730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756C24B-3581-4302-A2F9-B8782FBC7802}" type="slidenum">
              <a:rPr kumimoji="1" lang="ja-JP" altLang="en-US" smtClean="0"/>
              <a:t>5</a:t>
            </a:fld>
            <a:endParaRPr kumimoji="1" lang="ja-JP" altLang="en-US"/>
          </a:p>
        </p:txBody>
      </p:sp>
    </p:spTree>
    <p:extLst>
      <p:ext uri="{BB962C8B-B14F-4D97-AF65-F5344CB8AC3E}">
        <p14:creationId xmlns:p14="http://schemas.microsoft.com/office/powerpoint/2010/main" val="2561375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6</a:t>
            </a:fld>
            <a:endParaRPr kumimoji="1" lang="ja-JP" altLang="en-US"/>
          </a:p>
        </p:txBody>
      </p:sp>
    </p:spTree>
    <p:extLst>
      <p:ext uri="{BB962C8B-B14F-4D97-AF65-F5344CB8AC3E}">
        <p14:creationId xmlns:p14="http://schemas.microsoft.com/office/powerpoint/2010/main" val="1565935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9</a:t>
            </a:fld>
            <a:endParaRPr kumimoji="1" lang="ja-JP" altLang="en-US"/>
          </a:p>
        </p:txBody>
      </p:sp>
    </p:spTree>
    <p:extLst>
      <p:ext uri="{BB962C8B-B14F-4D97-AF65-F5344CB8AC3E}">
        <p14:creationId xmlns:p14="http://schemas.microsoft.com/office/powerpoint/2010/main" val="972431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12</a:t>
            </a:fld>
            <a:endParaRPr kumimoji="1" lang="ja-JP" altLang="en-US"/>
          </a:p>
        </p:txBody>
      </p:sp>
    </p:spTree>
    <p:extLst>
      <p:ext uri="{BB962C8B-B14F-4D97-AF65-F5344CB8AC3E}">
        <p14:creationId xmlns:p14="http://schemas.microsoft.com/office/powerpoint/2010/main" val="2124687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27F0E7E-1205-4C71-A3B8-4676F886A3C1}" type="slidenum">
              <a:rPr kumimoji="1" lang="ja-JP" altLang="en-US" smtClean="0"/>
              <a:t>27</a:t>
            </a:fld>
            <a:endParaRPr kumimoji="1" lang="ja-JP" altLang="en-US"/>
          </a:p>
        </p:txBody>
      </p:sp>
    </p:spTree>
    <p:extLst>
      <p:ext uri="{BB962C8B-B14F-4D97-AF65-F5344CB8AC3E}">
        <p14:creationId xmlns:p14="http://schemas.microsoft.com/office/powerpoint/2010/main" val="2816701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214A32F-0E8C-4D91-BAC6-EA2E81F1CF45}" type="datetime1">
              <a:rPr kumimoji="1" lang="ja-JP" altLang="en-US" smtClean="0"/>
              <a:t>2021/1/12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3114057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D5DF179-10CB-45A6-B13C-93904DC17FE4}" type="datetime1">
              <a:rPr kumimoji="1" lang="ja-JP" altLang="en-US" smtClean="0"/>
              <a:t>2021/1/12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35452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A6242DB-F35F-4377-94B7-B7ED4323D95B}" type="datetime1">
              <a:rPr kumimoji="1" lang="ja-JP" altLang="en-US" smtClean="0"/>
              <a:t>2021/1/12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3272827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F583C5E-CF60-4334-9FD4-141CAC84472E}" type="datetime1">
              <a:rPr kumimoji="1" lang="ja-JP" altLang="en-US" smtClean="0"/>
              <a:t>2021/1/12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1293154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771D1FA-B226-445F-B72F-F5654B8E355B}" type="datetime1">
              <a:rPr kumimoji="1" lang="ja-JP" altLang="en-US" smtClean="0"/>
              <a:t>2021/1/12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3216906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BACE846-7A07-4EDA-B2BD-6340DA55CC0B}" type="datetime1">
              <a:rPr kumimoji="1" lang="ja-JP" altLang="en-US" smtClean="0"/>
              <a:t>2021/1/12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4127643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1CB574D-5CAF-477E-894B-F08871D0771C}" type="datetime1">
              <a:rPr kumimoji="1" lang="ja-JP" altLang="en-US" smtClean="0"/>
              <a:t>2021/1/12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72049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7622300-6663-4891-BD5D-793907E96D35}" type="datetime1">
              <a:rPr kumimoji="1" lang="ja-JP" altLang="en-US" smtClean="0"/>
              <a:t>2021/1/12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1138783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863E0D3-56EB-460F-ABA6-3FE4DA800664}" type="datetime1">
              <a:rPr kumimoji="1" lang="ja-JP" altLang="en-US" smtClean="0"/>
              <a:t>2021/1/12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221007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29D1D72-1EAB-4C54-83FC-667B976995F2}" type="datetime1">
              <a:rPr kumimoji="1" lang="ja-JP" altLang="en-US" smtClean="0"/>
              <a:t>2021/1/12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2432887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93F1E87-BAE2-4B8B-8BEA-3C5827EB6F87}" type="datetime1">
              <a:rPr kumimoji="1" lang="ja-JP" altLang="en-US" smtClean="0"/>
              <a:t>2021/1/12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2402665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C00F3-FD50-4284-B304-AA55E7B077B8}" type="datetime1">
              <a:rPr kumimoji="1" lang="ja-JP" altLang="en-US" smtClean="0"/>
              <a:t>2021/1/12</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1340486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UD デジタル 教科書体 NK-B" panose="02020700000000000000" pitchFamily="18" charset="-128"/>
                <a:ea typeface="UD デジタル 教科書体 NK-B" panose="02020700000000000000" pitchFamily="18" charset="-128"/>
              </a:rPr>
              <a:t>陽性者数</a:t>
            </a:r>
            <a:r>
              <a:rPr kumimoji="1" lang="ja-JP" altLang="en-US" sz="2800" b="1" dirty="0">
                <a:latin typeface="UD デジタル 教科書体 NK-B" panose="02020700000000000000" pitchFamily="18" charset="-128"/>
                <a:ea typeface="UD デジタル 教科書体 NK-B" panose="02020700000000000000" pitchFamily="18" charset="-128"/>
              </a:rPr>
              <a:t>の</a:t>
            </a:r>
            <a:r>
              <a:rPr kumimoji="1" lang="ja-JP" altLang="en-US" sz="2800" b="1" dirty="0" smtClean="0">
                <a:latin typeface="UD デジタル 教科書体 NK-B" panose="02020700000000000000" pitchFamily="18" charset="-128"/>
                <a:ea typeface="UD デジタル 教科書体 NK-B" panose="02020700000000000000" pitchFamily="18" charset="-128"/>
              </a:rPr>
              <a:t>推移</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59910" y="6380811"/>
            <a:ext cx="2743200" cy="365125"/>
          </a:xfrm>
        </p:spPr>
        <p:txBody>
          <a:bodyPr/>
          <a:lstStyle/>
          <a:p>
            <a:fld id="{0B62D5CB-8769-475A-9BC8-A2F17E2F558B}" type="slidenum">
              <a:rPr kumimoji="1" lang="ja-JP" altLang="en-US" smtClean="0"/>
              <a:t>1</a:t>
            </a:fld>
            <a:endParaRPr kumimoji="1" lang="ja-JP" altLang="en-US" dirty="0"/>
          </a:p>
        </p:txBody>
      </p:sp>
      <p:sp>
        <p:nvSpPr>
          <p:cNvPr id="7" name="テキスト ボックス 1"/>
          <p:cNvSpPr txBox="1"/>
          <p:nvPr/>
        </p:nvSpPr>
        <p:spPr>
          <a:xfrm>
            <a:off x="1211003" y="4548625"/>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３密で唾液が飛び交う環境自粛要請など</a:t>
            </a:r>
            <a:endParaRPr kumimoji="1" lang="en-US" altLang="ja-JP" sz="800" dirty="0" smtClean="0">
              <a:latin typeface="Meiryo UI" panose="020B0604030504040204" pitchFamily="50" charset="-128"/>
              <a:ea typeface="Meiryo UI" panose="020B0604030504040204" pitchFamily="50" charset="-128"/>
            </a:endParaRPr>
          </a:p>
        </p:txBody>
      </p:sp>
      <p:sp>
        <p:nvSpPr>
          <p:cNvPr id="9" name="テキスト ボックス 1"/>
          <p:cNvSpPr txBox="1"/>
          <p:nvPr/>
        </p:nvSpPr>
        <p:spPr>
          <a:xfrm>
            <a:off x="1667286" y="4548625"/>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solidFill>
                  <a:prstClr val="black"/>
                </a:solidFill>
                <a:latin typeface="Meiryo UI" panose="020B0604030504040204" pitchFamily="50" charset="-128"/>
                <a:ea typeface="Meiryo UI" panose="020B0604030504040204" pitchFamily="50" charset="-128"/>
              </a:rPr>
              <a:t>14</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Go To Eat Osaka </a:t>
            </a:r>
            <a:r>
              <a:rPr kumimoji="1" lang="ja-JP" altLang="en-US" sz="800" dirty="0" smtClean="0">
                <a:latin typeface="Meiryo UI" panose="020B0604030504040204" pitchFamily="50" charset="-128"/>
                <a:ea typeface="Meiryo UI" panose="020B0604030504040204" pitchFamily="50" charset="-128"/>
              </a:rPr>
              <a:t>食事券引換開始</a:t>
            </a:r>
            <a:endParaRPr kumimoji="1" lang="en-US" altLang="ja-JP" sz="800" dirty="0" smtClean="0">
              <a:latin typeface="Meiryo UI" panose="020B0604030504040204" pitchFamily="50" charset="-128"/>
              <a:ea typeface="Meiryo UI" panose="020B0604030504040204" pitchFamily="50" charset="-128"/>
            </a:endParaRPr>
          </a:p>
        </p:txBody>
      </p:sp>
      <p:sp>
        <p:nvSpPr>
          <p:cNvPr id="10" name="テキスト ボックス 1"/>
          <p:cNvSpPr txBox="1"/>
          <p:nvPr/>
        </p:nvSpPr>
        <p:spPr>
          <a:xfrm>
            <a:off x="3586763" y="4572237"/>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solidFill>
                  <a:prstClr val="black"/>
                </a:solidFill>
                <a:latin typeface="Meiryo UI" panose="020B0604030504040204" pitchFamily="50" charset="-128"/>
                <a:ea typeface="Meiryo UI" panose="020B0604030504040204" pitchFamily="50" charset="-128"/>
              </a:rPr>
              <a:t>1</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入国制限緩和</a:t>
            </a:r>
            <a:endParaRPr kumimoji="1" lang="en-US" altLang="ja-JP" sz="800" dirty="0" smtClean="0">
              <a:latin typeface="Meiryo UI" panose="020B0604030504040204" pitchFamily="50" charset="-128"/>
              <a:ea typeface="Meiryo UI" panose="020B0604030504040204" pitchFamily="50" charset="-128"/>
            </a:endParaRPr>
          </a:p>
        </p:txBody>
      </p:sp>
      <p:sp>
        <p:nvSpPr>
          <p:cNvPr id="12" name="テキスト ボックス 1"/>
          <p:cNvSpPr txBox="1"/>
          <p:nvPr/>
        </p:nvSpPr>
        <p:spPr>
          <a:xfrm>
            <a:off x="6111124" y="4559121"/>
            <a:ext cx="448210" cy="2298879"/>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a:solidFill>
                  <a:prstClr val="black"/>
                </a:solidFill>
                <a:latin typeface="Meiryo UI" panose="020B0604030504040204" pitchFamily="50" charset="-128"/>
                <a:ea typeface="Meiryo UI" panose="020B0604030504040204" pitchFamily="50" charset="-128"/>
              </a:rPr>
              <a:t>21</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latin typeface="Meiryo UI" panose="020B0604030504040204" pitchFamily="50" charset="-128"/>
                <a:ea typeface="Meiryo UI" panose="020B0604030504040204" pitchFamily="50" charset="-128"/>
              </a:rPr>
              <a:t>5</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５人以上、２時間以上の宴会・飲み会自粛</a:t>
            </a:r>
            <a:endParaRPr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高齢者・基礎疾患のある方等の不要不急の</a:t>
            </a:r>
            <a:endParaRPr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外出自粛要請等</a:t>
            </a:r>
            <a:endParaRPr kumimoji="1" lang="en-US" altLang="ja-JP" sz="800" dirty="0" smtClean="0">
              <a:latin typeface="Meiryo UI" panose="020B0604030504040204" pitchFamily="50" charset="-128"/>
              <a:ea typeface="Meiryo UI" panose="020B0604030504040204" pitchFamily="50" charset="-128"/>
            </a:endParaRPr>
          </a:p>
        </p:txBody>
      </p:sp>
      <p:sp>
        <p:nvSpPr>
          <p:cNvPr id="13" name="テキスト ボックス 1"/>
          <p:cNvSpPr txBox="1"/>
          <p:nvPr/>
        </p:nvSpPr>
        <p:spPr>
          <a:xfrm>
            <a:off x="5642388" y="4548629"/>
            <a:ext cx="40421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20</a:t>
            </a:r>
            <a:r>
              <a:rPr kumimoji="1" lang="ja-JP" altLang="en-US" sz="800" dirty="0" smtClean="0">
                <a:latin typeface="Meiryo UI" panose="020B0604030504040204" pitchFamily="50" charset="-128"/>
                <a:ea typeface="Meiryo UI" panose="020B0604030504040204" pitchFamily="50" charset="-128"/>
              </a:rPr>
              <a:t>日対策本部会議</a:t>
            </a:r>
            <a:endParaRPr kumimoji="1"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イエローステージ２移行（</a:t>
            </a:r>
            <a:r>
              <a:rPr lang="en-US" altLang="ja-JP" sz="800" dirty="0" smtClean="0">
                <a:latin typeface="Meiryo UI" panose="020B0604030504040204" pitchFamily="50" charset="-128"/>
                <a:ea typeface="Meiryo UI" panose="020B0604030504040204" pitchFamily="50" charset="-128"/>
              </a:rPr>
              <a:t>11</a:t>
            </a:r>
            <a:r>
              <a:rPr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21</a:t>
            </a:r>
            <a:r>
              <a:rPr lang="ja-JP" altLang="en-US" sz="800" dirty="0" smtClean="0">
                <a:latin typeface="Meiryo UI" panose="020B0604030504040204" pitchFamily="50" charset="-128"/>
                <a:ea typeface="Meiryo UI" panose="020B0604030504040204" pitchFamily="50" charset="-128"/>
              </a:rPr>
              <a:t>日～）決定</a:t>
            </a:r>
            <a:endParaRPr lang="en-US" altLang="ja-JP" sz="800" dirty="0" smtClean="0">
              <a:latin typeface="Meiryo UI" panose="020B0604030504040204" pitchFamily="50" charset="-128"/>
              <a:ea typeface="Meiryo UI" panose="020B0604030504040204" pitchFamily="50" charset="-128"/>
            </a:endParaRPr>
          </a:p>
        </p:txBody>
      </p:sp>
      <p:sp>
        <p:nvSpPr>
          <p:cNvPr id="14" name="テキスト ボックス 1"/>
          <p:cNvSpPr txBox="1"/>
          <p:nvPr/>
        </p:nvSpPr>
        <p:spPr>
          <a:xfrm>
            <a:off x="6379961" y="4559121"/>
            <a:ext cx="556109"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24</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大阪市を目的地とする旅行の</a:t>
            </a:r>
            <a:r>
              <a:rPr lang="en-US" altLang="ja-JP" sz="800" dirty="0" err="1">
                <a:solidFill>
                  <a:prstClr val="black"/>
                </a:solidFill>
                <a:latin typeface="Meiryo UI" panose="020B0604030504040204" pitchFamily="50" charset="-128"/>
                <a:ea typeface="Meiryo UI" panose="020B0604030504040204" pitchFamily="50" charset="-128"/>
              </a:rPr>
              <a:t>GoTo</a:t>
            </a:r>
            <a:r>
              <a:rPr lang="ja-JP" altLang="en-US" sz="800" dirty="0" smtClean="0">
                <a:solidFill>
                  <a:prstClr val="black"/>
                </a:solidFill>
                <a:latin typeface="Meiryo UI" panose="020B0604030504040204" pitchFamily="50" charset="-128"/>
                <a:ea typeface="Meiryo UI" panose="020B0604030504040204" pitchFamily="50" charset="-128"/>
              </a:rPr>
              <a:t>トラベル</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の</a:t>
            </a:r>
            <a:r>
              <a:rPr lang="ja-JP" altLang="en-US" sz="800" dirty="0">
                <a:solidFill>
                  <a:prstClr val="black"/>
                </a:solidFill>
                <a:latin typeface="Meiryo UI" panose="020B0604030504040204" pitchFamily="50" charset="-128"/>
                <a:ea typeface="Meiryo UI" panose="020B0604030504040204" pitchFamily="50" charset="-128"/>
              </a:rPr>
              <a:t>適用一時停止</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16" name="テキスト ボックス 1"/>
          <p:cNvSpPr txBox="1"/>
          <p:nvPr/>
        </p:nvSpPr>
        <p:spPr>
          <a:xfrm>
            <a:off x="4778248" y="4548624"/>
            <a:ext cx="422986"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28</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「静かに飲食」「マスクの徹底」の要請等</a:t>
            </a:r>
            <a:endParaRPr kumimoji="1" lang="en-US" altLang="ja-JP" sz="800" dirty="0" smtClean="0">
              <a:latin typeface="Meiryo UI" panose="020B0604030504040204" pitchFamily="50" charset="-128"/>
              <a:ea typeface="Meiryo UI" panose="020B0604030504040204" pitchFamily="50" charset="-128"/>
            </a:endParaRPr>
          </a:p>
        </p:txBody>
      </p:sp>
      <p:sp>
        <p:nvSpPr>
          <p:cNvPr id="19" name="テキスト ボックス 1"/>
          <p:cNvSpPr txBox="1"/>
          <p:nvPr/>
        </p:nvSpPr>
        <p:spPr>
          <a:xfrm>
            <a:off x="7974794" y="4548628"/>
            <a:ext cx="394592"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ja-JP" altLang="en-US" sz="800" dirty="0" smtClean="0">
                <a:solidFill>
                  <a:prstClr val="black"/>
                </a:solidFill>
                <a:latin typeface="Meiryo UI" panose="020B0604030504040204" pitchFamily="50" charset="-128"/>
                <a:ea typeface="Meiryo UI" panose="020B0604030504040204" pitchFamily="50" charset="-128"/>
              </a:rPr>
              <a:t>３</a:t>
            </a:r>
            <a:r>
              <a:rPr kumimoji="1" lang="ja-JP" altLang="en-US" sz="800" dirty="0" smtClean="0">
                <a:latin typeface="Meiryo UI" panose="020B0604030504040204" pitchFamily="50" charset="-128"/>
                <a:ea typeface="Meiryo UI" panose="020B0604030504040204" pitchFamily="50" charset="-128"/>
              </a:rPr>
              <a:t>日対策本部会議</a:t>
            </a:r>
            <a:endParaRPr kumimoji="1"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レッドステージ１移行を決定（赤信号点灯）</a:t>
            </a:r>
          </a:p>
        </p:txBody>
      </p:sp>
      <p:sp>
        <p:nvSpPr>
          <p:cNvPr id="20" name="テキスト ボックス 1"/>
          <p:cNvSpPr txBox="1"/>
          <p:nvPr/>
        </p:nvSpPr>
        <p:spPr>
          <a:xfrm>
            <a:off x="8246455" y="4548628"/>
            <a:ext cx="40574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a:solidFill>
                  <a:prstClr val="black"/>
                </a:solidFill>
                <a:latin typeface="Meiryo UI" panose="020B0604030504040204" pitchFamily="50" charset="-128"/>
                <a:ea typeface="Meiryo UI" panose="020B0604030504040204" pitchFamily="50" charset="-128"/>
              </a:rPr>
              <a:t>4</a:t>
            </a:r>
            <a:r>
              <a:rPr kumimoji="1" lang="ja-JP" altLang="en-US" sz="800" dirty="0" smtClean="0">
                <a:latin typeface="Meiryo UI" panose="020B0604030504040204" pitchFamily="50" charset="-128"/>
                <a:ea typeface="Meiryo UI" panose="020B0604030504040204" pitchFamily="50" charset="-128"/>
              </a:rPr>
              <a:t>日～</a:t>
            </a:r>
            <a:r>
              <a:rPr lang="en-US" altLang="ja-JP" sz="800" dirty="0" smtClean="0">
                <a:latin typeface="Meiryo UI" panose="020B0604030504040204" pitchFamily="50" charset="-128"/>
                <a:ea typeface="Meiryo UI" panose="020B0604030504040204" pitchFamily="50" charset="-128"/>
              </a:rPr>
              <a:t>15</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府民</a:t>
            </a:r>
            <a:r>
              <a:rPr lang="ja-JP" altLang="en-US" sz="800" dirty="0" smtClean="0">
                <a:solidFill>
                  <a:prstClr val="black"/>
                </a:solidFill>
                <a:latin typeface="Meiryo UI" panose="020B0604030504040204" pitchFamily="50" charset="-128"/>
                <a:ea typeface="Meiryo UI" panose="020B0604030504040204" pitchFamily="50" charset="-128"/>
              </a:rPr>
              <a:t>へのできる限り不要</a:t>
            </a:r>
            <a:r>
              <a:rPr lang="ja-JP" altLang="en-US" sz="800" dirty="0">
                <a:solidFill>
                  <a:prstClr val="black"/>
                </a:solidFill>
                <a:latin typeface="Meiryo UI" panose="020B0604030504040204" pitchFamily="50" charset="-128"/>
                <a:ea typeface="Meiryo UI" panose="020B0604030504040204" pitchFamily="50" charset="-128"/>
              </a:rPr>
              <a:t>不急の外出自粛</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17" name="テキスト ボックス 1"/>
          <p:cNvSpPr txBox="1"/>
          <p:nvPr/>
        </p:nvSpPr>
        <p:spPr>
          <a:xfrm>
            <a:off x="7071090" y="4548629"/>
            <a:ext cx="40574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27</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15</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大阪市北区・中央区へ</a:t>
            </a:r>
            <a:r>
              <a:rPr lang="ja-JP" altLang="en-US" sz="800" dirty="0">
                <a:solidFill>
                  <a:prstClr val="black"/>
                </a:solidFill>
                <a:latin typeface="Meiryo UI" panose="020B0604030504040204" pitchFamily="50" charset="-128"/>
                <a:ea typeface="Meiryo UI" panose="020B0604030504040204" pitchFamily="50" charset="-128"/>
              </a:rPr>
              <a:t>の施設休業等の</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21" name="テキスト ボックス 1"/>
          <p:cNvSpPr txBox="1"/>
          <p:nvPr/>
        </p:nvSpPr>
        <p:spPr>
          <a:xfrm>
            <a:off x="7492528" y="4548629"/>
            <a:ext cx="618907"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27</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大阪市に居住する方の</a:t>
            </a:r>
            <a:r>
              <a:rPr lang="en-US" altLang="ja-JP" sz="800" dirty="0" err="1">
                <a:solidFill>
                  <a:prstClr val="black"/>
                </a:solidFill>
                <a:latin typeface="Meiryo UI" panose="020B0604030504040204" pitchFamily="50" charset="-128"/>
                <a:ea typeface="Meiryo UI" panose="020B0604030504040204" pitchFamily="50" charset="-128"/>
              </a:rPr>
              <a:t>GoTo</a:t>
            </a:r>
            <a:r>
              <a:rPr lang="ja-JP" altLang="en-US" sz="800" dirty="0">
                <a:solidFill>
                  <a:prstClr val="black"/>
                </a:solidFill>
                <a:latin typeface="Meiryo UI" panose="020B0604030504040204" pitchFamily="50" charset="-128"/>
                <a:ea typeface="Meiryo UI" panose="020B0604030504040204" pitchFamily="50" charset="-128"/>
              </a:rPr>
              <a:t>トラベルの</a:t>
            </a:r>
            <a:r>
              <a:rPr lang="ja-JP" altLang="en-US" sz="800" dirty="0" smtClean="0">
                <a:solidFill>
                  <a:prstClr val="black"/>
                </a:solidFill>
                <a:latin typeface="Meiryo UI" panose="020B0604030504040204" pitchFamily="50" charset="-128"/>
                <a:ea typeface="Meiryo UI" panose="020B0604030504040204" pitchFamily="50" charset="-128"/>
              </a:rPr>
              <a:t>利用</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自粛要請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ポイント</a:t>
            </a:r>
            <a:r>
              <a:rPr lang="ja-JP" altLang="en-US" sz="800" dirty="0">
                <a:solidFill>
                  <a:prstClr val="black"/>
                </a:solidFill>
                <a:latin typeface="Meiryo UI" panose="020B0604030504040204" pitchFamily="50" charset="-128"/>
                <a:ea typeface="Meiryo UI" panose="020B0604030504040204" pitchFamily="50" charset="-128"/>
              </a:rPr>
              <a:t>や食事券の利用自粛要請、食事券</a:t>
            </a:r>
            <a:r>
              <a:rPr lang="ja-JP" altLang="en-US" sz="800" dirty="0" smtClean="0">
                <a:solidFill>
                  <a:prstClr val="black"/>
                </a:solidFill>
                <a:latin typeface="Meiryo UI" panose="020B0604030504040204" pitchFamily="50" charset="-128"/>
                <a:ea typeface="Meiryo UI" panose="020B0604030504040204" pitchFamily="50" charset="-128"/>
              </a:rPr>
              <a:t>の</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新規</a:t>
            </a:r>
            <a:r>
              <a:rPr lang="ja-JP" altLang="en-US" sz="800" dirty="0">
                <a:solidFill>
                  <a:prstClr val="black"/>
                </a:solidFill>
                <a:latin typeface="Meiryo UI" panose="020B0604030504040204" pitchFamily="50" charset="-128"/>
                <a:ea typeface="Meiryo UI" panose="020B0604030504040204" pitchFamily="50" charset="-128"/>
              </a:rPr>
              <a:t>発行の一時停止</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18" name="テキスト ボックス 1"/>
          <p:cNvSpPr txBox="1"/>
          <p:nvPr/>
        </p:nvSpPr>
        <p:spPr>
          <a:xfrm>
            <a:off x="6818968" y="4559121"/>
            <a:ext cx="40574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a:solidFill>
                  <a:prstClr val="black"/>
                </a:solidFill>
                <a:latin typeface="Meiryo UI" panose="020B0604030504040204" pitchFamily="50" charset="-128"/>
                <a:ea typeface="Meiryo UI" panose="020B0604030504040204" pitchFamily="50" charset="-128"/>
              </a:rPr>
              <a:t>25</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latin typeface="Meiryo UI" panose="020B0604030504040204" pitchFamily="50" charset="-128"/>
                <a:ea typeface="Meiryo UI" panose="020B0604030504040204" pitchFamily="50" charset="-128"/>
              </a:rPr>
              <a:t>16</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「勝負の三週間」（国）</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22" name="テキスト ボックス 1"/>
          <p:cNvSpPr txBox="1"/>
          <p:nvPr/>
        </p:nvSpPr>
        <p:spPr>
          <a:xfrm>
            <a:off x="8504406" y="4559120"/>
            <a:ext cx="537498"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16</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29</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府民への不要不急の外出自粛</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大阪市全域への施設休業等の要請</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24" name="テキスト ボックス 1"/>
          <p:cNvSpPr txBox="1"/>
          <p:nvPr/>
        </p:nvSpPr>
        <p:spPr>
          <a:xfrm>
            <a:off x="9848568" y="4548623"/>
            <a:ext cx="473030"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30</a:t>
            </a:r>
            <a:r>
              <a:rPr kumimoji="1" lang="ja-JP" altLang="en-US" sz="800" dirty="0" smtClean="0">
                <a:latin typeface="Meiryo UI" panose="020B0604030504040204" pitchFamily="50" charset="-128"/>
                <a:ea typeface="Meiryo UI" panose="020B0604030504040204" pitchFamily="50" charset="-128"/>
              </a:rPr>
              <a:t>日～緊急事態宣言発出まで</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府民への不要不急の外出自粛</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大阪市全域への施設休業等の要請</a:t>
            </a:r>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等</a:t>
            </a:r>
            <a:endParaRPr lang="en-US" altLang="ja-JP" sz="800" dirty="0" smtClean="0">
              <a:solidFill>
                <a:prstClr val="black"/>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10563366" y="97105"/>
            <a:ext cx="1439743" cy="369332"/>
          </a:xfrm>
          <a:prstGeom prst="rect">
            <a:avLst/>
          </a:prstGeom>
          <a:solidFill>
            <a:schemeClr val="bg1"/>
          </a:solidFill>
        </p:spPr>
        <p:txBody>
          <a:bodyPr wrap="square" rtlCol="0">
            <a:spAutoFit/>
          </a:bodyPr>
          <a:lstStyle/>
          <a:p>
            <a:pPr algn="ctr"/>
            <a:r>
              <a:rPr kumimoji="1" lang="ja-JP" altLang="en-US" dirty="0" smtClean="0"/>
              <a:t>資料</a:t>
            </a:r>
            <a:r>
              <a:rPr lang="ja-JP" altLang="en-US" dirty="0" smtClean="0"/>
              <a:t>１－１</a:t>
            </a:r>
            <a:endParaRPr kumimoji="1" lang="ja-JP" altLang="en-US" dirty="0"/>
          </a:p>
        </p:txBody>
      </p:sp>
      <p:sp>
        <p:nvSpPr>
          <p:cNvPr id="23" name="テキスト ボックス 1"/>
          <p:cNvSpPr txBox="1"/>
          <p:nvPr/>
        </p:nvSpPr>
        <p:spPr>
          <a:xfrm>
            <a:off x="11071191" y="4548623"/>
            <a:ext cx="342447"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a:t>
            </a:r>
            <a:r>
              <a:rPr kumimoji="1" lang="ja-JP" altLang="en-US" sz="800" dirty="0" smtClean="0">
                <a:latin typeface="Meiryo UI" panose="020B0604030504040204" pitchFamily="50" charset="-128"/>
                <a:ea typeface="Meiryo UI" panose="020B0604030504040204" pitchFamily="50" charset="-128"/>
              </a:rPr>
              <a:t>月</a:t>
            </a:r>
            <a:r>
              <a:rPr lang="ja-JP" altLang="en-US" sz="800" dirty="0" smtClean="0">
                <a:solidFill>
                  <a:prstClr val="black"/>
                </a:solidFill>
                <a:latin typeface="Meiryo UI" panose="020B0604030504040204" pitchFamily="50" charset="-128"/>
                <a:ea typeface="Meiryo UI" panose="020B0604030504040204" pitchFamily="50" charset="-128"/>
              </a:rPr>
              <a:t>９</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緊急事態宣言発出</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smtClean="0">
              <a:solidFill>
                <a:prstClr val="black"/>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a:stretch>
            <a:fillRect/>
          </a:stretch>
        </p:blipFill>
        <p:spPr>
          <a:xfrm>
            <a:off x="148719" y="593278"/>
            <a:ext cx="11924810" cy="3877392"/>
          </a:xfrm>
          <a:prstGeom prst="rect">
            <a:avLst/>
          </a:prstGeom>
        </p:spPr>
      </p:pic>
    </p:spTree>
    <p:extLst>
      <p:ext uri="{BB962C8B-B14F-4D97-AF65-F5344CB8AC3E}">
        <p14:creationId xmlns:p14="http://schemas.microsoft.com/office/powerpoint/2010/main" val="1523300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6195071" y="943464"/>
            <a:ext cx="5712447" cy="5279594"/>
          </a:xfrm>
          <a:prstGeom prst="rect">
            <a:avLst/>
          </a:prstGeom>
        </p:spPr>
      </p:pic>
      <p:pic>
        <p:nvPicPr>
          <p:cNvPr id="3" name="図 2"/>
          <p:cNvPicPr>
            <a:picLocks noChangeAspect="1"/>
          </p:cNvPicPr>
          <p:nvPr/>
        </p:nvPicPr>
        <p:blipFill>
          <a:blip r:embed="rId3"/>
          <a:stretch>
            <a:fillRect/>
          </a:stretch>
        </p:blipFill>
        <p:spPr>
          <a:xfrm>
            <a:off x="76996" y="919384"/>
            <a:ext cx="5584420" cy="5243014"/>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UD デジタル 教科書体 NK-B" panose="02020700000000000000" pitchFamily="18" charset="-128"/>
                <a:ea typeface="UD デジタル 教科書体 NK-B" panose="02020700000000000000" pitchFamily="18" charset="-128"/>
              </a:rPr>
              <a:t>陽性者の年齢区分</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80301" y="6492875"/>
            <a:ext cx="2743200" cy="365125"/>
          </a:xfrm>
        </p:spPr>
        <p:txBody>
          <a:bodyPr/>
          <a:lstStyle/>
          <a:p>
            <a:fld id="{0B62D5CB-8769-475A-9BC8-A2F17E2F558B}" type="slidenum">
              <a:rPr kumimoji="1" lang="ja-JP" altLang="en-US" smtClean="0"/>
              <a:t>10</a:t>
            </a:fld>
            <a:endParaRPr kumimoji="1" lang="ja-JP" altLang="en-US" dirty="0"/>
          </a:p>
        </p:txBody>
      </p:sp>
      <p:sp>
        <p:nvSpPr>
          <p:cNvPr id="9" name="正方形/長方形 8"/>
          <p:cNvSpPr/>
          <p:nvPr/>
        </p:nvSpPr>
        <p:spPr>
          <a:xfrm>
            <a:off x="6593320" y="596139"/>
            <a:ext cx="5598680" cy="338554"/>
          </a:xfrm>
          <a:prstGeom prst="rect">
            <a:avLst/>
          </a:prstGeom>
        </p:spPr>
        <p:txBody>
          <a:bodyPr wrap="square">
            <a:spAutoFit/>
          </a:bodyPr>
          <a:lstStyle/>
          <a:p>
            <a:r>
              <a:rPr lang="ja-JP" altLang="en-US" sz="1600" dirty="0"/>
              <a:t>（ </a:t>
            </a:r>
            <a:r>
              <a:rPr lang="en-US" altLang="ja-JP" sz="1600" dirty="0" smtClean="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a:t>
            </a:r>
            <a:r>
              <a:rPr lang="ja-JP" altLang="en-US" sz="1600" dirty="0" smtClean="0"/>
              <a:t>月</a:t>
            </a:r>
            <a:r>
              <a:rPr lang="en-US" altLang="ja-JP" sz="1600" dirty="0" smtClean="0"/>
              <a:t>11</a:t>
            </a:r>
            <a:r>
              <a:rPr lang="ja-JP" altLang="en-US" sz="1600" dirty="0" smtClean="0"/>
              <a:t>日</a:t>
            </a:r>
            <a:r>
              <a:rPr lang="ja-JP" altLang="en-US" sz="1600" dirty="0"/>
              <a:t>までに判明</a:t>
            </a:r>
            <a:r>
              <a:rPr lang="ja-JP" altLang="en-US" sz="1600" dirty="0" smtClean="0"/>
              <a:t>した</a:t>
            </a:r>
            <a:r>
              <a:rPr lang="en-US" altLang="ja-JP" sz="1600" dirty="0" smtClean="0"/>
              <a:t>33,146</a:t>
            </a:r>
            <a:r>
              <a:rPr lang="ja-JP" altLang="en-US" sz="1600" dirty="0" smtClean="0"/>
              <a:t>事例</a:t>
            </a:r>
            <a:r>
              <a:rPr lang="ja-JP" altLang="en-US" sz="1600" dirty="0"/>
              <a:t>の状況）</a:t>
            </a:r>
          </a:p>
        </p:txBody>
      </p:sp>
      <p:sp>
        <p:nvSpPr>
          <p:cNvPr id="16" name="テキスト ボックス 15"/>
          <p:cNvSpPr txBox="1"/>
          <p:nvPr/>
        </p:nvSpPr>
        <p:spPr>
          <a:xfrm>
            <a:off x="5622861" y="1350171"/>
            <a:ext cx="738792" cy="253916"/>
          </a:xfrm>
          <a:prstGeom prst="rect">
            <a:avLst/>
          </a:prstGeom>
          <a:noFill/>
          <a:ln>
            <a:noFill/>
          </a:ln>
        </p:spPr>
        <p:txBody>
          <a:bodyPr wrap="square" rtlCol="0">
            <a:spAutoFit/>
          </a:bodyPr>
          <a:lstStyle/>
          <a:p>
            <a:r>
              <a:rPr kumimoji="1" lang="en-US" altLang="ja-JP" sz="1050" dirty="0" smtClean="0"/>
              <a:t>80</a:t>
            </a:r>
            <a:r>
              <a:rPr kumimoji="1" lang="ja-JP" altLang="en-US" sz="1050" dirty="0" smtClean="0"/>
              <a:t>代以上</a:t>
            </a:r>
            <a:endParaRPr kumimoji="1" lang="ja-JP" altLang="en-US" sz="1050" dirty="0"/>
          </a:p>
        </p:txBody>
      </p:sp>
      <p:sp>
        <p:nvSpPr>
          <p:cNvPr id="17" name="テキスト ボックス 16"/>
          <p:cNvSpPr txBox="1"/>
          <p:nvPr/>
        </p:nvSpPr>
        <p:spPr>
          <a:xfrm>
            <a:off x="5654331" y="1834798"/>
            <a:ext cx="738792" cy="415498"/>
          </a:xfrm>
          <a:prstGeom prst="rect">
            <a:avLst/>
          </a:prstGeom>
          <a:noFill/>
          <a:ln>
            <a:noFill/>
          </a:ln>
        </p:spPr>
        <p:txBody>
          <a:bodyPr wrap="square" rtlCol="0">
            <a:spAutoFit/>
          </a:bodyPr>
          <a:lstStyle/>
          <a:p>
            <a:r>
              <a:rPr kumimoji="1" lang="en-US" altLang="ja-JP" sz="1050" dirty="0" smtClean="0"/>
              <a:t>60</a:t>
            </a:r>
            <a:r>
              <a:rPr kumimoji="1" lang="ja-JP" altLang="en-US" sz="1050" dirty="0" smtClean="0"/>
              <a:t>代</a:t>
            </a:r>
            <a:r>
              <a:rPr kumimoji="1" lang="ja-JP" altLang="en-US" sz="1050" dirty="0"/>
              <a:t>～</a:t>
            </a:r>
            <a:endParaRPr kumimoji="1" lang="en-US" altLang="ja-JP" sz="1050" dirty="0" smtClean="0"/>
          </a:p>
          <a:p>
            <a:r>
              <a:rPr kumimoji="1" lang="en-US" altLang="ja-JP" sz="1050" dirty="0" smtClean="0"/>
              <a:t>70</a:t>
            </a:r>
            <a:r>
              <a:rPr kumimoji="1" lang="ja-JP" altLang="en-US" sz="1050" dirty="0" smtClean="0"/>
              <a:t>代</a:t>
            </a:r>
            <a:endParaRPr kumimoji="1" lang="ja-JP" altLang="en-US" sz="1050" dirty="0"/>
          </a:p>
        </p:txBody>
      </p:sp>
      <p:sp>
        <p:nvSpPr>
          <p:cNvPr id="18" name="テキスト ボックス 17"/>
          <p:cNvSpPr txBox="1"/>
          <p:nvPr/>
        </p:nvSpPr>
        <p:spPr>
          <a:xfrm>
            <a:off x="5654331" y="2623867"/>
            <a:ext cx="738792" cy="415498"/>
          </a:xfrm>
          <a:prstGeom prst="rect">
            <a:avLst/>
          </a:prstGeom>
          <a:noFill/>
          <a:ln>
            <a:noFill/>
          </a:ln>
        </p:spPr>
        <p:txBody>
          <a:bodyPr wrap="square" rtlCol="0">
            <a:spAutoFit/>
          </a:bodyPr>
          <a:lstStyle/>
          <a:p>
            <a:r>
              <a:rPr kumimoji="1" lang="en-US" altLang="ja-JP" sz="1050" dirty="0" smtClean="0"/>
              <a:t>40</a:t>
            </a:r>
            <a:r>
              <a:rPr kumimoji="1" lang="ja-JP" altLang="en-US" sz="1050" dirty="0" smtClean="0"/>
              <a:t>代</a:t>
            </a:r>
            <a:r>
              <a:rPr kumimoji="1" lang="ja-JP" altLang="en-US" sz="1050" dirty="0"/>
              <a:t>～</a:t>
            </a:r>
            <a:endParaRPr kumimoji="1" lang="en-US" altLang="ja-JP" sz="1050" dirty="0" smtClean="0"/>
          </a:p>
          <a:p>
            <a:r>
              <a:rPr kumimoji="1" lang="en-US" altLang="ja-JP" sz="1050" dirty="0"/>
              <a:t>5</a:t>
            </a:r>
            <a:r>
              <a:rPr kumimoji="1" lang="en-US" altLang="ja-JP" sz="1050" dirty="0" smtClean="0"/>
              <a:t>0</a:t>
            </a:r>
            <a:r>
              <a:rPr kumimoji="1" lang="ja-JP" altLang="en-US" sz="1050" dirty="0" smtClean="0"/>
              <a:t>代</a:t>
            </a:r>
            <a:endParaRPr kumimoji="1" lang="ja-JP" altLang="en-US" sz="1050" dirty="0"/>
          </a:p>
        </p:txBody>
      </p:sp>
      <p:sp>
        <p:nvSpPr>
          <p:cNvPr id="19" name="テキスト ボックス 18"/>
          <p:cNvSpPr txBox="1"/>
          <p:nvPr/>
        </p:nvSpPr>
        <p:spPr>
          <a:xfrm>
            <a:off x="5661416" y="3747345"/>
            <a:ext cx="814984" cy="253916"/>
          </a:xfrm>
          <a:prstGeom prst="rect">
            <a:avLst/>
          </a:prstGeom>
          <a:noFill/>
          <a:ln>
            <a:noFill/>
          </a:ln>
        </p:spPr>
        <p:txBody>
          <a:bodyPr wrap="square" rtlCol="0">
            <a:spAutoFit/>
          </a:bodyPr>
          <a:lstStyle/>
          <a:p>
            <a:r>
              <a:rPr kumimoji="1" lang="en-US" altLang="ja-JP" sz="1050" dirty="0" smtClean="0"/>
              <a:t>40</a:t>
            </a:r>
            <a:r>
              <a:rPr kumimoji="1" lang="ja-JP" altLang="en-US" sz="1050" dirty="0" smtClean="0"/>
              <a:t>代未満</a:t>
            </a:r>
            <a:endParaRPr kumimoji="1" lang="ja-JP" altLang="en-US" sz="1050" dirty="0"/>
          </a:p>
        </p:txBody>
      </p:sp>
      <p:sp>
        <p:nvSpPr>
          <p:cNvPr id="12" name="テキスト ボックス 1"/>
          <p:cNvSpPr txBox="1"/>
          <p:nvPr/>
        </p:nvSpPr>
        <p:spPr>
          <a:xfrm rot="19029553">
            <a:off x="4842173" y="5089781"/>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a:t>
            </a:r>
            <a:r>
              <a:rPr lang="en-US" altLang="ja-JP" sz="900" dirty="0"/>
              <a:t>2</a:t>
            </a:r>
            <a:r>
              <a:rPr lang="ja-JP" altLang="en-US" sz="900" dirty="0" smtClean="0"/>
              <a:t>日間</a:t>
            </a:r>
            <a:r>
              <a:rPr lang="en-US" altLang="ja-JP" sz="900" dirty="0" smtClean="0"/>
              <a:t>)</a:t>
            </a:r>
            <a:endParaRPr lang="ja-JP" altLang="en-US" sz="900" dirty="0"/>
          </a:p>
        </p:txBody>
      </p:sp>
      <p:sp>
        <p:nvSpPr>
          <p:cNvPr id="27" name="正方形/長方形 26">
            <a:extLst>
              <a:ext uri="{FF2B5EF4-FFF2-40B4-BE49-F238E27FC236}">
                <a16:creationId xmlns:a16="http://schemas.microsoft.com/office/drawing/2014/main" id="{FC024533-669C-48B1-82E7-C27042384F7F}"/>
              </a:ext>
            </a:extLst>
          </p:cNvPr>
          <p:cNvSpPr/>
          <p:nvPr/>
        </p:nvSpPr>
        <p:spPr>
          <a:xfrm>
            <a:off x="432325" y="6212409"/>
            <a:ext cx="9699716" cy="61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直近</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２週間（１月９日まで）で</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40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代未満が急増している。</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6" name="テキスト ボックス 25"/>
          <p:cNvSpPr txBox="1"/>
          <p:nvPr/>
        </p:nvSpPr>
        <p:spPr>
          <a:xfrm>
            <a:off x="10118997" y="6233706"/>
            <a:ext cx="2073003" cy="392415"/>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a:p>
            <a:r>
              <a:rPr lang="en-US" altLang="ja-JP" sz="975" dirty="0" smtClean="0"/>
              <a:t>※</a:t>
            </a:r>
            <a:r>
              <a:rPr lang="ja-JP" altLang="en-US" sz="975" dirty="0" smtClean="0"/>
              <a:t>グラフは推定値で作成</a:t>
            </a:r>
            <a:endParaRPr lang="en-US" altLang="ja-JP" sz="975" dirty="0" smtClean="0"/>
          </a:p>
        </p:txBody>
      </p:sp>
      <p:sp>
        <p:nvSpPr>
          <p:cNvPr id="30" name="テキスト ボックス 1"/>
          <p:cNvSpPr txBox="1"/>
          <p:nvPr/>
        </p:nvSpPr>
        <p:spPr>
          <a:xfrm rot="19029553">
            <a:off x="11113520" y="5048836"/>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(2</a:t>
            </a:r>
            <a:r>
              <a:rPr lang="ja-JP" altLang="en-US" sz="900" dirty="0" smtClean="0"/>
              <a:t>日間</a:t>
            </a:r>
            <a:r>
              <a:rPr lang="en-US" altLang="ja-JP" sz="900" dirty="0" smtClean="0"/>
              <a:t>)</a:t>
            </a:r>
            <a:endParaRPr lang="ja-JP" altLang="en-US" sz="900" dirty="0"/>
          </a:p>
        </p:txBody>
      </p:sp>
    </p:spTree>
    <p:extLst>
      <p:ext uri="{BB962C8B-B14F-4D97-AF65-F5344CB8AC3E}">
        <p14:creationId xmlns:p14="http://schemas.microsoft.com/office/powerpoint/2010/main" val="3693694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UD デジタル 教科書体 NK-B" panose="02020700000000000000" pitchFamily="18" charset="-128"/>
                <a:ea typeface="UD デジタル 教科書体 NK-B" panose="02020700000000000000" pitchFamily="18" charset="-128"/>
              </a:rPr>
              <a:t>陽性者の年齢区分（</a:t>
            </a:r>
            <a:r>
              <a:rPr kumimoji="1" lang="en-US" altLang="ja-JP" sz="2800" b="1" dirty="0" smtClean="0">
                <a:latin typeface="UD デジタル 教科書体 NK-B" panose="02020700000000000000" pitchFamily="18" charset="-128"/>
                <a:ea typeface="UD デジタル 教科書体 NK-B" panose="02020700000000000000" pitchFamily="18" charset="-128"/>
              </a:rPr>
              <a:t>12</a:t>
            </a:r>
            <a:r>
              <a:rPr kumimoji="1" lang="ja-JP" altLang="en-US" sz="2800" b="1" dirty="0" smtClean="0">
                <a:latin typeface="UD デジタル 教科書体 NK-B" panose="02020700000000000000" pitchFamily="18" charset="-128"/>
                <a:ea typeface="UD デジタル 教科書体 NK-B" panose="02020700000000000000" pitchFamily="18" charset="-128"/>
              </a:rPr>
              <a:t>月</a:t>
            </a:r>
            <a:r>
              <a:rPr kumimoji="1" lang="en-US" altLang="ja-JP" sz="2800" b="1" dirty="0" smtClean="0">
                <a:latin typeface="UD デジタル 教科書体 NK-B" panose="02020700000000000000" pitchFamily="18" charset="-128"/>
                <a:ea typeface="UD デジタル 教科書体 NK-B" panose="02020700000000000000" pitchFamily="18" charset="-128"/>
              </a:rPr>
              <a:t>24</a:t>
            </a:r>
            <a:r>
              <a:rPr kumimoji="1" lang="ja-JP" altLang="en-US" sz="2800" b="1" dirty="0" smtClean="0">
                <a:latin typeface="UD デジタル 教科書体 NK-B" panose="02020700000000000000" pitchFamily="18" charset="-128"/>
                <a:ea typeface="UD デジタル 教科書体 NK-B" panose="02020700000000000000" pitchFamily="18" charset="-128"/>
              </a:rPr>
              <a:t>日以降　日別）</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80301" y="6492875"/>
            <a:ext cx="2743200" cy="365125"/>
          </a:xfrm>
        </p:spPr>
        <p:txBody>
          <a:bodyPr/>
          <a:lstStyle/>
          <a:p>
            <a:fld id="{0B62D5CB-8769-475A-9BC8-A2F17E2F558B}" type="slidenum">
              <a:rPr kumimoji="1" lang="ja-JP" altLang="en-US" smtClean="0"/>
              <a:t>11</a:t>
            </a:fld>
            <a:endParaRPr kumimoji="1" lang="ja-JP" altLang="en-US" dirty="0"/>
          </a:p>
        </p:txBody>
      </p:sp>
      <p:pic>
        <p:nvPicPr>
          <p:cNvPr id="3" name="図 2"/>
          <p:cNvPicPr>
            <a:picLocks noChangeAspect="1"/>
          </p:cNvPicPr>
          <p:nvPr/>
        </p:nvPicPr>
        <p:blipFill>
          <a:blip r:embed="rId2"/>
          <a:stretch>
            <a:fillRect/>
          </a:stretch>
        </p:blipFill>
        <p:spPr>
          <a:xfrm>
            <a:off x="184043" y="743515"/>
            <a:ext cx="11839458" cy="5931922"/>
          </a:xfrm>
          <a:prstGeom prst="rect">
            <a:avLst/>
          </a:prstGeom>
        </p:spPr>
      </p:pic>
    </p:spTree>
    <p:extLst>
      <p:ext uri="{BB962C8B-B14F-4D97-AF65-F5344CB8AC3E}">
        <p14:creationId xmlns:p14="http://schemas.microsoft.com/office/powerpoint/2010/main" val="38920970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6274025" y="1004359"/>
            <a:ext cx="5627096" cy="5297883"/>
          </a:xfrm>
          <a:prstGeom prst="rect">
            <a:avLst/>
          </a:prstGeom>
        </p:spPr>
      </p:pic>
      <p:pic>
        <p:nvPicPr>
          <p:cNvPr id="2" name="図 1"/>
          <p:cNvPicPr>
            <a:picLocks noChangeAspect="1"/>
          </p:cNvPicPr>
          <p:nvPr/>
        </p:nvPicPr>
        <p:blipFill>
          <a:blip r:embed="rId4"/>
          <a:stretch>
            <a:fillRect/>
          </a:stretch>
        </p:blipFill>
        <p:spPr>
          <a:xfrm>
            <a:off x="88377" y="1004359"/>
            <a:ext cx="5767316" cy="5297883"/>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UD デジタル 教科書体 NK-B" panose="02020700000000000000" pitchFamily="18" charset="-128"/>
                <a:ea typeface="UD デジタル 教科書体 NK-B" panose="02020700000000000000" pitchFamily="18" charset="-128"/>
              </a:rPr>
              <a:t>陽性者の居住地</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p:cNvSpPr>
            <a:spLocks noGrp="1"/>
          </p:cNvSpPr>
          <p:nvPr>
            <p:ph type="sldNum" sz="quarter" idx="12"/>
          </p:nvPr>
        </p:nvSpPr>
        <p:spPr>
          <a:xfrm>
            <a:off x="9257714" y="6356350"/>
            <a:ext cx="2743200" cy="365125"/>
          </a:xfrm>
        </p:spPr>
        <p:txBody>
          <a:bodyPr/>
          <a:lstStyle/>
          <a:p>
            <a:fld id="{0B62D5CB-8769-475A-9BC8-A2F17E2F558B}" type="slidenum">
              <a:rPr kumimoji="1" lang="ja-JP" altLang="en-US" smtClean="0"/>
              <a:t>12</a:t>
            </a:fld>
            <a:endParaRPr kumimoji="1" lang="ja-JP" altLang="en-US" dirty="0"/>
          </a:p>
        </p:txBody>
      </p:sp>
      <p:sp>
        <p:nvSpPr>
          <p:cNvPr id="16" name="テキスト ボックス 15"/>
          <p:cNvSpPr txBox="1"/>
          <p:nvPr/>
        </p:nvSpPr>
        <p:spPr>
          <a:xfrm>
            <a:off x="5855693" y="4188054"/>
            <a:ext cx="814984" cy="253916"/>
          </a:xfrm>
          <a:prstGeom prst="rect">
            <a:avLst/>
          </a:prstGeom>
          <a:noFill/>
          <a:ln>
            <a:noFill/>
          </a:ln>
        </p:spPr>
        <p:txBody>
          <a:bodyPr wrap="square" rtlCol="0">
            <a:spAutoFit/>
          </a:bodyPr>
          <a:lstStyle/>
          <a:p>
            <a:r>
              <a:rPr kumimoji="1" lang="ja-JP" altLang="en-US" sz="1050" dirty="0" smtClean="0"/>
              <a:t>大阪市</a:t>
            </a:r>
            <a:endParaRPr kumimoji="1" lang="en-US" altLang="ja-JP" sz="1050" dirty="0" smtClean="0"/>
          </a:p>
        </p:txBody>
      </p:sp>
      <p:sp>
        <p:nvSpPr>
          <p:cNvPr id="17" name="テキスト ボックス 16"/>
          <p:cNvSpPr txBox="1"/>
          <p:nvPr/>
        </p:nvSpPr>
        <p:spPr>
          <a:xfrm>
            <a:off x="5827276" y="2313242"/>
            <a:ext cx="814984" cy="253916"/>
          </a:xfrm>
          <a:prstGeom prst="rect">
            <a:avLst/>
          </a:prstGeom>
          <a:noFill/>
          <a:ln>
            <a:noFill/>
          </a:ln>
        </p:spPr>
        <p:txBody>
          <a:bodyPr wrap="square" rtlCol="0">
            <a:spAutoFit/>
          </a:bodyPr>
          <a:lstStyle/>
          <a:p>
            <a:r>
              <a:rPr kumimoji="1" lang="ja-JP" altLang="en-US" sz="1050" dirty="0" smtClean="0"/>
              <a:t>大阪市外</a:t>
            </a:r>
            <a:endParaRPr kumimoji="1" lang="en-US" altLang="ja-JP" sz="1050" dirty="0" smtClean="0"/>
          </a:p>
        </p:txBody>
      </p:sp>
      <p:sp>
        <p:nvSpPr>
          <p:cNvPr id="24" name="正方形/長方形 23">
            <a:extLst>
              <a:ext uri="{FF2B5EF4-FFF2-40B4-BE49-F238E27FC236}">
                <a16:creationId xmlns:a16="http://schemas.microsoft.com/office/drawing/2014/main" id="{FC024533-669C-48B1-82E7-C27042384F7F}"/>
              </a:ext>
            </a:extLst>
          </p:cNvPr>
          <p:cNvSpPr/>
          <p:nvPr/>
        </p:nvSpPr>
        <p:spPr>
          <a:xfrm>
            <a:off x="412273" y="6302242"/>
            <a:ext cx="9280972" cy="4192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11</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月下旬以降大阪市内居住者の割合の減少が続いている（１月９日まで）。</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3" name="テキスト ボックス 22"/>
          <p:cNvSpPr txBox="1"/>
          <p:nvPr/>
        </p:nvSpPr>
        <p:spPr>
          <a:xfrm>
            <a:off x="9927911" y="6228119"/>
            <a:ext cx="2073003" cy="392415"/>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a:p>
            <a:r>
              <a:rPr lang="en-US" altLang="ja-JP" sz="975" dirty="0"/>
              <a:t>※</a:t>
            </a:r>
            <a:r>
              <a:rPr lang="ja-JP" altLang="en-US" sz="975" dirty="0"/>
              <a:t>グラフは推定値で</a:t>
            </a:r>
            <a:r>
              <a:rPr lang="ja-JP" altLang="en-US" sz="975" dirty="0" smtClean="0"/>
              <a:t>作成</a:t>
            </a:r>
            <a:endParaRPr lang="en-US" altLang="ja-JP" sz="975" dirty="0"/>
          </a:p>
        </p:txBody>
      </p:sp>
      <p:sp>
        <p:nvSpPr>
          <p:cNvPr id="28" name="テキスト ボックス 1"/>
          <p:cNvSpPr txBox="1"/>
          <p:nvPr/>
        </p:nvSpPr>
        <p:spPr>
          <a:xfrm rot="19029553">
            <a:off x="5087930" y="5170224"/>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(2</a:t>
            </a:r>
            <a:r>
              <a:rPr lang="ja-JP" altLang="en-US" sz="900" dirty="0" smtClean="0"/>
              <a:t>日間</a:t>
            </a:r>
            <a:r>
              <a:rPr lang="en-US" altLang="ja-JP" sz="900" dirty="0" smtClean="0"/>
              <a:t>)</a:t>
            </a:r>
            <a:endParaRPr lang="ja-JP" altLang="en-US" sz="900" dirty="0"/>
          </a:p>
        </p:txBody>
      </p:sp>
      <p:sp>
        <p:nvSpPr>
          <p:cNvPr id="30" name="テキスト ボックス 1"/>
          <p:cNvSpPr txBox="1"/>
          <p:nvPr/>
        </p:nvSpPr>
        <p:spPr>
          <a:xfrm rot="19029553">
            <a:off x="11176106" y="5170226"/>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(2</a:t>
            </a:r>
            <a:r>
              <a:rPr lang="ja-JP" altLang="en-US" sz="900" dirty="0" smtClean="0"/>
              <a:t>日間</a:t>
            </a:r>
            <a:r>
              <a:rPr lang="en-US" altLang="ja-JP" sz="900" dirty="0" smtClean="0"/>
              <a:t>)</a:t>
            </a:r>
            <a:endParaRPr lang="ja-JP" altLang="en-US" sz="900" dirty="0"/>
          </a:p>
        </p:txBody>
      </p:sp>
      <p:sp>
        <p:nvSpPr>
          <p:cNvPr id="18" name="正方形/長方形 17"/>
          <p:cNvSpPr/>
          <p:nvPr/>
        </p:nvSpPr>
        <p:spPr>
          <a:xfrm>
            <a:off x="6593320" y="596139"/>
            <a:ext cx="5598680" cy="338554"/>
          </a:xfrm>
          <a:prstGeom prst="rect">
            <a:avLst/>
          </a:prstGeom>
        </p:spPr>
        <p:txBody>
          <a:bodyPr wrap="square">
            <a:spAutoFit/>
          </a:bodyPr>
          <a:lstStyle/>
          <a:p>
            <a:r>
              <a:rPr lang="ja-JP" altLang="en-US" sz="1600" dirty="0"/>
              <a:t>（ </a:t>
            </a:r>
            <a:r>
              <a:rPr lang="en-US" altLang="ja-JP" sz="1600" dirty="0" smtClean="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a:t>
            </a:r>
            <a:r>
              <a:rPr lang="ja-JP" altLang="en-US" sz="1600" dirty="0" smtClean="0"/>
              <a:t>月</a:t>
            </a:r>
            <a:r>
              <a:rPr lang="en-US" altLang="ja-JP" sz="1600" dirty="0" smtClean="0"/>
              <a:t>11</a:t>
            </a:r>
            <a:r>
              <a:rPr lang="ja-JP" altLang="en-US" sz="1600" dirty="0" smtClean="0"/>
              <a:t>日</a:t>
            </a:r>
            <a:r>
              <a:rPr lang="ja-JP" altLang="en-US" sz="1600" dirty="0"/>
              <a:t>までに判明</a:t>
            </a:r>
            <a:r>
              <a:rPr lang="ja-JP" altLang="en-US" sz="1600" dirty="0" smtClean="0"/>
              <a:t>した</a:t>
            </a:r>
            <a:r>
              <a:rPr lang="en-US" altLang="ja-JP" sz="1600" dirty="0" smtClean="0"/>
              <a:t>33,146</a:t>
            </a:r>
            <a:r>
              <a:rPr lang="ja-JP" altLang="en-US" sz="1600" dirty="0" smtClean="0"/>
              <a:t>事例</a:t>
            </a:r>
            <a:r>
              <a:rPr lang="ja-JP" altLang="en-US" sz="1600" dirty="0"/>
              <a:t>の状況）</a:t>
            </a:r>
          </a:p>
        </p:txBody>
      </p:sp>
    </p:spTree>
    <p:extLst>
      <p:ext uri="{BB962C8B-B14F-4D97-AF65-F5344CB8AC3E}">
        <p14:creationId xmlns:p14="http://schemas.microsoft.com/office/powerpoint/2010/main" val="41474822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b="1" dirty="0" smtClean="0">
                <a:latin typeface="UD デジタル 教科書体 NP-B" panose="02020700000000000000" pitchFamily="18" charset="-128"/>
                <a:ea typeface="UD デジタル 教科書体 NP-B" panose="02020700000000000000" pitchFamily="18" charset="-128"/>
              </a:rPr>
              <a:t>　　　大阪市・市外の陽性者比較</a:t>
            </a:r>
            <a:r>
              <a:rPr lang="ja-JP" altLang="en-US" sz="2000" b="1" dirty="0" smtClean="0">
                <a:latin typeface="UD デジタル 教科書体 NP-B" panose="02020700000000000000" pitchFamily="18" charset="-128"/>
                <a:ea typeface="UD デジタル 教科書体 NP-B" panose="02020700000000000000" pitchFamily="18" charset="-128"/>
              </a:rPr>
              <a:t>（人口</a:t>
            </a:r>
            <a:r>
              <a:rPr lang="en-US" altLang="ja-JP" sz="2000" b="1" dirty="0" smtClean="0">
                <a:latin typeface="UD デジタル 教科書体 NP-B" panose="02020700000000000000" pitchFamily="18" charset="-128"/>
                <a:ea typeface="UD デジタル 教科書体 NP-B" panose="02020700000000000000" pitchFamily="18" charset="-128"/>
              </a:rPr>
              <a:t>10</a:t>
            </a:r>
            <a:r>
              <a:rPr lang="ja-JP" altLang="en-US" sz="2000" b="1" dirty="0" smtClean="0">
                <a:latin typeface="UD デジタル 教科書体 NP-B" panose="02020700000000000000" pitchFamily="18" charset="-128"/>
                <a:ea typeface="UD デジタル 教科書体 NP-B" panose="02020700000000000000" pitchFamily="18" charset="-128"/>
              </a:rPr>
              <a:t>万人あたり）</a:t>
            </a:r>
            <a:endParaRPr lang="ja-JP" altLang="en-US" sz="2000"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160127" y="35500"/>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239534" y="6492875"/>
            <a:ext cx="2743200" cy="365125"/>
          </a:xfrm>
        </p:spPr>
        <p:txBody>
          <a:bodyPr/>
          <a:lstStyle/>
          <a:p>
            <a:fld id="{0B62D5CB-8769-475A-9BC8-A2F17E2F558B}" type="slidenum">
              <a:rPr kumimoji="1" lang="ja-JP" altLang="en-US" smtClean="0"/>
              <a:t>13</a:t>
            </a:fld>
            <a:endParaRPr kumimoji="1" lang="ja-JP" altLang="en-US" dirty="0"/>
          </a:p>
        </p:txBody>
      </p:sp>
      <p:sp>
        <p:nvSpPr>
          <p:cNvPr id="8" name="正方形/長方形 7">
            <a:extLst>
              <a:ext uri="{FF2B5EF4-FFF2-40B4-BE49-F238E27FC236}">
                <a16:creationId xmlns:a16="http://schemas.microsoft.com/office/drawing/2014/main" id="{FC024533-669C-48B1-82E7-C27042384F7F}"/>
              </a:ext>
            </a:extLst>
          </p:cNvPr>
          <p:cNvSpPr/>
          <p:nvPr/>
        </p:nvSpPr>
        <p:spPr>
          <a:xfrm>
            <a:off x="187596" y="5998424"/>
            <a:ext cx="11795138" cy="57517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大阪</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市内の週・人口</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万人あたりの新規陽性者数</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は直近１週間で急増し、</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11</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月の時短要請前の水準を大きく超過。</a:t>
            </a:r>
            <a:endParaRPr lang="ja-JP" altLang="en-US" b="1"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p:cNvPicPr>
            <a:picLocks noChangeAspect="1"/>
          </p:cNvPicPr>
          <p:nvPr/>
        </p:nvPicPr>
        <p:blipFill>
          <a:blip r:embed="rId2"/>
          <a:stretch>
            <a:fillRect/>
          </a:stretch>
        </p:blipFill>
        <p:spPr>
          <a:xfrm>
            <a:off x="197609" y="569372"/>
            <a:ext cx="11796782" cy="5438103"/>
          </a:xfrm>
          <a:prstGeom prst="rect">
            <a:avLst/>
          </a:prstGeom>
        </p:spPr>
      </p:pic>
    </p:spTree>
    <p:extLst>
      <p:ext uri="{BB962C8B-B14F-4D97-AF65-F5344CB8AC3E}">
        <p14:creationId xmlns:p14="http://schemas.microsoft.com/office/powerpoint/2010/main" val="13684768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smtClean="0">
                <a:latin typeface="UD デジタル 教科書体 NP-B" panose="02020700000000000000" pitchFamily="18" charset="-128"/>
                <a:ea typeface="UD デジタル 教科書体 NP-B" panose="02020700000000000000" pitchFamily="18" charset="-128"/>
              </a:rPr>
              <a:t>大阪市・市外の陽性者比較</a:t>
            </a:r>
            <a:r>
              <a:rPr lang="ja-JP" altLang="en-US" b="1" dirty="0">
                <a:latin typeface="UD デジタル 教科書体 NP-B" panose="02020700000000000000" pitchFamily="18" charset="-128"/>
                <a:ea typeface="UD デジタル 教科書体 NP-B" panose="02020700000000000000" pitchFamily="18" charset="-128"/>
              </a:rPr>
              <a:t>（人口</a:t>
            </a:r>
            <a:r>
              <a:rPr lang="en-US" altLang="ja-JP" b="1" dirty="0">
                <a:latin typeface="UD デジタル 教科書体 NP-B" panose="02020700000000000000" pitchFamily="18" charset="-128"/>
                <a:ea typeface="UD デジタル 教科書体 NP-B" panose="02020700000000000000" pitchFamily="18" charset="-128"/>
              </a:rPr>
              <a:t>10</a:t>
            </a:r>
            <a:r>
              <a:rPr lang="ja-JP" altLang="en-US" b="1" dirty="0">
                <a:latin typeface="UD デジタル 教科書体 NP-B" panose="02020700000000000000" pitchFamily="18" charset="-128"/>
                <a:ea typeface="UD デジタル 教科書体 NP-B" panose="02020700000000000000" pitchFamily="18" charset="-128"/>
              </a:rPr>
              <a:t>万人</a:t>
            </a:r>
            <a:r>
              <a:rPr lang="ja-JP" altLang="en-US" b="1" dirty="0" smtClean="0">
                <a:latin typeface="UD デジタル 教科書体 NP-B" panose="02020700000000000000" pitchFamily="18" charset="-128"/>
                <a:ea typeface="UD デジタル 教科書体 NP-B" panose="02020700000000000000" pitchFamily="18" charset="-128"/>
              </a:rPr>
              <a:t>あたり </a:t>
            </a:r>
            <a:r>
              <a:rPr lang="en-US" altLang="ja-JP" b="1" dirty="0" smtClean="0">
                <a:latin typeface="UD デジタル 教科書体 NP-B" panose="02020700000000000000" pitchFamily="18" charset="-128"/>
                <a:ea typeface="UD デジタル 教科書体 NP-B" panose="02020700000000000000" pitchFamily="18" charset="-128"/>
              </a:rPr>
              <a:t>12</a:t>
            </a:r>
            <a:r>
              <a:rPr lang="ja-JP" altLang="en-US" b="1" dirty="0">
                <a:latin typeface="UD デジタル 教科書体 NP-B" panose="02020700000000000000" pitchFamily="18" charset="-128"/>
                <a:ea typeface="UD デジタル 教科書体 NP-B" panose="02020700000000000000" pitchFamily="18" charset="-128"/>
              </a:rPr>
              <a:t>月</a:t>
            </a:r>
            <a:r>
              <a:rPr lang="en-US" altLang="ja-JP" b="1" dirty="0">
                <a:latin typeface="UD デジタル 教科書体 NP-B" panose="02020700000000000000" pitchFamily="18" charset="-128"/>
                <a:ea typeface="UD デジタル 教科書体 NP-B" panose="02020700000000000000" pitchFamily="18" charset="-128"/>
              </a:rPr>
              <a:t>24</a:t>
            </a:r>
            <a:r>
              <a:rPr lang="ja-JP" altLang="en-US" b="1" dirty="0">
                <a:latin typeface="UD デジタル 教科書体 NP-B" panose="02020700000000000000" pitchFamily="18" charset="-128"/>
                <a:ea typeface="UD デジタル 教科書体 NP-B" panose="02020700000000000000" pitchFamily="18" charset="-128"/>
              </a:rPr>
              <a:t>日</a:t>
            </a:r>
            <a:r>
              <a:rPr lang="ja-JP" altLang="en-US" b="1" dirty="0" smtClean="0">
                <a:latin typeface="UD デジタル 教科書体 NP-B" panose="02020700000000000000" pitchFamily="18" charset="-128"/>
                <a:ea typeface="UD デジタル 教科書体 NP-B" panose="02020700000000000000" pitchFamily="18" charset="-128"/>
              </a:rPr>
              <a:t>以降 日別）</a:t>
            </a:r>
            <a:endParaRPr lang="ja-JP" altLang="en-US"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160127" y="35500"/>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14</a:t>
            </a:fld>
            <a:endParaRPr kumimoji="1" lang="ja-JP" altLang="en-US" dirty="0"/>
          </a:p>
        </p:txBody>
      </p:sp>
      <p:pic>
        <p:nvPicPr>
          <p:cNvPr id="2" name="図 1"/>
          <p:cNvPicPr>
            <a:picLocks noChangeAspect="1"/>
          </p:cNvPicPr>
          <p:nvPr/>
        </p:nvPicPr>
        <p:blipFill>
          <a:blip r:embed="rId2"/>
          <a:stretch>
            <a:fillRect/>
          </a:stretch>
        </p:blipFill>
        <p:spPr>
          <a:xfrm>
            <a:off x="255526" y="706530"/>
            <a:ext cx="11680948" cy="5998984"/>
          </a:xfrm>
          <a:prstGeom prst="rect">
            <a:avLst/>
          </a:prstGeom>
        </p:spPr>
      </p:pic>
    </p:spTree>
    <p:extLst>
      <p:ext uri="{BB962C8B-B14F-4D97-AF65-F5344CB8AC3E}">
        <p14:creationId xmlns:p14="http://schemas.microsoft.com/office/powerpoint/2010/main" val="38660992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smtClean="0">
                <a:latin typeface="UD デジタル 教科書体 NP-B" panose="02020700000000000000" pitchFamily="18" charset="-128"/>
                <a:ea typeface="UD デジタル 教科書体 NP-B" panose="02020700000000000000" pitchFamily="18" charset="-128"/>
              </a:rPr>
              <a:t>　　　　大阪市・市外　年代別陽性者比較</a:t>
            </a:r>
            <a:r>
              <a:rPr lang="ja-JP" altLang="en-US" sz="1600" b="1" dirty="0" smtClean="0">
                <a:latin typeface="UD デジタル 教科書体 NP-B" panose="02020700000000000000" pitchFamily="18" charset="-128"/>
                <a:ea typeface="UD デジタル 教科書体 NP-B" panose="02020700000000000000" pitchFamily="18" charset="-128"/>
              </a:rPr>
              <a:t>（人口</a:t>
            </a:r>
            <a:r>
              <a:rPr lang="en-US" altLang="ja-JP" sz="1600" b="1" dirty="0" smtClean="0">
                <a:latin typeface="UD デジタル 教科書体 NP-B" panose="02020700000000000000" pitchFamily="18" charset="-128"/>
                <a:ea typeface="UD デジタル 教科書体 NP-B" panose="02020700000000000000" pitchFamily="18" charset="-128"/>
              </a:rPr>
              <a:t>10</a:t>
            </a:r>
            <a:r>
              <a:rPr lang="ja-JP" altLang="en-US" sz="1600" b="1" dirty="0" smtClean="0">
                <a:latin typeface="UD デジタル 教科書体 NP-B" panose="02020700000000000000" pitchFamily="18" charset="-128"/>
                <a:ea typeface="UD デジタル 教科書体 NP-B" panose="02020700000000000000" pitchFamily="18" charset="-128"/>
              </a:rPr>
              <a:t>万人あたり）</a:t>
            </a:r>
            <a:endParaRPr lang="ja-JP" altLang="en-US" sz="1600"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276037" y="67947"/>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15</a:t>
            </a:fld>
            <a:endParaRPr kumimoji="1" lang="ja-JP" altLang="en-US" dirty="0"/>
          </a:p>
        </p:txBody>
      </p:sp>
      <p:sp>
        <p:nvSpPr>
          <p:cNvPr id="11" name="正方形/長方形 10">
            <a:extLst>
              <a:ext uri="{FF2B5EF4-FFF2-40B4-BE49-F238E27FC236}">
                <a16:creationId xmlns:a16="http://schemas.microsoft.com/office/drawing/2014/main" id="{FC024533-669C-48B1-82E7-C27042384F7F}"/>
              </a:ext>
            </a:extLst>
          </p:cNvPr>
          <p:cNvSpPr/>
          <p:nvPr/>
        </p:nvSpPr>
        <p:spPr>
          <a:xfrm>
            <a:off x="368491" y="5912614"/>
            <a:ext cx="11423176" cy="88651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直近１週間で、市内・市外にかかわらず、全年代で人口</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万人あたりの新規陽性者が増加。</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特に</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20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30</a:t>
            </a:r>
            <a:r>
              <a:rPr lang="ja-JP" altLang="en-US" b="1" smtClean="0">
                <a:solidFill>
                  <a:schemeClr val="tx1"/>
                </a:solidFill>
                <a:latin typeface="UD デジタル 教科書体 NK-B" panose="02020700000000000000" pitchFamily="18" charset="-128"/>
                <a:ea typeface="UD デジタル 教科書体 NK-B" panose="02020700000000000000" pitchFamily="18" charset="-128"/>
              </a:rPr>
              <a:t>代の</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新規陽性者数が急増しており、</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11</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月の時短要請前の水準を大きく超過。</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市外の</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40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50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代は、</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11</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月の時短要請前の水準を超えている。</a:t>
            </a:r>
            <a:endParaRPr lang="ja-JP" altLang="en-US" b="1"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p:cNvPicPr>
            <a:picLocks noChangeAspect="1"/>
          </p:cNvPicPr>
          <p:nvPr/>
        </p:nvPicPr>
        <p:blipFill>
          <a:blip r:embed="rId2"/>
          <a:stretch>
            <a:fillRect/>
          </a:stretch>
        </p:blipFill>
        <p:spPr>
          <a:xfrm>
            <a:off x="142060" y="579364"/>
            <a:ext cx="5938019" cy="2542252"/>
          </a:xfrm>
          <a:prstGeom prst="rect">
            <a:avLst/>
          </a:prstGeom>
        </p:spPr>
      </p:pic>
      <p:pic>
        <p:nvPicPr>
          <p:cNvPr id="3" name="図 2"/>
          <p:cNvPicPr>
            <a:picLocks noChangeAspect="1"/>
          </p:cNvPicPr>
          <p:nvPr/>
        </p:nvPicPr>
        <p:blipFill>
          <a:blip r:embed="rId3"/>
          <a:stretch>
            <a:fillRect/>
          </a:stretch>
        </p:blipFill>
        <p:spPr>
          <a:xfrm>
            <a:off x="6067648" y="574228"/>
            <a:ext cx="6029467" cy="2542252"/>
          </a:xfrm>
          <a:prstGeom prst="rect">
            <a:avLst/>
          </a:prstGeom>
        </p:spPr>
      </p:pic>
      <p:pic>
        <p:nvPicPr>
          <p:cNvPr id="4" name="図 3"/>
          <p:cNvPicPr>
            <a:picLocks noChangeAspect="1"/>
          </p:cNvPicPr>
          <p:nvPr/>
        </p:nvPicPr>
        <p:blipFill>
          <a:blip r:embed="rId4"/>
          <a:stretch>
            <a:fillRect/>
          </a:stretch>
        </p:blipFill>
        <p:spPr>
          <a:xfrm>
            <a:off x="127547" y="3413037"/>
            <a:ext cx="5938019" cy="2499577"/>
          </a:xfrm>
          <a:prstGeom prst="rect">
            <a:avLst/>
          </a:prstGeom>
        </p:spPr>
      </p:pic>
      <p:pic>
        <p:nvPicPr>
          <p:cNvPr id="6" name="図 5"/>
          <p:cNvPicPr>
            <a:picLocks noChangeAspect="1"/>
          </p:cNvPicPr>
          <p:nvPr/>
        </p:nvPicPr>
        <p:blipFill>
          <a:blip r:embed="rId5"/>
          <a:stretch>
            <a:fillRect/>
          </a:stretch>
        </p:blipFill>
        <p:spPr>
          <a:xfrm>
            <a:off x="6065566" y="3407901"/>
            <a:ext cx="6029467" cy="2499577"/>
          </a:xfrm>
          <a:prstGeom prst="rect">
            <a:avLst/>
          </a:prstGeom>
        </p:spPr>
      </p:pic>
    </p:spTree>
    <p:extLst>
      <p:ext uri="{BB962C8B-B14F-4D97-AF65-F5344CB8AC3E}">
        <p14:creationId xmlns:p14="http://schemas.microsoft.com/office/powerpoint/2010/main" val="12267918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b="1" dirty="0">
                <a:latin typeface="UD デジタル 教科書体 NP-B" panose="02020700000000000000" pitchFamily="18" charset="-128"/>
                <a:ea typeface="UD デジタル 教科書体 NP-B" panose="02020700000000000000" pitchFamily="18" charset="-128"/>
              </a:rPr>
              <a:t>　</a:t>
            </a:r>
            <a:r>
              <a:rPr lang="ja-JP" altLang="en-US" sz="2800" b="1" dirty="0" smtClean="0">
                <a:latin typeface="UD デジタル 教科書体 NP-B" panose="02020700000000000000" pitchFamily="18" charset="-128"/>
                <a:ea typeface="UD デジタル 教科書体 NP-B" panose="02020700000000000000" pitchFamily="18" charset="-128"/>
              </a:rPr>
              <a:t>　　</a:t>
            </a:r>
            <a:r>
              <a:rPr lang="ja-JP" altLang="en-US" sz="2400" b="1" dirty="0" smtClean="0">
                <a:latin typeface="UD デジタル 教科書体 NP-B" panose="02020700000000000000" pitchFamily="18" charset="-128"/>
                <a:ea typeface="UD デジタル 教科書体 NP-B" panose="02020700000000000000" pitchFamily="18" charset="-128"/>
              </a:rPr>
              <a:t>大阪市</a:t>
            </a:r>
            <a:r>
              <a:rPr lang="ja-JP" altLang="en-US" sz="2400" b="1" dirty="0">
                <a:latin typeface="UD デジタル 教科書体 NP-B" panose="02020700000000000000" pitchFamily="18" charset="-128"/>
                <a:ea typeface="UD デジタル 教科書体 NP-B" panose="02020700000000000000" pitchFamily="18" charset="-128"/>
              </a:rPr>
              <a:t>・市外　</a:t>
            </a:r>
            <a:r>
              <a:rPr lang="ja-JP" altLang="en-US" sz="2400" b="1" dirty="0" smtClean="0">
                <a:latin typeface="UD デジタル 教科書体 NP-B" panose="02020700000000000000" pitchFamily="18" charset="-128"/>
                <a:ea typeface="UD デジタル 教科書体 NP-B" panose="02020700000000000000" pitchFamily="18" charset="-128"/>
              </a:rPr>
              <a:t>年代別陽性者比較</a:t>
            </a:r>
            <a:r>
              <a:rPr lang="ja-JP" altLang="en-US" sz="1600" b="1" dirty="0" smtClean="0">
                <a:latin typeface="UD デジタル 教科書体 NP-B" panose="02020700000000000000" pitchFamily="18" charset="-128"/>
                <a:ea typeface="UD デジタル 教科書体 NP-B" panose="02020700000000000000" pitchFamily="18" charset="-128"/>
              </a:rPr>
              <a:t>（人口</a:t>
            </a:r>
            <a:r>
              <a:rPr lang="en-US" altLang="ja-JP" sz="1600" b="1" dirty="0" smtClean="0">
                <a:latin typeface="UD デジタル 教科書体 NP-B" panose="02020700000000000000" pitchFamily="18" charset="-128"/>
                <a:ea typeface="UD デジタル 教科書体 NP-B" panose="02020700000000000000" pitchFamily="18" charset="-128"/>
              </a:rPr>
              <a:t>10</a:t>
            </a:r>
            <a:r>
              <a:rPr lang="ja-JP" altLang="en-US" sz="1600" b="1" dirty="0" smtClean="0">
                <a:latin typeface="UD デジタル 教科書体 NP-B" panose="02020700000000000000" pitchFamily="18" charset="-128"/>
                <a:ea typeface="UD デジタル 教科書体 NP-B" panose="02020700000000000000" pitchFamily="18" charset="-128"/>
              </a:rPr>
              <a:t>万人あたり）</a:t>
            </a:r>
            <a:endParaRPr lang="ja-JP" altLang="en-US" sz="1600"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276037" y="67947"/>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16</a:t>
            </a:fld>
            <a:endParaRPr kumimoji="1" lang="ja-JP" altLang="en-US" dirty="0"/>
          </a:p>
        </p:txBody>
      </p:sp>
      <p:sp>
        <p:nvSpPr>
          <p:cNvPr id="12" name="正方形/長方形 11">
            <a:extLst>
              <a:ext uri="{FF2B5EF4-FFF2-40B4-BE49-F238E27FC236}">
                <a16:creationId xmlns:a16="http://schemas.microsoft.com/office/drawing/2014/main" id="{FC024533-669C-48B1-82E7-C27042384F7F}"/>
              </a:ext>
            </a:extLst>
          </p:cNvPr>
          <p:cNvSpPr/>
          <p:nvPr/>
        </p:nvSpPr>
        <p:spPr>
          <a:xfrm>
            <a:off x="354132" y="6045958"/>
            <a:ext cx="11483735" cy="65955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直</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近１週間で、市内・市外にかかわらず</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、人口</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万人あたりの新規陽性者が</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増加し、特に市外は</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11</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月の時短要請前の水準</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を大きく</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超</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えている。</a:t>
            </a:r>
            <a:endParaRPr lang="ja-JP" altLang="en-US" b="1"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p:cNvPicPr>
            <a:picLocks noChangeAspect="1"/>
          </p:cNvPicPr>
          <p:nvPr/>
        </p:nvPicPr>
        <p:blipFill>
          <a:blip r:embed="rId2"/>
          <a:stretch>
            <a:fillRect/>
          </a:stretch>
        </p:blipFill>
        <p:spPr>
          <a:xfrm>
            <a:off x="95535" y="654657"/>
            <a:ext cx="5883150" cy="2548349"/>
          </a:xfrm>
          <a:prstGeom prst="rect">
            <a:avLst/>
          </a:prstGeom>
        </p:spPr>
      </p:pic>
    </p:spTree>
    <p:extLst>
      <p:ext uri="{BB962C8B-B14F-4D97-AF65-F5344CB8AC3E}">
        <p14:creationId xmlns:p14="http://schemas.microsoft.com/office/powerpoint/2010/main" val="42899818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smtClean="0">
                <a:latin typeface="UD デジタル 教科書体 NP-B" panose="02020700000000000000" pitchFamily="18" charset="-128"/>
                <a:ea typeface="UD デジタル 教科書体 NP-B" panose="02020700000000000000" pitchFamily="18" charset="-128"/>
              </a:rPr>
              <a:t>大阪市・市外 年代別陽性者比較</a:t>
            </a:r>
            <a:r>
              <a:rPr lang="ja-JP" altLang="en-US" sz="1600" b="1" dirty="0" smtClean="0">
                <a:latin typeface="UD デジタル 教科書体 NP-B" panose="02020700000000000000" pitchFamily="18" charset="-128"/>
                <a:ea typeface="UD デジタル 教科書体 NP-B" panose="02020700000000000000" pitchFamily="18" charset="-128"/>
              </a:rPr>
              <a:t>（人口</a:t>
            </a:r>
            <a:r>
              <a:rPr lang="en-US" altLang="ja-JP" sz="1600" b="1" dirty="0" smtClean="0">
                <a:latin typeface="UD デジタル 教科書体 NP-B" panose="02020700000000000000" pitchFamily="18" charset="-128"/>
                <a:ea typeface="UD デジタル 教科書体 NP-B" panose="02020700000000000000" pitchFamily="18" charset="-128"/>
              </a:rPr>
              <a:t>10</a:t>
            </a:r>
            <a:r>
              <a:rPr lang="ja-JP" altLang="en-US" sz="1600" b="1" dirty="0" smtClean="0">
                <a:latin typeface="UD デジタル 教科書体 NP-B" panose="02020700000000000000" pitchFamily="18" charset="-128"/>
                <a:ea typeface="UD デジタル 教科書体 NP-B" panose="02020700000000000000" pitchFamily="18" charset="-128"/>
              </a:rPr>
              <a:t>万人あたり、</a:t>
            </a:r>
            <a:r>
              <a:rPr lang="en-US" altLang="ja-JP" sz="1600" b="1" dirty="0" smtClean="0">
                <a:latin typeface="UD デジタル 教科書体 NP-B" panose="02020700000000000000" pitchFamily="18" charset="-128"/>
                <a:ea typeface="UD デジタル 教科書体 NP-B" panose="02020700000000000000" pitchFamily="18" charset="-128"/>
              </a:rPr>
              <a:t>12</a:t>
            </a:r>
            <a:r>
              <a:rPr lang="ja-JP" altLang="en-US" sz="1600" b="1" dirty="0" smtClean="0">
                <a:latin typeface="UD デジタル 教科書体 NP-B" panose="02020700000000000000" pitchFamily="18" charset="-128"/>
                <a:ea typeface="UD デジタル 教科書体 NP-B" panose="02020700000000000000" pitchFamily="18" charset="-128"/>
              </a:rPr>
              <a:t>月</a:t>
            </a:r>
            <a:r>
              <a:rPr lang="en-US" altLang="ja-JP" sz="1600" b="1" dirty="0" smtClean="0">
                <a:latin typeface="UD デジタル 教科書体 NP-B" panose="02020700000000000000" pitchFamily="18" charset="-128"/>
                <a:ea typeface="UD デジタル 教科書体 NP-B" panose="02020700000000000000" pitchFamily="18" charset="-128"/>
              </a:rPr>
              <a:t>24</a:t>
            </a:r>
            <a:r>
              <a:rPr lang="ja-JP" altLang="en-US" sz="1600" b="1" dirty="0" smtClean="0">
                <a:latin typeface="UD デジタル 教科書体 NP-B" panose="02020700000000000000" pitchFamily="18" charset="-128"/>
                <a:ea typeface="UD デジタル 教科書体 NP-B" panose="02020700000000000000" pitchFamily="18" charset="-128"/>
              </a:rPr>
              <a:t>日以降）</a:t>
            </a:r>
            <a:endParaRPr lang="ja-JP" altLang="en-US" sz="1600"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276037" y="67947"/>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17</a:t>
            </a:fld>
            <a:endParaRPr kumimoji="1" lang="ja-JP" altLang="en-US" dirty="0"/>
          </a:p>
        </p:txBody>
      </p:sp>
      <p:pic>
        <p:nvPicPr>
          <p:cNvPr id="2" name="図 1"/>
          <p:cNvPicPr>
            <a:picLocks noChangeAspect="1"/>
          </p:cNvPicPr>
          <p:nvPr/>
        </p:nvPicPr>
        <p:blipFill>
          <a:blip r:embed="rId2"/>
          <a:stretch>
            <a:fillRect/>
          </a:stretch>
        </p:blipFill>
        <p:spPr>
          <a:xfrm>
            <a:off x="101971" y="643673"/>
            <a:ext cx="5846571" cy="3176291"/>
          </a:xfrm>
          <a:prstGeom prst="rect">
            <a:avLst/>
          </a:prstGeom>
        </p:spPr>
      </p:pic>
      <p:pic>
        <p:nvPicPr>
          <p:cNvPr id="3" name="図 2"/>
          <p:cNvPicPr>
            <a:picLocks noChangeAspect="1"/>
          </p:cNvPicPr>
          <p:nvPr/>
        </p:nvPicPr>
        <p:blipFill>
          <a:blip r:embed="rId3"/>
          <a:stretch>
            <a:fillRect/>
          </a:stretch>
        </p:blipFill>
        <p:spPr>
          <a:xfrm>
            <a:off x="5948542" y="643673"/>
            <a:ext cx="6145301" cy="3176291"/>
          </a:xfrm>
          <a:prstGeom prst="rect">
            <a:avLst/>
          </a:prstGeom>
        </p:spPr>
      </p:pic>
      <p:pic>
        <p:nvPicPr>
          <p:cNvPr id="4" name="図 3"/>
          <p:cNvPicPr>
            <a:picLocks noChangeAspect="1"/>
          </p:cNvPicPr>
          <p:nvPr/>
        </p:nvPicPr>
        <p:blipFill>
          <a:blip r:embed="rId4"/>
          <a:stretch>
            <a:fillRect/>
          </a:stretch>
        </p:blipFill>
        <p:spPr>
          <a:xfrm>
            <a:off x="0" y="3680651"/>
            <a:ext cx="5846571" cy="3176291"/>
          </a:xfrm>
          <a:prstGeom prst="rect">
            <a:avLst/>
          </a:prstGeom>
        </p:spPr>
      </p:pic>
      <p:pic>
        <p:nvPicPr>
          <p:cNvPr id="6" name="図 5"/>
          <p:cNvPicPr>
            <a:picLocks noChangeAspect="1"/>
          </p:cNvPicPr>
          <p:nvPr/>
        </p:nvPicPr>
        <p:blipFill>
          <a:blip r:embed="rId5"/>
          <a:stretch>
            <a:fillRect/>
          </a:stretch>
        </p:blipFill>
        <p:spPr>
          <a:xfrm>
            <a:off x="5948542" y="3681709"/>
            <a:ext cx="6145301" cy="3176291"/>
          </a:xfrm>
          <a:prstGeom prst="rect">
            <a:avLst/>
          </a:prstGeom>
        </p:spPr>
      </p:pic>
    </p:spTree>
    <p:extLst>
      <p:ext uri="{BB962C8B-B14F-4D97-AF65-F5344CB8AC3E}">
        <p14:creationId xmlns:p14="http://schemas.microsoft.com/office/powerpoint/2010/main" val="1145495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smtClean="0">
                <a:latin typeface="UD デジタル 教科書体 NP-B" panose="02020700000000000000" pitchFamily="18" charset="-128"/>
                <a:ea typeface="UD デジタル 教科書体 NP-B" panose="02020700000000000000" pitchFamily="18" charset="-128"/>
              </a:rPr>
              <a:t>大阪市・市外 年代別陽性者比較</a:t>
            </a:r>
            <a:r>
              <a:rPr lang="ja-JP" altLang="en-US" sz="1600" b="1" dirty="0" smtClean="0">
                <a:latin typeface="UD デジタル 教科書体 NP-B" panose="02020700000000000000" pitchFamily="18" charset="-128"/>
                <a:ea typeface="UD デジタル 教科書体 NP-B" panose="02020700000000000000" pitchFamily="18" charset="-128"/>
              </a:rPr>
              <a:t>（人口</a:t>
            </a:r>
            <a:r>
              <a:rPr lang="en-US" altLang="ja-JP" sz="1600" b="1" dirty="0" smtClean="0">
                <a:latin typeface="UD デジタル 教科書体 NP-B" panose="02020700000000000000" pitchFamily="18" charset="-128"/>
                <a:ea typeface="UD デジタル 教科書体 NP-B" panose="02020700000000000000" pitchFamily="18" charset="-128"/>
              </a:rPr>
              <a:t>10</a:t>
            </a:r>
            <a:r>
              <a:rPr lang="ja-JP" altLang="en-US" sz="1600" b="1" dirty="0" smtClean="0">
                <a:latin typeface="UD デジタル 教科書体 NP-B" panose="02020700000000000000" pitchFamily="18" charset="-128"/>
                <a:ea typeface="UD デジタル 教科書体 NP-B" panose="02020700000000000000" pitchFamily="18" charset="-128"/>
              </a:rPr>
              <a:t>万人あたり、</a:t>
            </a:r>
            <a:r>
              <a:rPr lang="en-US" altLang="ja-JP" sz="1600" b="1" dirty="0" smtClean="0">
                <a:latin typeface="UD デジタル 教科書体 NP-B" panose="02020700000000000000" pitchFamily="18" charset="-128"/>
                <a:ea typeface="UD デジタル 教科書体 NP-B" panose="02020700000000000000" pitchFamily="18" charset="-128"/>
              </a:rPr>
              <a:t>12</a:t>
            </a:r>
            <a:r>
              <a:rPr lang="ja-JP" altLang="en-US" sz="1600" b="1" dirty="0" smtClean="0">
                <a:latin typeface="UD デジタル 教科書体 NP-B" panose="02020700000000000000" pitchFamily="18" charset="-128"/>
                <a:ea typeface="UD デジタル 教科書体 NP-B" panose="02020700000000000000" pitchFamily="18" charset="-128"/>
              </a:rPr>
              <a:t>月</a:t>
            </a:r>
            <a:r>
              <a:rPr lang="en-US" altLang="ja-JP" sz="1600" b="1" dirty="0" smtClean="0">
                <a:latin typeface="UD デジタル 教科書体 NP-B" panose="02020700000000000000" pitchFamily="18" charset="-128"/>
                <a:ea typeface="UD デジタル 教科書体 NP-B" panose="02020700000000000000" pitchFamily="18" charset="-128"/>
              </a:rPr>
              <a:t>24</a:t>
            </a:r>
            <a:r>
              <a:rPr lang="ja-JP" altLang="en-US" sz="1600" b="1" dirty="0" smtClean="0">
                <a:latin typeface="UD デジタル 教科書体 NP-B" panose="02020700000000000000" pitchFamily="18" charset="-128"/>
                <a:ea typeface="UD デジタル 教科書体 NP-B" panose="02020700000000000000" pitchFamily="18" charset="-128"/>
              </a:rPr>
              <a:t>日以降）</a:t>
            </a:r>
            <a:endParaRPr lang="ja-JP" altLang="en-US" sz="1600"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276037" y="67947"/>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18</a:t>
            </a:fld>
            <a:endParaRPr kumimoji="1" lang="ja-JP" altLang="en-US" dirty="0"/>
          </a:p>
        </p:txBody>
      </p:sp>
      <p:pic>
        <p:nvPicPr>
          <p:cNvPr id="2" name="図 1"/>
          <p:cNvPicPr>
            <a:picLocks noChangeAspect="1"/>
          </p:cNvPicPr>
          <p:nvPr/>
        </p:nvPicPr>
        <p:blipFill>
          <a:blip r:embed="rId2"/>
          <a:stretch>
            <a:fillRect/>
          </a:stretch>
        </p:blipFill>
        <p:spPr>
          <a:xfrm>
            <a:off x="0" y="578423"/>
            <a:ext cx="6236749" cy="3176291"/>
          </a:xfrm>
          <a:prstGeom prst="rect">
            <a:avLst/>
          </a:prstGeom>
        </p:spPr>
      </p:pic>
    </p:spTree>
    <p:extLst>
      <p:ext uri="{BB962C8B-B14F-4D97-AF65-F5344CB8AC3E}">
        <p14:creationId xmlns:p14="http://schemas.microsoft.com/office/powerpoint/2010/main" val="4299750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6298861" y="932501"/>
            <a:ext cx="5724640" cy="5267401"/>
          </a:xfrm>
          <a:prstGeom prst="rect">
            <a:avLst/>
          </a:prstGeom>
        </p:spPr>
      </p:pic>
      <p:pic>
        <p:nvPicPr>
          <p:cNvPr id="3" name="図 2"/>
          <p:cNvPicPr>
            <a:picLocks noChangeAspect="1"/>
          </p:cNvPicPr>
          <p:nvPr/>
        </p:nvPicPr>
        <p:blipFill>
          <a:blip r:embed="rId3"/>
          <a:stretch>
            <a:fillRect/>
          </a:stretch>
        </p:blipFill>
        <p:spPr>
          <a:xfrm>
            <a:off x="98094" y="934693"/>
            <a:ext cx="5700254" cy="5267401"/>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UD デジタル 教科書体 NK-B" panose="02020700000000000000" pitchFamily="18" charset="-128"/>
                <a:ea typeface="UD デジタル 教科書体 NK-B" panose="02020700000000000000" pitchFamily="18" charset="-128"/>
              </a:rPr>
              <a:t>陽性者の</a:t>
            </a:r>
            <a:r>
              <a:rPr lang="ja-JP" altLang="en-US" sz="2800" b="1" dirty="0" smtClean="0">
                <a:latin typeface="UD デジタル 教科書体 NK-B" panose="02020700000000000000" pitchFamily="18" charset="-128"/>
                <a:ea typeface="UD デジタル 教科書体 NK-B" panose="02020700000000000000" pitchFamily="18" charset="-128"/>
              </a:rPr>
              <a:t>感染経路の状況</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80301" y="6492875"/>
            <a:ext cx="2743200" cy="365125"/>
          </a:xfrm>
        </p:spPr>
        <p:txBody>
          <a:bodyPr/>
          <a:lstStyle/>
          <a:p>
            <a:fld id="{0B62D5CB-8769-475A-9BC8-A2F17E2F558B}" type="slidenum">
              <a:rPr kumimoji="1" lang="ja-JP" altLang="en-US" smtClean="0"/>
              <a:t>19</a:t>
            </a:fld>
            <a:endParaRPr kumimoji="1" lang="ja-JP" altLang="en-US" dirty="0"/>
          </a:p>
        </p:txBody>
      </p:sp>
      <p:sp>
        <p:nvSpPr>
          <p:cNvPr id="16" name="テキスト ボックス 15"/>
          <p:cNvSpPr txBox="1"/>
          <p:nvPr/>
        </p:nvSpPr>
        <p:spPr>
          <a:xfrm>
            <a:off x="5668394" y="1677540"/>
            <a:ext cx="738792" cy="415498"/>
          </a:xfrm>
          <a:prstGeom prst="rect">
            <a:avLst/>
          </a:prstGeom>
          <a:noFill/>
          <a:ln>
            <a:noFill/>
          </a:ln>
        </p:spPr>
        <p:txBody>
          <a:bodyPr wrap="square" rtlCol="0">
            <a:spAutoFit/>
          </a:bodyPr>
          <a:lstStyle/>
          <a:p>
            <a:r>
              <a:rPr kumimoji="1" lang="ja-JP" altLang="en-US" sz="1050" dirty="0" smtClean="0"/>
              <a:t>感染経路不明</a:t>
            </a:r>
            <a:endParaRPr kumimoji="1" lang="ja-JP" altLang="en-US" sz="1050" dirty="0"/>
          </a:p>
        </p:txBody>
      </p:sp>
      <p:sp>
        <p:nvSpPr>
          <p:cNvPr id="17" name="テキスト ボックス 16"/>
          <p:cNvSpPr txBox="1"/>
          <p:nvPr/>
        </p:nvSpPr>
        <p:spPr>
          <a:xfrm>
            <a:off x="5668394" y="3862415"/>
            <a:ext cx="738792" cy="415498"/>
          </a:xfrm>
          <a:prstGeom prst="rect">
            <a:avLst/>
          </a:prstGeom>
          <a:noFill/>
          <a:ln>
            <a:noFill/>
          </a:ln>
        </p:spPr>
        <p:txBody>
          <a:bodyPr wrap="square" rtlCol="0">
            <a:spAutoFit/>
          </a:bodyPr>
          <a:lstStyle/>
          <a:p>
            <a:r>
              <a:rPr kumimoji="1" lang="ja-JP" altLang="en-US" sz="1050" dirty="0" smtClean="0"/>
              <a:t>感染経路特定</a:t>
            </a:r>
            <a:endParaRPr kumimoji="1" lang="ja-JP" altLang="en-US" sz="1050" dirty="0"/>
          </a:p>
        </p:txBody>
      </p:sp>
      <p:sp>
        <p:nvSpPr>
          <p:cNvPr id="9" name="テキスト ボックス 1"/>
          <p:cNvSpPr txBox="1"/>
          <p:nvPr/>
        </p:nvSpPr>
        <p:spPr>
          <a:xfrm rot="18857355">
            <a:off x="4793380" y="5228533"/>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(2</a:t>
            </a:r>
            <a:r>
              <a:rPr lang="ja-JP" altLang="en-US" sz="900" dirty="0" smtClean="0"/>
              <a:t>日間</a:t>
            </a:r>
            <a:r>
              <a:rPr lang="en-US" altLang="ja-JP" sz="900" dirty="0" smtClean="0"/>
              <a:t>)</a:t>
            </a:r>
            <a:endParaRPr lang="ja-JP" altLang="en-US" sz="900" dirty="0"/>
          </a:p>
        </p:txBody>
      </p:sp>
      <p:sp>
        <p:nvSpPr>
          <p:cNvPr id="14" name="正方形/長方形 13">
            <a:extLst>
              <a:ext uri="{FF2B5EF4-FFF2-40B4-BE49-F238E27FC236}">
                <a16:creationId xmlns:a16="http://schemas.microsoft.com/office/drawing/2014/main" id="{FC024533-669C-48B1-82E7-C27042384F7F}"/>
              </a:ext>
            </a:extLst>
          </p:cNvPr>
          <p:cNvSpPr/>
          <p:nvPr/>
        </p:nvSpPr>
        <p:spPr>
          <a:xfrm>
            <a:off x="438730" y="6255960"/>
            <a:ext cx="9680267" cy="57474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感染経路不明の割合は、直近２週間（１月９日まで）で再び増加に転じた。</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0" name="テキスト ボックス 19"/>
          <p:cNvSpPr txBox="1"/>
          <p:nvPr/>
        </p:nvSpPr>
        <p:spPr>
          <a:xfrm>
            <a:off x="10118997" y="6199902"/>
            <a:ext cx="2073003" cy="392415"/>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a:p>
            <a:r>
              <a:rPr lang="en-US" altLang="ja-JP" sz="975" dirty="0"/>
              <a:t>※</a:t>
            </a:r>
            <a:r>
              <a:rPr lang="ja-JP" altLang="en-US" sz="975" dirty="0"/>
              <a:t>グラフは推定値で</a:t>
            </a:r>
            <a:r>
              <a:rPr lang="ja-JP" altLang="en-US" sz="975" dirty="0" smtClean="0"/>
              <a:t>作成</a:t>
            </a:r>
            <a:endParaRPr lang="en-US" altLang="ja-JP" sz="975" dirty="0"/>
          </a:p>
        </p:txBody>
      </p:sp>
      <p:sp>
        <p:nvSpPr>
          <p:cNvPr id="22" name="テキスト ボックス 1"/>
          <p:cNvSpPr txBox="1"/>
          <p:nvPr/>
        </p:nvSpPr>
        <p:spPr>
          <a:xfrm rot="18857355">
            <a:off x="11102473" y="5173684"/>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(2</a:t>
            </a:r>
            <a:r>
              <a:rPr lang="ja-JP" altLang="en-US" sz="900" dirty="0" smtClean="0"/>
              <a:t>日間</a:t>
            </a:r>
            <a:r>
              <a:rPr lang="en-US" altLang="ja-JP" sz="900" dirty="0" smtClean="0"/>
              <a:t>)</a:t>
            </a:r>
            <a:endParaRPr lang="ja-JP" altLang="en-US" sz="900" dirty="0"/>
          </a:p>
        </p:txBody>
      </p:sp>
      <p:sp>
        <p:nvSpPr>
          <p:cNvPr id="15" name="正方形/長方形 14"/>
          <p:cNvSpPr/>
          <p:nvPr/>
        </p:nvSpPr>
        <p:spPr>
          <a:xfrm>
            <a:off x="6593320" y="596139"/>
            <a:ext cx="5598680" cy="338554"/>
          </a:xfrm>
          <a:prstGeom prst="rect">
            <a:avLst/>
          </a:prstGeom>
        </p:spPr>
        <p:txBody>
          <a:bodyPr wrap="square">
            <a:spAutoFit/>
          </a:bodyPr>
          <a:lstStyle/>
          <a:p>
            <a:r>
              <a:rPr lang="ja-JP" altLang="en-US" sz="1600" dirty="0"/>
              <a:t>（ </a:t>
            </a:r>
            <a:r>
              <a:rPr lang="en-US" altLang="ja-JP" sz="1600" dirty="0" smtClean="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a:t>
            </a:r>
            <a:r>
              <a:rPr lang="ja-JP" altLang="en-US" sz="1600" dirty="0" smtClean="0"/>
              <a:t>月</a:t>
            </a:r>
            <a:r>
              <a:rPr lang="en-US" altLang="ja-JP" sz="1600" dirty="0" smtClean="0"/>
              <a:t>11</a:t>
            </a:r>
            <a:r>
              <a:rPr lang="ja-JP" altLang="en-US" sz="1600" dirty="0" smtClean="0"/>
              <a:t>日</a:t>
            </a:r>
            <a:r>
              <a:rPr lang="ja-JP" altLang="en-US" sz="1600" dirty="0"/>
              <a:t>までに判明</a:t>
            </a:r>
            <a:r>
              <a:rPr lang="ja-JP" altLang="en-US" sz="1600" dirty="0" smtClean="0"/>
              <a:t>した</a:t>
            </a:r>
            <a:r>
              <a:rPr lang="en-US" altLang="ja-JP" sz="1600" dirty="0" smtClean="0"/>
              <a:t>33,146</a:t>
            </a:r>
            <a:r>
              <a:rPr lang="ja-JP" altLang="en-US" sz="1600" dirty="0" smtClean="0"/>
              <a:t>事例</a:t>
            </a:r>
            <a:r>
              <a:rPr lang="ja-JP" altLang="en-US" sz="1600" dirty="0"/>
              <a:t>の状況）</a:t>
            </a:r>
          </a:p>
        </p:txBody>
      </p:sp>
    </p:spTree>
    <p:extLst>
      <p:ext uri="{BB962C8B-B14F-4D97-AF65-F5344CB8AC3E}">
        <p14:creationId xmlns:p14="http://schemas.microsoft.com/office/powerpoint/2010/main" val="3251103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22995" y="612404"/>
            <a:ext cx="11918713" cy="5633192"/>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a:latin typeface="UD デジタル 教科書体 NK-B" panose="02020700000000000000" pitchFamily="18" charset="-128"/>
                <a:ea typeface="UD デジタル 教科書体 NK-B" panose="02020700000000000000" pitchFamily="18" charset="-128"/>
              </a:rPr>
              <a:t>7</a:t>
            </a:r>
            <a:r>
              <a:rPr lang="ja-JP" altLang="en-US" sz="2800" b="1" dirty="0">
                <a:latin typeface="UD デジタル 教科書体 NK-B" panose="02020700000000000000" pitchFamily="18" charset="-128"/>
                <a:ea typeface="UD デジタル 教科書体 NK-B" panose="02020700000000000000" pitchFamily="18" charset="-128"/>
              </a:rPr>
              <a:t>日間毎の新規</a:t>
            </a:r>
            <a:r>
              <a:rPr lang="ja-JP" altLang="en-US" sz="2800" b="1" dirty="0" smtClean="0">
                <a:latin typeface="UD デジタル 教科書体 NK-B" panose="02020700000000000000" pitchFamily="18" charset="-128"/>
                <a:ea typeface="UD デジタル 教科書体 NK-B" panose="02020700000000000000" pitchFamily="18" charset="-128"/>
              </a:rPr>
              <a:t>陽性者数</a:t>
            </a:r>
            <a:endParaRPr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311424" y="6356351"/>
            <a:ext cx="2743200" cy="365125"/>
          </a:xfrm>
        </p:spPr>
        <p:txBody>
          <a:bodyPr/>
          <a:lstStyle/>
          <a:p>
            <a:fld id="{0B62D5CB-8769-475A-9BC8-A2F17E2F558B}" type="slidenum">
              <a:rPr kumimoji="1" lang="ja-JP" altLang="en-US" smtClean="0"/>
              <a:t>2</a:t>
            </a:fld>
            <a:endParaRPr kumimoji="1" lang="ja-JP" altLang="en-US" dirty="0"/>
          </a:p>
        </p:txBody>
      </p:sp>
      <p:sp>
        <p:nvSpPr>
          <p:cNvPr id="19" name="テキスト ボックス 18"/>
          <p:cNvSpPr txBox="1"/>
          <p:nvPr/>
        </p:nvSpPr>
        <p:spPr>
          <a:xfrm>
            <a:off x="9070714" y="1658817"/>
            <a:ext cx="1028204" cy="276999"/>
          </a:xfrm>
          <a:prstGeom prst="rect">
            <a:avLst/>
          </a:prstGeom>
          <a:noFill/>
          <a:ln>
            <a:noFill/>
            <a:prstDash val="sysDot"/>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1</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.05</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0" name="テキスト ボックス 19"/>
          <p:cNvSpPr txBox="1"/>
          <p:nvPr/>
        </p:nvSpPr>
        <p:spPr>
          <a:xfrm>
            <a:off x="8318275" y="1826866"/>
            <a:ext cx="1028204" cy="276999"/>
          </a:xfrm>
          <a:prstGeom prst="rect">
            <a:avLst/>
          </a:prstGeom>
          <a:noFill/>
          <a:ln>
            <a:noFill/>
            <a:prstDash val="sysDot"/>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0.96</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2" name="正方形/長方形 21">
            <a:extLst>
              <a:ext uri="{FF2B5EF4-FFF2-40B4-BE49-F238E27FC236}">
                <a16:creationId xmlns:a16="http://schemas.microsoft.com/office/drawing/2014/main" id="{FC024533-669C-48B1-82E7-C27042384F7F}"/>
              </a:ext>
            </a:extLst>
          </p:cNvPr>
          <p:cNvSpPr/>
          <p:nvPr/>
        </p:nvSpPr>
        <p:spPr>
          <a:xfrm>
            <a:off x="391236" y="6287418"/>
            <a:ext cx="11409528" cy="45544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12</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月</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29</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日から１月４日の週から増加に転じ、</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直近１週間は前週に対しほぼ倍増（一日平均</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553</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名程度）</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3" name="上矢印 22"/>
          <p:cNvSpPr/>
          <p:nvPr/>
        </p:nvSpPr>
        <p:spPr>
          <a:xfrm rot="4295185">
            <a:off x="9450882" y="1891256"/>
            <a:ext cx="360735" cy="360000"/>
          </a:xfrm>
          <a:prstGeom prst="upArrow">
            <a:avLst>
              <a:gd name="adj1" fmla="val 50000"/>
              <a:gd name="adj2" fmla="val 46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上矢印 23"/>
          <p:cNvSpPr/>
          <p:nvPr/>
        </p:nvSpPr>
        <p:spPr>
          <a:xfrm rot="7930288">
            <a:off x="9890723" y="1967889"/>
            <a:ext cx="360735" cy="360000"/>
          </a:xfrm>
          <a:prstGeom prst="upArrow">
            <a:avLst>
              <a:gd name="adj1" fmla="val 50000"/>
              <a:gd name="adj2" fmla="val 46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9779665" y="1733945"/>
            <a:ext cx="1028204" cy="276999"/>
          </a:xfrm>
          <a:prstGeom prst="rect">
            <a:avLst/>
          </a:prstGeom>
          <a:noFill/>
          <a:ln>
            <a:noFill/>
            <a:prstDash val="sysDot"/>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0</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.97</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4" name="上矢印 33"/>
          <p:cNvSpPr/>
          <p:nvPr/>
        </p:nvSpPr>
        <p:spPr>
          <a:xfrm rot="8598657">
            <a:off x="10337381" y="2179745"/>
            <a:ext cx="360735" cy="360000"/>
          </a:xfrm>
          <a:prstGeom prst="upArrow">
            <a:avLst>
              <a:gd name="adj1" fmla="val 50000"/>
              <a:gd name="adj2" fmla="val 46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17"/>
          <p:cNvSpPr/>
          <p:nvPr/>
        </p:nvSpPr>
        <p:spPr>
          <a:xfrm rot="18678547">
            <a:off x="8580674" y="2699437"/>
            <a:ext cx="390866" cy="36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7853631" y="2575588"/>
            <a:ext cx="1028204" cy="276999"/>
          </a:xfrm>
          <a:prstGeom prst="rect">
            <a:avLst/>
          </a:prstGeom>
          <a:noFill/>
          <a:ln>
            <a:noFill/>
            <a:prstDash val="sysDot"/>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1.52</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6" name="上矢印 35"/>
          <p:cNvSpPr/>
          <p:nvPr/>
        </p:nvSpPr>
        <p:spPr>
          <a:xfrm rot="7948539">
            <a:off x="9032021" y="2010399"/>
            <a:ext cx="360735" cy="360000"/>
          </a:xfrm>
          <a:prstGeom prst="upArrow">
            <a:avLst>
              <a:gd name="adj1" fmla="val 50000"/>
              <a:gd name="adj2" fmla="val 46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右矢印 36"/>
          <p:cNvSpPr/>
          <p:nvPr/>
        </p:nvSpPr>
        <p:spPr>
          <a:xfrm rot="18127483">
            <a:off x="11318370" y="1619992"/>
            <a:ext cx="390866" cy="36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10806643" y="1355236"/>
            <a:ext cx="1028204" cy="307777"/>
          </a:xfrm>
          <a:prstGeom prst="rect">
            <a:avLst/>
          </a:prstGeom>
          <a:noFill/>
          <a:ln>
            <a:noFill/>
            <a:prstDash val="sysDot"/>
          </a:ln>
        </p:spPr>
        <p:txBody>
          <a:bodyPr wrap="square" rtlCol="0">
            <a:spAutoFit/>
          </a:bodyPr>
          <a:lstStyle/>
          <a:p>
            <a:r>
              <a:rPr kumimoji="1" lang="ja-JP" altLang="en-US" sz="1400" b="1"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400" b="1" dirty="0" smtClean="0">
                <a:latin typeface="Meiryo UI" panose="020B0604030504040204" pitchFamily="50" charset="-128"/>
                <a:ea typeface="Meiryo UI" panose="020B0604030504040204" pitchFamily="50" charset="-128"/>
                <a:cs typeface="Microsoft Himalaya" panose="01010100010101010101" pitchFamily="2" charset="0"/>
              </a:rPr>
              <a:t>1.96</a:t>
            </a:r>
            <a:r>
              <a:rPr lang="ja-JP" altLang="en-US" sz="1400" b="1"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400" b="1"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9" name="テキスト ボックス 28"/>
          <p:cNvSpPr txBox="1"/>
          <p:nvPr/>
        </p:nvSpPr>
        <p:spPr>
          <a:xfrm>
            <a:off x="10168922" y="1963061"/>
            <a:ext cx="1028204" cy="276999"/>
          </a:xfrm>
          <a:prstGeom prst="rect">
            <a:avLst/>
          </a:prstGeom>
          <a:noFill/>
          <a:ln>
            <a:noFill/>
            <a:prstDash val="sysDot"/>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0.88</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0" name="上矢印 29"/>
          <p:cNvSpPr/>
          <p:nvPr/>
        </p:nvSpPr>
        <p:spPr>
          <a:xfrm rot="8598657">
            <a:off x="10713430" y="2453152"/>
            <a:ext cx="360735" cy="360000"/>
          </a:xfrm>
          <a:prstGeom prst="upArrow">
            <a:avLst>
              <a:gd name="adj1" fmla="val 50000"/>
              <a:gd name="adj2" fmla="val 46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10596129" y="2212934"/>
            <a:ext cx="1028204" cy="276999"/>
          </a:xfrm>
          <a:prstGeom prst="rect">
            <a:avLst/>
          </a:prstGeom>
          <a:noFill/>
          <a:ln>
            <a:noFill/>
            <a:prstDash val="sysDot"/>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0.88</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6" name="テキスト ボックス 25"/>
          <p:cNvSpPr txBox="1"/>
          <p:nvPr/>
        </p:nvSpPr>
        <p:spPr>
          <a:xfrm>
            <a:off x="11204006" y="2408317"/>
            <a:ext cx="1028204" cy="276999"/>
          </a:xfrm>
          <a:prstGeom prst="rect">
            <a:avLst/>
          </a:prstGeom>
          <a:noFill/>
          <a:ln>
            <a:noFill/>
            <a:prstDash val="sysDot"/>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1</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.07</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7" name="上矢印 26"/>
          <p:cNvSpPr/>
          <p:nvPr/>
        </p:nvSpPr>
        <p:spPr>
          <a:xfrm rot="3938993">
            <a:off x="11063651" y="2564754"/>
            <a:ext cx="360735" cy="360000"/>
          </a:xfrm>
          <a:prstGeom prst="upArrow">
            <a:avLst>
              <a:gd name="adj1" fmla="val 50000"/>
              <a:gd name="adj2" fmla="val 46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07116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6210750" y="695432"/>
            <a:ext cx="5432007" cy="5218628"/>
          </a:xfrm>
          <a:prstGeom prst="rect">
            <a:avLst/>
          </a:prstGeom>
        </p:spPr>
      </p:pic>
      <p:pic>
        <p:nvPicPr>
          <p:cNvPr id="3" name="図 2"/>
          <p:cNvPicPr>
            <a:picLocks noChangeAspect="1"/>
          </p:cNvPicPr>
          <p:nvPr/>
        </p:nvPicPr>
        <p:blipFill>
          <a:blip r:embed="rId3"/>
          <a:stretch>
            <a:fillRect/>
          </a:stretch>
        </p:blipFill>
        <p:spPr>
          <a:xfrm>
            <a:off x="104618" y="695432"/>
            <a:ext cx="5444200" cy="5218628"/>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smtClean="0">
                <a:latin typeface="UD デジタル 教科書体 NK-B" panose="02020700000000000000" pitchFamily="18" charset="-128"/>
                <a:ea typeface="UD デジタル 教科書体 NK-B" panose="02020700000000000000" pitchFamily="18" charset="-128"/>
              </a:rPr>
              <a:t>　　　　　　　　　陽性者の</a:t>
            </a:r>
            <a:r>
              <a:rPr lang="ja-JP" altLang="en-US" sz="2800" b="1" dirty="0" smtClean="0">
                <a:latin typeface="UD デジタル 教科書体 NK-B" panose="02020700000000000000" pitchFamily="18" charset="-128"/>
                <a:ea typeface="UD デジタル 教科書体 NK-B" panose="02020700000000000000" pitchFamily="18" charset="-128"/>
              </a:rPr>
              <a:t>感染経路の状況（大阪市内外）</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80301" y="6492875"/>
            <a:ext cx="2743200" cy="365125"/>
          </a:xfrm>
        </p:spPr>
        <p:txBody>
          <a:bodyPr/>
          <a:lstStyle/>
          <a:p>
            <a:fld id="{0B62D5CB-8769-475A-9BC8-A2F17E2F558B}" type="slidenum">
              <a:rPr kumimoji="1" lang="ja-JP" altLang="en-US" smtClean="0"/>
              <a:t>20</a:t>
            </a:fld>
            <a:endParaRPr kumimoji="1" lang="ja-JP" altLang="en-US" dirty="0"/>
          </a:p>
        </p:txBody>
      </p:sp>
      <p:sp>
        <p:nvSpPr>
          <p:cNvPr id="16" name="テキスト ボックス 15"/>
          <p:cNvSpPr txBox="1"/>
          <p:nvPr/>
        </p:nvSpPr>
        <p:spPr>
          <a:xfrm>
            <a:off x="5456936" y="1686862"/>
            <a:ext cx="738792" cy="415498"/>
          </a:xfrm>
          <a:prstGeom prst="rect">
            <a:avLst/>
          </a:prstGeom>
          <a:noFill/>
          <a:ln>
            <a:noFill/>
          </a:ln>
        </p:spPr>
        <p:txBody>
          <a:bodyPr wrap="square" rtlCol="0">
            <a:spAutoFit/>
          </a:bodyPr>
          <a:lstStyle/>
          <a:p>
            <a:r>
              <a:rPr kumimoji="1" lang="ja-JP" altLang="en-US" sz="1050" dirty="0" smtClean="0"/>
              <a:t>感染経路不明</a:t>
            </a:r>
            <a:endParaRPr kumimoji="1" lang="ja-JP" altLang="en-US" sz="1050" dirty="0"/>
          </a:p>
        </p:txBody>
      </p:sp>
      <p:sp>
        <p:nvSpPr>
          <p:cNvPr id="17" name="テキスト ボックス 16"/>
          <p:cNvSpPr txBox="1"/>
          <p:nvPr/>
        </p:nvSpPr>
        <p:spPr>
          <a:xfrm>
            <a:off x="5456936" y="3871737"/>
            <a:ext cx="738792" cy="415498"/>
          </a:xfrm>
          <a:prstGeom prst="rect">
            <a:avLst/>
          </a:prstGeom>
          <a:noFill/>
          <a:ln>
            <a:noFill/>
          </a:ln>
        </p:spPr>
        <p:txBody>
          <a:bodyPr wrap="square" rtlCol="0">
            <a:spAutoFit/>
          </a:bodyPr>
          <a:lstStyle/>
          <a:p>
            <a:r>
              <a:rPr kumimoji="1" lang="ja-JP" altLang="en-US" sz="1050" dirty="0" smtClean="0"/>
              <a:t>感染経路特定</a:t>
            </a:r>
            <a:endParaRPr kumimoji="1" lang="ja-JP" altLang="en-US" sz="1050" dirty="0"/>
          </a:p>
        </p:txBody>
      </p:sp>
      <p:sp>
        <p:nvSpPr>
          <p:cNvPr id="13" name="正方形/長方形 12"/>
          <p:cNvSpPr/>
          <p:nvPr/>
        </p:nvSpPr>
        <p:spPr>
          <a:xfrm>
            <a:off x="8160127" y="35500"/>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9" name="テキスト ボックス 1"/>
          <p:cNvSpPr txBox="1"/>
          <p:nvPr/>
        </p:nvSpPr>
        <p:spPr>
          <a:xfrm rot="18857355">
            <a:off x="4671452" y="4734954"/>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(2</a:t>
            </a:r>
            <a:r>
              <a:rPr lang="ja-JP" altLang="en-US" sz="900" dirty="0" smtClean="0"/>
              <a:t>日間</a:t>
            </a:r>
            <a:r>
              <a:rPr lang="en-US" altLang="ja-JP" sz="900" dirty="0" smtClean="0"/>
              <a:t>)</a:t>
            </a:r>
            <a:endParaRPr lang="ja-JP" altLang="en-US" sz="900" dirty="0"/>
          </a:p>
        </p:txBody>
      </p:sp>
      <p:sp>
        <p:nvSpPr>
          <p:cNvPr id="10" name="テキスト ボックス 1"/>
          <p:cNvSpPr txBox="1"/>
          <p:nvPr/>
        </p:nvSpPr>
        <p:spPr>
          <a:xfrm rot="18857355">
            <a:off x="10767743" y="4790827"/>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(2</a:t>
            </a:r>
            <a:r>
              <a:rPr lang="ja-JP" altLang="en-US" sz="900" dirty="0" smtClean="0"/>
              <a:t>日間</a:t>
            </a:r>
            <a:r>
              <a:rPr lang="en-US" altLang="ja-JP" sz="900" dirty="0" smtClean="0"/>
              <a:t>)</a:t>
            </a:r>
            <a:endParaRPr lang="ja-JP" altLang="en-US" sz="900" dirty="0"/>
          </a:p>
        </p:txBody>
      </p:sp>
      <p:sp>
        <p:nvSpPr>
          <p:cNvPr id="12" name="テキスト ボックス 11"/>
          <p:cNvSpPr txBox="1"/>
          <p:nvPr/>
        </p:nvSpPr>
        <p:spPr>
          <a:xfrm>
            <a:off x="11500384" y="1813447"/>
            <a:ext cx="738792" cy="415498"/>
          </a:xfrm>
          <a:prstGeom prst="rect">
            <a:avLst/>
          </a:prstGeom>
          <a:noFill/>
          <a:ln>
            <a:noFill/>
          </a:ln>
        </p:spPr>
        <p:txBody>
          <a:bodyPr wrap="square" rtlCol="0">
            <a:spAutoFit/>
          </a:bodyPr>
          <a:lstStyle/>
          <a:p>
            <a:r>
              <a:rPr kumimoji="1" lang="ja-JP" altLang="en-US" sz="1050" dirty="0" smtClean="0"/>
              <a:t>感染経路不明</a:t>
            </a:r>
            <a:endParaRPr kumimoji="1" lang="ja-JP" altLang="en-US" sz="1050" dirty="0"/>
          </a:p>
        </p:txBody>
      </p:sp>
      <p:sp>
        <p:nvSpPr>
          <p:cNvPr id="18" name="テキスト ボックス 17"/>
          <p:cNvSpPr txBox="1"/>
          <p:nvPr/>
        </p:nvSpPr>
        <p:spPr>
          <a:xfrm>
            <a:off x="11500384" y="3998322"/>
            <a:ext cx="738792" cy="415498"/>
          </a:xfrm>
          <a:prstGeom prst="rect">
            <a:avLst/>
          </a:prstGeom>
          <a:noFill/>
          <a:ln>
            <a:noFill/>
          </a:ln>
        </p:spPr>
        <p:txBody>
          <a:bodyPr wrap="square" rtlCol="0">
            <a:spAutoFit/>
          </a:bodyPr>
          <a:lstStyle/>
          <a:p>
            <a:r>
              <a:rPr kumimoji="1" lang="ja-JP" altLang="en-US" sz="1050" dirty="0" smtClean="0"/>
              <a:t>感染経路特定</a:t>
            </a:r>
            <a:endParaRPr kumimoji="1" lang="ja-JP" altLang="en-US" sz="1050" dirty="0"/>
          </a:p>
        </p:txBody>
      </p:sp>
      <p:sp>
        <p:nvSpPr>
          <p:cNvPr id="19" name="正方形/長方形 18">
            <a:extLst>
              <a:ext uri="{FF2B5EF4-FFF2-40B4-BE49-F238E27FC236}">
                <a16:creationId xmlns:a16="http://schemas.microsoft.com/office/drawing/2014/main" id="{FC024533-669C-48B1-82E7-C27042384F7F}"/>
              </a:ext>
            </a:extLst>
          </p:cNvPr>
          <p:cNvSpPr/>
          <p:nvPr/>
        </p:nvSpPr>
        <p:spPr>
          <a:xfrm>
            <a:off x="642773" y="6044104"/>
            <a:ext cx="11105910" cy="63298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大阪市内・市外いずれも、直近２週間（１月９日まで）の感染経路不明の割合は</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増加に転じている。</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40457584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年代</a:t>
            </a:r>
            <a:r>
              <a:rPr lang="ja-JP" altLang="en-US" sz="2800" b="1" dirty="0">
                <a:latin typeface="UD デジタル 教科書体 NP-B" panose="02020700000000000000" pitchFamily="18" charset="-128"/>
                <a:ea typeface="UD デジタル 教科書体 NP-B" panose="02020700000000000000" pitchFamily="18" charset="-128"/>
              </a:rPr>
              <a:t>別</a:t>
            </a:r>
            <a:r>
              <a:rPr lang="ja-JP" altLang="en-US" sz="2800" b="1" dirty="0" smtClean="0">
                <a:latin typeface="UD デジタル 教科書体 NP-B" panose="02020700000000000000" pitchFamily="18" charset="-128"/>
                <a:ea typeface="UD デジタル 教科書体 NP-B" panose="02020700000000000000" pitchFamily="18" charset="-128"/>
              </a:rPr>
              <a:t>感染経路（第三波）</a:t>
            </a:r>
            <a:endParaRPr lang="en-US" altLang="ja-JP" sz="2800" b="1" dirty="0" smtClean="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11035" y="6451092"/>
            <a:ext cx="2743200" cy="365125"/>
          </a:xfrm>
        </p:spPr>
        <p:txBody>
          <a:bodyPr/>
          <a:lstStyle/>
          <a:p>
            <a:fld id="{0B62D5CB-8769-475A-9BC8-A2F17E2F558B}" type="slidenum">
              <a:rPr kumimoji="1" lang="ja-JP" altLang="en-US" smtClean="0"/>
              <a:t>21</a:t>
            </a:fld>
            <a:endParaRPr kumimoji="1" lang="ja-JP" altLang="en-US" dirty="0"/>
          </a:p>
        </p:txBody>
      </p:sp>
      <p:sp>
        <p:nvSpPr>
          <p:cNvPr id="6" name="正方形/長方形 5"/>
          <p:cNvSpPr/>
          <p:nvPr/>
        </p:nvSpPr>
        <p:spPr>
          <a:xfrm>
            <a:off x="6539491" y="578423"/>
            <a:ext cx="5766322" cy="338554"/>
          </a:xfrm>
          <a:prstGeom prst="rect">
            <a:avLst/>
          </a:prstGeom>
        </p:spPr>
        <p:txBody>
          <a:bodyPr wrap="none">
            <a:spAutoFit/>
          </a:bodyPr>
          <a:lstStyle/>
          <a:p>
            <a:r>
              <a:rPr lang="ja-JP" altLang="en-US" sz="1600" dirty="0"/>
              <a:t>（ </a:t>
            </a:r>
            <a:r>
              <a:rPr lang="en-US" altLang="ja-JP" sz="1600" dirty="0" smtClean="0"/>
              <a:t>10</a:t>
            </a:r>
            <a:r>
              <a:rPr lang="ja-JP" altLang="en-US" sz="1600" dirty="0" smtClean="0"/>
              <a:t>月</a:t>
            </a:r>
            <a:r>
              <a:rPr lang="en-US" altLang="ja-JP" sz="1600" dirty="0" smtClean="0"/>
              <a:t>10</a:t>
            </a:r>
            <a:r>
              <a:rPr lang="ja-JP" altLang="en-US" sz="1600" dirty="0" smtClean="0"/>
              <a:t>日以降</a:t>
            </a:r>
            <a:r>
              <a:rPr lang="en-US" altLang="ja-JP" sz="1600" dirty="0" smtClean="0"/>
              <a:t>1</a:t>
            </a:r>
            <a:r>
              <a:rPr lang="ja-JP" altLang="en-US" sz="1600" dirty="0" smtClean="0"/>
              <a:t>月</a:t>
            </a:r>
            <a:r>
              <a:rPr lang="en-US" altLang="ja-JP" sz="1600" dirty="0" smtClean="0"/>
              <a:t>11</a:t>
            </a:r>
            <a:r>
              <a:rPr lang="ja-JP" altLang="en-US" sz="1600" dirty="0" smtClean="0"/>
              <a:t>日</a:t>
            </a:r>
            <a:r>
              <a:rPr lang="ja-JP" altLang="en-US" sz="1600" dirty="0"/>
              <a:t>までに判明</a:t>
            </a:r>
            <a:r>
              <a:rPr lang="ja-JP" altLang="en-US" sz="1600" dirty="0" smtClean="0"/>
              <a:t>した</a:t>
            </a:r>
            <a:r>
              <a:rPr lang="en-US" altLang="ja-JP" sz="1600" dirty="0" smtClean="0"/>
              <a:t>23,875</a:t>
            </a:r>
            <a:r>
              <a:rPr lang="ja-JP" altLang="en-US" sz="1600" dirty="0" smtClean="0"/>
              <a:t>事例</a:t>
            </a:r>
            <a:r>
              <a:rPr lang="ja-JP" altLang="en-US" sz="1600" dirty="0"/>
              <a:t>の状況）</a:t>
            </a:r>
          </a:p>
        </p:txBody>
      </p:sp>
      <p:pic>
        <p:nvPicPr>
          <p:cNvPr id="3" name="図 2"/>
          <p:cNvPicPr>
            <a:picLocks noChangeAspect="1"/>
          </p:cNvPicPr>
          <p:nvPr/>
        </p:nvPicPr>
        <p:blipFill>
          <a:blip r:embed="rId2"/>
          <a:stretch>
            <a:fillRect/>
          </a:stretch>
        </p:blipFill>
        <p:spPr>
          <a:xfrm>
            <a:off x="121402" y="914778"/>
            <a:ext cx="11949196" cy="5901439"/>
          </a:xfrm>
          <a:prstGeom prst="rect">
            <a:avLst/>
          </a:prstGeom>
        </p:spPr>
      </p:pic>
    </p:spTree>
    <p:extLst>
      <p:ext uri="{BB962C8B-B14F-4D97-AF65-F5344CB8AC3E}">
        <p14:creationId xmlns:p14="http://schemas.microsoft.com/office/powerpoint/2010/main" val="25334841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0" y="1028191"/>
            <a:ext cx="5877053" cy="5389331"/>
          </a:xfrm>
          <a:prstGeom prst="rect">
            <a:avLst/>
          </a:prstGeom>
        </p:spPr>
      </p:pic>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夜の街の関係者及び滞在者の状況（陽性者全体における該当者）</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18931" y="6380002"/>
            <a:ext cx="2743200" cy="365125"/>
          </a:xfrm>
        </p:spPr>
        <p:txBody>
          <a:bodyPr/>
          <a:lstStyle/>
          <a:p>
            <a:fld id="{0B62D5CB-8769-475A-9BC8-A2F17E2F558B}" type="slidenum">
              <a:rPr kumimoji="1" lang="ja-JP" altLang="en-US" smtClean="0"/>
              <a:t>22</a:t>
            </a:fld>
            <a:endParaRPr kumimoji="1" lang="ja-JP" altLang="en-US" dirty="0"/>
          </a:p>
        </p:txBody>
      </p:sp>
      <p:sp>
        <p:nvSpPr>
          <p:cNvPr id="15" name="正方形/長方形 14"/>
          <p:cNvSpPr/>
          <p:nvPr/>
        </p:nvSpPr>
        <p:spPr>
          <a:xfrm>
            <a:off x="6812802" y="684766"/>
            <a:ext cx="5630067"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a:t>
            </a:r>
            <a:r>
              <a:rPr lang="ja-JP" altLang="en-US" sz="1600" dirty="0" smtClean="0"/>
              <a:t>月</a:t>
            </a:r>
            <a:r>
              <a:rPr lang="en-US" altLang="ja-JP" sz="1600" dirty="0" smtClean="0"/>
              <a:t>9</a:t>
            </a:r>
            <a:r>
              <a:rPr lang="ja-JP" altLang="en-US" sz="1600" dirty="0" smtClean="0"/>
              <a:t>日</a:t>
            </a:r>
            <a:r>
              <a:rPr lang="ja-JP" altLang="en-US" sz="1600" dirty="0"/>
              <a:t>までに判明</a:t>
            </a:r>
            <a:r>
              <a:rPr lang="ja-JP" altLang="en-US" sz="1600" dirty="0" smtClean="0"/>
              <a:t>した</a:t>
            </a:r>
            <a:r>
              <a:rPr lang="en-US" altLang="ja-JP" sz="1600" dirty="0"/>
              <a:t>30,226</a:t>
            </a:r>
            <a:r>
              <a:rPr lang="ja-JP" altLang="en-US" sz="1600" dirty="0" smtClean="0"/>
              <a:t>事例</a:t>
            </a:r>
            <a:r>
              <a:rPr lang="ja-JP" altLang="en-US" sz="1600" dirty="0"/>
              <a:t>の状況）</a:t>
            </a:r>
          </a:p>
        </p:txBody>
      </p:sp>
      <p:sp>
        <p:nvSpPr>
          <p:cNvPr id="12" name="正方形/長方形 11">
            <a:extLst>
              <a:ext uri="{FF2B5EF4-FFF2-40B4-BE49-F238E27FC236}">
                <a16:creationId xmlns:a16="http://schemas.microsoft.com/office/drawing/2014/main" id="{FC024533-669C-48B1-82E7-C27042384F7F}"/>
              </a:ext>
            </a:extLst>
          </p:cNvPr>
          <p:cNvSpPr/>
          <p:nvPr/>
        </p:nvSpPr>
        <p:spPr>
          <a:xfrm>
            <a:off x="476133" y="6352947"/>
            <a:ext cx="10837861" cy="4192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夜の街の関係者及び滞在者の割合</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・人数は、直近２週間で再び増加</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傾向。</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4" name="図 3"/>
          <p:cNvPicPr>
            <a:picLocks noChangeAspect="1"/>
          </p:cNvPicPr>
          <p:nvPr/>
        </p:nvPicPr>
        <p:blipFill>
          <a:blip r:embed="rId3"/>
          <a:stretch>
            <a:fillRect/>
          </a:stretch>
        </p:blipFill>
        <p:spPr>
          <a:xfrm>
            <a:off x="6043978" y="1023320"/>
            <a:ext cx="5877053" cy="5401524"/>
          </a:xfrm>
          <a:prstGeom prst="rect">
            <a:avLst/>
          </a:prstGeom>
        </p:spPr>
      </p:pic>
    </p:spTree>
    <p:extLst>
      <p:ext uri="{BB962C8B-B14F-4D97-AF65-F5344CB8AC3E}">
        <p14:creationId xmlns:p14="http://schemas.microsoft.com/office/powerpoint/2010/main" val="25633797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夜の街の関係者及び滞在者の状況（感染経路不明者における</a:t>
            </a:r>
            <a:r>
              <a:rPr lang="ja-JP" altLang="en-US" sz="2800" b="1" dirty="0">
                <a:latin typeface="UD デジタル 教科書体 NP-B" panose="02020700000000000000" pitchFamily="18" charset="-128"/>
                <a:ea typeface="UD デジタル 教科書体 NP-B" panose="02020700000000000000" pitchFamily="18" charset="-128"/>
              </a:rPr>
              <a:t>該当者）</a:t>
            </a:r>
          </a:p>
        </p:txBody>
      </p:sp>
      <p:sp>
        <p:nvSpPr>
          <p:cNvPr id="4" name="正方形/長方形 3"/>
          <p:cNvSpPr/>
          <p:nvPr/>
        </p:nvSpPr>
        <p:spPr>
          <a:xfrm>
            <a:off x="5226632" y="728126"/>
            <a:ext cx="7154837" cy="338554"/>
          </a:xfrm>
          <a:prstGeom prst="rect">
            <a:avLst/>
          </a:prstGeom>
        </p:spPr>
        <p:txBody>
          <a:bodyPr wrap="squar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a:t>
            </a:r>
            <a:r>
              <a:rPr lang="ja-JP" altLang="en-US" sz="1600" dirty="0" smtClean="0"/>
              <a:t>月</a:t>
            </a:r>
            <a:r>
              <a:rPr lang="en-US" altLang="ja-JP" sz="1600" dirty="0"/>
              <a:t>9</a:t>
            </a:r>
            <a:r>
              <a:rPr lang="ja-JP" altLang="en-US" sz="1600" dirty="0" smtClean="0"/>
              <a:t>日</a:t>
            </a:r>
            <a:r>
              <a:rPr lang="ja-JP" altLang="en-US" sz="1600" dirty="0"/>
              <a:t>までに判明</a:t>
            </a:r>
            <a:r>
              <a:rPr lang="ja-JP" altLang="en-US" sz="1600" dirty="0" smtClean="0"/>
              <a:t>した感染経路不明者</a:t>
            </a:r>
            <a:r>
              <a:rPr lang="en-US" altLang="ja-JP" sz="1600" dirty="0"/>
              <a:t>18,058</a:t>
            </a:r>
            <a:r>
              <a:rPr lang="ja-JP" altLang="en-US" sz="1600" dirty="0" smtClean="0"/>
              <a:t>事例の</a:t>
            </a:r>
            <a:r>
              <a:rPr lang="ja-JP" altLang="en-US" sz="1600" dirty="0"/>
              <a:t>状況）</a:t>
            </a:r>
          </a:p>
        </p:txBody>
      </p:sp>
      <p:sp>
        <p:nvSpPr>
          <p:cNvPr id="2" name="スライド番号プレースホルダー 1"/>
          <p:cNvSpPr>
            <a:spLocks noGrp="1"/>
          </p:cNvSpPr>
          <p:nvPr>
            <p:ph type="sldNum" sz="quarter" idx="12"/>
          </p:nvPr>
        </p:nvSpPr>
        <p:spPr>
          <a:xfrm>
            <a:off x="9317362" y="6359070"/>
            <a:ext cx="2743200" cy="365125"/>
          </a:xfrm>
        </p:spPr>
        <p:txBody>
          <a:bodyPr/>
          <a:lstStyle/>
          <a:p>
            <a:fld id="{0B62D5CB-8769-475A-9BC8-A2F17E2F558B}" type="slidenum">
              <a:rPr kumimoji="1" lang="ja-JP" altLang="en-US" smtClean="0"/>
              <a:t>23</a:t>
            </a:fld>
            <a:endParaRPr kumimoji="1" lang="ja-JP" altLang="en-US" dirty="0"/>
          </a:p>
        </p:txBody>
      </p:sp>
      <p:pic>
        <p:nvPicPr>
          <p:cNvPr id="3" name="図 2"/>
          <p:cNvPicPr>
            <a:picLocks noChangeAspect="1"/>
          </p:cNvPicPr>
          <p:nvPr/>
        </p:nvPicPr>
        <p:blipFill>
          <a:blip r:embed="rId2"/>
          <a:stretch>
            <a:fillRect/>
          </a:stretch>
        </p:blipFill>
        <p:spPr>
          <a:xfrm>
            <a:off x="180320" y="1092719"/>
            <a:ext cx="6047756" cy="5486876"/>
          </a:xfrm>
          <a:prstGeom prst="rect">
            <a:avLst/>
          </a:prstGeom>
        </p:spPr>
      </p:pic>
      <p:pic>
        <p:nvPicPr>
          <p:cNvPr id="5" name="図 4"/>
          <p:cNvPicPr>
            <a:picLocks noChangeAspect="1"/>
          </p:cNvPicPr>
          <p:nvPr/>
        </p:nvPicPr>
        <p:blipFill>
          <a:blip r:embed="rId3"/>
          <a:stretch>
            <a:fillRect/>
          </a:stretch>
        </p:blipFill>
        <p:spPr>
          <a:xfrm>
            <a:off x="6226184" y="1092719"/>
            <a:ext cx="5834378" cy="5486876"/>
          </a:xfrm>
          <a:prstGeom prst="rect">
            <a:avLst/>
          </a:prstGeom>
        </p:spPr>
      </p:pic>
    </p:spTree>
    <p:extLst>
      <p:ext uri="{BB962C8B-B14F-4D97-AF65-F5344CB8AC3E}">
        <p14:creationId xmlns:p14="http://schemas.microsoft.com/office/powerpoint/2010/main" val="37801592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夜の街の滞在分類別の状況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4" name="スライド番号プレースホルダー 3"/>
          <p:cNvSpPr>
            <a:spLocks noGrp="1"/>
          </p:cNvSpPr>
          <p:nvPr>
            <p:ph type="sldNum" sz="quarter" idx="12"/>
          </p:nvPr>
        </p:nvSpPr>
        <p:spPr>
          <a:xfrm>
            <a:off x="9395496" y="6411292"/>
            <a:ext cx="2743200" cy="365125"/>
          </a:xfrm>
        </p:spPr>
        <p:txBody>
          <a:bodyPr/>
          <a:lstStyle/>
          <a:p>
            <a:fld id="{0B62D5CB-8769-475A-9BC8-A2F17E2F558B}" type="slidenum">
              <a:rPr kumimoji="1" lang="ja-JP" altLang="en-US" smtClean="0"/>
              <a:t>24</a:t>
            </a:fld>
            <a:endParaRPr kumimoji="1" lang="ja-JP" altLang="en-US" dirty="0"/>
          </a:p>
        </p:txBody>
      </p:sp>
      <p:sp>
        <p:nvSpPr>
          <p:cNvPr id="19" name="正方形/長方形 18"/>
          <p:cNvSpPr/>
          <p:nvPr/>
        </p:nvSpPr>
        <p:spPr>
          <a:xfrm>
            <a:off x="6717650" y="738128"/>
            <a:ext cx="5516254"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a:t>
            </a:r>
            <a:r>
              <a:rPr lang="ja-JP" altLang="en-US" sz="1600" dirty="0" smtClean="0"/>
              <a:t>月</a:t>
            </a:r>
            <a:r>
              <a:rPr lang="en-US" altLang="ja-JP" sz="1600" dirty="0"/>
              <a:t>9</a:t>
            </a:r>
            <a:r>
              <a:rPr lang="ja-JP" altLang="en-US" sz="1600" dirty="0" smtClean="0"/>
              <a:t>日</a:t>
            </a:r>
            <a:r>
              <a:rPr lang="ja-JP" altLang="en-US" sz="1600" dirty="0"/>
              <a:t>までに判明</a:t>
            </a:r>
            <a:r>
              <a:rPr lang="ja-JP" altLang="en-US" sz="1600" dirty="0" smtClean="0"/>
              <a:t>した</a:t>
            </a:r>
            <a:r>
              <a:rPr lang="en-US" altLang="ja-JP" sz="1600" dirty="0"/>
              <a:t>4,160</a:t>
            </a:r>
            <a:r>
              <a:rPr lang="ja-JP" altLang="en-US" sz="1600" dirty="0" smtClean="0"/>
              <a:t>事例の</a:t>
            </a:r>
            <a:r>
              <a:rPr lang="ja-JP" altLang="en-US" sz="1600" dirty="0"/>
              <a:t>状況）</a:t>
            </a:r>
          </a:p>
        </p:txBody>
      </p:sp>
      <p:sp>
        <p:nvSpPr>
          <p:cNvPr id="16" name="正方形/長方形 15">
            <a:extLst>
              <a:ext uri="{FF2B5EF4-FFF2-40B4-BE49-F238E27FC236}">
                <a16:creationId xmlns:a16="http://schemas.microsoft.com/office/drawing/2014/main" id="{FC024533-669C-48B1-82E7-C27042384F7F}"/>
              </a:ext>
            </a:extLst>
          </p:cNvPr>
          <p:cNvSpPr/>
          <p:nvPr/>
        </p:nvSpPr>
        <p:spPr>
          <a:xfrm>
            <a:off x="476134" y="6352947"/>
            <a:ext cx="8026422" cy="4192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居酒屋・飲食店及びバー</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は、直近２週間で増加</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p:cNvPicPr>
            <a:picLocks noChangeAspect="1"/>
          </p:cNvPicPr>
          <p:nvPr/>
        </p:nvPicPr>
        <p:blipFill>
          <a:blip r:embed="rId2"/>
          <a:stretch>
            <a:fillRect/>
          </a:stretch>
        </p:blipFill>
        <p:spPr>
          <a:xfrm>
            <a:off x="112257" y="1089023"/>
            <a:ext cx="11967485" cy="5322269"/>
          </a:xfrm>
          <a:prstGeom prst="rect">
            <a:avLst/>
          </a:prstGeom>
        </p:spPr>
      </p:pic>
    </p:spTree>
    <p:extLst>
      <p:ext uri="{BB962C8B-B14F-4D97-AF65-F5344CB8AC3E}">
        <p14:creationId xmlns:p14="http://schemas.microsoft.com/office/powerpoint/2010/main" val="36856701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548"/>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夜の街の滞在エリア別の状況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25</a:t>
            </a:fld>
            <a:endParaRPr kumimoji="1" lang="ja-JP" altLang="en-US" dirty="0"/>
          </a:p>
        </p:txBody>
      </p:sp>
      <p:sp>
        <p:nvSpPr>
          <p:cNvPr id="14" name="正方形/長方形 13"/>
          <p:cNvSpPr/>
          <p:nvPr/>
        </p:nvSpPr>
        <p:spPr>
          <a:xfrm>
            <a:off x="6717650" y="738128"/>
            <a:ext cx="5516254"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a:t>
            </a:r>
            <a:r>
              <a:rPr lang="ja-JP" altLang="en-US" sz="1600" dirty="0" smtClean="0"/>
              <a:t>月</a:t>
            </a:r>
            <a:r>
              <a:rPr lang="en-US" altLang="ja-JP" sz="1600" dirty="0"/>
              <a:t>9</a:t>
            </a:r>
            <a:r>
              <a:rPr lang="ja-JP" altLang="en-US" sz="1600" dirty="0" smtClean="0"/>
              <a:t>日</a:t>
            </a:r>
            <a:r>
              <a:rPr lang="ja-JP" altLang="en-US" sz="1600" dirty="0"/>
              <a:t>までに判明</a:t>
            </a:r>
            <a:r>
              <a:rPr lang="ja-JP" altLang="en-US" sz="1600" dirty="0" smtClean="0"/>
              <a:t>した</a:t>
            </a:r>
            <a:r>
              <a:rPr lang="en-US" altLang="ja-JP" sz="1600" dirty="0"/>
              <a:t>4,160</a:t>
            </a:r>
            <a:r>
              <a:rPr lang="ja-JP" altLang="en-US" sz="1600" dirty="0" smtClean="0"/>
              <a:t>事例の</a:t>
            </a:r>
            <a:r>
              <a:rPr lang="ja-JP" altLang="en-US" sz="1600" dirty="0"/>
              <a:t>状況）</a:t>
            </a:r>
          </a:p>
        </p:txBody>
      </p:sp>
      <p:pic>
        <p:nvPicPr>
          <p:cNvPr id="3" name="図 2"/>
          <p:cNvPicPr>
            <a:picLocks noChangeAspect="1"/>
          </p:cNvPicPr>
          <p:nvPr/>
        </p:nvPicPr>
        <p:blipFill>
          <a:blip r:embed="rId2"/>
          <a:stretch>
            <a:fillRect/>
          </a:stretch>
        </p:blipFill>
        <p:spPr>
          <a:xfrm>
            <a:off x="118354" y="1084848"/>
            <a:ext cx="11955292" cy="5438103"/>
          </a:xfrm>
          <a:prstGeom prst="rect">
            <a:avLst/>
          </a:prstGeom>
        </p:spPr>
      </p:pic>
    </p:spTree>
    <p:extLst>
      <p:ext uri="{BB962C8B-B14F-4D97-AF65-F5344CB8AC3E}">
        <p14:creationId xmlns:p14="http://schemas.microsoft.com/office/powerpoint/2010/main" val="13311286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548"/>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夜の街の滞在エリア別の状況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26</a:t>
            </a:fld>
            <a:endParaRPr kumimoji="1" lang="ja-JP" altLang="en-US" dirty="0"/>
          </a:p>
        </p:txBody>
      </p:sp>
      <p:sp>
        <p:nvSpPr>
          <p:cNvPr id="13" name="正方形/長方形 12"/>
          <p:cNvSpPr/>
          <p:nvPr/>
        </p:nvSpPr>
        <p:spPr>
          <a:xfrm>
            <a:off x="6717650" y="738128"/>
            <a:ext cx="5516254"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a:t>
            </a:r>
            <a:r>
              <a:rPr lang="ja-JP" altLang="en-US" sz="1600" dirty="0" smtClean="0"/>
              <a:t>月</a:t>
            </a:r>
            <a:r>
              <a:rPr lang="en-US" altLang="ja-JP" sz="1600" dirty="0"/>
              <a:t>9</a:t>
            </a:r>
            <a:r>
              <a:rPr lang="ja-JP" altLang="en-US" sz="1600" dirty="0" smtClean="0"/>
              <a:t>日</a:t>
            </a:r>
            <a:r>
              <a:rPr lang="ja-JP" altLang="en-US" sz="1600" dirty="0"/>
              <a:t>までに判明</a:t>
            </a:r>
            <a:r>
              <a:rPr lang="ja-JP" altLang="en-US" sz="1600" dirty="0" smtClean="0"/>
              <a:t>した</a:t>
            </a:r>
            <a:r>
              <a:rPr lang="en-US" altLang="ja-JP" sz="1600" dirty="0"/>
              <a:t>4,160</a:t>
            </a:r>
            <a:r>
              <a:rPr lang="ja-JP" altLang="en-US" sz="1600" dirty="0" smtClean="0"/>
              <a:t>事例の</a:t>
            </a:r>
            <a:r>
              <a:rPr lang="ja-JP" altLang="en-US" sz="1600" dirty="0"/>
              <a:t>状況）</a:t>
            </a:r>
          </a:p>
        </p:txBody>
      </p:sp>
      <p:sp>
        <p:nvSpPr>
          <p:cNvPr id="6" name="正方形/長方形 5">
            <a:extLst>
              <a:ext uri="{FF2B5EF4-FFF2-40B4-BE49-F238E27FC236}">
                <a16:creationId xmlns:a16="http://schemas.microsoft.com/office/drawing/2014/main" id="{FC024533-669C-48B1-82E7-C27042384F7F}"/>
              </a:ext>
            </a:extLst>
          </p:cNvPr>
          <p:cNvSpPr/>
          <p:nvPr/>
        </p:nvSpPr>
        <p:spPr>
          <a:xfrm>
            <a:off x="489781" y="6114197"/>
            <a:ext cx="10987985" cy="64542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大阪市内・市外ともに、</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直近２週間で夜の街の滞在歴のある陽性者が増加に転じ、市内は</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11</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月の時短要請前の水準を超過し、市外は増加の一途を辿っている。</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3" name="図 2"/>
          <p:cNvPicPr>
            <a:picLocks noChangeAspect="1"/>
          </p:cNvPicPr>
          <p:nvPr/>
        </p:nvPicPr>
        <p:blipFill>
          <a:blip r:embed="rId2"/>
          <a:stretch>
            <a:fillRect/>
          </a:stretch>
        </p:blipFill>
        <p:spPr>
          <a:xfrm>
            <a:off x="392697" y="1031850"/>
            <a:ext cx="11406605" cy="5127180"/>
          </a:xfrm>
          <a:prstGeom prst="rect">
            <a:avLst/>
          </a:prstGeom>
        </p:spPr>
      </p:pic>
    </p:spTree>
    <p:extLst>
      <p:ext uri="{BB962C8B-B14F-4D97-AF65-F5344CB8AC3E}">
        <p14:creationId xmlns:p14="http://schemas.microsoft.com/office/powerpoint/2010/main" val="32513581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6084697" y="810633"/>
            <a:ext cx="5229185" cy="338554"/>
          </a:xfrm>
          <a:prstGeom prst="rect">
            <a:avLst/>
          </a:prstGeom>
        </p:spPr>
        <p:txBody>
          <a:bodyPr wrap="square">
            <a:spAutoFit/>
          </a:bodyPr>
          <a:lstStyle/>
          <a:p>
            <a:r>
              <a:rPr lang="ja-JP" altLang="en-US" sz="1600" b="1" dirty="0" smtClean="0">
                <a:latin typeface="UD デジタル 教科書体 NK-B" panose="02020700000000000000" pitchFamily="18" charset="-128"/>
                <a:ea typeface="UD デジタル 教科書体 NK-B" panose="02020700000000000000" pitchFamily="18" charset="-128"/>
              </a:rPr>
              <a:t>●年末年始に、確認された感染</a:t>
            </a:r>
            <a:r>
              <a:rPr lang="ja-JP" altLang="en-US" sz="1600" b="1" dirty="0">
                <a:latin typeface="UD デジタル 教科書体 NK-B" panose="02020700000000000000" pitchFamily="18" charset="-128"/>
                <a:ea typeface="UD デジタル 教科書体 NK-B" panose="02020700000000000000" pitchFamily="18" charset="-128"/>
              </a:rPr>
              <a:t>の可能性がある</a:t>
            </a:r>
            <a:r>
              <a:rPr lang="ja-JP" altLang="en-US" sz="1600" b="1" dirty="0" smtClean="0">
                <a:latin typeface="UD デジタル 教科書体 NK-B" panose="02020700000000000000" pitchFamily="18" charset="-128"/>
                <a:ea typeface="UD デジタル 教科書体 NK-B" panose="02020700000000000000" pitchFamily="18" charset="-128"/>
              </a:rPr>
              <a:t>エピソード</a:t>
            </a:r>
            <a:endParaRPr lang="en-US" altLang="ja-JP" sz="1600" b="1" dirty="0">
              <a:latin typeface="UD デジタル 教科書体 NK-B" panose="02020700000000000000" pitchFamily="18" charset="-128"/>
              <a:ea typeface="UD デジタル 教科書体 NK-B" panose="02020700000000000000" pitchFamily="18" charset="-128"/>
            </a:endParaRPr>
          </a:p>
        </p:txBody>
      </p:sp>
      <p:sp>
        <p:nvSpPr>
          <p:cNvPr id="36" name="正方形/長方形 35"/>
          <p:cNvSpPr/>
          <p:nvPr/>
        </p:nvSpPr>
        <p:spPr>
          <a:xfrm>
            <a:off x="266434" y="803585"/>
            <a:ext cx="2385781" cy="338554"/>
          </a:xfrm>
          <a:prstGeom prst="rect">
            <a:avLst/>
          </a:prstGeom>
        </p:spPr>
        <p:txBody>
          <a:bodyPr wrap="square">
            <a:spAutoFit/>
          </a:bodyPr>
          <a:lstStyle/>
          <a:p>
            <a:r>
              <a:rPr lang="ja-JP" altLang="en-US" sz="1600" b="1" dirty="0">
                <a:latin typeface="UD デジタル 教科書体 NK-B" panose="02020700000000000000" pitchFamily="18" charset="-128"/>
                <a:ea typeface="UD デジタル 教科書体 NK-B" panose="02020700000000000000" pitchFamily="18" charset="-128"/>
              </a:rPr>
              <a:t>● 状況別の陽性者</a:t>
            </a:r>
          </a:p>
        </p:txBody>
      </p:sp>
      <p:sp>
        <p:nvSpPr>
          <p:cNvPr id="37" name="テキスト ボックス 36"/>
          <p:cNvSpPr txBox="1"/>
          <p:nvPr/>
        </p:nvSpPr>
        <p:spPr>
          <a:xfrm>
            <a:off x="337213" y="1216423"/>
            <a:ext cx="583814" cy="251159"/>
          </a:xfrm>
          <a:prstGeom prst="rect">
            <a:avLst/>
          </a:prstGeom>
          <a:noFill/>
        </p:spPr>
        <p:txBody>
          <a:bodyPr wrap="none" rtlCol="0">
            <a:spAutoFit/>
          </a:bodyPr>
          <a:lstStyle/>
          <a:p>
            <a:r>
              <a:rPr lang="ja-JP" altLang="en-US" sz="1032" dirty="0"/>
              <a:t>［人］</a:t>
            </a:r>
          </a:p>
        </p:txBody>
      </p:sp>
      <p:sp>
        <p:nvSpPr>
          <p:cNvPr id="49" name="正方形/長方形 48"/>
          <p:cNvSpPr/>
          <p:nvPr/>
        </p:nvSpPr>
        <p:spPr>
          <a:xfrm>
            <a:off x="649355" y="4598416"/>
            <a:ext cx="2545225"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813" dirty="0">
                <a:solidFill>
                  <a:schemeClr val="tx1"/>
                </a:solidFill>
                <a:latin typeface="+mn-ea"/>
              </a:rPr>
              <a:t>※</a:t>
            </a:r>
            <a:r>
              <a:rPr lang="ja-JP" altLang="en-US" sz="813" dirty="0">
                <a:solidFill>
                  <a:schemeClr val="tx1"/>
                </a:solidFill>
                <a:latin typeface="+mn-ea"/>
              </a:rPr>
              <a:t>店の種別は、本人からの聞き取り情報による</a:t>
            </a:r>
            <a:endParaRPr lang="en-US" altLang="ja-JP" sz="813" dirty="0">
              <a:solidFill>
                <a:schemeClr val="tx1"/>
              </a:solidFill>
              <a:latin typeface="+mn-ea"/>
            </a:endParaRPr>
          </a:p>
        </p:txBody>
      </p:sp>
      <p:sp>
        <p:nvSpPr>
          <p:cNvPr id="4" name="テキスト ボックス 3"/>
          <p:cNvSpPr txBox="1"/>
          <p:nvPr/>
        </p:nvSpPr>
        <p:spPr>
          <a:xfrm>
            <a:off x="337213" y="4873817"/>
            <a:ext cx="2096741" cy="246221"/>
          </a:xfrm>
          <a:prstGeom prst="rect">
            <a:avLst/>
          </a:prstGeom>
          <a:noFill/>
        </p:spPr>
        <p:txBody>
          <a:bodyPr wrap="square" rtlCol="0">
            <a:spAutoFit/>
          </a:bodyPr>
          <a:lstStyle/>
          <a:p>
            <a:r>
              <a:rPr lang="en-US" altLang="ja-JP" sz="1000" dirty="0"/>
              <a:t>【</a:t>
            </a:r>
            <a:r>
              <a:rPr lang="ja-JP" altLang="en-US" sz="1000" dirty="0"/>
              <a:t>全陽性者に占める割合</a:t>
            </a:r>
            <a:r>
              <a:rPr lang="en-US" altLang="ja-JP" sz="1000" dirty="0"/>
              <a:t>】</a:t>
            </a:r>
          </a:p>
        </p:txBody>
      </p:sp>
      <p:graphicFrame>
        <p:nvGraphicFramePr>
          <p:cNvPr id="2" name="表 1"/>
          <p:cNvGraphicFramePr>
            <a:graphicFrameLocks noGrp="1"/>
          </p:cNvGraphicFramePr>
          <p:nvPr>
            <p:extLst>
              <p:ext uri="{D42A27DB-BD31-4B8C-83A1-F6EECF244321}">
                <p14:modId xmlns:p14="http://schemas.microsoft.com/office/powerpoint/2010/main" val="3714581632"/>
              </p:ext>
            </p:extLst>
          </p:nvPr>
        </p:nvGraphicFramePr>
        <p:xfrm>
          <a:off x="248864" y="5087935"/>
          <a:ext cx="5925281" cy="932028"/>
        </p:xfrm>
        <a:graphic>
          <a:graphicData uri="http://schemas.openxmlformats.org/drawingml/2006/table">
            <a:tbl>
              <a:tblPr firstRow="1" bandRow="1">
                <a:tableStyleId>{F5AB1C69-6EDB-4FF4-983F-18BD219EF322}</a:tableStyleId>
              </a:tblPr>
              <a:tblGrid>
                <a:gridCol w="1004552">
                  <a:extLst>
                    <a:ext uri="{9D8B030D-6E8A-4147-A177-3AD203B41FA5}">
                      <a16:colId xmlns:a16="http://schemas.microsoft.com/office/drawing/2014/main" val="2210063772"/>
                    </a:ext>
                  </a:extLst>
                </a:gridCol>
                <a:gridCol w="1014771">
                  <a:extLst>
                    <a:ext uri="{9D8B030D-6E8A-4147-A177-3AD203B41FA5}">
                      <a16:colId xmlns:a16="http://schemas.microsoft.com/office/drawing/2014/main" val="749325653"/>
                    </a:ext>
                  </a:extLst>
                </a:gridCol>
                <a:gridCol w="1300685">
                  <a:extLst>
                    <a:ext uri="{9D8B030D-6E8A-4147-A177-3AD203B41FA5}">
                      <a16:colId xmlns:a16="http://schemas.microsoft.com/office/drawing/2014/main" val="2508332398"/>
                    </a:ext>
                  </a:extLst>
                </a:gridCol>
                <a:gridCol w="1387969">
                  <a:extLst>
                    <a:ext uri="{9D8B030D-6E8A-4147-A177-3AD203B41FA5}">
                      <a16:colId xmlns:a16="http://schemas.microsoft.com/office/drawing/2014/main" val="3497716960"/>
                    </a:ext>
                  </a:extLst>
                </a:gridCol>
                <a:gridCol w="1217304">
                  <a:extLst>
                    <a:ext uri="{9D8B030D-6E8A-4147-A177-3AD203B41FA5}">
                      <a16:colId xmlns:a16="http://schemas.microsoft.com/office/drawing/2014/main" val="4276844383"/>
                    </a:ext>
                  </a:extLst>
                </a:gridCol>
              </a:tblGrid>
              <a:tr h="310676">
                <a:tc>
                  <a:txBody>
                    <a:bodyPr/>
                    <a:lstStyle/>
                    <a:p>
                      <a:r>
                        <a:rPr kumimoji="1" lang="en-US" altLang="ja-JP" sz="1000" b="0" dirty="0" smtClean="0">
                          <a:solidFill>
                            <a:schemeClr val="tx1"/>
                          </a:solidFill>
                          <a:latin typeface="Meiryo UI" panose="020B0604030504040204" pitchFamily="50" charset="-128"/>
                          <a:ea typeface="Meiryo UI" panose="020B0604030504040204" pitchFamily="50" charset="-128"/>
                        </a:rPr>
                        <a:t>11/29-12/12</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b="0" dirty="0" smtClean="0">
                          <a:solidFill>
                            <a:schemeClr val="tx1"/>
                          </a:solidFill>
                          <a:latin typeface="Meiryo UI" panose="020B0604030504040204" pitchFamily="50" charset="-128"/>
                          <a:ea typeface="Meiryo UI" panose="020B0604030504040204" pitchFamily="50" charset="-128"/>
                        </a:rPr>
                        <a:t>4.7%</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b="0" dirty="0" smtClean="0">
                          <a:solidFill>
                            <a:schemeClr val="tx1"/>
                          </a:solidFill>
                          <a:latin typeface="Meiryo UI" panose="020B0604030504040204" pitchFamily="50" charset="-128"/>
                          <a:ea typeface="Meiryo UI" panose="020B0604030504040204" pitchFamily="50" charset="-128"/>
                        </a:rPr>
                        <a:t>16.9%</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b="0" dirty="0" smtClean="0">
                          <a:solidFill>
                            <a:schemeClr val="tx1"/>
                          </a:solidFill>
                          <a:latin typeface="Meiryo UI" panose="020B0604030504040204" pitchFamily="50" charset="-128"/>
                          <a:ea typeface="Meiryo UI" panose="020B0604030504040204" pitchFamily="50" charset="-128"/>
                        </a:rPr>
                        <a:t>2.2%</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b="0" dirty="0" smtClean="0">
                          <a:solidFill>
                            <a:schemeClr val="tx1"/>
                          </a:solidFill>
                          <a:latin typeface="Meiryo UI" panose="020B0604030504040204" pitchFamily="50" charset="-128"/>
                          <a:ea typeface="Meiryo UI" panose="020B0604030504040204" pitchFamily="50" charset="-128"/>
                        </a:rPr>
                        <a:t>1.2%</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extLst>
                  <a:ext uri="{0D108BD9-81ED-4DB2-BD59-A6C34878D82A}">
                    <a16:rowId xmlns:a16="http://schemas.microsoft.com/office/drawing/2014/main" val="3557989280"/>
                  </a:ext>
                </a:extLst>
              </a:tr>
              <a:tr h="310676">
                <a:tc>
                  <a:txBody>
                    <a:bodyPr/>
                    <a:lstStyle/>
                    <a:p>
                      <a:r>
                        <a:rPr kumimoji="1" lang="en-US" altLang="ja-JP" sz="1000" dirty="0" smtClean="0">
                          <a:solidFill>
                            <a:schemeClr val="tx1"/>
                          </a:solidFill>
                          <a:latin typeface="Meiryo UI" panose="020B0604030504040204" pitchFamily="50" charset="-128"/>
                          <a:ea typeface="Meiryo UI" panose="020B0604030504040204" pitchFamily="50" charset="-128"/>
                        </a:rPr>
                        <a:t>12/13-12/26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4.0%</a:t>
                      </a:r>
                    </a:p>
                  </a:txBody>
                  <a:tcPr marL="74295" marR="74295" marT="37148" marB="37148" anchor="ctr">
                    <a:solidFill>
                      <a:schemeClr val="accent4">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17.4%</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2.7%</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0.8%</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extLst>
                  <a:ext uri="{0D108BD9-81ED-4DB2-BD59-A6C34878D82A}">
                    <a16:rowId xmlns:a16="http://schemas.microsoft.com/office/drawing/2014/main" val="703794646"/>
                  </a:ext>
                </a:extLst>
              </a:tr>
              <a:tr h="310676">
                <a:tc>
                  <a:txBody>
                    <a:bodyPr/>
                    <a:lstStyle/>
                    <a:p>
                      <a:r>
                        <a:rPr kumimoji="1" lang="en-US" altLang="ja-JP" sz="1000" dirty="0" smtClean="0">
                          <a:solidFill>
                            <a:schemeClr val="tx1"/>
                          </a:solidFill>
                          <a:latin typeface="Meiryo UI" panose="020B0604030504040204" pitchFamily="50" charset="-128"/>
                          <a:ea typeface="Meiryo UI" panose="020B0604030504040204" pitchFamily="50" charset="-128"/>
                        </a:rPr>
                        <a:t>12/27-1/9</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7.2%</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15.4%</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1.3%</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smtClean="0">
                          <a:solidFill>
                            <a:schemeClr val="tx1"/>
                          </a:solidFill>
                          <a:latin typeface="Meiryo UI" panose="020B0604030504040204" pitchFamily="50" charset="-128"/>
                          <a:ea typeface="Meiryo UI" panose="020B0604030504040204" pitchFamily="50" charset="-128"/>
                        </a:rPr>
                        <a:t>1.5%</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extLst>
                  <a:ext uri="{0D108BD9-81ED-4DB2-BD59-A6C34878D82A}">
                    <a16:rowId xmlns:a16="http://schemas.microsoft.com/office/drawing/2014/main" val="673536193"/>
                  </a:ext>
                </a:extLst>
              </a:tr>
            </a:tbl>
          </a:graphicData>
        </a:graphic>
      </p:graphicFrame>
      <p:sp>
        <p:nvSpPr>
          <p:cNvPr id="34" name="テキスト ボックス 33"/>
          <p:cNvSpPr txBox="1"/>
          <p:nvPr/>
        </p:nvSpPr>
        <p:spPr>
          <a:xfrm>
            <a:off x="248864" y="6063599"/>
            <a:ext cx="5334615" cy="242374"/>
          </a:xfrm>
          <a:prstGeom prst="rect">
            <a:avLst/>
          </a:prstGeom>
          <a:noFill/>
        </p:spPr>
        <p:txBody>
          <a:bodyPr wrap="square" rtlCol="0">
            <a:spAutoFit/>
          </a:bodyPr>
          <a:lstStyle/>
          <a:p>
            <a:r>
              <a:rPr lang="en-US" altLang="ja-JP" sz="975" dirty="0"/>
              <a:t>※</a:t>
            </a:r>
            <a:r>
              <a:rPr lang="ja-JP" altLang="en-US" sz="975" dirty="0"/>
              <a:t>全陽性者数：</a:t>
            </a:r>
            <a:r>
              <a:rPr lang="en-US" altLang="ja-JP" sz="975" dirty="0" smtClean="0"/>
              <a:t>11/29-12/12</a:t>
            </a:r>
            <a:r>
              <a:rPr lang="ja-JP" altLang="en-US" sz="975" dirty="0"/>
              <a:t>　</a:t>
            </a:r>
            <a:r>
              <a:rPr lang="en-US" altLang="ja-JP" sz="975" dirty="0"/>
              <a:t>4,991</a:t>
            </a:r>
            <a:r>
              <a:rPr lang="ja-JP" altLang="en-US" sz="975" dirty="0" smtClean="0"/>
              <a:t>名</a:t>
            </a:r>
            <a:r>
              <a:rPr lang="ja-JP" altLang="en-US" sz="975" dirty="0"/>
              <a:t>　</a:t>
            </a:r>
            <a:r>
              <a:rPr lang="en-US" altLang="ja-JP" sz="975" dirty="0" smtClean="0"/>
              <a:t>12/13-12/26</a:t>
            </a:r>
            <a:r>
              <a:rPr lang="ja-JP" altLang="en-US" sz="975" dirty="0"/>
              <a:t>　</a:t>
            </a:r>
            <a:r>
              <a:rPr lang="en-US" altLang="ja-JP" sz="975" dirty="0"/>
              <a:t>4,073</a:t>
            </a:r>
            <a:r>
              <a:rPr lang="ja-JP" altLang="en-US" sz="975" dirty="0" smtClean="0"/>
              <a:t>名    </a:t>
            </a:r>
            <a:r>
              <a:rPr lang="en-US" altLang="ja-JP" sz="975" dirty="0" smtClean="0"/>
              <a:t>12/27-1/9  5,226</a:t>
            </a:r>
            <a:r>
              <a:rPr lang="ja-JP" altLang="en-US" sz="975" dirty="0" smtClean="0"/>
              <a:t>名</a:t>
            </a:r>
            <a:endParaRPr lang="en-US" altLang="ja-JP" sz="975" dirty="0"/>
          </a:p>
        </p:txBody>
      </p:sp>
      <p:sp>
        <p:nvSpPr>
          <p:cNvPr id="3" name="スライド番号プレースホルダー 2"/>
          <p:cNvSpPr>
            <a:spLocks noGrp="1"/>
          </p:cNvSpPr>
          <p:nvPr>
            <p:ph type="sldNum" sz="quarter" idx="12"/>
          </p:nvPr>
        </p:nvSpPr>
        <p:spPr>
          <a:xfrm>
            <a:off x="9932870" y="6470583"/>
            <a:ext cx="2228850" cy="296664"/>
          </a:xfrm>
        </p:spPr>
        <p:txBody>
          <a:bodyPr/>
          <a:lstStyle/>
          <a:p>
            <a:fld id="{F216AE56-EAD3-4706-B860-3EC2C2952B40}" type="slidenum">
              <a:rPr lang="ja-JP" altLang="en-US"/>
              <a:t>27</a:t>
            </a:fld>
            <a:endParaRPr lang="ja-JP" altLang="en-US" dirty="0"/>
          </a:p>
        </p:txBody>
      </p:sp>
      <p:sp>
        <p:nvSpPr>
          <p:cNvPr id="59" name="正方形/長方形 58"/>
          <p:cNvSpPr/>
          <p:nvPr/>
        </p:nvSpPr>
        <p:spPr>
          <a:xfrm>
            <a:off x="0" y="2548"/>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ja-JP" altLang="en-US" sz="2800" b="1" dirty="0">
                <a:latin typeface="UD デジタル 教科書体 NK-B" panose="02020700000000000000" pitchFamily="18" charset="-128"/>
                <a:ea typeface="UD デジタル 教科書体 NK-B" panose="02020700000000000000" pitchFamily="18" charset="-128"/>
              </a:rPr>
              <a:t>状況別の陽性者</a:t>
            </a:r>
            <a:r>
              <a:rPr lang="ja-JP" altLang="en-US" sz="2800" b="1" dirty="0" smtClean="0">
                <a:latin typeface="UD デジタル 教科書体 NK-B" panose="02020700000000000000" pitchFamily="18" charset="-128"/>
                <a:ea typeface="UD デジタル 教科書体 NK-B" panose="02020700000000000000" pitchFamily="18" charset="-128"/>
              </a:rPr>
              <a:t>、感染の可能性があるエピソード</a:t>
            </a:r>
            <a:endParaRPr lang="ja-JP" altLang="en-US" sz="2800" b="1" dirty="0">
              <a:latin typeface="UD デジタル 教科書体 NK-B" panose="02020700000000000000" pitchFamily="18" charset="-128"/>
              <a:ea typeface="UD デジタル 教科書体 NK-B" panose="02020700000000000000" pitchFamily="18" charset="-128"/>
            </a:endParaRPr>
          </a:p>
        </p:txBody>
      </p:sp>
      <p:graphicFrame>
        <p:nvGraphicFramePr>
          <p:cNvPr id="71" name="表 70"/>
          <p:cNvGraphicFramePr>
            <a:graphicFrameLocks noGrp="1"/>
          </p:cNvGraphicFramePr>
          <p:nvPr>
            <p:extLst/>
          </p:nvPr>
        </p:nvGraphicFramePr>
        <p:xfrm>
          <a:off x="6327353" y="1224144"/>
          <a:ext cx="5550882" cy="4287679"/>
        </p:xfrm>
        <a:graphic>
          <a:graphicData uri="http://schemas.openxmlformats.org/drawingml/2006/table">
            <a:tbl>
              <a:tblPr firstRow="1" bandRow="1">
                <a:tableStyleId>{5A111915-BE36-4E01-A7E5-04B1672EAD32}</a:tableStyleId>
              </a:tblPr>
              <a:tblGrid>
                <a:gridCol w="1183272">
                  <a:extLst>
                    <a:ext uri="{9D8B030D-6E8A-4147-A177-3AD203B41FA5}">
                      <a16:colId xmlns:a16="http://schemas.microsoft.com/office/drawing/2014/main" val="2301050202"/>
                    </a:ext>
                  </a:extLst>
                </a:gridCol>
                <a:gridCol w="2374900">
                  <a:extLst>
                    <a:ext uri="{9D8B030D-6E8A-4147-A177-3AD203B41FA5}">
                      <a16:colId xmlns:a16="http://schemas.microsoft.com/office/drawing/2014/main" val="304388316"/>
                    </a:ext>
                  </a:extLst>
                </a:gridCol>
                <a:gridCol w="1992710">
                  <a:extLst>
                    <a:ext uri="{9D8B030D-6E8A-4147-A177-3AD203B41FA5}">
                      <a16:colId xmlns:a16="http://schemas.microsoft.com/office/drawing/2014/main" val="1744490444"/>
                    </a:ext>
                  </a:extLst>
                </a:gridCol>
              </a:tblGrid>
              <a:tr h="465199">
                <a:tc>
                  <a:txBody>
                    <a:bodyPr/>
                    <a:lstStyle/>
                    <a:p>
                      <a:pPr algn="ctr"/>
                      <a:r>
                        <a:rPr kumimoji="1" lang="ja-JP" altLang="en-US" sz="1200" b="1" dirty="0" smtClean="0"/>
                        <a:t>特徴</a:t>
                      </a:r>
                      <a:endParaRPr kumimoji="1" lang="ja-JP" altLang="en-US" sz="1200" b="1" dirty="0"/>
                    </a:p>
                  </a:txBody>
                  <a:tcPr anchor="ctr"/>
                </a:tc>
                <a:tc>
                  <a:txBody>
                    <a:bodyPr/>
                    <a:lstStyle/>
                    <a:p>
                      <a:pPr algn="ctr"/>
                      <a:r>
                        <a:rPr kumimoji="1" lang="ja-JP" altLang="en-US" sz="1200" b="1" dirty="0" smtClean="0"/>
                        <a:t>感染が推定されるエピソード</a:t>
                      </a:r>
                      <a:endParaRPr kumimoji="1" lang="ja-JP" altLang="en-US" sz="1200" b="1" dirty="0"/>
                    </a:p>
                  </a:txBody>
                  <a:tcPr anchor="ctr"/>
                </a:tc>
                <a:tc>
                  <a:txBody>
                    <a:bodyPr/>
                    <a:lstStyle/>
                    <a:p>
                      <a:pPr algn="ctr"/>
                      <a:r>
                        <a:rPr kumimoji="1" lang="ja-JP" altLang="en-US" sz="1200" b="1" dirty="0" smtClean="0"/>
                        <a:t>確認された延べ人数</a:t>
                      </a:r>
                      <a:endParaRPr kumimoji="1" lang="ja-JP" altLang="en-US" sz="1200" b="1" dirty="0"/>
                    </a:p>
                  </a:txBody>
                  <a:tcPr anchor="ctr"/>
                </a:tc>
                <a:extLst>
                  <a:ext uri="{0D108BD9-81ED-4DB2-BD59-A6C34878D82A}">
                    <a16:rowId xmlns:a16="http://schemas.microsoft.com/office/drawing/2014/main" val="3851567094"/>
                  </a:ext>
                </a:extLst>
              </a:tr>
              <a:tr h="688440">
                <a:tc rowSpan="2">
                  <a:txBody>
                    <a:bodyPr/>
                    <a:lstStyle/>
                    <a:p>
                      <a:r>
                        <a:rPr kumimoji="1" lang="ja-JP" altLang="en-US" sz="1200" b="1" dirty="0" smtClean="0"/>
                        <a:t>普段接して</a:t>
                      </a:r>
                      <a:endParaRPr kumimoji="1" lang="en-US" altLang="ja-JP" sz="1200" b="1" dirty="0" smtClean="0"/>
                    </a:p>
                    <a:p>
                      <a:r>
                        <a:rPr kumimoji="1" lang="ja-JP" altLang="en-US" sz="1200" b="1" dirty="0" smtClean="0"/>
                        <a:t>いない者同士の集まり</a:t>
                      </a:r>
                      <a:endParaRPr kumimoji="1" lang="ja-JP" altLang="en-US" sz="1200" b="1" dirty="0"/>
                    </a:p>
                  </a:txBody>
                  <a:tcPr anchor="ctr">
                    <a:lnR w="1270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tcPr>
                </a:tc>
                <a:tc>
                  <a:txBody>
                    <a:bodyPr/>
                    <a:lstStyle/>
                    <a:p>
                      <a:r>
                        <a:rPr kumimoji="1" lang="ja-JP" altLang="en-US" sz="1200" b="1" dirty="0" smtClean="0"/>
                        <a:t>同窓会等、友人同士の集まり</a:t>
                      </a:r>
                    </a:p>
                    <a:p>
                      <a:r>
                        <a:rPr kumimoji="1" lang="ja-JP" altLang="en-US" sz="1200" b="1" dirty="0" smtClean="0"/>
                        <a:t>（会食・カラオケ等）</a:t>
                      </a:r>
                      <a:endParaRPr kumimoji="1" lang="ja-JP" altLang="en-US" sz="1200" b="1" dirty="0"/>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r>
                        <a:rPr kumimoji="1" lang="en-US" altLang="ja-JP" sz="1200" b="1" dirty="0" smtClean="0"/>
                        <a:t>30</a:t>
                      </a:r>
                      <a:r>
                        <a:rPr kumimoji="1" lang="ja-JP" altLang="en-US" sz="1200" b="1" dirty="0" smtClean="0"/>
                        <a:t>人</a:t>
                      </a:r>
                      <a:endParaRPr kumimoji="1" lang="en-US" altLang="ja-JP" sz="1200" b="1" dirty="0" smtClean="0"/>
                    </a:p>
                    <a:p>
                      <a:endParaRPr kumimoji="1" lang="en-US" altLang="ja-JP" sz="800" b="1" dirty="0" smtClean="0"/>
                    </a:p>
                    <a:p>
                      <a:r>
                        <a:rPr kumimoji="1" lang="en-US" altLang="ja-JP" sz="1100" b="1" dirty="0" smtClean="0"/>
                        <a:t>※</a:t>
                      </a:r>
                      <a:r>
                        <a:rPr kumimoji="1" lang="ja-JP" altLang="en-US" sz="1100" b="1" dirty="0" smtClean="0"/>
                        <a:t>複数のクラスターが発生</a:t>
                      </a:r>
                      <a:endParaRPr kumimoji="1" lang="ja-JP" altLang="en-US" sz="1100" b="1" dirty="0"/>
                    </a:p>
                  </a:txBody>
                  <a:tcPr marT="108000" marB="108000" anchor="ct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1339002519"/>
                  </a:ext>
                </a:extLst>
              </a:tr>
              <a:tr h="688440">
                <a:tc vMerge="1">
                  <a:txBody>
                    <a:bodyPr/>
                    <a:lstStyle/>
                    <a:p>
                      <a:endParaRPr kumimoji="1" lang="ja-JP" altLang="en-US" sz="1200" dirty="0"/>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tcPr>
                </a:tc>
                <a:tc>
                  <a:txBody>
                    <a:bodyPr/>
                    <a:lstStyle/>
                    <a:p>
                      <a:r>
                        <a:rPr kumimoji="1" lang="ja-JP" altLang="en-US" sz="1200" b="1" dirty="0" smtClean="0"/>
                        <a:t>複数の家族が集う親族の集まり</a:t>
                      </a:r>
                      <a:endParaRPr kumimoji="1" lang="en-US" altLang="ja-JP" sz="1200" b="1" dirty="0" smtClean="0"/>
                    </a:p>
                    <a:p>
                      <a:r>
                        <a:rPr kumimoji="1" lang="ja-JP" altLang="en-US" sz="1200" b="1" dirty="0" smtClean="0"/>
                        <a:t>（同居家族を除く）</a:t>
                      </a:r>
                      <a:endParaRPr kumimoji="1" lang="ja-JP" altLang="en-US" sz="1200" b="1" dirty="0"/>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r>
                        <a:rPr kumimoji="1" lang="en-US" altLang="ja-JP" sz="1200" b="1" dirty="0" smtClean="0"/>
                        <a:t>97</a:t>
                      </a:r>
                      <a:r>
                        <a:rPr kumimoji="1" lang="ja-JP" altLang="en-US" sz="1200" b="1" dirty="0" smtClean="0"/>
                        <a:t>人</a:t>
                      </a:r>
                      <a:endParaRPr kumimoji="1" lang="ja-JP" altLang="en-US" sz="1200" b="1" dirty="0"/>
                    </a:p>
                  </a:txBody>
                  <a:tcPr marT="108000" marB="108000" anchor="ct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1649947947"/>
                  </a:ext>
                </a:extLst>
              </a:tr>
              <a:tr h="540000">
                <a:tc>
                  <a:txBody>
                    <a:bodyPr/>
                    <a:lstStyle/>
                    <a:p>
                      <a:r>
                        <a:rPr kumimoji="1" lang="ja-JP" altLang="en-US" sz="1200" b="1" dirty="0" smtClean="0"/>
                        <a:t>年中行事</a:t>
                      </a:r>
                      <a:endParaRPr kumimoji="1" lang="en-US" altLang="ja-JP" sz="1200" b="1" dirty="0" smtClean="0"/>
                    </a:p>
                  </a:txBody>
                  <a:tcPr anchor="ct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tcPr>
                </a:tc>
                <a:tc>
                  <a:txBody>
                    <a:bodyPr/>
                    <a:lstStyle/>
                    <a:p>
                      <a:r>
                        <a:rPr kumimoji="1" lang="ja-JP" altLang="en-US" sz="1200" b="1" dirty="0" smtClean="0"/>
                        <a:t>クリスマス会・忘年会・新年会</a:t>
                      </a:r>
                      <a:endParaRPr kumimoji="1" lang="en-US" altLang="ja-JP" sz="1200" b="1" dirty="0" smtClean="0"/>
                    </a:p>
                    <a:p>
                      <a:r>
                        <a:rPr kumimoji="1" lang="ja-JP" altLang="en-US" sz="1200" b="1" smtClean="0"/>
                        <a:t>餅つき・初詣</a:t>
                      </a:r>
                      <a:r>
                        <a:rPr kumimoji="1" lang="ja-JP" altLang="en-US" sz="1200" b="1" dirty="0" smtClean="0"/>
                        <a:t>・カウントダウン</a:t>
                      </a:r>
                      <a:endParaRPr kumimoji="1" lang="ja-JP" altLang="en-US" sz="1200" b="1" dirty="0"/>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r>
                        <a:rPr kumimoji="1" lang="en-US" altLang="ja-JP" sz="1200" b="1" dirty="0" smtClean="0"/>
                        <a:t>32</a:t>
                      </a:r>
                      <a:r>
                        <a:rPr kumimoji="1" lang="ja-JP" altLang="en-US" sz="1200" b="1" dirty="0" smtClean="0"/>
                        <a:t>人</a:t>
                      </a:r>
                      <a:endParaRPr kumimoji="1" lang="ja-JP" altLang="en-US" sz="1200" b="1" dirty="0"/>
                    </a:p>
                  </a:txBody>
                  <a:tcPr marT="108000" marB="108000" anchor="ct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2366769314"/>
                  </a:ext>
                </a:extLst>
              </a:tr>
              <a:tr h="540000">
                <a:tc rowSpan="3">
                  <a:txBody>
                    <a:bodyPr/>
                    <a:lstStyle/>
                    <a:p>
                      <a:r>
                        <a:rPr kumimoji="1" lang="ja-JP" altLang="en-US" sz="1200" b="1" dirty="0" smtClean="0"/>
                        <a:t>年末年始に</a:t>
                      </a:r>
                      <a:endParaRPr kumimoji="1" lang="en-US" altLang="ja-JP" sz="1200" b="1" dirty="0" smtClean="0"/>
                    </a:p>
                    <a:p>
                      <a:r>
                        <a:rPr kumimoji="1" lang="ja-JP" altLang="en-US" sz="1200" b="1" dirty="0" smtClean="0"/>
                        <a:t>開催が増えるイベント</a:t>
                      </a:r>
                      <a:endParaRPr kumimoji="1" lang="ja-JP" altLang="en-US" sz="1200" b="1" dirty="0"/>
                    </a:p>
                  </a:txBody>
                  <a:tcPr anchor="ctr">
                    <a:lnR w="12700" cap="flat" cmpd="sng" algn="ctr">
                      <a:solidFill>
                        <a:schemeClr val="accent5"/>
                      </a:solidFill>
                      <a:prstDash val="solid"/>
                      <a:round/>
                      <a:headEnd type="none" w="med" len="med"/>
                      <a:tailEnd type="none" w="med" len="med"/>
                    </a:lnR>
                  </a:tcPr>
                </a:tc>
                <a:tc>
                  <a:txBody>
                    <a:bodyPr/>
                    <a:lstStyle/>
                    <a:p>
                      <a:r>
                        <a:rPr kumimoji="1" lang="ja-JP" altLang="en-US" sz="1200" b="1" dirty="0" smtClean="0"/>
                        <a:t>パーティ</a:t>
                      </a:r>
                      <a:endParaRPr kumimoji="1" lang="ja-JP" altLang="en-US" sz="1200" b="1" dirty="0"/>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r>
                        <a:rPr kumimoji="1" lang="en-US" altLang="ja-JP" sz="1200" b="1" dirty="0" smtClean="0"/>
                        <a:t>15</a:t>
                      </a:r>
                      <a:r>
                        <a:rPr kumimoji="1" lang="ja-JP" altLang="en-US" sz="1200" b="1" dirty="0" smtClean="0"/>
                        <a:t>人</a:t>
                      </a:r>
                      <a:endParaRPr kumimoji="1" lang="ja-JP" altLang="en-US" sz="1200" b="1" dirty="0"/>
                    </a:p>
                  </a:txBody>
                  <a:tcPr marT="108000" marB="108000" anchor="ct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1875617281"/>
                  </a:ext>
                </a:extLst>
              </a:tr>
              <a:tr h="540000">
                <a:tc vMerge="1">
                  <a:txBody>
                    <a:bodyPr/>
                    <a:lstStyle/>
                    <a:p>
                      <a:endParaRPr kumimoji="1" lang="en-US" altLang="ja-JP" sz="1200" dirty="0" smtClean="0"/>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tcPr>
                </a:tc>
                <a:tc>
                  <a:txBody>
                    <a:bodyPr/>
                    <a:lstStyle/>
                    <a:p>
                      <a:r>
                        <a:rPr kumimoji="1" lang="ja-JP" altLang="en-US" sz="1200" b="1" dirty="0" smtClean="0"/>
                        <a:t>カラオケ</a:t>
                      </a:r>
                      <a:endParaRPr kumimoji="1" lang="en-US" altLang="ja-JP" sz="1200" b="1" dirty="0" smtClean="0"/>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r>
                        <a:rPr kumimoji="1" lang="en-US" altLang="ja-JP" sz="1200" b="1" dirty="0" smtClean="0"/>
                        <a:t>60</a:t>
                      </a:r>
                      <a:r>
                        <a:rPr kumimoji="1" lang="ja-JP" altLang="en-US" sz="1200" b="1" dirty="0" smtClean="0"/>
                        <a:t>人 </a:t>
                      </a:r>
                      <a:endParaRPr kumimoji="1" lang="en-US" altLang="ja-JP" sz="1200" b="1" dirty="0" smtClean="0"/>
                    </a:p>
                    <a:p>
                      <a:endParaRPr kumimoji="1" lang="en-US" altLang="ja-JP" sz="300" b="1" dirty="0" smtClean="0"/>
                    </a:p>
                    <a:p>
                      <a:endParaRPr kumimoji="1" lang="en-US" altLang="ja-JP" sz="300" b="1" dirty="0" smtClean="0"/>
                    </a:p>
                    <a:p>
                      <a:r>
                        <a:rPr kumimoji="1" lang="en-US" altLang="ja-JP" sz="1100" b="1" dirty="0" smtClean="0"/>
                        <a:t>※</a:t>
                      </a:r>
                      <a:r>
                        <a:rPr kumimoji="1" lang="ja-JP" altLang="en-US" sz="1100" b="1" dirty="0" smtClean="0"/>
                        <a:t>オールナイト等、長時間　</a:t>
                      </a:r>
                      <a:endParaRPr kumimoji="1" lang="en-US" altLang="ja-JP" sz="1100" b="1" dirty="0" smtClean="0"/>
                    </a:p>
                    <a:p>
                      <a:r>
                        <a:rPr kumimoji="1" lang="ja-JP" altLang="en-US" sz="1100" b="1" dirty="0" smtClean="0"/>
                        <a:t>　に及ぶものが多い</a:t>
                      </a:r>
                      <a:endParaRPr kumimoji="1" lang="en-US" altLang="ja-JP" sz="1100" b="1" dirty="0" smtClean="0"/>
                    </a:p>
                  </a:txBody>
                  <a:tcPr marT="108000" marB="108000" anchor="ct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3740369441"/>
                  </a:ext>
                </a:extLst>
              </a:tr>
              <a:tr h="540000">
                <a:tc vMerge="1">
                  <a:txBody>
                    <a:bodyPr/>
                    <a:lstStyle/>
                    <a:p>
                      <a:endParaRPr kumimoji="1" lang="en-US" altLang="ja-JP" sz="1200" dirty="0" smtClean="0"/>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tcPr>
                </a:tc>
                <a:tc>
                  <a:txBody>
                    <a:bodyPr/>
                    <a:lstStyle/>
                    <a:p>
                      <a:r>
                        <a:rPr kumimoji="1" lang="ja-JP" altLang="en-US" sz="1200" b="1" dirty="0" smtClean="0"/>
                        <a:t>飲み会・会食・宅飲み</a:t>
                      </a:r>
                      <a:endParaRPr kumimoji="1" lang="en-US" altLang="ja-JP" sz="1200" b="1" dirty="0" smtClean="0"/>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t>198</a:t>
                      </a:r>
                      <a:r>
                        <a:rPr kumimoji="1" lang="ja-JP" altLang="en-US" sz="1200" b="1" dirty="0" smtClean="0"/>
                        <a:t>人</a:t>
                      </a:r>
                      <a:endParaRPr kumimoji="1" lang="en-US" altLang="ja-JP" sz="1200" b="1" dirty="0" smtClean="0"/>
                    </a:p>
                  </a:txBody>
                  <a:tcPr marT="108000" marB="108000" anchor="ct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1108638880"/>
                  </a:ext>
                </a:extLst>
              </a:tr>
            </a:tbl>
          </a:graphicData>
        </a:graphic>
      </p:graphicFrame>
      <p:sp>
        <p:nvSpPr>
          <p:cNvPr id="78" name="正方形/長方形 77"/>
          <p:cNvSpPr/>
          <p:nvPr/>
        </p:nvSpPr>
        <p:spPr>
          <a:xfrm>
            <a:off x="7515184" y="5909984"/>
            <a:ext cx="4403880"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050" dirty="0" smtClean="0">
                <a:solidFill>
                  <a:schemeClr val="tx1"/>
                </a:solidFill>
                <a:latin typeface="+mn-ea"/>
              </a:rPr>
              <a:t>※12/26</a:t>
            </a:r>
            <a:r>
              <a:rPr lang="ja-JP" altLang="en-US" sz="1050" dirty="0" smtClean="0">
                <a:solidFill>
                  <a:schemeClr val="tx1"/>
                </a:solidFill>
                <a:latin typeface="+mn-ea"/>
              </a:rPr>
              <a:t>～</a:t>
            </a:r>
            <a:r>
              <a:rPr lang="en-US" altLang="ja-JP" sz="1050" dirty="0" smtClean="0">
                <a:solidFill>
                  <a:schemeClr val="tx1"/>
                </a:solidFill>
                <a:latin typeface="+mn-ea"/>
              </a:rPr>
              <a:t>1/9</a:t>
            </a:r>
            <a:r>
              <a:rPr lang="ja-JP" altLang="en-US" sz="1050" dirty="0" smtClean="0">
                <a:solidFill>
                  <a:schemeClr val="tx1"/>
                </a:solidFill>
                <a:latin typeface="+mn-ea"/>
              </a:rPr>
              <a:t>に発表された新規陽性者</a:t>
            </a:r>
            <a:r>
              <a:rPr lang="en-US" altLang="ja-JP" sz="1050" dirty="0">
                <a:solidFill>
                  <a:schemeClr val="tx1"/>
                </a:solidFill>
                <a:latin typeface="+mn-ea"/>
              </a:rPr>
              <a:t>5,525</a:t>
            </a:r>
            <a:r>
              <a:rPr lang="ja-JP" altLang="en-US" sz="1050" dirty="0" smtClean="0">
                <a:solidFill>
                  <a:schemeClr val="tx1"/>
                </a:solidFill>
                <a:latin typeface="+mn-ea"/>
              </a:rPr>
              <a:t>人の行動歴より集計</a:t>
            </a:r>
            <a:endParaRPr lang="en-US" altLang="ja-JP" sz="1050" dirty="0">
              <a:solidFill>
                <a:schemeClr val="tx1"/>
              </a:solidFill>
              <a:latin typeface="+mn-ea"/>
            </a:endParaRPr>
          </a:p>
        </p:txBody>
      </p:sp>
      <p:sp>
        <p:nvSpPr>
          <p:cNvPr id="14" name="正方形/長方形 13"/>
          <p:cNvSpPr/>
          <p:nvPr/>
        </p:nvSpPr>
        <p:spPr>
          <a:xfrm>
            <a:off x="5964073" y="6384813"/>
            <a:ext cx="5954992" cy="369332"/>
          </a:xfrm>
          <a:prstGeom prst="rect">
            <a:avLst/>
          </a:prstGeom>
        </p:spPr>
        <p:txBody>
          <a:bodyPr wrap="square">
            <a:spAutoFit/>
          </a:bodyPr>
          <a:lstStyle/>
          <a:p>
            <a:r>
              <a:rPr lang="ja-JP" altLang="en-US" b="1" u="heavy" dirty="0" smtClean="0">
                <a:solidFill>
                  <a:srgbClr val="FF0000"/>
                </a:solidFill>
                <a:uFill>
                  <a:solidFill>
                    <a:srgbClr val="FF0000"/>
                  </a:solidFill>
                </a:uFill>
                <a:latin typeface="UD デジタル 教科書体 NK-B" panose="02020700000000000000" pitchFamily="18" charset="-128"/>
                <a:ea typeface="UD デジタル 教科書体 NK-B" panose="02020700000000000000" pitchFamily="18" charset="-128"/>
              </a:rPr>
              <a:t>年末年始におけ</a:t>
            </a:r>
            <a:r>
              <a:rPr lang="ja-JP" altLang="en-US" b="1" u="heavy" dirty="0">
                <a:solidFill>
                  <a:srgbClr val="FF0000"/>
                </a:solidFill>
                <a:uFill>
                  <a:solidFill>
                    <a:srgbClr val="FF0000"/>
                  </a:solidFill>
                </a:uFill>
                <a:latin typeface="UD デジタル 教科書体 NK-B" panose="02020700000000000000" pitchFamily="18" charset="-128"/>
                <a:ea typeface="UD デジタル 教科書体 NK-B" panose="02020700000000000000" pitchFamily="18" charset="-128"/>
              </a:rPr>
              <a:t>る</a:t>
            </a:r>
            <a:r>
              <a:rPr lang="ja-JP" altLang="en-US" b="1" u="heavy" dirty="0" smtClean="0">
                <a:solidFill>
                  <a:srgbClr val="FF0000"/>
                </a:solidFill>
                <a:uFill>
                  <a:solidFill>
                    <a:srgbClr val="FF0000"/>
                  </a:solidFill>
                </a:uFill>
                <a:latin typeface="UD デジタル 教科書体 NK-B" panose="02020700000000000000" pitchFamily="18" charset="-128"/>
                <a:ea typeface="UD デジタル 教科書体 NK-B" panose="02020700000000000000" pitchFamily="18" charset="-128"/>
              </a:rPr>
              <a:t>イベントでの感染が数多く確認されている</a:t>
            </a:r>
            <a:endParaRPr lang="en-US" altLang="ja-JP" b="1" u="heavy" dirty="0">
              <a:solidFill>
                <a:srgbClr val="FF0000"/>
              </a:solidFill>
              <a:uFill>
                <a:solidFill>
                  <a:srgbClr val="FF0000"/>
                </a:solidFill>
              </a:uFill>
              <a:latin typeface="UD デジタル 教科書体 NK-B" panose="02020700000000000000" pitchFamily="18" charset="-128"/>
              <a:ea typeface="UD デジタル 教科書体 NK-B" panose="02020700000000000000" pitchFamily="18" charset="-128"/>
            </a:endParaRPr>
          </a:p>
        </p:txBody>
      </p:sp>
      <p:sp>
        <p:nvSpPr>
          <p:cNvPr id="15" name="正方形/長方形 14">
            <a:extLst>
              <a:ext uri="{FF2B5EF4-FFF2-40B4-BE49-F238E27FC236}">
                <a16:creationId xmlns:a16="http://schemas.microsoft.com/office/drawing/2014/main" id="{FC024533-669C-48B1-82E7-C27042384F7F}"/>
              </a:ext>
            </a:extLst>
          </p:cNvPr>
          <p:cNvSpPr/>
          <p:nvPr/>
        </p:nvSpPr>
        <p:spPr>
          <a:xfrm>
            <a:off x="248864" y="6349609"/>
            <a:ext cx="5835833" cy="4192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新規陽性者に占める居酒屋、飲食店等の割合が増加。</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p:cNvSpPr txBox="1"/>
          <p:nvPr/>
        </p:nvSpPr>
        <p:spPr>
          <a:xfrm>
            <a:off x="9867250" y="5530877"/>
            <a:ext cx="2194286" cy="338554"/>
          </a:xfrm>
          <a:prstGeom prst="rect">
            <a:avLst/>
          </a:prstGeom>
          <a:noFill/>
        </p:spPr>
        <p:txBody>
          <a:bodyPr wrap="square" rtlCol="0">
            <a:spAutoFit/>
          </a:bodyPr>
          <a:lstStyle/>
          <a:p>
            <a:r>
              <a:rPr lang="ja-JP" altLang="en-US" sz="1600" b="1" dirty="0" smtClean="0"/>
              <a:t>延べ</a:t>
            </a:r>
            <a:r>
              <a:rPr lang="en-US" altLang="ja-JP" sz="1600" b="1" dirty="0"/>
              <a:t>432</a:t>
            </a:r>
            <a:r>
              <a:rPr lang="ja-JP" altLang="en-US" sz="1600" b="1" dirty="0" smtClean="0"/>
              <a:t>人</a:t>
            </a:r>
            <a:endParaRPr kumimoji="1" lang="ja-JP" altLang="en-US" sz="1600" b="1" dirty="0"/>
          </a:p>
        </p:txBody>
      </p:sp>
      <p:pic>
        <p:nvPicPr>
          <p:cNvPr id="6" name="図 5"/>
          <p:cNvPicPr>
            <a:picLocks noChangeAspect="1"/>
          </p:cNvPicPr>
          <p:nvPr/>
        </p:nvPicPr>
        <p:blipFill>
          <a:blip r:embed="rId3"/>
          <a:stretch>
            <a:fillRect/>
          </a:stretch>
        </p:blipFill>
        <p:spPr>
          <a:xfrm>
            <a:off x="378994" y="1154714"/>
            <a:ext cx="6005080" cy="3889585"/>
          </a:xfrm>
          <a:prstGeom prst="rect">
            <a:avLst/>
          </a:prstGeom>
        </p:spPr>
      </p:pic>
    </p:spTree>
    <p:extLst>
      <p:ext uri="{BB962C8B-B14F-4D97-AF65-F5344CB8AC3E}">
        <p14:creationId xmlns:p14="http://schemas.microsoft.com/office/powerpoint/2010/main" val="9494203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nvPr>
        </p:nvGraphicFramePr>
        <p:xfrm>
          <a:off x="152024" y="1044879"/>
          <a:ext cx="5746499" cy="1767840"/>
        </p:xfrm>
        <a:graphic>
          <a:graphicData uri="http://schemas.openxmlformats.org/drawingml/2006/table">
            <a:tbl>
              <a:tblPr firstRow="1" bandRow="1">
                <a:tableStyleId>{5C22544A-7EE6-4342-B048-85BDC9FD1C3A}</a:tableStyleId>
              </a:tblPr>
              <a:tblGrid>
                <a:gridCol w="295039">
                  <a:extLst>
                    <a:ext uri="{9D8B030D-6E8A-4147-A177-3AD203B41FA5}">
                      <a16:colId xmlns:a16="http://schemas.microsoft.com/office/drawing/2014/main" val="293234343"/>
                    </a:ext>
                  </a:extLst>
                </a:gridCol>
                <a:gridCol w="2296138">
                  <a:extLst>
                    <a:ext uri="{9D8B030D-6E8A-4147-A177-3AD203B41FA5}">
                      <a16:colId xmlns:a16="http://schemas.microsoft.com/office/drawing/2014/main" val="1060905580"/>
                    </a:ext>
                  </a:extLst>
                </a:gridCol>
                <a:gridCol w="1181320">
                  <a:extLst>
                    <a:ext uri="{9D8B030D-6E8A-4147-A177-3AD203B41FA5}">
                      <a16:colId xmlns:a16="http://schemas.microsoft.com/office/drawing/2014/main" val="159056513"/>
                    </a:ext>
                  </a:extLst>
                </a:gridCol>
                <a:gridCol w="1086224">
                  <a:extLst>
                    <a:ext uri="{9D8B030D-6E8A-4147-A177-3AD203B41FA5}">
                      <a16:colId xmlns:a16="http://schemas.microsoft.com/office/drawing/2014/main" val="1694481235"/>
                    </a:ext>
                  </a:extLst>
                </a:gridCol>
                <a:gridCol w="887778">
                  <a:extLst>
                    <a:ext uri="{9D8B030D-6E8A-4147-A177-3AD203B41FA5}">
                      <a16:colId xmlns:a16="http://schemas.microsoft.com/office/drawing/2014/main" val="1323237292"/>
                    </a:ext>
                  </a:extLst>
                </a:gridCol>
              </a:tblGrid>
              <a:tr h="404182">
                <a:tc>
                  <a:txBody>
                    <a:bodyPr/>
                    <a:lstStyle/>
                    <a:p>
                      <a:pPr algn="ctr"/>
                      <a:endParaRPr kumimoji="1" lang="ja-JP" altLang="en-US" sz="1600" dirty="0"/>
                    </a:p>
                  </a:txBody>
                  <a:tcPr/>
                </a:tc>
                <a:tc>
                  <a:txBody>
                    <a:bodyPr/>
                    <a:lstStyle/>
                    <a:p>
                      <a:pPr algn="ctr"/>
                      <a:r>
                        <a:rPr kumimoji="1" lang="ja-JP" altLang="en-US" sz="1600" dirty="0" smtClean="0"/>
                        <a:t>発表名称</a:t>
                      </a:r>
                      <a:endParaRPr kumimoji="1" lang="ja-JP" altLang="en-US" sz="1600" dirty="0"/>
                    </a:p>
                  </a:txBody>
                  <a:tcPr anchor="ctr"/>
                </a:tc>
                <a:tc>
                  <a:txBody>
                    <a:bodyPr/>
                    <a:lstStyle/>
                    <a:p>
                      <a:pPr algn="ctr"/>
                      <a:r>
                        <a:rPr kumimoji="1" lang="ja-JP" altLang="en-US" sz="1600" dirty="0" smtClean="0"/>
                        <a:t>件数</a:t>
                      </a:r>
                      <a:endParaRPr kumimoji="1" lang="ja-JP" altLang="en-US" sz="1600" dirty="0"/>
                    </a:p>
                  </a:txBody>
                  <a:tcPr anchor="ctr"/>
                </a:tc>
                <a:tc>
                  <a:txBody>
                    <a:bodyPr/>
                    <a:lstStyle/>
                    <a:p>
                      <a:pPr algn="ctr"/>
                      <a:r>
                        <a:rPr kumimoji="1" lang="ja-JP" altLang="en-US" sz="1600" dirty="0" smtClean="0"/>
                        <a:t>陽性者数</a:t>
                      </a:r>
                      <a:endParaRPr kumimoji="1" lang="ja-JP" altLang="en-US" sz="1600" dirty="0"/>
                    </a:p>
                  </a:txBody>
                  <a:tcPr anchor="ctr"/>
                </a:tc>
                <a:tc>
                  <a:txBody>
                    <a:bodyPr/>
                    <a:lstStyle/>
                    <a:p>
                      <a:pPr algn="ctr"/>
                      <a:r>
                        <a:rPr kumimoji="1" lang="ja-JP" altLang="en-US" sz="1100" dirty="0" smtClean="0"/>
                        <a:t>陽性者数</a:t>
                      </a:r>
                      <a:endParaRPr kumimoji="1" lang="en-US" altLang="ja-JP" sz="1100" dirty="0" smtClean="0"/>
                    </a:p>
                    <a:p>
                      <a:pPr algn="ctr"/>
                      <a:r>
                        <a:rPr kumimoji="1" lang="ja-JP" altLang="en-US" sz="1100" dirty="0" smtClean="0"/>
                        <a:t>／件数</a:t>
                      </a:r>
                      <a:endParaRPr kumimoji="1" lang="ja-JP" altLang="en-US" sz="1100" dirty="0"/>
                    </a:p>
                  </a:txBody>
                  <a:tcPr anchor="ctr"/>
                </a:tc>
                <a:extLst>
                  <a:ext uri="{0D108BD9-81ED-4DB2-BD59-A6C34878D82A}">
                    <a16:rowId xmlns:a16="http://schemas.microsoft.com/office/drawing/2014/main" val="3281253019"/>
                  </a:ext>
                </a:extLst>
              </a:tr>
              <a:tr h="328549">
                <a:tc>
                  <a:txBody>
                    <a:bodyPr/>
                    <a:lstStyle/>
                    <a:p>
                      <a:pPr algn="ctr"/>
                      <a:r>
                        <a:rPr kumimoji="1" lang="ja-JP" altLang="en-US" sz="1600" dirty="0" smtClean="0"/>
                        <a:t>１</a:t>
                      </a:r>
                      <a:endParaRPr kumimoji="1" lang="en-US" altLang="ja-JP" sz="1600" dirty="0" smtClean="0"/>
                    </a:p>
                  </a:txBody>
                  <a:tcPr/>
                </a:tc>
                <a:tc>
                  <a:txBody>
                    <a:bodyPr/>
                    <a:lstStyle/>
                    <a:p>
                      <a:pPr algn="l"/>
                      <a:r>
                        <a:rPr kumimoji="1" lang="ja-JP" altLang="en-US" sz="1600" dirty="0" smtClean="0"/>
                        <a:t>ライブ参加者</a:t>
                      </a:r>
                      <a:endParaRPr kumimoji="1" lang="ja-JP" altLang="en-US" sz="1600" dirty="0"/>
                    </a:p>
                  </a:txBody>
                  <a:tcPr/>
                </a:tc>
                <a:tc>
                  <a:txBody>
                    <a:bodyPr/>
                    <a:lstStyle/>
                    <a:p>
                      <a:pPr algn="ctr"/>
                      <a:r>
                        <a:rPr kumimoji="1" lang="ja-JP" altLang="en-US" sz="1600" dirty="0" smtClean="0"/>
                        <a:t>４施設</a:t>
                      </a:r>
                      <a:endParaRPr kumimoji="1" lang="ja-JP" altLang="en-US" sz="1600" dirty="0"/>
                    </a:p>
                  </a:txBody>
                  <a:tcPr/>
                </a:tc>
                <a:tc>
                  <a:txBody>
                    <a:bodyPr/>
                    <a:lstStyle/>
                    <a:p>
                      <a:pPr algn="ctr"/>
                      <a:r>
                        <a:rPr kumimoji="1" lang="en-US" altLang="ja-JP" sz="1600" dirty="0" smtClean="0"/>
                        <a:t>48</a:t>
                      </a:r>
                      <a:endParaRPr kumimoji="1" lang="ja-JP" altLang="en-US" sz="1600" dirty="0"/>
                    </a:p>
                  </a:txBody>
                  <a:tcPr/>
                </a:tc>
                <a:tc>
                  <a:txBody>
                    <a:bodyPr/>
                    <a:lstStyle/>
                    <a:p>
                      <a:pPr algn="ctr"/>
                      <a:r>
                        <a:rPr kumimoji="1" lang="en-US" altLang="ja-JP" sz="1600" dirty="0" smtClean="0"/>
                        <a:t>12.0</a:t>
                      </a:r>
                      <a:endParaRPr kumimoji="1" lang="ja-JP" altLang="en-US" sz="1600" dirty="0"/>
                    </a:p>
                  </a:txBody>
                  <a:tcPr/>
                </a:tc>
                <a:extLst>
                  <a:ext uri="{0D108BD9-81ED-4DB2-BD59-A6C34878D82A}">
                    <a16:rowId xmlns:a16="http://schemas.microsoft.com/office/drawing/2014/main" val="1701459504"/>
                  </a:ext>
                </a:extLst>
              </a:tr>
              <a:tr h="328549">
                <a:tc>
                  <a:txBody>
                    <a:bodyPr/>
                    <a:lstStyle/>
                    <a:p>
                      <a:pPr algn="ctr"/>
                      <a:r>
                        <a:rPr kumimoji="1" lang="ja-JP" altLang="en-US" sz="1600" dirty="0" smtClean="0"/>
                        <a:t>２</a:t>
                      </a:r>
                      <a:endParaRPr kumimoji="1" lang="en-US" altLang="ja-JP" sz="1600" dirty="0" smtClean="0"/>
                    </a:p>
                  </a:txBody>
                  <a:tcPr/>
                </a:tc>
                <a:tc>
                  <a:txBody>
                    <a:bodyPr/>
                    <a:lstStyle/>
                    <a:p>
                      <a:pPr algn="l"/>
                      <a:r>
                        <a:rPr kumimoji="1" lang="ja-JP" altLang="en-US" sz="1600" dirty="0" smtClean="0"/>
                        <a:t>大学の関係者</a:t>
                      </a:r>
                      <a:endParaRPr kumimoji="1" lang="ja-JP" altLang="en-US" sz="1600" dirty="0"/>
                    </a:p>
                  </a:txBody>
                  <a:tcPr/>
                </a:tc>
                <a:tc>
                  <a:txBody>
                    <a:bodyPr/>
                    <a:lstStyle/>
                    <a:p>
                      <a:pPr algn="ctr"/>
                      <a:r>
                        <a:rPr kumimoji="1" lang="ja-JP" altLang="en-US" sz="1600" dirty="0" smtClean="0"/>
                        <a:t>１大学</a:t>
                      </a:r>
                      <a:endParaRPr kumimoji="1" lang="ja-JP" altLang="en-US" sz="1600" dirty="0"/>
                    </a:p>
                  </a:txBody>
                  <a:tcPr/>
                </a:tc>
                <a:tc>
                  <a:txBody>
                    <a:bodyPr/>
                    <a:lstStyle/>
                    <a:p>
                      <a:pPr algn="ctr"/>
                      <a:r>
                        <a:rPr kumimoji="1" lang="ja-JP" altLang="en-US" sz="1600" dirty="0" smtClean="0"/>
                        <a:t>８</a:t>
                      </a:r>
                      <a:endParaRPr kumimoji="1" lang="ja-JP" altLang="en-US" sz="1600" dirty="0"/>
                    </a:p>
                  </a:txBody>
                  <a:tcPr/>
                </a:tc>
                <a:tc>
                  <a:txBody>
                    <a:bodyPr/>
                    <a:lstStyle/>
                    <a:p>
                      <a:pPr algn="ctr"/>
                      <a:r>
                        <a:rPr kumimoji="1" lang="en-US" altLang="ja-JP" sz="1600" dirty="0" smtClean="0"/>
                        <a:t>8.0</a:t>
                      </a:r>
                      <a:endParaRPr kumimoji="1" lang="ja-JP" altLang="en-US" sz="1600" dirty="0"/>
                    </a:p>
                  </a:txBody>
                  <a:tcPr/>
                </a:tc>
                <a:extLst>
                  <a:ext uri="{0D108BD9-81ED-4DB2-BD59-A6C34878D82A}">
                    <a16:rowId xmlns:a16="http://schemas.microsoft.com/office/drawing/2014/main" val="2287436891"/>
                  </a:ext>
                </a:extLst>
              </a:tr>
              <a:tr h="328549">
                <a:tc>
                  <a:txBody>
                    <a:bodyPr/>
                    <a:lstStyle/>
                    <a:p>
                      <a:pPr algn="ctr"/>
                      <a:r>
                        <a:rPr kumimoji="1" lang="ja-JP" altLang="en-US" sz="1600" dirty="0" smtClean="0"/>
                        <a:t>３</a:t>
                      </a:r>
                      <a:endParaRPr kumimoji="1" lang="ja-JP" altLang="en-US" sz="1600" dirty="0"/>
                    </a:p>
                  </a:txBody>
                  <a:tcPr/>
                </a:tc>
                <a:tc>
                  <a:txBody>
                    <a:bodyPr/>
                    <a:lstStyle/>
                    <a:p>
                      <a:pPr algn="l"/>
                      <a:r>
                        <a:rPr kumimoji="1" lang="ja-JP" altLang="en-US" sz="1600" dirty="0" smtClean="0"/>
                        <a:t>医療機関関連</a:t>
                      </a:r>
                      <a:endParaRPr kumimoji="1" lang="ja-JP" altLang="en-US" sz="1600" dirty="0"/>
                    </a:p>
                  </a:txBody>
                  <a:tcPr/>
                </a:tc>
                <a:tc>
                  <a:txBody>
                    <a:bodyPr/>
                    <a:lstStyle/>
                    <a:p>
                      <a:pPr algn="ctr"/>
                      <a:r>
                        <a:rPr kumimoji="1" lang="ja-JP" altLang="en-US" sz="1600" dirty="0" smtClean="0"/>
                        <a:t>６</a:t>
                      </a:r>
                      <a:r>
                        <a:rPr kumimoji="1" lang="ja-JP" altLang="en-US" sz="1200" dirty="0" smtClean="0"/>
                        <a:t>医療機関</a:t>
                      </a:r>
                      <a:endParaRPr kumimoji="1" lang="ja-JP" altLang="en-US" sz="1200" dirty="0"/>
                    </a:p>
                  </a:txBody>
                  <a:tcPr/>
                </a:tc>
                <a:tc>
                  <a:txBody>
                    <a:bodyPr/>
                    <a:lstStyle/>
                    <a:p>
                      <a:pPr algn="ctr"/>
                      <a:r>
                        <a:rPr kumimoji="1" lang="en-US" altLang="ja-JP" sz="1600" dirty="0" smtClean="0"/>
                        <a:t>284</a:t>
                      </a:r>
                      <a:endParaRPr kumimoji="1" lang="ja-JP" altLang="en-US" sz="1600" dirty="0"/>
                    </a:p>
                  </a:txBody>
                  <a:tcPr/>
                </a:tc>
                <a:tc>
                  <a:txBody>
                    <a:bodyPr/>
                    <a:lstStyle/>
                    <a:p>
                      <a:pPr algn="ctr"/>
                      <a:r>
                        <a:rPr kumimoji="1" lang="en-US" altLang="ja-JP" sz="1600" dirty="0" smtClean="0"/>
                        <a:t>47.3</a:t>
                      </a:r>
                      <a:endParaRPr kumimoji="1" lang="ja-JP" altLang="en-US" sz="1600" dirty="0"/>
                    </a:p>
                  </a:txBody>
                  <a:tcPr/>
                </a:tc>
                <a:extLst>
                  <a:ext uri="{0D108BD9-81ED-4DB2-BD59-A6C34878D82A}">
                    <a16:rowId xmlns:a16="http://schemas.microsoft.com/office/drawing/2014/main" val="3127832718"/>
                  </a:ext>
                </a:extLst>
              </a:tr>
              <a:tr h="328549">
                <a:tc>
                  <a:txBody>
                    <a:bodyPr/>
                    <a:lstStyle/>
                    <a:p>
                      <a:pPr algn="ctr"/>
                      <a:r>
                        <a:rPr kumimoji="1" lang="ja-JP" altLang="en-US" sz="1600" dirty="0" smtClean="0"/>
                        <a:t>計</a:t>
                      </a:r>
                      <a:endParaRPr kumimoji="1" lang="ja-JP" altLang="en-US" sz="1600" dirty="0"/>
                    </a:p>
                  </a:txBody>
                  <a:tcPr/>
                </a:tc>
                <a:tc>
                  <a:txBody>
                    <a:bodyPr/>
                    <a:lstStyle/>
                    <a:p>
                      <a:pPr algn="l"/>
                      <a:endParaRPr kumimoji="1" lang="ja-JP" altLang="en-US" sz="1600" dirty="0"/>
                    </a:p>
                  </a:txBody>
                  <a:tcPr/>
                </a:tc>
                <a:tc>
                  <a:txBody>
                    <a:bodyPr/>
                    <a:lstStyle/>
                    <a:p>
                      <a:pPr algn="ctr"/>
                      <a:endParaRPr kumimoji="1" lang="ja-JP" altLang="en-US" sz="1600" dirty="0"/>
                    </a:p>
                  </a:txBody>
                  <a:tcPr/>
                </a:tc>
                <a:tc>
                  <a:txBody>
                    <a:bodyPr/>
                    <a:lstStyle/>
                    <a:p>
                      <a:pPr algn="ctr"/>
                      <a:r>
                        <a:rPr kumimoji="1" lang="en-US" altLang="ja-JP" sz="1600" dirty="0" smtClean="0"/>
                        <a:t>340</a:t>
                      </a:r>
                      <a:endParaRPr kumimoji="1" lang="ja-JP" altLang="en-US" sz="1600" dirty="0"/>
                    </a:p>
                  </a:txBody>
                  <a:tcPr/>
                </a:tc>
                <a:tc>
                  <a:txBody>
                    <a:bodyPr/>
                    <a:lstStyle/>
                    <a:p>
                      <a:pPr algn="ctr"/>
                      <a:endParaRPr kumimoji="1" lang="ja-JP" altLang="en-US" sz="1600" dirty="0"/>
                    </a:p>
                  </a:txBody>
                  <a:tcPr/>
                </a:tc>
                <a:extLst>
                  <a:ext uri="{0D108BD9-81ED-4DB2-BD59-A6C34878D82A}">
                    <a16:rowId xmlns:a16="http://schemas.microsoft.com/office/drawing/2014/main" val="1757381717"/>
                  </a:ext>
                </a:extLst>
              </a:tr>
            </a:tbl>
          </a:graphicData>
        </a:graphic>
      </p:graphicFrame>
      <p:sp>
        <p:nvSpPr>
          <p:cNvPr id="5" name="正方形/長方形 4"/>
          <p:cNvSpPr/>
          <p:nvPr/>
        </p:nvSpPr>
        <p:spPr>
          <a:xfrm>
            <a:off x="0" y="2423"/>
            <a:ext cx="12192000" cy="36695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クラスターの発生状況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p:cNvSpPr txBox="1"/>
          <p:nvPr/>
        </p:nvSpPr>
        <p:spPr>
          <a:xfrm>
            <a:off x="1679630" y="460104"/>
            <a:ext cx="3155176" cy="584775"/>
          </a:xfrm>
          <a:prstGeom prst="rect">
            <a:avLst/>
          </a:prstGeom>
          <a:noFill/>
        </p:spPr>
        <p:txBody>
          <a:bodyPr wrap="square" rtlCol="0">
            <a:spAutoFit/>
          </a:bodyPr>
          <a:lstStyle/>
          <a:p>
            <a:r>
              <a:rPr lang="ja-JP" altLang="en-US" sz="1600" dirty="0" smtClean="0"/>
              <a:t>第一波のクラスターの発生状況</a:t>
            </a:r>
            <a:endParaRPr lang="en-US" altLang="ja-JP" sz="1600" dirty="0" smtClean="0"/>
          </a:p>
          <a:p>
            <a:r>
              <a:rPr kumimoji="1" lang="ja-JP" altLang="en-US" sz="1600" dirty="0"/>
              <a:t>（ </a:t>
            </a:r>
            <a:r>
              <a:rPr kumimoji="1" lang="en-US" altLang="ja-JP" sz="1600" dirty="0"/>
              <a:t>1</a:t>
            </a:r>
            <a:r>
              <a:rPr kumimoji="1" lang="ja-JP" altLang="en-US" sz="1600" dirty="0"/>
              <a:t>月</a:t>
            </a:r>
            <a:r>
              <a:rPr kumimoji="1" lang="en-US" altLang="ja-JP" sz="1600" dirty="0"/>
              <a:t>29</a:t>
            </a:r>
            <a:r>
              <a:rPr kumimoji="1" lang="ja-JP" altLang="en-US" sz="1600" dirty="0"/>
              <a:t>日以降</a:t>
            </a:r>
            <a:r>
              <a:rPr kumimoji="1" lang="en-US" altLang="ja-JP" sz="1600" dirty="0"/>
              <a:t>6</a:t>
            </a:r>
            <a:r>
              <a:rPr kumimoji="1" lang="ja-JP" altLang="en-US" sz="1600" dirty="0"/>
              <a:t>月</a:t>
            </a:r>
            <a:r>
              <a:rPr kumimoji="1" lang="en-US" altLang="ja-JP" sz="1600" dirty="0"/>
              <a:t>13</a:t>
            </a:r>
            <a:r>
              <a:rPr kumimoji="1" lang="ja-JP" altLang="en-US" sz="1600" dirty="0"/>
              <a:t>日</a:t>
            </a:r>
            <a:r>
              <a:rPr kumimoji="1" lang="ja-JP" altLang="en-US" sz="1600" dirty="0" smtClean="0"/>
              <a:t>まで）</a:t>
            </a:r>
            <a:endParaRPr kumimoji="1" lang="ja-JP" altLang="en-US" sz="1600" dirty="0"/>
          </a:p>
        </p:txBody>
      </p:sp>
      <p:sp>
        <p:nvSpPr>
          <p:cNvPr id="20" name="テキスト ボックス 19"/>
          <p:cNvSpPr txBox="1"/>
          <p:nvPr/>
        </p:nvSpPr>
        <p:spPr>
          <a:xfrm>
            <a:off x="7578154" y="442932"/>
            <a:ext cx="3314965" cy="584775"/>
          </a:xfrm>
          <a:prstGeom prst="rect">
            <a:avLst/>
          </a:prstGeom>
          <a:noFill/>
        </p:spPr>
        <p:txBody>
          <a:bodyPr wrap="square" rtlCol="0">
            <a:spAutoFit/>
          </a:bodyPr>
          <a:lstStyle/>
          <a:p>
            <a:r>
              <a:rPr lang="ja-JP" altLang="en-US" sz="1600" dirty="0" smtClean="0"/>
              <a:t>第</a:t>
            </a:r>
            <a:r>
              <a:rPr lang="ja-JP" altLang="en-US" sz="1600" dirty="0"/>
              <a:t>二</a:t>
            </a:r>
            <a:r>
              <a:rPr lang="ja-JP" altLang="en-US" sz="1600" dirty="0" smtClean="0"/>
              <a:t>波のクラスターの発生状況</a:t>
            </a:r>
            <a:endParaRPr lang="en-US" altLang="ja-JP" sz="1600" dirty="0" smtClean="0"/>
          </a:p>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10</a:t>
            </a:r>
            <a:r>
              <a:rPr lang="ja-JP" altLang="en-US" sz="1600" dirty="0" smtClean="0"/>
              <a:t>月</a:t>
            </a:r>
            <a:r>
              <a:rPr lang="en-US" altLang="ja-JP" sz="1600" dirty="0"/>
              <a:t>9</a:t>
            </a:r>
            <a:r>
              <a:rPr lang="ja-JP" altLang="en-US" sz="1600" dirty="0" smtClean="0"/>
              <a:t>日まで）</a:t>
            </a:r>
            <a:endParaRPr kumimoji="1" lang="ja-JP" altLang="en-US" sz="1600" dirty="0"/>
          </a:p>
        </p:txBody>
      </p:sp>
      <p:sp>
        <p:nvSpPr>
          <p:cNvPr id="39" name="テキスト ボックス 38"/>
          <p:cNvSpPr txBox="1"/>
          <p:nvPr/>
        </p:nvSpPr>
        <p:spPr>
          <a:xfrm>
            <a:off x="7967415" y="4346756"/>
            <a:ext cx="3630195" cy="338554"/>
          </a:xfrm>
          <a:prstGeom prst="rect">
            <a:avLst/>
          </a:prstGeom>
          <a:noFill/>
        </p:spPr>
        <p:txBody>
          <a:bodyPr wrap="square" rtlCol="0">
            <a:spAutoFit/>
          </a:bodyPr>
          <a:lstStyle/>
          <a:p>
            <a:r>
              <a:rPr lang="ja-JP" altLang="en-US" sz="1600" dirty="0" smtClean="0"/>
              <a:t>クラスターにおける陽性者数の割合</a:t>
            </a:r>
            <a:endParaRPr kumimoji="1" lang="ja-JP" altLang="en-US" sz="1600" dirty="0"/>
          </a:p>
        </p:txBody>
      </p:sp>
      <p:graphicFrame>
        <p:nvGraphicFramePr>
          <p:cNvPr id="12" name="表 11"/>
          <p:cNvGraphicFramePr>
            <a:graphicFrameLocks noGrp="1"/>
          </p:cNvGraphicFramePr>
          <p:nvPr>
            <p:extLst/>
          </p:nvPr>
        </p:nvGraphicFramePr>
        <p:xfrm>
          <a:off x="6095999" y="1044879"/>
          <a:ext cx="5994975" cy="2438400"/>
        </p:xfrm>
        <a:graphic>
          <a:graphicData uri="http://schemas.openxmlformats.org/drawingml/2006/table">
            <a:tbl>
              <a:tblPr firstRow="1" bandRow="1">
                <a:tableStyleId>{5C22544A-7EE6-4342-B048-85BDC9FD1C3A}</a:tableStyleId>
              </a:tblPr>
              <a:tblGrid>
                <a:gridCol w="318126">
                  <a:extLst>
                    <a:ext uri="{9D8B030D-6E8A-4147-A177-3AD203B41FA5}">
                      <a16:colId xmlns:a16="http://schemas.microsoft.com/office/drawing/2014/main" val="293234343"/>
                    </a:ext>
                  </a:extLst>
                </a:gridCol>
                <a:gridCol w="2691683">
                  <a:extLst>
                    <a:ext uri="{9D8B030D-6E8A-4147-A177-3AD203B41FA5}">
                      <a16:colId xmlns:a16="http://schemas.microsoft.com/office/drawing/2014/main" val="1060905580"/>
                    </a:ext>
                  </a:extLst>
                </a:gridCol>
                <a:gridCol w="1064526">
                  <a:extLst>
                    <a:ext uri="{9D8B030D-6E8A-4147-A177-3AD203B41FA5}">
                      <a16:colId xmlns:a16="http://schemas.microsoft.com/office/drawing/2014/main" val="3017506703"/>
                    </a:ext>
                  </a:extLst>
                </a:gridCol>
                <a:gridCol w="996286">
                  <a:extLst>
                    <a:ext uri="{9D8B030D-6E8A-4147-A177-3AD203B41FA5}">
                      <a16:colId xmlns:a16="http://schemas.microsoft.com/office/drawing/2014/main" val="1694481235"/>
                    </a:ext>
                  </a:extLst>
                </a:gridCol>
                <a:gridCol w="924354">
                  <a:extLst>
                    <a:ext uri="{9D8B030D-6E8A-4147-A177-3AD203B41FA5}">
                      <a16:colId xmlns:a16="http://schemas.microsoft.com/office/drawing/2014/main" val="878916134"/>
                    </a:ext>
                  </a:extLst>
                </a:gridCol>
              </a:tblGrid>
              <a:tr h="408892">
                <a:tc>
                  <a:txBody>
                    <a:bodyPr/>
                    <a:lstStyle/>
                    <a:p>
                      <a:pPr algn="ctr"/>
                      <a:endParaRPr kumimoji="1" lang="ja-JP" altLang="en-US" sz="1600" dirty="0"/>
                    </a:p>
                  </a:txBody>
                  <a:tcPr/>
                </a:tc>
                <a:tc>
                  <a:txBody>
                    <a:bodyPr/>
                    <a:lstStyle/>
                    <a:p>
                      <a:pPr algn="ctr"/>
                      <a:r>
                        <a:rPr kumimoji="1" lang="ja-JP" altLang="en-US" sz="1600" dirty="0" smtClean="0"/>
                        <a:t>発表名称</a:t>
                      </a:r>
                      <a:endParaRPr kumimoji="1" lang="ja-JP" altLang="en-US" sz="1600" dirty="0"/>
                    </a:p>
                  </a:txBody>
                  <a:tcPr anchor="ctr"/>
                </a:tc>
                <a:tc>
                  <a:txBody>
                    <a:bodyPr/>
                    <a:lstStyle/>
                    <a:p>
                      <a:pPr algn="ctr"/>
                      <a:r>
                        <a:rPr kumimoji="1" lang="ja-JP" altLang="en-US" sz="1600" dirty="0" smtClean="0"/>
                        <a:t>件数</a:t>
                      </a:r>
                      <a:endParaRPr kumimoji="1" lang="ja-JP" altLang="en-US" sz="1600" dirty="0"/>
                    </a:p>
                  </a:txBody>
                  <a:tcPr anchor="ctr"/>
                </a:tc>
                <a:tc>
                  <a:txBody>
                    <a:bodyPr/>
                    <a:lstStyle/>
                    <a:p>
                      <a:pPr algn="ctr"/>
                      <a:r>
                        <a:rPr kumimoji="1" lang="ja-JP" altLang="en-US" sz="1600" dirty="0" smtClean="0"/>
                        <a:t>陽性者数</a:t>
                      </a:r>
                      <a:endParaRPr kumimoji="1" lang="ja-JP" altLang="en-US" sz="1600" dirty="0"/>
                    </a:p>
                  </a:txBody>
                  <a:tcPr anchor="ctr"/>
                </a:tc>
                <a:tc>
                  <a:txBody>
                    <a:bodyPr/>
                    <a:lstStyle/>
                    <a:p>
                      <a:pPr algn="ctr"/>
                      <a:r>
                        <a:rPr kumimoji="1" lang="ja-JP" altLang="en-US" sz="1100" dirty="0" smtClean="0"/>
                        <a:t>陽性者数</a:t>
                      </a:r>
                      <a:endParaRPr kumimoji="1" lang="en-US" altLang="ja-JP" sz="1100" dirty="0" smtClean="0"/>
                    </a:p>
                    <a:p>
                      <a:pPr algn="ctr"/>
                      <a:r>
                        <a:rPr kumimoji="1" lang="ja-JP" altLang="en-US" sz="1100" dirty="0" smtClean="0"/>
                        <a:t>／件数</a:t>
                      </a:r>
                      <a:endParaRPr kumimoji="1" lang="ja-JP" altLang="en-US" sz="1100" dirty="0"/>
                    </a:p>
                  </a:txBody>
                  <a:tcPr anchor="ctr"/>
                </a:tc>
                <a:extLst>
                  <a:ext uri="{0D108BD9-81ED-4DB2-BD59-A6C34878D82A}">
                    <a16:rowId xmlns:a16="http://schemas.microsoft.com/office/drawing/2014/main" val="3281253019"/>
                  </a:ext>
                </a:extLst>
              </a:tr>
              <a:tr h="321273">
                <a:tc>
                  <a:txBody>
                    <a:bodyPr/>
                    <a:lstStyle/>
                    <a:p>
                      <a:pPr algn="ctr"/>
                      <a:r>
                        <a:rPr kumimoji="1" lang="ja-JP" altLang="en-US" sz="1600" dirty="0" smtClean="0"/>
                        <a:t>１</a:t>
                      </a:r>
                      <a:endParaRPr kumimoji="1" lang="en-US" altLang="ja-JP" sz="1600" dirty="0" smtClean="0"/>
                    </a:p>
                  </a:txBody>
                  <a:tcPr/>
                </a:tc>
                <a:tc>
                  <a:txBody>
                    <a:bodyPr/>
                    <a:lstStyle/>
                    <a:p>
                      <a:pPr algn="l"/>
                      <a:r>
                        <a:rPr kumimoji="1" lang="ja-JP" altLang="en-US" sz="1600" dirty="0" smtClean="0"/>
                        <a:t>飲食店関連</a:t>
                      </a:r>
                      <a:endParaRPr kumimoji="1" lang="ja-JP" altLang="en-US" sz="1600" dirty="0"/>
                    </a:p>
                  </a:txBody>
                  <a:tcPr/>
                </a:tc>
                <a:tc>
                  <a:txBody>
                    <a:bodyPr/>
                    <a:lstStyle/>
                    <a:p>
                      <a:pPr algn="ctr"/>
                      <a:r>
                        <a:rPr kumimoji="1" lang="ja-JP" altLang="en-US" sz="1600" dirty="0" smtClean="0"/>
                        <a:t>５店</a:t>
                      </a:r>
                      <a:endParaRPr kumimoji="1" lang="ja-JP" altLang="en-US" sz="1600" dirty="0"/>
                    </a:p>
                  </a:txBody>
                  <a:tcPr/>
                </a:tc>
                <a:tc>
                  <a:txBody>
                    <a:bodyPr/>
                    <a:lstStyle/>
                    <a:p>
                      <a:pPr algn="ctr"/>
                      <a:r>
                        <a:rPr kumimoji="1" lang="en-US" altLang="ja-JP" sz="1600" dirty="0" smtClean="0"/>
                        <a:t>45</a:t>
                      </a:r>
                      <a:endParaRPr kumimoji="1" lang="ja-JP" altLang="en-US" sz="1600" dirty="0"/>
                    </a:p>
                  </a:txBody>
                  <a:tcPr/>
                </a:tc>
                <a:tc>
                  <a:txBody>
                    <a:bodyPr/>
                    <a:lstStyle/>
                    <a:p>
                      <a:pPr algn="ctr"/>
                      <a:r>
                        <a:rPr kumimoji="1" lang="en-US" altLang="ja-JP" sz="1600" dirty="0" smtClean="0"/>
                        <a:t>9.0</a:t>
                      </a:r>
                      <a:endParaRPr kumimoji="1" lang="ja-JP" altLang="en-US" sz="1600" dirty="0"/>
                    </a:p>
                  </a:txBody>
                  <a:tcPr/>
                </a:tc>
                <a:extLst>
                  <a:ext uri="{0D108BD9-81ED-4DB2-BD59-A6C34878D82A}">
                    <a16:rowId xmlns:a16="http://schemas.microsoft.com/office/drawing/2014/main" val="1701459504"/>
                  </a:ext>
                </a:extLst>
              </a:tr>
              <a:tr h="321273">
                <a:tc>
                  <a:txBody>
                    <a:bodyPr/>
                    <a:lstStyle/>
                    <a:p>
                      <a:pPr algn="ctr"/>
                      <a:r>
                        <a:rPr kumimoji="1" lang="ja-JP" altLang="en-US" sz="1600" dirty="0" smtClean="0"/>
                        <a:t>２</a:t>
                      </a:r>
                      <a:endParaRPr kumimoji="1" lang="en-US" altLang="ja-JP" sz="1600" dirty="0" smtClean="0"/>
                    </a:p>
                  </a:txBody>
                  <a:tcPr/>
                </a:tc>
                <a:tc>
                  <a:txBody>
                    <a:bodyPr/>
                    <a:lstStyle/>
                    <a:p>
                      <a:pPr algn="l"/>
                      <a:r>
                        <a:rPr kumimoji="1" lang="ja-JP" altLang="en-US" sz="1600" dirty="0" smtClean="0"/>
                        <a:t>大学・学校関連</a:t>
                      </a:r>
                      <a:endParaRPr kumimoji="1" lang="ja-JP" altLang="en-US" sz="1600" dirty="0"/>
                    </a:p>
                  </a:txBody>
                  <a:tcPr/>
                </a:tc>
                <a:tc>
                  <a:txBody>
                    <a:bodyPr/>
                    <a:lstStyle/>
                    <a:p>
                      <a:pPr algn="ctr"/>
                      <a:r>
                        <a:rPr kumimoji="1" lang="ja-JP" altLang="en-US" sz="1600" dirty="0" smtClean="0"/>
                        <a:t>３校</a:t>
                      </a:r>
                      <a:endParaRPr kumimoji="1" lang="ja-JP" altLang="en-US" sz="1600" dirty="0"/>
                    </a:p>
                  </a:txBody>
                  <a:tcPr/>
                </a:tc>
                <a:tc>
                  <a:txBody>
                    <a:bodyPr/>
                    <a:lstStyle/>
                    <a:p>
                      <a:pPr algn="ctr"/>
                      <a:r>
                        <a:rPr kumimoji="1" lang="en-US" altLang="ja-JP" sz="1600" dirty="0" smtClean="0"/>
                        <a:t>48</a:t>
                      </a:r>
                      <a:endParaRPr kumimoji="1" lang="ja-JP" altLang="en-US" sz="1600" dirty="0"/>
                    </a:p>
                  </a:txBody>
                  <a:tcPr/>
                </a:tc>
                <a:tc>
                  <a:txBody>
                    <a:bodyPr/>
                    <a:lstStyle/>
                    <a:p>
                      <a:pPr algn="ctr"/>
                      <a:r>
                        <a:rPr kumimoji="1" lang="en-US" altLang="ja-JP" sz="1600" dirty="0" smtClean="0"/>
                        <a:t>16.0</a:t>
                      </a:r>
                      <a:endParaRPr kumimoji="1" lang="ja-JP" altLang="en-US" sz="1600" dirty="0"/>
                    </a:p>
                  </a:txBody>
                  <a:tcPr/>
                </a:tc>
                <a:extLst>
                  <a:ext uri="{0D108BD9-81ED-4DB2-BD59-A6C34878D82A}">
                    <a16:rowId xmlns:a16="http://schemas.microsoft.com/office/drawing/2014/main" val="2287436891"/>
                  </a:ext>
                </a:extLst>
              </a:tr>
              <a:tr h="321273">
                <a:tc>
                  <a:txBody>
                    <a:bodyPr/>
                    <a:lstStyle/>
                    <a:p>
                      <a:pPr algn="ctr"/>
                      <a:r>
                        <a:rPr kumimoji="1" lang="ja-JP" altLang="en-US" sz="1600" dirty="0" smtClean="0"/>
                        <a:t>３</a:t>
                      </a:r>
                      <a:endParaRPr kumimoji="1" lang="ja-JP" altLang="en-US" sz="1600" dirty="0"/>
                    </a:p>
                  </a:txBody>
                  <a:tcPr/>
                </a:tc>
                <a:tc>
                  <a:txBody>
                    <a:bodyPr/>
                    <a:lstStyle/>
                    <a:p>
                      <a:pPr algn="l"/>
                      <a:r>
                        <a:rPr kumimoji="1" lang="ja-JP" altLang="en-US" sz="1600" dirty="0" smtClean="0"/>
                        <a:t>医療機関関連</a:t>
                      </a:r>
                      <a:endParaRPr kumimoji="1" lang="ja-JP" altLang="en-US" sz="1600" dirty="0"/>
                    </a:p>
                  </a:txBody>
                  <a:tcPr/>
                </a:tc>
                <a:tc>
                  <a:txBody>
                    <a:bodyPr/>
                    <a:lstStyle/>
                    <a:p>
                      <a:pPr algn="ctr"/>
                      <a:r>
                        <a:rPr kumimoji="1" lang="en-US" altLang="ja-JP" sz="1600" dirty="0" smtClean="0"/>
                        <a:t>10</a:t>
                      </a:r>
                      <a:r>
                        <a:rPr kumimoji="1" lang="ja-JP" altLang="en-US" sz="1200" dirty="0" smtClean="0"/>
                        <a:t>医療機関</a:t>
                      </a:r>
                      <a:endParaRPr kumimoji="1" lang="ja-JP" altLang="en-US" sz="1200" dirty="0"/>
                    </a:p>
                  </a:txBody>
                  <a:tcPr/>
                </a:tc>
                <a:tc>
                  <a:txBody>
                    <a:bodyPr/>
                    <a:lstStyle/>
                    <a:p>
                      <a:pPr algn="ctr"/>
                      <a:r>
                        <a:rPr kumimoji="1" lang="en-US" altLang="ja-JP" sz="1600" dirty="0" smtClean="0"/>
                        <a:t>295</a:t>
                      </a:r>
                      <a:endParaRPr kumimoji="1" lang="ja-JP" altLang="en-US" sz="1600" dirty="0"/>
                    </a:p>
                  </a:txBody>
                  <a:tcPr/>
                </a:tc>
                <a:tc>
                  <a:txBody>
                    <a:bodyPr/>
                    <a:lstStyle/>
                    <a:p>
                      <a:pPr algn="ctr"/>
                      <a:r>
                        <a:rPr kumimoji="1" lang="en-US" altLang="ja-JP" sz="1600" dirty="0" smtClean="0"/>
                        <a:t>29.5</a:t>
                      </a:r>
                      <a:endParaRPr kumimoji="1" lang="ja-JP" altLang="en-US" sz="1600" dirty="0"/>
                    </a:p>
                  </a:txBody>
                  <a:tcPr/>
                </a:tc>
                <a:extLst>
                  <a:ext uri="{0D108BD9-81ED-4DB2-BD59-A6C34878D82A}">
                    <a16:rowId xmlns:a16="http://schemas.microsoft.com/office/drawing/2014/main" val="3127832718"/>
                  </a:ext>
                </a:extLst>
              </a:tr>
              <a:tr h="321273">
                <a:tc>
                  <a:txBody>
                    <a:bodyPr/>
                    <a:lstStyle/>
                    <a:p>
                      <a:pPr algn="ctr"/>
                      <a:r>
                        <a:rPr kumimoji="1" lang="ja-JP" altLang="en-US" sz="1600" dirty="0" smtClean="0"/>
                        <a:t>４</a:t>
                      </a:r>
                      <a:endParaRPr kumimoji="1" lang="ja-JP" altLang="en-US" sz="1600" dirty="0"/>
                    </a:p>
                  </a:txBody>
                  <a:tcPr/>
                </a:tc>
                <a:tc>
                  <a:txBody>
                    <a:bodyPr/>
                    <a:lstStyle/>
                    <a:p>
                      <a:pPr algn="l"/>
                      <a:r>
                        <a:rPr kumimoji="1" lang="ja-JP" altLang="en-US" sz="1400" dirty="0" smtClean="0"/>
                        <a:t>高齢者施設・障がい者施設関連</a:t>
                      </a:r>
                      <a:endParaRPr kumimoji="1" lang="ja-JP" altLang="en-US" sz="1400" dirty="0"/>
                    </a:p>
                  </a:txBody>
                  <a:tcPr anchor="ctr"/>
                </a:tc>
                <a:tc>
                  <a:txBody>
                    <a:bodyPr/>
                    <a:lstStyle/>
                    <a:p>
                      <a:pPr algn="ctr"/>
                      <a:r>
                        <a:rPr kumimoji="1" lang="en-US" altLang="ja-JP" sz="1600" dirty="0" smtClean="0"/>
                        <a:t>23</a:t>
                      </a:r>
                      <a:r>
                        <a:rPr kumimoji="1" lang="ja-JP" altLang="en-US" sz="1600" dirty="0" smtClean="0"/>
                        <a:t>施設</a:t>
                      </a:r>
                      <a:endParaRPr kumimoji="1" lang="ja-JP" altLang="en-US" sz="1600" dirty="0"/>
                    </a:p>
                  </a:txBody>
                  <a:tcPr anchor="ctr"/>
                </a:tc>
                <a:tc>
                  <a:txBody>
                    <a:bodyPr/>
                    <a:lstStyle/>
                    <a:p>
                      <a:pPr algn="ctr"/>
                      <a:r>
                        <a:rPr kumimoji="1" lang="en-US" altLang="ja-JP" sz="1600" dirty="0" smtClean="0"/>
                        <a:t>389</a:t>
                      </a:r>
                      <a:endParaRPr kumimoji="1" lang="ja-JP" altLang="en-US" sz="1600" dirty="0"/>
                    </a:p>
                  </a:txBody>
                  <a:tcPr anchor="ctr"/>
                </a:tc>
                <a:tc>
                  <a:txBody>
                    <a:bodyPr/>
                    <a:lstStyle/>
                    <a:p>
                      <a:pPr algn="ctr"/>
                      <a:r>
                        <a:rPr kumimoji="1" lang="en-US" altLang="ja-JP" sz="1600" dirty="0" smtClean="0"/>
                        <a:t>16.9</a:t>
                      </a:r>
                      <a:endParaRPr kumimoji="1" lang="ja-JP" altLang="en-US" sz="1600" dirty="0"/>
                    </a:p>
                  </a:txBody>
                  <a:tcPr anchor="ctr"/>
                </a:tc>
                <a:extLst>
                  <a:ext uri="{0D108BD9-81ED-4DB2-BD59-A6C34878D82A}">
                    <a16:rowId xmlns:a16="http://schemas.microsoft.com/office/drawing/2014/main" val="2344768415"/>
                  </a:ext>
                </a:extLst>
              </a:tr>
              <a:tr h="321273">
                <a:tc>
                  <a:txBody>
                    <a:bodyPr/>
                    <a:lstStyle/>
                    <a:p>
                      <a:pPr algn="ctr"/>
                      <a:r>
                        <a:rPr kumimoji="1" lang="ja-JP" altLang="en-US" sz="1600" dirty="0" smtClean="0"/>
                        <a:t>５</a:t>
                      </a:r>
                      <a:endParaRPr kumimoji="1" lang="ja-JP" altLang="en-US" sz="1600" dirty="0"/>
                    </a:p>
                  </a:txBody>
                  <a:tcPr/>
                </a:tc>
                <a:tc>
                  <a:txBody>
                    <a:bodyPr/>
                    <a:lstStyle/>
                    <a:p>
                      <a:pPr algn="l"/>
                      <a:r>
                        <a:rPr kumimoji="1" lang="ja-JP" altLang="en-US" sz="1600" dirty="0" smtClean="0"/>
                        <a:t>その他</a:t>
                      </a:r>
                      <a:endParaRPr kumimoji="1" lang="ja-JP" altLang="en-US" sz="1600" dirty="0"/>
                    </a:p>
                  </a:txBody>
                  <a:tcPr/>
                </a:tc>
                <a:tc>
                  <a:txBody>
                    <a:bodyPr/>
                    <a:lstStyle/>
                    <a:p>
                      <a:pPr algn="ctr"/>
                      <a:r>
                        <a:rPr kumimoji="1" lang="en-US" altLang="ja-JP" sz="1600" dirty="0" smtClean="0"/>
                        <a:t>4</a:t>
                      </a:r>
                      <a:r>
                        <a:rPr kumimoji="1" lang="ja-JP" altLang="en-US" sz="1600" dirty="0" smtClean="0"/>
                        <a:t>件</a:t>
                      </a:r>
                      <a:endParaRPr kumimoji="1" lang="ja-JP" altLang="en-US" sz="1600" dirty="0"/>
                    </a:p>
                  </a:txBody>
                  <a:tcPr/>
                </a:tc>
                <a:tc>
                  <a:txBody>
                    <a:bodyPr/>
                    <a:lstStyle/>
                    <a:p>
                      <a:pPr algn="ctr"/>
                      <a:r>
                        <a:rPr kumimoji="1" lang="en-US" altLang="ja-JP" sz="1600" dirty="0" smtClean="0"/>
                        <a:t>63</a:t>
                      </a:r>
                      <a:endParaRPr kumimoji="1" lang="ja-JP" altLang="en-US" sz="1600" dirty="0"/>
                    </a:p>
                  </a:txBody>
                  <a:tcPr/>
                </a:tc>
                <a:tc>
                  <a:txBody>
                    <a:bodyPr/>
                    <a:lstStyle/>
                    <a:p>
                      <a:pPr algn="ctr"/>
                      <a:r>
                        <a:rPr kumimoji="1" lang="en-US" altLang="ja-JP" sz="1600" dirty="0" smtClean="0"/>
                        <a:t>15.8</a:t>
                      </a:r>
                      <a:endParaRPr kumimoji="1" lang="ja-JP" altLang="en-US" sz="1600" dirty="0"/>
                    </a:p>
                  </a:txBody>
                  <a:tcPr/>
                </a:tc>
                <a:extLst>
                  <a:ext uri="{0D108BD9-81ED-4DB2-BD59-A6C34878D82A}">
                    <a16:rowId xmlns:a16="http://schemas.microsoft.com/office/drawing/2014/main" val="1483617145"/>
                  </a:ext>
                </a:extLst>
              </a:tr>
              <a:tr h="321273">
                <a:tc>
                  <a:txBody>
                    <a:bodyPr/>
                    <a:lstStyle/>
                    <a:p>
                      <a:pPr algn="ctr"/>
                      <a:r>
                        <a:rPr kumimoji="1" lang="ja-JP" altLang="en-US" sz="1600" dirty="0" smtClean="0"/>
                        <a:t>計</a:t>
                      </a:r>
                      <a:endParaRPr kumimoji="1" lang="ja-JP" altLang="en-US" sz="1600" dirty="0"/>
                    </a:p>
                  </a:txBody>
                  <a:tcPr/>
                </a:tc>
                <a:tc>
                  <a:txBody>
                    <a:bodyPr/>
                    <a:lstStyle/>
                    <a:p>
                      <a:pPr algn="l"/>
                      <a:endParaRPr kumimoji="1" lang="ja-JP" altLang="en-US" sz="1600" dirty="0"/>
                    </a:p>
                  </a:txBody>
                  <a:tcPr/>
                </a:tc>
                <a:tc>
                  <a:txBody>
                    <a:bodyPr/>
                    <a:lstStyle/>
                    <a:p>
                      <a:pPr algn="ctr"/>
                      <a:endParaRPr kumimoji="1" lang="ja-JP" altLang="en-US" sz="1600" dirty="0"/>
                    </a:p>
                  </a:txBody>
                  <a:tcPr/>
                </a:tc>
                <a:tc>
                  <a:txBody>
                    <a:bodyPr/>
                    <a:lstStyle/>
                    <a:p>
                      <a:pPr algn="ctr"/>
                      <a:r>
                        <a:rPr kumimoji="1" lang="en-US" altLang="ja-JP" sz="1600" dirty="0" smtClean="0"/>
                        <a:t>840</a:t>
                      </a:r>
                      <a:endParaRPr kumimoji="1" lang="ja-JP" altLang="en-US" sz="1600" dirty="0"/>
                    </a:p>
                  </a:txBody>
                  <a:tcPr/>
                </a:tc>
                <a:tc>
                  <a:txBody>
                    <a:bodyPr/>
                    <a:lstStyle/>
                    <a:p>
                      <a:pPr algn="ctr"/>
                      <a:endParaRPr kumimoji="1" lang="ja-JP" altLang="en-US" sz="1600" dirty="0"/>
                    </a:p>
                  </a:txBody>
                  <a:tcPr/>
                </a:tc>
                <a:extLst>
                  <a:ext uri="{0D108BD9-81ED-4DB2-BD59-A6C34878D82A}">
                    <a16:rowId xmlns:a16="http://schemas.microsoft.com/office/drawing/2014/main" val="1757381717"/>
                  </a:ext>
                </a:extLst>
              </a:tr>
            </a:tbl>
          </a:graphicData>
        </a:graphic>
      </p:graphicFrame>
      <p:sp>
        <p:nvSpPr>
          <p:cNvPr id="13" name="テキスト ボックス 12"/>
          <p:cNvSpPr txBox="1"/>
          <p:nvPr/>
        </p:nvSpPr>
        <p:spPr>
          <a:xfrm>
            <a:off x="1679630" y="3249790"/>
            <a:ext cx="3314965" cy="584775"/>
          </a:xfrm>
          <a:prstGeom prst="rect">
            <a:avLst/>
          </a:prstGeom>
          <a:noFill/>
        </p:spPr>
        <p:txBody>
          <a:bodyPr wrap="square" rtlCol="0">
            <a:spAutoFit/>
          </a:bodyPr>
          <a:lstStyle/>
          <a:p>
            <a:r>
              <a:rPr lang="ja-JP" altLang="en-US" sz="1600" dirty="0" smtClean="0"/>
              <a:t>第</a:t>
            </a:r>
            <a:r>
              <a:rPr lang="ja-JP" altLang="en-US" sz="1600" dirty="0"/>
              <a:t>三</a:t>
            </a:r>
            <a:r>
              <a:rPr lang="ja-JP" altLang="en-US" sz="1600" dirty="0" smtClean="0"/>
              <a:t>波のクラスターの発生状況</a:t>
            </a:r>
            <a:endParaRPr lang="en-US" altLang="ja-JP" sz="1600" dirty="0" smtClean="0"/>
          </a:p>
          <a:p>
            <a:r>
              <a:rPr lang="ja-JP" altLang="en-US" sz="1600" dirty="0"/>
              <a:t>（ </a:t>
            </a:r>
            <a:r>
              <a:rPr lang="en-US" altLang="ja-JP" sz="1600" dirty="0"/>
              <a:t>10</a:t>
            </a:r>
            <a:r>
              <a:rPr lang="ja-JP" altLang="en-US" sz="1600" dirty="0" smtClean="0"/>
              <a:t>月</a:t>
            </a:r>
            <a:r>
              <a:rPr lang="en-US" altLang="ja-JP" sz="1600" dirty="0"/>
              <a:t>10</a:t>
            </a:r>
            <a:r>
              <a:rPr lang="ja-JP" altLang="en-US" sz="1600" dirty="0" smtClean="0"/>
              <a:t>日以降１月</a:t>
            </a:r>
            <a:r>
              <a:rPr lang="en-US" altLang="ja-JP" sz="1600" dirty="0" smtClean="0"/>
              <a:t>11</a:t>
            </a:r>
            <a:r>
              <a:rPr lang="ja-JP" altLang="en-US" sz="1600" dirty="0" smtClean="0"/>
              <a:t>日まで）</a:t>
            </a:r>
            <a:endParaRPr kumimoji="1" lang="ja-JP" altLang="en-US" sz="1600" dirty="0"/>
          </a:p>
        </p:txBody>
      </p:sp>
      <p:graphicFrame>
        <p:nvGraphicFramePr>
          <p:cNvPr id="14" name="表 13"/>
          <p:cNvGraphicFramePr>
            <a:graphicFrameLocks noGrp="1"/>
          </p:cNvGraphicFramePr>
          <p:nvPr>
            <p:extLst/>
          </p:nvPr>
        </p:nvGraphicFramePr>
        <p:xfrm>
          <a:off x="152024" y="3881318"/>
          <a:ext cx="7053993" cy="2535760"/>
        </p:xfrm>
        <a:graphic>
          <a:graphicData uri="http://schemas.openxmlformats.org/drawingml/2006/table">
            <a:tbl>
              <a:tblPr firstRow="1" bandRow="1">
                <a:tableStyleId>{5C22544A-7EE6-4342-B048-85BDC9FD1C3A}</a:tableStyleId>
              </a:tblPr>
              <a:tblGrid>
                <a:gridCol w="342170">
                  <a:extLst>
                    <a:ext uri="{9D8B030D-6E8A-4147-A177-3AD203B41FA5}">
                      <a16:colId xmlns:a16="http://schemas.microsoft.com/office/drawing/2014/main" val="293234343"/>
                    </a:ext>
                  </a:extLst>
                </a:gridCol>
                <a:gridCol w="2685734">
                  <a:extLst>
                    <a:ext uri="{9D8B030D-6E8A-4147-A177-3AD203B41FA5}">
                      <a16:colId xmlns:a16="http://schemas.microsoft.com/office/drawing/2014/main" val="1060905580"/>
                    </a:ext>
                  </a:extLst>
                </a:gridCol>
                <a:gridCol w="1023582">
                  <a:extLst>
                    <a:ext uri="{9D8B030D-6E8A-4147-A177-3AD203B41FA5}">
                      <a16:colId xmlns:a16="http://schemas.microsoft.com/office/drawing/2014/main" val="3780754470"/>
                    </a:ext>
                  </a:extLst>
                </a:gridCol>
                <a:gridCol w="1009935">
                  <a:extLst>
                    <a:ext uri="{9D8B030D-6E8A-4147-A177-3AD203B41FA5}">
                      <a16:colId xmlns:a16="http://schemas.microsoft.com/office/drawing/2014/main" val="1694481235"/>
                    </a:ext>
                  </a:extLst>
                </a:gridCol>
                <a:gridCol w="818865">
                  <a:extLst>
                    <a:ext uri="{9D8B030D-6E8A-4147-A177-3AD203B41FA5}">
                      <a16:colId xmlns:a16="http://schemas.microsoft.com/office/drawing/2014/main" val="1845653867"/>
                    </a:ext>
                  </a:extLst>
                </a:gridCol>
                <a:gridCol w="1173707">
                  <a:extLst>
                    <a:ext uri="{9D8B030D-6E8A-4147-A177-3AD203B41FA5}">
                      <a16:colId xmlns:a16="http://schemas.microsoft.com/office/drawing/2014/main" val="3557534219"/>
                    </a:ext>
                  </a:extLst>
                </a:gridCol>
              </a:tblGrid>
              <a:tr h="410289">
                <a:tc>
                  <a:txBody>
                    <a:bodyPr/>
                    <a:lstStyle/>
                    <a:p>
                      <a:pPr algn="ctr"/>
                      <a:endParaRPr kumimoji="1" lang="ja-JP" altLang="en-US" sz="1600" dirty="0"/>
                    </a:p>
                  </a:txBody>
                  <a:tcPr/>
                </a:tc>
                <a:tc>
                  <a:txBody>
                    <a:bodyPr/>
                    <a:lstStyle/>
                    <a:p>
                      <a:pPr algn="ctr"/>
                      <a:r>
                        <a:rPr kumimoji="1" lang="ja-JP" altLang="en-US" sz="1600" dirty="0" smtClean="0"/>
                        <a:t>発表名称</a:t>
                      </a:r>
                      <a:endParaRPr kumimoji="1" lang="ja-JP" altLang="en-US" sz="1600" dirty="0"/>
                    </a:p>
                  </a:txBody>
                  <a:tcPr anchor="ctr"/>
                </a:tc>
                <a:tc>
                  <a:txBody>
                    <a:bodyPr/>
                    <a:lstStyle/>
                    <a:p>
                      <a:pPr algn="ctr"/>
                      <a:r>
                        <a:rPr kumimoji="1" lang="ja-JP" altLang="en-US" sz="1600" dirty="0" smtClean="0"/>
                        <a:t>件数</a:t>
                      </a:r>
                      <a:endParaRPr kumimoji="1" lang="ja-JP" altLang="en-US" sz="1600" dirty="0"/>
                    </a:p>
                  </a:txBody>
                  <a:tcPr anchor="ctr"/>
                </a:tc>
                <a:tc>
                  <a:txBody>
                    <a:bodyPr/>
                    <a:lstStyle/>
                    <a:p>
                      <a:pPr algn="ctr"/>
                      <a:r>
                        <a:rPr kumimoji="1" lang="ja-JP" altLang="en-US" sz="1600" dirty="0" smtClean="0"/>
                        <a:t>陽性者数</a:t>
                      </a:r>
                      <a:endParaRPr kumimoji="1" lang="ja-JP" altLang="en-US" sz="1600" dirty="0"/>
                    </a:p>
                  </a:txBody>
                  <a:tcPr anchor="ctr"/>
                </a:tc>
                <a:tc>
                  <a:txBody>
                    <a:bodyPr/>
                    <a:lstStyle/>
                    <a:p>
                      <a:pPr algn="ctr"/>
                      <a:r>
                        <a:rPr kumimoji="1" lang="ja-JP" altLang="en-US" sz="1100" dirty="0" smtClean="0"/>
                        <a:t>陽性者数</a:t>
                      </a:r>
                      <a:endParaRPr kumimoji="1" lang="en-US" altLang="ja-JP" sz="1100" dirty="0" smtClean="0"/>
                    </a:p>
                    <a:p>
                      <a:pPr algn="ctr"/>
                      <a:r>
                        <a:rPr kumimoji="1" lang="ja-JP" altLang="en-US" sz="1100" dirty="0" smtClean="0"/>
                        <a:t>／件数</a:t>
                      </a:r>
                      <a:endParaRPr kumimoji="1" lang="ja-JP" altLang="en-US" sz="1100" dirty="0"/>
                    </a:p>
                  </a:txBody>
                  <a:tcPr anchor="ctr"/>
                </a:tc>
                <a:tc>
                  <a:txBody>
                    <a:bodyPr/>
                    <a:lstStyle/>
                    <a:p>
                      <a:pPr algn="ctr"/>
                      <a:r>
                        <a:rPr kumimoji="1" lang="en-US" altLang="ja-JP" sz="1000" dirty="0" smtClean="0"/>
                        <a:t>(</a:t>
                      </a:r>
                      <a:r>
                        <a:rPr kumimoji="1" lang="ja-JP" altLang="en-US" sz="1000" dirty="0" smtClean="0"/>
                        <a:t>参考</a:t>
                      </a:r>
                      <a:r>
                        <a:rPr kumimoji="1" lang="en-US" altLang="ja-JP" sz="1000" dirty="0" smtClean="0"/>
                        <a:t>)</a:t>
                      </a:r>
                    </a:p>
                    <a:p>
                      <a:pPr algn="ctr"/>
                      <a:r>
                        <a:rPr kumimoji="1" lang="en-US" altLang="ja-JP" sz="1000" dirty="0" smtClean="0"/>
                        <a:t>12/2</a:t>
                      </a:r>
                      <a:r>
                        <a:rPr kumimoji="1" lang="ja-JP" altLang="en-US" sz="1000" dirty="0" smtClean="0"/>
                        <a:t>まで</a:t>
                      </a:r>
                      <a:endParaRPr kumimoji="1" lang="ja-JP" altLang="en-US" sz="1000" dirty="0"/>
                    </a:p>
                  </a:txBody>
                  <a:tcPr anchor="ctr"/>
                </a:tc>
                <a:extLst>
                  <a:ext uri="{0D108BD9-81ED-4DB2-BD59-A6C34878D82A}">
                    <a16:rowId xmlns:a16="http://schemas.microsoft.com/office/drawing/2014/main" val="3281253019"/>
                  </a:ext>
                </a:extLst>
              </a:tr>
              <a:tr h="355384">
                <a:tc>
                  <a:txBody>
                    <a:bodyPr/>
                    <a:lstStyle/>
                    <a:p>
                      <a:pPr algn="ctr"/>
                      <a:r>
                        <a:rPr kumimoji="1" lang="ja-JP" altLang="en-US" sz="1600" dirty="0" smtClean="0"/>
                        <a:t>１</a:t>
                      </a:r>
                      <a:endParaRPr kumimoji="1" lang="en-US" altLang="ja-JP" sz="1600" dirty="0" smtClean="0"/>
                    </a:p>
                  </a:txBody>
                  <a:tcPr anchor="ctr"/>
                </a:tc>
                <a:tc>
                  <a:txBody>
                    <a:bodyPr/>
                    <a:lstStyle/>
                    <a:p>
                      <a:pPr algn="l"/>
                      <a:r>
                        <a:rPr kumimoji="1" lang="ja-JP" altLang="en-US" sz="1600" dirty="0" smtClean="0"/>
                        <a:t>飲食店関連</a:t>
                      </a:r>
                      <a:endParaRPr kumimoji="1" lang="ja-JP" altLang="en-US" sz="1600" dirty="0"/>
                    </a:p>
                  </a:txBody>
                  <a:tcPr anchor="ctr"/>
                </a:tc>
                <a:tc>
                  <a:txBody>
                    <a:bodyPr/>
                    <a:lstStyle/>
                    <a:p>
                      <a:pPr algn="ctr"/>
                      <a:r>
                        <a:rPr kumimoji="1" lang="ja-JP" altLang="en-US" sz="1600" dirty="0" smtClean="0"/>
                        <a:t>７店</a:t>
                      </a:r>
                      <a:endParaRPr kumimoji="1" lang="ja-JP" altLang="en-US" sz="1600" dirty="0"/>
                    </a:p>
                  </a:txBody>
                  <a:tcPr anchor="ctr"/>
                </a:tc>
                <a:tc>
                  <a:txBody>
                    <a:bodyPr/>
                    <a:lstStyle/>
                    <a:p>
                      <a:pPr algn="ctr"/>
                      <a:r>
                        <a:rPr kumimoji="1" lang="en-US" altLang="ja-JP" sz="1600" dirty="0" smtClean="0"/>
                        <a:t>78</a:t>
                      </a:r>
                      <a:endParaRPr kumimoji="1" lang="ja-JP" altLang="en-US" sz="1600" dirty="0"/>
                    </a:p>
                  </a:txBody>
                  <a:tcPr anchor="ctr"/>
                </a:tc>
                <a:tc>
                  <a:txBody>
                    <a:bodyPr/>
                    <a:lstStyle/>
                    <a:p>
                      <a:pPr algn="ctr"/>
                      <a:r>
                        <a:rPr kumimoji="1" lang="en-US" altLang="ja-JP" sz="1600" dirty="0" smtClean="0"/>
                        <a:t>11.1</a:t>
                      </a:r>
                      <a:endParaRPr kumimoji="1" lang="ja-JP" altLang="en-US" sz="1600" dirty="0"/>
                    </a:p>
                  </a:txBody>
                  <a:tcPr anchor="ctr"/>
                </a:tc>
                <a:tc>
                  <a:txBody>
                    <a:bodyPr/>
                    <a:lstStyle/>
                    <a:p>
                      <a:pPr algn="ctr"/>
                      <a:r>
                        <a:rPr kumimoji="1" lang="en-US" altLang="ja-JP" sz="1200" dirty="0" smtClean="0"/>
                        <a:t>―</a:t>
                      </a:r>
                      <a:r>
                        <a:rPr kumimoji="1" lang="en-US" altLang="ja-JP" sz="1200" baseline="0" dirty="0" smtClean="0"/>
                        <a:t> (</a:t>
                      </a:r>
                      <a:r>
                        <a:rPr kumimoji="1" lang="en-US" altLang="ja-JP" sz="1200" dirty="0" smtClean="0"/>
                        <a:t>0</a:t>
                      </a:r>
                      <a:r>
                        <a:rPr kumimoji="1" lang="ja-JP" altLang="en-US" sz="1200" dirty="0" smtClean="0"/>
                        <a:t>件</a:t>
                      </a:r>
                      <a:r>
                        <a:rPr kumimoji="1" lang="en-US" altLang="ja-JP" sz="1200" dirty="0" smtClean="0"/>
                        <a:t>)</a:t>
                      </a:r>
                      <a:endParaRPr kumimoji="1" lang="ja-JP" altLang="en-US" sz="1200" dirty="0"/>
                    </a:p>
                  </a:txBody>
                  <a:tcPr anchor="ctr"/>
                </a:tc>
                <a:extLst>
                  <a:ext uri="{0D108BD9-81ED-4DB2-BD59-A6C34878D82A}">
                    <a16:rowId xmlns:a16="http://schemas.microsoft.com/office/drawing/2014/main" val="2287436891"/>
                  </a:ext>
                </a:extLst>
              </a:tr>
              <a:tr h="326657">
                <a:tc>
                  <a:txBody>
                    <a:bodyPr/>
                    <a:lstStyle/>
                    <a:p>
                      <a:pPr algn="ctr"/>
                      <a:r>
                        <a:rPr kumimoji="1" lang="ja-JP" altLang="en-US" sz="1600" dirty="0" smtClean="0"/>
                        <a:t>２</a:t>
                      </a:r>
                      <a:endParaRPr kumimoji="1" lang="en-US" altLang="ja-JP" sz="1600" dirty="0" smtClean="0"/>
                    </a:p>
                  </a:txBody>
                  <a:tcPr anchor="ctr"/>
                </a:tc>
                <a:tc>
                  <a:txBody>
                    <a:bodyPr/>
                    <a:lstStyle/>
                    <a:p>
                      <a:pPr algn="l"/>
                      <a:r>
                        <a:rPr kumimoji="1" lang="ja-JP" altLang="en-US" sz="1600" dirty="0" smtClean="0"/>
                        <a:t>大学・学校関連</a:t>
                      </a:r>
                      <a:endParaRPr kumimoji="1" lang="ja-JP" altLang="en-US" sz="1600" dirty="0"/>
                    </a:p>
                  </a:txBody>
                  <a:tcPr anchor="ctr"/>
                </a:tc>
                <a:tc>
                  <a:txBody>
                    <a:bodyPr/>
                    <a:lstStyle/>
                    <a:p>
                      <a:pPr algn="ctr"/>
                      <a:r>
                        <a:rPr kumimoji="1" lang="en-US" altLang="ja-JP" sz="1600" dirty="0" smtClean="0"/>
                        <a:t>21</a:t>
                      </a:r>
                      <a:r>
                        <a:rPr kumimoji="1" lang="ja-JP" altLang="en-US" sz="1600" dirty="0" smtClean="0"/>
                        <a:t>校</a:t>
                      </a:r>
                      <a:endParaRPr kumimoji="1" lang="ja-JP" altLang="en-US" sz="1600" dirty="0"/>
                    </a:p>
                  </a:txBody>
                  <a:tcPr anchor="ctr"/>
                </a:tc>
                <a:tc>
                  <a:txBody>
                    <a:bodyPr/>
                    <a:lstStyle/>
                    <a:p>
                      <a:pPr algn="ctr"/>
                      <a:r>
                        <a:rPr kumimoji="1" lang="en-US" altLang="ja-JP" sz="1600" dirty="0" smtClean="0"/>
                        <a:t>297</a:t>
                      </a:r>
                      <a:endParaRPr kumimoji="1" lang="ja-JP" altLang="en-US" sz="1600" dirty="0"/>
                    </a:p>
                  </a:txBody>
                  <a:tcPr anchor="ctr"/>
                </a:tc>
                <a:tc>
                  <a:txBody>
                    <a:bodyPr/>
                    <a:lstStyle/>
                    <a:p>
                      <a:pPr algn="ctr"/>
                      <a:r>
                        <a:rPr kumimoji="1" lang="en-US" altLang="ja-JP" sz="1600" dirty="0" smtClean="0"/>
                        <a:t>14.1</a:t>
                      </a:r>
                      <a:endParaRPr kumimoji="1" lang="ja-JP" altLang="en-US" sz="1600" dirty="0"/>
                    </a:p>
                  </a:txBody>
                  <a:tcPr anchor="ctr"/>
                </a:tc>
                <a:tc>
                  <a:txBody>
                    <a:bodyPr/>
                    <a:lstStyle/>
                    <a:p>
                      <a:pPr algn="ctr"/>
                      <a:r>
                        <a:rPr kumimoji="1" lang="en-US" altLang="ja-JP" sz="1200" dirty="0" smtClean="0"/>
                        <a:t>14.2(128/9)</a:t>
                      </a:r>
                      <a:endParaRPr kumimoji="1" lang="ja-JP" altLang="en-US" sz="1200" dirty="0"/>
                    </a:p>
                  </a:txBody>
                  <a:tcPr anchor="ctr"/>
                </a:tc>
                <a:extLst>
                  <a:ext uri="{0D108BD9-81ED-4DB2-BD59-A6C34878D82A}">
                    <a16:rowId xmlns:a16="http://schemas.microsoft.com/office/drawing/2014/main" val="1535406437"/>
                  </a:ext>
                </a:extLst>
              </a:tr>
              <a:tr h="373515">
                <a:tc>
                  <a:txBody>
                    <a:bodyPr/>
                    <a:lstStyle/>
                    <a:p>
                      <a:pPr algn="ctr"/>
                      <a:r>
                        <a:rPr kumimoji="1" lang="ja-JP" altLang="en-US" sz="1600" dirty="0" smtClean="0"/>
                        <a:t>３</a:t>
                      </a:r>
                      <a:endParaRPr kumimoji="1" lang="ja-JP" altLang="en-US" sz="1600" dirty="0"/>
                    </a:p>
                  </a:txBody>
                  <a:tcPr anchor="ctr"/>
                </a:tc>
                <a:tc>
                  <a:txBody>
                    <a:bodyPr/>
                    <a:lstStyle/>
                    <a:p>
                      <a:pPr algn="l"/>
                      <a:r>
                        <a:rPr kumimoji="1" lang="ja-JP" altLang="en-US" sz="1600" dirty="0" smtClean="0"/>
                        <a:t>医療機関関連</a:t>
                      </a:r>
                      <a:endParaRPr kumimoji="1" lang="ja-JP" altLang="en-US" sz="1600" dirty="0"/>
                    </a:p>
                  </a:txBody>
                  <a:tcPr anchor="ctr"/>
                </a:tc>
                <a:tc>
                  <a:txBody>
                    <a:bodyPr/>
                    <a:lstStyle/>
                    <a:p>
                      <a:pPr algn="ctr"/>
                      <a:r>
                        <a:rPr kumimoji="1" lang="en-US" altLang="ja-JP" sz="1600" dirty="0" smtClean="0"/>
                        <a:t>40</a:t>
                      </a:r>
                      <a:r>
                        <a:rPr kumimoji="1" lang="ja-JP" altLang="en-US" sz="1200" dirty="0" smtClean="0"/>
                        <a:t>医療機関</a:t>
                      </a:r>
                      <a:endParaRPr kumimoji="1" lang="ja-JP" altLang="en-US" sz="1200" dirty="0"/>
                    </a:p>
                  </a:txBody>
                  <a:tcPr anchor="ctr"/>
                </a:tc>
                <a:tc>
                  <a:txBody>
                    <a:bodyPr/>
                    <a:lstStyle/>
                    <a:p>
                      <a:pPr algn="ctr"/>
                      <a:r>
                        <a:rPr kumimoji="1" lang="en-US" altLang="ja-JP" sz="1600" dirty="0" smtClean="0"/>
                        <a:t>1,283</a:t>
                      </a:r>
                      <a:endParaRPr kumimoji="1" lang="ja-JP" altLang="en-US" sz="1600" dirty="0"/>
                    </a:p>
                  </a:txBody>
                  <a:tcPr anchor="ctr"/>
                </a:tc>
                <a:tc>
                  <a:txBody>
                    <a:bodyPr/>
                    <a:lstStyle/>
                    <a:p>
                      <a:pPr algn="ctr"/>
                      <a:r>
                        <a:rPr kumimoji="1" lang="en-US" altLang="ja-JP" sz="1600" dirty="0" smtClean="0"/>
                        <a:t>32.1</a:t>
                      </a:r>
                      <a:endParaRPr kumimoji="1" lang="ja-JP" altLang="en-US" sz="1600" dirty="0"/>
                    </a:p>
                  </a:txBody>
                  <a:tcPr anchor="ctr"/>
                </a:tc>
                <a:tc>
                  <a:txBody>
                    <a:bodyPr/>
                    <a:lstStyle/>
                    <a:p>
                      <a:pPr algn="ctr"/>
                      <a:r>
                        <a:rPr kumimoji="1" lang="en-US" altLang="ja-JP" sz="1200" dirty="0" smtClean="0"/>
                        <a:t>25.8(412/16)</a:t>
                      </a:r>
                      <a:endParaRPr kumimoji="1" lang="ja-JP" altLang="en-US" sz="1200" dirty="0"/>
                    </a:p>
                  </a:txBody>
                  <a:tcPr anchor="ctr"/>
                </a:tc>
                <a:extLst>
                  <a:ext uri="{0D108BD9-81ED-4DB2-BD59-A6C34878D82A}">
                    <a16:rowId xmlns:a16="http://schemas.microsoft.com/office/drawing/2014/main" val="3127832718"/>
                  </a:ext>
                </a:extLst>
              </a:tr>
              <a:tr h="363465">
                <a:tc>
                  <a:txBody>
                    <a:bodyPr/>
                    <a:lstStyle/>
                    <a:p>
                      <a:pPr algn="ctr"/>
                      <a:r>
                        <a:rPr kumimoji="1" lang="ja-JP" altLang="en-US" sz="1600" dirty="0" smtClean="0"/>
                        <a:t>４</a:t>
                      </a:r>
                      <a:endParaRPr kumimoji="1" lang="ja-JP" altLang="en-US" sz="1600" dirty="0"/>
                    </a:p>
                  </a:txBody>
                  <a:tcPr anchor="ctr"/>
                </a:tc>
                <a:tc>
                  <a:txBody>
                    <a:bodyPr/>
                    <a:lstStyle/>
                    <a:p>
                      <a:pPr algn="l"/>
                      <a:r>
                        <a:rPr kumimoji="1" lang="ja-JP" altLang="en-US" sz="1400" dirty="0" smtClean="0"/>
                        <a:t>高齢者施設・障がい者施設関連</a:t>
                      </a:r>
                      <a:endParaRPr kumimoji="1" lang="ja-JP" altLang="en-US" sz="1400" dirty="0"/>
                    </a:p>
                  </a:txBody>
                  <a:tcPr anchor="ctr"/>
                </a:tc>
                <a:tc>
                  <a:txBody>
                    <a:bodyPr/>
                    <a:lstStyle/>
                    <a:p>
                      <a:pPr algn="ctr"/>
                      <a:r>
                        <a:rPr kumimoji="1" lang="en-US" altLang="ja-JP" sz="1600" dirty="0" smtClean="0"/>
                        <a:t>87</a:t>
                      </a:r>
                      <a:r>
                        <a:rPr kumimoji="1" lang="ja-JP" altLang="en-US" sz="1600" dirty="0" smtClean="0"/>
                        <a:t>施設</a:t>
                      </a:r>
                      <a:endParaRPr kumimoji="1" lang="ja-JP" altLang="en-US" sz="1600" dirty="0"/>
                    </a:p>
                  </a:txBody>
                  <a:tcPr anchor="ctr"/>
                </a:tc>
                <a:tc>
                  <a:txBody>
                    <a:bodyPr/>
                    <a:lstStyle/>
                    <a:p>
                      <a:pPr algn="ctr"/>
                      <a:r>
                        <a:rPr kumimoji="1" lang="en-US" altLang="ja-JP" sz="1600" dirty="0" smtClean="0"/>
                        <a:t>1,572</a:t>
                      </a:r>
                      <a:endParaRPr kumimoji="1" lang="ja-JP" altLang="en-US" sz="1600" dirty="0"/>
                    </a:p>
                  </a:txBody>
                  <a:tcPr anchor="ctr"/>
                </a:tc>
                <a:tc>
                  <a:txBody>
                    <a:bodyPr/>
                    <a:lstStyle/>
                    <a:p>
                      <a:pPr algn="ctr"/>
                      <a:r>
                        <a:rPr kumimoji="1" lang="en-US" altLang="ja-JP" sz="1600" dirty="0" smtClean="0"/>
                        <a:t>18.1</a:t>
                      </a:r>
                      <a:endParaRPr kumimoji="1" lang="ja-JP" altLang="en-US" sz="1600" dirty="0"/>
                    </a:p>
                  </a:txBody>
                  <a:tcPr anchor="ctr"/>
                </a:tc>
                <a:tc>
                  <a:txBody>
                    <a:bodyPr/>
                    <a:lstStyle/>
                    <a:p>
                      <a:pPr algn="ctr"/>
                      <a:r>
                        <a:rPr kumimoji="1" lang="en-US" altLang="ja-JP" sz="1200" dirty="0" smtClean="0"/>
                        <a:t>16.0(480/30)</a:t>
                      </a:r>
                      <a:endParaRPr kumimoji="1" lang="ja-JP" altLang="en-US" sz="1200" dirty="0"/>
                    </a:p>
                  </a:txBody>
                  <a:tcPr anchor="ctr"/>
                </a:tc>
                <a:extLst>
                  <a:ext uri="{0D108BD9-81ED-4DB2-BD59-A6C34878D82A}">
                    <a16:rowId xmlns:a16="http://schemas.microsoft.com/office/drawing/2014/main" val="2344768415"/>
                  </a:ext>
                </a:extLst>
              </a:tr>
              <a:tr h="336169">
                <a:tc>
                  <a:txBody>
                    <a:bodyPr/>
                    <a:lstStyle/>
                    <a:p>
                      <a:pPr algn="ctr"/>
                      <a:r>
                        <a:rPr kumimoji="1" lang="ja-JP" altLang="en-US" sz="1600" dirty="0" smtClean="0"/>
                        <a:t>５</a:t>
                      </a:r>
                      <a:endParaRPr kumimoji="1" lang="ja-JP" altLang="en-US" sz="1600" dirty="0"/>
                    </a:p>
                  </a:txBody>
                  <a:tcPr anchor="ctr"/>
                </a:tc>
                <a:tc>
                  <a:txBody>
                    <a:bodyPr/>
                    <a:lstStyle/>
                    <a:p>
                      <a:pPr algn="l"/>
                      <a:r>
                        <a:rPr kumimoji="1" lang="ja-JP" altLang="en-US" sz="1600" dirty="0" smtClean="0"/>
                        <a:t>その他</a:t>
                      </a:r>
                      <a:endParaRPr kumimoji="1" lang="ja-JP" altLang="en-US" sz="1600" dirty="0"/>
                    </a:p>
                  </a:txBody>
                  <a:tcPr anchor="ctr"/>
                </a:tc>
                <a:tc>
                  <a:txBody>
                    <a:bodyPr/>
                    <a:lstStyle/>
                    <a:p>
                      <a:pPr algn="ctr"/>
                      <a:r>
                        <a:rPr kumimoji="1" lang="en-US" altLang="ja-JP" sz="1600" dirty="0" smtClean="0"/>
                        <a:t>29</a:t>
                      </a:r>
                      <a:r>
                        <a:rPr kumimoji="1" lang="ja-JP" altLang="en-US" sz="1600" dirty="0" smtClean="0"/>
                        <a:t>件</a:t>
                      </a:r>
                      <a:endParaRPr kumimoji="1" lang="ja-JP" altLang="en-US" sz="1600" dirty="0"/>
                    </a:p>
                  </a:txBody>
                  <a:tcPr anchor="ctr"/>
                </a:tc>
                <a:tc>
                  <a:txBody>
                    <a:bodyPr/>
                    <a:lstStyle/>
                    <a:p>
                      <a:pPr algn="ctr"/>
                      <a:r>
                        <a:rPr kumimoji="1" lang="en-US" altLang="ja-JP" sz="1600" dirty="0" smtClean="0"/>
                        <a:t>301</a:t>
                      </a:r>
                      <a:endParaRPr kumimoji="1" lang="ja-JP" altLang="en-US" sz="1600" dirty="0"/>
                    </a:p>
                  </a:txBody>
                  <a:tcPr anchor="ctr"/>
                </a:tc>
                <a:tc>
                  <a:txBody>
                    <a:bodyPr/>
                    <a:lstStyle/>
                    <a:p>
                      <a:pPr algn="ctr"/>
                      <a:r>
                        <a:rPr kumimoji="1" lang="en-US" altLang="ja-JP" sz="1600" dirty="0" smtClean="0"/>
                        <a:t>10.4</a:t>
                      </a:r>
                      <a:endParaRPr kumimoji="1" lang="ja-JP" altLang="en-US" sz="1600" dirty="0"/>
                    </a:p>
                  </a:txBody>
                  <a:tcPr anchor="ctr"/>
                </a:tc>
                <a:tc>
                  <a:txBody>
                    <a:bodyPr/>
                    <a:lstStyle/>
                    <a:p>
                      <a:pPr algn="ctr"/>
                      <a:r>
                        <a:rPr kumimoji="1" lang="en-US" altLang="ja-JP" sz="1200" dirty="0" smtClean="0"/>
                        <a:t>10.4(104/10)</a:t>
                      </a:r>
                      <a:endParaRPr kumimoji="1" lang="ja-JP" altLang="en-US" sz="1200" dirty="0"/>
                    </a:p>
                  </a:txBody>
                  <a:tcPr anchor="ctr"/>
                </a:tc>
                <a:extLst>
                  <a:ext uri="{0D108BD9-81ED-4DB2-BD59-A6C34878D82A}">
                    <a16:rowId xmlns:a16="http://schemas.microsoft.com/office/drawing/2014/main" val="1483617145"/>
                  </a:ext>
                </a:extLst>
              </a:tr>
              <a:tr h="345227">
                <a:tc>
                  <a:txBody>
                    <a:bodyPr/>
                    <a:lstStyle/>
                    <a:p>
                      <a:pPr algn="ctr"/>
                      <a:r>
                        <a:rPr kumimoji="1" lang="ja-JP" altLang="en-US" sz="1600" dirty="0" smtClean="0"/>
                        <a:t>計</a:t>
                      </a:r>
                      <a:endParaRPr kumimoji="1" lang="ja-JP" altLang="en-US" sz="1600" dirty="0"/>
                    </a:p>
                  </a:txBody>
                  <a:tcPr anchor="ctr"/>
                </a:tc>
                <a:tc>
                  <a:txBody>
                    <a:bodyPr/>
                    <a:lstStyle/>
                    <a:p>
                      <a:pPr algn="l"/>
                      <a:endParaRPr kumimoji="1" lang="ja-JP" altLang="en-US" sz="1600" dirty="0"/>
                    </a:p>
                  </a:txBody>
                  <a:tcPr anchor="ctr"/>
                </a:tc>
                <a:tc>
                  <a:txBody>
                    <a:bodyPr/>
                    <a:lstStyle/>
                    <a:p>
                      <a:pPr algn="ctr"/>
                      <a:endParaRPr kumimoji="1" lang="ja-JP" altLang="en-US" sz="1600" dirty="0"/>
                    </a:p>
                  </a:txBody>
                  <a:tcPr anchor="ctr"/>
                </a:tc>
                <a:tc>
                  <a:txBody>
                    <a:bodyPr/>
                    <a:lstStyle/>
                    <a:p>
                      <a:pPr algn="ctr"/>
                      <a:r>
                        <a:rPr kumimoji="1" lang="en-US" altLang="ja-JP" sz="1600" dirty="0" smtClean="0"/>
                        <a:t>3,531</a:t>
                      </a:r>
                      <a:endParaRPr kumimoji="1" lang="ja-JP" altLang="en-US" sz="1600" dirty="0"/>
                    </a:p>
                  </a:txBody>
                  <a:tcPr anchor="ctr"/>
                </a:tc>
                <a:tc>
                  <a:txBody>
                    <a:bodyPr/>
                    <a:lstStyle/>
                    <a:p>
                      <a:pPr algn="ctr"/>
                      <a:endParaRPr kumimoji="1" lang="ja-JP" altLang="en-US" sz="1600" dirty="0"/>
                    </a:p>
                  </a:txBody>
                  <a:tcPr anchor="ctr"/>
                </a:tc>
                <a:tc>
                  <a:txBody>
                    <a:bodyPr/>
                    <a:lstStyle/>
                    <a:p>
                      <a:pPr algn="ctr"/>
                      <a:endParaRPr kumimoji="1" lang="ja-JP" altLang="en-US" sz="1600" dirty="0"/>
                    </a:p>
                  </a:txBody>
                  <a:tcPr anchor="ctr"/>
                </a:tc>
                <a:extLst>
                  <a:ext uri="{0D108BD9-81ED-4DB2-BD59-A6C34878D82A}">
                    <a16:rowId xmlns:a16="http://schemas.microsoft.com/office/drawing/2014/main" val="1757381717"/>
                  </a:ext>
                </a:extLst>
              </a:tr>
            </a:tbl>
          </a:graphicData>
        </a:graphic>
      </p:graphicFrame>
      <p:graphicFrame>
        <p:nvGraphicFramePr>
          <p:cNvPr id="15" name="表 14"/>
          <p:cNvGraphicFramePr>
            <a:graphicFrameLocks noGrp="1"/>
          </p:cNvGraphicFramePr>
          <p:nvPr>
            <p:extLst/>
          </p:nvPr>
        </p:nvGraphicFramePr>
        <p:xfrm>
          <a:off x="7357877" y="4708219"/>
          <a:ext cx="4571170" cy="1656080"/>
        </p:xfrm>
        <a:graphic>
          <a:graphicData uri="http://schemas.openxmlformats.org/drawingml/2006/table">
            <a:tbl>
              <a:tblPr firstRow="1" bandRow="1">
                <a:tableStyleId>{C083E6E3-FA7D-4D7B-A595-EF9225AFEA82}</a:tableStyleId>
              </a:tblPr>
              <a:tblGrid>
                <a:gridCol w="1931432">
                  <a:extLst>
                    <a:ext uri="{9D8B030D-6E8A-4147-A177-3AD203B41FA5}">
                      <a16:colId xmlns:a16="http://schemas.microsoft.com/office/drawing/2014/main" val="293234343"/>
                    </a:ext>
                  </a:extLst>
                </a:gridCol>
                <a:gridCol w="856102">
                  <a:extLst>
                    <a:ext uri="{9D8B030D-6E8A-4147-A177-3AD203B41FA5}">
                      <a16:colId xmlns:a16="http://schemas.microsoft.com/office/drawing/2014/main" val="1060905580"/>
                    </a:ext>
                  </a:extLst>
                </a:gridCol>
                <a:gridCol w="891818">
                  <a:extLst>
                    <a:ext uri="{9D8B030D-6E8A-4147-A177-3AD203B41FA5}">
                      <a16:colId xmlns:a16="http://schemas.microsoft.com/office/drawing/2014/main" val="1694481235"/>
                    </a:ext>
                  </a:extLst>
                </a:gridCol>
                <a:gridCol w="891818">
                  <a:extLst>
                    <a:ext uri="{9D8B030D-6E8A-4147-A177-3AD203B41FA5}">
                      <a16:colId xmlns:a16="http://schemas.microsoft.com/office/drawing/2014/main" val="991869562"/>
                    </a:ext>
                  </a:extLst>
                </a:gridCol>
              </a:tblGrid>
              <a:tr h="0">
                <a:tc>
                  <a:txBody>
                    <a:bodyPr/>
                    <a:lstStyle/>
                    <a:p>
                      <a:pPr algn="ctr"/>
                      <a:endParaRPr kumimoji="1" lang="ja-JP" altLang="en-US" sz="1600" dirty="0"/>
                    </a:p>
                  </a:txBody>
                  <a:tcPr anchor="ctr"/>
                </a:tc>
                <a:tc>
                  <a:txBody>
                    <a:bodyPr/>
                    <a:lstStyle/>
                    <a:p>
                      <a:pPr algn="ctr"/>
                      <a:r>
                        <a:rPr kumimoji="1" lang="ja-JP" altLang="en-US" sz="1600" b="0" dirty="0" smtClean="0"/>
                        <a:t>第一波</a:t>
                      </a:r>
                      <a:endParaRPr kumimoji="1" lang="ja-JP" altLang="en-US" sz="1600" b="0" dirty="0"/>
                    </a:p>
                  </a:txBody>
                  <a:tcPr anchor="ctr"/>
                </a:tc>
                <a:tc>
                  <a:txBody>
                    <a:bodyPr/>
                    <a:lstStyle/>
                    <a:p>
                      <a:pPr algn="ctr"/>
                      <a:r>
                        <a:rPr kumimoji="1" lang="ja-JP" altLang="en-US" sz="1600" b="0" dirty="0" smtClean="0"/>
                        <a:t>第二波</a:t>
                      </a:r>
                      <a:endParaRPr kumimoji="1" lang="ja-JP" altLang="en-US" sz="1600" b="0" dirty="0"/>
                    </a:p>
                  </a:txBody>
                  <a:tcPr anchor="ctr"/>
                </a:tc>
                <a:tc>
                  <a:txBody>
                    <a:bodyPr/>
                    <a:lstStyle/>
                    <a:p>
                      <a:pPr algn="ctr"/>
                      <a:r>
                        <a:rPr kumimoji="1" lang="ja-JP" altLang="en-US" sz="1600" b="0" dirty="0" smtClean="0"/>
                        <a:t>第三波</a:t>
                      </a:r>
                      <a:endParaRPr kumimoji="1" lang="ja-JP" altLang="en-US" sz="1600" b="0" dirty="0"/>
                    </a:p>
                  </a:txBody>
                  <a:tcPr anchor="ctr"/>
                </a:tc>
                <a:extLst>
                  <a:ext uri="{0D108BD9-81ED-4DB2-BD59-A6C34878D82A}">
                    <a16:rowId xmlns:a16="http://schemas.microsoft.com/office/drawing/2014/main" val="3281253019"/>
                  </a:ext>
                </a:extLst>
              </a:tr>
              <a:tr h="370840">
                <a:tc>
                  <a:txBody>
                    <a:bodyPr/>
                    <a:lstStyle/>
                    <a:p>
                      <a:pPr algn="l"/>
                      <a:r>
                        <a:rPr kumimoji="1" lang="ja-JP" altLang="en-US" sz="1600" dirty="0" smtClean="0"/>
                        <a:t>クラスターにおける陽性者数</a:t>
                      </a:r>
                      <a:endParaRPr kumimoji="1" lang="en-US" altLang="ja-JP" sz="1600" dirty="0" smtClean="0"/>
                    </a:p>
                  </a:txBody>
                  <a:tcPr anchor="ctr"/>
                </a:tc>
                <a:tc>
                  <a:txBody>
                    <a:bodyPr/>
                    <a:lstStyle/>
                    <a:p>
                      <a:pPr algn="ctr"/>
                      <a:r>
                        <a:rPr kumimoji="1" lang="en-US" altLang="ja-JP" sz="1600" dirty="0" smtClean="0"/>
                        <a:t>340</a:t>
                      </a:r>
                      <a:endParaRPr kumimoji="1" lang="ja-JP" altLang="en-US" sz="1600" dirty="0"/>
                    </a:p>
                  </a:txBody>
                  <a:tcPr anchor="ctr"/>
                </a:tc>
                <a:tc>
                  <a:txBody>
                    <a:bodyPr/>
                    <a:lstStyle/>
                    <a:p>
                      <a:pPr algn="ctr"/>
                      <a:r>
                        <a:rPr kumimoji="1" lang="en-US" altLang="ja-JP" sz="1600" dirty="0" smtClean="0"/>
                        <a:t>840</a:t>
                      </a:r>
                      <a:endParaRPr kumimoji="1" lang="ja-JP" altLang="en-US" sz="1600" dirty="0"/>
                    </a:p>
                  </a:txBody>
                  <a:tcPr anchor="ctr"/>
                </a:tc>
                <a:tc>
                  <a:txBody>
                    <a:bodyPr/>
                    <a:lstStyle/>
                    <a:p>
                      <a:pPr algn="ctr"/>
                      <a:r>
                        <a:rPr kumimoji="1" lang="en-US" altLang="ja-JP" sz="1600" dirty="0" smtClean="0"/>
                        <a:t>3,531</a:t>
                      </a:r>
                      <a:endParaRPr kumimoji="1" lang="ja-JP" altLang="en-US" sz="1600" dirty="0"/>
                    </a:p>
                  </a:txBody>
                  <a:tcPr anchor="ctr"/>
                </a:tc>
                <a:extLst>
                  <a:ext uri="{0D108BD9-81ED-4DB2-BD59-A6C34878D82A}">
                    <a16:rowId xmlns:a16="http://schemas.microsoft.com/office/drawing/2014/main" val="1701459504"/>
                  </a:ext>
                </a:extLst>
              </a:tr>
              <a:tr h="370840">
                <a:tc>
                  <a:txBody>
                    <a:bodyPr/>
                    <a:lstStyle/>
                    <a:p>
                      <a:pPr algn="l"/>
                      <a:r>
                        <a:rPr kumimoji="1" lang="ja-JP" altLang="en-US" sz="1600" dirty="0" smtClean="0"/>
                        <a:t>全陽性者数</a:t>
                      </a:r>
                      <a:endParaRPr kumimoji="1" lang="en-US" altLang="ja-JP" sz="1600" dirty="0" smtClean="0"/>
                    </a:p>
                  </a:txBody>
                  <a:tcPr anchor="ctr"/>
                </a:tc>
                <a:tc>
                  <a:txBody>
                    <a:bodyPr/>
                    <a:lstStyle/>
                    <a:p>
                      <a:pPr algn="ctr"/>
                      <a:r>
                        <a:rPr kumimoji="1" lang="en-US" altLang="ja-JP" sz="1600" dirty="0" smtClean="0"/>
                        <a:t>1,786</a:t>
                      </a:r>
                      <a:endParaRPr kumimoji="1" lang="ja-JP" altLang="en-US" sz="1600" dirty="0"/>
                    </a:p>
                  </a:txBody>
                  <a:tcPr anchor="ctr"/>
                </a:tc>
                <a:tc>
                  <a:txBody>
                    <a:bodyPr/>
                    <a:lstStyle/>
                    <a:p>
                      <a:pPr algn="ctr"/>
                      <a:r>
                        <a:rPr kumimoji="1" lang="en-US" altLang="ja-JP" sz="1600" dirty="0" smtClean="0"/>
                        <a:t>9,271</a:t>
                      </a:r>
                      <a:endParaRPr kumimoji="1" lang="ja-JP" altLang="en-US" sz="1600" dirty="0"/>
                    </a:p>
                  </a:txBody>
                  <a:tcPr anchor="ctr"/>
                </a:tc>
                <a:tc>
                  <a:txBody>
                    <a:bodyPr/>
                    <a:lstStyle/>
                    <a:p>
                      <a:pPr algn="ctr"/>
                      <a:r>
                        <a:rPr kumimoji="1" lang="en-US" altLang="ja-JP" sz="1600" dirty="0" smtClean="0"/>
                        <a:t>23,875</a:t>
                      </a:r>
                      <a:endParaRPr kumimoji="1" lang="ja-JP" altLang="en-US" sz="1600" dirty="0"/>
                    </a:p>
                  </a:txBody>
                  <a:tcPr anchor="ctr"/>
                </a:tc>
                <a:extLst>
                  <a:ext uri="{0D108BD9-81ED-4DB2-BD59-A6C34878D82A}">
                    <a16:rowId xmlns:a16="http://schemas.microsoft.com/office/drawing/2014/main" val="2287436891"/>
                  </a:ext>
                </a:extLst>
              </a:tr>
              <a:tr h="370840">
                <a:tc>
                  <a:txBody>
                    <a:bodyPr/>
                    <a:lstStyle/>
                    <a:p>
                      <a:pPr algn="l"/>
                      <a:r>
                        <a:rPr kumimoji="1" lang="ja-JP" altLang="en-US" sz="1600" dirty="0" smtClean="0"/>
                        <a:t>割合</a:t>
                      </a:r>
                      <a:endParaRPr kumimoji="1" lang="ja-JP" altLang="en-US" sz="1600" dirty="0"/>
                    </a:p>
                  </a:txBody>
                  <a:tcPr anchor="ctr"/>
                </a:tc>
                <a:tc>
                  <a:txBody>
                    <a:bodyPr/>
                    <a:lstStyle/>
                    <a:p>
                      <a:pPr algn="ctr"/>
                      <a:r>
                        <a:rPr kumimoji="1" lang="en-US" altLang="ja-JP" sz="1600" dirty="0" smtClean="0"/>
                        <a:t>19.0</a:t>
                      </a:r>
                      <a:r>
                        <a:rPr kumimoji="1" lang="ja-JP" altLang="en-US" sz="1600" dirty="0" smtClean="0"/>
                        <a:t>％</a:t>
                      </a:r>
                      <a:endParaRPr kumimoji="1" lang="ja-JP" altLang="en-US" sz="1600" dirty="0"/>
                    </a:p>
                  </a:txBody>
                  <a:tcPr anchor="ctr"/>
                </a:tc>
                <a:tc>
                  <a:txBody>
                    <a:bodyPr/>
                    <a:lstStyle/>
                    <a:p>
                      <a:pPr algn="ctr"/>
                      <a:r>
                        <a:rPr kumimoji="1" lang="en-US" altLang="ja-JP" sz="1600" dirty="0" smtClean="0"/>
                        <a:t>9.1</a:t>
                      </a:r>
                      <a:r>
                        <a:rPr kumimoji="1" lang="ja-JP" altLang="en-US" sz="1600" dirty="0" smtClean="0"/>
                        <a:t>％</a:t>
                      </a:r>
                      <a:endParaRPr kumimoji="1" lang="ja-JP" altLang="en-US" sz="1600" dirty="0"/>
                    </a:p>
                  </a:txBody>
                  <a:tcPr anchor="ctr"/>
                </a:tc>
                <a:tc>
                  <a:txBody>
                    <a:bodyPr/>
                    <a:lstStyle/>
                    <a:p>
                      <a:pPr algn="ctr"/>
                      <a:r>
                        <a:rPr kumimoji="1" lang="en-US" altLang="ja-JP" sz="1600" dirty="0" smtClean="0"/>
                        <a:t>14.8</a:t>
                      </a:r>
                      <a:r>
                        <a:rPr kumimoji="1" lang="ja-JP" altLang="en-US" sz="1600" dirty="0" smtClean="0"/>
                        <a:t>％</a:t>
                      </a:r>
                      <a:endParaRPr kumimoji="1" lang="ja-JP" altLang="en-US" sz="1600" dirty="0"/>
                    </a:p>
                  </a:txBody>
                  <a:tcPr anchor="ctr"/>
                </a:tc>
                <a:extLst>
                  <a:ext uri="{0D108BD9-81ED-4DB2-BD59-A6C34878D82A}">
                    <a16:rowId xmlns:a16="http://schemas.microsoft.com/office/drawing/2014/main" val="3127832718"/>
                  </a:ext>
                </a:extLst>
              </a:tr>
            </a:tbl>
          </a:graphicData>
        </a:graphic>
      </p:graphicFrame>
      <p:sp>
        <p:nvSpPr>
          <p:cNvPr id="3" name="スライド番号プレースホルダー 2"/>
          <p:cNvSpPr>
            <a:spLocks noGrp="1"/>
          </p:cNvSpPr>
          <p:nvPr>
            <p:ph type="sldNum" sz="quarter" idx="12"/>
          </p:nvPr>
        </p:nvSpPr>
        <p:spPr>
          <a:xfrm>
            <a:off x="9420521" y="6417078"/>
            <a:ext cx="2743200" cy="365125"/>
          </a:xfrm>
        </p:spPr>
        <p:txBody>
          <a:bodyPr/>
          <a:lstStyle/>
          <a:p>
            <a:fld id="{F216AE56-EAD3-4706-B860-3EC2C2952B40}" type="slidenum">
              <a:rPr kumimoji="1" lang="ja-JP" altLang="en-US" smtClean="0"/>
              <a:t>28</a:t>
            </a:fld>
            <a:endParaRPr kumimoji="1" lang="ja-JP" altLang="en-US"/>
          </a:p>
        </p:txBody>
      </p:sp>
    </p:spTree>
    <p:extLst>
      <p:ext uri="{BB962C8B-B14F-4D97-AF65-F5344CB8AC3E}">
        <p14:creationId xmlns:p14="http://schemas.microsoft.com/office/powerpoint/2010/main" val="161104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FC024533-669C-48B1-82E7-C27042384F7F}"/>
              </a:ext>
            </a:extLst>
          </p:cNvPr>
          <p:cNvSpPr/>
          <p:nvPr/>
        </p:nvSpPr>
        <p:spPr>
          <a:xfrm>
            <a:off x="391235" y="6153159"/>
            <a:ext cx="11409528" cy="58772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緊急事態宣言が発令され、感染が急拡大している東京都と同様、大阪府も１月３日以降、各曜日過去最多を記録。</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smtClean="0">
                <a:latin typeface="UD デジタル 教科書体 NK-B" panose="02020700000000000000" pitchFamily="18" charset="-128"/>
                <a:ea typeface="UD デジタル 教科書体 NK-B" panose="02020700000000000000" pitchFamily="18" charset="-128"/>
              </a:rPr>
              <a:t>11</a:t>
            </a:r>
            <a:r>
              <a:rPr lang="ja-JP" altLang="en-US" sz="2800" b="1" smtClean="0">
                <a:latin typeface="UD デジタル 教科書体 NK-B" panose="02020700000000000000" pitchFamily="18" charset="-128"/>
                <a:ea typeface="UD デジタル 教科書体 NK-B" panose="02020700000000000000" pitchFamily="18" charset="-128"/>
              </a:rPr>
              <a:t>月末以降</a:t>
            </a:r>
            <a:r>
              <a:rPr lang="ja-JP" altLang="en-US" sz="2800" b="1">
                <a:latin typeface="UD デジタル 教科書体 NK-B" panose="02020700000000000000" pitchFamily="18" charset="-128"/>
                <a:ea typeface="UD デジタル 教科書体 NK-B" panose="02020700000000000000" pitchFamily="18" charset="-128"/>
              </a:rPr>
              <a:t>の</a:t>
            </a:r>
            <a:r>
              <a:rPr lang="ja-JP" altLang="en-US" sz="2800" b="1" smtClean="0">
                <a:latin typeface="UD デジタル 教科書体 NK-B" panose="02020700000000000000" pitchFamily="18" charset="-128"/>
                <a:ea typeface="UD デジタル 教科書体 NK-B" panose="02020700000000000000" pitchFamily="18" charset="-128"/>
              </a:rPr>
              <a:t>曜日</a:t>
            </a:r>
            <a:r>
              <a:rPr lang="ja-JP" altLang="en-US" sz="2800" b="1" dirty="0" smtClean="0">
                <a:latin typeface="UD デジタル 教科書体 NK-B" panose="02020700000000000000" pitchFamily="18" charset="-128"/>
                <a:ea typeface="UD デジタル 教科書体 NK-B" panose="02020700000000000000" pitchFamily="18" charset="-128"/>
              </a:rPr>
              <a:t>毎</a:t>
            </a:r>
            <a:r>
              <a:rPr lang="ja-JP" altLang="en-US" sz="2800" b="1" dirty="0">
                <a:latin typeface="UD デジタル 教科書体 NK-B" panose="02020700000000000000" pitchFamily="18" charset="-128"/>
                <a:ea typeface="UD デジタル 教科書体 NK-B" panose="02020700000000000000" pitchFamily="18" charset="-128"/>
              </a:rPr>
              <a:t>の新規</a:t>
            </a:r>
            <a:r>
              <a:rPr lang="ja-JP" altLang="en-US" sz="2800" b="1" dirty="0" smtClean="0">
                <a:latin typeface="UD デジタル 教科書体 NK-B" panose="02020700000000000000" pitchFamily="18" charset="-128"/>
                <a:ea typeface="UD デジタル 教科書体 NK-B" panose="02020700000000000000" pitchFamily="18" charset="-128"/>
              </a:rPr>
              <a:t>陽性者数</a:t>
            </a:r>
            <a:endParaRPr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448800" y="6350300"/>
            <a:ext cx="2743200" cy="365125"/>
          </a:xfrm>
        </p:spPr>
        <p:txBody>
          <a:bodyPr/>
          <a:lstStyle/>
          <a:p>
            <a:fld id="{0B62D5CB-8769-475A-9BC8-A2F17E2F558B}" type="slidenum">
              <a:rPr kumimoji="1" lang="ja-JP" altLang="en-US" smtClean="0"/>
              <a:t>3</a:t>
            </a:fld>
            <a:endParaRPr kumimoji="1" lang="ja-JP" altLang="en-US" dirty="0"/>
          </a:p>
        </p:txBody>
      </p:sp>
      <p:sp>
        <p:nvSpPr>
          <p:cNvPr id="18" name="右矢印 17"/>
          <p:cNvSpPr/>
          <p:nvPr/>
        </p:nvSpPr>
        <p:spPr>
          <a:xfrm>
            <a:off x="8639034" y="3055137"/>
            <a:ext cx="3400146" cy="648000"/>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600" dirty="0" smtClean="0"/>
              <a:t>1/3</a:t>
            </a:r>
            <a:r>
              <a:rPr lang="ja-JP" altLang="en-US" sz="1600" dirty="0" smtClean="0"/>
              <a:t>以降、各曜日過去最多を記録</a:t>
            </a:r>
            <a:endParaRPr lang="ja-JP" sz="1600" dirty="0"/>
          </a:p>
        </p:txBody>
      </p:sp>
      <p:sp>
        <p:nvSpPr>
          <p:cNvPr id="9" name="右矢印 8"/>
          <p:cNvSpPr/>
          <p:nvPr/>
        </p:nvSpPr>
        <p:spPr>
          <a:xfrm>
            <a:off x="8639034" y="5694169"/>
            <a:ext cx="3400146" cy="648000"/>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600" dirty="0" smtClean="0"/>
              <a:t>1/3</a:t>
            </a:r>
            <a:r>
              <a:rPr lang="ja-JP" altLang="en-US" sz="1600" dirty="0" smtClean="0"/>
              <a:t>以降、各曜日過去最多を記録</a:t>
            </a:r>
            <a:endParaRPr lang="ja-JP" sz="1600" dirty="0"/>
          </a:p>
        </p:txBody>
      </p:sp>
      <p:pic>
        <p:nvPicPr>
          <p:cNvPr id="3" name="図 2"/>
          <p:cNvPicPr>
            <a:picLocks noChangeAspect="1"/>
          </p:cNvPicPr>
          <p:nvPr/>
        </p:nvPicPr>
        <p:blipFill>
          <a:blip r:embed="rId3"/>
          <a:stretch>
            <a:fillRect/>
          </a:stretch>
        </p:blipFill>
        <p:spPr>
          <a:xfrm>
            <a:off x="128426" y="615430"/>
            <a:ext cx="11888230" cy="2597121"/>
          </a:xfrm>
          <a:prstGeom prst="rect">
            <a:avLst/>
          </a:prstGeom>
        </p:spPr>
      </p:pic>
      <p:pic>
        <p:nvPicPr>
          <p:cNvPr id="4" name="図 3"/>
          <p:cNvPicPr>
            <a:picLocks noChangeAspect="1"/>
          </p:cNvPicPr>
          <p:nvPr/>
        </p:nvPicPr>
        <p:blipFill>
          <a:blip r:embed="rId4"/>
          <a:stretch>
            <a:fillRect/>
          </a:stretch>
        </p:blipFill>
        <p:spPr>
          <a:xfrm>
            <a:off x="171101" y="3248750"/>
            <a:ext cx="11845555" cy="2688569"/>
          </a:xfrm>
          <a:prstGeom prst="rect">
            <a:avLst/>
          </a:prstGeom>
        </p:spPr>
      </p:pic>
    </p:spTree>
    <p:extLst>
      <p:ext uri="{BB962C8B-B14F-4D97-AF65-F5344CB8AC3E}">
        <p14:creationId xmlns:p14="http://schemas.microsoft.com/office/powerpoint/2010/main" val="2008912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1844"/>
            <a:ext cx="12192000" cy="468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UD デジタル 教科書体 NK-B" panose="02020700000000000000" pitchFamily="18" charset="-128"/>
                <a:ea typeface="UD デジタル 教科書体 NK-B" panose="02020700000000000000" pitchFamily="18" charset="-128"/>
              </a:rPr>
              <a:t>週・人口</a:t>
            </a:r>
            <a:r>
              <a:rPr kumimoji="1" lang="en-US" altLang="ja-JP" sz="2800" b="1" dirty="0">
                <a:latin typeface="UD デジタル 教科書体 NK-B" panose="02020700000000000000" pitchFamily="18" charset="-128"/>
                <a:ea typeface="UD デジタル 教科書体 NK-B" panose="02020700000000000000" pitchFamily="18" charset="-128"/>
              </a:rPr>
              <a:t>10</a:t>
            </a:r>
            <a:r>
              <a:rPr lang="ja-JP" altLang="en-US" sz="2800" b="1" dirty="0">
                <a:latin typeface="UD デジタル 教科書体 NK-B" panose="02020700000000000000" pitchFamily="18" charset="-128"/>
                <a:ea typeface="UD デジタル 教科書体 NK-B" panose="02020700000000000000" pitchFamily="18" charset="-128"/>
              </a:rPr>
              <a:t>万人あたり新規</a:t>
            </a:r>
            <a:r>
              <a:rPr lang="ja-JP" altLang="en-US" sz="2800" b="1" dirty="0" smtClean="0">
                <a:latin typeface="UD デジタル 教科書体 NK-B" panose="02020700000000000000" pitchFamily="18" charset="-128"/>
                <a:ea typeface="UD デジタル 教科書体 NK-B" panose="02020700000000000000" pitchFamily="18" charset="-128"/>
              </a:rPr>
              <a:t>陽性者数</a:t>
            </a:r>
            <a:endParaRPr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12"/>
          </p:nvPr>
        </p:nvSpPr>
        <p:spPr>
          <a:xfrm>
            <a:off x="9448801" y="6538912"/>
            <a:ext cx="2743200" cy="365125"/>
          </a:xfrm>
        </p:spPr>
        <p:txBody>
          <a:bodyPr/>
          <a:lstStyle/>
          <a:p>
            <a:fld id="{9AE8D62C-51FD-4D41-806D-1D2DE4710F3C}" type="slidenum">
              <a:rPr kumimoji="1" lang="ja-JP" altLang="en-US" smtClean="0"/>
              <a:t>4</a:t>
            </a:fld>
            <a:endParaRPr kumimoji="1" lang="ja-JP" altLang="en-US"/>
          </a:p>
        </p:txBody>
      </p:sp>
      <p:sp>
        <p:nvSpPr>
          <p:cNvPr id="46" name="テキスト ボックス 45">
            <a:extLst>
              <a:ext uri="{FF2B5EF4-FFF2-40B4-BE49-F238E27FC236}">
                <a16:creationId xmlns:a16="http://schemas.microsoft.com/office/drawing/2014/main" id="{66C4A2BD-4252-419D-8A1B-0D8FC4F54FCC}"/>
              </a:ext>
            </a:extLst>
          </p:cNvPr>
          <p:cNvSpPr txBox="1"/>
          <p:nvPr/>
        </p:nvSpPr>
        <p:spPr>
          <a:xfrm>
            <a:off x="1038224" y="1317308"/>
            <a:ext cx="4243460" cy="430887"/>
          </a:xfrm>
          <a:prstGeom prst="rect">
            <a:avLst/>
          </a:prstGeom>
          <a:noFill/>
        </p:spPr>
        <p:txBody>
          <a:bodyPr wrap="square" rtlCol="0">
            <a:spAutoFit/>
          </a:bodyPr>
          <a:lstStyle/>
          <a:p>
            <a:r>
              <a:rPr lang="en-US" altLang="ja-JP" sz="1100" dirty="0" smtClean="0"/>
              <a:t>※</a:t>
            </a:r>
            <a:r>
              <a:rPr lang="ja-JP" altLang="en-US" sz="1100" dirty="0"/>
              <a:t>緊急事態宣言発令対象地域（１都</a:t>
            </a:r>
            <a:r>
              <a:rPr lang="ja-JP" altLang="en-US" sz="1100" dirty="0" smtClean="0"/>
              <a:t>３県）</a:t>
            </a:r>
            <a:r>
              <a:rPr lang="ja-JP" altLang="en-US" sz="1100" dirty="0"/>
              <a:t>及び</a:t>
            </a:r>
            <a:endParaRPr lang="en-US" altLang="ja-JP" sz="1100" dirty="0"/>
          </a:p>
          <a:p>
            <a:r>
              <a:rPr lang="ja-JP" altLang="en-US" sz="1100" dirty="0" smtClean="0"/>
              <a:t>　関西</a:t>
            </a:r>
            <a:r>
              <a:rPr lang="ja-JP" altLang="en-US" sz="1100" dirty="0"/>
              <a:t>の新規陽性者数が多い２府１県を</a:t>
            </a:r>
            <a:r>
              <a:rPr lang="ja-JP" altLang="en-US" sz="1100" dirty="0" smtClean="0"/>
              <a:t>抜粋</a:t>
            </a:r>
            <a:endParaRPr lang="en-US" altLang="ja-JP" sz="1100" dirty="0"/>
          </a:p>
        </p:txBody>
      </p:sp>
      <p:sp>
        <p:nvSpPr>
          <p:cNvPr id="7" name="正方形/長方形 6">
            <a:extLst>
              <a:ext uri="{FF2B5EF4-FFF2-40B4-BE49-F238E27FC236}">
                <a16:creationId xmlns:a16="http://schemas.microsoft.com/office/drawing/2014/main" id="{FC024533-669C-48B1-82E7-C27042384F7F}"/>
              </a:ext>
            </a:extLst>
          </p:cNvPr>
          <p:cNvSpPr/>
          <p:nvPr/>
        </p:nvSpPr>
        <p:spPr>
          <a:xfrm>
            <a:off x="391236" y="6155140"/>
            <a:ext cx="11409528" cy="58772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緊急事態宣言が発令された首都圏１都３県と</a:t>
            </a:r>
            <a:r>
              <a:rPr lang="ja-JP" altLang="en-US" b="1" smtClean="0">
                <a:solidFill>
                  <a:schemeClr val="tx1"/>
                </a:solidFill>
                <a:latin typeface="UD デジタル 教科書体 NK-B" panose="02020700000000000000" pitchFamily="18" charset="-128"/>
                <a:ea typeface="UD デジタル 教科書体 NK-B" panose="02020700000000000000" pitchFamily="18" charset="-128"/>
              </a:rPr>
              <a:t>同様、直</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近１週間で近畿２府１県もこれまでにない規模・スピードで感染が急拡大している。</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0" name="テキスト ボックス 45">
            <a:extLst>
              <a:ext uri="{FF2B5EF4-FFF2-40B4-BE49-F238E27FC236}">
                <a16:creationId xmlns:a16="http://schemas.microsoft.com/office/drawing/2014/main" id="{66C4A2BD-4252-419D-8A1B-0D8FC4F54FCC}"/>
              </a:ext>
            </a:extLst>
          </p:cNvPr>
          <p:cNvSpPr txBox="1"/>
          <p:nvPr/>
        </p:nvSpPr>
        <p:spPr>
          <a:xfrm>
            <a:off x="7965275" y="5954611"/>
            <a:ext cx="424346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100" dirty="0" smtClean="0"/>
              <a:t>※</a:t>
            </a:r>
            <a:r>
              <a:rPr lang="ja-JP" altLang="en-US" sz="1100" dirty="0" smtClean="0"/>
              <a:t>各都道府県ホームページ公表数値を基に、大阪府の分析による</a:t>
            </a:r>
            <a:endParaRPr lang="ja-JP" altLang="en-US" sz="1100" dirty="0"/>
          </a:p>
        </p:txBody>
      </p:sp>
      <p:pic>
        <p:nvPicPr>
          <p:cNvPr id="2" name="図 1"/>
          <p:cNvPicPr>
            <a:picLocks noChangeAspect="1"/>
          </p:cNvPicPr>
          <p:nvPr/>
        </p:nvPicPr>
        <p:blipFill>
          <a:blip r:embed="rId3"/>
          <a:stretch>
            <a:fillRect/>
          </a:stretch>
        </p:blipFill>
        <p:spPr>
          <a:xfrm>
            <a:off x="48244" y="685562"/>
            <a:ext cx="12095512" cy="5486876"/>
          </a:xfrm>
          <a:prstGeom prst="rect">
            <a:avLst/>
          </a:prstGeom>
        </p:spPr>
      </p:pic>
    </p:spTree>
    <p:extLst>
      <p:ext uri="{BB962C8B-B14F-4D97-AF65-F5344CB8AC3E}">
        <p14:creationId xmlns:p14="http://schemas.microsoft.com/office/powerpoint/2010/main" val="1843586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1844"/>
            <a:ext cx="12192000" cy="468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UD デジタル 教科書体 NK-B" panose="02020700000000000000" pitchFamily="18" charset="-128"/>
                <a:ea typeface="UD デジタル 教科書体 NK-B" panose="02020700000000000000" pitchFamily="18" charset="-128"/>
              </a:rPr>
              <a:t>週・人口</a:t>
            </a:r>
            <a:r>
              <a:rPr kumimoji="1" lang="en-US" altLang="ja-JP" sz="2800" b="1" dirty="0">
                <a:latin typeface="UD デジタル 教科書体 NK-B" panose="02020700000000000000" pitchFamily="18" charset="-128"/>
                <a:ea typeface="UD デジタル 教科書体 NK-B" panose="02020700000000000000" pitchFamily="18" charset="-128"/>
              </a:rPr>
              <a:t>10</a:t>
            </a:r>
            <a:r>
              <a:rPr lang="ja-JP" altLang="en-US" sz="2800" b="1" dirty="0">
                <a:latin typeface="UD デジタル 教科書体 NK-B" panose="02020700000000000000" pitchFamily="18" charset="-128"/>
                <a:ea typeface="UD デジタル 教科書体 NK-B" panose="02020700000000000000" pitchFamily="18" charset="-128"/>
              </a:rPr>
              <a:t>万人あたり新規陽性者数（都道府県別</a:t>
            </a:r>
            <a:r>
              <a:rPr lang="ja-JP" altLang="en-US" sz="2800" b="1" dirty="0" smtClean="0">
                <a:latin typeface="UD デジタル 教科書体 NK-B" panose="02020700000000000000" pitchFamily="18" charset="-128"/>
                <a:ea typeface="UD デジタル 教科書体 NK-B" panose="02020700000000000000" pitchFamily="18" charset="-128"/>
              </a:rPr>
              <a:t>）</a:t>
            </a:r>
            <a:endParaRPr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12"/>
          </p:nvPr>
        </p:nvSpPr>
        <p:spPr>
          <a:xfrm>
            <a:off x="9191625" y="6407149"/>
            <a:ext cx="2743200" cy="365125"/>
          </a:xfrm>
        </p:spPr>
        <p:txBody>
          <a:bodyPr/>
          <a:lstStyle/>
          <a:p>
            <a:fld id="{9AE8D62C-51FD-4D41-806D-1D2DE4710F3C}" type="slidenum">
              <a:rPr kumimoji="1" lang="ja-JP" altLang="en-US" smtClean="0"/>
              <a:t>5</a:t>
            </a:fld>
            <a:endParaRPr kumimoji="1" lang="ja-JP" altLang="en-US" dirty="0"/>
          </a:p>
        </p:txBody>
      </p:sp>
      <p:sp>
        <p:nvSpPr>
          <p:cNvPr id="9" name="テキスト ボックス 45">
            <a:extLst>
              <a:ext uri="{FF2B5EF4-FFF2-40B4-BE49-F238E27FC236}">
                <a16:creationId xmlns:a16="http://schemas.microsoft.com/office/drawing/2014/main" id="{66C4A2BD-4252-419D-8A1B-0D8FC4F54FCC}"/>
              </a:ext>
            </a:extLst>
          </p:cNvPr>
          <p:cNvSpPr txBox="1"/>
          <p:nvPr/>
        </p:nvSpPr>
        <p:spPr>
          <a:xfrm>
            <a:off x="7388982" y="6589711"/>
            <a:ext cx="424346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100" dirty="0" smtClean="0"/>
              <a:t>※</a:t>
            </a:r>
            <a:r>
              <a:rPr lang="ja-JP" altLang="en-US" sz="1100" dirty="0" smtClean="0"/>
              <a:t>各都道府県ホームページ公表数値を基に、大阪府の分析による</a:t>
            </a:r>
            <a:endParaRPr lang="ja-JP" altLang="en-US" sz="1100" dirty="0"/>
          </a:p>
        </p:txBody>
      </p:sp>
      <p:pic>
        <p:nvPicPr>
          <p:cNvPr id="2" name="図 1"/>
          <p:cNvPicPr>
            <a:picLocks noChangeAspect="1"/>
          </p:cNvPicPr>
          <p:nvPr/>
        </p:nvPicPr>
        <p:blipFill>
          <a:blip r:embed="rId3"/>
          <a:stretch>
            <a:fillRect/>
          </a:stretch>
        </p:blipFill>
        <p:spPr>
          <a:xfrm>
            <a:off x="173222" y="517569"/>
            <a:ext cx="11845555" cy="6072142"/>
          </a:xfrm>
          <a:prstGeom prst="rect">
            <a:avLst/>
          </a:prstGeom>
        </p:spPr>
      </p:pic>
    </p:spTree>
    <p:extLst>
      <p:ext uri="{BB962C8B-B14F-4D97-AF65-F5344CB8AC3E}">
        <p14:creationId xmlns:p14="http://schemas.microsoft.com/office/powerpoint/2010/main" val="3319602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7727876" y="647987"/>
            <a:ext cx="4285859" cy="5194242"/>
          </a:xfrm>
          <a:prstGeom prst="rect">
            <a:avLst/>
          </a:prstGeom>
        </p:spPr>
      </p:pic>
      <p:pic>
        <p:nvPicPr>
          <p:cNvPr id="3" name="図 2"/>
          <p:cNvPicPr>
            <a:picLocks noChangeAspect="1"/>
          </p:cNvPicPr>
          <p:nvPr/>
        </p:nvPicPr>
        <p:blipFill>
          <a:blip r:embed="rId4"/>
          <a:stretch>
            <a:fillRect/>
          </a:stretch>
        </p:blipFill>
        <p:spPr>
          <a:xfrm>
            <a:off x="35667" y="703294"/>
            <a:ext cx="7517019" cy="5303980"/>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latin typeface="UD デジタル 教科書体 NK-B" panose="02020700000000000000" pitchFamily="18" charset="-128"/>
                <a:ea typeface="UD デジタル 教科書体 NK-B" panose="02020700000000000000" pitchFamily="18" charset="-128"/>
              </a:rPr>
              <a:t>検査件数と陽性率</a:t>
            </a:r>
          </a:p>
        </p:txBody>
      </p:sp>
      <p:sp>
        <p:nvSpPr>
          <p:cNvPr id="7" name="テキスト ボックス 6"/>
          <p:cNvSpPr txBox="1"/>
          <p:nvPr/>
        </p:nvSpPr>
        <p:spPr>
          <a:xfrm>
            <a:off x="84143" y="895479"/>
            <a:ext cx="931426" cy="253916"/>
          </a:xfrm>
          <a:prstGeom prst="rect">
            <a:avLst/>
          </a:prstGeom>
          <a:noFill/>
        </p:spPr>
        <p:txBody>
          <a:bodyPr wrap="square" rtlCol="0">
            <a:spAutoFit/>
          </a:bodyPr>
          <a:lstStyle/>
          <a:p>
            <a:r>
              <a:rPr lang="ja-JP" altLang="en-US" sz="1050" dirty="0">
                <a:latin typeface="+mn-ea"/>
              </a:rPr>
              <a:t>（人分）</a:t>
            </a:r>
            <a:endParaRPr kumimoji="1" lang="ja-JP" altLang="en-US" sz="1050" dirty="0">
              <a:latin typeface="+mn-ea"/>
            </a:endParaRPr>
          </a:p>
        </p:txBody>
      </p:sp>
      <p:sp>
        <p:nvSpPr>
          <p:cNvPr id="9" name="正方形/長方形 8"/>
          <p:cNvSpPr/>
          <p:nvPr/>
        </p:nvSpPr>
        <p:spPr>
          <a:xfrm>
            <a:off x="8361745" y="5842229"/>
            <a:ext cx="3404856" cy="369332"/>
          </a:xfrm>
          <a:prstGeom prst="rect">
            <a:avLst/>
          </a:prstGeom>
        </p:spPr>
        <p:txBody>
          <a:bodyPr wrap="square">
            <a:spAutoFit/>
          </a:bodyPr>
          <a:lstStyle/>
          <a:p>
            <a:r>
              <a:rPr lang="en-US" altLang="ja-JP" sz="900" dirty="0" smtClean="0">
                <a:latin typeface="メイリオ" panose="020B0604030504040204" pitchFamily="50" charset="-128"/>
                <a:ea typeface="メイリオ" panose="020B0604030504040204" pitchFamily="50" charset="-128"/>
              </a:rPr>
              <a:t>※12</a:t>
            </a:r>
            <a:r>
              <a:rPr lang="ja-JP" altLang="en-US" sz="900" dirty="0" smtClean="0">
                <a:latin typeface="メイリオ" panose="020B0604030504040204" pitchFamily="50" charset="-128"/>
                <a:ea typeface="メイリオ" panose="020B0604030504040204" pitchFamily="50" charset="-128"/>
              </a:rPr>
              <a:t>月</a:t>
            </a:r>
            <a:r>
              <a:rPr lang="en-US" altLang="ja-JP" sz="900" dirty="0" smtClean="0">
                <a:latin typeface="メイリオ" panose="020B0604030504040204" pitchFamily="50" charset="-128"/>
                <a:ea typeface="メイリオ" panose="020B0604030504040204" pitchFamily="50" charset="-128"/>
              </a:rPr>
              <a:t>15</a:t>
            </a:r>
            <a:r>
              <a:rPr lang="ja-JP" altLang="en-US" sz="900" dirty="0" smtClean="0">
                <a:latin typeface="メイリオ" panose="020B0604030504040204" pitchFamily="50" charset="-128"/>
                <a:ea typeface="メイリオ" panose="020B0604030504040204" pitchFamily="50" charset="-128"/>
              </a:rPr>
              <a:t>日より国システム（</a:t>
            </a:r>
            <a:r>
              <a:rPr lang="en-US" altLang="ja-JP" sz="900" dirty="0" smtClean="0">
                <a:latin typeface="メイリオ" panose="020B0604030504040204" pitchFamily="50" charset="-128"/>
                <a:ea typeface="メイリオ" panose="020B0604030504040204" pitchFamily="50" charset="-128"/>
              </a:rPr>
              <a:t>G-MIS</a:t>
            </a:r>
            <a:r>
              <a:rPr lang="ja-JP" altLang="en-US" sz="900" dirty="0" smtClean="0">
                <a:latin typeface="メイリオ" panose="020B0604030504040204" pitchFamily="50" charset="-128"/>
                <a:ea typeface="メイリオ" panose="020B0604030504040204" pitchFamily="50" charset="-128"/>
              </a:rPr>
              <a:t>）を使用し、算出方法を</a:t>
            </a:r>
            <a:endParaRPr lang="en-US" altLang="ja-JP" sz="900" dirty="0" smtClean="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rPr>
              <a:t>「１週間の陽性者数／１週間の検体採取をした人数」に変更</a:t>
            </a:r>
            <a:endParaRPr lang="ja-JP" altLang="en-US" sz="900" dirty="0">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a:xfrm>
            <a:off x="9413050" y="6394971"/>
            <a:ext cx="2743200" cy="365125"/>
          </a:xfrm>
        </p:spPr>
        <p:txBody>
          <a:bodyPr/>
          <a:lstStyle/>
          <a:p>
            <a:fld id="{F216AE56-EAD3-4706-B860-3EC2C2952B40}" type="slidenum">
              <a:rPr kumimoji="1" lang="ja-JP" altLang="en-US" smtClean="0"/>
              <a:t>6</a:t>
            </a:fld>
            <a:endParaRPr kumimoji="1" lang="ja-JP" altLang="en-US" dirty="0"/>
          </a:p>
        </p:txBody>
      </p:sp>
      <p:sp>
        <p:nvSpPr>
          <p:cNvPr id="22" name="テキスト ボックス 21"/>
          <p:cNvSpPr txBox="1"/>
          <p:nvPr/>
        </p:nvSpPr>
        <p:spPr>
          <a:xfrm>
            <a:off x="7727876" y="895479"/>
            <a:ext cx="931426" cy="253916"/>
          </a:xfrm>
          <a:prstGeom prst="rect">
            <a:avLst/>
          </a:prstGeom>
          <a:noFill/>
        </p:spPr>
        <p:txBody>
          <a:bodyPr wrap="square" rtlCol="0">
            <a:spAutoFit/>
          </a:bodyPr>
          <a:lstStyle/>
          <a:p>
            <a:r>
              <a:rPr lang="ja-JP" altLang="en-US" sz="1050" dirty="0">
                <a:latin typeface="+mn-ea"/>
              </a:rPr>
              <a:t>（人分）</a:t>
            </a:r>
            <a:endParaRPr kumimoji="1" lang="ja-JP" altLang="en-US" sz="1050" dirty="0">
              <a:latin typeface="+mn-ea"/>
            </a:endParaRPr>
          </a:p>
        </p:txBody>
      </p:sp>
      <p:sp>
        <p:nvSpPr>
          <p:cNvPr id="13" name="正方形/長方形 12">
            <a:extLst>
              <a:ext uri="{FF2B5EF4-FFF2-40B4-BE49-F238E27FC236}">
                <a16:creationId xmlns:a16="http://schemas.microsoft.com/office/drawing/2014/main" id="{FC024533-669C-48B1-82E7-C27042384F7F}"/>
              </a:ext>
            </a:extLst>
          </p:cNvPr>
          <p:cNvSpPr/>
          <p:nvPr/>
        </p:nvSpPr>
        <p:spPr>
          <a:xfrm>
            <a:off x="534519" y="6172320"/>
            <a:ext cx="9455642" cy="62999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検査件数の増加により、</a:t>
            </a:r>
            <a:r>
              <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12</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月下旬に陽性率は６％前後（１週間平均）で推移していたが、</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年末以降、陽性率</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は</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増加し、高止まりとなっている。</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394918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12192000" cy="4210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「大阪モデル」モニタリング指標の状況</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12"/>
          </p:nvPr>
        </p:nvSpPr>
        <p:spPr>
          <a:xfrm>
            <a:off x="9448800" y="6393690"/>
            <a:ext cx="2743200" cy="365125"/>
          </a:xfrm>
        </p:spPr>
        <p:txBody>
          <a:bodyPr/>
          <a:lstStyle/>
          <a:p>
            <a:fld id="{F216AE56-EAD3-4706-B860-3EC2C2952B40}" type="slidenum">
              <a:rPr kumimoji="1" lang="ja-JP" altLang="en-US" smtClean="0"/>
              <a:t>7</a:t>
            </a:fld>
            <a:endParaRPr kumimoji="1" lang="ja-JP" altLang="en-US" dirty="0"/>
          </a:p>
        </p:txBody>
      </p:sp>
      <p:pic>
        <p:nvPicPr>
          <p:cNvPr id="7" name="図 6"/>
          <p:cNvPicPr>
            <a:picLocks noChangeAspect="1"/>
          </p:cNvPicPr>
          <p:nvPr/>
        </p:nvPicPr>
        <p:blipFill>
          <a:blip r:embed="rId2"/>
          <a:stretch>
            <a:fillRect/>
          </a:stretch>
        </p:blipFill>
        <p:spPr>
          <a:xfrm>
            <a:off x="122830" y="491222"/>
            <a:ext cx="11941792" cy="4636215"/>
          </a:xfrm>
          <a:prstGeom prst="rect">
            <a:avLst/>
          </a:prstGeom>
        </p:spPr>
      </p:pic>
      <p:pic>
        <p:nvPicPr>
          <p:cNvPr id="5" name="図 4"/>
          <p:cNvPicPr>
            <a:picLocks noChangeAspect="1"/>
          </p:cNvPicPr>
          <p:nvPr/>
        </p:nvPicPr>
        <p:blipFill>
          <a:blip r:embed="rId3"/>
          <a:stretch>
            <a:fillRect/>
          </a:stretch>
        </p:blipFill>
        <p:spPr>
          <a:xfrm>
            <a:off x="3480180" y="5168207"/>
            <a:ext cx="8153920" cy="1629344"/>
          </a:xfrm>
          <a:prstGeom prst="rect">
            <a:avLst/>
          </a:prstGeom>
          <a:ln>
            <a:solidFill>
              <a:schemeClr val="tx1"/>
            </a:solidFill>
            <a:prstDash val="sysDash"/>
          </a:ln>
        </p:spPr>
      </p:pic>
    </p:spTree>
    <p:extLst>
      <p:ext uri="{BB962C8B-B14F-4D97-AF65-F5344CB8AC3E}">
        <p14:creationId xmlns:p14="http://schemas.microsoft.com/office/powerpoint/2010/main" val="2635068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12192000" cy="4210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（参考）新型コロナウイルス感染症対策分科会におけるモニタリング指標の状況</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6" name="角丸四角形 5"/>
          <p:cNvSpPr/>
          <p:nvPr/>
        </p:nvSpPr>
        <p:spPr>
          <a:xfrm>
            <a:off x="124263" y="481984"/>
            <a:ext cx="11943471" cy="978972"/>
          </a:xfrm>
          <a:prstGeom prst="roundRect">
            <a:avLst/>
          </a:prstGeom>
          <a:ln w="1905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400" dirty="0" smtClean="0"/>
              <a:t>【</a:t>
            </a:r>
            <a:r>
              <a:rPr lang="ja-JP" altLang="en-US" sz="1400" dirty="0" smtClean="0"/>
              <a:t>分科会の指標の考え方</a:t>
            </a:r>
            <a:r>
              <a:rPr lang="en-US" altLang="ja-JP" sz="1400" dirty="0" smtClean="0"/>
              <a:t>】</a:t>
            </a:r>
          </a:p>
          <a:p>
            <a:r>
              <a:rPr lang="ja-JP" altLang="en-US" sz="1400" dirty="0" smtClean="0"/>
              <a:t>　ステージの移行を検知する指標はあくまで目安。指標をもって機械的に判断するのではなく、これらの指標を総合的に判断。</a:t>
            </a:r>
            <a:endParaRPr lang="en-US" altLang="ja-JP" sz="1400" dirty="0" smtClean="0"/>
          </a:p>
          <a:p>
            <a:r>
              <a:rPr lang="ja-JP" altLang="en-US" sz="1600" dirty="0" smtClean="0"/>
              <a:t>　</a:t>
            </a:r>
            <a:r>
              <a:rPr lang="en-US" altLang="ja-JP" sz="1200" dirty="0" smtClean="0"/>
              <a:t>※</a:t>
            </a:r>
            <a:r>
              <a:rPr lang="ja-JP" altLang="en-US" sz="1200" dirty="0" smtClean="0"/>
              <a:t>ステージ</a:t>
            </a:r>
            <a:r>
              <a:rPr lang="en-US" altLang="ja-JP" sz="1200" dirty="0" smtClean="0"/>
              <a:t>Ⅲ</a:t>
            </a:r>
            <a:r>
              <a:rPr lang="ja-JP" altLang="en-US" sz="1200" dirty="0" smtClean="0"/>
              <a:t>「感染者の急増及び医療提供体制における大きな支障の発生を避けるための対応が必要な段階」</a:t>
            </a:r>
            <a:endParaRPr lang="en-US" altLang="ja-JP" sz="1200" dirty="0" smtClean="0"/>
          </a:p>
          <a:p>
            <a:r>
              <a:rPr lang="ja-JP" altLang="en-US" sz="1200" dirty="0"/>
              <a:t>　</a:t>
            </a:r>
            <a:r>
              <a:rPr lang="ja-JP" altLang="en-US" sz="1200" dirty="0" smtClean="0"/>
              <a:t>　 ステージ</a:t>
            </a:r>
            <a:r>
              <a:rPr lang="en-US" altLang="ja-JP" sz="1200" dirty="0" smtClean="0"/>
              <a:t>Ⅳ</a:t>
            </a:r>
            <a:r>
              <a:rPr lang="ja-JP" altLang="en-US" sz="1200" dirty="0" smtClean="0"/>
              <a:t>「爆発的な感染拡大及び</a:t>
            </a:r>
            <a:r>
              <a:rPr lang="ja-JP" altLang="en-US" sz="1200" dirty="0"/>
              <a:t>深刻</a:t>
            </a:r>
            <a:r>
              <a:rPr lang="ja-JP" altLang="en-US" sz="1200" dirty="0" smtClean="0"/>
              <a:t>な医療提供体制の機能不全を避けるための対応が必要な段階」　　　</a:t>
            </a:r>
            <a:r>
              <a:rPr lang="en-US" altLang="ja-JP" sz="1200" dirty="0" smtClean="0"/>
              <a:t>※</a:t>
            </a:r>
            <a:r>
              <a:rPr lang="ja-JP" altLang="en-US" sz="1200" dirty="0" smtClean="0"/>
              <a:t>ステージ</a:t>
            </a:r>
            <a:r>
              <a:rPr lang="en-US" altLang="ja-JP" sz="1200" dirty="0" smtClean="0"/>
              <a:t>Ⅰ</a:t>
            </a:r>
            <a:r>
              <a:rPr lang="ja-JP" altLang="en-US" sz="1200" dirty="0" smtClean="0"/>
              <a:t>・</a:t>
            </a:r>
            <a:r>
              <a:rPr lang="en-US" altLang="ja-JP" sz="1200" dirty="0" smtClean="0"/>
              <a:t>Ⅱ</a:t>
            </a:r>
            <a:r>
              <a:rPr lang="ja-JP" altLang="en-US" sz="1200" dirty="0" smtClean="0"/>
              <a:t>の指標設定はなし</a:t>
            </a:r>
            <a:endParaRPr kumimoji="1" lang="ja-JP" altLang="en-US" sz="1200" dirty="0"/>
          </a:p>
        </p:txBody>
      </p:sp>
      <p:sp>
        <p:nvSpPr>
          <p:cNvPr id="8" name="スライド番号プレースホルダー 7"/>
          <p:cNvSpPr>
            <a:spLocks noGrp="1"/>
          </p:cNvSpPr>
          <p:nvPr>
            <p:ph type="sldNum" sz="quarter" idx="12"/>
          </p:nvPr>
        </p:nvSpPr>
        <p:spPr>
          <a:xfrm>
            <a:off x="9324534" y="6382107"/>
            <a:ext cx="2743200" cy="365125"/>
          </a:xfrm>
        </p:spPr>
        <p:txBody>
          <a:bodyPr/>
          <a:lstStyle/>
          <a:p>
            <a:fld id="{F216AE56-EAD3-4706-B860-3EC2C2952B40}" type="slidenum">
              <a:rPr kumimoji="1" lang="ja-JP" altLang="en-US" smtClean="0"/>
              <a:t>8</a:t>
            </a:fld>
            <a:endParaRPr kumimoji="1" lang="ja-JP" altLang="en-US" dirty="0"/>
          </a:p>
        </p:txBody>
      </p:sp>
      <p:sp>
        <p:nvSpPr>
          <p:cNvPr id="5" name="テキスト ボックス 4"/>
          <p:cNvSpPr txBox="1"/>
          <p:nvPr/>
        </p:nvSpPr>
        <p:spPr>
          <a:xfrm>
            <a:off x="124263" y="5892621"/>
            <a:ext cx="4910456" cy="430887"/>
          </a:xfrm>
          <a:prstGeom prst="rect">
            <a:avLst/>
          </a:prstGeom>
          <a:noFill/>
        </p:spPr>
        <p:txBody>
          <a:bodyPr wrap="square" rtlCol="0">
            <a:spAutoFit/>
          </a:bodyPr>
          <a:lstStyle/>
          <a:p>
            <a:r>
              <a:rPr kumimoji="1" lang="en-US" altLang="ja-JP" sz="1050" dirty="0" smtClean="0"/>
              <a:t>※</a:t>
            </a:r>
            <a:r>
              <a:rPr lang="ja-JP" altLang="en-US" sz="1050" dirty="0"/>
              <a:t>重症者用病床に関する占有率は</a:t>
            </a:r>
            <a:r>
              <a:rPr lang="ja-JP" altLang="en-US" sz="1050" dirty="0" smtClean="0"/>
              <a:t>、大阪府基準によ</a:t>
            </a:r>
            <a:r>
              <a:rPr lang="ja-JP" altLang="en-US" sz="1050" dirty="0"/>
              <a:t>り</a:t>
            </a:r>
            <a:r>
              <a:rPr lang="ja-JP" altLang="en-US" sz="1050" dirty="0" smtClean="0"/>
              <a:t>算出。</a:t>
            </a:r>
            <a:endParaRPr lang="en-US" altLang="ja-JP" sz="1050" dirty="0" smtClean="0"/>
          </a:p>
          <a:p>
            <a:r>
              <a:rPr kumimoji="1" lang="ja-JP" altLang="en-US" sz="1050" dirty="0" smtClean="0"/>
              <a:t>●：基準外　○：基準内</a:t>
            </a:r>
            <a:endParaRPr kumimoji="1" lang="ja-JP" altLang="en-US" sz="1050" dirty="0"/>
          </a:p>
        </p:txBody>
      </p:sp>
      <p:pic>
        <p:nvPicPr>
          <p:cNvPr id="2" name="図 1"/>
          <p:cNvPicPr>
            <a:picLocks noChangeAspect="1"/>
          </p:cNvPicPr>
          <p:nvPr/>
        </p:nvPicPr>
        <p:blipFill>
          <a:blip r:embed="rId2"/>
          <a:stretch>
            <a:fillRect/>
          </a:stretch>
        </p:blipFill>
        <p:spPr>
          <a:xfrm>
            <a:off x="124263" y="1521931"/>
            <a:ext cx="11943471" cy="4202166"/>
          </a:xfrm>
          <a:prstGeom prst="rect">
            <a:avLst/>
          </a:prstGeom>
        </p:spPr>
      </p:pic>
      <p:pic>
        <p:nvPicPr>
          <p:cNvPr id="11" name="図 10"/>
          <p:cNvPicPr>
            <a:picLocks noChangeAspect="1"/>
          </p:cNvPicPr>
          <p:nvPr/>
        </p:nvPicPr>
        <p:blipFill>
          <a:blip r:embed="rId3"/>
          <a:stretch>
            <a:fillRect/>
          </a:stretch>
        </p:blipFill>
        <p:spPr>
          <a:xfrm>
            <a:off x="5923127" y="5729551"/>
            <a:ext cx="5369777" cy="1073007"/>
          </a:xfrm>
          <a:prstGeom prst="rect">
            <a:avLst/>
          </a:prstGeom>
          <a:ln>
            <a:solidFill>
              <a:schemeClr val="tx1"/>
            </a:solidFill>
            <a:prstDash val="sysDash"/>
          </a:ln>
        </p:spPr>
      </p:pic>
    </p:spTree>
    <p:extLst>
      <p:ext uri="{BB962C8B-B14F-4D97-AF65-F5344CB8AC3E}">
        <p14:creationId xmlns:p14="http://schemas.microsoft.com/office/powerpoint/2010/main" val="3010077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59909" y="467587"/>
            <a:ext cx="12132091" cy="4005419"/>
          </a:xfrm>
          <a:prstGeom prst="rect">
            <a:avLst/>
          </a:prstGeom>
        </p:spPr>
      </p:pic>
      <p:sp>
        <p:nvSpPr>
          <p:cNvPr id="34" name="テキスト ボックス 33"/>
          <p:cNvSpPr txBox="1"/>
          <p:nvPr/>
        </p:nvSpPr>
        <p:spPr>
          <a:xfrm>
            <a:off x="2309814" y="536917"/>
            <a:ext cx="9191379"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日以降</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rPr>
              <a:t>日までの判明日分）</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N</a:t>
            </a:r>
            <a:r>
              <a:rPr lang="ja-JP" altLang="en-US" sz="1200" dirty="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19,875</a:t>
            </a:r>
            <a:r>
              <a:rPr lang="ja-JP" altLang="en-US" sz="1200" dirty="0" smtClean="0">
                <a:latin typeface="Meiryo UI" panose="020B0604030504040204" pitchFamily="50" charset="-128"/>
                <a:ea typeface="Meiryo UI" panose="020B0604030504040204" pitchFamily="50" charset="-128"/>
              </a:rPr>
              <a:t>名</a:t>
            </a:r>
            <a:r>
              <a:rPr lang="ja-JP" altLang="en-US" sz="1200" dirty="0">
                <a:latin typeface="Meiryo UI" panose="020B0604030504040204" pitchFamily="50" charset="-128"/>
                <a:ea typeface="Meiryo UI" panose="020B0604030504040204" pitchFamily="50" charset="-128"/>
              </a:rPr>
              <a:t>（調査中、不明、無症状</a:t>
            </a:r>
            <a:r>
              <a:rPr lang="en-US" altLang="ja-JP" sz="1200" dirty="0" smtClean="0">
                <a:latin typeface="Meiryo UI" panose="020B0604030504040204" pitchFamily="50" charset="-128"/>
                <a:ea typeface="Meiryo UI" panose="020B0604030504040204" pitchFamily="50" charset="-128"/>
              </a:rPr>
              <a:t>4,000</a:t>
            </a:r>
            <a:r>
              <a:rPr lang="ja-JP" altLang="en-US" sz="1200" dirty="0" smtClean="0">
                <a:latin typeface="Meiryo UI" panose="020B0604030504040204" pitchFamily="50" charset="-128"/>
                <a:ea typeface="Meiryo UI" panose="020B0604030504040204" pitchFamily="50" charset="-128"/>
              </a:rPr>
              <a:t>名</a:t>
            </a:r>
            <a:r>
              <a:rPr lang="ja-JP" altLang="en-US" sz="1200" dirty="0">
                <a:latin typeface="Meiryo UI" panose="020B0604030504040204" pitchFamily="50" charset="-128"/>
                <a:ea typeface="Meiryo UI" panose="020B0604030504040204" pitchFamily="50" charset="-128"/>
              </a:rPr>
              <a:t>を除く））</a:t>
            </a:r>
            <a:endParaRPr lang="en-US" altLang="ja-JP" sz="1200" dirty="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a:xfrm>
            <a:off x="9168726" y="6454171"/>
            <a:ext cx="2743200" cy="365125"/>
          </a:xfrm>
        </p:spPr>
        <p:txBody>
          <a:bodyPr/>
          <a:lstStyle/>
          <a:p>
            <a:fld id="{0B62D5CB-8769-475A-9BC8-A2F17E2F558B}" type="slidenum">
              <a:rPr kumimoji="1" lang="ja-JP" altLang="en-US" smtClean="0"/>
              <a:t>9</a:t>
            </a:fld>
            <a:endParaRPr kumimoji="1" lang="ja-JP" altLang="en-US" dirty="0"/>
          </a:p>
        </p:txBody>
      </p:sp>
      <p:sp>
        <p:nvSpPr>
          <p:cNvPr id="31" name="テキスト ボックス 30"/>
          <p:cNvSpPr txBox="1"/>
          <p:nvPr/>
        </p:nvSpPr>
        <p:spPr>
          <a:xfrm>
            <a:off x="-4363" y="1762119"/>
            <a:ext cx="369332" cy="1946781"/>
          </a:xfrm>
          <a:prstGeom prst="rect">
            <a:avLst/>
          </a:prstGeom>
          <a:noFill/>
        </p:spPr>
        <p:txBody>
          <a:bodyPr vert="eaVert" wrap="square" rtlCol="0">
            <a:spAutoFit/>
          </a:bodyPr>
          <a:lstStyle/>
          <a:p>
            <a:r>
              <a:rPr kumimoji="1" lang="ja-JP" altLang="en-US" sz="1200" dirty="0" smtClean="0"/>
              <a:t>陽性</a:t>
            </a:r>
            <a:r>
              <a:rPr kumimoji="1" lang="ja-JP" altLang="en-US" sz="1200" dirty="0"/>
              <a:t>者</a:t>
            </a:r>
            <a:r>
              <a:rPr kumimoji="1" lang="ja-JP" altLang="en-US" sz="1200" dirty="0" smtClean="0"/>
              <a:t>数</a:t>
            </a:r>
            <a:endParaRPr kumimoji="1" lang="ja-JP" altLang="en-US" sz="1200" dirty="0"/>
          </a:p>
        </p:txBody>
      </p:sp>
      <p:sp>
        <p:nvSpPr>
          <p:cNvPr id="26" name="テキスト ボックス 25"/>
          <p:cNvSpPr txBox="1"/>
          <p:nvPr/>
        </p:nvSpPr>
        <p:spPr>
          <a:xfrm>
            <a:off x="675934" y="1355215"/>
            <a:ext cx="5247791" cy="600164"/>
          </a:xfrm>
          <a:prstGeom prst="rect">
            <a:avLst/>
          </a:prstGeom>
          <a:no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推定感染日：</a:t>
            </a:r>
            <a:r>
              <a:rPr lang="ja-JP" altLang="en-US" sz="1100" b="1" dirty="0">
                <a:latin typeface="Meiryo UI" panose="020B0604030504040204" pitchFamily="50" charset="-128"/>
                <a:ea typeface="Meiryo UI" panose="020B0604030504040204" pitchFamily="50" charset="-128"/>
              </a:rPr>
              <a:t>発症日から６日前と仮定</a:t>
            </a:r>
            <a:endParaRPr lang="en-US" altLang="ja-JP" sz="11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潜伏期間は</a:t>
            </a:r>
            <a:r>
              <a:rPr lang="en-US" altLang="ja-JP" sz="1100" dirty="0">
                <a:latin typeface="Meiryo UI" panose="020B0604030504040204" pitchFamily="50" charset="-128"/>
                <a:ea typeface="Meiryo UI" panose="020B0604030504040204" pitchFamily="50" charset="-128"/>
              </a:rPr>
              <a:t>1-14</a:t>
            </a:r>
            <a:r>
              <a:rPr lang="ja-JP" altLang="en-US" sz="1100" dirty="0">
                <a:latin typeface="Meiryo UI" panose="020B0604030504040204" pitchFamily="50" charset="-128"/>
                <a:ea typeface="Meiryo UI" panose="020B0604030504040204" pitchFamily="50" charset="-128"/>
              </a:rPr>
              <a:t>日間</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一般的には約</a:t>
            </a:r>
            <a:r>
              <a:rPr lang="en-US" altLang="ja-JP" sz="1100" dirty="0">
                <a:latin typeface="Meiryo UI" panose="020B0604030504040204" pitchFamily="50" charset="-128"/>
                <a:ea typeface="Meiryo UI" panose="020B0604030504040204" pitchFamily="50" charset="-128"/>
              </a:rPr>
              <a:t>5-6</a:t>
            </a:r>
            <a:r>
              <a:rPr lang="ja-JP" altLang="en-US" sz="1100" dirty="0">
                <a:latin typeface="Meiryo UI" panose="020B0604030504040204" pitchFamily="50" charset="-128"/>
                <a:ea typeface="Meiryo UI" panose="020B0604030504040204" pitchFamily="50" charset="-128"/>
              </a:rPr>
              <a:t>日</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とされていることから、６日前と仮定</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（「新型コロナウイルス感染症対策の基本的対処方針</a:t>
            </a:r>
            <a:r>
              <a:rPr lang="en-US" altLang="ja-JP" sz="1100" dirty="0">
                <a:latin typeface="Meiryo UI" panose="020B0604030504040204" pitchFamily="50" charset="-128"/>
                <a:ea typeface="Meiryo UI" panose="020B0604030504040204" pitchFamily="50" charset="-128"/>
              </a:rPr>
              <a:t>(R2.5.25</a:t>
            </a:r>
            <a:r>
              <a:rPr lang="ja-JP" altLang="en-US" sz="1100" dirty="0">
                <a:latin typeface="Meiryo UI" panose="020B0604030504040204" pitchFamily="50" charset="-128"/>
                <a:ea typeface="Meiryo UI" panose="020B0604030504040204" pitchFamily="50" charset="-128"/>
              </a:rPr>
              <a:t>変更</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」より）</a:t>
            </a:r>
            <a:endParaRPr lang="en-US" altLang="ja-JP" sz="1100" dirty="0">
              <a:latin typeface="Meiryo UI" panose="020B0604030504040204" pitchFamily="50" charset="-128"/>
              <a:ea typeface="Meiryo UI" panose="020B0604030504040204" pitchFamily="50" charset="-128"/>
            </a:endParaRPr>
          </a:p>
        </p:txBody>
      </p:sp>
      <p:sp>
        <p:nvSpPr>
          <p:cNvPr id="27" name="正方形/長方形 26"/>
          <p:cNvSpPr/>
          <p:nvPr/>
        </p:nvSpPr>
        <p:spPr>
          <a:xfrm>
            <a:off x="10817366" y="1445814"/>
            <a:ext cx="1295259" cy="302033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10009434" y="534649"/>
            <a:ext cx="1869022" cy="1061829"/>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rPr>
              <a:t>感染から発症まで６日、</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発症から陽性判明まで７日</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と仮定すると、</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概ねこの期間は今後、新規</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陽性者の発生に伴い、増加。</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a:t>
            </a:r>
            <a:endParaRPr lang="en-US" altLang="ja-JP" sz="1050" dirty="0">
              <a:latin typeface="Meiryo UI" panose="020B0604030504040204" pitchFamily="50" charset="-128"/>
              <a:ea typeface="Meiryo UI" panose="020B0604030504040204" pitchFamily="50" charset="-128"/>
            </a:endParaRPr>
          </a:p>
        </p:txBody>
      </p:sp>
      <p:sp>
        <p:nvSpPr>
          <p:cNvPr id="33" name="テキスト ボックス 1"/>
          <p:cNvSpPr txBox="1"/>
          <p:nvPr/>
        </p:nvSpPr>
        <p:spPr>
          <a:xfrm>
            <a:off x="3155653" y="4572237"/>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３密で唾液が飛び交う環境自粛要請など</a:t>
            </a:r>
            <a:endParaRPr kumimoji="1" lang="en-US" altLang="ja-JP" sz="800" dirty="0" smtClean="0">
              <a:latin typeface="Meiryo UI" panose="020B0604030504040204" pitchFamily="50" charset="-128"/>
              <a:ea typeface="Meiryo UI" panose="020B0604030504040204" pitchFamily="50" charset="-128"/>
            </a:endParaRPr>
          </a:p>
        </p:txBody>
      </p:sp>
      <p:sp>
        <p:nvSpPr>
          <p:cNvPr id="41" name="テキスト ボックス 1"/>
          <p:cNvSpPr txBox="1"/>
          <p:nvPr/>
        </p:nvSpPr>
        <p:spPr>
          <a:xfrm>
            <a:off x="3578683" y="4580175"/>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solidFill>
                  <a:prstClr val="black"/>
                </a:solidFill>
                <a:latin typeface="Meiryo UI" panose="020B0604030504040204" pitchFamily="50" charset="-128"/>
                <a:ea typeface="Meiryo UI" panose="020B0604030504040204" pitchFamily="50" charset="-128"/>
              </a:rPr>
              <a:t>14</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Go To Eat Osaka </a:t>
            </a:r>
            <a:r>
              <a:rPr kumimoji="1" lang="ja-JP" altLang="en-US" sz="800" dirty="0" smtClean="0">
                <a:latin typeface="Meiryo UI" panose="020B0604030504040204" pitchFamily="50" charset="-128"/>
                <a:ea typeface="Meiryo UI" panose="020B0604030504040204" pitchFamily="50" charset="-128"/>
              </a:rPr>
              <a:t>食事券引換開始</a:t>
            </a:r>
            <a:endParaRPr kumimoji="1" lang="en-US" altLang="ja-JP" sz="800" dirty="0" smtClean="0">
              <a:latin typeface="Meiryo UI" panose="020B0604030504040204" pitchFamily="50" charset="-128"/>
              <a:ea typeface="Meiryo UI" panose="020B0604030504040204" pitchFamily="50" charset="-128"/>
            </a:endParaRPr>
          </a:p>
        </p:txBody>
      </p:sp>
      <p:sp>
        <p:nvSpPr>
          <p:cNvPr id="42" name="テキスト ボックス 1"/>
          <p:cNvSpPr txBox="1"/>
          <p:nvPr/>
        </p:nvSpPr>
        <p:spPr>
          <a:xfrm>
            <a:off x="5261027" y="4580175"/>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solidFill>
                  <a:prstClr val="black"/>
                </a:solidFill>
                <a:latin typeface="Meiryo UI" panose="020B0604030504040204" pitchFamily="50" charset="-128"/>
                <a:ea typeface="Meiryo UI" panose="020B0604030504040204" pitchFamily="50" charset="-128"/>
              </a:rPr>
              <a:t>1</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入国制限緩和</a:t>
            </a:r>
            <a:endParaRPr kumimoji="1" lang="en-US" altLang="ja-JP" sz="800" dirty="0" smtClean="0">
              <a:latin typeface="Meiryo UI" panose="020B0604030504040204" pitchFamily="50" charset="-128"/>
              <a:ea typeface="Meiryo UI" panose="020B0604030504040204" pitchFamily="50" charset="-128"/>
            </a:endParaRPr>
          </a:p>
        </p:txBody>
      </p:sp>
      <p:sp>
        <p:nvSpPr>
          <p:cNvPr id="38" name="正方形/長方形 37"/>
          <p:cNvSpPr/>
          <p:nvPr/>
        </p:nvSpPr>
        <p:spPr>
          <a:xfrm>
            <a:off x="0" y="-15880"/>
            <a:ext cx="12192000" cy="5215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UD デジタル 教科書体 NK-B" panose="02020700000000000000" pitchFamily="18" charset="-128"/>
                <a:ea typeface="UD デジタル 教科書体 NK-B" panose="02020700000000000000" pitchFamily="18" charset="-128"/>
              </a:rPr>
              <a:t>推定感染日別陽性者数（１月</a:t>
            </a:r>
            <a:r>
              <a:rPr kumimoji="1" lang="en-US" altLang="ja-JP" sz="2800" b="1" dirty="0" smtClean="0">
                <a:latin typeface="UD デジタル 教科書体 NK-B" panose="02020700000000000000" pitchFamily="18" charset="-128"/>
                <a:ea typeface="UD デジタル 教科書体 NK-B" panose="02020700000000000000" pitchFamily="18" charset="-128"/>
              </a:rPr>
              <a:t>11</a:t>
            </a:r>
            <a:r>
              <a:rPr kumimoji="1" lang="ja-JP" altLang="en-US" sz="2800" b="1" dirty="0" smtClean="0">
                <a:latin typeface="UD デジタル 教科書体 NK-B" panose="02020700000000000000" pitchFamily="18" charset="-128"/>
                <a:ea typeface="UD デジタル 教科書体 NK-B" panose="02020700000000000000" pitchFamily="18" charset="-128"/>
              </a:rPr>
              <a:t>日時点）</a:t>
            </a:r>
            <a:endParaRPr kumimoji="1" lang="en-US" altLang="ja-JP" sz="2800" b="1" dirty="0" smtClean="0">
              <a:latin typeface="UD デジタル 教科書体 NK-B" panose="02020700000000000000" pitchFamily="18" charset="-128"/>
              <a:ea typeface="UD デジタル 教科書体 NK-B" panose="02020700000000000000" pitchFamily="18" charset="-128"/>
            </a:endParaRPr>
          </a:p>
        </p:txBody>
      </p:sp>
      <p:sp>
        <p:nvSpPr>
          <p:cNvPr id="39" name="テキスト ボックス 1"/>
          <p:cNvSpPr txBox="1"/>
          <p:nvPr/>
        </p:nvSpPr>
        <p:spPr>
          <a:xfrm>
            <a:off x="7285361" y="4565064"/>
            <a:ext cx="510622"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a:solidFill>
                  <a:prstClr val="black"/>
                </a:solidFill>
                <a:latin typeface="Meiryo UI" panose="020B0604030504040204" pitchFamily="50" charset="-128"/>
                <a:ea typeface="Meiryo UI" panose="020B0604030504040204" pitchFamily="50" charset="-128"/>
              </a:rPr>
              <a:t>21</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latin typeface="Meiryo UI" panose="020B0604030504040204" pitchFamily="50" charset="-128"/>
                <a:ea typeface="Meiryo UI" panose="020B0604030504040204" pitchFamily="50" charset="-128"/>
              </a:rPr>
              <a:t>5</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５人以上、２時間以上の宴会・飲み会自粛</a:t>
            </a:r>
            <a:endParaRPr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高齢者・基礎疾患のある方等の不要不急の</a:t>
            </a:r>
            <a:endParaRPr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外出自粛要請等</a:t>
            </a:r>
            <a:endParaRPr kumimoji="1" lang="en-US" altLang="ja-JP" sz="800" dirty="0" smtClean="0">
              <a:latin typeface="Meiryo UI" panose="020B0604030504040204" pitchFamily="50" charset="-128"/>
              <a:ea typeface="Meiryo UI" panose="020B0604030504040204" pitchFamily="50" charset="-128"/>
            </a:endParaRPr>
          </a:p>
        </p:txBody>
      </p:sp>
      <p:sp>
        <p:nvSpPr>
          <p:cNvPr id="43" name="テキスト ボックス 1"/>
          <p:cNvSpPr txBox="1"/>
          <p:nvPr/>
        </p:nvSpPr>
        <p:spPr>
          <a:xfrm>
            <a:off x="6873681" y="4557126"/>
            <a:ext cx="40421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20</a:t>
            </a:r>
            <a:r>
              <a:rPr kumimoji="1" lang="ja-JP" altLang="en-US" sz="800" dirty="0" smtClean="0">
                <a:latin typeface="Meiryo UI" panose="020B0604030504040204" pitchFamily="50" charset="-128"/>
                <a:ea typeface="Meiryo UI" panose="020B0604030504040204" pitchFamily="50" charset="-128"/>
              </a:rPr>
              <a:t>日対策本部会議</a:t>
            </a:r>
            <a:endParaRPr kumimoji="1"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イエローステージ２移行（</a:t>
            </a:r>
            <a:r>
              <a:rPr lang="en-US" altLang="ja-JP" sz="800" dirty="0" smtClean="0">
                <a:latin typeface="Meiryo UI" panose="020B0604030504040204" pitchFamily="50" charset="-128"/>
                <a:ea typeface="Meiryo UI" panose="020B0604030504040204" pitchFamily="50" charset="-128"/>
              </a:rPr>
              <a:t>11</a:t>
            </a:r>
            <a:r>
              <a:rPr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21</a:t>
            </a:r>
            <a:r>
              <a:rPr lang="ja-JP" altLang="en-US" sz="800" dirty="0" smtClean="0">
                <a:latin typeface="Meiryo UI" panose="020B0604030504040204" pitchFamily="50" charset="-128"/>
                <a:ea typeface="Meiryo UI" panose="020B0604030504040204" pitchFamily="50" charset="-128"/>
              </a:rPr>
              <a:t>日～）決定</a:t>
            </a:r>
            <a:endParaRPr lang="en-US" altLang="ja-JP" sz="800" dirty="0" smtClean="0">
              <a:latin typeface="Meiryo UI" panose="020B0604030504040204" pitchFamily="50" charset="-128"/>
              <a:ea typeface="Meiryo UI" panose="020B0604030504040204" pitchFamily="50" charset="-128"/>
            </a:endParaRPr>
          </a:p>
        </p:txBody>
      </p:sp>
      <p:sp>
        <p:nvSpPr>
          <p:cNvPr id="45" name="テキスト ボックス 1"/>
          <p:cNvSpPr txBox="1"/>
          <p:nvPr/>
        </p:nvSpPr>
        <p:spPr>
          <a:xfrm>
            <a:off x="8342743" y="4550102"/>
            <a:ext cx="40574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27</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a:latin typeface="Meiryo UI" panose="020B0604030504040204" pitchFamily="50" charset="-128"/>
                <a:ea typeface="Meiryo UI" panose="020B0604030504040204" pitchFamily="50" charset="-128"/>
              </a:rPr>
              <a:t>15</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大阪市北区・中央区へ</a:t>
            </a:r>
            <a:r>
              <a:rPr lang="ja-JP" altLang="en-US" sz="800" dirty="0">
                <a:solidFill>
                  <a:prstClr val="black"/>
                </a:solidFill>
                <a:latin typeface="Meiryo UI" panose="020B0604030504040204" pitchFamily="50" charset="-128"/>
                <a:ea typeface="Meiryo UI" panose="020B0604030504040204" pitchFamily="50" charset="-128"/>
              </a:rPr>
              <a:t>の施設休業等の</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46" name="テキスト ボックス 1"/>
          <p:cNvSpPr txBox="1"/>
          <p:nvPr/>
        </p:nvSpPr>
        <p:spPr>
          <a:xfrm>
            <a:off x="6159597" y="4565062"/>
            <a:ext cx="422986"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28</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「静かに飲食」「マスクの徹底」の要請等</a:t>
            </a:r>
            <a:endParaRPr kumimoji="1" lang="en-US" altLang="ja-JP" sz="800" dirty="0" smtClean="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675934" y="1963316"/>
            <a:ext cx="6065917" cy="430887"/>
          </a:xfrm>
          <a:prstGeom prst="rect">
            <a:avLst/>
          </a:prstGeom>
          <a:noFill/>
        </p:spPr>
        <p:txBody>
          <a:bodyPr wrap="square" rtlCol="0">
            <a:spAutoFit/>
          </a:bodyPr>
          <a:lstStyle/>
          <a:p>
            <a:r>
              <a:rPr kumimoji="1"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府</a:t>
            </a:r>
            <a:r>
              <a:rPr lang="ja-JP" altLang="en-US" sz="1100" dirty="0">
                <a:latin typeface="Meiryo UI" panose="020B0604030504040204" pitchFamily="50" charset="-128"/>
                <a:ea typeface="Meiryo UI" panose="020B0604030504040204" pitchFamily="50" charset="-128"/>
              </a:rPr>
              <a:t>独自のシステム（</a:t>
            </a:r>
            <a:r>
              <a:rPr lang="en-US" altLang="ja-JP" sz="1100" dirty="0" err="1" smtClean="0">
                <a:latin typeface="Meiryo UI" panose="020B0604030504040204" pitchFamily="50" charset="-128"/>
                <a:ea typeface="Meiryo UI" panose="020B0604030504040204" pitchFamily="50" charset="-128"/>
              </a:rPr>
              <a:t>kintone</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から国の情報管理支援システム（</a:t>
            </a:r>
            <a:r>
              <a:rPr lang="en-US" altLang="ja-JP" sz="1100" dirty="0" smtClean="0">
                <a:latin typeface="Meiryo UI" panose="020B0604030504040204" pitchFamily="50" charset="-128"/>
                <a:ea typeface="Meiryo UI" panose="020B0604030504040204" pitchFamily="50" charset="-128"/>
              </a:rPr>
              <a:t>HER-SYS</a:t>
            </a:r>
            <a:r>
              <a:rPr lang="ja-JP" altLang="en-US" sz="1100" dirty="0" err="1"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G-MIS</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への</a:t>
            </a:r>
            <a:r>
              <a:rPr lang="ja-JP" altLang="en-US" sz="1100" dirty="0" smtClean="0">
                <a:latin typeface="Meiryo UI" panose="020B0604030504040204" pitchFamily="50" charset="-128"/>
                <a:ea typeface="Meiryo UI" panose="020B0604030504040204" pitchFamily="50" charset="-128"/>
              </a:rPr>
              <a:t>移行</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11/16</a:t>
            </a:r>
            <a:r>
              <a:rPr lang="ja-JP" altLang="en-US" sz="1100" dirty="0">
                <a:latin typeface="Meiryo UI" panose="020B0604030504040204" pitchFamily="50" charset="-128"/>
                <a:ea typeface="Meiryo UI" panose="020B0604030504040204" pitchFamily="50" charset="-128"/>
              </a:rPr>
              <a:t>～）に伴い</a:t>
            </a:r>
            <a:r>
              <a:rPr lang="ja-JP" altLang="en-US" sz="1100" dirty="0" smtClean="0">
                <a:latin typeface="Meiryo UI" panose="020B0604030504040204" pitchFamily="50" charset="-128"/>
                <a:ea typeface="Meiryo UI" panose="020B0604030504040204" pitchFamily="50" charset="-128"/>
              </a:rPr>
              <a:t>、有症状で</a:t>
            </a:r>
            <a:r>
              <a:rPr kumimoji="1" lang="ja-JP" altLang="en-US" sz="1100" dirty="0" smtClean="0">
                <a:latin typeface="Meiryo UI" panose="020B0604030504040204" pitchFamily="50" charset="-128"/>
                <a:ea typeface="Meiryo UI" panose="020B0604030504040204" pitchFamily="50" charset="-128"/>
              </a:rPr>
              <a:t>発症日</a:t>
            </a:r>
            <a:r>
              <a:rPr lang="ja-JP" altLang="en-US" sz="1100" dirty="0" smtClean="0">
                <a:latin typeface="Meiryo UI" panose="020B0604030504040204" pitchFamily="50" charset="-128"/>
                <a:ea typeface="Meiryo UI" panose="020B0604030504040204" pitchFamily="50" charset="-128"/>
              </a:rPr>
              <a:t>確認中の</a:t>
            </a:r>
            <a:r>
              <a:rPr lang="ja-JP" altLang="en-US" sz="1100" dirty="0">
                <a:latin typeface="Meiryo UI" panose="020B0604030504040204" pitchFamily="50" charset="-128"/>
                <a:ea typeface="Meiryo UI" panose="020B0604030504040204" pitchFamily="50" charset="-128"/>
              </a:rPr>
              <a:t>事例</a:t>
            </a:r>
            <a:r>
              <a:rPr kumimoji="1" lang="ja-JP" altLang="en-US" sz="1100" dirty="0" smtClean="0">
                <a:latin typeface="Meiryo UI" panose="020B0604030504040204" pitchFamily="50" charset="-128"/>
                <a:ea typeface="Meiryo UI" panose="020B0604030504040204" pitchFamily="50" charset="-128"/>
              </a:rPr>
              <a:t>について、陽性判明日から</a:t>
            </a:r>
            <a:r>
              <a:rPr kumimoji="1" lang="en-US" altLang="ja-JP" sz="1100" dirty="0" smtClean="0">
                <a:latin typeface="Meiryo UI" panose="020B0604030504040204" pitchFamily="50" charset="-128"/>
                <a:ea typeface="Meiryo UI" panose="020B0604030504040204" pitchFamily="50" charset="-128"/>
              </a:rPr>
              <a:t>13</a:t>
            </a:r>
            <a:r>
              <a:rPr kumimoji="1" lang="ja-JP" altLang="en-US" sz="1100" dirty="0" smtClean="0">
                <a:latin typeface="Meiryo UI" panose="020B0604030504040204" pitchFamily="50" charset="-128"/>
                <a:ea typeface="Meiryo UI" panose="020B0604030504040204" pitchFamily="50" charset="-128"/>
              </a:rPr>
              <a:t>日遡って算出</a:t>
            </a:r>
            <a:endParaRPr lang="en-US" altLang="ja-JP" sz="1100" dirty="0">
              <a:latin typeface="Meiryo UI" panose="020B0604030504040204" pitchFamily="50" charset="-128"/>
              <a:ea typeface="Meiryo UI" panose="020B0604030504040204" pitchFamily="50" charset="-128"/>
            </a:endParaRPr>
          </a:p>
        </p:txBody>
      </p:sp>
      <p:sp>
        <p:nvSpPr>
          <p:cNvPr id="24" name="テキスト ボックス 1"/>
          <p:cNvSpPr txBox="1"/>
          <p:nvPr/>
        </p:nvSpPr>
        <p:spPr>
          <a:xfrm>
            <a:off x="9176892" y="4557125"/>
            <a:ext cx="475408"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ja-JP" altLang="en-US" sz="800" dirty="0" smtClean="0">
                <a:solidFill>
                  <a:prstClr val="black"/>
                </a:solidFill>
                <a:latin typeface="Meiryo UI" panose="020B0604030504040204" pitchFamily="50" charset="-128"/>
                <a:ea typeface="Meiryo UI" panose="020B0604030504040204" pitchFamily="50" charset="-128"/>
              </a:rPr>
              <a:t>３</a:t>
            </a:r>
            <a:r>
              <a:rPr kumimoji="1" lang="ja-JP" altLang="en-US" sz="800" dirty="0" smtClean="0">
                <a:latin typeface="Meiryo UI" panose="020B0604030504040204" pitchFamily="50" charset="-128"/>
                <a:ea typeface="Meiryo UI" panose="020B0604030504040204" pitchFamily="50" charset="-128"/>
              </a:rPr>
              <a:t>日対策本部会議</a:t>
            </a:r>
            <a:endParaRPr kumimoji="1"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レッドステージ１移行を決定（赤信号点灯）</a:t>
            </a:r>
          </a:p>
        </p:txBody>
      </p:sp>
      <p:sp>
        <p:nvSpPr>
          <p:cNvPr id="25" name="テキスト ボックス 1"/>
          <p:cNvSpPr txBox="1"/>
          <p:nvPr/>
        </p:nvSpPr>
        <p:spPr>
          <a:xfrm>
            <a:off x="9512591" y="4550102"/>
            <a:ext cx="40574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a:solidFill>
                  <a:prstClr val="black"/>
                </a:solidFill>
                <a:latin typeface="Meiryo UI" panose="020B0604030504040204" pitchFamily="50" charset="-128"/>
                <a:ea typeface="Meiryo UI" panose="020B0604030504040204" pitchFamily="50" charset="-128"/>
              </a:rPr>
              <a:t>4</a:t>
            </a:r>
            <a:r>
              <a:rPr kumimoji="1" lang="ja-JP" altLang="en-US" sz="800" dirty="0" smtClean="0">
                <a:latin typeface="Meiryo UI" panose="020B0604030504040204" pitchFamily="50" charset="-128"/>
                <a:ea typeface="Meiryo UI" panose="020B0604030504040204" pitchFamily="50" charset="-128"/>
              </a:rPr>
              <a:t>日～</a:t>
            </a:r>
            <a:r>
              <a:rPr lang="en-US" altLang="ja-JP" sz="800" dirty="0">
                <a:latin typeface="Meiryo UI" panose="020B0604030504040204" pitchFamily="50" charset="-128"/>
                <a:ea typeface="Meiryo UI" panose="020B0604030504040204" pitchFamily="50" charset="-128"/>
              </a:rPr>
              <a:t>15</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府民へ</a:t>
            </a:r>
            <a:r>
              <a:rPr lang="ja-JP" altLang="en-US" sz="800" dirty="0" smtClean="0">
                <a:solidFill>
                  <a:prstClr val="black"/>
                </a:solidFill>
                <a:latin typeface="Meiryo UI" panose="020B0604030504040204" pitchFamily="50" charset="-128"/>
                <a:ea typeface="Meiryo UI" panose="020B0604030504040204" pitchFamily="50" charset="-128"/>
              </a:rPr>
              <a:t>の出来る限り不要</a:t>
            </a:r>
            <a:r>
              <a:rPr lang="ja-JP" altLang="en-US" sz="800" dirty="0">
                <a:solidFill>
                  <a:prstClr val="black"/>
                </a:solidFill>
                <a:latin typeface="Meiryo UI" panose="020B0604030504040204" pitchFamily="50" charset="-128"/>
                <a:ea typeface="Meiryo UI" panose="020B0604030504040204" pitchFamily="50" charset="-128"/>
              </a:rPr>
              <a:t>不急の外出自粛</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37" name="テキスト ボックス 1"/>
          <p:cNvSpPr txBox="1"/>
          <p:nvPr/>
        </p:nvSpPr>
        <p:spPr>
          <a:xfrm>
            <a:off x="9776856" y="4565062"/>
            <a:ext cx="537498"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16</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29</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府民への不要不急の外出自粛</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大阪市全域への施設休業等の要請</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40" name="テキスト ボックス 1"/>
          <p:cNvSpPr txBox="1"/>
          <p:nvPr/>
        </p:nvSpPr>
        <p:spPr>
          <a:xfrm>
            <a:off x="7632275" y="4565063"/>
            <a:ext cx="556109"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24</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大阪市を目的地とする旅行の</a:t>
            </a:r>
            <a:r>
              <a:rPr lang="en-US" altLang="ja-JP" sz="800" dirty="0" err="1">
                <a:solidFill>
                  <a:prstClr val="black"/>
                </a:solidFill>
                <a:latin typeface="Meiryo UI" panose="020B0604030504040204" pitchFamily="50" charset="-128"/>
                <a:ea typeface="Meiryo UI" panose="020B0604030504040204" pitchFamily="50" charset="-128"/>
              </a:rPr>
              <a:t>GoTo</a:t>
            </a:r>
            <a:r>
              <a:rPr lang="ja-JP" altLang="en-US" sz="800" dirty="0" smtClean="0">
                <a:solidFill>
                  <a:prstClr val="black"/>
                </a:solidFill>
                <a:latin typeface="Meiryo UI" panose="020B0604030504040204" pitchFamily="50" charset="-128"/>
                <a:ea typeface="Meiryo UI" panose="020B0604030504040204" pitchFamily="50" charset="-128"/>
              </a:rPr>
              <a:t>トラベル</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の</a:t>
            </a:r>
            <a:r>
              <a:rPr lang="ja-JP" altLang="en-US" sz="800" dirty="0">
                <a:solidFill>
                  <a:prstClr val="black"/>
                </a:solidFill>
                <a:latin typeface="Meiryo UI" panose="020B0604030504040204" pitchFamily="50" charset="-128"/>
                <a:ea typeface="Meiryo UI" panose="020B0604030504040204" pitchFamily="50" charset="-128"/>
              </a:rPr>
              <a:t>適用一時停止</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44" name="テキスト ボックス 1"/>
          <p:cNvSpPr txBox="1"/>
          <p:nvPr/>
        </p:nvSpPr>
        <p:spPr>
          <a:xfrm>
            <a:off x="8060546" y="4565062"/>
            <a:ext cx="40574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a:solidFill>
                  <a:prstClr val="black"/>
                </a:solidFill>
                <a:latin typeface="Meiryo UI" panose="020B0604030504040204" pitchFamily="50" charset="-128"/>
                <a:ea typeface="Meiryo UI" panose="020B0604030504040204" pitchFamily="50" charset="-128"/>
              </a:rPr>
              <a:t>25</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latin typeface="Meiryo UI" panose="020B0604030504040204" pitchFamily="50" charset="-128"/>
                <a:ea typeface="Meiryo UI" panose="020B0604030504040204" pitchFamily="50" charset="-128"/>
              </a:rPr>
              <a:t>16</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「勝負の三週間」（国）</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47" name="テキスト ボックス 1"/>
          <p:cNvSpPr txBox="1"/>
          <p:nvPr/>
        </p:nvSpPr>
        <p:spPr>
          <a:xfrm>
            <a:off x="8752967" y="4550102"/>
            <a:ext cx="618907"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27</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大阪市に居住する方の</a:t>
            </a:r>
            <a:r>
              <a:rPr lang="en-US" altLang="ja-JP" sz="800" dirty="0" err="1">
                <a:solidFill>
                  <a:prstClr val="black"/>
                </a:solidFill>
                <a:latin typeface="Meiryo UI" panose="020B0604030504040204" pitchFamily="50" charset="-128"/>
                <a:ea typeface="Meiryo UI" panose="020B0604030504040204" pitchFamily="50" charset="-128"/>
              </a:rPr>
              <a:t>GoTo</a:t>
            </a:r>
            <a:r>
              <a:rPr lang="ja-JP" altLang="en-US" sz="800" dirty="0">
                <a:solidFill>
                  <a:prstClr val="black"/>
                </a:solidFill>
                <a:latin typeface="Meiryo UI" panose="020B0604030504040204" pitchFamily="50" charset="-128"/>
                <a:ea typeface="Meiryo UI" panose="020B0604030504040204" pitchFamily="50" charset="-128"/>
              </a:rPr>
              <a:t>トラベルの</a:t>
            </a:r>
            <a:r>
              <a:rPr lang="ja-JP" altLang="en-US" sz="800" dirty="0" smtClean="0">
                <a:solidFill>
                  <a:prstClr val="black"/>
                </a:solidFill>
                <a:latin typeface="Meiryo UI" panose="020B0604030504040204" pitchFamily="50" charset="-128"/>
                <a:ea typeface="Meiryo UI" panose="020B0604030504040204" pitchFamily="50" charset="-128"/>
              </a:rPr>
              <a:t>利用</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自粛要請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ポイント</a:t>
            </a:r>
            <a:r>
              <a:rPr lang="ja-JP" altLang="en-US" sz="800" dirty="0">
                <a:solidFill>
                  <a:prstClr val="black"/>
                </a:solidFill>
                <a:latin typeface="Meiryo UI" panose="020B0604030504040204" pitchFamily="50" charset="-128"/>
                <a:ea typeface="Meiryo UI" panose="020B0604030504040204" pitchFamily="50" charset="-128"/>
              </a:rPr>
              <a:t>や食事券の利用自粛要請、食事券</a:t>
            </a:r>
            <a:r>
              <a:rPr lang="ja-JP" altLang="en-US" sz="800" dirty="0" smtClean="0">
                <a:solidFill>
                  <a:prstClr val="black"/>
                </a:solidFill>
                <a:latin typeface="Meiryo UI" panose="020B0604030504040204" pitchFamily="50" charset="-128"/>
                <a:ea typeface="Meiryo UI" panose="020B0604030504040204" pitchFamily="50" charset="-128"/>
              </a:rPr>
              <a:t>の</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新規</a:t>
            </a:r>
            <a:r>
              <a:rPr lang="ja-JP" altLang="en-US" sz="800" dirty="0">
                <a:solidFill>
                  <a:prstClr val="black"/>
                </a:solidFill>
                <a:latin typeface="Meiryo UI" panose="020B0604030504040204" pitchFamily="50" charset="-128"/>
                <a:ea typeface="Meiryo UI" panose="020B0604030504040204" pitchFamily="50" charset="-128"/>
              </a:rPr>
              <a:t>発行の一時停止</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28" name="テキスト ボックス 1"/>
          <p:cNvSpPr txBox="1"/>
          <p:nvPr/>
        </p:nvSpPr>
        <p:spPr>
          <a:xfrm>
            <a:off x="10563132" y="4557124"/>
            <a:ext cx="473030"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30</a:t>
            </a:r>
            <a:r>
              <a:rPr kumimoji="1" lang="ja-JP" altLang="en-US" sz="800" dirty="0" smtClean="0">
                <a:latin typeface="Meiryo UI" panose="020B0604030504040204" pitchFamily="50" charset="-128"/>
                <a:ea typeface="Meiryo UI" panose="020B0604030504040204" pitchFamily="50" charset="-128"/>
              </a:rPr>
              <a:t>日～緊急事態宣言発出まで</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府民への不要不急の外出自粛</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大阪市全域への施設休業等の要請</a:t>
            </a:r>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等</a:t>
            </a:r>
            <a:endParaRPr lang="en-US" altLang="ja-JP" sz="800" dirty="0" smtClean="0">
              <a:solidFill>
                <a:prstClr val="black"/>
              </a:solidFill>
              <a:latin typeface="Meiryo UI" panose="020B0604030504040204" pitchFamily="50" charset="-128"/>
              <a:ea typeface="Meiryo UI" panose="020B0604030504040204" pitchFamily="50" charset="-128"/>
            </a:endParaRPr>
          </a:p>
        </p:txBody>
      </p:sp>
      <p:sp>
        <p:nvSpPr>
          <p:cNvPr id="2" name="右矢印 1"/>
          <p:cNvSpPr/>
          <p:nvPr/>
        </p:nvSpPr>
        <p:spPr>
          <a:xfrm rot="18811076">
            <a:off x="10000455" y="1826839"/>
            <a:ext cx="627797" cy="2729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id="{FC024533-669C-48B1-82E7-C27042384F7F}"/>
              </a:ext>
            </a:extLst>
          </p:cNvPr>
          <p:cNvSpPr/>
          <p:nvPr/>
        </p:nvSpPr>
        <p:spPr>
          <a:xfrm>
            <a:off x="259821" y="4644750"/>
            <a:ext cx="2738948" cy="202900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12</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月下旬以降に感染したと推定される陽性者が</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増加</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特</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に</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12</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月</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25</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日のクリスマス以降から急増。</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0" name="テキスト ボックス 1"/>
          <p:cNvSpPr txBox="1"/>
          <p:nvPr/>
        </p:nvSpPr>
        <p:spPr>
          <a:xfrm>
            <a:off x="11596265" y="4516370"/>
            <a:ext cx="342447"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a:t>
            </a:r>
            <a:r>
              <a:rPr kumimoji="1" lang="ja-JP" altLang="en-US" sz="800" dirty="0" smtClean="0">
                <a:latin typeface="Meiryo UI" panose="020B0604030504040204" pitchFamily="50" charset="-128"/>
                <a:ea typeface="Meiryo UI" panose="020B0604030504040204" pitchFamily="50" charset="-128"/>
              </a:rPr>
              <a:t>月</a:t>
            </a:r>
            <a:r>
              <a:rPr lang="ja-JP" altLang="en-US" sz="800" dirty="0" smtClean="0">
                <a:solidFill>
                  <a:prstClr val="black"/>
                </a:solidFill>
                <a:latin typeface="Meiryo UI" panose="020B0604030504040204" pitchFamily="50" charset="-128"/>
                <a:ea typeface="Meiryo UI" panose="020B0604030504040204" pitchFamily="50" charset="-128"/>
              </a:rPr>
              <a:t>９</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緊急事態宣言発出</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smtClean="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181902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7117</TotalTime>
  <Words>2778</Words>
  <Application>Microsoft Office PowerPoint</Application>
  <PresentationFormat>ワイド画面</PresentationFormat>
  <Paragraphs>419</Paragraphs>
  <Slides>28</Slides>
  <Notes>9</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28</vt:i4>
      </vt:variant>
    </vt:vector>
  </HeadingPairs>
  <TitlesOfParts>
    <vt:vector size="37" baseType="lpstr">
      <vt:lpstr>Meiryo UI</vt:lpstr>
      <vt:lpstr>UD デジタル 教科書体 NK-B</vt:lpstr>
      <vt:lpstr>UD デジタル 教科書体 NP-B</vt:lpstr>
      <vt:lpstr>メイリオ</vt:lpstr>
      <vt:lpstr>游ゴシック</vt:lpstr>
      <vt:lpstr>游ゴシック Light</vt:lpstr>
      <vt:lpstr>Arial</vt:lpstr>
      <vt:lpstr>Microsoft Himalaya</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國本　由衣</dc:creator>
  <cp:lastModifiedBy>川幡　尚亮</cp:lastModifiedBy>
  <cp:revision>64</cp:revision>
  <cp:lastPrinted>2021-01-07T15:26:22Z</cp:lastPrinted>
  <dcterms:created xsi:type="dcterms:W3CDTF">2020-08-11T02:27:27Z</dcterms:created>
  <dcterms:modified xsi:type="dcterms:W3CDTF">2021-01-12T08:37:23Z</dcterms:modified>
</cp:coreProperties>
</file>