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04" r:id="rId2"/>
    <p:sldId id="405" r:id="rId3"/>
    <p:sldId id="406" r:id="rId4"/>
    <p:sldId id="407" r:id="rId5"/>
    <p:sldId id="408" r:id="rId6"/>
    <p:sldId id="409" r:id="rId7"/>
    <p:sldId id="410" r:id="rId8"/>
    <p:sldId id="411" r:id="rId9"/>
    <p:sldId id="398" r:id="rId10"/>
    <p:sldId id="412" r:id="rId11"/>
    <p:sldId id="413" r:id="rId12"/>
    <p:sldId id="402" r:id="rId13"/>
    <p:sldId id="414" r:id="rId14"/>
    <p:sldId id="387" r:id="rId15"/>
    <p:sldId id="394" r:id="rId16"/>
    <p:sldId id="415" r:id="rId17"/>
    <p:sldId id="385" r:id="rId1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DEF"/>
    <a:srgbClr val="FF6600"/>
    <a:srgbClr val="FFB28B"/>
    <a:srgbClr val="99FF66"/>
    <a:srgbClr val="33CC33"/>
    <a:srgbClr val="CCFF99"/>
    <a:srgbClr val="FF99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34" autoAdjust="0"/>
  </p:normalViewPr>
  <p:slideViewPr>
    <p:cSldViewPr snapToGrid="0">
      <p:cViewPr varScale="1">
        <p:scale>
          <a:sx n="74" d="100"/>
          <a:sy n="74" d="100"/>
        </p:scale>
        <p:origin x="456" y="72"/>
      </p:cViewPr>
      <p:guideLst/>
    </p:cSldViewPr>
  </p:slideViewPr>
  <p:notesTextViewPr>
    <p:cViewPr>
      <p:scale>
        <a:sx n="1" d="1"/>
        <a:sy n="1" d="1"/>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64E24C0-EAE7-42C3-A2C6-11E03F4A7047}" type="datetimeFigureOut">
              <a:rPr kumimoji="1" lang="ja-JP" altLang="en-US" smtClean="0"/>
              <a:t>2020/11/11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F0EEB81-DB16-4A68-B055-8A38956DB515}" type="slidenum">
              <a:rPr kumimoji="1" lang="ja-JP" altLang="en-US" smtClean="0"/>
              <a:t>‹#›</a:t>
            </a:fld>
            <a:endParaRPr kumimoji="1" lang="ja-JP" altLang="en-US"/>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117914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21733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6</a:t>
            </a:fld>
            <a:endParaRPr kumimoji="1" lang="ja-JP" altLang="en-US"/>
          </a:p>
        </p:txBody>
      </p:sp>
    </p:spTree>
    <p:extLst>
      <p:ext uri="{BB962C8B-B14F-4D97-AF65-F5344CB8AC3E}">
        <p14:creationId xmlns:p14="http://schemas.microsoft.com/office/powerpoint/2010/main" val="229329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7F0E7E-1205-4C71-A3B8-4676F886A3C1}" type="slidenum">
              <a:rPr kumimoji="1" lang="ja-JP" altLang="en-US" smtClean="0"/>
              <a:t>12</a:t>
            </a:fld>
            <a:endParaRPr kumimoji="1" lang="ja-JP" altLang="en-US"/>
          </a:p>
        </p:txBody>
      </p:sp>
    </p:spTree>
    <p:extLst>
      <p:ext uri="{BB962C8B-B14F-4D97-AF65-F5344CB8AC3E}">
        <p14:creationId xmlns:p14="http://schemas.microsoft.com/office/powerpoint/2010/main" val="51084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FB98CA-D6EC-4BA5-A9B2-86EEAB6615F3}" type="slidenum">
              <a:rPr kumimoji="1" lang="ja-JP" altLang="en-US" smtClean="0"/>
              <a:t>13</a:t>
            </a:fld>
            <a:endParaRPr kumimoji="1" lang="ja-JP" altLang="en-US"/>
          </a:p>
        </p:txBody>
      </p:sp>
    </p:spTree>
    <p:extLst>
      <p:ext uri="{BB962C8B-B14F-4D97-AF65-F5344CB8AC3E}">
        <p14:creationId xmlns:p14="http://schemas.microsoft.com/office/powerpoint/2010/main" val="2596314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17</a:t>
            </a:fld>
            <a:endParaRPr kumimoji="1" lang="ja-JP" altLang="en-US"/>
          </a:p>
        </p:txBody>
      </p:sp>
    </p:spTree>
    <p:extLst>
      <p:ext uri="{BB962C8B-B14F-4D97-AF65-F5344CB8AC3E}">
        <p14:creationId xmlns:p14="http://schemas.microsoft.com/office/powerpoint/2010/main" val="67931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B2CAAEF-7348-41EE-BE9B-4BC15EA0179B}" type="datetime1">
              <a:rPr kumimoji="1" lang="ja-JP" altLang="en-US" smtClean="0"/>
              <a:t>2020/11/11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38CE11-1E06-448A-A708-797F06171CDC}" type="datetime1">
              <a:rPr kumimoji="1" lang="ja-JP" altLang="en-US" smtClean="0"/>
              <a:t>2020/11/11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B7A47D-6FC3-4482-950A-7614B3263ECE}" type="datetime1">
              <a:rPr kumimoji="1" lang="ja-JP" altLang="en-US" smtClean="0"/>
              <a:t>2020/11/11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740630-FAE8-4288-A4FA-A4324EA7C4EC}" type="datetime1">
              <a:rPr kumimoji="1" lang="ja-JP" altLang="en-US" smtClean="0"/>
              <a:t>2020/11/11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B8DBC21-1E88-4575-AE63-D0802B771079}" type="datetime1">
              <a:rPr kumimoji="1" lang="ja-JP" altLang="en-US" smtClean="0"/>
              <a:t>2020/11/11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D9D4457-0E0D-4591-BD0F-4FD43AAE168A}" type="datetime1">
              <a:rPr kumimoji="1" lang="ja-JP" altLang="en-US" smtClean="0"/>
              <a:t>2020/11/11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E3A26A3-8A3F-4CC3-8BB9-ED00B0BF07F3}" type="datetime1">
              <a:rPr kumimoji="1" lang="ja-JP" altLang="en-US" smtClean="0"/>
              <a:t>2020/11/11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C3AECC2-76BF-45C6-A88B-2C6CB396091F}" type="datetime1">
              <a:rPr kumimoji="1" lang="ja-JP" altLang="en-US" smtClean="0"/>
              <a:t>2020/11/11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9B30E4-C78D-424A-A078-429AA014DD9B}" type="datetime1">
              <a:rPr kumimoji="1" lang="ja-JP" altLang="en-US" smtClean="0"/>
              <a:t>2020/11/11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8464F9-709B-49E7-B07C-611356C09335}" type="datetime1">
              <a:rPr kumimoji="1" lang="ja-JP" altLang="en-US" smtClean="0"/>
              <a:t>2020/11/11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9463F12-FDDF-4ED1-85C2-97BE063DA763}" type="datetime1">
              <a:rPr kumimoji="1" lang="ja-JP" altLang="en-US" smtClean="0"/>
              <a:t>2020/11/11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F146C-849D-48FC-83F0-1CED173FCEE7}" type="datetime1">
              <a:rPr kumimoji="1" lang="ja-JP" altLang="en-US" smtClean="0"/>
              <a:t>2020/11/11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800" b="1" dirty="0">
                <a:latin typeface="UD デジタル 教科書体 NK-B" panose="02020700000000000000" pitchFamily="18" charset="-128"/>
                <a:ea typeface="UD デジタル 教科書体 NK-B" panose="02020700000000000000" pitchFamily="18" charset="-128"/>
              </a:rPr>
              <a:t>の</a:t>
            </a:r>
            <a:r>
              <a:rPr kumimoji="1" lang="ja-JP" altLang="en-US" sz="28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6" name="テキスト ボックス 5"/>
          <p:cNvSpPr txBox="1"/>
          <p:nvPr/>
        </p:nvSpPr>
        <p:spPr>
          <a:xfrm>
            <a:off x="10676586" y="97105"/>
            <a:ext cx="1326524" cy="369332"/>
          </a:xfrm>
          <a:prstGeom prst="rect">
            <a:avLst/>
          </a:prstGeom>
          <a:solidFill>
            <a:schemeClr val="bg1"/>
          </a:solidFill>
        </p:spPr>
        <p:txBody>
          <a:bodyPr wrap="square" rtlCol="0">
            <a:spAutoFit/>
          </a:bodyPr>
          <a:lstStyle/>
          <a:p>
            <a:r>
              <a:rPr kumimoji="1" lang="ja-JP" altLang="en-US" dirty="0" smtClean="0"/>
              <a:t>資料１－１</a:t>
            </a:r>
            <a:endParaRPr kumimoji="1" lang="ja-JP" altLang="en-US" dirty="0"/>
          </a:p>
        </p:txBody>
      </p:sp>
      <p:pic>
        <p:nvPicPr>
          <p:cNvPr id="3" name="図 2"/>
          <p:cNvPicPr>
            <a:picLocks noChangeAspect="1"/>
          </p:cNvPicPr>
          <p:nvPr/>
        </p:nvPicPr>
        <p:blipFill>
          <a:blip r:embed="rId3"/>
          <a:stretch>
            <a:fillRect/>
          </a:stretch>
        </p:blipFill>
        <p:spPr>
          <a:xfrm>
            <a:off x="230714" y="704276"/>
            <a:ext cx="11772396" cy="6041660"/>
          </a:xfrm>
          <a:prstGeom prst="rect">
            <a:avLst/>
          </a:prstGeom>
        </p:spPr>
      </p:pic>
    </p:spTree>
    <p:extLst>
      <p:ext uri="{BB962C8B-B14F-4D97-AF65-F5344CB8AC3E}">
        <p14:creationId xmlns:p14="http://schemas.microsoft.com/office/powerpoint/2010/main" val="892200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5136" y="1154234"/>
            <a:ext cx="11967485" cy="5322269"/>
          </a:xfrm>
          <a:prstGeom prst="rect">
            <a:avLst/>
          </a:prstGeom>
        </p:spPr>
      </p:pic>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10</a:t>
            </a:fld>
            <a:endParaRPr kumimoji="1" lang="ja-JP" altLang="en-US" dirty="0"/>
          </a:p>
        </p:txBody>
      </p:sp>
      <p:sp>
        <p:nvSpPr>
          <p:cNvPr id="10" name="正方形/長方形 9"/>
          <p:cNvSpPr/>
          <p:nvPr/>
        </p:nvSpPr>
        <p:spPr>
          <a:xfrm>
            <a:off x="3582060" y="5519350"/>
            <a:ext cx="81890" cy="115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927861" y="2848940"/>
            <a:ext cx="83819" cy="885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234433" y="5656671"/>
            <a:ext cx="80517" cy="75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874319" y="5891433"/>
            <a:ext cx="86400" cy="21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0171398" y="5891433"/>
            <a:ext cx="82800" cy="21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1816990" y="5435667"/>
            <a:ext cx="94924" cy="16194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717650" y="738128"/>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11</a:t>
            </a:r>
            <a:r>
              <a:rPr lang="ja-JP" altLang="en-US" sz="1600" dirty="0" smtClean="0"/>
              <a:t>月</a:t>
            </a:r>
            <a:r>
              <a:rPr lang="en-US" altLang="ja-JP" sz="1600" dirty="0" smtClean="0"/>
              <a:t>10</a:t>
            </a:r>
            <a:r>
              <a:rPr lang="ja-JP" altLang="en-US" sz="1600" dirty="0" smtClean="0"/>
              <a:t>日</a:t>
            </a:r>
            <a:r>
              <a:rPr lang="ja-JP" altLang="en-US" sz="1600" dirty="0"/>
              <a:t>までに判明</a:t>
            </a:r>
            <a:r>
              <a:rPr lang="ja-JP" altLang="en-US" sz="1600" dirty="0" smtClean="0"/>
              <a:t>した</a:t>
            </a:r>
            <a:r>
              <a:rPr lang="en-US" altLang="ja-JP" sz="1600" dirty="0" smtClean="0"/>
              <a:t>2,517</a:t>
            </a:r>
            <a:r>
              <a:rPr lang="ja-JP" altLang="en-US" sz="1600" dirty="0" smtClean="0"/>
              <a:t>事例の</a:t>
            </a:r>
            <a:r>
              <a:rPr lang="ja-JP" altLang="en-US" sz="1600" dirty="0"/>
              <a:t>状況）</a:t>
            </a:r>
          </a:p>
        </p:txBody>
      </p:sp>
      <p:sp>
        <p:nvSpPr>
          <p:cNvPr id="20" name="正方形/長方形 19"/>
          <p:cNvSpPr/>
          <p:nvPr/>
        </p:nvSpPr>
        <p:spPr>
          <a:xfrm>
            <a:off x="8519763" y="5870002"/>
            <a:ext cx="86400" cy="21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675488" y="2717584"/>
            <a:ext cx="868417" cy="262712"/>
          </a:xfrm>
          <a:prstGeom prst="rect">
            <a:avLst/>
          </a:prstGeom>
          <a:noFill/>
          <a:ln>
            <a:noFill/>
          </a:ln>
        </p:spPr>
        <p:txBody>
          <a:bodyPr wrap="square" rtlCol="0">
            <a:spAutoFit/>
          </a:bodyPr>
          <a:lstStyle/>
          <a:p>
            <a:r>
              <a:rPr kumimoji="1" lang="ja-JP" altLang="en-US" sz="1050" dirty="0" smtClean="0">
                <a:solidFill>
                  <a:schemeClr val="tx1">
                    <a:lumMod val="50000"/>
                    <a:lumOff val="50000"/>
                  </a:schemeClr>
                </a:solidFill>
              </a:rPr>
              <a:t>（</a:t>
            </a:r>
            <a:r>
              <a:rPr lang="en-US" altLang="ja-JP" sz="1050" dirty="0" smtClean="0">
                <a:solidFill>
                  <a:schemeClr val="tx1">
                    <a:lumMod val="50000"/>
                    <a:lumOff val="50000"/>
                  </a:schemeClr>
                </a:solidFill>
              </a:rPr>
              <a:t>10</a:t>
            </a:r>
            <a:r>
              <a:rPr kumimoji="1" lang="ja-JP" altLang="en-US" sz="1050" dirty="0" smtClean="0">
                <a:solidFill>
                  <a:schemeClr val="tx1">
                    <a:lumMod val="50000"/>
                    <a:lumOff val="50000"/>
                  </a:schemeClr>
                </a:solidFill>
              </a:rPr>
              <a:t>日間）</a:t>
            </a:r>
            <a:endParaRPr kumimoji="1" lang="ja-JP" altLang="en-US" sz="1050" dirty="0">
              <a:solidFill>
                <a:schemeClr val="tx1">
                  <a:lumMod val="50000"/>
                  <a:lumOff val="50000"/>
                </a:schemeClr>
              </a:solidFill>
            </a:endParaRPr>
          </a:p>
        </p:txBody>
      </p:sp>
      <p:sp>
        <p:nvSpPr>
          <p:cNvPr id="21" name="テキスト ボックス 20"/>
          <p:cNvSpPr txBox="1"/>
          <p:nvPr/>
        </p:nvSpPr>
        <p:spPr>
          <a:xfrm>
            <a:off x="9209394" y="6486506"/>
            <a:ext cx="2509020" cy="276999"/>
          </a:xfrm>
          <a:prstGeom prst="rect">
            <a:avLst/>
          </a:prstGeom>
          <a:noFill/>
        </p:spPr>
        <p:txBody>
          <a:bodyPr wrap="none" rtlCol="0">
            <a:spAutoFit/>
          </a:bodyPr>
          <a:lstStyle/>
          <a:p>
            <a:r>
              <a:rPr kumimoji="1" lang="en-US" altLang="ja-JP" sz="1200" dirty="0" smtClean="0"/>
              <a:t>※</a:t>
            </a:r>
            <a:r>
              <a:rPr lang="ja-JP" altLang="en-US" sz="1200" dirty="0" smtClean="0"/>
              <a:t>カッコ書き</a:t>
            </a:r>
            <a:r>
              <a:rPr kumimoji="1" lang="ja-JP" altLang="en-US" sz="1200" dirty="0" smtClean="0"/>
              <a:t>は、</a:t>
            </a:r>
            <a:r>
              <a:rPr lang="en-US" altLang="ja-JP" sz="1200" dirty="0" smtClean="0"/>
              <a:t>14</a:t>
            </a:r>
            <a:r>
              <a:rPr lang="ja-JP" altLang="en-US" sz="1200" dirty="0" smtClean="0"/>
              <a:t>日間の推定値</a:t>
            </a:r>
            <a:endParaRPr lang="en-US" altLang="ja-JP" sz="1200" dirty="0" smtClean="0"/>
          </a:p>
        </p:txBody>
      </p:sp>
    </p:spTree>
    <p:extLst>
      <p:ext uri="{BB962C8B-B14F-4D97-AF65-F5344CB8AC3E}">
        <p14:creationId xmlns:p14="http://schemas.microsoft.com/office/powerpoint/2010/main" val="2008581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56991" y="1505929"/>
            <a:ext cx="11955292" cy="5005250"/>
          </a:xfrm>
          <a:prstGeom prst="rect">
            <a:avLst/>
          </a:prstGeom>
        </p:spPr>
      </p:pic>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11</a:t>
            </a:fld>
            <a:endParaRPr kumimoji="1" lang="ja-JP" altLang="en-US" dirty="0"/>
          </a:p>
        </p:txBody>
      </p:sp>
      <p:sp>
        <p:nvSpPr>
          <p:cNvPr id="13" name="正方形/長方形 12"/>
          <p:cNvSpPr/>
          <p:nvPr/>
        </p:nvSpPr>
        <p:spPr>
          <a:xfrm>
            <a:off x="4163823" y="5427345"/>
            <a:ext cx="103378" cy="21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39282" y="989560"/>
            <a:ext cx="6082114" cy="338554"/>
          </a:xfrm>
          <a:prstGeom prst="rect">
            <a:avLst/>
          </a:prstGeom>
        </p:spPr>
        <p:txBody>
          <a:bodyPr wrap="none">
            <a:spAutoFit/>
          </a:bodyPr>
          <a:lstStyle/>
          <a:p>
            <a:r>
              <a:rPr lang="en-US" altLang="ja-JP" sz="1600" dirty="0" smtClean="0"/>
              <a:t>※11/1</a:t>
            </a:r>
            <a:r>
              <a:rPr lang="ja-JP" altLang="en-US" sz="1600" dirty="0" smtClean="0"/>
              <a:t>～</a:t>
            </a:r>
            <a:r>
              <a:rPr lang="en-US" altLang="ja-JP" sz="1600" dirty="0" smtClean="0"/>
              <a:t>11/10</a:t>
            </a:r>
            <a:r>
              <a:rPr lang="ja-JP" altLang="en-US" sz="1600" dirty="0" smtClean="0"/>
              <a:t>の集計では、市内その他の滞在者が増えている</a:t>
            </a:r>
            <a:endParaRPr lang="ja-JP" altLang="en-US" sz="1600" dirty="0"/>
          </a:p>
        </p:txBody>
      </p:sp>
      <p:sp>
        <p:nvSpPr>
          <p:cNvPr id="22" name="正方形/長方形 21"/>
          <p:cNvSpPr/>
          <p:nvPr/>
        </p:nvSpPr>
        <p:spPr>
          <a:xfrm>
            <a:off x="6661234" y="640829"/>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11</a:t>
            </a:r>
            <a:r>
              <a:rPr lang="ja-JP" altLang="en-US" sz="1600" dirty="0" smtClean="0"/>
              <a:t>月</a:t>
            </a:r>
            <a:r>
              <a:rPr lang="en-US" altLang="ja-JP" sz="1600" dirty="0" smtClean="0"/>
              <a:t>10</a:t>
            </a:r>
            <a:r>
              <a:rPr lang="ja-JP" altLang="en-US" sz="1600" dirty="0" smtClean="0"/>
              <a:t>日</a:t>
            </a:r>
            <a:r>
              <a:rPr lang="ja-JP" altLang="en-US" sz="1600" dirty="0"/>
              <a:t>までに判明</a:t>
            </a:r>
            <a:r>
              <a:rPr lang="ja-JP" altLang="en-US" sz="1600" dirty="0" smtClean="0"/>
              <a:t>した</a:t>
            </a:r>
            <a:r>
              <a:rPr lang="en-US" altLang="ja-JP" sz="1600" dirty="0" smtClean="0"/>
              <a:t>2,517</a:t>
            </a:r>
            <a:r>
              <a:rPr lang="ja-JP" altLang="en-US" sz="1600" dirty="0" smtClean="0"/>
              <a:t>事例の</a:t>
            </a:r>
            <a:r>
              <a:rPr lang="ja-JP" altLang="en-US" sz="1600" dirty="0"/>
              <a:t>状況）</a:t>
            </a:r>
          </a:p>
        </p:txBody>
      </p:sp>
      <p:sp>
        <p:nvSpPr>
          <p:cNvPr id="23" name="正方形/長方形 22"/>
          <p:cNvSpPr/>
          <p:nvPr/>
        </p:nvSpPr>
        <p:spPr>
          <a:xfrm>
            <a:off x="6084062" y="5960745"/>
            <a:ext cx="104400" cy="72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251203" y="5662355"/>
            <a:ext cx="103378" cy="158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992873" y="5318746"/>
            <a:ext cx="103378" cy="244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9925000" y="6069446"/>
            <a:ext cx="104400" cy="43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1822610" y="4619387"/>
            <a:ext cx="103378" cy="432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160646" y="2838867"/>
            <a:ext cx="868417" cy="262712"/>
          </a:xfrm>
          <a:prstGeom prst="rect">
            <a:avLst/>
          </a:prstGeom>
          <a:noFill/>
          <a:ln>
            <a:noFill/>
          </a:ln>
        </p:spPr>
        <p:txBody>
          <a:bodyPr wrap="square" rtlCol="0">
            <a:spAutoFit/>
          </a:bodyPr>
          <a:lstStyle/>
          <a:p>
            <a:r>
              <a:rPr kumimoji="1" lang="ja-JP" altLang="en-US" sz="1050" dirty="0" smtClean="0">
                <a:solidFill>
                  <a:schemeClr val="tx1">
                    <a:lumMod val="50000"/>
                    <a:lumOff val="50000"/>
                  </a:schemeClr>
                </a:solidFill>
              </a:rPr>
              <a:t>（</a:t>
            </a:r>
            <a:r>
              <a:rPr lang="en-US" altLang="ja-JP" sz="1050" dirty="0" smtClean="0">
                <a:solidFill>
                  <a:schemeClr val="tx1">
                    <a:lumMod val="50000"/>
                    <a:lumOff val="50000"/>
                  </a:schemeClr>
                </a:solidFill>
              </a:rPr>
              <a:t>10</a:t>
            </a:r>
            <a:r>
              <a:rPr kumimoji="1" lang="ja-JP" altLang="en-US" sz="1050" dirty="0" smtClean="0">
                <a:solidFill>
                  <a:schemeClr val="tx1">
                    <a:lumMod val="50000"/>
                    <a:lumOff val="50000"/>
                  </a:schemeClr>
                </a:solidFill>
              </a:rPr>
              <a:t>日間）</a:t>
            </a:r>
            <a:endParaRPr kumimoji="1" lang="ja-JP" altLang="en-US" sz="1050" dirty="0">
              <a:solidFill>
                <a:schemeClr val="tx1">
                  <a:lumMod val="50000"/>
                  <a:lumOff val="50000"/>
                </a:schemeClr>
              </a:solidFill>
            </a:endParaRPr>
          </a:p>
        </p:txBody>
      </p:sp>
      <p:sp>
        <p:nvSpPr>
          <p:cNvPr id="17" name="テキスト ボックス 16"/>
          <p:cNvSpPr txBox="1"/>
          <p:nvPr/>
        </p:nvSpPr>
        <p:spPr>
          <a:xfrm>
            <a:off x="9209394" y="6486506"/>
            <a:ext cx="2509020" cy="276999"/>
          </a:xfrm>
          <a:prstGeom prst="rect">
            <a:avLst/>
          </a:prstGeom>
          <a:noFill/>
        </p:spPr>
        <p:txBody>
          <a:bodyPr wrap="none" rtlCol="0">
            <a:spAutoFit/>
          </a:bodyPr>
          <a:lstStyle/>
          <a:p>
            <a:r>
              <a:rPr kumimoji="1" lang="en-US" altLang="ja-JP" sz="1200" dirty="0" smtClean="0"/>
              <a:t>※</a:t>
            </a:r>
            <a:r>
              <a:rPr lang="ja-JP" altLang="en-US" sz="1200" dirty="0" smtClean="0"/>
              <a:t>カッコ書き</a:t>
            </a:r>
            <a:r>
              <a:rPr kumimoji="1" lang="ja-JP" altLang="en-US" sz="1200" dirty="0" smtClean="0"/>
              <a:t>は、</a:t>
            </a:r>
            <a:r>
              <a:rPr lang="en-US" altLang="ja-JP" sz="1200" dirty="0" smtClean="0"/>
              <a:t>14</a:t>
            </a:r>
            <a:r>
              <a:rPr lang="ja-JP" altLang="en-US" sz="1200" dirty="0" smtClean="0"/>
              <a:t>日間の推定値</a:t>
            </a:r>
            <a:endParaRPr lang="en-US" altLang="ja-JP" sz="1200" dirty="0" smtClean="0"/>
          </a:p>
        </p:txBody>
      </p:sp>
    </p:spTree>
    <p:extLst>
      <p:ext uri="{BB962C8B-B14F-4D97-AF65-F5344CB8AC3E}">
        <p14:creationId xmlns:p14="http://schemas.microsoft.com/office/powerpoint/2010/main" val="2829175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559921" y="1383131"/>
            <a:ext cx="5206435" cy="4249280"/>
          </a:xfrm>
          <a:prstGeom prst="rect">
            <a:avLst/>
          </a:prstGeom>
        </p:spPr>
      </p:pic>
      <p:sp>
        <p:nvSpPr>
          <p:cNvPr id="27" name="正方形/長方形 26"/>
          <p:cNvSpPr/>
          <p:nvPr/>
        </p:nvSpPr>
        <p:spPr>
          <a:xfrm>
            <a:off x="8446400" y="613221"/>
            <a:ext cx="3673521" cy="401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店の種別は、本人からの聞き取り情報による</a:t>
            </a:r>
            <a:endParaRPr kumimoji="1" lang="en-US" altLang="ja-JP" sz="14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正方形/長方形 34"/>
          <p:cNvSpPr/>
          <p:nvPr/>
        </p:nvSpPr>
        <p:spPr>
          <a:xfrm>
            <a:off x="6513980" y="1057526"/>
            <a:ext cx="2789896" cy="343620"/>
          </a:xfrm>
          <a:prstGeom prst="rect">
            <a:avLst/>
          </a:prstGeom>
        </p:spPr>
        <p:txBody>
          <a:bodyPr wrap="square">
            <a:spAutoFit/>
          </a:bodyPr>
          <a:lstStyle/>
          <a:p>
            <a:r>
              <a:rPr lang="ja-JP" altLang="en-US" sz="1633" b="1" dirty="0">
                <a:latin typeface="UD デジタル 教科書体 NK-B" panose="02020700000000000000" pitchFamily="18" charset="-128"/>
                <a:ea typeface="UD デジタル 教科書体 NK-B" panose="02020700000000000000" pitchFamily="18" charset="-128"/>
              </a:rPr>
              <a:t>● クラスターの発生状況</a:t>
            </a:r>
            <a:endParaRPr lang="en-US" altLang="ja-JP" sz="1633" b="1" dirty="0">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116967" y="1074934"/>
            <a:ext cx="2936346" cy="343620"/>
          </a:xfrm>
          <a:prstGeom prst="rect">
            <a:avLst/>
          </a:prstGeom>
        </p:spPr>
        <p:txBody>
          <a:bodyPr wrap="square">
            <a:spAutoFit/>
          </a:bodyPr>
          <a:lstStyle/>
          <a:p>
            <a:r>
              <a:rPr lang="ja-JP" altLang="en-US" sz="1633" b="1" dirty="0">
                <a:latin typeface="UD デジタル 教科書体 NK-B" panose="02020700000000000000" pitchFamily="18" charset="-128"/>
                <a:ea typeface="UD デジタル 教科書体 NK-B" panose="02020700000000000000" pitchFamily="18" charset="-128"/>
              </a:rPr>
              <a:t>● 状況別の陽性者</a:t>
            </a:r>
          </a:p>
        </p:txBody>
      </p:sp>
      <p:sp>
        <p:nvSpPr>
          <p:cNvPr id="37" name="テキスト ボックス 36"/>
          <p:cNvSpPr txBox="1"/>
          <p:nvPr/>
        </p:nvSpPr>
        <p:spPr>
          <a:xfrm>
            <a:off x="27507" y="1439718"/>
            <a:ext cx="675185" cy="287771"/>
          </a:xfrm>
          <a:prstGeom prst="rect">
            <a:avLst/>
          </a:prstGeom>
          <a:noFill/>
        </p:spPr>
        <p:txBody>
          <a:bodyPr wrap="none" rtlCol="0">
            <a:spAutoFit/>
          </a:bodyPr>
          <a:lstStyle/>
          <a:p>
            <a:r>
              <a:rPr kumimoji="1" lang="ja-JP" altLang="en-US" sz="1270" dirty="0"/>
              <a:t>［人］</a:t>
            </a:r>
          </a:p>
        </p:txBody>
      </p:sp>
      <p:sp>
        <p:nvSpPr>
          <p:cNvPr id="45" name="テキスト ボックス 44"/>
          <p:cNvSpPr txBox="1"/>
          <p:nvPr/>
        </p:nvSpPr>
        <p:spPr>
          <a:xfrm>
            <a:off x="6513980" y="1819103"/>
            <a:ext cx="675185" cy="287771"/>
          </a:xfrm>
          <a:prstGeom prst="rect">
            <a:avLst/>
          </a:prstGeom>
          <a:noFill/>
        </p:spPr>
        <p:txBody>
          <a:bodyPr wrap="none" rtlCol="0">
            <a:spAutoFit/>
          </a:bodyPr>
          <a:lstStyle/>
          <a:p>
            <a:r>
              <a:rPr kumimoji="1" lang="ja-JP" altLang="en-US" sz="1270" dirty="0"/>
              <a:t>［人］</a:t>
            </a:r>
          </a:p>
        </p:txBody>
      </p:sp>
      <p:sp>
        <p:nvSpPr>
          <p:cNvPr id="49" name="正方形/長方形 48"/>
          <p:cNvSpPr/>
          <p:nvPr/>
        </p:nvSpPr>
        <p:spPr>
          <a:xfrm>
            <a:off x="365100" y="4910107"/>
            <a:ext cx="3132585" cy="401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000" dirty="0" smtClean="0">
                <a:solidFill>
                  <a:schemeClr val="tx1"/>
                </a:solidFill>
                <a:latin typeface="+mn-ea"/>
              </a:rPr>
              <a:t>※</a:t>
            </a:r>
            <a:r>
              <a:rPr kumimoji="1" lang="ja-JP" altLang="en-US" sz="1000" dirty="0" smtClean="0">
                <a:solidFill>
                  <a:schemeClr val="tx1"/>
                </a:solidFill>
                <a:latin typeface="+mn-ea"/>
              </a:rPr>
              <a:t>店の種別は、本人からの聞き取り情報による</a:t>
            </a:r>
            <a:endParaRPr kumimoji="1" lang="en-US" altLang="ja-JP" sz="1000" dirty="0" smtClean="0">
              <a:solidFill>
                <a:schemeClr val="tx1"/>
              </a:solidFill>
              <a:latin typeface="+mn-ea"/>
            </a:endParaRPr>
          </a:p>
        </p:txBody>
      </p:sp>
      <p:sp>
        <p:nvSpPr>
          <p:cNvPr id="4" name="テキスト ボックス 3"/>
          <p:cNvSpPr txBox="1"/>
          <p:nvPr/>
        </p:nvSpPr>
        <p:spPr>
          <a:xfrm>
            <a:off x="94640" y="5437626"/>
            <a:ext cx="2069011" cy="276999"/>
          </a:xfrm>
          <a:prstGeom prst="rect">
            <a:avLst/>
          </a:prstGeom>
          <a:noFill/>
        </p:spPr>
        <p:txBody>
          <a:bodyPr wrap="square" rtlCol="0">
            <a:spAutoFit/>
          </a:bodyPr>
          <a:lstStyle/>
          <a:p>
            <a:r>
              <a:rPr kumimoji="1" lang="en-US" altLang="ja-JP" sz="1200" dirty="0" smtClean="0"/>
              <a:t>【</a:t>
            </a:r>
            <a:r>
              <a:rPr kumimoji="1" lang="ja-JP" altLang="en-US" sz="1200" dirty="0" smtClean="0"/>
              <a:t>全陽性者に占める割合</a:t>
            </a:r>
            <a:r>
              <a:rPr kumimoji="1" lang="en-US" altLang="ja-JP" sz="1200" dirty="0" smtClean="0"/>
              <a:t>】</a:t>
            </a:r>
          </a:p>
        </p:txBody>
      </p:sp>
      <p:graphicFrame>
        <p:nvGraphicFramePr>
          <p:cNvPr id="2" name="表 1"/>
          <p:cNvGraphicFramePr>
            <a:graphicFrameLocks noGrp="1"/>
          </p:cNvGraphicFramePr>
          <p:nvPr>
            <p:extLst>
              <p:ext uri="{D42A27DB-BD31-4B8C-83A1-F6EECF244321}">
                <p14:modId xmlns:p14="http://schemas.microsoft.com/office/powerpoint/2010/main" val="4216707226"/>
              </p:ext>
            </p:extLst>
          </p:nvPr>
        </p:nvGraphicFramePr>
        <p:xfrm>
          <a:off x="116967" y="5714625"/>
          <a:ext cx="6354396" cy="777240"/>
        </p:xfrm>
        <a:graphic>
          <a:graphicData uri="http://schemas.openxmlformats.org/drawingml/2006/table">
            <a:tbl>
              <a:tblPr firstRow="1" bandRow="1">
                <a:tableStyleId>{F5AB1C69-6EDB-4FF4-983F-18BD219EF322}</a:tableStyleId>
              </a:tblPr>
              <a:tblGrid>
                <a:gridCol w="1132552">
                  <a:extLst>
                    <a:ext uri="{9D8B030D-6E8A-4147-A177-3AD203B41FA5}">
                      <a16:colId xmlns:a16="http://schemas.microsoft.com/office/drawing/2014/main" val="2210063772"/>
                    </a:ext>
                  </a:extLst>
                </a:gridCol>
                <a:gridCol w="1305461">
                  <a:extLst>
                    <a:ext uri="{9D8B030D-6E8A-4147-A177-3AD203B41FA5}">
                      <a16:colId xmlns:a16="http://schemas.microsoft.com/office/drawing/2014/main" val="749325653"/>
                    </a:ext>
                  </a:extLst>
                </a:gridCol>
                <a:gridCol w="1305461">
                  <a:extLst>
                    <a:ext uri="{9D8B030D-6E8A-4147-A177-3AD203B41FA5}">
                      <a16:colId xmlns:a16="http://schemas.microsoft.com/office/drawing/2014/main" val="2508332398"/>
                    </a:ext>
                  </a:extLst>
                </a:gridCol>
                <a:gridCol w="1305461">
                  <a:extLst>
                    <a:ext uri="{9D8B030D-6E8A-4147-A177-3AD203B41FA5}">
                      <a16:colId xmlns:a16="http://schemas.microsoft.com/office/drawing/2014/main" val="3497716960"/>
                    </a:ext>
                  </a:extLst>
                </a:gridCol>
                <a:gridCol w="1305461">
                  <a:extLst>
                    <a:ext uri="{9D8B030D-6E8A-4147-A177-3AD203B41FA5}">
                      <a16:colId xmlns:a16="http://schemas.microsoft.com/office/drawing/2014/main" val="4276844383"/>
                    </a:ext>
                  </a:extLst>
                </a:gridCol>
              </a:tblGrid>
              <a:tr h="127930">
                <a:tc>
                  <a:txBody>
                    <a:bodyPr/>
                    <a:lstStyle/>
                    <a:p>
                      <a:r>
                        <a:rPr kumimoji="1" lang="en-US" altLang="ja-JP" sz="1100" b="0" dirty="0" smtClean="0">
                          <a:solidFill>
                            <a:schemeClr val="tx1"/>
                          </a:solidFill>
                          <a:latin typeface="Meiryo UI" panose="020B0604030504040204" pitchFamily="50" charset="-128"/>
                          <a:ea typeface="Meiryo UI" panose="020B0604030504040204" pitchFamily="50" charset="-128"/>
                        </a:rPr>
                        <a:t>9/30-10/13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15.5%</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solidFill>
                      <a:schemeClr val="accent4">
                        <a:lumMod val="20000"/>
                        <a:lumOff val="8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16.5%</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solidFill>
                      <a:schemeClr val="accent4">
                        <a:lumMod val="20000"/>
                        <a:lumOff val="8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2.8%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solidFill>
                      <a:schemeClr val="accent4">
                        <a:lumMod val="20000"/>
                        <a:lumOff val="8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1.4%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solidFill>
                      <a:schemeClr val="accent4">
                        <a:lumMod val="20000"/>
                        <a:lumOff val="80000"/>
                      </a:schemeClr>
                    </a:solidFill>
                  </a:tcPr>
                </a:tc>
                <a:extLst>
                  <a:ext uri="{0D108BD9-81ED-4DB2-BD59-A6C34878D82A}">
                    <a16:rowId xmlns:a16="http://schemas.microsoft.com/office/drawing/2014/main" val="3557989280"/>
                  </a:ext>
                </a:extLst>
              </a:tr>
              <a:tr h="183115">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10/14-10/27</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10.5%</a:t>
                      </a:r>
                    </a:p>
                  </a:txBody>
                  <a:tcPr anchor="ctr">
                    <a:solidFill>
                      <a:schemeClr val="accent4">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15.6%</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solidFill>
                      <a:schemeClr val="accent4">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3.5%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solidFill>
                      <a:schemeClr val="accent4">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solidFill>
                      <a:schemeClr val="accent4">
                        <a:lumMod val="20000"/>
                        <a:lumOff val="80000"/>
                      </a:schemeClr>
                    </a:solidFill>
                  </a:tcPr>
                </a:tc>
                <a:extLst>
                  <a:ext uri="{0D108BD9-81ED-4DB2-BD59-A6C34878D82A}">
                    <a16:rowId xmlns:a16="http://schemas.microsoft.com/office/drawing/2014/main" val="703794646"/>
                  </a:ext>
                </a:extLst>
              </a:tr>
              <a:tr h="183115">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10/28-11/10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12.2%</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solidFill>
                      <a:schemeClr val="accent4">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15.4%</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solidFill>
                      <a:schemeClr val="accent4">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3.3%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solidFill>
                      <a:schemeClr val="accent4">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2.2%</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4" name="テキスト ボックス 33"/>
          <p:cNvSpPr txBox="1"/>
          <p:nvPr/>
        </p:nvSpPr>
        <p:spPr>
          <a:xfrm>
            <a:off x="5540455" y="6542559"/>
            <a:ext cx="6565680" cy="276999"/>
          </a:xfrm>
          <a:prstGeom prst="rect">
            <a:avLst/>
          </a:prstGeom>
          <a:noFill/>
        </p:spPr>
        <p:txBody>
          <a:bodyPr wrap="square" rtlCol="0">
            <a:spAutoFit/>
          </a:bodyPr>
          <a:lstStyle/>
          <a:p>
            <a:r>
              <a:rPr lang="en-US" altLang="ja-JP" sz="1200" dirty="0"/>
              <a:t>※</a:t>
            </a:r>
            <a:r>
              <a:rPr kumimoji="1" lang="ja-JP" altLang="en-US" sz="1200" dirty="0" smtClean="0"/>
              <a:t>全陽性者数：</a:t>
            </a:r>
            <a:r>
              <a:rPr kumimoji="1" lang="en-US" altLang="ja-JP" sz="1200" dirty="0" smtClean="0"/>
              <a:t>9/30-10/13</a:t>
            </a:r>
            <a:r>
              <a:rPr kumimoji="1" lang="ja-JP" altLang="en-US" sz="1200" dirty="0" smtClean="0"/>
              <a:t>　</a:t>
            </a:r>
            <a:r>
              <a:rPr kumimoji="1" lang="en-US" altLang="ja-JP" sz="1200" dirty="0" smtClean="0"/>
              <a:t>715</a:t>
            </a:r>
            <a:r>
              <a:rPr kumimoji="1" lang="ja-JP" altLang="en-US" sz="1200" dirty="0" smtClean="0"/>
              <a:t>名　</a:t>
            </a:r>
            <a:r>
              <a:rPr kumimoji="1" lang="en-US" altLang="ja-JP" sz="1200" dirty="0" smtClean="0"/>
              <a:t>10/14-10/27</a:t>
            </a:r>
            <a:r>
              <a:rPr kumimoji="1" lang="ja-JP" altLang="en-US" sz="1200" dirty="0" smtClean="0"/>
              <a:t>　</a:t>
            </a:r>
            <a:r>
              <a:rPr kumimoji="1" lang="en-US" altLang="ja-JP" sz="1200" dirty="0" smtClean="0"/>
              <a:t>982</a:t>
            </a:r>
            <a:r>
              <a:rPr kumimoji="1" lang="ja-JP" altLang="en-US" sz="1200" dirty="0" smtClean="0"/>
              <a:t>名    </a:t>
            </a:r>
            <a:r>
              <a:rPr kumimoji="1" lang="en-US" altLang="ja-JP" sz="1200" dirty="0" smtClean="0"/>
              <a:t>10/28-11/10  1,889</a:t>
            </a:r>
            <a:r>
              <a:rPr kumimoji="1" lang="ja-JP" altLang="en-US" sz="1200" dirty="0" smtClean="0"/>
              <a:t>名</a:t>
            </a:r>
            <a:endParaRPr kumimoji="1" lang="en-US" altLang="ja-JP" sz="1200" dirty="0"/>
          </a:p>
        </p:txBody>
      </p:sp>
      <p:sp>
        <p:nvSpPr>
          <p:cNvPr id="44" name="正方形/長方形 43"/>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状況別の陽性者、クラスターの発生状況</a:t>
            </a:r>
          </a:p>
        </p:txBody>
      </p:sp>
      <p:sp>
        <p:nvSpPr>
          <p:cNvPr id="46" name="テキスト ボックス 45"/>
          <p:cNvSpPr txBox="1"/>
          <p:nvPr/>
        </p:nvSpPr>
        <p:spPr>
          <a:xfrm>
            <a:off x="6423928" y="5435219"/>
            <a:ext cx="2062467" cy="276999"/>
          </a:xfrm>
          <a:prstGeom prst="rect">
            <a:avLst/>
          </a:prstGeom>
          <a:noFill/>
        </p:spPr>
        <p:txBody>
          <a:bodyPr wrap="square" rtlCol="0">
            <a:spAutoFit/>
          </a:bodyPr>
          <a:lstStyle/>
          <a:p>
            <a:r>
              <a:rPr kumimoji="1" lang="en-US" altLang="ja-JP" sz="1200" dirty="0" smtClean="0"/>
              <a:t>【</a:t>
            </a:r>
            <a:r>
              <a:rPr kumimoji="1" lang="ja-JP" altLang="en-US" sz="1200" dirty="0" smtClean="0"/>
              <a:t>全陽性者に占める割合</a:t>
            </a:r>
            <a:r>
              <a:rPr kumimoji="1" lang="en-US" altLang="ja-JP" sz="1200" dirty="0" smtClean="0"/>
              <a:t>】</a:t>
            </a:r>
          </a:p>
        </p:txBody>
      </p:sp>
      <p:graphicFrame>
        <p:nvGraphicFramePr>
          <p:cNvPr id="39" name="表 38"/>
          <p:cNvGraphicFramePr>
            <a:graphicFrameLocks noGrp="1"/>
          </p:cNvGraphicFramePr>
          <p:nvPr>
            <p:extLst>
              <p:ext uri="{D42A27DB-BD31-4B8C-83A1-F6EECF244321}">
                <p14:modId xmlns:p14="http://schemas.microsoft.com/office/powerpoint/2010/main" val="2941054701"/>
              </p:ext>
            </p:extLst>
          </p:nvPr>
        </p:nvGraphicFramePr>
        <p:xfrm>
          <a:off x="7162823" y="5713916"/>
          <a:ext cx="3916383" cy="259080"/>
        </p:xfrm>
        <a:graphic>
          <a:graphicData uri="http://schemas.openxmlformats.org/drawingml/2006/table">
            <a:tbl>
              <a:tblPr firstRow="1" bandRow="1">
                <a:tableStyleId>{F5AB1C69-6EDB-4FF4-983F-18BD219EF322}</a:tableStyleId>
              </a:tblPr>
              <a:tblGrid>
                <a:gridCol w="1305461">
                  <a:extLst>
                    <a:ext uri="{9D8B030D-6E8A-4147-A177-3AD203B41FA5}">
                      <a16:colId xmlns:a16="http://schemas.microsoft.com/office/drawing/2014/main" val="749325653"/>
                    </a:ext>
                  </a:extLst>
                </a:gridCol>
                <a:gridCol w="1305461">
                  <a:extLst>
                    <a:ext uri="{9D8B030D-6E8A-4147-A177-3AD203B41FA5}">
                      <a16:colId xmlns:a16="http://schemas.microsoft.com/office/drawing/2014/main" val="2508332398"/>
                    </a:ext>
                  </a:extLst>
                </a:gridCol>
                <a:gridCol w="1305461">
                  <a:extLst>
                    <a:ext uri="{9D8B030D-6E8A-4147-A177-3AD203B41FA5}">
                      <a16:colId xmlns:a16="http://schemas.microsoft.com/office/drawing/2014/main" val="3497716960"/>
                    </a:ext>
                  </a:extLst>
                </a:gridCol>
              </a:tblGrid>
              <a:tr h="127930">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0.0%</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19.6%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9.2%</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3557989280"/>
                  </a:ext>
                </a:extLst>
              </a:tr>
            </a:tbl>
          </a:graphicData>
        </a:graphic>
      </p:graphicFrame>
      <p:sp>
        <p:nvSpPr>
          <p:cNvPr id="55" name="四角形吹き出し 54"/>
          <p:cNvSpPr/>
          <p:nvPr/>
        </p:nvSpPr>
        <p:spPr>
          <a:xfrm>
            <a:off x="11014062" y="4974737"/>
            <a:ext cx="720000" cy="396000"/>
          </a:xfrm>
          <a:prstGeom prst="wedgeRectCallout">
            <a:avLst>
              <a:gd name="adj1" fmla="val -107528"/>
              <a:gd name="adj2" fmla="val -1030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33" dirty="0"/>
              <a:t>2</a:t>
            </a:r>
            <a:r>
              <a:rPr kumimoji="1" lang="ja-JP" altLang="en-US" sz="1633" dirty="0" smtClean="0"/>
              <a:t>施設</a:t>
            </a:r>
            <a:endParaRPr kumimoji="1" lang="ja-JP" altLang="en-US" sz="1633" dirty="0"/>
          </a:p>
        </p:txBody>
      </p:sp>
      <p:sp>
        <p:nvSpPr>
          <p:cNvPr id="56" name="四角形吹き出し 55"/>
          <p:cNvSpPr/>
          <p:nvPr/>
        </p:nvSpPr>
        <p:spPr>
          <a:xfrm>
            <a:off x="11014062" y="3683508"/>
            <a:ext cx="720000" cy="396000"/>
          </a:xfrm>
          <a:prstGeom prst="wedgeRectCallout">
            <a:avLst>
              <a:gd name="adj1" fmla="val -125161"/>
              <a:gd name="adj2" fmla="val -117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33" dirty="0"/>
              <a:t>2</a:t>
            </a:r>
            <a:r>
              <a:rPr kumimoji="1" lang="ja-JP" altLang="en-US" sz="1633" dirty="0"/>
              <a:t>施設</a:t>
            </a:r>
          </a:p>
        </p:txBody>
      </p:sp>
      <p:sp>
        <p:nvSpPr>
          <p:cNvPr id="57" name="四角形吹き出し 56"/>
          <p:cNvSpPr/>
          <p:nvPr/>
        </p:nvSpPr>
        <p:spPr>
          <a:xfrm>
            <a:off x="11010263" y="3064049"/>
            <a:ext cx="720000" cy="396000"/>
          </a:xfrm>
          <a:prstGeom prst="wedgeRectCallout">
            <a:avLst>
              <a:gd name="adj1" fmla="val -103102"/>
              <a:gd name="adj2" fmla="val -23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33" dirty="0"/>
              <a:t>2</a:t>
            </a:r>
            <a:r>
              <a:rPr kumimoji="1" lang="ja-JP" altLang="en-US" sz="1633" dirty="0"/>
              <a:t>ヵ所</a:t>
            </a:r>
          </a:p>
        </p:txBody>
      </p:sp>
      <p:sp>
        <p:nvSpPr>
          <p:cNvPr id="58" name="テキスト ボックス 57"/>
          <p:cNvSpPr txBox="1"/>
          <p:nvPr/>
        </p:nvSpPr>
        <p:spPr>
          <a:xfrm>
            <a:off x="8439580" y="1731864"/>
            <a:ext cx="1269240" cy="584775"/>
          </a:xfrm>
          <a:prstGeom prst="rect">
            <a:avLst/>
          </a:prstGeom>
          <a:noFill/>
        </p:spPr>
        <p:txBody>
          <a:bodyPr wrap="square" rtlCol="0">
            <a:spAutoFit/>
          </a:bodyPr>
          <a:lstStyle/>
          <a:p>
            <a:pPr algn="ctr"/>
            <a:r>
              <a:rPr kumimoji="1" lang="en-US" altLang="ja-JP" sz="1600" b="1" dirty="0">
                <a:latin typeface="Meiryo UI" panose="020B0604030504040204" pitchFamily="50" charset="-128"/>
                <a:ea typeface="Meiryo UI" panose="020B0604030504040204" pitchFamily="50" charset="-128"/>
              </a:rPr>
              <a:t>5</a:t>
            </a:r>
            <a:r>
              <a:rPr kumimoji="1" lang="ja-JP" altLang="en-US" sz="1600" b="1" dirty="0" smtClean="0">
                <a:latin typeface="Meiryo UI" panose="020B0604030504040204" pitchFamily="50" charset="-128"/>
                <a:ea typeface="Meiryo UI" panose="020B0604030504040204" pitchFamily="50" charset="-128"/>
              </a:rPr>
              <a:t>件</a:t>
            </a:r>
            <a:endParaRPr kumimoji="1" lang="en-US" altLang="ja-JP" sz="1600" b="1" dirty="0" smtClean="0">
              <a:latin typeface="Meiryo UI" panose="020B0604030504040204" pitchFamily="50" charset="-128"/>
              <a:ea typeface="Meiryo UI" panose="020B0604030504040204" pitchFamily="50" charset="-128"/>
            </a:endParaRPr>
          </a:p>
          <a:p>
            <a:pPr algn="ctr"/>
            <a:r>
              <a:rPr kumimoji="1" lang="en-US" altLang="ja-JP" sz="1600" b="1" dirty="0" smtClean="0">
                <a:latin typeface="Meiryo UI" panose="020B0604030504040204" pitchFamily="50" charset="-128"/>
                <a:ea typeface="Meiryo UI" panose="020B0604030504040204" pitchFamily="50" charset="-128"/>
              </a:rPr>
              <a:t>192</a:t>
            </a:r>
            <a:r>
              <a:rPr kumimoji="1" lang="ja-JP" altLang="en-US" sz="1600" b="1" dirty="0" smtClean="0">
                <a:latin typeface="Meiryo UI" panose="020B0604030504040204" pitchFamily="50" charset="-128"/>
                <a:ea typeface="Meiryo UI" panose="020B0604030504040204" pitchFamily="50" charset="-128"/>
              </a:rPr>
              <a:t>人</a:t>
            </a:r>
            <a:endParaRPr kumimoji="1" lang="ja-JP" altLang="en-US" sz="1600" b="1" dirty="0">
              <a:latin typeface="Meiryo UI" panose="020B0604030504040204" pitchFamily="50" charset="-128"/>
              <a:ea typeface="Meiryo UI" panose="020B0604030504040204" pitchFamily="50" charset="-128"/>
            </a:endParaRPr>
          </a:p>
        </p:txBody>
      </p:sp>
      <p:sp>
        <p:nvSpPr>
          <p:cNvPr id="59" name="四角形吹き出し 58"/>
          <p:cNvSpPr/>
          <p:nvPr/>
        </p:nvSpPr>
        <p:spPr>
          <a:xfrm>
            <a:off x="11010263" y="2431861"/>
            <a:ext cx="720000" cy="396000"/>
          </a:xfrm>
          <a:prstGeom prst="wedgeRectCallout">
            <a:avLst>
              <a:gd name="adj1" fmla="val -105760"/>
              <a:gd name="adj2" fmla="val 69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33" dirty="0" smtClean="0"/>
              <a:t>1</a:t>
            </a:r>
            <a:r>
              <a:rPr kumimoji="1" lang="ja-JP" altLang="en-US" sz="1633" dirty="0"/>
              <a:t>件</a:t>
            </a:r>
          </a:p>
        </p:txBody>
      </p:sp>
      <p:sp>
        <p:nvSpPr>
          <p:cNvPr id="60" name="テキスト ボックス 59"/>
          <p:cNvSpPr txBox="1"/>
          <p:nvPr/>
        </p:nvSpPr>
        <p:spPr>
          <a:xfrm>
            <a:off x="7499426" y="2130551"/>
            <a:ext cx="1269242" cy="276999"/>
          </a:xfrm>
          <a:prstGeom prst="rect">
            <a:avLst/>
          </a:prstGeom>
          <a:noFill/>
        </p:spPr>
        <p:txBody>
          <a:bodyPr wrap="square" rtlCol="0">
            <a:spAutoFit/>
          </a:bodyPr>
          <a:lstStyle/>
          <a:p>
            <a:r>
              <a:rPr kumimoji="1" lang="ja-JP" altLang="en-US" sz="1200" dirty="0" smtClean="0">
                <a:solidFill>
                  <a:schemeClr val="tx1">
                    <a:lumMod val="75000"/>
                    <a:lumOff val="25000"/>
                  </a:schemeClr>
                </a:solidFill>
                <a:latin typeface="+mn-ea"/>
              </a:rPr>
              <a:t>児童施設・学校</a:t>
            </a:r>
            <a:endParaRPr kumimoji="1" lang="ja-JP" altLang="en-US" sz="1200" dirty="0">
              <a:solidFill>
                <a:schemeClr val="tx1">
                  <a:lumMod val="75000"/>
                  <a:lumOff val="25000"/>
                </a:schemeClr>
              </a:solidFill>
              <a:latin typeface="+mn-ea"/>
            </a:endParaRPr>
          </a:p>
        </p:txBody>
      </p:sp>
      <p:sp>
        <p:nvSpPr>
          <p:cNvPr id="61" name="テキスト ボックス 60"/>
          <p:cNvSpPr txBox="1"/>
          <p:nvPr/>
        </p:nvSpPr>
        <p:spPr>
          <a:xfrm>
            <a:off x="7520124" y="2788280"/>
            <a:ext cx="1269242" cy="276999"/>
          </a:xfrm>
          <a:prstGeom prst="rect">
            <a:avLst/>
          </a:prstGeom>
          <a:noFill/>
        </p:spPr>
        <p:txBody>
          <a:bodyPr wrap="square" rtlCol="0">
            <a:spAutoFit/>
          </a:bodyPr>
          <a:lstStyle/>
          <a:p>
            <a:r>
              <a:rPr kumimoji="1" lang="ja-JP" altLang="en-US" sz="1200" dirty="0" smtClean="0">
                <a:solidFill>
                  <a:schemeClr val="tx1">
                    <a:lumMod val="75000"/>
                    <a:lumOff val="25000"/>
                  </a:schemeClr>
                </a:solidFill>
                <a:latin typeface="+mn-ea"/>
              </a:rPr>
              <a:t>高齢者施設</a:t>
            </a:r>
            <a:endParaRPr kumimoji="1" lang="ja-JP" altLang="en-US" sz="1200" dirty="0">
              <a:solidFill>
                <a:schemeClr val="tx1">
                  <a:lumMod val="75000"/>
                  <a:lumOff val="25000"/>
                </a:schemeClr>
              </a:solidFill>
              <a:latin typeface="+mn-ea"/>
            </a:endParaRPr>
          </a:p>
        </p:txBody>
      </p:sp>
      <p:sp>
        <p:nvSpPr>
          <p:cNvPr id="62" name="四角形吹き出し 61"/>
          <p:cNvSpPr/>
          <p:nvPr/>
        </p:nvSpPr>
        <p:spPr>
          <a:xfrm>
            <a:off x="7606208" y="2345636"/>
            <a:ext cx="771203" cy="465270"/>
          </a:xfrm>
          <a:prstGeom prst="wedgeRectCallout">
            <a:avLst>
              <a:gd name="adj1" fmla="val 100518"/>
              <a:gd name="adj2" fmla="val 42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33" dirty="0"/>
              <a:t>1</a:t>
            </a:r>
            <a:r>
              <a:rPr kumimoji="1" lang="ja-JP" altLang="en-US" sz="1633" dirty="0" smtClean="0"/>
              <a:t>施設</a:t>
            </a:r>
            <a:endParaRPr kumimoji="1" lang="ja-JP" altLang="en-US" sz="1633" dirty="0"/>
          </a:p>
        </p:txBody>
      </p:sp>
      <p:sp>
        <p:nvSpPr>
          <p:cNvPr id="63" name="四角形吹き出し 62"/>
          <p:cNvSpPr/>
          <p:nvPr/>
        </p:nvSpPr>
        <p:spPr>
          <a:xfrm>
            <a:off x="7606208" y="3041527"/>
            <a:ext cx="833372" cy="465270"/>
          </a:xfrm>
          <a:prstGeom prst="wedgeRectCallout">
            <a:avLst>
              <a:gd name="adj1" fmla="val 97482"/>
              <a:gd name="adj2" fmla="val -58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33" dirty="0"/>
              <a:t>1</a:t>
            </a:r>
            <a:r>
              <a:rPr kumimoji="1" lang="ja-JP" altLang="en-US" sz="1633" dirty="0" smtClean="0"/>
              <a:t>施設</a:t>
            </a:r>
            <a:endParaRPr kumimoji="1" lang="ja-JP" altLang="en-US" sz="1633" dirty="0"/>
          </a:p>
        </p:txBody>
      </p:sp>
      <p:sp>
        <p:nvSpPr>
          <p:cNvPr id="64" name="テキスト ボックス 63"/>
          <p:cNvSpPr txBox="1"/>
          <p:nvPr/>
        </p:nvSpPr>
        <p:spPr>
          <a:xfrm>
            <a:off x="10922758" y="4746538"/>
            <a:ext cx="1269242" cy="276999"/>
          </a:xfrm>
          <a:prstGeom prst="rect">
            <a:avLst/>
          </a:prstGeom>
          <a:noFill/>
        </p:spPr>
        <p:txBody>
          <a:bodyPr wrap="square" rtlCol="0">
            <a:spAutoFit/>
          </a:bodyPr>
          <a:lstStyle/>
          <a:p>
            <a:r>
              <a:rPr kumimoji="1" lang="ja-JP" altLang="en-US" sz="1200" dirty="0" smtClean="0">
                <a:solidFill>
                  <a:schemeClr val="tx1">
                    <a:lumMod val="75000"/>
                    <a:lumOff val="25000"/>
                  </a:schemeClr>
                </a:solidFill>
                <a:latin typeface="+mn-ea"/>
              </a:rPr>
              <a:t>医療機関</a:t>
            </a:r>
            <a:endParaRPr kumimoji="1" lang="ja-JP" altLang="en-US" sz="1200" dirty="0">
              <a:solidFill>
                <a:schemeClr val="tx1">
                  <a:lumMod val="75000"/>
                  <a:lumOff val="25000"/>
                </a:schemeClr>
              </a:solidFill>
              <a:latin typeface="+mn-ea"/>
            </a:endParaRPr>
          </a:p>
        </p:txBody>
      </p:sp>
      <p:sp>
        <p:nvSpPr>
          <p:cNvPr id="65" name="テキスト ボックス 64"/>
          <p:cNvSpPr txBox="1"/>
          <p:nvPr/>
        </p:nvSpPr>
        <p:spPr>
          <a:xfrm>
            <a:off x="10922758" y="4093527"/>
            <a:ext cx="1269242" cy="276999"/>
          </a:xfrm>
          <a:prstGeom prst="rect">
            <a:avLst/>
          </a:prstGeom>
          <a:noFill/>
        </p:spPr>
        <p:txBody>
          <a:bodyPr wrap="square" rtlCol="0">
            <a:spAutoFit/>
          </a:bodyPr>
          <a:lstStyle/>
          <a:p>
            <a:r>
              <a:rPr kumimoji="1" lang="ja-JP" altLang="en-US" sz="1200" dirty="0" smtClean="0">
                <a:solidFill>
                  <a:schemeClr val="tx1">
                    <a:lumMod val="75000"/>
                    <a:lumOff val="25000"/>
                  </a:schemeClr>
                </a:solidFill>
                <a:latin typeface="+mn-ea"/>
              </a:rPr>
              <a:t>高齢者</a:t>
            </a:r>
            <a:r>
              <a:rPr kumimoji="1" lang="ja-JP" altLang="en-US" sz="1200" dirty="0">
                <a:solidFill>
                  <a:schemeClr val="tx1">
                    <a:lumMod val="75000"/>
                    <a:lumOff val="25000"/>
                  </a:schemeClr>
                </a:solidFill>
                <a:latin typeface="+mn-ea"/>
              </a:rPr>
              <a:t>施設</a:t>
            </a:r>
          </a:p>
        </p:txBody>
      </p:sp>
      <p:sp>
        <p:nvSpPr>
          <p:cNvPr id="66" name="テキスト ボックス 65"/>
          <p:cNvSpPr txBox="1"/>
          <p:nvPr/>
        </p:nvSpPr>
        <p:spPr>
          <a:xfrm>
            <a:off x="10922758" y="3440517"/>
            <a:ext cx="1269242" cy="276999"/>
          </a:xfrm>
          <a:prstGeom prst="rect">
            <a:avLst/>
          </a:prstGeom>
          <a:noFill/>
        </p:spPr>
        <p:txBody>
          <a:bodyPr wrap="square" rtlCol="0">
            <a:spAutoFit/>
          </a:bodyPr>
          <a:lstStyle/>
          <a:p>
            <a:r>
              <a:rPr kumimoji="1" lang="ja-JP" altLang="en-US" sz="1200" dirty="0" smtClean="0">
                <a:solidFill>
                  <a:schemeClr val="tx1">
                    <a:lumMod val="75000"/>
                    <a:lumOff val="25000"/>
                  </a:schemeClr>
                </a:solidFill>
                <a:latin typeface="+mn-ea"/>
              </a:rPr>
              <a:t>児童施設・学校</a:t>
            </a:r>
            <a:endParaRPr kumimoji="1" lang="ja-JP" altLang="en-US" sz="1200" dirty="0">
              <a:solidFill>
                <a:schemeClr val="tx1">
                  <a:lumMod val="75000"/>
                  <a:lumOff val="25000"/>
                </a:schemeClr>
              </a:solidFill>
              <a:latin typeface="+mn-ea"/>
            </a:endParaRPr>
          </a:p>
        </p:txBody>
      </p:sp>
      <p:sp>
        <p:nvSpPr>
          <p:cNvPr id="67" name="テキスト ボックス 66"/>
          <p:cNvSpPr txBox="1"/>
          <p:nvPr/>
        </p:nvSpPr>
        <p:spPr>
          <a:xfrm>
            <a:off x="10910821" y="2814420"/>
            <a:ext cx="1269242" cy="276999"/>
          </a:xfrm>
          <a:prstGeom prst="rect">
            <a:avLst/>
          </a:prstGeom>
          <a:noFill/>
        </p:spPr>
        <p:txBody>
          <a:bodyPr wrap="square" rtlCol="0">
            <a:spAutoFit/>
          </a:bodyPr>
          <a:lstStyle/>
          <a:p>
            <a:r>
              <a:rPr kumimoji="1" lang="ja-JP" altLang="en-US" sz="1200" dirty="0" smtClean="0">
                <a:solidFill>
                  <a:schemeClr val="tx1">
                    <a:lumMod val="75000"/>
                    <a:lumOff val="25000"/>
                  </a:schemeClr>
                </a:solidFill>
                <a:latin typeface="+mn-ea"/>
              </a:rPr>
              <a:t>企業</a:t>
            </a:r>
            <a:r>
              <a:rPr kumimoji="1" lang="ja-JP" altLang="en-US" sz="1200" dirty="0">
                <a:solidFill>
                  <a:schemeClr val="tx1">
                    <a:lumMod val="75000"/>
                    <a:lumOff val="25000"/>
                  </a:schemeClr>
                </a:solidFill>
                <a:latin typeface="+mn-ea"/>
              </a:rPr>
              <a:t>事業所</a:t>
            </a:r>
          </a:p>
        </p:txBody>
      </p:sp>
      <p:sp>
        <p:nvSpPr>
          <p:cNvPr id="68" name="テキスト ボックス 67"/>
          <p:cNvSpPr txBox="1"/>
          <p:nvPr/>
        </p:nvSpPr>
        <p:spPr>
          <a:xfrm>
            <a:off x="11319021" y="2184003"/>
            <a:ext cx="539179" cy="276999"/>
          </a:xfrm>
          <a:prstGeom prst="rect">
            <a:avLst/>
          </a:prstGeom>
          <a:noFill/>
        </p:spPr>
        <p:txBody>
          <a:bodyPr wrap="square" rtlCol="0">
            <a:spAutoFit/>
          </a:bodyPr>
          <a:lstStyle/>
          <a:p>
            <a:r>
              <a:rPr kumimoji="1" lang="ja-JP" altLang="en-US" sz="1200" dirty="0" smtClean="0">
                <a:solidFill>
                  <a:schemeClr val="tx1">
                    <a:lumMod val="75000"/>
                    <a:lumOff val="25000"/>
                  </a:schemeClr>
                </a:solidFill>
                <a:latin typeface="+mn-ea"/>
              </a:rPr>
              <a:t>旅行</a:t>
            </a:r>
            <a:endParaRPr kumimoji="1" lang="ja-JP" altLang="en-US" sz="1200" dirty="0">
              <a:solidFill>
                <a:schemeClr val="tx1">
                  <a:lumMod val="75000"/>
                  <a:lumOff val="25000"/>
                </a:schemeClr>
              </a:solidFill>
              <a:latin typeface="+mn-ea"/>
            </a:endParaRPr>
          </a:p>
        </p:txBody>
      </p:sp>
      <p:sp>
        <p:nvSpPr>
          <p:cNvPr id="69" name="テキスト ボックス 68"/>
          <p:cNvSpPr txBox="1"/>
          <p:nvPr/>
        </p:nvSpPr>
        <p:spPr>
          <a:xfrm>
            <a:off x="9713462" y="1916619"/>
            <a:ext cx="1269240" cy="584775"/>
          </a:xfrm>
          <a:prstGeom prst="rect">
            <a:avLst/>
          </a:prstGeom>
          <a:noFill/>
        </p:spPr>
        <p:txBody>
          <a:bodyPr wrap="square" rtlCol="0">
            <a:spAutoFit/>
          </a:bodyPr>
          <a:lstStyle/>
          <a:p>
            <a:pPr algn="ctr"/>
            <a:r>
              <a:rPr kumimoji="1" lang="en-US" altLang="ja-JP" sz="1600" b="1" dirty="0" smtClean="0">
                <a:latin typeface="Meiryo UI" panose="020B0604030504040204" pitchFamily="50" charset="-128"/>
                <a:ea typeface="Meiryo UI" panose="020B0604030504040204" pitchFamily="50" charset="-128"/>
              </a:rPr>
              <a:t>1</a:t>
            </a:r>
            <a:r>
              <a:rPr kumimoji="1" lang="en-US" altLang="ja-JP" sz="1600" b="1" dirty="0">
                <a:latin typeface="Meiryo UI" panose="020B0604030504040204" pitchFamily="50" charset="-128"/>
                <a:ea typeface="Meiryo UI" panose="020B0604030504040204" pitchFamily="50" charset="-128"/>
              </a:rPr>
              <a:t>3</a:t>
            </a:r>
            <a:r>
              <a:rPr kumimoji="1" lang="ja-JP" altLang="en-US" sz="1600" b="1" dirty="0" smtClean="0">
                <a:latin typeface="Meiryo UI" panose="020B0604030504040204" pitchFamily="50" charset="-128"/>
                <a:ea typeface="Meiryo UI" panose="020B0604030504040204" pitchFamily="50" charset="-128"/>
              </a:rPr>
              <a:t>件</a:t>
            </a:r>
            <a:endParaRPr kumimoji="1" lang="en-US" altLang="ja-JP" sz="1600" b="1" dirty="0" smtClean="0">
              <a:latin typeface="Meiryo UI" panose="020B0604030504040204" pitchFamily="50" charset="-128"/>
              <a:ea typeface="Meiryo UI" panose="020B0604030504040204" pitchFamily="50" charset="-128"/>
            </a:endParaRPr>
          </a:p>
          <a:p>
            <a:pPr algn="ctr"/>
            <a:r>
              <a:rPr kumimoji="1" lang="en-US" altLang="ja-JP" sz="1600" b="1" dirty="0" smtClean="0">
                <a:latin typeface="Meiryo UI" panose="020B0604030504040204" pitchFamily="50" charset="-128"/>
                <a:ea typeface="Meiryo UI" panose="020B0604030504040204" pitchFamily="50" charset="-128"/>
              </a:rPr>
              <a:t>174</a:t>
            </a:r>
            <a:r>
              <a:rPr kumimoji="1" lang="ja-JP" altLang="en-US" sz="1600" b="1" dirty="0" smtClean="0">
                <a:latin typeface="Meiryo UI" panose="020B0604030504040204" pitchFamily="50" charset="-128"/>
                <a:ea typeface="Meiryo UI" panose="020B0604030504040204" pitchFamily="50" charset="-128"/>
              </a:rPr>
              <a:t>人</a:t>
            </a:r>
            <a:endParaRPr kumimoji="1" lang="ja-JP" altLang="en-US" sz="1600" b="1" dirty="0">
              <a:latin typeface="Meiryo UI" panose="020B0604030504040204" pitchFamily="50" charset="-128"/>
              <a:ea typeface="Meiryo UI" panose="020B0604030504040204" pitchFamily="50" charset="-128"/>
            </a:endParaRPr>
          </a:p>
        </p:txBody>
      </p:sp>
      <p:sp>
        <p:nvSpPr>
          <p:cNvPr id="70" name="四角形吹き出し 69"/>
          <p:cNvSpPr/>
          <p:nvPr/>
        </p:nvSpPr>
        <p:spPr>
          <a:xfrm>
            <a:off x="11014062" y="4329122"/>
            <a:ext cx="720000" cy="396000"/>
          </a:xfrm>
          <a:prstGeom prst="wedgeRectCallout">
            <a:avLst>
              <a:gd name="adj1" fmla="val -110477"/>
              <a:gd name="adj2" fmla="val -97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33" dirty="0"/>
              <a:t>5</a:t>
            </a:r>
            <a:r>
              <a:rPr kumimoji="1" lang="ja-JP" altLang="en-US" sz="1633" dirty="0" smtClean="0"/>
              <a:t>施設</a:t>
            </a:r>
            <a:endParaRPr kumimoji="1" lang="ja-JP" altLang="en-US" sz="1633" dirty="0"/>
          </a:p>
        </p:txBody>
      </p:sp>
      <p:sp>
        <p:nvSpPr>
          <p:cNvPr id="71" name="テキスト ボックス 70"/>
          <p:cNvSpPr txBox="1"/>
          <p:nvPr/>
        </p:nvSpPr>
        <p:spPr>
          <a:xfrm>
            <a:off x="7520124" y="3493637"/>
            <a:ext cx="1269242" cy="276999"/>
          </a:xfrm>
          <a:prstGeom prst="rect">
            <a:avLst/>
          </a:prstGeom>
          <a:noFill/>
        </p:spPr>
        <p:txBody>
          <a:bodyPr wrap="square" rtlCol="0">
            <a:spAutoFit/>
          </a:bodyPr>
          <a:lstStyle/>
          <a:p>
            <a:r>
              <a:rPr kumimoji="1" lang="ja-JP" altLang="en-US" sz="1200" dirty="0" smtClean="0">
                <a:solidFill>
                  <a:schemeClr val="tx1">
                    <a:lumMod val="75000"/>
                    <a:lumOff val="25000"/>
                  </a:schemeClr>
                </a:solidFill>
                <a:latin typeface="+mn-ea"/>
              </a:rPr>
              <a:t>医療機関</a:t>
            </a:r>
            <a:endParaRPr kumimoji="1" lang="ja-JP" altLang="en-US" sz="1200" dirty="0">
              <a:solidFill>
                <a:schemeClr val="tx1">
                  <a:lumMod val="75000"/>
                  <a:lumOff val="25000"/>
                </a:schemeClr>
              </a:solidFill>
              <a:latin typeface="+mn-ea"/>
            </a:endParaRPr>
          </a:p>
        </p:txBody>
      </p:sp>
      <p:sp>
        <p:nvSpPr>
          <p:cNvPr id="72" name="四角形吹き出し 71"/>
          <p:cNvSpPr/>
          <p:nvPr/>
        </p:nvSpPr>
        <p:spPr>
          <a:xfrm>
            <a:off x="7626906" y="3709038"/>
            <a:ext cx="833372" cy="465270"/>
          </a:xfrm>
          <a:prstGeom prst="wedgeRectCallout">
            <a:avLst>
              <a:gd name="adj1" fmla="val 89644"/>
              <a:gd name="adj2" fmla="val 36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33" dirty="0"/>
              <a:t>3</a:t>
            </a:r>
            <a:r>
              <a:rPr kumimoji="1" lang="ja-JP" altLang="en-US" sz="1633" dirty="0" smtClean="0"/>
              <a:t>施設</a:t>
            </a:r>
            <a:endParaRPr kumimoji="1" lang="ja-JP" altLang="en-US" sz="1633" dirty="0"/>
          </a:p>
        </p:txBody>
      </p:sp>
      <p:sp>
        <p:nvSpPr>
          <p:cNvPr id="73" name="四角形吹き出し 72"/>
          <p:cNvSpPr/>
          <p:nvPr/>
        </p:nvSpPr>
        <p:spPr>
          <a:xfrm>
            <a:off x="11010263" y="1788038"/>
            <a:ext cx="720000" cy="396000"/>
          </a:xfrm>
          <a:prstGeom prst="wedgeRectCallout">
            <a:avLst>
              <a:gd name="adj1" fmla="val -103114"/>
              <a:gd name="adj2" fmla="val 196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33" dirty="0" smtClean="0"/>
              <a:t>1</a:t>
            </a:r>
            <a:r>
              <a:rPr kumimoji="1" lang="ja-JP" altLang="en-US" sz="1633" dirty="0"/>
              <a:t>件</a:t>
            </a:r>
          </a:p>
        </p:txBody>
      </p:sp>
      <p:sp>
        <p:nvSpPr>
          <p:cNvPr id="74" name="テキスト ボックス 73"/>
          <p:cNvSpPr txBox="1"/>
          <p:nvPr/>
        </p:nvSpPr>
        <p:spPr>
          <a:xfrm>
            <a:off x="10992220" y="1543167"/>
            <a:ext cx="865980" cy="276999"/>
          </a:xfrm>
          <a:prstGeom prst="rect">
            <a:avLst/>
          </a:prstGeom>
          <a:noFill/>
        </p:spPr>
        <p:txBody>
          <a:bodyPr wrap="square" rtlCol="0">
            <a:spAutoFit/>
          </a:bodyPr>
          <a:lstStyle/>
          <a:p>
            <a:r>
              <a:rPr kumimoji="1" lang="ja-JP" altLang="en-US" sz="1200" dirty="0">
                <a:solidFill>
                  <a:schemeClr val="tx1">
                    <a:lumMod val="75000"/>
                    <a:lumOff val="25000"/>
                  </a:schemeClr>
                </a:solidFill>
                <a:latin typeface="+mn-ea"/>
              </a:rPr>
              <a:t>スポーツ</a:t>
            </a:r>
          </a:p>
        </p:txBody>
      </p:sp>
      <p:sp>
        <p:nvSpPr>
          <p:cNvPr id="3" name="スライド番号プレースホルダー 2"/>
          <p:cNvSpPr>
            <a:spLocks noGrp="1"/>
          </p:cNvSpPr>
          <p:nvPr>
            <p:ph type="sldNum" sz="quarter" idx="12"/>
          </p:nvPr>
        </p:nvSpPr>
        <p:spPr>
          <a:xfrm>
            <a:off x="9376721" y="6454433"/>
            <a:ext cx="2743200" cy="365125"/>
          </a:xfrm>
        </p:spPr>
        <p:txBody>
          <a:bodyPr/>
          <a:lstStyle/>
          <a:p>
            <a:fld id="{F216AE56-EAD3-4706-B860-3EC2C2952B40}" type="slidenum">
              <a:rPr kumimoji="1" lang="ja-JP" altLang="en-US" smtClean="0"/>
              <a:t>12</a:t>
            </a:fld>
            <a:endParaRPr kumimoji="1" lang="ja-JP" altLang="en-US" dirty="0"/>
          </a:p>
        </p:txBody>
      </p:sp>
      <p:pic>
        <p:nvPicPr>
          <p:cNvPr id="5" name="図 4"/>
          <p:cNvPicPr>
            <a:picLocks noChangeAspect="1"/>
          </p:cNvPicPr>
          <p:nvPr/>
        </p:nvPicPr>
        <p:blipFill>
          <a:blip r:embed="rId4"/>
          <a:stretch>
            <a:fillRect/>
          </a:stretch>
        </p:blipFill>
        <p:spPr>
          <a:xfrm>
            <a:off x="144293" y="1419518"/>
            <a:ext cx="6474513" cy="4041998"/>
          </a:xfrm>
          <a:prstGeom prst="rect">
            <a:avLst/>
          </a:prstGeom>
        </p:spPr>
      </p:pic>
    </p:spTree>
    <p:extLst>
      <p:ext uri="{BB962C8B-B14F-4D97-AF65-F5344CB8AC3E}">
        <p14:creationId xmlns:p14="http://schemas.microsoft.com/office/powerpoint/2010/main" val="786755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46474" y="635267"/>
            <a:ext cx="11924810" cy="6102625"/>
          </a:xfrm>
          <a:prstGeom prst="rect">
            <a:avLst/>
          </a:prstGeom>
        </p:spPr>
      </p:pic>
      <p:sp>
        <p:nvSpPr>
          <p:cNvPr id="23" name="テキスト ボックス 22"/>
          <p:cNvSpPr txBox="1"/>
          <p:nvPr/>
        </p:nvSpPr>
        <p:spPr>
          <a:xfrm>
            <a:off x="3904903" y="644926"/>
            <a:ext cx="425116"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8/1</a:t>
            </a:r>
            <a:endParaRPr kumimoji="1" lang="ja-JP" altLang="en-US" sz="11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972235" y="610241"/>
            <a:ext cx="513282"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8/16</a:t>
            </a:r>
            <a:endParaRPr kumimoji="1" lang="ja-JP" altLang="en-US" sz="1100" dirty="0">
              <a:latin typeface="Meiryo UI" panose="020B0604030504040204" pitchFamily="50" charset="-128"/>
              <a:ea typeface="Meiryo UI" panose="020B0604030504040204" pitchFamily="50" charset="-128"/>
            </a:endParaRPr>
          </a:p>
        </p:txBody>
      </p:sp>
      <p:sp>
        <p:nvSpPr>
          <p:cNvPr id="27" name="上矢印 26"/>
          <p:cNvSpPr/>
          <p:nvPr/>
        </p:nvSpPr>
        <p:spPr>
          <a:xfrm>
            <a:off x="1874163" y="4378817"/>
            <a:ext cx="501319" cy="875763"/>
          </a:xfrm>
          <a:prstGeom prst="upArrow">
            <a:avLst>
              <a:gd name="adj1" fmla="val 62500"/>
              <a:gd name="adj2"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1941440" y="4545968"/>
            <a:ext cx="360996" cy="600164"/>
          </a:xfrm>
          <a:prstGeom prst="rect">
            <a:avLst/>
          </a:prstGeom>
          <a:noFill/>
        </p:spPr>
        <p:txBody>
          <a:bodyPr wrap="none" rtlCol="0">
            <a:spAutoFit/>
          </a:bodyPr>
          <a:lstStyle/>
          <a:p>
            <a:pPr algn="ctr"/>
            <a:r>
              <a:rPr kumimoji="1" lang="ja-JP" altLang="en-US" sz="1100" dirty="0" smtClean="0">
                <a:latin typeface="Meiryo UI" panose="020B0604030504040204" pitchFamily="50" charset="-128"/>
                <a:ea typeface="Meiryo UI" panose="020B0604030504040204" pitchFamily="50" charset="-128"/>
              </a:rPr>
              <a:t>約</a:t>
            </a:r>
            <a:endParaRPr kumimoji="1" lang="en-US" altLang="ja-JP" sz="1100" dirty="0" smtClean="0">
              <a:latin typeface="Meiryo UI" panose="020B0604030504040204" pitchFamily="50" charset="-128"/>
              <a:ea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rPr>
              <a:t>50</a:t>
            </a:r>
          </a:p>
          <a:p>
            <a:pPr algn="ctr"/>
            <a:r>
              <a:rPr kumimoji="1" lang="ja-JP" altLang="en-US" sz="1100" dirty="0">
                <a:latin typeface="Meiryo UI" panose="020B0604030504040204" pitchFamily="50" charset="-128"/>
                <a:ea typeface="Meiryo UI" panose="020B0604030504040204" pitchFamily="50" charset="-128"/>
              </a:rPr>
              <a:t>名</a:t>
            </a:r>
          </a:p>
        </p:txBody>
      </p:sp>
      <p:sp>
        <p:nvSpPr>
          <p:cNvPr id="30" name="角丸四角形吹き出し 29"/>
          <p:cNvSpPr/>
          <p:nvPr/>
        </p:nvSpPr>
        <p:spPr>
          <a:xfrm>
            <a:off x="669126" y="4422070"/>
            <a:ext cx="1037230" cy="688611"/>
          </a:xfrm>
          <a:prstGeom prst="wedgeRoundRectCallout">
            <a:avLst>
              <a:gd name="adj1" fmla="val 68641"/>
              <a:gd name="adj2" fmla="val 1060"/>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rPr>
              <a:t>重症患者は</a:t>
            </a:r>
            <a:endParaRPr kumimoji="1" lang="en-US" altLang="ja-JP" sz="11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rPr>
              <a:t>週間で約</a:t>
            </a:r>
            <a:r>
              <a:rPr kumimoji="1" lang="en-US" altLang="ja-JP" sz="1100" dirty="0" smtClean="0">
                <a:latin typeface="Meiryo UI" panose="020B0604030504040204" pitchFamily="50" charset="-128"/>
                <a:ea typeface="Meiryo UI" panose="020B0604030504040204" pitchFamily="50" charset="-128"/>
              </a:rPr>
              <a:t>50</a:t>
            </a:r>
            <a:r>
              <a:rPr kumimoji="1" lang="ja-JP" altLang="en-US" sz="1100" dirty="0" smtClean="0">
                <a:latin typeface="Meiryo UI" panose="020B0604030504040204" pitchFamily="50" charset="-128"/>
                <a:ea typeface="Meiryo UI" panose="020B0604030504040204" pitchFamily="50" charset="-128"/>
              </a:rPr>
              <a:t>名増加</a:t>
            </a:r>
            <a:endParaRPr kumimoji="1" lang="ja-JP" altLang="en-US" sz="1100" dirty="0">
              <a:latin typeface="Meiryo UI" panose="020B0604030504040204" pitchFamily="50" charset="-128"/>
              <a:ea typeface="Meiryo UI" panose="020B0604030504040204" pitchFamily="50" charset="-128"/>
            </a:endParaRPr>
          </a:p>
        </p:txBody>
      </p:sp>
      <p:sp>
        <p:nvSpPr>
          <p:cNvPr id="31" name="角丸四角形吹き出し 30"/>
          <p:cNvSpPr/>
          <p:nvPr/>
        </p:nvSpPr>
        <p:spPr>
          <a:xfrm>
            <a:off x="5720488" y="1314843"/>
            <a:ext cx="3198922" cy="686027"/>
          </a:xfrm>
          <a:prstGeom prst="wedgeRoundRectCallout">
            <a:avLst>
              <a:gd name="adj1" fmla="val -60955"/>
              <a:gd name="adj2" fmla="val -55911"/>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200" dirty="0" smtClean="0">
                <a:latin typeface="Meiryo UI" panose="020B0604030504040204" pitchFamily="50" charset="-128"/>
                <a:ea typeface="Meiryo UI" panose="020B0604030504040204" pitchFamily="50" charset="-128"/>
              </a:rPr>
              <a:t>8/1</a:t>
            </a:r>
            <a:r>
              <a:rPr kumimoji="1" lang="ja-JP" altLang="en-US" sz="1200" dirty="0" smtClean="0">
                <a:latin typeface="Meiryo UI" panose="020B0604030504040204" pitchFamily="50" charset="-128"/>
                <a:ea typeface="Meiryo UI" panose="020B0604030504040204" pitchFamily="50" charset="-128"/>
              </a:rPr>
              <a:t>イエローステージ</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移行後から約</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週間後に重症患者数は最大値となった。</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で</a:t>
            </a:r>
            <a:r>
              <a:rPr kumimoji="1" lang="ja-JP" altLang="en-US" sz="1200" dirty="0" smtClean="0">
                <a:latin typeface="Meiryo UI" panose="020B0604030504040204" pitchFamily="50" charset="-128"/>
                <a:ea typeface="Meiryo UI" panose="020B0604030504040204" pitchFamily="50" charset="-128"/>
              </a:rPr>
              <a:t>重症患者は約</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名増加した。</a:t>
            </a:r>
            <a:endParaRPr kumimoji="1" lang="en-US" altLang="ja-JP" sz="1200" dirty="0" smtClean="0">
              <a:latin typeface="Meiryo UI" panose="020B0604030504040204" pitchFamily="50" charset="-128"/>
              <a:ea typeface="Meiryo UI" panose="020B0604030504040204" pitchFamily="50" charset="-128"/>
            </a:endParaRPr>
          </a:p>
        </p:txBody>
      </p:sp>
      <p:sp>
        <p:nvSpPr>
          <p:cNvPr id="35" name="角丸四角形吹き出し 34"/>
          <p:cNvSpPr/>
          <p:nvPr/>
        </p:nvSpPr>
        <p:spPr>
          <a:xfrm>
            <a:off x="932708" y="2768082"/>
            <a:ext cx="2378460" cy="759618"/>
          </a:xfrm>
          <a:prstGeom prst="wedgeRoundRectCallout">
            <a:avLst>
              <a:gd name="adj1" fmla="val 47417"/>
              <a:gd name="adj2" fmla="val 81939"/>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黄色信号点灯後、</a:t>
            </a:r>
            <a:r>
              <a:rPr lang="ja-JP" altLang="en-US" sz="1200" dirty="0" smtClean="0">
                <a:latin typeface="Meiryo UI" panose="020B0604030504040204" pitchFamily="50" charset="-128"/>
                <a:ea typeface="Meiryo UI" panose="020B0604030504040204" pitchFamily="50" charset="-128"/>
              </a:rPr>
              <a:t>中高年層の新規陽性者数の増加に伴い重症患者が増加傾向となった。</a:t>
            </a:r>
            <a:endParaRPr kumimoji="1"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448800" y="6518297"/>
            <a:ext cx="2743200" cy="365125"/>
          </a:xfrm>
        </p:spPr>
        <p:txBody>
          <a:bodyPr/>
          <a:lstStyle/>
          <a:p>
            <a:fld id="{FE1BD58B-2CDE-485A-8E10-5E6FB430C5D3}" type="slidenum">
              <a:rPr kumimoji="1" lang="ja-JP" altLang="en-US" smtClean="0"/>
              <a:t>13</a:t>
            </a:fld>
            <a:endParaRPr kumimoji="1" lang="ja-JP" altLang="en-US" dirty="0"/>
          </a:p>
        </p:txBody>
      </p:sp>
      <p:cxnSp>
        <p:nvCxnSpPr>
          <p:cNvPr id="32" name="直線コネクタ 31"/>
          <p:cNvCxnSpPr/>
          <p:nvPr/>
        </p:nvCxnSpPr>
        <p:spPr>
          <a:xfrm flipH="1">
            <a:off x="5228876" y="925641"/>
            <a:ext cx="2061" cy="258372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左右矢印 25"/>
          <p:cNvSpPr/>
          <p:nvPr/>
        </p:nvSpPr>
        <p:spPr>
          <a:xfrm>
            <a:off x="4138863" y="906536"/>
            <a:ext cx="1094105" cy="408307"/>
          </a:xfrm>
          <a:prstGeom prst="leftRightArrow">
            <a:avLst>
              <a:gd name="adj1" fmla="val 62643"/>
              <a:gd name="adj2"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5" name="テキスト ボックス 24"/>
          <p:cNvSpPr txBox="1"/>
          <p:nvPr/>
        </p:nvSpPr>
        <p:spPr>
          <a:xfrm>
            <a:off x="4345615" y="959513"/>
            <a:ext cx="643125"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15</a:t>
            </a:r>
            <a:r>
              <a:rPr lang="ja-JP" altLang="en-US" sz="1100" dirty="0" smtClean="0">
                <a:latin typeface="Meiryo UI" panose="020B0604030504040204" pitchFamily="50" charset="-128"/>
                <a:ea typeface="Meiryo UI" panose="020B0604030504040204" pitchFamily="50" charset="-128"/>
              </a:rPr>
              <a:t>日</a:t>
            </a:r>
            <a:r>
              <a:rPr lang="ja-JP" altLang="en-US" sz="1100" dirty="0">
                <a:latin typeface="Meiryo UI" panose="020B0604030504040204" pitchFamily="50" charset="-128"/>
                <a:ea typeface="Meiryo UI" panose="020B0604030504040204" pitchFamily="50" charset="-128"/>
              </a:rPr>
              <a:t>間</a:t>
            </a:r>
            <a:endParaRPr kumimoji="1" lang="ja-JP" altLang="en-US" sz="1100" dirty="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4117461" y="909382"/>
            <a:ext cx="0" cy="171171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0" y="2423"/>
            <a:ext cx="12192000" cy="52542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陽性者の年齢区分と重症者数の推移</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772962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21402" y="758263"/>
            <a:ext cx="11949196" cy="6011177"/>
          </a:xfrm>
          <a:prstGeom prst="rect">
            <a:avLst/>
          </a:prstGeom>
        </p:spPr>
      </p:pic>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年代</a:t>
            </a:r>
            <a:r>
              <a:rPr lang="ja-JP" altLang="en-US" sz="2800" b="1" dirty="0">
                <a:latin typeface="UD デジタル 教科書体 NP-B" panose="02020700000000000000" pitchFamily="18" charset="-128"/>
                <a:ea typeface="UD デジタル 教科書体 NP-B" panose="02020700000000000000" pitchFamily="18" charset="-128"/>
              </a:rPr>
              <a:t>別</a:t>
            </a:r>
            <a:r>
              <a:rPr lang="ja-JP" altLang="en-US" sz="2800" b="1" dirty="0" smtClean="0">
                <a:latin typeface="UD デジタル 教科書体 NP-B" panose="02020700000000000000" pitchFamily="18" charset="-128"/>
                <a:ea typeface="UD デジタル 教科書体 NP-B" panose="02020700000000000000" pitchFamily="18" charset="-128"/>
              </a:rPr>
              <a:t>感染経路</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14</a:t>
            </a:fld>
            <a:endParaRPr kumimoji="1" lang="ja-JP" altLang="en-US" dirty="0"/>
          </a:p>
        </p:txBody>
      </p:sp>
      <p:sp>
        <p:nvSpPr>
          <p:cNvPr id="6" name="正方形/長方形 5"/>
          <p:cNvSpPr/>
          <p:nvPr/>
        </p:nvSpPr>
        <p:spPr>
          <a:xfrm>
            <a:off x="6541588" y="624868"/>
            <a:ext cx="576632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11</a:t>
            </a:r>
            <a:r>
              <a:rPr lang="ja-JP" altLang="en-US" sz="1600" dirty="0" smtClean="0"/>
              <a:t>月</a:t>
            </a:r>
            <a:r>
              <a:rPr lang="en-US" altLang="ja-JP" sz="1600" dirty="0" smtClean="0"/>
              <a:t>10</a:t>
            </a:r>
            <a:r>
              <a:rPr lang="ja-JP" altLang="en-US" sz="1600" dirty="0" smtClean="0"/>
              <a:t>日</a:t>
            </a:r>
            <a:r>
              <a:rPr lang="ja-JP" altLang="en-US" sz="1600" dirty="0"/>
              <a:t>までに判明した</a:t>
            </a:r>
            <a:r>
              <a:rPr lang="en-US" altLang="ja-JP" sz="1600" dirty="0" smtClean="0"/>
              <a:t>12,334</a:t>
            </a:r>
            <a:r>
              <a:rPr lang="ja-JP" altLang="en-US" sz="1600" dirty="0" smtClean="0"/>
              <a:t>事例</a:t>
            </a:r>
            <a:r>
              <a:rPr lang="ja-JP" altLang="en-US" sz="1600" dirty="0"/>
              <a:t>の状況）</a:t>
            </a:r>
          </a:p>
        </p:txBody>
      </p:sp>
    </p:spTree>
    <p:extLst>
      <p:ext uri="{BB962C8B-B14F-4D97-AF65-F5344CB8AC3E}">
        <p14:creationId xmlns:p14="http://schemas.microsoft.com/office/powerpoint/2010/main" val="1326077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高齢者施設等におけるクラスターの発生状況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6" name="正方形/長方形 5"/>
          <p:cNvSpPr/>
          <p:nvPr/>
        </p:nvSpPr>
        <p:spPr>
          <a:xfrm>
            <a:off x="8597746" y="584354"/>
            <a:ext cx="3708066" cy="338554"/>
          </a:xfrm>
          <a:prstGeom prst="rect">
            <a:avLst/>
          </a:prstGeom>
        </p:spPr>
        <p:txBody>
          <a:bodyPr wrap="none">
            <a:spAutoFit/>
          </a:bodyPr>
          <a:lstStyle/>
          <a:p>
            <a:r>
              <a:rPr lang="ja-JP" altLang="en-US" sz="1600" dirty="0"/>
              <a:t>（ </a:t>
            </a:r>
            <a:r>
              <a:rPr lang="en-US" altLang="ja-JP" sz="1600" dirty="0" smtClean="0"/>
              <a:t>6</a:t>
            </a:r>
            <a:r>
              <a:rPr lang="ja-JP" altLang="en-US" sz="1600" dirty="0" smtClean="0"/>
              <a:t>月</a:t>
            </a:r>
            <a:r>
              <a:rPr lang="en-US" altLang="ja-JP" sz="1600" dirty="0" smtClean="0"/>
              <a:t>14</a:t>
            </a:r>
            <a:r>
              <a:rPr lang="ja-JP" altLang="en-US" sz="1600" dirty="0" smtClean="0"/>
              <a:t>日以降</a:t>
            </a:r>
            <a:r>
              <a:rPr lang="en-US" altLang="ja-JP" sz="1600" dirty="0" smtClean="0"/>
              <a:t>11</a:t>
            </a:r>
            <a:r>
              <a:rPr lang="ja-JP" altLang="en-US" sz="1600" dirty="0" smtClean="0"/>
              <a:t>月</a:t>
            </a:r>
            <a:r>
              <a:rPr lang="en-US" altLang="ja-JP" sz="1600" dirty="0" smtClean="0"/>
              <a:t>10</a:t>
            </a:r>
            <a:r>
              <a:rPr lang="ja-JP" altLang="en-US" sz="1600" dirty="0" smtClean="0"/>
              <a:t>日発表分まで）</a:t>
            </a:r>
            <a:endParaRPr lang="ja-JP" altLang="en-US" sz="1600" dirty="0"/>
          </a:p>
        </p:txBody>
      </p:sp>
      <p:sp>
        <p:nvSpPr>
          <p:cNvPr id="7" name="スライド番号プレースホルダー 1"/>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smtClean="0">
                <a:ln>
                  <a:noFill/>
                </a:ln>
                <a:solidFill>
                  <a:schemeClr val="tx1">
                    <a:lumMod val="50000"/>
                    <a:lumOff val="50000"/>
                  </a:schemeClr>
                </a:solidFill>
                <a:effectLst/>
                <a:uLnTx/>
                <a:uFillTx/>
                <a:latin typeface="游ゴシック" panose="020F0502020204030204"/>
                <a:ea typeface="游ゴシック" panose="020B0400000000000000" pitchFamily="50" charset="-128"/>
                <a:cs typeface="+mn-cs"/>
              </a:rPr>
              <a:t>15</a:t>
            </a:r>
            <a:endParaRPr kumimoji="1" lang="ja-JP" altLang="en-US" b="0" i="0" u="none" strike="noStrike" kern="1200" cap="none" spc="0" normalizeH="0" baseline="0" noProof="0" dirty="0">
              <a:ln>
                <a:noFill/>
              </a:ln>
              <a:solidFill>
                <a:schemeClr val="tx1">
                  <a:lumMod val="50000"/>
                  <a:lumOff val="50000"/>
                </a:schemeClr>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220899" y="5138375"/>
            <a:ext cx="5718628" cy="369332"/>
          </a:xfrm>
          <a:prstGeom prst="rect">
            <a:avLst/>
          </a:prstGeom>
          <a:noFill/>
        </p:spPr>
        <p:txBody>
          <a:bodyPr wrap="square" rtlCol="0">
            <a:spAutoFit/>
          </a:bodyPr>
          <a:lstStyle/>
          <a:p>
            <a:r>
              <a:rPr lang="ja-JP" altLang="en-US" dirty="0" smtClean="0"/>
              <a:t>陽性者合計</a:t>
            </a:r>
            <a:r>
              <a:rPr lang="en-US" altLang="ja-JP" dirty="0" smtClean="0"/>
              <a:t>976</a:t>
            </a:r>
            <a:r>
              <a:rPr lang="ja-JP" altLang="en-US" dirty="0" smtClean="0"/>
              <a:t>人（職員</a:t>
            </a:r>
            <a:r>
              <a:rPr lang="en-US" altLang="ja-JP" dirty="0" smtClean="0"/>
              <a:t>312</a:t>
            </a:r>
            <a:r>
              <a:rPr lang="ja-JP" altLang="en-US" dirty="0" smtClean="0"/>
              <a:t>人、利用者</a:t>
            </a:r>
            <a:r>
              <a:rPr lang="en-US" altLang="ja-JP" dirty="0" smtClean="0"/>
              <a:t>664</a:t>
            </a:r>
            <a:r>
              <a:rPr lang="ja-JP" altLang="en-US" dirty="0" smtClean="0"/>
              <a:t>人）</a:t>
            </a:r>
            <a:endParaRPr kumimoji="1" lang="ja-JP" altLang="en-US" dirty="0"/>
          </a:p>
        </p:txBody>
      </p:sp>
      <p:pic>
        <p:nvPicPr>
          <p:cNvPr id="14" name="図 13"/>
          <p:cNvPicPr>
            <a:picLocks noChangeAspect="1"/>
          </p:cNvPicPr>
          <p:nvPr/>
        </p:nvPicPr>
        <p:blipFill>
          <a:blip r:embed="rId2"/>
          <a:stretch>
            <a:fillRect/>
          </a:stretch>
        </p:blipFill>
        <p:spPr>
          <a:xfrm>
            <a:off x="220899" y="922909"/>
            <a:ext cx="5253704" cy="3018026"/>
          </a:xfrm>
          <a:prstGeom prst="rect">
            <a:avLst/>
          </a:prstGeom>
        </p:spPr>
      </p:pic>
      <p:pic>
        <p:nvPicPr>
          <p:cNvPr id="16" name="図 15"/>
          <p:cNvPicPr>
            <a:picLocks noChangeAspect="1"/>
          </p:cNvPicPr>
          <p:nvPr/>
        </p:nvPicPr>
        <p:blipFill>
          <a:blip r:embed="rId3"/>
          <a:stretch>
            <a:fillRect/>
          </a:stretch>
        </p:blipFill>
        <p:spPr>
          <a:xfrm>
            <a:off x="5653430" y="922908"/>
            <a:ext cx="6246649" cy="5834050"/>
          </a:xfrm>
          <a:prstGeom prst="rect">
            <a:avLst/>
          </a:prstGeom>
        </p:spPr>
      </p:pic>
    </p:spTree>
    <p:extLst>
      <p:ext uri="{BB962C8B-B14F-4D97-AF65-F5344CB8AC3E}">
        <p14:creationId xmlns:p14="http://schemas.microsoft.com/office/powerpoint/2010/main" val="3676255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468181" y="1372723"/>
            <a:ext cx="6364776" cy="3444539"/>
          </a:xfrm>
          <a:prstGeom prst="rect">
            <a:avLst/>
          </a:prstGeom>
        </p:spPr>
      </p:pic>
      <p:pic>
        <p:nvPicPr>
          <p:cNvPr id="3" name="図 2"/>
          <p:cNvPicPr>
            <a:picLocks noChangeAspect="1"/>
          </p:cNvPicPr>
          <p:nvPr/>
        </p:nvPicPr>
        <p:blipFill>
          <a:blip r:embed="rId3"/>
          <a:stretch>
            <a:fillRect/>
          </a:stretch>
        </p:blipFill>
        <p:spPr>
          <a:xfrm>
            <a:off x="-371747" y="1334086"/>
            <a:ext cx="6255038" cy="3444539"/>
          </a:xfrm>
          <a:prstGeom prst="rect">
            <a:avLst/>
          </a:prstGeom>
        </p:spPr>
      </p:pic>
      <p:sp>
        <p:nvSpPr>
          <p:cNvPr id="8" name="テキスト ボックス 7"/>
          <p:cNvSpPr txBox="1"/>
          <p:nvPr/>
        </p:nvSpPr>
        <p:spPr>
          <a:xfrm>
            <a:off x="1414002" y="595355"/>
            <a:ext cx="9815472" cy="646331"/>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rPr>
              <a:t>月</a:t>
            </a:r>
            <a:r>
              <a:rPr lang="en-US" altLang="ja-JP" dirty="0" smtClean="0">
                <a:latin typeface="Meiryo UI" panose="020B0604030504040204" pitchFamily="50" charset="-128"/>
                <a:ea typeface="Meiryo UI" panose="020B0604030504040204" pitchFamily="50" charset="-128"/>
              </a:rPr>
              <a:t>14</a:t>
            </a:r>
            <a:r>
              <a:rPr lang="ja-JP" altLang="en-US" dirty="0" smtClean="0">
                <a:latin typeface="Meiryo UI" panose="020B0604030504040204" pitchFamily="50" charset="-128"/>
                <a:ea typeface="Meiryo UI" panose="020B0604030504040204" pitchFamily="50" charset="-128"/>
              </a:rPr>
              <a:t>日以降の重症例</a:t>
            </a:r>
            <a:r>
              <a:rPr lang="en-US" altLang="ja-JP" dirty="0" smtClean="0">
                <a:latin typeface="Meiryo UI" panose="020B0604030504040204" pitchFamily="50" charset="-128"/>
                <a:ea typeface="Meiryo UI" panose="020B0604030504040204" pitchFamily="50" charset="-128"/>
              </a:rPr>
              <a:t>324</a:t>
            </a:r>
            <a:r>
              <a:rPr lang="ja-JP" altLang="en-US" dirty="0" smtClean="0">
                <a:latin typeface="Meiryo UI" panose="020B0604030504040204" pitchFamily="50" charset="-128"/>
                <a:ea typeface="Meiryo UI" panose="020B0604030504040204" pitchFamily="50" charset="-128"/>
              </a:rPr>
              <a:t>名について、推定</a:t>
            </a:r>
            <a:r>
              <a:rPr lang="ja-JP" altLang="en-US" dirty="0">
                <a:latin typeface="Meiryo UI" panose="020B0604030504040204" pitchFamily="50" charset="-128"/>
                <a:ea typeface="Meiryo UI" panose="020B0604030504040204" pitchFamily="50" charset="-128"/>
              </a:rPr>
              <a:t>される感染</a:t>
            </a:r>
            <a:r>
              <a:rPr lang="ja-JP" altLang="en-US" dirty="0" smtClean="0">
                <a:latin typeface="Meiryo UI" panose="020B0604030504040204" pitchFamily="50" charset="-128"/>
                <a:ea typeface="Meiryo UI" panose="020B0604030504040204" pitchFamily="50" charset="-128"/>
              </a:rPr>
              <a:t>経路の約７割は感染</a:t>
            </a:r>
            <a:r>
              <a:rPr lang="ja-JP" altLang="en-US" dirty="0">
                <a:latin typeface="Meiryo UI" panose="020B0604030504040204" pitchFamily="50" charset="-128"/>
                <a:ea typeface="Meiryo UI" panose="020B0604030504040204" pitchFamily="50" charset="-128"/>
              </a:rPr>
              <a:t>経路</a:t>
            </a:r>
            <a:r>
              <a:rPr lang="ja-JP" altLang="en-US" dirty="0" smtClean="0">
                <a:latin typeface="Meiryo UI" panose="020B0604030504040204" pitchFamily="50" charset="-128"/>
                <a:ea typeface="Meiryo UI" panose="020B0604030504040204" pitchFamily="50" charset="-128"/>
              </a:rPr>
              <a:t>不明者。</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死亡例</a:t>
            </a:r>
            <a:r>
              <a:rPr lang="en-US" altLang="ja-JP" dirty="0" smtClean="0">
                <a:latin typeface="Meiryo UI" panose="020B0604030504040204" pitchFamily="50" charset="-128"/>
                <a:ea typeface="Meiryo UI" panose="020B0604030504040204" pitchFamily="50" charset="-128"/>
              </a:rPr>
              <a:t>169</a:t>
            </a:r>
            <a:r>
              <a:rPr lang="ja-JP" altLang="en-US" dirty="0" smtClean="0">
                <a:latin typeface="Meiryo UI" panose="020B0604030504040204" pitchFamily="50" charset="-128"/>
                <a:ea typeface="Meiryo UI" panose="020B0604030504040204" pitchFamily="50" charset="-128"/>
              </a:rPr>
              <a:t>名について、推定される感染経路の約</a:t>
            </a:r>
            <a:r>
              <a:rPr lang="en-US" altLang="ja-JP" dirty="0" smtClean="0">
                <a:latin typeface="Meiryo UI" panose="020B0604030504040204" pitchFamily="50" charset="-128"/>
                <a:ea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rPr>
              <a:t>割が施設等関連で、約</a:t>
            </a:r>
            <a:r>
              <a:rPr lang="en-US" altLang="ja-JP" dirty="0" smtClean="0">
                <a:latin typeface="Meiryo UI" panose="020B0604030504040204" pitchFamily="50" charset="-128"/>
                <a:ea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rPr>
              <a:t>割が感染経路不明者。</a:t>
            </a:r>
            <a:endParaRPr lang="en-US" altLang="ja-JP" dirty="0">
              <a:latin typeface="Meiryo UI" panose="020B0604030504040204" pitchFamily="50" charset="-128"/>
              <a:ea typeface="Meiryo UI" panose="020B0604030504040204" pitchFamily="50" charset="-128"/>
            </a:endParaRPr>
          </a:p>
        </p:txBody>
      </p:sp>
      <p:sp>
        <p:nvSpPr>
          <p:cNvPr id="10" name="スライド番号プレースホルダー 16"/>
          <p:cNvSpPr>
            <a:spLocks noGrp="1"/>
          </p:cNvSpPr>
          <p:nvPr>
            <p:ph type="sldNum" sz="quarter" idx="12"/>
          </p:nvPr>
        </p:nvSpPr>
        <p:spPr>
          <a:xfrm>
            <a:off x="9402528" y="6485729"/>
            <a:ext cx="2743200" cy="365125"/>
          </a:xfrm>
        </p:spPr>
        <p:txBody>
          <a:bodyPr/>
          <a:lstStyle/>
          <a:p>
            <a:r>
              <a:rPr lang="en-US" altLang="ja-JP" dirty="0" smtClean="0">
                <a:solidFill>
                  <a:schemeClr val="tx1">
                    <a:lumMod val="50000"/>
                    <a:lumOff val="50000"/>
                  </a:schemeClr>
                </a:solidFill>
              </a:rPr>
              <a:t>16</a:t>
            </a:r>
            <a:endParaRPr kumimoji="1" lang="ja-JP" altLang="en-US" dirty="0">
              <a:solidFill>
                <a:schemeClr val="tx1">
                  <a:lumMod val="50000"/>
                  <a:lumOff val="50000"/>
                </a:schemeClr>
              </a:solidFill>
            </a:endParaRPr>
          </a:p>
        </p:txBody>
      </p:sp>
      <p:sp>
        <p:nvSpPr>
          <p:cNvPr id="7" name="テキスト ボックス 6"/>
          <p:cNvSpPr txBox="1"/>
          <p:nvPr/>
        </p:nvSpPr>
        <p:spPr>
          <a:xfrm>
            <a:off x="8977670" y="1712886"/>
            <a:ext cx="2975495"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重症例</a:t>
            </a:r>
            <a:r>
              <a:rPr kumimoji="1" lang="en-US" altLang="ja-JP" sz="1050" dirty="0" smtClean="0">
                <a:latin typeface="Meiryo UI" panose="020B0604030504040204" pitchFamily="50" charset="-128"/>
                <a:ea typeface="Meiryo UI" panose="020B0604030504040204" pitchFamily="50" charset="-128"/>
              </a:rPr>
              <a:t>324</a:t>
            </a:r>
            <a:r>
              <a:rPr kumimoji="1" lang="ja-JP" altLang="en-US" sz="1050" dirty="0" smtClean="0">
                <a:latin typeface="Meiryo UI" panose="020B0604030504040204" pitchFamily="50" charset="-128"/>
                <a:ea typeface="Meiryo UI" panose="020B0604030504040204" pitchFamily="50" charset="-128"/>
              </a:rPr>
              <a:t>例のうち、</a:t>
            </a:r>
            <a:r>
              <a:rPr kumimoji="1" lang="en-US" altLang="ja-JP" sz="1050" dirty="0" smtClean="0">
                <a:latin typeface="Meiryo UI" panose="020B0604030504040204" pitchFamily="50" charset="-128"/>
                <a:ea typeface="Meiryo UI" panose="020B0604030504040204" pitchFamily="50" charset="-128"/>
              </a:rPr>
              <a:t>42</a:t>
            </a:r>
            <a:r>
              <a:rPr kumimoji="1" lang="ja-JP" altLang="en-US" sz="1050" dirty="0" smtClean="0">
                <a:latin typeface="Meiryo UI" panose="020B0604030504040204" pitchFamily="50" charset="-128"/>
                <a:ea typeface="Meiryo UI" panose="020B0604030504040204" pitchFamily="50" charset="-128"/>
              </a:rPr>
              <a:t>例は死亡のため重複あり</a:t>
            </a:r>
            <a:endParaRPr kumimoji="1" lang="ja-JP" altLang="en-US" sz="105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4"/>
          <a:stretch>
            <a:fillRect/>
          </a:stretch>
        </p:blipFill>
        <p:spPr>
          <a:xfrm>
            <a:off x="987279" y="4477637"/>
            <a:ext cx="4442284" cy="2291625"/>
          </a:xfrm>
          <a:prstGeom prst="rect">
            <a:avLst/>
          </a:prstGeom>
        </p:spPr>
      </p:pic>
      <p:pic>
        <p:nvPicPr>
          <p:cNvPr id="13" name="図 12"/>
          <p:cNvPicPr>
            <a:picLocks noChangeAspect="1"/>
          </p:cNvPicPr>
          <p:nvPr/>
        </p:nvPicPr>
        <p:blipFill>
          <a:blip r:embed="rId5"/>
          <a:stretch>
            <a:fillRect/>
          </a:stretch>
        </p:blipFill>
        <p:spPr>
          <a:xfrm>
            <a:off x="7112398" y="4935079"/>
            <a:ext cx="4442284" cy="1609594"/>
          </a:xfrm>
          <a:prstGeom prst="rect">
            <a:avLst/>
          </a:prstGeom>
        </p:spPr>
      </p:pic>
      <p:sp>
        <p:nvSpPr>
          <p:cNvPr id="12" name="正方形/長方形 11"/>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重症・死亡例について推定される感染経路（</a:t>
            </a:r>
            <a:r>
              <a:rPr lang="en-US" altLang="ja-JP" sz="2400" b="1" dirty="0" smtClean="0">
                <a:latin typeface="UD デジタル 教科書体 NP-B" panose="02020700000000000000" pitchFamily="18" charset="-128"/>
                <a:ea typeface="UD デジタル 教科書体 NP-B" panose="02020700000000000000" pitchFamily="18" charset="-128"/>
              </a:rPr>
              <a:t>6</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smtClean="0">
                <a:latin typeface="UD デジタル 教科書体 NP-B" panose="02020700000000000000" pitchFamily="18" charset="-128"/>
                <a:ea typeface="UD デジタル 教科書体 NP-B" panose="02020700000000000000" pitchFamily="18" charset="-128"/>
              </a:rPr>
              <a:t>14</a:t>
            </a:r>
            <a:r>
              <a:rPr lang="ja-JP" altLang="en-US" sz="2400" b="1" dirty="0" smtClean="0">
                <a:latin typeface="UD デジタル 教科書体 NP-B" panose="02020700000000000000" pitchFamily="18" charset="-128"/>
                <a:ea typeface="UD デジタル 教科書体 NP-B" panose="02020700000000000000" pitchFamily="18" charset="-128"/>
              </a:rPr>
              <a:t>日～</a:t>
            </a:r>
            <a:r>
              <a:rPr lang="en-US" altLang="ja-JP" sz="2400" b="1" dirty="0" smtClean="0">
                <a:latin typeface="UD デジタル 教科書体 NP-B" panose="02020700000000000000" pitchFamily="18" charset="-128"/>
                <a:ea typeface="UD デジタル 教科書体 NP-B" panose="02020700000000000000" pitchFamily="18" charset="-128"/>
              </a:rPr>
              <a:t>11</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smtClean="0">
                <a:latin typeface="UD デジタル 教科書体 NP-B" panose="02020700000000000000" pitchFamily="18" charset="-128"/>
                <a:ea typeface="UD デジタル 教科書体 NP-B" panose="02020700000000000000" pitchFamily="18" charset="-128"/>
              </a:rPr>
              <a:t>10</a:t>
            </a:r>
            <a:r>
              <a:rPr lang="ja-JP" altLang="en-US" sz="2400" b="1" dirty="0" smtClean="0">
                <a:latin typeface="UD デジタル 教科書体 NP-B" panose="02020700000000000000" pitchFamily="18" charset="-128"/>
                <a:ea typeface="UD デジタル 教科書体 NP-B" panose="02020700000000000000" pitchFamily="18" charset="-128"/>
              </a:rPr>
              <a:t>日判明分）</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6"/>
          <a:stretch>
            <a:fillRect/>
          </a:stretch>
        </p:blipFill>
        <p:spPr>
          <a:xfrm>
            <a:off x="3968312" y="2171398"/>
            <a:ext cx="2127688" cy="1511939"/>
          </a:xfrm>
          <a:prstGeom prst="rect">
            <a:avLst/>
          </a:prstGeom>
        </p:spPr>
      </p:pic>
      <p:pic>
        <p:nvPicPr>
          <p:cNvPr id="6" name="図 5"/>
          <p:cNvPicPr>
            <a:picLocks noChangeAspect="1"/>
          </p:cNvPicPr>
          <p:nvPr/>
        </p:nvPicPr>
        <p:blipFill>
          <a:blip r:embed="rId7"/>
          <a:stretch>
            <a:fillRect/>
          </a:stretch>
        </p:blipFill>
        <p:spPr>
          <a:xfrm>
            <a:off x="9659787" y="2189094"/>
            <a:ext cx="2121592" cy="1505843"/>
          </a:xfrm>
          <a:prstGeom prst="rect">
            <a:avLst/>
          </a:prstGeom>
        </p:spPr>
      </p:pic>
    </p:spTree>
    <p:extLst>
      <p:ext uri="{BB962C8B-B14F-4D97-AF65-F5344CB8AC3E}">
        <p14:creationId xmlns:p14="http://schemas.microsoft.com/office/powerpoint/2010/main" val="268815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7E548CE-DEB4-3C40-98A6-D0DE66BA660B}"/>
              </a:ext>
            </a:extLst>
          </p:cNvPr>
          <p:cNvPicPr>
            <a:picLocks noChangeAspect="1"/>
          </p:cNvPicPr>
          <p:nvPr/>
        </p:nvPicPr>
        <p:blipFill>
          <a:blip r:embed="rId3"/>
          <a:stretch>
            <a:fillRect/>
          </a:stretch>
        </p:blipFill>
        <p:spPr>
          <a:xfrm>
            <a:off x="2260585" y="1648418"/>
            <a:ext cx="6858000" cy="4343400"/>
          </a:xfrm>
          <a:prstGeom prst="rect">
            <a:avLst/>
          </a:prstGeom>
        </p:spPr>
      </p:pic>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2037876" y="369058"/>
            <a:ext cx="9321290" cy="1325563"/>
          </a:xfrm>
        </p:spPr>
        <p:txBody>
          <a:bodyPr/>
          <a:lstStyle/>
          <a:p>
            <a:r>
              <a:rPr lang="ja-JP" altLang="en-US" dirty="0">
                <a:latin typeface="MS PGothic" panose="020B0600070205080204" pitchFamily="34" charset="-128"/>
                <a:ea typeface="MS PGothic" panose="020B0600070205080204" pitchFamily="34" charset="-128"/>
              </a:rPr>
              <a:t>大阪</a:t>
            </a:r>
            <a:r>
              <a:rPr kumimoji="1" lang="ja-JP" altLang="en-US" dirty="0">
                <a:latin typeface="MS PGothic" panose="020B0600070205080204" pitchFamily="34" charset="-128"/>
                <a:ea typeface="MS PGothic" panose="020B0600070205080204" pitchFamily="34" charset="-128"/>
              </a:rPr>
              <a:t>の新規感染者数の推移　</a:t>
            </a:r>
            <a:r>
              <a:rPr kumimoji="1" lang="ja-JP" altLang="en-US" sz="2000" dirty="0">
                <a:latin typeface="MS PGothic" panose="020B0600070205080204" pitchFamily="34" charset="-128"/>
                <a:ea typeface="MS PGothic" panose="020B0600070205080204" pitchFamily="34" charset="-128"/>
              </a:rPr>
              <a:t>（</a:t>
            </a:r>
            <a:r>
              <a:rPr kumimoji="1" lang="en-US" altLang="ja-JP" sz="2000" dirty="0">
                <a:latin typeface="MS PGothic" panose="020B0600070205080204" pitchFamily="34" charset="-128"/>
                <a:ea typeface="MS PGothic" panose="020B0600070205080204" pitchFamily="34" charset="-128"/>
              </a:rPr>
              <a:t>11</a:t>
            </a:r>
            <a:r>
              <a:rPr kumimoji="1" lang="ja-JP" altLang="en-US" sz="2000" dirty="0">
                <a:latin typeface="MS PGothic" panose="020B0600070205080204" pitchFamily="34" charset="-128"/>
                <a:ea typeface="MS PGothic" panose="020B0600070205080204" pitchFamily="34" charset="-128"/>
              </a:rPr>
              <a:t>月</a:t>
            </a:r>
            <a:r>
              <a:rPr lang="en-US" altLang="ja-JP" sz="2000" dirty="0">
                <a:latin typeface="MS PGothic" panose="020B0600070205080204" pitchFamily="34" charset="-128"/>
                <a:ea typeface="MS PGothic" panose="020B0600070205080204" pitchFamily="34" charset="-128"/>
              </a:rPr>
              <a:t>10</a:t>
            </a:r>
            <a:r>
              <a:rPr kumimoji="1" lang="ja-JP" altLang="en-US" sz="2000" dirty="0">
                <a:latin typeface="MS PGothic" panose="020B0600070205080204" pitchFamily="34" charset="-128"/>
                <a:ea typeface="MS PGothic" panose="020B0600070205080204" pitchFamily="34" charset="-128"/>
              </a:rPr>
              <a:t>日時点）</a:t>
            </a:r>
          </a:p>
        </p:txBody>
      </p:sp>
      <p:sp>
        <p:nvSpPr>
          <p:cNvPr id="14" name="テキスト ボックス 13">
            <a:extLst>
              <a:ext uri="{FF2B5EF4-FFF2-40B4-BE49-F238E27FC236}">
                <a16:creationId xmlns:a16="http://schemas.microsoft.com/office/drawing/2014/main" id="{151D6A83-FE38-8747-B1B0-3569005A9756}"/>
              </a:ext>
            </a:extLst>
          </p:cNvPr>
          <p:cNvSpPr txBox="1"/>
          <p:nvPr/>
        </p:nvSpPr>
        <p:spPr>
          <a:xfrm>
            <a:off x="8759520" y="5454265"/>
            <a:ext cx="723154" cy="369332"/>
          </a:xfrm>
          <a:prstGeom prst="rect">
            <a:avLst/>
          </a:prstGeom>
          <a:solidFill>
            <a:schemeClr val="bg1"/>
          </a:solidFill>
          <a:ln>
            <a:noFill/>
          </a:ln>
        </p:spPr>
        <p:txBody>
          <a:bodyPr wrap="square" rtlCol="0">
            <a:spAutoFit/>
          </a:bodyPr>
          <a:lstStyle/>
          <a:p>
            <a:endParaRPr lang="ja-JP" altLang="en-US"/>
          </a:p>
        </p:txBody>
      </p:sp>
      <p:sp>
        <p:nvSpPr>
          <p:cNvPr id="4" name="テキスト ボックス 3"/>
          <p:cNvSpPr txBox="1"/>
          <p:nvPr/>
        </p:nvSpPr>
        <p:spPr>
          <a:xfrm>
            <a:off x="8497607" y="2444241"/>
            <a:ext cx="2244436" cy="646331"/>
          </a:xfrm>
          <a:prstGeom prst="rect">
            <a:avLst/>
          </a:prstGeom>
          <a:noFill/>
        </p:spPr>
        <p:txBody>
          <a:bodyPr wrap="square" rtlCol="0">
            <a:spAutoFit/>
          </a:bodyPr>
          <a:lstStyle/>
          <a:p>
            <a:r>
              <a:rPr lang="ja-JP" altLang="en-US" sz="1200" dirty="0"/>
              <a:t>実線：新規感染者数予測</a:t>
            </a:r>
            <a:endParaRPr lang="en-US" altLang="ja-JP" sz="1200" dirty="0"/>
          </a:p>
          <a:p>
            <a:r>
              <a:rPr lang="ja-JP" altLang="en-US" sz="1200" dirty="0"/>
              <a:t>点　：新規感染者数実績</a:t>
            </a:r>
            <a:endParaRPr lang="en-US" altLang="ja-JP" sz="1200" dirty="0"/>
          </a:p>
          <a:p>
            <a:r>
              <a:rPr lang="ja-JP" altLang="en-US" sz="1200" dirty="0"/>
              <a:t>点線：個別の感染流行曲線</a:t>
            </a:r>
          </a:p>
        </p:txBody>
      </p:sp>
      <p:sp>
        <p:nvSpPr>
          <p:cNvPr id="23" name="テキスト ボックス 22"/>
          <p:cNvSpPr txBox="1"/>
          <p:nvPr/>
        </p:nvSpPr>
        <p:spPr>
          <a:xfrm>
            <a:off x="165656" y="200658"/>
            <a:ext cx="11747127"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参考</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大阪府新型コロナウイルス対策本部専門家会議中野オブザーバー（大阪大学核物理研究センター教授）による新規感染者数の推移</a:t>
            </a:r>
          </a:p>
        </p:txBody>
      </p:sp>
      <p:sp>
        <p:nvSpPr>
          <p:cNvPr id="19"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17</a:t>
            </a:fld>
            <a:endParaRPr kumimoji="1" lang="ja-JP" altLang="en-US" dirty="0"/>
          </a:p>
        </p:txBody>
      </p:sp>
      <p:sp>
        <p:nvSpPr>
          <p:cNvPr id="47" name="テキスト ボックス 46">
            <a:extLst>
              <a:ext uri="{FF2B5EF4-FFF2-40B4-BE49-F238E27FC236}">
                <a16:creationId xmlns:a16="http://schemas.microsoft.com/office/drawing/2014/main" id="{8256C0B9-0510-D545-9285-1F3CA2349C21}"/>
              </a:ext>
            </a:extLst>
          </p:cNvPr>
          <p:cNvSpPr txBox="1"/>
          <p:nvPr/>
        </p:nvSpPr>
        <p:spPr>
          <a:xfrm>
            <a:off x="1909266" y="1603233"/>
            <a:ext cx="1470149" cy="307777"/>
          </a:xfrm>
          <a:prstGeom prst="rect">
            <a:avLst/>
          </a:prstGeom>
          <a:solidFill>
            <a:schemeClr val="bg1"/>
          </a:solidFill>
          <a:ln>
            <a:noFill/>
          </a:ln>
        </p:spPr>
        <p:txBody>
          <a:bodyPr wrap="square" rtlCol="0">
            <a:spAutoFit/>
          </a:bodyPr>
          <a:lstStyle/>
          <a:p>
            <a:pPr algn="ctr"/>
            <a:r>
              <a:rPr kumimoji="1" lang="ja-JP" altLang="en-US" sz="1400" dirty="0">
                <a:latin typeface="MS PGothic" panose="020B0600070205080204" pitchFamily="34" charset="-128"/>
                <a:ea typeface="MS PGothic" panose="020B0600070205080204" pitchFamily="34" charset="-128"/>
              </a:rPr>
              <a:t>新規感染者</a:t>
            </a:r>
          </a:p>
        </p:txBody>
      </p:sp>
      <p:sp>
        <p:nvSpPr>
          <p:cNvPr id="48" name="テキスト ボックス 47">
            <a:extLst>
              <a:ext uri="{FF2B5EF4-FFF2-40B4-BE49-F238E27FC236}">
                <a16:creationId xmlns:a16="http://schemas.microsoft.com/office/drawing/2014/main" id="{648420B2-B581-CD4B-B944-072D54A121E2}"/>
              </a:ext>
            </a:extLst>
          </p:cNvPr>
          <p:cNvSpPr txBox="1"/>
          <p:nvPr/>
        </p:nvSpPr>
        <p:spPr>
          <a:xfrm>
            <a:off x="8645393" y="5422608"/>
            <a:ext cx="723154" cy="369332"/>
          </a:xfrm>
          <a:prstGeom prst="rect">
            <a:avLst/>
          </a:prstGeom>
          <a:solidFill>
            <a:schemeClr val="bg1"/>
          </a:solidFill>
          <a:ln>
            <a:noFill/>
          </a:ln>
        </p:spPr>
        <p:txBody>
          <a:bodyPr wrap="square" rtlCol="0">
            <a:spAutoFit/>
          </a:bodyPr>
          <a:lstStyle/>
          <a:p>
            <a:endParaRPr kumimoji="1" lang="ja-JP" altLang="en-US"/>
          </a:p>
        </p:txBody>
      </p:sp>
      <p:sp>
        <p:nvSpPr>
          <p:cNvPr id="49" name="テキスト ボックス 48">
            <a:extLst>
              <a:ext uri="{FF2B5EF4-FFF2-40B4-BE49-F238E27FC236}">
                <a16:creationId xmlns:a16="http://schemas.microsoft.com/office/drawing/2014/main" id="{60969D50-02EB-7D40-AA11-2A6816357D3F}"/>
              </a:ext>
            </a:extLst>
          </p:cNvPr>
          <p:cNvSpPr txBox="1"/>
          <p:nvPr/>
        </p:nvSpPr>
        <p:spPr>
          <a:xfrm>
            <a:off x="2307268" y="5694821"/>
            <a:ext cx="595745" cy="307777"/>
          </a:xfrm>
          <a:prstGeom prst="rect">
            <a:avLst/>
          </a:prstGeom>
          <a:solidFill>
            <a:schemeClr val="bg1"/>
          </a:solid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6/24</a:t>
            </a:r>
            <a:endParaRPr kumimoji="1" lang="ja-JP" altLang="en-US" sz="1400" dirty="0">
              <a:latin typeface="MS PGothic" panose="020B0600070205080204" pitchFamily="34" charset="-128"/>
              <a:ea typeface="MS PGothic" panose="020B0600070205080204" pitchFamily="34" charset="-128"/>
            </a:endParaRPr>
          </a:p>
        </p:txBody>
      </p:sp>
      <p:sp>
        <p:nvSpPr>
          <p:cNvPr id="52" name="テキスト ボックス 51">
            <a:extLst>
              <a:ext uri="{FF2B5EF4-FFF2-40B4-BE49-F238E27FC236}">
                <a16:creationId xmlns:a16="http://schemas.microsoft.com/office/drawing/2014/main" id="{4DF0990F-05DA-6F45-B1E0-29E5A57049FC}"/>
              </a:ext>
            </a:extLst>
          </p:cNvPr>
          <p:cNvSpPr txBox="1"/>
          <p:nvPr/>
        </p:nvSpPr>
        <p:spPr>
          <a:xfrm>
            <a:off x="4132714" y="5706151"/>
            <a:ext cx="595745" cy="307777"/>
          </a:xfrm>
          <a:prstGeom prst="rect">
            <a:avLst/>
          </a:prstGeom>
          <a:solidFill>
            <a:schemeClr val="bg1"/>
          </a:solid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8/13</a:t>
            </a:r>
            <a:endParaRPr kumimoji="1" lang="ja-JP" altLang="en-US" sz="1400" dirty="0">
              <a:latin typeface="MS PGothic" panose="020B0600070205080204" pitchFamily="34" charset="-128"/>
              <a:ea typeface="MS PGothic" panose="020B0600070205080204" pitchFamily="34" charset="-128"/>
            </a:endParaRPr>
          </a:p>
        </p:txBody>
      </p:sp>
      <p:sp>
        <p:nvSpPr>
          <p:cNvPr id="54" name="テキスト ボックス 53">
            <a:extLst>
              <a:ext uri="{FF2B5EF4-FFF2-40B4-BE49-F238E27FC236}">
                <a16:creationId xmlns:a16="http://schemas.microsoft.com/office/drawing/2014/main" id="{49A6B6B9-221F-FE4B-AA95-DE0B28553BF8}"/>
              </a:ext>
            </a:extLst>
          </p:cNvPr>
          <p:cNvSpPr txBox="1"/>
          <p:nvPr/>
        </p:nvSpPr>
        <p:spPr>
          <a:xfrm>
            <a:off x="5984891" y="5706150"/>
            <a:ext cx="595745" cy="307777"/>
          </a:xfrm>
          <a:prstGeom prst="rect">
            <a:avLst/>
          </a:prstGeom>
          <a:solidFill>
            <a:schemeClr val="bg1"/>
          </a:solid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10/2</a:t>
            </a:r>
            <a:endParaRPr kumimoji="1" lang="ja-JP" altLang="en-US" sz="1400" dirty="0">
              <a:latin typeface="MS PGothic" panose="020B0600070205080204" pitchFamily="34" charset="-128"/>
              <a:ea typeface="MS PGothic" panose="020B0600070205080204" pitchFamily="34" charset="-128"/>
            </a:endParaRPr>
          </a:p>
        </p:txBody>
      </p:sp>
      <p:sp>
        <p:nvSpPr>
          <p:cNvPr id="56" name="テキスト ボックス 55">
            <a:extLst>
              <a:ext uri="{FF2B5EF4-FFF2-40B4-BE49-F238E27FC236}">
                <a16:creationId xmlns:a16="http://schemas.microsoft.com/office/drawing/2014/main" id="{D438C8AA-7B27-F744-BF2A-993DE596586B}"/>
              </a:ext>
            </a:extLst>
          </p:cNvPr>
          <p:cNvSpPr txBox="1"/>
          <p:nvPr/>
        </p:nvSpPr>
        <p:spPr>
          <a:xfrm>
            <a:off x="7806290" y="5711987"/>
            <a:ext cx="723154" cy="311488"/>
          </a:xfrm>
          <a:prstGeom prst="rect">
            <a:avLst/>
          </a:prstGeom>
          <a:solidFill>
            <a:schemeClr val="bg1"/>
          </a:solid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11/21</a:t>
            </a:r>
            <a:endParaRPr kumimoji="1" lang="ja-JP" altLang="en-US" sz="14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90438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30547" y="789554"/>
            <a:ext cx="11930906" cy="5931922"/>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latin typeface="UD デジタル 教科書体 NK-B" panose="02020700000000000000" pitchFamily="18" charset="-128"/>
                <a:ea typeface="UD デジタル 教科書体 NK-B" panose="02020700000000000000" pitchFamily="18" charset="-128"/>
              </a:rPr>
              <a:t>7</a:t>
            </a:r>
            <a:r>
              <a:rPr lang="ja-JP" altLang="en-US" sz="28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5" name="上矢印 4"/>
          <p:cNvSpPr/>
          <p:nvPr/>
        </p:nvSpPr>
        <p:spPr>
          <a:xfrm rot="1493382">
            <a:off x="10727000" y="2851379"/>
            <a:ext cx="290925" cy="660938"/>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0024567" y="2821117"/>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1.4</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0" name="テキスト ボックス 9"/>
          <p:cNvSpPr txBox="1"/>
          <p:nvPr/>
        </p:nvSpPr>
        <p:spPr>
          <a:xfrm>
            <a:off x="10564427" y="1851946"/>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1.2</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3" name="上矢印 12"/>
          <p:cNvSpPr/>
          <p:nvPr/>
        </p:nvSpPr>
        <p:spPr>
          <a:xfrm rot="1885170">
            <a:off x="11069443" y="2178130"/>
            <a:ext cx="317556" cy="444934"/>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907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9815" y="847957"/>
            <a:ext cx="11924810" cy="5822185"/>
          </a:xfrm>
          <a:prstGeom prst="rect">
            <a:avLst/>
          </a:prstGeom>
        </p:spPr>
      </p:pic>
      <p:sp>
        <p:nvSpPr>
          <p:cNvPr id="6" name="テキスト ボックス 5"/>
          <p:cNvSpPr txBox="1"/>
          <p:nvPr/>
        </p:nvSpPr>
        <p:spPr>
          <a:xfrm>
            <a:off x="132929" y="847957"/>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3" name="正方形/長方形 2">
            <a:extLst>
              <a:ext uri="{FF2B5EF4-FFF2-40B4-BE49-F238E27FC236}">
                <a16:creationId xmlns:a16="http://schemas.microsoft.com/office/drawing/2014/main" id="{19A4B9F2-9BFE-4A54-BFF8-6DE358A35303}"/>
              </a:ext>
            </a:extLst>
          </p:cNvPr>
          <p:cNvSpPr/>
          <p:nvPr/>
        </p:nvSpPr>
        <p:spPr>
          <a:xfrm>
            <a:off x="8508"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検査</a:t>
            </a:r>
            <a:r>
              <a:rPr kumimoji="1" lang="ja-JP" altLang="en-US" sz="2800" b="1" dirty="0">
                <a:latin typeface="UD デジタル 教科書体 NK-B" panose="02020700000000000000" pitchFamily="18" charset="-128"/>
                <a:ea typeface="UD デジタル 教科書体 NK-B" panose="02020700000000000000" pitchFamily="18" charset="-128"/>
              </a:rPr>
              <a:t>件数と陽性率</a:t>
            </a:r>
          </a:p>
        </p:txBody>
      </p:sp>
      <p:sp>
        <p:nvSpPr>
          <p:cNvPr id="2" name="スライド番号プレースホルダー 1"/>
          <p:cNvSpPr>
            <a:spLocks noGrp="1"/>
          </p:cNvSpPr>
          <p:nvPr>
            <p:ph type="sldNum" sz="quarter" idx="12"/>
          </p:nvPr>
        </p:nvSpPr>
        <p:spPr>
          <a:xfrm>
            <a:off x="9311425" y="6492875"/>
            <a:ext cx="2743200" cy="365125"/>
          </a:xfrm>
        </p:spPr>
        <p:txBody>
          <a:bodyPr/>
          <a:lstStyle/>
          <a:p>
            <a:fld id="{0B62D5CB-8769-475A-9BC8-A2F17E2F558B}" type="slidenum">
              <a:rPr kumimoji="1" lang="ja-JP" altLang="en-US" smtClean="0"/>
              <a:t>3</a:t>
            </a:fld>
            <a:endParaRPr kumimoji="1" lang="ja-JP" altLang="en-US" dirty="0"/>
          </a:p>
        </p:txBody>
      </p:sp>
    </p:spTree>
    <p:extLst>
      <p:ext uri="{BB962C8B-B14F-4D97-AF65-F5344CB8AC3E}">
        <p14:creationId xmlns:p14="http://schemas.microsoft.com/office/powerpoint/2010/main" val="21292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8508"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患者推計と実測値（</a:t>
            </a:r>
            <a:r>
              <a:rPr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月</a:t>
            </a:r>
            <a:r>
              <a:rPr lang="en-US" altLang="ja-JP" sz="2800" b="1" dirty="0">
                <a:latin typeface="UD デジタル 教科書体 NK-B" panose="02020700000000000000" pitchFamily="18" charset="-128"/>
                <a:ea typeface="UD デジタル 教科書体 NK-B" panose="02020700000000000000" pitchFamily="18" charset="-128"/>
              </a:rPr>
              <a:t>1</a:t>
            </a:r>
            <a:r>
              <a:rPr lang="ja-JP" altLang="en-US" sz="2800" b="1" dirty="0">
                <a:latin typeface="UD デジタル 教科書体 NK-B" panose="02020700000000000000" pitchFamily="18" charset="-128"/>
                <a:ea typeface="UD デジタル 教科書体 NK-B" panose="02020700000000000000" pitchFamily="18" charset="-128"/>
              </a:rPr>
              <a:t>日以降の推移）</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537950"/>
            <a:ext cx="2743200" cy="365125"/>
          </a:xfrm>
        </p:spPr>
        <p:txBody>
          <a:bodyPr/>
          <a:lstStyle/>
          <a:p>
            <a:fld id="{0B62D5CB-8769-475A-9BC8-A2F17E2F558B}" type="slidenum">
              <a:rPr kumimoji="1" lang="ja-JP" altLang="en-US" smtClean="0"/>
              <a:t>4</a:t>
            </a:fld>
            <a:endParaRPr kumimoji="1" lang="ja-JP" altLang="en-US" dirty="0"/>
          </a:p>
        </p:txBody>
      </p:sp>
      <p:graphicFrame>
        <p:nvGraphicFramePr>
          <p:cNvPr id="4" name="表 3"/>
          <p:cNvGraphicFramePr>
            <a:graphicFrameLocks noGrp="1"/>
          </p:cNvGraphicFramePr>
          <p:nvPr>
            <p:extLst/>
          </p:nvPr>
        </p:nvGraphicFramePr>
        <p:xfrm>
          <a:off x="8508" y="-11283988"/>
          <a:ext cx="3137173" cy="4383015"/>
        </p:xfrm>
        <a:graphic>
          <a:graphicData uri="http://schemas.openxmlformats.org/drawingml/2006/table">
            <a:tbl>
              <a:tblPr>
                <a:tableStyleId>{5C22544A-7EE6-4342-B048-85BDC9FD1C3A}</a:tableStyleId>
              </a:tblPr>
              <a:tblGrid>
                <a:gridCol w="123199">
                  <a:extLst>
                    <a:ext uri="{9D8B030D-6E8A-4147-A177-3AD203B41FA5}">
                      <a16:colId xmlns:a16="http://schemas.microsoft.com/office/drawing/2014/main" val="4018676961"/>
                    </a:ext>
                  </a:extLst>
                </a:gridCol>
                <a:gridCol w="237598">
                  <a:extLst>
                    <a:ext uri="{9D8B030D-6E8A-4147-A177-3AD203B41FA5}">
                      <a16:colId xmlns:a16="http://schemas.microsoft.com/office/drawing/2014/main" val="531740071"/>
                    </a:ext>
                  </a:extLst>
                </a:gridCol>
                <a:gridCol w="237598">
                  <a:extLst>
                    <a:ext uri="{9D8B030D-6E8A-4147-A177-3AD203B41FA5}">
                      <a16:colId xmlns:a16="http://schemas.microsoft.com/office/drawing/2014/main" val="1414604016"/>
                    </a:ext>
                  </a:extLst>
                </a:gridCol>
                <a:gridCol w="237598">
                  <a:extLst>
                    <a:ext uri="{9D8B030D-6E8A-4147-A177-3AD203B41FA5}">
                      <a16:colId xmlns:a16="http://schemas.microsoft.com/office/drawing/2014/main" val="1360562586"/>
                    </a:ext>
                  </a:extLst>
                </a:gridCol>
                <a:gridCol w="237598">
                  <a:extLst>
                    <a:ext uri="{9D8B030D-6E8A-4147-A177-3AD203B41FA5}">
                      <a16:colId xmlns:a16="http://schemas.microsoft.com/office/drawing/2014/main" val="362121441"/>
                    </a:ext>
                  </a:extLst>
                </a:gridCol>
                <a:gridCol w="237598">
                  <a:extLst>
                    <a:ext uri="{9D8B030D-6E8A-4147-A177-3AD203B41FA5}">
                      <a16:colId xmlns:a16="http://schemas.microsoft.com/office/drawing/2014/main" val="3183741910"/>
                    </a:ext>
                  </a:extLst>
                </a:gridCol>
                <a:gridCol w="237598">
                  <a:extLst>
                    <a:ext uri="{9D8B030D-6E8A-4147-A177-3AD203B41FA5}">
                      <a16:colId xmlns:a16="http://schemas.microsoft.com/office/drawing/2014/main" val="3554608127"/>
                    </a:ext>
                  </a:extLst>
                </a:gridCol>
                <a:gridCol w="237598">
                  <a:extLst>
                    <a:ext uri="{9D8B030D-6E8A-4147-A177-3AD203B41FA5}">
                      <a16:colId xmlns:a16="http://schemas.microsoft.com/office/drawing/2014/main" val="2743126259"/>
                    </a:ext>
                  </a:extLst>
                </a:gridCol>
                <a:gridCol w="237598">
                  <a:extLst>
                    <a:ext uri="{9D8B030D-6E8A-4147-A177-3AD203B41FA5}">
                      <a16:colId xmlns:a16="http://schemas.microsoft.com/office/drawing/2014/main" val="2885817044"/>
                    </a:ext>
                  </a:extLst>
                </a:gridCol>
                <a:gridCol w="237598">
                  <a:extLst>
                    <a:ext uri="{9D8B030D-6E8A-4147-A177-3AD203B41FA5}">
                      <a16:colId xmlns:a16="http://schemas.microsoft.com/office/drawing/2014/main" val="3292513715"/>
                    </a:ext>
                  </a:extLst>
                </a:gridCol>
                <a:gridCol w="237598">
                  <a:extLst>
                    <a:ext uri="{9D8B030D-6E8A-4147-A177-3AD203B41FA5}">
                      <a16:colId xmlns:a16="http://schemas.microsoft.com/office/drawing/2014/main" val="3075016645"/>
                    </a:ext>
                  </a:extLst>
                </a:gridCol>
                <a:gridCol w="237598">
                  <a:extLst>
                    <a:ext uri="{9D8B030D-6E8A-4147-A177-3AD203B41FA5}">
                      <a16:colId xmlns:a16="http://schemas.microsoft.com/office/drawing/2014/main" val="2255146514"/>
                    </a:ext>
                  </a:extLst>
                </a:gridCol>
                <a:gridCol w="400396">
                  <a:extLst>
                    <a:ext uri="{9D8B030D-6E8A-4147-A177-3AD203B41FA5}">
                      <a16:colId xmlns:a16="http://schemas.microsoft.com/office/drawing/2014/main" val="3028168492"/>
                    </a:ext>
                  </a:extLst>
                </a:gridCol>
              </a:tblGrid>
              <a:tr h="638874">
                <a:tc>
                  <a:txBody>
                    <a:bodyPr/>
                    <a:lstStyle/>
                    <a:p>
                      <a:pPr algn="l" fontAlgn="b"/>
                      <a:r>
                        <a:rPr lang="ja-JP" altLang="en-US" sz="400" u="none" strike="noStrike">
                          <a:effectLst/>
                        </a:rPr>
                        <a:t>４．患者推計と実測値（</a:t>
                      </a:r>
                      <a:r>
                        <a:rPr lang="en-US" altLang="ja-JP" sz="400" u="none" strike="noStrike">
                          <a:effectLst/>
                        </a:rPr>
                        <a:t>10</a:t>
                      </a:r>
                      <a:r>
                        <a:rPr lang="ja-JP" altLang="en-US" sz="400" u="none" strike="noStrike">
                          <a:effectLst/>
                        </a:rPr>
                        <a:t>月</a:t>
                      </a:r>
                      <a:r>
                        <a:rPr lang="en-US" altLang="ja-JP" sz="400" u="none" strike="noStrike">
                          <a:effectLst/>
                        </a:rPr>
                        <a:t>1</a:t>
                      </a:r>
                      <a:r>
                        <a:rPr lang="ja-JP" altLang="en-US" sz="400" u="none" strike="noStrike">
                          <a:effectLst/>
                        </a:rPr>
                        <a:t>日以降の推移）</a:t>
                      </a: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3776212431"/>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3508332486"/>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364930280"/>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3181955677"/>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1854922829"/>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1836587890"/>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1593491094"/>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206985593"/>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3880475750"/>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923614992"/>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3911737206"/>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791730508"/>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4292153244"/>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478408810"/>
                  </a:ext>
                </a:extLst>
              </a:tr>
              <a:tr h="82499">
                <a:tc gridSpan="4">
                  <a:txBody>
                    <a:bodyPr/>
                    <a:lstStyle/>
                    <a:p>
                      <a:pPr algn="l" fontAlgn="b"/>
                      <a:r>
                        <a:rPr lang="ja-JP" altLang="en-US" sz="400" u="none" strike="noStrike">
                          <a:effectLst/>
                        </a:rPr>
                        <a:t>５</a:t>
                      </a:r>
                      <a:r>
                        <a:rPr lang="en-US" altLang="ja-JP" sz="400" u="none" strike="noStrike">
                          <a:effectLst/>
                        </a:rPr>
                        <a:t>.</a:t>
                      </a:r>
                      <a:r>
                        <a:rPr lang="ja-JP" altLang="en-US" sz="400" u="none" strike="noStrike">
                          <a:effectLst/>
                        </a:rPr>
                        <a:t>病床等使用状況（</a:t>
                      </a:r>
                      <a:r>
                        <a:rPr lang="en-US" altLang="ja-JP" sz="400" u="none" strike="noStrike">
                          <a:effectLst/>
                        </a:rPr>
                        <a:t>10</a:t>
                      </a:r>
                      <a:r>
                        <a:rPr lang="ja-JP" altLang="en-US" sz="400" u="none" strike="noStrike">
                          <a:effectLst/>
                        </a:rPr>
                        <a:t>月</a:t>
                      </a:r>
                      <a:r>
                        <a:rPr lang="en-US" altLang="ja-JP" sz="400" u="none" strike="noStrike">
                          <a:effectLst/>
                        </a:rPr>
                        <a:t>1</a:t>
                      </a:r>
                      <a:r>
                        <a:rPr lang="ja-JP" altLang="en-US" sz="400" u="none" strike="noStrike">
                          <a:effectLst/>
                        </a:rPr>
                        <a:t>日以降）</a:t>
                      </a: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1960727716"/>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1556280016"/>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405200364"/>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581536978"/>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3162813972"/>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56873544"/>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166870885"/>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214208683"/>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607007364"/>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1774906643"/>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1786170294"/>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199530496"/>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985166581"/>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3896395068"/>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549283755"/>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103345189"/>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06309583"/>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4121948379"/>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3763885826"/>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979990199"/>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337729506"/>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473905673"/>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961157949"/>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3040515491"/>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678654267"/>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1747013447"/>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786727543"/>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1267727323"/>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4275927972"/>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645316602"/>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18598013"/>
                  </a:ext>
                </a:extLst>
              </a:tr>
              <a:tr h="82499">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828305056"/>
                  </a:ext>
                </a:extLst>
              </a:tr>
            </a:tbl>
          </a:graphicData>
        </a:graphic>
      </p:graphicFrame>
      <p:pic>
        <p:nvPicPr>
          <p:cNvPr id="5" name="図 4"/>
          <p:cNvPicPr>
            <a:picLocks noChangeAspect="1"/>
          </p:cNvPicPr>
          <p:nvPr/>
        </p:nvPicPr>
        <p:blipFill>
          <a:blip r:embed="rId2"/>
          <a:stretch>
            <a:fillRect/>
          </a:stretch>
        </p:blipFill>
        <p:spPr>
          <a:xfrm>
            <a:off x="97432" y="582819"/>
            <a:ext cx="11961389" cy="3097036"/>
          </a:xfrm>
          <a:prstGeom prst="rect">
            <a:avLst/>
          </a:prstGeom>
        </p:spPr>
      </p:pic>
      <p:pic>
        <p:nvPicPr>
          <p:cNvPr id="6" name="図 5"/>
          <p:cNvPicPr>
            <a:picLocks noChangeAspect="1"/>
          </p:cNvPicPr>
          <p:nvPr/>
        </p:nvPicPr>
        <p:blipFill>
          <a:blip r:embed="rId3"/>
          <a:stretch>
            <a:fillRect/>
          </a:stretch>
        </p:blipFill>
        <p:spPr>
          <a:xfrm>
            <a:off x="52962" y="3702730"/>
            <a:ext cx="3048264" cy="3017782"/>
          </a:xfrm>
          <a:prstGeom prst="rect">
            <a:avLst/>
          </a:prstGeom>
        </p:spPr>
      </p:pic>
      <p:pic>
        <p:nvPicPr>
          <p:cNvPr id="7" name="図 6"/>
          <p:cNvPicPr>
            <a:picLocks noChangeAspect="1"/>
          </p:cNvPicPr>
          <p:nvPr/>
        </p:nvPicPr>
        <p:blipFill>
          <a:blip r:embed="rId4"/>
          <a:stretch>
            <a:fillRect/>
          </a:stretch>
        </p:blipFill>
        <p:spPr>
          <a:xfrm>
            <a:off x="3152742" y="3705613"/>
            <a:ext cx="2871465" cy="3017782"/>
          </a:xfrm>
          <a:prstGeom prst="rect">
            <a:avLst/>
          </a:prstGeom>
        </p:spPr>
      </p:pic>
      <p:pic>
        <p:nvPicPr>
          <p:cNvPr id="8" name="図 7"/>
          <p:cNvPicPr>
            <a:picLocks noChangeAspect="1"/>
          </p:cNvPicPr>
          <p:nvPr/>
        </p:nvPicPr>
        <p:blipFill>
          <a:blip r:embed="rId5"/>
          <a:stretch>
            <a:fillRect/>
          </a:stretch>
        </p:blipFill>
        <p:spPr>
          <a:xfrm>
            <a:off x="6104508" y="3762963"/>
            <a:ext cx="2859272" cy="2962913"/>
          </a:xfrm>
          <a:prstGeom prst="rect">
            <a:avLst/>
          </a:prstGeom>
        </p:spPr>
      </p:pic>
      <p:pic>
        <p:nvPicPr>
          <p:cNvPr id="9" name="図 8"/>
          <p:cNvPicPr>
            <a:picLocks noChangeAspect="1"/>
          </p:cNvPicPr>
          <p:nvPr/>
        </p:nvPicPr>
        <p:blipFill>
          <a:blip r:embed="rId6"/>
          <a:stretch>
            <a:fillRect/>
          </a:stretch>
        </p:blipFill>
        <p:spPr>
          <a:xfrm>
            <a:off x="9007813" y="3744720"/>
            <a:ext cx="2999492" cy="2962913"/>
          </a:xfrm>
          <a:prstGeom prst="rect">
            <a:avLst/>
          </a:prstGeom>
        </p:spPr>
      </p:pic>
    </p:spTree>
    <p:extLst>
      <p:ext uri="{BB962C8B-B14F-4D97-AF65-F5344CB8AC3E}">
        <p14:creationId xmlns:p14="http://schemas.microsoft.com/office/powerpoint/2010/main" val="1164730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8667" y="829121"/>
            <a:ext cx="11955292" cy="3773751"/>
          </a:xfrm>
          <a:prstGeom prst="rect">
            <a:avLst/>
          </a:prstGeom>
        </p:spPr>
      </p:pic>
      <p:sp>
        <p:nvSpPr>
          <p:cNvPr id="22" name="正方形/長方形 21"/>
          <p:cNvSpPr/>
          <p:nvPr/>
        </p:nvSpPr>
        <p:spPr>
          <a:xfrm>
            <a:off x="0" y="2423"/>
            <a:ext cx="12192000" cy="4368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推定感染日別陽性者数</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34" name="テキスト ボックス 33"/>
          <p:cNvSpPr txBox="1"/>
          <p:nvPr/>
        </p:nvSpPr>
        <p:spPr>
          <a:xfrm>
            <a:off x="2309814" y="536917"/>
            <a:ext cx="919137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（６月</a:t>
            </a:r>
            <a:r>
              <a:rPr kumimoji="1" lang="en-US" altLang="ja-JP" sz="1400" dirty="0" smtClean="0">
                <a:latin typeface="Meiryo UI" panose="020B0604030504040204" pitchFamily="50" charset="-128"/>
                <a:ea typeface="Meiryo UI" panose="020B0604030504040204" pitchFamily="50" charset="-128"/>
              </a:rPr>
              <a:t>14</a:t>
            </a:r>
            <a:r>
              <a:rPr kumimoji="1" lang="ja-JP" altLang="en-US" sz="1400" dirty="0" smtClean="0">
                <a:latin typeface="Meiryo UI" panose="020B0604030504040204" pitchFamily="50" charset="-128"/>
                <a:ea typeface="Meiryo UI" panose="020B0604030504040204" pitchFamily="50" charset="-128"/>
              </a:rPr>
              <a:t>日以降</a:t>
            </a:r>
            <a:r>
              <a:rPr lang="en-US" altLang="ja-JP" sz="1400" dirty="0" smtClean="0">
                <a:latin typeface="Meiryo UI" panose="020B0604030504040204" pitchFamily="50" charset="-128"/>
                <a:ea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日までの判明日分</a:t>
            </a:r>
            <a:r>
              <a:rPr kumimoji="1" lang="ja-JP" altLang="en-US" sz="14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N</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10,295</a:t>
            </a:r>
            <a:r>
              <a:rPr kumimoji="1" lang="ja-JP" altLang="en-US" sz="1200" dirty="0" smtClean="0">
                <a:latin typeface="Meiryo UI" panose="020B0604030504040204" pitchFamily="50" charset="-128"/>
                <a:ea typeface="Meiryo UI" panose="020B0604030504040204" pitchFamily="50" charset="-128"/>
              </a:rPr>
              <a:t>名（調査中、不明、無症状</a:t>
            </a:r>
            <a:r>
              <a:rPr lang="en-US" altLang="ja-JP" sz="1200" dirty="0" smtClean="0">
                <a:latin typeface="Meiryo UI" panose="020B0604030504040204" pitchFamily="50" charset="-128"/>
                <a:ea typeface="Meiryo UI" panose="020B0604030504040204" pitchFamily="50" charset="-128"/>
              </a:rPr>
              <a:t>2,039</a:t>
            </a:r>
            <a:r>
              <a:rPr kumimoji="1" lang="ja-JP" altLang="en-US" sz="1200" dirty="0" smtClean="0">
                <a:latin typeface="Meiryo UI" panose="020B0604030504040204" pitchFamily="50" charset="-128"/>
                <a:ea typeface="Meiryo UI" panose="020B0604030504040204" pitchFamily="50" charset="-128"/>
              </a:rPr>
              <a:t>名を除く））</a:t>
            </a:r>
            <a:endParaRPr lang="en-US" altLang="ja-JP" sz="1200" dirty="0">
              <a:latin typeface="Meiryo UI" panose="020B0604030504040204" pitchFamily="50" charset="-128"/>
              <a:ea typeface="Meiryo UI" panose="020B0604030504040204" pitchFamily="50" charset="-128"/>
            </a:endParaRPr>
          </a:p>
        </p:txBody>
      </p:sp>
      <p:sp>
        <p:nvSpPr>
          <p:cNvPr id="56" name="テキスト ボックス 1"/>
          <p:cNvSpPr txBox="1"/>
          <p:nvPr/>
        </p:nvSpPr>
        <p:spPr>
          <a:xfrm>
            <a:off x="6774750" y="4591866"/>
            <a:ext cx="580598" cy="213754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８月</a:t>
            </a:r>
            <a:r>
              <a:rPr kumimoji="1" lang="en-US" altLang="ja-JP" sz="800" dirty="0" smtClean="0">
                <a:solidFill>
                  <a:prstClr val="black"/>
                </a:solidFill>
                <a:latin typeface="Meiryo UI" panose="020B0604030504040204" pitchFamily="50" charset="-128"/>
                <a:ea typeface="Meiryo UI" panose="020B0604030504040204" pitchFamily="50" charset="-128"/>
              </a:rPr>
              <a:t>31</a:t>
            </a:r>
            <a:r>
              <a:rPr kumimoji="1" lang="ja-JP" altLang="en-US" sz="800" dirty="0" smtClean="0">
                <a:solidFill>
                  <a:prstClr val="black"/>
                </a:solidFill>
                <a:latin typeface="Meiryo UI" panose="020B0604030504040204" pitchFamily="50" charset="-128"/>
                <a:ea typeface="Meiryo UI" panose="020B0604030504040204" pitchFamily="50" charset="-128"/>
              </a:rPr>
              <a:t>日対策本部</a:t>
            </a:r>
            <a:r>
              <a:rPr kumimoji="1" lang="ja-JP" altLang="en-US" sz="800" dirty="0">
                <a:solidFill>
                  <a:prstClr val="black"/>
                </a:solidFill>
                <a:latin typeface="Meiryo UI" panose="020B0604030504040204" pitchFamily="50" charset="-128"/>
                <a:ea typeface="Meiryo UI" panose="020B0604030504040204" pitchFamily="50" charset="-128"/>
              </a:rPr>
              <a:t>会議</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イエローステージ１移行</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（９月１日～）などを決定</a:t>
            </a:r>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57" name="テキスト ボックス 1"/>
          <p:cNvSpPr txBox="1"/>
          <p:nvPr/>
        </p:nvSpPr>
        <p:spPr>
          <a:xfrm>
            <a:off x="7042156" y="4591866"/>
            <a:ext cx="589153"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９月</a:t>
            </a:r>
            <a:r>
              <a:rPr kumimoji="1" lang="ja-JP" altLang="en-US" sz="800" dirty="0">
                <a:solidFill>
                  <a:prstClr val="black"/>
                </a:solidFill>
                <a:latin typeface="Meiryo UI" panose="020B0604030504040204" pitchFamily="50" charset="-128"/>
                <a:ea typeface="Meiryo UI" panose="020B0604030504040204" pitchFamily="50" charset="-128"/>
              </a:rPr>
              <a:t>１日</a:t>
            </a:r>
            <a:r>
              <a:rPr kumimoji="1" lang="ja-JP" altLang="en-US" sz="800" dirty="0" smtClean="0">
                <a:solidFill>
                  <a:prstClr val="black"/>
                </a:solidFill>
                <a:latin typeface="Meiryo UI" panose="020B0604030504040204" pitchFamily="50" charset="-128"/>
                <a:ea typeface="Meiryo UI" panose="020B0604030504040204" pitchFamily="50" charset="-128"/>
              </a:rPr>
              <a:t>～９月</a:t>
            </a:r>
            <a:r>
              <a:rPr kumimoji="1" lang="en-US" altLang="ja-JP" sz="800" dirty="0" smtClean="0">
                <a:solidFill>
                  <a:prstClr val="black"/>
                </a:solidFill>
                <a:latin typeface="Meiryo UI" panose="020B0604030504040204" pitchFamily="50" charset="-128"/>
                <a:ea typeface="Meiryo UI" panose="020B0604030504040204" pitchFamily="50" charset="-128"/>
              </a:rPr>
              <a:t>18</a:t>
            </a:r>
            <a:r>
              <a:rPr kumimoji="1" lang="ja-JP" altLang="en-US" sz="800" dirty="0" smtClean="0">
                <a:solidFill>
                  <a:prstClr val="black"/>
                </a:solidFill>
                <a:latin typeface="Meiryo UI" panose="020B0604030504040204" pitchFamily="50" charset="-128"/>
                <a:ea typeface="Meiryo UI" panose="020B0604030504040204" pitchFamily="50" charset="-128"/>
              </a:rPr>
              <a:t>日</a:t>
            </a:r>
            <a:endParaRPr kumimoji="1" lang="en-US" altLang="ja-JP" sz="6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多人数での宴会等自粛要請など</a:t>
            </a:r>
            <a:endParaRPr kumimoji="1" lang="en-US" altLang="ja-JP" sz="600" dirty="0" smtClean="0">
              <a:solidFill>
                <a:prstClr val="black"/>
              </a:solidFill>
              <a:latin typeface="Meiryo UI" panose="020B0604030504040204" pitchFamily="50" charset="-128"/>
              <a:ea typeface="Meiryo UI" panose="020B0604030504040204" pitchFamily="50" charset="-128"/>
            </a:endParaRPr>
          </a:p>
        </p:txBody>
      </p:sp>
      <p:sp>
        <p:nvSpPr>
          <p:cNvPr id="58" name="テキスト ボックス 1"/>
          <p:cNvSpPr txBox="1"/>
          <p:nvPr/>
        </p:nvSpPr>
        <p:spPr>
          <a:xfrm>
            <a:off x="5157955" y="4550096"/>
            <a:ext cx="402835" cy="2291747"/>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31</a:t>
            </a:r>
            <a:r>
              <a:rPr kumimoji="1" lang="ja-JP" altLang="en-US" sz="800" dirty="0" smtClean="0">
                <a:solidFill>
                  <a:prstClr val="black"/>
                </a:solidFill>
                <a:latin typeface="Meiryo UI" panose="020B0604030504040204" pitchFamily="50" charset="-128"/>
                <a:ea typeface="Meiryo UI" panose="020B0604030504040204" pitchFamily="50" charset="-128"/>
              </a:rPr>
              <a:t>日対策本部会議</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イエローステージ２移行８月</a:t>
            </a:r>
            <a:r>
              <a:rPr kumimoji="1" lang="ja-JP" altLang="en-US" sz="800" dirty="0">
                <a:solidFill>
                  <a:prstClr val="black"/>
                </a:solidFill>
                <a:latin typeface="Meiryo UI" panose="020B0604030504040204" pitchFamily="50" charset="-128"/>
                <a:ea typeface="Meiryo UI" panose="020B0604030504040204" pitchFamily="50" charset="-128"/>
              </a:rPr>
              <a:t>１</a:t>
            </a:r>
            <a:r>
              <a:rPr kumimoji="1" lang="ja-JP" altLang="en-US" sz="800" dirty="0" smtClean="0">
                <a:solidFill>
                  <a:prstClr val="black"/>
                </a:solidFill>
                <a:latin typeface="Meiryo UI" panose="020B0604030504040204" pitchFamily="50" charset="-128"/>
                <a:ea typeface="Meiryo UI" panose="020B0604030504040204" pitchFamily="50" charset="-128"/>
              </a:rPr>
              <a:t>日～）を決定</a:t>
            </a:r>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59" name="テキスト ボックス 1"/>
          <p:cNvSpPr txBox="1"/>
          <p:nvPr/>
        </p:nvSpPr>
        <p:spPr>
          <a:xfrm>
            <a:off x="3283401" y="4552094"/>
            <a:ext cx="898702" cy="186765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solidFill>
                  <a:prstClr val="black"/>
                </a:solidFill>
                <a:latin typeface="Meiryo UI" panose="020B0604030504040204" pitchFamily="50" charset="-128"/>
                <a:ea typeface="Meiryo UI" panose="020B0604030504040204" pitchFamily="50" charset="-128"/>
              </a:rPr>
              <a:t>日</a:t>
            </a: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ミナミ地区での街頭啓発</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ミナミ検査場の設置</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60" name="テキスト ボックス 1"/>
          <p:cNvSpPr txBox="1"/>
          <p:nvPr/>
        </p:nvSpPr>
        <p:spPr>
          <a:xfrm>
            <a:off x="2873768" y="4548181"/>
            <a:ext cx="614703" cy="241698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月９日</a:t>
            </a: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a:t>
            </a:r>
            <a:r>
              <a:rPr kumimoji="1"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solidFill>
                  <a:prstClr val="black"/>
                </a:solidFill>
                <a:latin typeface="Meiryo UI" panose="020B0604030504040204" pitchFamily="50" charset="-128"/>
                <a:ea typeface="Meiryo UI" panose="020B0604030504040204" pitchFamily="50" charset="-128"/>
              </a:rPr>
              <a:t>代を中心とする府民への注意喚起</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61" name="テキスト ボックス 1"/>
          <p:cNvSpPr txBox="1"/>
          <p:nvPr/>
        </p:nvSpPr>
        <p:spPr>
          <a:xfrm>
            <a:off x="4423008" y="4550096"/>
            <a:ext cx="617916" cy="2399356"/>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28</a:t>
            </a:r>
            <a:r>
              <a:rPr kumimoji="1" lang="ja-JP" altLang="en-US" sz="800" dirty="0" smtClean="0">
                <a:solidFill>
                  <a:prstClr val="black"/>
                </a:solidFill>
                <a:latin typeface="Meiryo UI" panose="020B0604030504040204" pitchFamily="50" charset="-128"/>
                <a:ea typeface="Meiryo UI" panose="020B0604030504040204" pitchFamily="50" charset="-128"/>
              </a:rPr>
              <a:t>日対策本部会議</a:t>
            </a:r>
            <a:endParaRPr kumimoji="1" lang="en-US" altLang="ja-JP" sz="8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５人以上の宴会等自粛要請などを決定</a:t>
            </a:r>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62" name="テキスト ボックス 1"/>
          <p:cNvSpPr txBox="1"/>
          <p:nvPr/>
        </p:nvSpPr>
        <p:spPr>
          <a:xfrm>
            <a:off x="3873037" y="4550096"/>
            <a:ext cx="851622" cy="241315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22</a:t>
            </a:r>
            <a:r>
              <a:rPr kumimoji="1" lang="ja-JP" altLang="en-US" sz="800" dirty="0" smtClean="0">
                <a:solidFill>
                  <a:prstClr val="black"/>
                </a:solidFill>
                <a:latin typeface="Meiryo UI" panose="020B0604030504040204" pitchFamily="50" charset="-128"/>
                <a:ea typeface="Meiryo UI" panose="020B0604030504040204" pitchFamily="50" charset="-128"/>
              </a:rPr>
              <a:t>日</a:t>
            </a:r>
            <a:endParaRPr kumimoji="1" lang="en-US" altLang="ja-JP" sz="8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連休中の感染拡大防止の取組みのお願い</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新規</a:t>
            </a:r>
            <a:r>
              <a:rPr kumimoji="1" lang="ja-JP" altLang="en-US" sz="800" dirty="0">
                <a:solidFill>
                  <a:prstClr val="black"/>
                </a:solidFill>
                <a:latin typeface="Meiryo UI" panose="020B0604030504040204" pitchFamily="50" charset="-128"/>
                <a:ea typeface="Meiryo UI" panose="020B0604030504040204" pitchFamily="50" charset="-128"/>
              </a:rPr>
              <a:t>陽性</a:t>
            </a:r>
            <a:r>
              <a:rPr kumimoji="1" lang="ja-JP" altLang="en-US" sz="800" dirty="0" smtClean="0">
                <a:solidFill>
                  <a:prstClr val="black"/>
                </a:solidFill>
                <a:latin typeface="Meiryo UI" panose="020B0604030504040204" pitchFamily="50" charset="-128"/>
                <a:ea typeface="Meiryo UI" panose="020B0604030504040204" pitchFamily="50" charset="-128"/>
              </a:rPr>
              <a:t>者</a:t>
            </a:r>
            <a:r>
              <a:rPr kumimoji="1" lang="ja-JP" altLang="en-US" sz="800" dirty="0">
                <a:solidFill>
                  <a:prstClr val="black"/>
                </a:solidFill>
                <a:latin typeface="Meiryo UI" panose="020B0604030504040204" pitchFamily="50" charset="-128"/>
                <a:ea typeface="Meiryo UI" panose="020B0604030504040204" pitchFamily="50" charset="-128"/>
              </a:rPr>
              <a:t>数１００人</a:t>
            </a:r>
            <a:r>
              <a:rPr kumimoji="1" lang="ja-JP" altLang="en-US" sz="800" dirty="0" smtClean="0">
                <a:solidFill>
                  <a:prstClr val="black"/>
                </a:solidFill>
                <a:latin typeface="Meiryo UI" panose="020B0604030504040204" pitchFamily="50" charset="-128"/>
                <a:ea typeface="Meiryo UI" panose="020B0604030504040204" pitchFamily="50" charset="-128"/>
              </a:rPr>
              <a:t>超え</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smtClean="0">
                <a:solidFill>
                  <a:prstClr val="black"/>
                </a:solidFill>
                <a:latin typeface="Meiryo UI" panose="020B0604030504040204" pitchFamily="50" charset="-128"/>
                <a:ea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rPr>
              <a:t>Go To Travel </a:t>
            </a:r>
            <a:r>
              <a:rPr lang="ja-JP" altLang="en-US" sz="800" dirty="0" smtClean="0">
                <a:solidFill>
                  <a:prstClr val="black"/>
                </a:solidFill>
                <a:latin typeface="Meiryo UI" panose="020B0604030504040204" pitchFamily="50" charset="-128"/>
                <a:ea typeface="Meiryo UI" panose="020B0604030504040204" pitchFamily="50" charset="-128"/>
              </a:rPr>
              <a:t>開始</a:t>
            </a:r>
            <a:endParaRPr kumimoji="1" lang="ja-JP" altLang="en-US" sz="800" dirty="0" smtClean="0">
              <a:solidFill>
                <a:prstClr val="black"/>
              </a:solidFill>
              <a:latin typeface="Meiryo UI" panose="020B0604030504040204" pitchFamily="50" charset="-128"/>
              <a:ea typeface="Meiryo UI" panose="020B0604030504040204" pitchFamily="50" charset="-128"/>
            </a:endParaRPr>
          </a:p>
        </p:txBody>
      </p:sp>
      <p:sp>
        <p:nvSpPr>
          <p:cNvPr id="63" name="テキスト ボックス 1"/>
          <p:cNvSpPr txBox="1"/>
          <p:nvPr/>
        </p:nvSpPr>
        <p:spPr>
          <a:xfrm>
            <a:off x="3055370" y="4562747"/>
            <a:ext cx="708338" cy="2395135"/>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solidFill>
                  <a:prstClr val="black"/>
                </a:solidFill>
                <a:latin typeface="Meiryo UI" panose="020B0604030504040204" pitchFamily="50" charset="-128"/>
                <a:ea typeface="Meiryo UI" panose="020B0604030504040204" pitchFamily="50" charset="-128"/>
              </a:rPr>
              <a:t>日</a:t>
            </a:r>
            <a:r>
              <a:rPr kumimoji="1" lang="ja-JP" altLang="en-US" sz="800" u="sng" dirty="0" smtClean="0">
                <a:solidFill>
                  <a:prstClr val="black"/>
                </a:solidFill>
                <a:latin typeface="Meiryo UI" panose="020B0604030504040204" pitchFamily="50" charset="-128"/>
                <a:ea typeface="Meiryo UI" panose="020B0604030504040204" pitchFamily="50" charset="-128"/>
              </a:rPr>
              <a:t>黄色信号点灯</a:t>
            </a:r>
            <a:endParaRPr kumimoji="1" lang="en-US" altLang="ja-JP" sz="800" u="sng"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a:t>
            </a:r>
            <a:r>
              <a:rPr kumimoji="1"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solidFill>
                  <a:prstClr val="black"/>
                </a:solidFill>
                <a:latin typeface="Meiryo UI" panose="020B0604030504040204" pitchFamily="50" charset="-128"/>
                <a:ea typeface="Meiryo UI" panose="020B0604030504040204" pitchFamily="50" charset="-128"/>
              </a:rPr>
              <a:t>代を中心とする府民への注意喚起</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64" name="テキスト ボックス 1"/>
          <p:cNvSpPr txBox="1"/>
          <p:nvPr/>
        </p:nvSpPr>
        <p:spPr>
          <a:xfrm>
            <a:off x="4806082" y="4550096"/>
            <a:ext cx="489480" cy="186765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29</a:t>
            </a:r>
            <a:r>
              <a:rPr kumimoji="1" lang="ja-JP" altLang="en-US" sz="800" dirty="0" smtClean="0">
                <a:solidFill>
                  <a:prstClr val="black"/>
                </a:solidFill>
                <a:latin typeface="Meiryo UI" panose="020B0604030504040204" pitchFamily="50" charset="-128"/>
                <a:ea typeface="Meiryo UI" panose="020B0604030504040204" pitchFamily="50" charset="-128"/>
              </a:rPr>
              <a:t>日</a:t>
            </a: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新規</a:t>
            </a:r>
            <a:r>
              <a:rPr kumimoji="1" lang="ja-JP" altLang="en-US" sz="800" dirty="0">
                <a:solidFill>
                  <a:prstClr val="black"/>
                </a:solidFill>
                <a:latin typeface="Meiryo UI" panose="020B0604030504040204" pitchFamily="50" charset="-128"/>
                <a:ea typeface="Meiryo UI" panose="020B0604030504040204" pitchFamily="50" charset="-128"/>
              </a:rPr>
              <a:t>陽性</a:t>
            </a:r>
            <a:r>
              <a:rPr kumimoji="1" lang="ja-JP" altLang="en-US" sz="800" dirty="0" smtClean="0">
                <a:solidFill>
                  <a:prstClr val="black"/>
                </a:solidFill>
                <a:latin typeface="Meiryo UI" panose="020B0604030504040204" pitchFamily="50" charset="-128"/>
                <a:ea typeface="Meiryo UI" panose="020B0604030504040204" pitchFamily="50" charset="-128"/>
              </a:rPr>
              <a:t>者数２００人超え</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65" name="テキスト ボックス 1"/>
          <p:cNvSpPr txBox="1"/>
          <p:nvPr/>
        </p:nvSpPr>
        <p:spPr>
          <a:xfrm>
            <a:off x="5515402" y="4583931"/>
            <a:ext cx="580598" cy="213754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８月６日～８月</a:t>
            </a:r>
            <a:r>
              <a:rPr kumimoji="1"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solidFill>
                  <a:prstClr val="black"/>
                </a:solidFill>
                <a:latin typeface="Meiryo UI" panose="020B0604030504040204" pitchFamily="50" charset="-128"/>
                <a:ea typeface="Meiryo UI" panose="020B0604030504040204" pitchFamily="50" charset="-128"/>
              </a:rPr>
              <a:t>日</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ミナミ</a:t>
            </a:r>
            <a:r>
              <a:rPr kumimoji="1" lang="ja-JP" altLang="en-US" sz="800" dirty="0">
                <a:solidFill>
                  <a:prstClr val="black"/>
                </a:solidFill>
                <a:latin typeface="Meiryo UI" panose="020B0604030504040204" pitchFamily="50" charset="-128"/>
                <a:ea typeface="Meiryo UI" panose="020B0604030504040204" pitchFamily="50" charset="-128"/>
              </a:rPr>
              <a:t>地区の一部への施設休業</a:t>
            </a:r>
            <a:r>
              <a:rPr kumimoji="1" lang="ja-JP" altLang="en-US" sz="800" dirty="0" smtClean="0">
                <a:solidFill>
                  <a:prstClr val="black"/>
                </a:solidFill>
                <a:latin typeface="Meiryo UI" panose="020B0604030504040204" pitchFamily="50" charset="-128"/>
                <a:ea typeface="Meiryo UI" panose="020B0604030504040204" pitchFamily="50" charset="-128"/>
              </a:rPr>
              <a:t>等の要請</a:t>
            </a:r>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66" name="テキスト ボックス 1"/>
          <p:cNvSpPr txBox="1"/>
          <p:nvPr/>
        </p:nvSpPr>
        <p:spPr>
          <a:xfrm>
            <a:off x="6172515" y="4591866"/>
            <a:ext cx="819334" cy="213754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８月</a:t>
            </a:r>
            <a:r>
              <a:rPr kumimoji="1" lang="en-US" altLang="ja-JP" sz="800" dirty="0" smtClean="0">
                <a:solidFill>
                  <a:prstClr val="black"/>
                </a:solidFill>
                <a:latin typeface="Meiryo UI" panose="020B0604030504040204" pitchFamily="50" charset="-128"/>
                <a:ea typeface="Meiryo UI" panose="020B0604030504040204" pitchFamily="50" charset="-128"/>
              </a:rPr>
              <a:t>21</a:t>
            </a:r>
            <a:r>
              <a:rPr kumimoji="1" lang="ja-JP" altLang="en-US" sz="800" dirty="0" smtClean="0">
                <a:solidFill>
                  <a:prstClr val="black"/>
                </a:solidFill>
                <a:latin typeface="Meiryo UI" panose="020B0604030504040204" pitchFamily="50" charset="-128"/>
                <a:ea typeface="Meiryo UI" panose="020B0604030504040204" pitchFamily="50" charset="-128"/>
              </a:rPr>
              <a:t>日～（継続中）</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高齢者やその家族、高齢者施設等</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従業員への注意喚起、施設等への</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感染防止対策の徹底等要請</a:t>
            </a:r>
            <a:endParaRPr kumimoji="1" lang="ja-JP" altLang="en-US" sz="800" dirty="0">
              <a:solidFill>
                <a:prstClr val="black"/>
              </a:solidFill>
              <a:latin typeface="Meiryo UI" panose="020B0604030504040204" pitchFamily="50" charset="-128"/>
              <a:ea typeface="Meiryo UI" panose="020B0604030504040204" pitchFamily="50" charset="-128"/>
            </a:endParaRPr>
          </a:p>
          <a:p>
            <a:pPr defTabSz="914400"/>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67" name="テキスト ボックス 1"/>
          <p:cNvSpPr txBox="1"/>
          <p:nvPr/>
        </p:nvSpPr>
        <p:spPr>
          <a:xfrm>
            <a:off x="5221049" y="4575852"/>
            <a:ext cx="589153" cy="213754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８月</a:t>
            </a:r>
            <a:r>
              <a:rPr kumimoji="1" lang="ja-JP" altLang="en-US" sz="800" dirty="0">
                <a:solidFill>
                  <a:prstClr val="black"/>
                </a:solidFill>
                <a:latin typeface="Meiryo UI" panose="020B0604030504040204" pitchFamily="50" charset="-128"/>
                <a:ea typeface="Meiryo UI" panose="020B0604030504040204" pitchFamily="50" charset="-128"/>
              </a:rPr>
              <a:t>１</a:t>
            </a:r>
            <a:r>
              <a:rPr kumimoji="1" lang="ja-JP" altLang="en-US" sz="800" dirty="0" smtClean="0">
                <a:solidFill>
                  <a:prstClr val="black"/>
                </a:solidFill>
                <a:latin typeface="Meiryo UI" panose="020B0604030504040204" pitchFamily="50" charset="-128"/>
                <a:ea typeface="Meiryo UI" panose="020B0604030504040204" pitchFamily="50" charset="-128"/>
              </a:rPr>
              <a:t>日～</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５人以上の宴会等自粛要請～</a:t>
            </a:r>
            <a:r>
              <a:rPr kumimoji="1" lang="ja-JP" altLang="en-US" sz="800" dirty="0">
                <a:solidFill>
                  <a:prstClr val="black"/>
                </a:solidFill>
                <a:latin typeface="Meiryo UI" panose="020B0604030504040204" pitchFamily="50" charset="-128"/>
                <a:ea typeface="Meiryo UI" panose="020B0604030504040204" pitchFamily="50" charset="-128"/>
              </a:rPr>
              <a:t>８</a:t>
            </a:r>
            <a:r>
              <a:rPr kumimoji="1" lang="ja-JP" altLang="en-US" sz="800" dirty="0" smtClean="0">
                <a:solidFill>
                  <a:prstClr val="black"/>
                </a:solidFill>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31</a:t>
            </a:r>
            <a:r>
              <a:rPr kumimoji="1" lang="ja-JP" altLang="en-US" sz="800" dirty="0" smtClean="0">
                <a:solidFill>
                  <a:prstClr val="black"/>
                </a:solidFill>
                <a:latin typeface="Meiryo UI" panose="020B0604030504040204" pitchFamily="50" charset="-128"/>
                <a:ea typeface="Meiryo UI" panose="020B0604030504040204" pitchFamily="50" charset="-128"/>
              </a:rPr>
              <a:t>日）</a:t>
            </a:r>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68" name="テキスト ボックス 1"/>
          <p:cNvSpPr txBox="1"/>
          <p:nvPr/>
        </p:nvSpPr>
        <p:spPr>
          <a:xfrm>
            <a:off x="5837192" y="4591866"/>
            <a:ext cx="648647" cy="213754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８月</a:t>
            </a:r>
            <a:r>
              <a:rPr kumimoji="1" lang="en-US" altLang="ja-JP" sz="800" dirty="0">
                <a:solidFill>
                  <a:prstClr val="black"/>
                </a:solidFill>
                <a:latin typeface="Meiryo UI" panose="020B0604030504040204" pitchFamily="50" charset="-128"/>
                <a:ea typeface="Meiryo UI" panose="020B0604030504040204" pitchFamily="50" charset="-128"/>
              </a:rPr>
              <a:t>19</a:t>
            </a:r>
            <a:r>
              <a:rPr kumimoji="1" lang="ja-JP" altLang="en-US" sz="800" dirty="0">
                <a:solidFill>
                  <a:prstClr val="black"/>
                </a:solidFill>
                <a:latin typeface="Meiryo UI" panose="020B0604030504040204" pitchFamily="50" charset="-128"/>
                <a:ea typeface="Meiryo UI" panose="020B0604030504040204" pitchFamily="50" charset="-128"/>
              </a:rPr>
              <a:t>日対策本部会議</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重症者の発生状況や重症病床の</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シミュレーションを報告</a:t>
            </a:r>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9287595" y="6432754"/>
            <a:ext cx="2743200" cy="365125"/>
          </a:xfrm>
        </p:spPr>
        <p:txBody>
          <a:bodyPr/>
          <a:lstStyle/>
          <a:p>
            <a:fld id="{0B62D5CB-8769-475A-9BC8-A2F17E2F558B}" type="slidenum">
              <a:rPr kumimoji="1" lang="ja-JP" altLang="en-US" smtClean="0"/>
              <a:t>5</a:t>
            </a:fld>
            <a:endParaRPr kumimoji="1" lang="ja-JP" altLang="en-US" dirty="0"/>
          </a:p>
        </p:txBody>
      </p:sp>
      <p:sp>
        <p:nvSpPr>
          <p:cNvPr id="31" name="テキスト ボックス 30"/>
          <p:cNvSpPr txBox="1"/>
          <p:nvPr/>
        </p:nvSpPr>
        <p:spPr>
          <a:xfrm>
            <a:off x="83755" y="1755581"/>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5" name="テキスト ボックス 1"/>
          <p:cNvSpPr txBox="1"/>
          <p:nvPr/>
        </p:nvSpPr>
        <p:spPr>
          <a:xfrm>
            <a:off x="7565596" y="4591865"/>
            <a:ext cx="589153"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９月</a:t>
            </a:r>
            <a:r>
              <a:rPr kumimoji="1" lang="en-US" altLang="ja-JP" sz="800" dirty="0">
                <a:latin typeface="Meiryo UI" panose="020B0604030504040204" pitchFamily="50" charset="-128"/>
                <a:ea typeface="Meiryo UI" panose="020B0604030504040204" pitchFamily="50" charset="-128"/>
              </a:rPr>
              <a:t>17</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イベント開催制限の緩和</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少人数利用・飲食店応援キャンペーン開始</a:t>
            </a:r>
            <a:endParaRPr kumimoji="1" lang="en-US" altLang="ja-JP" sz="80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785643" y="797327"/>
            <a:ext cx="524779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発症日から６日前と仮定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潜伏期間は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一般的には約</a:t>
            </a:r>
            <a:r>
              <a:rPr lang="en-US" altLang="ja-JP" sz="1100" dirty="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とされていることから、６日前と仮定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（「新型コロナウイルス感染症対策の基本的対処方針</a:t>
            </a:r>
            <a:r>
              <a:rPr lang="en-US" altLang="ja-JP" sz="1100" dirty="0">
                <a:latin typeface="Meiryo UI" panose="020B0604030504040204" pitchFamily="50" charset="-128"/>
                <a:ea typeface="Meiryo UI" panose="020B0604030504040204" pitchFamily="50" charset="-128"/>
              </a:rPr>
              <a:t>(R2.5.25</a:t>
            </a:r>
            <a:r>
              <a:rPr lang="ja-JP" altLang="en-US" sz="1100" dirty="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27" name="正方形/長方形 26"/>
          <p:cNvSpPr/>
          <p:nvPr/>
        </p:nvSpPr>
        <p:spPr>
          <a:xfrm>
            <a:off x="10822321" y="1664277"/>
            <a:ext cx="1080236" cy="288390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0322978" y="625989"/>
            <a:ext cx="1869022" cy="1061829"/>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概ねこの期間は今後、新規</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陽性者の発生に伴い、増加。</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5" name="テキスト ボックス 1"/>
          <p:cNvSpPr txBox="1"/>
          <p:nvPr/>
        </p:nvSpPr>
        <p:spPr>
          <a:xfrm>
            <a:off x="8012075" y="4591865"/>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９月</a:t>
            </a:r>
            <a:r>
              <a:rPr lang="en-US" altLang="ja-JP" sz="800" dirty="0" smtClean="0">
                <a:latin typeface="Meiryo UI" panose="020B0604030504040204" pitchFamily="50" charset="-128"/>
                <a:ea typeface="Meiryo UI" panose="020B0604030504040204" pitchFamily="50" charset="-128"/>
              </a:rPr>
              <a:t>19</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月９日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多人数での宴会等自粛要請など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36" name="テキスト ボックス 1"/>
          <p:cNvSpPr txBox="1"/>
          <p:nvPr/>
        </p:nvSpPr>
        <p:spPr>
          <a:xfrm>
            <a:off x="8693548" y="457539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Travel </a:t>
            </a:r>
            <a:r>
              <a:rPr kumimoji="1" lang="ja-JP" altLang="en-US" sz="800" dirty="0" smtClean="0">
                <a:latin typeface="Meiryo UI" panose="020B0604030504040204" pitchFamily="50" charset="-128"/>
                <a:ea typeface="Meiryo UI" panose="020B0604030504040204" pitchFamily="50" charset="-128"/>
              </a:rPr>
              <a:t>東京発着追加</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Go To Eat </a:t>
            </a:r>
            <a:r>
              <a:rPr lang="ja-JP" altLang="en-US" sz="800" dirty="0" smtClean="0">
                <a:latin typeface="Meiryo UI" panose="020B0604030504040204" pitchFamily="50" charset="-128"/>
                <a:ea typeface="Meiryo UI" panose="020B0604030504040204" pitchFamily="50" charset="-128"/>
              </a:rPr>
              <a:t>開始</a:t>
            </a:r>
            <a:endParaRPr kumimoji="1" lang="en-US" altLang="ja-JP" sz="800" dirty="0" smtClean="0">
              <a:latin typeface="Meiryo UI" panose="020B0604030504040204" pitchFamily="50" charset="-128"/>
              <a:ea typeface="Meiryo UI" panose="020B0604030504040204" pitchFamily="50" charset="-128"/>
            </a:endParaRPr>
          </a:p>
        </p:txBody>
      </p:sp>
      <p:sp>
        <p:nvSpPr>
          <p:cNvPr id="37" name="テキスト ボックス 1"/>
          <p:cNvSpPr txBox="1"/>
          <p:nvPr/>
        </p:nvSpPr>
        <p:spPr>
          <a:xfrm>
            <a:off x="8969509" y="4587065"/>
            <a:ext cx="589153"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lang="ja-JP" altLang="en-US" sz="800" dirty="0">
                <a:latin typeface="Meiryo UI" panose="020B0604030504040204" pitchFamily="50" charset="-128"/>
                <a:ea typeface="Meiryo UI" panose="020B0604030504040204" pitchFamily="50" charset="-128"/>
              </a:rPr>
              <a:t>８</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多人数での宴会等自粛</a:t>
            </a:r>
            <a:r>
              <a:rPr lang="ja-JP" altLang="en-US" sz="800" dirty="0" smtClean="0">
                <a:solidFill>
                  <a:prstClr val="black"/>
                </a:solidFill>
                <a:latin typeface="Meiryo UI" panose="020B0604030504040204" pitchFamily="50" charset="-128"/>
                <a:ea typeface="Meiryo UI" panose="020B0604030504040204" pitchFamily="50" charset="-128"/>
              </a:rPr>
              <a:t>要請から</a:t>
            </a:r>
            <a:endParaRPr lang="en-US" altLang="ja-JP" sz="800" dirty="0" smtClean="0">
              <a:solidFill>
                <a:prstClr val="black"/>
              </a:solidFill>
              <a:latin typeface="Meiryo UI" panose="020B0604030504040204" pitchFamily="50" charset="-128"/>
              <a:ea typeface="Meiryo UI" panose="020B0604030504040204" pitchFamily="50" charset="-128"/>
            </a:endParaRPr>
          </a:p>
          <a:p>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３密で唾液が飛び交う環境自粛要請に変更</a:t>
            </a:r>
            <a:endParaRPr kumimoji="1" lang="en-US" altLang="ja-JP" sz="800" dirty="0" smtClean="0">
              <a:latin typeface="Meiryo UI" panose="020B0604030504040204" pitchFamily="50" charset="-128"/>
              <a:ea typeface="Meiryo UI" panose="020B0604030504040204" pitchFamily="50" charset="-128"/>
            </a:endParaRPr>
          </a:p>
        </p:txBody>
      </p:sp>
      <p:sp>
        <p:nvSpPr>
          <p:cNvPr id="38" name="テキスト ボックス 1"/>
          <p:cNvSpPr txBox="1"/>
          <p:nvPr/>
        </p:nvSpPr>
        <p:spPr>
          <a:xfrm>
            <a:off x="9387972" y="459091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日～継続中</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39" name="テキスト ボックス 1"/>
          <p:cNvSpPr txBox="1"/>
          <p:nvPr/>
        </p:nvSpPr>
        <p:spPr>
          <a:xfrm>
            <a:off x="9642610" y="4588876"/>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8693548" y="2903836"/>
            <a:ext cx="1252261" cy="577081"/>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10/10</a:t>
            </a:r>
            <a:r>
              <a:rPr lang="ja-JP" altLang="en-US" sz="1050" dirty="0" smtClean="0">
                <a:latin typeface="Meiryo UI" panose="020B0604030504040204" pitchFamily="50" charset="-128"/>
                <a:ea typeface="Meiryo UI" panose="020B0604030504040204" pitchFamily="50" charset="-128"/>
              </a:rPr>
              <a:t>頃～</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増加基調に転じる</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9159113" y="2566809"/>
            <a:ext cx="1252261" cy="57708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10/14</a:t>
            </a:r>
            <a:r>
              <a:rPr lang="ja-JP" altLang="en-US" sz="1050" dirty="0" smtClean="0">
                <a:latin typeface="Meiryo UI" panose="020B0604030504040204" pitchFamily="50" charset="-128"/>
                <a:ea typeface="Meiryo UI" panose="020B0604030504040204" pitchFamily="50" charset="-128"/>
              </a:rPr>
              <a:t>頃～</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感染拡大傾向</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021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733"/>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各都道府県の新規陽性者数の動向</a:t>
            </a:r>
            <a:r>
              <a:rPr lang="ja-JP" altLang="en-US" sz="2800" b="1" dirty="0" smtClean="0">
                <a:latin typeface="UD デジタル 教科書体 NK-B" panose="02020700000000000000" pitchFamily="18" charset="-128"/>
                <a:ea typeface="UD デジタル 教科書体 NK-B" panose="02020700000000000000" pitchFamily="18" charset="-128"/>
              </a:rPr>
              <a:t>（対人口</a:t>
            </a:r>
            <a:r>
              <a:rPr lang="en-US" altLang="ja-JP" sz="2800" b="1" dirty="0" smtClean="0">
                <a:latin typeface="UD デジタル 教科書体 NK-B" panose="02020700000000000000" pitchFamily="18" charset="-128"/>
                <a:ea typeface="UD デジタル 教科書体 NK-B" panose="02020700000000000000" pitchFamily="18" charset="-128"/>
              </a:rPr>
              <a:t>10</a:t>
            </a:r>
            <a:r>
              <a:rPr lang="ja-JP" altLang="en-US" sz="2800" b="1" dirty="0" smtClean="0">
                <a:latin typeface="UD デジタル 教科書体 NK-B" panose="02020700000000000000" pitchFamily="18" charset="-128"/>
                <a:ea typeface="UD デジタル 教科書体 NK-B" panose="02020700000000000000" pitchFamily="18" charset="-128"/>
              </a:rPr>
              <a:t>万人・</a:t>
            </a:r>
            <a:r>
              <a:rPr lang="en-US" altLang="ja-JP" sz="2800" b="1" dirty="0" smtClean="0">
                <a:latin typeface="UD デジタル 教科書体 NK-B" panose="02020700000000000000" pitchFamily="18" charset="-128"/>
                <a:ea typeface="UD デジタル 教科書体 NK-B" panose="02020700000000000000" pitchFamily="18" charset="-128"/>
              </a:rPr>
              <a:t>11</a:t>
            </a:r>
            <a:r>
              <a:rPr lang="ja-JP" altLang="en-US" sz="2800" b="1" dirty="0" smtClean="0">
                <a:latin typeface="UD デジタル 教科書体 NK-B" panose="02020700000000000000" pitchFamily="18" charset="-128"/>
                <a:ea typeface="UD デジタル 教科書体 NK-B" panose="02020700000000000000" pitchFamily="18" charset="-128"/>
              </a:rPr>
              <a:t>月</a:t>
            </a:r>
            <a:r>
              <a:rPr lang="en-US" altLang="ja-JP" sz="2800" b="1" dirty="0" smtClean="0">
                <a:latin typeface="UD デジタル 教科書体 NK-B" panose="02020700000000000000" pitchFamily="18" charset="-128"/>
                <a:ea typeface="UD デジタル 教科書体 NK-B" panose="02020700000000000000" pitchFamily="18" charset="-128"/>
              </a:rPr>
              <a:t>10</a:t>
            </a:r>
            <a:r>
              <a:rPr lang="ja-JP" altLang="en-US" sz="2800" b="1" dirty="0" smtClean="0">
                <a:latin typeface="UD デジタル 教科書体 NK-B" panose="02020700000000000000" pitchFamily="18" charset="-128"/>
                <a:ea typeface="UD デジタル 教科書体 NK-B" panose="02020700000000000000" pitchFamily="18" charset="-128"/>
              </a:rPr>
              <a:t>日時点）</a:t>
            </a:r>
            <a:endParaRPr kumimoji="1" lang="en-US" altLang="ja-JP" sz="2800" b="1" dirty="0" smtClean="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8100796" y="6326144"/>
            <a:ext cx="2657340"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各都道府県の公表資料より</a:t>
            </a:r>
            <a:r>
              <a:rPr kumimoji="1" lang="ja-JP" altLang="en-US" sz="1200" dirty="0">
                <a:latin typeface="Meiryo UI" panose="020B0604030504040204" pitchFamily="50" charset="-128"/>
                <a:ea typeface="Meiryo UI" panose="020B0604030504040204" pitchFamily="50" charset="-128"/>
              </a:rPr>
              <a:t>府</a:t>
            </a:r>
            <a:r>
              <a:rPr kumimoji="1" lang="ja-JP" altLang="en-US" sz="1200" dirty="0" smtClean="0">
                <a:latin typeface="Meiryo UI" panose="020B0604030504040204" pitchFamily="50" charset="-128"/>
                <a:ea typeface="Meiryo UI" panose="020B0604030504040204" pitchFamily="50" charset="-128"/>
              </a:rPr>
              <a:t>が分析</a:t>
            </a:r>
            <a:endParaRPr kumimoji="1" lang="en-US" altLang="ja-JP" sz="1200" dirty="0" smtClean="0">
              <a:latin typeface="Meiryo UI" panose="020B0604030504040204" pitchFamily="50" charset="-128"/>
              <a:ea typeface="Meiryo UI" panose="020B0604030504040204" pitchFamily="50" charset="-128"/>
            </a:endParaRPr>
          </a:p>
        </p:txBody>
      </p:sp>
      <p:sp>
        <p:nvSpPr>
          <p:cNvPr id="19" name="上矢印 18"/>
          <p:cNvSpPr/>
          <p:nvPr/>
        </p:nvSpPr>
        <p:spPr>
          <a:xfrm rot="1173857">
            <a:off x="1332976" y="2543511"/>
            <a:ext cx="295965" cy="744207"/>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上矢印 20"/>
          <p:cNvSpPr/>
          <p:nvPr/>
        </p:nvSpPr>
        <p:spPr>
          <a:xfrm rot="1975063">
            <a:off x="4732730" y="4000698"/>
            <a:ext cx="263261" cy="515662"/>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矢印 22"/>
          <p:cNvSpPr/>
          <p:nvPr/>
        </p:nvSpPr>
        <p:spPr>
          <a:xfrm rot="2262587">
            <a:off x="6248038" y="3753205"/>
            <a:ext cx="245871" cy="54842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上矢印 23"/>
          <p:cNvSpPr/>
          <p:nvPr/>
        </p:nvSpPr>
        <p:spPr>
          <a:xfrm rot="7795435">
            <a:off x="11228072" y="2480158"/>
            <a:ext cx="251454" cy="54842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741697" y="2634537"/>
            <a:ext cx="1105468" cy="307777"/>
          </a:xfrm>
          <a:prstGeom prst="rect">
            <a:avLst/>
          </a:prstGeom>
          <a:noFill/>
        </p:spPr>
        <p:txBody>
          <a:bodyPr wrap="square" rtlCol="0">
            <a:spAutoFit/>
          </a:bodyPr>
          <a:lstStyle/>
          <a:p>
            <a:r>
              <a:rPr kumimoji="1" lang="ja-JP" altLang="en-US" sz="1400" dirty="0" smtClean="0"/>
              <a:t>約</a:t>
            </a:r>
            <a:r>
              <a:rPr kumimoji="1" lang="en-US" altLang="ja-JP" sz="1400" dirty="0" smtClean="0"/>
              <a:t>1.3</a:t>
            </a:r>
            <a:r>
              <a:rPr kumimoji="1" lang="ja-JP" altLang="en-US" sz="1400" dirty="0" smtClean="0"/>
              <a:t>倍</a:t>
            </a:r>
            <a:endParaRPr kumimoji="1" lang="ja-JP" altLang="en-US" sz="1400" dirty="0"/>
          </a:p>
        </p:txBody>
      </p:sp>
      <p:sp>
        <p:nvSpPr>
          <p:cNvPr id="27" name="テキスト ボックス 26"/>
          <p:cNvSpPr txBox="1"/>
          <p:nvPr/>
        </p:nvSpPr>
        <p:spPr>
          <a:xfrm>
            <a:off x="11120876" y="2169874"/>
            <a:ext cx="972386" cy="312094"/>
          </a:xfrm>
          <a:prstGeom prst="rect">
            <a:avLst/>
          </a:prstGeom>
          <a:noFill/>
        </p:spPr>
        <p:txBody>
          <a:bodyPr wrap="square" rtlCol="0">
            <a:spAutoFit/>
          </a:bodyPr>
          <a:lstStyle/>
          <a:p>
            <a:r>
              <a:rPr kumimoji="1" lang="ja-JP" altLang="en-US" sz="1400" dirty="0" smtClean="0"/>
              <a:t>約</a:t>
            </a:r>
            <a:r>
              <a:rPr kumimoji="1" lang="en-US" altLang="ja-JP" sz="1400" dirty="0" smtClean="0"/>
              <a:t>0.9</a:t>
            </a:r>
            <a:r>
              <a:rPr kumimoji="1" lang="ja-JP" altLang="en-US" sz="1400" dirty="0" smtClean="0"/>
              <a:t>倍</a:t>
            </a:r>
            <a:endParaRPr kumimoji="1" lang="ja-JP" altLang="en-US" sz="1400" dirty="0"/>
          </a:p>
        </p:txBody>
      </p:sp>
      <p:sp>
        <p:nvSpPr>
          <p:cNvPr id="3" name="スライド番号プレースホルダー 2"/>
          <p:cNvSpPr>
            <a:spLocks noGrp="1"/>
          </p:cNvSpPr>
          <p:nvPr>
            <p:ph type="sldNum" sz="quarter" idx="12"/>
          </p:nvPr>
        </p:nvSpPr>
        <p:spPr/>
        <p:txBody>
          <a:bodyPr/>
          <a:lstStyle/>
          <a:p>
            <a:fld id="{F216AE56-EAD3-4706-B860-3EC2C2952B40}" type="slidenum">
              <a:rPr kumimoji="1" lang="ja-JP" altLang="en-US" smtClean="0"/>
              <a:t>6</a:t>
            </a:fld>
            <a:endParaRPr kumimoji="1" lang="ja-JP" altLang="en-US"/>
          </a:p>
        </p:txBody>
      </p:sp>
      <p:sp>
        <p:nvSpPr>
          <p:cNvPr id="30" name="テキスト ボックス 29"/>
          <p:cNvSpPr txBox="1"/>
          <p:nvPr/>
        </p:nvSpPr>
        <p:spPr>
          <a:xfrm>
            <a:off x="4407896" y="3658465"/>
            <a:ext cx="1105468" cy="307777"/>
          </a:xfrm>
          <a:prstGeom prst="rect">
            <a:avLst/>
          </a:prstGeom>
          <a:noFill/>
        </p:spPr>
        <p:txBody>
          <a:bodyPr wrap="square" rtlCol="0">
            <a:spAutoFit/>
          </a:bodyPr>
          <a:lstStyle/>
          <a:p>
            <a:r>
              <a:rPr kumimoji="1" lang="ja-JP" altLang="en-US" sz="1400" dirty="0" smtClean="0"/>
              <a:t>約</a:t>
            </a:r>
            <a:r>
              <a:rPr kumimoji="1" lang="en-US" altLang="ja-JP" sz="1400" dirty="0" smtClean="0"/>
              <a:t>1.5</a:t>
            </a:r>
            <a:r>
              <a:rPr kumimoji="1" lang="ja-JP" altLang="en-US" sz="1400" dirty="0" smtClean="0"/>
              <a:t>倍</a:t>
            </a:r>
            <a:endParaRPr kumimoji="1" lang="ja-JP" altLang="en-US" sz="1400" dirty="0"/>
          </a:p>
        </p:txBody>
      </p:sp>
      <p:sp>
        <p:nvSpPr>
          <p:cNvPr id="31" name="テキスト ボックス 30"/>
          <p:cNvSpPr txBox="1"/>
          <p:nvPr/>
        </p:nvSpPr>
        <p:spPr>
          <a:xfrm>
            <a:off x="5920588" y="3465651"/>
            <a:ext cx="1105468" cy="307777"/>
          </a:xfrm>
          <a:prstGeom prst="rect">
            <a:avLst/>
          </a:prstGeom>
          <a:noFill/>
        </p:spPr>
        <p:txBody>
          <a:bodyPr wrap="square" rtlCol="0">
            <a:spAutoFit/>
          </a:bodyPr>
          <a:lstStyle/>
          <a:p>
            <a:r>
              <a:rPr kumimoji="1" lang="ja-JP" altLang="en-US" sz="1400" dirty="0" smtClean="0"/>
              <a:t>約</a:t>
            </a:r>
            <a:r>
              <a:rPr kumimoji="1" lang="en-US" altLang="ja-JP" sz="1400" dirty="0" smtClean="0"/>
              <a:t>1.3</a:t>
            </a:r>
            <a:r>
              <a:rPr kumimoji="1" lang="ja-JP" altLang="en-US" sz="1400" dirty="0" smtClean="0"/>
              <a:t>倍</a:t>
            </a:r>
            <a:endParaRPr kumimoji="1" lang="ja-JP" altLang="en-US" sz="1400" dirty="0"/>
          </a:p>
        </p:txBody>
      </p:sp>
      <p:sp>
        <p:nvSpPr>
          <p:cNvPr id="33" name="テキスト ボックス 32"/>
          <p:cNvSpPr txBox="1"/>
          <p:nvPr/>
        </p:nvSpPr>
        <p:spPr>
          <a:xfrm>
            <a:off x="7470557" y="2600481"/>
            <a:ext cx="1105468" cy="307777"/>
          </a:xfrm>
          <a:prstGeom prst="rect">
            <a:avLst/>
          </a:prstGeom>
          <a:noFill/>
        </p:spPr>
        <p:txBody>
          <a:bodyPr wrap="square" rtlCol="0">
            <a:spAutoFit/>
          </a:bodyPr>
          <a:lstStyle/>
          <a:p>
            <a:r>
              <a:rPr kumimoji="1" lang="ja-JP" altLang="en-US" sz="1400" dirty="0" smtClean="0"/>
              <a:t>約</a:t>
            </a:r>
            <a:r>
              <a:rPr kumimoji="1" lang="en-US" altLang="ja-JP" sz="1400" dirty="0" smtClean="0"/>
              <a:t>1.2</a:t>
            </a:r>
            <a:r>
              <a:rPr kumimoji="1" lang="ja-JP" altLang="en-US" sz="1400" dirty="0" smtClean="0"/>
              <a:t>倍</a:t>
            </a:r>
            <a:endParaRPr kumimoji="1" lang="ja-JP" altLang="en-US" sz="1400" dirty="0"/>
          </a:p>
        </p:txBody>
      </p:sp>
      <p:sp>
        <p:nvSpPr>
          <p:cNvPr id="34" name="上矢印 33"/>
          <p:cNvSpPr/>
          <p:nvPr/>
        </p:nvSpPr>
        <p:spPr>
          <a:xfrm rot="3987383">
            <a:off x="9617111" y="4899607"/>
            <a:ext cx="242169" cy="582976"/>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9429466" y="4655878"/>
            <a:ext cx="1105468" cy="307777"/>
          </a:xfrm>
          <a:prstGeom prst="rect">
            <a:avLst/>
          </a:prstGeom>
          <a:noFill/>
        </p:spPr>
        <p:txBody>
          <a:bodyPr wrap="square" rtlCol="0">
            <a:spAutoFit/>
          </a:bodyPr>
          <a:lstStyle/>
          <a:p>
            <a:r>
              <a:rPr kumimoji="1" lang="ja-JP" altLang="en-US" sz="1400" dirty="0" smtClean="0"/>
              <a:t>約</a:t>
            </a:r>
            <a:r>
              <a:rPr kumimoji="1" lang="en-US" altLang="ja-JP" sz="1400" dirty="0" smtClean="0"/>
              <a:t>1.7</a:t>
            </a:r>
            <a:r>
              <a:rPr kumimoji="1" lang="ja-JP" altLang="en-US" sz="1400" dirty="0" smtClean="0"/>
              <a:t>倍</a:t>
            </a:r>
            <a:endParaRPr kumimoji="1" lang="ja-JP" altLang="en-US" sz="1400" dirty="0"/>
          </a:p>
        </p:txBody>
      </p:sp>
      <p:sp>
        <p:nvSpPr>
          <p:cNvPr id="36" name="テキスト ボックス 35"/>
          <p:cNvSpPr txBox="1"/>
          <p:nvPr/>
        </p:nvSpPr>
        <p:spPr>
          <a:xfrm>
            <a:off x="789874" y="2264197"/>
            <a:ext cx="1105468" cy="307777"/>
          </a:xfrm>
          <a:prstGeom prst="rect">
            <a:avLst/>
          </a:prstGeom>
          <a:noFill/>
        </p:spPr>
        <p:txBody>
          <a:bodyPr wrap="square" rtlCol="0">
            <a:spAutoFit/>
          </a:bodyPr>
          <a:lstStyle/>
          <a:p>
            <a:r>
              <a:rPr kumimoji="1" lang="ja-JP" altLang="en-US" sz="1400" dirty="0" smtClean="0"/>
              <a:t>約</a:t>
            </a:r>
            <a:r>
              <a:rPr kumimoji="1" lang="en-US" altLang="ja-JP" sz="1400" dirty="0" smtClean="0"/>
              <a:t>2.1</a:t>
            </a:r>
            <a:r>
              <a:rPr kumimoji="1" lang="ja-JP" altLang="en-US" sz="1400" dirty="0" smtClean="0"/>
              <a:t>倍</a:t>
            </a:r>
            <a:endParaRPr kumimoji="1" lang="ja-JP" altLang="en-US" sz="1400" dirty="0"/>
          </a:p>
        </p:txBody>
      </p:sp>
      <p:sp>
        <p:nvSpPr>
          <p:cNvPr id="28" name="上矢印 27"/>
          <p:cNvSpPr/>
          <p:nvPr/>
        </p:nvSpPr>
        <p:spPr>
          <a:xfrm rot="3091343">
            <a:off x="7875805" y="2910420"/>
            <a:ext cx="233003" cy="637649"/>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上矢印 25"/>
          <p:cNvSpPr/>
          <p:nvPr/>
        </p:nvSpPr>
        <p:spPr>
          <a:xfrm rot="3133314">
            <a:off x="3120153" y="2932167"/>
            <a:ext cx="254314" cy="593544"/>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a:stretch>
            <a:fillRect/>
          </a:stretch>
        </p:blipFill>
        <p:spPr>
          <a:xfrm>
            <a:off x="198935" y="695290"/>
            <a:ext cx="11894327" cy="6005080"/>
          </a:xfrm>
          <a:prstGeom prst="rect">
            <a:avLst/>
          </a:prstGeom>
        </p:spPr>
      </p:pic>
    </p:spTree>
    <p:extLst>
      <p:ext uri="{BB962C8B-B14F-4D97-AF65-F5344CB8AC3E}">
        <p14:creationId xmlns:p14="http://schemas.microsoft.com/office/powerpoint/2010/main" val="142068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7</a:t>
            </a:fld>
            <a:endParaRPr kumimoji="1" lang="ja-JP" altLang="en-US" dirty="0"/>
          </a:p>
        </p:txBody>
      </p:sp>
      <p:sp>
        <p:nvSpPr>
          <p:cNvPr id="9" name="正方形/長方形 8"/>
          <p:cNvSpPr/>
          <p:nvPr/>
        </p:nvSpPr>
        <p:spPr>
          <a:xfrm>
            <a:off x="6541588" y="624868"/>
            <a:ext cx="576632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11</a:t>
            </a:r>
            <a:r>
              <a:rPr lang="ja-JP" altLang="en-US" sz="1600" dirty="0" smtClean="0"/>
              <a:t>月</a:t>
            </a:r>
            <a:r>
              <a:rPr lang="en-US" altLang="ja-JP" sz="1600" dirty="0" smtClean="0"/>
              <a:t>10</a:t>
            </a:r>
            <a:r>
              <a:rPr lang="ja-JP" altLang="en-US" sz="1600" dirty="0" smtClean="0"/>
              <a:t>日</a:t>
            </a:r>
            <a:r>
              <a:rPr lang="ja-JP" altLang="en-US" sz="1600" dirty="0"/>
              <a:t>までに判明した</a:t>
            </a:r>
            <a:r>
              <a:rPr lang="en-US" altLang="ja-JP" sz="1600" dirty="0" smtClean="0"/>
              <a:t>12,334</a:t>
            </a:r>
            <a:r>
              <a:rPr lang="ja-JP" altLang="en-US" sz="1600" dirty="0" smtClean="0"/>
              <a:t>事例</a:t>
            </a:r>
            <a:r>
              <a:rPr lang="ja-JP" altLang="en-US" sz="1600" dirty="0"/>
              <a:t>の状況）</a:t>
            </a:r>
          </a:p>
        </p:txBody>
      </p:sp>
      <p:sp>
        <p:nvSpPr>
          <p:cNvPr id="3" name="テキスト ボックス 2"/>
          <p:cNvSpPr txBox="1"/>
          <p:nvPr/>
        </p:nvSpPr>
        <p:spPr>
          <a:xfrm rot="18978414">
            <a:off x="5074514" y="5691581"/>
            <a:ext cx="868417" cy="262712"/>
          </a:xfrm>
          <a:prstGeom prst="rect">
            <a:avLst/>
          </a:prstGeom>
          <a:noFill/>
          <a:ln>
            <a:noFill/>
          </a:ln>
        </p:spPr>
        <p:txBody>
          <a:bodyPr wrap="square" rtlCol="0">
            <a:spAutoFit/>
          </a:bodyPr>
          <a:lstStyle/>
          <a:p>
            <a:r>
              <a:rPr kumimoji="1" lang="ja-JP" altLang="en-US" sz="1050" dirty="0" smtClean="0">
                <a:solidFill>
                  <a:schemeClr val="tx1">
                    <a:lumMod val="50000"/>
                    <a:lumOff val="50000"/>
                  </a:schemeClr>
                </a:solidFill>
              </a:rPr>
              <a:t>（</a:t>
            </a:r>
            <a:r>
              <a:rPr lang="en-US" altLang="ja-JP" sz="1050" dirty="0" smtClean="0">
                <a:solidFill>
                  <a:schemeClr val="tx1">
                    <a:lumMod val="50000"/>
                    <a:lumOff val="50000"/>
                  </a:schemeClr>
                </a:solidFill>
              </a:rPr>
              <a:t>10</a:t>
            </a:r>
            <a:r>
              <a:rPr kumimoji="1" lang="ja-JP" altLang="en-US" sz="1050" dirty="0" smtClean="0">
                <a:solidFill>
                  <a:schemeClr val="tx1">
                    <a:lumMod val="50000"/>
                    <a:lumOff val="50000"/>
                  </a:schemeClr>
                </a:solidFill>
              </a:rPr>
              <a:t>日間）</a:t>
            </a:r>
            <a:endParaRPr kumimoji="1" lang="ja-JP" altLang="en-US" sz="1050" dirty="0">
              <a:solidFill>
                <a:schemeClr val="tx1">
                  <a:lumMod val="50000"/>
                  <a:lumOff val="50000"/>
                </a:schemeClr>
              </a:solidFill>
            </a:endParaRPr>
          </a:p>
        </p:txBody>
      </p:sp>
      <p:sp>
        <p:nvSpPr>
          <p:cNvPr id="10" name="テキスト ボックス 9"/>
          <p:cNvSpPr txBox="1"/>
          <p:nvPr/>
        </p:nvSpPr>
        <p:spPr>
          <a:xfrm rot="19001697">
            <a:off x="11144582" y="5677181"/>
            <a:ext cx="868417" cy="262712"/>
          </a:xfrm>
          <a:prstGeom prst="rect">
            <a:avLst/>
          </a:prstGeom>
          <a:noFill/>
          <a:ln>
            <a:noFill/>
          </a:ln>
        </p:spPr>
        <p:txBody>
          <a:bodyPr wrap="square" rtlCol="0">
            <a:spAutoFit/>
          </a:bodyPr>
          <a:lstStyle/>
          <a:p>
            <a:r>
              <a:rPr kumimoji="1" lang="ja-JP" altLang="en-US" sz="1050" dirty="0" smtClean="0">
                <a:solidFill>
                  <a:schemeClr val="tx1">
                    <a:lumMod val="50000"/>
                    <a:lumOff val="50000"/>
                  </a:schemeClr>
                </a:solidFill>
              </a:rPr>
              <a:t>（</a:t>
            </a:r>
            <a:r>
              <a:rPr lang="en-US" altLang="ja-JP" sz="1050" dirty="0" smtClean="0">
                <a:solidFill>
                  <a:schemeClr val="tx1">
                    <a:lumMod val="50000"/>
                    <a:lumOff val="50000"/>
                  </a:schemeClr>
                </a:solidFill>
              </a:rPr>
              <a:t>10</a:t>
            </a:r>
            <a:r>
              <a:rPr kumimoji="1" lang="ja-JP" altLang="en-US" sz="1050" dirty="0" smtClean="0">
                <a:solidFill>
                  <a:schemeClr val="tx1">
                    <a:lumMod val="50000"/>
                    <a:lumOff val="50000"/>
                  </a:schemeClr>
                </a:solidFill>
              </a:rPr>
              <a:t>日間）</a:t>
            </a:r>
            <a:endParaRPr kumimoji="1" lang="ja-JP" altLang="en-US" sz="1050" dirty="0">
              <a:solidFill>
                <a:schemeClr val="tx1">
                  <a:lumMod val="50000"/>
                  <a:lumOff val="50000"/>
                </a:schemeClr>
              </a:solidFill>
            </a:endParaRPr>
          </a:p>
        </p:txBody>
      </p:sp>
      <p:pic>
        <p:nvPicPr>
          <p:cNvPr id="4" name="図 3"/>
          <p:cNvPicPr>
            <a:picLocks noChangeAspect="1"/>
          </p:cNvPicPr>
          <p:nvPr/>
        </p:nvPicPr>
        <p:blipFill>
          <a:blip r:embed="rId2"/>
          <a:stretch>
            <a:fillRect/>
          </a:stretch>
        </p:blipFill>
        <p:spPr>
          <a:xfrm>
            <a:off x="134513" y="1059045"/>
            <a:ext cx="5889246" cy="5700254"/>
          </a:xfrm>
          <a:prstGeom prst="rect">
            <a:avLst/>
          </a:prstGeom>
        </p:spPr>
      </p:pic>
      <p:pic>
        <p:nvPicPr>
          <p:cNvPr id="5" name="図 4"/>
          <p:cNvPicPr>
            <a:picLocks noChangeAspect="1"/>
          </p:cNvPicPr>
          <p:nvPr/>
        </p:nvPicPr>
        <p:blipFill>
          <a:blip r:embed="rId3"/>
          <a:stretch>
            <a:fillRect/>
          </a:stretch>
        </p:blipFill>
        <p:spPr>
          <a:xfrm>
            <a:off x="6074395" y="1091017"/>
            <a:ext cx="6059949" cy="5584420"/>
          </a:xfrm>
          <a:prstGeom prst="rect">
            <a:avLst/>
          </a:prstGeom>
        </p:spPr>
      </p:pic>
    </p:spTree>
    <p:extLst>
      <p:ext uri="{BB962C8B-B14F-4D97-AF65-F5344CB8AC3E}">
        <p14:creationId xmlns:p14="http://schemas.microsoft.com/office/powerpoint/2010/main" val="258342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8</a:t>
            </a:fld>
            <a:endParaRPr kumimoji="1" lang="ja-JP" altLang="en-US" dirty="0"/>
          </a:p>
        </p:txBody>
      </p:sp>
      <p:sp>
        <p:nvSpPr>
          <p:cNvPr id="15" name="正方形/長方形 14"/>
          <p:cNvSpPr/>
          <p:nvPr/>
        </p:nvSpPr>
        <p:spPr>
          <a:xfrm>
            <a:off x="6653304" y="753913"/>
            <a:ext cx="576632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11</a:t>
            </a:r>
            <a:r>
              <a:rPr lang="ja-JP" altLang="en-US" sz="1600" dirty="0" smtClean="0"/>
              <a:t>月</a:t>
            </a:r>
            <a:r>
              <a:rPr lang="en-US" altLang="ja-JP" sz="1600" dirty="0"/>
              <a:t>10</a:t>
            </a:r>
            <a:r>
              <a:rPr lang="ja-JP" altLang="en-US" sz="1600" dirty="0" smtClean="0"/>
              <a:t>日</a:t>
            </a:r>
            <a:r>
              <a:rPr lang="ja-JP" altLang="en-US" sz="1600" dirty="0"/>
              <a:t>までに判明</a:t>
            </a:r>
            <a:r>
              <a:rPr lang="ja-JP" altLang="en-US" sz="1600" dirty="0" smtClean="0"/>
              <a:t>した</a:t>
            </a:r>
            <a:r>
              <a:rPr lang="en-US" altLang="ja-JP" sz="1600" dirty="0"/>
              <a:t>12,334</a:t>
            </a:r>
            <a:r>
              <a:rPr lang="ja-JP" altLang="en-US" sz="1600" dirty="0" smtClean="0"/>
              <a:t>事例</a:t>
            </a:r>
            <a:r>
              <a:rPr lang="ja-JP" altLang="en-US" sz="1600" dirty="0"/>
              <a:t>の状況）</a:t>
            </a:r>
          </a:p>
        </p:txBody>
      </p:sp>
      <p:sp>
        <p:nvSpPr>
          <p:cNvPr id="3" name="正方形/長方形 2"/>
          <p:cNvSpPr/>
          <p:nvPr/>
        </p:nvSpPr>
        <p:spPr>
          <a:xfrm>
            <a:off x="11386185" y="4667249"/>
            <a:ext cx="100965" cy="133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1506200" y="2406908"/>
            <a:ext cx="114300" cy="788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rot="18978414">
            <a:off x="4829816" y="5627186"/>
            <a:ext cx="868417" cy="262712"/>
          </a:xfrm>
          <a:prstGeom prst="rect">
            <a:avLst/>
          </a:prstGeom>
          <a:noFill/>
          <a:ln>
            <a:noFill/>
          </a:ln>
        </p:spPr>
        <p:txBody>
          <a:bodyPr wrap="square" rtlCol="0">
            <a:spAutoFit/>
          </a:bodyPr>
          <a:lstStyle/>
          <a:p>
            <a:r>
              <a:rPr kumimoji="1" lang="ja-JP" altLang="en-US" sz="1050" dirty="0" smtClean="0">
                <a:solidFill>
                  <a:schemeClr val="tx1">
                    <a:lumMod val="50000"/>
                    <a:lumOff val="50000"/>
                  </a:schemeClr>
                </a:solidFill>
              </a:rPr>
              <a:t>（</a:t>
            </a:r>
            <a:r>
              <a:rPr lang="en-US" altLang="ja-JP" sz="1050" dirty="0" smtClean="0">
                <a:solidFill>
                  <a:schemeClr val="tx1">
                    <a:lumMod val="50000"/>
                    <a:lumOff val="50000"/>
                  </a:schemeClr>
                </a:solidFill>
              </a:rPr>
              <a:t>10</a:t>
            </a:r>
            <a:r>
              <a:rPr kumimoji="1" lang="ja-JP" altLang="en-US" sz="1050" dirty="0" smtClean="0">
                <a:solidFill>
                  <a:schemeClr val="tx1">
                    <a:lumMod val="50000"/>
                    <a:lumOff val="50000"/>
                  </a:schemeClr>
                </a:solidFill>
              </a:rPr>
              <a:t>日間）</a:t>
            </a:r>
            <a:endParaRPr kumimoji="1" lang="ja-JP" altLang="en-US" sz="1050" dirty="0">
              <a:solidFill>
                <a:schemeClr val="tx1">
                  <a:lumMod val="50000"/>
                  <a:lumOff val="50000"/>
                </a:schemeClr>
              </a:solidFill>
            </a:endParaRPr>
          </a:p>
        </p:txBody>
      </p:sp>
      <p:sp>
        <p:nvSpPr>
          <p:cNvPr id="11" name="テキスト ボックス 10"/>
          <p:cNvSpPr txBox="1"/>
          <p:nvPr/>
        </p:nvSpPr>
        <p:spPr>
          <a:xfrm rot="18978414">
            <a:off x="10781597" y="5678230"/>
            <a:ext cx="868417" cy="262712"/>
          </a:xfrm>
          <a:prstGeom prst="rect">
            <a:avLst/>
          </a:prstGeom>
          <a:noFill/>
          <a:ln>
            <a:noFill/>
          </a:ln>
        </p:spPr>
        <p:txBody>
          <a:bodyPr wrap="square" rtlCol="0">
            <a:spAutoFit/>
          </a:bodyPr>
          <a:lstStyle/>
          <a:p>
            <a:r>
              <a:rPr kumimoji="1" lang="ja-JP" altLang="en-US" sz="1050" dirty="0" smtClean="0">
                <a:solidFill>
                  <a:schemeClr val="tx1">
                    <a:lumMod val="50000"/>
                    <a:lumOff val="50000"/>
                  </a:schemeClr>
                </a:solidFill>
              </a:rPr>
              <a:t>（</a:t>
            </a:r>
            <a:r>
              <a:rPr lang="en-US" altLang="ja-JP" sz="1050" dirty="0" smtClean="0">
                <a:solidFill>
                  <a:schemeClr val="tx1">
                    <a:lumMod val="50000"/>
                    <a:lumOff val="50000"/>
                  </a:schemeClr>
                </a:solidFill>
              </a:rPr>
              <a:t>10</a:t>
            </a:r>
            <a:r>
              <a:rPr kumimoji="1" lang="ja-JP" altLang="en-US" sz="1050" dirty="0" smtClean="0">
                <a:solidFill>
                  <a:schemeClr val="tx1">
                    <a:lumMod val="50000"/>
                    <a:lumOff val="50000"/>
                  </a:schemeClr>
                </a:solidFill>
              </a:rPr>
              <a:t>日間）</a:t>
            </a:r>
            <a:endParaRPr kumimoji="1" lang="ja-JP" altLang="en-US" sz="1050" dirty="0">
              <a:solidFill>
                <a:schemeClr val="tx1">
                  <a:lumMod val="50000"/>
                  <a:lumOff val="50000"/>
                </a:schemeClr>
              </a:solidFill>
            </a:endParaRPr>
          </a:p>
        </p:txBody>
      </p:sp>
      <p:sp>
        <p:nvSpPr>
          <p:cNvPr id="12" name="テキスト ボックス 11"/>
          <p:cNvSpPr txBox="1"/>
          <p:nvPr/>
        </p:nvSpPr>
        <p:spPr>
          <a:xfrm>
            <a:off x="9209394" y="6486506"/>
            <a:ext cx="2509020" cy="276999"/>
          </a:xfrm>
          <a:prstGeom prst="rect">
            <a:avLst/>
          </a:prstGeom>
          <a:noFill/>
        </p:spPr>
        <p:txBody>
          <a:bodyPr wrap="none" rtlCol="0">
            <a:spAutoFit/>
          </a:bodyPr>
          <a:lstStyle/>
          <a:p>
            <a:r>
              <a:rPr kumimoji="1" lang="en-US" altLang="ja-JP" sz="1200" dirty="0" smtClean="0"/>
              <a:t>※</a:t>
            </a:r>
            <a:r>
              <a:rPr lang="ja-JP" altLang="en-US" sz="1200" dirty="0" smtClean="0"/>
              <a:t>カッコ書き</a:t>
            </a:r>
            <a:r>
              <a:rPr kumimoji="1" lang="ja-JP" altLang="en-US" sz="1200" dirty="0" smtClean="0"/>
              <a:t>は、</a:t>
            </a:r>
            <a:r>
              <a:rPr lang="en-US" altLang="ja-JP" sz="1200" dirty="0" smtClean="0"/>
              <a:t>14</a:t>
            </a:r>
            <a:r>
              <a:rPr lang="ja-JP" altLang="en-US" sz="1200" dirty="0" smtClean="0"/>
              <a:t>日間の推定値</a:t>
            </a:r>
            <a:endParaRPr lang="en-US" altLang="ja-JP" sz="1200" dirty="0" smtClean="0"/>
          </a:p>
        </p:txBody>
      </p:sp>
      <p:pic>
        <p:nvPicPr>
          <p:cNvPr id="4" name="図 3"/>
          <p:cNvPicPr>
            <a:picLocks noChangeAspect="1"/>
          </p:cNvPicPr>
          <p:nvPr/>
        </p:nvPicPr>
        <p:blipFill>
          <a:blip r:embed="rId2"/>
          <a:stretch>
            <a:fillRect/>
          </a:stretch>
        </p:blipFill>
        <p:spPr>
          <a:xfrm>
            <a:off x="0" y="1274503"/>
            <a:ext cx="5877053" cy="5389331"/>
          </a:xfrm>
          <a:prstGeom prst="rect">
            <a:avLst/>
          </a:prstGeom>
        </p:spPr>
      </p:pic>
      <p:pic>
        <p:nvPicPr>
          <p:cNvPr id="5" name="図 4"/>
          <p:cNvPicPr>
            <a:picLocks noChangeAspect="1"/>
          </p:cNvPicPr>
          <p:nvPr/>
        </p:nvPicPr>
        <p:blipFill>
          <a:blip r:embed="rId3"/>
          <a:stretch>
            <a:fillRect/>
          </a:stretch>
        </p:blipFill>
        <p:spPr>
          <a:xfrm>
            <a:off x="5986590" y="1274503"/>
            <a:ext cx="5877053" cy="5401524"/>
          </a:xfrm>
          <a:prstGeom prst="rect">
            <a:avLst/>
          </a:prstGeom>
        </p:spPr>
      </p:pic>
    </p:spTree>
    <p:extLst>
      <p:ext uri="{BB962C8B-B14F-4D97-AF65-F5344CB8AC3E}">
        <p14:creationId xmlns:p14="http://schemas.microsoft.com/office/powerpoint/2010/main" val="1532532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088800"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11</a:t>
            </a:r>
            <a:r>
              <a:rPr lang="ja-JP" altLang="en-US" sz="1600" dirty="0" smtClean="0"/>
              <a:t>月</a:t>
            </a:r>
            <a:r>
              <a:rPr lang="en-US" altLang="ja-JP" sz="1600" dirty="0" smtClean="0"/>
              <a:t>10</a:t>
            </a:r>
            <a:r>
              <a:rPr lang="ja-JP" altLang="en-US" sz="1600" dirty="0" smtClean="0"/>
              <a:t>日</a:t>
            </a:r>
            <a:r>
              <a:rPr lang="ja-JP" altLang="en-US" sz="1600" dirty="0"/>
              <a:t>までに判明</a:t>
            </a:r>
            <a:r>
              <a:rPr lang="ja-JP" altLang="en-US" sz="1600" dirty="0" smtClean="0"/>
              <a:t>した感染経路不明者</a:t>
            </a:r>
            <a:r>
              <a:rPr lang="en-US" altLang="ja-JP" sz="1600" dirty="0" smtClean="0"/>
              <a:t>7,291</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9</a:t>
            </a:fld>
            <a:endParaRPr kumimoji="1" lang="ja-JP" altLang="en-US" dirty="0"/>
          </a:p>
        </p:txBody>
      </p:sp>
      <p:sp>
        <p:nvSpPr>
          <p:cNvPr id="11" name="正方形/長方形 10"/>
          <p:cNvSpPr/>
          <p:nvPr/>
        </p:nvSpPr>
        <p:spPr>
          <a:xfrm>
            <a:off x="11704190" y="2392680"/>
            <a:ext cx="114430" cy="75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1574780" y="4425781"/>
            <a:ext cx="114170" cy="19193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rot="18978414">
            <a:off x="5053693" y="5563164"/>
            <a:ext cx="868417" cy="262712"/>
          </a:xfrm>
          <a:prstGeom prst="rect">
            <a:avLst/>
          </a:prstGeom>
          <a:noFill/>
          <a:ln>
            <a:noFill/>
          </a:ln>
        </p:spPr>
        <p:txBody>
          <a:bodyPr wrap="square" rtlCol="0">
            <a:spAutoFit/>
          </a:bodyPr>
          <a:lstStyle/>
          <a:p>
            <a:r>
              <a:rPr kumimoji="1" lang="ja-JP" altLang="en-US" sz="1050" dirty="0" smtClean="0">
                <a:solidFill>
                  <a:schemeClr val="tx1">
                    <a:lumMod val="50000"/>
                    <a:lumOff val="50000"/>
                  </a:schemeClr>
                </a:solidFill>
              </a:rPr>
              <a:t>（</a:t>
            </a:r>
            <a:r>
              <a:rPr lang="en-US" altLang="ja-JP" sz="1050" dirty="0" smtClean="0">
                <a:solidFill>
                  <a:schemeClr val="tx1">
                    <a:lumMod val="50000"/>
                    <a:lumOff val="50000"/>
                  </a:schemeClr>
                </a:solidFill>
              </a:rPr>
              <a:t>10</a:t>
            </a:r>
            <a:r>
              <a:rPr kumimoji="1" lang="ja-JP" altLang="en-US" sz="1050" dirty="0" smtClean="0">
                <a:solidFill>
                  <a:schemeClr val="tx1">
                    <a:lumMod val="50000"/>
                    <a:lumOff val="50000"/>
                  </a:schemeClr>
                </a:solidFill>
              </a:rPr>
              <a:t>日間）</a:t>
            </a:r>
            <a:endParaRPr kumimoji="1" lang="ja-JP" altLang="en-US" sz="1050" dirty="0">
              <a:solidFill>
                <a:schemeClr val="tx1">
                  <a:lumMod val="50000"/>
                  <a:lumOff val="50000"/>
                </a:schemeClr>
              </a:solidFill>
            </a:endParaRPr>
          </a:p>
        </p:txBody>
      </p:sp>
      <p:sp>
        <p:nvSpPr>
          <p:cNvPr id="14" name="テキスト ボックス 13"/>
          <p:cNvSpPr txBox="1"/>
          <p:nvPr/>
        </p:nvSpPr>
        <p:spPr>
          <a:xfrm rot="18978414">
            <a:off x="10979716" y="5588450"/>
            <a:ext cx="868417" cy="262712"/>
          </a:xfrm>
          <a:prstGeom prst="rect">
            <a:avLst/>
          </a:prstGeom>
          <a:noFill/>
          <a:ln>
            <a:noFill/>
          </a:ln>
        </p:spPr>
        <p:txBody>
          <a:bodyPr wrap="square" rtlCol="0">
            <a:spAutoFit/>
          </a:bodyPr>
          <a:lstStyle/>
          <a:p>
            <a:r>
              <a:rPr kumimoji="1" lang="ja-JP" altLang="en-US" sz="1050" dirty="0" smtClean="0">
                <a:solidFill>
                  <a:schemeClr val="tx1">
                    <a:lumMod val="50000"/>
                    <a:lumOff val="50000"/>
                  </a:schemeClr>
                </a:solidFill>
              </a:rPr>
              <a:t>（</a:t>
            </a:r>
            <a:r>
              <a:rPr lang="en-US" altLang="ja-JP" sz="1050" dirty="0" smtClean="0">
                <a:solidFill>
                  <a:schemeClr val="tx1">
                    <a:lumMod val="50000"/>
                    <a:lumOff val="50000"/>
                  </a:schemeClr>
                </a:solidFill>
              </a:rPr>
              <a:t>10</a:t>
            </a:r>
            <a:r>
              <a:rPr kumimoji="1" lang="ja-JP" altLang="en-US" sz="1050" dirty="0" smtClean="0">
                <a:solidFill>
                  <a:schemeClr val="tx1">
                    <a:lumMod val="50000"/>
                    <a:lumOff val="50000"/>
                  </a:schemeClr>
                </a:solidFill>
              </a:rPr>
              <a:t>日間）</a:t>
            </a:r>
            <a:endParaRPr kumimoji="1" lang="ja-JP" altLang="en-US" sz="1050" dirty="0">
              <a:solidFill>
                <a:schemeClr val="tx1">
                  <a:lumMod val="50000"/>
                  <a:lumOff val="50000"/>
                </a:schemeClr>
              </a:solidFill>
            </a:endParaRPr>
          </a:p>
        </p:txBody>
      </p:sp>
      <p:sp>
        <p:nvSpPr>
          <p:cNvPr id="15" name="テキスト ボックス 14"/>
          <p:cNvSpPr txBox="1"/>
          <p:nvPr/>
        </p:nvSpPr>
        <p:spPr>
          <a:xfrm>
            <a:off x="9209394" y="6486506"/>
            <a:ext cx="2509020" cy="276999"/>
          </a:xfrm>
          <a:prstGeom prst="rect">
            <a:avLst/>
          </a:prstGeom>
          <a:noFill/>
        </p:spPr>
        <p:txBody>
          <a:bodyPr wrap="none" rtlCol="0">
            <a:spAutoFit/>
          </a:bodyPr>
          <a:lstStyle/>
          <a:p>
            <a:r>
              <a:rPr kumimoji="1" lang="en-US" altLang="ja-JP" sz="1200" dirty="0" smtClean="0"/>
              <a:t>※</a:t>
            </a:r>
            <a:r>
              <a:rPr lang="ja-JP" altLang="en-US" sz="1200" dirty="0" smtClean="0"/>
              <a:t>カッコ書き</a:t>
            </a:r>
            <a:r>
              <a:rPr kumimoji="1" lang="ja-JP" altLang="en-US" sz="1200" dirty="0" smtClean="0"/>
              <a:t>は、</a:t>
            </a:r>
            <a:r>
              <a:rPr lang="en-US" altLang="ja-JP" sz="1200" dirty="0" smtClean="0"/>
              <a:t>14</a:t>
            </a:r>
            <a:r>
              <a:rPr lang="ja-JP" altLang="en-US" sz="1200" dirty="0" smtClean="0"/>
              <a:t>日間の推定値</a:t>
            </a:r>
            <a:endParaRPr lang="en-US" altLang="ja-JP" sz="1200" dirty="0" smtClean="0"/>
          </a:p>
        </p:txBody>
      </p:sp>
      <p:pic>
        <p:nvPicPr>
          <p:cNvPr id="3" name="図 2"/>
          <p:cNvPicPr>
            <a:picLocks noChangeAspect="1"/>
          </p:cNvPicPr>
          <p:nvPr/>
        </p:nvPicPr>
        <p:blipFill>
          <a:blip r:embed="rId2"/>
          <a:stretch>
            <a:fillRect/>
          </a:stretch>
        </p:blipFill>
        <p:spPr>
          <a:xfrm>
            <a:off x="83776" y="1092719"/>
            <a:ext cx="6047756" cy="5486876"/>
          </a:xfrm>
          <a:prstGeom prst="rect">
            <a:avLst/>
          </a:prstGeom>
        </p:spPr>
      </p:pic>
      <p:pic>
        <p:nvPicPr>
          <p:cNvPr id="5" name="図 4"/>
          <p:cNvPicPr>
            <a:picLocks noChangeAspect="1"/>
          </p:cNvPicPr>
          <p:nvPr/>
        </p:nvPicPr>
        <p:blipFill>
          <a:blip r:embed="rId3"/>
          <a:stretch>
            <a:fillRect/>
          </a:stretch>
        </p:blipFill>
        <p:spPr>
          <a:xfrm>
            <a:off x="6227810" y="1092719"/>
            <a:ext cx="5834378" cy="5486876"/>
          </a:xfrm>
          <a:prstGeom prst="rect">
            <a:avLst/>
          </a:prstGeom>
        </p:spPr>
      </p:pic>
    </p:spTree>
    <p:extLst>
      <p:ext uri="{BB962C8B-B14F-4D97-AF65-F5344CB8AC3E}">
        <p14:creationId xmlns:p14="http://schemas.microsoft.com/office/powerpoint/2010/main" val="2187785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4732</TotalTime>
  <Words>1579</Words>
  <PresentationFormat>ワイド画面</PresentationFormat>
  <Paragraphs>220</Paragraphs>
  <Slides>17</Slides>
  <Notes>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Meiryo UI</vt:lpstr>
      <vt:lpstr>MS PGothic</vt:lpstr>
      <vt:lpstr>UD デジタル 教科書体 NK-B</vt:lpstr>
      <vt:lpstr>UD デジタル 教科書体 NP-B</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大阪の新規感染者数の推移　（11月10日時点）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2020-11-11T01:23:36Z</cp:lastPrinted>
  <dcterms:created xsi:type="dcterms:W3CDTF">2020-08-11T02:27:27Z</dcterms:created>
  <dcterms:modified xsi:type="dcterms:W3CDTF">2020-11-11T05:34:35Z</dcterms:modified>
</cp:coreProperties>
</file>