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6858000" cy="9144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8" autoAdjust="0"/>
    <p:restoredTop sz="94660"/>
  </p:normalViewPr>
  <p:slideViewPr>
    <p:cSldViewPr snapToGrid="0">
      <p:cViewPr>
        <p:scale>
          <a:sx n="100" d="100"/>
          <a:sy n="100" d="100"/>
        </p:scale>
        <p:origin x="121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F6456F3-E59F-42A6-ACF0-BD782A3F7E18}" type="datetimeFigureOut">
              <a:rPr kumimoji="1" lang="ja-JP" altLang="en-US" smtClean="0"/>
              <a:t>2020/8/31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B02376-6D85-4AAD-B9B9-084E38029E8F}" type="slidenum">
              <a:rPr kumimoji="1" lang="ja-JP" altLang="en-US" smtClean="0"/>
              <a:t>‹#›</a:t>
            </a:fld>
            <a:endParaRPr kumimoji="1" lang="ja-JP" altLang="en-US"/>
          </a:p>
        </p:txBody>
      </p:sp>
    </p:spTree>
    <p:extLst>
      <p:ext uri="{BB962C8B-B14F-4D97-AF65-F5344CB8AC3E}">
        <p14:creationId xmlns:p14="http://schemas.microsoft.com/office/powerpoint/2010/main" val="1780599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F6456F3-E59F-42A6-ACF0-BD782A3F7E18}" type="datetimeFigureOut">
              <a:rPr kumimoji="1" lang="ja-JP" altLang="en-US" smtClean="0"/>
              <a:t>2020/8/31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B02376-6D85-4AAD-B9B9-084E38029E8F}" type="slidenum">
              <a:rPr kumimoji="1" lang="ja-JP" altLang="en-US" smtClean="0"/>
              <a:t>‹#›</a:t>
            </a:fld>
            <a:endParaRPr kumimoji="1" lang="ja-JP" altLang="en-US"/>
          </a:p>
        </p:txBody>
      </p:sp>
    </p:spTree>
    <p:extLst>
      <p:ext uri="{BB962C8B-B14F-4D97-AF65-F5344CB8AC3E}">
        <p14:creationId xmlns:p14="http://schemas.microsoft.com/office/powerpoint/2010/main" val="866410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F6456F3-E59F-42A6-ACF0-BD782A3F7E18}" type="datetimeFigureOut">
              <a:rPr kumimoji="1" lang="ja-JP" altLang="en-US" smtClean="0"/>
              <a:t>2020/8/31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B02376-6D85-4AAD-B9B9-084E38029E8F}" type="slidenum">
              <a:rPr kumimoji="1" lang="ja-JP" altLang="en-US" smtClean="0"/>
              <a:t>‹#›</a:t>
            </a:fld>
            <a:endParaRPr kumimoji="1" lang="ja-JP" altLang="en-US"/>
          </a:p>
        </p:txBody>
      </p:sp>
    </p:spTree>
    <p:extLst>
      <p:ext uri="{BB962C8B-B14F-4D97-AF65-F5344CB8AC3E}">
        <p14:creationId xmlns:p14="http://schemas.microsoft.com/office/powerpoint/2010/main" val="1210660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F6456F3-E59F-42A6-ACF0-BD782A3F7E18}" type="datetimeFigureOut">
              <a:rPr kumimoji="1" lang="ja-JP" altLang="en-US" smtClean="0"/>
              <a:t>2020/8/31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B02376-6D85-4AAD-B9B9-084E38029E8F}" type="slidenum">
              <a:rPr kumimoji="1" lang="ja-JP" altLang="en-US" smtClean="0"/>
              <a:t>‹#›</a:t>
            </a:fld>
            <a:endParaRPr kumimoji="1" lang="ja-JP" altLang="en-US"/>
          </a:p>
        </p:txBody>
      </p:sp>
    </p:spTree>
    <p:extLst>
      <p:ext uri="{BB962C8B-B14F-4D97-AF65-F5344CB8AC3E}">
        <p14:creationId xmlns:p14="http://schemas.microsoft.com/office/powerpoint/2010/main" val="2994275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F6456F3-E59F-42A6-ACF0-BD782A3F7E18}" type="datetimeFigureOut">
              <a:rPr kumimoji="1" lang="ja-JP" altLang="en-US" smtClean="0"/>
              <a:t>2020/8/31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B02376-6D85-4AAD-B9B9-084E38029E8F}" type="slidenum">
              <a:rPr kumimoji="1" lang="ja-JP" altLang="en-US" smtClean="0"/>
              <a:t>‹#›</a:t>
            </a:fld>
            <a:endParaRPr kumimoji="1" lang="ja-JP" altLang="en-US"/>
          </a:p>
        </p:txBody>
      </p:sp>
    </p:spTree>
    <p:extLst>
      <p:ext uri="{BB962C8B-B14F-4D97-AF65-F5344CB8AC3E}">
        <p14:creationId xmlns:p14="http://schemas.microsoft.com/office/powerpoint/2010/main" val="918849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F6456F3-E59F-42A6-ACF0-BD782A3F7E18}" type="datetimeFigureOut">
              <a:rPr kumimoji="1" lang="ja-JP" altLang="en-US" smtClean="0"/>
              <a:t>2020/8/31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7B02376-6D85-4AAD-B9B9-084E38029E8F}" type="slidenum">
              <a:rPr kumimoji="1" lang="ja-JP" altLang="en-US" smtClean="0"/>
              <a:t>‹#›</a:t>
            </a:fld>
            <a:endParaRPr kumimoji="1" lang="ja-JP" altLang="en-US"/>
          </a:p>
        </p:txBody>
      </p:sp>
    </p:spTree>
    <p:extLst>
      <p:ext uri="{BB962C8B-B14F-4D97-AF65-F5344CB8AC3E}">
        <p14:creationId xmlns:p14="http://schemas.microsoft.com/office/powerpoint/2010/main" val="241516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F6456F3-E59F-42A6-ACF0-BD782A3F7E18}" type="datetimeFigureOut">
              <a:rPr kumimoji="1" lang="ja-JP" altLang="en-US" smtClean="0"/>
              <a:t>2020/8/31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7B02376-6D85-4AAD-B9B9-084E38029E8F}" type="slidenum">
              <a:rPr kumimoji="1" lang="ja-JP" altLang="en-US" smtClean="0"/>
              <a:t>‹#›</a:t>
            </a:fld>
            <a:endParaRPr kumimoji="1" lang="ja-JP" altLang="en-US"/>
          </a:p>
        </p:txBody>
      </p:sp>
    </p:spTree>
    <p:extLst>
      <p:ext uri="{BB962C8B-B14F-4D97-AF65-F5344CB8AC3E}">
        <p14:creationId xmlns:p14="http://schemas.microsoft.com/office/powerpoint/2010/main" val="296815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F6456F3-E59F-42A6-ACF0-BD782A3F7E18}" type="datetimeFigureOut">
              <a:rPr kumimoji="1" lang="ja-JP" altLang="en-US" smtClean="0"/>
              <a:t>2020/8/31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7B02376-6D85-4AAD-B9B9-084E38029E8F}" type="slidenum">
              <a:rPr kumimoji="1" lang="ja-JP" altLang="en-US" smtClean="0"/>
              <a:t>‹#›</a:t>
            </a:fld>
            <a:endParaRPr kumimoji="1" lang="ja-JP" altLang="en-US"/>
          </a:p>
        </p:txBody>
      </p:sp>
    </p:spTree>
    <p:extLst>
      <p:ext uri="{BB962C8B-B14F-4D97-AF65-F5344CB8AC3E}">
        <p14:creationId xmlns:p14="http://schemas.microsoft.com/office/powerpoint/2010/main" val="1249083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6456F3-E59F-42A6-ACF0-BD782A3F7E18}" type="datetimeFigureOut">
              <a:rPr kumimoji="1" lang="ja-JP" altLang="en-US" smtClean="0"/>
              <a:t>2020/8/31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7B02376-6D85-4AAD-B9B9-084E38029E8F}" type="slidenum">
              <a:rPr kumimoji="1" lang="ja-JP" altLang="en-US" smtClean="0"/>
              <a:t>‹#›</a:t>
            </a:fld>
            <a:endParaRPr kumimoji="1" lang="ja-JP" altLang="en-US"/>
          </a:p>
        </p:txBody>
      </p:sp>
    </p:spTree>
    <p:extLst>
      <p:ext uri="{BB962C8B-B14F-4D97-AF65-F5344CB8AC3E}">
        <p14:creationId xmlns:p14="http://schemas.microsoft.com/office/powerpoint/2010/main" val="3051461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F6456F3-E59F-42A6-ACF0-BD782A3F7E18}" type="datetimeFigureOut">
              <a:rPr kumimoji="1" lang="ja-JP" altLang="en-US" smtClean="0"/>
              <a:t>2020/8/31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7B02376-6D85-4AAD-B9B9-084E38029E8F}" type="slidenum">
              <a:rPr kumimoji="1" lang="ja-JP" altLang="en-US" smtClean="0"/>
              <a:t>‹#›</a:t>
            </a:fld>
            <a:endParaRPr kumimoji="1" lang="ja-JP" altLang="en-US"/>
          </a:p>
        </p:txBody>
      </p:sp>
    </p:spTree>
    <p:extLst>
      <p:ext uri="{BB962C8B-B14F-4D97-AF65-F5344CB8AC3E}">
        <p14:creationId xmlns:p14="http://schemas.microsoft.com/office/powerpoint/2010/main" val="2586263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F6456F3-E59F-42A6-ACF0-BD782A3F7E18}" type="datetimeFigureOut">
              <a:rPr kumimoji="1" lang="ja-JP" altLang="en-US" smtClean="0"/>
              <a:t>2020/8/31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7B02376-6D85-4AAD-B9B9-084E38029E8F}" type="slidenum">
              <a:rPr kumimoji="1" lang="ja-JP" altLang="en-US" smtClean="0"/>
              <a:t>‹#›</a:t>
            </a:fld>
            <a:endParaRPr kumimoji="1" lang="ja-JP" altLang="en-US"/>
          </a:p>
        </p:txBody>
      </p:sp>
    </p:spTree>
    <p:extLst>
      <p:ext uri="{BB962C8B-B14F-4D97-AF65-F5344CB8AC3E}">
        <p14:creationId xmlns:p14="http://schemas.microsoft.com/office/powerpoint/2010/main" val="1351425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F6456F3-E59F-42A6-ACF0-BD782A3F7E18}" type="datetimeFigureOut">
              <a:rPr kumimoji="1" lang="ja-JP" altLang="en-US" smtClean="0"/>
              <a:t>2020/8/31</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7B02376-6D85-4AAD-B9B9-084E38029E8F}" type="slidenum">
              <a:rPr kumimoji="1" lang="ja-JP" altLang="en-US" smtClean="0"/>
              <a:t>‹#›</a:t>
            </a:fld>
            <a:endParaRPr kumimoji="1" lang="ja-JP" altLang="en-US"/>
          </a:p>
        </p:txBody>
      </p:sp>
    </p:spTree>
    <p:extLst>
      <p:ext uri="{BB962C8B-B14F-4D97-AF65-F5344CB8AC3E}">
        <p14:creationId xmlns:p14="http://schemas.microsoft.com/office/powerpoint/2010/main" val="69825433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10713" y="828147"/>
            <a:ext cx="6858000" cy="743793"/>
          </a:xfrm>
          <a:prstGeom prst="rect">
            <a:avLst/>
          </a:prstGeom>
          <a:solidFill>
            <a:srgbClr val="FFFF00"/>
          </a:solidFill>
          <a:ln w="12700">
            <a:solidFill>
              <a:schemeClr val="accent1"/>
            </a:solidFill>
          </a:ln>
        </p:spPr>
        <p:txBody>
          <a:bodyPr wrap="square" rtlCol="0">
            <a:spAutoFit/>
          </a:bodyPr>
          <a:lstStyle/>
          <a:p>
            <a:pPr>
              <a:lnSpc>
                <a:spcPts val="400"/>
              </a:lnSpc>
            </a:pPr>
            <a:r>
              <a:rPr kumimoji="1" lang="ja-JP" altLang="en-US" sz="1300" dirty="0" smtClean="0">
                <a:solidFill>
                  <a:schemeClr val="bg2">
                    <a:lumMod val="25000"/>
                  </a:schemeClr>
                </a:solidFill>
                <a:latin typeface="メイリオ" panose="020B0604030504040204" pitchFamily="50" charset="-128"/>
                <a:ea typeface="メイリオ" panose="020B0604030504040204" pitchFamily="50" charset="-128"/>
              </a:rPr>
              <a:t>　</a:t>
            </a:r>
            <a:endParaRPr kumimoji="1" lang="en-US" altLang="ja-JP" sz="1300" dirty="0" smtClean="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300" dirty="0">
                <a:solidFill>
                  <a:schemeClr val="bg2">
                    <a:lumMod val="25000"/>
                  </a:schemeClr>
                </a:solidFill>
                <a:latin typeface="メイリオ" panose="020B0604030504040204" pitchFamily="50" charset="-128"/>
                <a:ea typeface="メイリオ" panose="020B0604030504040204" pitchFamily="50" charset="-128"/>
              </a:rPr>
              <a:t>　</a:t>
            </a:r>
            <a:r>
              <a:rPr kumimoji="1" lang="ja-JP" altLang="en-US" sz="1300" dirty="0" smtClean="0">
                <a:solidFill>
                  <a:schemeClr val="bg2">
                    <a:lumMod val="25000"/>
                  </a:schemeClr>
                </a:solidFill>
                <a:latin typeface="メイリオ" panose="020B0604030504040204" pitchFamily="50" charset="-128"/>
                <a:ea typeface="メイリオ" panose="020B0604030504040204" pitchFamily="50" charset="-128"/>
              </a:rPr>
              <a:t>大阪</a:t>
            </a:r>
            <a:r>
              <a:rPr kumimoji="1" lang="ja-JP" altLang="en-US" sz="1300" dirty="0">
                <a:solidFill>
                  <a:schemeClr val="bg2">
                    <a:lumMod val="25000"/>
                  </a:schemeClr>
                </a:solidFill>
                <a:latin typeface="メイリオ" panose="020B0604030504040204" pitchFamily="50" charset="-128"/>
                <a:ea typeface="メイリオ" panose="020B0604030504040204" pitchFamily="50" charset="-128"/>
              </a:rPr>
              <a:t>府内において、高齢者の方や高齢者施設等における感染が増加しています。</a:t>
            </a:r>
          </a:p>
          <a:p>
            <a:r>
              <a:rPr kumimoji="1" lang="ja-JP" altLang="en-US" sz="1300" dirty="0">
                <a:solidFill>
                  <a:schemeClr val="bg2">
                    <a:lumMod val="25000"/>
                  </a:schemeClr>
                </a:solidFill>
                <a:latin typeface="メイリオ" panose="020B0604030504040204" pitchFamily="50" charset="-128"/>
                <a:ea typeface="メイリオ" panose="020B0604030504040204" pitchFamily="50" charset="-128"/>
              </a:rPr>
              <a:t>　</a:t>
            </a:r>
            <a:r>
              <a:rPr kumimoji="1" lang="ja-JP" altLang="en-US" sz="1300" dirty="0" smtClean="0">
                <a:solidFill>
                  <a:schemeClr val="bg2">
                    <a:lumMod val="25000"/>
                  </a:schemeClr>
                </a:solidFill>
                <a:latin typeface="メイリオ" panose="020B0604030504040204" pitchFamily="50" charset="-128"/>
                <a:ea typeface="メイリオ" panose="020B0604030504040204" pitchFamily="50" charset="-128"/>
              </a:rPr>
              <a:t>高齢者は</a:t>
            </a:r>
            <a:r>
              <a:rPr kumimoji="1" lang="ja-JP" altLang="en-US" sz="1300" dirty="0">
                <a:solidFill>
                  <a:schemeClr val="bg2">
                    <a:lumMod val="25000"/>
                  </a:schemeClr>
                </a:solidFill>
                <a:latin typeface="メイリオ" panose="020B0604030504040204" pitchFamily="50" charset="-128"/>
                <a:ea typeface="メイリオ" panose="020B0604030504040204" pitchFamily="50" charset="-128"/>
              </a:rPr>
              <a:t>感染する</a:t>
            </a:r>
            <a:r>
              <a:rPr kumimoji="1" lang="ja-JP" altLang="en-US" sz="1300" dirty="0" smtClean="0">
                <a:solidFill>
                  <a:schemeClr val="bg2">
                    <a:lumMod val="25000"/>
                  </a:schemeClr>
                </a:solidFill>
                <a:latin typeface="メイリオ" panose="020B0604030504040204" pitchFamily="50" charset="-128"/>
                <a:ea typeface="メイリオ" panose="020B0604030504040204" pitchFamily="50" charset="-128"/>
              </a:rPr>
              <a:t>と</a:t>
            </a:r>
            <a:r>
              <a:rPr kumimoji="1" lang="ja-JP" altLang="en-US" sz="1300" dirty="0">
                <a:solidFill>
                  <a:schemeClr val="bg2">
                    <a:lumMod val="25000"/>
                  </a:schemeClr>
                </a:solidFill>
                <a:latin typeface="メイリオ" panose="020B0604030504040204" pitchFamily="50" charset="-128"/>
                <a:ea typeface="メイリオ" panose="020B0604030504040204" pitchFamily="50" charset="-128"/>
              </a:rPr>
              <a:t>重症化</a:t>
            </a:r>
            <a:r>
              <a:rPr kumimoji="1" lang="ja-JP" altLang="en-US" sz="1300" dirty="0" smtClean="0">
                <a:solidFill>
                  <a:schemeClr val="bg2">
                    <a:lumMod val="25000"/>
                  </a:schemeClr>
                </a:solidFill>
                <a:latin typeface="メイリオ" panose="020B0604030504040204" pitchFamily="50" charset="-128"/>
                <a:ea typeface="メイリオ" panose="020B0604030504040204" pitchFamily="50" charset="-128"/>
              </a:rPr>
              <a:t>のおそれが高くなります</a:t>
            </a:r>
            <a:r>
              <a:rPr kumimoji="1" lang="ja-JP" altLang="en-US" sz="1200" spc="-150" dirty="0" smtClean="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200" spc="-150" dirty="0" smtClean="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000" dirty="0" smtClean="0">
                <a:solidFill>
                  <a:schemeClr val="bg2">
                    <a:lumMod val="25000"/>
                  </a:schemeClr>
                </a:solidFill>
                <a:latin typeface="メイリオ" panose="020B0604030504040204" pitchFamily="50" charset="-128"/>
                <a:ea typeface="メイリオ" panose="020B0604030504040204" pitchFamily="50" charset="-128"/>
              </a:rPr>
              <a:t>70</a:t>
            </a:r>
            <a:r>
              <a:rPr kumimoji="1" lang="ja-JP" altLang="en-US" sz="1000" dirty="0" smtClean="0">
                <a:solidFill>
                  <a:schemeClr val="bg2">
                    <a:lumMod val="25000"/>
                  </a:schemeClr>
                </a:solidFill>
                <a:latin typeface="メイリオ" panose="020B0604030504040204" pitchFamily="50" charset="-128"/>
                <a:ea typeface="メイリオ" panose="020B0604030504040204" pitchFamily="50" charset="-128"/>
              </a:rPr>
              <a:t>代以上の感染者の約２割が重症化や死亡</a:t>
            </a:r>
            <a:r>
              <a:rPr kumimoji="1" lang="en-US" altLang="ja-JP" sz="1000" dirty="0" smtClean="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3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300" dirty="0">
                <a:solidFill>
                  <a:schemeClr val="bg2">
                    <a:lumMod val="25000"/>
                  </a:schemeClr>
                </a:solidFill>
                <a:latin typeface="メイリオ" panose="020B0604030504040204" pitchFamily="50" charset="-128"/>
                <a:ea typeface="メイリオ" panose="020B0604030504040204" pitchFamily="50" charset="-128"/>
              </a:rPr>
              <a:t>　高齢者施設においては職員や利用者の感染防止対策の徹底をお願いいたします</a:t>
            </a:r>
            <a:r>
              <a:rPr kumimoji="1" lang="ja-JP" altLang="en-US" sz="1300" dirty="0" smtClean="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900" dirty="0">
              <a:solidFill>
                <a:schemeClr val="bg2">
                  <a:lumMod val="25000"/>
                </a:schemeClr>
              </a:solidFill>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146812" y="1960942"/>
            <a:ext cx="5463411" cy="1223412"/>
          </a:xfrm>
          <a:prstGeom prst="rect">
            <a:avLst/>
          </a:prstGeom>
          <a:noFill/>
        </p:spPr>
        <p:txBody>
          <a:bodyPr wrap="square" rtlCol="0">
            <a:spAutoFit/>
          </a:bodyPr>
          <a:lstStyle/>
          <a:p>
            <a:r>
              <a:rPr lang="ja-JP" altLang="ja-JP" sz="105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□外出時や人と会話する時</a:t>
            </a:r>
            <a:r>
              <a:rPr lang="ja-JP" altLang="en-US" sz="1050" dirty="0">
                <a:solidFill>
                  <a:schemeClr val="bg2">
                    <a:lumMod val="25000"/>
                  </a:schemeClr>
                </a:solidFill>
                <a:latin typeface="メイリオ" panose="020B0604030504040204" pitchFamily="50" charset="-128"/>
                <a:ea typeface="メイリオ" panose="020B0604030504040204" pitchFamily="50" charset="-128"/>
              </a:rPr>
              <a:t>は</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マスクを着用し、</a:t>
            </a:r>
            <a:r>
              <a:rPr lang="ja-JP" altLang="en-US" sz="1050" dirty="0">
                <a:solidFill>
                  <a:schemeClr val="bg2">
                    <a:lumMod val="25000"/>
                  </a:schemeClr>
                </a:solidFill>
                <a:latin typeface="メイリオ" panose="020B0604030504040204" pitchFamily="50" charset="-128"/>
                <a:ea typeface="メイリオ" panose="020B0604030504040204" pitchFamily="50" charset="-128"/>
              </a:rPr>
              <a:t>咳</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エチケットを徹底しましょう</a:t>
            </a:r>
            <a:endParaRPr lang="en-US" altLang="ja-JP" sz="1050" dirty="0" smtClean="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□手洗い（石鹸で</a:t>
            </a:r>
            <a:r>
              <a:rPr lang="en-US" altLang="ja-JP" sz="1050" dirty="0" smtClean="0">
                <a:solidFill>
                  <a:schemeClr val="bg2">
                    <a:lumMod val="25000"/>
                  </a:schemeClr>
                </a:solidFill>
                <a:latin typeface="メイリオ" panose="020B0604030504040204" pitchFamily="50" charset="-128"/>
                <a:ea typeface="メイリオ" panose="020B0604030504040204" pitchFamily="50" charset="-128"/>
              </a:rPr>
              <a:t>30</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秒程度）や手指消毒を励行しましょう</a:t>
            </a:r>
            <a:endParaRPr lang="en-US" altLang="ja-JP" sz="1050" dirty="0" smtClean="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□人と人の距離を保ちましょう</a:t>
            </a:r>
            <a:endParaRPr lang="en-US" altLang="ja-JP" sz="1050" dirty="0" smtClean="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□換気の悪い場所、密な場所での滞在を避けましょう</a:t>
            </a:r>
            <a:endParaRPr lang="en-US" altLang="ja-JP" sz="1050" dirty="0" smtClean="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□マスクや顔、髪に触らないようにしましょう</a:t>
            </a:r>
            <a:endParaRPr lang="en-US" altLang="ja-JP" sz="1050" dirty="0" smtClean="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a:t>
            </a:r>
            <a:r>
              <a:rPr lang="en-US" altLang="ja-JP" sz="1050" dirty="0" smtClean="0">
                <a:solidFill>
                  <a:schemeClr val="bg2">
                    <a:lumMod val="25000"/>
                  </a:schemeClr>
                </a:solidFill>
                <a:latin typeface="メイリオ" panose="020B0604030504040204" pitchFamily="50" charset="-128"/>
                <a:ea typeface="メイリオ" panose="020B0604030504040204" pitchFamily="50" charset="-128"/>
              </a:rPr>
              <a:t>5</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人以上での飲食（家族を除く）や、家族を含め大皿での飲食を避けましょう</a:t>
            </a:r>
            <a:endParaRPr lang="ja-JP" altLang="ja-JP" sz="1050" dirty="0">
              <a:solidFill>
                <a:schemeClr val="bg2">
                  <a:lumMod val="25000"/>
                </a:schemeClr>
              </a:solidFill>
              <a:latin typeface="メイリオ" panose="020B0604030504040204" pitchFamily="50" charset="-128"/>
              <a:ea typeface="メイリオ" panose="020B0604030504040204" pitchFamily="50" charset="-128"/>
            </a:endParaRPr>
          </a:p>
          <a:p>
            <a:r>
              <a:rPr lang="ja-JP" altLang="ja-JP" sz="105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□毎日検温を励行し、体調の変化に敏感になりましょう</a:t>
            </a:r>
            <a:endParaRPr lang="ja-JP" altLang="ja-JP" sz="1000" dirty="0">
              <a:solidFill>
                <a:schemeClr val="bg2">
                  <a:lumMod val="25000"/>
                </a:schemeClr>
              </a:solidFill>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159714" y="4894481"/>
            <a:ext cx="6034051" cy="900246"/>
          </a:xfrm>
          <a:prstGeom prst="rect">
            <a:avLst/>
          </a:prstGeom>
          <a:noFill/>
        </p:spPr>
        <p:txBody>
          <a:bodyPr wrap="square" rtlCol="0">
            <a:spAutoFit/>
          </a:bodyPr>
          <a:lstStyle/>
          <a:p>
            <a:r>
              <a:rPr lang="ja-JP" altLang="en-US" sz="105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□面会は緊急やむを得ない場合を除いて制限しましょう</a:t>
            </a:r>
            <a:endParaRPr lang="en-US" altLang="ja-JP" sz="1050" dirty="0" smtClean="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□来訪者への対応時はお互いにマスク着用しているか確認しましょう</a:t>
            </a:r>
            <a:endParaRPr lang="en-US" altLang="ja-JP" sz="1050" dirty="0" smtClean="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□来訪者へは手指消毒を勧奨し、検温を行いましょう</a:t>
            </a:r>
            <a:endParaRPr lang="en-US" altLang="ja-JP" sz="1050" dirty="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　□業者との物品受け渡しは限られた場所を設定するなど工夫しましょう</a:t>
            </a:r>
            <a:endParaRPr lang="ja-JP" altLang="en-US" sz="1050" dirty="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　□来訪</a:t>
            </a:r>
            <a:r>
              <a:rPr lang="ja-JP" altLang="en-US" sz="1050" dirty="0">
                <a:solidFill>
                  <a:schemeClr val="bg2">
                    <a:lumMod val="25000"/>
                  </a:schemeClr>
                </a:solidFill>
                <a:latin typeface="メイリオ" panose="020B0604030504040204" pitchFamily="50" charset="-128"/>
                <a:ea typeface="メイリオ" panose="020B0604030504040204" pitchFamily="50" charset="-128"/>
              </a:rPr>
              <a:t>日時、氏名、連絡先</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の記録を行いましょう</a:t>
            </a:r>
            <a:endParaRPr lang="ja-JP" altLang="en-US" sz="1050" dirty="0">
              <a:solidFill>
                <a:schemeClr val="bg2">
                  <a:lumMod val="25000"/>
                </a:schemeClr>
              </a:solidFill>
              <a:latin typeface="メイリオ" panose="020B0604030504040204" pitchFamily="50" charset="-128"/>
              <a:ea typeface="メイリオ" panose="020B0604030504040204" pitchFamily="50" charset="-128"/>
            </a:endParaRPr>
          </a:p>
        </p:txBody>
      </p:sp>
      <p:sp>
        <p:nvSpPr>
          <p:cNvPr id="21" name="テキスト ボックス 20"/>
          <p:cNvSpPr txBox="1"/>
          <p:nvPr/>
        </p:nvSpPr>
        <p:spPr>
          <a:xfrm>
            <a:off x="159714" y="6126345"/>
            <a:ext cx="6517146" cy="1384995"/>
          </a:xfrm>
          <a:prstGeom prst="rect">
            <a:avLst/>
          </a:prstGeom>
          <a:noFill/>
        </p:spPr>
        <p:txBody>
          <a:bodyPr wrap="square" rtlCol="0">
            <a:spAutoFit/>
          </a:bodyPr>
          <a:lstStyle/>
          <a:p>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　□入所</a:t>
            </a:r>
            <a:r>
              <a:rPr lang="ja-JP" altLang="en-US" sz="1050" dirty="0">
                <a:solidFill>
                  <a:schemeClr val="bg2">
                    <a:lumMod val="25000"/>
                  </a:schemeClr>
                </a:solidFill>
                <a:latin typeface="メイリオ" panose="020B0604030504040204" pitchFamily="50" charset="-128"/>
                <a:ea typeface="メイリオ" panose="020B0604030504040204" pitchFamily="50" charset="-128"/>
              </a:rPr>
              <a:t>（居）</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者の毎日の検温、体調管理を徹底しましょう</a:t>
            </a:r>
            <a:endParaRPr lang="en-US" altLang="ja-JP" sz="1050" dirty="0" smtClean="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□入所</a:t>
            </a:r>
            <a:r>
              <a:rPr lang="ja-JP" altLang="en-US" sz="1050" dirty="0">
                <a:solidFill>
                  <a:schemeClr val="bg2">
                    <a:lumMod val="25000"/>
                  </a:schemeClr>
                </a:solidFill>
                <a:latin typeface="メイリオ" panose="020B0604030504040204" pitchFamily="50" charset="-128"/>
                <a:ea typeface="メイリオ" panose="020B0604030504040204" pitchFamily="50" charset="-128"/>
              </a:rPr>
              <a:t>（居）</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者が共有スペースを利用する時は、可能な限りマスク着用を呼びかけましょう</a:t>
            </a:r>
            <a:endParaRPr lang="en-US" altLang="ja-JP" sz="1050" dirty="0" smtClean="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□食事前に</a:t>
            </a:r>
            <a:r>
              <a:rPr lang="ja-JP" altLang="en-US" sz="1050" dirty="0">
                <a:solidFill>
                  <a:schemeClr val="bg2">
                    <a:lumMod val="25000"/>
                  </a:schemeClr>
                </a:solidFill>
                <a:latin typeface="メイリオ" panose="020B0604030504040204" pitchFamily="50" charset="-128"/>
                <a:ea typeface="メイリオ" panose="020B0604030504040204" pitchFamily="50" charset="-128"/>
              </a:rPr>
              <a:t>入所（居）</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者とともに手指洗浄を行いましょう</a:t>
            </a:r>
            <a:endParaRPr lang="ja-JP" altLang="en-US" sz="1050" dirty="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　□密</a:t>
            </a:r>
            <a:r>
              <a:rPr lang="ja-JP" altLang="en-US" sz="1050" dirty="0">
                <a:solidFill>
                  <a:schemeClr val="bg2">
                    <a:lumMod val="25000"/>
                  </a:schemeClr>
                </a:solidFill>
                <a:latin typeface="メイリオ" panose="020B0604030504040204" pitchFamily="50" charset="-128"/>
                <a:ea typeface="メイリオ" panose="020B0604030504040204" pitchFamily="50" charset="-128"/>
              </a:rPr>
              <a:t>にならないよう椅子や</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テーブルの配置を工夫しましょう</a:t>
            </a:r>
            <a:endParaRPr lang="ja-JP" altLang="en-US" sz="1050" dirty="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　□入所</a:t>
            </a:r>
            <a:r>
              <a:rPr lang="ja-JP" altLang="en-US" sz="1050" dirty="0">
                <a:solidFill>
                  <a:schemeClr val="bg2">
                    <a:lumMod val="25000"/>
                  </a:schemeClr>
                </a:solidFill>
                <a:latin typeface="メイリオ" panose="020B0604030504040204" pitchFamily="50" charset="-128"/>
                <a:ea typeface="メイリオ" panose="020B0604030504040204" pitchFamily="50" charset="-128"/>
              </a:rPr>
              <a:t>（居）者との顔の近接</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回避を意識しましょう</a:t>
            </a:r>
            <a:endParaRPr lang="en-US" altLang="ja-JP" sz="1050" dirty="0" smtClean="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□排泄</a:t>
            </a:r>
            <a:r>
              <a:rPr lang="ja-JP" altLang="en-US" sz="1050" dirty="0">
                <a:solidFill>
                  <a:schemeClr val="bg2">
                    <a:lumMod val="25000"/>
                  </a:schemeClr>
                </a:solidFill>
                <a:latin typeface="メイリオ" panose="020B0604030504040204" pitchFamily="50" charset="-128"/>
                <a:ea typeface="メイリオ" panose="020B0604030504040204" pitchFamily="50" charset="-128"/>
              </a:rPr>
              <a:t>処理</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時に防護具を着用</a:t>
            </a:r>
            <a:r>
              <a:rPr lang="ja-JP" altLang="en-US" sz="1050" dirty="0">
                <a:solidFill>
                  <a:schemeClr val="bg2">
                    <a:lumMod val="25000"/>
                  </a:schemeClr>
                </a:solidFill>
                <a:latin typeface="メイリオ" panose="020B0604030504040204" pitchFamily="50" charset="-128"/>
                <a:ea typeface="メイリオ" panose="020B0604030504040204" pitchFamily="50" charset="-128"/>
              </a:rPr>
              <a:t>しましょう</a:t>
            </a:r>
          </a:p>
          <a:p>
            <a:r>
              <a:rPr lang="ja-JP" altLang="en-US" sz="1050" dirty="0">
                <a:solidFill>
                  <a:schemeClr val="bg2">
                    <a:lumMod val="25000"/>
                  </a:schemeClr>
                </a:solidFill>
                <a:latin typeface="メイリオ" panose="020B0604030504040204" pitchFamily="50" charset="-128"/>
                <a:ea typeface="メイリオ" panose="020B0604030504040204" pitchFamily="50" charset="-128"/>
              </a:rPr>
              <a:t>　□ケア前後の手指消毒も忘れず行いましょう</a:t>
            </a:r>
          </a:p>
          <a:p>
            <a:endParaRPr lang="ja-JP" altLang="en-US" sz="1050" dirty="0">
              <a:solidFill>
                <a:schemeClr val="bg2">
                  <a:lumMod val="25000"/>
                </a:schemeClr>
              </a:solidFill>
              <a:latin typeface="メイリオ" panose="020B0604030504040204" pitchFamily="50" charset="-128"/>
              <a:ea typeface="メイリオ" panose="020B0604030504040204" pitchFamily="50" charset="-128"/>
            </a:endParaRPr>
          </a:p>
        </p:txBody>
      </p:sp>
      <p:sp>
        <p:nvSpPr>
          <p:cNvPr id="23" name="正方形/長方形 22"/>
          <p:cNvSpPr/>
          <p:nvPr/>
        </p:nvSpPr>
        <p:spPr>
          <a:xfrm>
            <a:off x="522298" y="8049281"/>
            <a:ext cx="5087925" cy="1092607"/>
          </a:xfrm>
          <a:prstGeom prst="rect">
            <a:avLst/>
          </a:prstGeom>
        </p:spPr>
        <p:txBody>
          <a:bodyPr wrap="square">
            <a:spAutoFit/>
          </a:bodyPr>
          <a:lstStyle/>
          <a:p>
            <a:pPr lvl="0"/>
            <a:r>
              <a:rPr kumimoji="1" lang="ja-JP" altLang="en-US" sz="1000" dirty="0">
                <a:solidFill>
                  <a:schemeClr val="bg2">
                    <a:lumMod val="25000"/>
                  </a:schemeClr>
                </a:solidFill>
                <a:latin typeface="Meiryo UI" panose="020B0604030504040204" pitchFamily="50" charset="-128"/>
                <a:ea typeface="Meiryo UI" panose="020B0604030504040204" pitchFamily="50" charset="-128"/>
              </a:rPr>
              <a:t>＜発熱、呼吸器症状、息苦しさ、身体のだるさなどの症状がある場合＞</a:t>
            </a:r>
            <a:endParaRPr kumimoji="1" lang="en-US" altLang="ja-JP" sz="1000" dirty="0" smtClean="0">
              <a:solidFill>
                <a:schemeClr val="bg2">
                  <a:lumMod val="25000"/>
                </a:schemeClr>
              </a:solidFill>
              <a:latin typeface="Meiryo UI" panose="020B0604030504040204" pitchFamily="50" charset="-128"/>
              <a:ea typeface="Meiryo UI" panose="020B0604030504040204" pitchFamily="50" charset="-128"/>
            </a:endParaRPr>
          </a:p>
          <a:p>
            <a:pPr lvl="0"/>
            <a:r>
              <a:rPr kumimoji="1" lang="ja-JP" altLang="en-US" sz="1000" dirty="0" smtClean="0">
                <a:solidFill>
                  <a:schemeClr val="bg2">
                    <a:lumMod val="25000"/>
                  </a:schemeClr>
                </a:solidFill>
                <a:latin typeface="Meiryo UI" panose="020B0604030504040204" pitchFamily="50" charset="-128"/>
                <a:ea typeface="Meiryo UI" panose="020B0604030504040204" pitchFamily="50" charset="-128"/>
              </a:rPr>
              <a:t>　お近く</a:t>
            </a:r>
            <a:r>
              <a:rPr kumimoji="1" lang="ja-JP" altLang="en-US" sz="1000" dirty="0">
                <a:solidFill>
                  <a:schemeClr val="bg2">
                    <a:lumMod val="25000"/>
                  </a:schemeClr>
                </a:solidFill>
                <a:latin typeface="Meiryo UI" panose="020B0604030504040204" pitchFamily="50" charset="-128"/>
                <a:ea typeface="Meiryo UI" panose="020B0604030504040204" pitchFamily="50" charset="-128"/>
              </a:rPr>
              <a:t>の新型コロナ受診相談</a:t>
            </a:r>
            <a:r>
              <a:rPr kumimoji="1" lang="ja-JP" altLang="en-US" sz="1000" dirty="0" smtClean="0">
                <a:solidFill>
                  <a:schemeClr val="bg2">
                    <a:lumMod val="25000"/>
                  </a:schemeClr>
                </a:solidFill>
                <a:latin typeface="Meiryo UI" panose="020B0604030504040204" pitchFamily="50" charset="-128"/>
                <a:ea typeface="Meiryo UI" panose="020B0604030504040204" pitchFamily="50" charset="-128"/>
              </a:rPr>
              <a:t>センター</a:t>
            </a:r>
            <a:r>
              <a:rPr kumimoji="1" lang="en-US" altLang="ja-JP" sz="1000" dirty="0" smtClean="0">
                <a:solidFill>
                  <a:schemeClr val="bg2">
                    <a:lumMod val="25000"/>
                  </a:schemeClr>
                </a:solidFill>
                <a:latin typeface="Meiryo UI" panose="020B0604030504040204" pitchFamily="50" charset="-128"/>
                <a:ea typeface="Meiryo UI" panose="020B0604030504040204" pitchFamily="50" charset="-128"/>
              </a:rPr>
              <a:t>(00-0000-0000</a:t>
            </a:r>
            <a:r>
              <a:rPr kumimoji="1" lang="en-US" altLang="ja-JP" sz="1000" dirty="0">
                <a:solidFill>
                  <a:schemeClr val="bg2">
                    <a:lumMod val="25000"/>
                  </a:schemeClr>
                </a:solidFill>
                <a:latin typeface="Meiryo UI" panose="020B0604030504040204" pitchFamily="50" charset="-128"/>
                <a:ea typeface="Meiryo UI" panose="020B0604030504040204" pitchFamily="50" charset="-128"/>
              </a:rPr>
              <a:t>)</a:t>
            </a:r>
            <a:r>
              <a:rPr kumimoji="1" lang="ja-JP" altLang="en-US" sz="1000" dirty="0">
                <a:solidFill>
                  <a:schemeClr val="bg2">
                    <a:lumMod val="25000"/>
                  </a:schemeClr>
                </a:solidFill>
                <a:latin typeface="Meiryo UI" panose="020B0604030504040204" pitchFamily="50" charset="-128"/>
                <a:ea typeface="Meiryo UI" panose="020B0604030504040204" pitchFamily="50" charset="-128"/>
              </a:rPr>
              <a:t>まで、ご相談ください</a:t>
            </a:r>
            <a:r>
              <a:rPr kumimoji="1" lang="ja-JP" altLang="en-US" sz="1000" dirty="0" smtClean="0">
                <a:solidFill>
                  <a:schemeClr val="bg2">
                    <a:lumMod val="25000"/>
                  </a:schemeClr>
                </a:solidFill>
                <a:latin typeface="Meiryo UI" panose="020B0604030504040204" pitchFamily="50" charset="-128"/>
                <a:ea typeface="Meiryo UI" panose="020B0604030504040204" pitchFamily="50" charset="-128"/>
              </a:rPr>
              <a:t>。</a:t>
            </a:r>
            <a:endParaRPr kumimoji="1" lang="en-US" altLang="ja-JP" sz="1000" dirty="0" smtClean="0">
              <a:solidFill>
                <a:schemeClr val="bg2">
                  <a:lumMod val="25000"/>
                </a:schemeClr>
              </a:solidFill>
              <a:latin typeface="Meiryo UI" panose="020B0604030504040204" pitchFamily="50" charset="-128"/>
              <a:ea typeface="Meiryo UI" panose="020B0604030504040204" pitchFamily="50" charset="-128"/>
            </a:endParaRPr>
          </a:p>
          <a:p>
            <a:pPr lvl="0"/>
            <a:r>
              <a:rPr kumimoji="1" lang="ja-JP" altLang="en-US" sz="1000" dirty="0">
                <a:solidFill>
                  <a:schemeClr val="bg2">
                    <a:lumMod val="25000"/>
                  </a:schemeClr>
                </a:solidFill>
                <a:latin typeface="Meiryo UI" panose="020B0604030504040204" pitchFamily="50" charset="-128"/>
                <a:ea typeface="Meiryo UI" panose="020B0604030504040204" pitchFamily="50" charset="-128"/>
              </a:rPr>
              <a:t>　　</a:t>
            </a:r>
            <a:r>
              <a:rPr kumimoji="1" lang="ja-JP" altLang="en-US" sz="1000" dirty="0" smtClean="0">
                <a:solidFill>
                  <a:schemeClr val="bg2">
                    <a:lumMod val="25000"/>
                  </a:schemeClr>
                </a:solidFill>
                <a:latin typeface="Meiryo UI" panose="020B0604030504040204" pitchFamily="50" charset="-128"/>
                <a:ea typeface="Meiryo UI" panose="020B0604030504040204" pitchFamily="50" charset="-128"/>
              </a:rPr>
              <a:t>　</a:t>
            </a:r>
            <a:r>
              <a:rPr kumimoji="1" lang="en-US" altLang="ja-JP" sz="1000" dirty="0">
                <a:solidFill>
                  <a:schemeClr val="bg2">
                    <a:lumMod val="25000"/>
                  </a:schemeClr>
                </a:solidFill>
                <a:latin typeface="Meiryo UI" panose="020B0604030504040204" pitchFamily="50" charset="-128"/>
                <a:ea typeface="Meiryo UI" panose="020B0604030504040204" pitchFamily="50" charset="-128"/>
              </a:rPr>
              <a:t>※</a:t>
            </a:r>
            <a:r>
              <a:rPr kumimoji="1" lang="ja-JP" altLang="en-US" sz="1000" dirty="0">
                <a:solidFill>
                  <a:schemeClr val="bg2">
                    <a:lumMod val="25000"/>
                  </a:schemeClr>
                </a:solidFill>
                <a:latin typeface="Meiryo UI" panose="020B0604030504040204" pitchFamily="50" charset="-128"/>
                <a:ea typeface="Meiryo UI" panose="020B0604030504040204" pitchFamily="50" charset="-128"/>
              </a:rPr>
              <a:t>土日祝日を含め、終日つながります</a:t>
            </a:r>
            <a:endParaRPr kumimoji="1" lang="en-US" altLang="ja-JP" sz="1000" dirty="0" smtClean="0">
              <a:solidFill>
                <a:schemeClr val="bg2">
                  <a:lumMod val="25000"/>
                </a:schemeClr>
              </a:solidFill>
              <a:latin typeface="Meiryo UI" panose="020B0604030504040204" pitchFamily="50" charset="-128"/>
              <a:ea typeface="Meiryo UI" panose="020B0604030504040204" pitchFamily="50" charset="-128"/>
            </a:endParaRPr>
          </a:p>
          <a:p>
            <a:pPr lvl="0">
              <a:lnSpc>
                <a:spcPts val="600"/>
              </a:lnSpc>
            </a:pPr>
            <a:endParaRPr kumimoji="1" lang="en-US" altLang="ja-JP" sz="1000" dirty="0" smtClean="0">
              <a:solidFill>
                <a:schemeClr val="bg2">
                  <a:lumMod val="25000"/>
                </a:schemeClr>
              </a:solidFill>
              <a:latin typeface="Meiryo UI" panose="020B0604030504040204" pitchFamily="50" charset="-128"/>
              <a:ea typeface="Meiryo UI" panose="020B0604030504040204" pitchFamily="50" charset="-128"/>
            </a:endParaRPr>
          </a:p>
          <a:p>
            <a:pPr lvl="0"/>
            <a:r>
              <a:rPr kumimoji="1" lang="ja-JP" altLang="en-US" sz="1000" dirty="0" smtClean="0">
                <a:solidFill>
                  <a:schemeClr val="bg2">
                    <a:lumMod val="25000"/>
                  </a:schemeClr>
                </a:solidFill>
                <a:latin typeface="Meiryo UI" panose="020B0604030504040204" pitchFamily="50" charset="-128"/>
                <a:ea typeface="Meiryo UI" panose="020B0604030504040204" pitchFamily="50" charset="-128"/>
              </a:rPr>
              <a:t>＜上記の症状がない場合の健康相談＞</a:t>
            </a:r>
            <a:endParaRPr kumimoji="1" lang="en-US" altLang="ja-JP" sz="1000" dirty="0">
              <a:solidFill>
                <a:schemeClr val="bg2">
                  <a:lumMod val="25000"/>
                </a:schemeClr>
              </a:solidFill>
              <a:latin typeface="Meiryo UI" panose="020B0604030504040204" pitchFamily="50" charset="-128"/>
              <a:ea typeface="Meiryo UI" panose="020B0604030504040204" pitchFamily="50" charset="-128"/>
            </a:endParaRPr>
          </a:p>
          <a:p>
            <a:pPr lvl="0"/>
            <a:r>
              <a:rPr kumimoji="1" lang="ja-JP" altLang="en-US" sz="1000" dirty="0" smtClean="0">
                <a:solidFill>
                  <a:schemeClr val="bg2">
                    <a:lumMod val="25000"/>
                  </a:schemeClr>
                </a:solidFill>
                <a:latin typeface="Meiryo UI" panose="020B0604030504040204" pitchFamily="50" charset="-128"/>
                <a:ea typeface="Meiryo UI" panose="020B0604030504040204" pitchFamily="50" charset="-128"/>
              </a:rPr>
              <a:t>　府民向け健康相談　電話 </a:t>
            </a:r>
            <a:r>
              <a:rPr kumimoji="1" lang="en-US" altLang="ja-JP" sz="1000" dirty="0">
                <a:solidFill>
                  <a:schemeClr val="bg2">
                    <a:lumMod val="25000"/>
                  </a:schemeClr>
                </a:solidFill>
                <a:latin typeface="Meiryo UI" panose="020B0604030504040204" pitchFamily="50" charset="-128"/>
                <a:ea typeface="Meiryo UI" panose="020B0604030504040204" pitchFamily="50" charset="-128"/>
              </a:rPr>
              <a:t> </a:t>
            </a:r>
            <a:r>
              <a:rPr kumimoji="1" lang="en-US" altLang="ja-JP" sz="1000" dirty="0" smtClean="0">
                <a:solidFill>
                  <a:schemeClr val="bg2">
                    <a:lumMod val="25000"/>
                  </a:schemeClr>
                </a:solidFill>
                <a:latin typeface="Meiryo UI" panose="020B0604030504040204" pitchFamily="50" charset="-128"/>
                <a:ea typeface="Meiryo UI" panose="020B0604030504040204" pitchFamily="50" charset="-128"/>
              </a:rPr>
              <a:t>06-6944-8197</a:t>
            </a:r>
            <a:r>
              <a:rPr kumimoji="1" lang="ja-JP" altLang="en-US" sz="1000" dirty="0" smtClean="0">
                <a:solidFill>
                  <a:schemeClr val="bg2">
                    <a:lumMod val="25000"/>
                  </a:schemeClr>
                </a:solidFill>
                <a:latin typeface="Meiryo UI" panose="020B0604030504040204" pitchFamily="50" charset="-128"/>
                <a:ea typeface="Meiryo UI" panose="020B0604030504040204" pitchFamily="50" charset="-128"/>
              </a:rPr>
              <a:t>　ファクシミリ </a:t>
            </a:r>
            <a:r>
              <a:rPr kumimoji="1" lang="en-US" altLang="ja-JP" sz="1000" dirty="0" smtClean="0">
                <a:solidFill>
                  <a:schemeClr val="bg2">
                    <a:lumMod val="25000"/>
                  </a:schemeClr>
                </a:solidFill>
                <a:latin typeface="Meiryo UI" panose="020B0604030504040204" pitchFamily="50" charset="-128"/>
                <a:ea typeface="Meiryo UI" panose="020B0604030504040204" pitchFamily="50" charset="-128"/>
              </a:rPr>
              <a:t>06-6944-7579</a:t>
            </a:r>
            <a:endParaRPr kumimoji="1" lang="ja-JP" altLang="en-US" sz="1000" dirty="0">
              <a:solidFill>
                <a:schemeClr val="bg2">
                  <a:lumMod val="25000"/>
                </a:schemeClr>
              </a:solidFill>
              <a:latin typeface="Meiryo UI" panose="020B0604030504040204" pitchFamily="50" charset="-128"/>
              <a:ea typeface="Meiryo UI" panose="020B0604030504040204" pitchFamily="50" charset="-128"/>
            </a:endParaRPr>
          </a:p>
          <a:p>
            <a:pPr lvl="0"/>
            <a:r>
              <a:rPr kumimoji="1" lang="ja-JP" altLang="en-US" sz="1000" dirty="0" smtClean="0">
                <a:solidFill>
                  <a:schemeClr val="bg2">
                    <a:lumMod val="25000"/>
                  </a:schemeClr>
                </a:solidFill>
                <a:latin typeface="Meiryo UI" panose="020B0604030504040204" pitchFamily="50" charset="-128"/>
                <a:ea typeface="Meiryo UI" panose="020B0604030504040204" pitchFamily="50" charset="-128"/>
              </a:rPr>
              <a:t>　　（受付時間　午前</a:t>
            </a:r>
            <a:r>
              <a:rPr kumimoji="1" lang="en-US" altLang="ja-JP" sz="1000" dirty="0">
                <a:solidFill>
                  <a:schemeClr val="bg2">
                    <a:lumMod val="25000"/>
                  </a:schemeClr>
                </a:solidFill>
                <a:latin typeface="Meiryo UI" panose="020B0604030504040204" pitchFamily="50" charset="-128"/>
                <a:ea typeface="Meiryo UI" panose="020B0604030504040204" pitchFamily="50" charset="-128"/>
              </a:rPr>
              <a:t>9</a:t>
            </a:r>
            <a:r>
              <a:rPr kumimoji="1" lang="ja-JP" altLang="en-US" sz="1000" dirty="0">
                <a:solidFill>
                  <a:schemeClr val="bg2">
                    <a:lumMod val="25000"/>
                  </a:schemeClr>
                </a:solidFill>
                <a:latin typeface="Meiryo UI" panose="020B0604030504040204" pitchFamily="50" charset="-128"/>
                <a:ea typeface="Meiryo UI" panose="020B0604030504040204" pitchFamily="50" charset="-128"/>
              </a:rPr>
              <a:t>時から午後</a:t>
            </a:r>
            <a:r>
              <a:rPr kumimoji="1" lang="en-US" altLang="ja-JP" sz="1000" dirty="0">
                <a:solidFill>
                  <a:schemeClr val="bg2">
                    <a:lumMod val="25000"/>
                  </a:schemeClr>
                </a:solidFill>
                <a:latin typeface="Meiryo UI" panose="020B0604030504040204" pitchFamily="50" charset="-128"/>
                <a:ea typeface="Meiryo UI" panose="020B0604030504040204" pitchFamily="50" charset="-128"/>
              </a:rPr>
              <a:t>6</a:t>
            </a:r>
            <a:r>
              <a:rPr kumimoji="1" lang="ja-JP" altLang="en-US" sz="1000" dirty="0">
                <a:solidFill>
                  <a:schemeClr val="bg2">
                    <a:lumMod val="25000"/>
                  </a:schemeClr>
                </a:solidFill>
                <a:latin typeface="Meiryo UI" panose="020B0604030504040204" pitchFamily="50" charset="-128"/>
                <a:ea typeface="Meiryo UI" panose="020B0604030504040204" pitchFamily="50" charset="-128"/>
              </a:rPr>
              <a:t>時まで　（土曜・日曜・祝日も対応</a:t>
            </a:r>
            <a:r>
              <a:rPr kumimoji="1" lang="ja-JP" altLang="en-US" sz="1000" dirty="0" smtClean="0">
                <a:solidFill>
                  <a:schemeClr val="bg2">
                    <a:lumMod val="25000"/>
                  </a:schemeClr>
                </a:solidFill>
                <a:latin typeface="Meiryo UI" panose="020B0604030504040204" pitchFamily="50" charset="-128"/>
                <a:ea typeface="Meiryo UI" panose="020B0604030504040204" pitchFamily="50" charset="-128"/>
              </a:rPr>
              <a:t>）</a:t>
            </a:r>
            <a:r>
              <a:rPr kumimoji="1" lang="ja-JP" altLang="en-US" sz="1000" b="1" dirty="0" smtClean="0">
                <a:solidFill>
                  <a:schemeClr val="bg2">
                    <a:lumMod val="25000"/>
                  </a:schemeClr>
                </a:solidFill>
                <a:latin typeface="Meiryo UI" panose="020B0604030504040204" pitchFamily="50" charset="-128"/>
                <a:ea typeface="Meiryo UI" panose="020B0604030504040204" pitchFamily="50" charset="-128"/>
              </a:rPr>
              <a:t>）</a:t>
            </a:r>
            <a:endParaRPr kumimoji="1" lang="ja-JP" altLang="en-US" sz="1000" b="1" dirty="0">
              <a:solidFill>
                <a:schemeClr val="bg2">
                  <a:lumMod val="25000"/>
                </a:schemeClr>
              </a:solidFill>
              <a:latin typeface="Meiryo UI" panose="020B0604030504040204" pitchFamily="50" charset="-128"/>
              <a:ea typeface="Meiryo UI" panose="020B0604030504040204" pitchFamily="50" charset="-128"/>
            </a:endParaRPr>
          </a:p>
        </p:txBody>
      </p:sp>
      <p:sp>
        <p:nvSpPr>
          <p:cNvPr id="2" name="角丸四角形 1"/>
          <p:cNvSpPr/>
          <p:nvPr/>
        </p:nvSpPr>
        <p:spPr>
          <a:xfrm>
            <a:off x="83192" y="1645879"/>
            <a:ext cx="5483835" cy="286353"/>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rgbClr val="C00000"/>
                </a:solidFill>
                <a:latin typeface="Meiryo UI" panose="020B0604030504040204" pitchFamily="50" charset="-128"/>
                <a:ea typeface="Meiryo UI" panose="020B0604030504040204" pitchFamily="50" charset="-128"/>
              </a:rPr>
              <a:t>職員の感染予防を徹底しましょう</a:t>
            </a:r>
            <a:endParaRPr kumimoji="1" lang="ja-JP" altLang="en-US" sz="1200" b="1" dirty="0">
              <a:solidFill>
                <a:srgbClr val="C00000"/>
              </a:solidFill>
              <a:latin typeface="Meiryo UI" panose="020B0604030504040204" pitchFamily="50" charset="-128"/>
              <a:ea typeface="Meiryo UI" panose="020B0604030504040204" pitchFamily="50" charset="-128"/>
            </a:endParaRPr>
          </a:p>
        </p:txBody>
      </p:sp>
      <p:sp>
        <p:nvSpPr>
          <p:cNvPr id="25" name="角丸四角形 24"/>
          <p:cNvSpPr/>
          <p:nvPr/>
        </p:nvSpPr>
        <p:spPr>
          <a:xfrm>
            <a:off x="83193" y="4566702"/>
            <a:ext cx="5483834" cy="302240"/>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rgbClr val="C00000"/>
                </a:solidFill>
                <a:latin typeface="Meiryo UI" panose="020B0604030504040204" pitchFamily="50" charset="-128"/>
                <a:ea typeface="Meiryo UI" panose="020B0604030504040204" pitchFamily="50" charset="-128"/>
              </a:rPr>
              <a:t>施設内へのウイルス持ち込みを防止しましょう</a:t>
            </a:r>
            <a:endParaRPr kumimoji="1" lang="ja-JP" altLang="en-US" sz="1200" b="1" dirty="0">
              <a:solidFill>
                <a:srgbClr val="C00000"/>
              </a:solidFill>
              <a:latin typeface="Meiryo UI" panose="020B0604030504040204" pitchFamily="50" charset="-128"/>
              <a:ea typeface="Meiryo UI" panose="020B0604030504040204" pitchFamily="50" charset="-128"/>
            </a:endParaRPr>
          </a:p>
        </p:txBody>
      </p:sp>
      <p:pic>
        <p:nvPicPr>
          <p:cNvPr id="7" name="図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2286" y="2327584"/>
            <a:ext cx="1006603" cy="1538194"/>
          </a:xfrm>
          <a:prstGeom prst="rect">
            <a:avLst/>
          </a:prstGeom>
        </p:spPr>
      </p:pic>
      <p:pic>
        <p:nvPicPr>
          <p:cNvPr id="9" name="図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327" y="8015958"/>
            <a:ext cx="2033919" cy="1499166"/>
          </a:xfrm>
          <a:prstGeom prst="rect">
            <a:avLst/>
          </a:prstGeom>
        </p:spPr>
      </p:pic>
      <p:sp>
        <p:nvSpPr>
          <p:cNvPr id="17" name="角丸四角形 16"/>
          <p:cNvSpPr/>
          <p:nvPr/>
        </p:nvSpPr>
        <p:spPr>
          <a:xfrm>
            <a:off x="126388" y="3257000"/>
            <a:ext cx="5483835" cy="255513"/>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rgbClr val="C00000"/>
                </a:solidFill>
                <a:latin typeface="Meiryo UI" panose="020B0604030504040204" pitchFamily="50" charset="-128"/>
                <a:ea typeface="Meiryo UI" panose="020B0604030504040204" pitchFamily="50" charset="-128"/>
              </a:rPr>
              <a:t>施設内の感染リスクを減らしましょう</a:t>
            </a:r>
            <a:endParaRPr kumimoji="1" lang="ja-JP" altLang="en-US" sz="1200" b="1" dirty="0">
              <a:solidFill>
                <a:srgbClr val="C00000"/>
              </a:solidFill>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159714" y="3525283"/>
            <a:ext cx="6539175" cy="1054135"/>
          </a:xfrm>
          <a:prstGeom prst="rect">
            <a:avLst/>
          </a:prstGeom>
          <a:noFill/>
        </p:spPr>
        <p:txBody>
          <a:bodyPr wrap="square" rtlCol="0">
            <a:spAutoFit/>
          </a:bodyPr>
          <a:lstStyle/>
          <a:p>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a:solidFill>
                  <a:schemeClr val="bg2">
                    <a:lumMod val="25000"/>
                  </a:schemeClr>
                </a:solidFill>
                <a:latin typeface="メイリオ" panose="020B0604030504040204" pitchFamily="50" charset="-128"/>
                <a:ea typeface="メイリオ" panose="020B0604030504040204" pitchFamily="50" charset="-128"/>
              </a:rPr>
              <a:t>□</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定期的な換気を行いましょう</a:t>
            </a:r>
            <a:endParaRPr lang="en-US" altLang="ja-JP" sz="1050" dirty="0" smtClean="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□共有物</a:t>
            </a:r>
            <a:r>
              <a:rPr lang="ja-JP" altLang="en-US" sz="1050" dirty="0">
                <a:solidFill>
                  <a:schemeClr val="bg2">
                    <a:lumMod val="25000"/>
                  </a:schemeClr>
                </a:solidFill>
                <a:latin typeface="メイリオ" panose="020B0604030504040204" pitchFamily="50" charset="-128"/>
                <a:ea typeface="メイリオ" panose="020B0604030504040204" pitchFamily="50" charset="-128"/>
              </a:rPr>
              <a:t>、共有箇所の定期的な</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消毒を行いましょう</a:t>
            </a:r>
            <a:endParaRPr lang="ja-JP" altLang="en-US" sz="1050" dirty="0">
              <a:solidFill>
                <a:schemeClr val="bg2">
                  <a:lumMod val="25000"/>
                </a:schemeClr>
              </a:solidFill>
              <a:latin typeface="メイリオ" panose="020B0604030504040204" pitchFamily="50" charset="-128"/>
              <a:ea typeface="メイリオ" panose="020B0604030504040204" pitchFamily="50" charset="-128"/>
            </a:endParaRPr>
          </a:p>
          <a:p>
            <a:r>
              <a:rPr lang="ja-JP" altLang="en-US" sz="100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00" dirty="0" smtClean="0">
                <a:solidFill>
                  <a:schemeClr val="bg2">
                    <a:lumMod val="25000"/>
                  </a:schemeClr>
                </a:solidFill>
                <a:latin typeface="メイリオ" panose="020B0604030504040204" pitchFamily="50" charset="-128"/>
                <a:ea typeface="メイリオ" panose="020B0604030504040204" pitchFamily="50" charset="-128"/>
              </a:rPr>
              <a:t>　（</a:t>
            </a:r>
            <a:r>
              <a:rPr lang="ja-JP" altLang="en-US" sz="1000" dirty="0">
                <a:solidFill>
                  <a:schemeClr val="bg2">
                    <a:lumMod val="25000"/>
                  </a:schemeClr>
                </a:solidFill>
                <a:latin typeface="メイリオ" panose="020B0604030504040204" pitchFamily="50" charset="-128"/>
                <a:ea typeface="メイリオ" panose="020B0604030504040204" pitchFamily="50" charset="-128"/>
              </a:rPr>
              <a:t>手すり、机、椅子、ドアノブ、</a:t>
            </a:r>
            <a:r>
              <a:rPr lang="ja-JP" altLang="en-US" sz="1000" dirty="0" smtClean="0">
                <a:solidFill>
                  <a:schemeClr val="bg2">
                    <a:lumMod val="25000"/>
                  </a:schemeClr>
                </a:solidFill>
                <a:latin typeface="メイリオ" panose="020B0604030504040204" pitchFamily="50" charset="-128"/>
                <a:ea typeface="メイリオ" panose="020B0604030504040204" pitchFamily="50" charset="-128"/>
              </a:rPr>
              <a:t>スイッチ、エレベーターのボタン等）</a:t>
            </a:r>
            <a:endParaRPr lang="en-US" altLang="ja-JP" sz="1000" dirty="0" smtClean="0">
              <a:solidFill>
                <a:schemeClr val="bg2">
                  <a:lumMod val="25000"/>
                </a:schemeClr>
              </a:solidFill>
              <a:latin typeface="メイリオ" panose="020B0604030504040204" pitchFamily="50" charset="-128"/>
              <a:ea typeface="メイリオ" panose="020B0604030504040204" pitchFamily="50" charset="-128"/>
            </a:endParaRPr>
          </a:p>
          <a:p>
            <a:pPr lvl="0"/>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a:solidFill>
                  <a:srgbClr val="E7E6E6">
                    <a:lumMod val="25000"/>
                  </a:srgbClr>
                </a:solidFill>
                <a:latin typeface="メイリオ" panose="020B0604030504040204" pitchFamily="50" charset="-128"/>
                <a:ea typeface="メイリオ" panose="020B0604030504040204" pitchFamily="50" charset="-128"/>
              </a:rPr>
              <a:t>□</a:t>
            </a:r>
            <a:r>
              <a:rPr lang="ja-JP" altLang="ja-JP" sz="1050" dirty="0">
                <a:solidFill>
                  <a:srgbClr val="E7E6E6">
                    <a:lumMod val="25000"/>
                  </a:srgbClr>
                </a:solidFill>
                <a:latin typeface="メイリオ" panose="020B0604030504040204" pitchFamily="50" charset="-128"/>
                <a:ea typeface="メイリオ" panose="020B0604030504040204" pitchFamily="50" charset="-128"/>
              </a:rPr>
              <a:t>休憩や食事時も職員間で距離を</a:t>
            </a:r>
            <a:r>
              <a:rPr lang="ja-JP" altLang="en-US" sz="1050" dirty="0">
                <a:solidFill>
                  <a:srgbClr val="E7E6E6">
                    <a:lumMod val="25000"/>
                  </a:srgbClr>
                </a:solidFill>
                <a:latin typeface="メイリオ" panose="020B0604030504040204" pitchFamily="50" charset="-128"/>
                <a:ea typeface="メイリオ" panose="020B0604030504040204" pitchFamily="50" charset="-128"/>
              </a:rPr>
              <a:t>とりましょう</a:t>
            </a:r>
            <a:endParaRPr lang="en-US" altLang="ja-JP" sz="1050" dirty="0">
              <a:solidFill>
                <a:srgbClr val="E7E6E6">
                  <a:lumMod val="25000"/>
                </a:srgbClr>
              </a:solidFill>
              <a:latin typeface="メイリオ" panose="020B0604030504040204" pitchFamily="50" charset="-128"/>
              <a:ea typeface="メイリオ" panose="020B0604030504040204" pitchFamily="50" charset="-128"/>
            </a:endParaRPr>
          </a:p>
          <a:p>
            <a:r>
              <a:rPr lang="ja-JP" altLang="en-US" sz="105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a:t>
            </a:r>
            <a:r>
              <a:rPr lang="ja-JP" altLang="ja-JP" sz="1050" dirty="0" smtClean="0">
                <a:solidFill>
                  <a:schemeClr val="bg2">
                    <a:lumMod val="25000"/>
                  </a:schemeClr>
                </a:solidFill>
                <a:latin typeface="メイリオ" panose="020B0604030504040204" pitchFamily="50" charset="-128"/>
                <a:ea typeface="メイリオ" panose="020B0604030504040204" pitchFamily="50" charset="-128"/>
              </a:rPr>
              <a:t>衛生用品</a:t>
            </a:r>
            <a:r>
              <a:rPr lang="ja-JP" altLang="en-US" sz="1050" dirty="0">
                <a:solidFill>
                  <a:schemeClr val="bg2">
                    <a:lumMod val="25000"/>
                  </a:schemeClr>
                </a:solidFill>
                <a:latin typeface="メイリオ" panose="020B0604030504040204" pitchFamily="50" charset="-128"/>
                <a:ea typeface="メイリオ" panose="020B0604030504040204" pitchFamily="50" charset="-128"/>
              </a:rPr>
              <a:t>等</a:t>
            </a:r>
            <a:r>
              <a:rPr lang="ja-JP" altLang="ja-JP" sz="1050" dirty="0" smtClean="0">
                <a:solidFill>
                  <a:schemeClr val="bg2">
                    <a:lumMod val="25000"/>
                  </a:schemeClr>
                </a:solidFill>
                <a:latin typeface="メイリオ" panose="020B0604030504040204" pitchFamily="50" charset="-128"/>
                <a:ea typeface="メイリオ" panose="020B0604030504040204" pitchFamily="50" charset="-128"/>
              </a:rPr>
              <a:t>の備蓄</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管理を行うとともに、職員で</a:t>
            </a:r>
            <a:r>
              <a:rPr lang="ja-JP" altLang="ja-JP" sz="1050" dirty="0" smtClean="0">
                <a:solidFill>
                  <a:schemeClr val="bg2">
                    <a:lumMod val="25000"/>
                  </a:schemeClr>
                </a:solidFill>
                <a:latin typeface="メイリオ" panose="020B0604030504040204" pitchFamily="50" charset="-128"/>
                <a:ea typeface="メイリオ" panose="020B0604030504040204" pitchFamily="50" charset="-128"/>
              </a:rPr>
              <a:t>防護具の使い方</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等の研修を行いましょう</a:t>
            </a:r>
            <a:endParaRPr lang="en-US" altLang="ja-JP" sz="1050" dirty="0" smtClean="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　□コロナウイルス関連情報を職場内で共有しましょう</a:t>
            </a:r>
            <a:endParaRPr lang="ja-JP" altLang="ja-JP" sz="1050" dirty="0">
              <a:solidFill>
                <a:schemeClr val="bg2">
                  <a:lumMod val="25000"/>
                </a:schemeClr>
              </a:solidFill>
              <a:latin typeface="メイリオ" panose="020B0604030504040204" pitchFamily="50" charset="-128"/>
              <a:ea typeface="メイリオ" panose="020B0604030504040204" pitchFamily="50" charset="-128"/>
            </a:endParaRPr>
          </a:p>
        </p:txBody>
      </p:sp>
      <p:sp>
        <p:nvSpPr>
          <p:cNvPr id="20" name="角丸四角形 19"/>
          <p:cNvSpPr/>
          <p:nvPr/>
        </p:nvSpPr>
        <p:spPr>
          <a:xfrm>
            <a:off x="0" y="7774527"/>
            <a:ext cx="6857999" cy="255704"/>
          </a:xfrm>
          <a:prstGeom prst="roundRect">
            <a:avLst>
              <a:gd name="adj" fmla="val 0"/>
            </a:avLst>
          </a:prstGeom>
          <a:solidFill>
            <a:srgbClr val="FFFF66"/>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rgbClr val="C00000"/>
                </a:solidFill>
                <a:latin typeface="Meiryo UI" panose="020B0604030504040204" pitchFamily="50" charset="-128"/>
                <a:ea typeface="Meiryo UI" panose="020B0604030504040204" pitchFamily="50" charset="-128"/>
              </a:rPr>
              <a:t>相　談　窓　口</a:t>
            </a:r>
            <a:endParaRPr kumimoji="1" lang="ja-JP" altLang="en-US" sz="1100" b="1" dirty="0">
              <a:solidFill>
                <a:srgbClr val="C00000"/>
              </a:solidFill>
              <a:latin typeface="Meiryo UI" panose="020B0604030504040204" pitchFamily="50" charset="-128"/>
              <a:ea typeface="Meiryo UI" panose="020B0604030504040204" pitchFamily="50" charset="-128"/>
            </a:endParaRPr>
          </a:p>
        </p:txBody>
      </p:sp>
      <p:sp>
        <p:nvSpPr>
          <p:cNvPr id="22" name="角丸四角形 21"/>
          <p:cNvSpPr/>
          <p:nvPr/>
        </p:nvSpPr>
        <p:spPr>
          <a:xfrm>
            <a:off x="83192" y="5828319"/>
            <a:ext cx="5483837" cy="281729"/>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rgbClr val="C00000"/>
                </a:solidFill>
                <a:latin typeface="Meiryo UI" panose="020B0604030504040204" pitchFamily="50" charset="-128"/>
                <a:ea typeface="Meiryo UI" panose="020B0604030504040204" pitchFamily="50" charset="-128"/>
              </a:rPr>
              <a:t>ケア</a:t>
            </a:r>
            <a:r>
              <a:rPr kumimoji="1" lang="ja-JP" altLang="en-US" sz="1200" b="1" dirty="0">
                <a:solidFill>
                  <a:srgbClr val="C00000"/>
                </a:solidFill>
                <a:latin typeface="Meiryo UI" panose="020B0604030504040204" pitchFamily="50" charset="-128"/>
                <a:ea typeface="Meiryo UI" panose="020B0604030504040204" pitchFamily="50" charset="-128"/>
              </a:rPr>
              <a:t>時</a:t>
            </a:r>
            <a:r>
              <a:rPr kumimoji="1" lang="ja-JP" altLang="en-US" sz="1200" b="1" dirty="0" smtClean="0">
                <a:solidFill>
                  <a:srgbClr val="C00000"/>
                </a:solidFill>
                <a:latin typeface="Meiryo UI" panose="020B0604030504040204" pitchFamily="50" charset="-128"/>
                <a:ea typeface="Meiryo UI" panose="020B0604030504040204" pitchFamily="50" charset="-128"/>
              </a:rPr>
              <a:t>の感染リスクを減らしましょう</a:t>
            </a:r>
            <a:endParaRPr kumimoji="1" lang="ja-JP" altLang="en-US" sz="1200" b="1" dirty="0">
              <a:solidFill>
                <a:srgbClr val="C00000"/>
              </a:solidFill>
              <a:latin typeface="Meiryo UI" panose="020B0604030504040204" pitchFamily="50" charset="-128"/>
              <a:ea typeface="Meiryo UI" panose="020B0604030504040204" pitchFamily="50" charset="-128"/>
            </a:endParaRPr>
          </a:p>
        </p:txBody>
      </p:sp>
      <p:sp>
        <p:nvSpPr>
          <p:cNvPr id="24" name="角丸四角形 23"/>
          <p:cNvSpPr/>
          <p:nvPr/>
        </p:nvSpPr>
        <p:spPr>
          <a:xfrm>
            <a:off x="83192" y="7342882"/>
            <a:ext cx="5483835" cy="286353"/>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rgbClr val="C00000"/>
                </a:solidFill>
                <a:latin typeface="Meiryo UI" panose="020B0604030504040204" pitchFamily="50" charset="-128"/>
                <a:ea typeface="Meiryo UI" panose="020B0604030504040204" pitchFamily="50" charset="-128"/>
              </a:rPr>
              <a:t>職員・利用者に症状が少しでもある場合には早めに検査を受診しましょう</a:t>
            </a:r>
            <a:endParaRPr kumimoji="1" lang="ja-JP" altLang="en-US" sz="1200" b="1" dirty="0">
              <a:solidFill>
                <a:srgbClr val="C00000"/>
              </a:solidFill>
              <a:latin typeface="Meiryo UI" panose="020B0604030504040204" pitchFamily="50" charset="-128"/>
              <a:ea typeface="Meiryo UI" panose="020B0604030504040204" pitchFamily="50" charset="-128"/>
            </a:endParaRPr>
          </a:p>
        </p:txBody>
      </p:sp>
      <p:sp>
        <p:nvSpPr>
          <p:cNvPr id="8" name="正方形/長方形 7"/>
          <p:cNvSpPr/>
          <p:nvPr/>
        </p:nvSpPr>
        <p:spPr>
          <a:xfrm>
            <a:off x="-10713" y="233494"/>
            <a:ext cx="6858000" cy="57133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1005332" y="417488"/>
            <a:ext cx="5409438" cy="400110"/>
          </a:xfrm>
          <a:prstGeom prst="rect">
            <a:avLst/>
          </a:prstGeom>
          <a:noFill/>
        </p:spPr>
        <p:txBody>
          <a:bodyPr wrap="square" rtlCol="0">
            <a:spAutoFit/>
          </a:bodyPr>
          <a:lstStyle/>
          <a:p>
            <a:r>
              <a:rPr lang="ja-JP" altLang="ja-JP" sz="1050" dirty="0">
                <a:solidFill>
                  <a:schemeClr val="bg2">
                    <a:lumMod val="25000"/>
                  </a:schemeClr>
                </a:solidFill>
                <a:latin typeface="メイリオ" panose="020B0604030504040204" pitchFamily="50" charset="-128"/>
                <a:ea typeface="メイリオ" panose="020B0604030504040204" pitchFamily="50" charset="-128"/>
              </a:rPr>
              <a:t>　</a:t>
            </a:r>
            <a:r>
              <a:rPr kumimoji="1" lang="ja-JP" altLang="en-US" sz="2000" b="1" dirty="0" smtClean="0">
                <a:solidFill>
                  <a:srgbClr val="FFFFCC"/>
                </a:solidFill>
                <a:latin typeface="メイリオ" panose="020B0604030504040204" pitchFamily="50" charset="-128"/>
                <a:ea typeface="メイリオ" panose="020B0604030504040204" pitchFamily="50" charset="-128"/>
              </a:rPr>
              <a:t>高齢者</a:t>
            </a:r>
            <a:r>
              <a:rPr kumimoji="1" lang="ja-JP" altLang="en-US" sz="2000" b="1" dirty="0">
                <a:solidFill>
                  <a:srgbClr val="FFFFCC"/>
                </a:solidFill>
                <a:latin typeface="メイリオ" panose="020B0604030504040204" pitchFamily="50" charset="-128"/>
                <a:ea typeface="メイリオ" panose="020B0604030504040204" pitchFamily="50" charset="-128"/>
              </a:rPr>
              <a:t>施設の感染予防対策　５つのお願い</a:t>
            </a:r>
            <a:endParaRPr lang="ja-JP" altLang="ja-JP" sz="2000" dirty="0">
              <a:solidFill>
                <a:schemeClr val="bg2">
                  <a:lumMod val="25000"/>
                </a:schemeClr>
              </a:solidFill>
              <a:latin typeface="メイリオ" panose="020B0604030504040204" pitchFamily="50" charset="-128"/>
              <a:ea typeface="メイリオ" panose="020B0604030504040204" pitchFamily="50" charset="-128"/>
            </a:endParaRPr>
          </a:p>
        </p:txBody>
      </p:sp>
      <p:pic>
        <p:nvPicPr>
          <p:cNvPr id="12" name="図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9945" y="293916"/>
            <a:ext cx="775387" cy="252000"/>
          </a:xfrm>
          <a:prstGeom prst="rect">
            <a:avLst/>
          </a:prstGeom>
        </p:spPr>
      </p:pic>
      <p:sp>
        <p:nvSpPr>
          <p:cNvPr id="26" name="テキスト ボックス 6"/>
          <p:cNvSpPr txBox="1"/>
          <p:nvPr/>
        </p:nvSpPr>
        <p:spPr>
          <a:xfrm>
            <a:off x="2038348" y="-30769"/>
            <a:ext cx="2781302"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1400" b="1" dirty="0" smtClean="0">
                <a:solidFill>
                  <a:schemeClr val="bg2">
                    <a:lumMod val="75000"/>
                  </a:schemeClr>
                </a:solidFill>
              </a:rPr>
              <a:t>＜高齢者施設へのお願い＞</a:t>
            </a:r>
            <a:endParaRPr kumimoji="1" lang="ja-JP" altLang="en-US" sz="1400" b="1" dirty="0">
              <a:solidFill>
                <a:schemeClr val="bg2">
                  <a:lumMod val="75000"/>
                </a:schemeClr>
              </a:solidFill>
            </a:endParaRPr>
          </a:p>
        </p:txBody>
      </p:sp>
      <p:sp>
        <p:nvSpPr>
          <p:cNvPr id="28" name="正方形/長方形 27"/>
          <p:cNvSpPr/>
          <p:nvPr/>
        </p:nvSpPr>
        <p:spPr>
          <a:xfrm>
            <a:off x="5831551" y="23017"/>
            <a:ext cx="1015736" cy="2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kumimoji="1" lang="ja-JP" altLang="en-US" sz="1400" smtClean="0">
                <a:solidFill>
                  <a:schemeClr val="tx1"/>
                </a:solidFill>
              </a:rPr>
              <a:t>資料</a:t>
            </a:r>
            <a:r>
              <a:rPr kumimoji="1" lang="ja-JP" altLang="en-US" sz="1400" smtClean="0">
                <a:solidFill>
                  <a:schemeClr val="tx1"/>
                </a:solidFill>
              </a:rPr>
              <a:t>３ｰ４</a:t>
            </a:r>
            <a:r>
              <a:rPr kumimoji="1" lang="ja-JP" altLang="en-US" sz="1400" dirty="0" smtClean="0">
                <a:solidFill>
                  <a:schemeClr val="tx1"/>
                </a:solidFill>
              </a:rPr>
              <a:t>　</a:t>
            </a:r>
            <a:endParaRPr kumimoji="1" lang="ja-JP" altLang="en-US" sz="1400" dirty="0">
              <a:solidFill>
                <a:schemeClr val="tx1"/>
              </a:solidFill>
            </a:endParaRPr>
          </a:p>
        </p:txBody>
      </p:sp>
    </p:spTree>
    <p:extLst>
      <p:ext uri="{BB962C8B-B14F-4D97-AF65-F5344CB8AC3E}">
        <p14:creationId xmlns:p14="http://schemas.microsoft.com/office/powerpoint/2010/main" val="188972830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226</TotalTime>
  <Words>608</Words>
  <PresentationFormat>画面に合わせる (4:3)</PresentationFormat>
  <Paragraphs>45</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メイリオ</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2020-08-21T04:46:08Z</cp:lastPrinted>
  <dcterms:created xsi:type="dcterms:W3CDTF">2020-08-20T13:01:43Z</dcterms:created>
  <dcterms:modified xsi:type="dcterms:W3CDTF">2020-08-31T05:05:47Z</dcterms:modified>
</cp:coreProperties>
</file>