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6" r:id="rId2"/>
    <p:sldId id="307" r:id="rId3"/>
    <p:sldId id="304" r:id="rId4"/>
    <p:sldId id="305" r:id="rId5"/>
    <p:sldId id="302" r:id="rId6"/>
    <p:sldId id="303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B28B"/>
    <a:srgbClr val="99FF66"/>
    <a:srgbClr val="33CC33"/>
    <a:srgbClr val="CCFF99"/>
    <a:srgbClr val="FF99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2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52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821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4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FDBC-4DC3-47C5-9FE5-EBD166679FE3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684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新規陽性者の推計と実測値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回本部会議資料を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8/30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時点に更新）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277839" y="157664"/>
            <a:ext cx="186788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資料１－９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16"/>
          <p:cNvSpPr>
            <a:spLocks noGrp="1"/>
          </p:cNvSpPr>
          <p:nvPr>
            <p:ph type="sldNum" sz="quarter" idx="12"/>
          </p:nvPr>
        </p:nvSpPr>
        <p:spPr>
          <a:xfrm>
            <a:off x="9402528" y="6485729"/>
            <a:ext cx="2743200" cy="365125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" y="589582"/>
            <a:ext cx="119253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>
          <a:xfrm>
            <a:off x="9402528" y="6485729"/>
            <a:ext cx="27432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10827" y="3165"/>
            <a:ext cx="12202827" cy="830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今後の患者推計と必要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病床数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が試算した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数値と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の比較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（第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回本部会議資料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8/30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時点に更新）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2924" y="6571517"/>
            <a:ext cx="11362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試算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（条件変更後）：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日府専門家会議で提示した患者の療養期間から、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日までに判明した患者の退院・解除までの日数に条件を変更（重症入院患者除く）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750846" y="2626674"/>
            <a:ext cx="2463281" cy="491958"/>
            <a:chOff x="0" y="0"/>
            <a:chExt cx="5769429" cy="491958"/>
          </a:xfrm>
        </p:grpSpPr>
        <p:cxnSp>
          <p:nvCxnSpPr>
            <p:cNvPr id="9" name="直線コネクタ 8"/>
            <p:cNvCxnSpPr/>
            <p:nvPr/>
          </p:nvCxnSpPr>
          <p:spPr>
            <a:xfrm>
              <a:off x="0" y="0"/>
              <a:ext cx="576942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角丸四角形吹き出し 9"/>
            <p:cNvSpPr/>
            <p:nvPr/>
          </p:nvSpPr>
          <p:spPr>
            <a:xfrm>
              <a:off x="265961" y="170002"/>
              <a:ext cx="3267277" cy="321956"/>
            </a:xfrm>
            <a:prstGeom prst="wedgeRoundRectCallout">
              <a:avLst>
                <a:gd name="adj1" fmla="val 32631"/>
                <a:gd name="adj2" fmla="val -90832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kumimoji="1" lang="ja-JP" altLang="en-US" sz="1000" baseline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確保病床数</a:t>
              </a:r>
              <a:r>
                <a:rPr kumimoji="1" lang="ja-JP" altLang="en-US" sz="1000" baseline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215</a:t>
              </a:r>
              <a:r>
                <a:rPr kumimoji="1" lang="ja-JP" altLang="en-US" sz="1000" baseline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00" baseline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6655034" y="1473907"/>
            <a:ext cx="2463281" cy="452983"/>
            <a:chOff x="32950" y="225083"/>
            <a:chExt cx="5769429" cy="452983"/>
          </a:xfrm>
        </p:grpSpPr>
        <p:cxnSp>
          <p:nvCxnSpPr>
            <p:cNvPr id="28" name="直線コネクタ 27"/>
            <p:cNvCxnSpPr/>
            <p:nvPr/>
          </p:nvCxnSpPr>
          <p:spPr>
            <a:xfrm>
              <a:off x="32950" y="225083"/>
              <a:ext cx="576942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角丸四角形吹き出し 28"/>
            <p:cNvSpPr/>
            <p:nvPr/>
          </p:nvSpPr>
          <p:spPr>
            <a:xfrm>
              <a:off x="1035831" y="356110"/>
              <a:ext cx="3267277" cy="321956"/>
            </a:xfrm>
            <a:prstGeom prst="wedgeRoundRectCallout">
              <a:avLst>
                <a:gd name="adj1" fmla="val -7991"/>
                <a:gd name="adj2" fmla="val -82831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kumimoji="1" lang="ja-JP" altLang="en-US" sz="1000" baseline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確保部屋数：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1,400</a:t>
              </a: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0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9682447" y="2182401"/>
            <a:ext cx="2463281" cy="440289"/>
            <a:chOff x="32950" y="-215206"/>
            <a:chExt cx="5769429" cy="440289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32950" y="225083"/>
              <a:ext cx="576942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角丸四角形吹き出し 15"/>
            <p:cNvSpPr/>
            <p:nvPr/>
          </p:nvSpPr>
          <p:spPr>
            <a:xfrm>
              <a:off x="2432201" y="-215206"/>
              <a:ext cx="3267277" cy="321956"/>
            </a:xfrm>
            <a:prstGeom prst="wedgeRoundRectCallout">
              <a:avLst>
                <a:gd name="adj1" fmla="val -605"/>
                <a:gd name="adj2" fmla="val 77177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kumimoji="1" lang="ja-JP" altLang="en-US" sz="1000" baseline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確保部屋数：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1,015</a:t>
              </a: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室</a:t>
              </a:r>
              <a:endParaRPr kumimoji="1" lang="ja-JP" altLang="en-US" sz="100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48" y="919779"/>
            <a:ext cx="1195387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49236" y="-41069"/>
            <a:ext cx="12449908" cy="684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年齢区分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と重症者数の推移（令和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123520" y="1493950"/>
            <a:ext cx="0" cy="35545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783868" y="1416676"/>
            <a:ext cx="0" cy="88306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左右矢印 21"/>
          <p:cNvSpPr/>
          <p:nvPr/>
        </p:nvSpPr>
        <p:spPr>
          <a:xfrm>
            <a:off x="3149278" y="1472451"/>
            <a:ext cx="641794" cy="390627"/>
          </a:xfrm>
          <a:prstGeom prst="leftRightArrow">
            <a:avLst>
              <a:gd name="adj1" fmla="val 49999"/>
              <a:gd name="adj2" fmla="val 4613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左右矢印 24"/>
          <p:cNvSpPr/>
          <p:nvPr/>
        </p:nvSpPr>
        <p:spPr>
          <a:xfrm>
            <a:off x="3568107" y="2499441"/>
            <a:ext cx="1355584" cy="539181"/>
          </a:xfrm>
          <a:prstGeom prst="leftRightArrow">
            <a:avLst>
              <a:gd name="adj1" fmla="val 49999"/>
              <a:gd name="adj2" fmla="val 4613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か月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3370471" y="3617352"/>
            <a:ext cx="2055367" cy="507679"/>
          </a:xfrm>
          <a:prstGeom prst="wedgeRoundRectCallout">
            <a:avLst>
              <a:gd name="adj1" fmla="val -1162"/>
              <a:gd name="adj2" fmla="val -1743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重症患者数が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名前後を推移した期間は約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か月間続いた。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154869" y="2303257"/>
            <a:ext cx="1904299" cy="694493"/>
          </a:xfrm>
          <a:prstGeom prst="wedgeRoundRectCallout">
            <a:avLst>
              <a:gd name="adj1" fmla="val 65955"/>
              <a:gd name="adj2" fmla="val -10753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新規陽性者数が最大値となった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日後に重症患者数が最大値となった。</a:t>
            </a:r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16"/>
          <p:cNvSpPr>
            <a:spLocks noGrp="1"/>
          </p:cNvSpPr>
          <p:nvPr>
            <p:ph type="sldNum" sz="quarter" idx="12"/>
          </p:nvPr>
        </p:nvSpPr>
        <p:spPr>
          <a:xfrm>
            <a:off x="9402528" y="6485729"/>
            <a:ext cx="27432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03" y="448466"/>
            <a:ext cx="1201102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6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49236" y="-41069"/>
            <a:ext cx="12449908" cy="684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年齢区分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（令和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24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6077376"/>
            <a:ext cx="1188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月下旬以降、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代以上の高齢者の人数が増加し、陽性者に占める高齢者の割合も増加した。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月は、新規陽性者数が減少傾向となるなかで高齢者の人数が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人前後となり、８月９日～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日までの２週間は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人弱となっている。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今後も重症患者の推移に注意が必要。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16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236" y="643591"/>
            <a:ext cx="1219200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1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05534" y="788189"/>
            <a:ext cx="5936566" cy="5635180"/>
          </a:xfrm>
          <a:prstGeom prst="rect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065389" y="800402"/>
            <a:ext cx="6014830" cy="5643709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7491989" y="851087"/>
            <a:ext cx="3355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1787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例目）以降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16230" y="851422"/>
            <a:ext cx="3552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1786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例目）以前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59565" y="-10409"/>
            <a:ext cx="12449908" cy="684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重症者のまとめ（令和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78308" y="3455627"/>
            <a:ext cx="42755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軽症化後の情報把握のため報道提供していない事例が</a:t>
            </a:r>
            <a:r>
              <a:rPr lang="en-US" altLang="ja-JP" sz="1100" dirty="0"/>
              <a:t>7</a:t>
            </a:r>
            <a:r>
              <a:rPr kumimoji="1" lang="ja-JP" altLang="en-US" sz="1100" dirty="0" smtClean="0"/>
              <a:t>例あり</a:t>
            </a:r>
            <a:endParaRPr kumimoji="1" lang="ja-JP" altLang="en-US" sz="11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4067" y="3716324"/>
            <a:ext cx="522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40</a:t>
            </a:r>
            <a:r>
              <a:rPr kumimoji="1" lang="ja-JP" altLang="en-US" dirty="0" smtClean="0"/>
              <a:t>代以上の陽性者に占める重症者の割合：</a:t>
            </a:r>
            <a:r>
              <a:rPr kumimoji="1" lang="en-US" altLang="ja-JP" dirty="0" smtClean="0"/>
              <a:t>13.9%</a:t>
            </a:r>
          </a:p>
          <a:p>
            <a:r>
              <a:rPr lang="ja-JP" altLang="en-US" dirty="0" smtClean="0"/>
              <a:t>全陽性者数に占める重症者の割合：</a:t>
            </a:r>
            <a:r>
              <a:rPr lang="en-US" altLang="ja-JP" dirty="0" smtClean="0"/>
              <a:t>8.2%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24669" y="3741093"/>
            <a:ext cx="5198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40</a:t>
            </a:r>
            <a:r>
              <a:rPr kumimoji="1" lang="ja-JP" altLang="en-US" dirty="0" smtClean="0"/>
              <a:t>代以上の陽性者に占める重症者の割合：</a:t>
            </a:r>
            <a:r>
              <a:rPr lang="en-US" altLang="ja-JP" dirty="0" smtClean="0"/>
              <a:t>5.9</a:t>
            </a:r>
            <a:r>
              <a:rPr kumimoji="1" lang="en-US" altLang="ja-JP" dirty="0" smtClean="0"/>
              <a:t>%</a:t>
            </a:r>
          </a:p>
          <a:p>
            <a:r>
              <a:rPr lang="ja-JP" altLang="en-US" dirty="0" smtClean="0"/>
              <a:t>全陽性者数に占める重症者の割合：</a:t>
            </a:r>
            <a:r>
              <a:rPr lang="en-US" altLang="ja-JP" dirty="0" smtClean="0"/>
              <a:t>2.4%</a:t>
            </a:r>
            <a:endParaRPr kumimoji="1" lang="ja-JP" altLang="en-US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>
          <a:xfrm>
            <a:off x="9402528" y="6485729"/>
            <a:ext cx="27432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5455" y="6434289"/>
            <a:ext cx="10342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重症の定義：厚生労働省への報告基準である「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ICU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入室、挿管、人工呼吸器装着、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ECMO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使用」のいずれかとした。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基礎疾患：相談・受診の目安で示されている重症化リスクの高い患者（糖尿病、心不全、呼吸器疾患（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COPD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等）、透析患者、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免疫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抑制剤や抗がん剤等を用いている患者）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06981" y="6186001"/>
            <a:ext cx="10663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平均年齢：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64.3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41684" y="6194711"/>
            <a:ext cx="10278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平均年齢：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60.8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393" y="1218649"/>
            <a:ext cx="3437932" cy="246122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078" y="1221770"/>
            <a:ext cx="4275529" cy="223141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9565" y="4242819"/>
            <a:ext cx="118681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角丸四角形 212"/>
          <p:cNvSpPr/>
          <p:nvPr/>
        </p:nvSpPr>
        <p:spPr>
          <a:xfrm>
            <a:off x="10471581" y="1307790"/>
            <a:ext cx="1464091" cy="635264"/>
          </a:xfrm>
          <a:prstGeom prst="roundRect">
            <a:avLst/>
          </a:prstGeom>
          <a:solidFill>
            <a:srgbClr val="FFE07D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角丸四角形 221"/>
          <p:cNvSpPr/>
          <p:nvPr/>
        </p:nvSpPr>
        <p:spPr>
          <a:xfrm>
            <a:off x="10486736" y="3389917"/>
            <a:ext cx="1425102" cy="616769"/>
          </a:xfrm>
          <a:prstGeom prst="roundRect">
            <a:avLst/>
          </a:prstGeom>
          <a:solidFill>
            <a:srgbClr val="FFE07D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角丸四角形 95"/>
          <p:cNvSpPr/>
          <p:nvPr/>
        </p:nvSpPr>
        <p:spPr>
          <a:xfrm>
            <a:off x="7286446" y="2725251"/>
            <a:ext cx="1831442" cy="938678"/>
          </a:xfrm>
          <a:prstGeom prst="roundRect">
            <a:avLst/>
          </a:prstGeom>
          <a:solidFill>
            <a:srgbClr val="FFB28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-27714"/>
            <a:ext cx="12192000" cy="621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重症及び死亡事例のまとめ（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7020" y="2261323"/>
            <a:ext cx="113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陽性患者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6705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420183" y="1793547"/>
            <a:ext cx="703270" cy="728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endCxn id="247" idx="1"/>
          </p:cNvCxnSpPr>
          <p:nvPr/>
        </p:nvCxnSpPr>
        <p:spPr>
          <a:xfrm>
            <a:off x="1405874" y="2533698"/>
            <a:ext cx="742402" cy="785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887568" y="1024179"/>
            <a:ext cx="1724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459324" y="1500299"/>
            <a:ext cx="1679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　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41477" y="621878"/>
            <a:ext cx="1130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5067732" y="929026"/>
            <a:ext cx="317892" cy="142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04730" y="1728584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軽症・調査中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996619" y="1459469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無症状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438639" y="3051971"/>
            <a:ext cx="853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54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>
            <a:stCxn id="208" idx="0"/>
          </p:cNvCxnSpPr>
          <p:nvPr/>
        </p:nvCxnSpPr>
        <p:spPr>
          <a:xfrm flipH="1" flipV="1">
            <a:off x="6406379" y="1846300"/>
            <a:ext cx="203703" cy="216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5730936" y="2166686"/>
            <a:ext cx="175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108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9" name="直線コネクタ 68"/>
          <p:cNvCxnSpPr>
            <a:stCxn id="247" idx="3"/>
          </p:cNvCxnSpPr>
          <p:nvPr/>
        </p:nvCxnSpPr>
        <p:spPr>
          <a:xfrm flipV="1">
            <a:off x="3592118" y="3319541"/>
            <a:ext cx="366430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7222977" y="2874983"/>
            <a:ext cx="1933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0" name="直線コネクタ 99"/>
          <p:cNvCxnSpPr/>
          <p:nvPr/>
        </p:nvCxnSpPr>
        <p:spPr>
          <a:xfrm flipH="1">
            <a:off x="3592118" y="1672801"/>
            <a:ext cx="2156753" cy="1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stCxn id="72" idx="3"/>
            <a:endCxn id="222" idx="1"/>
          </p:cNvCxnSpPr>
          <p:nvPr/>
        </p:nvCxnSpPr>
        <p:spPr>
          <a:xfrm>
            <a:off x="9156742" y="3198149"/>
            <a:ext cx="1329994" cy="50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10547037" y="2713774"/>
            <a:ext cx="1245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4" name="直線コネクタ 103"/>
          <p:cNvCxnSpPr>
            <a:stCxn id="72" idx="3"/>
            <a:endCxn id="217" idx="1"/>
          </p:cNvCxnSpPr>
          <p:nvPr/>
        </p:nvCxnSpPr>
        <p:spPr>
          <a:xfrm flipV="1">
            <a:off x="9156742" y="3035491"/>
            <a:ext cx="1293216" cy="162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10593831" y="3517496"/>
            <a:ext cx="156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baseline="64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2" name="直線コネクタ 111"/>
          <p:cNvCxnSpPr>
            <a:stCxn id="82" idx="1"/>
            <a:endCxn id="72" idx="3"/>
          </p:cNvCxnSpPr>
          <p:nvPr/>
        </p:nvCxnSpPr>
        <p:spPr>
          <a:xfrm flipH="1">
            <a:off x="9156742" y="2373579"/>
            <a:ext cx="1310274" cy="824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10399455" y="2016172"/>
            <a:ext cx="1555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7" name="直線コネクタ 126"/>
          <p:cNvCxnSpPr>
            <a:stCxn id="213" idx="1"/>
            <a:endCxn id="42" idx="3"/>
          </p:cNvCxnSpPr>
          <p:nvPr/>
        </p:nvCxnSpPr>
        <p:spPr>
          <a:xfrm flipH="1">
            <a:off x="9195098" y="1625422"/>
            <a:ext cx="1276483" cy="20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 flipV="1">
            <a:off x="9154454" y="1616175"/>
            <a:ext cx="431410" cy="212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10580811" y="791462"/>
            <a:ext cx="143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0484666" y="1429503"/>
            <a:ext cx="153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baseline="6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lang="en-US" altLang="ja-JP" baseline="6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9321891" y="1823392"/>
            <a:ext cx="117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入院中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7" name="直線コネクタ 156"/>
          <p:cNvCxnSpPr>
            <a:stCxn id="42" idx="3"/>
          </p:cNvCxnSpPr>
          <p:nvPr/>
        </p:nvCxnSpPr>
        <p:spPr>
          <a:xfrm flipV="1">
            <a:off x="9195098" y="997786"/>
            <a:ext cx="1231256" cy="648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 flipV="1">
            <a:off x="6929914" y="2640988"/>
            <a:ext cx="367435" cy="35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V="1">
            <a:off x="7153776" y="912804"/>
            <a:ext cx="287146" cy="138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テキスト ボックス 186"/>
          <p:cNvSpPr txBox="1"/>
          <p:nvPr/>
        </p:nvSpPr>
        <p:spPr>
          <a:xfrm>
            <a:off x="5854664" y="1052663"/>
            <a:ext cx="1724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7064476" y="614012"/>
            <a:ext cx="1130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2" name="角丸四角形 211"/>
          <p:cNvSpPr/>
          <p:nvPr/>
        </p:nvSpPr>
        <p:spPr>
          <a:xfrm>
            <a:off x="10467016" y="708997"/>
            <a:ext cx="1457874" cy="57785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角丸四角形 216"/>
          <p:cNvSpPr/>
          <p:nvPr/>
        </p:nvSpPr>
        <p:spPr>
          <a:xfrm>
            <a:off x="10449958" y="2727106"/>
            <a:ext cx="1422246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7" name="直線コネクタ 226"/>
          <p:cNvCxnSpPr/>
          <p:nvPr/>
        </p:nvCxnSpPr>
        <p:spPr>
          <a:xfrm flipV="1">
            <a:off x="6456067" y="1394729"/>
            <a:ext cx="260762" cy="138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角丸四角形 207"/>
          <p:cNvSpPr/>
          <p:nvPr/>
        </p:nvSpPr>
        <p:spPr>
          <a:xfrm>
            <a:off x="5803161" y="2063023"/>
            <a:ext cx="1613841" cy="5686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1" name="直線コネクタ 240"/>
          <p:cNvCxnSpPr/>
          <p:nvPr/>
        </p:nvCxnSpPr>
        <p:spPr>
          <a:xfrm flipV="1">
            <a:off x="3584304" y="1324280"/>
            <a:ext cx="993524" cy="348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角丸四角形 245"/>
          <p:cNvSpPr/>
          <p:nvPr/>
        </p:nvSpPr>
        <p:spPr>
          <a:xfrm>
            <a:off x="2117457" y="1351057"/>
            <a:ext cx="1449231" cy="9554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318522" y="1175422"/>
            <a:ext cx="1079142" cy="276999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診断時の症状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角丸四角形 246"/>
          <p:cNvSpPr/>
          <p:nvPr/>
        </p:nvSpPr>
        <p:spPr>
          <a:xfrm>
            <a:off x="2148276" y="2902214"/>
            <a:ext cx="1443842" cy="83465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2311804" y="2722043"/>
            <a:ext cx="107914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診断時の症状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4" name="直線コネクタ 63"/>
          <p:cNvCxnSpPr>
            <a:stCxn id="42" idx="1"/>
          </p:cNvCxnSpPr>
          <p:nvPr/>
        </p:nvCxnSpPr>
        <p:spPr>
          <a:xfrm flipH="1" flipV="1">
            <a:off x="6896854" y="1645062"/>
            <a:ext cx="1072905" cy="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7967080" y="1474858"/>
            <a:ext cx="1182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　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969759" y="1292335"/>
            <a:ext cx="1225339" cy="707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12568" y="2183506"/>
            <a:ext cx="1207615" cy="8585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393541" y="3674295"/>
            <a:ext cx="1617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重症率：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3861622" y="2563801"/>
            <a:ext cx="2535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重症の定義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厚生労働省への報告基準である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ICU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入室、挿管、人工呼吸器装着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ECMO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のいずれかとした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8612" y="3052819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(6/14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判明分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13936" y="66250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重症及び死亡例の経過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43522"/>
              </p:ext>
            </p:extLst>
          </p:nvPr>
        </p:nvGraphicFramePr>
        <p:xfrm>
          <a:off x="142470" y="4638965"/>
          <a:ext cx="664677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594">
                  <a:extLst>
                    <a:ext uri="{9D8B030D-6E8A-4147-A177-3AD203B41FA5}">
                      <a16:colId xmlns:a16="http://schemas.microsoft.com/office/drawing/2014/main" val="213569174"/>
                    </a:ext>
                  </a:extLst>
                </a:gridCol>
                <a:gridCol w="875763">
                  <a:extLst>
                    <a:ext uri="{9D8B030D-6E8A-4147-A177-3AD203B41FA5}">
                      <a16:colId xmlns:a16="http://schemas.microsoft.com/office/drawing/2014/main" val="3504320334"/>
                    </a:ext>
                  </a:extLst>
                </a:gridCol>
                <a:gridCol w="2620413">
                  <a:extLst>
                    <a:ext uri="{9D8B030D-6E8A-4147-A177-3AD203B41FA5}">
                      <a16:colId xmlns:a16="http://schemas.microsoft.com/office/drawing/2014/main" val="2036260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（全体／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代以上の陽性者）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0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全体の陽性者数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6705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7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再掲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】40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代以上の陽性者数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40.8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59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重症者数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162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2.4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％／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5.9%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21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死亡者数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0.9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％／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2.2%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11070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0245211" y="3983622"/>
            <a:ext cx="19014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判明時に死亡されて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いた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事例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）含む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0467016" y="2038831"/>
            <a:ext cx="1405188" cy="66949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593613" y="6522482"/>
            <a:ext cx="10663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平均年齢：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77.7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138881" y="4575769"/>
            <a:ext cx="4492869" cy="2225266"/>
          </a:xfrm>
          <a:prstGeom prst="roundRect">
            <a:avLst/>
          </a:prstGeom>
          <a:noFill/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74572" y="4387884"/>
            <a:ext cx="192232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死亡例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(N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の状況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スライド番号プレースホルダー 16"/>
          <p:cNvSpPr>
            <a:spLocks noGrp="1"/>
          </p:cNvSpPr>
          <p:nvPr>
            <p:ph type="sldNum" sz="quarter" idx="12"/>
          </p:nvPr>
        </p:nvSpPr>
        <p:spPr>
          <a:xfrm>
            <a:off x="9321891" y="6407731"/>
            <a:ext cx="27432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6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332" y="4517498"/>
            <a:ext cx="48958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657</Words>
  <PresentationFormat>ワイド画面</PresentationFormat>
  <Paragraphs>94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2020-08-30T10:44:35Z</cp:lastPrinted>
  <dcterms:created xsi:type="dcterms:W3CDTF">2020-08-11T02:27:27Z</dcterms:created>
  <dcterms:modified xsi:type="dcterms:W3CDTF">2020-08-31T05:34:37Z</dcterms:modified>
</cp:coreProperties>
</file>