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95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32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87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40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7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2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44F6-B0CB-4F10-8E4D-8917A02A65E8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63705-B824-4FD0-B228-E7AD1615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7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3934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国の解除基準における府の現状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519411"/>
              </p:ext>
            </p:extLst>
          </p:nvPr>
        </p:nvGraphicFramePr>
        <p:xfrm>
          <a:off x="0" y="406293"/>
          <a:ext cx="9906001" cy="642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91">
                  <a:extLst>
                    <a:ext uri="{9D8B030D-6E8A-4147-A177-3AD203B41FA5}">
                      <a16:colId xmlns:a16="http://schemas.microsoft.com/office/drawing/2014/main" val="3000241798"/>
                    </a:ext>
                  </a:extLst>
                </a:gridCol>
                <a:gridCol w="2994569">
                  <a:extLst>
                    <a:ext uri="{9D8B030D-6E8A-4147-A177-3AD203B41FA5}">
                      <a16:colId xmlns:a16="http://schemas.microsoft.com/office/drawing/2014/main" val="679301468"/>
                    </a:ext>
                  </a:extLst>
                </a:gridCol>
                <a:gridCol w="2799535">
                  <a:extLst>
                    <a:ext uri="{9D8B030D-6E8A-4147-A177-3AD203B41FA5}">
                      <a16:colId xmlns:a16="http://schemas.microsoft.com/office/drawing/2014/main" val="861938586"/>
                    </a:ext>
                  </a:extLst>
                </a:gridCol>
                <a:gridCol w="2819902">
                  <a:extLst>
                    <a:ext uri="{9D8B030D-6E8A-4147-A177-3AD203B41FA5}">
                      <a16:colId xmlns:a16="http://schemas.microsoft.com/office/drawing/2014/main" val="522667147"/>
                    </a:ext>
                  </a:extLst>
                </a:gridCol>
                <a:gridCol w="756882">
                  <a:extLst>
                    <a:ext uri="{9D8B030D-6E8A-4147-A177-3AD203B41FA5}">
                      <a16:colId xmlns:a16="http://schemas.microsoft.com/office/drawing/2014/main" val="418401450"/>
                    </a:ext>
                  </a:extLst>
                </a:gridCol>
                <a:gridCol w="251622">
                  <a:extLst>
                    <a:ext uri="{9D8B030D-6E8A-4147-A177-3AD203B41FA5}">
                      <a16:colId xmlns:a16="http://schemas.microsoft.com/office/drawing/2014/main" val="3258808727"/>
                    </a:ext>
                  </a:extLst>
                </a:gridCol>
              </a:tblGrid>
              <a:tr h="33314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国の解除基準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府の現状</a:t>
                      </a:r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025640"/>
                  </a:ext>
                </a:extLst>
              </a:tr>
              <a:tr h="330620">
                <a:tc gridSpan="6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（１）感染状況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疫学的状況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321945"/>
                  </a:ext>
                </a:extLst>
              </a:tr>
              <a:tr h="330620">
                <a:tc row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en-US" altLang="ja-JP" sz="1800" b="0" dirty="0" smtClean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（前週同曜日）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61971"/>
                  </a:ext>
                </a:extLst>
              </a:tr>
              <a:tr h="570383">
                <a:tc vMerge="1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①直近１週間の新規感染者数が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その前週の数より減少傾向にあること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再度陽性が判明した者を除く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5/21)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再度陽性が判明した者を除く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61821"/>
                  </a:ext>
                </a:extLst>
              </a:tr>
              <a:tr h="57038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②直近１週間の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万人あたり累積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新規感染者数が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人未満程度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再度陽性が判明した者を除く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再度陽性が判明した者を除く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90766"/>
                  </a:ext>
                </a:extLst>
              </a:tr>
              <a:tr h="33062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（２）医療提供体制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医療状況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96896"/>
                  </a:ext>
                </a:extLst>
              </a:tr>
              <a:tr h="363430">
                <a:tc rowSpan="4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（前週同曜日）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99372"/>
                  </a:ext>
                </a:extLst>
              </a:tr>
              <a:tr h="514859">
                <a:tc vMerge="1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①重症者数が減少傾向で医療提供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体制が逼迫していないこと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②患者急増に対応可能な体制が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確保されていること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重症者数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重症病床確保数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重症者数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重症病床確保数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284919"/>
                  </a:ext>
                </a:extLst>
              </a:tr>
              <a:tr h="5148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軽症中等症入院患者数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290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軽症中等症病床確保数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963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軽症中等症入院患者数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193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endParaRPr kumimoji="1" lang="en-US" altLang="zh-CN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軽症中等症病床確保数　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963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928015"/>
                  </a:ext>
                </a:extLst>
              </a:tr>
              <a:tr h="7041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宿泊療養者数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      　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宿泊療養客室数　</a:t>
                      </a: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1,504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（室）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）客室数には医療従事者用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を含む</a:t>
                      </a:r>
                      <a:endParaRPr kumimoji="1" lang="en-US" altLang="zh-TW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宿泊療養者数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宿泊療養客室数　</a:t>
                      </a: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1,504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（室）</a:t>
                      </a:r>
                      <a:endParaRPr kumimoji="1" lang="en-US" altLang="zh-TW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）客室数には医療従事者用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を含む</a:t>
                      </a:r>
                      <a:endParaRPr kumimoji="1" lang="en-US" altLang="zh-TW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72138"/>
                  </a:ext>
                </a:extLst>
              </a:tr>
              <a:tr h="363430">
                <a:tc gridSpan="6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（３）検査体制の構築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359211"/>
                  </a:ext>
                </a:extLst>
              </a:tr>
              <a:tr h="363430">
                <a:tc row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（前週同曜日）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27079"/>
                  </a:ext>
                </a:extLst>
              </a:tr>
              <a:tr h="453823">
                <a:tc vMerge="1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①ＰＣＲ等検査件数の動向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検査可能体制　約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検査可能体制　約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80853"/>
                  </a:ext>
                </a:extLst>
              </a:tr>
              <a:tr h="343634">
                <a:tc vMerge="1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陽性率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0.6%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陽性率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達成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83795"/>
                  </a:ext>
                </a:extLst>
              </a:tr>
              <a:tr h="330620">
                <a:tc gridSpan="6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427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565335" y="24153"/>
            <a:ext cx="134066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5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342</Words>
  <PresentationFormat>A4 210 x 297 mm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2020-05-21T08:02:49Z</cp:lastPrinted>
  <dcterms:created xsi:type="dcterms:W3CDTF">2020-05-05T00:05:16Z</dcterms:created>
  <dcterms:modified xsi:type="dcterms:W3CDTF">2020-05-21T08:48:49Z</dcterms:modified>
</cp:coreProperties>
</file>