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9144000" cy="6858000" type="screen4x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81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中間スタイル 4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1" autoAdjust="0"/>
    <p:restoredTop sz="94660"/>
  </p:normalViewPr>
  <p:slideViewPr>
    <p:cSldViewPr snapToGrid="0">
      <p:cViewPr varScale="1">
        <p:scale>
          <a:sx n="71" d="100"/>
          <a:sy n="71" d="100"/>
        </p:scale>
        <p:origin x="126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05667-1A45-496A-9668-F340E825EA2B}" type="datetimeFigureOut">
              <a:rPr kumimoji="1" lang="ja-JP" altLang="en-US" smtClean="0"/>
              <a:t>2020/5/2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14BC2-0483-412E-A510-B34C2727CC8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44981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05667-1A45-496A-9668-F340E825EA2B}" type="datetimeFigureOut">
              <a:rPr kumimoji="1" lang="ja-JP" altLang="en-US" smtClean="0"/>
              <a:t>2020/5/2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14BC2-0483-412E-A510-B34C2727CC8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59544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05667-1A45-496A-9668-F340E825EA2B}" type="datetimeFigureOut">
              <a:rPr kumimoji="1" lang="ja-JP" altLang="en-US" smtClean="0"/>
              <a:t>2020/5/2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14BC2-0483-412E-A510-B34C2727CC8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11316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05667-1A45-496A-9668-F340E825EA2B}" type="datetimeFigureOut">
              <a:rPr kumimoji="1" lang="ja-JP" altLang="en-US" smtClean="0"/>
              <a:t>2020/5/2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14BC2-0483-412E-A510-B34C2727CC8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0397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05667-1A45-496A-9668-F340E825EA2B}" type="datetimeFigureOut">
              <a:rPr kumimoji="1" lang="ja-JP" altLang="en-US" smtClean="0"/>
              <a:t>2020/5/2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14BC2-0483-412E-A510-B34C2727CC8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66171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05667-1A45-496A-9668-F340E825EA2B}" type="datetimeFigureOut">
              <a:rPr kumimoji="1" lang="ja-JP" altLang="en-US" smtClean="0"/>
              <a:t>2020/5/2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14BC2-0483-412E-A510-B34C2727CC8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88710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05667-1A45-496A-9668-F340E825EA2B}" type="datetimeFigureOut">
              <a:rPr kumimoji="1" lang="ja-JP" altLang="en-US" smtClean="0"/>
              <a:t>2020/5/2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14BC2-0483-412E-A510-B34C2727CC8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83174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05667-1A45-496A-9668-F340E825EA2B}" type="datetimeFigureOut">
              <a:rPr kumimoji="1" lang="ja-JP" altLang="en-US" smtClean="0"/>
              <a:t>2020/5/2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14BC2-0483-412E-A510-B34C2727CC8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83594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05667-1A45-496A-9668-F340E825EA2B}" type="datetimeFigureOut">
              <a:rPr kumimoji="1" lang="ja-JP" altLang="en-US" smtClean="0"/>
              <a:t>2020/5/2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14BC2-0483-412E-A510-B34C2727CC8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311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05667-1A45-496A-9668-F340E825EA2B}" type="datetimeFigureOut">
              <a:rPr kumimoji="1" lang="ja-JP" altLang="en-US" smtClean="0"/>
              <a:t>2020/5/2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14BC2-0483-412E-A510-B34C2727CC8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01037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05667-1A45-496A-9668-F340E825EA2B}" type="datetimeFigureOut">
              <a:rPr kumimoji="1" lang="ja-JP" altLang="en-US" smtClean="0"/>
              <a:t>2020/5/2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14BC2-0483-412E-A510-B34C2727CC8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75807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105667-1A45-496A-9668-F340E825EA2B}" type="datetimeFigureOut">
              <a:rPr kumimoji="1" lang="ja-JP" altLang="en-US" smtClean="0"/>
              <a:t>2020/5/2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514BC2-0483-412E-A510-B34C2727CC8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88877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正方形/長方形 14"/>
          <p:cNvSpPr/>
          <p:nvPr/>
        </p:nvSpPr>
        <p:spPr>
          <a:xfrm>
            <a:off x="0" y="0"/>
            <a:ext cx="9144000" cy="4448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b="1" dirty="0" smtClean="0"/>
              <a:t>宿泊施設の状況　　　　　　　　　　　　　　　　　　　　　　　</a:t>
            </a:r>
            <a:endParaRPr kumimoji="1" lang="ja-JP" altLang="en-US" sz="1600" b="1" dirty="0"/>
          </a:p>
        </p:txBody>
      </p:sp>
      <p:sp>
        <p:nvSpPr>
          <p:cNvPr id="134" name="テキスト ボックス 133"/>
          <p:cNvSpPr txBox="1"/>
          <p:nvPr/>
        </p:nvSpPr>
        <p:spPr>
          <a:xfrm>
            <a:off x="146918" y="822756"/>
            <a:ext cx="91440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 anchor="b">
            <a:spAutoFit/>
          </a:bodyPr>
          <a:lstStyle/>
          <a:p>
            <a:r>
              <a:rPr kumimoji="1" lang="ja-JP" altLang="en-US" b="1" dirty="0" smtClean="0"/>
              <a:t>軽症者等の宿泊施設の入所状況　　　　　　　　　　　　　　　　　　　</a:t>
            </a:r>
            <a:r>
              <a:rPr kumimoji="1" lang="en-US" altLang="ja-JP" sz="1600" b="1" dirty="0" smtClean="0"/>
              <a:t>R2.5.1</a:t>
            </a:r>
            <a:r>
              <a:rPr kumimoji="1" lang="ja-JP" altLang="en-US" sz="1600" b="1" dirty="0"/>
              <a:t>現在</a:t>
            </a:r>
            <a:endParaRPr kumimoji="1" lang="ja-JP" altLang="en-US" sz="1600" dirty="0"/>
          </a:p>
        </p:txBody>
      </p:sp>
      <p:graphicFrame>
        <p:nvGraphicFramePr>
          <p:cNvPr id="9" name="表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1328936"/>
              </p:ext>
            </p:extLst>
          </p:nvPr>
        </p:nvGraphicFramePr>
        <p:xfrm>
          <a:off x="146918" y="1160179"/>
          <a:ext cx="8850163" cy="30676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8269">
                  <a:extLst>
                    <a:ext uri="{9D8B030D-6E8A-4147-A177-3AD203B41FA5}">
                      <a16:colId xmlns:a16="http://schemas.microsoft.com/office/drawing/2014/main" val="3988576689"/>
                    </a:ext>
                  </a:extLst>
                </a:gridCol>
                <a:gridCol w="2114445">
                  <a:extLst>
                    <a:ext uri="{9D8B030D-6E8A-4147-A177-3AD203B41FA5}">
                      <a16:colId xmlns:a16="http://schemas.microsoft.com/office/drawing/2014/main" val="1163055939"/>
                    </a:ext>
                  </a:extLst>
                </a:gridCol>
                <a:gridCol w="2360141">
                  <a:extLst>
                    <a:ext uri="{9D8B030D-6E8A-4147-A177-3AD203B41FA5}">
                      <a16:colId xmlns:a16="http://schemas.microsoft.com/office/drawing/2014/main" val="932144285"/>
                    </a:ext>
                  </a:extLst>
                </a:gridCol>
                <a:gridCol w="1643449">
                  <a:extLst>
                    <a:ext uri="{9D8B030D-6E8A-4147-A177-3AD203B41FA5}">
                      <a16:colId xmlns:a16="http://schemas.microsoft.com/office/drawing/2014/main" val="756354131"/>
                    </a:ext>
                  </a:extLst>
                </a:gridCol>
                <a:gridCol w="2373859">
                  <a:extLst>
                    <a:ext uri="{9D8B030D-6E8A-4147-A177-3AD203B41FA5}">
                      <a16:colId xmlns:a16="http://schemas.microsoft.com/office/drawing/2014/main" val="3468398268"/>
                    </a:ext>
                  </a:extLst>
                </a:gridCol>
              </a:tblGrid>
              <a:tr h="48327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/>
                        <a:t>ホテル名</a:t>
                      </a:r>
                      <a:endParaRPr kumimoji="1" lang="ja-JP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/>
                        <a:t>受入れ室数／総室数</a:t>
                      </a:r>
                      <a:endParaRPr kumimoji="1" lang="ja-JP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600" dirty="0" smtClean="0"/>
                        <a:t>現在入所者数</a:t>
                      </a:r>
                      <a:endParaRPr lang="en-US" altLang="ja-JP" sz="16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/>
                        <a:t>備考</a:t>
                      </a:r>
                      <a:endParaRPr kumimoji="1" lang="ja-JP" altLang="en-US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54749640"/>
                  </a:ext>
                </a:extLst>
              </a:tr>
              <a:tr h="646091">
                <a:tc>
                  <a:txBody>
                    <a:bodyPr/>
                    <a:lstStyle/>
                    <a:p>
                      <a:r>
                        <a:rPr kumimoji="1" lang="ja-JP" altLang="en-US" sz="16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１</a:t>
                      </a:r>
                      <a:endParaRPr kumimoji="1" lang="ja-JP" altLang="en-US" sz="16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スーパーホテル</a:t>
                      </a:r>
                      <a:endParaRPr kumimoji="1" lang="en-US" altLang="ja-JP" sz="1600" b="1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r>
                        <a:rPr kumimoji="1" lang="ja-JP" altLang="en-US" sz="16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　　</a:t>
                      </a:r>
                      <a:r>
                        <a:rPr kumimoji="1" lang="zh-CN" altLang="en-US" sz="1600" b="1" dirty="0" smtClean="0">
                          <a:solidFill>
                            <a:schemeClr val="tx1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大阪天然温泉</a:t>
                      </a:r>
                      <a:endParaRPr kumimoji="1" lang="ja-JP" altLang="en-US" sz="1600" b="1" dirty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6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４００／４４０</a:t>
                      </a:r>
                      <a:endParaRPr kumimoji="1" lang="en-US" altLang="ja-JP" sz="1600" b="1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algn="r"/>
                      <a:r>
                        <a:rPr kumimoji="1" lang="ja-JP" altLang="en-US" sz="16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室</a:t>
                      </a:r>
                      <a:endParaRPr kumimoji="1" lang="ja-JP" altLang="en-US" sz="16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ja-JP" altLang="en-US" sz="1600" b="1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１０４</a:t>
                      </a:r>
                      <a:endParaRPr lang="en-US" altLang="ja-JP" sz="1600" b="1" dirty="0" smtClean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  <a:p>
                      <a:pPr algn="r"/>
                      <a:r>
                        <a:rPr lang="ja-JP" altLang="en-US" sz="1600" b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人</a:t>
                      </a:r>
                      <a:endParaRPr lang="ja-JP" altLang="en-US" sz="1600" b="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・スタッフ用　　　　</a:t>
                      </a:r>
                      <a:r>
                        <a:rPr kumimoji="1" lang="en-US" altLang="ja-JP" sz="14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40</a:t>
                      </a:r>
                      <a:r>
                        <a:rPr kumimoji="1" lang="ja-JP" altLang="en-US" sz="14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室</a:t>
                      </a:r>
                      <a:endParaRPr kumimoji="1" lang="zh-CN" altLang="en-US" sz="1400" b="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3204579"/>
                  </a:ext>
                </a:extLst>
              </a:tr>
              <a:tr h="646091">
                <a:tc>
                  <a:txBody>
                    <a:bodyPr/>
                    <a:lstStyle/>
                    <a:p>
                      <a:r>
                        <a:rPr kumimoji="1" lang="ja-JP" altLang="en-US" sz="16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２</a:t>
                      </a:r>
                      <a:endParaRPr kumimoji="1" lang="ja-JP" altLang="en-US" sz="16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sz="16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大阪アカデミア</a:t>
                      </a:r>
                      <a:endParaRPr kumimoji="1" lang="ja-JP" altLang="en-US" sz="16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6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３１２／３１２</a:t>
                      </a:r>
                      <a:endParaRPr kumimoji="1" lang="en-US" altLang="ja-JP" sz="1600" b="1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algn="r"/>
                      <a:r>
                        <a:rPr kumimoji="1" lang="ja-JP" altLang="en-US" sz="16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室</a:t>
                      </a:r>
                      <a:endParaRPr kumimoji="1" lang="ja-JP" altLang="en-US" sz="16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+mn-cs"/>
                        </a:rPr>
                        <a:t>６６</a:t>
                      </a:r>
                      <a:endParaRPr kumimoji="1" lang="en-US" altLang="ja-JP" sz="16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+mn-cs"/>
                      </a:endParaRP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+mn-cs"/>
                        </a:rPr>
                        <a:t>人</a:t>
                      </a:r>
                      <a:endParaRPr kumimoji="1" lang="ja-JP" alt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・スタッフは別棟</a:t>
                      </a:r>
                      <a:endParaRPr kumimoji="1" lang="zh-CN" altLang="en-US" sz="1400" b="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4603924"/>
                  </a:ext>
                </a:extLst>
              </a:tr>
              <a:tr h="646091">
                <a:tc>
                  <a:txBody>
                    <a:bodyPr/>
                    <a:lstStyle/>
                    <a:p>
                      <a:r>
                        <a:rPr kumimoji="1" lang="ja-JP" altLang="en-US" sz="16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３</a:t>
                      </a:r>
                      <a:endParaRPr kumimoji="1" lang="ja-JP" altLang="en-US" sz="16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アパホテル</a:t>
                      </a:r>
                      <a:endParaRPr kumimoji="1" lang="en-US" altLang="ja-JP" sz="1600" b="1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r>
                        <a:rPr kumimoji="1" lang="ja-JP" altLang="en-US" sz="16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　　大阪肥後橋駅前</a:t>
                      </a:r>
                      <a:endParaRPr kumimoji="1" lang="ja-JP" altLang="en-US" sz="16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ja-JP" altLang="en-US" sz="16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６００／８５３</a:t>
                      </a:r>
                      <a:endParaRPr lang="en-US" altLang="ja-JP" sz="1600" b="1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algn="r"/>
                      <a:r>
                        <a:rPr lang="ja-JP" altLang="en-US" sz="16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室</a:t>
                      </a:r>
                      <a:endParaRPr kumimoji="1" lang="ja-JP" altLang="en-US" sz="16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+mn-cs"/>
                        </a:rPr>
                        <a:t>３５</a:t>
                      </a:r>
                      <a:endParaRPr kumimoji="1" lang="en-US" altLang="ja-JP" sz="16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+mn-cs"/>
                      </a:endParaRP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+mn-cs"/>
                        </a:rPr>
                        <a:t>人</a:t>
                      </a:r>
                      <a:endParaRPr kumimoji="1" lang="ja-JP" alt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・医療従事者用　　 </a:t>
                      </a:r>
                      <a:r>
                        <a:rPr kumimoji="1" lang="en-US" altLang="ja-JP" sz="14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192</a:t>
                      </a:r>
                      <a:r>
                        <a:rPr kumimoji="1" lang="ja-JP" altLang="en-US" sz="14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室</a:t>
                      </a:r>
                      <a:endParaRPr kumimoji="1" lang="en-US" altLang="ja-JP" sz="1400" b="1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・スタッフ用　　　　</a:t>
                      </a:r>
                      <a:r>
                        <a:rPr kumimoji="1" lang="en-US" altLang="ja-JP" sz="14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61</a:t>
                      </a:r>
                      <a:r>
                        <a:rPr kumimoji="1" lang="ja-JP" altLang="en-US" sz="14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室</a:t>
                      </a:r>
                      <a:endParaRPr kumimoji="1" lang="zh-CN" altLang="en-US" sz="1400" b="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3535861"/>
                  </a:ext>
                </a:extLst>
              </a:tr>
              <a:tr h="646091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600" b="1" dirty="0" smtClean="0"/>
                        <a:t>合計</a:t>
                      </a:r>
                      <a:endParaRPr kumimoji="1" lang="ja-JP" altLang="en-US" sz="1600" b="1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ja-JP" altLang="en-US" sz="1600" b="1" dirty="0" smtClean="0">
                          <a:latin typeface="MS-Gothic"/>
                        </a:rPr>
                        <a:t>１</a:t>
                      </a:r>
                      <a:r>
                        <a:rPr lang="en-US" altLang="ja-JP" sz="1600" b="1" dirty="0" smtClean="0">
                          <a:latin typeface="MS-Gothic"/>
                        </a:rPr>
                        <a:t>,</a:t>
                      </a:r>
                      <a:r>
                        <a:rPr lang="ja-JP" altLang="en-US" sz="1600" b="1" smtClean="0">
                          <a:latin typeface="MS-Gothic"/>
                        </a:rPr>
                        <a:t>３１２／</a:t>
                      </a:r>
                      <a:r>
                        <a:rPr lang="ja-JP" altLang="en-US" sz="1600" b="1" dirty="0" smtClean="0">
                          <a:latin typeface="MS-Gothic"/>
                        </a:rPr>
                        <a:t>１</a:t>
                      </a:r>
                      <a:r>
                        <a:rPr lang="en-US" altLang="ja-JP" sz="1600" b="1" dirty="0" smtClean="0">
                          <a:latin typeface="MS-Gothic"/>
                        </a:rPr>
                        <a:t>,</a:t>
                      </a:r>
                      <a:r>
                        <a:rPr lang="ja-JP" altLang="en-US" sz="1600" b="1" dirty="0" smtClean="0">
                          <a:latin typeface="MS-Gothic"/>
                        </a:rPr>
                        <a:t>６０５</a:t>
                      </a:r>
                      <a:endParaRPr lang="en-US" altLang="ja-JP" sz="1600" b="1" dirty="0" smtClean="0">
                        <a:latin typeface="MS-Gothic"/>
                      </a:endParaRPr>
                    </a:p>
                    <a:p>
                      <a:pPr algn="r"/>
                      <a:r>
                        <a:rPr lang="ja-JP" altLang="en-US" sz="1600" b="0" dirty="0" smtClean="0">
                          <a:latin typeface="MS-Gothic"/>
                        </a:rPr>
                        <a:t>室</a:t>
                      </a:r>
                      <a:endParaRPr lang="zh-CN" altLang="en-US" sz="1600" b="0" dirty="0">
                        <a:latin typeface="MS-Gothic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游ゴシック" panose="020B0400000000000000" pitchFamily="50" charset="-128"/>
                          <a:ea typeface="+mn-ea"/>
                          <a:cs typeface="+mn-cs"/>
                        </a:rPr>
                        <a:t>２０５</a:t>
                      </a:r>
                      <a:endParaRPr kumimoji="1" lang="en-US" altLang="ja-JP" sz="16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游ゴシック" panose="020B0400000000000000" pitchFamily="50" charset="-128"/>
                        <a:ea typeface="+mn-ea"/>
                        <a:cs typeface="+mn-cs"/>
                      </a:endParaRP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游ゴシック" panose="020B0400000000000000" pitchFamily="50" charset="-128"/>
                          <a:ea typeface="+mn-ea"/>
                          <a:cs typeface="+mn-cs"/>
                        </a:rPr>
                        <a:t>人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b="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0027030"/>
                  </a:ext>
                </a:extLst>
              </a:tr>
            </a:tbl>
          </a:graphicData>
        </a:graphic>
      </p:graphicFrame>
      <p:sp>
        <p:nvSpPr>
          <p:cNvPr id="7" name="テキスト ボックス 6"/>
          <p:cNvSpPr txBox="1"/>
          <p:nvPr/>
        </p:nvSpPr>
        <p:spPr>
          <a:xfrm>
            <a:off x="146918" y="4713517"/>
            <a:ext cx="8850163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b="1" dirty="0" smtClean="0"/>
              <a:t>医療従事者向け宿泊施設の応募状況　４／２８～募集中　　　　　　　　</a:t>
            </a:r>
            <a:r>
              <a:rPr kumimoji="1" lang="en-US" altLang="ja-JP" sz="1600" b="1" dirty="0" smtClean="0"/>
              <a:t>R2.5.1</a:t>
            </a:r>
            <a:r>
              <a:rPr kumimoji="1" lang="ja-JP" altLang="en-US" sz="1600" b="1" dirty="0" smtClean="0"/>
              <a:t>現在</a:t>
            </a:r>
            <a:r>
              <a:rPr kumimoji="1" lang="ja-JP" altLang="en-US" sz="1600" dirty="0" smtClean="0"/>
              <a:t>　　</a:t>
            </a:r>
            <a:endParaRPr kumimoji="1" lang="ja-JP" altLang="en-US" sz="1600" dirty="0"/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134946"/>
              </p:ext>
            </p:extLst>
          </p:nvPr>
        </p:nvGraphicFramePr>
        <p:xfrm>
          <a:off x="146919" y="5050940"/>
          <a:ext cx="8850162" cy="15352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54627">
                  <a:extLst>
                    <a:ext uri="{9D8B030D-6E8A-4147-A177-3AD203B41FA5}">
                      <a16:colId xmlns:a16="http://schemas.microsoft.com/office/drawing/2014/main" val="1163055939"/>
                    </a:ext>
                  </a:extLst>
                </a:gridCol>
                <a:gridCol w="2409568">
                  <a:extLst>
                    <a:ext uri="{9D8B030D-6E8A-4147-A177-3AD203B41FA5}">
                      <a16:colId xmlns:a16="http://schemas.microsoft.com/office/drawing/2014/main" val="3468398268"/>
                    </a:ext>
                  </a:extLst>
                </a:gridCol>
                <a:gridCol w="3485967">
                  <a:extLst>
                    <a:ext uri="{9D8B030D-6E8A-4147-A177-3AD203B41FA5}">
                      <a16:colId xmlns:a16="http://schemas.microsoft.com/office/drawing/2014/main" val="2787857877"/>
                    </a:ext>
                  </a:extLst>
                </a:gridCol>
              </a:tblGrid>
              <a:tr h="50324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/>
                        <a:t>施設数</a:t>
                      </a:r>
                      <a:endParaRPr kumimoji="1" lang="en-US" altLang="ja-JP" sz="16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/>
                        <a:t>客室数</a:t>
                      </a:r>
                      <a:endParaRPr kumimoji="1" lang="ja-JP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/>
                        <a:t>割引料金</a:t>
                      </a:r>
                      <a:endParaRPr kumimoji="1" lang="ja-JP" altLang="en-US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54749640"/>
                  </a:ext>
                </a:extLst>
              </a:tr>
              <a:tr h="1031966"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800" b="1" dirty="0" smtClean="0">
                          <a:latin typeface="+mn-ea"/>
                          <a:ea typeface="+mn-ea"/>
                        </a:rPr>
                        <a:t>　　　　　　　　　　３４</a:t>
                      </a:r>
                      <a:r>
                        <a:rPr kumimoji="1" lang="ja-JP" altLang="en-US" sz="1800" b="0" dirty="0" smtClean="0">
                          <a:latin typeface="+mn-ea"/>
                          <a:ea typeface="+mn-ea"/>
                        </a:rPr>
                        <a:t>施設</a:t>
                      </a:r>
                      <a:endParaRPr kumimoji="1" lang="ja-JP" altLang="en-US" sz="1800" b="0" dirty="0"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800" b="1" dirty="0" smtClean="0">
                          <a:latin typeface="+mn-ea"/>
                          <a:ea typeface="+mn-ea"/>
                        </a:rPr>
                        <a:t>　　　　</a:t>
                      </a:r>
                      <a:r>
                        <a:rPr kumimoji="1" lang="ja-JP" altLang="en-US" sz="1800" b="1" baseline="0" dirty="0" smtClean="0">
                          <a:latin typeface="+mn-ea"/>
                          <a:ea typeface="+mn-ea"/>
                        </a:rPr>
                        <a:t>  </a:t>
                      </a:r>
                      <a:r>
                        <a:rPr kumimoji="1" lang="ja-JP" altLang="en-US" sz="1800" b="1" dirty="0" smtClean="0">
                          <a:latin typeface="+mn-ea"/>
                          <a:ea typeface="+mn-ea"/>
                        </a:rPr>
                        <a:t>１</a:t>
                      </a:r>
                      <a:r>
                        <a:rPr kumimoji="1" lang="en-US" altLang="ja-JP" sz="1800" b="1" dirty="0" smtClean="0">
                          <a:latin typeface="+mn-ea"/>
                          <a:ea typeface="+mn-ea"/>
                        </a:rPr>
                        <a:t>,</a:t>
                      </a:r>
                      <a:r>
                        <a:rPr kumimoji="1" lang="ja-JP" altLang="en-US" sz="1800" b="1" dirty="0" smtClean="0">
                          <a:latin typeface="+mn-ea"/>
                          <a:ea typeface="+mn-ea"/>
                        </a:rPr>
                        <a:t>６４０</a:t>
                      </a:r>
                      <a:r>
                        <a:rPr kumimoji="1" lang="ja-JP" altLang="en-US" sz="1800" b="0" dirty="0" smtClean="0">
                          <a:latin typeface="+mn-ea"/>
                          <a:ea typeface="+mn-ea"/>
                        </a:rPr>
                        <a:t>室</a:t>
                      </a:r>
                      <a:endParaRPr kumimoji="1" lang="ja-JP" altLang="en-US" sz="1800" b="0" dirty="0"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600" b="0" dirty="0" smtClean="0">
                          <a:latin typeface="+mn-ea"/>
                          <a:ea typeface="+mn-ea"/>
                        </a:rPr>
                        <a:t>・概ね３</a:t>
                      </a:r>
                      <a:r>
                        <a:rPr kumimoji="1" lang="en-US" altLang="ja-JP" sz="1600" b="0" dirty="0" smtClean="0">
                          <a:latin typeface="+mn-ea"/>
                          <a:ea typeface="+mn-ea"/>
                        </a:rPr>
                        <a:t>,</a:t>
                      </a:r>
                      <a:r>
                        <a:rPr kumimoji="1" lang="ja-JP" altLang="en-US" sz="1600" b="0" dirty="0" smtClean="0">
                          <a:latin typeface="+mn-ea"/>
                          <a:ea typeface="+mn-ea"/>
                        </a:rPr>
                        <a:t>０００～５</a:t>
                      </a:r>
                      <a:r>
                        <a:rPr kumimoji="1" lang="en-US" altLang="ja-JP" sz="1600" b="0" dirty="0" smtClean="0">
                          <a:latin typeface="+mn-ea"/>
                          <a:ea typeface="+mn-ea"/>
                        </a:rPr>
                        <a:t>,</a:t>
                      </a:r>
                      <a:r>
                        <a:rPr kumimoji="1" lang="ja-JP" altLang="en-US" sz="1600" b="0" dirty="0" smtClean="0">
                          <a:latin typeface="+mn-ea"/>
                          <a:ea typeface="+mn-ea"/>
                        </a:rPr>
                        <a:t>０００円／泊</a:t>
                      </a:r>
                      <a:endParaRPr kumimoji="1" lang="en-US" altLang="ja-JP" sz="1600" b="0" dirty="0" smtClean="0">
                        <a:latin typeface="+mn-ea"/>
                        <a:ea typeface="+mn-ea"/>
                      </a:endParaRPr>
                    </a:p>
                    <a:p>
                      <a:pPr algn="l">
                        <a:spcBef>
                          <a:spcPts val="600"/>
                        </a:spcBef>
                      </a:pPr>
                      <a:r>
                        <a:rPr kumimoji="1" lang="ja-JP" altLang="en-US" sz="1600" b="0" dirty="0" smtClean="0">
                          <a:latin typeface="+mn-ea"/>
                          <a:ea typeface="+mn-ea"/>
                        </a:rPr>
                        <a:t>・無償は３施設</a:t>
                      </a:r>
                      <a:endParaRPr kumimoji="1" lang="en-US" altLang="ja-JP" sz="1600" b="0" dirty="0" smtClean="0">
                        <a:latin typeface="+mn-ea"/>
                        <a:ea typeface="+mn-ea"/>
                      </a:endParaRPr>
                    </a:p>
                  </a:txBody>
                  <a:tcPr marL="72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3204579"/>
                  </a:ext>
                </a:extLst>
              </a:tr>
            </a:tbl>
          </a:graphicData>
        </a:graphic>
      </p:graphicFrame>
      <p:sp>
        <p:nvSpPr>
          <p:cNvPr id="10" name="テキスト ボックス 9"/>
          <p:cNvSpPr txBox="1"/>
          <p:nvPr/>
        </p:nvSpPr>
        <p:spPr>
          <a:xfrm>
            <a:off x="6954128" y="504935"/>
            <a:ext cx="2336790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/>
              <a:t>危機管理室　防災企画課</a:t>
            </a:r>
            <a:endParaRPr kumimoji="1" lang="ja-JP" altLang="en-US" sz="1400" dirty="0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7749048" y="37755"/>
            <a:ext cx="124803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kumimoji="1" lang="ja-JP" altLang="en-US" dirty="0" smtClean="0"/>
              <a:t>資料</a:t>
            </a:r>
            <a:r>
              <a:rPr kumimoji="1" lang="en-US" altLang="ja-JP" dirty="0" smtClean="0"/>
              <a:t>―</a:t>
            </a:r>
            <a:r>
              <a:rPr kumimoji="1" lang="ja-JP" altLang="en-US" dirty="0" smtClean="0"/>
              <a:t>４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915886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1428</TotalTime>
  <Words>97</Words>
  <PresentationFormat>画面に合わせる (4:3)</PresentationFormat>
  <Paragraphs>45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等线</vt:lpstr>
      <vt:lpstr>MS-Gothic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Printed>2020-05-02T03:39:13Z</cp:lastPrinted>
  <dcterms:created xsi:type="dcterms:W3CDTF">2020-04-01T05:46:06Z</dcterms:created>
  <dcterms:modified xsi:type="dcterms:W3CDTF">2020-05-02T05:23:36Z</dcterms:modified>
</cp:coreProperties>
</file>