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99F"/>
    <a:srgbClr val="1C1355"/>
    <a:srgbClr val="B3AAEC"/>
    <a:srgbClr val="7F6FDF"/>
    <a:srgbClr val="5B46D6"/>
    <a:srgbClr val="082215"/>
    <a:srgbClr val="C5BEF0"/>
    <a:srgbClr val="CBC4F2"/>
    <a:srgbClr val="CA1421"/>
    <a:srgbClr val="6A0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2$\KoshimuraS\2020_&#12467;&#12525;&#12490;\&#20225;&#26989;&#35519;&#26619;&#65313;\&#10104;&#35215;&#27169;&#12463;&#12525;&#1247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2$\KoshimuraS\2020_&#12467;&#12525;&#12490;\&#20225;&#26989;&#35519;&#26619;&#65313;\&#10104;&#35215;&#27169;&#12463;&#12525;&#1247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2$\KoshimuraS\2020_&#12467;&#12525;&#12490;\&#20225;&#26989;&#35519;&#26619;&#65313;\&#10104;&#35215;&#27169;&#12463;&#12525;&#1247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3915740840614097"/>
          <c:y val="5.8666666666666666E-2"/>
          <c:w val="0.23572843634271742"/>
          <c:h val="0.64317433017118586"/>
        </c:manualLayout>
      </c:layout>
      <c:lineChart>
        <c:grouping val="standar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休業・休店</c:v>
                </c:pt>
              </c:strCache>
            </c:strRef>
          </c:tx>
          <c:spPr>
            <a:ln w="50800" cap="rnd">
              <a:solidFill>
                <a:srgbClr val="79BD8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79BD89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668032934239383E-2"/>
                  <c:y val="3.1830731056228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685-4905-92B8-A9098DC28686}"/>
                </c:ext>
              </c:extLst>
            </c:dLbl>
            <c:dLbl>
              <c:idx val="1"/>
              <c:layout>
                <c:manualLayout>
                  <c:x val="-3.2221443210009706E-2"/>
                  <c:y val="3.7479240009674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85-4905-92B8-A9098DC28686}"/>
                </c:ext>
              </c:extLst>
            </c:dLbl>
            <c:dLbl>
              <c:idx val="2"/>
              <c:layout>
                <c:manualLayout>
                  <c:x val="-9.0527810735986768E-3"/>
                  <c:y val="3.51254557344154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685-4905-92B8-A9098DC286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Sheet2!$I$1:$K$2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Sheet2!$I$3:$K$3</c:f>
              <c:numCache>
                <c:formatCode>0.0%</c:formatCode>
                <c:ptCount val="3"/>
                <c:pt idx="0">
                  <c:v>5.8712121212121209E-2</c:v>
                </c:pt>
                <c:pt idx="1">
                  <c:v>0.14204545454545456</c:v>
                </c:pt>
                <c:pt idx="2">
                  <c:v>0.19128787878787878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85-4905-92B8-A9098DC28686}"/>
            </c:ext>
          </c:extLst>
        </c:ser>
        <c:ser>
          <c:idx val="1"/>
          <c:order val="1"/>
          <c:tx>
            <c:strRef>
              <c:f>Sheet2!$B$4</c:f>
              <c:strCache>
                <c:ptCount val="1"/>
                <c:pt idx="0">
                  <c:v>テレワーク（在宅勤務）</c:v>
                </c:pt>
              </c:strCache>
            </c:strRef>
          </c:tx>
          <c:spPr>
            <a:ln w="28575" cap="rnd">
              <a:solidFill>
                <a:srgbClr val="2F5F3A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6DB77F"/>
              </a:solidFill>
              <a:ln w="9525">
                <a:solidFill>
                  <a:srgbClr val="2F5F3A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3564160644303027E-2"/>
                  <c:y val="-5.6871355244416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85-4905-92B8-A9098DC28686}"/>
                </c:ext>
              </c:extLst>
            </c:dLbl>
            <c:dLbl>
              <c:idx val="2"/>
              <c:layout>
                <c:manualLayout>
                  <c:x val="-2.5911624060691044E-2"/>
                  <c:y val="-4.6507753083765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685-4905-92B8-A9098DC286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Sheet2!$I$1:$K$2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Sheet2!$I$4:$K$4</c:f>
              <c:numCache>
                <c:formatCode>0.0%</c:formatCode>
                <c:ptCount val="3"/>
                <c:pt idx="0">
                  <c:v>0.17045454545454547</c:v>
                </c:pt>
                <c:pt idx="1">
                  <c:v>0.2746212121212121</c:v>
                </c:pt>
                <c:pt idx="2">
                  <c:v>0.32954545454545453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685-4905-92B8-A9098DC28686}"/>
            </c:ext>
          </c:extLst>
        </c:ser>
        <c:ser>
          <c:idx val="2"/>
          <c:order val="2"/>
          <c:tx>
            <c:strRef>
              <c:f>Sheet2!$B$5</c:f>
              <c:strCache>
                <c:ptCount val="1"/>
                <c:pt idx="0">
                  <c:v>時差出勤</c:v>
                </c:pt>
              </c:strCache>
            </c:strRef>
          </c:tx>
          <c:spPr>
            <a:ln w="28575" cap="rnd">
              <a:solidFill>
                <a:srgbClr val="04080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F5F3A"/>
              </a:solidFill>
              <a:ln w="9525">
                <a:solidFill>
                  <a:srgbClr val="04080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7788264480638637E-2"/>
                  <c:y val="3.1666561679790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685-4905-92B8-A9098DC28686}"/>
                </c:ext>
              </c:extLst>
            </c:dLbl>
            <c:dLbl>
              <c:idx val="1"/>
              <c:layout>
                <c:manualLayout>
                  <c:x val="-4.08280300578866E-2"/>
                  <c:y val="4.1866114858509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685-4905-92B8-A9098DC28686}"/>
                </c:ext>
              </c:extLst>
            </c:dLbl>
            <c:dLbl>
              <c:idx val="2"/>
              <c:layout>
                <c:manualLayout>
                  <c:x val="-3.500161794845812E-4"/>
                  <c:y val="1.031487105067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685-4905-92B8-A9098DC286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Sheet2!$I$1:$K$2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Sheet2!$I$5:$K$5</c:f>
              <c:numCache>
                <c:formatCode>0.0%</c:formatCode>
                <c:ptCount val="3"/>
                <c:pt idx="0">
                  <c:v>0.15340909090909091</c:v>
                </c:pt>
                <c:pt idx="1">
                  <c:v>0.24053030303030304</c:v>
                </c:pt>
                <c:pt idx="2">
                  <c:v>0.26704545454545453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685-4905-92B8-A9098DC2868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04537663"/>
        <c:axId val="2004533503"/>
      </c:lineChart>
      <c:catAx>
        <c:axId val="2004537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04533503"/>
        <c:crosses val="autoZero"/>
        <c:auto val="1"/>
        <c:lblAlgn val="ctr"/>
        <c:lblOffset val="100"/>
        <c:noMultiLvlLbl val="0"/>
      </c:catAx>
      <c:valAx>
        <c:axId val="2004533503"/>
        <c:scaling>
          <c:orientation val="minMax"/>
          <c:max val="0.8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04537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429259698702047E-2"/>
          <c:y val="0.89590389938459059"/>
          <c:w val="0.89546111530579209"/>
          <c:h val="7.6792346349197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休業・休店</c:v>
                </c:pt>
              </c:strCache>
            </c:strRef>
          </c:tx>
          <c:spPr>
            <a:ln w="50800" cap="rnd">
              <a:solidFill>
                <a:srgbClr val="79BD8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79BD89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1427534471857952"/>
                  <c:y val="4.6265111021706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2DB-4523-AC1E-AB6F4167A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Sheet2!$F$1:$H$2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Sheet2!$F$3:$H$3</c:f>
              <c:numCache>
                <c:formatCode>0.0%</c:formatCode>
                <c:ptCount val="3"/>
                <c:pt idx="0">
                  <c:v>7.1307300509337854E-2</c:v>
                </c:pt>
                <c:pt idx="1">
                  <c:v>0.12733446519524619</c:v>
                </c:pt>
                <c:pt idx="2">
                  <c:v>0.16808149405772496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DB-4523-AC1E-AB6F4167A99E}"/>
            </c:ext>
          </c:extLst>
        </c:ser>
        <c:ser>
          <c:idx val="1"/>
          <c:order val="1"/>
          <c:tx>
            <c:strRef>
              <c:f>Sheet2!$B$4</c:f>
              <c:strCache>
                <c:ptCount val="1"/>
                <c:pt idx="0">
                  <c:v>テレワーク（在宅勤務）</c:v>
                </c:pt>
              </c:strCache>
            </c:strRef>
          </c:tx>
          <c:spPr>
            <a:ln w="28575" cap="rnd">
              <a:solidFill>
                <a:srgbClr val="2F5F3A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6DB77F"/>
              </a:solidFill>
              <a:ln w="9525">
                <a:solidFill>
                  <a:srgbClr val="2F5F3A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5204368298183835"/>
                  <c:y val="-6.6626771653543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2DB-4523-AC1E-AB6F4167A99E}"/>
                </c:ext>
              </c:extLst>
            </c:dLbl>
            <c:dLbl>
              <c:idx val="1"/>
              <c:layout>
                <c:manualLayout>
                  <c:x val="-6.8830153906625155E-2"/>
                  <c:y val="5.599747111902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2DB-4523-AC1E-AB6F4167A99E}"/>
                </c:ext>
              </c:extLst>
            </c:dLbl>
            <c:dLbl>
              <c:idx val="2"/>
              <c:layout>
                <c:manualLayout>
                  <c:x val="-8.6309059208168518E-2"/>
                  <c:y val="5.1598530183727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2DB-4523-AC1E-AB6F4167A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Sheet2!$F$1:$H$2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Sheet2!$F$4:$H$4</c:f>
              <c:numCache>
                <c:formatCode>0.0%</c:formatCode>
                <c:ptCount val="3"/>
                <c:pt idx="0">
                  <c:v>0.15449915110356538</c:v>
                </c:pt>
                <c:pt idx="1">
                  <c:v>0.4023769100169779</c:v>
                </c:pt>
                <c:pt idx="2">
                  <c:v>0.4838709677419355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2DB-4523-AC1E-AB6F4167A99E}"/>
            </c:ext>
          </c:extLst>
        </c:ser>
        <c:ser>
          <c:idx val="2"/>
          <c:order val="2"/>
          <c:tx>
            <c:strRef>
              <c:f>Sheet2!$B$5</c:f>
              <c:strCache>
                <c:ptCount val="1"/>
                <c:pt idx="0">
                  <c:v>時差出勤</c:v>
                </c:pt>
              </c:strCache>
            </c:strRef>
          </c:tx>
          <c:spPr>
            <a:ln w="28575" cap="rnd">
              <a:solidFill>
                <a:srgbClr val="04080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F5F3A"/>
              </a:solidFill>
              <a:ln w="9525">
                <a:solidFill>
                  <a:srgbClr val="040805"/>
                </a:solidFill>
              </a:ln>
              <a:effectLst/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Sheet2!$F$1:$H$2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Sheet2!$F$5:$H$5</c:f>
              <c:numCache>
                <c:formatCode>0.0%</c:formatCode>
                <c:ptCount val="3"/>
                <c:pt idx="0">
                  <c:v>0.30050933786078099</c:v>
                </c:pt>
                <c:pt idx="1">
                  <c:v>0.48556876061120541</c:v>
                </c:pt>
                <c:pt idx="2">
                  <c:v>0.52461799660441433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2DB-4523-AC1E-AB6F4167A99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04537663"/>
        <c:axId val="2004533503"/>
      </c:lineChart>
      <c:catAx>
        <c:axId val="2004537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04533503"/>
        <c:crosses val="autoZero"/>
        <c:auto val="1"/>
        <c:lblAlgn val="ctr"/>
        <c:lblOffset val="100"/>
        <c:noMultiLvlLbl val="0"/>
      </c:catAx>
      <c:valAx>
        <c:axId val="2004533503"/>
        <c:scaling>
          <c:orientation val="minMax"/>
          <c:max val="0.8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04537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79BD89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休業・休店</c:v>
                </c:pt>
              </c:strCache>
            </c:strRef>
          </c:tx>
          <c:spPr>
            <a:ln w="47625" cap="rnd">
              <a:solidFill>
                <a:srgbClr val="79BD8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79BD89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1592361588792501"/>
                  <c:y val="5.5997471119029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9FA-410B-9CAF-FE464ADB6D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Sheet2!$C$1:$E$2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Sheet2!$C$3:$E$3</c:f>
              <c:numCache>
                <c:formatCode>0.0%</c:formatCode>
                <c:ptCount val="3"/>
                <c:pt idx="0">
                  <c:v>0.11333333333333334</c:v>
                </c:pt>
                <c:pt idx="1">
                  <c:v>0.24666666666666667</c:v>
                </c:pt>
                <c:pt idx="2">
                  <c:v>0.26666666666666666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FA-410B-9CAF-FE464ADB6D6C}"/>
            </c:ext>
          </c:extLst>
        </c:ser>
        <c:ser>
          <c:idx val="1"/>
          <c:order val="1"/>
          <c:tx>
            <c:strRef>
              <c:f>Sheet2!$B$4</c:f>
              <c:strCache>
                <c:ptCount val="1"/>
                <c:pt idx="0">
                  <c:v>テレワーク（在宅勤務）</c:v>
                </c:pt>
              </c:strCache>
            </c:strRef>
          </c:tx>
          <c:spPr>
            <a:ln w="28575" cap="rnd">
              <a:solidFill>
                <a:srgbClr val="2F5F3A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6DB77F"/>
              </a:solidFill>
              <a:ln w="9525">
                <a:solidFill>
                  <a:srgbClr val="2F5F3A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806772289188498"/>
                  <c:y val="-7.8192125984252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9FA-410B-9CAF-FE464ADB6D6C}"/>
                </c:ext>
              </c:extLst>
            </c:dLbl>
            <c:dLbl>
              <c:idx val="1"/>
              <c:layout>
                <c:manualLayout>
                  <c:x val="-7.4838303632050934E-2"/>
                  <c:y val="7.7373228346456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FA-410B-9CAF-FE464ADB6D6C}"/>
                </c:ext>
              </c:extLst>
            </c:dLbl>
            <c:dLbl>
              <c:idx val="2"/>
              <c:layout>
                <c:manualLayout>
                  <c:x val="-9.6023614062623996E-2"/>
                  <c:y val="7.20398950131233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9FA-410B-9CAF-FE464ADB6D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Sheet2!$C$1:$E$2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Sheet2!$C$4:$E$4</c:f>
              <c:numCache>
                <c:formatCode>0.0%</c:formatCode>
                <c:ptCount val="3"/>
                <c:pt idx="0">
                  <c:v>0.24666666666666667</c:v>
                </c:pt>
                <c:pt idx="1">
                  <c:v>0.55333333333333334</c:v>
                </c:pt>
                <c:pt idx="2">
                  <c:v>0.64666666666666672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9FA-410B-9CAF-FE464ADB6D6C}"/>
            </c:ext>
          </c:extLst>
        </c:ser>
        <c:ser>
          <c:idx val="2"/>
          <c:order val="2"/>
          <c:tx>
            <c:strRef>
              <c:f>Sheet2!$B$5</c:f>
              <c:strCache>
                <c:ptCount val="1"/>
                <c:pt idx="0">
                  <c:v>時差出勤</c:v>
                </c:pt>
              </c:strCache>
            </c:strRef>
          </c:tx>
          <c:spPr>
            <a:ln w="28575" cap="rnd">
              <a:solidFill>
                <a:srgbClr val="04080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F5F3A"/>
              </a:solidFill>
              <a:ln w="9525">
                <a:solidFill>
                  <a:srgbClr val="04080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7479044336454974"/>
                  <c:y val="-7.0523210146177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9FA-410B-9CAF-FE464ADB6D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Sheet2!$C$1:$E$2</c:f>
              <c:strCache>
                <c:ptCount val="3"/>
                <c:pt idx="0">
                  <c:v>～4/7</c:v>
                </c:pt>
                <c:pt idx="1">
                  <c:v>4/8～
4/13</c:v>
                </c:pt>
                <c:pt idx="2">
                  <c:v>4/14～</c:v>
                </c:pt>
              </c:strCache>
            </c:strRef>
          </c:cat>
          <c:val>
            <c:numRef>
              <c:f>Sheet2!$C$5:$E$5</c:f>
              <c:numCache>
                <c:formatCode>0.0%</c:formatCode>
                <c:ptCount val="3"/>
                <c:pt idx="0">
                  <c:v>0.48</c:v>
                </c:pt>
                <c:pt idx="1">
                  <c:v>0.6</c:v>
                </c:pt>
                <c:pt idx="2">
                  <c:v>0.65333333333333332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9FA-410B-9CAF-FE464ADB6D6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04537663"/>
        <c:axId val="2004533503"/>
      </c:lineChart>
      <c:catAx>
        <c:axId val="2004537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04533503"/>
        <c:crosses val="autoZero"/>
        <c:auto val="1"/>
        <c:lblAlgn val="ctr"/>
        <c:lblOffset val="100"/>
        <c:noMultiLvlLbl val="0"/>
      </c:catAx>
      <c:valAx>
        <c:axId val="2004533503"/>
        <c:scaling>
          <c:orientation val="minMax"/>
          <c:max val="0.8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04537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79BD89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DBD7-69D8-4261-8BDE-2044949315C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744DD-5DB7-4FA9-B27A-3B08268A8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62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20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89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5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62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82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20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7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0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51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7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00E8-FF88-48DE-950A-F1FDA1989C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24FF-271C-4B44-B585-080EC67B5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31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898EB9E-16CB-44CF-A534-D82E2CEEE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528980"/>
          </a:xfrm>
          <a:solidFill>
            <a:srgbClr val="6ADAC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81000" tIns="135000" rIns="81000" bIns="45720" rtlCol="0" anchor="t" anchorCtr="0">
            <a:norm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府内事業者のテレワーク等の実施状況の推移</a:t>
            </a:r>
            <a:endParaRPr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CD5F85-3C61-4C02-B490-C87895909370}"/>
              </a:ext>
            </a:extLst>
          </p:cNvPr>
          <p:cNvSpPr txBox="1"/>
          <p:nvPr/>
        </p:nvSpPr>
        <p:spPr>
          <a:xfrm>
            <a:off x="7593749" y="318804"/>
            <a:ext cx="173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商工労働部・企画室</a:t>
            </a:r>
            <a:r>
              <a:rPr kumimoji="1" lang="en-US" altLang="ja-JP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AC187B8-671A-4A53-BA6C-D91DE6BABB20}"/>
              </a:ext>
            </a:extLst>
          </p:cNvPr>
          <p:cNvSpPr/>
          <p:nvPr/>
        </p:nvSpPr>
        <p:spPr>
          <a:xfrm>
            <a:off x="307221" y="1471880"/>
            <a:ext cx="8567776" cy="324528"/>
          </a:xfrm>
          <a:prstGeom prst="rect">
            <a:avLst/>
          </a:prstGeom>
          <a:solidFill>
            <a:srgbClr val="1C1355"/>
          </a:solidFill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＜事業者規模別＞　休業・休店／テレワーク／時差出勤 の実施状況　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全期間の推移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en-US" altLang="ja-JP" sz="1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AC187B8-671A-4A53-BA6C-D91DE6BABB20}"/>
              </a:ext>
            </a:extLst>
          </p:cNvPr>
          <p:cNvSpPr/>
          <p:nvPr/>
        </p:nvSpPr>
        <p:spPr>
          <a:xfrm>
            <a:off x="814943" y="2671930"/>
            <a:ext cx="1568034" cy="267952"/>
          </a:xfrm>
          <a:prstGeom prst="rect">
            <a:avLst/>
          </a:prstGeom>
          <a:solidFill>
            <a:srgbClr val="5B46D6"/>
          </a:solidFill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大企業</a:t>
            </a:r>
            <a:endParaRPr kumimoji="1" lang="en-US" altLang="ja-JP" sz="1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AC187B8-671A-4A53-BA6C-D91DE6BABB20}"/>
              </a:ext>
            </a:extLst>
          </p:cNvPr>
          <p:cNvSpPr/>
          <p:nvPr/>
        </p:nvSpPr>
        <p:spPr>
          <a:xfrm>
            <a:off x="3807091" y="2669002"/>
            <a:ext cx="1568034" cy="270880"/>
          </a:xfrm>
          <a:prstGeom prst="rect">
            <a:avLst/>
          </a:prstGeom>
          <a:solidFill>
            <a:srgbClr val="5B46D6"/>
          </a:solidFill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中小企業</a:t>
            </a:r>
            <a:endParaRPr kumimoji="1" lang="en-US" altLang="ja-JP" sz="1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AC187B8-671A-4A53-BA6C-D91DE6BABB20}"/>
              </a:ext>
            </a:extLst>
          </p:cNvPr>
          <p:cNvSpPr/>
          <p:nvPr/>
        </p:nvSpPr>
        <p:spPr>
          <a:xfrm>
            <a:off x="6713133" y="2685132"/>
            <a:ext cx="1568034" cy="270489"/>
          </a:xfrm>
          <a:prstGeom prst="rect">
            <a:avLst/>
          </a:prstGeom>
          <a:solidFill>
            <a:srgbClr val="5B46D6"/>
          </a:solidFill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小規模事業者</a:t>
            </a:r>
            <a:endParaRPr kumimoji="1" lang="en-US" altLang="ja-JP" sz="1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1222" y="1796407"/>
            <a:ext cx="9033454" cy="4815339"/>
          </a:xfrm>
          <a:prstGeom prst="rect">
            <a:avLst/>
          </a:prstGeom>
          <a:noFill/>
          <a:ln>
            <a:solidFill>
              <a:srgbClr val="1C13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21188" y="1931651"/>
            <a:ext cx="8939840" cy="8887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◇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大企業では、緊急事態宣言後、休業・休店</a:t>
            </a:r>
            <a:r>
              <a:rPr kumimoji="1"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テレワーク</a:t>
            </a:r>
            <a:r>
              <a:rPr kumimoji="1"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時差出勤のすべてで、取り組む事業者が大きく増加している。</a:t>
            </a:r>
            <a:endParaRPr kumimoji="1"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また、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企業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でも約</a:t>
            </a:r>
            <a:r>
              <a:rPr kumimoji="1"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割が時差出勤に取組み、テレワークの実施率も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割に近づいた。</a:t>
            </a:r>
            <a:endParaRPr kumimoji="1"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◇小規模事業者でも取組みは増加傾向にあるが、大企業、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企業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に比べて、テレワークや時差出勤の実施割合は低い。</a:t>
            </a:r>
            <a:endParaRPr kumimoji="1" lang="en-US" altLang="ja-JP" sz="1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0202" y="6640999"/>
            <a:ext cx="8016869" cy="5607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本調査結果では、中小企業の数値には小規模事業者の数値を含めず表記。</a:t>
            </a:r>
            <a:endParaRPr kumimoji="1" lang="en-US" altLang="ja-JP" sz="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9957" y="685659"/>
            <a:ext cx="7076049" cy="6942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緊急事態宣言前（～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4/7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）、宣言後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4/8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4/13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kumimoji="1"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休業要請後（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4/14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～）の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段階で、府内事業者の</a:t>
            </a:r>
            <a:endParaRPr kumimoji="1"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感染拡大防止の取組み状況の推移を調査した。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AC187B8-671A-4A53-BA6C-D91DE6BABB20}"/>
              </a:ext>
            </a:extLst>
          </p:cNvPr>
          <p:cNvSpPr/>
          <p:nvPr/>
        </p:nvSpPr>
        <p:spPr>
          <a:xfrm>
            <a:off x="5375124" y="640167"/>
            <a:ext cx="3685903" cy="740731"/>
          </a:xfrm>
          <a:prstGeom prst="rect">
            <a:avLst/>
          </a:prstGeom>
          <a:solidFill>
            <a:srgbClr val="B3AAEC"/>
          </a:solidFill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kumimoji="1" lang="en-US" altLang="ja-JP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〈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出典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〉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新型コロナウイルス感染症による経済等への影響調査</a:t>
            </a:r>
            <a:endParaRPr kumimoji="1" lang="en-US" altLang="ja-JP" sz="105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（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4/15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4/21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中間集計値、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N=1,267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kumimoji="1" lang="en-US" altLang="ja-JP" sz="105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対象 ： 大阪府</a:t>
            </a:r>
            <a:r>
              <a:rPr kumimoji="1" lang="ja-JP" altLang="en-US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の支援先の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事業者 等</a:t>
            </a:r>
            <a:r>
              <a:rPr kumimoji="1" lang="ja-JP" altLang="en-US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約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２万者</a:t>
            </a:r>
            <a:endParaRPr kumimoji="1" lang="en-US" altLang="ja-JP" sz="105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手法 ： インターネット</a:t>
            </a:r>
            <a:r>
              <a:rPr kumimoji="1" lang="ja-JP" altLang="en-US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調査　＜匿名回答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＞</a:t>
            </a:r>
            <a:r>
              <a:rPr kumimoji="1" lang="ja-JP" altLang="en-US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105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121188" y="2939882"/>
            <a:ext cx="8753809" cy="3447270"/>
            <a:chOff x="0" y="0"/>
            <a:chExt cx="5576887" cy="2790825"/>
          </a:xfrm>
        </p:grpSpPr>
        <p:graphicFrame>
          <p:nvGraphicFramePr>
            <p:cNvPr id="32" name="グラフ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71632197"/>
                </p:ext>
              </p:extLst>
            </p:nvPr>
          </p:nvGraphicFramePr>
          <p:xfrm>
            <a:off x="14287" y="0"/>
            <a:ext cx="5562600" cy="27908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3" name="グラフ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15555259"/>
                </p:ext>
              </p:extLst>
            </p:nvPr>
          </p:nvGraphicFramePr>
          <p:xfrm>
            <a:off x="1871662" y="9527"/>
            <a:ext cx="1819276" cy="2381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4" name="グラフ 33"/>
            <p:cNvGraphicFramePr/>
            <p:nvPr>
              <p:extLst>
                <p:ext uri="{D42A27DB-BD31-4B8C-83A1-F6EECF244321}">
                  <p14:modId xmlns:p14="http://schemas.microsoft.com/office/powerpoint/2010/main" val="2016071859"/>
                </p:ext>
              </p:extLst>
            </p:nvPr>
          </p:nvGraphicFramePr>
          <p:xfrm>
            <a:off x="0" y="9526"/>
            <a:ext cx="1814512" cy="2381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41" name="角丸四角形 40"/>
          <p:cNvSpPr/>
          <p:nvPr/>
        </p:nvSpPr>
        <p:spPr>
          <a:xfrm>
            <a:off x="2183073" y="3034844"/>
            <a:ext cx="555403" cy="2023887"/>
          </a:xfrm>
          <a:prstGeom prst="roundRect">
            <a:avLst/>
          </a:prstGeom>
          <a:noFill/>
          <a:ln w="25400">
            <a:solidFill>
              <a:srgbClr val="CA1421">
                <a:alpha val="87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063511" y="2955487"/>
            <a:ext cx="2805613" cy="292387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11315" y="4213"/>
            <a:ext cx="136336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資料２－２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1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1364</TotalTime>
  <Words>90</Words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2020-04-21T12:56:21Z</cp:lastPrinted>
  <dcterms:created xsi:type="dcterms:W3CDTF">2020-04-16T15:52:34Z</dcterms:created>
  <dcterms:modified xsi:type="dcterms:W3CDTF">2020-04-22T02:58:59Z</dcterms:modified>
</cp:coreProperties>
</file>