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5A2A-1F9C-4508-A3DD-16A55AEF300A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2DEE-D885-481B-9C4B-763715953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4425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5A2A-1F9C-4508-A3DD-16A55AEF300A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2DEE-D885-481B-9C4B-763715953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3256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5A2A-1F9C-4508-A3DD-16A55AEF300A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2DEE-D885-481B-9C4B-763715953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236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5A2A-1F9C-4508-A3DD-16A55AEF300A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2DEE-D885-481B-9C4B-763715953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0679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5A2A-1F9C-4508-A3DD-16A55AEF300A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2DEE-D885-481B-9C4B-763715953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2436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5A2A-1F9C-4508-A3DD-16A55AEF300A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2DEE-D885-481B-9C4B-763715953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0020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5A2A-1F9C-4508-A3DD-16A55AEF300A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2DEE-D885-481B-9C4B-763715953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8009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5A2A-1F9C-4508-A3DD-16A55AEF300A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2DEE-D885-481B-9C4B-763715953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8349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5A2A-1F9C-4508-A3DD-16A55AEF300A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2DEE-D885-481B-9C4B-763715953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9507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5A2A-1F9C-4508-A3DD-16A55AEF300A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2DEE-D885-481B-9C4B-763715953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6284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5A2A-1F9C-4508-A3DD-16A55AEF300A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2DEE-D885-481B-9C4B-763715953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8702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25A2A-1F9C-4508-A3DD-16A55AEF300A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E2DEE-D885-481B-9C4B-763715953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205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 rotWithShape="1">
          <a:blip r:embed="rId2"/>
          <a:srcRect l="1530"/>
          <a:stretch/>
        </p:blipFill>
        <p:spPr>
          <a:xfrm>
            <a:off x="25758" y="1596980"/>
            <a:ext cx="9118959" cy="4785775"/>
          </a:xfrm>
          <a:prstGeom prst="rect">
            <a:avLst/>
          </a:prstGeom>
        </p:spPr>
      </p:pic>
      <p:sp>
        <p:nvSpPr>
          <p:cNvPr id="5" name="テキスト ボックス 22"/>
          <p:cNvSpPr txBox="1">
            <a:spLocks noGrp="1"/>
          </p:cNvSpPr>
          <p:nvPr>
            <p:ph type="ctrTitle"/>
          </p:nvPr>
        </p:nvSpPr>
        <p:spPr>
          <a:xfrm>
            <a:off x="0" y="1494235"/>
            <a:ext cx="9144000" cy="4506515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825" dirty="0"/>
              <a:t>　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463639" y="6381056"/>
            <a:ext cx="7453697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100" dirty="0"/>
              <a:t>※</a:t>
            </a:r>
            <a:r>
              <a:rPr lang="ja-JP" altLang="en-US" sz="1100" dirty="0"/>
              <a:t>平均移動距離指数：大阪府居住者の</a:t>
            </a:r>
            <a:r>
              <a:rPr lang="en-US" altLang="ja-JP" sz="1100" dirty="0"/>
              <a:t>1</a:t>
            </a:r>
            <a:r>
              <a:rPr lang="ja-JP" altLang="en-US" sz="1100" dirty="0"/>
              <a:t>月</a:t>
            </a:r>
            <a:r>
              <a:rPr lang="en-US" altLang="ja-JP" sz="1100" dirty="0"/>
              <a:t>6</a:t>
            </a:r>
            <a:r>
              <a:rPr lang="ja-JP" altLang="en-US" sz="1100" dirty="0"/>
              <a:t>日から</a:t>
            </a:r>
            <a:r>
              <a:rPr lang="en-US" altLang="ja-JP" sz="1100" dirty="0"/>
              <a:t>31</a:t>
            </a:r>
            <a:r>
              <a:rPr lang="ja-JP" altLang="en-US" sz="1100" dirty="0"/>
              <a:t>日の平日と休日のそれぞれの平均距離を１００に指数化したもの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284890" y="6585095"/>
            <a:ext cx="29106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/>
              <a:t>出典：ヤフー・データソリューション 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06061" y="124806"/>
            <a:ext cx="57053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大阪府居住者の平均移動距離の推移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06061" y="689216"/>
            <a:ext cx="8834908" cy="120032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ja-JP" altLang="ja-JP" kern="100" dirty="0">
                <a:latin typeface="游ゴシック" panose="020B0400000000000000" pitchFamily="50" charset="-128"/>
                <a:cs typeface="Courier New" panose="02070309020205020404" pitchFamily="49" charset="0"/>
              </a:rPr>
              <a:t>府民の移動距離は</a:t>
            </a:r>
            <a:r>
              <a:rPr lang="ja-JP" altLang="ja-JP" kern="100" dirty="0" smtClean="0">
                <a:latin typeface="游ゴシック" panose="020B0400000000000000" pitchFamily="50" charset="-128"/>
                <a:cs typeface="Courier New" panose="02070309020205020404" pitchFamily="49" charset="0"/>
              </a:rPr>
              <a:t>、</a:t>
            </a:r>
            <a:r>
              <a:rPr lang="ja-JP" altLang="en-US" kern="100" dirty="0" smtClean="0">
                <a:latin typeface="游ゴシック" panose="020B0400000000000000" pitchFamily="50" charset="-128"/>
                <a:cs typeface="Courier New" panose="02070309020205020404" pitchFamily="49" charset="0"/>
              </a:rPr>
              <a:t>感染拡大前の本年</a:t>
            </a:r>
            <a:r>
              <a:rPr lang="ja-JP" altLang="ja-JP" kern="100" dirty="0" smtClean="0">
                <a:latin typeface="游ゴシック" panose="020B0400000000000000" pitchFamily="50" charset="-128"/>
                <a:cs typeface="Courier New" panose="02070309020205020404" pitchFamily="49" charset="0"/>
              </a:rPr>
              <a:t>１月</a:t>
            </a:r>
            <a:r>
              <a:rPr lang="ja-JP" altLang="ja-JP" kern="100" dirty="0">
                <a:latin typeface="游ゴシック" panose="020B0400000000000000" pitchFamily="50" charset="-128"/>
                <a:cs typeface="Courier New" panose="02070309020205020404" pitchFamily="49" charset="0"/>
              </a:rPr>
              <a:t>を</a:t>
            </a:r>
            <a:r>
              <a:rPr lang="en-US" altLang="ja-JP" kern="100" dirty="0">
                <a:latin typeface="游ゴシック" panose="020B0400000000000000" pitchFamily="50" charset="-128"/>
                <a:cs typeface="Courier New" panose="02070309020205020404" pitchFamily="49" charset="0"/>
              </a:rPr>
              <a:t>100</a:t>
            </a:r>
            <a:r>
              <a:rPr lang="ja-JP" altLang="ja-JP" kern="100" dirty="0">
                <a:latin typeface="游ゴシック" panose="020B0400000000000000" pitchFamily="50" charset="-128"/>
                <a:cs typeface="Courier New" panose="02070309020205020404" pitchFamily="49" charset="0"/>
              </a:rPr>
              <a:t>とすると、</a:t>
            </a:r>
            <a:r>
              <a:rPr lang="en-US" altLang="ja-JP" kern="100" dirty="0">
                <a:latin typeface="游ゴシック" panose="020B0400000000000000" pitchFamily="50" charset="-128"/>
                <a:cs typeface="Courier New" panose="02070309020205020404" pitchFamily="49" charset="0"/>
              </a:rPr>
              <a:t>3</a:t>
            </a:r>
            <a:r>
              <a:rPr lang="ja-JP" altLang="ja-JP" kern="100" dirty="0">
                <a:latin typeface="游ゴシック" panose="020B0400000000000000" pitchFamily="50" charset="-128"/>
                <a:cs typeface="Courier New" panose="02070309020205020404" pitchFamily="49" charset="0"/>
              </a:rPr>
              <a:t>月の三連休（</a:t>
            </a:r>
            <a:r>
              <a:rPr lang="en-US" altLang="ja-JP" kern="100" dirty="0">
                <a:latin typeface="游ゴシック" panose="020B0400000000000000" pitchFamily="50" charset="-128"/>
                <a:cs typeface="Courier New" panose="02070309020205020404" pitchFamily="49" charset="0"/>
              </a:rPr>
              <a:t>3/20</a:t>
            </a:r>
            <a:r>
              <a:rPr lang="ja-JP" altLang="ja-JP" kern="100" dirty="0">
                <a:latin typeface="游ゴシック" panose="020B0400000000000000" pitchFamily="50" charset="-128"/>
                <a:cs typeface="Courier New" panose="02070309020205020404" pitchFamily="49" charset="0"/>
              </a:rPr>
              <a:t>～</a:t>
            </a:r>
            <a:r>
              <a:rPr lang="en-US" altLang="ja-JP" kern="100" dirty="0">
                <a:latin typeface="游ゴシック" panose="020B0400000000000000" pitchFamily="50" charset="-128"/>
                <a:cs typeface="Courier New" panose="02070309020205020404" pitchFamily="49" charset="0"/>
              </a:rPr>
              <a:t>22</a:t>
            </a:r>
            <a:r>
              <a:rPr lang="ja-JP" altLang="ja-JP" kern="100" dirty="0">
                <a:latin typeface="游ゴシック" panose="020B0400000000000000" pitchFamily="50" charset="-128"/>
                <a:cs typeface="Courier New" panose="02070309020205020404" pitchFamily="49" charset="0"/>
              </a:rPr>
              <a:t>）</a:t>
            </a:r>
            <a:r>
              <a:rPr lang="ja-JP" altLang="ja-JP" kern="100" dirty="0" smtClean="0">
                <a:latin typeface="游ゴシック" panose="020B0400000000000000" pitchFamily="50" charset="-128"/>
                <a:cs typeface="Courier New" panose="02070309020205020404" pitchFamily="49" charset="0"/>
              </a:rPr>
              <a:t>の外出</a:t>
            </a:r>
            <a:r>
              <a:rPr lang="ja-JP" altLang="ja-JP" kern="100" dirty="0">
                <a:latin typeface="游ゴシック" panose="020B0400000000000000" pitchFamily="50" charset="-128"/>
                <a:cs typeface="Courier New" panose="02070309020205020404" pitchFamily="49" charset="0"/>
              </a:rPr>
              <a:t>自粛要請以降徐々に減少し、緊急事態宣言発令後の直近の週末（</a:t>
            </a:r>
            <a:r>
              <a:rPr lang="en-US" altLang="ja-JP" kern="100" dirty="0">
                <a:latin typeface="游ゴシック" panose="020B0400000000000000" pitchFamily="50" charset="-128"/>
                <a:cs typeface="Courier New" panose="02070309020205020404" pitchFamily="49" charset="0"/>
              </a:rPr>
              <a:t>19</a:t>
            </a:r>
            <a:r>
              <a:rPr lang="ja-JP" altLang="ja-JP" kern="100" dirty="0">
                <a:latin typeface="游ゴシック" panose="020B0400000000000000" pitchFamily="50" charset="-128"/>
                <a:cs typeface="Courier New" panose="02070309020205020404" pitchFamily="49" charset="0"/>
              </a:rPr>
              <a:t>日）では</a:t>
            </a:r>
            <a:r>
              <a:rPr lang="ja-JP" altLang="ja-JP" kern="100" dirty="0" smtClean="0">
                <a:latin typeface="游ゴシック" panose="020B0400000000000000" pitchFamily="50" charset="-128"/>
                <a:cs typeface="Courier New" panose="02070309020205020404" pitchFamily="49" charset="0"/>
              </a:rPr>
              <a:t>、約半分</a:t>
            </a:r>
            <a:r>
              <a:rPr lang="ja-JP" altLang="ja-JP" kern="100" dirty="0">
                <a:latin typeface="游ゴシック" panose="020B0400000000000000" pitchFamily="50" charset="-128"/>
                <a:cs typeface="Courier New" panose="02070309020205020404" pitchFamily="49" charset="0"/>
              </a:rPr>
              <a:t>となっている。しかし、平日は</a:t>
            </a:r>
            <a:r>
              <a:rPr lang="en-US" altLang="ja-JP" kern="100" dirty="0">
                <a:latin typeface="游ゴシック" panose="020B0400000000000000" pitchFamily="50" charset="-128"/>
                <a:cs typeface="Courier New" panose="02070309020205020404" pitchFamily="49" charset="0"/>
              </a:rPr>
              <a:t>30</a:t>
            </a:r>
            <a:r>
              <a:rPr lang="ja-JP" altLang="ja-JP" kern="100" dirty="0">
                <a:latin typeface="游ゴシック" panose="020B0400000000000000" pitchFamily="50" charset="-128"/>
                <a:cs typeface="Courier New" panose="02070309020205020404" pitchFamily="49" charset="0"/>
              </a:rPr>
              <a:t>～</a:t>
            </a:r>
            <a:r>
              <a:rPr lang="en-US" altLang="ja-JP" kern="100" dirty="0">
                <a:latin typeface="游ゴシック" panose="020B0400000000000000" pitchFamily="50" charset="-128"/>
                <a:cs typeface="Courier New" panose="02070309020205020404" pitchFamily="49" charset="0"/>
              </a:rPr>
              <a:t>50</a:t>
            </a:r>
            <a:r>
              <a:rPr lang="ja-JP" altLang="ja-JP" kern="100" dirty="0">
                <a:latin typeface="游ゴシック" panose="020B0400000000000000" pitchFamily="50" charset="-128"/>
                <a:cs typeface="Courier New" panose="02070309020205020404" pitchFamily="49" charset="0"/>
              </a:rPr>
              <a:t>代の数値の落ちが小さく</a:t>
            </a:r>
            <a:r>
              <a:rPr lang="ja-JP" altLang="ja-JP" kern="100" dirty="0" smtClean="0">
                <a:latin typeface="游ゴシック" panose="020B0400000000000000" pitchFamily="50" charset="-128"/>
                <a:cs typeface="Courier New" panose="02070309020205020404" pitchFamily="49" charset="0"/>
              </a:rPr>
              <a:t>、</a:t>
            </a:r>
            <a:r>
              <a:rPr lang="ja-JP" altLang="ja-JP" dirty="0" smtClean="0">
                <a:cs typeface="Times New Roman" panose="02020603050405020304" pitchFamily="18" charset="0"/>
              </a:rPr>
              <a:t>全体</a:t>
            </a:r>
            <a:r>
              <a:rPr lang="ja-JP" altLang="ja-JP" dirty="0">
                <a:cs typeface="Times New Roman" panose="02020603050405020304" pitchFamily="18" charset="0"/>
              </a:rPr>
              <a:t>で</a:t>
            </a:r>
            <a:r>
              <a:rPr lang="en-US" altLang="ja-JP" dirty="0">
                <a:cs typeface="Times New Roman" panose="02020603050405020304" pitchFamily="18" charset="0"/>
              </a:rPr>
              <a:t>75</a:t>
            </a:r>
            <a:r>
              <a:rPr lang="ja-JP" altLang="ja-JP" dirty="0">
                <a:cs typeface="Times New Roman" panose="02020603050405020304" pitchFamily="18" charset="0"/>
              </a:rPr>
              <a:t>程度にとどまっている</a:t>
            </a:r>
            <a:r>
              <a:rPr lang="ja-JP" altLang="ja-JP" dirty="0" smtClean="0">
                <a:cs typeface="Times New Roman" panose="02020603050405020304" pitchFamily="18" charset="0"/>
              </a:rPr>
              <a:t>。</a:t>
            </a:r>
            <a:endParaRPr kumimoji="1" lang="en-US" altLang="ja-JP" dirty="0" smtClean="0"/>
          </a:p>
        </p:txBody>
      </p:sp>
      <p:sp>
        <p:nvSpPr>
          <p:cNvPr id="9" name="正方形/長方形 8"/>
          <p:cNvSpPr/>
          <p:nvPr/>
        </p:nvSpPr>
        <p:spPr>
          <a:xfrm>
            <a:off x="7635129" y="27661"/>
            <a:ext cx="1405840" cy="38446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資料</a:t>
            </a:r>
            <a:r>
              <a:rPr kumimoji="1" lang="en-US" altLang="ja-JP" dirty="0" smtClean="0"/>
              <a:t>2-1-</a:t>
            </a:r>
            <a:r>
              <a:rPr kumimoji="1" lang="ja-JP" altLang="en-US" dirty="0" smtClean="0"/>
              <a:t>②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689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</TotalTime>
  <Words>128</Words>
  <PresentationFormat>画面に合わせる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游ゴシック</vt:lpstr>
      <vt:lpstr>游ゴシック Light</vt:lpstr>
      <vt:lpstr>Arial</vt:lpstr>
      <vt:lpstr>Calibri</vt:lpstr>
      <vt:lpstr>Calibri Light</vt:lpstr>
      <vt:lpstr>Courier New</vt:lpstr>
      <vt:lpstr>Times New Roman</vt:lpstr>
      <vt:lpstr>Office テーマ</vt:lpstr>
      <vt:lpstr>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　</dc:title>
  <cp:lastPrinted>2020-04-22T01:54:36Z</cp:lastPrinted>
  <dcterms:created xsi:type="dcterms:W3CDTF">2020-04-21T09:59:13Z</dcterms:created>
  <dcterms:modified xsi:type="dcterms:W3CDTF">2020-04-22T06:13:33Z</dcterms:modified>
</cp:coreProperties>
</file>