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5"/>
  </p:notesMasterIdLst>
  <p:sldIdLst>
    <p:sldId id="256" r:id="rId2"/>
    <p:sldId id="279" r:id="rId3"/>
    <p:sldId id="293" r:id="rId4"/>
    <p:sldId id="271" r:id="rId5"/>
    <p:sldId id="281" r:id="rId6"/>
    <p:sldId id="302" r:id="rId7"/>
    <p:sldId id="295" r:id="rId8"/>
    <p:sldId id="280" r:id="rId9"/>
    <p:sldId id="297" r:id="rId10"/>
    <p:sldId id="309" r:id="rId11"/>
    <p:sldId id="284" r:id="rId12"/>
    <p:sldId id="298" r:id="rId13"/>
    <p:sldId id="299" r:id="rId14"/>
    <p:sldId id="300" r:id="rId15"/>
    <p:sldId id="311" r:id="rId16"/>
    <p:sldId id="301" r:id="rId17"/>
    <p:sldId id="310" r:id="rId18"/>
    <p:sldId id="303" r:id="rId19"/>
    <p:sldId id="304" r:id="rId20"/>
    <p:sldId id="305" r:id="rId21"/>
    <p:sldId id="306" r:id="rId22"/>
    <p:sldId id="307" r:id="rId23"/>
    <p:sldId id="308" r:id="rId2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howGuides="1">
      <p:cViewPr varScale="1">
        <p:scale>
          <a:sx n="69" d="100"/>
          <a:sy n="69" d="100"/>
        </p:scale>
        <p:origin x="12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A189566-4FF3-4F1E-92AC-4EF386251ECC}" type="datetimeFigureOut">
              <a:rPr kumimoji="1" lang="ja-JP" altLang="en-US" smtClean="0"/>
              <a:t>2020/7/3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45B057B-5D24-43B2-A415-B0F23F0C5B61}" type="slidenum">
              <a:rPr kumimoji="1" lang="ja-JP" altLang="en-US" smtClean="0"/>
              <a:t>‹#›</a:t>
            </a:fld>
            <a:endParaRPr kumimoji="1" lang="ja-JP" altLang="en-US"/>
          </a:p>
        </p:txBody>
      </p:sp>
    </p:spTree>
    <p:extLst>
      <p:ext uri="{BB962C8B-B14F-4D97-AF65-F5344CB8AC3E}">
        <p14:creationId xmlns:p14="http://schemas.microsoft.com/office/powerpoint/2010/main" val="2399819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DED90D2-73D4-422D-A5EA-5A282B10BDA9}" type="datetime1">
              <a:rPr kumimoji="1" lang="ja-JP" altLang="en-US" smtClean="0"/>
              <a:t>2020/7/3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050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5B128E-F570-472B-8837-3D0BBE7378AE}" type="datetime1">
              <a:rPr kumimoji="1" lang="ja-JP" altLang="en-US" smtClean="0"/>
              <a:t>2020/7/3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41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AF2B68-1134-4FCD-84A4-3B8B0FE79B0B}" type="datetime1">
              <a:rPr kumimoji="1" lang="ja-JP" altLang="en-US" smtClean="0"/>
              <a:t>2020/7/3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511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91C3B75-5C54-4703-867E-066E1CE62F7C}" type="datetime1">
              <a:rPr kumimoji="1" lang="ja-JP" altLang="en-US" smtClean="0"/>
              <a:t>2020/7/3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571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718A484-CCDA-4A0A-B124-16877EF71EFC}" type="datetime1">
              <a:rPr kumimoji="1" lang="ja-JP" altLang="en-US" smtClean="0"/>
              <a:t>2020/7/3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9504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4D79FD7-905E-4CA1-AB51-FBDA2D423C74}" type="datetime1">
              <a:rPr kumimoji="1" lang="ja-JP" altLang="en-US" smtClean="0"/>
              <a:t>2020/7/3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556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309F1EE-78A6-408D-84CF-9CE69F8EE4CC}" type="datetime1">
              <a:rPr kumimoji="1" lang="ja-JP" altLang="en-US" smtClean="0"/>
              <a:t>2020/7/3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8786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0485133-7D85-43E4-A52C-6857E3AC9D21}" type="datetime1">
              <a:rPr kumimoji="1" lang="ja-JP" altLang="en-US" smtClean="0"/>
              <a:t>2020/7/3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780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00F05-3E00-4F2D-BFCE-B624A78B5720}" type="datetime1">
              <a:rPr kumimoji="1" lang="ja-JP" altLang="en-US" smtClean="0"/>
              <a:t>2020/7/3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055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B349629-601E-4443-BB7D-ADEEFF4BEE34}" type="datetime1">
              <a:rPr kumimoji="1" lang="ja-JP" altLang="en-US" smtClean="0"/>
              <a:t>2020/7/3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2186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DD1925-B2EA-4CC7-AE7E-4411BC6887C9}" type="datetime1">
              <a:rPr kumimoji="1" lang="ja-JP" altLang="en-US" smtClean="0"/>
              <a:t>2020/7/3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599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0C3C-17E8-46FF-BDEF-1B64CD63131E}" type="datetime1">
              <a:rPr kumimoji="1" lang="ja-JP" altLang="en-US" smtClean="0"/>
              <a:t>2020/7/3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1950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現行プランに基づく取組みの</a:t>
            </a:r>
            <a:r>
              <a:rPr lang="ja-JP" altLang="en-US" sz="3600" b="1" dirty="0" smtClean="0">
                <a:solidFill>
                  <a:sysClr val="window" lastClr="FFFFFF"/>
                </a:solidFill>
                <a:latin typeface="Meiryo UI" panose="020B0604030504040204" pitchFamily="50" charset="-128"/>
                <a:ea typeface="Meiryo UI" panose="020B0604030504040204" pitchFamily="50" charset="-128"/>
              </a:rPr>
              <a:t>検証</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年</a:t>
            </a:r>
            <a:r>
              <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7</a:t>
            </a:r>
            <a:r>
              <a:rPr kumimoji="1" lang="ja-JP" altLang="en-US"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6</a:t>
            </a:r>
            <a:r>
              <a:rPr kumimoji="1" lang="ja-JP" altLang="en-US" sz="2800" i="0" u="none" strike="noStrike" kern="0" cap="none" spc="0" normalizeH="0" baseline="0" noProof="0" smtClean="0">
                <a:ln>
                  <a:noFill/>
                </a:ln>
                <a:effectLst/>
                <a:uLnTx/>
                <a:uFillTx/>
                <a:latin typeface="Meiryo UI" panose="020B0604030504040204" pitchFamily="50" charset="-128"/>
                <a:ea typeface="Meiryo UI" panose="020B0604030504040204" pitchFamily="50" charset="-128"/>
              </a:rPr>
              <a:t>日</a:t>
            </a:r>
            <a:endPar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10" name="サブタイトル 2"/>
          <p:cNvSpPr txBox="1">
            <a:spLocks/>
          </p:cNvSpPr>
          <p:nvPr/>
        </p:nvSpPr>
        <p:spPr bwMode="auto">
          <a:xfrm>
            <a:off x="7452320"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dirty="0" smtClean="0">
                <a:latin typeface="Meiryo UI" panose="020B0604030504040204" pitchFamily="50" charset="-128"/>
                <a:ea typeface="Meiryo UI" panose="020B0604030504040204" pitchFamily="50" charset="-128"/>
              </a:rPr>
              <a:t>資料２－２</a:t>
            </a:r>
            <a:endParaRPr kumimoji="1" lang="ja-JP" altLang="en-US" sz="20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63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参考</a:t>
            </a: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太陽光発電（住宅用）に</a:t>
            </a:r>
            <a:r>
              <a:rPr lang="ja-JP" altLang="en-US" sz="3200" b="1" dirty="0">
                <a:solidFill>
                  <a:sysClr val="window" lastClr="FFFFFF"/>
                </a:solidFill>
                <a:latin typeface="Meiryo UI" panose="020B0604030504040204" pitchFamily="50" charset="-128"/>
                <a:ea typeface="Meiryo UI" panose="020B0604030504040204" pitchFamily="50" charset="-128"/>
              </a:rPr>
              <a:t>関する</a:t>
            </a:r>
            <a:r>
              <a:rPr lang="ja-JP" altLang="en-US" sz="3200" b="1" dirty="0" smtClean="0">
                <a:solidFill>
                  <a:sysClr val="window" lastClr="FFFFFF"/>
                </a:solidFill>
                <a:latin typeface="Meiryo UI" panose="020B0604030504040204" pitchFamily="50" charset="-128"/>
                <a:ea typeface="Meiryo UI" panose="020B0604030504040204" pitchFamily="50" charset="-128"/>
              </a:rPr>
              <a:t>取組み例</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179512" y="908719"/>
            <a:ext cx="8800817" cy="5517753"/>
          </a:xfrm>
          <a:prstGeom prst="rect">
            <a:avLst/>
          </a:prstGeom>
        </p:spPr>
      </p:pic>
    </p:spTree>
    <p:extLst>
      <p:ext uri="{BB962C8B-B14F-4D97-AF65-F5344CB8AC3E}">
        <p14:creationId xmlns:p14="http://schemas.microsoft.com/office/powerpoint/2010/main" val="3013503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539552" y="3913191"/>
            <a:ext cx="8064895" cy="2785378"/>
          </a:xfrm>
          <a:prstGeom prst="rect">
            <a:avLst/>
          </a:prstGeom>
          <a:ln>
            <a:solidFill>
              <a:schemeClr val="accent6">
                <a:lumMod val="50000"/>
              </a:schemeClr>
            </a:solidFill>
          </a:ln>
        </p:spPr>
        <p:txBody>
          <a:bodyPr wrap="square">
            <a:spAutoFit/>
          </a:bodyPr>
          <a:lstStyle/>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太陽光発電（非住宅用）の累積導入量は</a:t>
            </a:r>
            <a:r>
              <a:rPr lang="en-US" altLang="ja-JP" sz="1600" dirty="0">
                <a:latin typeface="Meiryo UI" pitchFamily="50" charset="-128"/>
                <a:ea typeface="Meiryo UI" pitchFamily="50" charset="-128"/>
                <a:cs typeface="Meiryo UI" pitchFamily="50" charset="-128"/>
              </a:rPr>
              <a:t>FIT</a:t>
            </a:r>
            <a:r>
              <a:rPr lang="ja-JP" altLang="en-US" sz="1600" dirty="0">
                <a:latin typeface="Meiryo UI" pitchFamily="50" charset="-128"/>
                <a:ea typeface="Meiryo UI" pitchFamily="50" charset="-128"/>
                <a:cs typeface="Meiryo UI" pitchFamily="50" charset="-128"/>
              </a:rPr>
              <a:t>制度を背景に急激に増加し、当初の想定を上回っている。</a:t>
            </a:r>
          </a:p>
          <a:p>
            <a:pPr marL="285750" indent="-285750">
              <a:buFont typeface="Wingdings" panose="05000000000000000000" pitchFamily="2" charset="2"/>
              <a:buChar char="Ø"/>
              <a:defRPr/>
            </a:pPr>
            <a:r>
              <a:rPr lang="en-US" altLang="ja-JP" sz="1600" dirty="0">
                <a:latin typeface="Meiryo UI" pitchFamily="50" charset="-128"/>
                <a:ea typeface="Meiryo UI" pitchFamily="50" charset="-128"/>
                <a:cs typeface="Meiryo UI" pitchFamily="50" charset="-128"/>
              </a:rPr>
              <a:t>FIT</a:t>
            </a:r>
            <a:r>
              <a:rPr lang="ja-JP" altLang="en-US" sz="1600" dirty="0">
                <a:latin typeface="Meiryo UI" pitchFamily="50" charset="-128"/>
                <a:ea typeface="Meiryo UI" pitchFamily="50" charset="-128"/>
                <a:cs typeface="Meiryo UI" pitchFamily="50" charset="-128"/>
              </a:rPr>
              <a:t>制度への移行後、調達価格がさらに高額になったことや全量売電できるようになったことなどによって、単年度導入量が急激に増加。</a:t>
            </a:r>
          </a:p>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府市では、太陽光パネル設置普及啓発事業（事業者登録制度）など普及啓発等を実施するとともに、府・市有</a:t>
            </a:r>
            <a:r>
              <a:rPr lang="ja-JP" altLang="en-US" sz="1600" dirty="0" smtClean="0">
                <a:latin typeface="Meiryo UI" pitchFamily="50" charset="-128"/>
                <a:ea typeface="Meiryo UI" pitchFamily="50" charset="-128"/>
                <a:cs typeface="Meiryo UI" pitchFamily="50" charset="-128"/>
              </a:rPr>
              <a:t>施設を活用した太陽光</a:t>
            </a:r>
            <a:r>
              <a:rPr lang="ja-JP" altLang="en-US" sz="1600" dirty="0">
                <a:latin typeface="Meiryo UI" pitchFamily="50" charset="-128"/>
                <a:ea typeface="Meiryo UI" pitchFamily="50" charset="-128"/>
                <a:cs typeface="Meiryo UI" pitchFamily="50" charset="-128"/>
              </a:rPr>
              <a:t>発電の</a:t>
            </a:r>
            <a:r>
              <a:rPr lang="ja-JP" altLang="en-US" sz="1600" dirty="0" smtClean="0">
                <a:latin typeface="Meiryo UI" pitchFamily="50" charset="-128"/>
                <a:ea typeface="Meiryo UI" pitchFamily="50" charset="-128"/>
                <a:cs typeface="Meiryo UI" pitchFamily="50" charset="-128"/>
              </a:rPr>
              <a:t>導入等を推進。</a:t>
            </a:r>
            <a:endParaRPr lang="ja-JP" altLang="en-US" sz="1600" dirty="0">
              <a:latin typeface="Meiryo UI" pitchFamily="50" charset="-128"/>
              <a:ea typeface="Meiryo UI" pitchFamily="50" charset="-128"/>
              <a:cs typeface="Meiryo UI" pitchFamily="50" charset="-128"/>
            </a:endParaRPr>
          </a:p>
          <a:p>
            <a:pPr marL="82550">
              <a:spcBef>
                <a:spcPts val="600"/>
              </a:spcBef>
              <a:defRPr/>
            </a:pPr>
            <a:r>
              <a:rPr lang="ja-JP" altLang="en-US" sz="1400" b="1" u="sng" dirty="0">
                <a:latin typeface="Meiryo UI" pitchFamily="50" charset="-128"/>
                <a:ea typeface="Meiryo UI" pitchFamily="50" charset="-128"/>
                <a:cs typeface="Meiryo UI" pitchFamily="50" charset="-128"/>
              </a:rPr>
              <a:t>その他の主な取組み</a:t>
            </a:r>
            <a:endParaRPr lang="en-US" altLang="ja-JP" sz="1400" dirty="0">
              <a:latin typeface="Meiryo UI" pitchFamily="50" charset="-128"/>
              <a:ea typeface="Meiryo UI" pitchFamily="50" charset="-128"/>
              <a:cs typeface="Meiryo UI" pitchFamily="50" charset="-128"/>
            </a:endParaRPr>
          </a:p>
          <a:p>
            <a:pPr marL="355600" indent="-171450" defTabSz="1280160">
              <a:buFont typeface="Arial" panose="020B0604020202020204" pitchFamily="34" charset="0"/>
              <a:buChar char="•"/>
              <a:defRPr/>
            </a:pPr>
            <a:r>
              <a:rPr lang="ja-JP" altLang="en-US" sz="1200" dirty="0" smtClean="0">
                <a:latin typeface="Meiryo UI" panose="020B0604030504040204" pitchFamily="50" charset="-128"/>
                <a:ea typeface="Meiryo UI" panose="020B0604030504040204" pitchFamily="50" charset="-128"/>
              </a:rPr>
              <a:t>太陽光</a:t>
            </a:r>
            <a:r>
              <a:rPr lang="ja-JP" altLang="en-US" sz="1200" dirty="0">
                <a:latin typeface="Meiryo UI" panose="020B0604030504040204" pitchFamily="50" charset="-128"/>
                <a:ea typeface="Meiryo UI" panose="020B0604030504040204" pitchFamily="50" charset="-128"/>
              </a:rPr>
              <a:t>パネル設置普及啓発事業　</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登録件数：計</a:t>
            </a:r>
            <a:r>
              <a:rPr lang="en-US" altLang="ja-JP" sz="1200" dirty="0">
                <a:latin typeface="Meiryo UI" panose="020B0604030504040204" pitchFamily="50" charset="-128"/>
                <a:ea typeface="Meiryo UI" panose="020B0604030504040204" pitchFamily="50" charset="-128"/>
              </a:rPr>
              <a:t>55</a:t>
            </a:r>
            <a:r>
              <a:rPr lang="ja-JP" altLang="en-US" sz="1200" dirty="0">
                <a:latin typeface="Meiryo UI" panose="020B0604030504040204" pitchFamily="50" charset="-128"/>
                <a:ea typeface="Meiryo UI" panose="020B0604030504040204" pitchFamily="50" charset="-128"/>
              </a:rPr>
              <a:t>件（</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年度）＞</a:t>
            </a:r>
          </a:p>
          <a:p>
            <a:pPr marL="355600" indent="-171450" defTabSz="1280160" fontAlgn="auto">
              <a:spcBef>
                <a:spcPts val="0"/>
              </a:spcBef>
              <a:spcAft>
                <a:spcPts val="0"/>
              </a:spcAft>
              <a:buFont typeface="Arial" panose="020B0604020202020204" pitchFamily="34" charset="0"/>
              <a:buChar char="•"/>
              <a:defRPr/>
            </a:pPr>
            <a:r>
              <a:rPr lang="ja-JP" altLang="en-US" sz="1200" dirty="0" smtClean="0">
                <a:latin typeface="Meiryo UI" panose="020B0604030504040204" pitchFamily="50" charset="-128"/>
                <a:ea typeface="Meiryo UI" panose="020B0604030504040204" pitchFamily="50" charset="-128"/>
              </a:rPr>
              <a:t>公共施設や民間施設の屋根や遊休地と太陽光発電事業者のマッチング等</a:t>
            </a:r>
          </a:p>
          <a:p>
            <a:pPr marL="355600" indent="-171450" defTabSz="1280160" fontAlgn="auto">
              <a:spcBef>
                <a:spcPts val="0"/>
              </a:spcBef>
              <a:spcAft>
                <a:spcPts val="0"/>
              </a:spcAft>
              <a:buFont typeface="Arial" panose="020B0604020202020204" pitchFamily="34" charset="0"/>
              <a:buChar char="•"/>
              <a:defRPr/>
            </a:pPr>
            <a:r>
              <a:rPr lang="ja-JP" altLang="en-US" sz="1200" dirty="0">
                <a:latin typeface="Meiryo UI" panose="020B0604030504040204" pitchFamily="50" charset="-128"/>
                <a:ea typeface="Meiryo UI" panose="020B0604030504040204" pitchFamily="50" charset="-128"/>
              </a:rPr>
              <a:t>建築物における再生可能エネルギー利用設備の導入の検討義務化　＜届出件数</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485</a:t>
            </a:r>
            <a:r>
              <a:rPr lang="ja-JP" altLang="en-US" sz="1200" dirty="0" smtClean="0">
                <a:latin typeface="Meiryo UI" panose="020B0604030504040204" pitchFamily="50" charset="-128"/>
                <a:ea typeface="Meiryo UI" panose="020B0604030504040204" pitchFamily="50" charset="-128"/>
              </a:rPr>
              <a:t>件（うち</a:t>
            </a:r>
            <a:r>
              <a:rPr lang="en-US" altLang="ja-JP" sz="1200" dirty="0" smtClean="0">
                <a:latin typeface="Meiryo UI" panose="020B0604030504040204" pitchFamily="50" charset="-128"/>
                <a:ea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rPr>
              <a:t>件</a:t>
            </a:r>
            <a:r>
              <a:rPr lang="ja-JP" altLang="en-US" sz="1200" dirty="0">
                <a:latin typeface="Meiryo UI" panose="020B0604030504040204" pitchFamily="50" charset="-128"/>
                <a:ea typeface="Meiryo UI" panose="020B0604030504040204" pitchFamily="50" charset="-128"/>
              </a:rPr>
              <a:t>で太陽光発電等を導入）（</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355600" indent="-171450" defTabSz="1280160">
              <a:buFont typeface="Arial" panose="020B0604020202020204" pitchFamily="34" charset="0"/>
              <a:buChar char="•"/>
              <a:defRPr/>
            </a:pPr>
            <a:r>
              <a:rPr lang="ja-JP" altLang="en-US" sz="1200" dirty="0">
                <a:latin typeface="Meiryo UI" panose="020B0604030504040204" pitchFamily="50" charset="-128"/>
                <a:ea typeface="Meiryo UI" panose="020B0604030504040204" pitchFamily="50" charset="-128"/>
              </a:rPr>
              <a:t>太陽光発電施設の地域との共生の推進（「大阪モデル」</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７．</a:t>
            </a:r>
            <a:r>
              <a:rPr lang="ja-JP" altLang="en-US" sz="3200" b="1" dirty="0">
                <a:solidFill>
                  <a:sysClr val="window" lastClr="FFFFFF"/>
                </a:solidFill>
                <a:latin typeface="Meiryo UI" panose="020B0604030504040204" pitchFamily="50" charset="-128"/>
                <a:ea typeface="Meiryo UI" panose="020B0604030504040204" pitchFamily="50" charset="-128"/>
              </a:rPr>
              <a:t>取組みの検証②太陽光発電（非住宅用）</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10</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51520" y="735307"/>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■目標値設定の</a:t>
            </a:r>
            <a:r>
              <a:rPr kumimoji="1" lang="ja-JP" altLang="en-US" sz="1600" b="1" dirty="0" smtClean="0">
                <a:latin typeface="Meiryo UI" panose="020B0604030504040204" pitchFamily="50" charset="-128"/>
                <a:ea typeface="Meiryo UI" panose="020B0604030504040204" pitchFamily="50" charset="-128"/>
              </a:rPr>
              <a:t>考え方と進捗</a:t>
            </a:r>
            <a:r>
              <a:rPr kumimoji="1" lang="ja-JP" altLang="en-US" sz="1600" b="1" dirty="0">
                <a:latin typeface="Meiryo UI" panose="020B0604030504040204" pitchFamily="50" charset="-128"/>
                <a:ea typeface="Meiryo UI" panose="020B0604030504040204" pitchFamily="50" charset="-128"/>
              </a:rPr>
              <a:t>状況</a:t>
            </a:r>
          </a:p>
        </p:txBody>
      </p:sp>
      <p:sp>
        <p:nvSpPr>
          <p:cNvPr id="67" name="角丸四角形 66"/>
          <p:cNvSpPr/>
          <p:nvPr/>
        </p:nvSpPr>
        <p:spPr>
          <a:xfrm>
            <a:off x="539552" y="1869849"/>
            <a:ext cx="8064895" cy="272303"/>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wrap="square" tIns="36000" bIns="36000" anchor="t">
            <a:spAutoFit/>
          </a:bodyPr>
          <a:lstStyle/>
          <a:p>
            <a:pPr marL="1790700" indent="-1790700">
              <a:defRPr/>
            </a:pPr>
            <a:r>
              <a:rPr lang="ja-JP" altLang="en-US" sz="1200" dirty="0">
                <a:latin typeface="Meiryo UI" pitchFamily="50" charset="-128"/>
                <a:ea typeface="Meiryo UI" pitchFamily="50" charset="-128"/>
                <a:cs typeface="Meiryo UI" pitchFamily="50" charset="-128"/>
              </a:rPr>
              <a:t>＜目標値設定の考え方</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非住宅用</a:t>
            </a:r>
            <a:r>
              <a:rPr lang="ja-JP" altLang="en-US" sz="1200" dirty="0">
                <a:latin typeface="Meiryo UI" pitchFamily="50" charset="-128"/>
                <a:ea typeface="Meiryo UI" pitchFamily="50" charset="-128"/>
                <a:cs typeface="Meiryo UI" pitchFamily="50" charset="-128"/>
              </a:rPr>
              <a:t>の導入量のトレンドや当時の</a:t>
            </a:r>
            <a:r>
              <a:rPr lang="en-US" altLang="ja-JP" sz="1200" dirty="0">
                <a:latin typeface="Meiryo UI" pitchFamily="50" charset="-128"/>
                <a:ea typeface="Meiryo UI" pitchFamily="50" charset="-128"/>
                <a:cs typeface="Meiryo UI" pitchFamily="50" charset="-128"/>
              </a:rPr>
              <a:t>FIT</a:t>
            </a:r>
            <a:r>
              <a:rPr lang="ja-JP" altLang="en-US" sz="1200" dirty="0">
                <a:latin typeface="Meiryo UI" pitchFamily="50" charset="-128"/>
                <a:ea typeface="Meiryo UI" pitchFamily="50" charset="-128"/>
                <a:cs typeface="Meiryo UI" pitchFamily="50" charset="-128"/>
              </a:rPr>
              <a:t>認定設備容量をもとに、一定の施策効果を見込んで</a:t>
            </a:r>
            <a:r>
              <a:rPr lang="ja-JP" altLang="en-US" sz="1200" dirty="0" smtClean="0">
                <a:latin typeface="Meiryo UI" pitchFamily="50" charset="-128"/>
                <a:ea typeface="Meiryo UI" pitchFamily="50" charset="-128"/>
                <a:cs typeface="Meiryo UI" pitchFamily="50" charset="-128"/>
              </a:rPr>
              <a:t>算定。</a:t>
            </a:r>
            <a:endParaRPr lang="ja-JP" altLang="en-US" sz="12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251520" y="2142152"/>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■直接的な導入量が把握できる</a:t>
            </a:r>
            <a:r>
              <a:rPr kumimoji="1" lang="ja-JP" altLang="en-US" sz="1600" b="1" dirty="0" smtClean="0">
                <a:latin typeface="Meiryo UI" panose="020B0604030504040204" pitchFamily="50" charset="-128"/>
                <a:ea typeface="Meiryo UI" panose="020B0604030504040204" pitchFamily="50" charset="-128"/>
              </a:rPr>
              <a:t>取組み：</a:t>
            </a:r>
            <a:r>
              <a:rPr kumimoji="1" lang="en-US" altLang="ja-JP" sz="1600" b="1" dirty="0" smtClean="0">
                <a:latin typeface="Meiryo UI" panose="020B0604030504040204" pitchFamily="50" charset="-128"/>
                <a:ea typeface="Meiryo UI" panose="020B0604030504040204" pitchFamily="50" charset="-128"/>
              </a:rPr>
              <a:t>4.9</a:t>
            </a:r>
            <a:r>
              <a:rPr kumimoji="1" lang="ja-JP" altLang="en-US" sz="1600" b="1" dirty="0" smtClean="0">
                <a:latin typeface="Meiryo UI" panose="020B0604030504040204" pitchFamily="50" charset="-128"/>
                <a:ea typeface="Meiryo UI" panose="020B0604030504040204" pitchFamily="50" charset="-128"/>
              </a:rPr>
              <a:t>万</a:t>
            </a:r>
            <a:r>
              <a:rPr kumimoji="1" lang="en-US" altLang="ja-JP" sz="1600" b="1" dirty="0">
                <a:latin typeface="Meiryo UI" panose="020B0604030504040204" pitchFamily="50" charset="-128"/>
                <a:ea typeface="Meiryo UI" panose="020B0604030504040204" pitchFamily="50" charset="-128"/>
              </a:rPr>
              <a:t>kW</a:t>
            </a:r>
          </a:p>
        </p:txBody>
      </p:sp>
      <p:sp>
        <p:nvSpPr>
          <p:cNvPr id="15" name="テキスト ボックス 14"/>
          <p:cNvSpPr txBox="1"/>
          <p:nvPr/>
        </p:nvSpPr>
        <p:spPr>
          <a:xfrm>
            <a:off x="251520" y="3578204"/>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■取組み状況の検証</a:t>
            </a:r>
          </a:p>
        </p:txBody>
      </p:sp>
      <p:graphicFrame>
        <p:nvGraphicFramePr>
          <p:cNvPr id="20" name="表 19"/>
          <p:cNvGraphicFramePr>
            <a:graphicFrameLocks noGrp="1"/>
          </p:cNvGraphicFramePr>
          <p:nvPr>
            <p:extLst>
              <p:ext uri="{D42A27DB-BD31-4B8C-83A1-F6EECF244321}">
                <p14:modId xmlns:p14="http://schemas.microsoft.com/office/powerpoint/2010/main" val="1366638"/>
              </p:ext>
            </p:extLst>
          </p:nvPr>
        </p:nvGraphicFramePr>
        <p:xfrm>
          <a:off x="539553" y="2482255"/>
          <a:ext cx="8064894" cy="1094400"/>
        </p:xfrm>
        <a:graphic>
          <a:graphicData uri="http://schemas.openxmlformats.org/drawingml/2006/table">
            <a:tbl>
              <a:tblPr/>
              <a:tblGrid>
                <a:gridCol w="6552727">
                  <a:extLst>
                    <a:ext uri="{9D8B030D-6E8A-4147-A177-3AD203B41FA5}">
                      <a16:colId xmlns:a16="http://schemas.microsoft.com/office/drawing/2014/main" val="4218734869"/>
                    </a:ext>
                  </a:extLst>
                </a:gridCol>
                <a:gridCol w="1512167">
                  <a:extLst>
                    <a:ext uri="{9D8B030D-6E8A-4147-A177-3AD203B41FA5}">
                      <a16:colId xmlns:a16="http://schemas.microsoft.com/office/drawing/2014/main" val="554878501"/>
                    </a:ext>
                  </a:extLst>
                </a:gridCol>
              </a:tblGrid>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創エネ設備及び省エネ機器設置等に係る初期費用軽減のための融資事業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116kW</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851794"/>
                  </a:ext>
                </a:extLst>
              </a:tr>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府・市有施設の屋根・土地貸しによる太陽光パネル設置促進事業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35,</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187</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924321"/>
                  </a:ext>
                </a:extLst>
              </a:tr>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府・市有施設における太陽光発電の</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導入（屋根</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・土地貸し事業を</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除く）</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12,</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617</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293021"/>
                  </a:ext>
                </a:extLst>
              </a:tr>
              <a:tr h="18331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再生可能エネルギー等導入推進基金事業（</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グリーンニューディール基金</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904</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191185"/>
                  </a:ext>
                </a:extLst>
              </a:tr>
              <a:tr h="18331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大阪府・大阪市が所有する建築物における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ESCO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事業の導入</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10kW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198292"/>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662845818"/>
              </p:ext>
            </p:extLst>
          </p:nvPr>
        </p:nvGraphicFramePr>
        <p:xfrm>
          <a:off x="539552" y="1078767"/>
          <a:ext cx="8064895" cy="79248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3743041236"/>
                    </a:ext>
                  </a:extLst>
                </a:gridCol>
                <a:gridCol w="1980220">
                  <a:extLst>
                    <a:ext uri="{9D8B030D-6E8A-4147-A177-3AD203B41FA5}">
                      <a16:colId xmlns:a16="http://schemas.microsoft.com/office/drawing/2014/main" val="1021321584"/>
                    </a:ext>
                  </a:extLst>
                </a:gridCol>
                <a:gridCol w="1980220">
                  <a:extLst>
                    <a:ext uri="{9D8B030D-6E8A-4147-A177-3AD203B41FA5}">
                      <a16:colId xmlns:a16="http://schemas.microsoft.com/office/drawing/2014/main" val="1512599064"/>
                    </a:ext>
                  </a:extLst>
                </a:gridCol>
                <a:gridCol w="1512167">
                  <a:extLst>
                    <a:ext uri="{9D8B030D-6E8A-4147-A177-3AD203B41FA5}">
                      <a16:colId xmlns:a16="http://schemas.microsoft.com/office/drawing/2014/main" val="3872657968"/>
                    </a:ext>
                  </a:extLst>
                </a:gridCol>
              </a:tblGrid>
              <a:tr h="221902">
                <a:tc>
                  <a:txBody>
                    <a:bodyPr/>
                    <a:lstStyle/>
                    <a:p>
                      <a:pPr algn="ctr"/>
                      <a:endParaRPr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年度目標</a:t>
                      </a:r>
                    </a:p>
                    <a:p>
                      <a:pPr algn="ct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2012</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年度比）</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進捗状況</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2018</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達成率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22997945"/>
                  </a:ext>
                </a:extLst>
              </a:tr>
              <a:tr h="138688">
                <a:tc>
                  <a:txBody>
                    <a:bodyPr/>
                    <a:lstStyle/>
                    <a:p>
                      <a:r>
                        <a:rPr kumimoji="1" lang="ja-JP" altLang="en-US" sz="1400" dirty="0" smtClean="0">
                          <a:latin typeface="Meiryo UI" panose="020B0604030504040204" pitchFamily="50" charset="-128"/>
                          <a:ea typeface="Meiryo UI" panose="020B0604030504040204" pitchFamily="50" charset="-128"/>
                        </a:rPr>
                        <a:t>非住宅用</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50.8</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181.3</a:t>
                      </a:r>
                      <a:r>
                        <a:rPr kumimoji="1" lang="ja-JP" altLang="en-US" sz="1400" dirty="0" smtClean="0">
                          <a:latin typeface="Meiryo UI" panose="020B0604030504040204" pitchFamily="50" charset="-128"/>
                          <a:ea typeface="Meiryo UI" panose="020B0604030504040204" pitchFamily="50"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3597515"/>
                  </a:ext>
                </a:extLst>
              </a:tr>
            </a:tbl>
          </a:graphicData>
        </a:graphic>
      </p:graphicFrame>
    </p:spTree>
    <p:extLst>
      <p:ext uri="{BB962C8B-B14F-4D97-AF65-F5344CB8AC3E}">
        <p14:creationId xmlns:p14="http://schemas.microsoft.com/office/powerpoint/2010/main" val="150056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539552" y="3544120"/>
            <a:ext cx="8064895" cy="1800493"/>
          </a:xfrm>
          <a:prstGeom prst="rect">
            <a:avLst/>
          </a:prstGeom>
          <a:ln>
            <a:solidFill>
              <a:schemeClr val="accent6">
                <a:lumMod val="50000"/>
              </a:schemeClr>
            </a:solidFill>
          </a:ln>
        </p:spPr>
        <p:txBody>
          <a:bodyPr wrap="square">
            <a:spAutoFit/>
          </a:bodyPr>
          <a:lstStyle/>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家庭用コジェネは、</a:t>
            </a:r>
            <a:r>
              <a:rPr lang="en-US" altLang="ja-JP" sz="1600" dirty="0">
                <a:latin typeface="Meiryo UI" pitchFamily="50" charset="-128"/>
                <a:ea typeface="Meiryo UI" pitchFamily="50" charset="-128"/>
                <a:cs typeface="Meiryo UI" pitchFamily="50" charset="-128"/>
              </a:rPr>
              <a:t>2017</a:t>
            </a:r>
            <a:r>
              <a:rPr lang="ja-JP" altLang="en-US" sz="1600" dirty="0">
                <a:latin typeface="Meiryo UI" pitchFamily="50" charset="-128"/>
                <a:ea typeface="Meiryo UI" pitchFamily="50" charset="-128"/>
                <a:cs typeface="Meiryo UI" pitchFamily="50" charset="-128"/>
              </a:rPr>
              <a:t>年度</a:t>
            </a:r>
            <a:r>
              <a:rPr lang="ja-JP" altLang="en-US" sz="1600" dirty="0" smtClean="0">
                <a:latin typeface="Meiryo UI" pitchFamily="50" charset="-128"/>
                <a:ea typeface="Meiryo UI" pitchFamily="50" charset="-128"/>
                <a:cs typeface="Meiryo UI" pitchFamily="50" charset="-128"/>
              </a:rPr>
              <a:t>に製造</a:t>
            </a:r>
            <a:r>
              <a:rPr lang="ja-JP" altLang="en-US" sz="1600" dirty="0">
                <a:latin typeface="Meiryo UI" pitchFamily="50" charset="-128"/>
                <a:ea typeface="Meiryo UI" pitchFamily="50" charset="-128"/>
                <a:cs typeface="Meiryo UI" pitchFamily="50" charset="-128"/>
              </a:rPr>
              <a:t>・販売が中止になっており、当初の想定を下回っている。</a:t>
            </a:r>
          </a:p>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家庭用燃料電池は、単年度導入量が増加傾向にあるが、投資回収期間が長く、最近では販売価格の低減傾向が小さくなっており、当初の想定を下回っている。</a:t>
            </a:r>
          </a:p>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府市では</a:t>
            </a:r>
            <a:r>
              <a:rPr lang="ja-JP" altLang="en-US" sz="1600" dirty="0" smtClean="0">
                <a:latin typeface="Meiryo UI" pitchFamily="50" charset="-128"/>
                <a:ea typeface="Meiryo UI" pitchFamily="50" charset="-128"/>
                <a:cs typeface="Meiryo UI" pitchFamily="50" charset="-128"/>
              </a:rPr>
              <a:t>、電力ピーク対策に資する設備として、コジェネや燃料電池等の効果についてホームページ、セミナー・啓発イベント等において情報発信することにより普及</a:t>
            </a:r>
            <a:r>
              <a:rPr lang="ja-JP" altLang="en-US" sz="1600" dirty="0">
                <a:latin typeface="Meiryo UI" pitchFamily="50" charset="-128"/>
                <a:ea typeface="Meiryo UI" pitchFamily="50" charset="-128"/>
                <a:cs typeface="Meiryo UI" pitchFamily="50" charset="-128"/>
              </a:rPr>
              <a:t>啓発等を</a:t>
            </a:r>
            <a:r>
              <a:rPr lang="ja-JP" altLang="en-US" sz="1600" dirty="0" smtClean="0">
                <a:latin typeface="Meiryo UI" pitchFamily="50" charset="-128"/>
                <a:ea typeface="Meiryo UI" pitchFamily="50" charset="-128"/>
                <a:cs typeface="Meiryo UI" pitchFamily="50" charset="-128"/>
              </a:rPr>
              <a:t>実施。</a:t>
            </a:r>
            <a:endParaRPr lang="ja-JP" altLang="en-US" sz="1600" dirty="0">
              <a:latin typeface="Meiryo UI" pitchFamily="50" charset="-128"/>
              <a:ea typeface="Meiryo UI" pitchFamily="50" charset="-128"/>
              <a:cs typeface="Meiryo UI" pitchFamily="50" charset="-128"/>
            </a:endParaRPr>
          </a:p>
          <a:p>
            <a:pPr marL="82550">
              <a:spcBef>
                <a:spcPts val="600"/>
              </a:spcBef>
              <a:defRPr/>
            </a:pPr>
            <a:r>
              <a:rPr lang="ja-JP" altLang="en-US" sz="1400" b="1" u="sng" dirty="0">
                <a:latin typeface="Meiryo UI" pitchFamily="50" charset="-128"/>
                <a:ea typeface="Meiryo UI" pitchFamily="50" charset="-128"/>
                <a:cs typeface="Meiryo UI" pitchFamily="50" charset="-128"/>
              </a:rPr>
              <a:t>その他の主な取組み</a:t>
            </a:r>
            <a:endParaRPr lang="en-US" altLang="ja-JP" sz="1400" dirty="0">
              <a:latin typeface="Meiryo UI" pitchFamily="50" charset="-128"/>
              <a:ea typeface="Meiryo UI" pitchFamily="50" charset="-128"/>
              <a:cs typeface="Meiryo UI" pitchFamily="50" charset="-128"/>
            </a:endParaRPr>
          </a:p>
          <a:p>
            <a:pPr marL="355600" indent="-171450" defTabSz="1280160" fontAlgn="auto">
              <a:spcBef>
                <a:spcPts val="0"/>
              </a:spcBef>
              <a:spcAft>
                <a:spcPts val="0"/>
              </a:spcAft>
              <a:buFont typeface="Arial" panose="020B0604020202020204" pitchFamily="34" charset="0"/>
              <a:buChar char="•"/>
              <a:defRPr/>
            </a:pPr>
            <a:r>
              <a:rPr lang="ja-JP" altLang="en-US" sz="1200" dirty="0" smtClean="0">
                <a:latin typeface="Meiryo UI" panose="020B0604030504040204" pitchFamily="50" charset="-128"/>
                <a:ea typeface="Meiryo UI" panose="020B0604030504040204" pitchFamily="50" charset="-128"/>
              </a:rPr>
              <a:t>コージェネレーション</a:t>
            </a:r>
            <a:r>
              <a:rPr lang="ja-JP" altLang="en-US" sz="1200" dirty="0">
                <a:latin typeface="Meiryo UI" panose="020B0604030504040204" pitchFamily="50" charset="-128"/>
                <a:ea typeface="Meiryo UI" panose="020B0604030504040204" pitchFamily="50" charset="-128"/>
              </a:rPr>
              <a:t>等の導入</a:t>
            </a:r>
            <a:r>
              <a:rPr lang="ja-JP" altLang="en-US" sz="1200" dirty="0" smtClean="0">
                <a:latin typeface="Meiryo UI" panose="020B0604030504040204" pitchFamily="50" charset="-128"/>
                <a:ea typeface="Meiryo UI" panose="020B0604030504040204" pitchFamily="50" charset="-128"/>
              </a:rPr>
              <a:t>促進</a:t>
            </a:r>
            <a:endParaRPr lang="ja-JP" altLang="en-US" sz="1200"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７．</a:t>
            </a:r>
            <a:r>
              <a:rPr lang="ja-JP" altLang="en-US" sz="3200" b="1" dirty="0">
                <a:solidFill>
                  <a:sysClr val="window" lastClr="FFFFFF"/>
                </a:solidFill>
                <a:latin typeface="Meiryo UI" panose="020B0604030504040204" pitchFamily="50" charset="-128"/>
                <a:ea typeface="Meiryo UI" panose="020B0604030504040204" pitchFamily="50" charset="-128"/>
              </a:rPr>
              <a:t>取組みの検証③分散型電源（家庭用）</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11</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51520" y="735307"/>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■目標値設定の</a:t>
            </a:r>
            <a:r>
              <a:rPr kumimoji="1" lang="ja-JP" altLang="en-US" sz="1600" b="1" dirty="0" smtClean="0">
                <a:latin typeface="Meiryo UI" panose="020B0604030504040204" pitchFamily="50" charset="-128"/>
                <a:ea typeface="Meiryo UI" panose="020B0604030504040204" pitchFamily="50" charset="-128"/>
              </a:rPr>
              <a:t>考え方と進捗</a:t>
            </a:r>
            <a:r>
              <a:rPr kumimoji="1" lang="ja-JP" altLang="en-US" sz="1600" b="1" dirty="0">
                <a:latin typeface="Meiryo UI" panose="020B0604030504040204" pitchFamily="50" charset="-128"/>
                <a:ea typeface="Meiryo UI" panose="020B0604030504040204" pitchFamily="50" charset="-128"/>
              </a:rPr>
              <a:t>状況</a:t>
            </a:r>
          </a:p>
        </p:txBody>
      </p:sp>
      <p:sp>
        <p:nvSpPr>
          <p:cNvPr id="67" name="角丸四角形 66"/>
          <p:cNvSpPr/>
          <p:nvPr/>
        </p:nvSpPr>
        <p:spPr>
          <a:xfrm>
            <a:off x="539552" y="2168433"/>
            <a:ext cx="8064895" cy="467685"/>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wrap="square" tIns="36000" bIns="36000" anchor="t">
            <a:spAutoFit/>
          </a:bodyPr>
          <a:lstStyle/>
          <a:p>
            <a:pPr marL="1790700" indent="-1790700">
              <a:defRPr/>
            </a:pPr>
            <a:r>
              <a:rPr lang="ja-JP" altLang="en-US" sz="1200" dirty="0">
                <a:latin typeface="Meiryo UI" pitchFamily="50" charset="-128"/>
                <a:ea typeface="Meiryo UI" pitchFamily="50" charset="-128"/>
                <a:cs typeface="Meiryo UI" pitchFamily="50" charset="-128"/>
              </a:rPr>
              <a:t>＜目標値設定の考え方</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家庭用コジェネは、導入量のトレンドをもとに算定。</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家庭用</a:t>
            </a:r>
            <a:r>
              <a:rPr lang="ja-JP" altLang="en-US" sz="1200" dirty="0">
                <a:latin typeface="Meiryo UI" pitchFamily="50" charset="-128"/>
                <a:ea typeface="Meiryo UI" pitchFamily="50" charset="-128"/>
                <a:cs typeface="Meiryo UI" pitchFamily="50" charset="-128"/>
              </a:rPr>
              <a:t>燃料</a:t>
            </a:r>
            <a:r>
              <a:rPr lang="ja-JP" altLang="en-US" sz="1200" dirty="0" smtClean="0">
                <a:latin typeface="Meiryo UI" pitchFamily="50" charset="-128"/>
                <a:ea typeface="Meiryo UI" pitchFamily="50" charset="-128"/>
                <a:cs typeface="Meiryo UI" pitchFamily="50" charset="-128"/>
              </a:rPr>
              <a:t>電池は、国の導入目標を世帯</a:t>
            </a:r>
            <a:r>
              <a:rPr lang="ja-JP" altLang="en-US" sz="1200" dirty="0">
                <a:latin typeface="Meiryo UI" pitchFamily="50" charset="-128"/>
                <a:ea typeface="Meiryo UI" pitchFamily="50" charset="-128"/>
                <a:cs typeface="Meiryo UI" pitchFamily="50" charset="-128"/>
              </a:rPr>
              <a:t>割合で按分</a:t>
            </a:r>
            <a:r>
              <a:rPr lang="ja-JP" altLang="en-US" sz="1200" dirty="0" smtClean="0">
                <a:latin typeface="Meiryo UI" pitchFamily="50" charset="-128"/>
                <a:ea typeface="Meiryo UI" pitchFamily="50" charset="-128"/>
                <a:cs typeface="Meiryo UI" pitchFamily="50" charset="-128"/>
              </a:rPr>
              <a:t>して</a:t>
            </a:r>
            <a:r>
              <a:rPr lang="ja-JP" altLang="en-US" sz="1200" dirty="0">
                <a:latin typeface="Meiryo UI" pitchFamily="50" charset="-128"/>
                <a:ea typeface="Meiryo UI" pitchFamily="50" charset="-128"/>
                <a:cs typeface="Meiryo UI" pitchFamily="50" charset="-128"/>
              </a:rPr>
              <a:t>算定</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251520" y="2642125"/>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■直接的な導入量が把握できる</a:t>
            </a:r>
            <a:r>
              <a:rPr kumimoji="1" lang="ja-JP" altLang="en-US" sz="1600" b="1" dirty="0" smtClean="0">
                <a:latin typeface="Meiryo UI" panose="020B0604030504040204" pitchFamily="50" charset="-128"/>
                <a:ea typeface="Meiryo UI" panose="020B0604030504040204" pitchFamily="50" charset="-128"/>
              </a:rPr>
              <a:t>取組み：</a:t>
            </a:r>
            <a:r>
              <a:rPr kumimoji="1" lang="en-US" altLang="ja-JP" sz="1600" b="1" dirty="0" smtClean="0">
                <a:latin typeface="Meiryo UI" panose="020B0604030504040204" pitchFamily="50" charset="-128"/>
                <a:ea typeface="Meiryo UI" panose="020B0604030504040204" pitchFamily="50" charset="-128"/>
              </a:rPr>
              <a:t>0.0</a:t>
            </a:r>
            <a:r>
              <a:rPr kumimoji="1" lang="ja-JP" altLang="en-US" sz="1600" b="1" dirty="0" smtClean="0">
                <a:latin typeface="Meiryo UI" panose="020B0604030504040204" pitchFamily="50" charset="-128"/>
                <a:ea typeface="Meiryo UI" panose="020B0604030504040204" pitchFamily="50" charset="-128"/>
              </a:rPr>
              <a:t>万</a:t>
            </a:r>
            <a:r>
              <a:rPr kumimoji="1" lang="en-US" altLang="ja-JP" sz="1600" b="1" dirty="0">
                <a:latin typeface="Meiryo UI" panose="020B0604030504040204" pitchFamily="50" charset="-128"/>
                <a:ea typeface="Meiryo UI" panose="020B0604030504040204" pitchFamily="50" charset="-128"/>
              </a:rPr>
              <a:t>kW</a:t>
            </a:r>
          </a:p>
        </p:txBody>
      </p:sp>
      <p:sp>
        <p:nvSpPr>
          <p:cNvPr id="15" name="テキスト ボックス 14"/>
          <p:cNvSpPr txBox="1"/>
          <p:nvPr/>
        </p:nvSpPr>
        <p:spPr>
          <a:xfrm>
            <a:off x="251520" y="3205566"/>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■取組み状況の検証</a:t>
            </a:r>
          </a:p>
        </p:txBody>
      </p:sp>
      <p:graphicFrame>
        <p:nvGraphicFramePr>
          <p:cNvPr id="20" name="表 19"/>
          <p:cNvGraphicFramePr>
            <a:graphicFrameLocks noGrp="1"/>
          </p:cNvGraphicFramePr>
          <p:nvPr>
            <p:extLst>
              <p:ext uri="{D42A27DB-BD31-4B8C-83A1-F6EECF244321}">
                <p14:modId xmlns:p14="http://schemas.microsoft.com/office/powerpoint/2010/main" val="1157040582"/>
              </p:ext>
            </p:extLst>
          </p:nvPr>
        </p:nvGraphicFramePr>
        <p:xfrm>
          <a:off x="539553" y="2986686"/>
          <a:ext cx="8064894" cy="218880"/>
        </p:xfrm>
        <a:graphic>
          <a:graphicData uri="http://schemas.openxmlformats.org/drawingml/2006/table">
            <a:tbl>
              <a:tblPr/>
              <a:tblGrid>
                <a:gridCol w="6552727">
                  <a:extLst>
                    <a:ext uri="{9D8B030D-6E8A-4147-A177-3AD203B41FA5}">
                      <a16:colId xmlns:a16="http://schemas.microsoft.com/office/drawing/2014/main" val="4218734869"/>
                    </a:ext>
                  </a:extLst>
                </a:gridCol>
                <a:gridCol w="1512167">
                  <a:extLst>
                    <a:ext uri="{9D8B030D-6E8A-4147-A177-3AD203B41FA5}">
                      <a16:colId xmlns:a16="http://schemas.microsoft.com/office/drawing/2014/main" val="554878501"/>
                    </a:ext>
                  </a:extLst>
                </a:gridCol>
              </a:tblGrid>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創エネ設備及び省エネ機器設置等に係る初期費用軽減のための融資事業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851794"/>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427177320"/>
              </p:ext>
            </p:extLst>
          </p:nvPr>
        </p:nvGraphicFramePr>
        <p:xfrm>
          <a:off x="539552" y="1075905"/>
          <a:ext cx="8064895" cy="109728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3743041236"/>
                    </a:ext>
                  </a:extLst>
                </a:gridCol>
                <a:gridCol w="1980220">
                  <a:extLst>
                    <a:ext uri="{9D8B030D-6E8A-4147-A177-3AD203B41FA5}">
                      <a16:colId xmlns:a16="http://schemas.microsoft.com/office/drawing/2014/main" val="1021321584"/>
                    </a:ext>
                  </a:extLst>
                </a:gridCol>
                <a:gridCol w="1980220">
                  <a:extLst>
                    <a:ext uri="{9D8B030D-6E8A-4147-A177-3AD203B41FA5}">
                      <a16:colId xmlns:a16="http://schemas.microsoft.com/office/drawing/2014/main" val="1512599064"/>
                    </a:ext>
                  </a:extLst>
                </a:gridCol>
                <a:gridCol w="1512167">
                  <a:extLst>
                    <a:ext uri="{9D8B030D-6E8A-4147-A177-3AD203B41FA5}">
                      <a16:colId xmlns:a16="http://schemas.microsoft.com/office/drawing/2014/main" val="3872657968"/>
                    </a:ext>
                  </a:extLst>
                </a:gridCol>
              </a:tblGrid>
              <a:tr h="146472">
                <a:tc>
                  <a:txBody>
                    <a:bodyPr/>
                    <a:lstStyle/>
                    <a:p>
                      <a:pPr algn="ctr"/>
                      <a:endParaRPr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年度目標</a:t>
                      </a:r>
                    </a:p>
                    <a:p>
                      <a:pPr algn="ct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2012</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年度比）</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進捗状況</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2018</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達成率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22997945"/>
                  </a:ext>
                </a:extLst>
              </a:tr>
              <a:tr h="0">
                <a:tc>
                  <a:txBody>
                    <a:bodyPr/>
                    <a:lstStyle/>
                    <a:p>
                      <a:r>
                        <a:rPr kumimoji="1" lang="ja-JP" altLang="en-US" sz="1400" dirty="0" smtClean="0">
                          <a:latin typeface="Meiryo UI" panose="020B0604030504040204" pitchFamily="50" charset="-128"/>
                          <a:ea typeface="Meiryo UI" panose="020B0604030504040204" pitchFamily="50" charset="-128"/>
                        </a:rPr>
                        <a:t>家庭用コジェネ</a:t>
                      </a:r>
                      <a:endParaRPr kumimoji="1"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0.4</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19.7%</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3597515"/>
                  </a:ext>
                </a:extLst>
              </a:tr>
              <a:tr h="0">
                <a:tc>
                  <a:txBody>
                    <a:bodyPr/>
                    <a:lstStyle/>
                    <a:p>
                      <a:r>
                        <a:rPr kumimoji="1" lang="ja-JP" altLang="en-US" sz="1400" dirty="0" smtClean="0">
                          <a:latin typeface="Meiryo UI" panose="020B0604030504040204" pitchFamily="50" charset="-128"/>
                          <a:ea typeface="Meiryo UI" panose="020B0604030504040204" pitchFamily="50" charset="-128"/>
                        </a:rPr>
                        <a:t>家庭用燃料電池</a:t>
                      </a:r>
                      <a:endParaRPr kumimoji="1"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2.4</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33.7</a:t>
                      </a:r>
                      <a:r>
                        <a:rPr kumimoji="1" lang="ja-JP" altLang="en-US" sz="1400" dirty="0" smtClean="0">
                          <a:latin typeface="Meiryo UI" panose="020B0604030504040204" pitchFamily="50" charset="-128"/>
                          <a:ea typeface="Meiryo UI" panose="020B0604030504040204" pitchFamily="50"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77650547"/>
                  </a:ext>
                </a:extLst>
              </a:tr>
            </a:tbl>
          </a:graphicData>
        </a:graphic>
      </p:graphicFrame>
    </p:spTree>
    <p:extLst>
      <p:ext uri="{BB962C8B-B14F-4D97-AF65-F5344CB8AC3E}">
        <p14:creationId xmlns:p14="http://schemas.microsoft.com/office/powerpoint/2010/main" val="691177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539552" y="3258005"/>
            <a:ext cx="8064895" cy="2662267"/>
          </a:xfrm>
          <a:prstGeom prst="rect">
            <a:avLst/>
          </a:prstGeom>
          <a:ln>
            <a:solidFill>
              <a:schemeClr val="accent6">
                <a:lumMod val="50000"/>
              </a:schemeClr>
            </a:solidFill>
          </a:ln>
        </p:spPr>
        <p:txBody>
          <a:bodyPr wrap="square">
            <a:spAutoFit/>
          </a:bodyPr>
          <a:lstStyle/>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事業用コジェネは、東日本</a:t>
            </a:r>
            <a:r>
              <a:rPr lang="ja-JP" altLang="en-US" sz="1600" dirty="0" smtClean="0">
                <a:latin typeface="Meiryo UI" pitchFamily="50" charset="-128"/>
                <a:ea typeface="Meiryo UI" pitchFamily="50" charset="-128"/>
                <a:cs typeface="Meiryo UI" pitchFamily="50" charset="-128"/>
              </a:rPr>
              <a:t>大震災直後の電気</a:t>
            </a:r>
            <a:r>
              <a:rPr lang="ja-JP" altLang="en-US" sz="1600" dirty="0">
                <a:latin typeface="Meiryo UI" pitchFamily="50" charset="-128"/>
                <a:ea typeface="Meiryo UI" pitchFamily="50" charset="-128"/>
                <a:cs typeface="Meiryo UI" pitchFamily="50" charset="-128"/>
              </a:rPr>
              <a:t>料金の上昇等もあり</a:t>
            </a:r>
            <a:r>
              <a:rPr lang="en-US" altLang="ja-JP" sz="1600" dirty="0">
                <a:latin typeface="Meiryo UI" pitchFamily="50" charset="-128"/>
                <a:ea typeface="Meiryo UI" pitchFamily="50" charset="-128"/>
                <a:cs typeface="Meiryo UI" pitchFamily="50" charset="-128"/>
              </a:rPr>
              <a:t>2014</a:t>
            </a:r>
            <a:r>
              <a:rPr lang="ja-JP" altLang="en-US" sz="1600" dirty="0">
                <a:latin typeface="Meiryo UI" pitchFamily="50" charset="-128"/>
                <a:ea typeface="Meiryo UI" pitchFamily="50" charset="-128"/>
                <a:cs typeface="Meiryo UI" pitchFamily="50" charset="-128"/>
              </a:rPr>
              <a:t>年度までは累積導入量が増加したが、その後の電気料金の低下や</a:t>
            </a:r>
            <a:r>
              <a:rPr lang="en-US" altLang="ja-JP" sz="1600" dirty="0">
                <a:latin typeface="Meiryo UI" pitchFamily="50" charset="-128"/>
                <a:ea typeface="Meiryo UI" pitchFamily="50" charset="-128"/>
                <a:cs typeface="Meiryo UI" pitchFamily="50" charset="-128"/>
              </a:rPr>
              <a:t>LNG</a:t>
            </a:r>
            <a:r>
              <a:rPr lang="ja-JP" altLang="en-US" sz="1600" dirty="0">
                <a:latin typeface="Meiryo UI" pitchFamily="50" charset="-128"/>
                <a:ea typeface="Meiryo UI" pitchFamily="50" charset="-128"/>
                <a:cs typeface="Meiryo UI" pitchFamily="50" charset="-128"/>
              </a:rPr>
              <a:t>価格の高騰などから、</a:t>
            </a:r>
            <a:r>
              <a:rPr lang="en-US" altLang="ja-JP" sz="1600" dirty="0">
                <a:latin typeface="Meiryo UI" pitchFamily="50" charset="-128"/>
                <a:ea typeface="Meiryo UI" pitchFamily="50" charset="-128"/>
                <a:cs typeface="Meiryo UI" pitchFamily="50" charset="-128"/>
              </a:rPr>
              <a:t>2015</a:t>
            </a:r>
            <a:r>
              <a:rPr lang="ja-JP" altLang="en-US" sz="1600" dirty="0">
                <a:latin typeface="Meiryo UI" pitchFamily="50" charset="-128"/>
                <a:ea typeface="Meiryo UI" pitchFamily="50" charset="-128"/>
                <a:cs typeface="Meiryo UI" pitchFamily="50" charset="-128"/>
              </a:rPr>
              <a:t>～</a:t>
            </a:r>
            <a:r>
              <a:rPr lang="en-US" altLang="ja-JP" sz="1600" dirty="0">
                <a:latin typeface="Meiryo UI" pitchFamily="50" charset="-128"/>
                <a:ea typeface="Meiryo UI" pitchFamily="50" charset="-128"/>
                <a:cs typeface="Meiryo UI" pitchFamily="50" charset="-128"/>
              </a:rPr>
              <a:t>2017</a:t>
            </a:r>
            <a:r>
              <a:rPr lang="ja-JP" altLang="en-US" sz="1600" dirty="0">
                <a:latin typeface="Meiryo UI" pitchFamily="50" charset="-128"/>
                <a:ea typeface="Meiryo UI" pitchFamily="50" charset="-128"/>
                <a:cs typeface="Meiryo UI" pitchFamily="50" charset="-128"/>
              </a:rPr>
              <a:t>年度は廃止分が新規分を上回り</a:t>
            </a:r>
            <a:r>
              <a:rPr lang="ja-JP" altLang="en-US" sz="1600" dirty="0" smtClean="0">
                <a:latin typeface="Meiryo UI" pitchFamily="50" charset="-128"/>
                <a:ea typeface="Meiryo UI" pitchFamily="50" charset="-128"/>
                <a:cs typeface="Meiryo UI" pitchFamily="50" charset="-128"/>
              </a:rPr>
              <a:t>、累積導入量</a:t>
            </a:r>
            <a:r>
              <a:rPr lang="ja-JP" altLang="en-US" sz="1600" dirty="0">
                <a:latin typeface="Meiryo UI" pitchFamily="50" charset="-128"/>
                <a:ea typeface="Meiryo UI" pitchFamily="50" charset="-128"/>
                <a:cs typeface="Meiryo UI" pitchFamily="50" charset="-128"/>
              </a:rPr>
              <a:t>が減少した。また</a:t>
            </a:r>
            <a:r>
              <a:rPr lang="ja-JP" altLang="en-US" sz="1600" dirty="0" smtClean="0">
                <a:latin typeface="Meiryo UI" pitchFamily="50" charset="-128"/>
                <a:ea typeface="Meiryo UI" pitchFamily="50" charset="-128"/>
                <a:cs typeface="Meiryo UI" pitchFamily="50" charset="-128"/>
              </a:rPr>
              <a:t>、目標値設定にあたって見込んだ</a:t>
            </a:r>
            <a:r>
              <a:rPr lang="ja-JP" altLang="en-US" sz="1600" dirty="0">
                <a:latin typeface="Meiryo UI" pitchFamily="50" charset="-128"/>
                <a:ea typeface="Meiryo UI" pitchFamily="50" charset="-128"/>
                <a:cs typeface="Meiryo UI" pitchFamily="50" charset="-128"/>
              </a:rPr>
              <a:t>大規模案件が実現しなかったこともあり</a:t>
            </a:r>
            <a:r>
              <a:rPr lang="ja-JP" altLang="en-US" sz="1600" dirty="0" smtClean="0">
                <a:latin typeface="Meiryo UI" pitchFamily="50" charset="-128"/>
                <a:ea typeface="Meiryo UI" pitchFamily="50" charset="-128"/>
                <a:cs typeface="Meiryo UI" pitchFamily="50" charset="-128"/>
              </a:rPr>
              <a:t>、当初の想定を</a:t>
            </a:r>
            <a:r>
              <a:rPr lang="ja-JP" altLang="en-US" sz="1600" dirty="0">
                <a:latin typeface="Meiryo UI" pitchFamily="50" charset="-128"/>
                <a:ea typeface="Meiryo UI" pitchFamily="50" charset="-128"/>
                <a:cs typeface="Meiryo UI" pitchFamily="50" charset="-128"/>
              </a:rPr>
              <a:t>大きく下回っている。</a:t>
            </a:r>
          </a:p>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府市では、電力ピーク対策に資する設備として、コジェネや燃料電池等の効果についてホームページ、セミナー・啓発イベント等において情報発信することにより普及啓発等を実施するとともに、府有</a:t>
            </a:r>
            <a:r>
              <a:rPr lang="ja-JP" altLang="en-US" sz="1600" dirty="0" smtClean="0">
                <a:latin typeface="Meiryo UI" pitchFamily="50" charset="-128"/>
                <a:ea typeface="Meiryo UI" pitchFamily="50" charset="-128"/>
                <a:cs typeface="Meiryo UI" pitchFamily="50" charset="-128"/>
              </a:rPr>
              <a:t>施設等における導入を促進。</a:t>
            </a:r>
            <a:endParaRPr lang="ja-JP" altLang="en-US" sz="1600" dirty="0">
              <a:latin typeface="Meiryo UI" pitchFamily="50" charset="-128"/>
              <a:ea typeface="Meiryo UI" pitchFamily="50" charset="-128"/>
              <a:cs typeface="Meiryo UI" pitchFamily="50" charset="-128"/>
            </a:endParaRPr>
          </a:p>
          <a:p>
            <a:pPr marL="82550">
              <a:spcBef>
                <a:spcPts val="600"/>
              </a:spcBef>
              <a:defRPr/>
            </a:pPr>
            <a:r>
              <a:rPr lang="ja-JP" altLang="en-US" sz="1400" b="1" u="sng" dirty="0">
                <a:latin typeface="Meiryo UI" pitchFamily="50" charset="-128"/>
                <a:ea typeface="Meiryo UI" pitchFamily="50" charset="-128"/>
                <a:cs typeface="Meiryo UI" pitchFamily="50" charset="-128"/>
              </a:rPr>
              <a:t>その他の主な取組み</a:t>
            </a:r>
            <a:endParaRPr lang="en-US" altLang="ja-JP" sz="1400" dirty="0">
              <a:latin typeface="Meiryo UI" pitchFamily="50" charset="-128"/>
              <a:ea typeface="Meiryo UI" pitchFamily="50" charset="-128"/>
              <a:cs typeface="Meiryo UI" pitchFamily="50" charset="-128"/>
            </a:endParaRPr>
          </a:p>
          <a:p>
            <a:pPr marL="355600" indent="-171450" defTabSz="1280160">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高効率</a:t>
            </a:r>
            <a:r>
              <a:rPr lang="ja-JP" altLang="en-US" sz="1200" dirty="0">
                <a:latin typeface="Meiryo UI" pitchFamily="50" charset="-128"/>
                <a:ea typeface="Meiryo UI" pitchFamily="50" charset="-128"/>
                <a:cs typeface="Meiryo UI" pitchFamily="50" charset="-128"/>
              </a:rPr>
              <a:t>で環境負荷の少ない火力発電設備の設置に係る届出制度　＜届出件数：</a:t>
            </a:r>
            <a:r>
              <a:rPr lang="en-US" altLang="ja-JP" sz="1200" dirty="0">
                <a:latin typeface="Meiryo UI" pitchFamily="50" charset="-128"/>
                <a:ea typeface="Meiryo UI" pitchFamily="50" charset="-128"/>
                <a:cs typeface="Meiryo UI" pitchFamily="50" charset="-128"/>
              </a:rPr>
              <a:t>1</a:t>
            </a:r>
            <a:r>
              <a:rPr lang="ja-JP" altLang="en-US" sz="1200" dirty="0">
                <a:latin typeface="Meiryo UI" pitchFamily="50" charset="-128"/>
                <a:ea typeface="Meiryo UI" pitchFamily="50" charset="-128"/>
                <a:cs typeface="Meiryo UI" pitchFamily="50" charset="-128"/>
              </a:rPr>
              <a:t>件</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355600" indent="-171450" defTabSz="1280160">
              <a:buFont typeface="Arial" panose="020B0604020202020204" pitchFamily="34" charset="0"/>
              <a:buChar char="•"/>
              <a:defRPr/>
            </a:pPr>
            <a:r>
              <a:rPr lang="ja-JP" altLang="en-US" sz="1200" dirty="0" smtClean="0">
                <a:latin typeface="Meiryo UI" panose="020B0604030504040204" pitchFamily="50" charset="-128"/>
                <a:ea typeface="Meiryo UI" panose="020B0604030504040204" pitchFamily="50" charset="-128"/>
              </a:rPr>
              <a:t>コージェネレーション</a:t>
            </a:r>
            <a:r>
              <a:rPr lang="ja-JP" altLang="en-US" sz="1200" dirty="0">
                <a:latin typeface="Meiryo UI" panose="020B0604030504040204" pitchFamily="50" charset="-128"/>
                <a:ea typeface="Meiryo UI" panose="020B0604030504040204" pitchFamily="50" charset="-128"/>
              </a:rPr>
              <a:t>等の導入促進</a:t>
            </a:r>
          </a:p>
          <a:p>
            <a:pPr marL="355600" indent="-171450" defTabSz="1280160" fontAlgn="auto">
              <a:spcBef>
                <a:spcPts val="0"/>
              </a:spcBef>
              <a:spcAft>
                <a:spcPts val="0"/>
              </a:spcAft>
              <a:buFont typeface="Arial" panose="020B0604020202020204" pitchFamily="34" charset="0"/>
              <a:buChar char="•"/>
              <a:defRPr/>
            </a:pPr>
            <a:r>
              <a:rPr lang="ja-JP" altLang="en-US" sz="1200" dirty="0" smtClean="0">
                <a:latin typeface="Meiryo UI" panose="020B0604030504040204" pitchFamily="50" charset="-128"/>
                <a:ea typeface="Meiryo UI" panose="020B0604030504040204" pitchFamily="50" charset="-128"/>
              </a:rPr>
              <a:t>エネルギー面的</a:t>
            </a:r>
            <a:r>
              <a:rPr lang="ja-JP" altLang="en-US" sz="1200" dirty="0">
                <a:latin typeface="Meiryo UI" panose="020B0604030504040204" pitchFamily="50" charset="-128"/>
                <a:ea typeface="Meiryo UI" panose="020B0604030504040204" pitchFamily="50" charset="-128"/>
              </a:rPr>
              <a:t>利用促進</a:t>
            </a:r>
            <a:r>
              <a:rPr lang="ja-JP" altLang="en-US" sz="1200" dirty="0" smtClean="0">
                <a:latin typeface="Meiryo UI" panose="020B0604030504040204" pitchFamily="50" charset="-128"/>
                <a:ea typeface="Meiryo UI" panose="020B0604030504040204" pitchFamily="50" charset="-128"/>
              </a:rPr>
              <a:t>事業</a:t>
            </a:r>
            <a:endParaRPr lang="ja-JP" altLang="en-US" sz="1200"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７．</a:t>
            </a:r>
            <a:r>
              <a:rPr lang="ja-JP" altLang="en-US" sz="3200" b="1" dirty="0">
                <a:solidFill>
                  <a:sysClr val="window" lastClr="FFFFFF"/>
                </a:solidFill>
                <a:latin typeface="Meiryo UI" panose="020B0604030504040204" pitchFamily="50" charset="-128"/>
                <a:ea typeface="Meiryo UI" panose="020B0604030504040204" pitchFamily="50" charset="-128"/>
              </a:rPr>
              <a:t>取組みの検証④分散型電源（事業用）</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12</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51520" y="735307"/>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■目標値設定の</a:t>
            </a:r>
            <a:r>
              <a:rPr kumimoji="1" lang="ja-JP" altLang="en-US" sz="1600" b="1" dirty="0" smtClean="0">
                <a:latin typeface="Meiryo UI" panose="020B0604030504040204" pitchFamily="50" charset="-128"/>
                <a:ea typeface="Meiryo UI" panose="020B0604030504040204" pitchFamily="50" charset="-128"/>
              </a:rPr>
              <a:t>考え方と進捗</a:t>
            </a:r>
            <a:r>
              <a:rPr kumimoji="1" lang="ja-JP" altLang="en-US" sz="1600" b="1" dirty="0">
                <a:latin typeface="Meiryo UI" panose="020B0604030504040204" pitchFamily="50" charset="-128"/>
                <a:ea typeface="Meiryo UI" panose="020B0604030504040204" pitchFamily="50" charset="-128"/>
              </a:rPr>
              <a:t>状況</a:t>
            </a:r>
          </a:p>
        </p:txBody>
      </p:sp>
      <p:sp>
        <p:nvSpPr>
          <p:cNvPr id="67" name="角丸四角形 66"/>
          <p:cNvSpPr/>
          <p:nvPr/>
        </p:nvSpPr>
        <p:spPr>
          <a:xfrm>
            <a:off x="539552" y="1872536"/>
            <a:ext cx="8084755" cy="272303"/>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wrap="square" tIns="36000" bIns="36000" anchor="t">
            <a:spAutoFit/>
          </a:bodyPr>
          <a:lstStyle/>
          <a:p>
            <a:pPr marL="1790700" indent="-1790700">
              <a:defRPr/>
            </a:pPr>
            <a:r>
              <a:rPr lang="ja-JP" altLang="en-US" sz="1200" dirty="0">
                <a:latin typeface="Meiryo UI" pitchFamily="50" charset="-128"/>
                <a:ea typeface="Meiryo UI" pitchFamily="50" charset="-128"/>
                <a:cs typeface="Meiryo UI" pitchFamily="50" charset="-128"/>
              </a:rPr>
              <a:t>＜目標値設定の考え方</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事業用</a:t>
            </a:r>
            <a:r>
              <a:rPr lang="ja-JP" altLang="en-US" sz="1200" dirty="0" smtClean="0">
                <a:latin typeface="Meiryo UI" pitchFamily="50" charset="-128"/>
                <a:ea typeface="Meiryo UI" pitchFamily="50" charset="-128"/>
                <a:cs typeface="Meiryo UI" pitchFamily="50" charset="-128"/>
              </a:rPr>
              <a:t>コジェネは、民間事</a:t>
            </a:r>
            <a:r>
              <a:rPr lang="ja-JP" altLang="en-US" sz="1200" dirty="0">
                <a:latin typeface="Meiryo UI" pitchFamily="50" charset="-128"/>
                <a:ea typeface="Meiryo UI" pitchFamily="50" charset="-128"/>
                <a:cs typeface="Meiryo UI" pitchFamily="50" charset="-128"/>
              </a:rPr>
              <a:t>業者へのヒアリングに</a:t>
            </a:r>
            <a:r>
              <a:rPr lang="ja-JP" altLang="en-US" sz="1200" dirty="0" smtClean="0">
                <a:latin typeface="Meiryo UI" pitchFamily="50" charset="-128"/>
                <a:ea typeface="Meiryo UI" pitchFamily="50" charset="-128"/>
                <a:cs typeface="Meiryo UI" pitchFamily="50" charset="-128"/>
              </a:rPr>
              <a:t>よる導入量の見込み</a:t>
            </a:r>
            <a:r>
              <a:rPr lang="ja-JP" altLang="en-US" sz="1200" dirty="0">
                <a:latin typeface="Meiryo UI" pitchFamily="50" charset="-128"/>
                <a:ea typeface="Meiryo UI" pitchFamily="50" charset="-128"/>
                <a:cs typeface="Meiryo UI" pitchFamily="50" charset="-128"/>
              </a:rPr>
              <a:t>を考慮</a:t>
            </a:r>
            <a:r>
              <a:rPr lang="ja-JP" altLang="en-US" sz="1200" dirty="0" smtClean="0">
                <a:latin typeface="Meiryo UI" pitchFamily="50" charset="-128"/>
                <a:ea typeface="Meiryo UI" pitchFamily="50" charset="-128"/>
                <a:cs typeface="Meiryo UI" pitchFamily="50" charset="-128"/>
              </a:rPr>
              <a:t>して算定。</a:t>
            </a:r>
            <a:endParaRPr lang="ja-JP" altLang="en-US" sz="12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251520" y="2138883"/>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■直接的な導入量が把握できる</a:t>
            </a:r>
            <a:r>
              <a:rPr kumimoji="1" lang="ja-JP" altLang="en-US" sz="1600" b="1" dirty="0" smtClean="0">
                <a:latin typeface="Meiryo UI" panose="020B0604030504040204" pitchFamily="50" charset="-128"/>
                <a:ea typeface="Meiryo UI" panose="020B0604030504040204" pitchFamily="50" charset="-128"/>
              </a:rPr>
              <a:t>取組み：</a:t>
            </a:r>
            <a:r>
              <a:rPr kumimoji="1" lang="en-US" altLang="ja-JP" sz="1600" b="1" dirty="0" smtClean="0">
                <a:latin typeface="Meiryo UI" panose="020B0604030504040204" pitchFamily="50" charset="-128"/>
                <a:ea typeface="Meiryo UI" panose="020B0604030504040204" pitchFamily="50" charset="-128"/>
              </a:rPr>
              <a:t>0.1</a:t>
            </a:r>
            <a:r>
              <a:rPr kumimoji="1" lang="ja-JP" altLang="en-US" sz="1600" b="1" dirty="0" smtClean="0">
                <a:latin typeface="Meiryo UI" panose="020B0604030504040204" pitchFamily="50" charset="-128"/>
                <a:ea typeface="Meiryo UI" panose="020B0604030504040204" pitchFamily="50" charset="-128"/>
              </a:rPr>
              <a:t>万</a:t>
            </a:r>
            <a:r>
              <a:rPr kumimoji="1" lang="en-US" altLang="ja-JP" sz="1600" b="1" dirty="0">
                <a:latin typeface="Meiryo UI" panose="020B0604030504040204" pitchFamily="50" charset="-128"/>
                <a:ea typeface="Meiryo UI" panose="020B0604030504040204" pitchFamily="50" charset="-128"/>
              </a:rPr>
              <a:t>kW</a:t>
            </a:r>
          </a:p>
        </p:txBody>
      </p:sp>
      <p:sp>
        <p:nvSpPr>
          <p:cNvPr id="15" name="テキスト ボックス 14"/>
          <p:cNvSpPr txBox="1"/>
          <p:nvPr/>
        </p:nvSpPr>
        <p:spPr>
          <a:xfrm>
            <a:off x="251520" y="2923100"/>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■取組み状況の検証</a:t>
            </a:r>
          </a:p>
        </p:txBody>
      </p:sp>
      <p:graphicFrame>
        <p:nvGraphicFramePr>
          <p:cNvPr id="20" name="表 19"/>
          <p:cNvGraphicFramePr>
            <a:graphicFrameLocks noGrp="1"/>
          </p:cNvGraphicFramePr>
          <p:nvPr>
            <p:extLst>
              <p:ext uri="{D42A27DB-BD31-4B8C-83A1-F6EECF244321}">
                <p14:modId xmlns:p14="http://schemas.microsoft.com/office/powerpoint/2010/main" val="4210491959"/>
              </p:ext>
            </p:extLst>
          </p:nvPr>
        </p:nvGraphicFramePr>
        <p:xfrm>
          <a:off x="539553" y="2481715"/>
          <a:ext cx="8064894" cy="437760"/>
        </p:xfrm>
        <a:graphic>
          <a:graphicData uri="http://schemas.openxmlformats.org/drawingml/2006/table">
            <a:tbl>
              <a:tblPr/>
              <a:tblGrid>
                <a:gridCol w="6552727">
                  <a:extLst>
                    <a:ext uri="{9D8B030D-6E8A-4147-A177-3AD203B41FA5}">
                      <a16:colId xmlns:a16="http://schemas.microsoft.com/office/drawing/2014/main" val="4218734869"/>
                    </a:ext>
                  </a:extLst>
                </a:gridCol>
                <a:gridCol w="1512167">
                  <a:extLst>
                    <a:ext uri="{9D8B030D-6E8A-4147-A177-3AD203B41FA5}">
                      <a16:colId xmlns:a16="http://schemas.microsoft.com/office/drawing/2014/main" val="554878501"/>
                    </a:ext>
                  </a:extLst>
                </a:gridCol>
              </a:tblGrid>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大阪府・大阪市が所有する建築物における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ESCO</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事業の導入</a:t>
                      </a:r>
                    </a:p>
                  </a:txBody>
                  <a:tcPr marL="3600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45</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721741"/>
                  </a:ext>
                </a:extLst>
              </a:tr>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燃料電池の導入促進</a:t>
                      </a:r>
                    </a:p>
                  </a:txBody>
                  <a:tcPr marL="3600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1,2</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961592"/>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1243893994"/>
              </p:ext>
            </p:extLst>
          </p:nvPr>
        </p:nvGraphicFramePr>
        <p:xfrm>
          <a:off x="539552" y="1078298"/>
          <a:ext cx="8064895" cy="79248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3743041236"/>
                    </a:ext>
                  </a:extLst>
                </a:gridCol>
                <a:gridCol w="1980220">
                  <a:extLst>
                    <a:ext uri="{9D8B030D-6E8A-4147-A177-3AD203B41FA5}">
                      <a16:colId xmlns:a16="http://schemas.microsoft.com/office/drawing/2014/main" val="1021321584"/>
                    </a:ext>
                  </a:extLst>
                </a:gridCol>
                <a:gridCol w="1980220">
                  <a:extLst>
                    <a:ext uri="{9D8B030D-6E8A-4147-A177-3AD203B41FA5}">
                      <a16:colId xmlns:a16="http://schemas.microsoft.com/office/drawing/2014/main" val="1512599064"/>
                    </a:ext>
                  </a:extLst>
                </a:gridCol>
                <a:gridCol w="1512167">
                  <a:extLst>
                    <a:ext uri="{9D8B030D-6E8A-4147-A177-3AD203B41FA5}">
                      <a16:colId xmlns:a16="http://schemas.microsoft.com/office/drawing/2014/main" val="3872657968"/>
                    </a:ext>
                  </a:extLst>
                </a:gridCol>
              </a:tblGrid>
              <a:tr h="294310">
                <a:tc>
                  <a:txBody>
                    <a:bodyPr/>
                    <a:lstStyle/>
                    <a:p>
                      <a:pPr algn="ctr"/>
                      <a:endParaRPr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年度目標</a:t>
                      </a:r>
                    </a:p>
                    <a:p>
                      <a:pPr algn="ct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2012</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年度比）</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進捗状況</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2018</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達成率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22997945"/>
                  </a:ext>
                </a:extLst>
              </a:tr>
              <a:tr h="183943">
                <a:tc>
                  <a:txBody>
                    <a:bodyPr/>
                    <a:lstStyle/>
                    <a:p>
                      <a:r>
                        <a:rPr kumimoji="1" lang="ja-JP" altLang="en-US" sz="1400" dirty="0" smtClean="0">
                          <a:latin typeface="Meiryo UI" panose="020B0604030504040204" pitchFamily="50" charset="-128"/>
                          <a:ea typeface="Meiryo UI" panose="020B0604030504040204" pitchFamily="50" charset="-128"/>
                        </a:rPr>
                        <a:t>事業用コジェネ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7.0%</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3597515"/>
                  </a:ext>
                </a:extLst>
              </a:tr>
            </a:tbl>
          </a:graphicData>
        </a:graphic>
      </p:graphicFrame>
    </p:spTree>
    <p:extLst>
      <p:ext uri="{BB962C8B-B14F-4D97-AF65-F5344CB8AC3E}">
        <p14:creationId xmlns:p14="http://schemas.microsoft.com/office/powerpoint/2010/main" val="420178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539552" y="3748850"/>
            <a:ext cx="8064895" cy="2600712"/>
          </a:xfrm>
          <a:prstGeom prst="rect">
            <a:avLst/>
          </a:prstGeom>
          <a:ln>
            <a:solidFill>
              <a:schemeClr val="accent6">
                <a:lumMod val="50000"/>
              </a:schemeClr>
            </a:solidFill>
          </a:ln>
        </p:spPr>
        <p:txBody>
          <a:bodyPr wrap="square">
            <a:spAutoFit/>
          </a:bodyPr>
          <a:lstStyle/>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ごみ処理施設は</a:t>
            </a:r>
            <a:r>
              <a:rPr lang="ja-JP" altLang="en-US" sz="1600" dirty="0" smtClean="0">
                <a:latin typeface="Meiryo UI" pitchFamily="50" charset="-128"/>
                <a:ea typeface="Meiryo UI" pitchFamily="50" charset="-128"/>
                <a:cs typeface="Meiryo UI" pitchFamily="50" charset="-128"/>
              </a:rPr>
              <a:t>、施設更新に伴い新たに高効率な発電設備が設置されるなどにより、</a:t>
            </a:r>
            <a:r>
              <a:rPr lang="ja-JP" altLang="en-US" sz="1600" dirty="0">
                <a:latin typeface="Meiryo UI" pitchFamily="50" charset="-128"/>
                <a:ea typeface="Meiryo UI" pitchFamily="50" charset="-128"/>
                <a:cs typeface="Meiryo UI" pitchFamily="50" charset="-128"/>
              </a:rPr>
              <a:t>増加傾向にある。</a:t>
            </a:r>
          </a:p>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その他バイオマス発電等は、木質バイオマス発電所の稼働や</a:t>
            </a:r>
            <a:r>
              <a:rPr lang="ja-JP" altLang="en-US" sz="1600" dirty="0" smtClean="0">
                <a:latin typeface="Meiryo UI" pitchFamily="50" charset="-128"/>
                <a:ea typeface="Meiryo UI" pitchFamily="50" charset="-128"/>
                <a:cs typeface="Meiryo UI" pitchFamily="50" charset="-128"/>
              </a:rPr>
              <a:t>下水処理場における消化</a:t>
            </a:r>
            <a:r>
              <a:rPr lang="ja-JP" altLang="en-US" sz="1600" dirty="0">
                <a:latin typeface="Meiryo UI" pitchFamily="50" charset="-128"/>
                <a:ea typeface="Meiryo UI" pitchFamily="50" charset="-128"/>
                <a:cs typeface="Meiryo UI" pitchFamily="50" charset="-128"/>
              </a:rPr>
              <a:t>ガス</a:t>
            </a:r>
            <a:r>
              <a:rPr lang="ja-JP" altLang="en-US" sz="1600" dirty="0" smtClean="0">
                <a:latin typeface="Meiryo UI" pitchFamily="50" charset="-128"/>
                <a:ea typeface="Meiryo UI" pitchFamily="50" charset="-128"/>
                <a:cs typeface="Meiryo UI" pitchFamily="50" charset="-128"/>
              </a:rPr>
              <a:t>を活用したバイオマス発電の</a:t>
            </a:r>
            <a:r>
              <a:rPr lang="ja-JP" altLang="en-US" sz="1600" dirty="0">
                <a:latin typeface="Meiryo UI" pitchFamily="50" charset="-128"/>
                <a:ea typeface="Meiryo UI" pitchFamily="50" charset="-128"/>
                <a:cs typeface="Meiryo UI" pitchFamily="50" charset="-128"/>
              </a:rPr>
              <a:t>導入等により、増加傾向にある。</a:t>
            </a:r>
          </a:p>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府市では、廃棄物焼却施設における発電及び余熱</a:t>
            </a:r>
            <a:r>
              <a:rPr lang="ja-JP" altLang="en-US" sz="1600" dirty="0" smtClean="0">
                <a:latin typeface="Meiryo UI" pitchFamily="50" charset="-128"/>
                <a:ea typeface="Meiryo UI" pitchFamily="50" charset="-128"/>
                <a:cs typeface="Meiryo UI" pitchFamily="50" charset="-128"/>
              </a:rPr>
              <a:t>利用等について普及啓発等を実施するとともに、下水処理場や上水道施設における導入を促進。</a:t>
            </a:r>
          </a:p>
          <a:p>
            <a:pPr marL="82550">
              <a:spcBef>
                <a:spcPts val="600"/>
              </a:spcBef>
              <a:defRPr/>
            </a:pPr>
            <a:r>
              <a:rPr lang="ja-JP" altLang="en-US" sz="1400" b="1" u="sng" dirty="0">
                <a:latin typeface="Meiryo UI" pitchFamily="50" charset="-128"/>
                <a:ea typeface="Meiryo UI" pitchFamily="50" charset="-128"/>
                <a:cs typeface="Meiryo UI" pitchFamily="50" charset="-128"/>
              </a:rPr>
              <a:t>その他の主な取組み</a:t>
            </a:r>
            <a:endParaRPr lang="en-US" altLang="ja-JP" sz="1400" dirty="0">
              <a:latin typeface="Meiryo UI" pitchFamily="50" charset="-128"/>
              <a:ea typeface="Meiryo UI" pitchFamily="50" charset="-128"/>
              <a:cs typeface="Meiryo UI" pitchFamily="50" charset="-128"/>
            </a:endParaRPr>
          </a:p>
          <a:p>
            <a:pPr marL="355600" lvl="0" indent="-171450" defTabSz="1280160">
              <a:buFont typeface="Arial" panose="020B0604020202020204" pitchFamily="34" charset="0"/>
              <a:buChar char="•"/>
              <a:defRPr/>
            </a:pPr>
            <a:r>
              <a:rPr lang="ja-JP" altLang="en-US" sz="1200" dirty="0" smtClean="0">
                <a:solidFill>
                  <a:prstClr val="black"/>
                </a:solidFill>
                <a:latin typeface="Meiryo UI" panose="020B0604030504040204" pitchFamily="50" charset="-128"/>
                <a:ea typeface="Meiryo UI" panose="020B0604030504040204" pitchFamily="50" charset="-128"/>
              </a:rPr>
              <a:t>廃棄物</a:t>
            </a:r>
            <a:r>
              <a:rPr lang="ja-JP" altLang="en-US" sz="1200" dirty="0">
                <a:solidFill>
                  <a:prstClr val="black"/>
                </a:solidFill>
                <a:latin typeface="Meiryo UI" panose="020B0604030504040204" pitchFamily="50" charset="-128"/>
                <a:ea typeface="Meiryo UI" panose="020B0604030504040204" pitchFamily="50" charset="-128"/>
              </a:rPr>
              <a:t>焼却施設における発電及び余熱</a:t>
            </a:r>
            <a:r>
              <a:rPr lang="ja-JP" altLang="en-US" sz="1200" dirty="0" smtClean="0">
                <a:solidFill>
                  <a:prstClr val="black"/>
                </a:solidFill>
                <a:latin typeface="Meiryo UI" panose="020B0604030504040204" pitchFamily="50" charset="-128"/>
                <a:ea typeface="Meiryo UI" panose="020B0604030504040204" pitchFamily="50" charset="-128"/>
              </a:rPr>
              <a:t>利用</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355600" lvl="0" indent="-171450" defTabSz="1280160">
              <a:buFont typeface="Arial" panose="020B0604020202020204" pitchFamily="34" charset="0"/>
              <a:buChar char="•"/>
              <a:defRPr/>
            </a:pPr>
            <a:r>
              <a:rPr lang="zh-TW" altLang="en-US" sz="1200" dirty="0" smtClean="0">
                <a:solidFill>
                  <a:prstClr val="black"/>
                </a:solidFill>
                <a:latin typeface="Meiryo UI" panose="020B0604030504040204" pitchFamily="50" charset="-128"/>
                <a:ea typeface="Meiryo UI" panose="020B0604030504040204" pitchFamily="50" charset="-128"/>
              </a:rPr>
              <a:t>地中熱</a:t>
            </a:r>
            <a:r>
              <a:rPr lang="zh-TW" altLang="en-US" sz="1200" dirty="0">
                <a:solidFill>
                  <a:prstClr val="black"/>
                </a:solidFill>
                <a:latin typeface="Meiryo UI" panose="020B0604030504040204" pitchFamily="50" charset="-128"/>
                <a:ea typeface="Meiryo UI" panose="020B0604030504040204" pitchFamily="50" charset="-128"/>
              </a:rPr>
              <a:t>普及促進</a:t>
            </a:r>
            <a:r>
              <a:rPr lang="zh-TW" altLang="en-US" sz="1200" dirty="0" smtClean="0">
                <a:solidFill>
                  <a:prstClr val="black"/>
                </a:solidFill>
                <a:latin typeface="Meiryo UI" panose="020B0604030504040204" pitchFamily="50" charset="-128"/>
                <a:ea typeface="Meiryo UI" panose="020B0604030504040204" pitchFamily="50" charset="-128"/>
              </a:rPr>
              <a:t>事業</a:t>
            </a:r>
            <a:endParaRPr lang="en-US" altLang="zh-TW" sz="1200" dirty="0" smtClean="0">
              <a:solidFill>
                <a:prstClr val="black"/>
              </a:solidFill>
              <a:latin typeface="Meiryo UI" panose="020B0604030504040204" pitchFamily="50" charset="-128"/>
              <a:ea typeface="Meiryo UI" panose="020B0604030504040204" pitchFamily="50" charset="-128"/>
            </a:endParaRPr>
          </a:p>
          <a:p>
            <a:pPr marL="355600" lvl="0" indent="-171450" defTabSz="1280160">
              <a:buFont typeface="Arial" panose="020B0604020202020204" pitchFamily="34" charset="0"/>
              <a:buChar char="•"/>
              <a:defRPr/>
            </a:pPr>
            <a:r>
              <a:rPr lang="zh-TW" altLang="en-US" sz="1200" dirty="0" smtClean="0">
                <a:solidFill>
                  <a:prstClr val="black"/>
                </a:solidFill>
                <a:latin typeface="Meiryo UI" panose="020B0604030504040204" pitchFamily="50" charset="-128"/>
                <a:ea typeface="Meiryo UI" panose="020B0604030504040204" pitchFamily="50" charset="-128"/>
              </a:rPr>
              <a:t>下水熱</a:t>
            </a:r>
            <a:r>
              <a:rPr lang="zh-TW" altLang="en-US" sz="1200" dirty="0">
                <a:solidFill>
                  <a:prstClr val="black"/>
                </a:solidFill>
                <a:latin typeface="Meiryo UI" panose="020B0604030504040204" pitchFamily="50" charset="-128"/>
                <a:ea typeface="Meiryo UI" panose="020B0604030504040204" pitchFamily="50" charset="-128"/>
              </a:rPr>
              <a:t>普及促進事業</a:t>
            </a:r>
          </a:p>
          <a:p>
            <a:pPr marL="355600" lvl="0" indent="-171450" defTabSz="1280160">
              <a:buFont typeface="Arial" panose="020B0604020202020204" pitchFamily="34" charset="0"/>
              <a:buChar char="•"/>
              <a:defRPr/>
            </a:pPr>
            <a:r>
              <a:rPr lang="ja-JP" altLang="en-US" sz="1200" dirty="0" smtClean="0">
                <a:solidFill>
                  <a:prstClr val="black"/>
                </a:solidFill>
                <a:latin typeface="Meiryo UI" panose="020B0604030504040204" pitchFamily="50" charset="-128"/>
                <a:ea typeface="Meiryo UI" panose="020B0604030504040204" pitchFamily="50" charset="-128"/>
              </a:rPr>
              <a:t>下水処理場汚泥固形燃料化事業</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７．</a:t>
            </a:r>
            <a:r>
              <a:rPr lang="ja-JP" altLang="en-US" sz="3200" b="1" dirty="0">
                <a:solidFill>
                  <a:sysClr val="window" lastClr="FFFFFF"/>
                </a:solidFill>
                <a:latin typeface="Meiryo UI" panose="020B0604030504040204" pitchFamily="50" charset="-128"/>
                <a:ea typeface="Meiryo UI" panose="020B0604030504040204" pitchFamily="50" charset="-128"/>
              </a:rPr>
              <a:t>取組みの検証⑤廃棄物発電等</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13</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51520" y="735307"/>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■目標値設定の</a:t>
            </a:r>
            <a:r>
              <a:rPr kumimoji="1" lang="ja-JP" altLang="en-US" sz="1600" b="1" dirty="0" smtClean="0">
                <a:latin typeface="Meiryo UI" panose="020B0604030504040204" pitchFamily="50" charset="-128"/>
                <a:ea typeface="Meiryo UI" panose="020B0604030504040204" pitchFamily="50" charset="-128"/>
              </a:rPr>
              <a:t>考え方と進捗</a:t>
            </a:r>
            <a:r>
              <a:rPr kumimoji="1" lang="ja-JP" altLang="en-US" sz="1600" b="1" dirty="0">
                <a:latin typeface="Meiryo UI" panose="020B0604030504040204" pitchFamily="50" charset="-128"/>
                <a:ea typeface="Meiryo UI" panose="020B0604030504040204" pitchFamily="50" charset="-128"/>
              </a:rPr>
              <a:t>状況</a:t>
            </a:r>
          </a:p>
        </p:txBody>
      </p:sp>
      <p:sp>
        <p:nvSpPr>
          <p:cNvPr id="67" name="角丸四角形 66"/>
          <p:cNvSpPr/>
          <p:nvPr/>
        </p:nvSpPr>
        <p:spPr>
          <a:xfrm>
            <a:off x="539552" y="2170700"/>
            <a:ext cx="8064895" cy="467685"/>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wrap="square" tIns="36000" bIns="36000" anchor="t">
            <a:spAutoFit/>
          </a:bodyPr>
          <a:lstStyle/>
          <a:p>
            <a:pPr marL="1790700" indent="-1790700">
              <a:defRPr/>
            </a:pPr>
            <a:r>
              <a:rPr lang="ja-JP" altLang="en-US" sz="1200" dirty="0" smtClean="0">
                <a:latin typeface="Meiryo UI" pitchFamily="50" charset="-128"/>
                <a:ea typeface="Meiryo UI" pitchFamily="50" charset="-128"/>
                <a:cs typeface="Meiryo UI" pitchFamily="50" charset="-128"/>
              </a:rPr>
              <a:t>＜目標値設定の考え方＞</a:t>
            </a:r>
            <a:r>
              <a:rPr lang="en-US" altLang="ja-JP"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ごみ処理</a:t>
            </a:r>
            <a:r>
              <a:rPr lang="ja-JP" altLang="en-US" sz="1200" dirty="0" smtClean="0">
                <a:latin typeface="Meiryo UI" pitchFamily="50" charset="-128"/>
                <a:ea typeface="Meiryo UI" pitchFamily="50" charset="-128"/>
                <a:cs typeface="Meiryo UI" pitchFamily="50" charset="-128"/>
              </a:rPr>
              <a:t>施設は、府内</a:t>
            </a:r>
            <a:r>
              <a:rPr lang="ja-JP" altLang="en-US" sz="1200" dirty="0">
                <a:latin typeface="Meiryo UI" pitchFamily="50" charset="-128"/>
                <a:ea typeface="Meiryo UI" pitchFamily="50" charset="-128"/>
                <a:cs typeface="Meiryo UI" pitchFamily="50" charset="-128"/>
              </a:rPr>
              <a:t>のごみ処理施設の更新</a:t>
            </a:r>
            <a:r>
              <a:rPr lang="ja-JP" altLang="en-US" sz="1200" dirty="0" smtClean="0">
                <a:latin typeface="Meiryo UI" pitchFamily="50" charset="-128"/>
                <a:ea typeface="Meiryo UI" pitchFamily="50" charset="-128"/>
                <a:cs typeface="Meiryo UI" pitchFamily="50" charset="-128"/>
              </a:rPr>
              <a:t>計画をもとに、廃棄物発電</a:t>
            </a:r>
            <a:r>
              <a:rPr lang="ja-JP" altLang="en-US" sz="1200" dirty="0">
                <a:latin typeface="Meiryo UI" pitchFamily="50" charset="-128"/>
                <a:ea typeface="Meiryo UI" pitchFamily="50" charset="-128"/>
                <a:cs typeface="Meiryo UI" pitchFamily="50" charset="-128"/>
              </a:rPr>
              <a:t>の増減分</a:t>
            </a:r>
            <a:r>
              <a:rPr lang="ja-JP" altLang="en-US" sz="1200" dirty="0" smtClean="0">
                <a:latin typeface="Meiryo UI" pitchFamily="50" charset="-128"/>
                <a:ea typeface="Meiryo UI" pitchFamily="50" charset="-128"/>
                <a:cs typeface="Meiryo UI" pitchFamily="50" charset="-128"/>
              </a:rPr>
              <a:t>を</a:t>
            </a:r>
            <a:r>
              <a:rPr lang="ja-JP" altLang="en-US" sz="1200" dirty="0">
                <a:latin typeface="Meiryo UI" pitchFamily="50" charset="-128"/>
                <a:ea typeface="Meiryo UI" pitchFamily="50" charset="-128"/>
                <a:cs typeface="Meiryo UI" pitchFamily="50" charset="-128"/>
              </a:rPr>
              <a:t>算定</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ja-JP" altLang="en-US" sz="1200" dirty="0" smtClean="0">
                <a:latin typeface="Meiryo UI" pitchFamily="50" charset="-128"/>
                <a:ea typeface="Meiryo UI" pitchFamily="50" charset="-128"/>
                <a:cs typeface="Meiryo UI" pitchFamily="50" charset="-128"/>
              </a:rPr>
              <a:t>その他は、府内</a:t>
            </a:r>
            <a:r>
              <a:rPr lang="ja-JP" altLang="en-US" sz="1200" dirty="0">
                <a:latin typeface="Meiryo UI" pitchFamily="50" charset="-128"/>
                <a:ea typeface="Meiryo UI" pitchFamily="50" charset="-128"/>
                <a:cs typeface="Meiryo UI" pitchFamily="50" charset="-128"/>
              </a:rPr>
              <a:t>のバイオマス発電の</a:t>
            </a:r>
            <a:r>
              <a:rPr lang="ja-JP" altLang="en-US" sz="1200" dirty="0" smtClean="0">
                <a:latin typeface="Meiryo UI" pitchFamily="50" charset="-128"/>
                <a:ea typeface="Meiryo UI" pitchFamily="50" charset="-128"/>
                <a:cs typeface="Meiryo UI" pitchFamily="50" charset="-128"/>
              </a:rPr>
              <a:t>導入量の見込み等をもとに算定。</a:t>
            </a:r>
            <a:endParaRPr lang="ja-JP" altLang="en-US" sz="1200"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251520" y="2632299"/>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■直接的な導入量が把握できる</a:t>
            </a:r>
            <a:r>
              <a:rPr kumimoji="1" lang="ja-JP" altLang="en-US" sz="1600" b="1" dirty="0" smtClean="0">
                <a:latin typeface="Meiryo UI" panose="020B0604030504040204" pitchFamily="50" charset="-128"/>
                <a:ea typeface="Meiryo UI" panose="020B0604030504040204" pitchFamily="50" charset="-128"/>
              </a:rPr>
              <a:t>取組み：</a:t>
            </a:r>
            <a:r>
              <a:rPr kumimoji="1" lang="en-US" altLang="ja-JP" sz="1600" b="1" dirty="0" smtClean="0">
                <a:latin typeface="Meiryo UI" panose="020B0604030504040204" pitchFamily="50" charset="-128"/>
                <a:ea typeface="Meiryo UI" panose="020B0604030504040204" pitchFamily="50" charset="-128"/>
              </a:rPr>
              <a:t>0.5</a:t>
            </a:r>
            <a:r>
              <a:rPr kumimoji="1" lang="ja-JP" altLang="en-US" sz="1600" b="1" dirty="0" smtClean="0">
                <a:latin typeface="Meiryo UI" panose="020B0604030504040204" pitchFamily="50" charset="-128"/>
                <a:ea typeface="Meiryo UI" panose="020B0604030504040204" pitchFamily="50" charset="-128"/>
              </a:rPr>
              <a:t>万</a:t>
            </a:r>
            <a:r>
              <a:rPr kumimoji="1" lang="en-US" altLang="ja-JP" sz="1600" b="1" dirty="0">
                <a:latin typeface="Meiryo UI" panose="020B0604030504040204" pitchFamily="50" charset="-128"/>
                <a:ea typeface="Meiryo UI" panose="020B0604030504040204" pitchFamily="50" charset="-128"/>
              </a:rPr>
              <a:t>kW</a:t>
            </a:r>
          </a:p>
        </p:txBody>
      </p:sp>
      <p:sp>
        <p:nvSpPr>
          <p:cNvPr id="15" name="テキスト ボックス 14"/>
          <p:cNvSpPr txBox="1"/>
          <p:nvPr/>
        </p:nvSpPr>
        <p:spPr>
          <a:xfrm>
            <a:off x="251520" y="3407371"/>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■取組み状況の検証</a:t>
            </a:r>
          </a:p>
        </p:txBody>
      </p:sp>
      <p:graphicFrame>
        <p:nvGraphicFramePr>
          <p:cNvPr id="20" name="表 19"/>
          <p:cNvGraphicFramePr>
            <a:graphicFrameLocks noGrp="1"/>
          </p:cNvGraphicFramePr>
          <p:nvPr>
            <p:extLst>
              <p:ext uri="{D42A27DB-BD31-4B8C-83A1-F6EECF244321}">
                <p14:modId xmlns:p14="http://schemas.microsoft.com/office/powerpoint/2010/main" val="1240521046"/>
              </p:ext>
            </p:extLst>
          </p:nvPr>
        </p:nvGraphicFramePr>
        <p:xfrm>
          <a:off x="539553" y="2969611"/>
          <a:ext cx="8064894" cy="437760"/>
        </p:xfrm>
        <a:graphic>
          <a:graphicData uri="http://schemas.openxmlformats.org/drawingml/2006/table">
            <a:tbl>
              <a:tblPr/>
              <a:tblGrid>
                <a:gridCol w="6552727">
                  <a:extLst>
                    <a:ext uri="{9D8B030D-6E8A-4147-A177-3AD203B41FA5}">
                      <a16:colId xmlns:a16="http://schemas.microsoft.com/office/drawing/2014/main" val="4218734869"/>
                    </a:ext>
                  </a:extLst>
                </a:gridCol>
                <a:gridCol w="1512167">
                  <a:extLst>
                    <a:ext uri="{9D8B030D-6E8A-4147-A177-3AD203B41FA5}">
                      <a16:colId xmlns:a16="http://schemas.microsoft.com/office/drawing/2014/main" val="554878501"/>
                    </a:ext>
                  </a:extLst>
                </a:gridCol>
              </a:tblGrid>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下水処理場における消化ガスを活用したバイオマス発電</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5,1</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40</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851794"/>
                  </a:ext>
                </a:extLst>
              </a:tr>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上水道施設における小水力発電</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26kW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721741"/>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1010432611"/>
              </p:ext>
            </p:extLst>
          </p:nvPr>
        </p:nvGraphicFramePr>
        <p:xfrm>
          <a:off x="539552" y="1077668"/>
          <a:ext cx="8064895" cy="109728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3743041236"/>
                    </a:ext>
                  </a:extLst>
                </a:gridCol>
                <a:gridCol w="1980220">
                  <a:extLst>
                    <a:ext uri="{9D8B030D-6E8A-4147-A177-3AD203B41FA5}">
                      <a16:colId xmlns:a16="http://schemas.microsoft.com/office/drawing/2014/main" val="1021321584"/>
                    </a:ext>
                  </a:extLst>
                </a:gridCol>
                <a:gridCol w="1980220">
                  <a:extLst>
                    <a:ext uri="{9D8B030D-6E8A-4147-A177-3AD203B41FA5}">
                      <a16:colId xmlns:a16="http://schemas.microsoft.com/office/drawing/2014/main" val="1512599064"/>
                    </a:ext>
                  </a:extLst>
                </a:gridCol>
                <a:gridCol w="1512167">
                  <a:extLst>
                    <a:ext uri="{9D8B030D-6E8A-4147-A177-3AD203B41FA5}">
                      <a16:colId xmlns:a16="http://schemas.microsoft.com/office/drawing/2014/main" val="3872657968"/>
                    </a:ext>
                  </a:extLst>
                </a:gridCol>
              </a:tblGrid>
              <a:tr h="243010">
                <a:tc>
                  <a:txBody>
                    <a:bodyPr/>
                    <a:lstStyle/>
                    <a:p>
                      <a:pPr algn="ctr"/>
                      <a:endParaRPr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年度目標</a:t>
                      </a:r>
                    </a:p>
                    <a:p>
                      <a:pPr algn="ct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2012</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年度比）</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進捗状況</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2018</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達成率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22997945"/>
                  </a:ext>
                </a:extLst>
              </a:tr>
              <a:tr h="151881">
                <a:tc>
                  <a:txBody>
                    <a:bodyPr/>
                    <a:lstStyle/>
                    <a:p>
                      <a:r>
                        <a:rPr kumimoji="1" lang="ja-JP" altLang="en-US" sz="1400" dirty="0" smtClean="0">
                          <a:latin typeface="Meiryo UI" panose="020B0604030504040204" pitchFamily="50" charset="-128"/>
                          <a:ea typeface="Meiryo UI" panose="020B0604030504040204" pitchFamily="50" charset="-128"/>
                        </a:rPr>
                        <a:t>ごみ処理施設</a:t>
                      </a:r>
                      <a:endParaRPr kumimoji="1"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76.2%</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3597515"/>
                  </a:ext>
                </a:extLst>
              </a:tr>
              <a:tr h="151881">
                <a:tc>
                  <a:txBody>
                    <a:bodyPr/>
                    <a:lstStyle/>
                    <a:p>
                      <a:r>
                        <a:rPr kumimoji="1" lang="ja-JP" altLang="en-US" sz="1400" dirty="0" smtClean="0">
                          <a:latin typeface="Meiryo UI" panose="020B0604030504040204" pitchFamily="50" charset="-128"/>
                          <a:ea typeface="Meiryo UI" panose="020B0604030504040204" pitchFamily="50" charset="-128"/>
                        </a:rPr>
                        <a:t>その他</a:t>
                      </a:r>
                      <a:endParaRPr kumimoji="1"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1.3</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134.4</a:t>
                      </a:r>
                      <a:r>
                        <a:rPr kumimoji="1" lang="ja-JP" altLang="en-US" sz="1400" dirty="0" smtClean="0">
                          <a:latin typeface="Meiryo UI" panose="020B0604030504040204" pitchFamily="50" charset="-128"/>
                          <a:ea typeface="Meiryo UI" panose="020B0604030504040204" pitchFamily="50"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542261"/>
                  </a:ext>
                </a:extLst>
              </a:tr>
            </a:tbl>
          </a:graphicData>
        </a:graphic>
      </p:graphicFrame>
    </p:spTree>
    <p:extLst>
      <p:ext uri="{BB962C8B-B14F-4D97-AF65-F5344CB8AC3E}">
        <p14:creationId xmlns:p14="http://schemas.microsoft.com/office/powerpoint/2010/main" val="1541321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参考</a:t>
            </a: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府域の供給処理施設における取組み例</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14</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380999" y="771094"/>
            <a:ext cx="8361897" cy="3122613"/>
          </a:xfrm>
          <a:prstGeom prst="rect">
            <a:avLst/>
          </a:prstGeom>
        </p:spPr>
      </p:pic>
      <p:pic>
        <p:nvPicPr>
          <p:cNvPr id="3" name="図 2"/>
          <p:cNvPicPr>
            <a:picLocks noChangeAspect="1"/>
          </p:cNvPicPr>
          <p:nvPr/>
        </p:nvPicPr>
        <p:blipFill>
          <a:blip r:embed="rId3"/>
          <a:stretch>
            <a:fillRect/>
          </a:stretch>
        </p:blipFill>
        <p:spPr>
          <a:xfrm>
            <a:off x="373006" y="3919839"/>
            <a:ext cx="8371336" cy="2893537"/>
          </a:xfrm>
          <a:prstGeom prst="rect">
            <a:avLst/>
          </a:prstGeom>
        </p:spPr>
      </p:pic>
    </p:spTree>
    <p:extLst>
      <p:ext uri="{BB962C8B-B14F-4D97-AF65-F5344CB8AC3E}">
        <p14:creationId xmlns:p14="http://schemas.microsoft.com/office/powerpoint/2010/main" val="2985602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539552" y="2977248"/>
            <a:ext cx="8064895" cy="2231380"/>
          </a:xfrm>
          <a:prstGeom prst="rect">
            <a:avLst/>
          </a:prstGeom>
          <a:ln>
            <a:solidFill>
              <a:schemeClr val="accent6">
                <a:lumMod val="50000"/>
              </a:schemeClr>
            </a:solidFill>
          </a:ln>
        </p:spPr>
        <p:txBody>
          <a:bodyPr wrap="square">
            <a:spAutoFit/>
          </a:bodyPr>
          <a:lstStyle/>
          <a:p>
            <a:pPr marL="285750" indent="-285750">
              <a:buFont typeface="Wingdings" panose="05000000000000000000" pitchFamily="2" charset="2"/>
              <a:buChar char="Ø"/>
              <a:defRPr/>
            </a:pPr>
            <a:r>
              <a:rPr lang="ja-JP" altLang="en-US" sz="1600" dirty="0" smtClean="0">
                <a:latin typeface="Meiryo UI" pitchFamily="50" charset="-128"/>
                <a:ea typeface="Meiryo UI" pitchFamily="50" charset="-128"/>
                <a:cs typeface="Meiryo UI" pitchFamily="50" charset="-128"/>
              </a:rPr>
              <a:t>ガス冷暖房等は、ガスヒートポンプ</a:t>
            </a:r>
            <a:r>
              <a:rPr lang="ja-JP" altLang="en-US" sz="1600" dirty="0">
                <a:latin typeface="Meiryo UI" pitchFamily="50" charset="-128"/>
                <a:ea typeface="Meiryo UI" pitchFamily="50" charset="-128"/>
                <a:cs typeface="Meiryo UI" pitchFamily="50" charset="-128"/>
              </a:rPr>
              <a:t>（</a:t>
            </a:r>
            <a:r>
              <a:rPr lang="en-US" altLang="ja-JP" sz="1600" dirty="0">
                <a:latin typeface="Meiryo UI" pitchFamily="50" charset="-128"/>
                <a:ea typeface="Meiryo UI" pitchFamily="50" charset="-128"/>
                <a:cs typeface="Meiryo UI" pitchFamily="50" charset="-128"/>
              </a:rPr>
              <a:t>GHP</a:t>
            </a:r>
            <a:r>
              <a:rPr lang="ja-JP" altLang="en-US" sz="1600" dirty="0">
                <a:latin typeface="Meiryo UI" pitchFamily="50" charset="-128"/>
                <a:ea typeface="Meiryo UI" pitchFamily="50" charset="-128"/>
                <a:cs typeface="Meiryo UI" pitchFamily="50" charset="-128"/>
              </a:rPr>
              <a:t>）及びナチュラルチラー（</a:t>
            </a:r>
            <a:r>
              <a:rPr lang="en-US" altLang="ja-JP" sz="1600" dirty="0">
                <a:latin typeface="Meiryo UI" pitchFamily="50" charset="-128"/>
                <a:ea typeface="Meiryo UI" pitchFamily="50" charset="-128"/>
                <a:cs typeface="Meiryo UI" pitchFamily="50" charset="-128"/>
              </a:rPr>
              <a:t>NC</a:t>
            </a:r>
            <a:r>
              <a:rPr lang="ja-JP" altLang="en-US" sz="1600" dirty="0" smtClean="0">
                <a:latin typeface="Meiryo UI" pitchFamily="50" charset="-128"/>
                <a:ea typeface="Meiryo UI" pitchFamily="50" charset="-128"/>
                <a:cs typeface="Meiryo UI" pitchFamily="50" charset="-128"/>
              </a:rPr>
              <a:t>）の経済性等が評価されて導入量が</a:t>
            </a:r>
            <a:r>
              <a:rPr lang="ja-JP" altLang="en-US" sz="1600" dirty="0">
                <a:latin typeface="Meiryo UI" pitchFamily="50" charset="-128"/>
                <a:ea typeface="Meiryo UI" pitchFamily="50" charset="-128"/>
                <a:cs typeface="Meiryo UI" pitchFamily="50" charset="-128"/>
              </a:rPr>
              <a:t>増加し、当初の想定を上回っている。</a:t>
            </a:r>
          </a:p>
          <a:p>
            <a:pPr marL="285750" indent="-285750">
              <a:buFont typeface="Wingdings" panose="05000000000000000000" pitchFamily="2" charset="2"/>
              <a:buChar char="Ø"/>
              <a:defRPr/>
            </a:pPr>
            <a:r>
              <a:rPr lang="en-US" altLang="ja-JP" sz="1600" dirty="0" smtClean="0">
                <a:latin typeface="Meiryo UI" pitchFamily="50" charset="-128"/>
                <a:ea typeface="Meiryo UI" pitchFamily="50" charset="-128"/>
                <a:cs typeface="Meiryo UI" pitchFamily="50" charset="-128"/>
              </a:rPr>
              <a:t>BEMS</a:t>
            </a:r>
            <a:r>
              <a:rPr lang="ja-JP" altLang="en-US" sz="1600" dirty="0" smtClean="0">
                <a:latin typeface="Meiryo UI" pitchFamily="50" charset="-128"/>
                <a:ea typeface="Meiryo UI" pitchFamily="50" charset="-128"/>
                <a:cs typeface="Meiryo UI" pitchFamily="50" charset="-128"/>
              </a:rPr>
              <a:t>等は、光熱費の負担軽減が期待されて導入量が増加し、</a:t>
            </a:r>
            <a:r>
              <a:rPr lang="ja-JP" altLang="en-US" sz="1600" dirty="0">
                <a:latin typeface="Meiryo UI" pitchFamily="50" charset="-128"/>
                <a:ea typeface="Meiryo UI" pitchFamily="50" charset="-128"/>
                <a:cs typeface="Meiryo UI" pitchFamily="50" charset="-128"/>
              </a:rPr>
              <a:t>当初の想定を上回っている。</a:t>
            </a:r>
          </a:p>
          <a:p>
            <a:pPr marL="285750" indent="-285750">
              <a:buFont typeface="Wingdings" panose="05000000000000000000" pitchFamily="2" charset="2"/>
              <a:buChar char="Ø"/>
              <a:defRPr/>
            </a:pPr>
            <a:r>
              <a:rPr lang="ja-JP" altLang="en-US" sz="1600" dirty="0">
                <a:latin typeface="Meiryo UI" pitchFamily="50" charset="-128"/>
                <a:ea typeface="Meiryo UI" pitchFamily="50" charset="-128"/>
                <a:cs typeface="Meiryo UI" pitchFamily="50" charset="-128"/>
              </a:rPr>
              <a:t>府市では、電力ピーク対策に資する設備として</a:t>
            </a:r>
            <a:r>
              <a:rPr lang="ja-JP" altLang="en-US" sz="1600" dirty="0" smtClean="0">
                <a:latin typeface="Meiryo UI" pitchFamily="50" charset="-128"/>
                <a:ea typeface="Meiryo UI" pitchFamily="50" charset="-128"/>
                <a:cs typeface="Meiryo UI" pitchFamily="50" charset="-128"/>
              </a:rPr>
              <a:t>、ガス冷暖房等</a:t>
            </a:r>
            <a:r>
              <a:rPr lang="ja-JP" altLang="en-US" sz="1600" dirty="0">
                <a:latin typeface="Meiryo UI" pitchFamily="50" charset="-128"/>
                <a:ea typeface="Meiryo UI" pitchFamily="50" charset="-128"/>
                <a:cs typeface="Meiryo UI" pitchFamily="50" charset="-128"/>
              </a:rPr>
              <a:t>の効果についてホームページ、セミナー・啓発イベント等において情報発信することにより普及啓発を実施するとともに、おおさか版</a:t>
            </a:r>
            <a:r>
              <a:rPr lang="en-US" altLang="ja-JP" sz="1600" dirty="0">
                <a:latin typeface="Meiryo UI" pitchFamily="50" charset="-128"/>
                <a:ea typeface="Meiryo UI" pitchFamily="50" charset="-128"/>
                <a:cs typeface="Meiryo UI" pitchFamily="50" charset="-128"/>
              </a:rPr>
              <a:t>BEMS</a:t>
            </a:r>
            <a:r>
              <a:rPr lang="ja-JP" altLang="en-US" sz="1600" dirty="0">
                <a:latin typeface="Meiryo UI" pitchFamily="50" charset="-128"/>
                <a:ea typeface="Meiryo UI" pitchFamily="50" charset="-128"/>
                <a:cs typeface="Meiryo UI" pitchFamily="50" charset="-128"/>
              </a:rPr>
              <a:t>事業者登録</a:t>
            </a:r>
            <a:r>
              <a:rPr lang="ja-JP" altLang="en-US" sz="1600" dirty="0" smtClean="0">
                <a:latin typeface="Meiryo UI" pitchFamily="50" charset="-128"/>
                <a:ea typeface="Meiryo UI" pitchFamily="50" charset="-128"/>
                <a:cs typeface="Meiryo UI" pitchFamily="50" charset="-128"/>
              </a:rPr>
              <a:t>制度等に</a:t>
            </a:r>
            <a:r>
              <a:rPr lang="ja-JP" altLang="en-US" sz="1600" dirty="0">
                <a:latin typeface="Meiryo UI" pitchFamily="50" charset="-128"/>
                <a:ea typeface="Meiryo UI" pitchFamily="50" charset="-128"/>
                <a:cs typeface="Meiryo UI" pitchFamily="50" charset="-128"/>
              </a:rPr>
              <a:t>より導入</a:t>
            </a:r>
            <a:r>
              <a:rPr lang="ja-JP" altLang="en-US" sz="1600" dirty="0" smtClean="0">
                <a:latin typeface="Meiryo UI" pitchFamily="50" charset="-128"/>
                <a:ea typeface="Meiryo UI" pitchFamily="50" charset="-128"/>
                <a:cs typeface="Meiryo UI" pitchFamily="50" charset="-128"/>
              </a:rPr>
              <a:t>を促進。</a:t>
            </a:r>
            <a:endParaRPr lang="ja-JP" altLang="en-US" sz="1600" dirty="0">
              <a:latin typeface="Meiryo UI" pitchFamily="50" charset="-128"/>
              <a:ea typeface="Meiryo UI" pitchFamily="50" charset="-128"/>
              <a:cs typeface="Meiryo UI" pitchFamily="50" charset="-128"/>
            </a:endParaRPr>
          </a:p>
          <a:p>
            <a:pPr marL="82550">
              <a:spcBef>
                <a:spcPts val="600"/>
              </a:spcBef>
              <a:defRPr/>
            </a:pPr>
            <a:r>
              <a:rPr lang="ja-JP" altLang="en-US" sz="1400" b="1" u="sng" dirty="0">
                <a:latin typeface="Meiryo UI" pitchFamily="50" charset="-128"/>
                <a:ea typeface="Meiryo UI" pitchFamily="50" charset="-128"/>
                <a:cs typeface="Meiryo UI" pitchFamily="50" charset="-128"/>
              </a:rPr>
              <a:t>その他の主な取組み</a:t>
            </a:r>
            <a:endParaRPr lang="en-US" altLang="ja-JP" sz="1400" dirty="0">
              <a:latin typeface="Meiryo UI" pitchFamily="50" charset="-128"/>
              <a:ea typeface="Meiryo UI" pitchFamily="50" charset="-128"/>
              <a:cs typeface="Meiryo UI" pitchFamily="50" charset="-128"/>
            </a:endParaRPr>
          </a:p>
          <a:p>
            <a:pPr marL="355600" indent="-171450" defTabSz="1280160">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ガス</a:t>
            </a:r>
            <a:r>
              <a:rPr lang="ja-JP" altLang="en-US" sz="1200" dirty="0">
                <a:latin typeface="Meiryo UI" pitchFamily="50" charset="-128"/>
                <a:ea typeface="Meiryo UI" pitchFamily="50" charset="-128"/>
                <a:cs typeface="Meiryo UI" pitchFamily="50" charset="-128"/>
              </a:rPr>
              <a:t>冷暖房・蓄熱式空調等の導入促進</a:t>
            </a:r>
          </a:p>
          <a:p>
            <a:pPr marL="355600" indent="-171450" defTabSz="1280160">
              <a:buFont typeface="Arial" panose="020B0604020202020204" pitchFamily="34" charset="0"/>
              <a:buChar char="•"/>
              <a:defRPr/>
            </a:pPr>
            <a:r>
              <a:rPr lang="en-US" altLang="ja-JP" sz="1200" dirty="0" smtClean="0">
                <a:latin typeface="Meiryo UI" pitchFamily="50" charset="-128"/>
                <a:ea typeface="Meiryo UI" pitchFamily="50" charset="-128"/>
                <a:cs typeface="Meiryo UI" pitchFamily="50" charset="-128"/>
              </a:rPr>
              <a:t>BEMS</a:t>
            </a:r>
            <a:r>
              <a:rPr lang="ja-JP" altLang="en-US" sz="1200" dirty="0">
                <a:latin typeface="Meiryo UI" pitchFamily="50" charset="-128"/>
                <a:ea typeface="Meiryo UI" pitchFamily="50" charset="-128"/>
                <a:cs typeface="Meiryo UI" pitchFamily="50" charset="-128"/>
              </a:rPr>
              <a:t>普及啓発事業　＜登録事業者数：</a:t>
            </a:r>
            <a:r>
              <a:rPr lang="en-US" altLang="ja-JP" sz="1200" dirty="0">
                <a:latin typeface="Meiryo UI" pitchFamily="50" charset="-128"/>
                <a:ea typeface="Meiryo UI" pitchFamily="50" charset="-128"/>
                <a:cs typeface="Meiryo UI" pitchFamily="50" charset="-128"/>
              </a:rPr>
              <a:t>20</a:t>
            </a:r>
            <a:r>
              <a:rPr lang="ja-JP" altLang="en-US" sz="1200" dirty="0">
                <a:latin typeface="Meiryo UI" pitchFamily="50" charset="-128"/>
                <a:ea typeface="Meiryo UI" pitchFamily="50" charset="-128"/>
                <a:cs typeface="Meiryo UI" pitchFamily="50" charset="-128"/>
              </a:rPr>
              <a:t>社（</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年度</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７．</a:t>
            </a:r>
            <a:r>
              <a:rPr lang="ja-JP" altLang="en-US" sz="3200" b="1" dirty="0">
                <a:solidFill>
                  <a:sysClr val="window" lastClr="FFFFFF"/>
                </a:solidFill>
                <a:latin typeface="Meiryo UI" panose="020B0604030504040204" pitchFamily="50" charset="-128"/>
                <a:ea typeface="Meiryo UI" panose="020B0604030504040204" pitchFamily="50" charset="-128"/>
              </a:rPr>
              <a:t>取組みの検証⑥需要の削減</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15</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51520" y="735307"/>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■目標値設定の</a:t>
            </a:r>
            <a:r>
              <a:rPr kumimoji="1" lang="ja-JP" altLang="en-US" sz="1600" b="1" dirty="0" smtClean="0">
                <a:latin typeface="Meiryo UI" panose="020B0604030504040204" pitchFamily="50" charset="-128"/>
                <a:ea typeface="Meiryo UI" panose="020B0604030504040204" pitchFamily="50" charset="-128"/>
              </a:rPr>
              <a:t>考え方と進捗</a:t>
            </a:r>
            <a:r>
              <a:rPr kumimoji="1" lang="ja-JP" altLang="en-US" sz="1600" b="1" dirty="0">
                <a:latin typeface="Meiryo UI" panose="020B0604030504040204" pitchFamily="50" charset="-128"/>
                <a:ea typeface="Meiryo UI" panose="020B0604030504040204" pitchFamily="50" charset="-128"/>
              </a:rPr>
              <a:t>状況</a:t>
            </a:r>
          </a:p>
        </p:txBody>
      </p:sp>
      <p:sp>
        <p:nvSpPr>
          <p:cNvPr id="67" name="角丸四角形 66"/>
          <p:cNvSpPr/>
          <p:nvPr/>
        </p:nvSpPr>
        <p:spPr>
          <a:xfrm>
            <a:off x="539552" y="2172563"/>
            <a:ext cx="8084755" cy="467685"/>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wrap="square" tIns="36000" bIns="36000" anchor="t">
            <a:spAutoFit/>
          </a:bodyPr>
          <a:lstStyle/>
          <a:p>
            <a:pPr marL="1790700" indent="-1790700">
              <a:defRPr/>
            </a:pPr>
            <a:r>
              <a:rPr lang="ja-JP" altLang="en-US" sz="1200" dirty="0" smtClean="0">
                <a:latin typeface="Meiryo UI" pitchFamily="50" charset="-128"/>
                <a:ea typeface="Meiryo UI" pitchFamily="50" charset="-128"/>
                <a:cs typeface="Meiryo UI" pitchFamily="50" charset="-128"/>
              </a:rPr>
              <a:t>＜目標値設定の考え方＞</a:t>
            </a:r>
            <a:r>
              <a:rPr lang="en-US" altLang="ja-JP"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ガス冷暖房</a:t>
            </a:r>
            <a:r>
              <a:rPr lang="ja-JP" altLang="en-US" sz="1200" dirty="0" smtClean="0">
                <a:latin typeface="Meiryo UI" pitchFamily="50" charset="-128"/>
                <a:ea typeface="Meiryo UI" pitchFamily="50" charset="-128"/>
                <a:cs typeface="Meiryo UI" pitchFamily="50" charset="-128"/>
              </a:rPr>
              <a:t>等は、全国の導入量のトレンドをもとに、非住宅</a:t>
            </a:r>
            <a:r>
              <a:rPr lang="ja-JP" altLang="en-US" sz="1200" dirty="0">
                <a:latin typeface="Meiryo UI" pitchFamily="50" charset="-128"/>
                <a:ea typeface="Meiryo UI" pitchFamily="50" charset="-128"/>
                <a:cs typeface="Meiryo UI" pitchFamily="50" charset="-128"/>
              </a:rPr>
              <a:t>の床面積で按分</a:t>
            </a:r>
            <a:r>
              <a:rPr lang="ja-JP" altLang="en-US" sz="1200" dirty="0" smtClean="0">
                <a:latin typeface="Meiryo UI" pitchFamily="50" charset="-128"/>
                <a:ea typeface="Meiryo UI" pitchFamily="50" charset="-128"/>
                <a:cs typeface="Meiryo UI" pitchFamily="50" charset="-128"/>
              </a:rPr>
              <a:t>して</a:t>
            </a:r>
            <a:r>
              <a:rPr lang="ja-JP" altLang="en-US" sz="1200" dirty="0">
                <a:latin typeface="Meiryo UI" pitchFamily="50" charset="-128"/>
                <a:ea typeface="Meiryo UI" pitchFamily="50" charset="-128"/>
                <a:cs typeface="Meiryo UI" pitchFamily="50" charset="-128"/>
              </a:rPr>
              <a:t>算定</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
            </a:r>
            <a:br>
              <a:rPr lang="en-US" altLang="ja-JP" sz="1200" dirty="0" smtClean="0">
                <a:latin typeface="Meiryo UI" pitchFamily="50" charset="-128"/>
                <a:ea typeface="Meiryo UI" pitchFamily="50" charset="-128"/>
                <a:cs typeface="Meiryo UI" pitchFamily="50" charset="-128"/>
              </a:rPr>
            </a:br>
            <a:r>
              <a:rPr lang="en-US" altLang="ja-JP" sz="1200" dirty="0" smtClean="0">
                <a:latin typeface="Meiryo UI" pitchFamily="50" charset="-128"/>
                <a:ea typeface="Meiryo UI" pitchFamily="50" charset="-128"/>
                <a:cs typeface="Meiryo UI" pitchFamily="50" charset="-128"/>
              </a:rPr>
              <a:t>BEMS</a:t>
            </a:r>
            <a:r>
              <a:rPr lang="ja-JP" altLang="en-US" sz="1200" dirty="0" smtClean="0">
                <a:latin typeface="Meiryo UI" pitchFamily="50" charset="-128"/>
                <a:ea typeface="Meiryo UI" pitchFamily="50" charset="-128"/>
                <a:cs typeface="Meiryo UI" pitchFamily="50" charset="-128"/>
              </a:rPr>
              <a:t>等は、全国の</a:t>
            </a:r>
            <a:r>
              <a:rPr lang="en-US" altLang="ja-JP" sz="1200" dirty="0" smtClean="0">
                <a:latin typeface="Meiryo UI" pitchFamily="50" charset="-128"/>
                <a:ea typeface="Meiryo UI" pitchFamily="50" charset="-128"/>
                <a:cs typeface="Meiryo UI" pitchFamily="50" charset="-128"/>
              </a:rPr>
              <a:t>BEMS</a:t>
            </a:r>
            <a:r>
              <a:rPr lang="ja-JP" altLang="en-US" sz="1200" dirty="0" smtClean="0">
                <a:latin typeface="Meiryo UI" pitchFamily="50" charset="-128"/>
                <a:ea typeface="Meiryo UI" pitchFamily="50" charset="-128"/>
                <a:cs typeface="Meiryo UI" pitchFamily="50" charset="-128"/>
              </a:rPr>
              <a:t>アグリゲータ</a:t>
            </a:r>
            <a:r>
              <a:rPr lang="ja-JP" altLang="en-US" sz="1200" dirty="0">
                <a:latin typeface="Meiryo UI" pitchFamily="50" charset="-128"/>
                <a:ea typeface="Meiryo UI" pitchFamily="50" charset="-128"/>
                <a:cs typeface="Meiryo UI" pitchFamily="50" charset="-128"/>
              </a:rPr>
              <a:t>の</a:t>
            </a:r>
            <a:r>
              <a:rPr lang="ja-JP" altLang="en-US" sz="1200" dirty="0" smtClean="0">
                <a:latin typeface="Meiryo UI" pitchFamily="50" charset="-128"/>
                <a:ea typeface="Meiryo UI" pitchFamily="50" charset="-128"/>
                <a:cs typeface="Meiryo UI" pitchFamily="50" charset="-128"/>
              </a:rPr>
              <a:t>導入量の見込みをもとに、事業所数で按分して</a:t>
            </a:r>
            <a:r>
              <a:rPr lang="ja-JP" altLang="en-US" sz="1200" dirty="0">
                <a:latin typeface="Meiryo UI" pitchFamily="50" charset="-128"/>
                <a:ea typeface="Meiryo UI" pitchFamily="50" charset="-128"/>
                <a:cs typeface="Meiryo UI" pitchFamily="50" charset="-128"/>
              </a:rPr>
              <a:t>算定</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251520" y="2640248"/>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■取組み状況の検証</a:t>
            </a:r>
          </a:p>
        </p:txBody>
      </p:sp>
      <p:graphicFrame>
        <p:nvGraphicFramePr>
          <p:cNvPr id="28" name="表 27"/>
          <p:cNvGraphicFramePr>
            <a:graphicFrameLocks noGrp="1"/>
          </p:cNvGraphicFramePr>
          <p:nvPr>
            <p:extLst>
              <p:ext uri="{D42A27DB-BD31-4B8C-83A1-F6EECF244321}">
                <p14:modId xmlns:p14="http://schemas.microsoft.com/office/powerpoint/2010/main" val="1765437974"/>
              </p:ext>
            </p:extLst>
          </p:nvPr>
        </p:nvGraphicFramePr>
        <p:xfrm>
          <a:off x="539552" y="1075702"/>
          <a:ext cx="8064895" cy="109728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3743041236"/>
                    </a:ext>
                  </a:extLst>
                </a:gridCol>
                <a:gridCol w="1980220">
                  <a:extLst>
                    <a:ext uri="{9D8B030D-6E8A-4147-A177-3AD203B41FA5}">
                      <a16:colId xmlns:a16="http://schemas.microsoft.com/office/drawing/2014/main" val="1021321584"/>
                    </a:ext>
                  </a:extLst>
                </a:gridCol>
                <a:gridCol w="1980220">
                  <a:extLst>
                    <a:ext uri="{9D8B030D-6E8A-4147-A177-3AD203B41FA5}">
                      <a16:colId xmlns:a16="http://schemas.microsoft.com/office/drawing/2014/main" val="1512599064"/>
                    </a:ext>
                  </a:extLst>
                </a:gridCol>
                <a:gridCol w="1512167">
                  <a:extLst>
                    <a:ext uri="{9D8B030D-6E8A-4147-A177-3AD203B41FA5}">
                      <a16:colId xmlns:a16="http://schemas.microsoft.com/office/drawing/2014/main" val="3872657968"/>
                    </a:ext>
                  </a:extLst>
                </a:gridCol>
              </a:tblGrid>
              <a:tr h="0">
                <a:tc>
                  <a:txBody>
                    <a:bodyPr/>
                    <a:lstStyle/>
                    <a:p>
                      <a:pPr algn="ctr"/>
                      <a:endParaRPr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年度目標</a:t>
                      </a:r>
                    </a:p>
                    <a:p>
                      <a:pPr algn="ct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2012</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年度比）</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進捗状況</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2018</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達成率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22997945"/>
                  </a:ext>
                </a:extLst>
              </a:tr>
              <a:tr h="0">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rPr>
                        <a:t>ガス冷暖房等</a:t>
                      </a:r>
                      <a:endParaRPr kumimoji="1"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ja-JP" altLang="en-US" sz="1400" dirty="0" err="1" smtClean="0">
                          <a:latin typeface="Meiryo UI" panose="020B0604030504040204" pitchFamily="50" charset="-128"/>
                          <a:ea typeface="Meiryo UI" panose="020B0604030504040204" pitchFamily="50" charset="-128"/>
                        </a:rPr>
                        <a:t>ー</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ja-JP" altLang="en-US" sz="1400" dirty="0" err="1" smtClean="0">
                          <a:latin typeface="Meiryo UI" panose="020B0604030504040204" pitchFamily="50" charset="-128"/>
                          <a:ea typeface="Meiryo UI" panose="020B0604030504040204" pitchFamily="50" charset="-128"/>
                        </a:rPr>
                        <a:t>ー</a:t>
                      </a:r>
                      <a:r>
                        <a:rPr kumimoji="1" lang="en-US" altLang="ja-JP" sz="1400" dirty="0" smtClean="0">
                          <a:latin typeface="Meiryo UI" panose="020B0604030504040204" pitchFamily="50" charset="-128"/>
                          <a:ea typeface="Meiryo UI" panose="020B0604030504040204" pitchFamily="50" charset="-128"/>
                        </a:rPr>
                        <a:t>24.1</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rPr>
                        <a:t>120.5%</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35975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BEMS</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err="1" smtClean="0">
                          <a:latin typeface="Meiryo UI" panose="020B0604030504040204" pitchFamily="50" charset="-128"/>
                          <a:ea typeface="Meiryo UI" panose="020B0604030504040204" pitchFamily="50" charset="-128"/>
                        </a:rPr>
                        <a:t>ー</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err="1" smtClean="0">
                          <a:latin typeface="Meiryo UI" panose="020B0604030504040204" pitchFamily="50" charset="-128"/>
                          <a:ea typeface="Meiryo UI" panose="020B0604030504040204" pitchFamily="50" charset="-128"/>
                        </a:rPr>
                        <a:t>ー</a:t>
                      </a:r>
                      <a:r>
                        <a:rPr kumimoji="1" lang="en-US" altLang="ja-JP" sz="1400" dirty="0" smtClean="0">
                          <a:latin typeface="Meiryo UI" panose="020B0604030504040204" pitchFamily="50" charset="-128"/>
                          <a:ea typeface="Meiryo UI" panose="020B0604030504040204" pitchFamily="50" charset="-128"/>
                        </a:rPr>
                        <a:t>5.2</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103.5%</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8542261"/>
                  </a:ext>
                </a:extLst>
              </a:tr>
            </a:tbl>
          </a:graphicData>
        </a:graphic>
      </p:graphicFrame>
    </p:spTree>
    <p:extLst>
      <p:ext uri="{BB962C8B-B14F-4D97-AF65-F5344CB8AC3E}">
        <p14:creationId xmlns:p14="http://schemas.microsoft.com/office/powerpoint/2010/main" val="504819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参考</a:t>
            </a: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需要</a:t>
            </a:r>
            <a:r>
              <a:rPr lang="ja-JP" altLang="en-US" sz="3200" b="1" dirty="0">
                <a:solidFill>
                  <a:sysClr val="window" lastClr="FFFFFF"/>
                </a:solidFill>
                <a:latin typeface="Meiryo UI" panose="020B0604030504040204" pitchFamily="50" charset="-128"/>
                <a:ea typeface="Meiryo UI" panose="020B0604030504040204" pitchFamily="50" charset="-128"/>
              </a:rPr>
              <a:t>の</a:t>
            </a:r>
            <a:r>
              <a:rPr lang="ja-JP" altLang="en-US" sz="3200" b="1" dirty="0" smtClean="0">
                <a:solidFill>
                  <a:sysClr val="window" lastClr="FFFFFF"/>
                </a:solidFill>
                <a:latin typeface="Meiryo UI" panose="020B0604030504040204" pitchFamily="50" charset="-128"/>
                <a:ea typeface="Meiryo UI" panose="020B0604030504040204" pitchFamily="50" charset="-128"/>
              </a:rPr>
              <a:t>削減に関する取組みの例</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16</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134809" y="908720"/>
            <a:ext cx="8874380" cy="5661049"/>
          </a:xfrm>
          <a:prstGeom prst="rect">
            <a:avLst/>
          </a:prstGeom>
        </p:spPr>
      </p:pic>
    </p:spTree>
    <p:extLst>
      <p:ext uri="{BB962C8B-B14F-4D97-AF65-F5344CB8AC3E}">
        <p14:creationId xmlns:p14="http://schemas.microsoft.com/office/powerpoint/2010/main" val="3337180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８．府域におけるエネルギー消費量</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17</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51520" y="1211377"/>
            <a:ext cx="8640960"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■府域におけるエネルギー消費量の状況</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68" name="表 67"/>
          <p:cNvGraphicFramePr>
            <a:graphicFrameLocks noGrp="1"/>
          </p:cNvGraphicFramePr>
          <p:nvPr>
            <p:extLst>
              <p:ext uri="{D42A27DB-BD31-4B8C-83A1-F6EECF244321}">
                <p14:modId xmlns:p14="http://schemas.microsoft.com/office/powerpoint/2010/main" val="1853523347"/>
              </p:ext>
            </p:extLst>
          </p:nvPr>
        </p:nvGraphicFramePr>
        <p:xfrm>
          <a:off x="539552" y="1554291"/>
          <a:ext cx="8064895" cy="60960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3743041236"/>
                    </a:ext>
                  </a:extLst>
                </a:gridCol>
                <a:gridCol w="1980220">
                  <a:extLst>
                    <a:ext uri="{9D8B030D-6E8A-4147-A177-3AD203B41FA5}">
                      <a16:colId xmlns:a16="http://schemas.microsoft.com/office/drawing/2014/main" val="1021321584"/>
                    </a:ext>
                  </a:extLst>
                </a:gridCol>
                <a:gridCol w="1980220">
                  <a:extLst>
                    <a:ext uri="{9D8B030D-6E8A-4147-A177-3AD203B41FA5}">
                      <a16:colId xmlns:a16="http://schemas.microsoft.com/office/drawing/2014/main" val="1512599064"/>
                    </a:ext>
                  </a:extLst>
                </a:gridCol>
                <a:gridCol w="1512167">
                  <a:extLst>
                    <a:ext uri="{9D8B030D-6E8A-4147-A177-3AD203B41FA5}">
                      <a16:colId xmlns:a16="http://schemas.microsoft.com/office/drawing/2014/main" val="3872657968"/>
                    </a:ext>
                  </a:extLst>
                </a:gridCol>
              </a:tblGrid>
              <a:tr h="0">
                <a:tc>
                  <a:txBody>
                    <a:bodyPr/>
                    <a:lstStyle/>
                    <a:p>
                      <a:pPr algn="ctr"/>
                      <a:endParaRPr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2012</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2016</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増減率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22997945"/>
                  </a:ext>
                </a:extLst>
              </a:tr>
              <a:tr h="0">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rPr>
                        <a:t>エネルギー消費量</a:t>
                      </a:r>
                      <a:endParaRPr kumimoji="1" lang="en-US" altLang="ja-JP"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rPr>
                        <a:t>633PJ</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rPr>
                        <a:t>595PJ</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6.0%</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1873371"/>
                  </a:ext>
                </a:extLst>
              </a:tr>
            </a:tbl>
          </a:graphicData>
        </a:graphic>
      </p:graphicFrame>
      <p:sp>
        <p:nvSpPr>
          <p:cNvPr id="11" name="角丸四角形 10"/>
          <p:cNvSpPr/>
          <p:nvPr/>
        </p:nvSpPr>
        <p:spPr>
          <a:xfrm>
            <a:off x="107504" y="832583"/>
            <a:ext cx="8928992" cy="32873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目標値は設定していないものの、エネルギー消費の抑制について、取組みの検証を実施。</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39552" y="2502445"/>
            <a:ext cx="8064895" cy="4129780"/>
          </a:xfrm>
          <a:prstGeom prst="rect">
            <a:avLst/>
          </a:prstGeom>
          <a:ln>
            <a:solidFill>
              <a:schemeClr val="accent6">
                <a:lumMod val="50000"/>
              </a:schemeClr>
            </a:solidFill>
          </a:ln>
        </p:spPr>
        <p:txBody>
          <a:bodyPr wrap="square" bIns="36000">
            <a:spAutoFit/>
          </a:bodyPr>
          <a:lstStyle/>
          <a:p>
            <a:pPr marL="285750" indent="-285750">
              <a:buFont typeface="Wingdings" panose="05000000000000000000" pitchFamily="2" charset="2"/>
              <a:buChar char="Ø"/>
              <a:defRPr/>
            </a:pPr>
            <a:r>
              <a:rPr lang="ja-JP" altLang="en-US" sz="1600" b="1" u="sng" dirty="0">
                <a:latin typeface="Meiryo UI" pitchFamily="50" charset="-128"/>
                <a:ea typeface="Meiryo UI" pitchFamily="50" charset="-128"/>
                <a:cs typeface="Meiryo UI" pitchFamily="50" charset="-128"/>
              </a:rPr>
              <a:t>府域におけるエネルギー消費量は減少の傾向</a:t>
            </a:r>
            <a:r>
              <a:rPr lang="ja-JP" altLang="en-US" sz="1600" dirty="0">
                <a:latin typeface="Meiryo UI" pitchFamily="50" charset="-128"/>
                <a:ea typeface="Meiryo UI" pitchFamily="50" charset="-128"/>
                <a:cs typeface="Meiryo UI" pitchFamily="50" charset="-128"/>
              </a:rPr>
              <a:t>にあり</a:t>
            </a:r>
            <a:r>
              <a:rPr lang="ja-JP" altLang="en-US" sz="1600" dirty="0" smtClean="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2016</a:t>
            </a:r>
            <a:r>
              <a:rPr lang="ja-JP" altLang="en-US" sz="1600" dirty="0" smtClean="0">
                <a:latin typeface="Meiryo UI" pitchFamily="50" charset="-128"/>
                <a:ea typeface="Meiryo UI" pitchFamily="50" charset="-128"/>
                <a:cs typeface="Meiryo UI" pitchFamily="50" charset="-128"/>
              </a:rPr>
              <a:t>年度は</a:t>
            </a:r>
            <a:r>
              <a:rPr lang="en-US" altLang="ja-JP" sz="1600" dirty="0" smtClean="0">
                <a:latin typeface="Meiryo UI" pitchFamily="50" charset="-128"/>
                <a:ea typeface="Meiryo UI" pitchFamily="50" charset="-128"/>
                <a:cs typeface="Meiryo UI" pitchFamily="50" charset="-128"/>
              </a:rPr>
              <a:t>2012</a:t>
            </a:r>
            <a:r>
              <a:rPr lang="ja-JP" altLang="en-US" sz="1600" dirty="0" smtClean="0">
                <a:latin typeface="Meiryo UI" pitchFamily="50" charset="-128"/>
                <a:ea typeface="Meiryo UI" pitchFamily="50" charset="-128"/>
                <a:cs typeface="Meiryo UI" pitchFamily="50" charset="-128"/>
              </a:rPr>
              <a:t>年度と比較して</a:t>
            </a:r>
            <a:r>
              <a:rPr lang="en-US" altLang="ja-JP" sz="1600" dirty="0" smtClean="0">
                <a:latin typeface="Meiryo UI" pitchFamily="50" charset="-128"/>
                <a:ea typeface="Meiryo UI" pitchFamily="50" charset="-128"/>
                <a:cs typeface="Meiryo UI" pitchFamily="50" charset="-128"/>
              </a:rPr>
              <a:t>6.0%</a:t>
            </a:r>
            <a:r>
              <a:rPr lang="ja-JP" altLang="en-US" sz="1600" dirty="0" smtClean="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38PJ</a:t>
            </a:r>
            <a:r>
              <a:rPr lang="ja-JP" altLang="en-US" sz="1600" dirty="0" smtClean="0">
                <a:latin typeface="Meiryo UI" pitchFamily="50" charset="-128"/>
                <a:ea typeface="Meiryo UI" pitchFamily="50" charset="-128"/>
                <a:cs typeface="Meiryo UI" pitchFamily="50" charset="-128"/>
              </a:rPr>
              <a:t>）減少</a:t>
            </a:r>
            <a:r>
              <a:rPr lang="ja-JP" altLang="en-US" sz="1600" dirty="0">
                <a:latin typeface="Meiryo UI" pitchFamily="50" charset="-128"/>
                <a:ea typeface="Meiryo UI" pitchFamily="50" charset="-128"/>
                <a:cs typeface="Meiryo UI" pitchFamily="50" charset="-128"/>
              </a:rPr>
              <a:t>。</a:t>
            </a:r>
          </a:p>
          <a:p>
            <a:pPr marL="285750" indent="-285750">
              <a:buFont typeface="Wingdings" panose="05000000000000000000" pitchFamily="2" charset="2"/>
              <a:buChar char="Ø"/>
              <a:defRPr/>
            </a:pPr>
            <a:r>
              <a:rPr lang="ja-JP" altLang="en-US" sz="1600" b="1" u="sng" dirty="0" smtClean="0">
                <a:latin typeface="Meiryo UI" pitchFamily="50" charset="-128"/>
                <a:ea typeface="Meiryo UI" pitchFamily="50" charset="-128"/>
                <a:cs typeface="Meiryo UI" pitchFamily="50" charset="-128"/>
              </a:rPr>
              <a:t>省エネ機器・設備の導入や住宅・建築物の省エネ化などの取組みによる一定の寄与がある</a:t>
            </a:r>
            <a:r>
              <a:rPr lang="ja-JP" altLang="en-US" sz="1600" dirty="0" smtClean="0">
                <a:latin typeface="Meiryo UI" pitchFamily="50" charset="-128"/>
                <a:ea typeface="Meiryo UI" pitchFamily="50" charset="-128"/>
                <a:cs typeface="Meiryo UI" pitchFamily="50" charset="-128"/>
              </a:rPr>
              <a:t>と考えられるが、単</a:t>
            </a:r>
            <a:r>
              <a:rPr lang="ja-JP" altLang="en-US" sz="1600" dirty="0">
                <a:latin typeface="Meiryo UI" pitchFamily="50" charset="-128"/>
                <a:ea typeface="Meiryo UI" pitchFamily="50" charset="-128"/>
                <a:cs typeface="Meiryo UI" pitchFamily="50" charset="-128"/>
              </a:rPr>
              <a:t>に産業衰退によるものでない</a:t>
            </a:r>
            <a:r>
              <a:rPr lang="ja-JP" altLang="en-US" sz="1600" dirty="0" smtClean="0">
                <a:latin typeface="Meiryo UI" pitchFamily="50" charset="-128"/>
                <a:ea typeface="Meiryo UI" pitchFamily="50" charset="-128"/>
                <a:cs typeface="Meiryo UI" pitchFamily="50" charset="-128"/>
              </a:rPr>
              <a:t>かについて検証</a:t>
            </a:r>
            <a:r>
              <a:rPr lang="ja-JP" altLang="en-US" sz="1600" dirty="0">
                <a:latin typeface="Meiryo UI" pitchFamily="50" charset="-128"/>
                <a:ea typeface="Meiryo UI" pitchFamily="50" charset="-128"/>
                <a:cs typeface="Meiryo UI" pitchFamily="50" charset="-128"/>
              </a:rPr>
              <a:t>が必要。</a:t>
            </a:r>
          </a:p>
          <a:p>
            <a:pPr marL="82550">
              <a:spcBef>
                <a:spcPts val="600"/>
              </a:spcBef>
              <a:defRPr/>
            </a:pPr>
            <a:r>
              <a:rPr lang="ja-JP" altLang="en-US" sz="1400" b="1" u="sng" dirty="0" smtClean="0">
                <a:latin typeface="Meiryo UI" pitchFamily="50" charset="-128"/>
                <a:ea typeface="Meiryo UI" pitchFamily="50" charset="-128"/>
                <a:cs typeface="Meiryo UI" pitchFamily="50" charset="-128"/>
              </a:rPr>
              <a:t>主な取組み</a:t>
            </a:r>
            <a:endParaRPr lang="en-US" altLang="ja-JP" sz="1400" b="1" u="sng" dirty="0" smtClean="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省エネ・省</a:t>
            </a:r>
            <a:r>
              <a:rPr lang="en-US" altLang="ja-JP" sz="1200" dirty="0" smtClean="0">
                <a:latin typeface="Meiryo UI" pitchFamily="50" charset="-128"/>
                <a:ea typeface="Meiryo UI" pitchFamily="50" charset="-128"/>
                <a:cs typeface="Meiryo UI" pitchFamily="50" charset="-128"/>
              </a:rPr>
              <a:t>CO2</a:t>
            </a:r>
            <a:r>
              <a:rPr lang="ja-JP" altLang="en-US" sz="1200" dirty="0" smtClean="0">
                <a:latin typeface="Meiryo UI" pitchFamily="50" charset="-128"/>
                <a:ea typeface="Meiryo UI" pitchFamily="50" charset="-128"/>
                <a:cs typeface="Meiryo UI" pitchFamily="50" charset="-128"/>
              </a:rPr>
              <a:t>の相談・アドバイス　＜セミナー開催・講演：</a:t>
            </a:r>
            <a:r>
              <a:rPr lang="en-US" altLang="ja-JP" sz="1200" dirty="0" smtClean="0">
                <a:latin typeface="Meiryo UI" pitchFamily="50" charset="-128"/>
                <a:ea typeface="Meiryo UI" pitchFamily="50" charset="-128"/>
                <a:cs typeface="Meiryo UI" pitchFamily="50" charset="-128"/>
              </a:rPr>
              <a:t>283</a:t>
            </a:r>
            <a:r>
              <a:rPr lang="ja-JP" altLang="en-US" sz="1200" dirty="0" smtClean="0">
                <a:latin typeface="Meiryo UI" pitchFamily="50" charset="-128"/>
                <a:ea typeface="Meiryo UI" pitchFamily="50" charset="-128"/>
                <a:cs typeface="Meiryo UI" pitchFamily="50" charset="-128"/>
              </a:rPr>
              <a:t>回、啓発イベントへの出展：</a:t>
            </a:r>
            <a:r>
              <a:rPr lang="en-US" altLang="ja-JP" sz="1200" dirty="0" smtClean="0">
                <a:latin typeface="Meiryo UI" pitchFamily="50" charset="-128"/>
                <a:ea typeface="Meiryo UI" pitchFamily="50" charset="-128"/>
                <a:cs typeface="Meiryo UI" pitchFamily="50" charset="-128"/>
              </a:rPr>
              <a:t>65</a:t>
            </a:r>
            <a:r>
              <a:rPr lang="ja-JP" altLang="en-US" sz="1200" dirty="0" smtClean="0">
                <a:latin typeface="Meiryo UI" pitchFamily="50" charset="-128"/>
                <a:ea typeface="Meiryo UI" pitchFamily="50" charset="-128"/>
                <a:cs typeface="Meiryo UI" pitchFamily="50" charset="-128"/>
              </a:rPr>
              <a:t>回、事業者・団体訪問：</a:t>
            </a:r>
            <a:r>
              <a:rPr lang="en-US" altLang="ja-JP" sz="1200" dirty="0" smtClean="0">
                <a:latin typeface="Meiryo UI" pitchFamily="50" charset="-128"/>
                <a:ea typeface="Meiryo UI" pitchFamily="50" charset="-128"/>
                <a:cs typeface="Meiryo UI" pitchFamily="50" charset="-128"/>
              </a:rPr>
              <a:t>994</a:t>
            </a:r>
            <a:r>
              <a:rPr lang="ja-JP" altLang="en-US" sz="1200" dirty="0" smtClean="0">
                <a:latin typeface="Meiryo UI" pitchFamily="50" charset="-128"/>
                <a:ea typeface="Meiryo UI" pitchFamily="50" charset="-128"/>
                <a:cs typeface="Meiryo UI" pitchFamily="50" charset="-128"/>
              </a:rPr>
              <a:t>回、チラシ配布：</a:t>
            </a:r>
            <a:r>
              <a:rPr lang="en-US" altLang="ja-JP" sz="1200" dirty="0" smtClean="0">
                <a:latin typeface="Meiryo UI" pitchFamily="50" charset="-128"/>
                <a:ea typeface="Meiryo UI" pitchFamily="50" charset="-128"/>
                <a:cs typeface="Meiryo UI" pitchFamily="50" charset="-128"/>
              </a:rPr>
              <a:t>182,000</a:t>
            </a:r>
            <a:r>
              <a:rPr lang="ja-JP" altLang="en-US" sz="1200" dirty="0" smtClean="0">
                <a:latin typeface="Meiryo UI" pitchFamily="50" charset="-128"/>
                <a:ea typeface="Meiryo UI" pitchFamily="50" charset="-128"/>
                <a:cs typeface="Meiryo UI" pitchFamily="50" charset="-128"/>
              </a:rPr>
              <a:t>部以上（</a:t>
            </a:r>
            <a:r>
              <a:rPr lang="en-US" altLang="ja-JP" sz="1200" dirty="0" smtClean="0">
                <a:latin typeface="Meiryo UI" pitchFamily="50" charset="-128"/>
                <a:ea typeface="Meiryo UI" pitchFamily="50" charset="-128"/>
                <a:cs typeface="Meiryo UI" pitchFamily="50" charset="-128"/>
              </a:rPr>
              <a:t>2013</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2018</a:t>
            </a:r>
            <a:r>
              <a:rPr lang="ja-JP" altLang="en-US" sz="1200" dirty="0" smtClean="0">
                <a:latin typeface="Meiryo UI" pitchFamily="50" charset="-128"/>
                <a:ea typeface="Meiryo UI" pitchFamily="50" charset="-128"/>
                <a:cs typeface="Meiryo UI" pitchFamily="50" charset="-128"/>
              </a:rPr>
              <a:t>年度）＞</a:t>
            </a:r>
            <a:endParaRPr lang="en-US" altLang="ja-JP" sz="1200" dirty="0" smtClean="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省エネ診断の利用促進　＜受付件数：</a:t>
            </a:r>
            <a:r>
              <a:rPr lang="en-US" altLang="ja-JP" sz="1200" dirty="0" smtClean="0">
                <a:latin typeface="Meiryo UI" pitchFamily="50" charset="-128"/>
                <a:ea typeface="Meiryo UI" pitchFamily="50" charset="-128"/>
                <a:cs typeface="Meiryo UI" pitchFamily="50" charset="-128"/>
              </a:rPr>
              <a:t>327</a:t>
            </a:r>
            <a:r>
              <a:rPr lang="ja-JP" altLang="en-US" sz="1200" dirty="0" smtClean="0">
                <a:latin typeface="Meiryo UI" pitchFamily="50" charset="-128"/>
                <a:ea typeface="Meiryo UI" pitchFamily="50" charset="-128"/>
                <a:cs typeface="Meiryo UI" pitchFamily="50" charset="-128"/>
              </a:rPr>
              <a:t>件、うち実施済：</a:t>
            </a:r>
            <a:r>
              <a:rPr lang="en-US" altLang="ja-JP" sz="1200" dirty="0" smtClean="0">
                <a:latin typeface="Meiryo UI" pitchFamily="50" charset="-128"/>
                <a:ea typeface="Meiryo UI" pitchFamily="50" charset="-128"/>
                <a:cs typeface="Meiryo UI" pitchFamily="50" charset="-128"/>
              </a:rPr>
              <a:t>247</a:t>
            </a:r>
            <a:r>
              <a:rPr lang="ja-JP" altLang="en-US" sz="1200" dirty="0" smtClean="0">
                <a:latin typeface="Meiryo UI" pitchFamily="50" charset="-128"/>
                <a:ea typeface="Meiryo UI" pitchFamily="50" charset="-128"/>
                <a:cs typeface="Meiryo UI" pitchFamily="50" charset="-128"/>
              </a:rPr>
              <a:t>件（</a:t>
            </a:r>
            <a:r>
              <a:rPr lang="en-US" altLang="ja-JP" sz="1200" dirty="0" smtClean="0">
                <a:latin typeface="Meiryo UI" pitchFamily="50" charset="-128"/>
                <a:ea typeface="Meiryo UI" pitchFamily="50" charset="-128"/>
                <a:cs typeface="Meiryo UI" pitchFamily="50" charset="-128"/>
              </a:rPr>
              <a:t>2013</a:t>
            </a: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2018</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建築物の環境配慮制度</a:t>
            </a:r>
            <a:r>
              <a:rPr lang="zh-CN" altLang="en-US" sz="1200" dirty="0">
                <a:latin typeface="Meiryo UI" pitchFamily="50" charset="-128"/>
                <a:ea typeface="Meiryo UI" pitchFamily="50" charset="-128"/>
                <a:cs typeface="Meiryo UI" pitchFamily="50" charset="-128"/>
              </a:rPr>
              <a:t>　＜計画書届出件数</a:t>
            </a:r>
            <a:r>
              <a:rPr lang="zh-CN"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485</a:t>
            </a:r>
            <a:r>
              <a:rPr lang="zh-CN" altLang="en-US" sz="1200" dirty="0" smtClean="0">
                <a:latin typeface="Meiryo UI" pitchFamily="50" charset="-128"/>
                <a:ea typeface="Meiryo UI" pitchFamily="50" charset="-128"/>
                <a:cs typeface="Meiryo UI" pitchFamily="50" charset="-128"/>
              </a:rPr>
              <a:t>件</a:t>
            </a:r>
            <a:r>
              <a:rPr lang="zh-CN" altLang="en-US" sz="1200" dirty="0">
                <a:latin typeface="Meiryo UI" pitchFamily="50" charset="-128"/>
                <a:ea typeface="Meiryo UI" pitchFamily="50" charset="-128"/>
                <a:cs typeface="Meiryo UI" pitchFamily="50" charset="-128"/>
              </a:rPr>
              <a:t>（</a:t>
            </a:r>
            <a:r>
              <a:rPr lang="en-US" altLang="zh-CN" sz="1200" dirty="0">
                <a:latin typeface="Meiryo UI" pitchFamily="50" charset="-128"/>
                <a:ea typeface="Meiryo UI" pitchFamily="50" charset="-128"/>
                <a:cs typeface="Meiryo UI" pitchFamily="50" charset="-128"/>
              </a:rPr>
              <a:t>2018</a:t>
            </a:r>
            <a:r>
              <a:rPr lang="zh-CN" altLang="en-US" sz="1200" dirty="0">
                <a:latin typeface="Meiryo UI" pitchFamily="50" charset="-128"/>
                <a:ea typeface="Meiryo UI" pitchFamily="50" charset="-128"/>
                <a:cs typeface="Meiryo UI" pitchFamily="50" charset="-128"/>
              </a:rPr>
              <a:t>年度）</a:t>
            </a:r>
            <a:r>
              <a:rPr lang="zh-CN" altLang="en-US" sz="1200" dirty="0" smtClean="0">
                <a:latin typeface="Meiryo UI" pitchFamily="50" charset="-128"/>
                <a:ea typeface="Meiryo UI" pitchFamily="50" charset="-128"/>
                <a:cs typeface="Meiryo UI" pitchFamily="50" charset="-128"/>
              </a:rPr>
              <a:t>＞</a:t>
            </a:r>
            <a:endParaRPr lang="en-US" altLang="zh-CN" sz="1200" dirty="0" smtClean="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a:latin typeface="Meiryo UI" pitchFamily="50" charset="-128"/>
                <a:ea typeface="Meiryo UI" pitchFamily="50" charset="-128"/>
                <a:cs typeface="Meiryo UI" pitchFamily="50" charset="-128"/>
              </a:rPr>
              <a:t>省エネ基準適合の義務化　＜対象届出件数：非住宅</a:t>
            </a:r>
            <a:r>
              <a:rPr lang="en-US" altLang="ja-JP" sz="1200" dirty="0">
                <a:latin typeface="Meiryo UI" pitchFamily="50" charset="-128"/>
                <a:ea typeface="Meiryo UI" pitchFamily="50" charset="-128"/>
                <a:cs typeface="Meiryo UI" pitchFamily="50" charset="-128"/>
              </a:rPr>
              <a:t>140</a:t>
            </a:r>
            <a:r>
              <a:rPr lang="ja-JP" altLang="en-US" sz="1200" dirty="0">
                <a:latin typeface="Meiryo UI" pitchFamily="50" charset="-128"/>
                <a:ea typeface="Meiryo UI" pitchFamily="50" charset="-128"/>
                <a:cs typeface="Meiryo UI" pitchFamily="50" charset="-128"/>
              </a:rPr>
              <a:t>件（うち</a:t>
            </a:r>
            <a:r>
              <a:rPr lang="en-US" altLang="ja-JP" sz="1200" dirty="0">
                <a:latin typeface="Meiryo UI" pitchFamily="50" charset="-128"/>
                <a:ea typeface="Meiryo UI" pitchFamily="50" charset="-128"/>
                <a:cs typeface="Meiryo UI" pitchFamily="50" charset="-128"/>
              </a:rPr>
              <a:t>144</a:t>
            </a:r>
            <a:r>
              <a:rPr lang="ja-JP" altLang="en-US" sz="1200" dirty="0">
                <a:latin typeface="Meiryo UI" pitchFamily="50" charset="-128"/>
                <a:ea typeface="Meiryo UI" pitchFamily="50" charset="-128"/>
                <a:cs typeface="Meiryo UI" pitchFamily="50" charset="-128"/>
              </a:rPr>
              <a:t>件適合）、住宅</a:t>
            </a:r>
            <a:r>
              <a:rPr lang="en-US" altLang="ja-JP" sz="1200" dirty="0">
                <a:latin typeface="Meiryo UI" pitchFamily="50" charset="-128"/>
                <a:ea typeface="Meiryo UI" pitchFamily="50" charset="-128"/>
                <a:cs typeface="Meiryo UI" pitchFamily="50" charset="-128"/>
              </a:rPr>
              <a:t>2</a:t>
            </a:r>
            <a:r>
              <a:rPr lang="ja-JP" altLang="en-US" sz="1200" dirty="0">
                <a:latin typeface="Meiryo UI" pitchFamily="50" charset="-128"/>
                <a:ea typeface="Meiryo UI" pitchFamily="50" charset="-128"/>
                <a:cs typeface="Meiryo UI" pitchFamily="50" charset="-128"/>
              </a:rPr>
              <a:t>件（うち</a:t>
            </a:r>
            <a:r>
              <a:rPr lang="en-US" altLang="ja-JP" sz="1200" dirty="0">
                <a:latin typeface="Meiryo UI" pitchFamily="50" charset="-128"/>
                <a:ea typeface="Meiryo UI" pitchFamily="50" charset="-128"/>
                <a:cs typeface="Meiryo UI" pitchFamily="50" charset="-128"/>
              </a:rPr>
              <a:t>2</a:t>
            </a:r>
            <a:r>
              <a:rPr lang="ja-JP" altLang="en-US" sz="1200" dirty="0">
                <a:latin typeface="Meiryo UI" pitchFamily="50" charset="-128"/>
                <a:ea typeface="Meiryo UI" pitchFamily="50" charset="-128"/>
                <a:cs typeface="Meiryo UI" pitchFamily="50" charset="-128"/>
              </a:rPr>
              <a:t>件適合）（</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年度）</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エネルギーの多量消費事業者による報告制度</a:t>
            </a:r>
            <a:r>
              <a:rPr lang="zh-TW" altLang="en-US" sz="1200" dirty="0">
                <a:latin typeface="Meiryo UI" pitchFamily="50" charset="-128"/>
                <a:ea typeface="Meiryo UI" pitchFamily="50" charset="-128"/>
                <a:cs typeface="Meiryo UI" pitchFamily="50" charset="-128"/>
              </a:rPr>
              <a:t>　＜届出事業者数：実績報告書</a:t>
            </a:r>
            <a:r>
              <a:rPr lang="en-US" altLang="zh-TW" sz="1200" dirty="0">
                <a:latin typeface="Meiryo UI" pitchFamily="50" charset="-128"/>
                <a:ea typeface="Meiryo UI" pitchFamily="50" charset="-128"/>
                <a:cs typeface="Meiryo UI" pitchFamily="50" charset="-128"/>
              </a:rPr>
              <a:t>870</a:t>
            </a:r>
            <a:r>
              <a:rPr lang="zh-TW" altLang="en-US" sz="1200" dirty="0">
                <a:latin typeface="Meiryo UI" pitchFamily="50" charset="-128"/>
                <a:ea typeface="Meiryo UI" pitchFamily="50" charset="-128"/>
                <a:cs typeface="Meiryo UI" pitchFamily="50" charset="-128"/>
              </a:rPr>
              <a:t>社、対策計画書</a:t>
            </a:r>
            <a:r>
              <a:rPr lang="en-US" altLang="zh-TW" sz="1200" dirty="0">
                <a:latin typeface="Meiryo UI" pitchFamily="50" charset="-128"/>
                <a:ea typeface="Meiryo UI" pitchFamily="50" charset="-128"/>
                <a:cs typeface="Meiryo UI" pitchFamily="50" charset="-128"/>
              </a:rPr>
              <a:t>571</a:t>
            </a:r>
            <a:r>
              <a:rPr lang="zh-TW" altLang="en-US" sz="1200" dirty="0">
                <a:latin typeface="Meiryo UI" pitchFamily="50" charset="-128"/>
                <a:ea typeface="Meiryo UI" pitchFamily="50" charset="-128"/>
                <a:cs typeface="Meiryo UI" pitchFamily="50" charset="-128"/>
              </a:rPr>
              <a:t>社（</a:t>
            </a:r>
            <a:r>
              <a:rPr lang="en-US" altLang="zh-TW" sz="1200" dirty="0">
                <a:latin typeface="Meiryo UI" pitchFamily="50" charset="-128"/>
                <a:ea typeface="Meiryo UI" pitchFamily="50" charset="-128"/>
                <a:cs typeface="Meiryo UI" pitchFamily="50" charset="-128"/>
              </a:rPr>
              <a:t>2018</a:t>
            </a:r>
            <a:r>
              <a:rPr lang="zh-TW" altLang="en-US" sz="1200" dirty="0">
                <a:latin typeface="Meiryo UI" pitchFamily="50" charset="-128"/>
                <a:ea typeface="Meiryo UI" pitchFamily="50" charset="-128"/>
                <a:cs typeface="Meiryo UI" pitchFamily="50" charset="-128"/>
              </a:rPr>
              <a:t>年度）＞</a:t>
            </a:r>
          </a:p>
          <a:p>
            <a:pPr marL="360363" indent="-180975">
              <a:buFont typeface="Arial" panose="020B0604020202020204" pitchFamily="34" charset="0"/>
              <a:buChar char="•"/>
              <a:defRPr/>
            </a:pPr>
            <a:r>
              <a:rPr lang="en-US" altLang="ja-JP" sz="1200" dirty="0" smtClean="0">
                <a:latin typeface="Meiryo UI" pitchFamily="50" charset="-128"/>
                <a:ea typeface="Meiryo UI" pitchFamily="50" charset="-128"/>
                <a:cs typeface="Meiryo UI" pitchFamily="50" charset="-128"/>
              </a:rPr>
              <a:t>BEMS</a:t>
            </a:r>
            <a:r>
              <a:rPr lang="ja-JP" altLang="en-US" sz="1200" dirty="0">
                <a:latin typeface="Meiryo UI" pitchFamily="50" charset="-128"/>
                <a:ea typeface="Meiryo UI" pitchFamily="50" charset="-128"/>
                <a:cs typeface="Meiryo UI" pitchFamily="50" charset="-128"/>
              </a:rPr>
              <a:t>普及啓発事業　＜登録事業者数：</a:t>
            </a:r>
            <a:r>
              <a:rPr lang="en-US" altLang="ja-JP" sz="1200" dirty="0">
                <a:latin typeface="Meiryo UI" pitchFamily="50" charset="-128"/>
                <a:ea typeface="Meiryo UI" pitchFamily="50" charset="-128"/>
                <a:cs typeface="Meiryo UI" pitchFamily="50" charset="-128"/>
              </a:rPr>
              <a:t>20</a:t>
            </a:r>
            <a:r>
              <a:rPr lang="ja-JP" altLang="en-US" sz="1200" dirty="0">
                <a:latin typeface="Meiryo UI" pitchFamily="50" charset="-128"/>
                <a:ea typeface="Meiryo UI" pitchFamily="50" charset="-128"/>
                <a:cs typeface="Meiryo UI" pitchFamily="50" charset="-128"/>
              </a:rPr>
              <a:t>社（</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年度）＞</a:t>
            </a:r>
          </a:p>
          <a:p>
            <a:pPr marL="360363" indent="-180975">
              <a:buFont typeface="Arial" panose="020B0604020202020204" pitchFamily="34" charset="0"/>
              <a:buChar char="•"/>
              <a:defRPr/>
            </a:pPr>
            <a:r>
              <a:rPr lang="ja-JP" altLang="en-US" sz="1200" dirty="0">
                <a:latin typeface="Meiryo UI" pitchFamily="50" charset="-128"/>
                <a:ea typeface="Meiryo UI" pitchFamily="50" charset="-128"/>
                <a:cs typeface="Meiryo UI" pitchFamily="50" charset="-128"/>
              </a:rPr>
              <a:t>おおさか版イニシャルゼロ省エネ設備改修マッチング</a:t>
            </a:r>
            <a:r>
              <a:rPr lang="ja-JP" altLang="en-US" sz="1200" dirty="0" smtClean="0">
                <a:latin typeface="Meiryo UI" pitchFamily="50" charset="-128"/>
                <a:ea typeface="Meiryo UI" pitchFamily="50" charset="-128"/>
                <a:cs typeface="Meiryo UI" pitchFamily="50" charset="-128"/>
              </a:rPr>
              <a:t>事業</a:t>
            </a:r>
            <a:r>
              <a:rPr lang="ja-JP" altLang="en-US" sz="1200" dirty="0">
                <a:latin typeface="Meiryo UI" pitchFamily="50" charset="-128"/>
                <a:ea typeface="Meiryo UI" pitchFamily="50" charset="-128"/>
                <a:cs typeface="Meiryo UI" pitchFamily="50" charset="-128"/>
              </a:rPr>
              <a:t>　＜サポート事業者数：</a:t>
            </a:r>
            <a:r>
              <a:rPr lang="en-US" altLang="ja-JP" sz="1200" dirty="0">
                <a:latin typeface="Meiryo UI" pitchFamily="50" charset="-128"/>
                <a:ea typeface="Meiryo UI" pitchFamily="50" charset="-128"/>
                <a:cs typeface="Meiryo UI" pitchFamily="50" charset="-128"/>
              </a:rPr>
              <a:t>8</a:t>
            </a:r>
            <a:r>
              <a:rPr lang="ja-JP" altLang="en-US" sz="1200" dirty="0">
                <a:latin typeface="Meiryo UI" pitchFamily="50" charset="-128"/>
                <a:ea typeface="Meiryo UI" pitchFamily="50" charset="-128"/>
                <a:cs typeface="Meiryo UI" pitchFamily="50" charset="-128"/>
              </a:rPr>
              <a:t>社、マッチング件数：</a:t>
            </a:r>
            <a:r>
              <a:rPr lang="en-US" altLang="ja-JP" sz="1200" dirty="0">
                <a:latin typeface="Meiryo UI" pitchFamily="50" charset="-128"/>
                <a:ea typeface="Meiryo UI" pitchFamily="50" charset="-128"/>
                <a:cs typeface="Meiryo UI" pitchFamily="50" charset="-128"/>
              </a:rPr>
              <a:t>5</a:t>
            </a:r>
            <a:r>
              <a:rPr lang="ja-JP" altLang="en-US" sz="1200" dirty="0">
                <a:latin typeface="Meiryo UI" pitchFamily="50" charset="-128"/>
                <a:ea typeface="Meiryo UI" pitchFamily="50" charset="-128"/>
                <a:cs typeface="Meiryo UI" pitchFamily="50" charset="-128"/>
              </a:rPr>
              <a:t>件（</a:t>
            </a:r>
            <a:r>
              <a:rPr lang="en-US" altLang="ja-JP" sz="1200" dirty="0">
                <a:latin typeface="Meiryo UI" pitchFamily="50" charset="-128"/>
                <a:ea typeface="Meiryo UI" pitchFamily="50" charset="-128"/>
                <a:cs typeface="Meiryo UI" pitchFamily="50" charset="-128"/>
              </a:rPr>
              <a:t>2018</a:t>
            </a:r>
            <a:r>
              <a:rPr lang="ja-JP" altLang="en-US" sz="1200" dirty="0">
                <a:latin typeface="Meiryo UI" pitchFamily="50" charset="-128"/>
                <a:ea typeface="Meiryo UI" pitchFamily="50" charset="-128"/>
                <a:cs typeface="Meiryo UI" pitchFamily="50" charset="-128"/>
              </a:rPr>
              <a:t>年度）＞</a:t>
            </a:r>
          </a:p>
          <a:p>
            <a:pPr marL="360363" indent="-180975">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省エネ行動の普及啓発事業</a:t>
            </a:r>
            <a:endParaRPr lang="ja-JP" altLang="en-US" sz="1200" dirty="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a:latin typeface="Meiryo UI" pitchFamily="50" charset="-128"/>
                <a:ea typeface="Meiryo UI" pitchFamily="50" charset="-128"/>
                <a:cs typeface="Meiryo UI" pitchFamily="50" charset="-128"/>
              </a:rPr>
              <a:t>家庭の省エネ・エコライフスタイル推進強化</a:t>
            </a:r>
            <a:r>
              <a:rPr lang="ja-JP" altLang="en-US" sz="1200" dirty="0" smtClean="0">
                <a:latin typeface="Meiryo UI" pitchFamily="50" charset="-128"/>
                <a:ea typeface="Meiryo UI" pitchFamily="50" charset="-128"/>
                <a:cs typeface="Meiryo UI" pitchFamily="50" charset="-128"/>
              </a:rPr>
              <a:t>事業</a:t>
            </a:r>
            <a:endParaRPr lang="ja-JP" altLang="en-US" sz="1200" dirty="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府</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市有建築物</a:t>
            </a:r>
            <a:r>
              <a:rPr lang="ja-JP" altLang="en-US" sz="1200" dirty="0">
                <a:latin typeface="Meiryo UI" pitchFamily="50" charset="-128"/>
                <a:ea typeface="Meiryo UI" pitchFamily="50" charset="-128"/>
                <a:cs typeface="Meiryo UI" pitchFamily="50" charset="-128"/>
              </a:rPr>
              <a:t>における</a:t>
            </a:r>
            <a:r>
              <a:rPr lang="en-US" altLang="ja-JP" sz="1200" dirty="0">
                <a:latin typeface="Meiryo UI" pitchFamily="50" charset="-128"/>
                <a:ea typeface="Meiryo UI" pitchFamily="50" charset="-128"/>
                <a:cs typeface="Meiryo UI" pitchFamily="50" charset="-128"/>
              </a:rPr>
              <a:t>ESCO</a:t>
            </a:r>
            <a:r>
              <a:rPr lang="ja-JP" altLang="en-US" sz="1200" dirty="0">
                <a:latin typeface="Meiryo UI" pitchFamily="50" charset="-128"/>
                <a:ea typeface="Meiryo UI" pitchFamily="50" charset="-128"/>
                <a:cs typeface="Meiryo UI" pitchFamily="50" charset="-128"/>
              </a:rPr>
              <a:t>事業の</a:t>
            </a:r>
            <a:r>
              <a:rPr lang="ja-JP" altLang="en-US" sz="1200" dirty="0" smtClean="0">
                <a:latin typeface="Meiryo UI" pitchFamily="50" charset="-128"/>
                <a:ea typeface="Meiryo UI" pitchFamily="50" charset="-128"/>
                <a:cs typeface="Meiryo UI" pitchFamily="50" charset="-128"/>
              </a:rPr>
              <a:t>導入</a:t>
            </a:r>
            <a:endParaRPr lang="en-US" altLang="ja-JP" sz="1200" dirty="0" smtClean="0">
              <a:latin typeface="Meiryo UI" pitchFamily="50" charset="-128"/>
              <a:ea typeface="Meiryo UI" pitchFamily="50" charset="-128"/>
              <a:cs typeface="Meiryo UI" pitchFamily="50" charset="-128"/>
            </a:endParaRPr>
          </a:p>
          <a:p>
            <a:pPr marL="360363" indent="-180975">
              <a:buFont typeface="Arial" panose="020B0604020202020204" pitchFamily="34" charset="0"/>
              <a:buChar char="•"/>
              <a:defRPr/>
            </a:pPr>
            <a:r>
              <a:rPr lang="ja-JP" altLang="en-US" sz="1200" dirty="0" smtClean="0">
                <a:latin typeface="Meiryo UI" pitchFamily="50" charset="-128"/>
                <a:ea typeface="Meiryo UI" pitchFamily="50" charset="-128"/>
                <a:cs typeface="Meiryo UI" pitchFamily="50" charset="-128"/>
              </a:rPr>
              <a:t>府</a:t>
            </a:r>
            <a:r>
              <a:rPr lang="ja-JP" altLang="en-US" sz="1200" dirty="0">
                <a:latin typeface="Meiryo UI" pitchFamily="50" charset="-128"/>
                <a:ea typeface="Meiryo UI" pitchFamily="50" charset="-128"/>
                <a:cs typeface="Meiryo UI" pitchFamily="50" charset="-128"/>
              </a:rPr>
              <a:t>・市の施設等の</a:t>
            </a:r>
            <a:r>
              <a:rPr lang="en-US" altLang="ja-JP" sz="1200" dirty="0">
                <a:latin typeface="Meiryo UI" pitchFamily="50" charset="-128"/>
                <a:ea typeface="Meiryo UI" pitchFamily="50" charset="-128"/>
                <a:cs typeface="Meiryo UI" pitchFamily="50" charset="-128"/>
              </a:rPr>
              <a:t>LED</a:t>
            </a:r>
            <a:r>
              <a:rPr lang="ja-JP" altLang="en-US" sz="1200" dirty="0" smtClean="0">
                <a:latin typeface="Meiryo UI" pitchFamily="50" charset="-128"/>
                <a:ea typeface="Meiryo UI" pitchFamily="50" charset="-128"/>
                <a:cs typeface="Meiryo UI" pitchFamily="50" charset="-128"/>
              </a:rPr>
              <a:t>化</a:t>
            </a:r>
            <a:endParaRPr lang="ja-JP" altLang="en-US" sz="12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251520" y="2163891"/>
            <a:ext cx="8640960"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■取組み</a:t>
            </a:r>
            <a:r>
              <a:rPr kumimoji="1" lang="ja-JP" altLang="en-US" sz="1600" b="1" dirty="0">
                <a:latin typeface="Meiryo UI" panose="020B0604030504040204" pitchFamily="50" charset="-128"/>
                <a:ea typeface="Meiryo UI" panose="020B0604030504040204" pitchFamily="50" charset="-128"/>
              </a:rPr>
              <a:t>状況の検証</a:t>
            </a:r>
          </a:p>
        </p:txBody>
      </p:sp>
    </p:spTree>
    <p:extLst>
      <p:ext uri="{BB962C8B-B14F-4D97-AF65-F5344CB8AC3E}">
        <p14:creationId xmlns:p14="http://schemas.microsoft.com/office/powerpoint/2010/main" val="186424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85456" y="1790636"/>
            <a:ext cx="7373085" cy="4934008"/>
          </a:xfrm>
          <a:prstGeom prst="rect">
            <a:avLst/>
          </a:prstGeom>
        </p:spPr>
      </p:pic>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８．府域におけるエネルギー</a:t>
            </a:r>
            <a:r>
              <a:rPr lang="ja-JP" altLang="en-US" sz="3200" b="1" dirty="0" smtClean="0">
                <a:solidFill>
                  <a:sysClr val="window" lastClr="FFFFFF"/>
                </a:solidFill>
                <a:latin typeface="Meiryo UI" panose="020B0604030504040204" pitchFamily="50" charset="-128"/>
                <a:ea typeface="Meiryo UI" panose="020B0604030504040204" pitchFamily="50" charset="-128"/>
              </a:rPr>
              <a:t>消費量</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18</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832583"/>
            <a:ext cx="8928992" cy="82118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府域におけるエネルギー消費量と府内総生産額（実質）の推移を比較すると、かつては同様の傾向が見られたが、</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年度以降はデカップリング傾向が見られ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エネルギー消費量の減少が単に産業衰退によるものではない</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と考えられる。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2933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a:t>
            </a:r>
            <a:r>
              <a:rPr lang="ja-JP" altLang="en-US" sz="3200" b="1" dirty="0" smtClean="0">
                <a:solidFill>
                  <a:sysClr val="window" lastClr="FFFFFF"/>
                </a:solidFill>
                <a:latin typeface="Meiryo UI" panose="020B0604030504040204" pitchFamily="50" charset="-128"/>
                <a:ea typeface="Meiryo UI" panose="020B0604030504040204" pitchFamily="50" charset="-128"/>
              </a:rPr>
              <a:t>．プランの目標と効果（イメージ）</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685192" y="4998294"/>
            <a:ext cx="3958816" cy="964627"/>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p>
            <a:r>
              <a:rPr kumimoji="1" lang="ja-JP" altLang="en-US" sz="14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400" dirty="0" smtClean="0">
                <a:solidFill>
                  <a:schemeClr val="tx1"/>
                </a:solidFill>
                <a:latin typeface="Meiryo UI" pitchFamily="50" charset="-128"/>
                <a:ea typeface="Meiryo UI" pitchFamily="50" charset="-128"/>
                <a:cs typeface="Meiryo UI" pitchFamily="50" charset="-128"/>
              </a:rPr>
              <a:t>90</a:t>
            </a:r>
            <a:r>
              <a:rPr kumimoji="1" lang="ja-JP" altLang="en-US" sz="1400" dirty="0" smtClean="0">
                <a:solidFill>
                  <a:schemeClr val="tx1"/>
                </a:solidFill>
                <a:latin typeface="Meiryo UI" pitchFamily="50" charset="-128"/>
                <a:ea typeface="Meiryo UI" pitchFamily="50" charset="-128"/>
                <a:cs typeface="Meiryo UI" pitchFamily="50" charset="-128"/>
              </a:rPr>
              <a:t>万</a:t>
            </a:r>
            <a:r>
              <a:rPr kumimoji="1" lang="en-US" altLang="ja-JP" sz="1400" dirty="0" smtClean="0">
                <a:solidFill>
                  <a:schemeClr val="tx1"/>
                </a:solidFill>
                <a:latin typeface="Meiryo UI" pitchFamily="50" charset="-128"/>
                <a:ea typeface="Meiryo UI" pitchFamily="50" charset="-128"/>
                <a:cs typeface="Meiryo UI" pitchFamily="50" charset="-128"/>
              </a:rPr>
              <a:t>kW</a:t>
            </a:r>
          </a:p>
          <a:p>
            <a:r>
              <a:rPr lang="ja-JP" altLang="en-US" sz="1400" dirty="0" smtClean="0">
                <a:solidFill>
                  <a:schemeClr val="tx1"/>
                </a:solidFill>
                <a:latin typeface="Meiryo UI" pitchFamily="50" charset="-128"/>
                <a:ea typeface="Meiryo UI" pitchFamily="50" charset="-128"/>
                <a:cs typeface="Meiryo UI" pitchFamily="50" charset="-128"/>
              </a:rPr>
              <a:t>･分散型</a:t>
            </a:r>
            <a:r>
              <a:rPr lang="ja-JP" altLang="en-US" sz="14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供給力の確保：</a:t>
            </a:r>
            <a:r>
              <a:rPr lang="en-US" altLang="ja-JP" sz="1400" dirty="0" smtClean="0">
                <a:solidFill>
                  <a:schemeClr val="tx1"/>
                </a:solidFill>
                <a:latin typeface="Meiryo UI" pitchFamily="50" charset="-128"/>
                <a:ea typeface="Meiryo UI" pitchFamily="50" charset="-128"/>
                <a:cs typeface="Meiryo UI" pitchFamily="50" charset="-128"/>
              </a:rPr>
              <a:t>30</a:t>
            </a:r>
            <a:r>
              <a:rPr lang="ja-JP" altLang="en-US" sz="1400" dirty="0" smtClean="0">
                <a:solidFill>
                  <a:schemeClr val="tx1"/>
                </a:solidFill>
                <a:latin typeface="Meiryo UI" pitchFamily="50" charset="-128"/>
                <a:ea typeface="Meiryo UI" pitchFamily="50" charset="-128"/>
                <a:cs typeface="Meiryo UI" pitchFamily="50" charset="-128"/>
              </a:rPr>
              <a:t>万</a:t>
            </a:r>
            <a:r>
              <a:rPr lang="en-US" altLang="ja-JP" sz="1400" dirty="0" smtClean="0">
                <a:solidFill>
                  <a:schemeClr val="tx1"/>
                </a:solidFill>
                <a:latin typeface="Meiryo UI" pitchFamily="50" charset="-128"/>
                <a:ea typeface="Meiryo UI" pitchFamily="50" charset="-128"/>
                <a:cs typeface="Meiryo UI" pitchFamily="50" charset="-128"/>
              </a:rPr>
              <a:t>kW</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廃棄物</a:t>
            </a:r>
            <a:r>
              <a:rPr lang="ja-JP" altLang="en-US" sz="14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400" dirty="0" smtClean="0">
                <a:solidFill>
                  <a:schemeClr val="tx1"/>
                </a:solidFill>
                <a:latin typeface="Meiryo UI" pitchFamily="50" charset="-128"/>
                <a:ea typeface="Meiryo UI" pitchFamily="50" charset="-128"/>
                <a:cs typeface="Meiryo UI" pitchFamily="50" charset="-128"/>
              </a:rPr>
              <a:t>5</a:t>
            </a:r>
            <a:r>
              <a:rPr lang="ja-JP" altLang="en-US" sz="1400" dirty="0" smtClean="0">
                <a:solidFill>
                  <a:schemeClr val="tx1"/>
                </a:solidFill>
                <a:latin typeface="Meiryo UI" pitchFamily="50" charset="-128"/>
                <a:ea typeface="Meiryo UI" pitchFamily="50" charset="-128"/>
                <a:cs typeface="Meiryo UI" pitchFamily="50" charset="-128"/>
              </a:rPr>
              <a:t>万</a:t>
            </a:r>
            <a:r>
              <a:rPr lang="en-US" altLang="ja-JP" sz="1400" dirty="0" smtClean="0">
                <a:solidFill>
                  <a:schemeClr val="tx1"/>
                </a:solidFill>
                <a:latin typeface="Meiryo UI" pitchFamily="50" charset="-128"/>
                <a:ea typeface="Meiryo UI" pitchFamily="50" charset="-128"/>
                <a:cs typeface="Meiryo UI" pitchFamily="50" charset="-128"/>
              </a:rPr>
              <a:t>kW</a:t>
            </a:r>
            <a:r>
              <a:rPr lang="ja-JP" altLang="en-US" sz="1400" dirty="0" smtClean="0">
                <a:solidFill>
                  <a:schemeClr val="tx1"/>
                </a:solidFill>
                <a:latin typeface="Meiryo UI" pitchFamily="50" charset="-128"/>
                <a:ea typeface="Meiryo UI" pitchFamily="50" charset="-128"/>
                <a:cs typeface="Meiryo UI" pitchFamily="50" charset="-128"/>
              </a:rPr>
              <a:t>　等</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39" name="二等辺三角形 38"/>
          <p:cNvSpPr/>
          <p:nvPr/>
        </p:nvSpPr>
        <p:spPr>
          <a:xfrm rot="5400000">
            <a:off x="4385968" y="5343252"/>
            <a:ext cx="907582"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5030575" y="4998294"/>
            <a:ext cx="1538444" cy="9646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sz="1400" b="1" dirty="0" smtClean="0">
                <a:latin typeface="Meiryo UI" pitchFamily="50" charset="-128"/>
                <a:ea typeface="Meiryo UI" pitchFamily="50" charset="-128"/>
                <a:cs typeface="Meiryo UI" pitchFamily="50" charset="-128"/>
              </a:rPr>
              <a:t>　　　　　以上</a:t>
            </a:r>
            <a:endParaRPr kumimoji="1" lang="en-US" altLang="ja-JP" sz="1400" b="1" dirty="0" smtClean="0">
              <a:latin typeface="Meiryo UI" pitchFamily="50" charset="-128"/>
              <a:ea typeface="Meiryo UI" pitchFamily="50" charset="-128"/>
              <a:cs typeface="Meiryo UI" pitchFamily="50" charset="-128"/>
            </a:endParaRPr>
          </a:p>
        </p:txBody>
      </p:sp>
      <p:sp>
        <p:nvSpPr>
          <p:cNvPr id="41" name="正方形/長方形 40"/>
          <p:cNvSpPr/>
          <p:nvPr/>
        </p:nvSpPr>
        <p:spPr>
          <a:xfrm>
            <a:off x="685191" y="6021288"/>
            <a:ext cx="3958817" cy="773728"/>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p>
            <a:r>
              <a:rPr lang="ja-JP" altLang="en-US" sz="14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400" dirty="0" smtClean="0">
                <a:solidFill>
                  <a:schemeClr val="tx1"/>
                </a:solidFill>
                <a:latin typeface="Meiryo UI" pitchFamily="50" charset="-128"/>
                <a:ea typeface="Meiryo UI" pitchFamily="50" charset="-128"/>
                <a:cs typeface="Meiryo UI" pitchFamily="50" charset="-128"/>
              </a:rPr>
              <a:t>20</a:t>
            </a:r>
            <a:r>
              <a:rPr lang="ja-JP" altLang="en-US" sz="1400" dirty="0" smtClean="0">
                <a:solidFill>
                  <a:schemeClr val="tx1"/>
                </a:solidFill>
                <a:latin typeface="Meiryo UI" pitchFamily="50" charset="-128"/>
                <a:ea typeface="Meiryo UI" pitchFamily="50" charset="-128"/>
                <a:cs typeface="Meiryo UI" pitchFamily="50" charset="-128"/>
              </a:rPr>
              <a:t>万</a:t>
            </a:r>
            <a:r>
              <a:rPr lang="en-US" altLang="ja-JP" sz="1400" dirty="0" smtClean="0">
                <a:solidFill>
                  <a:schemeClr val="tx1"/>
                </a:solidFill>
                <a:latin typeface="Meiryo UI" pitchFamily="50" charset="-128"/>
                <a:ea typeface="Meiryo UI" pitchFamily="50" charset="-128"/>
                <a:cs typeface="Meiryo UI" pitchFamily="50" charset="-128"/>
              </a:rPr>
              <a:t>kW</a:t>
            </a:r>
          </a:p>
          <a:p>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BEMS</a:t>
            </a:r>
            <a:r>
              <a:rPr lang="ja-JP" altLang="en-US" sz="1400" dirty="0" smtClean="0">
                <a:solidFill>
                  <a:schemeClr val="tx1"/>
                </a:solidFill>
                <a:latin typeface="Meiryo UI" pitchFamily="50" charset="-128"/>
                <a:ea typeface="Meiryo UI" pitchFamily="50" charset="-128"/>
                <a:cs typeface="Meiryo UI" pitchFamily="50" charset="-128"/>
              </a:rPr>
              <a:t>等</a:t>
            </a:r>
            <a:r>
              <a:rPr lang="ja-JP" altLang="en-US" sz="1400" dirty="0">
                <a:solidFill>
                  <a:schemeClr val="tx1"/>
                </a:solidFill>
                <a:latin typeface="Meiryo UI" pitchFamily="50" charset="-128"/>
                <a:ea typeface="Meiryo UI" pitchFamily="50" charset="-128"/>
                <a:cs typeface="Meiryo UI" pitchFamily="50" charset="-128"/>
              </a:rPr>
              <a:t>に</a:t>
            </a:r>
            <a:r>
              <a:rPr lang="ja-JP" altLang="en-US" sz="1400" dirty="0" smtClean="0">
                <a:solidFill>
                  <a:schemeClr val="tx1"/>
                </a:solidFill>
                <a:latin typeface="Meiryo UI" pitchFamily="50" charset="-128"/>
                <a:ea typeface="Meiryo UI" pitchFamily="50" charset="-128"/>
                <a:cs typeface="Meiryo UI" pitchFamily="50" charset="-128"/>
              </a:rPr>
              <a:t>よる需要</a:t>
            </a:r>
            <a:r>
              <a:rPr lang="ja-JP" altLang="en-US" sz="1400" dirty="0">
                <a:solidFill>
                  <a:schemeClr val="tx1"/>
                </a:solidFill>
                <a:latin typeface="Meiryo UI" pitchFamily="50" charset="-128"/>
                <a:ea typeface="Meiryo UI" pitchFamily="50" charset="-128"/>
                <a:cs typeface="Meiryo UI" pitchFamily="50" charset="-128"/>
              </a:rPr>
              <a:t>の</a:t>
            </a:r>
            <a:r>
              <a:rPr lang="ja-JP" altLang="en-US" sz="1400" dirty="0" smtClean="0">
                <a:solidFill>
                  <a:schemeClr val="tx1"/>
                </a:solidFill>
                <a:latin typeface="Meiryo UI" pitchFamily="50" charset="-128"/>
                <a:ea typeface="Meiryo UI" pitchFamily="50" charset="-128"/>
                <a:cs typeface="Meiryo UI" pitchFamily="50" charset="-128"/>
              </a:rPr>
              <a:t>削減：</a:t>
            </a:r>
            <a:r>
              <a:rPr lang="en-US" altLang="ja-JP" sz="1400" dirty="0" smtClean="0">
                <a:solidFill>
                  <a:schemeClr val="tx1"/>
                </a:solidFill>
                <a:latin typeface="Meiryo UI" pitchFamily="50" charset="-128"/>
                <a:ea typeface="Meiryo UI" pitchFamily="50" charset="-128"/>
                <a:cs typeface="Meiryo UI" pitchFamily="50" charset="-128"/>
              </a:rPr>
              <a:t>5</a:t>
            </a:r>
            <a:r>
              <a:rPr lang="ja-JP" altLang="en-US" sz="1400" dirty="0" smtClean="0">
                <a:solidFill>
                  <a:schemeClr val="tx1"/>
                </a:solidFill>
                <a:latin typeface="Meiryo UI" pitchFamily="50" charset="-128"/>
                <a:ea typeface="Meiryo UI" pitchFamily="50" charset="-128"/>
                <a:cs typeface="Meiryo UI" pitchFamily="50" charset="-128"/>
              </a:rPr>
              <a:t>万</a:t>
            </a:r>
            <a:r>
              <a:rPr lang="en-US" altLang="ja-JP" sz="1400" dirty="0" smtClean="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等</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900" dirty="0">
                <a:solidFill>
                  <a:schemeClr val="tx1"/>
                </a:solidFill>
                <a:latin typeface="Meiryo UI" pitchFamily="50" charset="-128"/>
                <a:ea typeface="Meiryo UI" pitchFamily="50" charset="-128"/>
                <a:cs typeface="Meiryo UI" pitchFamily="50" charset="-128"/>
              </a:rPr>
              <a:t>　</a:t>
            </a:r>
            <a:r>
              <a:rPr lang="ja-JP" altLang="en-US" sz="900" dirty="0" smtClean="0">
                <a:solidFill>
                  <a:schemeClr val="tx1"/>
                </a:solidFill>
                <a:latin typeface="Meiryo UI" pitchFamily="50" charset="-128"/>
                <a:ea typeface="Meiryo UI" pitchFamily="50" charset="-128"/>
                <a:cs typeface="Meiryo UI" pitchFamily="50" charset="-128"/>
              </a:rPr>
              <a:t>（</a:t>
            </a:r>
            <a:r>
              <a:rPr lang="en-US" altLang="ja-JP" sz="900" dirty="0" smtClean="0">
                <a:solidFill>
                  <a:schemeClr val="tx1"/>
                </a:solidFill>
                <a:latin typeface="Meiryo UI" pitchFamily="50" charset="-128"/>
                <a:ea typeface="Meiryo UI" pitchFamily="50" charset="-128"/>
                <a:cs typeface="Meiryo UI" pitchFamily="50" charset="-128"/>
              </a:rPr>
              <a:t>BEMS</a:t>
            </a:r>
            <a:r>
              <a:rPr lang="ja-JP" altLang="en-US" sz="9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43" name="二等辺三角形 42"/>
          <p:cNvSpPr/>
          <p:nvPr/>
        </p:nvSpPr>
        <p:spPr>
          <a:xfrm rot="5400000">
            <a:off x="4477845" y="6267213"/>
            <a:ext cx="723828"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5030575" y="6021287"/>
            <a:ext cx="1538444" cy="773729"/>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sz="1400" b="1" dirty="0" smtClean="0">
                <a:latin typeface="Meiryo UI" pitchFamily="50" charset="-128"/>
                <a:ea typeface="Meiryo UI" pitchFamily="50" charset="-128"/>
                <a:cs typeface="Meiryo UI" pitchFamily="50" charset="-128"/>
              </a:rPr>
              <a:t>　　　　　以上</a:t>
            </a:r>
            <a:endParaRPr kumimoji="1" lang="en-US" altLang="ja-JP" sz="1400" b="1" dirty="0" smtClean="0">
              <a:latin typeface="Meiryo UI" pitchFamily="50" charset="-128"/>
              <a:ea typeface="Meiryo UI" pitchFamily="50" charset="-128"/>
              <a:cs typeface="Meiryo UI" pitchFamily="50" charset="-128"/>
            </a:endParaRPr>
          </a:p>
        </p:txBody>
      </p:sp>
      <p:sp>
        <p:nvSpPr>
          <p:cNvPr id="45" name="二等辺三角形 44"/>
          <p:cNvSpPr/>
          <p:nvPr/>
        </p:nvSpPr>
        <p:spPr>
          <a:xfrm rot="5400000">
            <a:off x="5890002" y="5759294"/>
            <a:ext cx="1739666"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950650" y="5373216"/>
            <a:ext cx="2013838" cy="104687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sp>
        <p:nvSpPr>
          <p:cNvPr id="19" name="角丸四角形 18"/>
          <p:cNvSpPr/>
          <p:nvPr/>
        </p:nvSpPr>
        <p:spPr>
          <a:xfrm>
            <a:off x="107504" y="832583"/>
            <a:ext cx="8928992" cy="114434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285750" indent="-285750">
              <a:spcAft>
                <a:spcPts val="600"/>
              </a:spcAf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年度までを期間とする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を共同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Wingdings" panose="05000000000000000000" pitchFamily="2" charset="2"/>
              <a:buChar char="Ø"/>
            </a:pP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u="sng"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対策の観点ごとに目標を設定</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府市が様々な取組み（施策・事業）を展開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することにより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電力供給力の増加（地産</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特性に応じた電力消費（地消）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を推進することで、産業活動をはじめ大阪の成長や安定した府民生活と調和のとれた、</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新たなエネルギー社会の構築を</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07504" y="2493616"/>
            <a:ext cx="8928992" cy="2041061"/>
          </a:xfrm>
          <a:prstGeom prst="roundRect">
            <a:avLst>
              <a:gd name="adj" fmla="val 2507"/>
            </a:avLst>
          </a:prstGeom>
          <a:solidFill>
            <a:schemeClr val="accent6">
              <a:lumMod val="60000"/>
              <a:lumOff val="4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36000" anchor="t">
            <a:spAutoFit/>
          </a:bodyPr>
          <a:lstStyle/>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１）再生可能エネルギーの普及拡大</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大阪</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の地域特性を考慮し、太陽光発電の普及促進に力点を置き、</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2020</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年度までに府域で</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90</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（住宅用：</a:t>
            </a:r>
            <a:r>
              <a:rPr kumimoji="1" lang="en-US" altLang="ja-JP"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62</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err="1" smtClean="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非住宅用：</a:t>
            </a:r>
            <a:r>
              <a:rPr kumimoji="1" lang="en-US" altLang="ja-JP"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28</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）の</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太陽光発電の増加を目指します</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（２）エネルギー消費の</a:t>
            </a:r>
            <a:r>
              <a:rPr kumimoji="1" lang="ja-JP" altLang="en-US" sz="1400" b="1"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抑制（</a:t>
            </a: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省エネ型ライフスタイルへの転換等）</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省エネ</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機器･設備の導入促進等を図り、エネルギーを有効利用して無理なくエネルギー使用量を削減できる省エネルギー社会の構築を目指します</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（３）電力需要の平準化と電力供給の安定化</a:t>
            </a:r>
            <a:endParaRPr kumimoji="1" lang="en-US" altLang="ja-JP"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　ガス</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冷暖房等の導入により</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25</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の電力需要を削減するとともに、分散型電源</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等（コージェネレーション等）の</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導入により新たに</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35</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の供給力を確保します</a:t>
            </a: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82550" marR="0" lvl="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Meiryo UI" pitchFamily="50" charset="-128"/>
                <a:ea typeface="Meiryo UI" pitchFamily="50" charset="-128"/>
                <a:cs typeface="Meiryo UI" pitchFamily="50" charset="-128"/>
              </a:rPr>
              <a:t>また</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、これらの目標達成に向けた取組みに合わせて、</a:t>
            </a:r>
            <a:r>
              <a:rPr kumimoji="1" lang="ja-JP" altLang="en-US" sz="14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エネルギー関連産業の振興</a:t>
            </a:r>
            <a:r>
              <a:rPr kumimoji="1" lang="ja-JP" altLang="en-US"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を図ります。</a:t>
            </a: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3" name="角丸四角形 22"/>
          <p:cNvSpPr/>
          <p:nvPr/>
        </p:nvSpPr>
        <p:spPr>
          <a:xfrm>
            <a:off x="107504" y="2116817"/>
            <a:ext cx="1368152"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プランの</a:t>
            </a:r>
            <a:r>
              <a:rPr kumimoji="1" lang="ja-JP" altLang="en-US" sz="1600" b="1" i="0" u="none" strike="noStrike" kern="0" cap="none" spc="0" normalizeH="0" baseline="0" noProof="0" dirty="0" smtClean="0">
                <a:ln>
                  <a:noFill/>
                </a:ln>
                <a:solidFill>
                  <a:prstClr val="white"/>
                </a:solidFill>
                <a:effectLst/>
                <a:uLnTx/>
                <a:uFillTx/>
                <a:latin typeface="Meiryo UI" pitchFamily="50" charset="-128"/>
                <a:ea typeface="Meiryo UI" pitchFamily="50" charset="-128"/>
                <a:cs typeface="Meiryo UI" pitchFamily="50" charset="-128"/>
              </a:rPr>
              <a:t>目標</a:t>
            </a:r>
            <a:endParaRPr kumimoji="1" lang="ja-JP" altLang="en-US" sz="1600" b="1" i="0" u="none" strike="noStrike" kern="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53" name="角丸四角形 52"/>
          <p:cNvSpPr/>
          <p:nvPr/>
        </p:nvSpPr>
        <p:spPr>
          <a:xfrm>
            <a:off x="107504" y="4630207"/>
            <a:ext cx="3816424"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a:t>
            </a:r>
            <a:r>
              <a:rPr kumimoji="1" lang="en-US" altLang="ja-JP" sz="1600" b="1" kern="0" dirty="0">
                <a:solidFill>
                  <a:prstClr val="white"/>
                </a:solidFill>
                <a:latin typeface="Meiryo UI" pitchFamily="50" charset="-128"/>
                <a:ea typeface="Meiryo UI" pitchFamily="50" charset="-128"/>
                <a:cs typeface="Meiryo UI" pitchFamily="50" charset="-128"/>
              </a:rPr>
              <a:t>2020</a:t>
            </a:r>
            <a:r>
              <a:rPr kumimoji="1" lang="ja-JP" altLang="en-US" sz="1600" b="1" kern="0" dirty="0">
                <a:solidFill>
                  <a:prstClr val="white"/>
                </a:solidFill>
                <a:latin typeface="Meiryo UI" pitchFamily="50" charset="-128"/>
                <a:ea typeface="Meiryo UI" pitchFamily="50" charset="-128"/>
                <a:cs typeface="Meiryo UI" pitchFamily="50" charset="-128"/>
              </a:rPr>
              <a:t>年度における効果（イメージ）＞</a:t>
            </a:r>
          </a:p>
        </p:txBody>
      </p:sp>
      <p:sp>
        <p:nvSpPr>
          <p:cNvPr id="38" name="正方形/長方形 37"/>
          <p:cNvSpPr/>
          <p:nvPr/>
        </p:nvSpPr>
        <p:spPr>
          <a:xfrm>
            <a:off x="196366" y="4998295"/>
            <a:ext cx="488825" cy="964627"/>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smtClean="0">
                <a:solidFill>
                  <a:schemeClr val="bg1"/>
                </a:solidFill>
                <a:latin typeface="メイリオ" pitchFamily="50" charset="-128"/>
                <a:ea typeface="メイリオ" pitchFamily="50" charset="-128"/>
                <a:cs typeface="メイリオ" pitchFamily="50" charset="-128"/>
              </a:rPr>
              <a:t>増加</a:t>
            </a:r>
            <a:endParaRPr lang="ja-JP" altLang="en-US" sz="1400" b="1" dirty="0">
              <a:solidFill>
                <a:schemeClr val="bg1"/>
              </a:solidFill>
              <a:latin typeface="メイリオ" pitchFamily="50" charset="-128"/>
              <a:ea typeface="メイリオ" pitchFamily="50" charset="-128"/>
              <a:cs typeface="メイリオ" pitchFamily="50" charset="-128"/>
            </a:endParaRPr>
          </a:p>
          <a:p>
            <a:pPr algn="ctr"/>
            <a:r>
              <a:rPr kumimoji="1" lang="ja-JP" altLang="en-US" sz="1400" b="1" dirty="0" smtClean="0">
                <a:solidFill>
                  <a:schemeClr val="bg1"/>
                </a:solidFill>
                <a:latin typeface="メイリオ" pitchFamily="50" charset="-128"/>
                <a:ea typeface="メイリオ" pitchFamily="50" charset="-128"/>
                <a:cs typeface="メイリオ" pitchFamily="50" charset="-128"/>
              </a:rPr>
              <a:t>供給力の</a:t>
            </a:r>
          </a:p>
        </p:txBody>
      </p:sp>
      <p:sp>
        <p:nvSpPr>
          <p:cNvPr id="42" name="正方形/長方形 41"/>
          <p:cNvSpPr/>
          <p:nvPr/>
        </p:nvSpPr>
        <p:spPr>
          <a:xfrm>
            <a:off x="196366" y="6021287"/>
            <a:ext cx="488825" cy="773729"/>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smtClean="0">
                <a:solidFill>
                  <a:schemeClr val="bg1"/>
                </a:solidFill>
                <a:latin typeface="メイリオ" pitchFamily="50" charset="-128"/>
                <a:ea typeface="メイリオ" pitchFamily="50" charset="-128"/>
                <a:cs typeface="メイリオ" pitchFamily="50" charset="-128"/>
              </a:rPr>
              <a:t>削減</a:t>
            </a:r>
            <a:endParaRPr lang="en-US" altLang="ja-JP" sz="1400" b="1" dirty="0" smtClean="0">
              <a:solidFill>
                <a:schemeClr val="bg1"/>
              </a:solidFill>
              <a:latin typeface="メイリオ" pitchFamily="50" charset="-128"/>
              <a:ea typeface="メイリオ" pitchFamily="50" charset="-128"/>
              <a:cs typeface="メイリオ" pitchFamily="50" charset="-128"/>
            </a:endParaRPr>
          </a:p>
          <a:p>
            <a:pPr algn="ctr"/>
            <a:r>
              <a:rPr lang="ja-JP" altLang="en-US" sz="1400" b="1" dirty="0" smtClean="0">
                <a:solidFill>
                  <a:schemeClr val="bg1"/>
                </a:solidFill>
                <a:latin typeface="メイリオ" pitchFamily="50" charset="-128"/>
                <a:ea typeface="メイリオ" pitchFamily="50" charset="-128"/>
                <a:cs typeface="メイリオ" pitchFamily="50" charset="-128"/>
              </a:rPr>
              <a:t>需要の</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7179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832583"/>
            <a:ext cx="8928992" cy="57496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大阪府における、この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年間の産業別府内総生産構成比の推移をみると、「保健衛生・社会事業」が上昇傾向にある一方で、「</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」「卸売・小売業」「金融・保険業」は低下傾向に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参考</a:t>
            </a: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産業</a:t>
            </a:r>
            <a:r>
              <a:rPr lang="ja-JP" altLang="en-US" sz="3200" b="1" dirty="0">
                <a:solidFill>
                  <a:sysClr val="window" lastClr="FFFFFF"/>
                </a:solidFill>
                <a:latin typeface="Meiryo UI" panose="020B0604030504040204" pitchFamily="50" charset="-128"/>
                <a:ea typeface="Meiryo UI" panose="020B0604030504040204" pitchFamily="50" charset="-128"/>
              </a:rPr>
              <a:t>構造の推移</a:t>
            </a:r>
            <a:r>
              <a:rPr lang="ja-JP" altLang="en-US" sz="2800" b="1" dirty="0">
                <a:solidFill>
                  <a:sysClr val="window" lastClr="FFFFFF"/>
                </a:solidFill>
                <a:latin typeface="Meiryo UI" panose="020B0604030504040204" pitchFamily="50" charset="-128"/>
                <a:ea typeface="Meiryo UI" panose="020B0604030504040204" pitchFamily="50" charset="-128"/>
              </a:rPr>
              <a:t>（産業大分類）</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84F1A936-6050-4512-AAB4-755363C9A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89"/>
          <a:stretch/>
        </p:blipFill>
        <p:spPr bwMode="auto">
          <a:xfrm>
            <a:off x="107504" y="1484784"/>
            <a:ext cx="9001000" cy="53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269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参考</a:t>
            </a: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産業</a:t>
            </a:r>
            <a:r>
              <a:rPr lang="ja-JP" altLang="en-US" sz="3200" b="1" dirty="0">
                <a:solidFill>
                  <a:sysClr val="window" lastClr="FFFFFF"/>
                </a:solidFill>
                <a:latin typeface="Meiryo UI" panose="020B0604030504040204" pitchFamily="50" charset="-128"/>
                <a:ea typeface="Meiryo UI" panose="020B0604030504040204" pitchFamily="50" charset="-128"/>
              </a:rPr>
              <a:t>構造の推移</a:t>
            </a:r>
            <a:r>
              <a:rPr lang="ja-JP" altLang="en-US" sz="2800" b="1" dirty="0">
                <a:solidFill>
                  <a:sysClr val="window" lastClr="FFFFFF"/>
                </a:solidFill>
                <a:latin typeface="Meiryo UI" panose="020B0604030504040204" pitchFamily="50" charset="-128"/>
                <a:ea typeface="Meiryo UI" panose="020B0604030504040204" pitchFamily="50" charset="-128"/>
              </a:rPr>
              <a:t>（</a:t>
            </a:r>
            <a:r>
              <a:rPr lang="ja-JP" altLang="en-US" sz="2800" b="1" dirty="0" smtClean="0">
                <a:solidFill>
                  <a:sysClr val="window" lastClr="FFFFFF"/>
                </a:solidFill>
                <a:latin typeface="Meiryo UI" panose="020B0604030504040204" pitchFamily="50" charset="-128"/>
                <a:ea typeface="Meiryo UI" panose="020B0604030504040204" pitchFamily="50" charset="-128"/>
              </a:rPr>
              <a:t>産業中分類：製造業）</a:t>
            </a:r>
            <a:endParaRPr lang="ja-JP" altLang="en-US" sz="28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187624" y="1793652"/>
            <a:ext cx="6768752" cy="4990274"/>
          </a:xfrm>
          <a:prstGeom prst="rect">
            <a:avLst/>
          </a:prstGeom>
        </p:spPr>
      </p:pic>
      <p:sp>
        <p:nvSpPr>
          <p:cNvPr id="7" name="角丸四角形 6"/>
          <p:cNvSpPr/>
          <p:nvPr/>
        </p:nvSpPr>
        <p:spPr>
          <a:xfrm>
            <a:off x="107504" y="832583"/>
            <a:ext cx="8928992" cy="82118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大阪府における、この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年間の「製造業」における産業中分類別付加価値額の推移をみると、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「食料品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製造業」「生産用機械器具製造業」「飲料・たばこ・飼料製造業」が増加する一方で、「</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化学工業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」「情報通信機械器具製造業」「電子部品・デバイス・電子回路製造業」「鉄鋼業」は減少して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448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832583"/>
            <a:ext cx="8928992" cy="82118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大阪府における、この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化学工業」における産業小分類別付加価値額の推移をみると、「プラスチック製造業」「仕上用・皮膚用化粧品製造業」「その他の有機化学工業製品製造業」が増加する一方で、「医薬品製剤製造業」「環式中間物・合成染料・有機顔料製造業」などは減少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参考</a:t>
            </a:r>
            <a:r>
              <a:rPr lang="en-US" altLang="ja-JP" sz="3200" b="1" dirty="0" smtClean="0">
                <a:solidFill>
                  <a:sysClr val="window" lastClr="FFFFFF"/>
                </a:solidFill>
                <a:latin typeface="Meiryo UI" panose="020B0604030504040204" pitchFamily="50" charset="-128"/>
                <a:ea typeface="Meiryo UI" panose="020B0604030504040204" pitchFamily="50" charset="-128"/>
              </a:rPr>
              <a:t>】</a:t>
            </a:r>
            <a:r>
              <a:rPr lang="ja-JP" altLang="en-US" sz="3200" b="1" dirty="0" smtClean="0">
                <a:solidFill>
                  <a:sysClr val="window" lastClr="FFFFFF"/>
                </a:solidFill>
                <a:latin typeface="Meiryo UI" panose="020B0604030504040204" pitchFamily="50" charset="-128"/>
                <a:ea typeface="Meiryo UI" panose="020B0604030504040204" pitchFamily="50" charset="-128"/>
              </a:rPr>
              <a:t>産業</a:t>
            </a:r>
            <a:r>
              <a:rPr lang="ja-JP" altLang="en-US" sz="3200" b="1" dirty="0">
                <a:solidFill>
                  <a:sysClr val="window" lastClr="FFFFFF"/>
                </a:solidFill>
                <a:latin typeface="Meiryo UI" panose="020B0604030504040204" pitchFamily="50" charset="-128"/>
                <a:ea typeface="Meiryo UI" panose="020B0604030504040204" pitchFamily="50" charset="-128"/>
              </a:rPr>
              <a:t>構造の推移</a:t>
            </a:r>
            <a:r>
              <a:rPr lang="ja-JP" altLang="en-US" sz="2800" b="1" dirty="0">
                <a:solidFill>
                  <a:sysClr val="window" lastClr="FFFFFF"/>
                </a:solidFill>
                <a:latin typeface="Meiryo UI" panose="020B0604030504040204" pitchFamily="50" charset="-128"/>
                <a:ea typeface="Meiryo UI" panose="020B0604030504040204" pitchFamily="50" charset="-128"/>
              </a:rPr>
              <a:t>（</a:t>
            </a:r>
            <a:r>
              <a:rPr lang="ja-JP" altLang="en-US" sz="2800" b="1" dirty="0" smtClean="0">
                <a:solidFill>
                  <a:sysClr val="window" lastClr="FFFFFF"/>
                </a:solidFill>
                <a:latin typeface="Meiryo UI" panose="020B0604030504040204" pitchFamily="50" charset="-128"/>
                <a:ea typeface="Meiryo UI" panose="020B0604030504040204" pitchFamily="50" charset="-128"/>
              </a:rPr>
              <a:t>産業小分類：化学工業）</a:t>
            </a:r>
            <a:endParaRPr lang="ja-JP" altLang="en-US" sz="28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475657" y="1793652"/>
            <a:ext cx="6192686" cy="4966544"/>
          </a:xfrm>
          <a:prstGeom prst="rect">
            <a:avLst/>
          </a:prstGeom>
        </p:spPr>
      </p:pic>
    </p:spTree>
    <p:extLst>
      <p:ext uri="{BB962C8B-B14F-4D97-AF65-F5344CB8AC3E}">
        <p14:creationId xmlns:p14="http://schemas.microsoft.com/office/powerpoint/2010/main" val="361414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９．</a:t>
            </a:r>
            <a:r>
              <a:rPr lang="ja-JP" altLang="en-US" sz="3200" b="1" dirty="0">
                <a:solidFill>
                  <a:sysClr val="window" lastClr="FFFFFF"/>
                </a:solidFill>
                <a:latin typeface="Meiryo UI" panose="020B0604030504040204" pitchFamily="50" charset="-128"/>
                <a:ea typeface="Meiryo UI" panose="020B0604030504040204" pitchFamily="50" charset="-128"/>
              </a:rPr>
              <a:t>取組みの</a:t>
            </a:r>
            <a:r>
              <a:rPr lang="ja-JP" altLang="en-US" sz="3200" b="1" dirty="0" smtClean="0">
                <a:solidFill>
                  <a:sysClr val="window" lastClr="FFFFFF"/>
                </a:solidFill>
                <a:latin typeface="Meiryo UI" panose="020B0604030504040204" pitchFamily="50" charset="-128"/>
                <a:ea typeface="Meiryo UI" panose="020B0604030504040204" pitchFamily="50" charset="-128"/>
              </a:rPr>
              <a:t>検証（まとめ）</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22</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107504" y="832583"/>
            <a:ext cx="8928992" cy="590878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marL="342900" lvl="0" indent="-342900" algn="just">
              <a:spcAft>
                <a:spcPts val="600"/>
              </a:spcAft>
              <a:buFont typeface="Wingdings" panose="05000000000000000000" pitchFamily="2" charset="2"/>
              <a:buChar char="Ø"/>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は、関係者と連携しながら、おおさかスマートエネルギーセンターを中心に、規制・誘導や普及啓発など様々な取組みを実施。取組みの着実な展開により、府民・事業者による取組みを下支えした効果は大きいと考えられる。</a:t>
            </a:r>
          </a:p>
          <a:p>
            <a:pPr marL="742950" lvl="1" indent="-285750">
              <a:spcAft>
                <a:spcPts val="600"/>
              </a:spcAft>
              <a:buFont typeface="Meiryo UI" panose="020B0604030504040204" pitchFamily="50" charset="-128"/>
              <a:buChar char="◯"/>
            </a:pP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おおさかスマートエネルギー協議会</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において、府民</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、民間事業者、市町村、エネルギー供給事業者等の</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関係者が情報を共有しつつ、意見交換を重ねながら、地域におけるエネルギー問題を協議し、それぞれの取組みを</a:t>
            </a: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spcAft>
                <a:spcPts val="600"/>
              </a:spcAft>
              <a:buFont typeface="Meiryo UI" panose="020B0604030504040204" pitchFamily="50" charset="-128"/>
              <a:buChar char="◯"/>
            </a:pP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府市が共同で設置したエネルギー対策推進の拠点となる「おおさかスマートエネルギーセンター」を運営</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。府民からの相談にワンストップで対応し、中小企業者のサポートや民間事業者のマッチングなど、様々な事業を展開。</a:t>
            </a:r>
            <a:endParaRPr lang="en-US" altLang="ja-JP"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spcAft>
                <a:spcPts val="600"/>
              </a:spcAft>
              <a:buFont typeface="Meiryo UI" panose="020B0604030504040204" pitchFamily="50" charset="-128"/>
              <a:buChar char="◯"/>
            </a:pP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規模以上の建築物を新築又は増改築しようとする建築主に対する環境配慮のための計画書の届出等や、エネルギー多量消費事業者に対する温室効果ガスの排出等についての対策計画書の届出等を義務付ける制度を運用</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spcAft>
                <a:spcPts val="600"/>
              </a:spcAft>
              <a:buFont typeface="Meiryo UI" panose="020B0604030504040204" pitchFamily="50" charset="-128"/>
              <a:buChar char="◯"/>
            </a:pP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温暖化の防止等に関する条例の一部改正</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ピーク対策の促進、エネルギー使用の抑制等に関する情報交換の促進、高効率で環境負荷の少ない火力発電設備の設置促進、省エネルギー基準（外皮基準・一次エネルギー消費量基準）への適合義務化、再生可能エネルギー利用設備の導入の検討義務化等を新たに制度化</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spcAft>
                <a:spcPts val="600"/>
              </a:spcAft>
              <a:buFont typeface="Meiryo UI" panose="020B0604030504040204" pitchFamily="50" charset="-128"/>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開催、講演、啓発イベントへの出展、事業者・団体訪問、チラシ配布、ホームページでの情報提供など、国や市町村等が実施する各種補助事業等について、府民、事業者等にわかりやすく紹介するとともに、</a:t>
            </a:r>
            <a:r>
              <a:rPr lang="ja-JP" altLang="en-US" sz="14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様々な普及啓発を実施</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spcAft>
                <a:spcPts val="600"/>
              </a:spcAft>
              <a:buFont typeface="Meiryo UI" panose="020B0604030504040204" pitchFamily="50" charset="-128"/>
              <a:buChar char="◯"/>
            </a:pPr>
            <a:r>
              <a:rPr lang="ja-JP" altLang="en-US" sz="14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a:t>
            </a:r>
            <a:r>
              <a:rPr lang="ja-JP" altLang="en-US" sz="14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事業、融資事業等については、件数は限定的であるが、国庫や民間の資金も活用して実施</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742950" lvl="1" indent="-285750">
              <a:spcAft>
                <a:spcPts val="600"/>
              </a:spcAft>
              <a:buFont typeface="Meiryo UI" panose="020B0604030504040204" pitchFamily="50" charset="-128"/>
              <a:buChar char="◯"/>
            </a:pPr>
            <a:r>
              <a:rPr lang="ja-JP" altLang="en-US" sz="14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4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・市有施設への導入については、直接的な導入量は限定的であるが、土地や屋根を有効に活用した設置を率先的に推進</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右矢印 7"/>
          <p:cNvSpPr/>
          <p:nvPr/>
        </p:nvSpPr>
        <p:spPr>
          <a:xfrm>
            <a:off x="251520" y="6019010"/>
            <a:ext cx="432048" cy="498292"/>
          </a:xfrm>
          <a:prstGeom prst="rightArrow">
            <a:avLst/>
          </a:prstGeom>
          <a:solidFill>
            <a:srgbClr val="9BBB59">
              <a:lumMod val="75000"/>
            </a:srgbClr>
          </a:solidFill>
          <a:ln w="19050" cap="flat" cmpd="sng" algn="ctr">
            <a:solidFill>
              <a:srgbClr val="9BBB59">
                <a:lumMod val="50000"/>
              </a:srgbClr>
            </a:solidFill>
            <a:prstDash val="solid"/>
          </a:ln>
          <a:effectLst>
            <a:outerShdw blurRad="50800" dist="38100" dir="2100000" algn="tl" rotWithShape="0">
              <a:sysClr val="window" lastClr="FFFFFF">
                <a:alpha val="40000"/>
              </a:sysClr>
            </a:outerShdw>
          </a:effectLst>
        </p:spPr>
        <p:txBody>
          <a:bodyPr rot="0" spcFirstLastPara="0" vert="horz" wrap="square" lIns="91440" tIns="108000" rIns="91440" bIns="36000" numCol="1" spcCol="0" rtlCol="0" fromWordArt="0" anchor="t" anchorCtr="0" forceAA="0" compatLnSpc="1">
            <a:prstTxWarp prst="textNoShape">
              <a:avLst/>
            </a:prstTxWarp>
            <a:noAutofit/>
          </a:bodyPr>
          <a:lstStyle/>
          <a:p>
            <a:pPr marL="171450" marR="0" lvl="0" indent="-171450" algn="ctr" defTabSz="1454074" eaLnBrk="1" fontAlgn="auto" latinLnBrk="0" hangingPunct="1">
              <a:lnSpc>
                <a:spcPct val="100000"/>
              </a:lnSpc>
              <a:spcBef>
                <a:spcPts val="0"/>
              </a:spcBef>
              <a:spcAft>
                <a:spcPts val="600"/>
              </a:spcAft>
              <a:buClrTx/>
              <a:buSzTx/>
              <a:buFont typeface="Meiryo UI" panose="020B0604030504040204" pitchFamily="50" charset="-128"/>
              <a:buChar char="◯"/>
              <a:tabLst/>
              <a:defRPr/>
            </a:pPr>
            <a:endPar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7584" y="5877272"/>
            <a:ext cx="8136904" cy="802407"/>
          </a:xfrm>
          <a:prstGeom prst="roundRect">
            <a:avLst/>
          </a:prstGeom>
          <a:solidFill>
            <a:srgbClr val="9BBB59">
              <a:lumMod val="50000"/>
            </a:srgbClr>
          </a:solidFill>
          <a:ln w="19050" cap="flat" cmpd="sng" algn="ctr">
            <a:noFill/>
            <a:prstDash val="solid"/>
          </a:ln>
          <a:effectLst>
            <a:outerShdw blurRad="50800" dist="38100" dir="2100000" algn="tl" rotWithShape="0">
              <a:sysClr val="window" lastClr="FFFFFF">
                <a:alpha val="40000"/>
              </a:sysClr>
            </a:outerShdw>
          </a:effectLst>
        </p:spPr>
        <p:txBody>
          <a:bodyPr rot="0" spcFirstLastPara="0" vert="horz" wrap="square" lIns="91440" tIns="36000" rIns="91440" bIns="36000" numCol="1" spcCol="0" rtlCol="0" fromWordArt="0" anchor="ctr" anchorCtr="0" forceAA="0" compatLnSpc="1">
            <a:prstTxWarp prst="textNoShape">
              <a:avLst/>
            </a:prstTxWarp>
            <a:noAutofit/>
          </a:bodyPr>
          <a:lstStyle/>
          <a:p>
            <a:pPr defTabSz="1454074">
              <a:spcAft>
                <a:spcPts val="600"/>
              </a:spcAft>
              <a:defRPr/>
            </a:pPr>
            <a:r>
              <a:rPr lang="ja-JP" altLang="en-US" sz="16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に向けた施策の方向性を改めて示すとともに、規制・誘導や普及啓発を中心に、様々な取組みを実施し、府民・事業者など各主体の取組みを促進する基盤づくりを着実に継続していくことが重要。</a:t>
            </a:r>
          </a:p>
        </p:txBody>
      </p:sp>
    </p:spTree>
    <p:extLst>
      <p:ext uri="{BB962C8B-B14F-4D97-AF65-F5344CB8AC3E}">
        <p14:creationId xmlns:p14="http://schemas.microsoft.com/office/powerpoint/2010/main" val="3955283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a:t>
            </a:r>
            <a:r>
              <a:rPr lang="ja-JP" altLang="en-US" sz="3200" b="1" dirty="0" smtClean="0">
                <a:solidFill>
                  <a:sysClr val="window" lastClr="FFFFFF"/>
                </a:solidFill>
                <a:latin typeface="Meiryo UI" panose="020B0604030504040204" pitchFamily="50" charset="-128"/>
                <a:ea typeface="Meiryo UI" panose="020B0604030504040204" pitchFamily="50" charset="-128"/>
              </a:rPr>
              <a:t>．プランの効果的な推進体制</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24" name="角丸四角形 23"/>
          <p:cNvSpPr/>
          <p:nvPr/>
        </p:nvSpPr>
        <p:spPr>
          <a:xfrm>
            <a:off x="107504" y="832583"/>
            <a:ext cx="8928992" cy="163679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府域におけるエネルギー政策を効果的に推進するため、住民、民間事業者、エネルギー供給事業者等、</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あらゆる関係者と情報を共有しつつ、意見交換を重ねながら、地域におけるエネルギー問題の解決に向けた施策･事業を検討し取組みを推進</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Wingdings" panose="05000000000000000000" pitchFamily="2" charset="2"/>
              <a:buChar char="Ø"/>
            </a:pP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府市が共同で設置したエネルギー対策推進の拠点となる「おおさかスマートエネルギーセンター」を運営</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からの相談にワンストップで対応し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、中小企業者のサポートや民間事業者のマッチングなど、様々な事業を展開。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2"/>
          <a:stretch>
            <a:fillRect/>
          </a:stretch>
        </p:blipFill>
        <p:spPr>
          <a:xfrm>
            <a:off x="456844" y="2609260"/>
            <a:ext cx="8230312" cy="4132108"/>
          </a:xfrm>
          <a:prstGeom prst="rect">
            <a:avLst/>
          </a:prstGeom>
        </p:spPr>
      </p:pic>
    </p:spTree>
    <p:extLst>
      <p:ext uri="{BB962C8B-B14F-4D97-AF65-F5344CB8AC3E}">
        <p14:creationId xmlns:p14="http://schemas.microsoft.com/office/powerpoint/2010/main" val="4022560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３．目標値に対する進捗状況</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887387298"/>
              </p:ext>
            </p:extLst>
          </p:nvPr>
        </p:nvGraphicFramePr>
        <p:xfrm>
          <a:off x="235622" y="2363039"/>
          <a:ext cx="8676560" cy="4377360"/>
        </p:xfrm>
        <a:graphic>
          <a:graphicData uri="http://schemas.openxmlformats.org/drawingml/2006/table">
            <a:tbl>
              <a:tblPr firstRow="1" firstCol="1" bandRow="1">
                <a:tableStyleId>{5C22544A-7EE6-4342-B048-85BDC9FD1C3A}</a:tableStyleId>
              </a:tblPr>
              <a:tblGrid>
                <a:gridCol w="693706">
                  <a:extLst>
                    <a:ext uri="{9D8B030D-6E8A-4147-A177-3AD203B41FA5}">
                      <a16:colId xmlns:a16="http://schemas.microsoft.com/office/drawing/2014/main" val="20000"/>
                    </a:ext>
                  </a:extLst>
                </a:gridCol>
                <a:gridCol w="2543452">
                  <a:extLst>
                    <a:ext uri="{9D8B030D-6E8A-4147-A177-3AD203B41FA5}">
                      <a16:colId xmlns:a16="http://schemas.microsoft.com/office/drawing/2014/main" val="20001"/>
                    </a:ext>
                  </a:extLst>
                </a:gridCol>
                <a:gridCol w="1985605">
                  <a:extLst>
                    <a:ext uri="{9D8B030D-6E8A-4147-A177-3AD203B41FA5}">
                      <a16:colId xmlns:a16="http://schemas.microsoft.com/office/drawing/2014/main" val="20002"/>
                    </a:ext>
                  </a:extLst>
                </a:gridCol>
                <a:gridCol w="1985605">
                  <a:extLst>
                    <a:ext uri="{9D8B030D-6E8A-4147-A177-3AD203B41FA5}">
                      <a16:colId xmlns:a16="http://schemas.microsoft.com/office/drawing/2014/main" val="20003"/>
                    </a:ext>
                  </a:extLst>
                </a:gridCol>
                <a:gridCol w="1468192">
                  <a:extLst>
                    <a:ext uri="{9D8B030D-6E8A-4147-A177-3AD203B41FA5}">
                      <a16:colId xmlns:a16="http://schemas.microsoft.com/office/drawing/2014/main" val="20004"/>
                    </a:ext>
                  </a:extLst>
                </a:gridCol>
              </a:tblGrid>
              <a:tr h="506421">
                <a:tc gridSpan="3">
                  <a:txBody>
                    <a:bodyPr/>
                    <a:lstStyle/>
                    <a:p>
                      <a:pPr algn="ctr">
                        <a:lnSpc>
                          <a:spcPct val="100000"/>
                        </a:lnSpc>
                        <a:spcAft>
                          <a:spcPts val="0"/>
                        </a:spcAft>
                      </a:pP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年度までの</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目標値</a:t>
                      </a:r>
                    </a:p>
                    <a:p>
                      <a:pPr algn="ctr">
                        <a:lnSpc>
                          <a:spcPct val="10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下段は累計値</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36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進捗</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36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ctr">
                        <a:lnSpc>
                          <a:spcPct val="100000"/>
                        </a:lnSpc>
                        <a:spcAft>
                          <a:spcPts val="0"/>
                        </a:spcAft>
                      </a:pP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36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61270">
                <a:tc rowSpan="3">
                  <a:txBody>
                    <a:bodyPr/>
                    <a:lstStyle/>
                    <a:p>
                      <a:pPr marL="71755" marR="71755"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増加</a:t>
                      </a:r>
                    </a:p>
                    <a:p>
                      <a:pPr marL="71755" marR="71755" algn="ctr">
                        <a:lnSpc>
                          <a:spcPct val="100000"/>
                        </a:lnSpc>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供給力の</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0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+72.3</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97.2</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80.3</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61270">
                <a:tc vMerge="1">
                  <a:txBody>
                    <a:bodyPr/>
                    <a:lstStyle/>
                    <a:p>
                      <a:endParaRPr kumimoji="1" lang="ja-JP" altLang="en-US"/>
                    </a:p>
                  </a:txBody>
                  <a:tcPr/>
                </a:tc>
                <a:tc>
                  <a:txBody>
                    <a:bodyPr/>
                    <a:lstStyle/>
                    <a:p>
                      <a:pPr algn="just">
                        <a:lnSpc>
                          <a:spcPct val="10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ct val="10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57.7</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61270">
                <a:tc vMerge="1">
                  <a:txBody>
                    <a:bodyPr/>
                    <a:lstStyle/>
                    <a:p>
                      <a:endParaRPr kumimoji="1" lang="ja-JP" altLang="en-US"/>
                    </a:p>
                  </a:txBody>
                  <a:tcPr/>
                </a:tc>
                <a:tc>
                  <a:txBody>
                    <a:bodyPr/>
                    <a:lstStyle/>
                    <a:p>
                      <a:pPr algn="just">
                        <a:lnSpc>
                          <a:spcPct val="10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87.8</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0">
                <a:tc rowSpan="2">
                  <a:txBody>
                    <a:bodyPr/>
                    <a:lstStyle/>
                    <a:p>
                      <a:pPr marL="71755" marR="71755" algn="ctr">
                        <a:lnSpc>
                          <a:spcPct val="100000"/>
                        </a:lnSpc>
                        <a:spcAft>
                          <a:spcPts val="0"/>
                        </a:spcAft>
                      </a:pPr>
                      <a:r>
                        <a:rPr lang="ja-JP"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71755" marR="71755" algn="ctr">
                        <a:lnSpc>
                          <a:spcPct val="100000"/>
                        </a:lnSpc>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需要の</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0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120.5</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p>
                      <a:pPr algn="just">
                        <a:lnSpc>
                          <a:spcPct val="100000"/>
                        </a:lnSpc>
                        <a:spcAft>
                          <a:spcPts val="0"/>
                        </a:spcAft>
                      </a:pPr>
                      <a:r>
                        <a:rPr lang="en-US" alt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BEMS</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0"/>
                        </a:spcAft>
                      </a:pP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103.5</a:t>
                      </a:r>
                      <a:r>
                        <a:rPr lang="ja-JP"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345065">
                <a:tc gridSpan="2">
                  <a:txBody>
                    <a:bodyPr/>
                    <a:lstStyle/>
                    <a:p>
                      <a:pPr algn="ctr">
                        <a:lnSpc>
                          <a:spcPct val="100000"/>
                        </a:lnSpc>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合</a:t>
                      </a: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計</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a:txBody>
                    <a:bodyPr/>
                    <a:lstStyle/>
                    <a:p>
                      <a:pPr algn="ctr">
                        <a:lnSpc>
                          <a:spcPct val="100000"/>
                        </a:lnSpc>
                        <a:spcAft>
                          <a:spcPts val="0"/>
                        </a:spcAft>
                      </a:pP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20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20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2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+110.1</a:t>
                      </a:r>
                      <a:r>
                        <a:rPr 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73.4</a:t>
                      </a:r>
                      <a:r>
                        <a:rPr lang="ja-JP" altLang="ja-JP" sz="2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6" name="角丸四角形 5"/>
          <p:cNvSpPr/>
          <p:nvPr/>
        </p:nvSpPr>
        <p:spPr>
          <a:xfrm>
            <a:off x="107504" y="832583"/>
            <a:ext cx="8928992" cy="139056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年度までの目標値（＋</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年度末時点の進捗状況は＋</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110.1</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達成率は</a:t>
            </a:r>
            <a:r>
              <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73.4</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年度末の達成率は約</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割程度になると見込まれる。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はほぼ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順調に推移してきたが、太陽光発電について、導入拡大を強力に後押ししてきた、再生可能エネルギーの固定価格買取（</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）制度における調達価格が年々低下していることに合わせ、府域における導入量が鈍化傾向にある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6700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7504" y="1547431"/>
            <a:ext cx="8928991" cy="4493484"/>
          </a:xfrm>
          <a:prstGeom prst="roundRect">
            <a:avLst>
              <a:gd name="adj" fmla="val 3249"/>
            </a:avLst>
          </a:prstGeom>
          <a:solidFill>
            <a:schemeClr val="accent6">
              <a:lumMod val="20000"/>
              <a:lumOff val="8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wrap="square" bIns="36000" anchor="t">
            <a:noAutofit/>
          </a:bodyPr>
          <a:lstStyle/>
          <a:p>
            <a:pPr marR="0" lvl="0" defTabSz="914400" eaLnBrk="1" fontAlgn="auto" latinLnBrk="0" hangingPunct="1">
              <a:lnSpc>
                <a:spcPct val="100000"/>
              </a:lnSpc>
              <a:spcBef>
                <a:spcPts val="60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４．</a:t>
            </a:r>
            <a:r>
              <a:rPr lang="ja-JP" altLang="en-US" sz="3200" b="1" dirty="0">
                <a:solidFill>
                  <a:sysClr val="window" lastClr="FFFFFF"/>
                </a:solidFill>
                <a:latin typeface="Meiryo UI" panose="020B0604030504040204" pitchFamily="50" charset="-128"/>
                <a:ea typeface="Meiryo UI" panose="020B0604030504040204" pitchFamily="50" charset="-128"/>
              </a:rPr>
              <a:t>プランに基づく主な</a:t>
            </a:r>
            <a:r>
              <a:rPr lang="ja-JP" altLang="en-US" sz="3200" b="1" dirty="0" smtClean="0">
                <a:solidFill>
                  <a:sysClr val="window" lastClr="FFFFFF"/>
                </a:solidFill>
                <a:latin typeface="Meiryo UI" panose="020B0604030504040204" pitchFamily="50" charset="-128"/>
                <a:ea typeface="Meiryo UI" panose="020B0604030504040204" pitchFamily="50" charset="-128"/>
              </a:rPr>
              <a:t>取組み</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179512" y="3449835"/>
            <a:ext cx="4206755" cy="11554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t" anchorCtr="0" forceAA="0" compatLnSpc="1">
            <a:prstTxWarp prst="textNoShape">
              <a:avLst/>
            </a:prstTxWarp>
            <a:spAutoFit/>
          </a:bodyPr>
          <a:lstStyle/>
          <a:p>
            <a:pPr lvl="0" algn="just">
              <a:lnSpc>
                <a:spcPct val="50000"/>
              </a:lnSpc>
              <a:spcAft>
                <a:spcPts val="600"/>
              </a:spcAft>
            </a:pP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エネルギー使</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用量等の「見える化」を進めるなど、</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省エネ型ライフスタイル･ビジネススタイルへの転換に向けた取組み</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省エネ機器・設備の導入</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住宅･建築物の省エネ化の取組みを促進</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79511" y="3283661"/>
            <a:ext cx="2474561"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latin typeface="Meiryo UI" pitchFamily="50" charset="-128"/>
                <a:ea typeface="Meiryo UI" pitchFamily="50" charset="-128"/>
                <a:cs typeface="Meiryo UI" pitchFamily="50" charset="-128"/>
              </a:rPr>
              <a:t>エネルギー</a:t>
            </a:r>
            <a:r>
              <a:rPr kumimoji="1" lang="ja-JP" altLang="en-US" sz="1600" b="1" kern="0" dirty="0">
                <a:latin typeface="Meiryo UI" pitchFamily="50" charset="-128"/>
                <a:ea typeface="Meiryo UI" pitchFamily="50" charset="-128"/>
                <a:cs typeface="Meiryo UI" pitchFamily="50" charset="-128"/>
              </a:rPr>
              <a:t>消費の抑制</a:t>
            </a:r>
          </a:p>
        </p:txBody>
      </p:sp>
      <p:sp>
        <p:nvSpPr>
          <p:cNvPr id="10" name="角丸四角形 9"/>
          <p:cNvSpPr/>
          <p:nvPr/>
        </p:nvSpPr>
        <p:spPr>
          <a:xfrm>
            <a:off x="179511" y="4813380"/>
            <a:ext cx="4206756" cy="11554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t" anchorCtr="0" forceAA="0" compatLnSpc="1">
            <a:prstTxWarp prst="textNoShape">
              <a:avLst/>
            </a:prstTxWarp>
            <a:spAutoFit/>
          </a:bodyPr>
          <a:lstStyle/>
          <a:p>
            <a:pPr lvl="0" algn="just">
              <a:lnSpc>
                <a:spcPct val="50000"/>
              </a:lnSpc>
              <a:spcAft>
                <a:spcPts val="600"/>
              </a:spcAft>
            </a:pP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デマンドレスポンス</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や分散型電源（コージェネレーション等）の普及促進、多様な電力事業者の参入促進などにより、</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電力ピーク需要の抑制、電力供給の安定化に向けた取組みを促進</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179512" y="4647207"/>
            <a:ext cx="3672408"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latin typeface="Meiryo UI" pitchFamily="50" charset="-128"/>
                <a:ea typeface="Meiryo UI" pitchFamily="50" charset="-128"/>
                <a:cs typeface="Meiryo UI" pitchFamily="50" charset="-128"/>
              </a:rPr>
              <a:t>電力</a:t>
            </a:r>
            <a:r>
              <a:rPr kumimoji="1" lang="ja-JP" altLang="en-US" sz="1600" b="1" kern="0" dirty="0">
                <a:latin typeface="Meiryo UI" pitchFamily="50" charset="-128"/>
                <a:ea typeface="Meiryo UI" pitchFamily="50" charset="-128"/>
                <a:cs typeface="Meiryo UI" pitchFamily="50" charset="-128"/>
              </a:rPr>
              <a:t>需要の平準化と電力供給の安定化</a:t>
            </a:r>
          </a:p>
        </p:txBody>
      </p:sp>
      <p:sp>
        <p:nvSpPr>
          <p:cNvPr id="24" name="角丸四角形 23"/>
          <p:cNvSpPr/>
          <p:nvPr/>
        </p:nvSpPr>
        <p:spPr>
          <a:xfrm>
            <a:off x="179511" y="2082669"/>
            <a:ext cx="4206756" cy="11554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t" anchorCtr="0" forceAA="0" compatLnSpc="1">
            <a:prstTxWarp prst="textNoShape">
              <a:avLst/>
            </a:prstTxWarp>
            <a:spAutoFit/>
          </a:bodyPr>
          <a:lstStyle/>
          <a:p>
            <a:pPr lvl="0" algn="just">
              <a:lnSpc>
                <a:spcPct val="50000"/>
              </a:lnSpc>
              <a:spcAft>
                <a:spcPts val="600"/>
              </a:spcAft>
            </a:pP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固定</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価格買取（</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）制度の活用等により、</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太陽光発電の普及促進の取組みを推進</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するとともに、併せて、</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その他の再生可能エネルギーについても、普及拡大に向けた取組みを促進</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79512" y="1916496"/>
            <a:ext cx="2952328"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latin typeface="Meiryo UI" pitchFamily="50" charset="-128"/>
                <a:ea typeface="Meiryo UI" pitchFamily="50" charset="-128"/>
                <a:cs typeface="Meiryo UI" pitchFamily="50" charset="-128"/>
              </a:rPr>
              <a:t>再生</a:t>
            </a:r>
            <a:r>
              <a:rPr kumimoji="1" lang="ja-JP" altLang="en-US" sz="1600" b="1" kern="0" dirty="0">
                <a:latin typeface="Meiryo UI" pitchFamily="50" charset="-128"/>
                <a:ea typeface="Meiryo UI" pitchFamily="50" charset="-128"/>
                <a:cs typeface="Meiryo UI" pitchFamily="50" charset="-128"/>
              </a:rPr>
              <a:t>可能エネルギーの普及拡大</a:t>
            </a:r>
          </a:p>
        </p:txBody>
      </p:sp>
      <p:sp>
        <p:nvSpPr>
          <p:cNvPr id="19" name="角丸四角形 18"/>
          <p:cNvSpPr/>
          <p:nvPr/>
        </p:nvSpPr>
        <p:spPr>
          <a:xfrm>
            <a:off x="107504" y="832583"/>
            <a:ext cx="8928992" cy="57496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府市では、関係者と連携しながら、おおさかスマートエネルギーセンターを中心に、規制・誘導や普及啓発など様々な取組み（施策・事業）を実施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458274" y="1772816"/>
            <a:ext cx="4506213" cy="4196058"/>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tIns="36000" bIns="36000" rtlCol="0" anchor="t"/>
          <a:lstStyle/>
          <a:p>
            <a:pPr algn="ctr">
              <a:lnSpc>
                <a:spcPts val="1600"/>
              </a:lnSpc>
            </a:pPr>
            <a:endParaRPr kumimoji="1" lang="en-US" altLang="ja-JP" sz="1600" b="1" dirty="0" smtClean="0">
              <a:latin typeface="Meiryo UI" pitchFamily="50" charset="-128"/>
              <a:ea typeface="Meiryo UI" pitchFamily="50" charset="-128"/>
              <a:cs typeface="Meiryo UI" pitchFamily="50" charset="-128"/>
            </a:endParaRPr>
          </a:p>
          <a:p>
            <a:pPr algn="ctr"/>
            <a:r>
              <a:rPr kumimoji="1" lang="ja-JP" altLang="en-US" sz="1600" b="1" dirty="0" smtClean="0">
                <a:latin typeface="Meiryo UI" pitchFamily="50" charset="-128"/>
                <a:ea typeface="Meiryo UI" pitchFamily="50" charset="-128"/>
                <a:cs typeface="Meiryo UI" pitchFamily="50" charset="-128"/>
              </a:rPr>
              <a:t>「供給力の増加」</a:t>
            </a:r>
            <a:r>
              <a:rPr kumimoji="1" lang="ja-JP" altLang="en-US" sz="1600" dirty="0" smtClean="0">
                <a:latin typeface="Meiryo UI" pitchFamily="50" charset="-128"/>
                <a:ea typeface="Meiryo UI" pitchFamily="50" charset="-128"/>
                <a:cs typeface="Meiryo UI" pitchFamily="50" charset="-128"/>
              </a:rPr>
              <a:t>と</a:t>
            </a:r>
            <a:r>
              <a:rPr kumimoji="1" lang="ja-JP" altLang="en-US" sz="1600" b="1" dirty="0" smtClean="0">
                <a:latin typeface="Meiryo UI" pitchFamily="50" charset="-128"/>
                <a:ea typeface="Meiryo UI" pitchFamily="50" charset="-128"/>
                <a:cs typeface="Meiryo UI" pitchFamily="50" charset="-128"/>
              </a:rPr>
              <a:t>「需要の削減」</a:t>
            </a:r>
            <a:r>
              <a:rPr kumimoji="1" lang="ja-JP" altLang="en-US" sz="1600" dirty="0" smtClean="0">
                <a:latin typeface="Meiryo UI" pitchFamily="50" charset="-128"/>
                <a:ea typeface="Meiryo UI" pitchFamily="50" charset="-128"/>
                <a:cs typeface="Meiryo UI" pitchFamily="50" charset="-128"/>
              </a:rPr>
              <a:t>により</a:t>
            </a:r>
            <a:endParaRPr kumimoji="1" lang="en-US" altLang="ja-JP" sz="1600" dirty="0" smtClean="0">
              <a:latin typeface="Meiryo UI" pitchFamily="50" charset="-128"/>
              <a:ea typeface="Meiryo UI" pitchFamily="50" charset="-128"/>
              <a:cs typeface="Meiryo UI" pitchFamily="50" charset="-128"/>
            </a:endParaRPr>
          </a:p>
          <a:p>
            <a:pPr algn="ctr"/>
            <a:r>
              <a:rPr kumimoji="1" lang="en-US" altLang="ja-JP" sz="1600" b="1" u="sng" dirty="0" smtClean="0">
                <a:latin typeface="Meiryo UI" pitchFamily="50" charset="-128"/>
                <a:ea typeface="Meiryo UI" pitchFamily="50" charset="-128"/>
                <a:cs typeface="Meiryo UI" pitchFamily="50" charset="-128"/>
              </a:rPr>
              <a:t>150</a:t>
            </a:r>
            <a:r>
              <a:rPr kumimoji="1" lang="ja-JP" altLang="en-US" sz="1600" b="1" u="sng" dirty="0" smtClean="0">
                <a:latin typeface="Meiryo UI" pitchFamily="50" charset="-128"/>
                <a:ea typeface="Meiryo UI" pitchFamily="50" charset="-128"/>
                <a:cs typeface="Meiryo UI" pitchFamily="50" charset="-128"/>
              </a:rPr>
              <a:t>万</a:t>
            </a:r>
            <a:r>
              <a:rPr kumimoji="1" lang="en-US" altLang="ja-JP" sz="1600" b="1" u="sng" dirty="0" smtClean="0">
                <a:latin typeface="Meiryo UI" pitchFamily="50" charset="-128"/>
                <a:ea typeface="Meiryo UI" pitchFamily="50" charset="-128"/>
                <a:cs typeface="Meiryo UI" pitchFamily="50" charset="-128"/>
              </a:rPr>
              <a:t>kW</a:t>
            </a:r>
            <a:r>
              <a:rPr kumimoji="1" lang="ja-JP" altLang="en-US" sz="1600" b="1" u="sng" dirty="0" smtClean="0">
                <a:latin typeface="Meiryo UI" pitchFamily="50" charset="-128"/>
                <a:ea typeface="Meiryo UI" pitchFamily="50" charset="-128"/>
                <a:cs typeface="Meiryo UI" pitchFamily="50" charset="-128"/>
              </a:rPr>
              <a:t>以上</a:t>
            </a:r>
            <a:r>
              <a:rPr kumimoji="1" lang="ja-JP" altLang="en-US" sz="1600" b="1" dirty="0" smtClean="0">
                <a:latin typeface="Meiryo UI" pitchFamily="50" charset="-128"/>
                <a:ea typeface="Meiryo UI" pitchFamily="50" charset="-128"/>
                <a:cs typeface="Meiryo UI" pitchFamily="50" charset="-128"/>
              </a:rPr>
              <a:t>を新たに創出</a:t>
            </a:r>
            <a:endParaRPr kumimoji="1" lang="en-US" altLang="ja-JP" sz="1600" b="1" dirty="0" smtClean="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8811189"/>
              </p:ext>
            </p:extLst>
          </p:nvPr>
        </p:nvGraphicFramePr>
        <p:xfrm>
          <a:off x="4515134" y="2627445"/>
          <a:ext cx="4392489" cy="2925600"/>
        </p:xfrm>
        <a:graphic>
          <a:graphicData uri="http://schemas.openxmlformats.org/drawingml/2006/table">
            <a:tbl>
              <a:tblPr firstRow="1" firstCol="1" bandRow="1">
                <a:tableStyleId>{5C22544A-7EE6-4342-B048-85BDC9FD1C3A}</a:tableStyleId>
              </a:tblPr>
              <a:tblGrid>
                <a:gridCol w="648397">
                  <a:extLst>
                    <a:ext uri="{9D8B030D-6E8A-4147-A177-3AD203B41FA5}">
                      <a16:colId xmlns:a16="http://schemas.microsoft.com/office/drawing/2014/main" val="3994478162"/>
                    </a:ext>
                  </a:extLst>
                </a:gridCol>
                <a:gridCol w="1712725">
                  <a:extLst>
                    <a:ext uri="{9D8B030D-6E8A-4147-A177-3AD203B41FA5}">
                      <a16:colId xmlns:a16="http://schemas.microsoft.com/office/drawing/2014/main" val="637597377"/>
                    </a:ext>
                  </a:extLst>
                </a:gridCol>
                <a:gridCol w="1621890">
                  <a:extLst>
                    <a:ext uri="{9D8B030D-6E8A-4147-A177-3AD203B41FA5}">
                      <a16:colId xmlns:a16="http://schemas.microsoft.com/office/drawing/2014/main" val="3035883907"/>
                    </a:ext>
                  </a:extLst>
                </a:gridCol>
                <a:gridCol w="409477">
                  <a:extLst>
                    <a:ext uri="{9D8B030D-6E8A-4147-A177-3AD203B41FA5}">
                      <a16:colId xmlns:a16="http://schemas.microsoft.com/office/drawing/2014/main" val="2490757881"/>
                    </a:ext>
                  </a:extLst>
                </a:gridCol>
              </a:tblGrid>
              <a:tr h="0">
                <a:tc gridSpan="4">
                  <a:txBody>
                    <a:bodyPr/>
                    <a:lstStyle/>
                    <a:p>
                      <a:pPr algn="ctr">
                        <a:lnSpc>
                          <a:spcPct val="1000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目標値設定の内訳（想定）</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72000" marB="72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kumimoji="1" lang="ja-JP" altLang="en-US"/>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marL="62062" marR="62062" marT="0" marB="36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solidFill>
                  </a:tcPr>
                </a:tc>
                <a:tc hMerge="1">
                  <a:txBody>
                    <a:bodyPr/>
                    <a:lstStyle/>
                    <a:p>
                      <a:endParaRPr kumimoji="1" lang="ja-JP" altLang="en-US"/>
                    </a:p>
                  </a:txBody>
                  <a:tcPr/>
                </a:tc>
                <a:extLst>
                  <a:ext uri="{0D108BD9-81ED-4DB2-BD59-A6C34878D82A}">
                    <a16:rowId xmlns:a16="http://schemas.microsoft.com/office/drawing/2014/main" val="4269536931"/>
                  </a:ext>
                </a:extLst>
              </a:tr>
              <a:tr h="0">
                <a:tc rowSpan="7">
                  <a:txBody>
                    <a:bodyPr/>
                    <a:lstStyle/>
                    <a:p>
                      <a:pPr algn="ctr"/>
                      <a:r>
                        <a:rPr lang="ja-JP" altLang="en-US" sz="1400" b="0" dirty="0" smtClean="0">
                          <a:latin typeface="Meiryo UI" panose="020B0604030504040204" pitchFamily="50" charset="-128"/>
                          <a:ea typeface="Meiryo UI" panose="020B0604030504040204" pitchFamily="50" charset="-128"/>
                        </a:rPr>
                        <a:t>増加</a:t>
                      </a:r>
                      <a:endParaRPr lang="en-US" altLang="ja-JP" sz="1400" b="0" dirty="0" smtClean="0">
                        <a:latin typeface="Meiryo UI" panose="020B0604030504040204" pitchFamily="50" charset="-128"/>
                        <a:ea typeface="Meiryo UI" panose="020B0604030504040204" pitchFamily="50" charset="-128"/>
                      </a:endParaRPr>
                    </a:p>
                    <a:p>
                      <a:pPr algn="ctr"/>
                      <a:r>
                        <a:rPr lang="ja-JP" altLang="en-US" sz="1400" b="0" dirty="0" smtClean="0">
                          <a:latin typeface="Meiryo UI" panose="020B0604030504040204" pitchFamily="50" charset="-128"/>
                          <a:ea typeface="Meiryo UI" panose="020B0604030504040204" pitchFamily="50" charset="-128"/>
                        </a:rPr>
                        <a:t>供給力の</a:t>
                      </a:r>
                      <a:endParaRPr lang="en-US" altLang="ja-JP" sz="1400" b="0" dirty="0" smtClean="0">
                        <a:latin typeface="Meiryo UI" panose="020B0604030504040204" pitchFamily="50" charset="-128"/>
                        <a:ea typeface="Meiryo UI" panose="020B0604030504040204" pitchFamily="50" charset="-128"/>
                      </a:endParaRPr>
                    </a:p>
                  </a:txBody>
                  <a:tcPr marL="36000" marR="36000" marT="0" marB="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l">
                        <a:lnSpc>
                          <a:spcPct val="1000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kumimoji="1" lang="ja-JP" altLang="en-US" sz="1400" dirty="0" smtClean="0">
                          <a:latin typeface="Meiryo UI" panose="020B0604030504040204" pitchFamily="50" charset="-128"/>
                          <a:ea typeface="Meiryo UI" panose="020B0604030504040204" pitchFamily="50" charset="-128"/>
                        </a:rPr>
                        <a:t>住宅用</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①</a:t>
                      </a: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298398545"/>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rPr>
                        <a:t>非住宅用</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②</a:t>
                      </a: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418587427"/>
                  </a:ext>
                </a:extLst>
              </a:tr>
              <a:tr h="0">
                <a:tc vMerge="1">
                  <a:txBody>
                    <a:bodyPr/>
                    <a:lstStyle/>
                    <a:p>
                      <a:endParaRPr kumimoji="1" lang="ja-JP" altLang="en-US"/>
                    </a:p>
                  </a:txBody>
                  <a:tcPr/>
                </a:tc>
                <a:tc rowSpan="3">
                  <a:txBody>
                    <a:bodyPr/>
                    <a:lstStyle/>
                    <a:p>
                      <a:pPr algn="l">
                        <a:lnSpc>
                          <a:spcPct val="1000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l">
                        <a:lnSpc>
                          <a:spcPct val="1000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kumimoji="1" lang="ja-JP" altLang="en-US" sz="1400" dirty="0" smtClean="0">
                          <a:latin typeface="Meiryo UI" panose="020B0604030504040204" pitchFamily="50" charset="-128"/>
                          <a:ea typeface="Meiryo UI" panose="020B0604030504040204" pitchFamily="50" charset="-128"/>
                        </a:rPr>
                        <a:t>家庭用コージェネ</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rPr>
                        <a:t>③</a:t>
                      </a: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909688278"/>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rPr>
                        <a:t>家庭用燃料電池</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57136603"/>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rPr>
                        <a:t>事業用コージェネ</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④</a:t>
                      </a: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95097113"/>
                  </a:ext>
                </a:extLst>
              </a:tr>
              <a:tr h="0">
                <a:tc vMerge="1">
                  <a:txBody>
                    <a:bodyPr/>
                    <a:lstStyle/>
                    <a:p>
                      <a:endParaRPr kumimoji="1" lang="ja-JP" altLang="en-US"/>
                    </a:p>
                  </a:txBody>
                  <a:tcPr/>
                </a:tc>
                <a:tc rowSpan="2">
                  <a:txBody>
                    <a:bodyPr/>
                    <a:lstStyle/>
                    <a:p>
                      <a:pPr algn="l">
                        <a:lnSpc>
                          <a:spcPct val="1000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kumimoji="1" lang="ja-JP" altLang="en-US" sz="1400" dirty="0" smtClean="0">
                          <a:latin typeface="Meiryo UI" panose="020B0604030504040204" pitchFamily="50" charset="-128"/>
                          <a:ea typeface="Meiryo UI" panose="020B0604030504040204" pitchFamily="50" charset="-128"/>
                        </a:rPr>
                        <a:t>ごみ処理施設</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rPr>
                        <a:t>⑤</a:t>
                      </a: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709257834"/>
                  </a:ext>
                </a:extLst>
              </a:tr>
              <a:tr h="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rPr>
                        <a:t>その他</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26679445"/>
                  </a:ext>
                </a:extLst>
              </a:tr>
              <a:tr h="0">
                <a:tc rowSpan="2">
                  <a:txBody>
                    <a:bodyPr/>
                    <a:lstStyle/>
                    <a:p>
                      <a:pPr algn="ctr"/>
                      <a:r>
                        <a:rPr lang="ja-JP" altLang="en-US" sz="1400" b="0" dirty="0" smtClean="0">
                          <a:latin typeface="Meiryo UI" panose="020B0604030504040204" pitchFamily="50" charset="-128"/>
                          <a:ea typeface="Meiryo UI" panose="020B0604030504040204" pitchFamily="50" charset="-128"/>
                        </a:rPr>
                        <a:t>削減</a:t>
                      </a:r>
                      <a:endParaRPr lang="en-US" altLang="ja-JP" sz="1400" b="0" dirty="0" smtClean="0">
                        <a:latin typeface="Meiryo UI" panose="020B0604030504040204" pitchFamily="50" charset="-128"/>
                        <a:ea typeface="Meiryo UI" panose="020B0604030504040204" pitchFamily="50" charset="-128"/>
                      </a:endParaRPr>
                    </a:p>
                    <a:p>
                      <a:pPr algn="ctr"/>
                      <a:r>
                        <a:rPr lang="ja-JP" altLang="en-US" sz="1400" b="0" dirty="0" smtClean="0">
                          <a:latin typeface="Meiryo UI" panose="020B0604030504040204" pitchFamily="50" charset="-128"/>
                          <a:ea typeface="Meiryo UI" panose="020B0604030504040204" pitchFamily="50" charset="-128"/>
                        </a:rPr>
                        <a:t>需要の</a:t>
                      </a:r>
                      <a:endParaRPr lang="en-US" altLang="ja-JP" sz="1400" b="0" dirty="0" smtClean="0">
                        <a:latin typeface="Meiryo UI" panose="020B0604030504040204" pitchFamily="50" charset="-128"/>
                        <a:ea typeface="Meiryo UI" panose="020B0604030504040204" pitchFamily="50" charset="-128"/>
                      </a:endParaRPr>
                    </a:p>
                  </a:txBody>
                  <a:tcPr marL="36000" marR="36000" marT="0" marB="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lnSpc>
                          <a:spcPct val="1000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rPr>
                        <a:t>⑥</a:t>
                      </a: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76066064"/>
                  </a:ext>
                </a:extLst>
              </a:tr>
              <a:tr h="0">
                <a:tc vMerge="1">
                  <a:txBody>
                    <a:bodyPr/>
                    <a:lstStyle/>
                    <a:p>
                      <a:endParaRPr kumimoji="1" lang="ja-JP" altLang="en-US"/>
                    </a:p>
                  </a:txBody>
                  <a:tcPr/>
                </a:tc>
                <a:tc>
                  <a:txBody>
                    <a:bodyPr/>
                    <a:lstStyle/>
                    <a:p>
                      <a:pPr algn="l">
                        <a:lnSpc>
                          <a:spcPct val="1000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BEMS</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marL="62062" marR="36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62062" marR="62062"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022325"/>
                  </a:ext>
                </a:extLst>
              </a:tr>
            </a:tbl>
          </a:graphicData>
        </a:graphic>
      </p:graphicFrame>
      <p:sp>
        <p:nvSpPr>
          <p:cNvPr id="20" name="二等辺三角形 19"/>
          <p:cNvSpPr/>
          <p:nvPr/>
        </p:nvSpPr>
        <p:spPr>
          <a:xfrm>
            <a:off x="2627784" y="6071859"/>
            <a:ext cx="3888432" cy="335815"/>
          </a:xfrm>
          <a:prstGeom prst="triangle">
            <a:avLst/>
          </a:prstGeom>
          <a:solidFill>
            <a:schemeClr val="accent6">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7504" y="1541165"/>
            <a:ext cx="1152128"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solidFill>
                  <a:prstClr val="white"/>
                </a:solidFill>
                <a:latin typeface="Meiryo UI" pitchFamily="50" charset="-128"/>
                <a:ea typeface="Meiryo UI" pitchFamily="50" charset="-128"/>
                <a:cs typeface="Meiryo UI" pitchFamily="50" charset="-128"/>
              </a:rPr>
              <a:t>取組方針</a:t>
            </a:r>
            <a:endParaRPr kumimoji="1" lang="ja-JP" altLang="en-US" sz="1600" b="1" kern="0" dirty="0">
              <a:solidFill>
                <a:prstClr val="white"/>
              </a:solidFill>
              <a:latin typeface="Meiryo UI" pitchFamily="50" charset="-128"/>
              <a:ea typeface="Meiryo UI" pitchFamily="50" charset="-128"/>
              <a:cs typeface="Meiryo UI" pitchFamily="50" charset="-128"/>
            </a:endParaRPr>
          </a:p>
        </p:txBody>
      </p:sp>
      <p:sp>
        <p:nvSpPr>
          <p:cNvPr id="27" name="角丸四角形 26"/>
          <p:cNvSpPr/>
          <p:nvPr/>
        </p:nvSpPr>
        <p:spPr>
          <a:xfrm>
            <a:off x="4458274" y="1584150"/>
            <a:ext cx="1800200"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latin typeface="Meiryo UI" pitchFamily="50" charset="-128"/>
                <a:ea typeface="Meiryo UI" pitchFamily="50" charset="-128"/>
                <a:cs typeface="Meiryo UI" pitchFamily="50" charset="-128"/>
              </a:rPr>
              <a:t>効果（イメージ）</a:t>
            </a:r>
            <a:endParaRPr kumimoji="1" lang="ja-JP" altLang="en-US" sz="1600" b="1" kern="0" dirty="0">
              <a:latin typeface="Meiryo UI" pitchFamily="50" charset="-128"/>
              <a:ea typeface="Meiryo UI" pitchFamily="50" charset="-128"/>
              <a:cs typeface="Meiryo UI" pitchFamily="50" charset="-128"/>
            </a:endParaRPr>
          </a:p>
        </p:txBody>
      </p:sp>
      <p:sp>
        <p:nvSpPr>
          <p:cNvPr id="3" name="正方形/長方形 2"/>
          <p:cNvSpPr/>
          <p:nvPr/>
        </p:nvSpPr>
        <p:spPr>
          <a:xfrm>
            <a:off x="4458273" y="5607206"/>
            <a:ext cx="4506213" cy="307777"/>
          </a:xfrm>
          <a:prstGeom prst="rect">
            <a:avLst/>
          </a:prstGeom>
        </p:spPr>
        <p:txBody>
          <a:bodyPr wrap="square">
            <a:spAutoFit/>
          </a:bodyPr>
          <a:lstStyle/>
          <a:p>
            <a:pPr marL="266700" lvl="0" indent="-266700" algn="r">
              <a:buFont typeface="Meiryo UI" panose="020B0604030504040204" pitchFamily="50" charset="-128"/>
              <a:buChar char="⇒"/>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項目ごと（①～⑥）に取組みの検証を実施</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台形 21"/>
          <p:cNvSpPr/>
          <p:nvPr/>
        </p:nvSpPr>
        <p:spPr>
          <a:xfrm>
            <a:off x="251521" y="6407674"/>
            <a:ext cx="8640958" cy="411121"/>
          </a:xfrm>
          <a:prstGeom prst="trapezoid">
            <a:avLst>
              <a:gd name="adj" fmla="val 590837"/>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2000" rIns="72000" rtlCol="0" anchor="ctr"/>
          <a:lstStyle/>
          <a:p>
            <a:pPr marL="1341438" indent="-1341438" algn="ctr" defTabSz="914400"/>
            <a:r>
              <a:rPr kumimoji="1" lang="ja-JP" altLang="en-US" sz="1400" b="1" kern="0" dirty="0">
                <a:solidFill>
                  <a:prstClr val="white"/>
                </a:solidFill>
                <a:latin typeface="Meiryo UI" pitchFamily="50" charset="-128"/>
                <a:ea typeface="Meiryo UI" pitchFamily="50" charset="-128"/>
                <a:cs typeface="Meiryo UI" pitchFamily="50" charset="-128"/>
              </a:rPr>
              <a:t>規制・誘導や普及啓発など様々な取組み（施策・事業）</a:t>
            </a:r>
          </a:p>
        </p:txBody>
      </p:sp>
    </p:spTree>
    <p:extLst>
      <p:ext uri="{BB962C8B-B14F-4D97-AF65-F5344CB8AC3E}">
        <p14:creationId xmlns:p14="http://schemas.microsoft.com/office/powerpoint/2010/main" val="87994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５．プランの効果的な推進</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25" name="角丸四角形 24"/>
          <p:cNvSpPr/>
          <p:nvPr/>
        </p:nvSpPr>
        <p:spPr>
          <a:xfrm>
            <a:off x="107504" y="1212776"/>
            <a:ext cx="8928992" cy="286789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Bef>
                <a:spcPts val="600"/>
              </a:spcBef>
              <a:spcAft>
                <a:spcPts val="600"/>
              </a:spcAf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府民、民間事業者、市町村、エネルギー供給事業者等の関係者が情報を共有しつつ</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、意見交換を重ねながら、地域におけるエネルギー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問題を協議し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、それぞれの取組みを促進。</a:t>
            </a:r>
            <a:endParaRPr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3400" lvl="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団体：府民団体、事業者団体、エネルギー供給事業者</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、市町村等</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3400" lvl="0" indent="-28575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01700" lvl="1" indent="-342900" algn="just">
              <a:buFont typeface="+mj-lt"/>
              <a:buAutoNum type="arabicPeriod"/>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の需給に関する情報の交換に関する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01700" lvl="1" indent="-342900" algn="just">
              <a:buFont typeface="+mj-lt"/>
              <a:buAutoNum type="arabicPeriod"/>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の使用の抑制、再生可能エネルギーの利用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、電気の需要の平準化をはじめとするエネルギー対策に係る情報の交換</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01700" lvl="1" indent="-342900" algn="just">
              <a:buFont typeface="+mj-lt"/>
              <a:buAutoNum type="arabicPeriod"/>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団体及びその関連団体のエネルギー対策に係る取組の推進及び啓発に関する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01700" lvl="1" indent="-342900" algn="just">
              <a:buFont typeface="+mj-lt"/>
              <a:buAutoNum type="arabicPeriod"/>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エネルギー対策の推進に関すること</a:t>
            </a:r>
          </a:p>
          <a:p>
            <a:pPr marL="53340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会議開催実績（</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04850" lvl="1"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全体会議</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回、事業者・家庭部門会議</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回、市町村部門会議</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p>
        </p:txBody>
      </p:sp>
      <p:sp>
        <p:nvSpPr>
          <p:cNvPr id="26" name="角丸四角形 25"/>
          <p:cNvSpPr/>
          <p:nvPr/>
        </p:nvSpPr>
        <p:spPr>
          <a:xfrm>
            <a:off x="107503" y="835202"/>
            <a:ext cx="3718461"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おおさかスマートエネルギー協議会の開催</a:t>
            </a:r>
          </a:p>
        </p:txBody>
      </p:sp>
      <p:sp>
        <p:nvSpPr>
          <p:cNvPr id="27" name="角丸四角形 26"/>
          <p:cNvSpPr/>
          <p:nvPr/>
        </p:nvSpPr>
        <p:spPr>
          <a:xfrm>
            <a:off x="107504" y="4600752"/>
            <a:ext cx="8928992" cy="2217560"/>
          </a:xfrm>
          <a:prstGeom prst="roundRect">
            <a:avLst>
              <a:gd name="adj" fmla="val 0"/>
            </a:avLst>
          </a:prstGeom>
          <a:no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marL="342900" lvl="0" indent="-342900">
              <a:spcBef>
                <a:spcPts val="600"/>
              </a:spcBef>
              <a:spcAft>
                <a:spcPts val="600"/>
              </a:spcAf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が共同で設置した「おおさか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スマートエネルギー</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」では、府民からの相談にワンストップ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、中小事業者のサポートや民間事業者</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など、様々な事業を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3400" lvl="0" indent="-285750" algn="jus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取組実績（</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0485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創エネ、蓄エネ、省エネ対策の相談・</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アドバイス</a:t>
            </a: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0485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年間約</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630</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780</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0485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国等が実施する各種制度等の周知</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07503" y="4225092"/>
            <a:ext cx="4320481"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おおさかスマートエネルギーセンター</a:t>
            </a:r>
            <a:r>
              <a:rPr kumimoji="1" lang="ja-JP" altLang="en-US" sz="1600" b="1" kern="0" dirty="0" smtClean="0">
                <a:solidFill>
                  <a:prstClr val="white"/>
                </a:solidFill>
                <a:latin typeface="Meiryo UI" pitchFamily="50" charset="-128"/>
                <a:ea typeface="Meiryo UI" pitchFamily="50" charset="-128"/>
                <a:cs typeface="Meiryo UI" pitchFamily="50" charset="-128"/>
              </a:rPr>
              <a:t>の設置・運営</a:t>
            </a:r>
            <a:endParaRPr kumimoji="1" lang="ja-JP" altLang="en-US" sz="1600" b="1" kern="0" dirty="0">
              <a:solidFill>
                <a:prstClr val="white"/>
              </a:solidFill>
              <a:latin typeface="Meiryo UI" pitchFamily="50" charset="-128"/>
              <a:ea typeface="Meiryo UI" pitchFamily="50" charset="-128"/>
              <a:cs typeface="Meiryo UI"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44032871"/>
              </p:ext>
            </p:extLst>
          </p:nvPr>
        </p:nvGraphicFramePr>
        <p:xfrm>
          <a:off x="4716016" y="5317628"/>
          <a:ext cx="4248470" cy="1464280"/>
        </p:xfrm>
        <a:graphic>
          <a:graphicData uri="http://schemas.openxmlformats.org/drawingml/2006/table">
            <a:tbl>
              <a:tblPr firstRow="1" bandRow="1">
                <a:tableStyleId>{5940675A-B579-460E-94D1-54222C63F5DA}</a:tableStyleId>
              </a:tblPr>
              <a:tblGrid>
                <a:gridCol w="986522">
                  <a:extLst>
                    <a:ext uri="{9D8B030D-6E8A-4147-A177-3AD203B41FA5}">
                      <a16:colId xmlns:a16="http://schemas.microsoft.com/office/drawing/2014/main" val="3757262113"/>
                    </a:ext>
                  </a:extLst>
                </a:gridCol>
                <a:gridCol w="543658">
                  <a:extLst>
                    <a:ext uri="{9D8B030D-6E8A-4147-A177-3AD203B41FA5}">
                      <a16:colId xmlns:a16="http://schemas.microsoft.com/office/drawing/2014/main" val="3128077813"/>
                    </a:ext>
                  </a:extLst>
                </a:gridCol>
                <a:gridCol w="543658">
                  <a:extLst>
                    <a:ext uri="{9D8B030D-6E8A-4147-A177-3AD203B41FA5}">
                      <a16:colId xmlns:a16="http://schemas.microsoft.com/office/drawing/2014/main" val="2233054629"/>
                    </a:ext>
                  </a:extLst>
                </a:gridCol>
                <a:gridCol w="543658">
                  <a:extLst>
                    <a:ext uri="{9D8B030D-6E8A-4147-A177-3AD203B41FA5}">
                      <a16:colId xmlns:a16="http://schemas.microsoft.com/office/drawing/2014/main" val="2027108342"/>
                    </a:ext>
                  </a:extLst>
                </a:gridCol>
                <a:gridCol w="543658">
                  <a:extLst>
                    <a:ext uri="{9D8B030D-6E8A-4147-A177-3AD203B41FA5}">
                      <a16:colId xmlns:a16="http://schemas.microsoft.com/office/drawing/2014/main" val="346158796"/>
                    </a:ext>
                  </a:extLst>
                </a:gridCol>
                <a:gridCol w="543658">
                  <a:extLst>
                    <a:ext uri="{9D8B030D-6E8A-4147-A177-3AD203B41FA5}">
                      <a16:colId xmlns:a16="http://schemas.microsoft.com/office/drawing/2014/main" val="1555019360"/>
                    </a:ext>
                  </a:extLst>
                </a:gridCol>
                <a:gridCol w="543658">
                  <a:extLst>
                    <a:ext uri="{9D8B030D-6E8A-4147-A177-3AD203B41FA5}">
                      <a16:colId xmlns:a16="http://schemas.microsoft.com/office/drawing/2014/main" val="4015490920"/>
                    </a:ext>
                  </a:extLst>
                </a:gridCol>
              </a:tblGrid>
              <a:tr h="152958">
                <a:tc>
                  <a:txBody>
                    <a:bodyPr/>
                    <a:lstStyle/>
                    <a:p>
                      <a:pPr algn="ctr"/>
                      <a:endParaRPr kumimoji="1" lang="ja-JP" altLang="en-US" sz="900" dirty="0">
                        <a:latin typeface="Meiryo UI" panose="020B0604030504040204" pitchFamily="50" charset="-128"/>
                        <a:ea typeface="Meiryo UI" panose="020B0604030504040204" pitchFamily="50" charset="-128"/>
                      </a:endParaRPr>
                    </a:p>
                  </a:txBody>
                  <a:tcPr marL="73400" marR="73400" marT="36700" marB="36700">
                    <a:solidFill>
                      <a:schemeClr val="accent6">
                        <a:lumMod val="40000"/>
                        <a:lumOff val="60000"/>
                      </a:schemeClr>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rPr>
                        <a:t>2013</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solidFill>
                      <a:schemeClr val="accent6">
                        <a:lumMod val="40000"/>
                        <a:lumOff val="60000"/>
                      </a:schemeClr>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rPr>
                        <a:t>2014</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solidFill>
                      <a:schemeClr val="accent6">
                        <a:lumMod val="40000"/>
                        <a:lumOff val="60000"/>
                      </a:schemeClr>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rPr>
                        <a:t>2015</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solidFill>
                      <a:schemeClr val="accent6">
                        <a:lumMod val="40000"/>
                        <a:lumOff val="60000"/>
                      </a:schemeClr>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rPr>
                        <a:t>2016</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solidFill>
                      <a:schemeClr val="accent6">
                        <a:lumMod val="40000"/>
                        <a:lumOff val="60000"/>
                      </a:schemeClr>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rPr>
                        <a:t>2017</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solidFill>
                      <a:schemeClr val="accent6">
                        <a:lumMod val="40000"/>
                        <a:lumOff val="60000"/>
                      </a:schemeClr>
                    </a:solidFill>
                  </a:tcPr>
                </a:tc>
                <a:tc>
                  <a:txBody>
                    <a:bodyPr/>
                    <a:lstStyle/>
                    <a:p>
                      <a:pPr algn="ctr"/>
                      <a:r>
                        <a:rPr kumimoji="1" lang="en-US" altLang="ja-JP" sz="900" dirty="0" smtClean="0">
                          <a:latin typeface="Meiryo UI" panose="020B0604030504040204" pitchFamily="50" charset="-128"/>
                          <a:ea typeface="Meiryo UI" panose="020B0604030504040204" pitchFamily="50" charset="-128"/>
                        </a:rPr>
                        <a:t>2018</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solidFill>
                      <a:schemeClr val="accent6">
                        <a:lumMod val="40000"/>
                        <a:lumOff val="60000"/>
                      </a:schemeClr>
                    </a:solidFill>
                  </a:tcPr>
                </a:tc>
                <a:extLst>
                  <a:ext uri="{0D108BD9-81ED-4DB2-BD59-A6C34878D82A}">
                    <a16:rowId xmlns:a16="http://schemas.microsoft.com/office/drawing/2014/main" val="1405712737"/>
                  </a:ext>
                </a:extLst>
              </a:tr>
              <a:tr h="252595">
                <a:tc>
                  <a:txBody>
                    <a:bodyPr/>
                    <a:lstStyle/>
                    <a:p>
                      <a:pPr algn="ctr"/>
                      <a:r>
                        <a:rPr kumimoji="1" lang="ja-JP" altLang="en-US" sz="900" dirty="0" smtClean="0">
                          <a:latin typeface="Meiryo UI" panose="020B0604030504040204" pitchFamily="50" charset="-128"/>
                          <a:ea typeface="Meiryo UI" panose="020B0604030504040204" pitchFamily="50" charset="-128"/>
                        </a:rPr>
                        <a:t>セミナー開催、</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講演（回）</a:t>
                      </a:r>
                      <a:endParaRPr kumimoji="1" lang="en-US" altLang="ja-JP" sz="900" dirty="0" smtClean="0">
                        <a:latin typeface="Meiryo UI" panose="020B0604030504040204" pitchFamily="50" charset="-128"/>
                        <a:ea typeface="Meiryo UI" panose="020B0604030504040204" pitchFamily="50" charset="-128"/>
                      </a:endParaRPr>
                    </a:p>
                  </a:txBody>
                  <a:tcPr marL="73400" marR="73400" marT="36700" marB="36700"/>
                </a:tc>
                <a:tc>
                  <a:txBody>
                    <a:bodyPr/>
                    <a:lstStyle/>
                    <a:p>
                      <a:pPr algn="ctr"/>
                      <a:r>
                        <a:rPr kumimoji="1" lang="en-US" altLang="ja-JP" sz="900" dirty="0" smtClean="0">
                          <a:latin typeface="Meiryo UI" panose="020B0604030504040204" pitchFamily="50" charset="-128"/>
                          <a:ea typeface="Meiryo UI" panose="020B0604030504040204" pitchFamily="50" charset="-128"/>
                        </a:rPr>
                        <a:t>28</a:t>
                      </a: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51</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32</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74</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59</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39</a:t>
                      </a:r>
                    </a:p>
                  </a:txBody>
                  <a:tcPr marL="73400" marR="73400" marT="36700" marB="36700" anchor="ctr"/>
                </a:tc>
                <a:extLst>
                  <a:ext uri="{0D108BD9-81ED-4DB2-BD59-A6C34878D82A}">
                    <a16:rowId xmlns:a16="http://schemas.microsoft.com/office/drawing/2014/main" val="2124491204"/>
                  </a:ext>
                </a:extLst>
              </a:tr>
              <a:tr h="252595">
                <a:tc>
                  <a:txBody>
                    <a:bodyPr/>
                    <a:lstStyle/>
                    <a:p>
                      <a:pPr algn="ctr"/>
                      <a:r>
                        <a:rPr kumimoji="1" lang="ja-JP" altLang="en-US" sz="900" dirty="0" smtClean="0">
                          <a:latin typeface="Meiryo UI" panose="020B0604030504040204" pitchFamily="50" charset="-128"/>
                          <a:ea typeface="Meiryo UI" panose="020B0604030504040204" pitchFamily="50" charset="-128"/>
                        </a:rPr>
                        <a:t>啓発イベント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err="1" smtClean="0">
                          <a:latin typeface="Meiryo UI" panose="020B0604030504040204" pitchFamily="50" charset="-128"/>
                          <a:ea typeface="Meiryo UI" panose="020B0604030504040204" pitchFamily="50" charset="-128"/>
                        </a:rPr>
                        <a:t>への</a:t>
                      </a:r>
                      <a:r>
                        <a:rPr kumimoji="1" lang="ja-JP" altLang="en-US" sz="900" dirty="0" smtClean="0">
                          <a:latin typeface="Meiryo UI" panose="020B0604030504040204" pitchFamily="50" charset="-128"/>
                          <a:ea typeface="Meiryo UI" panose="020B0604030504040204" pitchFamily="50" charset="-128"/>
                        </a:rPr>
                        <a:t>出展（回）</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tc>
                <a:tc>
                  <a:txBody>
                    <a:bodyPr/>
                    <a:lstStyle/>
                    <a:p>
                      <a:pPr algn="ctr"/>
                      <a:r>
                        <a:rPr kumimoji="1" lang="en-US" altLang="ja-JP" sz="900" dirty="0" smtClean="0">
                          <a:latin typeface="Meiryo UI" panose="020B0604030504040204" pitchFamily="50" charset="-128"/>
                          <a:ea typeface="Meiryo UI" panose="020B0604030504040204" pitchFamily="50" charset="-128"/>
                        </a:rPr>
                        <a:t>8</a:t>
                      </a: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23</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12</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8</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10</a:t>
                      </a:r>
                    </a:p>
                  </a:txBody>
                  <a:tcPr marL="73400" marR="73400" marT="36700" marB="36700" anchor="ctr"/>
                </a:tc>
                <a:extLst>
                  <a:ext uri="{0D108BD9-81ED-4DB2-BD59-A6C34878D82A}">
                    <a16:rowId xmlns:a16="http://schemas.microsoft.com/office/drawing/2014/main" val="3741643912"/>
                  </a:ext>
                </a:extLst>
              </a:tr>
              <a:tr h="252595">
                <a:tc>
                  <a:txBody>
                    <a:bodyPr/>
                    <a:lstStyle/>
                    <a:p>
                      <a:pPr algn="ctr"/>
                      <a:r>
                        <a:rPr kumimoji="1" lang="ja-JP" altLang="en-US" sz="900" dirty="0" smtClean="0">
                          <a:latin typeface="Meiryo UI" panose="020B0604030504040204" pitchFamily="50" charset="-128"/>
                          <a:ea typeface="Meiryo UI" panose="020B0604030504040204" pitchFamily="50" charset="-128"/>
                        </a:rPr>
                        <a:t>事業者・団体</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訪問（回）</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tc>
                <a:tc>
                  <a:txBody>
                    <a:bodyPr/>
                    <a:lstStyle/>
                    <a:p>
                      <a:pPr algn="ctr"/>
                      <a:r>
                        <a:rPr kumimoji="1" lang="en-US" altLang="ja-JP" sz="900" dirty="0" smtClean="0">
                          <a:latin typeface="Meiryo UI" panose="020B0604030504040204" pitchFamily="50" charset="-128"/>
                          <a:ea typeface="Meiryo UI" panose="020B0604030504040204" pitchFamily="50" charset="-128"/>
                        </a:rPr>
                        <a:t>108</a:t>
                      </a:r>
                    </a:p>
                  </a:txBody>
                  <a:tcPr marL="73400" marR="73400" marT="36700" marB="36700"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latin typeface="Meiryo UI" panose="020B0604030504040204" pitchFamily="50" charset="-128"/>
                          <a:ea typeface="Meiryo UI" panose="020B0604030504040204" pitchFamily="50" charset="-128"/>
                        </a:rPr>
                        <a:t>102</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latin typeface="Meiryo UI" panose="020B0604030504040204" pitchFamily="50" charset="-128"/>
                          <a:ea typeface="Meiryo UI" panose="020B0604030504040204" pitchFamily="50" charset="-128"/>
                        </a:rPr>
                        <a:t>144</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latin typeface="Meiryo UI" panose="020B0604030504040204" pitchFamily="50" charset="-128"/>
                          <a:ea typeface="Meiryo UI" panose="020B0604030504040204" pitchFamily="50" charset="-128"/>
                        </a:rPr>
                        <a:t>241</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237</a:t>
                      </a:r>
                      <a:endParaRPr kumimoji="1" lang="ja-JP" altLang="en-US" sz="900" dirty="0">
                        <a:latin typeface="Meiryo UI" panose="020B0604030504040204" pitchFamily="50" charset="-128"/>
                        <a:ea typeface="Meiryo UI" panose="020B0604030504040204" pitchFamily="50" charset="-128"/>
                      </a:endParaRPr>
                    </a:p>
                  </a:txBody>
                  <a:tcPr marL="73400" marR="734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162</a:t>
                      </a:r>
                    </a:p>
                  </a:txBody>
                  <a:tcPr marL="73400" marR="73400" marT="36700" marB="36700" anchor="ctr"/>
                </a:tc>
                <a:extLst>
                  <a:ext uri="{0D108BD9-81ED-4DB2-BD59-A6C34878D82A}">
                    <a16:rowId xmlns:a16="http://schemas.microsoft.com/office/drawing/2014/main" val="3492500959"/>
                  </a:ext>
                </a:extLst>
              </a:tr>
              <a:tr h="152958">
                <a:tc>
                  <a:txBody>
                    <a:bodyPr/>
                    <a:lstStyle/>
                    <a:p>
                      <a:pPr algn="ctr"/>
                      <a:r>
                        <a:rPr kumimoji="1" lang="ja-JP" altLang="en-US" sz="900" dirty="0" smtClean="0">
                          <a:latin typeface="Meiryo UI" panose="020B0604030504040204" pitchFamily="50" charset="-128"/>
                          <a:ea typeface="Meiryo UI" panose="020B0604030504040204" pitchFamily="50" charset="-128"/>
                        </a:rPr>
                        <a:t>チラシ配布（部）</a:t>
                      </a:r>
                      <a:endParaRPr kumimoji="1" lang="en-US" altLang="ja-JP" sz="900" dirty="0" smtClean="0">
                        <a:latin typeface="Meiryo UI" panose="020B0604030504040204" pitchFamily="50" charset="-128"/>
                        <a:ea typeface="Meiryo UI" panose="020B0604030504040204" pitchFamily="50" charset="-128"/>
                      </a:endParaRPr>
                    </a:p>
                  </a:txBody>
                  <a:tcPr marL="73400" marR="73400" marT="36700" marB="36700"/>
                </a:tc>
                <a:tc gridSpan="3">
                  <a:txBody>
                    <a:bodyPr/>
                    <a:lstStyle/>
                    <a:p>
                      <a:pPr algn="ctr"/>
                      <a:endParaRPr kumimoji="1" lang="en-US" altLang="ja-JP" sz="900" dirty="0" smtClean="0">
                        <a:latin typeface="Meiryo UI" panose="020B0604030504040204" pitchFamily="50" charset="-128"/>
                        <a:ea typeface="Meiryo UI" panose="020B0604030504040204" pitchFamily="50" charset="-128"/>
                      </a:endParaRPr>
                    </a:p>
                  </a:txBody>
                  <a:tcPr marL="73400" marR="73400" marT="36700" marB="36700" anchor="ctr">
                    <a:lnT w="12700" cap="flat" cmpd="sng" algn="ctr">
                      <a:solidFill>
                        <a:schemeClr val="tx1"/>
                      </a:solidFill>
                      <a:prstDash val="solid"/>
                      <a:round/>
                      <a:headEnd type="none" w="med" len="med"/>
                      <a:tailEnd type="none" w="med" len="med"/>
                    </a:lnT>
                    <a:lnBlToTr w="12700" cap="flat" cmpd="sng" algn="ctr">
                      <a:solidFill>
                        <a:schemeClr val="tx1"/>
                      </a:solidFill>
                      <a:prstDash val="solid"/>
                      <a:round/>
                      <a:headEnd type="none" w="med" len="med"/>
                      <a:tailEnd type="none" w="med" len="med"/>
                    </a:lnBlToTr>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81,000</a:t>
                      </a:r>
                      <a:endParaRPr kumimoji="1" lang="ja-JP" altLang="en-US" sz="900" dirty="0">
                        <a:latin typeface="Meiryo UI" panose="020B0604030504040204" pitchFamily="50" charset="-128"/>
                        <a:ea typeface="Meiryo UI" panose="020B0604030504040204" pitchFamily="50" charset="-128"/>
                      </a:endParaRPr>
                    </a:p>
                  </a:txBody>
                  <a:tcPr marL="36000" marR="360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59,000</a:t>
                      </a:r>
                      <a:endParaRPr kumimoji="1" lang="ja-JP" altLang="en-US" sz="900" dirty="0">
                        <a:latin typeface="Meiryo UI" panose="020B0604030504040204" pitchFamily="50" charset="-128"/>
                        <a:ea typeface="Meiryo UI" panose="020B0604030504040204" pitchFamily="50" charset="-128"/>
                      </a:endParaRPr>
                    </a:p>
                  </a:txBody>
                  <a:tcPr marL="36000" marR="36000" marT="36700" marB="36700" anchor="ctr"/>
                </a:tc>
                <a:tc>
                  <a:txBody>
                    <a:bodyPr/>
                    <a:lstStyle/>
                    <a:p>
                      <a:pPr algn="ctr"/>
                      <a:r>
                        <a:rPr kumimoji="1" lang="en-US" altLang="ja-JP" sz="900" dirty="0" smtClean="0">
                          <a:latin typeface="Meiryo UI" panose="020B0604030504040204" pitchFamily="50" charset="-128"/>
                          <a:ea typeface="Meiryo UI" panose="020B0604030504040204" pitchFamily="50" charset="-128"/>
                        </a:rPr>
                        <a:t>42,000</a:t>
                      </a:r>
                    </a:p>
                  </a:txBody>
                  <a:tcPr marL="36000" marR="36000" marT="36700" marB="36700" anchor="ctr"/>
                </a:tc>
                <a:extLst>
                  <a:ext uri="{0D108BD9-81ED-4DB2-BD59-A6C34878D82A}">
                    <a16:rowId xmlns:a16="http://schemas.microsoft.com/office/drawing/2014/main" val="423638769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606338653"/>
              </p:ext>
            </p:extLst>
          </p:nvPr>
        </p:nvGraphicFramePr>
        <p:xfrm>
          <a:off x="4716016" y="4635528"/>
          <a:ext cx="4248466" cy="640080"/>
        </p:xfrm>
        <a:graphic>
          <a:graphicData uri="http://schemas.openxmlformats.org/drawingml/2006/table">
            <a:tbl>
              <a:tblPr firstRow="1" bandRow="1">
                <a:tableStyleId>{5940675A-B579-460E-94D1-54222C63F5DA}</a:tableStyleId>
              </a:tblPr>
              <a:tblGrid>
                <a:gridCol w="986284">
                  <a:extLst>
                    <a:ext uri="{9D8B030D-6E8A-4147-A177-3AD203B41FA5}">
                      <a16:colId xmlns:a16="http://schemas.microsoft.com/office/drawing/2014/main" val="3757262113"/>
                    </a:ext>
                  </a:extLst>
                </a:gridCol>
                <a:gridCol w="543697">
                  <a:extLst>
                    <a:ext uri="{9D8B030D-6E8A-4147-A177-3AD203B41FA5}">
                      <a16:colId xmlns:a16="http://schemas.microsoft.com/office/drawing/2014/main" val="3128077813"/>
                    </a:ext>
                  </a:extLst>
                </a:gridCol>
                <a:gridCol w="543697">
                  <a:extLst>
                    <a:ext uri="{9D8B030D-6E8A-4147-A177-3AD203B41FA5}">
                      <a16:colId xmlns:a16="http://schemas.microsoft.com/office/drawing/2014/main" val="2233054629"/>
                    </a:ext>
                  </a:extLst>
                </a:gridCol>
                <a:gridCol w="543697">
                  <a:extLst>
                    <a:ext uri="{9D8B030D-6E8A-4147-A177-3AD203B41FA5}">
                      <a16:colId xmlns:a16="http://schemas.microsoft.com/office/drawing/2014/main" val="2027108342"/>
                    </a:ext>
                  </a:extLst>
                </a:gridCol>
                <a:gridCol w="543697">
                  <a:extLst>
                    <a:ext uri="{9D8B030D-6E8A-4147-A177-3AD203B41FA5}">
                      <a16:colId xmlns:a16="http://schemas.microsoft.com/office/drawing/2014/main" val="346158796"/>
                    </a:ext>
                  </a:extLst>
                </a:gridCol>
                <a:gridCol w="543697">
                  <a:extLst>
                    <a:ext uri="{9D8B030D-6E8A-4147-A177-3AD203B41FA5}">
                      <a16:colId xmlns:a16="http://schemas.microsoft.com/office/drawing/2014/main" val="1555019360"/>
                    </a:ext>
                  </a:extLst>
                </a:gridCol>
                <a:gridCol w="543697">
                  <a:extLst>
                    <a:ext uri="{9D8B030D-6E8A-4147-A177-3AD203B41FA5}">
                      <a16:colId xmlns:a16="http://schemas.microsoft.com/office/drawing/2014/main" val="4015490920"/>
                    </a:ext>
                  </a:extLst>
                </a:gridCol>
              </a:tblGrid>
              <a:tr h="0">
                <a:tc>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2013</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2014</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2015</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2016</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2017</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smtClean="0">
                          <a:latin typeface="Meiryo UI" panose="020B0604030504040204" pitchFamily="50" charset="-128"/>
                          <a:ea typeface="Meiryo UI" panose="020B0604030504040204" pitchFamily="50" charset="-128"/>
                        </a:rPr>
                        <a:t>2018</a:t>
                      </a:r>
                      <a:endParaRPr kumimoji="1" lang="ja-JP" altLang="en-US" sz="1000" dirty="0">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185506">
                <a:tc>
                  <a:txBody>
                    <a:bodyPr/>
                    <a:lstStyle/>
                    <a:p>
                      <a:pPr algn="ctr"/>
                      <a:r>
                        <a:rPr kumimoji="1" lang="ja-JP" altLang="en-US" sz="1000" dirty="0" smtClean="0">
                          <a:latin typeface="Meiryo UI" panose="020B0604030504040204" pitchFamily="50" charset="-128"/>
                          <a:ea typeface="Meiryo UI" panose="020B0604030504040204" pitchFamily="50" charset="-128"/>
                        </a:rPr>
                        <a:t>相談等</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対応件数</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rPr>
                        <a:t>668</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701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645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778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630</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24491204"/>
                  </a:ext>
                </a:extLst>
              </a:tr>
            </a:tbl>
          </a:graphicData>
        </a:graphic>
      </p:graphicFrame>
    </p:spTree>
    <p:extLst>
      <p:ext uri="{BB962C8B-B14F-4D97-AF65-F5344CB8AC3E}">
        <p14:creationId xmlns:p14="http://schemas.microsoft.com/office/powerpoint/2010/main" val="429231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６．条例等による規制・誘導</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107504" y="832583"/>
            <a:ext cx="8928992" cy="57496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現行プラン策定後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の一部改正等により、新たなエネルギー社会の構築に向けた取組みを制度化。</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71600" y="1559715"/>
            <a:ext cx="864096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※2013</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月改正施行、</a:t>
            </a:r>
            <a:r>
              <a:rPr kumimoji="1" lang="en-US" altLang="ja-JP" sz="1400" dirty="0" smtClean="0">
                <a:latin typeface="Meiryo UI" panose="020B0604030504040204" pitchFamily="50" charset="-128"/>
                <a:ea typeface="Meiryo UI" panose="020B0604030504040204" pitchFamily="50" charset="-128"/>
              </a:rPr>
              <a:t>2016</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月一部改正施行、</a:t>
            </a:r>
            <a:r>
              <a:rPr kumimoji="1" lang="en-US" altLang="ja-JP" sz="1400" dirty="0" smtClean="0">
                <a:latin typeface="Meiryo UI" panose="020B0604030504040204" pitchFamily="50" charset="-128"/>
                <a:ea typeface="Meiryo UI" panose="020B0604030504040204" pitchFamily="50" charset="-128"/>
              </a:rPr>
              <a:t>2017</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月一部改正施行</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8"/>
          <p:cNvSpPr/>
          <p:nvPr/>
        </p:nvSpPr>
        <p:spPr>
          <a:xfrm>
            <a:off x="107504" y="1547431"/>
            <a:ext cx="864096"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第</a:t>
            </a:r>
            <a:r>
              <a:rPr kumimoji="1" lang="en-US" altLang="ja-JP" sz="1600" b="1" kern="0" dirty="0">
                <a:solidFill>
                  <a:prstClr val="white"/>
                </a:solidFill>
                <a:latin typeface="Meiryo UI" pitchFamily="50" charset="-128"/>
                <a:ea typeface="Meiryo UI" pitchFamily="50" charset="-128"/>
                <a:cs typeface="Meiryo UI" pitchFamily="50" charset="-128"/>
              </a:rPr>
              <a:t>1</a:t>
            </a:r>
            <a:r>
              <a:rPr kumimoji="1" lang="ja-JP" altLang="en-US" sz="1600" b="1" kern="0" dirty="0" smtClean="0">
                <a:solidFill>
                  <a:prstClr val="white"/>
                </a:solidFill>
                <a:latin typeface="Meiryo UI" pitchFamily="50" charset="-128"/>
                <a:ea typeface="Meiryo UI" pitchFamily="50" charset="-128"/>
                <a:cs typeface="Meiryo UI" pitchFamily="50" charset="-128"/>
              </a:rPr>
              <a:t>弾</a:t>
            </a:r>
            <a:endParaRPr kumimoji="1" lang="ja-JP" altLang="en-US" sz="1600" b="1" kern="0" dirty="0">
              <a:solidFill>
                <a:prstClr val="white"/>
              </a:solidFill>
              <a:latin typeface="Meiryo UI" pitchFamily="50" charset="-128"/>
              <a:ea typeface="Meiryo UI" pitchFamily="50" charset="-128"/>
              <a:cs typeface="Meiryo UI" pitchFamily="50" charset="-128"/>
            </a:endParaRPr>
          </a:p>
        </p:txBody>
      </p:sp>
      <p:sp>
        <p:nvSpPr>
          <p:cNvPr id="16" name="角丸四角形 15"/>
          <p:cNvSpPr/>
          <p:nvPr/>
        </p:nvSpPr>
        <p:spPr>
          <a:xfrm>
            <a:off x="107504" y="1925005"/>
            <a:ext cx="8928992" cy="414516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Bef>
                <a:spcPts val="600"/>
              </a:spcBef>
            </a:pPr>
            <a:endPar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府、事業者、府民の責務として、電気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の需要の平準化に関する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努めることを規定。</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エネルギー多量消費事</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のピークカット対策を</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求めるなどの報告制度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を創設。</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pPr>
            <a:endPar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エネルギー供給事業者の努力義務として、エネルギーの使用の抑制、再生可能エネルギーの利用、電気の需要の平準化に関する情報提供に努めることを規定。</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小売電気事業者等に対して</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のひっ迫の恐れがある時期の前後に、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電力需給の予測・実績とその取組内容に関する報告を求めるなどの報告制度</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を創設。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府が、市町村、府民、事業者及びエネルギー供給事業者と、エネルギーの使用の抑制等に関する情報共有を図り、意見交換を促進するための措置を講ずることを規定。</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あらゆる関係者が協働して取組みを推進するため、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「おおさかスマートエネルギー協議会」を設置</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pPr>
            <a:endPar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消費に伴う二酸化炭素の排出など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環境への影響に最大限配慮する旨の届出制度を創設</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届出された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高効率で環境負荷の少ない火力発電設備は、環境アセスメントの対象から</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除外</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107504" y="1925005"/>
            <a:ext cx="2232248"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latin typeface="Meiryo UI" pitchFamily="50" charset="-128"/>
                <a:ea typeface="Meiryo UI" pitchFamily="50" charset="-128"/>
                <a:cs typeface="Meiryo UI" pitchFamily="50" charset="-128"/>
              </a:rPr>
              <a:t>電力</a:t>
            </a:r>
            <a:r>
              <a:rPr kumimoji="1" lang="ja-JP" altLang="en-US" sz="1600" b="1" kern="0" dirty="0">
                <a:latin typeface="Meiryo UI" pitchFamily="50" charset="-128"/>
                <a:ea typeface="Meiryo UI" pitchFamily="50" charset="-128"/>
                <a:cs typeface="Meiryo UI" pitchFamily="50" charset="-128"/>
              </a:rPr>
              <a:t>ピーク対策の</a:t>
            </a:r>
            <a:r>
              <a:rPr kumimoji="1" lang="ja-JP" altLang="en-US" sz="1600" b="1" kern="0" dirty="0" smtClean="0">
                <a:latin typeface="Meiryo UI" pitchFamily="50" charset="-128"/>
                <a:ea typeface="Meiryo UI" pitchFamily="50" charset="-128"/>
                <a:cs typeface="Meiryo UI" pitchFamily="50" charset="-128"/>
              </a:rPr>
              <a:t>促進</a:t>
            </a:r>
            <a:endParaRPr kumimoji="1" lang="ja-JP" altLang="en-US" sz="1600" b="1" kern="0" dirty="0">
              <a:latin typeface="Meiryo UI" pitchFamily="50" charset="-128"/>
              <a:ea typeface="Meiryo UI" pitchFamily="50" charset="-128"/>
              <a:cs typeface="Meiryo UI" pitchFamily="50" charset="-128"/>
            </a:endParaRPr>
          </a:p>
        </p:txBody>
      </p:sp>
      <p:sp>
        <p:nvSpPr>
          <p:cNvPr id="18" name="角丸四角形 17"/>
          <p:cNvSpPr/>
          <p:nvPr/>
        </p:nvSpPr>
        <p:spPr>
          <a:xfrm>
            <a:off x="107504" y="2890155"/>
            <a:ext cx="4680520"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latin typeface="Meiryo UI" pitchFamily="50" charset="-128"/>
                <a:ea typeface="Meiryo UI" pitchFamily="50" charset="-128"/>
                <a:cs typeface="Meiryo UI" pitchFamily="50" charset="-128"/>
              </a:rPr>
              <a:t>エネルギー</a:t>
            </a:r>
            <a:r>
              <a:rPr kumimoji="1" lang="ja-JP" altLang="en-US" sz="1600" b="1" kern="0" dirty="0">
                <a:latin typeface="Meiryo UI" pitchFamily="50" charset="-128"/>
                <a:ea typeface="Meiryo UI" pitchFamily="50" charset="-128"/>
                <a:cs typeface="Meiryo UI" pitchFamily="50" charset="-128"/>
              </a:rPr>
              <a:t>の使用の抑制等に関する情報交換の促進</a:t>
            </a:r>
          </a:p>
        </p:txBody>
      </p:sp>
      <p:sp>
        <p:nvSpPr>
          <p:cNvPr id="19" name="角丸四角形 18"/>
          <p:cNvSpPr/>
          <p:nvPr/>
        </p:nvSpPr>
        <p:spPr>
          <a:xfrm>
            <a:off x="107504" y="5138142"/>
            <a:ext cx="4896544"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latin typeface="Meiryo UI" pitchFamily="50" charset="-128"/>
                <a:ea typeface="Meiryo UI" pitchFamily="50" charset="-128"/>
                <a:cs typeface="Meiryo UI" pitchFamily="50" charset="-128"/>
              </a:rPr>
              <a:t>高効率</a:t>
            </a:r>
            <a:r>
              <a:rPr kumimoji="1" lang="ja-JP" altLang="en-US" sz="1600" b="1" kern="0" dirty="0">
                <a:latin typeface="Meiryo UI" pitchFamily="50" charset="-128"/>
                <a:ea typeface="Meiryo UI" pitchFamily="50" charset="-128"/>
                <a:cs typeface="Meiryo UI" pitchFamily="50" charset="-128"/>
              </a:rPr>
              <a:t>で環境負荷の少ない火力発電設備の設置促進</a:t>
            </a:r>
          </a:p>
        </p:txBody>
      </p:sp>
    </p:spTree>
    <p:extLst>
      <p:ext uri="{BB962C8B-B14F-4D97-AF65-F5344CB8AC3E}">
        <p14:creationId xmlns:p14="http://schemas.microsoft.com/office/powerpoint/2010/main" val="175120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６．条例等による規制・誘導</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24" name="角丸四角形 23"/>
          <p:cNvSpPr/>
          <p:nvPr/>
        </p:nvSpPr>
        <p:spPr>
          <a:xfrm>
            <a:off x="107504" y="1221617"/>
            <a:ext cx="8928992" cy="179067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Bef>
                <a:spcPts val="600"/>
              </a:spcBef>
            </a:pPr>
            <a:endPar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一定規模以上の建築物の新築、増築又は改築をしようとする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建築主に対して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省エネルギー基準（外皮基準・一次エネルギー消費量基準）への適合義務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を規定。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pPr>
            <a:endPar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一定規模以上の建築物の新築、増築又は改築をしようとする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建築主に対して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再生可能エネルギー源を利用する設備（太陽光発電設備等）の導入の検討義務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を規定</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71600" y="856327"/>
            <a:ext cx="864096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月改正施行、平成</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月一部改正施行</a:t>
            </a:r>
          </a:p>
        </p:txBody>
      </p:sp>
      <p:sp>
        <p:nvSpPr>
          <p:cNvPr id="9" name="角丸四角形 8"/>
          <p:cNvSpPr/>
          <p:nvPr/>
        </p:nvSpPr>
        <p:spPr>
          <a:xfrm>
            <a:off x="107504" y="844043"/>
            <a:ext cx="864096"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smtClean="0">
                <a:solidFill>
                  <a:prstClr val="white"/>
                </a:solidFill>
                <a:latin typeface="Meiryo UI" pitchFamily="50" charset="-128"/>
                <a:ea typeface="Meiryo UI" pitchFamily="50" charset="-128"/>
                <a:cs typeface="Meiryo UI" pitchFamily="50" charset="-128"/>
              </a:rPr>
              <a:t>第</a:t>
            </a:r>
            <a:r>
              <a:rPr kumimoji="1" lang="en-US" altLang="ja-JP" sz="1600" b="1" kern="0" dirty="0" smtClean="0">
                <a:solidFill>
                  <a:prstClr val="white"/>
                </a:solidFill>
                <a:latin typeface="Meiryo UI" pitchFamily="50" charset="-128"/>
                <a:ea typeface="Meiryo UI" pitchFamily="50" charset="-128"/>
                <a:cs typeface="Meiryo UI" pitchFamily="50" charset="-128"/>
              </a:rPr>
              <a:t>2</a:t>
            </a:r>
            <a:r>
              <a:rPr kumimoji="1" lang="ja-JP" altLang="en-US" sz="1600" b="1" kern="0" dirty="0" smtClean="0">
                <a:solidFill>
                  <a:prstClr val="white"/>
                </a:solidFill>
                <a:latin typeface="Meiryo UI" pitchFamily="50" charset="-128"/>
                <a:ea typeface="Meiryo UI" pitchFamily="50" charset="-128"/>
                <a:cs typeface="Meiryo UI" pitchFamily="50" charset="-128"/>
              </a:rPr>
              <a:t>弾</a:t>
            </a:r>
            <a:endParaRPr kumimoji="1" lang="ja-JP" altLang="en-US" sz="1600" b="1" kern="0" dirty="0">
              <a:solidFill>
                <a:prstClr val="white"/>
              </a:solidFill>
              <a:latin typeface="Meiryo UI" pitchFamily="50" charset="-128"/>
              <a:ea typeface="Meiryo UI" pitchFamily="50" charset="-128"/>
              <a:cs typeface="Meiryo UI" pitchFamily="50" charset="-128"/>
            </a:endParaRPr>
          </a:p>
        </p:txBody>
      </p:sp>
      <p:sp>
        <p:nvSpPr>
          <p:cNvPr id="11" name="角丸四角形 10"/>
          <p:cNvSpPr/>
          <p:nvPr/>
        </p:nvSpPr>
        <p:spPr>
          <a:xfrm>
            <a:off x="107504" y="1233902"/>
            <a:ext cx="3168352"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a:latin typeface="Meiryo UI" pitchFamily="50" charset="-128"/>
                <a:ea typeface="Meiryo UI" pitchFamily="50" charset="-128"/>
                <a:cs typeface="Meiryo UI" pitchFamily="50" charset="-128"/>
              </a:rPr>
              <a:t>省エネルギー基準への適合義務化</a:t>
            </a:r>
          </a:p>
        </p:txBody>
      </p:sp>
      <p:sp>
        <p:nvSpPr>
          <p:cNvPr id="13" name="角丸四角形 12"/>
          <p:cNvSpPr/>
          <p:nvPr/>
        </p:nvSpPr>
        <p:spPr>
          <a:xfrm>
            <a:off x="107504" y="2105980"/>
            <a:ext cx="4608512" cy="332346"/>
          </a:xfrm>
          <a:prstGeom prst="roundRect">
            <a:avLst>
              <a:gd name="adj" fmla="val 5000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defTabSz="914400">
              <a:defRPr/>
            </a:pPr>
            <a:r>
              <a:rPr kumimoji="1" lang="ja-JP" altLang="en-US" sz="1600" b="1" kern="0" dirty="0">
                <a:latin typeface="Meiryo UI" pitchFamily="50" charset="-128"/>
                <a:ea typeface="Meiryo UI" pitchFamily="50" charset="-128"/>
                <a:cs typeface="Meiryo UI" pitchFamily="50" charset="-128"/>
              </a:rPr>
              <a:t>再生可能エネルギー利用設備の導入の検討義務化</a:t>
            </a:r>
          </a:p>
        </p:txBody>
      </p:sp>
      <p:sp>
        <p:nvSpPr>
          <p:cNvPr id="10" name="角丸四角形 9"/>
          <p:cNvSpPr/>
          <p:nvPr/>
        </p:nvSpPr>
        <p:spPr>
          <a:xfrm>
            <a:off x="107504" y="3212976"/>
            <a:ext cx="8928992" cy="1713734"/>
          </a:xfrm>
          <a:prstGeom prst="roundRect">
            <a:avLst>
              <a:gd name="adj" fmla="val 0"/>
            </a:avLst>
          </a:prstGeom>
          <a:solidFill>
            <a:schemeClr val="bg1"/>
          </a:solidFill>
          <a:ln w="19050">
            <a:solidFill>
              <a:schemeClr val="accent6"/>
            </a:solidFill>
            <a:prstDash val="dash"/>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Bef>
                <a:spcPts val="600"/>
              </a:spcBef>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１：大阪市再生可能エネルギーの導入等による低炭素社会の構築に関する条例＞</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大阪市では、現行プラン策定前に、</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大阪市再生可能エネルギーの導入等による低炭素社会の構築に関する条例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を制定。</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月施行</a:t>
            </a:r>
          </a:p>
          <a:p>
            <a:pPr marL="342900" lvl="0" indent="-342900" algn="just">
              <a:spcBef>
                <a:spcPts val="600"/>
              </a:spcBef>
              <a:buFont typeface="Wingdings" panose="05000000000000000000" pitchFamily="2" charset="2"/>
              <a:buChar char="Ø"/>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低炭素社会の構築に関し</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、事業者、市民の責務を明らかにする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再生可能エネルギーの導入、エネルギーの使用の合理化その他の方法による温室効果ガスの排出の抑制等に関し必要な</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事項</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を規定。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07504" y="5013176"/>
            <a:ext cx="8928992" cy="1713734"/>
          </a:xfrm>
          <a:prstGeom prst="roundRect">
            <a:avLst>
              <a:gd name="adj" fmla="val 0"/>
            </a:avLst>
          </a:prstGeom>
          <a:solidFill>
            <a:schemeClr val="bg1"/>
          </a:solidFill>
          <a:ln w="19050">
            <a:solidFill>
              <a:schemeClr val="accent6"/>
            </a:solidFill>
            <a:prstDash val="dash"/>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Bef>
                <a:spcPts val="600"/>
              </a:spcBef>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２：太陽光発電施設の地域との共生の推進</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（「大阪モデル」）＞</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太陽光発電施設の地域との共生を推進する体制「大阪モデル」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太陽光発電施設の不適切な設置や事業者と地域住民との</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トラブルの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未然防止等を</a:t>
            </a:r>
            <a:r>
              <a:rPr lang="ja-JP" altLang="en-US"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図るもの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Ø"/>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法を所管する国、府民と密接な関係を有する市町村及び広域自治体である府が、それぞれの役割分担のもと、設置計画を情報共有し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トラブル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の未然防止を図るとともに、不適切案件及びトラブルに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関する情報</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共有を行い、発生したトラブルに対して連携協力して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391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539552" y="3688038"/>
            <a:ext cx="8064895" cy="2416046"/>
          </a:xfrm>
          <a:prstGeom prst="rect">
            <a:avLst/>
          </a:prstGeom>
          <a:ln>
            <a:solidFill>
              <a:schemeClr val="accent6">
                <a:lumMod val="50000"/>
              </a:schemeClr>
            </a:solidFill>
          </a:ln>
        </p:spPr>
        <p:txBody>
          <a:bodyPr wrap="square">
            <a:spAutoFit/>
          </a:bodyPr>
          <a:lstStyle/>
          <a:p>
            <a:pPr marL="285750" indent="-285750">
              <a:buFont typeface="Wingdings" panose="05000000000000000000" pitchFamily="2" charset="2"/>
              <a:buChar char="Ø"/>
              <a:defRPr/>
            </a:pPr>
            <a:r>
              <a:rPr lang="ja-JP" altLang="en-US" sz="1600" dirty="0" smtClean="0">
                <a:latin typeface="Meiryo UI" pitchFamily="50" charset="-128"/>
                <a:ea typeface="Meiryo UI" pitchFamily="50" charset="-128"/>
                <a:cs typeface="Meiryo UI" pitchFamily="50" charset="-128"/>
              </a:rPr>
              <a:t>太陽光発</a:t>
            </a:r>
            <a:r>
              <a:rPr lang="ja-JP" altLang="en-US" sz="1600" dirty="0">
                <a:latin typeface="Meiryo UI" pitchFamily="50" charset="-128"/>
                <a:ea typeface="Meiryo UI" pitchFamily="50" charset="-128"/>
                <a:cs typeface="Meiryo UI" pitchFamily="50" charset="-128"/>
              </a:rPr>
              <a:t>電</a:t>
            </a:r>
            <a:r>
              <a:rPr lang="ja-JP" altLang="en-US" sz="1600" dirty="0" smtClean="0">
                <a:latin typeface="Meiryo UI" pitchFamily="50" charset="-128"/>
                <a:ea typeface="Meiryo UI" pitchFamily="50" charset="-128"/>
                <a:cs typeface="Meiryo UI" pitchFamily="50" charset="-128"/>
              </a:rPr>
              <a:t>（住宅用）の累積</a:t>
            </a:r>
            <a:r>
              <a:rPr lang="ja-JP" altLang="en-US" sz="1600" dirty="0">
                <a:latin typeface="Meiryo UI" pitchFamily="50" charset="-128"/>
                <a:ea typeface="Meiryo UI" pitchFamily="50" charset="-128"/>
                <a:cs typeface="Meiryo UI" pitchFamily="50" charset="-128"/>
              </a:rPr>
              <a:t>導入量は増加して</a:t>
            </a:r>
            <a:r>
              <a:rPr lang="ja-JP" altLang="en-US" sz="1600" dirty="0" smtClean="0">
                <a:latin typeface="Meiryo UI" pitchFamily="50" charset="-128"/>
                <a:ea typeface="Meiryo UI" pitchFamily="50" charset="-128"/>
                <a:cs typeface="Meiryo UI" pitchFamily="50" charset="-128"/>
              </a:rPr>
              <a:t>きているが、当初の想定を</a:t>
            </a:r>
            <a:r>
              <a:rPr lang="ja-JP" altLang="en-US" sz="1600" dirty="0">
                <a:latin typeface="Meiryo UI" pitchFamily="50" charset="-128"/>
                <a:ea typeface="Meiryo UI" pitchFamily="50" charset="-128"/>
                <a:cs typeface="Meiryo UI" pitchFamily="50" charset="-128"/>
              </a:rPr>
              <a:t>下回っている</a:t>
            </a:r>
            <a:r>
              <a:rPr lang="ja-JP" altLang="en-US" sz="1600" dirty="0" smtClean="0">
                <a:latin typeface="Meiryo UI" pitchFamily="50" charset="-128"/>
                <a:ea typeface="Meiryo UI" pitchFamily="50" charset="-128"/>
                <a:cs typeface="Meiryo UI" pitchFamily="50" charset="-128"/>
              </a:rPr>
              <a:t>。</a:t>
            </a:r>
          </a:p>
          <a:p>
            <a:pPr marL="285750" indent="-285750">
              <a:buFont typeface="Wingdings" panose="05000000000000000000" pitchFamily="2" charset="2"/>
              <a:buChar char="Ø"/>
              <a:defRPr/>
            </a:pPr>
            <a:r>
              <a:rPr lang="ja-JP" altLang="en-US" sz="1600" dirty="0" smtClean="0">
                <a:latin typeface="Meiryo UI" pitchFamily="50" charset="-128"/>
                <a:ea typeface="Meiryo UI" pitchFamily="50" charset="-128"/>
                <a:cs typeface="Meiryo UI" pitchFamily="50" charset="-128"/>
              </a:rPr>
              <a:t>当初は、余剰電力買取制度（</a:t>
            </a:r>
            <a:r>
              <a:rPr lang="en-US" altLang="ja-JP" sz="1600" dirty="0" smtClean="0">
                <a:latin typeface="Meiryo UI" pitchFamily="50" charset="-128"/>
                <a:ea typeface="Meiryo UI" pitchFamily="50" charset="-128"/>
                <a:cs typeface="Meiryo UI" pitchFamily="50" charset="-128"/>
              </a:rPr>
              <a:t>2009</a:t>
            </a:r>
            <a:r>
              <a:rPr lang="ja-JP" altLang="en-US" sz="1600" dirty="0" smtClean="0">
                <a:latin typeface="Meiryo UI" pitchFamily="50" charset="-128"/>
                <a:ea typeface="Meiryo UI" pitchFamily="50" charset="-128"/>
                <a:cs typeface="Meiryo UI" pitchFamily="50" charset="-128"/>
              </a:rPr>
              <a:t>年</a:t>
            </a:r>
            <a:r>
              <a:rPr lang="en-US" altLang="ja-JP" sz="1600" dirty="0" smtClean="0">
                <a:latin typeface="Meiryo UI" pitchFamily="50" charset="-128"/>
                <a:ea typeface="Meiryo UI" pitchFamily="50" charset="-128"/>
                <a:cs typeface="Meiryo UI" pitchFamily="50" charset="-128"/>
              </a:rPr>
              <a:t>11</a:t>
            </a:r>
            <a:r>
              <a:rPr lang="ja-JP" altLang="en-US" sz="1600" dirty="0" smtClean="0">
                <a:latin typeface="Meiryo UI" pitchFamily="50" charset="-128"/>
                <a:ea typeface="Meiryo UI" pitchFamily="50" charset="-128"/>
                <a:cs typeface="Meiryo UI" pitchFamily="50" charset="-128"/>
              </a:rPr>
              <a:t>月～）及び</a:t>
            </a:r>
            <a:r>
              <a:rPr lang="en-US" altLang="ja-JP" sz="1600" dirty="0">
                <a:latin typeface="Meiryo UI" pitchFamily="50" charset="-128"/>
                <a:ea typeface="Meiryo UI" pitchFamily="50" charset="-128"/>
                <a:cs typeface="Meiryo UI" pitchFamily="50" charset="-128"/>
              </a:rPr>
              <a:t>F</a:t>
            </a:r>
            <a:r>
              <a:rPr lang="en-US" altLang="ja-JP" sz="1600" dirty="0" smtClean="0">
                <a:latin typeface="Meiryo UI" pitchFamily="50" charset="-128"/>
                <a:ea typeface="Meiryo UI" pitchFamily="50" charset="-128"/>
                <a:cs typeface="Meiryo UI" pitchFamily="50" charset="-128"/>
              </a:rPr>
              <a:t>IT</a:t>
            </a:r>
            <a:r>
              <a:rPr lang="ja-JP" altLang="en-US" sz="1600" dirty="0" smtClean="0">
                <a:latin typeface="Meiryo UI" pitchFamily="50" charset="-128"/>
                <a:ea typeface="Meiryo UI" pitchFamily="50" charset="-128"/>
                <a:cs typeface="Meiryo UI" pitchFamily="50" charset="-128"/>
              </a:rPr>
              <a:t>制度（</a:t>
            </a:r>
            <a:r>
              <a:rPr lang="en-US" altLang="ja-JP" sz="1600" dirty="0" smtClean="0">
                <a:latin typeface="Meiryo UI" pitchFamily="50" charset="-128"/>
                <a:ea typeface="Meiryo UI" pitchFamily="50" charset="-128"/>
                <a:cs typeface="Meiryo UI" pitchFamily="50" charset="-128"/>
              </a:rPr>
              <a:t>2012</a:t>
            </a:r>
            <a:r>
              <a:rPr lang="ja-JP" altLang="en-US" sz="1600" dirty="0" smtClean="0">
                <a:latin typeface="Meiryo UI" pitchFamily="50" charset="-128"/>
                <a:ea typeface="Meiryo UI" pitchFamily="50" charset="-128"/>
                <a:cs typeface="Meiryo UI" pitchFamily="50" charset="-128"/>
              </a:rPr>
              <a:t>年</a:t>
            </a:r>
            <a:r>
              <a:rPr lang="en-US" altLang="ja-JP" sz="1600" dirty="0" smtClean="0">
                <a:latin typeface="Meiryo UI" pitchFamily="50" charset="-128"/>
                <a:ea typeface="Meiryo UI" pitchFamily="50" charset="-128"/>
                <a:cs typeface="Meiryo UI" pitchFamily="50" charset="-128"/>
              </a:rPr>
              <a:t>7</a:t>
            </a:r>
            <a:r>
              <a:rPr lang="ja-JP" altLang="en-US" sz="1600" dirty="0" smtClean="0">
                <a:latin typeface="Meiryo UI" pitchFamily="50" charset="-128"/>
                <a:ea typeface="Meiryo UI" pitchFamily="50" charset="-128"/>
                <a:cs typeface="Meiryo UI" pitchFamily="50" charset="-128"/>
              </a:rPr>
              <a:t>月～）と、国の補助金（</a:t>
            </a:r>
            <a:r>
              <a:rPr lang="en-US" altLang="ja-JP" sz="1600" dirty="0" smtClean="0">
                <a:latin typeface="Meiryo UI" pitchFamily="50" charset="-128"/>
                <a:ea typeface="Meiryo UI" pitchFamily="50" charset="-128"/>
                <a:cs typeface="Meiryo UI" pitchFamily="50" charset="-128"/>
              </a:rPr>
              <a:t>2008</a:t>
            </a:r>
            <a:r>
              <a:rPr lang="ja-JP" altLang="en-US" sz="1600" dirty="0" smtClean="0">
                <a:latin typeface="Meiryo UI" pitchFamily="50" charset="-128"/>
                <a:ea typeface="Meiryo UI" pitchFamily="50" charset="-128"/>
                <a:cs typeface="Meiryo UI" pitchFamily="50" charset="-128"/>
              </a:rPr>
              <a:t>年</a:t>
            </a:r>
            <a:r>
              <a:rPr lang="en-US" altLang="ja-JP" sz="1600" dirty="0" smtClean="0">
                <a:latin typeface="Meiryo UI" pitchFamily="50" charset="-128"/>
                <a:ea typeface="Meiryo UI" pitchFamily="50" charset="-128"/>
                <a:cs typeface="Meiryo UI" pitchFamily="50" charset="-128"/>
              </a:rPr>
              <a:t>1</a:t>
            </a:r>
            <a:r>
              <a:rPr lang="ja-JP" altLang="en-US" sz="1600" dirty="0" smtClean="0">
                <a:latin typeface="Meiryo UI" pitchFamily="50" charset="-128"/>
                <a:ea typeface="Meiryo UI" pitchFamily="50" charset="-128"/>
                <a:cs typeface="Meiryo UI" pitchFamily="50" charset="-128"/>
              </a:rPr>
              <a:t>月～）を背景に、単年度導入量が増加。補助</a:t>
            </a:r>
            <a:r>
              <a:rPr lang="ja-JP" altLang="en-US" sz="1600" dirty="0">
                <a:latin typeface="Meiryo UI" pitchFamily="50" charset="-128"/>
                <a:ea typeface="Meiryo UI" pitchFamily="50" charset="-128"/>
                <a:cs typeface="Meiryo UI" pitchFamily="50" charset="-128"/>
              </a:rPr>
              <a:t>金の</a:t>
            </a:r>
            <a:r>
              <a:rPr lang="ja-JP" altLang="en-US" sz="1600" dirty="0" smtClean="0">
                <a:latin typeface="Meiryo UI" pitchFamily="50" charset="-128"/>
                <a:ea typeface="Meiryo UI" pitchFamily="50" charset="-128"/>
                <a:cs typeface="Meiryo UI" pitchFamily="50" charset="-128"/>
              </a:rPr>
              <a:t>終了（</a:t>
            </a:r>
            <a:r>
              <a:rPr lang="en-US" altLang="ja-JP" sz="1600" dirty="0">
                <a:latin typeface="Meiryo UI" pitchFamily="50" charset="-128"/>
                <a:ea typeface="Meiryo UI" pitchFamily="50" charset="-128"/>
                <a:cs typeface="Meiryo UI" pitchFamily="50" charset="-128"/>
              </a:rPr>
              <a:t>2014</a:t>
            </a:r>
            <a:r>
              <a:rPr lang="ja-JP" altLang="en-US" sz="1600" dirty="0" smtClean="0">
                <a:latin typeface="Meiryo UI" pitchFamily="50" charset="-128"/>
                <a:ea typeface="Meiryo UI" pitchFamily="50" charset="-128"/>
                <a:cs typeface="Meiryo UI" pitchFamily="50" charset="-128"/>
              </a:rPr>
              <a:t>年度）</a:t>
            </a:r>
            <a:r>
              <a:rPr lang="ja-JP" altLang="en-US" sz="1600" dirty="0">
                <a:latin typeface="Meiryo UI" pitchFamily="50" charset="-128"/>
                <a:ea typeface="Meiryo UI" pitchFamily="50" charset="-128"/>
                <a:cs typeface="Meiryo UI" pitchFamily="50" charset="-128"/>
              </a:rPr>
              <a:t>や</a:t>
            </a:r>
            <a:r>
              <a:rPr lang="en-US" altLang="ja-JP" sz="1600" dirty="0">
                <a:latin typeface="Meiryo UI" pitchFamily="50" charset="-128"/>
                <a:ea typeface="Meiryo UI" pitchFamily="50" charset="-128"/>
                <a:cs typeface="Meiryo UI" pitchFamily="50" charset="-128"/>
              </a:rPr>
              <a:t>FIT</a:t>
            </a:r>
            <a:r>
              <a:rPr lang="ja-JP" altLang="en-US" sz="1600" dirty="0">
                <a:latin typeface="Meiryo UI" pitchFamily="50" charset="-128"/>
                <a:ea typeface="Meiryo UI" pitchFamily="50" charset="-128"/>
                <a:cs typeface="Meiryo UI" pitchFamily="50" charset="-128"/>
              </a:rPr>
              <a:t>制度</a:t>
            </a:r>
            <a:r>
              <a:rPr lang="ja-JP" altLang="en-US" sz="1600" dirty="0" smtClean="0">
                <a:latin typeface="Meiryo UI" pitchFamily="50" charset="-128"/>
                <a:ea typeface="Meiryo UI" pitchFamily="50" charset="-128"/>
                <a:cs typeface="Meiryo UI" pitchFamily="50" charset="-128"/>
              </a:rPr>
              <a:t>の調達価格の低下など</a:t>
            </a:r>
            <a:r>
              <a:rPr lang="ja-JP" altLang="en-US" sz="1600" dirty="0">
                <a:latin typeface="Meiryo UI" pitchFamily="50" charset="-128"/>
                <a:ea typeface="Meiryo UI" pitchFamily="50" charset="-128"/>
                <a:cs typeface="Meiryo UI" pitchFamily="50" charset="-128"/>
              </a:rPr>
              <a:t>から</a:t>
            </a:r>
            <a:r>
              <a:rPr lang="ja-JP" altLang="en-US" sz="1600" dirty="0" smtClean="0">
                <a:latin typeface="Meiryo UI" pitchFamily="50" charset="-128"/>
                <a:ea typeface="Meiryo UI" pitchFamily="50" charset="-128"/>
                <a:cs typeface="Meiryo UI" pitchFamily="50" charset="-128"/>
              </a:rPr>
              <a:t>、単</a:t>
            </a:r>
            <a:r>
              <a:rPr lang="ja-JP" altLang="en-US" sz="1600" dirty="0">
                <a:latin typeface="Meiryo UI" pitchFamily="50" charset="-128"/>
                <a:ea typeface="Meiryo UI" pitchFamily="50" charset="-128"/>
                <a:cs typeface="Meiryo UI" pitchFamily="50" charset="-128"/>
              </a:rPr>
              <a:t>年度導入量が減少</a:t>
            </a:r>
            <a:r>
              <a:rPr lang="ja-JP" altLang="en-US" sz="1600" dirty="0" smtClean="0">
                <a:latin typeface="Meiryo UI" pitchFamily="50" charset="-128"/>
                <a:ea typeface="Meiryo UI" pitchFamily="50" charset="-128"/>
                <a:cs typeface="Meiryo UI" pitchFamily="50" charset="-128"/>
              </a:rPr>
              <a:t>。</a:t>
            </a:r>
            <a:endParaRPr lang="en-US" altLang="ja-JP" sz="1600" dirty="0" smtClean="0">
              <a:latin typeface="Meiryo UI" pitchFamily="50" charset="-128"/>
              <a:ea typeface="Meiryo UI" pitchFamily="50" charset="-128"/>
              <a:cs typeface="Meiryo UI" pitchFamily="50" charset="-128"/>
            </a:endParaRPr>
          </a:p>
          <a:p>
            <a:pPr marL="285750" indent="-285750">
              <a:buFont typeface="Wingdings" panose="05000000000000000000" pitchFamily="2" charset="2"/>
              <a:buChar char="Ø"/>
              <a:defRPr/>
            </a:pPr>
            <a:r>
              <a:rPr lang="ja-JP" altLang="en-US" sz="1600" dirty="0" smtClean="0">
                <a:latin typeface="Meiryo UI" pitchFamily="50" charset="-128"/>
                <a:ea typeface="Meiryo UI" pitchFamily="50" charset="-128"/>
                <a:cs typeface="Meiryo UI" pitchFamily="50" charset="-128"/>
              </a:rPr>
              <a:t>府市では</a:t>
            </a:r>
            <a:r>
              <a:rPr lang="ja-JP" altLang="en-US" sz="1600" dirty="0">
                <a:latin typeface="Meiryo UI" pitchFamily="50" charset="-128"/>
                <a:ea typeface="Meiryo UI" pitchFamily="50" charset="-128"/>
                <a:cs typeface="Meiryo UI" pitchFamily="50" charset="-128"/>
              </a:rPr>
              <a:t>、太陽光パネル設置普及啓発</a:t>
            </a:r>
            <a:r>
              <a:rPr lang="ja-JP" altLang="en-US" sz="1600" dirty="0" smtClean="0">
                <a:latin typeface="Meiryo UI" pitchFamily="50" charset="-128"/>
                <a:ea typeface="Meiryo UI" pitchFamily="50" charset="-128"/>
                <a:cs typeface="Meiryo UI" pitchFamily="50" charset="-128"/>
              </a:rPr>
              <a:t>事業（事業者登録制度）など普及啓発等を実施するとともに、低利融資事業等により導入を支援。</a:t>
            </a:r>
            <a:endParaRPr lang="en-US" altLang="ja-JP" sz="1600" dirty="0" smtClean="0">
              <a:latin typeface="Meiryo UI" pitchFamily="50" charset="-128"/>
              <a:ea typeface="Meiryo UI" pitchFamily="50" charset="-128"/>
              <a:cs typeface="Meiryo UI" pitchFamily="50" charset="-128"/>
            </a:endParaRPr>
          </a:p>
          <a:p>
            <a:pPr marL="82550">
              <a:spcBef>
                <a:spcPts val="600"/>
              </a:spcBef>
              <a:defRPr/>
            </a:pPr>
            <a:r>
              <a:rPr lang="ja-JP" altLang="en-US" sz="1400" b="1" u="sng" dirty="0" smtClean="0">
                <a:latin typeface="Meiryo UI" pitchFamily="50" charset="-128"/>
                <a:ea typeface="Meiryo UI" pitchFamily="50" charset="-128"/>
                <a:cs typeface="Meiryo UI" pitchFamily="50" charset="-128"/>
              </a:rPr>
              <a:t>その他</a:t>
            </a:r>
            <a:r>
              <a:rPr lang="ja-JP" altLang="en-US" sz="1400" b="1" u="sng" dirty="0">
                <a:latin typeface="Meiryo UI" pitchFamily="50" charset="-128"/>
                <a:ea typeface="Meiryo UI" pitchFamily="50" charset="-128"/>
                <a:cs typeface="Meiryo UI" pitchFamily="50" charset="-128"/>
              </a:rPr>
              <a:t>の主</a:t>
            </a:r>
            <a:r>
              <a:rPr lang="ja-JP" altLang="en-US" sz="1400" b="1" u="sng" dirty="0" smtClean="0">
                <a:latin typeface="Meiryo UI" pitchFamily="50" charset="-128"/>
                <a:ea typeface="Meiryo UI" pitchFamily="50" charset="-128"/>
                <a:cs typeface="Meiryo UI" pitchFamily="50" charset="-128"/>
              </a:rPr>
              <a:t>な取組み</a:t>
            </a:r>
            <a:endParaRPr lang="en-US" altLang="ja-JP" sz="1400" dirty="0" smtClean="0">
              <a:latin typeface="Meiryo UI" pitchFamily="50" charset="-128"/>
              <a:ea typeface="Meiryo UI" pitchFamily="50" charset="-128"/>
              <a:cs typeface="Meiryo UI" pitchFamily="50" charset="-128"/>
            </a:endParaRPr>
          </a:p>
          <a:p>
            <a:pPr marL="355600" indent="-171450" defTabSz="1280160">
              <a:buFont typeface="Arial" panose="020B0604020202020204" pitchFamily="34" charset="0"/>
              <a:buChar char="•"/>
              <a:defRPr/>
            </a:pPr>
            <a:r>
              <a:rPr lang="ja-JP" altLang="en-US" sz="1200" dirty="0" smtClean="0">
                <a:latin typeface="Meiryo UI" panose="020B0604030504040204" pitchFamily="50" charset="-128"/>
                <a:ea typeface="Meiryo UI" panose="020B0604030504040204" pitchFamily="50" charset="-128"/>
              </a:rPr>
              <a:t>太陽光パネル設置普及啓発事業　＜登録件数：計</a:t>
            </a:r>
            <a:r>
              <a:rPr lang="en-US" altLang="ja-JP" sz="1200" dirty="0" smtClean="0">
                <a:latin typeface="Meiryo UI" panose="020B0604030504040204" pitchFamily="50" charset="-128"/>
                <a:ea typeface="Meiryo UI" panose="020B0604030504040204" pitchFamily="50" charset="-128"/>
              </a:rPr>
              <a:t>55</a:t>
            </a:r>
            <a:r>
              <a:rPr lang="ja-JP" altLang="en-US" sz="1200" dirty="0" smtClean="0">
                <a:latin typeface="Meiryo UI" panose="020B0604030504040204" pitchFamily="50" charset="-128"/>
                <a:ea typeface="Meiryo UI" panose="020B0604030504040204" pitchFamily="50" charset="-128"/>
              </a:rPr>
              <a:t>件（</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年度）＞</a:t>
            </a:r>
          </a:p>
          <a:p>
            <a:pPr marL="355600" indent="-171450" defTabSz="1280160">
              <a:buFont typeface="Arial" panose="020B0604020202020204" pitchFamily="34" charset="0"/>
              <a:buChar char="•"/>
              <a:defRPr/>
            </a:pPr>
            <a:r>
              <a:rPr lang="en-US" altLang="ja-JP" sz="1200" dirty="0" smtClean="0">
                <a:latin typeface="Meiryo UI" panose="020B0604030504040204" pitchFamily="50" charset="-128"/>
                <a:ea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rPr>
              <a:t>普及啓発事業　</a:t>
            </a:r>
            <a:r>
              <a:rPr lang="ja-JP" altLang="en-US" sz="1200" dirty="0" smtClean="0">
                <a:latin typeface="Meiryo UI" panose="020B0604030504040204" pitchFamily="50" charset="-128"/>
                <a:ea typeface="Meiryo UI" panose="020B0604030504040204" pitchFamily="50" charset="-128"/>
              </a:rPr>
              <a:t>＜住宅展示場における啓発イベント実施・チラシ配布数：</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日間・約</a:t>
            </a:r>
            <a:r>
              <a:rPr lang="en-US" altLang="ja-JP" sz="1200" dirty="0" smtClean="0">
                <a:latin typeface="Meiryo UI" panose="020B0604030504040204" pitchFamily="50" charset="-128"/>
                <a:ea typeface="Meiryo UI" panose="020B0604030504040204" pitchFamily="50" charset="-128"/>
              </a:rPr>
              <a:t>850</a:t>
            </a:r>
            <a:r>
              <a:rPr lang="ja-JP" altLang="en-US" sz="1200" dirty="0" smtClean="0">
                <a:latin typeface="Meiryo UI" panose="020B0604030504040204" pitchFamily="50" charset="-128"/>
                <a:ea typeface="Meiryo UI" panose="020B0604030504040204" pitchFamily="50" charset="-128"/>
              </a:rPr>
              <a:t>部、住宅</a:t>
            </a:r>
            <a:r>
              <a:rPr lang="ja-JP" altLang="en-US" sz="1200" dirty="0">
                <a:latin typeface="Meiryo UI" panose="020B0604030504040204" pitchFamily="50" charset="-128"/>
                <a:ea typeface="Meiryo UI" panose="020B0604030504040204" pitchFamily="50" charset="-128"/>
              </a:rPr>
              <a:t>展示場やセミナーでのチラシ配布：約</a:t>
            </a:r>
            <a:r>
              <a:rPr lang="en-US" altLang="ja-JP" sz="1200" dirty="0">
                <a:latin typeface="Meiryo UI" panose="020B0604030504040204" pitchFamily="50" charset="-128"/>
                <a:ea typeface="Meiryo UI" panose="020B0604030504040204" pitchFamily="50" charset="-128"/>
              </a:rPr>
              <a:t>4,000</a:t>
            </a:r>
            <a:r>
              <a:rPr lang="ja-JP" altLang="en-US" sz="1200" dirty="0">
                <a:latin typeface="Meiryo UI" panose="020B0604030504040204" pitchFamily="50" charset="-128"/>
                <a:ea typeface="Meiryo UI" panose="020B0604030504040204" pitchFamily="50" charset="-128"/>
              </a:rPr>
              <a:t>部、</a:t>
            </a:r>
            <a:r>
              <a:rPr lang="en-US" altLang="ja-JP" sz="1200" dirty="0">
                <a:latin typeface="Meiryo UI" panose="020B0604030504040204" pitchFamily="50" charset="-128"/>
                <a:ea typeface="Meiryo UI" panose="020B0604030504040204" pitchFamily="50" charset="-128"/>
              </a:rPr>
              <a:t>ZEH</a:t>
            </a:r>
            <a:r>
              <a:rPr lang="ja-JP" altLang="en-US" sz="1200" dirty="0">
                <a:latin typeface="Meiryo UI" panose="020B0604030504040204" pitchFamily="50" charset="-128"/>
                <a:ea typeface="Meiryo UI" panose="020B0604030504040204" pitchFamily="50" charset="-128"/>
              </a:rPr>
              <a:t>宿泊体験事業：計</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組（</a:t>
            </a:r>
            <a:r>
              <a:rPr lang="en-US" altLang="ja-JP" sz="1200" dirty="0">
                <a:latin typeface="Meiryo UI" panose="020B0604030504040204" pitchFamily="50" charset="-128"/>
                <a:ea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７．取組みの検証①太陽光発電（住宅用）</a:t>
            </a:r>
            <a:endParaRPr lang="ja-JP" altLang="en-US" sz="3200" b="1" dirty="0">
              <a:solidFill>
                <a:sysClr val="window" lastClr="FFFFFF"/>
              </a:solidFill>
              <a:latin typeface="Meiryo UI" panose="020B0604030504040204" pitchFamily="50" charset="-128"/>
              <a:ea typeface="Meiryo UI" panose="020B0604030504040204" pitchFamily="50" charset="-128"/>
            </a:endParaRP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51520" y="735307"/>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■目標値設定の</a:t>
            </a:r>
            <a:r>
              <a:rPr kumimoji="1" lang="ja-JP" altLang="en-US" sz="1600" b="1" dirty="0" smtClean="0">
                <a:latin typeface="Meiryo UI" panose="020B0604030504040204" pitchFamily="50" charset="-128"/>
                <a:ea typeface="Meiryo UI" panose="020B0604030504040204" pitchFamily="50" charset="-128"/>
              </a:rPr>
              <a:t>考え方と進捗状況</a:t>
            </a:r>
            <a:endParaRPr kumimoji="1" lang="ja-JP" altLang="en-US" sz="1600" b="1" dirty="0">
              <a:latin typeface="Meiryo UI" panose="020B0604030504040204" pitchFamily="50" charset="-128"/>
              <a:ea typeface="Meiryo UI" panose="020B0604030504040204" pitchFamily="50" charset="-128"/>
            </a:endParaRPr>
          </a:p>
        </p:txBody>
      </p:sp>
      <p:sp>
        <p:nvSpPr>
          <p:cNvPr id="67" name="角丸四角形 66"/>
          <p:cNvSpPr/>
          <p:nvPr/>
        </p:nvSpPr>
        <p:spPr>
          <a:xfrm>
            <a:off x="539553" y="1862311"/>
            <a:ext cx="8064894" cy="272303"/>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wrap="square" tIns="36000" bIns="36000" anchor="t">
            <a:spAutoFit/>
          </a:bodyPr>
          <a:lstStyle/>
          <a:p>
            <a:pPr marL="1790700" indent="-1790700">
              <a:defRPr/>
            </a:pPr>
            <a:r>
              <a:rPr lang="ja-JP" altLang="en-US" sz="1200" dirty="0" smtClean="0">
                <a:latin typeface="Meiryo UI" pitchFamily="50" charset="-128"/>
                <a:ea typeface="Meiryo UI" pitchFamily="50" charset="-128"/>
                <a:cs typeface="Meiryo UI" pitchFamily="50" charset="-128"/>
              </a:rPr>
              <a:t>＜目標値設定の考え方＞</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住宅用の導入量のトレンドをもとに、一定の施策効果を見込んで算定。</a:t>
            </a:r>
          </a:p>
        </p:txBody>
      </p:sp>
      <p:graphicFrame>
        <p:nvGraphicFramePr>
          <p:cNvPr id="68" name="表 67"/>
          <p:cNvGraphicFramePr>
            <a:graphicFrameLocks noGrp="1"/>
          </p:cNvGraphicFramePr>
          <p:nvPr>
            <p:extLst>
              <p:ext uri="{D42A27DB-BD31-4B8C-83A1-F6EECF244321}">
                <p14:modId xmlns:p14="http://schemas.microsoft.com/office/powerpoint/2010/main" val="4231470827"/>
              </p:ext>
            </p:extLst>
          </p:nvPr>
        </p:nvGraphicFramePr>
        <p:xfrm>
          <a:off x="539552" y="1073861"/>
          <a:ext cx="8064895" cy="79248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3743041236"/>
                    </a:ext>
                  </a:extLst>
                </a:gridCol>
                <a:gridCol w="1980220">
                  <a:extLst>
                    <a:ext uri="{9D8B030D-6E8A-4147-A177-3AD203B41FA5}">
                      <a16:colId xmlns:a16="http://schemas.microsoft.com/office/drawing/2014/main" val="1021321584"/>
                    </a:ext>
                  </a:extLst>
                </a:gridCol>
                <a:gridCol w="1980220">
                  <a:extLst>
                    <a:ext uri="{9D8B030D-6E8A-4147-A177-3AD203B41FA5}">
                      <a16:colId xmlns:a16="http://schemas.microsoft.com/office/drawing/2014/main" val="1512599064"/>
                    </a:ext>
                  </a:extLst>
                </a:gridCol>
                <a:gridCol w="1512167">
                  <a:extLst>
                    <a:ext uri="{9D8B030D-6E8A-4147-A177-3AD203B41FA5}">
                      <a16:colId xmlns:a16="http://schemas.microsoft.com/office/drawing/2014/main" val="3872657968"/>
                    </a:ext>
                  </a:extLst>
                </a:gridCol>
              </a:tblGrid>
              <a:tr h="0">
                <a:tc>
                  <a:txBody>
                    <a:bodyPr/>
                    <a:lstStyle/>
                    <a:p>
                      <a:pPr algn="ctr"/>
                      <a:endParaRPr lang="en-US" altLang="ja-JP" sz="16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algn="ct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年度目標</a:t>
                      </a:r>
                    </a:p>
                    <a:p>
                      <a:pPr algn="ct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2012</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年度比）</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進捗状況</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2018</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達成率</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22997945"/>
                  </a:ext>
                </a:extLst>
              </a:tr>
              <a:tr h="0">
                <a:tc>
                  <a:txBody>
                    <a:bodyPr/>
                    <a:lstStyle/>
                    <a:p>
                      <a:r>
                        <a:rPr kumimoji="1" lang="ja-JP" altLang="en-US" sz="1400" dirty="0" smtClean="0">
                          <a:latin typeface="Meiryo UI" panose="020B0604030504040204" pitchFamily="50" charset="-128"/>
                          <a:ea typeface="Meiryo UI" panose="020B0604030504040204" pitchFamily="50" charset="-128"/>
                        </a:rPr>
                        <a:t>住宅用</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62</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21.5</a:t>
                      </a:r>
                      <a:r>
                        <a:rPr kumimoji="1" lang="ja-JP" altLang="en-US" sz="1400" dirty="0" smtClean="0">
                          <a:latin typeface="Meiryo UI" panose="020B0604030504040204" pitchFamily="50" charset="-128"/>
                          <a:ea typeface="Meiryo UI" panose="020B0604030504040204" pitchFamily="50" charset="-128"/>
                        </a:rPr>
                        <a:t>万</a:t>
                      </a:r>
                      <a:r>
                        <a:rPr kumimoji="1" lang="en-US" altLang="ja-JP" sz="1400" dirty="0" smtClean="0">
                          <a:latin typeface="Meiryo UI" panose="020B0604030504040204" pitchFamily="50" charset="-128"/>
                          <a:ea typeface="Meiryo UI" panose="020B0604030504040204" pitchFamily="50" charset="-128"/>
                        </a:rPr>
                        <a:t>kW</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34.7%</a:t>
                      </a:r>
                      <a:endParaRPr kumimoji="1" lang="ja-JP" altLang="en-US" sz="1400" dirty="0" smtClean="0">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3597515"/>
                  </a:ext>
                </a:extLst>
              </a:tr>
            </a:tbl>
          </a:graphicData>
        </a:graphic>
      </p:graphicFrame>
      <p:sp>
        <p:nvSpPr>
          <p:cNvPr id="14" name="テキスト ボックス 13"/>
          <p:cNvSpPr txBox="1"/>
          <p:nvPr/>
        </p:nvSpPr>
        <p:spPr>
          <a:xfrm>
            <a:off x="251520" y="2134614"/>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直接的な導入量が把握できる取組み：</a:t>
            </a:r>
            <a:r>
              <a:rPr kumimoji="1" lang="en-US" altLang="ja-JP" sz="1600" b="1" dirty="0" smtClean="0">
                <a:latin typeface="Meiryo UI" panose="020B0604030504040204" pitchFamily="50" charset="-128"/>
                <a:ea typeface="Meiryo UI" panose="020B0604030504040204" pitchFamily="50" charset="-128"/>
              </a:rPr>
              <a:t>0.2</a:t>
            </a:r>
            <a:r>
              <a:rPr kumimoji="1" lang="ja-JP" altLang="en-US" sz="1600" b="1" dirty="0" smtClean="0">
                <a:latin typeface="Meiryo UI" panose="020B0604030504040204" pitchFamily="50" charset="-128"/>
                <a:ea typeface="Meiryo UI" panose="020B0604030504040204" pitchFamily="50" charset="-128"/>
              </a:rPr>
              <a:t>万</a:t>
            </a:r>
            <a:r>
              <a:rPr kumimoji="1" lang="en-US" altLang="ja-JP" sz="1600" b="1" dirty="0" smtClean="0">
                <a:latin typeface="Meiryo UI" panose="020B0604030504040204" pitchFamily="50" charset="-128"/>
                <a:ea typeface="Meiryo UI" panose="020B0604030504040204" pitchFamily="50" charset="-128"/>
              </a:rPr>
              <a:t>kW</a:t>
            </a:r>
            <a:endParaRPr kumimoji="1" lang="ja-JP" altLang="en-US"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51520" y="3348688"/>
            <a:ext cx="864096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■取組み状況の検証</a:t>
            </a:r>
          </a:p>
        </p:txBody>
      </p:sp>
      <p:graphicFrame>
        <p:nvGraphicFramePr>
          <p:cNvPr id="20" name="表 19"/>
          <p:cNvGraphicFramePr>
            <a:graphicFrameLocks noGrp="1"/>
          </p:cNvGraphicFramePr>
          <p:nvPr>
            <p:extLst>
              <p:ext uri="{D42A27DB-BD31-4B8C-83A1-F6EECF244321}">
                <p14:modId xmlns:p14="http://schemas.microsoft.com/office/powerpoint/2010/main" val="3059889348"/>
              </p:ext>
            </p:extLst>
          </p:nvPr>
        </p:nvGraphicFramePr>
        <p:xfrm>
          <a:off x="539552" y="2473168"/>
          <a:ext cx="8064895" cy="875520"/>
        </p:xfrm>
        <a:graphic>
          <a:graphicData uri="http://schemas.openxmlformats.org/drawingml/2006/table">
            <a:tbl>
              <a:tblPr/>
              <a:tblGrid>
                <a:gridCol w="6552728">
                  <a:extLst>
                    <a:ext uri="{9D8B030D-6E8A-4147-A177-3AD203B41FA5}">
                      <a16:colId xmlns:a16="http://schemas.microsoft.com/office/drawing/2014/main" val="4218734869"/>
                    </a:ext>
                  </a:extLst>
                </a:gridCol>
                <a:gridCol w="1512167">
                  <a:extLst>
                    <a:ext uri="{9D8B030D-6E8A-4147-A177-3AD203B41FA5}">
                      <a16:colId xmlns:a16="http://schemas.microsoft.com/office/drawing/2014/main" val="554878501"/>
                    </a:ext>
                  </a:extLst>
                </a:gridCol>
              </a:tblGrid>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おおさか低利ソーラークレジット事業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549kW</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851794"/>
                  </a:ext>
                </a:extLst>
              </a:tr>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創エネ設備及び省エネ機器設置等に係る初期費用軽減のための融資事業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1,538kW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924321"/>
                  </a:ext>
                </a:extLst>
              </a:tr>
              <a:tr h="161320">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地域環境活動を広げる府民共同発電補助事業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Meiryo UI" panose="020B0604030504040204" pitchFamily="50" charset="-128"/>
                          <a:ea typeface="Meiryo UI" panose="020B0604030504040204" pitchFamily="50" charset="-128"/>
                        </a:rPr>
                        <a:t>49kW</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293021"/>
                  </a:ext>
                </a:extLst>
              </a:tr>
              <a:tr h="18331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再生可能エネルギー等導入推進基金事業（</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グリーンニューディール基金</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事業）</a:t>
                      </a: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74</a:t>
                      </a:r>
                      <a:r>
                        <a:rPr lang="en-US" sz="1200" b="0" i="0" u="none" strike="noStrike" dirty="0" smtClean="0">
                          <a:solidFill>
                            <a:srgbClr val="000000"/>
                          </a:solidFill>
                          <a:effectLst/>
                          <a:latin typeface="Meiryo UI" panose="020B0604030504040204" pitchFamily="50" charset="-128"/>
                          <a:ea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191185"/>
                  </a:ext>
                </a:extLst>
              </a:tr>
            </a:tbl>
          </a:graphicData>
        </a:graphic>
      </p:graphicFrame>
    </p:spTree>
    <p:extLst>
      <p:ext uri="{BB962C8B-B14F-4D97-AF65-F5344CB8AC3E}">
        <p14:creationId xmlns:p14="http://schemas.microsoft.com/office/powerpoint/2010/main" val="273071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spPr>
      <a:bodyPr lIns="72000" rIns="72000" anchor="ctr"/>
      <a:lstStyle>
        <a:defPPr marL="1341438" indent="-1341438" algn="ctr" defTabSz="914400">
          <a:defRPr kumimoji="1" sz="1600" b="1" kern="0" dirty="0">
            <a:solidFill>
              <a:prstClr val="white"/>
            </a:solidFill>
            <a:latin typeface="Meiryo UI" pitchFamily="50" charset="-128"/>
            <a:ea typeface="Meiryo UI" pitchFamily="50" charset="-128"/>
            <a:cs typeface="Meiryo UI" pitchFamily="50" charset="-128"/>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3485</TotalTime>
  <Words>5098</Words>
  <Application>Microsoft Office PowerPoint</Application>
  <PresentationFormat>画面に合わせる (4:3)</PresentationFormat>
  <Paragraphs>457</Paragraphs>
  <Slides>23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Meiryo UI</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志知　和明</dc:creator>
  <cp:lastModifiedBy>志知　和明</cp:lastModifiedBy>
  <cp:revision>207</cp:revision>
  <cp:lastPrinted>2020-03-16T07:09:25Z</cp:lastPrinted>
  <dcterms:modified xsi:type="dcterms:W3CDTF">2020-07-03T09:29:27Z</dcterms:modified>
</cp:coreProperties>
</file>