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0" r:id="rId2"/>
    <p:sldId id="311" r:id="rId3"/>
    <p:sldId id="332" r:id="rId4"/>
    <p:sldId id="333" r:id="rId5"/>
    <p:sldId id="312" r:id="rId6"/>
    <p:sldId id="350" r:id="rId7"/>
    <p:sldId id="362" r:id="rId8"/>
    <p:sldId id="370" r:id="rId9"/>
    <p:sldId id="371" r:id="rId10"/>
    <p:sldId id="372" r:id="rId11"/>
    <p:sldId id="357" r:id="rId12"/>
    <p:sldId id="322" r:id="rId13"/>
    <p:sldId id="368" r:id="rId14"/>
    <p:sldId id="363" r:id="rId15"/>
    <p:sldId id="369" r:id="rId1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310"/>
            <p14:sldId id="311"/>
            <p14:sldId id="332"/>
            <p14:sldId id="333"/>
            <p14:sldId id="312"/>
            <p14:sldId id="350"/>
            <p14:sldId id="362"/>
            <p14:sldId id="370"/>
            <p14:sldId id="371"/>
            <p14:sldId id="372"/>
            <p14:sldId id="357"/>
            <p14:sldId id="322"/>
            <p14:sldId id="368"/>
            <p14:sldId id="363"/>
            <p14:sldId id="36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由衣 國本" initials="由衣" lastIdx="1" clrIdx="0">
    <p:extLst>
      <p:ext uri="{19B8F6BF-5375-455C-9EA6-DF929625EA0E}">
        <p15:presenceInfo xmlns:p15="http://schemas.microsoft.com/office/powerpoint/2012/main" userId="21b8f8f98c6579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FF99"/>
    <a:srgbClr val="FF9966"/>
    <a:srgbClr val="FFC000"/>
    <a:srgbClr val="FFCC99"/>
    <a:srgbClr val="E54B1B"/>
    <a:srgbClr val="FFFF66"/>
    <a:srgbClr val="CCFFFF"/>
    <a:srgbClr val="5DFC24"/>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1" autoAdjust="0"/>
    <p:restoredTop sz="92460" autoAdjust="0"/>
  </p:normalViewPr>
  <p:slideViewPr>
    <p:cSldViewPr snapToGrid="0">
      <p:cViewPr varScale="1">
        <p:scale>
          <a:sx n="69" d="100"/>
          <a:sy n="69" d="100"/>
        </p:scale>
        <p:origin x="81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2020/6/22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3</a:t>
            </a:fld>
            <a:endParaRPr kumimoji="1" lang="ja-JP" altLang="en-US"/>
          </a:p>
        </p:txBody>
      </p:sp>
    </p:spTree>
    <p:extLst>
      <p:ext uri="{BB962C8B-B14F-4D97-AF65-F5344CB8AC3E}">
        <p14:creationId xmlns:p14="http://schemas.microsoft.com/office/powerpoint/2010/main" val="703635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4</a:t>
            </a:fld>
            <a:endParaRPr kumimoji="1" lang="ja-JP" altLang="en-US"/>
          </a:p>
        </p:txBody>
      </p:sp>
    </p:spTree>
    <p:extLst>
      <p:ext uri="{BB962C8B-B14F-4D97-AF65-F5344CB8AC3E}">
        <p14:creationId xmlns:p14="http://schemas.microsoft.com/office/powerpoint/2010/main" val="4192344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8</a:t>
            </a:fld>
            <a:endParaRPr kumimoji="1" lang="ja-JP" altLang="en-US"/>
          </a:p>
        </p:txBody>
      </p:sp>
    </p:spTree>
    <p:extLst>
      <p:ext uri="{BB962C8B-B14F-4D97-AF65-F5344CB8AC3E}">
        <p14:creationId xmlns:p14="http://schemas.microsoft.com/office/powerpoint/2010/main" val="1813500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9</a:t>
            </a:fld>
            <a:endParaRPr kumimoji="1" lang="ja-JP" altLang="en-US"/>
          </a:p>
        </p:txBody>
      </p:sp>
    </p:spTree>
    <p:extLst>
      <p:ext uri="{BB962C8B-B14F-4D97-AF65-F5344CB8AC3E}">
        <p14:creationId xmlns:p14="http://schemas.microsoft.com/office/powerpoint/2010/main" val="1074679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10</a:t>
            </a:fld>
            <a:endParaRPr kumimoji="1" lang="ja-JP" altLang="en-US"/>
          </a:p>
        </p:txBody>
      </p:sp>
    </p:spTree>
    <p:extLst>
      <p:ext uri="{BB962C8B-B14F-4D97-AF65-F5344CB8AC3E}">
        <p14:creationId xmlns:p14="http://schemas.microsoft.com/office/powerpoint/2010/main" val="1811562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11</a:t>
            </a:fld>
            <a:endParaRPr kumimoji="1" lang="ja-JP" altLang="en-US"/>
          </a:p>
        </p:txBody>
      </p:sp>
    </p:spTree>
    <p:extLst>
      <p:ext uri="{BB962C8B-B14F-4D97-AF65-F5344CB8AC3E}">
        <p14:creationId xmlns:p14="http://schemas.microsoft.com/office/powerpoint/2010/main" val="1176045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12</a:t>
            </a:fld>
            <a:endParaRPr kumimoji="1" lang="ja-JP" altLang="en-US"/>
          </a:p>
        </p:txBody>
      </p:sp>
    </p:spTree>
    <p:extLst>
      <p:ext uri="{BB962C8B-B14F-4D97-AF65-F5344CB8AC3E}">
        <p14:creationId xmlns:p14="http://schemas.microsoft.com/office/powerpoint/2010/main" val="3637686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13</a:t>
            </a:fld>
            <a:endParaRPr kumimoji="1" lang="ja-JP" altLang="en-US"/>
          </a:p>
        </p:txBody>
      </p:sp>
    </p:spTree>
    <p:extLst>
      <p:ext uri="{BB962C8B-B14F-4D97-AF65-F5344CB8AC3E}">
        <p14:creationId xmlns:p14="http://schemas.microsoft.com/office/powerpoint/2010/main" val="4130175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15</a:t>
            </a:fld>
            <a:endParaRPr kumimoji="1" lang="ja-JP" altLang="en-US"/>
          </a:p>
        </p:txBody>
      </p:sp>
    </p:spTree>
    <p:extLst>
      <p:ext uri="{BB962C8B-B14F-4D97-AF65-F5344CB8AC3E}">
        <p14:creationId xmlns:p14="http://schemas.microsoft.com/office/powerpoint/2010/main" val="1522480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2E4AF-155F-49D0-A19A-79C25145625E}" type="datetimeFigureOut">
              <a:rPr kumimoji="1" lang="ja-JP" altLang="en-US" smtClean="0"/>
              <a:t>2020/6/22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641140-282E-4889-BDEF-30E4FD8E2A88}"/>
              </a:ext>
            </a:extLst>
          </p:cNvPr>
          <p:cNvSpPr>
            <a:spLocks noGrp="1"/>
          </p:cNvSpPr>
          <p:nvPr>
            <p:ph type="title"/>
          </p:nvPr>
        </p:nvSpPr>
        <p:spPr>
          <a:xfrm>
            <a:off x="1209675" y="4260850"/>
            <a:ext cx="10515600" cy="1325563"/>
          </a:xfrm>
        </p:spPr>
        <p:txBody>
          <a:bodyPr>
            <a:normAutofit/>
          </a:bodyPr>
          <a:lstStyle/>
          <a:p>
            <a:pPr algn="ctr"/>
            <a:r>
              <a:rPr kumimoji="1" lang="ja-JP" altLang="en-US" sz="2800" dirty="0"/>
              <a:t>令和２年６月</a:t>
            </a:r>
            <a:r>
              <a:rPr lang="en-US" altLang="ja-JP" sz="2800" dirty="0"/>
              <a:t>22</a:t>
            </a:r>
            <a:r>
              <a:rPr kumimoji="1" lang="ja-JP" altLang="en-US" sz="2800" dirty="0"/>
              <a:t>日</a:t>
            </a:r>
            <a:r>
              <a:rPr kumimoji="1" lang="en-US" altLang="ja-JP" sz="2800" dirty="0"/>
              <a:t/>
            </a:r>
            <a:br>
              <a:rPr kumimoji="1" lang="en-US" altLang="ja-JP" sz="2800" dirty="0"/>
            </a:br>
            <a:r>
              <a:rPr kumimoji="1" lang="ja-JP" altLang="en-US" sz="2800" dirty="0"/>
              <a:t>健康医療部</a:t>
            </a:r>
          </a:p>
        </p:txBody>
      </p:sp>
      <p:sp>
        <p:nvSpPr>
          <p:cNvPr id="3" name="タイトル 1">
            <a:extLst>
              <a:ext uri="{FF2B5EF4-FFF2-40B4-BE49-F238E27FC236}">
                <a16:creationId xmlns:a16="http://schemas.microsoft.com/office/drawing/2014/main" id="{C96EDCCF-13D4-4A20-993C-3C3DCF242B1F}"/>
              </a:ext>
            </a:extLst>
          </p:cNvPr>
          <p:cNvSpPr txBox="1">
            <a:spLocks/>
          </p:cNvSpPr>
          <p:nvPr/>
        </p:nvSpPr>
        <p:spPr>
          <a:xfrm>
            <a:off x="1209675" y="26130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a:t>大阪モデルの検証について</a:t>
            </a:r>
          </a:p>
        </p:txBody>
      </p:sp>
      <p:sp>
        <p:nvSpPr>
          <p:cNvPr id="4" name="テキスト ボックス 3">
            <a:extLst>
              <a:ext uri="{FF2B5EF4-FFF2-40B4-BE49-F238E27FC236}">
                <a16:creationId xmlns:a16="http://schemas.microsoft.com/office/drawing/2014/main" id="{9A396F46-6F5F-483F-BC68-432494F2ED7F}"/>
              </a:ext>
            </a:extLst>
          </p:cNvPr>
          <p:cNvSpPr txBox="1"/>
          <p:nvPr/>
        </p:nvSpPr>
        <p:spPr>
          <a:xfrm>
            <a:off x="10116766" y="311285"/>
            <a:ext cx="1608509" cy="369332"/>
          </a:xfrm>
          <a:prstGeom prst="rect">
            <a:avLst/>
          </a:prstGeom>
          <a:noFill/>
          <a:ln>
            <a:solidFill>
              <a:schemeClr val="tx1"/>
            </a:solidFill>
          </a:ln>
        </p:spPr>
        <p:txBody>
          <a:bodyPr wrap="square" rtlCol="0">
            <a:spAutoFit/>
          </a:bodyPr>
          <a:lstStyle/>
          <a:p>
            <a:pPr algn="ctr"/>
            <a:r>
              <a:rPr kumimoji="1" lang="ja-JP" altLang="en-US">
                <a:latin typeface="ＭＳ ゴシック" panose="020B0609070205080204" pitchFamily="49" charset="-128"/>
                <a:ea typeface="ＭＳ ゴシック" panose="020B0609070205080204" pitchFamily="49" charset="-128"/>
              </a:rPr>
              <a:t>資料２</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15348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2157640" y="540327"/>
            <a:ext cx="3882553" cy="5431436"/>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3"/>
          <a:stretch>
            <a:fillRect/>
          </a:stretch>
        </p:blipFill>
        <p:spPr>
          <a:xfrm>
            <a:off x="-683" y="540327"/>
            <a:ext cx="12049125" cy="6162675"/>
          </a:xfrm>
          <a:prstGeom prst="rect">
            <a:avLst/>
          </a:prstGeom>
        </p:spPr>
      </p:pic>
      <p:sp>
        <p:nvSpPr>
          <p:cNvPr id="19" name="テキスト ボックス 18">
            <a:extLst>
              <a:ext uri="{FF2B5EF4-FFF2-40B4-BE49-F238E27FC236}">
                <a16:creationId xmlns:a16="http://schemas.microsoft.com/office/drawing/2014/main" id="{701AB323-05F3-403D-9EE7-CAE3C32AE597}"/>
              </a:ext>
            </a:extLst>
          </p:cNvPr>
          <p:cNvSpPr txBox="1"/>
          <p:nvPr/>
        </p:nvSpPr>
        <p:spPr>
          <a:xfrm>
            <a:off x="0" y="1"/>
            <a:ext cx="12192000" cy="400110"/>
          </a:xfrm>
          <a:prstGeom prst="rect">
            <a:avLst/>
          </a:prstGeom>
          <a:solidFill>
            <a:schemeClr val="accent1">
              <a:lumMod val="75000"/>
            </a:schemeClr>
          </a:solidFill>
        </p:spPr>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指標</a:t>
            </a:r>
            <a:r>
              <a:rPr lang="ja-JP" altLang="en-US" sz="2000" b="1" dirty="0" smtClean="0">
                <a:solidFill>
                  <a:schemeClr val="bg1"/>
                </a:solidFill>
                <a:latin typeface="Meiryo UI" panose="020B0604030504040204" pitchFamily="50" charset="-128"/>
                <a:ea typeface="Meiryo UI" panose="020B0604030504040204" pitchFamily="50" charset="-128"/>
              </a:rPr>
              <a:t>①感染</a:t>
            </a:r>
            <a:r>
              <a:rPr lang="ja-JP" altLang="en-US" sz="2000" b="1" dirty="0">
                <a:solidFill>
                  <a:schemeClr val="bg1"/>
                </a:solidFill>
                <a:latin typeface="Meiryo UI" panose="020B0604030504040204" pitchFamily="50" charset="-128"/>
                <a:ea typeface="Meiryo UI" panose="020B0604030504040204" pitchFamily="50" charset="-128"/>
              </a:rPr>
              <a:t>経路不明者の７日間移動平均の前週</a:t>
            </a:r>
            <a:r>
              <a:rPr lang="ja-JP" altLang="en-US" sz="2000" b="1" dirty="0" smtClean="0">
                <a:solidFill>
                  <a:schemeClr val="bg1"/>
                </a:solidFill>
                <a:latin typeface="Meiryo UI" panose="020B0604030504040204" pitchFamily="50" charset="-128"/>
                <a:ea typeface="Meiryo UI" panose="020B0604030504040204" pitchFamily="50" charset="-128"/>
              </a:rPr>
              <a:t>増加比及び指標②感染経路不明者７日間移動平均</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A2A32914-A631-4E90-B018-69368C45F127}"/>
              </a:ext>
            </a:extLst>
          </p:cNvPr>
          <p:cNvSpPr txBox="1"/>
          <p:nvPr/>
        </p:nvSpPr>
        <p:spPr>
          <a:xfrm>
            <a:off x="11931444" y="6570084"/>
            <a:ext cx="428625" cy="369332"/>
          </a:xfrm>
          <a:prstGeom prst="rect">
            <a:avLst/>
          </a:prstGeom>
          <a:noFill/>
        </p:spPr>
        <p:txBody>
          <a:bodyPr wrap="square" rtlCol="0">
            <a:spAutoFit/>
          </a:bodyPr>
          <a:lstStyle/>
          <a:p>
            <a:r>
              <a:rPr kumimoji="1" lang="en-US" altLang="ja-JP" dirty="0"/>
              <a:t>9</a:t>
            </a:r>
            <a:endParaRPr kumimoji="1" lang="ja-JP" altLang="en-US" dirty="0"/>
          </a:p>
        </p:txBody>
      </p:sp>
      <p:sp>
        <p:nvSpPr>
          <p:cNvPr id="13" name="角丸四角形吹き出し 15">
            <a:extLst>
              <a:ext uri="{FF2B5EF4-FFF2-40B4-BE49-F238E27FC236}">
                <a16:creationId xmlns:a16="http://schemas.microsoft.com/office/drawing/2014/main" id="{BCA5FF59-EB86-4373-8E6E-2CFC2AD7B62E}"/>
              </a:ext>
            </a:extLst>
          </p:cNvPr>
          <p:cNvSpPr/>
          <p:nvPr/>
        </p:nvSpPr>
        <p:spPr>
          <a:xfrm>
            <a:off x="9143999" y="4175571"/>
            <a:ext cx="2449843" cy="567474"/>
          </a:xfrm>
          <a:prstGeom prst="wedgeRoundRectCallout">
            <a:avLst>
              <a:gd name="adj1" fmla="val -77782"/>
              <a:gd name="adj2" fmla="val 204666"/>
              <a:gd name="adj3" fmla="val 16667"/>
            </a:avLst>
          </a:prstGeom>
          <a:ln>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感染</a:t>
            </a:r>
            <a:r>
              <a:rPr lang="ja-JP" altLang="en-US" sz="1200" dirty="0">
                <a:latin typeface="Meiryo UI" panose="020B0604030504040204" pitchFamily="50" charset="-128"/>
                <a:ea typeface="Meiryo UI" panose="020B0604030504040204" pitchFamily="50" charset="-128"/>
              </a:rPr>
              <a:t>規模が小さい</a:t>
            </a:r>
            <a:r>
              <a:rPr kumimoji="1" lang="ja-JP" altLang="en-US" sz="1200" dirty="0">
                <a:latin typeface="Meiryo UI" panose="020B0604030504040204" pitchFamily="50" charset="-128"/>
                <a:ea typeface="Meiryo UI" panose="020B0604030504040204" pitchFamily="50" charset="-128"/>
              </a:rPr>
              <a:t>にもかかわらず、</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増加比が基準「１」を超過</a:t>
            </a:r>
          </a:p>
        </p:txBody>
      </p:sp>
      <p:sp>
        <p:nvSpPr>
          <p:cNvPr id="10" name="角丸四角形吹き出し 15">
            <a:extLst>
              <a:ext uri="{FF2B5EF4-FFF2-40B4-BE49-F238E27FC236}">
                <a16:creationId xmlns:a16="http://schemas.microsoft.com/office/drawing/2014/main" id="{BCA5FF59-EB86-4373-8E6E-2CFC2AD7B62E}"/>
              </a:ext>
            </a:extLst>
          </p:cNvPr>
          <p:cNvSpPr/>
          <p:nvPr/>
        </p:nvSpPr>
        <p:spPr>
          <a:xfrm>
            <a:off x="760778" y="636267"/>
            <a:ext cx="3825075" cy="567474"/>
          </a:xfrm>
          <a:prstGeom prst="wedgeRoundRectCallout">
            <a:avLst>
              <a:gd name="adj1" fmla="val -48230"/>
              <a:gd name="adj2" fmla="val 78386"/>
              <a:gd name="adj3" fmla="val 16667"/>
            </a:avLst>
          </a:prstGeom>
          <a:ln>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rPr>
              <a:t>前週の感染経路不明者の７日間移動平均が</a:t>
            </a:r>
            <a:endParaRPr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０を連続記録していたことにより、増加比が大きい。</a:t>
            </a:r>
            <a:endParaRPr kumimoji="1" lang="ja-JP" altLang="en-US" sz="1200" dirty="0">
              <a:latin typeface="Meiryo UI" panose="020B0604030504040204" pitchFamily="50" charset="-128"/>
              <a:ea typeface="Meiryo UI" panose="020B0604030504040204" pitchFamily="50" charset="-128"/>
            </a:endParaRPr>
          </a:p>
        </p:txBody>
      </p:sp>
      <p:sp>
        <p:nvSpPr>
          <p:cNvPr id="18" name="角丸四角形吹き出し 7">
            <a:extLst>
              <a:ext uri="{FF2B5EF4-FFF2-40B4-BE49-F238E27FC236}">
                <a16:creationId xmlns:a16="http://schemas.microsoft.com/office/drawing/2014/main" id="{910C90C4-6B4A-47E1-B26A-34AA59620AB2}"/>
              </a:ext>
            </a:extLst>
          </p:cNvPr>
          <p:cNvSpPr/>
          <p:nvPr/>
        </p:nvSpPr>
        <p:spPr>
          <a:xfrm>
            <a:off x="9367487" y="2844714"/>
            <a:ext cx="1735787" cy="599000"/>
          </a:xfrm>
          <a:prstGeom prst="wedgeRoundRectCallout">
            <a:avLst>
              <a:gd name="adj1" fmla="val -136700"/>
              <a:gd name="adj2" fmla="val 34229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自粛要請等</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感染経路不明者数</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５～</a:t>
            </a: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人以上</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0" name="角丸四角形吹き出し 7">
            <a:extLst>
              <a:ext uri="{FF2B5EF4-FFF2-40B4-BE49-F238E27FC236}">
                <a16:creationId xmlns:a16="http://schemas.microsoft.com/office/drawing/2014/main" id="{910C90C4-6B4A-47E1-B26A-34AA59620AB2}"/>
              </a:ext>
            </a:extLst>
          </p:cNvPr>
          <p:cNvSpPr/>
          <p:nvPr/>
        </p:nvSpPr>
        <p:spPr>
          <a:xfrm>
            <a:off x="7311036" y="2940724"/>
            <a:ext cx="1735787" cy="599000"/>
          </a:xfrm>
          <a:prstGeom prst="wedgeRoundRectCallout">
            <a:avLst>
              <a:gd name="adj1" fmla="val -15920"/>
              <a:gd name="adj2" fmla="val 26284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自粛解除</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感染経路不明者数</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en-US" altLang="ja-JP" sz="1200" dirty="0">
                <a:solidFill>
                  <a:schemeClr val="tx1"/>
                </a:solidFill>
                <a:latin typeface="Meiryo UI" panose="020B0604030504040204" pitchFamily="50" charset="-128"/>
                <a:ea typeface="Meiryo UI" panose="020B0604030504040204" pitchFamily="50" charset="-128"/>
              </a:rPr>
              <a:t>10</a:t>
            </a:r>
            <a:r>
              <a:rPr lang="ja-JP" altLang="en-US" sz="1200" dirty="0">
                <a:solidFill>
                  <a:schemeClr val="tx1"/>
                </a:solidFill>
                <a:latin typeface="Meiryo UI" panose="020B0604030504040204" pitchFamily="50" charset="-128"/>
                <a:ea typeface="Meiryo UI" panose="020B0604030504040204" pitchFamily="50" charset="-128"/>
              </a:rPr>
              <a:t>人未満</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27" name="直線コネクタ 26"/>
          <p:cNvCxnSpPr/>
          <p:nvPr/>
        </p:nvCxnSpPr>
        <p:spPr>
          <a:xfrm flipV="1">
            <a:off x="453918" y="4930632"/>
            <a:ext cx="11139924" cy="61"/>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56936" y="5706683"/>
            <a:ext cx="11236906" cy="41418"/>
          </a:xfrm>
          <a:prstGeom prst="line">
            <a:avLst/>
          </a:prstGeom>
          <a:ln w="158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9" name="角丸四角形吹き出し 28"/>
          <p:cNvSpPr/>
          <p:nvPr/>
        </p:nvSpPr>
        <p:spPr>
          <a:xfrm>
            <a:off x="3485477" y="3102830"/>
            <a:ext cx="1924050" cy="681767"/>
          </a:xfrm>
          <a:prstGeom prst="wedgeRoundRectCallout">
            <a:avLst>
              <a:gd name="adj1" fmla="val -70054"/>
              <a:gd name="adj2" fmla="val 33158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自粛要請等</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前週増加比１以上</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8" name="直線矢印コネクタ 7"/>
          <p:cNvCxnSpPr/>
          <p:nvPr/>
        </p:nvCxnSpPr>
        <p:spPr>
          <a:xfrm flipH="1">
            <a:off x="7800109" y="4930632"/>
            <a:ext cx="13855" cy="50035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1222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01AB323-05F3-403D-9EE7-CAE3C32AE597}"/>
              </a:ext>
            </a:extLst>
          </p:cNvPr>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指標③　合計</a:t>
            </a:r>
            <a:r>
              <a:rPr lang="ja-JP" altLang="en-US" sz="2400" b="1" dirty="0">
                <a:solidFill>
                  <a:schemeClr val="bg1"/>
                </a:solidFill>
                <a:latin typeface="Meiryo UI" panose="020B0604030504040204" pitchFamily="50" charset="-128"/>
                <a:ea typeface="Meiryo UI" panose="020B0604030504040204" pitchFamily="50" charset="-128"/>
              </a:rPr>
              <a:t>新規</a:t>
            </a:r>
            <a:r>
              <a:rPr lang="ja-JP" altLang="en-US" sz="2400" b="1" dirty="0" smtClean="0">
                <a:solidFill>
                  <a:schemeClr val="bg1"/>
                </a:solidFill>
                <a:latin typeface="Meiryo UI" panose="020B0604030504040204" pitchFamily="50" charset="-128"/>
                <a:ea typeface="Meiryo UI" panose="020B0604030504040204" pitchFamily="50" charset="-128"/>
              </a:rPr>
              <a:t>陽性者数</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233054" y="4335796"/>
            <a:ext cx="2604653" cy="461665"/>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4/1,</a:t>
            </a:r>
            <a:r>
              <a:rPr kumimoji="1" lang="ja-JP" altLang="en-US" sz="1200" dirty="0">
                <a:latin typeface="Meiryo UI" panose="020B0604030504040204" pitchFamily="50" charset="-128"/>
                <a:ea typeface="Meiryo UI" panose="020B0604030504040204" pitchFamily="50" charset="-128"/>
              </a:rPr>
              <a:t>直近</a:t>
            </a:r>
            <a:r>
              <a:rPr kumimoji="1" lang="ja-JP" altLang="en-US" sz="1200" dirty="0" smtClean="0">
                <a:latin typeface="Meiryo UI" panose="020B0604030504040204" pitchFamily="50" charset="-128"/>
                <a:ea typeface="Meiryo UI" panose="020B0604030504040204" pitchFamily="50" charset="-128"/>
              </a:rPr>
              <a:t>７日間累積新規陽性者数</a:t>
            </a:r>
            <a:r>
              <a:rPr lang="ja-JP" altLang="en-US" sz="1200" dirty="0" smtClean="0">
                <a:latin typeface="Meiryo UI" panose="020B0604030504040204" pitchFamily="50" charset="-128"/>
                <a:ea typeface="Meiryo UI" panose="020B0604030504040204" pitchFamily="50" charset="-128"/>
              </a:rPr>
              <a:t>が</a:t>
            </a:r>
            <a:endParaRPr lang="en-US" altLang="ja-JP" sz="12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rPr>
              <a:t>日連続増加</a:t>
            </a:r>
            <a:endParaRPr kumimoji="1" lang="ja-JP" altLang="en-US" sz="1200" dirty="0">
              <a:latin typeface="Meiryo UI" panose="020B0604030504040204" pitchFamily="50" charset="-128"/>
              <a:ea typeface="Meiryo UI" panose="020B0604030504040204" pitchFamily="50" charset="-128"/>
            </a:endParaRPr>
          </a:p>
        </p:txBody>
      </p:sp>
      <p:cxnSp>
        <p:nvCxnSpPr>
          <p:cNvPr id="12" name="直線コネクタ 11"/>
          <p:cNvCxnSpPr>
            <a:endCxn id="2" idx="1"/>
          </p:cNvCxnSpPr>
          <p:nvPr/>
        </p:nvCxnSpPr>
        <p:spPr>
          <a:xfrm flipV="1">
            <a:off x="3192368" y="4689179"/>
            <a:ext cx="710653" cy="145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A2A32914-A631-4E90-B018-69368C45F127}"/>
              </a:ext>
            </a:extLst>
          </p:cNvPr>
          <p:cNvSpPr txBox="1"/>
          <p:nvPr/>
        </p:nvSpPr>
        <p:spPr>
          <a:xfrm>
            <a:off x="11805372" y="6488668"/>
            <a:ext cx="773255" cy="369332"/>
          </a:xfrm>
          <a:prstGeom prst="rect">
            <a:avLst/>
          </a:prstGeom>
          <a:noFill/>
        </p:spPr>
        <p:txBody>
          <a:bodyPr wrap="square" rtlCol="0">
            <a:spAutoFit/>
          </a:bodyPr>
          <a:lstStyle/>
          <a:p>
            <a:r>
              <a:rPr lang="en-US" altLang="ja-JP" dirty="0" smtClean="0"/>
              <a:t>10</a:t>
            </a:r>
            <a:endParaRPr kumimoji="1" lang="ja-JP" altLang="en-US" dirty="0"/>
          </a:p>
        </p:txBody>
      </p:sp>
      <p:sp>
        <p:nvSpPr>
          <p:cNvPr id="2" name="楕円 1">
            <a:extLst>
              <a:ext uri="{FF2B5EF4-FFF2-40B4-BE49-F238E27FC236}">
                <a16:creationId xmlns:a16="http://schemas.microsoft.com/office/drawing/2014/main" id="{B0780391-81B7-4E3C-A400-3E68FD17C31B}"/>
              </a:ext>
            </a:extLst>
          </p:cNvPr>
          <p:cNvSpPr/>
          <p:nvPr/>
        </p:nvSpPr>
        <p:spPr>
          <a:xfrm rot="2234432">
            <a:off x="3682212" y="4599601"/>
            <a:ext cx="310991" cy="71437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pic>
        <p:nvPicPr>
          <p:cNvPr id="3" name="図 2"/>
          <p:cNvPicPr>
            <a:picLocks noChangeAspect="1"/>
          </p:cNvPicPr>
          <p:nvPr/>
        </p:nvPicPr>
        <p:blipFill>
          <a:blip r:embed="rId3"/>
          <a:stretch>
            <a:fillRect/>
          </a:stretch>
        </p:blipFill>
        <p:spPr>
          <a:xfrm>
            <a:off x="0" y="431930"/>
            <a:ext cx="12192000" cy="6086475"/>
          </a:xfrm>
          <a:prstGeom prst="rect">
            <a:avLst/>
          </a:prstGeom>
        </p:spPr>
      </p:pic>
    </p:spTree>
    <p:extLst>
      <p:ext uri="{BB962C8B-B14F-4D97-AF65-F5344CB8AC3E}">
        <p14:creationId xmlns:p14="http://schemas.microsoft.com/office/powerpoint/2010/main" val="4000264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BE806610-5E9D-4ABD-9915-03AD4AE6E89C}"/>
              </a:ext>
            </a:extLst>
          </p:cNvPr>
          <p:cNvSpPr/>
          <p:nvPr/>
        </p:nvSpPr>
        <p:spPr>
          <a:xfrm>
            <a:off x="1267560" y="692726"/>
            <a:ext cx="6809640" cy="5680414"/>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4" name="テキスト ボックス 3">
            <a:extLst>
              <a:ext uri="{FF2B5EF4-FFF2-40B4-BE49-F238E27FC236}">
                <a16:creationId xmlns:a16="http://schemas.microsoft.com/office/drawing/2014/main" id="{701AB323-05F3-403D-9EE7-CAE3C32AE597}"/>
              </a:ext>
            </a:extLst>
          </p:cNvPr>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指標④　直</a:t>
            </a:r>
            <a:r>
              <a:rPr lang="ja-JP" altLang="en-US" sz="2400" b="1" dirty="0">
                <a:solidFill>
                  <a:schemeClr val="bg1"/>
                </a:solidFill>
                <a:latin typeface="Meiryo UI" panose="020B0604030504040204" pitchFamily="50" charset="-128"/>
                <a:ea typeface="Meiryo UI" panose="020B0604030504040204" pitchFamily="50" charset="-128"/>
              </a:rPr>
              <a:t>近</a:t>
            </a:r>
            <a:r>
              <a:rPr lang="en-US" altLang="ja-JP" sz="2400" b="1" dirty="0">
                <a:solidFill>
                  <a:schemeClr val="bg1"/>
                </a:solidFill>
                <a:latin typeface="Meiryo UI" panose="020B0604030504040204" pitchFamily="50" charset="-128"/>
                <a:ea typeface="Meiryo UI" panose="020B0604030504040204" pitchFamily="50" charset="-128"/>
              </a:rPr>
              <a:t>1</a:t>
            </a:r>
            <a:r>
              <a:rPr lang="ja-JP" altLang="en-US" sz="2400" b="1" dirty="0">
                <a:solidFill>
                  <a:schemeClr val="bg1"/>
                </a:solidFill>
                <a:latin typeface="Meiryo UI" panose="020B0604030504040204" pitchFamily="50" charset="-128"/>
                <a:ea typeface="Meiryo UI" panose="020B0604030504040204" pitchFamily="50" charset="-128"/>
              </a:rPr>
              <a:t>週間の人口</a:t>
            </a:r>
            <a:r>
              <a:rPr lang="en-US" altLang="ja-JP" sz="2400" b="1" dirty="0">
                <a:solidFill>
                  <a:schemeClr val="bg1"/>
                </a:solidFill>
                <a:latin typeface="Meiryo UI" panose="020B0604030504040204" pitchFamily="50" charset="-128"/>
                <a:ea typeface="Meiryo UI" panose="020B0604030504040204" pitchFamily="50" charset="-128"/>
              </a:rPr>
              <a:t>10</a:t>
            </a:r>
            <a:r>
              <a:rPr lang="ja-JP" altLang="en-US" sz="2400" b="1" dirty="0">
                <a:solidFill>
                  <a:schemeClr val="bg1"/>
                </a:solidFill>
                <a:latin typeface="Meiryo UI" panose="020B0604030504040204" pitchFamily="50" charset="-128"/>
                <a:ea typeface="Meiryo UI" panose="020B0604030504040204" pitchFamily="50" charset="-128"/>
              </a:rPr>
              <a:t>万人あたり新規</a:t>
            </a:r>
            <a:r>
              <a:rPr lang="ja-JP" altLang="en-US" sz="2400" b="1" dirty="0" smtClean="0">
                <a:solidFill>
                  <a:schemeClr val="bg1"/>
                </a:solidFill>
                <a:latin typeface="Meiryo UI" panose="020B0604030504040204" pitchFamily="50" charset="-128"/>
                <a:ea typeface="Meiryo UI" panose="020B0604030504040204" pitchFamily="50" charset="-128"/>
              </a:rPr>
              <a:t>陽性者数</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39821B59-E212-4573-962F-7E64018C7C8E}"/>
              </a:ext>
            </a:extLst>
          </p:cNvPr>
          <p:cNvSpPr txBox="1"/>
          <p:nvPr/>
        </p:nvSpPr>
        <p:spPr>
          <a:xfrm>
            <a:off x="11738363" y="6359285"/>
            <a:ext cx="616770" cy="369332"/>
          </a:xfrm>
          <a:prstGeom prst="rect">
            <a:avLst/>
          </a:prstGeom>
          <a:noFill/>
        </p:spPr>
        <p:txBody>
          <a:bodyPr wrap="square" rtlCol="0">
            <a:spAutoFit/>
          </a:bodyPr>
          <a:lstStyle/>
          <a:p>
            <a:r>
              <a:rPr kumimoji="1" lang="en-US" altLang="ja-JP" dirty="0" smtClean="0"/>
              <a:t>11</a:t>
            </a:r>
            <a:endParaRPr kumimoji="1" lang="ja-JP" altLang="en-US" dirty="0"/>
          </a:p>
        </p:txBody>
      </p:sp>
      <p:pic>
        <p:nvPicPr>
          <p:cNvPr id="2" name="図 1"/>
          <p:cNvPicPr>
            <a:picLocks noChangeAspect="1"/>
          </p:cNvPicPr>
          <p:nvPr/>
        </p:nvPicPr>
        <p:blipFill>
          <a:blip r:embed="rId3"/>
          <a:stretch>
            <a:fillRect/>
          </a:stretch>
        </p:blipFill>
        <p:spPr>
          <a:xfrm>
            <a:off x="161925" y="692726"/>
            <a:ext cx="12030075" cy="6172200"/>
          </a:xfrm>
          <a:prstGeom prst="rect">
            <a:avLst/>
          </a:prstGeom>
        </p:spPr>
      </p:pic>
      <p:cxnSp>
        <p:nvCxnSpPr>
          <p:cNvPr id="7" name="直線コネクタ 6"/>
          <p:cNvCxnSpPr/>
          <p:nvPr/>
        </p:nvCxnSpPr>
        <p:spPr>
          <a:xfrm flipV="1">
            <a:off x="503096" y="4003964"/>
            <a:ext cx="11235267" cy="4801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テキスト ボックス 2"/>
          <p:cNvSpPr txBox="1"/>
          <p:nvPr/>
        </p:nvSpPr>
        <p:spPr>
          <a:xfrm>
            <a:off x="8359636" y="3387419"/>
            <a:ext cx="3832364" cy="914433"/>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参考値</a:t>
            </a:r>
            <a:r>
              <a:rPr lang="en-US" altLang="ja-JP" dirty="0" smtClean="0">
                <a:latin typeface="Meiryo UI" panose="020B0604030504040204" pitchFamily="50" charset="-128"/>
                <a:ea typeface="Meiryo UI" panose="020B0604030504040204" pitchFamily="50" charset="-128"/>
              </a:rPr>
              <a:t>】2.5</a:t>
            </a:r>
            <a:r>
              <a:rPr lang="ja-JP" altLang="en-US" dirty="0" smtClean="0">
                <a:latin typeface="Meiryo UI" panose="020B0604030504040204" pitchFamily="50" charset="-128"/>
                <a:ea typeface="Meiryo UI" panose="020B0604030504040204" pitchFamily="50" charset="-128"/>
              </a:rPr>
              <a:t>（直近</a:t>
            </a:r>
            <a:r>
              <a:rPr lang="en-US" altLang="ja-JP" dirty="0" smtClean="0">
                <a:latin typeface="Meiryo UI" panose="020B0604030504040204" pitchFamily="50" charset="-128"/>
                <a:ea typeface="Meiryo UI" panose="020B0604030504040204" pitchFamily="50" charset="-128"/>
              </a:rPr>
              <a:t>1</a:t>
            </a:r>
            <a:r>
              <a:rPr lang="ja-JP" altLang="en-US" dirty="0" smtClean="0">
                <a:latin typeface="Meiryo UI" panose="020B0604030504040204" pitchFamily="50" charset="-128"/>
                <a:ea typeface="Meiryo UI" panose="020B0604030504040204" pitchFamily="50" charset="-128"/>
              </a:rPr>
              <a:t>週間の人口</a:t>
            </a:r>
            <a:r>
              <a:rPr lang="en-US" altLang="ja-JP" dirty="0" smtClean="0">
                <a:latin typeface="Meiryo UI" panose="020B0604030504040204" pitchFamily="50" charset="-128"/>
                <a:ea typeface="Meiryo UI" panose="020B0604030504040204" pitchFamily="50" charset="-128"/>
              </a:rPr>
              <a:t>10</a:t>
            </a:r>
            <a:r>
              <a:rPr lang="ja-JP" altLang="en-US" dirty="0" smtClean="0">
                <a:latin typeface="Meiryo UI" panose="020B0604030504040204" pitchFamily="50" charset="-128"/>
                <a:ea typeface="Meiryo UI" panose="020B0604030504040204" pitchFamily="50" charset="-128"/>
              </a:rPr>
              <a:t>万人あたり新規陽性者数）</a:t>
            </a:r>
            <a:endParaRPr lang="en-US" altLang="ja-JP"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社会への協力要請を行うタイミングの基準日</a:t>
            </a:r>
            <a:endParaRPr lang="en-US" altLang="ja-JP" sz="1100"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rPr>
              <a:t>R2.6.19</a:t>
            </a:r>
            <a:r>
              <a:rPr lang="ja-JP" altLang="en-US" dirty="0" smtClean="0">
                <a:latin typeface="Meiryo UI" panose="020B0604030504040204" pitchFamily="50" charset="-128"/>
                <a:ea typeface="Meiryo UI" panose="020B0604030504040204" pitchFamily="50" charset="-128"/>
              </a:rPr>
              <a:t>付け厚生労働省事務連絡）</a:t>
            </a:r>
            <a:endParaRPr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24900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74145" y="785191"/>
            <a:ext cx="1866037" cy="5254756"/>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01AB323-05F3-403D-9EE7-CAE3C32AE597}"/>
              </a:ext>
            </a:extLst>
          </p:cNvPr>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指標⑤　患者受入重症病床使用率</a:t>
            </a:r>
          </a:p>
        </p:txBody>
      </p:sp>
      <p:sp>
        <p:nvSpPr>
          <p:cNvPr id="7" name="テキスト ボックス 6">
            <a:extLst>
              <a:ext uri="{FF2B5EF4-FFF2-40B4-BE49-F238E27FC236}">
                <a16:creationId xmlns:a16="http://schemas.microsoft.com/office/drawing/2014/main" id="{6119E579-44CD-48A7-ADBD-A14A59747DBB}"/>
              </a:ext>
            </a:extLst>
          </p:cNvPr>
          <p:cNvSpPr txBox="1"/>
          <p:nvPr/>
        </p:nvSpPr>
        <p:spPr>
          <a:xfrm>
            <a:off x="11838125" y="6488668"/>
            <a:ext cx="561975" cy="369332"/>
          </a:xfrm>
          <a:prstGeom prst="rect">
            <a:avLst/>
          </a:prstGeom>
          <a:noFill/>
        </p:spPr>
        <p:txBody>
          <a:bodyPr wrap="square" rtlCol="0">
            <a:spAutoFit/>
          </a:bodyPr>
          <a:lstStyle/>
          <a:p>
            <a:r>
              <a:rPr kumimoji="1" lang="en-US" altLang="ja-JP" dirty="0" smtClean="0"/>
              <a:t>12</a:t>
            </a:r>
          </a:p>
        </p:txBody>
      </p:sp>
      <p:sp>
        <p:nvSpPr>
          <p:cNvPr id="14" name="角丸四角形吹き出し 13"/>
          <p:cNvSpPr/>
          <p:nvPr/>
        </p:nvSpPr>
        <p:spPr>
          <a:xfrm>
            <a:off x="8246598" y="2866435"/>
            <a:ext cx="1924050" cy="482796"/>
          </a:xfrm>
          <a:prstGeom prst="wedgeRoundRectCallout">
            <a:avLst>
              <a:gd name="adj1" fmla="val -43716"/>
              <a:gd name="adj2" fmla="val 6891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自粛解除　</a:t>
            </a:r>
            <a:r>
              <a:rPr lang="en-US" altLang="ja-JP" sz="1200" dirty="0">
                <a:solidFill>
                  <a:schemeClr val="tx1"/>
                </a:solidFill>
                <a:latin typeface="Meiryo UI" panose="020B0604030504040204" pitchFamily="50" charset="-128"/>
                <a:ea typeface="Meiryo UI" panose="020B0604030504040204" pitchFamily="50" charset="-128"/>
              </a:rPr>
              <a:t>60</a:t>
            </a:r>
            <a:r>
              <a:rPr lang="ja-JP" altLang="en-US" sz="1200" dirty="0">
                <a:solidFill>
                  <a:schemeClr val="tx1"/>
                </a:solidFill>
                <a:latin typeface="Meiryo UI" panose="020B0604030504040204" pitchFamily="50" charset="-128"/>
                <a:ea typeface="Meiryo UI" panose="020B0604030504040204" pitchFamily="50" charset="-128"/>
              </a:rPr>
              <a:t>％未満</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9" name="楕円 8"/>
          <p:cNvSpPr/>
          <p:nvPr/>
        </p:nvSpPr>
        <p:spPr>
          <a:xfrm>
            <a:off x="72887" y="3234689"/>
            <a:ext cx="760671" cy="388621"/>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4" name="図 3"/>
          <p:cNvPicPr>
            <a:picLocks noChangeAspect="1"/>
          </p:cNvPicPr>
          <p:nvPr/>
        </p:nvPicPr>
        <p:blipFill>
          <a:blip r:embed="rId3"/>
          <a:stretch>
            <a:fillRect/>
          </a:stretch>
        </p:blipFill>
        <p:spPr>
          <a:xfrm>
            <a:off x="0" y="609600"/>
            <a:ext cx="12058650" cy="6248400"/>
          </a:xfrm>
          <a:prstGeom prst="rect">
            <a:avLst/>
          </a:prstGeom>
        </p:spPr>
      </p:pic>
    </p:spTree>
    <p:extLst>
      <p:ext uri="{BB962C8B-B14F-4D97-AF65-F5344CB8AC3E}">
        <p14:creationId xmlns:p14="http://schemas.microsoft.com/office/powerpoint/2010/main" val="1941373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97287" y="6447889"/>
            <a:ext cx="11745523" cy="338554"/>
          </a:xfrm>
          <a:prstGeom prst="rect">
            <a:avLst/>
          </a:prstGeom>
          <a:noFill/>
        </p:spPr>
        <p:txBody>
          <a:bodyPr wrap="none" rtlCol="0">
            <a:spAutoFit/>
          </a:bodyPr>
          <a:lstStyle/>
          <a:p>
            <a:r>
              <a:rPr lang="ja-JP" altLang="en-US" sz="1600" b="1" dirty="0" smtClean="0">
                <a:latin typeface="Meiryo UI" panose="020B0604030504040204" pitchFamily="50" charset="-128"/>
                <a:ea typeface="Meiryo UI" panose="020B0604030504040204" pitchFamily="50" charset="-128"/>
              </a:rPr>
              <a:t>想定する病床使用率では、指標①➁の基準を満たしてから</a:t>
            </a:r>
            <a:r>
              <a:rPr kumimoji="1" lang="ja-JP" altLang="en-US" sz="1600" b="1" dirty="0" smtClean="0">
                <a:latin typeface="Meiryo UI" panose="020B0604030504040204" pitchFamily="50" charset="-128"/>
                <a:ea typeface="Meiryo UI" panose="020B0604030504040204" pitchFamily="50" charset="-128"/>
              </a:rPr>
              <a:t>約</a:t>
            </a:r>
            <a:r>
              <a:rPr lang="en-US" altLang="ja-JP" sz="1600" b="1" dirty="0">
                <a:latin typeface="Meiryo UI" panose="020B0604030504040204" pitchFamily="50" charset="-128"/>
                <a:ea typeface="Meiryo UI" panose="020B0604030504040204" pitchFamily="50" charset="-128"/>
              </a:rPr>
              <a:t>25</a:t>
            </a:r>
            <a:r>
              <a:rPr lang="ja-JP" altLang="en-US" sz="1600" b="1" dirty="0" smtClean="0">
                <a:latin typeface="Meiryo UI" panose="020B0604030504040204" pitchFamily="50" charset="-128"/>
                <a:ea typeface="Meiryo UI" panose="020B0604030504040204" pitchFamily="50" charset="-128"/>
              </a:rPr>
              <a:t>日</a:t>
            </a:r>
            <a:r>
              <a:rPr kumimoji="1" lang="ja-JP" altLang="en-US" sz="1600" b="1" dirty="0" smtClean="0">
                <a:latin typeface="Meiryo UI" panose="020B0604030504040204" pitchFamily="50" charset="-128"/>
                <a:ea typeface="Meiryo UI" panose="020B0604030504040204" pitchFamily="50" charset="-128"/>
              </a:rPr>
              <a:t>後に</a:t>
            </a:r>
            <a:r>
              <a:rPr lang="en-US" altLang="ja-JP" sz="1600" b="1" dirty="0" smtClean="0">
                <a:latin typeface="Meiryo UI" panose="020B0604030504040204" pitchFamily="50" charset="-128"/>
                <a:ea typeface="Meiryo UI" panose="020B0604030504040204" pitchFamily="50" charset="-128"/>
              </a:rPr>
              <a:t>60</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err="1"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約</a:t>
            </a:r>
            <a:r>
              <a:rPr kumimoji="1" lang="en-US" altLang="ja-JP" sz="1600" b="1" dirty="0" smtClean="0">
                <a:latin typeface="Meiryo UI" panose="020B0604030504040204" pitchFamily="50" charset="-128"/>
                <a:ea typeface="Meiryo UI" panose="020B0604030504040204" pitchFamily="50" charset="-128"/>
              </a:rPr>
              <a:t>30</a:t>
            </a:r>
            <a:r>
              <a:rPr kumimoji="1" lang="ja-JP" altLang="en-US" sz="1600" b="1" dirty="0" smtClean="0">
                <a:latin typeface="Meiryo UI" panose="020B0604030504040204" pitchFamily="50" charset="-128"/>
                <a:ea typeface="Meiryo UI" panose="020B0604030504040204" pitchFamily="50" charset="-128"/>
              </a:rPr>
              <a:t>日後に</a:t>
            </a:r>
            <a:r>
              <a:rPr kumimoji="1" lang="en-US" altLang="ja-JP" sz="1600" b="1" dirty="0" smtClean="0">
                <a:latin typeface="Meiryo UI" panose="020B0604030504040204" pitchFamily="50" charset="-128"/>
                <a:ea typeface="Meiryo UI" panose="020B0604030504040204" pitchFamily="50" charset="-128"/>
              </a:rPr>
              <a:t>70%</a:t>
            </a:r>
            <a:r>
              <a:rPr kumimoji="1" lang="ja-JP" altLang="en-US" sz="1600" b="1" dirty="0" smtClean="0">
                <a:latin typeface="Meiryo UI" panose="020B0604030504040204" pitchFamily="50" charset="-128"/>
                <a:ea typeface="Meiryo UI" panose="020B0604030504040204" pitchFamily="50" charset="-128"/>
              </a:rPr>
              <a:t>を超えるが、</a:t>
            </a:r>
            <a:r>
              <a:rPr kumimoji="1" lang="en-US" altLang="ja-JP" sz="1600" b="1" dirty="0" smtClean="0">
                <a:latin typeface="Meiryo UI" panose="020B0604030504040204" pitchFamily="50" charset="-128"/>
                <a:ea typeface="Meiryo UI" panose="020B0604030504040204" pitchFamily="50" charset="-128"/>
              </a:rPr>
              <a:t>100%</a:t>
            </a:r>
            <a:r>
              <a:rPr kumimoji="1" lang="ja-JP" altLang="en-US" sz="1600" b="1" dirty="0" smtClean="0">
                <a:latin typeface="Meiryo UI" panose="020B0604030504040204" pitchFamily="50" charset="-128"/>
                <a:ea typeface="Meiryo UI" panose="020B0604030504040204" pitchFamily="50" charset="-128"/>
              </a:rPr>
              <a:t>を</a:t>
            </a:r>
            <a:r>
              <a:rPr lang="ja-JP" altLang="en-US" sz="1600" b="1" dirty="0">
                <a:latin typeface="Meiryo UI" panose="020B0604030504040204" pitchFamily="50" charset="-128"/>
                <a:ea typeface="Meiryo UI" panose="020B0604030504040204" pitchFamily="50" charset="-128"/>
              </a:rPr>
              <a:t>超</a:t>
            </a:r>
            <a:r>
              <a:rPr lang="ja-JP" altLang="en-US" sz="1600" b="1" dirty="0" smtClean="0">
                <a:latin typeface="Meiryo UI" panose="020B0604030504040204" pitchFamily="50" charset="-128"/>
                <a:ea typeface="Meiryo UI" panose="020B0604030504040204" pitchFamily="50" charset="-128"/>
              </a:rPr>
              <a:t>えることはない。</a:t>
            </a:r>
            <a:endParaRPr kumimoji="1" lang="ja-JP" altLang="en-US" sz="1600" b="1"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11696754" y="6405620"/>
            <a:ext cx="714233" cy="369332"/>
          </a:xfrm>
          <a:prstGeom prst="rect">
            <a:avLst/>
          </a:prstGeom>
          <a:noFill/>
        </p:spPr>
        <p:txBody>
          <a:bodyPr wrap="square" rtlCol="0">
            <a:spAutoFit/>
          </a:bodyPr>
          <a:lstStyle/>
          <a:p>
            <a:r>
              <a:rPr lang="en-US" altLang="ja-JP" dirty="0" smtClean="0"/>
              <a:t>13</a:t>
            </a:r>
          </a:p>
        </p:txBody>
      </p:sp>
      <p:sp>
        <p:nvSpPr>
          <p:cNvPr id="26" name="正方形/長方形 25"/>
          <p:cNvSpPr/>
          <p:nvPr/>
        </p:nvSpPr>
        <p:spPr>
          <a:xfrm>
            <a:off x="0" y="59572"/>
            <a:ext cx="12192000" cy="615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latin typeface="Meiryo UI" panose="020B0604030504040204" pitchFamily="50" charset="-128"/>
                <a:ea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rPr>
              <a:t>参考</a:t>
            </a:r>
            <a:r>
              <a:rPr lang="en-US" altLang="ja-JP" sz="2800" b="1" dirty="0" smtClean="0">
                <a:latin typeface="Meiryo UI" panose="020B0604030504040204" pitchFamily="50" charset="-128"/>
                <a:ea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rPr>
              <a:t>指標⑤　患者受入重症</a:t>
            </a:r>
            <a:r>
              <a:rPr kumimoji="1" lang="ja-JP" altLang="en-US" sz="2800" b="1" dirty="0" smtClean="0">
                <a:latin typeface="Meiryo UI" panose="020B0604030504040204" pitchFamily="50" charset="-128"/>
                <a:ea typeface="Meiryo UI" panose="020B0604030504040204" pitchFamily="50" charset="-128"/>
              </a:rPr>
              <a:t>病床使用率</a:t>
            </a:r>
            <a:endParaRPr kumimoji="1" lang="en-US" altLang="ja-JP" sz="2800" b="1" dirty="0" smtClean="0">
              <a:latin typeface="Meiryo UI" panose="020B0604030504040204" pitchFamily="50" charset="-128"/>
              <a:ea typeface="Meiryo UI" panose="020B0604030504040204" pitchFamily="50" charset="-128"/>
            </a:endParaRPr>
          </a:p>
        </p:txBody>
      </p:sp>
      <p:grpSp>
        <p:nvGrpSpPr>
          <p:cNvPr id="13" name="グループ化 12"/>
          <p:cNvGrpSpPr/>
          <p:nvPr/>
        </p:nvGrpSpPr>
        <p:grpSpPr>
          <a:xfrm>
            <a:off x="787482" y="1980606"/>
            <a:ext cx="11015738" cy="4384128"/>
            <a:chOff x="-680617" y="2810415"/>
            <a:chExt cx="8047977" cy="4720187"/>
          </a:xfrm>
        </p:grpSpPr>
        <p:sp>
          <p:nvSpPr>
            <p:cNvPr id="3" name="テキスト ボックス 2"/>
            <p:cNvSpPr txBox="1"/>
            <p:nvPr/>
          </p:nvSpPr>
          <p:spPr>
            <a:xfrm>
              <a:off x="-680617" y="6886190"/>
              <a:ext cx="258587" cy="556035"/>
            </a:xfrm>
            <a:prstGeom prst="rect">
              <a:avLst/>
            </a:prstGeom>
            <a:noFill/>
          </p:spPr>
          <p:txBody>
            <a:bodyPr vert="eaVert" wrap="square" rtlCol="0">
              <a:spAutoFit/>
            </a:bodyPr>
            <a:lstStyle/>
            <a:p>
              <a:r>
                <a:rPr lang="ja-JP" altLang="en-US" sz="1100" dirty="0">
                  <a:latin typeface="Meiryo UI" panose="020B0604030504040204" pitchFamily="50" charset="-128"/>
                  <a:ea typeface="Meiryo UI" panose="020B0604030504040204" pitchFamily="50" charset="-128"/>
                </a:rPr>
                <a:t>０</a:t>
              </a:r>
              <a:r>
                <a:rPr kumimoji="1" lang="ja-JP" altLang="en-US" sz="1100" dirty="0" smtClean="0">
                  <a:latin typeface="Meiryo UI" panose="020B0604030504040204" pitchFamily="50" charset="-128"/>
                  <a:ea typeface="Meiryo UI" panose="020B0604030504040204" pitchFamily="50" charset="-128"/>
                </a:rPr>
                <a:t>日</a:t>
              </a:r>
              <a:endParaRPr kumimoji="1" lang="ja-JP" altLang="en-US" sz="11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807189" y="6824866"/>
              <a:ext cx="363818" cy="705736"/>
            </a:xfrm>
            <a:prstGeom prst="rect">
              <a:avLst/>
            </a:prstGeom>
            <a:noFill/>
          </p:spPr>
          <p:txBody>
            <a:bodyPr vert="eaVert" wrap="square" rtlCol="0">
              <a:spAutoFit/>
            </a:bodyPr>
            <a:lstStyle/>
            <a:p>
              <a:r>
                <a:rPr lang="en-US" altLang="ja-JP" sz="1100" dirty="0" smtClean="0">
                  <a:latin typeface="Meiryo UI" panose="020B0604030504040204" pitchFamily="50" charset="-128"/>
                  <a:ea typeface="Meiryo UI" panose="020B0604030504040204" pitchFamily="50" charset="-128"/>
                </a:rPr>
                <a:t>20</a:t>
              </a:r>
              <a:r>
                <a:rPr kumimoji="1" lang="ja-JP" altLang="en-US" sz="1100" dirty="0" smtClean="0">
                  <a:latin typeface="Meiryo UI" panose="020B0604030504040204" pitchFamily="50" charset="-128"/>
                  <a:ea typeface="Meiryo UI" panose="020B0604030504040204" pitchFamily="50" charset="-128"/>
                </a:rPr>
                <a:t>日後</a:t>
              </a:r>
              <a:endParaRPr kumimoji="1" lang="ja-JP" altLang="en-US" sz="11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389949" y="6821752"/>
              <a:ext cx="363818" cy="705736"/>
            </a:xfrm>
            <a:prstGeom prst="rect">
              <a:avLst/>
            </a:prstGeom>
            <a:noFill/>
          </p:spPr>
          <p:txBody>
            <a:bodyPr vert="eaVert" wrap="square" rtlCol="0">
              <a:spAutoFit/>
            </a:bodyPr>
            <a:lstStyle/>
            <a:p>
              <a:r>
                <a:rPr lang="en-US" altLang="ja-JP" sz="1100" dirty="0" smtClean="0">
                  <a:latin typeface="Meiryo UI" panose="020B0604030504040204" pitchFamily="50" charset="-128"/>
                  <a:ea typeface="Meiryo UI" panose="020B0604030504040204" pitchFamily="50" charset="-128"/>
                </a:rPr>
                <a:t>40</a:t>
              </a:r>
              <a:r>
                <a:rPr kumimoji="1" lang="ja-JP" altLang="en-US" sz="1100" dirty="0" smtClean="0">
                  <a:latin typeface="Meiryo UI" panose="020B0604030504040204" pitchFamily="50" charset="-128"/>
                  <a:ea typeface="Meiryo UI" panose="020B0604030504040204" pitchFamily="50" charset="-128"/>
                </a:rPr>
                <a:t>日後</a:t>
              </a:r>
              <a:endParaRPr kumimoji="1" lang="ja-JP" altLang="en-US" sz="11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7003542" y="6809720"/>
              <a:ext cx="363818" cy="717768"/>
            </a:xfrm>
            <a:prstGeom prst="rect">
              <a:avLst/>
            </a:prstGeom>
            <a:noFill/>
          </p:spPr>
          <p:txBody>
            <a:bodyPr vert="eaVert" wrap="square" rtlCol="0">
              <a:spAutoFit/>
            </a:bodyPr>
            <a:lstStyle/>
            <a:p>
              <a:r>
                <a:rPr lang="en-US" altLang="ja-JP" sz="1100" dirty="0" smtClean="0">
                  <a:latin typeface="Meiryo UI" panose="020B0604030504040204" pitchFamily="50" charset="-128"/>
                  <a:ea typeface="Meiryo UI" panose="020B0604030504040204" pitchFamily="50" charset="-128"/>
                </a:rPr>
                <a:t>60</a:t>
              </a:r>
              <a:r>
                <a:rPr kumimoji="1" lang="ja-JP" altLang="en-US" sz="1100" dirty="0" smtClean="0">
                  <a:latin typeface="Meiryo UI" panose="020B0604030504040204" pitchFamily="50" charset="-128"/>
                  <a:ea typeface="Meiryo UI" panose="020B0604030504040204" pitchFamily="50" charset="-128"/>
                </a:rPr>
                <a:t>日後</a:t>
              </a:r>
              <a:endParaRPr kumimoji="1" lang="ja-JP" altLang="en-US" sz="1100" dirty="0">
                <a:latin typeface="Meiryo UI" panose="020B0604030504040204" pitchFamily="50" charset="-128"/>
                <a:ea typeface="Meiryo UI" panose="020B0604030504040204" pitchFamily="50" charset="-128"/>
              </a:endParaRPr>
            </a:p>
          </p:txBody>
        </p:sp>
        <p:sp>
          <p:nvSpPr>
            <p:cNvPr id="9" name="線吹き出し 1 (枠付き) 8"/>
            <p:cNvSpPr/>
            <p:nvPr/>
          </p:nvSpPr>
          <p:spPr>
            <a:xfrm>
              <a:off x="-654474" y="2810415"/>
              <a:ext cx="726373" cy="395025"/>
            </a:xfrm>
            <a:prstGeom prst="borderCallout1">
              <a:avLst>
                <a:gd name="adj1" fmla="val 48209"/>
                <a:gd name="adj2" fmla="val 100878"/>
                <a:gd name="adj3" fmla="val 47824"/>
                <a:gd name="adj4" fmla="val 1106219"/>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latin typeface="Meiryo UI" panose="020B0604030504040204" pitchFamily="50" charset="-128"/>
                  <a:ea typeface="Meiryo UI" panose="020B0604030504040204" pitchFamily="50" charset="-128"/>
                </a:rPr>
                <a:t>使用率</a:t>
              </a:r>
              <a:r>
                <a:rPr lang="en-US" altLang="ja-JP" sz="1050" dirty="0" smtClean="0">
                  <a:latin typeface="Meiryo UI" panose="020B0604030504040204" pitchFamily="50" charset="-128"/>
                  <a:ea typeface="Meiryo UI" panose="020B0604030504040204" pitchFamily="50" charset="-128"/>
                </a:rPr>
                <a:t>100%</a:t>
              </a:r>
            </a:p>
            <a:p>
              <a:pPr algn="ctr"/>
              <a:r>
                <a:rPr lang="en-US" altLang="ja-JP" sz="1050" dirty="0">
                  <a:latin typeface="Meiryo UI" panose="020B0604030504040204" pitchFamily="50" charset="-128"/>
                  <a:ea typeface="Meiryo UI" panose="020B0604030504040204" pitchFamily="50" charset="-128"/>
                </a:rPr>
                <a:t>215</a:t>
              </a:r>
              <a:r>
                <a:rPr kumimoji="1" lang="ja-JP" altLang="en-US" sz="1050" dirty="0" smtClean="0">
                  <a:latin typeface="Meiryo UI" panose="020B0604030504040204" pitchFamily="50" charset="-128"/>
                  <a:ea typeface="Meiryo UI" panose="020B0604030504040204" pitchFamily="50" charset="-128"/>
                </a:rPr>
                <a:t>床</a:t>
              </a:r>
              <a:endParaRPr kumimoji="1" lang="ja-JP" altLang="en-US" sz="1050" dirty="0">
                <a:latin typeface="Meiryo UI" panose="020B0604030504040204" pitchFamily="50" charset="-128"/>
                <a:ea typeface="Meiryo UI" panose="020B0604030504040204" pitchFamily="50" charset="-128"/>
              </a:endParaRPr>
            </a:p>
          </p:txBody>
        </p:sp>
        <p:sp>
          <p:nvSpPr>
            <p:cNvPr id="10" name="線吹き出し 1 (枠付き) 9"/>
            <p:cNvSpPr/>
            <p:nvPr/>
          </p:nvSpPr>
          <p:spPr>
            <a:xfrm>
              <a:off x="-654474" y="3857728"/>
              <a:ext cx="726372" cy="350058"/>
            </a:xfrm>
            <a:prstGeom prst="borderCallout1">
              <a:avLst>
                <a:gd name="adj1" fmla="val 48209"/>
                <a:gd name="adj2" fmla="val 100878"/>
                <a:gd name="adj3" fmla="val 48048"/>
                <a:gd name="adj4" fmla="val 1106438"/>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latin typeface="Meiryo UI" panose="020B0604030504040204" pitchFamily="50" charset="-128"/>
                  <a:ea typeface="Meiryo UI" panose="020B0604030504040204" pitchFamily="50" charset="-128"/>
                </a:rPr>
                <a:t>使用率</a:t>
              </a:r>
              <a:r>
                <a:rPr lang="en-US" altLang="ja-JP" sz="1050" dirty="0" smtClean="0">
                  <a:latin typeface="Meiryo UI" panose="020B0604030504040204" pitchFamily="50" charset="-128"/>
                  <a:ea typeface="Meiryo UI" panose="020B0604030504040204" pitchFamily="50" charset="-128"/>
                </a:rPr>
                <a:t>70%</a:t>
              </a:r>
            </a:p>
            <a:p>
              <a:pPr algn="ctr"/>
              <a:r>
                <a:rPr lang="en-US" altLang="ja-JP" sz="1050" dirty="0">
                  <a:latin typeface="Meiryo UI" panose="020B0604030504040204" pitchFamily="50" charset="-128"/>
                  <a:ea typeface="Meiryo UI" panose="020B0604030504040204" pitchFamily="50" charset="-128"/>
                </a:rPr>
                <a:t>151</a:t>
              </a:r>
              <a:r>
                <a:rPr kumimoji="1" lang="ja-JP" altLang="en-US" sz="1050" dirty="0" smtClean="0">
                  <a:latin typeface="Meiryo UI" panose="020B0604030504040204" pitchFamily="50" charset="-128"/>
                  <a:ea typeface="Meiryo UI" panose="020B0604030504040204" pitchFamily="50" charset="-128"/>
                </a:rPr>
                <a:t>床</a:t>
              </a:r>
              <a:endParaRPr kumimoji="1" lang="ja-JP" altLang="en-US" sz="1050" dirty="0">
                <a:latin typeface="Meiryo UI" panose="020B0604030504040204" pitchFamily="50" charset="-128"/>
                <a:ea typeface="Meiryo UI" panose="020B0604030504040204" pitchFamily="50" charset="-128"/>
              </a:endParaRPr>
            </a:p>
          </p:txBody>
        </p:sp>
      </p:grpSp>
      <p:sp>
        <p:nvSpPr>
          <p:cNvPr id="7" name="テキスト ボックス 6"/>
          <p:cNvSpPr txBox="1"/>
          <p:nvPr/>
        </p:nvSpPr>
        <p:spPr>
          <a:xfrm>
            <a:off x="5722344" y="711753"/>
            <a:ext cx="5683252"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R2.6.12</a:t>
            </a:r>
            <a:r>
              <a:rPr lang="ja-JP" altLang="en-US" sz="1200" dirty="0" smtClean="0">
                <a:latin typeface="Meiryo UI" panose="020B0604030504040204" pitchFamily="50" charset="-128"/>
                <a:ea typeface="Meiryo UI" panose="020B0604030504040204" pitchFamily="50" charset="-128"/>
              </a:rPr>
              <a:t>大阪府新型コロナウイルス対策本部専門家会議資料より一部修正</a:t>
            </a:r>
            <a:endParaRPr kumimoji="1" lang="ja-JP" altLang="en-US" sz="1200" dirty="0">
              <a:latin typeface="Meiryo UI" panose="020B0604030504040204" pitchFamily="50" charset="-128"/>
              <a:ea typeface="Meiryo UI" panose="020B0604030504040204" pitchFamily="50" charset="-128"/>
            </a:endParaRPr>
          </a:p>
        </p:txBody>
      </p:sp>
      <p:sp>
        <p:nvSpPr>
          <p:cNvPr id="14" name="線吹き出し 1 (枠付き) 13"/>
          <p:cNvSpPr/>
          <p:nvPr/>
        </p:nvSpPr>
        <p:spPr>
          <a:xfrm>
            <a:off x="823266" y="3292557"/>
            <a:ext cx="994228" cy="325135"/>
          </a:xfrm>
          <a:prstGeom prst="borderCallout1">
            <a:avLst>
              <a:gd name="adj1" fmla="val 48209"/>
              <a:gd name="adj2" fmla="val 100878"/>
              <a:gd name="adj3" fmla="val 48049"/>
              <a:gd name="adj4" fmla="val 1107854"/>
            </a:avLst>
          </a:prstGeom>
          <a:ln w="285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latin typeface="Meiryo UI" panose="020B0604030504040204" pitchFamily="50" charset="-128"/>
                <a:ea typeface="Meiryo UI" panose="020B0604030504040204" pitchFamily="50" charset="-128"/>
              </a:rPr>
              <a:t>使用率</a:t>
            </a:r>
            <a:r>
              <a:rPr lang="en-US" altLang="ja-JP" sz="1050" dirty="0">
                <a:latin typeface="Meiryo UI" panose="020B0604030504040204" pitchFamily="50" charset="-128"/>
                <a:ea typeface="Meiryo UI" panose="020B0604030504040204" pitchFamily="50" charset="-128"/>
              </a:rPr>
              <a:t>60</a:t>
            </a:r>
            <a:r>
              <a:rPr lang="en-US" altLang="ja-JP" sz="1050" dirty="0" smtClean="0">
                <a:latin typeface="Meiryo UI" panose="020B0604030504040204" pitchFamily="50" charset="-128"/>
                <a:ea typeface="Meiryo UI" panose="020B0604030504040204" pitchFamily="50" charset="-128"/>
              </a:rPr>
              <a:t>%</a:t>
            </a:r>
          </a:p>
          <a:p>
            <a:pPr algn="ctr"/>
            <a:r>
              <a:rPr lang="en-US" altLang="ja-JP" sz="1050" dirty="0" smtClean="0">
                <a:latin typeface="Meiryo UI" panose="020B0604030504040204" pitchFamily="50" charset="-128"/>
                <a:ea typeface="Meiryo UI" panose="020B0604030504040204" pitchFamily="50" charset="-128"/>
              </a:rPr>
              <a:t>129</a:t>
            </a:r>
            <a:r>
              <a:rPr kumimoji="1" lang="ja-JP" altLang="en-US" sz="1050" dirty="0" smtClean="0">
                <a:latin typeface="Meiryo UI" panose="020B0604030504040204" pitchFamily="50" charset="-128"/>
                <a:ea typeface="Meiryo UI" panose="020B0604030504040204" pitchFamily="50" charset="-128"/>
              </a:rPr>
              <a:t>床</a:t>
            </a:r>
            <a:endParaRPr kumimoji="1" lang="ja-JP" altLang="en-US" sz="1050" dirty="0">
              <a:latin typeface="Meiryo UI" panose="020B0604030504040204" pitchFamily="50" charset="-128"/>
              <a:ea typeface="Meiryo UI" panose="020B0604030504040204" pitchFamily="50" charset="-128"/>
            </a:endParaRPr>
          </a:p>
        </p:txBody>
      </p:sp>
      <p:sp>
        <p:nvSpPr>
          <p:cNvPr id="15" name="線吹き出し 1 (枠付き) 14"/>
          <p:cNvSpPr/>
          <p:nvPr/>
        </p:nvSpPr>
        <p:spPr>
          <a:xfrm>
            <a:off x="823266" y="3616342"/>
            <a:ext cx="994228" cy="325135"/>
          </a:xfrm>
          <a:prstGeom prst="borderCallout1">
            <a:avLst>
              <a:gd name="adj1" fmla="val 43882"/>
              <a:gd name="adj2" fmla="val 99463"/>
              <a:gd name="adj3" fmla="val 43722"/>
              <a:gd name="adj4" fmla="val 1110684"/>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latin typeface="Meiryo UI" panose="020B0604030504040204" pitchFamily="50" charset="-128"/>
                <a:ea typeface="Meiryo UI" panose="020B0604030504040204" pitchFamily="50" charset="-128"/>
              </a:rPr>
              <a:t>使用率</a:t>
            </a:r>
            <a:r>
              <a:rPr lang="en-US" altLang="ja-JP" sz="1050" dirty="0">
                <a:latin typeface="Meiryo UI" panose="020B0604030504040204" pitchFamily="50" charset="-128"/>
                <a:ea typeface="Meiryo UI" panose="020B0604030504040204" pitchFamily="50" charset="-128"/>
              </a:rPr>
              <a:t>50</a:t>
            </a:r>
            <a:r>
              <a:rPr lang="en-US" altLang="ja-JP" sz="1050" dirty="0" smtClean="0">
                <a:latin typeface="Meiryo UI" panose="020B0604030504040204" pitchFamily="50" charset="-128"/>
                <a:ea typeface="Meiryo UI" panose="020B0604030504040204" pitchFamily="50" charset="-128"/>
              </a:rPr>
              <a:t>%</a:t>
            </a:r>
          </a:p>
          <a:p>
            <a:pPr algn="ctr"/>
            <a:r>
              <a:rPr lang="en-US" altLang="ja-JP" sz="1050" dirty="0" smtClean="0">
                <a:latin typeface="Meiryo UI" panose="020B0604030504040204" pitchFamily="50" charset="-128"/>
                <a:ea typeface="Meiryo UI" panose="020B0604030504040204" pitchFamily="50" charset="-128"/>
              </a:rPr>
              <a:t>108</a:t>
            </a:r>
            <a:r>
              <a:rPr kumimoji="1" lang="ja-JP" altLang="en-US" sz="1050" dirty="0" smtClean="0">
                <a:latin typeface="Meiryo UI" panose="020B0604030504040204" pitchFamily="50" charset="-128"/>
                <a:ea typeface="Meiryo UI" panose="020B0604030504040204" pitchFamily="50" charset="-128"/>
              </a:rPr>
              <a:t>床</a:t>
            </a:r>
            <a:endParaRPr kumimoji="1" lang="ja-JP" altLang="en-US" sz="1050" dirty="0">
              <a:latin typeface="Meiryo UI" panose="020B0604030504040204" pitchFamily="50" charset="-128"/>
              <a:ea typeface="Meiryo UI" panose="020B0604030504040204" pitchFamily="50" charset="-128"/>
            </a:endParaRPr>
          </a:p>
        </p:txBody>
      </p:sp>
      <p:sp>
        <p:nvSpPr>
          <p:cNvPr id="16" name="線吹き出し 1 (枠付き) 15"/>
          <p:cNvSpPr/>
          <p:nvPr/>
        </p:nvSpPr>
        <p:spPr>
          <a:xfrm>
            <a:off x="823266" y="4209388"/>
            <a:ext cx="994228" cy="325135"/>
          </a:xfrm>
          <a:prstGeom prst="borderCallout1">
            <a:avLst>
              <a:gd name="adj1" fmla="val 48209"/>
              <a:gd name="adj2" fmla="val 100878"/>
              <a:gd name="adj3" fmla="val 48049"/>
              <a:gd name="adj4" fmla="val 1107854"/>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latin typeface="Meiryo UI" panose="020B0604030504040204" pitchFamily="50" charset="-128"/>
                <a:ea typeface="Meiryo UI" panose="020B0604030504040204" pitchFamily="50" charset="-128"/>
              </a:rPr>
              <a:t>使用率</a:t>
            </a:r>
            <a:r>
              <a:rPr lang="en-US" altLang="ja-JP" sz="1050" dirty="0">
                <a:latin typeface="Meiryo UI" panose="020B0604030504040204" pitchFamily="50" charset="-128"/>
                <a:ea typeface="Meiryo UI" panose="020B0604030504040204" pitchFamily="50" charset="-128"/>
              </a:rPr>
              <a:t>3</a:t>
            </a:r>
            <a:r>
              <a:rPr lang="en-US" altLang="ja-JP" sz="1050" dirty="0" smtClean="0">
                <a:latin typeface="Meiryo UI" panose="020B0604030504040204" pitchFamily="50" charset="-128"/>
                <a:ea typeface="Meiryo UI" panose="020B0604030504040204" pitchFamily="50" charset="-128"/>
              </a:rPr>
              <a:t>0%</a:t>
            </a:r>
          </a:p>
          <a:p>
            <a:pPr algn="ctr"/>
            <a:r>
              <a:rPr lang="en-US" altLang="ja-JP" sz="1050" dirty="0">
                <a:latin typeface="Meiryo UI" panose="020B0604030504040204" pitchFamily="50" charset="-128"/>
                <a:ea typeface="Meiryo UI" panose="020B0604030504040204" pitchFamily="50" charset="-128"/>
              </a:rPr>
              <a:t>65</a:t>
            </a:r>
            <a:r>
              <a:rPr kumimoji="1" lang="ja-JP" altLang="en-US" sz="1050" dirty="0" smtClean="0">
                <a:latin typeface="Meiryo UI" panose="020B0604030504040204" pitchFamily="50" charset="-128"/>
                <a:ea typeface="Meiryo UI" panose="020B0604030504040204" pitchFamily="50" charset="-128"/>
              </a:rPr>
              <a:t>床</a:t>
            </a:r>
            <a:endParaRPr kumimoji="1" lang="ja-JP" altLang="en-US" sz="105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708489" y="934279"/>
            <a:ext cx="6373091"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入院患者の試算は大阪府の発生状況</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27</a:t>
            </a:r>
            <a:r>
              <a:rPr kumimoji="1" lang="ja-JP" altLang="en-US" sz="1200" dirty="0" smtClean="0">
                <a:latin typeface="Meiryo UI" panose="020B0604030504040204" pitchFamily="50" charset="-128"/>
                <a:ea typeface="Meiryo UI" panose="020B0604030504040204" pitchFamily="50" charset="-128"/>
              </a:rPr>
              <a:t>日を起点</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に東京都の拡大状況をかけ合わせて試算</a:t>
            </a:r>
            <a:endParaRPr kumimoji="1" lang="ja-JP" altLang="en-US" sz="12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272311" y="1143390"/>
            <a:ext cx="11753850" cy="5229225"/>
          </a:xfrm>
          <a:prstGeom prst="rect">
            <a:avLst/>
          </a:prstGeom>
        </p:spPr>
      </p:pic>
    </p:spTree>
    <p:extLst>
      <p:ext uri="{BB962C8B-B14F-4D97-AF65-F5344CB8AC3E}">
        <p14:creationId xmlns:p14="http://schemas.microsoft.com/office/powerpoint/2010/main" val="829125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21701" y="535023"/>
            <a:ext cx="5000886" cy="5486384"/>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14" name="テキスト ボックス 13">
            <a:extLst>
              <a:ext uri="{FF2B5EF4-FFF2-40B4-BE49-F238E27FC236}">
                <a16:creationId xmlns:a16="http://schemas.microsoft.com/office/drawing/2014/main" id="{701AB323-05F3-403D-9EE7-CAE3C32AE597}"/>
              </a:ext>
            </a:extLst>
          </p:cNvPr>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en-US" altLang="ja-JP" sz="2400" b="1" dirty="0">
                <a:solidFill>
                  <a:schemeClr val="bg1"/>
                </a:solidFill>
                <a:latin typeface="Meiryo UI" panose="020B0604030504040204" pitchFamily="50" charset="-128"/>
                <a:ea typeface="Meiryo UI" panose="020B0604030504040204" pitchFamily="50" charset="-128"/>
              </a:rPr>
              <a:t>【</a:t>
            </a:r>
            <a:r>
              <a:rPr lang="ja-JP" altLang="en-US" sz="2400" b="1" dirty="0">
                <a:solidFill>
                  <a:schemeClr val="bg1"/>
                </a:solidFill>
                <a:latin typeface="Meiryo UI" panose="020B0604030504040204" pitchFamily="50" charset="-128"/>
                <a:ea typeface="Meiryo UI" panose="020B0604030504040204" pitchFamily="50" charset="-128"/>
              </a:rPr>
              <a:t>参考指標</a:t>
            </a:r>
            <a:r>
              <a:rPr lang="en-US" altLang="ja-JP" sz="2400" b="1" dirty="0">
                <a:solidFill>
                  <a:schemeClr val="bg1"/>
                </a:solidFill>
                <a:latin typeface="Meiryo UI" panose="020B0604030504040204" pitchFamily="50" charset="-128"/>
                <a:ea typeface="Meiryo UI" panose="020B0604030504040204" pitchFamily="50" charset="-128"/>
              </a:rPr>
              <a:t>】</a:t>
            </a:r>
            <a:r>
              <a:rPr lang="ja-JP" altLang="en-US" sz="2400" b="1" dirty="0">
                <a:solidFill>
                  <a:schemeClr val="bg1"/>
                </a:solidFill>
                <a:latin typeface="Meiryo UI" panose="020B0604030504040204" pitchFamily="50" charset="-128"/>
                <a:ea typeface="Meiryo UI" panose="020B0604030504040204" pitchFamily="50" charset="-128"/>
              </a:rPr>
              <a:t>　⑥確定診断検査における陽性率</a:t>
            </a:r>
          </a:p>
        </p:txBody>
      </p:sp>
      <p:cxnSp>
        <p:nvCxnSpPr>
          <p:cNvPr id="17" name="直線コネクタ 16"/>
          <p:cNvCxnSpPr>
            <a:cxnSpLocks/>
          </p:cNvCxnSpPr>
          <p:nvPr/>
        </p:nvCxnSpPr>
        <p:spPr>
          <a:xfrm>
            <a:off x="621701" y="4094872"/>
            <a:ext cx="11290587"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角丸四角形吹き出し 28">
            <a:extLst>
              <a:ext uri="{FF2B5EF4-FFF2-40B4-BE49-F238E27FC236}">
                <a16:creationId xmlns:a16="http://schemas.microsoft.com/office/drawing/2014/main" id="{874753CC-E0F8-4C4C-A46D-98C6C464CC70}"/>
              </a:ext>
            </a:extLst>
          </p:cNvPr>
          <p:cNvSpPr/>
          <p:nvPr/>
        </p:nvSpPr>
        <p:spPr>
          <a:xfrm>
            <a:off x="7904589" y="3299232"/>
            <a:ext cx="1924050" cy="681767"/>
          </a:xfrm>
          <a:prstGeom prst="wedgeRoundRectCallout">
            <a:avLst>
              <a:gd name="adj1" fmla="val -32555"/>
              <a:gd name="adj2" fmla="val 6286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自粛要請等</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自粛解除</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rPr>
              <a:t>陽性率７％</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 name="楕円 1"/>
          <p:cNvSpPr/>
          <p:nvPr/>
        </p:nvSpPr>
        <p:spPr>
          <a:xfrm>
            <a:off x="81358" y="3980999"/>
            <a:ext cx="540343" cy="227746"/>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6119E579-44CD-48A7-ADBD-A14A59747DBB}"/>
              </a:ext>
            </a:extLst>
          </p:cNvPr>
          <p:cNvSpPr txBox="1"/>
          <p:nvPr/>
        </p:nvSpPr>
        <p:spPr>
          <a:xfrm>
            <a:off x="11630025" y="6436279"/>
            <a:ext cx="561975" cy="369332"/>
          </a:xfrm>
          <a:prstGeom prst="rect">
            <a:avLst/>
          </a:prstGeom>
          <a:noFill/>
        </p:spPr>
        <p:txBody>
          <a:bodyPr wrap="square" rtlCol="0">
            <a:spAutoFit/>
          </a:bodyPr>
          <a:lstStyle/>
          <a:p>
            <a:r>
              <a:rPr kumimoji="1" lang="en-US" altLang="ja-JP" dirty="0" smtClean="0"/>
              <a:t>14</a:t>
            </a:r>
            <a:endParaRPr kumimoji="1" lang="ja-JP" altLang="en-US" dirty="0"/>
          </a:p>
        </p:txBody>
      </p:sp>
      <p:pic>
        <p:nvPicPr>
          <p:cNvPr id="3" name="図 2"/>
          <p:cNvPicPr>
            <a:picLocks noChangeAspect="1"/>
          </p:cNvPicPr>
          <p:nvPr/>
        </p:nvPicPr>
        <p:blipFill>
          <a:blip r:embed="rId3"/>
          <a:stretch>
            <a:fillRect/>
          </a:stretch>
        </p:blipFill>
        <p:spPr>
          <a:xfrm>
            <a:off x="0" y="481337"/>
            <a:ext cx="12106275" cy="6343650"/>
          </a:xfrm>
          <a:prstGeom prst="rect">
            <a:avLst/>
          </a:prstGeom>
        </p:spPr>
      </p:pic>
    </p:spTree>
    <p:extLst>
      <p:ext uri="{BB962C8B-B14F-4D97-AF65-F5344CB8AC3E}">
        <p14:creationId xmlns:p14="http://schemas.microsoft.com/office/powerpoint/2010/main" val="3087468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641140-282E-4889-BDEF-30E4FD8E2A88}"/>
              </a:ext>
            </a:extLst>
          </p:cNvPr>
          <p:cNvSpPr>
            <a:spLocks noGrp="1"/>
          </p:cNvSpPr>
          <p:nvPr>
            <p:ph type="title"/>
          </p:nvPr>
        </p:nvSpPr>
        <p:spPr>
          <a:xfrm>
            <a:off x="1057275" y="2460625"/>
            <a:ext cx="10515600" cy="1325563"/>
          </a:xfrm>
        </p:spPr>
        <p:txBody>
          <a:bodyPr/>
          <a:lstStyle/>
          <a:p>
            <a:pPr algn="ctr"/>
            <a:r>
              <a:rPr kumimoji="1" lang="ja-JP" altLang="en-US" dirty="0"/>
              <a:t>（１）</a:t>
            </a:r>
            <a:r>
              <a:rPr kumimoji="1" lang="ja-JP" altLang="en-US" dirty="0" smtClean="0"/>
              <a:t>現状について</a:t>
            </a:r>
            <a:r>
              <a:rPr kumimoji="1" lang="en-US" altLang="ja-JP" dirty="0" smtClean="0"/>
              <a:t/>
            </a:r>
            <a:br>
              <a:rPr kumimoji="1" lang="en-US" altLang="ja-JP" dirty="0" smtClean="0"/>
            </a:br>
            <a:r>
              <a:rPr kumimoji="1" lang="ja-JP" altLang="en-US" dirty="0" smtClean="0"/>
              <a:t>（</a:t>
            </a:r>
            <a:r>
              <a:rPr kumimoji="1" lang="ja-JP" altLang="en-US" dirty="0"/>
              <a:t>Ｐ２</a:t>
            </a:r>
            <a:r>
              <a:rPr kumimoji="1" lang="ja-JP" altLang="en-US" dirty="0" smtClean="0"/>
              <a:t>～３）</a:t>
            </a:r>
            <a:endParaRPr kumimoji="1" lang="ja-JP" altLang="en-US" dirty="0"/>
          </a:p>
        </p:txBody>
      </p:sp>
      <p:sp>
        <p:nvSpPr>
          <p:cNvPr id="3" name="テキスト ボックス 2">
            <a:extLst>
              <a:ext uri="{FF2B5EF4-FFF2-40B4-BE49-F238E27FC236}">
                <a16:creationId xmlns:a16="http://schemas.microsoft.com/office/drawing/2014/main" id="{47305E37-3AAF-4C82-89F0-24F7547F20DB}"/>
              </a:ext>
            </a:extLst>
          </p:cNvPr>
          <p:cNvSpPr txBox="1"/>
          <p:nvPr/>
        </p:nvSpPr>
        <p:spPr>
          <a:xfrm>
            <a:off x="11687175" y="6372225"/>
            <a:ext cx="428625" cy="369332"/>
          </a:xfrm>
          <a:prstGeom prst="rect">
            <a:avLst/>
          </a:prstGeom>
          <a:noFill/>
        </p:spPr>
        <p:txBody>
          <a:bodyPr wrap="square" rtlCol="0">
            <a:spAutoFit/>
          </a:bodyPr>
          <a:lstStyle/>
          <a:p>
            <a:r>
              <a:rPr kumimoji="1" lang="ja-JP" altLang="en-US" dirty="0"/>
              <a:t>１</a:t>
            </a:r>
          </a:p>
        </p:txBody>
      </p:sp>
    </p:spTree>
    <p:extLst>
      <p:ext uri="{BB962C8B-B14F-4D97-AF65-F5344CB8AC3E}">
        <p14:creationId xmlns:p14="http://schemas.microsoft.com/office/powerpoint/2010/main" val="163685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モニタリング指標と基準の考え方</a:t>
            </a:r>
          </a:p>
        </p:txBody>
      </p:sp>
      <p:sp>
        <p:nvSpPr>
          <p:cNvPr id="9" name="テキスト ボックス 8"/>
          <p:cNvSpPr txBox="1"/>
          <p:nvPr/>
        </p:nvSpPr>
        <p:spPr>
          <a:xfrm>
            <a:off x="328759" y="1996813"/>
            <a:ext cx="9476917" cy="430887"/>
          </a:xfrm>
          <a:prstGeom prst="rect">
            <a:avLst/>
          </a:prstGeom>
          <a:noFill/>
          <a:ln w="19050">
            <a:noFill/>
          </a:ln>
        </p:spPr>
        <p:txBody>
          <a:bodyPr wrap="square" rtlCol="0">
            <a:spAutoFit/>
          </a:bodyPr>
          <a:lstStyle/>
          <a:p>
            <a:r>
              <a:rPr lang="ja-JP" altLang="en-US" sz="2200" b="1" dirty="0">
                <a:solidFill>
                  <a:schemeClr val="accent5"/>
                </a:solidFill>
                <a:latin typeface="Meiryo UI" panose="020B0604030504040204" pitchFamily="50" charset="-128"/>
                <a:ea typeface="Meiryo UI" panose="020B0604030504040204" pitchFamily="50" charset="-128"/>
              </a:rPr>
              <a:t>＜モニタリング指標と基準の考え方＞</a:t>
            </a:r>
          </a:p>
        </p:txBody>
      </p:sp>
      <p:sp>
        <p:nvSpPr>
          <p:cNvPr id="21" name="テキスト ボックス 20"/>
          <p:cNvSpPr txBox="1"/>
          <p:nvPr/>
        </p:nvSpPr>
        <p:spPr>
          <a:xfrm>
            <a:off x="328759" y="550263"/>
            <a:ext cx="11717989" cy="1446550"/>
          </a:xfrm>
          <a:prstGeom prst="rect">
            <a:avLst/>
          </a:prstGeom>
          <a:noFill/>
          <a:ln w="28575">
            <a:solidFill>
              <a:schemeClr val="tx1"/>
            </a:solidFill>
          </a:ln>
        </p:spPr>
        <p:txBody>
          <a:bodyPr wrap="square" rtlCol="0" anchor="ctr">
            <a:spAutoFit/>
          </a:bodyPr>
          <a:lstStyle/>
          <a:p>
            <a:r>
              <a:rPr lang="ja-JP" altLang="en-US" sz="2000" b="1" dirty="0">
                <a:latin typeface="Meiryo UI" panose="020B0604030504040204" pitchFamily="50" charset="-128"/>
                <a:ea typeface="Meiryo UI" panose="020B0604030504040204" pitchFamily="50" charset="-128"/>
              </a:rPr>
              <a:t>○　感染拡大状況を判断するため、府独自に指標を設定し、日々モニタリング・見える化。</a:t>
            </a:r>
            <a:endParaRPr lang="en-US" altLang="ja-JP" sz="2000" b="1" dirty="0">
              <a:latin typeface="Meiryo UI" panose="020B0604030504040204" pitchFamily="50" charset="-128"/>
              <a:ea typeface="Meiryo UI" panose="020B0604030504040204" pitchFamily="50" charset="-128"/>
            </a:endParaRPr>
          </a:p>
          <a:p>
            <a:endParaRPr lang="en-US" altLang="ja-JP" sz="800" b="1" dirty="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また、各指標について、「感染爆発の兆候」と「感染の収束状況」を判断するための基準を設定。</a:t>
            </a:r>
            <a:endParaRPr lang="en-US" altLang="ja-JP" sz="2000" b="1" dirty="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以下の①～③の指標全てが基準に達した場合、府民への自粛要請等の対策を段階的に実施。</a:t>
            </a:r>
          </a:p>
          <a:p>
            <a:r>
              <a:rPr lang="ja-JP" altLang="en-US" sz="2000" b="1" dirty="0">
                <a:latin typeface="Meiryo UI" panose="020B0604030504040204" pitchFamily="50" charset="-128"/>
                <a:ea typeface="Meiryo UI" panose="020B0604030504040204" pitchFamily="50" charset="-128"/>
              </a:rPr>
              <a:t>　　以下の②～④の指標全てが原則７日間連続基準を満たした場合、自粛等を段階的に解除。</a:t>
            </a:r>
          </a:p>
        </p:txBody>
      </p:sp>
      <p:sp>
        <p:nvSpPr>
          <p:cNvPr id="11" name="テキスト ボックス 10"/>
          <p:cNvSpPr txBox="1"/>
          <p:nvPr/>
        </p:nvSpPr>
        <p:spPr>
          <a:xfrm>
            <a:off x="676801" y="6146959"/>
            <a:ext cx="10250259" cy="523220"/>
          </a:xfrm>
          <a:prstGeom prst="rect">
            <a:avLst/>
          </a:prstGeom>
          <a:noFill/>
          <a:ln w="28575">
            <a:noFill/>
          </a:ln>
        </p:spPr>
        <p:txBody>
          <a:bodyPr wrap="square" rtlCol="0">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１　基準等は、３月末の感染爆発の兆候が見られた際の実績値等に基づき設定。</a:t>
            </a:r>
            <a:endParaRPr lang="en-US" altLang="ja-JP" sz="1400" b="1" dirty="0">
              <a:latin typeface="Meiryo UI" panose="020B0604030504040204" pitchFamily="50" charset="-128"/>
              <a:ea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２　今後、患者発生状況等を踏まえ、必要に応じて見直しを検討。</a:t>
            </a:r>
            <a:endParaRPr lang="en-US" altLang="ja-JP" sz="1400" b="1"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881459" y="6742927"/>
            <a:ext cx="9213279" cy="369332"/>
          </a:xfrm>
          <a:prstGeom prst="rect">
            <a:avLst/>
          </a:prstGeom>
          <a:noFill/>
          <a:ln w="28575">
            <a:noFill/>
          </a:ln>
        </p:spPr>
        <p:txBody>
          <a:bodyPr wrap="square" rtlCol="0">
            <a:spAutoFit/>
          </a:bodyPr>
          <a:lstStyle/>
          <a:p>
            <a:r>
              <a:rPr lang="ja-JP" altLang="en-US" b="1" dirty="0">
                <a:latin typeface="Meiryo UI" panose="020B0604030504040204" pitchFamily="50" charset="-128"/>
                <a:ea typeface="Meiryo UI" panose="020B0604030504040204" pitchFamily="50" charset="-128"/>
              </a:rPr>
              <a:t>　　</a:t>
            </a:r>
            <a:endParaRPr lang="en-US" altLang="ja-JP" b="1"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DC455EC-0BA0-4050-85FC-F9E3EA7B754A}"/>
              </a:ext>
            </a:extLst>
          </p:cNvPr>
          <p:cNvSpPr txBox="1"/>
          <p:nvPr/>
        </p:nvSpPr>
        <p:spPr>
          <a:xfrm>
            <a:off x="11763375" y="6436229"/>
            <a:ext cx="428625" cy="369332"/>
          </a:xfrm>
          <a:prstGeom prst="rect">
            <a:avLst/>
          </a:prstGeom>
          <a:noFill/>
        </p:spPr>
        <p:txBody>
          <a:bodyPr wrap="square" rtlCol="0">
            <a:spAutoFit/>
          </a:bodyPr>
          <a:lstStyle/>
          <a:p>
            <a:r>
              <a:rPr kumimoji="1" lang="ja-JP" altLang="en-US" dirty="0"/>
              <a:t>２</a:t>
            </a:r>
          </a:p>
        </p:txBody>
      </p:sp>
      <p:graphicFrame>
        <p:nvGraphicFramePr>
          <p:cNvPr id="8" name="表 7"/>
          <p:cNvGraphicFramePr>
            <a:graphicFrameLocks noGrp="1"/>
          </p:cNvGraphicFramePr>
          <p:nvPr/>
        </p:nvGraphicFramePr>
        <p:xfrm>
          <a:off x="676801" y="2467833"/>
          <a:ext cx="10409315" cy="3661698"/>
        </p:xfrm>
        <a:graphic>
          <a:graphicData uri="http://schemas.openxmlformats.org/drawingml/2006/table">
            <a:tbl>
              <a:tblPr firstRow="1" bandRow="1">
                <a:tableStyleId>{5C22544A-7EE6-4342-B048-85BDC9FD1C3A}</a:tableStyleId>
              </a:tblPr>
              <a:tblGrid>
                <a:gridCol w="3136063">
                  <a:extLst>
                    <a:ext uri="{9D8B030D-6E8A-4147-A177-3AD203B41FA5}">
                      <a16:colId xmlns:a16="http://schemas.microsoft.com/office/drawing/2014/main" val="2267971377"/>
                    </a:ext>
                  </a:extLst>
                </a:gridCol>
                <a:gridCol w="3753168">
                  <a:extLst>
                    <a:ext uri="{9D8B030D-6E8A-4147-A177-3AD203B41FA5}">
                      <a16:colId xmlns:a16="http://schemas.microsoft.com/office/drawing/2014/main" val="2465843949"/>
                    </a:ext>
                  </a:extLst>
                </a:gridCol>
                <a:gridCol w="1760042">
                  <a:extLst>
                    <a:ext uri="{9D8B030D-6E8A-4147-A177-3AD203B41FA5}">
                      <a16:colId xmlns:a16="http://schemas.microsoft.com/office/drawing/2014/main" val="1570456436"/>
                    </a:ext>
                  </a:extLst>
                </a:gridCol>
                <a:gridCol w="1760042">
                  <a:extLst>
                    <a:ext uri="{9D8B030D-6E8A-4147-A177-3AD203B41FA5}">
                      <a16:colId xmlns:a16="http://schemas.microsoft.com/office/drawing/2014/main" val="473779464"/>
                    </a:ext>
                  </a:extLst>
                </a:gridCol>
              </a:tblGrid>
              <a:tr h="699332">
                <a:tc gridSpan="2">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モニタリング指標（見える化）</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r>
                        <a:rPr kumimoji="1" lang="ja-JP" altLang="en-US" sz="1800" dirty="0">
                          <a:solidFill>
                            <a:schemeClr val="tx1"/>
                          </a:solidFill>
                          <a:latin typeface="Meiryo UI" panose="020B0604030504040204" pitchFamily="50" charset="-128"/>
                          <a:ea typeface="Meiryo UI" panose="020B0604030504040204" pitchFamily="50" charset="-128"/>
                        </a:rPr>
                        <a:t>自粛要請等の基準</a:t>
                      </a: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自粛解除の</a:t>
                      </a:r>
                      <a:endParaRPr kumimoji="1" lang="en-US" altLang="ja-JP" sz="1800" b="1" dirty="0">
                        <a:solidFill>
                          <a:schemeClr val="tx1"/>
                        </a:solidFill>
                        <a:latin typeface="Meiryo UI" panose="020B0604030504040204" pitchFamily="50" charset="-128"/>
                        <a:ea typeface="Meiryo UI" panose="020B0604030504040204" pitchFamily="50" charset="-128"/>
                      </a:endParaRPr>
                    </a:p>
                    <a:p>
                      <a:pPr algn="ctr"/>
                      <a:r>
                        <a:rPr kumimoji="1" lang="ja-JP" altLang="en-US" sz="1800" b="1" dirty="0">
                          <a:solidFill>
                            <a:schemeClr val="tx1"/>
                          </a:solidFill>
                          <a:latin typeface="Meiryo UI" panose="020B0604030504040204" pitchFamily="50" charset="-128"/>
                          <a:ea typeface="Meiryo UI" panose="020B0604030504040204" pitchFamily="50" charset="-128"/>
                        </a:rPr>
                        <a:t>基準</a:t>
                      </a:r>
                      <a:endParaRPr kumimoji="1" lang="en-US" altLang="ja-JP" sz="18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87253245"/>
                  </a:ext>
                </a:extLst>
              </a:tr>
              <a:tr h="571204">
                <a:tc>
                  <a:txBody>
                    <a:body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分析事項</a:t>
                      </a:r>
                      <a:endParaRPr kumimoji="1" lang="en-US" altLang="ja-JP" sz="18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内容</a:t>
                      </a:r>
                    </a:p>
                    <a:p>
                      <a:pPr algn="ct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病床使用率以外の指標は７日間移動平均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algn="ctr"/>
                      <a:endParaRPr kumimoji="1" lang="en-US" altLang="ja-JP" sz="1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algn="ct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944724138"/>
                  </a:ext>
                </a:extLst>
              </a:tr>
              <a:tr h="532897">
                <a:tc rowSpan="2">
                  <a:txBody>
                    <a:bodyPr/>
                    <a:lstStyle/>
                    <a:p>
                      <a:pPr algn="l"/>
                      <a:r>
                        <a:rPr kumimoji="1" lang="ja-JP" altLang="en-US" sz="1600" dirty="0">
                          <a:solidFill>
                            <a:schemeClr val="tx1"/>
                          </a:solidFill>
                          <a:latin typeface="Meiryo UI" panose="020B0604030504040204" pitchFamily="50" charset="-128"/>
                          <a:ea typeface="Meiryo UI" panose="020B0604030504040204" pitchFamily="50" charset="-128"/>
                        </a:rPr>
                        <a:t>（１）市中での感染拡大状況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①新規陽性者における感染経路（リンク）</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　不明者前週増加比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１以上</a:t>
                      </a: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7030615"/>
                  </a:ext>
                </a:extLst>
              </a:tr>
              <a:tr h="523966">
                <a:tc vMerge="1">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②新規陽性者におけるリンク不明者数</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５～</a:t>
                      </a:r>
                      <a:r>
                        <a:rPr kumimoji="1" lang="en-US" altLang="ja-JP" sz="2000" b="1" dirty="0">
                          <a:solidFill>
                            <a:schemeClr val="tx1"/>
                          </a:solidFill>
                          <a:latin typeface="Meiryo UI" panose="020B0604030504040204" pitchFamily="50" charset="-128"/>
                          <a:ea typeface="Meiryo UI" panose="020B0604030504040204" pitchFamily="50" charset="-128"/>
                        </a:rPr>
                        <a:t>10</a:t>
                      </a:r>
                      <a:r>
                        <a:rPr kumimoji="1" lang="ja-JP" altLang="en-US" sz="2000" b="1" dirty="0">
                          <a:solidFill>
                            <a:schemeClr val="tx1"/>
                          </a:solidFill>
                          <a:latin typeface="Meiryo UI" panose="020B0604030504040204" pitchFamily="50" charset="-128"/>
                          <a:ea typeface="Meiryo UI" panose="020B0604030504040204" pitchFamily="50" charset="-128"/>
                        </a:rPr>
                        <a:t>人</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a:solidFill>
                            <a:schemeClr val="tx1"/>
                          </a:solidFill>
                          <a:latin typeface="Meiryo UI" panose="020B0604030504040204" pitchFamily="50" charset="-128"/>
                          <a:ea typeface="Meiryo UI" panose="020B0604030504040204" pitchFamily="50" charset="-128"/>
                        </a:rPr>
                        <a:t>以上</a:t>
                      </a: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a:solidFill>
                            <a:schemeClr val="tx1"/>
                          </a:solidFill>
                          <a:latin typeface="Meiryo UI" panose="020B0604030504040204" pitchFamily="50" charset="-128"/>
                          <a:ea typeface="Meiryo UI" panose="020B0604030504040204" pitchFamily="50" charset="-128"/>
                        </a:rPr>
                        <a:t>10</a:t>
                      </a:r>
                      <a:r>
                        <a:rPr kumimoji="1" lang="ja-JP" altLang="en-US" sz="2000" b="1" dirty="0">
                          <a:solidFill>
                            <a:schemeClr val="tx1"/>
                          </a:solidFill>
                          <a:latin typeface="Meiryo UI" panose="020B0604030504040204" pitchFamily="50" charset="-128"/>
                          <a:ea typeface="Meiryo UI" panose="020B0604030504040204" pitchFamily="50" charset="-128"/>
                        </a:rPr>
                        <a:t>人未満</a:t>
                      </a: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7433226"/>
                  </a:ext>
                </a:extLst>
              </a:tr>
              <a:tr h="5239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（２）新規陽性患者の発生状況</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baseline="0" dirty="0">
                          <a:solidFill>
                            <a:schemeClr val="tx1"/>
                          </a:solidFill>
                          <a:latin typeface="Meiryo UI" panose="020B0604030504040204" pitchFamily="50" charset="-128"/>
                          <a:ea typeface="Meiryo UI" panose="020B0604030504040204" pitchFamily="50" charset="-128"/>
                        </a:rPr>
                        <a:t> 検査体制のひっ迫状況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③確定診断検査における陽性率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a:solidFill>
                            <a:schemeClr val="tx1"/>
                          </a:solidFill>
                          <a:latin typeface="Meiryo UI" panose="020B0604030504040204" pitchFamily="50" charset="-128"/>
                          <a:ea typeface="Meiryo UI" panose="020B0604030504040204" pitchFamily="50" charset="-128"/>
                        </a:rPr>
                        <a:t>7%</a:t>
                      </a:r>
                      <a:r>
                        <a:rPr kumimoji="1" lang="ja-JP" altLang="en-US" sz="2000" b="1" dirty="0">
                          <a:solidFill>
                            <a:schemeClr val="tx1"/>
                          </a:solidFill>
                          <a:latin typeface="Meiryo UI" panose="020B0604030504040204" pitchFamily="50" charset="-128"/>
                          <a:ea typeface="Meiryo UI" panose="020B0604030504040204" pitchFamily="50" charset="-128"/>
                        </a:rPr>
                        <a:t>以上</a:t>
                      </a: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a:solidFill>
                            <a:schemeClr val="tx1"/>
                          </a:solidFill>
                          <a:latin typeface="Meiryo UI" panose="020B0604030504040204" pitchFamily="50" charset="-128"/>
                          <a:ea typeface="Meiryo UI" panose="020B0604030504040204" pitchFamily="50" charset="-128"/>
                        </a:rPr>
                        <a:t>7</a:t>
                      </a:r>
                      <a:r>
                        <a:rPr kumimoji="1" lang="ja-JP" altLang="en-US" sz="2000" b="1" dirty="0">
                          <a:solidFill>
                            <a:schemeClr val="tx1"/>
                          </a:solidFill>
                          <a:latin typeface="Meiryo UI" panose="020B0604030504040204" pitchFamily="50" charset="-128"/>
                          <a:ea typeface="Meiryo UI" panose="020B0604030504040204" pitchFamily="50" charset="-128"/>
                        </a:rPr>
                        <a:t>％未満</a:t>
                      </a: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6681429"/>
                  </a:ext>
                </a:extLst>
              </a:tr>
              <a:tr h="523966">
                <a:tc>
                  <a:txBody>
                    <a:bodyPr/>
                    <a:lstStyle/>
                    <a:p>
                      <a:pPr algn="l"/>
                      <a:r>
                        <a:rPr kumimoji="1" lang="ja-JP" altLang="en-US" sz="1600" dirty="0">
                          <a:solidFill>
                            <a:schemeClr val="tx1"/>
                          </a:solidFill>
                          <a:latin typeface="Meiryo UI" panose="020B0604030504040204" pitchFamily="50" charset="-128"/>
                          <a:ea typeface="Meiryo UI" panose="020B0604030504040204" pitchFamily="50" charset="-128"/>
                        </a:rPr>
                        <a:t>（３）病床のひっ迫状況</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dirty="0">
                          <a:solidFill>
                            <a:schemeClr val="tx1"/>
                          </a:solidFill>
                          <a:latin typeface="Meiryo UI" panose="020B0604030504040204" pitchFamily="50" charset="-128"/>
                          <a:ea typeface="Meiryo UI" panose="020B0604030504040204" pitchFamily="50" charset="-128"/>
                        </a:rPr>
                        <a:t>④患者受入重症病床使用率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000" b="1" dirty="0" err="1">
                          <a:solidFill>
                            <a:schemeClr val="tx1"/>
                          </a:solidFill>
                          <a:latin typeface="Meiryo UI" panose="020B0604030504040204" pitchFamily="50" charset="-128"/>
                          <a:ea typeface="Meiryo UI" panose="020B0604030504040204" pitchFamily="50" charset="-128"/>
                        </a:rPr>
                        <a:t>ー</a:t>
                      </a:r>
                      <a:endParaRPr kumimoji="1" lang="en-US" altLang="ja-JP" sz="20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1" dirty="0">
                          <a:solidFill>
                            <a:schemeClr val="tx1"/>
                          </a:solidFill>
                          <a:latin typeface="Meiryo UI" panose="020B0604030504040204" pitchFamily="50" charset="-128"/>
                          <a:ea typeface="Meiryo UI" panose="020B0604030504040204" pitchFamily="50" charset="-128"/>
                        </a:rPr>
                        <a:t>60%</a:t>
                      </a:r>
                      <a:r>
                        <a:rPr kumimoji="1" lang="ja-JP" altLang="en-US" sz="2000" b="1" dirty="0">
                          <a:solidFill>
                            <a:schemeClr val="tx1"/>
                          </a:solidFill>
                          <a:latin typeface="Meiryo UI" panose="020B0604030504040204" pitchFamily="50" charset="-128"/>
                          <a:ea typeface="Meiryo UI" panose="020B0604030504040204" pitchFamily="50" charset="-128"/>
                        </a:rPr>
                        <a:t>未満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1335900"/>
                  </a:ext>
                </a:extLst>
              </a:tr>
            </a:tbl>
          </a:graphicData>
        </a:graphic>
      </p:graphicFrame>
    </p:spTree>
    <p:extLst>
      <p:ext uri="{BB962C8B-B14F-4D97-AF65-F5344CB8AC3E}">
        <p14:creationId xmlns:p14="http://schemas.microsoft.com/office/powerpoint/2010/main" val="3155429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信号の点灯・消灯基準</a:t>
            </a:r>
          </a:p>
        </p:txBody>
      </p:sp>
      <p:sp>
        <p:nvSpPr>
          <p:cNvPr id="12" name="テキスト ボックス 11"/>
          <p:cNvSpPr txBox="1"/>
          <p:nvPr/>
        </p:nvSpPr>
        <p:spPr>
          <a:xfrm>
            <a:off x="5881459" y="6742927"/>
            <a:ext cx="9213279" cy="369332"/>
          </a:xfrm>
          <a:prstGeom prst="rect">
            <a:avLst/>
          </a:prstGeom>
          <a:noFill/>
          <a:ln w="28575">
            <a:noFill/>
          </a:ln>
        </p:spPr>
        <p:txBody>
          <a:bodyPr wrap="square" rtlCol="0">
            <a:spAutoFit/>
          </a:bodyPr>
          <a:lstStyle/>
          <a:p>
            <a:r>
              <a:rPr lang="ja-JP" altLang="en-US" b="1" dirty="0">
                <a:latin typeface="Meiryo UI" panose="020B0604030504040204" pitchFamily="50" charset="-128"/>
                <a:ea typeface="Meiryo UI" panose="020B0604030504040204" pitchFamily="50" charset="-128"/>
              </a:rPr>
              <a:t>　　</a:t>
            </a:r>
            <a:endParaRPr lang="en-US" altLang="ja-JP" b="1" dirty="0">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6493CBCA-ACC2-4123-B2F2-4C5EFA1196BE}"/>
              </a:ext>
            </a:extLst>
          </p:cNvPr>
          <p:cNvGraphicFramePr>
            <a:graphicFrameLocks noGrp="1"/>
          </p:cNvGraphicFramePr>
          <p:nvPr/>
        </p:nvGraphicFramePr>
        <p:xfrm>
          <a:off x="0" y="796440"/>
          <a:ext cx="12106286" cy="3752701"/>
        </p:xfrm>
        <a:graphic>
          <a:graphicData uri="http://schemas.openxmlformats.org/drawingml/2006/table">
            <a:tbl>
              <a:tblPr firstRow="1" bandRow="1">
                <a:tableStyleId>{5C22544A-7EE6-4342-B048-85BDC9FD1C3A}</a:tableStyleId>
              </a:tblPr>
              <a:tblGrid>
                <a:gridCol w="1205345">
                  <a:extLst>
                    <a:ext uri="{9D8B030D-6E8A-4147-A177-3AD203B41FA5}">
                      <a16:colId xmlns:a16="http://schemas.microsoft.com/office/drawing/2014/main" val="3654558207"/>
                    </a:ext>
                  </a:extLst>
                </a:gridCol>
                <a:gridCol w="6021277">
                  <a:extLst>
                    <a:ext uri="{9D8B030D-6E8A-4147-A177-3AD203B41FA5}">
                      <a16:colId xmlns:a16="http://schemas.microsoft.com/office/drawing/2014/main" val="837388145"/>
                    </a:ext>
                  </a:extLst>
                </a:gridCol>
                <a:gridCol w="989219">
                  <a:extLst>
                    <a:ext uri="{9D8B030D-6E8A-4147-A177-3AD203B41FA5}">
                      <a16:colId xmlns:a16="http://schemas.microsoft.com/office/drawing/2014/main" val="3846277354"/>
                    </a:ext>
                  </a:extLst>
                </a:gridCol>
                <a:gridCol w="1074339">
                  <a:extLst>
                    <a:ext uri="{9D8B030D-6E8A-4147-A177-3AD203B41FA5}">
                      <a16:colId xmlns:a16="http://schemas.microsoft.com/office/drawing/2014/main" val="141468315"/>
                    </a:ext>
                  </a:extLst>
                </a:gridCol>
                <a:gridCol w="2816106">
                  <a:extLst>
                    <a:ext uri="{9D8B030D-6E8A-4147-A177-3AD203B41FA5}">
                      <a16:colId xmlns:a16="http://schemas.microsoft.com/office/drawing/2014/main" val="488335408"/>
                    </a:ext>
                  </a:extLst>
                </a:gridCol>
              </a:tblGrid>
              <a:tr h="352286">
                <a:tc gridSpan="2">
                  <a:txBody>
                    <a:bodyPr/>
                    <a:lstStyle/>
                    <a:p>
                      <a:pPr algn="ctr"/>
                      <a:r>
                        <a:rPr kumimoji="1" lang="ja-JP" altLang="en-US" sz="1200" dirty="0">
                          <a:latin typeface="Meiryo UI" panose="020B0604030504040204" pitchFamily="50" charset="-128"/>
                          <a:ea typeface="Meiryo UI" panose="020B0604030504040204" pitchFamily="50" charset="-128"/>
                        </a:rPr>
                        <a:t>警戒信号</a:t>
                      </a:r>
                    </a:p>
                  </a:txBody>
                  <a:tcPr anchor="ctr"/>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信号の色</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（意味）</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対応</a:t>
                      </a:r>
                    </a:p>
                  </a:txBody>
                  <a:tcPr anchor="ctr"/>
                </a:tc>
                <a:extLst>
                  <a:ext uri="{0D108BD9-81ED-4DB2-BD59-A6C34878D82A}">
                    <a16:rowId xmlns:a16="http://schemas.microsoft.com/office/drawing/2014/main" val="1402911134"/>
                  </a:ext>
                </a:extLst>
              </a:tr>
              <a:tr h="680083">
                <a:tc rowSpan="2">
                  <a:txBody>
                    <a:bodyPr/>
                    <a:lstStyle/>
                    <a:p>
                      <a:pPr algn="ctr"/>
                      <a:r>
                        <a:rPr kumimoji="1" lang="ja-JP" altLang="en-US" sz="1200" dirty="0">
                          <a:latin typeface="Meiryo UI" panose="020B0604030504040204" pitchFamily="50" charset="-128"/>
                          <a:ea typeface="Meiryo UI" panose="020B0604030504040204" pitchFamily="50" charset="-128"/>
                        </a:rPr>
                        <a:t>自粛要請等に向けた場合</a:t>
                      </a:r>
                    </a:p>
                  </a:txBody>
                  <a:tcPr anchor="ct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モニタリング指標（３つ）のうち、１つ又は２つの指標において、「自粛要請等の基準」を満たした場合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ただし、指標①「感染経路不明者の前週増加比」のみ基準を満たした場合は点灯しない。</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黄</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注意喚起</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05356471"/>
                  </a:ext>
                </a:extLst>
              </a:tr>
              <a:tr h="680083">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モニタリング指標（３つ）のうち、「</a:t>
                      </a:r>
                      <a:r>
                        <a:rPr kumimoji="1" lang="ja-JP" altLang="en-US" sz="1200" dirty="0">
                          <a:solidFill>
                            <a:schemeClr val="tx1"/>
                          </a:solidFill>
                          <a:latin typeface="Meiryo UI" panose="020B0604030504040204" pitchFamily="50" charset="-128"/>
                          <a:ea typeface="Meiryo UI" panose="020B0604030504040204" pitchFamily="50" charset="-128"/>
                        </a:rPr>
                        <a:t>警戒</a:t>
                      </a:r>
                      <a:r>
                        <a:rPr kumimoji="1" lang="ja-JP" altLang="en-US" sz="1200" dirty="0">
                          <a:latin typeface="Meiryo UI" panose="020B0604030504040204" pitchFamily="50" charset="-128"/>
                          <a:ea typeface="Meiryo UI" panose="020B0604030504040204" pitchFamily="50" charset="-128"/>
                        </a:rPr>
                        <a:t>」の基準をすべて満たした場合</a:t>
                      </a: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eiryo UI" panose="020B0604030504040204" pitchFamily="50" charset="-128"/>
                          <a:ea typeface="Meiryo UI" panose="020B0604030504040204" pitchFamily="50" charset="-128"/>
                        </a:rPr>
                        <a:t>赤</a:t>
                      </a: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eiryo UI" panose="020B0604030504040204" pitchFamily="50" charset="-128"/>
                          <a:ea typeface="Meiryo UI" panose="020B0604030504040204" pitchFamily="50" charset="-128"/>
                        </a:rPr>
                        <a:t>警戒中</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dirty="0">
                          <a:latin typeface="Meiryo UI" panose="020B0604030504040204" pitchFamily="50" charset="-128"/>
                          <a:ea typeface="Meiryo UI" panose="020B0604030504040204" pitchFamily="50" charset="-128"/>
                        </a:rPr>
                        <a:t>自粛要請等の対策を段階的に実施</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1444611"/>
                  </a:ext>
                </a:extLst>
              </a:tr>
              <a:tr h="680083">
                <a:tc rowSpan="3">
                  <a:txBody>
                    <a:bodyPr/>
                    <a:lstStyle/>
                    <a:p>
                      <a:pPr algn="ctr"/>
                      <a:r>
                        <a:rPr kumimoji="1" lang="ja-JP" altLang="en-US" sz="1200" dirty="0">
                          <a:latin typeface="Meiryo UI" panose="020B0604030504040204" pitchFamily="50" charset="-128"/>
                          <a:ea typeface="Meiryo UI" panose="020B0604030504040204" pitchFamily="50" charset="-128"/>
                        </a:rPr>
                        <a:t>自粛解除に</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向けた場合</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モニタリング指標（３つ）のうち、１つ又２つの指標において、「自粛解除の基準」を満たした場合</a:t>
                      </a: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200" dirty="0">
                          <a:latin typeface="Meiryo UI" panose="020B0604030504040204" pitchFamily="50" charset="-128"/>
                          <a:ea typeface="Meiryo UI" panose="020B0604030504040204" pitchFamily="50" charset="-128"/>
                        </a:rPr>
                        <a:t>赤</a:t>
                      </a: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200" dirty="0">
                          <a:latin typeface="Meiryo UI" panose="020B0604030504040204" pitchFamily="50" charset="-128"/>
                          <a:ea typeface="Meiryo UI" panose="020B0604030504040204" pitchFamily="50" charset="-128"/>
                        </a:rPr>
                        <a:t>警戒中</a:t>
                      </a:r>
                    </a:p>
                  </a:txBody>
                  <a:tcPr anchor="ctr">
                    <a:lnT w="12700" cap="flat" cmpd="sng" algn="ctr">
                      <a:solidFill>
                        <a:schemeClr val="tx1"/>
                      </a:solidFill>
                      <a:prstDash val="solid"/>
                      <a:round/>
                      <a:headEnd type="none" w="med" len="med"/>
                      <a:tailEnd type="none" w="med" len="med"/>
                    </a:lnT>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02363465"/>
                  </a:ext>
                </a:extLst>
              </a:tr>
              <a:tr h="680083">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モニタリング指標（３つ）全てが「自粛解除の基準」を満たした場合（満たして１日～７日）</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黄</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解除への</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カウントダウン</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19869624"/>
                  </a:ext>
                </a:extLst>
              </a:tr>
              <a:tr h="680083">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1200" dirty="0">
                          <a:latin typeface="Meiryo UI" panose="020B0604030504040204" pitchFamily="50" charset="-128"/>
                          <a:ea typeface="Meiryo UI" panose="020B0604030504040204" pitchFamily="50" charset="-128"/>
                        </a:rPr>
                        <a:t>モニタリング指標（３つ）全てが「自粛解除の基準」を満たした場合</a:t>
                      </a:r>
                    </a:p>
                    <a:p>
                      <a:r>
                        <a:rPr kumimoji="1" lang="ja-JP" altLang="en-US" sz="1200" dirty="0">
                          <a:latin typeface="Meiryo UI" panose="020B0604030504040204" pitchFamily="50" charset="-128"/>
                          <a:ea typeface="Meiryo UI" panose="020B0604030504040204" pitchFamily="50" charset="-128"/>
                        </a:rPr>
                        <a:t>（満たして７日間経過）</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緑</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解除</a:t>
                      </a:r>
                    </a:p>
                  </a:txBody>
                  <a:tcPr anchor="ctr"/>
                </a:tc>
                <a:tc>
                  <a:txBody>
                    <a:bodyPr/>
                    <a:lstStyle/>
                    <a:p>
                      <a:r>
                        <a:rPr kumimoji="1" lang="ja-JP" altLang="en-US" sz="1200" dirty="0">
                          <a:latin typeface="Meiryo UI" panose="020B0604030504040204" pitchFamily="50" charset="-128"/>
                          <a:ea typeface="Meiryo UI" panose="020B0604030504040204" pitchFamily="50" charset="-128"/>
                        </a:rPr>
                        <a:t>自粛等を段階的に解除</a:t>
                      </a:r>
                    </a:p>
                  </a:txBody>
                  <a:tcPr anchor="ctr"/>
                </a:tc>
                <a:extLst>
                  <a:ext uri="{0D108BD9-81ED-4DB2-BD59-A6C34878D82A}">
                    <a16:rowId xmlns:a16="http://schemas.microsoft.com/office/drawing/2014/main" val="3826959443"/>
                  </a:ext>
                </a:extLst>
              </a:tr>
            </a:tbl>
          </a:graphicData>
        </a:graphic>
      </p:graphicFrame>
      <p:sp>
        <p:nvSpPr>
          <p:cNvPr id="15" name="テキスト ボックス 14">
            <a:extLst>
              <a:ext uri="{FF2B5EF4-FFF2-40B4-BE49-F238E27FC236}">
                <a16:creationId xmlns:a16="http://schemas.microsoft.com/office/drawing/2014/main" id="{A391DF88-4555-40B0-873E-64621725F151}"/>
              </a:ext>
            </a:extLst>
          </p:cNvPr>
          <p:cNvSpPr txBox="1"/>
          <p:nvPr/>
        </p:nvSpPr>
        <p:spPr>
          <a:xfrm>
            <a:off x="0" y="510197"/>
            <a:ext cx="2667000"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＜信号の点灯・消灯基準＞</a:t>
            </a:r>
          </a:p>
        </p:txBody>
      </p:sp>
      <p:sp>
        <p:nvSpPr>
          <p:cNvPr id="3" name="テキスト ボックス 2"/>
          <p:cNvSpPr txBox="1"/>
          <p:nvPr/>
        </p:nvSpPr>
        <p:spPr>
          <a:xfrm>
            <a:off x="11700025" y="6373595"/>
            <a:ext cx="616770" cy="369332"/>
          </a:xfrm>
          <a:prstGeom prst="rect">
            <a:avLst/>
          </a:prstGeom>
          <a:noFill/>
        </p:spPr>
        <p:txBody>
          <a:bodyPr wrap="square" rtlCol="0">
            <a:spAutoFit/>
          </a:bodyPr>
          <a:lstStyle/>
          <a:p>
            <a:r>
              <a:rPr lang="ja-JP" altLang="en-US" dirty="0"/>
              <a:t>３</a:t>
            </a:r>
            <a:endParaRPr kumimoji="1" lang="ja-JP" altLang="en-US" dirty="0"/>
          </a:p>
        </p:txBody>
      </p:sp>
    </p:spTree>
    <p:extLst>
      <p:ext uri="{BB962C8B-B14F-4D97-AF65-F5344CB8AC3E}">
        <p14:creationId xmlns:p14="http://schemas.microsoft.com/office/powerpoint/2010/main" val="109899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641140-282E-4889-BDEF-30E4FD8E2A88}"/>
              </a:ext>
            </a:extLst>
          </p:cNvPr>
          <p:cNvSpPr>
            <a:spLocks noGrp="1"/>
          </p:cNvSpPr>
          <p:nvPr>
            <p:ph type="title"/>
          </p:nvPr>
        </p:nvSpPr>
        <p:spPr>
          <a:xfrm>
            <a:off x="-290945" y="2460625"/>
            <a:ext cx="12406745" cy="1325563"/>
          </a:xfrm>
        </p:spPr>
        <p:txBody>
          <a:bodyPr>
            <a:normAutofit/>
          </a:bodyPr>
          <a:lstStyle/>
          <a:p>
            <a:pPr algn="ctr"/>
            <a:r>
              <a:rPr kumimoji="1" lang="ja-JP" altLang="en-US" dirty="0"/>
              <a:t>（２</a:t>
            </a:r>
            <a:r>
              <a:rPr kumimoji="1" lang="ja-JP" altLang="en-US" dirty="0" smtClean="0"/>
              <a:t>）課題及び見直しの方向性について</a:t>
            </a:r>
            <a:r>
              <a:rPr kumimoji="1" lang="en-US" altLang="ja-JP" dirty="0"/>
              <a:t/>
            </a:r>
            <a:br>
              <a:rPr kumimoji="1" lang="en-US" altLang="ja-JP" dirty="0"/>
            </a:br>
            <a:r>
              <a:rPr kumimoji="1" lang="ja-JP" altLang="en-US" dirty="0"/>
              <a:t>（</a:t>
            </a:r>
            <a:r>
              <a:rPr kumimoji="1" lang="ja-JP" altLang="en-US" dirty="0" smtClean="0"/>
              <a:t>Ｐ５～</a:t>
            </a:r>
            <a:r>
              <a:rPr lang="en-US" altLang="ja-JP" dirty="0" smtClean="0"/>
              <a:t>14</a:t>
            </a:r>
            <a:r>
              <a:rPr kumimoji="1" lang="ja-JP" altLang="en-US" dirty="0" smtClean="0"/>
              <a:t>）</a:t>
            </a:r>
            <a:endParaRPr kumimoji="1" lang="ja-JP" altLang="en-US" dirty="0"/>
          </a:p>
        </p:txBody>
      </p:sp>
      <p:sp>
        <p:nvSpPr>
          <p:cNvPr id="3" name="テキスト ボックス 2">
            <a:extLst>
              <a:ext uri="{FF2B5EF4-FFF2-40B4-BE49-F238E27FC236}">
                <a16:creationId xmlns:a16="http://schemas.microsoft.com/office/drawing/2014/main" id="{615F56F6-5FDA-4C9D-ACA0-E68F81CF51F3}"/>
              </a:ext>
            </a:extLst>
          </p:cNvPr>
          <p:cNvSpPr txBox="1"/>
          <p:nvPr/>
        </p:nvSpPr>
        <p:spPr>
          <a:xfrm>
            <a:off x="11687175" y="6267450"/>
            <a:ext cx="428625" cy="369332"/>
          </a:xfrm>
          <a:prstGeom prst="rect">
            <a:avLst/>
          </a:prstGeom>
          <a:noFill/>
        </p:spPr>
        <p:txBody>
          <a:bodyPr wrap="square" rtlCol="0">
            <a:spAutoFit/>
          </a:bodyPr>
          <a:lstStyle/>
          <a:p>
            <a:r>
              <a:rPr kumimoji="1" lang="ja-JP" altLang="en-US" dirty="0" smtClean="0"/>
              <a:t>４</a:t>
            </a:r>
            <a:endParaRPr kumimoji="1" lang="ja-JP" altLang="en-US" dirty="0"/>
          </a:p>
        </p:txBody>
      </p:sp>
    </p:spTree>
    <p:extLst>
      <p:ext uri="{BB962C8B-B14F-4D97-AF65-F5344CB8AC3E}">
        <p14:creationId xmlns:p14="http://schemas.microsoft.com/office/powerpoint/2010/main" val="2259648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7F4567C2-B324-4758-820C-3B6A3BC1B6E5}"/>
              </a:ext>
            </a:extLst>
          </p:cNvPr>
          <p:cNvSpPr txBox="1"/>
          <p:nvPr/>
        </p:nvSpPr>
        <p:spPr>
          <a:xfrm>
            <a:off x="411925" y="430821"/>
            <a:ext cx="11936039" cy="6878806"/>
          </a:xfrm>
          <a:prstGeom prst="rect">
            <a:avLst/>
          </a:prstGeom>
          <a:noFill/>
          <a:ln w="19050">
            <a:noFill/>
          </a:ln>
        </p:spPr>
        <p:txBody>
          <a:bodyPr wrap="square" rtlCol="0">
            <a:spAutoFit/>
          </a:bodyPr>
          <a:lstStyle/>
          <a:p>
            <a:pPr>
              <a:lnSpc>
                <a:spcPct val="150000"/>
              </a:lnSpc>
            </a:pPr>
            <a:r>
              <a:rPr lang="ja-JP" altLang="en-US" b="1" dirty="0">
                <a:latin typeface="Meiryo UI" panose="020B0604030504040204" pitchFamily="50" charset="-128"/>
                <a:ea typeface="Meiryo UI" panose="020B0604030504040204" pitchFamily="50" charset="-128"/>
              </a:rPr>
              <a:t>（１）「自粛要請等」のモニタリング指標の基準について</a:t>
            </a:r>
            <a:endParaRPr lang="en-US" altLang="ja-JP" b="1"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○現在の「大阪モデル」では、注意喚起（黄色信号が点灯）は</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23</a:t>
            </a:r>
            <a:r>
              <a:rPr lang="ja-JP" altLang="en-US" sz="1600" dirty="0">
                <a:latin typeface="Meiryo UI" panose="020B0604030504040204" pitchFamily="50" charset="-128"/>
                <a:ea typeface="Meiryo UI" panose="020B0604030504040204" pitchFamily="50" charset="-128"/>
              </a:rPr>
              <a:t>日、警戒（赤色信号が点灯）は３月</a:t>
            </a:r>
            <a:r>
              <a:rPr lang="en-US" altLang="ja-JP" sz="1600" dirty="0">
                <a:latin typeface="Meiryo UI" panose="020B0604030504040204" pitchFamily="50" charset="-128"/>
                <a:ea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rPr>
              <a:t>日となるが、</a:t>
            </a:r>
            <a:endParaRPr lang="en-US" altLang="ja-JP" sz="1600" dirty="0">
              <a:latin typeface="Meiryo UI" panose="020B0604030504040204" pitchFamily="50" charset="-128"/>
              <a:ea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rPr>
              <a:t>　　　　　　推定感染日（</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）の最大値は、警戒に切り替わった日の翌日（３月</a:t>
            </a:r>
            <a:r>
              <a:rPr lang="en-US" altLang="ja-JP" sz="1600" dirty="0">
                <a:latin typeface="Meiryo UI" panose="020B0604030504040204" pitchFamily="50" charset="-128"/>
                <a:ea typeface="Meiryo UI" panose="020B0604030504040204" pitchFamily="50" charset="-128"/>
              </a:rPr>
              <a:t>28</a:t>
            </a:r>
            <a:r>
              <a:rPr lang="ja-JP" altLang="en-US" sz="1600" dirty="0">
                <a:latin typeface="Meiryo UI" panose="020B0604030504040204" pitchFamily="50" charset="-128"/>
                <a:ea typeface="Meiryo UI" panose="020B0604030504040204" pitchFamily="50" charset="-128"/>
              </a:rPr>
              <a:t>日）。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）推定感染日：発症日から６日前と仮定</a:t>
            </a:r>
            <a:endParaRPr lang="en-US" altLang="ja-JP" sz="16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b="1" u="sng" dirty="0">
                <a:latin typeface="Meiryo UI" panose="020B0604030504040204" pitchFamily="50" charset="-128"/>
                <a:ea typeface="Meiryo UI" panose="020B0604030504040204" pitchFamily="50" charset="-128"/>
              </a:rPr>
              <a:t>⇒感染拡大の兆候をより早く</a:t>
            </a:r>
            <a:r>
              <a:rPr lang="ja-JP" altLang="en-US" b="1" u="sng" dirty="0" smtClean="0">
                <a:latin typeface="Meiryo UI" panose="020B0604030504040204" pitchFamily="50" charset="-128"/>
                <a:ea typeface="Meiryo UI" panose="020B0604030504040204" pitchFamily="50" charset="-128"/>
              </a:rPr>
              <a:t>検知できない</a:t>
            </a:r>
            <a:r>
              <a:rPr lang="ja-JP" altLang="en-US" b="1" u="sng" dirty="0">
                <a:latin typeface="Meiryo UI" panose="020B0604030504040204" pitchFamily="50" charset="-128"/>
                <a:ea typeface="Meiryo UI" panose="020B0604030504040204" pitchFamily="50" charset="-128"/>
              </a:rPr>
              <a:t>か。</a:t>
            </a:r>
            <a:endParaRPr lang="en-US" altLang="ja-JP" b="1" u="sng" dirty="0">
              <a:latin typeface="Meiryo UI" panose="020B0604030504040204" pitchFamily="50" charset="-128"/>
              <a:ea typeface="Meiryo UI" panose="020B0604030504040204" pitchFamily="50" charset="-128"/>
            </a:endParaRPr>
          </a:p>
          <a:p>
            <a:pPr>
              <a:lnSpc>
                <a:spcPct val="150000"/>
              </a:lnSpc>
            </a:pPr>
            <a:r>
              <a:rPr lang="ja-JP" altLang="en-US" b="1" dirty="0">
                <a:latin typeface="Meiryo UI" panose="020B0604030504040204" pitchFamily="50" charset="-128"/>
                <a:ea typeface="Meiryo UI" panose="020B0604030504040204" pitchFamily="50" charset="-128"/>
              </a:rPr>
              <a:t>　　　</a:t>
            </a:r>
            <a:r>
              <a:rPr lang="ja-JP" altLang="en-US" b="1" u="sng" dirty="0">
                <a:latin typeface="Meiryo UI" panose="020B0604030504040204" pitchFamily="50" charset="-128"/>
                <a:ea typeface="Meiryo UI" panose="020B0604030504040204" pitchFamily="50" charset="-128"/>
              </a:rPr>
              <a:t>⇒医療崩壊につながる指標の基準設定が必要ではないか。</a:t>
            </a:r>
            <a:endParaRPr lang="en-US" altLang="ja-JP" b="1" u="sng" dirty="0">
              <a:latin typeface="Meiryo UI" panose="020B0604030504040204" pitchFamily="50" charset="-128"/>
              <a:ea typeface="Meiryo UI" panose="020B0604030504040204" pitchFamily="50" charset="-128"/>
            </a:endParaRPr>
          </a:p>
          <a:p>
            <a:pPr>
              <a:lnSpc>
                <a:spcPct val="150000"/>
              </a:lnSpc>
            </a:pPr>
            <a:endParaRPr lang="en-US" altLang="ja-JP" sz="800" b="1" dirty="0">
              <a:latin typeface="Meiryo UI" panose="020B0604030504040204" pitchFamily="50" charset="-128"/>
              <a:ea typeface="Meiryo UI" panose="020B0604030504040204" pitchFamily="50" charset="-128"/>
            </a:endParaRPr>
          </a:p>
          <a:p>
            <a:pPr>
              <a:lnSpc>
                <a:spcPct val="150000"/>
              </a:lnSpc>
            </a:pPr>
            <a:r>
              <a:rPr lang="ja-JP" altLang="en-US" b="1" dirty="0">
                <a:latin typeface="Meiryo UI" panose="020B0604030504040204" pitchFamily="50" charset="-128"/>
                <a:ea typeface="Meiryo UI" panose="020B0604030504040204" pitchFamily="50" charset="-128"/>
              </a:rPr>
              <a:t>（２）モニタリング指標①「新規陽性者における感染経路不明者前週増加比」について</a:t>
            </a:r>
            <a:endParaRPr lang="en-US" altLang="ja-JP" b="1"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○市中における感染拡大を早期に発見する上で重要な指標だが、感染経路不明者数が少ない状況下では基準「１以上」を超過。</a:t>
            </a:r>
            <a:endParaRPr lang="en-US" altLang="ja-JP" sz="16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　　　　</a:t>
            </a:r>
            <a:r>
              <a:rPr lang="ja-JP" altLang="en-US" b="1" u="sng" dirty="0">
                <a:latin typeface="Meiryo UI" panose="020B0604030504040204" pitchFamily="50" charset="-128"/>
                <a:ea typeface="Meiryo UI" panose="020B0604030504040204" pitchFamily="50" charset="-128"/>
              </a:rPr>
              <a:t>⇒指標②「感染経路不明者７日間移動平均」と組み合わせた基準設定が必要ではないか。</a:t>
            </a:r>
            <a:endParaRPr lang="en-US" altLang="ja-JP" b="1" u="sng" dirty="0">
              <a:latin typeface="Meiryo UI" panose="020B0604030504040204" pitchFamily="50" charset="-128"/>
              <a:ea typeface="Meiryo UI" panose="020B0604030504040204" pitchFamily="50" charset="-128"/>
            </a:endParaRPr>
          </a:p>
          <a:p>
            <a:pPr>
              <a:lnSpc>
                <a:spcPct val="150000"/>
              </a:lnSpc>
            </a:pPr>
            <a:endParaRPr lang="en-US" altLang="ja-JP" sz="800" dirty="0">
              <a:latin typeface="Meiryo UI" panose="020B0604030504040204" pitchFamily="50" charset="-128"/>
              <a:ea typeface="Meiryo UI" panose="020B0604030504040204" pitchFamily="50" charset="-128"/>
            </a:endParaRPr>
          </a:p>
          <a:p>
            <a:pPr>
              <a:lnSpc>
                <a:spcPct val="150000"/>
              </a:lnSpc>
            </a:pPr>
            <a:r>
              <a:rPr lang="ja-JP" altLang="en-US" b="1" dirty="0">
                <a:latin typeface="Meiryo UI" panose="020B0604030504040204" pitchFamily="50" charset="-128"/>
                <a:ea typeface="Meiryo UI" panose="020B0604030504040204" pitchFamily="50" charset="-128"/>
              </a:rPr>
              <a:t>（３）モニタリング指標③「確定診断検査における陽性率」について</a:t>
            </a:r>
          </a:p>
          <a:p>
            <a:pPr>
              <a:lnSpc>
                <a:spcPct val="150000"/>
              </a:lnSpc>
            </a:pP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○５月５日の「大阪モデル」案作成以降、検査を巡る状況が様々に変化</a:t>
            </a:r>
            <a:endParaRPr lang="en-US" altLang="ja-JP" sz="16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　　　　　　①相談・受診の目安の改訂</a:t>
            </a:r>
            <a:r>
              <a:rPr lang="en-US" altLang="ja-JP" sz="1400" dirty="0">
                <a:latin typeface="Meiryo UI" panose="020B0604030504040204" pitchFamily="50" charset="-128"/>
                <a:ea typeface="Meiryo UI" panose="020B0604030504040204" pitchFamily="50" charset="-128"/>
              </a:rPr>
              <a:t>(5/8</a:t>
            </a:r>
            <a:r>
              <a:rPr lang="ja-JP" altLang="en-US" sz="1400" dirty="0">
                <a:latin typeface="Meiryo UI" panose="020B0604030504040204" pitchFamily="50" charset="-128"/>
                <a:ea typeface="Meiryo UI" panose="020B0604030504040204" pitchFamily="50" charset="-128"/>
              </a:rPr>
              <a:t>）による検査対象の拡大　　②検査需要を踏まえた検査キャパの拡充（</a:t>
            </a:r>
            <a:r>
              <a:rPr lang="en-US" altLang="ja-JP" sz="1400" dirty="0">
                <a:latin typeface="Meiryo UI" panose="020B0604030504040204" pitchFamily="50" charset="-128"/>
                <a:ea typeface="Meiryo UI" panose="020B0604030504040204" pitchFamily="50" charset="-128"/>
              </a:rPr>
              <a:t>4/21 420</a:t>
            </a:r>
            <a:r>
              <a:rPr lang="ja-JP" altLang="en-US" sz="1400" dirty="0">
                <a:latin typeface="Meiryo UI" panose="020B0604030504040204" pitchFamily="50" charset="-128"/>
                <a:ea typeface="Meiryo UI" panose="020B0604030504040204" pitchFamily="50" charset="-128"/>
              </a:rPr>
              <a:t>検体⇒</a:t>
            </a:r>
            <a:r>
              <a:rPr lang="en-US" altLang="ja-JP" sz="1400" dirty="0">
                <a:latin typeface="Meiryo UI" panose="020B0604030504040204" pitchFamily="50" charset="-128"/>
                <a:ea typeface="Meiryo UI" panose="020B0604030504040204" pitchFamily="50" charset="-128"/>
              </a:rPr>
              <a:t>6/5 </a:t>
            </a:r>
            <a:r>
              <a:rPr lang="ja-JP" altLang="en-US" sz="1400" dirty="0">
                <a:latin typeface="Meiryo UI" panose="020B0604030504040204" pitchFamily="50" charset="-128"/>
                <a:ea typeface="Meiryo UI" panose="020B0604030504040204" pitchFamily="50" charset="-128"/>
              </a:rPr>
              <a:t>目標</a:t>
            </a:r>
            <a:r>
              <a:rPr lang="en-US" altLang="ja-JP" sz="1400" dirty="0">
                <a:latin typeface="Meiryo UI" panose="020B0604030504040204" pitchFamily="50" charset="-128"/>
                <a:ea typeface="Meiryo UI" panose="020B0604030504040204" pitchFamily="50" charset="-128"/>
              </a:rPr>
              <a:t>3,500</a:t>
            </a:r>
            <a:r>
              <a:rPr lang="ja-JP" altLang="en-US" sz="1400" dirty="0">
                <a:latin typeface="Meiryo UI" panose="020B0604030504040204" pitchFamily="50" charset="-128"/>
                <a:ea typeface="Meiryo UI" panose="020B0604030504040204" pitchFamily="50" charset="-128"/>
              </a:rPr>
              <a:t>検体）</a:t>
            </a: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　　　　　　③抗原検査の開始　（</a:t>
            </a:r>
            <a:r>
              <a:rPr lang="en-US" altLang="ja-JP" sz="1400" dirty="0">
                <a:latin typeface="Meiryo UI" panose="020B0604030504040204" pitchFamily="50" charset="-128"/>
                <a:ea typeface="Meiryo UI" panose="020B0604030504040204" pitchFamily="50" charset="-128"/>
              </a:rPr>
              <a:t>5/22</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　　　　</a:t>
            </a:r>
            <a:r>
              <a:rPr lang="ja-JP" altLang="en-US" b="1" u="sng" dirty="0">
                <a:latin typeface="Meiryo UI" panose="020B0604030504040204" pitchFamily="50" charset="-128"/>
                <a:ea typeface="Meiryo UI" panose="020B0604030504040204" pitchFamily="50" charset="-128"/>
              </a:rPr>
              <a:t>⇒新規陽性患者の発生状況を把握する指標の再検討が必要ではないか。</a:t>
            </a:r>
            <a:endParaRPr lang="en-US" altLang="ja-JP" b="1" u="sng" dirty="0">
              <a:latin typeface="Meiryo UI" panose="020B0604030504040204" pitchFamily="50" charset="-128"/>
              <a:ea typeface="Meiryo UI" panose="020B0604030504040204" pitchFamily="50" charset="-128"/>
            </a:endParaRPr>
          </a:p>
          <a:p>
            <a:pPr>
              <a:lnSpc>
                <a:spcPct val="150000"/>
              </a:lnSpc>
            </a:pPr>
            <a:endParaRPr lang="en-US" altLang="ja-JP" sz="800" b="1" dirty="0">
              <a:latin typeface="Meiryo UI" panose="020B0604030504040204" pitchFamily="50" charset="-128"/>
              <a:ea typeface="Meiryo UI" panose="020B0604030504040204" pitchFamily="50" charset="-128"/>
            </a:endParaRPr>
          </a:p>
          <a:p>
            <a:pPr>
              <a:lnSpc>
                <a:spcPct val="150000"/>
              </a:lnSpc>
            </a:pPr>
            <a:r>
              <a:rPr lang="ja-JP" altLang="en-US" b="1" dirty="0">
                <a:latin typeface="Meiryo UI" panose="020B0604030504040204" pitchFamily="50" charset="-128"/>
                <a:ea typeface="Meiryo UI" panose="020B0604030504040204" pitchFamily="50" charset="-128"/>
              </a:rPr>
              <a:t>（４）警戒信号について</a:t>
            </a:r>
            <a:endParaRPr lang="en-US" altLang="ja-JP" b="1"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　　　　</a:t>
            </a:r>
            <a:r>
              <a:rPr lang="ja-JP" altLang="en-US" b="1" u="sng" dirty="0">
                <a:latin typeface="Meiryo UI" panose="020B0604030504040204" pitchFamily="50" charset="-128"/>
                <a:ea typeface="Meiryo UI" panose="020B0604030504040204" pitchFamily="50" charset="-128"/>
              </a:rPr>
              <a:t>⇒モニタリング指標に基づく行政の取組みと府民へのメッセージを分けて考えるべきではないか。</a:t>
            </a:r>
            <a:endParaRPr lang="en-US" altLang="ja-JP" b="1" u="sng" dirty="0">
              <a:latin typeface="Meiryo UI" panose="020B0604030504040204" pitchFamily="50" charset="-128"/>
              <a:ea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ACB34B6C-8432-416B-9913-69DB52C174CE}"/>
              </a:ext>
            </a:extLst>
          </p:cNvPr>
          <p:cNvSpPr txBox="1"/>
          <p:nvPr/>
        </p:nvSpPr>
        <p:spPr>
          <a:xfrm>
            <a:off x="0" y="-30844"/>
            <a:ext cx="12192000" cy="461665"/>
          </a:xfrm>
          <a:prstGeom prst="rect">
            <a:avLst/>
          </a:prstGeom>
          <a:solidFill>
            <a:schemeClr val="accent1">
              <a:lumMod val="75000"/>
            </a:schemeClr>
          </a:solidFill>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現行のモニタリング指標及び基準に</a:t>
            </a:r>
            <a:r>
              <a:rPr lang="ja-JP" altLang="en-US" sz="2400" b="1" dirty="0" smtClean="0">
                <a:solidFill>
                  <a:schemeClr val="bg1"/>
                </a:solidFill>
                <a:latin typeface="Meiryo UI" panose="020B0604030504040204" pitchFamily="50" charset="-128"/>
                <a:ea typeface="Meiryo UI" panose="020B0604030504040204" pitchFamily="50" charset="-128"/>
              </a:rPr>
              <a:t>おける課題</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0B53809-A07C-450F-8D51-7FD7F4B688B8}"/>
              </a:ext>
            </a:extLst>
          </p:cNvPr>
          <p:cNvSpPr txBox="1"/>
          <p:nvPr/>
        </p:nvSpPr>
        <p:spPr>
          <a:xfrm>
            <a:off x="11575230" y="6359285"/>
            <a:ext cx="616770" cy="369332"/>
          </a:xfrm>
          <a:prstGeom prst="rect">
            <a:avLst/>
          </a:prstGeom>
          <a:noFill/>
        </p:spPr>
        <p:txBody>
          <a:bodyPr wrap="square" rtlCol="0">
            <a:spAutoFit/>
          </a:bodyPr>
          <a:lstStyle/>
          <a:p>
            <a:r>
              <a:rPr lang="en-US" altLang="ja-JP" dirty="0" smtClean="0"/>
              <a:t>5</a:t>
            </a:r>
            <a:endParaRPr kumimoji="1" lang="ja-JP" altLang="en-US" dirty="0"/>
          </a:p>
        </p:txBody>
      </p:sp>
    </p:spTree>
    <p:extLst>
      <p:ext uri="{BB962C8B-B14F-4D97-AF65-F5344CB8AC3E}">
        <p14:creationId xmlns:p14="http://schemas.microsoft.com/office/powerpoint/2010/main" val="73495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ACB34B6C-8432-416B-9913-69DB52C174CE}"/>
              </a:ext>
            </a:extLst>
          </p:cNvPr>
          <p:cNvSpPr txBox="1"/>
          <p:nvPr/>
        </p:nvSpPr>
        <p:spPr>
          <a:xfrm>
            <a:off x="0" y="-30844"/>
            <a:ext cx="12192000" cy="461665"/>
          </a:xfrm>
          <a:prstGeom prst="rect">
            <a:avLst/>
          </a:prstGeom>
          <a:solidFill>
            <a:schemeClr val="accent1">
              <a:lumMod val="75000"/>
            </a:schemeClr>
          </a:solidFill>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修正「大阪モデル」の考え方（案）</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30B53809-A07C-450F-8D51-7FD7F4B688B8}"/>
              </a:ext>
            </a:extLst>
          </p:cNvPr>
          <p:cNvSpPr txBox="1"/>
          <p:nvPr/>
        </p:nvSpPr>
        <p:spPr>
          <a:xfrm>
            <a:off x="11575230" y="6359285"/>
            <a:ext cx="616770" cy="369332"/>
          </a:xfrm>
          <a:prstGeom prst="rect">
            <a:avLst/>
          </a:prstGeom>
          <a:noFill/>
        </p:spPr>
        <p:txBody>
          <a:bodyPr wrap="square" rtlCol="0">
            <a:spAutoFit/>
          </a:bodyPr>
          <a:lstStyle/>
          <a:p>
            <a:r>
              <a:rPr lang="en-US" altLang="ja-JP" dirty="0" smtClean="0"/>
              <a:t>6</a:t>
            </a:r>
            <a:endParaRPr kumimoji="1" lang="ja-JP" altLang="en-US" dirty="0"/>
          </a:p>
        </p:txBody>
      </p:sp>
      <p:sp>
        <p:nvSpPr>
          <p:cNvPr id="13" name="テキスト ボックス 12">
            <a:extLst>
              <a:ext uri="{FF2B5EF4-FFF2-40B4-BE49-F238E27FC236}">
                <a16:creationId xmlns:a16="http://schemas.microsoft.com/office/drawing/2014/main" id="{7F4567C2-B324-4758-820C-3B6A3BC1B6E5}"/>
              </a:ext>
            </a:extLst>
          </p:cNvPr>
          <p:cNvSpPr txBox="1"/>
          <p:nvPr/>
        </p:nvSpPr>
        <p:spPr>
          <a:xfrm>
            <a:off x="-52424" y="610930"/>
            <a:ext cx="12244424" cy="4832092"/>
          </a:xfrm>
          <a:prstGeom prst="rect">
            <a:avLst/>
          </a:prstGeom>
          <a:noFill/>
          <a:ln w="19050">
            <a:noFill/>
          </a:ln>
        </p:spPr>
        <p:txBody>
          <a:bodyPr wrap="square" rtlCol="0">
            <a:spAutoFit/>
          </a:bodyPr>
          <a:lstStyle/>
          <a:p>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１．感染拡大時におけるクラスター対策・可変的な病床確保等の取組みの充実や「新しい生活様式」　　　　　　</a:t>
            </a:r>
            <a:endParaRPr lang="en-US" altLang="ja-JP" sz="2200" b="1" dirty="0" smtClean="0">
              <a:latin typeface="Meiryo UI" panose="020B0604030504040204" pitchFamily="50" charset="-128"/>
              <a:ea typeface="Meiryo UI" panose="020B0604030504040204" pitchFamily="50" charset="-128"/>
            </a:endParaRPr>
          </a:p>
          <a:p>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　　　の府民への定着を踏まえ、大阪モデルの「注意喚起（黄色）」の点灯水準を現行より引き上げ、</a:t>
            </a:r>
            <a:endParaRPr lang="en-US" altLang="ja-JP" sz="2200" b="1" dirty="0" smtClean="0">
              <a:latin typeface="Meiryo UI" panose="020B0604030504040204" pitchFamily="50" charset="-128"/>
              <a:ea typeface="Meiryo UI" panose="020B0604030504040204" pitchFamily="50" charset="-128"/>
            </a:endParaRPr>
          </a:p>
          <a:p>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　　　「警戒（黄色）」とする。</a:t>
            </a:r>
            <a:endParaRPr lang="en-US" altLang="ja-JP" sz="2200" b="1" dirty="0" smtClean="0">
              <a:latin typeface="Meiryo UI" panose="020B0604030504040204" pitchFamily="50" charset="-128"/>
              <a:ea typeface="Meiryo UI" panose="020B0604030504040204" pitchFamily="50" charset="-128"/>
            </a:endParaRPr>
          </a:p>
          <a:p>
            <a:endParaRPr lang="en-US" altLang="ja-JP" sz="2200" b="1" dirty="0" smtClean="0">
              <a:latin typeface="Meiryo UI" panose="020B0604030504040204" pitchFamily="50" charset="-128"/>
              <a:ea typeface="Meiryo UI" panose="020B0604030504040204" pitchFamily="50" charset="-128"/>
            </a:endParaRPr>
          </a:p>
          <a:p>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２．想定病床を上回る感染拡大の恐れが生じた場合に、「非常事態（赤色）」の指標を新たに設定</a:t>
            </a:r>
            <a:endParaRPr lang="en-US" altLang="ja-JP" sz="2200" b="1" dirty="0" smtClean="0">
              <a:latin typeface="Meiryo UI" panose="020B0604030504040204" pitchFamily="50" charset="-128"/>
              <a:ea typeface="Meiryo UI" panose="020B0604030504040204" pitchFamily="50" charset="-128"/>
            </a:endParaRPr>
          </a:p>
          <a:p>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　　　し、府民に周知する。</a:t>
            </a:r>
            <a:endParaRPr lang="en-US" altLang="ja-JP" sz="2200" b="1" dirty="0" smtClean="0">
              <a:latin typeface="Meiryo UI" panose="020B0604030504040204" pitchFamily="50" charset="-128"/>
              <a:ea typeface="Meiryo UI" panose="020B0604030504040204" pitchFamily="50" charset="-128"/>
            </a:endParaRPr>
          </a:p>
          <a:p>
            <a:endParaRPr lang="en-US" altLang="ja-JP" sz="2200" b="1" dirty="0" smtClean="0">
              <a:latin typeface="Meiryo UI" panose="020B0604030504040204" pitchFamily="50" charset="-128"/>
              <a:ea typeface="Meiryo UI" panose="020B0604030504040204" pitchFamily="50" charset="-128"/>
            </a:endParaRPr>
          </a:p>
          <a:p>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３．「警戒（黄色）」が点灯しない場合でも、感染発生状況に応じて、府民への注意喚起を行う。</a:t>
            </a:r>
            <a:endParaRPr lang="en-US" altLang="ja-JP" sz="2200" b="1" dirty="0" smtClean="0">
              <a:latin typeface="Meiryo UI" panose="020B0604030504040204" pitchFamily="50" charset="-128"/>
              <a:ea typeface="Meiryo UI" panose="020B0604030504040204" pitchFamily="50" charset="-128"/>
            </a:endParaRPr>
          </a:p>
          <a:p>
            <a:endParaRPr lang="en-US" altLang="ja-JP" sz="2200" b="1" dirty="0" smtClean="0">
              <a:latin typeface="Meiryo UI" panose="020B0604030504040204" pitchFamily="50" charset="-128"/>
              <a:ea typeface="Meiryo UI" panose="020B0604030504040204" pitchFamily="50" charset="-128"/>
            </a:endParaRPr>
          </a:p>
          <a:p>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４．感染発生状況については各指標を日々モニタリング・見える化し、警戒信号の発動の有無に</a:t>
            </a:r>
            <a:r>
              <a:rPr lang="ja-JP" altLang="en-US" sz="2200" b="1" dirty="0" err="1" smtClean="0">
                <a:latin typeface="Meiryo UI" panose="020B0604030504040204" pitchFamily="50" charset="-128"/>
                <a:ea typeface="Meiryo UI" panose="020B0604030504040204" pitchFamily="50" charset="-128"/>
              </a:rPr>
              <a:t>かかわ</a:t>
            </a:r>
            <a:r>
              <a:rPr lang="ja-JP" altLang="en-US" sz="2200" b="1" dirty="0" smtClean="0">
                <a:latin typeface="Meiryo UI" panose="020B0604030504040204" pitchFamily="50" charset="-128"/>
                <a:ea typeface="Meiryo UI" panose="020B0604030504040204" pitchFamily="50" charset="-128"/>
              </a:rPr>
              <a:t>　</a:t>
            </a:r>
            <a:endParaRPr lang="en-US" altLang="ja-JP" sz="2200" b="1" dirty="0" smtClean="0">
              <a:latin typeface="Meiryo UI" panose="020B0604030504040204" pitchFamily="50" charset="-128"/>
              <a:ea typeface="Meiryo UI" panose="020B0604030504040204" pitchFamily="50" charset="-128"/>
            </a:endParaRPr>
          </a:p>
          <a:p>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　　　らず、発生状況に応じて病床確保などの取組みを迅速にすすめる。</a:t>
            </a:r>
            <a:endParaRPr lang="en-US" altLang="ja-JP" sz="2200" b="1" dirty="0" smtClean="0">
              <a:latin typeface="Meiryo UI" panose="020B0604030504040204" pitchFamily="50" charset="-128"/>
              <a:ea typeface="Meiryo UI" panose="020B0604030504040204" pitchFamily="50" charset="-128"/>
            </a:endParaRPr>
          </a:p>
          <a:p>
            <a:endParaRPr lang="en-US" altLang="ja-JP" sz="2200" b="1" dirty="0" smtClean="0">
              <a:latin typeface="Meiryo UI" panose="020B0604030504040204" pitchFamily="50" charset="-128"/>
              <a:ea typeface="Meiryo UI" panose="020B0604030504040204" pitchFamily="50" charset="-128"/>
            </a:endParaRPr>
          </a:p>
          <a:p>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５．非常事態等の解除においては</a:t>
            </a:r>
            <a:r>
              <a:rPr lang="ja-JP" altLang="en-US" sz="2200" b="1" dirty="0">
                <a:latin typeface="Meiryo UI" panose="020B0604030504040204" pitchFamily="50" charset="-128"/>
                <a:ea typeface="Meiryo UI" panose="020B0604030504040204" pitchFamily="50" charset="-128"/>
              </a:rPr>
              <a:t>、</a:t>
            </a:r>
            <a:r>
              <a:rPr lang="ja-JP" altLang="en-US" sz="2200" b="1" dirty="0" smtClean="0">
                <a:latin typeface="Meiryo UI" panose="020B0604030504040204" pitchFamily="50" charset="-128"/>
                <a:ea typeface="Meiryo UI" panose="020B0604030504040204" pitchFamily="50" charset="-128"/>
              </a:rPr>
              <a:t>感染収束が見られることから、一定期間「解除（緑色）」を点灯</a:t>
            </a:r>
            <a:endParaRPr lang="en-US" altLang="ja-JP" sz="2200" b="1" dirty="0" smtClean="0">
              <a:latin typeface="Meiryo UI" panose="020B0604030504040204" pitchFamily="50" charset="-128"/>
              <a:ea typeface="Meiryo UI" panose="020B0604030504040204" pitchFamily="50" charset="-128"/>
            </a:endParaRPr>
          </a:p>
          <a:p>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　　　させた後、消灯させる。</a:t>
            </a:r>
            <a:endParaRPr lang="en-US" altLang="ja-JP" sz="2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19926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498763" y="532313"/>
          <a:ext cx="11374582" cy="5438996"/>
        </p:xfrm>
        <a:graphic>
          <a:graphicData uri="http://schemas.openxmlformats.org/drawingml/2006/table">
            <a:tbl>
              <a:tblPr firstRow="1" bandRow="1">
                <a:tableStyleId>{5C22544A-7EE6-4342-B048-85BDC9FD1C3A}</a:tableStyleId>
              </a:tblPr>
              <a:tblGrid>
                <a:gridCol w="1676402">
                  <a:extLst>
                    <a:ext uri="{9D8B030D-6E8A-4147-A177-3AD203B41FA5}">
                      <a16:colId xmlns:a16="http://schemas.microsoft.com/office/drawing/2014/main" val="2267971377"/>
                    </a:ext>
                  </a:extLst>
                </a:gridCol>
                <a:gridCol w="2632363">
                  <a:extLst>
                    <a:ext uri="{9D8B030D-6E8A-4147-A177-3AD203B41FA5}">
                      <a16:colId xmlns:a16="http://schemas.microsoft.com/office/drawing/2014/main" val="1612148102"/>
                    </a:ext>
                  </a:extLst>
                </a:gridCol>
                <a:gridCol w="2424545">
                  <a:extLst>
                    <a:ext uri="{9D8B030D-6E8A-4147-A177-3AD203B41FA5}">
                      <a16:colId xmlns:a16="http://schemas.microsoft.com/office/drawing/2014/main" val="1756242887"/>
                    </a:ext>
                  </a:extLst>
                </a:gridCol>
                <a:gridCol w="2535382">
                  <a:extLst>
                    <a:ext uri="{9D8B030D-6E8A-4147-A177-3AD203B41FA5}">
                      <a16:colId xmlns:a16="http://schemas.microsoft.com/office/drawing/2014/main" val="396408095"/>
                    </a:ext>
                  </a:extLst>
                </a:gridCol>
                <a:gridCol w="2105890">
                  <a:extLst>
                    <a:ext uri="{9D8B030D-6E8A-4147-A177-3AD203B41FA5}">
                      <a16:colId xmlns:a16="http://schemas.microsoft.com/office/drawing/2014/main" val="1174064521"/>
                    </a:ext>
                  </a:extLst>
                </a:gridCol>
              </a:tblGrid>
              <a:tr h="568065">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分析事項</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モニタリング指標</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警戒の基準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非常事態の基準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警戒解除の基準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extLst>
                  <a:ext uri="{0D108BD9-81ED-4DB2-BD59-A6C34878D82A}">
                    <a16:rowId xmlns:a16="http://schemas.microsoft.com/office/drawing/2014/main" val="2587253245"/>
                  </a:ext>
                </a:extLst>
              </a:tr>
              <a:tr h="843696">
                <a:tc rowSpan="2">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１</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市中での感染　</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　　　　 拡大状況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①新規陽性者における感染経路　</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不明者７日間移動平均前週</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増加比</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１以上</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かつ</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指標②が５～</a:t>
                      </a:r>
                      <a:r>
                        <a:rPr kumimoji="1" lang="en-US" altLang="ja-JP" sz="1400" b="0" dirty="0">
                          <a:solidFill>
                            <a:schemeClr val="tx1"/>
                          </a:solidFill>
                          <a:latin typeface="Meiryo UI" panose="020B0604030504040204" pitchFamily="50" charset="-128"/>
                          <a:ea typeface="Meiryo UI" panose="020B0604030504040204" pitchFamily="50" charset="-128"/>
                        </a:rPr>
                        <a:t>10</a:t>
                      </a:r>
                      <a:r>
                        <a:rPr kumimoji="1" lang="ja-JP" altLang="en-US" sz="1400" b="0" dirty="0">
                          <a:solidFill>
                            <a:schemeClr val="tx1"/>
                          </a:solidFill>
                          <a:latin typeface="Meiryo UI" panose="020B0604030504040204" pitchFamily="50" charset="-128"/>
                          <a:ea typeface="Meiryo UI" panose="020B0604030504040204" pitchFamily="50" charset="-128"/>
                        </a:rPr>
                        <a:t>人以上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7030615"/>
                  </a:ext>
                </a:extLst>
              </a:tr>
              <a:tr h="508181">
                <a:tc vMerge="1">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②新規陽性者における感染経路</a:t>
                      </a:r>
                      <a:endParaRPr kumimoji="1" lang="en-US" altLang="ja-JP" sz="14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　 不明者数</a:t>
                      </a:r>
                      <a:r>
                        <a:rPr kumimoji="1" lang="ja-JP" altLang="en-US" sz="1400" b="0" baseline="0" dirty="0">
                          <a:solidFill>
                            <a:schemeClr val="tx1"/>
                          </a:solidFill>
                          <a:latin typeface="Meiryo UI" panose="020B0604030504040204" pitchFamily="50" charset="-128"/>
                          <a:ea typeface="Meiryo UI" panose="020B0604030504040204" pitchFamily="50" charset="-128"/>
                        </a:rPr>
                        <a:t>７日間移動平均</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５～</a:t>
                      </a:r>
                      <a:r>
                        <a:rPr kumimoji="1" lang="en-US" altLang="ja-JP" sz="1400" b="0" dirty="0">
                          <a:solidFill>
                            <a:schemeClr val="tx1"/>
                          </a:solidFill>
                          <a:latin typeface="Meiryo UI" panose="020B0604030504040204" pitchFamily="50" charset="-128"/>
                          <a:ea typeface="Meiryo UI" panose="020B0604030504040204" pitchFamily="50" charset="-128"/>
                        </a:rPr>
                        <a:t>10</a:t>
                      </a:r>
                      <a:r>
                        <a:rPr kumimoji="1" lang="ja-JP" altLang="en-US" sz="1400" b="0" dirty="0">
                          <a:solidFill>
                            <a:schemeClr val="tx1"/>
                          </a:solidFill>
                          <a:latin typeface="Meiryo UI" panose="020B0604030504040204" pitchFamily="50" charset="-128"/>
                          <a:ea typeface="Meiryo UI" panose="020B0604030504040204" pitchFamily="50" charset="-128"/>
                        </a:rPr>
                        <a:t>人以上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10</a:t>
                      </a:r>
                      <a:r>
                        <a:rPr kumimoji="1" lang="ja-JP" altLang="en-US" sz="1400" b="0" dirty="0">
                          <a:solidFill>
                            <a:schemeClr val="tx1"/>
                          </a:solidFill>
                          <a:latin typeface="Meiryo UI" panose="020B0604030504040204" pitchFamily="50" charset="-128"/>
                          <a:ea typeface="Meiryo UI" panose="020B0604030504040204" pitchFamily="50" charset="-128"/>
                        </a:rPr>
                        <a:t>人未満</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897433226"/>
                  </a:ext>
                </a:extLst>
              </a:tr>
              <a:tr h="85175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新規陽性患者</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の拡大状況</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u="none" dirty="0">
                          <a:solidFill>
                            <a:schemeClr val="tx1"/>
                          </a:solidFill>
                          <a:latin typeface="Meiryo UI" panose="020B0604030504040204" pitchFamily="50" charset="-128"/>
                          <a:ea typeface="Meiryo UI" panose="020B0604030504040204" pitchFamily="50" charset="-128"/>
                        </a:rPr>
                        <a:t>③合計新規陽性者</a:t>
                      </a:r>
                      <a:r>
                        <a:rPr lang="ja-JP" altLang="en-US" sz="1400" dirty="0">
                          <a:latin typeface="Meiryo UI" panose="020B0604030504040204" pitchFamily="50" charset="-128"/>
                          <a:ea typeface="Meiryo UI" panose="020B0604030504040204" pitchFamily="50" charset="-128"/>
                        </a:rPr>
                        <a:t>数</a:t>
                      </a:r>
                      <a:endParaRPr kumimoji="1" lang="ja-JP" altLang="en-US"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u="none" dirty="0">
                          <a:solidFill>
                            <a:schemeClr val="tx1"/>
                          </a:solidFill>
                          <a:latin typeface="Meiryo UI" panose="020B0604030504040204" pitchFamily="50" charset="-128"/>
                          <a:ea typeface="Meiryo UI" panose="020B0604030504040204" pitchFamily="50" charset="-128"/>
                        </a:rPr>
                        <a:t>直近７日間で</a:t>
                      </a:r>
                      <a:r>
                        <a:rPr kumimoji="1" lang="en-US" altLang="ja-JP" sz="1400" b="0" u="none" dirty="0">
                          <a:solidFill>
                            <a:schemeClr val="tx1"/>
                          </a:solidFill>
                          <a:latin typeface="Meiryo UI" panose="020B0604030504040204" pitchFamily="50" charset="-128"/>
                          <a:ea typeface="Meiryo UI" panose="020B0604030504040204" pitchFamily="50" charset="-128"/>
                        </a:rPr>
                        <a:t>120</a:t>
                      </a:r>
                      <a:r>
                        <a:rPr kumimoji="1" lang="ja-JP" altLang="en-US" sz="1400" b="0" u="none" dirty="0">
                          <a:solidFill>
                            <a:schemeClr val="tx1"/>
                          </a:solidFill>
                          <a:latin typeface="Meiryo UI" panose="020B0604030504040204" pitchFamily="50" charset="-128"/>
                          <a:ea typeface="Meiryo UI" panose="020B0604030504040204" pitchFamily="50" charset="-128"/>
                        </a:rPr>
                        <a:t>人以上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b="0" u="none" dirty="0">
                          <a:solidFill>
                            <a:schemeClr val="tx1"/>
                          </a:solidFill>
                          <a:latin typeface="Meiryo UI" panose="020B0604030504040204" pitchFamily="50" charset="-128"/>
                          <a:ea typeface="Meiryo UI" panose="020B0604030504040204" pitchFamily="50" charset="-128"/>
                        </a:rPr>
                        <a:t>かつ</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400" b="0" u="none" dirty="0">
                          <a:solidFill>
                            <a:schemeClr val="tx1"/>
                          </a:solidFill>
                          <a:latin typeface="Meiryo UI" panose="020B0604030504040204" pitchFamily="50" charset="-128"/>
                          <a:ea typeface="Meiryo UI" panose="020B0604030504040204" pitchFamily="50" charset="-128"/>
                        </a:rPr>
                        <a:t>７日間累積新規陽性者数が４日連続増加</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5694321"/>
                  </a:ext>
                </a:extLst>
              </a:tr>
              <a:tr h="50263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④直近</a:t>
                      </a:r>
                      <a:r>
                        <a:rPr kumimoji="1" lang="en-US" altLang="ja-JP" sz="1400" b="0" u="none" dirty="0">
                          <a:solidFill>
                            <a:schemeClr val="tx1"/>
                          </a:solidFill>
                          <a:latin typeface="Meiryo UI" panose="020B0604030504040204" pitchFamily="50" charset="-128"/>
                          <a:ea typeface="Meiryo UI" panose="020B0604030504040204" pitchFamily="50" charset="-128"/>
                        </a:rPr>
                        <a:t>1</a:t>
                      </a:r>
                      <a:r>
                        <a:rPr kumimoji="1" lang="ja-JP" altLang="en-US" sz="1400" b="0" u="none" dirty="0">
                          <a:solidFill>
                            <a:schemeClr val="tx1"/>
                          </a:solidFill>
                          <a:latin typeface="Meiryo UI" panose="020B0604030504040204" pitchFamily="50" charset="-128"/>
                          <a:ea typeface="Meiryo UI" panose="020B0604030504040204" pitchFamily="50" charset="-128"/>
                        </a:rPr>
                        <a:t>週間の人口</a:t>
                      </a:r>
                      <a:r>
                        <a:rPr kumimoji="1" lang="en-US" altLang="ja-JP" sz="1400" b="0" u="none" dirty="0">
                          <a:solidFill>
                            <a:schemeClr val="tx1"/>
                          </a:solidFill>
                          <a:latin typeface="Meiryo UI" panose="020B0604030504040204" pitchFamily="50" charset="-128"/>
                          <a:ea typeface="Meiryo UI" panose="020B0604030504040204" pitchFamily="50" charset="-128"/>
                        </a:rPr>
                        <a:t>10</a:t>
                      </a:r>
                      <a:r>
                        <a:rPr kumimoji="1" lang="ja-JP" altLang="en-US" sz="1400" b="0" u="none" dirty="0">
                          <a:solidFill>
                            <a:schemeClr val="tx1"/>
                          </a:solidFill>
                          <a:latin typeface="Meiryo UI" panose="020B0604030504040204" pitchFamily="50" charset="-128"/>
                          <a:ea typeface="Meiryo UI" panose="020B0604030504040204" pitchFamily="50" charset="-128"/>
                        </a:rPr>
                        <a:t>万人</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a:solidFill>
                            <a:schemeClr val="tx1"/>
                          </a:solidFill>
                          <a:latin typeface="Meiryo UI" panose="020B0604030504040204" pitchFamily="50" charset="-128"/>
                          <a:ea typeface="Meiryo UI" panose="020B0604030504040204" pitchFamily="50" charset="-128"/>
                        </a:rPr>
                        <a:t>　 あたり新規陽性者数</a:t>
                      </a:r>
                      <a:endParaRPr kumimoji="1" lang="ja-JP" altLang="en-US"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a:solidFill>
                            <a:schemeClr val="tx1"/>
                          </a:solidFill>
                          <a:latin typeface="Meiryo UI" panose="020B0604030504040204" pitchFamily="50" charset="-128"/>
                          <a:ea typeface="Meiryo UI" panose="020B0604030504040204" pitchFamily="50" charset="-128"/>
                        </a:rPr>
                        <a:t>0.5</a:t>
                      </a:r>
                      <a:r>
                        <a:rPr kumimoji="1" lang="ja-JP" altLang="en-US" sz="1400" b="0" u="none" dirty="0">
                          <a:solidFill>
                            <a:schemeClr val="tx1"/>
                          </a:solidFill>
                          <a:latin typeface="Meiryo UI" panose="020B0604030504040204" pitchFamily="50" charset="-128"/>
                          <a:ea typeface="Meiryo UI" panose="020B0604030504040204" pitchFamily="50" charset="-128"/>
                        </a:rPr>
                        <a:t>人未満</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6220275"/>
                  </a:ext>
                </a:extLst>
              </a:tr>
              <a:tr h="772679">
                <a:tc>
                  <a:txBody>
                    <a:bodyPr/>
                    <a:lstStyle/>
                    <a:p>
                      <a:pPr algn="l"/>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３</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病床のひっ迫</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　　　状況</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rPr>
                        <a:t>⑤患者受入重症病床使用率</a:t>
                      </a:r>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案１</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en-US" altLang="ja-JP" sz="1400" b="0" u="sng" dirty="0">
                          <a:solidFill>
                            <a:schemeClr val="tx1"/>
                          </a:solidFill>
                          <a:latin typeface="Meiryo UI" panose="020B0604030504040204" pitchFamily="50" charset="-128"/>
                          <a:ea typeface="Meiryo UI" panose="020B0604030504040204" pitchFamily="50" charset="-128"/>
                        </a:rPr>
                        <a:t>70%</a:t>
                      </a:r>
                      <a:r>
                        <a:rPr kumimoji="1" lang="ja-JP" altLang="en-US" sz="1400" b="0" u="sng" dirty="0">
                          <a:solidFill>
                            <a:schemeClr val="tx1"/>
                          </a:solidFill>
                          <a:latin typeface="Meiryo UI" panose="020B0604030504040204" pitchFamily="50" charset="-128"/>
                          <a:ea typeface="Meiryo UI" panose="020B0604030504040204" pitchFamily="50" charset="-128"/>
                        </a:rPr>
                        <a:t>以上</a:t>
                      </a:r>
                      <a:endParaRPr kumimoji="1" lang="en-US" altLang="ja-JP" sz="1400" b="0" u="sng"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smtClean="0">
                          <a:solidFill>
                            <a:schemeClr val="tx1"/>
                          </a:solidFill>
                          <a:latin typeface="Meiryo UI" panose="020B0604030504040204" pitchFamily="50" charset="-128"/>
                          <a:ea typeface="Meiryo UI" panose="020B0604030504040204" pitchFamily="50" charset="-128"/>
                        </a:rPr>
                        <a:t>（警戒基準の指標①を満たした</a:t>
                      </a:r>
                      <a:r>
                        <a:rPr kumimoji="1" lang="ja-JP" altLang="en-US" sz="1200" b="0" dirty="0">
                          <a:solidFill>
                            <a:schemeClr val="tx1"/>
                          </a:solidFill>
                          <a:latin typeface="Meiryo UI" panose="020B0604030504040204" pitchFamily="50" charset="-128"/>
                          <a:ea typeface="Meiryo UI" panose="020B0604030504040204" pitchFamily="50" charset="-128"/>
                        </a:rPr>
                        <a:t>日から起算して</a:t>
                      </a:r>
                      <a:r>
                        <a:rPr kumimoji="1" lang="en-US" altLang="ja-JP" sz="1200" b="0" u="sng" dirty="0">
                          <a:solidFill>
                            <a:schemeClr val="tx1"/>
                          </a:solidFill>
                          <a:latin typeface="Meiryo UI" panose="020B0604030504040204" pitchFamily="50" charset="-128"/>
                          <a:ea typeface="Meiryo UI" panose="020B0604030504040204" pitchFamily="50" charset="-128"/>
                        </a:rPr>
                        <a:t>30</a:t>
                      </a:r>
                      <a:r>
                        <a:rPr kumimoji="1" lang="ja-JP" altLang="en-US" sz="1200" b="0" u="sng" dirty="0">
                          <a:solidFill>
                            <a:schemeClr val="tx1"/>
                          </a:solidFill>
                          <a:latin typeface="Meiryo UI" panose="020B0604030504040204" pitchFamily="50" charset="-128"/>
                          <a:ea typeface="Meiryo UI" panose="020B0604030504040204" pitchFamily="50" charset="-128"/>
                        </a:rPr>
                        <a:t>日以内</a:t>
                      </a:r>
                      <a:r>
                        <a:rPr kumimoji="1" lang="ja-JP" altLang="en-US" sz="1200" b="0" dirty="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endParaRPr kumimoji="1" lang="en-US" altLang="ja-JP" sz="600" b="0" dirty="0">
                        <a:solidFill>
                          <a:schemeClr val="tx1"/>
                        </a:solidFill>
                        <a:latin typeface="Meiryo UI" panose="020B0604030504040204" pitchFamily="50" charset="-128"/>
                        <a:ea typeface="Meiryo UI" panose="020B0604030504040204" pitchFamily="50" charset="-128"/>
                      </a:endParaRPr>
                    </a:p>
                    <a:p>
                      <a:pPr algn="l"/>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ja-JP" altLang="en-US" sz="1400" b="0" dirty="0">
                          <a:solidFill>
                            <a:schemeClr val="tx1"/>
                          </a:solidFill>
                          <a:latin typeface="Meiryo UI" panose="020B0604030504040204" pitchFamily="50" charset="-128"/>
                          <a:ea typeface="Meiryo UI" panose="020B0604030504040204" pitchFamily="50" charset="-128"/>
                        </a:rPr>
                        <a:t>案２</a:t>
                      </a:r>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en-US" altLang="ja-JP" sz="1400" b="0" u="sng" dirty="0">
                          <a:solidFill>
                            <a:schemeClr val="tx1"/>
                          </a:solidFill>
                          <a:latin typeface="Meiryo UI" panose="020B0604030504040204" pitchFamily="50" charset="-128"/>
                          <a:ea typeface="Meiryo UI" panose="020B0604030504040204" pitchFamily="50" charset="-128"/>
                        </a:rPr>
                        <a:t>60%</a:t>
                      </a:r>
                      <a:r>
                        <a:rPr kumimoji="1" lang="ja-JP" altLang="en-US" sz="1400" b="0" u="sng" dirty="0">
                          <a:solidFill>
                            <a:schemeClr val="tx1"/>
                          </a:solidFill>
                          <a:latin typeface="Meiryo UI" panose="020B0604030504040204" pitchFamily="50" charset="-128"/>
                          <a:ea typeface="Meiryo UI" panose="020B0604030504040204" pitchFamily="50" charset="-128"/>
                        </a:rPr>
                        <a:t>以上</a:t>
                      </a:r>
                      <a:endParaRPr kumimoji="1" lang="en-US" altLang="ja-JP" sz="1400" b="0" u="sng"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eiryo UI" panose="020B0604030504040204" pitchFamily="50" charset="-128"/>
                          <a:ea typeface="Meiryo UI" panose="020B0604030504040204" pitchFamily="50" charset="-128"/>
                        </a:rPr>
                        <a:t>（警戒基準の指標①を満たした</a:t>
                      </a:r>
                      <a:r>
                        <a:rPr kumimoji="1" lang="ja-JP" altLang="en-US" sz="1200" b="0" dirty="0">
                          <a:solidFill>
                            <a:schemeClr val="tx1"/>
                          </a:solidFill>
                          <a:latin typeface="Meiryo UI" panose="020B0604030504040204" pitchFamily="50" charset="-128"/>
                          <a:ea typeface="Meiryo UI" panose="020B0604030504040204" pitchFamily="50" charset="-128"/>
                        </a:rPr>
                        <a:t>日から起算して</a:t>
                      </a:r>
                      <a:r>
                        <a:rPr kumimoji="1" lang="en-US" altLang="ja-JP" sz="1200" b="0" u="sng" dirty="0">
                          <a:solidFill>
                            <a:schemeClr val="tx1"/>
                          </a:solidFill>
                          <a:latin typeface="Meiryo UI" panose="020B0604030504040204" pitchFamily="50" charset="-128"/>
                          <a:ea typeface="Meiryo UI" panose="020B0604030504040204" pitchFamily="50" charset="-128"/>
                        </a:rPr>
                        <a:t>25</a:t>
                      </a:r>
                      <a:r>
                        <a:rPr kumimoji="1" lang="ja-JP" altLang="en-US" sz="1200" b="0" u="sng" dirty="0">
                          <a:solidFill>
                            <a:schemeClr val="tx1"/>
                          </a:solidFill>
                          <a:latin typeface="Meiryo UI" panose="020B0604030504040204" pitchFamily="50" charset="-128"/>
                          <a:ea typeface="Meiryo UI" panose="020B0604030504040204" pitchFamily="50" charset="-128"/>
                        </a:rPr>
                        <a:t>日以内</a:t>
                      </a:r>
                      <a:r>
                        <a:rPr kumimoji="1" lang="ja-JP" altLang="en-US" sz="1200" b="0" dirty="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60</a:t>
                      </a:r>
                      <a:r>
                        <a:rPr kumimoji="1" lang="ja-JP" altLang="en-US" sz="1400" b="0" dirty="0">
                          <a:solidFill>
                            <a:schemeClr val="tx1"/>
                          </a:solidFill>
                          <a:latin typeface="Meiryo UI" panose="020B0604030504040204" pitchFamily="50" charset="-128"/>
                          <a:ea typeface="Meiryo UI" panose="020B0604030504040204" pitchFamily="50" charset="-128"/>
                        </a:rPr>
                        <a:t>％未満</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2761335900"/>
                  </a:ext>
                </a:extLst>
              </a:tr>
              <a:tr h="430595">
                <a:tc grid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参考指標</a:t>
                      </a:r>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⑥確定診断検査における陽性率</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9962888"/>
                  </a:ext>
                </a:extLst>
              </a:tr>
              <a:tr h="205591">
                <a:tc grid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参考</a:t>
                      </a: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３月下旬の実績値等に当てはめた場合</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4/1</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4/7(</a:t>
                      </a:r>
                      <a:r>
                        <a:rPr kumimoji="1" lang="ja-JP" altLang="en-US" sz="1400" b="0" dirty="0" smtClean="0">
                          <a:solidFill>
                            <a:schemeClr val="tx1"/>
                          </a:solidFill>
                          <a:latin typeface="Meiryo UI" panose="020B0604030504040204" pitchFamily="50" charset="-128"/>
                          <a:ea typeface="Meiryo UI" panose="020B0604030504040204" pitchFamily="50" charset="-128"/>
                        </a:rPr>
                        <a:t>案１</a:t>
                      </a:r>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err="1" smtClean="0">
                          <a:solidFill>
                            <a:schemeClr val="tx1"/>
                          </a:solidFill>
                          <a:latin typeface="Meiryo UI" panose="020B0604030504040204" pitchFamily="50" charset="-128"/>
                          <a:ea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rPr>
                        <a:t>4/4(</a:t>
                      </a:r>
                      <a:r>
                        <a:rPr kumimoji="1" lang="ja-JP" altLang="en-US" sz="1400" b="0" dirty="0" smtClean="0">
                          <a:solidFill>
                            <a:schemeClr val="tx1"/>
                          </a:solidFill>
                          <a:latin typeface="Meiryo UI" panose="020B0604030504040204" pitchFamily="50" charset="-128"/>
                          <a:ea typeface="Meiryo UI" panose="020B0604030504040204" pitchFamily="50" charset="-128"/>
                        </a:rPr>
                        <a:t>案２</a:t>
                      </a: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5/16</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4466861"/>
                  </a:ext>
                </a:extLst>
              </a:tr>
            </a:tbl>
          </a:graphicData>
        </a:graphic>
      </p:graphicFrame>
      <p:sp>
        <p:nvSpPr>
          <p:cNvPr id="7" name="テキスト ボックス 6"/>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修正「</a:t>
            </a:r>
            <a:r>
              <a:rPr lang="ja-JP" altLang="en-US" sz="2400" b="1" dirty="0">
                <a:solidFill>
                  <a:schemeClr val="bg1"/>
                </a:solidFill>
                <a:latin typeface="Meiryo UI" panose="020B0604030504040204" pitchFamily="50" charset="-128"/>
                <a:ea typeface="Meiryo UI" panose="020B0604030504040204" pitchFamily="50" charset="-128"/>
              </a:rPr>
              <a:t>大阪モデル」　モニタリング指標と基準の見直しについて（案）</a:t>
            </a:r>
          </a:p>
        </p:txBody>
      </p:sp>
      <p:sp>
        <p:nvSpPr>
          <p:cNvPr id="14" name="テキスト ボックス 13">
            <a:extLst>
              <a:ext uri="{FF2B5EF4-FFF2-40B4-BE49-F238E27FC236}">
                <a16:creationId xmlns:a16="http://schemas.microsoft.com/office/drawing/2014/main" id="{86A3DFEF-B615-401F-BD12-B87A241B8F04}"/>
              </a:ext>
            </a:extLst>
          </p:cNvPr>
          <p:cNvSpPr txBox="1"/>
          <p:nvPr/>
        </p:nvSpPr>
        <p:spPr>
          <a:xfrm>
            <a:off x="11683707" y="6321300"/>
            <a:ext cx="628661" cy="369332"/>
          </a:xfrm>
          <a:prstGeom prst="rect">
            <a:avLst/>
          </a:prstGeom>
          <a:noFill/>
        </p:spPr>
        <p:txBody>
          <a:bodyPr wrap="square" rtlCol="0">
            <a:spAutoFit/>
          </a:bodyPr>
          <a:lstStyle/>
          <a:p>
            <a:r>
              <a:rPr lang="en-US" altLang="ja-JP" dirty="0" smtClean="0"/>
              <a:t>7</a:t>
            </a:r>
            <a:endParaRPr kumimoji="1" lang="ja-JP" altLang="en-US" dirty="0"/>
          </a:p>
        </p:txBody>
      </p:sp>
      <p:sp>
        <p:nvSpPr>
          <p:cNvPr id="8" name="テキスト ボックス 7"/>
          <p:cNvSpPr txBox="1"/>
          <p:nvPr/>
        </p:nvSpPr>
        <p:spPr>
          <a:xfrm>
            <a:off x="498763" y="6033259"/>
            <a:ext cx="11184942" cy="646331"/>
          </a:xfrm>
          <a:prstGeom prst="rect">
            <a:avLst/>
          </a:prstGeom>
          <a:noFill/>
          <a:ln w="19050">
            <a:solidFill>
              <a:schemeClr val="tx1"/>
            </a:solidFill>
            <a:prstDash val="sysDash"/>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rPr>
              <a:t>＜見直し案による信号の点灯・消灯基準（案）＞</a:t>
            </a:r>
            <a:endParaRPr lang="en-US" altLang="ja-JP" sz="1600" b="1" dirty="0">
              <a:latin typeface="Meiryo UI" panose="020B0604030504040204" pitchFamily="50" charset="-128"/>
              <a:ea typeface="Meiryo UI" panose="020B0604030504040204" pitchFamily="50" charset="-128"/>
            </a:endParaRPr>
          </a:p>
          <a:p>
            <a:endParaRPr lang="en-US" altLang="ja-JP" sz="6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それぞれのモニタリング指標を全て満たした場合　　　警戒の基準 ⇒ </a:t>
            </a:r>
            <a:r>
              <a:rPr lang="ja-JP" altLang="en-US" sz="1400" b="1" u="sng" dirty="0" smtClean="0">
                <a:latin typeface="Meiryo UI" panose="020B0604030504040204" pitchFamily="50" charset="-128"/>
                <a:ea typeface="Meiryo UI" panose="020B0604030504040204" pitchFamily="50" charset="-128"/>
              </a:rPr>
              <a:t>黄</a:t>
            </a:r>
            <a:r>
              <a:rPr lang="ja-JP" altLang="en-US" sz="1400" dirty="0" smtClean="0">
                <a:latin typeface="Meiryo UI" panose="020B0604030504040204" pitchFamily="50" charset="-128"/>
                <a:ea typeface="Meiryo UI" panose="020B0604030504040204" pitchFamily="50" charset="-128"/>
              </a:rPr>
              <a:t>　　非常事態の基準 ⇒ </a:t>
            </a:r>
            <a:r>
              <a:rPr lang="ja-JP" altLang="en-US" sz="1400" b="1" u="sng" dirty="0" smtClean="0">
                <a:latin typeface="Meiryo UI" panose="020B0604030504040204" pitchFamily="50" charset="-128"/>
                <a:ea typeface="Meiryo UI" panose="020B0604030504040204" pitchFamily="50" charset="-128"/>
              </a:rPr>
              <a:t>赤</a:t>
            </a:r>
            <a:r>
              <a:rPr lang="ja-JP" altLang="en-US" sz="1400" dirty="0" smtClean="0">
                <a:latin typeface="Meiryo UI" panose="020B0604030504040204" pitchFamily="50" charset="-128"/>
                <a:ea typeface="Meiryo UI" panose="020B0604030504040204" pitchFamily="50" charset="-128"/>
              </a:rPr>
              <a:t>　　警戒解除の基準 ⇒ </a:t>
            </a:r>
            <a:r>
              <a:rPr lang="ja-JP" altLang="en-US" sz="1400" b="1" u="sng" dirty="0" smtClean="0">
                <a:latin typeface="Meiryo UI" panose="020B0604030504040204" pitchFamily="50" charset="-128"/>
                <a:ea typeface="Meiryo UI" panose="020B0604030504040204" pitchFamily="50" charset="-128"/>
              </a:rPr>
              <a:t>緑</a:t>
            </a:r>
            <a:r>
              <a:rPr lang="ja-JP" altLang="en-US" sz="1100" b="1" u="sng" dirty="0" smtClean="0">
                <a:latin typeface="Meiryo UI" panose="020B0604030504040204" pitchFamily="50" charset="-128"/>
                <a:ea typeface="Meiryo UI" panose="020B0604030504040204" pitchFamily="50" charset="-128"/>
              </a:rPr>
              <a:t>（ただし、一定期間経過後消灯）</a:t>
            </a:r>
            <a:endParaRPr lang="en-US" altLang="ja-JP" sz="1100" b="1" u="sng" dirty="0">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F57A195C-8EF1-4419-B81A-CD67E0B9E011}"/>
              </a:ext>
            </a:extLst>
          </p:cNvPr>
          <p:cNvSpPr/>
          <p:nvPr/>
        </p:nvSpPr>
        <p:spPr>
          <a:xfrm>
            <a:off x="4835235" y="536263"/>
            <a:ext cx="7038109" cy="546134"/>
          </a:xfrm>
          <a:prstGeom prst="round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209E5E58-504A-4B20-99BB-E80C5DDE901B}"/>
              </a:ext>
            </a:extLst>
          </p:cNvPr>
          <p:cNvSpPr/>
          <p:nvPr/>
        </p:nvSpPr>
        <p:spPr>
          <a:xfrm>
            <a:off x="4835236" y="1153044"/>
            <a:ext cx="2420416" cy="710295"/>
          </a:xfrm>
          <a:prstGeom prst="round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5DC97FCA-B058-41DA-8C45-00B4936AE816}"/>
              </a:ext>
            </a:extLst>
          </p:cNvPr>
          <p:cNvSpPr/>
          <p:nvPr/>
        </p:nvSpPr>
        <p:spPr>
          <a:xfrm>
            <a:off x="7255652" y="3894411"/>
            <a:ext cx="2497947" cy="1332690"/>
          </a:xfrm>
          <a:prstGeom prst="round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A1E9DC81-C973-4E99-AEA8-FDB1CEB5F3D0}"/>
              </a:ext>
            </a:extLst>
          </p:cNvPr>
          <p:cNvSpPr txBox="1"/>
          <p:nvPr/>
        </p:nvSpPr>
        <p:spPr>
          <a:xfrm>
            <a:off x="10876482" y="1039009"/>
            <a:ext cx="1157592"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課題（</a:t>
            </a:r>
            <a:r>
              <a:rPr kumimoji="1" lang="ja-JP" altLang="en-US" sz="1400" dirty="0">
                <a:latin typeface="Meiryo UI" panose="020B0604030504040204" pitchFamily="50" charset="-128"/>
                <a:ea typeface="Meiryo UI" panose="020B0604030504040204" pitchFamily="50" charset="-128"/>
              </a:rPr>
              <a:t>４）</a:t>
            </a:r>
          </a:p>
        </p:txBody>
      </p:sp>
      <p:sp>
        <p:nvSpPr>
          <p:cNvPr id="13" name="テキスト ボックス 12">
            <a:extLst>
              <a:ext uri="{FF2B5EF4-FFF2-40B4-BE49-F238E27FC236}">
                <a16:creationId xmlns:a16="http://schemas.microsoft.com/office/drawing/2014/main" id="{56EB2F8B-37A3-46A4-A622-5CD565F58612}"/>
              </a:ext>
            </a:extLst>
          </p:cNvPr>
          <p:cNvSpPr txBox="1"/>
          <p:nvPr/>
        </p:nvSpPr>
        <p:spPr>
          <a:xfrm>
            <a:off x="7106055" y="1201853"/>
            <a:ext cx="1157592"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課題（</a:t>
            </a:r>
            <a:r>
              <a:rPr kumimoji="1" lang="ja-JP" altLang="en-US" sz="1400" dirty="0">
                <a:latin typeface="Meiryo UI" panose="020B0604030504040204" pitchFamily="50" charset="-128"/>
                <a:ea typeface="Meiryo UI" panose="020B0604030504040204" pitchFamily="50" charset="-128"/>
              </a:rPr>
              <a:t>２）</a:t>
            </a:r>
          </a:p>
        </p:txBody>
      </p:sp>
      <p:sp>
        <p:nvSpPr>
          <p:cNvPr id="16" name="テキスト ボックス 15">
            <a:extLst>
              <a:ext uri="{FF2B5EF4-FFF2-40B4-BE49-F238E27FC236}">
                <a16:creationId xmlns:a16="http://schemas.microsoft.com/office/drawing/2014/main" id="{EDF049C7-5FB5-4D3D-8932-5FE7962C98BC}"/>
              </a:ext>
            </a:extLst>
          </p:cNvPr>
          <p:cNvSpPr txBox="1"/>
          <p:nvPr/>
        </p:nvSpPr>
        <p:spPr>
          <a:xfrm>
            <a:off x="9718890" y="4004911"/>
            <a:ext cx="1157592"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課題（</a:t>
            </a:r>
            <a:r>
              <a:rPr kumimoji="1" lang="ja-JP" altLang="en-US" sz="1400" dirty="0">
                <a:latin typeface="Meiryo UI" panose="020B0604030504040204" pitchFamily="50" charset="-128"/>
                <a:ea typeface="Meiryo UI" panose="020B0604030504040204" pitchFamily="50" charset="-128"/>
              </a:rPr>
              <a:t>１）</a:t>
            </a:r>
          </a:p>
        </p:txBody>
      </p:sp>
      <p:sp>
        <p:nvSpPr>
          <p:cNvPr id="17" name="四角形: 角を丸くする 8">
            <a:extLst>
              <a:ext uri="{FF2B5EF4-FFF2-40B4-BE49-F238E27FC236}">
                <a16:creationId xmlns:a16="http://schemas.microsoft.com/office/drawing/2014/main" id="{209E5E58-504A-4B20-99BB-E80C5DDE901B}"/>
              </a:ext>
            </a:extLst>
          </p:cNvPr>
          <p:cNvSpPr/>
          <p:nvPr/>
        </p:nvSpPr>
        <p:spPr>
          <a:xfrm>
            <a:off x="630752" y="5296612"/>
            <a:ext cx="4065939" cy="345031"/>
          </a:xfrm>
          <a:prstGeom prst="round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5186DB2-EE9B-495C-B337-F9BB9B98DD4A}"/>
              </a:ext>
            </a:extLst>
          </p:cNvPr>
          <p:cNvSpPr txBox="1"/>
          <p:nvPr/>
        </p:nvSpPr>
        <p:spPr>
          <a:xfrm>
            <a:off x="4256440" y="5047803"/>
            <a:ext cx="1157592"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課題（</a:t>
            </a:r>
            <a:r>
              <a:rPr kumimoji="1" lang="ja-JP" altLang="en-US" sz="1400" dirty="0">
                <a:latin typeface="Meiryo UI" panose="020B0604030504040204" pitchFamily="50" charset="-128"/>
                <a:ea typeface="Meiryo UI" panose="020B0604030504040204" pitchFamily="50" charset="-128"/>
              </a:rPr>
              <a:t>３）</a:t>
            </a:r>
          </a:p>
        </p:txBody>
      </p:sp>
      <p:sp>
        <p:nvSpPr>
          <p:cNvPr id="20" name="四角形: 角を丸くする 8">
            <a:extLst>
              <a:ext uri="{FF2B5EF4-FFF2-40B4-BE49-F238E27FC236}">
                <a16:creationId xmlns:a16="http://schemas.microsoft.com/office/drawing/2014/main" id="{209E5E58-504A-4B20-99BB-E80C5DDE901B}"/>
              </a:ext>
            </a:extLst>
          </p:cNvPr>
          <p:cNvSpPr/>
          <p:nvPr/>
        </p:nvSpPr>
        <p:spPr>
          <a:xfrm>
            <a:off x="4828680" y="2484070"/>
            <a:ext cx="2420416" cy="871801"/>
          </a:xfrm>
          <a:prstGeom prst="round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75186DB2-EE9B-495C-B337-F9BB9B98DD4A}"/>
              </a:ext>
            </a:extLst>
          </p:cNvPr>
          <p:cNvSpPr txBox="1"/>
          <p:nvPr/>
        </p:nvSpPr>
        <p:spPr>
          <a:xfrm>
            <a:off x="7106055" y="2521160"/>
            <a:ext cx="1157592"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課題（</a:t>
            </a:r>
            <a:r>
              <a:rPr kumimoji="1" lang="ja-JP" altLang="en-US" sz="1400" dirty="0">
                <a:latin typeface="Meiryo UI" panose="020B0604030504040204" pitchFamily="50" charset="-128"/>
                <a:ea typeface="Meiryo UI" panose="020B0604030504040204" pitchFamily="50" charset="-128"/>
              </a:rPr>
              <a:t>３）</a:t>
            </a:r>
          </a:p>
        </p:txBody>
      </p:sp>
    </p:spTree>
    <p:extLst>
      <p:ext uri="{BB962C8B-B14F-4D97-AF65-F5344CB8AC3E}">
        <p14:creationId xmlns:p14="http://schemas.microsoft.com/office/powerpoint/2010/main" val="3849922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表 41">
            <a:extLst>
              <a:ext uri="{FF2B5EF4-FFF2-40B4-BE49-F238E27FC236}">
                <a16:creationId xmlns:a16="http://schemas.microsoft.com/office/drawing/2014/main" id="{C4B54C02-58BF-4951-ADD2-BE71C583CC15}"/>
              </a:ext>
            </a:extLst>
          </p:cNvPr>
          <p:cNvGraphicFramePr>
            <a:graphicFrameLocks noGrp="1"/>
          </p:cNvGraphicFramePr>
          <p:nvPr>
            <p:extLst/>
          </p:nvPr>
        </p:nvGraphicFramePr>
        <p:xfrm>
          <a:off x="160019" y="6262577"/>
          <a:ext cx="11978018" cy="234000"/>
        </p:xfrm>
        <a:graphic>
          <a:graphicData uri="http://schemas.openxmlformats.org/drawingml/2006/table">
            <a:tbl>
              <a:tblPr firstRow="1" bandRow="1">
                <a:tableStyleId>{5C22544A-7EE6-4342-B048-85BDC9FD1C3A}</a:tableStyleId>
              </a:tblPr>
              <a:tblGrid>
                <a:gridCol w="236687">
                  <a:extLst>
                    <a:ext uri="{9D8B030D-6E8A-4147-A177-3AD203B41FA5}">
                      <a16:colId xmlns:a16="http://schemas.microsoft.com/office/drawing/2014/main" val="1298223027"/>
                    </a:ext>
                  </a:extLst>
                </a:gridCol>
                <a:gridCol w="239619">
                  <a:extLst>
                    <a:ext uri="{9D8B030D-6E8A-4147-A177-3AD203B41FA5}">
                      <a16:colId xmlns:a16="http://schemas.microsoft.com/office/drawing/2014/main" val="2939665435"/>
                    </a:ext>
                  </a:extLst>
                </a:gridCol>
                <a:gridCol w="239619">
                  <a:extLst>
                    <a:ext uri="{9D8B030D-6E8A-4147-A177-3AD203B41FA5}">
                      <a16:colId xmlns:a16="http://schemas.microsoft.com/office/drawing/2014/main" val="2260460221"/>
                    </a:ext>
                  </a:extLst>
                </a:gridCol>
                <a:gridCol w="239619">
                  <a:extLst>
                    <a:ext uri="{9D8B030D-6E8A-4147-A177-3AD203B41FA5}">
                      <a16:colId xmlns:a16="http://schemas.microsoft.com/office/drawing/2014/main" val="3825132160"/>
                    </a:ext>
                  </a:extLst>
                </a:gridCol>
                <a:gridCol w="239619">
                  <a:extLst>
                    <a:ext uri="{9D8B030D-6E8A-4147-A177-3AD203B41FA5}">
                      <a16:colId xmlns:a16="http://schemas.microsoft.com/office/drawing/2014/main" val="2804436626"/>
                    </a:ext>
                  </a:extLst>
                </a:gridCol>
                <a:gridCol w="239619">
                  <a:extLst>
                    <a:ext uri="{9D8B030D-6E8A-4147-A177-3AD203B41FA5}">
                      <a16:colId xmlns:a16="http://schemas.microsoft.com/office/drawing/2014/main" val="168916519"/>
                    </a:ext>
                  </a:extLst>
                </a:gridCol>
                <a:gridCol w="239619">
                  <a:extLst>
                    <a:ext uri="{9D8B030D-6E8A-4147-A177-3AD203B41FA5}">
                      <a16:colId xmlns:a16="http://schemas.microsoft.com/office/drawing/2014/main" val="1709705175"/>
                    </a:ext>
                  </a:extLst>
                </a:gridCol>
                <a:gridCol w="239619">
                  <a:extLst>
                    <a:ext uri="{9D8B030D-6E8A-4147-A177-3AD203B41FA5}">
                      <a16:colId xmlns:a16="http://schemas.microsoft.com/office/drawing/2014/main" val="3426003842"/>
                    </a:ext>
                  </a:extLst>
                </a:gridCol>
                <a:gridCol w="239619">
                  <a:extLst>
                    <a:ext uri="{9D8B030D-6E8A-4147-A177-3AD203B41FA5}">
                      <a16:colId xmlns:a16="http://schemas.microsoft.com/office/drawing/2014/main" val="3246177033"/>
                    </a:ext>
                  </a:extLst>
                </a:gridCol>
                <a:gridCol w="239619">
                  <a:extLst>
                    <a:ext uri="{9D8B030D-6E8A-4147-A177-3AD203B41FA5}">
                      <a16:colId xmlns:a16="http://schemas.microsoft.com/office/drawing/2014/main" val="3550312400"/>
                    </a:ext>
                  </a:extLst>
                </a:gridCol>
                <a:gridCol w="239619">
                  <a:extLst>
                    <a:ext uri="{9D8B030D-6E8A-4147-A177-3AD203B41FA5}">
                      <a16:colId xmlns:a16="http://schemas.microsoft.com/office/drawing/2014/main" val="2622726626"/>
                    </a:ext>
                  </a:extLst>
                </a:gridCol>
                <a:gridCol w="239619">
                  <a:extLst>
                    <a:ext uri="{9D8B030D-6E8A-4147-A177-3AD203B41FA5}">
                      <a16:colId xmlns:a16="http://schemas.microsoft.com/office/drawing/2014/main" val="1110900819"/>
                    </a:ext>
                  </a:extLst>
                </a:gridCol>
                <a:gridCol w="239619">
                  <a:extLst>
                    <a:ext uri="{9D8B030D-6E8A-4147-A177-3AD203B41FA5}">
                      <a16:colId xmlns:a16="http://schemas.microsoft.com/office/drawing/2014/main" val="3463862679"/>
                    </a:ext>
                  </a:extLst>
                </a:gridCol>
                <a:gridCol w="239619">
                  <a:extLst>
                    <a:ext uri="{9D8B030D-6E8A-4147-A177-3AD203B41FA5}">
                      <a16:colId xmlns:a16="http://schemas.microsoft.com/office/drawing/2014/main" val="2008482467"/>
                    </a:ext>
                  </a:extLst>
                </a:gridCol>
                <a:gridCol w="239619">
                  <a:extLst>
                    <a:ext uri="{9D8B030D-6E8A-4147-A177-3AD203B41FA5}">
                      <a16:colId xmlns:a16="http://schemas.microsoft.com/office/drawing/2014/main" val="2487939844"/>
                    </a:ext>
                  </a:extLst>
                </a:gridCol>
                <a:gridCol w="239619">
                  <a:extLst>
                    <a:ext uri="{9D8B030D-6E8A-4147-A177-3AD203B41FA5}">
                      <a16:colId xmlns:a16="http://schemas.microsoft.com/office/drawing/2014/main" val="3705830377"/>
                    </a:ext>
                  </a:extLst>
                </a:gridCol>
                <a:gridCol w="239619">
                  <a:extLst>
                    <a:ext uri="{9D8B030D-6E8A-4147-A177-3AD203B41FA5}">
                      <a16:colId xmlns:a16="http://schemas.microsoft.com/office/drawing/2014/main" val="431118746"/>
                    </a:ext>
                  </a:extLst>
                </a:gridCol>
                <a:gridCol w="239619">
                  <a:extLst>
                    <a:ext uri="{9D8B030D-6E8A-4147-A177-3AD203B41FA5}">
                      <a16:colId xmlns:a16="http://schemas.microsoft.com/office/drawing/2014/main" val="1650490320"/>
                    </a:ext>
                  </a:extLst>
                </a:gridCol>
                <a:gridCol w="239619">
                  <a:extLst>
                    <a:ext uri="{9D8B030D-6E8A-4147-A177-3AD203B41FA5}">
                      <a16:colId xmlns:a16="http://schemas.microsoft.com/office/drawing/2014/main" val="2848046951"/>
                    </a:ext>
                  </a:extLst>
                </a:gridCol>
                <a:gridCol w="239619">
                  <a:extLst>
                    <a:ext uri="{9D8B030D-6E8A-4147-A177-3AD203B41FA5}">
                      <a16:colId xmlns:a16="http://schemas.microsoft.com/office/drawing/2014/main" val="530876430"/>
                    </a:ext>
                  </a:extLst>
                </a:gridCol>
                <a:gridCol w="239619">
                  <a:extLst>
                    <a:ext uri="{9D8B030D-6E8A-4147-A177-3AD203B41FA5}">
                      <a16:colId xmlns:a16="http://schemas.microsoft.com/office/drawing/2014/main" val="3453551793"/>
                    </a:ext>
                  </a:extLst>
                </a:gridCol>
                <a:gridCol w="239619">
                  <a:extLst>
                    <a:ext uri="{9D8B030D-6E8A-4147-A177-3AD203B41FA5}">
                      <a16:colId xmlns:a16="http://schemas.microsoft.com/office/drawing/2014/main" val="1635966421"/>
                    </a:ext>
                  </a:extLst>
                </a:gridCol>
                <a:gridCol w="239619">
                  <a:extLst>
                    <a:ext uri="{9D8B030D-6E8A-4147-A177-3AD203B41FA5}">
                      <a16:colId xmlns:a16="http://schemas.microsoft.com/office/drawing/2014/main" val="2974476294"/>
                    </a:ext>
                  </a:extLst>
                </a:gridCol>
                <a:gridCol w="239619">
                  <a:extLst>
                    <a:ext uri="{9D8B030D-6E8A-4147-A177-3AD203B41FA5}">
                      <a16:colId xmlns:a16="http://schemas.microsoft.com/office/drawing/2014/main" val="2003783450"/>
                    </a:ext>
                  </a:extLst>
                </a:gridCol>
                <a:gridCol w="239619">
                  <a:extLst>
                    <a:ext uri="{9D8B030D-6E8A-4147-A177-3AD203B41FA5}">
                      <a16:colId xmlns:a16="http://schemas.microsoft.com/office/drawing/2014/main" val="462523215"/>
                    </a:ext>
                  </a:extLst>
                </a:gridCol>
                <a:gridCol w="239619">
                  <a:extLst>
                    <a:ext uri="{9D8B030D-6E8A-4147-A177-3AD203B41FA5}">
                      <a16:colId xmlns:a16="http://schemas.microsoft.com/office/drawing/2014/main" val="2591488467"/>
                    </a:ext>
                  </a:extLst>
                </a:gridCol>
                <a:gridCol w="239619">
                  <a:extLst>
                    <a:ext uri="{9D8B030D-6E8A-4147-A177-3AD203B41FA5}">
                      <a16:colId xmlns:a16="http://schemas.microsoft.com/office/drawing/2014/main" val="1166316874"/>
                    </a:ext>
                  </a:extLst>
                </a:gridCol>
                <a:gridCol w="239619">
                  <a:extLst>
                    <a:ext uri="{9D8B030D-6E8A-4147-A177-3AD203B41FA5}">
                      <a16:colId xmlns:a16="http://schemas.microsoft.com/office/drawing/2014/main" val="2880336585"/>
                    </a:ext>
                  </a:extLst>
                </a:gridCol>
                <a:gridCol w="239619">
                  <a:extLst>
                    <a:ext uri="{9D8B030D-6E8A-4147-A177-3AD203B41FA5}">
                      <a16:colId xmlns:a16="http://schemas.microsoft.com/office/drawing/2014/main" val="2223311066"/>
                    </a:ext>
                  </a:extLst>
                </a:gridCol>
                <a:gridCol w="239619">
                  <a:extLst>
                    <a:ext uri="{9D8B030D-6E8A-4147-A177-3AD203B41FA5}">
                      <a16:colId xmlns:a16="http://schemas.microsoft.com/office/drawing/2014/main" val="2250187417"/>
                    </a:ext>
                  </a:extLst>
                </a:gridCol>
                <a:gridCol w="239619">
                  <a:extLst>
                    <a:ext uri="{9D8B030D-6E8A-4147-A177-3AD203B41FA5}">
                      <a16:colId xmlns:a16="http://schemas.microsoft.com/office/drawing/2014/main" val="2805000616"/>
                    </a:ext>
                  </a:extLst>
                </a:gridCol>
                <a:gridCol w="239619">
                  <a:extLst>
                    <a:ext uri="{9D8B030D-6E8A-4147-A177-3AD203B41FA5}">
                      <a16:colId xmlns:a16="http://schemas.microsoft.com/office/drawing/2014/main" val="1301552912"/>
                    </a:ext>
                  </a:extLst>
                </a:gridCol>
                <a:gridCol w="239619">
                  <a:extLst>
                    <a:ext uri="{9D8B030D-6E8A-4147-A177-3AD203B41FA5}">
                      <a16:colId xmlns:a16="http://schemas.microsoft.com/office/drawing/2014/main" val="3747195932"/>
                    </a:ext>
                  </a:extLst>
                </a:gridCol>
                <a:gridCol w="239619">
                  <a:extLst>
                    <a:ext uri="{9D8B030D-6E8A-4147-A177-3AD203B41FA5}">
                      <a16:colId xmlns:a16="http://schemas.microsoft.com/office/drawing/2014/main" val="1907233757"/>
                    </a:ext>
                  </a:extLst>
                </a:gridCol>
                <a:gridCol w="239619">
                  <a:extLst>
                    <a:ext uri="{9D8B030D-6E8A-4147-A177-3AD203B41FA5}">
                      <a16:colId xmlns:a16="http://schemas.microsoft.com/office/drawing/2014/main" val="2942705763"/>
                    </a:ext>
                  </a:extLst>
                </a:gridCol>
                <a:gridCol w="239619">
                  <a:extLst>
                    <a:ext uri="{9D8B030D-6E8A-4147-A177-3AD203B41FA5}">
                      <a16:colId xmlns:a16="http://schemas.microsoft.com/office/drawing/2014/main" val="247408858"/>
                    </a:ext>
                  </a:extLst>
                </a:gridCol>
                <a:gridCol w="239619">
                  <a:extLst>
                    <a:ext uri="{9D8B030D-6E8A-4147-A177-3AD203B41FA5}">
                      <a16:colId xmlns:a16="http://schemas.microsoft.com/office/drawing/2014/main" val="1990340750"/>
                    </a:ext>
                  </a:extLst>
                </a:gridCol>
                <a:gridCol w="239619">
                  <a:extLst>
                    <a:ext uri="{9D8B030D-6E8A-4147-A177-3AD203B41FA5}">
                      <a16:colId xmlns:a16="http://schemas.microsoft.com/office/drawing/2014/main" val="1903158259"/>
                    </a:ext>
                  </a:extLst>
                </a:gridCol>
                <a:gridCol w="239619">
                  <a:extLst>
                    <a:ext uri="{9D8B030D-6E8A-4147-A177-3AD203B41FA5}">
                      <a16:colId xmlns:a16="http://schemas.microsoft.com/office/drawing/2014/main" val="1218356341"/>
                    </a:ext>
                  </a:extLst>
                </a:gridCol>
                <a:gridCol w="239619">
                  <a:extLst>
                    <a:ext uri="{9D8B030D-6E8A-4147-A177-3AD203B41FA5}">
                      <a16:colId xmlns:a16="http://schemas.microsoft.com/office/drawing/2014/main" val="2495349703"/>
                    </a:ext>
                  </a:extLst>
                </a:gridCol>
                <a:gridCol w="239619">
                  <a:extLst>
                    <a:ext uri="{9D8B030D-6E8A-4147-A177-3AD203B41FA5}">
                      <a16:colId xmlns:a16="http://schemas.microsoft.com/office/drawing/2014/main" val="1851414831"/>
                    </a:ext>
                  </a:extLst>
                </a:gridCol>
                <a:gridCol w="239619">
                  <a:extLst>
                    <a:ext uri="{9D8B030D-6E8A-4147-A177-3AD203B41FA5}">
                      <a16:colId xmlns:a16="http://schemas.microsoft.com/office/drawing/2014/main" val="145271691"/>
                    </a:ext>
                  </a:extLst>
                </a:gridCol>
                <a:gridCol w="239619">
                  <a:extLst>
                    <a:ext uri="{9D8B030D-6E8A-4147-A177-3AD203B41FA5}">
                      <a16:colId xmlns:a16="http://schemas.microsoft.com/office/drawing/2014/main" val="2087720882"/>
                    </a:ext>
                  </a:extLst>
                </a:gridCol>
                <a:gridCol w="239619">
                  <a:extLst>
                    <a:ext uri="{9D8B030D-6E8A-4147-A177-3AD203B41FA5}">
                      <a16:colId xmlns:a16="http://schemas.microsoft.com/office/drawing/2014/main" val="482375556"/>
                    </a:ext>
                  </a:extLst>
                </a:gridCol>
                <a:gridCol w="239619">
                  <a:extLst>
                    <a:ext uri="{9D8B030D-6E8A-4147-A177-3AD203B41FA5}">
                      <a16:colId xmlns:a16="http://schemas.microsoft.com/office/drawing/2014/main" val="3986247687"/>
                    </a:ext>
                  </a:extLst>
                </a:gridCol>
                <a:gridCol w="239619">
                  <a:extLst>
                    <a:ext uri="{9D8B030D-6E8A-4147-A177-3AD203B41FA5}">
                      <a16:colId xmlns:a16="http://schemas.microsoft.com/office/drawing/2014/main" val="3101145836"/>
                    </a:ext>
                  </a:extLst>
                </a:gridCol>
                <a:gridCol w="239619">
                  <a:extLst>
                    <a:ext uri="{9D8B030D-6E8A-4147-A177-3AD203B41FA5}">
                      <a16:colId xmlns:a16="http://schemas.microsoft.com/office/drawing/2014/main" val="1185479794"/>
                    </a:ext>
                  </a:extLst>
                </a:gridCol>
                <a:gridCol w="239619">
                  <a:extLst>
                    <a:ext uri="{9D8B030D-6E8A-4147-A177-3AD203B41FA5}">
                      <a16:colId xmlns:a16="http://schemas.microsoft.com/office/drawing/2014/main" val="1821786949"/>
                    </a:ext>
                  </a:extLst>
                </a:gridCol>
                <a:gridCol w="239619">
                  <a:extLst>
                    <a:ext uri="{9D8B030D-6E8A-4147-A177-3AD203B41FA5}">
                      <a16:colId xmlns:a16="http://schemas.microsoft.com/office/drawing/2014/main" val="364457766"/>
                    </a:ext>
                  </a:extLst>
                </a:gridCol>
                <a:gridCol w="239619">
                  <a:extLst>
                    <a:ext uri="{9D8B030D-6E8A-4147-A177-3AD203B41FA5}">
                      <a16:colId xmlns:a16="http://schemas.microsoft.com/office/drawing/2014/main" val="4274899978"/>
                    </a:ext>
                  </a:extLst>
                </a:gridCol>
              </a:tblGrid>
              <a:tr h="234000">
                <a:tc>
                  <a:txBody>
                    <a:bodyPr/>
                    <a:lstStyle/>
                    <a:p>
                      <a:r>
                        <a:rPr lang="ja-JP" altLang="en-US" sz="800" b="0" dirty="0">
                          <a:solidFill>
                            <a:schemeClr val="tx1"/>
                          </a:solidFill>
                          <a:latin typeface="Meiryo UI" panose="020B0604030504040204" pitchFamily="50" charset="-128"/>
                          <a:ea typeface="Meiryo UI" panose="020B0604030504040204" pitchFamily="50" charset="-128"/>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extLst>
                  <a:ext uri="{0D108BD9-81ED-4DB2-BD59-A6C34878D82A}">
                    <a16:rowId xmlns:a16="http://schemas.microsoft.com/office/drawing/2014/main" val="1695015593"/>
                  </a:ext>
                </a:extLst>
              </a:tr>
            </a:tbl>
          </a:graphicData>
        </a:graphic>
      </p:graphicFrame>
      <p:graphicFrame>
        <p:nvGraphicFramePr>
          <p:cNvPr id="41" name="表 40">
            <a:extLst>
              <a:ext uri="{FF2B5EF4-FFF2-40B4-BE49-F238E27FC236}">
                <a16:creationId xmlns:a16="http://schemas.microsoft.com/office/drawing/2014/main" id="{C4B54C02-58BF-4951-ADD2-BE71C583CC15}"/>
              </a:ext>
            </a:extLst>
          </p:cNvPr>
          <p:cNvGraphicFramePr>
            <a:graphicFrameLocks noGrp="1"/>
          </p:cNvGraphicFramePr>
          <p:nvPr>
            <p:extLst/>
          </p:nvPr>
        </p:nvGraphicFramePr>
        <p:xfrm>
          <a:off x="157659" y="2807932"/>
          <a:ext cx="11961009" cy="234000"/>
        </p:xfrm>
        <a:graphic>
          <a:graphicData uri="http://schemas.openxmlformats.org/drawingml/2006/table">
            <a:tbl>
              <a:tblPr firstRow="1" bandRow="1">
                <a:tableStyleId>{5C22544A-7EE6-4342-B048-85BDC9FD1C3A}</a:tableStyleId>
              </a:tblPr>
              <a:tblGrid>
                <a:gridCol w="4643790">
                  <a:extLst>
                    <a:ext uri="{9D8B030D-6E8A-4147-A177-3AD203B41FA5}">
                      <a16:colId xmlns:a16="http://schemas.microsoft.com/office/drawing/2014/main" val="1298223027"/>
                    </a:ext>
                  </a:extLst>
                </a:gridCol>
                <a:gridCol w="221501">
                  <a:extLst>
                    <a:ext uri="{9D8B030D-6E8A-4147-A177-3AD203B41FA5}">
                      <a16:colId xmlns:a16="http://schemas.microsoft.com/office/drawing/2014/main" val="2942705763"/>
                    </a:ext>
                  </a:extLst>
                </a:gridCol>
                <a:gridCol w="221501">
                  <a:extLst>
                    <a:ext uri="{9D8B030D-6E8A-4147-A177-3AD203B41FA5}">
                      <a16:colId xmlns:a16="http://schemas.microsoft.com/office/drawing/2014/main" val="247408858"/>
                    </a:ext>
                  </a:extLst>
                </a:gridCol>
                <a:gridCol w="221501">
                  <a:extLst>
                    <a:ext uri="{9D8B030D-6E8A-4147-A177-3AD203B41FA5}">
                      <a16:colId xmlns:a16="http://schemas.microsoft.com/office/drawing/2014/main" val="1990340750"/>
                    </a:ext>
                  </a:extLst>
                </a:gridCol>
                <a:gridCol w="221501">
                  <a:extLst>
                    <a:ext uri="{9D8B030D-6E8A-4147-A177-3AD203B41FA5}">
                      <a16:colId xmlns:a16="http://schemas.microsoft.com/office/drawing/2014/main" val="1903158259"/>
                    </a:ext>
                  </a:extLst>
                </a:gridCol>
                <a:gridCol w="221501">
                  <a:extLst>
                    <a:ext uri="{9D8B030D-6E8A-4147-A177-3AD203B41FA5}">
                      <a16:colId xmlns:a16="http://schemas.microsoft.com/office/drawing/2014/main" val="1218356341"/>
                    </a:ext>
                  </a:extLst>
                </a:gridCol>
                <a:gridCol w="221501">
                  <a:extLst>
                    <a:ext uri="{9D8B030D-6E8A-4147-A177-3AD203B41FA5}">
                      <a16:colId xmlns:a16="http://schemas.microsoft.com/office/drawing/2014/main" val="2495349703"/>
                    </a:ext>
                  </a:extLst>
                </a:gridCol>
                <a:gridCol w="221501">
                  <a:extLst>
                    <a:ext uri="{9D8B030D-6E8A-4147-A177-3AD203B41FA5}">
                      <a16:colId xmlns:a16="http://schemas.microsoft.com/office/drawing/2014/main" val="1851414831"/>
                    </a:ext>
                  </a:extLst>
                </a:gridCol>
                <a:gridCol w="221501">
                  <a:extLst>
                    <a:ext uri="{9D8B030D-6E8A-4147-A177-3AD203B41FA5}">
                      <a16:colId xmlns:a16="http://schemas.microsoft.com/office/drawing/2014/main" val="145271691"/>
                    </a:ext>
                  </a:extLst>
                </a:gridCol>
                <a:gridCol w="221501">
                  <a:extLst>
                    <a:ext uri="{9D8B030D-6E8A-4147-A177-3AD203B41FA5}">
                      <a16:colId xmlns:a16="http://schemas.microsoft.com/office/drawing/2014/main" val="2087720882"/>
                    </a:ext>
                  </a:extLst>
                </a:gridCol>
                <a:gridCol w="221501">
                  <a:extLst>
                    <a:ext uri="{9D8B030D-6E8A-4147-A177-3AD203B41FA5}">
                      <a16:colId xmlns:a16="http://schemas.microsoft.com/office/drawing/2014/main" val="482375556"/>
                    </a:ext>
                  </a:extLst>
                </a:gridCol>
                <a:gridCol w="221501">
                  <a:extLst>
                    <a:ext uri="{9D8B030D-6E8A-4147-A177-3AD203B41FA5}">
                      <a16:colId xmlns:a16="http://schemas.microsoft.com/office/drawing/2014/main" val="3986247687"/>
                    </a:ext>
                  </a:extLst>
                </a:gridCol>
                <a:gridCol w="221501">
                  <a:extLst>
                    <a:ext uri="{9D8B030D-6E8A-4147-A177-3AD203B41FA5}">
                      <a16:colId xmlns:a16="http://schemas.microsoft.com/office/drawing/2014/main" val="3101145836"/>
                    </a:ext>
                  </a:extLst>
                </a:gridCol>
                <a:gridCol w="221501">
                  <a:extLst>
                    <a:ext uri="{9D8B030D-6E8A-4147-A177-3AD203B41FA5}">
                      <a16:colId xmlns:a16="http://schemas.microsoft.com/office/drawing/2014/main" val="1185479794"/>
                    </a:ext>
                  </a:extLst>
                </a:gridCol>
                <a:gridCol w="221501">
                  <a:extLst>
                    <a:ext uri="{9D8B030D-6E8A-4147-A177-3AD203B41FA5}">
                      <a16:colId xmlns:a16="http://schemas.microsoft.com/office/drawing/2014/main" val="1821786949"/>
                    </a:ext>
                  </a:extLst>
                </a:gridCol>
                <a:gridCol w="221501">
                  <a:extLst>
                    <a:ext uri="{9D8B030D-6E8A-4147-A177-3AD203B41FA5}">
                      <a16:colId xmlns:a16="http://schemas.microsoft.com/office/drawing/2014/main" val="364457766"/>
                    </a:ext>
                  </a:extLst>
                </a:gridCol>
                <a:gridCol w="221501">
                  <a:extLst>
                    <a:ext uri="{9D8B030D-6E8A-4147-A177-3AD203B41FA5}">
                      <a16:colId xmlns:a16="http://schemas.microsoft.com/office/drawing/2014/main" val="4274899978"/>
                    </a:ext>
                  </a:extLst>
                </a:gridCol>
                <a:gridCol w="221501">
                  <a:extLst>
                    <a:ext uri="{9D8B030D-6E8A-4147-A177-3AD203B41FA5}">
                      <a16:colId xmlns:a16="http://schemas.microsoft.com/office/drawing/2014/main" val="3798662066"/>
                    </a:ext>
                  </a:extLst>
                </a:gridCol>
                <a:gridCol w="221501">
                  <a:extLst>
                    <a:ext uri="{9D8B030D-6E8A-4147-A177-3AD203B41FA5}">
                      <a16:colId xmlns:a16="http://schemas.microsoft.com/office/drawing/2014/main" val="1501393587"/>
                    </a:ext>
                  </a:extLst>
                </a:gridCol>
                <a:gridCol w="221501">
                  <a:extLst>
                    <a:ext uri="{9D8B030D-6E8A-4147-A177-3AD203B41FA5}">
                      <a16:colId xmlns:a16="http://schemas.microsoft.com/office/drawing/2014/main" val="3064437636"/>
                    </a:ext>
                  </a:extLst>
                </a:gridCol>
                <a:gridCol w="221501">
                  <a:extLst>
                    <a:ext uri="{9D8B030D-6E8A-4147-A177-3AD203B41FA5}">
                      <a16:colId xmlns:a16="http://schemas.microsoft.com/office/drawing/2014/main" val="2704123882"/>
                    </a:ext>
                  </a:extLst>
                </a:gridCol>
                <a:gridCol w="221501">
                  <a:extLst>
                    <a:ext uri="{9D8B030D-6E8A-4147-A177-3AD203B41FA5}">
                      <a16:colId xmlns:a16="http://schemas.microsoft.com/office/drawing/2014/main" val="3834066791"/>
                    </a:ext>
                  </a:extLst>
                </a:gridCol>
                <a:gridCol w="221501">
                  <a:extLst>
                    <a:ext uri="{9D8B030D-6E8A-4147-A177-3AD203B41FA5}">
                      <a16:colId xmlns:a16="http://schemas.microsoft.com/office/drawing/2014/main" val="967821340"/>
                    </a:ext>
                  </a:extLst>
                </a:gridCol>
                <a:gridCol w="221501">
                  <a:extLst>
                    <a:ext uri="{9D8B030D-6E8A-4147-A177-3AD203B41FA5}">
                      <a16:colId xmlns:a16="http://schemas.microsoft.com/office/drawing/2014/main" val="2144392226"/>
                    </a:ext>
                  </a:extLst>
                </a:gridCol>
                <a:gridCol w="221501">
                  <a:extLst>
                    <a:ext uri="{9D8B030D-6E8A-4147-A177-3AD203B41FA5}">
                      <a16:colId xmlns:a16="http://schemas.microsoft.com/office/drawing/2014/main" val="2419990609"/>
                    </a:ext>
                  </a:extLst>
                </a:gridCol>
                <a:gridCol w="221501">
                  <a:extLst>
                    <a:ext uri="{9D8B030D-6E8A-4147-A177-3AD203B41FA5}">
                      <a16:colId xmlns:a16="http://schemas.microsoft.com/office/drawing/2014/main" val="1686705581"/>
                    </a:ext>
                  </a:extLst>
                </a:gridCol>
                <a:gridCol w="221501">
                  <a:extLst>
                    <a:ext uri="{9D8B030D-6E8A-4147-A177-3AD203B41FA5}">
                      <a16:colId xmlns:a16="http://schemas.microsoft.com/office/drawing/2014/main" val="2424637957"/>
                    </a:ext>
                  </a:extLst>
                </a:gridCol>
                <a:gridCol w="221501">
                  <a:extLst>
                    <a:ext uri="{9D8B030D-6E8A-4147-A177-3AD203B41FA5}">
                      <a16:colId xmlns:a16="http://schemas.microsoft.com/office/drawing/2014/main" val="769003878"/>
                    </a:ext>
                  </a:extLst>
                </a:gridCol>
                <a:gridCol w="221501">
                  <a:extLst>
                    <a:ext uri="{9D8B030D-6E8A-4147-A177-3AD203B41FA5}">
                      <a16:colId xmlns:a16="http://schemas.microsoft.com/office/drawing/2014/main" val="711310092"/>
                    </a:ext>
                  </a:extLst>
                </a:gridCol>
                <a:gridCol w="221501">
                  <a:extLst>
                    <a:ext uri="{9D8B030D-6E8A-4147-A177-3AD203B41FA5}">
                      <a16:colId xmlns:a16="http://schemas.microsoft.com/office/drawing/2014/main" val="1615098369"/>
                    </a:ext>
                  </a:extLst>
                </a:gridCol>
                <a:gridCol w="221501">
                  <a:extLst>
                    <a:ext uri="{9D8B030D-6E8A-4147-A177-3AD203B41FA5}">
                      <a16:colId xmlns:a16="http://schemas.microsoft.com/office/drawing/2014/main" val="2634494439"/>
                    </a:ext>
                  </a:extLst>
                </a:gridCol>
                <a:gridCol w="221501">
                  <a:extLst>
                    <a:ext uri="{9D8B030D-6E8A-4147-A177-3AD203B41FA5}">
                      <a16:colId xmlns:a16="http://schemas.microsoft.com/office/drawing/2014/main" val="4223360907"/>
                    </a:ext>
                  </a:extLst>
                </a:gridCol>
                <a:gridCol w="221501">
                  <a:extLst>
                    <a:ext uri="{9D8B030D-6E8A-4147-A177-3AD203B41FA5}">
                      <a16:colId xmlns:a16="http://schemas.microsoft.com/office/drawing/2014/main" val="2658708208"/>
                    </a:ext>
                  </a:extLst>
                </a:gridCol>
                <a:gridCol w="229187">
                  <a:extLst>
                    <a:ext uri="{9D8B030D-6E8A-4147-A177-3AD203B41FA5}">
                      <a16:colId xmlns:a16="http://schemas.microsoft.com/office/drawing/2014/main" val="3985768614"/>
                    </a:ext>
                  </a:extLst>
                </a:gridCol>
              </a:tblGrid>
              <a:tr h="234000">
                <a:tc>
                  <a:txBody>
                    <a:bodyPr/>
                    <a:lstStyle/>
                    <a:p>
                      <a:r>
                        <a:rPr lang="ja-JP" altLang="en-US" sz="800" b="0" dirty="0">
                          <a:solidFill>
                            <a:schemeClr val="tx1"/>
                          </a:solidFill>
                          <a:latin typeface="Meiryo UI" panose="020B0604030504040204" pitchFamily="50" charset="-128"/>
                          <a:ea typeface="Meiryo UI" panose="020B0604030504040204" pitchFamily="50" charset="-128"/>
                        </a:rPr>
                        <a:t>☆警戒基準の指標①を満たした日から起算して</a:t>
                      </a:r>
                      <a:r>
                        <a:rPr lang="en-US" altLang="ja-JP" sz="800" b="0" dirty="0">
                          <a:solidFill>
                            <a:schemeClr val="tx1"/>
                          </a:solidFill>
                          <a:latin typeface="Meiryo UI" panose="020B0604030504040204" pitchFamily="50" charset="-128"/>
                          <a:ea typeface="Meiryo UI" panose="020B0604030504040204" pitchFamily="50" charset="-128"/>
                        </a:rPr>
                        <a:t>25</a:t>
                      </a:r>
                      <a:r>
                        <a:rPr lang="ja-JP" altLang="en-US" sz="800" b="0" dirty="0">
                          <a:solidFill>
                            <a:schemeClr val="tx1"/>
                          </a:solidFill>
                          <a:latin typeface="Meiryo UI" panose="020B0604030504040204" pitchFamily="50" charset="-128"/>
                          <a:ea typeface="Meiryo UI" panose="020B0604030504040204" pitchFamily="50" charset="-128"/>
                        </a:rPr>
                        <a:t>日以内に重症病床使用率が</a:t>
                      </a:r>
                      <a:r>
                        <a:rPr lang="en-US" altLang="ja-JP" sz="800" b="0" dirty="0">
                          <a:solidFill>
                            <a:schemeClr val="tx1"/>
                          </a:solidFill>
                          <a:latin typeface="Meiryo UI" panose="020B0604030504040204" pitchFamily="50" charset="-128"/>
                          <a:ea typeface="Meiryo UI" panose="020B0604030504040204" pitchFamily="50" charset="-128"/>
                        </a:rPr>
                        <a:t>60%</a:t>
                      </a:r>
                      <a:r>
                        <a:rPr lang="ja-JP" altLang="en-US" sz="800" b="0" dirty="0">
                          <a:solidFill>
                            <a:schemeClr val="tx1"/>
                          </a:solidFill>
                          <a:latin typeface="Meiryo UI" panose="020B0604030504040204" pitchFamily="50" charset="-128"/>
                          <a:ea typeface="Meiryo UI" panose="020B0604030504040204" pitchFamily="50" charset="-128"/>
                        </a:rPr>
                        <a:t>以上</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algn="ctr"/>
                      <a:endParaRPr kumimoji="1" lang="en-US" altLang="ja-JP" sz="700" b="0" dirty="0">
                        <a:solidFill>
                          <a:schemeClr val="tx1"/>
                        </a:solidFill>
                        <a:latin typeface="ＭＳ ゴシック" panose="020B0609070205080204" pitchFamily="49" charset="-128"/>
                        <a:ea typeface="ＭＳ ゴシック" panose="020B0609070205080204" pitchFamily="49" charset="-128"/>
                      </a:endParaRPr>
                    </a:p>
                  </a:txBody>
                  <a:tcPr anchor="ctr">
                    <a:solidFill>
                      <a:schemeClr val="accent1">
                        <a:lumMod val="40000"/>
                        <a:lumOff val="60000"/>
                      </a:schemeClr>
                    </a:solidFill>
                  </a:tcPr>
                </a:tc>
                <a:tc>
                  <a:txBody>
                    <a:bodyPr/>
                    <a:lstStyle/>
                    <a:p>
                      <a:pPr algn="ctr"/>
                      <a:endParaRPr kumimoji="1" lang="ja-JP" altLang="en-US" sz="700" b="0" dirty="0">
                        <a:solidFill>
                          <a:schemeClr val="tx1"/>
                        </a:solidFill>
                        <a:latin typeface="ＭＳ ゴシック" panose="020B0609070205080204" pitchFamily="49" charset="-128"/>
                        <a:ea typeface="ＭＳ ゴシック" panose="020B0609070205080204" pitchFamily="49" charset="-128"/>
                      </a:endParaRPr>
                    </a:p>
                  </a:txBody>
                  <a:tcPr anchor="ctr">
                    <a:solidFill>
                      <a:schemeClr val="accent1">
                        <a:lumMod val="40000"/>
                        <a:lumOff val="60000"/>
                      </a:schemeClr>
                    </a:solidFill>
                  </a:tcPr>
                </a:tc>
                <a:tc>
                  <a:txBody>
                    <a:bodyPr/>
                    <a:lstStyle/>
                    <a:p>
                      <a:pPr algn="ctr"/>
                      <a:endParaRPr kumimoji="1" lang="ja-JP" altLang="en-US" sz="700" b="0" dirty="0">
                        <a:solidFill>
                          <a:schemeClr val="tx1"/>
                        </a:solidFill>
                        <a:latin typeface="ＭＳ ゴシック" panose="020B0609070205080204" pitchFamily="49" charset="-128"/>
                        <a:ea typeface="ＭＳ ゴシック" panose="020B0609070205080204" pitchFamily="49" charset="-128"/>
                      </a:endParaRPr>
                    </a:p>
                  </a:txBody>
                  <a:tcPr anchor="ctr">
                    <a:solidFill>
                      <a:schemeClr val="accent1">
                        <a:lumMod val="40000"/>
                        <a:lumOff val="60000"/>
                      </a:schemeClr>
                    </a:solidFill>
                  </a:tcPr>
                </a:tc>
                <a:tc>
                  <a:txBody>
                    <a:bodyPr/>
                    <a:lstStyle/>
                    <a:p>
                      <a:pPr algn="ctr"/>
                      <a:endParaRPr kumimoji="1" lang="ja-JP" altLang="en-US" sz="700" b="0" dirty="0">
                        <a:solidFill>
                          <a:schemeClr val="tx1"/>
                        </a:solidFill>
                        <a:latin typeface="ＭＳ ゴシック" panose="020B0609070205080204" pitchFamily="49" charset="-128"/>
                        <a:ea typeface="ＭＳ ゴシック" panose="020B0609070205080204" pitchFamily="49" charset="-128"/>
                      </a:endParaRPr>
                    </a:p>
                  </a:txBody>
                  <a:tcPr anchor="ctr">
                    <a:solidFill>
                      <a:schemeClr val="accent1">
                        <a:lumMod val="40000"/>
                        <a:lumOff val="60000"/>
                      </a:schemeClr>
                    </a:solidFill>
                  </a:tcPr>
                </a:tc>
                <a:tc>
                  <a:txBody>
                    <a:bodyPr/>
                    <a:lstStyle/>
                    <a:p>
                      <a:pPr algn="ctr"/>
                      <a:endParaRPr kumimoji="1" lang="ja-JP" altLang="en-US" sz="700" b="0" dirty="0">
                        <a:solidFill>
                          <a:schemeClr val="tx1"/>
                        </a:solidFill>
                        <a:latin typeface="ＭＳ ゴシック" panose="020B0609070205080204" pitchFamily="49" charset="-128"/>
                        <a:ea typeface="ＭＳ ゴシック" panose="020B0609070205080204" pitchFamily="49" charset="-128"/>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solidFill>
                      <a:schemeClr val="accent1">
                        <a:lumMod val="40000"/>
                        <a:lumOff val="60000"/>
                      </a:schemeClr>
                    </a:solidFill>
                  </a:tcPr>
                </a:tc>
                <a:extLst>
                  <a:ext uri="{0D108BD9-81ED-4DB2-BD59-A6C34878D82A}">
                    <a16:rowId xmlns:a16="http://schemas.microsoft.com/office/drawing/2014/main" val="1695015593"/>
                  </a:ext>
                </a:extLst>
              </a:tr>
            </a:tbl>
          </a:graphicData>
        </a:graphic>
      </p:graphicFrame>
      <p:sp>
        <p:nvSpPr>
          <p:cNvPr id="4" name="テキスト ボックス 3">
            <a:extLst>
              <a:ext uri="{FF2B5EF4-FFF2-40B4-BE49-F238E27FC236}">
                <a16:creationId xmlns:a16="http://schemas.microsoft.com/office/drawing/2014/main" id="{701AB323-05F3-403D-9EE7-CAE3C32AE597}"/>
              </a:ext>
            </a:extLst>
          </p:cNvPr>
          <p:cNvSpPr txBox="1"/>
          <p:nvPr/>
        </p:nvSpPr>
        <p:spPr>
          <a:xfrm>
            <a:off x="0" y="1"/>
            <a:ext cx="12192000" cy="461665"/>
          </a:xfrm>
          <a:prstGeom prst="rect">
            <a:avLst/>
          </a:prstGeom>
          <a:solidFill>
            <a:schemeClr val="accent1">
              <a:lumMod val="75000"/>
            </a:schemeClr>
          </a:solidFill>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見直し案の指標・基準を過去の実績に当てはめた場合</a:t>
            </a:r>
          </a:p>
        </p:txBody>
      </p:sp>
      <p:sp>
        <p:nvSpPr>
          <p:cNvPr id="14" name="テキスト ボックス 13">
            <a:extLst>
              <a:ext uri="{FF2B5EF4-FFF2-40B4-BE49-F238E27FC236}">
                <a16:creationId xmlns:a16="http://schemas.microsoft.com/office/drawing/2014/main" id="{CFEEDE91-67D7-4DEB-ABF9-DD2D28AD079D}"/>
              </a:ext>
            </a:extLst>
          </p:cNvPr>
          <p:cNvSpPr txBox="1"/>
          <p:nvPr/>
        </p:nvSpPr>
        <p:spPr>
          <a:xfrm>
            <a:off x="11852849" y="6488668"/>
            <a:ext cx="616770" cy="369332"/>
          </a:xfrm>
          <a:prstGeom prst="rect">
            <a:avLst/>
          </a:prstGeom>
          <a:noFill/>
        </p:spPr>
        <p:txBody>
          <a:bodyPr wrap="square" rtlCol="0">
            <a:spAutoFit/>
          </a:bodyPr>
          <a:lstStyle/>
          <a:p>
            <a:r>
              <a:rPr lang="en-US" altLang="ja-JP" dirty="0"/>
              <a:t>8</a:t>
            </a:r>
            <a:endParaRPr kumimoji="1" lang="ja-JP" altLang="en-US" dirty="0"/>
          </a:p>
        </p:txBody>
      </p:sp>
      <p:graphicFrame>
        <p:nvGraphicFramePr>
          <p:cNvPr id="15" name="表 14"/>
          <p:cNvGraphicFramePr>
            <a:graphicFrameLocks noGrp="1"/>
          </p:cNvGraphicFramePr>
          <p:nvPr>
            <p:extLst/>
          </p:nvPr>
        </p:nvGraphicFramePr>
        <p:xfrm>
          <a:off x="160019" y="853562"/>
          <a:ext cx="11965731" cy="1632439"/>
        </p:xfrm>
        <a:graphic>
          <a:graphicData uri="http://schemas.openxmlformats.org/drawingml/2006/table">
            <a:tbl>
              <a:tblPr firstRow="1" bandRow="1">
                <a:tableStyleId>{5C22544A-7EE6-4342-B048-85BDC9FD1C3A}</a:tableStyleId>
              </a:tblPr>
              <a:tblGrid>
                <a:gridCol w="4653327">
                  <a:extLst>
                    <a:ext uri="{9D8B030D-6E8A-4147-A177-3AD203B41FA5}">
                      <a16:colId xmlns:a16="http://schemas.microsoft.com/office/drawing/2014/main" val="1298223027"/>
                    </a:ext>
                  </a:extLst>
                </a:gridCol>
                <a:gridCol w="221588">
                  <a:extLst>
                    <a:ext uri="{9D8B030D-6E8A-4147-A177-3AD203B41FA5}">
                      <a16:colId xmlns:a16="http://schemas.microsoft.com/office/drawing/2014/main" val="2942705763"/>
                    </a:ext>
                  </a:extLst>
                </a:gridCol>
                <a:gridCol w="221588">
                  <a:extLst>
                    <a:ext uri="{9D8B030D-6E8A-4147-A177-3AD203B41FA5}">
                      <a16:colId xmlns:a16="http://schemas.microsoft.com/office/drawing/2014/main" val="247408858"/>
                    </a:ext>
                  </a:extLst>
                </a:gridCol>
                <a:gridCol w="221588">
                  <a:extLst>
                    <a:ext uri="{9D8B030D-6E8A-4147-A177-3AD203B41FA5}">
                      <a16:colId xmlns:a16="http://schemas.microsoft.com/office/drawing/2014/main" val="1990340750"/>
                    </a:ext>
                  </a:extLst>
                </a:gridCol>
                <a:gridCol w="221588">
                  <a:extLst>
                    <a:ext uri="{9D8B030D-6E8A-4147-A177-3AD203B41FA5}">
                      <a16:colId xmlns:a16="http://schemas.microsoft.com/office/drawing/2014/main" val="1903158259"/>
                    </a:ext>
                  </a:extLst>
                </a:gridCol>
                <a:gridCol w="221588">
                  <a:extLst>
                    <a:ext uri="{9D8B030D-6E8A-4147-A177-3AD203B41FA5}">
                      <a16:colId xmlns:a16="http://schemas.microsoft.com/office/drawing/2014/main" val="1218356341"/>
                    </a:ext>
                  </a:extLst>
                </a:gridCol>
                <a:gridCol w="221588">
                  <a:extLst>
                    <a:ext uri="{9D8B030D-6E8A-4147-A177-3AD203B41FA5}">
                      <a16:colId xmlns:a16="http://schemas.microsoft.com/office/drawing/2014/main" val="2495349703"/>
                    </a:ext>
                  </a:extLst>
                </a:gridCol>
                <a:gridCol w="221588">
                  <a:extLst>
                    <a:ext uri="{9D8B030D-6E8A-4147-A177-3AD203B41FA5}">
                      <a16:colId xmlns:a16="http://schemas.microsoft.com/office/drawing/2014/main" val="1851414831"/>
                    </a:ext>
                  </a:extLst>
                </a:gridCol>
                <a:gridCol w="221588">
                  <a:extLst>
                    <a:ext uri="{9D8B030D-6E8A-4147-A177-3AD203B41FA5}">
                      <a16:colId xmlns:a16="http://schemas.microsoft.com/office/drawing/2014/main" val="145271691"/>
                    </a:ext>
                  </a:extLst>
                </a:gridCol>
                <a:gridCol w="221588">
                  <a:extLst>
                    <a:ext uri="{9D8B030D-6E8A-4147-A177-3AD203B41FA5}">
                      <a16:colId xmlns:a16="http://schemas.microsoft.com/office/drawing/2014/main" val="2087720882"/>
                    </a:ext>
                  </a:extLst>
                </a:gridCol>
                <a:gridCol w="221588">
                  <a:extLst>
                    <a:ext uri="{9D8B030D-6E8A-4147-A177-3AD203B41FA5}">
                      <a16:colId xmlns:a16="http://schemas.microsoft.com/office/drawing/2014/main" val="482375556"/>
                    </a:ext>
                  </a:extLst>
                </a:gridCol>
                <a:gridCol w="221588">
                  <a:extLst>
                    <a:ext uri="{9D8B030D-6E8A-4147-A177-3AD203B41FA5}">
                      <a16:colId xmlns:a16="http://schemas.microsoft.com/office/drawing/2014/main" val="3986247687"/>
                    </a:ext>
                  </a:extLst>
                </a:gridCol>
                <a:gridCol w="221588">
                  <a:extLst>
                    <a:ext uri="{9D8B030D-6E8A-4147-A177-3AD203B41FA5}">
                      <a16:colId xmlns:a16="http://schemas.microsoft.com/office/drawing/2014/main" val="3101145836"/>
                    </a:ext>
                  </a:extLst>
                </a:gridCol>
                <a:gridCol w="221588">
                  <a:extLst>
                    <a:ext uri="{9D8B030D-6E8A-4147-A177-3AD203B41FA5}">
                      <a16:colId xmlns:a16="http://schemas.microsoft.com/office/drawing/2014/main" val="1185479794"/>
                    </a:ext>
                  </a:extLst>
                </a:gridCol>
                <a:gridCol w="221588">
                  <a:extLst>
                    <a:ext uri="{9D8B030D-6E8A-4147-A177-3AD203B41FA5}">
                      <a16:colId xmlns:a16="http://schemas.microsoft.com/office/drawing/2014/main" val="1821786949"/>
                    </a:ext>
                  </a:extLst>
                </a:gridCol>
                <a:gridCol w="221588">
                  <a:extLst>
                    <a:ext uri="{9D8B030D-6E8A-4147-A177-3AD203B41FA5}">
                      <a16:colId xmlns:a16="http://schemas.microsoft.com/office/drawing/2014/main" val="364457766"/>
                    </a:ext>
                  </a:extLst>
                </a:gridCol>
                <a:gridCol w="221588">
                  <a:extLst>
                    <a:ext uri="{9D8B030D-6E8A-4147-A177-3AD203B41FA5}">
                      <a16:colId xmlns:a16="http://schemas.microsoft.com/office/drawing/2014/main" val="4274899978"/>
                    </a:ext>
                  </a:extLst>
                </a:gridCol>
                <a:gridCol w="221588">
                  <a:extLst>
                    <a:ext uri="{9D8B030D-6E8A-4147-A177-3AD203B41FA5}">
                      <a16:colId xmlns:a16="http://schemas.microsoft.com/office/drawing/2014/main" val="3798662066"/>
                    </a:ext>
                  </a:extLst>
                </a:gridCol>
                <a:gridCol w="221588">
                  <a:extLst>
                    <a:ext uri="{9D8B030D-6E8A-4147-A177-3AD203B41FA5}">
                      <a16:colId xmlns:a16="http://schemas.microsoft.com/office/drawing/2014/main" val="1501393587"/>
                    </a:ext>
                  </a:extLst>
                </a:gridCol>
                <a:gridCol w="221588">
                  <a:extLst>
                    <a:ext uri="{9D8B030D-6E8A-4147-A177-3AD203B41FA5}">
                      <a16:colId xmlns:a16="http://schemas.microsoft.com/office/drawing/2014/main" val="3064437636"/>
                    </a:ext>
                  </a:extLst>
                </a:gridCol>
                <a:gridCol w="221588">
                  <a:extLst>
                    <a:ext uri="{9D8B030D-6E8A-4147-A177-3AD203B41FA5}">
                      <a16:colId xmlns:a16="http://schemas.microsoft.com/office/drawing/2014/main" val="2704123882"/>
                    </a:ext>
                  </a:extLst>
                </a:gridCol>
                <a:gridCol w="221588">
                  <a:extLst>
                    <a:ext uri="{9D8B030D-6E8A-4147-A177-3AD203B41FA5}">
                      <a16:colId xmlns:a16="http://schemas.microsoft.com/office/drawing/2014/main" val="3834066791"/>
                    </a:ext>
                  </a:extLst>
                </a:gridCol>
                <a:gridCol w="221588">
                  <a:extLst>
                    <a:ext uri="{9D8B030D-6E8A-4147-A177-3AD203B41FA5}">
                      <a16:colId xmlns:a16="http://schemas.microsoft.com/office/drawing/2014/main" val="967821340"/>
                    </a:ext>
                  </a:extLst>
                </a:gridCol>
                <a:gridCol w="221588">
                  <a:extLst>
                    <a:ext uri="{9D8B030D-6E8A-4147-A177-3AD203B41FA5}">
                      <a16:colId xmlns:a16="http://schemas.microsoft.com/office/drawing/2014/main" val="2144392226"/>
                    </a:ext>
                  </a:extLst>
                </a:gridCol>
                <a:gridCol w="221588">
                  <a:extLst>
                    <a:ext uri="{9D8B030D-6E8A-4147-A177-3AD203B41FA5}">
                      <a16:colId xmlns:a16="http://schemas.microsoft.com/office/drawing/2014/main" val="2419990609"/>
                    </a:ext>
                  </a:extLst>
                </a:gridCol>
                <a:gridCol w="221588">
                  <a:extLst>
                    <a:ext uri="{9D8B030D-6E8A-4147-A177-3AD203B41FA5}">
                      <a16:colId xmlns:a16="http://schemas.microsoft.com/office/drawing/2014/main" val="1686705581"/>
                    </a:ext>
                  </a:extLst>
                </a:gridCol>
                <a:gridCol w="221588">
                  <a:extLst>
                    <a:ext uri="{9D8B030D-6E8A-4147-A177-3AD203B41FA5}">
                      <a16:colId xmlns:a16="http://schemas.microsoft.com/office/drawing/2014/main" val="2424637957"/>
                    </a:ext>
                  </a:extLst>
                </a:gridCol>
                <a:gridCol w="221588">
                  <a:extLst>
                    <a:ext uri="{9D8B030D-6E8A-4147-A177-3AD203B41FA5}">
                      <a16:colId xmlns:a16="http://schemas.microsoft.com/office/drawing/2014/main" val="2655238473"/>
                    </a:ext>
                  </a:extLst>
                </a:gridCol>
                <a:gridCol w="221588">
                  <a:extLst>
                    <a:ext uri="{9D8B030D-6E8A-4147-A177-3AD203B41FA5}">
                      <a16:colId xmlns:a16="http://schemas.microsoft.com/office/drawing/2014/main" val="2385809549"/>
                    </a:ext>
                  </a:extLst>
                </a:gridCol>
                <a:gridCol w="221588">
                  <a:extLst>
                    <a:ext uri="{9D8B030D-6E8A-4147-A177-3AD203B41FA5}">
                      <a16:colId xmlns:a16="http://schemas.microsoft.com/office/drawing/2014/main" val="2301662630"/>
                    </a:ext>
                  </a:extLst>
                </a:gridCol>
                <a:gridCol w="221588">
                  <a:extLst>
                    <a:ext uri="{9D8B030D-6E8A-4147-A177-3AD203B41FA5}">
                      <a16:colId xmlns:a16="http://schemas.microsoft.com/office/drawing/2014/main" val="3334436568"/>
                    </a:ext>
                  </a:extLst>
                </a:gridCol>
                <a:gridCol w="221588">
                  <a:extLst>
                    <a:ext uri="{9D8B030D-6E8A-4147-A177-3AD203B41FA5}">
                      <a16:colId xmlns:a16="http://schemas.microsoft.com/office/drawing/2014/main" val="1477457892"/>
                    </a:ext>
                  </a:extLst>
                </a:gridCol>
                <a:gridCol w="221588">
                  <a:extLst>
                    <a:ext uri="{9D8B030D-6E8A-4147-A177-3AD203B41FA5}">
                      <a16:colId xmlns:a16="http://schemas.microsoft.com/office/drawing/2014/main" val="31442656"/>
                    </a:ext>
                  </a:extLst>
                </a:gridCol>
                <a:gridCol w="221588">
                  <a:extLst>
                    <a:ext uri="{9D8B030D-6E8A-4147-A177-3AD203B41FA5}">
                      <a16:colId xmlns:a16="http://schemas.microsoft.com/office/drawing/2014/main" val="2691843969"/>
                    </a:ext>
                  </a:extLst>
                </a:gridCol>
              </a:tblGrid>
              <a:tr h="456204">
                <a:tc>
                  <a:txBody>
                    <a:bodyPr/>
                    <a:lstStyle/>
                    <a:p>
                      <a:r>
                        <a:rPr kumimoji="1" lang="ja-JP" altLang="en-US" sz="700" b="0" dirty="0">
                          <a:latin typeface="ＭＳ ゴシック" panose="020B0609070205080204" pitchFamily="49" charset="-128"/>
                          <a:ea typeface="ＭＳ ゴシック" panose="020B0609070205080204" pitchFamily="49" charset="-128"/>
                        </a:rPr>
                        <a:t>指標</a:t>
                      </a:r>
                      <a:endParaRPr kumimoji="1" lang="en-US" altLang="ja-JP"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3/11</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12</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13</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14</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15</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16</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17</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18</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19</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20</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21</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22</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23</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24</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25</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26</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27</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28</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29</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30</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31</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4/</a:t>
                      </a:r>
                      <a:r>
                        <a:rPr kumimoji="1" lang="ja-JP" altLang="en-US" sz="600" b="0" dirty="0">
                          <a:latin typeface="ＭＳ ゴシック" panose="020B0609070205080204" pitchFamily="49" charset="-128"/>
                          <a:ea typeface="ＭＳ ゴシック" panose="020B0609070205080204" pitchFamily="49" charset="-128"/>
                        </a:rPr>
                        <a:t>１</a:t>
                      </a:r>
                    </a:p>
                  </a:txBody>
                  <a:tcPr anchor="ctr"/>
                </a:tc>
                <a:tc>
                  <a:txBody>
                    <a:bodyPr/>
                    <a:lstStyle/>
                    <a:p>
                      <a:pPr algn="ctr"/>
                      <a:r>
                        <a:rPr kumimoji="1" lang="ja-JP" altLang="en-US" sz="600" b="0" dirty="0">
                          <a:latin typeface="ＭＳ ゴシック" panose="020B0609070205080204" pitchFamily="49" charset="-128"/>
                          <a:ea typeface="ＭＳ ゴシック" panose="020B0609070205080204" pitchFamily="49" charset="-128"/>
                        </a:rPr>
                        <a:t>２</a:t>
                      </a:r>
                    </a:p>
                  </a:txBody>
                  <a:tcPr anchor="ctr"/>
                </a:tc>
                <a:tc>
                  <a:txBody>
                    <a:bodyPr/>
                    <a:lstStyle/>
                    <a:p>
                      <a:pPr algn="ctr"/>
                      <a:r>
                        <a:rPr kumimoji="1" lang="ja-JP" altLang="en-US" sz="600" b="0" dirty="0">
                          <a:latin typeface="ＭＳ ゴシック" panose="020B0609070205080204" pitchFamily="49" charset="-128"/>
                          <a:ea typeface="ＭＳ ゴシック" panose="020B0609070205080204" pitchFamily="49" charset="-128"/>
                        </a:rPr>
                        <a:t>３</a:t>
                      </a:r>
                    </a:p>
                  </a:txBody>
                  <a:tcPr anchor="ctr"/>
                </a:tc>
                <a:tc>
                  <a:txBody>
                    <a:bodyPr/>
                    <a:lstStyle/>
                    <a:p>
                      <a:pPr algn="ctr"/>
                      <a:r>
                        <a:rPr kumimoji="1" lang="ja-JP" altLang="en-US" sz="600" b="0" dirty="0">
                          <a:latin typeface="ＭＳ ゴシック" panose="020B0609070205080204" pitchFamily="49" charset="-128"/>
                          <a:ea typeface="ＭＳ ゴシック" panose="020B0609070205080204" pitchFamily="49" charset="-128"/>
                        </a:rPr>
                        <a:t>４</a:t>
                      </a:r>
                    </a:p>
                  </a:txBody>
                  <a:tcPr anchor="ctr"/>
                </a:tc>
                <a:tc>
                  <a:txBody>
                    <a:bodyPr/>
                    <a:lstStyle/>
                    <a:p>
                      <a:pPr algn="ctr"/>
                      <a:r>
                        <a:rPr kumimoji="1" lang="ja-JP" altLang="en-US" sz="600" b="0" dirty="0">
                          <a:latin typeface="ＭＳ ゴシック" panose="020B0609070205080204" pitchFamily="49" charset="-128"/>
                          <a:ea typeface="ＭＳ ゴシック" panose="020B0609070205080204" pitchFamily="49" charset="-128"/>
                        </a:rPr>
                        <a:t>５</a:t>
                      </a:r>
                    </a:p>
                  </a:txBody>
                  <a:tcPr anchor="ctr"/>
                </a:tc>
                <a:tc>
                  <a:txBody>
                    <a:bodyPr/>
                    <a:lstStyle/>
                    <a:p>
                      <a:pPr algn="ctr"/>
                      <a:r>
                        <a:rPr kumimoji="1" lang="ja-JP" altLang="en-US" sz="600" b="0" dirty="0">
                          <a:latin typeface="ＭＳ ゴシック" panose="020B0609070205080204" pitchFamily="49" charset="-128"/>
                          <a:ea typeface="ＭＳ ゴシック" panose="020B0609070205080204" pitchFamily="49" charset="-128"/>
                        </a:rPr>
                        <a:t>６</a:t>
                      </a:r>
                    </a:p>
                  </a:txBody>
                  <a:tcPr anchor="ctr"/>
                </a:tc>
                <a:tc>
                  <a:txBody>
                    <a:bodyPr/>
                    <a:lstStyle/>
                    <a:p>
                      <a:pPr algn="ctr"/>
                      <a:r>
                        <a:rPr kumimoji="1" lang="ja-JP" altLang="en-US" sz="600" b="0" dirty="0">
                          <a:latin typeface="ＭＳ ゴシック" panose="020B0609070205080204" pitchFamily="49" charset="-128"/>
                          <a:ea typeface="ＭＳ ゴシック" panose="020B0609070205080204" pitchFamily="49" charset="-128"/>
                        </a:rPr>
                        <a:t>７</a:t>
                      </a:r>
                    </a:p>
                  </a:txBody>
                  <a:tcPr anchor="ctr"/>
                </a:tc>
                <a:tc>
                  <a:txBody>
                    <a:bodyPr/>
                    <a:lstStyle/>
                    <a:p>
                      <a:pPr algn="ctr"/>
                      <a:r>
                        <a:rPr kumimoji="1" lang="ja-JP" altLang="en-US" sz="600" b="0" dirty="0">
                          <a:latin typeface="ＭＳ ゴシック" panose="020B0609070205080204" pitchFamily="49" charset="-128"/>
                          <a:ea typeface="ＭＳ ゴシック" panose="020B0609070205080204" pitchFamily="49" charset="-128"/>
                        </a:rPr>
                        <a:t>８</a:t>
                      </a:r>
                    </a:p>
                  </a:txBody>
                  <a:tcPr anchor="ctr"/>
                </a:tc>
                <a:tc>
                  <a:txBody>
                    <a:bodyPr/>
                    <a:lstStyle/>
                    <a:p>
                      <a:pPr algn="ctr"/>
                      <a:r>
                        <a:rPr kumimoji="1" lang="ja-JP" altLang="en-US" sz="600" b="0" dirty="0">
                          <a:latin typeface="ＭＳ ゴシック" panose="020B0609070205080204" pitchFamily="49" charset="-128"/>
                          <a:ea typeface="ＭＳ ゴシック" panose="020B0609070205080204" pitchFamily="49" charset="-128"/>
                        </a:rPr>
                        <a:t>９</a:t>
                      </a: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10</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11</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12</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962293515"/>
                  </a:ext>
                </a:extLst>
              </a:tr>
              <a:tr h="272059">
                <a:tc>
                  <a:txBody>
                    <a:bodyPr/>
                    <a:lstStyle/>
                    <a:p>
                      <a:r>
                        <a:rPr lang="ja-JP" altLang="en-US" sz="800" dirty="0">
                          <a:latin typeface="Meiryo UI" panose="020B0604030504040204" pitchFamily="50" charset="-128"/>
                          <a:ea typeface="Meiryo UI" panose="020B0604030504040204" pitchFamily="50" charset="-128"/>
                        </a:rPr>
                        <a:t>①新規陽性者におけるリンク不明者前週増加比</a:t>
                      </a:r>
                      <a:r>
                        <a:rPr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以上かつ②が</a:t>
                      </a:r>
                      <a:r>
                        <a:rPr lang="en-US" altLang="ja-JP" sz="800" dirty="0">
                          <a:latin typeface="Meiryo UI" panose="020B0604030504040204" pitchFamily="50" charset="-128"/>
                          <a:ea typeface="Meiryo UI" panose="020B0604030504040204" pitchFamily="50" charset="-128"/>
                        </a:rPr>
                        <a:t>5</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rPr>
                        <a:t>人以上</a:t>
                      </a:r>
                      <a:endParaRPr lang="en-US" altLang="ja-JP" sz="8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endParaRPr kumimoji="1" lang="en-US" altLang="ja-JP"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1044945419"/>
                  </a:ext>
                </a:extLst>
              </a:tr>
              <a:tr h="220671">
                <a:tc>
                  <a:txBody>
                    <a:bodyPr/>
                    <a:lstStyle/>
                    <a:p>
                      <a:r>
                        <a:rPr lang="ja-JP" altLang="en-US" sz="800" dirty="0">
                          <a:latin typeface="Meiryo UI" panose="020B0604030504040204" pitchFamily="50" charset="-128"/>
                          <a:ea typeface="Meiryo UI" panose="020B0604030504040204" pitchFamily="50" charset="-128"/>
                        </a:rPr>
                        <a:t>②新規陽性者におけるリンク不明者数</a:t>
                      </a:r>
                      <a:r>
                        <a:rPr lang="en-US" altLang="ja-JP" sz="800" dirty="0">
                          <a:latin typeface="Meiryo UI" panose="020B0604030504040204" pitchFamily="50" charset="-128"/>
                          <a:ea typeface="Meiryo UI" panose="020B0604030504040204" pitchFamily="50" charset="-128"/>
                        </a:rPr>
                        <a:t>5</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rPr>
                        <a:t>人以上（警戒）／</a:t>
                      </a:r>
                      <a:r>
                        <a:rPr lang="en-US" altLang="ja-JP" sz="800" i="1" u="sng" dirty="0">
                          <a:latin typeface="Meiryo UI" panose="020B0604030504040204" pitchFamily="50" charset="-128"/>
                          <a:ea typeface="Meiryo UI" panose="020B0604030504040204" pitchFamily="50" charset="-128"/>
                        </a:rPr>
                        <a:t>10</a:t>
                      </a:r>
                      <a:r>
                        <a:rPr lang="ja-JP" altLang="en-US" sz="800" i="1" u="sng" dirty="0">
                          <a:latin typeface="Meiryo UI" panose="020B0604030504040204" pitchFamily="50" charset="-128"/>
                          <a:ea typeface="Meiryo UI" panose="020B0604030504040204" pitchFamily="50" charset="-128"/>
                        </a:rPr>
                        <a:t>人未満（警戒解除）</a:t>
                      </a:r>
                      <a:endParaRPr lang="ja-JP" altLang="en-US" sz="800" i="1" u="sng"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endParaRPr kumimoji="1" lang="en-US" altLang="ja-JP"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564320038"/>
                  </a:ext>
                </a:extLst>
              </a:tr>
              <a:tr h="227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dirty="0">
                          <a:latin typeface="Meiryo UI" panose="020B0604030504040204" pitchFamily="50" charset="-128"/>
                          <a:ea typeface="Meiryo UI" panose="020B0604030504040204" pitchFamily="50" charset="-128"/>
                        </a:rPr>
                        <a:t>③直近</a:t>
                      </a:r>
                      <a:r>
                        <a:rPr lang="en-US" altLang="ja-JP" sz="800" dirty="0">
                          <a:latin typeface="Meiryo UI" panose="020B0604030504040204" pitchFamily="50" charset="-128"/>
                          <a:ea typeface="Meiryo UI" panose="020B0604030504040204" pitchFamily="50" charset="-128"/>
                        </a:rPr>
                        <a:t>7</a:t>
                      </a:r>
                      <a:r>
                        <a:rPr lang="ja-JP" altLang="en-US" sz="800" dirty="0">
                          <a:latin typeface="Meiryo UI" panose="020B0604030504040204" pitchFamily="50" charset="-128"/>
                          <a:ea typeface="Meiryo UI" panose="020B0604030504040204" pitchFamily="50" charset="-128"/>
                        </a:rPr>
                        <a:t>日間の合計新規陽性者数が</a:t>
                      </a:r>
                      <a:r>
                        <a:rPr lang="en-US" altLang="ja-JP" sz="800" dirty="0">
                          <a:latin typeface="Meiryo UI" panose="020B0604030504040204" pitchFamily="50" charset="-128"/>
                          <a:ea typeface="Meiryo UI" panose="020B0604030504040204" pitchFamily="50" charset="-128"/>
                        </a:rPr>
                        <a:t>120</a:t>
                      </a:r>
                      <a:r>
                        <a:rPr lang="ja-JP" altLang="en-US" sz="800" dirty="0">
                          <a:latin typeface="Meiryo UI" panose="020B0604030504040204" pitchFamily="50" charset="-128"/>
                          <a:ea typeface="Meiryo UI" panose="020B0604030504040204" pitchFamily="50" charset="-128"/>
                        </a:rPr>
                        <a:t>人以上かつ</a:t>
                      </a:r>
                      <a:r>
                        <a:rPr lang="en-US" altLang="ja-JP" sz="800" dirty="0">
                          <a:latin typeface="Meiryo UI" panose="020B0604030504040204" pitchFamily="50" charset="-128"/>
                          <a:ea typeface="Meiryo UI" panose="020B0604030504040204" pitchFamily="50" charset="-128"/>
                        </a:rPr>
                        <a:t>7</a:t>
                      </a:r>
                      <a:r>
                        <a:rPr lang="ja-JP" altLang="en-US" sz="800" dirty="0">
                          <a:latin typeface="Meiryo UI" panose="020B0604030504040204" pitchFamily="50" charset="-128"/>
                          <a:ea typeface="Meiryo UI" panose="020B0604030504040204" pitchFamily="50" charset="-128"/>
                        </a:rPr>
                        <a:t>日間累積新規陽性者数が</a:t>
                      </a:r>
                      <a:r>
                        <a:rPr lang="en-US" altLang="ja-JP" sz="800" dirty="0">
                          <a:latin typeface="Meiryo UI" panose="020B0604030504040204" pitchFamily="50" charset="-128"/>
                          <a:ea typeface="Meiryo UI" panose="020B0604030504040204" pitchFamily="50" charset="-128"/>
                        </a:rPr>
                        <a:t>4</a:t>
                      </a:r>
                      <a:r>
                        <a:rPr lang="ja-JP" altLang="en-US" sz="800" dirty="0">
                          <a:latin typeface="Meiryo UI" panose="020B0604030504040204" pitchFamily="50" charset="-128"/>
                          <a:ea typeface="Meiryo UI" panose="020B0604030504040204" pitchFamily="50" charset="-128"/>
                        </a:rPr>
                        <a:t>日連続増加</a:t>
                      </a:r>
                      <a:endParaRPr lang="en-US" altLang="ja-JP" sz="8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endParaRPr kumimoji="1" lang="en-US" altLang="ja-JP"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700" b="0"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b="0" dirty="0">
                          <a:solidFill>
                            <a:schemeClr val="tx1"/>
                          </a:solidFill>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b="0" dirty="0">
                          <a:solidFill>
                            <a:schemeClr val="tx1"/>
                          </a:solidFill>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b="0" dirty="0">
                          <a:solidFill>
                            <a:schemeClr val="tx1"/>
                          </a:solidFill>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b="0" dirty="0">
                          <a:solidFill>
                            <a:schemeClr val="tx1"/>
                          </a:solidFill>
                          <a:latin typeface="ＭＳ ゴシック" panose="020B0609070205080204" pitchFamily="49" charset="-128"/>
                          <a:ea typeface="ＭＳ ゴシック" panose="020B0609070205080204" pitchFamily="49"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1695015593"/>
                  </a:ext>
                </a:extLst>
              </a:tr>
              <a:tr h="227503">
                <a:tc>
                  <a:txBody>
                    <a:bodyPr/>
                    <a:lstStyle/>
                    <a:p>
                      <a:r>
                        <a:rPr lang="ja-JP" altLang="en-US" sz="800" i="1" u="sng" dirty="0">
                          <a:latin typeface="Meiryo UI" panose="020B0604030504040204" pitchFamily="50" charset="-128"/>
                          <a:ea typeface="Meiryo UI" panose="020B0604030504040204" pitchFamily="50" charset="-128"/>
                        </a:rPr>
                        <a:t>④直近</a:t>
                      </a:r>
                      <a:r>
                        <a:rPr lang="en-US" altLang="ja-JP" sz="800" i="1" u="sng" dirty="0">
                          <a:latin typeface="Meiryo UI" panose="020B0604030504040204" pitchFamily="50" charset="-128"/>
                          <a:ea typeface="Meiryo UI" panose="020B0604030504040204" pitchFamily="50" charset="-128"/>
                        </a:rPr>
                        <a:t>1</a:t>
                      </a:r>
                      <a:r>
                        <a:rPr lang="ja-JP" altLang="en-US" sz="800" i="1" u="sng" dirty="0">
                          <a:latin typeface="Meiryo UI" panose="020B0604030504040204" pitchFamily="50" charset="-128"/>
                          <a:ea typeface="Meiryo UI" panose="020B0604030504040204" pitchFamily="50" charset="-128"/>
                        </a:rPr>
                        <a:t>週間の人口</a:t>
                      </a:r>
                      <a:r>
                        <a:rPr lang="en-US" altLang="ja-JP" sz="800" i="1" u="sng" dirty="0">
                          <a:latin typeface="Meiryo UI" panose="020B0604030504040204" pitchFamily="50" charset="-128"/>
                          <a:ea typeface="Meiryo UI" panose="020B0604030504040204" pitchFamily="50" charset="-128"/>
                        </a:rPr>
                        <a:t>10</a:t>
                      </a:r>
                      <a:r>
                        <a:rPr lang="ja-JP" altLang="en-US" sz="800" i="1" u="sng" dirty="0">
                          <a:latin typeface="Meiryo UI" panose="020B0604030504040204" pitchFamily="50" charset="-128"/>
                          <a:ea typeface="Meiryo UI" panose="020B0604030504040204" pitchFamily="50" charset="-128"/>
                        </a:rPr>
                        <a:t>万あたり新規陽性者数</a:t>
                      </a:r>
                      <a:r>
                        <a:rPr lang="en-US" altLang="ja-JP" sz="800" i="1" u="sng" dirty="0">
                          <a:latin typeface="Meiryo UI" panose="020B0604030504040204" pitchFamily="50" charset="-128"/>
                          <a:ea typeface="Meiryo UI" panose="020B0604030504040204" pitchFamily="50" charset="-128"/>
                        </a:rPr>
                        <a:t>0.5</a:t>
                      </a:r>
                      <a:r>
                        <a:rPr lang="ja-JP" altLang="en-US" sz="800" i="1" u="sng" dirty="0">
                          <a:latin typeface="Meiryo UI" panose="020B0604030504040204" pitchFamily="50" charset="-128"/>
                          <a:ea typeface="Meiryo UI" panose="020B0604030504040204" pitchFamily="50" charset="-128"/>
                        </a:rPr>
                        <a:t>人未満</a:t>
                      </a:r>
                      <a:endParaRPr lang="ja-JP" altLang="en-US" sz="800" i="1" u="sng"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4118150792"/>
                  </a:ext>
                </a:extLst>
              </a:tr>
              <a:tr h="227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i="1" u="sng" dirty="0">
                          <a:latin typeface="Meiryo UI" panose="020B0604030504040204" pitchFamily="50" charset="-128"/>
                          <a:ea typeface="Meiryo UI" panose="020B0604030504040204" pitchFamily="50" charset="-128"/>
                        </a:rPr>
                        <a:t>⑤患者受入重症病床使用率</a:t>
                      </a:r>
                      <a:r>
                        <a:rPr lang="en-US" altLang="ja-JP" sz="800" i="1" u="sng" dirty="0">
                          <a:latin typeface="Meiryo UI" panose="020B0604030504040204" pitchFamily="50" charset="-128"/>
                          <a:ea typeface="Meiryo UI" panose="020B0604030504040204" pitchFamily="50" charset="-128"/>
                        </a:rPr>
                        <a:t>60%</a:t>
                      </a:r>
                      <a:r>
                        <a:rPr lang="ja-JP" altLang="en-US" sz="800" i="1" u="sng" dirty="0">
                          <a:latin typeface="Meiryo UI" panose="020B0604030504040204" pitchFamily="50" charset="-128"/>
                          <a:ea typeface="Meiryo UI" panose="020B0604030504040204" pitchFamily="50" charset="-128"/>
                        </a:rPr>
                        <a:t>未満</a:t>
                      </a:r>
                      <a:endParaRPr lang="en-US" altLang="ja-JP" sz="800" i="1" u="sng" dirty="0">
                        <a:latin typeface="Meiryo UI" panose="020B0604030504040204" pitchFamily="50" charset="-128"/>
                        <a:ea typeface="Meiryo UI" panose="020B0604030504040204" pitchFamily="50"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extLst>
                  <a:ext uri="{0D108BD9-81ED-4DB2-BD59-A6C34878D82A}">
                    <a16:rowId xmlns:a16="http://schemas.microsoft.com/office/drawing/2014/main" val="218556957"/>
                  </a:ext>
                </a:extLst>
              </a:tr>
            </a:tbl>
          </a:graphicData>
        </a:graphic>
      </p:graphicFrame>
      <p:sp>
        <p:nvSpPr>
          <p:cNvPr id="21" name="楕円 20">
            <a:extLst>
              <a:ext uri="{FF2B5EF4-FFF2-40B4-BE49-F238E27FC236}">
                <a16:creationId xmlns:a16="http://schemas.microsoft.com/office/drawing/2014/main" id="{60EFDDE3-F39E-435C-B95B-F3509DA6855D}"/>
              </a:ext>
            </a:extLst>
          </p:cNvPr>
          <p:cNvSpPr/>
          <p:nvPr/>
        </p:nvSpPr>
        <p:spPr>
          <a:xfrm>
            <a:off x="9513432" y="2545456"/>
            <a:ext cx="180000" cy="18000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3" name="表 22">
            <a:extLst>
              <a:ext uri="{FF2B5EF4-FFF2-40B4-BE49-F238E27FC236}">
                <a16:creationId xmlns:a16="http://schemas.microsoft.com/office/drawing/2014/main" id="{C4B54C02-58BF-4951-ADD2-BE71C583CC15}"/>
              </a:ext>
            </a:extLst>
          </p:cNvPr>
          <p:cNvGraphicFramePr>
            <a:graphicFrameLocks noGrp="1"/>
          </p:cNvGraphicFramePr>
          <p:nvPr>
            <p:extLst/>
          </p:nvPr>
        </p:nvGraphicFramePr>
        <p:xfrm>
          <a:off x="157659" y="4288114"/>
          <a:ext cx="11961000" cy="1670447"/>
        </p:xfrm>
        <a:graphic>
          <a:graphicData uri="http://schemas.openxmlformats.org/drawingml/2006/table">
            <a:tbl>
              <a:tblPr firstRow="1" bandRow="1">
                <a:tableStyleId>{5C22544A-7EE6-4342-B048-85BDC9FD1C3A}</a:tableStyleId>
              </a:tblPr>
              <a:tblGrid>
                <a:gridCol w="239220">
                  <a:extLst>
                    <a:ext uri="{9D8B030D-6E8A-4147-A177-3AD203B41FA5}">
                      <a16:colId xmlns:a16="http://schemas.microsoft.com/office/drawing/2014/main" val="1298223027"/>
                    </a:ext>
                  </a:extLst>
                </a:gridCol>
                <a:gridCol w="239220">
                  <a:extLst>
                    <a:ext uri="{9D8B030D-6E8A-4147-A177-3AD203B41FA5}">
                      <a16:colId xmlns:a16="http://schemas.microsoft.com/office/drawing/2014/main" val="2129035463"/>
                    </a:ext>
                  </a:extLst>
                </a:gridCol>
                <a:gridCol w="239220">
                  <a:extLst>
                    <a:ext uri="{9D8B030D-6E8A-4147-A177-3AD203B41FA5}">
                      <a16:colId xmlns:a16="http://schemas.microsoft.com/office/drawing/2014/main" val="450903935"/>
                    </a:ext>
                  </a:extLst>
                </a:gridCol>
                <a:gridCol w="239220">
                  <a:extLst>
                    <a:ext uri="{9D8B030D-6E8A-4147-A177-3AD203B41FA5}">
                      <a16:colId xmlns:a16="http://schemas.microsoft.com/office/drawing/2014/main" val="52284054"/>
                    </a:ext>
                  </a:extLst>
                </a:gridCol>
                <a:gridCol w="239220">
                  <a:extLst>
                    <a:ext uri="{9D8B030D-6E8A-4147-A177-3AD203B41FA5}">
                      <a16:colId xmlns:a16="http://schemas.microsoft.com/office/drawing/2014/main" val="2804436626"/>
                    </a:ext>
                  </a:extLst>
                </a:gridCol>
                <a:gridCol w="239220">
                  <a:extLst>
                    <a:ext uri="{9D8B030D-6E8A-4147-A177-3AD203B41FA5}">
                      <a16:colId xmlns:a16="http://schemas.microsoft.com/office/drawing/2014/main" val="168916519"/>
                    </a:ext>
                  </a:extLst>
                </a:gridCol>
                <a:gridCol w="239220">
                  <a:extLst>
                    <a:ext uri="{9D8B030D-6E8A-4147-A177-3AD203B41FA5}">
                      <a16:colId xmlns:a16="http://schemas.microsoft.com/office/drawing/2014/main" val="1709705175"/>
                    </a:ext>
                  </a:extLst>
                </a:gridCol>
                <a:gridCol w="239220">
                  <a:extLst>
                    <a:ext uri="{9D8B030D-6E8A-4147-A177-3AD203B41FA5}">
                      <a16:colId xmlns:a16="http://schemas.microsoft.com/office/drawing/2014/main" val="3426003842"/>
                    </a:ext>
                  </a:extLst>
                </a:gridCol>
                <a:gridCol w="239220">
                  <a:extLst>
                    <a:ext uri="{9D8B030D-6E8A-4147-A177-3AD203B41FA5}">
                      <a16:colId xmlns:a16="http://schemas.microsoft.com/office/drawing/2014/main" val="3246177033"/>
                    </a:ext>
                  </a:extLst>
                </a:gridCol>
                <a:gridCol w="239220">
                  <a:extLst>
                    <a:ext uri="{9D8B030D-6E8A-4147-A177-3AD203B41FA5}">
                      <a16:colId xmlns:a16="http://schemas.microsoft.com/office/drawing/2014/main" val="3550312400"/>
                    </a:ext>
                  </a:extLst>
                </a:gridCol>
                <a:gridCol w="239220">
                  <a:extLst>
                    <a:ext uri="{9D8B030D-6E8A-4147-A177-3AD203B41FA5}">
                      <a16:colId xmlns:a16="http://schemas.microsoft.com/office/drawing/2014/main" val="2622726626"/>
                    </a:ext>
                  </a:extLst>
                </a:gridCol>
                <a:gridCol w="239220">
                  <a:extLst>
                    <a:ext uri="{9D8B030D-6E8A-4147-A177-3AD203B41FA5}">
                      <a16:colId xmlns:a16="http://schemas.microsoft.com/office/drawing/2014/main" val="1110900819"/>
                    </a:ext>
                  </a:extLst>
                </a:gridCol>
                <a:gridCol w="239220">
                  <a:extLst>
                    <a:ext uri="{9D8B030D-6E8A-4147-A177-3AD203B41FA5}">
                      <a16:colId xmlns:a16="http://schemas.microsoft.com/office/drawing/2014/main" val="3463862679"/>
                    </a:ext>
                  </a:extLst>
                </a:gridCol>
                <a:gridCol w="239220">
                  <a:extLst>
                    <a:ext uri="{9D8B030D-6E8A-4147-A177-3AD203B41FA5}">
                      <a16:colId xmlns:a16="http://schemas.microsoft.com/office/drawing/2014/main" val="2008482467"/>
                    </a:ext>
                  </a:extLst>
                </a:gridCol>
                <a:gridCol w="239220">
                  <a:extLst>
                    <a:ext uri="{9D8B030D-6E8A-4147-A177-3AD203B41FA5}">
                      <a16:colId xmlns:a16="http://schemas.microsoft.com/office/drawing/2014/main" val="2487939844"/>
                    </a:ext>
                  </a:extLst>
                </a:gridCol>
                <a:gridCol w="239220">
                  <a:extLst>
                    <a:ext uri="{9D8B030D-6E8A-4147-A177-3AD203B41FA5}">
                      <a16:colId xmlns:a16="http://schemas.microsoft.com/office/drawing/2014/main" val="3705830377"/>
                    </a:ext>
                  </a:extLst>
                </a:gridCol>
                <a:gridCol w="239220">
                  <a:extLst>
                    <a:ext uri="{9D8B030D-6E8A-4147-A177-3AD203B41FA5}">
                      <a16:colId xmlns:a16="http://schemas.microsoft.com/office/drawing/2014/main" val="431118746"/>
                    </a:ext>
                  </a:extLst>
                </a:gridCol>
                <a:gridCol w="239220">
                  <a:extLst>
                    <a:ext uri="{9D8B030D-6E8A-4147-A177-3AD203B41FA5}">
                      <a16:colId xmlns:a16="http://schemas.microsoft.com/office/drawing/2014/main" val="1650490320"/>
                    </a:ext>
                  </a:extLst>
                </a:gridCol>
                <a:gridCol w="239220">
                  <a:extLst>
                    <a:ext uri="{9D8B030D-6E8A-4147-A177-3AD203B41FA5}">
                      <a16:colId xmlns:a16="http://schemas.microsoft.com/office/drawing/2014/main" val="2848046951"/>
                    </a:ext>
                  </a:extLst>
                </a:gridCol>
                <a:gridCol w="239220">
                  <a:extLst>
                    <a:ext uri="{9D8B030D-6E8A-4147-A177-3AD203B41FA5}">
                      <a16:colId xmlns:a16="http://schemas.microsoft.com/office/drawing/2014/main" val="530876430"/>
                    </a:ext>
                  </a:extLst>
                </a:gridCol>
                <a:gridCol w="239220">
                  <a:extLst>
                    <a:ext uri="{9D8B030D-6E8A-4147-A177-3AD203B41FA5}">
                      <a16:colId xmlns:a16="http://schemas.microsoft.com/office/drawing/2014/main" val="3453551793"/>
                    </a:ext>
                  </a:extLst>
                </a:gridCol>
                <a:gridCol w="239220">
                  <a:extLst>
                    <a:ext uri="{9D8B030D-6E8A-4147-A177-3AD203B41FA5}">
                      <a16:colId xmlns:a16="http://schemas.microsoft.com/office/drawing/2014/main" val="1635966421"/>
                    </a:ext>
                  </a:extLst>
                </a:gridCol>
                <a:gridCol w="239220">
                  <a:extLst>
                    <a:ext uri="{9D8B030D-6E8A-4147-A177-3AD203B41FA5}">
                      <a16:colId xmlns:a16="http://schemas.microsoft.com/office/drawing/2014/main" val="2974476294"/>
                    </a:ext>
                  </a:extLst>
                </a:gridCol>
                <a:gridCol w="239220">
                  <a:extLst>
                    <a:ext uri="{9D8B030D-6E8A-4147-A177-3AD203B41FA5}">
                      <a16:colId xmlns:a16="http://schemas.microsoft.com/office/drawing/2014/main" val="2003783450"/>
                    </a:ext>
                  </a:extLst>
                </a:gridCol>
                <a:gridCol w="239220">
                  <a:extLst>
                    <a:ext uri="{9D8B030D-6E8A-4147-A177-3AD203B41FA5}">
                      <a16:colId xmlns:a16="http://schemas.microsoft.com/office/drawing/2014/main" val="462523215"/>
                    </a:ext>
                  </a:extLst>
                </a:gridCol>
                <a:gridCol w="239220">
                  <a:extLst>
                    <a:ext uri="{9D8B030D-6E8A-4147-A177-3AD203B41FA5}">
                      <a16:colId xmlns:a16="http://schemas.microsoft.com/office/drawing/2014/main" val="2591488467"/>
                    </a:ext>
                  </a:extLst>
                </a:gridCol>
                <a:gridCol w="239220">
                  <a:extLst>
                    <a:ext uri="{9D8B030D-6E8A-4147-A177-3AD203B41FA5}">
                      <a16:colId xmlns:a16="http://schemas.microsoft.com/office/drawing/2014/main" val="1166316874"/>
                    </a:ext>
                  </a:extLst>
                </a:gridCol>
                <a:gridCol w="239220">
                  <a:extLst>
                    <a:ext uri="{9D8B030D-6E8A-4147-A177-3AD203B41FA5}">
                      <a16:colId xmlns:a16="http://schemas.microsoft.com/office/drawing/2014/main" val="2880336585"/>
                    </a:ext>
                  </a:extLst>
                </a:gridCol>
                <a:gridCol w="239220">
                  <a:extLst>
                    <a:ext uri="{9D8B030D-6E8A-4147-A177-3AD203B41FA5}">
                      <a16:colId xmlns:a16="http://schemas.microsoft.com/office/drawing/2014/main" val="2223311066"/>
                    </a:ext>
                  </a:extLst>
                </a:gridCol>
                <a:gridCol w="239220">
                  <a:extLst>
                    <a:ext uri="{9D8B030D-6E8A-4147-A177-3AD203B41FA5}">
                      <a16:colId xmlns:a16="http://schemas.microsoft.com/office/drawing/2014/main" val="2250187417"/>
                    </a:ext>
                  </a:extLst>
                </a:gridCol>
                <a:gridCol w="239220">
                  <a:extLst>
                    <a:ext uri="{9D8B030D-6E8A-4147-A177-3AD203B41FA5}">
                      <a16:colId xmlns:a16="http://schemas.microsoft.com/office/drawing/2014/main" val="2805000616"/>
                    </a:ext>
                  </a:extLst>
                </a:gridCol>
                <a:gridCol w="239220">
                  <a:extLst>
                    <a:ext uri="{9D8B030D-6E8A-4147-A177-3AD203B41FA5}">
                      <a16:colId xmlns:a16="http://schemas.microsoft.com/office/drawing/2014/main" val="1301552912"/>
                    </a:ext>
                  </a:extLst>
                </a:gridCol>
                <a:gridCol w="239220">
                  <a:extLst>
                    <a:ext uri="{9D8B030D-6E8A-4147-A177-3AD203B41FA5}">
                      <a16:colId xmlns:a16="http://schemas.microsoft.com/office/drawing/2014/main" val="3747195932"/>
                    </a:ext>
                  </a:extLst>
                </a:gridCol>
                <a:gridCol w="239220">
                  <a:extLst>
                    <a:ext uri="{9D8B030D-6E8A-4147-A177-3AD203B41FA5}">
                      <a16:colId xmlns:a16="http://schemas.microsoft.com/office/drawing/2014/main" val="1907233757"/>
                    </a:ext>
                  </a:extLst>
                </a:gridCol>
                <a:gridCol w="239220">
                  <a:extLst>
                    <a:ext uri="{9D8B030D-6E8A-4147-A177-3AD203B41FA5}">
                      <a16:colId xmlns:a16="http://schemas.microsoft.com/office/drawing/2014/main" val="2942705763"/>
                    </a:ext>
                  </a:extLst>
                </a:gridCol>
                <a:gridCol w="239220">
                  <a:extLst>
                    <a:ext uri="{9D8B030D-6E8A-4147-A177-3AD203B41FA5}">
                      <a16:colId xmlns:a16="http://schemas.microsoft.com/office/drawing/2014/main" val="247408858"/>
                    </a:ext>
                  </a:extLst>
                </a:gridCol>
                <a:gridCol w="239220">
                  <a:extLst>
                    <a:ext uri="{9D8B030D-6E8A-4147-A177-3AD203B41FA5}">
                      <a16:colId xmlns:a16="http://schemas.microsoft.com/office/drawing/2014/main" val="1990340750"/>
                    </a:ext>
                  </a:extLst>
                </a:gridCol>
                <a:gridCol w="239220">
                  <a:extLst>
                    <a:ext uri="{9D8B030D-6E8A-4147-A177-3AD203B41FA5}">
                      <a16:colId xmlns:a16="http://schemas.microsoft.com/office/drawing/2014/main" val="1903158259"/>
                    </a:ext>
                  </a:extLst>
                </a:gridCol>
                <a:gridCol w="239220">
                  <a:extLst>
                    <a:ext uri="{9D8B030D-6E8A-4147-A177-3AD203B41FA5}">
                      <a16:colId xmlns:a16="http://schemas.microsoft.com/office/drawing/2014/main" val="1218356341"/>
                    </a:ext>
                  </a:extLst>
                </a:gridCol>
                <a:gridCol w="239220">
                  <a:extLst>
                    <a:ext uri="{9D8B030D-6E8A-4147-A177-3AD203B41FA5}">
                      <a16:colId xmlns:a16="http://schemas.microsoft.com/office/drawing/2014/main" val="2495349703"/>
                    </a:ext>
                  </a:extLst>
                </a:gridCol>
                <a:gridCol w="239220">
                  <a:extLst>
                    <a:ext uri="{9D8B030D-6E8A-4147-A177-3AD203B41FA5}">
                      <a16:colId xmlns:a16="http://schemas.microsoft.com/office/drawing/2014/main" val="1851414831"/>
                    </a:ext>
                  </a:extLst>
                </a:gridCol>
                <a:gridCol w="239220">
                  <a:extLst>
                    <a:ext uri="{9D8B030D-6E8A-4147-A177-3AD203B41FA5}">
                      <a16:colId xmlns:a16="http://schemas.microsoft.com/office/drawing/2014/main" val="145271691"/>
                    </a:ext>
                  </a:extLst>
                </a:gridCol>
                <a:gridCol w="239220">
                  <a:extLst>
                    <a:ext uri="{9D8B030D-6E8A-4147-A177-3AD203B41FA5}">
                      <a16:colId xmlns:a16="http://schemas.microsoft.com/office/drawing/2014/main" val="2087720882"/>
                    </a:ext>
                  </a:extLst>
                </a:gridCol>
                <a:gridCol w="239220">
                  <a:extLst>
                    <a:ext uri="{9D8B030D-6E8A-4147-A177-3AD203B41FA5}">
                      <a16:colId xmlns:a16="http://schemas.microsoft.com/office/drawing/2014/main" val="482375556"/>
                    </a:ext>
                  </a:extLst>
                </a:gridCol>
                <a:gridCol w="239220">
                  <a:extLst>
                    <a:ext uri="{9D8B030D-6E8A-4147-A177-3AD203B41FA5}">
                      <a16:colId xmlns:a16="http://schemas.microsoft.com/office/drawing/2014/main" val="3986247687"/>
                    </a:ext>
                  </a:extLst>
                </a:gridCol>
                <a:gridCol w="239220">
                  <a:extLst>
                    <a:ext uri="{9D8B030D-6E8A-4147-A177-3AD203B41FA5}">
                      <a16:colId xmlns:a16="http://schemas.microsoft.com/office/drawing/2014/main" val="3101145836"/>
                    </a:ext>
                  </a:extLst>
                </a:gridCol>
                <a:gridCol w="239220">
                  <a:extLst>
                    <a:ext uri="{9D8B030D-6E8A-4147-A177-3AD203B41FA5}">
                      <a16:colId xmlns:a16="http://schemas.microsoft.com/office/drawing/2014/main" val="1185479794"/>
                    </a:ext>
                  </a:extLst>
                </a:gridCol>
                <a:gridCol w="239220">
                  <a:extLst>
                    <a:ext uri="{9D8B030D-6E8A-4147-A177-3AD203B41FA5}">
                      <a16:colId xmlns:a16="http://schemas.microsoft.com/office/drawing/2014/main" val="1821786949"/>
                    </a:ext>
                  </a:extLst>
                </a:gridCol>
                <a:gridCol w="239220">
                  <a:extLst>
                    <a:ext uri="{9D8B030D-6E8A-4147-A177-3AD203B41FA5}">
                      <a16:colId xmlns:a16="http://schemas.microsoft.com/office/drawing/2014/main" val="364457766"/>
                    </a:ext>
                  </a:extLst>
                </a:gridCol>
                <a:gridCol w="239220">
                  <a:extLst>
                    <a:ext uri="{9D8B030D-6E8A-4147-A177-3AD203B41FA5}">
                      <a16:colId xmlns:a16="http://schemas.microsoft.com/office/drawing/2014/main" val="4274899978"/>
                    </a:ext>
                  </a:extLst>
                </a:gridCol>
              </a:tblGrid>
              <a:tr h="427862">
                <a:tc>
                  <a:txBody>
                    <a:bodyPr/>
                    <a:lstStyle/>
                    <a:p>
                      <a:r>
                        <a:rPr kumimoji="1" lang="ja-JP" altLang="en-US" sz="700" b="0" dirty="0">
                          <a:latin typeface="ＭＳ ゴシック" panose="020B0609070205080204" pitchFamily="49" charset="-128"/>
                          <a:ea typeface="ＭＳ ゴシック" panose="020B0609070205080204" pitchFamily="49" charset="-128"/>
                        </a:rPr>
                        <a:t>指標</a:t>
                      </a:r>
                      <a:endParaRPr kumimoji="1" lang="en-US" altLang="ja-JP" sz="7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13</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14</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15</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16</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17</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18</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19</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20</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21</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22</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23</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24</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25</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26</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27</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28</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29</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30</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5/1</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3</a:t>
                      </a: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4</a:t>
                      </a: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5</a:t>
                      </a: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6</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7</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8</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9</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10</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11</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12</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13</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14</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15</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16</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17</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18</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19</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20</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21</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22</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23</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24</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25</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26</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27</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28</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29</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30</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600" b="0" dirty="0">
                          <a:latin typeface="ＭＳ ゴシック" panose="020B0609070205080204" pitchFamily="49" charset="-128"/>
                          <a:ea typeface="ＭＳ ゴシック" panose="020B0609070205080204" pitchFamily="49" charset="-128"/>
                        </a:rPr>
                        <a:t>31</a:t>
                      </a:r>
                      <a:endParaRPr kumimoji="1" lang="ja-JP" altLang="en-US" sz="600" b="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962293515"/>
                  </a:ext>
                </a:extLst>
              </a:tr>
              <a:tr h="248517">
                <a:tc>
                  <a:txBody>
                    <a:bodyPr/>
                    <a:lstStyle/>
                    <a:p>
                      <a:r>
                        <a:rPr lang="ja-JP" altLang="en-US" sz="800" dirty="0">
                          <a:latin typeface="Meiryo UI" panose="020B0604030504040204" pitchFamily="50" charset="-128"/>
                          <a:ea typeface="Meiryo UI" panose="020B0604030504040204" pitchFamily="50" charset="-128"/>
                        </a:rPr>
                        <a:t>①</a:t>
                      </a:r>
                      <a:endParaRPr lang="en-US" altLang="ja-JP" sz="8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algn="ctr"/>
                      <a:endParaRPr kumimoji="1" lang="en-US" altLang="ja-JP"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en-US" altLang="ja-JP"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endParaRPr kumimoji="1" lang="en-US" altLang="ja-JP"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extLst>
                  <a:ext uri="{0D108BD9-81ED-4DB2-BD59-A6C34878D82A}">
                    <a16:rowId xmlns:a16="http://schemas.microsoft.com/office/drawing/2014/main" val="1044945419"/>
                  </a:ext>
                </a:extLst>
              </a:tr>
              <a:tr h="248517">
                <a:tc>
                  <a:txBody>
                    <a:bodyPr/>
                    <a:lstStyle/>
                    <a:p>
                      <a:r>
                        <a:rPr lang="ja-JP" altLang="en-US" sz="800" dirty="0">
                          <a:latin typeface="Meiryo UI" panose="020B0604030504040204" pitchFamily="50" charset="-128"/>
                          <a:ea typeface="Meiryo UI" panose="020B0604030504040204" pitchFamily="50" charset="-128"/>
                        </a:rPr>
                        <a:t>②</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schemeClr val="dk1"/>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endParaRPr kumimoji="1" lang="en-US" altLang="ja-JP"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extLst>
                  <a:ext uri="{0D108BD9-81ED-4DB2-BD59-A6C34878D82A}">
                    <a16:rowId xmlns:a16="http://schemas.microsoft.com/office/drawing/2014/main" val="564320038"/>
                  </a:ext>
                </a:extLst>
              </a:tr>
              <a:tr h="248517">
                <a:tc>
                  <a:txBody>
                    <a:bodyPr/>
                    <a:lstStyle/>
                    <a:p>
                      <a:r>
                        <a:rPr lang="ja-JP" altLang="en-US" sz="800" dirty="0">
                          <a:latin typeface="Meiryo UI" panose="020B0604030504040204" pitchFamily="50" charset="-128"/>
                          <a:ea typeface="Meiryo UI" panose="020B0604030504040204" pitchFamily="50" charset="-128"/>
                        </a:rPr>
                        <a:t>③</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algn="ctr"/>
                      <a:endParaRPr kumimoji="1" lang="en-US" altLang="ja-JP"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algn="ctr"/>
                      <a:endParaRPr kumimoji="1" lang="ja-JP" altLang="en-US" sz="700" dirty="0">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1695015593"/>
                  </a:ext>
                </a:extLst>
              </a:tr>
              <a:tr h="248517">
                <a:tc>
                  <a:txBody>
                    <a:bodyPr/>
                    <a:lstStyle/>
                    <a:p>
                      <a:r>
                        <a:rPr lang="ja-JP" altLang="en-US" sz="800" dirty="0">
                          <a:latin typeface="Meiryo UI" panose="020B0604030504040204" pitchFamily="50" charset="-128"/>
                          <a:ea typeface="Meiryo UI" panose="020B0604030504040204" pitchFamily="50" charset="-128"/>
                        </a:rPr>
                        <a:t>④</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ＭＳ ゴシック" panose="020B0609070205080204" pitchFamily="49" charset="-128"/>
                          <a:ea typeface="ＭＳ ゴシック" panose="020B0609070205080204" pitchFamily="49" charset="-128"/>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endParaRPr kumimoji="1" lang="en-US" altLang="ja-JP" sz="7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algn="ctr"/>
                      <a:r>
                        <a:rPr kumimoji="1" lang="ja-JP" altLang="en-US" sz="700" dirty="0">
                          <a:latin typeface="ＭＳ ゴシック" panose="020B0609070205080204" pitchFamily="49" charset="-128"/>
                          <a:ea typeface="ＭＳ ゴシック" panose="020B0609070205080204" pitchFamily="49"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4118150792"/>
                  </a:ext>
                </a:extLst>
              </a:tr>
              <a:tr h="248517">
                <a:tc>
                  <a:txBody>
                    <a:bodyPr/>
                    <a:lstStyle/>
                    <a:p>
                      <a:r>
                        <a:rPr lang="ja-JP" altLang="en-US" sz="800" dirty="0">
                          <a:latin typeface="Meiryo UI" panose="020B0604030504040204" pitchFamily="50" charset="-128"/>
                          <a:ea typeface="Meiryo UI" panose="020B0604030504040204" pitchFamily="50" charset="-128"/>
                        </a:rPr>
                        <a:t>⑤</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tc>
                <a:extLst>
                  <a:ext uri="{0D108BD9-81ED-4DB2-BD59-A6C34878D82A}">
                    <a16:rowId xmlns:a16="http://schemas.microsoft.com/office/drawing/2014/main" val="2143558524"/>
                  </a:ext>
                </a:extLst>
              </a:tr>
            </a:tbl>
          </a:graphicData>
        </a:graphic>
      </p:graphicFrame>
      <p:sp>
        <p:nvSpPr>
          <p:cNvPr id="24" name="テキスト ボックス 23">
            <a:extLst>
              <a:ext uri="{FF2B5EF4-FFF2-40B4-BE49-F238E27FC236}">
                <a16:creationId xmlns:a16="http://schemas.microsoft.com/office/drawing/2014/main" id="{592059E5-A9A9-4D9B-A33E-60C23C940452}"/>
              </a:ext>
            </a:extLst>
          </p:cNvPr>
          <p:cNvSpPr txBox="1"/>
          <p:nvPr/>
        </p:nvSpPr>
        <p:spPr>
          <a:xfrm>
            <a:off x="9693432" y="2500572"/>
            <a:ext cx="495806"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警戒</a:t>
            </a:r>
          </a:p>
        </p:txBody>
      </p:sp>
      <p:sp>
        <p:nvSpPr>
          <p:cNvPr id="36" name="テキスト ボックス 35">
            <a:extLst>
              <a:ext uri="{FF2B5EF4-FFF2-40B4-BE49-F238E27FC236}">
                <a16:creationId xmlns:a16="http://schemas.microsoft.com/office/drawing/2014/main" id="{2D685914-1609-40CE-A461-B3571C037603}"/>
              </a:ext>
            </a:extLst>
          </p:cNvPr>
          <p:cNvSpPr txBox="1"/>
          <p:nvPr/>
        </p:nvSpPr>
        <p:spPr>
          <a:xfrm>
            <a:off x="8567453" y="5977657"/>
            <a:ext cx="1347254"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非常事態・警戒</a:t>
            </a:r>
            <a:r>
              <a:rPr kumimoji="1" lang="ja-JP" altLang="en-US" sz="1050" dirty="0">
                <a:latin typeface="Meiryo UI" panose="020B0604030504040204" pitchFamily="50" charset="-128"/>
                <a:ea typeface="Meiryo UI" panose="020B0604030504040204" pitchFamily="50" charset="-128"/>
              </a:rPr>
              <a:t>解除</a:t>
            </a:r>
          </a:p>
        </p:txBody>
      </p:sp>
      <p:sp>
        <p:nvSpPr>
          <p:cNvPr id="37" name="楕円 36">
            <a:extLst>
              <a:ext uri="{FF2B5EF4-FFF2-40B4-BE49-F238E27FC236}">
                <a16:creationId xmlns:a16="http://schemas.microsoft.com/office/drawing/2014/main" id="{711B4FB7-F84B-40E5-97B8-F9F3C7798005}"/>
              </a:ext>
            </a:extLst>
          </p:cNvPr>
          <p:cNvSpPr/>
          <p:nvPr/>
        </p:nvSpPr>
        <p:spPr>
          <a:xfrm>
            <a:off x="8331828" y="6020569"/>
            <a:ext cx="180000" cy="180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9500379" y="828079"/>
            <a:ext cx="185755" cy="451319"/>
          </a:xfrm>
          <a:prstGeom prst="rect">
            <a:avLst/>
          </a:prstGeom>
          <a:no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8331828" y="4288114"/>
            <a:ext cx="185755" cy="432000"/>
          </a:xfrm>
          <a:prstGeom prst="rect">
            <a:avLst/>
          </a:prstGeom>
          <a:no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9481050" y="1318921"/>
            <a:ext cx="185755" cy="680026"/>
          </a:xfrm>
          <a:prstGeom prst="rect">
            <a:avLst/>
          </a:prstGeom>
          <a:no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8306115" y="4925645"/>
            <a:ext cx="195804" cy="1004006"/>
          </a:xfrm>
          <a:prstGeom prst="rect">
            <a:avLst/>
          </a:prstGeom>
          <a:no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10108899" y="834463"/>
            <a:ext cx="221871" cy="451319"/>
          </a:xfrm>
          <a:prstGeom prst="rect">
            <a:avLst/>
          </a:prstGeom>
          <a:no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0129581" y="2792321"/>
            <a:ext cx="195172" cy="227151"/>
          </a:xfrm>
          <a:prstGeom prst="rect">
            <a:avLst/>
          </a:prstGeom>
          <a:noFill/>
          <a:ln w="38100">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a:extLst>
              <a:ext uri="{FF2B5EF4-FFF2-40B4-BE49-F238E27FC236}">
                <a16:creationId xmlns:a16="http://schemas.microsoft.com/office/drawing/2014/main" id="{556BF7DB-F46A-46CF-90C6-4A50D14EFC56}"/>
              </a:ext>
            </a:extLst>
          </p:cNvPr>
          <p:cNvCxnSpPr>
            <a:cxnSpLocks/>
          </p:cNvCxnSpPr>
          <p:nvPr/>
        </p:nvCxnSpPr>
        <p:spPr>
          <a:xfrm flipH="1">
            <a:off x="8302837" y="4081929"/>
            <a:ext cx="2358" cy="2520000"/>
          </a:xfrm>
          <a:prstGeom prst="line">
            <a:avLst/>
          </a:prstGeom>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592059E5-A9A9-4D9B-A33E-60C23C940452}"/>
              </a:ext>
            </a:extLst>
          </p:cNvPr>
          <p:cNvSpPr txBox="1"/>
          <p:nvPr/>
        </p:nvSpPr>
        <p:spPr>
          <a:xfrm>
            <a:off x="8690141" y="3559932"/>
            <a:ext cx="3665963" cy="415498"/>
          </a:xfrm>
          <a:prstGeom prst="rect">
            <a:avLst/>
          </a:prstGeom>
          <a:noFill/>
        </p:spPr>
        <p:txBody>
          <a:bodyPr wrap="square" rtlCol="0">
            <a:spAutoFit/>
          </a:bodyPr>
          <a:lstStyle/>
          <a:p>
            <a:r>
              <a:rPr kumimoji="1" lang="en-US" altLang="ja-JP"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rPr>
              <a:t>4</a:t>
            </a:r>
            <a:r>
              <a:rPr kumimoji="1" lang="ja-JP" altLang="en-US" sz="1050" dirty="0">
                <a:latin typeface="Meiryo UI" panose="020B0604030504040204" pitchFamily="50" charset="-128"/>
                <a:ea typeface="Meiryo UI" panose="020B0604030504040204" pitchFamily="50" charset="-128"/>
              </a:rPr>
              <a:t>日時点における重症病床確保数は</a:t>
            </a:r>
            <a:r>
              <a:rPr kumimoji="1" lang="en-US" altLang="ja-JP" sz="1050" dirty="0">
                <a:latin typeface="Meiryo UI" panose="020B0604030504040204" pitchFamily="50" charset="-128"/>
                <a:ea typeface="Meiryo UI" panose="020B0604030504040204" pitchFamily="50" charset="-128"/>
              </a:rPr>
              <a:t>32</a:t>
            </a:r>
            <a:r>
              <a:rPr kumimoji="1" lang="ja-JP" altLang="en-US" sz="1050" dirty="0">
                <a:latin typeface="Meiryo UI" panose="020B0604030504040204" pitchFamily="50" charset="-128"/>
                <a:ea typeface="Meiryo UI" panose="020B0604030504040204" pitchFamily="50" charset="-128"/>
              </a:rPr>
              <a:t>床であったため、</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使用率が</a:t>
            </a:r>
            <a:r>
              <a:rPr kumimoji="1" lang="en-US" altLang="ja-JP" sz="1050" dirty="0">
                <a:latin typeface="Meiryo UI" panose="020B0604030504040204" pitchFamily="50" charset="-128"/>
                <a:ea typeface="Meiryo UI" panose="020B0604030504040204" pitchFamily="50" charset="-128"/>
              </a:rPr>
              <a:t>60%</a:t>
            </a:r>
            <a:r>
              <a:rPr kumimoji="1" lang="ja-JP" altLang="en-US" sz="1050" dirty="0">
                <a:latin typeface="Meiryo UI" panose="020B0604030504040204" pitchFamily="50" charset="-128"/>
                <a:ea typeface="Meiryo UI" panose="020B0604030504040204" pitchFamily="50" charset="-128"/>
              </a:rPr>
              <a:t>を超える日があった</a:t>
            </a:r>
            <a:r>
              <a:rPr kumimoji="1" lang="ja-JP" altLang="en-US" sz="1050" dirty="0" smtClean="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p:txBody>
      </p:sp>
      <p:sp>
        <p:nvSpPr>
          <p:cNvPr id="3" name="右中かっこ 2"/>
          <p:cNvSpPr/>
          <p:nvPr/>
        </p:nvSpPr>
        <p:spPr>
          <a:xfrm>
            <a:off x="4162425" y="1391027"/>
            <a:ext cx="144000" cy="68002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269403" y="1573013"/>
            <a:ext cx="323165" cy="450473"/>
          </a:xfrm>
          <a:prstGeom prst="rect">
            <a:avLst/>
          </a:prstGeom>
          <a:noFill/>
        </p:spPr>
        <p:txBody>
          <a:bodyPr vert="eaVert" wrap="square" rtlCol="0">
            <a:spAutoFit/>
          </a:bodyPr>
          <a:lstStyle/>
          <a:p>
            <a:r>
              <a:rPr kumimoji="1" lang="ja-JP" altLang="en-US" sz="900" dirty="0">
                <a:latin typeface="Meiryo UI" panose="020B0604030504040204" pitchFamily="50" charset="-128"/>
                <a:ea typeface="Meiryo UI" panose="020B0604030504040204" pitchFamily="50" charset="-128"/>
              </a:rPr>
              <a:t>警戒</a:t>
            </a:r>
          </a:p>
        </p:txBody>
      </p:sp>
      <p:cxnSp>
        <p:nvCxnSpPr>
          <p:cNvPr id="7" name="直線コネクタ 6"/>
          <p:cNvCxnSpPr/>
          <p:nvPr/>
        </p:nvCxnSpPr>
        <p:spPr>
          <a:xfrm>
            <a:off x="3898900" y="1779199"/>
            <a:ext cx="38100" cy="3724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2735438" y="2165866"/>
            <a:ext cx="1163462" cy="651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2010410" y="2358997"/>
            <a:ext cx="1888490" cy="745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3855135" y="2123826"/>
            <a:ext cx="323165" cy="684668"/>
          </a:xfrm>
          <a:prstGeom prst="rect">
            <a:avLst/>
          </a:prstGeom>
          <a:noFill/>
        </p:spPr>
        <p:txBody>
          <a:bodyPr vert="eaVert" wrap="square" rtlCol="0">
            <a:spAutoFit/>
          </a:bodyPr>
          <a:lstStyle/>
          <a:p>
            <a:r>
              <a:rPr kumimoji="1" lang="ja-JP" altLang="en-US" sz="900" i="1" u="sng" dirty="0">
                <a:latin typeface="Meiryo UI" panose="020B0604030504040204" pitchFamily="50" charset="-128"/>
                <a:ea typeface="Meiryo UI" panose="020B0604030504040204" pitchFamily="50" charset="-128"/>
              </a:rPr>
              <a:t>警戒</a:t>
            </a:r>
            <a:r>
              <a:rPr lang="ja-JP" altLang="en-US" sz="900" i="1" u="sng" dirty="0">
                <a:latin typeface="Meiryo UI" panose="020B0604030504040204" pitchFamily="50" charset="-128"/>
                <a:ea typeface="Meiryo UI" panose="020B0604030504040204" pitchFamily="50" charset="-128"/>
              </a:rPr>
              <a:t>解除</a:t>
            </a:r>
            <a:endParaRPr kumimoji="1" lang="ja-JP" altLang="en-US" sz="900" i="1" u="sng" dirty="0">
              <a:latin typeface="Meiryo UI" panose="020B0604030504040204" pitchFamily="50" charset="-128"/>
              <a:ea typeface="Meiryo UI" panose="020B0604030504040204" pitchFamily="50" charset="-128"/>
            </a:endParaRPr>
          </a:p>
        </p:txBody>
      </p:sp>
      <p:sp>
        <p:nvSpPr>
          <p:cNvPr id="13" name="右中かっこ 12"/>
          <p:cNvSpPr/>
          <p:nvPr/>
        </p:nvSpPr>
        <p:spPr>
          <a:xfrm>
            <a:off x="4170143" y="2799235"/>
            <a:ext cx="66240" cy="24604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テキスト ボックス 60"/>
          <p:cNvSpPr txBox="1"/>
          <p:nvPr/>
        </p:nvSpPr>
        <p:spPr>
          <a:xfrm>
            <a:off x="4218618" y="2606697"/>
            <a:ext cx="323165" cy="596536"/>
          </a:xfrm>
          <a:prstGeom prst="rect">
            <a:avLst/>
          </a:prstGeom>
          <a:noFill/>
        </p:spPr>
        <p:txBody>
          <a:bodyPr vert="eaVert" wrap="square" rtlCol="0">
            <a:spAutoFit/>
          </a:bodyPr>
          <a:lstStyle/>
          <a:p>
            <a:r>
              <a:rPr lang="ja-JP" altLang="en-US" sz="900" dirty="0">
                <a:latin typeface="Meiryo UI" panose="020B0604030504040204" pitchFamily="50" charset="-128"/>
                <a:ea typeface="Meiryo UI" panose="020B0604030504040204" pitchFamily="50" charset="-128"/>
              </a:rPr>
              <a:t>非常事態</a:t>
            </a:r>
            <a:endParaRPr kumimoji="1" lang="ja-JP" altLang="en-US" sz="900" dirty="0">
              <a:latin typeface="Meiryo UI" panose="020B0604030504040204" pitchFamily="50" charset="-128"/>
              <a:ea typeface="Meiryo UI" panose="020B0604030504040204" pitchFamily="50" charset="-128"/>
            </a:endParaRPr>
          </a:p>
        </p:txBody>
      </p:sp>
      <p:sp>
        <p:nvSpPr>
          <p:cNvPr id="43" name="楕円 42">
            <a:extLst>
              <a:ext uri="{FF2B5EF4-FFF2-40B4-BE49-F238E27FC236}">
                <a16:creationId xmlns:a16="http://schemas.microsoft.com/office/drawing/2014/main" id="{60EFDDE3-F39E-435C-B95B-F3509DA6855D}"/>
              </a:ext>
            </a:extLst>
          </p:cNvPr>
          <p:cNvSpPr/>
          <p:nvPr/>
        </p:nvSpPr>
        <p:spPr>
          <a:xfrm>
            <a:off x="10170178" y="3095376"/>
            <a:ext cx="180000" cy="18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592059E5-A9A9-4D9B-A33E-60C23C940452}"/>
              </a:ext>
            </a:extLst>
          </p:cNvPr>
          <p:cNvSpPr txBox="1"/>
          <p:nvPr/>
        </p:nvSpPr>
        <p:spPr>
          <a:xfrm>
            <a:off x="10324753" y="3042737"/>
            <a:ext cx="741039"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非常事態</a:t>
            </a:r>
            <a:endParaRPr kumimoji="1" lang="ja-JP" altLang="en-US" sz="1050" dirty="0">
              <a:latin typeface="Meiryo UI" panose="020B0604030504040204" pitchFamily="50" charset="-128"/>
              <a:ea typeface="Meiryo UI" panose="020B0604030504040204" pitchFamily="50" charset="-128"/>
            </a:endParaRPr>
          </a:p>
        </p:txBody>
      </p:sp>
      <p:sp>
        <p:nvSpPr>
          <p:cNvPr id="62" name="テキスト ボックス 61">
            <a:extLst>
              <a:ext uri="{FF2B5EF4-FFF2-40B4-BE49-F238E27FC236}">
                <a16:creationId xmlns:a16="http://schemas.microsoft.com/office/drawing/2014/main" id="{592059E5-A9A9-4D9B-A33E-60C23C940452}"/>
              </a:ext>
            </a:extLst>
          </p:cNvPr>
          <p:cNvSpPr txBox="1"/>
          <p:nvPr/>
        </p:nvSpPr>
        <p:spPr>
          <a:xfrm>
            <a:off x="183012" y="3167913"/>
            <a:ext cx="5153496" cy="215444"/>
          </a:xfrm>
          <a:prstGeom prst="rect">
            <a:avLst/>
          </a:prstGeom>
          <a:noFill/>
        </p:spPr>
        <p:txBody>
          <a:bodyPr wrap="square" rtlCol="0">
            <a:spAutoFit/>
          </a:bodyPr>
          <a:lstStyle/>
          <a:p>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「警戒基準の指標①を満たした日から</a:t>
            </a:r>
            <a:r>
              <a:rPr lang="en-US" altLang="ja-JP" sz="800" dirty="0">
                <a:latin typeface="Meiryo UI" panose="020B0604030504040204" pitchFamily="50" charset="-128"/>
                <a:ea typeface="Meiryo UI" panose="020B0604030504040204" pitchFamily="50" charset="-128"/>
              </a:rPr>
              <a:t>30</a:t>
            </a:r>
            <a:r>
              <a:rPr lang="ja-JP" altLang="en-US" sz="800" dirty="0">
                <a:latin typeface="Meiryo UI" panose="020B0604030504040204" pitchFamily="50" charset="-128"/>
                <a:ea typeface="Meiryo UI" panose="020B0604030504040204" pitchFamily="50" charset="-128"/>
              </a:rPr>
              <a:t>日以内に重症病床使用率が</a:t>
            </a:r>
            <a:r>
              <a:rPr lang="en-US" altLang="ja-JP" sz="800" dirty="0">
                <a:latin typeface="Meiryo UI" panose="020B0604030504040204" pitchFamily="50" charset="-128"/>
                <a:ea typeface="Meiryo UI" panose="020B0604030504040204" pitchFamily="50" charset="-128"/>
              </a:rPr>
              <a:t>70%</a:t>
            </a:r>
            <a:r>
              <a:rPr lang="ja-JP" altLang="en-US" sz="800" dirty="0">
                <a:latin typeface="Meiryo UI" panose="020B0604030504040204" pitchFamily="50" charset="-128"/>
                <a:ea typeface="Meiryo UI" panose="020B0604030504040204" pitchFamily="50" charset="-128"/>
              </a:rPr>
              <a:t>以上」の場合、</a:t>
            </a:r>
            <a:r>
              <a:rPr lang="en-US" altLang="ja-JP" sz="800" dirty="0">
                <a:latin typeface="Meiryo UI" panose="020B0604030504040204" pitchFamily="50" charset="-128"/>
                <a:ea typeface="Meiryo UI" panose="020B0604030504040204" pitchFamily="50" charset="-128"/>
              </a:rPr>
              <a:t>4</a:t>
            </a:r>
            <a:r>
              <a:rPr lang="ja-JP" altLang="en-US" sz="800" dirty="0">
                <a:latin typeface="Meiryo UI" panose="020B0604030504040204" pitchFamily="50" charset="-128"/>
                <a:ea typeface="Meiryo UI" panose="020B0604030504040204" pitchFamily="50" charset="-128"/>
              </a:rPr>
              <a:t>月</a:t>
            </a:r>
            <a:r>
              <a:rPr lang="en-US" altLang="ja-JP" sz="800" dirty="0">
                <a:latin typeface="Meiryo UI" panose="020B0604030504040204" pitchFamily="50" charset="-128"/>
                <a:ea typeface="Meiryo UI" panose="020B0604030504040204" pitchFamily="50" charset="-128"/>
              </a:rPr>
              <a:t>7</a:t>
            </a:r>
            <a:r>
              <a:rPr lang="ja-JP" altLang="en-US" sz="800" dirty="0">
                <a:latin typeface="Meiryo UI" panose="020B0604030504040204" pitchFamily="50" charset="-128"/>
                <a:ea typeface="Meiryo UI" panose="020B0604030504040204" pitchFamily="50" charset="-128"/>
              </a:rPr>
              <a:t>日に非常事態。</a:t>
            </a:r>
            <a:endParaRPr lang="en-US" altLang="ja-JP" sz="800"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592059E5-A9A9-4D9B-A33E-60C23C940452}"/>
              </a:ext>
            </a:extLst>
          </p:cNvPr>
          <p:cNvSpPr txBox="1"/>
          <p:nvPr/>
        </p:nvSpPr>
        <p:spPr>
          <a:xfrm>
            <a:off x="8216115" y="3325170"/>
            <a:ext cx="5188185"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↑①の指標を満たす（基準を満たした日から</a:t>
            </a:r>
            <a:r>
              <a:rPr kumimoji="1" lang="en-US" altLang="ja-JP" sz="1050" dirty="0">
                <a:latin typeface="Meiryo UI" panose="020B0604030504040204" pitchFamily="50" charset="-128"/>
                <a:ea typeface="Meiryo UI" panose="020B0604030504040204" pitchFamily="50" charset="-128"/>
              </a:rPr>
              <a:t>25</a:t>
            </a:r>
            <a:r>
              <a:rPr kumimoji="1" lang="ja-JP" altLang="en-US" sz="1050" dirty="0">
                <a:latin typeface="Meiryo UI" panose="020B0604030504040204" pitchFamily="50" charset="-128"/>
                <a:ea typeface="Meiryo UI" panose="020B0604030504040204" pitchFamily="50" charset="-128"/>
              </a:rPr>
              <a:t>日目は</a:t>
            </a:r>
            <a:r>
              <a:rPr kumimoji="1" lang="en-US" altLang="ja-JP" sz="1050" dirty="0">
                <a:latin typeface="Meiryo UI" panose="020B0604030504040204" pitchFamily="50" charset="-128"/>
                <a:ea typeface="Meiryo UI" panose="020B0604030504040204" pitchFamily="50" charset="-128"/>
              </a:rPr>
              <a:t>4/20</a:t>
            </a:r>
            <a:r>
              <a:rPr kumimoji="1" lang="ja-JP" altLang="en-US" sz="1050" dirty="0">
                <a:latin typeface="Meiryo UI" panose="020B0604030504040204" pitchFamily="50" charset="-128"/>
                <a:ea typeface="Meiryo UI" panose="020B0604030504040204" pitchFamily="50" charset="-128"/>
              </a:rPr>
              <a:t>）</a:t>
            </a:r>
          </a:p>
        </p:txBody>
      </p:sp>
      <p:cxnSp>
        <p:nvCxnSpPr>
          <p:cNvPr id="17" name="直線コネクタ 16"/>
          <p:cNvCxnSpPr/>
          <p:nvPr/>
        </p:nvCxnSpPr>
        <p:spPr>
          <a:xfrm>
            <a:off x="10108899" y="2556584"/>
            <a:ext cx="0" cy="7400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a:cxnSpLocks/>
          </p:cNvCxnSpPr>
          <p:nvPr/>
        </p:nvCxnSpPr>
        <p:spPr>
          <a:xfrm>
            <a:off x="9460369" y="729799"/>
            <a:ext cx="7838" cy="1984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cxnSpLocks/>
          </p:cNvCxnSpPr>
          <p:nvPr/>
        </p:nvCxnSpPr>
        <p:spPr>
          <a:xfrm>
            <a:off x="8356039" y="3203233"/>
            <a:ext cx="181413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63A0AA18-615D-4DF0-8E82-D2A2EC5B2BBA}"/>
              </a:ext>
            </a:extLst>
          </p:cNvPr>
          <p:cNvCxnSpPr/>
          <p:nvPr/>
        </p:nvCxnSpPr>
        <p:spPr>
          <a:xfrm>
            <a:off x="8330638" y="2628337"/>
            <a:ext cx="0" cy="740069"/>
          </a:xfrm>
          <a:prstGeom prst="line">
            <a:avLst/>
          </a:prstGeom>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A651C44A-8915-4528-8048-53C9F9FBFB66}"/>
              </a:ext>
            </a:extLst>
          </p:cNvPr>
          <p:cNvSpPr txBox="1"/>
          <p:nvPr/>
        </p:nvSpPr>
        <p:spPr>
          <a:xfrm>
            <a:off x="10523122" y="6498981"/>
            <a:ext cx="5153496" cy="215444"/>
          </a:xfrm>
          <a:prstGeom prst="rect">
            <a:avLst/>
          </a:prstGeom>
          <a:noFill/>
        </p:spPr>
        <p:txBody>
          <a:bodyPr wrap="square" rtlCol="0">
            <a:spAutoFit/>
          </a:bodyPr>
          <a:lstStyle/>
          <a:p>
            <a:r>
              <a:rPr lang="zh-TW" altLang="en-US" sz="800" dirty="0">
                <a:latin typeface="Meiryo UI" panose="020B0604030504040204" pitchFamily="50" charset="-128"/>
                <a:ea typeface="Meiryo UI" panose="020B0604030504040204" pitchFamily="50" charset="-128"/>
              </a:rPr>
              <a:t>○：基準内　●：基準外</a:t>
            </a:r>
            <a:endParaRPr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70197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8419</TotalTime>
  <Words>2418</Words>
  <Application>Microsoft Office PowerPoint</Application>
  <PresentationFormat>ワイド画面</PresentationFormat>
  <Paragraphs>605</Paragraphs>
  <Slides>15</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Meiryo UI</vt:lpstr>
      <vt:lpstr>ＭＳ ゴシック</vt:lpstr>
      <vt:lpstr>游ゴシック</vt:lpstr>
      <vt:lpstr>游ゴシック Light</vt:lpstr>
      <vt:lpstr>Arial</vt:lpstr>
      <vt:lpstr>Office テーマ</vt:lpstr>
      <vt:lpstr>令和２年６月22日 健康医療部</vt:lpstr>
      <vt:lpstr>（１）現状について （Ｐ２～３）</vt:lpstr>
      <vt:lpstr>PowerPoint プレゼンテーション</vt:lpstr>
      <vt:lpstr>PowerPoint プレゼンテーション</vt:lpstr>
      <vt:lpstr>（２）課題及び見直しの方向性について （Ｐ５～14）</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野崎　健二</dc:creator>
  <cp:lastModifiedBy>西尾　真知</cp:lastModifiedBy>
  <cp:revision>872</cp:revision>
  <cp:lastPrinted>2020-06-19T06:59:01Z</cp:lastPrinted>
  <dcterms:created xsi:type="dcterms:W3CDTF">2019-04-25T08:31:09Z</dcterms:created>
  <dcterms:modified xsi:type="dcterms:W3CDTF">2020-06-22T05:25:58Z</dcterms:modified>
</cp:coreProperties>
</file>