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256" r:id="rId5"/>
    <p:sldId id="284" r:id="rId6"/>
    <p:sldId id="304" r:id="rId7"/>
    <p:sldId id="283" r:id="rId8"/>
    <p:sldId id="282" r:id="rId9"/>
    <p:sldId id="305" r:id="rId10"/>
    <p:sldId id="319" r:id="rId11"/>
    <p:sldId id="307" r:id="rId12"/>
    <p:sldId id="320" r:id="rId13"/>
    <p:sldId id="297" r:id="rId14"/>
    <p:sldId id="311" r:id="rId15"/>
    <p:sldId id="290" r:id="rId16"/>
    <p:sldId id="310" r:id="rId17"/>
    <p:sldId id="312" r:id="rId18"/>
    <p:sldId id="303" r:id="rId19"/>
    <p:sldId id="314" r:id="rId20"/>
    <p:sldId id="321" r:id="rId21"/>
    <p:sldId id="316" r:id="rId22"/>
    <p:sldId id="299" r:id="rId23"/>
    <p:sldId id="300" r:id="rId24"/>
    <p:sldId id="318" r:id="rId25"/>
    <p:sldId id="301" r:id="rId26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7" autoAdjust="0"/>
    <p:restoredTop sz="88689" autoAdjust="0"/>
  </p:normalViewPr>
  <p:slideViewPr>
    <p:cSldViewPr snapToGrid="0">
      <p:cViewPr varScale="1">
        <p:scale>
          <a:sx n="66" d="100"/>
          <a:sy n="66" d="100"/>
        </p:scale>
        <p:origin x="1470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FB838-2107-4589-9A34-4F8AB62CD6BC}" type="datetimeFigureOut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C4593-DE5F-48BD-BCCF-AD7193D2D0F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875664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049D8-B427-45B4-95B8-40D939BBE801}" type="datetimeFigureOut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6C8F5-CB2E-4C22-B0D0-CFD98AD7DD2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692281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72955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50868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8365756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3337194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0634889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0695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4630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58747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19080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01681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2980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8095011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703440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2604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6C8F5-CB2E-4C22-B0D0-CFD98AD7DD2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98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62998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482748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6243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32193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95858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7433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72645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75587-0EB0-4542-B963-370E8C682135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684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1873B-C656-4CB6-AF8A-6BF9FBDBCAAE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003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4BD23-C149-42D4-B072-1ACDB051A373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341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1DCE0-4A0F-4140-BB7E-0861FAD5E034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390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78EF6-EC84-4509-9EAB-BB75FB05A010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93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5F9A2-449B-4C7E-9552-AD5D301E854C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8945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2B2BB-9999-4316-B38A-456BADB850BA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93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BA3F3-32E3-4CDC-A63C-74CE3F3C6DC0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931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F6667-D992-42EC-888E-E3EA2EC116C6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884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6D93F-15E6-4A20-A005-682508E4E8D8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48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D5642-EBB0-4684-8EDF-F5ED7DDB7C02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810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87FBE-E5AC-42F5-B2D6-79ED3D5DA044}" type="datetime1">
              <a:rPr kumimoji="1" lang="ja-JP" altLang="en-US" smtClean="0"/>
              <a:t>2019/10/29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1C753-37C8-4AB6-B462-1B7FA098648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3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964826"/>
            <a:ext cx="7772400" cy="1310185"/>
          </a:xfrm>
        </p:spPr>
        <p:txBody>
          <a:bodyPr>
            <a:noAutofit/>
          </a:bodyPr>
          <a:lstStyle/>
          <a:p>
            <a:r>
              <a:rPr kumimoji="1" lang="ja-JP" altLang="en-US" sz="4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大阪府</a:t>
            </a:r>
            <a:r>
              <a:rPr lang="ja-JP" altLang="en-US" sz="4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における</a:t>
            </a:r>
            <a:r>
              <a:rPr lang="en-US" altLang="ja-JP" sz="4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4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sz="4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プラスチックごみ対策の</a:t>
            </a:r>
            <a:r>
              <a:rPr kumimoji="1" lang="ja-JP" altLang="en-US" sz="4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取組</a:t>
            </a:r>
            <a:endParaRPr kumimoji="1" lang="ja-JP" altLang="en-US" sz="4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854547"/>
            <a:ext cx="6858000" cy="1568451"/>
          </a:xfrm>
        </p:spPr>
        <p:txBody>
          <a:bodyPr>
            <a:noAutofit/>
          </a:bodyPr>
          <a:lstStyle/>
          <a:p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rPr>
              <a:t>31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対策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シンポジウム</a:t>
            </a:r>
            <a:endParaRPr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大阪府</a:t>
            </a:r>
            <a:endParaRPr kumimoji="1"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374" y="5710240"/>
            <a:ext cx="2082939" cy="80320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257" y="108777"/>
            <a:ext cx="1910444" cy="149041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251163"/>
            <a:ext cx="2333842" cy="77961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53" y="5422998"/>
            <a:ext cx="2194476" cy="10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106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1" y="92681"/>
            <a:ext cx="9057736" cy="6027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３．府民啓発　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0" y="766742"/>
            <a:ext cx="3038622" cy="46632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r>
              <a:rPr lang="ja-JP" altLang="en-US" sz="28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エコバスツアー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644363" y="5904227"/>
            <a:ext cx="4811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海岸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清掃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9828" y="1221527"/>
            <a:ext cx="8764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大阪湾の魅力スポットを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巡りながら、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海洋プラスチックごみ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問題等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の環境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学習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を実施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97731" y="2396006"/>
            <a:ext cx="29120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第１回（８月）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・親子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・生き物観察会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・海岸清掃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第２回（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月）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・風景写真撮影会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5725" y="3915087"/>
            <a:ext cx="2527928" cy="1719990"/>
          </a:xfrm>
          <a:prstGeom prst="rect">
            <a:avLst/>
          </a:prstGeom>
        </p:spPr>
      </p:pic>
      <p:sp>
        <p:nvSpPr>
          <p:cNvPr id="6" name="四角形吹き出し 5"/>
          <p:cNvSpPr/>
          <p:nvPr/>
        </p:nvSpPr>
        <p:spPr>
          <a:xfrm>
            <a:off x="6921305" y="5022167"/>
            <a:ext cx="2136432" cy="612910"/>
          </a:xfrm>
          <a:prstGeom prst="wedgeRectCallout">
            <a:avLst>
              <a:gd name="adj1" fmla="val -62076"/>
              <a:gd name="adj2" fmla="val -3992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参加者にﾏｲﾎﾞﾄﾙ、紙ｽﾄﾛｰ等をﾌﾟﾚｾﾞﾝﾄ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26" y="2554327"/>
            <a:ext cx="5365605" cy="3278984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９</a:t>
            </a:r>
          </a:p>
        </p:txBody>
      </p:sp>
    </p:spTree>
    <p:extLst>
      <p:ext uri="{BB962C8B-B14F-4D97-AF65-F5344CB8AC3E}">
        <p14:creationId xmlns:p14="http://schemas.microsoft.com/office/powerpoint/2010/main" val="407628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724187" y="81137"/>
            <a:ext cx="3695625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３．府民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啓発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86" y="1181358"/>
            <a:ext cx="3667274" cy="5175908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130194" y="893997"/>
            <a:ext cx="4290646" cy="456301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800" b="1" kern="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ja-JP" altLang="en-US" sz="28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おおさか</a:t>
            </a:r>
            <a:r>
              <a:rPr lang="en-US" altLang="ja-JP" sz="28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3R</a:t>
            </a:r>
            <a:r>
              <a:rPr lang="ja-JP" altLang="en-US" sz="28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キャンペーン</a:t>
            </a:r>
            <a:endParaRPr kumimoji="0" lang="ja-JP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201675" y="1649731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・期間：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10~11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・場所：小売店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イベント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・内容：マイバッグ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や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マイボトルの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常時携帯等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を啓発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角丸四角形吹き出し 8"/>
          <p:cNvSpPr/>
          <p:nvPr/>
        </p:nvSpPr>
        <p:spPr>
          <a:xfrm>
            <a:off x="206778" y="4731859"/>
            <a:ext cx="4437079" cy="1276799"/>
          </a:xfrm>
          <a:prstGeom prst="wedgeRoundRectCallout">
            <a:avLst>
              <a:gd name="adj1" fmla="val 54617"/>
              <a:gd name="adj2" fmla="val -7848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キャンペーンは、今年度から</a:t>
            </a:r>
          </a:p>
          <a:p>
            <a:pPr algn="ctr"/>
            <a:r>
              <a:rPr kumimoji="1" lang="en-US" altLang="ja-JP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月までの</a:t>
            </a:r>
            <a:r>
              <a:rPr kumimoji="1" lang="en-US" altLang="ja-JP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8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ヶ月に拡大！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70" y="6101892"/>
            <a:ext cx="3157250" cy="595784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279761" y="6355162"/>
            <a:ext cx="296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おおさか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3R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キャンペーンポスター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10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59994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724187" y="81137"/>
            <a:ext cx="3695625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３．府民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啓発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0" y="1176755"/>
            <a:ext cx="9144000" cy="339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内容</a:t>
            </a:r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〇環境に配慮した取組を実施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(961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団体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(10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月２日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現在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))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キャンペーン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ポスターの掲示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マイバッグやマイボトルの常時携帯）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・簡易包装の実施　など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〇イベントや店頭での啓発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・プラスチックごみの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3R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に関するパネル説明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・子ども用オリジナルマイバッグの作成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0" y="766742"/>
            <a:ext cx="3725839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dirty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ja-JP" altLang="en-US" sz="24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おおさか</a:t>
            </a:r>
            <a:r>
              <a:rPr lang="en-US" altLang="ja-JP" sz="24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3R</a:t>
            </a:r>
            <a:r>
              <a:rPr lang="ja-JP" altLang="en-US" sz="24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キャンペーン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42278" b="13361"/>
          <a:stretch/>
        </p:blipFill>
        <p:spPr>
          <a:xfrm>
            <a:off x="398073" y="4497130"/>
            <a:ext cx="4112698" cy="1943844"/>
          </a:xfrm>
          <a:prstGeom prst="rect">
            <a:avLst/>
          </a:prstGeom>
        </p:spPr>
      </p:pic>
      <p:sp>
        <p:nvSpPr>
          <p:cNvPr id="15" name="角丸四角形吹き出し 14"/>
          <p:cNvSpPr/>
          <p:nvPr/>
        </p:nvSpPr>
        <p:spPr>
          <a:xfrm>
            <a:off x="6419811" y="2637910"/>
            <a:ext cx="2611647" cy="1488191"/>
          </a:xfrm>
          <a:prstGeom prst="wedgeRoundRectCallout">
            <a:avLst>
              <a:gd name="adj1" fmla="val -58031"/>
              <a:gd name="adj2" fmla="val -119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9811" y="2713918"/>
            <a:ext cx="27241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月は４会場で実施！</a:t>
            </a:r>
            <a:endParaRPr kumimoji="1"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ECO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縁日</a:t>
            </a:r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(11/3)</a:t>
            </a:r>
          </a:p>
          <a:p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・ロハスフェスタ万博</a:t>
            </a:r>
            <a:endParaRPr kumimoji="1"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(11/15~17)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endParaRPr kumimoji="1"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16" b="94306" l="4967" r="98789">
                        <a14:foregroundMark x1="69170" y1="30345" x2="69170" y2="30345"/>
                        <a14:foregroundMark x1="73713" y1="31738" x2="73713" y2="31738"/>
                        <a14:foregroundMark x1="77832" y1="35615" x2="77832" y2="35615"/>
                        <a14:foregroundMark x1="82859" y1="36705" x2="82859" y2="36705"/>
                        <a14:foregroundMark x1="83525" y1="36705" x2="83525" y2="36705"/>
                        <a14:foregroundMark x1="87826" y1="37190" x2="87826" y2="37190"/>
                        <a14:foregroundMark x1="88976" y1="40581" x2="88976" y2="40581"/>
                        <a14:foregroundMark x1="81224" y1="28770" x2="81224" y2="28770"/>
                        <a14:foregroundMark x1="84676" y1="29194" x2="84676" y2="29194"/>
                        <a14:foregroundMark x1="74197" y1="26045" x2="74197" y2="26045"/>
                        <a14:foregroundMark x1="66687" y1="28528" x2="66687" y2="28528"/>
                        <a14:foregroundMark x1="66869" y1="21926" x2="66869" y2="21926"/>
                        <a14:foregroundMark x1="64627" y1="25560" x2="64627" y2="25560"/>
                        <a14:foregroundMark x1="63053" y1="28044" x2="63053" y2="28044"/>
                        <a14:foregroundMark x1="70563" y1="34646" x2="70563" y2="34646"/>
                        <a14:foregroundMark x1="70745" y1="31012" x2="70745" y2="31012"/>
                        <a14:foregroundMark x1="73289" y1="32647" x2="73289" y2="32647"/>
                        <a14:foregroundMark x1="81224" y1="39007" x2="81224" y2="39007"/>
                        <a14:foregroundMark x1="78740" y1="38098" x2="78740" y2="38098"/>
                        <a14:foregroundMark x1="77347" y1="33555" x2="77347" y2="33555"/>
                        <a14:foregroundMark x1="76439" y1="33555" x2="76439" y2="33555"/>
                        <a14:foregroundMark x1="72380" y1="29921" x2="72380" y2="29921"/>
                        <a14:foregroundMark x1="66445" y1="33979" x2="66445" y2="33979"/>
                        <a14:foregroundMark x1="85342" y1="47426" x2="85342" y2="47426"/>
                        <a14:foregroundMark x1="80133" y1="33071" x2="80133" y2="33071"/>
                        <a14:foregroundMark x1="59843" y1="36523" x2="59843" y2="36523"/>
                        <a14:foregroundMark x1="63719" y1="51545" x2="63719" y2="51545"/>
                        <a14:foregroundMark x1="68928" y1="55845" x2="68928" y2="55845"/>
                        <a14:foregroundMark x1="77347" y1="63840" x2="77347" y2="63840"/>
                        <a14:foregroundMark x1="91520" y1="46033" x2="91520" y2="46033"/>
                        <a14:foregroundMark x1="32524" y1="14831" x2="32524" y2="14831"/>
                        <a14:foregroundMark x1="41804" y1="13443" x2="41804" y2="13443"/>
                        <a14:foregroundMark x1="30703" y1="9714" x2="30703" y2="9714"/>
                        <a14:backgroundMark x1="35251" y1="21684" x2="35251" y2="21684"/>
                        <a14:backgroundMark x1="35009" y1="11205" x2="35009" y2="11205"/>
                        <a14:backgroundMark x1="37977" y1="11690" x2="37977" y2="11690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590" y="4384269"/>
            <a:ext cx="2268031" cy="226803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40" y="4497130"/>
            <a:ext cx="1356457" cy="1933101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984739" y="6462386"/>
            <a:ext cx="2307101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小売店店頭イベント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48590" y="6480270"/>
            <a:ext cx="1710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マイバッグ（例）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02708" y="6419403"/>
            <a:ext cx="1555205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パネル（例）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11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4433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724187" y="81137"/>
            <a:ext cx="3695625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３．府民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啓発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-1" y="797018"/>
            <a:ext cx="9453489" cy="2710799"/>
            <a:chOff x="-93650" y="-747678"/>
            <a:chExt cx="9453489" cy="2710799"/>
          </a:xfrm>
        </p:grpSpPr>
        <p:sp>
          <p:nvSpPr>
            <p:cNvPr id="19" name="テキスト ボックス 18"/>
            <p:cNvSpPr txBox="1"/>
            <p:nvPr/>
          </p:nvSpPr>
          <p:spPr>
            <a:xfrm>
              <a:off x="-93650" y="-260565"/>
              <a:ext cx="9453489" cy="2223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〇企業と連携したポスター、チラシによる啓発や、環境</a:t>
              </a:r>
              <a:endPara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 </a:t>
              </a:r>
              <a:r>
                <a:rPr kumimoji="1" lang="ja-JP" altLang="en-US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イベント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、</a:t>
              </a:r>
              <a:r>
                <a:rPr kumimoji="1" lang="en-US" altLang="ja-JP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SNS</a:t>
              </a:r>
              <a:r>
                <a:rPr kumimoji="1" lang="ja-JP" altLang="en-US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など、様々な媒体を通じて情報発信</a:t>
              </a:r>
              <a:endPara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endParaRPr kumimoji="1" lang="en-US" altLang="ja-JP" sz="105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〇大阪</a:t>
              </a:r>
              <a:r>
                <a:rPr kumimoji="1" lang="ja-JP" altLang="en-US" sz="32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湾の沿岸自治体で構成</a:t>
              </a:r>
              <a:r>
                <a:rPr kumimoji="1" lang="ja-JP" altLang="en-US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される大阪湾環境   </a:t>
              </a:r>
              <a:endPara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en-US" altLang="ja-JP" sz="32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kumimoji="1" lang="en-US" altLang="ja-JP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  </a:t>
              </a:r>
              <a:r>
                <a:rPr kumimoji="1" lang="ja-JP" altLang="en-US" sz="3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保全協議会としても海ごみ削減のための啓発を実施</a:t>
              </a:r>
              <a:endPara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-93649" y="-747678"/>
              <a:ext cx="5459104" cy="385018"/>
            </a:xfrm>
            <a:prstGeom prst="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91419" tIns="45709" rIns="91419" bIns="28793" rtlCol="0" anchor="b" anchorCtr="0">
              <a:noAutofit/>
            </a:bodyPr>
            <a:lstStyle/>
            <a:p>
              <a:pPr lvl="0" algn="ctr" defTabSz="914400">
                <a:defRPr/>
              </a:pPr>
              <a:r>
                <a:rPr lang="ja-JP" altLang="en-US" sz="2400" b="1" kern="0" dirty="0" smtClean="0">
                  <a:solidFill>
                    <a:prstClr val="whit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③広報物の作成やイベントの出展など</a:t>
              </a:r>
              <a:endPara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7" name="テキスト ボックス 26"/>
          <p:cNvSpPr txBox="1"/>
          <p:nvPr/>
        </p:nvSpPr>
        <p:spPr>
          <a:xfrm>
            <a:off x="393842" y="6211669"/>
            <a:ext cx="3768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環境イベントにおける海洋プラスチック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ごみ問題の啓発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449" y="3572407"/>
            <a:ext cx="3456732" cy="2639262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157" y="3591159"/>
            <a:ext cx="3699264" cy="2601757"/>
          </a:xfrm>
          <a:prstGeom prst="rect">
            <a:avLst/>
          </a:prstGeom>
        </p:spPr>
      </p:pic>
      <p:sp>
        <p:nvSpPr>
          <p:cNvPr id="30" name="テキスト ボックス 29"/>
          <p:cNvSpPr txBox="1"/>
          <p:nvPr/>
        </p:nvSpPr>
        <p:spPr>
          <a:xfrm>
            <a:off x="4661059" y="6211669"/>
            <a:ext cx="3517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海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ごみ啓発用パンフレット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（大阪湾環境保全協議会作成）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12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020487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724187" y="81137"/>
            <a:ext cx="3695625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３．府民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啓発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10763" y="5364951"/>
            <a:ext cx="388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シンポジウム（６月）の様子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56" y="1728977"/>
            <a:ext cx="4664887" cy="3585597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0" y="766742"/>
            <a:ext cx="3047179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④シンポジウム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0" y="1624055"/>
            <a:ext cx="4572000" cy="50629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１．海洋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ごみ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問題から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考える　　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シンポジウム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1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主催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zh-TW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大阪府、関西広域連合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日時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】2019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年６月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場所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グランキューブ大阪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参加者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】335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＜概要＞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・専門家の講演　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件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・琵琶湖・淀川流域海ごみ抑制プ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　 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ラットフォーム立ち上げ宣言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13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72339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724187" y="81137"/>
            <a:ext cx="3695625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３．府民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啓発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" y="1266159"/>
            <a:ext cx="914400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２．プラスチックごみ</a:t>
            </a:r>
            <a:r>
              <a:rPr kumimoji="1" lang="ja-JP" altLang="en-US" sz="3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対策</a:t>
            </a:r>
            <a:endParaRPr kumimoji="1" lang="en-US" altLang="ja-JP" sz="36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シンポジウム</a:t>
            </a:r>
            <a:endParaRPr kumimoji="1" lang="en-US" altLang="ja-JP" sz="3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  　「プラスチック</a:t>
            </a:r>
            <a:r>
              <a:rPr kumimoji="1" lang="ja-JP" altLang="en-US" sz="3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ごみ</a:t>
            </a:r>
            <a:endParaRPr kumimoji="1" lang="en-US" altLang="ja-JP" sz="36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3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ゼロ</a:t>
            </a:r>
            <a:r>
              <a:rPr kumimoji="1"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に向けて</a:t>
            </a:r>
            <a:r>
              <a:rPr kumimoji="1" lang="ja-JP" altLang="en-US" sz="3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」</a:t>
            </a:r>
            <a:endParaRPr kumimoji="1" lang="en-US" altLang="ja-JP" sz="36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本シンポジウム</a:t>
            </a:r>
            <a:endParaRPr kumimoji="1"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5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主催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大阪府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日時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】2019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31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（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木曜日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場所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大阪歴史博物館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定員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】200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zh-TW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0" y="766742"/>
            <a:ext cx="3047179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④シンポジウム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50301" y="6277191"/>
            <a:ext cx="327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シンポジウム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(10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のポスター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01" y="978571"/>
            <a:ext cx="3746002" cy="529862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14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03049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946948" y="106747"/>
            <a:ext cx="7250104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４．多様な主体と連携した取組</a:t>
            </a:r>
            <a:endParaRPr lang="ja-JP" altLang="en-US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7574" y="1354397"/>
            <a:ext cx="57645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象印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マホービン株式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会社と連携し、「マイボトルユーザー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にやさしい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街おおさか」の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実現に向け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普及啓発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などの取組みを推進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正方形/長方形 29"/>
          <p:cNvSpPr/>
          <p:nvPr/>
        </p:nvSpPr>
        <p:spPr>
          <a:xfrm>
            <a:off x="84406" y="806280"/>
            <a:ext cx="3417269" cy="470906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①企業</a:t>
            </a:r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等</a:t>
            </a:r>
            <a:r>
              <a:rPr lang="ja-JP" altLang="en-US" sz="24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と連携した取組</a:t>
            </a:r>
            <a:endParaRPr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563203" y="4145783"/>
            <a:ext cx="1690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こまめな水分補給は</a:t>
            </a:r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熱中症予防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になります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13461" y="4145783"/>
            <a:ext cx="1856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ペットボトルの購入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を控えれば、</a:t>
            </a:r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プラスチックごみの削減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になります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773426" y="4095398"/>
            <a:ext cx="13484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保令・保温効果のあるマイボトルは、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省エネ効果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あります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48" y="5176286"/>
            <a:ext cx="922677" cy="1209411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3993" y="5362261"/>
            <a:ext cx="767159" cy="1120584"/>
          </a:xfrm>
          <a:prstGeom prst="rect">
            <a:avLst/>
          </a:prstGeom>
        </p:spPr>
      </p:pic>
      <p:sp>
        <p:nvSpPr>
          <p:cNvPr id="36" name="十字形 35"/>
          <p:cNvSpPr/>
          <p:nvPr/>
        </p:nvSpPr>
        <p:spPr>
          <a:xfrm rot="2700000">
            <a:off x="2899458" y="5576934"/>
            <a:ext cx="981223" cy="903010"/>
          </a:xfrm>
          <a:prstGeom prst="plus">
            <a:avLst>
              <a:gd name="adj" fmla="val 4325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90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5710" y="5496005"/>
            <a:ext cx="906927" cy="986840"/>
          </a:xfrm>
          <a:prstGeom prst="rect">
            <a:avLst/>
          </a:prstGeom>
        </p:spPr>
      </p:pic>
      <p:sp>
        <p:nvSpPr>
          <p:cNvPr id="38" name="角丸四角形 37"/>
          <p:cNvSpPr/>
          <p:nvPr/>
        </p:nvSpPr>
        <p:spPr>
          <a:xfrm>
            <a:off x="314389" y="3682173"/>
            <a:ext cx="8502065" cy="2967986"/>
          </a:xfrm>
          <a:prstGeom prst="roundRect">
            <a:avLst>
              <a:gd name="adj" fmla="val 13908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37574" y="3467085"/>
            <a:ext cx="3264101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  <a:effectLst>
                  <a:outerShdw sx="1000" sy="1000" algn="tl">
                    <a:srgbClr val="000000"/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マイボトルを持つメリット</a:t>
            </a:r>
            <a:endParaRPr kumimoji="1" lang="ja-JP" altLang="en-US" sz="2400" b="1" dirty="0">
              <a:solidFill>
                <a:schemeClr val="bg1"/>
              </a:solidFill>
              <a:effectLst>
                <a:outerShdw sx="1000" sy="1000" algn="tl">
                  <a:srgbClr val="000000"/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2393677" y="4045564"/>
            <a:ext cx="2049534" cy="2515680"/>
          </a:xfrm>
          <a:prstGeom prst="roundRect">
            <a:avLst>
              <a:gd name="adj" fmla="val 2353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角丸四角形 40"/>
          <p:cNvSpPr/>
          <p:nvPr/>
        </p:nvSpPr>
        <p:spPr>
          <a:xfrm>
            <a:off x="4607473" y="3995179"/>
            <a:ext cx="1563403" cy="2515680"/>
          </a:xfrm>
          <a:prstGeom prst="roundRect">
            <a:avLst>
              <a:gd name="adj" fmla="val 2353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角丸四角形 41"/>
          <p:cNvSpPr/>
          <p:nvPr/>
        </p:nvSpPr>
        <p:spPr>
          <a:xfrm>
            <a:off x="520921" y="4045564"/>
            <a:ext cx="1720003" cy="2515680"/>
          </a:xfrm>
          <a:prstGeom prst="roundRect">
            <a:avLst>
              <a:gd name="adj" fmla="val 23533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5160" y="1004676"/>
            <a:ext cx="1303893" cy="1800000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7334550" y="2833444"/>
            <a:ext cx="1725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大阪府広報担当</a:t>
            </a:r>
            <a:endParaRPr kumimoji="1"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副理事 もずやん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170876" y="936522"/>
            <a:ext cx="1219764" cy="1836000"/>
          </a:xfrm>
          <a:prstGeom prst="rect">
            <a:avLst/>
          </a:prstGeom>
        </p:spPr>
      </p:pic>
      <p:sp>
        <p:nvSpPr>
          <p:cNvPr id="43" name="テキスト ボックス 42"/>
          <p:cNvSpPr txBox="1"/>
          <p:nvPr/>
        </p:nvSpPr>
        <p:spPr>
          <a:xfrm>
            <a:off x="5455433" y="2847597"/>
            <a:ext cx="2335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象印マホービン㈱</a:t>
            </a:r>
            <a:endParaRPr kumimoji="1"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マスコットキャラクター ぞうさん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17" y="4172364"/>
            <a:ext cx="2195074" cy="1929969"/>
          </a:xfrm>
          <a:prstGeom prst="rect">
            <a:avLst/>
          </a:prstGeom>
        </p:spPr>
      </p:pic>
      <p:sp>
        <p:nvSpPr>
          <p:cNvPr id="47" name="テキスト ボックス 46"/>
          <p:cNvSpPr txBox="1"/>
          <p:nvPr/>
        </p:nvSpPr>
        <p:spPr>
          <a:xfrm>
            <a:off x="6637252" y="6178921"/>
            <a:ext cx="17250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吉村府知事も愛用</a:t>
            </a:r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15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7896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1355850" y="93690"/>
            <a:ext cx="6453464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４．多様な主体と連携した取組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コンテンツ プレースホルダ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79" y="5462934"/>
            <a:ext cx="3956685" cy="1086500"/>
          </a:xfrm>
          <a:prstGeom prst="rect">
            <a:avLst/>
          </a:prstGeom>
        </p:spPr>
      </p:pic>
      <p:grpSp>
        <p:nvGrpSpPr>
          <p:cNvPr id="30" name="グループ化 29"/>
          <p:cNvGrpSpPr/>
          <p:nvPr/>
        </p:nvGrpSpPr>
        <p:grpSpPr>
          <a:xfrm>
            <a:off x="4906479" y="2579608"/>
            <a:ext cx="4237521" cy="3846786"/>
            <a:chOff x="557350" y="1361995"/>
            <a:chExt cx="4169726" cy="3846786"/>
          </a:xfrm>
        </p:grpSpPr>
        <p:pic>
          <p:nvPicPr>
            <p:cNvPr id="31" name="図 30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6408" y="3885342"/>
              <a:ext cx="1889255" cy="1323439"/>
            </a:xfrm>
            <a:prstGeom prst="rect">
              <a:avLst/>
            </a:prstGeom>
          </p:spPr>
        </p:pic>
        <p:pic>
          <p:nvPicPr>
            <p:cNvPr id="32" name="図 31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484344" y="1947444"/>
              <a:ext cx="1792243" cy="164623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4" name="Rectangle 3"/>
            <p:cNvSpPr>
              <a:spLocks noChangeArrowheads="1"/>
            </p:cNvSpPr>
            <p:nvPr/>
          </p:nvSpPr>
          <p:spPr bwMode="auto">
            <a:xfrm>
              <a:off x="557350" y="1361995"/>
              <a:ext cx="4169726" cy="152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74295" tIns="8890" rIns="74295" bIns="8890" numCol="1" anchor="t" anchorCtr="0" compatLnSpc="1">
              <a:prstTxWarp prst="textNoShape">
                <a:avLst/>
              </a:prstTxWarp>
            </a:bodyPr>
            <a:lstStyle/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・</a:t>
              </a:r>
              <a:r>
                <a:rPr lang="en-US" altLang="ja-JP" sz="2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2018</a:t>
              </a:r>
              <a:r>
                <a:rPr lang="ja-JP" altLang="en-US" sz="24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年度</a:t>
              </a:r>
              <a:endPara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大阪の</a:t>
              </a: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５</a:t>
              </a: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大学の</a:t>
              </a:r>
              <a:endPara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環境サークルが参加</a:t>
              </a: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・大阪</a:t>
              </a: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産業大学</a:t>
              </a: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・大阪</a:t>
              </a: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工業大学</a:t>
              </a: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・大阪</a:t>
              </a: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大学</a:t>
              </a: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・大阪府</a:t>
              </a: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立大学</a:t>
              </a: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ja-JP" altLang="en-US" sz="2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　・近畿</a:t>
              </a:r>
              <a:r>
                <a:rPr lang="ja-JP" altLang="en-US" sz="2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大学</a:t>
              </a:r>
              <a:endPara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lvl="0" algn="just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48" name="角丸四角形 47"/>
          <p:cNvSpPr/>
          <p:nvPr/>
        </p:nvSpPr>
        <p:spPr>
          <a:xfrm>
            <a:off x="433330" y="2885024"/>
            <a:ext cx="4641974" cy="2243113"/>
          </a:xfrm>
          <a:prstGeom prst="roundRect">
            <a:avLst>
              <a:gd name="adj" fmla="val 10990"/>
            </a:avLst>
          </a:prstGeom>
          <a:noFill/>
          <a:ln w="95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</a:t>
            </a:r>
            <a:r>
              <a:rPr lang="en-US" altLang="ja-JP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年度テーマ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「プラスチックごみ問題のために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私たちができること」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・応募数：約</a:t>
            </a:r>
            <a:r>
              <a:rPr lang="en-US" altLang="ja-JP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150</a:t>
            </a:r>
          </a:p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・優秀作品は、府内主要駅や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商業施設の電子看板で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放映予定</a:t>
            </a:r>
            <a:endParaRPr lang="en-US" altLang="ja-JP" sz="24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93594" y="1656324"/>
            <a:ext cx="4280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おおさか環境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デジタル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ポスターコンテスト</a:t>
            </a:r>
            <a:endParaRPr lang="ja-JP" altLang="en-US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9934" y="1626222"/>
            <a:ext cx="39530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学生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エコチャレンジ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ミーティング</a:t>
            </a:r>
            <a:r>
              <a:rPr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角丸四角形 55"/>
          <p:cNvSpPr/>
          <p:nvPr/>
        </p:nvSpPr>
        <p:spPr>
          <a:xfrm>
            <a:off x="253177" y="1358389"/>
            <a:ext cx="8658810" cy="5383605"/>
          </a:xfrm>
          <a:prstGeom prst="roundRect">
            <a:avLst>
              <a:gd name="adj" fmla="val 7898"/>
            </a:avLst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角丸四角形 56"/>
          <p:cNvSpPr/>
          <p:nvPr/>
        </p:nvSpPr>
        <p:spPr>
          <a:xfrm>
            <a:off x="419100" y="1505243"/>
            <a:ext cx="4280688" cy="5044599"/>
          </a:xfrm>
          <a:prstGeom prst="roundRect">
            <a:avLst>
              <a:gd name="adj" fmla="val 9117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正方形/長方形 59"/>
          <p:cNvSpPr/>
          <p:nvPr/>
        </p:nvSpPr>
        <p:spPr>
          <a:xfrm>
            <a:off x="28094" y="834415"/>
            <a:ext cx="6305267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r>
              <a:rPr lang="ja-JP" altLang="en-US" sz="24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豊かな環境づくり大阪府民会議における取組</a:t>
            </a:r>
            <a:endParaRPr lang="ja-JP" altLang="en-US" sz="24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4809934" y="1505243"/>
            <a:ext cx="3953066" cy="5133682"/>
          </a:xfrm>
          <a:prstGeom prst="roundRect">
            <a:avLst>
              <a:gd name="adj" fmla="val 9117"/>
            </a:avLst>
          </a:prstGeom>
          <a:noFill/>
          <a:ln w="22225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974711" y="5109255"/>
            <a:ext cx="2329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ワークショップを</a:t>
            </a:r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実施</a:t>
            </a:r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ごみ対策、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ＳＤＧｓ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など）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16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287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119580" y="90424"/>
            <a:ext cx="6004087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．海洋プラスチックごみ対策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98474" y="883496"/>
            <a:ext cx="4326340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①マイクロプラスチック実態調査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6"/>
          <a:stretch/>
        </p:blipFill>
        <p:spPr>
          <a:xfrm>
            <a:off x="214957" y="2622075"/>
            <a:ext cx="5462827" cy="3338327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214957" y="1402014"/>
            <a:ext cx="8929043" cy="1041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大阪湾の南北２か所</a:t>
            </a: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で、</a:t>
            </a:r>
            <a:r>
              <a:rPr lang="en-US" altLang="ja-JP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(</a:t>
            </a: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地独</a:t>
            </a:r>
            <a:r>
              <a:rPr lang="en-US" altLang="ja-JP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)</a:t>
            </a: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大阪</a:t>
            </a: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府立環境</a:t>
            </a: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農林</a:t>
            </a:r>
            <a:endParaRPr lang="en-US" altLang="ja-JP" sz="3000" b="1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水産</a:t>
            </a: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総合研究所と連携</a:t>
            </a: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して調査</a:t>
            </a:r>
            <a:r>
              <a:rPr lang="ja-JP" altLang="en-US" sz="30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を</a:t>
            </a:r>
            <a:r>
              <a:rPr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実施し、結果を公表</a:t>
            </a:r>
            <a:endParaRPr lang="en-US" altLang="ja-JP" sz="3000" b="1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677784" y="2474045"/>
            <a:ext cx="3392843" cy="4004665"/>
            <a:chOff x="4965895" y="2474045"/>
            <a:chExt cx="3921442" cy="4628586"/>
          </a:xfrm>
        </p:grpSpPr>
        <p:pic>
          <p:nvPicPr>
            <p:cNvPr id="8" name="図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5895" y="2474045"/>
              <a:ext cx="3921442" cy="4628586"/>
            </a:xfrm>
            <a:prstGeom prst="rect">
              <a:avLst/>
            </a:prstGeom>
          </p:spPr>
        </p:pic>
        <p:sp>
          <p:nvSpPr>
            <p:cNvPr id="5" name="正方形/長方形 4"/>
            <p:cNvSpPr/>
            <p:nvPr/>
          </p:nvSpPr>
          <p:spPr>
            <a:xfrm>
              <a:off x="6298093" y="6407091"/>
              <a:ext cx="2419643" cy="5016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5460727" y="3829574"/>
            <a:ext cx="225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b="1" dirty="0" smtClean="0">
                <a:solidFill>
                  <a:srgbClr val="FF0000"/>
                </a:solidFill>
              </a:rPr>
              <a:t>調査地点</a:t>
            </a:r>
            <a:endParaRPr kumimoji="1" lang="en-US" altLang="ja-JP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>
          <a:xfrm>
            <a:off x="6347637" y="4228162"/>
            <a:ext cx="478465" cy="39700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直線矢印コネクタ 11"/>
          <p:cNvCxnSpPr/>
          <p:nvPr/>
        </p:nvCxnSpPr>
        <p:spPr>
          <a:xfrm>
            <a:off x="7188939" y="4040781"/>
            <a:ext cx="3814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523623" y="6126289"/>
            <a:ext cx="5007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調査（</a:t>
            </a:r>
            <a:r>
              <a: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9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月）の様子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17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35467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2" name="正方形/長方形 1"/>
          <p:cNvSpPr/>
          <p:nvPr/>
        </p:nvSpPr>
        <p:spPr>
          <a:xfrm>
            <a:off x="254001" y="1597133"/>
            <a:ext cx="8261349" cy="2998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【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調査時期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】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9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月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5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日、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12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月（実施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予定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)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の年２回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【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調査項目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】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海水１㎥あたり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の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マイクロプラスチック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               （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5mm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以下の微細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なプラスチック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）の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個数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ja-JP" altLang="en-US" sz="1050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【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調査方法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】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調査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船で網を曳き、試料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を採集・分析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sz="1050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【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調査結果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】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9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月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5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日 大阪湾北部　 </a:t>
            </a:r>
            <a:r>
              <a:rPr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4.1  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個／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  <a:r>
              <a:rPr lang="ja-JP" altLang="en-US" sz="2400" b="1" baseline="30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200"/>
              </a:spcBef>
            </a:pP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                        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大阪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湾南部　</a:t>
            </a:r>
            <a:r>
              <a:rPr lang="en-US" altLang="ja-JP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0.05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個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／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ｍ</a:t>
            </a:r>
            <a:r>
              <a:rPr lang="ja-JP" altLang="en-US" sz="2400" b="1" baseline="30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119580" y="90424"/>
            <a:ext cx="6004087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．海洋プラスチックごみ対策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-1" y="766742"/>
            <a:ext cx="4234375" cy="429012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①マイクロプラスチック実態調査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74873" y="4931014"/>
            <a:ext cx="701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参考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環境省によるマイクロプラスチック個数調査結果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個／ｍ</a:t>
            </a:r>
            <a:r>
              <a:rPr lang="ja-JP" altLang="en-US" baseline="30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28" name="表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1226361"/>
              </p:ext>
            </p:extLst>
          </p:nvPr>
        </p:nvGraphicFramePr>
        <p:xfrm>
          <a:off x="417516" y="5360988"/>
          <a:ext cx="8308967" cy="93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710">
                  <a:extLst>
                    <a:ext uri="{9D8B030D-6E8A-4147-A177-3AD203B41FA5}">
                      <a16:colId xmlns:a16="http://schemas.microsoft.com/office/drawing/2014/main" val="1812053628"/>
                    </a:ext>
                  </a:extLst>
                </a:gridCol>
                <a:gridCol w="2588455">
                  <a:extLst>
                    <a:ext uri="{9D8B030D-6E8A-4147-A177-3AD203B41FA5}">
                      <a16:colId xmlns:a16="http://schemas.microsoft.com/office/drawing/2014/main" val="3667072584"/>
                    </a:ext>
                  </a:extLst>
                </a:gridCol>
                <a:gridCol w="3540802">
                  <a:extLst>
                    <a:ext uri="{9D8B030D-6E8A-4147-A177-3AD203B41FA5}">
                      <a16:colId xmlns:a16="http://schemas.microsoft.com/office/drawing/2014/main" val="4085790256"/>
                    </a:ext>
                  </a:extLst>
                </a:gridCol>
              </a:tblGrid>
              <a:tr h="35523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大阪湾（</a:t>
                      </a:r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H27</a:t>
                      </a: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zh-CN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瀬戸内海</a:t>
                      </a:r>
                      <a:r>
                        <a:rPr kumimoji="1" lang="en-US" altLang="zh-CN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zh-CN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地点平均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zh-CN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</a:t>
                      </a:r>
                      <a:r>
                        <a:rPr kumimoji="1" lang="en-US" altLang="zh-CN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H27</a:t>
                      </a:r>
                      <a:r>
                        <a:rPr kumimoji="1" lang="zh-CN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太平洋沖合（高知県～鹿児島県</a:t>
                      </a:r>
                      <a:endParaRPr kumimoji="1" lang="en-US" altLang="ja-JP" sz="1800" b="0" dirty="0" smtClean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地点平均（</a:t>
                      </a:r>
                      <a:r>
                        <a:rPr kumimoji="1" lang="en-US" altLang="ja-JP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H26</a:t>
                      </a:r>
                      <a:r>
                        <a:rPr kumimoji="1" lang="ja-JP" altLang="en-US" sz="1800" b="0" dirty="0" smtClean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3488074"/>
                  </a:ext>
                </a:extLst>
              </a:tr>
              <a:tr h="2911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0.75</a:t>
                      </a:r>
                      <a:endParaRPr kumimoji="1" lang="ja-JP" altLang="en-US" sz="18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0.35</a:t>
                      </a:r>
                      <a:endParaRPr kumimoji="1" lang="ja-JP" altLang="en-US" sz="18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15.75</a:t>
                      </a:r>
                      <a:endParaRPr kumimoji="1" lang="ja-JP" altLang="en-US" sz="1800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118732"/>
                  </a:ext>
                </a:extLst>
              </a:tr>
            </a:tbl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18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562824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-3727" y="-3354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277692" y="91170"/>
            <a:ext cx="8033326" cy="7262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のプラスチックごみ対策の動き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-3728" y="831916"/>
            <a:ext cx="6991381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（１）プラスチック資源循環戦略（</a:t>
            </a:r>
            <a:r>
              <a:rPr lang="en-US" altLang="ja-JP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2400" b="1" kern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年５月）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28640" y="1356745"/>
            <a:ext cx="887926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国がプラスチックの資源循環を総合的に推進するため、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重点戦略</a:t>
            </a:r>
            <a:r>
              <a:rPr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目標</a:t>
            </a:r>
            <a:r>
              <a:rPr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を設定</a:t>
            </a:r>
            <a:endParaRPr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重点戦略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endParaRPr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リデュース等（レジ袋有料化義務化等）、リサイクル、再生材バイオプラ、 海洋プラスチック対策、国際展開等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目標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〇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リデュース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2030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年までにワンウェイプラスチックを累積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r>
              <a:rPr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削減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〇リユース・リサイクル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2035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年までに使用済プラを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100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％有効利用）</a:t>
            </a:r>
            <a:endParaRPr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１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814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119580" y="90424"/>
            <a:ext cx="6004087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．海洋プラスチックごみ対策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0" y="793815"/>
            <a:ext cx="2961563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②海ごみの回収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97196" y="1324979"/>
            <a:ext cx="9144000" cy="3688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府民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、市町村等と連携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し、</a:t>
            </a:r>
            <a:endParaRPr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海岸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、河川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区域におけるプラスチックを含む</a:t>
            </a:r>
            <a:endParaRPr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ごみ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など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の回収・清掃活動を実施</a:t>
            </a:r>
            <a:endParaRPr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51" y="3159787"/>
            <a:ext cx="4545045" cy="268383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030060" y="5871283"/>
            <a:ext cx="2933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大和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川・石川クリーン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作戦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/>
          <a:srcRect r="11442"/>
          <a:stretch/>
        </p:blipFill>
        <p:spPr>
          <a:xfrm>
            <a:off x="4949943" y="3159787"/>
            <a:ext cx="4013309" cy="2691586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606167" y="5871283"/>
            <a:ext cx="2909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貝塚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二色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の浜海岸美化運動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19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1109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1119580" y="90424"/>
            <a:ext cx="6004087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．海洋プラスチックごみ対策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4493" y="846468"/>
            <a:ext cx="2704302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lang="ja-JP" altLang="en-US" sz="2400" b="1" kern="0" noProof="0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②海ごみの回収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204716" y="1414049"/>
            <a:ext cx="8939284" cy="1102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漁業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関係者や市町村と連携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し、</a:t>
            </a:r>
            <a:endParaRPr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  <a:p>
            <a:pPr>
              <a:spcBef>
                <a:spcPts val="200"/>
              </a:spcBef>
            </a:pP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　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国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の補助事業により、海ごみの回収等</a:t>
            </a:r>
            <a:r>
              <a:rPr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Times New Roman"/>
              </a:rPr>
              <a:t>を実施</a:t>
            </a:r>
            <a:endParaRPr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3" y="2778080"/>
            <a:ext cx="4380897" cy="320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2" y="2778080"/>
            <a:ext cx="4619628" cy="320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テキスト ボックス 14"/>
          <p:cNvSpPr txBox="1"/>
          <p:nvPr/>
        </p:nvSpPr>
        <p:spPr>
          <a:xfrm>
            <a:off x="2335237" y="6169581"/>
            <a:ext cx="440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漁業関係者の協力による海ごみ回収の様子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20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10199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393709" y="80360"/>
            <a:ext cx="8321013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（参考）大阪府環境保全基金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162" y="841832"/>
            <a:ext cx="6356490" cy="229325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93710" y="3447883"/>
            <a:ext cx="832101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環境の保全に関する知識の普及と環境保全活動の推進を目的に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皆様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からいただきました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ご寄附を積み立て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、大阪の豊かな環境</a:t>
            </a:r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endParaRPr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保全や創造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のための様々な事業に活用させていただいています。</a:t>
            </a:r>
            <a:endParaRPr lang="en-US" altLang="ja-JP" sz="2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事業例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豊かな環境づくり大阪府民会議の運営</a:t>
            </a: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環境保全活動補助事業</a:t>
            </a:r>
            <a:endParaRPr lang="en-US" altLang="ja-JP" sz="2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プラスチック対策推進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事業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豊かな大阪湾」の創出に向けた環境改善啓発事業　など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159522" y="5202507"/>
            <a:ext cx="2555200" cy="369332"/>
          </a:xfrm>
          <a:prstGeom prst="rect">
            <a:avLst/>
          </a:prstGeom>
          <a:noFill/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b="1" dirty="0" smtClean="0"/>
              <a:t>大阪府環境保全基金</a:t>
            </a:r>
            <a:endParaRPr kumimoji="1" lang="ja-JP" altLang="en-US" b="1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7950318" y="5884635"/>
            <a:ext cx="764404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検索</a:t>
            </a:r>
            <a:endParaRPr kumimoji="1" lang="ja-JP" altLang="en-US" b="1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23086" y="6519446"/>
            <a:ext cx="41718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21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174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正方形/長方形 20"/>
          <p:cNvSpPr/>
          <p:nvPr/>
        </p:nvSpPr>
        <p:spPr>
          <a:xfrm>
            <a:off x="-3727" y="-3354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277692" y="91170"/>
            <a:ext cx="8033326" cy="72625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最近</a:t>
            </a:r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のプラスチックごみ対策の動き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-13145" y="813697"/>
            <a:ext cx="5663318" cy="385018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91419" tIns="45709" rIns="91419" bIns="28793" rtlCol="0" anchor="b" anchorCtr="0">
            <a:noAutofit/>
          </a:bodyPr>
          <a:lstStyle/>
          <a:p>
            <a:pPr lvl="0" algn="ctr" defTabSz="914400">
              <a:defRPr/>
            </a:pP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（２）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G20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大阪サミット（</a:t>
            </a:r>
            <a:r>
              <a:rPr kumimoji="0" lang="en-US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0" lang="ja-JP" alt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年６月）</a:t>
            </a:r>
            <a:endParaRPr kumimoji="0" lang="ja-JP" alt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5492471" y="883174"/>
            <a:ext cx="3207225" cy="2374930"/>
            <a:chOff x="5008192" y="2973166"/>
            <a:chExt cx="3207225" cy="2374930"/>
          </a:xfrm>
        </p:grpSpPr>
        <p:sp>
          <p:nvSpPr>
            <p:cNvPr id="20" name="タイトル 1"/>
            <p:cNvSpPr txBox="1">
              <a:spLocks/>
            </p:cNvSpPr>
            <p:nvPr/>
          </p:nvSpPr>
          <p:spPr>
            <a:xfrm>
              <a:off x="5008192" y="4700237"/>
              <a:ext cx="3207225" cy="64785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ja-JP" sz="18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G20</a:t>
              </a:r>
              <a:r>
                <a:rPr lang="ja-JP" altLang="en-US" sz="18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サミット</a:t>
              </a:r>
              <a:endParaRPr lang="en-US" altLang="ja-JP" sz="18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en-US" altLang="ja-JP" sz="18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18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出典</a:t>
              </a:r>
              <a:r>
                <a:rPr lang="en-US" altLang="ja-JP" sz="18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) </a:t>
              </a:r>
              <a:r>
                <a:rPr lang="ja-JP" altLang="en-US" sz="18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外務省ﾎｰﾑﾍﾟｰｼﾞ</a:t>
              </a:r>
              <a:endParaRPr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447" y="2973166"/>
              <a:ext cx="2680716" cy="1727071"/>
            </a:xfrm>
            <a:prstGeom prst="rect">
              <a:avLst/>
            </a:prstGeom>
          </p:spPr>
        </p:pic>
      </p:grpSp>
      <p:sp>
        <p:nvSpPr>
          <p:cNvPr id="24" name="テキスト ボックス 23"/>
          <p:cNvSpPr txBox="1"/>
          <p:nvPr/>
        </p:nvSpPr>
        <p:spPr>
          <a:xfrm>
            <a:off x="128640" y="1320307"/>
            <a:ext cx="50984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日本で初めてとなる</a:t>
            </a:r>
            <a:r>
              <a:rPr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G20</a:t>
            </a:r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サミットを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インテックス大阪で開催し、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「海洋プラスチックごみ問題」を</a:t>
            </a:r>
            <a:endParaRPr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主要テーマとして議論</a:t>
            </a:r>
            <a:endParaRPr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0" y="5699536"/>
            <a:ext cx="91402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目標達成のため、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新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な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取組を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進めるとともに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近隣府県市も一体となって関西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全体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で取り組む必要がある！</a:t>
            </a:r>
            <a:endParaRPr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下矢印 25"/>
          <p:cNvSpPr/>
          <p:nvPr/>
        </p:nvSpPr>
        <p:spPr>
          <a:xfrm>
            <a:off x="1043638" y="5363624"/>
            <a:ext cx="7049265" cy="410084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524424" y="3850622"/>
            <a:ext cx="8175272" cy="1471208"/>
          </a:xfrm>
          <a:prstGeom prst="roundRect">
            <a:avLst/>
          </a:prstGeom>
          <a:noFill/>
          <a:ln w="38100"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71755" algn="ctr">
              <a:defRPr/>
            </a:pPr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海洋プラスチックごみによる新たな汚染</a:t>
            </a: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</a:t>
            </a:r>
            <a:endParaRPr lang="en-US" altLang="ja-JP" sz="3200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1755" algn="ctr">
              <a:defRPr/>
            </a:pPr>
            <a:r>
              <a:rPr lang="en-US" altLang="ja-JP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2050</a:t>
            </a:r>
            <a:r>
              <a:rPr lang="ja-JP" altLang="en-US" sz="3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年までにゼロに</a:t>
            </a:r>
            <a:r>
              <a:rPr lang="ja-JP" altLang="en-US" sz="32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</a:t>
            </a:r>
            <a:endParaRPr lang="ja-JP" altLang="en-US" sz="3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角丸四角形 4"/>
          <p:cNvSpPr/>
          <p:nvPr/>
        </p:nvSpPr>
        <p:spPr>
          <a:xfrm>
            <a:off x="1561436" y="3340619"/>
            <a:ext cx="6013671" cy="642301"/>
          </a:xfrm>
          <a:prstGeom prst="roundRect">
            <a:avLst/>
          </a:prstGeom>
          <a:solidFill>
            <a:schemeClr val="bg1"/>
          </a:solidFill>
          <a:ln cmpd="db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大阪ブルー・オーシャン・ビジョン</a:t>
            </a:r>
            <a:endParaRPr kumimoji="1" lang="ja-JP" altLang="en-US" sz="3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２</a:t>
            </a:r>
          </a:p>
        </p:txBody>
      </p:sp>
    </p:spTree>
    <p:extLst>
      <p:ext uri="{BB962C8B-B14F-4D97-AF65-F5344CB8AC3E}">
        <p14:creationId xmlns:p14="http://schemas.microsoft.com/office/powerpoint/2010/main" val="60325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/>
          <p:cNvSpPr/>
          <p:nvPr/>
        </p:nvSpPr>
        <p:spPr>
          <a:xfrm>
            <a:off x="167653" y="733547"/>
            <a:ext cx="8797723" cy="6072779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644363" y="92680"/>
            <a:ext cx="8321013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大阪府の取組（プラスチックごみ対策）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67653" y="850660"/>
            <a:ext cx="8792238" cy="5824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１．おおさかプラスチックごみゼロ宣言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年１月</a:t>
            </a:r>
            <a: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endParaRPr kumimoji="1" lang="en-US" altLang="ja-JP" sz="105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２．おおさかプラスチック対策推進ネットワーク会議</a:t>
            </a:r>
            <a:endParaRPr kumimoji="1"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年８月～）</a:t>
            </a:r>
            <a:endParaRPr kumimoji="1" lang="en-US" altLang="ja-JP" sz="28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３．府民啓発</a:t>
            </a:r>
            <a:endParaRPr kumimoji="1" lang="en-US" altLang="ja-JP" sz="2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  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①エコバスツアー（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年８月、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月）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     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②おおさか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3R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キャンペーン（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～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月）</a:t>
            </a:r>
            <a:endParaRPr kumimoji="1"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③広報物の作成やイベント出展など</a:t>
            </a:r>
            <a:endParaRPr kumimoji="1"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④シンポジウム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(2019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年６月、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endParaRPr kumimoji="1"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４．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多様な主体と連携した取組</a:t>
            </a: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   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 ①企業等と連携した取組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    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②豊かな環境づくり大阪府民会議における取組</a:t>
            </a:r>
            <a:endParaRPr kumimoji="1" lang="en-US" altLang="ja-JP" sz="20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５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．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海洋プラスチックごみ対策</a:t>
            </a: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①マイクロプラスチック実態調査</a:t>
            </a:r>
            <a:endParaRPr kumimoji="1" lang="en-US" altLang="ja-JP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     ②海ごみの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回収</a:t>
            </a:r>
            <a:endParaRPr kumimoji="1" lang="en-US" altLang="ja-JP" sz="2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615" y="2322617"/>
            <a:ext cx="2707128" cy="383737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144778" y="6159995"/>
            <a:ext cx="2645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海洋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ごみ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問題に関するポスター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34272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31237" y="768055"/>
            <a:ext cx="5538043" cy="1372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411493" y="96567"/>
            <a:ext cx="8321013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１．おおさか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プラスチックごみゼロ宣言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タイトル 1"/>
          <p:cNvSpPr txBox="1">
            <a:spLocks/>
          </p:cNvSpPr>
          <p:nvPr/>
        </p:nvSpPr>
        <p:spPr>
          <a:xfrm>
            <a:off x="1762656" y="6410431"/>
            <a:ext cx="5749491" cy="3110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おおさかプラスチックごみゼロ宣言式（</a:t>
            </a:r>
            <a:r>
              <a:rPr lang="en-US" altLang="ja-JP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年１月</a:t>
            </a:r>
            <a:r>
              <a:rPr lang="en-US" altLang="ja-JP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28</a:t>
            </a:r>
            <a:r>
              <a:rPr lang="ja-JP" altLang="en-US" sz="1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日）</a:t>
            </a:r>
            <a:endParaRPr lang="ja-JP" altLang="en-US" sz="1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57" y="1884674"/>
            <a:ext cx="6073047" cy="4477686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52980" y="807456"/>
            <a:ext cx="7662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年１月に、大阪府と大阪市が共同で</a:t>
            </a:r>
            <a:endParaRPr kumimoji="1" lang="en-US" altLang="ja-JP" sz="3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プラスチックごみゼロに向けて宣言を実施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４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0332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322" y="939368"/>
            <a:ext cx="3489737" cy="4764008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228870" y="1258119"/>
            <a:ext cx="5196575" cy="3172089"/>
          </a:xfrm>
          <a:prstGeom prst="wedgeRectCallout">
            <a:avLst>
              <a:gd name="adj1" fmla="val 63300"/>
              <a:gd name="adj2" fmla="val -20684"/>
            </a:avLst>
          </a:prstGeom>
          <a:solidFill>
            <a:schemeClr val="bg1"/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31237" y="768055"/>
            <a:ext cx="5538043" cy="13729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24077" y="984763"/>
            <a:ext cx="3812766" cy="646004"/>
            <a:chOff x="311785" y="3755653"/>
            <a:chExt cx="4347557" cy="380513"/>
          </a:xfrm>
        </p:grpSpPr>
        <p:sp>
          <p:nvSpPr>
            <p:cNvPr id="12" name="角丸四角形 11"/>
            <p:cNvSpPr/>
            <p:nvPr/>
          </p:nvSpPr>
          <p:spPr>
            <a:xfrm>
              <a:off x="311785" y="3755653"/>
              <a:ext cx="4347557" cy="380513"/>
            </a:xfrm>
            <a:prstGeom prst="roundRect">
              <a:avLst/>
            </a:prstGeom>
            <a:solidFill>
              <a:srgbClr val="00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800" dirty="0"/>
            </a:p>
          </p:txBody>
        </p:sp>
        <p:sp>
          <p:nvSpPr>
            <p:cNvPr id="13" name="タイトル 1"/>
            <p:cNvSpPr txBox="1">
              <a:spLocks/>
            </p:cNvSpPr>
            <p:nvPr/>
          </p:nvSpPr>
          <p:spPr>
            <a:xfrm>
              <a:off x="393643" y="3791013"/>
              <a:ext cx="4183840" cy="33257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ja-JP" altLang="en-US" sz="3200" b="1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宣言の具体内容</a:t>
              </a:r>
              <a:endParaRPr lang="ja-JP" altLang="en-US" sz="32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353431" y="1776564"/>
            <a:ext cx="50936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①使い捨てプラスチックの削減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②３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のさらなる推進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③ポイ捨て防止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④プラスチック代替品の活用　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endParaRPr kumimoji="1" lang="ja-JP" altLang="en-US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411493" y="96567"/>
            <a:ext cx="8321013" cy="61432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１．おおさか</a:t>
            </a:r>
            <a:r>
              <a:rPr lang="ja-JP" altLang="en-US" sz="36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プラスチックごみゼロ宣言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24077" y="5931855"/>
            <a:ext cx="83843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市町村・団体・企業・学校等からの宣言を募集中！</a:t>
            </a:r>
            <a:endParaRPr kumimoji="1" lang="ja-JP" altLang="en-US" sz="3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27682" y="4576008"/>
            <a:ext cx="5708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53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団体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(28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市町村、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業界団体、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事業者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が宣言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(2019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25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日現在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595962" y="5592929"/>
            <a:ext cx="318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おおさかプラスチックごみゼロ宣言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５</a:t>
            </a:r>
          </a:p>
        </p:txBody>
      </p:sp>
    </p:spTree>
    <p:extLst>
      <p:ext uri="{BB962C8B-B14F-4D97-AF65-F5344CB8AC3E}">
        <p14:creationId xmlns:p14="http://schemas.microsoft.com/office/powerpoint/2010/main" val="142022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-14342" y="54267"/>
            <a:ext cx="9151048" cy="61432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２．おおさかプラスチック対策推進ネットワーク会議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48391" y="804427"/>
            <a:ext cx="912221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目的</a:t>
            </a:r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・プラスチック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の資源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循環（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3R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）の推進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・海洋プラスチックごみ対策の推進（啓発、教育、代替促進）</a:t>
            </a:r>
            <a:endParaRPr kumimoji="1" lang="en-US" altLang="ja-JP" sz="28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1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構成メンバー</a:t>
            </a:r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事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業者団体（スーパー、コンビニ、清涼飲料メーカー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）、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有識者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）、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NPO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、６市町</a:t>
            </a:r>
            <a:endParaRPr kumimoji="1" lang="ja-JP" altLang="en-US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11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1"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開催状況・予定</a:t>
            </a:r>
            <a:r>
              <a:rPr kumimoji="1" lang="en-US" altLang="ja-JP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日）、第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ja-JP" altLang="en-US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28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月）</a:t>
            </a:r>
            <a:endParaRPr kumimoji="1" lang="en-US" altLang="ja-JP" sz="2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28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府が中間とりまとめ（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年３月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）、</a:t>
            </a:r>
            <a:r>
              <a:rPr kumimoji="1" lang="en-US" altLang="ja-JP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2020</a:t>
            </a:r>
            <a:r>
              <a:rPr kumimoji="1"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年度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も２回開催予定</a:t>
            </a:r>
            <a:endParaRPr kumimoji="1"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1036548" y="5236410"/>
            <a:ext cx="7049265" cy="407848"/>
          </a:xfrm>
          <a:prstGeom prst="downArrow">
            <a:avLst>
              <a:gd name="adj1" fmla="val 50000"/>
              <a:gd name="adj2" fmla="val 100000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14342" y="5767369"/>
            <a:ext cx="9151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新たな取組は、次期「大阪府循環型社会推進計画」（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年から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か年）に反映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６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11829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-14342" y="54267"/>
            <a:ext cx="9151048" cy="61432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２．おおさかプラスチック対策推進ネットワーク会議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64629" y="788139"/>
            <a:ext cx="93567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＜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で紹介のあった取組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①イベントでの無料給水機設置（ペットボトル削減）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②イベント</a:t>
            </a:r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でのリユース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食器活用（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使い捨て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容器削減）</a:t>
            </a:r>
            <a:endParaRPr kumimoji="1" lang="en-US" altLang="ja-JP" sz="3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E267B6F-ECBE-514B-BB7A-C8A00E9603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49" t="7941" r="12821"/>
          <a:stretch/>
        </p:blipFill>
        <p:spPr>
          <a:xfrm>
            <a:off x="626442" y="2383773"/>
            <a:ext cx="3354715" cy="392751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2" t="7213" r="3846"/>
          <a:stretch/>
        </p:blipFill>
        <p:spPr>
          <a:xfrm>
            <a:off x="4347667" y="2446283"/>
            <a:ext cx="4285405" cy="387687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582391" y="2357799"/>
            <a:ext cx="74790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endParaRPr kumimoji="1" lang="ja-JP" altLang="en-US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299681" y="2383773"/>
            <a:ext cx="81042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6351234" y="5481002"/>
            <a:ext cx="4201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770114" y="6414355"/>
            <a:ext cx="7427588" cy="319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（出典） 第１回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おおさかプラスチック対策推進ネットワーク</a:t>
            </a:r>
            <a:r>
              <a:rPr kumimoji="1" lang="ja-JP" altLang="en-US" sz="16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会議資料</a:t>
            </a:r>
            <a:endParaRPr kumimoji="1" lang="ja-JP" altLang="en-US" sz="1600" dirty="0">
              <a:solidFill>
                <a:schemeClr val="tx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/>
              <a:t>７</a:t>
            </a:r>
          </a:p>
        </p:txBody>
      </p:sp>
    </p:spTree>
    <p:extLst>
      <p:ext uri="{BB962C8B-B14F-4D97-AF65-F5344CB8AC3E}">
        <p14:creationId xmlns:p14="http://schemas.microsoft.com/office/powerpoint/2010/main" val="411328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/>
          <p:nvPr/>
        </p:nvSpPr>
        <p:spPr>
          <a:xfrm>
            <a:off x="0" y="0"/>
            <a:ext cx="9144000" cy="69545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-14342" y="54267"/>
            <a:ext cx="9151048" cy="61432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２．おおさかプラスチック対策推進ネットワーク会議</a:t>
            </a:r>
            <a:endParaRPr lang="en-US" altLang="ja-JP" sz="3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164629" y="788139"/>
            <a:ext cx="89793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＜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第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回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8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7</a:t>
            </a:r>
            <a:r>
              <a:rPr kumimoji="1" lang="ja-JP" altLang="en-US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kumimoji="1" lang="en-US" altLang="ja-JP" sz="3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で紹介のあった取組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例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＞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③スーパーでのシェアバッグ（レジ袋削減）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3200" dirty="0">
                <a:latin typeface="Meiryo UI" panose="020B0604030504040204" pitchFamily="50" charset="-128"/>
                <a:ea typeface="Meiryo UI" panose="020B0604030504040204" pitchFamily="50" charset="-128"/>
              </a:rPr>
              <a:t>④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コンビニ店頭でのペットボトル回収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kumimoji="1" lang="ja-JP" altLang="en-US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ﾍﾟｯﾄﾎﾞﾄﾙﾘｻｲｸﾙ</a:t>
            </a:r>
            <a:r>
              <a:rPr kumimoji="1" lang="en-US" altLang="ja-JP" sz="3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kumimoji="1" lang="en-US" altLang="ja-JP" sz="3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909" t="47330" r="4838" b="3762"/>
          <a:stretch/>
        </p:blipFill>
        <p:spPr>
          <a:xfrm flipH="1">
            <a:off x="4344693" y="2584001"/>
            <a:ext cx="3364401" cy="361842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1762" y="3207780"/>
            <a:ext cx="3742667" cy="249511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88131" y="2568133"/>
            <a:ext cx="9639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60155" y="2584001"/>
            <a:ext cx="60205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④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164629" y="6428625"/>
            <a:ext cx="8033073" cy="3048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出典）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③大阪府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撮影（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年６月</a:t>
            </a:r>
            <a: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）④第１回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おおさかプラスチック対策推進ネットワーク</a:t>
            </a:r>
            <a:r>
              <a:rPr kumimoji="1" lang="ja-JP" altLang="en-US" sz="1400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会議資料</a:t>
            </a:r>
            <a:endParaRPr kumimoji="1" lang="ja-JP" altLang="en-US" sz="1400" dirty="0">
              <a:solidFill>
                <a:schemeClr val="tx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781143" y="6519446"/>
            <a:ext cx="35913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600" dirty="0" smtClean="0"/>
              <a:t>８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08156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e5__x4ed8__x5165__x308a_ xmlns="70d7d652-1edb-4486-adb7-569848e2bda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EE149F3571759242AB70A9ADBD48801F" ma:contentTypeVersion="1" ma:contentTypeDescription="新しいドキュメントを作成します。" ma:contentTypeScope="" ma:versionID="ead8e10e34c4706f51b7d0526c838c1e">
  <xsd:schema xmlns:xsd="http://www.w3.org/2001/XMLSchema" xmlns:xs="http://www.w3.org/2001/XMLSchema" xmlns:p="http://schemas.microsoft.com/office/2006/metadata/properties" xmlns:ns2="70d7d652-1edb-4486-adb7-569848e2bdac" targetNamespace="http://schemas.microsoft.com/office/2006/metadata/properties" ma:root="true" ma:fieldsID="7653f13637c21357c85f5d916816394c" ns2:_="">
    <xsd:import namespace="70d7d652-1edb-4486-adb7-569848e2bdac"/>
    <xsd:element name="properties">
      <xsd:complexType>
        <xsd:sequence>
          <xsd:element name="documentManagement">
            <xsd:complexType>
              <xsd:all>
                <xsd:element ref="ns2:_x65e5__x4ed8__x5165__x308a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d7d652-1edb-4486-adb7-569848e2bdac" elementFormDefault="qualified">
    <xsd:import namespace="http://schemas.microsoft.com/office/2006/documentManagement/types"/>
    <xsd:import namespace="http://schemas.microsoft.com/office/infopath/2007/PartnerControls"/>
    <xsd:element name="_x65e5__x4ed8__x5165__x308a_" ma:index="8" nillable="true" ma:displayName="日付入り" ma:format="DateOnly" ma:internalName="_x65e5__x4ed8__x5165__x308a_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BA96F4-FC11-4C1A-A918-E6A2E3334C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0082A7C-9427-4F02-8E73-B27E7C59A578}">
  <ds:schemaRefs>
    <ds:schemaRef ds:uri="http://schemas.microsoft.com/office/2006/metadata/properties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70d7d652-1edb-4486-adb7-569848e2bdac"/>
    <ds:schemaRef ds:uri="http://schemas.microsoft.com/office/infopath/2007/PartnerControls"/>
    <ds:schemaRef ds:uri="http://purl.org/dc/dcmitype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C83EF2E-31BD-43D8-B0E4-81710ED2D6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0d7d652-1edb-4486-adb7-569848e2b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5108</TotalTime>
  <Words>1143</Words>
  <Application>Microsoft Office PowerPoint</Application>
  <PresentationFormat>画面に合わせる (4:3)</PresentationFormat>
  <Paragraphs>297</Paragraphs>
  <Slides>22</Slides>
  <Notes>22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0" baseType="lpstr">
      <vt:lpstr>Meiryo UI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大阪府における プラスチックごみ対策の取組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大阪府　及び 豊かな環境づくり大阪府民会議 における取組み</dc:title>
  <dc:creator>定　道生</dc:creator>
  <cp:lastModifiedBy>橋田　学</cp:lastModifiedBy>
  <cp:revision>250</cp:revision>
  <cp:lastPrinted>2019-10-24T10:50:04Z</cp:lastPrinted>
  <dcterms:created xsi:type="dcterms:W3CDTF">2019-06-05T12:00:42Z</dcterms:created>
  <dcterms:modified xsi:type="dcterms:W3CDTF">2019-10-29T04:34:25Z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0x010100EE149F3571759242AB70A9ADBD48801F</vt:lpwstr>
  </property>
</Properties>
</file>