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1" r:id="rId2"/>
    <p:sldId id="320" r:id="rId3"/>
    <p:sldId id="268" r:id="rId4"/>
    <p:sldId id="324" r:id="rId5"/>
    <p:sldId id="358" r:id="rId6"/>
    <p:sldId id="363" r:id="rId7"/>
    <p:sldId id="329" r:id="rId8"/>
    <p:sldId id="338" r:id="rId9"/>
    <p:sldId id="364" r:id="rId10"/>
    <p:sldId id="365" r:id="rId11"/>
    <p:sldId id="366" r:id="rId12"/>
    <p:sldId id="368" r:id="rId13"/>
    <p:sldId id="367" r:id="rId14"/>
    <p:sldId id="395" r:id="rId15"/>
    <p:sldId id="370" r:id="rId16"/>
    <p:sldId id="399" r:id="rId17"/>
    <p:sldId id="400" r:id="rId18"/>
    <p:sldId id="401" r:id="rId19"/>
    <p:sldId id="403" r:id="rId20"/>
    <p:sldId id="402" r:id="rId21"/>
    <p:sldId id="404" r:id="rId22"/>
    <p:sldId id="378" r:id="rId23"/>
    <p:sldId id="393" r:id="rId24"/>
    <p:sldId id="398" r:id="rId25"/>
    <p:sldId id="396" r:id="rId26"/>
    <p:sldId id="397" r:id="rId27"/>
    <p:sldId id="405" r:id="rId28"/>
    <p:sldId id="406" r:id="rId29"/>
    <p:sldId id="407" r:id="rId30"/>
    <p:sldId id="408" r:id="rId3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5" autoAdjust="0"/>
    <p:restoredTop sz="94660"/>
  </p:normalViewPr>
  <p:slideViewPr>
    <p:cSldViewPr snapToGrid="0">
      <p:cViewPr varScale="1">
        <p:scale>
          <a:sx n="65" d="100"/>
          <a:sy n="65" d="100"/>
        </p:scale>
        <p:origin x="15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64歳未満</c:v>
                </c:pt>
              </c:strCache>
            </c:strRef>
          </c:tx>
          <c:spPr>
            <a:solidFill>
              <a:schemeClr val="accent1"/>
            </a:solidFill>
            <a:ln>
              <a:solidFill>
                <a:schemeClr val="accent1"/>
              </a:solidFill>
            </a:ln>
            <a:effectLst/>
          </c:spPr>
          <c:invertIfNegative val="0"/>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Sheet1!$B$2:$B$8</c:f>
              <c:numCache>
                <c:formatCode>General</c:formatCode>
                <c:ptCount val="7"/>
                <c:pt idx="0">
                  <c:v>6686</c:v>
                </c:pt>
                <c:pt idx="1">
                  <c:v>5247</c:v>
                </c:pt>
                <c:pt idx="2">
                  <c:v>4108</c:v>
                </c:pt>
                <c:pt idx="3">
                  <c:v>3197</c:v>
                </c:pt>
                <c:pt idx="4">
                  <c:v>2380</c:v>
                </c:pt>
                <c:pt idx="5">
                  <c:v>1771</c:v>
                </c:pt>
                <c:pt idx="6">
                  <c:v>1352</c:v>
                </c:pt>
              </c:numCache>
            </c:numRef>
          </c:val>
          <c:extLst>
            <c:ext xmlns:c16="http://schemas.microsoft.com/office/drawing/2014/chart" uri="{C3380CC4-5D6E-409C-BE32-E72D297353CC}">
              <c16:uniqueId val="{00000000-0DFF-4AE2-B00B-4A513968273F}"/>
            </c:ext>
          </c:extLst>
        </c:ser>
        <c:ser>
          <c:idx val="1"/>
          <c:order val="1"/>
          <c:tx>
            <c:strRef>
              <c:f>Sheet1!$C$1</c:f>
              <c:strCache>
                <c:ptCount val="1"/>
                <c:pt idx="0">
                  <c:v>65歳以上</c:v>
                </c:pt>
              </c:strCache>
            </c:strRef>
          </c:tx>
          <c:spPr>
            <a:pattFill prst="dkUpDiag">
              <a:fgClr>
                <a:schemeClr val="accent1"/>
              </a:fgClr>
              <a:bgClr>
                <a:schemeClr val="bg1"/>
              </a:bgClr>
            </a:pattFill>
            <a:ln>
              <a:solidFill>
                <a:schemeClr val="accent1"/>
              </a:solidFill>
            </a:ln>
            <a:effectLst/>
          </c:spPr>
          <c:invertIfNegative val="0"/>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Sheet1!$C$2:$C$8</c:f>
              <c:numCache>
                <c:formatCode>General</c:formatCode>
                <c:ptCount val="7"/>
                <c:pt idx="0">
                  <c:v>3570</c:v>
                </c:pt>
                <c:pt idx="1">
                  <c:v>3864</c:v>
                </c:pt>
                <c:pt idx="2">
                  <c:v>3957</c:v>
                </c:pt>
                <c:pt idx="3">
                  <c:v>3907</c:v>
                </c:pt>
                <c:pt idx="4">
                  <c:v>3768</c:v>
                </c:pt>
                <c:pt idx="5">
                  <c:v>3417</c:v>
                </c:pt>
                <c:pt idx="6">
                  <c:v>2943</c:v>
                </c:pt>
              </c:numCache>
            </c:numRef>
          </c:val>
          <c:extLst>
            <c:ext xmlns:c16="http://schemas.microsoft.com/office/drawing/2014/chart" uri="{C3380CC4-5D6E-409C-BE32-E72D297353CC}">
              <c16:uniqueId val="{00000001-0DFF-4AE2-B00B-4A513968273F}"/>
            </c:ext>
          </c:extLst>
        </c:ser>
        <c:dLbls>
          <c:showLegendKey val="0"/>
          <c:showVal val="0"/>
          <c:showCatName val="0"/>
          <c:showSerName val="0"/>
          <c:showPercent val="0"/>
          <c:showBubbleSize val="0"/>
        </c:dLbls>
        <c:gapWidth val="80"/>
        <c:overlap val="100"/>
        <c:axId val="540974136"/>
        <c:axId val="540975120"/>
      </c:barChart>
      <c:lineChart>
        <c:grouping val="standard"/>
        <c:varyColors val="0"/>
        <c:ser>
          <c:idx val="2"/>
          <c:order val="2"/>
          <c:tx>
            <c:strRef>
              <c:f>Sheet1!$D$1</c:f>
              <c:strCache>
                <c:ptCount val="1"/>
                <c:pt idx="0">
                  <c:v>高齢化率</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Sheet1!$D$2:$D$8</c:f>
              <c:numCache>
                <c:formatCode>#,##0.0_ </c:formatCode>
                <c:ptCount val="7"/>
                <c:pt idx="0">
                  <c:v>34.808892355694226</c:v>
                </c:pt>
                <c:pt idx="1">
                  <c:v>42.410273296015802</c:v>
                </c:pt>
                <c:pt idx="2">
                  <c:v>49.063856168629883</c:v>
                </c:pt>
                <c:pt idx="3">
                  <c:v>54.997184684684683</c:v>
                </c:pt>
                <c:pt idx="4">
                  <c:v>61.288223812621986</c:v>
                </c:pt>
                <c:pt idx="5">
                  <c:v>65.86353122590593</c:v>
                </c:pt>
                <c:pt idx="6">
                  <c:v>68.52153667054715</c:v>
                </c:pt>
              </c:numCache>
            </c:numRef>
          </c:val>
          <c:smooth val="0"/>
          <c:extLst>
            <c:ext xmlns:c16="http://schemas.microsoft.com/office/drawing/2014/chart" uri="{C3380CC4-5D6E-409C-BE32-E72D297353CC}">
              <c16:uniqueId val="{00000003-0DFF-4AE2-B00B-4A513968273F}"/>
            </c:ext>
          </c:extLst>
        </c:ser>
        <c:dLbls>
          <c:showLegendKey val="0"/>
          <c:showVal val="0"/>
          <c:showCatName val="0"/>
          <c:showSerName val="0"/>
          <c:showPercent val="0"/>
          <c:showBubbleSize val="0"/>
        </c:dLbls>
        <c:marker val="1"/>
        <c:smooth val="0"/>
        <c:axId val="708292872"/>
        <c:axId val="708298448"/>
      </c:lineChart>
      <c:catAx>
        <c:axId val="54097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40975120"/>
        <c:crosses val="autoZero"/>
        <c:auto val="1"/>
        <c:lblAlgn val="ctr"/>
        <c:lblOffset val="100"/>
        <c:noMultiLvlLbl val="0"/>
      </c:catAx>
      <c:valAx>
        <c:axId val="5409751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40974136"/>
        <c:crosses val="autoZero"/>
        <c:crossBetween val="between"/>
        <c:dispUnits>
          <c:builtInUnit val="thousands"/>
        </c:dispUnits>
      </c:valAx>
      <c:valAx>
        <c:axId val="708298448"/>
        <c:scaling>
          <c:orientation val="minMax"/>
        </c:scaling>
        <c:delete val="0"/>
        <c:axPos val="r"/>
        <c:numFmt formatCode="#,##0_ "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08292872"/>
        <c:crosses val="max"/>
        <c:crossBetween val="between"/>
        <c:majorUnit val="20"/>
      </c:valAx>
      <c:catAx>
        <c:axId val="708292872"/>
        <c:scaling>
          <c:orientation val="minMax"/>
        </c:scaling>
        <c:delete val="1"/>
        <c:axPos val="b"/>
        <c:numFmt formatCode="General" sourceLinked="1"/>
        <c:majorTickMark val="out"/>
        <c:minorTickMark val="none"/>
        <c:tickLblPos val="nextTo"/>
        <c:crossAx val="70829844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6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64歳未満</c:v>
                </c:pt>
              </c:strCache>
            </c:strRef>
          </c:tx>
          <c:spPr>
            <a:solidFill>
              <a:schemeClr val="accent1"/>
            </a:solidFill>
            <a:ln>
              <a:solidFill>
                <a:schemeClr val="accent1"/>
              </a:solidFill>
            </a:ln>
            <a:effectLst/>
          </c:spPr>
          <c:invertIfNegative val="0"/>
          <c:cat>
            <c:numRef>
              <c:f>Sheet1!$A$2:$A$8</c:f>
              <c:numCache>
                <c:formatCode>General</c:formatCode>
                <c:ptCount val="7"/>
                <c:pt idx="0">
                  <c:v>2005</c:v>
                </c:pt>
                <c:pt idx="1">
                  <c:v>2010</c:v>
                </c:pt>
                <c:pt idx="2">
                  <c:v>2015</c:v>
                </c:pt>
                <c:pt idx="3">
                  <c:v>2020</c:v>
                </c:pt>
                <c:pt idx="4">
                  <c:v>2025</c:v>
                </c:pt>
                <c:pt idx="5">
                  <c:v>2030</c:v>
                </c:pt>
                <c:pt idx="6">
                  <c:v>2035</c:v>
                </c:pt>
              </c:numCache>
            </c:numRef>
          </c:cat>
          <c:val>
            <c:numRef>
              <c:f>Sheet1!$B$2:$B$8</c:f>
              <c:numCache>
                <c:formatCode>#,##0_ </c:formatCode>
                <c:ptCount val="7"/>
                <c:pt idx="0">
                  <c:v>115509</c:v>
                </c:pt>
                <c:pt idx="1">
                  <c:v>101488.61</c:v>
                </c:pt>
                <c:pt idx="2">
                  <c:v>86087.63</c:v>
                </c:pt>
                <c:pt idx="3">
                  <c:v>75111.994999999995</c:v>
                </c:pt>
                <c:pt idx="4">
                  <c:v>66689.364000000001</c:v>
                </c:pt>
                <c:pt idx="5">
                  <c:v>58431.174999999996</c:v>
                </c:pt>
                <c:pt idx="6">
                  <c:v>49732.307999999997</c:v>
                </c:pt>
              </c:numCache>
            </c:numRef>
          </c:val>
          <c:extLst>
            <c:ext xmlns:c16="http://schemas.microsoft.com/office/drawing/2014/chart" uri="{C3380CC4-5D6E-409C-BE32-E72D297353CC}">
              <c16:uniqueId val="{00000000-346B-4AE5-AD6F-361A66714041}"/>
            </c:ext>
          </c:extLst>
        </c:ser>
        <c:ser>
          <c:idx val="1"/>
          <c:order val="1"/>
          <c:tx>
            <c:strRef>
              <c:f>Sheet1!$C$1</c:f>
              <c:strCache>
                <c:ptCount val="1"/>
                <c:pt idx="0">
                  <c:v>65歳以上</c:v>
                </c:pt>
              </c:strCache>
            </c:strRef>
          </c:tx>
          <c:spPr>
            <a:pattFill prst="dkUpDiag">
              <a:fgClr>
                <a:schemeClr val="accent1"/>
              </a:fgClr>
              <a:bgClr>
                <a:schemeClr val="bg1"/>
              </a:bgClr>
            </a:pattFill>
            <a:ln>
              <a:solidFill>
                <a:schemeClr val="accent1"/>
              </a:solidFill>
            </a:ln>
            <a:effectLst/>
          </c:spPr>
          <c:invertIfNegative val="0"/>
          <c:cat>
            <c:numRef>
              <c:f>Sheet1!$A$2:$A$8</c:f>
              <c:numCache>
                <c:formatCode>General</c:formatCode>
                <c:ptCount val="7"/>
                <c:pt idx="0">
                  <c:v>2005</c:v>
                </c:pt>
                <c:pt idx="1">
                  <c:v>2010</c:v>
                </c:pt>
                <c:pt idx="2">
                  <c:v>2015</c:v>
                </c:pt>
                <c:pt idx="3">
                  <c:v>2020</c:v>
                </c:pt>
                <c:pt idx="4">
                  <c:v>2025</c:v>
                </c:pt>
                <c:pt idx="5">
                  <c:v>2030</c:v>
                </c:pt>
                <c:pt idx="6">
                  <c:v>2035</c:v>
                </c:pt>
              </c:numCache>
            </c:numRef>
          </c:cat>
          <c:val>
            <c:numRef>
              <c:f>Sheet1!$C$2:$C$8</c:f>
              <c:numCache>
                <c:formatCode>#,##0_ </c:formatCode>
                <c:ptCount val="7"/>
                <c:pt idx="0">
                  <c:v>23491</c:v>
                </c:pt>
                <c:pt idx="1">
                  <c:v>32933.39</c:v>
                </c:pt>
                <c:pt idx="2">
                  <c:v>42401.37</c:v>
                </c:pt>
                <c:pt idx="3">
                  <c:v>45453.004999999997</c:v>
                </c:pt>
                <c:pt idx="4">
                  <c:v>44274.635999999999</c:v>
                </c:pt>
                <c:pt idx="5">
                  <c:v>41793.825000000004</c:v>
                </c:pt>
                <c:pt idx="6">
                  <c:v>39393.692000000003</c:v>
                </c:pt>
              </c:numCache>
            </c:numRef>
          </c:val>
          <c:extLst>
            <c:ext xmlns:c16="http://schemas.microsoft.com/office/drawing/2014/chart" uri="{C3380CC4-5D6E-409C-BE32-E72D297353CC}">
              <c16:uniqueId val="{00000001-346B-4AE5-AD6F-361A66714041}"/>
            </c:ext>
          </c:extLst>
        </c:ser>
        <c:dLbls>
          <c:showLegendKey val="0"/>
          <c:showVal val="0"/>
          <c:showCatName val="0"/>
          <c:showSerName val="0"/>
          <c:showPercent val="0"/>
          <c:showBubbleSize val="0"/>
        </c:dLbls>
        <c:gapWidth val="80"/>
        <c:overlap val="100"/>
        <c:axId val="540974136"/>
        <c:axId val="540975120"/>
      </c:barChart>
      <c:lineChart>
        <c:grouping val="standard"/>
        <c:varyColors val="0"/>
        <c:ser>
          <c:idx val="2"/>
          <c:order val="2"/>
          <c:tx>
            <c:strRef>
              <c:f>Sheet1!$D$1</c:f>
              <c:strCache>
                <c:ptCount val="1"/>
                <c:pt idx="0">
                  <c:v>高齢化率</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2005</c:v>
                </c:pt>
                <c:pt idx="1">
                  <c:v>2010</c:v>
                </c:pt>
                <c:pt idx="2">
                  <c:v>2015</c:v>
                </c:pt>
                <c:pt idx="3">
                  <c:v>2020</c:v>
                </c:pt>
                <c:pt idx="4">
                  <c:v>2025</c:v>
                </c:pt>
                <c:pt idx="5">
                  <c:v>2030</c:v>
                </c:pt>
                <c:pt idx="6">
                  <c:v>2035</c:v>
                </c:pt>
              </c:numCache>
            </c:numRef>
          </c:cat>
          <c:val>
            <c:numRef>
              <c:f>Sheet1!$D$2:$D$8</c:f>
              <c:numCache>
                <c:formatCode>General</c:formatCode>
                <c:ptCount val="7"/>
                <c:pt idx="0">
                  <c:v>16.899999999999999</c:v>
                </c:pt>
                <c:pt idx="1">
                  <c:v>24.5</c:v>
                </c:pt>
                <c:pt idx="2">
                  <c:v>33</c:v>
                </c:pt>
                <c:pt idx="3">
                  <c:v>37.700000000000003</c:v>
                </c:pt>
                <c:pt idx="4">
                  <c:v>39.9</c:v>
                </c:pt>
                <c:pt idx="5">
                  <c:v>41.7</c:v>
                </c:pt>
                <c:pt idx="6">
                  <c:v>44.2</c:v>
                </c:pt>
              </c:numCache>
            </c:numRef>
          </c:val>
          <c:smooth val="0"/>
          <c:extLst>
            <c:ext xmlns:c16="http://schemas.microsoft.com/office/drawing/2014/chart" uri="{C3380CC4-5D6E-409C-BE32-E72D297353CC}">
              <c16:uniqueId val="{00000002-346B-4AE5-AD6F-361A66714041}"/>
            </c:ext>
          </c:extLst>
        </c:ser>
        <c:dLbls>
          <c:showLegendKey val="0"/>
          <c:showVal val="0"/>
          <c:showCatName val="0"/>
          <c:showSerName val="0"/>
          <c:showPercent val="0"/>
          <c:showBubbleSize val="0"/>
        </c:dLbls>
        <c:marker val="1"/>
        <c:smooth val="0"/>
        <c:axId val="708292872"/>
        <c:axId val="708298448"/>
      </c:lineChart>
      <c:catAx>
        <c:axId val="54097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40975120"/>
        <c:crosses val="autoZero"/>
        <c:auto val="1"/>
        <c:lblAlgn val="ctr"/>
        <c:lblOffset val="100"/>
        <c:noMultiLvlLbl val="0"/>
      </c:catAx>
      <c:valAx>
        <c:axId val="540975120"/>
        <c:scaling>
          <c:orientation val="minMax"/>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40974136"/>
        <c:crosses val="autoZero"/>
        <c:crossBetween val="between"/>
        <c:dispUnits>
          <c:builtInUnit val="thousands"/>
        </c:dispUnits>
      </c:valAx>
      <c:valAx>
        <c:axId val="708298448"/>
        <c:scaling>
          <c:orientation val="minMax"/>
        </c:scaling>
        <c:delete val="0"/>
        <c:axPos val="r"/>
        <c:numFmt formatCode="#,##0_ "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08292872"/>
        <c:crosses val="max"/>
        <c:crossBetween val="between"/>
        <c:majorUnit val="20"/>
      </c:valAx>
      <c:catAx>
        <c:axId val="708292872"/>
        <c:scaling>
          <c:orientation val="minMax"/>
        </c:scaling>
        <c:delete val="1"/>
        <c:axPos val="b"/>
        <c:numFmt formatCode="General" sourceLinked="1"/>
        <c:majorTickMark val="out"/>
        <c:minorTickMark val="none"/>
        <c:tickLblPos val="nextTo"/>
        <c:crossAx val="70829844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6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64歳未満</c:v>
                </c:pt>
              </c:strCache>
            </c:strRef>
          </c:tx>
          <c:spPr>
            <a:solidFill>
              <a:schemeClr val="accent1"/>
            </a:solidFill>
            <a:ln>
              <a:solidFill>
                <a:schemeClr val="accent1"/>
              </a:solidFill>
            </a:ln>
            <a:effectLst/>
          </c:spPr>
          <c:invertIfNegative val="0"/>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Sheet1!$B$2:$B$8</c:f>
              <c:numCache>
                <c:formatCode>General</c:formatCode>
                <c:ptCount val="7"/>
                <c:pt idx="0">
                  <c:v>77694</c:v>
                </c:pt>
                <c:pt idx="1">
                  <c:v>85526</c:v>
                </c:pt>
                <c:pt idx="2">
                  <c:v>91092</c:v>
                </c:pt>
                <c:pt idx="3">
                  <c:v>93511</c:v>
                </c:pt>
                <c:pt idx="4">
                  <c:v>92922</c:v>
                </c:pt>
                <c:pt idx="5">
                  <c:v>89839</c:v>
                </c:pt>
                <c:pt idx="6">
                  <c:v>86572</c:v>
                </c:pt>
              </c:numCache>
            </c:numRef>
          </c:val>
          <c:extLst>
            <c:ext xmlns:c16="http://schemas.microsoft.com/office/drawing/2014/chart" uri="{C3380CC4-5D6E-409C-BE32-E72D297353CC}">
              <c16:uniqueId val="{00000000-A84C-4047-96D5-8A43981F259C}"/>
            </c:ext>
          </c:extLst>
        </c:ser>
        <c:ser>
          <c:idx val="1"/>
          <c:order val="1"/>
          <c:tx>
            <c:strRef>
              <c:f>Sheet1!$C$1</c:f>
              <c:strCache>
                <c:ptCount val="1"/>
                <c:pt idx="0">
                  <c:v>65歳以上</c:v>
                </c:pt>
              </c:strCache>
            </c:strRef>
          </c:tx>
          <c:spPr>
            <a:pattFill prst="dkUpDiag">
              <a:fgClr>
                <a:schemeClr val="accent1"/>
              </a:fgClr>
              <a:bgClr>
                <a:schemeClr val="bg1"/>
              </a:bgClr>
            </a:pattFill>
            <a:ln>
              <a:solidFill>
                <a:schemeClr val="accent1"/>
              </a:solidFill>
            </a:ln>
            <a:effectLst/>
          </c:spPr>
          <c:invertIfNegative val="0"/>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Sheet1!$C$2:$C$8</c:f>
              <c:numCache>
                <c:formatCode>General</c:formatCode>
                <c:ptCount val="7"/>
                <c:pt idx="0">
                  <c:v>15375</c:v>
                </c:pt>
                <c:pt idx="1">
                  <c:v>16601</c:v>
                </c:pt>
                <c:pt idx="2">
                  <c:v>17523</c:v>
                </c:pt>
                <c:pt idx="3">
                  <c:v>19212</c:v>
                </c:pt>
                <c:pt idx="4">
                  <c:v>21754</c:v>
                </c:pt>
                <c:pt idx="5">
                  <c:v>25061</c:v>
                </c:pt>
                <c:pt idx="6">
                  <c:v>27268</c:v>
                </c:pt>
              </c:numCache>
            </c:numRef>
          </c:val>
          <c:extLst>
            <c:ext xmlns:c16="http://schemas.microsoft.com/office/drawing/2014/chart" uri="{C3380CC4-5D6E-409C-BE32-E72D297353CC}">
              <c16:uniqueId val="{00000001-A84C-4047-96D5-8A43981F259C}"/>
            </c:ext>
          </c:extLst>
        </c:ser>
        <c:dLbls>
          <c:showLegendKey val="0"/>
          <c:showVal val="0"/>
          <c:showCatName val="0"/>
          <c:showSerName val="0"/>
          <c:showPercent val="0"/>
          <c:showBubbleSize val="0"/>
        </c:dLbls>
        <c:gapWidth val="80"/>
        <c:overlap val="100"/>
        <c:axId val="540974136"/>
        <c:axId val="540975120"/>
      </c:barChart>
      <c:lineChart>
        <c:grouping val="standard"/>
        <c:varyColors val="0"/>
        <c:ser>
          <c:idx val="2"/>
          <c:order val="2"/>
          <c:tx>
            <c:strRef>
              <c:f>Sheet1!$D$1</c:f>
              <c:strCache>
                <c:ptCount val="1"/>
                <c:pt idx="0">
                  <c:v>高齢化率</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Sheet1!$D$2:$D$8</c:f>
              <c:numCache>
                <c:formatCode>#,##0.0_ </c:formatCode>
                <c:ptCount val="7"/>
                <c:pt idx="0">
                  <c:v>16.520001289365954</c:v>
                </c:pt>
                <c:pt idx="1">
                  <c:v>16.255250815161514</c:v>
                </c:pt>
                <c:pt idx="2">
                  <c:v>16.133130783041018</c:v>
                </c:pt>
                <c:pt idx="3">
                  <c:v>17.043549231301508</c:v>
                </c:pt>
                <c:pt idx="4">
                  <c:v>18.969967560779939</c:v>
                </c:pt>
                <c:pt idx="5">
                  <c:v>21.811140121845082</c:v>
                </c:pt>
                <c:pt idx="6">
                  <c:v>23.952916373858045</c:v>
                </c:pt>
              </c:numCache>
            </c:numRef>
          </c:val>
          <c:smooth val="0"/>
          <c:extLst>
            <c:ext xmlns:c16="http://schemas.microsoft.com/office/drawing/2014/chart" uri="{C3380CC4-5D6E-409C-BE32-E72D297353CC}">
              <c16:uniqueId val="{00000002-A84C-4047-96D5-8A43981F259C}"/>
            </c:ext>
          </c:extLst>
        </c:ser>
        <c:dLbls>
          <c:showLegendKey val="0"/>
          <c:showVal val="0"/>
          <c:showCatName val="0"/>
          <c:showSerName val="0"/>
          <c:showPercent val="0"/>
          <c:showBubbleSize val="0"/>
        </c:dLbls>
        <c:marker val="1"/>
        <c:smooth val="0"/>
        <c:axId val="708292872"/>
        <c:axId val="708298448"/>
      </c:lineChart>
      <c:catAx>
        <c:axId val="54097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40975120"/>
        <c:crosses val="autoZero"/>
        <c:auto val="1"/>
        <c:lblAlgn val="ctr"/>
        <c:lblOffset val="100"/>
        <c:noMultiLvlLbl val="0"/>
      </c:catAx>
      <c:valAx>
        <c:axId val="5409751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40974136"/>
        <c:crosses val="autoZero"/>
        <c:crossBetween val="between"/>
        <c:dispUnits>
          <c:builtInUnit val="thousands"/>
        </c:dispUnits>
      </c:valAx>
      <c:valAx>
        <c:axId val="708298448"/>
        <c:scaling>
          <c:orientation val="minMax"/>
          <c:max val="80"/>
        </c:scaling>
        <c:delete val="0"/>
        <c:axPos val="r"/>
        <c:numFmt formatCode="#,##0_ "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08292872"/>
        <c:crosses val="max"/>
        <c:crossBetween val="between"/>
        <c:majorUnit val="20"/>
      </c:valAx>
      <c:catAx>
        <c:axId val="708292872"/>
        <c:scaling>
          <c:orientation val="minMax"/>
        </c:scaling>
        <c:delete val="1"/>
        <c:axPos val="b"/>
        <c:numFmt formatCode="General" sourceLinked="1"/>
        <c:majorTickMark val="out"/>
        <c:minorTickMark val="none"/>
        <c:tickLblPos val="nextTo"/>
        <c:crossAx val="70829844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6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モビリティ・物流</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都心</c:v>
                </c:pt>
                <c:pt idx="1">
                  <c:v>郊外・NT</c:v>
                </c:pt>
                <c:pt idx="2">
                  <c:v>中山間地</c:v>
                </c:pt>
              </c:strCache>
            </c:strRef>
          </c:cat>
          <c:val>
            <c:numRef>
              <c:f>Sheet1!$B$2:$B$4</c:f>
              <c:numCache>
                <c:formatCode>General</c:formatCode>
                <c:ptCount val="3"/>
                <c:pt idx="0">
                  <c:v>7</c:v>
                </c:pt>
                <c:pt idx="1">
                  <c:v>21</c:v>
                </c:pt>
                <c:pt idx="2">
                  <c:v>3</c:v>
                </c:pt>
              </c:numCache>
            </c:numRef>
          </c:val>
          <c:extLst>
            <c:ext xmlns:c16="http://schemas.microsoft.com/office/drawing/2014/chart" uri="{C3380CC4-5D6E-409C-BE32-E72D297353CC}">
              <c16:uniqueId val="{00000000-8FE7-4FBA-B36C-4CC230562B28}"/>
            </c:ext>
          </c:extLst>
        </c:ser>
        <c:ser>
          <c:idx val="1"/>
          <c:order val="1"/>
          <c:tx>
            <c:strRef>
              <c:f>Sheet1!$C$1</c:f>
              <c:strCache>
                <c:ptCount val="1"/>
                <c:pt idx="0">
                  <c:v>データプラットフォーム</c:v>
                </c:pt>
              </c:strCache>
            </c:strRef>
          </c:tx>
          <c:spPr>
            <a:solidFill>
              <a:schemeClr val="accent1">
                <a:lumMod val="60000"/>
                <a:lumOff val="40000"/>
              </a:schemeClr>
            </a:solidFill>
            <a:ln>
              <a:solidFill>
                <a:schemeClr val="accent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8FE7-4FBA-B36C-4CC230562B28}"/>
                </c:ext>
              </c:extLst>
            </c:dLbl>
            <c:dLbl>
              <c:idx val="1"/>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15-8FE7-4FBA-B36C-4CC230562B28}"/>
                </c:ext>
              </c:extLst>
            </c:dLbl>
            <c:dLbl>
              <c:idx val="2"/>
              <c:delete val="1"/>
              <c:extLst>
                <c:ext xmlns:c15="http://schemas.microsoft.com/office/drawing/2012/chart" uri="{CE6537A1-D6FC-4f65-9D91-7224C49458BB}"/>
                <c:ext xmlns:c16="http://schemas.microsoft.com/office/drawing/2014/chart" uri="{C3380CC4-5D6E-409C-BE32-E72D297353CC}">
                  <c16:uniqueId val="{00000013-8FE7-4FBA-B36C-4CC230562B2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都心</c:v>
                </c:pt>
                <c:pt idx="1">
                  <c:v>郊外・NT</c:v>
                </c:pt>
                <c:pt idx="2">
                  <c:v>中山間地</c:v>
                </c:pt>
              </c:strCache>
            </c:strRef>
          </c:cat>
          <c:val>
            <c:numRef>
              <c:f>Sheet1!$C$2:$C$4</c:f>
              <c:numCache>
                <c:formatCode>General</c:formatCode>
                <c:ptCount val="3"/>
                <c:pt idx="0">
                  <c:v>3</c:v>
                </c:pt>
                <c:pt idx="1">
                  <c:v>14</c:v>
                </c:pt>
                <c:pt idx="2">
                  <c:v>1</c:v>
                </c:pt>
              </c:numCache>
            </c:numRef>
          </c:val>
          <c:extLst>
            <c:ext xmlns:c16="http://schemas.microsoft.com/office/drawing/2014/chart" uri="{C3380CC4-5D6E-409C-BE32-E72D297353CC}">
              <c16:uniqueId val="{00000001-8FE7-4FBA-B36C-4CC230562B28}"/>
            </c:ext>
          </c:extLst>
        </c:ser>
        <c:ser>
          <c:idx val="2"/>
          <c:order val="2"/>
          <c:tx>
            <c:strRef>
              <c:f>Sheet1!$D$1</c:f>
              <c:strCache>
                <c:ptCount val="1"/>
                <c:pt idx="0">
                  <c:v>防災・防犯・見守り</c:v>
                </c:pt>
              </c:strCache>
            </c:strRef>
          </c:tx>
          <c:spPr>
            <a:pattFill prst="ltUpDiag">
              <a:fgClr>
                <a:schemeClr val="accent1"/>
              </a:fgClr>
              <a:bgClr>
                <a:schemeClr val="bg1"/>
              </a:bgClr>
            </a:pattFill>
            <a:ln>
              <a:solidFill>
                <a:schemeClr val="accent1"/>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0-8FE7-4FBA-B36C-4CC230562B2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都心</c:v>
                </c:pt>
                <c:pt idx="1">
                  <c:v>郊外・NT</c:v>
                </c:pt>
                <c:pt idx="2">
                  <c:v>中山間地</c:v>
                </c:pt>
              </c:strCache>
            </c:strRef>
          </c:cat>
          <c:val>
            <c:numRef>
              <c:f>Sheet1!$D$2:$D$4</c:f>
              <c:numCache>
                <c:formatCode>General</c:formatCode>
                <c:ptCount val="3"/>
                <c:pt idx="0">
                  <c:v>5</c:v>
                </c:pt>
                <c:pt idx="1">
                  <c:v>5</c:v>
                </c:pt>
                <c:pt idx="2">
                  <c:v>3</c:v>
                </c:pt>
              </c:numCache>
            </c:numRef>
          </c:val>
          <c:extLst>
            <c:ext xmlns:c16="http://schemas.microsoft.com/office/drawing/2014/chart" uri="{C3380CC4-5D6E-409C-BE32-E72D297353CC}">
              <c16:uniqueId val="{00000002-8FE7-4FBA-B36C-4CC230562B28}"/>
            </c:ext>
          </c:extLst>
        </c:ser>
        <c:ser>
          <c:idx val="3"/>
          <c:order val="3"/>
          <c:tx>
            <c:strRef>
              <c:f>Sheet1!$E$1</c:f>
              <c:strCache>
                <c:ptCount val="1"/>
                <c:pt idx="0">
                  <c:v>環境・エネルギー</c:v>
                </c:pt>
              </c:strCache>
            </c:strRef>
          </c:tx>
          <c:spPr>
            <a:solidFill>
              <a:schemeClr val="accent6"/>
            </a:solidFill>
            <a:ln>
              <a:solidFill>
                <a:schemeClr val="accent1"/>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F-8FE7-4FBA-B36C-4CC230562B28}"/>
                </c:ext>
              </c:extLst>
            </c:dLbl>
            <c:dLbl>
              <c:idx val="2"/>
              <c:delete val="1"/>
              <c:extLst>
                <c:ext xmlns:c15="http://schemas.microsoft.com/office/drawing/2012/chart" uri="{CE6537A1-D6FC-4f65-9D91-7224C49458BB}"/>
                <c:ext xmlns:c16="http://schemas.microsoft.com/office/drawing/2014/chart" uri="{C3380CC4-5D6E-409C-BE32-E72D297353CC}">
                  <c16:uniqueId val="{00000012-8FE7-4FBA-B36C-4CC230562B28}"/>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都心</c:v>
                </c:pt>
                <c:pt idx="1">
                  <c:v>郊外・NT</c:v>
                </c:pt>
                <c:pt idx="2">
                  <c:v>中山間地</c:v>
                </c:pt>
              </c:strCache>
            </c:strRef>
          </c:cat>
          <c:val>
            <c:numRef>
              <c:f>Sheet1!$E$2:$E$4</c:f>
              <c:numCache>
                <c:formatCode>General</c:formatCode>
                <c:ptCount val="3"/>
                <c:pt idx="0">
                  <c:v>6</c:v>
                </c:pt>
                <c:pt idx="1">
                  <c:v>4</c:v>
                </c:pt>
                <c:pt idx="2">
                  <c:v>2</c:v>
                </c:pt>
              </c:numCache>
            </c:numRef>
          </c:val>
          <c:extLst>
            <c:ext xmlns:c16="http://schemas.microsoft.com/office/drawing/2014/chart" uri="{C3380CC4-5D6E-409C-BE32-E72D297353CC}">
              <c16:uniqueId val="{00000003-8FE7-4FBA-B36C-4CC230562B28}"/>
            </c:ext>
          </c:extLst>
        </c:ser>
        <c:ser>
          <c:idx val="4"/>
          <c:order val="4"/>
          <c:tx>
            <c:strRef>
              <c:f>Sheet1!$F$1</c:f>
              <c:strCache>
                <c:ptCount val="1"/>
                <c:pt idx="0">
                  <c:v>観光・集客</c:v>
                </c:pt>
              </c:strCache>
            </c:strRef>
          </c:tx>
          <c:spPr>
            <a:solidFill>
              <a:schemeClr val="accent2">
                <a:lumMod val="40000"/>
                <a:lumOff val="60000"/>
              </a:schemeClr>
            </a:solidFill>
            <a:ln>
              <a:solidFill>
                <a:schemeClr val="accent1"/>
              </a:solidFill>
            </a:ln>
            <a:effectLst/>
          </c:spPr>
          <c:invertIfNegative val="0"/>
          <c:cat>
            <c:strRef>
              <c:f>Sheet1!$A$2:$A$4</c:f>
              <c:strCache>
                <c:ptCount val="3"/>
                <c:pt idx="0">
                  <c:v>都心</c:v>
                </c:pt>
                <c:pt idx="1">
                  <c:v>郊外・NT</c:v>
                </c:pt>
                <c:pt idx="2">
                  <c:v>中山間地</c:v>
                </c:pt>
              </c:strCache>
            </c:strRef>
          </c:cat>
          <c:val>
            <c:numRef>
              <c:f>Sheet1!$F$2:$F$4</c:f>
              <c:numCache>
                <c:formatCode>General</c:formatCode>
                <c:ptCount val="3"/>
                <c:pt idx="0">
                  <c:v>4</c:v>
                </c:pt>
                <c:pt idx="1">
                  <c:v>6</c:v>
                </c:pt>
                <c:pt idx="2">
                  <c:v>2</c:v>
                </c:pt>
              </c:numCache>
            </c:numRef>
          </c:val>
          <c:extLst>
            <c:ext xmlns:c16="http://schemas.microsoft.com/office/drawing/2014/chart" uri="{C3380CC4-5D6E-409C-BE32-E72D297353CC}">
              <c16:uniqueId val="{00000004-8FE7-4FBA-B36C-4CC230562B28}"/>
            </c:ext>
          </c:extLst>
        </c:ser>
        <c:ser>
          <c:idx val="5"/>
          <c:order val="5"/>
          <c:tx>
            <c:strRef>
              <c:f>Sheet1!$G$1</c:f>
              <c:strCache>
                <c:ptCount val="1"/>
                <c:pt idx="0">
                  <c:v>ヘルスケア</c:v>
                </c:pt>
              </c:strCache>
            </c:strRef>
          </c:tx>
          <c:spPr>
            <a:pattFill prst="pct10">
              <a:fgClr>
                <a:schemeClr val="accent2">
                  <a:lumMod val="50000"/>
                </a:schemeClr>
              </a:fgClr>
              <a:bgClr>
                <a:schemeClr val="bg1"/>
              </a:bgClr>
            </a:pattFill>
            <a:ln>
              <a:solidFill>
                <a:schemeClr val="accent1"/>
              </a:solidFill>
            </a:ln>
            <a:effectLst/>
          </c:spPr>
          <c:invertIfNegative val="0"/>
          <c:cat>
            <c:strRef>
              <c:f>Sheet1!$A$2:$A$4</c:f>
              <c:strCache>
                <c:ptCount val="3"/>
                <c:pt idx="0">
                  <c:v>都心</c:v>
                </c:pt>
                <c:pt idx="1">
                  <c:v>郊外・NT</c:v>
                </c:pt>
                <c:pt idx="2">
                  <c:v>中山間地</c:v>
                </c:pt>
              </c:strCache>
            </c:strRef>
          </c:cat>
          <c:val>
            <c:numRef>
              <c:f>Sheet1!$G$2:$G$4</c:f>
              <c:numCache>
                <c:formatCode>General</c:formatCode>
                <c:ptCount val="3"/>
                <c:pt idx="0">
                  <c:v>3</c:v>
                </c:pt>
                <c:pt idx="1">
                  <c:v>5</c:v>
                </c:pt>
                <c:pt idx="2">
                  <c:v>1</c:v>
                </c:pt>
              </c:numCache>
            </c:numRef>
          </c:val>
          <c:extLst>
            <c:ext xmlns:c16="http://schemas.microsoft.com/office/drawing/2014/chart" uri="{C3380CC4-5D6E-409C-BE32-E72D297353CC}">
              <c16:uniqueId val="{00000005-8FE7-4FBA-B36C-4CC230562B28}"/>
            </c:ext>
          </c:extLst>
        </c:ser>
        <c:ser>
          <c:idx val="6"/>
          <c:order val="6"/>
          <c:tx>
            <c:strRef>
              <c:f>Sheet1!$H$1</c:f>
              <c:strCache>
                <c:ptCount val="1"/>
                <c:pt idx="0">
                  <c:v>産業育成・マーケティング</c:v>
                </c:pt>
              </c:strCache>
            </c:strRef>
          </c:tx>
          <c:spPr>
            <a:solidFill>
              <a:schemeClr val="accent3"/>
            </a:solidFill>
            <a:ln>
              <a:solidFill>
                <a:schemeClr val="accent1"/>
              </a:solid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FE7-4FBA-B36C-4CC230562B2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都心</c:v>
                </c:pt>
                <c:pt idx="1">
                  <c:v>郊外・NT</c:v>
                </c:pt>
                <c:pt idx="2">
                  <c:v>中山間地</c:v>
                </c:pt>
              </c:strCache>
            </c:strRef>
          </c:cat>
          <c:val>
            <c:numRef>
              <c:f>Sheet1!$H$2:$H$4</c:f>
              <c:numCache>
                <c:formatCode>General</c:formatCode>
                <c:ptCount val="3"/>
                <c:pt idx="0">
                  <c:v>3</c:v>
                </c:pt>
                <c:pt idx="1">
                  <c:v>1</c:v>
                </c:pt>
                <c:pt idx="2">
                  <c:v>3</c:v>
                </c:pt>
              </c:numCache>
            </c:numRef>
          </c:val>
          <c:extLst>
            <c:ext xmlns:c16="http://schemas.microsoft.com/office/drawing/2014/chart" uri="{C3380CC4-5D6E-409C-BE32-E72D297353CC}">
              <c16:uniqueId val="{00000006-8FE7-4FBA-B36C-4CC230562B28}"/>
            </c:ext>
          </c:extLst>
        </c:ser>
        <c:ser>
          <c:idx val="7"/>
          <c:order val="7"/>
          <c:tx>
            <c:strRef>
              <c:f>Sheet1!$I$1</c:f>
              <c:strCache>
                <c:ptCount val="1"/>
                <c:pt idx="0">
                  <c:v>インフラメンテナンス</c:v>
                </c:pt>
              </c:strCache>
            </c:strRef>
          </c:tx>
          <c:spPr>
            <a:solidFill>
              <a:schemeClr val="accent6">
                <a:lumMod val="40000"/>
                <a:lumOff val="60000"/>
              </a:schemeClr>
            </a:solidFill>
            <a:ln>
              <a:solidFill>
                <a:schemeClr val="accent1"/>
              </a:solidFill>
            </a:ln>
            <a:effectLst/>
          </c:spPr>
          <c:invertIfNegative val="0"/>
          <c:cat>
            <c:strRef>
              <c:f>Sheet1!$A$2:$A$4</c:f>
              <c:strCache>
                <c:ptCount val="3"/>
                <c:pt idx="0">
                  <c:v>都心</c:v>
                </c:pt>
                <c:pt idx="1">
                  <c:v>郊外・NT</c:v>
                </c:pt>
                <c:pt idx="2">
                  <c:v>中山間地</c:v>
                </c:pt>
              </c:strCache>
            </c:strRef>
          </c:cat>
          <c:val>
            <c:numRef>
              <c:f>Sheet1!$I$2:$I$4</c:f>
              <c:numCache>
                <c:formatCode>General</c:formatCode>
                <c:ptCount val="3"/>
                <c:pt idx="0">
                  <c:v>2</c:v>
                </c:pt>
                <c:pt idx="1">
                  <c:v>5</c:v>
                </c:pt>
                <c:pt idx="2">
                  <c:v>0</c:v>
                </c:pt>
              </c:numCache>
            </c:numRef>
          </c:val>
          <c:extLst>
            <c:ext xmlns:c16="http://schemas.microsoft.com/office/drawing/2014/chart" uri="{C3380CC4-5D6E-409C-BE32-E72D297353CC}">
              <c16:uniqueId val="{00000007-8FE7-4FBA-B36C-4CC230562B28}"/>
            </c:ext>
          </c:extLst>
        </c:ser>
        <c:ser>
          <c:idx val="8"/>
          <c:order val="8"/>
          <c:tx>
            <c:strRef>
              <c:f>Sheet1!$J$1</c:f>
              <c:strCache>
                <c:ptCount val="1"/>
                <c:pt idx="0">
                  <c:v>デジタルガバメント</c:v>
                </c:pt>
              </c:strCache>
            </c:strRef>
          </c:tx>
          <c:spPr>
            <a:solidFill>
              <a:schemeClr val="accent4"/>
            </a:solidFill>
            <a:ln>
              <a:solidFill>
                <a:schemeClr val="accent1"/>
              </a:solidFill>
            </a:ln>
            <a:effectLst/>
          </c:spPr>
          <c:invertIfNegative val="0"/>
          <c:cat>
            <c:strRef>
              <c:f>Sheet1!$A$2:$A$4</c:f>
              <c:strCache>
                <c:ptCount val="3"/>
                <c:pt idx="0">
                  <c:v>都心</c:v>
                </c:pt>
                <c:pt idx="1">
                  <c:v>郊外・NT</c:v>
                </c:pt>
                <c:pt idx="2">
                  <c:v>中山間地</c:v>
                </c:pt>
              </c:strCache>
            </c:strRef>
          </c:cat>
          <c:val>
            <c:numRef>
              <c:f>Sheet1!$J$2:$J$4</c:f>
              <c:numCache>
                <c:formatCode>General</c:formatCode>
                <c:ptCount val="3"/>
                <c:pt idx="0">
                  <c:v>0</c:v>
                </c:pt>
                <c:pt idx="1">
                  <c:v>3</c:v>
                </c:pt>
                <c:pt idx="2">
                  <c:v>2</c:v>
                </c:pt>
              </c:numCache>
            </c:numRef>
          </c:val>
          <c:extLst>
            <c:ext xmlns:c16="http://schemas.microsoft.com/office/drawing/2014/chart" uri="{C3380CC4-5D6E-409C-BE32-E72D297353CC}">
              <c16:uniqueId val="{00000008-8FE7-4FBA-B36C-4CC230562B28}"/>
            </c:ext>
          </c:extLst>
        </c:ser>
        <c:ser>
          <c:idx val="9"/>
          <c:order val="9"/>
          <c:tx>
            <c:strRef>
              <c:f>Sheet1!$K$1</c:f>
              <c:strCache>
                <c:ptCount val="1"/>
                <c:pt idx="0">
                  <c:v>キャッシュレス・地域通貨</c:v>
                </c:pt>
              </c:strCache>
            </c:strRef>
          </c:tx>
          <c:spPr>
            <a:solidFill>
              <a:schemeClr val="bg1"/>
            </a:solidFill>
            <a:ln>
              <a:solidFill>
                <a:schemeClr val="accent1"/>
              </a:solidFill>
            </a:ln>
            <a:effectLst/>
          </c:spPr>
          <c:invertIfNegative val="0"/>
          <c:cat>
            <c:strRef>
              <c:f>Sheet1!$A$2:$A$4</c:f>
              <c:strCache>
                <c:ptCount val="3"/>
                <c:pt idx="0">
                  <c:v>都心</c:v>
                </c:pt>
                <c:pt idx="1">
                  <c:v>郊外・NT</c:v>
                </c:pt>
                <c:pt idx="2">
                  <c:v>中山間地</c:v>
                </c:pt>
              </c:strCache>
            </c:strRef>
          </c:cat>
          <c:val>
            <c:numRef>
              <c:f>Sheet1!$K$2:$K$4</c:f>
              <c:numCache>
                <c:formatCode>General</c:formatCode>
                <c:ptCount val="3"/>
                <c:pt idx="0">
                  <c:v>3</c:v>
                </c:pt>
                <c:pt idx="1">
                  <c:v>1</c:v>
                </c:pt>
                <c:pt idx="2">
                  <c:v>0</c:v>
                </c:pt>
              </c:numCache>
            </c:numRef>
          </c:val>
          <c:extLst>
            <c:ext xmlns:c16="http://schemas.microsoft.com/office/drawing/2014/chart" uri="{C3380CC4-5D6E-409C-BE32-E72D297353CC}">
              <c16:uniqueId val="{00000009-8FE7-4FBA-B36C-4CC230562B28}"/>
            </c:ext>
          </c:extLst>
        </c:ser>
        <c:ser>
          <c:idx val="10"/>
          <c:order val="10"/>
          <c:tx>
            <c:strRef>
              <c:f>Sheet1!$L$1</c:f>
              <c:strCache>
                <c:ptCount val="1"/>
                <c:pt idx="0">
                  <c:v>働き方改革・テレワーク</c:v>
                </c:pt>
              </c:strCache>
            </c:strRef>
          </c:tx>
          <c:spPr>
            <a:solidFill>
              <a:schemeClr val="accent5">
                <a:lumMod val="60000"/>
              </a:schemeClr>
            </a:solidFill>
            <a:ln>
              <a:solidFill>
                <a:schemeClr val="accent1"/>
              </a:solidFill>
            </a:ln>
            <a:effectLst/>
          </c:spPr>
          <c:invertIfNegative val="0"/>
          <c:cat>
            <c:strRef>
              <c:f>Sheet1!$A$2:$A$4</c:f>
              <c:strCache>
                <c:ptCount val="3"/>
                <c:pt idx="0">
                  <c:v>都心</c:v>
                </c:pt>
                <c:pt idx="1">
                  <c:v>郊外・NT</c:v>
                </c:pt>
                <c:pt idx="2">
                  <c:v>中山間地</c:v>
                </c:pt>
              </c:strCache>
            </c:strRef>
          </c:cat>
          <c:val>
            <c:numRef>
              <c:f>Sheet1!$L$2:$L$4</c:f>
              <c:numCache>
                <c:formatCode>General</c:formatCode>
                <c:ptCount val="3"/>
                <c:pt idx="0">
                  <c:v>1</c:v>
                </c:pt>
                <c:pt idx="1">
                  <c:v>1</c:v>
                </c:pt>
                <c:pt idx="2">
                  <c:v>0</c:v>
                </c:pt>
              </c:numCache>
            </c:numRef>
          </c:val>
          <c:extLst>
            <c:ext xmlns:c16="http://schemas.microsoft.com/office/drawing/2014/chart" uri="{C3380CC4-5D6E-409C-BE32-E72D297353CC}">
              <c16:uniqueId val="{0000000A-8FE7-4FBA-B36C-4CC230562B28}"/>
            </c:ext>
          </c:extLst>
        </c:ser>
        <c:ser>
          <c:idx val="11"/>
          <c:order val="11"/>
          <c:tx>
            <c:strRef>
              <c:f>Sheet1!$M$1</c:f>
              <c:strCache>
                <c:ptCount val="1"/>
                <c:pt idx="0">
                  <c:v>教育・子育て</c:v>
                </c:pt>
              </c:strCache>
            </c:strRef>
          </c:tx>
          <c:spPr>
            <a:solidFill>
              <a:schemeClr val="accent6">
                <a:lumMod val="60000"/>
              </a:schemeClr>
            </a:solidFill>
            <a:ln>
              <a:noFill/>
            </a:ln>
            <a:effectLst/>
          </c:spPr>
          <c:invertIfNegative val="0"/>
          <c:cat>
            <c:strRef>
              <c:f>Sheet1!$A$2:$A$4</c:f>
              <c:strCache>
                <c:ptCount val="3"/>
                <c:pt idx="0">
                  <c:v>都心</c:v>
                </c:pt>
                <c:pt idx="1">
                  <c:v>郊外・NT</c:v>
                </c:pt>
                <c:pt idx="2">
                  <c:v>中山間地</c:v>
                </c:pt>
              </c:strCache>
            </c:strRef>
          </c:cat>
          <c:val>
            <c:numRef>
              <c:f>Sheet1!$M$2:$M$4</c:f>
              <c:numCache>
                <c:formatCode>General</c:formatCode>
                <c:ptCount val="3"/>
                <c:pt idx="0">
                  <c:v>0</c:v>
                </c:pt>
                <c:pt idx="1">
                  <c:v>1</c:v>
                </c:pt>
                <c:pt idx="2">
                  <c:v>0</c:v>
                </c:pt>
              </c:numCache>
            </c:numRef>
          </c:val>
          <c:extLst>
            <c:ext xmlns:c16="http://schemas.microsoft.com/office/drawing/2014/chart" uri="{C3380CC4-5D6E-409C-BE32-E72D297353CC}">
              <c16:uniqueId val="{0000000B-8FE7-4FBA-B36C-4CC230562B28}"/>
            </c:ext>
          </c:extLst>
        </c:ser>
        <c:dLbls>
          <c:showLegendKey val="0"/>
          <c:showVal val="0"/>
          <c:showCatName val="0"/>
          <c:showSerName val="0"/>
          <c:showPercent val="0"/>
          <c:showBubbleSize val="0"/>
        </c:dLbls>
        <c:gapWidth val="80"/>
        <c:overlap val="100"/>
        <c:axId val="571161680"/>
        <c:axId val="571165616"/>
      </c:barChart>
      <c:catAx>
        <c:axId val="57116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71165616"/>
        <c:crosses val="autoZero"/>
        <c:auto val="1"/>
        <c:lblAlgn val="ctr"/>
        <c:lblOffset val="100"/>
        <c:noMultiLvlLbl val="0"/>
      </c:catAx>
      <c:valAx>
        <c:axId val="57116561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71161680"/>
        <c:crosses val="autoZero"/>
        <c:crossBetween val="between"/>
        <c:majorUnit val="0.2"/>
      </c:valAx>
      <c:spPr>
        <a:noFill/>
        <a:ln>
          <a:noFill/>
        </a:ln>
        <a:effectLst/>
      </c:spPr>
    </c:plotArea>
    <c:legend>
      <c:legendPos val="r"/>
      <c:layout>
        <c:manualLayout>
          <c:xMode val="edge"/>
          <c:yMode val="edge"/>
          <c:x val="0.71042905811989643"/>
          <c:y val="0.13997047244094488"/>
          <c:w val="0.24891132072292535"/>
          <c:h val="0.7200590551181101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698CED7-20E0-42F5-85D6-81D9229A3556}" type="datetimeFigureOut">
              <a:rPr kumimoji="1" lang="ja-JP" altLang="en-US" smtClean="0"/>
              <a:t>2020/1/27</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1DF63164-DBA0-47AA-A5E5-6874B3739DB7}" type="slidenum">
              <a:rPr kumimoji="1" lang="ja-JP" altLang="en-US" smtClean="0"/>
              <a:t>‹#›</a:t>
            </a:fld>
            <a:endParaRPr kumimoji="1" lang="ja-JP" altLang="en-US"/>
          </a:p>
        </p:txBody>
      </p:sp>
    </p:spTree>
    <p:extLst>
      <p:ext uri="{BB962C8B-B14F-4D97-AF65-F5344CB8AC3E}">
        <p14:creationId xmlns:p14="http://schemas.microsoft.com/office/powerpoint/2010/main" val="41244917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D214EFE-7F7E-400C-8B10-4BF96C67E2B7}" type="datetime1">
              <a:rPr kumimoji="1" lang="ja-JP" altLang="en-US" smtClean="0"/>
              <a:t>2020/1/27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581539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737E65-9B71-4066-B944-BCB84A5FE38B}" type="datetime1">
              <a:rPr kumimoji="1" lang="ja-JP" altLang="en-US" smtClean="0"/>
              <a:t>2020/1/27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27903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9300C3-97A8-4009-9162-4593459FAA5C}" type="datetime1">
              <a:rPr kumimoji="1" lang="ja-JP" altLang="en-US" smtClean="0"/>
              <a:t>2020/1/27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4038729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2E502B3-911F-471C-AAE0-C6F041291D47}" type="datetime1">
              <a:rPr kumimoji="1" lang="ja-JP" altLang="en-US" smtClean="0"/>
              <a:t>2020/1/27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111399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259EAA8-1688-4137-BCB0-B68A8677C70D}" type="datetime1">
              <a:rPr kumimoji="1" lang="ja-JP" altLang="en-US" smtClean="0"/>
              <a:t>2020/1/27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12147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5EB02E8-83E1-494B-8507-92FA693C4233}" type="datetime1">
              <a:rPr kumimoji="1" lang="ja-JP" altLang="en-US" smtClean="0"/>
              <a:t>2020/1/27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391547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A906E20-D2A6-41DB-9B29-8857A54D0503}" type="datetime1">
              <a:rPr kumimoji="1" lang="ja-JP" altLang="en-US" smtClean="0"/>
              <a:t>2020/1/27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350427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ACC3EF1-B67A-4F7F-AA66-ED014112641E}" type="datetime1">
              <a:rPr kumimoji="1" lang="ja-JP" altLang="en-US" smtClean="0"/>
              <a:t>2020/1/27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1471450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B6482-6E72-4092-9FDE-FA1AA085C7EA}" type="datetime1">
              <a:rPr kumimoji="1" lang="ja-JP" altLang="en-US" smtClean="0"/>
              <a:t>2020/1/27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307789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999C17E-B35A-4855-9411-AEDFDF280113}" type="datetime1">
              <a:rPr kumimoji="1" lang="ja-JP" altLang="en-US" smtClean="0"/>
              <a:t>2020/1/27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3034730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494764E-C5E2-41B1-A5B8-B2406166262A}" type="datetime1">
              <a:rPr kumimoji="1" lang="ja-JP" altLang="en-US" smtClean="0"/>
              <a:t>2020/1/27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34317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E259F-5A7D-4B01-B662-083778CCEB48}" type="datetime1">
              <a:rPr kumimoji="1" lang="ja-JP" altLang="en-US" smtClean="0"/>
              <a:t>2020/1/27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F8627-36C9-4341-969E-17B4CBF9CE1D}" type="slidenum">
              <a:rPr kumimoji="1" lang="ja-JP" altLang="en-US" smtClean="0"/>
              <a:t>‹#›</a:t>
            </a:fld>
            <a:endParaRPr kumimoji="1" lang="ja-JP" altLang="en-US"/>
          </a:p>
        </p:txBody>
      </p:sp>
    </p:spTree>
    <p:extLst>
      <p:ext uri="{BB962C8B-B14F-4D97-AF65-F5344CB8AC3E}">
        <p14:creationId xmlns:p14="http://schemas.microsoft.com/office/powerpoint/2010/main" val="3139390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03977" y="2663943"/>
            <a:ext cx="6445995" cy="707886"/>
          </a:xfrm>
          <a:prstGeom prst="rect">
            <a:avLst/>
          </a:prstGeom>
          <a:noFill/>
        </p:spPr>
        <p:txBody>
          <a:bodyPr wrap="none" rtlCol="0">
            <a:spAutoFit/>
          </a:bodyPr>
          <a:lstStyle/>
          <a:p>
            <a:pPr algn="ctr"/>
            <a:r>
              <a:rPr kumimoji="1" lang="ja-JP" altLang="en-US" sz="4000" dirty="0">
                <a:latin typeface="Meiryo UI" panose="020B0604030504040204" pitchFamily="50" charset="-128"/>
                <a:ea typeface="Meiryo UI" panose="020B0604030504040204" pitchFamily="50" charset="-128"/>
              </a:rPr>
              <a:t>テクノロジーを活用した</a:t>
            </a:r>
            <a:r>
              <a:rPr kumimoji="1" lang="ja-JP" altLang="en-US" sz="4000" dirty="0" smtClean="0">
                <a:latin typeface="Meiryo UI" panose="020B0604030504040204" pitchFamily="50" charset="-128"/>
                <a:ea typeface="Meiryo UI" panose="020B0604030504040204" pitchFamily="50" charset="-128"/>
              </a:rPr>
              <a:t>まちづくり</a:t>
            </a:r>
            <a:endParaRPr kumimoji="1" lang="en-US" altLang="ja-JP" sz="4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662638" y="5800851"/>
            <a:ext cx="3961341" cy="461665"/>
          </a:xfrm>
          <a:prstGeom prst="rect">
            <a:avLst/>
          </a:prstGeom>
          <a:noFill/>
        </p:spPr>
        <p:txBody>
          <a:bodyPr wrap="none" rtlCol="0">
            <a:spAutoFit/>
          </a:bodyPr>
          <a:lstStyle/>
          <a:p>
            <a:pPr defTabSz="914400"/>
            <a:r>
              <a:rPr kumimoji="1" lang="ja-JP" altLang="en-US" sz="2400" dirty="0">
                <a:solidFill>
                  <a:prstClr val="black"/>
                </a:solidFill>
                <a:latin typeface="Meiryo UI" panose="020B0604030504040204" pitchFamily="50" charset="-128"/>
                <a:ea typeface="Meiryo UI" panose="020B0604030504040204" pitchFamily="50" charset="-128"/>
              </a:rPr>
              <a:t>スマートシティ戦略タスクフォース</a:t>
            </a:r>
          </a:p>
        </p:txBody>
      </p:sp>
      <p:sp>
        <p:nvSpPr>
          <p:cNvPr id="8" name="テキスト ボックス 7"/>
          <p:cNvSpPr txBox="1"/>
          <p:nvPr/>
        </p:nvSpPr>
        <p:spPr>
          <a:xfrm>
            <a:off x="6413765" y="110604"/>
            <a:ext cx="2730235"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2020.1.28</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第６回大阪スマートシティ戦略会議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7744246" y="633824"/>
            <a:ext cx="1184940" cy="369332"/>
          </a:xfrm>
          <a:prstGeom prst="rect">
            <a:avLst/>
          </a:prstGeom>
          <a:noFill/>
          <a:ln>
            <a:solidFill>
              <a:schemeClr val="tx1"/>
            </a:solidFill>
          </a:ln>
        </p:spPr>
        <p:txBody>
          <a:bodyPr wrap="none" rtlCol="0" anchor="ctr">
            <a:spAutoFit/>
          </a:bodyPr>
          <a:lstStyle/>
          <a:p>
            <a:r>
              <a:rPr kumimoji="1" lang="ja-JP" altLang="en-US" smtClean="0">
                <a:latin typeface="Meiryo UI" panose="020B0604030504040204" pitchFamily="50" charset="-128"/>
                <a:ea typeface="Meiryo UI" panose="020B0604030504040204" pitchFamily="50" charset="-128"/>
              </a:rPr>
              <a:t>　</a:t>
            </a:r>
            <a:r>
              <a:rPr kumimoji="1" lang="ja-JP" altLang="en-US" smtClean="0">
                <a:latin typeface="Meiryo UI" panose="020B0604030504040204" pitchFamily="50" charset="-128"/>
                <a:ea typeface="Meiryo UI" panose="020B0604030504040204" pitchFamily="50" charset="-128"/>
              </a:rPr>
              <a:t>資料７</a:t>
            </a:r>
            <a:r>
              <a:rPr kumimoji="1" lang="ja-JP" altLang="en-US" dirty="0" smtClean="0">
                <a:latin typeface="Meiryo UI" panose="020B0604030504040204" pitchFamily="50" charset="-128"/>
                <a:ea typeface="Meiryo UI" panose="020B0604030504040204" pitchFamily="50" charset="-128"/>
              </a:rPr>
              <a:t>　</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551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54EF7EA-05D6-4F7D-97AF-8925F9DBA800}"/>
              </a:ext>
            </a:extLst>
          </p:cNvPr>
          <p:cNvSpPr>
            <a:spLocks noGrp="1"/>
          </p:cNvSpPr>
          <p:nvPr>
            <p:ph type="sldNum" sz="quarter" idx="12"/>
          </p:nvPr>
        </p:nvSpPr>
        <p:spPr>
          <a:xfrm>
            <a:off x="6998708" y="6435079"/>
            <a:ext cx="2057400" cy="365125"/>
          </a:xfrm>
        </p:spPr>
        <p:txBody>
          <a:bodyPr/>
          <a:lstStyle/>
          <a:p>
            <a:fld id="{A4BF8627-36C9-4341-969E-17B4CBF9CE1D}" type="slidenum">
              <a:rPr kumimoji="1" lang="ja-JP" altLang="en-US" smtClean="0"/>
              <a:t>10</a:t>
            </a:fld>
            <a:endParaRPr kumimoji="1" lang="ja-JP" altLang="en-US"/>
          </a:p>
        </p:txBody>
      </p:sp>
      <p:sp>
        <p:nvSpPr>
          <p:cNvPr id="5" name="テキスト ボックス 4">
            <a:extLst>
              <a:ext uri="{FF2B5EF4-FFF2-40B4-BE49-F238E27FC236}">
                <a16:creationId xmlns:a16="http://schemas.microsoft.com/office/drawing/2014/main" id="{6A81B7D0-BCFD-455A-8C57-AFFE6D03C978}"/>
              </a:ext>
            </a:extLst>
          </p:cNvPr>
          <p:cNvSpPr txBox="1"/>
          <p:nvPr/>
        </p:nvSpPr>
        <p:spPr>
          <a:xfrm>
            <a:off x="283257" y="95860"/>
            <a:ext cx="8374408"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１</a:t>
            </a:r>
            <a:r>
              <a:rPr kumimoji="1" lang="ja-JP" altLang="en-US"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都市</a:t>
            </a:r>
            <a:r>
              <a:rPr kumimoji="1" lang="ja-JP" altLang="en-US" sz="2000" b="1" dirty="0">
                <a:latin typeface="Meiryo UI" panose="020B0604030504040204" pitchFamily="50" charset="-128"/>
                <a:ea typeface="Meiryo UI" panose="020B0604030504040204" pitchFamily="50" charset="-128"/>
              </a:rPr>
              <a:t>情報をデータ化して、都市インフラの高度化に活用　</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静岡県の例</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①</a:t>
            </a:r>
            <a:endParaRPr kumimoji="1" lang="en-US" altLang="ja-JP" sz="2000" b="1" dirty="0">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DA95649F-9DC3-4E4A-838C-F44AACF27D9D}"/>
              </a:ext>
            </a:extLst>
          </p:cNvPr>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sp>
        <p:nvSpPr>
          <p:cNvPr id="7" name="正方形/長方形 6"/>
          <p:cNvSpPr/>
          <p:nvPr/>
        </p:nvSpPr>
        <p:spPr>
          <a:xfrm>
            <a:off x="167755" y="1112981"/>
            <a:ext cx="4464000" cy="3562514"/>
          </a:xfrm>
          <a:prstGeom prst="rect">
            <a:avLst/>
          </a:prstGeom>
        </p:spPr>
        <p:txBody>
          <a:bodyPr wrap="square">
            <a:spAutoFit/>
          </a:bodyPr>
          <a:lstStyle/>
          <a:p>
            <a:r>
              <a:rPr lang="ja-JP" altLang="en-US" sz="1300" b="1" dirty="0">
                <a:latin typeface="Meiryo UI" panose="020B0604030504040204" pitchFamily="50" charset="-128"/>
                <a:ea typeface="Meiryo UI" panose="020B0604030504040204" pitchFamily="50" charset="-128"/>
              </a:rPr>
              <a:t>１．地震対策と</a:t>
            </a:r>
            <a:r>
              <a:rPr lang="en-US" altLang="ja-JP" sz="1300" b="1" dirty="0">
                <a:latin typeface="Meiryo UI" panose="020B0604030504040204" pitchFamily="50" charset="-128"/>
                <a:ea typeface="Meiryo UI" panose="020B0604030504040204" pitchFamily="50" charset="-128"/>
              </a:rPr>
              <a:t>ICT</a:t>
            </a:r>
            <a:r>
              <a:rPr lang="ja-JP" altLang="en-US" sz="1300" b="1" dirty="0">
                <a:latin typeface="Meiryo UI" panose="020B0604030504040204" pitchFamily="50" charset="-128"/>
                <a:ea typeface="Meiryo UI" panose="020B0604030504040204" pitchFamily="50" charset="-128"/>
              </a:rPr>
              <a:t>活用工事による導入</a:t>
            </a:r>
            <a:endParaRPr lang="en-US" altLang="ja-JP" sz="13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地震対策として、施設整備によるハード対策やソフト対策を組み合わせた「多重防御」で、被害の最小化を目指している。</a:t>
            </a:r>
            <a:endParaRPr lang="en-US" altLang="ja-JP" sz="13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05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ドローンやレーザスキャナー等で比較的容易に</a:t>
            </a:r>
            <a:r>
              <a:rPr lang="en-US" altLang="ja-JP" sz="1300" dirty="0">
                <a:latin typeface="Meiryo UI" panose="020B0604030504040204" pitchFamily="50" charset="-128"/>
                <a:ea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rPr>
              <a:t>次元の点群データを取得できるようになったため、「仮想</a:t>
            </a:r>
            <a:r>
              <a:rPr lang="en-US" altLang="ja-JP" sz="1300" dirty="0">
                <a:latin typeface="Meiryo UI" panose="020B0604030504040204" pitchFamily="50" charset="-128"/>
                <a:ea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rPr>
              <a:t>次元県土」の実現を目指し、公共工事の完成時に点群データを取得開始。</a:t>
            </a:r>
            <a:endParaRPr lang="en-US" altLang="ja-JP" sz="13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05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インターネット経由でクラウド上に３次元データを登録・公開する「静岡県３次元データ保存管理システム」を構築。</a:t>
            </a:r>
            <a:endParaRPr lang="en-US" altLang="ja-JP" sz="13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300" b="1" dirty="0">
                <a:latin typeface="Meiryo UI" panose="020B0604030504040204" pitchFamily="50" charset="-128"/>
                <a:ea typeface="Meiryo UI" panose="020B0604030504040204" pitchFamily="50" charset="-128"/>
              </a:rPr>
              <a:t>２．全国初の３次元点群データのオープンデータ化</a:t>
            </a:r>
            <a:endParaRPr lang="en-US" altLang="ja-JP" sz="13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工事完成時の３次元計測データのオンライン納品を行うとともに、収集したデータを、全国に先駆けて３次元点群データのオープンデータサイトとして公開。</a:t>
            </a:r>
            <a:endParaRPr lang="en-US" altLang="ja-JP" sz="13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05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国際</a:t>
            </a:r>
            <a:r>
              <a:rPr lang="ja-JP" altLang="en-US" sz="1300" dirty="0" smtClean="0">
                <a:latin typeface="Meiryo UI" panose="020B0604030504040204" pitchFamily="50" charset="-128"/>
                <a:ea typeface="Meiryo UI" panose="020B0604030504040204" pitchFamily="50" charset="-128"/>
              </a:rPr>
              <a:t>パブリックライセンス（</a:t>
            </a:r>
            <a:r>
              <a:rPr lang="en-US" altLang="ja-JP" sz="1300" dirty="0" smtClean="0">
                <a:latin typeface="Meiryo UI" panose="020B0604030504040204" pitchFamily="50" charset="-128"/>
                <a:ea typeface="Meiryo UI" panose="020B0604030504040204" pitchFamily="50" charset="-128"/>
              </a:rPr>
              <a:t>CC-BY4.0</a:t>
            </a:r>
            <a:r>
              <a:rPr lang="ja-JP" altLang="en-US" sz="1300" dirty="0" smtClean="0">
                <a:latin typeface="Meiryo UI" panose="020B0604030504040204" pitchFamily="50" charset="-128"/>
                <a:ea typeface="Meiryo UI" panose="020B0604030504040204" pitchFamily="50" charset="-128"/>
              </a:rPr>
              <a:t>）に</a:t>
            </a:r>
            <a:r>
              <a:rPr lang="ja-JP" altLang="en-US" sz="1300" dirty="0">
                <a:latin typeface="Meiryo UI" panose="020B0604030504040204" pitchFamily="50" charset="-128"/>
                <a:ea typeface="Meiryo UI" panose="020B0604030504040204" pitchFamily="50" charset="-128"/>
              </a:rPr>
              <a:t>より、誰でも二次利用することが可能な環境を整えている。</a:t>
            </a:r>
          </a:p>
        </p:txBody>
      </p:sp>
      <p:sp>
        <p:nvSpPr>
          <p:cNvPr id="16" name="テキスト ボックス 15"/>
          <p:cNvSpPr txBox="1"/>
          <p:nvPr/>
        </p:nvSpPr>
        <p:spPr>
          <a:xfrm>
            <a:off x="182878" y="722850"/>
            <a:ext cx="4389122" cy="307777"/>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３次元点群データシステム導入の背景とオープンデータ化</a:t>
            </a:r>
          </a:p>
        </p:txBody>
      </p:sp>
      <p:sp>
        <p:nvSpPr>
          <p:cNvPr id="19" name="正方形/長方形 18"/>
          <p:cNvSpPr/>
          <p:nvPr/>
        </p:nvSpPr>
        <p:spPr>
          <a:xfrm>
            <a:off x="270195" y="4715322"/>
            <a:ext cx="4356000" cy="1938992"/>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＜システム導入の期待効果＞</a:t>
            </a:r>
            <a:endParaRPr lang="en-US" altLang="ja-JP" sz="1200" b="1"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200" dirty="0">
                <a:latin typeface="Meiryo UI" panose="020B0604030504040204" pitchFamily="50" charset="-128"/>
                <a:ea typeface="Meiryo UI" panose="020B0604030504040204" pitchFamily="50" charset="-128"/>
              </a:rPr>
              <a:t>工事完成後の点群データを保管しておくことで、施設の経年変化の追跡・分析ができ、効率的な維持管理が可能</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342900" indent="-342900">
              <a:buFont typeface="+mj-ea"/>
              <a:buAutoNum type="circleNumDbPlain"/>
            </a:pPr>
            <a:endParaRPr lang="ja-JP" altLang="en-US" sz="6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200" dirty="0">
                <a:latin typeface="Meiryo UI" panose="020B0604030504040204" pitchFamily="50" charset="-128"/>
                <a:ea typeface="Meiryo UI" panose="020B0604030504040204" pitchFamily="50" charset="-128"/>
              </a:rPr>
              <a:t>被災後に計測したデータとの比較が容易になり、速やかな被害情報の把握が可能。</a:t>
            </a:r>
          </a:p>
          <a:p>
            <a:pPr marL="342900" indent="-342900">
              <a:buFont typeface="+mj-ea"/>
              <a:buAutoNum type="circleNumDbPlain"/>
            </a:pPr>
            <a:endParaRPr lang="en-US" altLang="ja-JP" sz="600" dirty="0" smtClean="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200" dirty="0" smtClean="0">
                <a:latin typeface="Meiryo UI" panose="020B0604030504040204" pitchFamily="50" charset="-128"/>
                <a:ea typeface="Meiryo UI" panose="020B0604030504040204" pitchFamily="50" charset="-128"/>
              </a:rPr>
              <a:t>インターネット</a:t>
            </a:r>
            <a:r>
              <a:rPr lang="ja-JP" altLang="en-US" sz="1200" dirty="0">
                <a:latin typeface="Meiryo UI" panose="020B0604030504040204" pitchFamily="50" charset="-128"/>
                <a:ea typeface="Meiryo UI" panose="020B0604030504040204" pitchFamily="50" charset="-128"/>
              </a:rPr>
              <a:t>接続環境があれば新たな設備投資が不要。</a:t>
            </a:r>
          </a:p>
          <a:p>
            <a:pPr marL="342900" indent="-342900">
              <a:buFont typeface="+mj-ea"/>
              <a:buAutoNum type="circleNumDbPlain"/>
            </a:pPr>
            <a:endParaRPr lang="en-US" altLang="ja-JP" sz="600" dirty="0" smtClean="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200" dirty="0" smtClean="0">
                <a:latin typeface="Meiryo UI" panose="020B0604030504040204" pitchFamily="50" charset="-128"/>
                <a:ea typeface="Meiryo UI" panose="020B0604030504040204" pitchFamily="50" charset="-128"/>
              </a:rPr>
              <a:t>クラウド上</a:t>
            </a:r>
            <a:r>
              <a:rPr lang="ja-JP" altLang="en-US" sz="1200" dirty="0">
                <a:latin typeface="Meiryo UI" panose="020B0604030504040204" pitchFamily="50" charset="-128"/>
                <a:ea typeface="Meiryo UI" panose="020B0604030504040204" pitchFamily="50" charset="-128"/>
              </a:rPr>
              <a:t>に保管することで、データのバックアップの役割を果たす。</a:t>
            </a:r>
          </a:p>
          <a:p>
            <a:pPr marL="342900" indent="-342900">
              <a:buFont typeface="+mj-ea"/>
              <a:buAutoNum type="circleNumDbPlain"/>
            </a:pPr>
            <a:endParaRPr lang="en-US" altLang="ja-JP" sz="600" dirty="0" smtClean="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200" dirty="0" smtClean="0">
                <a:latin typeface="Meiryo UI" panose="020B0604030504040204" pitchFamily="50" charset="-128"/>
                <a:ea typeface="Meiryo UI" panose="020B0604030504040204" pitchFamily="50" charset="-128"/>
              </a:rPr>
              <a:t>オープンデータ化</a:t>
            </a:r>
            <a:r>
              <a:rPr lang="ja-JP" altLang="en-US" sz="1200" dirty="0">
                <a:latin typeface="Meiryo UI" panose="020B0604030504040204" pitchFamily="50" charset="-128"/>
                <a:ea typeface="Meiryo UI" panose="020B0604030504040204" pitchFamily="50" charset="-128"/>
              </a:rPr>
              <a:t>することで新たな分野での活用が見込まれる。 </a:t>
            </a:r>
          </a:p>
        </p:txBody>
      </p:sp>
      <p:sp>
        <p:nvSpPr>
          <p:cNvPr id="20" name="テキスト ボックス 19"/>
          <p:cNvSpPr txBox="1"/>
          <p:nvPr/>
        </p:nvSpPr>
        <p:spPr>
          <a:xfrm>
            <a:off x="4964629" y="816951"/>
            <a:ext cx="3913834" cy="307777"/>
          </a:xfrm>
          <a:prstGeom prst="rect">
            <a:avLst/>
          </a:prstGeom>
          <a:noFill/>
          <a:ln>
            <a:noFill/>
          </a:ln>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３次元点群データ</a:t>
            </a:r>
            <a:r>
              <a:rPr kumimoji="1" lang="ja-JP" altLang="en-US" sz="1400" b="1" smtClean="0">
                <a:latin typeface="Meiryo UI" panose="020B0604030504040204" pitchFamily="50" charset="-128"/>
                <a:ea typeface="Meiryo UI" panose="020B0604030504040204" pitchFamily="50" charset="-128"/>
              </a:rPr>
              <a:t>の活用（展開）事例</a:t>
            </a:r>
            <a:endParaRPr kumimoji="1" lang="ja-JP" altLang="en-US" sz="1400" b="1"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A1197E69-21CF-4DA6-8A7E-1204DCCB5F75}"/>
              </a:ext>
            </a:extLst>
          </p:cNvPr>
          <p:cNvSpPr/>
          <p:nvPr/>
        </p:nvSpPr>
        <p:spPr>
          <a:xfrm>
            <a:off x="4760405" y="1137791"/>
            <a:ext cx="4230357" cy="5247590"/>
          </a:xfrm>
          <a:prstGeom prst="rect">
            <a:avLst/>
          </a:prstGeom>
          <a:ln>
            <a:solidFill>
              <a:schemeClr val="bg1">
                <a:lumMod val="75000"/>
              </a:schemeClr>
            </a:solidFill>
            <a:prstDash val="dash"/>
          </a:ln>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（ア）交通</a:t>
            </a:r>
            <a:r>
              <a:rPr lang="ja-JP" altLang="en-US" sz="1200" b="1" dirty="0">
                <a:latin typeface="Meiryo UI" panose="020B0604030504040204" pitchFamily="50" charset="-128"/>
                <a:ea typeface="Meiryo UI" panose="020B0604030504040204" pitchFamily="50" charset="-128"/>
              </a:rPr>
              <a:t>・モビリティ</a:t>
            </a:r>
            <a:endParaRPr lang="en-US" altLang="ja-JP" sz="12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ダイナミックマップを整備し、多様な環境にある一般道において、自動運転による移動サービスの</a:t>
            </a:r>
            <a:r>
              <a:rPr lang="ja-JP" altLang="en-US" sz="1200" dirty="0" smtClean="0">
                <a:latin typeface="Meiryo UI" panose="020B0604030504040204" pitchFamily="50" charset="-128"/>
                <a:ea typeface="Meiryo UI" panose="020B0604030504040204" pitchFamily="50" charset="-128"/>
              </a:rPr>
              <a:t>導入（</a:t>
            </a:r>
            <a:r>
              <a:rPr lang="en-US" altLang="ja-JP" sz="1200" dirty="0" err="1" smtClean="0">
                <a:latin typeface="Meiryo UI" panose="020B0604030504040204" pitchFamily="50" charset="-128"/>
                <a:ea typeface="Meiryo UI" panose="020B0604030504040204" pitchFamily="50" charset="-128"/>
              </a:rPr>
              <a:t>MaaS</a:t>
            </a:r>
            <a:r>
              <a:rPr lang="ja-JP" altLang="en-US" sz="1200" dirty="0" smtClean="0">
                <a:latin typeface="Meiryo UI" panose="020B0604030504040204" pitchFamily="50" charset="-128"/>
                <a:ea typeface="Meiryo UI" panose="020B0604030504040204" pitchFamily="50" charset="-128"/>
              </a:rPr>
              <a:t>等）</a:t>
            </a:r>
            <a:endParaRPr lang="en-US" altLang="ja-JP" sz="1200" dirty="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（イ）防災</a:t>
            </a:r>
            <a:endParaRPr lang="en-US" altLang="ja-JP" sz="12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災害前後の地形データ比較による異常個所の早期発見と速やかな復旧復興。ハザードマップの</a:t>
            </a:r>
            <a:r>
              <a:rPr lang="ja-JP" altLang="en-US" sz="1200" dirty="0" smtClean="0">
                <a:latin typeface="Meiryo UI" panose="020B0604030504040204" pitchFamily="50" charset="-128"/>
                <a:ea typeface="Meiryo UI" panose="020B0604030504040204" pitchFamily="50" charset="-128"/>
              </a:rPr>
              <a:t>高度化</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VR,AR</a:t>
            </a:r>
            <a:r>
              <a:rPr lang="ja-JP" altLang="en-US" sz="1200" dirty="0">
                <a:latin typeface="Meiryo UI" panose="020B0604030504040204" pitchFamily="50" charset="-128"/>
                <a:ea typeface="Meiryo UI" panose="020B0604030504040204" pitchFamily="50" charset="-128"/>
              </a:rPr>
              <a:t>等の</a:t>
            </a:r>
            <a:r>
              <a:rPr lang="ja-JP" altLang="en-US" sz="1200" dirty="0" smtClean="0">
                <a:latin typeface="Meiryo UI" panose="020B0604030504040204" pitchFamily="50" charset="-128"/>
                <a:ea typeface="Meiryo UI" panose="020B0604030504040204" pitchFamily="50" charset="-128"/>
              </a:rPr>
              <a:t>活用）</a:t>
            </a:r>
            <a:endParaRPr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9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900" dirty="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（ウ）インフラ</a:t>
            </a:r>
            <a:r>
              <a:rPr lang="ja-JP" altLang="en-US" sz="1200" b="1" dirty="0">
                <a:latin typeface="Meiryo UI" panose="020B0604030504040204" pitchFamily="50" charset="-128"/>
                <a:ea typeface="Meiryo UI" panose="020B0604030504040204" pitchFamily="50" charset="-128"/>
              </a:rPr>
              <a:t>維持</a:t>
            </a:r>
            <a:r>
              <a:rPr lang="ja-JP" altLang="en-US" sz="1200" b="1" dirty="0" smtClean="0">
                <a:latin typeface="Meiryo UI" panose="020B0604030504040204" pitchFamily="50" charset="-128"/>
                <a:ea typeface="Meiryo UI" panose="020B0604030504040204" pitchFamily="50" charset="-128"/>
              </a:rPr>
              <a:t>管理（老朽化対策）</a:t>
            </a:r>
            <a:endParaRPr lang="en-US" altLang="ja-JP" sz="12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インフラ管理の効率化、変状の円滑把握、危険現場の最小化</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点検作業員の高齢化や担い手不足を解消するため、熟練技術者の技の技術伝承に</a:t>
            </a:r>
            <a:r>
              <a:rPr lang="en-US" altLang="ja-JP" sz="1200" dirty="0">
                <a:latin typeface="Meiryo UI" panose="020B0604030504040204" pitchFamily="50" charset="-128"/>
                <a:ea typeface="Meiryo UI" panose="020B0604030504040204" pitchFamily="50" charset="-128"/>
              </a:rPr>
              <a:t>AI</a:t>
            </a:r>
            <a:r>
              <a:rPr lang="ja-JP" altLang="en-US" sz="1200" dirty="0" err="1">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VR</a:t>
            </a:r>
            <a:r>
              <a:rPr lang="ja-JP" altLang="en-US" sz="1200" dirty="0">
                <a:latin typeface="Meiryo UI" panose="020B0604030504040204" pitchFamily="50" charset="-128"/>
                <a:ea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rPr>
              <a:t>活用</a:t>
            </a:r>
            <a:endParaRPr lang="en-US" altLang="ja-JP" sz="1000"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（エ）観光</a:t>
            </a:r>
            <a:r>
              <a:rPr lang="ja-JP" altLang="en-US" sz="1200" b="1" dirty="0">
                <a:latin typeface="Meiryo UI" panose="020B0604030504040204" pitchFamily="50" charset="-128"/>
                <a:ea typeface="Meiryo UI" panose="020B0604030504040204" pitchFamily="50" charset="-128"/>
              </a:rPr>
              <a:t>・地域活性化</a:t>
            </a:r>
            <a:endParaRPr lang="en-US" altLang="ja-JP" sz="12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富士山ジオパークなどで、ＶＲ等を使った魅力的な情報発信</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インバウンド需要喚起のためのバーチャル観光案内</a:t>
            </a:r>
            <a:endParaRPr lang="en-US" altLang="ja-JP" sz="1200" dirty="0">
              <a:latin typeface="Meiryo UI" panose="020B0604030504040204" pitchFamily="50" charset="-128"/>
              <a:ea typeface="Meiryo UI" panose="020B0604030504040204" pitchFamily="50" charset="-128"/>
            </a:endParaRPr>
          </a:p>
          <a:p>
            <a:endParaRPr lang="en-US" altLang="ja-JP" sz="700" dirty="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（オ）生産性向上（</a:t>
            </a:r>
            <a:r>
              <a:rPr lang="en-US" altLang="ja-JP" sz="1200" b="1" dirty="0" err="1" smtClean="0">
                <a:latin typeface="Meiryo UI" panose="020B0604030504040204" pitchFamily="50" charset="-128"/>
                <a:ea typeface="Meiryo UI" panose="020B0604030504040204" pitchFamily="50" charset="-128"/>
              </a:rPr>
              <a:t>i-COnstruction</a:t>
            </a:r>
            <a:r>
              <a:rPr lang="ja-JP" altLang="en-US" sz="1200" b="1" dirty="0" smtClean="0">
                <a:latin typeface="Meiryo UI" panose="020B0604030504040204" pitchFamily="50" charset="-128"/>
                <a:ea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３次元点群データの活用による生産性向上、働き方改革</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３次元の起工測量なしでの</a:t>
            </a:r>
            <a:r>
              <a:rPr lang="en-US" altLang="ja-JP" sz="1200" dirty="0">
                <a:latin typeface="Meiryo UI" panose="020B0604030504040204" pitchFamily="50" charset="-128"/>
                <a:ea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rPr>
              <a:t>施工</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000" dirty="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（カ）共通</a:t>
            </a:r>
            <a:r>
              <a:rPr lang="ja-JP" altLang="en-US" sz="1200" b="1" dirty="0">
                <a:latin typeface="Meiryo UI" panose="020B0604030504040204" pitchFamily="50" charset="-128"/>
                <a:ea typeface="Meiryo UI" panose="020B0604030504040204" pitchFamily="50" charset="-128"/>
              </a:rPr>
              <a:t>プラットフォームの</a:t>
            </a:r>
            <a:r>
              <a:rPr lang="ja-JP" altLang="en-US" sz="1200" b="1" dirty="0" smtClean="0">
                <a:latin typeface="Meiryo UI" panose="020B0604030504040204" pitchFamily="50" charset="-128"/>
                <a:ea typeface="Meiryo UI" panose="020B0604030504040204" pitchFamily="50" charset="-128"/>
              </a:rPr>
              <a:t>構築</a:t>
            </a:r>
            <a:endParaRPr lang="en-US" altLang="ja-JP" sz="12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共通プラットフォームの整備とフォーマットの標準化により、空間情報の品質・仕様を共通化。データ流通の促進</a:t>
            </a:r>
          </a:p>
        </p:txBody>
      </p:sp>
      <p:sp>
        <p:nvSpPr>
          <p:cNvPr id="3" name="大かっこ 2">
            <a:extLst>
              <a:ext uri="{FF2B5EF4-FFF2-40B4-BE49-F238E27FC236}">
                <a16:creationId xmlns:a16="http://schemas.microsoft.com/office/drawing/2014/main" id="{B6F7B3B2-BF6A-43CD-B499-D9ED5342E3BA}"/>
              </a:ext>
            </a:extLst>
          </p:cNvPr>
          <p:cNvSpPr/>
          <p:nvPr/>
        </p:nvSpPr>
        <p:spPr>
          <a:xfrm>
            <a:off x="270194" y="4698113"/>
            <a:ext cx="4330839" cy="1928312"/>
          </a:xfrm>
          <a:prstGeom prst="bracketPair">
            <a:avLst>
              <a:gd name="adj" fmla="val 664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pic>
        <p:nvPicPr>
          <p:cNvPr id="2" name="図 1"/>
          <p:cNvPicPr>
            <a:picLocks noChangeAspect="1"/>
          </p:cNvPicPr>
          <p:nvPr/>
        </p:nvPicPr>
        <p:blipFill>
          <a:blip r:embed="rId2"/>
          <a:stretch>
            <a:fillRect/>
          </a:stretch>
        </p:blipFill>
        <p:spPr>
          <a:xfrm>
            <a:off x="7995478" y="1630740"/>
            <a:ext cx="896048" cy="678508"/>
          </a:xfrm>
          <a:prstGeom prst="rect">
            <a:avLst/>
          </a:prstGeom>
        </p:spPr>
      </p:pic>
      <p:pic>
        <p:nvPicPr>
          <p:cNvPr id="8" name="図 7"/>
          <p:cNvPicPr>
            <a:picLocks noChangeAspect="1"/>
          </p:cNvPicPr>
          <p:nvPr/>
        </p:nvPicPr>
        <p:blipFill>
          <a:blip r:embed="rId3"/>
          <a:stretch>
            <a:fillRect/>
          </a:stretch>
        </p:blipFill>
        <p:spPr>
          <a:xfrm>
            <a:off x="8020287" y="2643647"/>
            <a:ext cx="896048" cy="626987"/>
          </a:xfrm>
          <a:prstGeom prst="rect">
            <a:avLst/>
          </a:prstGeom>
        </p:spPr>
      </p:pic>
      <p:pic>
        <p:nvPicPr>
          <p:cNvPr id="9" name="図 8"/>
          <p:cNvPicPr>
            <a:picLocks noChangeAspect="1"/>
          </p:cNvPicPr>
          <p:nvPr/>
        </p:nvPicPr>
        <p:blipFill>
          <a:blip r:embed="rId4"/>
          <a:stretch>
            <a:fillRect/>
          </a:stretch>
        </p:blipFill>
        <p:spPr>
          <a:xfrm>
            <a:off x="7995478" y="3807951"/>
            <a:ext cx="945666" cy="633995"/>
          </a:xfrm>
          <a:prstGeom prst="rect">
            <a:avLst/>
          </a:prstGeom>
        </p:spPr>
      </p:pic>
    </p:spTree>
    <p:extLst>
      <p:ext uri="{BB962C8B-B14F-4D97-AF65-F5344CB8AC3E}">
        <p14:creationId xmlns:p14="http://schemas.microsoft.com/office/powerpoint/2010/main" val="2859191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58889" y="6373313"/>
            <a:ext cx="2057400" cy="365125"/>
          </a:xfrm>
        </p:spPr>
        <p:txBody>
          <a:bodyPr/>
          <a:lstStyle/>
          <a:p>
            <a:fld id="{A4BF8627-36C9-4341-969E-17B4CBF9CE1D}" type="slidenum">
              <a:rPr kumimoji="1" lang="ja-JP" altLang="en-US" smtClean="0"/>
              <a:t>11</a:t>
            </a:fld>
            <a:endParaRPr kumimoji="1" lang="ja-JP" altLang="en-US"/>
          </a:p>
        </p:txBody>
      </p:sp>
      <p:sp>
        <p:nvSpPr>
          <p:cNvPr id="5" name="テキスト ボックス 4">
            <a:extLst>
              <a:ext uri="{FF2B5EF4-FFF2-40B4-BE49-F238E27FC236}">
                <a16:creationId xmlns:a16="http://schemas.microsoft.com/office/drawing/2014/main" id="{6A81B7D0-BCFD-455A-8C57-AFFE6D03C978}"/>
              </a:ext>
            </a:extLst>
          </p:cNvPr>
          <p:cNvSpPr txBox="1"/>
          <p:nvPr/>
        </p:nvSpPr>
        <p:spPr>
          <a:xfrm>
            <a:off x="89192" y="80143"/>
            <a:ext cx="8927097" cy="400110"/>
          </a:xfrm>
          <a:prstGeom prst="rect">
            <a:avLst/>
          </a:prstGeom>
          <a:noFill/>
        </p:spPr>
        <p:txBody>
          <a:bodyPr wrap="square" rtlCol="0">
            <a:spAutoFit/>
          </a:bodyPr>
          <a:lstStyle/>
          <a:p>
            <a:r>
              <a:rPr kumimoji="1" lang="ja-JP" altLang="en-US" sz="2000" b="1" dirty="0" smtClean="0">
                <a:latin typeface="Meiryo UI" panose="020B0604030504040204" pitchFamily="50" charset="-128"/>
                <a:ea typeface="Meiryo UI" panose="020B0604030504040204" pitchFamily="50" charset="-128"/>
              </a:rPr>
              <a:t>１</a:t>
            </a:r>
            <a:r>
              <a:rPr kumimoji="1" lang="ja-JP" altLang="en-US"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オープンデータ</a:t>
            </a:r>
            <a:r>
              <a:rPr kumimoji="1" lang="ja-JP" altLang="en-US" sz="2000" b="1" dirty="0">
                <a:latin typeface="Meiryo UI" panose="020B0604030504040204" pitchFamily="50" charset="-128"/>
                <a:ea typeface="Meiryo UI" panose="020B0604030504040204" pitchFamily="50" charset="-128"/>
              </a:rPr>
              <a:t>の</a:t>
            </a:r>
            <a:r>
              <a:rPr kumimoji="1" lang="en-US" altLang="ja-JP" sz="2000" b="1" dirty="0">
                <a:latin typeface="Meiryo UI" panose="020B0604030504040204" pitchFamily="50" charset="-128"/>
                <a:ea typeface="Meiryo UI" panose="020B0604030504040204" pitchFamily="50" charset="-128"/>
              </a:rPr>
              <a:t>2</a:t>
            </a:r>
            <a:r>
              <a:rPr kumimoji="1" lang="ja-JP" altLang="en-US" sz="2000" b="1" dirty="0">
                <a:latin typeface="Meiryo UI" panose="020B0604030504040204" pitchFamily="50" charset="-128"/>
                <a:ea typeface="Meiryo UI" panose="020B0604030504040204" pitchFamily="50" charset="-128"/>
              </a:rPr>
              <a:t>次</a:t>
            </a:r>
            <a:r>
              <a:rPr kumimoji="1" lang="ja-JP" altLang="en-US" sz="2000" b="1" dirty="0" smtClean="0">
                <a:latin typeface="Meiryo UI" panose="020B0604030504040204" pitchFamily="50" charset="-128"/>
                <a:ea typeface="Meiryo UI" panose="020B0604030504040204" pitchFamily="50" charset="-128"/>
              </a:rPr>
              <a:t>利用（公民連携）に</a:t>
            </a:r>
            <a:r>
              <a:rPr kumimoji="1" lang="ja-JP" altLang="en-US" sz="2000" b="1" dirty="0">
                <a:latin typeface="Meiryo UI" panose="020B0604030504040204" pitchFamily="50" charset="-128"/>
                <a:ea typeface="Meiryo UI" panose="020B0604030504040204" pitchFamily="50" charset="-128"/>
              </a:rPr>
              <a:t>よる更なる進化　</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静岡県の事例</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②</a:t>
            </a:r>
            <a:endParaRPr kumimoji="1" lang="en-US" altLang="ja-JP" sz="2000" b="1" dirty="0">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DA95649F-9DC3-4E4A-838C-F44AACF27D9D}"/>
              </a:ext>
            </a:extLst>
          </p:cNvPr>
          <p:cNvCxnSpPr/>
          <p:nvPr/>
        </p:nvCxnSpPr>
        <p:spPr>
          <a:xfrm>
            <a:off x="89192" y="496606"/>
            <a:ext cx="8748000" cy="0"/>
          </a:xfrm>
          <a:prstGeom prst="line">
            <a:avLst/>
          </a:prstGeom>
        </p:spPr>
        <p:style>
          <a:lnRef idx="1">
            <a:schemeClr val="dk1"/>
          </a:lnRef>
          <a:fillRef idx="0">
            <a:schemeClr val="dk1"/>
          </a:fillRef>
          <a:effectRef idx="0">
            <a:schemeClr val="dk1"/>
          </a:effectRef>
          <a:fontRef idx="minor">
            <a:schemeClr val="tx1"/>
          </a:fontRef>
        </p:style>
      </p:cxnSp>
      <p:sp>
        <p:nvSpPr>
          <p:cNvPr id="10" name="テキスト ボックス 9">
            <a:extLst>
              <a:ext uri="{FF2B5EF4-FFF2-40B4-BE49-F238E27FC236}">
                <a16:creationId xmlns:a16="http://schemas.microsoft.com/office/drawing/2014/main" id="{1D78D99E-7572-4CBC-99E7-139202FBD9C9}"/>
              </a:ext>
            </a:extLst>
          </p:cNvPr>
          <p:cNvSpPr txBox="1"/>
          <p:nvPr/>
        </p:nvSpPr>
        <p:spPr>
          <a:xfrm>
            <a:off x="127178" y="925195"/>
            <a:ext cx="4536000" cy="276999"/>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algn="ctr"/>
            <a:r>
              <a:rPr kumimoji="1" lang="en-US" altLang="ja-JP" sz="1200" b="1" dirty="0">
                <a:latin typeface="Meiryo UI" panose="020B0604030504040204" pitchFamily="50" charset="-128"/>
                <a:ea typeface="Meiryo UI" panose="020B0604030504040204" pitchFamily="50" charset="-128"/>
              </a:rPr>
              <a:t>VIRTUAL SHIZUOKA</a:t>
            </a:r>
            <a:endParaRPr kumimoji="1" lang="ja-JP" altLang="en-US" sz="1200" b="1"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57E582AD-04D3-472F-B15B-4E0E90E7DF2A}"/>
              </a:ext>
            </a:extLst>
          </p:cNvPr>
          <p:cNvPicPr>
            <a:picLocks noChangeAspect="1"/>
          </p:cNvPicPr>
          <p:nvPr/>
        </p:nvPicPr>
        <p:blipFill rotWithShape="1">
          <a:blip r:embed="rId2"/>
          <a:srcRect l="35442" t="26696" r="25302" b="21696"/>
          <a:stretch/>
        </p:blipFill>
        <p:spPr>
          <a:xfrm>
            <a:off x="1779507" y="1755832"/>
            <a:ext cx="2936184" cy="2170224"/>
          </a:xfrm>
          <a:prstGeom prst="rect">
            <a:avLst/>
          </a:prstGeom>
        </p:spPr>
      </p:pic>
      <p:sp>
        <p:nvSpPr>
          <p:cNvPr id="2" name="テキスト ボックス 1">
            <a:extLst>
              <a:ext uri="{FF2B5EF4-FFF2-40B4-BE49-F238E27FC236}">
                <a16:creationId xmlns:a16="http://schemas.microsoft.com/office/drawing/2014/main" id="{AACD135A-7FCA-445C-9F51-9A1E13F05ED0}"/>
              </a:ext>
            </a:extLst>
          </p:cNvPr>
          <p:cNvSpPr txBox="1"/>
          <p:nvPr/>
        </p:nvSpPr>
        <p:spPr>
          <a:xfrm>
            <a:off x="5242554" y="542553"/>
            <a:ext cx="3365024"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プロジェクトを通じた企業</a:t>
            </a:r>
            <a:r>
              <a:rPr kumimoji="1" lang="ja-JP" altLang="en-US" b="1" dirty="0">
                <a:latin typeface="Meiryo UI" panose="020B0604030504040204" pitchFamily="50" charset="-128"/>
                <a:ea typeface="Meiryo UI" panose="020B0604030504040204" pitchFamily="50" charset="-128"/>
              </a:rPr>
              <a:t>との連携</a:t>
            </a:r>
          </a:p>
        </p:txBody>
      </p:sp>
      <p:sp>
        <p:nvSpPr>
          <p:cNvPr id="16" name="テキスト ボックス 15">
            <a:extLst>
              <a:ext uri="{FF2B5EF4-FFF2-40B4-BE49-F238E27FC236}">
                <a16:creationId xmlns:a16="http://schemas.microsoft.com/office/drawing/2014/main" id="{92999302-AC03-4D56-9B18-F0B123B69E7C}"/>
              </a:ext>
            </a:extLst>
          </p:cNvPr>
          <p:cNvSpPr txBox="1"/>
          <p:nvPr/>
        </p:nvSpPr>
        <p:spPr>
          <a:xfrm>
            <a:off x="160840" y="4019634"/>
            <a:ext cx="4536000" cy="276999"/>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スマートガーデンカントリー“ふじのくに”</a:t>
            </a:r>
          </a:p>
        </p:txBody>
      </p:sp>
      <p:sp>
        <p:nvSpPr>
          <p:cNvPr id="17" name="テキスト ボックス 16">
            <a:extLst>
              <a:ext uri="{FF2B5EF4-FFF2-40B4-BE49-F238E27FC236}">
                <a16:creationId xmlns:a16="http://schemas.microsoft.com/office/drawing/2014/main" id="{664F356A-0302-435A-8464-3A30777060CB}"/>
              </a:ext>
            </a:extLst>
          </p:cNvPr>
          <p:cNvSpPr txBox="1"/>
          <p:nvPr/>
        </p:nvSpPr>
        <p:spPr>
          <a:xfrm>
            <a:off x="1099553" y="544454"/>
            <a:ext cx="2739853"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静岡県におけるプロジェクト</a:t>
            </a:r>
          </a:p>
        </p:txBody>
      </p:sp>
      <p:sp>
        <p:nvSpPr>
          <p:cNvPr id="18" name="テキスト ボックス 17">
            <a:extLst>
              <a:ext uri="{FF2B5EF4-FFF2-40B4-BE49-F238E27FC236}">
                <a16:creationId xmlns:a16="http://schemas.microsoft.com/office/drawing/2014/main" id="{C091DC3F-EE61-4F23-80F6-8EE63881F852}"/>
              </a:ext>
            </a:extLst>
          </p:cNvPr>
          <p:cNvSpPr txBox="1"/>
          <p:nvPr/>
        </p:nvSpPr>
        <p:spPr>
          <a:xfrm>
            <a:off x="4847687" y="925195"/>
            <a:ext cx="4032703" cy="276999"/>
          </a:xfrm>
          <a:prstGeom prst="rect">
            <a:avLst/>
          </a:prstGeom>
          <a:solidFill>
            <a:schemeClr val="accent6">
              <a:lumMod val="20000"/>
              <a:lumOff val="80000"/>
            </a:schemeClr>
          </a:solidFill>
          <a:ln>
            <a:solidFill>
              <a:schemeClr val="bg1">
                <a:lumMod val="50000"/>
              </a:schemeClr>
            </a:solidFill>
          </a:ln>
        </p:spPr>
        <p:txBody>
          <a:bodyPr wrap="square" rtlCol="0">
            <a:spAutoFit/>
          </a:bodyPr>
          <a:lstStyle/>
          <a:p>
            <a:pPr algn="ctr"/>
            <a:r>
              <a:rPr kumimoji="1" lang="ja-JP" altLang="en-US" sz="1200" b="1" smtClean="0">
                <a:latin typeface="Meiryo UI" panose="020B0604030504040204" pitchFamily="50" charset="-128"/>
                <a:ea typeface="Meiryo UI" panose="020B0604030504040204" pitchFamily="50" charset="-128"/>
              </a:rPr>
              <a:t>１）東</a:t>
            </a:r>
            <a:r>
              <a:rPr kumimoji="1" lang="ja-JP" altLang="en-US" sz="1200" b="1" dirty="0">
                <a:latin typeface="Meiryo UI" panose="020B0604030504040204" pitchFamily="50" charset="-128"/>
                <a:ea typeface="Meiryo UI" panose="020B0604030504040204" pitchFamily="50" charset="-128"/>
              </a:rPr>
              <a:t>急電鉄株式会社との連携</a:t>
            </a:r>
          </a:p>
        </p:txBody>
      </p:sp>
      <p:sp>
        <p:nvSpPr>
          <p:cNvPr id="19" name="テキスト ボックス 18">
            <a:extLst>
              <a:ext uri="{FF2B5EF4-FFF2-40B4-BE49-F238E27FC236}">
                <a16:creationId xmlns:a16="http://schemas.microsoft.com/office/drawing/2014/main" id="{D08B414E-B125-4C6A-95F3-4D77EF7969F8}"/>
              </a:ext>
            </a:extLst>
          </p:cNvPr>
          <p:cNvSpPr txBox="1"/>
          <p:nvPr/>
        </p:nvSpPr>
        <p:spPr>
          <a:xfrm>
            <a:off x="4847687" y="4715054"/>
            <a:ext cx="4032703" cy="276999"/>
          </a:xfrm>
          <a:prstGeom prst="rect">
            <a:avLst/>
          </a:prstGeom>
          <a:solidFill>
            <a:schemeClr val="accent6">
              <a:lumMod val="20000"/>
              <a:lumOff val="80000"/>
            </a:schemeClr>
          </a:solidFill>
          <a:ln>
            <a:solidFill>
              <a:schemeClr val="bg1">
                <a:lumMod val="50000"/>
              </a:schemeClr>
            </a:solidFill>
          </a:ln>
        </p:spPr>
        <p:txBody>
          <a:bodyPr wrap="square" rtlCol="0">
            <a:spAutoFit/>
          </a:bodyPr>
          <a:lstStyle/>
          <a:p>
            <a:pPr algn="ctr"/>
            <a:r>
              <a:rPr kumimoji="1" lang="ja-JP" altLang="en-US" sz="1200" b="1" smtClean="0">
                <a:latin typeface="Meiryo UI" panose="020B0604030504040204" pitchFamily="50" charset="-128"/>
                <a:ea typeface="Meiryo UI" panose="020B0604030504040204" pitchFamily="50" charset="-128"/>
              </a:rPr>
              <a:t>２）ダイナミックマップ</a:t>
            </a:r>
            <a:r>
              <a:rPr kumimoji="1" lang="ja-JP" altLang="en-US" sz="1200" b="1" dirty="0">
                <a:latin typeface="Meiryo UI" panose="020B0604030504040204" pitchFamily="50" charset="-128"/>
                <a:ea typeface="Meiryo UI" panose="020B0604030504040204" pitchFamily="50" charset="-128"/>
              </a:rPr>
              <a:t>基盤株式会社との連携</a:t>
            </a:r>
          </a:p>
        </p:txBody>
      </p:sp>
      <p:sp>
        <p:nvSpPr>
          <p:cNvPr id="3" name="テキスト ボックス 2"/>
          <p:cNvSpPr txBox="1"/>
          <p:nvPr/>
        </p:nvSpPr>
        <p:spPr>
          <a:xfrm>
            <a:off x="-1711234" y="1449977"/>
            <a:ext cx="184731" cy="369332"/>
          </a:xfrm>
          <a:prstGeom prst="rect">
            <a:avLst/>
          </a:prstGeom>
          <a:noFill/>
        </p:spPr>
        <p:txBody>
          <a:bodyPr wrap="none" rtlCol="0">
            <a:spAutoFit/>
          </a:bodyPr>
          <a:lstStyle/>
          <a:p>
            <a:endParaRPr kumimoji="1" lang="ja-JP" altLang="en-US" dirty="0"/>
          </a:p>
        </p:txBody>
      </p:sp>
      <p:sp>
        <p:nvSpPr>
          <p:cNvPr id="7" name="正方形/長方形 6"/>
          <p:cNvSpPr/>
          <p:nvPr/>
        </p:nvSpPr>
        <p:spPr>
          <a:xfrm>
            <a:off x="127178" y="1275656"/>
            <a:ext cx="4353382" cy="461665"/>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３次元点群データを活用してサイバー空間に仮想３次元県土「</a:t>
            </a:r>
            <a:r>
              <a:rPr lang="en-US" altLang="ja-JP" sz="1200" dirty="0">
                <a:latin typeface="Meiryo UI" panose="020B0604030504040204" pitchFamily="50" charset="-128"/>
                <a:ea typeface="Meiryo UI" panose="020B0604030504040204" pitchFamily="50" charset="-128"/>
              </a:rPr>
              <a:t>VIRTUAL SHIZUOKA</a:t>
            </a:r>
            <a:r>
              <a:rPr lang="ja-JP" altLang="en-US" sz="1200" dirty="0">
                <a:latin typeface="Meiryo UI" panose="020B0604030504040204" pitchFamily="50" charset="-128"/>
                <a:ea typeface="Meiryo UI" panose="020B0604030504040204" pitchFamily="50" charset="-128"/>
              </a:rPr>
              <a:t>」を構築し、各種</a:t>
            </a:r>
            <a:r>
              <a:rPr lang="ja-JP" altLang="en-US" sz="1200" dirty="0" smtClean="0">
                <a:latin typeface="Meiryo UI" panose="020B0604030504040204" pitchFamily="50" charset="-128"/>
                <a:ea typeface="Meiryo UI" panose="020B0604030504040204" pitchFamily="50" charset="-128"/>
              </a:rPr>
              <a:t>コンテンツと連携、利</a:t>
            </a:r>
            <a:endParaRPr lang="ja-JP" altLang="en-US" sz="1200" dirty="0">
              <a:latin typeface="Meiryo UI" panose="020B0604030504040204" pitchFamily="50" charset="-128"/>
              <a:ea typeface="Meiryo UI" panose="020B0604030504040204" pitchFamily="50" charset="-128"/>
            </a:endParaRPr>
          </a:p>
        </p:txBody>
      </p:sp>
      <p:sp>
        <p:nvSpPr>
          <p:cNvPr id="20" name="正方形/長方形 19"/>
          <p:cNvSpPr/>
          <p:nvPr/>
        </p:nvSpPr>
        <p:spPr>
          <a:xfrm>
            <a:off x="305385" y="1669680"/>
            <a:ext cx="1471206" cy="1569660"/>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活用を促進することで、自動運転などの新技術による社会的課題の解決、誰もが安全・安心で利便性が高く快適でスマートな循環型の地域づくりを</a:t>
            </a:r>
            <a:r>
              <a:rPr lang="ja-JP" altLang="en-US" sz="1200" dirty="0" smtClean="0">
                <a:latin typeface="Meiryo UI" panose="020B0604030504040204" pitchFamily="50" charset="-128"/>
                <a:ea typeface="Meiryo UI" panose="020B0604030504040204" pitchFamily="50" charset="-128"/>
              </a:rPr>
              <a:t>目指す。</a:t>
            </a:r>
            <a:endParaRPr lang="ja-JP" altLang="en-US" sz="12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rotWithShape="1">
          <a:blip r:embed="rId3"/>
          <a:srcRect l="51205" t="55803" r="5423" b="12768"/>
          <a:stretch/>
        </p:blipFill>
        <p:spPr>
          <a:xfrm>
            <a:off x="1165198" y="4766630"/>
            <a:ext cx="2843285" cy="1158375"/>
          </a:xfrm>
          <a:prstGeom prst="rect">
            <a:avLst/>
          </a:prstGeom>
        </p:spPr>
      </p:pic>
      <p:sp>
        <p:nvSpPr>
          <p:cNvPr id="9" name="正方形/長方形 8"/>
          <p:cNvSpPr/>
          <p:nvPr/>
        </p:nvSpPr>
        <p:spPr>
          <a:xfrm>
            <a:off x="160840" y="4326574"/>
            <a:ext cx="4339986" cy="461665"/>
          </a:xfrm>
          <a:prstGeom prst="rect">
            <a:avLst/>
          </a:prstGeom>
        </p:spPr>
        <p:txBody>
          <a:bodyPr wrap="square">
            <a:spAutoFit/>
          </a:bodyPr>
          <a:lstStyle/>
          <a:p>
            <a:pPr marL="171450" indent="-171450">
              <a:buFont typeface="Arial" panose="020B0604020202020204" pitchFamily="34" charset="0"/>
              <a:buChar char="•"/>
            </a:pP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次元点群データの利活用の取り組みをさらに拡大し、利便性</a:t>
            </a:r>
            <a:r>
              <a:rPr lang="ja-JP" altLang="en-US" sz="1200" dirty="0">
                <a:latin typeface="Meiryo UI" panose="020B0604030504040204" pitchFamily="50" charset="-128"/>
                <a:ea typeface="Meiryo UI" panose="020B0604030504040204" pitchFamily="50" charset="-128"/>
              </a:rPr>
              <a:t>が高く快適に暮らすことができる</a:t>
            </a:r>
            <a:r>
              <a:rPr lang="ja-JP" altLang="en-US" sz="1200" dirty="0" smtClean="0">
                <a:latin typeface="Meiryo UI" panose="020B0604030504040204" pitchFamily="50" charset="-128"/>
                <a:ea typeface="Meiryo UI" panose="020B0604030504040204" pitchFamily="50" charset="-128"/>
              </a:rPr>
              <a:t>、自然</a:t>
            </a:r>
            <a:r>
              <a:rPr lang="ja-JP" altLang="en-US" sz="1200" dirty="0">
                <a:latin typeface="Meiryo UI" panose="020B0604030504040204" pitchFamily="50" charset="-128"/>
                <a:ea typeface="Meiryo UI" panose="020B0604030504040204" pitchFamily="50" charset="-128"/>
              </a:rPr>
              <a:t>と調和した</a:t>
            </a:r>
            <a:r>
              <a:rPr lang="ja-JP" altLang="en-US" sz="1200" dirty="0" smtClean="0">
                <a:latin typeface="Meiryo UI" panose="020B0604030504040204" pitchFamily="50" charset="-128"/>
                <a:ea typeface="Meiryo UI" panose="020B0604030504040204" pitchFamily="50" charset="-128"/>
              </a:rPr>
              <a:t>県土づくりを目指す。</a:t>
            </a:r>
            <a:endParaRPr lang="ja-JP" altLang="en-US" sz="12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881546" y="1261801"/>
            <a:ext cx="4065467" cy="646331"/>
          </a:xfrm>
          <a:prstGeom prst="rect">
            <a:avLst/>
          </a:prstGeom>
        </p:spPr>
        <p:txBody>
          <a:bodyPr wrap="square">
            <a:spAutoFit/>
          </a:bodyPr>
          <a:lstStyle/>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東急電鉄と「</a:t>
            </a:r>
            <a:r>
              <a:rPr lang="ja-JP" altLang="en-US" sz="1200" dirty="0">
                <a:latin typeface="Meiryo UI" panose="020B0604030504040204" pitchFamily="50" charset="-128"/>
                <a:ea typeface="Meiryo UI" panose="020B0604030504040204" pitchFamily="50" charset="-128"/>
              </a:rPr>
              <a:t>３次元点群データ利活用に関する連携協定」を</a:t>
            </a:r>
            <a:r>
              <a:rPr lang="ja-JP" altLang="en-US" sz="1200" dirty="0" smtClean="0">
                <a:latin typeface="Meiryo UI" panose="020B0604030504040204" pitchFamily="50" charset="-128"/>
                <a:ea typeface="Meiryo UI" panose="020B0604030504040204" pitchFamily="50" charset="-128"/>
              </a:rPr>
              <a:t>締結し、静岡県と東急が</a:t>
            </a:r>
            <a:r>
              <a:rPr lang="ja-JP" altLang="en-US" sz="1200" dirty="0">
                <a:latin typeface="Meiryo UI" panose="020B0604030504040204" pitchFamily="50" charset="-128"/>
                <a:ea typeface="Meiryo UI" panose="020B0604030504040204" pitchFamily="50" charset="-128"/>
              </a:rPr>
              <a:t>所有</a:t>
            </a:r>
            <a:r>
              <a:rPr lang="ja-JP" altLang="en-US" sz="1200" dirty="0" smtClean="0">
                <a:latin typeface="Meiryo UI" panose="020B0604030504040204" pitchFamily="50" charset="-128"/>
                <a:ea typeface="Meiryo UI" panose="020B0604030504040204" pitchFamily="50" charset="-128"/>
              </a:rPr>
              <a:t>する３次元点群データを</a:t>
            </a:r>
            <a:r>
              <a:rPr lang="ja-JP" altLang="en-US" sz="1200" dirty="0">
                <a:latin typeface="Meiryo UI" panose="020B0604030504040204" pitchFamily="50" charset="-128"/>
                <a:ea typeface="Meiryo UI" panose="020B0604030504040204" pitchFamily="50" charset="-128"/>
              </a:rPr>
              <a:t>相互</a:t>
            </a:r>
            <a:r>
              <a:rPr lang="ja-JP" altLang="en-US" sz="1200" dirty="0" smtClean="0">
                <a:latin typeface="Meiryo UI" panose="020B0604030504040204" pitchFamily="50" charset="-128"/>
                <a:ea typeface="Meiryo UI" panose="020B0604030504040204" pitchFamily="50" charset="-128"/>
              </a:rPr>
              <a:t>に利</a:t>
            </a:r>
            <a:r>
              <a:rPr lang="ja-JP" altLang="en-US" sz="1200" dirty="0">
                <a:latin typeface="Meiryo UI" panose="020B0604030504040204" pitchFamily="50" charset="-128"/>
                <a:ea typeface="Meiryo UI" panose="020B0604030504040204" pitchFamily="50" charset="-128"/>
              </a:rPr>
              <a:t>活用し、地域の活性化や産業振興</a:t>
            </a:r>
            <a:r>
              <a:rPr lang="ja-JP" altLang="en-US" sz="1200" dirty="0" smtClean="0">
                <a:latin typeface="Meiryo UI" panose="020B0604030504040204" pitchFamily="50" charset="-128"/>
                <a:ea typeface="Meiryo UI" panose="020B0604030504040204" pitchFamily="50" charset="-128"/>
              </a:rPr>
              <a:t>を連携して推進。</a:t>
            </a:r>
            <a:endParaRPr lang="ja-JP" altLang="en-US" sz="1200" dirty="0">
              <a:latin typeface="Meiryo UI" panose="020B0604030504040204" pitchFamily="50" charset="-128"/>
              <a:ea typeface="Meiryo UI" panose="020B0604030504040204" pitchFamily="50" charset="-128"/>
            </a:endParaRPr>
          </a:p>
        </p:txBody>
      </p:sp>
      <p:sp>
        <p:nvSpPr>
          <p:cNvPr id="14" name="正方形/長方形 13"/>
          <p:cNvSpPr/>
          <p:nvPr/>
        </p:nvSpPr>
        <p:spPr>
          <a:xfrm>
            <a:off x="5264331" y="1934068"/>
            <a:ext cx="3572861" cy="1223412"/>
          </a:xfrm>
          <a:prstGeom prst="rect">
            <a:avLst/>
          </a:prstGeom>
          <a:ln>
            <a:solidFill>
              <a:schemeClr val="bg1">
                <a:lumMod val="50000"/>
              </a:schemeClr>
            </a:solidFill>
            <a:prstDash val="dash"/>
          </a:ln>
        </p:spPr>
        <p:txBody>
          <a:bodyPr wrap="square">
            <a:spAutoFit/>
          </a:bodyPr>
          <a:lstStyle/>
          <a:p>
            <a:pPr marL="228600" indent="-228600">
              <a:buFont typeface="+mj-ea"/>
              <a:buAutoNum type="circleNumDbPlain"/>
            </a:pPr>
            <a:r>
              <a:rPr lang="ja-JP" altLang="en-US" sz="1050" dirty="0" smtClean="0">
                <a:latin typeface="Meiryo UI" panose="020B0604030504040204" pitchFamily="50" charset="-128"/>
                <a:ea typeface="Meiryo UI" panose="020B0604030504040204" pitchFamily="50" charset="-128"/>
              </a:rPr>
              <a:t>３次元点群</a:t>
            </a:r>
            <a:r>
              <a:rPr lang="ja-JP" altLang="en-US" sz="1050" dirty="0">
                <a:latin typeface="Meiryo UI" panose="020B0604030504040204" pitchFamily="50" charset="-128"/>
                <a:ea typeface="Meiryo UI" panose="020B0604030504040204" pitchFamily="50" charset="-128"/>
              </a:rPr>
              <a:t>データの</a:t>
            </a:r>
            <a:r>
              <a:rPr lang="ja-JP" altLang="en-US" sz="1050" dirty="0" smtClean="0">
                <a:latin typeface="Meiryo UI" panose="020B0604030504040204" pitchFamily="50" charset="-128"/>
                <a:ea typeface="Meiryo UI" panose="020B0604030504040204" pitchFamily="50" charset="-128"/>
              </a:rPr>
              <a:t>オープンデータ化　</a:t>
            </a:r>
            <a:r>
              <a:rPr lang="en-US" altLang="ja-JP"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静岡県</a:t>
            </a:r>
            <a:r>
              <a:rPr lang="en-US" altLang="ja-JP" sz="1050" dirty="0">
                <a:latin typeface="Meiryo UI" panose="020B0604030504040204" pitchFamily="50" charset="-128"/>
                <a:ea typeface="Meiryo UI" panose="020B0604030504040204" pitchFamily="50" charset="-128"/>
              </a:rPr>
              <a:t>】</a:t>
            </a:r>
          </a:p>
          <a:p>
            <a:pPr marL="228600" indent="-228600">
              <a:buFont typeface="+mj-ea"/>
              <a:buAutoNum type="circleNumDbPlain"/>
            </a:pPr>
            <a:r>
              <a:rPr lang="ja-JP" altLang="en-US" sz="1050" dirty="0">
                <a:latin typeface="Meiryo UI" panose="020B0604030504040204" pitchFamily="50" charset="-128"/>
                <a:ea typeface="Meiryo UI" panose="020B0604030504040204" pitchFamily="50" charset="-128"/>
              </a:rPr>
              <a:t>伊豆観光型</a:t>
            </a:r>
            <a:r>
              <a:rPr lang="en-US" altLang="ja-JP" sz="1050" dirty="0" err="1">
                <a:latin typeface="Meiryo UI" panose="020B0604030504040204" pitchFamily="50" charset="-128"/>
                <a:ea typeface="Meiryo UI" panose="020B0604030504040204" pitchFamily="50" charset="-128"/>
              </a:rPr>
              <a:t>MaaS</a:t>
            </a:r>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プロジェクトにおける自動運転の実証</a:t>
            </a:r>
            <a:r>
              <a:rPr lang="ja-JP" altLang="en-US" sz="1050" dirty="0" smtClean="0">
                <a:latin typeface="Meiryo UI" panose="020B0604030504040204" pitchFamily="50" charset="-128"/>
                <a:ea typeface="Meiryo UI" panose="020B0604030504040204" pitchFamily="50" charset="-128"/>
              </a:rPr>
              <a:t>実験　</a:t>
            </a:r>
            <a:r>
              <a:rPr lang="en-US" altLang="ja-JP"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静岡県、東急電鉄</a:t>
            </a:r>
            <a:r>
              <a:rPr lang="en-US" altLang="ja-JP" sz="1050" dirty="0">
                <a:latin typeface="Meiryo UI" panose="020B0604030504040204" pitchFamily="50" charset="-128"/>
                <a:ea typeface="Meiryo UI" panose="020B0604030504040204" pitchFamily="50" charset="-128"/>
              </a:rPr>
              <a:t>】</a:t>
            </a:r>
          </a:p>
          <a:p>
            <a:pPr marL="228600" indent="-228600">
              <a:buFont typeface="+mj-ea"/>
              <a:buAutoNum type="circleNumDbPlain"/>
            </a:pPr>
            <a:r>
              <a:rPr lang="ja-JP" altLang="en-US" sz="1050" dirty="0">
                <a:latin typeface="Meiryo UI" panose="020B0604030504040204" pitchFamily="50" charset="-128"/>
                <a:ea typeface="Meiryo UI" panose="020B0604030504040204" pitchFamily="50" charset="-128"/>
              </a:rPr>
              <a:t>データを活用した伊豆急行の保守管理の省力化、防災力</a:t>
            </a:r>
            <a:r>
              <a:rPr lang="ja-JP" altLang="en-US" sz="1050" dirty="0" smtClean="0">
                <a:latin typeface="Meiryo UI" panose="020B0604030504040204" pitchFamily="50" charset="-128"/>
                <a:ea typeface="Meiryo UI" panose="020B0604030504040204" pitchFamily="50" charset="-128"/>
              </a:rPr>
              <a:t>強化　</a:t>
            </a:r>
            <a:r>
              <a:rPr lang="en-US" altLang="ja-JP"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東急電鉄</a:t>
            </a:r>
            <a:r>
              <a:rPr lang="en-US" altLang="ja-JP" sz="1050" dirty="0">
                <a:latin typeface="Meiryo UI" panose="020B0604030504040204" pitchFamily="50" charset="-128"/>
                <a:ea typeface="Meiryo UI" panose="020B0604030504040204" pitchFamily="50" charset="-128"/>
              </a:rPr>
              <a:t>】</a:t>
            </a:r>
          </a:p>
          <a:p>
            <a:pPr marL="228600" indent="-228600">
              <a:buFont typeface="+mj-ea"/>
              <a:buAutoNum type="circleNumDbPlain"/>
            </a:pPr>
            <a:r>
              <a:rPr lang="ja-JP" altLang="en-US" sz="1050" dirty="0">
                <a:latin typeface="Meiryo UI" panose="020B0604030504040204" pitchFamily="50" charset="-128"/>
                <a:ea typeface="Meiryo UI" panose="020B0604030504040204" pitchFamily="50" charset="-128"/>
              </a:rPr>
              <a:t>本県をモデルとした観光誘客映像などのサービス事業の開発</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東急電鉄</a:t>
            </a:r>
            <a:r>
              <a:rPr lang="en-US" altLang="ja-JP" sz="1050" dirty="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rotWithShape="1">
          <a:blip r:embed="rId4"/>
          <a:srcRect l="16065" t="27052" r="17171" b="12947"/>
          <a:stretch/>
        </p:blipFill>
        <p:spPr>
          <a:xfrm>
            <a:off x="5583194" y="3252837"/>
            <a:ext cx="2664824" cy="1346437"/>
          </a:xfrm>
          <a:prstGeom prst="rect">
            <a:avLst/>
          </a:prstGeom>
        </p:spPr>
      </p:pic>
      <p:sp>
        <p:nvSpPr>
          <p:cNvPr id="22" name="正方形/長方形 21"/>
          <p:cNvSpPr/>
          <p:nvPr/>
        </p:nvSpPr>
        <p:spPr>
          <a:xfrm>
            <a:off x="4847687" y="5040772"/>
            <a:ext cx="4013915" cy="646331"/>
          </a:xfrm>
          <a:prstGeom prst="rect">
            <a:avLst/>
          </a:prstGeom>
        </p:spPr>
        <p:txBody>
          <a:bodyPr wrap="square">
            <a:spAutoFit/>
          </a:bodyPr>
          <a:lstStyle/>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静岡県の蓄積</a:t>
            </a:r>
            <a:r>
              <a:rPr lang="ja-JP" altLang="en-US" sz="1200" dirty="0">
                <a:latin typeface="Meiryo UI" panose="020B0604030504040204" pitchFamily="50" charset="-128"/>
                <a:ea typeface="Meiryo UI" panose="020B0604030504040204" pitchFamily="50" charset="-128"/>
              </a:rPr>
              <a:t>された３次元点群データ</a:t>
            </a:r>
            <a:r>
              <a:rPr lang="ja-JP" altLang="en-US" sz="1200" dirty="0" smtClean="0">
                <a:latin typeface="Meiryo UI" panose="020B0604030504040204" pitchFamily="50" charset="-128"/>
                <a:ea typeface="Meiryo UI" panose="020B0604030504040204" pitchFamily="50" charset="-128"/>
              </a:rPr>
              <a:t>から、同社の</a:t>
            </a:r>
            <a:r>
              <a:rPr lang="ja-JP" altLang="en-US" sz="1200" dirty="0">
                <a:latin typeface="Meiryo UI" panose="020B0604030504040204" pitchFamily="50" charset="-128"/>
                <a:ea typeface="Meiryo UI" panose="020B0604030504040204" pitchFamily="50" charset="-128"/>
              </a:rPr>
              <a:t>技術で自動走行用の地図作成を行い</a:t>
            </a:r>
            <a:r>
              <a:rPr lang="ja-JP" altLang="en-US" sz="1200" dirty="0" smtClean="0">
                <a:latin typeface="Meiryo UI" panose="020B0604030504040204" pitchFamily="50" charset="-128"/>
                <a:ea typeface="Meiryo UI" panose="020B0604030504040204" pitchFamily="50" charset="-128"/>
              </a:rPr>
              <a:t>、自動</a:t>
            </a:r>
            <a:r>
              <a:rPr lang="ja-JP" altLang="en-US" sz="1200" dirty="0">
                <a:latin typeface="Meiryo UI" panose="020B0604030504040204" pitchFamily="50" charset="-128"/>
                <a:ea typeface="Meiryo UI" panose="020B0604030504040204" pitchFamily="50" charset="-128"/>
              </a:rPr>
              <a:t>走行の実証実験</a:t>
            </a:r>
            <a:r>
              <a:rPr lang="ja-JP" altLang="en-US" sz="1200">
                <a:latin typeface="Meiryo UI" panose="020B0604030504040204" pitchFamily="50" charset="-128"/>
                <a:ea typeface="Meiryo UI" panose="020B0604030504040204" pitchFamily="50" charset="-128"/>
              </a:rPr>
              <a:t>を</a:t>
            </a:r>
            <a:r>
              <a:rPr lang="ja-JP" altLang="en-US" sz="1200" smtClean="0">
                <a:latin typeface="Meiryo UI" panose="020B0604030504040204" pitchFamily="50" charset="-128"/>
                <a:ea typeface="Meiryo UI" panose="020B0604030504040204" pitchFamily="50" charset="-128"/>
              </a:rPr>
              <a:t>実施（</a:t>
            </a:r>
            <a:r>
              <a:rPr lang="en-US" altLang="ja-JP" sz="1200" smtClean="0">
                <a:latin typeface="Meiryo UI" panose="020B0604030504040204" pitchFamily="50" charset="-128"/>
                <a:ea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rPr>
              <a:t>年</a:t>
            </a:r>
            <a:r>
              <a:rPr lang="en-US" altLang="ja-JP" sz="1200" smtClean="0">
                <a:latin typeface="Meiryo UI" panose="020B0604030504040204" pitchFamily="50" charset="-128"/>
                <a:ea typeface="Meiryo UI" panose="020B0604030504040204" pitchFamily="50" charset="-128"/>
              </a:rPr>
              <a:t>1</a:t>
            </a:r>
            <a:r>
              <a:rPr lang="ja-JP" altLang="en-US" sz="1200" smtClean="0">
                <a:latin typeface="Meiryo UI" panose="020B0604030504040204" pitchFamily="50" charset="-128"/>
                <a:ea typeface="Meiryo UI" panose="020B0604030504040204" pitchFamily="50" charset="-128"/>
              </a:rPr>
              <a:t>月）。</a:t>
            </a:r>
            <a:endParaRPr lang="ja-JP" altLang="en-US" sz="1200"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5"/>
          <a:srcRect l="21286" t="35090" r="30523" b="34553"/>
          <a:stretch/>
        </p:blipFill>
        <p:spPr>
          <a:xfrm>
            <a:off x="5466851" y="5709523"/>
            <a:ext cx="2905170" cy="1028915"/>
          </a:xfrm>
          <a:prstGeom prst="rect">
            <a:avLst/>
          </a:prstGeom>
        </p:spPr>
      </p:pic>
      <p:sp>
        <p:nvSpPr>
          <p:cNvPr id="13" name="角丸四角形 12"/>
          <p:cNvSpPr/>
          <p:nvPr/>
        </p:nvSpPr>
        <p:spPr>
          <a:xfrm>
            <a:off x="5068389" y="1935088"/>
            <a:ext cx="195942" cy="12223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latin typeface="Meiryo UI" panose="020B0604030504040204" pitchFamily="50" charset="-128"/>
                <a:ea typeface="Meiryo UI" panose="020B0604030504040204" pitchFamily="50" charset="-128"/>
              </a:rPr>
              <a:t>主な取組み</a:t>
            </a:r>
            <a:endParaRPr kumimoji="1" lang="ja-JP" altLang="en-US" sz="105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92999302-AC03-4D56-9B18-F0B123B69E7C}"/>
              </a:ext>
            </a:extLst>
          </p:cNvPr>
          <p:cNvSpPr txBox="1"/>
          <p:nvPr/>
        </p:nvSpPr>
        <p:spPr>
          <a:xfrm>
            <a:off x="160840" y="5978747"/>
            <a:ext cx="4536000" cy="276999"/>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しずおか⾃動運転 </a:t>
            </a:r>
            <a:r>
              <a:rPr kumimoji="1" lang="en-US" altLang="ja-JP" sz="1200" b="1" dirty="0" err="1">
                <a:latin typeface="Meiryo UI" panose="020B0604030504040204" pitchFamily="50" charset="-128"/>
                <a:ea typeface="Meiryo UI" panose="020B0604030504040204" pitchFamily="50" charset="-128"/>
              </a:rPr>
              <a:t>ShowCASE</a:t>
            </a:r>
            <a:r>
              <a:rPr kumimoji="1" lang="en-US" altLang="ja-JP" sz="1200" b="1" dirty="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プロジェクト</a:t>
            </a:r>
          </a:p>
        </p:txBody>
      </p:sp>
      <p:pic>
        <p:nvPicPr>
          <p:cNvPr id="21" name="図 20"/>
          <p:cNvPicPr>
            <a:picLocks noChangeAspect="1"/>
          </p:cNvPicPr>
          <p:nvPr/>
        </p:nvPicPr>
        <p:blipFill>
          <a:blip r:embed="rId6"/>
          <a:stretch>
            <a:fillRect/>
          </a:stretch>
        </p:blipFill>
        <p:spPr>
          <a:xfrm>
            <a:off x="3770746" y="6316327"/>
            <a:ext cx="757647" cy="454053"/>
          </a:xfrm>
          <a:prstGeom prst="rect">
            <a:avLst/>
          </a:prstGeom>
        </p:spPr>
      </p:pic>
      <p:sp>
        <p:nvSpPr>
          <p:cNvPr id="25" name="正方形/長方形 24"/>
          <p:cNvSpPr/>
          <p:nvPr/>
        </p:nvSpPr>
        <p:spPr>
          <a:xfrm>
            <a:off x="113734" y="6296669"/>
            <a:ext cx="3643949"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次世代⾃動</a:t>
            </a:r>
            <a:r>
              <a:rPr lang="ja-JP" altLang="en-US" sz="1200" dirty="0" smtClean="0">
                <a:latin typeface="Meiryo UI" panose="020B0604030504040204" pitchFamily="50" charset="-128"/>
                <a:ea typeface="Meiryo UI" panose="020B0604030504040204" pitchFamily="50" charset="-128"/>
              </a:rPr>
              <a:t>⾞の移動サービス導⼊に向け、自動走行の技術</a:t>
            </a:r>
            <a:r>
              <a:rPr lang="ja-JP" altLang="en-US" sz="1200" dirty="0">
                <a:latin typeface="Meiryo UI" panose="020B0604030504040204" pitchFamily="50" charset="-128"/>
                <a:ea typeface="Meiryo UI" panose="020B0604030504040204" pitchFamily="50" charset="-128"/>
              </a:rPr>
              <a:t>⽀援を</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う</a:t>
            </a:r>
            <a:r>
              <a:rPr lang="ja-JP" altLang="en-US" sz="1200" dirty="0" smtClean="0">
                <a:latin typeface="Meiryo UI" panose="020B0604030504040204" pitchFamily="50" charset="-128"/>
                <a:ea typeface="Meiryo UI" panose="020B0604030504040204" pitchFamily="50" charset="-128"/>
              </a:rPr>
              <a:t>プロジェクトに、３次元点群データを提供</a:t>
            </a:r>
            <a:endParaRPr lang="ja-JP" altLang="en-US" sz="1200"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rotWithShape="1">
          <a:blip r:embed="rId7"/>
          <a:srcRect l="9757" t="19697" r="6363" b="21636"/>
          <a:stretch/>
        </p:blipFill>
        <p:spPr>
          <a:xfrm>
            <a:off x="4577547" y="599618"/>
            <a:ext cx="411769" cy="288000"/>
          </a:xfrm>
          <a:prstGeom prst="rect">
            <a:avLst/>
          </a:prstGeom>
        </p:spPr>
      </p:pic>
    </p:spTree>
    <p:extLst>
      <p:ext uri="{BB962C8B-B14F-4D97-AF65-F5344CB8AC3E}">
        <p14:creationId xmlns:p14="http://schemas.microsoft.com/office/powerpoint/2010/main" val="1903818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55473" y="6276346"/>
            <a:ext cx="2057400" cy="365125"/>
          </a:xfrm>
        </p:spPr>
        <p:txBody>
          <a:bodyPr/>
          <a:lstStyle/>
          <a:p>
            <a:fld id="{A4BF8627-36C9-4341-969E-17B4CBF9CE1D}" type="slidenum">
              <a:rPr kumimoji="1" lang="ja-JP" altLang="en-US" smtClean="0"/>
              <a:t>12</a:t>
            </a:fld>
            <a:endParaRPr kumimoji="1" lang="ja-JP" altLang="en-US"/>
          </a:p>
        </p:txBody>
      </p:sp>
      <p:sp>
        <p:nvSpPr>
          <p:cNvPr id="5" name="テキスト ボックス 4"/>
          <p:cNvSpPr txBox="1"/>
          <p:nvPr/>
        </p:nvSpPr>
        <p:spPr>
          <a:xfrm>
            <a:off x="154228" y="97127"/>
            <a:ext cx="7342075"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２</a:t>
            </a:r>
            <a:r>
              <a:rPr kumimoji="1" lang="ja-JP" altLang="en-US"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行政</a:t>
            </a:r>
            <a:r>
              <a:rPr kumimoji="1" lang="ja-JP" altLang="en-US" sz="2000" b="1" dirty="0">
                <a:latin typeface="Meiryo UI" panose="020B0604030504040204" pitchFamily="50" charset="-128"/>
                <a:ea typeface="Meiryo UI" panose="020B0604030504040204" pitchFamily="50" charset="-128"/>
              </a:rPr>
              <a:t>の積極的なイニシアティブに</a:t>
            </a:r>
            <a:r>
              <a:rPr kumimoji="1" lang="ja-JP" altLang="en-US" sz="2000" b="1" dirty="0" smtClean="0">
                <a:latin typeface="Meiryo UI" panose="020B0604030504040204" pitchFamily="50" charset="-128"/>
                <a:ea typeface="Meiryo UI" panose="020B0604030504040204" pitchFamily="50" charset="-128"/>
              </a:rPr>
              <a:t>よる交通政策</a:t>
            </a:r>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オスロ市の</a:t>
            </a:r>
            <a:r>
              <a:rPr kumimoji="1" lang="ja-JP" altLang="en-US" sz="2000" b="1" dirty="0">
                <a:latin typeface="Meiryo UI" panose="020B0604030504040204" pitchFamily="50" charset="-128"/>
                <a:ea typeface="Meiryo UI" panose="020B0604030504040204" pitchFamily="50" charset="-128"/>
              </a:rPr>
              <a:t>例</a:t>
            </a:r>
            <a:r>
              <a:rPr kumimoji="1" lang="en-US" altLang="ja-JP" sz="2000" b="1" dirty="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sp>
        <p:nvSpPr>
          <p:cNvPr id="7" name="正方形/長方形 6"/>
          <p:cNvSpPr/>
          <p:nvPr/>
        </p:nvSpPr>
        <p:spPr>
          <a:xfrm>
            <a:off x="4540629" y="1041552"/>
            <a:ext cx="4358795" cy="1338828"/>
          </a:xfrm>
          <a:prstGeom prst="rect">
            <a:avLst/>
          </a:prstGeom>
          <a:ln>
            <a:solidFill>
              <a:schemeClr val="bg1">
                <a:lumMod val="50000"/>
              </a:schemeClr>
            </a:solidFill>
          </a:ln>
        </p:spPr>
        <p:txBody>
          <a:bodyPr wrap="square">
            <a:spAutoFit/>
          </a:bodyPr>
          <a:lstStyle/>
          <a:p>
            <a:pPr marL="285750" indent="-285750">
              <a:buFont typeface="Wingdings" panose="05000000000000000000" pitchFamily="2" charset="2"/>
              <a:buChar char="n"/>
            </a:pPr>
            <a:r>
              <a:rPr lang="en-US" altLang="ja-JP" sz="1500" dirty="0" smtClean="0">
                <a:latin typeface="Meiryo UI" panose="020B0604030504040204" pitchFamily="50" charset="-128"/>
                <a:ea typeface="Meiryo UI" panose="020B0604030504040204" pitchFamily="50" charset="-128"/>
              </a:rPr>
              <a:t>1,000</a:t>
            </a:r>
            <a:r>
              <a:rPr lang="ja-JP" altLang="en-US" sz="1500" dirty="0">
                <a:latin typeface="Meiryo UI" panose="020B0604030504040204" pitchFamily="50" charset="-128"/>
                <a:ea typeface="Meiryo UI" panose="020B0604030504040204" pitchFamily="50" charset="-128"/>
              </a:rPr>
              <a:t>以上の駐車場</a:t>
            </a:r>
            <a:r>
              <a:rPr lang="ja-JP" altLang="en-US" sz="1500" dirty="0" smtClean="0">
                <a:latin typeface="Meiryo UI" panose="020B0604030504040204" pitchFamily="50" charset="-128"/>
                <a:ea typeface="Meiryo UI" panose="020B0604030504040204" pitchFamily="50" charset="-128"/>
              </a:rPr>
              <a:t>を削減</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500" dirty="0" smtClean="0">
                <a:latin typeface="Meiryo UI" panose="020B0604030504040204" pitchFamily="50" charset="-128"/>
                <a:ea typeface="Meiryo UI" panose="020B0604030504040204" pitchFamily="50" charset="-128"/>
              </a:rPr>
              <a:t>自転車レーンの整備と、自転車シェアの大幅増。</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500" dirty="0" smtClean="0">
                <a:latin typeface="Meiryo UI" panose="020B0604030504040204" pitchFamily="50" charset="-128"/>
                <a:ea typeface="Meiryo UI" panose="020B0604030504040204" pitchFamily="50" charset="-128"/>
              </a:rPr>
              <a:t>公共</a:t>
            </a:r>
            <a:r>
              <a:rPr lang="ja-JP" altLang="en-US" sz="1500" dirty="0">
                <a:latin typeface="Meiryo UI" panose="020B0604030504040204" pitchFamily="50" charset="-128"/>
                <a:ea typeface="Meiryo UI" panose="020B0604030504040204" pitchFamily="50" charset="-128"/>
              </a:rPr>
              <a:t>交通機関の</a:t>
            </a:r>
            <a:r>
              <a:rPr lang="en-US" altLang="ja-JP" sz="1500" dirty="0">
                <a:latin typeface="Meiryo UI" panose="020B0604030504040204" pitchFamily="50" charset="-128"/>
                <a:ea typeface="Meiryo UI" panose="020B0604030504040204" pitchFamily="50" charset="-128"/>
              </a:rPr>
              <a:t>EV</a:t>
            </a:r>
            <a:r>
              <a:rPr lang="ja-JP" altLang="en-US" sz="1500" dirty="0" smtClean="0">
                <a:latin typeface="Meiryo UI" panose="020B0604030504040204" pitchFamily="50" charset="-128"/>
                <a:ea typeface="Meiryo UI" panose="020B0604030504040204" pitchFamily="50" charset="-128"/>
              </a:rPr>
              <a:t>化を強化。</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500" dirty="0" smtClean="0">
                <a:latin typeface="Meiryo UI" panose="020B0604030504040204" pitchFamily="50" charset="-128"/>
                <a:ea typeface="Meiryo UI" panose="020B0604030504040204" pitchFamily="50" charset="-128"/>
              </a:rPr>
              <a:t>一部の地域</a:t>
            </a:r>
            <a:r>
              <a:rPr lang="ja-JP" altLang="en-US" sz="1500" dirty="0">
                <a:latin typeface="Meiryo UI" panose="020B0604030504040204" pitchFamily="50" charset="-128"/>
                <a:ea typeface="Meiryo UI" panose="020B0604030504040204" pitchFamily="50" charset="-128"/>
              </a:rPr>
              <a:t>で</a:t>
            </a:r>
            <a:r>
              <a:rPr lang="ja-JP" altLang="en-US" sz="1500" dirty="0" smtClean="0">
                <a:latin typeface="Meiryo UI" panose="020B0604030504040204" pitchFamily="50" charset="-128"/>
                <a:ea typeface="Meiryo UI" panose="020B0604030504040204" pitchFamily="50" charset="-128"/>
              </a:rPr>
              <a:t>車の乗り入れを禁止</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endParaRPr lang="en-US" altLang="ja-JP" sz="600" dirty="0">
              <a:latin typeface="Meiryo UI" panose="020B0604030504040204" pitchFamily="50" charset="-128"/>
              <a:ea typeface="Meiryo UI" panose="020B0604030504040204" pitchFamily="50" charset="-128"/>
            </a:endParaRPr>
          </a:p>
          <a:p>
            <a:r>
              <a:rPr lang="ja-JP" altLang="en-US" sz="1500" dirty="0" smtClean="0">
                <a:latin typeface="Meiryo UI" panose="020B0604030504040204" pitchFamily="50" charset="-128"/>
                <a:ea typeface="Meiryo UI" panose="020B0604030504040204" pitchFamily="50" charset="-128"/>
              </a:rPr>
              <a:t>　　</a:t>
            </a:r>
            <a:r>
              <a:rPr lang="ja-JP" altLang="en-US" sz="1500" b="1" dirty="0" smtClean="0">
                <a:latin typeface="Meiryo UI" panose="020B0604030504040204" pitchFamily="50" charset="-128"/>
                <a:ea typeface="Meiryo UI" panose="020B0604030504040204" pitchFamily="50" charset="-128"/>
              </a:rPr>
              <a:t>⇒　</a:t>
            </a:r>
            <a:r>
              <a:rPr lang="en-US" altLang="ja-JP" sz="1500" b="1" dirty="0" smtClean="0">
                <a:latin typeface="Meiryo UI" panose="020B0604030504040204" pitchFamily="50" charset="-128"/>
                <a:ea typeface="Meiryo UI" panose="020B0604030504040204" pitchFamily="50" charset="-128"/>
              </a:rPr>
              <a:t>2019</a:t>
            </a:r>
            <a:r>
              <a:rPr lang="ja-JP" altLang="en-US" sz="1500" b="1" dirty="0">
                <a:latin typeface="Meiryo UI" panose="020B0604030504040204" pitchFamily="50" charset="-128"/>
                <a:ea typeface="Meiryo UI" panose="020B0604030504040204" pitchFamily="50" charset="-128"/>
              </a:rPr>
              <a:t>年の歩行者</a:t>
            </a:r>
            <a:r>
              <a:rPr lang="ja-JP" altLang="en-US" sz="1500" b="1" dirty="0" smtClean="0">
                <a:latin typeface="Meiryo UI" panose="020B0604030504040204" pitchFamily="50" charset="-128"/>
                <a:ea typeface="Meiryo UI" panose="020B0604030504040204" pitchFamily="50" charset="-128"/>
              </a:rPr>
              <a:t>や</a:t>
            </a:r>
            <a:r>
              <a:rPr lang="ja-JP" altLang="en-US" sz="1500" b="1" dirty="0">
                <a:latin typeface="Meiryo UI" panose="020B0604030504040204" pitchFamily="50" charset="-128"/>
                <a:ea typeface="Meiryo UI" panose="020B0604030504040204" pitchFamily="50" charset="-128"/>
              </a:rPr>
              <a:t>自転車</a:t>
            </a:r>
            <a:r>
              <a:rPr lang="ja-JP" altLang="en-US" sz="1500" b="1" dirty="0" smtClean="0">
                <a:latin typeface="Meiryo UI" panose="020B0604030504040204" pitchFamily="50" charset="-128"/>
                <a:ea typeface="Meiryo UI" panose="020B0604030504040204" pitchFamily="50" charset="-128"/>
              </a:rPr>
              <a:t>の</a:t>
            </a:r>
            <a:r>
              <a:rPr lang="ja-JP" altLang="en-US" sz="1500" b="1" dirty="0">
                <a:latin typeface="Meiryo UI" panose="020B0604030504040204" pitchFamily="50" charset="-128"/>
                <a:ea typeface="Meiryo UI" panose="020B0604030504040204" pitchFamily="50" charset="-128"/>
              </a:rPr>
              <a:t>死者が</a:t>
            </a:r>
            <a:r>
              <a:rPr lang="ja-JP" altLang="en-US" sz="1500" b="1" dirty="0" smtClean="0">
                <a:latin typeface="Meiryo UI" panose="020B0604030504040204" pitchFamily="50" charset="-128"/>
                <a:ea typeface="Meiryo UI" panose="020B0604030504040204" pitchFamily="50" charset="-128"/>
              </a:rPr>
              <a:t>ゼロ</a:t>
            </a:r>
            <a:endParaRPr lang="en-US" altLang="ja-JP" sz="1500"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D19E701A-E163-4CA4-9013-9E16AB25F156}"/>
              </a:ext>
            </a:extLst>
          </p:cNvPr>
          <p:cNvSpPr txBox="1"/>
          <p:nvPr/>
        </p:nvSpPr>
        <p:spPr>
          <a:xfrm>
            <a:off x="375904" y="655567"/>
            <a:ext cx="3909919" cy="307777"/>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市</a:t>
            </a:r>
            <a:r>
              <a:rPr kumimoji="1" lang="ja-JP" altLang="en-US" sz="1400" b="1" dirty="0" smtClean="0">
                <a:latin typeface="Meiryo UI" panose="020B0604030504040204" pitchFamily="50" charset="-128"/>
                <a:ea typeface="Meiryo UI" panose="020B0604030504040204" pitchFamily="50" charset="-128"/>
              </a:rPr>
              <a:t>によ</a:t>
            </a:r>
            <a:r>
              <a:rPr kumimoji="1" lang="ja-JP" altLang="en-US" sz="1400" b="1" dirty="0">
                <a:latin typeface="Meiryo UI" panose="020B0604030504040204" pitchFamily="50" charset="-128"/>
                <a:ea typeface="Meiryo UI" panose="020B0604030504040204" pitchFamily="50" charset="-128"/>
              </a:rPr>
              <a:t>る</a:t>
            </a:r>
            <a:r>
              <a:rPr kumimoji="1" lang="ja-JP" altLang="en-US" sz="1400" b="1" dirty="0" smtClean="0">
                <a:latin typeface="Meiryo UI" panose="020B0604030504040204" pitchFamily="50" charset="-128"/>
                <a:ea typeface="Meiryo UI" panose="020B0604030504040204" pitchFamily="50" charset="-128"/>
              </a:rPr>
              <a:t>持続</a:t>
            </a:r>
            <a:r>
              <a:rPr kumimoji="1" lang="ja-JP" altLang="en-US" sz="1400" b="1" dirty="0">
                <a:latin typeface="Meiryo UI" panose="020B0604030504040204" pitchFamily="50" charset="-128"/>
                <a:ea typeface="Meiryo UI" panose="020B0604030504040204" pitchFamily="50" charset="-128"/>
              </a:rPr>
              <a:t>可能な</a:t>
            </a:r>
            <a:r>
              <a:rPr kumimoji="1" lang="ja-JP" altLang="en-US" sz="1400" b="1">
                <a:latin typeface="Meiryo UI" panose="020B0604030504040204" pitchFamily="50" charset="-128"/>
                <a:ea typeface="Meiryo UI" panose="020B0604030504040204" pitchFamily="50" charset="-128"/>
              </a:rPr>
              <a:t>発展</a:t>
            </a:r>
            <a:r>
              <a:rPr kumimoji="1" lang="ja-JP" altLang="en-US" sz="1400" b="1" smtClean="0">
                <a:latin typeface="Meiryo UI" panose="020B0604030504040204" pitchFamily="50" charset="-128"/>
                <a:ea typeface="Meiryo UI" panose="020B0604030504040204" pitchFamily="50" charset="-128"/>
              </a:rPr>
              <a:t>戦略（イニシアティブ）</a:t>
            </a:r>
            <a:endParaRPr kumimoji="1" lang="ja-JP" altLang="en-US" sz="1400" b="1" dirty="0">
              <a:latin typeface="Meiryo UI" panose="020B0604030504040204" pitchFamily="50" charset="-128"/>
              <a:ea typeface="Meiryo UI" panose="020B0604030504040204" pitchFamily="50" charset="-128"/>
            </a:endParaRPr>
          </a:p>
        </p:txBody>
      </p:sp>
      <p:graphicFrame>
        <p:nvGraphicFramePr>
          <p:cNvPr id="2" name="表 2">
            <a:extLst>
              <a:ext uri="{FF2B5EF4-FFF2-40B4-BE49-F238E27FC236}">
                <a16:creationId xmlns:a16="http://schemas.microsoft.com/office/drawing/2014/main" id="{D4862BB4-E8F4-4BA6-AFA6-D43CF9225F98}"/>
              </a:ext>
            </a:extLst>
          </p:cNvPr>
          <p:cNvGraphicFramePr>
            <a:graphicFrameLocks noGrp="1"/>
          </p:cNvGraphicFramePr>
          <p:nvPr>
            <p:extLst>
              <p:ext uri="{D42A27DB-BD31-4B8C-83A1-F6EECF244321}">
                <p14:modId xmlns:p14="http://schemas.microsoft.com/office/powerpoint/2010/main" val="3948342278"/>
              </p:ext>
            </p:extLst>
          </p:nvPr>
        </p:nvGraphicFramePr>
        <p:xfrm>
          <a:off x="482781" y="3681154"/>
          <a:ext cx="3803042" cy="2727960"/>
        </p:xfrm>
        <a:graphic>
          <a:graphicData uri="http://schemas.openxmlformats.org/drawingml/2006/table">
            <a:tbl>
              <a:tblPr firstRow="1" bandRow="1">
                <a:tableStyleId>{5940675A-B579-460E-94D1-54222C63F5DA}</a:tableStyleId>
              </a:tblPr>
              <a:tblGrid>
                <a:gridCol w="844868">
                  <a:extLst>
                    <a:ext uri="{9D8B030D-6E8A-4147-A177-3AD203B41FA5}">
                      <a16:colId xmlns:a16="http://schemas.microsoft.com/office/drawing/2014/main" val="101758633"/>
                    </a:ext>
                  </a:extLst>
                </a:gridCol>
                <a:gridCol w="1479087">
                  <a:extLst>
                    <a:ext uri="{9D8B030D-6E8A-4147-A177-3AD203B41FA5}">
                      <a16:colId xmlns:a16="http://schemas.microsoft.com/office/drawing/2014/main" val="209471206"/>
                    </a:ext>
                  </a:extLst>
                </a:gridCol>
                <a:gridCol w="1479087">
                  <a:extLst>
                    <a:ext uri="{9D8B030D-6E8A-4147-A177-3AD203B41FA5}">
                      <a16:colId xmlns:a16="http://schemas.microsoft.com/office/drawing/2014/main" val="1623407024"/>
                    </a:ext>
                  </a:extLst>
                </a:gridCol>
              </a:tblGrid>
              <a:tr h="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rPr>
                        <a:t>プロジェクト①</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solidFill>
                      <a:schemeClr val="tx2"/>
                    </a:solidFill>
                  </a:tcPr>
                </a:tc>
                <a:tc>
                  <a:txBody>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rPr>
                        <a:t>プロジェクト②</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solidFill>
                      <a:schemeClr val="tx2"/>
                    </a:solidFill>
                  </a:tcPr>
                </a:tc>
                <a:extLst>
                  <a:ext uri="{0D108BD9-81ED-4DB2-BD59-A6C34878D82A}">
                    <a16:rowId xmlns:a16="http://schemas.microsoft.com/office/drawing/2014/main" val="2327110368"/>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個別目標</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交通需要を最も環境にやさしい交通手段で賄う</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市内の大多数の移動は、歩行と自転車によるべき</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350274"/>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指標</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市民一人あたり</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日のトリップ数、交通分担率等</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交通分担率、自転車専用レーンの距離数、利用可能な駐輪場数</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75227978"/>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戦略手段</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トラムを都市交通の「背骨部分」として維持発展させる。そのために中央政府に市内の国道の維持責任を負わせるよう働きかける</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marL="228600" indent="-228600">
                        <a:buFont typeface="+mj-ea"/>
                        <a:buAutoNum type="circleNumDbPlain"/>
                      </a:pPr>
                      <a:r>
                        <a:rPr kumimoji="1" lang="ja-JP" altLang="en-US" sz="1100" dirty="0" smtClean="0">
                          <a:latin typeface="Meiryo UI" panose="020B0604030504040204" pitchFamily="50" charset="-128"/>
                          <a:ea typeface="Meiryo UI" panose="020B0604030504040204" pitchFamily="50" charset="-128"/>
                        </a:rPr>
                        <a:t>市職員の自動車通勤手当を車と同水準に引き上げる</a:t>
                      </a:r>
                      <a:endParaRPr kumimoji="1" lang="en-US" altLang="ja-JP" sz="11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smtClean="0">
                          <a:latin typeface="Meiryo UI" panose="020B0604030504040204" pitchFamily="50" charset="-128"/>
                          <a:ea typeface="Meiryo UI" panose="020B0604030504040204" pitchFamily="50" charset="-128"/>
                        </a:rPr>
                        <a:t>自動車交通と駐車場を減らす</a:t>
                      </a:r>
                      <a:endParaRPr kumimoji="1" lang="en-US" altLang="ja-JP" sz="11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smtClean="0">
                          <a:latin typeface="Meiryo UI" panose="020B0604030504040204" pitchFamily="50" charset="-128"/>
                          <a:ea typeface="Meiryo UI" panose="020B0604030504040204" pitchFamily="50" charset="-128"/>
                        </a:rPr>
                        <a:t>都心の歩行者専用レーンを倍増</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27760342"/>
                  </a:ext>
                </a:extLst>
              </a:tr>
            </a:tbl>
          </a:graphicData>
        </a:graphic>
      </p:graphicFrame>
      <p:sp>
        <p:nvSpPr>
          <p:cNvPr id="9" name="テキスト ボックス 8">
            <a:extLst>
              <a:ext uri="{FF2B5EF4-FFF2-40B4-BE49-F238E27FC236}">
                <a16:creationId xmlns:a16="http://schemas.microsoft.com/office/drawing/2014/main" id="{A6522DC8-FAF4-4FF3-868F-4DE2629F8E7F}"/>
              </a:ext>
            </a:extLst>
          </p:cNvPr>
          <p:cNvSpPr txBox="1"/>
          <p:nvPr/>
        </p:nvSpPr>
        <p:spPr>
          <a:xfrm>
            <a:off x="4540629" y="655568"/>
            <a:ext cx="4390249" cy="307776"/>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取り組み</a:t>
            </a:r>
            <a:r>
              <a:rPr kumimoji="1" lang="ja-JP" altLang="en-US" sz="1400" b="1" dirty="0">
                <a:latin typeface="Meiryo UI" panose="020B0604030504040204" pitchFamily="50" charset="-128"/>
                <a:ea typeface="Meiryo UI" panose="020B0604030504040204" pitchFamily="50" charset="-128"/>
              </a:rPr>
              <a:t>の成果</a:t>
            </a:r>
          </a:p>
        </p:txBody>
      </p:sp>
      <p:sp>
        <p:nvSpPr>
          <p:cNvPr id="3" name="正方形/長方形 2"/>
          <p:cNvSpPr/>
          <p:nvPr/>
        </p:nvSpPr>
        <p:spPr>
          <a:xfrm>
            <a:off x="362841" y="1077644"/>
            <a:ext cx="3909919" cy="1938992"/>
          </a:xfrm>
          <a:prstGeom prst="rect">
            <a:avLst/>
          </a:prstGeom>
        </p:spPr>
        <p:txBody>
          <a:bodyPr wrap="square">
            <a:spAutoFit/>
          </a:bodyPr>
          <a:lstStyle/>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ノルウエーの首都</a:t>
            </a:r>
            <a:r>
              <a:rPr lang="ja-JP" altLang="en-US" sz="1400" dirty="0" smtClean="0">
                <a:latin typeface="Meiryo UI" panose="020B0604030504040204" pitchFamily="50" charset="-128"/>
                <a:ea typeface="Meiryo UI" panose="020B0604030504040204" pitchFamily="50" charset="-128"/>
              </a:rPr>
              <a:t>オスロでは、「持続可能な発展戦略」の行動計画</a:t>
            </a:r>
            <a:r>
              <a:rPr lang="ja-JP" altLang="en-US" sz="1400" smtClean="0">
                <a:latin typeface="Meiryo UI" panose="020B0604030504040204" pitchFamily="50" charset="-128"/>
                <a:ea typeface="Meiryo UI" panose="020B0604030504040204" pitchFamily="50" charset="-128"/>
              </a:rPr>
              <a:t>を策定（</a:t>
            </a:r>
            <a:r>
              <a:rPr lang="en-US" altLang="ja-JP" sz="1400" smtClean="0">
                <a:latin typeface="Meiryo UI" panose="020B0604030504040204" pitchFamily="50" charset="-128"/>
                <a:ea typeface="Meiryo UI" panose="020B0604030504040204" pitchFamily="50" charset="-128"/>
              </a:rPr>
              <a:t>2003</a:t>
            </a:r>
            <a:r>
              <a:rPr lang="ja-JP" altLang="en-US" sz="1400" smtClean="0">
                <a:latin typeface="Meiryo UI" panose="020B0604030504040204" pitchFamily="50" charset="-128"/>
                <a:ea typeface="Meiryo UI" panose="020B0604030504040204" pitchFamily="50" charset="-128"/>
              </a:rPr>
              <a:t>年）。</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自動車</a:t>
            </a:r>
            <a:r>
              <a:rPr lang="ja-JP" altLang="en-US" sz="1400" dirty="0">
                <a:latin typeface="Meiryo UI" panose="020B0604030504040204" pitchFamily="50" charset="-128"/>
                <a:ea typeface="Meiryo UI" panose="020B0604030504040204" pitchFamily="50" charset="-128"/>
              </a:rPr>
              <a:t>の代替え手段として、市内では</a:t>
            </a:r>
            <a:r>
              <a:rPr lang="en-US" altLang="ja-JP" sz="1400" dirty="0">
                <a:latin typeface="Meiryo UI" panose="020B0604030504040204" pitchFamily="50" charset="-128"/>
                <a:ea typeface="Meiryo UI" panose="020B0604030504040204" pitchFamily="50" charset="-128"/>
              </a:rPr>
              <a:t>35</a:t>
            </a:r>
            <a:r>
              <a:rPr lang="ja-JP" altLang="en-US" sz="1400" dirty="0">
                <a:latin typeface="Meiryo UI" panose="020B0604030504040204" pitchFamily="50" charset="-128"/>
                <a:ea typeface="Meiryo UI" panose="020B0604030504040204" pitchFamily="50" charset="-128"/>
              </a:rPr>
              <a:t>マイルの自転車専用レーンを整備をはじめ、交通機関の設備投資を積極的に行っている。 </a:t>
            </a:r>
          </a:p>
          <a:p>
            <a:pPr marL="285750" indent="-285750">
              <a:buFont typeface="Arial" panose="020B0604020202020204" pitchFamily="34" charset="0"/>
              <a:buChar char="•"/>
            </a:pPr>
            <a:endParaRPr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その結果、</a:t>
            </a:r>
            <a:r>
              <a:rPr lang="en-US" altLang="ja-JP" sz="1400" b="1" dirty="0" smtClean="0">
                <a:latin typeface="Meiryo UI" panose="020B0604030504040204" pitchFamily="50" charset="-128"/>
                <a:ea typeface="Meiryo UI" panose="020B0604030504040204" pitchFamily="50" charset="-128"/>
              </a:rPr>
              <a:t>2019</a:t>
            </a:r>
            <a:r>
              <a:rPr lang="ja-JP" altLang="en-US" sz="1400" b="1" dirty="0">
                <a:latin typeface="Meiryo UI" panose="020B0604030504040204" pitchFamily="50" charset="-128"/>
                <a:ea typeface="Meiryo UI" panose="020B0604030504040204" pitchFamily="50" charset="-128"/>
              </a:rPr>
              <a:t>年まで</a:t>
            </a:r>
            <a:r>
              <a:rPr lang="ja-JP" altLang="en-US" sz="1400" b="1" dirty="0" smtClean="0">
                <a:latin typeface="Meiryo UI" panose="020B0604030504040204" pitchFamily="50" charset="-128"/>
                <a:ea typeface="Meiryo UI" panose="020B0604030504040204" pitchFamily="50" charset="-128"/>
              </a:rPr>
              <a:t>に「すべて</a:t>
            </a:r>
            <a:r>
              <a:rPr lang="ja-JP" altLang="en-US" sz="1400" b="1" dirty="0">
                <a:latin typeface="Meiryo UI" panose="020B0604030504040204" pitchFamily="50" charset="-128"/>
                <a:ea typeface="Meiryo UI" panose="020B0604030504040204" pitchFamily="50" charset="-128"/>
              </a:rPr>
              <a:t>の自動車を都市部から追放する世界で最初の</a:t>
            </a:r>
            <a:r>
              <a:rPr lang="ja-JP" altLang="en-US" sz="1400" b="1" dirty="0" smtClean="0">
                <a:latin typeface="Meiryo UI" panose="020B0604030504040204" pitchFamily="50" charset="-128"/>
                <a:ea typeface="Meiryo UI" panose="020B0604030504040204" pitchFamily="50" charset="-128"/>
              </a:rPr>
              <a:t>都市」</a:t>
            </a:r>
            <a:r>
              <a:rPr lang="ja-JP" altLang="en-US" sz="1400" dirty="0" smtClean="0">
                <a:latin typeface="Meiryo UI" panose="020B0604030504040204" pitchFamily="50" charset="-128"/>
                <a:ea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rPr>
              <a:t>なる</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p:txBody>
      </p:sp>
      <p:sp>
        <p:nvSpPr>
          <p:cNvPr id="11" name="正方形/長方形 10"/>
          <p:cNvSpPr/>
          <p:nvPr/>
        </p:nvSpPr>
        <p:spPr>
          <a:xfrm>
            <a:off x="482781" y="3192731"/>
            <a:ext cx="3789979" cy="461665"/>
          </a:xfrm>
          <a:prstGeom prst="rect">
            <a:avLst/>
          </a:prstGeom>
          <a:ln>
            <a:solidFill>
              <a:schemeClr val="bg1">
                <a:lumMod val="75000"/>
              </a:schemeClr>
            </a:solidFill>
          </a:ln>
        </p:spPr>
        <p:txBody>
          <a:bodyPr wrap="square">
            <a:spAutoFit/>
          </a:bodyPr>
          <a:lstStyle/>
          <a:p>
            <a:r>
              <a:rPr lang="ja-JP" altLang="en-US" sz="1200" b="1" dirty="0">
                <a:latin typeface="Meiryo UI" panose="020B0604030504040204" pitchFamily="50" charset="-128"/>
                <a:ea typeface="Meiryo UI" panose="020B0604030504040204" pitchFamily="50" charset="-128"/>
              </a:rPr>
              <a:t>「持続可能な発展戦略</a:t>
            </a:r>
            <a:r>
              <a:rPr lang="ja-JP" altLang="en-US" sz="1200" b="1" dirty="0" smtClean="0">
                <a:latin typeface="Meiryo UI" panose="020B0604030504040204" pitchFamily="50" charset="-128"/>
                <a:ea typeface="Meiryo UI" panose="020B0604030504040204" pitchFamily="50" charset="-128"/>
              </a:rPr>
              <a:t>」　行動計画　政策目標</a:t>
            </a:r>
            <a:endParaRPr lang="en-US" altLang="ja-JP" sz="1200" b="1"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２）　環境的に効率性の高い交通システム整備　</a:t>
            </a:r>
            <a:endParaRPr lang="ja-JP" altLang="en-US" sz="1200" dirty="0"/>
          </a:p>
        </p:txBody>
      </p:sp>
      <p:sp>
        <p:nvSpPr>
          <p:cNvPr id="12" name="正方形/長方形 11"/>
          <p:cNvSpPr/>
          <p:nvPr/>
        </p:nvSpPr>
        <p:spPr>
          <a:xfrm>
            <a:off x="4544745" y="2442808"/>
            <a:ext cx="4386133" cy="3631763"/>
          </a:xfrm>
          <a:prstGeom prst="rect">
            <a:avLst/>
          </a:prstGeom>
        </p:spPr>
        <p:txBody>
          <a:bodyPr wrap="square">
            <a:spAutoFit/>
          </a:bodyPr>
          <a:lstStyle/>
          <a:p>
            <a:pPr algn="ctr"/>
            <a:r>
              <a:rPr lang="ja-JP" altLang="en-US" sz="1400" b="1" dirty="0" smtClean="0">
                <a:latin typeface="Meiryo UI" panose="020B0604030504040204" pitchFamily="50" charset="-128"/>
                <a:ea typeface="Meiryo UI" panose="020B0604030504040204" pitchFamily="50" charset="-128"/>
              </a:rPr>
              <a:t>＜オスロ市の主な取組み内容＞</a:t>
            </a:r>
            <a:endParaRPr lang="en-US" altLang="ja-JP" sz="1400" b="1" dirty="0" smtClean="0">
              <a:latin typeface="Meiryo UI" panose="020B0604030504040204" pitchFamily="50" charset="-128"/>
              <a:ea typeface="Meiryo UI" panose="020B0604030504040204" pitchFamily="50" charset="-128"/>
            </a:endParaRPr>
          </a:p>
          <a:p>
            <a:endParaRPr lang="en-US" altLang="ja-JP" sz="800" b="1"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１．</a:t>
            </a:r>
            <a:r>
              <a:rPr lang="ja-JP" altLang="en-US" sz="1200" b="1" smtClean="0">
                <a:latin typeface="Meiryo UI" panose="020B0604030504040204" pitchFamily="50" charset="-128"/>
                <a:ea typeface="Meiryo UI" panose="020B0604030504040204" pitchFamily="50" charset="-128"/>
              </a:rPr>
              <a:t>環境改善（</a:t>
            </a:r>
            <a:r>
              <a:rPr lang="en-US" altLang="ja-JP" sz="1200" b="1" smtClean="0">
                <a:latin typeface="Meiryo UI" panose="020B0604030504040204" pitchFamily="50" charset="-128"/>
                <a:ea typeface="Meiryo UI" panose="020B0604030504040204" pitchFamily="50" charset="-128"/>
              </a:rPr>
              <a:t>CO2</a:t>
            </a:r>
            <a:r>
              <a:rPr lang="ja-JP" altLang="en-US" sz="1200" b="1" smtClean="0">
                <a:latin typeface="Meiryo UI" panose="020B0604030504040204" pitchFamily="50" charset="-128"/>
                <a:ea typeface="Meiryo UI" panose="020B0604030504040204" pitchFamily="50" charset="-128"/>
              </a:rPr>
              <a:t>削減）が</a:t>
            </a:r>
            <a:r>
              <a:rPr lang="ja-JP" altLang="en-US" sz="1200" b="1" dirty="0" smtClean="0">
                <a:latin typeface="Meiryo UI" panose="020B0604030504040204" pitchFamily="50" charset="-128"/>
                <a:ea typeface="Meiryo UI" panose="020B0604030504040204" pitchFamily="50" charset="-128"/>
              </a:rPr>
              <a:t>最大の目標</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smtClean="0">
                <a:latin typeface="Meiryo UI" panose="020B0604030504040204" pitchFamily="50" charset="-128"/>
                <a:ea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までに炭素排出量を</a:t>
            </a:r>
            <a:r>
              <a:rPr lang="en-US" altLang="ja-JP" sz="1200" smtClean="0">
                <a:latin typeface="Meiryo UI" panose="020B0604030504040204" pitchFamily="50" charset="-128"/>
                <a:ea typeface="Meiryo UI" panose="020B0604030504040204" pitchFamily="50" charset="-128"/>
              </a:rPr>
              <a:t>36%</a:t>
            </a:r>
            <a:r>
              <a:rPr lang="ja-JP" altLang="en-US" sz="1200" smtClean="0">
                <a:latin typeface="Meiryo UI" panose="020B0604030504040204" pitchFamily="50" charset="-128"/>
                <a:ea typeface="Meiryo UI" panose="020B0604030504040204" pitchFamily="50" charset="-128"/>
              </a:rPr>
              <a:t>（</a:t>
            </a:r>
            <a:r>
              <a:rPr lang="en-US" altLang="ja-JP" sz="1200" smtClean="0">
                <a:latin typeface="Meiryo UI" panose="020B0604030504040204" pitchFamily="50" charset="-128"/>
                <a:ea typeface="Meiryo UI" panose="020B0604030504040204" pitchFamily="50" charset="-128"/>
              </a:rPr>
              <a:t>90</a:t>
            </a:r>
            <a:r>
              <a:rPr lang="ja-JP" altLang="en-US" sz="1200" smtClean="0">
                <a:latin typeface="Meiryo UI" panose="020B0604030504040204" pitchFamily="50" charset="-128"/>
                <a:ea typeface="Meiryo UI" panose="020B0604030504040204" pitchFamily="50" charset="-128"/>
              </a:rPr>
              <a:t>年比）削減</a:t>
            </a:r>
            <a:r>
              <a:rPr lang="ja-JP" altLang="en-US" sz="1200" dirty="0" smtClean="0">
                <a:latin typeface="Meiryo UI" panose="020B0604030504040204" pitchFamily="50" charset="-128"/>
                <a:ea typeface="Meiryo UI" panose="020B0604030504040204" pitchFamily="50" charset="-128"/>
              </a:rPr>
              <a:t>し、</a:t>
            </a:r>
            <a:r>
              <a:rPr lang="en-US" altLang="ja-JP" sz="1200" dirty="0" smtClean="0">
                <a:latin typeface="Meiryo UI" panose="020B0604030504040204" pitchFamily="50" charset="-128"/>
                <a:ea typeface="Meiryo UI" panose="020B0604030504040204" pitchFamily="50" charset="-128"/>
              </a:rPr>
              <a:t>2022</a:t>
            </a:r>
            <a:r>
              <a:rPr lang="ja-JP" altLang="en-US" sz="1200" dirty="0" smtClean="0">
                <a:latin typeface="Meiryo UI" panose="020B0604030504040204" pitchFamily="50" charset="-128"/>
                <a:ea typeface="Meiryo UI" panose="020B0604030504040204" pitchFamily="50" charset="-128"/>
              </a:rPr>
              <a:t>年に</a:t>
            </a:r>
            <a:r>
              <a:rPr lang="en-US" altLang="ja-JP" sz="1200" dirty="0">
                <a:latin typeface="Meiryo UI" panose="020B0604030504040204" pitchFamily="50" charset="-128"/>
                <a:ea typeface="Meiryo UI" panose="020B0604030504040204" pitchFamily="50" charset="-128"/>
              </a:rPr>
              <a:t>50%</a:t>
            </a:r>
            <a:r>
              <a:rPr lang="ja-JP" altLang="en-US" sz="1200" dirty="0" err="1">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2030</a:t>
            </a:r>
            <a:r>
              <a:rPr lang="ja-JP" altLang="en-US" sz="1200" dirty="0" smtClean="0">
                <a:latin typeface="Meiryo UI" panose="020B0604030504040204" pitchFamily="50" charset="-128"/>
                <a:ea typeface="Meiryo UI" panose="020B0604030504040204" pitchFamily="50" charset="-128"/>
              </a:rPr>
              <a:t>年に</a:t>
            </a:r>
            <a:r>
              <a:rPr lang="en-US" altLang="ja-JP" sz="1200" dirty="0">
                <a:latin typeface="Meiryo UI" panose="020B0604030504040204" pitchFamily="50" charset="-128"/>
                <a:ea typeface="Meiryo UI" panose="020B0604030504040204" pitchFamily="50" charset="-128"/>
              </a:rPr>
              <a:t>95</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の削減を目指している。</a:t>
            </a:r>
            <a:endParaRPr lang="en-US" altLang="ja-JP" sz="1200" dirty="0" smtClean="0">
              <a:latin typeface="Meiryo UI" panose="020B0604030504040204" pitchFamily="50" charset="-128"/>
              <a:ea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２．最新テクノロジーで満足度を向上</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電気バス等の機器</a:t>
            </a:r>
            <a:r>
              <a:rPr lang="ja-JP" altLang="en-US" sz="1200" dirty="0">
                <a:latin typeface="Meiryo UI" panose="020B0604030504040204" pitchFamily="50" charset="-128"/>
                <a:ea typeface="Meiryo UI" panose="020B0604030504040204" pitchFamily="50" charset="-128"/>
              </a:rPr>
              <a:t>を購入し、非接触</a:t>
            </a:r>
            <a:r>
              <a:rPr lang="ja-JP" altLang="en-US" sz="1200" dirty="0" smtClean="0">
                <a:latin typeface="Meiryo UI" panose="020B0604030504040204" pitchFamily="50" charset="-128"/>
                <a:ea typeface="Meiryo UI" panose="020B0604030504040204" pitchFamily="50" charset="-128"/>
              </a:rPr>
              <a:t>運賃でトランジットの満足度</a:t>
            </a:r>
            <a:r>
              <a:rPr lang="ja-JP" altLang="en-US" sz="1200" dirty="0">
                <a:latin typeface="Meiryo UI" panose="020B0604030504040204" pitchFamily="50" charset="-128"/>
                <a:ea typeface="Meiryo UI" panose="020B0604030504040204" pitchFamily="50" charset="-128"/>
              </a:rPr>
              <a:t>とシステム利用を向上</a:t>
            </a:r>
            <a:r>
              <a:rPr lang="ja-JP" altLang="en-US" sz="1200" dirty="0" smtClean="0">
                <a:latin typeface="Meiryo UI" panose="020B0604030504040204" pitchFamily="50" charset="-128"/>
                <a:ea typeface="Meiryo UI" panose="020B0604030504040204" pitchFamily="50" charset="-128"/>
              </a:rPr>
              <a:t>させる、データ</a:t>
            </a:r>
            <a:r>
              <a:rPr lang="ja-JP" altLang="en-US" sz="1200" dirty="0">
                <a:latin typeface="Meiryo UI" panose="020B0604030504040204" pitchFamily="50" charset="-128"/>
                <a:ea typeface="Meiryo UI" panose="020B0604030504040204" pitchFamily="50" charset="-128"/>
              </a:rPr>
              <a:t>主導のアプローチを</a:t>
            </a:r>
            <a:r>
              <a:rPr lang="ja-JP" altLang="en-US" sz="1200" dirty="0" smtClean="0">
                <a:latin typeface="Meiryo UI" panose="020B0604030504040204" pitchFamily="50" charset="-128"/>
                <a:ea typeface="Meiryo UI" panose="020B0604030504040204" pitchFamily="50" charset="-128"/>
              </a:rPr>
              <a:t>採用。また、</a:t>
            </a:r>
            <a:r>
              <a:rPr lang="en-US" altLang="ja-JP" sz="1200" dirty="0" smtClean="0">
                <a:latin typeface="Meiryo UI" panose="020B0604030504040204" pitchFamily="50" charset="-128"/>
                <a:ea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までに最大</a:t>
            </a:r>
            <a:r>
              <a:rPr lang="en-US" altLang="ja-JP" sz="1200" dirty="0">
                <a:latin typeface="Meiryo UI" panose="020B0604030504040204" pitchFamily="50" charset="-128"/>
                <a:ea typeface="Meiryo UI" panose="020B0604030504040204" pitchFamily="50" charset="-128"/>
              </a:rPr>
              <a:t>50</a:t>
            </a:r>
            <a:r>
              <a:rPr lang="ja-JP" altLang="en-US" sz="1200" dirty="0">
                <a:latin typeface="Meiryo UI" panose="020B0604030504040204" pitchFamily="50" charset="-128"/>
                <a:ea typeface="Meiryo UI" panose="020B0604030504040204" pitchFamily="50" charset="-128"/>
              </a:rPr>
              <a:t>台の自律</a:t>
            </a:r>
            <a:r>
              <a:rPr lang="ja-JP" altLang="en-US" sz="1200" dirty="0" smtClean="0">
                <a:latin typeface="Meiryo UI" panose="020B0604030504040204" pitchFamily="50" charset="-128"/>
                <a:ea typeface="Meiryo UI" panose="020B0604030504040204" pitchFamily="50" charset="-128"/>
              </a:rPr>
              <a:t>バスの運行を計画。</a:t>
            </a:r>
            <a:endParaRPr lang="en-US" altLang="ja-JP" sz="1200" dirty="0" smtClean="0">
              <a:latin typeface="Meiryo UI" panose="020B0604030504040204" pitchFamily="50" charset="-128"/>
              <a:ea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３．公民連携・他都市連携を強化</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市は「道路</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安全性」と「インフラ改善」を</a:t>
            </a:r>
            <a:r>
              <a:rPr lang="ja-JP" altLang="en-US" sz="1200" dirty="0">
                <a:latin typeface="Meiryo UI" panose="020B0604030504040204" pitchFamily="50" charset="-128"/>
                <a:ea typeface="Meiryo UI" panose="020B0604030504040204" pitchFamily="50" charset="-128"/>
              </a:rPr>
              <a:t>リードして</a:t>
            </a:r>
            <a:r>
              <a:rPr lang="ja-JP" altLang="en-US" sz="1200" dirty="0" smtClean="0">
                <a:latin typeface="Meiryo UI" panose="020B0604030504040204" pitchFamily="50" charset="-128"/>
                <a:ea typeface="Meiryo UI" panose="020B0604030504040204" pitchFamily="50" charset="-128"/>
              </a:rPr>
              <a:t>いるが</a:t>
            </a:r>
            <a:r>
              <a:rPr lang="ja-JP" altLang="en-US" sz="1200" dirty="0">
                <a:latin typeface="Meiryo UI" panose="020B0604030504040204" pitchFamily="50" charset="-128"/>
                <a:ea typeface="Meiryo UI" panose="020B0604030504040204" pitchFamily="50" charset="-128"/>
              </a:rPr>
              <a:t>、民間企業、非営利団体</a:t>
            </a:r>
            <a:r>
              <a:rPr lang="ja-JP" altLang="en-US" sz="1200" dirty="0" smtClean="0">
                <a:latin typeface="Meiryo UI" panose="020B0604030504040204" pitchFamily="50" charset="-128"/>
                <a:ea typeface="Meiryo UI" panose="020B0604030504040204" pitchFamily="50" charset="-128"/>
              </a:rPr>
              <a:t>、他都市</a:t>
            </a:r>
            <a:r>
              <a:rPr lang="ja-JP" altLang="en-US" sz="1200" dirty="0">
                <a:latin typeface="Meiryo UI" panose="020B0604030504040204" pitchFamily="50" charset="-128"/>
                <a:ea typeface="Meiryo UI" panose="020B0604030504040204" pitchFamily="50" charset="-128"/>
              </a:rPr>
              <a:t>との</a:t>
            </a:r>
            <a:r>
              <a:rPr lang="ja-JP" altLang="en-US" sz="1200" dirty="0" smtClean="0">
                <a:latin typeface="Meiryo UI" panose="020B0604030504040204" pitchFamily="50" charset="-128"/>
                <a:ea typeface="Meiryo UI" panose="020B0604030504040204" pitchFamily="50" charset="-128"/>
              </a:rPr>
              <a:t>パートナーシップを推進。同じように、環境</a:t>
            </a:r>
            <a:r>
              <a:rPr lang="ja-JP" altLang="en-US" sz="1200" dirty="0">
                <a:latin typeface="Meiryo UI" panose="020B0604030504040204" pitchFamily="50" charset="-128"/>
                <a:ea typeface="Meiryo UI" panose="020B0604030504040204" pitchFamily="50" charset="-128"/>
              </a:rPr>
              <a:t>と安全の目標を達成しようとする都市間のアイデア共有を</a:t>
            </a:r>
            <a:r>
              <a:rPr lang="ja-JP" altLang="en-US" sz="1200" dirty="0" smtClean="0">
                <a:latin typeface="Meiryo UI" panose="020B0604030504040204" pitchFamily="50" charset="-128"/>
                <a:ea typeface="Meiryo UI" panose="020B0604030504040204" pitchFamily="50" charset="-128"/>
              </a:rPr>
              <a:t>促進。</a:t>
            </a:r>
            <a:endParaRPr lang="en-US" altLang="ja-JP" sz="1200" dirty="0" smtClean="0">
              <a:latin typeface="Meiryo UI" panose="020B0604030504040204" pitchFamily="50" charset="-128"/>
              <a:ea typeface="Meiryo UI" panose="020B0604030504040204" pitchFamily="50" charset="-128"/>
            </a:endParaRPr>
          </a:p>
          <a:p>
            <a:endParaRPr lang="en-US" altLang="ja-JP" sz="700"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４．国の動きに発展</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ノルウェー全体では、</a:t>
            </a:r>
            <a:r>
              <a:rPr lang="en-US" altLang="ja-JP" sz="1200" dirty="0" smtClean="0">
                <a:latin typeface="Meiryo UI" panose="020B0604030504040204" pitchFamily="50" charset="-128"/>
                <a:ea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rPr>
              <a:t>年に都市間</a:t>
            </a:r>
            <a:r>
              <a:rPr lang="ja-JP" altLang="en-US" sz="1200" dirty="0">
                <a:latin typeface="Meiryo UI" panose="020B0604030504040204" pitchFamily="50" charset="-128"/>
                <a:ea typeface="Meiryo UI" panose="020B0604030504040204" pitchFamily="50" charset="-128"/>
              </a:rPr>
              <a:t>自転車インフラ</a:t>
            </a:r>
            <a:r>
              <a:rPr lang="ja-JP" altLang="en-US" sz="1200" dirty="0" smtClean="0">
                <a:latin typeface="Meiryo UI" panose="020B0604030504040204" pitchFamily="50" charset="-128"/>
                <a:ea typeface="Meiryo UI" panose="020B0604030504040204" pitchFamily="50" charset="-128"/>
              </a:rPr>
              <a:t>に約</a:t>
            </a:r>
            <a:r>
              <a:rPr lang="en-US" altLang="ja-JP" sz="1200" dirty="0" smtClean="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億</a:t>
            </a:r>
            <a:r>
              <a:rPr lang="ja-JP" altLang="en-US" sz="1200" dirty="0" smtClean="0">
                <a:latin typeface="Meiryo UI" panose="020B0604030504040204" pitchFamily="50" charset="-128"/>
                <a:ea typeface="Meiryo UI" panose="020B0604030504040204" pitchFamily="50" charset="-128"/>
              </a:rPr>
              <a:t>ドルを投資。その結果、多く</a:t>
            </a:r>
            <a:r>
              <a:rPr lang="ja-JP" altLang="en-US" sz="1200" dirty="0">
                <a:latin typeface="Meiryo UI" panose="020B0604030504040204" pitchFamily="50" charset="-128"/>
                <a:ea typeface="Meiryo UI" panose="020B0604030504040204" pitchFamily="50" charset="-128"/>
              </a:rPr>
              <a:t>の都市</a:t>
            </a:r>
            <a:r>
              <a:rPr lang="ja-JP" altLang="en-US" sz="1200" dirty="0" smtClean="0">
                <a:latin typeface="Meiryo UI" panose="020B0604030504040204" pitchFamily="50" charset="-128"/>
                <a:ea typeface="Meiryo UI" panose="020B0604030504040204" pitchFamily="50" charset="-128"/>
              </a:rPr>
              <a:t>で</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自転車ホテル</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が</a:t>
            </a:r>
            <a:r>
              <a:rPr lang="ja-JP" altLang="en-US" sz="1200" dirty="0">
                <a:latin typeface="Meiryo UI" panose="020B0604030504040204" pitchFamily="50" charset="-128"/>
                <a:ea typeface="Meiryo UI" panose="020B0604030504040204" pitchFamily="50" charset="-128"/>
              </a:rPr>
              <a:t>登場</a:t>
            </a:r>
            <a:r>
              <a:rPr lang="ja-JP" altLang="en-US" sz="1200" dirty="0" smtClean="0">
                <a:latin typeface="Meiryo UI" panose="020B0604030504040204" pitchFamily="50" charset="-128"/>
                <a:ea typeface="Meiryo UI" panose="020B0604030504040204" pitchFamily="50" charset="-128"/>
              </a:rPr>
              <a:t>し、一度</a:t>
            </a:r>
            <a:r>
              <a:rPr lang="ja-JP" altLang="en-US" sz="1200" dirty="0">
                <a:latin typeface="Meiryo UI" panose="020B0604030504040204" pitchFamily="50" charset="-128"/>
                <a:ea typeface="Meiryo UI" panose="020B0604030504040204" pitchFamily="50" charset="-128"/>
              </a:rPr>
              <a:t>に何百台もの自転車を収容できる</a:t>
            </a:r>
            <a:r>
              <a:rPr lang="ja-JP" altLang="en-US" sz="1200" dirty="0" smtClean="0">
                <a:latin typeface="Meiryo UI" panose="020B0604030504040204" pitchFamily="50" charset="-128"/>
                <a:ea typeface="Meiryo UI" panose="020B0604030504040204" pitchFamily="50" charset="-128"/>
              </a:rPr>
              <a:t>トランジットステーションが整備。</a:t>
            </a:r>
            <a:endParaRPr lang="ja-JP" altLang="en-US" sz="1200"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2"/>
          <a:stretch>
            <a:fillRect/>
          </a:stretch>
        </p:blipFill>
        <p:spPr>
          <a:xfrm>
            <a:off x="4911634" y="6033660"/>
            <a:ext cx="1510888" cy="750907"/>
          </a:xfrm>
          <a:prstGeom prst="rect">
            <a:avLst/>
          </a:prstGeom>
        </p:spPr>
      </p:pic>
      <p:pic>
        <p:nvPicPr>
          <p:cNvPr id="14" name="図 13"/>
          <p:cNvPicPr>
            <a:picLocks noChangeAspect="1"/>
          </p:cNvPicPr>
          <p:nvPr/>
        </p:nvPicPr>
        <p:blipFill>
          <a:blip r:embed="rId3"/>
          <a:stretch>
            <a:fillRect/>
          </a:stretch>
        </p:blipFill>
        <p:spPr>
          <a:xfrm>
            <a:off x="6660786" y="6024060"/>
            <a:ext cx="1323387" cy="749270"/>
          </a:xfrm>
          <a:prstGeom prst="rect">
            <a:avLst/>
          </a:prstGeom>
        </p:spPr>
      </p:pic>
    </p:spTree>
    <p:extLst>
      <p:ext uri="{BB962C8B-B14F-4D97-AF65-F5344CB8AC3E}">
        <p14:creationId xmlns:p14="http://schemas.microsoft.com/office/powerpoint/2010/main" val="2124121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21860" y="6404925"/>
            <a:ext cx="2057400" cy="365125"/>
          </a:xfrm>
        </p:spPr>
        <p:txBody>
          <a:bodyPr/>
          <a:lstStyle/>
          <a:p>
            <a:fld id="{A4BF8627-36C9-4341-969E-17B4CBF9CE1D}" type="slidenum">
              <a:rPr kumimoji="1" lang="ja-JP" altLang="en-US" smtClean="0"/>
              <a:t>13</a:t>
            </a:fld>
            <a:endParaRPr kumimoji="1" lang="ja-JP" altLang="en-US"/>
          </a:p>
        </p:txBody>
      </p:sp>
      <p:cxnSp>
        <p:nvCxnSpPr>
          <p:cNvPr id="6" name="直線コネクタ 5"/>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8AA732DC-834F-4234-AA77-F8D9849E302F}"/>
              </a:ext>
            </a:extLst>
          </p:cNvPr>
          <p:cNvSpPr txBox="1"/>
          <p:nvPr/>
        </p:nvSpPr>
        <p:spPr>
          <a:xfrm>
            <a:off x="167245" y="94144"/>
            <a:ext cx="7093609"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３</a:t>
            </a:r>
            <a:r>
              <a:rPr kumimoji="1" lang="ja-JP" altLang="en-US"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エリア</a:t>
            </a:r>
            <a:r>
              <a:rPr kumimoji="1" lang="ja-JP" altLang="en-US" sz="2000" b="1" dirty="0">
                <a:latin typeface="Meiryo UI" panose="020B0604030504040204" pitchFamily="50" charset="-128"/>
                <a:ea typeface="Meiryo UI" panose="020B0604030504040204" pitchFamily="50" charset="-128"/>
              </a:rPr>
              <a:t>の一体開発による高度でスピーディーなスマートシティ化</a:t>
            </a:r>
          </a:p>
        </p:txBody>
      </p:sp>
      <p:sp>
        <p:nvSpPr>
          <p:cNvPr id="9" name="テキスト ボックス 8">
            <a:extLst>
              <a:ext uri="{FF2B5EF4-FFF2-40B4-BE49-F238E27FC236}">
                <a16:creationId xmlns:a16="http://schemas.microsoft.com/office/drawing/2014/main" id="{D19E701A-E163-4CA4-9013-9E16AB25F156}"/>
              </a:ext>
            </a:extLst>
          </p:cNvPr>
          <p:cNvSpPr txBox="1"/>
          <p:nvPr/>
        </p:nvSpPr>
        <p:spPr>
          <a:xfrm>
            <a:off x="405529" y="707819"/>
            <a:ext cx="3909919" cy="307777"/>
          </a:xfrm>
          <a:prstGeom prst="rect">
            <a:avLst/>
          </a:prstGeom>
          <a:solidFill>
            <a:schemeClr val="accent2">
              <a:lumMod val="40000"/>
              <a:lumOff val="60000"/>
            </a:schemeClr>
          </a:solidFill>
          <a:ln>
            <a:solidFill>
              <a:schemeClr val="accent2"/>
            </a:solidFill>
          </a:ln>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マスダール</a:t>
            </a:r>
            <a:r>
              <a:rPr kumimoji="1" lang="ja-JP" altLang="en-US" sz="1400" b="1" smtClean="0">
                <a:latin typeface="Meiryo UI" panose="020B0604030504040204" pitchFamily="50" charset="-128"/>
                <a:ea typeface="Meiryo UI" panose="020B0604030504040204" pitchFamily="50" charset="-128"/>
              </a:rPr>
              <a:t>・シティ（アラブ</a:t>
            </a:r>
            <a:r>
              <a:rPr kumimoji="1" lang="ja-JP" altLang="en-US" sz="1400" b="1" dirty="0" smtClean="0">
                <a:latin typeface="Meiryo UI" panose="020B0604030504040204" pitchFamily="50" charset="-128"/>
                <a:ea typeface="Meiryo UI" panose="020B0604030504040204" pitchFamily="50" charset="-128"/>
              </a:rPr>
              <a:t>首長</a:t>
            </a:r>
            <a:r>
              <a:rPr kumimoji="1" lang="ja-JP" altLang="en-US" sz="1400" b="1" smtClean="0">
                <a:latin typeface="Meiryo UI" panose="020B0604030504040204" pitchFamily="50" charset="-128"/>
                <a:ea typeface="Meiryo UI" panose="020B0604030504040204" pitchFamily="50" charset="-128"/>
              </a:rPr>
              <a:t>国連邦）</a:t>
            </a:r>
            <a:endParaRPr kumimoji="1" lang="ja-JP" altLang="en-US" sz="1400" b="1"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6522DC8-FAF4-4FF3-868F-4DE2629F8E7F}"/>
              </a:ext>
            </a:extLst>
          </p:cNvPr>
          <p:cNvSpPr txBox="1"/>
          <p:nvPr/>
        </p:nvSpPr>
        <p:spPr>
          <a:xfrm>
            <a:off x="4788311" y="717785"/>
            <a:ext cx="3909919" cy="307777"/>
          </a:xfrm>
          <a:prstGeom prst="rect">
            <a:avLst/>
          </a:prstGeom>
          <a:solidFill>
            <a:schemeClr val="accent2">
              <a:lumMod val="40000"/>
              <a:lumOff val="60000"/>
            </a:schemeClr>
          </a:solidFill>
          <a:ln>
            <a:solidFill>
              <a:schemeClr val="accent2"/>
            </a:solidFill>
          </a:ln>
        </p:spPr>
        <p:txBody>
          <a:bodyPr wrap="square" rtlCol="0">
            <a:spAutoFit/>
          </a:bodyPr>
          <a:lstStyle/>
          <a:p>
            <a:pPr algn="ctr"/>
            <a:r>
              <a:rPr kumimoji="1" lang="ja-JP" altLang="en-US" sz="1400" b="1" smtClean="0">
                <a:latin typeface="Meiryo UI" panose="020B0604030504040204" pitchFamily="50" charset="-128"/>
                <a:ea typeface="Meiryo UI" panose="020B0604030504040204" pitchFamily="50" charset="-128"/>
              </a:rPr>
              <a:t>静岡県裾野市（トヨタ）</a:t>
            </a:r>
            <a:endParaRPr kumimoji="1" lang="ja-JP" altLang="en-US" sz="14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405528" y="1457698"/>
            <a:ext cx="3909919" cy="3600986"/>
          </a:xfrm>
          <a:prstGeom prst="rect">
            <a:avLst/>
          </a:prstGeom>
        </p:spPr>
        <p:txBody>
          <a:bodyPr wrap="square">
            <a:spAutoFit/>
          </a:bodyPr>
          <a:lstStyle/>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面積約</a:t>
            </a:r>
            <a:r>
              <a:rPr lang="en-US" altLang="ja-JP" sz="1400" dirty="0">
                <a:latin typeface="Meiryo UI" panose="020B0604030504040204" pitchFamily="50" charset="-128"/>
                <a:ea typeface="Meiryo UI" panose="020B0604030504040204" pitchFamily="50" charset="-128"/>
              </a:rPr>
              <a:t>6.5km</a:t>
            </a:r>
            <a:r>
              <a:rPr lang="ja-JP" altLang="en-US" sz="1400" dirty="0" err="1">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人口約</a:t>
            </a:r>
            <a:r>
              <a:rPr lang="en-US" altLang="ja-JP" sz="1400" dirty="0">
                <a:latin typeface="Meiryo UI" panose="020B0604030504040204" pitchFamily="50" charset="-128"/>
                <a:ea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rPr>
              <a:t>万人の新都市「マスダールシティ」を建設する大型プロジェクトが</a:t>
            </a:r>
            <a:r>
              <a:rPr lang="en-US" altLang="ja-JP" sz="1400" dirty="0">
                <a:latin typeface="Meiryo UI" panose="020B0604030504040204" pitchFamily="50" charset="-128"/>
                <a:ea typeface="Meiryo UI" panose="020B0604030504040204" pitchFamily="50" charset="-128"/>
              </a:rPr>
              <a:t>2006</a:t>
            </a:r>
            <a:r>
              <a:rPr lang="ja-JP" altLang="en-US" sz="1400" dirty="0">
                <a:latin typeface="Meiryo UI" panose="020B0604030504040204" pitchFamily="50" charset="-128"/>
                <a:ea typeface="Meiryo UI" panose="020B0604030504040204" pitchFamily="50" charset="-128"/>
              </a:rPr>
              <a:t>年から</a:t>
            </a:r>
            <a:r>
              <a:rPr lang="ja-JP" altLang="en-US" sz="1400" dirty="0" smtClean="0">
                <a:latin typeface="Meiryo UI" panose="020B0604030504040204" pitchFamily="50" charset="-128"/>
                <a:ea typeface="Meiryo UI" panose="020B0604030504040204" pitchFamily="50" charset="-128"/>
              </a:rPr>
              <a:t>スタート</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0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en-US" altLang="ja-JP" sz="1400" dirty="0">
                <a:latin typeface="Meiryo UI" panose="020B0604030504040204" pitchFamily="50" charset="-128"/>
                <a:ea typeface="Meiryo UI" panose="020B0604030504040204" pitchFamily="50" charset="-128"/>
              </a:rPr>
              <a:t>100%</a:t>
            </a:r>
            <a:r>
              <a:rPr lang="ja-JP" altLang="en-US" sz="1400" dirty="0">
                <a:latin typeface="Meiryo UI" panose="020B0604030504040204" pitchFamily="50" charset="-128"/>
                <a:ea typeface="Meiryo UI" panose="020B0604030504040204" pitchFamily="50" charset="-128"/>
              </a:rPr>
              <a:t>再生可能エネルギーによる稼動を目指して</a:t>
            </a:r>
            <a:r>
              <a:rPr lang="ja-JP" altLang="en-US" sz="1400" dirty="0" smtClean="0">
                <a:latin typeface="Meiryo UI" panose="020B0604030504040204" pitchFamily="50" charset="-128"/>
                <a:ea typeface="Meiryo UI" panose="020B0604030504040204" pitchFamily="50" charset="-128"/>
              </a:rPr>
              <a:t>、三つのプロジェクトが進む</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600" dirty="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1</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究極の環境未来都市を目指した「マスダール</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シティ</a:t>
            </a:r>
            <a:r>
              <a:rPr lang="ja-JP" altLang="en-US" sz="1400" dirty="0">
                <a:latin typeface="Meiryo UI" panose="020B0604030504040204" pitchFamily="50" charset="-128"/>
                <a:ea typeface="Meiryo UI" panose="020B0604030504040204" pitchFamily="50" charset="-128"/>
              </a:rPr>
              <a:t>」の建設</a:t>
            </a:r>
          </a:p>
          <a:p>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2</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再生可能エネルギー研究の世界拠点の創設</a:t>
            </a:r>
          </a:p>
          <a:p>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3</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世界の再生可能エネルギー事業に投資</a:t>
            </a:r>
          </a:p>
          <a:p>
            <a:pPr marL="285750" indent="-285750">
              <a:buFont typeface="Arial" panose="020B0604020202020204" pitchFamily="34" charset="0"/>
              <a:buChar char="•"/>
            </a:pPr>
            <a:endParaRPr lang="ja-JP" altLang="en-US" sz="11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電力</a:t>
            </a:r>
            <a:r>
              <a:rPr lang="ja-JP" altLang="en-US" sz="1400" dirty="0">
                <a:latin typeface="Meiryo UI" panose="020B0604030504040204" pitchFamily="50" charset="-128"/>
                <a:ea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rPr>
              <a:t>すべて再生</a:t>
            </a:r>
            <a:r>
              <a:rPr lang="ja-JP" altLang="en-US" sz="1400" dirty="0">
                <a:latin typeface="Meiryo UI" panose="020B0604030504040204" pitchFamily="50" charset="-128"/>
                <a:ea typeface="Meiryo UI" panose="020B0604030504040204" pitchFamily="50" charset="-128"/>
              </a:rPr>
              <a:t>可能エネルギーでまかない、水資源は、海水淡水化プラントで</a:t>
            </a:r>
            <a:r>
              <a:rPr lang="ja-JP" altLang="en-US" sz="1400" dirty="0" smtClean="0">
                <a:latin typeface="Meiryo UI" panose="020B0604030504040204" pitchFamily="50" charset="-128"/>
                <a:ea typeface="Meiryo UI" panose="020B0604030504040204" pitchFamily="50" charset="-128"/>
              </a:rPr>
              <a:t>造水、ガソリン</a:t>
            </a:r>
            <a:r>
              <a:rPr lang="ja-JP" altLang="en-US" sz="1400" dirty="0">
                <a:latin typeface="Meiryo UI" panose="020B0604030504040204" pitchFamily="50" charset="-128"/>
                <a:ea typeface="Meiryo UI" panose="020B0604030504040204" pitchFamily="50" charset="-128"/>
              </a:rPr>
              <a:t>自動車はシティ内に入れず、電動のコンパクトカーといった次世代交通システムを導入するなどして、</a:t>
            </a:r>
            <a:r>
              <a:rPr lang="en-US" altLang="ja-JP" sz="1400" dirty="0">
                <a:latin typeface="Meiryo UI" panose="020B0604030504040204" pitchFamily="50" charset="-128"/>
                <a:ea typeface="Meiryo UI" panose="020B0604030504040204" pitchFamily="50" charset="-128"/>
              </a:rPr>
              <a:t>CO2</a:t>
            </a:r>
            <a:r>
              <a:rPr lang="ja-JP" altLang="en-US" sz="1400" dirty="0">
                <a:latin typeface="Meiryo UI" panose="020B0604030504040204" pitchFamily="50" charset="-128"/>
                <a:ea typeface="Meiryo UI" panose="020B0604030504040204" pitchFamily="50" charset="-128"/>
              </a:rPr>
              <a:t>排出量ゼロを</a:t>
            </a:r>
            <a:r>
              <a:rPr lang="ja-JP" altLang="en-US" sz="1400" dirty="0" smtClean="0">
                <a:latin typeface="Meiryo UI" panose="020B0604030504040204" pitchFamily="50" charset="-128"/>
                <a:ea typeface="Meiryo UI" panose="020B0604030504040204" pitchFamily="50" charset="-128"/>
              </a:rPr>
              <a:t>目指す</a:t>
            </a:r>
            <a:endParaRPr lang="ja-JP" altLang="en-US" sz="14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722179" y="1341578"/>
            <a:ext cx="4016055" cy="1600438"/>
          </a:xfrm>
          <a:prstGeom prst="rect">
            <a:avLst/>
          </a:prstGeom>
        </p:spPr>
        <p:txBody>
          <a:bodyPr wrap="square">
            <a:spAutoFit/>
          </a:bodyPr>
          <a:lstStyle/>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人々が生活を送るリアルな環境のもと、自動運転</a:t>
            </a:r>
            <a:r>
              <a:rPr lang="ja-JP" altLang="en-US" sz="1400" dirty="0" smtClean="0">
                <a:latin typeface="Meiryo UI" panose="020B0604030504040204" pitchFamily="50" charset="-128"/>
                <a:ea typeface="Meiryo UI" panose="020B0604030504040204" pitchFamily="50" charset="-128"/>
              </a:rPr>
              <a:t>、</a:t>
            </a:r>
            <a:r>
              <a:rPr lang="en-US" altLang="ja-JP" sz="1400" dirty="0" err="1" smtClean="0">
                <a:latin typeface="Meiryo UI" panose="020B0604030504040204" pitchFamily="50" charset="-128"/>
                <a:ea typeface="Meiryo UI" panose="020B0604030504040204" pitchFamily="50" charset="-128"/>
              </a:rPr>
              <a:t>MaaS</a:t>
            </a:r>
            <a:r>
              <a:rPr lang="ja-JP" altLang="en-US" sz="1400" dirty="0" err="1"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パーソナルモビリティ、ロボット、スマートホーム技術</a:t>
            </a:r>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AI</a:t>
            </a:r>
            <a:r>
              <a:rPr lang="ja-JP" altLang="en-US" sz="1400" dirty="0" smtClean="0">
                <a:latin typeface="Meiryo UI" panose="020B0604030504040204" pitchFamily="50" charset="-128"/>
                <a:ea typeface="Meiryo UI" panose="020B0604030504040204" pitchFamily="50" charset="-128"/>
              </a:rPr>
              <a:t>技術</a:t>
            </a:r>
            <a:r>
              <a:rPr lang="ja-JP" altLang="en-US" sz="1400" dirty="0">
                <a:latin typeface="Meiryo UI" panose="020B0604030504040204" pitchFamily="50" charset="-128"/>
                <a:ea typeface="Meiryo UI" panose="020B0604030504040204" pitchFamily="50" charset="-128"/>
              </a:rPr>
              <a:t>などを導入・検証できる実証都市を新たに</a:t>
            </a:r>
            <a:r>
              <a:rPr lang="ja-JP" altLang="en-US" sz="1400" dirty="0" smtClean="0">
                <a:latin typeface="Meiryo UI" panose="020B0604030504040204" pitchFamily="50" charset="-128"/>
                <a:ea typeface="Meiryo UI" panose="020B0604030504040204" pitchFamily="50" charset="-128"/>
              </a:rPr>
              <a:t>作る。</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この</a:t>
            </a:r>
            <a:r>
              <a:rPr lang="ja-JP" altLang="en-US" sz="1400" dirty="0">
                <a:latin typeface="Meiryo UI" panose="020B0604030504040204" pitchFamily="50" charset="-128"/>
                <a:ea typeface="Meiryo UI" panose="020B0604030504040204" pitchFamily="50" charset="-128"/>
              </a:rPr>
              <a:t>街で技術やサービスの開発と実証のサイクルを素早く回すことで、新たな価値やビジネスモデルを生み出し続けることが狙い</a:t>
            </a:r>
          </a:p>
        </p:txBody>
      </p:sp>
      <p:sp>
        <p:nvSpPr>
          <p:cNvPr id="12" name="正方形/長方形 11"/>
          <p:cNvSpPr/>
          <p:nvPr/>
        </p:nvSpPr>
        <p:spPr>
          <a:xfrm>
            <a:off x="4838350" y="1082316"/>
            <a:ext cx="3870868"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Woven</a:t>
            </a:r>
            <a:r>
              <a:rPr lang="en-US" altLang="ja-JP" sz="1400" b="1" baseline="30000" dirty="0" smtClean="0">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 City</a:t>
            </a:r>
            <a:r>
              <a:rPr lang="ja-JP" altLang="en-US" sz="1400" b="1" dirty="0">
                <a:latin typeface="Meiryo UI" panose="020B0604030504040204" pitchFamily="50" charset="-128"/>
                <a:ea typeface="Meiryo UI" panose="020B0604030504040204" pitchFamily="50" charset="-128"/>
              </a:rPr>
              <a:t>（ウーブン・</a:t>
            </a:r>
            <a:r>
              <a:rPr lang="ja-JP" altLang="en-US" sz="1400" b="1" dirty="0" smtClean="0">
                <a:latin typeface="Meiryo UI" panose="020B0604030504040204" pitchFamily="50" charset="-128"/>
                <a:ea typeface="Meiryo UI" panose="020B0604030504040204" pitchFamily="50" charset="-128"/>
              </a:rPr>
              <a:t>シティ）」 プロジェクト</a:t>
            </a:r>
            <a:endParaRPr lang="ja-JP" altLang="en-US" sz="1400" b="1" dirty="0">
              <a:latin typeface="Meiryo UI" panose="020B0604030504040204" pitchFamily="50" charset="-128"/>
              <a:ea typeface="Meiryo UI" panose="020B0604030504040204" pitchFamily="50" charset="-128"/>
            </a:endParaRPr>
          </a:p>
        </p:txBody>
      </p:sp>
      <p:sp>
        <p:nvSpPr>
          <p:cNvPr id="13" name="正方形/長方形 12"/>
          <p:cNvSpPr/>
          <p:nvPr/>
        </p:nvSpPr>
        <p:spPr>
          <a:xfrm>
            <a:off x="1024225" y="1093200"/>
            <a:ext cx="2531462"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「マスダール・</a:t>
            </a:r>
            <a:r>
              <a:rPr lang="ja-JP" altLang="en-US" sz="1400" b="1" dirty="0">
                <a:latin typeface="Meiryo UI" panose="020B0604030504040204" pitchFamily="50" charset="-128"/>
                <a:ea typeface="Meiryo UI" panose="020B0604030504040204" pitchFamily="50" charset="-128"/>
              </a:rPr>
              <a:t>シティ</a:t>
            </a:r>
            <a:r>
              <a:rPr lang="ja-JP" altLang="en-US" sz="1400" b="1" dirty="0" smtClean="0">
                <a:latin typeface="Meiryo UI" panose="020B0604030504040204" pitchFamily="50" charset="-128"/>
                <a:ea typeface="Meiryo UI" panose="020B0604030504040204" pitchFamily="50" charset="-128"/>
              </a:rPr>
              <a:t>」 プロジェクト</a:t>
            </a:r>
            <a:endParaRPr lang="ja-JP" altLang="en-US" sz="1400" b="1" dirty="0">
              <a:latin typeface="Meiryo UI" panose="020B0604030504040204" pitchFamily="50" charset="-128"/>
              <a:ea typeface="Meiryo UI" panose="020B0604030504040204" pitchFamily="50" charset="-128"/>
            </a:endParaRPr>
          </a:p>
        </p:txBody>
      </p:sp>
      <p:sp>
        <p:nvSpPr>
          <p:cNvPr id="14" name="正方形/長方形 13"/>
          <p:cNvSpPr/>
          <p:nvPr/>
        </p:nvSpPr>
        <p:spPr>
          <a:xfrm>
            <a:off x="4852810" y="2998900"/>
            <a:ext cx="3845420" cy="2354491"/>
          </a:xfrm>
          <a:prstGeom prst="rect">
            <a:avLst/>
          </a:prstGeom>
          <a:ln>
            <a:solidFill>
              <a:schemeClr val="bg1">
                <a:lumMod val="75000"/>
              </a:schemeClr>
            </a:solidFill>
          </a:ln>
        </p:spPr>
        <p:txBody>
          <a:bodyPr wrap="square">
            <a:spAutoFit/>
          </a:bodyPr>
          <a:lstStyle/>
          <a:p>
            <a:pPr marL="171450" indent="-171450">
              <a:buFont typeface="Wingdings" panose="05000000000000000000" pitchFamily="2" charset="2"/>
              <a:buChar char="n"/>
            </a:pPr>
            <a:r>
              <a:rPr lang="ja-JP" altLang="en-US" sz="1100" dirty="0" smtClean="0">
                <a:latin typeface="Meiryo UI" panose="020B0604030504040204" pitchFamily="50" charset="-128"/>
                <a:ea typeface="Meiryo UI" panose="020B0604030504040204" pitchFamily="50" charset="-128"/>
              </a:rPr>
              <a:t>街</a:t>
            </a:r>
            <a:r>
              <a:rPr lang="ja-JP" altLang="en-US" sz="1100" dirty="0">
                <a:latin typeface="Meiryo UI" panose="020B0604030504040204" pitchFamily="50" charset="-128"/>
                <a:ea typeface="Meiryo UI" panose="020B0604030504040204" pitchFamily="50" charset="-128"/>
              </a:rPr>
              <a:t>を通る道を</a:t>
            </a:r>
            <a:r>
              <a:rPr lang="en-US" altLang="ja-JP" sz="1100" dirty="0">
                <a:latin typeface="Meiryo UI" panose="020B0604030504040204" pitchFamily="50" charset="-128"/>
                <a:ea typeface="Meiryo UI" panose="020B0604030504040204" pitchFamily="50" charset="-128"/>
              </a:rPr>
              <a:t>3</a:t>
            </a:r>
            <a:r>
              <a:rPr lang="ja-JP" altLang="en-US" sz="1100" dirty="0" err="1">
                <a:latin typeface="Meiryo UI" panose="020B0604030504040204" pitchFamily="50" charset="-128"/>
                <a:ea typeface="Meiryo UI" panose="020B0604030504040204" pitchFamily="50" charset="-128"/>
              </a:rPr>
              <a:t>つに</a:t>
            </a:r>
            <a:r>
              <a:rPr lang="ja-JP" altLang="en-US" sz="1100" dirty="0">
                <a:latin typeface="Meiryo UI" panose="020B0604030504040204" pitchFamily="50" charset="-128"/>
                <a:ea typeface="Meiryo UI" panose="020B0604030504040204" pitchFamily="50" charset="-128"/>
              </a:rPr>
              <a:t>分類し</a:t>
            </a:r>
            <a:r>
              <a:rPr lang="ja-JP" altLang="en-US" sz="1100" dirty="0" smtClean="0">
                <a:latin typeface="Meiryo UI" panose="020B0604030504040204" pitchFamily="50" charset="-128"/>
                <a:ea typeface="Meiryo UI" panose="020B0604030504040204" pitchFamily="50" charset="-128"/>
              </a:rPr>
              <a:t>、道</a:t>
            </a:r>
            <a:r>
              <a:rPr lang="ja-JP" altLang="en-US" sz="1100" dirty="0">
                <a:latin typeface="Meiryo UI" panose="020B0604030504040204" pitchFamily="50" charset="-128"/>
                <a:ea typeface="Meiryo UI" panose="020B0604030504040204" pitchFamily="50" charset="-128"/>
              </a:rPr>
              <a:t>が網の目のように織り込まれた</a:t>
            </a:r>
            <a:r>
              <a:rPr lang="ja-JP" altLang="en-US" sz="1100" dirty="0" smtClean="0">
                <a:latin typeface="Meiryo UI" panose="020B0604030504040204" pitchFamily="50" charset="-128"/>
                <a:ea typeface="Meiryo UI" panose="020B0604030504040204" pitchFamily="50" charset="-128"/>
              </a:rPr>
              <a:t>街</a:t>
            </a:r>
            <a:endParaRPr lang="ja-JP" altLang="en-US" sz="1100"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100" dirty="0" smtClean="0">
                <a:latin typeface="Meiryo UI" panose="020B0604030504040204" pitchFamily="50" charset="-128"/>
                <a:ea typeface="Meiryo UI" panose="020B0604030504040204" pitchFamily="50" charset="-128"/>
              </a:rPr>
              <a:t>スピード</a:t>
            </a:r>
            <a:r>
              <a:rPr lang="ja-JP" altLang="en-US" sz="1100" dirty="0">
                <a:latin typeface="Meiryo UI" panose="020B0604030504040204" pitchFamily="50" charset="-128"/>
                <a:ea typeface="Meiryo UI" panose="020B0604030504040204" pitchFamily="50" charset="-128"/>
              </a:rPr>
              <a:t>が速い車両専用の道として、「</a:t>
            </a:r>
            <a:r>
              <a:rPr lang="en-US" altLang="ja-JP" sz="1100" dirty="0">
                <a:latin typeface="Meiryo UI" panose="020B0604030504040204" pitchFamily="50" charset="-128"/>
                <a:ea typeface="Meiryo UI" panose="020B0604030504040204" pitchFamily="50" charset="-128"/>
              </a:rPr>
              <a:t>e-Palette</a:t>
            </a:r>
            <a:r>
              <a:rPr lang="ja-JP" altLang="en-US" sz="1100" dirty="0">
                <a:latin typeface="Meiryo UI" panose="020B0604030504040204" pitchFamily="50" charset="-128"/>
                <a:ea typeface="Meiryo UI" panose="020B0604030504040204" pitchFamily="50" charset="-128"/>
              </a:rPr>
              <a:t>」など、完全自動運転かつゼロエミッションのモビリティのみが走行する道</a:t>
            </a:r>
          </a:p>
          <a:p>
            <a:pPr marL="228600" indent="-228600">
              <a:buFont typeface="+mj-ea"/>
              <a:buAutoNum type="circleNumDbPlain"/>
            </a:pPr>
            <a:r>
              <a:rPr lang="ja-JP" altLang="en-US" sz="1100" dirty="0" smtClean="0">
                <a:latin typeface="Meiryo UI" panose="020B0604030504040204" pitchFamily="50" charset="-128"/>
                <a:ea typeface="Meiryo UI" panose="020B0604030504040204" pitchFamily="50" charset="-128"/>
              </a:rPr>
              <a:t>歩</a:t>
            </a:r>
            <a:r>
              <a:rPr lang="ja-JP" altLang="en-US" sz="1100" dirty="0">
                <a:latin typeface="Meiryo UI" panose="020B0604030504040204" pitchFamily="50" charset="-128"/>
                <a:ea typeface="Meiryo UI" panose="020B0604030504040204" pitchFamily="50" charset="-128"/>
              </a:rPr>
              <a:t>行者とスピードが遅いパーソナルモビリティが共存するプロムナードのような道</a:t>
            </a:r>
          </a:p>
          <a:p>
            <a:pPr marL="228600" indent="-228600">
              <a:buFont typeface="+mj-ea"/>
              <a:buAutoNum type="circleNumDbPlain"/>
            </a:pPr>
            <a:r>
              <a:rPr lang="ja-JP" altLang="en-US" sz="1100" dirty="0" smtClean="0">
                <a:latin typeface="Meiryo UI" panose="020B0604030504040204" pitchFamily="50" charset="-128"/>
                <a:ea typeface="Meiryo UI" panose="020B0604030504040204" pitchFamily="50" charset="-128"/>
              </a:rPr>
              <a:t>歩</a:t>
            </a:r>
            <a:r>
              <a:rPr lang="ja-JP" altLang="en-US" sz="1100" dirty="0">
                <a:latin typeface="Meiryo UI" panose="020B0604030504040204" pitchFamily="50" charset="-128"/>
                <a:ea typeface="Meiryo UI" panose="020B0604030504040204" pitchFamily="50" charset="-128"/>
              </a:rPr>
              <a:t>行者専用の公園内歩道のような道</a:t>
            </a:r>
          </a:p>
          <a:p>
            <a:endParaRPr lang="ja-JP" altLang="en-US" sz="8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lang="ja-JP" altLang="en-US" sz="1100" dirty="0" smtClean="0">
                <a:latin typeface="Meiryo UI" panose="020B0604030504040204" pitchFamily="50" charset="-128"/>
                <a:ea typeface="Meiryo UI" panose="020B0604030504040204" pitchFamily="50" charset="-128"/>
              </a:rPr>
              <a:t>街</a:t>
            </a:r>
            <a:r>
              <a:rPr lang="ja-JP" altLang="en-US" sz="1100" dirty="0">
                <a:latin typeface="Meiryo UI" panose="020B0604030504040204" pitchFamily="50" charset="-128"/>
                <a:ea typeface="Meiryo UI" panose="020B0604030504040204" pitchFamily="50" charset="-128"/>
              </a:rPr>
              <a:t>の建物は主にカーボンニュートラルな木材で作り、屋根には太陽光発電パネルを設置するなど、環境との調和やサステイナビリティを前提とした</a:t>
            </a:r>
            <a:r>
              <a:rPr lang="ja-JP" altLang="en-US" sz="1100" dirty="0" smtClean="0">
                <a:latin typeface="Meiryo UI" panose="020B0604030504040204" pitchFamily="50" charset="-128"/>
                <a:ea typeface="Meiryo UI" panose="020B0604030504040204" pitchFamily="50" charset="-128"/>
              </a:rPr>
              <a:t>街作り。</a:t>
            </a:r>
            <a:endParaRPr lang="ja-JP" altLang="en-US" sz="1100" dirty="0">
              <a:latin typeface="Meiryo UI" panose="020B0604030504040204" pitchFamily="50" charset="-128"/>
              <a:ea typeface="Meiryo UI" panose="020B0604030504040204" pitchFamily="50" charset="-128"/>
            </a:endParaRPr>
          </a:p>
          <a:p>
            <a:endParaRPr lang="ja-JP" altLang="en-US" sz="7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lang="ja-JP" altLang="en-US" sz="1100" dirty="0" smtClean="0">
                <a:latin typeface="Meiryo UI" panose="020B0604030504040204" pitchFamily="50" charset="-128"/>
                <a:ea typeface="Meiryo UI" panose="020B0604030504040204" pitchFamily="50" charset="-128"/>
              </a:rPr>
              <a:t>住民</a:t>
            </a:r>
            <a:r>
              <a:rPr lang="ja-JP" altLang="en-US" sz="1100" dirty="0">
                <a:latin typeface="Meiryo UI" panose="020B0604030504040204" pitchFamily="50" charset="-128"/>
                <a:ea typeface="Meiryo UI" panose="020B0604030504040204" pitchFamily="50" charset="-128"/>
              </a:rPr>
              <a:t>は、室内用ロボットなどの新技術を検証</a:t>
            </a:r>
            <a:r>
              <a:rPr lang="ja-JP" altLang="en-US" sz="1100" dirty="0" smtClean="0">
                <a:latin typeface="Meiryo UI" panose="020B0604030504040204" pitchFamily="50" charset="-128"/>
                <a:ea typeface="Meiryo UI" panose="020B0604030504040204" pitchFamily="50" charset="-128"/>
              </a:rPr>
              <a:t>する</a:t>
            </a:r>
            <a:r>
              <a:rPr lang="ja-JP" altLang="en-US" sz="1100" dirty="0">
                <a:latin typeface="Meiryo UI" panose="020B0604030504040204" pitchFamily="50" charset="-128"/>
                <a:ea typeface="Meiryo UI" panose="020B0604030504040204" pitchFamily="50" charset="-128"/>
              </a:rPr>
              <a:t>他</a:t>
            </a: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センサーのデータを活用する</a:t>
            </a:r>
            <a:r>
              <a:rPr lang="en-US" altLang="ja-JP" sz="1100" dirty="0">
                <a:latin typeface="Meiryo UI" panose="020B0604030504040204" pitchFamily="50" charset="-128"/>
                <a:ea typeface="Meiryo UI" panose="020B0604030504040204" pitchFamily="50" charset="-128"/>
              </a:rPr>
              <a:t>AI</a:t>
            </a:r>
            <a:r>
              <a:rPr lang="ja-JP" altLang="en-US" sz="1100" dirty="0">
                <a:latin typeface="Meiryo UI" panose="020B0604030504040204" pitchFamily="50" charset="-128"/>
                <a:ea typeface="Meiryo UI" panose="020B0604030504040204" pitchFamily="50" charset="-128"/>
              </a:rPr>
              <a:t>により、健康状態をチェックしたり、日々の暮らしに役立てたりするなど、生活の質を向上させることができる</a:t>
            </a:r>
            <a:r>
              <a:rPr lang="ja-JP" altLang="en-US" sz="1100" dirty="0" smtClean="0">
                <a:latin typeface="Meiryo UI" panose="020B0604030504040204" pitchFamily="50" charset="-128"/>
                <a:ea typeface="Meiryo UI" panose="020B0604030504040204" pitchFamily="50" charset="-128"/>
              </a:rPr>
              <a:t>。　</a:t>
            </a:r>
            <a:endParaRPr lang="ja-JP" altLang="en-US" sz="1100"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2"/>
          <a:stretch>
            <a:fillRect/>
          </a:stretch>
        </p:blipFill>
        <p:spPr>
          <a:xfrm>
            <a:off x="5170103" y="5448722"/>
            <a:ext cx="1846249" cy="969435"/>
          </a:xfrm>
          <a:prstGeom prst="rect">
            <a:avLst/>
          </a:prstGeom>
        </p:spPr>
      </p:pic>
      <p:pic>
        <p:nvPicPr>
          <p:cNvPr id="16" name="図 15"/>
          <p:cNvPicPr>
            <a:picLocks noChangeAspect="1"/>
          </p:cNvPicPr>
          <p:nvPr/>
        </p:nvPicPr>
        <p:blipFill>
          <a:blip r:embed="rId3"/>
          <a:stretch>
            <a:fillRect/>
          </a:stretch>
        </p:blipFill>
        <p:spPr>
          <a:xfrm>
            <a:off x="7141526" y="5615936"/>
            <a:ext cx="1191693" cy="793903"/>
          </a:xfrm>
          <a:prstGeom prst="rect">
            <a:avLst/>
          </a:prstGeom>
        </p:spPr>
      </p:pic>
      <p:pic>
        <p:nvPicPr>
          <p:cNvPr id="8" name="図 7"/>
          <p:cNvPicPr>
            <a:picLocks noChangeAspect="1"/>
          </p:cNvPicPr>
          <p:nvPr/>
        </p:nvPicPr>
        <p:blipFill>
          <a:blip r:embed="rId4"/>
          <a:stretch>
            <a:fillRect/>
          </a:stretch>
        </p:blipFill>
        <p:spPr>
          <a:xfrm>
            <a:off x="2192232" y="5034538"/>
            <a:ext cx="1976772" cy="1318531"/>
          </a:xfrm>
          <a:prstGeom prst="rect">
            <a:avLst/>
          </a:prstGeom>
        </p:spPr>
      </p:pic>
      <p:pic>
        <p:nvPicPr>
          <p:cNvPr id="17" name="図 16"/>
          <p:cNvPicPr>
            <a:picLocks noChangeAspect="1"/>
          </p:cNvPicPr>
          <p:nvPr/>
        </p:nvPicPr>
        <p:blipFill rotWithShape="1">
          <a:blip r:embed="rId5"/>
          <a:srcRect l="24095" t="4375" r="7333" b="5976"/>
          <a:stretch/>
        </p:blipFill>
        <p:spPr>
          <a:xfrm>
            <a:off x="774449" y="5939413"/>
            <a:ext cx="1720558" cy="802927"/>
          </a:xfrm>
          <a:prstGeom prst="rect">
            <a:avLst/>
          </a:prstGeom>
        </p:spPr>
      </p:pic>
      <p:sp>
        <p:nvSpPr>
          <p:cNvPr id="3" name="正方形/長方形 2"/>
          <p:cNvSpPr/>
          <p:nvPr/>
        </p:nvSpPr>
        <p:spPr>
          <a:xfrm>
            <a:off x="4722180" y="6498744"/>
            <a:ext cx="3976050" cy="369332"/>
          </a:xfrm>
          <a:prstGeom prst="rect">
            <a:avLst/>
          </a:prstGeom>
        </p:spPr>
        <p:txBody>
          <a:bodyPr wrap="square">
            <a:spAutoFit/>
          </a:bodyPr>
          <a:lstStyle/>
          <a:p>
            <a:r>
              <a:rPr lang="en-US" altLang="ja-JP" sz="900" dirty="0" smtClean="0"/>
              <a:t>*  </a:t>
            </a:r>
            <a:r>
              <a:rPr lang="ja-JP" altLang="en-US" sz="900" dirty="0" smtClean="0"/>
              <a:t>複数</a:t>
            </a:r>
            <a:r>
              <a:rPr lang="ja-JP" altLang="en-US" sz="900" dirty="0"/>
              <a:t>種類の道が、網の目のように織り込まれること</a:t>
            </a:r>
            <a:r>
              <a:rPr lang="ja-JP" altLang="en-US" sz="900" dirty="0" smtClean="0"/>
              <a:t>から、「織り込む」という意味の</a:t>
            </a:r>
            <a:r>
              <a:rPr lang="en-US" altLang="ja-JP" sz="900" dirty="0" smtClean="0"/>
              <a:t>Woven</a:t>
            </a:r>
            <a:r>
              <a:rPr lang="ja-JP" altLang="en-US" sz="900" dirty="0" smtClean="0"/>
              <a:t>を冠する</a:t>
            </a:r>
            <a:endParaRPr lang="ja-JP" altLang="en-US" sz="900" dirty="0"/>
          </a:p>
        </p:txBody>
      </p:sp>
    </p:spTree>
    <p:extLst>
      <p:ext uri="{BB962C8B-B14F-4D97-AF65-F5344CB8AC3E}">
        <p14:creationId xmlns:p14="http://schemas.microsoft.com/office/powerpoint/2010/main" val="3172676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線コネクタ 33"/>
          <p:cNvCxnSpPr/>
          <p:nvPr/>
        </p:nvCxnSpPr>
        <p:spPr>
          <a:xfrm>
            <a:off x="5637523" y="1885939"/>
            <a:ext cx="0" cy="457737"/>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flipH="1">
            <a:off x="7061238" y="1719683"/>
            <a:ext cx="559661" cy="745301"/>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p:cNvCxnSpPr/>
          <p:nvPr/>
        </p:nvCxnSpPr>
        <p:spPr>
          <a:xfrm>
            <a:off x="3551794" y="1766737"/>
            <a:ext cx="642399" cy="626998"/>
          </a:xfrm>
          <a:prstGeom prst="line">
            <a:avLst/>
          </a:prstGeom>
        </p:spPr>
        <p:style>
          <a:lnRef idx="1">
            <a:schemeClr val="dk1"/>
          </a:lnRef>
          <a:fillRef idx="0">
            <a:schemeClr val="dk1"/>
          </a:fillRef>
          <a:effectRef idx="0">
            <a:schemeClr val="dk1"/>
          </a:effectRef>
          <a:fontRef idx="minor">
            <a:schemeClr val="tx1"/>
          </a:fontRef>
        </p:style>
      </p:cxnSp>
      <p:sp>
        <p:nvSpPr>
          <p:cNvPr id="4" name="スライド番号プレースホルダー 3"/>
          <p:cNvSpPr>
            <a:spLocks noGrp="1"/>
          </p:cNvSpPr>
          <p:nvPr>
            <p:ph type="sldNum" sz="quarter" idx="12"/>
          </p:nvPr>
        </p:nvSpPr>
        <p:spPr>
          <a:xfrm>
            <a:off x="6923701" y="6397921"/>
            <a:ext cx="2057400" cy="365125"/>
          </a:xfrm>
        </p:spPr>
        <p:txBody>
          <a:bodyPr/>
          <a:lstStyle/>
          <a:p>
            <a:fld id="{A4BF8627-36C9-4341-969E-17B4CBF9CE1D}" type="slidenum">
              <a:rPr kumimoji="1" lang="ja-JP" altLang="en-US" smtClean="0"/>
              <a:t>14</a:t>
            </a:fld>
            <a:endParaRPr kumimoji="1" lang="ja-JP" altLang="en-US"/>
          </a:p>
        </p:txBody>
      </p:sp>
      <p:sp>
        <p:nvSpPr>
          <p:cNvPr id="5" name="テキスト ボックス 4"/>
          <p:cNvSpPr txBox="1"/>
          <p:nvPr/>
        </p:nvSpPr>
        <p:spPr>
          <a:xfrm>
            <a:off x="152778" y="71606"/>
            <a:ext cx="5739072"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４．国内スマートシティの整理分析（地域とテーマ）</a:t>
            </a:r>
            <a:endParaRPr kumimoji="1" lang="ja-JP" altLang="en-US" sz="20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182878" y="524741"/>
            <a:ext cx="8748000" cy="0"/>
          </a:xfrm>
          <a:prstGeom prst="line">
            <a:avLst/>
          </a:prstGeom>
        </p:spPr>
        <p:style>
          <a:lnRef idx="1">
            <a:schemeClr val="dk1"/>
          </a:lnRef>
          <a:fillRef idx="0">
            <a:schemeClr val="dk1"/>
          </a:fillRef>
          <a:effectRef idx="0">
            <a:schemeClr val="dk1"/>
          </a:effectRef>
          <a:fontRef idx="minor">
            <a:schemeClr val="tx1"/>
          </a:fontRef>
        </p:style>
      </p:cxnSp>
      <p:sp>
        <p:nvSpPr>
          <p:cNvPr id="13" name="正方形/長方形 12"/>
          <p:cNvSpPr/>
          <p:nvPr/>
        </p:nvSpPr>
        <p:spPr>
          <a:xfrm>
            <a:off x="296376" y="2783411"/>
            <a:ext cx="2222738" cy="830997"/>
          </a:xfrm>
          <a:prstGeom prst="rect">
            <a:avLst/>
          </a:prstGeom>
        </p:spPr>
        <p:txBody>
          <a:bodyPr wrap="square">
            <a:spAutoFit/>
          </a:bodyPr>
          <a:lstStyle/>
          <a:p>
            <a:pPr marL="285750" indent="-2857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都心</a:t>
            </a:r>
            <a:r>
              <a:rPr lang="ja-JP" altLang="en-US" sz="1200" dirty="0" smtClean="0">
                <a:latin typeface="Meiryo UI" panose="020B0604030504040204" pitchFamily="50" charset="-128"/>
                <a:ea typeface="Meiryo UI" panose="020B0604030504040204" pitchFamily="50" charset="-128"/>
              </a:rPr>
              <a:t>では、プレイヤーとなる事業者が多いため、１</a:t>
            </a:r>
            <a:r>
              <a:rPr lang="en-US" altLang="ja-JP" sz="1200" dirty="0" smtClean="0">
                <a:latin typeface="Meiryo UI" panose="020B0604030504040204" pitchFamily="50" charset="-128"/>
                <a:ea typeface="Meiryo UI" panose="020B0604030504040204" pitchFamily="50" charset="-128"/>
              </a:rPr>
              <a:t>PJ</a:t>
            </a:r>
            <a:r>
              <a:rPr lang="ja-JP" altLang="en-US" sz="1200" dirty="0" smtClean="0">
                <a:latin typeface="Meiryo UI" panose="020B0604030504040204" pitchFamily="50" charset="-128"/>
                <a:ea typeface="Meiryo UI" panose="020B0604030504040204" pitchFamily="50" charset="-128"/>
              </a:rPr>
              <a:t>（地区）あたりの分野数が多くなると考えられる。</a:t>
            </a:r>
            <a:endParaRPr lang="ja-JP" altLang="en-US" sz="12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39078" y="2370351"/>
            <a:ext cx="2480166" cy="338554"/>
          </a:xfrm>
          <a:prstGeom prst="rect">
            <a:avLst/>
          </a:prstGeom>
          <a:noFill/>
        </p:spPr>
        <p:txBody>
          <a:bodyPr wrap="none" rtlCol="0">
            <a:spAutoFit/>
          </a:bodyPr>
          <a:lstStyle/>
          <a:p>
            <a:r>
              <a:rPr kumimoji="1" lang="ja-JP" altLang="en-US" sz="1600" b="1" u="sng" dirty="0" smtClean="0">
                <a:latin typeface="Meiryo UI" panose="020B0604030504040204" pitchFamily="50" charset="-128"/>
                <a:ea typeface="Meiryo UI" panose="020B0604030504040204" pitchFamily="50" charset="-128"/>
              </a:rPr>
              <a:t>１プロジェクトあたり分野数</a:t>
            </a:r>
            <a:endParaRPr kumimoji="1" lang="ja-JP" altLang="en-US" sz="1600" b="1" u="sng" dirty="0">
              <a:latin typeface="Meiryo UI" panose="020B0604030504040204" pitchFamily="50" charset="-128"/>
              <a:ea typeface="Meiryo UI" panose="020B0604030504040204" pitchFamily="50" charset="-128"/>
            </a:endParaRPr>
          </a:p>
        </p:txBody>
      </p:sp>
      <p:graphicFrame>
        <p:nvGraphicFramePr>
          <p:cNvPr id="20" name="グラフ 19"/>
          <p:cNvGraphicFramePr/>
          <p:nvPr>
            <p:extLst>
              <p:ext uri="{D42A27DB-BD31-4B8C-83A1-F6EECF244321}">
                <p14:modId xmlns:p14="http://schemas.microsoft.com/office/powerpoint/2010/main" val="2460165495"/>
              </p:ext>
            </p:extLst>
          </p:nvPr>
        </p:nvGraphicFramePr>
        <p:xfrm>
          <a:off x="2787487" y="2092045"/>
          <a:ext cx="6588000" cy="4516049"/>
        </p:xfrm>
        <a:graphic>
          <a:graphicData uri="http://schemas.openxmlformats.org/drawingml/2006/chart">
            <c:chart xmlns:c="http://schemas.openxmlformats.org/drawingml/2006/chart" xmlns:r="http://schemas.openxmlformats.org/officeDocument/2006/relationships" r:id="rId2"/>
          </a:graphicData>
        </a:graphic>
      </p:graphicFrame>
      <p:sp>
        <p:nvSpPr>
          <p:cNvPr id="21" name="正方形/長方形 20"/>
          <p:cNvSpPr/>
          <p:nvPr/>
        </p:nvSpPr>
        <p:spPr>
          <a:xfrm>
            <a:off x="210588" y="2270609"/>
            <a:ext cx="2448000" cy="32400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936819" y="598670"/>
            <a:ext cx="1564852" cy="338554"/>
          </a:xfrm>
          <a:prstGeom prst="rect">
            <a:avLst/>
          </a:prstGeom>
          <a:noFill/>
          <a:ln>
            <a:noFill/>
          </a:ln>
        </p:spPr>
        <p:txBody>
          <a:bodyPr wrap="none" rtlCol="0">
            <a:spAutoFit/>
          </a:bodyPr>
          <a:lstStyle/>
          <a:p>
            <a:pPr algn="ctr"/>
            <a:r>
              <a:rPr kumimoji="1" lang="en-US" altLang="ja-JP" sz="1600" b="1" dirty="0" smtClean="0">
                <a:latin typeface="Meiryo UI" panose="020B0604030504040204" pitchFamily="50" charset="-128"/>
                <a:ea typeface="Meiryo UI" panose="020B0604030504040204" pitchFamily="50" charset="-128"/>
              </a:rPr>
              <a:t>【A】</a:t>
            </a:r>
            <a:r>
              <a:rPr kumimoji="1" lang="ja-JP" altLang="en-US" sz="1600" b="1" dirty="0" smtClean="0">
                <a:latin typeface="Meiryo UI" panose="020B0604030504040204" pitchFamily="50" charset="-128"/>
                <a:ea typeface="Meiryo UI" panose="020B0604030504040204" pitchFamily="50" charset="-128"/>
              </a:rPr>
              <a:t>　都心 </a:t>
            </a:r>
            <a:r>
              <a:rPr kumimoji="1" lang="en-US" altLang="ja-JP" sz="1600" b="1"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７</a:t>
            </a:r>
            <a:r>
              <a:rPr kumimoji="1" lang="en-US" altLang="ja-JP" sz="1600" b="1" dirty="0">
                <a:latin typeface="Meiryo UI" panose="020B0604030504040204" pitchFamily="50" charset="-128"/>
                <a:ea typeface="Meiryo UI" panose="020B0604030504040204" pitchFamily="50" charset="-128"/>
              </a:rPr>
              <a:t>]</a:t>
            </a:r>
            <a:endParaRPr kumimoji="1" lang="ja-JP" altLang="en-US" sz="1600" b="1" dirty="0" smtClean="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176223" y="598670"/>
            <a:ext cx="2723823" cy="338554"/>
          </a:xfrm>
          <a:prstGeom prst="rect">
            <a:avLst/>
          </a:prstGeom>
          <a:noFill/>
          <a:ln>
            <a:noFill/>
          </a:ln>
        </p:spPr>
        <p:txBody>
          <a:bodyPr wrap="none" rtlCol="0">
            <a:spAutoFit/>
          </a:bodyPr>
          <a:lstStyle/>
          <a:p>
            <a:pPr algn="ctr"/>
            <a:r>
              <a:rPr kumimoji="1" lang="en-US" altLang="ja-JP" sz="1600" b="1" dirty="0" smtClean="0">
                <a:latin typeface="Meiryo UI" panose="020B0604030504040204" pitchFamily="50" charset="-128"/>
                <a:ea typeface="Meiryo UI" panose="020B0604030504040204" pitchFamily="50" charset="-128"/>
              </a:rPr>
              <a:t>【B】</a:t>
            </a:r>
            <a:r>
              <a:rPr kumimoji="1" lang="ja-JP" altLang="en-US" sz="1600" b="1" dirty="0" smtClean="0">
                <a:latin typeface="Meiryo UI" panose="020B0604030504040204" pitchFamily="50" charset="-128"/>
                <a:ea typeface="Meiryo UI" panose="020B0604030504040204" pitchFamily="50" charset="-128"/>
              </a:rPr>
              <a:t>　郊外・ニュータウン </a:t>
            </a:r>
            <a:r>
              <a:rPr kumimoji="1" lang="en-US" altLang="ja-JP" sz="1600" b="1" dirty="0" smtClean="0">
                <a:latin typeface="Meiryo UI" panose="020B0604030504040204" pitchFamily="50" charset="-128"/>
                <a:ea typeface="Meiryo UI" panose="020B0604030504040204" pitchFamily="50" charset="-128"/>
              </a:rPr>
              <a:t>[26</a:t>
            </a:r>
            <a:r>
              <a:rPr kumimoji="1" lang="en-US" altLang="ja-JP" sz="1600" b="1" dirty="0">
                <a:latin typeface="Meiryo UI" panose="020B0604030504040204" pitchFamily="50" charset="-128"/>
                <a:ea typeface="Meiryo UI" panose="020B0604030504040204" pitchFamily="50" charset="-128"/>
              </a:rPr>
              <a:t>]</a:t>
            </a:r>
            <a:endParaRPr kumimoji="1" lang="ja-JP" altLang="en-US" sz="1600" b="1" dirty="0" smtClean="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1520210" y="982185"/>
            <a:ext cx="2442198" cy="954107"/>
          </a:xfrm>
          <a:prstGeom prst="rect">
            <a:avLst/>
          </a:prstGeom>
          <a:solidFill>
            <a:schemeClr val="bg1"/>
          </a:solidFill>
          <a:ln>
            <a:solidFill>
              <a:schemeClr val="bg1">
                <a:lumMod val="75000"/>
              </a:schemeClr>
            </a:solidFill>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都心では、様々な分野が網羅的に取り組まれ、①モビリティ、②エネルギー、③防災・防犯が上位を占める。</a:t>
            </a:r>
          </a:p>
        </p:txBody>
      </p:sp>
      <p:sp>
        <p:nvSpPr>
          <p:cNvPr id="24" name="テキスト ボックス 23"/>
          <p:cNvSpPr txBox="1"/>
          <p:nvPr/>
        </p:nvSpPr>
        <p:spPr>
          <a:xfrm>
            <a:off x="4138711" y="982185"/>
            <a:ext cx="2771135" cy="954107"/>
          </a:xfrm>
          <a:prstGeom prst="rect">
            <a:avLst/>
          </a:prstGeom>
          <a:solidFill>
            <a:schemeClr val="bg1"/>
          </a:solidFill>
          <a:ln>
            <a:solidFill>
              <a:schemeClr val="bg1">
                <a:lumMod val="75000"/>
              </a:schemeClr>
            </a:solidFill>
          </a:ln>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8</a:t>
            </a:r>
            <a:r>
              <a:rPr kumimoji="1" lang="ja-JP" altLang="en-US" sz="1400" dirty="0">
                <a:latin typeface="Meiryo UI" panose="020B0604030504040204" pitchFamily="50" charset="-128"/>
                <a:ea typeface="Meiryo UI" panose="020B0604030504040204" pitchFamily="50" charset="-128"/>
              </a:rPr>
              <a:t>割</a:t>
            </a:r>
            <a:r>
              <a:rPr kumimoji="1" lang="ja-JP" altLang="en-US" sz="1400" dirty="0" smtClean="0">
                <a:latin typeface="Meiryo UI" panose="020B0604030504040204" pitchFamily="50" charset="-128"/>
                <a:ea typeface="Meiryo UI" panose="020B0604030504040204" pitchFamily="50" charset="-128"/>
              </a:rPr>
              <a:t>を超える</a:t>
            </a:r>
            <a:r>
              <a:rPr kumimoji="1" lang="en-US" altLang="ja-JP" sz="1400" dirty="0" smtClean="0">
                <a:latin typeface="Meiryo UI" panose="020B0604030504040204" pitchFamily="50" charset="-128"/>
                <a:ea typeface="Meiryo UI" panose="020B0604030504040204" pitchFamily="50" charset="-128"/>
              </a:rPr>
              <a:t>21</a:t>
            </a:r>
            <a:r>
              <a:rPr kumimoji="1" lang="ja-JP" altLang="en-US" sz="1400" dirty="0" smtClean="0">
                <a:latin typeface="Meiryo UI" panose="020B0604030504040204" pitchFamily="50" charset="-128"/>
                <a:ea typeface="Meiryo UI" panose="020B0604030504040204" pitchFamily="50" charset="-128"/>
              </a:rPr>
              <a:t>地域が「モビリティ」に取り組んでおり、郊外・</a:t>
            </a:r>
            <a:r>
              <a:rPr kumimoji="1" lang="en-US" altLang="ja-JP" sz="1400" dirty="0" smtClean="0">
                <a:latin typeface="Meiryo UI" panose="020B0604030504040204" pitchFamily="50" charset="-128"/>
                <a:ea typeface="Meiryo UI" panose="020B0604030504040204" pitchFamily="50" charset="-128"/>
              </a:rPr>
              <a:t>NT</a:t>
            </a:r>
            <a:r>
              <a:rPr kumimoji="1" lang="ja-JP" altLang="en-US" sz="1400" dirty="0" smtClean="0">
                <a:latin typeface="Meiryo UI" panose="020B0604030504040204" pitchFamily="50" charset="-128"/>
                <a:ea typeface="Meiryo UI" panose="020B0604030504040204" pitchFamily="50" charset="-128"/>
              </a:rPr>
              <a:t>は移動課題が多いと考えられる。また、データ・プラットフォームが多いのも特徴</a:t>
            </a:r>
          </a:p>
        </p:txBody>
      </p:sp>
      <p:sp>
        <p:nvSpPr>
          <p:cNvPr id="32" name="テキスト ボックス 31"/>
          <p:cNvSpPr txBox="1"/>
          <p:nvPr/>
        </p:nvSpPr>
        <p:spPr>
          <a:xfrm>
            <a:off x="7080854" y="982185"/>
            <a:ext cx="1900247" cy="954107"/>
          </a:xfrm>
          <a:prstGeom prst="rect">
            <a:avLst/>
          </a:prstGeom>
          <a:solidFill>
            <a:schemeClr val="bg1"/>
          </a:solidFill>
          <a:ln>
            <a:solidFill>
              <a:schemeClr val="bg1">
                <a:lumMod val="75000"/>
              </a:schemeClr>
            </a:solidFill>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中山間地</a:t>
            </a:r>
            <a:r>
              <a:rPr kumimoji="1" lang="ja-JP" altLang="en-US" sz="1400" dirty="0" smtClean="0">
                <a:latin typeface="Meiryo UI" panose="020B0604030504040204" pitchFamily="50" charset="-128"/>
                <a:ea typeface="Meiryo UI" panose="020B0604030504040204" pitchFamily="50" charset="-128"/>
              </a:rPr>
              <a:t>では、①モビリテ、②防災・防犯・③産業育成が</a:t>
            </a:r>
            <a:r>
              <a:rPr kumimoji="1" lang="en-US" altLang="ja-JP" sz="1400" dirty="0" smtClean="0">
                <a:latin typeface="Meiryo UI" panose="020B0604030504040204" pitchFamily="50" charset="-128"/>
                <a:ea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rPr>
              <a:t>件ずつで同数上位。</a:t>
            </a:r>
          </a:p>
        </p:txBody>
      </p:sp>
      <p:sp>
        <p:nvSpPr>
          <p:cNvPr id="37" name="テキスト ボックス 36"/>
          <p:cNvSpPr txBox="1"/>
          <p:nvPr/>
        </p:nvSpPr>
        <p:spPr>
          <a:xfrm>
            <a:off x="7129584" y="598670"/>
            <a:ext cx="1898277" cy="338554"/>
          </a:xfrm>
          <a:prstGeom prst="rect">
            <a:avLst/>
          </a:prstGeom>
          <a:noFill/>
          <a:ln>
            <a:noFill/>
          </a:ln>
        </p:spPr>
        <p:txBody>
          <a:bodyPr wrap="none" rtlCol="0">
            <a:spAutoFit/>
          </a:bodyPr>
          <a:lstStyle/>
          <a:p>
            <a:pPr algn="ctr"/>
            <a:r>
              <a:rPr kumimoji="1" lang="en-US" altLang="ja-JP" sz="1600" b="1" dirty="0" smtClean="0">
                <a:latin typeface="Meiryo UI" panose="020B0604030504040204" pitchFamily="50" charset="-128"/>
                <a:ea typeface="Meiryo UI" panose="020B0604030504040204" pitchFamily="50" charset="-128"/>
              </a:rPr>
              <a:t>【C】</a:t>
            </a:r>
            <a:r>
              <a:rPr kumimoji="1" lang="ja-JP" altLang="en-US" sz="1600" b="1" dirty="0" smtClean="0">
                <a:latin typeface="Meiryo UI" panose="020B0604030504040204" pitchFamily="50" charset="-128"/>
                <a:ea typeface="Meiryo UI" panose="020B0604030504040204" pitchFamily="50" charset="-128"/>
              </a:rPr>
              <a:t>　中山間地 </a:t>
            </a:r>
            <a:r>
              <a:rPr kumimoji="1" lang="en-US" altLang="ja-JP" sz="1600" b="1" dirty="0" smtClean="0">
                <a:latin typeface="Meiryo UI" panose="020B0604030504040204" pitchFamily="50" charset="-128"/>
                <a:ea typeface="Meiryo UI" panose="020B0604030504040204" pitchFamily="50" charset="-128"/>
              </a:rPr>
              <a:t>[5</a:t>
            </a:r>
            <a:r>
              <a:rPr kumimoji="1" lang="en-US" altLang="ja-JP" sz="1600" b="1" dirty="0">
                <a:latin typeface="Meiryo UI" panose="020B0604030504040204" pitchFamily="50" charset="-128"/>
                <a:ea typeface="Meiryo UI" panose="020B0604030504040204" pitchFamily="50" charset="-128"/>
              </a:rPr>
              <a:t>]</a:t>
            </a:r>
            <a:endParaRPr kumimoji="1" lang="ja-JP" altLang="en-US" sz="1600" b="1" dirty="0" smtClean="0">
              <a:latin typeface="Meiryo UI" panose="020B0604030504040204" pitchFamily="50" charset="-128"/>
              <a:ea typeface="Meiryo UI" panose="020B0604030504040204" pitchFamily="50" charset="-128"/>
            </a:endParaRPr>
          </a:p>
        </p:txBody>
      </p:sp>
      <p:graphicFrame>
        <p:nvGraphicFramePr>
          <p:cNvPr id="40" name="表 39"/>
          <p:cNvGraphicFramePr>
            <a:graphicFrameLocks noGrp="1"/>
          </p:cNvGraphicFramePr>
          <p:nvPr>
            <p:extLst>
              <p:ext uri="{D42A27DB-BD31-4B8C-83A1-F6EECF244321}">
                <p14:modId xmlns:p14="http://schemas.microsoft.com/office/powerpoint/2010/main" val="4152814448"/>
              </p:ext>
            </p:extLst>
          </p:nvPr>
        </p:nvGraphicFramePr>
        <p:xfrm>
          <a:off x="379505" y="3742980"/>
          <a:ext cx="2021523" cy="1630680"/>
        </p:xfrm>
        <a:graphic>
          <a:graphicData uri="http://schemas.openxmlformats.org/drawingml/2006/table">
            <a:tbl>
              <a:tblPr firstRow="1" bandRow="1">
                <a:tableStyleId>{5940675A-B579-460E-94D1-54222C63F5DA}</a:tableStyleId>
              </a:tblPr>
              <a:tblGrid>
                <a:gridCol w="1133793">
                  <a:extLst>
                    <a:ext uri="{9D8B030D-6E8A-4147-A177-3AD203B41FA5}">
                      <a16:colId xmlns:a16="http://schemas.microsoft.com/office/drawing/2014/main" val="2302064334"/>
                    </a:ext>
                  </a:extLst>
                </a:gridCol>
                <a:gridCol w="887730">
                  <a:extLst>
                    <a:ext uri="{9D8B030D-6E8A-4147-A177-3AD203B41FA5}">
                      <a16:colId xmlns:a16="http://schemas.microsoft.com/office/drawing/2014/main" val="3621907853"/>
                    </a:ext>
                  </a:extLst>
                </a:gridCol>
              </a:tblGrid>
              <a:tr h="370840">
                <a:tc>
                  <a:txBody>
                    <a:bodyPr/>
                    <a:lstStyle/>
                    <a:p>
                      <a:pPr algn="ctr"/>
                      <a:r>
                        <a:rPr kumimoji="1" lang="ja-JP" altLang="en-US" sz="1400" dirty="0" smtClean="0">
                          <a:latin typeface="Meiryo UI" panose="020B0604030504040204" pitchFamily="50" charset="-128"/>
                          <a:ea typeface="Meiryo UI" panose="020B0604030504040204" pitchFamily="50" charset="-128"/>
                        </a:rPr>
                        <a:t>地域</a:t>
                      </a:r>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rPr>
                        <a:t>1PJ</a:t>
                      </a:r>
                      <a:r>
                        <a:rPr kumimoji="1" lang="ja-JP" altLang="en-US" sz="1400" dirty="0" smtClean="0">
                          <a:latin typeface="Meiryo UI" panose="020B0604030504040204" pitchFamily="50" charset="-128"/>
                          <a:ea typeface="Meiryo UI" panose="020B0604030504040204" pitchFamily="50" charset="-128"/>
                        </a:rPr>
                        <a:t>当</a:t>
                      </a:r>
                      <a:endParaRPr kumimoji="1" lang="en-US" altLang="ja-JP" sz="1400" dirty="0" smtClean="0">
                        <a:latin typeface="Meiryo UI" panose="020B0604030504040204" pitchFamily="50" charset="-128"/>
                        <a:ea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rPr>
                        <a:t>分野数</a:t>
                      </a:r>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842945473"/>
                  </a:ext>
                </a:extLst>
              </a:tr>
              <a:tr h="370840">
                <a:tc>
                  <a:txBody>
                    <a:bodyPr/>
                    <a:lstStyle/>
                    <a:p>
                      <a:r>
                        <a:rPr kumimoji="1" lang="en-US" altLang="ja-JP" sz="1400" b="1" dirty="0" smtClean="0">
                          <a:latin typeface="Meiryo UI" panose="020B0604030504040204" pitchFamily="50" charset="-128"/>
                          <a:ea typeface="Meiryo UI" panose="020B0604030504040204" pitchFamily="50" charset="-128"/>
                        </a:rPr>
                        <a:t>A </a:t>
                      </a:r>
                      <a:r>
                        <a:rPr kumimoji="1" lang="ja-JP" altLang="en-US" sz="1400" b="1" dirty="0" smtClean="0">
                          <a:latin typeface="Meiryo UI" panose="020B0604030504040204" pitchFamily="50" charset="-128"/>
                          <a:ea typeface="Meiryo UI" panose="020B0604030504040204" pitchFamily="50" charset="-128"/>
                        </a:rPr>
                        <a:t>都心</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r"/>
                      <a:r>
                        <a:rPr kumimoji="1" lang="en-US" altLang="ja-JP" sz="1400" b="1" dirty="0" smtClean="0">
                          <a:latin typeface="Meiryo UI" panose="020B0604030504040204" pitchFamily="50" charset="-128"/>
                          <a:ea typeface="Meiryo UI" panose="020B0604030504040204" pitchFamily="50" charset="-128"/>
                        </a:rPr>
                        <a:t>5.3</a:t>
                      </a:r>
                      <a:endParaRPr kumimoji="1" lang="ja-JP" altLang="en-US" sz="14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81571777"/>
                  </a:ext>
                </a:extLst>
              </a:tr>
              <a:tr h="370840">
                <a:tc>
                  <a:txBody>
                    <a:bodyPr/>
                    <a:lstStyle/>
                    <a:p>
                      <a:r>
                        <a:rPr kumimoji="1" lang="en-US" altLang="ja-JP" sz="1400" dirty="0" smtClean="0">
                          <a:latin typeface="Meiryo UI" panose="020B0604030504040204" pitchFamily="50" charset="-128"/>
                          <a:ea typeface="Meiryo UI" panose="020B0604030504040204" pitchFamily="50" charset="-128"/>
                        </a:rPr>
                        <a:t>B </a:t>
                      </a:r>
                      <a:r>
                        <a:rPr kumimoji="1" lang="ja-JP" altLang="en-US" sz="1400" dirty="0" smtClean="0">
                          <a:latin typeface="Meiryo UI" panose="020B0604030504040204" pitchFamily="50" charset="-128"/>
                          <a:ea typeface="Meiryo UI" panose="020B0604030504040204" pitchFamily="50" charset="-128"/>
                        </a:rPr>
                        <a:t>郊外・</a:t>
                      </a:r>
                      <a:r>
                        <a:rPr kumimoji="1" lang="en-US" altLang="ja-JP" sz="1400" dirty="0" smtClean="0">
                          <a:latin typeface="Meiryo UI" panose="020B0604030504040204" pitchFamily="50" charset="-128"/>
                          <a:ea typeface="Meiryo UI" panose="020B0604030504040204" pitchFamily="50" charset="-128"/>
                        </a:rPr>
                        <a:t>NT</a:t>
                      </a: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rPr>
                        <a:t>2.6</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898096363"/>
                  </a:ext>
                </a:extLst>
              </a:tr>
              <a:tr h="370840">
                <a:tc>
                  <a:txBody>
                    <a:bodyPr/>
                    <a:lstStyle/>
                    <a:p>
                      <a:r>
                        <a:rPr kumimoji="1" lang="en-US" altLang="ja-JP" sz="1400" dirty="0" smtClean="0">
                          <a:latin typeface="Meiryo UI" panose="020B0604030504040204" pitchFamily="50" charset="-128"/>
                          <a:ea typeface="Meiryo UI" panose="020B0604030504040204" pitchFamily="50" charset="-128"/>
                        </a:rPr>
                        <a:t>C </a:t>
                      </a:r>
                      <a:r>
                        <a:rPr kumimoji="1" lang="ja-JP" altLang="en-US" sz="1400" dirty="0" smtClean="0">
                          <a:latin typeface="Meiryo UI" panose="020B0604030504040204" pitchFamily="50" charset="-128"/>
                          <a:ea typeface="Meiryo UI" panose="020B0604030504040204" pitchFamily="50" charset="-128"/>
                        </a:rPr>
                        <a:t>中山間地</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rPr>
                        <a:t>3.4</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76795841"/>
                  </a:ext>
                </a:extLst>
              </a:tr>
            </a:tbl>
          </a:graphicData>
        </a:graphic>
      </p:graphicFrame>
      <p:sp>
        <p:nvSpPr>
          <p:cNvPr id="41" name="正方形/長方形 40"/>
          <p:cNvSpPr/>
          <p:nvPr/>
        </p:nvSpPr>
        <p:spPr>
          <a:xfrm>
            <a:off x="191682" y="5538697"/>
            <a:ext cx="2376705" cy="116955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注）</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当該整理は、国交省</a:t>
            </a:r>
            <a:r>
              <a:rPr lang="ja-JP" altLang="en-US" sz="1000" dirty="0">
                <a:latin typeface="Meiryo UI" panose="020B0604030504040204" pitchFamily="50" charset="-128"/>
                <a:ea typeface="Meiryo UI" panose="020B0604030504040204" pitchFamily="50" charset="-128"/>
              </a:rPr>
              <a:t>が</a:t>
            </a:r>
            <a:r>
              <a:rPr lang="en-US" altLang="ja-JP" sz="1000" dirty="0">
                <a:latin typeface="Meiryo UI" panose="020B0604030504040204" pitchFamily="50" charset="-128"/>
                <a:ea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rPr>
              <a:t>月に採択した「スマートシティプロジェクト（先行及び重点）」</a:t>
            </a:r>
            <a:r>
              <a:rPr lang="en-US" altLang="ja-JP" sz="1000" dirty="0">
                <a:latin typeface="Meiryo UI" panose="020B0604030504040204" pitchFamily="50" charset="-128"/>
                <a:ea typeface="Meiryo UI" panose="020B0604030504040204" pitchFamily="50" charset="-128"/>
              </a:rPr>
              <a:t>38</a:t>
            </a:r>
            <a:r>
              <a:rPr lang="ja-JP" altLang="en-US" sz="1000" dirty="0">
                <a:latin typeface="Meiryo UI" panose="020B0604030504040204" pitchFamily="50" charset="-128"/>
                <a:ea typeface="Meiryo UI" panose="020B0604030504040204" pitchFamily="50" charset="-128"/>
              </a:rPr>
              <a:t>件について</a:t>
            </a:r>
            <a:r>
              <a:rPr lang="ja-JP" altLang="en-US" sz="1000" dirty="0" smtClean="0">
                <a:latin typeface="Meiryo UI" panose="020B0604030504040204" pitchFamily="50" charset="-128"/>
                <a:ea typeface="Meiryo UI" panose="020B0604030504040204" pitchFamily="50" charset="-128"/>
              </a:rPr>
              <a:t>、日本の先行</a:t>
            </a:r>
            <a:r>
              <a:rPr lang="ja-JP" altLang="en-US" sz="1000" dirty="0">
                <a:latin typeface="Meiryo UI" panose="020B0604030504040204" pitchFamily="50" charset="-128"/>
                <a:ea typeface="Meiryo UI" panose="020B0604030504040204" pitchFamily="50" charset="-128"/>
              </a:rPr>
              <a:t>事例と仮定して整理</a:t>
            </a:r>
            <a:r>
              <a:rPr lang="ja-JP" altLang="en-US" sz="1000" dirty="0" smtClean="0">
                <a:latin typeface="Meiryo UI" panose="020B0604030504040204" pitchFamily="50" charset="-128"/>
                <a:ea typeface="Meiryo UI" panose="020B0604030504040204" pitchFamily="50" charset="-128"/>
              </a:rPr>
              <a:t>したもの</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一つのプロジェクトで</a:t>
            </a:r>
            <a:r>
              <a:rPr lang="ja-JP" altLang="en-US" sz="1000" dirty="0">
                <a:latin typeface="Meiryo UI" panose="020B0604030504040204" pitchFamily="50" charset="-128"/>
                <a:ea typeface="Meiryo UI" panose="020B0604030504040204" pitchFamily="50" charset="-128"/>
              </a:rPr>
              <a:t>複数</a:t>
            </a:r>
            <a:r>
              <a:rPr lang="ja-JP" altLang="en-US" sz="1000" dirty="0" smtClean="0">
                <a:latin typeface="Meiryo UI" panose="020B0604030504040204" pitchFamily="50" charset="-128"/>
                <a:ea typeface="Meiryo UI" panose="020B0604030504040204" pitchFamily="50" charset="-128"/>
              </a:rPr>
              <a:t>の分野を展開することが多い（詳細は</a:t>
            </a:r>
            <a:r>
              <a:rPr lang="en-US" altLang="ja-JP" sz="1000" dirty="0" smtClean="0">
                <a:latin typeface="Meiryo UI" panose="020B0604030504040204" pitchFamily="50" charset="-128"/>
                <a:ea typeface="Meiryo UI" panose="020B0604030504040204" pitchFamily="50" charset="-128"/>
              </a:rPr>
              <a:t>P24</a:t>
            </a:r>
            <a:r>
              <a:rPr lang="ja-JP" altLang="en-US" sz="1000" dirty="0" smtClean="0">
                <a:latin typeface="Meiryo UI" panose="020B0604030504040204" pitchFamily="50" charset="-128"/>
                <a:ea typeface="Meiryo UI" panose="020B0604030504040204" pitchFamily="50" charset="-128"/>
              </a:rPr>
              <a:t>参照）</a:t>
            </a:r>
            <a:endParaRPr lang="ja-JP" altLang="en-US" sz="100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7855140" y="2560843"/>
            <a:ext cx="748923" cy="261610"/>
          </a:xfrm>
          <a:prstGeom prst="rect">
            <a:avLst/>
          </a:prstGeom>
          <a:noFill/>
          <a:ln>
            <a:noFill/>
          </a:ln>
        </p:spPr>
        <p:txBody>
          <a:bodyPr wrap="none" rtlCol="0">
            <a:spAutoFit/>
          </a:bodyPr>
          <a:lstStyle/>
          <a:p>
            <a:pPr algn="ctr"/>
            <a:r>
              <a:rPr kumimoji="1" lang="ja-JP" altLang="en-US" sz="1100" dirty="0" smtClean="0">
                <a:latin typeface="Meiryo UI" panose="020B0604030504040204" pitchFamily="50" charset="-128"/>
                <a:ea typeface="Meiryo UI" panose="020B0604030504040204" pitchFamily="50" charset="-128"/>
              </a:rPr>
              <a:t>＜分野＞</a:t>
            </a:r>
          </a:p>
        </p:txBody>
      </p:sp>
      <p:sp>
        <p:nvSpPr>
          <p:cNvPr id="43" name="テキスト ボックス 42"/>
          <p:cNvSpPr txBox="1"/>
          <p:nvPr/>
        </p:nvSpPr>
        <p:spPr>
          <a:xfrm>
            <a:off x="152778" y="626643"/>
            <a:ext cx="1580881" cy="307777"/>
          </a:xfrm>
          <a:prstGeom prst="rect">
            <a:avLst/>
          </a:prstGeom>
          <a:noFill/>
          <a:ln>
            <a:noFill/>
          </a:ln>
        </p:spPr>
        <p:txBody>
          <a:bodyPr wrap="none" rtlCol="0">
            <a:spAutoFit/>
          </a:bodyPr>
          <a:lstStyle/>
          <a:p>
            <a:pPr algn="ctr"/>
            <a:r>
              <a:rPr kumimoji="1" lang="ja-JP" altLang="en-US" sz="1400" b="1" dirty="0" smtClean="0">
                <a:latin typeface="Meiryo UI" panose="020B0604030504040204" pitchFamily="50" charset="-128"/>
                <a:ea typeface="Meiryo UI" panose="020B0604030504040204" pitchFamily="50" charset="-128"/>
              </a:rPr>
              <a:t>全３８プロジェクト</a:t>
            </a:r>
          </a:p>
        </p:txBody>
      </p:sp>
      <p:sp>
        <p:nvSpPr>
          <p:cNvPr id="44" name="テキスト ボックス 43"/>
          <p:cNvSpPr txBox="1"/>
          <p:nvPr/>
        </p:nvSpPr>
        <p:spPr>
          <a:xfrm>
            <a:off x="2668864" y="6522398"/>
            <a:ext cx="1107996" cy="276999"/>
          </a:xfrm>
          <a:prstGeom prst="rect">
            <a:avLst/>
          </a:prstGeom>
          <a:noFill/>
          <a:ln>
            <a:noFill/>
          </a:ln>
        </p:spPr>
        <p:txBody>
          <a:bodyPr wrap="none" rtlCol="0">
            <a:spAutoFit/>
          </a:bodyPr>
          <a:lstStyle/>
          <a:p>
            <a:pPr algn="ctr"/>
            <a:r>
              <a:rPr kumimoji="1" lang="ja-JP" altLang="en-US" sz="1200" b="1" dirty="0" smtClean="0">
                <a:latin typeface="Meiryo UI" panose="020B0604030504040204" pitchFamily="50" charset="-128"/>
                <a:ea typeface="Meiryo UI" panose="020B0604030504040204" pitchFamily="50" charset="-128"/>
              </a:rPr>
              <a:t>（総分野数）</a:t>
            </a:r>
          </a:p>
        </p:txBody>
      </p:sp>
      <p:sp>
        <p:nvSpPr>
          <p:cNvPr id="46" name="テキスト ボックス 45"/>
          <p:cNvSpPr txBox="1"/>
          <p:nvPr/>
        </p:nvSpPr>
        <p:spPr>
          <a:xfrm>
            <a:off x="5270781" y="6522398"/>
            <a:ext cx="700833" cy="276999"/>
          </a:xfrm>
          <a:prstGeom prst="rect">
            <a:avLst/>
          </a:prstGeom>
          <a:noFill/>
          <a:ln>
            <a:noFill/>
          </a:ln>
        </p:spPr>
        <p:txBody>
          <a:bodyPr wrap="none" rtlCol="0">
            <a:spAutoFit/>
          </a:bodyPr>
          <a:lstStyle/>
          <a:p>
            <a:pPr algn="ct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67</a:t>
            </a:r>
            <a:r>
              <a:rPr kumimoji="1" lang="ja-JP" altLang="en-US" sz="1200" b="1" dirty="0" smtClean="0">
                <a:latin typeface="Meiryo UI" panose="020B0604030504040204" pitchFamily="50" charset="-128"/>
                <a:ea typeface="Meiryo UI" panose="020B0604030504040204" pitchFamily="50" charset="-128"/>
              </a:rPr>
              <a:t>）</a:t>
            </a:r>
          </a:p>
        </p:txBody>
      </p:sp>
      <p:sp>
        <p:nvSpPr>
          <p:cNvPr id="47" name="テキスト ボックス 46"/>
          <p:cNvSpPr txBox="1"/>
          <p:nvPr/>
        </p:nvSpPr>
        <p:spPr>
          <a:xfrm>
            <a:off x="3824645" y="6522398"/>
            <a:ext cx="700833" cy="276999"/>
          </a:xfrm>
          <a:prstGeom prst="rect">
            <a:avLst/>
          </a:prstGeom>
          <a:noFill/>
          <a:ln>
            <a:noFill/>
          </a:ln>
        </p:spPr>
        <p:txBody>
          <a:bodyPr wrap="none" rtlCol="0">
            <a:spAutoFit/>
          </a:bodyPr>
          <a:lstStyle/>
          <a:p>
            <a:pPr algn="ct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37</a:t>
            </a:r>
            <a:r>
              <a:rPr kumimoji="1" lang="ja-JP" altLang="en-US" sz="1200" b="1" dirty="0" smtClean="0">
                <a:latin typeface="Meiryo UI" panose="020B0604030504040204" pitchFamily="50" charset="-128"/>
                <a:ea typeface="Meiryo UI" panose="020B0604030504040204" pitchFamily="50" charset="-128"/>
              </a:rPr>
              <a:t>）</a:t>
            </a:r>
          </a:p>
        </p:txBody>
      </p:sp>
      <p:sp>
        <p:nvSpPr>
          <p:cNvPr id="48" name="テキスト ボックス 47"/>
          <p:cNvSpPr txBox="1"/>
          <p:nvPr/>
        </p:nvSpPr>
        <p:spPr>
          <a:xfrm>
            <a:off x="6781546" y="6522398"/>
            <a:ext cx="700833" cy="276999"/>
          </a:xfrm>
          <a:prstGeom prst="rect">
            <a:avLst/>
          </a:prstGeom>
          <a:noFill/>
          <a:ln>
            <a:noFill/>
          </a:ln>
        </p:spPr>
        <p:txBody>
          <a:bodyPr wrap="none" rtlCol="0">
            <a:spAutoFit/>
          </a:bodyPr>
          <a:lstStyle/>
          <a:p>
            <a:pPr algn="ct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17</a:t>
            </a:r>
            <a:r>
              <a:rPr kumimoji="1" lang="ja-JP" altLang="en-US" sz="1200" b="1" dirty="0" smtClean="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882220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2712" y="98381"/>
            <a:ext cx="2061783" cy="400110"/>
          </a:xfrm>
          <a:prstGeom prst="rect">
            <a:avLst/>
          </a:prstGeom>
          <a:solidFill>
            <a:schemeClr val="accent1">
              <a:lumMod val="50000"/>
            </a:schemeClr>
          </a:solidFill>
        </p:spPr>
        <p:txBody>
          <a:bodyPr wrap="none" rtlCol="0">
            <a:spAutoFit/>
          </a:bodyPr>
          <a:lstStyle/>
          <a:p>
            <a:r>
              <a:rPr kumimoji="1" lang="en-US" altLang="ja-JP" sz="2000" b="1" dirty="0" smtClean="0">
                <a:solidFill>
                  <a:schemeClr val="bg1"/>
                </a:solidFill>
                <a:latin typeface="Meiryo UI" panose="020B0604030504040204" pitchFamily="50" charset="-128"/>
                <a:ea typeface="Meiryo UI" panose="020B0604030504040204" pitchFamily="50" charset="-128"/>
              </a:rPr>
              <a:t>【A】</a:t>
            </a:r>
            <a:r>
              <a:rPr kumimoji="1" lang="ja-JP" altLang="en-US" sz="2000" b="1" dirty="0" smtClean="0">
                <a:solidFill>
                  <a:schemeClr val="bg1"/>
                </a:solidFill>
                <a:latin typeface="Meiryo UI" panose="020B0604030504040204" pitchFamily="50" charset="-128"/>
                <a:ea typeface="Meiryo UI" panose="020B0604030504040204" pitchFamily="50" charset="-128"/>
              </a:rPr>
              <a:t>　都心の事例</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pic>
        <p:nvPicPr>
          <p:cNvPr id="2" name="図 1"/>
          <p:cNvPicPr>
            <a:picLocks noChangeAspect="1"/>
          </p:cNvPicPr>
          <p:nvPr/>
        </p:nvPicPr>
        <p:blipFill rotWithShape="1">
          <a:blip r:embed="rId2"/>
          <a:srcRect l="21357" t="14962" r="22672" b="10778"/>
          <a:stretch/>
        </p:blipFill>
        <p:spPr>
          <a:xfrm>
            <a:off x="1106807" y="1411513"/>
            <a:ext cx="7051964" cy="5260360"/>
          </a:xfrm>
          <a:prstGeom prst="rect">
            <a:avLst/>
          </a:prstGeom>
        </p:spPr>
      </p:pic>
      <p:sp>
        <p:nvSpPr>
          <p:cNvPr id="10" name="正方形/長方形 9">
            <a:extLst>
              <a:ext uri="{FF2B5EF4-FFF2-40B4-BE49-F238E27FC236}">
                <a16:creationId xmlns:a16="http://schemas.microsoft.com/office/drawing/2014/main" id="{89857AF3-69A1-48BA-8731-4C083301FD41}"/>
              </a:ext>
            </a:extLst>
          </p:cNvPr>
          <p:cNvSpPr/>
          <p:nvPr/>
        </p:nvSpPr>
        <p:spPr>
          <a:xfrm>
            <a:off x="2423316" y="113770"/>
            <a:ext cx="3175869" cy="369332"/>
          </a:xfrm>
          <a:prstGeom prst="rect">
            <a:avLst/>
          </a:prstGeom>
        </p:spPr>
        <p:txBody>
          <a:bodyPr wrap="none">
            <a:spAutoFit/>
          </a:bodyP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大手</a:t>
            </a:r>
            <a:r>
              <a:rPr kumimoji="1" lang="ja-JP" altLang="en-US" b="1" dirty="0">
                <a:latin typeface="Meiryo UI" panose="020B0604030504040204" pitchFamily="50" charset="-128"/>
                <a:ea typeface="Meiryo UI" panose="020B0604030504040204" pitchFamily="50" charset="-128"/>
              </a:rPr>
              <a:t>町・丸の内・有楽町</a:t>
            </a:r>
            <a:r>
              <a:rPr kumimoji="1" lang="ja-JP" altLang="en-US" b="1" dirty="0" smtClean="0">
                <a:latin typeface="Meiryo UI" panose="020B0604030504040204" pitchFamily="50" charset="-128"/>
                <a:ea typeface="Meiryo UI" panose="020B0604030504040204" pitchFamily="50" charset="-128"/>
              </a:rPr>
              <a:t>地区</a:t>
            </a:r>
            <a:r>
              <a:rPr kumimoji="1" lang="en-US" altLang="ja-JP" b="1" dirty="0" smtClean="0">
                <a:latin typeface="Meiryo UI" panose="020B0604030504040204" pitchFamily="50" charset="-128"/>
                <a:ea typeface="Meiryo UI" panose="020B0604030504040204" pitchFamily="50" charset="-128"/>
              </a:rPr>
              <a:t>】</a:t>
            </a:r>
            <a:endParaRPr lang="ja-JP" altLang="en-US" dirty="0"/>
          </a:p>
        </p:txBody>
      </p:sp>
      <p:sp>
        <p:nvSpPr>
          <p:cNvPr id="14" name="正方形/長方形 13">
            <a:extLst>
              <a:ext uri="{FF2B5EF4-FFF2-40B4-BE49-F238E27FC236}">
                <a16:creationId xmlns:a16="http://schemas.microsoft.com/office/drawing/2014/main" id="{89857AF3-69A1-48BA-8731-4C083301FD41}"/>
              </a:ext>
            </a:extLst>
          </p:cNvPr>
          <p:cNvSpPr/>
          <p:nvPr/>
        </p:nvSpPr>
        <p:spPr>
          <a:xfrm>
            <a:off x="463104" y="674332"/>
            <a:ext cx="8250977" cy="677108"/>
          </a:xfrm>
          <a:prstGeom prst="rect">
            <a:avLst/>
          </a:prstGeom>
        </p:spPr>
        <p:txBody>
          <a:bodyPr wrap="none">
            <a:spAutoFit/>
          </a:bodyPr>
          <a:lstStyle/>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分野</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防災やモビリティ、ヘルスケアやマーケティングなど、多様なサービスを日本有数の都心で展開</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体制</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企業（デベロッパー）が中核を為すまちづくり協議会が、都や千代田区と連携して進める</a:t>
            </a:r>
            <a:endParaRPr lang="ja-JP" altLang="en-US" sz="1600" dirty="0"/>
          </a:p>
        </p:txBody>
      </p:sp>
      <p:sp>
        <p:nvSpPr>
          <p:cNvPr id="9" name="スライド番号プレースホルダー 8"/>
          <p:cNvSpPr>
            <a:spLocks noGrp="1"/>
          </p:cNvSpPr>
          <p:nvPr>
            <p:ph type="sldNum" sz="quarter" idx="12"/>
          </p:nvPr>
        </p:nvSpPr>
        <p:spPr/>
        <p:txBody>
          <a:bodyPr/>
          <a:lstStyle/>
          <a:p>
            <a:fld id="{A4BF8627-36C9-4341-969E-17B4CBF9CE1D}" type="slidenum">
              <a:rPr kumimoji="1" lang="ja-JP" altLang="en-US" smtClean="0"/>
              <a:t>15</a:t>
            </a:fld>
            <a:endParaRPr kumimoji="1" lang="ja-JP" altLang="en-US"/>
          </a:p>
        </p:txBody>
      </p:sp>
    </p:spTree>
    <p:extLst>
      <p:ext uri="{BB962C8B-B14F-4D97-AF65-F5344CB8AC3E}">
        <p14:creationId xmlns:p14="http://schemas.microsoft.com/office/powerpoint/2010/main" val="2024830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2712" y="98381"/>
            <a:ext cx="2061783" cy="400110"/>
          </a:xfrm>
          <a:prstGeom prst="rect">
            <a:avLst/>
          </a:prstGeom>
          <a:solidFill>
            <a:schemeClr val="accent1">
              <a:lumMod val="50000"/>
            </a:schemeClr>
          </a:solidFill>
        </p:spPr>
        <p:txBody>
          <a:bodyPr wrap="none" rtlCol="0">
            <a:spAutoFit/>
          </a:bodyPr>
          <a:lstStyle/>
          <a:p>
            <a:r>
              <a:rPr kumimoji="1" lang="en-US" altLang="ja-JP" sz="2000" b="1" dirty="0" smtClean="0">
                <a:solidFill>
                  <a:schemeClr val="bg1"/>
                </a:solidFill>
                <a:latin typeface="Meiryo UI" panose="020B0604030504040204" pitchFamily="50" charset="-128"/>
                <a:ea typeface="Meiryo UI" panose="020B0604030504040204" pitchFamily="50" charset="-128"/>
              </a:rPr>
              <a:t>【A】</a:t>
            </a:r>
            <a:r>
              <a:rPr kumimoji="1" lang="ja-JP" altLang="en-US" sz="2000" b="1" dirty="0" smtClean="0">
                <a:solidFill>
                  <a:schemeClr val="bg1"/>
                </a:solidFill>
                <a:latin typeface="Meiryo UI" panose="020B0604030504040204" pitchFamily="50" charset="-128"/>
                <a:ea typeface="Meiryo UI" panose="020B0604030504040204" pitchFamily="50" charset="-128"/>
              </a:rPr>
              <a:t>　都心の事例</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89857AF3-69A1-48BA-8731-4C083301FD41}"/>
              </a:ext>
            </a:extLst>
          </p:cNvPr>
          <p:cNvSpPr/>
          <p:nvPr/>
        </p:nvSpPr>
        <p:spPr>
          <a:xfrm>
            <a:off x="2367899" y="113770"/>
            <a:ext cx="1439818" cy="369332"/>
          </a:xfrm>
          <a:prstGeom prst="rect">
            <a:avLst/>
          </a:prstGeom>
        </p:spPr>
        <p:txBody>
          <a:bodyPr wrap="none">
            <a:spAutoFit/>
          </a:bodyP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豊洲エリア</a:t>
            </a:r>
            <a:r>
              <a:rPr kumimoji="1" lang="en-US" altLang="ja-JP" b="1" dirty="0" smtClean="0">
                <a:latin typeface="Meiryo UI" panose="020B0604030504040204" pitchFamily="50" charset="-128"/>
                <a:ea typeface="Meiryo UI" panose="020B0604030504040204" pitchFamily="50" charset="-128"/>
              </a:rPr>
              <a:t>】</a:t>
            </a:r>
            <a:endParaRPr lang="ja-JP" altLang="en-US" dirty="0"/>
          </a:p>
        </p:txBody>
      </p:sp>
      <p:sp>
        <p:nvSpPr>
          <p:cNvPr id="14" name="正方形/長方形 13">
            <a:extLst>
              <a:ext uri="{FF2B5EF4-FFF2-40B4-BE49-F238E27FC236}">
                <a16:creationId xmlns:a16="http://schemas.microsoft.com/office/drawing/2014/main" id="{89857AF3-69A1-48BA-8731-4C083301FD41}"/>
              </a:ext>
            </a:extLst>
          </p:cNvPr>
          <p:cNvSpPr/>
          <p:nvPr/>
        </p:nvSpPr>
        <p:spPr>
          <a:xfrm>
            <a:off x="273662" y="669731"/>
            <a:ext cx="8595623" cy="677108"/>
          </a:xfrm>
          <a:prstGeom prst="rect">
            <a:avLst/>
          </a:prstGeom>
        </p:spPr>
        <p:txBody>
          <a:bodyPr wrap="none">
            <a:spAutoFit/>
          </a:bodyPr>
          <a:lstStyle/>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分野</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モビリティ、キャッシュレス、防災など多様なサービスを造成地で展開。データプラットフォームも構築</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体制</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自治体（都・区）と複数企業による連絡会議を</a:t>
            </a:r>
            <a:r>
              <a:rPr kumimoji="1" lang="ja-JP" altLang="en-US" sz="1600" dirty="0">
                <a:latin typeface="Meiryo UI" panose="020B0604030504040204" pitchFamily="50" charset="-128"/>
                <a:ea typeface="Meiryo UI" panose="020B0604030504040204" pitchFamily="50" charset="-128"/>
              </a:rPr>
              <a:t>設置</a:t>
            </a:r>
            <a:r>
              <a:rPr kumimoji="1" lang="ja-JP" altLang="en-US" sz="1600" dirty="0" smtClean="0">
                <a:latin typeface="Meiryo UI" panose="020B0604030504040204" pitchFamily="50" charset="-128"/>
                <a:ea typeface="Meiryo UI" panose="020B0604030504040204" pitchFamily="50" charset="-128"/>
              </a:rPr>
              <a:t>し、大学や地元組織とも連携している。</a:t>
            </a:r>
            <a:endParaRPr lang="ja-JP" altLang="en-US" sz="1600" dirty="0"/>
          </a:p>
        </p:txBody>
      </p:sp>
      <p:pic>
        <p:nvPicPr>
          <p:cNvPr id="8" name="図 7"/>
          <p:cNvPicPr>
            <a:picLocks noChangeAspect="1"/>
          </p:cNvPicPr>
          <p:nvPr/>
        </p:nvPicPr>
        <p:blipFill rotWithShape="1">
          <a:blip r:embed="rId2"/>
          <a:srcRect l="20885" t="15089" r="22692" b="10447"/>
          <a:stretch/>
        </p:blipFill>
        <p:spPr>
          <a:xfrm>
            <a:off x="1044637" y="1465703"/>
            <a:ext cx="7024481" cy="5212115"/>
          </a:xfrm>
          <a:prstGeom prst="rect">
            <a:avLst/>
          </a:prstGeom>
        </p:spPr>
      </p:pic>
      <p:sp>
        <p:nvSpPr>
          <p:cNvPr id="3" name="スライド番号プレースホルダー 2"/>
          <p:cNvSpPr>
            <a:spLocks noGrp="1"/>
          </p:cNvSpPr>
          <p:nvPr>
            <p:ph type="sldNum" sz="quarter" idx="12"/>
          </p:nvPr>
        </p:nvSpPr>
        <p:spPr/>
        <p:txBody>
          <a:bodyPr/>
          <a:lstStyle/>
          <a:p>
            <a:fld id="{A4BF8627-36C9-4341-969E-17B4CBF9CE1D}" type="slidenum">
              <a:rPr kumimoji="1" lang="ja-JP" altLang="en-US" smtClean="0"/>
              <a:t>16</a:t>
            </a:fld>
            <a:endParaRPr kumimoji="1" lang="ja-JP" altLang="en-US"/>
          </a:p>
        </p:txBody>
      </p:sp>
    </p:spTree>
    <p:extLst>
      <p:ext uri="{BB962C8B-B14F-4D97-AF65-F5344CB8AC3E}">
        <p14:creationId xmlns:p14="http://schemas.microsoft.com/office/powerpoint/2010/main" val="601925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2712" y="98381"/>
            <a:ext cx="3414717" cy="400110"/>
          </a:xfrm>
          <a:prstGeom prst="rect">
            <a:avLst/>
          </a:prstGeom>
          <a:solidFill>
            <a:schemeClr val="accent1">
              <a:lumMod val="50000"/>
            </a:schemeClr>
          </a:solidFill>
        </p:spPr>
        <p:txBody>
          <a:bodyPr wrap="none" rtlCol="0">
            <a:spAutoFit/>
          </a:bodyPr>
          <a:lstStyle/>
          <a:p>
            <a:r>
              <a:rPr kumimoji="1" lang="en-US" altLang="ja-JP" sz="2000" b="1" dirty="0" smtClean="0">
                <a:solidFill>
                  <a:schemeClr val="bg1"/>
                </a:solidFill>
                <a:latin typeface="Meiryo UI" panose="020B0604030504040204" pitchFamily="50" charset="-128"/>
                <a:ea typeface="Meiryo UI" panose="020B0604030504040204" pitchFamily="50" charset="-128"/>
              </a:rPr>
              <a:t>【B】</a:t>
            </a:r>
            <a:r>
              <a:rPr kumimoji="1" lang="ja-JP" altLang="en-US" sz="2000" b="1" dirty="0" smtClean="0">
                <a:solidFill>
                  <a:schemeClr val="bg1"/>
                </a:solidFill>
                <a:latin typeface="Meiryo UI" panose="020B0604030504040204" pitchFamily="50" charset="-128"/>
                <a:ea typeface="Meiryo UI" panose="020B0604030504040204" pitchFamily="50" charset="-128"/>
              </a:rPr>
              <a:t>　郊外・ニュータウンの事例</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89857AF3-69A1-48BA-8731-4C083301FD41}"/>
              </a:ext>
            </a:extLst>
          </p:cNvPr>
          <p:cNvSpPr/>
          <p:nvPr/>
        </p:nvSpPr>
        <p:spPr>
          <a:xfrm>
            <a:off x="3767210" y="113770"/>
            <a:ext cx="2369559" cy="369332"/>
          </a:xfrm>
          <a:prstGeom prst="rect">
            <a:avLst/>
          </a:prstGeom>
        </p:spPr>
        <p:txBody>
          <a:bodyPr wrap="none">
            <a:spAutoFit/>
          </a:bodyP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柏の葉スマートシティ</a:t>
            </a:r>
            <a:r>
              <a:rPr kumimoji="1" lang="en-US" altLang="ja-JP" b="1" dirty="0" smtClean="0">
                <a:latin typeface="Meiryo UI" panose="020B0604030504040204" pitchFamily="50" charset="-128"/>
                <a:ea typeface="Meiryo UI" panose="020B0604030504040204" pitchFamily="50" charset="-128"/>
              </a:rPr>
              <a:t>】</a:t>
            </a:r>
            <a:endParaRPr lang="ja-JP" altLang="en-US" dirty="0"/>
          </a:p>
        </p:txBody>
      </p:sp>
      <p:sp>
        <p:nvSpPr>
          <p:cNvPr id="14" name="正方形/長方形 13">
            <a:extLst>
              <a:ext uri="{FF2B5EF4-FFF2-40B4-BE49-F238E27FC236}">
                <a16:creationId xmlns:a16="http://schemas.microsoft.com/office/drawing/2014/main" id="{89857AF3-69A1-48BA-8731-4C083301FD41}"/>
              </a:ext>
            </a:extLst>
          </p:cNvPr>
          <p:cNvSpPr/>
          <p:nvPr/>
        </p:nvSpPr>
        <p:spPr>
          <a:xfrm>
            <a:off x="532377" y="715898"/>
            <a:ext cx="8239756" cy="923330"/>
          </a:xfrm>
          <a:prstGeom prst="rect">
            <a:avLst/>
          </a:prstGeom>
        </p:spPr>
        <p:txBody>
          <a:bodyPr wrap="none">
            <a:spAutoFit/>
          </a:bodyPr>
          <a:lstStyle/>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分野</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エネルギーをはじめ、モビリティやウェルネスも展開。情報銀行等の仕組みを活用したデータ</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プラットフォームが特徴</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体制</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東大（大学）・自治体（柏市）・企業（三井不動産）が中核となり、各企業と連携</a:t>
            </a:r>
            <a:endParaRPr lang="ja-JP" altLang="en-US" sz="1600" dirty="0"/>
          </a:p>
        </p:txBody>
      </p:sp>
      <p:pic>
        <p:nvPicPr>
          <p:cNvPr id="9" name="図 8">
            <a:extLst>
              <a:ext uri="{FF2B5EF4-FFF2-40B4-BE49-F238E27FC236}">
                <a16:creationId xmlns:a16="http://schemas.microsoft.com/office/drawing/2014/main" id="{6858DF67-F0D0-4A41-9190-425FA1B885CD}"/>
              </a:ext>
            </a:extLst>
          </p:cNvPr>
          <p:cNvPicPr>
            <a:picLocks noChangeAspect="1"/>
          </p:cNvPicPr>
          <p:nvPr/>
        </p:nvPicPr>
        <p:blipFill rotWithShape="1">
          <a:blip r:embed="rId2"/>
          <a:srcRect l="21233" t="17642" r="23199" b="6885"/>
          <a:stretch/>
        </p:blipFill>
        <p:spPr>
          <a:xfrm>
            <a:off x="1293672" y="1711925"/>
            <a:ext cx="6589564" cy="5031729"/>
          </a:xfrm>
          <a:prstGeom prst="rect">
            <a:avLst/>
          </a:prstGeom>
        </p:spPr>
      </p:pic>
      <p:sp>
        <p:nvSpPr>
          <p:cNvPr id="2" name="スライド番号プレースホルダー 1"/>
          <p:cNvSpPr>
            <a:spLocks noGrp="1"/>
          </p:cNvSpPr>
          <p:nvPr>
            <p:ph type="sldNum" sz="quarter" idx="12"/>
          </p:nvPr>
        </p:nvSpPr>
        <p:spPr/>
        <p:txBody>
          <a:bodyPr/>
          <a:lstStyle/>
          <a:p>
            <a:fld id="{A4BF8627-36C9-4341-969E-17B4CBF9CE1D}" type="slidenum">
              <a:rPr kumimoji="1" lang="ja-JP" altLang="en-US" smtClean="0"/>
              <a:t>17</a:t>
            </a:fld>
            <a:endParaRPr kumimoji="1" lang="ja-JP" altLang="en-US"/>
          </a:p>
        </p:txBody>
      </p:sp>
    </p:spTree>
    <p:extLst>
      <p:ext uri="{BB962C8B-B14F-4D97-AF65-F5344CB8AC3E}">
        <p14:creationId xmlns:p14="http://schemas.microsoft.com/office/powerpoint/2010/main" val="3466167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2712" y="98381"/>
            <a:ext cx="3414717" cy="400110"/>
          </a:xfrm>
          <a:prstGeom prst="rect">
            <a:avLst/>
          </a:prstGeom>
          <a:solidFill>
            <a:schemeClr val="accent1">
              <a:lumMod val="50000"/>
            </a:schemeClr>
          </a:solidFill>
        </p:spPr>
        <p:txBody>
          <a:bodyPr wrap="none" rtlCol="0">
            <a:spAutoFit/>
          </a:bodyPr>
          <a:lstStyle/>
          <a:p>
            <a:r>
              <a:rPr kumimoji="1" lang="en-US" altLang="ja-JP" sz="2000" b="1" dirty="0" smtClean="0">
                <a:solidFill>
                  <a:schemeClr val="bg1"/>
                </a:solidFill>
                <a:latin typeface="Meiryo UI" panose="020B0604030504040204" pitchFamily="50" charset="-128"/>
                <a:ea typeface="Meiryo UI" panose="020B0604030504040204" pitchFamily="50" charset="-128"/>
              </a:rPr>
              <a:t>【B】</a:t>
            </a:r>
            <a:r>
              <a:rPr kumimoji="1" lang="ja-JP" altLang="en-US" sz="2000" b="1" dirty="0" smtClean="0">
                <a:solidFill>
                  <a:schemeClr val="bg1"/>
                </a:solidFill>
                <a:latin typeface="Meiryo UI" panose="020B0604030504040204" pitchFamily="50" charset="-128"/>
                <a:ea typeface="Meiryo UI" panose="020B0604030504040204" pitchFamily="50" charset="-128"/>
              </a:rPr>
              <a:t>　郊外・ニュータウンの事例</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89857AF3-69A1-48BA-8731-4C083301FD41}"/>
              </a:ext>
            </a:extLst>
          </p:cNvPr>
          <p:cNvSpPr/>
          <p:nvPr/>
        </p:nvSpPr>
        <p:spPr>
          <a:xfrm>
            <a:off x="3767210" y="113770"/>
            <a:ext cx="2387192" cy="369332"/>
          </a:xfrm>
          <a:prstGeom prst="rect">
            <a:avLst/>
          </a:prstGeom>
        </p:spPr>
        <p:txBody>
          <a:bodyPr wrap="none">
            <a:spAutoFit/>
          </a:bodyP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高蔵寺</a:t>
            </a:r>
            <a:r>
              <a:rPr kumimoji="1" lang="ja-JP" altLang="en-US" b="1" dirty="0" smtClean="0">
                <a:latin typeface="Meiryo UI" panose="020B0604030504040204" pitchFamily="50" charset="-128"/>
                <a:ea typeface="Meiryo UI" panose="020B0604030504040204" pitchFamily="50" charset="-128"/>
              </a:rPr>
              <a:t>スマートシティ</a:t>
            </a:r>
            <a:r>
              <a:rPr kumimoji="1" lang="en-US" altLang="ja-JP" b="1" dirty="0" smtClean="0">
                <a:latin typeface="Meiryo UI" panose="020B0604030504040204" pitchFamily="50" charset="-128"/>
                <a:ea typeface="Meiryo UI" panose="020B0604030504040204" pitchFamily="50" charset="-128"/>
              </a:rPr>
              <a:t>】</a:t>
            </a:r>
            <a:endParaRPr lang="ja-JP" altLang="en-US" dirty="0"/>
          </a:p>
        </p:txBody>
      </p:sp>
      <p:sp>
        <p:nvSpPr>
          <p:cNvPr id="14" name="正方形/長方形 13">
            <a:extLst>
              <a:ext uri="{FF2B5EF4-FFF2-40B4-BE49-F238E27FC236}">
                <a16:creationId xmlns:a16="http://schemas.microsoft.com/office/drawing/2014/main" id="{89857AF3-69A1-48BA-8731-4C083301FD41}"/>
              </a:ext>
            </a:extLst>
          </p:cNvPr>
          <p:cNvSpPr/>
          <p:nvPr/>
        </p:nvSpPr>
        <p:spPr>
          <a:xfrm>
            <a:off x="399192" y="674333"/>
            <a:ext cx="8398501" cy="923330"/>
          </a:xfrm>
          <a:prstGeom prst="rect">
            <a:avLst/>
          </a:prstGeom>
        </p:spPr>
        <p:txBody>
          <a:bodyPr wrap="square">
            <a:spAutoFit/>
          </a:bodyPr>
          <a:lstStyle/>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分野</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モビリティに特化したプロジェクトで、「交通社会ダイナミックマップ」というプラットフォームを構築</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体制</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自治体（春日井市）と大学（名古屋大）が推進主体となり、地元の交通事業者やシンク</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タンクとのパートナーシップで推進</a:t>
            </a:r>
            <a:endParaRPr lang="ja-JP" altLang="en-US" sz="1600" dirty="0"/>
          </a:p>
        </p:txBody>
      </p:sp>
      <p:pic>
        <p:nvPicPr>
          <p:cNvPr id="8" name="図 7"/>
          <p:cNvPicPr>
            <a:picLocks noChangeAspect="1"/>
          </p:cNvPicPr>
          <p:nvPr/>
        </p:nvPicPr>
        <p:blipFill rotWithShape="1">
          <a:blip r:embed="rId2"/>
          <a:srcRect l="18246" t="12955" r="20282" b="5874"/>
          <a:stretch/>
        </p:blipFill>
        <p:spPr>
          <a:xfrm>
            <a:off x="1155832" y="1639228"/>
            <a:ext cx="6809905" cy="5055685"/>
          </a:xfrm>
          <a:prstGeom prst="rect">
            <a:avLst/>
          </a:prstGeom>
        </p:spPr>
      </p:pic>
      <p:sp>
        <p:nvSpPr>
          <p:cNvPr id="2" name="スライド番号プレースホルダー 1"/>
          <p:cNvSpPr>
            <a:spLocks noGrp="1"/>
          </p:cNvSpPr>
          <p:nvPr>
            <p:ph type="sldNum" sz="quarter" idx="12"/>
          </p:nvPr>
        </p:nvSpPr>
        <p:spPr>
          <a:xfrm>
            <a:off x="6610350" y="6329788"/>
            <a:ext cx="2057400" cy="365125"/>
          </a:xfrm>
        </p:spPr>
        <p:txBody>
          <a:bodyPr/>
          <a:lstStyle/>
          <a:p>
            <a:fld id="{A4BF8627-36C9-4341-969E-17B4CBF9CE1D}" type="slidenum">
              <a:rPr kumimoji="1" lang="ja-JP" altLang="en-US" smtClean="0"/>
              <a:t>18</a:t>
            </a:fld>
            <a:endParaRPr kumimoji="1" lang="ja-JP" altLang="en-US"/>
          </a:p>
        </p:txBody>
      </p:sp>
    </p:spTree>
    <p:extLst>
      <p:ext uri="{BB962C8B-B14F-4D97-AF65-F5344CB8AC3E}">
        <p14:creationId xmlns:p14="http://schemas.microsoft.com/office/powerpoint/2010/main" val="2426596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2712" y="98381"/>
            <a:ext cx="3207929" cy="400110"/>
          </a:xfrm>
          <a:prstGeom prst="rect">
            <a:avLst/>
          </a:prstGeom>
          <a:solidFill>
            <a:schemeClr val="accent1">
              <a:lumMod val="50000"/>
            </a:schemeClr>
          </a:solidFill>
        </p:spPr>
        <p:txBody>
          <a:bodyPr wrap="none" rtlCol="0">
            <a:spAutoFit/>
          </a:bodyPr>
          <a:lstStyle/>
          <a:p>
            <a:r>
              <a:rPr kumimoji="1" lang="en-US" altLang="ja-JP" sz="2000" b="1" dirty="0" smtClean="0">
                <a:solidFill>
                  <a:schemeClr val="bg1"/>
                </a:solidFill>
                <a:latin typeface="Meiryo UI" panose="020B0604030504040204" pitchFamily="50" charset="-128"/>
                <a:ea typeface="Meiryo UI" panose="020B0604030504040204" pitchFamily="50" charset="-128"/>
              </a:rPr>
              <a:t>【C】</a:t>
            </a:r>
            <a:r>
              <a:rPr kumimoji="1" lang="ja-JP" altLang="en-US" sz="2000" b="1" dirty="0" smtClean="0">
                <a:solidFill>
                  <a:schemeClr val="bg1"/>
                </a:solidFill>
                <a:latin typeface="Meiryo UI" panose="020B0604030504040204" pitchFamily="50" charset="-128"/>
                <a:ea typeface="Meiryo UI" panose="020B0604030504040204" pitchFamily="50" charset="-128"/>
              </a:rPr>
              <a:t>　過疎・中山間地の事例</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89857AF3-69A1-48BA-8731-4C083301FD41}"/>
              </a:ext>
            </a:extLst>
          </p:cNvPr>
          <p:cNvSpPr/>
          <p:nvPr/>
        </p:nvSpPr>
        <p:spPr>
          <a:xfrm>
            <a:off x="3767210" y="113770"/>
            <a:ext cx="2388795" cy="369332"/>
          </a:xfrm>
          <a:prstGeom prst="rect">
            <a:avLst/>
          </a:prstGeom>
        </p:spPr>
        <p:txBody>
          <a:bodyPr wrap="none">
            <a:spAutoFit/>
          </a:bodyP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毛呂山スマートシティ</a:t>
            </a:r>
            <a:r>
              <a:rPr kumimoji="1" lang="en-US" altLang="ja-JP" b="1" dirty="0" smtClean="0">
                <a:latin typeface="Meiryo UI" panose="020B0604030504040204" pitchFamily="50" charset="-128"/>
                <a:ea typeface="Meiryo UI" panose="020B0604030504040204" pitchFamily="50" charset="-128"/>
              </a:rPr>
              <a:t>】</a:t>
            </a:r>
            <a:endParaRPr lang="ja-JP" altLang="en-US" dirty="0"/>
          </a:p>
        </p:txBody>
      </p:sp>
      <p:sp>
        <p:nvSpPr>
          <p:cNvPr id="14" name="正方形/長方形 13">
            <a:extLst>
              <a:ext uri="{FF2B5EF4-FFF2-40B4-BE49-F238E27FC236}">
                <a16:creationId xmlns:a16="http://schemas.microsoft.com/office/drawing/2014/main" id="{89857AF3-69A1-48BA-8731-4C083301FD41}"/>
              </a:ext>
            </a:extLst>
          </p:cNvPr>
          <p:cNvSpPr/>
          <p:nvPr/>
        </p:nvSpPr>
        <p:spPr>
          <a:xfrm>
            <a:off x="607014" y="688188"/>
            <a:ext cx="8398501" cy="923330"/>
          </a:xfrm>
          <a:prstGeom prst="rect">
            <a:avLst/>
          </a:prstGeom>
        </p:spPr>
        <p:txBody>
          <a:bodyPr wrap="square">
            <a:spAutoFit/>
          </a:bodyPr>
          <a:lstStyle/>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分野</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自動運転（モビリティ）を中心に、デジタルガバメント、産業育成、エネルギー政策を展開</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体制</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自治体（毛呂山町）、地元金融機関、企業が出資する「まちづくり会社」を設立し、建設</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会社代表企業とする民間との連携で推進</a:t>
            </a:r>
            <a:endParaRPr lang="ja-JP" altLang="en-US" sz="1600" dirty="0"/>
          </a:p>
        </p:txBody>
      </p:sp>
      <p:pic>
        <p:nvPicPr>
          <p:cNvPr id="8" name="図 7"/>
          <p:cNvPicPr>
            <a:picLocks noChangeAspect="1"/>
          </p:cNvPicPr>
          <p:nvPr/>
        </p:nvPicPr>
        <p:blipFill rotWithShape="1">
          <a:blip r:embed="rId2"/>
          <a:srcRect l="18178" t="15064" r="20450" b="5341"/>
          <a:stretch/>
        </p:blipFill>
        <p:spPr>
          <a:xfrm>
            <a:off x="1154293" y="1721128"/>
            <a:ext cx="6728944" cy="4906522"/>
          </a:xfrm>
          <a:prstGeom prst="rect">
            <a:avLst/>
          </a:prstGeom>
        </p:spPr>
      </p:pic>
      <p:sp>
        <p:nvSpPr>
          <p:cNvPr id="2" name="スライド番号プレースホルダー 1"/>
          <p:cNvSpPr>
            <a:spLocks noGrp="1"/>
          </p:cNvSpPr>
          <p:nvPr>
            <p:ph type="sldNum" sz="quarter" idx="12"/>
          </p:nvPr>
        </p:nvSpPr>
        <p:spPr>
          <a:xfrm>
            <a:off x="6707332" y="6262525"/>
            <a:ext cx="2057400" cy="365125"/>
          </a:xfrm>
        </p:spPr>
        <p:txBody>
          <a:bodyPr/>
          <a:lstStyle/>
          <a:p>
            <a:fld id="{A4BF8627-36C9-4341-969E-17B4CBF9CE1D}" type="slidenum">
              <a:rPr kumimoji="1" lang="ja-JP" altLang="en-US" smtClean="0"/>
              <a:t>19</a:t>
            </a:fld>
            <a:endParaRPr kumimoji="1" lang="ja-JP" altLang="en-US"/>
          </a:p>
        </p:txBody>
      </p:sp>
    </p:spTree>
    <p:extLst>
      <p:ext uri="{BB962C8B-B14F-4D97-AF65-F5344CB8AC3E}">
        <p14:creationId xmlns:p14="http://schemas.microsoft.com/office/powerpoint/2010/main" val="3602115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56942" y="470265"/>
            <a:ext cx="6920800" cy="461665"/>
          </a:xfrm>
          <a:prstGeom prst="rect">
            <a:avLst/>
          </a:prstGeom>
          <a:noFill/>
        </p:spPr>
        <p:txBody>
          <a:bodyPr wrap="square" rtlCol="0">
            <a:spAutoFit/>
          </a:bodyPr>
          <a:lstStyle/>
          <a:p>
            <a:pPr algn="ctr"/>
            <a:r>
              <a:rPr kumimoji="1" lang="ja-JP" altLang="en-US" sz="2400" dirty="0" smtClean="0">
                <a:latin typeface="Meiryo UI" panose="020B0604030504040204" pitchFamily="50" charset="-128"/>
                <a:ea typeface="Meiryo UI" panose="020B0604030504040204" pitchFamily="50" charset="-128"/>
              </a:rPr>
              <a:t>目　　次</a:t>
            </a:r>
            <a:endParaRPr kumimoji="1" lang="ja-JP" altLang="en-US" sz="24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1281632" y="1111786"/>
            <a:ext cx="6338595" cy="5427127"/>
          </a:xfrm>
          <a:prstGeom prst="rect">
            <a:avLst/>
          </a:prstGeom>
          <a:noFill/>
        </p:spPr>
        <p:txBody>
          <a:bodyPr wrap="none" rtlCol="0">
            <a:spAutoFit/>
          </a:bodyPr>
          <a:lstStyle/>
          <a:p>
            <a:pPr>
              <a:lnSpc>
                <a:spcPts val="2500"/>
              </a:lnSpc>
            </a:pPr>
            <a:r>
              <a:rPr kumimoji="1" lang="ja-JP" altLang="en-US" b="1" dirty="0">
                <a:latin typeface="Meiryo UI" panose="020B0604030504040204" pitchFamily="50" charset="-128"/>
                <a:ea typeface="Meiryo UI" panose="020B0604030504040204" pitchFamily="50" charset="-128"/>
              </a:rPr>
              <a:t>第１章　</a:t>
            </a:r>
            <a:r>
              <a:rPr kumimoji="1" lang="ja-JP" altLang="en-US" b="1" dirty="0" smtClean="0">
                <a:latin typeface="Meiryo UI" panose="020B0604030504040204" pitchFamily="50" charset="-128"/>
                <a:ea typeface="Meiryo UI" panose="020B0604030504040204" pitchFamily="50" charset="-128"/>
              </a:rPr>
              <a:t>都市問題とスマートシティ</a:t>
            </a:r>
            <a:endParaRPr kumimoji="1" lang="en-US" altLang="ja-JP" b="1" dirty="0">
              <a:latin typeface="Meiryo UI" panose="020B0604030504040204" pitchFamily="50" charset="-128"/>
              <a:ea typeface="Meiryo UI" panose="020B0604030504040204" pitchFamily="50" charset="-128"/>
            </a:endParaRPr>
          </a:p>
          <a:p>
            <a:pPr>
              <a:lnSpc>
                <a:spcPts val="2500"/>
              </a:lnSpc>
            </a:pPr>
            <a:r>
              <a:rPr kumimoji="1" lang="ja-JP" altLang="en-US" sz="1600" dirty="0">
                <a:latin typeface="Meiryo UI" panose="020B0604030504040204" pitchFamily="50" charset="-128"/>
                <a:ea typeface="Meiryo UI" panose="020B0604030504040204" pitchFamily="50" charset="-128"/>
              </a:rPr>
              <a:t>１</a:t>
            </a:r>
            <a:r>
              <a:rPr kumimoji="1" lang="ja-JP" altLang="en-US" sz="1600" dirty="0" smtClean="0">
                <a:latin typeface="Meiryo UI" panose="020B0604030504040204" pitchFamily="50" charset="-128"/>
                <a:ea typeface="Meiryo UI" panose="020B0604030504040204" pitchFamily="50" charset="-128"/>
              </a:rPr>
              <a:t>．スマートシティの分類</a:t>
            </a:r>
            <a:endParaRPr kumimoji="1" lang="en-US" altLang="ja-JP" sz="1600" dirty="0" smtClean="0">
              <a:latin typeface="Meiryo UI" panose="020B0604030504040204" pitchFamily="50" charset="-128"/>
              <a:ea typeface="Meiryo UI" panose="020B0604030504040204" pitchFamily="50" charset="-128"/>
            </a:endParaRPr>
          </a:p>
          <a:p>
            <a:pPr>
              <a:lnSpc>
                <a:spcPts val="2500"/>
              </a:lnSpc>
            </a:pPr>
            <a:r>
              <a:rPr kumimoji="1" lang="ja-JP" altLang="en-US" sz="1600" dirty="0" smtClean="0">
                <a:latin typeface="Meiryo UI" panose="020B0604030504040204" pitchFamily="50" charset="-128"/>
                <a:ea typeface="Meiryo UI" panose="020B0604030504040204" pitchFamily="50" charset="-128"/>
              </a:rPr>
              <a:t>２．都市問題の変容と地域によって異なる社会課題（分野別・時間軸）</a:t>
            </a:r>
            <a:endParaRPr kumimoji="1" lang="en-US" altLang="ja-JP" dirty="0">
              <a:latin typeface="Meiryo UI" panose="020B0604030504040204" pitchFamily="50" charset="-128"/>
              <a:ea typeface="Meiryo UI" panose="020B0604030504040204" pitchFamily="50" charset="-128"/>
            </a:endParaRPr>
          </a:p>
          <a:p>
            <a:pPr>
              <a:lnSpc>
                <a:spcPts val="2500"/>
              </a:lnSpc>
            </a:pPr>
            <a:r>
              <a:rPr kumimoji="1" lang="ja-JP" altLang="en-US" sz="1600" dirty="0">
                <a:latin typeface="Meiryo UI" panose="020B0604030504040204" pitchFamily="50" charset="-128"/>
                <a:ea typeface="Meiryo UI" panose="020B0604030504040204" pitchFamily="50" charset="-128"/>
              </a:rPr>
              <a:t>３</a:t>
            </a:r>
            <a:r>
              <a:rPr kumimoji="1" lang="ja-JP" altLang="en-US" sz="1600" dirty="0" smtClean="0">
                <a:latin typeface="Meiryo UI" panose="020B0604030504040204" pitchFamily="50" charset="-128"/>
                <a:ea typeface="Meiryo UI" panose="020B0604030504040204" pitchFamily="50" charset="-128"/>
              </a:rPr>
              <a:t>．対象地区の規模によるテクノロジーの違い</a:t>
            </a:r>
            <a:endParaRPr kumimoji="1" lang="en-US" altLang="ja-JP" sz="1600" dirty="0">
              <a:latin typeface="Meiryo UI" panose="020B0604030504040204" pitchFamily="50" charset="-128"/>
              <a:ea typeface="Meiryo UI" panose="020B0604030504040204" pitchFamily="50" charset="-128"/>
            </a:endParaRPr>
          </a:p>
          <a:p>
            <a:pPr>
              <a:lnSpc>
                <a:spcPts val="2500"/>
              </a:lnSpc>
            </a:pPr>
            <a:endParaRPr kumimoji="1" lang="en-US" altLang="ja-JP" b="1" dirty="0">
              <a:latin typeface="Meiryo UI" panose="020B0604030504040204" pitchFamily="50" charset="-128"/>
              <a:ea typeface="Meiryo UI" panose="020B0604030504040204" pitchFamily="50" charset="-128"/>
            </a:endParaRPr>
          </a:p>
          <a:p>
            <a:pPr>
              <a:lnSpc>
                <a:spcPts val="2500"/>
              </a:lnSpc>
            </a:pPr>
            <a:r>
              <a:rPr kumimoji="1" lang="ja-JP" altLang="en-US" b="1" dirty="0">
                <a:latin typeface="Meiryo UI" panose="020B0604030504040204" pitchFamily="50" charset="-128"/>
                <a:ea typeface="Meiryo UI" panose="020B0604030504040204" pitchFamily="50" charset="-128"/>
              </a:rPr>
              <a:t>第２章　</a:t>
            </a:r>
            <a:r>
              <a:rPr kumimoji="1" lang="ja-JP" altLang="en-US" b="1" dirty="0" smtClean="0">
                <a:latin typeface="Meiryo UI" panose="020B0604030504040204" pitchFamily="50" charset="-128"/>
                <a:ea typeface="Meiryo UI" panose="020B0604030504040204" pitchFamily="50" charset="-128"/>
              </a:rPr>
              <a:t>国内外の事例と分析</a:t>
            </a:r>
            <a:endParaRPr kumimoji="1" lang="en-US" altLang="ja-JP" b="1" dirty="0">
              <a:latin typeface="Meiryo UI" panose="020B0604030504040204" pitchFamily="50" charset="-128"/>
              <a:ea typeface="Meiryo UI" panose="020B0604030504040204" pitchFamily="50" charset="-128"/>
            </a:endParaRPr>
          </a:p>
          <a:p>
            <a:pPr>
              <a:lnSpc>
                <a:spcPts val="2500"/>
              </a:lnSpc>
            </a:pPr>
            <a:r>
              <a:rPr kumimoji="1" lang="ja-JP" altLang="en-US" sz="1600" dirty="0" smtClean="0">
                <a:latin typeface="Meiryo UI" panose="020B0604030504040204" pitchFamily="50" charset="-128"/>
                <a:ea typeface="Meiryo UI" panose="020B0604030504040204" pitchFamily="50" charset="-128"/>
              </a:rPr>
              <a:t>１．３次元点群データを活用したスマートシティ（静岡県）</a:t>
            </a:r>
            <a:endParaRPr kumimoji="1" lang="en-US" altLang="ja-JP" sz="1600" dirty="0">
              <a:latin typeface="Meiryo UI" panose="020B0604030504040204" pitchFamily="50" charset="-128"/>
              <a:ea typeface="Meiryo UI" panose="020B0604030504040204" pitchFamily="50" charset="-128"/>
            </a:endParaRPr>
          </a:p>
          <a:p>
            <a:pPr>
              <a:lnSpc>
                <a:spcPts val="2500"/>
              </a:lnSpc>
            </a:pPr>
            <a:r>
              <a:rPr kumimoji="1" lang="ja-JP" altLang="en-US" sz="1600" dirty="0" smtClean="0">
                <a:latin typeface="Meiryo UI" panose="020B0604030504040204" pitchFamily="50" charset="-128"/>
                <a:ea typeface="Meiryo UI" panose="020B0604030504040204" pitchFamily="50" charset="-128"/>
              </a:rPr>
              <a:t>２．行政のイニシアティブによるスマートモビリティの実現（オスロ市）</a:t>
            </a:r>
            <a:endParaRPr kumimoji="1" lang="en-US" altLang="ja-JP" sz="1600" dirty="0" smtClean="0">
              <a:latin typeface="Meiryo UI" panose="020B0604030504040204" pitchFamily="50" charset="-128"/>
              <a:ea typeface="Meiryo UI" panose="020B0604030504040204" pitchFamily="50" charset="-128"/>
            </a:endParaRPr>
          </a:p>
          <a:p>
            <a:pPr>
              <a:lnSpc>
                <a:spcPts val="2500"/>
              </a:lnSpc>
            </a:pPr>
            <a:r>
              <a:rPr kumimoji="1" lang="ja-JP" altLang="en-US" sz="1600" dirty="0" smtClean="0">
                <a:latin typeface="Meiryo UI" panose="020B0604030504040204" pitchFamily="50" charset="-128"/>
                <a:ea typeface="Meiryo UI" panose="020B0604030504040204" pitchFamily="50" charset="-128"/>
              </a:rPr>
              <a:t>３．エリアの一体開発によるスマートシティ化（マスダール・シティ／裾野市）</a:t>
            </a:r>
            <a:endParaRPr kumimoji="1" lang="en-US" altLang="ja-JP" sz="1600" dirty="0" smtClean="0">
              <a:latin typeface="Meiryo UI" panose="020B0604030504040204" pitchFamily="50" charset="-128"/>
              <a:ea typeface="Meiryo UI" panose="020B0604030504040204" pitchFamily="50" charset="-128"/>
            </a:endParaRPr>
          </a:p>
          <a:p>
            <a:pPr>
              <a:lnSpc>
                <a:spcPts val="2500"/>
              </a:lnSpc>
            </a:pPr>
            <a:r>
              <a:rPr kumimoji="1" lang="ja-JP" altLang="en-US" sz="1600" dirty="0" smtClean="0">
                <a:latin typeface="Meiryo UI" panose="020B0604030504040204" pitchFamily="50" charset="-128"/>
                <a:ea typeface="Meiryo UI" panose="020B0604030504040204" pitchFamily="50" charset="-128"/>
              </a:rPr>
              <a:t>４．国内スマートシティの整理分析</a:t>
            </a:r>
            <a:endParaRPr kumimoji="1" lang="en-US" altLang="ja-JP" sz="1600" dirty="0" smtClean="0">
              <a:latin typeface="Meiryo UI" panose="020B0604030504040204" pitchFamily="50" charset="-128"/>
              <a:ea typeface="Meiryo UI" panose="020B0604030504040204" pitchFamily="50" charset="-128"/>
            </a:endParaRPr>
          </a:p>
          <a:p>
            <a:pPr>
              <a:lnSpc>
                <a:spcPts val="25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① 都心の事例（大丸</a:t>
            </a:r>
            <a:r>
              <a:rPr kumimoji="1" lang="ja-JP" altLang="en-US" sz="1600" dirty="0">
                <a:latin typeface="Meiryo UI" panose="020B0604030504040204" pitchFamily="50" charset="-128"/>
                <a:ea typeface="Meiryo UI" panose="020B0604030504040204" pitchFamily="50" charset="-128"/>
              </a:rPr>
              <a:t>有、</a:t>
            </a:r>
            <a:r>
              <a:rPr kumimoji="1" lang="ja-JP" altLang="en-US" sz="1600" dirty="0" smtClean="0">
                <a:latin typeface="Meiryo UI" panose="020B0604030504040204" pitchFamily="50" charset="-128"/>
                <a:ea typeface="Meiryo UI" panose="020B0604030504040204" pitchFamily="50" charset="-128"/>
              </a:rPr>
              <a:t>豊洲）</a:t>
            </a:r>
            <a:endParaRPr kumimoji="1" lang="en-US" altLang="ja-JP" sz="1600" dirty="0">
              <a:latin typeface="Meiryo UI" panose="020B0604030504040204" pitchFamily="50" charset="-128"/>
              <a:ea typeface="Meiryo UI" panose="020B0604030504040204" pitchFamily="50" charset="-128"/>
            </a:endParaRPr>
          </a:p>
          <a:p>
            <a:pPr>
              <a:lnSpc>
                <a:spcPts val="25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② 郊外・ニュータウンの事例（柏の葉、高蔵寺</a:t>
            </a:r>
            <a:r>
              <a:rPr kumimoji="1" lang="en-US" altLang="ja-JP" sz="1600" dirty="0" smtClean="0">
                <a:latin typeface="Meiryo UI" panose="020B0604030504040204" pitchFamily="50" charset="-128"/>
                <a:ea typeface="Meiryo UI" panose="020B0604030504040204" pitchFamily="50" charset="-128"/>
              </a:rPr>
              <a:t>NT</a:t>
            </a:r>
            <a:r>
              <a:rPr kumimoji="1" lang="ja-JP" altLang="en-US" sz="1600" dirty="0" smtClean="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a:lnSpc>
                <a:spcPts val="25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③ 過疎</a:t>
            </a:r>
            <a:r>
              <a:rPr kumimoji="1" lang="ja-JP" altLang="en-US" sz="1600" dirty="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中山間地の事例（毛呂山、三次市川西地区）</a:t>
            </a:r>
            <a:endParaRPr kumimoji="1" lang="en-US" altLang="ja-JP" sz="1600" dirty="0">
              <a:latin typeface="Meiryo UI" panose="020B0604030504040204" pitchFamily="50" charset="-128"/>
              <a:ea typeface="Meiryo UI" panose="020B0604030504040204" pitchFamily="50" charset="-128"/>
            </a:endParaRPr>
          </a:p>
          <a:p>
            <a:pPr>
              <a:lnSpc>
                <a:spcPts val="2500"/>
              </a:lnSpc>
            </a:pPr>
            <a:endParaRPr kumimoji="1" lang="en-US" altLang="ja-JP" sz="1600" dirty="0" smtClean="0">
              <a:latin typeface="Meiryo UI" panose="020B0604030504040204" pitchFamily="50" charset="-128"/>
              <a:ea typeface="Meiryo UI" panose="020B0604030504040204" pitchFamily="50" charset="-128"/>
            </a:endParaRPr>
          </a:p>
          <a:p>
            <a:pPr>
              <a:lnSpc>
                <a:spcPts val="2500"/>
              </a:lnSpc>
            </a:pPr>
            <a:r>
              <a:rPr kumimoji="1" lang="ja-JP" altLang="en-US" sz="1600" b="1" dirty="0" smtClean="0">
                <a:latin typeface="Meiryo UI" panose="020B0604030504040204" pitchFamily="50" charset="-128"/>
                <a:ea typeface="Meiryo UI" panose="020B0604030504040204" pitchFamily="50" charset="-128"/>
              </a:rPr>
              <a:t>第３章　大阪の事例</a:t>
            </a:r>
            <a:endParaRPr kumimoji="1" lang="en-US" altLang="ja-JP" sz="1600" b="1" dirty="0" smtClean="0">
              <a:latin typeface="Meiryo UI" panose="020B0604030504040204" pitchFamily="50" charset="-128"/>
              <a:ea typeface="Meiryo UI" panose="020B0604030504040204" pitchFamily="50" charset="-128"/>
            </a:endParaRPr>
          </a:p>
          <a:p>
            <a:pPr>
              <a:lnSpc>
                <a:spcPts val="2500"/>
              </a:lnSpc>
            </a:pPr>
            <a:r>
              <a:rPr kumimoji="1" lang="ja-JP" altLang="en-US" sz="1600" dirty="0" smtClean="0">
                <a:latin typeface="Meiryo UI" panose="020B0604030504040204" pitchFamily="50" charset="-128"/>
                <a:ea typeface="Meiryo UI" panose="020B0604030504040204" pitchFamily="50" charset="-128"/>
              </a:rPr>
              <a:t>５．大阪の都心の開発地区</a:t>
            </a:r>
            <a:endParaRPr kumimoji="1" lang="en-US" altLang="ja-JP" sz="16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A4BF8627-36C9-4341-969E-17B4CBF9CE1D}" type="slidenum">
              <a:rPr kumimoji="1" lang="ja-JP" altLang="en-US" smtClean="0"/>
              <a:t>2</a:t>
            </a:fld>
            <a:endParaRPr kumimoji="1" lang="ja-JP" altLang="en-US"/>
          </a:p>
        </p:txBody>
      </p:sp>
    </p:spTree>
    <p:extLst>
      <p:ext uri="{BB962C8B-B14F-4D97-AF65-F5344CB8AC3E}">
        <p14:creationId xmlns:p14="http://schemas.microsoft.com/office/powerpoint/2010/main" val="754134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2712" y="98381"/>
            <a:ext cx="3207929" cy="400110"/>
          </a:xfrm>
          <a:prstGeom prst="rect">
            <a:avLst/>
          </a:prstGeom>
          <a:solidFill>
            <a:schemeClr val="accent1">
              <a:lumMod val="50000"/>
            </a:schemeClr>
          </a:solidFill>
        </p:spPr>
        <p:txBody>
          <a:bodyPr wrap="none" rtlCol="0">
            <a:spAutoFit/>
          </a:bodyPr>
          <a:lstStyle/>
          <a:p>
            <a:r>
              <a:rPr kumimoji="1" lang="en-US" altLang="ja-JP" sz="2000" b="1" dirty="0" smtClean="0">
                <a:solidFill>
                  <a:schemeClr val="bg1"/>
                </a:solidFill>
                <a:latin typeface="Meiryo UI" panose="020B0604030504040204" pitchFamily="50" charset="-128"/>
                <a:ea typeface="Meiryo UI" panose="020B0604030504040204" pitchFamily="50" charset="-128"/>
              </a:rPr>
              <a:t>【C】</a:t>
            </a:r>
            <a:r>
              <a:rPr kumimoji="1" lang="ja-JP" altLang="en-US" sz="2000" b="1" dirty="0" smtClean="0">
                <a:solidFill>
                  <a:schemeClr val="bg1"/>
                </a:solidFill>
                <a:latin typeface="Meiryo UI" panose="020B0604030504040204" pitchFamily="50" charset="-128"/>
                <a:ea typeface="Meiryo UI" panose="020B0604030504040204" pitchFamily="50" charset="-128"/>
              </a:rPr>
              <a:t>　過疎・中山間地の事例</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89857AF3-69A1-48BA-8731-4C083301FD41}"/>
              </a:ext>
            </a:extLst>
          </p:cNvPr>
          <p:cNvSpPr/>
          <p:nvPr/>
        </p:nvSpPr>
        <p:spPr>
          <a:xfrm>
            <a:off x="3767210" y="113770"/>
            <a:ext cx="3329758" cy="369332"/>
          </a:xfrm>
          <a:prstGeom prst="rect">
            <a:avLst/>
          </a:prstGeom>
        </p:spPr>
        <p:txBody>
          <a:bodyPr wrap="none">
            <a:spAutoFit/>
          </a:bodyP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三次市　中山間地・自立モデル</a:t>
            </a:r>
            <a:r>
              <a:rPr kumimoji="1" lang="en-US" altLang="ja-JP" b="1" dirty="0" smtClean="0">
                <a:latin typeface="Meiryo UI" panose="020B0604030504040204" pitchFamily="50" charset="-128"/>
                <a:ea typeface="Meiryo UI" panose="020B0604030504040204" pitchFamily="50" charset="-128"/>
              </a:rPr>
              <a:t>】</a:t>
            </a:r>
            <a:endParaRPr lang="ja-JP" altLang="en-US" dirty="0"/>
          </a:p>
        </p:txBody>
      </p:sp>
      <p:sp>
        <p:nvSpPr>
          <p:cNvPr id="14" name="正方形/長方形 13">
            <a:extLst>
              <a:ext uri="{FF2B5EF4-FFF2-40B4-BE49-F238E27FC236}">
                <a16:creationId xmlns:a16="http://schemas.microsoft.com/office/drawing/2014/main" id="{89857AF3-69A1-48BA-8731-4C083301FD41}"/>
              </a:ext>
            </a:extLst>
          </p:cNvPr>
          <p:cNvSpPr/>
          <p:nvPr/>
        </p:nvSpPr>
        <p:spPr>
          <a:xfrm>
            <a:off x="413047" y="646623"/>
            <a:ext cx="8398501" cy="923330"/>
          </a:xfrm>
          <a:prstGeom prst="rect">
            <a:avLst/>
          </a:prstGeom>
        </p:spPr>
        <p:txBody>
          <a:bodyPr wrap="square">
            <a:spAutoFit/>
          </a:bodyPr>
          <a:lstStyle/>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分野</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エネルギーの地産地消を中心に、</a:t>
            </a:r>
            <a:r>
              <a:rPr kumimoji="1" lang="en-US" altLang="ja-JP" sz="1600" dirty="0" smtClean="0">
                <a:latin typeface="Meiryo UI" panose="020B0604030504040204" pitchFamily="50" charset="-128"/>
                <a:ea typeface="Meiryo UI" panose="020B0604030504040204" pitchFamily="50" charset="-128"/>
              </a:rPr>
              <a:t>EV</a:t>
            </a:r>
            <a:r>
              <a:rPr kumimoji="1" lang="ja-JP" altLang="en-US" sz="1600" dirty="0" smtClean="0">
                <a:latin typeface="Meiryo UI" panose="020B0604030504040204" pitchFamily="50" charset="-128"/>
                <a:ea typeface="Meiryo UI" panose="020B0604030504040204" pitchFamily="50" charset="-128"/>
              </a:rPr>
              <a:t>車両によるモビリティの展開、電力データのオープン化</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などに取り組む</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体制</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株</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川西郷の駅が中核となり、広島県や自動車・通信事業者と連携して事業を推進</a:t>
            </a:r>
            <a:endParaRPr kumimoji="1" lang="en-US" altLang="ja-JP" sz="1600" dirty="0" smtClean="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rotWithShape="1">
          <a:blip r:embed="rId2"/>
          <a:srcRect l="18480" t="13158" r="20184" b="5574"/>
          <a:stretch/>
        </p:blipFill>
        <p:spPr>
          <a:xfrm>
            <a:off x="1246910" y="1649265"/>
            <a:ext cx="6802581" cy="5067385"/>
          </a:xfrm>
          <a:prstGeom prst="rect">
            <a:avLst/>
          </a:prstGeom>
        </p:spPr>
      </p:pic>
      <p:sp>
        <p:nvSpPr>
          <p:cNvPr id="2" name="スライド番号プレースホルダー 1"/>
          <p:cNvSpPr>
            <a:spLocks noGrp="1"/>
          </p:cNvSpPr>
          <p:nvPr>
            <p:ph type="sldNum" sz="quarter" idx="12"/>
          </p:nvPr>
        </p:nvSpPr>
        <p:spPr>
          <a:xfrm>
            <a:off x="6873478" y="6351525"/>
            <a:ext cx="2057400" cy="365125"/>
          </a:xfrm>
        </p:spPr>
        <p:txBody>
          <a:bodyPr/>
          <a:lstStyle/>
          <a:p>
            <a:fld id="{A4BF8627-36C9-4341-969E-17B4CBF9CE1D}" type="slidenum">
              <a:rPr kumimoji="1" lang="ja-JP" altLang="en-US" smtClean="0"/>
              <a:t>20</a:t>
            </a:fld>
            <a:endParaRPr kumimoji="1" lang="ja-JP" altLang="en-US"/>
          </a:p>
        </p:txBody>
      </p:sp>
    </p:spTree>
    <p:extLst>
      <p:ext uri="{BB962C8B-B14F-4D97-AF65-F5344CB8AC3E}">
        <p14:creationId xmlns:p14="http://schemas.microsoft.com/office/powerpoint/2010/main" val="2473165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4BF8627-36C9-4341-969E-17B4CBF9CE1D}" type="slidenum">
              <a:rPr kumimoji="1" lang="ja-JP" altLang="en-US" smtClean="0"/>
              <a:t>21</a:t>
            </a:fld>
            <a:endParaRPr kumimoji="1" lang="ja-JP" altLang="en-US"/>
          </a:p>
        </p:txBody>
      </p:sp>
      <p:sp>
        <p:nvSpPr>
          <p:cNvPr id="5" name="正方形/長方形 4"/>
          <p:cNvSpPr/>
          <p:nvPr/>
        </p:nvSpPr>
        <p:spPr>
          <a:xfrm>
            <a:off x="2949343" y="2324134"/>
            <a:ext cx="3230372" cy="523220"/>
          </a:xfrm>
          <a:prstGeom prst="rect">
            <a:avLst/>
          </a:prstGeom>
        </p:spPr>
        <p:txBody>
          <a:bodyPr wrap="none">
            <a:spAutoFit/>
          </a:bodyPr>
          <a:lstStyle/>
          <a:p>
            <a:r>
              <a:rPr lang="ja-JP" altLang="en-US" sz="2800" dirty="0" smtClean="0">
                <a:latin typeface="Meiryo UI" panose="020B0604030504040204" pitchFamily="50" charset="-128"/>
                <a:ea typeface="Meiryo UI" panose="020B0604030504040204" pitchFamily="50" charset="-128"/>
              </a:rPr>
              <a:t>第３章　大阪の事例</a:t>
            </a:r>
            <a:endParaRPr lang="ja-JP" altLang="en-US" sz="2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250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02926" y="6442658"/>
            <a:ext cx="2057400" cy="365125"/>
          </a:xfrm>
        </p:spPr>
        <p:txBody>
          <a:bodyPr/>
          <a:lstStyle/>
          <a:p>
            <a:fld id="{A4BF8627-36C9-4341-969E-17B4CBF9CE1D}" type="slidenum">
              <a:rPr kumimoji="1" lang="ja-JP" altLang="en-US" smtClean="0"/>
              <a:t>22</a:t>
            </a:fld>
            <a:endParaRPr kumimoji="1" lang="ja-JP" altLang="en-US"/>
          </a:p>
        </p:txBody>
      </p:sp>
      <p:graphicFrame>
        <p:nvGraphicFramePr>
          <p:cNvPr id="6" name="表 5"/>
          <p:cNvGraphicFramePr>
            <a:graphicFrameLocks noGrp="1"/>
          </p:cNvGraphicFramePr>
          <p:nvPr>
            <p:extLst>
              <p:ext uri="{D42A27DB-BD31-4B8C-83A1-F6EECF244321}">
                <p14:modId xmlns:p14="http://schemas.microsoft.com/office/powerpoint/2010/main" val="235894690"/>
              </p:ext>
            </p:extLst>
          </p:nvPr>
        </p:nvGraphicFramePr>
        <p:xfrm>
          <a:off x="333153" y="3815186"/>
          <a:ext cx="8523211" cy="2140399"/>
        </p:xfrm>
        <a:graphic>
          <a:graphicData uri="http://schemas.openxmlformats.org/drawingml/2006/table">
            <a:tbl>
              <a:tblPr firstRow="1" bandRow="1">
                <a:tableStyleId>{5940675A-B579-460E-94D1-54222C63F5DA}</a:tableStyleId>
              </a:tblPr>
              <a:tblGrid>
                <a:gridCol w="919934">
                  <a:extLst>
                    <a:ext uri="{9D8B030D-6E8A-4147-A177-3AD203B41FA5}">
                      <a16:colId xmlns:a16="http://schemas.microsoft.com/office/drawing/2014/main" val="62204240"/>
                    </a:ext>
                  </a:extLst>
                </a:gridCol>
                <a:gridCol w="548969">
                  <a:extLst>
                    <a:ext uri="{9D8B030D-6E8A-4147-A177-3AD203B41FA5}">
                      <a16:colId xmlns:a16="http://schemas.microsoft.com/office/drawing/2014/main" val="2257893469"/>
                    </a:ext>
                  </a:extLst>
                </a:gridCol>
                <a:gridCol w="414901">
                  <a:extLst>
                    <a:ext uri="{9D8B030D-6E8A-4147-A177-3AD203B41FA5}">
                      <a16:colId xmlns:a16="http://schemas.microsoft.com/office/drawing/2014/main" val="2070578001"/>
                    </a:ext>
                  </a:extLst>
                </a:gridCol>
                <a:gridCol w="414901">
                  <a:extLst>
                    <a:ext uri="{9D8B030D-6E8A-4147-A177-3AD203B41FA5}">
                      <a16:colId xmlns:a16="http://schemas.microsoft.com/office/drawing/2014/main" val="1528557596"/>
                    </a:ext>
                  </a:extLst>
                </a:gridCol>
                <a:gridCol w="414901">
                  <a:extLst>
                    <a:ext uri="{9D8B030D-6E8A-4147-A177-3AD203B41FA5}">
                      <a16:colId xmlns:a16="http://schemas.microsoft.com/office/drawing/2014/main" val="1009397412"/>
                    </a:ext>
                  </a:extLst>
                </a:gridCol>
                <a:gridCol w="414901">
                  <a:extLst>
                    <a:ext uri="{9D8B030D-6E8A-4147-A177-3AD203B41FA5}">
                      <a16:colId xmlns:a16="http://schemas.microsoft.com/office/drawing/2014/main" val="3455897122"/>
                    </a:ext>
                  </a:extLst>
                </a:gridCol>
                <a:gridCol w="414901">
                  <a:extLst>
                    <a:ext uri="{9D8B030D-6E8A-4147-A177-3AD203B41FA5}">
                      <a16:colId xmlns:a16="http://schemas.microsoft.com/office/drawing/2014/main" val="1343647277"/>
                    </a:ext>
                  </a:extLst>
                </a:gridCol>
                <a:gridCol w="414901">
                  <a:extLst>
                    <a:ext uri="{9D8B030D-6E8A-4147-A177-3AD203B41FA5}">
                      <a16:colId xmlns:a16="http://schemas.microsoft.com/office/drawing/2014/main" val="1377903316"/>
                    </a:ext>
                  </a:extLst>
                </a:gridCol>
                <a:gridCol w="414901">
                  <a:extLst>
                    <a:ext uri="{9D8B030D-6E8A-4147-A177-3AD203B41FA5}">
                      <a16:colId xmlns:a16="http://schemas.microsoft.com/office/drawing/2014/main" val="408183901"/>
                    </a:ext>
                  </a:extLst>
                </a:gridCol>
                <a:gridCol w="414901">
                  <a:extLst>
                    <a:ext uri="{9D8B030D-6E8A-4147-A177-3AD203B41FA5}">
                      <a16:colId xmlns:a16="http://schemas.microsoft.com/office/drawing/2014/main" val="44386275"/>
                    </a:ext>
                  </a:extLst>
                </a:gridCol>
                <a:gridCol w="414901">
                  <a:extLst>
                    <a:ext uri="{9D8B030D-6E8A-4147-A177-3AD203B41FA5}">
                      <a16:colId xmlns:a16="http://schemas.microsoft.com/office/drawing/2014/main" val="2996718601"/>
                    </a:ext>
                  </a:extLst>
                </a:gridCol>
                <a:gridCol w="414901">
                  <a:extLst>
                    <a:ext uri="{9D8B030D-6E8A-4147-A177-3AD203B41FA5}">
                      <a16:colId xmlns:a16="http://schemas.microsoft.com/office/drawing/2014/main" val="2846792621"/>
                    </a:ext>
                  </a:extLst>
                </a:gridCol>
                <a:gridCol w="414901">
                  <a:extLst>
                    <a:ext uri="{9D8B030D-6E8A-4147-A177-3AD203B41FA5}">
                      <a16:colId xmlns:a16="http://schemas.microsoft.com/office/drawing/2014/main" val="2728533222"/>
                    </a:ext>
                  </a:extLst>
                </a:gridCol>
                <a:gridCol w="414901">
                  <a:extLst>
                    <a:ext uri="{9D8B030D-6E8A-4147-A177-3AD203B41FA5}">
                      <a16:colId xmlns:a16="http://schemas.microsoft.com/office/drawing/2014/main" val="607670242"/>
                    </a:ext>
                  </a:extLst>
                </a:gridCol>
                <a:gridCol w="414901">
                  <a:extLst>
                    <a:ext uri="{9D8B030D-6E8A-4147-A177-3AD203B41FA5}">
                      <a16:colId xmlns:a16="http://schemas.microsoft.com/office/drawing/2014/main" val="1441691257"/>
                    </a:ext>
                  </a:extLst>
                </a:gridCol>
                <a:gridCol w="414901">
                  <a:extLst>
                    <a:ext uri="{9D8B030D-6E8A-4147-A177-3AD203B41FA5}">
                      <a16:colId xmlns:a16="http://schemas.microsoft.com/office/drawing/2014/main" val="2899469024"/>
                    </a:ext>
                  </a:extLst>
                </a:gridCol>
                <a:gridCol w="414901">
                  <a:extLst>
                    <a:ext uri="{9D8B030D-6E8A-4147-A177-3AD203B41FA5}">
                      <a16:colId xmlns:a16="http://schemas.microsoft.com/office/drawing/2014/main" val="1855072715"/>
                    </a:ext>
                  </a:extLst>
                </a:gridCol>
                <a:gridCol w="414901">
                  <a:extLst>
                    <a:ext uri="{9D8B030D-6E8A-4147-A177-3AD203B41FA5}">
                      <a16:colId xmlns:a16="http://schemas.microsoft.com/office/drawing/2014/main" val="1177368156"/>
                    </a:ext>
                  </a:extLst>
                </a:gridCol>
                <a:gridCol w="415892">
                  <a:extLst>
                    <a:ext uri="{9D8B030D-6E8A-4147-A177-3AD203B41FA5}">
                      <a16:colId xmlns:a16="http://schemas.microsoft.com/office/drawing/2014/main" val="3123551057"/>
                    </a:ext>
                  </a:extLst>
                </a:gridCol>
              </a:tblGrid>
              <a:tr h="334063">
                <a:tc>
                  <a:txBody>
                    <a:bodyPr/>
                    <a:lstStyle/>
                    <a:p>
                      <a:endParaRPr kumimoji="1" lang="ja-JP" altLang="en-US" sz="12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2020</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21</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22</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23</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24</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25</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26</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27</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28</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29</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30</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31</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32</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33</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34</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35</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36</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050" dirty="0">
                          <a:latin typeface="Meiryo UI" panose="020B0604030504040204" pitchFamily="50" charset="-128"/>
                          <a:ea typeface="Meiryo UI" panose="020B0604030504040204" pitchFamily="50" charset="-128"/>
                        </a:rPr>
                        <a:t>37</a:t>
                      </a:r>
                      <a:endParaRPr kumimoji="1" lang="ja-JP" altLang="en-US" sz="105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3867611"/>
                  </a:ext>
                </a:extLst>
              </a:tr>
              <a:tr h="451584">
                <a:tc>
                  <a:txBody>
                    <a:bodyPr/>
                    <a:lstStyle/>
                    <a:p>
                      <a:r>
                        <a:rPr kumimoji="1" lang="ja-JP" altLang="en-US" sz="1200" dirty="0">
                          <a:latin typeface="Meiryo UI" panose="020B0604030504040204" pitchFamily="50" charset="-128"/>
                          <a:ea typeface="Meiryo UI" panose="020B0604030504040204" pitchFamily="50" charset="-128"/>
                        </a:rPr>
                        <a:t>うめきた</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期</a:t>
                      </a:r>
                    </a:p>
                  </a:txBody>
                  <a:tcPr>
                    <a:lnT w="12700" cap="flat" cmpd="sng" algn="ctr">
                      <a:solidFill>
                        <a:schemeClr val="tx1"/>
                      </a:solid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a:txBody>
                    <a:bodyPr/>
                    <a:lstStyle/>
                    <a:p>
                      <a:endParaRPr kumimoji="1" lang="ja-JP" altLang="en-US" sz="10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a:txBody>
                    <a:bodyPr/>
                    <a:lstStyle/>
                    <a:p>
                      <a:endParaRPr kumimoji="1" lang="ja-JP" altLang="en-US" sz="10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a:txBody>
                    <a:bodyPr/>
                    <a:lstStyle/>
                    <a:p>
                      <a:endParaRPr kumimoji="1" lang="ja-JP" altLang="en-US" sz="10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solidFill>
                      <a:schemeClr val="accent1">
                        <a:lumMod val="60000"/>
                        <a:lumOff val="40000"/>
                      </a:schemeClr>
                    </a:solidFill>
                  </a:tcPr>
                </a:tc>
                <a:extLst>
                  <a:ext uri="{0D108BD9-81ED-4DB2-BD59-A6C34878D82A}">
                    <a16:rowId xmlns:a16="http://schemas.microsoft.com/office/drawing/2014/main" val="1932886600"/>
                  </a:ext>
                </a:extLst>
              </a:tr>
              <a:tr h="451584">
                <a:tc>
                  <a:txBody>
                    <a:bodyPr/>
                    <a:lstStyle/>
                    <a:p>
                      <a:r>
                        <a:rPr kumimoji="1" lang="ja-JP" altLang="en-US" sz="1200" dirty="0">
                          <a:latin typeface="Meiryo UI" panose="020B0604030504040204" pitchFamily="50" charset="-128"/>
                          <a:ea typeface="Meiryo UI" panose="020B0604030504040204" pitchFamily="50" charset="-128"/>
                        </a:rPr>
                        <a:t>夢洲</a:t>
                      </a:r>
                    </a:p>
                  </a:txBody>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endParaRPr kumimoji="1" lang="ja-JP" altLang="en-US" sz="1000">
                        <a:latin typeface="Meiryo UI" panose="020B0604030504040204" pitchFamily="50" charset="-128"/>
                        <a:ea typeface="Meiryo UI" panose="020B0604030504040204" pitchFamily="50" charset="-128"/>
                      </a:endParaRPr>
                    </a:p>
                  </a:txBody>
                  <a:tcPr/>
                </a:tc>
                <a:tc>
                  <a:txBody>
                    <a:bodyPr/>
                    <a:lstStyle/>
                    <a:p>
                      <a:endParaRPr kumimoji="1" lang="ja-JP" altLang="en-US" sz="1000">
                        <a:latin typeface="Meiryo UI" panose="020B0604030504040204" pitchFamily="50" charset="-128"/>
                        <a:ea typeface="Meiryo UI" panose="020B0604030504040204" pitchFamily="50" charset="-128"/>
                      </a:endParaRPr>
                    </a:p>
                  </a:txBody>
                  <a:tcPr/>
                </a:tc>
                <a:tc>
                  <a:txBody>
                    <a:bodyPr/>
                    <a:lstStyle/>
                    <a:p>
                      <a:endParaRPr kumimoji="1" lang="ja-JP" altLang="en-US" sz="1000">
                        <a:latin typeface="Meiryo UI" panose="020B0604030504040204" pitchFamily="50" charset="-128"/>
                        <a:ea typeface="Meiryo UI" panose="020B0604030504040204" pitchFamily="50" charset="-128"/>
                      </a:endParaRPr>
                    </a:p>
                  </a:txBody>
                  <a:tcPr/>
                </a:tc>
                <a:tc>
                  <a:txBody>
                    <a:bodyPr/>
                    <a:lstStyle/>
                    <a:p>
                      <a:endParaRPr kumimoji="1" lang="ja-JP" altLang="en-US" sz="1000">
                        <a:latin typeface="Meiryo UI" panose="020B0604030504040204" pitchFamily="50" charset="-128"/>
                        <a:ea typeface="Meiryo UI" panose="020B0604030504040204" pitchFamily="50" charset="-128"/>
                      </a:endParaRPr>
                    </a:p>
                  </a:txBody>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extLst>
                  <a:ext uri="{0D108BD9-81ED-4DB2-BD59-A6C34878D82A}">
                    <a16:rowId xmlns:a16="http://schemas.microsoft.com/office/drawing/2014/main" val="1225787187"/>
                  </a:ext>
                </a:extLst>
              </a:tr>
              <a:tr h="451584">
                <a:tc>
                  <a:txBody>
                    <a:bodyPr/>
                    <a:lstStyle/>
                    <a:p>
                      <a:r>
                        <a:rPr kumimoji="1" lang="ja-JP" altLang="en-US" sz="1200" dirty="0">
                          <a:latin typeface="Meiryo UI" panose="020B0604030504040204" pitchFamily="50" charset="-128"/>
                          <a:ea typeface="Meiryo UI" panose="020B0604030504040204" pitchFamily="50" charset="-128"/>
                        </a:rPr>
                        <a:t>森之宮</a:t>
                      </a:r>
                    </a:p>
                  </a:txBody>
                  <a:tcPr>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4405755"/>
                  </a:ext>
                </a:extLst>
              </a:tr>
              <a:tr h="451584">
                <a:tc>
                  <a:txBody>
                    <a:bodyPr/>
                    <a:lstStyle/>
                    <a:p>
                      <a:r>
                        <a:rPr kumimoji="1" lang="ja-JP" altLang="en-US" sz="1200" dirty="0" smtClean="0">
                          <a:latin typeface="Meiryo UI" panose="020B0604030504040204" pitchFamily="50" charset="-128"/>
                          <a:ea typeface="Meiryo UI" panose="020B0604030504040204" pitchFamily="50" charset="-128"/>
                        </a:rPr>
                        <a:t>新大阪</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91640864"/>
                  </a:ext>
                </a:extLst>
              </a:tr>
            </a:tbl>
          </a:graphicData>
        </a:graphic>
      </p:graphicFrame>
      <p:sp>
        <p:nvSpPr>
          <p:cNvPr id="8" name="テキスト ボックス 7"/>
          <p:cNvSpPr txBox="1"/>
          <p:nvPr/>
        </p:nvSpPr>
        <p:spPr>
          <a:xfrm>
            <a:off x="3009799" y="4248273"/>
            <a:ext cx="829073"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a:t>
            </a:r>
            <a:r>
              <a:rPr kumimoji="1" lang="ja-JP" altLang="en-US" sz="1050" dirty="0" err="1">
                <a:latin typeface="Meiryo UI" panose="020B0604030504040204" pitchFamily="50" charset="-128"/>
                <a:ea typeface="Meiryo UI" panose="020B0604030504040204" pitchFamily="50" charset="-128"/>
              </a:rPr>
              <a:t>ま</a:t>
            </a:r>
            <a:r>
              <a:rPr kumimoji="1" lang="ja-JP" altLang="en-US" sz="1050" dirty="0">
                <a:latin typeface="Meiryo UI" panose="020B0604030504040204" pitchFamily="50" charset="-128"/>
                <a:ea typeface="Meiryo UI" panose="020B0604030504040204" pitchFamily="50" charset="-128"/>
              </a:rPr>
              <a:t>ちびらき</a:t>
            </a:r>
          </a:p>
        </p:txBody>
      </p:sp>
      <p:sp>
        <p:nvSpPr>
          <p:cNvPr id="9" name="テキスト ボックス 8"/>
          <p:cNvSpPr txBox="1"/>
          <p:nvPr/>
        </p:nvSpPr>
        <p:spPr>
          <a:xfrm>
            <a:off x="3398209" y="4604152"/>
            <a:ext cx="588623" cy="415498"/>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■万博</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IR</a:t>
            </a:r>
            <a:endParaRPr kumimoji="1" lang="ja-JP" altLang="en-US" sz="105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216906" y="3349147"/>
            <a:ext cx="2893741"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大阪の主</a:t>
            </a:r>
            <a:r>
              <a:rPr kumimoji="1" lang="ja-JP" altLang="en-US" b="1" dirty="0" smtClean="0">
                <a:latin typeface="Meiryo UI" panose="020B0604030504040204" pitchFamily="50" charset="-128"/>
                <a:ea typeface="Meiryo UI" panose="020B0604030504040204" pitchFamily="50" charset="-128"/>
              </a:rPr>
              <a:t>な都心の都市開発</a:t>
            </a:r>
            <a:endParaRPr kumimoji="1" lang="ja-JP" altLang="en-US"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424335" y="5147925"/>
            <a:ext cx="1239442"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■新大学キャンパス</a:t>
            </a:r>
          </a:p>
        </p:txBody>
      </p:sp>
      <p:cxnSp>
        <p:nvCxnSpPr>
          <p:cNvPr id="15" name="直線コネクタ 14"/>
          <p:cNvCxnSpPr/>
          <p:nvPr/>
        </p:nvCxnSpPr>
        <p:spPr>
          <a:xfrm>
            <a:off x="346365" y="582380"/>
            <a:ext cx="8604000" cy="0"/>
          </a:xfrm>
          <a:prstGeom prst="line">
            <a:avLst/>
          </a:prstGeom>
        </p:spPr>
        <p:style>
          <a:lnRef idx="1">
            <a:schemeClr val="dk1"/>
          </a:lnRef>
          <a:fillRef idx="0">
            <a:schemeClr val="dk1"/>
          </a:fillRef>
          <a:effectRef idx="0">
            <a:schemeClr val="dk1"/>
          </a:effectRef>
          <a:fontRef idx="minor">
            <a:schemeClr val="tx1"/>
          </a:fontRef>
        </p:style>
      </p:cxnSp>
      <p:sp>
        <p:nvSpPr>
          <p:cNvPr id="2" name="テキスト ボックス 1"/>
          <p:cNvSpPr txBox="1"/>
          <p:nvPr/>
        </p:nvSpPr>
        <p:spPr>
          <a:xfrm>
            <a:off x="923919" y="1310874"/>
            <a:ext cx="7448889" cy="132343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smtClean="0">
                <a:latin typeface="Meiryo UI" panose="020B0604030504040204" pitchFamily="50" charset="-128"/>
                <a:ea typeface="Meiryo UI" panose="020B0604030504040204" pitchFamily="50" charset="-128"/>
              </a:rPr>
              <a:t>大阪では、都心を中心に都市開発・再開発プロジェクトが控えており、それぞれの開発の</a:t>
            </a:r>
            <a:r>
              <a:rPr kumimoji="1" lang="ja-JP" altLang="en-US" sz="2000" dirty="0">
                <a:latin typeface="Meiryo UI" panose="020B0604030504040204" pitchFamily="50" charset="-128"/>
                <a:ea typeface="Meiryo UI" panose="020B0604030504040204" pitchFamily="50" charset="-128"/>
              </a:rPr>
              <a:t>タイミングに合わせ</a:t>
            </a:r>
            <a:r>
              <a:rPr kumimoji="1" lang="ja-JP" altLang="en-US" sz="2000" dirty="0" smtClean="0">
                <a:latin typeface="Meiryo UI" panose="020B0604030504040204" pitchFamily="50" charset="-128"/>
                <a:ea typeface="Meiryo UI" panose="020B0604030504040204" pitchFamily="50" charset="-128"/>
              </a:rPr>
              <a:t>、また街や住民が置かれている社会課題に即し、先端</a:t>
            </a:r>
            <a:r>
              <a:rPr kumimoji="1" lang="ja-JP" altLang="en-US" sz="2000" dirty="0">
                <a:latin typeface="Meiryo UI" panose="020B0604030504040204" pitchFamily="50" charset="-128"/>
                <a:ea typeface="Meiryo UI" panose="020B0604030504040204" pitchFamily="50" charset="-128"/>
              </a:rPr>
              <a:t>テクノロジーを活かして、住民の</a:t>
            </a:r>
            <a:r>
              <a:rPr kumimoji="1" lang="en-US" altLang="ja-JP" sz="2000" dirty="0" err="1">
                <a:latin typeface="Meiryo UI" panose="020B0604030504040204" pitchFamily="50" charset="-128"/>
                <a:ea typeface="Meiryo UI" panose="020B0604030504040204" pitchFamily="50" charset="-128"/>
              </a:rPr>
              <a:t>QoL</a:t>
            </a:r>
            <a:r>
              <a:rPr kumimoji="1" lang="ja-JP" altLang="en-US" sz="2000" dirty="0">
                <a:latin typeface="Meiryo UI" panose="020B0604030504040204" pitchFamily="50" charset="-128"/>
                <a:ea typeface="Meiryo UI" panose="020B0604030504040204" pitchFamily="50" charset="-128"/>
              </a:rPr>
              <a:t>が</a:t>
            </a:r>
            <a:r>
              <a:rPr kumimoji="1" lang="ja-JP" altLang="en-US" sz="2000" dirty="0" smtClean="0">
                <a:latin typeface="Meiryo UI" panose="020B0604030504040204" pitchFamily="50" charset="-128"/>
                <a:ea typeface="Meiryo UI" panose="020B0604030504040204" pitchFamily="50" charset="-128"/>
              </a:rPr>
              <a:t>最大化させる、あるいは持続</a:t>
            </a:r>
            <a:r>
              <a:rPr kumimoji="1" lang="ja-JP" altLang="en-US" sz="2000" dirty="0">
                <a:latin typeface="Meiryo UI" panose="020B0604030504040204" pitchFamily="50" charset="-128"/>
                <a:ea typeface="Meiryo UI" panose="020B0604030504040204" pitchFamily="50" charset="-128"/>
              </a:rPr>
              <a:t>可能なまちづくりを実現する</a:t>
            </a:r>
            <a:r>
              <a:rPr kumimoji="1" lang="ja-JP" altLang="en-US" sz="2000" dirty="0" smtClean="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507049" y="95307"/>
            <a:ext cx="2313454"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大阪の都市開発</a:t>
            </a:r>
            <a:endParaRPr kumimoji="1" lang="ja-JP" altLang="en-US" sz="2400" b="1"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137135" y="5955585"/>
            <a:ext cx="1104790" cy="430887"/>
          </a:xfrm>
          <a:prstGeom prst="rect">
            <a:avLst/>
          </a:prstGeom>
          <a:noFill/>
          <a:ln>
            <a:noFill/>
          </a:ln>
        </p:spPr>
        <p:txBody>
          <a:bodyPr wrap="none" rtlCol="0">
            <a:spAutoFit/>
          </a:bodyPr>
          <a:lstStyle/>
          <a:p>
            <a:pPr algn="ctr"/>
            <a:r>
              <a:rPr kumimoji="1" lang="ja-JP" altLang="en-US" sz="1100" b="1" dirty="0" smtClean="0">
                <a:latin typeface="Meiryo UI" panose="020B0604030504040204" pitchFamily="50" charset="-128"/>
                <a:ea typeface="Meiryo UI" panose="020B0604030504040204" pitchFamily="50" charset="-128"/>
              </a:rPr>
              <a:t>↑</a:t>
            </a:r>
            <a:endParaRPr kumimoji="1" lang="en-US" altLang="ja-JP" sz="1100" b="1" dirty="0" smtClean="0">
              <a:latin typeface="Meiryo UI" panose="020B0604030504040204" pitchFamily="50" charset="-128"/>
              <a:ea typeface="Meiryo UI" panose="020B0604030504040204" pitchFamily="50" charset="-128"/>
            </a:endParaRPr>
          </a:p>
          <a:p>
            <a:pPr algn="ctr"/>
            <a:r>
              <a:rPr kumimoji="1" lang="ja-JP" altLang="en-US" sz="1100" b="1" dirty="0" smtClean="0">
                <a:latin typeface="Meiryo UI" panose="020B0604030504040204" pitchFamily="50" charset="-128"/>
                <a:ea typeface="Meiryo UI" panose="020B0604030504040204" pitchFamily="50" charset="-128"/>
              </a:rPr>
              <a:t>大阪・関西万博</a:t>
            </a:r>
          </a:p>
        </p:txBody>
      </p:sp>
      <p:sp>
        <p:nvSpPr>
          <p:cNvPr id="14" name="角丸四角形 13"/>
          <p:cNvSpPr/>
          <p:nvPr/>
        </p:nvSpPr>
        <p:spPr>
          <a:xfrm>
            <a:off x="5715965" y="5604343"/>
            <a:ext cx="2988000" cy="286581"/>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latin typeface="Meiryo UI" panose="020B0604030504040204" pitchFamily="50" charset="-128"/>
                <a:ea typeface="Meiryo UI" panose="020B0604030504040204" pitchFamily="50" charset="-128"/>
              </a:rPr>
              <a:t>リニア新幹線・北陸新幹線が</a:t>
            </a:r>
            <a:r>
              <a:rPr kumimoji="1" lang="en-US" altLang="ja-JP" sz="1100" dirty="0" smtClean="0">
                <a:latin typeface="Meiryo UI" panose="020B0604030504040204" pitchFamily="50" charset="-128"/>
                <a:ea typeface="Meiryo UI" panose="020B0604030504040204" pitchFamily="50" charset="-128"/>
              </a:rPr>
              <a:t>2030</a:t>
            </a:r>
            <a:r>
              <a:rPr kumimoji="1" lang="ja-JP" altLang="en-US" sz="1100" dirty="0" smtClean="0">
                <a:latin typeface="Meiryo UI" panose="020B0604030504040204" pitchFamily="50" charset="-128"/>
                <a:ea typeface="Meiryo UI" panose="020B0604030504040204" pitchFamily="50" charset="-128"/>
              </a:rPr>
              <a:t>年代に開業？</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1546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16574" t="9691" r="15452" b="5306"/>
          <a:stretch/>
        </p:blipFill>
        <p:spPr>
          <a:xfrm>
            <a:off x="2877935" y="2210112"/>
            <a:ext cx="3127006" cy="2764455"/>
          </a:xfrm>
          <a:prstGeom prst="rect">
            <a:avLst/>
          </a:prstGeom>
        </p:spPr>
      </p:pic>
      <p:cxnSp>
        <p:nvCxnSpPr>
          <p:cNvPr id="6" name="直線コネクタ 5"/>
          <p:cNvCxnSpPr/>
          <p:nvPr/>
        </p:nvCxnSpPr>
        <p:spPr>
          <a:xfrm flipV="1">
            <a:off x="2974917" y="3828916"/>
            <a:ext cx="234631" cy="1057180"/>
          </a:xfrm>
          <a:prstGeom prst="line">
            <a:avLst/>
          </a:prstGeom>
          <a:ln w="317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7" name="楕円 6"/>
          <p:cNvSpPr>
            <a:spLocks noChangeAspect="1"/>
          </p:cNvSpPr>
          <p:nvPr/>
        </p:nvSpPr>
        <p:spPr>
          <a:xfrm>
            <a:off x="3115089" y="3684111"/>
            <a:ext cx="216000" cy="216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flipH="1">
            <a:off x="5119789" y="3205301"/>
            <a:ext cx="1020831" cy="179438"/>
          </a:xfrm>
          <a:prstGeom prst="line">
            <a:avLst/>
          </a:prstGeom>
          <a:ln w="317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5821476" y="3102404"/>
            <a:ext cx="3196727" cy="1046440"/>
          </a:xfrm>
          <a:prstGeom prst="rect">
            <a:avLst/>
          </a:prstGeom>
          <a:solidFill>
            <a:schemeClr val="bg1"/>
          </a:solidFill>
          <a:ln>
            <a:solidFill>
              <a:schemeClr val="accent1"/>
            </a:solidFill>
          </a:ln>
        </p:spPr>
        <p:txBody>
          <a:bodyPr wrap="square">
            <a:spAutoFit/>
          </a:bodyPr>
          <a:lstStyle/>
          <a:p>
            <a:pPr algn="ctr"/>
            <a:r>
              <a:rPr lang="ja-JP" altLang="en-US" sz="1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まちづくり</a:t>
            </a:r>
            <a:r>
              <a:rPr lang="ja-JP" altLang="en-US"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のコンセプト</a:t>
            </a:r>
            <a:endParaRPr lang="en-US" altLang="ja-JP"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観光集客・健康</a:t>
            </a:r>
            <a:r>
              <a:rPr lang="ja-JP" altLang="en-US" sz="1200" dirty="0" smtClean="0">
                <a:latin typeface="Meiryo UI" panose="020B0604030504040204" pitchFamily="50" charset="-128"/>
                <a:ea typeface="Meiryo UI" panose="020B0604030504040204" pitchFamily="50" charset="-128"/>
              </a:rPr>
              <a:t>医療・人材</a:t>
            </a:r>
            <a:r>
              <a:rPr lang="ja-JP" altLang="en-US" sz="1200" dirty="0">
                <a:latin typeface="Meiryo UI" panose="020B0604030504040204" pitchFamily="50" charset="-128"/>
                <a:ea typeface="Meiryo UI" panose="020B0604030504040204" pitchFamily="50" charset="-128"/>
              </a:rPr>
              <a:t>育成 ・居住機能 ・居住</a:t>
            </a:r>
            <a:r>
              <a:rPr lang="ja-JP" altLang="en-US" sz="1200" dirty="0" smtClean="0">
                <a:latin typeface="Meiryo UI" panose="020B0604030504040204" pitchFamily="50" charset="-128"/>
                <a:ea typeface="Meiryo UI" panose="020B0604030504040204" pitchFamily="50" charset="-128"/>
              </a:rPr>
              <a:t>機能の集積により、多世代・多様な人が集い、交流をはぐくむまち</a:t>
            </a:r>
            <a:endParaRPr lang="ja-JP" altLang="en-US" sz="12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5821476" y="2763850"/>
            <a:ext cx="3196727" cy="338554"/>
          </a:xfrm>
          <a:prstGeom prst="rect">
            <a:avLst/>
          </a:prstGeom>
          <a:solidFill>
            <a:schemeClr val="accent2"/>
          </a:solidFill>
          <a:ln>
            <a:solidFill>
              <a:schemeClr val="accent2">
                <a:lumMod val="50000"/>
              </a:schemeClr>
            </a:solidFill>
          </a:ln>
        </p:spPr>
        <p:txBody>
          <a:bodyPr wrap="square" rtlCol="0">
            <a:spAutoFit/>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大阪城東部地区まちづくり　</a:t>
            </a:r>
            <a:r>
              <a:rPr kumimoji="1" lang="en-US" altLang="ja-JP" sz="1600" b="1" dirty="0" smtClean="0">
                <a:solidFill>
                  <a:schemeClr val="bg1"/>
                </a:solidFill>
                <a:latin typeface="Meiryo UI" panose="020B0604030504040204" pitchFamily="50" charset="-128"/>
                <a:ea typeface="Meiryo UI" panose="020B0604030504040204" pitchFamily="50" charset="-128"/>
              </a:rPr>
              <a:t>【</a:t>
            </a:r>
            <a:r>
              <a:rPr kumimoji="1" lang="ja-JP" altLang="en-US" sz="1600" b="1" dirty="0" smtClean="0">
                <a:solidFill>
                  <a:schemeClr val="bg1"/>
                </a:solidFill>
                <a:latin typeface="Meiryo UI" panose="020B0604030504040204" pitchFamily="50" charset="-128"/>
                <a:ea typeface="Meiryo UI" panose="020B0604030504040204" pitchFamily="50" charset="-128"/>
              </a:rPr>
              <a:t>都心</a:t>
            </a:r>
            <a:r>
              <a:rPr kumimoji="1" lang="en-US" altLang="ja-JP" sz="1600" b="1" dirty="0" smtClean="0">
                <a:solidFill>
                  <a:schemeClr val="bg1"/>
                </a:solidFill>
                <a:latin typeface="Meiryo UI" panose="020B0604030504040204" pitchFamily="50" charset="-128"/>
                <a:ea typeface="Meiryo UI" panose="020B0604030504040204" pitchFamily="50" charset="-128"/>
              </a:rPr>
              <a:t>】</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2" name="楕円 11"/>
          <p:cNvSpPr>
            <a:spLocks noChangeAspect="1"/>
          </p:cNvSpPr>
          <p:nvPr/>
        </p:nvSpPr>
        <p:spPr>
          <a:xfrm>
            <a:off x="4978803" y="3276739"/>
            <a:ext cx="216000" cy="216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93960" y="5089128"/>
            <a:ext cx="4071754" cy="1415772"/>
          </a:xfrm>
          <a:prstGeom prst="rect">
            <a:avLst/>
          </a:prstGeom>
          <a:solidFill>
            <a:schemeClr val="bg1"/>
          </a:solidFill>
          <a:ln>
            <a:solidFill>
              <a:schemeClr val="accent1"/>
            </a:solidFill>
          </a:ln>
        </p:spPr>
        <p:txBody>
          <a:bodyPr wrap="square">
            <a:spAutoFit/>
          </a:bodyPr>
          <a:lstStyle/>
          <a:p>
            <a:pPr algn="ctr"/>
            <a:r>
              <a:rPr lang="ja-JP" altLang="en-US"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まちづくりの方針</a:t>
            </a:r>
            <a:endParaRPr lang="en-US" altLang="ja-JP"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lang="ja-JP" altLang="en-US"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土地利用：世界で存在感を発揮するまちづくり</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都市基盤：確かな技術に支えられたスマートなまちづくり</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環境創生：地球・自然環境共生とスマート技術の融合による</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先進的で快適な環境形成</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空間デザイン：アースティックなデザイン、上質で快適な空間形成</a:t>
            </a:r>
            <a:endParaRPr lang="ja-JP" altLang="en-US" sz="12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178157" y="4750574"/>
            <a:ext cx="4087557" cy="338554"/>
          </a:xfrm>
          <a:prstGeom prst="rect">
            <a:avLst/>
          </a:prstGeom>
          <a:solidFill>
            <a:schemeClr val="accent2"/>
          </a:solidFill>
          <a:ln>
            <a:solidFill>
              <a:schemeClr val="accent2">
                <a:lumMod val="50000"/>
              </a:schemeClr>
            </a:solidFill>
          </a:ln>
        </p:spPr>
        <p:txBody>
          <a:bodyPr wrap="square" rtlCol="0">
            <a:spAutoFit/>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夢洲まちづくり　</a:t>
            </a:r>
            <a:r>
              <a:rPr kumimoji="1" lang="en-US" altLang="ja-JP" sz="1600" b="1" dirty="0" smtClean="0">
                <a:solidFill>
                  <a:schemeClr val="bg1"/>
                </a:solidFill>
                <a:latin typeface="Meiryo UI" panose="020B0604030504040204" pitchFamily="50" charset="-128"/>
                <a:ea typeface="Meiryo UI" panose="020B0604030504040204" pitchFamily="50" charset="-128"/>
              </a:rPr>
              <a:t>【</a:t>
            </a:r>
            <a:r>
              <a:rPr kumimoji="1" lang="ja-JP" altLang="en-US" sz="1600" b="1" dirty="0" smtClean="0">
                <a:solidFill>
                  <a:schemeClr val="bg1"/>
                </a:solidFill>
                <a:latin typeface="Meiryo UI" panose="020B0604030504040204" pitchFamily="50" charset="-128"/>
                <a:ea typeface="Meiryo UI" panose="020B0604030504040204" pitchFamily="50" charset="-128"/>
              </a:rPr>
              <a:t>都心</a:t>
            </a:r>
            <a:r>
              <a:rPr kumimoji="1" lang="en-US" altLang="ja-JP" sz="1600" b="1" dirty="0" smtClean="0">
                <a:solidFill>
                  <a:schemeClr val="bg1"/>
                </a:solidFill>
                <a:latin typeface="Meiryo UI" panose="020B0604030504040204" pitchFamily="50" charset="-128"/>
                <a:ea typeface="Meiryo UI" panose="020B0604030504040204" pitchFamily="50" charset="-128"/>
              </a:rPr>
              <a:t>】</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cxnSp>
        <p:nvCxnSpPr>
          <p:cNvPr id="36" name="直線コネクタ 35"/>
          <p:cNvCxnSpPr/>
          <p:nvPr/>
        </p:nvCxnSpPr>
        <p:spPr>
          <a:xfrm>
            <a:off x="291843" y="667951"/>
            <a:ext cx="8604000" cy="0"/>
          </a:xfrm>
          <a:prstGeom prst="line">
            <a:avLst/>
          </a:prstGeom>
        </p:spPr>
        <p:style>
          <a:lnRef idx="1">
            <a:schemeClr val="dk1"/>
          </a:lnRef>
          <a:fillRef idx="0">
            <a:schemeClr val="dk1"/>
          </a:fillRef>
          <a:effectRef idx="0">
            <a:schemeClr val="dk1"/>
          </a:effectRef>
          <a:fontRef idx="minor">
            <a:schemeClr val="tx1"/>
          </a:fontRef>
        </p:style>
      </p:cxnSp>
      <p:sp>
        <p:nvSpPr>
          <p:cNvPr id="37" name="テキスト ボックス 36"/>
          <p:cNvSpPr txBox="1"/>
          <p:nvPr/>
        </p:nvSpPr>
        <p:spPr>
          <a:xfrm>
            <a:off x="2433636" y="115346"/>
            <a:ext cx="4320413"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（参考）大阪・都心の開発地域</a:t>
            </a:r>
            <a:endParaRPr kumimoji="1" lang="ja-JP" altLang="en-US" sz="2400" b="1"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6297771" y="4190409"/>
            <a:ext cx="2773516" cy="230832"/>
          </a:xfrm>
          <a:prstGeom prst="rect">
            <a:avLst/>
          </a:prstGeom>
          <a:noFill/>
          <a:ln>
            <a:noFill/>
          </a:ln>
        </p:spPr>
        <p:txBody>
          <a:bodyPr wrap="none" rtlCol="0">
            <a:spAutoFit/>
          </a:bodyPr>
          <a:lstStyle/>
          <a:p>
            <a:pPr algn="ctr"/>
            <a:r>
              <a:rPr kumimoji="1" lang="ja-JP" altLang="en-US" sz="900" dirty="0">
                <a:latin typeface="Meiryo UI" panose="020B0604030504040204" pitchFamily="50" charset="-128"/>
                <a:ea typeface="Meiryo UI" panose="020B0604030504040204" pitchFamily="50" charset="-128"/>
              </a:rPr>
              <a:t>出典「</a:t>
            </a:r>
            <a:r>
              <a:rPr kumimoji="1" lang="ja-JP" altLang="en-US" sz="900" dirty="0" smtClean="0">
                <a:latin typeface="Meiryo UI" panose="020B0604030504040204" pitchFamily="50" charset="-128"/>
                <a:ea typeface="Meiryo UI" panose="020B0604030504040204" pitchFamily="50" charset="-128"/>
              </a:rPr>
              <a:t>大阪城東部地区</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のまちづくりの方向性（素案 </a:t>
            </a:r>
            <a:r>
              <a:rPr kumimoji="1" lang="ja-JP" altLang="en-US" sz="900" dirty="0">
                <a:latin typeface="Meiryo UI" panose="020B0604030504040204" pitchFamily="50" charset="-128"/>
                <a:ea typeface="Meiryo UI" panose="020B0604030504040204" pitchFamily="50" charset="-128"/>
              </a:rPr>
              <a:t>）</a:t>
            </a:r>
            <a:endParaRPr kumimoji="1" lang="ja-JP" altLang="en-US" sz="900" dirty="0" smtClean="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205972" y="6520435"/>
            <a:ext cx="1391728" cy="230832"/>
          </a:xfrm>
          <a:prstGeom prst="rect">
            <a:avLst/>
          </a:prstGeom>
          <a:noFill/>
          <a:ln>
            <a:noFill/>
          </a:ln>
        </p:spPr>
        <p:txBody>
          <a:bodyPr wrap="none" rtlCol="0">
            <a:spAutoFit/>
          </a:bodyPr>
          <a:lstStyle/>
          <a:p>
            <a:pPr algn="ctr"/>
            <a:r>
              <a:rPr kumimoji="1" lang="ja-JP" altLang="en-US" sz="900" dirty="0">
                <a:latin typeface="Meiryo UI" panose="020B0604030504040204" pitchFamily="50" charset="-128"/>
                <a:ea typeface="Meiryo UI" panose="020B0604030504040204" pitchFamily="50" charset="-128"/>
              </a:rPr>
              <a:t>出典「夢洲まちづくり</a:t>
            </a:r>
            <a:r>
              <a:rPr kumimoji="1" lang="ja-JP" altLang="en-US" sz="900" dirty="0" smtClean="0">
                <a:latin typeface="Meiryo UI" panose="020B0604030504040204" pitchFamily="50" charset="-128"/>
                <a:ea typeface="Meiryo UI" panose="020B0604030504040204" pitchFamily="50" charset="-128"/>
              </a:rPr>
              <a:t>構想</a:t>
            </a:r>
            <a:r>
              <a:rPr kumimoji="1" lang="ja-JP" altLang="en-US" sz="900" dirty="0">
                <a:latin typeface="Meiryo UI" panose="020B0604030504040204" pitchFamily="50" charset="-128"/>
                <a:ea typeface="Meiryo UI" panose="020B0604030504040204" pitchFamily="50" charset="-128"/>
              </a:rPr>
              <a:t>」</a:t>
            </a:r>
            <a:endParaRPr kumimoji="1" lang="ja-JP" altLang="en-US" sz="900" dirty="0" smtClean="0">
              <a:latin typeface="Meiryo UI" panose="020B0604030504040204" pitchFamily="50" charset="-128"/>
              <a:ea typeface="Meiryo UI" panose="020B0604030504040204" pitchFamily="50" charset="-128"/>
            </a:endParaRPr>
          </a:p>
        </p:txBody>
      </p:sp>
      <p:cxnSp>
        <p:nvCxnSpPr>
          <p:cNvPr id="38" name="直線コネクタ 37"/>
          <p:cNvCxnSpPr/>
          <p:nvPr/>
        </p:nvCxnSpPr>
        <p:spPr>
          <a:xfrm>
            <a:off x="3064026" y="2253022"/>
            <a:ext cx="1485381" cy="814580"/>
          </a:xfrm>
          <a:prstGeom prst="line">
            <a:avLst/>
          </a:prstGeom>
          <a:ln w="317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5" name="楕円 34"/>
          <p:cNvSpPr>
            <a:spLocks noChangeAspect="1"/>
          </p:cNvSpPr>
          <p:nvPr/>
        </p:nvSpPr>
        <p:spPr>
          <a:xfrm>
            <a:off x="4469148" y="2989301"/>
            <a:ext cx="216000" cy="216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134362" y="1375548"/>
            <a:ext cx="3196727" cy="1415772"/>
          </a:xfrm>
          <a:prstGeom prst="rect">
            <a:avLst/>
          </a:prstGeom>
          <a:solidFill>
            <a:schemeClr val="bg1"/>
          </a:solidFill>
          <a:ln>
            <a:solidFill>
              <a:schemeClr val="accent1"/>
            </a:solidFill>
          </a:ln>
        </p:spPr>
        <p:txBody>
          <a:bodyPr wrap="square">
            <a:spAutoFit/>
          </a:bodyPr>
          <a:lstStyle/>
          <a:p>
            <a:pPr algn="ctr"/>
            <a:r>
              <a:rPr lang="en-US" altLang="ja-JP"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「みどり」と「イノベーション」の融合</a:t>
            </a:r>
            <a:r>
              <a:rPr lang="ja-JP" altLang="en-US"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拠点</a:t>
            </a:r>
            <a:endParaRPr lang="en-US" altLang="ja-JP"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lang="en-US" altLang="ja-JP"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lang="ja-JP" altLang="en-US"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～導入する都市機能～</a:t>
            </a:r>
            <a:endParaRPr lang="en-US" altLang="ja-JP" sz="14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ja-JP" altLang="en-US" sz="60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新産業創出：新たなビジネスチャンスの創出</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国際集客・交流：まちと一体化する交流空間</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知的人材育成：交流による多様な気づき</a:t>
            </a:r>
            <a:endParaRPr lang="ja-JP" altLang="en-US" sz="1200"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134362" y="1036994"/>
            <a:ext cx="3196727" cy="338554"/>
          </a:xfrm>
          <a:prstGeom prst="rect">
            <a:avLst/>
          </a:prstGeom>
          <a:solidFill>
            <a:schemeClr val="accent2"/>
          </a:solidFill>
          <a:ln>
            <a:solidFill>
              <a:schemeClr val="accent2">
                <a:lumMod val="50000"/>
              </a:schemeClr>
            </a:solidFill>
          </a:ln>
        </p:spPr>
        <p:txBody>
          <a:bodyPr wrap="square" rtlCol="0">
            <a:spAutoFit/>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うめきた２期まちづくり　</a:t>
            </a:r>
            <a:r>
              <a:rPr kumimoji="1" lang="en-US" altLang="ja-JP" sz="1600" b="1" dirty="0" smtClean="0">
                <a:solidFill>
                  <a:schemeClr val="bg1"/>
                </a:solidFill>
                <a:latin typeface="Meiryo UI" panose="020B0604030504040204" pitchFamily="50" charset="-128"/>
                <a:ea typeface="Meiryo UI" panose="020B0604030504040204" pitchFamily="50" charset="-128"/>
              </a:rPr>
              <a:t>【</a:t>
            </a:r>
            <a:r>
              <a:rPr kumimoji="1" lang="ja-JP" altLang="en-US" sz="1600" b="1" dirty="0" smtClean="0">
                <a:solidFill>
                  <a:schemeClr val="bg1"/>
                </a:solidFill>
                <a:latin typeface="Meiryo UI" panose="020B0604030504040204" pitchFamily="50" charset="-128"/>
                <a:ea typeface="Meiryo UI" panose="020B0604030504040204" pitchFamily="50" charset="-128"/>
              </a:rPr>
              <a:t>都心</a:t>
            </a:r>
            <a:r>
              <a:rPr kumimoji="1" lang="en-US" altLang="ja-JP" sz="1600" b="1" dirty="0" smtClean="0">
                <a:solidFill>
                  <a:schemeClr val="bg1"/>
                </a:solidFill>
                <a:latin typeface="Meiryo UI" panose="020B0604030504040204" pitchFamily="50" charset="-128"/>
                <a:ea typeface="Meiryo UI" panose="020B0604030504040204" pitchFamily="50" charset="-128"/>
              </a:rPr>
              <a:t>】</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178157" y="2868742"/>
            <a:ext cx="3031391" cy="3693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rPr>
              <a:t>出典：うめ</a:t>
            </a:r>
            <a:r>
              <a:rPr lang="ja-JP" altLang="en-US" sz="900" dirty="0">
                <a:latin typeface="Meiryo UI" panose="020B0604030504040204" pitchFamily="50" charset="-128"/>
                <a:ea typeface="Meiryo UI" panose="020B0604030504040204" pitchFamily="50" charset="-128"/>
              </a:rPr>
              <a:t>きた</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期みどりとイノベーションの融合拠点形成推進協議会</a:t>
            </a:r>
          </a:p>
        </p:txBody>
      </p:sp>
      <p:sp>
        <p:nvSpPr>
          <p:cNvPr id="23" name="スライド番号プレースホルダー 22"/>
          <p:cNvSpPr>
            <a:spLocks noGrp="1"/>
          </p:cNvSpPr>
          <p:nvPr>
            <p:ph type="sldNum" sz="quarter" idx="12"/>
          </p:nvPr>
        </p:nvSpPr>
        <p:spPr>
          <a:xfrm>
            <a:off x="6838443" y="6337872"/>
            <a:ext cx="2057400" cy="365125"/>
          </a:xfrm>
        </p:spPr>
        <p:txBody>
          <a:bodyPr/>
          <a:lstStyle/>
          <a:p>
            <a:fld id="{A4BF8627-36C9-4341-969E-17B4CBF9CE1D}" type="slidenum">
              <a:rPr kumimoji="1" lang="ja-JP" altLang="en-US" smtClean="0"/>
              <a:t>23</a:t>
            </a:fld>
            <a:endParaRPr kumimoji="1" lang="ja-JP" altLang="en-US"/>
          </a:p>
        </p:txBody>
      </p:sp>
    </p:spTree>
    <p:extLst>
      <p:ext uri="{BB962C8B-B14F-4D97-AF65-F5344CB8AC3E}">
        <p14:creationId xmlns:p14="http://schemas.microsoft.com/office/powerpoint/2010/main" val="2644072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216C573-3DE4-4F94-973F-89080D4FAB73}"/>
              </a:ext>
            </a:extLst>
          </p:cNvPr>
          <p:cNvSpPr txBox="1"/>
          <p:nvPr/>
        </p:nvSpPr>
        <p:spPr>
          <a:xfrm>
            <a:off x="2890911" y="2412609"/>
            <a:ext cx="3433953" cy="1107996"/>
          </a:xfrm>
          <a:prstGeom prst="rect">
            <a:avLst/>
          </a:prstGeom>
          <a:noFill/>
        </p:spPr>
        <p:txBody>
          <a:bodyPr wrap="none" rtlCol="0">
            <a:spAutoFit/>
          </a:bodyPr>
          <a:lstStyle/>
          <a:p>
            <a:pPr algn="ctr"/>
            <a:r>
              <a:rPr kumimoji="1" lang="en-US" altLang="ja-JP" sz="6600" dirty="0" smtClean="0"/>
              <a:t>Appendix</a:t>
            </a:r>
            <a:endParaRPr kumimoji="1" lang="en-US" altLang="ja-JP" sz="6600" dirty="0"/>
          </a:p>
        </p:txBody>
      </p:sp>
    </p:spTree>
    <p:extLst>
      <p:ext uri="{BB962C8B-B14F-4D97-AF65-F5344CB8AC3E}">
        <p14:creationId xmlns:p14="http://schemas.microsoft.com/office/powerpoint/2010/main" val="323145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30852" y="6574848"/>
            <a:ext cx="2057400" cy="226598"/>
          </a:xfrm>
        </p:spPr>
        <p:txBody>
          <a:bodyPr/>
          <a:lstStyle/>
          <a:p>
            <a:fld id="{A4BF8627-36C9-4341-969E-17B4CBF9CE1D}" type="slidenum">
              <a:rPr kumimoji="1" lang="ja-JP" altLang="en-US" smtClean="0"/>
              <a:t>25</a:t>
            </a:fld>
            <a:endParaRPr kumimoji="1" lang="ja-JP" altLang="en-US"/>
          </a:p>
        </p:txBody>
      </p:sp>
      <p:sp>
        <p:nvSpPr>
          <p:cNvPr id="11" name="テキスト ボックス 10"/>
          <p:cNvSpPr txBox="1"/>
          <p:nvPr/>
        </p:nvSpPr>
        <p:spPr>
          <a:xfrm>
            <a:off x="1850832" y="39614"/>
            <a:ext cx="5681363"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国内スマートシティ</a:t>
            </a:r>
            <a:r>
              <a:rPr kumimoji="1" lang="ja-JP" altLang="en-US" sz="2000" b="1" smtClean="0">
                <a:latin typeface="Meiryo UI" panose="020B0604030504040204" pitchFamily="50" charset="-128"/>
                <a:ea typeface="Meiryo UI" panose="020B0604030504040204" pitchFamily="50" charset="-128"/>
              </a:rPr>
              <a:t>の取組み（場所</a:t>
            </a:r>
            <a:r>
              <a:rPr kumimoji="1" lang="ja-JP" altLang="en-US" sz="2000" b="1" dirty="0" smtClean="0">
                <a:latin typeface="Meiryo UI" panose="020B0604030504040204" pitchFamily="50" charset="-128"/>
                <a:ea typeface="Meiryo UI" panose="020B0604030504040204" pitchFamily="50" charset="-128"/>
              </a:rPr>
              <a:t>とテーマ</a:t>
            </a:r>
            <a:r>
              <a:rPr kumimoji="1" lang="ja-JP" altLang="en-US" sz="2000" b="1" smtClean="0">
                <a:latin typeface="Meiryo UI" panose="020B0604030504040204" pitchFamily="50" charset="-128"/>
                <a:ea typeface="Meiryo UI" panose="020B0604030504040204" pitchFamily="50" charset="-128"/>
              </a:rPr>
              <a:t>の分類）</a:t>
            </a:r>
            <a:endParaRPr kumimoji="1" lang="ja-JP" altLang="en-US" sz="2000" b="1" dirty="0">
              <a:latin typeface="Meiryo UI" panose="020B0604030504040204" pitchFamily="50" charset="-128"/>
              <a:ea typeface="Meiryo UI" panose="020B0604030504040204" pitchFamily="50" charset="-128"/>
            </a:endParaRPr>
          </a:p>
        </p:txBody>
      </p:sp>
      <p:cxnSp>
        <p:nvCxnSpPr>
          <p:cNvPr id="12" name="直線コネクタ 11"/>
          <p:cNvCxnSpPr/>
          <p:nvPr/>
        </p:nvCxnSpPr>
        <p:spPr>
          <a:xfrm>
            <a:off x="182878" y="485552"/>
            <a:ext cx="8748000" cy="0"/>
          </a:xfrm>
          <a:prstGeom prst="line">
            <a:avLst/>
          </a:prstGeom>
        </p:spPr>
        <p:style>
          <a:lnRef idx="1">
            <a:schemeClr val="dk1"/>
          </a:lnRef>
          <a:fillRef idx="0">
            <a:schemeClr val="dk1"/>
          </a:fillRef>
          <a:effectRef idx="0">
            <a:schemeClr val="dk1"/>
          </a:effectRef>
          <a:fontRef idx="minor">
            <a:schemeClr val="tx1"/>
          </a:fontRef>
        </p:style>
      </p:cxnSp>
      <p:pic>
        <p:nvPicPr>
          <p:cNvPr id="2" name="図 1"/>
          <p:cNvPicPr>
            <a:picLocks noChangeAspect="1"/>
          </p:cNvPicPr>
          <p:nvPr/>
        </p:nvPicPr>
        <p:blipFill>
          <a:blip r:embed="rId2"/>
          <a:stretch>
            <a:fillRect/>
          </a:stretch>
        </p:blipFill>
        <p:spPr>
          <a:xfrm>
            <a:off x="44328" y="674465"/>
            <a:ext cx="7848000" cy="2874621"/>
          </a:xfrm>
          <a:prstGeom prst="rect">
            <a:avLst/>
          </a:prstGeom>
        </p:spPr>
      </p:pic>
      <p:pic>
        <p:nvPicPr>
          <p:cNvPr id="3" name="図 2"/>
          <p:cNvPicPr>
            <a:picLocks noChangeAspect="1"/>
          </p:cNvPicPr>
          <p:nvPr/>
        </p:nvPicPr>
        <p:blipFill>
          <a:blip r:embed="rId3"/>
          <a:stretch>
            <a:fillRect/>
          </a:stretch>
        </p:blipFill>
        <p:spPr>
          <a:xfrm>
            <a:off x="44328" y="3681643"/>
            <a:ext cx="9105478" cy="2823930"/>
          </a:xfrm>
          <a:prstGeom prst="rect">
            <a:avLst/>
          </a:prstGeom>
        </p:spPr>
      </p:pic>
    </p:spTree>
    <p:extLst>
      <p:ext uri="{BB962C8B-B14F-4D97-AF65-F5344CB8AC3E}">
        <p14:creationId xmlns:p14="http://schemas.microsoft.com/office/powerpoint/2010/main" val="4165614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663322" y="6356351"/>
            <a:ext cx="2057400" cy="365125"/>
          </a:xfrm>
        </p:spPr>
        <p:txBody>
          <a:bodyPr/>
          <a:lstStyle/>
          <a:p>
            <a:fld id="{A4BF8627-36C9-4341-969E-17B4CBF9CE1D}" type="slidenum">
              <a:rPr kumimoji="1" lang="ja-JP" altLang="en-US" smtClean="0"/>
              <a:t>26</a:t>
            </a:fld>
            <a:endParaRPr kumimoji="1" lang="ja-JP" altLang="en-US"/>
          </a:p>
        </p:txBody>
      </p:sp>
      <p:pic>
        <p:nvPicPr>
          <p:cNvPr id="5" name="図 4"/>
          <p:cNvPicPr>
            <a:picLocks noChangeAspect="1"/>
          </p:cNvPicPr>
          <p:nvPr/>
        </p:nvPicPr>
        <p:blipFill rotWithShape="1">
          <a:blip r:embed="rId2"/>
          <a:srcRect l="19227" t="14489" r="19653" b="11837"/>
          <a:stretch/>
        </p:blipFill>
        <p:spPr>
          <a:xfrm>
            <a:off x="568035" y="678685"/>
            <a:ext cx="8152687" cy="5525079"/>
          </a:xfrm>
          <a:prstGeom prst="rect">
            <a:avLst/>
          </a:prstGeom>
          <a:ln>
            <a:solidFill>
              <a:schemeClr val="tx1"/>
            </a:solidFill>
          </a:ln>
        </p:spPr>
      </p:pic>
      <p:sp>
        <p:nvSpPr>
          <p:cNvPr id="7" name="テキスト ボックス 6"/>
          <p:cNvSpPr txBox="1"/>
          <p:nvPr/>
        </p:nvSpPr>
        <p:spPr>
          <a:xfrm>
            <a:off x="568034" y="6411955"/>
            <a:ext cx="6095288" cy="253916"/>
          </a:xfrm>
          <a:prstGeom prst="rect">
            <a:avLst/>
          </a:prstGeom>
          <a:noFill/>
          <a:ln>
            <a:noFill/>
          </a:ln>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出典</a:t>
            </a:r>
            <a:r>
              <a:rPr kumimoji="1" lang="ja-JP" altLang="en-US" sz="1050" dirty="0" smtClean="0">
                <a:latin typeface="Meiryo UI" panose="020B0604030504040204" pitchFamily="50" charset="-128"/>
                <a:ea typeface="Meiryo UI" panose="020B0604030504040204" pitchFamily="50" charset="-128"/>
              </a:rPr>
              <a:t>：国土交通省「スマートシティモデル事業」</a:t>
            </a:r>
            <a:r>
              <a:rPr kumimoji="1" lang="en-US" altLang="ja-JP" sz="1050" dirty="0" smtClean="0">
                <a:latin typeface="Meiryo UI" panose="020B0604030504040204" pitchFamily="50" charset="-128"/>
                <a:ea typeface="Meiryo UI" panose="020B0604030504040204" pitchFamily="50" charset="-128"/>
              </a:rPr>
              <a:t>2019</a:t>
            </a:r>
            <a:r>
              <a:rPr kumimoji="1" lang="ja-JP" altLang="en-US" sz="1050" dirty="0" smtClean="0">
                <a:latin typeface="Meiryo UI" panose="020B0604030504040204" pitchFamily="50" charset="-128"/>
                <a:ea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rPr>
              <a:t>月採択結果の資料（先行プロジェクトの概要）より</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63438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3424649" y="2345815"/>
            <a:ext cx="2024743" cy="24035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772869" y="112093"/>
            <a:ext cx="5920210"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スマートシティの最適配置（広がり）の</a:t>
            </a:r>
            <a:r>
              <a:rPr kumimoji="1" lang="ja-JP" altLang="en-US" sz="2000" b="1" dirty="0">
                <a:latin typeface="Meiryo UI" panose="020B0604030504040204" pitchFamily="50" charset="-128"/>
                <a:ea typeface="Meiryo UI" panose="020B0604030504040204" pitchFamily="50" charset="-128"/>
              </a:rPr>
              <a:t>一般的</a:t>
            </a:r>
            <a:r>
              <a:rPr kumimoji="1" lang="ja-JP" altLang="en-US" sz="2000" b="1" dirty="0" smtClean="0">
                <a:latin typeface="Meiryo UI" panose="020B0604030504040204" pitchFamily="50" charset="-128"/>
                <a:ea typeface="Meiryo UI" panose="020B0604030504040204" pitchFamily="50" charset="-128"/>
              </a:rPr>
              <a:t>イメージ</a:t>
            </a:r>
            <a:endParaRPr kumimoji="1" lang="ja-JP" altLang="en-US" sz="2000"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535577" y="563930"/>
            <a:ext cx="8020594" cy="0"/>
          </a:xfrm>
          <a:prstGeom prst="line">
            <a:avLst/>
          </a:prstGeom>
        </p:spPr>
        <p:style>
          <a:lnRef idx="1">
            <a:schemeClr val="dk1"/>
          </a:lnRef>
          <a:fillRef idx="0">
            <a:schemeClr val="dk1"/>
          </a:fillRef>
          <a:effectRef idx="0">
            <a:schemeClr val="dk1"/>
          </a:effectRef>
          <a:fontRef idx="minor">
            <a:schemeClr val="tx1"/>
          </a:fontRef>
        </p:style>
      </p:cxnSp>
      <p:sp>
        <p:nvSpPr>
          <p:cNvPr id="2" name="スライド番号プレースホルダー 1"/>
          <p:cNvSpPr>
            <a:spLocks noGrp="1"/>
          </p:cNvSpPr>
          <p:nvPr>
            <p:ph type="sldNum" sz="quarter" idx="12"/>
          </p:nvPr>
        </p:nvSpPr>
        <p:spPr>
          <a:xfrm>
            <a:off x="6889400" y="6378644"/>
            <a:ext cx="2057400" cy="365125"/>
          </a:xfrm>
        </p:spPr>
        <p:txBody>
          <a:bodyPr/>
          <a:lstStyle/>
          <a:p>
            <a:fld id="{A4BF8627-36C9-4341-969E-17B4CBF9CE1D}" type="slidenum">
              <a:rPr kumimoji="1" lang="ja-JP" altLang="en-US" smtClean="0"/>
              <a:t>27</a:t>
            </a:fld>
            <a:endParaRPr kumimoji="1" lang="ja-JP" altLang="en-US"/>
          </a:p>
        </p:txBody>
      </p:sp>
      <p:sp>
        <p:nvSpPr>
          <p:cNvPr id="3" name="角丸四角形 2"/>
          <p:cNvSpPr/>
          <p:nvPr/>
        </p:nvSpPr>
        <p:spPr>
          <a:xfrm>
            <a:off x="1171770" y="2716813"/>
            <a:ext cx="468000" cy="7200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街区</a:t>
            </a:r>
          </a:p>
        </p:txBody>
      </p:sp>
      <p:sp>
        <p:nvSpPr>
          <p:cNvPr id="6" name="角丸四角形 5"/>
          <p:cNvSpPr/>
          <p:nvPr/>
        </p:nvSpPr>
        <p:spPr>
          <a:xfrm>
            <a:off x="1878511" y="3036743"/>
            <a:ext cx="468000" cy="7200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地区</a:t>
            </a:r>
            <a:endParaRPr kumimoji="1" lang="ja-JP" altLang="en-US" sz="1400" dirty="0">
              <a:latin typeface="Meiryo UI" panose="020B0604030504040204" pitchFamily="50" charset="-128"/>
              <a:ea typeface="Meiryo UI" panose="020B0604030504040204" pitchFamily="50" charset="-128"/>
            </a:endParaRPr>
          </a:p>
        </p:txBody>
      </p:sp>
      <p:sp>
        <p:nvSpPr>
          <p:cNvPr id="7" name="角丸四角形 6"/>
          <p:cNvSpPr/>
          <p:nvPr/>
        </p:nvSpPr>
        <p:spPr>
          <a:xfrm>
            <a:off x="1197593" y="3788830"/>
            <a:ext cx="468000" cy="7200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地区</a:t>
            </a:r>
            <a:endParaRPr kumimoji="1" lang="ja-JP" altLang="en-US" sz="14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998535" y="1088161"/>
            <a:ext cx="2557636" cy="73866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都市全体を包含する</a:t>
            </a:r>
            <a:r>
              <a:rPr kumimoji="1" lang="en-US" altLang="ja-JP" sz="1400" dirty="0" err="1" smtClean="0">
                <a:latin typeface="Meiryo UI" panose="020B0604030504040204" pitchFamily="50" charset="-128"/>
                <a:ea typeface="Meiryo UI" panose="020B0604030504040204" pitchFamily="50" charset="-128"/>
              </a:rPr>
              <a:t>MaaS</a:t>
            </a:r>
            <a:r>
              <a:rPr kumimoji="1" lang="ja-JP" altLang="en-US" sz="1400" dirty="0" smtClean="0">
                <a:latin typeface="Meiryo UI" panose="020B0604030504040204" pitchFamily="50" charset="-128"/>
                <a:ea typeface="Meiryo UI" panose="020B0604030504040204" pitchFamily="50" charset="-128"/>
              </a:rPr>
              <a:t>や防災アプリなど、広域が適しているサービスをデータ基盤でつなぐ</a:t>
            </a:r>
            <a:endParaRPr kumimoji="1" lang="ja-JP" altLang="en-US" sz="1400" dirty="0">
              <a:latin typeface="Meiryo UI" panose="020B0604030504040204" pitchFamily="50" charset="-128"/>
              <a:ea typeface="Meiryo UI" panose="020B0604030504040204" pitchFamily="50" charset="-128"/>
            </a:endParaRPr>
          </a:p>
        </p:txBody>
      </p:sp>
      <p:cxnSp>
        <p:nvCxnSpPr>
          <p:cNvPr id="19" name="直線コネクタ 18"/>
          <p:cNvCxnSpPr/>
          <p:nvPr/>
        </p:nvCxnSpPr>
        <p:spPr>
          <a:xfrm>
            <a:off x="4085369" y="2998377"/>
            <a:ext cx="704349" cy="36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4085369" y="3143722"/>
            <a:ext cx="45306" cy="9346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4154503" y="3368252"/>
            <a:ext cx="635215" cy="7173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3746865" y="2599188"/>
            <a:ext cx="468000" cy="7200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街区</a:t>
            </a:r>
          </a:p>
        </p:txBody>
      </p:sp>
      <p:sp>
        <p:nvSpPr>
          <p:cNvPr id="9" name="角丸四角形 8"/>
          <p:cNvSpPr/>
          <p:nvPr/>
        </p:nvSpPr>
        <p:spPr>
          <a:xfrm>
            <a:off x="4727057" y="2998377"/>
            <a:ext cx="468000" cy="7200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街区</a:t>
            </a:r>
          </a:p>
        </p:txBody>
      </p:sp>
      <p:sp>
        <p:nvSpPr>
          <p:cNvPr id="10" name="角丸四角形 9"/>
          <p:cNvSpPr/>
          <p:nvPr/>
        </p:nvSpPr>
        <p:spPr>
          <a:xfrm>
            <a:off x="3851369" y="3830570"/>
            <a:ext cx="468000" cy="7200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街区</a:t>
            </a:r>
          </a:p>
        </p:txBody>
      </p:sp>
      <p:sp>
        <p:nvSpPr>
          <p:cNvPr id="28" name="テキスト ボックス 27"/>
          <p:cNvSpPr txBox="1"/>
          <p:nvPr/>
        </p:nvSpPr>
        <p:spPr>
          <a:xfrm>
            <a:off x="4271431" y="2624463"/>
            <a:ext cx="531299" cy="307777"/>
          </a:xfrm>
          <a:prstGeom prst="rect">
            <a:avLst/>
          </a:prstGeom>
          <a:noFill/>
        </p:spPr>
        <p:txBody>
          <a:bodyPr wrap="none" rtlCol="0">
            <a:spAutoFit/>
          </a:bodyPr>
          <a:lstStyle/>
          <a:p>
            <a:r>
              <a:rPr kumimoji="1"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API</a:t>
            </a:r>
            <a:endParaRPr kumimoji="1" lang="ja-JP" altLang="en-US"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3563624" y="3385325"/>
            <a:ext cx="531299" cy="307777"/>
          </a:xfrm>
          <a:prstGeom prst="rect">
            <a:avLst/>
          </a:prstGeom>
          <a:noFill/>
        </p:spPr>
        <p:txBody>
          <a:bodyPr wrap="none" rtlCol="0">
            <a:spAutoFit/>
          </a:bodyPr>
          <a:lstStyle/>
          <a:p>
            <a:r>
              <a:rPr kumimoji="1"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API</a:t>
            </a:r>
            <a:endParaRPr kumimoji="1" lang="ja-JP" altLang="en-US"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383556" y="3812102"/>
            <a:ext cx="531299" cy="307777"/>
          </a:xfrm>
          <a:prstGeom prst="rect">
            <a:avLst/>
          </a:prstGeom>
          <a:noFill/>
        </p:spPr>
        <p:txBody>
          <a:bodyPr wrap="none" rtlCol="0">
            <a:spAutoFit/>
          </a:bodyPr>
          <a:lstStyle/>
          <a:p>
            <a:r>
              <a:rPr kumimoji="1"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API</a:t>
            </a:r>
            <a:endParaRPr kumimoji="1" lang="ja-JP" altLang="en-US"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691092" y="1084519"/>
            <a:ext cx="2271046" cy="73866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街区や地区における、社会課題や住民ニーズに合わせて、それぞれがスマート化</a:t>
            </a:r>
            <a:endParaRPr kumimoji="1" lang="ja-JP" altLang="en-US" sz="1400"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3335213" y="1092242"/>
            <a:ext cx="2421322" cy="73866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街区や地区の共通課題を踏まえ、スケールメリットが活かせるサービスは、横の連携を深める</a:t>
            </a:r>
            <a:endParaRPr kumimoji="1" lang="ja-JP" altLang="en-US" sz="1400" dirty="0">
              <a:latin typeface="Meiryo UI" panose="020B0604030504040204" pitchFamily="50" charset="-128"/>
              <a:ea typeface="Meiryo UI" panose="020B0604030504040204" pitchFamily="50" charset="-128"/>
            </a:endParaRPr>
          </a:p>
        </p:txBody>
      </p:sp>
      <p:sp>
        <p:nvSpPr>
          <p:cNvPr id="36" name="角丸四角形 35"/>
          <p:cNvSpPr/>
          <p:nvPr/>
        </p:nvSpPr>
        <p:spPr>
          <a:xfrm>
            <a:off x="5876112" y="2208218"/>
            <a:ext cx="2719246" cy="2776124"/>
          </a:xfrm>
          <a:prstGeom prst="roundRect">
            <a:avLst>
              <a:gd name="adj" fmla="val 119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山形 37"/>
          <p:cNvSpPr/>
          <p:nvPr/>
        </p:nvSpPr>
        <p:spPr>
          <a:xfrm>
            <a:off x="571747" y="692685"/>
            <a:ext cx="2557636" cy="360163"/>
          </a:xfrm>
          <a:prstGeom prst="chevron">
            <a:avLst>
              <a:gd name="adj" fmla="val 33827"/>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ステップ１</a:t>
            </a:r>
          </a:p>
        </p:txBody>
      </p:sp>
      <p:sp>
        <p:nvSpPr>
          <p:cNvPr id="39" name="山形 38"/>
          <p:cNvSpPr/>
          <p:nvPr/>
        </p:nvSpPr>
        <p:spPr>
          <a:xfrm>
            <a:off x="3281777" y="692685"/>
            <a:ext cx="2557636" cy="360163"/>
          </a:xfrm>
          <a:prstGeom prst="chevron">
            <a:avLst>
              <a:gd name="adj" fmla="val 33827"/>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ステップ２</a:t>
            </a:r>
          </a:p>
        </p:txBody>
      </p:sp>
      <p:sp>
        <p:nvSpPr>
          <p:cNvPr id="40" name="山形 39"/>
          <p:cNvSpPr/>
          <p:nvPr/>
        </p:nvSpPr>
        <p:spPr>
          <a:xfrm>
            <a:off x="5998535" y="692685"/>
            <a:ext cx="2557636" cy="360163"/>
          </a:xfrm>
          <a:prstGeom prst="chevron">
            <a:avLst>
              <a:gd name="adj" fmla="val 33827"/>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ステップ３</a:t>
            </a:r>
          </a:p>
        </p:txBody>
      </p:sp>
      <p:cxnSp>
        <p:nvCxnSpPr>
          <p:cNvPr id="43" name="直線コネクタ 42"/>
          <p:cNvCxnSpPr/>
          <p:nvPr/>
        </p:nvCxnSpPr>
        <p:spPr>
          <a:xfrm flipV="1">
            <a:off x="6718633" y="2769915"/>
            <a:ext cx="996554" cy="2781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6821622" y="3240056"/>
            <a:ext cx="439333" cy="905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7447406" y="2955642"/>
            <a:ext cx="434042" cy="12841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6927251" y="2438796"/>
            <a:ext cx="531299" cy="307777"/>
          </a:xfrm>
          <a:prstGeom prst="rect">
            <a:avLst/>
          </a:prstGeom>
          <a:noFill/>
        </p:spPr>
        <p:txBody>
          <a:bodyPr wrap="none" rtlCol="0">
            <a:spAutoFit/>
          </a:bodyPr>
          <a:lstStyle/>
          <a:p>
            <a:r>
              <a:rPr kumimoji="1"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API</a:t>
            </a:r>
            <a:endParaRPr kumimoji="1" lang="ja-JP" altLang="en-US"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6418958" y="3563176"/>
            <a:ext cx="531299" cy="307777"/>
          </a:xfrm>
          <a:prstGeom prst="rect">
            <a:avLst/>
          </a:prstGeom>
          <a:noFill/>
        </p:spPr>
        <p:txBody>
          <a:bodyPr wrap="none" rtlCol="0">
            <a:spAutoFit/>
          </a:bodyPr>
          <a:lstStyle/>
          <a:p>
            <a:r>
              <a:rPr kumimoji="1"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API</a:t>
            </a:r>
            <a:endParaRPr kumimoji="1" lang="ja-JP" altLang="en-US"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7119809" y="3908436"/>
            <a:ext cx="531299" cy="307777"/>
          </a:xfrm>
          <a:prstGeom prst="rect">
            <a:avLst/>
          </a:prstGeom>
          <a:noFill/>
        </p:spPr>
        <p:txBody>
          <a:bodyPr wrap="none" rtlCol="0">
            <a:spAutoFit/>
          </a:bodyPr>
          <a:lstStyle/>
          <a:p>
            <a:r>
              <a:rPr kumimoji="1"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API</a:t>
            </a:r>
            <a:endParaRPr kumimoji="1" lang="ja-JP" altLang="en-US"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2"/>
          <a:stretch>
            <a:fillRect/>
          </a:stretch>
        </p:blipFill>
        <p:spPr>
          <a:xfrm>
            <a:off x="6024185" y="2488315"/>
            <a:ext cx="936000" cy="1109748"/>
          </a:xfrm>
          <a:prstGeom prst="rect">
            <a:avLst/>
          </a:prstGeom>
        </p:spPr>
      </p:pic>
      <p:pic>
        <p:nvPicPr>
          <p:cNvPr id="34" name="図 33"/>
          <p:cNvPicPr>
            <a:picLocks noChangeAspect="1"/>
          </p:cNvPicPr>
          <p:nvPr/>
        </p:nvPicPr>
        <p:blipFill>
          <a:blip r:embed="rId2"/>
          <a:stretch>
            <a:fillRect/>
          </a:stretch>
        </p:blipFill>
        <p:spPr>
          <a:xfrm>
            <a:off x="6960185" y="3792575"/>
            <a:ext cx="936000" cy="1109748"/>
          </a:xfrm>
          <a:prstGeom prst="rect">
            <a:avLst/>
          </a:prstGeom>
        </p:spPr>
      </p:pic>
      <p:pic>
        <p:nvPicPr>
          <p:cNvPr id="35" name="図 34"/>
          <p:cNvPicPr>
            <a:picLocks noChangeAspect="1"/>
          </p:cNvPicPr>
          <p:nvPr/>
        </p:nvPicPr>
        <p:blipFill>
          <a:blip r:embed="rId2"/>
          <a:stretch>
            <a:fillRect/>
          </a:stretch>
        </p:blipFill>
        <p:spPr>
          <a:xfrm>
            <a:off x="7447406" y="2280213"/>
            <a:ext cx="936000" cy="1109748"/>
          </a:xfrm>
          <a:prstGeom prst="rect">
            <a:avLst/>
          </a:prstGeom>
        </p:spPr>
      </p:pic>
      <p:sp>
        <p:nvSpPr>
          <p:cNvPr id="53" name="テキスト ボックス 52"/>
          <p:cNvSpPr txBox="1"/>
          <p:nvPr/>
        </p:nvSpPr>
        <p:spPr>
          <a:xfrm>
            <a:off x="7669555" y="3511928"/>
            <a:ext cx="531299" cy="307777"/>
          </a:xfrm>
          <a:prstGeom prst="rect">
            <a:avLst/>
          </a:prstGeom>
          <a:noFill/>
        </p:spPr>
        <p:txBody>
          <a:bodyPr wrap="none" rtlCol="0">
            <a:spAutoFit/>
          </a:bodyPr>
          <a:lstStyle/>
          <a:p>
            <a:r>
              <a:rPr kumimoji="1" lang="en-US" altLang="ja-JP"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API</a:t>
            </a:r>
            <a:endParaRPr kumimoji="1" lang="ja-JP" altLang="en-US" sz="14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156399" y="1949537"/>
            <a:ext cx="646331" cy="369332"/>
          </a:xfrm>
          <a:prstGeom prst="rect">
            <a:avLst/>
          </a:prstGeom>
          <a:noFill/>
        </p:spPr>
        <p:txBody>
          <a:bodyPr wrap="none" rtlCol="0">
            <a:spAutoFit/>
          </a:bodyPr>
          <a:lstStyle/>
          <a:p>
            <a:r>
              <a:rPr kumimoji="1" lang="ja-JP" altLang="en-US" b="1" dirty="0"/>
              <a:t>地域</a:t>
            </a:r>
          </a:p>
        </p:txBody>
      </p:sp>
      <p:sp>
        <p:nvSpPr>
          <p:cNvPr id="41" name="テキスト ボックス 40"/>
          <p:cNvSpPr txBox="1"/>
          <p:nvPr/>
        </p:nvSpPr>
        <p:spPr>
          <a:xfrm>
            <a:off x="6750505" y="1859505"/>
            <a:ext cx="877163" cy="369332"/>
          </a:xfrm>
          <a:prstGeom prst="rect">
            <a:avLst/>
          </a:prstGeom>
          <a:noFill/>
        </p:spPr>
        <p:txBody>
          <a:bodyPr wrap="none" rtlCol="0">
            <a:spAutoFit/>
          </a:bodyPr>
          <a:lstStyle/>
          <a:p>
            <a:r>
              <a:rPr kumimoji="1" lang="ja-JP" altLang="en-US" b="1" dirty="0"/>
              <a:t>自治体</a:t>
            </a:r>
          </a:p>
        </p:txBody>
      </p:sp>
      <p:sp>
        <p:nvSpPr>
          <p:cNvPr id="15" name="上矢印 14"/>
          <p:cNvSpPr/>
          <p:nvPr/>
        </p:nvSpPr>
        <p:spPr>
          <a:xfrm>
            <a:off x="842116" y="5422431"/>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上矢印 41"/>
          <p:cNvSpPr/>
          <p:nvPr/>
        </p:nvSpPr>
        <p:spPr>
          <a:xfrm>
            <a:off x="1523034" y="5422431"/>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上矢印 48"/>
          <p:cNvSpPr/>
          <p:nvPr/>
        </p:nvSpPr>
        <p:spPr>
          <a:xfrm>
            <a:off x="2203952" y="5422431"/>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上矢印 49"/>
          <p:cNvSpPr/>
          <p:nvPr/>
        </p:nvSpPr>
        <p:spPr>
          <a:xfrm>
            <a:off x="2884870" y="5422431"/>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上矢印 50"/>
          <p:cNvSpPr/>
          <p:nvPr/>
        </p:nvSpPr>
        <p:spPr>
          <a:xfrm>
            <a:off x="3680179" y="5417519"/>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上矢印 51"/>
          <p:cNvSpPr/>
          <p:nvPr/>
        </p:nvSpPr>
        <p:spPr>
          <a:xfrm>
            <a:off x="4361097" y="5417519"/>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上矢印 53"/>
          <p:cNvSpPr/>
          <p:nvPr/>
        </p:nvSpPr>
        <p:spPr>
          <a:xfrm>
            <a:off x="5042015" y="5417519"/>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上矢印 54"/>
          <p:cNvSpPr/>
          <p:nvPr/>
        </p:nvSpPr>
        <p:spPr>
          <a:xfrm>
            <a:off x="5722933" y="5417519"/>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上矢印 55"/>
          <p:cNvSpPr/>
          <p:nvPr/>
        </p:nvSpPr>
        <p:spPr>
          <a:xfrm>
            <a:off x="6379915" y="5430933"/>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上矢印 56"/>
          <p:cNvSpPr/>
          <p:nvPr/>
        </p:nvSpPr>
        <p:spPr>
          <a:xfrm>
            <a:off x="7060833" y="5430933"/>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上矢印 57"/>
          <p:cNvSpPr/>
          <p:nvPr/>
        </p:nvSpPr>
        <p:spPr>
          <a:xfrm>
            <a:off x="7741751" y="5430933"/>
            <a:ext cx="492288" cy="396000"/>
          </a:xfrm>
          <a:prstGeom prst="up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884298" y="5698166"/>
            <a:ext cx="400110" cy="990015"/>
          </a:xfrm>
          <a:prstGeom prst="rect">
            <a:avLst/>
          </a:prstGeom>
          <a:noFill/>
        </p:spPr>
        <p:txBody>
          <a:bodyPr vert="eaVert"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モビリティ</a:t>
            </a:r>
          </a:p>
        </p:txBody>
      </p:sp>
      <p:sp>
        <p:nvSpPr>
          <p:cNvPr id="60" name="テキスト ボックス 59"/>
          <p:cNvSpPr txBox="1"/>
          <p:nvPr/>
        </p:nvSpPr>
        <p:spPr>
          <a:xfrm>
            <a:off x="6429656" y="5628933"/>
            <a:ext cx="400110" cy="451406"/>
          </a:xfrm>
          <a:prstGeom prst="rect">
            <a:avLst/>
          </a:prstGeom>
          <a:noFill/>
        </p:spPr>
        <p:txBody>
          <a:bodyPr vert="eaVert"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防災</a:t>
            </a:r>
          </a:p>
        </p:txBody>
      </p:sp>
      <p:sp>
        <p:nvSpPr>
          <p:cNvPr id="61" name="テキスト ボックス 60"/>
          <p:cNvSpPr txBox="1"/>
          <p:nvPr/>
        </p:nvSpPr>
        <p:spPr>
          <a:xfrm>
            <a:off x="2274557" y="5678435"/>
            <a:ext cx="400110" cy="990015"/>
          </a:xfrm>
          <a:prstGeom prst="rect">
            <a:avLst/>
          </a:prstGeom>
          <a:noFill/>
        </p:spPr>
        <p:txBody>
          <a:bodyPr vert="eaVert"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防犯・警備</a:t>
            </a:r>
          </a:p>
        </p:txBody>
      </p:sp>
      <p:sp>
        <p:nvSpPr>
          <p:cNvPr id="62" name="テキスト ボックス 61"/>
          <p:cNvSpPr txBox="1"/>
          <p:nvPr/>
        </p:nvSpPr>
        <p:spPr>
          <a:xfrm>
            <a:off x="2930959" y="5674401"/>
            <a:ext cx="400110" cy="990015"/>
          </a:xfrm>
          <a:prstGeom prst="rect">
            <a:avLst/>
          </a:prstGeom>
          <a:noFill/>
        </p:spPr>
        <p:txBody>
          <a:bodyPr vert="eaVert"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エネルギー</a:t>
            </a:r>
          </a:p>
        </p:txBody>
      </p:sp>
      <p:sp>
        <p:nvSpPr>
          <p:cNvPr id="18" name="テキスト ボックス 17"/>
          <p:cNvSpPr txBox="1"/>
          <p:nvPr/>
        </p:nvSpPr>
        <p:spPr>
          <a:xfrm>
            <a:off x="567401" y="5057578"/>
            <a:ext cx="8675773"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地域ごとの社会課題、まちづくり</a:t>
            </a:r>
            <a:r>
              <a:rPr kumimoji="1" lang="ja-JP" altLang="en-US" sz="1600" b="1">
                <a:latin typeface="Meiryo UI" panose="020B0604030504040204" pitchFamily="50" charset="-128"/>
                <a:ea typeface="Meiryo UI" panose="020B0604030504040204" pitchFamily="50" charset="-128"/>
              </a:rPr>
              <a:t>の</a:t>
            </a:r>
            <a:r>
              <a:rPr kumimoji="1" lang="ja-JP" altLang="en-US" sz="1600" b="1" smtClean="0">
                <a:latin typeface="Meiryo UI" panose="020B0604030504040204" pitchFamily="50" charset="-128"/>
                <a:ea typeface="Meiryo UI" panose="020B0604030504040204" pitchFamily="50" charset="-128"/>
              </a:rPr>
              <a:t>方式（開発</a:t>
            </a:r>
            <a:r>
              <a:rPr kumimoji="1" lang="ja-JP" altLang="en-US" sz="1600" b="1">
                <a:latin typeface="Meiryo UI" panose="020B0604030504040204" pitchFamily="50" charset="-128"/>
                <a:ea typeface="Meiryo UI" panose="020B0604030504040204" pitchFamily="50" charset="-128"/>
              </a:rPr>
              <a:t>・</a:t>
            </a:r>
            <a:r>
              <a:rPr kumimoji="1" lang="ja-JP" altLang="en-US" sz="1600" b="1" smtClean="0">
                <a:latin typeface="Meiryo UI" panose="020B0604030504040204" pitchFamily="50" charset="-128"/>
                <a:ea typeface="Meiryo UI" panose="020B0604030504040204" pitchFamily="50" charset="-128"/>
              </a:rPr>
              <a:t>再開発）、</a:t>
            </a:r>
            <a:r>
              <a:rPr kumimoji="1" lang="ja-JP" altLang="en-US" sz="1600" b="1" dirty="0">
                <a:latin typeface="Meiryo UI" panose="020B0604030504040204" pitchFamily="50" charset="-128"/>
                <a:ea typeface="Meiryo UI" panose="020B0604030504040204" pitchFamily="50" charset="-128"/>
              </a:rPr>
              <a:t>テクノロジーの進化に合わせて順次実装</a:t>
            </a:r>
          </a:p>
        </p:txBody>
      </p:sp>
      <p:sp>
        <p:nvSpPr>
          <p:cNvPr id="63" name="テキスト ボックス 62"/>
          <p:cNvSpPr txBox="1"/>
          <p:nvPr/>
        </p:nvSpPr>
        <p:spPr>
          <a:xfrm>
            <a:off x="3735641" y="5635607"/>
            <a:ext cx="400110" cy="990015"/>
          </a:xfrm>
          <a:prstGeom prst="rect">
            <a:avLst/>
          </a:prstGeom>
          <a:noFill/>
        </p:spPr>
        <p:txBody>
          <a:bodyPr vert="eaVert"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ヘルスケア</a:t>
            </a:r>
          </a:p>
        </p:txBody>
      </p:sp>
      <p:sp>
        <p:nvSpPr>
          <p:cNvPr id="64" name="テキスト ボックス 63"/>
          <p:cNvSpPr txBox="1"/>
          <p:nvPr/>
        </p:nvSpPr>
        <p:spPr>
          <a:xfrm>
            <a:off x="4426257" y="5644109"/>
            <a:ext cx="369332" cy="1169551"/>
          </a:xfrm>
          <a:prstGeom prst="rect">
            <a:avLst/>
          </a:prstGeom>
          <a:noFill/>
        </p:spPr>
        <p:txBody>
          <a:bodyPr vert="eaVert" wrap="none" rtlCol="0">
            <a:spAutoFit/>
          </a:bodyPr>
          <a:lstStyle/>
          <a:p>
            <a:r>
              <a:rPr kumimoji="1"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キャッシュレス</a:t>
            </a:r>
          </a:p>
        </p:txBody>
      </p:sp>
      <p:sp>
        <p:nvSpPr>
          <p:cNvPr id="65" name="テキスト ボックス 64"/>
          <p:cNvSpPr txBox="1"/>
          <p:nvPr/>
        </p:nvSpPr>
        <p:spPr>
          <a:xfrm>
            <a:off x="5099660" y="5607034"/>
            <a:ext cx="400110" cy="451406"/>
          </a:xfrm>
          <a:prstGeom prst="rect">
            <a:avLst/>
          </a:prstGeom>
          <a:noFill/>
        </p:spPr>
        <p:txBody>
          <a:bodyPr vert="eaVert"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教育</a:t>
            </a:r>
          </a:p>
        </p:txBody>
      </p:sp>
      <p:sp>
        <p:nvSpPr>
          <p:cNvPr id="66" name="テキスト ボックス 65"/>
          <p:cNvSpPr txBox="1"/>
          <p:nvPr/>
        </p:nvSpPr>
        <p:spPr>
          <a:xfrm>
            <a:off x="5798480" y="5586127"/>
            <a:ext cx="400110" cy="630942"/>
          </a:xfrm>
          <a:prstGeom prst="rect">
            <a:avLst/>
          </a:prstGeom>
          <a:noFill/>
        </p:spPr>
        <p:txBody>
          <a:bodyPr vert="eaVert"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子育て</a:t>
            </a:r>
          </a:p>
        </p:txBody>
      </p:sp>
      <p:sp>
        <p:nvSpPr>
          <p:cNvPr id="67" name="テキスト ボックス 66"/>
          <p:cNvSpPr txBox="1"/>
          <p:nvPr/>
        </p:nvSpPr>
        <p:spPr>
          <a:xfrm>
            <a:off x="1559966" y="5696041"/>
            <a:ext cx="400110" cy="810478"/>
          </a:xfrm>
          <a:prstGeom prst="rect">
            <a:avLst/>
          </a:prstGeom>
          <a:noFill/>
        </p:spPr>
        <p:txBody>
          <a:bodyPr vert="eaVert"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ビジネス</a:t>
            </a:r>
          </a:p>
        </p:txBody>
      </p:sp>
      <p:sp>
        <p:nvSpPr>
          <p:cNvPr id="68" name="テキスト ボックス 67"/>
          <p:cNvSpPr txBox="1"/>
          <p:nvPr/>
        </p:nvSpPr>
        <p:spPr>
          <a:xfrm>
            <a:off x="7137716" y="5571191"/>
            <a:ext cx="400110" cy="990015"/>
          </a:xfrm>
          <a:prstGeom prst="rect">
            <a:avLst/>
          </a:prstGeom>
          <a:noFill/>
        </p:spPr>
        <p:txBody>
          <a:bodyPr vert="eaVert"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観光・集客</a:t>
            </a:r>
          </a:p>
        </p:txBody>
      </p:sp>
      <p:sp>
        <p:nvSpPr>
          <p:cNvPr id="69" name="テキスト ボックス 68"/>
          <p:cNvSpPr txBox="1"/>
          <p:nvPr/>
        </p:nvSpPr>
        <p:spPr>
          <a:xfrm>
            <a:off x="7811958" y="5565911"/>
            <a:ext cx="369332" cy="1169551"/>
          </a:xfrm>
          <a:prstGeom prst="rect">
            <a:avLst/>
          </a:prstGeom>
          <a:noFill/>
        </p:spPr>
        <p:txBody>
          <a:bodyPr vert="eaVert" wrap="none" rtlCol="0">
            <a:spAutoFit/>
          </a:bodyPr>
          <a:lstStyle/>
          <a:p>
            <a:r>
              <a:rPr kumimoji="1"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データ連携基盤</a:t>
            </a:r>
          </a:p>
        </p:txBody>
      </p:sp>
      <p:sp>
        <p:nvSpPr>
          <p:cNvPr id="70" name="テキスト ボックス 69"/>
          <p:cNvSpPr txBox="1"/>
          <p:nvPr/>
        </p:nvSpPr>
        <p:spPr>
          <a:xfrm>
            <a:off x="7552596" y="4617321"/>
            <a:ext cx="543739"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都心</a:t>
            </a:r>
            <a:endParaRPr kumimoji="1" lang="ja-JP" altLang="en-US" sz="1400" b="1" dirty="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6123434" y="2234909"/>
            <a:ext cx="543739"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郊外</a:t>
            </a:r>
            <a:endParaRPr kumimoji="1" lang="ja-JP" altLang="en-US" sz="1400" b="1"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7732316" y="3259562"/>
            <a:ext cx="902811"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中山間地</a:t>
            </a:r>
            <a:endParaRPr kumimoji="1"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5470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812126" y="119645"/>
            <a:ext cx="3659976"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推進基盤／コンソーシアムの構築</a:t>
            </a:r>
            <a:endParaRPr kumimoji="1" lang="ja-JP" altLang="en-US" sz="2000"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535577" y="629246"/>
            <a:ext cx="8020594" cy="0"/>
          </a:xfrm>
          <a:prstGeom prst="line">
            <a:avLst/>
          </a:prstGeom>
        </p:spPr>
        <p:style>
          <a:lnRef idx="1">
            <a:schemeClr val="dk1"/>
          </a:lnRef>
          <a:fillRef idx="0">
            <a:schemeClr val="dk1"/>
          </a:fillRef>
          <a:effectRef idx="0">
            <a:schemeClr val="dk1"/>
          </a:effectRef>
          <a:fontRef idx="minor">
            <a:schemeClr val="tx1"/>
          </a:fontRef>
        </p:style>
      </p:cxnSp>
      <p:sp>
        <p:nvSpPr>
          <p:cNvPr id="2" name="スライド番号プレースホルダー 1"/>
          <p:cNvSpPr>
            <a:spLocks noGrp="1"/>
          </p:cNvSpPr>
          <p:nvPr>
            <p:ph type="sldNum" sz="quarter" idx="12"/>
          </p:nvPr>
        </p:nvSpPr>
        <p:spPr>
          <a:xfrm>
            <a:off x="6984501" y="6447103"/>
            <a:ext cx="2057400" cy="365125"/>
          </a:xfrm>
        </p:spPr>
        <p:txBody>
          <a:bodyPr/>
          <a:lstStyle/>
          <a:p>
            <a:fld id="{A4BF8627-36C9-4341-969E-17B4CBF9CE1D}" type="slidenum">
              <a:rPr kumimoji="1" lang="ja-JP" altLang="en-US" smtClean="0"/>
              <a:t>28</a:t>
            </a:fld>
            <a:endParaRPr kumimoji="1" lang="ja-JP" altLang="en-US"/>
          </a:p>
        </p:txBody>
      </p:sp>
      <p:pic>
        <p:nvPicPr>
          <p:cNvPr id="11" name="図 10"/>
          <p:cNvPicPr>
            <a:picLocks noChangeAspect="1"/>
          </p:cNvPicPr>
          <p:nvPr/>
        </p:nvPicPr>
        <p:blipFill rotWithShape="1">
          <a:blip r:embed="rId2"/>
          <a:srcRect l="11247" t="32232" r="57730" b="17946"/>
          <a:stretch/>
        </p:blipFill>
        <p:spPr>
          <a:xfrm>
            <a:off x="117427" y="4052491"/>
            <a:ext cx="2792027" cy="2520955"/>
          </a:xfrm>
          <a:prstGeom prst="rect">
            <a:avLst/>
          </a:prstGeom>
        </p:spPr>
      </p:pic>
      <p:sp>
        <p:nvSpPr>
          <p:cNvPr id="15" name="正方形/長方形 14">
            <a:extLst>
              <a:ext uri="{FF2B5EF4-FFF2-40B4-BE49-F238E27FC236}">
                <a16:creationId xmlns:a16="http://schemas.microsoft.com/office/drawing/2014/main" id="{30086FEA-C87A-44A2-B787-0592D8FFE085}"/>
              </a:ext>
            </a:extLst>
          </p:cNvPr>
          <p:cNvSpPr/>
          <p:nvPr/>
        </p:nvSpPr>
        <p:spPr>
          <a:xfrm>
            <a:off x="145137" y="2756440"/>
            <a:ext cx="2792027" cy="1246495"/>
          </a:xfrm>
          <a:prstGeom prst="rect">
            <a:avLst/>
          </a:prstGeom>
        </p:spPr>
        <p:txBody>
          <a:bodyPr wrap="square">
            <a:spAutoFit/>
          </a:bodyPr>
          <a:lstStyle/>
          <a:p>
            <a:pPr algn="ctr"/>
            <a:r>
              <a:rPr kumimoji="1" lang="ja-JP" altLang="en-US" sz="1300" b="1" dirty="0">
                <a:latin typeface="Meiryo UI" panose="020B0604030504040204" pitchFamily="50" charset="-128"/>
                <a:ea typeface="Meiryo UI" panose="020B0604030504040204" pitchFamily="50" charset="-128"/>
              </a:rPr>
              <a:t>＜</a:t>
            </a:r>
            <a:r>
              <a:rPr kumimoji="1" lang="ja-JP" altLang="en-US" sz="1300" b="1" dirty="0" smtClean="0">
                <a:latin typeface="Meiryo UI" panose="020B0604030504040204" pitchFamily="50" charset="-128"/>
                <a:ea typeface="Meiryo UI" panose="020B0604030504040204" pitchFamily="50" charset="-128"/>
              </a:rPr>
              <a:t>豊洲スマートシティ連絡会＞</a:t>
            </a:r>
            <a:endParaRPr kumimoji="1" lang="en-US" altLang="ja-JP" sz="1300" b="1" dirty="0" smtClean="0">
              <a:latin typeface="Meiryo UI" panose="020B0604030504040204" pitchFamily="50" charset="-128"/>
              <a:ea typeface="Meiryo UI" panose="020B0604030504040204" pitchFamily="50" charset="-128"/>
            </a:endParaRPr>
          </a:p>
          <a:p>
            <a:pPr algn="ctr"/>
            <a:r>
              <a:rPr kumimoji="1" lang="en-US" altLang="ja-JP" sz="1300" b="1" dirty="0" smtClean="0">
                <a:latin typeface="Meiryo UI" panose="020B0604030504040204" pitchFamily="50" charset="-128"/>
                <a:ea typeface="Meiryo UI" panose="020B0604030504040204" pitchFamily="50" charset="-128"/>
              </a:rPr>
              <a:t>【</a:t>
            </a:r>
            <a:r>
              <a:rPr kumimoji="1" lang="ja-JP" altLang="en-US" sz="1300" b="1" dirty="0" smtClean="0">
                <a:latin typeface="Meiryo UI" panose="020B0604030504040204" pitchFamily="50" charset="-128"/>
                <a:ea typeface="Meiryo UI" panose="020B0604030504040204" pitchFamily="50" charset="-128"/>
              </a:rPr>
              <a:t>都心</a:t>
            </a:r>
            <a:r>
              <a:rPr kumimoji="1" lang="en-US" altLang="ja-JP" sz="1300" b="1" dirty="0" smtClean="0">
                <a:latin typeface="Meiryo UI" panose="020B0604030504040204" pitchFamily="50" charset="-128"/>
                <a:ea typeface="Meiryo UI" panose="020B0604030504040204" pitchFamily="50" charset="-128"/>
              </a:rPr>
              <a:t>】</a:t>
            </a:r>
          </a:p>
          <a:p>
            <a:endParaRPr kumimoji="1" lang="en-US" altLang="ja-JP" sz="1100" b="1" dirty="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自治体と企業が連携し、大学・研究機関や、町内会等の地元組織と協力して推進する方式</a:t>
            </a:r>
            <a:endParaRPr lang="ja-JP" altLang="en-US" sz="1200" dirty="0"/>
          </a:p>
        </p:txBody>
      </p:sp>
      <p:cxnSp>
        <p:nvCxnSpPr>
          <p:cNvPr id="19" name="直線コネクタ 18"/>
          <p:cNvCxnSpPr/>
          <p:nvPr/>
        </p:nvCxnSpPr>
        <p:spPr>
          <a:xfrm>
            <a:off x="118453" y="2683539"/>
            <a:ext cx="8892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2960743" y="2693848"/>
            <a:ext cx="0" cy="39960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831451" y="780369"/>
            <a:ext cx="7621325" cy="133882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smtClean="0">
                <a:latin typeface="Meiryo UI" panose="020B0604030504040204" pitchFamily="50" charset="-128"/>
                <a:ea typeface="Meiryo UI" panose="020B0604030504040204" pitchFamily="50" charset="-128"/>
              </a:rPr>
              <a:t>各地区のスマートシティでは、行政、企業、大学や地域が様々な形で連携し、テーマに合わせてプロジェクトを推進。</a:t>
            </a:r>
            <a:endParaRPr kumimoji="1" lang="en-US" altLang="ja-JP"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kumimoji="1" lang="en-US" altLang="ja-JP" sz="9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dirty="0">
                <a:latin typeface="Meiryo UI" panose="020B0604030504040204" pitchFamily="50" charset="-128"/>
                <a:ea typeface="Meiryo UI" panose="020B0604030504040204" pitchFamily="50" charset="-128"/>
              </a:rPr>
              <a:t>大阪</a:t>
            </a:r>
            <a:r>
              <a:rPr kumimoji="1" lang="ja-JP" altLang="en-US" dirty="0" smtClean="0">
                <a:latin typeface="Meiryo UI" panose="020B0604030504040204" pitchFamily="50" charset="-128"/>
                <a:ea typeface="Meiryo UI" panose="020B0604030504040204" pitchFamily="50" charset="-128"/>
              </a:rPr>
              <a:t>のスマートシティにおいても積極的な公民連携により、社会課題に合ったプレイヤーをマッチングして、プロジェクトの安定的かつスピーディーな推進を図る</a:t>
            </a:r>
            <a:endParaRPr kumimoji="1" lang="ja-JP" altLang="en-US"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3"/>
          <a:srcRect l="6874" t="32481" r="65547" b="28125"/>
          <a:stretch/>
        </p:blipFill>
        <p:spPr>
          <a:xfrm>
            <a:off x="6107923" y="4083031"/>
            <a:ext cx="3000712" cy="2409838"/>
          </a:xfrm>
          <a:prstGeom prst="rect">
            <a:avLst/>
          </a:prstGeom>
        </p:spPr>
      </p:pic>
      <p:sp>
        <p:nvSpPr>
          <p:cNvPr id="18" name="正方形/長方形 17">
            <a:extLst>
              <a:ext uri="{FF2B5EF4-FFF2-40B4-BE49-F238E27FC236}">
                <a16:creationId xmlns:a16="http://schemas.microsoft.com/office/drawing/2014/main" id="{30086FEA-C87A-44A2-B787-0592D8FFE085}"/>
              </a:ext>
            </a:extLst>
          </p:cNvPr>
          <p:cNvSpPr/>
          <p:nvPr/>
        </p:nvSpPr>
        <p:spPr>
          <a:xfrm>
            <a:off x="6180935" y="2756440"/>
            <a:ext cx="2953909" cy="1246495"/>
          </a:xfrm>
          <a:prstGeom prst="rect">
            <a:avLst/>
          </a:prstGeom>
        </p:spPr>
        <p:txBody>
          <a:bodyPr wrap="square">
            <a:spAutoFit/>
          </a:bodyPr>
          <a:lstStyle/>
          <a:p>
            <a:pPr algn="ctr"/>
            <a:r>
              <a:rPr kumimoji="1" lang="ja-JP" altLang="en-US" sz="1300" b="1" dirty="0" smtClean="0">
                <a:latin typeface="Meiryo UI" panose="020B0604030504040204" pitchFamily="50" charset="-128"/>
                <a:ea typeface="Meiryo UI" panose="020B0604030504040204" pitchFamily="50" charset="-128"/>
              </a:rPr>
              <a:t>＜毛呂山</a:t>
            </a:r>
            <a:r>
              <a:rPr kumimoji="1" lang="ja-JP" altLang="en-US" sz="1300" b="1" dirty="0">
                <a:latin typeface="Meiryo UI" panose="020B0604030504040204" pitchFamily="50" charset="-128"/>
                <a:ea typeface="Meiryo UI" panose="020B0604030504040204" pitchFamily="50" charset="-128"/>
              </a:rPr>
              <a:t>町</a:t>
            </a:r>
            <a:r>
              <a:rPr kumimoji="1" lang="ja-JP" altLang="en-US" sz="1300" b="1" dirty="0" smtClean="0">
                <a:latin typeface="Meiryo UI" panose="020B0604030504040204" pitchFamily="50" charset="-128"/>
                <a:ea typeface="Meiryo UI" panose="020B0604030504040204" pitchFamily="50" charset="-128"/>
              </a:rPr>
              <a:t>スマートシティ協議会＞</a:t>
            </a:r>
            <a:endParaRPr kumimoji="1" lang="en-US" altLang="ja-JP" sz="1300" b="1" dirty="0" smtClean="0">
              <a:latin typeface="Meiryo UI" panose="020B0604030504040204" pitchFamily="50" charset="-128"/>
              <a:ea typeface="Meiryo UI" panose="020B0604030504040204" pitchFamily="50" charset="-128"/>
            </a:endParaRPr>
          </a:p>
          <a:p>
            <a:pPr algn="ctr"/>
            <a:r>
              <a:rPr kumimoji="1" lang="en-US" altLang="ja-JP" sz="1300" b="1" dirty="0" smtClean="0">
                <a:latin typeface="Meiryo UI" panose="020B0604030504040204" pitchFamily="50" charset="-128"/>
                <a:ea typeface="Meiryo UI" panose="020B0604030504040204" pitchFamily="50" charset="-128"/>
              </a:rPr>
              <a:t>【</a:t>
            </a:r>
            <a:r>
              <a:rPr kumimoji="1" lang="ja-JP" altLang="en-US" sz="1300" b="1" dirty="0" smtClean="0">
                <a:latin typeface="Meiryo UI" panose="020B0604030504040204" pitchFamily="50" charset="-128"/>
                <a:ea typeface="Meiryo UI" panose="020B0604030504040204" pitchFamily="50" charset="-128"/>
              </a:rPr>
              <a:t>過疎・中山間地</a:t>
            </a:r>
            <a:r>
              <a:rPr kumimoji="1" lang="en-US" altLang="ja-JP" sz="1300" b="1" dirty="0" smtClean="0">
                <a:latin typeface="Meiryo UI" panose="020B0604030504040204" pitchFamily="50" charset="-128"/>
                <a:ea typeface="Meiryo UI" panose="020B0604030504040204" pitchFamily="50" charset="-128"/>
              </a:rPr>
              <a:t>】</a:t>
            </a:r>
          </a:p>
          <a:p>
            <a:endParaRPr kumimoji="1" lang="en-US" altLang="ja-JP" sz="1100" b="1"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自治体と地元金融機関、企業が共同出資する「まちづくり会社」を設立し、事業ごとにチーム編成する方式</a:t>
            </a:r>
            <a:endParaRPr lang="ja-JP" altLang="en-US" sz="12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985542" y="2321154"/>
            <a:ext cx="2973892" cy="307777"/>
          </a:xfrm>
          <a:prstGeom prst="rect">
            <a:avLst/>
          </a:prstGeom>
          <a:noFill/>
          <a:ln>
            <a:noFill/>
          </a:ln>
        </p:spPr>
        <p:txBody>
          <a:bodyPr wrap="none" rtlCol="0">
            <a:spAutoFit/>
          </a:bodyPr>
          <a:lstStyle/>
          <a:p>
            <a:pPr algn="ctr"/>
            <a:r>
              <a:rPr kumimoji="1" lang="ja-JP" altLang="en-US" sz="1400" b="1" dirty="0" smtClean="0">
                <a:latin typeface="Meiryo UI" panose="020B0604030504040204" pitchFamily="50" charset="-128"/>
                <a:ea typeface="Meiryo UI" panose="020B0604030504040204" pitchFamily="50" charset="-128"/>
              </a:rPr>
              <a:t>＜推進基盤／コンソーシアムの事例＞</a:t>
            </a:r>
          </a:p>
        </p:txBody>
      </p:sp>
      <p:cxnSp>
        <p:nvCxnSpPr>
          <p:cNvPr id="13" name="直線コネクタ 12"/>
          <p:cNvCxnSpPr/>
          <p:nvPr/>
        </p:nvCxnSpPr>
        <p:spPr>
          <a:xfrm>
            <a:off x="6083950" y="2693848"/>
            <a:ext cx="0" cy="39960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2" name="正方形/長方形 21">
            <a:extLst>
              <a:ext uri="{FF2B5EF4-FFF2-40B4-BE49-F238E27FC236}">
                <a16:creationId xmlns:a16="http://schemas.microsoft.com/office/drawing/2014/main" id="{30086FEA-C87A-44A2-B787-0592D8FFE085}"/>
              </a:ext>
            </a:extLst>
          </p:cNvPr>
          <p:cNvSpPr/>
          <p:nvPr/>
        </p:nvSpPr>
        <p:spPr>
          <a:xfrm>
            <a:off x="3168439" y="2738148"/>
            <a:ext cx="2792027" cy="1400383"/>
          </a:xfrm>
          <a:prstGeom prst="rect">
            <a:avLst/>
          </a:prstGeom>
        </p:spPr>
        <p:txBody>
          <a:bodyPr wrap="square">
            <a:spAutoFit/>
          </a:bodyPr>
          <a:lstStyle/>
          <a:p>
            <a:pPr algn="ctr"/>
            <a:r>
              <a:rPr kumimoji="1" lang="ja-JP" altLang="en-US" sz="1300" b="1" dirty="0" smtClean="0">
                <a:latin typeface="Meiryo UI" panose="020B0604030504040204" pitchFamily="50" charset="-128"/>
                <a:ea typeface="Meiryo UI" panose="020B0604030504040204" pitchFamily="50" charset="-128"/>
              </a:rPr>
              <a:t>＜つくばスマートシティ協議会＞</a:t>
            </a:r>
            <a:endParaRPr kumimoji="1" lang="en-US" altLang="ja-JP" sz="1300" b="1" dirty="0" smtClean="0">
              <a:latin typeface="Meiryo UI" panose="020B0604030504040204" pitchFamily="50" charset="-128"/>
              <a:ea typeface="Meiryo UI" panose="020B0604030504040204" pitchFamily="50" charset="-128"/>
            </a:endParaRPr>
          </a:p>
          <a:p>
            <a:pPr algn="ctr"/>
            <a:r>
              <a:rPr kumimoji="1" lang="en-US" altLang="ja-JP" sz="1300" b="1" dirty="0" smtClean="0">
                <a:latin typeface="Meiryo UI" panose="020B0604030504040204" pitchFamily="50" charset="-128"/>
                <a:ea typeface="Meiryo UI" panose="020B0604030504040204" pitchFamily="50" charset="-128"/>
              </a:rPr>
              <a:t>【</a:t>
            </a:r>
            <a:r>
              <a:rPr kumimoji="1" lang="ja-JP" altLang="en-US" sz="1300" b="1" dirty="0" smtClean="0">
                <a:latin typeface="Meiryo UI" panose="020B0604030504040204" pitchFamily="50" charset="-128"/>
                <a:ea typeface="Meiryo UI" panose="020B0604030504040204" pitchFamily="50" charset="-128"/>
              </a:rPr>
              <a:t>郊外・中山間地</a:t>
            </a:r>
            <a:r>
              <a:rPr kumimoji="1" lang="en-US" altLang="ja-JP" sz="1300" b="1" dirty="0" smtClean="0">
                <a:latin typeface="Meiryo UI" panose="020B0604030504040204" pitchFamily="50" charset="-128"/>
                <a:ea typeface="Meiryo UI" panose="020B0604030504040204" pitchFamily="50" charset="-128"/>
              </a:rPr>
              <a:t>】</a:t>
            </a:r>
          </a:p>
          <a:p>
            <a:endParaRPr kumimoji="1" lang="en-US" altLang="ja-JP" sz="1100" b="1" dirty="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自治体と代表企業が中核の事務局となり、都市運営のパートナーとして他の自治体と地域団体が組む。その他テーマに応じた企業が参画</a:t>
            </a:r>
            <a:endParaRPr lang="ja-JP" altLang="en-US" sz="1200" dirty="0"/>
          </a:p>
        </p:txBody>
      </p:sp>
      <p:pic>
        <p:nvPicPr>
          <p:cNvPr id="12" name="図 11"/>
          <p:cNvPicPr>
            <a:picLocks noChangeAspect="1"/>
          </p:cNvPicPr>
          <p:nvPr/>
        </p:nvPicPr>
        <p:blipFill rotWithShape="1">
          <a:blip r:embed="rId4"/>
          <a:srcRect l="7194" t="25663" r="69806" b="30587"/>
          <a:stretch/>
        </p:blipFill>
        <p:spPr>
          <a:xfrm>
            <a:off x="3350337" y="4138531"/>
            <a:ext cx="2428230" cy="2596858"/>
          </a:xfrm>
          <a:prstGeom prst="rect">
            <a:avLst/>
          </a:prstGeom>
        </p:spPr>
      </p:pic>
    </p:spTree>
    <p:extLst>
      <p:ext uri="{BB962C8B-B14F-4D97-AF65-F5344CB8AC3E}">
        <p14:creationId xmlns:p14="http://schemas.microsoft.com/office/powerpoint/2010/main" val="2108448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296452" y="111254"/>
            <a:ext cx="2505814"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コンソーシアムの例</a:t>
            </a:r>
            <a:endParaRPr kumimoji="1" lang="ja-JP" altLang="en-US" sz="24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175359" y="656955"/>
            <a:ext cx="8748000" cy="0"/>
          </a:xfrm>
          <a:prstGeom prst="line">
            <a:avLst/>
          </a:prstGeom>
        </p:spPr>
        <p:style>
          <a:lnRef idx="1">
            <a:schemeClr val="dk1"/>
          </a:lnRef>
          <a:fillRef idx="0">
            <a:schemeClr val="dk1"/>
          </a:fillRef>
          <a:effectRef idx="0">
            <a:schemeClr val="dk1"/>
          </a:effectRef>
          <a:fontRef idx="minor">
            <a:schemeClr val="tx1"/>
          </a:fontRef>
        </p:style>
      </p:cxnSp>
      <p:pic>
        <p:nvPicPr>
          <p:cNvPr id="7" name="図 6"/>
          <p:cNvPicPr>
            <a:picLocks noChangeAspect="1"/>
          </p:cNvPicPr>
          <p:nvPr/>
        </p:nvPicPr>
        <p:blipFill rotWithShape="1">
          <a:blip r:embed="rId2"/>
          <a:srcRect l="18375" t="18380" r="48957" b="19792"/>
          <a:stretch/>
        </p:blipFill>
        <p:spPr>
          <a:xfrm>
            <a:off x="0" y="1510146"/>
            <a:ext cx="4752109" cy="5056477"/>
          </a:xfrm>
          <a:prstGeom prst="rect">
            <a:avLst/>
          </a:prstGeom>
        </p:spPr>
      </p:pic>
      <p:pic>
        <p:nvPicPr>
          <p:cNvPr id="8" name="図 7"/>
          <p:cNvPicPr>
            <a:picLocks noChangeAspect="1"/>
          </p:cNvPicPr>
          <p:nvPr/>
        </p:nvPicPr>
        <p:blipFill rotWithShape="1">
          <a:blip r:embed="rId3"/>
          <a:srcRect l="18162" t="17898" r="48935" b="12026"/>
          <a:stretch/>
        </p:blipFill>
        <p:spPr>
          <a:xfrm>
            <a:off x="4752109" y="1496291"/>
            <a:ext cx="4281054" cy="5126182"/>
          </a:xfrm>
          <a:prstGeom prst="rect">
            <a:avLst/>
          </a:prstGeom>
        </p:spPr>
      </p:pic>
      <p:sp>
        <p:nvSpPr>
          <p:cNvPr id="10" name="テキスト ボックス 9"/>
          <p:cNvSpPr txBox="1"/>
          <p:nvPr/>
        </p:nvSpPr>
        <p:spPr>
          <a:xfrm>
            <a:off x="1010759" y="761754"/>
            <a:ext cx="7414536" cy="646331"/>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smtClean="0">
                <a:latin typeface="Meiryo UI" panose="020B0604030504040204" pitchFamily="50" charset="-128"/>
                <a:ea typeface="Meiryo UI" panose="020B0604030504040204" pitchFamily="50" charset="-128"/>
              </a:rPr>
              <a:t>他都市のスマートシティにおいても、自治体、企業、大学、地元など、様々なプレイヤーが連携している。</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7086600" y="6492875"/>
            <a:ext cx="2057400" cy="365125"/>
          </a:xfrm>
        </p:spPr>
        <p:txBody>
          <a:bodyPr/>
          <a:lstStyle/>
          <a:p>
            <a:fld id="{A4BF8627-36C9-4341-969E-17B4CBF9CE1D}" type="slidenum">
              <a:rPr kumimoji="1" lang="ja-JP" altLang="en-US" smtClean="0"/>
              <a:t>29</a:t>
            </a:fld>
            <a:endParaRPr kumimoji="1" lang="ja-JP" altLang="en-US"/>
          </a:p>
        </p:txBody>
      </p:sp>
    </p:spTree>
    <p:extLst>
      <p:ext uri="{BB962C8B-B14F-4D97-AF65-F5344CB8AC3E}">
        <p14:creationId xmlns:p14="http://schemas.microsoft.com/office/powerpoint/2010/main" val="428841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322445" y="2436016"/>
            <a:ext cx="5028941" cy="523220"/>
          </a:xfrm>
          <a:prstGeom prst="rect">
            <a:avLst/>
          </a:prstGeom>
        </p:spPr>
        <p:txBody>
          <a:bodyPr wrap="none">
            <a:spAutoFit/>
          </a:bodyPr>
          <a:lstStyle/>
          <a:p>
            <a:r>
              <a:rPr lang="ja-JP" altLang="en-US" sz="2800" dirty="0" smtClean="0">
                <a:latin typeface="Meiryo UI" panose="020B0604030504040204" pitchFamily="50" charset="-128"/>
                <a:ea typeface="Meiryo UI" panose="020B0604030504040204" pitchFamily="50" charset="-128"/>
              </a:rPr>
              <a:t>第１章　都市問題とスマートシティ</a:t>
            </a:r>
            <a:endParaRPr lang="ja-JP" altLang="en-US" sz="28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A4BF8627-36C9-4341-969E-17B4CBF9CE1D}" type="slidenum">
              <a:rPr kumimoji="1" lang="ja-JP" altLang="en-US" smtClean="0"/>
              <a:t>3</a:t>
            </a:fld>
            <a:endParaRPr kumimoji="1" lang="ja-JP" altLang="en-US"/>
          </a:p>
        </p:txBody>
      </p:sp>
    </p:spTree>
    <p:extLst>
      <p:ext uri="{BB962C8B-B14F-4D97-AF65-F5344CB8AC3E}">
        <p14:creationId xmlns:p14="http://schemas.microsoft.com/office/powerpoint/2010/main" val="1010694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ホームベース 1"/>
          <p:cNvSpPr/>
          <p:nvPr/>
        </p:nvSpPr>
        <p:spPr>
          <a:xfrm rot="10800000">
            <a:off x="3748197" y="1049708"/>
            <a:ext cx="1833581" cy="888164"/>
          </a:xfrm>
          <a:prstGeom prst="homePlate">
            <a:avLst>
              <a:gd name="adj" fmla="val 225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角丸四角形 52"/>
          <p:cNvSpPr/>
          <p:nvPr/>
        </p:nvSpPr>
        <p:spPr>
          <a:xfrm>
            <a:off x="5613536" y="4820800"/>
            <a:ext cx="3359431" cy="1272360"/>
          </a:xfrm>
          <a:prstGeom prst="roundRect">
            <a:avLst/>
          </a:prstGeom>
          <a:solidFill>
            <a:schemeClr val="accent1">
              <a:lumMod val="20000"/>
              <a:lumOff val="80000"/>
            </a:schemeClr>
          </a:solidFill>
          <a:ln w="285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テクノロジー企業</a:t>
            </a:r>
            <a:endParaRPr kumimoji="1" lang="en-US" altLang="ja-JP" b="1" dirty="0" smtClean="0">
              <a:solidFill>
                <a:schemeClr val="tx1"/>
              </a:solidFill>
              <a:latin typeface="Meiryo UI" panose="020B0604030504040204" pitchFamily="50" charset="-128"/>
              <a:ea typeface="Meiryo UI" panose="020B0604030504040204" pitchFamily="50" charset="-128"/>
            </a:endParaRPr>
          </a:p>
          <a:p>
            <a:pPr algn="ct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600" dirty="0" smtClean="0">
                <a:solidFill>
                  <a:schemeClr val="tx1"/>
                </a:solidFill>
                <a:latin typeface="Meiryo UI" panose="020B0604030504040204" pitchFamily="50" charset="-128"/>
                <a:ea typeface="Meiryo UI" panose="020B0604030504040204" pitchFamily="50" charset="-128"/>
              </a:rPr>
              <a:t>AI</a:t>
            </a:r>
            <a:r>
              <a:rPr kumimoji="1" lang="ja-JP" altLang="en-US" sz="1600" dirty="0" smtClean="0">
                <a:solidFill>
                  <a:schemeClr val="tx1"/>
                </a:solidFill>
                <a:latin typeface="Meiryo UI" panose="020B0604030504040204" pitchFamily="50" charset="-128"/>
                <a:ea typeface="Meiryo UI" panose="020B0604030504040204" pitchFamily="50" charset="-128"/>
              </a:rPr>
              <a:t>・</a:t>
            </a:r>
            <a:r>
              <a:rPr kumimoji="1" lang="en-US" altLang="ja-JP" sz="1600" dirty="0" err="1" smtClean="0">
                <a:solidFill>
                  <a:schemeClr val="tx1"/>
                </a:solidFill>
                <a:latin typeface="Meiryo UI" panose="020B0604030504040204" pitchFamily="50" charset="-128"/>
                <a:ea typeface="Meiryo UI" panose="020B0604030504040204" pitchFamily="50" charset="-128"/>
              </a:rPr>
              <a:t>IoT</a:t>
            </a:r>
            <a:r>
              <a:rPr kumimoji="1" lang="ja-JP" altLang="en-US" sz="1600" dirty="0" smtClean="0">
                <a:solidFill>
                  <a:schemeClr val="tx1"/>
                </a:solidFill>
                <a:latin typeface="Meiryo UI" panose="020B0604030504040204" pitchFamily="50" charset="-128"/>
                <a:ea typeface="Meiryo UI" panose="020B0604030504040204" pitchFamily="50" charset="-128"/>
              </a:rPr>
              <a:t>・ロボット・通信・モビリティ</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600" dirty="0" smtClean="0">
                <a:solidFill>
                  <a:schemeClr val="tx1"/>
                </a:solidFill>
                <a:latin typeface="Meiryo UI" panose="020B0604030504040204" pitchFamily="50" charset="-128"/>
                <a:ea typeface="Meiryo UI" panose="020B0604030504040204" pitchFamily="50" charset="-128"/>
              </a:rPr>
              <a:t>ヘルスケア・セキュリティ・センシング</a:t>
            </a:r>
            <a:endParaRPr kumimoji="1" lang="en-US" altLang="ja-JP" sz="1600" dirty="0" smtClean="0">
              <a:solidFill>
                <a:schemeClr val="tx1"/>
              </a:solidFill>
              <a:latin typeface="Meiryo UI" panose="020B0604030504040204" pitchFamily="50" charset="-128"/>
              <a:ea typeface="Meiryo UI" panose="020B0604030504040204" pitchFamily="50" charset="-128"/>
            </a:endParaRPr>
          </a:p>
        </p:txBody>
      </p:sp>
      <p:sp>
        <p:nvSpPr>
          <p:cNvPr id="40" name="二等辺三角形 39"/>
          <p:cNvSpPr/>
          <p:nvPr/>
        </p:nvSpPr>
        <p:spPr>
          <a:xfrm rot="16200000">
            <a:off x="3036912" y="3665240"/>
            <a:ext cx="3699164" cy="784172"/>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804258" y="6447883"/>
            <a:ext cx="2057400" cy="365125"/>
          </a:xfrm>
        </p:spPr>
        <p:txBody>
          <a:bodyPr/>
          <a:lstStyle/>
          <a:p>
            <a:fld id="{A4BF8627-36C9-4341-969E-17B4CBF9CE1D}" type="slidenum">
              <a:rPr kumimoji="1" lang="ja-JP" altLang="en-US" smtClean="0"/>
              <a:t>30</a:t>
            </a:fld>
            <a:endParaRPr kumimoji="1" lang="ja-JP" altLang="en-US"/>
          </a:p>
        </p:txBody>
      </p:sp>
      <p:sp>
        <p:nvSpPr>
          <p:cNvPr id="5" name="角丸四角形 4"/>
          <p:cNvSpPr/>
          <p:nvPr/>
        </p:nvSpPr>
        <p:spPr>
          <a:xfrm>
            <a:off x="135464" y="1790822"/>
            <a:ext cx="3556388" cy="4445026"/>
          </a:xfrm>
          <a:prstGeom prst="roundRect">
            <a:avLst>
              <a:gd name="adj" fmla="val 6271"/>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角丸四角形 28"/>
          <p:cNvSpPr/>
          <p:nvPr/>
        </p:nvSpPr>
        <p:spPr>
          <a:xfrm>
            <a:off x="5606671" y="1790822"/>
            <a:ext cx="3359431" cy="2310130"/>
          </a:xfrm>
          <a:prstGeom prst="roundRect">
            <a:avLst/>
          </a:prstGeom>
          <a:solidFill>
            <a:schemeClr val="accent1">
              <a:lumMod val="20000"/>
              <a:lumOff val="80000"/>
            </a:schemeClr>
          </a:solidFill>
          <a:ln w="285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推進基盤（コンソーシアム）</a:t>
            </a:r>
            <a:endParaRPr kumimoji="1" lang="en-US" altLang="ja-JP" b="1" dirty="0" smtClean="0">
              <a:solidFill>
                <a:schemeClr val="tx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tx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tx1"/>
              </a:solidFill>
              <a:latin typeface="Meiryo UI" panose="020B0604030504040204" pitchFamily="50" charset="-128"/>
              <a:ea typeface="Meiryo UI" panose="020B0604030504040204" pitchFamily="50" charset="-128"/>
            </a:endParaRPr>
          </a:p>
          <a:p>
            <a:pPr algn="ctr"/>
            <a:endParaRPr kumimoji="1" lang="en-US" altLang="ja-JP" dirty="0">
              <a:solidFill>
                <a:schemeClr val="tx1"/>
              </a:solidFill>
              <a:latin typeface="Meiryo UI" panose="020B0604030504040204" pitchFamily="50" charset="-128"/>
              <a:ea typeface="Meiryo UI" panose="020B0604030504040204" pitchFamily="50" charset="-128"/>
            </a:endParaRPr>
          </a:p>
          <a:p>
            <a:pPr algn="ctr"/>
            <a:endParaRPr kumimoji="1" lang="en-US" altLang="ja-JP" dirty="0" smtClean="0">
              <a:solidFill>
                <a:schemeClr val="tx1"/>
              </a:solidFill>
              <a:latin typeface="Meiryo UI" panose="020B0604030504040204" pitchFamily="50" charset="-128"/>
              <a:ea typeface="Meiryo UI" panose="020B0604030504040204" pitchFamily="50" charset="-128"/>
            </a:endParaRPr>
          </a:p>
          <a:p>
            <a:pPr algn="ctr"/>
            <a:endParaRPr kumimoji="1" lang="en-US" altLang="ja-JP" dirty="0">
              <a:solidFill>
                <a:schemeClr val="tx1"/>
              </a:solidFill>
              <a:latin typeface="Meiryo UI" panose="020B0604030504040204" pitchFamily="50" charset="-128"/>
              <a:ea typeface="Meiryo UI" panose="020B0604030504040204" pitchFamily="50" charset="-128"/>
            </a:endParaRPr>
          </a:p>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895736" y="2573614"/>
            <a:ext cx="1818126" cy="3077766"/>
          </a:xfrm>
          <a:prstGeom prst="rect">
            <a:avLst/>
          </a:prstGeom>
          <a:noFill/>
        </p:spPr>
        <p:txBody>
          <a:bodyPr wrap="none" rtlCol="0">
            <a:spAutoFit/>
          </a:bodyPr>
          <a:lstStyle/>
          <a:p>
            <a:pPr marL="285750" indent="-285750">
              <a:buFont typeface="Wingdings" panose="05000000000000000000" pitchFamily="2" charset="2"/>
              <a:buChar char="n"/>
            </a:pPr>
            <a:r>
              <a:rPr kumimoji="1" lang="ja-JP" altLang="en-US" sz="1400" b="1" dirty="0" smtClean="0">
                <a:latin typeface="Meiryo UI" panose="020B0604030504040204" pitchFamily="50" charset="-128"/>
                <a:ea typeface="Meiryo UI" panose="020B0604030504040204" pitchFamily="50" charset="-128"/>
              </a:rPr>
              <a:t>自動運転</a:t>
            </a:r>
            <a:endParaRPr kumimoji="1" lang="en-US" altLang="ja-JP" sz="1400" b="1"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en-US" altLang="ja-JP" sz="1400" b="1" dirty="0" smtClean="0">
                <a:latin typeface="Meiryo UI" panose="020B0604030504040204" pitchFamily="50" charset="-128"/>
                <a:ea typeface="Meiryo UI" panose="020B0604030504040204" pitchFamily="50" charset="-128"/>
              </a:rPr>
              <a:t>AI</a:t>
            </a:r>
            <a:r>
              <a:rPr kumimoji="1" lang="ja-JP" altLang="en-US" sz="1400" b="1" dirty="0" smtClean="0">
                <a:latin typeface="Meiryo UI" panose="020B0604030504040204" pitchFamily="50" charset="-128"/>
                <a:ea typeface="Meiryo UI" panose="020B0604030504040204" pitchFamily="50" charset="-128"/>
              </a:rPr>
              <a:t>オンデマンド</a:t>
            </a:r>
            <a:endParaRPr kumimoji="1" lang="en-US" altLang="ja-JP" sz="1400" b="1"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smtClean="0">
                <a:latin typeface="Meiryo UI" panose="020B0604030504040204" pitchFamily="50" charset="-128"/>
                <a:ea typeface="Meiryo UI" panose="020B0604030504040204" pitchFamily="50" charset="-128"/>
              </a:rPr>
              <a:t>ドローン</a:t>
            </a:r>
            <a:r>
              <a:rPr kumimoji="1" lang="ja-JP" altLang="en-US" sz="1400" b="1" dirty="0">
                <a:latin typeface="Meiryo UI" panose="020B0604030504040204" pitchFamily="50" charset="-128"/>
                <a:ea typeface="Meiryo UI" panose="020B0604030504040204" pitchFamily="50" charset="-128"/>
              </a:rPr>
              <a:t>搬送</a:t>
            </a:r>
            <a:endParaRPr kumimoji="1" lang="en-US" altLang="ja-JP" sz="14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endParaRPr kumimoji="1" lang="en-US" altLang="ja-JP" sz="16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smtClean="0">
                <a:latin typeface="Meiryo UI" panose="020B0604030504040204" pitchFamily="50" charset="-128"/>
                <a:ea typeface="Meiryo UI" panose="020B0604030504040204" pitchFamily="50" charset="-128"/>
              </a:rPr>
              <a:t>スマホアプリ</a:t>
            </a:r>
            <a:endParaRPr kumimoji="1" lang="en-US" altLang="ja-JP" sz="1400" b="1"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smtClean="0">
                <a:latin typeface="Meiryo UI" panose="020B0604030504040204" pitchFamily="50" charset="-128"/>
                <a:ea typeface="Meiryo UI" panose="020B0604030504040204" pitchFamily="50" charset="-128"/>
              </a:rPr>
              <a:t>キャッシュレス</a:t>
            </a:r>
            <a:endParaRPr kumimoji="1" lang="en-US" altLang="ja-JP" sz="1400" b="1"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smtClean="0">
                <a:latin typeface="Meiryo UI" panose="020B0604030504040204" pitchFamily="50" charset="-128"/>
                <a:ea typeface="Meiryo UI" panose="020B0604030504040204" pitchFamily="50" charset="-128"/>
              </a:rPr>
              <a:t>デジタルサイネージ</a:t>
            </a:r>
            <a:endParaRPr kumimoji="1" lang="en-US" altLang="ja-JP" sz="14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endParaRPr kumimoji="1" lang="en-US" altLang="ja-JP" sz="16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smtClean="0">
                <a:latin typeface="Meiryo UI" panose="020B0604030504040204" pitchFamily="50" charset="-128"/>
                <a:ea typeface="Meiryo UI" panose="020B0604030504040204" pitchFamily="50" charset="-128"/>
              </a:rPr>
              <a:t>遠隔医療</a:t>
            </a:r>
            <a:endParaRPr kumimoji="1" lang="en-US" altLang="ja-JP" sz="1400" b="1"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smtClean="0">
                <a:latin typeface="Meiryo UI" panose="020B0604030504040204" pitchFamily="50" charset="-128"/>
                <a:ea typeface="Meiryo UI" panose="020B0604030504040204" pitchFamily="50" charset="-128"/>
              </a:rPr>
              <a:t>データヘルス</a:t>
            </a:r>
            <a:endParaRPr kumimoji="1" lang="en-US" altLang="ja-JP" sz="14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smtClean="0">
                <a:latin typeface="Meiryo UI" panose="020B0604030504040204" pitchFamily="50" charset="-128"/>
                <a:ea typeface="Meiryo UI" panose="020B0604030504040204" pitchFamily="50" charset="-128"/>
              </a:rPr>
              <a:t>介護ロボット</a:t>
            </a:r>
            <a:endParaRPr kumimoji="1" lang="ja-JP" altLang="en-US" sz="1400" b="1" dirty="0">
              <a:latin typeface="Meiryo UI" panose="020B0604030504040204" pitchFamily="50" charset="-128"/>
              <a:ea typeface="Meiryo UI" panose="020B0604030504040204" pitchFamily="50" charset="-128"/>
            </a:endParaRPr>
          </a:p>
        </p:txBody>
      </p:sp>
      <p:sp>
        <p:nvSpPr>
          <p:cNvPr id="31" name="楕円 30"/>
          <p:cNvSpPr/>
          <p:nvPr/>
        </p:nvSpPr>
        <p:spPr>
          <a:xfrm>
            <a:off x="1130875" y="2547175"/>
            <a:ext cx="1537855" cy="1246909"/>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b="1" dirty="0" smtClean="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都心</a:t>
            </a:r>
            <a:r>
              <a:rPr kumimoji="1" lang="en-US" altLang="ja-JP" b="1" dirty="0" smtClean="0">
                <a:solidFill>
                  <a:schemeClr val="tx1"/>
                </a:solidFill>
                <a:latin typeface="Meiryo UI" panose="020B0604030504040204" pitchFamily="50" charset="-128"/>
                <a:ea typeface="Meiryo UI" panose="020B0604030504040204" pitchFamily="50" charset="-128"/>
              </a:rPr>
              <a:t>】</a:t>
            </a:r>
          </a:p>
          <a:p>
            <a:pPr algn="ct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人口過密</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インフラ老朽</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34" name="楕円 33"/>
          <p:cNvSpPr/>
          <p:nvPr/>
        </p:nvSpPr>
        <p:spPr>
          <a:xfrm>
            <a:off x="320383" y="3972579"/>
            <a:ext cx="1537855" cy="1246909"/>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b="1" dirty="0" smtClean="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郊外・</a:t>
            </a:r>
            <a:r>
              <a:rPr kumimoji="1" lang="en-US" altLang="ja-JP" b="1" dirty="0" smtClean="0">
                <a:solidFill>
                  <a:schemeClr val="tx1"/>
                </a:solidFill>
                <a:latin typeface="Meiryo UI" panose="020B0604030504040204" pitchFamily="50" charset="-128"/>
                <a:ea typeface="Meiryo UI" panose="020B0604030504040204" pitchFamily="50" charset="-128"/>
              </a:rPr>
              <a:t>NT】</a:t>
            </a:r>
          </a:p>
          <a:p>
            <a:pPr algn="ct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コミュニティ希薄化</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多い坂道</a:t>
            </a:r>
            <a:endParaRPr kumimoji="1"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35" name="楕円 34"/>
          <p:cNvSpPr/>
          <p:nvPr/>
        </p:nvSpPr>
        <p:spPr>
          <a:xfrm>
            <a:off x="2065791" y="3993406"/>
            <a:ext cx="1537855" cy="1246909"/>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b="1" dirty="0" smtClean="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中山間地</a:t>
            </a:r>
            <a:r>
              <a:rPr kumimoji="1" lang="en-US" altLang="ja-JP" b="1" dirty="0" smtClean="0">
                <a:solidFill>
                  <a:schemeClr val="tx1"/>
                </a:solidFill>
                <a:latin typeface="Meiryo UI" panose="020B0604030504040204" pitchFamily="50" charset="-128"/>
                <a:ea typeface="Meiryo UI" panose="020B0604030504040204" pitchFamily="50" charset="-128"/>
              </a:rPr>
              <a:t>】</a:t>
            </a:r>
          </a:p>
          <a:p>
            <a:pPr algn="ct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買物弱者</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公共</a:t>
            </a:r>
            <a:r>
              <a:rPr kumimoji="1" lang="ja-JP" altLang="en-US" sz="1200" dirty="0" smtClean="0">
                <a:solidFill>
                  <a:schemeClr val="tx1"/>
                </a:solidFill>
                <a:latin typeface="Meiryo UI" panose="020B0604030504040204" pitchFamily="50" charset="-128"/>
                <a:ea typeface="Meiryo UI" panose="020B0604030504040204" pitchFamily="50" charset="-128"/>
              </a:rPr>
              <a:t>交通不足</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2"/>
          <a:stretch>
            <a:fillRect/>
          </a:stretch>
        </p:blipFill>
        <p:spPr>
          <a:xfrm>
            <a:off x="1637935" y="1876580"/>
            <a:ext cx="551444" cy="571548"/>
          </a:xfrm>
          <a:prstGeom prst="rect">
            <a:avLst/>
          </a:prstGeom>
        </p:spPr>
      </p:pic>
      <p:pic>
        <p:nvPicPr>
          <p:cNvPr id="37" name="図 36"/>
          <p:cNvPicPr>
            <a:picLocks noChangeAspect="1"/>
          </p:cNvPicPr>
          <p:nvPr/>
        </p:nvPicPr>
        <p:blipFill>
          <a:blip r:embed="rId3"/>
          <a:stretch>
            <a:fillRect/>
          </a:stretch>
        </p:blipFill>
        <p:spPr>
          <a:xfrm>
            <a:off x="714867" y="5313613"/>
            <a:ext cx="636262" cy="489501"/>
          </a:xfrm>
          <a:prstGeom prst="rect">
            <a:avLst/>
          </a:prstGeom>
        </p:spPr>
      </p:pic>
      <p:pic>
        <p:nvPicPr>
          <p:cNvPr id="38" name="図 37"/>
          <p:cNvPicPr>
            <a:picLocks noChangeAspect="1"/>
          </p:cNvPicPr>
          <p:nvPr/>
        </p:nvPicPr>
        <p:blipFill>
          <a:blip r:embed="rId4"/>
          <a:stretch>
            <a:fillRect/>
          </a:stretch>
        </p:blipFill>
        <p:spPr>
          <a:xfrm>
            <a:off x="2519961" y="5467334"/>
            <a:ext cx="520195" cy="323069"/>
          </a:xfrm>
          <a:prstGeom prst="rect">
            <a:avLst/>
          </a:prstGeom>
        </p:spPr>
      </p:pic>
      <p:sp>
        <p:nvSpPr>
          <p:cNvPr id="39" name="テキスト ボックス 38"/>
          <p:cNvSpPr txBox="1"/>
          <p:nvPr/>
        </p:nvSpPr>
        <p:spPr>
          <a:xfrm>
            <a:off x="3006890" y="5396800"/>
            <a:ext cx="397866" cy="400110"/>
          </a:xfrm>
          <a:prstGeom prst="rect">
            <a:avLst/>
          </a:prstGeom>
          <a:noFill/>
        </p:spPr>
        <p:txBody>
          <a:bodyPr wrap="none" rtlCol="0">
            <a:spAutoFit/>
          </a:bodyPr>
          <a:lstStyle/>
          <a:p>
            <a:r>
              <a:rPr kumimoji="1" lang="en-US" altLang="ja-JP" sz="2000" b="1" dirty="0" smtClean="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sp>
        <p:nvSpPr>
          <p:cNvPr id="43" name="上下矢印 42"/>
          <p:cNvSpPr/>
          <p:nvPr/>
        </p:nvSpPr>
        <p:spPr>
          <a:xfrm>
            <a:off x="6323434" y="3982598"/>
            <a:ext cx="1939636" cy="935771"/>
          </a:xfrm>
          <a:prstGeom prst="upDownArrow">
            <a:avLst>
              <a:gd name="adj1" fmla="val 57143"/>
              <a:gd name="adj2" fmla="val 30634"/>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マッチング</a:t>
            </a:r>
            <a:endParaRPr kumimoji="1"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3803206" y="1078602"/>
            <a:ext cx="1778573" cy="830997"/>
          </a:xfrm>
          <a:prstGeom prst="rect">
            <a:avLst/>
          </a:prstGeom>
          <a:noFill/>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テクノロジーを活かした安価で効果的なサービスの提供</a:t>
            </a:r>
            <a:endParaRPr kumimoji="1" lang="ja-JP" altLang="en-US" sz="1600" b="1" dirty="0">
              <a:latin typeface="Meiryo UI" panose="020B0604030504040204" pitchFamily="50" charset="-128"/>
              <a:ea typeface="Meiryo UI" panose="020B0604030504040204" pitchFamily="50" charset="-128"/>
            </a:endParaRPr>
          </a:p>
        </p:txBody>
      </p:sp>
      <p:sp>
        <p:nvSpPr>
          <p:cNvPr id="46" name="角丸四角形 45"/>
          <p:cNvSpPr/>
          <p:nvPr/>
        </p:nvSpPr>
        <p:spPr>
          <a:xfrm>
            <a:off x="5740305" y="2418192"/>
            <a:ext cx="417323" cy="11255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自治体</a:t>
            </a:r>
            <a:endParaRPr kumimoji="1" lang="ja-JP" altLang="en-US" sz="1600" b="1" dirty="0">
              <a:latin typeface="Meiryo UI" panose="020B0604030504040204" pitchFamily="50" charset="-128"/>
              <a:ea typeface="Meiryo UI" panose="020B0604030504040204" pitchFamily="50" charset="-128"/>
            </a:endParaRPr>
          </a:p>
        </p:txBody>
      </p:sp>
      <p:sp>
        <p:nvSpPr>
          <p:cNvPr id="47" name="角丸四角形 46"/>
          <p:cNvSpPr/>
          <p:nvPr/>
        </p:nvSpPr>
        <p:spPr>
          <a:xfrm>
            <a:off x="6273020" y="2418191"/>
            <a:ext cx="417323" cy="11255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latin typeface="Meiryo UI" panose="020B0604030504040204" pitchFamily="50" charset="-128"/>
                <a:ea typeface="Meiryo UI" panose="020B0604030504040204" pitchFamily="50" charset="-128"/>
              </a:rPr>
              <a:t>デベロッパー</a:t>
            </a:r>
            <a:endParaRPr kumimoji="1" lang="ja-JP" altLang="en-US" sz="1600" b="1" dirty="0">
              <a:latin typeface="Meiryo UI" panose="020B0604030504040204" pitchFamily="50" charset="-128"/>
              <a:ea typeface="Meiryo UI" panose="020B0604030504040204" pitchFamily="50" charset="-128"/>
            </a:endParaRPr>
          </a:p>
        </p:txBody>
      </p:sp>
      <p:sp>
        <p:nvSpPr>
          <p:cNvPr id="48" name="角丸四角形 47"/>
          <p:cNvSpPr/>
          <p:nvPr/>
        </p:nvSpPr>
        <p:spPr>
          <a:xfrm>
            <a:off x="6804258" y="2423196"/>
            <a:ext cx="417323" cy="11255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コア企業</a:t>
            </a:r>
            <a:endParaRPr kumimoji="1" lang="ja-JP" altLang="en-US" sz="1600" b="1" dirty="0">
              <a:latin typeface="Meiryo UI" panose="020B0604030504040204" pitchFamily="50" charset="-128"/>
              <a:ea typeface="Meiryo UI" panose="020B0604030504040204" pitchFamily="50" charset="-128"/>
            </a:endParaRPr>
          </a:p>
        </p:txBody>
      </p:sp>
      <p:sp>
        <p:nvSpPr>
          <p:cNvPr id="49" name="角丸四角形 48"/>
          <p:cNvSpPr/>
          <p:nvPr/>
        </p:nvSpPr>
        <p:spPr>
          <a:xfrm>
            <a:off x="7336216" y="2418190"/>
            <a:ext cx="417323" cy="11255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地元団体</a:t>
            </a:r>
            <a:endParaRPr kumimoji="1" lang="ja-JP" altLang="en-US" sz="1600" b="1" dirty="0">
              <a:latin typeface="Meiryo UI" panose="020B0604030504040204" pitchFamily="50" charset="-128"/>
              <a:ea typeface="Meiryo UI" panose="020B0604030504040204" pitchFamily="50" charset="-128"/>
            </a:endParaRPr>
          </a:p>
        </p:txBody>
      </p:sp>
      <p:sp>
        <p:nvSpPr>
          <p:cNvPr id="50" name="角丸四角形 49"/>
          <p:cNvSpPr/>
          <p:nvPr/>
        </p:nvSpPr>
        <p:spPr>
          <a:xfrm>
            <a:off x="7868211" y="2418190"/>
            <a:ext cx="417323" cy="11255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大学</a:t>
            </a:r>
            <a:endParaRPr kumimoji="1" lang="ja-JP" altLang="en-US" sz="1600" b="1" dirty="0">
              <a:latin typeface="Meiryo UI" panose="020B0604030504040204" pitchFamily="50" charset="-128"/>
              <a:ea typeface="Meiryo UI" panose="020B0604030504040204" pitchFamily="50" charset="-128"/>
            </a:endParaRPr>
          </a:p>
        </p:txBody>
      </p:sp>
      <p:sp>
        <p:nvSpPr>
          <p:cNvPr id="51" name="角丸四角形 50"/>
          <p:cNvSpPr/>
          <p:nvPr/>
        </p:nvSpPr>
        <p:spPr>
          <a:xfrm>
            <a:off x="8379385" y="2418189"/>
            <a:ext cx="417323" cy="11255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b="1" dirty="0" smtClean="0">
                <a:latin typeface="Meiryo UI" panose="020B0604030504040204" pitchFamily="50" charset="-128"/>
                <a:ea typeface="Meiryo UI" panose="020B0604030504040204" pitchFamily="50" charset="-128"/>
              </a:rPr>
              <a:t>シビックテック</a:t>
            </a:r>
            <a:endParaRPr kumimoji="1" lang="ja-JP" altLang="en-US" sz="1100" b="1"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556555" y="1254064"/>
            <a:ext cx="2714205"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地域</a:t>
            </a:r>
            <a:r>
              <a:rPr kumimoji="1" lang="ja-JP" altLang="en-US" sz="2000" b="1" dirty="0" smtClean="0">
                <a:latin typeface="Meiryo UI" panose="020B0604030504040204" pitchFamily="50" charset="-128"/>
                <a:ea typeface="Meiryo UI" panose="020B0604030504040204" pitchFamily="50" charset="-128"/>
              </a:rPr>
              <a:t>によって異なる</a:t>
            </a:r>
            <a:r>
              <a:rPr kumimoji="1" lang="ja-JP" altLang="en-US" sz="2000" b="1" dirty="0">
                <a:latin typeface="Meiryo UI" panose="020B0604030504040204" pitchFamily="50" charset="-128"/>
                <a:ea typeface="Meiryo UI" panose="020B0604030504040204" pitchFamily="50" charset="-128"/>
              </a:rPr>
              <a:t>課題</a:t>
            </a:r>
          </a:p>
        </p:txBody>
      </p:sp>
      <p:sp>
        <p:nvSpPr>
          <p:cNvPr id="28" name="テキスト ボックス 27"/>
          <p:cNvSpPr txBox="1"/>
          <p:nvPr/>
        </p:nvSpPr>
        <p:spPr>
          <a:xfrm>
            <a:off x="6191129" y="3641729"/>
            <a:ext cx="2241319" cy="276999"/>
          </a:xfrm>
          <a:prstGeom prst="rect">
            <a:avLst/>
          </a:prstGeom>
          <a:noFill/>
        </p:spPr>
        <p:txBody>
          <a:bodyPr wrap="none" rtlCol="0">
            <a:spAutoFit/>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組み合わせは地域によって多様</a:t>
            </a:r>
            <a:endParaRPr kumimoji="1" lang="ja-JP" altLang="en-US" sz="120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5955939" y="1243398"/>
            <a:ext cx="2872902"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スマートシティの推進基盤</a:t>
            </a:r>
            <a:endParaRPr kumimoji="1" lang="ja-JP" altLang="en-US" sz="2000" b="1"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64977" y="114065"/>
            <a:ext cx="7569701"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異なる課題に、適したサービスを、推進基盤が安定して提供</a:t>
            </a:r>
            <a:endParaRPr kumimoji="1" lang="ja-JP" altLang="en-US" sz="2400" b="1" dirty="0">
              <a:latin typeface="Meiryo UI" panose="020B0604030504040204" pitchFamily="50" charset="-128"/>
              <a:ea typeface="Meiryo UI" panose="020B0604030504040204" pitchFamily="50" charset="-128"/>
            </a:endParaRPr>
          </a:p>
        </p:txBody>
      </p:sp>
      <p:cxnSp>
        <p:nvCxnSpPr>
          <p:cNvPr id="56" name="直線コネクタ 55"/>
          <p:cNvCxnSpPr/>
          <p:nvPr/>
        </p:nvCxnSpPr>
        <p:spPr>
          <a:xfrm>
            <a:off x="175827" y="738505"/>
            <a:ext cx="8748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3748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62591" y="6385818"/>
            <a:ext cx="2057400" cy="365125"/>
          </a:xfrm>
        </p:spPr>
        <p:txBody>
          <a:bodyPr/>
          <a:lstStyle/>
          <a:p>
            <a:fld id="{A4BF8627-36C9-4341-969E-17B4CBF9CE1D}" type="slidenum">
              <a:rPr kumimoji="1" lang="ja-JP" altLang="en-US" smtClean="0"/>
              <a:t>4</a:t>
            </a:fld>
            <a:endParaRPr kumimoji="1" lang="ja-JP" altLang="en-US"/>
          </a:p>
        </p:txBody>
      </p:sp>
      <p:sp>
        <p:nvSpPr>
          <p:cNvPr id="6" name="テキスト ボックス 5"/>
          <p:cNvSpPr txBox="1"/>
          <p:nvPr/>
        </p:nvSpPr>
        <p:spPr>
          <a:xfrm>
            <a:off x="3400151" y="78715"/>
            <a:ext cx="2313454"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都市問題の変容</a:t>
            </a:r>
          </a:p>
        </p:txBody>
      </p:sp>
      <p:sp>
        <p:nvSpPr>
          <p:cNvPr id="8" name="テキスト ボックス 7"/>
          <p:cNvSpPr txBox="1"/>
          <p:nvPr/>
        </p:nvSpPr>
        <p:spPr>
          <a:xfrm>
            <a:off x="1031714" y="1436237"/>
            <a:ext cx="2416047" cy="707886"/>
          </a:xfrm>
          <a:prstGeom prst="rect">
            <a:avLst/>
          </a:prstGeom>
          <a:noFill/>
        </p:spPr>
        <p:txBody>
          <a:bodyPr wrap="none" rtlCol="0">
            <a:spAutoFit/>
          </a:bodyPr>
          <a:lstStyle/>
          <a:p>
            <a:pPr algn="ctr"/>
            <a:r>
              <a:rPr kumimoji="1" lang="ja-JP" altLang="en-US" sz="2000" b="1" dirty="0">
                <a:latin typeface="Meiryo UI" panose="020B0604030504040204" pitchFamily="50" charset="-128"/>
                <a:ea typeface="Meiryo UI" panose="020B0604030504040204" pitchFamily="50" charset="-128"/>
              </a:rPr>
              <a:t>都市問題１</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０</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smtClean="0">
                <a:latin typeface="Meiryo UI" panose="020B0604030504040204" pitchFamily="50" charset="-128"/>
                <a:ea typeface="Meiryo UI" panose="020B0604030504040204" pitchFamily="50" charset="-128"/>
              </a:rPr>
              <a:t>（</a:t>
            </a:r>
            <a:r>
              <a:rPr kumimoji="1" lang="en-US" altLang="ja-JP" sz="2000" b="1" smtClean="0">
                <a:latin typeface="Meiryo UI" panose="020B0604030504040204" pitchFamily="50" charset="-128"/>
                <a:ea typeface="Meiryo UI" panose="020B0604030504040204" pitchFamily="50" charset="-128"/>
              </a:rPr>
              <a:t>1970</a:t>
            </a:r>
            <a:r>
              <a:rPr kumimoji="1" lang="ja-JP" altLang="en-US" sz="2000" b="1">
                <a:latin typeface="Meiryo UI" panose="020B0604030504040204" pitchFamily="50" charset="-128"/>
                <a:ea typeface="Meiryo UI" panose="020B0604030504040204" pitchFamily="50" charset="-128"/>
              </a:rPr>
              <a:t>年代</a:t>
            </a:r>
            <a:r>
              <a:rPr kumimoji="1" lang="ja-JP" altLang="en-US" sz="2000" b="1" smtClean="0">
                <a:latin typeface="Meiryo UI" panose="020B0604030504040204" pitchFamily="50" charset="-128"/>
                <a:ea typeface="Meiryo UI" panose="020B0604030504040204" pitchFamily="50" charset="-128"/>
              </a:rPr>
              <a:t>以前）</a:t>
            </a:r>
            <a:endParaRPr kumimoji="1" lang="ja-JP" altLang="en-US" sz="20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5782278" y="1436237"/>
            <a:ext cx="2416047" cy="707886"/>
          </a:xfrm>
          <a:prstGeom prst="rect">
            <a:avLst/>
          </a:prstGeom>
          <a:noFill/>
        </p:spPr>
        <p:txBody>
          <a:bodyPr wrap="none" rtlCol="0">
            <a:spAutoFit/>
          </a:bodyPr>
          <a:lstStyle/>
          <a:p>
            <a:pPr algn="ctr"/>
            <a:r>
              <a:rPr kumimoji="1" lang="ja-JP" altLang="en-US" sz="2000" b="1" dirty="0">
                <a:latin typeface="Meiryo UI" panose="020B0604030504040204" pitchFamily="50" charset="-128"/>
                <a:ea typeface="Meiryo UI" panose="020B0604030504040204" pitchFamily="50" charset="-128"/>
              </a:rPr>
              <a:t>都市問題２</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０</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smtClean="0">
                <a:latin typeface="Meiryo UI" panose="020B0604030504040204" pitchFamily="50" charset="-128"/>
                <a:ea typeface="Meiryo UI" panose="020B0604030504040204" pitchFamily="50" charset="-128"/>
              </a:rPr>
              <a:t>（</a:t>
            </a:r>
            <a:r>
              <a:rPr kumimoji="1" lang="en-US" altLang="ja-JP" sz="2000" b="1" smtClean="0">
                <a:latin typeface="Meiryo UI" panose="020B0604030504040204" pitchFamily="50" charset="-128"/>
                <a:ea typeface="Meiryo UI" panose="020B0604030504040204" pitchFamily="50" charset="-128"/>
              </a:rPr>
              <a:t>2000</a:t>
            </a:r>
            <a:r>
              <a:rPr kumimoji="1" lang="ja-JP" altLang="en-US" sz="2000" b="1">
                <a:latin typeface="Meiryo UI" panose="020B0604030504040204" pitchFamily="50" charset="-128"/>
                <a:ea typeface="Meiryo UI" panose="020B0604030504040204" pitchFamily="50" charset="-128"/>
              </a:rPr>
              <a:t>年代</a:t>
            </a:r>
            <a:r>
              <a:rPr kumimoji="1" lang="ja-JP" altLang="en-US" sz="2000" b="1" smtClean="0">
                <a:latin typeface="Meiryo UI" panose="020B0604030504040204" pitchFamily="50" charset="-128"/>
                <a:ea typeface="Meiryo UI" panose="020B0604030504040204" pitchFamily="50" charset="-128"/>
              </a:rPr>
              <a:t>以降）</a:t>
            </a:r>
            <a:endParaRPr kumimoji="1" lang="ja-JP" altLang="en-US" sz="20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804888" y="2368737"/>
            <a:ext cx="2869696" cy="1477328"/>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１</a:t>
            </a:r>
            <a:r>
              <a:rPr kumimoji="1" lang="ja-JP" altLang="en-US" dirty="0" smtClean="0">
                <a:latin typeface="Meiryo UI" panose="020B0604030504040204" pitchFamily="50" charset="-128"/>
                <a:ea typeface="Meiryo UI" panose="020B0604030504040204" pitchFamily="50" charset="-128"/>
              </a:rPr>
              <a:t>．交通機関の混雑と渋滞</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２</a:t>
            </a:r>
            <a:r>
              <a:rPr kumimoji="1" lang="ja-JP" altLang="en-US" dirty="0" smtClean="0">
                <a:latin typeface="Meiryo UI" panose="020B0604030504040204" pitchFamily="50" charset="-128"/>
                <a:ea typeface="Meiryo UI" panose="020B0604030504040204" pitchFamily="50" charset="-128"/>
              </a:rPr>
              <a:t>．密集市街地</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３</a:t>
            </a:r>
            <a:r>
              <a:rPr kumimoji="1" lang="ja-JP" altLang="en-US" dirty="0" smtClean="0">
                <a:latin typeface="Meiryo UI" panose="020B0604030504040204" pitchFamily="50" charset="-128"/>
                <a:ea typeface="Meiryo UI" panose="020B0604030504040204" pitchFamily="50" charset="-128"/>
              </a:rPr>
              <a:t>．公害</a:t>
            </a:r>
            <a:endParaRPr kumimoji="1" lang="ja-JP" altLang="en-US" dirty="0">
              <a:latin typeface="Meiryo UI" panose="020B0604030504040204" pitchFamily="50" charset="-128"/>
              <a:ea typeface="Meiryo UI" panose="020B0604030504040204" pitchFamily="50" charset="-128"/>
            </a:endParaRPr>
          </a:p>
        </p:txBody>
      </p:sp>
      <p:cxnSp>
        <p:nvCxnSpPr>
          <p:cNvPr id="15" name="直線コネクタ 14"/>
          <p:cNvCxnSpPr/>
          <p:nvPr/>
        </p:nvCxnSpPr>
        <p:spPr>
          <a:xfrm>
            <a:off x="182878" y="550867"/>
            <a:ext cx="8748000" cy="0"/>
          </a:xfrm>
          <a:prstGeom prst="line">
            <a:avLst/>
          </a:prstGeom>
        </p:spPr>
        <p:style>
          <a:lnRef idx="1">
            <a:schemeClr val="dk1"/>
          </a:lnRef>
          <a:fillRef idx="0">
            <a:schemeClr val="dk1"/>
          </a:fillRef>
          <a:effectRef idx="0">
            <a:schemeClr val="dk1"/>
          </a:effectRef>
          <a:fontRef idx="minor">
            <a:schemeClr val="tx1"/>
          </a:fontRef>
        </p:style>
      </p:cxnSp>
      <p:sp>
        <p:nvSpPr>
          <p:cNvPr id="17" name="山形 16"/>
          <p:cNvSpPr/>
          <p:nvPr/>
        </p:nvSpPr>
        <p:spPr>
          <a:xfrm>
            <a:off x="3818426" y="1517086"/>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山形 17"/>
          <p:cNvSpPr/>
          <p:nvPr/>
        </p:nvSpPr>
        <p:spPr>
          <a:xfrm>
            <a:off x="4142745" y="1517086"/>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山形 18"/>
          <p:cNvSpPr/>
          <p:nvPr/>
        </p:nvSpPr>
        <p:spPr>
          <a:xfrm>
            <a:off x="4482100" y="1517086"/>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山形 19"/>
          <p:cNvSpPr/>
          <p:nvPr/>
        </p:nvSpPr>
        <p:spPr>
          <a:xfrm>
            <a:off x="4863765" y="1517086"/>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二等辺三角形 1">
            <a:extLst>
              <a:ext uri="{FF2B5EF4-FFF2-40B4-BE49-F238E27FC236}">
                <a16:creationId xmlns:a16="http://schemas.microsoft.com/office/drawing/2014/main" id="{3F9C620B-02C7-4144-83A9-3935C3C2324C}"/>
              </a:ext>
            </a:extLst>
          </p:cNvPr>
          <p:cNvSpPr/>
          <p:nvPr/>
        </p:nvSpPr>
        <p:spPr>
          <a:xfrm rot="10800000">
            <a:off x="971160" y="4082317"/>
            <a:ext cx="2537153" cy="46197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a:extLst>
              <a:ext uri="{FF2B5EF4-FFF2-40B4-BE49-F238E27FC236}">
                <a16:creationId xmlns:a16="http://schemas.microsoft.com/office/drawing/2014/main" id="{DA18E203-26D9-4C77-BF7A-857D502C1C31}"/>
              </a:ext>
            </a:extLst>
          </p:cNvPr>
          <p:cNvSpPr/>
          <p:nvPr/>
        </p:nvSpPr>
        <p:spPr>
          <a:xfrm rot="10800000">
            <a:off x="5721724" y="4082318"/>
            <a:ext cx="2537153" cy="46197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29DBA10A-1981-4C45-AD64-A929ECA5A8FC}"/>
              </a:ext>
            </a:extLst>
          </p:cNvPr>
          <p:cNvCxnSpPr/>
          <p:nvPr/>
        </p:nvCxnSpPr>
        <p:spPr>
          <a:xfrm>
            <a:off x="590607" y="2209049"/>
            <a:ext cx="3240000" cy="0"/>
          </a:xfrm>
          <a:prstGeom prst="line">
            <a:avLst/>
          </a:prstGeom>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438BACC1-F43A-42B7-B31B-08DD31298C8A}"/>
              </a:ext>
            </a:extLst>
          </p:cNvPr>
          <p:cNvCxnSpPr/>
          <p:nvPr/>
        </p:nvCxnSpPr>
        <p:spPr>
          <a:xfrm>
            <a:off x="5424301" y="2209049"/>
            <a:ext cx="3132000" cy="0"/>
          </a:xfrm>
          <a:prstGeom prst="line">
            <a:avLst/>
          </a:prstGeom>
        </p:spPr>
        <p:style>
          <a:lnRef idx="1">
            <a:schemeClr val="dk1"/>
          </a:lnRef>
          <a:fillRef idx="0">
            <a:schemeClr val="dk1"/>
          </a:fillRef>
          <a:effectRef idx="0">
            <a:schemeClr val="dk1"/>
          </a:effectRef>
          <a:fontRef idx="minor">
            <a:schemeClr val="tx1"/>
          </a:fontRef>
        </p:style>
      </p:cxnSp>
      <p:sp>
        <p:nvSpPr>
          <p:cNvPr id="3" name="テキスト ボックス 2"/>
          <p:cNvSpPr txBox="1"/>
          <p:nvPr/>
        </p:nvSpPr>
        <p:spPr>
          <a:xfrm>
            <a:off x="782343" y="4957849"/>
            <a:ext cx="3439809" cy="923330"/>
          </a:xfrm>
          <a:prstGeom prst="rect">
            <a:avLst/>
          </a:prstGeom>
          <a:noFill/>
        </p:spPr>
        <p:txBody>
          <a:bodyPr wrap="square" rtlCol="0">
            <a:spAutoFit/>
          </a:bodyPr>
          <a:lstStyle/>
          <a:p>
            <a:pPr algn="ctr"/>
            <a:r>
              <a:rPr kumimoji="1" lang="ja-JP" altLang="en-US" dirty="0" smtClean="0"/>
              <a:t>高度成長の果実を原資に</a:t>
            </a:r>
            <a:endParaRPr kumimoji="1" lang="en-US" altLang="ja-JP" dirty="0" smtClean="0"/>
          </a:p>
          <a:p>
            <a:pPr algn="ctr"/>
            <a:r>
              <a:rPr kumimoji="1" lang="ja-JP" altLang="en-US" dirty="0" smtClean="0"/>
              <a:t>社会インフラの整備や</a:t>
            </a:r>
            <a:endParaRPr kumimoji="1" lang="en-US" altLang="ja-JP" dirty="0" smtClean="0"/>
          </a:p>
          <a:p>
            <a:pPr algn="ctr"/>
            <a:r>
              <a:rPr kumimoji="1" lang="ja-JP" altLang="en-US" dirty="0" smtClean="0"/>
              <a:t>社会保障の充実で対応してき</a:t>
            </a:r>
            <a:r>
              <a:rPr kumimoji="1" lang="ja-JP" altLang="en-US" dirty="0"/>
              <a:t>た</a:t>
            </a:r>
          </a:p>
        </p:txBody>
      </p:sp>
      <p:sp>
        <p:nvSpPr>
          <p:cNvPr id="25" name="テキスト ボックス 24"/>
          <p:cNvSpPr txBox="1"/>
          <p:nvPr/>
        </p:nvSpPr>
        <p:spPr>
          <a:xfrm>
            <a:off x="5348397" y="5065571"/>
            <a:ext cx="3430111" cy="707886"/>
          </a:xfrm>
          <a:prstGeom prst="rect">
            <a:avLst/>
          </a:prstGeom>
          <a:noFill/>
        </p:spPr>
        <p:txBody>
          <a:bodyPr wrap="square" rtlCol="0">
            <a:spAutoFit/>
          </a:bodyPr>
          <a:lstStyle/>
          <a:p>
            <a:pPr algn="ctr"/>
            <a:r>
              <a:rPr kumimoji="1" lang="ja-JP" altLang="en-US" sz="2000" b="1" dirty="0" smtClean="0"/>
              <a:t>人手不足と財源不足の中で</a:t>
            </a:r>
            <a:endParaRPr kumimoji="1" lang="en-US" altLang="ja-JP" sz="2000" b="1" dirty="0" smtClean="0"/>
          </a:p>
          <a:p>
            <a:pPr algn="ctr"/>
            <a:r>
              <a:rPr kumimoji="1" lang="ja-JP" altLang="en-US" sz="2000" b="1" dirty="0" smtClean="0"/>
              <a:t>テクノロジーの活用がカギ</a:t>
            </a:r>
            <a:endParaRPr kumimoji="1" lang="en-US" altLang="ja-JP" sz="2000" b="1" dirty="0" smtClean="0"/>
          </a:p>
        </p:txBody>
      </p:sp>
      <p:sp>
        <p:nvSpPr>
          <p:cNvPr id="5" name="角丸四角形 4"/>
          <p:cNvSpPr/>
          <p:nvPr/>
        </p:nvSpPr>
        <p:spPr>
          <a:xfrm>
            <a:off x="441202" y="4860927"/>
            <a:ext cx="340042" cy="1117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解決策</a:t>
            </a:r>
            <a:endParaRPr kumimoji="1" lang="ja-JP" altLang="en-US" b="1" dirty="0"/>
          </a:p>
        </p:txBody>
      </p:sp>
      <p:sp>
        <p:nvSpPr>
          <p:cNvPr id="26" name="角丸四角形 25"/>
          <p:cNvSpPr/>
          <p:nvPr/>
        </p:nvSpPr>
        <p:spPr>
          <a:xfrm>
            <a:off x="4919284" y="4860927"/>
            <a:ext cx="340042" cy="1117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解決策</a:t>
            </a:r>
            <a:endParaRPr kumimoji="1" lang="ja-JP" altLang="en-US" b="1" dirty="0"/>
          </a:p>
        </p:txBody>
      </p:sp>
      <p:sp>
        <p:nvSpPr>
          <p:cNvPr id="27" name="テキスト ボックス 26"/>
          <p:cNvSpPr txBox="1"/>
          <p:nvPr/>
        </p:nvSpPr>
        <p:spPr>
          <a:xfrm>
            <a:off x="5782278" y="2368737"/>
            <a:ext cx="2451312" cy="1477328"/>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１</a:t>
            </a:r>
            <a:r>
              <a:rPr kumimoji="1" lang="ja-JP" altLang="en-US" dirty="0" smtClean="0">
                <a:latin typeface="Meiryo UI" panose="020B0604030504040204" pitchFamily="50" charset="-128"/>
                <a:ea typeface="Meiryo UI" panose="020B0604030504040204" pitchFamily="50" charset="-128"/>
              </a:rPr>
              <a:t>．買い物＆交通弱者</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２．空き家問題</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３．人手不足</a:t>
            </a:r>
            <a:endParaRPr kumimoji="1" lang="en-US" altLang="ja-JP"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96776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3685772059"/>
              </p:ext>
            </p:extLst>
          </p:nvPr>
        </p:nvGraphicFramePr>
        <p:xfrm>
          <a:off x="182878" y="1047647"/>
          <a:ext cx="8841689" cy="5127880"/>
        </p:xfrm>
        <a:graphic>
          <a:graphicData uri="http://schemas.openxmlformats.org/drawingml/2006/table">
            <a:tbl>
              <a:tblPr firstRow="1" bandRow="1">
                <a:tableStyleId>{5940675A-B579-460E-94D1-54222C63F5DA}</a:tableStyleId>
              </a:tblPr>
              <a:tblGrid>
                <a:gridCol w="243205">
                  <a:extLst>
                    <a:ext uri="{9D8B030D-6E8A-4147-A177-3AD203B41FA5}">
                      <a16:colId xmlns:a16="http://schemas.microsoft.com/office/drawing/2014/main" val="1064080501"/>
                    </a:ext>
                  </a:extLst>
                </a:gridCol>
                <a:gridCol w="243205">
                  <a:extLst>
                    <a:ext uri="{9D8B030D-6E8A-4147-A177-3AD203B41FA5}">
                      <a16:colId xmlns:a16="http://schemas.microsoft.com/office/drawing/2014/main" val="84126806"/>
                    </a:ext>
                  </a:extLst>
                </a:gridCol>
                <a:gridCol w="598805">
                  <a:extLst>
                    <a:ext uri="{9D8B030D-6E8A-4147-A177-3AD203B41FA5}">
                      <a16:colId xmlns:a16="http://schemas.microsoft.com/office/drawing/2014/main" val="2686946493"/>
                    </a:ext>
                  </a:extLst>
                </a:gridCol>
                <a:gridCol w="2523640">
                  <a:extLst>
                    <a:ext uri="{9D8B030D-6E8A-4147-A177-3AD203B41FA5}">
                      <a16:colId xmlns:a16="http://schemas.microsoft.com/office/drawing/2014/main" val="841277701"/>
                    </a:ext>
                  </a:extLst>
                </a:gridCol>
                <a:gridCol w="2775322">
                  <a:extLst>
                    <a:ext uri="{9D8B030D-6E8A-4147-A177-3AD203B41FA5}">
                      <a16:colId xmlns:a16="http://schemas.microsoft.com/office/drawing/2014/main" val="3312975184"/>
                    </a:ext>
                  </a:extLst>
                </a:gridCol>
                <a:gridCol w="2457512">
                  <a:extLst>
                    <a:ext uri="{9D8B030D-6E8A-4147-A177-3AD203B41FA5}">
                      <a16:colId xmlns:a16="http://schemas.microsoft.com/office/drawing/2014/main" val="2181202416"/>
                    </a:ext>
                  </a:extLst>
                </a:gridCol>
              </a:tblGrid>
              <a:tr h="295236">
                <a:tc gridSpan="3">
                  <a:txBody>
                    <a:bodyPr/>
                    <a:lstStyle/>
                    <a:p>
                      <a:endParaRPr kumimoji="1" lang="ja-JP" altLang="en-US" sz="1600"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sz="1600"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sz="16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b="1" dirty="0">
                          <a:latin typeface="Meiryo UI" panose="020B0604030504040204" pitchFamily="50" charset="-128"/>
                          <a:ea typeface="Meiryo UI" panose="020B0604030504040204" pitchFamily="50" charset="-128"/>
                        </a:rPr>
                        <a:t>都心・市街地</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rPr>
                        <a:t>（大都市）</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b="1" dirty="0">
                          <a:latin typeface="Meiryo UI" panose="020B0604030504040204" pitchFamily="50" charset="-128"/>
                          <a:ea typeface="Meiryo UI" panose="020B0604030504040204" pitchFamily="50" charset="-128"/>
                        </a:rPr>
                        <a:t>郊外・ニュータウン</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rPr>
                        <a:t>（地方都市）</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b="1" dirty="0">
                          <a:latin typeface="Meiryo UI" panose="020B0604030504040204" pitchFamily="50" charset="-128"/>
                          <a:ea typeface="Meiryo UI" panose="020B0604030504040204" pitchFamily="50" charset="-128"/>
                        </a:rPr>
                        <a:t>過疎・中山間地</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rPr>
                        <a:t>（過疎地域）</a:t>
                      </a:r>
                      <a:endParaRPr kumimoji="1" lang="ja-JP" altLang="en-US" sz="14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70078375"/>
                  </a:ext>
                </a:extLst>
              </a:tr>
              <a:tr h="1718966">
                <a:tc gridSpan="3">
                  <a:txBody>
                    <a:bodyPr/>
                    <a:lstStyle/>
                    <a:p>
                      <a:endParaRPr kumimoji="1" lang="en-US" altLang="ja-JP" sz="1400" dirty="0">
                        <a:latin typeface="Meiryo UI" panose="020B0604030504040204" pitchFamily="50" charset="-128"/>
                        <a:ea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自治体</a:t>
                      </a:r>
                      <a:endParaRPr kumimoji="1" lang="en-US" altLang="ja-JP"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h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86715355"/>
                  </a:ext>
                </a:extLst>
              </a:tr>
              <a:tr h="1468212">
                <a:tc rowSpan="2">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tc gridSpan="2">
                  <a:txBody>
                    <a:bodyPr/>
                    <a:lstStyle/>
                    <a:p>
                      <a:r>
                        <a:rPr kumimoji="1" lang="ja-JP" altLang="en-US" sz="1400" dirty="0" smtClean="0">
                          <a:latin typeface="Meiryo UI" panose="020B0604030504040204" pitchFamily="50" charset="-128"/>
                          <a:ea typeface="Meiryo UI" panose="020B0604030504040204" pitchFamily="50" charset="-128"/>
                        </a:rPr>
                        <a:t>地区</a:t>
                      </a:r>
                      <a:endParaRPr kumimoji="1" lang="en-US" altLang="ja-JP"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lnB w="12700" cmpd="sng">
                      <a:noFill/>
                    </a:lnB>
                  </a:tcPr>
                </a:tc>
                <a:tc h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59061537"/>
                  </a:ext>
                </a:extLst>
              </a:tr>
              <a:tr h="1422542">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lnT w="12700" cmpd="sng">
                      <a:noFill/>
                    </a:lnT>
                  </a:tcPr>
                </a:tc>
                <a:tc>
                  <a:txBody>
                    <a:bodyPr/>
                    <a:lstStyle/>
                    <a:p>
                      <a:r>
                        <a:rPr kumimoji="1" lang="ja-JP" altLang="en-US" sz="1400" dirty="0" smtClean="0">
                          <a:latin typeface="Meiryo UI" panose="020B0604030504040204" pitchFamily="50" charset="-128"/>
                          <a:ea typeface="Meiryo UI" panose="020B0604030504040204" pitchFamily="50" charset="-128"/>
                        </a:rPr>
                        <a:t>街区</a:t>
                      </a:r>
                      <a:endParaRPr kumimoji="1" lang="en-US" altLang="ja-JP" sz="1400" dirty="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84034441"/>
                  </a:ext>
                </a:extLst>
              </a:tr>
            </a:tbl>
          </a:graphicData>
        </a:graphic>
      </p:graphicFrame>
      <p:sp>
        <p:nvSpPr>
          <p:cNvPr id="4" name="スライド番号プレースホルダー 3"/>
          <p:cNvSpPr>
            <a:spLocks noGrp="1"/>
          </p:cNvSpPr>
          <p:nvPr>
            <p:ph type="sldNum" sz="quarter" idx="12"/>
          </p:nvPr>
        </p:nvSpPr>
        <p:spPr>
          <a:xfrm>
            <a:off x="7002543" y="6411438"/>
            <a:ext cx="2057400" cy="365125"/>
          </a:xfrm>
        </p:spPr>
        <p:txBody>
          <a:bodyPr/>
          <a:lstStyle/>
          <a:p>
            <a:fld id="{A4BF8627-36C9-4341-969E-17B4CBF9CE1D}" type="slidenum">
              <a:rPr kumimoji="1" lang="ja-JP" altLang="en-US" smtClean="0"/>
              <a:t>5</a:t>
            </a:fld>
            <a:endParaRPr kumimoji="1" lang="ja-JP" altLang="en-US" dirty="0"/>
          </a:p>
        </p:txBody>
      </p:sp>
      <p:sp>
        <p:nvSpPr>
          <p:cNvPr id="5" name="テキスト ボックス 4"/>
          <p:cNvSpPr txBox="1"/>
          <p:nvPr/>
        </p:nvSpPr>
        <p:spPr>
          <a:xfrm>
            <a:off x="1828717" y="89434"/>
            <a:ext cx="6203942"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スマートシティの</a:t>
            </a:r>
            <a:r>
              <a:rPr kumimoji="1" lang="ja-JP" altLang="en-US" sz="2400" b="1" dirty="0" smtClean="0">
                <a:latin typeface="Meiryo UI" panose="020B0604030504040204" pitchFamily="50" charset="-128"/>
                <a:ea typeface="Meiryo UI" panose="020B0604030504040204" pitchFamily="50" charset="-128"/>
              </a:rPr>
              <a:t>分類例</a:t>
            </a:r>
            <a:r>
              <a:rPr kumimoji="1" lang="ja-JP" altLang="en-US" sz="2400" b="1" dirty="0">
                <a:latin typeface="Meiryo UI" panose="020B0604030504040204" pitchFamily="50" charset="-128"/>
                <a:ea typeface="Meiryo UI" panose="020B0604030504040204" pitchFamily="50" charset="-128"/>
              </a:rPr>
              <a:t>　</a:t>
            </a:r>
            <a:r>
              <a:rPr kumimoji="1" lang="ja-JP" altLang="en-US" sz="2400" b="1" dirty="0" smtClean="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規模</a:t>
            </a:r>
            <a:r>
              <a:rPr kumimoji="1" lang="ja-JP" altLang="en-US" sz="2400" b="1" dirty="0" smtClean="0">
                <a:latin typeface="Meiryo UI" panose="020B0604030504040204" pitchFamily="50" charset="-128"/>
                <a:ea typeface="Meiryo UI" panose="020B0604030504040204" pitchFamily="50" charset="-128"/>
              </a:rPr>
              <a:t>と人口密集度」</a:t>
            </a:r>
            <a:endParaRPr kumimoji="1" lang="ja-JP" altLang="en-US" sz="24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182878" y="590056"/>
            <a:ext cx="8748000" cy="0"/>
          </a:xfrm>
          <a:prstGeom prst="line">
            <a:avLst/>
          </a:prstGeom>
        </p:spPr>
        <p:style>
          <a:lnRef idx="1">
            <a:schemeClr val="dk1"/>
          </a:lnRef>
          <a:fillRef idx="0">
            <a:schemeClr val="dk1"/>
          </a:fillRef>
          <a:effectRef idx="0">
            <a:schemeClr val="dk1"/>
          </a:effectRef>
          <a:fontRef idx="minor">
            <a:schemeClr val="tx1"/>
          </a:fontRef>
        </p:style>
      </p:cxnSp>
      <p:sp>
        <p:nvSpPr>
          <p:cNvPr id="11" name="正方形/長方形 10">
            <a:extLst>
              <a:ext uri="{FF2B5EF4-FFF2-40B4-BE49-F238E27FC236}">
                <a16:creationId xmlns:a16="http://schemas.microsoft.com/office/drawing/2014/main" id="{21257519-DCC5-47FF-A8C2-AB15F957943C}"/>
              </a:ext>
            </a:extLst>
          </p:cNvPr>
          <p:cNvSpPr/>
          <p:nvPr/>
        </p:nvSpPr>
        <p:spPr>
          <a:xfrm>
            <a:off x="3851982" y="1635235"/>
            <a:ext cx="900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サンタンデール</a:t>
            </a:r>
          </a:p>
        </p:txBody>
      </p:sp>
      <p:sp>
        <p:nvSpPr>
          <p:cNvPr id="13" name="角丸四角形 23">
            <a:extLst>
              <a:ext uri="{FF2B5EF4-FFF2-40B4-BE49-F238E27FC236}">
                <a16:creationId xmlns:a16="http://schemas.microsoft.com/office/drawing/2014/main" id="{AB7DC6FE-F55A-4C81-B3A4-5FA3832665F9}"/>
              </a:ext>
            </a:extLst>
          </p:cNvPr>
          <p:cNvSpPr/>
          <p:nvPr/>
        </p:nvSpPr>
        <p:spPr>
          <a:xfrm>
            <a:off x="1342717" y="4129480"/>
            <a:ext cx="1008000" cy="384687"/>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大手前・丸の内</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・有楽町地区</a:t>
            </a:r>
            <a:endParaRPr kumimoji="1" lang="ja-JP" altLang="en-US" sz="1100" dirty="0">
              <a:latin typeface="Meiryo UI" panose="020B0604030504040204" pitchFamily="50" charset="-128"/>
              <a:ea typeface="Meiryo UI" panose="020B0604030504040204" pitchFamily="50" charset="-128"/>
            </a:endParaRPr>
          </a:p>
        </p:txBody>
      </p:sp>
      <p:sp>
        <p:nvSpPr>
          <p:cNvPr id="14" name="角丸四角形 25">
            <a:extLst>
              <a:ext uri="{FF2B5EF4-FFF2-40B4-BE49-F238E27FC236}">
                <a16:creationId xmlns:a16="http://schemas.microsoft.com/office/drawing/2014/main" id="{55D954CE-6C34-4FBF-BE0D-D46167EC51AB}"/>
              </a:ext>
            </a:extLst>
          </p:cNvPr>
          <p:cNvSpPr/>
          <p:nvPr/>
        </p:nvSpPr>
        <p:spPr>
          <a:xfrm>
            <a:off x="5057387" y="5703821"/>
            <a:ext cx="1080000" cy="396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柏の</a:t>
            </a:r>
            <a:r>
              <a:rPr kumimoji="1" lang="ja-JP" altLang="en-US" sz="1100" dirty="0" smtClean="0">
                <a:latin typeface="Meiryo UI" panose="020B0604030504040204" pitchFamily="50" charset="-128"/>
                <a:ea typeface="Meiryo UI" panose="020B0604030504040204" pitchFamily="50" charset="-128"/>
              </a:rPr>
              <a:t>葉</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キャンパス駅</a:t>
            </a:r>
            <a:r>
              <a:rPr kumimoji="1" lang="ja-JP" altLang="en-US" sz="1100" dirty="0">
                <a:latin typeface="Meiryo UI" panose="020B0604030504040204" pitchFamily="50" charset="-128"/>
                <a:ea typeface="Meiryo UI" panose="020B0604030504040204" pitchFamily="50" charset="-128"/>
              </a:rPr>
              <a:t>周辺</a:t>
            </a:r>
          </a:p>
        </p:txBody>
      </p:sp>
      <p:sp>
        <p:nvSpPr>
          <p:cNvPr id="15" name="角丸四角形 26">
            <a:extLst>
              <a:ext uri="{FF2B5EF4-FFF2-40B4-BE49-F238E27FC236}">
                <a16:creationId xmlns:a16="http://schemas.microsoft.com/office/drawing/2014/main" id="{8F94AD6B-3AC4-4EA0-A959-F58AE046C2E2}"/>
              </a:ext>
            </a:extLst>
          </p:cNvPr>
          <p:cNvSpPr/>
          <p:nvPr/>
        </p:nvSpPr>
        <p:spPr>
          <a:xfrm>
            <a:off x="4499423" y="2347542"/>
            <a:ext cx="828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会津若松市</a:t>
            </a:r>
          </a:p>
        </p:txBody>
      </p:sp>
      <p:sp>
        <p:nvSpPr>
          <p:cNvPr id="16" name="角丸四角形 28">
            <a:extLst>
              <a:ext uri="{FF2B5EF4-FFF2-40B4-BE49-F238E27FC236}">
                <a16:creationId xmlns:a16="http://schemas.microsoft.com/office/drawing/2014/main" id="{4D0834A0-1E0E-448C-8087-5DA4CFEE3B88}"/>
              </a:ext>
            </a:extLst>
          </p:cNvPr>
          <p:cNvSpPr/>
          <p:nvPr/>
        </p:nvSpPr>
        <p:spPr>
          <a:xfrm>
            <a:off x="1342717" y="5373708"/>
            <a:ext cx="468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豊洲</a:t>
            </a:r>
          </a:p>
        </p:txBody>
      </p:sp>
      <p:sp>
        <p:nvSpPr>
          <p:cNvPr id="17" name="角丸四角形 27">
            <a:extLst>
              <a:ext uri="{FF2B5EF4-FFF2-40B4-BE49-F238E27FC236}">
                <a16:creationId xmlns:a16="http://schemas.microsoft.com/office/drawing/2014/main" id="{3C0BC9E2-47EC-4EBE-9F42-5E95569D6F7B}"/>
              </a:ext>
            </a:extLst>
          </p:cNvPr>
          <p:cNvSpPr/>
          <p:nvPr/>
        </p:nvSpPr>
        <p:spPr>
          <a:xfrm>
            <a:off x="3851982" y="2970727"/>
            <a:ext cx="684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宇都宮市</a:t>
            </a:r>
            <a:endParaRPr kumimoji="1" lang="en-US" altLang="ja-JP" sz="1100" dirty="0">
              <a:latin typeface="Meiryo UI" panose="020B0604030504040204" pitchFamily="50" charset="-128"/>
              <a:ea typeface="Meiryo UI" panose="020B0604030504040204" pitchFamily="50" charset="-128"/>
            </a:endParaRPr>
          </a:p>
        </p:txBody>
      </p:sp>
      <p:sp>
        <p:nvSpPr>
          <p:cNvPr id="18" name="角丸四角形 29">
            <a:extLst>
              <a:ext uri="{FF2B5EF4-FFF2-40B4-BE49-F238E27FC236}">
                <a16:creationId xmlns:a16="http://schemas.microsoft.com/office/drawing/2014/main" id="{EEEB4154-E487-4EB9-BEBA-3275F6B50F51}"/>
              </a:ext>
            </a:extLst>
          </p:cNvPr>
          <p:cNvSpPr/>
          <p:nvPr/>
        </p:nvSpPr>
        <p:spPr>
          <a:xfrm>
            <a:off x="3851423" y="4423846"/>
            <a:ext cx="1296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err="1" smtClean="0">
                <a:latin typeface="Meiryo UI" panose="020B0604030504040204" pitchFamily="50" charset="-128"/>
                <a:ea typeface="Meiryo UI" panose="020B0604030504040204" pitchFamily="50" charset="-128"/>
              </a:rPr>
              <a:t>けいはんな</a:t>
            </a:r>
            <a:r>
              <a:rPr kumimoji="1" lang="ja-JP" altLang="en-US" sz="1100" dirty="0" smtClean="0">
                <a:latin typeface="Meiryo UI" panose="020B0604030504040204" pitchFamily="50" charset="-128"/>
                <a:ea typeface="Meiryo UI" panose="020B0604030504040204" pitchFamily="50" charset="-128"/>
              </a:rPr>
              <a:t>学研都市</a:t>
            </a:r>
            <a:endParaRPr kumimoji="1" lang="ja-JP" altLang="en-US" sz="1100"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3AE0D6B3-C73B-4FEF-A782-08767B1D6430}"/>
              </a:ext>
            </a:extLst>
          </p:cNvPr>
          <p:cNvSpPr/>
          <p:nvPr/>
        </p:nvSpPr>
        <p:spPr>
          <a:xfrm>
            <a:off x="3851982" y="4817939"/>
            <a:ext cx="540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トロント</a:t>
            </a:r>
          </a:p>
        </p:txBody>
      </p:sp>
      <p:sp>
        <p:nvSpPr>
          <p:cNvPr id="20" name="正方形/長方形 19">
            <a:extLst>
              <a:ext uri="{FF2B5EF4-FFF2-40B4-BE49-F238E27FC236}">
                <a16:creationId xmlns:a16="http://schemas.microsoft.com/office/drawing/2014/main" id="{35D447D5-972B-47B0-92E9-5A1264E1BA73}"/>
              </a:ext>
            </a:extLst>
          </p:cNvPr>
          <p:cNvSpPr/>
          <p:nvPr/>
        </p:nvSpPr>
        <p:spPr>
          <a:xfrm>
            <a:off x="1342717" y="4817939"/>
            <a:ext cx="504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ハノイ</a:t>
            </a:r>
          </a:p>
        </p:txBody>
      </p:sp>
      <p:sp>
        <p:nvSpPr>
          <p:cNvPr id="21" name="正方形/長方形 20">
            <a:extLst>
              <a:ext uri="{FF2B5EF4-FFF2-40B4-BE49-F238E27FC236}">
                <a16:creationId xmlns:a16="http://schemas.microsoft.com/office/drawing/2014/main" id="{9F0517FF-DE17-42D6-9F57-E76F3C1132F2}"/>
              </a:ext>
            </a:extLst>
          </p:cNvPr>
          <p:cNvSpPr/>
          <p:nvPr/>
        </p:nvSpPr>
        <p:spPr>
          <a:xfrm>
            <a:off x="4500500" y="4817939"/>
            <a:ext cx="1008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マスダール・シティ</a:t>
            </a:r>
          </a:p>
        </p:txBody>
      </p:sp>
      <p:sp>
        <p:nvSpPr>
          <p:cNvPr id="24" name="正方形/長方形 23">
            <a:extLst>
              <a:ext uri="{FF2B5EF4-FFF2-40B4-BE49-F238E27FC236}">
                <a16:creationId xmlns:a16="http://schemas.microsoft.com/office/drawing/2014/main" id="{0ABA5C2B-4CEB-4FDC-B5AE-900D11BA9B6D}"/>
              </a:ext>
            </a:extLst>
          </p:cNvPr>
          <p:cNvSpPr/>
          <p:nvPr/>
        </p:nvSpPr>
        <p:spPr>
          <a:xfrm>
            <a:off x="1342717" y="2264259"/>
            <a:ext cx="648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バルセロナ</a:t>
            </a:r>
          </a:p>
        </p:txBody>
      </p:sp>
      <p:sp>
        <p:nvSpPr>
          <p:cNvPr id="25" name="正方形/長方形 24">
            <a:extLst>
              <a:ext uri="{FF2B5EF4-FFF2-40B4-BE49-F238E27FC236}">
                <a16:creationId xmlns:a16="http://schemas.microsoft.com/office/drawing/2014/main" id="{2098BC32-C2D7-4A2B-93B5-E2C214896C43}"/>
              </a:ext>
            </a:extLst>
          </p:cNvPr>
          <p:cNvSpPr/>
          <p:nvPr/>
        </p:nvSpPr>
        <p:spPr>
          <a:xfrm>
            <a:off x="3850937" y="1955135"/>
            <a:ext cx="792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シンシナティ</a:t>
            </a:r>
          </a:p>
        </p:txBody>
      </p:sp>
      <p:sp>
        <p:nvSpPr>
          <p:cNvPr id="26" name="正方形/長方形 25">
            <a:extLst>
              <a:ext uri="{FF2B5EF4-FFF2-40B4-BE49-F238E27FC236}">
                <a16:creationId xmlns:a16="http://schemas.microsoft.com/office/drawing/2014/main" id="{3A1E8430-2DD8-4F1C-8D9F-71BBF42FE923}"/>
              </a:ext>
            </a:extLst>
          </p:cNvPr>
          <p:cNvSpPr/>
          <p:nvPr/>
        </p:nvSpPr>
        <p:spPr>
          <a:xfrm>
            <a:off x="4714941" y="1955135"/>
            <a:ext cx="540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杭州市</a:t>
            </a:r>
          </a:p>
        </p:txBody>
      </p:sp>
      <p:sp>
        <p:nvSpPr>
          <p:cNvPr id="27" name="角丸四角形 38">
            <a:extLst>
              <a:ext uri="{FF2B5EF4-FFF2-40B4-BE49-F238E27FC236}">
                <a16:creationId xmlns:a16="http://schemas.microsoft.com/office/drawing/2014/main" id="{1F535257-1A7E-4FE7-9100-CA2B232ABE89}"/>
              </a:ext>
            </a:extLst>
          </p:cNvPr>
          <p:cNvSpPr/>
          <p:nvPr/>
        </p:nvSpPr>
        <p:spPr>
          <a:xfrm>
            <a:off x="6642191" y="2347542"/>
            <a:ext cx="744582"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毛呂山町</a:t>
            </a:r>
          </a:p>
        </p:txBody>
      </p:sp>
      <p:sp>
        <p:nvSpPr>
          <p:cNvPr id="28" name="角丸四角形 39">
            <a:extLst>
              <a:ext uri="{FF2B5EF4-FFF2-40B4-BE49-F238E27FC236}">
                <a16:creationId xmlns:a16="http://schemas.microsoft.com/office/drawing/2014/main" id="{F7271B2E-C75C-48DD-BD4B-8E567E198168}"/>
              </a:ext>
            </a:extLst>
          </p:cNvPr>
          <p:cNvSpPr/>
          <p:nvPr/>
        </p:nvSpPr>
        <p:spPr>
          <a:xfrm>
            <a:off x="5178459" y="2655134"/>
            <a:ext cx="744582"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加古川市</a:t>
            </a:r>
          </a:p>
        </p:txBody>
      </p:sp>
      <p:sp>
        <p:nvSpPr>
          <p:cNvPr id="29" name="角丸四角形 40">
            <a:extLst>
              <a:ext uri="{FF2B5EF4-FFF2-40B4-BE49-F238E27FC236}">
                <a16:creationId xmlns:a16="http://schemas.microsoft.com/office/drawing/2014/main" id="{4B07E045-50AF-4CA0-84A3-42469147C10C}"/>
              </a:ext>
            </a:extLst>
          </p:cNvPr>
          <p:cNvSpPr/>
          <p:nvPr/>
        </p:nvSpPr>
        <p:spPr>
          <a:xfrm>
            <a:off x="3875185" y="3650005"/>
            <a:ext cx="1069593" cy="383733"/>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岡山市</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乙川</a:t>
            </a:r>
            <a:r>
              <a:rPr kumimoji="1" lang="ja-JP" altLang="en-US" sz="1100" dirty="0">
                <a:latin typeface="Meiryo UI" panose="020B0604030504040204" pitchFamily="50" charset="-128"/>
                <a:ea typeface="Meiryo UI" panose="020B0604030504040204" pitchFamily="50" charset="-128"/>
              </a:rPr>
              <a:t>リバーフロント</a:t>
            </a:r>
          </a:p>
        </p:txBody>
      </p:sp>
      <p:sp>
        <p:nvSpPr>
          <p:cNvPr id="30" name="正方形/長方形 29">
            <a:extLst>
              <a:ext uri="{FF2B5EF4-FFF2-40B4-BE49-F238E27FC236}">
                <a16:creationId xmlns:a16="http://schemas.microsoft.com/office/drawing/2014/main" id="{EC326CE3-BBED-4914-8193-8C0683728861}"/>
              </a:ext>
            </a:extLst>
          </p:cNvPr>
          <p:cNvSpPr/>
          <p:nvPr/>
        </p:nvSpPr>
        <p:spPr>
          <a:xfrm>
            <a:off x="1342717" y="1955135"/>
            <a:ext cx="432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シカゴ</a:t>
            </a:r>
          </a:p>
        </p:txBody>
      </p:sp>
      <p:sp>
        <p:nvSpPr>
          <p:cNvPr id="31" name="正方形/長方形 30">
            <a:extLst>
              <a:ext uri="{FF2B5EF4-FFF2-40B4-BE49-F238E27FC236}">
                <a16:creationId xmlns:a16="http://schemas.microsoft.com/office/drawing/2014/main" id="{807D053F-BE71-4BD0-BD60-897FC66BC663}"/>
              </a:ext>
            </a:extLst>
          </p:cNvPr>
          <p:cNvSpPr/>
          <p:nvPr/>
        </p:nvSpPr>
        <p:spPr>
          <a:xfrm>
            <a:off x="1342717" y="3347144"/>
            <a:ext cx="648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雄安新区</a:t>
            </a:r>
          </a:p>
        </p:txBody>
      </p:sp>
      <p:sp>
        <p:nvSpPr>
          <p:cNvPr id="32" name="角丸四角形 44">
            <a:extLst>
              <a:ext uri="{FF2B5EF4-FFF2-40B4-BE49-F238E27FC236}">
                <a16:creationId xmlns:a16="http://schemas.microsoft.com/office/drawing/2014/main" id="{1250E435-FAC1-43BA-8D2A-49804397378E}"/>
              </a:ext>
            </a:extLst>
          </p:cNvPr>
          <p:cNvSpPr/>
          <p:nvPr/>
        </p:nvSpPr>
        <p:spPr>
          <a:xfrm>
            <a:off x="3263954" y="4129480"/>
            <a:ext cx="1296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札幌市中心部・郊外</a:t>
            </a:r>
            <a:endParaRPr kumimoji="1" lang="ja-JP" altLang="en-US" sz="1100" dirty="0">
              <a:latin typeface="Meiryo UI" panose="020B0604030504040204" pitchFamily="50" charset="-128"/>
              <a:ea typeface="Meiryo UI" panose="020B0604030504040204" pitchFamily="50" charset="-128"/>
            </a:endParaRPr>
          </a:p>
        </p:txBody>
      </p:sp>
      <p:sp>
        <p:nvSpPr>
          <p:cNvPr id="33" name="角丸四角形 45">
            <a:extLst>
              <a:ext uri="{FF2B5EF4-FFF2-40B4-BE49-F238E27FC236}">
                <a16:creationId xmlns:a16="http://schemas.microsoft.com/office/drawing/2014/main" id="{27725B3C-F87C-412C-9D79-AFCFC0F9061F}"/>
              </a:ext>
            </a:extLst>
          </p:cNvPr>
          <p:cNvSpPr/>
          <p:nvPr/>
        </p:nvSpPr>
        <p:spPr>
          <a:xfrm>
            <a:off x="4701996" y="4129480"/>
            <a:ext cx="756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高蔵寺</a:t>
            </a:r>
            <a:r>
              <a:rPr kumimoji="1" lang="en-US" altLang="ja-JP" sz="1100" dirty="0">
                <a:latin typeface="Meiryo UI" panose="020B0604030504040204" pitchFamily="50" charset="-128"/>
                <a:ea typeface="Meiryo UI" panose="020B0604030504040204" pitchFamily="50" charset="-128"/>
              </a:rPr>
              <a:t>NT</a:t>
            </a:r>
            <a:endParaRPr kumimoji="1" lang="ja-JP" altLang="en-US" sz="1100" dirty="0">
              <a:latin typeface="Meiryo UI" panose="020B0604030504040204" pitchFamily="50" charset="-128"/>
              <a:ea typeface="Meiryo UI" panose="020B0604030504040204" pitchFamily="50" charset="-128"/>
            </a:endParaRPr>
          </a:p>
        </p:txBody>
      </p:sp>
      <p:sp>
        <p:nvSpPr>
          <p:cNvPr id="34" name="角丸四角形 46">
            <a:extLst>
              <a:ext uri="{FF2B5EF4-FFF2-40B4-BE49-F238E27FC236}">
                <a16:creationId xmlns:a16="http://schemas.microsoft.com/office/drawing/2014/main" id="{B58DED25-58E2-4A80-8C75-C81F58760D13}"/>
              </a:ext>
            </a:extLst>
          </p:cNvPr>
          <p:cNvSpPr/>
          <p:nvPr/>
        </p:nvSpPr>
        <p:spPr>
          <a:xfrm>
            <a:off x="3851982" y="2347542"/>
            <a:ext cx="540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静岡県</a:t>
            </a:r>
          </a:p>
        </p:txBody>
      </p:sp>
      <p:sp>
        <p:nvSpPr>
          <p:cNvPr id="36" name="正方形/長方形 35">
            <a:extLst>
              <a:ext uri="{FF2B5EF4-FFF2-40B4-BE49-F238E27FC236}">
                <a16:creationId xmlns:a16="http://schemas.microsoft.com/office/drawing/2014/main" id="{40B12FF6-8ADE-409F-98DF-23186A7372FC}"/>
              </a:ext>
            </a:extLst>
          </p:cNvPr>
          <p:cNvSpPr/>
          <p:nvPr/>
        </p:nvSpPr>
        <p:spPr>
          <a:xfrm>
            <a:off x="1342717" y="1635235"/>
            <a:ext cx="792000" cy="252000"/>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シンガポール</a:t>
            </a:r>
          </a:p>
        </p:txBody>
      </p:sp>
      <p:sp>
        <p:nvSpPr>
          <p:cNvPr id="37" name="正方形/長方形 36">
            <a:extLst>
              <a:ext uri="{FF2B5EF4-FFF2-40B4-BE49-F238E27FC236}">
                <a16:creationId xmlns:a16="http://schemas.microsoft.com/office/drawing/2014/main" id="{B3B81DF8-C7A5-434E-8F6F-8709ABD31489}"/>
              </a:ext>
            </a:extLst>
          </p:cNvPr>
          <p:cNvSpPr/>
          <p:nvPr/>
        </p:nvSpPr>
        <p:spPr>
          <a:xfrm>
            <a:off x="2186204" y="1635235"/>
            <a:ext cx="648000" cy="252000"/>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エストニア</a:t>
            </a:r>
          </a:p>
        </p:txBody>
      </p:sp>
      <p:sp>
        <p:nvSpPr>
          <p:cNvPr id="43" name="角丸四角形 57">
            <a:extLst>
              <a:ext uri="{FF2B5EF4-FFF2-40B4-BE49-F238E27FC236}">
                <a16:creationId xmlns:a16="http://schemas.microsoft.com/office/drawing/2014/main" id="{6B8EE6CA-71FC-4D73-A90F-756B162E5865}"/>
              </a:ext>
            </a:extLst>
          </p:cNvPr>
          <p:cNvSpPr/>
          <p:nvPr/>
        </p:nvSpPr>
        <p:spPr>
          <a:xfrm>
            <a:off x="2637912" y="5373708"/>
            <a:ext cx="576000" cy="252000"/>
          </a:xfrm>
          <a:prstGeom prst="roundRect">
            <a:avLst/>
          </a:prstGeom>
          <a:no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うめきた</a:t>
            </a:r>
          </a:p>
        </p:txBody>
      </p:sp>
      <p:sp>
        <p:nvSpPr>
          <p:cNvPr id="46" name="角丸四角形 60">
            <a:extLst>
              <a:ext uri="{FF2B5EF4-FFF2-40B4-BE49-F238E27FC236}">
                <a16:creationId xmlns:a16="http://schemas.microsoft.com/office/drawing/2014/main" id="{F99506EE-7890-408D-B415-4914544C00CE}"/>
              </a:ext>
            </a:extLst>
          </p:cNvPr>
          <p:cNvSpPr/>
          <p:nvPr/>
        </p:nvSpPr>
        <p:spPr>
          <a:xfrm>
            <a:off x="1342717" y="5692151"/>
            <a:ext cx="972000" cy="35999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050" dirty="0" smtClean="0">
                <a:latin typeface="Meiryo UI" panose="020B0604030504040204" pitchFamily="50" charset="-128"/>
                <a:ea typeface="Meiryo UI" panose="020B0604030504040204" pitchFamily="50" charset="-128"/>
              </a:rPr>
              <a:t>福岡市</a:t>
            </a:r>
            <a:endParaRPr kumimoji="1" lang="en-US" altLang="ja-JP" sz="1050" dirty="0" smtClean="0">
              <a:latin typeface="Meiryo UI" panose="020B0604030504040204" pitchFamily="50" charset="-128"/>
              <a:ea typeface="Meiryo UI" panose="020B0604030504040204" pitchFamily="50" charset="-128"/>
            </a:endParaRPr>
          </a:p>
          <a:p>
            <a:pPr algn="ctr"/>
            <a:r>
              <a:rPr kumimoji="1" lang="ja-JP" altLang="en-US" sz="1050" dirty="0" smtClean="0">
                <a:latin typeface="Meiryo UI" panose="020B0604030504040204" pitchFamily="50" charset="-128"/>
                <a:ea typeface="Meiryo UI" panose="020B0604030504040204" pitchFamily="50" charset="-128"/>
              </a:rPr>
              <a:t>九大キャンパス</a:t>
            </a:r>
            <a:endParaRPr kumimoji="1" lang="ja-JP" altLang="en-US" sz="1050" dirty="0">
              <a:latin typeface="Meiryo UI" panose="020B0604030504040204" pitchFamily="50" charset="-128"/>
              <a:ea typeface="Meiryo UI" panose="020B0604030504040204" pitchFamily="50" charset="-128"/>
            </a:endParaRPr>
          </a:p>
        </p:txBody>
      </p:sp>
      <p:sp>
        <p:nvSpPr>
          <p:cNvPr id="47" name="角丸四角形 61">
            <a:extLst>
              <a:ext uri="{FF2B5EF4-FFF2-40B4-BE49-F238E27FC236}">
                <a16:creationId xmlns:a16="http://schemas.microsoft.com/office/drawing/2014/main" id="{6434DC10-D13E-4AB6-B1C9-EC31174A852E}"/>
              </a:ext>
            </a:extLst>
          </p:cNvPr>
          <p:cNvSpPr/>
          <p:nvPr/>
        </p:nvSpPr>
        <p:spPr>
          <a:xfrm>
            <a:off x="2399702" y="5691694"/>
            <a:ext cx="936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みなとみらい</a:t>
            </a:r>
            <a:r>
              <a:rPr kumimoji="1" lang="en-US" altLang="ja-JP" sz="1100" dirty="0" smtClean="0">
                <a:latin typeface="Meiryo UI" panose="020B0604030504040204" pitchFamily="50" charset="-128"/>
                <a:ea typeface="Meiryo UI" panose="020B0604030504040204" pitchFamily="50" charset="-128"/>
              </a:rPr>
              <a:t>21</a:t>
            </a:r>
            <a:endParaRPr kumimoji="1" lang="ja-JP" altLang="en-US" sz="1100" dirty="0">
              <a:latin typeface="Meiryo UI" panose="020B0604030504040204" pitchFamily="50" charset="-128"/>
              <a:ea typeface="Meiryo UI" panose="020B0604030504040204" pitchFamily="50" charset="-128"/>
            </a:endParaRPr>
          </a:p>
        </p:txBody>
      </p:sp>
      <p:sp>
        <p:nvSpPr>
          <p:cNvPr id="80" name="角丸四角形 40">
            <a:extLst>
              <a:ext uri="{FF2B5EF4-FFF2-40B4-BE49-F238E27FC236}">
                <a16:creationId xmlns:a16="http://schemas.microsoft.com/office/drawing/2014/main" id="{E8C0D24B-10DB-40AC-9DF7-DA0D8CEA7ADD}"/>
              </a:ext>
            </a:extLst>
          </p:cNvPr>
          <p:cNvSpPr/>
          <p:nvPr/>
        </p:nvSpPr>
        <p:spPr>
          <a:xfrm>
            <a:off x="4522717" y="2666573"/>
            <a:ext cx="540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仙北市</a:t>
            </a:r>
          </a:p>
        </p:txBody>
      </p:sp>
      <p:sp>
        <p:nvSpPr>
          <p:cNvPr id="81" name="角丸四角形 40">
            <a:extLst>
              <a:ext uri="{FF2B5EF4-FFF2-40B4-BE49-F238E27FC236}">
                <a16:creationId xmlns:a16="http://schemas.microsoft.com/office/drawing/2014/main" id="{7E4B5C9A-1632-4F77-9C03-3C1CDFB16DF7}"/>
              </a:ext>
            </a:extLst>
          </p:cNvPr>
          <p:cNvSpPr/>
          <p:nvPr/>
        </p:nvSpPr>
        <p:spPr>
          <a:xfrm>
            <a:off x="4606423" y="2966582"/>
            <a:ext cx="540000" cy="271365"/>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つくば市</a:t>
            </a:r>
            <a:endParaRPr kumimoji="1" lang="en-US" altLang="ja-JP" sz="1100" dirty="0">
              <a:latin typeface="Meiryo UI" panose="020B0604030504040204" pitchFamily="50" charset="-128"/>
              <a:ea typeface="Meiryo UI" panose="020B0604030504040204" pitchFamily="50" charset="-128"/>
            </a:endParaRPr>
          </a:p>
        </p:txBody>
      </p:sp>
      <p:sp>
        <p:nvSpPr>
          <p:cNvPr id="82" name="角丸四角形 40">
            <a:extLst>
              <a:ext uri="{FF2B5EF4-FFF2-40B4-BE49-F238E27FC236}">
                <a16:creationId xmlns:a16="http://schemas.microsoft.com/office/drawing/2014/main" id="{2D4EC211-5F09-4D65-8886-8D8706A4CB87}"/>
              </a:ext>
            </a:extLst>
          </p:cNvPr>
          <p:cNvSpPr/>
          <p:nvPr/>
        </p:nvSpPr>
        <p:spPr>
          <a:xfrm>
            <a:off x="5457996" y="2347542"/>
            <a:ext cx="540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藤枝市</a:t>
            </a:r>
          </a:p>
        </p:txBody>
      </p:sp>
      <p:sp>
        <p:nvSpPr>
          <p:cNvPr id="83" name="角丸四角形 40">
            <a:extLst>
              <a:ext uri="{FF2B5EF4-FFF2-40B4-BE49-F238E27FC236}">
                <a16:creationId xmlns:a16="http://schemas.microsoft.com/office/drawing/2014/main" id="{6E0763EB-552C-4857-9AC8-78227F689640}"/>
              </a:ext>
            </a:extLst>
          </p:cNvPr>
          <p:cNvSpPr/>
          <p:nvPr/>
        </p:nvSpPr>
        <p:spPr>
          <a:xfrm>
            <a:off x="3851982" y="2666573"/>
            <a:ext cx="540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益田市</a:t>
            </a:r>
          </a:p>
        </p:txBody>
      </p:sp>
      <p:sp>
        <p:nvSpPr>
          <p:cNvPr id="84" name="角丸四角形 40">
            <a:extLst>
              <a:ext uri="{FF2B5EF4-FFF2-40B4-BE49-F238E27FC236}">
                <a16:creationId xmlns:a16="http://schemas.microsoft.com/office/drawing/2014/main" id="{B7DD5CE6-2BE2-41CE-A7CE-45133C602D54}"/>
              </a:ext>
            </a:extLst>
          </p:cNvPr>
          <p:cNvSpPr/>
          <p:nvPr/>
        </p:nvSpPr>
        <p:spPr>
          <a:xfrm>
            <a:off x="6643728" y="4129480"/>
            <a:ext cx="1152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三次市河西地区</a:t>
            </a:r>
          </a:p>
        </p:txBody>
      </p:sp>
      <p:sp>
        <p:nvSpPr>
          <p:cNvPr id="85" name="角丸四角形 40">
            <a:extLst>
              <a:ext uri="{FF2B5EF4-FFF2-40B4-BE49-F238E27FC236}">
                <a16:creationId xmlns:a16="http://schemas.microsoft.com/office/drawing/2014/main" id="{16AD4BE5-1740-414C-9F8C-4000E5122F36}"/>
              </a:ext>
            </a:extLst>
          </p:cNvPr>
          <p:cNvSpPr/>
          <p:nvPr/>
        </p:nvSpPr>
        <p:spPr>
          <a:xfrm>
            <a:off x="4902192" y="5305792"/>
            <a:ext cx="907542" cy="366371"/>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松山市中心</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市街地西部</a:t>
            </a:r>
          </a:p>
        </p:txBody>
      </p:sp>
      <p:sp>
        <p:nvSpPr>
          <p:cNvPr id="86" name="角丸四角形 40">
            <a:extLst>
              <a:ext uri="{FF2B5EF4-FFF2-40B4-BE49-F238E27FC236}">
                <a16:creationId xmlns:a16="http://schemas.microsoft.com/office/drawing/2014/main" id="{C7F909E1-1961-4FD3-B5FC-7D65FAA04208}"/>
              </a:ext>
            </a:extLst>
          </p:cNvPr>
          <p:cNvSpPr/>
          <p:nvPr/>
        </p:nvSpPr>
        <p:spPr>
          <a:xfrm>
            <a:off x="3851982" y="5302824"/>
            <a:ext cx="928096" cy="372306"/>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仙台市</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泉パークタウン</a:t>
            </a:r>
          </a:p>
        </p:txBody>
      </p:sp>
      <p:sp>
        <p:nvSpPr>
          <p:cNvPr id="87" name="角丸四角形 38">
            <a:extLst>
              <a:ext uri="{FF2B5EF4-FFF2-40B4-BE49-F238E27FC236}">
                <a16:creationId xmlns:a16="http://schemas.microsoft.com/office/drawing/2014/main" id="{4ED19DE1-A144-44C4-9B7F-4D26E82C7C78}"/>
              </a:ext>
            </a:extLst>
          </p:cNvPr>
          <p:cNvSpPr/>
          <p:nvPr/>
        </p:nvSpPr>
        <p:spPr>
          <a:xfrm>
            <a:off x="2430843" y="4129480"/>
            <a:ext cx="744582" cy="414733"/>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さいたま市</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美園地区</a:t>
            </a:r>
          </a:p>
        </p:txBody>
      </p:sp>
      <p:sp>
        <p:nvSpPr>
          <p:cNvPr id="88" name="角丸四角形 38">
            <a:extLst>
              <a:ext uri="{FF2B5EF4-FFF2-40B4-BE49-F238E27FC236}">
                <a16:creationId xmlns:a16="http://schemas.microsoft.com/office/drawing/2014/main" id="{6534A8AB-C6DF-4078-9EEF-1184FF950478}"/>
              </a:ext>
            </a:extLst>
          </p:cNvPr>
          <p:cNvSpPr/>
          <p:nvPr/>
        </p:nvSpPr>
        <p:spPr>
          <a:xfrm>
            <a:off x="6638865" y="2677456"/>
            <a:ext cx="744582"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島原半島</a:t>
            </a:r>
          </a:p>
        </p:txBody>
      </p:sp>
      <p:sp>
        <p:nvSpPr>
          <p:cNvPr id="91" name="角丸四角形 40">
            <a:extLst>
              <a:ext uri="{FF2B5EF4-FFF2-40B4-BE49-F238E27FC236}">
                <a16:creationId xmlns:a16="http://schemas.microsoft.com/office/drawing/2014/main" id="{E16FB8AA-F661-4092-B65D-65EFDB363FBA}"/>
              </a:ext>
            </a:extLst>
          </p:cNvPr>
          <p:cNvSpPr/>
          <p:nvPr/>
        </p:nvSpPr>
        <p:spPr>
          <a:xfrm>
            <a:off x="3851982" y="5778546"/>
            <a:ext cx="1116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新百合ヶ丘駅周辺</a:t>
            </a:r>
            <a:endParaRPr kumimoji="1" lang="ja-JP" altLang="en-US" sz="1100" dirty="0">
              <a:latin typeface="Meiryo UI" panose="020B0604030504040204" pitchFamily="50" charset="-128"/>
              <a:ea typeface="Meiryo UI" panose="020B0604030504040204" pitchFamily="50" charset="-128"/>
            </a:endParaRPr>
          </a:p>
        </p:txBody>
      </p:sp>
      <p:sp>
        <p:nvSpPr>
          <p:cNvPr id="92" name="角丸四角形 40">
            <a:extLst>
              <a:ext uri="{FF2B5EF4-FFF2-40B4-BE49-F238E27FC236}">
                <a16:creationId xmlns:a16="http://schemas.microsoft.com/office/drawing/2014/main" id="{09F6C671-B78F-4C72-9ED3-B55854DB99CD}"/>
              </a:ext>
            </a:extLst>
          </p:cNvPr>
          <p:cNvSpPr/>
          <p:nvPr/>
        </p:nvSpPr>
        <p:spPr>
          <a:xfrm>
            <a:off x="7458610" y="2347542"/>
            <a:ext cx="540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天塩町</a:t>
            </a:r>
          </a:p>
        </p:txBody>
      </p:sp>
      <p:sp>
        <p:nvSpPr>
          <p:cNvPr id="97" name="角丸四角形 40">
            <a:extLst>
              <a:ext uri="{FF2B5EF4-FFF2-40B4-BE49-F238E27FC236}">
                <a16:creationId xmlns:a16="http://schemas.microsoft.com/office/drawing/2014/main" id="{4A377BFC-CCDF-425B-BF6D-1FE8BDD8C025}"/>
              </a:ext>
            </a:extLst>
          </p:cNvPr>
          <p:cNvSpPr/>
          <p:nvPr/>
        </p:nvSpPr>
        <p:spPr>
          <a:xfrm>
            <a:off x="8062742" y="2347542"/>
            <a:ext cx="540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美波町</a:t>
            </a:r>
          </a:p>
        </p:txBody>
      </p:sp>
      <p:sp>
        <p:nvSpPr>
          <p:cNvPr id="98" name="角丸四角形 40">
            <a:extLst>
              <a:ext uri="{FF2B5EF4-FFF2-40B4-BE49-F238E27FC236}">
                <a16:creationId xmlns:a16="http://schemas.microsoft.com/office/drawing/2014/main" id="{4AF9A9EC-EA18-4F73-9094-92716E522B69}"/>
              </a:ext>
            </a:extLst>
          </p:cNvPr>
          <p:cNvSpPr/>
          <p:nvPr/>
        </p:nvSpPr>
        <p:spPr>
          <a:xfrm>
            <a:off x="5528327" y="4129480"/>
            <a:ext cx="864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倉敷市中心</a:t>
            </a:r>
            <a:endParaRPr kumimoji="1" lang="ja-JP" altLang="en-US" sz="1100" dirty="0">
              <a:latin typeface="Meiryo UI" panose="020B0604030504040204" pitchFamily="50" charset="-128"/>
              <a:ea typeface="Meiryo UI" panose="020B0604030504040204" pitchFamily="50" charset="-128"/>
            </a:endParaRPr>
          </a:p>
        </p:txBody>
      </p:sp>
      <p:sp>
        <p:nvSpPr>
          <p:cNvPr id="100" name="正方形/長方形 99">
            <a:extLst>
              <a:ext uri="{FF2B5EF4-FFF2-40B4-BE49-F238E27FC236}">
                <a16:creationId xmlns:a16="http://schemas.microsoft.com/office/drawing/2014/main" id="{250BE081-75C1-4F5F-9B1D-49C2E979BF1A}"/>
              </a:ext>
            </a:extLst>
          </p:cNvPr>
          <p:cNvSpPr/>
          <p:nvPr/>
        </p:nvSpPr>
        <p:spPr>
          <a:xfrm>
            <a:off x="4818447" y="1635235"/>
            <a:ext cx="900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アムステルダム</a:t>
            </a:r>
          </a:p>
        </p:txBody>
      </p:sp>
      <p:sp>
        <p:nvSpPr>
          <p:cNvPr id="101" name="正方形/長方形 100">
            <a:extLst>
              <a:ext uri="{FF2B5EF4-FFF2-40B4-BE49-F238E27FC236}">
                <a16:creationId xmlns:a16="http://schemas.microsoft.com/office/drawing/2014/main" id="{1E66DC84-F1A9-4B27-8061-FAE766246138}"/>
              </a:ext>
            </a:extLst>
          </p:cNvPr>
          <p:cNvSpPr/>
          <p:nvPr/>
        </p:nvSpPr>
        <p:spPr>
          <a:xfrm>
            <a:off x="1876377" y="1955135"/>
            <a:ext cx="396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オスロ</a:t>
            </a:r>
          </a:p>
        </p:txBody>
      </p:sp>
      <p:sp>
        <p:nvSpPr>
          <p:cNvPr id="102" name="正方形/長方形 101">
            <a:extLst>
              <a:ext uri="{FF2B5EF4-FFF2-40B4-BE49-F238E27FC236}">
                <a16:creationId xmlns:a16="http://schemas.microsoft.com/office/drawing/2014/main" id="{E9FA36E0-011F-4498-9CED-1D098818010C}"/>
              </a:ext>
            </a:extLst>
          </p:cNvPr>
          <p:cNvSpPr/>
          <p:nvPr/>
        </p:nvSpPr>
        <p:spPr>
          <a:xfrm>
            <a:off x="5795387" y="1635235"/>
            <a:ext cx="684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ヘルシンキ</a:t>
            </a:r>
          </a:p>
        </p:txBody>
      </p:sp>
      <p:sp>
        <p:nvSpPr>
          <p:cNvPr id="103" name="正方形/長方形 102">
            <a:extLst>
              <a:ext uri="{FF2B5EF4-FFF2-40B4-BE49-F238E27FC236}">
                <a16:creationId xmlns:a16="http://schemas.microsoft.com/office/drawing/2014/main" id="{81C4AB3E-93D9-4958-9D1C-06A1120AA8EA}"/>
              </a:ext>
            </a:extLst>
          </p:cNvPr>
          <p:cNvSpPr/>
          <p:nvPr/>
        </p:nvSpPr>
        <p:spPr>
          <a:xfrm>
            <a:off x="3307709" y="1955135"/>
            <a:ext cx="432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ドバイ</a:t>
            </a:r>
          </a:p>
        </p:txBody>
      </p:sp>
      <p:sp>
        <p:nvSpPr>
          <p:cNvPr id="108" name="正方形/長方形 107">
            <a:extLst>
              <a:ext uri="{FF2B5EF4-FFF2-40B4-BE49-F238E27FC236}">
                <a16:creationId xmlns:a16="http://schemas.microsoft.com/office/drawing/2014/main" id="{FDAD88E7-C340-4538-858D-C126E5F83332}"/>
              </a:ext>
            </a:extLst>
          </p:cNvPr>
          <p:cNvSpPr/>
          <p:nvPr/>
        </p:nvSpPr>
        <p:spPr>
          <a:xfrm>
            <a:off x="2350668" y="1955135"/>
            <a:ext cx="864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コペンハーゲン</a:t>
            </a:r>
          </a:p>
        </p:txBody>
      </p:sp>
      <p:sp>
        <p:nvSpPr>
          <p:cNvPr id="109" name="正方形/長方形 108">
            <a:extLst>
              <a:ext uri="{FF2B5EF4-FFF2-40B4-BE49-F238E27FC236}">
                <a16:creationId xmlns:a16="http://schemas.microsoft.com/office/drawing/2014/main" id="{F0397734-7887-42FA-BCCA-97C6F6151516}"/>
              </a:ext>
            </a:extLst>
          </p:cNvPr>
          <p:cNvSpPr/>
          <p:nvPr/>
        </p:nvSpPr>
        <p:spPr>
          <a:xfrm>
            <a:off x="2064714" y="2264667"/>
            <a:ext cx="720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サンディエゴ</a:t>
            </a:r>
          </a:p>
        </p:txBody>
      </p:sp>
      <p:sp>
        <p:nvSpPr>
          <p:cNvPr id="71" name="角丸四角形 57">
            <a:extLst>
              <a:ext uri="{FF2B5EF4-FFF2-40B4-BE49-F238E27FC236}">
                <a16:creationId xmlns:a16="http://schemas.microsoft.com/office/drawing/2014/main" id="{6B8EE6CA-71FC-4D73-A90F-756B162E5865}"/>
              </a:ext>
            </a:extLst>
          </p:cNvPr>
          <p:cNvSpPr/>
          <p:nvPr/>
        </p:nvSpPr>
        <p:spPr>
          <a:xfrm>
            <a:off x="1894185" y="5373708"/>
            <a:ext cx="648000" cy="252000"/>
          </a:xfrm>
          <a:prstGeom prst="roundRect">
            <a:avLst/>
          </a:prstGeom>
          <a:no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羽田空港</a:t>
            </a:r>
          </a:p>
        </p:txBody>
      </p:sp>
      <p:sp>
        <p:nvSpPr>
          <p:cNvPr id="72" name="角丸四角形 40">
            <a:extLst>
              <a:ext uri="{FF2B5EF4-FFF2-40B4-BE49-F238E27FC236}">
                <a16:creationId xmlns:a16="http://schemas.microsoft.com/office/drawing/2014/main" id="{4B07E045-50AF-4CA0-84A3-42469147C10C}"/>
              </a:ext>
            </a:extLst>
          </p:cNvPr>
          <p:cNvSpPr/>
          <p:nvPr/>
        </p:nvSpPr>
        <p:spPr>
          <a:xfrm>
            <a:off x="4995315" y="3625712"/>
            <a:ext cx="965012" cy="396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仙台市</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泉パークタウン</a:t>
            </a:r>
            <a:endParaRPr kumimoji="1" lang="ja-JP" altLang="en-US" sz="1100" dirty="0">
              <a:latin typeface="Meiryo UI" panose="020B0604030504040204" pitchFamily="50" charset="-128"/>
              <a:ea typeface="Meiryo UI" panose="020B0604030504040204" pitchFamily="50" charset="-128"/>
            </a:endParaRPr>
          </a:p>
        </p:txBody>
      </p:sp>
      <p:sp>
        <p:nvSpPr>
          <p:cNvPr id="73" name="正方形/長方形 72">
            <a:extLst>
              <a:ext uri="{FF2B5EF4-FFF2-40B4-BE49-F238E27FC236}">
                <a16:creationId xmlns:a16="http://schemas.microsoft.com/office/drawing/2014/main" id="{B3B81DF8-C7A5-434E-8F6F-8709ABD31489}"/>
              </a:ext>
            </a:extLst>
          </p:cNvPr>
          <p:cNvSpPr/>
          <p:nvPr/>
        </p:nvSpPr>
        <p:spPr>
          <a:xfrm>
            <a:off x="275505" y="1638244"/>
            <a:ext cx="576000" cy="252000"/>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400" dirty="0" smtClean="0">
                <a:latin typeface="Meiryo UI" panose="020B0604030504040204" pitchFamily="50" charset="-128"/>
                <a:ea typeface="Meiryo UI" panose="020B0604030504040204" pitchFamily="50" charset="-128"/>
              </a:rPr>
              <a:t>国</a:t>
            </a:r>
            <a:endParaRPr kumimoji="1" lang="ja-JP" altLang="en-US" sz="1400"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212270" y="6186138"/>
            <a:ext cx="8207520" cy="577081"/>
          </a:xfrm>
          <a:prstGeom prst="rect">
            <a:avLst/>
          </a:prstGeom>
          <a:noFill/>
          <a:ln>
            <a:noFill/>
          </a:ln>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スマートシティの抽出と分類</a:t>
            </a:r>
            <a:r>
              <a:rPr kumimoji="1" lang="en-US" altLang="ja-JP" sz="1050" dirty="0" smtClean="0">
                <a:latin typeface="Meiryo UI" panose="020B0604030504040204" pitchFamily="50" charset="-128"/>
                <a:ea typeface="Meiryo UI" panose="020B0604030504040204" pitchFamily="50" charset="-128"/>
              </a:rPr>
              <a:t>】</a:t>
            </a:r>
          </a:p>
          <a:p>
            <a:r>
              <a:rPr kumimoji="1" lang="ja-JP" altLang="en-US" sz="1050" dirty="0" smtClean="0">
                <a:latin typeface="Meiryo UI" panose="020B0604030504040204" pitchFamily="50" charset="-128"/>
                <a:ea typeface="Meiryo UI" panose="020B0604030504040204" pitchFamily="50" charset="-128"/>
              </a:rPr>
              <a:t>　日本のスマートシティは、国交省スマートシティプロジェクト（先行及び重点</a:t>
            </a:r>
            <a:r>
              <a:rPr kumimoji="1" lang="en-US" altLang="ja-JP" sz="1050" dirty="0" smtClean="0">
                <a:latin typeface="Meiryo UI" panose="020B0604030504040204" pitchFamily="50" charset="-128"/>
                <a:ea typeface="Meiryo UI" panose="020B0604030504040204" pitchFamily="50" charset="-128"/>
              </a:rPr>
              <a:t>PJ</a:t>
            </a:r>
            <a:r>
              <a:rPr kumimoji="1" lang="ja-JP" altLang="en-US" sz="1050" dirty="0" smtClean="0">
                <a:latin typeface="Meiryo UI" panose="020B0604030504040204" pitchFamily="50" charset="-128"/>
                <a:ea typeface="Meiryo UI" panose="020B0604030504040204" pitchFamily="50" charset="-128"/>
              </a:rPr>
              <a:t>）から、</a:t>
            </a:r>
            <a:r>
              <a:rPr kumimoji="1"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海外は主なスマートシティをそれぞれ事務局が抽出</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地区と街区の分類は、各プロジェクトの規模などから事務局が整理。なお都心は、海外は州都など各国の主要都市、日本は政令指定都市を選択</a:t>
            </a:r>
          </a:p>
        </p:txBody>
      </p:sp>
      <p:sp>
        <p:nvSpPr>
          <p:cNvPr id="56" name="正方形/長方形 55">
            <a:extLst>
              <a:ext uri="{FF2B5EF4-FFF2-40B4-BE49-F238E27FC236}">
                <a16:creationId xmlns:a16="http://schemas.microsoft.com/office/drawing/2014/main" id="{3A1E8430-2DD8-4F1C-8D9F-71BBF42FE923}"/>
              </a:ext>
            </a:extLst>
          </p:cNvPr>
          <p:cNvSpPr/>
          <p:nvPr/>
        </p:nvSpPr>
        <p:spPr>
          <a:xfrm>
            <a:off x="7887738" y="692852"/>
            <a:ext cx="468000" cy="252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a:latin typeface="Meiryo UI" panose="020B0604030504040204" pitchFamily="50" charset="-128"/>
                <a:ea typeface="Meiryo UI" panose="020B0604030504040204" pitchFamily="50" charset="-128"/>
              </a:rPr>
              <a:t>海外</a:t>
            </a:r>
          </a:p>
        </p:txBody>
      </p:sp>
      <p:sp>
        <p:nvSpPr>
          <p:cNvPr id="57" name="角丸四角形 40">
            <a:extLst>
              <a:ext uri="{FF2B5EF4-FFF2-40B4-BE49-F238E27FC236}">
                <a16:creationId xmlns:a16="http://schemas.microsoft.com/office/drawing/2014/main" id="{09F6C671-B78F-4C72-9ED3-B55854DB99CD}"/>
              </a:ext>
            </a:extLst>
          </p:cNvPr>
          <p:cNvSpPr/>
          <p:nvPr/>
        </p:nvSpPr>
        <p:spPr>
          <a:xfrm>
            <a:off x="8433976" y="692852"/>
            <a:ext cx="468000" cy="252000"/>
          </a:xfrm>
          <a:prstGeom prst="round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日本</a:t>
            </a:r>
            <a:endParaRPr kumimoji="1" lang="ja-JP" altLang="en-US" sz="11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7163169" y="688729"/>
            <a:ext cx="748923" cy="261610"/>
          </a:xfrm>
          <a:prstGeom prst="rect">
            <a:avLst/>
          </a:prstGeom>
          <a:noFill/>
          <a:ln>
            <a:noFill/>
          </a:ln>
        </p:spPr>
        <p:txBody>
          <a:bodyPr wrap="none" rtlCol="0">
            <a:spAutoFit/>
          </a:bodyPr>
          <a:lstStyle/>
          <a:p>
            <a:pPr algn="ctr"/>
            <a:r>
              <a:rPr kumimoji="1" lang="ja-JP" altLang="en-US" sz="1100" dirty="0" smtClean="0">
                <a:latin typeface="Meiryo UI" panose="020B0604030504040204" pitchFamily="50" charset="-128"/>
                <a:ea typeface="Meiryo UI" panose="020B0604030504040204" pitchFamily="50" charset="-128"/>
              </a:rPr>
              <a:t>（凡例）</a:t>
            </a:r>
          </a:p>
        </p:txBody>
      </p:sp>
    </p:spTree>
    <p:extLst>
      <p:ext uri="{BB962C8B-B14F-4D97-AF65-F5344CB8AC3E}">
        <p14:creationId xmlns:p14="http://schemas.microsoft.com/office/powerpoint/2010/main" val="3913641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12281" y="6299684"/>
            <a:ext cx="2057400" cy="365125"/>
          </a:xfrm>
        </p:spPr>
        <p:txBody>
          <a:bodyPr/>
          <a:lstStyle/>
          <a:p>
            <a:fld id="{A4BF8627-36C9-4341-969E-17B4CBF9CE1D}" type="slidenum">
              <a:rPr kumimoji="1" lang="ja-JP" altLang="en-US" smtClean="0"/>
              <a:t>6</a:t>
            </a:fld>
            <a:endParaRPr kumimoji="1" lang="ja-JP" altLang="en-US"/>
          </a:p>
        </p:txBody>
      </p:sp>
      <p:sp>
        <p:nvSpPr>
          <p:cNvPr id="5" name="テキスト ボックス 4"/>
          <p:cNvSpPr txBox="1"/>
          <p:nvPr/>
        </p:nvSpPr>
        <p:spPr>
          <a:xfrm>
            <a:off x="287383" y="1593667"/>
            <a:ext cx="1345474" cy="2659678"/>
          </a:xfrm>
          <a:prstGeom prst="rect">
            <a:avLst/>
          </a:prstGeom>
          <a:solidFill>
            <a:schemeClr val="accent1">
              <a:lumMod val="20000"/>
              <a:lumOff val="80000"/>
            </a:schemeClr>
          </a:solidFill>
          <a:ln>
            <a:solidFill>
              <a:schemeClr val="accent1"/>
            </a:solidFill>
          </a:ln>
        </p:spPr>
        <p:txBody>
          <a:bodyPr wrap="square" rtlCol="0">
            <a:noAutofit/>
          </a:bodyPr>
          <a:lstStyle/>
          <a:p>
            <a:r>
              <a:rPr kumimoji="1" lang="ja-JP" altLang="en-US" sz="1500" dirty="0" smtClean="0">
                <a:latin typeface="Meiryo UI" panose="020B0604030504040204" pitchFamily="50" charset="-128"/>
                <a:ea typeface="Meiryo UI" panose="020B0604030504040204" pitchFamily="50" charset="-128"/>
              </a:rPr>
              <a:t>人口構造の変化に伴う課題</a:t>
            </a:r>
            <a:endParaRPr kumimoji="1" lang="ja-JP" altLang="en-US" sz="15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87383" y="4480549"/>
            <a:ext cx="1345474" cy="1753999"/>
          </a:xfrm>
          <a:prstGeom prst="rect">
            <a:avLst/>
          </a:prstGeom>
          <a:solidFill>
            <a:schemeClr val="accent2">
              <a:lumMod val="20000"/>
              <a:lumOff val="80000"/>
            </a:schemeClr>
          </a:solidFill>
          <a:ln>
            <a:solidFill>
              <a:schemeClr val="accent2"/>
            </a:solidFill>
          </a:ln>
        </p:spPr>
        <p:txBody>
          <a:bodyPr wrap="square" rtlCol="0">
            <a:noAutofit/>
          </a:bodyPr>
          <a:lstStyle/>
          <a:p>
            <a:r>
              <a:rPr kumimoji="1" lang="ja-JP" altLang="en-US" sz="1500" dirty="0" smtClean="0">
                <a:latin typeface="Meiryo UI" panose="020B0604030504040204" pitchFamily="50" charset="-128"/>
                <a:ea typeface="Meiryo UI" panose="020B0604030504040204" pitchFamily="50" charset="-128"/>
              </a:rPr>
              <a:t>社会インフラの課題</a:t>
            </a:r>
            <a:endParaRPr kumimoji="1" lang="ja-JP" altLang="en-US" sz="15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203261" y="1043841"/>
            <a:ext cx="1807028" cy="338554"/>
          </a:xfrm>
          <a:prstGeom prst="rect">
            <a:avLst/>
          </a:prstGeom>
          <a:noFill/>
          <a:ln>
            <a:noFill/>
          </a:ln>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都心</a:t>
            </a:r>
            <a:endParaRPr kumimoji="1" lang="ja-JP" altLang="en-US" sz="16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550223" y="1043841"/>
            <a:ext cx="1807028" cy="338554"/>
          </a:xfrm>
          <a:prstGeom prst="rect">
            <a:avLst/>
          </a:prstGeom>
          <a:noFill/>
          <a:ln>
            <a:noFill/>
          </a:ln>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郊外・ニュータウン</a:t>
            </a:r>
            <a:endParaRPr kumimoji="1" lang="ja-JP" altLang="en-US" sz="16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6805744" y="1043841"/>
            <a:ext cx="1807028" cy="338554"/>
          </a:xfrm>
          <a:prstGeom prst="rect">
            <a:avLst/>
          </a:prstGeom>
          <a:noFill/>
          <a:ln>
            <a:noFill/>
          </a:ln>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過疎・中山間地</a:t>
            </a:r>
            <a:endParaRPr kumimoji="1" lang="ja-JP" altLang="en-US" sz="1600" b="1" dirty="0">
              <a:latin typeface="Meiryo UI" panose="020B0604030504040204" pitchFamily="50" charset="-128"/>
              <a:ea typeface="Meiryo UI" panose="020B0604030504040204" pitchFamily="50" charset="-128"/>
            </a:endParaRPr>
          </a:p>
        </p:txBody>
      </p:sp>
      <p:cxnSp>
        <p:nvCxnSpPr>
          <p:cNvPr id="3" name="直線コネクタ 2"/>
          <p:cNvCxnSpPr/>
          <p:nvPr/>
        </p:nvCxnSpPr>
        <p:spPr>
          <a:xfrm>
            <a:off x="2011674" y="1440080"/>
            <a:ext cx="2160000"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a:off x="4380403" y="1440080"/>
            <a:ext cx="2160000" cy="0"/>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a:off x="6662051" y="1440080"/>
            <a:ext cx="2160000"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3" name="表 12"/>
          <p:cNvGraphicFramePr>
            <a:graphicFrameLocks noGrp="1"/>
          </p:cNvGraphicFramePr>
          <p:nvPr>
            <p:extLst>
              <p:ext uri="{D42A27DB-BD31-4B8C-83A1-F6EECF244321}">
                <p14:modId xmlns:p14="http://schemas.microsoft.com/office/powerpoint/2010/main" val="3975011654"/>
              </p:ext>
            </p:extLst>
          </p:nvPr>
        </p:nvGraphicFramePr>
        <p:xfrm>
          <a:off x="1881053" y="1593667"/>
          <a:ext cx="6988629" cy="2659678"/>
        </p:xfrm>
        <a:graphic>
          <a:graphicData uri="http://schemas.openxmlformats.org/drawingml/2006/table">
            <a:tbl>
              <a:tblPr firstRow="1" bandRow="1">
                <a:tableStyleId>{5940675A-B579-460E-94D1-54222C63F5DA}</a:tableStyleId>
              </a:tblPr>
              <a:tblGrid>
                <a:gridCol w="2329543">
                  <a:extLst>
                    <a:ext uri="{9D8B030D-6E8A-4147-A177-3AD203B41FA5}">
                      <a16:colId xmlns:a16="http://schemas.microsoft.com/office/drawing/2014/main" val="3589672268"/>
                    </a:ext>
                  </a:extLst>
                </a:gridCol>
                <a:gridCol w="2396103">
                  <a:extLst>
                    <a:ext uri="{9D8B030D-6E8A-4147-A177-3AD203B41FA5}">
                      <a16:colId xmlns:a16="http://schemas.microsoft.com/office/drawing/2014/main" val="2872423868"/>
                    </a:ext>
                  </a:extLst>
                </a:gridCol>
                <a:gridCol w="2262983">
                  <a:extLst>
                    <a:ext uri="{9D8B030D-6E8A-4147-A177-3AD203B41FA5}">
                      <a16:colId xmlns:a16="http://schemas.microsoft.com/office/drawing/2014/main" val="2536303925"/>
                    </a:ext>
                  </a:extLst>
                </a:gridCol>
              </a:tblGrid>
              <a:tr h="2659678">
                <a:tc>
                  <a:txBody>
                    <a:bodyPr/>
                    <a:lstStyle/>
                    <a:p>
                      <a:pPr algn="ct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高コスト・時間ロス</a:t>
                      </a:r>
                      <a:r>
                        <a:rPr kumimoji="1" lang="en-US" altLang="ja-JP" sz="1400" b="1" dirty="0" smtClean="0">
                          <a:latin typeface="Meiryo UI" panose="020B0604030504040204" pitchFamily="50" charset="-128"/>
                          <a:ea typeface="Meiryo UI" panose="020B0604030504040204" pitchFamily="50" charset="-128"/>
                        </a:rPr>
                        <a:t>】</a:t>
                      </a:r>
                    </a:p>
                    <a:p>
                      <a:endParaRPr kumimoji="1" lang="ja-JP" altLang="en-US" sz="1050" dirty="0" smtClean="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＜交通・移動＞</a:t>
                      </a:r>
                    </a:p>
                    <a:p>
                      <a:pPr marL="171450" indent="-171450">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通勤ラッシュ、慢性的な交通渋滞</a:t>
                      </a:r>
                    </a:p>
                    <a:p>
                      <a:endParaRPr kumimoji="1" lang="en-US" altLang="ja-JP" sz="500" dirty="0" smtClean="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＜防災・防犯＞</a:t>
                      </a:r>
                    </a:p>
                    <a:p>
                      <a:pPr marL="171450" indent="-171450">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密集市街地、帰宅難民</a:t>
                      </a:r>
                      <a:endParaRPr kumimoji="1" lang="en-US" altLang="ja-JP" sz="11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ja-JP" altLang="en-US" sz="500" dirty="0" smtClean="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＜健康・福祉＞</a:t>
                      </a:r>
                    </a:p>
                    <a:p>
                      <a:pPr marL="171450" indent="-171450">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待機児童、病院の混雑</a:t>
                      </a:r>
                      <a:r>
                        <a:rPr kumimoji="1" lang="ja-JP" altLang="en-US" sz="900" dirty="0" smtClean="0">
                          <a:latin typeface="Meiryo UI" panose="020B0604030504040204" pitchFamily="50" charset="-128"/>
                          <a:ea typeface="Meiryo UI" panose="020B0604030504040204" pitchFamily="50" charset="-128"/>
                        </a:rPr>
                        <a:t>（待ち時間</a:t>
                      </a:r>
                      <a:r>
                        <a:rPr kumimoji="1" lang="en-US" altLang="ja-JP" sz="9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pPr algn="ct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高齢者の足・空き家</a:t>
                      </a:r>
                      <a:r>
                        <a:rPr kumimoji="1" lang="en-US" altLang="ja-JP" sz="1400" b="1" dirty="0" smtClean="0">
                          <a:latin typeface="Meiryo UI" panose="020B0604030504040204" pitchFamily="50" charset="-128"/>
                          <a:ea typeface="Meiryo UI" panose="020B0604030504040204" pitchFamily="50" charset="-128"/>
                        </a:rPr>
                        <a:t>】</a:t>
                      </a:r>
                    </a:p>
                    <a:p>
                      <a:pPr algn="l"/>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100" b="1" dirty="0" smtClean="0">
                          <a:latin typeface="Meiryo UI" panose="020B0604030504040204" pitchFamily="50" charset="-128"/>
                          <a:ea typeface="Meiryo UI" panose="020B0604030504040204" pitchFamily="50" charset="-128"/>
                        </a:rPr>
                        <a:t>＜交通・移動＞</a:t>
                      </a:r>
                      <a:endParaRPr kumimoji="1" lang="en-US" altLang="ja-JP" sz="1100" b="1" dirty="0" smtClean="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坂道、免許返納（移動手段減）</a:t>
                      </a:r>
                      <a:endParaRPr kumimoji="1" lang="en-US" altLang="ja-JP" sz="1100" dirty="0" smtClean="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Ø"/>
                      </a:pPr>
                      <a:endParaRPr kumimoji="1" lang="en-US" altLang="ja-JP" sz="500" dirty="0" smtClean="0">
                        <a:latin typeface="Meiryo UI" panose="020B0604030504040204" pitchFamily="50" charset="-128"/>
                        <a:ea typeface="Meiryo UI" panose="020B0604030504040204" pitchFamily="50" charset="-128"/>
                      </a:endParaRPr>
                    </a:p>
                    <a:p>
                      <a:pPr marL="0" indent="0" algn="l">
                        <a:buFont typeface="Wingdings" panose="05000000000000000000" pitchFamily="2" charset="2"/>
                        <a:buNone/>
                      </a:pPr>
                      <a:r>
                        <a:rPr kumimoji="1" lang="ja-JP" altLang="en-US" sz="1100" b="1" dirty="0" smtClean="0">
                          <a:latin typeface="Meiryo UI" panose="020B0604030504040204" pitchFamily="50" charset="-128"/>
                          <a:ea typeface="Meiryo UI" panose="020B0604030504040204" pitchFamily="50" charset="-128"/>
                        </a:rPr>
                        <a:t>＜防災・防犯＞</a:t>
                      </a:r>
                      <a:endParaRPr kumimoji="1" lang="en-US" altLang="ja-JP" sz="1100" b="1" dirty="0" smtClean="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空き家の増加、コミュニティの希薄化</a:t>
                      </a:r>
                      <a:endParaRPr kumimoji="1" lang="en-US" altLang="ja-JP" sz="1100" dirty="0" smtClean="0">
                        <a:latin typeface="Meiryo UI" panose="020B0604030504040204" pitchFamily="50" charset="-128"/>
                        <a:ea typeface="Meiryo UI" panose="020B0604030504040204" pitchFamily="50" charset="-128"/>
                      </a:endParaRPr>
                    </a:p>
                    <a:p>
                      <a:pPr marL="0" indent="0" algn="l">
                        <a:buFont typeface="Wingdings" panose="05000000000000000000" pitchFamily="2" charset="2"/>
                        <a:buNone/>
                      </a:pPr>
                      <a:endParaRPr kumimoji="1" lang="en-US" altLang="ja-JP" sz="500" dirty="0" smtClean="0">
                        <a:latin typeface="Meiryo UI" panose="020B0604030504040204" pitchFamily="50" charset="-128"/>
                        <a:ea typeface="Meiryo UI" panose="020B0604030504040204" pitchFamily="50" charset="-128"/>
                      </a:endParaRPr>
                    </a:p>
                    <a:p>
                      <a:pPr marL="0" indent="0" algn="l">
                        <a:buFont typeface="Wingdings" panose="05000000000000000000" pitchFamily="2" charset="2"/>
                        <a:buNone/>
                      </a:pPr>
                      <a:r>
                        <a:rPr kumimoji="1" lang="ja-JP" altLang="en-US" sz="1100" b="1" dirty="0" smtClean="0">
                          <a:latin typeface="Meiryo UI" panose="020B0604030504040204" pitchFamily="50" charset="-128"/>
                          <a:ea typeface="Meiryo UI" panose="020B0604030504040204" pitchFamily="50" charset="-128"/>
                        </a:rPr>
                        <a:t>＜健康・福祉＞</a:t>
                      </a:r>
                      <a:endParaRPr kumimoji="1" lang="en-US" altLang="ja-JP" sz="1100" b="1" dirty="0" smtClean="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診療所等の撤退</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pPr algn="ct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過疎化</a:t>
                      </a:r>
                      <a:r>
                        <a:rPr kumimoji="1" lang="en-US" altLang="ja-JP" sz="1400" b="1" dirty="0" smtClean="0">
                          <a:latin typeface="Meiryo UI" panose="020B0604030504040204" pitchFamily="50" charset="-128"/>
                          <a:ea typeface="Meiryo UI" panose="020B0604030504040204" pitchFamily="50" charset="-128"/>
                        </a:rPr>
                        <a:t>】</a:t>
                      </a:r>
                    </a:p>
                    <a:p>
                      <a:pPr algn="ct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100" b="1" dirty="0" smtClean="0">
                          <a:latin typeface="Meiryo UI" panose="020B0604030504040204" pitchFamily="50" charset="-128"/>
                          <a:ea typeface="Meiryo UI" panose="020B0604030504040204" pitchFamily="50" charset="-128"/>
                        </a:rPr>
                        <a:t>＜交通・移動＞</a:t>
                      </a:r>
                      <a:endParaRPr kumimoji="1" lang="en-US" altLang="ja-JP" sz="1100" b="1" dirty="0" smtClean="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公共交通の撤退、買物弱者</a:t>
                      </a:r>
                      <a:endParaRPr kumimoji="1" lang="en-US" altLang="ja-JP" sz="1100" dirty="0" smtClean="0">
                        <a:latin typeface="Meiryo UI" panose="020B0604030504040204" pitchFamily="50" charset="-128"/>
                        <a:ea typeface="Meiryo UI" panose="020B0604030504040204" pitchFamily="50" charset="-128"/>
                      </a:endParaRPr>
                    </a:p>
                    <a:p>
                      <a:pPr algn="l"/>
                      <a:endParaRPr kumimoji="1" lang="en-US" altLang="ja-JP" sz="500" dirty="0" smtClean="0">
                        <a:latin typeface="Meiryo UI" panose="020B0604030504040204" pitchFamily="50" charset="-128"/>
                        <a:ea typeface="Meiryo UI" panose="020B0604030504040204" pitchFamily="50" charset="-128"/>
                      </a:endParaRPr>
                    </a:p>
                    <a:p>
                      <a:pPr algn="l"/>
                      <a:r>
                        <a:rPr kumimoji="1" lang="ja-JP" altLang="en-US" sz="1100" b="1" dirty="0" smtClean="0">
                          <a:latin typeface="Meiryo UI" panose="020B0604030504040204" pitchFamily="50" charset="-128"/>
                          <a:ea typeface="Meiryo UI" panose="020B0604030504040204" pitchFamily="50" charset="-128"/>
                        </a:rPr>
                        <a:t>＜防災・防犯＞</a:t>
                      </a:r>
                      <a:endParaRPr kumimoji="1" lang="en-US" altLang="ja-JP" sz="1100" b="1" dirty="0" smtClean="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遠い避難所、災害時の孤立</a:t>
                      </a:r>
                      <a:endParaRPr kumimoji="1" lang="en-US" altLang="ja-JP" sz="1100" dirty="0" smtClean="0">
                        <a:latin typeface="Meiryo UI" panose="020B0604030504040204" pitchFamily="50" charset="-128"/>
                        <a:ea typeface="Meiryo UI" panose="020B0604030504040204" pitchFamily="50" charset="-128"/>
                      </a:endParaRPr>
                    </a:p>
                    <a:p>
                      <a:pPr algn="l"/>
                      <a:endParaRPr kumimoji="1" lang="en-US" altLang="ja-JP" sz="500" dirty="0" smtClean="0">
                        <a:latin typeface="Meiryo UI" panose="020B0604030504040204" pitchFamily="50" charset="-128"/>
                        <a:ea typeface="Meiryo UI" panose="020B0604030504040204" pitchFamily="50" charset="-128"/>
                      </a:endParaRPr>
                    </a:p>
                    <a:p>
                      <a:pPr algn="l"/>
                      <a:r>
                        <a:rPr kumimoji="1" lang="ja-JP" altLang="en-US" sz="1100" b="1" dirty="0" smtClean="0">
                          <a:latin typeface="Meiryo UI" panose="020B0604030504040204" pitchFamily="50" charset="-128"/>
                          <a:ea typeface="Meiryo UI" panose="020B0604030504040204" pitchFamily="50" charset="-128"/>
                        </a:rPr>
                        <a:t>＜健康・福祉＞</a:t>
                      </a:r>
                      <a:endParaRPr kumimoji="1" lang="en-US" altLang="ja-JP" sz="1100" b="1" dirty="0" smtClean="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遠い医療機関</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562994"/>
                  </a:ext>
                </a:extLst>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24440662"/>
              </p:ext>
            </p:extLst>
          </p:nvPr>
        </p:nvGraphicFramePr>
        <p:xfrm>
          <a:off x="1881958" y="4501043"/>
          <a:ext cx="6987723" cy="1733506"/>
        </p:xfrm>
        <a:graphic>
          <a:graphicData uri="http://schemas.openxmlformats.org/drawingml/2006/table">
            <a:tbl>
              <a:tblPr firstRow="1" bandRow="1">
                <a:tableStyleId>{5940675A-B579-460E-94D1-54222C63F5DA}</a:tableStyleId>
              </a:tblPr>
              <a:tblGrid>
                <a:gridCol w="2329241">
                  <a:extLst>
                    <a:ext uri="{9D8B030D-6E8A-4147-A177-3AD203B41FA5}">
                      <a16:colId xmlns:a16="http://schemas.microsoft.com/office/drawing/2014/main" val="3589672268"/>
                    </a:ext>
                  </a:extLst>
                </a:gridCol>
                <a:gridCol w="2372481">
                  <a:extLst>
                    <a:ext uri="{9D8B030D-6E8A-4147-A177-3AD203B41FA5}">
                      <a16:colId xmlns:a16="http://schemas.microsoft.com/office/drawing/2014/main" val="2872423868"/>
                    </a:ext>
                  </a:extLst>
                </a:gridCol>
                <a:gridCol w="2286001">
                  <a:extLst>
                    <a:ext uri="{9D8B030D-6E8A-4147-A177-3AD203B41FA5}">
                      <a16:colId xmlns:a16="http://schemas.microsoft.com/office/drawing/2014/main" val="2536303925"/>
                    </a:ext>
                  </a:extLst>
                </a:gridCol>
              </a:tblGrid>
              <a:tr h="1733506">
                <a:tc>
                  <a:txBody>
                    <a:bodyPr/>
                    <a:lstStyle/>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道路や橋梁、水道管など、都市の生活インフラの老朽化</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kumimoji="1" lang="en-US" altLang="ja-JP" sz="105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防災上危険な密集市街地の解消</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kumimoji="1" lang="en-US" altLang="ja-JP" sz="105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en-US" altLang="ja-JP" sz="1200" dirty="0" smtClean="0">
                          <a:latin typeface="Meiryo UI" panose="020B0604030504040204" pitchFamily="50" charset="-128"/>
                          <a:ea typeface="Meiryo UI" panose="020B0604030504040204" pitchFamily="50" charset="-128"/>
                        </a:rPr>
                        <a:t>Wi-Fi</a:t>
                      </a:r>
                      <a:r>
                        <a:rPr kumimoji="1" lang="ja-JP" altLang="en-US" sz="1200" dirty="0" smtClean="0">
                          <a:latin typeface="Meiryo UI" panose="020B0604030504040204" pitchFamily="50" charset="-128"/>
                          <a:ea typeface="Meiryo UI" panose="020B0604030504040204" pitchFamily="50" charset="-128"/>
                        </a:rPr>
                        <a:t>や５</a:t>
                      </a:r>
                      <a:r>
                        <a:rPr kumimoji="1" lang="en-US" altLang="ja-JP" sz="1200" dirty="0" smtClean="0">
                          <a:latin typeface="Meiryo UI" panose="020B0604030504040204" pitchFamily="50" charset="-128"/>
                          <a:ea typeface="Meiryo UI" panose="020B0604030504040204" pitchFamily="50" charset="-128"/>
                        </a:rPr>
                        <a:t>G</a:t>
                      </a:r>
                      <a:r>
                        <a:rPr kumimoji="1" lang="ja-JP" altLang="en-US" sz="1200" dirty="0" smtClean="0">
                          <a:latin typeface="Meiryo UI" panose="020B0604030504040204" pitchFamily="50" charset="-128"/>
                          <a:ea typeface="Meiryo UI" panose="020B0604030504040204" pitchFamily="50" charset="-128"/>
                        </a:rPr>
                        <a:t>など、次世代通信インフラの整備</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人口流出に伴う空き家の増加</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ニュータウンの「近隣センター」など、中核商業施設の老朽化</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公民館や文化施設など、住民の交流の場の老朽化</a:t>
                      </a:r>
                      <a:endParaRPr kumimoji="1" lang="en-US" altLang="ja-JP" sz="1200" dirty="0" smtClean="0">
                        <a:latin typeface="Meiryo UI" panose="020B0604030504040204" pitchFamily="50" charset="-128"/>
                        <a:ea typeface="Meiryo UI" panose="020B0604030504040204" pitchFamily="50" charset="-128"/>
                      </a:endParaRPr>
                    </a:p>
                  </a:txBody>
                  <a:tcPr/>
                </a:tc>
                <a:tc>
                  <a:txBody>
                    <a:bodyPr/>
                    <a:lstStyle/>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人口減少に伴う、学校や公民館など公共施設の最適配置</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公共交通インフラの維持、代替え策</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12562994"/>
                  </a:ext>
                </a:extLst>
              </a:tr>
            </a:tbl>
          </a:graphicData>
        </a:graphic>
      </p:graphicFrame>
      <p:sp>
        <p:nvSpPr>
          <p:cNvPr id="15" name="角丸四角形 14"/>
          <p:cNvSpPr/>
          <p:nvPr/>
        </p:nvSpPr>
        <p:spPr>
          <a:xfrm>
            <a:off x="2213126" y="3394234"/>
            <a:ext cx="6409511" cy="28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共通課題</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高齢者支援（買物、見守り、災害避難、医療、介護等）</a:t>
            </a:r>
            <a:endParaRPr kumimoji="1" lang="ja-JP" altLang="en-US" sz="12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091674" y="86828"/>
            <a:ext cx="3645550"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地域による社会課題の違い</a:t>
            </a:r>
            <a:endParaRPr kumimoji="1" lang="ja-JP" altLang="en-US" sz="2400" b="1" dirty="0">
              <a:latin typeface="Meiryo UI" panose="020B0604030504040204" pitchFamily="50" charset="-128"/>
              <a:ea typeface="Meiryo UI" panose="020B0604030504040204" pitchFamily="50" charset="-128"/>
            </a:endParaRPr>
          </a:p>
        </p:txBody>
      </p:sp>
      <p:cxnSp>
        <p:nvCxnSpPr>
          <p:cNvPr id="17" name="直線コネクタ 16"/>
          <p:cNvCxnSpPr/>
          <p:nvPr/>
        </p:nvCxnSpPr>
        <p:spPr>
          <a:xfrm>
            <a:off x="182878" y="602970"/>
            <a:ext cx="8748000" cy="0"/>
          </a:xfrm>
          <a:prstGeom prst="line">
            <a:avLst/>
          </a:prstGeom>
        </p:spPr>
        <p:style>
          <a:lnRef idx="1">
            <a:schemeClr val="dk1"/>
          </a:lnRef>
          <a:fillRef idx="0">
            <a:schemeClr val="dk1"/>
          </a:fillRef>
          <a:effectRef idx="0">
            <a:schemeClr val="dk1"/>
          </a:effectRef>
          <a:fontRef idx="minor">
            <a:schemeClr val="tx1"/>
          </a:fontRef>
        </p:style>
      </p:cxnSp>
      <p:sp>
        <p:nvSpPr>
          <p:cNvPr id="18" name="角丸四角形 17"/>
          <p:cNvSpPr/>
          <p:nvPr/>
        </p:nvSpPr>
        <p:spPr>
          <a:xfrm>
            <a:off x="2213126" y="3781216"/>
            <a:ext cx="6409511" cy="28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共通課題</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人手不足（運転手、保育士、ケアマネージャー、店員等）</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8760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31479" y="6356351"/>
            <a:ext cx="2057400" cy="365125"/>
          </a:xfrm>
        </p:spPr>
        <p:txBody>
          <a:bodyPr/>
          <a:lstStyle/>
          <a:p>
            <a:fld id="{A4BF8627-36C9-4341-969E-17B4CBF9CE1D}" type="slidenum">
              <a:rPr kumimoji="1" lang="ja-JP" altLang="en-US" smtClean="0"/>
              <a:t>7</a:t>
            </a:fld>
            <a:endParaRPr kumimoji="1" lang="ja-JP" altLang="en-US"/>
          </a:p>
        </p:txBody>
      </p:sp>
      <p:cxnSp>
        <p:nvCxnSpPr>
          <p:cNvPr id="10" name="直線コネクタ 9"/>
          <p:cNvCxnSpPr/>
          <p:nvPr/>
        </p:nvCxnSpPr>
        <p:spPr>
          <a:xfrm>
            <a:off x="182878" y="602970"/>
            <a:ext cx="8748000" cy="0"/>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1114644" y="84305"/>
            <a:ext cx="7261924"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地域によって異なる社会課題</a:t>
            </a:r>
            <a:r>
              <a:rPr kumimoji="1" lang="ja-JP" altLang="en-US" sz="2000" b="1" dirty="0" smtClean="0">
                <a:latin typeface="Meiryo UI" panose="020B0604030504040204" pitchFamily="50" charset="-128"/>
                <a:ea typeface="Meiryo UI" panose="020B0604030504040204" pitchFamily="50" charset="-128"/>
              </a:rPr>
              <a:t>（訪れるタイミングとインパクト）</a:t>
            </a:r>
            <a:endParaRPr kumimoji="1" lang="ja-JP" altLang="en-US" sz="2400" b="1"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270358" y="1292906"/>
            <a:ext cx="408909" cy="2601256"/>
          </a:xfrm>
          <a:prstGeom prst="rect">
            <a:avLst/>
          </a:prstGeom>
          <a:solidFill>
            <a:schemeClr val="accent1">
              <a:lumMod val="20000"/>
              <a:lumOff val="80000"/>
            </a:schemeClr>
          </a:solidFill>
          <a:ln>
            <a:solidFill>
              <a:schemeClr val="accent1"/>
            </a:solidFill>
          </a:ln>
        </p:spPr>
        <p:txBody>
          <a:bodyPr vert="eaVert" wrap="square" rtlCol="0">
            <a:noAutofit/>
          </a:bodyPr>
          <a:lstStyle/>
          <a:p>
            <a:pPr algn="ctr"/>
            <a:r>
              <a:rPr kumimoji="1" lang="ja-JP" altLang="en-US" sz="1400" b="1" dirty="0" smtClean="0">
                <a:latin typeface="Meiryo UI" panose="020B0604030504040204" pitchFamily="50" charset="-128"/>
                <a:ea typeface="Meiryo UI" panose="020B0604030504040204" pitchFamily="50" charset="-128"/>
              </a:rPr>
              <a:t>人口構造の変化</a:t>
            </a:r>
            <a:endParaRPr kumimoji="1" lang="ja-JP" altLang="en-US" sz="1400" b="1"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270358" y="4120220"/>
            <a:ext cx="408909" cy="2601256"/>
          </a:xfrm>
          <a:prstGeom prst="rect">
            <a:avLst/>
          </a:prstGeom>
          <a:solidFill>
            <a:schemeClr val="accent2">
              <a:lumMod val="20000"/>
              <a:lumOff val="80000"/>
            </a:schemeClr>
          </a:solidFill>
          <a:ln>
            <a:solidFill>
              <a:schemeClr val="accent2"/>
            </a:solidFill>
          </a:ln>
        </p:spPr>
        <p:txBody>
          <a:bodyPr vert="eaVert" wrap="square" rtlCol="0">
            <a:noAutofit/>
          </a:bodyPr>
          <a:lstStyle/>
          <a:p>
            <a:pPr algn="ctr"/>
            <a:r>
              <a:rPr kumimoji="1" lang="ja-JP" altLang="en-US" sz="1400" b="1" dirty="0" smtClean="0">
                <a:latin typeface="Meiryo UI" panose="020B0604030504040204" pitchFamily="50" charset="-128"/>
                <a:ea typeface="Meiryo UI" panose="020B0604030504040204" pitchFamily="50" charset="-128"/>
              </a:rPr>
              <a:t>社会インフラの劣化</a:t>
            </a:r>
            <a:endParaRPr kumimoji="1" lang="ja-JP" altLang="en-US" sz="14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1224136" y="778661"/>
            <a:ext cx="1807028" cy="338554"/>
          </a:xfrm>
          <a:prstGeom prst="rect">
            <a:avLst/>
          </a:prstGeom>
          <a:noFill/>
          <a:ln>
            <a:noFill/>
          </a:ln>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都心</a:t>
            </a:r>
            <a:endParaRPr kumimoji="1" lang="ja-JP" altLang="en-US" sz="16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4030678" y="778661"/>
            <a:ext cx="1807028" cy="338554"/>
          </a:xfrm>
          <a:prstGeom prst="rect">
            <a:avLst/>
          </a:prstGeom>
          <a:noFill/>
          <a:ln>
            <a:noFill/>
          </a:ln>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郊外・ニュータウン</a:t>
            </a:r>
            <a:endParaRPr kumimoji="1" lang="ja-JP" altLang="en-US" sz="16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6799616" y="778661"/>
            <a:ext cx="1807028" cy="338554"/>
          </a:xfrm>
          <a:prstGeom prst="rect">
            <a:avLst/>
          </a:prstGeom>
          <a:noFill/>
          <a:ln>
            <a:noFill/>
          </a:ln>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過疎・中山間地</a:t>
            </a:r>
            <a:endParaRPr kumimoji="1" lang="ja-JP" altLang="en-US" sz="1600" b="1" dirty="0">
              <a:latin typeface="Meiryo UI" panose="020B0604030504040204" pitchFamily="50" charset="-128"/>
              <a:ea typeface="Meiryo UI" panose="020B0604030504040204" pitchFamily="50" charset="-128"/>
            </a:endParaRPr>
          </a:p>
        </p:txBody>
      </p:sp>
      <p:cxnSp>
        <p:nvCxnSpPr>
          <p:cNvPr id="37" name="直線コネクタ 36"/>
          <p:cNvCxnSpPr/>
          <p:nvPr/>
        </p:nvCxnSpPr>
        <p:spPr>
          <a:xfrm>
            <a:off x="815625" y="1174900"/>
            <a:ext cx="2376000" cy="0"/>
          </a:xfrm>
          <a:prstGeom prst="line">
            <a:avLst/>
          </a:prstGeom>
        </p:spPr>
        <p:style>
          <a:lnRef idx="1">
            <a:schemeClr val="dk1"/>
          </a:lnRef>
          <a:fillRef idx="0">
            <a:schemeClr val="dk1"/>
          </a:fillRef>
          <a:effectRef idx="0">
            <a:schemeClr val="dk1"/>
          </a:effectRef>
          <a:fontRef idx="minor">
            <a:schemeClr val="tx1"/>
          </a:fontRef>
        </p:style>
      </p:cxnSp>
      <p:cxnSp>
        <p:nvCxnSpPr>
          <p:cNvPr id="38" name="直線コネクタ 37"/>
          <p:cNvCxnSpPr/>
          <p:nvPr/>
        </p:nvCxnSpPr>
        <p:spPr>
          <a:xfrm>
            <a:off x="3743294" y="1174900"/>
            <a:ext cx="2376000" cy="0"/>
          </a:xfrm>
          <a:prstGeom prst="line">
            <a:avLst/>
          </a:prstGeom>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a:off x="6538356" y="1174900"/>
            <a:ext cx="2376000"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8" name="グラフ 7"/>
          <p:cNvGraphicFramePr/>
          <p:nvPr>
            <p:extLst>
              <p:ext uri="{D42A27DB-BD31-4B8C-83A1-F6EECF244321}">
                <p14:modId xmlns:p14="http://schemas.microsoft.com/office/powerpoint/2010/main" val="1551898946"/>
              </p:ext>
            </p:extLst>
          </p:nvPr>
        </p:nvGraphicFramePr>
        <p:xfrm>
          <a:off x="6420540" y="2361275"/>
          <a:ext cx="2565179" cy="1664841"/>
        </p:xfrm>
        <a:graphic>
          <a:graphicData uri="http://schemas.openxmlformats.org/drawingml/2006/chart">
            <c:chart xmlns:c="http://schemas.openxmlformats.org/drawingml/2006/chart" xmlns:r="http://schemas.openxmlformats.org/officeDocument/2006/relationships" r:id="rId2"/>
          </a:graphicData>
        </a:graphic>
      </p:graphicFrame>
      <p:sp>
        <p:nvSpPr>
          <p:cNvPr id="41" name="テキスト ボックス 40"/>
          <p:cNvSpPr txBox="1"/>
          <p:nvPr/>
        </p:nvSpPr>
        <p:spPr>
          <a:xfrm>
            <a:off x="6596896" y="2186141"/>
            <a:ext cx="2212465" cy="253916"/>
          </a:xfrm>
          <a:prstGeom prst="rect">
            <a:avLst/>
          </a:prstGeom>
          <a:noFill/>
          <a:ln>
            <a:noFill/>
          </a:ln>
        </p:spPr>
        <p:txBody>
          <a:bodyPr wrap="none" rtlCol="0">
            <a:spAutoFit/>
          </a:bodyPr>
          <a:lstStyle/>
          <a:p>
            <a:pPr algn="ctr"/>
            <a:r>
              <a:rPr kumimoji="1" lang="ja-JP" altLang="en-US" sz="1050" b="1" u="sng" dirty="0" smtClean="0">
                <a:latin typeface="Meiryo UI" panose="020B0604030504040204" pitchFamily="50" charset="-128"/>
                <a:ea typeface="Meiryo UI" panose="020B0604030504040204" pitchFamily="50" charset="-128"/>
              </a:rPr>
              <a:t>能勢町の将来人口推計</a:t>
            </a:r>
            <a:r>
              <a:rPr kumimoji="1" lang="ja-JP" altLang="en-US" sz="900" u="sng" dirty="0" smtClean="0">
                <a:latin typeface="Meiryo UI" panose="020B0604030504040204" pitchFamily="50" charset="-128"/>
                <a:ea typeface="Meiryo UI" panose="020B0604030504040204" pitchFamily="50" charset="-128"/>
              </a:rPr>
              <a:t>（単位千人）</a:t>
            </a:r>
          </a:p>
        </p:txBody>
      </p:sp>
      <p:sp>
        <p:nvSpPr>
          <p:cNvPr id="43" name="テキスト ボックス 42"/>
          <p:cNvSpPr txBox="1"/>
          <p:nvPr/>
        </p:nvSpPr>
        <p:spPr>
          <a:xfrm>
            <a:off x="6590383" y="1269041"/>
            <a:ext cx="2225492" cy="830997"/>
          </a:xfrm>
          <a:prstGeom prst="rect">
            <a:avLst/>
          </a:prstGeom>
          <a:noFill/>
          <a:ln>
            <a:noFill/>
          </a:ln>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人口減少により過疎化がますます進み、人口は半減・高齢者が７割を占めるなど、集落の維持そのものが困難に。</a:t>
            </a:r>
          </a:p>
        </p:txBody>
      </p:sp>
      <p:sp>
        <p:nvSpPr>
          <p:cNvPr id="12" name="テキスト ボックス 11"/>
          <p:cNvSpPr txBox="1"/>
          <p:nvPr/>
        </p:nvSpPr>
        <p:spPr>
          <a:xfrm>
            <a:off x="763379" y="4145588"/>
            <a:ext cx="2427263" cy="1015663"/>
          </a:xfrm>
          <a:prstGeom prst="rect">
            <a:avLst/>
          </a:prstGeom>
          <a:noFill/>
          <a:ln>
            <a:noFill/>
          </a:ln>
        </p:spPr>
        <p:txBody>
          <a:bodyPr wrap="square" rtlCol="0">
            <a:spAutoFit/>
          </a:bodyPr>
          <a:lstStyle/>
          <a:p>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都市基盤インフラ</a:t>
            </a:r>
            <a:r>
              <a:rPr kumimoji="1" lang="en-US" altLang="ja-JP" sz="1200" b="1" dirty="0" smtClean="0">
                <a:latin typeface="Meiryo UI" panose="020B0604030504040204" pitchFamily="50" charset="-128"/>
                <a:ea typeface="Meiryo UI" panose="020B0604030504040204" pitchFamily="50" charset="-128"/>
              </a:rPr>
              <a:t>】</a:t>
            </a:r>
          </a:p>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高度経済長期に整備した、道路や橋梁、水道管等の都市基盤インフラが、大規模かつ集中的に老朽化</a:t>
            </a:r>
            <a:endParaRPr kumimoji="1" lang="en-US" altLang="ja-JP" sz="1200" dirty="0" smtClean="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3743100" y="4165265"/>
            <a:ext cx="2427263" cy="1569660"/>
          </a:xfrm>
          <a:prstGeom prst="rect">
            <a:avLst/>
          </a:prstGeom>
          <a:noFill/>
          <a:ln>
            <a:noFill/>
          </a:ln>
        </p:spPr>
        <p:txBody>
          <a:bodyPr wrap="square" rtlCol="0">
            <a:spAutoFit/>
          </a:bodyPr>
          <a:lstStyle/>
          <a:p>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近隣センター</a:t>
            </a:r>
            <a:r>
              <a:rPr kumimoji="1" lang="en-US" altLang="ja-JP" sz="1200" b="1" dirty="0" smtClean="0">
                <a:latin typeface="Meiryo UI" panose="020B0604030504040204" pitchFamily="50" charset="-128"/>
                <a:ea typeface="Meiryo UI" panose="020B0604030504040204" pitchFamily="50" charset="-128"/>
              </a:rPr>
              <a:t>】</a:t>
            </a:r>
          </a:p>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ニュータウン内の中核商業施設としての近隣センターが老朽化し、特に小売店舗の減少が進む。</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200" dirty="0">
              <a:latin typeface="Meiryo UI" panose="020B0604030504040204" pitchFamily="50" charset="-128"/>
              <a:ea typeface="Meiryo UI" panose="020B0604030504040204" pitchFamily="50" charset="-128"/>
            </a:endParaRPr>
          </a:p>
          <a:p>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公共施設</a:t>
            </a:r>
            <a:r>
              <a:rPr kumimoji="1" lang="en-US" altLang="ja-JP" sz="1200" b="1" dirty="0" smtClean="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コミュニティの</a:t>
            </a:r>
            <a:r>
              <a:rPr kumimoji="1" lang="ja-JP" altLang="en-US" sz="1200" dirty="0">
                <a:latin typeface="Meiryo UI" panose="020B0604030504040204" pitchFamily="50" charset="-128"/>
                <a:ea typeface="Meiryo UI" panose="020B0604030504040204" pitchFamily="50" charset="-128"/>
              </a:rPr>
              <a:t>場所</a:t>
            </a:r>
            <a:r>
              <a:rPr kumimoji="1" lang="ja-JP" altLang="en-US" sz="1200" dirty="0" smtClean="0">
                <a:latin typeface="Meiryo UI" panose="020B0604030504040204" pitchFamily="50" charset="-128"/>
                <a:ea typeface="Meiryo UI" panose="020B0604030504040204" pitchFamily="50" charset="-128"/>
              </a:rPr>
              <a:t>としての公民館等の公共施設が老朽化する。</a:t>
            </a:r>
          </a:p>
        </p:txBody>
      </p:sp>
      <p:pic>
        <p:nvPicPr>
          <p:cNvPr id="15" name="図 14"/>
          <p:cNvPicPr>
            <a:picLocks noChangeAspect="1"/>
          </p:cNvPicPr>
          <p:nvPr/>
        </p:nvPicPr>
        <p:blipFill>
          <a:blip r:embed="rId3"/>
          <a:stretch>
            <a:fillRect/>
          </a:stretch>
        </p:blipFill>
        <p:spPr>
          <a:xfrm>
            <a:off x="4335478" y="5834811"/>
            <a:ext cx="1318231" cy="878820"/>
          </a:xfrm>
          <a:prstGeom prst="rect">
            <a:avLst/>
          </a:prstGeom>
        </p:spPr>
      </p:pic>
      <p:sp>
        <p:nvSpPr>
          <p:cNvPr id="45" name="テキスト ボックス 44"/>
          <p:cNvSpPr txBox="1"/>
          <p:nvPr/>
        </p:nvSpPr>
        <p:spPr>
          <a:xfrm>
            <a:off x="6347701" y="4145588"/>
            <a:ext cx="2427263" cy="1569660"/>
          </a:xfrm>
          <a:prstGeom prst="rect">
            <a:avLst/>
          </a:prstGeom>
          <a:noFill/>
          <a:ln>
            <a:noFill/>
          </a:ln>
        </p:spPr>
        <p:txBody>
          <a:bodyPr wrap="square" rtlCol="0">
            <a:spAutoFit/>
          </a:bodyPr>
          <a:lstStyle/>
          <a:p>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公共</a:t>
            </a:r>
            <a:r>
              <a:rPr kumimoji="1" lang="ja-JP" altLang="en-US" sz="1200" b="1" dirty="0">
                <a:latin typeface="Meiryo UI" panose="020B0604030504040204" pitchFamily="50" charset="-128"/>
                <a:ea typeface="Meiryo UI" panose="020B0604030504040204" pitchFamily="50" charset="-128"/>
              </a:rPr>
              <a:t>交通</a:t>
            </a:r>
            <a:r>
              <a:rPr kumimoji="1" lang="en-US" altLang="ja-JP" sz="1200" b="1" dirty="0" smtClean="0">
                <a:latin typeface="Meiryo UI" panose="020B0604030504040204" pitchFamily="50" charset="-128"/>
                <a:ea typeface="Meiryo UI" panose="020B0604030504040204" pitchFamily="50" charset="-128"/>
              </a:rPr>
              <a:t>】</a:t>
            </a:r>
          </a:p>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人口減と運転手不足などにより、路線バス等の公共交通の撤退が急速に進む。</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200" dirty="0">
              <a:latin typeface="Meiryo UI" panose="020B0604030504040204" pitchFamily="50" charset="-128"/>
              <a:ea typeface="Meiryo UI" panose="020B0604030504040204" pitchFamily="50" charset="-128"/>
            </a:endParaRPr>
          </a:p>
          <a:p>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文教</a:t>
            </a:r>
            <a:r>
              <a:rPr kumimoji="1" lang="ja-JP" altLang="en-US" sz="1200" b="1" dirty="0" smtClean="0">
                <a:latin typeface="Meiryo UI" panose="020B0604030504040204" pitchFamily="50" charset="-128"/>
                <a:ea typeface="Meiryo UI" panose="020B0604030504040204" pitchFamily="50" charset="-128"/>
              </a:rPr>
              <a:t>施設</a:t>
            </a:r>
            <a:r>
              <a:rPr kumimoji="1" lang="en-US" altLang="ja-JP" sz="1200" b="1" dirty="0" smtClean="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年少人口の急減により、小中学校などの維持が困難に。</a:t>
            </a:r>
          </a:p>
        </p:txBody>
      </p:sp>
      <p:pic>
        <p:nvPicPr>
          <p:cNvPr id="16" name="図 15"/>
          <p:cNvPicPr>
            <a:picLocks noChangeAspect="1"/>
          </p:cNvPicPr>
          <p:nvPr/>
        </p:nvPicPr>
        <p:blipFill>
          <a:blip r:embed="rId4"/>
          <a:stretch>
            <a:fillRect/>
          </a:stretch>
        </p:blipFill>
        <p:spPr>
          <a:xfrm>
            <a:off x="6774547" y="5824413"/>
            <a:ext cx="1335736" cy="897063"/>
          </a:xfrm>
          <a:prstGeom prst="rect">
            <a:avLst/>
          </a:prstGeom>
        </p:spPr>
      </p:pic>
      <p:sp>
        <p:nvSpPr>
          <p:cNvPr id="46" name="テキスト ボックス 45"/>
          <p:cNvSpPr txBox="1"/>
          <p:nvPr/>
        </p:nvSpPr>
        <p:spPr>
          <a:xfrm>
            <a:off x="947222" y="2154188"/>
            <a:ext cx="2212464" cy="253916"/>
          </a:xfrm>
          <a:prstGeom prst="rect">
            <a:avLst/>
          </a:prstGeom>
          <a:noFill/>
          <a:ln>
            <a:noFill/>
          </a:ln>
        </p:spPr>
        <p:txBody>
          <a:bodyPr wrap="none" rtlCol="0">
            <a:spAutoFit/>
          </a:bodyPr>
          <a:lstStyle/>
          <a:p>
            <a:pPr algn="ctr"/>
            <a:r>
              <a:rPr kumimoji="1" lang="ja-JP" altLang="en-US" sz="1050" b="1" u="sng" dirty="0" smtClean="0">
                <a:latin typeface="Meiryo UI" panose="020B0604030504040204" pitchFamily="50" charset="-128"/>
                <a:ea typeface="Meiryo UI" panose="020B0604030504040204" pitchFamily="50" charset="-128"/>
              </a:rPr>
              <a:t>中央区の将来人口推計</a:t>
            </a:r>
            <a:r>
              <a:rPr kumimoji="1" lang="ja-JP" altLang="en-US" sz="900" u="sng" dirty="0" smtClean="0">
                <a:latin typeface="Meiryo UI" panose="020B0604030504040204" pitchFamily="50" charset="-128"/>
                <a:ea typeface="Meiryo UI" panose="020B0604030504040204" pitchFamily="50" charset="-128"/>
              </a:rPr>
              <a:t>（単位千人）</a:t>
            </a:r>
          </a:p>
        </p:txBody>
      </p:sp>
      <p:sp>
        <p:nvSpPr>
          <p:cNvPr id="47" name="テキスト ボックス 46"/>
          <p:cNvSpPr txBox="1"/>
          <p:nvPr/>
        </p:nvSpPr>
        <p:spPr>
          <a:xfrm>
            <a:off x="829480" y="1269041"/>
            <a:ext cx="2304000" cy="646331"/>
          </a:xfrm>
          <a:prstGeom prst="rect">
            <a:avLst/>
          </a:prstGeom>
          <a:noFill/>
          <a:ln>
            <a:noFill/>
          </a:ln>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タワーマンションの建設ラッシュ等により、都心の人口集中が進み、インバウンド増も併せて人口密集が顕著</a:t>
            </a:r>
          </a:p>
        </p:txBody>
      </p:sp>
      <p:sp>
        <p:nvSpPr>
          <p:cNvPr id="48" name="テキスト ボックス 47"/>
          <p:cNvSpPr txBox="1"/>
          <p:nvPr/>
        </p:nvSpPr>
        <p:spPr>
          <a:xfrm>
            <a:off x="3910956" y="2186141"/>
            <a:ext cx="2153154" cy="253916"/>
          </a:xfrm>
          <a:prstGeom prst="rect">
            <a:avLst/>
          </a:prstGeom>
          <a:noFill/>
          <a:ln>
            <a:noFill/>
          </a:ln>
        </p:spPr>
        <p:txBody>
          <a:bodyPr wrap="none" rtlCol="0">
            <a:spAutoFit/>
          </a:bodyPr>
          <a:lstStyle/>
          <a:p>
            <a:pPr algn="ctr"/>
            <a:r>
              <a:rPr kumimoji="1" lang="ja-JP" altLang="en-US" sz="1050" b="1" u="sng" dirty="0" smtClean="0">
                <a:latin typeface="Meiryo UI" panose="020B0604030504040204" pitchFamily="50" charset="-128"/>
                <a:ea typeface="Meiryo UI" panose="020B0604030504040204" pitchFamily="50" charset="-128"/>
              </a:rPr>
              <a:t>泉北</a:t>
            </a:r>
            <a:r>
              <a:rPr kumimoji="1" lang="en-US" altLang="ja-JP" sz="1050" b="1" u="sng" dirty="0" smtClean="0">
                <a:latin typeface="Meiryo UI" panose="020B0604030504040204" pitchFamily="50" charset="-128"/>
                <a:ea typeface="Meiryo UI" panose="020B0604030504040204" pitchFamily="50" charset="-128"/>
              </a:rPr>
              <a:t>NT</a:t>
            </a:r>
            <a:r>
              <a:rPr kumimoji="1" lang="ja-JP" altLang="en-US" sz="1050" b="1" u="sng" dirty="0" smtClean="0">
                <a:latin typeface="Meiryo UI" panose="020B0604030504040204" pitchFamily="50" charset="-128"/>
                <a:ea typeface="Meiryo UI" panose="020B0604030504040204" pitchFamily="50" charset="-128"/>
              </a:rPr>
              <a:t>将来人口推計</a:t>
            </a:r>
            <a:r>
              <a:rPr kumimoji="1" lang="ja-JP" altLang="en-US" sz="900" u="sng" dirty="0" smtClean="0">
                <a:latin typeface="Meiryo UI" panose="020B0604030504040204" pitchFamily="50" charset="-128"/>
                <a:ea typeface="Meiryo UI" panose="020B0604030504040204" pitchFamily="50" charset="-128"/>
              </a:rPr>
              <a:t>（単位千人）</a:t>
            </a:r>
            <a:endParaRPr kumimoji="1" lang="ja-JP" altLang="en-US" sz="1050" u="sng" dirty="0" smtClean="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3806278" y="1269041"/>
            <a:ext cx="2225492" cy="830997"/>
          </a:xfrm>
          <a:prstGeom prst="rect">
            <a:avLst/>
          </a:prstGeom>
          <a:noFill/>
          <a:ln>
            <a:noFill/>
          </a:ln>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ニュータウン世帯の第</a:t>
            </a:r>
            <a:r>
              <a:rPr kumimoji="1" lang="en-US" altLang="ja-JP" sz="1200" dirty="0" smtClean="0">
                <a:latin typeface="Meiryo UI" panose="020B0604030504040204" pitchFamily="50" charset="-128"/>
                <a:ea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rPr>
              <a:t>世代が域外へ転出して戻らず、高齢化の進展と空き家増が顕著。</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坂道が多く、買い物弱者も増加。</a:t>
            </a:r>
          </a:p>
        </p:txBody>
      </p:sp>
      <p:cxnSp>
        <p:nvCxnSpPr>
          <p:cNvPr id="50" name="直線コネクタ 49"/>
          <p:cNvCxnSpPr/>
          <p:nvPr/>
        </p:nvCxnSpPr>
        <p:spPr>
          <a:xfrm>
            <a:off x="829480" y="4007942"/>
            <a:ext cx="2376000" cy="0"/>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3812569" y="4007942"/>
            <a:ext cx="2376000" cy="0"/>
          </a:xfrm>
          <a:prstGeom prst="line">
            <a:avLst/>
          </a:prstGeom>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6538356" y="4007942"/>
            <a:ext cx="2376000"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3" name="グラフ 52"/>
          <p:cNvGraphicFramePr/>
          <p:nvPr>
            <p:extLst>
              <p:ext uri="{D42A27DB-BD31-4B8C-83A1-F6EECF244321}">
                <p14:modId xmlns:p14="http://schemas.microsoft.com/office/powerpoint/2010/main" val="857882065"/>
              </p:ext>
            </p:extLst>
          </p:nvPr>
        </p:nvGraphicFramePr>
        <p:xfrm>
          <a:off x="3621612" y="2361275"/>
          <a:ext cx="2565179" cy="16648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グラフ 53"/>
          <p:cNvGraphicFramePr/>
          <p:nvPr>
            <p:extLst>
              <p:ext uri="{D42A27DB-BD31-4B8C-83A1-F6EECF244321}">
                <p14:modId xmlns:p14="http://schemas.microsoft.com/office/powerpoint/2010/main" val="1201530961"/>
              </p:ext>
            </p:extLst>
          </p:nvPr>
        </p:nvGraphicFramePr>
        <p:xfrm>
          <a:off x="764996" y="2381865"/>
          <a:ext cx="2565179" cy="1664841"/>
        </p:xfrm>
        <a:graphic>
          <a:graphicData uri="http://schemas.openxmlformats.org/drawingml/2006/chart">
            <c:chart xmlns:c="http://schemas.openxmlformats.org/drawingml/2006/chart" xmlns:r="http://schemas.openxmlformats.org/officeDocument/2006/relationships" r:id="rId6"/>
          </a:graphicData>
        </a:graphic>
      </p:graphicFrame>
      <p:pic>
        <p:nvPicPr>
          <p:cNvPr id="17" name="図 16"/>
          <p:cNvPicPr>
            <a:picLocks noChangeAspect="1"/>
          </p:cNvPicPr>
          <p:nvPr/>
        </p:nvPicPr>
        <p:blipFill>
          <a:blip r:embed="rId7"/>
          <a:stretch>
            <a:fillRect/>
          </a:stretch>
        </p:blipFill>
        <p:spPr>
          <a:xfrm>
            <a:off x="1313764" y="5824353"/>
            <a:ext cx="1222052" cy="875433"/>
          </a:xfrm>
          <a:prstGeom prst="rect">
            <a:avLst/>
          </a:prstGeom>
        </p:spPr>
      </p:pic>
      <p:sp>
        <p:nvSpPr>
          <p:cNvPr id="3" name="テキスト ボックス 2"/>
          <p:cNvSpPr txBox="1"/>
          <p:nvPr/>
        </p:nvSpPr>
        <p:spPr>
          <a:xfrm>
            <a:off x="1258345" y="2587745"/>
            <a:ext cx="420307" cy="230832"/>
          </a:xfrm>
          <a:prstGeom prst="rect">
            <a:avLst/>
          </a:prstGeom>
          <a:noFill/>
          <a:ln>
            <a:noFill/>
          </a:ln>
        </p:spPr>
        <p:txBody>
          <a:bodyPr wrap="none" rtlCol="0">
            <a:spAutoFit/>
          </a:bodyPr>
          <a:lstStyle/>
          <a:p>
            <a:pPr algn="ctr"/>
            <a:r>
              <a:rPr kumimoji="1" lang="en-US" altLang="ja-JP" sz="900" b="1" dirty="0" smtClean="0">
                <a:latin typeface="Meiryo UI" panose="020B0604030504040204" pitchFamily="50" charset="-128"/>
                <a:ea typeface="Meiryo UI" panose="020B0604030504040204" pitchFamily="50" charset="-128"/>
              </a:rPr>
              <a:t>102</a:t>
            </a:r>
            <a:endParaRPr kumimoji="1" lang="ja-JP" altLang="en-US" sz="900" b="1"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700602" y="2512460"/>
            <a:ext cx="420308" cy="230832"/>
          </a:xfrm>
          <a:prstGeom prst="rect">
            <a:avLst/>
          </a:prstGeom>
          <a:noFill/>
          <a:ln>
            <a:noFill/>
          </a:ln>
        </p:spPr>
        <p:txBody>
          <a:bodyPr wrap="none" rtlCol="0">
            <a:spAutoFit/>
          </a:bodyPr>
          <a:lstStyle/>
          <a:p>
            <a:pPr algn="ctr"/>
            <a:r>
              <a:rPr kumimoji="1" lang="en-US" altLang="ja-JP" sz="900" b="1" dirty="0" smtClean="0">
                <a:latin typeface="Meiryo UI" panose="020B0604030504040204" pitchFamily="50" charset="-128"/>
                <a:ea typeface="Meiryo UI" panose="020B0604030504040204" pitchFamily="50" charset="-128"/>
              </a:rPr>
              <a:t>114</a:t>
            </a:r>
            <a:endParaRPr kumimoji="1" lang="ja-JP" altLang="en-US" sz="900" b="1" dirty="0" smtClean="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4695585" y="2540734"/>
            <a:ext cx="420308" cy="230832"/>
          </a:xfrm>
          <a:prstGeom prst="rect">
            <a:avLst/>
          </a:prstGeom>
          <a:noFill/>
          <a:ln>
            <a:noFill/>
          </a:ln>
        </p:spPr>
        <p:txBody>
          <a:bodyPr wrap="none" rtlCol="0">
            <a:spAutoFit/>
          </a:bodyPr>
          <a:lstStyle/>
          <a:p>
            <a:pPr algn="ctr"/>
            <a:r>
              <a:rPr kumimoji="1" lang="en-US" altLang="ja-JP" sz="900" b="1" dirty="0" smtClean="0">
                <a:latin typeface="Meiryo UI" panose="020B0604030504040204" pitchFamily="50" charset="-128"/>
                <a:ea typeface="Meiryo UI" panose="020B0604030504040204" pitchFamily="50" charset="-128"/>
              </a:rPr>
              <a:t>121</a:t>
            </a:r>
            <a:endParaRPr kumimoji="1" lang="ja-JP" altLang="en-US" sz="900" b="1" dirty="0" smtClean="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5583338" y="2848597"/>
            <a:ext cx="341760" cy="230832"/>
          </a:xfrm>
          <a:prstGeom prst="rect">
            <a:avLst/>
          </a:prstGeom>
          <a:noFill/>
          <a:ln>
            <a:noFill/>
          </a:ln>
        </p:spPr>
        <p:txBody>
          <a:bodyPr wrap="none" rtlCol="0">
            <a:spAutoFit/>
          </a:bodyPr>
          <a:lstStyle/>
          <a:p>
            <a:pPr algn="ctr"/>
            <a:r>
              <a:rPr kumimoji="1" lang="en-US" altLang="ja-JP" sz="900" b="1" dirty="0" smtClean="0">
                <a:latin typeface="Meiryo UI" panose="020B0604030504040204" pitchFamily="50" charset="-128"/>
                <a:ea typeface="Meiryo UI" panose="020B0604030504040204" pitchFamily="50" charset="-128"/>
              </a:rPr>
              <a:t>89</a:t>
            </a:r>
            <a:endParaRPr kumimoji="1" lang="ja-JP" altLang="en-US" sz="900" b="1" dirty="0" smtClean="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6920455" y="2526026"/>
            <a:ext cx="381836" cy="230832"/>
          </a:xfrm>
          <a:prstGeom prst="rect">
            <a:avLst/>
          </a:prstGeom>
          <a:noFill/>
          <a:ln>
            <a:noFill/>
          </a:ln>
        </p:spPr>
        <p:txBody>
          <a:bodyPr wrap="none" rtlCol="0">
            <a:spAutoFit/>
          </a:bodyPr>
          <a:lstStyle/>
          <a:p>
            <a:pPr algn="ctr"/>
            <a:r>
              <a:rPr kumimoji="1" lang="en-US" altLang="ja-JP" sz="900" b="1" dirty="0" smtClean="0">
                <a:latin typeface="Meiryo UI" panose="020B0604030504040204" pitchFamily="50" charset="-128"/>
                <a:ea typeface="Meiryo UI" panose="020B0604030504040204" pitchFamily="50" charset="-128"/>
              </a:rPr>
              <a:t>9.1</a:t>
            </a:r>
            <a:endParaRPr kumimoji="1" lang="ja-JP" altLang="en-US" sz="900" b="1" dirty="0" smtClean="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8376568" y="3088052"/>
            <a:ext cx="381836" cy="230832"/>
          </a:xfrm>
          <a:prstGeom prst="rect">
            <a:avLst/>
          </a:prstGeom>
          <a:noFill/>
          <a:ln>
            <a:noFill/>
          </a:ln>
        </p:spPr>
        <p:txBody>
          <a:bodyPr wrap="none" rtlCol="0">
            <a:spAutoFit/>
          </a:bodyPr>
          <a:lstStyle/>
          <a:p>
            <a:pPr algn="ctr"/>
            <a:r>
              <a:rPr kumimoji="1" lang="en-US" altLang="ja-JP" sz="900" b="1" dirty="0" smtClean="0">
                <a:latin typeface="Meiryo UI" panose="020B0604030504040204" pitchFamily="50" charset="-128"/>
                <a:ea typeface="Meiryo UI" panose="020B0604030504040204" pitchFamily="50" charset="-128"/>
              </a:rPr>
              <a:t>4.3</a:t>
            </a:r>
            <a:endParaRPr kumimoji="1" lang="ja-JP" altLang="en-US" sz="900" b="1" dirty="0" smtClean="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2899793" y="2733181"/>
            <a:ext cx="803425" cy="230832"/>
          </a:xfrm>
          <a:prstGeom prst="rect">
            <a:avLst/>
          </a:prstGeom>
          <a:noFill/>
          <a:ln>
            <a:noFill/>
          </a:ln>
        </p:spPr>
        <p:txBody>
          <a:bodyPr wrap="none" rtlCol="0">
            <a:spAutoFit/>
          </a:bodyPr>
          <a:lstStyle/>
          <a:p>
            <a:pPr algn="ctr"/>
            <a:r>
              <a:rPr kumimoji="1" lang="ja-JP" altLang="en-US" sz="900" b="1" dirty="0">
                <a:latin typeface="Meiryo UI" panose="020B0604030504040204" pitchFamily="50" charset="-128"/>
                <a:ea typeface="Meiryo UI" panose="020B0604030504040204" pitchFamily="50" charset="-128"/>
              </a:rPr>
              <a:t>←</a:t>
            </a:r>
            <a:r>
              <a:rPr kumimoji="1" lang="en-US" altLang="ja-JP" sz="900" b="1" dirty="0" smtClean="0">
                <a:latin typeface="Meiryo UI" panose="020B0604030504040204" pitchFamily="50" charset="-128"/>
                <a:ea typeface="Meiryo UI" panose="020B0604030504040204" pitchFamily="50" charset="-128"/>
              </a:rPr>
              <a:t>65</a:t>
            </a:r>
            <a:r>
              <a:rPr kumimoji="1" lang="ja-JP" altLang="en-US" sz="900" b="1" dirty="0" smtClean="0">
                <a:latin typeface="Meiryo UI" panose="020B0604030504040204" pitchFamily="50" charset="-128"/>
                <a:ea typeface="Meiryo UI" panose="020B0604030504040204" pitchFamily="50" charset="-128"/>
              </a:rPr>
              <a:t>歳以上</a:t>
            </a:r>
          </a:p>
        </p:txBody>
      </p:sp>
      <p:sp>
        <p:nvSpPr>
          <p:cNvPr id="58" name="テキスト ボックス 57"/>
          <p:cNvSpPr txBox="1"/>
          <p:nvPr/>
        </p:nvSpPr>
        <p:spPr>
          <a:xfrm>
            <a:off x="2900752" y="3468997"/>
            <a:ext cx="803425" cy="230832"/>
          </a:xfrm>
          <a:prstGeom prst="rect">
            <a:avLst/>
          </a:prstGeom>
          <a:noFill/>
          <a:ln>
            <a:noFill/>
          </a:ln>
        </p:spPr>
        <p:txBody>
          <a:bodyPr wrap="none" rtlCol="0">
            <a:spAutoFit/>
          </a:bodyPr>
          <a:lstStyle/>
          <a:p>
            <a:pPr algn="ctr"/>
            <a:r>
              <a:rPr kumimoji="1" lang="ja-JP" altLang="en-US" sz="900" b="1" dirty="0" smtClean="0">
                <a:latin typeface="Meiryo UI" panose="020B0604030504040204" pitchFamily="50" charset="-128"/>
                <a:ea typeface="Meiryo UI" panose="020B0604030504040204" pitchFamily="50" charset="-128"/>
              </a:rPr>
              <a:t>←</a:t>
            </a:r>
            <a:r>
              <a:rPr kumimoji="1" lang="en-US" altLang="ja-JP" sz="900" b="1" dirty="0" smtClean="0">
                <a:latin typeface="Meiryo UI" panose="020B0604030504040204" pitchFamily="50" charset="-128"/>
                <a:ea typeface="Meiryo UI" panose="020B0604030504040204" pitchFamily="50" charset="-128"/>
              </a:rPr>
              <a:t>65</a:t>
            </a:r>
            <a:r>
              <a:rPr kumimoji="1" lang="ja-JP" altLang="en-US" sz="900" b="1" dirty="0" smtClean="0">
                <a:latin typeface="Meiryo UI" panose="020B0604030504040204" pitchFamily="50" charset="-128"/>
                <a:ea typeface="Meiryo UI" panose="020B0604030504040204" pitchFamily="50" charset="-128"/>
              </a:rPr>
              <a:t>歳未満</a:t>
            </a:r>
          </a:p>
        </p:txBody>
      </p:sp>
      <p:sp>
        <p:nvSpPr>
          <p:cNvPr id="42" name="テキスト ボックス 41"/>
          <p:cNvSpPr txBox="1"/>
          <p:nvPr/>
        </p:nvSpPr>
        <p:spPr>
          <a:xfrm>
            <a:off x="1729004" y="2421448"/>
            <a:ext cx="646331" cy="230832"/>
          </a:xfrm>
          <a:prstGeom prst="rect">
            <a:avLst/>
          </a:prstGeom>
          <a:noFill/>
          <a:ln>
            <a:noFill/>
          </a:ln>
        </p:spPr>
        <p:txBody>
          <a:bodyPr wrap="none" rtlCol="0">
            <a:spAutoFit/>
          </a:bodyPr>
          <a:lstStyle/>
          <a:p>
            <a:pPr algn="ctr"/>
            <a:r>
              <a:rPr kumimoji="1" lang="ja-JP" altLang="en-US" sz="900" b="1" dirty="0" smtClean="0">
                <a:latin typeface="Meiryo UI" panose="020B0604030504040204" pitchFamily="50" charset="-128"/>
                <a:ea typeface="Meiryo UI" panose="020B0604030504040204" pitchFamily="50" charset="-128"/>
              </a:rPr>
              <a:t>高齢化率</a:t>
            </a:r>
          </a:p>
        </p:txBody>
      </p:sp>
      <p:cxnSp>
        <p:nvCxnSpPr>
          <p:cNvPr id="5" name="直線コネクタ 4"/>
          <p:cNvCxnSpPr/>
          <p:nvPr/>
        </p:nvCxnSpPr>
        <p:spPr>
          <a:xfrm>
            <a:off x="2054413" y="2612697"/>
            <a:ext cx="455280" cy="82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520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76627" y="6378431"/>
            <a:ext cx="2057400" cy="365125"/>
          </a:xfrm>
        </p:spPr>
        <p:txBody>
          <a:bodyPr/>
          <a:lstStyle/>
          <a:p>
            <a:fld id="{A4BF8627-36C9-4341-969E-17B4CBF9CE1D}" type="slidenum">
              <a:rPr kumimoji="1" lang="ja-JP" altLang="en-US" smtClean="0"/>
              <a:t>8</a:t>
            </a:fld>
            <a:endParaRPr kumimoji="1" lang="ja-JP" altLang="en-US"/>
          </a:p>
        </p:txBody>
      </p:sp>
      <p:cxnSp>
        <p:nvCxnSpPr>
          <p:cNvPr id="6" name="直線コネクタ 5"/>
          <p:cNvCxnSpPr/>
          <p:nvPr/>
        </p:nvCxnSpPr>
        <p:spPr>
          <a:xfrm>
            <a:off x="198000" y="467810"/>
            <a:ext cx="8748000" cy="0"/>
          </a:xfrm>
          <a:prstGeom prst="line">
            <a:avLst/>
          </a:prstGeom>
        </p:spPr>
        <p:style>
          <a:lnRef idx="1">
            <a:schemeClr val="dk1"/>
          </a:lnRef>
          <a:fillRef idx="0">
            <a:schemeClr val="dk1"/>
          </a:fillRef>
          <a:effectRef idx="0">
            <a:schemeClr val="dk1"/>
          </a:effectRef>
          <a:fontRef idx="minor">
            <a:schemeClr val="tx1"/>
          </a:fontRef>
        </p:style>
      </p:cxnSp>
      <p:sp>
        <p:nvSpPr>
          <p:cNvPr id="7" name="テキスト ボックス 6"/>
          <p:cNvSpPr txBox="1"/>
          <p:nvPr/>
        </p:nvSpPr>
        <p:spPr>
          <a:xfrm>
            <a:off x="1818879" y="41712"/>
            <a:ext cx="6024406"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対象となる地域規模によって、最適なテクノロジーを導入</a:t>
            </a:r>
            <a:endParaRPr kumimoji="1" lang="ja-JP" altLang="en-US" sz="2000" b="1" dirty="0">
              <a:latin typeface="Meiryo UI" panose="020B0604030504040204" pitchFamily="50" charset="-128"/>
              <a:ea typeface="Meiryo UI" panose="020B0604030504040204" pitchFamily="50" charset="-128"/>
            </a:endParaRPr>
          </a:p>
        </p:txBody>
      </p:sp>
      <p:cxnSp>
        <p:nvCxnSpPr>
          <p:cNvPr id="8" name="直線コネクタ 7">
            <a:extLst>
              <a:ext uri="{FF2B5EF4-FFF2-40B4-BE49-F238E27FC236}">
                <a16:creationId xmlns:a16="http://schemas.microsoft.com/office/drawing/2014/main" id="{83426727-CFDF-4978-BECE-79BFF8ECCC36}"/>
              </a:ext>
            </a:extLst>
          </p:cNvPr>
          <p:cNvCxnSpPr/>
          <p:nvPr/>
        </p:nvCxnSpPr>
        <p:spPr>
          <a:xfrm>
            <a:off x="222134" y="1268502"/>
            <a:ext cx="8784000"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D35931BE-80E0-45F2-9A07-14D2A4310E0D}"/>
              </a:ext>
            </a:extLst>
          </p:cNvPr>
          <p:cNvCxnSpPr/>
          <p:nvPr/>
        </p:nvCxnSpPr>
        <p:spPr>
          <a:xfrm>
            <a:off x="222134" y="2236267"/>
            <a:ext cx="8784000"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8725832F-C0FB-473B-B8B3-DF9EC1E75CD5}"/>
              </a:ext>
            </a:extLst>
          </p:cNvPr>
          <p:cNvCxnSpPr/>
          <p:nvPr/>
        </p:nvCxnSpPr>
        <p:spPr>
          <a:xfrm>
            <a:off x="222134" y="3429857"/>
            <a:ext cx="8784000"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C2323F0D-E80A-47D7-9A80-F0ECA5BA9618}"/>
              </a:ext>
            </a:extLst>
          </p:cNvPr>
          <p:cNvSpPr txBox="1"/>
          <p:nvPr/>
        </p:nvSpPr>
        <p:spPr>
          <a:xfrm>
            <a:off x="210079" y="3497894"/>
            <a:ext cx="1031051"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■モビリティ</a:t>
            </a:r>
          </a:p>
        </p:txBody>
      </p:sp>
      <p:sp>
        <p:nvSpPr>
          <p:cNvPr id="12" name="テキスト ボックス 11">
            <a:extLst>
              <a:ext uri="{FF2B5EF4-FFF2-40B4-BE49-F238E27FC236}">
                <a16:creationId xmlns:a16="http://schemas.microsoft.com/office/drawing/2014/main" id="{62311E45-CFAD-41EE-84B0-8159A0F67DE6}"/>
              </a:ext>
            </a:extLst>
          </p:cNvPr>
          <p:cNvSpPr txBox="1"/>
          <p:nvPr/>
        </p:nvSpPr>
        <p:spPr>
          <a:xfrm>
            <a:off x="210079" y="2282505"/>
            <a:ext cx="1175322"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■防災・防犯</a:t>
            </a:r>
          </a:p>
        </p:txBody>
      </p:sp>
      <p:sp>
        <p:nvSpPr>
          <p:cNvPr id="13" name="テキスト ボックス 12">
            <a:extLst>
              <a:ext uri="{FF2B5EF4-FFF2-40B4-BE49-F238E27FC236}">
                <a16:creationId xmlns:a16="http://schemas.microsoft.com/office/drawing/2014/main" id="{1158FD5E-9526-4049-BFB3-0FFC705E8348}"/>
              </a:ext>
            </a:extLst>
          </p:cNvPr>
          <p:cNvSpPr txBox="1"/>
          <p:nvPr/>
        </p:nvSpPr>
        <p:spPr>
          <a:xfrm>
            <a:off x="210079" y="1304211"/>
            <a:ext cx="1122423"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■エネルギー</a:t>
            </a:r>
          </a:p>
        </p:txBody>
      </p:sp>
      <p:cxnSp>
        <p:nvCxnSpPr>
          <p:cNvPr id="14" name="直線コネクタ 13">
            <a:extLst>
              <a:ext uri="{FF2B5EF4-FFF2-40B4-BE49-F238E27FC236}">
                <a16:creationId xmlns:a16="http://schemas.microsoft.com/office/drawing/2014/main" id="{BC7BA281-2813-4A5B-A7DF-DBFF1063BCDF}"/>
              </a:ext>
            </a:extLst>
          </p:cNvPr>
          <p:cNvCxnSpPr/>
          <p:nvPr/>
        </p:nvCxnSpPr>
        <p:spPr>
          <a:xfrm>
            <a:off x="222134" y="4643440"/>
            <a:ext cx="8784000" cy="0"/>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a:extLst>
              <a:ext uri="{FF2B5EF4-FFF2-40B4-BE49-F238E27FC236}">
                <a16:creationId xmlns:a16="http://schemas.microsoft.com/office/drawing/2014/main" id="{92474A66-810A-4004-9F8A-D57806D60C29}"/>
              </a:ext>
            </a:extLst>
          </p:cNvPr>
          <p:cNvSpPr txBox="1"/>
          <p:nvPr/>
        </p:nvSpPr>
        <p:spPr>
          <a:xfrm>
            <a:off x="210079" y="4698860"/>
            <a:ext cx="1099981"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■ヘルスケア</a:t>
            </a:r>
          </a:p>
        </p:txBody>
      </p:sp>
      <p:cxnSp>
        <p:nvCxnSpPr>
          <p:cNvPr id="16" name="直線コネクタ 15">
            <a:extLst>
              <a:ext uri="{FF2B5EF4-FFF2-40B4-BE49-F238E27FC236}">
                <a16:creationId xmlns:a16="http://schemas.microsoft.com/office/drawing/2014/main" id="{D7763C28-4712-4526-A590-7DD4A895DAE5}"/>
              </a:ext>
            </a:extLst>
          </p:cNvPr>
          <p:cNvCxnSpPr>
            <a:cxnSpLocks/>
          </p:cNvCxnSpPr>
          <p:nvPr/>
        </p:nvCxnSpPr>
        <p:spPr>
          <a:xfrm>
            <a:off x="1907041" y="545765"/>
            <a:ext cx="0" cy="6228000"/>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C495BDEC-8BDF-4758-9A73-41DF5562227A}"/>
              </a:ext>
            </a:extLst>
          </p:cNvPr>
          <p:cNvCxnSpPr>
            <a:cxnSpLocks/>
          </p:cNvCxnSpPr>
          <p:nvPr/>
        </p:nvCxnSpPr>
        <p:spPr>
          <a:xfrm>
            <a:off x="3340580" y="545765"/>
            <a:ext cx="0" cy="6228000"/>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AA63282F-3B72-4854-961D-9EBD277A896D}"/>
              </a:ext>
            </a:extLst>
          </p:cNvPr>
          <p:cNvCxnSpPr>
            <a:cxnSpLocks/>
          </p:cNvCxnSpPr>
          <p:nvPr/>
        </p:nvCxnSpPr>
        <p:spPr>
          <a:xfrm>
            <a:off x="5179162" y="545765"/>
            <a:ext cx="0" cy="622800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5D3FF00B-771F-4198-8FE7-0EFA66F9DB35}"/>
              </a:ext>
            </a:extLst>
          </p:cNvPr>
          <p:cNvCxnSpPr>
            <a:cxnSpLocks/>
          </p:cNvCxnSpPr>
          <p:nvPr/>
        </p:nvCxnSpPr>
        <p:spPr>
          <a:xfrm>
            <a:off x="7110719" y="545765"/>
            <a:ext cx="0" cy="6228000"/>
          </a:xfrm>
          <a:prstGeom prst="line">
            <a:avLst/>
          </a:prstGeom>
        </p:spPr>
        <p:style>
          <a:lnRef idx="1">
            <a:schemeClr val="dk1"/>
          </a:lnRef>
          <a:fillRef idx="0">
            <a:schemeClr val="dk1"/>
          </a:fillRef>
          <a:effectRef idx="0">
            <a:schemeClr val="dk1"/>
          </a:effectRef>
          <a:fontRef idx="minor">
            <a:schemeClr val="tx1"/>
          </a:fontRef>
        </p:style>
      </p:cxnSp>
      <p:pic>
        <p:nvPicPr>
          <p:cNvPr id="21" name="図 20">
            <a:extLst>
              <a:ext uri="{FF2B5EF4-FFF2-40B4-BE49-F238E27FC236}">
                <a16:creationId xmlns:a16="http://schemas.microsoft.com/office/drawing/2014/main" id="{AA74C3B9-7D0A-48F7-AEC0-174DA0417B40}"/>
              </a:ext>
            </a:extLst>
          </p:cNvPr>
          <p:cNvPicPr>
            <a:picLocks noChangeAspect="1"/>
          </p:cNvPicPr>
          <p:nvPr/>
        </p:nvPicPr>
        <p:blipFill>
          <a:blip r:embed="rId2"/>
          <a:stretch>
            <a:fillRect/>
          </a:stretch>
        </p:blipFill>
        <p:spPr>
          <a:xfrm>
            <a:off x="2012265" y="581894"/>
            <a:ext cx="324000" cy="381913"/>
          </a:xfrm>
          <a:prstGeom prst="rect">
            <a:avLst/>
          </a:prstGeom>
        </p:spPr>
      </p:pic>
      <p:sp>
        <p:nvSpPr>
          <p:cNvPr id="22" name="テキスト ボックス 21">
            <a:extLst>
              <a:ext uri="{FF2B5EF4-FFF2-40B4-BE49-F238E27FC236}">
                <a16:creationId xmlns:a16="http://schemas.microsoft.com/office/drawing/2014/main" id="{D86FCF5A-EAA7-48CE-A6B2-023DEC2BF0A1}"/>
              </a:ext>
            </a:extLst>
          </p:cNvPr>
          <p:cNvSpPr txBox="1"/>
          <p:nvPr/>
        </p:nvSpPr>
        <p:spPr>
          <a:xfrm>
            <a:off x="2578042" y="529641"/>
            <a:ext cx="543739" cy="523220"/>
          </a:xfrm>
          <a:prstGeom prst="rect">
            <a:avLst/>
          </a:prstGeom>
          <a:noFill/>
        </p:spPr>
        <p:txBody>
          <a:bodyPr wrap="none" rtlCol="0">
            <a:spAutoFit/>
          </a:bodyPr>
          <a:lstStyle/>
          <a:p>
            <a:pPr algn="ctr"/>
            <a:r>
              <a:rPr kumimoji="1" lang="ja-JP" altLang="en-US" sz="1400" b="1" dirty="0" smtClean="0">
                <a:latin typeface="Meiryo UI" panose="020B0604030504040204" pitchFamily="50" charset="-128"/>
                <a:ea typeface="Meiryo UI" panose="020B0604030504040204" pitchFamily="50" charset="-128"/>
              </a:rPr>
              <a:t>建物</a:t>
            </a:r>
            <a:endParaRPr kumimoji="1" lang="en-US" altLang="ja-JP" sz="1400" b="1" dirty="0" smtClean="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単位</a:t>
            </a:r>
          </a:p>
        </p:txBody>
      </p:sp>
      <p:sp>
        <p:nvSpPr>
          <p:cNvPr id="23" name="テキスト ボックス 22">
            <a:extLst>
              <a:ext uri="{FF2B5EF4-FFF2-40B4-BE49-F238E27FC236}">
                <a16:creationId xmlns:a16="http://schemas.microsoft.com/office/drawing/2014/main" id="{72B59E57-B23D-44AB-8091-DED69C27F632}"/>
              </a:ext>
            </a:extLst>
          </p:cNvPr>
          <p:cNvSpPr txBox="1"/>
          <p:nvPr/>
        </p:nvSpPr>
        <p:spPr>
          <a:xfrm>
            <a:off x="4368628" y="523213"/>
            <a:ext cx="543739" cy="523220"/>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街区</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単位</a:t>
            </a:r>
          </a:p>
        </p:txBody>
      </p:sp>
      <p:sp>
        <p:nvSpPr>
          <p:cNvPr id="24" name="テキスト ボックス 23">
            <a:extLst>
              <a:ext uri="{FF2B5EF4-FFF2-40B4-BE49-F238E27FC236}">
                <a16:creationId xmlns:a16="http://schemas.microsoft.com/office/drawing/2014/main" id="{324441A0-7EC0-4F64-84CB-47147E622751}"/>
              </a:ext>
            </a:extLst>
          </p:cNvPr>
          <p:cNvSpPr txBox="1"/>
          <p:nvPr/>
        </p:nvSpPr>
        <p:spPr>
          <a:xfrm>
            <a:off x="6343487" y="523213"/>
            <a:ext cx="543739" cy="523220"/>
          </a:xfrm>
          <a:prstGeom prst="rect">
            <a:avLst/>
          </a:prstGeom>
          <a:noFill/>
        </p:spPr>
        <p:txBody>
          <a:bodyPr wrap="none" rtlCol="0">
            <a:spAutoFit/>
          </a:bodyPr>
          <a:lstStyle/>
          <a:p>
            <a:pPr algn="ctr"/>
            <a:r>
              <a:rPr kumimoji="1" lang="ja-JP" altLang="en-US" sz="1400" b="1" dirty="0" smtClean="0">
                <a:latin typeface="Meiryo UI" panose="020B0604030504040204" pitchFamily="50" charset="-128"/>
                <a:ea typeface="Meiryo UI" panose="020B0604030504040204" pitchFamily="50" charset="-128"/>
              </a:rPr>
              <a:t>地区</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単位</a:t>
            </a:r>
          </a:p>
        </p:txBody>
      </p:sp>
      <p:sp>
        <p:nvSpPr>
          <p:cNvPr id="25" name="テキスト ボックス 24">
            <a:extLst>
              <a:ext uri="{FF2B5EF4-FFF2-40B4-BE49-F238E27FC236}">
                <a16:creationId xmlns:a16="http://schemas.microsoft.com/office/drawing/2014/main" id="{5345A80E-9350-42FC-A281-C10A9F014314}"/>
              </a:ext>
            </a:extLst>
          </p:cNvPr>
          <p:cNvSpPr txBox="1"/>
          <p:nvPr/>
        </p:nvSpPr>
        <p:spPr>
          <a:xfrm>
            <a:off x="8091339" y="523213"/>
            <a:ext cx="723275" cy="523220"/>
          </a:xfrm>
          <a:prstGeom prst="rect">
            <a:avLst/>
          </a:prstGeom>
          <a:noFill/>
        </p:spPr>
        <p:txBody>
          <a:bodyPr wrap="none" rtlCol="0">
            <a:spAutoFit/>
          </a:bodyPr>
          <a:lstStyle/>
          <a:p>
            <a:pPr algn="ctr"/>
            <a:r>
              <a:rPr kumimoji="1" lang="ja-JP" altLang="en-US" sz="1400" b="1" dirty="0">
                <a:latin typeface="Meiryo UI" panose="020B0604030504040204" pitchFamily="50" charset="-128"/>
                <a:ea typeface="Meiryo UI" panose="020B0604030504040204" pitchFamily="50" charset="-128"/>
              </a:rPr>
              <a:t>自治体</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単位</a:t>
            </a:r>
          </a:p>
        </p:txBody>
      </p:sp>
      <p:pic>
        <p:nvPicPr>
          <p:cNvPr id="26" name="図 25">
            <a:extLst>
              <a:ext uri="{FF2B5EF4-FFF2-40B4-BE49-F238E27FC236}">
                <a16:creationId xmlns:a16="http://schemas.microsoft.com/office/drawing/2014/main" id="{C1AEA5FC-6B68-4B64-B85C-9B3209F2FEF2}"/>
              </a:ext>
            </a:extLst>
          </p:cNvPr>
          <p:cNvPicPr>
            <a:picLocks noChangeAspect="1"/>
          </p:cNvPicPr>
          <p:nvPr/>
        </p:nvPicPr>
        <p:blipFill rotWithShape="1">
          <a:blip r:embed="rId3"/>
          <a:srcRect l="7419" t="7143" r="6732"/>
          <a:stretch/>
        </p:blipFill>
        <p:spPr>
          <a:xfrm>
            <a:off x="3543824" y="581893"/>
            <a:ext cx="737887" cy="448451"/>
          </a:xfrm>
          <a:prstGeom prst="rect">
            <a:avLst/>
          </a:prstGeom>
        </p:spPr>
      </p:pic>
      <p:pic>
        <p:nvPicPr>
          <p:cNvPr id="27" name="図 26">
            <a:extLst>
              <a:ext uri="{FF2B5EF4-FFF2-40B4-BE49-F238E27FC236}">
                <a16:creationId xmlns:a16="http://schemas.microsoft.com/office/drawing/2014/main" id="{66020707-12E0-4D98-AFCE-3AE9A2F9D0C8}"/>
              </a:ext>
            </a:extLst>
          </p:cNvPr>
          <p:cNvPicPr>
            <a:picLocks noChangeAspect="1"/>
          </p:cNvPicPr>
          <p:nvPr/>
        </p:nvPicPr>
        <p:blipFill rotWithShape="1">
          <a:blip r:embed="rId4"/>
          <a:srcRect l="5774" t="12757" r="5453"/>
          <a:stretch/>
        </p:blipFill>
        <p:spPr>
          <a:xfrm>
            <a:off x="5271160" y="581894"/>
            <a:ext cx="900000" cy="465069"/>
          </a:xfrm>
          <a:prstGeom prst="rect">
            <a:avLst/>
          </a:prstGeom>
        </p:spPr>
      </p:pic>
      <p:pic>
        <p:nvPicPr>
          <p:cNvPr id="28" name="図 27">
            <a:extLst>
              <a:ext uri="{FF2B5EF4-FFF2-40B4-BE49-F238E27FC236}">
                <a16:creationId xmlns:a16="http://schemas.microsoft.com/office/drawing/2014/main" id="{CD51A375-FABA-4688-A7BD-318CBB527F1D}"/>
              </a:ext>
            </a:extLst>
          </p:cNvPr>
          <p:cNvPicPr>
            <a:picLocks noChangeAspect="1"/>
          </p:cNvPicPr>
          <p:nvPr/>
        </p:nvPicPr>
        <p:blipFill>
          <a:blip r:embed="rId5"/>
          <a:stretch>
            <a:fillRect/>
          </a:stretch>
        </p:blipFill>
        <p:spPr>
          <a:xfrm>
            <a:off x="7225147" y="581893"/>
            <a:ext cx="780974" cy="468000"/>
          </a:xfrm>
          <a:prstGeom prst="rect">
            <a:avLst/>
          </a:prstGeom>
        </p:spPr>
      </p:pic>
      <p:sp>
        <p:nvSpPr>
          <p:cNvPr id="29" name="テキスト ボックス 28">
            <a:extLst>
              <a:ext uri="{FF2B5EF4-FFF2-40B4-BE49-F238E27FC236}">
                <a16:creationId xmlns:a16="http://schemas.microsoft.com/office/drawing/2014/main" id="{3CD6FC2F-4C15-4C62-AFF3-1116DDF67461}"/>
              </a:ext>
            </a:extLst>
          </p:cNvPr>
          <p:cNvSpPr txBox="1"/>
          <p:nvPr/>
        </p:nvSpPr>
        <p:spPr>
          <a:xfrm>
            <a:off x="424436" y="1557337"/>
            <a:ext cx="1406154" cy="646331"/>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200" b="1" dirty="0">
                <a:latin typeface="Meiryo UI" panose="020B0604030504040204" pitchFamily="50" charset="-128"/>
                <a:ea typeface="Meiryo UI" panose="020B0604030504040204" pitchFamily="50" charset="-128"/>
              </a:rPr>
              <a:t>需給マネジメント</a:t>
            </a:r>
            <a:endParaRPr kumimoji="1" lang="en-US" altLang="ja-JP" sz="12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6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b="1" dirty="0">
                <a:latin typeface="Meiryo UI" panose="020B0604030504040204" pitchFamily="50" charset="-128"/>
                <a:ea typeface="Meiryo UI" panose="020B0604030504040204" pitchFamily="50" charset="-128"/>
              </a:rPr>
              <a:t>電源多様化</a:t>
            </a:r>
            <a:endParaRPr kumimoji="1" lang="en-US" altLang="ja-JP" sz="12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600" b="1" dirty="0">
              <a:latin typeface="Meiryo UI" panose="020B0604030504040204" pitchFamily="50" charset="-128"/>
              <a:ea typeface="Meiryo UI" panose="020B0604030504040204" pitchFamily="50" charset="-128"/>
            </a:endParaRPr>
          </a:p>
        </p:txBody>
      </p:sp>
      <p:cxnSp>
        <p:nvCxnSpPr>
          <p:cNvPr id="31" name="直線矢印コネクタ 30">
            <a:extLst>
              <a:ext uri="{FF2B5EF4-FFF2-40B4-BE49-F238E27FC236}">
                <a16:creationId xmlns:a16="http://schemas.microsoft.com/office/drawing/2014/main" id="{1F9E2F7A-DC77-44D3-8501-B3C75FC9F18A}"/>
              </a:ext>
            </a:extLst>
          </p:cNvPr>
          <p:cNvCxnSpPr>
            <a:cxnSpLocks/>
          </p:cNvCxnSpPr>
          <p:nvPr/>
        </p:nvCxnSpPr>
        <p:spPr>
          <a:xfrm>
            <a:off x="2029731" y="2966788"/>
            <a:ext cx="4968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771FF3CD-8A76-4EEC-A531-F669964A148A}"/>
              </a:ext>
            </a:extLst>
          </p:cNvPr>
          <p:cNvSpPr txBox="1"/>
          <p:nvPr/>
        </p:nvSpPr>
        <p:spPr>
          <a:xfrm>
            <a:off x="424436" y="3785062"/>
            <a:ext cx="1279517" cy="830997"/>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200" b="1" dirty="0" smtClean="0">
                <a:latin typeface="Meiryo UI" panose="020B0604030504040204" pitchFamily="50" charset="-128"/>
                <a:ea typeface="Meiryo UI" panose="020B0604030504040204" pitchFamily="50" charset="-128"/>
              </a:rPr>
              <a:t>AI</a:t>
            </a:r>
            <a:r>
              <a:rPr kumimoji="1" lang="ja-JP" altLang="en-US" sz="1200" b="1" dirty="0">
                <a:latin typeface="Meiryo UI" panose="020B0604030504040204" pitchFamily="50" charset="-128"/>
                <a:ea typeface="Meiryo UI" panose="020B0604030504040204" pitchFamily="50" charset="-128"/>
              </a:rPr>
              <a:t>オンデマンド</a:t>
            </a:r>
            <a:endParaRPr kumimoji="1" lang="en-US" altLang="ja-JP" sz="12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6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b="1" dirty="0">
                <a:latin typeface="Meiryo UI" panose="020B0604030504040204" pitchFamily="50" charset="-128"/>
                <a:ea typeface="Meiryo UI" panose="020B0604030504040204" pitchFamily="50" charset="-128"/>
              </a:rPr>
              <a:t>自動運転</a:t>
            </a:r>
            <a:endParaRPr kumimoji="1" lang="en-US" altLang="ja-JP" sz="12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6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b="1" dirty="0">
                <a:latin typeface="Meiryo UI" panose="020B0604030504040204" pitchFamily="50" charset="-128"/>
                <a:ea typeface="Meiryo UI" panose="020B0604030504040204" pitchFamily="50" charset="-128"/>
              </a:rPr>
              <a:t>シェアバイク</a:t>
            </a:r>
          </a:p>
        </p:txBody>
      </p:sp>
      <p:sp>
        <p:nvSpPr>
          <p:cNvPr id="33" name="テキスト ボックス 32">
            <a:extLst>
              <a:ext uri="{FF2B5EF4-FFF2-40B4-BE49-F238E27FC236}">
                <a16:creationId xmlns:a16="http://schemas.microsoft.com/office/drawing/2014/main" id="{8477B35A-2D80-4CFE-AFF6-4674FA40FDA3}"/>
              </a:ext>
            </a:extLst>
          </p:cNvPr>
          <p:cNvSpPr txBox="1"/>
          <p:nvPr/>
        </p:nvSpPr>
        <p:spPr>
          <a:xfrm>
            <a:off x="424436" y="2576157"/>
            <a:ext cx="1402948" cy="830997"/>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200" b="1" dirty="0" smtClean="0">
                <a:latin typeface="Meiryo UI" panose="020B0604030504040204" pitchFamily="50" charset="-128"/>
                <a:ea typeface="Meiryo UI" panose="020B0604030504040204" pitchFamily="50" charset="-128"/>
              </a:rPr>
              <a:t>リアルタイム</a:t>
            </a:r>
            <a:r>
              <a:rPr kumimoji="1" lang="ja-JP" altLang="en-US" sz="1200" b="1" dirty="0">
                <a:latin typeface="Meiryo UI" panose="020B0604030504040204" pitchFamily="50" charset="-128"/>
                <a:ea typeface="Meiryo UI" panose="020B0604030504040204" pitchFamily="50" charset="-128"/>
              </a:rPr>
              <a:t>情報</a:t>
            </a:r>
            <a:endParaRPr kumimoji="1" lang="en-US" altLang="ja-JP" sz="12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6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b="1" dirty="0">
                <a:latin typeface="Meiryo UI" panose="020B0604030504040204" pitchFamily="50" charset="-128"/>
                <a:ea typeface="Meiryo UI" panose="020B0604030504040204" pitchFamily="50" charset="-128"/>
              </a:rPr>
              <a:t>カメラ・センサー</a:t>
            </a:r>
            <a:endParaRPr kumimoji="1" lang="en-US" altLang="ja-JP" sz="12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6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b="1" dirty="0">
                <a:latin typeface="Meiryo UI" panose="020B0604030504040204" pitchFamily="50" charset="-128"/>
                <a:ea typeface="Meiryo UI" panose="020B0604030504040204" pitchFamily="50" charset="-128"/>
              </a:rPr>
              <a:t>人流・群衆管理</a:t>
            </a:r>
            <a:endParaRPr kumimoji="1" lang="en-US" altLang="ja-JP" sz="1200" b="1"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F5E2D7AE-1B60-40F6-9396-78C9C17FB543}"/>
              </a:ext>
            </a:extLst>
          </p:cNvPr>
          <p:cNvSpPr txBox="1"/>
          <p:nvPr/>
        </p:nvSpPr>
        <p:spPr>
          <a:xfrm>
            <a:off x="424436" y="5006637"/>
            <a:ext cx="1372492" cy="830997"/>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200" b="1" dirty="0">
                <a:latin typeface="Meiryo UI" panose="020B0604030504040204" pitchFamily="50" charset="-128"/>
                <a:ea typeface="Meiryo UI" panose="020B0604030504040204" pitchFamily="50" charset="-128"/>
              </a:rPr>
              <a:t>アプリサービス</a:t>
            </a:r>
            <a:endParaRPr kumimoji="1" lang="en-US" altLang="ja-JP" sz="12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6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b="1" dirty="0" smtClean="0">
                <a:latin typeface="Meiryo UI" panose="020B0604030504040204" pitchFamily="50" charset="-128"/>
                <a:ea typeface="Meiryo UI" panose="020B0604030504040204" pitchFamily="50" charset="-128"/>
              </a:rPr>
              <a:t>遠隔技術</a:t>
            </a:r>
            <a:endParaRPr kumimoji="1" lang="en-US" altLang="ja-JP" sz="12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6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b="1" dirty="0">
                <a:latin typeface="Meiryo UI" panose="020B0604030504040204" pitchFamily="50" charset="-128"/>
                <a:ea typeface="Meiryo UI" panose="020B0604030504040204" pitchFamily="50" charset="-128"/>
              </a:rPr>
              <a:t>ヘルスケアデータ</a:t>
            </a:r>
            <a:endParaRPr kumimoji="1" lang="en-US" altLang="ja-JP" sz="1200" b="1" dirty="0">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DA4921FF-C5C2-477D-A92C-C2804CEA4D03}"/>
              </a:ext>
            </a:extLst>
          </p:cNvPr>
          <p:cNvSpPr txBox="1"/>
          <p:nvPr/>
        </p:nvSpPr>
        <p:spPr>
          <a:xfrm>
            <a:off x="2293334" y="1530586"/>
            <a:ext cx="641522"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BEMS</a:t>
            </a:r>
            <a:endParaRPr kumimoji="1" lang="ja-JP" altLang="en-US" sz="1200" b="1"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BD483841-9DD0-4700-9620-7045D4C41FBA}"/>
              </a:ext>
            </a:extLst>
          </p:cNvPr>
          <p:cNvSpPr txBox="1"/>
          <p:nvPr/>
        </p:nvSpPr>
        <p:spPr>
          <a:xfrm>
            <a:off x="3799409" y="1530586"/>
            <a:ext cx="949299"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BEMS</a:t>
            </a:r>
            <a:r>
              <a:rPr kumimoji="1" lang="ja-JP" altLang="en-US" sz="1200" b="1" dirty="0">
                <a:latin typeface="Meiryo UI" panose="020B0604030504040204" pitchFamily="50" charset="-128"/>
                <a:ea typeface="Meiryo UI" panose="020B0604030504040204" pitchFamily="50" charset="-128"/>
              </a:rPr>
              <a:t>連携</a:t>
            </a:r>
          </a:p>
        </p:txBody>
      </p:sp>
      <p:sp>
        <p:nvSpPr>
          <p:cNvPr id="37" name="テキスト ボックス 36">
            <a:extLst>
              <a:ext uri="{FF2B5EF4-FFF2-40B4-BE49-F238E27FC236}">
                <a16:creationId xmlns:a16="http://schemas.microsoft.com/office/drawing/2014/main" id="{7DE290EC-E847-456C-9316-9D2847359A32}"/>
              </a:ext>
            </a:extLst>
          </p:cNvPr>
          <p:cNvSpPr txBox="1"/>
          <p:nvPr/>
        </p:nvSpPr>
        <p:spPr>
          <a:xfrm>
            <a:off x="5782792" y="1530586"/>
            <a:ext cx="643125"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AEMS</a:t>
            </a:r>
            <a:endParaRPr kumimoji="1" lang="ja-JP" altLang="en-US" sz="1200" b="1"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8551C307-63FC-403D-B8E9-393FC4493F14}"/>
              </a:ext>
            </a:extLst>
          </p:cNvPr>
          <p:cNvSpPr txBox="1"/>
          <p:nvPr/>
        </p:nvSpPr>
        <p:spPr>
          <a:xfrm>
            <a:off x="7448039" y="1530586"/>
            <a:ext cx="1265090"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AEMS</a:t>
            </a:r>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HEMS</a:t>
            </a:r>
            <a:endParaRPr kumimoji="1" lang="ja-JP" altLang="en-US" sz="1200" b="1"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257EBDAF-40BA-45D3-AED7-1527554F859F}"/>
              </a:ext>
            </a:extLst>
          </p:cNvPr>
          <p:cNvSpPr txBox="1"/>
          <p:nvPr/>
        </p:nvSpPr>
        <p:spPr>
          <a:xfrm>
            <a:off x="7516865" y="2577637"/>
            <a:ext cx="1167307"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防災情報アプリ</a:t>
            </a:r>
            <a:endParaRPr kumimoji="1" lang="ja-JP" altLang="en-US" sz="1200" b="1"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D254EDD7-DCC1-4298-8914-45FA68E39A66}"/>
              </a:ext>
            </a:extLst>
          </p:cNvPr>
          <p:cNvSpPr txBox="1"/>
          <p:nvPr/>
        </p:nvSpPr>
        <p:spPr>
          <a:xfrm>
            <a:off x="3608504" y="2828289"/>
            <a:ext cx="1404552" cy="276999"/>
          </a:xfrm>
          <a:prstGeom prst="rect">
            <a:avLst/>
          </a:prstGeom>
          <a:solidFill>
            <a:schemeClr val="bg1"/>
          </a:solid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防犯</a:t>
            </a:r>
            <a:r>
              <a:rPr kumimoji="1" lang="ja-JP" altLang="en-US" sz="1200" b="1" dirty="0" smtClean="0">
                <a:latin typeface="Meiryo UI" panose="020B0604030504040204" pitchFamily="50" charset="-128"/>
                <a:ea typeface="Meiryo UI" panose="020B0604030504040204" pitchFamily="50" charset="-128"/>
              </a:rPr>
              <a:t>カメラ・顔認証</a:t>
            </a:r>
            <a:endParaRPr kumimoji="1" lang="ja-JP" altLang="en-US" sz="1200" b="1"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6BC973C1-7101-4E73-913C-A509EF8BC017}"/>
              </a:ext>
            </a:extLst>
          </p:cNvPr>
          <p:cNvSpPr txBox="1"/>
          <p:nvPr/>
        </p:nvSpPr>
        <p:spPr>
          <a:xfrm>
            <a:off x="3560075" y="4308644"/>
            <a:ext cx="1367682"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多機能駐輪ポート</a:t>
            </a:r>
          </a:p>
        </p:txBody>
      </p:sp>
      <p:cxnSp>
        <p:nvCxnSpPr>
          <p:cNvPr id="43" name="直線矢印コネクタ 42">
            <a:extLst>
              <a:ext uri="{FF2B5EF4-FFF2-40B4-BE49-F238E27FC236}">
                <a16:creationId xmlns:a16="http://schemas.microsoft.com/office/drawing/2014/main" id="{56CA21AF-F83B-4B5E-B4EE-9D7A0201C0C9}"/>
              </a:ext>
            </a:extLst>
          </p:cNvPr>
          <p:cNvCxnSpPr>
            <a:cxnSpLocks/>
          </p:cNvCxnSpPr>
          <p:nvPr/>
        </p:nvCxnSpPr>
        <p:spPr>
          <a:xfrm>
            <a:off x="5259945" y="4447143"/>
            <a:ext cx="3636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44" name="テキスト ボックス 43">
            <a:extLst>
              <a:ext uri="{FF2B5EF4-FFF2-40B4-BE49-F238E27FC236}">
                <a16:creationId xmlns:a16="http://schemas.microsoft.com/office/drawing/2014/main" id="{8F003D72-1EF1-4B52-ACD7-4581E9A6BFC4}"/>
              </a:ext>
            </a:extLst>
          </p:cNvPr>
          <p:cNvSpPr txBox="1"/>
          <p:nvPr/>
        </p:nvSpPr>
        <p:spPr>
          <a:xfrm>
            <a:off x="6633890" y="4308644"/>
            <a:ext cx="931665" cy="276999"/>
          </a:xfrm>
          <a:prstGeom prst="rect">
            <a:avLst/>
          </a:prstGeom>
          <a:solidFill>
            <a:schemeClr val="bg1"/>
          </a:solid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シェアバイク</a:t>
            </a:r>
          </a:p>
        </p:txBody>
      </p:sp>
      <p:sp>
        <p:nvSpPr>
          <p:cNvPr id="45" name="テキスト ボックス 44">
            <a:extLst>
              <a:ext uri="{FF2B5EF4-FFF2-40B4-BE49-F238E27FC236}">
                <a16:creationId xmlns:a16="http://schemas.microsoft.com/office/drawing/2014/main" id="{C4016CDD-01D1-440D-98DC-7A7D07F62D04}"/>
              </a:ext>
            </a:extLst>
          </p:cNvPr>
          <p:cNvSpPr txBox="1"/>
          <p:nvPr/>
        </p:nvSpPr>
        <p:spPr>
          <a:xfrm>
            <a:off x="7455179" y="5001450"/>
            <a:ext cx="1167307"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健康管理アプリ</a:t>
            </a:r>
          </a:p>
        </p:txBody>
      </p:sp>
      <p:sp>
        <p:nvSpPr>
          <p:cNvPr id="46" name="テキスト ボックス 45">
            <a:extLst>
              <a:ext uri="{FF2B5EF4-FFF2-40B4-BE49-F238E27FC236}">
                <a16:creationId xmlns:a16="http://schemas.microsoft.com/office/drawing/2014/main" id="{5FB8B311-9FB2-4618-A5DB-D318D07A95CE}"/>
              </a:ext>
            </a:extLst>
          </p:cNvPr>
          <p:cNvSpPr txBox="1"/>
          <p:nvPr/>
        </p:nvSpPr>
        <p:spPr>
          <a:xfrm>
            <a:off x="3433410" y="999630"/>
            <a:ext cx="1165704"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例：うめきた、健都</a:t>
            </a:r>
          </a:p>
        </p:txBody>
      </p:sp>
      <p:sp>
        <p:nvSpPr>
          <p:cNvPr id="47" name="テキスト ボックス 46">
            <a:extLst>
              <a:ext uri="{FF2B5EF4-FFF2-40B4-BE49-F238E27FC236}">
                <a16:creationId xmlns:a16="http://schemas.microsoft.com/office/drawing/2014/main" id="{4F5E5494-5217-470E-928A-1539D739387F}"/>
              </a:ext>
            </a:extLst>
          </p:cNvPr>
          <p:cNvSpPr txBox="1"/>
          <p:nvPr/>
        </p:nvSpPr>
        <p:spPr>
          <a:xfrm>
            <a:off x="5229717" y="1030703"/>
            <a:ext cx="1343638"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例：泉北</a:t>
            </a:r>
            <a:r>
              <a:rPr kumimoji="1" lang="en-US" altLang="ja-JP" sz="1000" dirty="0">
                <a:latin typeface="Meiryo UI" panose="020B0604030504040204" pitchFamily="50" charset="-128"/>
                <a:ea typeface="Meiryo UI" panose="020B0604030504040204" pitchFamily="50" charset="-128"/>
              </a:rPr>
              <a:t>NT</a:t>
            </a:r>
            <a:r>
              <a:rPr kumimoji="1" lang="ja-JP" altLang="en-US" sz="1000" dirty="0">
                <a:latin typeface="Meiryo UI" panose="020B0604030504040204" pitchFamily="50" charset="-128"/>
                <a:ea typeface="Meiryo UI" panose="020B0604030504040204" pitchFamily="50" charset="-128"/>
              </a:rPr>
              <a:t>、大丸有</a:t>
            </a:r>
          </a:p>
        </p:txBody>
      </p:sp>
      <p:sp>
        <p:nvSpPr>
          <p:cNvPr id="51" name="テキスト ボックス 50">
            <a:extLst>
              <a:ext uri="{FF2B5EF4-FFF2-40B4-BE49-F238E27FC236}">
                <a16:creationId xmlns:a16="http://schemas.microsoft.com/office/drawing/2014/main" id="{0AE66281-1E37-407F-90DA-F6B212B60B2B}"/>
              </a:ext>
            </a:extLst>
          </p:cNvPr>
          <p:cNvSpPr txBox="1"/>
          <p:nvPr/>
        </p:nvSpPr>
        <p:spPr>
          <a:xfrm>
            <a:off x="7324607" y="4004882"/>
            <a:ext cx="1388522"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自動運転路線バス</a:t>
            </a:r>
          </a:p>
        </p:txBody>
      </p:sp>
      <p:cxnSp>
        <p:nvCxnSpPr>
          <p:cNvPr id="53" name="直線矢印コネクタ 52">
            <a:extLst>
              <a:ext uri="{FF2B5EF4-FFF2-40B4-BE49-F238E27FC236}">
                <a16:creationId xmlns:a16="http://schemas.microsoft.com/office/drawing/2014/main" id="{31169137-D537-46BE-ADF7-9763180B9FFE}"/>
              </a:ext>
            </a:extLst>
          </p:cNvPr>
          <p:cNvCxnSpPr>
            <a:cxnSpLocks/>
          </p:cNvCxnSpPr>
          <p:nvPr/>
        </p:nvCxnSpPr>
        <p:spPr>
          <a:xfrm>
            <a:off x="2025668" y="3254455"/>
            <a:ext cx="3060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52" name="テキスト ボックス 51">
            <a:extLst>
              <a:ext uri="{FF2B5EF4-FFF2-40B4-BE49-F238E27FC236}">
                <a16:creationId xmlns:a16="http://schemas.microsoft.com/office/drawing/2014/main" id="{B8162048-3A54-4C57-A479-9050A4159862}"/>
              </a:ext>
            </a:extLst>
          </p:cNvPr>
          <p:cNvSpPr txBox="1"/>
          <p:nvPr/>
        </p:nvSpPr>
        <p:spPr>
          <a:xfrm>
            <a:off x="2682431" y="3123650"/>
            <a:ext cx="1704313" cy="261610"/>
          </a:xfrm>
          <a:prstGeom prst="rect">
            <a:avLst/>
          </a:prstGeom>
          <a:solidFill>
            <a:schemeClr val="bg1"/>
          </a:solid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トイレ・店舗等の満空情報</a:t>
            </a:r>
          </a:p>
        </p:txBody>
      </p:sp>
      <p:cxnSp>
        <p:nvCxnSpPr>
          <p:cNvPr id="55" name="直線矢印コネクタ 54">
            <a:extLst>
              <a:ext uri="{FF2B5EF4-FFF2-40B4-BE49-F238E27FC236}">
                <a16:creationId xmlns:a16="http://schemas.microsoft.com/office/drawing/2014/main" id="{8968659C-869A-4CE0-B445-D032B7A9F5F6}"/>
              </a:ext>
            </a:extLst>
          </p:cNvPr>
          <p:cNvCxnSpPr>
            <a:cxnSpLocks/>
          </p:cNvCxnSpPr>
          <p:nvPr/>
        </p:nvCxnSpPr>
        <p:spPr>
          <a:xfrm>
            <a:off x="5311044" y="3254455"/>
            <a:ext cx="3600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54" name="テキスト ボックス 53">
            <a:extLst>
              <a:ext uri="{FF2B5EF4-FFF2-40B4-BE49-F238E27FC236}">
                <a16:creationId xmlns:a16="http://schemas.microsoft.com/office/drawing/2014/main" id="{3ADB33E7-7FD8-4F7A-9365-FF9E4C48CC3B}"/>
              </a:ext>
            </a:extLst>
          </p:cNvPr>
          <p:cNvSpPr txBox="1"/>
          <p:nvPr/>
        </p:nvSpPr>
        <p:spPr>
          <a:xfrm>
            <a:off x="6085579" y="3123650"/>
            <a:ext cx="2188420" cy="261610"/>
          </a:xfrm>
          <a:prstGeom prst="rect">
            <a:avLst/>
          </a:prstGeom>
          <a:solidFill>
            <a:schemeClr val="bg1"/>
          </a:solid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事件・事故・災害時の</a:t>
            </a:r>
            <a:r>
              <a:rPr kumimoji="1" lang="ja-JP" altLang="en-US" sz="1100" b="1" dirty="0" smtClean="0">
                <a:latin typeface="Meiryo UI" panose="020B0604030504040204" pitchFamily="50" charset="-128"/>
                <a:ea typeface="Meiryo UI" panose="020B0604030504040204" pitchFamily="50" charset="-128"/>
              </a:rPr>
              <a:t>誘導システム</a:t>
            </a:r>
            <a:endParaRPr kumimoji="1" lang="ja-JP" altLang="en-US" sz="1100" b="1" dirty="0">
              <a:latin typeface="Meiryo UI" panose="020B0604030504040204" pitchFamily="50" charset="-128"/>
              <a:ea typeface="Meiryo UI" panose="020B0604030504040204" pitchFamily="50" charset="-128"/>
            </a:endParaRPr>
          </a:p>
        </p:txBody>
      </p:sp>
      <p:cxnSp>
        <p:nvCxnSpPr>
          <p:cNvPr id="57" name="直線矢印コネクタ 56">
            <a:extLst>
              <a:ext uri="{FF2B5EF4-FFF2-40B4-BE49-F238E27FC236}">
                <a16:creationId xmlns:a16="http://schemas.microsoft.com/office/drawing/2014/main" id="{1F9E2F7A-DC77-44D3-8501-B3C75FC9F18A}"/>
              </a:ext>
            </a:extLst>
          </p:cNvPr>
          <p:cNvCxnSpPr>
            <a:cxnSpLocks/>
          </p:cNvCxnSpPr>
          <p:nvPr/>
        </p:nvCxnSpPr>
        <p:spPr>
          <a:xfrm>
            <a:off x="1953717" y="1985682"/>
            <a:ext cx="5040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BD483841-9DD0-4700-9620-7045D4C41FBA}"/>
              </a:ext>
            </a:extLst>
          </p:cNvPr>
          <p:cNvSpPr txBox="1"/>
          <p:nvPr/>
        </p:nvSpPr>
        <p:spPr>
          <a:xfrm>
            <a:off x="3833842" y="1847183"/>
            <a:ext cx="1079142" cy="276999"/>
          </a:xfrm>
          <a:prstGeom prst="rect">
            <a:avLst/>
          </a:prstGeom>
          <a:solidFill>
            <a:schemeClr val="bg1"/>
          </a:solid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太陽光パネル</a:t>
            </a:r>
            <a:endParaRPr kumimoji="1" lang="ja-JP" altLang="en-US" sz="1200" b="1" dirty="0">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BD483841-9DD0-4700-9620-7045D4C41FBA}"/>
              </a:ext>
            </a:extLst>
          </p:cNvPr>
          <p:cNvSpPr txBox="1"/>
          <p:nvPr/>
        </p:nvSpPr>
        <p:spPr>
          <a:xfrm>
            <a:off x="2248900" y="1830507"/>
            <a:ext cx="954107" cy="276999"/>
          </a:xfrm>
          <a:prstGeom prst="rect">
            <a:avLst/>
          </a:prstGeom>
          <a:solidFill>
            <a:schemeClr val="bg1"/>
          </a:solid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非常用電源</a:t>
            </a:r>
            <a:endParaRPr kumimoji="1" lang="ja-JP" altLang="en-US" sz="1200" b="1" dirty="0">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257EBDAF-40BA-45D3-AED7-1527554F859F}"/>
              </a:ext>
            </a:extLst>
          </p:cNvPr>
          <p:cNvSpPr txBox="1"/>
          <p:nvPr/>
        </p:nvSpPr>
        <p:spPr>
          <a:xfrm>
            <a:off x="1904396" y="2577637"/>
            <a:ext cx="1444626"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防災情報サイネージ</a:t>
            </a:r>
            <a:endParaRPr kumimoji="1" lang="ja-JP" altLang="en-US" sz="1200" b="1" dirty="0">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257EBDAF-40BA-45D3-AED7-1527554F859F}"/>
              </a:ext>
            </a:extLst>
          </p:cNvPr>
          <p:cNvSpPr txBox="1"/>
          <p:nvPr/>
        </p:nvSpPr>
        <p:spPr>
          <a:xfrm>
            <a:off x="3664902" y="2577637"/>
            <a:ext cx="1233030"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防災情報パネル</a:t>
            </a:r>
            <a:endParaRPr kumimoji="1" lang="ja-JP" altLang="en-US" sz="1200" b="1" dirty="0">
              <a:latin typeface="Meiryo UI" panose="020B0604030504040204" pitchFamily="50" charset="-128"/>
              <a:ea typeface="Meiryo UI" panose="020B0604030504040204" pitchFamily="50" charset="-128"/>
            </a:endParaRPr>
          </a:p>
        </p:txBody>
      </p:sp>
      <p:cxnSp>
        <p:nvCxnSpPr>
          <p:cNvPr id="61" name="直線コネクタ 60">
            <a:extLst>
              <a:ext uri="{FF2B5EF4-FFF2-40B4-BE49-F238E27FC236}">
                <a16:creationId xmlns:a16="http://schemas.microsoft.com/office/drawing/2014/main" id="{BC7BA281-2813-4A5B-A7DF-DBFF1063BCDF}"/>
              </a:ext>
            </a:extLst>
          </p:cNvPr>
          <p:cNvCxnSpPr/>
          <p:nvPr/>
        </p:nvCxnSpPr>
        <p:spPr>
          <a:xfrm>
            <a:off x="222134" y="5878998"/>
            <a:ext cx="8784000" cy="0"/>
          </a:xfrm>
          <a:prstGeom prst="line">
            <a:avLst/>
          </a:prstGeom>
        </p:spPr>
        <p:style>
          <a:lnRef idx="1">
            <a:schemeClr val="dk1"/>
          </a:lnRef>
          <a:fillRef idx="0">
            <a:schemeClr val="dk1"/>
          </a:fillRef>
          <a:effectRef idx="0">
            <a:schemeClr val="dk1"/>
          </a:effectRef>
          <a:fontRef idx="minor">
            <a:schemeClr val="tx1"/>
          </a:fontRef>
        </p:style>
      </p:cxnSp>
      <p:sp>
        <p:nvSpPr>
          <p:cNvPr id="62" name="テキスト ボックス 61">
            <a:extLst>
              <a:ext uri="{FF2B5EF4-FFF2-40B4-BE49-F238E27FC236}">
                <a16:creationId xmlns:a16="http://schemas.microsoft.com/office/drawing/2014/main" id="{1158FD5E-9526-4049-BFB3-0FFC705E8348}"/>
              </a:ext>
            </a:extLst>
          </p:cNvPr>
          <p:cNvSpPr txBox="1"/>
          <p:nvPr/>
        </p:nvSpPr>
        <p:spPr>
          <a:xfrm>
            <a:off x="210079" y="5977677"/>
            <a:ext cx="1654620"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エンターテイメント</a:t>
            </a:r>
          </a:p>
        </p:txBody>
      </p:sp>
      <p:sp>
        <p:nvSpPr>
          <p:cNvPr id="63" name="テキスト ボックス 62">
            <a:extLst>
              <a:ext uri="{FF2B5EF4-FFF2-40B4-BE49-F238E27FC236}">
                <a16:creationId xmlns:a16="http://schemas.microsoft.com/office/drawing/2014/main" id="{3CD6FC2F-4C15-4C62-AFF3-1116DDF67461}"/>
              </a:ext>
            </a:extLst>
          </p:cNvPr>
          <p:cNvSpPr txBox="1"/>
          <p:nvPr/>
        </p:nvSpPr>
        <p:spPr>
          <a:xfrm>
            <a:off x="382844" y="6244658"/>
            <a:ext cx="1348446" cy="553998"/>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200" b="1" dirty="0" smtClean="0">
                <a:latin typeface="Meiryo UI" panose="020B0604030504040204" pitchFamily="50" charset="-128"/>
                <a:ea typeface="Meiryo UI" panose="020B0604030504040204" pitchFamily="50" charset="-128"/>
              </a:rPr>
              <a:t>AR</a:t>
            </a: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VR</a:t>
            </a: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3D</a:t>
            </a:r>
            <a:endParaRPr kumimoji="1" lang="en-US" altLang="ja-JP" sz="12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6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b="1" dirty="0" smtClean="0">
                <a:latin typeface="Meiryo UI" panose="020B0604030504040204" pitchFamily="50" charset="-128"/>
                <a:ea typeface="Meiryo UI" panose="020B0604030504040204" pitchFamily="50" charset="-128"/>
              </a:rPr>
              <a:t>センサー</a:t>
            </a:r>
            <a:r>
              <a:rPr kumimoji="1" lang="ja-JP" altLang="en-US" sz="1200" b="1" dirty="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５</a:t>
            </a:r>
            <a:r>
              <a:rPr kumimoji="1" lang="en-US" altLang="ja-JP" sz="1200" b="1" dirty="0" smtClean="0">
                <a:latin typeface="Meiryo UI" panose="020B0604030504040204" pitchFamily="50" charset="-128"/>
                <a:ea typeface="Meiryo UI" panose="020B0604030504040204" pitchFamily="50" charset="-128"/>
              </a:rPr>
              <a:t>G</a:t>
            </a:r>
            <a:endParaRPr kumimoji="1" lang="en-US" altLang="ja-JP" sz="1200" b="1" dirty="0">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257EBDAF-40BA-45D3-AED7-1527554F859F}"/>
              </a:ext>
            </a:extLst>
          </p:cNvPr>
          <p:cNvSpPr txBox="1"/>
          <p:nvPr/>
        </p:nvSpPr>
        <p:spPr>
          <a:xfrm>
            <a:off x="7557848" y="2828289"/>
            <a:ext cx="1079142" cy="276999"/>
          </a:xfrm>
          <a:prstGeom prst="rect">
            <a:avLst/>
          </a:prstGeom>
          <a:noFill/>
        </p:spPr>
        <p:txBody>
          <a:bodyPr wrap="none" rtlCol="0">
            <a:spAutoFit/>
          </a:bodyPr>
          <a:lstStyle/>
          <a:p>
            <a:r>
              <a:rPr kumimoji="1" lang="en-US" altLang="ja-JP" sz="1200" b="1" dirty="0" smtClean="0">
                <a:latin typeface="Meiryo UI" panose="020B0604030504040204" pitchFamily="50" charset="-128"/>
                <a:ea typeface="Meiryo UI" panose="020B0604030504040204" pitchFamily="50" charset="-128"/>
              </a:rPr>
              <a:t>GPS</a:t>
            </a:r>
            <a:r>
              <a:rPr kumimoji="1" lang="ja-JP" altLang="en-US" sz="1200" b="1" dirty="0" smtClean="0">
                <a:latin typeface="Meiryo UI" panose="020B0604030504040204" pitchFamily="50" charset="-128"/>
                <a:ea typeface="Meiryo UI" panose="020B0604030504040204" pitchFamily="50" charset="-128"/>
              </a:rPr>
              <a:t>・ビーコン</a:t>
            </a:r>
            <a:endParaRPr kumimoji="1" lang="ja-JP" altLang="en-US" sz="1200" b="1" dirty="0">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257EBDAF-40BA-45D3-AED7-1527554F859F}"/>
              </a:ext>
            </a:extLst>
          </p:cNvPr>
          <p:cNvSpPr txBox="1"/>
          <p:nvPr/>
        </p:nvSpPr>
        <p:spPr>
          <a:xfrm>
            <a:off x="5398697" y="2577637"/>
            <a:ext cx="1502334"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避難場所情報パネル</a:t>
            </a:r>
            <a:endParaRPr kumimoji="1" lang="ja-JP" altLang="en-US" sz="1200" b="1" dirty="0">
              <a:latin typeface="Meiryo UI" panose="020B0604030504040204" pitchFamily="50" charset="-128"/>
              <a:ea typeface="Meiryo UI" panose="020B0604030504040204" pitchFamily="50" charset="-128"/>
            </a:endParaRPr>
          </a:p>
        </p:txBody>
      </p:sp>
      <p:cxnSp>
        <p:nvCxnSpPr>
          <p:cNvPr id="66" name="直線矢印コネクタ 65">
            <a:extLst>
              <a:ext uri="{FF2B5EF4-FFF2-40B4-BE49-F238E27FC236}">
                <a16:creationId xmlns:a16="http://schemas.microsoft.com/office/drawing/2014/main" id="{1F9E2F7A-DC77-44D3-8501-B3C75FC9F18A}"/>
              </a:ext>
            </a:extLst>
          </p:cNvPr>
          <p:cNvCxnSpPr>
            <a:cxnSpLocks/>
          </p:cNvCxnSpPr>
          <p:nvPr/>
        </p:nvCxnSpPr>
        <p:spPr>
          <a:xfrm>
            <a:off x="3465312" y="4143381"/>
            <a:ext cx="3528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50" name="テキスト ボックス 49">
            <a:extLst>
              <a:ext uri="{FF2B5EF4-FFF2-40B4-BE49-F238E27FC236}">
                <a16:creationId xmlns:a16="http://schemas.microsoft.com/office/drawing/2014/main" id="{0A9CD373-5171-4430-95D1-C0FCCA4F1C5C}"/>
              </a:ext>
            </a:extLst>
          </p:cNvPr>
          <p:cNvSpPr txBox="1"/>
          <p:nvPr/>
        </p:nvSpPr>
        <p:spPr>
          <a:xfrm>
            <a:off x="4205569" y="4004882"/>
            <a:ext cx="2132315" cy="276999"/>
          </a:xfrm>
          <a:prstGeom prst="rect">
            <a:avLst/>
          </a:prstGeom>
          <a:solidFill>
            <a:schemeClr val="bg1"/>
          </a:solid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マイクモビリティ・小型自動運転</a:t>
            </a:r>
            <a:endParaRPr kumimoji="1" lang="ja-JP" altLang="en-US" sz="1200" b="1" dirty="0">
              <a:latin typeface="Meiryo UI" panose="020B0604030504040204" pitchFamily="50" charset="-128"/>
              <a:ea typeface="Meiryo UI" panose="020B0604030504040204" pitchFamily="50" charset="-128"/>
            </a:endParaRPr>
          </a:p>
        </p:txBody>
      </p:sp>
      <p:cxnSp>
        <p:nvCxnSpPr>
          <p:cNvPr id="68" name="直線矢印コネクタ 67">
            <a:extLst>
              <a:ext uri="{FF2B5EF4-FFF2-40B4-BE49-F238E27FC236}">
                <a16:creationId xmlns:a16="http://schemas.microsoft.com/office/drawing/2014/main" id="{1F9E2F7A-DC77-44D3-8501-B3C75FC9F18A}"/>
              </a:ext>
            </a:extLst>
          </p:cNvPr>
          <p:cNvCxnSpPr>
            <a:cxnSpLocks/>
          </p:cNvCxnSpPr>
          <p:nvPr/>
        </p:nvCxnSpPr>
        <p:spPr>
          <a:xfrm>
            <a:off x="1953312" y="6367094"/>
            <a:ext cx="5040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67" name="テキスト ボックス 66">
            <a:extLst>
              <a:ext uri="{FF2B5EF4-FFF2-40B4-BE49-F238E27FC236}">
                <a16:creationId xmlns:a16="http://schemas.microsoft.com/office/drawing/2014/main" id="{C4016CDD-01D1-440D-98DC-7A7D07F62D04}"/>
              </a:ext>
            </a:extLst>
          </p:cNvPr>
          <p:cNvSpPr txBox="1"/>
          <p:nvPr/>
        </p:nvSpPr>
        <p:spPr>
          <a:xfrm>
            <a:off x="4538506" y="6228595"/>
            <a:ext cx="1132041" cy="276999"/>
          </a:xfrm>
          <a:prstGeom prst="rect">
            <a:avLst/>
          </a:prstGeom>
          <a:solidFill>
            <a:schemeClr val="bg1"/>
          </a:solid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体験型イベント</a:t>
            </a:r>
            <a:endParaRPr kumimoji="1" lang="ja-JP" altLang="en-US" sz="1200" b="1" dirty="0">
              <a:latin typeface="Meiryo UI" panose="020B0604030504040204" pitchFamily="50" charset="-128"/>
              <a:ea typeface="Meiryo UI" panose="020B0604030504040204" pitchFamily="50" charset="-128"/>
            </a:endParaRPr>
          </a:p>
        </p:txBody>
      </p:sp>
      <p:cxnSp>
        <p:nvCxnSpPr>
          <p:cNvPr id="70" name="直線矢印コネクタ 69">
            <a:extLst>
              <a:ext uri="{FF2B5EF4-FFF2-40B4-BE49-F238E27FC236}">
                <a16:creationId xmlns:a16="http://schemas.microsoft.com/office/drawing/2014/main" id="{1F9E2F7A-DC77-44D3-8501-B3C75FC9F18A}"/>
              </a:ext>
            </a:extLst>
          </p:cNvPr>
          <p:cNvCxnSpPr>
            <a:cxnSpLocks/>
          </p:cNvCxnSpPr>
          <p:nvPr/>
        </p:nvCxnSpPr>
        <p:spPr>
          <a:xfrm>
            <a:off x="5184719" y="6628561"/>
            <a:ext cx="3708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71" name="テキスト ボックス 70">
            <a:extLst>
              <a:ext uri="{FF2B5EF4-FFF2-40B4-BE49-F238E27FC236}">
                <a16:creationId xmlns:a16="http://schemas.microsoft.com/office/drawing/2014/main" id="{C4016CDD-01D1-440D-98DC-7A7D07F62D04}"/>
              </a:ext>
            </a:extLst>
          </p:cNvPr>
          <p:cNvSpPr txBox="1"/>
          <p:nvPr/>
        </p:nvSpPr>
        <p:spPr>
          <a:xfrm>
            <a:off x="1977861" y="5260512"/>
            <a:ext cx="1301959"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遠隔診療サービス</a:t>
            </a:r>
            <a:endParaRPr kumimoji="1" lang="ja-JP" altLang="en-US" sz="1200" b="1" dirty="0">
              <a:latin typeface="Meiryo UI" panose="020B0604030504040204" pitchFamily="50" charset="-128"/>
              <a:ea typeface="Meiryo UI" panose="020B0604030504040204" pitchFamily="50" charset="-128"/>
            </a:endParaRPr>
          </a:p>
        </p:txBody>
      </p:sp>
      <p:cxnSp>
        <p:nvCxnSpPr>
          <p:cNvPr id="73" name="直線矢印コネクタ 72">
            <a:extLst>
              <a:ext uri="{FF2B5EF4-FFF2-40B4-BE49-F238E27FC236}">
                <a16:creationId xmlns:a16="http://schemas.microsoft.com/office/drawing/2014/main" id="{56CA21AF-F83B-4B5E-B4EE-9D7A0201C0C9}"/>
              </a:ext>
            </a:extLst>
          </p:cNvPr>
          <p:cNvCxnSpPr>
            <a:cxnSpLocks/>
          </p:cNvCxnSpPr>
          <p:nvPr/>
        </p:nvCxnSpPr>
        <p:spPr>
          <a:xfrm>
            <a:off x="3413999" y="5399011"/>
            <a:ext cx="5472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72" name="テキスト ボックス 71">
            <a:extLst>
              <a:ext uri="{FF2B5EF4-FFF2-40B4-BE49-F238E27FC236}">
                <a16:creationId xmlns:a16="http://schemas.microsoft.com/office/drawing/2014/main" id="{C4016CDD-01D1-440D-98DC-7A7D07F62D04}"/>
              </a:ext>
            </a:extLst>
          </p:cNvPr>
          <p:cNvSpPr txBox="1"/>
          <p:nvPr/>
        </p:nvSpPr>
        <p:spPr>
          <a:xfrm>
            <a:off x="5454529" y="5269241"/>
            <a:ext cx="1107996" cy="276999"/>
          </a:xfrm>
          <a:prstGeom prst="rect">
            <a:avLst/>
          </a:prstGeom>
          <a:solidFill>
            <a:schemeClr val="bg1"/>
          </a:solid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遠隔健康診断</a:t>
            </a:r>
            <a:endParaRPr kumimoji="1" lang="ja-JP" altLang="en-US" sz="1200" b="1" dirty="0">
              <a:latin typeface="Meiryo UI" panose="020B0604030504040204" pitchFamily="50" charset="-128"/>
              <a:ea typeface="Meiryo UI" panose="020B0604030504040204" pitchFamily="50" charset="-128"/>
            </a:endParaRPr>
          </a:p>
        </p:txBody>
      </p:sp>
      <p:cxnSp>
        <p:nvCxnSpPr>
          <p:cNvPr id="74" name="直線矢印コネクタ 73">
            <a:extLst>
              <a:ext uri="{FF2B5EF4-FFF2-40B4-BE49-F238E27FC236}">
                <a16:creationId xmlns:a16="http://schemas.microsoft.com/office/drawing/2014/main" id="{56CA21AF-F83B-4B5E-B4EE-9D7A0201C0C9}"/>
              </a:ext>
            </a:extLst>
          </p:cNvPr>
          <p:cNvCxnSpPr>
            <a:cxnSpLocks/>
          </p:cNvCxnSpPr>
          <p:nvPr/>
        </p:nvCxnSpPr>
        <p:spPr>
          <a:xfrm>
            <a:off x="5253062" y="3785062"/>
            <a:ext cx="3636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E471D16C-6EB8-48F9-9699-42AD9097018E}"/>
              </a:ext>
            </a:extLst>
          </p:cNvPr>
          <p:cNvSpPr txBox="1"/>
          <p:nvPr/>
        </p:nvSpPr>
        <p:spPr>
          <a:xfrm>
            <a:off x="6136889" y="3640273"/>
            <a:ext cx="1810111" cy="261610"/>
          </a:xfrm>
          <a:prstGeom prst="rect">
            <a:avLst/>
          </a:prstGeom>
          <a:solidFill>
            <a:schemeClr val="bg1"/>
          </a:solidFill>
        </p:spPr>
        <p:txBody>
          <a:bodyPr wrap="none" rtlCol="0">
            <a:spAutoFit/>
          </a:bodyPr>
          <a:lstStyle/>
          <a:p>
            <a:r>
              <a:rPr kumimoji="1" lang="en-US" altLang="ja-JP" sz="1100" b="1" dirty="0">
                <a:latin typeface="Meiryo UI" panose="020B0604030504040204" pitchFamily="50" charset="-128"/>
                <a:ea typeface="Meiryo UI" panose="020B0604030504040204" pitchFamily="50" charset="-128"/>
              </a:rPr>
              <a:t>AI</a:t>
            </a:r>
            <a:r>
              <a:rPr kumimoji="1" lang="ja-JP" altLang="en-US" sz="1100" b="1" dirty="0">
                <a:latin typeface="Meiryo UI" panose="020B0604030504040204" pitchFamily="50" charset="-128"/>
                <a:ea typeface="Meiryo UI" panose="020B0604030504040204" pitchFamily="50" charset="-128"/>
              </a:rPr>
              <a:t>オンデマンドバス・タクシー</a:t>
            </a:r>
          </a:p>
        </p:txBody>
      </p:sp>
      <p:sp>
        <p:nvSpPr>
          <p:cNvPr id="75" name="テキスト ボックス 74">
            <a:extLst>
              <a:ext uri="{FF2B5EF4-FFF2-40B4-BE49-F238E27FC236}">
                <a16:creationId xmlns:a16="http://schemas.microsoft.com/office/drawing/2014/main" id="{C4016CDD-01D1-440D-98DC-7A7D07F62D04}"/>
              </a:ext>
            </a:extLst>
          </p:cNvPr>
          <p:cNvSpPr txBox="1"/>
          <p:nvPr/>
        </p:nvSpPr>
        <p:spPr>
          <a:xfrm>
            <a:off x="6627238" y="6497138"/>
            <a:ext cx="1007007" cy="276999"/>
          </a:xfrm>
          <a:prstGeom prst="rect">
            <a:avLst/>
          </a:prstGeom>
          <a:solidFill>
            <a:schemeClr val="bg1"/>
          </a:solid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ローカル５Ｇ</a:t>
            </a:r>
            <a:endParaRPr kumimoji="1" lang="ja-JP" altLang="en-US" sz="12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2358957" y="6228595"/>
            <a:ext cx="720069" cy="276999"/>
          </a:xfrm>
          <a:prstGeom prst="rect">
            <a:avLst/>
          </a:prstGeom>
          <a:solidFill>
            <a:schemeClr val="bg1"/>
          </a:solidFill>
        </p:spPr>
        <p:txBody>
          <a:bodyPr wrap="none">
            <a:spAutoFit/>
          </a:bodyPr>
          <a:lstStyle/>
          <a:p>
            <a:r>
              <a:rPr kumimoji="1" lang="en-US" altLang="ja-JP" sz="1200" b="1" dirty="0" smtClean="0">
                <a:latin typeface="Meiryo UI" panose="020B0604030504040204" pitchFamily="50" charset="-128"/>
                <a:ea typeface="Meiryo UI" panose="020B0604030504040204" pitchFamily="50" charset="-128"/>
              </a:rPr>
              <a:t>VR</a:t>
            </a:r>
            <a:r>
              <a:rPr kumimoji="1" lang="ja-JP" altLang="en-US" sz="1200" b="1" dirty="0" smtClean="0">
                <a:latin typeface="Meiryo UI" panose="020B0604030504040204" pitchFamily="50" charset="-128"/>
                <a:ea typeface="Meiryo UI" panose="020B0604030504040204" pitchFamily="50" charset="-128"/>
              </a:rPr>
              <a:t>施設</a:t>
            </a:r>
            <a:endParaRPr kumimoji="1" lang="ja-JP" altLang="en-US" sz="1200" b="1" dirty="0">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DA4921FF-C5C2-477D-A92C-C2804CEA4D03}"/>
              </a:ext>
            </a:extLst>
          </p:cNvPr>
          <p:cNvSpPr txBox="1"/>
          <p:nvPr/>
        </p:nvSpPr>
        <p:spPr>
          <a:xfrm>
            <a:off x="7255271" y="1808929"/>
            <a:ext cx="1726755" cy="338554"/>
          </a:xfrm>
          <a:prstGeom prst="rect">
            <a:avLst/>
          </a:prstGeom>
          <a:noFill/>
          <a:ln>
            <a:solidFill>
              <a:schemeClr val="bg1">
                <a:lumMod val="50000"/>
              </a:schemeClr>
            </a:solidFill>
            <a:prstDash val="dash"/>
          </a:ln>
        </p:spPr>
        <p:txBody>
          <a:bodyPr wrap="none" rtlCol="0">
            <a:spAutoFit/>
          </a:bodyPr>
          <a:lstStyle/>
          <a:p>
            <a:r>
              <a:rPr kumimoji="1" lang="en-US" altLang="ja-JP" sz="800" dirty="0" smtClean="0">
                <a:latin typeface="Meiryo UI" panose="020B0604030504040204" pitchFamily="50" charset="-128"/>
                <a:ea typeface="Meiryo UI" panose="020B0604030504040204" pitchFamily="50" charset="-128"/>
              </a:rPr>
              <a:t>BEMS</a:t>
            </a:r>
            <a:r>
              <a:rPr kumimoji="1" lang="ja-JP" altLang="en-US" sz="800" dirty="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ビルエネルギー管理システム</a:t>
            </a:r>
            <a:endParaRPr kumimoji="1" lang="en-US" altLang="ja-JP" sz="800" dirty="0" smtClean="0">
              <a:latin typeface="Meiryo UI" panose="020B0604030504040204" pitchFamily="50" charset="-128"/>
              <a:ea typeface="Meiryo UI" panose="020B0604030504040204" pitchFamily="50" charset="-128"/>
            </a:endParaRPr>
          </a:p>
          <a:p>
            <a:r>
              <a:rPr kumimoji="1" lang="en-US" altLang="ja-JP" sz="800" dirty="0" smtClean="0">
                <a:latin typeface="Meiryo UI" panose="020B0604030504040204" pitchFamily="50" charset="-128"/>
                <a:ea typeface="Meiryo UI" panose="020B0604030504040204" pitchFamily="50" charset="-128"/>
              </a:rPr>
              <a:t>AEMS</a:t>
            </a:r>
            <a:r>
              <a:rPr kumimoji="1" lang="ja-JP" altLang="en-US" sz="800" dirty="0" smtClean="0">
                <a:latin typeface="Meiryo UI" panose="020B0604030504040204" pitchFamily="50" charset="-128"/>
                <a:ea typeface="Meiryo UI" panose="020B0604030504040204" pitchFamily="50" charset="-128"/>
              </a:rPr>
              <a:t>：エリアエネルギー管理システム</a:t>
            </a:r>
            <a:endParaRPr kumimoji="1" lang="ja-JP" altLang="en-US" sz="800" dirty="0">
              <a:latin typeface="Meiryo UI" panose="020B0604030504040204" pitchFamily="50" charset="-128"/>
              <a:ea typeface="Meiryo UI" panose="020B0604030504040204" pitchFamily="50" charset="-128"/>
            </a:endParaRPr>
          </a:p>
        </p:txBody>
      </p:sp>
      <p:cxnSp>
        <p:nvCxnSpPr>
          <p:cNvPr id="77" name="直線矢印コネクタ 76">
            <a:extLst>
              <a:ext uri="{FF2B5EF4-FFF2-40B4-BE49-F238E27FC236}">
                <a16:creationId xmlns:a16="http://schemas.microsoft.com/office/drawing/2014/main" id="{56CA21AF-F83B-4B5E-B4EE-9D7A0201C0C9}"/>
              </a:ext>
            </a:extLst>
          </p:cNvPr>
          <p:cNvCxnSpPr>
            <a:cxnSpLocks/>
          </p:cNvCxnSpPr>
          <p:nvPr/>
        </p:nvCxnSpPr>
        <p:spPr>
          <a:xfrm>
            <a:off x="1953312" y="5701950"/>
            <a:ext cx="3204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48" name="テキスト ボックス 47">
            <a:extLst>
              <a:ext uri="{FF2B5EF4-FFF2-40B4-BE49-F238E27FC236}">
                <a16:creationId xmlns:a16="http://schemas.microsoft.com/office/drawing/2014/main" id="{46E5091F-3AB9-4D3E-AAE6-64108F3E5E0A}"/>
              </a:ext>
            </a:extLst>
          </p:cNvPr>
          <p:cNvSpPr txBox="1"/>
          <p:nvPr/>
        </p:nvSpPr>
        <p:spPr>
          <a:xfrm>
            <a:off x="2565516" y="5578322"/>
            <a:ext cx="1925527" cy="261610"/>
          </a:xfrm>
          <a:prstGeom prst="rect">
            <a:avLst/>
          </a:prstGeom>
          <a:solidFill>
            <a:schemeClr val="bg1"/>
          </a:solid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バイタルデータによる健康支援</a:t>
            </a:r>
          </a:p>
        </p:txBody>
      </p:sp>
      <p:cxnSp>
        <p:nvCxnSpPr>
          <p:cNvPr id="78" name="直線矢印コネクタ 77">
            <a:extLst>
              <a:ext uri="{FF2B5EF4-FFF2-40B4-BE49-F238E27FC236}">
                <a16:creationId xmlns:a16="http://schemas.microsoft.com/office/drawing/2014/main" id="{56CA21AF-F83B-4B5E-B4EE-9D7A0201C0C9}"/>
              </a:ext>
            </a:extLst>
          </p:cNvPr>
          <p:cNvCxnSpPr>
            <a:cxnSpLocks/>
          </p:cNvCxnSpPr>
          <p:nvPr/>
        </p:nvCxnSpPr>
        <p:spPr>
          <a:xfrm>
            <a:off x="5347662" y="5701947"/>
            <a:ext cx="3528000" cy="0"/>
          </a:xfrm>
          <a:prstGeom prst="straightConnector1">
            <a:avLst/>
          </a:prstGeom>
          <a:ln w="38100">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79" name="テキスト ボックス 78">
            <a:extLst>
              <a:ext uri="{FF2B5EF4-FFF2-40B4-BE49-F238E27FC236}">
                <a16:creationId xmlns:a16="http://schemas.microsoft.com/office/drawing/2014/main" id="{46E5091F-3AB9-4D3E-AAE6-64108F3E5E0A}"/>
              </a:ext>
            </a:extLst>
          </p:cNvPr>
          <p:cNvSpPr txBox="1"/>
          <p:nvPr/>
        </p:nvSpPr>
        <p:spPr>
          <a:xfrm>
            <a:off x="6306236" y="5578319"/>
            <a:ext cx="1625766" cy="261610"/>
          </a:xfrm>
          <a:prstGeom prst="rect">
            <a:avLst/>
          </a:prstGeom>
          <a:solidFill>
            <a:schemeClr val="bg1"/>
          </a:solid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健診データ等による</a:t>
            </a:r>
            <a:r>
              <a:rPr kumimoji="1" lang="en-US" altLang="ja-JP" sz="1100" b="1" dirty="0" smtClean="0">
                <a:latin typeface="Meiryo UI" panose="020B0604030504040204" pitchFamily="50" charset="-128"/>
                <a:ea typeface="Meiryo UI" panose="020B0604030504040204" pitchFamily="50" charset="-128"/>
              </a:rPr>
              <a:t>PHR</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8041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852361" y="2268716"/>
            <a:ext cx="3589444" cy="523220"/>
          </a:xfrm>
          <a:prstGeom prst="rect">
            <a:avLst/>
          </a:prstGeom>
        </p:spPr>
        <p:txBody>
          <a:bodyPr wrap="none">
            <a:spAutoFit/>
          </a:bodyPr>
          <a:lstStyle/>
          <a:p>
            <a:r>
              <a:rPr lang="ja-JP" altLang="en-US" sz="2800" dirty="0" smtClean="0">
                <a:latin typeface="Meiryo UI" panose="020B0604030504040204" pitchFamily="50" charset="-128"/>
                <a:ea typeface="Meiryo UI" panose="020B0604030504040204" pitchFamily="50" charset="-128"/>
              </a:rPr>
              <a:t>第２章　国内外の事例</a:t>
            </a:r>
            <a:endParaRPr lang="ja-JP" altLang="en-US" sz="28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A4BF8627-36C9-4341-969E-17B4CBF9CE1D}" type="slidenum">
              <a:rPr kumimoji="1" lang="ja-JP" altLang="en-US" smtClean="0"/>
              <a:t>9</a:t>
            </a:fld>
            <a:endParaRPr kumimoji="1" lang="ja-JP" altLang="en-US"/>
          </a:p>
        </p:txBody>
      </p:sp>
    </p:spTree>
    <p:extLst>
      <p:ext uri="{BB962C8B-B14F-4D97-AF65-F5344CB8AC3E}">
        <p14:creationId xmlns:p14="http://schemas.microsoft.com/office/powerpoint/2010/main" val="377491127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lumMod val="20000"/>
            <a:lumOff val="80000"/>
          </a:schemeClr>
        </a:solidFill>
        <a:ln>
          <a:solidFill>
            <a:schemeClr val="accent1"/>
          </a:solidFill>
        </a:ln>
      </a:spPr>
      <a:bodyPr wrap="none" rtlCol="0">
        <a:spAutoFit/>
      </a:bodyPr>
      <a:lstStyle>
        <a:defPPr algn="ctr">
          <a:defRPr kumimoji="1" sz="1400" b="1" dirty="0" smtClean="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7365</TotalTime>
  <Words>3475</Words>
  <Application>Microsoft Office PowerPoint</Application>
  <PresentationFormat>画面に合わせる (4:3)</PresentationFormat>
  <Paragraphs>665</Paragraphs>
  <Slides>30</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30</vt:i4>
      </vt:variant>
    </vt:vector>
  </HeadingPairs>
  <TitlesOfParts>
    <vt:vector size="38" baseType="lpstr">
      <vt:lpstr>Meiryo UI</vt:lpstr>
      <vt:lpstr>游ゴシック</vt:lpstr>
      <vt:lpstr>游ゴシック Light</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狩野　俊明</dc:creator>
  <cp:lastModifiedBy>廣瀬　光史</cp:lastModifiedBy>
  <cp:revision>344</cp:revision>
  <cp:lastPrinted>2020-01-27T12:19:17Z</cp:lastPrinted>
  <dcterms:created xsi:type="dcterms:W3CDTF">2020-01-07T01:56:08Z</dcterms:created>
  <dcterms:modified xsi:type="dcterms:W3CDTF">2020-01-27T14:02:22Z</dcterms:modified>
</cp:coreProperties>
</file>