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3"/>
  </p:notesMasterIdLst>
  <p:sldIdLst>
    <p:sldId id="311" r:id="rId2"/>
    <p:sldId id="317" r:id="rId3"/>
    <p:sldId id="320" r:id="rId4"/>
    <p:sldId id="318" r:id="rId5"/>
    <p:sldId id="319" r:id="rId6"/>
    <p:sldId id="316" r:id="rId7"/>
    <p:sldId id="321" r:id="rId8"/>
    <p:sldId id="322" r:id="rId9"/>
    <p:sldId id="323" r:id="rId10"/>
    <p:sldId id="324" r:id="rId11"/>
    <p:sldId id="315" r:id="rId1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岡田　敦子" initials="岡田　敦子" lastIdx="1" clrIdx="0">
    <p:extLst>
      <p:ext uri="{19B8F6BF-5375-455C-9EA6-DF929625EA0E}">
        <p15:presenceInfo xmlns:p15="http://schemas.microsoft.com/office/powerpoint/2012/main" userId="S-1-5-21-161959346-1900351369-444732941-30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CC00"/>
    <a:srgbClr val="FF3300"/>
    <a:srgbClr val="FFFFCC"/>
    <a:srgbClr val="FF9900"/>
    <a:srgbClr val="9966FF"/>
    <a:srgbClr val="FF99FF"/>
    <a:srgbClr val="FFFFFF"/>
    <a:srgbClr val="CCFFFF"/>
    <a:srgbClr val="F5F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69" d="100"/>
          <a:sy n="69" d="100"/>
        </p:scale>
        <p:origin x="11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岡田 敦子" userId="885f629918f218db" providerId="LiveId" clId="{9959EE74-3C9C-447F-A79B-AA44ABEE2715}"/>
    <pc:docChg chg="undo redo custSel modSld">
      <pc:chgData name="岡田 敦子" userId="885f629918f218db" providerId="LiveId" clId="{9959EE74-3C9C-447F-A79B-AA44ABEE2715}" dt="2020-01-26T14:03:17.509" v="1691" actId="1076"/>
      <pc:docMkLst>
        <pc:docMk/>
      </pc:docMkLst>
      <pc:sldChg chg="addSp delSp modSp">
        <pc:chgData name="岡田 敦子" userId="885f629918f218db" providerId="LiveId" clId="{9959EE74-3C9C-447F-A79B-AA44ABEE2715}" dt="2020-01-26T14:03:17.509" v="1691" actId="1076"/>
        <pc:sldMkLst>
          <pc:docMk/>
          <pc:sldMk cId="1564176568" sldId="317"/>
        </pc:sldMkLst>
        <pc:spChg chg="mod">
          <ac:chgData name="岡田 敦子" userId="885f629918f218db" providerId="LiveId" clId="{9959EE74-3C9C-447F-A79B-AA44ABEE2715}" dt="2020-01-26T13:52:32.513" v="1409" actId="14100"/>
          <ac:spMkLst>
            <pc:docMk/>
            <pc:sldMk cId="1564176568" sldId="317"/>
            <ac:spMk id="3" creationId="{00000000-0000-0000-0000-000000000000}"/>
          </ac:spMkLst>
        </pc:spChg>
        <pc:spChg chg="mod">
          <ac:chgData name="岡田 敦子" userId="885f629918f218db" providerId="LiveId" clId="{9959EE74-3C9C-447F-A79B-AA44ABEE2715}" dt="2020-01-26T13:57:27.390" v="1533" actId="1076"/>
          <ac:spMkLst>
            <pc:docMk/>
            <pc:sldMk cId="1564176568" sldId="317"/>
            <ac:spMk id="4" creationId="{00000000-0000-0000-0000-000000000000}"/>
          </ac:spMkLst>
        </pc:spChg>
        <pc:spChg chg="add mod">
          <ac:chgData name="岡田 敦子" userId="885f629918f218db" providerId="LiveId" clId="{9959EE74-3C9C-447F-A79B-AA44ABEE2715}" dt="2020-01-26T13:36:55.634" v="649" actId="14100"/>
          <ac:spMkLst>
            <pc:docMk/>
            <pc:sldMk cId="1564176568" sldId="317"/>
            <ac:spMk id="7" creationId="{93F1F8F9-D852-4BFE-B8FE-80343BCA31DD}"/>
          </ac:spMkLst>
        </pc:spChg>
        <pc:spChg chg="del">
          <ac:chgData name="岡田 敦子" userId="885f629918f218db" providerId="LiveId" clId="{9959EE74-3C9C-447F-A79B-AA44ABEE2715}" dt="2020-01-26T13:20:11.745" v="26" actId="478"/>
          <ac:spMkLst>
            <pc:docMk/>
            <pc:sldMk cId="1564176568" sldId="317"/>
            <ac:spMk id="12" creationId="{88F1A10D-62DA-46C5-AD94-170ABB40819B}"/>
          </ac:spMkLst>
        </pc:spChg>
        <pc:spChg chg="mod">
          <ac:chgData name="岡田 敦子" userId="885f629918f218db" providerId="LiveId" clId="{9959EE74-3C9C-447F-A79B-AA44ABEE2715}" dt="2020-01-26T14:03:12.302" v="1690" actId="1076"/>
          <ac:spMkLst>
            <pc:docMk/>
            <pc:sldMk cId="1564176568" sldId="317"/>
            <ac:spMk id="13" creationId="{80E4920B-A07A-47CB-977A-326324F2BD3D}"/>
          </ac:spMkLst>
        </pc:spChg>
        <pc:spChg chg="mod">
          <ac:chgData name="岡田 敦子" userId="885f629918f218db" providerId="LiveId" clId="{9959EE74-3C9C-447F-A79B-AA44ABEE2715}" dt="2020-01-26T14:03:17.509" v="1691" actId="1076"/>
          <ac:spMkLst>
            <pc:docMk/>
            <pc:sldMk cId="1564176568" sldId="317"/>
            <ac:spMk id="14" creationId="{7635CC7C-5802-4B34-9EA1-0FFEB99F4573}"/>
          </ac:spMkLst>
        </pc:spChg>
        <pc:spChg chg="mod">
          <ac:chgData name="岡田 敦子" userId="885f629918f218db" providerId="LiveId" clId="{9959EE74-3C9C-447F-A79B-AA44ABEE2715}" dt="2020-01-26T13:51:58.459" v="1402" actId="1076"/>
          <ac:spMkLst>
            <pc:docMk/>
            <pc:sldMk cId="1564176568" sldId="317"/>
            <ac:spMk id="15" creationId="{5D3CD7E7-DACE-4A9C-A9AF-D42DDD1ECD7E}"/>
          </ac:spMkLst>
        </pc:spChg>
        <pc:spChg chg="add mod">
          <ac:chgData name="岡田 敦子" userId="885f629918f218db" providerId="LiveId" clId="{9959EE74-3C9C-447F-A79B-AA44ABEE2715}" dt="2020-01-26T13:52:48.287" v="1413" actId="1076"/>
          <ac:spMkLst>
            <pc:docMk/>
            <pc:sldMk cId="1564176568" sldId="317"/>
            <ac:spMk id="16" creationId="{64A56381-8CCB-4D75-87C6-E4580E2ECA6F}"/>
          </ac:spMkLst>
        </pc:spChg>
        <pc:graphicFrameChg chg="mod modGraphic">
          <ac:chgData name="岡田 敦子" userId="885f629918f218db" providerId="LiveId" clId="{9959EE74-3C9C-447F-A79B-AA44ABEE2715}" dt="2020-01-26T13:51:15.393" v="1400" actId="1035"/>
          <ac:graphicFrameMkLst>
            <pc:docMk/>
            <pc:sldMk cId="1564176568" sldId="317"/>
            <ac:graphicFrameMk id="2" creationId="{673326D6-A20F-4641-9AB1-15B0F6BE4B26}"/>
          </ac:graphicFrameMkLst>
        </pc:graphicFrameChg>
        <pc:graphicFrameChg chg="mod modGraphic">
          <ac:chgData name="岡田 敦子" userId="885f629918f218db" providerId="LiveId" clId="{9959EE74-3C9C-447F-A79B-AA44ABEE2715}" dt="2020-01-26T13:51:15.393" v="1400" actId="1035"/>
          <ac:graphicFrameMkLst>
            <pc:docMk/>
            <pc:sldMk cId="1564176568" sldId="317"/>
            <ac:graphicFrameMk id="9" creationId="{56829EE4-2279-451E-9C11-BC2049CDB13A}"/>
          </ac:graphicFrameMkLst>
        </pc:graphicFrameChg>
        <pc:graphicFrameChg chg="mod modGraphic">
          <ac:chgData name="岡田 敦子" userId="885f629918f218db" providerId="LiveId" clId="{9959EE74-3C9C-447F-A79B-AA44ABEE2715}" dt="2020-01-26T14:00:45.001" v="1681" actId="14100"/>
          <ac:graphicFrameMkLst>
            <pc:docMk/>
            <pc:sldMk cId="1564176568" sldId="317"/>
            <ac:graphicFrameMk id="10" creationId="{94233058-7E85-4748-BE0A-D5F029844AE3}"/>
          </ac:graphicFrameMkLst>
        </pc:graphicFrameChg>
        <pc:graphicFrameChg chg="mod modGraphic">
          <ac:chgData name="岡田 敦子" userId="885f629918f218db" providerId="LiveId" clId="{9959EE74-3C9C-447F-A79B-AA44ABEE2715}" dt="2020-01-26T14:03:08.424" v="1689" actId="1076"/>
          <ac:graphicFrameMkLst>
            <pc:docMk/>
            <pc:sldMk cId="1564176568" sldId="317"/>
            <ac:graphicFrameMk id="11" creationId="{B1C1C7EB-CFD6-4453-81FB-E5100BA40F6F}"/>
          </ac:graphicFrameMkLst>
        </pc:graphicFrameChg>
        <pc:cxnChg chg="add mod">
          <ac:chgData name="岡田 敦子" userId="885f629918f218db" providerId="LiveId" clId="{9959EE74-3C9C-447F-A79B-AA44ABEE2715}" dt="2020-01-26T13:58:52.476" v="1562" actId="14100"/>
          <ac:cxnSpMkLst>
            <pc:docMk/>
            <pc:sldMk cId="1564176568" sldId="317"/>
            <ac:cxnSpMk id="18" creationId="{A1D0E023-8256-4243-AB8A-05179E9B6DAE}"/>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sz="1200" b="1" dirty="0">
                <a:solidFill>
                  <a:schemeClr val="tx1"/>
                </a:solidFill>
                <a:latin typeface="Meiryo UI" panose="020B0604030504040204" pitchFamily="50" charset="-128"/>
                <a:ea typeface="Meiryo UI" panose="020B0604030504040204" pitchFamily="50" charset="-128"/>
              </a:rPr>
              <a:t>■府人口に占める国保被保険者の割合</a:t>
            </a:r>
          </a:p>
        </c:rich>
      </c:tx>
      <c:layout>
        <c:manualLayout>
          <c:xMode val="edge"/>
          <c:yMode val="edge"/>
          <c:x val="0.1861911804831508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8187970117144453"/>
          <c:y val="0.19854250673351739"/>
          <c:w val="0.75251222230289594"/>
          <c:h val="0.67988005859528888"/>
        </c:manualLayout>
      </c:layout>
      <c:barChart>
        <c:barDir val="col"/>
        <c:grouping val="stacked"/>
        <c:varyColors val="0"/>
        <c:ser>
          <c:idx val="0"/>
          <c:order val="0"/>
          <c:tx>
            <c:strRef>
              <c:f>Sheet1!$B$1</c:f>
              <c:strCache>
                <c:ptCount val="1"/>
                <c:pt idx="0">
                  <c:v>その他</c:v>
                </c:pt>
              </c:strCache>
            </c:strRef>
          </c:tx>
          <c:spPr>
            <a:solidFill>
              <a:schemeClr val="accent1"/>
            </a:solidFill>
            <a:ln>
              <a:noFill/>
            </a:ln>
            <a:effectLst/>
          </c:spPr>
          <c:invertIfNegative val="0"/>
          <c:dPt>
            <c:idx val="0"/>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3-8240-4906-893A-1683DA48603E}"/>
              </c:ext>
            </c:extLst>
          </c:dPt>
          <c:cat>
            <c:strRef>
              <c:f>Sheet1!$A$2</c:f>
              <c:strCache>
                <c:ptCount val="1"/>
                <c:pt idx="0">
                  <c:v>分類 1</c:v>
                </c:pt>
              </c:strCache>
            </c:strRef>
          </c:cat>
          <c:val>
            <c:numRef>
              <c:f>Sheet1!$B$2</c:f>
              <c:numCache>
                <c:formatCode>General</c:formatCode>
                <c:ptCount val="1"/>
                <c:pt idx="0">
                  <c:v>6823784</c:v>
                </c:pt>
              </c:numCache>
            </c:numRef>
          </c:val>
          <c:extLst>
            <c:ext xmlns:c16="http://schemas.microsoft.com/office/drawing/2014/chart" uri="{C3380CC4-5D6E-409C-BE32-E72D297353CC}">
              <c16:uniqueId val="{00000000-8240-4906-893A-1683DA48603E}"/>
            </c:ext>
          </c:extLst>
        </c:ser>
        <c:ser>
          <c:idx val="1"/>
          <c:order val="1"/>
          <c:tx>
            <c:strRef>
              <c:f>Sheet1!$C$1</c:f>
              <c:strCache>
                <c:ptCount val="1"/>
                <c:pt idx="0">
                  <c:v>国保</c:v>
                </c:pt>
              </c:strCache>
            </c:strRef>
          </c:tx>
          <c:spPr>
            <a:solidFill>
              <a:schemeClr val="accent1"/>
            </a:solidFill>
            <a:ln>
              <a:solidFill>
                <a:schemeClr val="tx1"/>
              </a:solidFill>
            </a:ln>
            <a:effectLst/>
          </c:spPr>
          <c:invertIfNegative val="0"/>
          <c:cat>
            <c:strRef>
              <c:f>Sheet1!$A$2</c:f>
              <c:strCache>
                <c:ptCount val="1"/>
                <c:pt idx="0">
                  <c:v>分類 1</c:v>
                </c:pt>
              </c:strCache>
            </c:strRef>
          </c:cat>
          <c:val>
            <c:numRef>
              <c:f>Sheet1!$C$2</c:f>
              <c:numCache>
                <c:formatCode>General</c:formatCode>
                <c:ptCount val="1"/>
                <c:pt idx="0">
                  <c:v>2000782</c:v>
                </c:pt>
              </c:numCache>
            </c:numRef>
          </c:val>
          <c:extLst>
            <c:ext xmlns:c16="http://schemas.microsoft.com/office/drawing/2014/chart" uri="{C3380CC4-5D6E-409C-BE32-E72D297353CC}">
              <c16:uniqueId val="{00000001-8240-4906-893A-1683DA48603E}"/>
            </c:ext>
          </c:extLst>
        </c:ser>
        <c:dLbls>
          <c:showLegendKey val="0"/>
          <c:showVal val="0"/>
          <c:showCatName val="0"/>
          <c:showSerName val="0"/>
          <c:showPercent val="0"/>
          <c:showBubbleSize val="0"/>
        </c:dLbls>
        <c:gapWidth val="150"/>
        <c:overlap val="100"/>
        <c:axId val="1596775520"/>
        <c:axId val="1596776352"/>
      </c:barChart>
      <c:catAx>
        <c:axId val="1596775520"/>
        <c:scaling>
          <c:orientation val="minMax"/>
        </c:scaling>
        <c:delete val="1"/>
        <c:axPos val="b"/>
        <c:numFmt formatCode="General" sourceLinked="1"/>
        <c:majorTickMark val="none"/>
        <c:minorTickMark val="none"/>
        <c:tickLblPos val="nextTo"/>
        <c:crossAx val="1596776352"/>
        <c:crosses val="autoZero"/>
        <c:auto val="1"/>
        <c:lblAlgn val="ctr"/>
        <c:lblOffset val="100"/>
        <c:noMultiLvlLbl val="0"/>
      </c:catAx>
      <c:valAx>
        <c:axId val="159677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96775520"/>
        <c:crosses val="autoZero"/>
        <c:crossBetween val="between"/>
        <c:majorUnit val="2000000"/>
        <c:dispUnits>
          <c:builtInUnit val="tenThousands"/>
          <c:dispUnitsLbl>
            <c:layout>
              <c:manualLayout>
                <c:xMode val="edge"/>
                <c:yMode val="edge"/>
                <c:x val="4.3889701225705582E-2"/>
                <c:y val="9.1739639997738806E-2"/>
              </c:manualLayout>
            </c:layout>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000" dirty="0">
                      <a:latin typeface="Meiryo UI" panose="020B0604030504040204" pitchFamily="50" charset="-128"/>
                      <a:ea typeface="Meiryo UI" panose="020B0604030504040204" pitchFamily="50" charset="-128"/>
                    </a:rPr>
                    <a:t>万人</a:t>
                  </a:r>
                </a:p>
              </c:rich>
            </c:tx>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ispUnitsLbl>
        </c:dispUnits>
      </c:valAx>
      <c:spPr>
        <a:noFill/>
        <a:ln>
          <a:noFill/>
        </a:ln>
        <a:effectLst/>
      </c:spPr>
    </c:plotArea>
    <c:legend>
      <c:legendPos val="b"/>
      <c:layout>
        <c:manualLayout>
          <c:xMode val="edge"/>
          <c:yMode val="edge"/>
          <c:x val="0.45499508500945957"/>
          <c:y val="0.89126064224720303"/>
          <c:w val="0.28315951277705759"/>
          <c:h val="5.427319630534537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ja-JP" altLang="en-US" sz="1200" b="1" dirty="0">
                <a:solidFill>
                  <a:schemeClr val="tx1"/>
                </a:solidFill>
                <a:latin typeface="Meiryo UI" panose="020B0604030504040204" pitchFamily="50" charset="-128"/>
                <a:ea typeface="Meiryo UI" panose="020B0604030504040204" pitchFamily="50" charset="-128"/>
              </a:rPr>
              <a:t>■国保被保険者の特定健診受診状況</a:t>
            </a:r>
          </a:p>
        </c:rich>
      </c:tx>
      <c:layout>
        <c:manualLayout>
          <c:xMode val="edge"/>
          <c:yMode val="edge"/>
          <c:x val="0.2609504524068690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850672077514075"/>
          <c:y val="0.20141661871611019"/>
          <c:w val="0.73672743205962921"/>
          <c:h val="0.67700594275026571"/>
        </c:manualLayout>
      </c:layout>
      <c:barChart>
        <c:barDir val="col"/>
        <c:grouping val="stacked"/>
        <c:varyColors val="0"/>
        <c:ser>
          <c:idx val="0"/>
          <c:order val="0"/>
          <c:tx>
            <c:strRef>
              <c:f>Sheet1!$B$1</c:f>
              <c:strCache>
                <c:ptCount val="1"/>
                <c:pt idx="0">
                  <c:v>未受診者</c:v>
                </c:pt>
              </c:strCache>
            </c:strRef>
          </c:tx>
          <c:spPr>
            <a:solidFill>
              <a:schemeClr val="accent1"/>
            </a:solidFill>
            <a:ln>
              <a:solidFill>
                <a:schemeClr val="tx1"/>
              </a:solidFill>
            </a:ln>
            <a:effectLst/>
          </c:spPr>
          <c:invertIfNegative val="0"/>
          <c:dPt>
            <c:idx val="0"/>
            <c:invertIfNegative val="0"/>
            <c:bubble3D val="0"/>
            <c:spPr>
              <a:pattFill prst="dkDnDiag">
                <a:fgClr>
                  <a:schemeClr val="accent1"/>
                </a:fgClr>
                <a:bgClr>
                  <a:schemeClr val="bg1"/>
                </a:bgClr>
              </a:pattFill>
              <a:ln>
                <a:solidFill>
                  <a:schemeClr val="tx1"/>
                </a:solidFill>
              </a:ln>
              <a:effectLst/>
            </c:spPr>
            <c:extLst>
              <c:ext xmlns:c16="http://schemas.microsoft.com/office/drawing/2014/chart" uri="{C3380CC4-5D6E-409C-BE32-E72D297353CC}">
                <c16:uniqueId val="{00000001-7D05-49E4-A718-1CA85B326692}"/>
              </c:ext>
            </c:extLst>
          </c:dPt>
          <c:cat>
            <c:strRef>
              <c:f>Sheet1!$A$2</c:f>
              <c:strCache>
                <c:ptCount val="1"/>
                <c:pt idx="0">
                  <c:v>分類 1</c:v>
                </c:pt>
              </c:strCache>
            </c:strRef>
          </c:cat>
          <c:val>
            <c:numRef>
              <c:f>Sheet1!$B$2</c:f>
              <c:numCache>
                <c:formatCode>General</c:formatCode>
                <c:ptCount val="1"/>
                <c:pt idx="0">
                  <c:v>906488</c:v>
                </c:pt>
              </c:numCache>
            </c:numRef>
          </c:val>
          <c:extLst>
            <c:ext xmlns:c16="http://schemas.microsoft.com/office/drawing/2014/chart" uri="{C3380CC4-5D6E-409C-BE32-E72D297353CC}">
              <c16:uniqueId val="{00000002-7D05-49E4-A718-1CA85B326692}"/>
            </c:ext>
          </c:extLst>
        </c:ser>
        <c:ser>
          <c:idx val="1"/>
          <c:order val="1"/>
          <c:tx>
            <c:strRef>
              <c:f>Sheet1!$C$1</c:f>
              <c:strCache>
                <c:ptCount val="1"/>
                <c:pt idx="0">
                  <c:v>健診受診者</c:v>
                </c:pt>
              </c:strCache>
            </c:strRef>
          </c:tx>
          <c:spPr>
            <a:solidFill>
              <a:schemeClr val="accent1"/>
            </a:solidFill>
            <a:ln>
              <a:solidFill>
                <a:schemeClr val="tx1"/>
              </a:solidFill>
            </a:ln>
            <a:effectLst/>
          </c:spPr>
          <c:invertIfNegative val="0"/>
          <c:cat>
            <c:strRef>
              <c:f>Sheet1!$A$2</c:f>
              <c:strCache>
                <c:ptCount val="1"/>
                <c:pt idx="0">
                  <c:v>分類 1</c:v>
                </c:pt>
              </c:strCache>
            </c:strRef>
          </c:cat>
          <c:val>
            <c:numRef>
              <c:f>Sheet1!$C$2</c:f>
              <c:numCache>
                <c:formatCode>General</c:formatCode>
                <c:ptCount val="1"/>
                <c:pt idx="0">
                  <c:v>404443</c:v>
                </c:pt>
              </c:numCache>
            </c:numRef>
          </c:val>
          <c:extLst>
            <c:ext xmlns:c16="http://schemas.microsoft.com/office/drawing/2014/chart" uri="{C3380CC4-5D6E-409C-BE32-E72D297353CC}">
              <c16:uniqueId val="{00000003-7D05-49E4-A718-1CA85B326692}"/>
            </c:ext>
          </c:extLst>
        </c:ser>
        <c:dLbls>
          <c:showLegendKey val="0"/>
          <c:showVal val="0"/>
          <c:showCatName val="0"/>
          <c:showSerName val="0"/>
          <c:showPercent val="0"/>
          <c:showBubbleSize val="0"/>
        </c:dLbls>
        <c:gapWidth val="150"/>
        <c:overlap val="100"/>
        <c:axId val="1596775520"/>
        <c:axId val="1596776352"/>
      </c:barChart>
      <c:catAx>
        <c:axId val="1596775520"/>
        <c:scaling>
          <c:orientation val="minMax"/>
        </c:scaling>
        <c:delete val="1"/>
        <c:axPos val="b"/>
        <c:numFmt formatCode="General" sourceLinked="1"/>
        <c:majorTickMark val="none"/>
        <c:minorTickMark val="none"/>
        <c:tickLblPos val="nextTo"/>
        <c:crossAx val="1596776352"/>
        <c:crosses val="autoZero"/>
        <c:auto val="1"/>
        <c:lblAlgn val="ctr"/>
        <c:lblOffset val="100"/>
        <c:noMultiLvlLbl val="0"/>
      </c:catAx>
      <c:valAx>
        <c:axId val="1596776352"/>
        <c:scaling>
          <c:orientation val="minMax"/>
          <c:max val="150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96775520"/>
        <c:crosses val="autoZero"/>
        <c:crossBetween val="between"/>
        <c:majorUnit val="500000"/>
        <c:dispUnits>
          <c:builtInUnit val="tenThousands"/>
          <c:dispUnitsLbl>
            <c:layout>
              <c:manualLayout>
                <c:xMode val="edge"/>
                <c:yMode val="edge"/>
                <c:x val="4.7046833638196846E-2"/>
                <c:y val="0.11156986223431994"/>
              </c:manualLayout>
            </c:layout>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000" dirty="0">
                      <a:latin typeface="Meiryo UI" panose="020B0604030504040204" pitchFamily="50" charset="-128"/>
                      <a:ea typeface="Meiryo UI" panose="020B0604030504040204" pitchFamily="50" charset="-128"/>
                    </a:rPr>
                    <a:t>万人</a:t>
                  </a:r>
                </a:p>
              </c:rich>
            </c:tx>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ispUnitsLbl>
        </c:dispUnits>
      </c:valAx>
      <c:spPr>
        <a:noFill/>
        <a:ln>
          <a:noFill/>
        </a:ln>
        <a:effectLst/>
      </c:spPr>
    </c:plotArea>
    <c:legend>
      <c:legendPos val="b"/>
      <c:layout>
        <c:manualLayout>
          <c:xMode val="edge"/>
          <c:yMode val="edge"/>
          <c:x val="0.27598546585507366"/>
          <c:y val="0.90961308407748587"/>
          <c:w val="0.55704974364079973"/>
          <c:h val="5.873258897616328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19819163281885E-2"/>
          <c:y val="0.15279853468437776"/>
          <c:w val="0.94876917374193737"/>
          <c:h val="0.65089005035417491"/>
        </c:manualLayout>
      </c:layout>
      <c:barChart>
        <c:barDir val="col"/>
        <c:grouping val="clustered"/>
        <c:varyColors val="0"/>
        <c:ser>
          <c:idx val="0"/>
          <c:order val="0"/>
          <c:tx>
            <c:strRef>
              <c:f>Sheet1!$B$1</c:f>
              <c:strCache>
                <c:ptCount val="1"/>
                <c:pt idx="0">
                  <c:v>2018年度</c:v>
                </c:pt>
              </c:strCache>
            </c:strRef>
          </c:tx>
          <c:spPr>
            <a:pattFill prst="dkDnDiag">
              <a:fgClr>
                <a:schemeClr val="accent1"/>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31</c:v>
                </c:pt>
              </c:numCache>
            </c:numRef>
          </c:val>
          <c:extLst>
            <c:ext xmlns:c16="http://schemas.microsoft.com/office/drawing/2014/chart" uri="{C3380CC4-5D6E-409C-BE32-E72D297353CC}">
              <c16:uniqueId val="{00000000-AA55-49E3-BFD2-1DFE10B66D6B}"/>
            </c:ext>
          </c:extLst>
        </c:ser>
        <c:ser>
          <c:idx val="1"/>
          <c:order val="1"/>
          <c:tx>
            <c:strRef>
              <c:f>Sheet1!$C$1</c:f>
              <c:strCache>
                <c:ptCount val="1"/>
                <c:pt idx="0">
                  <c:v>2019年度</c:v>
                </c:pt>
              </c:strCache>
            </c:strRef>
          </c:tx>
          <c:spPr>
            <a:solidFill>
              <a:schemeClr val="accent1"/>
            </a:solid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41</c:v>
                </c:pt>
              </c:numCache>
            </c:numRef>
          </c:val>
          <c:extLst>
            <c:ext xmlns:c16="http://schemas.microsoft.com/office/drawing/2014/chart" uri="{C3380CC4-5D6E-409C-BE32-E72D297353CC}">
              <c16:uniqueId val="{00000001-AA55-49E3-BFD2-1DFE10B66D6B}"/>
            </c:ext>
          </c:extLst>
        </c:ser>
        <c:dLbls>
          <c:showLegendKey val="0"/>
          <c:showVal val="0"/>
          <c:showCatName val="0"/>
          <c:showSerName val="0"/>
          <c:showPercent val="0"/>
          <c:showBubbleSize val="0"/>
        </c:dLbls>
        <c:gapWidth val="219"/>
        <c:overlap val="-27"/>
        <c:axId val="457563128"/>
        <c:axId val="457564088"/>
      </c:barChart>
      <c:catAx>
        <c:axId val="45756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7564088"/>
        <c:crosses val="autoZero"/>
        <c:auto val="1"/>
        <c:lblAlgn val="ctr"/>
        <c:lblOffset val="100"/>
        <c:noMultiLvlLbl val="0"/>
      </c:catAx>
      <c:valAx>
        <c:axId val="457564088"/>
        <c:scaling>
          <c:orientation val="minMax"/>
          <c:max val="4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7563128"/>
        <c:crossesAt val="1"/>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19819163281885E-2"/>
          <c:y val="0.15279853468437776"/>
          <c:w val="0.94876917374193737"/>
          <c:h val="0.65089005035417491"/>
        </c:manualLayout>
      </c:layout>
      <c:barChart>
        <c:barDir val="col"/>
        <c:grouping val="clustered"/>
        <c:varyColors val="0"/>
        <c:ser>
          <c:idx val="0"/>
          <c:order val="0"/>
          <c:tx>
            <c:strRef>
              <c:f>Sheet1!$B$1</c:f>
              <c:strCache>
                <c:ptCount val="1"/>
                <c:pt idx="0">
                  <c:v>2018年度</c:v>
                </c:pt>
              </c:strCache>
            </c:strRef>
          </c:tx>
          <c:spPr>
            <a:pattFill prst="dkDnDiag">
              <a:fgClr>
                <a:schemeClr val="accent1"/>
              </a:fgClr>
              <a:bgClr>
                <a:schemeClr val="bg1"/>
              </a:bgClr>
            </a:pattFill>
            <a:ln>
              <a:solidFill>
                <a:schemeClr val="dk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22</c:v>
                </c:pt>
              </c:numCache>
            </c:numRef>
          </c:val>
          <c:extLst>
            <c:ext xmlns:c16="http://schemas.microsoft.com/office/drawing/2014/chart" uri="{C3380CC4-5D6E-409C-BE32-E72D297353CC}">
              <c16:uniqueId val="{00000000-61BC-46EB-A41C-A0E81547C6F1}"/>
            </c:ext>
          </c:extLst>
        </c:ser>
        <c:ser>
          <c:idx val="1"/>
          <c:order val="1"/>
          <c:tx>
            <c:strRef>
              <c:f>Sheet1!$C$1</c:f>
              <c:strCache>
                <c:ptCount val="1"/>
                <c:pt idx="0">
                  <c:v>2019年度</c:v>
                </c:pt>
              </c:strCache>
            </c:strRef>
          </c:tx>
          <c:spPr>
            <a:solidFill>
              <a:schemeClr val="accent1"/>
            </a:solidFill>
            <a:ln>
              <a:solidFill>
                <a:schemeClr val="dk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66F5-404F-8613-4600DF1F97C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32</c:v>
                </c:pt>
              </c:numCache>
            </c:numRef>
          </c:val>
          <c:extLst>
            <c:ext xmlns:c16="http://schemas.microsoft.com/office/drawing/2014/chart" uri="{C3380CC4-5D6E-409C-BE32-E72D297353CC}">
              <c16:uniqueId val="{00000001-61BC-46EB-A41C-A0E81547C6F1}"/>
            </c:ext>
          </c:extLst>
        </c:ser>
        <c:dLbls>
          <c:showLegendKey val="0"/>
          <c:showVal val="0"/>
          <c:showCatName val="0"/>
          <c:showSerName val="0"/>
          <c:showPercent val="0"/>
          <c:showBubbleSize val="0"/>
        </c:dLbls>
        <c:gapWidth val="219"/>
        <c:overlap val="-27"/>
        <c:axId val="457563128"/>
        <c:axId val="457564088"/>
      </c:barChart>
      <c:catAx>
        <c:axId val="45756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7564088"/>
        <c:crosses val="autoZero"/>
        <c:auto val="1"/>
        <c:lblAlgn val="ctr"/>
        <c:lblOffset val="100"/>
        <c:noMultiLvlLbl val="0"/>
      </c:catAx>
      <c:valAx>
        <c:axId val="457564088"/>
        <c:scaling>
          <c:orientation val="minMax"/>
          <c:max val="4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7563128"/>
        <c:crossesAt val="1"/>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年度実施分の評価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保険者努力支援制度（市町村分）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（体制構築加点含まず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点満点）</a:t>
            </a:r>
          </a:p>
        </c:rich>
      </c:tx>
      <c:layout>
        <c:manualLayout>
          <c:xMode val="edge"/>
          <c:yMode val="edge"/>
          <c:x val="0.18953613068858374"/>
          <c:y val="5.8594915029134324E-2"/>
        </c:manualLayout>
      </c:layout>
      <c:overlay val="0"/>
    </c:title>
    <c:autoTitleDeleted val="0"/>
    <c:plotArea>
      <c:layout>
        <c:manualLayout>
          <c:layoutTarget val="inner"/>
          <c:xMode val="edge"/>
          <c:yMode val="edge"/>
          <c:x val="3.8010863807287153E-2"/>
          <c:y val="0.10741159565973485"/>
          <c:w val="0.78059458073410593"/>
          <c:h val="0.64432013256028475"/>
        </c:manualLayout>
      </c:layout>
      <c:barChart>
        <c:barDir val="col"/>
        <c:grouping val="stacked"/>
        <c:varyColors val="0"/>
        <c:ser>
          <c:idx val="12"/>
          <c:order val="1"/>
          <c:tx>
            <c:strRef>
              <c:f>'[Microsoft PowerPoint 内のグラフ]市町村分データ'!$M$1</c:f>
              <c:strCache>
                <c:ptCount val="1"/>
                <c:pt idx="0">
                  <c:v>固有6 適正かつ健全な取組(60点)</c:v>
                </c:pt>
              </c:strCache>
            </c:strRef>
          </c:tx>
          <c:spPr>
            <a:solidFill>
              <a:srgbClr val="ED7D31"/>
            </a:solidFill>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内のグラフ]市町村分データ'!$M$2:$M$45</c:f>
              <c:numCache>
                <c:formatCode>General</c:formatCode>
                <c:ptCount val="44"/>
                <c:pt idx="0">
                  <c:v>48</c:v>
                </c:pt>
                <c:pt idx="1">
                  <c:v>42</c:v>
                </c:pt>
                <c:pt idx="2">
                  <c:v>48</c:v>
                </c:pt>
                <c:pt idx="3">
                  <c:v>42</c:v>
                </c:pt>
                <c:pt idx="4">
                  <c:v>45</c:v>
                </c:pt>
                <c:pt idx="5">
                  <c:v>42</c:v>
                </c:pt>
                <c:pt idx="6">
                  <c:v>45</c:v>
                </c:pt>
                <c:pt idx="7">
                  <c:v>45</c:v>
                </c:pt>
                <c:pt idx="8">
                  <c:v>48</c:v>
                </c:pt>
                <c:pt idx="9">
                  <c:v>45</c:v>
                </c:pt>
                <c:pt idx="10">
                  <c:v>42</c:v>
                </c:pt>
                <c:pt idx="11">
                  <c:v>51</c:v>
                </c:pt>
                <c:pt idx="12">
                  <c:v>33</c:v>
                </c:pt>
                <c:pt idx="13">
                  <c:v>39</c:v>
                </c:pt>
                <c:pt idx="14">
                  <c:v>48</c:v>
                </c:pt>
                <c:pt idx="15">
                  <c:v>48</c:v>
                </c:pt>
                <c:pt idx="16">
                  <c:v>48</c:v>
                </c:pt>
                <c:pt idx="17">
                  <c:v>54</c:v>
                </c:pt>
                <c:pt idx="18">
                  <c:v>45</c:v>
                </c:pt>
                <c:pt idx="19">
                  <c:v>42</c:v>
                </c:pt>
                <c:pt idx="20">
                  <c:v>51</c:v>
                </c:pt>
                <c:pt idx="21">
                  <c:v>39</c:v>
                </c:pt>
                <c:pt idx="22">
                  <c:v>36</c:v>
                </c:pt>
                <c:pt idx="23">
                  <c:v>39</c:v>
                </c:pt>
                <c:pt idx="24">
                  <c:v>36</c:v>
                </c:pt>
                <c:pt idx="25">
                  <c:v>30</c:v>
                </c:pt>
                <c:pt idx="26">
                  <c:v>45</c:v>
                </c:pt>
                <c:pt idx="27">
                  <c:v>36</c:v>
                </c:pt>
                <c:pt idx="28">
                  <c:v>39</c:v>
                </c:pt>
                <c:pt idx="29">
                  <c:v>45</c:v>
                </c:pt>
                <c:pt idx="30">
                  <c:v>48</c:v>
                </c:pt>
                <c:pt idx="31">
                  <c:v>45</c:v>
                </c:pt>
                <c:pt idx="32">
                  <c:v>48</c:v>
                </c:pt>
                <c:pt idx="33">
                  <c:v>39</c:v>
                </c:pt>
                <c:pt idx="34">
                  <c:v>48</c:v>
                </c:pt>
                <c:pt idx="35">
                  <c:v>45</c:v>
                </c:pt>
                <c:pt idx="36">
                  <c:v>24</c:v>
                </c:pt>
                <c:pt idx="37">
                  <c:v>42</c:v>
                </c:pt>
                <c:pt idx="38">
                  <c:v>33</c:v>
                </c:pt>
                <c:pt idx="39">
                  <c:v>42</c:v>
                </c:pt>
                <c:pt idx="40">
                  <c:v>18</c:v>
                </c:pt>
                <c:pt idx="41">
                  <c:v>36</c:v>
                </c:pt>
                <c:pt idx="42">
                  <c:v>45</c:v>
                </c:pt>
              </c:numCache>
            </c:numRef>
          </c:val>
          <c:extLst>
            <c:ext xmlns:c16="http://schemas.microsoft.com/office/drawing/2014/chart" uri="{C3380CC4-5D6E-409C-BE32-E72D297353CC}">
              <c16:uniqueId val="{00000000-C356-44EC-A772-5A219B3BBECC}"/>
            </c:ext>
          </c:extLst>
        </c:ser>
        <c:ser>
          <c:idx val="11"/>
          <c:order val="2"/>
          <c:tx>
            <c:strRef>
              <c:f>'[Microsoft PowerPoint 内のグラフ]市町村分データ'!$L$1</c:f>
              <c:strCache>
                <c:ptCount val="1"/>
                <c:pt idx="0">
                  <c:v>固有5 第三者求償(40点)</c:v>
                </c:pt>
              </c:strCache>
            </c:strRef>
          </c:tx>
          <c:spPr>
            <a:solidFill>
              <a:srgbClr val="00B050"/>
            </a:solidFill>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内のグラフ]市町村分データ'!$L$2:$L$45</c:f>
              <c:numCache>
                <c:formatCode>General</c:formatCode>
                <c:ptCount val="44"/>
                <c:pt idx="0">
                  <c:v>27</c:v>
                </c:pt>
                <c:pt idx="1">
                  <c:v>26</c:v>
                </c:pt>
                <c:pt idx="2">
                  <c:v>30</c:v>
                </c:pt>
                <c:pt idx="3">
                  <c:v>32</c:v>
                </c:pt>
                <c:pt idx="4">
                  <c:v>25</c:v>
                </c:pt>
                <c:pt idx="5">
                  <c:v>31</c:v>
                </c:pt>
                <c:pt idx="6">
                  <c:v>40</c:v>
                </c:pt>
                <c:pt idx="7">
                  <c:v>25</c:v>
                </c:pt>
                <c:pt idx="8">
                  <c:v>26</c:v>
                </c:pt>
                <c:pt idx="9">
                  <c:v>22</c:v>
                </c:pt>
                <c:pt idx="10">
                  <c:v>25</c:v>
                </c:pt>
                <c:pt idx="11">
                  <c:v>34</c:v>
                </c:pt>
                <c:pt idx="12">
                  <c:v>30</c:v>
                </c:pt>
                <c:pt idx="13">
                  <c:v>27</c:v>
                </c:pt>
                <c:pt idx="14">
                  <c:v>38</c:v>
                </c:pt>
                <c:pt idx="15">
                  <c:v>27</c:v>
                </c:pt>
                <c:pt idx="16">
                  <c:v>27</c:v>
                </c:pt>
                <c:pt idx="17">
                  <c:v>27</c:v>
                </c:pt>
                <c:pt idx="18">
                  <c:v>24</c:v>
                </c:pt>
                <c:pt idx="19">
                  <c:v>27</c:v>
                </c:pt>
                <c:pt idx="20">
                  <c:v>30</c:v>
                </c:pt>
                <c:pt idx="21">
                  <c:v>25</c:v>
                </c:pt>
                <c:pt idx="22">
                  <c:v>27</c:v>
                </c:pt>
                <c:pt idx="23">
                  <c:v>27</c:v>
                </c:pt>
                <c:pt idx="24">
                  <c:v>27</c:v>
                </c:pt>
                <c:pt idx="25">
                  <c:v>22</c:v>
                </c:pt>
                <c:pt idx="26">
                  <c:v>35</c:v>
                </c:pt>
                <c:pt idx="27">
                  <c:v>25</c:v>
                </c:pt>
                <c:pt idx="28">
                  <c:v>27</c:v>
                </c:pt>
                <c:pt idx="29">
                  <c:v>25</c:v>
                </c:pt>
                <c:pt idx="30">
                  <c:v>27</c:v>
                </c:pt>
                <c:pt idx="31">
                  <c:v>34</c:v>
                </c:pt>
                <c:pt idx="32">
                  <c:v>38</c:v>
                </c:pt>
                <c:pt idx="33">
                  <c:v>22</c:v>
                </c:pt>
                <c:pt idx="34">
                  <c:v>30</c:v>
                </c:pt>
                <c:pt idx="35">
                  <c:v>32</c:v>
                </c:pt>
                <c:pt idx="36">
                  <c:v>21</c:v>
                </c:pt>
                <c:pt idx="37">
                  <c:v>36</c:v>
                </c:pt>
                <c:pt idx="38">
                  <c:v>22</c:v>
                </c:pt>
                <c:pt idx="39">
                  <c:v>19</c:v>
                </c:pt>
                <c:pt idx="40">
                  <c:v>22</c:v>
                </c:pt>
                <c:pt idx="41">
                  <c:v>27</c:v>
                </c:pt>
                <c:pt idx="42">
                  <c:v>27</c:v>
                </c:pt>
              </c:numCache>
            </c:numRef>
          </c:val>
          <c:extLst>
            <c:ext xmlns:c16="http://schemas.microsoft.com/office/drawing/2014/chart" uri="{C3380CC4-5D6E-409C-BE32-E72D297353CC}">
              <c16:uniqueId val="{00000001-C356-44EC-A772-5A219B3BBECC}"/>
            </c:ext>
          </c:extLst>
        </c:ser>
        <c:ser>
          <c:idx val="10"/>
          <c:order val="3"/>
          <c:tx>
            <c:strRef>
              <c:f>'[Microsoft PowerPoint 内のグラフ]市町村分データ'!$K$1</c:f>
              <c:strCache>
                <c:ptCount val="1"/>
                <c:pt idx="0">
                  <c:v>固有4 地域包括(25点)</c:v>
                </c:pt>
              </c:strCache>
            </c:strRef>
          </c:tx>
          <c:spPr>
            <a:solidFill>
              <a:srgbClr val="FFC000">
                <a:lumMod val="60000"/>
                <a:lumOff val="40000"/>
              </a:srgbClr>
            </a:solidFill>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内のグラフ]市町村分データ'!$K$2:$K$45</c:f>
              <c:numCache>
                <c:formatCode>General</c:formatCode>
                <c:ptCount val="44"/>
                <c:pt idx="0">
                  <c:v>20</c:v>
                </c:pt>
                <c:pt idx="1">
                  <c:v>25</c:v>
                </c:pt>
                <c:pt idx="2">
                  <c:v>20</c:v>
                </c:pt>
                <c:pt idx="3">
                  <c:v>5</c:v>
                </c:pt>
                <c:pt idx="4">
                  <c:v>20</c:v>
                </c:pt>
                <c:pt idx="5">
                  <c:v>20</c:v>
                </c:pt>
                <c:pt idx="6">
                  <c:v>15</c:v>
                </c:pt>
                <c:pt idx="7">
                  <c:v>15</c:v>
                </c:pt>
                <c:pt idx="8">
                  <c:v>10</c:v>
                </c:pt>
                <c:pt idx="9">
                  <c:v>10</c:v>
                </c:pt>
                <c:pt idx="10">
                  <c:v>20</c:v>
                </c:pt>
                <c:pt idx="11">
                  <c:v>10</c:v>
                </c:pt>
                <c:pt idx="12">
                  <c:v>5</c:v>
                </c:pt>
                <c:pt idx="13">
                  <c:v>5</c:v>
                </c:pt>
                <c:pt idx="14">
                  <c:v>5</c:v>
                </c:pt>
                <c:pt idx="15">
                  <c:v>5</c:v>
                </c:pt>
                <c:pt idx="16">
                  <c:v>0</c:v>
                </c:pt>
                <c:pt idx="17">
                  <c:v>20</c:v>
                </c:pt>
                <c:pt idx="18">
                  <c:v>20</c:v>
                </c:pt>
                <c:pt idx="19">
                  <c:v>5</c:v>
                </c:pt>
                <c:pt idx="20">
                  <c:v>20</c:v>
                </c:pt>
                <c:pt idx="21">
                  <c:v>20</c:v>
                </c:pt>
                <c:pt idx="22">
                  <c:v>10</c:v>
                </c:pt>
                <c:pt idx="23">
                  <c:v>5</c:v>
                </c:pt>
                <c:pt idx="24">
                  <c:v>25</c:v>
                </c:pt>
                <c:pt idx="25">
                  <c:v>5</c:v>
                </c:pt>
                <c:pt idx="26">
                  <c:v>20</c:v>
                </c:pt>
                <c:pt idx="27">
                  <c:v>0</c:v>
                </c:pt>
                <c:pt idx="28">
                  <c:v>0</c:v>
                </c:pt>
                <c:pt idx="29">
                  <c:v>5</c:v>
                </c:pt>
                <c:pt idx="30">
                  <c:v>5</c:v>
                </c:pt>
                <c:pt idx="31">
                  <c:v>5</c:v>
                </c:pt>
                <c:pt idx="32">
                  <c:v>5</c:v>
                </c:pt>
                <c:pt idx="33">
                  <c:v>0</c:v>
                </c:pt>
                <c:pt idx="34">
                  <c:v>5</c:v>
                </c:pt>
                <c:pt idx="35">
                  <c:v>0</c:v>
                </c:pt>
                <c:pt idx="36">
                  <c:v>0</c:v>
                </c:pt>
                <c:pt idx="37">
                  <c:v>5</c:v>
                </c:pt>
                <c:pt idx="38">
                  <c:v>15</c:v>
                </c:pt>
                <c:pt idx="39">
                  <c:v>10</c:v>
                </c:pt>
                <c:pt idx="40">
                  <c:v>0</c:v>
                </c:pt>
                <c:pt idx="41">
                  <c:v>0</c:v>
                </c:pt>
                <c:pt idx="42">
                  <c:v>0</c:v>
                </c:pt>
              </c:numCache>
            </c:numRef>
          </c:val>
          <c:extLst>
            <c:ext xmlns:c16="http://schemas.microsoft.com/office/drawing/2014/chart" uri="{C3380CC4-5D6E-409C-BE32-E72D297353CC}">
              <c16:uniqueId val="{00000002-C356-44EC-A772-5A219B3BBECC}"/>
            </c:ext>
          </c:extLst>
        </c:ser>
        <c:ser>
          <c:idx val="9"/>
          <c:order val="4"/>
          <c:tx>
            <c:strRef>
              <c:f>'[Microsoft PowerPoint 内のグラフ]市町村分データ'!$J$1</c:f>
              <c:strCache>
                <c:ptCount val="1"/>
                <c:pt idx="0">
                  <c:v>固有3 医療費通知(25点)</c:v>
                </c:pt>
              </c:strCache>
            </c:strRef>
          </c:tx>
          <c:spPr>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内のグラフ]市町村分データ'!$J$2:$J$45</c:f>
              <c:numCache>
                <c:formatCode>General</c:formatCode>
                <c:ptCount val="44"/>
                <c:pt idx="0">
                  <c:v>20</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25</c:v>
                </c:pt>
                <c:pt idx="42">
                  <c:v>25</c:v>
                </c:pt>
              </c:numCache>
            </c:numRef>
          </c:val>
          <c:extLst>
            <c:ext xmlns:c16="http://schemas.microsoft.com/office/drawing/2014/chart" uri="{C3380CC4-5D6E-409C-BE32-E72D297353CC}">
              <c16:uniqueId val="{00000003-C356-44EC-A772-5A219B3BBECC}"/>
            </c:ext>
          </c:extLst>
        </c:ser>
        <c:ser>
          <c:idx val="8"/>
          <c:order val="5"/>
          <c:tx>
            <c:strRef>
              <c:f>'[Microsoft PowerPoint 内のグラフ]市町村分データ'!$I$1</c:f>
              <c:strCache>
                <c:ptCount val="1"/>
                <c:pt idx="0">
                  <c:v>固有2 データヘルス(50点)</c:v>
                </c:pt>
              </c:strCache>
            </c:strRef>
          </c:tx>
          <c:spPr>
            <a:pattFill prst="smCheck">
              <a:fgClr>
                <a:srgbClr val="4472C4"/>
              </a:fgClr>
              <a:bgClr>
                <a:sysClr val="window" lastClr="FFFFFF"/>
              </a:bgClr>
            </a:pattFill>
            <a:ln w="22225">
              <a:solidFill>
                <a:sysClr val="windowText" lastClr="000000"/>
              </a:solid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内のグラフ]市町村分データ'!$I$2:$I$45</c:f>
              <c:numCache>
                <c:formatCode>General</c:formatCode>
                <c:ptCount val="44"/>
                <c:pt idx="0">
                  <c:v>50</c:v>
                </c:pt>
                <c:pt idx="1">
                  <c:v>50</c:v>
                </c:pt>
                <c:pt idx="2">
                  <c:v>50</c:v>
                </c:pt>
                <c:pt idx="3">
                  <c:v>42</c:v>
                </c:pt>
                <c:pt idx="4">
                  <c:v>50</c:v>
                </c:pt>
                <c:pt idx="5">
                  <c:v>50</c:v>
                </c:pt>
                <c:pt idx="6">
                  <c:v>42</c:v>
                </c:pt>
                <c:pt idx="7">
                  <c:v>50</c:v>
                </c:pt>
                <c:pt idx="8">
                  <c:v>50</c:v>
                </c:pt>
                <c:pt idx="9">
                  <c:v>50</c:v>
                </c:pt>
                <c:pt idx="10">
                  <c:v>50</c:v>
                </c:pt>
                <c:pt idx="11">
                  <c:v>50</c:v>
                </c:pt>
                <c:pt idx="12">
                  <c:v>50</c:v>
                </c:pt>
                <c:pt idx="13">
                  <c:v>50</c:v>
                </c:pt>
                <c:pt idx="14">
                  <c:v>50</c:v>
                </c:pt>
                <c:pt idx="15">
                  <c:v>42</c:v>
                </c:pt>
                <c:pt idx="16">
                  <c:v>50</c:v>
                </c:pt>
                <c:pt idx="17">
                  <c:v>50</c:v>
                </c:pt>
                <c:pt idx="18">
                  <c:v>42</c:v>
                </c:pt>
                <c:pt idx="19">
                  <c:v>50</c:v>
                </c:pt>
                <c:pt idx="20">
                  <c:v>50</c:v>
                </c:pt>
                <c:pt idx="21">
                  <c:v>42</c:v>
                </c:pt>
                <c:pt idx="22">
                  <c:v>42</c:v>
                </c:pt>
                <c:pt idx="23">
                  <c:v>34</c:v>
                </c:pt>
                <c:pt idx="24">
                  <c:v>50</c:v>
                </c:pt>
                <c:pt idx="25">
                  <c:v>50</c:v>
                </c:pt>
                <c:pt idx="26">
                  <c:v>50</c:v>
                </c:pt>
                <c:pt idx="27">
                  <c:v>50</c:v>
                </c:pt>
                <c:pt idx="28">
                  <c:v>50</c:v>
                </c:pt>
                <c:pt idx="29">
                  <c:v>50</c:v>
                </c:pt>
                <c:pt idx="30">
                  <c:v>42</c:v>
                </c:pt>
                <c:pt idx="31">
                  <c:v>50</c:v>
                </c:pt>
                <c:pt idx="32">
                  <c:v>50</c:v>
                </c:pt>
                <c:pt idx="33">
                  <c:v>42</c:v>
                </c:pt>
                <c:pt idx="34">
                  <c:v>29</c:v>
                </c:pt>
                <c:pt idx="35">
                  <c:v>0</c:v>
                </c:pt>
                <c:pt idx="36">
                  <c:v>34</c:v>
                </c:pt>
                <c:pt idx="37">
                  <c:v>42</c:v>
                </c:pt>
                <c:pt idx="38">
                  <c:v>0</c:v>
                </c:pt>
                <c:pt idx="39">
                  <c:v>5</c:v>
                </c:pt>
                <c:pt idx="40">
                  <c:v>13</c:v>
                </c:pt>
                <c:pt idx="41">
                  <c:v>34</c:v>
                </c:pt>
                <c:pt idx="42">
                  <c:v>13</c:v>
                </c:pt>
              </c:numCache>
            </c:numRef>
          </c:val>
          <c:extLst>
            <c:ext xmlns:c16="http://schemas.microsoft.com/office/drawing/2014/chart" uri="{C3380CC4-5D6E-409C-BE32-E72D297353CC}">
              <c16:uniqueId val="{00000004-C356-44EC-A772-5A219B3BBECC}"/>
            </c:ext>
          </c:extLst>
        </c:ser>
        <c:ser>
          <c:idx val="7"/>
          <c:order val="6"/>
          <c:tx>
            <c:strRef>
              <c:f>'[Microsoft PowerPoint 内のグラフ]市町村分データ'!$H$1</c:f>
              <c:strCache>
                <c:ptCount val="1"/>
                <c:pt idx="0">
                  <c:v>固有1 収納率(100点)</c:v>
                </c:pt>
              </c:strCache>
            </c:strRef>
          </c:tx>
          <c:spPr>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内のグラフ]市町村分データ'!$H$2:$H$45</c:f>
              <c:numCache>
                <c:formatCode>General</c:formatCode>
                <c:ptCount val="44"/>
                <c:pt idx="0">
                  <c:v>70</c:v>
                </c:pt>
                <c:pt idx="1">
                  <c:v>10</c:v>
                </c:pt>
                <c:pt idx="2">
                  <c:v>10</c:v>
                </c:pt>
                <c:pt idx="3">
                  <c:v>50</c:v>
                </c:pt>
                <c:pt idx="4">
                  <c:v>50</c:v>
                </c:pt>
                <c:pt idx="5">
                  <c:v>60</c:v>
                </c:pt>
                <c:pt idx="6">
                  <c:v>0</c:v>
                </c:pt>
                <c:pt idx="7">
                  <c:v>10</c:v>
                </c:pt>
                <c:pt idx="8">
                  <c:v>25</c:v>
                </c:pt>
                <c:pt idx="9">
                  <c:v>50</c:v>
                </c:pt>
                <c:pt idx="10">
                  <c:v>20</c:v>
                </c:pt>
                <c:pt idx="11">
                  <c:v>10</c:v>
                </c:pt>
                <c:pt idx="12">
                  <c:v>25</c:v>
                </c:pt>
                <c:pt idx="13">
                  <c:v>45</c:v>
                </c:pt>
                <c:pt idx="14">
                  <c:v>35</c:v>
                </c:pt>
                <c:pt idx="15">
                  <c:v>10</c:v>
                </c:pt>
                <c:pt idx="16">
                  <c:v>10</c:v>
                </c:pt>
                <c:pt idx="17">
                  <c:v>0</c:v>
                </c:pt>
                <c:pt idx="18">
                  <c:v>55</c:v>
                </c:pt>
                <c:pt idx="19">
                  <c:v>70</c:v>
                </c:pt>
                <c:pt idx="20">
                  <c:v>45</c:v>
                </c:pt>
                <c:pt idx="21">
                  <c:v>10</c:v>
                </c:pt>
                <c:pt idx="22">
                  <c:v>50</c:v>
                </c:pt>
                <c:pt idx="23">
                  <c:v>0</c:v>
                </c:pt>
                <c:pt idx="24">
                  <c:v>45</c:v>
                </c:pt>
                <c:pt idx="25">
                  <c:v>25</c:v>
                </c:pt>
                <c:pt idx="26">
                  <c:v>20</c:v>
                </c:pt>
                <c:pt idx="27">
                  <c:v>60</c:v>
                </c:pt>
                <c:pt idx="28">
                  <c:v>20</c:v>
                </c:pt>
                <c:pt idx="29">
                  <c:v>0</c:v>
                </c:pt>
                <c:pt idx="30">
                  <c:v>0</c:v>
                </c:pt>
                <c:pt idx="31">
                  <c:v>0</c:v>
                </c:pt>
                <c:pt idx="32">
                  <c:v>35</c:v>
                </c:pt>
                <c:pt idx="33">
                  <c:v>85</c:v>
                </c:pt>
                <c:pt idx="34">
                  <c:v>0</c:v>
                </c:pt>
                <c:pt idx="35">
                  <c:v>45</c:v>
                </c:pt>
                <c:pt idx="36">
                  <c:v>75</c:v>
                </c:pt>
                <c:pt idx="37">
                  <c:v>0</c:v>
                </c:pt>
                <c:pt idx="38">
                  <c:v>0</c:v>
                </c:pt>
                <c:pt idx="39">
                  <c:v>0</c:v>
                </c:pt>
                <c:pt idx="40">
                  <c:v>50</c:v>
                </c:pt>
                <c:pt idx="41">
                  <c:v>0</c:v>
                </c:pt>
                <c:pt idx="42">
                  <c:v>25</c:v>
                </c:pt>
              </c:numCache>
            </c:numRef>
          </c:val>
          <c:extLst>
            <c:ext xmlns:c16="http://schemas.microsoft.com/office/drawing/2014/chart" uri="{C3380CC4-5D6E-409C-BE32-E72D297353CC}">
              <c16:uniqueId val="{00000005-C356-44EC-A772-5A219B3BBECC}"/>
            </c:ext>
          </c:extLst>
        </c:ser>
        <c:ser>
          <c:idx val="6"/>
          <c:order val="7"/>
          <c:tx>
            <c:strRef>
              <c:f>'[Microsoft PowerPoint 内のグラフ]市町村分データ'!$G$1</c:f>
              <c:strCache>
                <c:ptCount val="1"/>
                <c:pt idx="0">
                  <c:v>共通6 後発医薬品(135点)</c:v>
                </c:pt>
              </c:strCache>
            </c:strRef>
          </c:tx>
          <c:spPr>
            <a:pattFill prst="narHorz">
              <a:fgClr>
                <a:schemeClr val="accent5">
                  <a:lumMod val="50000"/>
                </a:schemeClr>
              </a:fgClr>
              <a:bgClr>
                <a:schemeClr val="bg1"/>
              </a:bgClr>
            </a:pattFill>
            <a:ln w="22225">
              <a:solidFill>
                <a:sysClr val="windowText" lastClr="000000"/>
              </a:solid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内のグラフ]市町村分データ'!$G$2:$G$45</c:f>
              <c:numCache>
                <c:formatCode>General</c:formatCode>
                <c:ptCount val="44"/>
                <c:pt idx="0">
                  <c:v>65</c:v>
                </c:pt>
                <c:pt idx="1">
                  <c:v>65</c:v>
                </c:pt>
                <c:pt idx="2">
                  <c:v>65</c:v>
                </c:pt>
                <c:pt idx="3">
                  <c:v>50</c:v>
                </c:pt>
                <c:pt idx="4">
                  <c:v>35</c:v>
                </c:pt>
                <c:pt idx="5">
                  <c:v>35</c:v>
                </c:pt>
                <c:pt idx="6">
                  <c:v>35</c:v>
                </c:pt>
                <c:pt idx="7">
                  <c:v>50</c:v>
                </c:pt>
                <c:pt idx="8">
                  <c:v>20</c:v>
                </c:pt>
                <c:pt idx="9">
                  <c:v>20</c:v>
                </c:pt>
                <c:pt idx="10">
                  <c:v>20</c:v>
                </c:pt>
                <c:pt idx="11">
                  <c:v>35</c:v>
                </c:pt>
                <c:pt idx="12">
                  <c:v>20</c:v>
                </c:pt>
                <c:pt idx="13">
                  <c:v>35</c:v>
                </c:pt>
                <c:pt idx="14">
                  <c:v>20</c:v>
                </c:pt>
                <c:pt idx="15">
                  <c:v>35</c:v>
                </c:pt>
                <c:pt idx="16">
                  <c:v>20</c:v>
                </c:pt>
                <c:pt idx="17">
                  <c:v>35</c:v>
                </c:pt>
                <c:pt idx="18">
                  <c:v>20</c:v>
                </c:pt>
                <c:pt idx="19">
                  <c:v>35</c:v>
                </c:pt>
                <c:pt idx="20">
                  <c:v>35</c:v>
                </c:pt>
                <c:pt idx="21">
                  <c:v>20</c:v>
                </c:pt>
                <c:pt idx="22">
                  <c:v>20</c:v>
                </c:pt>
                <c:pt idx="23">
                  <c:v>65</c:v>
                </c:pt>
                <c:pt idx="24">
                  <c:v>20</c:v>
                </c:pt>
                <c:pt idx="25">
                  <c:v>10</c:v>
                </c:pt>
                <c:pt idx="26">
                  <c:v>20</c:v>
                </c:pt>
                <c:pt idx="27">
                  <c:v>35</c:v>
                </c:pt>
                <c:pt idx="28">
                  <c:v>20</c:v>
                </c:pt>
                <c:pt idx="29">
                  <c:v>20</c:v>
                </c:pt>
                <c:pt idx="30">
                  <c:v>20</c:v>
                </c:pt>
                <c:pt idx="31">
                  <c:v>20</c:v>
                </c:pt>
                <c:pt idx="32">
                  <c:v>20</c:v>
                </c:pt>
                <c:pt idx="33">
                  <c:v>20</c:v>
                </c:pt>
                <c:pt idx="34">
                  <c:v>20</c:v>
                </c:pt>
                <c:pt idx="35">
                  <c:v>35</c:v>
                </c:pt>
                <c:pt idx="36">
                  <c:v>10</c:v>
                </c:pt>
                <c:pt idx="37">
                  <c:v>10</c:v>
                </c:pt>
                <c:pt idx="38">
                  <c:v>95</c:v>
                </c:pt>
                <c:pt idx="39">
                  <c:v>20</c:v>
                </c:pt>
                <c:pt idx="40">
                  <c:v>55</c:v>
                </c:pt>
                <c:pt idx="41">
                  <c:v>10</c:v>
                </c:pt>
                <c:pt idx="42">
                  <c:v>10</c:v>
                </c:pt>
              </c:numCache>
            </c:numRef>
          </c:val>
          <c:extLst>
            <c:ext xmlns:c16="http://schemas.microsoft.com/office/drawing/2014/chart" uri="{C3380CC4-5D6E-409C-BE32-E72D297353CC}">
              <c16:uniqueId val="{00000006-C356-44EC-A772-5A219B3BBECC}"/>
            </c:ext>
          </c:extLst>
        </c:ser>
        <c:ser>
          <c:idx val="5"/>
          <c:order val="8"/>
          <c:tx>
            <c:strRef>
              <c:f>'[Microsoft PowerPoint 内のグラフ]市町村分データ'!$F$1</c:f>
              <c:strCache>
                <c:ptCount val="1"/>
                <c:pt idx="0">
                  <c:v>共通5 重複服薬(50点)</c:v>
                </c:pt>
              </c:strCache>
            </c:strRef>
          </c:tx>
          <c:spPr>
            <a:pattFill prst="trellis">
              <a:fgClr>
                <a:srgbClr val="70AD47">
                  <a:lumMod val="75000"/>
                </a:srgbClr>
              </a:fgClr>
              <a:bgClr>
                <a:sysClr val="window" lastClr="FFFFFF"/>
              </a:bgClr>
            </a:pattFill>
            <a:ln w="22225">
              <a:solidFill>
                <a:sysClr val="windowText" lastClr="000000"/>
              </a:solid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内のグラフ]市町村分データ'!$F$2:$F$45</c:f>
              <c:numCache>
                <c:formatCode>General</c:formatCode>
                <c:ptCount val="44"/>
                <c:pt idx="0">
                  <c:v>50</c:v>
                </c:pt>
                <c:pt idx="1">
                  <c:v>50</c:v>
                </c:pt>
                <c:pt idx="2">
                  <c:v>50</c:v>
                </c:pt>
                <c:pt idx="3">
                  <c:v>50</c:v>
                </c:pt>
                <c:pt idx="4">
                  <c:v>50</c:v>
                </c:pt>
                <c:pt idx="5">
                  <c:v>50</c:v>
                </c:pt>
                <c:pt idx="6">
                  <c:v>50</c:v>
                </c:pt>
                <c:pt idx="7">
                  <c:v>50</c:v>
                </c:pt>
                <c:pt idx="8">
                  <c:v>50</c:v>
                </c:pt>
                <c:pt idx="9">
                  <c:v>0</c:v>
                </c:pt>
                <c:pt idx="10">
                  <c:v>50</c:v>
                </c:pt>
                <c:pt idx="11">
                  <c:v>50</c:v>
                </c:pt>
                <c:pt idx="12">
                  <c:v>50</c:v>
                </c:pt>
                <c:pt idx="13">
                  <c:v>50</c:v>
                </c:pt>
                <c:pt idx="14">
                  <c:v>50</c:v>
                </c:pt>
                <c:pt idx="15">
                  <c:v>0</c:v>
                </c:pt>
                <c:pt idx="16">
                  <c:v>50</c:v>
                </c:pt>
                <c:pt idx="17">
                  <c:v>0</c:v>
                </c:pt>
                <c:pt idx="18">
                  <c:v>0</c:v>
                </c:pt>
                <c:pt idx="19">
                  <c:v>0</c:v>
                </c:pt>
                <c:pt idx="20">
                  <c:v>50</c:v>
                </c:pt>
                <c:pt idx="21">
                  <c:v>0</c:v>
                </c:pt>
                <c:pt idx="22">
                  <c:v>0</c:v>
                </c:pt>
                <c:pt idx="23">
                  <c:v>0</c:v>
                </c:pt>
                <c:pt idx="24">
                  <c:v>0</c:v>
                </c:pt>
                <c:pt idx="25">
                  <c:v>50</c:v>
                </c:pt>
                <c:pt idx="26">
                  <c:v>0</c:v>
                </c:pt>
                <c:pt idx="27">
                  <c:v>0</c:v>
                </c:pt>
                <c:pt idx="28">
                  <c:v>0</c:v>
                </c:pt>
                <c:pt idx="29">
                  <c:v>50</c:v>
                </c:pt>
                <c:pt idx="30">
                  <c:v>50</c:v>
                </c:pt>
                <c:pt idx="31">
                  <c:v>50</c:v>
                </c:pt>
                <c:pt idx="32">
                  <c:v>50</c:v>
                </c:pt>
                <c:pt idx="33">
                  <c:v>0</c:v>
                </c:pt>
                <c:pt idx="34">
                  <c:v>0</c:v>
                </c:pt>
                <c:pt idx="35">
                  <c:v>0</c:v>
                </c:pt>
                <c:pt idx="36">
                  <c:v>0</c:v>
                </c:pt>
                <c:pt idx="37">
                  <c:v>50</c:v>
                </c:pt>
                <c:pt idx="38">
                  <c:v>0</c:v>
                </c:pt>
                <c:pt idx="39">
                  <c:v>0</c:v>
                </c:pt>
                <c:pt idx="40">
                  <c:v>0</c:v>
                </c:pt>
                <c:pt idx="41">
                  <c:v>0</c:v>
                </c:pt>
                <c:pt idx="42">
                  <c:v>0</c:v>
                </c:pt>
              </c:numCache>
            </c:numRef>
          </c:val>
          <c:extLst>
            <c:ext xmlns:c16="http://schemas.microsoft.com/office/drawing/2014/chart" uri="{C3380CC4-5D6E-409C-BE32-E72D297353CC}">
              <c16:uniqueId val="{00000007-C356-44EC-A772-5A219B3BBECC}"/>
            </c:ext>
          </c:extLst>
        </c:ser>
        <c:ser>
          <c:idx val="4"/>
          <c:order val="9"/>
          <c:tx>
            <c:strRef>
              <c:f>'[Microsoft PowerPoint 内のグラフ]市町村分データ'!$E$1</c:f>
              <c:strCache>
                <c:ptCount val="1"/>
                <c:pt idx="0">
                  <c:v>共通4 個人インセンティブ(90点)</c:v>
                </c:pt>
              </c:strCache>
            </c:strRef>
          </c:tx>
          <c:spPr>
            <a:pattFill prst="pct50">
              <a:fgClr>
                <a:srgbClr val="7030A0"/>
              </a:fgClr>
              <a:bgClr>
                <a:sysClr val="window" lastClr="FFFFFF"/>
              </a:bgClr>
            </a:pattFill>
            <a:ln w="22225">
              <a:solidFill>
                <a:sysClr val="windowText" lastClr="000000"/>
              </a:solid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内のグラフ]市町村分データ'!$E$2:$E$45</c:f>
              <c:numCache>
                <c:formatCode>General</c:formatCode>
                <c:ptCount val="44"/>
                <c:pt idx="0">
                  <c:v>90</c:v>
                </c:pt>
                <c:pt idx="1">
                  <c:v>75</c:v>
                </c:pt>
                <c:pt idx="2">
                  <c:v>90</c:v>
                </c:pt>
                <c:pt idx="3">
                  <c:v>75</c:v>
                </c:pt>
                <c:pt idx="4">
                  <c:v>90</c:v>
                </c:pt>
                <c:pt idx="5">
                  <c:v>75</c:v>
                </c:pt>
                <c:pt idx="6">
                  <c:v>90</c:v>
                </c:pt>
                <c:pt idx="7">
                  <c:v>75</c:v>
                </c:pt>
                <c:pt idx="8">
                  <c:v>90</c:v>
                </c:pt>
                <c:pt idx="9">
                  <c:v>90</c:v>
                </c:pt>
                <c:pt idx="10">
                  <c:v>90</c:v>
                </c:pt>
                <c:pt idx="11">
                  <c:v>90</c:v>
                </c:pt>
                <c:pt idx="12">
                  <c:v>75</c:v>
                </c:pt>
                <c:pt idx="13">
                  <c:v>20</c:v>
                </c:pt>
                <c:pt idx="14">
                  <c:v>20</c:v>
                </c:pt>
                <c:pt idx="15">
                  <c:v>90</c:v>
                </c:pt>
                <c:pt idx="16">
                  <c:v>75</c:v>
                </c:pt>
                <c:pt idx="17">
                  <c:v>90</c:v>
                </c:pt>
                <c:pt idx="18">
                  <c:v>90</c:v>
                </c:pt>
                <c:pt idx="19">
                  <c:v>20</c:v>
                </c:pt>
                <c:pt idx="20">
                  <c:v>20</c:v>
                </c:pt>
                <c:pt idx="21">
                  <c:v>70</c:v>
                </c:pt>
                <c:pt idx="22">
                  <c:v>90</c:v>
                </c:pt>
                <c:pt idx="23">
                  <c:v>75</c:v>
                </c:pt>
                <c:pt idx="24">
                  <c:v>75</c:v>
                </c:pt>
                <c:pt idx="25">
                  <c:v>20</c:v>
                </c:pt>
                <c:pt idx="26">
                  <c:v>20</c:v>
                </c:pt>
                <c:pt idx="27">
                  <c:v>20</c:v>
                </c:pt>
                <c:pt idx="28">
                  <c:v>20</c:v>
                </c:pt>
                <c:pt idx="29">
                  <c:v>20</c:v>
                </c:pt>
                <c:pt idx="30">
                  <c:v>20</c:v>
                </c:pt>
                <c:pt idx="31">
                  <c:v>75</c:v>
                </c:pt>
                <c:pt idx="32">
                  <c:v>20</c:v>
                </c:pt>
                <c:pt idx="33">
                  <c:v>20</c:v>
                </c:pt>
                <c:pt idx="34">
                  <c:v>75</c:v>
                </c:pt>
                <c:pt idx="35">
                  <c:v>90</c:v>
                </c:pt>
                <c:pt idx="36">
                  <c:v>20</c:v>
                </c:pt>
                <c:pt idx="37">
                  <c:v>20</c:v>
                </c:pt>
                <c:pt idx="38">
                  <c:v>20</c:v>
                </c:pt>
                <c:pt idx="39">
                  <c:v>75</c:v>
                </c:pt>
                <c:pt idx="40">
                  <c:v>0</c:v>
                </c:pt>
                <c:pt idx="41">
                  <c:v>20</c:v>
                </c:pt>
                <c:pt idx="42">
                  <c:v>20</c:v>
                </c:pt>
              </c:numCache>
            </c:numRef>
          </c:val>
          <c:extLst>
            <c:ext xmlns:c16="http://schemas.microsoft.com/office/drawing/2014/chart" uri="{C3380CC4-5D6E-409C-BE32-E72D297353CC}">
              <c16:uniqueId val="{00000008-C356-44EC-A772-5A219B3BBECC}"/>
            </c:ext>
          </c:extLst>
        </c:ser>
        <c:ser>
          <c:idx val="3"/>
          <c:order val="10"/>
          <c:tx>
            <c:strRef>
              <c:f>'[Microsoft PowerPoint 内のグラフ]市町村分データ'!$D$1</c:f>
              <c:strCache>
                <c:ptCount val="1"/>
                <c:pt idx="0">
                  <c:v>共通3 重症化予防(100点)</c:v>
                </c:pt>
              </c:strCache>
            </c:strRef>
          </c:tx>
          <c:spPr>
            <a:pattFill prst="pct75">
              <a:fgClr>
                <a:srgbClr val="FF0000"/>
              </a:fgClr>
              <a:bgClr>
                <a:sysClr val="window" lastClr="FFFFFF"/>
              </a:bgClr>
            </a:pattFill>
            <a:ln w="22225">
              <a:solidFill>
                <a:sysClr val="windowText" lastClr="000000"/>
              </a:solid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内のグラフ]市町村分データ'!$D$2:$D$45</c:f>
              <c:numCache>
                <c:formatCode>General</c:formatCode>
                <c:ptCount val="44"/>
                <c:pt idx="0">
                  <c:v>100</c:v>
                </c:pt>
                <c:pt idx="1">
                  <c:v>100</c:v>
                </c:pt>
                <c:pt idx="2">
                  <c:v>75</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75</c:v>
                </c:pt>
                <c:pt idx="21">
                  <c:v>75</c:v>
                </c:pt>
                <c:pt idx="22">
                  <c:v>75</c:v>
                </c:pt>
                <c:pt idx="23">
                  <c:v>75</c:v>
                </c:pt>
                <c:pt idx="24">
                  <c:v>75</c:v>
                </c:pt>
                <c:pt idx="25">
                  <c:v>75</c:v>
                </c:pt>
                <c:pt idx="26">
                  <c:v>100</c:v>
                </c:pt>
                <c:pt idx="27">
                  <c:v>100</c:v>
                </c:pt>
                <c:pt idx="28">
                  <c:v>100</c:v>
                </c:pt>
                <c:pt idx="29">
                  <c:v>75</c:v>
                </c:pt>
                <c:pt idx="30">
                  <c:v>75</c:v>
                </c:pt>
                <c:pt idx="31">
                  <c:v>0</c:v>
                </c:pt>
                <c:pt idx="32">
                  <c:v>0</c:v>
                </c:pt>
                <c:pt idx="33">
                  <c:v>0</c:v>
                </c:pt>
                <c:pt idx="34">
                  <c:v>0</c:v>
                </c:pt>
                <c:pt idx="35">
                  <c:v>0</c:v>
                </c:pt>
                <c:pt idx="36">
                  <c:v>0</c:v>
                </c:pt>
                <c:pt idx="37">
                  <c:v>0</c:v>
                </c:pt>
                <c:pt idx="38">
                  <c:v>0</c:v>
                </c:pt>
                <c:pt idx="39">
                  <c:v>0</c:v>
                </c:pt>
                <c:pt idx="40">
                  <c:v>0</c:v>
                </c:pt>
                <c:pt idx="41">
                  <c:v>0</c:v>
                </c:pt>
                <c:pt idx="42">
                  <c:v>0</c:v>
                </c:pt>
              </c:numCache>
            </c:numRef>
          </c:val>
          <c:extLst>
            <c:ext xmlns:c16="http://schemas.microsoft.com/office/drawing/2014/chart" uri="{C3380CC4-5D6E-409C-BE32-E72D297353CC}">
              <c16:uniqueId val="{00000009-C356-44EC-A772-5A219B3BBECC}"/>
            </c:ext>
          </c:extLst>
        </c:ser>
        <c:ser>
          <c:idx val="2"/>
          <c:order val="11"/>
          <c:tx>
            <c:strRef>
              <c:f>'[Microsoft PowerPoint 内のグラフ]市町村分データ'!$C$1</c:f>
              <c:strCache>
                <c:ptCount val="1"/>
                <c:pt idx="0">
                  <c:v>共通2 がん検診・歯周疾患健診(55点)</c:v>
                </c:pt>
              </c:strCache>
            </c:strRef>
          </c:tx>
          <c:spPr>
            <a:solidFill>
              <a:srgbClr val="4472C4"/>
            </a:solidFill>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内のグラフ]市町村分データ'!$C$2:$C$45</c:f>
              <c:numCache>
                <c:formatCode>General</c:formatCode>
                <c:ptCount val="44"/>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35</c:v>
                </c:pt>
                <c:pt idx="22">
                  <c:v>35</c:v>
                </c:pt>
                <c:pt idx="23">
                  <c:v>35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35</c:v>
                </c:pt>
                <c:pt idx="42">
                  <c:v>25</c:v>
                </c:pt>
              </c:numCache>
            </c:numRef>
          </c:val>
          <c:extLst>
            <c:ext xmlns:c16="http://schemas.microsoft.com/office/drawing/2014/chart" uri="{C3380CC4-5D6E-409C-BE32-E72D297353CC}">
              <c16:uniqueId val="{0000000A-C356-44EC-A772-5A219B3BBECC}"/>
            </c:ext>
          </c:extLst>
        </c:ser>
        <c:ser>
          <c:idx val="1"/>
          <c:order val="12"/>
          <c:tx>
            <c:strRef>
              <c:f>'[Microsoft PowerPoint 内のグラフ]市町村分データ'!$B$1</c:f>
              <c:strCache>
                <c:ptCount val="1"/>
                <c:pt idx="0">
                  <c:v>共通1 特定健診・保健指導・メタボ(150点)</c:v>
                </c:pt>
              </c:strCache>
            </c:strRef>
          </c:tx>
          <c:spPr>
            <a:ln>
              <a:noFill/>
            </a:ln>
          </c:spPr>
          <c:invertIfNegative val="0"/>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内のグラフ]市町村分データ'!$B$2:$B$45</c:f>
              <c:numCache>
                <c:formatCode>General</c:formatCode>
                <c:ptCount val="44"/>
                <c:pt idx="0">
                  <c:v>35</c:v>
                </c:pt>
                <c:pt idx="1">
                  <c:v>45</c:v>
                </c:pt>
                <c:pt idx="2">
                  <c:v>40</c:v>
                </c:pt>
                <c:pt idx="3">
                  <c:v>25</c:v>
                </c:pt>
                <c:pt idx="4">
                  <c:v>0</c:v>
                </c:pt>
                <c:pt idx="5">
                  <c:v>0</c:v>
                </c:pt>
                <c:pt idx="6">
                  <c:v>40</c:v>
                </c:pt>
                <c:pt idx="7">
                  <c:v>25</c:v>
                </c:pt>
                <c:pt idx="8">
                  <c:v>20</c:v>
                </c:pt>
                <c:pt idx="9">
                  <c:v>50</c:v>
                </c:pt>
                <c:pt idx="10">
                  <c:v>20</c:v>
                </c:pt>
                <c:pt idx="11">
                  <c:v>0</c:v>
                </c:pt>
                <c:pt idx="12">
                  <c:v>35</c:v>
                </c:pt>
                <c:pt idx="13">
                  <c:v>50</c:v>
                </c:pt>
                <c:pt idx="14">
                  <c:v>50</c:v>
                </c:pt>
                <c:pt idx="15">
                  <c:v>50</c:v>
                </c:pt>
                <c:pt idx="16">
                  <c:v>20</c:v>
                </c:pt>
                <c:pt idx="17">
                  <c:v>20</c:v>
                </c:pt>
                <c:pt idx="18">
                  <c:v>0</c:v>
                </c:pt>
                <c:pt idx="19">
                  <c:v>40</c:v>
                </c:pt>
                <c:pt idx="20">
                  <c:v>0</c:v>
                </c:pt>
                <c:pt idx="21">
                  <c:v>65</c:v>
                </c:pt>
                <c:pt idx="22">
                  <c:v>15</c:v>
                </c:pt>
                <c:pt idx="23">
                  <c:v>25</c:v>
                </c:pt>
                <c:pt idx="24">
                  <c:v>0</c:v>
                </c:pt>
                <c:pt idx="25">
                  <c:v>45</c:v>
                </c:pt>
                <c:pt idx="26">
                  <c:v>20</c:v>
                </c:pt>
                <c:pt idx="27">
                  <c:v>0</c:v>
                </c:pt>
                <c:pt idx="28">
                  <c:v>40</c:v>
                </c:pt>
                <c:pt idx="29">
                  <c:v>25</c:v>
                </c:pt>
                <c:pt idx="30">
                  <c:v>15</c:v>
                </c:pt>
                <c:pt idx="31">
                  <c:v>20</c:v>
                </c:pt>
                <c:pt idx="32">
                  <c:v>0</c:v>
                </c:pt>
                <c:pt idx="33">
                  <c:v>25</c:v>
                </c:pt>
                <c:pt idx="34">
                  <c:v>40</c:v>
                </c:pt>
                <c:pt idx="35">
                  <c:v>0</c:v>
                </c:pt>
                <c:pt idx="36">
                  <c:v>45</c:v>
                </c:pt>
                <c:pt idx="37">
                  <c:v>20</c:v>
                </c:pt>
                <c:pt idx="38">
                  <c:v>15</c:v>
                </c:pt>
                <c:pt idx="39">
                  <c:v>20</c:v>
                </c:pt>
                <c:pt idx="40">
                  <c:v>20</c:v>
                </c:pt>
                <c:pt idx="41">
                  <c:v>15</c:v>
                </c:pt>
                <c:pt idx="42">
                  <c:v>0</c:v>
                </c:pt>
              </c:numCache>
            </c:numRef>
          </c:val>
          <c:extLst>
            <c:ext xmlns:c16="http://schemas.microsoft.com/office/drawing/2014/chart" uri="{C3380CC4-5D6E-409C-BE32-E72D297353CC}">
              <c16:uniqueId val="{0000000B-C356-44EC-A772-5A219B3BBECC}"/>
            </c:ext>
          </c:extLst>
        </c:ser>
        <c:dLbls>
          <c:showLegendKey val="0"/>
          <c:showVal val="0"/>
          <c:showCatName val="0"/>
          <c:showSerName val="0"/>
          <c:showPercent val="0"/>
          <c:showBubbleSize val="0"/>
        </c:dLbls>
        <c:gapWidth val="90"/>
        <c:overlap val="100"/>
        <c:axId val="115658752"/>
        <c:axId val="115660288"/>
      </c:barChart>
      <c:lineChart>
        <c:grouping val="standard"/>
        <c:varyColors val="0"/>
        <c:ser>
          <c:idx val="13"/>
          <c:order val="0"/>
          <c:tx>
            <c:strRef>
              <c:f>'[Microsoft PowerPoint 内のグラフ]市町村分データ'!$N$1</c:f>
              <c:strCache>
                <c:ptCount val="1"/>
                <c:pt idx="0">
                  <c:v>合計（880点満点）</c:v>
                </c:pt>
              </c:strCache>
            </c:strRef>
          </c:tx>
          <c:spPr>
            <a:ln>
              <a:noFill/>
            </a:ln>
          </c:spPr>
          <c:marker>
            <c:spPr>
              <a:noFill/>
              <a:ln>
                <a:noFill/>
              </a:ln>
            </c:spPr>
          </c:marker>
          <c:dLbls>
            <c:dLbl>
              <c:idx val="0"/>
              <c:layout>
                <c:manualLayout>
                  <c:x val="-1.9238737575835808E-2"/>
                  <c:y val="-2.106019174381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56-44EC-A772-5A219B3BBECC}"/>
                </c:ext>
              </c:extLst>
            </c:dLbl>
            <c:dLbl>
              <c:idx val="2"/>
              <c:layout>
                <c:manualLayout>
                  <c:x val="-2.1157491902850767E-2"/>
                  <c:y val="-1.4221801584735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56-44EC-A772-5A219B3BBECC}"/>
                </c:ext>
              </c:extLst>
            </c:dLbl>
            <c:dLbl>
              <c:idx val="4"/>
              <c:layout>
                <c:manualLayout>
                  <c:x val="-2.1157491902850777E-2"/>
                  <c:y val="-2.4648342336008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56-44EC-A772-5A219B3BBECC}"/>
                </c:ext>
              </c:extLst>
            </c:dLbl>
            <c:dLbl>
              <c:idx val="5"/>
              <c:layout>
                <c:manualLayout>
                  <c:x val="-2.3242545501484444E-2"/>
                  <c:y val="-2.10165387276381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356-44EC-A772-5A219B3BBECC}"/>
                </c:ext>
              </c:extLst>
            </c:dLbl>
            <c:dLbl>
              <c:idx val="7"/>
              <c:layout>
                <c:manualLayout>
                  <c:x val="-2.1163398587459064E-2"/>
                  <c:y val="-3.3061650992685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56-44EC-A772-5A219B3BBECC}"/>
                </c:ext>
              </c:extLst>
            </c:dLbl>
            <c:dLbl>
              <c:idx val="8"/>
              <c:layout>
                <c:manualLayout>
                  <c:x val="-2.1157488374342153E-2"/>
                  <c:y val="-3.3030549864652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56-44EC-A772-5A219B3BBECC}"/>
                </c:ext>
              </c:extLst>
            </c:dLbl>
            <c:dLbl>
              <c:idx val="9"/>
              <c:layout>
                <c:manualLayout>
                  <c:x val="-2.3886878520942279E-2"/>
                  <c:y val="-2.676556496268687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037422394872077E-2"/>
                      <c:h val="2.6358288286064555E-2"/>
                    </c:manualLayout>
                  </c15:layout>
                </c:ext>
                <c:ext xmlns:c16="http://schemas.microsoft.com/office/drawing/2014/chart" uri="{C3380CC4-5D6E-409C-BE32-E72D297353CC}">
                  <c16:uniqueId val="{00000012-C356-44EC-A772-5A219B3BBECC}"/>
                </c:ext>
              </c:extLst>
            </c:dLbl>
            <c:dLbl>
              <c:idx val="10"/>
              <c:layout>
                <c:manualLayout>
                  <c:x val="-2.388677337463967E-2"/>
                  <c:y val="-5.8647415411985249E-3"/>
                </c:manualLayout>
              </c:layout>
              <c:spPr>
                <a:noFill/>
                <a:ln>
                  <a:noFill/>
                </a:ln>
                <a:effectLst/>
              </c:spPr>
              <c:txPr>
                <a:bodyPr wrap="square" lIns="38100" tIns="19050" rIns="38100" bIns="19050" anchor="ctr">
                  <a:noAutofit/>
                </a:bodyPr>
                <a:lstStyle/>
                <a:p>
                  <a:pPr>
                    <a:defRPr sz="700" baseline="0"/>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004991179381266E-2"/>
                      <c:h val="3.4775310512964119E-2"/>
                    </c:manualLayout>
                  </c15:layout>
                </c:ext>
                <c:ext xmlns:c16="http://schemas.microsoft.com/office/drawing/2014/chart" uri="{C3380CC4-5D6E-409C-BE32-E72D297353CC}">
                  <c16:uniqueId val="{00000013-C356-44EC-A772-5A219B3BBECC}"/>
                </c:ext>
              </c:extLst>
            </c:dLbl>
            <c:dLbl>
              <c:idx val="11"/>
              <c:layout>
                <c:manualLayout>
                  <c:x val="-2.1877931242201283E-2"/>
                  <c:y val="-8.52485750996610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56-44EC-A772-5A219B3BBECC}"/>
                </c:ext>
              </c:extLst>
            </c:dLbl>
            <c:dLbl>
              <c:idx val="12"/>
              <c:layout>
                <c:manualLayout>
                  <c:x val="-2.115754485607332E-2"/>
                  <c:y val="-1.0037722795110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56-44EC-A772-5A219B3BBECC}"/>
                </c:ext>
              </c:extLst>
            </c:dLbl>
            <c:dLbl>
              <c:idx val="13"/>
              <c:layout>
                <c:manualLayout>
                  <c:x val="-2.1163398587459116E-2"/>
                  <c:y val="-2.05224660397074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56-44EC-A772-5A219B3BBECC}"/>
                </c:ext>
              </c:extLst>
            </c:dLbl>
            <c:dLbl>
              <c:idx val="14"/>
              <c:layout>
                <c:manualLayout>
                  <c:x val="-2.1163398587459064E-2"/>
                  <c:y val="-2.0522466039707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56-44EC-A772-5A219B3BBECC}"/>
                </c:ext>
              </c:extLst>
            </c:dLbl>
            <c:dLbl>
              <c:idx val="15"/>
              <c:layout>
                <c:manualLayout>
                  <c:x val="-2.1157488374342202E-2"/>
                  <c:y val="-1.6316244168538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56-44EC-A772-5A219B3BBECC}"/>
                </c:ext>
              </c:extLst>
            </c:dLbl>
            <c:dLbl>
              <c:idx val="16"/>
              <c:layout>
                <c:manualLayout>
                  <c:x val="-2.1163398587459116E-2"/>
                  <c:y val="-1.6342737722048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56-44EC-A772-5A219B3BBECC}"/>
                </c:ext>
              </c:extLst>
            </c:dLbl>
            <c:dLbl>
              <c:idx val="17"/>
              <c:layout>
                <c:manualLayout>
                  <c:x val="-2.1163398587459064E-2"/>
                  <c:y val="-1.2163009404388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56-44EC-A772-5A219B3BBECC}"/>
                </c:ext>
              </c:extLst>
            </c:dLbl>
            <c:dLbl>
              <c:idx val="18"/>
              <c:layout>
                <c:manualLayout>
                  <c:x val="-2.1877782165663225E-2"/>
                  <c:y val="-1.4801339487736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56-44EC-A772-5A219B3BBECC}"/>
                </c:ext>
              </c:extLst>
            </c:dLbl>
            <c:dLbl>
              <c:idx val="20"/>
              <c:layout>
                <c:manualLayout>
                  <c:x val="-2.1877782165663225E-2"/>
                  <c:y val="-3.1499683229251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56-44EC-A772-5A219B3BBECC}"/>
                </c:ext>
              </c:extLst>
            </c:dLbl>
            <c:dLbl>
              <c:idx val="22"/>
              <c:layout>
                <c:manualLayout>
                  <c:x val="-2.1163398587459064E-2"/>
                  <c:y val="-1.4252873563218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56-44EC-A772-5A219B3BBECC}"/>
                </c:ext>
              </c:extLst>
            </c:dLbl>
            <c:dLbl>
              <c:idx val="23"/>
              <c:layout>
                <c:manualLayout>
                  <c:x val="-2.1163398587459064E-2"/>
                  <c:y val="-1.8432601880877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356-44EC-A772-5A219B3BBECC}"/>
                </c:ext>
              </c:extLst>
            </c:dLbl>
            <c:dLbl>
              <c:idx val="25"/>
              <c:layout>
                <c:manualLayout>
                  <c:x val="-2.3242516963204896E-2"/>
                  <c:y val="-3.3568772056478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56-44EC-A772-5A219B3BBECC}"/>
                </c:ext>
              </c:extLst>
            </c:dLbl>
            <c:dLbl>
              <c:idx val="26"/>
              <c:layout>
                <c:manualLayout>
                  <c:x val="-2.1163398587459165E-2"/>
                  <c:y val="-1.2163009404388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356-44EC-A772-5A219B3BBECC}"/>
                </c:ext>
              </c:extLst>
            </c:dLbl>
            <c:dLbl>
              <c:idx val="27"/>
              <c:layout>
                <c:manualLayout>
                  <c:x val="-2.1163398587459165E-2"/>
                  <c:y val="-7.98328108672936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356-44EC-A772-5A219B3BBECC}"/>
                </c:ext>
              </c:extLst>
            </c:dLbl>
            <c:dLbl>
              <c:idx val="28"/>
              <c:layout>
                <c:manualLayout>
                  <c:x val="-2.1163398587459064E-2"/>
                  <c:y val="-2.2612330198537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56-44EC-A772-5A219B3BBECC}"/>
                </c:ext>
              </c:extLst>
            </c:dLbl>
            <c:dLbl>
              <c:idx val="29"/>
              <c:layout>
                <c:manualLayout>
                  <c:x val="-2.1163398587459064E-2"/>
                  <c:y val="-1.2163009404388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6-44EC-A772-5A219B3BBECC}"/>
                </c:ext>
              </c:extLst>
            </c:dLbl>
            <c:dLbl>
              <c:idx val="37"/>
              <c:layout>
                <c:manualLayout>
                  <c:x val="-2.1163398587459165E-2"/>
                  <c:y val="-1.8432601880877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356-44EC-A772-5A219B3BBECC}"/>
                </c:ext>
              </c:extLst>
            </c:dLbl>
            <c:dLbl>
              <c:idx val="43"/>
              <c:layout>
                <c:manualLayout>
                  <c:x val="-4.5619000797878971E-2"/>
                  <c:y val="-6.5891935921802883E-2"/>
                </c:manualLayout>
              </c:layout>
              <c:tx>
                <c:rich>
                  <a:bodyPr wrap="square" lIns="38100" tIns="19050" rIns="38100" bIns="19050" anchor="ctr">
                    <a:noAutofit/>
                  </a:bodyPr>
                  <a:lstStyle/>
                  <a:p>
                    <a:pPr>
                      <a:defRPr sz="700" baseline="0"/>
                    </a:pPr>
                    <a:r>
                      <a:rPr lang="zh-CN" altLang="en-US" sz="700" baseline="0"/>
                      <a:t>全国平均</a:t>
                    </a:r>
                  </a:p>
                  <a:p>
                    <a:pPr>
                      <a:defRPr sz="700" baseline="0"/>
                    </a:pPr>
                    <a:r>
                      <a:rPr lang="en-US" altLang="zh-CN" sz="700" baseline="0"/>
                      <a:t>509.07</a:t>
                    </a:r>
                  </a:p>
                  <a:p>
                    <a:pPr>
                      <a:defRPr sz="700" baseline="0"/>
                    </a:pPr>
                    <a:endParaRPr lang="en-US" altLang="zh-CN" sz="700" baseline="0"/>
                  </a:p>
                  <a:p>
                    <a:pPr>
                      <a:defRPr sz="700" baseline="0"/>
                    </a:pPr>
                    <a:endParaRPr lang="en-US" altLang="zh-CN" sz="700" baseline="0"/>
                  </a:p>
                  <a:p>
                    <a:pPr>
                      <a:defRPr sz="700" baseline="0"/>
                    </a:pPr>
                    <a:endParaRPr lang="en-US" altLang="zh-CN" sz="700" baseline="0"/>
                  </a:p>
                  <a:p>
                    <a:pPr>
                      <a:defRPr sz="700" baseline="0"/>
                    </a:pPr>
                    <a:r>
                      <a:rPr lang="zh-CN" altLang="en-US" sz="700" baseline="0"/>
                      <a:t>府平均</a:t>
                    </a:r>
                  </a:p>
                  <a:p>
                    <a:pPr>
                      <a:defRPr sz="700" baseline="0"/>
                    </a:pPr>
                    <a:r>
                      <a:rPr lang="en-US" altLang="zh-CN" sz="700" baseline="0"/>
                      <a:t>403.28 </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6.3784309458758806E-2"/>
                      <c:h val="0.19015410691218457"/>
                    </c:manualLayout>
                  </c15:layout>
                </c:ext>
                <c:ext xmlns:c16="http://schemas.microsoft.com/office/drawing/2014/chart" uri="{C3380CC4-5D6E-409C-BE32-E72D297353CC}">
                  <c16:uniqueId val="{00000025-C356-44EC-A772-5A219B3BBECC}"/>
                </c:ext>
              </c:extLst>
            </c:dLbl>
            <c:spPr>
              <a:noFill/>
              <a:ln>
                <a:noFill/>
              </a:ln>
              <a:effectLst/>
            </c:spPr>
            <c:txPr>
              <a:bodyPr wrap="square" lIns="38100" tIns="19050" rIns="38100" bIns="19050" anchor="ctr">
                <a:spAutoFit/>
              </a:bodyPr>
              <a:lstStyle/>
              <a:p>
                <a:pPr>
                  <a:defRPr sz="7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内のグラフ]市町村分データ'!$A$2:$A$45</c:f>
              <c:strCache>
                <c:ptCount val="43"/>
                <c:pt idx="0">
                  <c:v>高槻市</c:v>
                </c:pt>
                <c:pt idx="1">
                  <c:v>藤井寺市</c:v>
                </c:pt>
                <c:pt idx="2">
                  <c:v>摂津市</c:v>
                </c:pt>
                <c:pt idx="3">
                  <c:v>熊取町</c:v>
                </c:pt>
                <c:pt idx="4">
                  <c:v>東大阪市</c:v>
                </c:pt>
                <c:pt idx="5">
                  <c:v>豊中市</c:v>
                </c:pt>
                <c:pt idx="6">
                  <c:v>阪南市</c:v>
                </c:pt>
                <c:pt idx="7">
                  <c:v>寝屋川市</c:v>
                </c:pt>
                <c:pt idx="8">
                  <c:v>枚方市</c:v>
                </c:pt>
                <c:pt idx="9">
                  <c:v>交野市</c:v>
                </c:pt>
                <c:pt idx="10">
                  <c:v>忠岡町</c:v>
                </c:pt>
                <c:pt idx="11">
                  <c:v>羽曳野市</c:v>
                </c:pt>
                <c:pt idx="12">
                  <c:v>吹田市</c:v>
                </c:pt>
                <c:pt idx="13">
                  <c:v>茨木市</c:v>
                </c:pt>
                <c:pt idx="14">
                  <c:v>柏原市</c:v>
                </c:pt>
                <c:pt idx="15">
                  <c:v>高石市</c:v>
                </c:pt>
                <c:pt idx="16">
                  <c:v>大阪市</c:v>
                </c:pt>
                <c:pt idx="17">
                  <c:v>岸和田市</c:v>
                </c:pt>
                <c:pt idx="18">
                  <c:v>泉佐野市</c:v>
                </c:pt>
                <c:pt idx="19">
                  <c:v>貝塚市</c:v>
                </c:pt>
                <c:pt idx="20">
                  <c:v>八尾市</c:v>
                </c:pt>
                <c:pt idx="21">
                  <c:v>箕面市</c:v>
                </c:pt>
                <c:pt idx="22">
                  <c:v>太子町</c:v>
                </c:pt>
                <c:pt idx="23">
                  <c:v>田尻町</c:v>
                </c:pt>
                <c:pt idx="24">
                  <c:v>和泉市</c:v>
                </c:pt>
                <c:pt idx="25">
                  <c:v>泉南市</c:v>
                </c:pt>
                <c:pt idx="26">
                  <c:v>富田林市</c:v>
                </c:pt>
                <c:pt idx="27">
                  <c:v>堺市</c:v>
                </c:pt>
                <c:pt idx="28">
                  <c:v>池田市</c:v>
                </c:pt>
                <c:pt idx="29">
                  <c:v>泉大津市</c:v>
                </c:pt>
                <c:pt idx="30">
                  <c:v>大阪狭山市</c:v>
                </c:pt>
                <c:pt idx="31">
                  <c:v>門真市</c:v>
                </c:pt>
                <c:pt idx="32">
                  <c:v>守口市</c:v>
                </c:pt>
                <c:pt idx="33">
                  <c:v>河内長野市</c:v>
                </c:pt>
                <c:pt idx="34">
                  <c:v>四條畷市</c:v>
                </c:pt>
                <c:pt idx="35">
                  <c:v>島本町</c:v>
                </c:pt>
                <c:pt idx="36">
                  <c:v>千早赤阪村</c:v>
                </c:pt>
                <c:pt idx="37">
                  <c:v>松原市</c:v>
                </c:pt>
                <c:pt idx="38">
                  <c:v>能勢町</c:v>
                </c:pt>
                <c:pt idx="39">
                  <c:v>岬町</c:v>
                </c:pt>
                <c:pt idx="40">
                  <c:v>豊能町</c:v>
                </c:pt>
                <c:pt idx="41">
                  <c:v>河南町</c:v>
                </c:pt>
                <c:pt idx="42">
                  <c:v>大東市</c:v>
                </c:pt>
              </c:strCache>
            </c:strRef>
          </c:cat>
          <c:val>
            <c:numRef>
              <c:f>'[Microsoft PowerPoint 内のグラフ]市町村分データ'!$N$2:$N$45</c:f>
              <c:numCache>
                <c:formatCode>General</c:formatCode>
                <c:ptCount val="44"/>
                <c:pt idx="0">
                  <c:v>600</c:v>
                </c:pt>
                <c:pt idx="1">
                  <c:v>538</c:v>
                </c:pt>
                <c:pt idx="2">
                  <c:v>528</c:v>
                </c:pt>
                <c:pt idx="3">
                  <c:v>521</c:v>
                </c:pt>
                <c:pt idx="4">
                  <c:v>515</c:v>
                </c:pt>
                <c:pt idx="5">
                  <c:v>513</c:v>
                </c:pt>
                <c:pt idx="6">
                  <c:v>507</c:v>
                </c:pt>
                <c:pt idx="7">
                  <c:v>495</c:v>
                </c:pt>
                <c:pt idx="8">
                  <c:v>489</c:v>
                </c:pt>
                <c:pt idx="9">
                  <c:v>487</c:v>
                </c:pt>
                <c:pt idx="10">
                  <c:v>487</c:v>
                </c:pt>
                <c:pt idx="11">
                  <c:v>480</c:v>
                </c:pt>
                <c:pt idx="12">
                  <c:v>473</c:v>
                </c:pt>
                <c:pt idx="13">
                  <c:v>471</c:v>
                </c:pt>
                <c:pt idx="14">
                  <c:v>466</c:v>
                </c:pt>
                <c:pt idx="15">
                  <c:v>457</c:v>
                </c:pt>
                <c:pt idx="16">
                  <c:v>450</c:v>
                </c:pt>
                <c:pt idx="17">
                  <c:v>446</c:v>
                </c:pt>
                <c:pt idx="18">
                  <c:v>446</c:v>
                </c:pt>
                <c:pt idx="19">
                  <c:v>439</c:v>
                </c:pt>
                <c:pt idx="20">
                  <c:v>426</c:v>
                </c:pt>
                <c:pt idx="21">
                  <c:v>426</c:v>
                </c:pt>
                <c:pt idx="22">
                  <c:v>425</c:v>
                </c:pt>
                <c:pt idx="23">
                  <c:v>405</c:v>
                </c:pt>
                <c:pt idx="24">
                  <c:v>403</c:v>
                </c:pt>
                <c:pt idx="25">
                  <c:v>382</c:v>
                </c:pt>
                <c:pt idx="26">
                  <c:v>380</c:v>
                </c:pt>
                <c:pt idx="27">
                  <c:v>376</c:v>
                </c:pt>
                <c:pt idx="28">
                  <c:v>366</c:v>
                </c:pt>
                <c:pt idx="29">
                  <c:v>365</c:v>
                </c:pt>
                <c:pt idx="30">
                  <c:v>352</c:v>
                </c:pt>
                <c:pt idx="31">
                  <c:v>349</c:v>
                </c:pt>
                <c:pt idx="32">
                  <c:v>316</c:v>
                </c:pt>
                <c:pt idx="33">
                  <c:v>303</c:v>
                </c:pt>
                <c:pt idx="34">
                  <c:v>297</c:v>
                </c:pt>
                <c:pt idx="35">
                  <c:v>297</c:v>
                </c:pt>
                <c:pt idx="36">
                  <c:v>279</c:v>
                </c:pt>
                <c:pt idx="37">
                  <c:v>275</c:v>
                </c:pt>
                <c:pt idx="38">
                  <c:v>250</c:v>
                </c:pt>
                <c:pt idx="39">
                  <c:v>241</c:v>
                </c:pt>
                <c:pt idx="40">
                  <c:v>228</c:v>
                </c:pt>
                <c:pt idx="41">
                  <c:v>202</c:v>
                </c:pt>
                <c:pt idx="42">
                  <c:v>190</c:v>
                </c:pt>
                <c:pt idx="43" formatCode="0.00_ ">
                  <c:v>403.27906976744185</c:v>
                </c:pt>
              </c:numCache>
            </c:numRef>
          </c:val>
          <c:smooth val="0"/>
          <c:extLst>
            <c:ext xmlns:c16="http://schemas.microsoft.com/office/drawing/2014/chart" uri="{C3380CC4-5D6E-409C-BE32-E72D297353CC}">
              <c16:uniqueId val="{00000026-C356-44EC-A772-5A219B3BBECC}"/>
            </c:ext>
          </c:extLst>
        </c:ser>
        <c:dLbls>
          <c:showLegendKey val="0"/>
          <c:showVal val="0"/>
          <c:showCatName val="0"/>
          <c:showSerName val="0"/>
          <c:showPercent val="0"/>
          <c:showBubbleSize val="0"/>
        </c:dLbls>
        <c:marker val="1"/>
        <c:smooth val="0"/>
        <c:axId val="115658752"/>
        <c:axId val="115660288"/>
      </c:lineChart>
      <c:catAx>
        <c:axId val="115658752"/>
        <c:scaling>
          <c:orientation val="minMax"/>
        </c:scaling>
        <c:delete val="0"/>
        <c:axPos val="b"/>
        <c:numFmt formatCode="General" sourceLinked="0"/>
        <c:majorTickMark val="out"/>
        <c:minorTickMark val="none"/>
        <c:tickLblPos val="nextTo"/>
        <c:txPr>
          <a:bodyPr rot="0" vert="eaVert"/>
          <a:lstStyle/>
          <a:p>
            <a:pPr>
              <a:defRPr sz="900" baseline="0">
                <a:latin typeface="ＭＳ Ｐゴシック" panose="020B0600070205080204" pitchFamily="50" charset="-128"/>
                <a:ea typeface="ＭＳ Ｐゴシック" panose="020B0600070205080204" pitchFamily="50" charset="-128"/>
              </a:defRPr>
            </a:pPr>
            <a:endParaRPr lang="ja-JP"/>
          </a:p>
        </c:txPr>
        <c:crossAx val="115660288"/>
        <c:crosses val="autoZero"/>
        <c:auto val="1"/>
        <c:lblAlgn val="ctr"/>
        <c:lblOffset val="100"/>
        <c:noMultiLvlLbl val="0"/>
      </c:catAx>
      <c:valAx>
        <c:axId val="115660288"/>
        <c:scaling>
          <c:orientation val="minMax"/>
        </c:scaling>
        <c:delete val="0"/>
        <c:axPos val="l"/>
        <c:majorGridlines/>
        <c:numFmt formatCode="General" sourceLinked="1"/>
        <c:majorTickMark val="out"/>
        <c:minorTickMark val="none"/>
        <c:tickLblPos val="nextTo"/>
        <c:crossAx val="115658752"/>
        <c:crosses val="autoZero"/>
        <c:crossBetween val="between"/>
      </c:valAx>
    </c:plotArea>
    <c:legend>
      <c:legendPos val="r"/>
      <c:legendEntry>
        <c:idx val="0"/>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2"/>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3"/>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4"/>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5"/>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6"/>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7"/>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8"/>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9"/>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10"/>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11"/>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12"/>
        <c:delete val="1"/>
      </c:legendEntry>
      <c:layout>
        <c:manualLayout>
          <c:xMode val="edge"/>
          <c:yMode val="edge"/>
          <c:x val="0.84074955334294654"/>
          <c:y val="0.15724594671817393"/>
          <c:w val="0.15105136997322652"/>
          <c:h val="0.68010900367882465"/>
        </c:manualLayout>
      </c:layout>
      <c:overlay val="0"/>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489605806073227E-2"/>
          <c:y val="7.3069171975121958E-2"/>
          <c:w val="0.89175992719155239"/>
          <c:h val="0.65916604903950915"/>
        </c:manualLayout>
      </c:layout>
      <c:barChart>
        <c:barDir val="col"/>
        <c:grouping val="clustered"/>
        <c:varyColors val="0"/>
        <c:ser>
          <c:idx val="0"/>
          <c:order val="0"/>
          <c:tx>
            <c:strRef>
              <c:f>Sheet1!$B$1</c:f>
              <c:strCache>
                <c:ptCount val="1"/>
                <c:pt idx="0">
                  <c:v>系列 1</c:v>
                </c:pt>
              </c:strCache>
            </c:strRef>
          </c:tx>
          <c:spPr>
            <a:solidFill>
              <a:srgbClr val="FF0000"/>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F66C-4E9B-926E-E43672DCE8DF}"/>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F66C-4E9B-926E-E43672DCE8DF}"/>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F66C-4E9B-926E-E43672DCE8DF}"/>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F66C-4E9B-926E-E43672DCE8DF}"/>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F66C-4E9B-926E-E43672DCE8DF}"/>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F66C-4E9B-926E-E43672DCE8DF}"/>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D-F66C-4E9B-926E-E43672DCE8DF}"/>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66C-4E9B-926E-E43672DCE8DF}"/>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1-F66C-4E9B-926E-E43672DCE8DF}"/>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F66C-4E9B-926E-E43672DCE8DF}"/>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5-F66C-4E9B-926E-E43672DCE8DF}"/>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7-F66C-4E9B-926E-E43672DCE8DF}"/>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9-F66C-4E9B-926E-E43672DCE8DF}"/>
              </c:ext>
            </c:extLst>
          </c:dPt>
          <c:dPt>
            <c:idx val="1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B-F66C-4E9B-926E-E43672DCE8DF}"/>
              </c:ext>
            </c:extLst>
          </c:dPt>
          <c:dPt>
            <c:idx val="1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D-F66C-4E9B-926E-E43672DCE8DF}"/>
              </c:ext>
            </c:extLst>
          </c:dPt>
          <c:dPt>
            <c:idx val="1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F-F66C-4E9B-926E-E43672DCE8DF}"/>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21-F66C-4E9B-926E-E43672DCE8DF}"/>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Sheet1!$A$2:$A$44</c:f>
              <c:strCache>
                <c:ptCount val="43"/>
                <c:pt idx="0">
                  <c:v>大阪市</c:v>
                </c:pt>
                <c:pt idx="1">
                  <c:v>堺市</c:v>
                </c:pt>
                <c:pt idx="2">
                  <c:v>東大阪市</c:v>
                </c:pt>
                <c:pt idx="3">
                  <c:v>高槻市</c:v>
                </c:pt>
                <c:pt idx="4">
                  <c:v>枚方市</c:v>
                </c:pt>
                <c:pt idx="5">
                  <c:v>吹田市</c:v>
                </c:pt>
                <c:pt idx="6">
                  <c:v>豊中市</c:v>
                </c:pt>
                <c:pt idx="7">
                  <c:v>八尾市</c:v>
                </c:pt>
                <c:pt idx="8">
                  <c:v>茨木市</c:v>
                </c:pt>
                <c:pt idx="9">
                  <c:v>寝屋川市</c:v>
                </c:pt>
                <c:pt idx="10">
                  <c:v>岸和田市</c:v>
                </c:pt>
                <c:pt idx="11">
                  <c:v>富田林市</c:v>
                </c:pt>
                <c:pt idx="12">
                  <c:v>和泉市</c:v>
                </c:pt>
                <c:pt idx="13">
                  <c:v>門真市</c:v>
                </c:pt>
                <c:pt idx="14">
                  <c:v>守口市</c:v>
                </c:pt>
                <c:pt idx="15">
                  <c:v>羽曳野市</c:v>
                </c:pt>
                <c:pt idx="16">
                  <c:v>河内長野市</c:v>
                </c:pt>
                <c:pt idx="17">
                  <c:v>松原市</c:v>
                </c:pt>
                <c:pt idx="18">
                  <c:v>大東市</c:v>
                </c:pt>
                <c:pt idx="19">
                  <c:v>箕面市</c:v>
                </c:pt>
                <c:pt idx="20">
                  <c:v>池田市</c:v>
                </c:pt>
                <c:pt idx="21">
                  <c:v>貝塚市</c:v>
                </c:pt>
                <c:pt idx="22">
                  <c:v>摂津市</c:v>
                </c:pt>
                <c:pt idx="23">
                  <c:v>交野市</c:v>
                </c:pt>
                <c:pt idx="24">
                  <c:v>泉大津市</c:v>
                </c:pt>
                <c:pt idx="25">
                  <c:v>藤井寺市</c:v>
                </c:pt>
                <c:pt idx="26">
                  <c:v>泉南市</c:v>
                </c:pt>
                <c:pt idx="27">
                  <c:v>柏原市</c:v>
                </c:pt>
                <c:pt idx="28">
                  <c:v>四條畷市</c:v>
                </c:pt>
                <c:pt idx="29">
                  <c:v>島本町</c:v>
                </c:pt>
                <c:pt idx="30">
                  <c:v>泉佐野市</c:v>
                </c:pt>
                <c:pt idx="31">
                  <c:v>大阪狭山市</c:v>
                </c:pt>
                <c:pt idx="32">
                  <c:v>阪南市</c:v>
                </c:pt>
                <c:pt idx="33">
                  <c:v>熊取町</c:v>
                </c:pt>
                <c:pt idx="34">
                  <c:v>太子町</c:v>
                </c:pt>
                <c:pt idx="35">
                  <c:v>河南町</c:v>
                </c:pt>
                <c:pt idx="36">
                  <c:v>高石市</c:v>
                </c:pt>
                <c:pt idx="37">
                  <c:v>豊能町</c:v>
                </c:pt>
                <c:pt idx="38">
                  <c:v>田尻町</c:v>
                </c:pt>
                <c:pt idx="39">
                  <c:v>岬町</c:v>
                </c:pt>
                <c:pt idx="40">
                  <c:v>能勢町</c:v>
                </c:pt>
                <c:pt idx="41">
                  <c:v>忠岡町</c:v>
                </c:pt>
                <c:pt idx="42">
                  <c:v>千早赤阪村</c:v>
                </c:pt>
              </c:strCache>
            </c:strRef>
          </c:cat>
          <c:val>
            <c:numRef>
              <c:f>Sheet1!$B$2:$B$44</c:f>
              <c:numCache>
                <c:formatCode>General</c:formatCode>
                <c:ptCount val="43"/>
                <c:pt idx="0">
                  <c:v>371</c:v>
                </c:pt>
                <c:pt idx="1">
                  <c:v>128</c:v>
                </c:pt>
                <c:pt idx="2">
                  <c:v>77</c:v>
                </c:pt>
                <c:pt idx="3">
                  <c:v>70</c:v>
                </c:pt>
                <c:pt idx="4">
                  <c:v>70</c:v>
                </c:pt>
                <c:pt idx="5">
                  <c:v>65</c:v>
                </c:pt>
                <c:pt idx="6">
                  <c:v>57</c:v>
                </c:pt>
                <c:pt idx="7">
                  <c:v>55</c:v>
                </c:pt>
                <c:pt idx="8">
                  <c:v>40</c:v>
                </c:pt>
                <c:pt idx="9">
                  <c:v>35</c:v>
                </c:pt>
                <c:pt idx="10">
                  <c:v>27</c:v>
                </c:pt>
                <c:pt idx="11">
                  <c:v>27</c:v>
                </c:pt>
                <c:pt idx="12">
                  <c:v>26</c:v>
                </c:pt>
                <c:pt idx="13">
                  <c:v>24</c:v>
                </c:pt>
                <c:pt idx="14">
                  <c:v>22</c:v>
                </c:pt>
                <c:pt idx="15">
                  <c:v>22</c:v>
                </c:pt>
                <c:pt idx="16">
                  <c:v>20</c:v>
                </c:pt>
                <c:pt idx="17">
                  <c:v>18</c:v>
                </c:pt>
                <c:pt idx="18">
                  <c:v>16</c:v>
                </c:pt>
                <c:pt idx="19">
                  <c:v>16</c:v>
                </c:pt>
                <c:pt idx="20">
                  <c:v>15</c:v>
                </c:pt>
                <c:pt idx="21">
                  <c:v>14</c:v>
                </c:pt>
                <c:pt idx="22">
                  <c:v>14</c:v>
                </c:pt>
                <c:pt idx="23">
                  <c:v>14</c:v>
                </c:pt>
                <c:pt idx="24">
                  <c:v>13</c:v>
                </c:pt>
                <c:pt idx="25">
                  <c:v>13</c:v>
                </c:pt>
                <c:pt idx="26">
                  <c:v>13</c:v>
                </c:pt>
                <c:pt idx="27">
                  <c:v>12</c:v>
                </c:pt>
                <c:pt idx="28">
                  <c:v>12</c:v>
                </c:pt>
                <c:pt idx="29">
                  <c:v>12</c:v>
                </c:pt>
                <c:pt idx="30">
                  <c:v>11</c:v>
                </c:pt>
                <c:pt idx="31">
                  <c:v>10</c:v>
                </c:pt>
                <c:pt idx="32">
                  <c:v>10</c:v>
                </c:pt>
                <c:pt idx="33">
                  <c:v>9</c:v>
                </c:pt>
                <c:pt idx="34">
                  <c:v>9</c:v>
                </c:pt>
                <c:pt idx="35">
                  <c:v>7</c:v>
                </c:pt>
                <c:pt idx="36">
                  <c:v>6</c:v>
                </c:pt>
                <c:pt idx="37">
                  <c:v>6</c:v>
                </c:pt>
                <c:pt idx="38">
                  <c:v>6</c:v>
                </c:pt>
                <c:pt idx="39">
                  <c:v>6</c:v>
                </c:pt>
                <c:pt idx="40">
                  <c:v>4</c:v>
                </c:pt>
                <c:pt idx="41">
                  <c:v>4</c:v>
                </c:pt>
                <c:pt idx="42">
                  <c:v>4</c:v>
                </c:pt>
              </c:numCache>
            </c:numRef>
          </c:val>
          <c:extLst>
            <c:ext xmlns:c16="http://schemas.microsoft.com/office/drawing/2014/chart" uri="{C3380CC4-5D6E-409C-BE32-E72D297353CC}">
              <c16:uniqueId val="{00000022-F66C-4E9B-926E-E43672DCE8DF}"/>
            </c:ext>
          </c:extLst>
        </c:ser>
        <c:dLbls>
          <c:showLegendKey val="0"/>
          <c:showVal val="0"/>
          <c:showCatName val="0"/>
          <c:showSerName val="0"/>
          <c:showPercent val="0"/>
          <c:showBubbleSize val="0"/>
        </c:dLbls>
        <c:gapWidth val="80"/>
        <c:overlap val="-27"/>
        <c:axId val="44314624"/>
        <c:axId val="43647552"/>
      </c:barChart>
      <c:catAx>
        <c:axId val="443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3647552"/>
        <c:crosses val="autoZero"/>
        <c:auto val="1"/>
        <c:lblAlgn val="ctr"/>
        <c:lblOffset val="100"/>
        <c:noMultiLvlLbl val="0"/>
      </c:catAx>
      <c:valAx>
        <c:axId val="43647552"/>
        <c:scaling>
          <c:orientation val="minMax"/>
          <c:max val="199"/>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431462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0.45763</cdr:x>
      <cdr:y>0.14045</cdr:y>
    </cdr:from>
    <cdr:to>
      <cdr:x>0.66187</cdr:x>
      <cdr:y>0.25332</cdr:y>
    </cdr:to>
    <cdr:sp macro="" textlink="">
      <cdr:nvSpPr>
        <cdr:cNvPr id="2" name="テキスト ボックス 1"/>
        <cdr:cNvSpPr txBox="1"/>
      </cdr:nvSpPr>
      <cdr:spPr>
        <a:xfrm xmlns:a="http://schemas.openxmlformats.org/drawingml/2006/main">
          <a:off x="1771126" y="631063"/>
          <a:ext cx="790444" cy="5071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400" b="1" dirty="0">
              <a:latin typeface="Meiryo UI" panose="020B0604030504040204" pitchFamily="50" charset="-128"/>
              <a:ea typeface="Meiryo UI" panose="020B0604030504040204" pitchFamily="50" charset="-128"/>
            </a:rPr>
            <a:t>府民</a:t>
          </a:r>
          <a:endParaRPr lang="en-US" altLang="ja-JP" sz="1400" b="1" dirty="0">
            <a:latin typeface="Meiryo UI" panose="020B0604030504040204" pitchFamily="50" charset="-128"/>
            <a:ea typeface="Meiryo UI" panose="020B0604030504040204" pitchFamily="50" charset="-128"/>
          </a:endParaRPr>
        </a:p>
        <a:p xmlns:a="http://schemas.openxmlformats.org/drawingml/2006/main">
          <a:pPr algn="ctr"/>
          <a:r>
            <a:rPr lang="en-US" altLang="ja-JP" sz="1400" b="1" dirty="0">
              <a:latin typeface="Meiryo UI" panose="020B0604030504040204" pitchFamily="50" charset="-128"/>
              <a:ea typeface="Meiryo UI" panose="020B0604030504040204" pitchFamily="50" charset="-128"/>
            </a:rPr>
            <a:t>882</a:t>
          </a:r>
          <a:r>
            <a:rPr lang="ja-JP" altLang="en-US" sz="1400" b="1" dirty="0">
              <a:latin typeface="Meiryo UI" panose="020B0604030504040204" pitchFamily="50" charset="-128"/>
              <a:ea typeface="Meiryo UI" panose="020B0604030504040204" pitchFamily="50" charset="-128"/>
            </a:rPr>
            <a:t>万人</a:t>
          </a:r>
        </a:p>
      </cdr:txBody>
    </cdr:sp>
  </cdr:relSizeAnchor>
  <cdr:relSizeAnchor xmlns:cdr="http://schemas.openxmlformats.org/drawingml/2006/chartDrawing">
    <cdr:from>
      <cdr:x>0.43536</cdr:x>
      <cdr:y>0.26798</cdr:y>
    </cdr:from>
    <cdr:to>
      <cdr:x>0.66553</cdr:x>
      <cdr:y>0.44835</cdr:y>
    </cdr:to>
    <cdr:sp macro="" textlink="">
      <cdr:nvSpPr>
        <cdr:cNvPr id="3" name="テキスト ボックス 1"/>
        <cdr:cNvSpPr txBox="1"/>
      </cdr:nvSpPr>
      <cdr:spPr>
        <a:xfrm xmlns:a="http://schemas.openxmlformats.org/drawingml/2006/main">
          <a:off x="1684935" y="1204067"/>
          <a:ext cx="890775" cy="81046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400" b="1" dirty="0">
              <a:latin typeface="Meiryo UI" panose="020B0604030504040204" pitchFamily="50" charset="-128"/>
              <a:ea typeface="Meiryo UI" panose="020B0604030504040204" pitchFamily="50" charset="-128"/>
            </a:rPr>
            <a:t>国保</a:t>
          </a:r>
          <a:endParaRPr lang="en-US" altLang="ja-JP" sz="1400" b="1" dirty="0">
            <a:latin typeface="Meiryo UI" panose="020B0604030504040204" pitchFamily="50" charset="-128"/>
            <a:ea typeface="Meiryo UI" panose="020B0604030504040204" pitchFamily="50" charset="-128"/>
          </a:endParaRPr>
        </a:p>
        <a:p xmlns:a="http://schemas.openxmlformats.org/drawingml/2006/main">
          <a:pPr algn="ctr"/>
          <a:r>
            <a:rPr lang="en-US" altLang="ja-JP" sz="1400" b="1" dirty="0">
              <a:latin typeface="Meiryo UI" panose="020B0604030504040204" pitchFamily="50" charset="-128"/>
              <a:ea typeface="Meiryo UI" panose="020B0604030504040204" pitchFamily="50" charset="-128"/>
            </a:rPr>
            <a:t>200</a:t>
          </a:r>
          <a:r>
            <a:rPr lang="ja-JP" altLang="en-US" sz="1400" b="1" dirty="0">
              <a:latin typeface="Meiryo UI" panose="020B0604030504040204" pitchFamily="50" charset="-128"/>
              <a:ea typeface="Meiryo UI" panose="020B0604030504040204" pitchFamily="50" charset="-128"/>
            </a:rPr>
            <a:t>万人</a:t>
          </a:r>
          <a:endParaRPr lang="en-US" altLang="ja-JP" sz="1400" b="1" dirty="0">
            <a:latin typeface="Meiryo UI" panose="020B0604030504040204" pitchFamily="50" charset="-128"/>
            <a:ea typeface="Meiryo UI" panose="020B0604030504040204" pitchFamily="50" charset="-128"/>
          </a:endParaRPr>
        </a:p>
        <a:p xmlns:a="http://schemas.openxmlformats.org/drawingml/2006/main">
          <a:pPr algn="ct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23</a:t>
          </a:r>
          <a:r>
            <a:rPr lang="ja-JP" altLang="en-US" sz="1400" b="1" dirty="0">
              <a:latin typeface="Meiryo UI" panose="020B0604030504040204" pitchFamily="50" charset="-128"/>
              <a:ea typeface="Meiryo UI" panose="020B0604030504040204"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0.22913</cdr:x>
      <cdr:y>0.13911</cdr:y>
    </cdr:from>
    <cdr:to>
      <cdr:x>0.90867</cdr:x>
      <cdr:y>0.25893</cdr:y>
    </cdr:to>
    <cdr:sp macro="" textlink="">
      <cdr:nvSpPr>
        <cdr:cNvPr id="4" name="テキスト ボックス 1"/>
        <cdr:cNvSpPr txBox="1"/>
      </cdr:nvSpPr>
      <cdr:spPr>
        <a:xfrm xmlns:a="http://schemas.openxmlformats.org/drawingml/2006/main">
          <a:off x="895254" y="624473"/>
          <a:ext cx="2655108" cy="5378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b="1" dirty="0">
              <a:latin typeface="Meiryo UI" panose="020B0604030504040204" pitchFamily="50" charset="-128"/>
              <a:ea typeface="Meiryo UI" panose="020B0604030504040204" pitchFamily="50" charset="-128"/>
            </a:rPr>
            <a:t>国保の特定健診対象者（</a:t>
          </a: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74</a:t>
          </a:r>
          <a:r>
            <a:rPr lang="ja-JP" altLang="en-US" sz="1400" b="1" dirty="0">
              <a:latin typeface="Meiryo UI" panose="020B0604030504040204" pitchFamily="50" charset="-128"/>
              <a:ea typeface="Meiryo UI" panose="020B0604030504040204" pitchFamily="50" charset="-128"/>
            </a:rPr>
            <a:t>歳）</a:t>
          </a:r>
          <a:endParaRPr lang="en-US" altLang="ja-JP" sz="1400" b="1" dirty="0">
            <a:latin typeface="Meiryo UI" panose="020B0604030504040204" pitchFamily="50" charset="-128"/>
            <a:ea typeface="Meiryo UI" panose="020B0604030504040204" pitchFamily="50" charset="-128"/>
          </a:endParaRPr>
        </a:p>
        <a:p xmlns:a="http://schemas.openxmlformats.org/drawingml/2006/main">
          <a:pPr algn="ctr"/>
          <a:r>
            <a:rPr lang="en-US" altLang="ja-JP" sz="1400" b="1" dirty="0">
              <a:latin typeface="Meiryo UI" panose="020B0604030504040204" pitchFamily="50" charset="-128"/>
              <a:ea typeface="Meiryo UI" panose="020B0604030504040204" pitchFamily="50" charset="-128"/>
            </a:rPr>
            <a:t>132</a:t>
          </a:r>
          <a:r>
            <a:rPr lang="ja-JP" altLang="en-US" sz="1400" b="1" dirty="0">
              <a:latin typeface="Meiryo UI" panose="020B0604030504040204" pitchFamily="50" charset="-128"/>
              <a:ea typeface="Meiryo UI" panose="020B0604030504040204" pitchFamily="50" charset="-128"/>
            </a:rPr>
            <a:t>万人</a:t>
          </a:r>
        </a:p>
      </cdr:txBody>
    </cdr:sp>
  </cdr:relSizeAnchor>
</c:userShapes>
</file>

<file path=ppt/drawings/drawing3.xml><?xml version="1.0" encoding="utf-8"?>
<c:userShapes xmlns:c="http://schemas.openxmlformats.org/drawingml/2006/chart">
  <cdr:relSizeAnchor xmlns:cdr="http://schemas.openxmlformats.org/drawingml/2006/chartDrawing">
    <cdr:from>
      <cdr:x>0.3276</cdr:x>
      <cdr:y>0.77757</cdr:y>
    </cdr:from>
    <cdr:to>
      <cdr:x>0.81329</cdr:x>
      <cdr:y>0.8863</cdr:y>
    </cdr:to>
    <cdr:sp macro="" textlink="">
      <cdr:nvSpPr>
        <cdr:cNvPr id="2" name="正方形/長方形 1">
          <a:extLst xmlns:a="http://schemas.openxmlformats.org/drawingml/2006/main">
            <a:ext uri="{FF2B5EF4-FFF2-40B4-BE49-F238E27FC236}">
              <a16:creationId xmlns:a16="http://schemas.microsoft.com/office/drawing/2014/main" id="{EF6130AE-2FD2-49C2-A43B-939BE467AC85}"/>
            </a:ext>
          </a:extLst>
        </cdr:cNvPr>
        <cdr:cNvSpPr/>
      </cdr:nvSpPr>
      <cdr:spPr>
        <a:xfrm xmlns:a="http://schemas.openxmlformats.org/drawingml/2006/main">
          <a:off x="1084240" y="1870964"/>
          <a:ext cx="1607444" cy="2616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p>
      </cdr:txBody>
    </cdr:sp>
  </cdr:relSizeAnchor>
</c:userShapes>
</file>

<file path=ppt/drawings/drawing4.xml><?xml version="1.0" encoding="utf-8"?>
<c:userShapes xmlns:c="http://schemas.openxmlformats.org/drawingml/2006/chart">
  <cdr:relSizeAnchor xmlns:cdr="http://schemas.openxmlformats.org/drawingml/2006/chartDrawing">
    <cdr:from>
      <cdr:x>0.3276</cdr:x>
      <cdr:y>0.77757</cdr:y>
    </cdr:from>
    <cdr:to>
      <cdr:x>0.81329</cdr:x>
      <cdr:y>0.8863</cdr:y>
    </cdr:to>
    <cdr:sp macro="" textlink="">
      <cdr:nvSpPr>
        <cdr:cNvPr id="2" name="正方形/長方形 1">
          <a:extLst xmlns:a="http://schemas.openxmlformats.org/drawingml/2006/main">
            <a:ext uri="{FF2B5EF4-FFF2-40B4-BE49-F238E27FC236}">
              <a16:creationId xmlns:a16="http://schemas.microsoft.com/office/drawing/2014/main" id="{EF6130AE-2FD2-49C2-A43B-939BE467AC85}"/>
            </a:ext>
          </a:extLst>
        </cdr:cNvPr>
        <cdr:cNvSpPr/>
      </cdr:nvSpPr>
      <cdr:spPr>
        <a:xfrm xmlns:a="http://schemas.openxmlformats.org/drawingml/2006/main">
          <a:off x="1084240" y="1870964"/>
          <a:ext cx="1607444" cy="2616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p>
      </cdr:txBody>
    </cdr:sp>
  </cdr:relSizeAnchor>
</c:userShapes>
</file>

<file path=ppt/drawings/drawing5.xml><?xml version="1.0" encoding="utf-8"?>
<c:userShapes xmlns:c="http://schemas.openxmlformats.org/drawingml/2006/chart">
  <cdr:relSizeAnchor xmlns:cdr="http://schemas.openxmlformats.org/drawingml/2006/chartDrawing">
    <cdr:from>
      <cdr:x>0.03172</cdr:x>
      <cdr:y>0.38005</cdr:y>
    </cdr:from>
    <cdr:to>
      <cdr:x>0.83675</cdr:x>
      <cdr:y>0.38005</cdr:y>
    </cdr:to>
    <cdr:cxnSp macro="">
      <cdr:nvCxnSpPr>
        <cdr:cNvPr id="3" name="直線コネクタ 2">
          <a:extLst xmlns:a="http://schemas.openxmlformats.org/drawingml/2006/main">
            <a:ext uri="{FF2B5EF4-FFF2-40B4-BE49-F238E27FC236}">
              <a16:creationId xmlns:a16="http://schemas.microsoft.com/office/drawing/2014/main" id="{0F3BEE1E-3B0C-456D-B3FF-01D28E7FF76F}"/>
            </a:ext>
          </a:extLst>
        </cdr:cNvPr>
        <cdr:cNvCxnSpPr/>
      </cdr:nvCxnSpPr>
      <cdr:spPr>
        <a:xfrm xmlns:a="http://schemas.openxmlformats.org/drawingml/2006/main" flipH="1">
          <a:off x="295184" y="2309545"/>
          <a:ext cx="7491504" cy="0"/>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0.03229</cdr:x>
      <cdr:y>0.28448</cdr:y>
    </cdr:from>
    <cdr:to>
      <cdr:x>0.83777</cdr:x>
      <cdr:y>0.28542</cdr:y>
    </cdr:to>
    <cdr:cxnSp macro="">
      <cdr:nvCxnSpPr>
        <cdr:cNvPr id="7" name="直線コネクタ 6">
          <a:extLst xmlns:a="http://schemas.openxmlformats.org/drawingml/2006/main">
            <a:ext uri="{FF2B5EF4-FFF2-40B4-BE49-F238E27FC236}">
              <a16:creationId xmlns:a16="http://schemas.microsoft.com/office/drawing/2014/main" id="{90A10CEB-4B43-40F9-94ED-D246A9897194}"/>
            </a:ext>
          </a:extLst>
        </cdr:cNvPr>
        <cdr:cNvCxnSpPr/>
      </cdr:nvCxnSpPr>
      <cdr:spPr>
        <a:xfrm xmlns:a="http://schemas.openxmlformats.org/drawingml/2006/main" flipH="1">
          <a:off x="300467" y="1728788"/>
          <a:ext cx="7495746" cy="5719"/>
        </a:xfrm>
        <a:prstGeom xmlns:a="http://schemas.openxmlformats.org/drawingml/2006/main" prst="line">
          <a:avLst/>
        </a:prstGeom>
        <a:ln xmlns:a="http://schemas.openxmlformats.org/drawingml/2006/main" w="254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0.83964</cdr:x>
      <cdr:y>0.26993</cdr:y>
    </cdr:from>
    <cdr:to>
      <cdr:x>0.98938</cdr:x>
      <cdr:y>0.32511</cdr:y>
    </cdr:to>
    <cdr:sp macro="" textlink="">
      <cdr:nvSpPr>
        <cdr:cNvPr id="2" name="正方形/長方形 1"/>
        <cdr:cNvSpPr/>
      </cdr:nvSpPr>
      <cdr:spPr>
        <a:xfrm xmlns:a="http://schemas.openxmlformats.org/drawingml/2006/main">
          <a:off x="8087933" y="1638172"/>
          <a:ext cx="1442434" cy="334851"/>
        </a:xfrm>
        <a:prstGeom xmlns:a="http://schemas.openxmlformats.org/drawingml/2006/main" prst="rect">
          <a:avLst/>
        </a:prstGeom>
        <a:noFill xmlns:a="http://schemas.openxmlformats.org/drawingml/2006/main"/>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0.83956</cdr:x>
      <cdr:y>0.32711</cdr:y>
    </cdr:from>
    <cdr:to>
      <cdr:x>0.98931</cdr:x>
      <cdr:y>0.38229</cdr:y>
    </cdr:to>
    <cdr:sp macro="" textlink="">
      <cdr:nvSpPr>
        <cdr:cNvPr id="5" name="正方形/長方形 4"/>
        <cdr:cNvSpPr/>
      </cdr:nvSpPr>
      <cdr:spPr>
        <a:xfrm xmlns:a="http://schemas.openxmlformats.org/drawingml/2006/main">
          <a:off x="8087218" y="1985186"/>
          <a:ext cx="1442434" cy="334851"/>
        </a:xfrm>
        <a:prstGeom xmlns:a="http://schemas.openxmlformats.org/drawingml/2006/main" prst="rect">
          <a:avLst/>
        </a:prstGeom>
        <a:noFill xmlns:a="http://schemas.openxmlformats.org/drawingml/2006/main"/>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0.83933</cdr:x>
      <cdr:y>0.38241</cdr:y>
    </cdr:from>
    <cdr:to>
      <cdr:x>0.98908</cdr:x>
      <cdr:y>0.43322</cdr:y>
    </cdr:to>
    <cdr:sp macro="" textlink="">
      <cdr:nvSpPr>
        <cdr:cNvPr id="6" name="正方形/長方形 5"/>
        <cdr:cNvSpPr/>
      </cdr:nvSpPr>
      <cdr:spPr>
        <a:xfrm xmlns:a="http://schemas.openxmlformats.org/drawingml/2006/main">
          <a:off x="8085036" y="2320752"/>
          <a:ext cx="1442434" cy="308378"/>
        </a:xfrm>
        <a:prstGeom xmlns:a="http://schemas.openxmlformats.org/drawingml/2006/main" prst="rect">
          <a:avLst/>
        </a:prstGeom>
        <a:noFill xmlns:a="http://schemas.openxmlformats.org/drawingml/2006/main"/>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CDCA7145-AB3E-41B5-841C-DBE45D3DED8A}"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318FB2F4-53C7-4DCE-8E76-354D664DB558}" type="slidenum">
              <a:rPr kumimoji="1" lang="ja-JP" altLang="en-US" smtClean="0"/>
              <a:t>‹#›</a:t>
            </a:fld>
            <a:endParaRPr kumimoji="1" lang="ja-JP" altLang="en-US"/>
          </a:p>
        </p:txBody>
      </p:sp>
    </p:spTree>
    <p:extLst>
      <p:ext uri="{BB962C8B-B14F-4D97-AF65-F5344CB8AC3E}">
        <p14:creationId xmlns:p14="http://schemas.microsoft.com/office/powerpoint/2010/main" val="2943584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8B20901-951B-4FB3-B713-C9EF2B8CF5F4}" type="slidenum">
              <a:rPr kumimoji="1" lang="ja-JP" altLang="en-US" smtClean="0"/>
              <a:t>4</a:t>
            </a:fld>
            <a:endParaRPr kumimoji="1" lang="ja-JP" altLang="en-US"/>
          </a:p>
        </p:txBody>
      </p:sp>
    </p:spTree>
    <p:extLst>
      <p:ext uri="{BB962C8B-B14F-4D97-AF65-F5344CB8AC3E}">
        <p14:creationId xmlns:p14="http://schemas.microsoft.com/office/powerpoint/2010/main" val="41618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3462" cy="3354387"/>
          </a:xfrm>
        </p:spPr>
      </p:sp>
      <p:sp>
        <p:nvSpPr>
          <p:cNvPr id="3" name="ノート プレースホルダー 2"/>
          <p:cNvSpPr>
            <a:spLocks noGrp="1"/>
          </p:cNvSpPr>
          <p:nvPr>
            <p:ph type="body" idx="1"/>
          </p:nvPr>
        </p:nvSpPr>
        <p:spPr/>
        <p:txBody>
          <a:bodyPr/>
          <a:lstStyle/>
          <a:p>
            <a:pPr defTabSz="914418" eaLnBrk="0" fontAlgn="base" hangingPunct="0">
              <a:spcBef>
                <a:spcPct val="30000"/>
              </a:spcBef>
              <a:spcAft>
                <a:spcPct val="0"/>
              </a:spcAft>
              <a:defRPr/>
            </a:pPr>
            <a:endParaRPr lang="ja-JP" altLang="en-US" sz="1600" dirty="0">
              <a:latin typeface="Meiryo UI" panose="020B0604030504040204" pitchFamily="50" charset="-128"/>
              <a:ea typeface="Meiryo UI" panose="020B0604030504040204" pitchFamily="50" charset="-128"/>
            </a:endParaRPr>
          </a:p>
        </p:txBody>
      </p:sp>
      <p:sp>
        <p:nvSpPr>
          <p:cNvPr id="4" name="ヘッダー プレースホルダー 3"/>
          <p:cNvSpPr>
            <a:spLocks noGrp="1"/>
          </p:cNvSpPr>
          <p:nvPr>
            <p:ph type="hdr" sz="quarter" idx="10"/>
          </p:nvPr>
        </p:nvSpPr>
        <p:spPr/>
        <p:txBody>
          <a:bodyPr/>
          <a:lstStyle/>
          <a:p>
            <a:pPr defTabSz="457209">
              <a:defRPr/>
            </a:pPr>
            <a:r>
              <a:rPr lang="en-US" altLang="ja-JP" dirty="0">
                <a:solidFill>
                  <a:prstClr val="black"/>
                </a:solidFill>
                <a:latin typeface="游ゴシック" panose="020F0502020204030204"/>
                <a:ea typeface="游ゴシック" panose="020B0400000000000000" pitchFamily="50" charset="-128"/>
              </a:rPr>
              <a:t>2018</a:t>
            </a:r>
            <a:r>
              <a:rPr lang="ja-JP" altLang="en-US" dirty="0">
                <a:solidFill>
                  <a:prstClr val="black"/>
                </a:solidFill>
                <a:latin typeface="游ゴシック" panose="020F0502020204030204"/>
                <a:ea typeface="游ゴシック" panose="020B0400000000000000" pitchFamily="50" charset="-128"/>
              </a:rPr>
              <a:t>年</a:t>
            </a:r>
            <a:r>
              <a:rPr lang="en-US" altLang="ja-JP" dirty="0">
                <a:solidFill>
                  <a:prstClr val="black"/>
                </a:solidFill>
                <a:latin typeface="游ゴシック" panose="020F0502020204030204"/>
                <a:ea typeface="游ゴシック" panose="020B0400000000000000" pitchFamily="50" charset="-128"/>
              </a:rPr>
              <a:t>1</a:t>
            </a:r>
            <a:r>
              <a:rPr lang="ja-JP" altLang="en-US" dirty="0">
                <a:solidFill>
                  <a:prstClr val="black"/>
                </a:solidFill>
                <a:latin typeface="游ゴシック" panose="020F0502020204030204"/>
                <a:ea typeface="游ゴシック" panose="020B0400000000000000" pitchFamily="50" charset="-128"/>
              </a:rPr>
              <a:t>月</a:t>
            </a:r>
            <a:r>
              <a:rPr lang="en-US" altLang="ja-JP" dirty="0">
                <a:solidFill>
                  <a:prstClr val="black"/>
                </a:solidFill>
                <a:latin typeface="游ゴシック" panose="020F0502020204030204"/>
                <a:ea typeface="游ゴシック" panose="020B0400000000000000" pitchFamily="50" charset="-128"/>
              </a:rPr>
              <a:t>30</a:t>
            </a:r>
            <a:r>
              <a:rPr lang="ja-JP" altLang="en-US" dirty="0">
                <a:solidFill>
                  <a:prstClr val="black"/>
                </a:solidFill>
                <a:latin typeface="游ゴシック" panose="020F0502020204030204"/>
                <a:ea typeface="游ゴシック" panose="020B0400000000000000" pitchFamily="50" charset="-128"/>
              </a:rPr>
              <a:t>日</a:t>
            </a:r>
          </a:p>
        </p:txBody>
      </p:sp>
      <p:sp>
        <p:nvSpPr>
          <p:cNvPr id="5" name="スライド番号プレースホルダー 4"/>
          <p:cNvSpPr>
            <a:spLocks noGrp="1"/>
          </p:cNvSpPr>
          <p:nvPr>
            <p:ph type="sldNum" sz="quarter" idx="11"/>
          </p:nvPr>
        </p:nvSpPr>
        <p:spPr/>
        <p:txBody>
          <a:bodyPr/>
          <a:lstStyle/>
          <a:p>
            <a:pPr defTabSz="457209">
              <a:defRPr/>
            </a:pPr>
            <a:fld id="{D4FBD303-C161-4031-B593-8DFEDA3B82A3}" type="slidenum">
              <a:rPr lang="ja-JP" altLang="en-US">
                <a:solidFill>
                  <a:prstClr val="black"/>
                </a:solidFill>
                <a:latin typeface="游ゴシック" panose="020F0502020204030204"/>
                <a:ea typeface="游ゴシック" panose="020B0400000000000000" pitchFamily="50" charset="-128"/>
              </a:rPr>
              <a:pPr defTabSz="457209">
                <a:defRPr/>
              </a:pPr>
              <a:t>6</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7837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8</a:t>
            </a:fld>
            <a:endParaRPr kumimoji="1" lang="ja-JP" altLang="en-US"/>
          </a:p>
        </p:txBody>
      </p:sp>
    </p:spTree>
    <p:extLst>
      <p:ext uri="{BB962C8B-B14F-4D97-AF65-F5344CB8AC3E}">
        <p14:creationId xmlns:p14="http://schemas.microsoft.com/office/powerpoint/2010/main" val="76473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9</a:t>
            </a:fld>
            <a:endParaRPr lang="ja-JP" altLang="en-US" dirty="0"/>
          </a:p>
        </p:txBody>
      </p:sp>
    </p:spTree>
    <p:extLst>
      <p:ext uri="{BB962C8B-B14F-4D97-AF65-F5344CB8AC3E}">
        <p14:creationId xmlns:p14="http://schemas.microsoft.com/office/powerpoint/2010/main" val="26614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F73FC3-33CB-4F16-AD6E-9A4390A329BE}"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26812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89B62D-6CA3-4C0A-9A34-4F990FEFAC8B}"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26293100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89B62D-6CA3-4C0A-9A34-4F990FEFAC8B}"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426815789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2B8B10-F1B8-4BFA-B71D-489E5C7B0CA0}"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17054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18FF97-76B5-4D39-A9BF-2EE16B133EC5}"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29185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F1EE89-5260-4A67-90FC-BEB8A4864153}"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265556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B16A1F-BC08-405E-A22E-53D48C8E477A}" type="datetime1">
              <a:rPr kumimoji="1" lang="ja-JP" altLang="en-US" smtClean="0"/>
              <a:t>2020/1/27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336441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E08D32-4B6D-4EF6-9931-5BEFF1FBD65A}" type="datetime1">
              <a:rPr kumimoji="1" lang="ja-JP" altLang="en-US" smtClean="0"/>
              <a:t>2020/1/27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418411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0EA16-286A-4FA6-A103-7AD8AE9D6C24}" type="datetime1">
              <a:rPr kumimoji="1" lang="ja-JP" altLang="en-US" smtClean="0"/>
              <a:t>2020/1/27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230710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89B62D-6CA3-4C0A-9A34-4F990FEFAC8B}"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1128737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B6BAB9-CA1C-499D-A3F5-860E29D0545D}"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178206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9B62D-6CA3-4C0A-9A34-4F990FEFAC8B}" type="datetime1">
              <a:rPr kumimoji="1" lang="ja-JP" altLang="en-US" smtClean="0"/>
              <a:t>2020/1/27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488E3-93D0-49A6-BF57-B494844D90D5}" type="slidenum">
              <a:rPr kumimoji="1" lang="ja-JP" altLang="en-US" smtClean="0"/>
              <a:t>‹#›</a:t>
            </a:fld>
            <a:endParaRPr kumimoji="1" lang="ja-JP" altLang="en-US"/>
          </a:p>
        </p:txBody>
      </p:sp>
    </p:spTree>
    <p:extLst>
      <p:ext uri="{BB962C8B-B14F-4D97-AF65-F5344CB8AC3E}">
        <p14:creationId xmlns:p14="http://schemas.microsoft.com/office/powerpoint/2010/main" val="734635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2.bp.blogspot.com/-lCDK3KOboS8/WeAFbjwCLjI/AAAAAAABHjU/guFvIX2h73s5IPmZQ1Atk8kG58iaexiOACLcBGAs/s800/building_high2.p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1.bp.blogspot.com/-PgPpfoGDxF0/WcB5sfrVQSI/AAAAAAABG1o/xGjjAfsxv_UddA_63hydv1M46uL0b4KHACLcBGAs/s800/kaigi_man_woman.png"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51610" y="2686914"/>
            <a:ext cx="9002786" cy="646331"/>
          </a:xfrm>
          <a:prstGeom prst="rect">
            <a:avLst/>
          </a:prstGeom>
        </p:spPr>
        <p:txBody>
          <a:bodyPr wrap="none">
            <a:spAutoFit/>
          </a:bodyPr>
          <a:lstStyle/>
          <a:p>
            <a:pPr algn="ctr"/>
            <a:r>
              <a:rPr lang="ja-JP" altLang="en-US" sz="3600" dirty="0">
                <a:latin typeface="Meiryo UI" panose="020B0604030504040204" pitchFamily="50" charset="-128"/>
                <a:ea typeface="Meiryo UI" panose="020B0604030504040204" pitchFamily="50" charset="-128"/>
              </a:rPr>
              <a:t>大阪府におけるデータヘルスの実施状況について</a:t>
            </a:r>
          </a:p>
        </p:txBody>
      </p:sp>
      <p:sp>
        <p:nvSpPr>
          <p:cNvPr id="7" name="正方形/長方形 6">
            <a:extLst>
              <a:ext uri="{FF2B5EF4-FFF2-40B4-BE49-F238E27FC236}">
                <a16:creationId xmlns:a16="http://schemas.microsoft.com/office/drawing/2014/main" id="{3E06BF64-06A1-4C22-8720-9536F7E9357C}"/>
              </a:ext>
            </a:extLst>
          </p:cNvPr>
          <p:cNvSpPr/>
          <p:nvPr/>
        </p:nvSpPr>
        <p:spPr>
          <a:xfrm>
            <a:off x="3733524" y="5392014"/>
            <a:ext cx="2646878" cy="461665"/>
          </a:xfrm>
          <a:prstGeom prst="rect">
            <a:avLst/>
          </a:prstGeom>
        </p:spPr>
        <p:txBody>
          <a:bodyPr wrap="none">
            <a:spAutoFit/>
          </a:bodyPr>
          <a:lstStyle/>
          <a:p>
            <a:pPr algn="ctr"/>
            <a:r>
              <a:rPr lang="ja-JP" altLang="en-US" sz="2400" dirty="0">
                <a:latin typeface="Meiryo UI" panose="020B0604030504040204" pitchFamily="50" charset="-128"/>
                <a:ea typeface="Meiryo UI" panose="020B0604030504040204" pitchFamily="50" charset="-128"/>
              </a:rPr>
              <a:t>大阪府健康医療部</a:t>
            </a:r>
          </a:p>
        </p:txBody>
      </p:sp>
      <p:sp>
        <p:nvSpPr>
          <p:cNvPr id="8" name="テキスト ボックス 7"/>
          <p:cNvSpPr txBox="1"/>
          <p:nvPr/>
        </p:nvSpPr>
        <p:spPr>
          <a:xfrm>
            <a:off x="7064928" y="104925"/>
            <a:ext cx="2730235"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2020.1.28</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第６回大阪スマートシティ戦略会議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416715" y="628145"/>
            <a:ext cx="1184940" cy="369332"/>
          </a:xfrm>
          <a:prstGeom prst="rect">
            <a:avLst/>
          </a:prstGeom>
          <a:noFill/>
          <a:ln>
            <a:solidFill>
              <a:schemeClr val="tx1"/>
            </a:solidFill>
          </a:ln>
        </p:spPr>
        <p:txBody>
          <a:bodyPr wrap="none" rtlCol="0" anchor="ctr">
            <a:spAutoFit/>
          </a:bodyPr>
          <a:lstStyle/>
          <a:p>
            <a:r>
              <a:rPr kumimoji="1"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資料４</a:t>
            </a: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117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24151" t="6408" r="32312" b="8136"/>
          <a:stretch/>
        </p:blipFill>
        <p:spPr>
          <a:xfrm>
            <a:off x="3424396" y="836712"/>
            <a:ext cx="3187290" cy="4248216"/>
          </a:xfrm>
          <a:prstGeom prst="rect">
            <a:avLst/>
          </a:prstGeom>
          <a:ln>
            <a:solidFill>
              <a:srgbClr val="002060"/>
            </a:solidFill>
          </a:ln>
        </p:spPr>
      </p:pic>
      <p:sp>
        <p:nvSpPr>
          <p:cNvPr id="4" name="テキスト ボックス 3"/>
          <p:cNvSpPr txBox="1"/>
          <p:nvPr/>
        </p:nvSpPr>
        <p:spPr>
          <a:xfrm>
            <a:off x="3900914" y="5109644"/>
            <a:ext cx="2710771" cy="646331"/>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市町村国保</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特定健診</a:t>
            </a:r>
            <a:r>
              <a:rPr lang="ja-JP" altLang="en-US" sz="1200" dirty="0" smtClean="0">
                <a:latin typeface="ＭＳ Ｐゴシック" panose="020B0600070205080204" pitchFamily="50" charset="-128"/>
                <a:ea typeface="ＭＳ Ｐゴシック" panose="020B0600070205080204" pitchFamily="50" charset="-128"/>
              </a:rPr>
              <a:t>結果　受診</a:t>
            </a:r>
            <a:r>
              <a:rPr lang="ja-JP" altLang="en-US" sz="1200" dirty="0">
                <a:latin typeface="ＭＳ Ｐゴシック" panose="020B0600070205080204" pitchFamily="50" charset="-128"/>
                <a:ea typeface="ＭＳ Ｐゴシック" panose="020B0600070205080204" pitchFamily="50" charset="-128"/>
              </a:rPr>
              <a:t>勧奨対象者割合</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HbA1c</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6.5%</a:t>
            </a:r>
            <a:r>
              <a:rPr lang="ja-JP" altLang="en-US" sz="1200" dirty="0">
                <a:latin typeface="ＭＳ Ｐゴシック" panose="020B0600070205080204" pitchFamily="50" charset="-128"/>
                <a:ea typeface="ＭＳ Ｐゴシック" panose="020B0600070205080204" pitchFamily="50" charset="-128"/>
              </a:rPr>
              <a:t>以上）</a:t>
            </a:r>
          </a:p>
        </p:txBody>
      </p:sp>
      <p:pic>
        <p:nvPicPr>
          <p:cNvPr id="5" name="図 4"/>
          <p:cNvPicPr>
            <a:picLocks noChangeAspect="1"/>
          </p:cNvPicPr>
          <p:nvPr/>
        </p:nvPicPr>
        <p:blipFill rotWithShape="1">
          <a:blip r:embed="rId4"/>
          <a:srcRect l="23823" r="26397"/>
          <a:stretch/>
        </p:blipFill>
        <p:spPr>
          <a:xfrm>
            <a:off x="352547" y="821876"/>
            <a:ext cx="3071849" cy="4263052"/>
          </a:xfrm>
          <a:prstGeom prst="rect">
            <a:avLst/>
          </a:prstGeom>
          <a:ln>
            <a:solidFill>
              <a:srgbClr val="002060"/>
            </a:solidFill>
          </a:ln>
        </p:spPr>
      </p:pic>
      <p:sp>
        <p:nvSpPr>
          <p:cNvPr id="6" name="テキスト ボックス 5"/>
          <p:cNvSpPr txBox="1"/>
          <p:nvPr/>
        </p:nvSpPr>
        <p:spPr>
          <a:xfrm>
            <a:off x="736343" y="5109644"/>
            <a:ext cx="2304256" cy="46166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市町村国保加入者</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糖尿病治療者の割合</a:t>
            </a:r>
          </a:p>
        </p:txBody>
      </p:sp>
      <p:pic>
        <p:nvPicPr>
          <p:cNvPr id="10" name="図 9"/>
          <p:cNvPicPr>
            <a:picLocks noChangeAspect="1"/>
          </p:cNvPicPr>
          <p:nvPr/>
        </p:nvPicPr>
        <p:blipFill rotWithShape="1">
          <a:blip r:embed="rId5"/>
          <a:srcRect l="41733" t="6833" r="16931" b="3527"/>
          <a:stretch/>
        </p:blipFill>
        <p:spPr>
          <a:xfrm>
            <a:off x="6637224" y="836712"/>
            <a:ext cx="3112845" cy="4248216"/>
          </a:xfrm>
          <a:prstGeom prst="rect">
            <a:avLst/>
          </a:prstGeom>
          <a:ln>
            <a:solidFill>
              <a:srgbClr val="002060"/>
            </a:solidFill>
          </a:ln>
        </p:spPr>
      </p:pic>
      <p:sp>
        <p:nvSpPr>
          <p:cNvPr id="11" name="テキスト ボックス 10"/>
          <p:cNvSpPr txBox="1"/>
          <p:nvPr/>
        </p:nvSpPr>
        <p:spPr>
          <a:xfrm>
            <a:off x="7125020" y="5175339"/>
            <a:ext cx="2625049" cy="461665"/>
          </a:xfrm>
          <a:prstGeom prst="rect">
            <a:avLst/>
          </a:prstGeom>
          <a:noFill/>
        </p:spPr>
        <p:txBody>
          <a:bodyPr wrap="square" rtlCol="0">
            <a:spAutoFit/>
          </a:bodyPr>
          <a:lstStyle/>
          <a:p>
            <a:r>
              <a:rPr lang="ja-JP" altLang="en-US" sz="1200" dirty="0">
                <a:latin typeface="ＭＳ Ｐゴシック" panose="020B0600070205080204" pitchFamily="50" charset="-128"/>
                <a:ea typeface="ＭＳ Ｐゴシック" panose="020B0600070205080204" pitchFamily="50" charset="-128"/>
              </a:rPr>
              <a:t>市町村国保加入者</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人工透析を受けている者</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実数</a:t>
            </a:r>
            <a:r>
              <a:rPr lang="en-US" altLang="ja-JP" sz="1200" dirty="0">
                <a:latin typeface="ＭＳ Ｐゴシック" panose="020B0600070205080204" pitchFamily="50" charset="-128"/>
                <a:ea typeface="ＭＳ Ｐゴシック" panose="020B0600070205080204" pitchFamily="50" charset="-128"/>
              </a:rPr>
              <a:t>)</a:t>
            </a:r>
          </a:p>
        </p:txBody>
      </p:sp>
      <p:pic>
        <p:nvPicPr>
          <p:cNvPr id="12" name="図 11"/>
          <p:cNvPicPr>
            <a:picLocks noChangeAspect="1"/>
          </p:cNvPicPr>
          <p:nvPr/>
        </p:nvPicPr>
        <p:blipFill>
          <a:blip r:embed="rId6"/>
          <a:stretch>
            <a:fillRect/>
          </a:stretch>
        </p:blipFill>
        <p:spPr>
          <a:xfrm>
            <a:off x="8518275" y="5698702"/>
            <a:ext cx="1006725" cy="902228"/>
          </a:xfrm>
          <a:prstGeom prst="rect">
            <a:avLst/>
          </a:prstGeom>
        </p:spPr>
      </p:pic>
      <p:sp>
        <p:nvSpPr>
          <p:cNvPr id="13" name="正方形/長方形 12"/>
          <p:cNvSpPr/>
          <p:nvPr/>
        </p:nvSpPr>
        <p:spPr>
          <a:xfrm>
            <a:off x="795610" y="94984"/>
            <a:ext cx="8166018"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市町村のデータヘルス支援のための主な取組（市町村・地域差見える化ツールより）</a:t>
            </a:r>
            <a:endParaRPr lang="ja-JP" altLang="en-US" b="1"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15" name="スライド番号プレースホルダー 3"/>
          <p:cNvSpPr>
            <a:spLocks noGrp="1"/>
          </p:cNvSpPr>
          <p:nvPr>
            <p:ph type="sldNum" sz="quarter" idx="12"/>
          </p:nvPr>
        </p:nvSpPr>
        <p:spPr>
          <a:xfrm>
            <a:off x="7848600" y="6460002"/>
            <a:ext cx="2057400" cy="365125"/>
          </a:xfrm>
        </p:spPr>
        <p:txBody>
          <a:bodyPr/>
          <a:lstStyle/>
          <a:p>
            <a:fld id="{7E0488E3-93D0-49A6-BF57-B494844D90D5}" type="slidenum">
              <a:rPr kumimoji="1" lang="ja-JP" altLang="en-US" smtClean="0"/>
              <a:t>9</a:t>
            </a:fld>
            <a:endParaRPr kumimoji="1" lang="ja-JP" altLang="en-US" dirty="0"/>
          </a:p>
        </p:txBody>
      </p:sp>
      <p:sp>
        <p:nvSpPr>
          <p:cNvPr id="16" name="正方形/長方形 15"/>
          <p:cNvSpPr/>
          <p:nvPr/>
        </p:nvSpPr>
        <p:spPr>
          <a:xfrm>
            <a:off x="9152854" y="97027"/>
            <a:ext cx="646331" cy="369332"/>
          </a:xfrm>
          <a:prstGeom prst="rect">
            <a:avLst/>
          </a:prstGeom>
          <a:ln>
            <a:solidFill>
              <a:schemeClr val="tx1"/>
            </a:solidFill>
          </a:ln>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参考</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243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848600" y="6460002"/>
            <a:ext cx="2057400" cy="365125"/>
          </a:xfrm>
        </p:spPr>
        <p:txBody>
          <a:bodyPr/>
          <a:lstStyle/>
          <a:p>
            <a:fld id="{7E0488E3-93D0-49A6-BF57-B494844D90D5}" type="slidenum">
              <a:rPr kumimoji="1" lang="ja-JP" altLang="en-US" smtClean="0"/>
              <a:t>10</a:t>
            </a:fld>
            <a:endParaRPr kumimoji="1" lang="ja-JP" altLang="en-US" dirty="0"/>
          </a:p>
        </p:txBody>
      </p:sp>
      <p:sp>
        <p:nvSpPr>
          <p:cNvPr id="5" name="正方形/長方形 4"/>
          <p:cNvSpPr/>
          <p:nvPr/>
        </p:nvSpPr>
        <p:spPr>
          <a:xfrm>
            <a:off x="2210379" y="96114"/>
            <a:ext cx="49888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rPr>
              <a:t>大阪府市医療戦略会議　提言に関する主な状況</a:t>
            </a:r>
          </a:p>
        </p:txBody>
      </p:sp>
      <p:cxnSp>
        <p:nvCxnSpPr>
          <p:cNvPr id="6" name="直線コネクタ 5"/>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pic>
        <p:nvPicPr>
          <p:cNvPr id="8" name="図 7"/>
          <p:cNvPicPr>
            <a:picLocks noChangeAspect="1"/>
          </p:cNvPicPr>
          <p:nvPr/>
        </p:nvPicPr>
        <p:blipFill rotWithShape="1">
          <a:blip r:embed="rId2"/>
          <a:srcRect l="21682" t="23483" r="34862" b="12232"/>
          <a:stretch/>
        </p:blipFill>
        <p:spPr>
          <a:xfrm>
            <a:off x="-38637" y="1055824"/>
            <a:ext cx="5004000" cy="5210721"/>
          </a:xfrm>
          <a:prstGeom prst="rect">
            <a:avLst/>
          </a:prstGeom>
        </p:spPr>
      </p:pic>
      <p:sp>
        <p:nvSpPr>
          <p:cNvPr id="9" name="テキスト ボックス 8"/>
          <p:cNvSpPr txBox="1"/>
          <p:nvPr/>
        </p:nvSpPr>
        <p:spPr>
          <a:xfrm>
            <a:off x="39716" y="617554"/>
            <a:ext cx="49584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■大阪府市医療戦略会議提言（</a:t>
            </a:r>
            <a:r>
              <a:rPr kumimoji="1" lang="en-US" altLang="ja-JP" sz="1400" b="1" dirty="0">
                <a:latin typeface="Meiryo UI" panose="020B0604030504040204" pitchFamily="50" charset="-128"/>
                <a:ea typeface="Meiryo UI" panose="020B0604030504040204" pitchFamily="50" charset="-128"/>
              </a:rPr>
              <a:t>H26.1</a:t>
            </a:r>
            <a:r>
              <a:rPr kumimoji="1" lang="ja-JP" altLang="en-US" sz="1400" b="1" dirty="0">
                <a:latin typeface="Meiryo UI" panose="020B0604030504040204" pitchFamily="50" charset="-128"/>
                <a:ea typeface="Meiryo UI" panose="020B0604030504040204" pitchFamily="50" charset="-128"/>
              </a:rPr>
              <a:t>）　７つの具体的戦略</a:t>
            </a:r>
          </a:p>
        </p:txBody>
      </p:sp>
      <p:sp>
        <p:nvSpPr>
          <p:cNvPr id="10" name="テキスト ボックス 9"/>
          <p:cNvSpPr txBox="1"/>
          <p:nvPr/>
        </p:nvSpPr>
        <p:spPr>
          <a:xfrm>
            <a:off x="39716" y="6185345"/>
            <a:ext cx="5307863" cy="200055"/>
          </a:xfrm>
          <a:prstGeom prst="rect">
            <a:avLst/>
          </a:prstGeom>
          <a:noFill/>
        </p:spPr>
        <p:txBody>
          <a:bodyPr wrap="none" rtlCol="0">
            <a:spAutoFit/>
          </a:bodyPr>
          <a:lstStyle/>
          <a:p>
            <a:r>
              <a:rPr kumimoji="1" lang="ja-JP" altLang="en-US" sz="700" dirty="0">
                <a:latin typeface="Meiryo UI" panose="020B0604030504040204" pitchFamily="50" charset="-128"/>
                <a:ea typeface="Meiryo UI" panose="020B0604030504040204" pitchFamily="50" charset="-128"/>
              </a:rPr>
              <a:t>凡例：全国的な課題解決型の戦略：①④ ⼤阪特有の課題を⾒据えた戦略：②⑤ 新たな視点で先駆的な取組みを実現する戦略：③⑥⑦</a:t>
            </a:r>
          </a:p>
        </p:txBody>
      </p:sp>
      <p:sp>
        <p:nvSpPr>
          <p:cNvPr id="11" name="正方形/長方形 10"/>
          <p:cNvSpPr/>
          <p:nvPr/>
        </p:nvSpPr>
        <p:spPr>
          <a:xfrm>
            <a:off x="1" y="1029302"/>
            <a:ext cx="5331853" cy="54464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632849" y="1179714"/>
            <a:ext cx="4167974" cy="1338828"/>
          </a:xfrm>
          <a:prstGeom prst="rect">
            <a:avLst/>
          </a:prstGeom>
          <a:noFill/>
          <a:ln>
            <a:solidFill>
              <a:schemeClr val="accent2"/>
            </a:solidFill>
          </a:ln>
        </p:spPr>
        <p:txBody>
          <a:bodyPr wrap="square" lIns="36000" rIns="36000" rtlCol="0">
            <a:spAutoFit/>
          </a:bodyPr>
          <a:lstStyle/>
          <a:p>
            <a:pPr marL="36000" indent="-36000"/>
            <a:r>
              <a:rPr kumimoji="1" lang="ja-JP" altLang="en-US" sz="1400" b="1" dirty="0">
                <a:latin typeface="Meiryo UI" panose="020B0604030504040204" pitchFamily="50" charset="-128"/>
                <a:ea typeface="Meiryo UI" panose="020B0604030504040204" pitchFamily="50" charset="-128"/>
              </a:rPr>
              <a:t>府民の行動変革</a:t>
            </a:r>
            <a:endParaRPr kumimoji="1" lang="en-US" altLang="ja-JP" sz="1400" b="1" dirty="0">
              <a:latin typeface="Meiryo UI" panose="020B0604030504040204" pitchFamily="50" charset="-128"/>
              <a:ea typeface="Meiryo UI" panose="020B0604030504040204" pitchFamily="50" charset="-128"/>
            </a:endParaRPr>
          </a:p>
          <a:p>
            <a:pPr marL="36000" indent="-36000"/>
            <a:r>
              <a:rPr kumimoji="1" lang="ja-JP" altLang="en-US" sz="1200" dirty="0">
                <a:latin typeface="Meiryo UI" panose="020B0604030504040204" pitchFamily="50" charset="-128"/>
                <a:ea typeface="Meiryo UI" panose="020B0604030504040204" pitchFamily="50" charset="-128"/>
              </a:rPr>
              <a:t>・インセンティブ・健活アプリの</a:t>
            </a:r>
            <a:r>
              <a:rPr kumimoji="1" lang="ja-JP" altLang="en-US" sz="1200" dirty="0" smtClean="0">
                <a:latin typeface="Meiryo UI" panose="020B0604030504040204" pitchFamily="50" charset="-128"/>
                <a:ea typeface="Meiryo UI" panose="020B0604030504040204" pitchFamily="50" charset="-128"/>
              </a:rPr>
              <a:t>活用</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府</a:t>
            </a:r>
            <a:r>
              <a:rPr kumimoji="1" lang="en-US" altLang="ja-JP" sz="1200" dirty="0">
                <a:latin typeface="Meiryo UI" panose="020B0604030504040204" pitchFamily="50" charset="-128"/>
                <a:ea typeface="Meiryo UI" panose="020B0604030504040204" pitchFamily="50" charset="-128"/>
              </a:rPr>
              <a:t>】</a:t>
            </a:r>
          </a:p>
          <a:p>
            <a:pPr marL="36000" indent="-36000"/>
            <a:r>
              <a:rPr kumimoji="1" lang="ja-JP" altLang="en-US" sz="1200" dirty="0">
                <a:latin typeface="Meiryo UI" panose="020B0604030504040204" pitchFamily="50" charset="-128"/>
                <a:ea typeface="Meiryo UI" panose="020B0604030504040204" pitchFamily="50" charset="-128"/>
              </a:rPr>
              <a:t>・市町村・保険者・企業・大学などと連携した府民への</a:t>
            </a:r>
            <a:r>
              <a:rPr kumimoji="1" lang="ja-JP" altLang="en-US" sz="1200" dirty="0" smtClean="0">
                <a:latin typeface="Meiryo UI" panose="020B0604030504040204" pitchFamily="50" charset="-128"/>
                <a:ea typeface="Meiryo UI" panose="020B0604030504040204" pitchFamily="50" charset="-128"/>
              </a:rPr>
              <a:t>働きかけ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a:t>
            </a:r>
            <a:r>
              <a:rPr kumimoji="1" lang="en-US" altLang="ja-JP" sz="1200" dirty="0">
                <a:latin typeface="Meiryo UI" panose="020B0604030504040204" pitchFamily="50" charset="-128"/>
                <a:ea typeface="Meiryo UI" panose="020B0604030504040204" pitchFamily="50" charset="-128"/>
              </a:rPr>
              <a:t>】</a:t>
            </a:r>
          </a:p>
          <a:p>
            <a:pPr marL="36000" indent="-36000">
              <a:spcBef>
                <a:spcPts val="600"/>
              </a:spcBef>
            </a:pPr>
            <a:r>
              <a:rPr kumimoji="1" lang="ja-JP" altLang="en-US" sz="1400" b="1" dirty="0">
                <a:latin typeface="Meiryo UI" panose="020B0604030504040204" pitchFamily="50" charset="-128"/>
                <a:ea typeface="Meiryo UI" panose="020B0604030504040204" pitchFamily="50" charset="-128"/>
              </a:rPr>
              <a:t>市町村の取組の評価・横展開</a:t>
            </a:r>
            <a:endParaRPr kumimoji="1" lang="en-US" altLang="ja-JP" sz="1400" b="1" dirty="0">
              <a:latin typeface="Meiryo UI" panose="020B0604030504040204" pitchFamily="50" charset="-128"/>
              <a:ea typeface="Meiryo UI" panose="020B0604030504040204" pitchFamily="50" charset="-128"/>
            </a:endParaRPr>
          </a:p>
          <a:p>
            <a:pPr marL="36000" indent="-36000"/>
            <a:r>
              <a:rPr kumimoji="1" lang="ja-JP" altLang="en-US" sz="1200" dirty="0">
                <a:latin typeface="Meiryo UI" panose="020B0604030504040204" pitchFamily="50" charset="-128"/>
                <a:ea typeface="Meiryo UI" panose="020B0604030504040204" pitchFamily="50" charset="-128"/>
              </a:rPr>
              <a:t>・保険者努力支援制度</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a:t>
            </a:r>
            <a:r>
              <a:rPr kumimoji="1" lang="en-US" altLang="ja-JP" sz="1200" dirty="0">
                <a:latin typeface="Meiryo UI" panose="020B0604030504040204" pitchFamily="50" charset="-128"/>
                <a:ea typeface="Meiryo UI" panose="020B0604030504040204" pitchFamily="50" charset="-128"/>
              </a:rPr>
              <a:t>】</a:t>
            </a:r>
          </a:p>
          <a:p>
            <a:pPr marL="36000" indent="-36000"/>
            <a:r>
              <a:rPr kumimoji="1" lang="ja-JP" altLang="en-US" sz="1200" dirty="0">
                <a:latin typeface="Meiryo UI" panose="020B0604030504040204" pitchFamily="50" charset="-128"/>
                <a:ea typeface="Meiryo UI" panose="020B0604030504040204" pitchFamily="50" charset="-128"/>
              </a:rPr>
              <a:t>・効果的な保健事業のプログラム開発など</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6" name="右矢印 15"/>
          <p:cNvSpPr/>
          <p:nvPr/>
        </p:nvSpPr>
        <p:spPr>
          <a:xfrm>
            <a:off x="5110163" y="2815274"/>
            <a:ext cx="489204" cy="528033"/>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632849" y="2595882"/>
            <a:ext cx="4167974" cy="1180699"/>
          </a:xfrm>
          <a:prstGeom prst="rect">
            <a:avLst/>
          </a:prstGeom>
          <a:noFill/>
          <a:ln w="41275">
            <a:solidFill>
              <a:schemeClr val="accent2"/>
            </a:solidFill>
          </a:ln>
        </p:spPr>
        <p:txBody>
          <a:bodyPr wrap="square" lIns="36000" tIns="36000" rIns="36000" bIns="36000" rtlCol="0">
            <a:spAutoFit/>
          </a:bodyPr>
          <a:lstStyle/>
          <a:p>
            <a:r>
              <a:rPr kumimoji="1" lang="ja-JP" altLang="en-US" sz="1400" b="1" dirty="0">
                <a:latin typeface="Meiryo UI" panose="020B0604030504040204" pitchFamily="50" charset="-128"/>
                <a:ea typeface="Meiryo UI" panose="020B0604030504040204" pitchFamily="50" charset="-128"/>
              </a:rPr>
              <a:t>データを活用した保健事業の環境整備・人材育成</a:t>
            </a:r>
            <a:endParaRPr kumimoji="1" lang="en-US" altLang="ja-JP" sz="1400" b="1"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KDB</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NDB</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DPC</a:t>
            </a:r>
            <a:r>
              <a:rPr kumimoji="1" lang="ja-JP" altLang="en-US" sz="1200" dirty="0">
                <a:latin typeface="Meiryo UI" panose="020B0604030504040204" pitchFamily="50" charset="-128"/>
                <a:ea typeface="Meiryo UI" panose="020B0604030504040204" pitchFamily="50" charset="-128"/>
              </a:rPr>
              <a:t>データなどの</a:t>
            </a:r>
            <a:r>
              <a:rPr kumimoji="1" lang="ja-JP" altLang="en-US" sz="1200" dirty="0" smtClean="0">
                <a:latin typeface="Meiryo UI" panose="020B0604030504040204" pitchFamily="50" charset="-128"/>
                <a:ea typeface="Meiryo UI" panose="020B0604030504040204" pitchFamily="50" charset="-128"/>
              </a:rPr>
              <a:t>構築</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・次世代医療基盤法による環境整備</a:t>
            </a:r>
            <a:r>
              <a:rPr kumimoji="1" lang="ja-JP" altLang="en-US" sz="1200" dirty="0" smtClean="0">
                <a:latin typeface="Meiryo UI" panose="020B0604030504040204" pitchFamily="50" charset="-128"/>
                <a:ea typeface="Meiryo UI" panose="020B0604030504040204" pitchFamily="50" charset="-128"/>
              </a:rPr>
              <a:t>など</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a:t>
            </a:r>
            <a:r>
              <a:rPr kumimoji="1" lang="en-US" altLang="ja-JP" sz="1200" dirty="0">
                <a:latin typeface="Meiryo UI" panose="020B0604030504040204" pitchFamily="50" charset="-128"/>
                <a:ea typeface="Meiryo UI" panose="020B0604030504040204" pitchFamily="50" charset="-128"/>
              </a:rPr>
              <a:t>】</a:t>
            </a:r>
          </a:p>
          <a:p>
            <a:pPr>
              <a:spcBef>
                <a:spcPts val="600"/>
              </a:spcBef>
            </a:pPr>
            <a:r>
              <a:rPr kumimoji="1" lang="ja-JP" altLang="en-US" sz="1200" dirty="0">
                <a:latin typeface="Meiryo UI" panose="020B0604030504040204" pitchFamily="50" charset="-128"/>
                <a:ea typeface="Meiryo UI" panose="020B0604030504040204" pitchFamily="50" charset="-128"/>
              </a:rPr>
              <a:t>・データ活用の技術的支援やツール作成、</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糖尿病性腎症重症化予防アドバイザー派遣</a:t>
            </a:r>
            <a:r>
              <a:rPr kumimoji="1" lang="ja-JP" altLang="en-US" sz="1200" dirty="0" smtClean="0">
                <a:latin typeface="Meiryo UI" panose="020B0604030504040204" pitchFamily="50" charset="-128"/>
                <a:ea typeface="Meiryo UI" panose="020B0604030504040204" pitchFamily="50" charset="-128"/>
              </a:rPr>
              <a:t>など</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a:t>
            </a:r>
            <a:r>
              <a:rPr kumimoji="1" lang="en-US" altLang="ja-JP" sz="1200" dirty="0">
                <a:latin typeface="Meiryo UI" panose="020B0604030504040204" pitchFamily="50" charset="-128"/>
                <a:ea typeface="Meiryo UI" panose="020B0604030504040204" pitchFamily="50" charset="-128"/>
              </a:rPr>
              <a:t>】</a:t>
            </a:r>
          </a:p>
        </p:txBody>
      </p:sp>
      <p:sp>
        <p:nvSpPr>
          <p:cNvPr id="2" name="テキスト ボックス 1"/>
          <p:cNvSpPr txBox="1"/>
          <p:nvPr/>
        </p:nvSpPr>
        <p:spPr>
          <a:xfrm>
            <a:off x="6076946" y="617554"/>
            <a:ext cx="3009157"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■現在の健康医療部・厚生労働省等の取組</a:t>
            </a:r>
          </a:p>
        </p:txBody>
      </p:sp>
      <p:sp>
        <p:nvSpPr>
          <p:cNvPr id="28" name="テキスト ボックス 27"/>
          <p:cNvSpPr txBox="1"/>
          <p:nvPr/>
        </p:nvSpPr>
        <p:spPr>
          <a:xfrm>
            <a:off x="5632849" y="4058280"/>
            <a:ext cx="4167974" cy="949866"/>
          </a:xfrm>
          <a:prstGeom prst="rect">
            <a:avLst/>
          </a:prstGeom>
          <a:noFill/>
          <a:ln>
            <a:solidFill>
              <a:schemeClr val="accent2"/>
            </a:solidFill>
          </a:ln>
        </p:spPr>
        <p:txBody>
          <a:bodyPr wrap="square" lIns="36000" tIns="36000" rIns="36000" bIns="36000" rtlCol="0">
            <a:spAutoFit/>
          </a:bodyPr>
          <a:lstStyle/>
          <a:p>
            <a:r>
              <a:rPr kumimoji="1" lang="ja-JP" altLang="en-US" sz="1400" b="1" dirty="0">
                <a:latin typeface="Meiryo UI" panose="020B0604030504040204" pitchFamily="50" charset="-128"/>
                <a:ea typeface="Meiryo UI" panose="020B0604030504040204" pitchFamily="50" charset="-128"/>
              </a:rPr>
              <a:t>地域医療構想の推進</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（医師確保、医師の働き方改革との三位一体）</a:t>
            </a:r>
            <a:endParaRPr kumimoji="1" lang="en-US" altLang="ja-JP" sz="1400" b="1" dirty="0">
              <a:latin typeface="Meiryo UI" panose="020B0604030504040204" pitchFamily="50" charset="-128"/>
              <a:ea typeface="Meiryo UI" panose="020B0604030504040204" pitchFamily="50" charset="-128"/>
            </a:endParaRPr>
          </a:p>
          <a:p>
            <a:pPr marL="72000" indent="-72000">
              <a:spcBef>
                <a:spcPts val="600"/>
              </a:spcBef>
            </a:pPr>
            <a:r>
              <a:rPr kumimoji="1" lang="ja-JP" altLang="en-US" sz="1200" dirty="0">
                <a:latin typeface="Meiryo UI" panose="020B0604030504040204" pitchFamily="50" charset="-128"/>
                <a:ea typeface="Meiryo UI" panose="020B0604030504040204" pitchFamily="50" charset="-128"/>
              </a:rPr>
              <a:t>・全一般病院との医療実態データに基づく協議検討を通じた</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72000" indent="-72000"/>
            <a:r>
              <a:rPr kumimoji="1" lang="ja-JP" altLang="en-US" sz="1200" dirty="0" smtClean="0">
                <a:latin typeface="Meiryo UI" panose="020B0604030504040204" pitchFamily="50" charset="-128"/>
                <a:ea typeface="Meiryo UI" panose="020B0604030504040204" pitchFamily="50" charset="-128"/>
              </a:rPr>
              <a:t> 病床</a:t>
            </a:r>
            <a:r>
              <a:rPr kumimoji="1" lang="ja-JP" altLang="en-US" sz="1200" dirty="0">
                <a:latin typeface="Meiryo UI" panose="020B0604030504040204" pitchFamily="50" charset="-128"/>
                <a:ea typeface="Meiryo UI" panose="020B0604030504040204" pitchFamily="50" charset="-128"/>
              </a:rPr>
              <a:t>機能分化・連携の推進</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府</a:t>
            </a:r>
            <a:r>
              <a:rPr kumimoji="1" lang="en-US" altLang="ja-JP" sz="1200" dirty="0">
                <a:latin typeface="Meiryo UI" panose="020B0604030504040204" pitchFamily="50" charset="-128"/>
                <a:ea typeface="Meiryo UI" panose="020B0604030504040204" pitchFamily="50" charset="-128"/>
              </a:rPr>
              <a:t>】</a:t>
            </a:r>
          </a:p>
        </p:txBody>
      </p:sp>
      <p:sp>
        <p:nvSpPr>
          <p:cNvPr id="39" name="右矢印 38"/>
          <p:cNvSpPr/>
          <p:nvPr/>
        </p:nvSpPr>
        <p:spPr>
          <a:xfrm>
            <a:off x="5110163" y="1906381"/>
            <a:ext cx="489204" cy="528033"/>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5093307" y="4281247"/>
            <a:ext cx="489204" cy="528033"/>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403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34251" y="96114"/>
            <a:ext cx="5141151"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市町村におけるデータヘルス事業のＰＤＣＡサイクル</a:t>
            </a:r>
            <a:endParaRPr lang="ja-JP" altLang="en-US"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17" name="スライド番号プレースホルダー 3"/>
          <p:cNvSpPr>
            <a:spLocks noGrp="1"/>
          </p:cNvSpPr>
          <p:nvPr>
            <p:ph type="sldNum" sz="quarter" idx="12"/>
          </p:nvPr>
        </p:nvSpPr>
        <p:spPr>
          <a:xfrm>
            <a:off x="7848600" y="6460002"/>
            <a:ext cx="2057400" cy="365125"/>
          </a:xfrm>
        </p:spPr>
        <p:txBody>
          <a:bodyPr/>
          <a:lstStyle/>
          <a:p>
            <a:fld id="{7E0488E3-93D0-49A6-BF57-B494844D90D5}" type="slidenum">
              <a:rPr kumimoji="1" lang="ja-JP" altLang="en-US" smtClean="0"/>
              <a:t>1</a:t>
            </a:fld>
            <a:endParaRPr kumimoji="1" lang="ja-JP" altLang="en-US" dirty="0"/>
          </a:p>
        </p:txBody>
      </p:sp>
      <p:graphicFrame>
        <p:nvGraphicFramePr>
          <p:cNvPr id="2" name="表 2">
            <a:extLst>
              <a:ext uri="{FF2B5EF4-FFF2-40B4-BE49-F238E27FC236}">
                <a16:creationId xmlns:a16="http://schemas.microsoft.com/office/drawing/2014/main" id="{673326D6-A20F-4641-9AB1-15B0F6BE4B26}"/>
              </a:ext>
            </a:extLst>
          </p:cNvPr>
          <p:cNvGraphicFramePr>
            <a:graphicFrameLocks noGrp="1"/>
          </p:cNvGraphicFramePr>
          <p:nvPr>
            <p:extLst>
              <p:ext uri="{D42A27DB-BD31-4B8C-83A1-F6EECF244321}">
                <p14:modId xmlns:p14="http://schemas.microsoft.com/office/powerpoint/2010/main" val="3506222359"/>
              </p:ext>
            </p:extLst>
          </p:nvPr>
        </p:nvGraphicFramePr>
        <p:xfrm>
          <a:off x="36940" y="1677516"/>
          <a:ext cx="3185684" cy="2781300"/>
        </p:xfrm>
        <a:graphic>
          <a:graphicData uri="http://schemas.openxmlformats.org/drawingml/2006/table">
            <a:tbl>
              <a:tblPr firstRow="1" bandRow="1">
                <a:tableStyleId>{5C22544A-7EE6-4342-B048-85BDC9FD1C3A}</a:tableStyleId>
              </a:tblPr>
              <a:tblGrid>
                <a:gridCol w="3185684">
                  <a:extLst>
                    <a:ext uri="{9D8B030D-6E8A-4147-A177-3AD203B41FA5}">
                      <a16:colId xmlns:a16="http://schemas.microsoft.com/office/drawing/2014/main" val="411089414"/>
                    </a:ext>
                  </a:extLst>
                </a:gridCol>
              </a:tblGrid>
              <a:tr h="353485">
                <a:tc>
                  <a:txBody>
                    <a:bodyPr/>
                    <a:lstStyle/>
                    <a:p>
                      <a:pPr algn="ctr"/>
                      <a:r>
                        <a:rPr kumimoji="1" lang="en-US" altLang="ja-JP" dirty="0">
                          <a:latin typeface="Meiryo UI" panose="020B0604030504040204" pitchFamily="50" charset="-128"/>
                          <a:ea typeface="Meiryo UI" panose="020B0604030504040204" pitchFamily="50" charset="-128"/>
                        </a:rPr>
                        <a:t>Plan</a:t>
                      </a:r>
                      <a:r>
                        <a:rPr kumimoji="1" lang="ja-JP" altLang="en-US" dirty="0">
                          <a:latin typeface="Meiryo UI" panose="020B0604030504040204" pitchFamily="50" charset="-128"/>
                          <a:ea typeface="Meiryo UI" panose="020B0604030504040204" pitchFamily="50" charset="-128"/>
                        </a:rPr>
                        <a:t>（計画）</a:t>
                      </a:r>
                    </a:p>
                  </a:txBody>
                  <a:tcPr anchor="ctr"/>
                </a:tc>
                <a:extLst>
                  <a:ext uri="{0D108BD9-81ED-4DB2-BD59-A6C34878D82A}">
                    <a16:rowId xmlns:a16="http://schemas.microsoft.com/office/drawing/2014/main" val="472941297"/>
                  </a:ext>
                </a:extLst>
              </a:tr>
              <a:tr h="1096312">
                <a:tc>
                  <a:txBody>
                    <a:bodyPr/>
                    <a:lstStyle/>
                    <a:p>
                      <a:r>
                        <a:rPr kumimoji="1" lang="ja-JP" altLang="en-US" sz="1400" b="1" dirty="0">
                          <a:latin typeface="Meiryo UI" panose="020B0604030504040204" pitchFamily="50" charset="-128"/>
                          <a:ea typeface="Meiryo UI" panose="020B0604030504040204" pitchFamily="50" charset="-128"/>
                        </a:rPr>
                        <a:t>・地域の健康課題に基づく事業の立案</a:t>
                      </a:r>
                      <a:endParaRPr kumimoji="1" lang="en-US" altLang="ja-JP" sz="1400" b="1"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（データヘルス計画の策定：</a:t>
                      </a:r>
                      <a:r>
                        <a:rPr kumimoji="1" lang="en-US" altLang="ja-JP" sz="1200" b="1" dirty="0">
                          <a:latin typeface="Meiryo UI" panose="020B0604030504040204" pitchFamily="50" charset="-128"/>
                          <a:ea typeface="Meiryo UI" panose="020B0604030504040204" pitchFamily="50" charset="-128"/>
                        </a:rPr>
                        <a:t>41</a:t>
                      </a:r>
                      <a:r>
                        <a:rPr kumimoji="1" lang="ja-JP" altLang="en-US" sz="1200" b="1" dirty="0">
                          <a:latin typeface="Meiryo UI" panose="020B0604030504040204" pitchFamily="50" charset="-128"/>
                          <a:ea typeface="Meiryo UI" panose="020B0604030504040204" pitchFamily="50" charset="-128"/>
                        </a:rPr>
                        <a:t>市町村）</a:t>
                      </a:r>
                      <a:endParaRPr kumimoji="1" lang="en-US" altLang="ja-JP" sz="1200" b="1" i="0" u="none" strike="noStrike" kern="1200" cap="none" spc="0" normalizeH="0" baseline="0" dirty="0">
                        <a:ln>
                          <a:noFill/>
                        </a:ln>
                        <a:solidFill>
                          <a:schemeClr val="dk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（残り２保険者は</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年度中と</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年度中に予定）</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100" dirty="0">
                          <a:latin typeface="Meiryo UI" panose="020B0604030504040204" pitchFamily="50" charset="-128"/>
                          <a:ea typeface="Meiryo UI" panose="020B0604030504040204" pitchFamily="50" charset="-128"/>
                        </a:rPr>
                        <a:t>　〇健康課題、事業目的の明確化</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〇目標や評価指標の設定</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〇費用対効果を考慮した事業選択</a:t>
                      </a:r>
                      <a:endParaRPr kumimoji="1" lang="en-US" altLang="ja-JP" sz="1100" dirty="0">
                        <a:latin typeface="Meiryo UI" panose="020B0604030504040204" pitchFamily="50" charset="-128"/>
                        <a:ea typeface="Meiryo UI" panose="020B0604030504040204" pitchFamily="50" charset="-128"/>
                      </a:endParaRPr>
                    </a:p>
                    <a:p>
                      <a:pPr marL="72000" marR="0" lvl="0" indent="-72000" algn="l" defTabSz="457200" rtl="0" eaLnBrk="1" fontAlgn="auto" latinLnBrk="0" hangingPunct="1">
                        <a:lnSpc>
                          <a:spcPct val="100000"/>
                        </a:lnSpc>
                        <a:spcBef>
                          <a:spcPts val="30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3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データ活用例</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・健診データから、年代・地域ごとの血糖値の割合の状況を把握し課題を明確化</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・健診・レセプトデータ等から、有所見未受診者の状況を</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把握</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03833805"/>
                  </a:ext>
                </a:extLst>
              </a:tr>
            </a:tbl>
          </a:graphicData>
        </a:graphic>
      </p:graphicFrame>
      <p:graphicFrame>
        <p:nvGraphicFramePr>
          <p:cNvPr id="9" name="表 2">
            <a:extLst>
              <a:ext uri="{FF2B5EF4-FFF2-40B4-BE49-F238E27FC236}">
                <a16:creationId xmlns:a16="http://schemas.microsoft.com/office/drawing/2014/main" id="{56829EE4-2279-451E-9C11-BC2049CDB13A}"/>
              </a:ext>
            </a:extLst>
          </p:cNvPr>
          <p:cNvGraphicFramePr>
            <a:graphicFrameLocks noGrp="1"/>
          </p:cNvGraphicFramePr>
          <p:nvPr>
            <p:extLst>
              <p:ext uri="{D42A27DB-BD31-4B8C-83A1-F6EECF244321}">
                <p14:modId xmlns:p14="http://schemas.microsoft.com/office/powerpoint/2010/main" val="3128163780"/>
              </p:ext>
            </p:extLst>
          </p:nvPr>
        </p:nvGraphicFramePr>
        <p:xfrm>
          <a:off x="3321309" y="1676175"/>
          <a:ext cx="3209926" cy="2780561"/>
        </p:xfrm>
        <a:graphic>
          <a:graphicData uri="http://schemas.openxmlformats.org/drawingml/2006/table">
            <a:tbl>
              <a:tblPr firstRow="1" bandRow="1">
                <a:tableStyleId>{5C22544A-7EE6-4342-B048-85BDC9FD1C3A}</a:tableStyleId>
              </a:tblPr>
              <a:tblGrid>
                <a:gridCol w="3209926">
                  <a:extLst>
                    <a:ext uri="{9D8B030D-6E8A-4147-A177-3AD203B41FA5}">
                      <a16:colId xmlns:a16="http://schemas.microsoft.com/office/drawing/2014/main" val="411089414"/>
                    </a:ext>
                  </a:extLst>
                </a:gridCol>
              </a:tblGrid>
              <a:tr h="395501">
                <a:tc>
                  <a:txBody>
                    <a:bodyPr/>
                    <a:lstStyle/>
                    <a:p>
                      <a:pPr algn="ctr"/>
                      <a:r>
                        <a:rPr kumimoji="1" lang="en-US" altLang="ja-JP" dirty="0">
                          <a:latin typeface="Meiryo UI" panose="020B0604030504040204" pitchFamily="50" charset="-128"/>
                          <a:ea typeface="Meiryo UI" panose="020B0604030504040204" pitchFamily="50" charset="-128"/>
                        </a:rPr>
                        <a:t>Do</a:t>
                      </a:r>
                      <a:r>
                        <a:rPr kumimoji="1" lang="ja-JP" altLang="en-US" dirty="0">
                          <a:latin typeface="Meiryo UI" panose="020B0604030504040204" pitchFamily="50" charset="-128"/>
                          <a:ea typeface="Meiryo UI" panose="020B0604030504040204" pitchFamily="50" charset="-128"/>
                        </a:rPr>
                        <a:t>（実行）</a:t>
                      </a:r>
                    </a:p>
                  </a:txBody>
                  <a:tcPr anchor="ctr"/>
                </a:tc>
                <a:extLst>
                  <a:ext uri="{0D108BD9-81ED-4DB2-BD59-A6C34878D82A}">
                    <a16:rowId xmlns:a16="http://schemas.microsoft.com/office/drawing/2014/main" val="472941297"/>
                  </a:ext>
                </a:extLst>
              </a:tr>
              <a:tr h="1318337">
                <a:tc>
                  <a:txBody>
                    <a:bodyPr/>
                    <a:lstStyle/>
                    <a:p>
                      <a:r>
                        <a:rPr kumimoji="1" lang="ja-JP" altLang="en-US" sz="1400" b="1" dirty="0">
                          <a:latin typeface="Meiryo UI" panose="020B0604030504040204" pitchFamily="50" charset="-128"/>
                          <a:ea typeface="Meiryo UI" panose="020B0604030504040204" pitchFamily="50" charset="-128"/>
                        </a:rPr>
                        <a:t>・事業の実施</a:t>
                      </a:r>
                      <a:endParaRPr kumimoji="1" lang="en-US" altLang="ja-JP" sz="1400" b="1" dirty="0">
                        <a:latin typeface="Meiryo UI" panose="020B0604030504040204" pitchFamily="50" charset="-128"/>
                        <a:ea typeface="Meiryo UI" panose="020B0604030504040204" pitchFamily="50" charset="-128"/>
                      </a:endParaRPr>
                    </a:p>
                    <a:p>
                      <a:pPr>
                        <a:spcBef>
                          <a:spcPts val="600"/>
                        </a:spcBef>
                      </a:pP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○幅広い府民に</a:t>
                      </a:r>
                      <a:r>
                        <a:rPr kumimoji="1" lang="ja-JP" altLang="en-US" sz="1100" dirty="0">
                          <a:latin typeface="Meiryo UI" panose="020B0604030504040204" pitchFamily="50" charset="-128"/>
                          <a:ea typeface="Meiryo UI" panose="020B0604030504040204" pitchFamily="50" charset="-128"/>
                        </a:rPr>
                        <a:t>対するポピュレーションアプローチ</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○特定</a:t>
                      </a:r>
                      <a:r>
                        <a:rPr kumimoji="1" lang="ja-JP" altLang="en-US" sz="1100" dirty="0">
                          <a:latin typeface="Meiryo UI" panose="020B0604030504040204" pitchFamily="50" charset="-128"/>
                          <a:ea typeface="Meiryo UI" panose="020B0604030504040204" pitchFamily="50" charset="-128"/>
                        </a:rPr>
                        <a:t>の対象者へのハイリスクアプローチ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・特定保健指導</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・糖尿病性腎症重症化予防など個別の疾患対策</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・重複・多剤投与者への保健指導</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・後発医薬品の使用促進</a:t>
                      </a:r>
                      <a:endParaRPr kumimoji="1" lang="en-US" altLang="ja-JP" sz="1100" dirty="0">
                        <a:latin typeface="Meiryo UI" panose="020B0604030504040204" pitchFamily="50" charset="-128"/>
                        <a:ea typeface="Meiryo UI" panose="020B0604030504040204" pitchFamily="50" charset="-128"/>
                      </a:endParaRPr>
                    </a:p>
                    <a:p>
                      <a:pPr marL="72000" marR="0" lvl="0" indent="-72000" algn="l" defTabSz="457200" rtl="0" eaLnBrk="1" fontAlgn="auto" latinLnBrk="0" hangingPunct="1">
                        <a:lnSpc>
                          <a:spcPct val="100000"/>
                        </a:lnSpc>
                        <a:spcBef>
                          <a:spcPts val="3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データ活用例</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・健診データから、喫煙者の割合などを出し幅広い加入者への働きかけ</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・健診・レセプトデータから、対象者を抽出、数値や疾患リスク等による保健</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指導</a:t>
                      </a:r>
                      <a:endParaRPr kumimoji="0"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3103833805"/>
                  </a:ext>
                </a:extLst>
              </a:tr>
            </a:tbl>
          </a:graphicData>
        </a:graphic>
      </p:graphicFrame>
      <p:graphicFrame>
        <p:nvGraphicFramePr>
          <p:cNvPr id="10" name="表 2">
            <a:extLst>
              <a:ext uri="{FF2B5EF4-FFF2-40B4-BE49-F238E27FC236}">
                <a16:creationId xmlns:a16="http://schemas.microsoft.com/office/drawing/2014/main" id="{94233058-7E85-4748-BE0A-D5F029844AE3}"/>
              </a:ext>
            </a:extLst>
          </p:cNvPr>
          <p:cNvGraphicFramePr>
            <a:graphicFrameLocks noGrp="1"/>
          </p:cNvGraphicFramePr>
          <p:nvPr>
            <p:extLst>
              <p:ext uri="{D42A27DB-BD31-4B8C-83A1-F6EECF244321}">
                <p14:modId xmlns:p14="http://schemas.microsoft.com/office/powerpoint/2010/main" val="4128930848"/>
              </p:ext>
            </p:extLst>
          </p:nvPr>
        </p:nvGraphicFramePr>
        <p:xfrm>
          <a:off x="6612392" y="1676175"/>
          <a:ext cx="3202690" cy="2747617"/>
        </p:xfrm>
        <a:graphic>
          <a:graphicData uri="http://schemas.openxmlformats.org/drawingml/2006/table">
            <a:tbl>
              <a:tblPr firstRow="1" bandRow="1">
                <a:tableStyleId>{5C22544A-7EE6-4342-B048-85BDC9FD1C3A}</a:tableStyleId>
              </a:tblPr>
              <a:tblGrid>
                <a:gridCol w="3202690">
                  <a:extLst>
                    <a:ext uri="{9D8B030D-6E8A-4147-A177-3AD203B41FA5}">
                      <a16:colId xmlns:a16="http://schemas.microsoft.com/office/drawing/2014/main" val="411089414"/>
                    </a:ext>
                  </a:extLst>
                </a:gridCol>
              </a:tblGrid>
              <a:tr h="322504">
                <a:tc>
                  <a:txBody>
                    <a:bodyPr/>
                    <a:lstStyle/>
                    <a:p>
                      <a:pPr algn="ctr"/>
                      <a:r>
                        <a:rPr kumimoji="1" lang="en-US" altLang="ja-JP" dirty="0">
                          <a:latin typeface="Meiryo UI" panose="020B0604030504040204" pitchFamily="50" charset="-128"/>
                          <a:ea typeface="Meiryo UI" panose="020B0604030504040204" pitchFamily="50" charset="-128"/>
                        </a:rPr>
                        <a:t>Check</a:t>
                      </a:r>
                      <a:r>
                        <a:rPr kumimoji="1" lang="ja-JP" altLang="en-US" dirty="0">
                          <a:latin typeface="Meiryo UI" panose="020B0604030504040204" pitchFamily="50" charset="-128"/>
                          <a:ea typeface="Meiryo UI" panose="020B0604030504040204" pitchFamily="50" charset="-128"/>
                        </a:rPr>
                        <a:t>（評価）</a:t>
                      </a:r>
                    </a:p>
                  </a:txBody>
                  <a:tcPr marR="0" anchor="ctr"/>
                </a:tc>
                <a:extLst>
                  <a:ext uri="{0D108BD9-81ED-4DB2-BD59-A6C34878D82A}">
                    <a16:rowId xmlns:a16="http://schemas.microsoft.com/office/drawing/2014/main" val="472941297"/>
                  </a:ext>
                </a:extLst>
              </a:tr>
              <a:tr h="2381857">
                <a:tc>
                  <a:txBody>
                    <a:bodyPr/>
                    <a:lstStyle/>
                    <a:p>
                      <a:r>
                        <a:rPr kumimoji="1" lang="ja-JP" altLang="en-US" sz="1400" b="1" dirty="0">
                          <a:latin typeface="Meiryo UI" panose="020B0604030504040204" pitchFamily="50" charset="-128"/>
                          <a:ea typeface="Meiryo UI" panose="020B0604030504040204" pitchFamily="50" charset="-128"/>
                        </a:rPr>
                        <a:t>・客観的な指標を用いた保健事業の評価</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100" dirty="0">
                          <a:latin typeface="Meiryo UI" panose="020B0604030504040204" pitchFamily="50" charset="-128"/>
                          <a:ea typeface="Meiryo UI" panose="020B0604030504040204" pitchFamily="50" charset="-128"/>
                        </a:rPr>
                        <a:t>　〇評価指標で目標達成の成否を確認</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〇成功</a:t>
                      </a:r>
                      <a:r>
                        <a:rPr kumimoji="1" lang="ja-JP" altLang="en-US" sz="1100" dirty="0">
                          <a:latin typeface="Meiryo UI" panose="020B0604030504040204" pitchFamily="50" charset="-128"/>
                          <a:ea typeface="Meiryo UI" panose="020B0604030504040204" pitchFamily="50" charset="-128"/>
                        </a:rPr>
                        <a:t>要因・阻害</a:t>
                      </a:r>
                      <a:r>
                        <a:rPr kumimoji="1" lang="ja-JP" altLang="en-US" sz="1100" dirty="0" smtClean="0">
                          <a:latin typeface="Meiryo UI" panose="020B0604030504040204" pitchFamily="50" charset="-128"/>
                          <a:ea typeface="Meiryo UI" panose="020B0604030504040204" pitchFamily="50" charset="-128"/>
                        </a:rPr>
                        <a:t>要因の確認</a:t>
                      </a:r>
                      <a:endParaRPr kumimoji="1" lang="en-US" altLang="ja-JP" sz="1100" dirty="0">
                        <a:latin typeface="Meiryo UI" panose="020B0604030504040204" pitchFamily="50" charset="-128"/>
                        <a:ea typeface="Meiryo UI" panose="020B0604030504040204" pitchFamily="50" charset="-128"/>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6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データ活用例</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・健診・レセプトデータにより、介入した対象者の数値の改善状況や受診状況を確認</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・事業の継続率などから費用対効果を検証</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2000" marR="0" lvl="0" indent="-72000" algn="l" defTabSz="457200" rtl="0" eaLnBrk="1" fontAlgn="auto" latinLnBrk="0" hangingPunct="1">
                        <a:lnSpc>
                          <a:spcPct val="100000"/>
                        </a:lnSpc>
                        <a:spcBef>
                          <a:spcPts val="300"/>
                        </a:spcBef>
                        <a:spcAft>
                          <a:spcPts val="0"/>
                        </a:spcAft>
                        <a:buClrTx/>
                        <a:buSzTx/>
                        <a:buFontTx/>
                        <a:buNone/>
                        <a:tabLst/>
                        <a:defRPr/>
                      </a:pP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R="0"/>
                </a:tc>
                <a:extLst>
                  <a:ext uri="{0D108BD9-81ED-4DB2-BD59-A6C34878D82A}">
                    <a16:rowId xmlns:a16="http://schemas.microsoft.com/office/drawing/2014/main" val="3103833805"/>
                  </a:ext>
                </a:extLst>
              </a:tr>
            </a:tbl>
          </a:graphicData>
        </a:graphic>
      </p:graphicFrame>
      <p:graphicFrame>
        <p:nvGraphicFramePr>
          <p:cNvPr id="11" name="表 2">
            <a:extLst>
              <a:ext uri="{FF2B5EF4-FFF2-40B4-BE49-F238E27FC236}">
                <a16:creationId xmlns:a16="http://schemas.microsoft.com/office/drawing/2014/main" id="{B1C1C7EB-CFD6-4453-81FB-E5100BA40F6F}"/>
              </a:ext>
            </a:extLst>
          </p:cNvPr>
          <p:cNvGraphicFramePr>
            <a:graphicFrameLocks noGrp="1"/>
          </p:cNvGraphicFramePr>
          <p:nvPr>
            <p:extLst>
              <p:ext uri="{D42A27DB-BD31-4B8C-83A1-F6EECF244321}">
                <p14:modId xmlns:p14="http://schemas.microsoft.com/office/powerpoint/2010/main" val="2092976338"/>
              </p:ext>
            </p:extLst>
          </p:nvPr>
        </p:nvGraphicFramePr>
        <p:xfrm>
          <a:off x="3321308" y="4739426"/>
          <a:ext cx="3209927" cy="1918952"/>
        </p:xfrm>
        <a:graphic>
          <a:graphicData uri="http://schemas.openxmlformats.org/drawingml/2006/table">
            <a:tbl>
              <a:tblPr firstRow="1" bandRow="1">
                <a:tableStyleId>{5C22544A-7EE6-4342-B048-85BDC9FD1C3A}</a:tableStyleId>
              </a:tblPr>
              <a:tblGrid>
                <a:gridCol w="3209927">
                  <a:extLst>
                    <a:ext uri="{9D8B030D-6E8A-4147-A177-3AD203B41FA5}">
                      <a16:colId xmlns:a16="http://schemas.microsoft.com/office/drawing/2014/main" val="411089414"/>
                    </a:ext>
                  </a:extLst>
                </a:gridCol>
              </a:tblGrid>
              <a:tr h="395825">
                <a:tc>
                  <a:txBody>
                    <a:bodyPr/>
                    <a:lstStyle/>
                    <a:p>
                      <a:pPr algn="ctr"/>
                      <a:r>
                        <a:rPr kumimoji="1" lang="en-US" altLang="ja-JP" dirty="0">
                          <a:latin typeface="Meiryo UI" panose="020B0604030504040204" pitchFamily="50" charset="-128"/>
                          <a:ea typeface="Meiryo UI" panose="020B0604030504040204" pitchFamily="50" charset="-128"/>
                        </a:rPr>
                        <a:t>Act</a:t>
                      </a:r>
                      <a:r>
                        <a:rPr kumimoji="1" lang="ja-JP" altLang="en-US" dirty="0">
                          <a:latin typeface="Meiryo UI" panose="020B0604030504040204" pitchFamily="50" charset="-128"/>
                          <a:ea typeface="Meiryo UI" panose="020B0604030504040204" pitchFamily="50" charset="-128"/>
                        </a:rPr>
                        <a:t>（改善）</a:t>
                      </a:r>
                    </a:p>
                  </a:txBody>
                  <a:tcPr anchor="ctr"/>
                </a:tc>
                <a:extLst>
                  <a:ext uri="{0D108BD9-81ED-4DB2-BD59-A6C34878D82A}">
                    <a16:rowId xmlns:a16="http://schemas.microsoft.com/office/drawing/2014/main" val="472941297"/>
                  </a:ext>
                </a:extLst>
              </a:tr>
              <a:tr h="1523127">
                <a:tc>
                  <a:txBody>
                    <a:bodyPr/>
                    <a:lstStyle/>
                    <a:p>
                      <a:r>
                        <a:rPr kumimoji="1" lang="ja-JP" altLang="en-US" sz="1400" b="1" dirty="0">
                          <a:latin typeface="Meiryo UI" panose="020B0604030504040204" pitchFamily="50" charset="-128"/>
                          <a:ea typeface="Meiryo UI" panose="020B0604030504040204" pitchFamily="50" charset="-128"/>
                        </a:rPr>
                        <a:t>・評価結果に基づく見直し</a:t>
                      </a:r>
                      <a:endParaRPr kumimoji="1" lang="en-US" altLang="ja-JP" sz="1400" b="1"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〇事業の構成</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〇目標・評価指標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〇対象・方法等</a:t>
                      </a:r>
                      <a:endParaRPr kumimoji="1" lang="en-US" altLang="ja-JP" sz="1200" dirty="0">
                        <a:latin typeface="Meiryo UI" panose="020B0604030504040204" pitchFamily="50" charset="-128"/>
                        <a:ea typeface="Meiryo UI" panose="020B0604030504040204" pitchFamily="50" charset="-128"/>
                      </a:endParaRPr>
                    </a:p>
                    <a:p>
                      <a:pPr marL="72000" marR="0" lvl="0" indent="-72000" algn="l" defTabSz="457200" rtl="0" eaLnBrk="1" fontAlgn="auto" latinLnBrk="0" hangingPunct="1">
                        <a:lnSpc>
                          <a:spcPct val="100000"/>
                        </a:lnSpc>
                        <a:spcBef>
                          <a:spcPts val="30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データ活用例</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72000" marR="0" lvl="0" indent="-7200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・健診・レセプトデータ等から、優先すべき対象者や方法等の</a:t>
                      </a: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確認</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3103833805"/>
                  </a:ext>
                </a:extLst>
              </a:tr>
            </a:tbl>
          </a:graphicData>
        </a:graphic>
      </p:graphicFrame>
      <p:sp>
        <p:nvSpPr>
          <p:cNvPr id="13" name="右矢印 38">
            <a:extLst>
              <a:ext uri="{FF2B5EF4-FFF2-40B4-BE49-F238E27FC236}">
                <a16:creationId xmlns:a16="http://schemas.microsoft.com/office/drawing/2014/main" id="{80E4920B-A07A-47CB-977A-326324F2BD3D}"/>
              </a:ext>
            </a:extLst>
          </p:cNvPr>
          <p:cNvSpPr/>
          <p:nvPr/>
        </p:nvSpPr>
        <p:spPr>
          <a:xfrm rot="7326259">
            <a:off x="6683441" y="4980314"/>
            <a:ext cx="489204" cy="528033"/>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38">
            <a:extLst>
              <a:ext uri="{FF2B5EF4-FFF2-40B4-BE49-F238E27FC236}">
                <a16:creationId xmlns:a16="http://schemas.microsoft.com/office/drawing/2014/main" id="{7635CC7C-5802-4B34-9EA1-0FFEB99F4573}"/>
              </a:ext>
            </a:extLst>
          </p:cNvPr>
          <p:cNvSpPr/>
          <p:nvPr/>
        </p:nvSpPr>
        <p:spPr>
          <a:xfrm rot="13628282">
            <a:off x="2546869" y="4964997"/>
            <a:ext cx="489204" cy="528033"/>
          </a:xfrm>
          <a:prstGeom prst="rightArrow">
            <a:avLst>
              <a:gd name="adj1" fmla="val 52454"/>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38">
            <a:extLst>
              <a:ext uri="{FF2B5EF4-FFF2-40B4-BE49-F238E27FC236}">
                <a16:creationId xmlns:a16="http://schemas.microsoft.com/office/drawing/2014/main" id="{5D3CD7E7-DACE-4A9C-A9AF-D42DDD1ECD7E}"/>
              </a:ext>
            </a:extLst>
          </p:cNvPr>
          <p:cNvSpPr/>
          <p:nvPr/>
        </p:nvSpPr>
        <p:spPr>
          <a:xfrm>
            <a:off x="3151380" y="3017407"/>
            <a:ext cx="276927" cy="823185"/>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38">
            <a:extLst>
              <a:ext uri="{FF2B5EF4-FFF2-40B4-BE49-F238E27FC236}">
                <a16:creationId xmlns:a16="http://schemas.microsoft.com/office/drawing/2014/main" id="{64A56381-8CCB-4D75-87C6-E4580E2ECA6F}"/>
              </a:ext>
            </a:extLst>
          </p:cNvPr>
          <p:cNvSpPr/>
          <p:nvPr/>
        </p:nvSpPr>
        <p:spPr>
          <a:xfrm>
            <a:off x="6401118" y="3020698"/>
            <a:ext cx="276927" cy="823185"/>
          </a:xfrm>
          <a:prstGeom prst="rightArrow">
            <a:avLst>
              <a:gd name="adj1" fmla="val 50000"/>
              <a:gd name="adj2" fmla="val 42102"/>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3F1F8F9-D852-4BFE-B8FE-80343BCA31DD}"/>
              </a:ext>
            </a:extLst>
          </p:cNvPr>
          <p:cNvSpPr/>
          <p:nvPr/>
        </p:nvSpPr>
        <p:spPr>
          <a:xfrm>
            <a:off x="409574" y="543091"/>
            <a:ext cx="9286875" cy="98488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データヘルスとは：保健事業の</a:t>
            </a:r>
            <a:r>
              <a:rPr lang="en-US" altLang="ja-JP" sz="1600" dirty="0">
                <a:latin typeface="Meiryo UI" panose="020B0604030504040204" pitchFamily="50" charset="-128"/>
                <a:ea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rPr>
              <a:t>各段階においてデータを活用した効果的・効率的なアプローチを行うこと</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①健康</a:t>
            </a:r>
            <a:r>
              <a:rPr lang="ja-JP" altLang="en-US" sz="1400" dirty="0">
                <a:latin typeface="Meiryo UI" panose="020B0604030504040204" pitchFamily="50" charset="-128"/>
                <a:ea typeface="Meiryo UI" panose="020B0604030504040204" pitchFamily="50" charset="-128"/>
              </a:rPr>
              <a:t>課題の見える</a:t>
            </a:r>
            <a:r>
              <a:rPr lang="ja-JP" altLang="en-US" sz="1400" dirty="0" smtClean="0">
                <a:latin typeface="Meiryo UI" panose="020B0604030504040204" pitchFamily="50" charset="-128"/>
                <a:ea typeface="Meiryo UI" panose="020B0604030504040204" pitchFamily="50" charset="-128"/>
              </a:rPr>
              <a:t>化</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②データに基づく効果的な事業実施</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③各事業の評価の見える化</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417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ext uri="{D42A27DB-BD31-4B8C-83A1-F6EECF244321}">
                <p14:modId xmlns:p14="http://schemas.microsoft.com/office/powerpoint/2010/main" val="1320891011"/>
              </p:ext>
            </p:extLst>
          </p:nvPr>
        </p:nvGraphicFramePr>
        <p:xfrm>
          <a:off x="-161064" y="991674"/>
          <a:ext cx="3870179" cy="449319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124365" y="96114"/>
            <a:ext cx="7160935"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rPr>
              <a:t>（参考</a:t>
            </a:r>
            <a:r>
              <a:rPr lang="ja-JP" altLang="en-US" b="1" dirty="0" smtClean="0">
                <a:latin typeface="Meiryo UI" panose="020B0604030504040204" pitchFamily="50" charset="-128"/>
                <a:ea typeface="Meiryo UI" panose="020B0604030504040204" pitchFamily="50" charset="-128"/>
              </a:rPr>
              <a:t>）市町村が国保保険者として把握</a:t>
            </a:r>
            <a:r>
              <a:rPr lang="ja-JP" altLang="en-US" b="1" dirty="0">
                <a:latin typeface="Meiryo UI" panose="020B0604030504040204" pitchFamily="50" charset="-128"/>
                <a:ea typeface="Meiryo UI" panose="020B0604030504040204" pitchFamily="50" charset="-128"/>
              </a:rPr>
              <a:t>しているデータ（</a:t>
            </a:r>
            <a:r>
              <a:rPr lang="en-US" altLang="ja-JP" b="1" dirty="0">
                <a:latin typeface="Meiryo UI" panose="020B0604030504040204" pitchFamily="50" charset="-128"/>
                <a:ea typeface="Meiryo UI" panose="020B0604030504040204" pitchFamily="50" charset="-128"/>
              </a:rPr>
              <a:t>H30</a:t>
            </a:r>
            <a:r>
              <a:rPr lang="ja-JP" altLang="en-US" b="1" dirty="0">
                <a:latin typeface="Meiryo UI" panose="020B0604030504040204" pitchFamily="50" charset="-128"/>
                <a:ea typeface="Meiryo UI" panose="020B0604030504040204" pitchFamily="50" charset="-128"/>
              </a:rPr>
              <a:t>年度）</a:t>
            </a:r>
          </a:p>
        </p:txBody>
      </p:sp>
      <p:cxnSp>
        <p:nvCxnSpPr>
          <p:cNvPr id="6" name="直線コネクタ 5"/>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6175540" y="5485663"/>
            <a:ext cx="3616696"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出典：大阪府の推計人口、国保データベース</a:t>
            </a:r>
            <a:r>
              <a:rPr kumimoji="1" lang="en-US" altLang="ja-JP" sz="1100" dirty="0">
                <a:latin typeface="Meiryo UI" panose="020B0604030504040204" pitchFamily="50" charset="-128"/>
                <a:ea typeface="Meiryo UI" panose="020B0604030504040204" pitchFamily="50" charset="-128"/>
              </a:rPr>
              <a:t>(KDB)</a:t>
            </a:r>
            <a:r>
              <a:rPr kumimoji="1" lang="ja-JP" altLang="en-US" sz="1100" dirty="0">
                <a:latin typeface="Meiryo UI" panose="020B0604030504040204" pitchFamily="50" charset="-128"/>
                <a:ea typeface="Meiryo UI" panose="020B0604030504040204" pitchFamily="50" charset="-128"/>
              </a:rPr>
              <a:t>システム</a:t>
            </a:r>
          </a:p>
        </p:txBody>
      </p:sp>
      <p:graphicFrame>
        <p:nvGraphicFramePr>
          <p:cNvPr id="14" name="グラフ 13"/>
          <p:cNvGraphicFramePr/>
          <p:nvPr>
            <p:extLst>
              <p:ext uri="{D42A27DB-BD31-4B8C-83A1-F6EECF244321}">
                <p14:modId xmlns:p14="http://schemas.microsoft.com/office/powerpoint/2010/main" val="3380830636"/>
              </p:ext>
            </p:extLst>
          </p:nvPr>
        </p:nvGraphicFramePr>
        <p:xfrm>
          <a:off x="4433526" y="991673"/>
          <a:ext cx="3907213" cy="4488999"/>
        </p:xfrm>
        <a:graphic>
          <a:graphicData uri="http://schemas.openxmlformats.org/drawingml/2006/chart">
            <c:chart xmlns:c="http://schemas.openxmlformats.org/drawingml/2006/chart" xmlns:r="http://schemas.openxmlformats.org/officeDocument/2006/relationships" r:id="rId3"/>
          </a:graphicData>
        </a:graphic>
      </p:graphicFrame>
      <p:sp>
        <p:nvSpPr>
          <p:cNvPr id="30" name="角丸四角形吹き出し 29"/>
          <p:cNvSpPr/>
          <p:nvPr/>
        </p:nvSpPr>
        <p:spPr>
          <a:xfrm>
            <a:off x="7383660" y="1989098"/>
            <a:ext cx="2408576" cy="3258355"/>
          </a:xfrm>
          <a:prstGeom prst="wedgeRoundRectCallout">
            <a:avLst>
              <a:gd name="adj1" fmla="val -64125"/>
              <a:gd name="adj2" fmla="val -22017"/>
              <a:gd name="adj3" fmla="val 16667"/>
            </a:avLst>
          </a:prstGeom>
          <a:ln w="28575"/>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ja-JP" altLang="en-US" b="1" dirty="0">
                <a:latin typeface="Meiryo UI" panose="020B0604030504040204" pitchFamily="50" charset="-128"/>
                <a:ea typeface="Meiryo UI" panose="020B0604030504040204" pitchFamily="50" charset="-128"/>
              </a:rPr>
              <a:t>特定健診データ</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40</a:t>
            </a:r>
            <a:r>
              <a:rPr lang="ja-JP" altLang="en-US" b="1" dirty="0">
                <a:latin typeface="Meiryo UI" panose="020B0604030504040204" pitchFamily="50" charset="-128"/>
                <a:ea typeface="Meiryo UI" panose="020B0604030504040204" pitchFamily="50" charset="-128"/>
              </a:rPr>
              <a:t>万人分</a:t>
            </a:r>
            <a:endParaRPr lang="en-US" altLang="ja-JP" b="1" dirty="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うち、</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・保健指導対象者　　　　</a:t>
            </a:r>
            <a:r>
              <a:rPr lang="en-US" altLang="ja-JP" sz="1200" dirty="0">
                <a:latin typeface="Meiryo UI" panose="020B0604030504040204" pitchFamily="50" charset="-128"/>
                <a:ea typeface="Meiryo UI" panose="020B0604030504040204" pitchFamily="50" charset="-128"/>
              </a:rPr>
              <a:t>4.8</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BMI25</a:t>
            </a:r>
            <a:r>
              <a:rPr lang="ja-JP" altLang="en-US" sz="1200" dirty="0">
                <a:latin typeface="Meiryo UI" panose="020B0604030504040204" pitchFamily="50" charset="-128"/>
                <a:ea typeface="Meiryo UI" panose="020B0604030504040204" pitchFamily="50" charset="-128"/>
              </a:rPr>
              <a:t>以上　　　　　　　</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・中性脂肪</a:t>
            </a:r>
            <a:r>
              <a:rPr lang="en-US" altLang="ja-JP" sz="1200" dirty="0">
                <a:latin typeface="Meiryo UI" panose="020B0604030504040204" pitchFamily="50" charset="-128"/>
                <a:ea typeface="Meiryo UI" panose="020B0604030504040204" pitchFamily="50" charset="-128"/>
              </a:rPr>
              <a:t>150</a:t>
            </a:r>
            <a:r>
              <a:rPr lang="ja-JP" altLang="en-US" sz="1200" dirty="0">
                <a:latin typeface="Meiryo UI" panose="020B0604030504040204" pitchFamily="50" charset="-128"/>
                <a:ea typeface="Meiryo UI" panose="020B0604030504040204" pitchFamily="50" charset="-128"/>
              </a:rPr>
              <a:t>以上　　　８万人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HbA1c5.6</a:t>
            </a:r>
            <a:r>
              <a:rPr lang="ja-JP" altLang="en-US" sz="1200" dirty="0">
                <a:latin typeface="Meiryo UI" panose="020B0604030504040204" pitchFamily="50" charset="-128"/>
                <a:ea typeface="Meiryo UI" panose="020B0604030504040204" pitchFamily="50" charset="-128"/>
              </a:rPr>
              <a:t>以上　　　　　</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・収縮期血圧</a:t>
            </a:r>
            <a:r>
              <a:rPr lang="en-US" altLang="ja-JP" sz="1200" dirty="0">
                <a:latin typeface="Meiryo UI" panose="020B0604030504040204" pitchFamily="50" charset="-128"/>
                <a:ea typeface="Meiryo UI" panose="020B0604030504040204" pitchFamily="50" charset="-128"/>
              </a:rPr>
              <a:t>130</a:t>
            </a:r>
            <a:r>
              <a:rPr lang="ja-JP" altLang="en-US" sz="1200" dirty="0">
                <a:latin typeface="Meiryo UI" panose="020B0604030504040204" pitchFamily="50" charset="-128"/>
                <a:ea typeface="Meiryo UI" panose="020B0604030504040204" pitchFamily="50" charset="-128"/>
              </a:rPr>
              <a:t>以上　　</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・拡張期血圧</a:t>
            </a:r>
            <a:r>
              <a:rPr lang="en-US" altLang="ja-JP" sz="1200" dirty="0">
                <a:latin typeface="Meiryo UI" panose="020B0604030504040204" pitchFamily="50" charset="-128"/>
                <a:ea typeface="Meiryo UI" panose="020B0604030504040204" pitchFamily="50" charset="-128"/>
              </a:rPr>
              <a:t>85</a:t>
            </a:r>
            <a:r>
              <a:rPr lang="ja-JP" altLang="en-US" sz="1200" dirty="0">
                <a:latin typeface="Meiryo UI" panose="020B0604030504040204" pitchFamily="50" charset="-128"/>
                <a:ea typeface="Meiryo UI" panose="020B0604030504040204" pitchFamily="50" charset="-128"/>
              </a:rPr>
              <a:t>以上　　　</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spc="-150" dirty="0">
                <a:latin typeface="Meiryo UI" panose="020B0604030504040204" pitchFamily="50" charset="-128"/>
                <a:ea typeface="Meiryo UI" panose="020B0604030504040204" pitchFamily="50" charset="-128"/>
              </a:rPr>
              <a:t>LDL</a:t>
            </a:r>
            <a:r>
              <a:rPr lang="ja-JP" altLang="en-US" sz="1200" spc="-150" dirty="0">
                <a:latin typeface="Meiryo UI" panose="020B0604030504040204" pitchFamily="50" charset="-128"/>
                <a:ea typeface="Meiryo UI" panose="020B0604030504040204" pitchFamily="50" charset="-128"/>
              </a:rPr>
              <a:t>コレステロール</a:t>
            </a:r>
            <a:r>
              <a:rPr lang="en-US" altLang="ja-JP" sz="1200" spc="-150" dirty="0">
                <a:latin typeface="Meiryo UI" panose="020B0604030504040204" pitchFamily="50" charset="-128"/>
                <a:ea typeface="Meiryo UI" panose="020B0604030504040204" pitchFamily="50" charset="-128"/>
              </a:rPr>
              <a:t>120</a:t>
            </a:r>
            <a:r>
              <a:rPr lang="ja-JP" altLang="en-US" sz="1200" spc="-150" dirty="0">
                <a:latin typeface="Meiryo UI" panose="020B0604030504040204" pitchFamily="50" charset="-128"/>
                <a:ea typeface="Meiryo UI" panose="020B0604030504040204" pitchFamily="50" charset="-128"/>
              </a:rPr>
              <a:t>以上</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rPr>
              <a:t>万人</a:t>
            </a:r>
            <a:endParaRPr lang="en-US" altLang="ja-JP" sz="1200" dirty="0">
              <a:latin typeface="Meiryo UI" panose="020B0604030504040204" pitchFamily="50" charset="-128"/>
              <a:ea typeface="Meiryo UI" panose="020B0604030504040204" pitchFamily="50" charset="-128"/>
            </a:endParaRPr>
          </a:p>
          <a:p>
            <a:pPr algn="r"/>
            <a:r>
              <a:rPr lang="ja-JP" altLang="en-US" sz="1200" dirty="0">
                <a:latin typeface="Meiryo UI" panose="020B0604030504040204" pitchFamily="50" charset="-128"/>
                <a:ea typeface="Meiryo UI" panose="020B0604030504040204" pitchFamily="50" charset="-128"/>
              </a:rPr>
              <a:t>など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KDB</a:t>
            </a:r>
            <a:r>
              <a:rPr lang="ja-JP" altLang="en-US" sz="1200" dirty="0">
                <a:latin typeface="Meiryo UI" panose="020B0604030504040204" pitchFamily="50" charset="-128"/>
                <a:ea typeface="Meiryo UI" panose="020B0604030504040204" pitchFamily="50" charset="-128"/>
              </a:rPr>
              <a:t>等で地域単位での状況</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把握が可能）</a:t>
            </a:r>
            <a:endParaRPr lang="en-US" altLang="ja-JP" sz="12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p:txBody>
      </p:sp>
      <p:sp>
        <p:nvSpPr>
          <p:cNvPr id="15" name="テキスト ボックス 1"/>
          <p:cNvSpPr txBox="1"/>
          <p:nvPr/>
        </p:nvSpPr>
        <p:spPr>
          <a:xfrm>
            <a:off x="5932163" y="2417131"/>
            <a:ext cx="1205477" cy="7990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Meiryo UI" panose="020B0604030504040204" pitchFamily="50" charset="-128"/>
                <a:ea typeface="Meiryo UI" panose="020B0604030504040204" pitchFamily="50" charset="-128"/>
              </a:rPr>
              <a:t>健診受診者</a:t>
            </a:r>
            <a:endParaRPr lang="en-US" altLang="ja-JP" sz="1400"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40</a:t>
            </a:r>
            <a:r>
              <a:rPr lang="ja-JP" altLang="en-US" sz="1400" b="1" dirty="0">
                <a:latin typeface="Meiryo UI" panose="020B0604030504040204" pitchFamily="50" charset="-128"/>
                <a:ea typeface="Meiryo UI" panose="020B0604030504040204" pitchFamily="50" charset="-128"/>
              </a:rPr>
              <a:t>万人</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30.6</a:t>
            </a:r>
            <a:r>
              <a:rPr lang="ja-JP" altLang="en-US" sz="1400" b="1" dirty="0">
                <a:latin typeface="Meiryo UI" panose="020B0604030504040204" pitchFamily="50" charset="-128"/>
                <a:ea typeface="Meiryo UI" panose="020B0604030504040204" pitchFamily="50" charset="-128"/>
              </a:rPr>
              <a:t>％）</a:t>
            </a:r>
          </a:p>
        </p:txBody>
      </p:sp>
      <p:cxnSp>
        <p:nvCxnSpPr>
          <p:cNvPr id="16" name="直線コネクタ 15">
            <a:extLst>
              <a:ext uri="{FF2B5EF4-FFF2-40B4-BE49-F238E27FC236}">
                <a16:creationId xmlns:a16="http://schemas.microsoft.com/office/drawing/2014/main" id="{416030C2-53A3-4BB7-95AE-649C2E5DCF96}"/>
              </a:ext>
            </a:extLst>
          </p:cNvPr>
          <p:cNvCxnSpPr>
            <a:cxnSpLocks/>
          </p:cNvCxnSpPr>
          <p:nvPr/>
        </p:nvCxnSpPr>
        <p:spPr>
          <a:xfrm>
            <a:off x="2618080" y="2907897"/>
            <a:ext cx="2533469" cy="187016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0EB717C-62DF-419C-BDCB-D0F5B42EB98B}"/>
              </a:ext>
            </a:extLst>
          </p:cNvPr>
          <p:cNvCxnSpPr>
            <a:cxnSpLocks/>
          </p:cNvCxnSpPr>
          <p:nvPr/>
        </p:nvCxnSpPr>
        <p:spPr>
          <a:xfrm>
            <a:off x="2618080" y="2265910"/>
            <a:ext cx="3421555" cy="276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角丸四角形吹き出し 27"/>
          <p:cNvSpPr/>
          <p:nvPr/>
        </p:nvSpPr>
        <p:spPr>
          <a:xfrm>
            <a:off x="2876030" y="1998846"/>
            <a:ext cx="1790164" cy="1635616"/>
          </a:xfrm>
          <a:prstGeom prst="wedgeRoundRectCallout">
            <a:avLst>
              <a:gd name="adj1" fmla="val -66075"/>
              <a:gd name="adj2" fmla="val -9718"/>
              <a:gd name="adj3" fmla="val 16667"/>
            </a:avLst>
          </a:prstGeom>
          <a:ln w="28575"/>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ja-JP" altLang="en-US" b="1" dirty="0">
                <a:latin typeface="Meiryo UI" panose="020B0604030504040204" pitchFamily="50" charset="-128"/>
                <a:ea typeface="Meiryo UI" panose="020B0604030504040204" pitchFamily="50" charset="-128"/>
              </a:rPr>
              <a:t>レセプトデータ</a:t>
            </a:r>
            <a:endParaRPr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200</a:t>
            </a:r>
            <a:r>
              <a:rPr lang="ja-JP" altLang="en-US" b="1" dirty="0">
                <a:latin typeface="Meiryo UI" panose="020B0604030504040204" pitchFamily="50" charset="-128"/>
                <a:ea typeface="Meiryo UI" panose="020B0604030504040204" pitchFamily="50" charset="-128"/>
              </a:rPr>
              <a:t>万人分</a:t>
            </a:r>
            <a:endParaRPr lang="en-US" altLang="ja-JP"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（受診率 </a:t>
            </a:r>
            <a:r>
              <a:rPr lang="en-US" altLang="ja-JP" sz="1400" b="1" dirty="0">
                <a:latin typeface="Meiryo UI" panose="020B0604030504040204" pitchFamily="50" charset="-128"/>
                <a:ea typeface="Meiryo UI" panose="020B0604030504040204" pitchFamily="50" charset="-128"/>
              </a:rPr>
              <a:t>7,168</a:t>
            </a:r>
            <a:r>
              <a:rPr lang="ja-JP" altLang="en-US" sz="1400" b="1" dirty="0">
                <a:latin typeface="Meiryo UI" panose="020B0604030504040204" pitchFamily="50" charset="-128"/>
                <a:ea typeface="Meiryo UI" panose="020B0604030504040204" pitchFamily="50" charset="-128"/>
              </a:rPr>
              <a:t>件</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1000</a:t>
            </a:r>
            <a:r>
              <a:rPr lang="ja-JP" altLang="en-US" sz="1400" b="1" dirty="0">
                <a:latin typeface="Meiryo UI" panose="020B0604030504040204" pitchFamily="50" charset="-128"/>
                <a:ea typeface="Meiryo UI" panose="020B0604030504040204" pitchFamily="50" charset="-128"/>
              </a:rPr>
              <a:t>人・月）</a:t>
            </a:r>
            <a:endParaRPr lang="en-US" altLang="ja-JP" sz="1400" b="1" dirty="0">
              <a:latin typeface="Meiryo UI" panose="020B0604030504040204" pitchFamily="50" charset="-128"/>
              <a:ea typeface="Meiryo UI" panose="020B0604030504040204" pitchFamily="50" charset="-128"/>
            </a:endParaRPr>
          </a:p>
        </p:txBody>
      </p:sp>
      <p:sp>
        <p:nvSpPr>
          <p:cNvPr id="21" name="スライド番号プレースホルダー 3"/>
          <p:cNvSpPr>
            <a:spLocks noGrp="1"/>
          </p:cNvSpPr>
          <p:nvPr>
            <p:ph type="sldNum" sz="quarter" idx="12"/>
          </p:nvPr>
        </p:nvSpPr>
        <p:spPr>
          <a:xfrm>
            <a:off x="7848600" y="6478097"/>
            <a:ext cx="2057400" cy="365125"/>
          </a:xfrm>
        </p:spPr>
        <p:txBody>
          <a:bodyPr/>
          <a:lstStyle/>
          <a:p>
            <a:fld id="{7E0488E3-93D0-49A6-BF57-B494844D90D5}" type="slidenum">
              <a:rPr kumimoji="1" lang="ja-JP" altLang="en-US" smtClean="0"/>
              <a:t>2</a:t>
            </a:fld>
            <a:endParaRPr kumimoji="1" lang="ja-JP" altLang="en-US" dirty="0"/>
          </a:p>
        </p:txBody>
      </p:sp>
    </p:spTree>
    <p:extLst>
      <p:ext uri="{BB962C8B-B14F-4D97-AF65-F5344CB8AC3E}">
        <p14:creationId xmlns:p14="http://schemas.microsoft.com/office/powerpoint/2010/main" val="291549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3133" y="5048839"/>
            <a:ext cx="9813701" cy="1782853"/>
          </a:xfrm>
          <a:prstGeom prst="roundRect">
            <a:avLst>
              <a:gd name="adj" fmla="val 7582"/>
            </a:avLst>
          </a:prstGeom>
          <a:solidFill>
            <a:schemeClr val="accent5">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3134" y="3068054"/>
            <a:ext cx="9813701" cy="1907914"/>
          </a:xfrm>
          <a:prstGeom prst="roundRect">
            <a:avLst>
              <a:gd name="adj" fmla="val 7582"/>
            </a:avLst>
          </a:prstGeom>
          <a:solidFill>
            <a:schemeClr val="accent5">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3135" y="727056"/>
            <a:ext cx="9813701" cy="2268127"/>
          </a:xfrm>
          <a:prstGeom prst="roundRect">
            <a:avLst>
              <a:gd name="adj" fmla="val 7582"/>
            </a:avLst>
          </a:prstGeom>
          <a:solidFill>
            <a:schemeClr val="accent5">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11754" y="96114"/>
            <a:ext cx="4386137"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rPr>
              <a:t>府内市町村における</a:t>
            </a:r>
            <a:r>
              <a:rPr lang="ja-JP" altLang="en-US" b="1" dirty="0" smtClean="0">
                <a:latin typeface="Meiryo UI" panose="020B0604030504040204" pitchFamily="50" charset="-128"/>
                <a:ea typeface="Meiryo UI" panose="020B0604030504040204" pitchFamily="50" charset="-128"/>
              </a:rPr>
              <a:t>データヘルスの実施</a:t>
            </a:r>
            <a:r>
              <a:rPr lang="ja-JP" altLang="en-US" b="1" dirty="0">
                <a:latin typeface="Meiryo UI" panose="020B0604030504040204" pitchFamily="50" charset="-128"/>
                <a:ea typeface="Meiryo UI" panose="020B0604030504040204" pitchFamily="50" charset="-128"/>
              </a:rPr>
              <a:t>状況</a:t>
            </a:r>
          </a:p>
        </p:txBody>
      </p:sp>
      <p:sp>
        <p:nvSpPr>
          <p:cNvPr id="17" name="スライド番号プレースホルダー 3"/>
          <p:cNvSpPr>
            <a:spLocks noGrp="1"/>
          </p:cNvSpPr>
          <p:nvPr>
            <p:ph type="sldNum" sz="quarter" idx="12"/>
          </p:nvPr>
        </p:nvSpPr>
        <p:spPr>
          <a:xfrm>
            <a:off x="7679027" y="6588698"/>
            <a:ext cx="2057400" cy="365125"/>
          </a:xfrm>
        </p:spPr>
        <p:txBody>
          <a:bodyPr/>
          <a:lstStyle/>
          <a:p>
            <a:fld id="{7E0488E3-93D0-49A6-BF57-B494844D90D5}" type="slidenum">
              <a:rPr kumimoji="1" lang="ja-JP" altLang="en-US" smtClean="0"/>
              <a:t>3</a:t>
            </a:fld>
            <a:endParaRPr kumimoji="1" lang="ja-JP" altLang="en-US" dirty="0"/>
          </a:p>
        </p:txBody>
      </p:sp>
      <p:graphicFrame>
        <p:nvGraphicFramePr>
          <p:cNvPr id="11" name="グラフ 10">
            <a:extLst>
              <a:ext uri="{FF2B5EF4-FFF2-40B4-BE49-F238E27FC236}">
                <a16:creationId xmlns:a16="http://schemas.microsoft.com/office/drawing/2014/main" id="{ACD58AAC-0A51-4241-917D-C394028BEDD7}"/>
              </a:ext>
            </a:extLst>
          </p:cNvPr>
          <p:cNvGraphicFramePr/>
          <p:nvPr>
            <p:extLst>
              <p:ext uri="{D42A27DB-BD31-4B8C-83A1-F6EECF244321}">
                <p14:modId xmlns:p14="http://schemas.microsoft.com/office/powerpoint/2010/main" val="2659260851"/>
              </p:ext>
            </p:extLst>
          </p:nvPr>
        </p:nvGraphicFramePr>
        <p:xfrm>
          <a:off x="147165" y="986039"/>
          <a:ext cx="3201341" cy="2117769"/>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直線コネクタ 17">
            <a:extLst>
              <a:ext uri="{FF2B5EF4-FFF2-40B4-BE49-F238E27FC236}">
                <a16:creationId xmlns:a16="http://schemas.microsoft.com/office/drawing/2014/main" id="{88934ADE-0A1D-4FE9-BA42-6A2FCB0C5F95}"/>
              </a:ext>
            </a:extLst>
          </p:cNvPr>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19" name="正方形/長方形 18">
            <a:extLst>
              <a:ext uri="{FF2B5EF4-FFF2-40B4-BE49-F238E27FC236}">
                <a16:creationId xmlns:a16="http://schemas.microsoft.com/office/drawing/2014/main" id="{8AC45C96-38C8-4B6E-B776-EFE619CF5EA3}"/>
              </a:ext>
            </a:extLst>
          </p:cNvPr>
          <p:cNvSpPr/>
          <p:nvPr/>
        </p:nvSpPr>
        <p:spPr>
          <a:xfrm>
            <a:off x="5610226" y="465446"/>
            <a:ext cx="4295774" cy="261610"/>
          </a:xfrm>
          <a:prstGeom prst="rect">
            <a:avLst/>
          </a:prstGeom>
        </p:spPr>
        <p:txBody>
          <a:bodyPr wrap="square">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年度の実施状況（保険者努力支援制度より）</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36CA2B61-E343-40E9-A5AD-488D58C2144B}"/>
              </a:ext>
            </a:extLst>
          </p:cNvPr>
          <p:cNvSpPr txBox="1"/>
          <p:nvPr/>
        </p:nvSpPr>
        <p:spPr>
          <a:xfrm>
            <a:off x="147165" y="774871"/>
            <a:ext cx="264687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■糖尿病性腎症重症化予防</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2BA0623A-9601-412E-AA1A-C7B9B35BACF8}"/>
              </a:ext>
            </a:extLst>
          </p:cNvPr>
          <p:cNvSpPr txBox="1"/>
          <p:nvPr/>
        </p:nvSpPr>
        <p:spPr>
          <a:xfrm>
            <a:off x="3348504" y="1179301"/>
            <a:ext cx="2588657" cy="1815882"/>
          </a:xfrm>
          <a:prstGeom prst="rect">
            <a:avLst/>
          </a:prstGeom>
          <a:noFill/>
        </p:spPr>
        <p:txBody>
          <a:bodyPr wrap="square" rtlCol="0">
            <a:spAutoFit/>
          </a:bodyPr>
          <a:lstStyle/>
          <a:p>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特定健診データから</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対象者を抽出し、専門医等への受診勧奨や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保健指導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（①～⑤を満たす）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①対象者の抽出基準が明確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②かかりつけ医と連携した取組</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③保健指導を実施する際の専門職の携わり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④事業の評価</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⑤糖尿病対策推進会議等との連携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8ADE01B2-997E-4885-BC07-80DF98BF8FAB}"/>
              </a:ext>
            </a:extLst>
          </p:cNvPr>
          <p:cNvSpPr/>
          <p:nvPr/>
        </p:nvSpPr>
        <p:spPr>
          <a:xfrm>
            <a:off x="147163" y="3090948"/>
            <a:ext cx="4167257" cy="338554"/>
          </a:xfrm>
          <a:prstGeom prst="rect">
            <a:avLst/>
          </a:prstGeom>
        </p:spPr>
        <p:txBody>
          <a:bodyPr wrap="square">
            <a:spAutoFit/>
          </a:bodyPr>
          <a:lstStyle/>
          <a:p>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■重複・多剤投与者に対する取組　　　　　　　　</a:t>
            </a:r>
            <a:endParaRPr lang="ja-JP" altLang="en-US" sz="1600" b="1" dirty="0"/>
          </a:p>
        </p:txBody>
      </p:sp>
      <p:sp>
        <p:nvSpPr>
          <p:cNvPr id="30" name="テキスト ボックス 29">
            <a:extLst>
              <a:ext uri="{FF2B5EF4-FFF2-40B4-BE49-F238E27FC236}">
                <a16:creationId xmlns:a16="http://schemas.microsoft.com/office/drawing/2014/main" id="{B17AD3E0-1391-412E-ACD1-214CFE0D78D3}"/>
              </a:ext>
            </a:extLst>
          </p:cNvPr>
          <p:cNvSpPr txBox="1"/>
          <p:nvPr/>
        </p:nvSpPr>
        <p:spPr>
          <a:xfrm>
            <a:off x="3348505" y="3483986"/>
            <a:ext cx="2717444" cy="861774"/>
          </a:xfrm>
          <a:prstGeom prst="rect">
            <a:avLst/>
          </a:prstGeom>
          <a:noFill/>
        </p:spPr>
        <p:txBody>
          <a:bodyPr wrap="square" rtlCol="0">
            <a:spAutoFit/>
          </a:bodyPr>
          <a:lstStyle/>
          <a:p>
            <a:pPr>
              <a:lnSpc>
                <a:spcPts val="1500"/>
              </a:lnSpc>
              <a:spcBef>
                <a:spcPts val="6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重複・多剤投与者の抽出基準を設定し、レセプト等の活用により対象者を抽出し、通知や指導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78701676-1D8C-491E-AB50-268EEC79628D}"/>
              </a:ext>
            </a:extLst>
          </p:cNvPr>
          <p:cNvSpPr/>
          <p:nvPr/>
        </p:nvSpPr>
        <p:spPr>
          <a:xfrm>
            <a:off x="147163" y="5158530"/>
            <a:ext cx="4146863" cy="338554"/>
          </a:xfrm>
          <a:prstGeom prst="rect">
            <a:avLst/>
          </a:prstGeom>
        </p:spPr>
        <p:txBody>
          <a:bodyPr wrap="square">
            <a:spAutoFit/>
          </a:bodyPr>
          <a:lstStyle/>
          <a:p>
            <a:r>
              <a:rPr kumimoji="1"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■後発医薬品の使用促進に関する取組　　　　　　　　</a:t>
            </a:r>
            <a:endParaRPr lang="ja-JP" altLang="en-US" sz="1600" b="1" dirty="0"/>
          </a:p>
        </p:txBody>
      </p:sp>
      <p:sp>
        <p:nvSpPr>
          <p:cNvPr id="32" name="テキスト ボックス 31">
            <a:extLst>
              <a:ext uri="{FF2B5EF4-FFF2-40B4-BE49-F238E27FC236}">
                <a16:creationId xmlns:a16="http://schemas.microsoft.com/office/drawing/2014/main" id="{5B58B285-0ACC-45B1-A011-6B0067568DB4}"/>
              </a:ext>
            </a:extLst>
          </p:cNvPr>
          <p:cNvSpPr txBox="1"/>
          <p:nvPr/>
        </p:nvSpPr>
        <p:spPr>
          <a:xfrm>
            <a:off x="6102569" y="5109268"/>
            <a:ext cx="3803432" cy="1661993"/>
          </a:xfrm>
          <a:prstGeom prst="rect">
            <a:avLst/>
          </a:prstGeom>
          <a:noFill/>
        </p:spPr>
        <p:txBody>
          <a:bodyPr wrap="square" rtlCol="0">
            <a:spAutoFit/>
          </a:bodyPr>
          <a:lstStyle/>
          <a:p>
            <a:pPr>
              <a:lnSpc>
                <a:spcPts val="1500"/>
              </a:lnSpc>
              <a:spcBef>
                <a:spcPts val="6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うち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lnSpc>
                <a:spcPts val="1500"/>
              </a:lnSpc>
              <a:spcBef>
                <a:spcPts val="60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使用状況を類型化した上で、</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事業目標を立案</a:t>
            </a:r>
            <a:endPar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lnSpc>
                <a:spcPts val="1500"/>
              </a:lnSpc>
              <a:spcBef>
                <a:spcPts val="60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通知前後</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で後発医薬品への</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切替えを</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確認</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360000" indent="-180000">
              <a:lnSpc>
                <a:spcPts val="15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lnSpc>
                <a:spcPts val="1500"/>
              </a:lnSpc>
              <a:spcBef>
                <a:spcPts val="600"/>
              </a:spcBef>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差額通知等において、後発医薬品の品質や使用促進の意義等に関する</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情報を記載</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グラフ 28">
            <a:extLst>
              <a:ext uri="{FF2B5EF4-FFF2-40B4-BE49-F238E27FC236}">
                <a16:creationId xmlns:a16="http://schemas.microsoft.com/office/drawing/2014/main" id="{ACD58AAC-0A51-4241-917D-C394028BEDD7}"/>
              </a:ext>
            </a:extLst>
          </p:cNvPr>
          <p:cNvGraphicFramePr/>
          <p:nvPr>
            <p:extLst>
              <p:ext uri="{D42A27DB-BD31-4B8C-83A1-F6EECF244321}">
                <p14:modId xmlns:p14="http://schemas.microsoft.com/office/powerpoint/2010/main" val="292900666"/>
              </p:ext>
            </p:extLst>
          </p:nvPr>
        </p:nvGraphicFramePr>
        <p:xfrm>
          <a:off x="147163" y="3017972"/>
          <a:ext cx="3201341" cy="2117769"/>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a:extLst>
              <a:ext uri="{FF2B5EF4-FFF2-40B4-BE49-F238E27FC236}">
                <a16:creationId xmlns:a16="http://schemas.microsoft.com/office/drawing/2014/main" id="{2BA0623A-9601-412E-AA1A-C7B9B35BACF8}"/>
              </a:ext>
            </a:extLst>
          </p:cNvPr>
          <p:cNvSpPr txBox="1"/>
          <p:nvPr/>
        </p:nvSpPr>
        <p:spPr>
          <a:xfrm>
            <a:off x="6065949" y="1065830"/>
            <a:ext cx="3580327" cy="2039020"/>
          </a:xfrm>
          <a:prstGeom prst="rect">
            <a:avLst/>
          </a:prstGeom>
          <a:noFill/>
        </p:spPr>
        <p:txBody>
          <a:bodyPr wrap="square" rtlCol="0">
            <a:spAutoFit/>
          </a:bodyPr>
          <a:lstStyle/>
          <a:p>
            <a:pPr marL="180000" indent="-180000">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うち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レセプトデータも活用し</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被保険者の全体像を把握したうえで</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未受診者層等から抽出し、全ての対象者に受診勧奨や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保健指導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u="sng"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marL="360000" indent="-180000">
              <a:spcBef>
                <a:spcPts val="3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○アウトプット指標のみならず、</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アウトカム指標</a:t>
            </a:r>
            <a:r>
              <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rPr>
              <a:t>(H</a:t>
            </a:r>
            <a:r>
              <a:rPr kumimoji="1" lang="ja-JP" altLang="en-US" sz="1200" u="sng" dirty="0" err="1">
                <a:latin typeface="Meiryo UI" panose="020B0604030504040204" pitchFamily="50" charset="-128"/>
                <a:ea typeface="Meiryo UI" panose="020B0604030504040204" pitchFamily="50" charset="-128"/>
                <a:cs typeface="Meiryo UI" panose="020B0604030504040204" pitchFamily="50" charset="-128"/>
              </a:rPr>
              <a:t>ｂ</a:t>
            </a:r>
            <a:r>
              <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rPr>
              <a:t>A1c</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などの検査結果</a:t>
            </a:r>
            <a:r>
              <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を用いて</a:t>
            </a:r>
            <a:r>
              <a:rPr kumimoji="1"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事業評価を実施　　・・・</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marL="360000" lvl="0" indent="-180000" algn="r">
              <a:spcBef>
                <a:spcPts val="300"/>
              </a:spcBef>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年度から追加の基準）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085061" y="3463435"/>
            <a:ext cx="3651367" cy="1131079"/>
          </a:xfrm>
          <a:prstGeom prst="rect">
            <a:avLst/>
          </a:prstGeom>
        </p:spPr>
        <p:txBody>
          <a:bodyPr wrap="square">
            <a:spAutoFit/>
          </a:bodyPr>
          <a:lstStyle/>
          <a:p>
            <a:pPr marL="72000" lvl="0" indent="-72000">
              <a:lnSpc>
                <a:spcPts val="1500"/>
              </a:lnSpc>
              <a:spcBef>
                <a:spcPts val="600"/>
              </a:spcBef>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うち</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lvl="0" indent="-180000">
              <a:lnSpc>
                <a:spcPts val="1500"/>
              </a:lnSpc>
              <a:spcBef>
                <a:spcPts val="600"/>
              </a:spcBef>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○対象者</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の服薬状況や副作用の改善状況等を確認し、</a:t>
            </a:r>
            <a:r>
              <a:rPr kumimoji="1"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実施前後で評価</a:t>
            </a:r>
            <a:endParaRPr kumimoji="1" lang="en-US"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lvl="0" indent="-72000">
              <a:lnSpc>
                <a:spcPts val="1500"/>
              </a:lnSpc>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0000" lvl="0" indent="-180000" algn="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年度から追加の基準）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B17AD3E0-1391-412E-ACD1-214CFE0D78D3}"/>
              </a:ext>
            </a:extLst>
          </p:cNvPr>
          <p:cNvSpPr txBox="1"/>
          <p:nvPr/>
        </p:nvSpPr>
        <p:spPr>
          <a:xfrm>
            <a:off x="525475" y="5624544"/>
            <a:ext cx="5084751" cy="284693"/>
          </a:xfrm>
          <a:prstGeom prst="rect">
            <a:avLst/>
          </a:prstGeom>
          <a:noFill/>
        </p:spPr>
        <p:txBody>
          <a:bodyPr wrap="square" rtlCol="0">
            <a:spAutoFit/>
          </a:bodyPr>
          <a:lstStyle/>
          <a:p>
            <a:pPr marL="72000" indent="-72000">
              <a:lnSpc>
                <a:spcPts val="1500"/>
              </a:lnSpc>
              <a:spcBef>
                <a:spcPts val="600"/>
              </a:spcBef>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後発医薬品への切替効果額を示す差額通知を実施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全市町村</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大かっこ 3"/>
          <p:cNvSpPr/>
          <p:nvPr/>
        </p:nvSpPr>
        <p:spPr>
          <a:xfrm>
            <a:off x="6207617" y="1313645"/>
            <a:ext cx="3528811" cy="1576867"/>
          </a:xfrm>
          <a:prstGeom prst="bracketPair">
            <a:avLst>
              <a:gd name="adj" fmla="val 962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大かっこ 23"/>
          <p:cNvSpPr/>
          <p:nvPr/>
        </p:nvSpPr>
        <p:spPr>
          <a:xfrm>
            <a:off x="6207616" y="3666443"/>
            <a:ext cx="3528811" cy="928071"/>
          </a:xfrm>
          <a:prstGeom prst="bracketPair">
            <a:avLst>
              <a:gd name="adj" fmla="val 962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大かっこ 25"/>
          <p:cNvSpPr/>
          <p:nvPr/>
        </p:nvSpPr>
        <p:spPr>
          <a:xfrm>
            <a:off x="6207616" y="5346859"/>
            <a:ext cx="3639218" cy="1424402"/>
          </a:xfrm>
          <a:prstGeom prst="bracketPair">
            <a:avLst>
              <a:gd name="adj" fmla="val 962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1745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2483701" y="96114"/>
            <a:ext cx="4442243"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rPr>
              <a:t>府内市町村に</a:t>
            </a:r>
            <a:r>
              <a:rPr lang="ja-JP" altLang="en-US" b="1" dirty="0" smtClean="0">
                <a:latin typeface="Meiryo UI" panose="020B0604030504040204" pitchFamily="50" charset="-128"/>
                <a:ea typeface="Meiryo UI" panose="020B0604030504040204" pitchFamily="50" charset="-128"/>
              </a:rPr>
              <a:t>おけるデータヘルスの</a:t>
            </a:r>
            <a:r>
              <a:rPr lang="ja-JP" altLang="en-US" b="1" dirty="0">
                <a:latin typeface="Meiryo UI" panose="020B0604030504040204" pitchFamily="50" charset="-128"/>
                <a:ea typeface="Meiryo UI" panose="020B0604030504040204" pitchFamily="50" charset="-128"/>
              </a:rPr>
              <a:t>実施状況</a:t>
            </a:r>
          </a:p>
        </p:txBody>
      </p:sp>
      <p:graphicFrame>
        <p:nvGraphicFramePr>
          <p:cNvPr id="8" name="グラフ 7"/>
          <p:cNvGraphicFramePr>
            <a:graphicFrameLocks noGrp="1"/>
          </p:cNvGraphicFramePr>
          <p:nvPr>
            <p:extLst>
              <p:ext uri="{D42A27DB-BD31-4B8C-83A1-F6EECF244321}">
                <p14:modId xmlns:p14="http://schemas.microsoft.com/office/powerpoint/2010/main" val="977896602"/>
              </p:ext>
            </p:extLst>
          </p:nvPr>
        </p:nvGraphicFramePr>
        <p:xfrm>
          <a:off x="154546" y="280780"/>
          <a:ext cx="9632670" cy="6068786"/>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1659320" y="6041789"/>
            <a:ext cx="5751895" cy="338554"/>
          </a:xfrm>
          <a:prstGeom prst="rect">
            <a:avLst/>
          </a:prstGeom>
        </p:spPr>
        <p:txBody>
          <a:bodyPr wrap="none">
            <a:spAutoFit/>
          </a:bodyPr>
          <a:lstStyle/>
          <a:p>
            <a:pPr algn="ctr"/>
            <a:r>
              <a:rPr lang="ja-JP" altLang="en-US" sz="1600" dirty="0">
                <a:latin typeface="Meiryo UI" panose="020B0604030504040204" pitchFamily="50" charset="-128"/>
                <a:ea typeface="Meiryo UI" panose="020B0604030504040204" pitchFamily="50" charset="-128"/>
              </a:rPr>
              <a:t>データに関連した取組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グラフの枠囲み</a:t>
            </a:r>
            <a:r>
              <a:rPr lang="en-US" altLang="ja-JP" sz="11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が全体の点数獲得にも大きく影響</a:t>
            </a:r>
          </a:p>
        </p:txBody>
      </p:sp>
      <p:sp>
        <p:nvSpPr>
          <p:cNvPr id="2" name="二等辺三角形 1"/>
          <p:cNvSpPr/>
          <p:nvPr/>
        </p:nvSpPr>
        <p:spPr>
          <a:xfrm rot="10800000">
            <a:off x="3990043" y="5575969"/>
            <a:ext cx="1429555" cy="3734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37113" y="2955305"/>
            <a:ext cx="1442434" cy="34168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3" name="正方形/長方形 12"/>
          <p:cNvSpPr/>
          <p:nvPr/>
        </p:nvSpPr>
        <p:spPr>
          <a:xfrm>
            <a:off x="8237113" y="3635061"/>
            <a:ext cx="1442434" cy="33485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0" name="スライド番号プレースホルダー 3"/>
          <p:cNvSpPr>
            <a:spLocks noGrp="1"/>
          </p:cNvSpPr>
          <p:nvPr>
            <p:ph type="sldNum" sz="quarter" idx="12"/>
          </p:nvPr>
        </p:nvSpPr>
        <p:spPr>
          <a:xfrm>
            <a:off x="7848600" y="6478097"/>
            <a:ext cx="2057400" cy="365125"/>
          </a:xfrm>
        </p:spPr>
        <p:txBody>
          <a:bodyPr/>
          <a:lstStyle/>
          <a:p>
            <a:fld id="{7E0488E3-93D0-49A6-BF57-B494844D90D5}" type="slidenum">
              <a:rPr kumimoji="1" lang="ja-JP" altLang="en-US" smtClean="0"/>
              <a:t>4</a:t>
            </a:fld>
            <a:endParaRPr kumimoji="1" lang="ja-JP" altLang="en-US" dirty="0"/>
          </a:p>
        </p:txBody>
      </p:sp>
    </p:spTree>
    <p:extLst>
      <p:ext uri="{BB962C8B-B14F-4D97-AF65-F5344CB8AC3E}">
        <p14:creationId xmlns:p14="http://schemas.microsoft.com/office/powerpoint/2010/main" val="137050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07376" y="96114"/>
            <a:ext cx="4794902"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データヘルスの</a:t>
            </a:r>
            <a:r>
              <a:rPr lang="ja-JP" altLang="en-US" b="1" dirty="0">
                <a:latin typeface="Meiryo UI" panose="020B0604030504040204" pitchFamily="50" charset="-128"/>
                <a:ea typeface="Meiryo UI" panose="020B0604030504040204" pitchFamily="50" charset="-128"/>
              </a:rPr>
              <a:t>実施における課題と取組の方向性</a:t>
            </a:r>
          </a:p>
        </p:txBody>
      </p:sp>
      <p:cxnSp>
        <p:nvCxnSpPr>
          <p:cNvPr id="6" name="直線コネクタ 5"/>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17" name="スライド番号プレースホルダー 3"/>
          <p:cNvSpPr>
            <a:spLocks noGrp="1"/>
          </p:cNvSpPr>
          <p:nvPr>
            <p:ph type="sldNum" sz="quarter" idx="12"/>
          </p:nvPr>
        </p:nvSpPr>
        <p:spPr>
          <a:xfrm>
            <a:off x="7848600" y="6460002"/>
            <a:ext cx="2057400" cy="365125"/>
          </a:xfrm>
        </p:spPr>
        <p:txBody>
          <a:bodyPr/>
          <a:lstStyle/>
          <a:p>
            <a:fld id="{7E0488E3-93D0-49A6-BF57-B494844D90D5}" type="slidenum">
              <a:rPr kumimoji="1" lang="ja-JP" altLang="en-US" smtClean="0"/>
              <a:t>5</a:t>
            </a:fld>
            <a:endParaRPr kumimoji="1" lang="ja-JP" altLang="en-US" dirty="0"/>
          </a:p>
        </p:txBody>
      </p:sp>
      <p:sp>
        <p:nvSpPr>
          <p:cNvPr id="4" name="正方形/長方形 3"/>
          <p:cNvSpPr/>
          <p:nvPr/>
        </p:nvSpPr>
        <p:spPr>
          <a:xfrm>
            <a:off x="31568" y="1049396"/>
            <a:ext cx="5743977" cy="1326105"/>
          </a:xfrm>
          <a:prstGeom prst="rect">
            <a:avLst/>
          </a:prstGeom>
          <a:solidFill>
            <a:schemeClr val="accent4">
              <a:lumMod val="40000"/>
              <a:lumOff val="60000"/>
            </a:schemeClr>
          </a:solidFill>
        </p:spPr>
        <p:txBody>
          <a:bodyPr wrap="square" tIns="108000" bIns="108000">
            <a:spAutoFit/>
          </a:bodyPr>
          <a:lstStyle/>
          <a:p>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必要なデータの効率的な</a:t>
            </a:r>
            <a:r>
              <a:rPr lang="ja-JP" altLang="en-US" b="1" u="sng" dirty="0" smtClean="0">
                <a:latin typeface="Meiryo UI" panose="020B0604030504040204" pitchFamily="50" charset="-128"/>
                <a:ea typeface="Meiryo UI" panose="020B0604030504040204" pitchFamily="50" charset="-128"/>
              </a:rPr>
              <a:t>把握と蓄積</a:t>
            </a:r>
            <a:endParaRPr lang="en-US" altLang="ja-JP" b="1" u="sng" dirty="0">
              <a:latin typeface="Meiryo UI" panose="020B0604030504040204" pitchFamily="50" charset="-128"/>
              <a:ea typeface="Meiryo UI" panose="020B0604030504040204" pitchFamily="50" charset="-128"/>
            </a:endParaRPr>
          </a:p>
          <a:p>
            <a:pPr>
              <a:spcBef>
                <a:spcPts val="600"/>
              </a:spcBef>
            </a:pPr>
            <a:r>
              <a:rPr lang="ja-JP" altLang="en-US" sz="1300" dirty="0" smtClean="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KDB</a:t>
            </a:r>
            <a:r>
              <a:rPr lang="ja-JP" altLang="en-US" sz="1300" dirty="0">
                <a:latin typeface="Meiryo UI" panose="020B0604030504040204" pitchFamily="50" charset="-128"/>
                <a:ea typeface="Meiryo UI" panose="020B0604030504040204" pitchFamily="50" charset="-128"/>
              </a:rPr>
              <a:t>データや</a:t>
            </a:r>
            <a:r>
              <a:rPr lang="en-US" altLang="ja-JP" sz="1300" dirty="0">
                <a:latin typeface="Meiryo UI" panose="020B0604030504040204" pitchFamily="50" charset="-128"/>
                <a:ea typeface="Meiryo UI" panose="020B0604030504040204" pitchFamily="50" charset="-128"/>
              </a:rPr>
              <a:t>NDB</a:t>
            </a:r>
            <a:r>
              <a:rPr lang="ja-JP" altLang="en-US" sz="1300" dirty="0">
                <a:latin typeface="Meiryo UI" panose="020B0604030504040204" pitchFamily="50" charset="-128"/>
                <a:ea typeface="Meiryo UI" panose="020B0604030504040204" pitchFamily="50" charset="-128"/>
              </a:rPr>
              <a:t>データなどは構築されているが、アクセス権限が限定的</a:t>
            </a:r>
            <a:endParaRPr lang="en-US" altLang="ja-JP" sz="1300" dirty="0">
              <a:latin typeface="Meiryo UI" panose="020B0604030504040204" pitchFamily="50" charset="-128"/>
              <a:ea typeface="Meiryo UI" panose="020B0604030504040204" pitchFamily="50" charset="-128"/>
            </a:endParaRPr>
          </a:p>
          <a:p>
            <a:pPr>
              <a:spcBef>
                <a:spcPts val="600"/>
              </a:spcBef>
            </a:pP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オープンデータも経年的な提供となって</a:t>
            </a:r>
            <a:r>
              <a:rPr lang="ja-JP" altLang="en-US" sz="1300" dirty="0" smtClean="0">
                <a:latin typeface="Meiryo UI" panose="020B0604030504040204" pitchFamily="50" charset="-128"/>
                <a:ea typeface="Meiryo UI" panose="020B0604030504040204" pitchFamily="50" charset="-128"/>
              </a:rPr>
              <a:t>いない</a:t>
            </a:r>
            <a:endParaRPr lang="en-US" altLang="ja-JP" sz="1300" dirty="0" smtClean="0">
              <a:latin typeface="Meiryo UI" panose="020B0604030504040204" pitchFamily="50" charset="-128"/>
              <a:ea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・データの保存期間が限定的</a:t>
            </a:r>
            <a:endParaRPr lang="ja-JP" altLang="en-US" sz="1300" dirty="0">
              <a:latin typeface="Meiryo UI" panose="020B0604030504040204" pitchFamily="50" charset="-128"/>
              <a:ea typeface="Meiryo UI" panose="020B0604030504040204" pitchFamily="50" charset="-128"/>
            </a:endParaRPr>
          </a:p>
        </p:txBody>
      </p:sp>
      <p:sp>
        <p:nvSpPr>
          <p:cNvPr id="7" name="角丸四角形 6"/>
          <p:cNvSpPr/>
          <p:nvPr/>
        </p:nvSpPr>
        <p:spPr>
          <a:xfrm>
            <a:off x="5853558" y="2406534"/>
            <a:ext cx="2397011" cy="2161077"/>
          </a:xfrm>
          <a:prstGeom prst="roundRect">
            <a:avLst>
              <a:gd name="adj" fmla="val 10440"/>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rIns="0"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国保</a:t>
            </a:r>
            <a:r>
              <a:rPr kumimoji="1" lang="ja-JP" altLang="en-US" sz="1400" b="1" dirty="0">
                <a:solidFill>
                  <a:schemeClr val="tx1"/>
                </a:solidFill>
                <a:latin typeface="Meiryo UI" panose="020B0604030504040204" pitchFamily="50" charset="-128"/>
                <a:ea typeface="Meiryo UI" panose="020B0604030504040204" pitchFamily="50" charset="-128"/>
              </a:rPr>
              <a:t>広域化を</a:t>
            </a:r>
            <a:r>
              <a:rPr kumimoji="1" lang="ja-JP" altLang="en-US" sz="1400" b="1" dirty="0" smtClean="0">
                <a:solidFill>
                  <a:schemeClr val="tx1"/>
                </a:solidFill>
                <a:latin typeface="Meiryo UI" panose="020B0604030504040204" pitchFamily="50" charset="-128"/>
                <a:ea typeface="Meiryo UI" panose="020B0604030504040204" pitchFamily="50" charset="-128"/>
              </a:rPr>
              <a:t>契機とした</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市町村保健事業の支援強化</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marL="72000" indent="-72000"/>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72000" indent="-72000"/>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データを活用した保健事業の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72000" indent="-72000"/>
            <a:r>
              <a:rPr kumimoji="1" lang="ja-JP" altLang="en-US" sz="1200" dirty="0">
                <a:solidFill>
                  <a:schemeClr val="tx1"/>
                </a:solidFill>
                <a:latin typeface="Meiryo UI" panose="020B0604030504040204" pitchFamily="50" charset="-128"/>
                <a:ea typeface="Meiryo UI" panose="020B0604030504040204" pitchFamily="50" charset="-128"/>
              </a:rPr>
              <a:t>　環境整備・人材育成</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72000" indent="-72000"/>
            <a:r>
              <a:rPr kumimoji="1" lang="ja-JP" altLang="en-US" sz="1200" dirty="0">
                <a:solidFill>
                  <a:schemeClr val="tx1"/>
                </a:solidFill>
                <a:latin typeface="Meiryo UI" panose="020B0604030504040204" pitchFamily="50" charset="-128"/>
                <a:ea typeface="Meiryo UI" panose="020B0604030504040204" pitchFamily="50" charset="-128"/>
              </a:rPr>
              <a:t>・市町村の取組の評価・横</a:t>
            </a:r>
            <a:r>
              <a:rPr kumimoji="1" lang="ja-JP" altLang="en-US" sz="1200" dirty="0" smtClean="0">
                <a:solidFill>
                  <a:schemeClr val="tx1"/>
                </a:solidFill>
                <a:latin typeface="Meiryo UI" panose="020B0604030504040204" pitchFamily="50" charset="-128"/>
                <a:ea typeface="Meiryo UI" panose="020B0604030504040204" pitchFamily="50" charset="-128"/>
              </a:rPr>
              <a:t>展開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72000" indent="-72000"/>
            <a:r>
              <a:rPr kumimoji="1" lang="ja-JP" altLang="en-US" sz="900" dirty="0" smtClean="0">
                <a:solidFill>
                  <a:schemeClr val="tx1"/>
                </a:solidFill>
                <a:latin typeface="Meiryo UI" panose="020B0604030504040204" pitchFamily="50" charset="-128"/>
                <a:ea typeface="Meiryo UI" panose="020B0604030504040204" pitchFamily="50" charset="-128"/>
              </a:rPr>
              <a:t>（保険者努力支援制度、プログラム開発など）</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72000" indent="-72000"/>
            <a:r>
              <a:rPr kumimoji="1" lang="ja-JP" altLang="en-US" sz="1200" dirty="0">
                <a:solidFill>
                  <a:schemeClr val="tx1"/>
                </a:solidFill>
                <a:latin typeface="Meiryo UI" panose="020B0604030504040204" pitchFamily="50" charset="-128"/>
                <a:ea typeface="Meiryo UI" panose="020B0604030504040204" pitchFamily="50" charset="-128"/>
              </a:rPr>
              <a:t>・健活アプリ等を活用した府民の行動変容や機運</a:t>
            </a:r>
            <a:r>
              <a:rPr kumimoji="1" lang="ja-JP" altLang="en-US" sz="1200" dirty="0" smtClean="0">
                <a:solidFill>
                  <a:schemeClr val="tx1"/>
                </a:solidFill>
                <a:latin typeface="Meiryo UI" panose="020B0604030504040204" pitchFamily="50" charset="-128"/>
                <a:ea typeface="Meiryo UI" panose="020B0604030504040204" pitchFamily="50" charset="-128"/>
              </a:rPr>
              <a:t>醸成</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72000" indent="-72000"/>
            <a:r>
              <a:rPr kumimoji="1" lang="ja-JP" altLang="en-US" sz="1200" dirty="0" smtClean="0">
                <a:solidFill>
                  <a:schemeClr val="tx1"/>
                </a:solidFill>
                <a:latin typeface="Meiryo UI" panose="020B0604030504040204" pitchFamily="50" charset="-128"/>
                <a:ea typeface="Meiryo UI" panose="020B0604030504040204" pitchFamily="50" charset="-128"/>
              </a:rPr>
              <a:t>・健康医療部</a:t>
            </a:r>
            <a:r>
              <a:rPr kumimoji="1" lang="ja-JP" altLang="en-US" sz="1200" spc="-150" dirty="0" smtClean="0">
                <a:solidFill>
                  <a:schemeClr val="tx1"/>
                </a:solidFill>
                <a:latin typeface="Meiryo UI" panose="020B0604030504040204" pitchFamily="50" charset="-128"/>
                <a:ea typeface="Meiryo UI" panose="020B0604030504040204" pitchFamily="50" charset="-128"/>
              </a:rPr>
              <a:t>データヘルスチーム</a:t>
            </a:r>
            <a:r>
              <a:rPr kumimoji="1" lang="ja-JP" altLang="en-US" sz="1200" dirty="0" smtClean="0">
                <a:solidFill>
                  <a:schemeClr val="tx1"/>
                </a:solidFill>
                <a:latin typeface="Meiryo UI" panose="020B0604030504040204" pitchFamily="50" charset="-128"/>
                <a:ea typeface="Meiryo UI" panose="020B0604030504040204" pitchFamily="50" charset="-128"/>
              </a:rPr>
              <a:t>の設置</a:t>
            </a:r>
            <a:r>
              <a:rPr kumimoji="1" lang="en-US" altLang="ja-JP" sz="1000" dirty="0" smtClean="0">
                <a:solidFill>
                  <a:schemeClr val="tx1"/>
                </a:solidFill>
                <a:latin typeface="Meiryo UI" panose="020B0604030504040204" pitchFamily="50" charset="-128"/>
                <a:ea typeface="Meiryo UI" panose="020B0604030504040204" pitchFamily="50" charset="-128"/>
              </a:rPr>
              <a:t>(H31</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など</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1050" y="715037"/>
            <a:ext cx="646331" cy="276999"/>
          </a:xfrm>
          <a:prstGeom prst="rect">
            <a:avLst/>
          </a:prstGeom>
        </p:spPr>
        <p:txBody>
          <a:bodyPr wrap="none">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■課題</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6022745" y="756370"/>
            <a:ext cx="1795684" cy="276999"/>
          </a:xfrm>
          <a:prstGeom prst="rect">
            <a:avLst/>
          </a:prstGeom>
        </p:spPr>
        <p:txBody>
          <a:bodyPr wrap="none">
            <a:spAutoFit/>
          </a:bodyPr>
          <a:lstStyle/>
          <a:p>
            <a:pPr lvl="0"/>
            <a:r>
              <a:rPr lang="ja-JP" altLang="en-US" sz="1200" dirty="0" smtClean="0">
                <a:solidFill>
                  <a:prstClr val="black"/>
                </a:solidFill>
                <a:latin typeface="Meiryo UI" panose="020B0604030504040204" pitchFamily="50" charset="-128"/>
                <a:ea typeface="Meiryo UI" panose="020B0604030504040204" pitchFamily="50" charset="-128"/>
              </a:rPr>
              <a:t>■府や国の取組</a:t>
            </a:r>
            <a:r>
              <a:rPr lang="ja-JP" altLang="en-US" sz="1200" dirty="0">
                <a:solidFill>
                  <a:prstClr val="black"/>
                </a:solidFill>
                <a:latin typeface="Meiryo UI" panose="020B0604030504040204" pitchFamily="50" charset="-128"/>
                <a:ea typeface="Meiryo UI" panose="020B0604030504040204" pitchFamily="50" charset="-128"/>
              </a:rPr>
              <a:t>の方向性</a:t>
            </a:r>
            <a:endParaRPr lang="en-US" altLang="ja-JP" sz="1200" dirty="0">
              <a:solidFill>
                <a:prstClr val="black"/>
              </a:solidFill>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2204393952"/>
              </p:ext>
            </p:extLst>
          </p:nvPr>
        </p:nvGraphicFramePr>
        <p:xfrm>
          <a:off x="486619" y="4913240"/>
          <a:ext cx="6408000" cy="1911887"/>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直線コネクタ 18"/>
          <p:cNvCxnSpPr/>
          <p:nvPr/>
        </p:nvCxnSpPr>
        <p:spPr>
          <a:xfrm>
            <a:off x="705917" y="6185078"/>
            <a:ext cx="6012000" cy="0"/>
          </a:xfrm>
          <a:prstGeom prst="line">
            <a:avLst/>
          </a:prstGeom>
          <a:noFill/>
          <a:ln w="9525" cap="flat" cmpd="sng" algn="ctr">
            <a:solidFill>
              <a:sysClr val="windowText" lastClr="000000">
                <a:shade val="95000"/>
                <a:satMod val="105000"/>
              </a:sysClr>
            </a:solidFill>
            <a:prstDash val="dash"/>
            <a:tailEnd type="triangle"/>
          </a:ln>
          <a:effectLst/>
        </p:spPr>
      </p:cxnSp>
      <p:sp>
        <p:nvSpPr>
          <p:cNvPr id="20" name="テキスト ボックス 19"/>
          <p:cNvSpPr txBox="1"/>
          <p:nvPr/>
        </p:nvSpPr>
        <p:spPr>
          <a:xfrm>
            <a:off x="6759760" y="6055292"/>
            <a:ext cx="1773242" cy="276999"/>
          </a:xfrm>
          <a:prstGeom prst="rect">
            <a:avLst/>
          </a:prstGeom>
          <a:noFill/>
        </p:spPr>
        <p:txBody>
          <a:bodyPr wrap="none" rtlCol="0">
            <a:spAutoFit/>
          </a:bodyPr>
          <a:lstStyle/>
          <a:p>
            <a:pPr defTabSz="914400"/>
            <a:r>
              <a:rPr kumimoji="1" lang="en-US" altLang="ja-JP" sz="1200" dirty="0">
                <a:solidFill>
                  <a:prstClr val="black"/>
                </a:solidFill>
                <a:latin typeface="Meiryo UI" panose="020B0604030504040204" pitchFamily="50" charset="-128"/>
                <a:ea typeface="Meiryo UI" panose="020B0604030504040204" pitchFamily="50" charset="-128"/>
              </a:rPr>
              <a:t>20</a:t>
            </a:r>
            <a:r>
              <a:rPr kumimoji="1" lang="ja-JP" altLang="en-US" sz="1200" dirty="0">
                <a:solidFill>
                  <a:prstClr val="black"/>
                </a:solidFill>
                <a:latin typeface="Meiryo UI" panose="020B0604030504040204" pitchFamily="50" charset="-128"/>
                <a:ea typeface="Meiryo UI" panose="020B0604030504040204" pitchFamily="50" charset="-128"/>
              </a:rPr>
              <a:t>人ライン以下　</a:t>
            </a:r>
            <a:r>
              <a:rPr kumimoji="1" lang="en-US" altLang="ja-JP" sz="1200" b="1" dirty="0">
                <a:solidFill>
                  <a:srgbClr val="FF0000"/>
                </a:solidFill>
                <a:latin typeface="Meiryo UI" panose="020B0604030504040204" pitchFamily="50" charset="-128"/>
                <a:ea typeface="Meiryo UI" panose="020B0604030504040204" pitchFamily="50" charset="-128"/>
              </a:rPr>
              <a:t>26</a:t>
            </a:r>
            <a:r>
              <a:rPr kumimoji="1" lang="ja-JP" altLang="en-US" sz="1200" b="1" dirty="0">
                <a:solidFill>
                  <a:srgbClr val="FF0000"/>
                </a:solidFill>
                <a:latin typeface="Meiryo UI" panose="020B0604030504040204" pitchFamily="50" charset="-128"/>
                <a:ea typeface="Meiryo UI" panose="020B0604030504040204" pitchFamily="50" charset="-128"/>
              </a:rPr>
              <a:t>団体</a:t>
            </a:r>
          </a:p>
        </p:txBody>
      </p:sp>
      <p:sp>
        <p:nvSpPr>
          <p:cNvPr id="21" name="正方形/長方形 20"/>
          <p:cNvSpPr/>
          <p:nvPr/>
        </p:nvSpPr>
        <p:spPr>
          <a:xfrm>
            <a:off x="3801928" y="4988596"/>
            <a:ext cx="1973617" cy="2308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ea typeface="ＭＳ Ｐゴシック" panose="020B0600070205080204" pitchFamily="50" charset="-128"/>
              </a:rPr>
              <a:t>出典：保健師活動領域調査（</a:t>
            </a:r>
            <a:r>
              <a:rPr kumimoji="1" lang="en-US" altLang="ja-JP" sz="900" b="0" i="0" u="none" strike="noStrike" kern="0" cap="none" spc="0" normalizeH="0" baseline="0" noProof="0" dirty="0">
                <a:ln>
                  <a:noFill/>
                </a:ln>
                <a:solidFill>
                  <a:prstClr val="black"/>
                </a:solidFill>
                <a:effectLst/>
                <a:uLnTx/>
                <a:uFillTx/>
                <a:ea typeface="ＭＳ Ｐゴシック" panose="020B0600070205080204" pitchFamily="50" charset="-128"/>
              </a:rPr>
              <a:t>2018</a:t>
            </a:r>
            <a:r>
              <a:rPr kumimoji="1" lang="ja-JP" altLang="en-US" sz="900" b="0" i="0" u="none" strike="noStrike" kern="0" cap="none" spc="0" normalizeH="0" baseline="0" noProof="0" dirty="0">
                <a:ln>
                  <a:noFill/>
                </a:ln>
                <a:solidFill>
                  <a:prstClr val="black"/>
                </a:solidFill>
                <a:effectLst/>
                <a:uLnTx/>
                <a:uFillTx/>
                <a:ea typeface="ＭＳ Ｐゴシック" panose="020B0600070205080204" pitchFamily="50" charset="-128"/>
              </a:rPr>
              <a:t>年）</a:t>
            </a:r>
            <a:endParaRPr kumimoji="1" lang="zh-TW" altLang="en-US" sz="900" b="0" i="0" u="none" strike="noStrike" kern="0" cap="none" spc="0" normalizeH="0" baseline="0" noProof="0" dirty="0">
              <a:ln>
                <a:noFill/>
              </a:ln>
              <a:solidFill>
                <a:prstClr val="black"/>
              </a:solidFill>
              <a:effectLst/>
              <a:uLnTx/>
              <a:uFillTx/>
            </a:endParaRPr>
          </a:p>
        </p:txBody>
      </p:sp>
      <p:sp>
        <p:nvSpPr>
          <p:cNvPr id="22" name="波線 21"/>
          <p:cNvSpPr/>
          <p:nvPr/>
        </p:nvSpPr>
        <p:spPr>
          <a:xfrm>
            <a:off x="727554" y="5157970"/>
            <a:ext cx="252000" cy="108000"/>
          </a:xfrm>
          <a:prstGeom prst="wave">
            <a:avLst/>
          </a:prstGeom>
          <a:solidFill>
            <a:sysClr val="window" lastClr="FFFFFF"/>
          </a:solidFill>
          <a:ln>
            <a:solidFill>
              <a:sysClr val="window" lastClr="FFFFFF">
                <a:lumMod val="65000"/>
              </a:sysClr>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705917" y="4827807"/>
            <a:ext cx="338554" cy="215444"/>
          </a:xfrm>
          <a:prstGeom prst="rect">
            <a:avLst/>
          </a:prstGeom>
          <a:noFill/>
        </p:spPr>
        <p:txBody>
          <a:bodyPr wrap="none" rtlCol="0">
            <a:spAutoFit/>
          </a:bodyPr>
          <a:lstStyle/>
          <a:p>
            <a:pPr defTabSz="914400"/>
            <a:r>
              <a:rPr kumimoji="1" lang="en-US" altLang="ja-JP" sz="800" dirty="0">
                <a:solidFill>
                  <a:prstClr val="black"/>
                </a:solidFill>
                <a:ea typeface="ＭＳ Ｐゴシック" panose="020B0600070205080204" pitchFamily="50" charset="-128"/>
              </a:rPr>
              <a:t>371</a:t>
            </a:r>
            <a:endParaRPr kumimoji="1" lang="ja-JP" altLang="en-US" sz="800" dirty="0">
              <a:solidFill>
                <a:prstClr val="black"/>
              </a:solidFill>
              <a:ea typeface="ＭＳ Ｐゴシック" panose="020B0600070205080204" pitchFamily="50" charset="-128"/>
            </a:endParaRPr>
          </a:p>
        </p:txBody>
      </p:sp>
      <p:sp>
        <p:nvSpPr>
          <p:cNvPr id="50" name="テキスト ボックス 49"/>
          <p:cNvSpPr txBox="1"/>
          <p:nvPr/>
        </p:nvSpPr>
        <p:spPr>
          <a:xfrm>
            <a:off x="323165" y="4567611"/>
            <a:ext cx="281679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（参考）保健師</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常勤職員数（市町村別）</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1568" y="2454530"/>
            <a:ext cx="5743977" cy="2033991"/>
          </a:xfrm>
          <a:prstGeom prst="rect">
            <a:avLst/>
          </a:prstGeom>
          <a:solidFill>
            <a:schemeClr val="accent4">
              <a:lumMod val="40000"/>
              <a:lumOff val="60000"/>
            </a:schemeClr>
          </a:solidFill>
        </p:spPr>
        <p:txBody>
          <a:bodyPr wrap="square" tIns="108000" bIns="108000">
            <a:spAutoFit/>
          </a:bodyPr>
          <a:lstStyle/>
          <a:p>
            <a:r>
              <a:rPr lang="ja-JP" altLang="en-US" sz="1600" dirty="0" smtClean="0">
                <a:latin typeface="Meiryo UI" panose="020B0604030504040204" pitchFamily="50" charset="-128"/>
                <a:ea typeface="Meiryo UI" panose="020B0604030504040204" pitchFamily="50" charset="-128"/>
              </a:rPr>
              <a:t>●データ活用に</a:t>
            </a:r>
            <a:r>
              <a:rPr lang="ja-JP" altLang="en-US" sz="1600" dirty="0">
                <a:latin typeface="Meiryo UI" panose="020B0604030504040204" pitchFamily="50" charset="-128"/>
                <a:ea typeface="Meiryo UI" panose="020B0604030504040204" pitchFamily="50" charset="-128"/>
              </a:rPr>
              <a:t>よる</a:t>
            </a:r>
            <a:r>
              <a:rPr lang="ja-JP" altLang="en-US" b="1" u="sng" dirty="0">
                <a:latin typeface="Meiryo UI" panose="020B0604030504040204" pitchFamily="50" charset="-128"/>
                <a:ea typeface="Meiryo UI" panose="020B0604030504040204" pitchFamily="50" charset="-128"/>
              </a:rPr>
              <a:t>課題の明確化</a:t>
            </a:r>
            <a:r>
              <a:rPr lang="ja-JP" altLang="en-US" sz="1600" dirty="0">
                <a:latin typeface="Meiryo UI" panose="020B0604030504040204" pitchFamily="50" charset="-128"/>
                <a:ea typeface="Meiryo UI" panose="020B0604030504040204" pitchFamily="50" charset="-128"/>
              </a:rPr>
              <a:t>や</a:t>
            </a:r>
            <a:r>
              <a:rPr lang="ja-JP" altLang="en-US" b="1" u="sng" dirty="0">
                <a:latin typeface="Meiryo UI" panose="020B0604030504040204" pitchFamily="50" charset="-128"/>
                <a:ea typeface="Meiryo UI" panose="020B0604030504040204" pitchFamily="50" charset="-128"/>
              </a:rPr>
              <a:t>施策への</a:t>
            </a:r>
            <a:r>
              <a:rPr lang="ja-JP" altLang="en-US" b="1" u="sng" dirty="0" smtClean="0">
                <a:latin typeface="Meiryo UI" panose="020B0604030504040204" pitchFamily="50" charset="-128"/>
                <a:ea typeface="Meiryo UI" panose="020B0604030504040204" pitchFamily="50" charset="-128"/>
              </a:rPr>
              <a:t>反映</a:t>
            </a:r>
          </a:p>
          <a:p>
            <a:pPr>
              <a:spcBef>
                <a:spcPts val="600"/>
              </a:spcBef>
            </a:pPr>
            <a:r>
              <a:rPr lang="ja-JP" altLang="en-US" sz="1300" dirty="0" smtClean="0">
                <a:latin typeface="Meiryo UI" panose="020B0604030504040204" pitchFamily="50" charset="-128"/>
                <a:ea typeface="Meiryo UI" panose="020B0604030504040204" pitchFamily="50" charset="-128"/>
              </a:rPr>
              <a:t>　・データから数値はわかっても、その原因把握や効果的な対策までどうつなげるか</a:t>
            </a:r>
            <a:endParaRPr lang="en-US" altLang="ja-JP" sz="1300" dirty="0" smtClean="0">
              <a:latin typeface="Meiryo UI" panose="020B0604030504040204" pitchFamily="50" charset="-128"/>
              <a:ea typeface="Meiryo UI" panose="020B0604030504040204" pitchFamily="50" charset="-128"/>
            </a:endParaRPr>
          </a:p>
          <a:p>
            <a:pPr>
              <a:spcBef>
                <a:spcPts val="600"/>
              </a:spcBef>
            </a:pPr>
            <a:r>
              <a:rPr lang="ja-JP" altLang="en-US" sz="1300" dirty="0" smtClean="0">
                <a:latin typeface="Meiryo UI" panose="020B0604030504040204" pitchFamily="50" charset="-128"/>
                <a:ea typeface="Meiryo UI" panose="020B0604030504040204" pitchFamily="50" charset="-128"/>
              </a:rPr>
              <a:t>　・評価指標の確立が十分ではない</a:t>
            </a:r>
            <a:endParaRPr lang="en-US" altLang="ja-JP" sz="1300" dirty="0" smtClean="0">
              <a:latin typeface="Meiryo UI" panose="020B0604030504040204" pitchFamily="50" charset="-128"/>
              <a:ea typeface="Meiryo UI" panose="020B0604030504040204" pitchFamily="50" charset="-128"/>
            </a:endParaRPr>
          </a:p>
          <a:p>
            <a:pPr>
              <a:spcBef>
                <a:spcPts val="1200"/>
              </a:spcBef>
            </a:pP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データ</a:t>
            </a:r>
            <a:r>
              <a:rPr lang="ja-JP" altLang="en-US" sz="1600" dirty="0" smtClean="0">
                <a:latin typeface="Meiryo UI" panose="020B0604030504040204" pitchFamily="50" charset="-128"/>
                <a:ea typeface="Meiryo UI" panose="020B0604030504040204" pitchFamily="50" charset="-128"/>
              </a:rPr>
              <a:t>を活用</a:t>
            </a:r>
            <a:r>
              <a:rPr lang="ja-JP" altLang="en-US" sz="1600" dirty="0">
                <a:latin typeface="Meiryo UI" panose="020B0604030504040204" pitchFamily="50" charset="-128"/>
                <a:ea typeface="Meiryo UI" panose="020B0604030504040204" pitchFamily="50" charset="-128"/>
              </a:rPr>
              <a:t>し、効果的な保健事業を行える</a:t>
            </a:r>
            <a:r>
              <a:rPr lang="ja-JP" altLang="en-US" b="1" u="sng" dirty="0">
                <a:latin typeface="Meiryo UI" panose="020B0604030504040204" pitchFamily="50" charset="-128"/>
                <a:ea typeface="Meiryo UI" panose="020B0604030504040204" pitchFamily="50" charset="-128"/>
              </a:rPr>
              <a:t>人材の育成・確保</a:t>
            </a:r>
            <a:endParaRPr lang="en-US" altLang="ja-JP" b="1" u="sng" dirty="0">
              <a:latin typeface="Meiryo UI" panose="020B0604030504040204" pitchFamily="50" charset="-128"/>
              <a:ea typeface="Meiryo UI" panose="020B0604030504040204" pitchFamily="50" charset="-128"/>
            </a:endParaRPr>
          </a:p>
          <a:p>
            <a:pPr>
              <a:spcBef>
                <a:spcPts val="600"/>
              </a:spcBef>
            </a:pP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専門人材の不足、保健師等に対するデータ活用に関する研修機会等の</a:t>
            </a:r>
            <a:r>
              <a:rPr lang="ja-JP" altLang="en-US" sz="1300" dirty="0" smtClean="0">
                <a:latin typeface="Meiryo UI" panose="020B0604030504040204" pitchFamily="50" charset="-128"/>
                <a:ea typeface="Meiryo UI" panose="020B0604030504040204" pitchFamily="50" charset="-128"/>
              </a:rPr>
              <a:t>確保など</a:t>
            </a:r>
            <a:endParaRPr lang="en-US" altLang="ja-JP" sz="1300" dirty="0" smtClean="0">
              <a:latin typeface="Meiryo UI" panose="020B0604030504040204" pitchFamily="50" charset="-128"/>
              <a:ea typeface="Meiryo UI" panose="020B0604030504040204" pitchFamily="50" charset="-128"/>
            </a:endParaRPr>
          </a:p>
          <a:p>
            <a:pPr>
              <a:spcBef>
                <a:spcPts val="600"/>
              </a:spcBef>
            </a:pPr>
            <a:endParaRPr lang="en-US" altLang="ja-JP" sz="1300" dirty="0" smtClean="0">
              <a:latin typeface="Meiryo UI" panose="020B0604030504040204" pitchFamily="50" charset="-128"/>
              <a:ea typeface="Meiryo UI" panose="020B0604030504040204" pitchFamily="50" charset="-128"/>
            </a:endParaRPr>
          </a:p>
        </p:txBody>
      </p:sp>
      <p:sp>
        <p:nvSpPr>
          <p:cNvPr id="29" name="角丸四角形 28"/>
          <p:cNvSpPr/>
          <p:nvPr/>
        </p:nvSpPr>
        <p:spPr>
          <a:xfrm>
            <a:off x="5853558" y="1033369"/>
            <a:ext cx="2397011" cy="1281558"/>
          </a:xfrm>
          <a:prstGeom prst="roundRect">
            <a:avLst>
              <a:gd name="adj" fmla="val 10440"/>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36000" rIns="0"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データヘルス改革の推進</a:t>
            </a:r>
            <a:endParaRPr kumimoji="1"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・次世代医療基盤法による環境整備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・健康・医療等データの連結推進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・医療現場等での活用や</a:t>
            </a:r>
            <a:r>
              <a:rPr kumimoji="1" lang="en-US" altLang="ja-JP" sz="1200" dirty="0" smtClean="0">
                <a:solidFill>
                  <a:schemeClr val="tx1"/>
                </a:solidFill>
                <a:latin typeface="Meiryo UI" panose="020B0604030504040204" pitchFamily="50" charset="-128"/>
                <a:ea typeface="Meiryo UI" panose="020B0604030504040204" pitchFamily="50" charset="-128"/>
              </a:rPr>
              <a:t>PHR</a:t>
            </a:r>
            <a:r>
              <a:rPr kumimoji="1" lang="ja-JP" altLang="en-US" sz="1200" dirty="0" smtClean="0">
                <a:solidFill>
                  <a:schemeClr val="tx1"/>
                </a:solidFill>
                <a:latin typeface="Meiryo UI" panose="020B0604030504040204" pitchFamily="50" charset="-128"/>
                <a:ea typeface="Meiryo UI" panose="020B0604030504040204" pitchFamily="50" charset="-128"/>
              </a:rPr>
              <a:t>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導入検討</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0" name="二等辺三角形 9"/>
          <p:cNvSpPr/>
          <p:nvPr/>
        </p:nvSpPr>
        <p:spPr>
          <a:xfrm rot="5400000">
            <a:off x="5307545" y="2278245"/>
            <a:ext cx="998506" cy="2495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333913" y="1549524"/>
            <a:ext cx="1572087" cy="1754326"/>
          </a:xfrm>
          <a:prstGeom prst="rect">
            <a:avLst/>
          </a:prstGeom>
          <a:solidFill>
            <a:schemeClr val="accent5">
              <a:lumMod val="60000"/>
              <a:lumOff val="40000"/>
            </a:schemeClr>
          </a:solidFill>
        </p:spPr>
        <p:txBody>
          <a:bodyPr wrap="square" lIns="72000" rIns="0">
            <a:spAutoFit/>
          </a:bodyPr>
          <a:lstStyle/>
          <a:p>
            <a:pPr marL="72000" lvl="0" indent="-72000"/>
            <a:r>
              <a:rPr kumimoji="1" lang="ja-JP" altLang="en-US" sz="1400" b="1" dirty="0">
                <a:solidFill>
                  <a:prstClr val="black"/>
                </a:solidFill>
                <a:latin typeface="Meiryo UI" panose="020B0604030504040204" pitchFamily="50" charset="-128"/>
                <a:ea typeface="Meiryo UI" panose="020B0604030504040204" pitchFamily="50" charset="-128"/>
              </a:rPr>
              <a:t>・</a:t>
            </a:r>
            <a:r>
              <a:rPr kumimoji="1" lang="en-US" altLang="ja-JP" sz="1400" b="1" dirty="0" smtClean="0">
                <a:solidFill>
                  <a:prstClr val="black"/>
                </a:solidFill>
                <a:latin typeface="Meiryo UI" panose="020B0604030504040204" pitchFamily="50" charset="-128"/>
                <a:ea typeface="Meiryo UI" panose="020B0604030504040204" pitchFamily="50" charset="-128"/>
              </a:rPr>
              <a:t>ICT</a:t>
            </a:r>
            <a:r>
              <a:rPr kumimoji="1" lang="ja-JP" altLang="en-US" sz="1400" b="1" dirty="0" smtClean="0">
                <a:solidFill>
                  <a:prstClr val="black"/>
                </a:solidFill>
                <a:latin typeface="Meiryo UI" panose="020B0604030504040204" pitchFamily="50" charset="-128"/>
                <a:ea typeface="Meiryo UI" panose="020B0604030504040204" pitchFamily="50" charset="-128"/>
              </a:rPr>
              <a:t>や</a:t>
            </a:r>
            <a:r>
              <a:rPr kumimoji="1" lang="en-US" altLang="ja-JP" sz="1400" b="1" dirty="0" smtClean="0">
                <a:solidFill>
                  <a:prstClr val="black"/>
                </a:solidFill>
                <a:latin typeface="Meiryo UI" panose="020B0604030504040204" pitchFamily="50" charset="-128"/>
                <a:ea typeface="Meiryo UI" panose="020B0604030504040204" pitchFamily="50" charset="-128"/>
              </a:rPr>
              <a:t>AI</a:t>
            </a:r>
            <a:r>
              <a:rPr kumimoji="1" lang="ja-JP" altLang="en-US" sz="1400" b="1" dirty="0" smtClean="0">
                <a:solidFill>
                  <a:prstClr val="black"/>
                </a:solidFill>
                <a:latin typeface="Meiryo UI" panose="020B0604030504040204" pitchFamily="50" charset="-128"/>
                <a:ea typeface="Meiryo UI" panose="020B0604030504040204" pitchFamily="50" charset="-128"/>
              </a:rPr>
              <a:t>等、</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marL="72000" lvl="0" indent="-72000"/>
            <a:r>
              <a:rPr kumimoji="1" lang="ja-JP" altLang="en-US" sz="1400" b="1" dirty="0" smtClean="0">
                <a:solidFill>
                  <a:prstClr val="black"/>
                </a:solidFill>
                <a:latin typeface="Meiryo UI" panose="020B0604030504040204" pitchFamily="50" charset="-128"/>
                <a:ea typeface="Meiryo UI" panose="020B0604030504040204" pitchFamily="50" charset="-128"/>
              </a:rPr>
              <a:t> 最先端技術の活用</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a:spcBef>
                <a:spcPts val="600"/>
              </a:spcBef>
            </a:pPr>
            <a:r>
              <a:rPr kumimoji="1" lang="ja-JP" altLang="en-US" sz="1400" b="1" dirty="0" smtClean="0">
                <a:solidFill>
                  <a:prstClr val="black"/>
                </a:solidFill>
                <a:latin typeface="Meiryo UI" panose="020B0604030504040204" pitchFamily="50" charset="-128"/>
                <a:ea typeface="Meiryo UI" panose="020B0604030504040204" pitchFamily="50" charset="-128"/>
              </a:rPr>
              <a:t>・ビッグデータ活用や</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a:r>
              <a:rPr kumimoji="1" lang="ja-JP" altLang="en-US" sz="1400" b="1" dirty="0" smtClean="0">
                <a:solidFill>
                  <a:prstClr val="black"/>
                </a:solidFill>
                <a:latin typeface="Meiryo UI" panose="020B0604030504040204" pitchFamily="50" charset="-128"/>
                <a:ea typeface="Meiryo UI" panose="020B0604030504040204" pitchFamily="50" charset="-128"/>
              </a:rPr>
              <a:t> </a:t>
            </a:r>
            <a:r>
              <a:rPr kumimoji="1" lang="ja-JP" altLang="en-US" sz="1400" b="1" spc="-150" dirty="0" smtClean="0">
                <a:solidFill>
                  <a:prstClr val="black"/>
                </a:solidFill>
                <a:latin typeface="Meiryo UI" panose="020B0604030504040204" pitchFamily="50" charset="-128"/>
                <a:ea typeface="Meiryo UI" panose="020B0604030504040204" pitchFamily="50" charset="-128"/>
              </a:rPr>
              <a:t>データプラットフォーム</a:t>
            </a:r>
            <a:endParaRPr kumimoji="1" lang="en-US" altLang="ja-JP" sz="1400" b="1" spc="-150" dirty="0" smtClean="0">
              <a:solidFill>
                <a:prstClr val="black"/>
              </a:solidFill>
              <a:latin typeface="Meiryo UI" panose="020B0604030504040204" pitchFamily="50" charset="-128"/>
              <a:ea typeface="Meiryo UI" panose="020B0604030504040204" pitchFamily="50" charset="-128"/>
            </a:endParaRPr>
          </a:p>
          <a:p>
            <a:pPr lvl="0"/>
            <a:r>
              <a:rPr kumimoji="1" lang="en-US" altLang="ja-JP" sz="1400" b="1" spc="-150" dirty="0">
                <a:solidFill>
                  <a:prstClr val="black"/>
                </a:solidFill>
                <a:latin typeface="Meiryo UI" panose="020B0604030504040204" pitchFamily="50" charset="-128"/>
                <a:ea typeface="Meiryo UI" panose="020B0604030504040204" pitchFamily="50" charset="-128"/>
              </a:rPr>
              <a:t> </a:t>
            </a:r>
            <a:r>
              <a:rPr kumimoji="1" lang="ja-JP" altLang="en-US" sz="1400" b="1" dirty="0" smtClean="0">
                <a:solidFill>
                  <a:prstClr val="black"/>
                </a:solidFill>
                <a:latin typeface="Meiryo UI" panose="020B0604030504040204" pitchFamily="50" charset="-128"/>
                <a:ea typeface="Meiryo UI" panose="020B0604030504040204" pitchFamily="50" charset="-128"/>
              </a:rPr>
              <a:t>の構築</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a:spcBef>
                <a:spcPts val="600"/>
              </a:spcBef>
            </a:pPr>
            <a:r>
              <a:rPr kumimoji="1" lang="ja-JP" altLang="en-US" sz="1400" b="1" dirty="0" smtClean="0">
                <a:solidFill>
                  <a:prstClr val="black"/>
                </a:solidFill>
                <a:latin typeface="Meiryo UI" panose="020B0604030504040204" pitchFamily="50" charset="-128"/>
                <a:ea typeface="Meiryo UI" panose="020B0604030504040204" pitchFamily="50" charset="-128"/>
              </a:rPr>
              <a:t>・外部有識者との</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a:r>
              <a:rPr kumimoji="1" lang="en-US" altLang="ja-JP" sz="1400" b="1" dirty="0">
                <a:solidFill>
                  <a:prstClr val="black"/>
                </a:solidFill>
                <a:latin typeface="Meiryo UI" panose="020B0604030504040204" pitchFamily="50" charset="-128"/>
                <a:ea typeface="Meiryo UI" panose="020B0604030504040204" pitchFamily="50" charset="-128"/>
              </a:rPr>
              <a:t> </a:t>
            </a:r>
            <a:r>
              <a:rPr kumimoji="1" lang="ja-JP" altLang="en-US" sz="1400" b="1" dirty="0" smtClean="0">
                <a:solidFill>
                  <a:prstClr val="black"/>
                </a:solidFill>
                <a:latin typeface="Meiryo UI" panose="020B0604030504040204" pitchFamily="50" charset="-128"/>
                <a:ea typeface="Meiryo UI" panose="020B0604030504040204" pitchFamily="50" charset="-128"/>
              </a:rPr>
              <a:t>連携</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30" name="二等辺三角形 29"/>
          <p:cNvSpPr/>
          <p:nvPr/>
        </p:nvSpPr>
        <p:spPr>
          <a:xfrm rot="16200000">
            <a:off x="7745630" y="2281757"/>
            <a:ext cx="998506" cy="2495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403347" y="715037"/>
            <a:ext cx="1085554" cy="276999"/>
          </a:xfrm>
          <a:prstGeom prst="rect">
            <a:avLst/>
          </a:prstGeom>
        </p:spPr>
        <p:txBody>
          <a:bodyPr wrap="none">
            <a:spAutoFit/>
          </a:bodyPr>
          <a:lstStyle/>
          <a:p>
            <a:pPr lvl="0"/>
            <a:r>
              <a:rPr lang="ja-JP" altLang="en-US" sz="1200" dirty="0" smtClean="0">
                <a:solidFill>
                  <a:prstClr val="black"/>
                </a:solidFill>
                <a:latin typeface="Meiryo UI" panose="020B0604030504040204" pitchFamily="50" charset="-128"/>
                <a:ea typeface="Meiryo UI" panose="020B0604030504040204" pitchFamily="50" charset="-128"/>
              </a:rPr>
              <a:t>■必要な視点</a:t>
            </a:r>
            <a:endParaRPr lang="en-US" altLang="ja-JP"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033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2216703" y="2411635"/>
            <a:ext cx="5702563" cy="15939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189">
              <a:defRPr/>
            </a:pPr>
            <a:endParaRPr kumimoji="0" lang="ja-JP" altLang="en-US" dirty="0">
              <a:solidFill>
                <a:prstClr val="black"/>
              </a:solidFill>
              <a:latin typeface="Calibri" panose="020F0502020204030204"/>
              <a:ea typeface="游ゴシック" panose="020B0400000000000000" pitchFamily="50" charset="-128"/>
            </a:endParaRPr>
          </a:p>
        </p:txBody>
      </p:sp>
      <p:sp>
        <p:nvSpPr>
          <p:cNvPr id="53" name="二等辺三角形 52"/>
          <p:cNvSpPr/>
          <p:nvPr/>
        </p:nvSpPr>
        <p:spPr>
          <a:xfrm>
            <a:off x="3582748" y="3806007"/>
            <a:ext cx="2864011" cy="438523"/>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kumimoji="0" lang="ja-JP" altLang="en-US" dirty="0">
              <a:solidFill>
                <a:prstClr val="white"/>
              </a:solidFill>
              <a:latin typeface="Calibri" panose="020F0502020204030204"/>
              <a:ea typeface="游ゴシック" panose="020B0400000000000000" pitchFamily="50" charset="-128"/>
            </a:endParaRPr>
          </a:p>
        </p:txBody>
      </p:sp>
      <p:sp>
        <p:nvSpPr>
          <p:cNvPr id="12" name="正方形/長方形 11"/>
          <p:cNvSpPr/>
          <p:nvPr/>
        </p:nvSpPr>
        <p:spPr>
          <a:xfrm>
            <a:off x="2513526" y="4472261"/>
            <a:ext cx="4896549" cy="275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kumimoji="0"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データを活用した市町村保健事業推進</a:t>
            </a:r>
            <a:endParaRPr kumimoji="0"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12"/>
          <p:cNvSpPr/>
          <p:nvPr/>
        </p:nvSpPr>
        <p:spPr>
          <a:xfrm>
            <a:off x="4035744" y="3341467"/>
            <a:ext cx="2055535" cy="596334"/>
          </a:xfrm>
          <a:prstGeom prst="ellipse">
            <a:avLst/>
          </a:prstGeom>
          <a:gradFill flip="none" rotWithShape="1">
            <a:gsLst>
              <a:gs pos="0">
                <a:srgbClr val="FFC000"/>
              </a:gs>
              <a:gs pos="50000">
                <a:srgbClr val="FFC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データ活用チーム</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36480" y="4799900"/>
            <a:ext cx="4600497" cy="1200329"/>
          </a:xfrm>
          <a:prstGeom prst="rect">
            <a:avLst/>
          </a:prstGeom>
          <a:solidFill>
            <a:schemeClr val="accent1">
              <a:lumMod val="20000"/>
              <a:lumOff val="80000"/>
            </a:schemeClr>
          </a:solidFill>
        </p:spPr>
        <p:txBody>
          <a:bodyPr wrap="square" rtlCol="0">
            <a:spAutoFit/>
          </a:bodyPr>
          <a:lstStyle/>
          <a:p>
            <a:pPr defTabSz="457189">
              <a:defRPr/>
            </a:pPr>
            <a:r>
              <a:rPr kumimoji="0"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保健活動活性化事業検討部会</a:t>
            </a:r>
            <a:endParaRPr kumimoji="0" lang="en-US" altLang="ja-JP"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endParaRPr kumimoji="0"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市町村のニーズ・課題に応じた事業の改善や新たな企画につなげる枠組みを</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創出。</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endParaRPr kumimoji="0"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成果：新たな事業企画</a:t>
            </a:r>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事業、活動の改善</a:t>
            </a:r>
            <a:r>
              <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6" name="円/楕円 35"/>
          <p:cNvSpPr/>
          <p:nvPr/>
        </p:nvSpPr>
        <p:spPr>
          <a:xfrm>
            <a:off x="4300325" y="2738049"/>
            <a:ext cx="1685411" cy="608676"/>
          </a:xfrm>
          <a:prstGeom prst="ellipse">
            <a:avLst/>
          </a:prstGeom>
          <a:gradFill flip="none" rotWithShape="1">
            <a:gsLst>
              <a:gs pos="0">
                <a:srgbClr val="FFC000"/>
              </a:gs>
              <a:gs pos="50000">
                <a:srgbClr val="FFC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健康づくり支援</a:t>
            </a:r>
          </a:p>
          <a:p>
            <a:pPr algn="ctr" defTabSz="457189">
              <a:defRPr/>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プラットフォーム</a:t>
            </a:r>
            <a:b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rot="10800000">
            <a:off x="3512843" y="2090574"/>
            <a:ext cx="2864011" cy="438523"/>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kumimoji="0" lang="ja-JP" altLang="en-US" dirty="0">
              <a:solidFill>
                <a:prstClr val="white"/>
              </a:solidFill>
              <a:latin typeface="Calibri" panose="020F0502020204030204"/>
              <a:ea typeface="游ゴシック" panose="020B0400000000000000" pitchFamily="50" charset="-128"/>
            </a:endParaRPr>
          </a:p>
        </p:txBody>
      </p:sp>
      <p:sp>
        <p:nvSpPr>
          <p:cNvPr id="38" name="正方形/長方形 37"/>
          <p:cNvSpPr/>
          <p:nvPr/>
        </p:nvSpPr>
        <p:spPr>
          <a:xfrm>
            <a:off x="2654261" y="3918488"/>
            <a:ext cx="4896544" cy="518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6398" indent="-86398" defTabSz="457189">
              <a:defRPr/>
            </a:pPr>
            <a:r>
              <a:rPr kumimoji="0"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ＫＤＢ・ＮＤＢデータ等を活用した</a:t>
            </a:r>
            <a:br>
              <a:rPr kumimoji="0"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保健事業の企画立案、実施手法の検証・改善など</a:t>
            </a:r>
            <a:endParaRPr kumimoji="0" lang="en-US"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809449" y="2434972"/>
            <a:ext cx="3078088" cy="338554"/>
          </a:xfrm>
          <a:prstGeom prst="rect">
            <a:avLst/>
          </a:prstGeom>
        </p:spPr>
        <p:txBody>
          <a:bodyPr wrap="square">
            <a:spAutoFit/>
          </a:bodyPr>
          <a:lstStyle/>
          <a:p>
            <a:pPr algn="ctr" defTabSz="457189">
              <a:defRPr/>
            </a:pPr>
            <a:r>
              <a:rPr kumimoji="0"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市町村との保健事業推進ＷＧ</a:t>
            </a:r>
            <a:endParaRPr kumimoji="0"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61467" y="1035982"/>
            <a:ext cx="4347521" cy="288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健康格差解決プログラム促進事業</a:t>
            </a:r>
          </a:p>
        </p:txBody>
      </p:sp>
      <p:sp>
        <p:nvSpPr>
          <p:cNvPr id="42" name="正方形/長方形 41"/>
          <p:cNvSpPr/>
          <p:nvPr/>
        </p:nvSpPr>
        <p:spPr>
          <a:xfrm>
            <a:off x="5017720" y="1023042"/>
            <a:ext cx="4458300" cy="305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kumimoji="0"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健康づくり支援プラットフォーム事業</a:t>
            </a:r>
          </a:p>
        </p:txBody>
      </p:sp>
      <p:sp>
        <p:nvSpPr>
          <p:cNvPr id="43" name="円/楕円 42"/>
          <p:cNvSpPr/>
          <p:nvPr/>
        </p:nvSpPr>
        <p:spPr>
          <a:xfrm>
            <a:off x="2540819" y="2853203"/>
            <a:ext cx="1707847" cy="608676"/>
          </a:xfrm>
          <a:prstGeom prst="ellipse">
            <a:avLst/>
          </a:prstGeom>
          <a:gradFill flip="none" rotWithShape="1">
            <a:gsLst>
              <a:gs pos="0">
                <a:srgbClr val="FFC000"/>
              </a:gs>
              <a:gs pos="50000">
                <a:srgbClr val="FFC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健康格差課題解決チーム</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05537" y="2069342"/>
            <a:ext cx="3600400" cy="426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r>
              <a:rPr kumimoji="0"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エビデンスに基づく事業効果の検証</a:t>
            </a:r>
          </a:p>
        </p:txBody>
      </p:sp>
      <p:sp>
        <p:nvSpPr>
          <p:cNvPr id="49" name="正方形/長方形 48"/>
          <p:cNvSpPr/>
          <p:nvPr/>
        </p:nvSpPr>
        <p:spPr>
          <a:xfrm>
            <a:off x="5296492" y="2144781"/>
            <a:ext cx="2947653" cy="426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kumimoji="0" lang="ja-JP" altLang="en-US"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市町村への事業成果の普及</a:t>
            </a:r>
          </a:p>
        </p:txBody>
      </p:sp>
      <p:sp>
        <p:nvSpPr>
          <p:cNvPr id="55" name="円/楕円 54"/>
          <p:cNvSpPr/>
          <p:nvPr/>
        </p:nvSpPr>
        <p:spPr>
          <a:xfrm>
            <a:off x="3254047" y="1368139"/>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フレイル予防のための運動・栄養プログラム</a:t>
            </a:r>
          </a:p>
        </p:txBody>
      </p:sp>
      <p:sp>
        <p:nvSpPr>
          <p:cNvPr id="56" name="円/楕円 55"/>
          <p:cNvSpPr/>
          <p:nvPr/>
        </p:nvSpPr>
        <p:spPr>
          <a:xfrm>
            <a:off x="5017719" y="1335687"/>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健康ポイント事業</a:t>
            </a:r>
          </a:p>
        </p:txBody>
      </p:sp>
      <p:sp>
        <p:nvSpPr>
          <p:cNvPr id="57" name="円/楕円 56"/>
          <p:cNvSpPr/>
          <p:nvPr/>
        </p:nvSpPr>
        <p:spPr>
          <a:xfrm>
            <a:off x="6482063" y="1357240"/>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健康情報の発信</a:t>
            </a:r>
          </a:p>
        </p:txBody>
      </p:sp>
      <p:sp>
        <p:nvSpPr>
          <p:cNvPr id="58" name="円/楕円 57"/>
          <p:cNvSpPr/>
          <p:nvPr/>
        </p:nvSpPr>
        <p:spPr>
          <a:xfrm>
            <a:off x="7890117" y="1367422"/>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データ集約・分析</a:t>
            </a:r>
          </a:p>
        </p:txBody>
      </p:sp>
      <p:pic>
        <p:nvPicPr>
          <p:cNvPr id="1028" name="Picture 4" descr="ビルのイラスト（建物）">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13" y="3693777"/>
            <a:ext cx="787335" cy="89469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65204" y="4544932"/>
            <a:ext cx="2120889" cy="261610"/>
          </a:xfrm>
          <a:prstGeom prst="rect">
            <a:avLst/>
          </a:prstGeom>
          <a:noFill/>
        </p:spPr>
        <p:txBody>
          <a:bodyPr wrap="square" rtlCol="0">
            <a:spAutoFit/>
          </a:bodyPr>
          <a:lstStyle/>
          <a:p>
            <a:pPr defTabSz="457189">
              <a:defRPr/>
            </a:pPr>
            <a:r>
              <a:rPr kumimoji="0"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大阪がん循環器病予防センター</a:t>
            </a:r>
          </a:p>
        </p:txBody>
      </p:sp>
      <p:pic>
        <p:nvPicPr>
          <p:cNvPr id="5122" name="Picture 2" descr="会議のイラスト（男女混合）">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26055" y="2777192"/>
            <a:ext cx="1405627" cy="1522763"/>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4808988" y="4799901"/>
            <a:ext cx="4910998" cy="1200329"/>
          </a:xfrm>
          <a:prstGeom prst="rect">
            <a:avLst/>
          </a:prstGeom>
          <a:solidFill>
            <a:schemeClr val="accent1">
              <a:lumMod val="20000"/>
              <a:lumOff val="80000"/>
            </a:schemeClr>
          </a:solidFill>
        </p:spPr>
        <p:txBody>
          <a:bodyPr wrap="square" rtlCol="0">
            <a:spAutoFit/>
          </a:bodyPr>
          <a:lstStyle/>
          <a:p>
            <a:pPr defTabSz="457189">
              <a:defRPr/>
            </a:pPr>
            <a:r>
              <a:rPr kumimoji="0" lang="ja-JP" altLang="en-US"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行動変容プログラム実践部会</a:t>
            </a:r>
            <a:endParaRPr kumimoji="0" lang="en-US" altLang="ja-JP" sz="1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endParaRPr kumimoji="0"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現行の行動変容プログラムの活用を軸に、保健事業の課題</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や対応</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策などを出し合い、実践</a:t>
            </a: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のノウハウを</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共有。</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endParaRPr kumimoji="0"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457189">
              <a:defRPr/>
            </a:pPr>
            <a:r>
              <a:rPr kumimoji="0"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成果：行動変容プログラム</a:t>
            </a:r>
            <a:r>
              <a:rPr kumimoji="0"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の改訂、広報啓発の発展</a:t>
            </a:r>
            <a:endParaRPr kumimoji="0"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326055" y="6402602"/>
            <a:ext cx="7499987" cy="448867"/>
          </a:xfrm>
          <a:prstGeom prst="rect">
            <a:avLst/>
          </a:prstGeom>
          <a:gradFill flip="none" rotWithShape="1">
            <a:gsLst>
              <a:gs pos="0">
                <a:schemeClr val="bg1"/>
              </a:gs>
              <a:gs pos="50000">
                <a:schemeClr val="tx2">
                  <a:lumMod val="60000"/>
                  <a:lumOff val="40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kumimoji="0" lang="ja-JP" altLang="en-US" b="1" dirty="0">
                <a:solidFill>
                  <a:prstClr val="white"/>
                </a:solidFill>
                <a:latin typeface="Calibri" panose="020F0502020204030204"/>
                <a:ea typeface="游ゴシック" panose="020B0400000000000000" pitchFamily="50" charset="-128"/>
              </a:rPr>
              <a:t>成果の普及</a:t>
            </a:r>
          </a:p>
        </p:txBody>
      </p:sp>
      <p:sp>
        <p:nvSpPr>
          <p:cNvPr id="52" name="円/楕円 51"/>
          <p:cNvSpPr/>
          <p:nvPr/>
        </p:nvSpPr>
        <p:spPr>
          <a:xfrm>
            <a:off x="1789703" y="1352889"/>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ＡＩを活用した保健指導プログラム</a:t>
            </a:r>
          </a:p>
        </p:txBody>
      </p:sp>
      <p:sp>
        <p:nvSpPr>
          <p:cNvPr id="54" name="円/楕円 53"/>
          <p:cNvSpPr/>
          <p:nvPr/>
        </p:nvSpPr>
        <p:spPr>
          <a:xfrm>
            <a:off x="306945" y="1353029"/>
            <a:ext cx="1713179"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かかりつけ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歯科</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　活用</a:t>
            </a: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による健診受診率向上プログラム</a:t>
            </a:r>
          </a:p>
        </p:txBody>
      </p:sp>
      <p:sp>
        <p:nvSpPr>
          <p:cNvPr id="44" name="二等辺三角形 43"/>
          <p:cNvSpPr/>
          <p:nvPr/>
        </p:nvSpPr>
        <p:spPr>
          <a:xfrm rot="16766536">
            <a:off x="7077529" y="3113309"/>
            <a:ext cx="1810510" cy="566677"/>
          </a:xfrm>
          <a:prstGeom prst="triangle">
            <a:avLst/>
          </a:pr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kumimoji="0" lang="ja-JP" altLang="en-US" dirty="0">
              <a:solidFill>
                <a:prstClr val="white"/>
              </a:solidFill>
              <a:latin typeface="Calibri" panose="020F0502020204030204"/>
              <a:ea typeface="游ゴシック" panose="020B0400000000000000" pitchFamily="50" charset="-128"/>
            </a:endParaRPr>
          </a:p>
        </p:txBody>
      </p:sp>
      <p:sp>
        <p:nvSpPr>
          <p:cNvPr id="33" name="円/楕円 55"/>
          <p:cNvSpPr/>
          <p:nvPr/>
        </p:nvSpPr>
        <p:spPr>
          <a:xfrm>
            <a:off x="8144167" y="2862074"/>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市町村介入支援</a:t>
            </a:r>
            <a:endPar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55"/>
          <p:cNvSpPr/>
          <p:nvPr/>
        </p:nvSpPr>
        <p:spPr>
          <a:xfrm>
            <a:off x="8045967" y="3534420"/>
            <a:ext cx="1702520" cy="812745"/>
          </a:xfrm>
          <a:prstGeom prst="ellipse">
            <a:avLst/>
          </a:prstGeom>
          <a:gradFill flip="none" rotWithShape="1">
            <a:gsLst>
              <a:gs pos="0">
                <a:schemeClr val="accent3"/>
              </a:gs>
              <a:gs pos="50000">
                <a:schemeClr val="accent3"/>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糖尿病性腎症重症化予防アドバイザー事業</a:t>
            </a:r>
            <a:endPar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8045967" y="2286765"/>
            <a:ext cx="1674019" cy="607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国保ヘルスアップ支援</a:t>
            </a:r>
            <a:r>
              <a:rPr kumimoji="0"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kumimoji="0"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円/楕円 35"/>
          <p:cNvSpPr/>
          <p:nvPr/>
        </p:nvSpPr>
        <p:spPr>
          <a:xfrm>
            <a:off x="6004030" y="2897922"/>
            <a:ext cx="1875814" cy="558655"/>
          </a:xfrm>
          <a:prstGeom prst="ellipse">
            <a:avLst/>
          </a:prstGeom>
          <a:gradFill flip="none" rotWithShape="1">
            <a:gsLst>
              <a:gs pos="0">
                <a:srgbClr val="FFC000"/>
              </a:gs>
              <a:gs pos="50000">
                <a:srgbClr val="FFC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89">
              <a:defRPr/>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国保ヘルスアップ事業</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チーム</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43499" y="5985715"/>
            <a:ext cx="3835989" cy="430887"/>
          </a:xfrm>
          <a:prstGeom prst="rect">
            <a:avLst/>
          </a:prstGeom>
          <a:ln>
            <a:no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 箕面市、藤井寺市</a:t>
            </a:r>
            <a:r>
              <a:rPr lang="zh-TW" altLang="en-US"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岸和田市</a:t>
            </a:r>
            <a:r>
              <a:rPr lang="zh-TW" altLang="en-US"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忠岡</a:t>
            </a:r>
            <a:r>
              <a:rPr lang="zh-TW" altLang="en-US" sz="1100" dirty="0" smtClean="0">
                <a:latin typeface="Meiryo UI" panose="020B0604030504040204" pitchFamily="50" charset="-128"/>
                <a:ea typeface="Meiryo UI" panose="020B0604030504040204" pitchFamily="50" charset="-128"/>
              </a:rPr>
              <a:t>町</a:t>
            </a:r>
            <a:endParaRPr lang="ja-JP" altLang="en-US"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市長会・町村長会のご推薦を受け、府で割り振り</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47" name="正方形/長方形 46"/>
          <p:cNvSpPr/>
          <p:nvPr/>
        </p:nvSpPr>
        <p:spPr>
          <a:xfrm>
            <a:off x="4740772" y="5982125"/>
            <a:ext cx="5122647" cy="438582"/>
          </a:xfrm>
          <a:prstGeom prst="rect">
            <a:avLst/>
          </a:prstGeom>
          <a:ln>
            <a:no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 </a:t>
            </a:r>
            <a:r>
              <a:rPr lang="zh-TW" altLang="en-US" sz="1100" dirty="0" smtClean="0">
                <a:latin typeface="Meiryo UI" panose="020B0604030504040204" pitchFamily="50" charset="-128"/>
                <a:ea typeface="Meiryo UI" panose="020B0604030504040204" pitchFamily="50" charset="-128"/>
              </a:rPr>
              <a:t>大阪市</a:t>
            </a:r>
            <a:r>
              <a:rPr lang="zh-TW" altLang="en-US" sz="1100" dirty="0">
                <a:latin typeface="Meiryo UI" panose="020B0604030504040204" pitchFamily="50" charset="-128"/>
                <a:ea typeface="Meiryo UI" panose="020B0604030504040204" pitchFamily="50" charset="-128"/>
              </a:rPr>
              <a:t>、堺市、摂津市、大東市、門真市、羽曳野市、貝塚市、豊能町、</a:t>
            </a:r>
            <a:r>
              <a:rPr lang="zh-TW" altLang="en-US" sz="1100" dirty="0" smtClean="0">
                <a:latin typeface="Meiryo UI" panose="020B0604030504040204" pitchFamily="50" charset="-128"/>
                <a:ea typeface="Meiryo UI" panose="020B0604030504040204" pitchFamily="50" charset="-128"/>
              </a:rPr>
              <a:t>河南町</a:t>
            </a:r>
            <a:endParaRPr lang="ja-JP" altLang="en-US"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市長会・町村長会のご推薦を受け、府で割り振り</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50" name="正方形/長方形 49"/>
          <p:cNvSpPr/>
          <p:nvPr/>
        </p:nvSpPr>
        <p:spPr>
          <a:xfrm>
            <a:off x="1583191" y="97027"/>
            <a:ext cx="6723314"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市町村のデータヘルス支援のための主な取組（保健事業推進ＷＧ）</a:t>
            </a:r>
            <a:endParaRPr lang="ja-JP" altLang="en-US" b="1"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46" name="正方形/長方形 45"/>
          <p:cNvSpPr/>
          <p:nvPr/>
        </p:nvSpPr>
        <p:spPr>
          <a:xfrm>
            <a:off x="9152854" y="97027"/>
            <a:ext cx="646331" cy="369332"/>
          </a:xfrm>
          <a:prstGeom prst="rect">
            <a:avLst/>
          </a:prstGeom>
          <a:ln>
            <a:solidFill>
              <a:schemeClr val="tx1"/>
            </a:solidFill>
          </a:ln>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参考</a:t>
            </a:r>
            <a:endParaRPr lang="ja-JP" altLang="en-US" b="1" dirty="0">
              <a:latin typeface="Meiryo UI" panose="020B0604030504040204" pitchFamily="50" charset="-128"/>
              <a:ea typeface="Meiryo UI" panose="020B0604030504040204" pitchFamily="50" charset="-128"/>
            </a:endParaRPr>
          </a:p>
        </p:txBody>
      </p:sp>
      <p:sp>
        <p:nvSpPr>
          <p:cNvPr id="59" name="スライド番号プレースホルダー 3"/>
          <p:cNvSpPr>
            <a:spLocks noGrp="1"/>
          </p:cNvSpPr>
          <p:nvPr>
            <p:ph type="sldNum" sz="quarter" idx="12"/>
          </p:nvPr>
        </p:nvSpPr>
        <p:spPr>
          <a:xfrm>
            <a:off x="7848600" y="6478097"/>
            <a:ext cx="2057400" cy="365125"/>
          </a:xfrm>
        </p:spPr>
        <p:txBody>
          <a:bodyPr/>
          <a:lstStyle/>
          <a:p>
            <a:fld id="{7E0488E3-93D0-49A6-BF57-B494844D90D5}" type="slidenum">
              <a:rPr kumimoji="1" lang="ja-JP" altLang="en-US" smtClean="0"/>
              <a:t>6</a:t>
            </a:fld>
            <a:endParaRPr kumimoji="1" lang="ja-JP" altLang="en-US" dirty="0"/>
          </a:p>
        </p:txBody>
      </p:sp>
    </p:spTree>
    <p:extLst>
      <p:ext uri="{BB962C8B-B14F-4D97-AF65-F5344CB8AC3E}">
        <p14:creationId xmlns:p14="http://schemas.microsoft.com/office/powerpoint/2010/main" val="22121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79305" y="1240962"/>
            <a:ext cx="8814794" cy="1409966"/>
          </a:xfrm>
          <a:prstGeom prst="roundRect">
            <a:avLst>
              <a:gd name="adj" fmla="val 2408"/>
            </a:avLst>
          </a:prstGeom>
          <a:solidFill>
            <a:srgbClr val="FFFFCC"/>
          </a:solidFill>
          <a:ln w="19050"/>
        </p:spPr>
        <p:style>
          <a:lnRef idx="2">
            <a:schemeClr val="accent1"/>
          </a:lnRef>
          <a:fillRef idx="1">
            <a:schemeClr val="lt1"/>
          </a:fillRef>
          <a:effectRef idx="0">
            <a:schemeClr val="accent1"/>
          </a:effectRef>
          <a:fontRef idx="minor">
            <a:schemeClr val="dk1"/>
          </a:fontRef>
        </p:style>
        <p:txBody>
          <a:bodyPr rtlCol="0" anchor="t" anchorCtr="0"/>
          <a:lstStyle/>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538176" y="744917"/>
            <a:ext cx="6071009" cy="3614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ts val="2600"/>
              </a:lnSpc>
            </a:pP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等を活用した生活習慣改善を促す保健指導（</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テキスト ボックス 6"/>
          <p:cNvSpPr txBox="1"/>
          <p:nvPr/>
        </p:nvSpPr>
        <p:spPr>
          <a:xfrm>
            <a:off x="579592" y="1231592"/>
            <a:ext cx="8783644"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lnSpc>
                <a:spcPts val="1800"/>
              </a:lnSpc>
            </a:pPr>
            <a:r>
              <a:rPr lang="ja-JP" altLang="en-US" sz="1300" dirty="0">
                <a:latin typeface="Meiryo UI" panose="020B0604030504040204" pitchFamily="50" charset="-128"/>
                <a:ea typeface="Meiryo UI" panose="020B0604030504040204" pitchFamily="50" charset="-128"/>
              </a:rPr>
              <a:t>○　 市町村保健師が質の高い保健指導を実施するため、大阪大学（野口研究室）で研究している「受療行動促進モデル」を活用した保健指導スキルを獲得することにより、保健指導の質の「標準化」につなげる。</a:t>
            </a:r>
            <a:endParaRPr lang="en-US" altLang="ja-JP" sz="1300" dirty="0">
              <a:latin typeface="Meiryo UI" panose="020B0604030504040204" pitchFamily="50" charset="-128"/>
              <a:ea typeface="Meiryo UI" panose="020B0604030504040204" pitchFamily="50" charset="-128"/>
            </a:endParaRPr>
          </a:p>
          <a:p>
            <a:pPr marL="182563" indent="-182563">
              <a:lnSpc>
                <a:spcPts val="1800"/>
              </a:lnSpc>
            </a:pPr>
            <a:r>
              <a:rPr lang="ja-JP" altLang="en-US" sz="1300" dirty="0">
                <a:solidFill>
                  <a:schemeClr val="tx1"/>
                </a:solidFill>
                <a:latin typeface="Meiryo UI" panose="020B0604030504040204" pitchFamily="50" charset="-128"/>
                <a:ea typeface="Meiryo UI" panose="020B0604030504040204" pitchFamily="50" charset="-128"/>
              </a:rPr>
              <a:t>○　保健指導の介入にあたっては、</a:t>
            </a:r>
            <a:r>
              <a:rPr lang="en-US" altLang="ja-JP" sz="1300" dirty="0">
                <a:solidFill>
                  <a:schemeClr val="tx1"/>
                </a:solidFill>
                <a:latin typeface="Meiryo UI" panose="020B0604030504040204" pitchFamily="50" charset="-128"/>
                <a:ea typeface="Meiryo UI" panose="020B0604030504040204" pitchFamily="50" charset="-128"/>
              </a:rPr>
              <a:t>AI</a:t>
            </a:r>
            <a:r>
              <a:rPr lang="ja-JP" altLang="en-US" sz="1300" dirty="0">
                <a:solidFill>
                  <a:schemeClr val="tx1"/>
                </a:solidFill>
                <a:latin typeface="Meiryo UI" panose="020B0604030504040204" pitchFamily="50" charset="-128"/>
                <a:ea typeface="Meiryo UI" panose="020B0604030504040204" pitchFamily="50" charset="-128"/>
              </a:rPr>
              <a:t>等を活用し、より重篤度の高い保健指導対象者を認知したうえで、受診勧奨を行い、優先的に介入することが望ましい対象者から保健指導を実施し、その要因となっている生活習慣を改善し、生活習慣病を予防する。</a:t>
            </a:r>
            <a:endParaRPr lang="en-US" altLang="ja-JP" sz="1300" dirty="0">
              <a:solidFill>
                <a:schemeClr val="tx1"/>
              </a:solidFill>
              <a:latin typeface="Meiryo UI" panose="020B0604030504040204" pitchFamily="50" charset="-128"/>
              <a:ea typeface="Meiryo UI" panose="020B0604030504040204" pitchFamily="50" charset="-128"/>
            </a:endParaRPr>
          </a:p>
          <a:p>
            <a:pPr marL="182563" indent="-182563">
              <a:lnSpc>
                <a:spcPts val="1800"/>
              </a:lnSpc>
            </a:pPr>
            <a:r>
              <a:rPr lang="ja-JP" altLang="en-US" sz="1300" dirty="0">
                <a:solidFill>
                  <a:schemeClr val="tx1"/>
                </a:solidFill>
                <a:latin typeface="Meiryo UI" panose="020B0604030504040204" pitchFamily="50" charset="-128"/>
                <a:ea typeface="Meiryo UI" panose="020B0604030504040204" pitchFamily="50" charset="-128"/>
              </a:rPr>
              <a:t>○　保健師の保健指導力の向上により、保健指導プログラム活用のための人材育成や、</a:t>
            </a:r>
            <a:r>
              <a:rPr lang="en-US" altLang="ja-JP" sz="1300" dirty="0">
                <a:solidFill>
                  <a:schemeClr val="tx1"/>
                </a:solidFill>
                <a:latin typeface="Meiryo UI" panose="020B0604030504040204" pitchFamily="50" charset="-128"/>
                <a:ea typeface="Meiryo UI" panose="020B0604030504040204" pitchFamily="50" charset="-128"/>
              </a:rPr>
              <a:t>AI</a:t>
            </a:r>
            <a:r>
              <a:rPr lang="ja-JP" altLang="en-US" sz="1300" dirty="0">
                <a:solidFill>
                  <a:schemeClr val="tx1"/>
                </a:solidFill>
                <a:latin typeface="Meiryo UI" panose="020B0604030504040204" pitchFamily="50" charset="-128"/>
                <a:ea typeface="Meiryo UI" panose="020B0604030504040204" pitchFamily="50" charset="-128"/>
              </a:rPr>
              <a:t>等を活用し、よりリスクの高い者を踏まえた対応を行うことにより、市町村間の健康格差を縮小と健康寿命の延伸を図る。</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4329266" y="3228025"/>
            <a:ext cx="5109968" cy="2584026"/>
          </a:xfrm>
          <a:prstGeom prst="roundRect">
            <a:avLst>
              <a:gd name="adj" fmla="val 2408"/>
            </a:avLst>
          </a:prstGeom>
          <a:solidFill>
            <a:srgbClr val="FFFFCC"/>
          </a:solidFill>
          <a:ln w="19050"/>
        </p:spPr>
        <p:style>
          <a:lnRef idx="2">
            <a:schemeClr val="accent1"/>
          </a:lnRef>
          <a:fillRef idx="1">
            <a:schemeClr val="lt1"/>
          </a:fillRef>
          <a:effectRef idx="0">
            <a:schemeClr val="accent1"/>
          </a:effectRef>
          <a:fontRef idx="minor">
            <a:schemeClr val="dk1"/>
          </a:fontRef>
        </p:style>
        <p:txBody>
          <a:bodyPr rtlCol="0" anchor="t" anchorCtr="0"/>
          <a:lstStyle/>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583626" y="3228025"/>
            <a:ext cx="3397973" cy="2584026"/>
          </a:xfrm>
          <a:prstGeom prst="roundRect">
            <a:avLst>
              <a:gd name="adj" fmla="val 2408"/>
            </a:avLst>
          </a:prstGeom>
          <a:solidFill>
            <a:srgbClr val="FFFFCC"/>
          </a:solidFill>
          <a:ln w="19050"/>
        </p:spPr>
        <p:style>
          <a:lnRef idx="2">
            <a:schemeClr val="accent1"/>
          </a:lnRef>
          <a:fillRef idx="1">
            <a:schemeClr val="lt1"/>
          </a:fillRef>
          <a:effectRef idx="0">
            <a:schemeClr val="accent1"/>
          </a:effectRef>
          <a:fontRef idx="minor">
            <a:schemeClr val="dk1"/>
          </a:fontRef>
        </p:style>
        <p:txBody>
          <a:bodyPr rtlCol="0" anchor="t" anchorCtr="0"/>
          <a:lstStyle/>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552938" y="3657340"/>
            <a:ext cx="2392585" cy="228987"/>
          </a:xfrm>
          <a:prstGeom prst="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身体のメカニズムの理解</a:t>
            </a:r>
          </a:p>
        </p:txBody>
      </p:sp>
      <p:sp>
        <p:nvSpPr>
          <p:cNvPr id="71" name="角丸四角形 70"/>
          <p:cNvSpPr/>
          <p:nvPr/>
        </p:nvSpPr>
        <p:spPr>
          <a:xfrm>
            <a:off x="4353235" y="3995642"/>
            <a:ext cx="2757807" cy="432048"/>
          </a:xfrm>
          <a:prstGeom prst="roundRect">
            <a:avLst>
              <a:gd name="adj" fmla="val 8027"/>
            </a:avLst>
          </a:prstGeom>
          <a:solidFill>
            <a:schemeClr val="accent3">
              <a:lumMod val="40000"/>
              <a:lumOff val="60000"/>
            </a:schemeClr>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lIns="36000" tIns="0" rIns="36000" bIns="0" rtlCol="0" anchor="t" anchorCtr="0"/>
          <a:lstStyle/>
          <a:p>
            <a:pPr>
              <a:lnSpc>
                <a:spcPts val="1600"/>
              </a:lnSpc>
            </a:pPr>
            <a:r>
              <a:rPr lang="ja-JP" altLang="en-US" sz="1050" dirty="0">
                <a:latin typeface="Meiryo UI" panose="020B0604030504040204" pitchFamily="50" charset="-128"/>
                <a:ea typeface="Meiryo UI" panose="020B0604030504040204" pitchFamily="50" charset="-128"/>
              </a:rPr>
              <a:t>①健診結果から、対象者が生活習慣病のリスクを捉えられるよう伝える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362579" y="4438955"/>
            <a:ext cx="2760535" cy="841564"/>
          </a:xfrm>
          <a:prstGeom prst="roundRect">
            <a:avLst>
              <a:gd name="adj" fmla="val 8027"/>
            </a:avLst>
          </a:prstGeom>
          <a:solidFill>
            <a:schemeClr val="accent3">
              <a:lumMod val="40000"/>
              <a:lumOff val="60000"/>
            </a:schemeClr>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lIns="36000" tIns="0" rIns="36000" bIns="0" rtlCol="0" anchor="t" anchorCtr="0"/>
          <a:lstStyle/>
          <a:p>
            <a:pPr>
              <a:lnSpc>
                <a:spcPts val="1600"/>
              </a:lnSpc>
            </a:pPr>
            <a:r>
              <a:rPr lang="ja-JP" altLang="en-US" sz="1050" dirty="0">
                <a:latin typeface="Meiryo UI" panose="020B0604030504040204" pitchFamily="50" charset="-128"/>
                <a:ea typeface="Meiryo UI" panose="020B0604030504040204" pitchFamily="50" charset="-128"/>
              </a:rPr>
              <a:t>②</a:t>
            </a:r>
            <a:r>
              <a:rPr lang="ja-JP" altLang="en-US" sz="1050" b="1" dirty="0">
                <a:solidFill>
                  <a:schemeClr val="tx1"/>
                </a:solidFill>
                <a:latin typeface="Meiryo UI" panose="020B0604030504040204" pitchFamily="50" charset="-128"/>
                <a:ea typeface="Meiryo UI" panose="020B0604030504040204" pitchFamily="50" charset="-128"/>
              </a:rPr>
              <a:t>重症化したら自分の身体がどのような状態になってしまうのか。</a:t>
            </a:r>
            <a:endParaRPr lang="en-US" altLang="ja-JP" sz="105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050" b="1" dirty="0">
                <a:solidFill>
                  <a:schemeClr val="tx1"/>
                </a:solidFill>
                <a:latin typeface="Meiryo UI" panose="020B0604030504040204" pitchFamily="50" charset="-128"/>
                <a:ea typeface="Meiryo UI" panose="020B0604030504040204" pitchFamily="50" charset="-128"/>
              </a:rPr>
              <a:t>その変化で、</a:t>
            </a:r>
            <a:r>
              <a:rPr lang="ja-JP" altLang="en-US" sz="1050" dirty="0">
                <a:solidFill>
                  <a:schemeClr val="tx1"/>
                </a:solidFill>
                <a:latin typeface="Meiryo UI" panose="020B0604030504040204" pitchFamily="50" charset="-128"/>
                <a:ea typeface="Meiryo UI" panose="020B0604030504040204" pitchFamily="50" charset="-128"/>
              </a:rPr>
              <a:t>家族などに</a:t>
            </a:r>
            <a:r>
              <a:rPr lang="ja-JP" altLang="en-US" sz="1050" b="1" dirty="0">
                <a:solidFill>
                  <a:schemeClr val="tx1"/>
                </a:solidFill>
                <a:latin typeface="Meiryo UI" panose="020B0604030504040204" pitchFamily="50" charset="-128"/>
                <a:ea typeface="Meiryo UI" panose="020B0604030504040204" pitchFamily="50" charset="-128"/>
              </a:rPr>
              <a:t>どのような影響がでるか</a:t>
            </a:r>
            <a:r>
              <a:rPr lang="ja-JP" altLang="en-US" sz="1050" dirty="0">
                <a:solidFill>
                  <a:schemeClr val="tx1"/>
                </a:solidFill>
                <a:latin typeface="Meiryo UI" panose="020B0604030504040204" pitchFamily="50" charset="-128"/>
                <a:ea typeface="Meiryo UI" panose="020B0604030504040204" pitchFamily="50" charset="-128"/>
              </a:rPr>
              <a:t>、認識</a:t>
            </a:r>
            <a:r>
              <a:rPr lang="ja-JP" altLang="en-US" sz="1050" dirty="0">
                <a:latin typeface="Meiryo UI" panose="020B0604030504040204" pitchFamily="50" charset="-128"/>
                <a:ea typeface="Meiryo UI" panose="020B0604030504040204" pitchFamily="50" charset="-128"/>
              </a:rPr>
              <a:t>・実感できるよう働きかける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4367261" y="5291786"/>
            <a:ext cx="2743779" cy="394741"/>
          </a:xfrm>
          <a:prstGeom prst="roundRect">
            <a:avLst>
              <a:gd name="adj" fmla="val 8027"/>
            </a:avLst>
          </a:prstGeom>
          <a:solidFill>
            <a:schemeClr val="accent3">
              <a:lumMod val="40000"/>
              <a:lumOff val="60000"/>
            </a:schemeClr>
          </a:solidFill>
          <a:ln w="31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lIns="36000" tIns="0" rIns="36000" bIns="0" rtlCol="0" anchor="t" anchorCtr="0"/>
          <a:lstStyle/>
          <a:p>
            <a:pPr>
              <a:lnSpc>
                <a:spcPts val="1600"/>
              </a:lnSpc>
            </a:pPr>
            <a:r>
              <a:rPr lang="ja-JP" altLang="en-US" sz="1050" dirty="0">
                <a:latin typeface="Meiryo UI" panose="020B0604030504040204" pitchFamily="50" charset="-128"/>
                <a:ea typeface="Meiryo UI" panose="020B0604030504040204" pitchFamily="50" charset="-128"/>
              </a:rPr>
              <a:t>③選択すべき行動によって、重症化を回避できることに気づくように伝える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7233555" y="3972764"/>
            <a:ext cx="2071596" cy="705650"/>
          </a:xfrm>
          <a:prstGeom prst="roundRect">
            <a:avLst>
              <a:gd name="adj" fmla="val 8027"/>
            </a:avLst>
          </a:prstGeom>
          <a:solidFill>
            <a:schemeClr val="accent6">
              <a:lumMod val="75000"/>
            </a:schemeClr>
          </a:solidFill>
          <a:ln w="31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nSpc>
                <a:spcPts val="1600"/>
              </a:lnSpc>
            </a:pPr>
            <a:r>
              <a:rPr lang="ja-JP" altLang="en-US" sz="1050" dirty="0">
                <a:latin typeface="Meiryo UI" panose="020B0604030504040204" pitchFamily="50" charset="-128"/>
                <a:ea typeface="Meiryo UI" panose="020B0604030504040204" pitchFamily="50" charset="-128"/>
              </a:rPr>
              <a:t>④改善のための行動変容をすることの障害となるものを具体的にイメージできるようにする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7233556" y="4702941"/>
            <a:ext cx="2076635" cy="689256"/>
          </a:xfrm>
          <a:prstGeom prst="roundRect">
            <a:avLst>
              <a:gd name="adj" fmla="val 8027"/>
            </a:avLst>
          </a:prstGeom>
          <a:solidFill>
            <a:schemeClr val="accent6">
              <a:lumMod val="75000"/>
            </a:schemeClr>
          </a:solidFill>
          <a:ln w="3175">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nSpc>
                <a:spcPts val="1600"/>
              </a:lnSpc>
            </a:pPr>
            <a:r>
              <a:rPr lang="ja-JP" altLang="en-US" sz="1050" dirty="0">
                <a:latin typeface="Meiryo UI" panose="020B0604030504040204" pitchFamily="50" charset="-128"/>
                <a:ea typeface="Meiryo UI" panose="020B0604030504040204" pitchFamily="50" charset="-128"/>
              </a:rPr>
              <a:t>⑤対象者が行動変容できると感じられるように、対象者とともに生活改善の具体的方法を考える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4821808" y="3212977"/>
            <a:ext cx="4235648" cy="485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400" b="1" u="sng" dirty="0">
                <a:solidFill>
                  <a:schemeClr val="tx1"/>
                </a:solidFill>
                <a:latin typeface="Meiryo UI" panose="020B0604030504040204" pitchFamily="50" charset="-128"/>
                <a:ea typeface="Meiryo UI" panose="020B0604030504040204" pitchFamily="50" charset="-128"/>
              </a:rPr>
              <a:t>❷　受療行動促進モデル</a:t>
            </a:r>
            <a:r>
              <a:rPr lang="ja-JP" altLang="en-US" sz="1050" b="1" u="sng" dirty="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を活用した保健指導の展開</a:t>
            </a:r>
          </a:p>
        </p:txBody>
      </p:sp>
      <p:sp>
        <p:nvSpPr>
          <p:cNvPr id="80" name="正方形/長方形 79"/>
          <p:cNvSpPr/>
          <p:nvPr/>
        </p:nvSpPr>
        <p:spPr>
          <a:xfrm>
            <a:off x="7161548" y="3667592"/>
            <a:ext cx="2171117" cy="218734"/>
          </a:xfrm>
          <a:prstGeom prst="rect">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行動変容に向けた具体的支援</a:t>
            </a:r>
          </a:p>
        </p:txBody>
      </p:sp>
      <p:pic>
        <p:nvPicPr>
          <p:cNvPr id="81" name="図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964" y="4750190"/>
            <a:ext cx="1140719" cy="1026647"/>
          </a:xfrm>
          <a:prstGeom prst="rect">
            <a:avLst/>
          </a:prstGeom>
        </p:spPr>
      </p:pic>
      <p:pic>
        <p:nvPicPr>
          <p:cNvPr id="82" name="Picture 4" descr="http://www.toku-souken.ne.jp/img/shisetsu/shisetsu_soud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3894" y="5032064"/>
            <a:ext cx="897065" cy="830947"/>
          </a:xfrm>
          <a:prstGeom prst="rect">
            <a:avLst/>
          </a:prstGeom>
          <a:noFill/>
          <a:extLst/>
        </p:spPr>
      </p:pic>
      <p:pic>
        <p:nvPicPr>
          <p:cNvPr id="83" name="図 82"/>
          <p:cNvPicPr/>
          <p:nvPr/>
        </p:nvPicPr>
        <p:blipFill rotWithShape="1">
          <a:blip r:embed="rId4"/>
          <a:srcRect t="25502" b="10357"/>
          <a:stretch/>
        </p:blipFill>
        <p:spPr bwMode="auto">
          <a:xfrm>
            <a:off x="1362030" y="3667592"/>
            <a:ext cx="2509290" cy="1111566"/>
          </a:xfrm>
          <a:prstGeom prst="rect">
            <a:avLst/>
          </a:prstGeom>
          <a:ln>
            <a:noFill/>
          </a:ln>
          <a:extLst>
            <a:ext uri="{53640926-AAD7-44D8-BBD7-CCE9431645EC}">
              <a14:shadowObscured xmlns:a14="http://schemas.microsoft.com/office/drawing/2010/main"/>
            </a:ext>
          </a:extLst>
        </p:spPr>
      </p:pic>
      <p:graphicFrame>
        <p:nvGraphicFramePr>
          <p:cNvPr id="84" name="表 83"/>
          <p:cNvGraphicFramePr>
            <a:graphicFrameLocks noGrp="1"/>
          </p:cNvGraphicFramePr>
          <p:nvPr>
            <p:extLst/>
          </p:nvPr>
        </p:nvGraphicFramePr>
        <p:xfrm>
          <a:off x="973005" y="4900763"/>
          <a:ext cx="686634" cy="539170"/>
        </p:xfrm>
        <a:graphic>
          <a:graphicData uri="http://schemas.openxmlformats.org/drawingml/2006/table">
            <a:tbl>
              <a:tblPr firstRow="1" bandRow="1">
                <a:tableStyleId>{5C22544A-7EE6-4342-B048-85BDC9FD1C3A}</a:tableStyleId>
              </a:tblPr>
              <a:tblGrid>
                <a:gridCol w="81196">
                  <a:extLst>
                    <a:ext uri="{9D8B030D-6E8A-4147-A177-3AD203B41FA5}">
                      <a16:colId xmlns:a16="http://schemas.microsoft.com/office/drawing/2014/main" val="3423682081"/>
                    </a:ext>
                  </a:extLst>
                </a:gridCol>
                <a:gridCol w="183821">
                  <a:extLst>
                    <a:ext uri="{9D8B030D-6E8A-4147-A177-3AD203B41FA5}">
                      <a16:colId xmlns:a16="http://schemas.microsoft.com/office/drawing/2014/main" val="2153892980"/>
                    </a:ext>
                  </a:extLst>
                </a:gridCol>
                <a:gridCol w="266989">
                  <a:extLst>
                    <a:ext uri="{9D8B030D-6E8A-4147-A177-3AD203B41FA5}">
                      <a16:colId xmlns:a16="http://schemas.microsoft.com/office/drawing/2014/main" val="3827573664"/>
                    </a:ext>
                  </a:extLst>
                </a:gridCol>
                <a:gridCol w="154628">
                  <a:extLst>
                    <a:ext uri="{9D8B030D-6E8A-4147-A177-3AD203B41FA5}">
                      <a16:colId xmlns:a16="http://schemas.microsoft.com/office/drawing/2014/main" val="106803721"/>
                    </a:ext>
                  </a:extLst>
                </a:gridCol>
              </a:tblGrid>
              <a:tr h="165382">
                <a:tc>
                  <a:txBody>
                    <a:bodyPr/>
                    <a:lstStyle/>
                    <a:p>
                      <a:pPr algn="l" fontAlgn="ctr"/>
                      <a:r>
                        <a:rPr lang="ja-JP" altLang="en-US" sz="300" b="0" i="0" u="none" strike="noStrike" dirty="0" smtClean="0">
                          <a:solidFill>
                            <a:srgbClr val="000000"/>
                          </a:solidFill>
                          <a:effectLst/>
                          <a:latin typeface="游ゴシック" panose="020B0400000000000000" pitchFamily="50" charset="-128"/>
                          <a:ea typeface="游ゴシック" panose="020B0400000000000000" pitchFamily="50" charset="-128"/>
                        </a:rPr>
                        <a:t>番号</a:t>
                      </a:r>
                      <a:endPar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05" marR="2505" marT="2505" marB="0" anchor="ctr"/>
                </a:tc>
                <a:tc>
                  <a:txBody>
                    <a:bodyPr/>
                    <a:lstStyle/>
                    <a:p>
                      <a:pPr algn="l" fontAlgn="ctr"/>
                      <a:r>
                        <a:rPr lang="ja-JP" altLang="en-US" sz="300" b="0" i="0" u="none" strike="noStrike">
                          <a:solidFill>
                            <a:srgbClr val="000000"/>
                          </a:solidFill>
                          <a:effectLst/>
                          <a:latin typeface="游ゴシック" panose="020B0400000000000000" pitchFamily="50" charset="-128"/>
                          <a:ea typeface="游ゴシック" panose="020B0400000000000000" pitchFamily="50" charset="-128"/>
                        </a:rPr>
                        <a:t>優先順位</a:t>
                      </a:r>
                    </a:p>
                  </a:txBody>
                  <a:tcPr marL="2505" marR="2505" marT="2505" marB="0" anchor="ctr"/>
                </a:tc>
                <a:tc>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住所</a:t>
                      </a:r>
                    </a:p>
                  </a:txBody>
                  <a:tcPr marL="2505" marR="2505" marT="2505" marB="0" anchor="ctr"/>
                </a:tc>
                <a:tc>
                  <a:txBody>
                    <a:bodyPr/>
                    <a:lstStyle/>
                    <a:p>
                      <a:pPr algn="l" fontAlgn="ctr"/>
                      <a:r>
                        <a:rPr lang="ja-JP" altLang="en-US" sz="300" b="0" i="0" u="none" strike="noStrike">
                          <a:solidFill>
                            <a:srgbClr val="000000"/>
                          </a:solidFill>
                          <a:effectLst/>
                          <a:latin typeface="游ゴシック" panose="020B0400000000000000" pitchFamily="50" charset="-128"/>
                          <a:ea typeface="游ゴシック" panose="020B0400000000000000" pitchFamily="50" charset="-128"/>
                        </a:rPr>
                        <a:t>氏名</a:t>
                      </a:r>
                    </a:p>
                  </a:txBody>
                  <a:tcPr marL="2505" marR="2505" marT="2505" marB="0" anchor="ctr"/>
                </a:tc>
                <a:extLst>
                  <a:ext uri="{0D108BD9-81ED-4DB2-BD59-A6C34878D82A}">
                    <a16:rowId xmlns:a16="http://schemas.microsoft.com/office/drawing/2014/main" val="45527114"/>
                  </a:ext>
                </a:extLst>
              </a:tr>
              <a:tr h="124596">
                <a:tc>
                  <a:txBody>
                    <a:bodyPr/>
                    <a:lstStyle/>
                    <a:p>
                      <a:pPr algn="r" fontAlgn="ctr"/>
                      <a:r>
                        <a:rPr lang="en-US" altLang="ja-JP" sz="300" b="0" i="0" u="none" strike="noStrike" dirty="0" smtClean="0">
                          <a:solidFill>
                            <a:srgbClr val="000000"/>
                          </a:solidFill>
                          <a:effectLst/>
                          <a:latin typeface="游ゴシック" panose="020B0400000000000000" pitchFamily="50" charset="-128"/>
                          <a:ea typeface="游ゴシック" panose="020B0400000000000000" pitchFamily="50" charset="-128"/>
                        </a:rPr>
                        <a:t>101</a:t>
                      </a:r>
                    </a:p>
                  </a:txBody>
                  <a:tcPr marL="2505" marR="2505" marT="2505" marB="0" anchor="ctr"/>
                </a:tc>
                <a:tc>
                  <a:txBody>
                    <a:bodyPr/>
                    <a:lstStyle/>
                    <a:p>
                      <a:pPr algn="r" fontAlgn="ctr"/>
                      <a:r>
                        <a:rPr lang="en-US" altLang="ja-JP" sz="3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2505" marR="2505" marT="2505" marB="0" anchor="ctr"/>
                </a:tc>
                <a:tc>
                  <a:txBody>
                    <a:bodyPr/>
                    <a:lstStyle/>
                    <a:p>
                      <a:pPr algn="l" fontAlgn="ctr"/>
                      <a:r>
                        <a:rPr lang="ja-JP" altLang="en-US" sz="300" b="0" i="0" u="none" strike="noStrike">
                          <a:solidFill>
                            <a:srgbClr val="000000"/>
                          </a:solidFill>
                          <a:effectLst/>
                          <a:latin typeface="游ゴシック" panose="020B0400000000000000" pitchFamily="50" charset="-128"/>
                          <a:ea typeface="游ゴシック" panose="020B0400000000000000" pitchFamily="50" charset="-128"/>
                        </a:rPr>
                        <a:t>●●市▽ー△</a:t>
                      </a:r>
                    </a:p>
                  </a:txBody>
                  <a:tcPr marL="2505" marR="2505" marT="2505" marB="0" anchor="ctr"/>
                </a:tc>
                <a:tc>
                  <a:txBody>
                    <a:bodyPr/>
                    <a:lstStyle/>
                    <a:p>
                      <a:pPr algn="l" fontAlgn="ctr"/>
                      <a:r>
                        <a:rPr lang="ja-JP" altLang="en-US" sz="300" b="0" i="0" u="none" strike="noStrike">
                          <a:solidFill>
                            <a:srgbClr val="000000"/>
                          </a:solidFill>
                          <a:effectLst/>
                          <a:latin typeface="游ゴシック" panose="020B0400000000000000" pitchFamily="50" charset="-128"/>
                          <a:ea typeface="游ゴシック" panose="020B0400000000000000" pitchFamily="50" charset="-128"/>
                        </a:rPr>
                        <a:t>特定　太郎</a:t>
                      </a:r>
                    </a:p>
                  </a:txBody>
                  <a:tcPr marL="2505" marR="2505" marT="2505" marB="0" anchor="ctr"/>
                </a:tc>
                <a:extLst>
                  <a:ext uri="{0D108BD9-81ED-4DB2-BD59-A6C34878D82A}">
                    <a16:rowId xmlns:a16="http://schemas.microsoft.com/office/drawing/2014/main" val="2915346342"/>
                  </a:ext>
                </a:extLst>
              </a:tr>
              <a:tr h="124596">
                <a:tc>
                  <a:txBody>
                    <a:bodyPr/>
                    <a:lstStyle/>
                    <a:p>
                      <a:pPr algn="r" fontAlgn="ctr"/>
                      <a:r>
                        <a:rPr lang="en-US" altLang="ja-JP" sz="300" b="0" i="0" u="none" strike="noStrike" dirty="0" smtClean="0">
                          <a:solidFill>
                            <a:srgbClr val="000000"/>
                          </a:solidFill>
                          <a:effectLst/>
                          <a:latin typeface="游ゴシック" panose="020B0400000000000000" pitchFamily="50" charset="-128"/>
                          <a:ea typeface="游ゴシック" panose="020B0400000000000000" pitchFamily="50" charset="-128"/>
                        </a:rPr>
                        <a:t>002</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05" marR="2505" marT="2505" marB="0" anchor="ctr"/>
                </a:tc>
                <a:tc>
                  <a:txBody>
                    <a:bodyPr/>
                    <a:lstStyle/>
                    <a:p>
                      <a:pPr algn="r"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2505" marR="2505" marT="2505" marB="0" anchor="ctr"/>
                </a:tc>
                <a:tc>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●●市▽</a:t>
                      </a:r>
                      <a:r>
                        <a:rPr lang="ja-JP" altLang="en-US" sz="300" b="0" i="0" u="none" strike="noStrike" dirty="0" err="1">
                          <a:solidFill>
                            <a:srgbClr val="000000"/>
                          </a:solidFill>
                          <a:effectLst/>
                          <a:latin typeface="游ゴシック" panose="020B0400000000000000" pitchFamily="50" charset="-128"/>
                          <a:ea typeface="游ゴシック" panose="020B0400000000000000" pitchFamily="50" charset="-128"/>
                        </a:rPr>
                        <a:t>ー</a:t>
                      </a: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2505" marR="2505" marT="2505" marB="0" anchor="ctr"/>
                </a:tc>
                <a:tc>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特定　次郎</a:t>
                      </a:r>
                    </a:p>
                  </a:txBody>
                  <a:tcPr marL="2505" marR="2505" marT="2505" marB="0" anchor="ctr"/>
                </a:tc>
                <a:extLst>
                  <a:ext uri="{0D108BD9-81ED-4DB2-BD59-A6C34878D82A}">
                    <a16:rowId xmlns:a16="http://schemas.microsoft.com/office/drawing/2014/main" val="1639987838"/>
                  </a:ext>
                </a:extLst>
              </a:tr>
              <a:tr h="124596">
                <a:tc>
                  <a:txBody>
                    <a:bodyPr/>
                    <a:lstStyle/>
                    <a:p>
                      <a:pPr algn="r" fontAlgn="ctr"/>
                      <a:r>
                        <a:rPr lang="en-US" altLang="ja-JP" sz="300" b="0" i="0" u="none" strike="noStrike" dirty="0" smtClean="0">
                          <a:solidFill>
                            <a:srgbClr val="000000"/>
                          </a:solidFill>
                          <a:effectLst/>
                          <a:latin typeface="游ゴシック" panose="020B0400000000000000" pitchFamily="50" charset="-128"/>
                          <a:ea typeface="游ゴシック" panose="020B0400000000000000" pitchFamily="50" charset="-128"/>
                        </a:rPr>
                        <a:t>003</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505" marR="2505" marT="2505" marB="0" anchor="ctr"/>
                </a:tc>
                <a:tc>
                  <a:txBody>
                    <a:bodyPr/>
                    <a:lstStyle/>
                    <a:p>
                      <a:pPr algn="r" fontAlgn="ctr"/>
                      <a:r>
                        <a:rPr lang="en-US" altLang="ja-JP" sz="3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2505" marR="2505" marT="2505" marB="0" anchor="ctr"/>
                </a:tc>
                <a:tc>
                  <a:txBody>
                    <a:bodyPr/>
                    <a:lstStyle/>
                    <a:p>
                      <a:pPr algn="l" fontAlgn="ctr"/>
                      <a:r>
                        <a:rPr lang="ja-JP" altLang="en-US" sz="300" b="0" i="0" u="none" strike="noStrike">
                          <a:solidFill>
                            <a:srgbClr val="000000"/>
                          </a:solidFill>
                          <a:effectLst/>
                          <a:latin typeface="游ゴシック" panose="020B0400000000000000" pitchFamily="50" charset="-128"/>
                          <a:ea typeface="游ゴシック" panose="020B0400000000000000" pitchFamily="50" charset="-128"/>
                        </a:rPr>
                        <a:t>●●市▽ー△</a:t>
                      </a:r>
                    </a:p>
                  </a:txBody>
                  <a:tcPr marL="2505" marR="2505" marT="2505" marB="0" anchor="ctr"/>
                </a:tc>
                <a:tc>
                  <a:txBody>
                    <a:bodyPr/>
                    <a:lstStyle/>
                    <a:p>
                      <a:pPr algn="l" fontAlgn="ctr"/>
                      <a:r>
                        <a:rPr lang="ja-JP" altLang="en-US" sz="300" b="0" i="0" u="none" strike="noStrike" dirty="0">
                          <a:solidFill>
                            <a:srgbClr val="000000"/>
                          </a:solidFill>
                          <a:effectLst/>
                          <a:latin typeface="游ゴシック" panose="020B0400000000000000" pitchFamily="50" charset="-128"/>
                          <a:ea typeface="游ゴシック" panose="020B0400000000000000" pitchFamily="50" charset="-128"/>
                        </a:rPr>
                        <a:t>特定　三郎</a:t>
                      </a:r>
                    </a:p>
                  </a:txBody>
                  <a:tcPr marL="2505" marR="2505" marT="2505" marB="0" anchor="ctr"/>
                </a:tc>
                <a:extLst>
                  <a:ext uri="{0D108BD9-81ED-4DB2-BD59-A6C34878D82A}">
                    <a16:rowId xmlns:a16="http://schemas.microsoft.com/office/drawing/2014/main" val="2839569629"/>
                  </a:ext>
                </a:extLst>
              </a:tr>
            </a:tbl>
          </a:graphicData>
        </a:graphic>
      </p:graphicFrame>
      <p:cxnSp>
        <p:nvCxnSpPr>
          <p:cNvPr id="85" name="直線コネクタ 84"/>
          <p:cNvCxnSpPr/>
          <p:nvPr/>
        </p:nvCxnSpPr>
        <p:spPr>
          <a:xfrm flipV="1">
            <a:off x="1782156" y="4750189"/>
            <a:ext cx="1990171" cy="284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273546" y="3657339"/>
            <a:ext cx="42776" cy="1088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531967" y="3238344"/>
            <a:ext cx="3511437" cy="485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400" b="1" u="sng" dirty="0">
                <a:solidFill>
                  <a:schemeClr val="tx1"/>
                </a:solidFill>
                <a:latin typeface="Meiryo UI" panose="020B0604030504040204" pitchFamily="50" charset="-128"/>
                <a:ea typeface="Meiryo UI" panose="020B0604030504040204" pitchFamily="50" charset="-128"/>
              </a:rPr>
              <a:t>❶　優先度ツールによる保健指導の受診勧奨</a:t>
            </a:r>
          </a:p>
        </p:txBody>
      </p:sp>
      <p:pic>
        <p:nvPicPr>
          <p:cNvPr id="88" name="図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7165" y="4704852"/>
            <a:ext cx="854658" cy="983779"/>
          </a:xfrm>
          <a:prstGeom prst="rect">
            <a:avLst/>
          </a:prstGeom>
        </p:spPr>
      </p:pic>
      <p:pic>
        <p:nvPicPr>
          <p:cNvPr id="89" name="図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502" y="4956192"/>
            <a:ext cx="773505" cy="773505"/>
          </a:xfrm>
          <a:prstGeom prst="rect">
            <a:avLst/>
          </a:prstGeom>
        </p:spPr>
      </p:pic>
      <p:sp>
        <p:nvSpPr>
          <p:cNvPr id="90" name="正方形/長方形 89"/>
          <p:cNvSpPr/>
          <p:nvPr/>
        </p:nvSpPr>
        <p:spPr>
          <a:xfrm>
            <a:off x="2250096" y="5208814"/>
            <a:ext cx="696170" cy="238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54000" tIns="27000" rIns="54000" bIns="27000" rtlCol="0" anchor="ctr"/>
          <a:lstStyle/>
          <a:p>
            <a:pPr algn="ctr"/>
            <a:r>
              <a:rPr lang="ja-JP" altLang="en-US" sz="600" dirty="0">
                <a:solidFill>
                  <a:schemeClr val="tx1"/>
                </a:solidFill>
                <a:latin typeface="Meiryo UI" panose="020B0604030504040204" pitchFamily="50" charset="-128"/>
                <a:ea typeface="Meiryo UI" panose="020B0604030504040204" pitchFamily="50" charset="-128"/>
              </a:rPr>
              <a:t>受診勧奨</a:t>
            </a:r>
          </a:p>
        </p:txBody>
      </p:sp>
      <p:sp>
        <p:nvSpPr>
          <p:cNvPr id="91" name="角丸四角形吹き出し 90"/>
          <p:cNvSpPr/>
          <p:nvPr/>
        </p:nvSpPr>
        <p:spPr>
          <a:xfrm>
            <a:off x="647314" y="4134113"/>
            <a:ext cx="813367" cy="465038"/>
          </a:xfrm>
          <a:prstGeom prst="wedgeRoundRectCallout">
            <a:avLst>
              <a:gd name="adj1" fmla="val -3315"/>
              <a:gd name="adj2" fmla="val 94064"/>
              <a:gd name="adj3" fmla="val 16667"/>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dirty="0">
                <a:latin typeface="Meiryo UI" panose="020B0604030504040204" pitchFamily="50" charset="-128"/>
                <a:ea typeface="Meiryo UI" panose="020B0604030504040204" pitchFamily="50" charset="-128"/>
              </a:rPr>
              <a:t>AI</a:t>
            </a:r>
            <a:r>
              <a:rPr kumimoji="1" lang="ja-JP" altLang="en-US" sz="900" dirty="0">
                <a:latin typeface="Meiryo UI" panose="020B0604030504040204" pitchFamily="50" charset="-128"/>
                <a:ea typeface="Meiryo UI" panose="020B0604030504040204" pitchFamily="50" charset="-128"/>
              </a:rPr>
              <a:t>等を使い、</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優先度を判定</a:t>
            </a:r>
          </a:p>
        </p:txBody>
      </p:sp>
      <p:sp>
        <p:nvSpPr>
          <p:cNvPr id="92" name="十字形 91"/>
          <p:cNvSpPr/>
          <p:nvPr/>
        </p:nvSpPr>
        <p:spPr>
          <a:xfrm>
            <a:off x="4005566" y="4407468"/>
            <a:ext cx="301976" cy="301976"/>
          </a:xfrm>
          <a:prstGeom prst="plus">
            <a:avLst>
              <a:gd name="adj" fmla="val 44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573334" y="5877273"/>
            <a:ext cx="3637674"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① 特定健診結果から特定保健指導リスト者を作成</a:t>
            </a:r>
            <a:endParaRPr lang="en-US" altLang="ja-JP" sz="1200" dirty="0">
              <a:latin typeface="Meiryo UI" panose="020B0604030504040204" pitchFamily="50" charset="-128"/>
              <a:ea typeface="Meiryo UI" panose="020B0604030504040204" pitchFamily="50" charset="-128"/>
            </a:endParaRPr>
          </a:p>
        </p:txBody>
      </p:sp>
      <p:sp>
        <p:nvSpPr>
          <p:cNvPr id="94" name="正方形/長方形 93"/>
          <p:cNvSpPr/>
          <p:nvPr/>
        </p:nvSpPr>
        <p:spPr>
          <a:xfrm>
            <a:off x="573334" y="6506544"/>
            <a:ext cx="3470069"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② より優先度の高い人を認知し、受診勧奨を実施</a:t>
            </a:r>
            <a:endParaRPr lang="en-US" altLang="ja-JP" sz="1200" dirty="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691403" y="6082263"/>
            <a:ext cx="3287695" cy="45140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82563" indent="-182563">
              <a:lnSpc>
                <a:spcPts val="1400"/>
              </a:lnSpc>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優先的に介入することが望ましい対象者を</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等活用により選定</a:t>
            </a:r>
          </a:p>
        </p:txBody>
      </p:sp>
      <p:sp>
        <p:nvSpPr>
          <p:cNvPr id="96" name="角丸四角形 95"/>
          <p:cNvSpPr/>
          <p:nvPr/>
        </p:nvSpPr>
        <p:spPr>
          <a:xfrm>
            <a:off x="619269" y="2759151"/>
            <a:ext cx="3326684" cy="419515"/>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300"/>
              </a:lnSpc>
            </a:pP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等を活用</a:t>
            </a:r>
            <a:r>
              <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200" dirty="0">
                <a:solidFill>
                  <a:schemeClr val="bg1"/>
                </a:solidFill>
                <a:latin typeface="Meiryo UI" panose="020B0604030504040204" pitchFamily="50" charset="-128"/>
                <a:ea typeface="Meiryo UI" panose="020B0604030504040204" pitchFamily="50" charset="-128"/>
              </a:rPr>
              <a:t>より重篤度の高い対象者を認知し保健指導を行う</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a:xfrm>
            <a:off x="4390914" y="2736350"/>
            <a:ext cx="4911190" cy="419515"/>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質の高い保健指導を実施するため、保健指導の質の「標準化」を行う</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4309770" y="5847656"/>
            <a:ext cx="5227699"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①</a:t>
            </a:r>
            <a:r>
              <a:rPr lang="ja-JP" altLang="en-US" sz="1200" dirty="0">
                <a:solidFill>
                  <a:sysClr val="windowText" lastClr="000000"/>
                </a:solidFill>
                <a:latin typeface="Meiryo UI" panose="020B0604030504040204" pitchFamily="50" charset="-128"/>
                <a:ea typeface="Meiryo UI" panose="020B0604030504040204" pitchFamily="50" charset="-128"/>
              </a:rPr>
              <a:t>ワーキングによる学習：</a:t>
            </a:r>
            <a:r>
              <a:rPr lang="ja-JP" altLang="en-US" sz="1200" dirty="0">
                <a:latin typeface="Meiryo UI" panose="020B0604030504040204" pitchFamily="50" charset="-128"/>
                <a:ea typeface="Meiryo UI" panose="020B0604030504040204" pitchFamily="50" charset="-128"/>
              </a:rPr>
              <a:t>体のメカニズム、代謝異常、病態の理解、疫学等の</a:t>
            </a:r>
            <a:r>
              <a:rPr lang="ja-JP" altLang="en-US" sz="1200" dirty="0" smtClean="0">
                <a:latin typeface="Meiryo UI" panose="020B0604030504040204" pitchFamily="50" charset="-128"/>
                <a:ea typeface="Meiryo UI" panose="020B0604030504040204" pitchFamily="50" charset="-128"/>
              </a:rPr>
              <a:t>基本</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知識</a:t>
            </a:r>
            <a:r>
              <a:rPr lang="ja-JP" altLang="en-US" sz="1200" dirty="0">
                <a:latin typeface="Meiryo UI" panose="020B0604030504040204" pitchFamily="50" charset="-128"/>
                <a:ea typeface="Meiryo UI" panose="020B0604030504040204" pitchFamily="50" charset="-128"/>
              </a:rPr>
              <a:t>の習得やデータからリスクを評価できる力等を育成</a:t>
            </a:r>
          </a:p>
        </p:txBody>
      </p:sp>
      <p:sp>
        <p:nvSpPr>
          <p:cNvPr id="103" name="正方形/長方形 102"/>
          <p:cNvSpPr/>
          <p:nvPr/>
        </p:nvSpPr>
        <p:spPr>
          <a:xfrm>
            <a:off x="4304928" y="6294600"/>
            <a:ext cx="5232542"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②指導ツールの提供：構造図や経年表を使用し、保健指導を実施するための</a:t>
            </a:r>
            <a:r>
              <a:rPr lang="ja-JP" altLang="en-US" sz="1200" dirty="0" smtClean="0">
                <a:latin typeface="Meiryo UI" panose="020B0604030504040204" pitchFamily="50" charset="-128"/>
                <a:ea typeface="Meiryo UI" panose="020B0604030504040204" pitchFamily="50" charset="-128"/>
              </a:rPr>
              <a:t>保健</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指導</a:t>
            </a:r>
            <a:r>
              <a:rPr lang="ja-JP" altLang="en-US" sz="1200" dirty="0">
                <a:latin typeface="Meiryo UI" panose="020B0604030504040204" pitchFamily="50" charset="-128"/>
                <a:ea typeface="Meiryo UI" panose="020B0604030504040204" pitchFamily="50" charset="-128"/>
              </a:rPr>
              <a:t>資料集を提供</a:t>
            </a:r>
          </a:p>
        </p:txBody>
      </p:sp>
      <p:sp>
        <p:nvSpPr>
          <p:cNvPr id="104" name="テキスト ボックス 103"/>
          <p:cNvSpPr txBox="1"/>
          <p:nvPr/>
        </p:nvSpPr>
        <p:spPr>
          <a:xfrm>
            <a:off x="6751053" y="798291"/>
            <a:ext cx="29921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委託先：（</a:t>
            </a:r>
            <a:r>
              <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・Ｒ１）大阪大学</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219" y="109409"/>
            <a:ext cx="9215984"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市町村のデータヘルス支援のための主な取組（健康格差解決プログラム促進事業</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特定保健指導</a:t>
            </a:r>
            <a:r>
              <a:rPr lang="en-US" altLang="ja-JP" sz="1200"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39" name="正方形/長方形 38"/>
          <p:cNvSpPr/>
          <p:nvPr/>
        </p:nvSpPr>
        <p:spPr>
          <a:xfrm>
            <a:off x="9152854" y="97027"/>
            <a:ext cx="646331" cy="369332"/>
          </a:xfrm>
          <a:prstGeom prst="rect">
            <a:avLst/>
          </a:prstGeom>
          <a:ln>
            <a:solidFill>
              <a:schemeClr val="tx1"/>
            </a:solidFill>
          </a:ln>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参考</a:t>
            </a:r>
            <a:endParaRPr lang="ja-JP" altLang="en-US" b="1" dirty="0">
              <a:latin typeface="Meiryo UI" panose="020B0604030504040204" pitchFamily="50" charset="-128"/>
              <a:ea typeface="Meiryo UI" panose="020B0604030504040204" pitchFamily="50" charset="-128"/>
            </a:endParaRPr>
          </a:p>
        </p:txBody>
      </p:sp>
      <p:sp>
        <p:nvSpPr>
          <p:cNvPr id="41" name="スライド番号プレースホルダー 3"/>
          <p:cNvSpPr>
            <a:spLocks noGrp="1"/>
          </p:cNvSpPr>
          <p:nvPr>
            <p:ph type="sldNum" sz="quarter" idx="12"/>
          </p:nvPr>
        </p:nvSpPr>
        <p:spPr>
          <a:xfrm>
            <a:off x="7848600" y="6478097"/>
            <a:ext cx="2057400" cy="365125"/>
          </a:xfrm>
        </p:spPr>
        <p:txBody>
          <a:bodyPr/>
          <a:lstStyle/>
          <a:p>
            <a:fld id="{7E0488E3-93D0-49A6-BF57-B494844D90D5}" type="slidenum">
              <a:rPr kumimoji="1" lang="ja-JP" altLang="en-US" smtClean="0"/>
              <a:t>7</a:t>
            </a:fld>
            <a:endParaRPr kumimoji="1" lang="ja-JP" altLang="en-US" dirty="0"/>
          </a:p>
        </p:txBody>
      </p:sp>
    </p:spTree>
    <p:extLst>
      <p:ext uri="{BB962C8B-B14F-4D97-AF65-F5344CB8AC3E}">
        <p14:creationId xmlns:p14="http://schemas.microsoft.com/office/powerpoint/2010/main" val="254600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BC9D7E4E-8C38-4B6B-A25A-D9B101342B35}"/>
              </a:ext>
            </a:extLst>
          </p:cNvPr>
          <p:cNvPicPr>
            <a:picLocks noGrp="1" noChangeAspect="1"/>
          </p:cNvPicPr>
          <p:nvPr>
            <p:ph idx="1"/>
          </p:nvPr>
        </p:nvPicPr>
        <p:blipFill rotWithShape="1">
          <a:blip r:embed="rId3"/>
          <a:srcRect l="30907" t="37557" r="30611" b="17268"/>
          <a:stretch/>
        </p:blipFill>
        <p:spPr>
          <a:xfrm>
            <a:off x="106017" y="3732755"/>
            <a:ext cx="2511547" cy="2362592"/>
          </a:xfrm>
          <a:prstGeom prst="rect">
            <a:avLst/>
          </a:prstGeom>
        </p:spPr>
      </p:pic>
      <p:pic>
        <p:nvPicPr>
          <p:cNvPr id="8" name="図 7">
            <a:extLst>
              <a:ext uri="{FF2B5EF4-FFF2-40B4-BE49-F238E27FC236}">
                <a16:creationId xmlns:a16="http://schemas.microsoft.com/office/drawing/2014/main" id="{CBE503BF-FE2C-4847-B851-EF0A4BBE67C8}"/>
              </a:ext>
            </a:extLst>
          </p:cNvPr>
          <p:cNvPicPr>
            <a:picLocks noChangeAspect="1"/>
          </p:cNvPicPr>
          <p:nvPr/>
        </p:nvPicPr>
        <p:blipFill rotWithShape="1">
          <a:blip r:embed="rId4"/>
          <a:srcRect l="31101" t="37879" r="30313" b="13601"/>
          <a:stretch/>
        </p:blipFill>
        <p:spPr>
          <a:xfrm>
            <a:off x="2610000" y="3804577"/>
            <a:ext cx="2337202" cy="2232000"/>
          </a:xfrm>
          <a:prstGeom prst="rect">
            <a:avLst/>
          </a:prstGeom>
          <a:ln w="19050">
            <a:solidFill>
              <a:schemeClr val="tx1"/>
            </a:solidFill>
          </a:ln>
        </p:spPr>
      </p:pic>
      <p:graphicFrame>
        <p:nvGraphicFramePr>
          <p:cNvPr id="9" name="表 8">
            <a:extLst>
              <a:ext uri="{FF2B5EF4-FFF2-40B4-BE49-F238E27FC236}">
                <a16:creationId xmlns:a16="http://schemas.microsoft.com/office/drawing/2014/main" id="{41CDEC01-C347-43EB-AB64-AC5AB251C0FB}"/>
              </a:ext>
            </a:extLst>
          </p:cNvPr>
          <p:cNvGraphicFramePr>
            <a:graphicFrameLocks noGrp="1"/>
          </p:cNvGraphicFramePr>
          <p:nvPr>
            <p:extLst>
              <p:ext uri="{D42A27DB-BD31-4B8C-83A1-F6EECF244321}">
                <p14:modId xmlns:p14="http://schemas.microsoft.com/office/powerpoint/2010/main" val="1322233779"/>
              </p:ext>
            </p:extLst>
          </p:nvPr>
        </p:nvGraphicFramePr>
        <p:xfrm>
          <a:off x="106016" y="2385710"/>
          <a:ext cx="4833121" cy="1418867"/>
        </p:xfrm>
        <a:graphic>
          <a:graphicData uri="http://schemas.openxmlformats.org/drawingml/2006/table">
            <a:tbl>
              <a:tblPr firstRow="1" firstCol="1" bandRow="1">
                <a:tableStyleId>{5DA37D80-6434-44D0-A028-1B22A696006F}</a:tableStyleId>
              </a:tblPr>
              <a:tblGrid>
                <a:gridCol w="2497929">
                  <a:extLst>
                    <a:ext uri="{9D8B030D-6E8A-4147-A177-3AD203B41FA5}">
                      <a16:colId xmlns:a16="http://schemas.microsoft.com/office/drawing/2014/main" val="2890400101"/>
                    </a:ext>
                  </a:extLst>
                </a:gridCol>
                <a:gridCol w="2335192">
                  <a:extLst>
                    <a:ext uri="{9D8B030D-6E8A-4147-A177-3AD203B41FA5}">
                      <a16:colId xmlns:a16="http://schemas.microsoft.com/office/drawing/2014/main" val="2046348907"/>
                    </a:ext>
                  </a:extLst>
                </a:gridCol>
              </a:tblGrid>
              <a:tr h="256818">
                <a:tc>
                  <a:txBody>
                    <a:bodyPr/>
                    <a:lstStyle/>
                    <a:p>
                      <a:pPr algn="ctr">
                        <a:spcAft>
                          <a:spcPts val="0"/>
                        </a:spcAft>
                      </a:pPr>
                      <a:r>
                        <a:rPr lang="ja-JP" altLang="en-US" sz="1100" kern="100" dirty="0">
                          <a:effectLst/>
                          <a:latin typeface="Meiryo UI" panose="020B0604030504040204" pitchFamily="50" charset="-128"/>
                          <a:ea typeface="Meiryo UI" panose="020B0604030504040204" pitchFamily="50" charset="-128"/>
                        </a:rPr>
                        <a:t>①</a:t>
                      </a:r>
                      <a:r>
                        <a:rPr lang="ja-JP" sz="1100" kern="100" dirty="0">
                          <a:effectLst/>
                          <a:latin typeface="Meiryo UI" panose="020B0604030504040204" pitchFamily="50" charset="-128"/>
                          <a:ea typeface="Meiryo UI" panose="020B0604030504040204" pitchFamily="50" charset="-128"/>
                        </a:rPr>
                        <a:t>市町村・地域差見える化支援ツール</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tc>
                  <a:txBody>
                    <a:bodyPr/>
                    <a:lstStyle/>
                    <a:p>
                      <a:pPr algn="ctr">
                        <a:spcAft>
                          <a:spcPts val="0"/>
                        </a:spcAft>
                      </a:pPr>
                      <a:r>
                        <a:rPr lang="ja-JP" altLang="en-US" sz="1100" kern="100" dirty="0">
                          <a:effectLst/>
                          <a:latin typeface="Meiryo UI" panose="020B0604030504040204" pitchFamily="50" charset="-128"/>
                          <a:ea typeface="Meiryo UI" panose="020B0604030504040204" pitchFamily="50" charset="-128"/>
                        </a:rPr>
                        <a:t>②</a:t>
                      </a:r>
                      <a:r>
                        <a:rPr lang="ja-JP" sz="1100" kern="100" dirty="0">
                          <a:effectLst/>
                          <a:latin typeface="Meiryo UI" panose="020B0604030504040204" pitchFamily="50" charset="-128"/>
                          <a:ea typeface="Meiryo UI" panose="020B0604030504040204" pitchFamily="50" charset="-128"/>
                        </a:rPr>
                        <a:t>保健事業の対象者抽出ツール</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042286596"/>
                  </a:ext>
                </a:extLst>
              </a:tr>
              <a:tr h="1162049">
                <a:tc>
                  <a:txBody>
                    <a:bodyPr/>
                    <a:lstStyle/>
                    <a:p>
                      <a:pPr marL="133350" algn="just">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rPr>
                        <a:t>公的統計、健診データ等の指標を地図上で重ね合わせ、健康指標の地域差や特徴等を中学校区単位で「見える化」するツール</a:t>
                      </a:r>
                    </a:p>
                    <a:p>
                      <a:pPr marL="133350" algn="just">
                        <a:spcAft>
                          <a:spcPts val="0"/>
                        </a:spcAft>
                      </a:pPr>
                      <a:endParaRPr lang="ja-JP" sz="9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435" marR="51435" marT="0" marB="0"/>
                </a:tc>
                <a:tc>
                  <a:txBody>
                    <a:bodyPr/>
                    <a:lstStyle/>
                    <a:p>
                      <a:pPr marL="133350" algn="just">
                        <a:lnSpc>
                          <a:spcPct val="100000"/>
                        </a:lnSpc>
                        <a:spcAft>
                          <a:spcPts val="0"/>
                        </a:spcAft>
                      </a:pPr>
                      <a:r>
                        <a:rPr lang="ja-JP" altLang="en-US" sz="1100" kern="100" dirty="0" smtClean="0">
                          <a:effectLst/>
                          <a:latin typeface="Meiryo UI" panose="020B0604030504040204" pitchFamily="50" charset="-128"/>
                          <a:ea typeface="Meiryo UI" panose="020B0604030504040204" pitchFamily="50" charset="-128"/>
                        </a:rPr>
                        <a:t>特定健診未受診者、生活習慣病の高リスク者などの市町村保健事業の対象者を各市町村の</a:t>
                      </a:r>
                      <a:r>
                        <a:rPr lang="en-US" altLang="ja-JP" sz="1100" kern="100" dirty="0" smtClean="0">
                          <a:effectLst/>
                          <a:latin typeface="Meiryo UI" panose="020B0604030504040204" pitchFamily="50" charset="-128"/>
                          <a:ea typeface="Meiryo UI" panose="020B0604030504040204" pitchFamily="50" charset="-128"/>
                        </a:rPr>
                        <a:t>KDB</a:t>
                      </a:r>
                      <a:r>
                        <a:rPr lang="ja-JP" altLang="en-US" sz="1100" kern="100" dirty="0" smtClean="0">
                          <a:effectLst/>
                          <a:latin typeface="Meiryo UI" panose="020B0604030504040204" pitchFamily="50" charset="-128"/>
                          <a:ea typeface="Meiryo UI" panose="020B0604030504040204" pitchFamily="50" charset="-128"/>
                        </a:rPr>
                        <a:t>データから細かな条件設定で容易に抽出できるツール</a:t>
                      </a:r>
                    </a:p>
                    <a:p>
                      <a:pPr marL="133350" algn="just">
                        <a:lnSpc>
                          <a:spcPct val="100000"/>
                        </a:lnSpc>
                        <a:spcAft>
                          <a:spcPts val="0"/>
                        </a:spcAft>
                      </a:pPr>
                      <a:endParaRPr lang="ja-JP" altLang="en-US" sz="1100" kern="100" dirty="0">
                        <a:effectLst/>
                        <a:latin typeface="Meiryo UI" panose="020B0604030504040204" pitchFamily="50" charset="-128"/>
                        <a:ea typeface="Meiryo UI" panose="020B0604030504040204" pitchFamily="50" charset="-128"/>
                      </a:endParaRPr>
                    </a:p>
                  </a:txBody>
                  <a:tcPr marL="51435" marR="51435" marT="0" marB="0"/>
                </a:tc>
                <a:extLst>
                  <a:ext uri="{0D108BD9-81ED-4DB2-BD59-A6C34878D82A}">
                    <a16:rowId xmlns:a16="http://schemas.microsoft.com/office/drawing/2014/main" val="4093116626"/>
                  </a:ext>
                </a:extLst>
              </a:tr>
            </a:tbl>
          </a:graphicData>
        </a:graphic>
      </p:graphicFrame>
      <p:sp>
        <p:nvSpPr>
          <p:cNvPr id="3" name="四角形: 角を丸くする 2">
            <a:extLst>
              <a:ext uri="{FF2B5EF4-FFF2-40B4-BE49-F238E27FC236}">
                <a16:creationId xmlns:a16="http://schemas.microsoft.com/office/drawing/2014/main" id="{17AB9F68-CA9F-4994-A529-B9734594B8AC}"/>
              </a:ext>
            </a:extLst>
          </p:cNvPr>
          <p:cNvSpPr/>
          <p:nvPr/>
        </p:nvSpPr>
        <p:spPr>
          <a:xfrm>
            <a:off x="2740745" y="3474262"/>
            <a:ext cx="2028829" cy="204265"/>
          </a:xfrm>
          <a:prstGeom prst="roundRect">
            <a:avLst>
              <a:gd name="adj" fmla="val 4582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⇒治療中断者などが把握可能</a:t>
            </a:r>
          </a:p>
        </p:txBody>
      </p:sp>
      <p:sp>
        <p:nvSpPr>
          <p:cNvPr id="15" name="四角形: 角を丸くする 14">
            <a:extLst>
              <a:ext uri="{FF2B5EF4-FFF2-40B4-BE49-F238E27FC236}">
                <a16:creationId xmlns:a16="http://schemas.microsoft.com/office/drawing/2014/main" id="{943965DC-6D59-4E19-A47E-F4C7879D5F94}"/>
              </a:ext>
            </a:extLst>
          </p:cNvPr>
          <p:cNvSpPr/>
          <p:nvPr/>
        </p:nvSpPr>
        <p:spPr>
          <a:xfrm>
            <a:off x="289156" y="3434913"/>
            <a:ext cx="2089956" cy="243614"/>
          </a:xfrm>
          <a:prstGeom prst="roundRect">
            <a:avLst>
              <a:gd name="adj" fmla="val 4582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⇒各地域の課題に対応した効果的・効率的な保健事業の展開</a:t>
            </a:r>
          </a:p>
        </p:txBody>
      </p:sp>
      <p:sp>
        <p:nvSpPr>
          <p:cNvPr id="18" name="タイトル 1">
            <a:extLst>
              <a:ext uri="{FF2B5EF4-FFF2-40B4-BE49-F238E27FC236}">
                <a16:creationId xmlns:a16="http://schemas.microsoft.com/office/drawing/2014/main" id="{4FCA2A64-D142-4D3E-97FC-25730C012C4F}"/>
              </a:ext>
            </a:extLst>
          </p:cNvPr>
          <p:cNvSpPr txBox="1">
            <a:spLocks/>
          </p:cNvSpPr>
          <p:nvPr/>
        </p:nvSpPr>
        <p:spPr>
          <a:xfrm>
            <a:off x="5025291" y="2381713"/>
            <a:ext cx="4761924" cy="265987"/>
          </a:xfrm>
          <a:prstGeom prst="rect">
            <a:avLst/>
          </a:prstGeom>
          <a:ln/>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474797">
              <a:defRPr/>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③</a:t>
            </a:r>
            <a:r>
              <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rPr>
              <a:t>糖尿病性腎症重症化予防アドバイザー事業</a:t>
            </a:r>
          </a:p>
          <a:p>
            <a:pPr defTabSz="474797">
              <a:defRPr/>
            </a:pPr>
            <a:endParaRPr lang="ja-JP" altLang="en-US" sz="7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81F6DE2F-8641-4A23-8963-D8C99589521F}"/>
              </a:ext>
            </a:extLst>
          </p:cNvPr>
          <p:cNvSpPr/>
          <p:nvPr/>
        </p:nvSpPr>
        <p:spPr>
          <a:xfrm>
            <a:off x="106017" y="563827"/>
            <a:ext cx="4846983" cy="1717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latin typeface="Meiryo UI" panose="020B0604030504040204" pitchFamily="50" charset="-128"/>
                <a:ea typeface="Meiryo UI" panose="020B0604030504040204" pitchFamily="50" charset="-128"/>
              </a:rPr>
              <a:t>H30</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u="sng" dirty="0">
                <a:latin typeface="Meiryo UI" panose="020B0604030504040204" pitchFamily="50" charset="-128"/>
                <a:ea typeface="Meiryo UI" panose="020B0604030504040204" pitchFamily="50" charset="-128"/>
              </a:rPr>
              <a:t>①</a:t>
            </a:r>
            <a:r>
              <a:rPr lang="ja-JP" altLang="en-US" sz="1400" b="1" u="sng" dirty="0">
                <a:latin typeface="Meiryo UI" panose="020B0604030504040204" pitchFamily="50" charset="-128"/>
                <a:ea typeface="Meiryo UI" panose="020B0604030504040204" pitchFamily="50" charset="-128"/>
              </a:rPr>
              <a:t>重症化予防事業の取組みの庁内外の連携強化</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地域の健康課題を見える化し、庁内外で共有できる資料作成の</a:t>
            </a:r>
            <a:r>
              <a:rPr lang="ja-JP" altLang="en-US" sz="1200" dirty="0" smtClean="0">
                <a:latin typeface="Meiryo UI" panose="020B0604030504040204" pitchFamily="50" charset="-128"/>
                <a:ea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400" u="sng" dirty="0">
                <a:latin typeface="Meiryo UI" panose="020B0604030504040204" pitchFamily="50" charset="-128"/>
                <a:ea typeface="Meiryo UI" panose="020B0604030504040204" pitchFamily="50" charset="-128"/>
              </a:rPr>
              <a:t>②</a:t>
            </a:r>
            <a:r>
              <a:rPr lang="ja-JP" altLang="en-US" sz="1400" b="1" u="sng" dirty="0">
                <a:latin typeface="Meiryo UI" panose="020B0604030504040204" pitchFamily="50" charset="-128"/>
                <a:ea typeface="Meiryo UI" panose="020B0604030504040204" pitchFamily="50" charset="-128"/>
              </a:rPr>
              <a:t>市町村の事務量の軽減、効率化を図る</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重症化予防等の対象者の抽出を簡易にする</a:t>
            </a:r>
            <a:endParaRPr lang="en-US" altLang="ja-JP"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25B60A5D-3940-4648-8A3C-16661B60AA85}"/>
              </a:ext>
            </a:extLst>
          </p:cNvPr>
          <p:cNvSpPr/>
          <p:nvPr/>
        </p:nvSpPr>
        <p:spPr>
          <a:xfrm>
            <a:off x="5018566" y="589810"/>
            <a:ext cx="4768649" cy="16982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latin typeface="Meiryo UI" panose="020B0604030504040204" pitchFamily="50" charset="-128"/>
                <a:ea typeface="Meiryo UI" panose="020B0604030504040204" pitchFamily="50" charset="-128"/>
                <a:cs typeface="ＭＳ Ｐゴシック" panose="020B0600070205080204" pitchFamily="50" charset="-128"/>
              </a:rPr>
              <a:t>R</a:t>
            </a: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元年度</a:t>
            </a: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1400" b="1" u="sng" dirty="0">
                <a:latin typeface="Meiryo UI" panose="020B0604030504040204" pitchFamily="50" charset="-128"/>
                <a:ea typeface="Meiryo UI" panose="020B0604030504040204" pitchFamily="50" charset="-128"/>
                <a:cs typeface="ＭＳ Ｐゴシック" panose="020B0600070205080204" pitchFamily="50" charset="-128"/>
              </a:rPr>
              <a:t>③個別性のある市町村の課題に具体的に対応する</a:t>
            </a:r>
            <a:endParaRPr lang="ja-JP" altLang="ja-JP" sz="1400" b="1" u="sng" dirty="0">
              <a:latin typeface="Meiryo UI" panose="020B0604030504040204" pitchFamily="50" charset="-128"/>
              <a:ea typeface="Meiryo UI" panose="020B0604030504040204" pitchFamily="50" charset="-128"/>
              <a:cs typeface="ＭＳ Ｐゴシック" panose="020B0600070205080204" pitchFamily="50" charset="-128"/>
            </a:endParaRPr>
          </a:p>
          <a:p>
            <a:pPr indent="100013"/>
            <a:endParaRPr lang="en-US" altLang="ja-JP" sz="12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indent="100013"/>
            <a:r>
              <a:rPr lang="ja-JP" altLang="en-US" sz="1200" dirty="0" smtClean="0">
                <a:latin typeface="Meiryo UI" panose="020B0604030504040204" pitchFamily="50" charset="-128"/>
                <a:ea typeface="Meiryo UI" panose="020B0604030504040204" pitchFamily="50" charset="-128"/>
                <a:cs typeface="ＭＳ Ｐゴシック" panose="020B0600070205080204" pitchFamily="50" charset="-128"/>
              </a:rPr>
              <a:t>糖尿病性</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腎症重症化予防事業に</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取り組めていない市町村を中心に</a:t>
            </a:r>
            <a:r>
              <a:rPr lang="ja-JP" altLang="ja-JP" sz="1200" dirty="0" smtClean="0">
                <a:latin typeface="Meiryo UI" panose="020B0604030504040204" pitchFamily="50" charset="-128"/>
                <a:ea typeface="Meiryo UI" panose="020B0604030504040204" pitchFamily="50" charset="-128"/>
                <a:cs typeface="ＭＳ Ｐゴシック" panose="020B0600070205080204" pitchFamily="50" charset="-128"/>
              </a:rPr>
              <a:t>、市町村</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の糖尿病の課題に応じた取組みのアドバイス、支援等を</a:t>
            </a:r>
            <a:r>
              <a:rPr lang="ja-JP" altLang="ja-JP" sz="1200" dirty="0" smtClean="0">
                <a:latin typeface="Meiryo UI" panose="020B0604030504040204" pitchFamily="50" charset="-128"/>
                <a:ea typeface="Meiryo UI" panose="020B0604030504040204" pitchFamily="50" charset="-128"/>
                <a:cs typeface="ＭＳ Ｐゴシック" panose="020B0600070205080204" pitchFamily="50" charset="-128"/>
              </a:rPr>
              <a:t>行うこと</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により、大阪府内市町村国保の重症化予防の取組みを推進</a:t>
            </a:r>
          </a:p>
        </p:txBody>
      </p:sp>
      <p:sp>
        <p:nvSpPr>
          <p:cNvPr id="7" name="正方形/長方形 6">
            <a:extLst>
              <a:ext uri="{FF2B5EF4-FFF2-40B4-BE49-F238E27FC236}">
                <a16:creationId xmlns:a16="http://schemas.microsoft.com/office/drawing/2014/main" id="{E1EC4BBE-EFF6-4B76-A056-FD9F19030113}"/>
              </a:ext>
            </a:extLst>
          </p:cNvPr>
          <p:cNvSpPr/>
          <p:nvPr/>
        </p:nvSpPr>
        <p:spPr>
          <a:xfrm>
            <a:off x="5025292" y="2647700"/>
            <a:ext cx="4761923" cy="34476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4" name="図 13"/>
          <p:cNvPicPr>
            <a:picLocks noChangeAspect="1"/>
          </p:cNvPicPr>
          <p:nvPr/>
        </p:nvPicPr>
        <p:blipFill>
          <a:blip r:embed="rId5"/>
          <a:stretch>
            <a:fillRect/>
          </a:stretch>
        </p:blipFill>
        <p:spPr>
          <a:xfrm>
            <a:off x="5303607" y="3047107"/>
            <a:ext cx="4344417" cy="3048240"/>
          </a:xfrm>
          <a:prstGeom prst="rect">
            <a:avLst/>
          </a:prstGeom>
        </p:spPr>
      </p:pic>
      <p:sp>
        <p:nvSpPr>
          <p:cNvPr id="16" name="テキスト ボックス 15"/>
          <p:cNvSpPr txBox="1"/>
          <p:nvPr/>
        </p:nvSpPr>
        <p:spPr>
          <a:xfrm flipH="1">
            <a:off x="7727777" y="2708904"/>
            <a:ext cx="1639608" cy="276999"/>
          </a:xfrm>
          <a:prstGeom prst="rect">
            <a:avLst/>
          </a:prstGeom>
          <a:solidFill>
            <a:schemeClr val="bg1"/>
          </a:solidFill>
          <a:ln w="3175">
            <a:solidFill>
              <a:schemeClr val="accent1"/>
            </a:solidFill>
          </a:ln>
        </p:spPr>
        <p:txBody>
          <a:bodyPr wrap="square" rtlCol="0">
            <a:spAutoFit/>
          </a:bodyPr>
          <a:lstStyle/>
          <a:p>
            <a:r>
              <a:rPr kumimoji="1" lang="ja-JP" altLang="en-US" sz="1200" dirty="0"/>
              <a:t>糖尿病対策推進会議</a:t>
            </a:r>
          </a:p>
        </p:txBody>
      </p:sp>
      <p:sp>
        <p:nvSpPr>
          <p:cNvPr id="21" name="正方形/長方形 20"/>
          <p:cNvSpPr/>
          <p:nvPr/>
        </p:nvSpPr>
        <p:spPr>
          <a:xfrm>
            <a:off x="1503165" y="111074"/>
            <a:ext cx="7374135" cy="369332"/>
          </a:xfrm>
          <a:prstGeom prst="rect">
            <a:avLst/>
          </a:prstGeom>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市町村のデータヘルス支援のための主な取組（国保ヘルスアップ支援事業）</a:t>
            </a:r>
            <a:endParaRPr lang="ja-JP" altLang="en-US" b="1"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486619" y="461250"/>
            <a:ext cx="8784000" cy="0"/>
          </a:xfrm>
          <a:prstGeom prst="line">
            <a:avLst/>
          </a:prstGeom>
        </p:spPr>
        <p:style>
          <a:lnRef idx="1">
            <a:schemeClr val="dk1"/>
          </a:lnRef>
          <a:fillRef idx="0">
            <a:schemeClr val="dk1"/>
          </a:fillRef>
          <a:effectRef idx="0">
            <a:schemeClr val="dk1"/>
          </a:effectRef>
          <a:fontRef idx="minor">
            <a:schemeClr val="tx1"/>
          </a:fontRef>
        </p:style>
      </p:cxnSp>
      <p:sp>
        <p:nvSpPr>
          <p:cNvPr id="23" name="スライド番号プレースホルダー 3"/>
          <p:cNvSpPr>
            <a:spLocks noGrp="1"/>
          </p:cNvSpPr>
          <p:nvPr>
            <p:ph type="sldNum" sz="quarter" idx="12"/>
          </p:nvPr>
        </p:nvSpPr>
        <p:spPr>
          <a:xfrm>
            <a:off x="7848600" y="6460002"/>
            <a:ext cx="2057400" cy="365125"/>
          </a:xfrm>
        </p:spPr>
        <p:txBody>
          <a:bodyPr/>
          <a:lstStyle/>
          <a:p>
            <a:fld id="{7E0488E3-93D0-49A6-BF57-B494844D90D5}" type="slidenum">
              <a:rPr kumimoji="1" lang="ja-JP" altLang="en-US" smtClean="0"/>
              <a:t>8</a:t>
            </a:fld>
            <a:endParaRPr kumimoji="1" lang="ja-JP" altLang="en-US" dirty="0"/>
          </a:p>
        </p:txBody>
      </p:sp>
      <p:sp>
        <p:nvSpPr>
          <p:cNvPr id="17" name="正方形/長方形 16"/>
          <p:cNvSpPr/>
          <p:nvPr/>
        </p:nvSpPr>
        <p:spPr>
          <a:xfrm>
            <a:off x="9152854" y="97027"/>
            <a:ext cx="646331" cy="369332"/>
          </a:xfrm>
          <a:prstGeom prst="rect">
            <a:avLst/>
          </a:prstGeom>
          <a:ln>
            <a:solidFill>
              <a:schemeClr val="tx1"/>
            </a:solidFill>
          </a:ln>
        </p:spPr>
        <p:txBody>
          <a:bodyPr wrap="none">
            <a:spAutoFit/>
          </a:bodyPr>
          <a:lstStyle/>
          <a:p>
            <a:pPr algn="ctr"/>
            <a:r>
              <a:rPr lang="ja-JP" altLang="en-US" b="1" dirty="0" smtClean="0">
                <a:latin typeface="Meiryo UI" panose="020B0604030504040204" pitchFamily="50" charset="-128"/>
                <a:ea typeface="Meiryo UI" panose="020B0604030504040204" pitchFamily="50" charset="-128"/>
              </a:rPr>
              <a:t>参考</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110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A4 210 x 297 mm</PresentationFormat>
  <Paragraphs>352</Paragraphs>
  <Slides>11</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Meiryo UI</vt:lpstr>
      <vt:lpstr>ＭＳ Ｐゴシック</vt:lpstr>
      <vt:lpstr>新細明體</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廣瀬　光史</cp:lastModifiedBy>
  <cp:revision>1</cp:revision>
  <dcterms:modified xsi:type="dcterms:W3CDTF">2020-01-27T08:28:54Z</dcterms:modified>
</cp:coreProperties>
</file>